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66" r:id="rId6"/>
    <p:sldId id="257" r:id="rId7"/>
    <p:sldId id="258" r:id="rId8"/>
    <p:sldId id="261" r:id="rId9"/>
    <p:sldId id="264" r:id="rId10"/>
    <p:sldId id="265" r:id="rId11"/>
  </p:sldIdLst>
  <p:sldSz cx="6858000" cy="12192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3" d="100"/>
          <a:sy n="43" d="100"/>
        </p:scale>
        <p:origin x="267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995312"/>
            <a:ext cx="5829300" cy="4244622"/>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6403623"/>
            <a:ext cx="5143500" cy="294357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EB12AA9-F881-4B8C-9B51-0138AA41DA18}" type="datetimeFigureOut">
              <a:rPr lang="en-GB" smtClean="0"/>
              <a:t>12/06/2020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4D2D3-7BE5-4D0B-8CF5-ED28C545A201}" type="slidenum">
              <a:rPr lang="en-GB" smtClean="0"/>
              <a:t>‹#›</a:t>
            </a:fld>
            <a:endParaRPr lang="en-GB"/>
          </a:p>
        </p:txBody>
      </p:sp>
    </p:spTree>
    <p:extLst>
      <p:ext uri="{BB962C8B-B14F-4D97-AF65-F5344CB8AC3E}">
        <p14:creationId xmlns:p14="http://schemas.microsoft.com/office/powerpoint/2010/main" val="626466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B12AA9-F881-4B8C-9B51-0138AA41DA18}" type="datetimeFigureOut">
              <a:rPr lang="en-GB" smtClean="0"/>
              <a:t>12/06/2020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4D2D3-7BE5-4D0B-8CF5-ED28C545A201}" type="slidenum">
              <a:rPr lang="en-GB" smtClean="0"/>
              <a:t>‹#›</a:t>
            </a:fld>
            <a:endParaRPr lang="en-GB"/>
          </a:p>
        </p:txBody>
      </p:sp>
    </p:spTree>
    <p:extLst>
      <p:ext uri="{BB962C8B-B14F-4D97-AF65-F5344CB8AC3E}">
        <p14:creationId xmlns:p14="http://schemas.microsoft.com/office/powerpoint/2010/main" val="149228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3039537"/>
            <a:ext cx="5915025" cy="5071532"/>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8159048"/>
            <a:ext cx="5915025" cy="266699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B12AA9-F881-4B8C-9B51-0138AA41DA18}" type="datetimeFigureOut">
              <a:rPr lang="en-GB" smtClean="0"/>
              <a:t>12/06/2020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4D2D3-7BE5-4D0B-8CF5-ED28C545A201}" type="slidenum">
              <a:rPr lang="en-GB" smtClean="0"/>
              <a:t>‹#›</a:t>
            </a:fld>
            <a:endParaRPr lang="en-GB"/>
          </a:p>
        </p:txBody>
      </p:sp>
    </p:spTree>
    <p:extLst>
      <p:ext uri="{BB962C8B-B14F-4D97-AF65-F5344CB8AC3E}">
        <p14:creationId xmlns:p14="http://schemas.microsoft.com/office/powerpoint/2010/main" val="912890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3245556"/>
            <a:ext cx="2914650" cy="77357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3245556"/>
            <a:ext cx="2914650" cy="77357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B12AA9-F881-4B8C-9B51-0138AA41DA18}" type="datetimeFigureOut">
              <a:rPr lang="en-GB" smtClean="0"/>
              <a:t>12/06/2020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84D2D3-7BE5-4D0B-8CF5-ED28C545A201}" type="slidenum">
              <a:rPr lang="en-GB" smtClean="0"/>
              <a:t>‹#›</a:t>
            </a:fld>
            <a:endParaRPr lang="en-GB"/>
          </a:p>
        </p:txBody>
      </p:sp>
    </p:spTree>
    <p:extLst>
      <p:ext uri="{BB962C8B-B14F-4D97-AF65-F5344CB8AC3E}">
        <p14:creationId xmlns:p14="http://schemas.microsoft.com/office/powerpoint/2010/main" val="3567469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649114"/>
            <a:ext cx="5915025" cy="2356556"/>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988734"/>
            <a:ext cx="2901255"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4453467"/>
            <a:ext cx="2901255" cy="65503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988734"/>
            <a:ext cx="2915543" cy="146473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4453467"/>
            <a:ext cx="2915543" cy="65503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EB12AA9-F881-4B8C-9B51-0138AA41DA18}" type="datetimeFigureOut">
              <a:rPr lang="en-GB" smtClean="0"/>
              <a:t>12/06/2020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84D2D3-7BE5-4D0B-8CF5-ED28C545A201}" type="slidenum">
              <a:rPr lang="en-GB" smtClean="0"/>
              <a:t>‹#›</a:t>
            </a:fld>
            <a:endParaRPr lang="en-GB"/>
          </a:p>
        </p:txBody>
      </p:sp>
    </p:spTree>
    <p:extLst>
      <p:ext uri="{BB962C8B-B14F-4D97-AF65-F5344CB8AC3E}">
        <p14:creationId xmlns:p14="http://schemas.microsoft.com/office/powerpoint/2010/main" val="1036079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EB12AA9-F881-4B8C-9B51-0138AA41DA18}" type="datetimeFigureOut">
              <a:rPr lang="en-GB" smtClean="0"/>
              <a:t>12/06/2020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84D2D3-7BE5-4D0B-8CF5-ED28C545A201}" type="slidenum">
              <a:rPr lang="en-GB" smtClean="0"/>
              <a:t>‹#›</a:t>
            </a:fld>
            <a:endParaRPr lang="en-GB"/>
          </a:p>
        </p:txBody>
      </p:sp>
    </p:spTree>
    <p:extLst>
      <p:ext uri="{BB962C8B-B14F-4D97-AF65-F5344CB8AC3E}">
        <p14:creationId xmlns:p14="http://schemas.microsoft.com/office/powerpoint/2010/main" val="264679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B12AA9-F881-4B8C-9B51-0138AA41DA18}" type="datetimeFigureOut">
              <a:rPr lang="en-GB" smtClean="0"/>
              <a:t>12/06/2020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84D2D3-7BE5-4D0B-8CF5-ED28C545A201}" type="slidenum">
              <a:rPr lang="en-GB" smtClean="0"/>
              <a:t>‹#›</a:t>
            </a:fld>
            <a:endParaRPr lang="en-GB"/>
          </a:p>
        </p:txBody>
      </p:sp>
    </p:spTree>
    <p:extLst>
      <p:ext uri="{BB962C8B-B14F-4D97-AF65-F5344CB8AC3E}">
        <p14:creationId xmlns:p14="http://schemas.microsoft.com/office/powerpoint/2010/main" val="1955370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755425"/>
            <a:ext cx="3471863" cy="8664222"/>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EB12AA9-F881-4B8C-9B51-0138AA41DA18}" type="datetimeFigureOut">
              <a:rPr lang="en-GB" smtClean="0"/>
              <a:t>12/06/2020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84D2D3-7BE5-4D0B-8CF5-ED28C545A201}" type="slidenum">
              <a:rPr lang="en-GB" smtClean="0"/>
              <a:t>‹#›</a:t>
            </a:fld>
            <a:endParaRPr lang="en-GB"/>
          </a:p>
        </p:txBody>
      </p:sp>
    </p:spTree>
    <p:extLst>
      <p:ext uri="{BB962C8B-B14F-4D97-AF65-F5344CB8AC3E}">
        <p14:creationId xmlns:p14="http://schemas.microsoft.com/office/powerpoint/2010/main" val="1150364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812800"/>
            <a:ext cx="2211884" cy="28448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755425"/>
            <a:ext cx="3471863" cy="8664222"/>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3657600"/>
            <a:ext cx="2211884" cy="6776156"/>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2EB12AA9-F881-4B8C-9B51-0138AA41DA18}" type="datetimeFigureOut">
              <a:rPr lang="en-GB" smtClean="0"/>
              <a:t>12/06/2020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84D2D3-7BE5-4D0B-8CF5-ED28C545A201}" type="slidenum">
              <a:rPr lang="en-GB" smtClean="0"/>
              <a:t>‹#›</a:t>
            </a:fld>
            <a:endParaRPr lang="en-GB"/>
          </a:p>
        </p:txBody>
      </p:sp>
    </p:spTree>
    <p:extLst>
      <p:ext uri="{BB962C8B-B14F-4D97-AF65-F5344CB8AC3E}">
        <p14:creationId xmlns:p14="http://schemas.microsoft.com/office/powerpoint/2010/main" val="2667668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B12AA9-F881-4B8C-9B51-0138AA41DA18}" type="datetimeFigureOut">
              <a:rPr lang="en-GB" smtClean="0"/>
              <a:t>12/06/2020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4D2D3-7BE5-4D0B-8CF5-ED28C545A201}" type="slidenum">
              <a:rPr lang="en-GB" smtClean="0"/>
              <a:t>‹#›</a:t>
            </a:fld>
            <a:endParaRPr lang="en-GB"/>
          </a:p>
        </p:txBody>
      </p:sp>
    </p:spTree>
    <p:extLst>
      <p:ext uri="{BB962C8B-B14F-4D97-AF65-F5344CB8AC3E}">
        <p14:creationId xmlns:p14="http://schemas.microsoft.com/office/powerpoint/2010/main" val="1788998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649111"/>
            <a:ext cx="1478756" cy="1033215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649111"/>
            <a:ext cx="4350544" cy="1033215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B12AA9-F881-4B8C-9B51-0138AA41DA18}" type="datetimeFigureOut">
              <a:rPr lang="en-GB" smtClean="0"/>
              <a:t>12/06/2020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84D2D3-7BE5-4D0B-8CF5-ED28C545A201}" type="slidenum">
              <a:rPr lang="en-GB" smtClean="0"/>
              <a:t>‹#›</a:t>
            </a:fld>
            <a:endParaRPr lang="en-GB"/>
          </a:p>
        </p:txBody>
      </p:sp>
    </p:spTree>
    <p:extLst>
      <p:ext uri="{BB962C8B-B14F-4D97-AF65-F5344CB8AC3E}">
        <p14:creationId xmlns:p14="http://schemas.microsoft.com/office/powerpoint/2010/main" val="3447117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649114"/>
            <a:ext cx="5915025" cy="23565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3245556"/>
            <a:ext cx="5915025" cy="773571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11300181"/>
            <a:ext cx="1543050" cy="649111"/>
          </a:xfrm>
          <a:prstGeom prst="rect">
            <a:avLst/>
          </a:prstGeom>
        </p:spPr>
        <p:txBody>
          <a:bodyPr vert="horz" lIns="91440" tIns="45720" rIns="91440" bIns="45720" rtlCol="0" anchor="ctr"/>
          <a:lstStyle>
            <a:lvl1pPr algn="l">
              <a:defRPr sz="900">
                <a:solidFill>
                  <a:schemeClr val="tx1">
                    <a:tint val="75000"/>
                  </a:schemeClr>
                </a:solidFill>
              </a:defRPr>
            </a:lvl1pPr>
          </a:lstStyle>
          <a:p>
            <a:fld id="{2EB12AA9-F881-4B8C-9B51-0138AA41DA18}" type="datetimeFigureOut">
              <a:rPr lang="en-GB" smtClean="0"/>
              <a:t>12/06/2020</a:t>
            </a:fld>
            <a:endParaRPr lang="en-GB"/>
          </a:p>
        </p:txBody>
      </p:sp>
      <p:sp>
        <p:nvSpPr>
          <p:cNvPr id="5" name="Footer Placeholder 4"/>
          <p:cNvSpPr>
            <a:spLocks noGrp="1"/>
          </p:cNvSpPr>
          <p:nvPr>
            <p:ph type="ftr" sz="quarter" idx="3"/>
          </p:nvPr>
        </p:nvSpPr>
        <p:spPr>
          <a:xfrm>
            <a:off x="2271713" y="11300181"/>
            <a:ext cx="2314575" cy="649111"/>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11300181"/>
            <a:ext cx="1543050" cy="649111"/>
          </a:xfrm>
          <a:prstGeom prst="rect">
            <a:avLst/>
          </a:prstGeom>
        </p:spPr>
        <p:txBody>
          <a:bodyPr vert="horz" lIns="91440" tIns="45720" rIns="91440" bIns="45720" rtlCol="0" anchor="ctr"/>
          <a:lstStyle>
            <a:lvl1pPr algn="r">
              <a:defRPr sz="900">
                <a:solidFill>
                  <a:schemeClr val="tx1">
                    <a:tint val="75000"/>
                  </a:schemeClr>
                </a:solidFill>
              </a:defRPr>
            </a:lvl1pPr>
          </a:lstStyle>
          <a:p>
            <a:fld id="{0684D2D3-7BE5-4D0B-8CF5-ED28C545A201}" type="slidenum">
              <a:rPr lang="en-GB" smtClean="0"/>
              <a:t>‹#›</a:t>
            </a:fld>
            <a:endParaRPr lang="en-GB"/>
          </a:p>
        </p:txBody>
      </p:sp>
    </p:spTree>
    <p:extLst>
      <p:ext uri="{BB962C8B-B14F-4D97-AF65-F5344CB8AC3E}">
        <p14:creationId xmlns:p14="http://schemas.microsoft.com/office/powerpoint/2010/main" val="26338004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youtube.com/watch?v=jEctD5Iv84I" TargetMode="Externa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7690" y="222401"/>
            <a:ext cx="5760720" cy="430887"/>
          </a:xfrm>
          <a:prstGeom prst="rect">
            <a:avLst/>
          </a:prstGeom>
          <a:solidFill>
            <a:schemeClr val="accent2">
              <a:lumMod val="60000"/>
              <a:lumOff val="40000"/>
            </a:schemeClr>
          </a:solidFill>
        </p:spPr>
        <p:txBody>
          <a:bodyPr wrap="square" rtlCol="0">
            <a:spAutoFit/>
          </a:bodyPr>
          <a:lstStyle/>
          <a:p>
            <a:pPr algn="ctr"/>
            <a:r>
              <a:rPr lang="en-GB" sz="2200" dirty="0"/>
              <a:t>Eden Teaching and Learning</a:t>
            </a:r>
          </a:p>
        </p:txBody>
      </p:sp>
      <p:sp>
        <p:nvSpPr>
          <p:cNvPr id="7" name="TextBox 6"/>
          <p:cNvSpPr txBox="1"/>
          <p:nvPr/>
        </p:nvSpPr>
        <p:spPr>
          <a:xfrm>
            <a:off x="259080" y="929640"/>
            <a:ext cx="6248400" cy="923330"/>
          </a:xfrm>
          <a:prstGeom prst="rect">
            <a:avLst/>
          </a:prstGeom>
          <a:solidFill>
            <a:schemeClr val="accent2">
              <a:lumMod val="20000"/>
              <a:lumOff val="80000"/>
            </a:schemeClr>
          </a:solidFill>
        </p:spPr>
        <p:txBody>
          <a:bodyPr wrap="square" rtlCol="0">
            <a:spAutoFit/>
          </a:bodyPr>
          <a:lstStyle/>
          <a:p>
            <a:pPr algn="ctr"/>
            <a:r>
              <a:rPr lang="en-GB" b="1" u="sng" dirty="0"/>
              <a:t>Session 2</a:t>
            </a:r>
            <a:r>
              <a:rPr lang="en-GB" dirty="0"/>
              <a:t>: Sequencing Concepts and Modelling</a:t>
            </a:r>
          </a:p>
          <a:p>
            <a:pPr algn="ctr"/>
            <a:endParaRPr lang="en-GB" dirty="0"/>
          </a:p>
          <a:p>
            <a:pPr algn="ctr"/>
            <a:r>
              <a:rPr lang="en-GB" i="1" dirty="0" err="1"/>
              <a:t>Rosenshine’s</a:t>
            </a:r>
            <a:r>
              <a:rPr lang="en-GB" i="1" dirty="0"/>
              <a:t> Principles in Action </a:t>
            </a:r>
            <a:r>
              <a:rPr lang="en-GB" dirty="0"/>
              <a:t>by Tom Sherrington</a:t>
            </a:r>
          </a:p>
        </p:txBody>
      </p:sp>
      <p:sp>
        <p:nvSpPr>
          <p:cNvPr id="8" name="TextBox 7"/>
          <p:cNvSpPr txBox="1"/>
          <p:nvPr/>
        </p:nvSpPr>
        <p:spPr>
          <a:xfrm>
            <a:off x="136211" y="2016630"/>
            <a:ext cx="6500334" cy="4708981"/>
          </a:xfrm>
          <a:prstGeom prst="rect">
            <a:avLst/>
          </a:prstGeom>
          <a:noFill/>
          <a:ln>
            <a:solidFill>
              <a:srgbClr val="0070C0"/>
            </a:solidFill>
          </a:ln>
        </p:spPr>
        <p:txBody>
          <a:bodyPr wrap="square" rtlCol="0">
            <a:spAutoFit/>
          </a:bodyPr>
          <a:lstStyle/>
          <a:p>
            <a:pPr algn="ctr"/>
            <a:r>
              <a:rPr lang="en-GB" i="1" dirty="0">
                <a:solidFill>
                  <a:srgbClr val="002060"/>
                </a:solidFill>
              </a:rPr>
              <a:t>‘</a:t>
            </a:r>
            <a:r>
              <a:rPr lang="en-GB" i="1" dirty="0" err="1">
                <a:solidFill>
                  <a:srgbClr val="002060"/>
                </a:solidFill>
              </a:rPr>
              <a:t>Rosenshine</a:t>
            </a:r>
            <a:r>
              <a:rPr lang="en-GB" i="1" dirty="0">
                <a:solidFill>
                  <a:srgbClr val="002060"/>
                </a:solidFill>
              </a:rPr>
              <a:t> suggests that more effective teachers recognise the need to deal with the limitations of working memory and succeed in breaking down concepts and procedures into small steps.’ </a:t>
            </a:r>
          </a:p>
          <a:p>
            <a:endParaRPr lang="en-GB" dirty="0"/>
          </a:p>
          <a:p>
            <a:r>
              <a:rPr lang="en-GB" dirty="0"/>
              <a:t>Welcome to the second in a series of five sessions exploring </a:t>
            </a:r>
            <a:r>
              <a:rPr lang="en-GB" i="1" dirty="0" err="1"/>
              <a:t>Rosenshine’s</a:t>
            </a:r>
            <a:r>
              <a:rPr lang="en-GB" i="1" dirty="0"/>
              <a:t> Principles in Action </a:t>
            </a:r>
            <a:r>
              <a:rPr lang="en-GB" dirty="0"/>
              <a:t>by Tom Sherrington. We will be using this reflection booklet alongside Tom’s videos in which he delivers in depth training on the principles and how they can support us all to be more effective teachers in the classroom. </a:t>
            </a:r>
          </a:p>
          <a:p>
            <a:endParaRPr lang="en-GB" dirty="0"/>
          </a:p>
          <a:p>
            <a:r>
              <a:rPr lang="en-GB" dirty="0"/>
              <a:t>Whilst it is recommended to complete each session in one sitting, you can of course stop the video at any relevant point and break the session into smaller parts to fit in with your responsibilities. </a:t>
            </a:r>
          </a:p>
          <a:p>
            <a:endParaRPr lang="en-GB" dirty="0"/>
          </a:p>
          <a:p>
            <a:r>
              <a:rPr lang="en-GB" dirty="0"/>
              <a:t>Simply follow the instructions in this booklet that will provide you with relevant links, tasks and reflection points. </a:t>
            </a:r>
          </a:p>
          <a:p>
            <a:r>
              <a:rPr lang="en-GB" sz="1200" dirty="0"/>
              <a:t> </a:t>
            </a:r>
          </a:p>
        </p:txBody>
      </p:sp>
      <p:sp>
        <p:nvSpPr>
          <p:cNvPr id="2" name="TextBox 1"/>
          <p:cNvSpPr txBox="1"/>
          <p:nvPr/>
        </p:nvSpPr>
        <p:spPr>
          <a:xfrm>
            <a:off x="177883" y="6889271"/>
            <a:ext cx="6500334" cy="5078313"/>
          </a:xfrm>
          <a:prstGeom prst="rect">
            <a:avLst/>
          </a:prstGeom>
          <a:solidFill>
            <a:schemeClr val="accent2">
              <a:lumMod val="20000"/>
              <a:lumOff val="80000"/>
            </a:schemeClr>
          </a:solidFill>
        </p:spPr>
        <p:txBody>
          <a:bodyPr wrap="square" rtlCol="0">
            <a:spAutoFit/>
          </a:bodyPr>
          <a:lstStyle/>
          <a:p>
            <a:r>
              <a:rPr lang="en-GB" b="1" u="sng" dirty="0"/>
              <a:t>Prior Knowledge Quiz</a:t>
            </a:r>
          </a:p>
          <a:p>
            <a:endParaRPr lang="en-GB" dirty="0"/>
          </a:p>
          <a:p>
            <a:r>
              <a:rPr lang="en-GB" dirty="0"/>
              <a:t>Answer the following question to see how much you can remember from Session 1. </a:t>
            </a:r>
          </a:p>
          <a:p>
            <a:endParaRPr lang="en-GB" dirty="0"/>
          </a:p>
          <a:p>
            <a:pPr marL="342900" indent="-342900">
              <a:buAutoNum type="arabicPeriod"/>
            </a:pPr>
            <a:r>
              <a:rPr lang="en-GB" dirty="0"/>
              <a:t>What is cognitive processing? </a:t>
            </a:r>
          </a:p>
          <a:p>
            <a:pPr marL="342900" indent="-342900">
              <a:buFont typeface="+mj-lt"/>
              <a:buAutoNum type="arabicPeriod"/>
            </a:pPr>
            <a:endParaRPr lang="en-GB" dirty="0"/>
          </a:p>
          <a:p>
            <a:pPr marL="342900" indent="-342900">
              <a:buAutoNum type="arabicPeriod"/>
            </a:pPr>
            <a:r>
              <a:rPr lang="en-GB" dirty="0"/>
              <a:t>What are the four key strands of </a:t>
            </a:r>
            <a:r>
              <a:rPr lang="en-GB" dirty="0" err="1"/>
              <a:t>Rosenshine’s</a:t>
            </a:r>
            <a:r>
              <a:rPr lang="en-GB" dirty="0"/>
              <a:t> principles?</a:t>
            </a:r>
          </a:p>
          <a:p>
            <a:pPr marL="342900" indent="-342900">
              <a:buFont typeface="+mj-lt"/>
              <a:buAutoNum type="arabicPeriod"/>
            </a:pPr>
            <a:endParaRPr lang="en-GB" dirty="0"/>
          </a:p>
          <a:p>
            <a:pPr marL="342900" indent="-342900">
              <a:buAutoNum type="arabicPeriod"/>
            </a:pPr>
            <a:r>
              <a:rPr lang="en-GB" dirty="0"/>
              <a:t>Why is it important for teachers to consider working memory and long term memory?</a:t>
            </a:r>
          </a:p>
          <a:p>
            <a:pPr marL="342900" indent="-342900">
              <a:buFont typeface="+mj-lt"/>
              <a:buAutoNum type="arabicPeriod"/>
            </a:pPr>
            <a:endParaRPr lang="en-GB" dirty="0"/>
          </a:p>
          <a:p>
            <a:pPr marL="342900" indent="-342900">
              <a:buAutoNum type="arabicPeriod"/>
            </a:pPr>
            <a:r>
              <a:rPr lang="en-GB" dirty="0"/>
              <a:t>How can we ensure students are learning and not simply recalling surface level facts?</a:t>
            </a:r>
          </a:p>
          <a:p>
            <a:pPr marL="342900" indent="-342900">
              <a:buFont typeface="+mj-lt"/>
              <a:buAutoNum type="arabicPeriod"/>
            </a:pPr>
            <a:endParaRPr lang="en-GB" dirty="0"/>
          </a:p>
          <a:p>
            <a:pPr marL="342900" indent="-342900">
              <a:buAutoNum type="arabicPeriod"/>
            </a:pPr>
            <a:r>
              <a:rPr lang="en-GB" dirty="0"/>
              <a:t>Summarise </a:t>
            </a:r>
            <a:r>
              <a:rPr lang="en-GB" dirty="0" err="1"/>
              <a:t>Wiliam’s</a:t>
            </a:r>
            <a:r>
              <a:rPr lang="en-GB" dirty="0"/>
              <a:t> Five Key Strategies. </a:t>
            </a:r>
          </a:p>
          <a:p>
            <a:pPr marL="342900" indent="-342900">
              <a:buAutoNum type="arabicPeriod"/>
            </a:pPr>
            <a:endParaRPr lang="en-GB" dirty="0"/>
          </a:p>
          <a:p>
            <a:endParaRPr lang="en-GB" dirty="0"/>
          </a:p>
        </p:txBody>
      </p:sp>
      <p:pic>
        <p:nvPicPr>
          <p:cNvPr id="13" name="Picture 12"/>
          <p:cNvPicPr>
            <a:picLocks noChangeAspect="1"/>
          </p:cNvPicPr>
          <p:nvPr/>
        </p:nvPicPr>
        <p:blipFill rotWithShape="1">
          <a:blip r:embed="rId2"/>
          <a:srcRect l="56000" t="39631" r="24917" b="23036"/>
          <a:stretch/>
        </p:blipFill>
        <p:spPr>
          <a:xfrm>
            <a:off x="6252736" y="6889271"/>
            <a:ext cx="429529" cy="459217"/>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6D42C914-2245-4326-86EB-85831864D1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9401" y="151099"/>
            <a:ext cx="576157" cy="573490"/>
          </a:xfrm>
          <a:prstGeom prst="rect">
            <a:avLst/>
          </a:prstGeom>
        </p:spPr>
      </p:pic>
    </p:spTree>
    <p:extLst>
      <p:ext uri="{BB962C8B-B14F-4D97-AF65-F5344CB8AC3E}">
        <p14:creationId xmlns:p14="http://schemas.microsoft.com/office/powerpoint/2010/main" val="1759170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974" y="173891"/>
            <a:ext cx="6500334" cy="4524315"/>
          </a:xfrm>
          <a:prstGeom prst="rect">
            <a:avLst/>
          </a:prstGeom>
          <a:solidFill>
            <a:schemeClr val="accent2">
              <a:lumMod val="20000"/>
              <a:lumOff val="80000"/>
            </a:schemeClr>
          </a:solidFill>
        </p:spPr>
        <p:txBody>
          <a:bodyPr wrap="square" rtlCol="0">
            <a:spAutoFit/>
          </a:bodyPr>
          <a:lstStyle/>
          <a:p>
            <a:r>
              <a:rPr lang="en-GB" dirty="0"/>
              <a:t>Go to the following link and play the second in the series of videos: </a:t>
            </a:r>
            <a:r>
              <a:rPr lang="en-US" dirty="0">
                <a:hlinkClick r:id="rId2"/>
              </a:rPr>
              <a:t>Rosenshine Masterclass II: Sequencing Concepts and Modelling</a:t>
            </a:r>
            <a:endParaRPr lang="en-GB" dirty="0"/>
          </a:p>
          <a:p>
            <a:endParaRPr lang="en-GB" dirty="0"/>
          </a:p>
          <a:p>
            <a:r>
              <a:rPr lang="en-GB" dirty="0"/>
              <a:t>At 0.50, Tom states that ‘when you start looking at </a:t>
            </a:r>
            <a:r>
              <a:rPr lang="en-GB" dirty="0" err="1"/>
              <a:t>Rosenshine’s</a:t>
            </a:r>
            <a:r>
              <a:rPr lang="en-GB" dirty="0"/>
              <a:t> principles you are actually looking at how to enact the curriculum you are designing.’</a:t>
            </a:r>
          </a:p>
          <a:p>
            <a:endParaRPr lang="en-GB" dirty="0"/>
          </a:p>
          <a:p>
            <a:r>
              <a:rPr lang="en-GB" dirty="0"/>
              <a:t>Watch the video until </a:t>
            </a:r>
            <a:r>
              <a:rPr lang="en-GB" b="1" dirty="0"/>
              <a:t>6.38. </a:t>
            </a:r>
          </a:p>
          <a:p>
            <a:endParaRPr lang="en-GB" dirty="0"/>
          </a:p>
          <a:p>
            <a:r>
              <a:rPr lang="en-GB" dirty="0"/>
              <a:t>This section talks about how we need to practise multiple steps with students in order to support their understanding and demonstrate multiple stages. </a:t>
            </a:r>
          </a:p>
          <a:p>
            <a:endParaRPr lang="en-GB" dirty="0"/>
          </a:p>
          <a:p>
            <a:r>
              <a:rPr lang="en-GB" dirty="0"/>
              <a:t>It also discusses the need to revisit and reconnect with topics and form the schema that will then support the next stage. (This is why focusing on knowledge is so essential.)</a:t>
            </a:r>
          </a:p>
        </p:txBody>
      </p:sp>
      <p:pic>
        <p:nvPicPr>
          <p:cNvPr id="3" name="Picture 2"/>
          <p:cNvPicPr>
            <a:picLocks noChangeAspect="1"/>
          </p:cNvPicPr>
          <p:nvPr/>
        </p:nvPicPr>
        <p:blipFill rotWithShape="1">
          <a:blip r:embed="rId3"/>
          <a:srcRect l="54667" t="41259" r="24333" b="27038"/>
          <a:stretch/>
        </p:blipFill>
        <p:spPr>
          <a:xfrm>
            <a:off x="6281262" y="748328"/>
            <a:ext cx="385763" cy="327593"/>
          </a:xfrm>
          <a:prstGeom prst="rect">
            <a:avLst/>
          </a:prstGeom>
        </p:spPr>
      </p:pic>
      <p:sp>
        <p:nvSpPr>
          <p:cNvPr id="4" name="Rectangle 3"/>
          <p:cNvSpPr/>
          <p:nvPr/>
        </p:nvSpPr>
        <p:spPr>
          <a:xfrm>
            <a:off x="190974" y="4834061"/>
            <a:ext cx="6500334" cy="7232749"/>
          </a:xfrm>
          <a:prstGeom prst="rect">
            <a:avLst/>
          </a:prstGeom>
          <a:ln>
            <a:solidFill>
              <a:srgbClr val="FF0000"/>
            </a:solidFill>
          </a:ln>
        </p:spPr>
        <p:txBody>
          <a:bodyPr wrap="square">
            <a:spAutoFit/>
          </a:bodyPr>
          <a:lstStyle/>
          <a:p>
            <a:r>
              <a:rPr lang="en-GB" sz="1600" b="1" u="sng" dirty="0"/>
              <a:t>Activity 1:</a:t>
            </a:r>
            <a:r>
              <a:rPr lang="en-GB" sz="1600" b="1" dirty="0"/>
              <a:t> </a:t>
            </a:r>
            <a:r>
              <a:rPr lang="en-GB" sz="1600" dirty="0"/>
              <a:t>15 minutes</a:t>
            </a:r>
            <a:endParaRPr lang="en-GB" sz="1600" b="1" u="sng" dirty="0"/>
          </a:p>
          <a:p>
            <a:endParaRPr lang="en-GB" sz="1600" b="1" u="sng" dirty="0"/>
          </a:p>
          <a:p>
            <a:r>
              <a:rPr lang="en-GB" dirty="0"/>
              <a:t>Consider your own curriculum area. </a:t>
            </a:r>
          </a:p>
          <a:p>
            <a:endParaRPr lang="en-GB" dirty="0"/>
          </a:p>
          <a:p>
            <a:r>
              <a:rPr lang="en-GB" b="1" dirty="0"/>
              <a:t>What aspects of different topics would your students benefit from you pausing and revisiting existing knowledge before introducing something more operational? </a:t>
            </a:r>
          </a:p>
          <a:p>
            <a:endParaRPr lang="en-GB" b="1" dirty="0"/>
          </a:p>
          <a:p>
            <a:r>
              <a:rPr lang="en-GB" dirty="0"/>
              <a:t>Write your thoughts on this below. </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
        <p:nvSpPr>
          <p:cNvPr id="5" name="TextBox 4"/>
          <p:cNvSpPr txBox="1"/>
          <p:nvPr/>
        </p:nvSpPr>
        <p:spPr>
          <a:xfrm>
            <a:off x="346946" y="7406640"/>
            <a:ext cx="6172201" cy="4524315"/>
          </a:xfrm>
          <a:prstGeom prst="rect">
            <a:avLst/>
          </a:prstGeom>
          <a:noFill/>
          <a:ln>
            <a:solidFill>
              <a:schemeClr val="tx1"/>
            </a:solidFill>
          </a:ln>
        </p:spPr>
        <p:txBody>
          <a:bodyPr wrap="square" rtlCol="0">
            <a:spAutoFit/>
          </a:bodyPr>
          <a:lstStyle/>
          <a:p>
            <a:r>
              <a:rPr lang="en-GB" dirty="0"/>
              <a:t> </a:t>
            </a:r>
            <a:r>
              <a:rPr lang="en-GB" b="1" u="sng" dirty="0"/>
              <a:t>Activity 1 Notes</a:t>
            </a:r>
          </a:p>
          <a:p>
            <a:endParaRPr lang="en-GB" b="1" u="sng" dirty="0"/>
          </a:p>
          <a:p>
            <a:endParaRPr lang="en-GB" b="1" u="sng" dirty="0"/>
          </a:p>
          <a:p>
            <a:endParaRPr lang="en-GB" b="1" u="sng" dirty="0"/>
          </a:p>
          <a:p>
            <a:endParaRPr lang="en-GB" b="1" u="sng" dirty="0"/>
          </a:p>
          <a:p>
            <a:endParaRPr lang="en-GB" b="1" u="sng" dirty="0"/>
          </a:p>
          <a:p>
            <a:endParaRPr lang="en-GB" b="1" u="sng" dirty="0"/>
          </a:p>
          <a:p>
            <a:endParaRPr lang="en-GB" b="1" u="sng" dirty="0"/>
          </a:p>
          <a:p>
            <a:endParaRPr lang="en-GB" b="1" u="sng" dirty="0"/>
          </a:p>
          <a:p>
            <a:endParaRPr lang="en-GB" b="1" u="sng" dirty="0"/>
          </a:p>
          <a:p>
            <a:endParaRPr lang="en-GB" b="1" u="sng" dirty="0"/>
          </a:p>
          <a:p>
            <a:endParaRPr lang="en-GB" b="1" u="sng" dirty="0"/>
          </a:p>
          <a:p>
            <a:endParaRPr lang="en-GB" b="1" u="sng" dirty="0"/>
          </a:p>
          <a:p>
            <a:endParaRPr lang="en-GB" b="1" u="sng" dirty="0"/>
          </a:p>
          <a:p>
            <a:endParaRPr lang="en-GB" b="1" u="sng" dirty="0"/>
          </a:p>
          <a:p>
            <a:endParaRPr lang="en-GB" b="1" u="sng" dirty="0"/>
          </a:p>
        </p:txBody>
      </p:sp>
      <p:pic>
        <p:nvPicPr>
          <p:cNvPr id="6" name="Picture 5"/>
          <p:cNvPicPr>
            <a:picLocks noChangeAspect="1"/>
          </p:cNvPicPr>
          <p:nvPr/>
        </p:nvPicPr>
        <p:blipFill rotWithShape="1">
          <a:blip r:embed="rId4"/>
          <a:srcRect l="56000" t="39631" r="24917" b="23036"/>
          <a:stretch/>
        </p:blipFill>
        <p:spPr>
          <a:xfrm>
            <a:off x="6013928" y="5003006"/>
            <a:ext cx="505219" cy="555962"/>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8861B2F6-C234-47BE-A0F9-4002F5B4F9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19147" y="38036"/>
            <a:ext cx="329115" cy="327592"/>
          </a:xfrm>
          <a:prstGeom prst="rect">
            <a:avLst/>
          </a:prstGeom>
        </p:spPr>
      </p:pic>
    </p:spTree>
    <p:extLst>
      <p:ext uri="{BB962C8B-B14F-4D97-AF65-F5344CB8AC3E}">
        <p14:creationId xmlns:p14="http://schemas.microsoft.com/office/powerpoint/2010/main" val="3364960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4016" y="656269"/>
            <a:ext cx="6347279" cy="3693319"/>
          </a:xfrm>
          <a:prstGeom prst="rect">
            <a:avLst/>
          </a:prstGeom>
          <a:noFill/>
          <a:ln>
            <a:solidFill>
              <a:srgbClr val="FF0000"/>
            </a:solidFill>
          </a:ln>
        </p:spPr>
        <p:txBody>
          <a:bodyPr wrap="square" rtlCol="0">
            <a:spAutoFit/>
          </a:bodyPr>
          <a:lstStyle/>
          <a:p>
            <a:r>
              <a:rPr lang="en-GB" b="1" u="sng" dirty="0"/>
              <a:t>Worked Examples</a:t>
            </a:r>
          </a:p>
          <a:p>
            <a:endParaRPr lang="en-GB" b="1" u="sng" dirty="0"/>
          </a:p>
          <a:p>
            <a:r>
              <a:rPr lang="en-GB" dirty="0"/>
              <a:t>Resume the video and watch until </a:t>
            </a:r>
            <a:r>
              <a:rPr lang="en-GB" b="1" dirty="0"/>
              <a:t>8.52</a:t>
            </a:r>
            <a:r>
              <a:rPr lang="en-GB" dirty="0"/>
              <a:t>.</a:t>
            </a:r>
          </a:p>
          <a:p>
            <a:endParaRPr lang="en-GB" dirty="0"/>
          </a:p>
          <a:p>
            <a:r>
              <a:rPr lang="en-GB" dirty="0"/>
              <a:t>In this section, Tom emphasises the importance in using multiple step by step examples to demonstrate processes to students. </a:t>
            </a:r>
            <a:r>
              <a:rPr lang="en-GB" dirty="0" err="1"/>
              <a:t>Rosenshine</a:t>
            </a:r>
            <a:r>
              <a:rPr lang="en-GB" dirty="0"/>
              <a:t> states that ‘less effective teachers typically use fewer worked examples.’ </a:t>
            </a:r>
          </a:p>
          <a:p>
            <a:endParaRPr lang="en-GB" dirty="0"/>
          </a:p>
          <a:p>
            <a:r>
              <a:rPr lang="en-GB" b="1" u="sng" dirty="0"/>
              <a:t>Activity 2</a:t>
            </a:r>
            <a:r>
              <a:rPr lang="en-GB" dirty="0"/>
              <a:t>: 15 minutes</a:t>
            </a:r>
          </a:p>
          <a:p>
            <a:endParaRPr lang="en-GB" dirty="0"/>
          </a:p>
          <a:p>
            <a:r>
              <a:rPr lang="en-GB" dirty="0"/>
              <a:t>Consider the questions below and write your responses next to them.  </a:t>
            </a:r>
          </a:p>
        </p:txBody>
      </p:sp>
      <p:pic>
        <p:nvPicPr>
          <p:cNvPr id="7" name="Picture 6"/>
          <p:cNvPicPr>
            <a:picLocks noChangeAspect="1"/>
          </p:cNvPicPr>
          <p:nvPr/>
        </p:nvPicPr>
        <p:blipFill rotWithShape="1">
          <a:blip r:embed="rId2"/>
          <a:srcRect l="54667" t="41259" r="24333" b="27038"/>
          <a:stretch/>
        </p:blipFill>
        <p:spPr>
          <a:xfrm>
            <a:off x="5270989" y="838201"/>
            <a:ext cx="838200" cy="711806"/>
          </a:xfrm>
          <a:prstGeom prst="rect">
            <a:avLst/>
          </a:prstGeom>
        </p:spPr>
      </p:pic>
      <p:pic>
        <p:nvPicPr>
          <p:cNvPr id="9" name="Picture 8"/>
          <p:cNvPicPr>
            <a:picLocks noChangeAspect="1"/>
          </p:cNvPicPr>
          <p:nvPr/>
        </p:nvPicPr>
        <p:blipFill rotWithShape="1">
          <a:blip r:embed="rId3"/>
          <a:srcRect l="56000" t="39631" r="24917" b="23036"/>
          <a:stretch/>
        </p:blipFill>
        <p:spPr>
          <a:xfrm>
            <a:off x="6109189" y="4613908"/>
            <a:ext cx="556737" cy="612654"/>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606128131"/>
              </p:ext>
            </p:extLst>
          </p:nvPr>
        </p:nvGraphicFramePr>
        <p:xfrm>
          <a:off x="197824" y="4572000"/>
          <a:ext cx="6507776" cy="7477760"/>
        </p:xfrm>
        <a:graphic>
          <a:graphicData uri="http://schemas.openxmlformats.org/drawingml/2006/table">
            <a:tbl>
              <a:tblPr firstRow="1" bandRow="1">
                <a:tableStyleId>{5940675A-B579-460E-94D1-54222C63F5DA}</a:tableStyleId>
              </a:tblPr>
              <a:tblGrid>
                <a:gridCol w="2286296">
                  <a:extLst>
                    <a:ext uri="{9D8B030D-6E8A-4147-A177-3AD203B41FA5}">
                      <a16:colId xmlns:a16="http://schemas.microsoft.com/office/drawing/2014/main" val="1063855447"/>
                    </a:ext>
                  </a:extLst>
                </a:gridCol>
                <a:gridCol w="4221480">
                  <a:extLst>
                    <a:ext uri="{9D8B030D-6E8A-4147-A177-3AD203B41FA5}">
                      <a16:colId xmlns:a16="http://schemas.microsoft.com/office/drawing/2014/main" val="2856080266"/>
                    </a:ext>
                  </a:extLst>
                </a:gridCol>
              </a:tblGrid>
              <a:tr h="2458720">
                <a:tc>
                  <a:txBody>
                    <a:bodyPr/>
                    <a:lstStyle/>
                    <a:p>
                      <a:pPr algn="ctr"/>
                      <a:endParaRPr lang="en-GB" sz="1800" dirty="0"/>
                    </a:p>
                    <a:p>
                      <a:pPr algn="ctr"/>
                      <a:r>
                        <a:rPr lang="en-GB" sz="1800" dirty="0"/>
                        <a:t>What opportunities are there for frequent</a:t>
                      </a:r>
                      <a:r>
                        <a:rPr lang="en-GB" sz="1800" baseline="0" dirty="0"/>
                        <a:t> use of worked examples in the schemes of work in your subject area? </a:t>
                      </a:r>
                      <a:endParaRPr lang="en-GB" sz="1800" dirty="0"/>
                    </a:p>
                  </a:txBody>
                  <a:tcPr>
                    <a:solidFill>
                      <a:schemeClr val="accent2">
                        <a:lumMod val="20000"/>
                        <a:lumOff val="80000"/>
                      </a:schemeClr>
                    </a:solidFill>
                  </a:tcPr>
                </a:tc>
                <a:tc>
                  <a:txBody>
                    <a:bodyPr/>
                    <a:lstStyle/>
                    <a:p>
                      <a:endParaRPr lang="en-GB"/>
                    </a:p>
                  </a:txBody>
                  <a:tcPr/>
                </a:tc>
                <a:extLst>
                  <a:ext uri="{0D108BD9-81ED-4DB2-BD59-A6C34878D82A}">
                    <a16:rowId xmlns:a16="http://schemas.microsoft.com/office/drawing/2014/main" val="2881580373"/>
                  </a:ext>
                </a:extLst>
              </a:tr>
              <a:tr h="2458720">
                <a:tc>
                  <a:txBody>
                    <a:bodyPr/>
                    <a:lstStyle/>
                    <a:p>
                      <a:pPr algn="ctr"/>
                      <a:r>
                        <a:rPr lang="en-GB" sz="1800" dirty="0"/>
                        <a:t>It is important to use more than one worked example. Why is this? </a:t>
                      </a:r>
                    </a:p>
                    <a:p>
                      <a:pPr algn="ctr"/>
                      <a:r>
                        <a:rPr lang="en-GB" sz="1800" dirty="0"/>
                        <a:t>Can</a:t>
                      </a:r>
                      <a:r>
                        <a:rPr lang="en-GB" sz="1800" baseline="0" dirty="0"/>
                        <a:t> you identify any topics that you teach in which you could make better use of worked examples? </a:t>
                      </a:r>
                      <a:endParaRPr lang="en-GB" sz="1800" dirty="0"/>
                    </a:p>
                  </a:txBody>
                  <a:tcPr>
                    <a:solidFill>
                      <a:schemeClr val="accent2">
                        <a:lumMod val="40000"/>
                        <a:lumOff val="60000"/>
                      </a:schemeClr>
                    </a:solidFill>
                  </a:tcPr>
                </a:tc>
                <a:tc>
                  <a:txBody>
                    <a:bodyPr/>
                    <a:lstStyle/>
                    <a:p>
                      <a:endParaRPr lang="en-GB"/>
                    </a:p>
                  </a:txBody>
                  <a:tcPr/>
                </a:tc>
                <a:extLst>
                  <a:ext uri="{0D108BD9-81ED-4DB2-BD59-A6C34878D82A}">
                    <a16:rowId xmlns:a16="http://schemas.microsoft.com/office/drawing/2014/main" val="1974688669"/>
                  </a:ext>
                </a:extLst>
              </a:tr>
              <a:tr h="2458720">
                <a:tc>
                  <a:txBody>
                    <a:bodyPr/>
                    <a:lstStyle/>
                    <a:p>
                      <a:pPr algn="ctr"/>
                      <a:endParaRPr lang="en-GB" sz="1800" dirty="0"/>
                    </a:p>
                    <a:p>
                      <a:pPr algn="ctr"/>
                      <a:r>
                        <a:rPr lang="en-GB" sz="1800" dirty="0"/>
                        <a:t>Why is</a:t>
                      </a:r>
                      <a:r>
                        <a:rPr lang="en-GB" sz="1800" baseline="0" dirty="0"/>
                        <a:t> it important that a teacher discusses the underlying principles of what they have done during/after a worked example? </a:t>
                      </a:r>
                      <a:endParaRPr lang="en-GB" sz="1800" dirty="0"/>
                    </a:p>
                  </a:txBody>
                  <a:tcPr>
                    <a:solidFill>
                      <a:schemeClr val="accent2">
                        <a:lumMod val="60000"/>
                        <a:lumOff val="40000"/>
                      </a:schemeClr>
                    </a:solidFill>
                  </a:tcPr>
                </a:tc>
                <a:tc>
                  <a:txBody>
                    <a:bodyPr/>
                    <a:lstStyle/>
                    <a:p>
                      <a:endParaRPr lang="en-GB" dirty="0"/>
                    </a:p>
                  </a:txBody>
                  <a:tcPr/>
                </a:tc>
                <a:extLst>
                  <a:ext uri="{0D108BD9-81ED-4DB2-BD59-A6C34878D82A}">
                    <a16:rowId xmlns:a16="http://schemas.microsoft.com/office/drawing/2014/main" val="2831115392"/>
                  </a:ext>
                </a:extLst>
              </a:tr>
            </a:tbl>
          </a:graphicData>
        </a:graphic>
      </p:graphicFrame>
      <p:pic>
        <p:nvPicPr>
          <p:cNvPr id="8" name="Picture 7" descr="A picture containing drawing&#10;&#10;Description automatically generated">
            <a:extLst>
              <a:ext uri="{FF2B5EF4-FFF2-40B4-BE49-F238E27FC236}">
                <a16:creationId xmlns:a16="http://schemas.microsoft.com/office/drawing/2014/main" id="{98B2B42E-A50E-4E8A-807B-2289BE57BF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9401" y="151099"/>
            <a:ext cx="576157" cy="573490"/>
          </a:xfrm>
          <a:prstGeom prst="rect">
            <a:avLst/>
          </a:prstGeom>
        </p:spPr>
      </p:pic>
    </p:spTree>
    <p:extLst>
      <p:ext uri="{BB962C8B-B14F-4D97-AF65-F5344CB8AC3E}">
        <p14:creationId xmlns:p14="http://schemas.microsoft.com/office/powerpoint/2010/main" val="23795502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500" y="727044"/>
            <a:ext cx="6457859" cy="2308324"/>
          </a:xfrm>
          <a:prstGeom prst="rect">
            <a:avLst/>
          </a:prstGeom>
          <a:solidFill>
            <a:schemeClr val="accent2">
              <a:lumMod val="20000"/>
              <a:lumOff val="80000"/>
            </a:schemeClr>
          </a:solidFill>
        </p:spPr>
        <p:txBody>
          <a:bodyPr wrap="square" rtlCol="0">
            <a:spAutoFit/>
          </a:bodyPr>
          <a:lstStyle/>
          <a:p>
            <a:r>
              <a:rPr lang="en-GB" b="1" u="sng" dirty="0"/>
              <a:t>Experience and Knowledge</a:t>
            </a:r>
          </a:p>
          <a:p>
            <a:endParaRPr lang="en-GB" dirty="0"/>
          </a:p>
          <a:p>
            <a:r>
              <a:rPr lang="en-GB" dirty="0"/>
              <a:t>Resume the video and watch until </a:t>
            </a:r>
            <a:r>
              <a:rPr lang="en-GB" b="1" dirty="0"/>
              <a:t>17.48</a:t>
            </a:r>
            <a:r>
              <a:rPr lang="en-GB" dirty="0"/>
              <a:t>.</a:t>
            </a:r>
          </a:p>
          <a:p>
            <a:endParaRPr lang="en-GB" dirty="0"/>
          </a:p>
          <a:p>
            <a:r>
              <a:rPr lang="en-GB" dirty="0"/>
              <a:t>Tom uses several Science based examples in this section to demonstrate the significance of experience working alongside knowledge to secure understanding. He also discusses the importance of gaining knowledge as well as being given it. </a:t>
            </a:r>
          </a:p>
        </p:txBody>
      </p:sp>
      <p:sp>
        <p:nvSpPr>
          <p:cNvPr id="5" name="TextBox 4"/>
          <p:cNvSpPr txBox="1"/>
          <p:nvPr/>
        </p:nvSpPr>
        <p:spPr>
          <a:xfrm>
            <a:off x="182880" y="3541217"/>
            <a:ext cx="6507479" cy="8402300"/>
          </a:xfrm>
          <a:prstGeom prst="rect">
            <a:avLst/>
          </a:prstGeom>
          <a:noFill/>
          <a:ln>
            <a:solidFill>
              <a:srgbClr val="FF0000"/>
            </a:solidFill>
          </a:ln>
        </p:spPr>
        <p:txBody>
          <a:bodyPr wrap="square" rtlCol="0">
            <a:spAutoFit/>
          </a:bodyPr>
          <a:lstStyle/>
          <a:p>
            <a:r>
              <a:rPr lang="en-GB" b="1" u="sng" dirty="0"/>
              <a:t>Activity 3:</a:t>
            </a:r>
            <a:r>
              <a:rPr lang="en-GB" b="1" dirty="0"/>
              <a:t> </a:t>
            </a:r>
            <a:r>
              <a:rPr lang="en-GB" dirty="0"/>
              <a:t>20 minutes</a:t>
            </a:r>
          </a:p>
          <a:p>
            <a:endParaRPr lang="en-GB" dirty="0"/>
          </a:p>
          <a:p>
            <a:r>
              <a:rPr lang="en-GB" dirty="0"/>
              <a:t>Take some time to reflect on the following questions: </a:t>
            </a:r>
          </a:p>
          <a:p>
            <a:endParaRPr lang="en-GB" dirty="0"/>
          </a:p>
          <a:p>
            <a:pPr marL="342900" indent="-342900">
              <a:buAutoNum type="arabicPeriod"/>
            </a:pPr>
            <a:r>
              <a:rPr lang="en-GB" b="1" dirty="0"/>
              <a:t>To what extent does the curriculum in your subject area allow for experience to support knowledge? </a:t>
            </a:r>
          </a:p>
          <a:p>
            <a:pPr marL="342900" indent="-342900">
              <a:buAutoNum type="arabicPeriod"/>
            </a:pPr>
            <a:endParaRPr lang="en-GB" dirty="0"/>
          </a:p>
          <a:p>
            <a:pPr marL="342900" indent="-342900">
              <a:buAutoNum type="arabicPeriod"/>
            </a:pPr>
            <a:endParaRPr lang="en-GB" dirty="0"/>
          </a:p>
          <a:p>
            <a:pPr marL="342900" indent="-342900">
              <a:buAutoNum type="arabicPeriod"/>
            </a:pPr>
            <a:endParaRPr lang="en-GB" dirty="0"/>
          </a:p>
          <a:p>
            <a:pPr marL="342900" indent="-342900">
              <a:buAutoNum type="arabicPeriod"/>
            </a:pPr>
            <a:endParaRPr lang="en-GB" dirty="0"/>
          </a:p>
          <a:p>
            <a:pPr marL="342900" indent="-342900">
              <a:buAutoNum type="arabicPeriod"/>
            </a:pPr>
            <a:endParaRPr lang="en-GB" dirty="0"/>
          </a:p>
          <a:p>
            <a:pPr marL="342900" indent="-342900">
              <a:buAutoNum type="arabicPeriod"/>
            </a:pPr>
            <a:endParaRPr lang="en-GB" dirty="0"/>
          </a:p>
          <a:p>
            <a:pPr marL="342900" indent="-342900">
              <a:buAutoNum type="arabicPeriod"/>
            </a:pPr>
            <a:endParaRPr lang="en-GB" dirty="0"/>
          </a:p>
          <a:p>
            <a:pPr marL="342900" indent="-342900">
              <a:buAutoNum type="arabicPeriod"/>
            </a:pPr>
            <a:r>
              <a:rPr lang="en-GB" b="1" dirty="0"/>
              <a:t>Where could you create greater opportunities for this in your curriculum? </a:t>
            </a:r>
          </a:p>
          <a:p>
            <a:pPr marL="342900" indent="-342900">
              <a:buAutoNum type="arabicPeriod"/>
            </a:pPr>
            <a:endParaRPr lang="en-GB" dirty="0"/>
          </a:p>
          <a:p>
            <a:pPr marL="342900" indent="-342900">
              <a:buAutoNum type="arabicPeriod"/>
            </a:pPr>
            <a:endParaRPr lang="en-GB" dirty="0"/>
          </a:p>
          <a:p>
            <a:pPr marL="342900" indent="-342900">
              <a:buAutoNum type="arabicPeriod"/>
            </a:pPr>
            <a:endParaRPr lang="en-GB" dirty="0"/>
          </a:p>
          <a:p>
            <a:pPr marL="342900" indent="-342900">
              <a:buAutoNum type="arabicPeriod"/>
            </a:pPr>
            <a:endParaRPr lang="en-GB" dirty="0"/>
          </a:p>
          <a:p>
            <a:pPr marL="342900" indent="-342900">
              <a:buAutoNum type="arabicPeriod"/>
            </a:pPr>
            <a:endParaRPr lang="en-GB" dirty="0"/>
          </a:p>
          <a:p>
            <a:endParaRPr lang="en-GB" dirty="0"/>
          </a:p>
          <a:p>
            <a:pPr marL="342900" indent="-342900">
              <a:buAutoNum type="arabicPeriod"/>
            </a:pPr>
            <a:endParaRPr lang="en-GB" dirty="0"/>
          </a:p>
          <a:p>
            <a:r>
              <a:rPr lang="en-GB" b="1" dirty="0"/>
              <a:t>3. How could you develop schema building in your subject?</a:t>
            </a:r>
          </a:p>
          <a:p>
            <a:endParaRPr lang="en-GB" dirty="0"/>
          </a:p>
          <a:p>
            <a:endParaRPr lang="en-GB" dirty="0"/>
          </a:p>
          <a:p>
            <a:endParaRPr lang="en-GB" dirty="0"/>
          </a:p>
          <a:p>
            <a:endParaRPr lang="en-GB" dirty="0"/>
          </a:p>
          <a:p>
            <a:endParaRPr lang="en-GB" dirty="0"/>
          </a:p>
          <a:p>
            <a:endParaRPr lang="en-GB" dirty="0"/>
          </a:p>
          <a:p>
            <a:endParaRPr lang="en-GB" dirty="0"/>
          </a:p>
        </p:txBody>
      </p:sp>
      <p:pic>
        <p:nvPicPr>
          <p:cNvPr id="8" name="Picture 7"/>
          <p:cNvPicPr>
            <a:picLocks noChangeAspect="1"/>
          </p:cNvPicPr>
          <p:nvPr/>
        </p:nvPicPr>
        <p:blipFill rotWithShape="1">
          <a:blip r:embed="rId2"/>
          <a:srcRect l="54667" t="41259" r="24333" b="27038"/>
          <a:stretch/>
        </p:blipFill>
        <p:spPr>
          <a:xfrm>
            <a:off x="182880" y="1"/>
            <a:ext cx="838200" cy="711806"/>
          </a:xfrm>
          <a:prstGeom prst="rect">
            <a:avLst/>
          </a:prstGeom>
        </p:spPr>
      </p:pic>
      <p:pic>
        <p:nvPicPr>
          <p:cNvPr id="9" name="Picture 8"/>
          <p:cNvPicPr>
            <a:picLocks noChangeAspect="1"/>
          </p:cNvPicPr>
          <p:nvPr/>
        </p:nvPicPr>
        <p:blipFill rotWithShape="1">
          <a:blip r:embed="rId3"/>
          <a:srcRect l="56000" t="39631" r="24917" b="23036"/>
          <a:stretch/>
        </p:blipFill>
        <p:spPr>
          <a:xfrm>
            <a:off x="5830774" y="3712148"/>
            <a:ext cx="699091" cy="769305"/>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4BCCFC8F-7987-4B1E-9BF3-5CE25198DE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9401" y="151099"/>
            <a:ext cx="576157" cy="573490"/>
          </a:xfrm>
          <a:prstGeom prst="rect">
            <a:avLst/>
          </a:prstGeom>
        </p:spPr>
      </p:pic>
    </p:spTree>
    <p:extLst>
      <p:ext uri="{BB962C8B-B14F-4D97-AF65-F5344CB8AC3E}">
        <p14:creationId xmlns:p14="http://schemas.microsoft.com/office/powerpoint/2010/main" val="321661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680" y="730620"/>
            <a:ext cx="6545400" cy="2308324"/>
          </a:xfrm>
          <a:prstGeom prst="rect">
            <a:avLst/>
          </a:prstGeom>
          <a:solidFill>
            <a:schemeClr val="accent2">
              <a:lumMod val="20000"/>
              <a:lumOff val="80000"/>
            </a:schemeClr>
          </a:solidFill>
        </p:spPr>
        <p:txBody>
          <a:bodyPr wrap="square" rtlCol="0">
            <a:spAutoFit/>
          </a:bodyPr>
          <a:lstStyle/>
          <a:p>
            <a:r>
              <a:rPr lang="en-GB" b="1" u="sng" dirty="0"/>
              <a:t>Prior Knowledge</a:t>
            </a:r>
          </a:p>
          <a:p>
            <a:endParaRPr lang="en-GB" dirty="0"/>
          </a:p>
          <a:p>
            <a:r>
              <a:rPr lang="en-GB" dirty="0"/>
              <a:t>Resume the video and stop it again at </a:t>
            </a:r>
            <a:r>
              <a:rPr lang="en-GB" b="1" dirty="0"/>
              <a:t>19.43</a:t>
            </a:r>
            <a:r>
              <a:rPr lang="en-GB" dirty="0"/>
              <a:t>.</a:t>
            </a:r>
          </a:p>
          <a:p>
            <a:endParaRPr lang="en-GB" dirty="0"/>
          </a:p>
          <a:p>
            <a:r>
              <a:rPr lang="en-GB" dirty="0"/>
              <a:t>Tom focuses on the importance of ensuring students are secure in their prior knowledge here and suggests that a scheme of work begins with some key details of the prior knowledge students would need to effectively access this unit of learning.  </a:t>
            </a:r>
          </a:p>
        </p:txBody>
      </p:sp>
      <p:sp>
        <p:nvSpPr>
          <p:cNvPr id="3" name="TextBox 2"/>
          <p:cNvSpPr txBox="1"/>
          <p:nvPr/>
        </p:nvSpPr>
        <p:spPr>
          <a:xfrm>
            <a:off x="190680" y="3284682"/>
            <a:ext cx="6545400" cy="8679299"/>
          </a:xfrm>
          <a:prstGeom prst="rect">
            <a:avLst/>
          </a:prstGeom>
          <a:noFill/>
          <a:ln>
            <a:solidFill>
              <a:srgbClr val="FF0000"/>
            </a:solidFill>
          </a:ln>
        </p:spPr>
        <p:txBody>
          <a:bodyPr wrap="square" rtlCol="0">
            <a:spAutoFit/>
          </a:bodyPr>
          <a:lstStyle/>
          <a:p>
            <a:r>
              <a:rPr lang="en-GB" b="1" u="sng" dirty="0"/>
              <a:t>Activity 4 </a:t>
            </a:r>
            <a:r>
              <a:rPr lang="en-GB" dirty="0"/>
              <a:t>: 15 minutes</a:t>
            </a:r>
          </a:p>
          <a:p>
            <a:endParaRPr lang="en-GB" dirty="0"/>
          </a:p>
          <a:p>
            <a:r>
              <a:rPr lang="en-GB" dirty="0"/>
              <a:t>Consider a unit of work or topic that students typically find quite challenging in your subject and write it below: </a:t>
            </a:r>
          </a:p>
          <a:p>
            <a:endParaRPr lang="en-GB" dirty="0"/>
          </a:p>
          <a:p>
            <a:endParaRPr lang="en-GB" dirty="0"/>
          </a:p>
          <a:p>
            <a:r>
              <a:rPr lang="en-GB" b="1" dirty="0"/>
              <a:t>What prior knowledge do students need to be able to access this unit of work or topic? </a:t>
            </a:r>
          </a:p>
          <a:p>
            <a:endParaRPr lang="en-GB" dirty="0"/>
          </a:p>
          <a:p>
            <a:pPr marL="285750" indent="-285750">
              <a:buFont typeface="Wingdings" panose="05000000000000000000" pitchFamily="2" charset="2"/>
              <a:buChar char="ü"/>
            </a:pPr>
            <a:r>
              <a:rPr lang="en-GB" dirty="0"/>
              <a:t> </a:t>
            </a:r>
          </a:p>
          <a:p>
            <a:pPr marL="285750" indent="-285750">
              <a:buFont typeface="Wingdings" panose="05000000000000000000" pitchFamily="2" charset="2"/>
              <a:buChar char="ü"/>
            </a:pPr>
            <a:endParaRPr lang="en-GB" dirty="0"/>
          </a:p>
          <a:p>
            <a:pPr marL="285750" indent="-285750">
              <a:buFont typeface="Wingdings" panose="05000000000000000000" pitchFamily="2" charset="2"/>
              <a:buChar char="ü"/>
            </a:pPr>
            <a:r>
              <a:rPr lang="en-GB" dirty="0"/>
              <a:t> </a:t>
            </a:r>
          </a:p>
          <a:p>
            <a:pPr marL="285750" indent="-285750">
              <a:buFont typeface="Wingdings" panose="05000000000000000000" pitchFamily="2" charset="2"/>
              <a:buChar char="ü"/>
            </a:pPr>
            <a:endParaRPr lang="en-GB" dirty="0"/>
          </a:p>
          <a:p>
            <a:pPr marL="285750" indent="-285750">
              <a:buFont typeface="Wingdings" panose="05000000000000000000" pitchFamily="2" charset="2"/>
              <a:buChar char="ü"/>
            </a:pPr>
            <a:r>
              <a:rPr lang="en-GB" dirty="0"/>
              <a:t> </a:t>
            </a:r>
          </a:p>
          <a:p>
            <a:pPr marL="285750" indent="-285750">
              <a:buFont typeface="Wingdings" panose="05000000000000000000" pitchFamily="2" charset="2"/>
              <a:buChar char="ü"/>
            </a:pPr>
            <a:endParaRPr lang="en-GB" dirty="0"/>
          </a:p>
          <a:p>
            <a:pPr marL="285750" indent="-285750">
              <a:buFont typeface="Wingdings" panose="05000000000000000000" pitchFamily="2" charset="2"/>
              <a:buChar char="ü"/>
            </a:pPr>
            <a:r>
              <a:rPr lang="en-GB" dirty="0"/>
              <a:t> </a:t>
            </a:r>
          </a:p>
          <a:p>
            <a:pPr marL="285750" indent="-285750">
              <a:buFont typeface="Wingdings" panose="05000000000000000000" pitchFamily="2" charset="2"/>
              <a:buChar char="ü"/>
            </a:pPr>
            <a:endParaRPr lang="en-GB" dirty="0"/>
          </a:p>
          <a:p>
            <a:pPr marL="285750" indent="-285750">
              <a:buFont typeface="Wingdings" panose="05000000000000000000" pitchFamily="2" charset="2"/>
              <a:buChar char="ü"/>
            </a:pPr>
            <a:r>
              <a:rPr lang="en-GB" dirty="0"/>
              <a:t> </a:t>
            </a:r>
          </a:p>
          <a:p>
            <a:endParaRPr lang="en-GB" dirty="0"/>
          </a:p>
          <a:p>
            <a:r>
              <a:rPr lang="en-GB" b="1" dirty="0"/>
              <a:t>To what extent do you think you allow for revisiting of this and checking of understanding of this? </a:t>
            </a:r>
          </a:p>
          <a:p>
            <a:endParaRPr lang="en-GB" dirty="0"/>
          </a:p>
          <a:p>
            <a:endParaRPr lang="en-GB" dirty="0"/>
          </a:p>
          <a:p>
            <a:endParaRPr lang="en-GB" dirty="0"/>
          </a:p>
          <a:p>
            <a:endParaRPr lang="en-GB" b="1" dirty="0"/>
          </a:p>
          <a:p>
            <a:r>
              <a:rPr lang="en-GB" b="1" dirty="0"/>
              <a:t>What could you change or improve in your implementation of the curriculum to take this prior knowledge into account? </a:t>
            </a:r>
          </a:p>
          <a:p>
            <a:endParaRPr lang="en-GB" dirty="0"/>
          </a:p>
          <a:p>
            <a:endParaRPr lang="en-GB" dirty="0"/>
          </a:p>
          <a:p>
            <a:endParaRPr lang="en-GB" dirty="0"/>
          </a:p>
          <a:p>
            <a:endParaRPr lang="en-GB" dirty="0"/>
          </a:p>
        </p:txBody>
      </p:sp>
      <p:pic>
        <p:nvPicPr>
          <p:cNvPr id="6" name="Picture 5"/>
          <p:cNvPicPr>
            <a:picLocks noChangeAspect="1"/>
          </p:cNvPicPr>
          <p:nvPr/>
        </p:nvPicPr>
        <p:blipFill rotWithShape="1">
          <a:blip r:embed="rId2"/>
          <a:srcRect l="54667" t="41259" r="24333" b="27038"/>
          <a:stretch/>
        </p:blipFill>
        <p:spPr>
          <a:xfrm>
            <a:off x="190680" y="72783"/>
            <a:ext cx="624840" cy="530619"/>
          </a:xfrm>
          <a:prstGeom prst="rect">
            <a:avLst/>
          </a:prstGeom>
        </p:spPr>
      </p:pic>
      <p:pic>
        <p:nvPicPr>
          <p:cNvPr id="8" name="Picture 7"/>
          <p:cNvPicPr>
            <a:picLocks noChangeAspect="1"/>
          </p:cNvPicPr>
          <p:nvPr/>
        </p:nvPicPr>
        <p:blipFill rotWithShape="1">
          <a:blip r:embed="rId3"/>
          <a:srcRect l="56000" t="39631" r="24917" b="23036"/>
          <a:stretch/>
        </p:blipFill>
        <p:spPr>
          <a:xfrm>
            <a:off x="6209825" y="3437849"/>
            <a:ext cx="312895" cy="405172"/>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94273848-7F0B-465E-8B87-D66F8DBD8B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9401" y="151099"/>
            <a:ext cx="576157" cy="573490"/>
          </a:xfrm>
          <a:prstGeom prst="rect">
            <a:avLst/>
          </a:prstGeom>
        </p:spPr>
      </p:pic>
    </p:spTree>
    <p:extLst>
      <p:ext uri="{BB962C8B-B14F-4D97-AF65-F5344CB8AC3E}">
        <p14:creationId xmlns:p14="http://schemas.microsoft.com/office/powerpoint/2010/main" val="1173603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 y="810699"/>
            <a:ext cx="6629400" cy="3139321"/>
          </a:xfrm>
          <a:prstGeom prst="rect">
            <a:avLst/>
          </a:prstGeom>
          <a:solidFill>
            <a:schemeClr val="accent2">
              <a:lumMod val="20000"/>
              <a:lumOff val="80000"/>
            </a:schemeClr>
          </a:solidFill>
        </p:spPr>
        <p:txBody>
          <a:bodyPr wrap="square" rtlCol="0">
            <a:spAutoFit/>
          </a:bodyPr>
          <a:lstStyle/>
          <a:p>
            <a:r>
              <a:rPr lang="en-GB" b="1" u="sng" dirty="0"/>
              <a:t>Modelling Excellence</a:t>
            </a:r>
          </a:p>
          <a:p>
            <a:endParaRPr lang="en-GB" b="1" u="sng" dirty="0"/>
          </a:p>
          <a:p>
            <a:r>
              <a:rPr lang="en-GB" dirty="0"/>
              <a:t>Resume the video now until the end. </a:t>
            </a:r>
          </a:p>
          <a:p>
            <a:endParaRPr lang="en-GB" dirty="0"/>
          </a:p>
          <a:p>
            <a:r>
              <a:rPr lang="en-GB" dirty="0"/>
              <a:t>In this final section, Tom focuses on success criteria needing to work alongside examples to be effective. If students are only exposed to the criteria and not the example, they will be unable to contextualise the criteria. </a:t>
            </a:r>
          </a:p>
          <a:p>
            <a:endParaRPr lang="en-GB" dirty="0"/>
          </a:p>
          <a:p>
            <a:r>
              <a:rPr lang="en-GB" dirty="0"/>
              <a:t>He also discusses the need for teachers to be modelling excellence and exposing our students to high quality examples. </a:t>
            </a:r>
          </a:p>
        </p:txBody>
      </p:sp>
      <p:sp>
        <p:nvSpPr>
          <p:cNvPr id="5" name="TextBox 4"/>
          <p:cNvSpPr txBox="1"/>
          <p:nvPr/>
        </p:nvSpPr>
        <p:spPr>
          <a:xfrm>
            <a:off x="121920" y="4134930"/>
            <a:ext cx="6629400" cy="7848302"/>
          </a:xfrm>
          <a:prstGeom prst="rect">
            <a:avLst/>
          </a:prstGeom>
          <a:noFill/>
          <a:ln>
            <a:solidFill>
              <a:srgbClr val="FF0000"/>
            </a:solidFill>
          </a:ln>
        </p:spPr>
        <p:txBody>
          <a:bodyPr wrap="square" rtlCol="0">
            <a:spAutoFit/>
          </a:bodyPr>
          <a:lstStyle/>
          <a:p>
            <a:r>
              <a:rPr lang="en-GB" b="1" u="sng" dirty="0"/>
              <a:t>Activity 5:</a:t>
            </a:r>
            <a:r>
              <a:rPr lang="en-GB" dirty="0"/>
              <a:t> 10 minutes</a:t>
            </a:r>
          </a:p>
          <a:p>
            <a:endParaRPr lang="en-GB" b="1" u="sng" dirty="0"/>
          </a:p>
          <a:p>
            <a:r>
              <a:rPr lang="en-GB" dirty="0"/>
              <a:t>On a scale of 1-10, how confident do you feel that you provide</a:t>
            </a:r>
          </a:p>
          <a:p>
            <a:r>
              <a:rPr lang="en-GB" dirty="0"/>
              <a:t>frequent opportunities for students to have exposure to examples alongside criteria? </a:t>
            </a:r>
          </a:p>
          <a:p>
            <a:endParaRPr lang="en-GB" dirty="0"/>
          </a:p>
          <a:p>
            <a:pPr marL="342900" indent="-342900" algn="ctr">
              <a:buAutoNum type="arabicPlain"/>
            </a:pPr>
            <a:r>
              <a:rPr lang="en-GB" b="1" dirty="0"/>
              <a:t>2       3       4       5       6       7       8       9       10</a:t>
            </a:r>
          </a:p>
          <a:p>
            <a:pPr algn="ctr"/>
            <a:endParaRPr lang="en-GB" b="1" dirty="0"/>
          </a:p>
          <a:p>
            <a:r>
              <a:rPr lang="en-GB" dirty="0"/>
              <a:t>1= Not confident at all</a:t>
            </a:r>
          </a:p>
          <a:p>
            <a:r>
              <a:rPr lang="en-GB" dirty="0"/>
              <a:t>10= Fully confident. </a:t>
            </a:r>
          </a:p>
          <a:p>
            <a:endParaRPr lang="en-GB" b="1" u="sng" dirty="0"/>
          </a:p>
          <a:p>
            <a:r>
              <a:rPr lang="en-GB" b="1" dirty="0"/>
              <a:t>Thinking specifically about your own teaching, what topics or units of work do you feel would benefit from greater use of examples to accompany criteria? </a:t>
            </a:r>
          </a:p>
          <a:p>
            <a:endParaRPr lang="en-GB" dirty="0"/>
          </a:p>
          <a:p>
            <a:endParaRPr lang="en-GB" dirty="0"/>
          </a:p>
          <a:p>
            <a:endParaRPr lang="en-GB" dirty="0"/>
          </a:p>
          <a:p>
            <a:endParaRPr lang="en-GB" dirty="0"/>
          </a:p>
          <a:p>
            <a:endParaRPr lang="en-GB" dirty="0"/>
          </a:p>
          <a:p>
            <a:endParaRPr lang="en-GB" dirty="0"/>
          </a:p>
          <a:p>
            <a:endParaRPr lang="en-GB" dirty="0"/>
          </a:p>
          <a:p>
            <a:r>
              <a:rPr lang="en-GB" b="1" dirty="0"/>
              <a:t>What steps do you need to take to secure these? </a:t>
            </a:r>
          </a:p>
          <a:p>
            <a:endParaRPr lang="en-GB" b="1" u="sng" dirty="0"/>
          </a:p>
          <a:p>
            <a:endParaRPr lang="en-GB" b="1" u="sng" dirty="0"/>
          </a:p>
          <a:p>
            <a:endParaRPr lang="en-GB" b="1" u="sng" dirty="0"/>
          </a:p>
          <a:p>
            <a:endParaRPr lang="en-GB" b="1" u="sng" dirty="0"/>
          </a:p>
          <a:p>
            <a:endParaRPr lang="en-GB" b="1" u="sng" dirty="0"/>
          </a:p>
          <a:p>
            <a:endParaRPr lang="en-GB" b="1" u="sng" dirty="0"/>
          </a:p>
        </p:txBody>
      </p:sp>
      <p:pic>
        <p:nvPicPr>
          <p:cNvPr id="7" name="Picture 6"/>
          <p:cNvPicPr>
            <a:picLocks noChangeAspect="1"/>
          </p:cNvPicPr>
          <p:nvPr/>
        </p:nvPicPr>
        <p:blipFill rotWithShape="1">
          <a:blip r:embed="rId2"/>
          <a:srcRect l="54667" t="41259" r="24333" b="27038"/>
          <a:stretch/>
        </p:blipFill>
        <p:spPr>
          <a:xfrm>
            <a:off x="445088" y="164223"/>
            <a:ext cx="624840" cy="530619"/>
          </a:xfrm>
          <a:prstGeom prst="rect">
            <a:avLst/>
          </a:prstGeom>
        </p:spPr>
      </p:pic>
      <p:pic>
        <p:nvPicPr>
          <p:cNvPr id="8" name="Picture 7"/>
          <p:cNvPicPr>
            <a:picLocks noChangeAspect="1"/>
          </p:cNvPicPr>
          <p:nvPr/>
        </p:nvPicPr>
        <p:blipFill rotWithShape="1">
          <a:blip r:embed="rId3"/>
          <a:srcRect l="56000" t="39631" r="24917" b="23036"/>
          <a:stretch/>
        </p:blipFill>
        <p:spPr>
          <a:xfrm>
            <a:off x="6002789" y="4241610"/>
            <a:ext cx="527076" cy="580014"/>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B5D8DEE2-91DC-461B-BE7E-67C18569D0E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9401" y="151099"/>
            <a:ext cx="576157" cy="573490"/>
          </a:xfrm>
          <a:prstGeom prst="rect">
            <a:avLst/>
          </a:prstGeom>
        </p:spPr>
      </p:pic>
    </p:spTree>
    <p:extLst>
      <p:ext uri="{BB962C8B-B14F-4D97-AF65-F5344CB8AC3E}">
        <p14:creationId xmlns:p14="http://schemas.microsoft.com/office/powerpoint/2010/main" val="259003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8120" y="289560"/>
            <a:ext cx="6492240" cy="11449288"/>
          </a:xfrm>
          <a:prstGeom prst="rect">
            <a:avLst/>
          </a:prstGeom>
          <a:noFill/>
          <a:ln>
            <a:solidFill>
              <a:srgbClr val="FF0000"/>
            </a:solidFill>
          </a:ln>
        </p:spPr>
        <p:txBody>
          <a:bodyPr wrap="square" rtlCol="0">
            <a:spAutoFit/>
          </a:bodyPr>
          <a:lstStyle/>
          <a:p>
            <a:r>
              <a:rPr lang="en-GB" b="1" u="sng" dirty="0"/>
              <a:t>Final Reflections</a:t>
            </a:r>
          </a:p>
          <a:p>
            <a:endParaRPr lang="en-GB" dirty="0"/>
          </a:p>
          <a:p>
            <a:r>
              <a:rPr lang="en-GB" b="1" u="sng" dirty="0"/>
              <a:t>Activity 6</a:t>
            </a:r>
            <a:r>
              <a:rPr lang="en-GB" dirty="0"/>
              <a:t>: 20-30 minutes</a:t>
            </a:r>
          </a:p>
          <a:p>
            <a:endParaRPr lang="en-GB" dirty="0"/>
          </a:p>
          <a:p>
            <a:r>
              <a:rPr lang="en-GB" dirty="0"/>
              <a:t>Take some time to reflect on the video and your learning and make some notes on the following prompts:</a:t>
            </a:r>
          </a:p>
          <a:p>
            <a:endParaRPr lang="en-GB" dirty="0"/>
          </a:p>
          <a:p>
            <a:r>
              <a:rPr lang="en-GB" dirty="0">
                <a:solidFill>
                  <a:srgbClr val="002060"/>
                </a:solidFill>
              </a:rPr>
              <a:t>Key takeaways from the session are…</a:t>
            </a:r>
          </a:p>
          <a:p>
            <a:pPr marL="285750" indent="-285750">
              <a:buFont typeface="Arial" panose="020B0604020202020204" pitchFamily="34" charset="0"/>
              <a:buChar char="•"/>
            </a:pPr>
            <a:r>
              <a:rPr lang="en-GB" dirty="0"/>
              <a:t>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 </a:t>
            </a:r>
          </a:p>
          <a:p>
            <a:endParaRPr lang="en-GB" dirty="0"/>
          </a:p>
          <a:p>
            <a:endParaRPr lang="en-GB" dirty="0"/>
          </a:p>
          <a:p>
            <a:endParaRPr lang="en-GB" dirty="0"/>
          </a:p>
          <a:p>
            <a:r>
              <a:rPr lang="en-GB" dirty="0">
                <a:solidFill>
                  <a:srgbClr val="002060"/>
                </a:solidFill>
              </a:rPr>
              <a:t>My key actions following this session are going to be…</a:t>
            </a:r>
          </a:p>
          <a:p>
            <a:endParaRPr lang="en-GB" dirty="0">
              <a:solidFill>
                <a:srgbClr val="002060"/>
              </a:solidFill>
            </a:endParaRPr>
          </a:p>
          <a:p>
            <a:pPr marL="285750" indent="-285750">
              <a:buFont typeface="Wingdings" panose="05000000000000000000" pitchFamily="2" charset="2"/>
              <a:buChar char="ü"/>
            </a:pPr>
            <a:r>
              <a:rPr lang="en-GB" dirty="0"/>
              <a:t>  </a:t>
            </a:r>
          </a:p>
          <a:p>
            <a:pPr marL="285750" indent="-285750">
              <a:buFont typeface="Wingdings" panose="05000000000000000000" pitchFamily="2" charset="2"/>
              <a:buChar char="ü"/>
            </a:pPr>
            <a:endParaRPr lang="en-GB" dirty="0"/>
          </a:p>
          <a:p>
            <a:pPr marL="285750" indent="-285750">
              <a:buFont typeface="Wingdings" panose="05000000000000000000" pitchFamily="2" charset="2"/>
              <a:buChar char="ü"/>
            </a:pPr>
            <a:r>
              <a:rPr lang="en-GB" dirty="0"/>
              <a:t> </a:t>
            </a:r>
          </a:p>
          <a:p>
            <a:pPr marL="285750" indent="-285750">
              <a:buFont typeface="Wingdings" panose="05000000000000000000" pitchFamily="2" charset="2"/>
              <a:buChar char="ü"/>
            </a:pPr>
            <a:endParaRPr lang="en-GB" dirty="0"/>
          </a:p>
          <a:p>
            <a:pPr marL="285750" indent="-285750">
              <a:buFont typeface="Wingdings" panose="05000000000000000000" pitchFamily="2" charset="2"/>
              <a:buChar char="ü"/>
            </a:pPr>
            <a:r>
              <a:rPr lang="en-GB" dirty="0"/>
              <a:t> </a:t>
            </a:r>
          </a:p>
          <a:p>
            <a:pPr marL="285750" indent="-285750">
              <a:buFont typeface="Wingdings" panose="05000000000000000000" pitchFamily="2" charset="2"/>
              <a:buChar char="ü"/>
            </a:pPr>
            <a:endParaRPr lang="en-GB" dirty="0"/>
          </a:p>
          <a:p>
            <a:pPr marL="285750" indent="-285750">
              <a:buFont typeface="Wingdings" panose="05000000000000000000" pitchFamily="2" charset="2"/>
              <a:buChar char="ü"/>
            </a:pPr>
            <a:r>
              <a:rPr lang="en-GB" dirty="0"/>
              <a:t>  </a:t>
            </a:r>
          </a:p>
          <a:p>
            <a:endParaRPr lang="en-GB" dirty="0"/>
          </a:p>
          <a:p>
            <a:endParaRPr lang="en-GB" dirty="0"/>
          </a:p>
          <a:p>
            <a:endParaRPr lang="en-GB" dirty="0"/>
          </a:p>
          <a:p>
            <a:r>
              <a:rPr lang="en-GB" dirty="0">
                <a:solidFill>
                  <a:srgbClr val="002060"/>
                </a:solidFill>
              </a:rPr>
              <a:t>I would still like to know more about or need some additional support with…</a:t>
            </a:r>
          </a:p>
          <a:p>
            <a:pPr marL="285750" indent="-285750">
              <a:buFont typeface="Courier New" panose="02070309020205020404" pitchFamily="49" charset="0"/>
              <a:buChar char="o"/>
            </a:pPr>
            <a:r>
              <a:rPr lang="en-GB" dirty="0"/>
              <a:t> </a:t>
            </a:r>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r>
              <a:rPr lang="en-GB" dirty="0"/>
              <a:t> </a:t>
            </a:r>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r>
              <a:rPr lang="en-GB" dirty="0"/>
              <a:t> </a:t>
            </a:r>
          </a:p>
          <a:p>
            <a:pPr marL="285750" indent="-285750">
              <a:buFont typeface="Courier New" panose="02070309020205020404" pitchFamily="49" charset="0"/>
              <a:buChar char="o"/>
            </a:pPr>
            <a:endParaRPr lang="en-GB" dirty="0"/>
          </a:p>
          <a:p>
            <a:pPr marL="285750" indent="-285750">
              <a:buFont typeface="Courier New" panose="02070309020205020404" pitchFamily="49" charset="0"/>
              <a:buChar char="o"/>
            </a:pPr>
            <a:r>
              <a:rPr lang="en-GB" dirty="0"/>
              <a:t> </a:t>
            </a:r>
          </a:p>
          <a:p>
            <a:pPr marL="285750" indent="-285750">
              <a:buFont typeface="Courier New" panose="02070309020205020404" pitchFamily="49" charset="0"/>
              <a:buChar char="o"/>
            </a:pPr>
            <a:endParaRPr lang="en-GB" dirty="0"/>
          </a:p>
          <a:p>
            <a:endParaRPr lang="en-GB" dirty="0"/>
          </a:p>
        </p:txBody>
      </p:sp>
      <p:pic>
        <p:nvPicPr>
          <p:cNvPr id="4" name="Picture 3"/>
          <p:cNvPicPr>
            <a:picLocks noChangeAspect="1"/>
          </p:cNvPicPr>
          <p:nvPr/>
        </p:nvPicPr>
        <p:blipFill rotWithShape="1">
          <a:blip r:embed="rId2"/>
          <a:srcRect l="56000" t="39631" r="24917" b="23036"/>
          <a:stretch/>
        </p:blipFill>
        <p:spPr>
          <a:xfrm>
            <a:off x="5507015" y="366262"/>
            <a:ext cx="527076" cy="58001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C7C5E4F3-DC4C-42AA-91E1-1EBAC51EA3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9401" y="151099"/>
            <a:ext cx="576157" cy="573490"/>
          </a:xfrm>
          <a:prstGeom prst="rect">
            <a:avLst/>
          </a:prstGeom>
        </p:spPr>
      </p:pic>
    </p:spTree>
    <p:extLst>
      <p:ext uri="{BB962C8B-B14F-4D97-AF65-F5344CB8AC3E}">
        <p14:creationId xmlns:p14="http://schemas.microsoft.com/office/powerpoint/2010/main" val="356961821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F1092D1D98EB04A9CD5757F09EF90C6" ma:contentTypeVersion="11" ma:contentTypeDescription="Create a new document." ma:contentTypeScope="" ma:versionID="5d1222ccf2c63d1dccde23eb552560b2">
  <xsd:schema xmlns:xsd="http://www.w3.org/2001/XMLSchema" xmlns:xs="http://www.w3.org/2001/XMLSchema" xmlns:p="http://schemas.microsoft.com/office/2006/metadata/properties" xmlns:ns2="e292a9c6-14b3-4768-adf5-fae5f2aa8e65" xmlns:ns3="c9205dc0-d474-4408-9e20-c0bd9689d362" targetNamespace="http://schemas.microsoft.com/office/2006/metadata/properties" ma:root="true" ma:fieldsID="5c787778b9899bb660e51a24d5e277f9" ns2:_="" ns3:_="">
    <xsd:import namespace="e292a9c6-14b3-4768-adf5-fae5f2aa8e65"/>
    <xsd:import namespace="c9205dc0-d474-4408-9e20-c0bd9689d36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92a9c6-14b3-4768-adf5-fae5f2aa8e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205dc0-d474-4408-9e20-c0bd9689d36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957534-CBDE-4BF1-8A29-C5415B882EDE}">
  <ds:schemaRefs>
    <ds:schemaRef ds:uri="http://purl.org/dc/elements/1.1/"/>
    <ds:schemaRef ds:uri="http://purl.org/dc/dcmitype/"/>
    <ds:schemaRef ds:uri="http://purl.org/dc/terms/"/>
    <ds:schemaRef ds:uri="http://schemas.microsoft.com/office/2006/documentManagement/types"/>
    <ds:schemaRef ds:uri="c9205dc0-d474-4408-9e20-c0bd9689d362"/>
    <ds:schemaRef ds:uri="http://schemas.microsoft.com/office/infopath/2007/PartnerControls"/>
    <ds:schemaRef ds:uri="http://schemas.microsoft.com/office/2006/metadata/properties"/>
    <ds:schemaRef ds:uri="http://schemas.openxmlformats.org/package/2006/metadata/core-properties"/>
    <ds:schemaRef ds:uri="http://www.w3.org/XML/1998/namespace"/>
    <ds:schemaRef ds:uri="e292a9c6-14b3-4768-adf5-fae5f2aa8e65"/>
  </ds:schemaRefs>
</ds:datastoreItem>
</file>

<file path=customXml/itemProps2.xml><?xml version="1.0" encoding="utf-8"?>
<ds:datastoreItem xmlns:ds="http://schemas.openxmlformats.org/officeDocument/2006/customXml" ds:itemID="{B6BDFFAB-6F67-4350-835E-54DD8000FA72}">
  <ds:schemaRefs>
    <ds:schemaRef ds:uri="http://schemas.microsoft.com/sharepoint/v3/contenttype/forms"/>
  </ds:schemaRefs>
</ds:datastoreItem>
</file>

<file path=customXml/itemProps3.xml><?xml version="1.0" encoding="utf-8"?>
<ds:datastoreItem xmlns:ds="http://schemas.openxmlformats.org/officeDocument/2006/customXml" ds:itemID="{292CE8DD-6D9B-4D84-9A81-CA8E9AACBF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92a9c6-14b3-4768-adf5-fae5f2aa8e65"/>
    <ds:schemaRef ds:uri="c9205dc0-d474-4408-9e20-c0bd9689d3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1291</TotalTime>
  <Words>1005</Words>
  <Application>Microsoft Office PowerPoint</Application>
  <PresentationFormat>Widescreen</PresentationFormat>
  <Paragraphs>213</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Courier New</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Thamesview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Sue Gill-Daintith</cp:lastModifiedBy>
  <cp:revision>41</cp:revision>
  <dcterms:created xsi:type="dcterms:W3CDTF">2020-03-26T12:58:39Z</dcterms:created>
  <dcterms:modified xsi:type="dcterms:W3CDTF">2020-06-12T09:20:20Z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0x0101007F1092D1D98EB04A9CD5757F09EF90C6</vt:lpwstr>
  </property>
</Properties>
</file>