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51" r:id="rId5"/>
  </p:sldMasterIdLst>
  <p:notesMasterIdLst>
    <p:notesMasterId r:id="rId35"/>
  </p:notesMasterIdLst>
  <p:sldIdLst>
    <p:sldId id="256" r:id="rId6"/>
    <p:sldId id="260" r:id="rId7"/>
    <p:sldId id="261" r:id="rId8"/>
    <p:sldId id="262" r:id="rId9"/>
    <p:sldId id="263" r:id="rId10"/>
    <p:sldId id="264" r:id="rId11"/>
    <p:sldId id="265" r:id="rId12"/>
    <p:sldId id="266" r:id="rId13"/>
    <p:sldId id="267" r:id="rId14"/>
    <p:sldId id="268" r:id="rId15"/>
    <p:sldId id="287"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12192000" cy="6858000"/>
  <p:notesSz cx="6810375" cy="9942513"/>
  <p:embeddedFontLst>
    <p:embeddedFont>
      <p:font typeface="Raleway" pitchFamily="2" charset="77"/>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i0P1aRkhW8t4APCfmDfpa7cQpf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389B6A-C5CB-0041-AE66-1F7AD41257EE}" v="1" dt="2024-11-18T18:31:17.982"/>
  </p1510:revLst>
</p1510:revInfo>
</file>

<file path=ppt/tableStyles.xml><?xml version="1.0" encoding="utf-8"?>
<a:tblStyleLst xmlns:a="http://schemas.openxmlformats.org/drawingml/2006/main" def="{393E46E7-4BAB-43A1-ADAE-CE017390055C}">
  <a:tblStyle styleId="{393E46E7-4BAB-43A1-ADAE-CE017390055C}"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8232" autoAdjust="0"/>
  </p:normalViewPr>
  <p:slideViewPr>
    <p:cSldViewPr snapToGrid="0">
      <p:cViewPr varScale="1">
        <p:scale>
          <a:sx n="79" d="100"/>
          <a:sy n="79" d="100"/>
        </p:scale>
        <p:origin x="176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21" Type="http://schemas.openxmlformats.org/officeDocument/2006/relationships/slide" Target="slides/slide16.xml"/><Relationship Id="rId34" Type="http://schemas.openxmlformats.org/officeDocument/2006/relationships/slide" Target="slides/slide29.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5"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46" Type="http://schemas.openxmlformats.org/officeDocument/2006/relationships/presProps" Target="presProps.xml"/><Relationship Id="rId20"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oward" userId="82c028bc-a681-4f6b-aa2e-454343e95a61" providerId="ADAL" clId="{7A389B6A-C5CB-0041-AE66-1F7AD41257EE}"/>
    <pc:docChg chg="modSld">
      <pc:chgData name="Michelle Howard" userId="82c028bc-a681-4f6b-aa2e-454343e95a61" providerId="ADAL" clId="{7A389B6A-C5CB-0041-AE66-1F7AD41257EE}" dt="2024-11-18T18:31:17.981" v="0" actId="571"/>
      <pc:docMkLst>
        <pc:docMk/>
      </pc:docMkLst>
      <pc:sldChg chg="addSp modSp">
        <pc:chgData name="Michelle Howard" userId="82c028bc-a681-4f6b-aa2e-454343e95a61" providerId="ADAL" clId="{7A389B6A-C5CB-0041-AE66-1F7AD41257EE}" dt="2024-11-18T18:31:17.981" v="0" actId="571"/>
        <pc:sldMkLst>
          <pc:docMk/>
          <pc:sldMk cId="0" sldId="263"/>
        </pc:sldMkLst>
        <pc:picChg chg="add mod">
          <ac:chgData name="Michelle Howard" userId="82c028bc-a681-4f6b-aa2e-454343e95a61" providerId="ADAL" clId="{7A389B6A-C5CB-0041-AE66-1F7AD41257EE}" dt="2024-11-18T18:31:17.981" v="0" actId="571"/>
          <ac:picMkLst>
            <pc:docMk/>
            <pc:sldMk cId="0" sldId="263"/>
            <ac:picMk id="2" creationId="{642FD8BF-6D6C-12BC-7931-EE7BC6F9AE1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200"/>
              <a:buFont typeface="Calibri"/>
              <a:buNone/>
            </a:pPr>
            <a:r>
              <a:rPr lang="en-GB"/>
              <a:t>Linda Introduction and welcome</a:t>
            </a:r>
            <a:endParaRPr/>
          </a:p>
          <a:p>
            <a:pPr marL="0" lvl="0" indent="0" algn="l" rtl="0">
              <a:lnSpc>
                <a:spcPct val="100000"/>
              </a:lnSpc>
              <a:spcBef>
                <a:spcPts val="0"/>
              </a:spcBef>
              <a:spcAft>
                <a:spcPts val="0"/>
              </a:spcAft>
              <a:buClr>
                <a:schemeClr val="lt1"/>
              </a:buClr>
              <a:buSzPts val="1200"/>
              <a:buFont typeface="Calibri"/>
              <a:buNone/>
            </a:pPr>
            <a:endParaRPr/>
          </a:p>
          <a:p>
            <a:pPr marL="0" lvl="0" indent="0" algn="l" rtl="0">
              <a:lnSpc>
                <a:spcPct val="100000"/>
              </a:lnSpc>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f337463a2_0_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Ed</a:t>
            </a:r>
            <a:endParaRPr dirty="0"/>
          </a:p>
          <a:p>
            <a:pPr marL="0" lvl="0" indent="0" algn="l" rtl="0">
              <a:lnSpc>
                <a:spcPct val="100000"/>
              </a:lnSpc>
              <a:spcBef>
                <a:spcPts val="0"/>
              </a:spcBef>
              <a:spcAft>
                <a:spcPts val="0"/>
              </a:spcAft>
              <a:buSzPts val="1400"/>
              <a:buNone/>
            </a:pPr>
            <a:r>
              <a:rPr lang="en-GB" dirty="0"/>
              <a:t>Task - Please write out, verbatim, the first two sentences of the paragraph that we have just read together. 2 minutes.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You will likely struggle to remember those two sentences.</a:t>
            </a:r>
            <a:endParaRPr dirty="0"/>
          </a:p>
          <a:p>
            <a:pPr marL="0" lvl="0" indent="0" algn="l" rtl="0">
              <a:lnSpc>
                <a:spcPct val="100000"/>
              </a:lnSpc>
              <a:spcBef>
                <a:spcPts val="0"/>
              </a:spcBef>
              <a:spcAft>
                <a:spcPts val="0"/>
              </a:spcAft>
              <a:buSzPts val="1400"/>
              <a:buNone/>
            </a:pPr>
            <a:r>
              <a:rPr lang="en-GB" dirty="0"/>
              <a:t>This is because you are at the limits of your working memory. This is also because you have not had time to think about the information, link it with prior learning (create schema)</a:t>
            </a:r>
            <a:endParaRPr dirty="0"/>
          </a:p>
          <a:p>
            <a:pPr marL="0" lvl="0" indent="0" algn="l" rtl="0">
              <a:lnSpc>
                <a:spcPct val="100000"/>
              </a:lnSpc>
              <a:spcBef>
                <a:spcPts val="0"/>
              </a:spcBef>
              <a:spcAft>
                <a:spcPts val="0"/>
              </a:spcAft>
              <a:buSzPts val="1400"/>
              <a:buNone/>
            </a:pPr>
            <a:r>
              <a:rPr lang="en-GB" dirty="0"/>
              <a:t>In our classrooms, this may happen over and over again for learners. If you begin to think consciously about something in working memory, for example a scene in a novel you are reading, the connections with long-term memory start to pour in. Quite a lot of the time, someone who is thinking is actually engaged in memory retrieval. You can’t teach critical thinking without facts. </a:t>
            </a:r>
            <a:endParaRPr dirty="0"/>
          </a:p>
          <a:p>
            <a:pPr marL="0" lvl="0" indent="0" algn="l" rtl="0">
              <a:lnSpc>
                <a:spcPct val="100000"/>
              </a:lnSpc>
              <a:spcBef>
                <a:spcPts val="0"/>
              </a:spcBef>
              <a:spcAft>
                <a:spcPts val="0"/>
              </a:spcAft>
              <a:buSzPts val="1400"/>
              <a:buNone/>
            </a:pPr>
            <a:r>
              <a:rPr lang="en-GB" dirty="0"/>
              <a:t>So, a well-developed long-term memory is the solution to the limitations of working memory. As </a:t>
            </a:r>
            <a:r>
              <a:rPr lang="en-GB" dirty="0" err="1"/>
              <a:t>Sweller</a:t>
            </a:r>
            <a:r>
              <a:rPr lang="en-GB" dirty="0"/>
              <a:t>, </a:t>
            </a:r>
            <a:r>
              <a:rPr lang="en-GB" dirty="0" err="1"/>
              <a:t>Kirschner</a:t>
            </a:r>
            <a:r>
              <a:rPr lang="en-GB" dirty="0"/>
              <a:t> and Clark state, ‘the aim of all instruction is to alter long-term memory. If nothing has changed in long-term memory, nothing has been learned’.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How</a:t>
            </a:r>
            <a:r>
              <a:rPr lang="en-GB" baseline="0" dirty="0"/>
              <a:t> do you show students what are the important elements of your subject that they need to remember?</a:t>
            </a:r>
          </a:p>
          <a:p>
            <a:pPr marL="0" lvl="0" indent="0" algn="l" rtl="0">
              <a:lnSpc>
                <a:spcPct val="100000"/>
              </a:lnSpc>
              <a:spcBef>
                <a:spcPts val="0"/>
              </a:spcBef>
              <a:spcAft>
                <a:spcPts val="0"/>
              </a:spcAft>
              <a:buSzPts val="1400"/>
              <a:buNone/>
            </a:pPr>
            <a:r>
              <a:rPr lang="en-GB" baseline="0" dirty="0"/>
              <a:t>How do you give them time to think about the information and link it to prior learning? </a:t>
            </a:r>
            <a:endParaRPr dirty="0"/>
          </a:p>
        </p:txBody>
      </p:sp>
      <p:sp>
        <p:nvSpPr>
          <p:cNvPr id="235" name="Google Shape;235;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f337463a2_0_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bf337463a2_0_1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Ed</a:t>
            </a:r>
            <a:endParaRPr dirty="0"/>
          </a:p>
          <a:p>
            <a:pPr marL="0" lvl="0" indent="0" algn="l" rtl="0">
              <a:lnSpc>
                <a:spcPct val="100000"/>
              </a:lnSpc>
              <a:spcBef>
                <a:spcPts val="0"/>
              </a:spcBef>
              <a:spcAft>
                <a:spcPts val="0"/>
              </a:spcAft>
              <a:buSzPts val="1400"/>
              <a:buNone/>
            </a:pPr>
            <a:r>
              <a:rPr lang="en-GB" dirty="0"/>
              <a:t>Task - Please write out, verbatim, the first two sentences of the paragraph that we have just read together. 2 minutes.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You will likely struggle to remember those two sentences.</a:t>
            </a:r>
            <a:endParaRPr dirty="0"/>
          </a:p>
          <a:p>
            <a:pPr marL="0" lvl="0" indent="0" algn="l" rtl="0">
              <a:lnSpc>
                <a:spcPct val="100000"/>
              </a:lnSpc>
              <a:spcBef>
                <a:spcPts val="0"/>
              </a:spcBef>
              <a:spcAft>
                <a:spcPts val="0"/>
              </a:spcAft>
              <a:buSzPts val="1400"/>
              <a:buNone/>
            </a:pPr>
            <a:r>
              <a:rPr lang="en-GB" dirty="0"/>
              <a:t>This is because you are at the limits of your working memory. This is also because you have not had time to think about the information, link it with prior learning (create schema)</a:t>
            </a:r>
            <a:endParaRPr dirty="0"/>
          </a:p>
          <a:p>
            <a:pPr marL="0" lvl="0" indent="0" algn="l" rtl="0">
              <a:lnSpc>
                <a:spcPct val="100000"/>
              </a:lnSpc>
              <a:spcBef>
                <a:spcPts val="0"/>
              </a:spcBef>
              <a:spcAft>
                <a:spcPts val="0"/>
              </a:spcAft>
              <a:buSzPts val="1400"/>
              <a:buNone/>
            </a:pPr>
            <a:r>
              <a:rPr lang="en-GB" dirty="0"/>
              <a:t>In our classrooms, this may happen over and over again for learners. If you begin to think consciously about something in working memory, for example a scene in a novel you are reading, the connections with long-term memory start to pour in. Quite a lot of the time, someone who is thinking is actually engaged in memory retrieval. You can’t teach critical thinking without facts. </a:t>
            </a:r>
            <a:endParaRPr dirty="0"/>
          </a:p>
          <a:p>
            <a:pPr marL="0" lvl="0" indent="0" algn="l" rtl="0">
              <a:lnSpc>
                <a:spcPct val="100000"/>
              </a:lnSpc>
              <a:spcBef>
                <a:spcPts val="0"/>
              </a:spcBef>
              <a:spcAft>
                <a:spcPts val="0"/>
              </a:spcAft>
              <a:buSzPts val="1400"/>
              <a:buNone/>
            </a:pPr>
            <a:r>
              <a:rPr lang="en-GB" dirty="0"/>
              <a:t>So, a well-developed long-term memory is the solution to the limitations of working memory. As </a:t>
            </a:r>
            <a:r>
              <a:rPr lang="en-GB" dirty="0" err="1"/>
              <a:t>Sweller</a:t>
            </a:r>
            <a:r>
              <a:rPr lang="en-GB" dirty="0"/>
              <a:t>, </a:t>
            </a:r>
            <a:r>
              <a:rPr lang="en-GB" dirty="0" err="1"/>
              <a:t>Kirschner</a:t>
            </a:r>
            <a:r>
              <a:rPr lang="en-GB" dirty="0"/>
              <a:t> and Clark state, ‘the aim of all instruction is to alter long-term memory. If nothing has changed in long-term memory, nothing has been learned’.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How</a:t>
            </a:r>
            <a:r>
              <a:rPr lang="en-GB" baseline="0" dirty="0"/>
              <a:t> do you show students what are the important elements of your subject that they need to remember?</a:t>
            </a:r>
          </a:p>
          <a:p>
            <a:pPr marL="0" lvl="0" indent="0" algn="l" rtl="0">
              <a:lnSpc>
                <a:spcPct val="100000"/>
              </a:lnSpc>
              <a:spcBef>
                <a:spcPts val="0"/>
              </a:spcBef>
              <a:spcAft>
                <a:spcPts val="0"/>
              </a:spcAft>
              <a:buSzPts val="1400"/>
              <a:buNone/>
            </a:pPr>
            <a:r>
              <a:rPr lang="en-GB" baseline="0" dirty="0"/>
              <a:t>How do you give them time to think about the information and link it to prior learning? </a:t>
            </a:r>
            <a:endParaRPr dirty="0"/>
          </a:p>
        </p:txBody>
      </p:sp>
      <p:sp>
        <p:nvSpPr>
          <p:cNvPr id="235" name="Google Shape;235;g2bf337463a2_0_1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extLst>
      <p:ext uri="{BB962C8B-B14F-4D97-AF65-F5344CB8AC3E}">
        <p14:creationId xmlns:p14="http://schemas.microsoft.com/office/powerpoint/2010/main" val="2503576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ec2ac81f64_0_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ec2ac81f64_0_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Ed The above image is from TLAC 3.0, page 11.</a:t>
            </a:r>
            <a:endParaRPr/>
          </a:p>
          <a:p>
            <a:pPr marL="0" lvl="0" indent="0" algn="l" rtl="0">
              <a:lnSpc>
                <a:spcPct val="100000"/>
              </a:lnSpc>
              <a:spcBef>
                <a:spcPts val="0"/>
              </a:spcBef>
              <a:spcAft>
                <a:spcPts val="0"/>
              </a:spcAft>
              <a:buSzPts val="1400"/>
              <a:buNone/>
            </a:pPr>
            <a:r>
              <a:rPr lang="en-GB"/>
              <a:t>Based on Ebbinghaus’s forgetting curve. </a:t>
            </a:r>
            <a:endParaRPr/>
          </a:p>
          <a:p>
            <a:pPr marL="0" lvl="0" indent="0" algn="l" rtl="0">
              <a:lnSpc>
                <a:spcPct val="100000"/>
              </a:lnSpc>
              <a:spcBef>
                <a:spcPts val="0"/>
              </a:spcBef>
              <a:spcAft>
                <a:spcPts val="0"/>
              </a:spcAft>
              <a:buSzPts val="1400"/>
              <a:buNone/>
            </a:pPr>
            <a:r>
              <a:rPr lang="en-GB"/>
              <a:t>However, Sweller’s guidance fading effect argues that experts learn differently from novices. Thinking back to the last two sessions on subject expertise and quality of instruction, we know that novices need clear, guided instruction from the expert in the room (the teacher) This is because novice learners have little knowledge of a topic in long-term memory so can’t make connections.</a:t>
            </a:r>
            <a:endParaRPr/>
          </a:p>
          <a:p>
            <a:pPr marL="0" lvl="0" indent="0" algn="l" rtl="0">
              <a:lnSpc>
                <a:spcPct val="100000"/>
              </a:lnSpc>
              <a:spcBef>
                <a:spcPts val="0"/>
              </a:spcBef>
              <a:spcAft>
                <a:spcPts val="0"/>
              </a:spcAft>
              <a:buSzPts val="1400"/>
              <a:buNone/>
            </a:pPr>
            <a:r>
              <a:rPr lang="en-GB"/>
              <a:t>The learner may feel secure in knowledge immediately after the lesson but the retention of this knowledge diminishes quickly.</a:t>
            </a:r>
            <a:endParaRPr/>
          </a:p>
          <a:p>
            <a:pPr marL="0" lvl="0" indent="0" algn="l" rtl="0">
              <a:lnSpc>
                <a:spcPct val="100000"/>
              </a:lnSpc>
              <a:spcBef>
                <a:spcPts val="0"/>
              </a:spcBef>
              <a:spcAft>
                <a:spcPts val="0"/>
              </a:spcAft>
              <a:buSzPts val="1400"/>
              <a:buNone/>
            </a:pPr>
            <a:r>
              <a:rPr lang="en-GB"/>
              <a:t>In Ebbinghaus’s model above, we can see how memory diminishes very quickly after learning. Each time you practice something, the rate and amount of forgetting is reduced. </a:t>
            </a:r>
            <a:endParaRPr/>
          </a:p>
          <a:p>
            <a:pPr marL="0" lvl="0" indent="0" algn="l" rtl="0">
              <a:lnSpc>
                <a:spcPct val="100000"/>
              </a:lnSpc>
              <a:spcBef>
                <a:spcPts val="0"/>
              </a:spcBef>
              <a:spcAft>
                <a:spcPts val="0"/>
              </a:spcAft>
              <a:buSzPts val="1400"/>
              <a:buNone/>
            </a:pPr>
            <a:r>
              <a:rPr lang="en-GB"/>
              <a:t>There are a range of research-informed strategies that can help us to overcome this, such as within Dunlosky and Lemov, that we will explore today. </a:t>
            </a:r>
            <a:endParaRPr/>
          </a:p>
          <a:p>
            <a:pPr marL="0" lvl="0" indent="0" algn="l" rtl="0">
              <a:lnSpc>
                <a:spcPct val="100000"/>
              </a:lnSpc>
              <a:spcBef>
                <a:spcPts val="0"/>
              </a:spcBef>
              <a:spcAft>
                <a:spcPts val="0"/>
              </a:spcAft>
              <a:buSzPts val="1400"/>
              <a:buNone/>
            </a:pPr>
            <a:r>
              <a:rPr lang="en-GB">
                <a:highlight>
                  <a:srgbClr val="FFFF00"/>
                </a:highlight>
              </a:rPr>
              <a:t>Perhaps give time to discuss and feedback </a:t>
            </a:r>
            <a:endParaRPr>
              <a:highlight>
                <a:srgbClr val="FFFF00"/>
              </a:highlight>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b="1"/>
              <a:t>Thinking about the memory task that we have just attempted, if we chunked that and revisited it, we would probably have a good go at recalling it fully with time.</a:t>
            </a:r>
            <a:endParaRPr b="1"/>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47" name="Google Shape;247;g2ec2ac81f64_0_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a:t>Jenny</a:t>
            </a:r>
            <a:endParaRPr dirty="0"/>
          </a:p>
          <a:p>
            <a:pPr marL="457200" marR="0" lvl="0" indent="-228600" algn="l" rtl="0">
              <a:lnSpc>
                <a:spcPct val="100000"/>
              </a:lnSpc>
              <a:spcBef>
                <a:spcPts val="0"/>
              </a:spcBef>
              <a:spcAft>
                <a:spcPts val="0"/>
              </a:spcAft>
              <a:buClr>
                <a:srgbClr val="000000"/>
              </a:buClr>
              <a:buSzPts val="1400"/>
              <a:buFont typeface="Arial"/>
              <a:buNone/>
            </a:pPr>
            <a:r>
              <a:rPr lang="en-GB" dirty="0"/>
              <a:t>John </a:t>
            </a:r>
            <a:r>
              <a:rPr lang="en-GB" dirty="0" err="1"/>
              <a:t>Dulosky</a:t>
            </a:r>
            <a:r>
              <a:rPr lang="en-GB" dirty="0"/>
              <a:t>, Professor Emeritus, Director of the Science for Learning, Kent State University.</a:t>
            </a:r>
            <a:endParaRPr dirty="0"/>
          </a:p>
          <a:p>
            <a:pPr marL="457200" marR="0" lvl="0" indent="-228600" algn="l" rtl="0">
              <a:lnSpc>
                <a:spcPct val="100000"/>
              </a:lnSpc>
              <a:spcBef>
                <a:spcPts val="0"/>
              </a:spcBef>
              <a:spcAft>
                <a:spcPts val="0"/>
              </a:spcAft>
              <a:buClr>
                <a:srgbClr val="000000"/>
              </a:buClr>
              <a:buSzPts val="1400"/>
              <a:buFont typeface="Arial"/>
              <a:buNone/>
            </a:pPr>
            <a:r>
              <a:rPr lang="en-GB" dirty="0"/>
              <a:t>You can see from </a:t>
            </a:r>
            <a:r>
              <a:rPr lang="en-GB" dirty="0" err="1"/>
              <a:t>Dunlosky’s</a:t>
            </a:r>
            <a:r>
              <a:rPr lang="en-GB" dirty="0"/>
              <a:t> analysis, practice testing, distributed practice are the most effective techniques.</a:t>
            </a:r>
            <a:endParaRPr dirty="0"/>
          </a:p>
          <a:p>
            <a:pPr marL="457200" marR="0" lvl="0" indent="-228600" algn="l" rtl="0">
              <a:lnSpc>
                <a:spcPct val="100000"/>
              </a:lnSpc>
              <a:spcBef>
                <a:spcPts val="0"/>
              </a:spcBef>
              <a:spcAft>
                <a:spcPts val="0"/>
              </a:spcAft>
              <a:buClr>
                <a:srgbClr val="000000"/>
              </a:buClr>
              <a:buSzPts val="1400"/>
              <a:buFont typeface="Arial"/>
              <a:buNone/>
            </a:pPr>
            <a:r>
              <a:rPr lang="en-GB" dirty="0"/>
              <a:t>https://drive.google.com/file/d/1pUw_HlZwKeEgYwqfT2GTi18-zQ_Pmhbr/view?usp=drive_link</a:t>
            </a:r>
            <a:endParaRPr dirty="0"/>
          </a:p>
        </p:txBody>
      </p:sp>
      <p:sp>
        <p:nvSpPr>
          <p:cNvPr id="258" name="Google Shape;258;p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bdb06796c8_0_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bdb06796c8_0_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a:t>
            </a:r>
            <a:endParaRPr/>
          </a:p>
          <a:p>
            <a:pPr marL="0" lvl="0" indent="0" algn="l" rtl="0">
              <a:lnSpc>
                <a:spcPct val="100000"/>
              </a:lnSpc>
              <a:spcBef>
                <a:spcPts val="0"/>
              </a:spcBef>
              <a:spcAft>
                <a:spcPts val="0"/>
              </a:spcAft>
              <a:buSzPts val="1400"/>
              <a:buNone/>
            </a:pPr>
            <a:r>
              <a:rPr lang="en-GB"/>
              <a:t>Here is John Dunlosky’s view of the most effective learning strategies where the 5 most impactful learning strategies have been identified.</a:t>
            </a:r>
            <a:endParaRPr/>
          </a:p>
          <a:p>
            <a:pPr marL="0" lvl="0" indent="0" algn="l" rtl="0">
              <a:lnSpc>
                <a:spcPct val="100000"/>
              </a:lnSpc>
              <a:spcBef>
                <a:spcPts val="0"/>
              </a:spcBef>
              <a:spcAft>
                <a:spcPts val="0"/>
              </a:spcAft>
              <a:buClr>
                <a:schemeClr val="dk1"/>
              </a:buClr>
              <a:buSzPts val="1400"/>
              <a:buFont typeface="Arial"/>
              <a:buNone/>
            </a:pPr>
            <a:r>
              <a:rPr lang="en-GB"/>
              <a:t>In this article, an example is given for each technique.</a:t>
            </a:r>
            <a:endParaRPr/>
          </a:p>
          <a:p>
            <a:pPr marL="457200" lvl="0" indent="-317500" algn="l" rtl="0">
              <a:lnSpc>
                <a:spcPct val="100000"/>
              </a:lnSpc>
              <a:spcBef>
                <a:spcPts val="0"/>
              </a:spcBef>
              <a:spcAft>
                <a:spcPts val="0"/>
              </a:spcAft>
              <a:buSzPts val="1400"/>
              <a:buAutoNum type="arabicPeriod"/>
            </a:pPr>
            <a:r>
              <a:rPr lang="en-GB"/>
              <a:t>Give a low-stakes quiz at the beginning of each class, calling it a review to make it less intimidating. </a:t>
            </a:r>
            <a:endParaRPr/>
          </a:p>
          <a:p>
            <a:pPr marL="457200" lvl="0" indent="-317500" algn="l" rtl="0">
              <a:lnSpc>
                <a:spcPct val="100000"/>
              </a:lnSpc>
              <a:spcBef>
                <a:spcPts val="0"/>
              </a:spcBef>
              <a:spcAft>
                <a:spcPts val="0"/>
              </a:spcAft>
              <a:buSzPts val="1400"/>
              <a:buAutoNum type="arabicPeriod"/>
            </a:pPr>
            <a:r>
              <a:rPr lang="en-GB"/>
              <a:t>Use cumulative assessments which will encourage pupils to study material again over a period of time. </a:t>
            </a:r>
            <a:endParaRPr/>
          </a:p>
          <a:p>
            <a:pPr marL="457200" lvl="0" indent="-317500" algn="l" rtl="0">
              <a:lnSpc>
                <a:spcPct val="100000"/>
              </a:lnSpc>
              <a:spcBef>
                <a:spcPts val="0"/>
              </a:spcBef>
              <a:spcAft>
                <a:spcPts val="0"/>
              </a:spcAft>
              <a:buSzPts val="1400"/>
              <a:buAutoNum type="arabicPeriod"/>
            </a:pPr>
            <a:r>
              <a:rPr lang="en-GB"/>
              <a:t>Help pupils to do a study planner so they can spread revisits our rather than ‘cramming’.</a:t>
            </a:r>
            <a:endParaRPr/>
          </a:p>
          <a:p>
            <a:pPr marL="457200" lvl="0" indent="-317500" algn="l" rtl="0">
              <a:lnSpc>
                <a:spcPct val="100000"/>
              </a:lnSpc>
              <a:spcBef>
                <a:spcPts val="0"/>
              </a:spcBef>
              <a:spcAft>
                <a:spcPts val="0"/>
              </a:spcAft>
              <a:buSzPts val="1400"/>
              <a:buAutoNum type="arabicPeriod"/>
            </a:pPr>
            <a:r>
              <a:rPr lang="en-GB"/>
              <a:t>Encourage pupils to elaborate about what they are reading by asking them ‘why’ (think deeply)</a:t>
            </a:r>
            <a:endParaRPr/>
          </a:p>
          <a:p>
            <a:pPr marL="457200" lvl="0" indent="-317500" algn="l" rtl="0">
              <a:lnSpc>
                <a:spcPct val="100000"/>
              </a:lnSpc>
              <a:spcBef>
                <a:spcPts val="0"/>
              </a:spcBef>
              <a:spcAft>
                <a:spcPts val="0"/>
              </a:spcAft>
              <a:buClr>
                <a:schemeClr val="dk1"/>
              </a:buClr>
              <a:buSzPts val="1400"/>
              <a:buAutoNum type="arabicPeriod"/>
            </a:pPr>
            <a:r>
              <a:rPr lang="en-GB"/>
              <a:t>Encourage pupils to retrieve rather than passively reading books and notes.</a:t>
            </a:r>
            <a:endParaRPr/>
          </a:p>
          <a:p>
            <a:pPr marL="0" lvl="0" indent="0" algn="l" rtl="0">
              <a:lnSpc>
                <a:spcPct val="100000"/>
              </a:lnSpc>
              <a:spcBef>
                <a:spcPts val="0"/>
              </a:spcBef>
              <a:spcAft>
                <a:spcPts val="0"/>
              </a:spcAft>
              <a:buSzPts val="1400"/>
              <a:buNone/>
            </a:pPr>
            <a:r>
              <a:rPr lang="en-GB"/>
              <a:t>Let’s go into some of these in more detail. </a:t>
            </a:r>
            <a:endParaRPr/>
          </a:p>
        </p:txBody>
      </p:sp>
      <p:sp>
        <p:nvSpPr>
          <p:cNvPr id="264" name="Google Shape;264;g2bdb06796c8_0_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ec2ac81f64_1_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2ec2ac81f64_1_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Jenny</a:t>
            </a: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r>
              <a:rPr lang="en-GB" b="1" dirty="0" err="1"/>
              <a:t>Dunlosky</a:t>
            </a:r>
            <a:endParaRPr b="1" dirty="0"/>
          </a:p>
          <a:p>
            <a:pPr marL="0" lvl="0" indent="0" algn="l" rtl="0">
              <a:lnSpc>
                <a:spcPct val="100000"/>
              </a:lnSpc>
              <a:spcBef>
                <a:spcPts val="0"/>
              </a:spcBef>
              <a:spcAft>
                <a:spcPts val="0"/>
              </a:spcAft>
              <a:buSzPts val="1400"/>
              <a:buNone/>
            </a:pPr>
            <a:r>
              <a:rPr lang="en-GB" dirty="0"/>
              <a:t>Viewing tests as the end-all assessment after all learning has been completed means students and teachers are missing out on one of the most effective strategies for improving learning.</a:t>
            </a:r>
            <a:endParaRPr dirty="0"/>
          </a:p>
          <a:p>
            <a:pPr marL="0" lvl="0" indent="0" algn="l" rtl="0">
              <a:lnSpc>
                <a:spcPct val="100000"/>
              </a:lnSpc>
              <a:spcBef>
                <a:spcPts val="0"/>
              </a:spcBef>
              <a:spcAft>
                <a:spcPts val="0"/>
              </a:spcAft>
              <a:buSzPts val="1400"/>
              <a:buNone/>
            </a:pPr>
            <a:r>
              <a:rPr lang="en-GB" dirty="0"/>
              <a:t>Done well, teachers would use worksheets to involve practice problems with an appropriate order to encourage interleaved practice. </a:t>
            </a:r>
            <a:endParaRPr dirty="0"/>
          </a:p>
          <a:p>
            <a:pPr marL="0" lvl="0" indent="0" algn="l" rtl="0">
              <a:lnSpc>
                <a:spcPct val="100000"/>
              </a:lnSpc>
              <a:spcBef>
                <a:spcPts val="0"/>
              </a:spcBef>
              <a:spcAft>
                <a:spcPts val="0"/>
              </a:spcAft>
              <a:buSzPts val="1400"/>
              <a:buNone/>
            </a:pPr>
            <a:r>
              <a:rPr lang="en-GB" dirty="0"/>
              <a:t>For example, interleaving questions and problems from newly taught materials with those from prior classes. </a:t>
            </a:r>
            <a:endParaRPr dirty="0"/>
          </a:p>
          <a:p>
            <a:pPr marL="0" lvl="0" indent="0" algn="l" rtl="0">
              <a:lnSpc>
                <a:spcPct val="100000"/>
              </a:lnSpc>
              <a:spcBef>
                <a:spcPts val="0"/>
              </a:spcBef>
              <a:spcAft>
                <a:spcPts val="0"/>
              </a:spcAft>
              <a:buSzPts val="1400"/>
              <a:buNone/>
            </a:pPr>
            <a:r>
              <a:rPr lang="en-GB" dirty="0"/>
              <a:t>This allows pupils to practice solving indicated problems from material already taught, it will also help them to practice the difficult tasks of identifying problems and choosing the correct steps needed to solve them.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76" name="Google Shape;276;g2ec2ac81f64_1_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ec2ac81f64_0_2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2ec2ac81f64_0_28: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a:t>Linda</a:t>
            </a:r>
            <a:endParaRPr b="1"/>
          </a:p>
          <a:p>
            <a:pPr marL="0" lvl="0" indent="0" algn="l" rtl="0">
              <a:lnSpc>
                <a:spcPct val="100000"/>
              </a:lnSpc>
              <a:spcBef>
                <a:spcPts val="0"/>
              </a:spcBef>
              <a:spcAft>
                <a:spcPts val="0"/>
              </a:spcAft>
              <a:buSzPts val="1400"/>
              <a:buNone/>
            </a:pPr>
            <a:r>
              <a:rPr lang="en-GB" b="1"/>
              <a:t>Critique the test on the board. What are the strengths and weaknesses?</a:t>
            </a:r>
            <a:endParaRPr b="1"/>
          </a:p>
          <a:p>
            <a:pPr marL="0" lvl="0" indent="0" algn="l" rtl="0">
              <a:lnSpc>
                <a:spcPct val="100000"/>
              </a:lnSpc>
              <a:spcBef>
                <a:spcPts val="0"/>
              </a:spcBef>
              <a:spcAft>
                <a:spcPts val="0"/>
              </a:spcAft>
              <a:buSzPts val="1400"/>
              <a:buNone/>
            </a:pPr>
            <a:r>
              <a:rPr lang="en-GB"/>
              <a:t>Q1 answer is B</a:t>
            </a:r>
            <a:endParaRPr/>
          </a:p>
          <a:p>
            <a:pPr marL="0" lvl="0" indent="0" algn="l" rtl="0">
              <a:lnSpc>
                <a:spcPct val="100000"/>
              </a:lnSpc>
              <a:spcBef>
                <a:spcPts val="0"/>
              </a:spcBef>
              <a:spcAft>
                <a:spcPts val="0"/>
              </a:spcAft>
              <a:buSzPts val="1400"/>
              <a:buNone/>
            </a:pPr>
            <a:r>
              <a:rPr lang="en-GB"/>
              <a:t>Q2 answer is C</a:t>
            </a:r>
            <a:endParaRPr/>
          </a:p>
          <a:p>
            <a:pPr marL="0" lvl="0" indent="0" algn="l" rtl="0">
              <a:lnSpc>
                <a:spcPct val="100000"/>
              </a:lnSpc>
              <a:spcBef>
                <a:spcPts val="0"/>
              </a:spcBef>
              <a:spcAft>
                <a:spcPts val="0"/>
              </a:spcAft>
              <a:buSzPts val="1400"/>
              <a:buNone/>
            </a:pPr>
            <a:r>
              <a:rPr lang="en-GB"/>
              <a:t>Q4 is A</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You may have discussed that answers to Q1, Q4 and Q5 are too obvious to help pupils to think deeply about their learning. Q4 is about future learning so it might not be reasonable to test novices on what has not yet been taught. Q2 is good as it involves revisiting and appropriately challenging options. </a:t>
            </a:r>
            <a:endParaRPr/>
          </a:p>
          <a:p>
            <a:pPr marL="0" lvl="0" indent="0" algn="l" rtl="0">
              <a:lnSpc>
                <a:spcPct val="100000"/>
              </a:lnSpc>
              <a:spcBef>
                <a:spcPts val="0"/>
              </a:spcBef>
              <a:spcAft>
                <a:spcPts val="0"/>
              </a:spcAft>
              <a:buSzPts val="1400"/>
              <a:buNone/>
            </a:pPr>
            <a:r>
              <a:rPr lang="en-GB"/>
              <a:t>This test also misses the opportunity for pupils to identify problems and choose the correct steps needed to solve them.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GB"/>
              <a:t>Furthermore…</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GB">
                <a:solidFill>
                  <a:srgbClr val="212937"/>
                </a:solidFill>
              </a:rPr>
              <a:t>Willingham says it is“absolutely crucial” that students store the </a:t>
            </a:r>
            <a:r>
              <a:rPr lang="en-GB" b="1">
                <a:solidFill>
                  <a:srgbClr val="212937"/>
                </a:solidFill>
              </a:rPr>
              <a:t>right </a:t>
            </a:r>
            <a:r>
              <a:rPr lang="en-GB">
                <a:solidFill>
                  <a:srgbClr val="212937"/>
                </a:solidFill>
              </a:rPr>
              <a:t>subject-specific knowledge in their long-term memories, because this would allow them to develop “the thinking skills that are, for many teachers, the </a:t>
            </a:r>
            <a:r>
              <a:rPr lang="en-GB" b="1">
                <a:solidFill>
                  <a:srgbClr val="212937"/>
                </a:solidFill>
              </a:rPr>
              <a:t>real goal”.</a:t>
            </a:r>
            <a:endParaRPr b="1"/>
          </a:p>
          <a:p>
            <a:pPr marL="0" lvl="0" indent="0" algn="l" rtl="0">
              <a:lnSpc>
                <a:spcPct val="100000"/>
              </a:lnSpc>
              <a:spcBef>
                <a:spcPts val="0"/>
              </a:spcBef>
              <a:spcAft>
                <a:spcPts val="0"/>
              </a:spcAft>
              <a:buClr>
                <a:schemeClr val="dk1"/>
              </a:buClr>
              <a:buSzPts val="1400"/>
              <a:buFont typeface="Arial"/>
              <a:buNone/>
            </a:pPr>
            <a:r>
              <a:rPr lang="en-GB">
                <a:solidFill>
                  <a:srgbClr val="212937"/>
                </a:solidFill>
              </a:rPr>
              <a:t>However, he said too many students take the wrong approach to committing information to memory, because “what they mostly do is read stuff over and over again”. This meant they were “not really thinking about the meaning at all”</a:t>
            </a:r>
            <a:endParaRPr/>
          </a:p>
          <a:p>
            <a:pPr marL="0" lvl="0" indent="0" algn="l" rtl="0">
              <a:lnSpc>
                <a:spcPct val="100000"/>
              </a:lnSpc>
              <a:spcBef>
                <a:spcPts val="0"/>
              </a:spcBef>
              <a:spcAft>
                <a:spcPts val="0"/>
              </a:spcAft>
              <a:buClr>
                <a:schemeClr val="dk1"/>
              </a:buClr>
              <a:buSzPts val="1400"/>
              <a:buFont typeface="Arial"/>
              <a:buNone/>
            </a:pPr>
            <a:r>
              <a:rPr lang="en-GB">
                <a:solidFill>
                  <a:srgbClr val="212937"/>
                </a:solidFill>
              </a:rPr>
              <a:t>Instead, Willingham said, pupils should spend time reflecting on the meaning and trying to understand which aspects they needed to commit to memory and why. “It sounds very simple but students seldom do that,” he said.</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84" name="Google Shape;284;g2ec2ac81f64_0_28: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ec2ac81f64_1_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g2ec2ac81f64_1_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Tom Sherrington also gives input on effective quizzing in his book ‘walkthrus. </a:t>
            </a:r>
            <a:endParaRPr/>
          </a:p>
          <a:p>
            <a:pPr marL="0" lvl="0" indent="0" algn="l" rtl="0">
              <a:lnSpc>
                <a:spcPct val="100000"/>
              </a:lnSpc>
              <a:spcBef>
                <a:spcPts val="0"/>
              </a:spcBef>
              <a:spcAft>
                <a:spcPts val="0"/>
              </a:spcAft>
              <a:buSzPts val="1400"/>
              <a:buNone/>
            </a:pPr>
            <a:endParaRPr/>
          </a:p>
        </p:txBody>
      </p:sp>
      <p:sp>
        <p:nvSpPr>
          <p:cNvPr id="291" name="Google Shape;291;g2ec2ac81f64_1_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ec2ac81f64_0_2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g2ec2ac81f64_0_2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1" dirty="0"/>
              <a:t>Linda</a:t>
            </a:r>
            <a:endParaRPr b="1" dirty="0"/>
          </a:p>
          <a:p>
            <a:pPr marL="0" lvl="0" indent="0" algn="l" rtl="0">
              <a:lnSpc>
                <a:spcPct val="100000"/>
              </a:lnSpc>
              <a:spcBef>
                <a:spcPts val="0"/>
              </a:spcBef>
              <a:spcAft>
                <a:spcPts val="0"/>
              </a:spcAft>
              <a:buSzPts val="1400"/>
              <a:buNone/>
            </a:pPr>
            <a:r>
              <a:rPr lang="en-GB" b="1" dirty="0"/>
              <a:t>Give colleagues 5 minutes.</a:t>
            </a:r>
            <a:endParaRPr b="1" dirty="0"/>
          </a:p>
          <a:p>
            <a:pPr marL="0" lvl="0" indent="0" algn="l" rtl="0">
              <a:lnSpc>
                <a:spcPct val="100000"/>
              </a:lnSpc>
              <a:spcBef>
                <a:spcPts val="0"/>
              </a:spcBef>
              <a:spcAft>
                <a:spcPts val="0"/>
              </a:spcAft>
              <a:buSzPts val="1400"/>
              <a:buNone/>
            </a:pPr>
            <a:r>
              <a:rPr lang="en-GB" b="1" dirty="0"/>
              <a:t>Circulate and check.</a:t>
            </a:r>
            <a:endParaRPr b="1" dirty="0"/>
          </a:p>
          <a:p>
            <a:pPr marL="0" lvl="0" indent="0" algn="l" rtl="0">
              <a:lnSpc>
                <a:spcPct val="100000"/>
              </a:lnSpc>
              <a:spcBef>
                <a:spcPts val="0"/>
              </a:spcBef>
              <a:spcAft>
                <a:spcPts val="0"/>
              </a:spcAft>
              <a:buSzPts val="1400"/>
              <a:buNone/>
            </a:pPr>
            <a:r>
              <a:rPr lang="en-GB" b="1" dirty="0"/>
              <a:t>Pick out strong examples where answers are nuanced rather than obvious.</a:t>
            </a:r>
            <a:endParaRPr b="1" dirty="0"/>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r>
              <a:rPr lang="en-GB" dirty="0"/>
              <a:t>Ask colleagues to share examples also. </a:t>
            </a:r>
            <a:endParaRPr dirty="0"/>
          </a:p>
          <a:p>
            <a:pPr marL="0" lvl="0" indent="0" algn="l" rtl="0">
              <a:lnSpc>
                <a:spcPct val="100000"/>
              </a:lnSpc>
              <a:spcBef>
                <a:spcPts val="0"/>
              </a:spcBef>
              <a:spcAft>
                <a:spcPts val="0"/>
              </a:spcAft>
              <a:buSzPts val="1400"/>
              <a:buNone/>
            </a:pPr>
            <a:endParaRPr dirty="0"/>
          </a:p>
        </p:txBody>
      </p:sp>
      <p:sp>
        <p:nvSpPr>
          <p:cNvPr id="298" name="Google Shape;298;g2ec2ac81f64_0_2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ec2ac81f64_1_1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2ec2ac81f64_1_1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Ed</a:t>
            </a:r>
            <a:endParaRPr dirty="0"/>
          </a:p>
          <a:p>
            <a:pPr marL="0" lvl="0" indent="0" algn="l" rtl="0">
              <a:lnSpc>
                <a:spcPct val="100000"/>
              </a:lnSpc>
              <a:spcBef>
                <a:spcPts val="0"/>
              </a:spcBef>
              <a:spcAft>
                <a:spcPts val="0"/>
              </a:spcAft>
              <a:buSzPts val="1400"/>
              <a:buNone/>
            </a:pPr>
            <a:r>
              <a:rPr lang="en-GB" dirty="0"/>
              <a:t>Massed vs Distributed practice - massed is writing the same word out 10 times before moving on.  Distributed practice, write 10 different words out and repeat until practice is completed. At secondary school mass practice is known as cramming and does not lead to high levels of retention of knowledge.</a:t>
            </a:r>
            <a:endParaRPr dirty="0"/>
          </a:p>
          <a:p>
            <a:pPr marL="0" lvl="0" indent="0" algn="l" rtl="0">
              <a:lnSpc>
                <a:spcPct val="100000"/>
              </a:lnSpc>
              <a:spcBef>
                <a:spcPts val="0"/>
              </a:spcBef>
              <a:spcAft>
                <a:spcPts val="0"/>
              </a:spcAft>
              <a:buSzPts val="1400"/>
              <a:buNone/>
            </a:pPr>
            <a:r>
              <a:rPr lang="en-GB" b="1" dirty="0"/>
              <a:t>How to help students use distributed practice independently?</a:t>
            </a:r>
            <a:endParaRPr b="1" dirty="0"/>
          </a:p>
          <a:p>
            <a:pPr marL="457200" lvl="0" indent="-317500" algn="l" rtl="0">
              <a:lnSpc>
                <a:spcPct val="100000"/>
              </a:lnSpc>
              <a:spcBef>
                <a:spcPts val="0"/>
              </a:spcBef>
              <a:spcAft>
                <a:spcPts val="0"/>
              </a:spcAft>
              <a:buSzPts val="1400"/>
              <a:buChar char="●"/>
            </a:pPr>
            <a:r>
              <a:rPr lang="en-GB" dirty="0"/>
              <a:t>Map out how many study sessions they will need before the exam</a:t>
            </a:r>
            <a:endParaRPr dirty="0"/>
          </a:p>
          <a:p>
            <a:pPr marL="457200" lvl="0" indent="-317500" algn="l" rtl="0">
              <a:lnSpc>
                <a:spcPct val="100000"/>
              </a:lnSpc>
              <a:spcBef>
                <a:spcPts val="0"/>
              </a:spcBef>
              <a:spcAft>
                <a:spcPts val="0"/>
              </a:spcAft>
              <a:buSzPts val="1400"/>
              <a:buChar char="●"/>
            </a:pPr>
            <a:r>
              <a:rPr lang="en-GB" dirty="0"/>
              <a:t>When sessions should take place</a:t>
            </a:r>
            <a:endParaRPr dirty="0"/>
          </a:p>
          <a:p>
            <a:pPr marL="457200" lvl="0" indent="-317500" algn="l" rtl="0">
              <a:lnSpc>
                <a:spcPct val="100000"/>
              </a:lnSpc>
              <a:spcBef>
                <a:spcPts val="0"/>
              </a:spcBef>
              <a:spcAft>
                <a:spcPts val="0"/>
              </a:spcAft>
              <a:buSzPts val="1400"/>
              <a:buChar char="●"/>
            </a:pPr>
            <a:r>
              <a:rPr lang="en-GB" dirty="0"/>
              <a:t>What should be practiced in each session</a:t>
            </a:r>
            <a:endParaRPr dirty="0"/>
          </a:p>
          <a:p>
            <a:pPr marL="457200" lvl="0" indent="-317500" algn="l" rtl="0">
              <a:lnSpc>
                <a:spcPct val="100000"/>
              </a:lnSpc>
              <a:spcBef>
                <a:spcPts val="0"/>
              </a:spcBef>
              <a:spcAft>
                <a:spcPts val="0"/>
              </a:spcAft>
              <a:buSzPts val="1400"/>
              <a:buChar char="●"/>
            </a:pPr>
            <a:r>
              <a:rPr lang="en-GB" dirty="0"/>
              <a:t>Students would ideally use practice testing during these sessions.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Clr>
                <a:schemeClr val="dk1"/>
              </a:buClr>
              <a:buSzPts val="1400"/>
              <a:buFont typeface="Arial"/>
              <a:buNone/>
            </a:pPr>
            <a:r>
              <a:rPr lang="en-GB" dirty="0"/>
              <a:t>In </a:t>
            </a:r>
            <a:r>
              <a:rPr lang="en-GB" dirty="0" err="1"/>
              <a:t>Hendrick</a:t>
            </a:r>
            <a:r>
              <a:rPr lang="en-GB" dirty="0"/>
              <a:t> and </a:t>
            </a:r>
            <a:r>
              <a:rPr lang="en-GB" dirty="0" err="1"/>
              <a:t>Kirschner’s</a:t>
            </a:r>
            <a:r>
              <a:rPr lang="en-GB" dirty="0"/>
              <a:t> book ‘How Learning Happens’. </a:t>
            </a:r>
            <a:endParaRPr dirty="0"/>
          </a:p>
          <a:p>
            <a:pPr marL="0" lvl="0" indent="0" algn="l" rtl="0">
              <a:lnSpc>
                <a:spcPct val="100000"/>
              </a:lnSpc>
              <a:spcBef>
                <a:spcPts val="0"/>
              </a:spcBef>
              <a:spcAft>
                <a:spcPts val="0"/>
              </a:spcAft>
              <a:buClr>
                <a:schemeClr val="dk1"/>
              </a:buClr>
              <a:buSzPts val="1400"/>
              <a:buFont typeface="Arial"/>
              <a:buNone/>
            </a:pPr>
            <a:r>
              <a:rPr lang="en-GB" dirty="0"/>
              <a:t>Appropriate processing time is also discussed.</a:t>
            </a:r>
            <a:endParaRPr dirty="0"/>
          </a:p>
          <a:p>
            <a:pPr marL="0" lvl="0" indent="0" algn="l" rtl="0">
              <a:lnSpc>
                <a:spcPct val="100000"/>
              </a:lnSpc>
              <a:spcBef>
                <a:spcPts val="0"/>
              </a:spcBef>
              <a:spcAft>
                <a:spcPts val="0"/>
              </a:spcAft>
              <a:buSzPts val="1400"/>
              <a:buNone/>
            </a:pPr>
            <a:r>
              <a:rPr lang="en-GB" dirty="0"/>
              <a:t>As well as revisiting knowledge, and relating knowledge to what has already been learned, </a:t>
            </a:r>
            <a:r>
              <a:rPr lang="en-GB" dirty="0" err="1"/>
              <a:t>Kirschner</a:t>
            </a:r>
            <a:r>
              <a:rPr lang="en-GB" dirty="0"/>
              <a:t> and </a:t>
            </a:r>
            <a:r>
              <a:rPr lang="en-GB" dirty="0" err="1"/>
              <a:t>Hendrick</a:t>
            </a:r>
            <a:r>
              <a:rPr lang="en-GB" dirty="0"/>
              <a:t> state to include activities that include application of knowledge. This is to encourage the learner to interact with what they are learning so knowledge retention is enhanced. If a learner thinks about knowledge in a range of ways, they will remember and recall it more effectively. This has to be focused on the right things. For example, creating a PPT on the Battle of Hastings might make a pupil better at using PPT rather than knowing more about the Battle of Hastings.</a:t>
            </a:r>
            <a:endParaRPr dirty="0"/>
          </a:p>
        </p:txBody>
      </p:sp>
      <p:sp>
        <p:nvSpPr>
          <p:cNvPr id="306" name="Google Shape;306;g2ec2ac81f64_1_1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7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 As discussed in the last two sessions, we have used a range of research, including the work of the Bolton teaching and learning hub, feedback and work from the curriculum hub, best practice visits to high-performing trusts, to inform the five pillars of implementation detailed above.</a:t>
            </a:r>
            <a:endParaRPr/>
          </a:p>
          <a:p>
            <a:pPr marL="0" lvl="0" indent="0" algn="l" rtl="0">
              <a:lnSpc>
                <a:spcPct val="100000"/>
              </a:lnSpc>
              <a:spcBef>
                <a:spcPts val="0"/>
              </a:spcBef>
              <a:spcAft>
                <a:spcPts val="0"/>
              </a:spcAft>
              <a:buSzPts val="1400"/>
              <a:buNone/>
            </a:pPr>
            <a:r>
              <a:rPr lang="en-GB"/>
              <a:t>They are developing subject expertise</a:t>
            </a:r>
            <a:endParaRPr/>
          </a:p>
          <a:p>
            <a:pPr marL="0" lvl="0" indent="0" algn="l" rtl="0">
              <a:lnSpc>
                <a:spcPct val="100000"/>
              </a:lnSpc>
              <a:spcBef>
                <a:spcPts val="0"/>
              </a:spcBef>
              <a:spcAft>
                <a:spcPts val="0"/>
              </a:spcAft>
              <a:buSzPts val="1400"/>
              <a:buNone/>
            </a:pPr>
            <a:r>
              <a:rPr lang="en-GB"/>
              <a:t>Quality of instruction</a:t>
            </a:r>
            <a:endParaRPr/>
          </a:p>
          <a:p>
            <a:pPr marL="0" lvl="0" indent="0" algn="l" rtl="0">
              <a:lnSpc>
                <a:spcPct val="100000"/>
              </a:lnSpc>
              <a:spcBef>
                <a:spcPts val="0"/>
              </a:spcBef>
              <a:spcAft>
                <a:spcPts val="0"/>
              </a:spcAft>
              <a:buSzPts val="1400"/>
              <a:buNone/>
            </a:pPr>
            <a:r>
              <a:rPr lang="en-GB"/>
              <a:t>Making knowledge stick</a:t>
            </a:r>
            <a:endParaRPr/>
          </a:p>
          <a:p>
            <a:pPr marL="0" lvl="0" indent="0" algn="l" rtl="0">
              <a:lnSpc>
                <a:spcPct val="100000"/>
              </a:lnSpc>
              <a:spcBef>
                <a:spcPts val="0"/>
              </a:spcBef>
              <a:spcAft>
                <a:spcPts val="0"/>
              </a:spcAft>
              <a:buSzPts val="1400"/>
              <a:buNone/>
            </a:pPr>
            <a:r>
              <a:rPr lang="en-GB"/>
              <a:t>Adaptive teaching</a:t>
            </a:r>
            <a:endParaRPr/>
          </a:p>
          <a:p>
            <a:pPr marL="0" lvl="0" indent="0" algn="l" rtl="0">
              <a:lnSpc>
                <a:spcPct val="100000"/>
              </a:lnSpc>
              <a:spcBef>
                <a:spcPts val="0"/>
              </a:spcBef>
              <a:spcAft>
                <a:spcPts val="0"/>
              </a:spcAft>
              <a:buSzPts val="1400"/>
              <a:buNone/>
            </a:pPr>
            <a:r>
              <a:rPr lang="en-GB"/>
              <a:t>Assessment and feedback. </a:t>
            </a:r>
            <a:endParaRPr/>
          </a:p>
        </p:txBody>
      </p:sp>
      <p:sp>
        <p:nvSpPr>
          <p:cNvPr id="144" name="Google Shape;144;p7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2ec2ac81f64_1_2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g2ec2ac81f64_1_20: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Ed</a:t>
            </a:r>
            <a:endParaRPr dirty="0"/>
          </a:p>
          <a:p>
            <a:pPr marL="0" lvl="0" indent="0" algn="l" rtl="0">
              <a:lnSpc>
                <a:spcPct val="100000"/>
              </a:lnSpc>
              <a:spcBef>
                <a:spcPts val="0"/>
              </a:spcBef>
              <a:spcAft>
                <a:spcPts val="0"/>
              </a:spcAft>
              <a:buSzPts val="1400"/>
              <a:buNone/>
            </a:pPr>
            <a:r>
              <a:rPr lang="en-GB" dirty="0"/>
              <a:t>This links back to task completion being a poor proxy for learning. </a:t>
            </a:r>
            <a:endParaRPr dirty="0"/>
          </a:p>
        </p:txBody>
      </p:sp>
      <p:sp>
        <p:nvSpPr>
          <p:cNvPr id="313" name="Google Shape;313;g2ec2ac81f64_1_20: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ec2ac81f64_1_2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2ec2ac81f64_1_2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Ed</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Based on Bjork and Bjork (2011).</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Linked again to the goldilocks effect, this refers to making things difficult on yourself, but in a good way: Creating desirable difficulties to enhance learning.</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https://bjorklab.psych.ucla.edu/wp-content/uploads/sites/13/2016/04/EBjork_RBjork_2011.pdf</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Bjork and Bjork compared learning vs performance. Performance - what we observe during training. Learning - permanent change in knowledge.</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They found that learning improves when conditions are varied including interleaving and using tests rather than presentations as study events.</a:t>
            </a:r>
            <a:endParaRPr>
              <a:solidFill>
                <a:srgbClr val="333333"/>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r>
              <a:rPr lang="en-GB">
                <a:solidFill>
                  <a:srgbClr val="333333"/>
                </a:solidFill>
                <a:highlight>
                  <a:srgbClr val="FFFFFF"/>
                </a:highlight>
                <a:latin typeface="Arial"/>
                <a:ea typeface="Arial"/>
                <a:cs typeface="Arial"/>
                <a:sym typeface="Arial"/>
              </a:rPr>
              <a:t>Their example included children throwing bean bags at a target.  Those who only practised at a set distance away were less successful than those that varied distance during practice sessions. This links to application of existing knowledge in more complex problems, drawing on what is known. </a:t>
            </a:r>
            <a:endParaRPr>
              <a:solidFill>
                <a:srgbClr val="333333"/>
              </a:solidFill>
              <a:highlight>
                <a:srgbClr val="FFFFFF"/>
              </a:highlight>
              <a:latin typeface="Arial"/>
              <a:ea typeface="Arial"/>
              <a:cs typeface="Arial"/>
              <a:sym typeface="Arial"/>
            </a:endParaRPr>
          </a:p>
        </p:txBody>
      </p:sp>
      <p:sp>
        <p:nvSpPr>
          <p:cNvPr id="320" name="Google Shape;320;g2ec2ac81f64_1_2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0c698e815b_0_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0c698e815b_0_0:notes"/>
          <p:cNvSpPr txBox="1">
            <a:spLocks noGrp="1"/>
          </p:cNvSpPr>
          <p:nvPr>
            <p:ph type="body" idx="1"/>
          </p:nvPr>
        </p:nvSpPr>
        <p:spPr>
          <a:xfrm>
            <a:off x="681038" y="4784835"/>
            <a:ext cx="5448300" cy="391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If you left it like the above over six weeks, learners will have forgotten hill starts by week 3. The chances of failing the test will be greater. </a:t>
            </a:r>
            <a:endParaRPr dirty="0"/>
          </a:p>
          <a:p>
            <a:pPr marL="0" lvl="0" indent="0" algn="l" rtl="0">
              <a:spcBef>
                <a:spcPts val="0"/>
              </a:spcBef>
              <a:spcAft>
                <a:spcPts val="0"/>
              </a:spcAft>
              <a:buNone/>
            </a:pPr>
            <a:r>
              <a:rPr lang="en-GB" dirty="0"/>
              <a:t>You might break down the components of each.</a:t>
            </a:r>
            <a:endParaRPr dirty="0"/>
          </a:p>
          <a:p>
            <a:pPr marL="0" lvl="0" indent="0" algn="l" rtl="0">
              <a:spcBef>
                <a:spcPts val="0"/>
              </a:spcBef>
              <a:spcAft>
                <a:spcPts val="0"/>
              </a:spcAft>
              <a:buNone/>
            </a:pPr>
            <a:r>
              <a:rPr lang="en-GB" dirty="0"/>
              <a:t>Then interleave at an appropriate time.</a:t>
            </a:r>
            <a:endParaRPr dirty="0"/>
          </a:p>
          <a:p>
            <a:pPr marL="0" lvl="0" indent="0" algn="l" rtl="0">
              <a:spcBef>
                <a:spcPts val="0"/>
              </a:spcBef>
              <a:spcAft>
                <a:spcPts val="0"/>
              </a:spcAft>
              <a:buNone/>
            </a:pPr>
            <a:r>
              <a:rPr lang="en-GB" dirty="0"/>
              <a:t>For example, interleaving, mirror signal manoeuvre when doing hill starts and reversing. </a:t>
            </a:r>
            <a:endParaRPr dirty="0"/>
          </a:p>
          <a:p>
            <a:pPr marL="0" lvl="0" indent="0" algn="l" rtl="0">
              <a:spcBef>
                <a:spcPts val="0"/>
              </a:spcBef>
              <a:spcAft>
                <a:spcPts val="0"/>
              </a:spcAft>
              <a:buNone/>
            </a:pPr>
            <a:r>
              <a:rPr lang="en-GB" dirty="0"/>
              <a:t>Or, recapping turning when reversing.</a:t>
            </a:r>
            <a:endParaRPr dirty="0"/>
          </a:p>
        </p:txBody>
      </p:sp>
      <p:sp>
        <p:nvSpPr>
          <p:cNvPr id="330" name="Google Shape;330;g30c698e815b_0_0:notes"/>
          <p:cNvSpPr txBox="1">
            <a:spLocks noGrp="1"/>
          </p:cNvSpPr>
          <p:nvPr>
            <p:ph type="sldNum" idx="12"/>
          </p:nvPr>
        </p:nvSpPr>
        <p:spPr>
          <a:xfrm>
            <a:off x="3857636" y="9443662"/>
            <a:ext cx="2951100" cy="4989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ec2ac81f64_1_3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g2ec2ac81f64_1_3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Ed</a:t>
            </a:r>
            <a:endParaRPr dirty="0"/>
          </a:p>
          <a:p>
            <a:pPr marL="0" lvl="0" indent="0" algn="l" rtl="0">
              <a:lnSpc>
                <a:spcPct val="100000"/>
              </a:lnSpc>
              <a:spcBef>
                <a:spcPts val="0"/>
              </a:spcBef>
              <a:spcAft>
                <a:spcPts val="0"/>
              </a:spcAft>
              <a:buSzPts val="1400"/>
              <a:buNone/>
            </a:pPr>
            <a:r>
              <a:rPr lang="en-GB" dirty="0"/>
              <a:t>Discuss - </a:t>
            </a:r>
            <a:endParaRPr dirty="0"/>
          </a:p>
          <a:p>
            <a:pPr marL="0" lvl="0" indent="0" algn="l" rtl="0">
              <a:lnSpc>
                <a:spcPct val="100000"/>
              </a:lnSpc>
              <a:spcBef>
                <a:spcPts val="0"/>
              </a:spcBef>
              <a:spcAft>
                <a:spcPts val="0"/>
              </a:spcAft>
              <a:buSzPts val="1400"/>
              <a:buNone/>
            </a:pPr>
            <a:r>
              <a:rPr lang="en-GB" dirty="0"/>
              <a:t>Where do you plan for interleaving? Is it evident on your scheme of learning? How do you determine which topics to interleave and when? What is the rationale? What examples do we have?</a:t>
            </a:r>
            <a:endParaRPr dirty="0"/>
          </a:p>
        </p:txBody>
      </p:sp>
      <p:sp>
        <p:nvSpPr>
          <p:cNvPr id="342" name="Google Shape;342;g2ec2ac81f64_1_3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ec2ac81f64_0_3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2ec2ac81f64_0_36: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Ed</a:t>
            </a:r>
            <a:endParaRPr/>
          </a:p>
          <a:p>
            <a:pPr marL="0" lvl="0" indent="0" algn="l" rtl="0">
              <a:lnSpc>
                <a:spcPct val="100000"/>
              </a:lnSpc>
              <a:spcBef>
                <a:spcPts val="0"/>
              </a:spcBef>
              <a:spcAft>
                <a:spcPts val="0"/>
              </a:spcAft>
              <a:buSzPts val="1400"/>
              <a:buNone/>
            </a:pPr>
            <a:r>
              <a:rPr lang="en-GB"/>
              <a:t>Give colleagues 5 minutes.</a:t>
            </a:r>
            <a:endParaRPr/>
          </a:p>
          <a:p>
            <a:pPr marL="0" lvl="0" indent="0" algn="l" rtl="0">
              <a:lnSpc>
                <a:spcPct val="100000"/>
              </a:lnSpc>
              <a:spcBef>
                <a:spcPts val="0"/>
              </a:spcBef>
              <a:spcAft>
                <a:spcPts val="0"/>
              </a:spcAft>
              <a:buSzPts val="1400"/>
              <a:buNone/>
            </a:pPr>
            <a:r>
              <a:rPr lang="en-GB"/>
              <a:t>Circulate and check.</a:t>
            </a:r>
            <a:endParaRPr/>
          </a:p>
          <a:p>
            <a:pPr marL="0" lvl="0" indent="0" algn="l" rtl="0">
              <a:lnSpc>
                <a:spcPct val="100000"/>
              </a:lnSpc>
              <a:spcBef>
                <a:spcPts val="0"/>
              </a:spcBef>
              <a:spcAft>
                <a:spcPts val="0"/>
              </a:spcAft>
              <a:buSzPts val="1400"/>
              <a:buNone/>
            </a:pPr>
            <a:r>
              <a:rPr lang="en-GB"/>
              <a:t>Ask colleagues to share any discussion points.</a:t>
            </a:r>
            <a:r>
              <a:rPr lang="en-GB" b="1"/>
              <a:t> </a:t>
            </a:r>
            <a:endParaRPr/>
          </a:p>
          <a:p>
            <a:pPr marL="0" lvl="0" indent="0" algn="l" rtl="0">
              <a:lnSpc>
                <a:spcPct val="100000"/>
              </a:lnSpc>
              <a:spcBef>
                <a:spcPts val="0"/>
              </a:spcBef>
              <a:spcAft>
                <a:spcPts val="0"/>
              </a:spcAft>
              <a:buSzPts val="1400"/>
              <a:buNone/>
            </a:pPr>
            <a:endParaRPr/>
          </a:p>
        </p:txBody>
      </p:sp>
      <p:sp>
        <p:nvSpPr>
          <p:cNvPr id="349" name="Google Shape;349;g2ec2ac81f64_0_36: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ec2ac81f64_1_5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g2ec2ac81f64_1_51: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Ed Where do you plan for interleaving? Is it evident on SoL? How do you determine which topics to interleave and when? What is the rationale? What examples do we have?</a:t>
            </a:r>
            <a:endParaRPr/>
          </a:p>
        </p:txBody>
      </p:sp>
      <p:sp>
        <p:nvSpPr>
          <p:cNvPr id="357" name="Google Shape;357;g2ec2ac81f64_1_51: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8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8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a:t>Linda</a:t>
            </a:r>
            <a:endParaRPr/>
          </a:p>
        </p:txBody>
      </p:sp>
      <p:sp>
        <p:nvSpPr>
          <p:cNvPr id="365" name="Google Shape;365;p8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9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9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The subject hub reflection tool is one document completed with all hub members contributing. This will be fed back to the Hub Executive Board to aid next steps. </a:t>
            </a:r>
            <a:endParaRPr/>
          </a:p>
          <a:p>
            <a:pPr marL="0" lvl="0" indent="0" algn="l" rtl="0">
              <a:lnSpc>
                <a:spcPct val="100000"/>
              </a:lnSpc>
              <a:spcBef>
                <a:spcPts val="0"/>
              </a:spcBef>
              <a:spcAft>
                <a:spcPts val="0"/>
              </a:spcAft>
              <a:buSzPts val="1400"/>
              <a:buNone/>
            </a:pPr>
            <a:r>
              <a:rPr lang="en-GB" b="1"/>
              <a:t>We can also use this to create a reference library for best practice resources. Please list any resources that you have discussed in your sessions.</a:t>
            </a:r>
            <a:endParaRPr b="1"/>
          </a:p>
          <a:p>
            <a:pPr marL="0" lvl="0" indent="0" algn="l" rtl="0">
              <a:lnSpc>
                <a:spcPct val="100000"/>
              </a:lnSpc>
              <a:spcBef>
                <a:spcPts val="0"/>
              </a:spcBef>
              <a:spcAft>
                <a:spcPts val="0"/>
              </a:spcAft>
              <a:buSzPts val="1400"/>
              <a:buNone/>
            </a:pPr>
            <a:r>
              <a:rPr lang="en-GB" b="1"/>
              <a:t>Also please share with us any research that you have found useful and we will add this to the resource bank.</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GB" b="1"/>
              <a:t>Please upload this to the BLP website directly. </a:t>
            </a:r>
            <a:endParaRPr b="1"/>
          </a:p>
          <a:p>
            <a:pPr marL="0" lvl="0" indent="0" algn="l" rtl="0">
              <a:lnSpc>
                <a:spcPct val="100000"/>
              </a:lnSpc>
              <a:spcBef>
                <a:spcPts val="0"/>
              </a:spcBef>
              <a:spcAft>
                <a:spcPts val="0"/>
              </a:spcAft>
              <a:buSzPts val="1400"/>
              <a:buNone/>
            </a:pPr>
            <a:endParaRPr/>
          </a:p>
        </p:txBody>
      </p:sp>
      <p:sp>
        <p:nvSpPr>
          <p:cNvPr id="372" name="Google Shape;372;p9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9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9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Next steps and questions</a:t>
            </a:r>
            <a:endParaRPr/>
          </a:p>
          <a:p>
            <a:pPr marL="0" lvl="0" indent="0" algn="l" rtl="0">
              <a:lnSpc>
                <a:spcPct val="100000"/>
              </a:lnSpc>
              <a:spcBef>
                <a:spcPts val="0"/>
              </a:spcBef>
              <a:spcAft>
                <a:spcPts val="0"/>
              </a:spcAft>
              <a:buSzPts val="1400"/>
              <a:buNone/>
            </a:pPr>
            <a:r>
              <a:rPr lang="en-GB" b="1"/>
              <a:t>Take questions.</a:t>
            </a:r>
            <a:endParaRPr/>
          </a:p>
          <a:p>
            <a:pPr marL="0" lvl="0" indent="0" algn="l" rtl="0">
              <a:lnSpc>
                <a:spcPct val="100000"/>
              </a:lnSpc>
              <a:spcBef>
                <a:spcPts val="0"/>
              </a:spcBef>
              <a:spcAft>
                <a:spcPts val="0"/>
              </a:spcAft>
              <a:buSzPts val="1400"/>
              <a:buNone/>
            </a:pPr>
            <a:r>
              <a:rPr lang="en-GB" b="1"/>
              <a:t>Be prepared to feedback any key points to the hub executive team. </a:t>
            </a:r>
            <a:endParaRPr b="1"/>
          </a:p>
          <a:p>
            <a:pPr marL="0" lvl="0" indent="0" algn="l" rtl="0">
              <a:lnSpc>
                <a:spcPct val="100000"/>
              </a:lnSpc>
              <a:spcBef>
                <a:spcPts val="0"/>
              </a:spcBef>
              <a:spcAft>
                <a:spcPts val="0"/>
              </a:spcAft>
              <a:buSzPts val="1400"/>
              <a:buNone/>
            </a:pPr>
            <a:r>
              <a:rPr lang="en-GB" b="1"/>
              <a:t>Is there anything you have seen that is not working? What have me missed? What is a stumbling block?</a:t>
            </a:r>
            <a:endParaRPr b="1"/>
          </a:p>
        </p:txBody>
      </p:sp>
      <p:sp>
        <p:nvSpPr>
          <p:cNvPr id="379" name="Google Shape;379;p9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4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4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 ALL</a:t>
            </a:r>
            <a:endParaRPr/>
          </a:p>
        </p:txBody>
      </p:sp>
      <p:sp>
        <p:nvSpPr>
          <p:cNvPr id="386" name="Google Shape;386;p4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Jenny In this session, we will be building on the previous sessions on subject expertise and quality of instruction.</a:t>
            </a:r>
            <a:endParaRPr dirty="0"/>
          </a:p>
          <a:p>
            <a:pPr marL="0" lvl="0" indent="0" algn="l" rtl="0">
              <a:lnSpc>
                <a:spcPct val="100000"/>
              </a:lnSpc>
              <a:spcBef>
                <a:spcPts val="0"/>
              </a:spcBef>
              <a:spcAft>
                <a:spcPts val="0"/>
              </a:spcAft>
              <a:buSzPts val="1400"/>
              <a:buNone/>
            </a:pPr>
            <a:r>
              <a:rPr lang="en-GB" dirty="0"/>
              <a:t>This pillar focuses on how we help all pupils, especially disadvantaged pupils and those with SEND, to know and remember the most important knowledge.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As ever, this pillar links to many of our pillars.  </a:t>
            </a:r>
            <a:endParaRPr dirty="0"/>
          </a:p>
          <a:p>
            <a:pPr marL="0" lvl="0" indent="0" algn="l" rtl="0">
              <a:lnSpc>
                <a:spcPct val="100000"/>
              </a:lnSpc>
              <a:spcBef>
                <a:spcPts val="0"/>
              </a:spcBef>
              <a:spcAft>
                <a:spcPts val="0"/>
              </a:spcAft>
              <a:buSzPts val="1400"/>
              <a:buNone/>
            </a:pPr>
            <a:r>
              <a:rPr lang="en-GB" dirty="0"/>
              <a:t>We will follow this with adaptive teaching, and assessment and feedback. </a:t>
            </a:r>
            <a:endParaRPr dirty="0"/>
          </a:p>
        </p:txBody>
      </p:sp>
      <p:sp>
        <p:nvSpPr>
          <p:cNvPr id="155" name="Google Shape;155;p7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bf337463a2_0_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2bf337463a2_0_5: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Jenny </a:t>
            </a:r>
            <a:endParaRPr/>
          </a:p>
          <a:p>
            <a:pPr marL="0" lvl="0" indent="0" algn="l" rtl="0">
              <a:lnSpc>
                <a:spcPct val="100000"/>
              </a:lnSpc>
              <a:spcBef>
                <a:spcPts val="0"/>
              </a:spcBef>
              <a:spcAft>
                <a:spcPts val="0"/>
              </a:spcAft>
              <a:buSzPts val="1400"/>
              <a:buNone/>
            </a:pPr>
            <a:r>
              <a:rPr lang="en-GB"/>
              <a:t>Over the last two sessions, we have seen this interpretation of Daniel Willingham’s model of memory. </a:t>
            </a:r>
            <a:endParaRPr/>
          </a:p>
          <a:p>
            <a:pPr marL="0" lvl="0" indent="0" algn="l" rtl="0">
              <a:lnSpc>
                <a:spcPct val="100000"/>
              </a:lnSpc>
              <a:spcBef>
                <a:spcPts val="0"/>
              </a:spcBef>
              <a:spcAft>
                <a:spcPts val="0"/>
              </a:spcAft>
              <a:buSzPts val="1400"/>
              <a:buNone/>
            </a:pPr>
            <a:r>
              <a:rPr lang="en-GB"/>
              <a:t>We see that working memory has limited capacity and to help pupils to remember more, we need to help them to move knowledge to long-term memory. </a:t>
            </a:r>
            <a:endParaRPr/>
          </a:p>
          <a:p>
            <a:pPr marL="0" lvl="0" indent="0" algn="l" rtl="0">
              <a:lnSpc>
                <a:spcPct val="100000"/>
              </a:lnSpc>
              <a:spcBef>
                <a:spcPts val="0"/>
              </a:spcBef>
              <a:spcAft>
                <a:spcPts val="0"/>
              </a:spcAft>
              <a:buSzPts val="1400"/>
              <a:buNone/>
            </a:pPr>
            <a:r>
              <a:rPr lang="en-GB"/>
              <a:t>A focus on helping pupils to remember important knowledge is key to overcoming limits in short-term memory.</a:t>
            </a:r>
            <a:endParaRPr/>
          </a:p>
          <a:p>
            <a:pPr marL="0" lvl="0" indent="0" algn="l" rtl="0">
              <a:lnSpc>
                <a:spcPct val="100000"/>
              </a:lnSpc>
              <a:spcBef>
                <a:spcPts val="0"/>
              </a:spcBef>
              <a:spcAft>
                <a:spcPts val="0"/>
              </a:spcAft>
              <a:buSzPts val="1400"/>
              <a:buNone/>
            </a:pPr>
            <a:r>
              <a:rPr lang="en-GB"/>
              <a:t>This session will look at </a:t>
            </a:r>
            <a:r>
              <a:rPr lang="en-GB" b="1"/>
              <a:t>thought</a:t>
            </a:r>
            <a:r>
              <a:rPr lang="en-GB"/>
              <a:t>  (active processing linked to prior knowledge) and </a:t>
            </a:r>
            <a:r>
              <a:rPr lang="en-GB" b="1"/>
              <a:t>consolidation </a:t>
            </a:r>
            <a:r>
              <a:rPr lang="en-GB" b="0"/>
              <a:t>(opportunities to retrieve key ideas) </a:t>
            </a:r>
            <a:r>
              <a:rPr lang="en-GB"/>
              <a:t>whilst considering attention and cognitive load. </a:t>
            </a:r>
            <a:endParaRPr/>
          </a:p>
          <a:p>
            <a:pPr marL="0" lvl="0" indent="0" algn="l" rtl="0">
              <a:lnSpc>
                <a:spcPct val="100000"/>
              </a:lnSpc>
              <a:spcBef>
                <a:spcPts val="0"/>
              </a:spcBef>
              <a:spcAft>
                <a:spcPts val="0"/>
              </a:spcAft>
              <a:buSzPts val="1400"/>
              <a:buNone/>
            </a:pPr>
            <a:r>
              <a:rPr lang="en-GB"/>
              <a:t>We will shortly explore research around memory in more detail.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66" name="Google Shape;166;g2bf337463a2_0_5: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3: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 We know that Willingham states that memory is the residue of thought. </a:t>
            </a:r>
            <a:endParaRPr/>
          </a:p>
        </p:txBody>
      </p:sp>
      <p:sp>
        <p:nvSpPr>
          <p:cNvPr id="178" name="Google Shape;178;p3: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4: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Linda </a:t>
            </a:r>
            <a:endParaRPr dirty="0"/>
          </a:p>
          <a:p>
            <a:pPr marL="0" lvl="0" indent="0" algn="l" rtl="0">
              <a:lnSpc>
                <a:spcPct val="100000"/>
              </a:lnSpc>
              <a:spcBef>
                <a:spcPts val="0"/>
              </a:spcBef>
              <a:spcAft>
                <a:spcPts val="0"/>
              </a:spcAft>
              <a:buSzPts val="1400"/>
              <a:buNone/>
            </a:pPr>
            <a:r>
              <a:rPr lang="en-GB" dirty="0"/>
              <a:t>In Willingham’s article ‘why don’t students like school’ - he summarises that it is because the brain is not designed for thinking, it is designed to not think as thinking is slow and unreliable.</a:t>
            </a:r>
            <a:endParaRPr dirty="0"/>
          </a:p>
          <a:p>
            <a:pPr marL="0" lvl="0" indent="0" algn="l" rtl="0">
              <a:lnSpc>
                <a:spcPct val="100000"/>
              </a:lnSpc>
              <a:spcBef>
                <a:spcPts val="0"/>
              </a:spcBef>
              <a:spcAft>
                <a:spcPts val="0"/>
              </a:spcAft>
              <a:buSzPts val="1400"/>
              <a:buNone/>
            </a:pPr>
            <a:r>
              <a:rPr lang="en-GB" dirty="0"/>
              <a:t>Willingham states that successful thinking relies on information from the environment, facts and procedures in long-term memory, and space in working memory. Working on problems that are at the right level of difficulty is rewarding, but working on problems that are too easy or too difficult is unpleasant for anyone, but especially our pupils. Goldilocks effect.</a:t>
            </a:r>
            <a:endParaRPr dirty="0"/>
          </a:p>
          <a:p>
            <a:pPr marL="0" lvl="0" indent="0" algn="l" rtl="0">
              <a:lnSpc>
                <a:spcPct val="100000"/>
              </a:lnSpc>
              <a:spcBef>
                <a:spcPts val="0"/>
              </a:spcBef>
              <a:spcAft>
                <a:spcPts val="0"/>
              </a:spcAft>
              <a:buSzPts val="1400"/>
              <a:buNone/>
            </a:pPr>
            <a:r>
              <a:rPr lang="en-GB" dirty="0"/>
              <a:t> So, people enjoy mental work if it is successful. So work needs to be challenging to allow a pupil to think. </a:t>
            </a:r>
            <a:endParaRPr dirty="0"/>
          </a:p>
          <a:p>
            <a:pPr marL="0" lvl="0" indent="0" algn="l" rtl="0">
              <a:lnSpc>
                <a:spcPct val="100000"/>
              </a:lnSpc>
              <a:spcBef>
                <a:spcPts val="0"/>
              </a:spcBef>
              <a:spcAft>
                <a:spcPts val="0"/>
              </a:spcAft>
              <a:buClr>
                <a:schemeClr val="dk1"/>
              </a:buClr>
              <a:buSzPts val="1400"/>
              <a:buFont typeface="Arial"/>
              <a:buNone/>
            </a:pPr>
            <a:r>
              <a:rPr lang="en-GB" dirty="0"/>
              <a:t>Thinking back to explicit instruction, we need to focus on the right knowledge, minimising cognitive load. We also need to give pupils to link new knowledge to existing knowledge, give pupils time to think about what they are learning. </a:t>
            </a:r>
            <a:endParaRPr dirty="0"/>
          </a:p>
          <a:p>
            <a:pPr marL="457200" lvl="0" indent="-228600" algn="l" rtl="0">
              <a:lnSpc>
                <a:spcPct val="100000"/>
              </a:lnSpc>
              <a:spcBef>
                <a:spcPts val="0"/>
              </a:spcBef>
              <a:spcAft>
                <a:spcPts val="0"/>
              </a:spcAft>
              <a:buClr>
                <a:schemeClr val="dk1"/>
              </a:buClr>
              <a:buSzPts val="1400"/>
              <a:buFont typeface="Arial"/>
              <a:buNone/>
            </a:pPr>
            <a:endParaRPr dirty="0"/>
          </a:p>
          <a:p>
            <a:pPr marL="0" lvl="0" indent="0" algn="l" rtl="0">
              <a:lnSpc>
                <a:spcPct val="100000"/>
              </a:lnSpc>
              <a:spcBef>
                <a:spcPts val="0"/>
              </a:spcBef>
              <a:spcAft>
                <a:spcPts val="0"/>
              </a:spcAft>
              <a:buSzPts val="1400"/>
              <a:buNone/>
            </a:pPr>
            <a:endParaRPr dirty="0"/>
          </a:p>
        </p:txBody>
      </p:sp>
      <p:sp>
        <p:nvSpPr>
          <p:cNvPr id="190" name="Google Shape;190;p4: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Linda </a:t>
            </a:r>
            <a:endParaRPr dirty="0"/>
          </a:p>
          <a:p>
            <a:pPr marL="0" lvl="0" indent="0" algn="l" rtl="0">
              <a:lnSpc>
                <a:spcPct val="100000"/>
              </a:lnSpc>
              <a:spcBef>
                <a:spcPts val="0"/>
              </a:spcBef>
              <a:spcAft>
                <a:spcPts val="0"/>
              </a:spcAft>
              <a:buSzPts val="1400"/>
              <a:buNone/>
            </a:pPr>
            <a:r>
              <a:rPr lang="en-GB" dirty="0"/>
              <a:t>So let’s look at Willingham’s model a slightly different way and in a bit more depth. </a:t>
            </a:r>
            <a:endParaRPr b="0" i="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GB" b="0" i="0" dirty="0">
                <a:solidFill>
                  <a:schemeClr val="dk1"/>
                </a:solidFill>
                <a:highlight>
                  <a:srgbClr val="FFFFFF"/>
                </a:highlight>
                <a:latin typeface="Calibri"/>
                <a:ea typeface="Calibri"/>
                <a:cs typeface="Calibri"/>
                <a:sym typeface="Calibri"/>
              </a:rPr>
              <a:t>Pupils might not </a:t>
            </a:r>
            <a:r>
              <a:rPr lang="en-GB" dirty="0">
                <a:highlight>
                  <a:srgbClr val="FFFFFF"/>
                </a:highlight>
              </a:rPr>
              <a:t>remember what</a:t>
            </a:r>
            <a:r>
              <a:rPr lang="en-GB" b="0" i="0" dirty="0">
                <a:solidFill>
                  <a:schemeClr val="dk1"/>
                </a:solidFill>
                <a:highlight>
                  <a:srgbClr val="FFFFFF"/>
                </a:highlight>
                <a:latin typeface="Calibri"/>
                <a:ea typeface="Calibri"/>
                <a:cs typeface="Calibri"/>
                <a:sym typeface="Calibri"/>
              </a:rPr>
              <a:t> you are </a:t>
            </a:r>
            <a:r>
              <a:rPr lang="en-GB" dirty="0">
                <a:highlight>
                  <a:srgbClr val="FFFFFF"/>
                </a:highlight>
              </a:rPr>
              <a:t>teaching</a:t>
            </a:r>
            <a:r>
              <a:rPr lang="en-GB" b="0" i="0" dirty="0">
                <a:solidFill>
                  <a:schemeClr val="dk1"/>
                </a:solidFill>
                <a:highlight>
                  <a:srgbClr val="FFFFFF"/>
                </a:highlight>
                <a:latin typeface="Calibri"/>
                <a:ea typeface="Calibri"/>
                <a:cs typeface="Calibri"/>
                <a:sym typeface="Calibri"/>
              </a:rPr>
              <a:t> for a</a:t>
            </a:r>
            <a:r>
              <a:rPr lang="en-GB" dirty="0">
                <a:highlight>
                  <a:srgbClr val="FFFFFF"/>
                </a:highlight>
              </a:rPr>
              <a:t>ll kings of reasons. This might be to do with:</a:t>
            </a:r>
            <a:endParaRPr dirty="0">
              <a:highlight>
                <a:srgbClr val="FFFFFF"/>
              </a:highlight>
            </a:endParaRPr>
          </a:p>
          <a:p>
            <a:pPr marL="0" lvl="0" indent="0" algn="l" rtl="0">
              <a:lnSpc>
                <a:spcPct val="100000"/>
              </a:lnSpc>
              <a:spcBef>
                <a:spcPts val="0"/>
              </a:spcBef>
              <a:spcAft>
                <a:spcPts val="0"/>
              </a:spcAft>
              <a:buSzPts val="1400"/>
              <a:buNone/>
            </a:pPr>
            <a:r>
              <a:rPr lang="en-GB" dirty="0">
                <a:highlight>
                  <a:srgbClr val="FFFFFF"/>
                </a:highlight>
              </a:rPr>
              <a:t>From previous sessions we have done…</a:t>
            </a:r>
            <a:endParaRPr dirty="0">
              <a:highlight>
                <a:srgbClr val="FFFFFF"/>
              </a:highlight>
            </a:endParaRPr>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Attention deficits</a:t>
            </a:r>
            <a:r>
              <a:rPr lang="en-GB" b="0" i="0" dirty="0">
                <a:solidFill>
                  <a:srgbClr val="404040"/>
                </a:solidFill>
                <a:highlight>
                  <a:srgbClr val="FFFFFF"/>
                </a:highlight>
                <a:latin typeface="Raleway"/>
                <a:ea typeface="Raleway"/>
                <a:cs typeface="Raleway"/>
                <a:sym typeface="Raleway"/>
              </a:rPr>
              <a:t>: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attention is not given to the specific learning points in question; it might be elsewhere.  </a:t>
            </a:r>
            <a:r>
              <a:rPr lang="en-GB" dirty="0">
                <a:solidFill>
                  <a:srgbClr val="404040"/>
                </a:solidFill>
                <a:highlight>
                  <a:srgbClr val="FFFFFF"/>
                </a:highlight>
                <a:latin typeface="Raleway"/>
                <a:ea typeface="Raleway"/>
                <a:cs typeface="Raleway"/>
                <a:sym typeface="Raleway"/>
              </a:rPr>
              <a:t>Think back to our previous session on pinpointing the right knowledge in the right order, avoiding seductive details</a:t>
            </a:r>
            <a:r>
              <a:rPr lang="en-GB" b="0" i="0" dirty="0">
                <a:solidFill>
                  <a:srgbClr val="404040"/>
                </a:solidFill>
                <a:highlight>
                  <a:srgbClr val="FFFFFF"/>
                </a:highlight>
                <a:latin typeface="Raleway"/>
                <a:ea typeface="Raleway"/>
                <a:cs typeface="Raleway"/>
                <a:sym typeface="Raleway"/>
              </a:rPr>
              <a:t>.  </a:t>
            </a:r>
            <a:r>
              <a:rPr lang="en-GB" b="1" i="0" dirty="0">
                <a:solidFill>
                  <a:srgbClr val="404040"/>
                </a:solidFill>
                <a:highlight>
                  <a:srgbClr val="FFFFFF"/>
                </a:highlight>
                <a:latin typeface="Raleway"/>
                <a:ea typeface="Raleway"/>
                <a:cs typeface="Raleway"/>
                <a:sym typeface="Raleway"/>
              </a:rPr>
              <a:t>Solution:</a:t>
            </a:r>
            <a:r>
              <a:rPr lang="en-GB" b="0" i="0" dirty="0">
                <a:solidFill>
                  <a:srgbClr val="404040"/>
                </a:solidFill>
                <a:highlight>
                  <a:srgbClr val="FFFFFF"/>
                </a:highlight>
                <a:latin typeface="Raleway"/>
                <a:ea typeface="Raleway"/>
                <a:cs typeface="Raleway"/>
                <a:sym typeface="Raleway"/>
              </a:rPr>
              <a:t>  strategies around securing attention</a:t>
            </a:r>
            <a:r>
              <a:rPr lang="en-GB" dirty="0">
                <a:solidFill>
                  <a:srgbClr val="404040"/>
                </a:solidFill>
                <a:highlight>
                  <a:srgbClr val="FFFFFF"/>
                </a:highlight>
                <a:latin typeface="Raleway"/>
                <a:ea typeface="Raleway"/>
                <a:cs typeface="Raleway"/>
                <a:sym typeface="Raleway"/>
              </a:rPr>
              <a:t> on the right knowledge. </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Memory overload: </a:t>
            </a:r>
            <a:r>
              <a:rPr lang="en-GB" b="0" i="0" dirty="0">
                <a:solidFill>
                  <a:srgbClr val="404040"/>
                </a:solidFill>
                <a:highlight>
                  <a:srgbClr val="FFFFFF"/>
                </a:highlight>
                <a:latin typeface="Raleway"/>
                <a:ea typeface="Raleway"/>
                <a:cs typeface="Raleway"/>
                <a:sym typeface="Raleway"/>
              </a:rPr>
              <a:t>working memory is finite; often students are dealing with too many ideas and pieces of information; they can’t process it all and things don’t make sense or stick .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break concepts and tasks into smaller </a:t>
            </a:r>
            <a:r>
              <a:rPr lang="en-GB" dirty="0">
                <a:solidFill>
                  <a:srgbClr val="404040"/>
                </a:solidFill>
                <a:highlight>
                  <a:srgbClr val="FFFFFF"/>
                </a:highlight>
                <a:latin typeface="Raleway"/>
                <a:ea typeface="Raleway"/>
                <a:cs typeface="Raleway"/>
                <a:sym typeface="Raleway"/>
              </a:rPr>
              <a:t>practicable</a:t>
            </a:r>
            <a:r>
              <a:rPr lang="en-GB" b="0" i="0" dirty="0">
                <a:solidFill>
                  <a:srgbClr val="404040"/>
                </a:solidFill>
                <a:highlight>
                  <a:srgbClr val="FFFFFF"/>
                </a:highlight>
                <a:latin typeface="Raleway"/>
                <a:ea typeface="Raleway"/>
                <a:cs typeface="Raleway"/>
                <a:sym typeface="Raleway"/>
              </a:rPr>
              <a:t> steps and elements.</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Lack of prior </a:t>
            </a:r>
            <a:r>
              <a:rPr lang="en-GB" b="1" i="1" dirty="0" err="1">
                <a:solidFill>
                  <a:srgbClr val="404040"/>
                </a:solidFill>
                <a:highlight>
                  <a:srgbClr val="FFFFFF"/>
                </a:highlight>
                <a:latin typeface="Raleway"/>
                <a:ea typeface="Raleway"/>
                <a:cs typeface="Raleway"/>
                <a:sym typeface="Raleway"/>
              </a:rPr>
              <a:t>knowledge:</a:t>
            </a:r>
            <a:r>
              <a:rPr lang="en-GB" b="0" i="0" dirty="0" err="1">
                <a:solidFill>
                  <a:srgbClr val="404040"/>
                </a:solidFill>
                <a:highlight>
                  <a:srgbClr val="FFFFFF"/>
                </a:highlight>
                <a:latin typeface="Raleway"/>
                <a:ea typeface="Raleway"/>
                <a:cs typeface="Raleway"/>
                <a:sym typeface="Raleway"/>
              </a:rPr>
              <a:t>the</a:t>
            </a:r>
            <a:r>
              <a:rPr lang="en-GB" b="0" i="0" dirty="0">
                <a:solidFill>
                  <a:srgbClr val="404040"/>
                </a:solidFill>
                <a:highlight>
                  <a:srgbClr val="FFFFFF"/>
                </a:highlight>
                <a:latin typeface="Raleway"/>
                <a:ea typeface="Raleway"/>
                <a:cs typeface="Raleway"/>
                <a:sym typeface="Raleway"/>
              </a:rPr>
              <a:t> big hidden variable across the class: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will often not have a schema for </a:t>
            </a:r>
            <a:r>
              <a:rPr lang="en-GB" dirty="0">
                <a:solidFill>
                  <a:srgbClr val="404040"/>
                </a:solidFill>
                <a:highlight>
                  <a:srgbClr val="FFFFFF"/>
                </a:highlight>
                <a:latin typeface="Raleway"/>
                <a:ea typeface="Raleway"/>
                <a:cs typeface="Raleway"/>
                <a:sym typeface="Raleway"/>
              </a:rPr>
              <a:t>new </a:t>
            </a:r>
            <a:r>
              <a:rPr lang="en-GB" b="0" i="0" dirty="0">
                <a:solidFill>
                  <a:srgbClr val="404040"/>
                </a:solidFill>
                <a:highlight>
                  <a:srgbClr val="FFFFFF"/>
                </a:highlight>
                <a:latin typeface="Raleway"/>
                <a:ea typeface="Raleway"/>
                <a:cs typeface="Raleway"/>
                <a:sym typeface="Raleway"/>
              </a:rPr>
              <a:t>concepts being taught</a:t>
            </a:r>
            <a:r>
              <a:rPr lang="en-GB" dirty="0">
                <a:solidFill>
                  <a:srgbClr val="404040"/>
                </a:solidFill>
                <a:highlight>
                  <a:srgbClr val="FFFFFF"/>
                </a:highlight>
                <a:latin typeface="Raleway"/>
                <a:ea typeface="Raleway"/>
                <a:cs typeface="Raleway"/>
                <a:sym typeface="Raleway"/>
              </a:rPr>
              <a:t>. This is a barrier to making</a:t>
            </a:r>
            <a:r>
              <a:rPr lang="en-GB" b="0" i="0" dirty="0">
                <a:solidFill>
                  <a:srgbClr val="404040"/>
                </a:solidFill>
                <a:highlight>
                  <a:srgbClr val="FFFFFF"/>
                </a:highlight>
                <a:latin typeface="Raleway"/>
                <a:ea typeface="Raleway"/>
                <a:cs typeface="Raleway"/>
                <a:sym typeface="Raleway"/>
              </a:rPr>
              <a:t> sense of or retaining new knowledge.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develop a broad curriculum packed with knowledge and experiences</a:t>
            </a:r>
            <a:r>
              <a:rPr lang="en-GB" dirty="0">
                <a:solidFill>
                  <a:srgbClr val="404040"/>
                </a:solidFill>
                <a:highlight>
                  <a:srgbClr val="FFFFFF"/>
                </a:highlight>
                <a:latin typeface="Raleway"/>
                <a:ea typeface="Raleway"/>
                <a:cs typeface="Raleway"/>
                <a:sym typeface="Raleway"/>
              </a:rPr>
              <a:t>.</a:t>
            </a:r>
            <a:r>
              <a:rPr lang="en-GB" b="0" i="0" dirty="0">
                <a:solidFill>
                  <a:srgbClr val="404040"/>
                </a:solidFill>
                <a:highlight>
                  <a:srgbClr val="FFFFFF"/>
                </a:highlight>
                <a:latin typeface="Raleway"/>
                <a:ea typeface="Raleway"/>
                <a:cs typeface="Raleway"/>
                <a:sym typeface="Raleway"/>
              </a:rPr>
              <a:t> Check students’ prior knowledge as a routine element of teaching rather than making assumptions.</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And the focus of today’s session: Insufficient fluency of recall:  </a:t>
            </a:r>
            <a:r>
              <a:rPr lang="en-GB" b="0" i="0" dirty="0">
                <a:solidFill>
                  <a:srgbClr val="404040"/>
                </a:solidFill>
                <a:highlight>
                  <a:srgbClr val="FFFFFF"/>
                </a:highlight>
                <a:latin typeface="Raleway"/>
                <a:ea typeface="Raleway"/>
                <a:cs typeface="Raleway"/>
                <a:sym typeface="Raleway"/>
              </a:rPr>
              <a:t>very often a learning issue is simply a question of practice.  </a:t>
            </a:r>
            <a:r>
              <a:rPr lang="en-GB" dirty="0">
                <a:solidFill>
                  <a:srgbClr val="404040"/>
                </a:solidFill>
                <a:highlight>
                  <a:srgbClr val="FFFFFF"/>
                </a:highlight>
                <a:latin typeface="Raleway"/>
                <a:ea typeface="Raleway"/>
                <a:cs typeface="Raleway"/>
                <a:sym typeface="Raleway"/>
              </a:rPr>
              <a:t>Pupils </a:t>
            </a:r>
            <a:r>
              <a:rPr lang="en-GB" b="0" i="0" dirty="0">
                <a:solidFill>
                  <a:srgbClr val="404040"/>
                </a:solidFill>
                <a:highlight>
                  <a:srgbClr val="FFFFFF"/>
                </a:highlight>
                <a:latin typeface="Raleway"/>
                <a:ea typeface="Raleway"/>
                <a:cs typeface="Raleway"/>
                <a:sym typeface="Raleway"/>
              </a:rPr>
              <a:t>haven’t yet had the opportunity to think about, practise retrieving and applying their knowledge with enough frequency, intensity or variety  to have developed the fluency and confidence.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 increase the range, intensity and frequency of practice tasks so that students gain confidence and fluency.</a:t>
            </a:r>
            <a:endParaRPr dirty="0"/>
          </a:p>
          <a:p>
            <a:pPr marL="0" lvl="0" indent="0" algn="l" rtl="0">
              <a:lnSpc>
                <a:spcPct val="100000"/>
              </a:lnSpc>
              <a:spcBef>
                <a:spcPts val="0"/>
              </a:spcBef>
              <a:spcAft>
                <a:spcPts val="0"/>
              </a:spcAft>
              <a:buSzPts val="1400"/>
              <a:buNone/>
            </a:pPr>
            <a:r>
              <a:rPr lang="en-GB" b="1" i="1" dirty="0">
                <a:solidFill>
                  <a:srgbClr val="404040"/>
                </a:solidFill>
                <a:highlight>
                  <a:srgbClr val="FFFFFF"/>
                </a:highlight>
                <a:latin typeface="Raleway"/>
                <a:ea typeface="Raleway"/>
                <a:cs typeface="Raleway"/>
                <a:sym typeface="Raleway"/>
              </a:rPr>
              <a:t>Task completion is a poor proxy for learning</a:t>
            </a:r>
            <a:r>
              <a:rPr lang="en-GB" b="0" i="0" dirty="0">
                <a:solidFill>
                  <a:srgbClr val="404040"/>
                </a:solidFill>
                <a:highlight>
                  <a:srgbClr val="FFFFFF"/>
                </a:highlight>
                <a:latin typeface="Raleway"/>
                <a:ea typeface="Raleway"/>
                <a:cs typeface="Raleway"/>
                <a:sym typeface="Raleway"/>
              </a:rPr>
              <a:t>:  we can do all kinds of things immediately after being shown </a:t>
            </a:r>
            <a:r>
              <a:rPr lang="en-GB" dirty="0">
                <a:solidFill>
                  <a:srgbClr val="404040"/>
                </a:solidFill>
                <a:highlight>
                  <a:srgbClr val="FFFFFF"/>
                </a:highlight>
                <a:latin typeface="Raleway"/>
                <a:ea typeface="Raleway"/>
                <a:cs typeface="Raleway"/>
                <a:sym typeface="Raleway"/>
              </a:rPr>
              <a:t>something, </a:t>
            </a:r>
            <a:r>
              <a:rPr lang="en-GB" b="0" i="0" dirty="0">
                <a:solidFill>
                  <a:srgbClr val="404040"/>
                </a:solidFill>
                <a:highlight>
                  <a:srgbClr val="FFFFFF"/>
                </a:highlight>
                <a:latin typeface="Raleway"/>
                <a:ea typeface="Raleway"/>
                <a:cs typeface="Raleway"/>
                <a:sym typeface="Raleway"/>
              </a:rPr>
              <a:t>simply by accessing information presented to us, without it forming part of long-term memory for use at a later date.  </a:t>
            </a:r>
            <a:r>
              <a:rPr lang="en-GB" b="1" i="0" dirty="0">
                <a:solidFill>
                  <a:srgbClr val="404040"/>
                </a:solidFill>
                <a:highlight>
                  <a:srgbClr val="FFFFFF"/>
                </a:highlight>
                <a:latin typeface="Raleway"/>
                <a:ea typeface="Raleway"/>
                <a:cs typeface="Raleway"/>
                <a:sym typeface="Raleway"/>
              </a:rPr>
              <a:t>Solution:  </a:t>
            </a:r>
            <a:r>
              <a:rPr lang="en-GB" b="0" i="0" dirty="0">
                <a:solidFill>
                  <a:srgbClr val="404040"/>
                </a:solidFill>
                <a:highlight>
                  <a:srgbClr val="FFFFFF"/>
                </a:highlight>
                <a:latin typeface="Raleway"/>
                <a:ea typeface="Raleway"/>
                <a:cs typeface="Raleway"/>
                <a:sym typeface="Raleway"/>
              </a:rPr>
              <a:t>engage in </a:t>
            </a:r>
            <a:r>
              <a:rPr lang="en-GB" dirty="0">
                <a:solidFill>
                  <a:srgbClr val="404040"/>
                </a:solidFill>
                <a:highlight>
                  <a:srgbClr val="FFFFFF"/>
                </a:highlight>
                <a:latin typeface="Raleway"/>
                <a:ea typeface="Raleway"/>
                <a:cs typeface="Raleway"/>
                <a:sym typeface="Raleway"/>
              </a:rPr>
              <a:t>checks</a:t>
            </a:r>
            <a:r>
              <a:rPr lang="en-GB" b="0" i="0" dirty="0">
                <a:solidFill>
                  <a:srgbClr val="404040"/>
                </a:solidFill>
                <a:highlight>
                  <a:srgbClr val="FFFFFF"/>
                </a:highlight>
                <a:latin typeface="Raleway"/>
                <a:ea typeface="Raleway"/>
                <a:cs typeface="Raleway"/>
                <a:sym typeface="Raleway"/>
              </a:rPr>
              <a:t> for understanding and more generative activity with supports removed; space practice so that long-term memory and recall are strengthened away from the illusion of knowing through </a:t>
            </a:r>
            <a:r>
              <a:rPr lang="en-GB" b="0" i="0" dirty="0" err="1">
                <a:solidFill>
                  <a:srgbClr val="404040"/>
                </a:solidFill>
                <a:highlight>
                  <a:srgbClr val="FFFFFF"/>
                </a:highlight>
                <a:latin typeface="Raleway"/>
                <a:ea typeface="Raleway"/>
                <a:cs typeface="Raleway"/>
                <a:sym typeface="Raleway"/>
              </a:rPr>
              <a:t>recency</a:t>
            </a:r>
            <a:r>
              <a:rPr lang="en-GB" b="0" i="0" dirty="0">
                <a:solidFill>
                  <a:srgbClr val="404040"/>
                </a:solidFill>
                <a:highlight>
                  <a:srgbClr val="FFFFFF"/>
                </a:highlight>
                <a:latin typeface="Raleway"/>
                <a:ea typeface="Raleway"/>
                <a:cs typeface="Raleway"/>
                <a:sym typeface="Raleway"/>
              </a:rPr>
              <a:t>.</a:t>
            </a:r>
            <a:endParaRPr b="0" i="0"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r>
              <a:rPr lang="en-GB" b="0" i="0" dirty="0">
                <a:solidFill>
                  <a:srgbClr val="404040"/>
                </a:solidFill>
                <a:highlight>
                  <a:srgbClr val="FFFFFF"/>
                </a:highlight>
                <a:latin typeface="Raleway"/>
                <a:ea typeface="Raleway"/>
                <a:cs typeface="Raleway"/>
                <a:sym typeface="Raleway"/>
              </a:rPr>
              <a:t>We will explore some of these in more detail today</a:t>
            </a:r>
            <a:r>
              <a:rPr lang="en-GB" dirty="0">
                <a:solidFill>
                  <a:srgbClr val="404040"/>
                </a:solidFill>
                <a:highlight>
                  <a:srgbClr val="FFFFFF"/>
                </a:highlight>
                <a:latin typeface="Raleway"/>
                <a:ea typeface="Raleway"/>
                <a:cs typeface="Raleway"/>
                <a:sym typeface="Raleway"/>
              </a:rPr>
              <a:t>, based on a range of research. </a:t>
            </a: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r>
              <a:rPr lang="en-GB" dirty="0">
                <a:solidFill>
                  <a:srgbClr val="404040"/>
                </a:solidFill>
                <a:highlight>
                  <a:srgbClr val="FFFFFF"/>
                </a:highlight>
                <a:latin typeface="Raleway"/>
                <a:ea typeface="Raleway"/>
                <a:cs typeface="Raleway"/>
                <a:sym typeface="Raleway"/>
              </a:rPr>
              <a:t>As you can also see on this diagram, </a:t>
            </a:r>
            <a:r>
              <a:rPr lang="en-GB" dirty="0">
                <a:solidFill>
                  <a:srgbClr val="404040"/>
                </a:solidFill>
                <a:highlight>
                  <a:srgbClr val="FFFF00"/>
                </a:highlight>
                <a:latin typeface="Raleway"/>
                <a:ea typeface="Raleway"/>
                <a:cs typeface="Raleway"/>
                <a:sym typeface="Raleway"/>
              </a:rPr>
              <a:t>home and social context, learning environments have a </a:t>
            </a:r>
            <a:r>
              <a:rPr lang="en-GB" dirty="0">
                <a:solidFill>
                  <a:srgbClr val="404040"/>
                </a:solidFill>
                <a:highlight>
                  <a:srgbClr val="FFFFFF"/>
                </a:highlight>
                <a:latin typeface="Raleway"/>
                <a:ea typeface="Raleway"/>
                <a:cs typeface="Raleway"/>
                <a:sym typeface="Raleway"/>
              </a:rPr>
              <a:t>big input on pupils’ ability to remember. Let’s look at this a bit more on the next slide given the nature of the 19k.</a:t>
            </a:r>
            <a:endParaRPr dirty="0">
              <a:solidFill>
                <a:srgbClr val="404040"/>
              </a:solidFill>
              <a:highlight>
                <a:srgbClr val="FFFFFF"/>
              </a:highlight>
              <a:latin typeface="Raleway"/>
              <a:ea typeface="Raleway"/>
              <a:cs typeface="Raleway"/>
              <a:sym typeface="Raleway"/>
            </a:endParaRPr>
          </a:p>
          <a:p>
            <a:pPr marL="0" lvl="0" indent="0" algn="l" rtl="0">
              <a:lnSpc>
                <a:spcPct val="100000"/>
              </a:lnSpc>
              <a:spcBef>
                <a:spcPts val="0"/>
              </a:spcBef>
              <a:spcAft>
                <a:spcPts val="0"/>
              </a:spcAft>
              <a:buSzPts val="1400"/>
              <a:buNone/>
            </a:pPr>
            <a:endParaRPr dirty="0"/>
          </a:p>
        </p:txBody>
      </p:sp>
      <p:sp>
        <p:nvSpPr>
          <p:cNvPr id="202" name="Google Shape;202;p2: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Linda</a:t>
            </a:r>
            <a:endParaRPr/>
          </a:p>
          <a:p>
            <a:pPr marL="0" lvl="0" indent="0" algn="l" rtl="0">
              <a:lnSpc>
                <a:spcPct val="100000"/>
              </a:lnSpc>
              <a:spcBef>
                <a:spcPts val="0"/>
              </a:spcBef>
              <a:spcAft>
                <a:spcPts val="0"/>
              </a:spcAft>
              <a:buSzPts val="1400"/>
              <a:buNone/>
            </a:pPr>
            <a:r>
              <a:rPr lang="en-GB"/>
              <a:t>‘Space Between Counseling’ on X (formerly Twitter) outlines barriers faced by young people that exacerbate moving knowledge to long-term memory. </a:t>
            </a:r>
            <a:endParaRPr/>
          </a:p>
          <a:p>
            <a:pPr marL="0" lvl="0" indent="0" algn="l" rtl="0">
              <a:lnSpc>
                <a:spcPct val="100000"/>
              </a:lnSpc>
              <a:spcBef>
                <a:spcPts val="0"/>
              </a:spcBef>
              <a:spcAft>
                <a:spcPts val="0"/>
              </a:spcAft>
              <a:buSzPts val="1400"/>
              <a:buNone/>
            </a:pPr>
            <a:r>
              <a:rPr lang="en-GB"/>
              <a:t>So we also need to be very mindful about how we create a sense of success. This is particularly the case for any pupils who struggle with their learning, including some disadvantaged pupils and some pupils with SEND. We are also aware of the effects of mental health on many pupils’ well-being, which in itself is a barrier to memory.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If we get our learning strategies right, it will have a disproportionately positive impact on these pupils but benefit all pupils. </a:t>
            </a:r>
            <a:endParaRPr/>
          </a:p>
          <a:p>
            <a:pPr marL="0" lvl="0" indent="0" algn="l" rtl="0">
              <a:lnSpc>
                <a:spcPct val="100000"/>
              </a:lnSpc>
              <a:spcBef>
                <a:spcPts val="0"/>
              </a:spcBef>
              <a:spcAft>
                <a:spcPts val="0"/>
              </a:spcAft>
              <a:buSzPts val="1400"/>
              <a:buNone/>
            </a:pPr>
            <a:r>
              <a:rPr lang="en-GB"/>
              <a:t>Linking back to Willingham, if we create a goldilocks effect of ‘not too easy, not too difficult, but just right’ we can help all pupils to feel a sense of success.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p:txBody>
      </p:sp>
      <p:sp>
        <p:nvSpPr>
          <p:cNvPr id="214" name="Google Shape;214;p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bf337463a2_0_5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g2bf337463a2_0_57:notes"/>
          <p:cNvSpPr txBox="1">
            <a:spLocks noGrp="1"/>
          </p:cNvSpPr>
          <p:nvPr>
            <p:ph type="body" idx="1"/>
          </p:nvPr>
        </p:nvSpPr>
        <p:spPr>
          <a:xfrm>
            <a:off x="681038" y="4784835"/>
            <a:ext cx="5448300" cy="391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Ed Lemov from TLAC. Leave on the board and read it to delegates and ask them to follow along with the reading.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Don’t tell delegates that this is a recall task. </a:t>
            </a:r>
            <a:endParaRPr/>
          </a:p>
        </p:txBody>
      </p:sp>
      <p:sp>
        <p:nvSpPr>
          <p:cNvPr id="227" name="Google Shape;227;g2bf337463a2_0_57:notes"/>
          <p:cNvSpPr txBox="1">
            <a:spLocks noGrp="1"/>
          </p:cNvSpPr>
          <p:nvPr>
            <p:ph type="sldNum" idx="12"/>
          </p:nvPr>
        </p:nvSpPr>
        <p:spPr>
          <a:xfrm>
            <a:off x="3857636" y="9443662"/>
            <a:ext cx="2951100" cy="498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mbridge.org/education/subject/teacher-development/approaches-learning-and-teaching/approaches-learning-and-teaching-science-a-toolkit-international-teachers-cambridge-elevate-edition?isbn=9781316645857&amp;format=P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roundlearning.org/2021/01/29/noise-and-the-art-of-mirror-modelling/"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s://bjorklab.psych.ucla.edu/wp-content/uploads/sites/13/2016/04/EBjork_RBjork_2011.pdf" TargetMode="External"/><Relationship Id="rId5" Type="http://schemas.openxmlformats.org/officeDocument/2006/relationships/hyperlink" Target="https://educationendowmentfoundation.org.uk/education-evidence/guidance-reports/metacognition" TargetMode="External"/><Relationship Id="rId4" Type="http://schemas.openxmlformats.org/officeDocument/2006/relationships/hyperlink" Target="https://joe-kirby.com/2014/01/25/touchpaper7/"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3529"/>
                </a:srgbClr>
              </a:gs>
              <a:gs pos="100000">
                <a:srgbClr val="000000">
                  <a:alpha val="27450"/>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2" y="-6"/>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1127208" y="857251"/>
            <a:ext cx="4747280" cy="309806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2800"/>
              <a:buNone/>
            </a:pPr>
            <a:r>
              <a:rPr lang="en-GB" sz="3400" dirty="0">
                <a:solidFill>
                  <a:srgbClr val="FFFFFF"/>
                </a:solidFill>
                <a:latin typeface="Arial"/>
                <a:ea typeface="Arial"/>
                <a:cs typeface="Arial"/>
                <a:sym typeface="Arial"/>
              </a:rPr>
              <a:t>Pillar 3: Making Knowledge Stick</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November 2024</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2745"/>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A pile of post-it notes&#10;&#10;Description automatically generated"/>
          <p:cNvPicPr preferRelativeResize="0"/>
          <p:nvPr/>
        </p:nvPicPr>
        <p:blipFill rotWithShape="1">
          <a:blip r:embed="rId3">
            <a:alphaModFix/>
          </a:blip>
          <a:srcRect/>
          <a:stretch/>
        </p:blipFill>
        <p:spPr>
          <a:xfrm>
            <a:off x="6963309" y="2139506"/>
            <a:ext cx="3651663" cy="257898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37" name="Google Shape;237;g2bf337463a2_0_18"/>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38" name="Google Shape;238;g2bf337463a2_0_18"/>
          <p:cNvGrpSpPr/>
          <p:nvPr/>
        </p:nvGrpSpPr>
        <p:grpSpPr>
          <a:xfrm>
            <a:off x="-39" y="5255591"/>
            <a:ext cx="12189238" cy="1828789"/>
            <a:chOff x="-305" y="3144820"/>
            <a:chExt cx="9182100" cy="1551136"/>
          </a:xfrm>
        </p:grpSpPr>
        <p:sp>
          <p:nvSpPr>
            <p:cNvPr id="239" name="Google Shape;239;g2bf337463a2_0_18"/>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g2bf337463a2_0_18"/>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g2bf337463a2_0_18"/>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g2bf337463a2_0_18"/>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3" name="Google Shape;243;g2bf337463a2_0_18"/>
          <p:cNvSpPr/>
          <p:nvPr/>
        </p:nvSpPr>
        <p:spPr>
          <a:xfrm>
            <a:off x="318375" y="2514600"/>
            <a:ext cx="11552400" cy="18288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r>
              <a:rPr lang="en-GB" sz="3700" b="0" i="0" u="none" strike="noStrike" cap="none">
                <a:solidFill>
                  <a:srgbClr val="000000"/>
                </a:solidFill>
                <a:latin typeface="Arial"/>
                <a:ea typeface="Arial"/>
                <a:cs typeface="Arial"/>
                <a:sym typeface="Arial"/>
              </a:rPr>
              <a:t>Your Task</a:t>
            </a:r>
            <a:endParaRPr sz="37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6"/>
        <p:cNvGrpSpPr/>
        <p:nvPr/>
      </p:nvGrpSpPr>
      <p:grpSpPr>
        <a:xfrm>
          <a:off x="0" y="0"/>
          <a:ext cx="0" cy="0"/>
          <a:chOff x="0" y="0"/>
          <a:chExt cx="0" cy="0"/>
        </a:xfrm>
      </p:grpSpPr>
      <p:sp>
        <p:nvSpPr>
          <p:cNvPr id="243" name="Google Shape;243;g2bf337463a2_0_18"/>
          <p:cNvSpPr/>
          <p:nvPr/>
        </p:nvSpPr>
        <p:spPr>
          <a:xfrm>
            <a:off x="445272" y="315874"/>
            <a:ext cx="6448824" cy="911347"/>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600"/>
              </a:spcBef>
              <a:spcAft>
                <a:spcPts val="600"/>
              </a:spcAft>
              <a:buClr>
                <a:srgbClr val="000000"/>
              </a:buClr>
              <a:buSzPts val="2800"/>
              <a:buFont typeface="Arial"/>
              <a:buNone/>
            </a:pPr>
            <a:r>
              <a:rPr lang="en-GB" sz="3700" b="0" i="0" u="none" strike="noStrike" cap="none" dirty="0">
                <a:solidFill>
                  <a:srgbClr val="000000"/>
                </a:solidFill>
                <a:latin typeface="Arial"/>
                <a:ea typeface="Arial"/>
                <a:cs typeface="Arial"/>
                <a:sym typeface="Arial"/>
              </a:rPr>
              <a:t>Thinking Deeply in Science</a:t>
            </a:r>
            <a:endParaRPr sz="3700" b="0" i="0" u="none" strike="noStrike" cap="none" dirty="0">
              <a:solidFill>
                <a:srgbClr val="000000"/>
              </a:solidFill>
              <a:latin typeface="Arial"/>
              <a:ea typeface="Arial"/>
              <a:cs typeface="Arial"/>
              <a:sym typeface="Arial"/>
            </a:endParaRPr>
          </a:p>
        </p:txBody>
      </p:sp>
      <p:sp>
        <p:nvSpPr>
          <p:cNvPr id="2" name="TextBox 1"/>
          <p:cNvSpPr txBox="1"/>
          <p:nvPr/>
        </p:nvSpPr>
        <p:spPr>
          <a:xfrm>
            <a:off x="445273" y="1636295"/>
            <a:ext cx="3741716" cy="1508105"/>
          </a:xfrm>
          <a:prstGeom prst="rect">
            <a:avLst/>
          </a:prstGeom>
          <a:noFill/>
        </p:spPr>
        <p:txBody>
          <a:bodyPr wrap="square" rtlCol="0">
            <a:spAutoFit/>
          </a:bodyPr>
          <a:lstStyle/>
          <a:p>
            <a:r>
              <a:rPr lang="en-GB" sz="2800" dirty="0"/>
              <a:t>“If you are made to think, you’ll learn”</a:t>
            </a:r>
          </a:p>
          <a:p>
            <a:pPr algn="ctr"/>
            <a:r>
              <a:rPr lang="en-GB" sz="1800" i="1" dirty="0"/>
              <a:t>John Dewey, </a:t>
            </a:r>
            <a:r>
              <a:rPr lang="en-GB" sz="1800" i="1" dirty="0">
                <a:hlinkClick r:id="rId3"/>
              </a:rPr>
              <a:t>Approaches to learning and teaching Science</a:t>
            </a:r>
            <a:endParaRPr lang="en-GB" sz="3600" dirty="0"/>
          </a:p>
        </p:txBody>
      </p:sp>
      <p:pic>
        <p:nvPicPr>
          <p:cNvPr id="4" name="Picture 3"/>
          <p:cNvPicPr>
            <a:picLocks noChangeAspect="1"/>
          </p:cNvPicPr>
          <p:nvPr/>
        </p:nvPicPr>
        <p:blipFill>
          <a:blip r:embed="rId4"/>
          <a:stretch>
            <a:fillRect/>
          </a:stretch>
        </p:blipFill>
        <p:spPr>
          <a:xfrm>
            <a:off x="4319337" y="1417281"/>
            <a:ext cx="7481907" cy="5091315"/>
          </a:xfrm>
          <a:prstGeom prst="rect">
            <a:avLst/>
          </a:prstGeom>
        </p:spPr>
      </p:pic>
    </p:spTree>
    <p:extLst>
      <p:ext uri="{BB962C8B-B14F-4D97-AF65-F5344CB8AC3E}">
        <p14:creationId xmlns:p14="http://schemas.microsoft.com/office/powerpoint/2010/main" val="2560195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8"/>
        <p:cNvGrpSpPr/>
        <p:nvPr/>
      </p:nvGrpSpPr>
      <p:grpSpPr>
        <a:xfrm>
          <a:off x="0" y="0"/>
          <a:ext cx="0" cy="0"/>
          <a:chOff x="0" y="0"/>
          <a:chExt cx="0" cy="0"/>
        </a:xfrm>
      </p:grpSpPr>
      <p:grpSp>
        <p:nvGrpSpPr>
          <p:cNvPr id="249" name="Google Shape;249;g2ec2ac81f64_0_4"/>
          <p:cNvGrpSpPr/>
          <p:nvPr/>
        </p:nvGrpSpPr>
        <p:grpSpPr>
          <a:xfrm>
            <a:off x="-39" y="5255592"/>
            <a:ext cx="12189238" cy="1828789"/>
            <a:chOff x="-305" y="3144820"/>
            <a:chExt cx="9182100" cy="1551136"/>
          </a:xfrm>
        </p:grpSpPr>
        <p:sp>
          <p:nvSpPr>
            <p:cNvPr id="250" name="Google Shape;250;g2ec2ac81f64_0_4"/>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g2ec2ac81f64_0_4"/>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g2ec2ac81f64_0_4"/>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g2ec2ac81f64_0_4"/>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901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54" name="Google Shape;254;g2ec2ac81f64_0_4"/>
          <p:cNvPicPr preferRelativeResize="0"/>
          <p:nvPr/>
        </p:nvPicPr>
        <p:blipFill rotWithShape="1">
          <a:blip r:embed="rId3">
            <a:alphaModFix/>
          </a:blip>
          <a:srcRect l="2658" t="4437" r="12681" b="3868"/>
          <a:stretch/>
        </p:blipFill>
        <p:spPr>
          <a:xfrm>
            <a:off x="-50" y="0"/>
            <a:ext cx="12192000" cy="7084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pic>
        <p:nvPicPr>
          <p:cNvPr id="260" name="Google Shape;260;p5"/>
          <p:cNvPicPr preferRelativeResize="0"/>
          <p:nvPr/>
        </p:nvPicPr>
        <p:blipFill rotWithShape="1">
          <a:blip r:embed="rId3">
            <a:alphaModFix/>
          </a:blip>
          <a:srcRect l="32786" t="36189" r="30785" b="15809"/>
          <a:stretch/>
        </p:blipFill>
        <p:spPr>
          <a:xfrm>
            <a:off x="1958953" y="238613"/>
            <a:ext cx="8608898" cy="63807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g2bdb06796c8_0_2"/>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67" name="Google Shape;267;g2bdb06796c8_0_2"/>
          <p:cNvGrpSpPr/>
          <p:nvPr/>
        </p:nvGrpSpPr>
        <p:grpSpPr>
          <a:xfrm>
            <a:off x="-39" y="5255591"/>
            <a:ext cx="12189238" cy="1828789"/>
            <a:chOff x="-305" y="3144820"/>
            <a:chExt cx="9182100" cy="1551136"/>
          </a:xfrm>
        </p:grpSpPr>
        <p:sp>
          <p:nvSpPr>
            <p:cNvPr id="268" name="Google Shape;268;g2bdb06796c8_0_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g2bdb06796c8_0_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2bdb06796c8_0_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g2bdb06796c8_0_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72" name="Google Shape;272;g2bdb06796c8_0_2"/>
          <p:cNvPicPr preferRelativeResize="0"/>
          <p:nvPr/>
        </p:nvPicPr>
        <p:blipFill rotWithShape="1">
          <a:blip r:embed="rId3">
            <a:alphaModFix/>
          </a:blip>
          <a:srcRect l="8249" t="11999" r="34427" b="10855"/>
          <a:stretch/>
        </p:blipFill>
        <p:spPr>
          <a:xfrm>
            <a:off x="0" y="0"/>
            <a:ext cx="12191999" cy="71989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ec2ac81f64_1_1"/>
          <p:cNvSpPr txBox="1">
            <a:spLocks noGrp="1"/>
          </p:cNvSpPr>
          <p:nvPr>
            <p:ph type="title"/>
          </p:nvPr>
        </p:nvSpPr>
        <p:spPr>
          <a:xfrm>
            <a:off x="188275" y="141025"/>
            <a:ext cx="10515600" cy="100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Practice Testing (Quizzing)</a:t>
            </a:r>
            <a:endParaRPr b="1"/>
          </a:p>
        </p:txBody>
      </p:sp>
      <p:sp>
        <p:nvSpPr>
          <p:cNvPr id="279" name="Google Shape;279;g2ec2ac81f64_1_1"/>
          <p:cNvSpPr txBox="1">
            <a:spLocks noGrp="1"/>
          </p:cNvSpPr>
          <p:nvPr>
            <p:ph type="body" idx="1"/>
          </p:nvPr>
        </p:nvSpPr>
        <p:spPr>
          <a:xfrm>
            <a:off x="322725" y="11430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sp>
        <p:nvSpPr>
          <p:cNvPr id="280" name="Google Shape;280;g2ec2ac81f64_1_1"/>
          <p:cNvSpPr/>
          <p:nvPr/>
        </p:nvSpPr>
        <p:spPr>
          <a:xfrm>
            <a:off x="322725" y="114302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100"/>
              <a:buFont typeface="Arial"/>
              <a:buNone/>
            </a:pPr>
            <a:r>
              <a:rPr lang="en-GB" sz="3000" b="0" i="0" u="none" strike="noStrike" cap="none">
                <a:solidFill>
                  <a:schemeClr val="dk1"/>
                </a:solidFill>
                <a:latin typeface="Calibri"/>
                <a:ea typeface="Calibri"/>
                <a:cs typeface="Calibri"/>
                <a:sym typeface="Calibri"/>
              </a:rPr>
              <a:t>Students will benefit from almost any form of practice testing. The most impactful tests require recall from memory and not simply recognising the correct answer.</a:t>
            </a:r>
            <a:endParaRPr sz="30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30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3000" b="0" i="0" u="none" strike="noStrike" cap="none">
                <a:solidFill>
                  <a:schemeClr val="dk1"/>
                </a:solidFill>
                <a:latin typeface="Calibri"/>
                <a:ea typeface="Calibri"/>
                <a:cs typeface="Calibri"/>
                <a:sym typeface="Calibri"/>
              </a:rPr>
              <a:t>Students should also be encouraged to work in a way that will foster practice tests such as flash cards with terms and definitions.</a:t>
            </a:r>
            <a:endParaRPr sz="30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30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3000" b="0" i="0" u="none" strike="noStrike" cap="none">
                <a:solidFill>
                  <a:schemeClr val="dk1"/>
                </a:solidFill>
                <a:latin typeface="Calibri"/>
                <a:ea typeface="Calibri"/>
                <a:cs typeface="Calibri"/>
                <a:sym typeface="Calibri"/>
              </a:rPr>
              <a:t>Help students to the point where they can continue testing themselves.</a:t>
            </a:r>
            <a:endParaRPr sz="2408" b="1"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2ec2ac81f64_0_28"/>
          <p:cNvSpPr txBox="1">
            <a:spLocks noGrp="1"/>
          </p:cNvSpPr>
          <p:nvPr>
            <p:ph type="title"/>
          </p:nvPr>
        </p:nvSpPr>
        <p:spPr>
          <a:xfrm>
            <a:off x="188275" y="141025"/>
            <a:ext cx="10515600" cy="100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Our Test</a:t>
            </a:r>
            <a:endParaRPr b="1"/>
          </a:p>
        </p:txBody>
      </p:sp>
      <p:graphicFrame>
        <p:nvGraphicFramePr>
          <p:cNvPr id="287" name="Google Shape;287;g2ec2ac81f64_0_28"/>
          <p:cNvGraphicFramePr/>
          <p:nvPr/>
        </p:nvGraphicFramePr>
        <p:xfrm>
          <a:off x="382775" y="1442525"/>
          <a:ext cx="11468625" cy="4512505"/>
        </p:xfrm>
        <a:graphic>
          <a:graphicData uri="http://schemas.openxmlformats.org/drawingml/2006/table">
            <a:tbl>
              <a:tblPr>
                <a:noFill/>
                <a:tableStyleId>{393E46E7-4BAB-43A1-ADAE-CE017390055C}</a:tableStyleId>
              </a:tblPr>
              <a:tblGrid>
                <a:gridCol w="4349250">
                  <a:extLst>
                    <a:ext uri="{9D8B030D-6E8A-4147-A177-3AD203B41FA5}">
                      <a16:colId xmlns:a16="http://schemas.microsoft.com/office/drawing/2014/main" val="20000"/>
                    </a:ext>
                  </a:extLst>
                </a:gridCol>
                <a:gridCol w="2537800">
                  <a:extLst>
                    <a:ext uri="{9D8B030D-6E8A-4147-A177-3AD203B41FA5}">
                      <a16:colId xmlns:a16="http://schemas.microsoft.com/office/drawing/2014/main" val="20001"/>
                    </a:ext>
                  </a:extLst>
                </a:gridCol>
                <a:gridCol w="2067300">
                  <a:extLst>
                    <a:ext uri="{9D8B030D-6E8A-4147-A177-3AD203B41FA5}">
                      <a16:colId xmlns:a16="http://schemas.microsoft.com/office/drawing/2014/main" val="20002"/>
                    </a:ext>
                  </a:extLst>
                </a:gridCol>
                <a:gridCol w="2514275">
                  <a:extLst>
                    <a:ext uri="{9D8B030D-6E8A-4147-A177-3AD203B41FA5}">
                      <a16:colId xmlns:a16="http://schemas.microsoft.com/office/drawing/2014/main" val="20003"/>
                    </a:ext>
                  </a:extLst>
                </a:gridCol>
              </a:tblGrid>
              <a:tr h="790950">
                <a:tc>
                  <a:txBody>
                    <a:bodyPr/>
                    <a:lstStyle/>
                    <a:p>
                      <a:pPr marL="457200" marR="0" lvl="0" indent="-342900" algn="l" rtl="0">
                        <a:lnSpc>
                          <a:spcPct val="100000"/>
                        </a:lnSpc>
                        <a:spcBef>
                          <a:spcPts val="0"/>
                        </a:spcBef>
                        <a:spcAft>
                          <a:spcPts val="0"/>
                        </a:spcAft>
                        <a:buClr>
                          <a:srgbClr val="000000"/>
                        </a:buClr>
                        <a:buSzPts val="1800"/>
                        <a:buFont typeface="Arial"/>
                        <a:buAutoNum type="arabicPeriod"/>
                      </a:pPr>
                      <a:r>
                        <a:rPr lang="en-GB" sz="1800" u="none" strike="noStrike" cap="none"/>
                        <a:t>Which learning technique did Dunlosky say was most effective?</a:t>
                      </a:r>
                      <a:endParaRPr sz="1800" u="none" strike="noStrike" cap="none"/>
                    </a:p>
                  </a:txBody>
                  <a:tcPr marL="91425" marR="91425" marT="91425" marB="91425"/>
                </a:tc>
                <a:tc>
                  <a:txBody>
                    <a:bodyPr/>
                    <a:lstStyle/>
                    <a:p>
                      <a:pPr marL="457200" marR="0" lvl="0" indent="-342900" algn="l" rtl="0">
                        <a:lnSpc>
                          <a:spcPct val="100000"/>
                        </a:lnSpc>
                        <a:spcBef>
                          <a:spcPts val="0"/>
                        </a:spcBef>
                        <a:spcAft>
                          <a:spcPts val="0"/>
                        </a:spcAft>
                        <a:buClr>
                          <a:srgbClr val="000000"/>
                        </a:buClr>
                        <a:buSzPts val="1800"/>
                        <a:buFont typeface="Arial"/>
                        <a:buAutoNum type="alphaLcPeriod"/>
                      </a:pPr>
                      <a:r>
                        <a:rPr lang="en-GB" sz="1800" u="none" strike="noStrike" cap="none"/>
                        <a:t>Heimlich manoeuvre</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b. Practice testing</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 the off-side rule</a:t>
                      </a:r>
                      <a:endParaRPr sz="1800" u="none" strike="noStrike" cap="none"/>
                    </a:p>
                  </a:txBody>
                  <a:tcPr marL="91425" marR="91425" marT="91425" marB="91425"/>
                </a:tc>
                <a:extLst>
                  <a:ext uri="{0D108BD9-81ED-4DB2-BD59-A6C34878D82A}">
                    <a16:rowId xmlns:a16="http://schemas.microsoft.com/office/drawing/2014/main" val="10000"/>
                  </a:ext>
                </a:extLst>
              </a:tr>
              <a:tr h="106782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2.  In Beth Budden’s article ‘Seductive Teaching’ what are the three techniques?</a:t>
                      </a:r>
                      <a:endParaRPr sz="1800" u="none" strike="noStrike" cap="none"/>
                    </a:p>
                  </a:txBody>
                  <a:tcPr marL="91425" marR="91425" marT="91425" marB="91425"/>
                </a:tc>
                <a:tc>
                  <a:txBody>
                    <a:bodyPr/>
                    <a:lstStyle/>
                    <a:p>
                      <a:pPr marL="457200" marR="0" lvl="0" indent="-342900" algn="l" rtl="0">
                        <a:lnSpc>
                          <a:spcPct val="100000"/>
                        </a:lnSpc>
                        <a:spcBef>
                          <a:spcPts val="0"/>
                        </a:spcBef>
                        <a:spcAft>
                          <a:spcPts val="0"/>
                        </a:spcAft>
                        <a:buClr>
                          <a:srgbClr val="000000"/>
                        </a:buClr>
                        <a:buSzPts val="1800"/>
                        <a:buFont typeface="Arial"/>
                        <a:buAutoNum type="alphaLcPeriod"/>
                      </a:pPr>
                      <a:r>
                        <a:rPr lang="en-GB" sz="1800" u="none" strike="noStrike" cap="none"/>
                        <a:t>Disturbance, distribution, disinformation</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b. Diversion, disconnect, distribution.</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 distraction, disruption, diversion.</a:t>
                      </a:r>
                      <a:endParaRPr sz="1800" u="none" strike="noStrike" cap="none"/>
                    </a:p>
                  </a:txBody>
                  <a:tcPr marL="91425" marR="91425" marT="91425" marB="91425"/>
                </a:tc>
                <a:extLst>
                  <a:ext uri="{0D108BD9-81ED-4DB2-BD59-A6C34878D82A}">
                    <a16:rowId xmlns:a16="http://schemas.microsoft.com/office/drawing/2014/main" val="10001"/>
                  </a:ext>
                </a:extLst>
              </a:tr>
              <a:tr h="5141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3. Describe the novice vs expert theory</a:t>
                      </a:r>
                      <a:endParaRPr sz="1800" u="none" strike="noStrike" cap="none"/>
                    </a:p>
                  </a:txBody>
                  <a:tcPr marL="91425" marR="91425" marT="91425" marB="91425"/>
                </a:tc>
                <a:tc gridSpan="3">
                  <a:txBody>
                    <a:bodyPr/>
                    <a:lstStyle/>
                    <a:p>
                      <a:pPr marL="0" marR="0" lvl="0" indent="0" algn="l" rtl="0">
                        <a:lnSpc>
                          <a:spcPct val="100000"/>
                        </a:lnSpc>
                        <a:spcBef>
                          <a:spcPts val="0"/>
                        </a:spcBef>
                        <a:spcAft>
                          <a:spcPts val="0"/>
                        </a:spcAft>
                        <a:buClr>
                          <a:srgbClr val="000000"/>
                        </a:buClr>
                        <a:buSzPts val="2200"/>
                        <a:buFont typeface="Arial"/>
                        <a:buNone/>
                      </a:pPr>
                      <a:endParaRPr sz="2200" u="none" strike="noStrike" cap="none"/>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5141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4. What is the topic of pillar 4?</a:t>
                      </a:r>
                      <a:endParaRPr sz="1800" u="none" strike="noStrike" cap="none"/>
                    </a:p>
                  </a:txBody>
                  <a:tcPr marL="91425" marR="91425" marT="91425" marB="91425"/>
                </a:tc>
                <a:tc>
                  <a:txBody>
                    <a:bodyPr/>
                    <a:lstStyle/>
                    <a:p>
                      <a:pPr marL="457200" marR="0" lvl="0" indent="-342900" algn="l" rtl="0">
                        <a:lnSpc>
                          <a:spcPct val="100000"/>
                        </a:lnSpc>
                        <a:spcBef>
                          <a:spcPts val="0"/>
                        </a:spcBef>
                        <a:spcAft>
                          <a:spcPts val="0"/>
                        </a:spcAft>
                        <a:buClr>
                          <a:srgbClr val="000000"/>
                        </a:buClr>
                        <a:buSzPts val="1800"/>
                        <a:buFont typeface="Arial"/>
                        <a:buAutoNum type="alphaLcPeriod"/>
                      </a:pPr>
                      <a:r>
                        <a:rPr lang="en-GB" sz="1800" u="none" strike="noStrike" cap="none"/>
                        <a:t>Adaptive teaching</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b. Newton’s law</a:t>
                      </a:r>
                      <a:endParaRPr sz="1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 Curriculum intent</a:t>
                      </a:r>
                      <a:endParaRPr sz="1800" u="none" strike="noStrike" cap="none"/>
                    </a:p>
                  </a:txBody>
                  <a:tcPr marL="91425" marR="91425" marT="91425" marB="91425"/>
                </a:tc>
                <a:extLst>
                  <a:ext uri="{0D108BD9-81ED-4DB2-BD59-A6C34878D82A}">
                    <a16:rowId xmlns:a16="http://schemas.microsoft.com/office/drawing/2014/main" val="10003"/>
                  </a:ext>
                </a:extLst>
              </a:tr>
              <a:tr h="16215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 Complete the following gap fill. Use the words below to help:</a:t>
                      </a:r>
                      <a:endParaRPr sz="18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GB" sz="1800" u="none" strike="noStrike" cap="none"/>
                        <a:t>Thinking, dogs, cognitive, people, swimmers, thinkers, drinking,  weather. </a:t>
                      </a:r>
                      <a:endParaRPr sz="1800" u="none" strike="noStrike" cap="none"/>
                    </a:p>
                  </a:txBody>
                  <a:tcPr marL="91425" marR="91425" marT="91425" marB="91425"/>
                </a:tc>
                <a:tc gridSpan="3">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______ are naturally curious but we are not naturally good _______. Unless the ______ conditions are right we will avoid ________.</a:t>
                      </a:r>
                      <a:endParaRPr sz="1800" u="none" strike="noStrike" cap="none"/>
                    </a:p>
                  </a:txBody>
                  <a:tcPr marL="91425" marR="91425" marT="914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g2ec2ac81f64_1_7"/>
          <p:cNvSpPr txBox="1">
            <a:spLocks noGrp="1"/>
          </p:cNvSpPr>
          <p:nvPr>
            <p:ph type="title"/>
          </p:nvPr>
        </p:nvSpPr>
        <p:spPr>
          <a:xfrm>
            <a:off x="0" y="-134450"/>
            <a:ext cx="10515600" cy="106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Tom Sherrington’s Walk Thru on Quizzing</a:t>
            </a:r>
            <a:endParaRPr b="1"/>
          </a:p>
        </p:txBody>
      </p:sp>
      <p:sp>
        <p:nvSpPr>
          <p:cNvPr id="294" name="Google Shape;294;g2ec2ac81f64_1_7"/>
          <p:cNvSpPr txBox="1"/>
          <p:nvPr/>
        </p:nvSpPr>
        <p:spPr>
          <a:xfrm>
            <a:off x="179300" y="818025"/>
            <a:ext cx="11855700" cy="58830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AutoNum type="arabicPeriod"/>
            </a:pPr>
            <a:r>
              <a:rPr lang="en-GB" sz="2800" b="1" i="0" u="none" strike="noStrike" cap="none">
                <a:solidFill>
                  <a:schemeClr val="dk1"/>
                </a:solidFill>
                <a:latin typeface="Calibri"/>
                <a:ea typeface="Calibri"/>
                <a:cs typeface="Calibri"/>
                <a:sym typeface="Calibri"/>
              </a:rPr>
              <a:t>Specify material in advance</a:t>
            </a:r>
            <a:endParaRPr sz="2800" b="1"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Only quiz what has previously been taught and needs to be learned.  </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AutoNum type="arabicPeriod"/>
            </a:pPr>
            <a:r>
              <a:rPr lang="en-GB" sz="2800" b="1" i="0" u="none" strike="noStrike" cap="none">
                <a:solidFill>
                  <a:schemeClr val="dk1"/>
                </a:solidFill>
                <a:latin typeface="Calibri"/>
                <a:ea typeface="Calibri"/>
                <a:cs typeface="Calibri"/>
                <a:sym typeface="Calibri"/>
              </a:rPr>
              <a:t>Ask a set of short factual recall questions, varying in style.</a:t>
            </a:r>
            <a:endParaRPr sz="2800" b="1"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Think about the questions making sure they require recall of knowledge taught and not common sense - what style would suit this the best?</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AutoNum type="arabicPeriod"/>
            </a:pPr>
            <a:r>
              <a:rPr lang="en-GB" sz="2800" b="1" i="0" u="none" strike="noStrike" cap="none">
                <a:solidFill>
                  <a:schemeClr val="dk1"/>
                </a:solidFill>
                <a:latin typeface="Calibri"/>
                <a:ea typeface="Calibri"/>
                <a:cs typeface="Calibri"/>
                <a:sym typeface="Calibri"/>
              </a:rPr>
              <a:t>Give all students time to answer all the questions.</a:t>
            </a:r>
            <a:endParaRPr sz="2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	Usually this means that each student has their own quiz paper.</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AutoNum type="arabicPeriod"/>
            </a:pPr>
            <a:r>
              <a:rPr lang="en-GB" sz="2800" b="1" i="0" u="none" strike="noStrike" cap="none">
                <a:solidFill>
                  <a:schemeClr val="dk1"/>
                </a:solidFill>
                <a:latin typeface="Calibri"/>
                <a:ea typeface="Calibri"/>
                <a:cs typeface="Calibri"/>
                <a:sym typeface="Calibri"/>
              </a:rPr>
              <a:t>Provide answers for students to check.</a:t>
            </a:r>
            <a:endParaRPr sz="2800" b="1"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Doing this one at a time with an explanation helps all students revisit       knowledge and learn more.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AutoNum type="arabicPeriod"/>
            </a:pPr>
            <a:r>
              <a:rPr lang="en-GB" sz="2800" b="1" i="0" u="none" strike="noStrike" cap="none">
                <a:solidFill>
                  <a:schemeClr val="dk1"/>
                </a:solidFill>
                <a:latin typeface="Calibri"/>
                <a:ea typeface="Calibri"/>
                <a:cs typeface="Calibri"/>
                <a:sym typeface="Calibri"/>
              </a:rPr>
              <a:t>Review answers to find out where individuals’ gaps in knowledge are.</a:t>
            </a:r>
            <a:endParaRPr sz="2800" b="1" i="0" u="none" strike="noStrike" cap="none">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Here it is important to use affirmative praise and spend time with individuals on areas that have not yet been learned.</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g2ec2ac81f64_0_21"/>
          <p:cNvSpPr txBox="1">
            <a:spLocks noGrp="1"/>
          </p:cNvSpPr>
          <p:nvPr>
            <p:ph type="title"/>
          </p:nvPr>
        </p:nvSpPr>
        <p:spPr>
          <a:xfrm>
            <a:off x="188275" y="141025"/>
            <a:ext cx="10515600" cy="100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Over to you…</a:t>
            </a:r>
            <a:endParaRPr b="1"/>
          </a:p>
        </p:txBody>
      </p:sp>
      <p:sp>
        <p:nvSpPr>
          <p:cNvPr id="302" name="Google Shape;302;g2ec2ac81f64_0_21"/>
          <p:cNvSpPr/>
          <p:nvPr/>
        </p:nvSpPr>
        <p:spPr>
          <a:xfrm>
            <a:off x="330676" y="1439186"/>
            <a:ext cx="11435100" cy="4845483"/>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100"/>
              <a:buFont typeface="Arial"/>
              <a:buNone/>
            </a:pPr>
            <a:r>
              <a:rPr lang="en-GB" sz="3200" b="1" i="1" dirty="0">
                <a:solidFill>
                  <a:schemeClr val="dk1"/>
                </a:solidFill>
                <a:latin typeface="Calibri"/>
                <a:ea typeface="Calibri"/>
                <a:cs typeface="Calibri"/>
                <a:sym typeface="Calibri"/>
              </a:rPr>
              <a:t>Building Low Stakes Quizzing into Schemes of Learning </a:t>
            </a:r>
            <a:endParaRPr lang="en-GB" sz="3200" b="1" i="1" u="none" strike="noStrike" cap="none"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lang="en-GB" sz="32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3200" b="0" i="0" u="none" strike="noStrike" cap="none" dirty="0">
                <a:solidFill>
                  <a:schemeClr val="dk1"/>
                </a:solidFill>
                <a:latin typeface="Calibri"/>
                <a:ea typeface="Calibri"/>
                <a:cs typeface="Calibri"/>
                <a:sym typeface="Calibri"/>
              </a:rPr>
              <a:t>Consider your scheme of learning. </a:t>
            </a:r>
            <a:endParaRPr sz="3200" b="0" i="0" u="none" strike="noStrike" cap="none" dirty="0">
              <a:solidFill>
                <a:schemeClr val="dk1"/>
              </a:solidFill>
              <a:latin typeface="Calibri"/>
              <a:ea typeface="Calibri"/>
              <a:cs typeface="Calibri"/>
              <a:sym typeface="Calibri"/>
            </a:endParaRPr>
          </a:p>
          <a:p>
            <a:pPr marL="806450" marR="0" lvl="0" indent="-541338" algn="l" rtl="0">
              <a:lnSpc>
                <a:spcPct val="90000"/>
              </a:lnSpc>
              <a:spcBef>
                <a:spcPts val="1000"/>
              </a:spcBef>
              <a:spcAft>
                <a:spcPts val="0"/>
              </a:spcAft>
              <a:buClr>
                <a:schemeClr val="dk1"/>
              </a:buClr>
              <a:buSzPts val="1100"/>
              <a:buFont typeface="Wingdings" panose="05000000000000000000" pitchFamily="2" charset="2"/>
              <a:buChar char="q"/>
            </a:pPr>
            <a:r>
              <a:rPr lang="en-GB" sz="3200" dirty="0">
                <a:solidFill>
                  <a:schemeClr val="dk1"/>
                </a:solidFill>
                <a:latin typeface="Calibri"/>
                <a:ea typeface="Calibri"/>
                <a:cs typeface="Calibri"/>
                <a:sym typeface="Calibri"/>
              </a:rPr>
              <a:t>How are </a:t>
            </a:r>
            <a:r>
              <a:rPr lang="en-GB" sz="3200" b="0" i="0" u="none" strike="noStrike" cap="none" dirty="0">
                <a:solidFill>
                  <a:schemeClr val="dk1"/>
                </a:solidFill>
                <a:latin typeface="Calibri"/>
                <a:ea typeface="Calibri"/>
                <a:cs typeface="Calibri"/>
                <a:sym typeface="Calibri"/>
              </a:rPr>
              <a:t>low-stakes quizzes embedded? </a:t>
            </a:r>
          </a:p>
          <a:p>
            <a:pPr marL="806450" marR="0" lvl="0" indent="-541338" algn="l" rtl="0">
              <a:lnSpc>
                <a:spcPct val="90000"/>
              </a:lnSpc>
              <a:spcBef>
                <a:spcPts val="1000"/>
              </a:spcBef>
              <a:spcAft>
                <a:spcPts val="0"/>
              </a:spcAft>
              <a:buClr>
                <a:schemeClr val="dk1"/>
              </a:buClr>
              <a:buSzPts val="1100"/>
              <a:buFont typeface="Wingdings" panose="05000000000000000000" pitchFamily="2" charset="2"/>
              <a:buChar char="q"/>
            </a:pPr>
            <a:r>
              <a:rPr lang="en-GB" sz="3200" dirty="0">
                <a:solidFill>
                  <a:schemeClr val="dk1"/>
                </a:solidFill>
                <a:latin typeface="Calibri"/>
                <a:ea typeface="Calibri"/>
                <a:cs typeface="Calibri"/>
                <a:sym typeface="Calibri"/>
              </a:rPr>
              <a:t>How do they </a:t>
            </a:r>
            <a:r>
              <a:rPr lang="en-GB" sz="3200" b="0" i="0" u="none" strike="noStrike" cap="none" dirty="0">
                <a:solidFill>
                  <a:schemeClr val="dk1"/>
                </a:solidFill>
                <a:latin typeface="Calibri"/>
                <a:ea typeface="Calibri"/>
                <a:cs typeface="Calibri"/>
                <a:sym typeface="Calibri"/>
              </a:rPr>
              <a:t>retrieve knowledge from last lesson, last week, last month and last year</a:t>
            </a:r>
            <a:r>
              <a:rPr lang="en-GB" sz="3200" dirty="0">
                <a:solidFill>
                  <a:schemeClr val="dk1"/>
                </a:solidFill>
                <a:latin typeface="Calibri"/>
                <a:ea typeface="Calibri"/>
                <a:cs typeface="Calibri"/>
                <a:sym typeface="Calibri"/>
              </a:rPr>
              <a:t>?</a:t>
            </a:r>
          </a:p>
          <a:p>
            <a:pPr marL="806450" marR="0" lvl="0" indent="-541338" algn="l" rtl="0">
              <a:lnSpc>
                <a:spcPct val="90000"/>
              </a:lnSpc>
              <a:spcBef>
                <a:spcPts val="1000"/>
              </a:spcBef>
              <a:spcAft>
                <a:spcPts val="0"/>
              </a:spcAft>
              <a:buClr>
                <a:schemeClr val="dk1"/>
              </a:buClr>
              <a:buSzPts val="1100"/>
              <a:buFont typeface="Wingdings" panose="05000000000000000000" pitchFamily="2" charset="2"/>
              <a:buChar char="q"/>
            </a:pPr>
            <a:r>
              <a:rPr lang="en-GB" sz="3200" b="0" i="0" u="none" strike="noStrike" cap="none" dirty="0">
                <a:solidFill>
                  <a:schemeClr val="dk1"/>
                </a:solidFill>
                <a:latin typeface="Calibri"/>
                <a:ea typeface="Calibri"/>
                <a:cs typeface="Calibri"/>
                <a:sym typeface="Calibri"/>
              </a:rPr>
              <a:t>How can they be improved?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ec2ac81f64_1_14"/>
          <p:cNvSpPr txBox="1">
            <a:spLocks noGrp="1"/>
          </p:cNvSpPr>
          <p:nvPr>
            <p:ph type="title"/>
          </p:nvPr>
        </p:nvSpPr>
        <p:spPr>
          <a:xfrm>
            <a:off x="0" y="0"/>
            <a:ext cx="10515600" cy="867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Distributed Practice</a:t>
            </a:r>
            <a:endParaRPr b="1"/>
          </a:p>
        </p:txBody>
      </p:sp>
      <p:sp>
        <p:nvSpPr>
          <p:cNvPr id="309" name="Google Shape;309;g2ec2ac81f64_1_14"/>
          <p:cNvSpPr/>
          <p:nvPr/>
        </p:nvSpPr>
        <p:spPr>
          <a:xfrm>
            <a:off x="378450" y="103997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2800" b="0" i="0" u="none" strike="noStrike" cap="none">
                <a:solidFill>
                  <a:schemeClr val="dk1"/>
                </a:solidFill>
                <a:latin typeface="Calibri"/>
                <a:ea typeface="Calibri"/>
                <a:cs typeface="Calibri"/>
                <a:sym typeface="Calibri"/>
              </a:rPr>
              <a:t>Massed practice (cramming) vs Distributed practice</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2800" b="0" i="0" u="none" strike="noStrike" cap="none">
                <a:solidFill>
                  <a:schemeClr val="dk1"/>
                </a:solidFill>
                <a:latin typeface="Calibri"/>
                <a:ea typeface="Calibri"/>
                <a:cs typeface="Calibri"/>
                <a:sym typeface="Calibri"/>
              </a:rPr>
              <a:t>Distributed practice means that practice is spread across a period of time and the time between each practice is filled with other learning.</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2800" b="0" i="0" u="none" strike="noStrike" cap="none">
                <a:solidFill>
                  <a:schemeClr val="dk1"/>
                </a:solidFill>
                <a:latin typeface="Calibri"/>
                <a:ea typeface="Calibri"/>
                <a:cs typeface="Calibri"/>
                <a:sym typeface="Calibri"/>
              </a:rPr>
              <a:t>Students believe massed practice is more effective because they see gains quickly, with distributed practice learning feels tougher.</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2800" b="0" i="0" u="none" strike="noStrike" cap="none">
                <a:solidFill>
                  <a:schemeClr val="dk1"/>
                </a:solidFill>
                <a:latin typeface="Calibri"/>
                <a:ea typeface="Calibri"/>
                <a:cs typeface="Calibri"/>
                <a:sym typeface="Calibri"/>
              </a:rPr>
              <a:t>Distributed practice is easier for a teacher to plan and map than it is for a student to complete </a:t>
            </a:r>
            <a:r>
              <a:rPr lang="en-GB" sz="2800" b="1" i="0" u="none" strike="noStrike" cap="none">
                <a:solidFill>
                  <a:schemeClr val="dk1"/>
                </a:solidFill>
                <a:latin typeface="Calibri"/>
                <a:ea typeface="Calibri"/>
                <a:cs typeface="Calibri"/>
                <a:sym typeface="Calibri"/>
              </a:rPr>
              <a:t>independently</a:t>
            </a:r>
            <a:r>
              <a:rPr lang="en-GB" sz="2800" b="0" i="0" u="none" strike="noStrike" cap="none">
                <a:solidFill>
                  <a:schemeClr val="dk1"/>
                </a:solidFill>
                <a:latin typeface="Calibri"/>
                <a:ea typeface="Calibri"/>
                <a:cs typeface="Calibri"/>
                <a:sym typeface="Calibri"/>
              </a:rPr>
              <a:t>. </a:t>
            </a: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r>
              <a:rPr lang="en-GB" sz="2800" b="1" i="0" u="none" strike="noStrike" cap="none">
                <a:solidFill>
                  <a:schemeClr val="dk1"/>
                </a:solidFill>
                <a:latin typeface="Calibri"/>
                <a:ea typeface="Calibri"/>
                <a:cs typeface="Calibri"/>
                <a:sym typeface="Calibri"/>
              </a:rPr>
              <a:t>How can we support students with this?</a:t>
            </a:r>
            <a:endParaRPr sz="2800" b="1"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2800" b="0" i="0" u="none" strike="noStrike" cap="none">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1100"/>
              <a:buFont typeface="Arial"/>
              <a:buNone/>
            </a:pPr>
            <a:endParaRPr sz="30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7" name="Google Shape;147;p76"/>
          <p:cNvSpPr/>
          <p:nvPr/>
        </p:nvSpPr>
        <p:spPr>
          <a:xfrm flipH="1">
            <a:off x="-1" y="5282344"/>
            <a:ext cx="12191998" cy="1590742"/>
          </a:xfrm>
          <a:prstGeom prst="rect">
            <a:avLst/>
          </a:prstGeom>
          <a:gradFill>
            <a:gsLst>
              <a:gs pos="0">
                <a:srgbClr val="000000">
                  <a:alpha val="94509"/>
                </a:srgbClr>
              </a:gs>
              <a:gs pos="34000">
                <a:srgbClr val="000000">
                  <a:alpha val="94509"/>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76"/>
          <p:cNvSpPr/>
          <p:nvPr/>
        </p:nvSpPr>
        <p:spPr>
          <a:xfrm flipH="1">
            <a:off x="-4" y="5282344"/>
            <a:ext cx="8115300" cy="1590742"/>
          </a:xfrm>
          <a:prstGeom prst="rect">
            <a:avLst/>
          </a:prstGeom>
          <a:gradFill>
            <a:gsLst>
              <a:gs pos="0">
                <a:srgbClr val="2F5496">
                  <a:alpha val="57647"/>
                </a:srgbClr>
              </a:gs>
              <a:gs pos="28000">
                <a:srgbClr val="2F5496">
                  <a:alpha val="57647"/>
                </a:srgbClr>
              </a:gs>
              <a:gs pos="100000">
                <a:srgbClr val="000000">
                  <a:alpha val="68627"/>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Google Shape;149;p76"/>
          <p:cNvSpPr/>
          <p:nvPr/>
        </p:nvSpPr>
        <p:spPr>
          <a:xfrm flipH="1">
            <a:off x="-4" y="5282344"/>
            <a:ext cx="12191998" cy="1590742"/>
          </a:xfrm>
          <a:prstGeom prst="rect">
            <a:avLst/>
          </a:prstGeom>
          <a:gradFill>
            <a:gsLst>
              <a:gs pos="0">
                <a:srgbClr val="000000">
                  <a:alpha val="70588"/>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0" name="Google Shape;150;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51" name="Google Shape;151;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2ec2ac81f64_1_20"/>
          <p:cNvSpPr txBox="1">
            <a:spLocks noGrp="1"/>
          </p:cNvSpPr>
          <p:nvPr>
            <p:ph type="title"/>
          </p:nvPr>
        </p:nvSpPr>
        <p:spPr>
          <a:xfrm>
            <a:off x="121025" y="118575"/>
            <a:ext cx="10515600" cy="75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Distributed Practice - Top Tips</a:t>
            </a:r>
            <a:endParaRPr b="1"/>
          </a:p>
        </p:txBody>
      </p:sp>
      <p:sp>
        <p:nvSpPr>
          <p:cNvPr id="316" name="Google Shape;316;g2ec2ac81f64_1_20"/>
          <p:cNvSpPr txBox="1">
            <a:spLocks noGrp="1"/>
          </p:cNvSpPr>
          <p:nvPr>
            <p:ph type="body" idx="1"/>
          </p:nvPr>
        </p:nvSpPr>
        <p:spPr>
          <a:xfrm>
            <a:off x="233075" y="1210225"/>
            <a:ext cx="11757300" cy="5468400"/>
          </a:xfrm>
          <a:prstGeom prst="rect">
            <a:avLst/>
          </a:prstGeom>
          <a:noFill/>
          <a:ln>
            <a:noFill/>
          </a:ln>
        </p:spPr>
        <p:txBody>
          <a:bodyPr spcFirstLastPara="1" wrap="square" lIns="91425" tIns="45700" rIns="91425" bIns="45700" anchor="t" anchorCtr="0">
            <a:normAutofit/>
          </a:bodyPr>
          <a:lstStyle/>
          <a:p>
            <a:pPr marL="457200" lvl="0" indent="-393700" algn="l" rtl="0">
              <a:lnSpc>
                <a:spcPct val="100000"/>
              </a:lnSpc>
              <a:spcBef>
                <a:spcPts val="1000"/>
              </a:spcBef>
              <a:spcAft>
                <a:spcPts val="0"/>
              </a:spcAft>
              <a:buSzPts val="2600"/>
              <a:buChar char="●"/>
            </a:pPr>
            <a:r>
              <a:rPr lang="en-GB" sz="3600" dirty="0"/>
              <a:t>Plan for it in advance.</a:t>
            </a:r>
            <a:endParaRPr sz="3600" dirty="0"/>
          </a:p>
          <a:p>
            <a:pPr marL="457200" lvl="0" indent="-393700" algn="l" rtl="0">
              <a:lnSpc>
                <a:spcPct val="100000"/>
              </a:lnSpc>
              <a:spcBef>
                <a:spcPts val="0"/>
              </a:spcBef>
              <a:spcAft>
                <a:spcPts val="0"/>
              </a:spcAft>
              <a:buSzPts val="2600"/>
              <a:buChar char="●"/>
            </a:pPr>
            <a:r>
              <a:rPr lang="en-GB" sz="3600" dirty="0"/>
              <a:t>Guide your teams - is it explicit in schemes of learning?</a:t>
            </a:r>
            <a:endParaRPr sz="3600" dirty="0"/>
          </a:p>
          <a:p>
            <a:pPr marL="457200" lvl="0" indent="-393700" algn="l" rtl="0">
              <a:lnSpc>
                <a:spcPct val="100000"/>
              </a:lnSpc>
              <a:spcBef>
                <a:spcPts val="0"/>
              </a:spcBef>
              <a:spcAft>
                <a:spcPts val="0"/>
              </a:spcAft>
              <a:buSzPts val="2600"/>
              <a:buChar char="●"/>
            </a:pPr>
            <a:r>
              <a:rPr lang="en-GB" sz="3600" dirty="0"/>
              <a:t>Consider knowledge taught a week ago, two weeks, a month and longer.</a:t>
            </a:r>
            <a:endParaRPr sz="3600" dirty="0"/>
          </a:p>
          <a:p>
            <a:pPr marL="457200" lvl="0" indent="-393700" algn="l" rtl="0">
              <a:lnSpc>
                <a:spcPct val="100000"/>
              </a:lnSpc>
              <a:spcBef>
                <a:spcPts val="0"/>
              </a:spcBef>
              <a:spcAft>
                <a:spcPts val="0"/>
              </a:spcAft>
              <a:buSzPts val="2600"/>
              <a:buChar char="●"/>
            </a:pPr>
            <a:r>
              <a:rPr lang="en-GB" sz="3600" dirty="0"/>
              <a:t>Build in a specific session in the lesson.</a:t>
            </a:r>
            <a:endParaRPr sz="3600" dirty="0"/>
          </a:p>
          <a:p>
            <a:pPr marL="457200" lvl="0" indent="-393700" algn="l" rtl="0">
              <a:lnSpc>
                <a:spcPct val="100000"/>
              </a:lnSpc>
              <a:spcBef>
                <a:spcPts val="0"/>
              </a:spcBef>
              <a:spcAft>
                <a:spcPts val="0"/>
              </a:spcAft>
              <a:buSzPts val="2600"/>
              <a:buChar char="●"/>
            </a:pPr>
            <a:r>
              <a:rPr lang="en-GB" sz="3600" dirty="0"/>
              <a:t>Ensure repetition.</a:t>
            </a:r>
            <a:endParaRPr sz="3600" dirty="0"/>
          </a:p>
          <a:p>
            <a:pPr marL="457200" lvl="0" indent="-393700" algn="l" rtl="0">
              <a:lnSpc>
                <a:spcPct val="100000"/>
              </a:lnSpc>
              <a:spcBef>
                <a:spcPts val="0"/>
              </a:spcBef>
              <a:spcAft>
                <a:spcPts val="0"/>
              </a:spcAft>
              <a:buSzPts val="2600"/>
              <a:buChar char="●"/>
            </a:pPr>
            <a:r>
              <a:rPr lang="en-GB" sz="3600" dirty="0"/>
              <a:t>Remember - just because pupils know it at the end of the lesson does not mean they have learned it.</a:t>
            </a:r>
            <a:endParaRPr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g2ec2ac81f64_1_26"/>
          <p:cNvSpPr txBox="1">
            <a:spLocks noGrp="1"/>
          </p:cNvSpPr>
          <p:nvPr>
            <p:ph type="title"/>
          </p:nvPr>
        </p:nvSpPr>
        <p:spPr>
          <a:xfrm>
            <a:off x="0" y="-146650"/>
            <a:ext cx="10515600" cy="1075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Interleaved practice</a:t>
            </a:r>
            <a:endParaRPr b="1"/>
          </a:p>
        </p:txBody>
      </p:sp>
      <p:sp>
        <p:nvSpPr>
          <p:cNvPr id="323" name="Google Shape;323;g2ec2ac81f64_1_26"/>
          <p:cNvSpPr txBox="1">
            <a:spLocks noGrp="1"/>
          </p:cNvSpPr>
          <p:nvPr>
            <p:ph type="body" idx="1"/>
          </p:nvPr>
        </p:nvSpPr>
        <p:spPr>
          <a:xfrm>
            <a:off x="322750" y="727450"/>
            <a:ext cx="10515600" cy="1558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GB"/>
              <a:t>Building on distributed practice but mixing up the order across multiple topics.</a:t>
            </a:r>
            <a:endParaRPr/>
          </a:p>
          <a:p>
            <a:pPr marL="0" lvl="0" indent="0" algn="l" rtl="0">
              <a:lnSpc>
                <a:spcPct val="90000"/>
              </a:lnSpc>
              <a:spcBef>
                <a:spcPts val="1000"/>
              </a:spcBef>
              <a:spcAft>
                <a:spcPts val="0"/>
              </a:spcAft>
              <a:buSzPts val="1800"/>
              <a:buNone/>
            </a:pPr>
            <a:r>
              <a:rPr lang="en-GB"/>
              <a:t>Causes students to compare, contrast and discriminate.</a:t>
            </a:r>
            <a:endParaRPr/>
          </a:p>
        </p:txBody>
      </p:sp>
      <p:pic>
        <p:nvPicPr>
          <p:cNvPr id="324" name="Google Shape;324;g2ec2ac81f64_1_26"/>
          <p:cNvPicPr preferRelativeResize="0"/>
          <p:nvPr/>
        </p:nvPicPr>
        <p:blipFill rotWithShape="1">
          <a:blip r:embed="rId3">
            <a:alphaModFix/>
          </a:blip>
          <a:srcRect/>
          <a:stretch/>
        </p:blipFill>
        <p:spPr>
          <a:xfrm>
            <a:off x="322761" y="2666425"/>
            <a:ext cx="4663875" cy="2331950"/>
          </a:xfrm>
          <a:prstGeom prst="rect">
            <a:avLst/>
          </a:prstGeom>
          <a:noFill/>
          <a:ln>
            <a:noFill/>
          </a:ln>
        </p:spPr>
      </p:pic>
      <p:sp>
        <p:nvSpPr>
          <p:cNvPr id="325" name="Google Shape;325;g2ec2ac81f64_1_26"/>
          <p:cNvSpPr txBox="1">
            <a:spLocks noGrp="1"/>
          </p:cNvSpPr>
          <p:nvPr>
            <p:ph type="body" idx="1"/>
          </p:nvPr>
        </p:nvSpPr>
        <p:spPr>
          <a:xfrm>
            <a:off x="457200" y="6006350"/>
            <a:ext cx="10515600" cy="331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1"/>
              </a:buClr>
              <a:buSzPts val="275"/>
              <a:buFont typeface="Arial"/>
              <a:buNone/>
            </a:pPr>
            <a:r>
              <a:rPr lang="en-GB" sz="1400">
                <a:solidFill>
                  <a:srgbClr val="333333"/>
                </a:solidFill>
                <a:highlight>
                  <a:srgbClr val="FFFFFF"/>
                </a:highlight>
                <a:latin typeface="Arial"/>
                <a:ea typeface="Arial"/>
                <a:cs typeface="Arial"/>
                <a:sym typeface="Arial"/>
              </a:rPr>
              <a:t>https://bjorklab.psych.ucla.edu/wp-content/uploads/sites/13/2016/04/EBjork_RBjork_2011.pdf</a:t>
            </a:r>
            <a:endParaRPr sz="1400">
              <a:solidFill>
                <a:srgbClr val="333333"/>
              </a:solidFill>
              <a:highlight>
                <a:srgbClr val="FFFFFF"/>
              </a:highlight>
              <a:latin typeface="Arial"/>
              <a:ea typeface="Arial"/>
              <a:cs typeface="Arial"/>
              <a:sym typeface="Arial"/>
            </a:endParaRPr>
          </a:p>
          <a:p>
            <a:pPr marL="0" lvl="0" indent="0" algn="l" rtl="0">
              <a:lnSpc>
                <a:spcPct val="70000"/>
              </a:lnSpc>
              <a:spcBef>
                <a:spcPts val="1000"/>
              </a:spcBef>
              <a:spcAft>
                <a:spcPts val="0"/>
              </a:spcAft>
              <a:buSzPts val="275"/>
              <a:buNone/>
            </a:pPr>
            <a:endParaRPr sz="700"/>
          </a:p>
        </p:txBody>
      </p:sp>
      <p:pic>
        <p:nvPicPr>
          <p:cNvPr id="326" name="Google Shape;326;g2ec2ac81f64_1_26"/>
          <p:cNvPicPr preferRelativeResize="0"/>
          <p:nvPr/>
        </p:nvPicPr>
        <p:blipFill rotWithShape="1">
          <a:blip r:embed="rId4">
            <a:alphaModFix/>
          </a:blip>
          <a:srcRect/>
          <a:stretch/>
        </p:blipFill>
        <p:spPr>
          <a:xfrm>
            <a:off x="5161425" y="2666425"/>
            <a:ext cx="6649575" cy="23319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30c698e815b_0_0"/>
          <p:cNvSpPr txBox="1">
            <a:spLocks noGrp="1"/>
          </p:cNvSpPr>
          <p:nvPr>
            <p:ph type="title"/>
          </p:nvPr>
        </p:nvSpPr>
        <p:spPr>
          <a:xfrm>
            <a:off x="319925" y="680085"/>
            <a:ext cx="116712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GB" dirty="0"/>
              <a:t>Interleaving example. Think about preparing for a driving test after two years’ learning. How might a driving instructor interleave the following two lessons per week for six weeks, to support memory?</a:t>
            </a:r>
            <a:endParaRPr dirty="0"/>
          </a:p>
        </p:txBody>
      </p:sp>
      <p:sp>
        <p:nvSpPr>
          <p:cNvPr id="333" name="Google Shape;333;g30c698e815b_0_0"/>
          <p:cNvSpPr/>
          <p:nvPr/>
        </p:nvSpPr>
        <p:spPr>
          <a:xfrm>
            <a:off x="125175" y="2609585"/>
            <a:ext cx="3856500" cy="1437000"/>
          </a:xfrm>
          <a:prstGeom prst="roundRect">
            <a:avLst>
              <a:gd name="adj" fmla="val 16667"/>
            </a:avLst>
          </a:prstGeom>
          <a:solidFill>
            <a:srgbClr val="FFE599"/>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Hill starts</a:t>
            </a:r>
            <a:endParaRPr sz="3000" b="0" i="0" u="none" strike="noStrike" cap="none">
              <a:solidFill>
                <a:schemeClr val="dk1"/>
              </a:solidFill>
              <a:latin typeface="Calibri"/>
              <a:ea typeface="Calibri"/>
              <a:cs typeface="Calibri"/>
              <a:sym typeface="Calibri"/>
            </a:endParaRPr>
          </a:p>
        </p:txBody>
      </p:sp>
      <p:sp>
        <p:nvSpPr>
          <p:cNvPr id="334" name="Google Shape;334;g30c698e815b_0_0"/>
          <p:cNvSpPr/>
          <p:nvPr/>
        </p:nvSpPr>
        <p:spPr>
          <a:xfrm>
            <a:off x="4037138" y="2609585"/>
            <a:ext cx="4090500" cy="14370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2900">
                <a:solidFill>
                  <a:schemeClr val="dk1"/>
                </a:solidFill>
                <a:latin typeface="Calibri"/>
                <a:ea typeface="Calibri"/>
                <a:cs typeface="Calibri"/>
                <a:sym typeface="Calibri"/>
              </a:rPr>
              <a:t>Mirror-signal-manoeuvre</a:t>
            </a:r>
            <a:endParaRPr sz="2900" b="0" i="0" u="none" strike="noStrike" cap="none">
              <a:solidFill>
                <a:schemeClr val="dk1"/>
              </a:solidFill>
              <a:latin typeface="Calibri"/>
              <a:ea typeface="Calibri"/>
              <a:cs typeface="Calibri"/>
              <a:sym typeface="Calibri"/>
            </a:endParaRPr>
          </a:p>
        </p:txBody>
      </p:sp>
      <p:sp>
        <p:nvSpPr>
          <p:cNvPr id="335" name="Google Shape;335;g30c698e815b_0_0"/>
          <p:cNvSpPr/>
          <p:nvPr/>
        </p:nvSpPr>
        <p:spPr>
          <a:xfrm>
            <a:off x="8183125" y="2602935"/>
            <a:ext cx="3856500" cy="14370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Reversing</a:t>
            </a:r>
            <a:endParaRPr sz="3000" b="0" i="0" u="none" strike="noStrike" cap="none">
              <a:solidFill>
                <a:schemeClr val="dk1"/>
              </a:solidFill>
              <a:latin typeface="Calibri"/>
              <a:ea typeface="Calibri"/>
              <a:cs typeface="Calibri"/>
              <a:sym typeface="Calibri"/>
            </a:endParaRPr>
          </a:p>
        </p:txBody>
      </p:sp>
      <p:sp>
        <p:nvSpPr>
          <p:cNvPr id="336" name="Google Shape;336;g30c698e815b_0_0"/>
          <p:cNvSpPr/>
          <p:nvPr/>
        </p:nvSpPr>
        <p:spPr>
          <a:xfrm>
            <a:off x="8183125" y="4424610"/>
            <a:ext cx="3856500" cy="1437000"/>
          </a:xfrm>
          <a:prstGeom prst="roundRect">
            <a:avLst>
              <a:gd name="adj" fmla="val 16667"/>
            </a:avLst>
          </a:prstGeom>
          <a:solidFill>
            <a:srgbClr val="9FC5E8"/>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Turning</a:t>
            </a:r>
            <a:endParaRPr sz="3000" b="0" i="0" u="none" strike="noStrike" cap="none">
              <a:solidFill>
                <a:schemeClr val="dk1"/>
              </a:solidFill>
              <a:latin typeface="Calibri"/>
              <a:ea typeface="Calibri"/>
              <a:cs typeface="Calibri"/>
              <a:sym typeface="Calibri"/>
            </a:endParaRPr>
          </a:p>
        </p:txBody>
      </p:sp>
      <p:sp>
        <p:nvSpPr>
          <p:cNvPr id="337" name="Google Shape;337;g30c698e815b_0_0"/>
          <p:cNvSpPr/>
          <p:nvPr/>
        </p:nvSpPr>
        <p:spPr>
          <a:xfrm>
            <a:off x="125175" y="4424610"/>
            <a:ext cx="3856500" cy="1437000"/>
          </a:xfrm>
          <a:prstGeom prst="roundRect">
            <a:avLst>
              <a:gd name="adj" fmla="val 16667"/>
            </a:avLst>
          </a:prstGeom>
          <a:solidFill>
            <a:srgbClr val="DD7E6B"/>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3000">
                <a:solidFill>
                  <a:schemeClr val="dk1"/>
                </a:solidFill>
                <a:latin typeface="Calibri"/>
                <a:ea typeface="Calibri"/>
                <a:cs typeface="Calibri"/>
                <a:sym typeface="Calibri"/>
              </a:rPr>
              <a:t>Varying speeds</a:t>
            </a:r>
            <a:endParaRPr sz="3000" b="0" i="0" u="none" strike="noStrike" cap="none">
              <a:solidFill>
                <a:schemeClr val="dk1"/>
              </a:solidFill>
              <a:latin typeface="Calibri"/>
              <a:ea typeface="Calibri"/>
              <a:cs typeface="Calibri"/>
              <a:sym typeface="Calibri"/>
            </a:endParaRPr>
          </a:p>
        </p:txBody>
      </p:sp>
      <p:sp>
        <p:nvSpPr>
          <p:cNvPr id="338" name="Google Shape;338;g30c698e815b_0_0"/>
          <p:cNvSpPr/>
          <p:nvPr/>
        </p:nvSpPr>
        <p:spPr>
          <a:xfrm>
            <a:off x="4037138" y="4424610"/>
            <a:ext cx="4090500" cy="1437000"/>
          </a:xfrm>
          <a:prstGeom prst="roundRect">
            <a:avLst>
              <a:gd name="adj" fmla="val 16667"/>
            </a:avLst>
          </a:prstGeom>
          <a:solidFill>
            <a:srgbClr val="8E7CC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90000"/>
              </a:lnSpc>
              <a:spcBef>
                <a:spcPts val="1000"/>
              </a:spcBef>
              <a:spcAft>
                <a:spcPts val="0"/>
              </a:spcAft>
              <a:buClr>
                <a:schemeClr val="dk1"/>
              </a:buClr>
              <a:buSzPts val="1100"/>
              <a:buFont typeface="Arial"/>
              <a:buNone/>
            </a:pPr>
            <a:r>
              <a:rPr lang="en-GB" sz="2900">
                <a:solidFill>
                  <a:schemeClr val="dk1"/>
                </a:solidFill>
                <a:latin typeface="Calibri"/>
                <a:ea typeface="Calibri"/>
                <a:cs typeface="Calibri"/>
                <a:sym typeface="Calibri"/>
              </a:rPr>
              <a:t>Emergency stops</a:t>
            </a:r>
            <a:endParaRPr sz="29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343"/>
        <p:cNvGrpSpPr/>
        <p:nvPr/>
      </p:nvGrpSpPr>
      <p:grpSpPr>
        <a:xfrm>
          <a:off x="0" y="0"/>
          <a:ext cx="0" cy="0"/>
          <a:chOff x="0" y="0"/>
          <a:chExt cx="0" cy="0"/>
        </a:xfrm>
      </p:grpSpPr>
      <p:sp>
        <p:nvSpPr>
          <p:cNvPr id="344" name="Google Shape;344;g2ec2ac81f64_1_33"/>
          <p:cNvSpPr txBox="1">
            <a:spLocks noGrp="1"/>
          </p:cNvSpPr>
          <p:nvPr>
            <p:ph type="title"/>
          </p:nvPr>
        </p:nvSpPr>
        <p:spPr>
          <a:xfrm>
            <a:off x="143425" y="118600"/>
            <a:ext cx="10515600" cy="979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Interleaving - top tips</a:t>
            </a:r>
            <a:endParaRPr b="1"/>
          </a:p>
        </p:txBody>
      </p:sp>
      <p:sp>
        <p:nvSpPr>
          <p:cNvPr id="345" name="Google Shape;345;g2ec2ac81f64_1_33"/>
          <p:cNvSpPr txBox="1">
            <a:spLocks noGrp="1"/>
          </p:cNvSpPr>
          <p:nvPr>
            <p:ph type="body" idx="1"/>
          </p:nvPr>
        </p:nvSpPr>
        <p:spPr>
          <a:xfrm>
            <a:off x="277875" y="1485550"/>
            <a:ext cx="11047500" cy="52629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1000"/>
              </a:spcBef>
              <a:spcAft>
                <a:spcPts val="0"/>
              </a:spcAft>
              <a:buSzPts val="2200"/>
              <a:buChar char="•"/>
            </a:pPr>
            <a:r>
              <a:rPr lang="en-GB" sz="3200" dirty="0"/>
              <a:t>No single, correct way.</a:t>
            </a:r>
            <a:endParaRPr sz="3200" dirty="0"/>
          </a:p>
          <a:p>
            <a:pPr marL="457200" lvl="0" indent="-368300" algn="l" rtl="0">
              <a:lnSpc>
                <a:spcPct val="100000"/>
              </a:lnSpc>
              <a:spcBef>
                <a:spcPts val="0"/>
              </a:spcBef>
              <a:spcAft>
                <a:spcPts val="0"/>
              </a:spcAft>
              <a:buSzPts val="2200"/>
              <a:buChar char="•"/>
            </a:pPr>
            <a:r>
              <a:rPr lang="en-GB" sz="3200" dirty="0"/>
              <a:t>Effectiveness depends on the environment, material used as well as pupils’ ability and preferences.</a:t>
            </a:r>
            <a:endParaRPr sz="3200" dirty="0"/>
          </a:p>
          <a:p>
            <a:pPr marL="457200" lvl="0" indent="-368300" algn="l" rtl="0">
              <a:lnSpc>
                <a:spcPct val="100000"/>
              </a:lnSpc>
              <a:spcBef>
                <a:spcPts val="0"/>
              </a:spcBef>
              <a:spcAft>
                <a:spcPts val="0"/>
              </a:spcAft>
              <a:buSzPts val="2200"/>
              <a:buChar char="•"/>
            </a:pPr>
            <a:r>
              <a:rPr lang="en-GB" sz="3200" dirty="0"/>
              <a:t>Does become more effective if topics are related in some way.</a:t>
            </a:r>
            <a:endParaRPr sz="3200" dirty="0"/>
          </a:p>
          <a:p>
            <a:pPr marL="457200" lvl="0" indent="-368300" algn="l" rtl="0">
              <a:lnSpc>
                <a:spcPct val="100000"/>
              </a:lnSpc>
              <a:spcBef>
                <a:spcPts val="0"/>
              </a:spcBef>
              <a:spcAft>
                <a:spcPts val="0"/>
              </a:spcAft>
              <a:buSzPts val="2200"/>
              <a:buChar char="•"/>
            </a:pPr>
            <a:r>
              <a:rPr lang="en-GB" sz="3200" dirty="0"/>
              <a:t>Do not interleave too many topics.</a:t>
            </a:r>
            <a:endParaRPr sz="3200" dirty="0"/>
          </a:p>
          <a:p>
            <a:pPr marL="457200" lvl="0" indent="-368300" algn="l" rtl="0">
              <a:lnSpc>
                <a:spcPct val="100000"/>
              </a:lnSpc>
              <a:spcBef>
                <a:spcPts val="0"/>
              </a:spcBef>
              <a:spcAft>
                <a:spcPts val="0"/>
              </a:spcAft>
              <a:buSzPts val="2200"/>
              <a:buChar char="•"/>
            </a:pPr>
            <a:r>
              <a:rPr lang="en-GB" sz="3200" dirty="0"/>
              <a:t>Gaps between each interleaving session should be consistent and not too long.</a:t>
            </a:r>
            <a:endParaRPr sz="3200" dirty="0"/>
          </a:p>
          <a:p>
            <a:pPr marL="457200" lvl="0" indent="-368300" algn="l" rtl="0">
              <a:lnSpc>
                <a:spcPct val="100000"/>
              </a:lnSpc>
              <a:spcBef>
                <a:spcPts val="0"/>
              </a:spcBef>
              <a:spcAft>
                <a:spcPts val="0"/>
              </a:spcAft>
              <a:buSzPts val="2200"/>
              <a:buChar char="•"/>
            </a:pPr>
            <a:r>
              <a:rPr lang="en-GB" sz="3200" dirty="0"/>
              <a:t>Only begin once students have developed the fundamentals - </a:t>
            </a:r>
            <a:r>
              <a:rPr lang="en-GB" sz="3200" b="1" dirty="0"/>
              <a:t>master the basics first!</a:t>
            </a:r>
            <a:endParaRPr sz="32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g2ec2ac81f64_0_36"/>
          <p:cNvSpPr txBox="1">
            <a:spLocks noGrp="1"/>
          </p:cNvSpPr>
          <p:nvPr>
            <p:ph type="title"/>
          </p:nvPr>
        </p:nvSpPr>
        <p:spPr>
          <a:xfrm>
            <a:off x="188275" y="141025"/>
            <a:ext cx="10515600" cy="1002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Over to you…</a:t>
            </a:r>
            <a:endParaRPr b="1"/>
          </a:p>
        </p:txBody>
      </p:sp>
      <p:sp>
        <p:nvSpPr>
          <p:cNvPr id="352" name="Google Shape;352;g2ec2ac81f64_0_36"/>
          <p:cNvSpPr txBox="1">
            <a:spLocks noGrp="1"/>
          </p:cNvSpPr>
          <p:nvPr>
            <p:ph type="body" idx="1"/>
          </p:nvPr>
        </p:nvSpPr>
        <p:spPr>
          <a:xfrm>
            <a:off x="322725" y="11430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sp>
        <p:nvSpPr>
          <p:cNvPr id="353" name="Google Shape;353;g2ec2ac81f64_0_36"/>
          <p:cNvSpPr/>
          <p:nvPr/>
        </p:nvSpPr>
        <p:spPr>
          <a:xfrm>
            <a:off x="322725" y="1143025"/>
            <a:ext cx="11435100" cy="53436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a:lnSpc>
                <a:spcPct val="90000"/>
              </a:lnSpc>
              <a:spcBef>
                <a:spcPts val="1000"/>
              </a:spcBef>
              <a:buClr>
                <a:schemeClr val="dk1"/>
              </a:buClr>
              <a:buSzPts val="1100"/>
            </a:pPr>
            <a:r>
              <a:rPr lang="en-GB" sz="3000" b="1" i="1" dirty="0">
                <a:solidFill>
                  <a:schemeClr val="dk1"/>
                </a:solidFill>
                <a:latin typeface="Calibri"/>
                <a:ea typeface="Calibri"/>
                <a:cs typeface="Calibri"/>
                <a:sym typeface="Calibri"/>
              </a:rPr>
              <a:t>Building Distributed Practice into Schemes of Learning </a:t>
            </a:r>
          </a:p>
          <a:p>
            <a:pPr marL="0" marR="0" lvl="0" indent="0" algn="l" rtl="0">
              <a:lnSpc>
                <a:spcPct val="90000"/>
              </a:lnSpc>
              <a:spcBef>
                <a:spcPts val="1000"/>
              </a:spcBef>
              <a:spcAft>
                <a:spcPts val="0"/>
              </a:spcAft>
              <a:buClr>
                <a:schemeClr val="dk1"/>
              </a:buClr>
              <a:buSzPts val="1100"/>
              <a:buFont typeface="Arial"/>
              <a:buNone/>
            </a:pPr>
            <a:r>
              <a:rPr lang="en-GB" sz="3000" b="0" i="0" u="none" strike="noStrike" cap="none" dirty="0">
                <a:solidFill>
                  <a:schemeClr val="dk1"/>
                </a:solidFill>
                <a:latin typeface="Calibri"/>
                <a:ea typeface="Calibri"/>
                <a:cs typeface="Calibri"/>
                <a:sym typeface="Calibri"/>
              </a:rPr>
              <a:t>Think about your schemes of learning. </a:t>
            </a:r>
            <a:endParaRPr sz="3000" b="0" i="0" u="none" strike="noStrike" cap="none" dirty="0">
              <a:solidFill>
                <a:schemeClr val="dk1"/>
              </a:solidFill>
              <a:latin typeface="Calibri"/>
              <a:ea typeface="Calibri"/>
              <a:cs typeface="Calibri"/>
              <a:sym typeface="Calibri"/>
            </a:endParaRPr>
          </a:p>
          <a:p>
            <a:pPr marL="628650" marR="0" lvl="0" indent="-271463" algn="l" rtl="0">
              <a:lnSpc>
                <a:spcPct val="90000"/>
              </a:lnSpc>
              <a:spcBef>
                <a:spcPts val="1000"/>
              </a:spcBef>
              <a:spcAft>
                <a:spcPts val="0"/>
              </a:spcAft>
              <a:buClr>
                <a:schemeClr val="dk1"/>
              </a:buClr>
              <a:buSzPts val="1100"/>
              <a:buFont typeface="Wingdings" panose="05000000000000000000" pitchFamily="2" charset="2"/>
              <a:buChar char="q"/>
            </a:pPr>
            <a:endParaRPr sz="3000" b="0" i="0" u="none" strike="noStrike" cap="none" dirty="0">
              <a:solidFill>
                <a:schemeClr val="dk1"/>
              </a:solidFill>
              <a:latin typeface="Calibri"/>
              <a:ea typeface="Calibri"/>
              <a:cs typeface="Calibri"/>
              <a:sym typeface="Calibri"/>
            </a:endParaRPr>
          </a:p>
          <a:p>
            <a:pPr marL="628650" marR="0" lvl="0" indent="-271463" algn="l" rtl="0">
              <a:lnSpc>
                <a:spcPct val="90000"/>
              </a:lnSpc>
              <a:spcBef>
                <a:spcPts val="1000"/>
              </a:spcBef>
              <a:spcAft>
                <a:spcPts val="0"/>
              </a:spcAft>
              <a:buClr>
                <a:schemeClr val="dk1"/>
              </a:buClr>
              <a:buSzPts val="1100"/>
              <a:buFont typeface="Wingdings" panose="05000000000000000000" pitchFamily="2" charset="2"/>
              <a:buChar char="q"/>
            </a:pPr>
            <a:r>
              <a:rPr lang="en-GB" sz="3000" b="0" i="0" u="none" strike="noStrike" cap="none" dirty="0">
                <a:solidFill>
                  <a:schemeClr val="dk1"/>
                </a:solidFill>
                <a:latin typeface="Calibri"/>
                <a:ea typeface="Calibri"/>
                <a:cs typeface="Calibri"/>
                <a:sym typeface="Calibri"/>
              </a:rPr>
              <a:t>What might interleaving look like in Science?</a:t>
            </a:r>
            <a:endParaRPr sz="3000" b="0" i="0" u="none" strike="noStrike" cap="none" dirty="0">
              <a:solidFill>
                <a:schemeClr val="dk1"/>
              </a:solidFill>
              <a:latin typeface="Calibri"/>
              <a:ea typeface="Calibri"/>
              <a:cs typeface="Calibri"/>
              <a:sym typeface="Calibri"/>
            </a:endParaRPr>
          </a:p>
          <a:p>
            <a:pPr marL="628650" lvl="4" indent="-271463">
              <a:lnSpc>
                <a:spcPct val="90000"/>
              </a:lnSpc>
              <a:spcBef>
                <a:spcPts val="1000"/>
              </a:spcBef>
              <a:buClr>
                <a:schemeClr val="dk1"/>
              </a:buClr>
              <a:buSzPts val="1100"/>
              <a:buFont typeface="Wingdings" panose="05000000000000000000" pitchFamily="2" charset="2"/>
              <a:buChar char="q"/>
            </a:pPr>
            <a:r>
              <a:rPr lang="en-GB" sz="3000" b="0" i="0" u="none" strike="noStrike" cap="none" dirty="0">
                <a:solidFill>
                  <a:schemeClr val="dk1"/>
                </a:solidFill>
                <a:latin typeface="Calibri"/>
                <a:ea typeface="Calibri"/>
                <a:cs typeface="Calibri"/>
                <a:sym typeface="Calibri"/>
              </a:rPr>
              <a:t>Use the dos and don’ts of interleaving to help you. </a:t>
            </a:r>
          </a:p>
          <a:p>
            <a:pPr marL="628650" indent="-271463">
              <a:lnSpc>
                <a:spcPct val="90000"/>
              </a:lnSpc>
              <a:spcBef>
                <a:spcPts val="1000"/>
              </a:spcBef>
              <a:buClr>
                <a:schemeClr val="dk1"/>
              </a:buClr>
              <a:buSzPts val="1100"/>
              <a:buFont typeface="Wingdings" panose="05000000000000000000" pitchFamily="2" charset="2"/>
              <a:buChar char="q"/>
            </a:pPr>
            <a:r>
              <a:rPr lang="en-GB" sz="3000" dirty="0">
                <a:solidFill>
                  <a:schemeClr val="dk1"/>
                </a:solidFill>
                <a:latin typeface="Calibri"/>
                <a:ea typeface="Calibri"/>
                <a:cs typeface="Calibri"/>
                <a:sym typeface="Calibri"/>
              </a:rPr>
              <a:t>What Quality Assurance activities are used to ensure all topics are covered? Spaced at correct intervals? </a:t>
            </a:r>
          </a:p>
          <a:p>
            <a:pPr marL="0" marR="0" lvl="0" indent="0" algn="l" rtl="0">
              <a:lnSpc>
                <a:spcPct val="90000"/>
              </a:lnSpc>
              <a:spcBef>
                <a:spcPts val="1000"/>
              </a:spcBef>
              <a:spcAft>
                <a:spcPts val="0"/>
              </a:spcAft>
              <a:buClr>
                <a:schemeClr val="dk1"/>
              </a:buClr>
              <a:buSzPts val="1100"/>
              <a:buFont typeface="Arial"/>
              <a:buNone/>
            </a:pPr>
            <a:endParaRPr sz="30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2ec2ac81f64_1_51"/>
          <p:cNvSpPr txBox="1">
            <a:spLocks noGrp="1"/>
          </p:cNvSpPr>
          <p:nvPr>
            <p:ph type="title"/>
          </p:nvPr>
        </p:nvSpPr>
        <p:spPr>
          <a:xfrm>
            <a:off x="143425" y="118600"/>
            <a:ext cx="10515600" cy="979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b="1"/>
              <a:t>Interleaving - top tips</a:t>
            </a:r>
            <a:endParaRPr b="1"/>
          </a:p>
        </p:txBody>
      </p:sp>
      <p:sp>
        <p:nvSpPr>
          <p:cNvPr id="360" name="Google Shape;360;g2ec2ac81f64_1_51"/>
          <p:cNvSpPr txBox="1">
            <a:spLocks noGrp="1"/>
          </p:cNvSpPr>
          <p:nvPr>
            <p:ph type="body" idx="1"/>
          </p:nvPr>
        </p:nvSpPr>
        <p:spPr>
          <a:xfrm>
            <a:off x="277875" y="1098100"/>
            <a:ext cx="6087000" cy="5650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en-GB"/>
              <a:t>No single, correct way.</a:t>
            </a:r>
            <a:endParaRPr/>
          </a:p>
          <a:p>
            <a:pPr marL="457200" lvl="0" indent="-342900" algn="l" rtl="0">
              <a:lnSpc>
                <a:spcPct val="90000"/>
              </a:lnSpc>
              <a:spcBef>
                <a:spcPts val="0"/>
              </a:spcBef>
              <a:spcAft>
                <a:spcPts val="0"/>
              </a:spcAft>
              <a:buSzPts val="1800"/>
              <a:buChar char="•"/>
            </a:pPr>
            <a:r>
              <a:rPr lang="en-GB"/>
              <a:t>Effectiveness is dependent on the environment, material used as well as pupils’ ability and preferences.</a:t>
            </a:r>
            <a:endParaRPr/>
          </a:p>
          <a:p>
            <a:pPr marL="457200" lvl="0" indent="-342900" algn="l" rtl="0">
              <a:lnSpc>
                <a:spcPct val="90000"/>
              </a:lnSpc>
              <a:spcBef>
                <a:spcPts val="0"/>
              </a:spcBef>
              <a:spcAft>
                <a:spcPts val="0"/>
              </a:spcAft>
              <a:buSzPts val="1800"/>
              <a:buChar char="•"/>
            </a:pPr>
            <a:r>
              <a:rPr lang="en-GB"/>
              <a:t>Does become more effective if topics are related in some way.</a:t>
            </a:r>
            <a:endParaRPr/>
          </a:p>
          <a:p>
            <a:pPr marL="457200" lvl="0" indent="-342900" algn="l" rtl="0">
              <a:lnSpc>
                <a:spcPct val="90000"/>
              </a:lnSpc>
              <a:spcBef>
                <a:spcPts val="0"/>
              </a:spcBef>
              <a:spcAft>
                <a:spcPts val="0"/>
              </a:spcAft>
              <a:buSzPts val="1800"/>
              <a:buChar char="•"/>
            </a:pPr>
            <a:r>
              <a:rPr lang="en-GB"/>
              <a:t>Do not interleave too many topics.</a:t>
            </a:r>
            <a:endParaRPr/>
          </a:p>
          <a:p>
            <a:pPr marL="457200" lvl="0" indent="-342900" algn="l" rtl="0">
              <a:lnSpc>
                <a:spcPct val="90000"/>
              </a:lnSpc>
              <a:spcBef>
                <a:spcPts val="0"/>
              </a:spcBef>
              <a:spcAft>
                <a:spcPts val="0"/>
              </a:spcAft>
              <a:buSzPts val="1800"/>
              <a:buChar char="•"/>
            </a:pPr>
            <a:r>
              <a:rPr lang="en-GB"/>
              <a:t>Gaps between each interleaving session should be consistent and not too long.</a:t>
            </a:r>
            <a:endParaRPr/>
          </a:p>
          <a:p>
            <a:pPr marL="457200" lvl="0" indent="-342900" algn="l" rtl="0">
              <a:lnSpc>
                <a:spcPct val="90000"/>
              </a:lnSpc>
              <a:spcBef>
                <a:spcPts val="0"/>
              </a:spcBef>
              <a:spcAft>
                <a:spcPts val="0"/>
              </a:spcAft>
              <a:buSzPts val="1800"/>
              <a:buChar char="•"/>
            </a:pPr>
            <a:r>
              <a:rPr lang="en-GB"/>
              <a:t>Only begin once pupils have developed the fundamentals - </a:t>
            </a:r>
            <a:r>
              <a:rPr lang="en-GB" b="1"/>
              <a:t>master the basics first!</a:t>
            </a:r>
            <a:endParaRPr b="1"/>
          </a:p>
        </p:txBody>
      </p:sp>
      <p:pic>
        <p:nvPicPr>
          <p:cNvPr id="361" name="Google Shape;361;g2ec2ac81f64_1_51"/>
          <p:cNvPicPr preferRelativeResize="0"/>
          <p:nvPr/>
        </p:nvPicPr>
        <p:blipFill rotWithShape="1">
          <a:blip r:embed="rId3">
            <a:alphaModFix/>
          </a:blip>
          <a:srcRect/>
          <a:stretch/>
        </p:blipFill>
        <p:spPr>
          <a:xfrm>
            <a:off x="7167175" y="109775"/>
            <a:ext cx="4695628" cy="66384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88"/>
          <p:cNvSpPr txBox="1">
            <a:spLocks noGrp="1"/>
          </p:cNvSpPr>
          <p:nvPr>
            <p:ph type="title"/>
          </p:nvPr>
        </p:nvSpPr>
        <p:spPr>
          <a:xfrm>
            <a:off x="0" y="-1"/>
            <a:ext cx="12192000" cy="954583"/>
          </a:xfrm>
          <a:prstGeom prst="rect">
            <a:avLst/>
          </a:prstGeom>
          <a:solidFill>
            <a:srgbClr val="C4E0B2"/>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368" name="Google Shape;368;p88"/>
          <p:cNvSpPr txBox="1">
            <a:spLocks noGrp="1"/>
          </p:cNvSpPr>
          <p:nvPr>
            <p:ph type="body" idx="1"/>
          </p:nvPr>
        </p:nvSpPr>
        <p:spPr>
          <a:xfrm>
            <a:off x="207800" y="1152491"/>
            <a:ext cx="11776400" cy="5276884"/>
          </a:xfrm>
          <a:prstGeom prst="rect">
            <a:avLst/>
          </a:prstGeom>
          <a:noFill/>
          <a:ln>
            <a:noFill/>
          </a:ln>
        </p:spPr>
        <p:txBody>
          <a:bodyPr spcFirstLastPara="1" wrap="square" lIns="91425" tIns="91425" rIns="91425" bIns="91425" anchor="t" anchorCtr="0">
            <a:normAutofit fontScale="25000" lnSpcReduction="20000"/>
          </a:bodyPr>
          <a:lstStyle/>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Walkthrus, Tom Sherrington, Oliver Caviglioni, 2020</a:t>
            </a:r>
            <a:endParaRPr sz="8383"/>
          </a:p>
          <a:p>
            <a:pPr marL="0" lvl="0" indent="0" algn="l" rtl="0">
              <a:lnSpc>
                <a:spcPct val="115000"/>
              </a:lnSpc>
              <a:spcBef>
                <a:spcPts val="0"/>
              </a:spcBef>
              <a:spcAft>
                <a:spcPts val="0"/>
              </a:spcAft>
              <a:buSzPts val="275"/>
              <a:buNone/>
            </a:pPr>
            <a:r>
              <a:rPr lang="en-GB" sz="8383">
                <a:solidFill>
                  <a:srgbClr val="0563C1"/>
                </a:solidFill>
              </a:rPr>
              <a:t> </a:t>
            </a:r>
            <a:endParaRPr sz="8383">
              <a:solidFill>
                <a:srgbClr val="0563C1"/>
              </a:solidFil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Strengthening the Student Toolbox, John Dunlosky, 2013</a:t>
            </a:r>
            <a:endParaRPr sz="8383">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Why Don’t Students Like School, Daniel T Willingham, 2009</a:t>
            </a:r>
            <a:endParaRPr sz="8383">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Noise and the Art of Mirror Modelling, Roundlearning, January 2021</a:t>
            </a:r>
            <a:r>
              <a:rPr lang="en-GB" sz="8383">
                <a:solidFill>
                  <a:schemeClr val="hlink"/>
                </a:solidFill>
                <a:uFill>
                  <a:noFill/>
                </a:uFill>
                <a:latin typeface="Arial"/>
                <a:ea typeface="Arial"/>
                <a:cs typeface="Arial"/>
                <a:sym typeface="Arial"/>
                <a:hlinkClick r:id="rId3"/>
              </a:rPr>
              <a:t> </a:t>
            </a:r>
            <a:r>
              <a:rPr lang="en-GB" sz="8383" u="sng">
                <a:solidFill>
                  <a:schemeClr val="hlink"/>
                </a:solidFill>
                <a:latin typeface="Arial"/>
                <a:ea typeface="Arial"/>
                <a:cs typeface="Arial"/>
                <a:sym typeface="Arial"/>
                <a:hlinkClick r:id="rId3"/>
              </a:rPr>
              <a:t>Noise and the Art of Mirror-Modelling | Round Learning</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Cheat Codes to Intelligence, Joe Kirby, January 2014</a:t>
            </a:r>
            <a:r>
              <a:rPr lang="en-GB" sz="8383">
                <a:solidFill>
                  <a:schemeClr val="hlink"/>
                </a:solidFill>
                <a:uFill>
                  <a:noFill/>
                </a:uFill>
                <a:latin typeface="Arial"/>
                <a:ea typeface="Arial"/>
                <a:cs typeface="Arial"/>
                <a:sym typeface="Arial"/>
                <a:hlinkClick r:id="rId4"/>
              </a:rPr>
              <a:t> </a:t>
            </a:r>
            <a:r>
              <a:rPr lang="en-GB" sz="8383" u="sng">
                <a:solidFill>
                  <a:schemeClr val="hlink"/>
                </a:solidFill>
                <a:latin typeface="Arial"/>
                <a:ea typeface="Arial"/>
                <a:cs typeface="Arial"/>
                <a:sym typeface="Arial"/>
                <a:hlinkClick r:id="rId4"/>
              </a:rPr>
              <a:t>Cheat codes to intelligence | Joe Kirby (joe-kirby.com)</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u="sng">
                <a:solidFill>
                  <a:schemeClr val="hlink"/>
                </a:solidFill>
                <a:latin typeface="Arial"/>
                <a:ea typeface="Arial"/>
                <a:cs typeface="Arial"/>
                <a:sym typeface="Arial"/>
                <a:hlinkClick r:id="rId5"/>
              </a:rPr>
              <a:t>Metacognition and Self-regulated Learning | EEF (educationendowmentfoundation.org.uk)</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Making Things Hard for Yourself, Bjork and Bjork</a:t>
            </a:r>
            <a:r>
              <a:rPr lang="en-GB" sz="8383">
                <a:solidFill>
                  <a:schemeClr val="hlink"/>
                </a:solidFill>
                <a:uFill>
                  <a:noFill/>
                </a:uFill>
                <a:latin typeface="Arial"/>
                <a:ea typeface="Arial"/>
                <a:cs typeface="Arial"/>
                <a:sym typeface="Arial"/>
                <a:hlinkClick r:id="rId6"/>
              </a:rPr>
              <a:t> </a:t>
            </a:r>
            <a:r>
              <a:rPr lang="en-GB" sz="8383" u="sng">
                <a:solidFill>
                  <a:schemeClr val="hlink"/>
                </a:solidFill>
                <a:latin typeface="Arial"/>
                <a:ea typeface="Arial"/>
                <a:cs typeface="Arial"/>
                <a:sym typeface="Arial"/>
                <a:hlinkClick r:id="rId6"/>
              </a:rPr>
              <a:t>https://bjorklab.psych.ucla.edu/wp-content/uploads/sites/13/2016/04/EBjork_RBjork_2011.pdf</a:t>
            </a:r>
            <a:endParaRPr sz="8383" u="sng">
              <a:solidFill>
                <a:schemeClr val="hlink"/>
              </a:solidFill>
              <a:latin typeface="Arial"/>
              <a:ea typeface="Arial"/>
              <a:cs typeface="Arial"/>
              <a:sym typeface="Arial"/>
            </a:endParaRPr>
          </a:p>
          <a:p>
            <a:pPr marL="0" lvl="0" indent="0" algn="l" rtl="0">
              <a:lnSpc>
                <a:spcPct val="115000"/>
              </a:lnSpc>
              <a:spcBef>
                <a:spcPts val="1200"/>
              </a:spcBef>
              <a:spcAft>
                <a:spcPts val="0"/>
              </a:spcAft>
              <a:buClr>
                <a:schemeClr val="dk1"/>
              </a:buClr>
              <a:buSzPts val="275"/>
              <a:buFont typeface="Arial"/>
              <a:buNone/>
            </a:pPr>
            <a:r>
              <a:rPr lang="en-GB" sz="8383">
                <a:latin typeface="Arial"/>
                <a:ea typeface="Arial"/>
                <a:cs typeface="Arial"/>
                <a:sym typeface="Arial"/>
              </a:rPr>
              <a:t>Teach Like a Champion 3.0 - Doug Lemov</a:t>
            </a:r>
            <a:endParaRPr sz="8383">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 </a:t>
            </a:r>
            <a:endParaRPr sz="8383">
              <a:latin typeface="Arial"/>
              <a:ea typeface="Arial"/>
              <a:cs typeface="Arial"/>
              <a:sym typeface="Arial"/>
            </a:endParaRPr>
          </a:p>
          <a:p>
            <a:pPr marL="0" lvl="0" indent="0" algn="l" rtl="0">
              <a:lnSpc>
                <a:spcPct val="115000"/>
              </a:lnSpc>
              <a:spcBef>
                <a:spcPts val="0"/>
              </a:spcBef>
              <a:spcAft>
                <a:spcPts val="0"/>
              </a:spcAft>
              <a:buClr>
                <a:schemeClr val="dk1"/>
              </a:buClr>
              <a:buSzPts val="275"/>
              <a:buFont typeface="Arial"/>
              <a:buNone/>
            </a:pPr>
            <a:r>
              <a:rPr lang="en-GB" sz="8383">
                <a:latin typeface="Arial"/>
                <a:ea typeface="Arial"/>
                <a:cs typeface="Arial"/>
                <a:sym typeface="Arial"/>
              </a:rPr>
              <a:t>How Learning Happens - Kerschner and Hendrick</a:t>
            </a:r>
            <a:endParaRPr sz="8383"/>
          </a:p>
          <a:p>
            <a:pPr marL="0" lvl="0" indent="0" algn="l" rtl="0">
              <a:lnSpc>
                <a:spcPct val="115000"/>
              </a:lnSpc>
              <a:spcBef>
                <a:spcPts val="0"/>
              </a:spcBef>
              <a:spcAft>
                <a:spcPts val="0"/>
              </a:spcAft>
              <a:buClr>
                <a:schemeClr val="dk1"/>
              </a:buClr>
              <a:buSzPts val="275"/>
              <a:buFont typeface="Arial"/>
              <a:buNone/>
            </a:pPr>
            <a:r>
              <a:rPr lang="en-GB" sz="8383"/>
              <a:t> </a:t>
            </a:r>
            <a:endParaRPr sz="8383"/>
          </a:p>
          <a:p>
            <a:pPr marL="0" lvl="0" indent="0" algn="l" rtl="0">
              <a:lnSpc>
                <a:spcPct val="115000"/>
              </a:lnSpc>
              <a:spcBef>
                <a:spcPts val="0"/>
              </a:spcBef>
              <a:spcAft>
                <a:spcPts val="0"/>
              </a:spcAft>
              <a:buClr>
                <a:schemeClr val="dk1"/>
              </a:buClr>
              <a:buSzPct val="100000"/>
              <a:buFont typeface="Arial"/>
              <a:buNone/>
            </a:pPr>
            <a:endParaRPr sz="1100"/>
          </a:p>
          <a:p>
            <a:pPr marL="0" lvl="0" indent="0" algn="l" rtl="0">
              <a:lnSpc>
                <a:spcPct val="120000"/>
              </a:lnSpc>
              <a:spcBef>
                <a:spcPts val="0"/>
              </a:spcBef>
              <a:spcAft>
                <a:spcPts val="0"/>
              </a:spcAft>
              <a:buSzPct val="68512"/>
              <a:buNone/>
            </a:pPr>
            <a:endParaRPr sz="3390"/>
          </a:p>
          <a:p>
            <a:pPr marL="457200" lvl="0" indent="0" algn="l" rtl="0">
              <a:lnSpc>
                <a:spcPct val="120000"/>
              </a:lnSpc>
              <a:spcBef>
                <a:spcPts val="0"/>
              </a:spcBef>
              <a:spcAft>
                <a:spcPts val="0"/>
              </a:spcAft>
              <a:buSzPct val="62772"/>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90"/>
          <p:cNvSpPr txBox="1">
            <a:spLocks noGrp="1"/>
          </p:cNvSpPr>
          <p:nvPr>
            <p:ph type="title"/>
          </p:nvPr>
        </p:nvSpPr>
        <p:spPr>
          <a:xfrm>
            <a:off x="415650" y="240692"/>
            <a:ext cx="11360700" cy="763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3" name="Picture 2"/>
          <p:cNvPicPr>
            <a:picLocks noChangeAspect="1"/>
          </p:cNvPicPr>
          <p:nvPr/>
        </p:nvPicPr>
        <p:blipFill>
          <a:blip r:embed="rId3"/>
          <a:stretch>
            <a:fillRect/>
          </a:stretch>
        </p:blipFill>
        <p:spPr>
          <a:xfrm>
            <a:off x="342861" y="1004192"/>
            <a:ext cx="10668078" cy="581791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0"/>
        <p:cNvGrpSpPr/>
        <p:nvPr/>
      </p:nvGrpSpPr>
      <p:grpSpPr>
        <a:xfrm>
          <a:off x="0" y="0"/>
          <a:ext cx="0" cy="0"/>
          <a:chOff x="0" y="0"/>
          <a:chExt cx="0" cy="0"/>
        </a:xfrm>
      </p:grpSpPr>
      <p:sp>
        <p:nvSpPr>
          <p:cNvPr id="381" name="Google Shape;381;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382" name="Google Shape;382;p92" descr="A group of blue question marks&#10;&#10;Description automatically generated"/>
          <p:cNvPicPr preferRelativeResize="0"/>
          <p:nvPr/>
        </p:nvPicPr>
        <p:blipFill rotWithShape="1">
          <a:blip r:embed="rId3">
            <a:alphaModFix/>
          </a:blip>
          <a:srcRect b="1762"/>
          <a:stretch/>
        </p:blipFill>
        <p:spPr>
          <a:xfrm>
            <a:off x="20" y="1282"/>
            <a:ext cx="12191980" cy="685671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7"/>
        <p:cNvGrpSpPr/>
        <p:nvPr/>
      </p:nvGrpSpPr>
      <p:grpSpPr>
        <a:xfrm>
          <a:off x="0" y="0"/>
          <a:ext cx="0" cy="0"/>
          <a:chOff x="0" y="0"/>
          <a:chExt cx="0" cy="0"/>
        </a:xfrm>
      </p:grpSpPr>
      <p:sp>
        <p:nvSpPr>
          <p:cNvPr id="388" name="Google Shape;388;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039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9" name="Google Shape;389;p46" descr="A blackboard with colorful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8" name="Google Shape;158;p77"/>
          <p:cNvSpPr/>
          <p:nvPr/>
        </p:nvSpPr>
        <p:spPr>
          <a:xfrm>
            <a:off x="477012" y="412824"/>
            <a:ext cx="11237976" cy="5897880"/>
          </a:xfrm>
          <a:prstGeom prst="rect">
            <a:avLst/>
          </a:prstGeom>
          <a:solidFill>
            <a:srgbClr val="FFFFFF"/>
          </a:solidFill>
          <a:ln>
            <a:noFill/>
          </a:ln>
          <a:effectLst>
            <a:outerShdw blurRad="63500" dist="17780" dir="5400000" algn="t" rotWithShape="0">
              <a:srgbClr val="000000">
                <a:alpha val="41568"/>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9" name="Google Shape;159;p77"/>
          <p:cNvSpPr/>
          <p:nvPr/>
        </p:nvSpPr>
        <p:spPr>
          <a:xfrm>
            <a:off x="3521670" y="1525622"/>
            <a:ext cx="7940383" cy="1238355"/>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make links to prior learning.</a:t>
            </a:r>
            <a:endParaRPr sz="1400" b="0" i="0" u="none" strike="noStrike" cap="none">
              <a:solidFill>
                <a:srgbClr val="000000"/>
              </a:solidFill>
              <a:latin typeface="Arial"/>
              <a:ea typeface="Arial"/>
              <a:cs typeface="Arial"/>
              <a:sym typeface="Arial"/>
            </a:endParaRPr>
          </a:p>
        </p:txBody>
      </p:sp>
      <p:sp>
        <p:nvSpPr>
          <p:cNvPr id="160" name="Google Shape;160;p77"/>
          <p:cNvSpPr/>
          <p:nvPr/>
        </p:nvSpPr>
        <p:spPr>
          <a:xfrm>
            <a:off x="7750680" y="3025588"/>
            <a:ext cx="3797853" cy="2391359"/>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a:solidFill>
                  <a:srgbClr val="000000"/>
                </a:solidFill>
                <a:latin typeface="Arial"/>
                <a:ea typeface="Arial"/>
                <a:cs typeface="Arial"/>
                <a:sym typeface="Arial"/>
              </a:rPr>
              <a:t>Teachers give opportunities to practice. </a:t>
            </a:r>
            <a:endParaRPr sz="1400" b="0" i="0" u="none" strike="noStrike" cap="none">
              <a:solidFill>
                <a:srgbClr val="000000"/>
              </a:solidFill>
              <a:latin typeface="Arial"/>
              <a:ea typeface="Arial"/>
              <a:cs typeface="Arial"/>
              <a:sym typeface="Arial"/>
            </a:endParaRPr>
          </a:p>
        </p:txBody>
      </p:sp>
      <p:sp>
        <p:nvSpPr>
          <p:cNvPr id="161" name="Google Shape;161;p77"/>
          <p:cNvSpPr/>
          <p:nvPr/>
        </p:nvSpPr>
        <p:spPr>
          <a:xfrm>
            <a:off x="3521670" y="3025588"/>
            <a:ext cx="3797853" cy="2371471"/>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2208" b="1" i="0" u="none" strike="noStrike" cap="none" dirty="0">
                <a:solidFill>
                  <a:srgbClr val="000000"/>
                </a:solidFill>
                <a:latin typeface="Arial"/>
                <a:ea typeface="Arial"/>
                <a:cs typeface="Arial"/>
                <a:sym typeface="Arial"/>
              </a:rPr>
              <a:t>Teachers ensure high pupil participation, including in tasks to promote thinking.</a:t>
            </a:r>
            <a:endParaRPr sz="1400" b="0" i="0" u="none" strike="noStrike" cap="none" dirty="0">
              <a:solidFill>
                <a:srgbClr val="000000"/>
              </a:solidFill>
              <a:latin typeface="Arial"/>
              <a:ea typeface="Arial"/>
              <a:cs typeface="Arial"/>
              <a:sym typeface="Arial"/>
            </a:endParaRPr>
          </a:p>
        </p:txBody>
      </p:sp>
      <p:pic>
        <p:nvPicPr>
          <p:cNvPr id="162" name="Google Shape;162;p77"/>
          <p:cNvPicPr preferRelativeResize="0"/>
          <p:nvPr/>
        </p:nvPicPr>
        <p:blipFill rotWithShape="1">
          <a:blip r:embed="rId3">
            <a:alphaModFix/>
          </a:blip>
          <a:srcRect l="45470" t="36943" r="44853" b="37083"/>
          <a:stretch/>
        </p:blipFill>
        <p:spPr>
          <a:xfrm>
            <a:off x="729947" y="1141677"/>
            <a:ext cx="2538788" cy="45145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g2bf337463a2_0_5"/>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69" name="Google Shape;169;g2bf337463a2_0_5"/>
          <p:cNvGrpSpPr/>
          <p:nvPr/>
        </p:nvGrpSpPr>
        <p:grpSpPr>
          <a:xfrm>
            <a:off x="-39" y="5255591"/>
            <a:ext cx="12189238" cy="1828789"/>
            <a:chOff x="-305" y="3144820"/>
            <a:chExt cx="9182100" cy="1551136"/>
          </a:xfrm>
        </p:grpSpPr>
        <p:sp>
          <p:nvSpPr>
            <p:cNvPr id="170" name="Google Shape;170;g2bf337463a2_0_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2bf337463a2_0_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g2bf337463a2_0_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g2bf337463a2_0_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4" name="Google Shape;174;g2bf337463a2_0_5"/>
          <p:cNvPicPr preferRelativeResize="0"/>
          <p:nvPr/>
        </p:nvPicPr>
        <p:blipFill rotWithShape="1">
          <a:blip r:embed="rId3">
            <a:alphaModFix/>
          </a:blip>
          <a:srcRect/>
          <a:stretch/>
        </p:blipFill>
        <p:spPr>
          <a:xfrm>
            <a:off x="172663" y="152400"/>
            <a:ext cx="11843826" cy="6705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1" name="Google Shape;181;p3"/>
          <p:cNvGrpSpPr/>
          <p:nvPr/>
        </p:nvGrpSpPr>
        <p:grpSpPr>
          <a:xfrm>
            <a:off x="-39" y="5255591"/>
            <a:ext cx="12189238" cy="1828789"/>
            <a:chOff x="-305" y="3144820"/>
            <a:chExt cx="9182100" cy="1551136"/>
          </a:xfrm>
        </p:grpSpPr>
        <p:sp>
          <p:nvSpPr>
            <p:cNvPr id="182" name="Google Shape;182;p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6" name="Google Shape;186;p3" descr="Daniel T. Willingham Quote: “Memory is the residue of thought.”"/>
          <p:cNvPicPr preferRelativeResize="0"/>
          <p:nvPr/>
        </p:nvPicPr>
        <p:blipFill rotWithShape="1">
          <a:blip r:embed="rId3">
            <a:alphaModFix/>
          </a:blip>
          <a:srcRect/>
          <a:stretch/>
        </p:blipFill>
        <p:spPr>
          <a:xfrm>
            <a:off x="0" y="0"/>
            <a:ext cx="12192000" cy="7084380"/>
          </a:xfrm>
          <a:prstGeom prst="rect">
            <a:avLst/>
          </a:prstGeom>
          <a:noFill/>
          <a:ln>
            <a:noFill/>
          </a:ln>
        </p:spPr>
      </p:pic>
      <p:pic>
        <p:nvPicPr>
          <p:cNvPr id="2" name="Google Shape;186;p3" descr="Daniel T. Willingham Quote: “Memory is the residue of thought.”">
            <a:extLst>
              <a:ext uri="{FF2B5EF4-FFF2-40B4-BE49-F238E27FC236}">
                <a16:creationId xmlns:a16="http://schemas.microsoft.com/office/drawing/2014/main" id="{642FD8BF-6D6C-12BC-7931-EE7BC6F9AE1E}"/>
              </a:ext>
            </a:extLst>
          </p:cNvPr>
          <p:cNvPicPr preferRelativeResize="0"/>
          <p:nvPr/>
        </p:nvPicPr>
        <p:blipFill rotWithShape="1">
          <a:blip r:embed="rId3">
            <a:alphaModFix/>
          </a:blip>
          <a:srcRect/>
          <a:stretch/>
        </p:blipFill>
        <p:spPr>
          <a:xfrm>
            <a:off x="152400" y="152400"/>
            <a:ext cx="12192000" cy="70843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4"/>
          <p:cNvSpPr/>
          <p:nvPr/>
        </p:nvSpPr>
        <p:spPr>
          <a:xfrm>
            <a:off x="-1275" y="-199275"/>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3" name="Google Shape;193;p4"/>
          <p:cNvGrpSpPr/>
          <p:nvPr/>
        </p:nvGrpSpPr>
        <p:grpSpPr>
          <a:xfrm>
            <a:off x="-39" y="5255591"/>
            <a:ext cx="12189238" cy="1828789"/>
            <a:chOff x="-305" y="3144820"/>
            <a:chExt cx="9182100" cy="1551136"/>
          </a:xfrm>
        </p:grpSpPr>
        <p:sp>
          <p:nvSpPr>
            <p:cNvPr id="194" name="Google Shape;194;p4"/>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4"/>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4"/>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4"/>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98" name="Google Shape;198;p4"/>
          <p:cNvPicPr preferRelativeResize="0"/>
          <p:nvPr/>
        </p:nvPicPr>
        <p:blipFill rotWithShape="1">
          <a:blip r:embed="rId3">
            <a:alphaModFix/>
          </a:blip>
          <a:srcRect/>
          <a:stretch/>
        </p:blipFill>
        <p:spPr>
          <a:xfrm>
            <a:off x="93950" y="0"/>
            <a:ext cx="1219200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05" name="Google Shape;205;p2"/>
          <p:cNvGrpSpPr/>
          <p:nvPr/>
        </p:nvGrpSpPr>
        <p:grpSpPr>
          <a:xfrm>
            <a:off x="-39" y="5255591"/>
            <a:ext cx="12189238" cy="1828789"/>
            <a:chOff x="-305" y="3144820"/>
            <a:chExt cx="9182100" cy="1551136"/>
          </a:xfrm>
        </p:grpSpPr>
        <p:sp>
          <p:nvSpPr>
            <p:cNvPr id="206" name="Google Shape;206;p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0" name="Google Shape;210;p2"/>
          <p:cNvPicPr preferRelativeResize="0"/>
          <p:nvPr/>
        </p:nvPicPr>
        <p:blipFill rotWithShape="1">
          <a:blip r:embed="rId3">
            <a:alphaModFix/>
          </a:blip>
          <a:srcRect l="14284" t="23235" r="41296" b="20269"/>
          <a:stretch/>
        </p:blipFill>
        <p:spPr>
          <a:xfrm>
            <a:off x="140275" y="116900"/>
            <a:ext cx="11689776" cy="69674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7"/>
          <p:cNvSpPr/>
          <p:nvPr/>
        </p:nvSpPr>
        <p:spPr>
          <a:xfrm>
            <a:off x="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17" name="Google Shape;217;p7"/>
          <p:cNvGrpSpPr/>
          <p:nvPr/>
        </p:nvGrpSpPr>
        <p:grpSpPr>
          <a:xfrm>
            <a:off x="-39" y="5255591"/>
            <a:ext cx="12189238" cy="1828789"/>
            <a:chOff x="-305" y="3144820"/>
            <a:chExt cx="9182100" cy="1551136"/>
          </a:xfrm>
        </p:grpSpPr>
        <p:sp>
          <p:nvSpPr>
            <p:cNvPr id="218" name="Google Shape;218;p7"/>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7"/>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7"/>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7"/>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22" name="Google Shape;222;p7"/>
          <p:cNvPicPr preferRelativeResize="0"/>
          <p:nvPr/>
        </p:nvPicPr>
        <p:blipFill rotWithShape="1">
          <a:blip r:embed="rId3">
            <a:alphaModFix/>
          </a:blip>
          <a:srcRect t="33905" r="45786" b="14218"/>
          <a:stretch/>
        </p:blipFill>
        <p:spPr>
          <a:xfrm>
            <a:off x="4990012" y="3413519"/>
            <a:ext cx="6609806" cy="3557671"/>
          </a:xfrm>
          <a:prstGeom prst="rect">
            <a:avLst/>
          </a:prstGeom>
          <a:noFill/>
          <a:ln>
            <a:noFill/>
          </a:ln>
        </p:spPr>
      </p:pic>
      <p:pic>
        <p:nvPicPr>
          <p:cNvPr id="223" name="Google Shape;223;p7"/>
          <p:cNvPicPr preferRelativeResize="0"/>
          <p:nvPr/>
        </p:nvPicPr>
        <p:blipFill rotWithShape="1">
          <a:blip r:embed="rId4">
            <a:alphaModFix/>
          </a:blip>
          <a:srcRect l="39320" t="41333" r="9356" b="20875"/>
          <a:stretch/>
        </p:blipFill>
        <p:spPr>
          <a:xfrm>
            <a:off x="352697" y="417243"/>
            <a:ext cx="7134493" cy="29551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g2bf337463a2_0_5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0" name="Google Shape;230;g2bf337463a2_0_57"/>
          <p:cNvSpPr/>
          <p:nvPr/>
        </p:nvSpPr>
        <p:spPr>
          <a:xfrm>
            <a:off x="477012" y="480060"/>
            <a:ext cx="11238000" cy="5898000"/>
          </a:xfrm>
          <a:prstGeom prst="rect">
            <a:avLst/>
          </a:prstGeom>
          <a:solidFill>
            <a:srgbClr val="FFFFFF"/>
          </a:solidFill>
          <a:ln>
            <a:noFill/>
          </a:ln>
          <a:effectLst>
            <a:outerShdw blurRad="63500" dist="17780" dir="5400000" algn="t" rotWithShape="0">
              <a:srgbClr val="000000">
                <a:alpha val="41568"/>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1" name="Google Shape;231;g2bf337463a2_0_57"/>
          <p:cNvSpPr/>
          <p:nvPr/>
        </p:nvSpPr>
        <p:spPr>
          <a:xfrm>
            <a:off x="642981" y="642950"/>
            <a:ext cx="10889100" cy="5570400"/>
          </a:xfrm>
          <a:prstGeom prst="roundRect">
            <a:avLst>
              <a:gd name="adj" fmla="val 16667"/>
            </a:avLst>
          </a:prstGeom>
          <a:solidFill>
            <a:srgbClr val="C4E0B2"/>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900"/>
              <a:buFont typeface="Arial"/>
              <a:buNone/>
            </a:pPr>
            <a:r>
              <a:rPr lang="en-GB" sz="3900" b="0" i="0" u="none" strike="noStrike" cap="none">
                <a:solidFill>
                  <a:srgbClr val="000000"/>
                </a:solidFill>
                <a:latin typeface="Arial"/>
                <a:ea typeface="Arial"/>
                <a:cs typeface="Arial"/>
                <a:sym typeface="Arial"/>
              </a:rPr>
              <a:t>The power of working memory is prodigious. It has allowed humankind to discover penicillin, create the musical Hamilton, and conceptualise String Theory. But beyond its immense power, the most dominant characteristic of working memory is its tiny capacity. </a:t>
            </a:r>
            <a:endParaRPr sz="3900" b="0" i="0" u="none" strike="noStrike" cap="none">
              <a:solidFill>
                <a:srgbClr val="000000"/>
              </a:solidFill>
              <a:latin typeface="Arial"/>
              <a:ea typeface="Arial"/>
              <a:cs typeface="Arial"/>
              <a:sym typeface="Arial"/>
            </a:endParaRPr>
          </a:p>
          <a:p>
            <a:pPr marL="0" marR="0" lvl="0" indent="0" algn="ctr" rtl="0">
              <a:lnSpc>
                <a:spcPct val="100000"/>
              </a:lnSpc>
              <a:spcBef>
                <a:spcPts val="600"/>
              </a:spcBef>
              <a:spcAft>
                <a:spcPts val="600"/>
              </a:spcAft>
              <a:buClr>
                <a:srgbClr val="000000"/>
              </a:buClr>
              <a:buSzPts val="2800"/>
              <a:buFont typeface="Arial"/>
              <a:buNone/>
            </a:pPr>
            <a:endParaRPr sz="2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0543F41F4EF54F9F355598F807D46E" ma:contentTypeVersion="18" ma:contentTypeDescription="Create a new document." ma:contentTypeScope="" ma:versionID="a5b76e3c5edb7d460a3cd47e3ff6150f">
  <xsd:schema xmlns:xsd="http://www.w3.org/2001/XMLSchema" xmlns:xs="http://www.w3.org/2001/XMLSchema" xmlns:p="http://schemas.microsoft.com/office/2006/metadata/properties" xmlns:ns3="7f533cd5-9c1f-4c87-adee-3b904508101f" xmlns:ns4="915d922f-170c-4ea9-bca1-135bdae1d65a" targetNamespace="http://schemas.microsoft.com/office/2006/metadata/properties" ma:root="true" ma:fieldsID="b0f45faf695a3a5751bc35578a286782" ns3:_="" ns4:_="">
    <xsd:import namespace="7f533cd5-9c1f-4c87-adee-3b904508101f"/>
    <xsd:import namespace="915d922f-170c-4ea9-bca1-135bdae1d6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533cd5-9c1f-4c87-adee-3b9045081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5d922f-170c-4ea9-bca1-135bdae1d65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15d922f-170c-4ea9-bca1-135bdae1d65a" xsi:nil="true"/>
  </documentManagement>
</p:properties>
</file>

<file path=customXml/itemProps1.xml><?xml version="1.0" encoding="utf-8"?>
<ds:datastoreItem xmlns:ds="http://schemas.openxmlformats.org/officeDocument/2006/customXml" ds:itemID="{D079739C-2B8A-4320-8593-7744277D9B45}">
  <ds:schemaRefs>
    <ds:schemaRef ds:uri="http://schemas.microsoft.com/sharepoint/v3/contenttype/forms"/>
  </ds:schemaRefs>
</ds:datastoreItem>
</file>

<file path=customXml/itemProps2.xml><?xml version="1.0" encoding="utf-8"?>
<ds:datastoreItem xmlns:ds="http://schemas.openxmlformats.org/officeDocument/2006/customXml" ds:itemID="{785DCF5C-7A73-453B-80F9-5BBD42BE59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533cd5-9c1f-4c87-adee-3b904508101f"/>
    <ds:schemaRef ds:uri="915d922f-170c-4ea9-bca1-135bdae1d6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7119B6-0047-4DA5-B255-C19B1E5BA2D2}">
  <ds:schemaRefs>
    <ds:schemaRef ds:uri="http://schemas.microsoft.com/office/2006/documentManagement/types"/>
    <ds:schemaRef ds:uri="7f533cd5-9c1f-4c87-adee-3b904508101f"/>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purl.org/dc/terms/"/>
    <ds:schemaRef ds:uri="915d922f-170c-4ea9-bca1-135bdae1d65a"/>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113</TotalTime>
  <Words>4128</Words>
  <Application>Microsoft Macintosh PowerPoint</Application>
  <PresentationFormat>Widescreen</PresentationFormat>
  <Paragraphs>314</Paragraphs>
  <Slides>29</Slides>
  <Notes>29</Notes>
  <HiddenSlides>1</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Calibri</vt:lpstr>
      <vt:lpstr>Raleway</vt:lpstr>
      <vt:lpstr>Wingdings</vt:lpstr>
      <vt:lpstr>Arial</vt:lpstr>
      <vt:lpstr>Office Theme</vt:lpstr>
      <vt:lpstr>Office Theme</vt:lpstr>
      <vt:lpstr>Pillar 3: Making Knowledge Stick  November 2024  </vt:lpstr>
      <vt:lpstr>The Pillars of Effective Curriculum 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Testing (Quizzing)</vt:lpstr>
      <vt:lpstr>Our Test</vt:lpstr>
      <vt:lpstr>Tom Sherrington’s Walk Thru on Quizzing</vt:lpstr>
      <vt:lpstr>Over to you…</vt:lpstr>
      <vt:lpstr>Distributed Practice</vt:lpstr>
      <vt:lpstr>Distributed Practice - Top Tips</vt:lpstr>
      <vt:lpstr>Interleaved practice</vt:lpstr>
      <vt:lpstr>Interleaving example. Think about preparing for a driving test after two years’ learning. How might a driving instructor interleave the following two lessons per week for six weeks, to support memory?</vt:lpstr>
      <vt:lpstr>Interleaving - top tips</vt:lpstr>
      <vt:lpstr>Over to you…</vt:lpstr>
      <vt:lpstr>Interleaving - top tips</vt:lpstr>
      <vt:lpstr>Further Reading</vt:lpstr>
      <vt:lpstr>Subject Hub Reflection Tool</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3: Making Knowledge Stick  November 2024</dc:title>
  <dc:creator>Mrs L Emmett</dc:creator>
  <cp:lastModifiedBy>Michelle Howard</cp:lastModifiedBy>
  <cp:revision>9</cp:revision>
  <dcterms:created xsi:type="dcterms:W3CDTF">2022-01-04T10:48:38Z</dcterms:created>
  <dcterms:modified xsi:type="dcterms:W3CDTF">2024-11-18T18:31:28Z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0x010100300543F41F4EF54F9F355598F807D46E</vt:lpwstr>
  </property>
</Properties>
</file>