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 id="274" r:id="rId21"/>
    <p:sldId id="276" r:id="rId22"/>
  </p:sldIdLst>
  <p:sldSz cx="9753600" cy="7315200"/>
  <p:notesSz cx="6858000" cy="9144000"/>
  <p:embeddedFontLst>
    <p:embeddedFont>
      <p:font typeface="Avenir" panose="020B0604020202020204" charset="0"/>
      <p:regular r:id="rId23"/>
    </p:embeddedFont>
    <p:embeddedFont>
      <p:font typeface="Avenir Bold" panose="020B0604020202020204" charset="0"/>
      <p:regular r:id="rId24"/>
    </p:embeddedFont>
    <p:embeddedFont>
      <p:font typeface="Avenir Italics" panose="020B0604020202020204" charset="0"/>
      <p:regular r:id="rId25"/>
    </p:embeddedFont>
    <p:embeddedFont>
      <p:font typeface="Calibri (MS) Bold" panose="020B0604020202020204"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90" d="100"/>
          <a:sy n="90" d="100"/>
        </p:scale>
        <p:origin x="996" y="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06016" y="3525120"/>
            <a:ext cx="8290560" cy="1219200"/>
            <a:chOff x="0" y="0"/>
            <a:chExt cx="11054080" cy="1625600"/>
          </a:xfrm>
        </p:grpSpPr>
        <p:sp>
          <p:nvSpPr>
            <p:cNvPr id="3" name="Freeform 3"/>
            <p:cNvSpPr/>
            <p:nvPr/>
          </p:nvSpPr>
          <p:spPr>
            <a:xfrm>
              <a:off x="0" y="0"/>
              <a:ext cx="11054080" cy="1625600"/>
            </a:xfrm>
            <a:custGeom>
              <a:avLst/>
              <a:gdLst/>
              <a:ahLst/>
              <a:cxnLst/>
              <a:rect l="l" t="t" r="r" b="b"/>
              <a:pathLst>
                <a:path w="11054080" h="1625600">
                  <a:moveTo>
                    <a:pt x="0" y="0"/>
                  </a:moveTo>
                  <a:lnTo>
                    <a:pt x="11054080" y="0"/>
                  </a:lnTo>
                  <a:lnTo>
                    <a:pt x="11054080" y="1625600"/>
                  </a:lnTo>
                  <a:lnTo>
                    <a:pt x="0" y="1625600"/>
                  </a:lnTo>
                  <a:close/>
                </a:path>
              </a:pathLst>
            </a:custGeom>
            <a:solidFill>
              <a:srgbClr val="000000">
                <a:alpha val="0"/>
              </a:srgbClr>
            </a:solidFill>
          </p:spPr>
          <p:txBody>
            <a:bodyPr/>
            <a:lstStyle/>
            <a:p>
              <a:endParaRPr lang="en-GB"/>
            </a:p>
          </p:txBody>
        </p:sp>
        <p:sp>
          <p:nvSpPr>
            <p:cNvPr id="4" name="TextBox 4"/>
            <p:cNvSpPr txBox="1"/>
            <p:nvPr/>
          </p:nvSpPr>
          <p:spPr>
            <a:xfrm>
              <a:off x="0" y="-76200"/>
              <a:ext cx="11054080" cy="1701800"/>
            </a:xfrm>
            <a:prstGeom prst="rect">
              <a:avLst/>
            </a:prstGeom>
          </p:spPr>
          <p:txBody>
            <a:bodyPr lIns="0" tIns="0" rIns="0" bIns="0" rtlCol="0" anchor="t"/>
            <a:lstStyle/>
            <a:p>
              <a:pPr algn="l">
                <a:lnSpc>
                  <a:spcPts val="4608"/>
                </a:lnSpc>
              </a:pPr>
              <a:r>
                <a:rPr lang="en-US" sz="3840" b="1" spc="-1">
                  <a:solidFill>
                    <a:srgbClr val="00B0F0"/>
                  </a:solidFill>
                  <a:latin typeface="Avenir Bold"/>
                  <a:ea typeface="Avenir Bold"/>
                  <a:cs typeface="Avenir Bold"/>
                  <a:sym typeface="Avenir Bold"/>
                </a:rPr>
                <a:t>Aspire Behaviour Management</a:t>
              </a:r>
            </a:p>
          </p:txBody>
        </p:sp>
      </p:grpSp>
      <p:grpSp>
        <p:nvGrpSpPr>
          <p:cNvPr id="5" name="Group 5"/>
          <p:cNvGrpSpPr/>
          <p:nvPr/>
        </p:nvGrpSpPr>
        <p:grpSpPr>
          <a:xfrm>
            <a:off x="806016" y="4536576"/>
            <a:ext cx="8290560" cy="1219200"/>
            <a:chOff x="0" y="0"/>
            <a:chExt cx="11054080" cy="1625600"/>
          </a:xfrm>
        </p:grpSpPr>
        <p:sp>
          <p:nvSpPr>
            <p:cNvPr id="6" name="Freeform 6"/>
            <p:cNvSpPr/>
            <p:nvPr/>
          </p:nvSpPr>
          <p:spPr>
            <a:xfrm>
              <a:off x="0" y="0"/>
              <a:ext cx="11054080" cy="1625600"/>
            </a:xfrm>
            <a:custGeom>
              <a:avLst/>
              <a:gdLst/>
              <a:ahLst/>
              <a:cxnLst/>
              <a:rect l="l" t="t" r="r" b="b"/>
              <a:pathLst>
                <a:path w="11054080" h="1625600">
                  <a:moveTo>
                    <a:pt x="0" y="0"/>
                  </a:moveTo>
                  <a:lnTo>
                    <a:pt x="11054080" y="0"/>
                  </a:lnTo>
                  <a:lnTo>
                    <a:pt x="11054080" y="1625600"/>
                  </a:lnTo>
                  <a:lnTo>
                    <a:pt x="0" y="1625600"/>
                  </a:lnTo>
                  <a:close/>
                </a:path>
              </a:pathLst>
            </a:custGeom>
            <a:solidFill>
              <a:srgbClr val="000000">
                <a:alpha val="0"/>
              </a:srgbClr>
            </a:solidFill>
          </p:spPr>
          <p:txBody>
            <a:bodyPr/>
            <a:lstStyle/>
            <a:p>
              <a:endParaRPr lang="en-GB"/>
            </a:p>
          </p:txBody>
        </p:sp>
        <p:sp>
          <p:nvSpPr>
            <p:cNvPr id="7" name="TextBox 7"/>
            <p:cNvSpPr txBox="1"/>
            <p:nvPr/>
          </p:nvSpPr>
          <p:spPr>
            <a:xfrm>
              <a:off x="0" y="-57150"/>
              <a:ext cx="11054080" cy="1682750"/>
            </a:xfrm>
            <a:prstGeom prst="rect">
              <a:avLst/>
            </a:prstGeom>
          </p:spPr>
          <p:txBody>
            <a:bodyPr lIns="0" tIns="0" rIns="0" bIns="0" rtlCol="0" anchor="t"/>
            <a:lstStyle/>
            <a:p>
              <a:pPr algn="l">
                <a:lnSpc>
                  <a:spcPts val="2910"/>
                </a:lnSpc>
              </a:pPr>
              <a:r>
                <a:rPr lang="en-US" sz="2425" b="1" spc="-1">
                  <a:solidFill>
                    <a:srgbClr val="000000"/>
                  </a:solidFill>
                  <a:latin typeface="Avenir Bold"/>
                  <a:ea typeface="Avenir Bold"/>
                  <a:cs typeface="Avenir Bold"/>
                  <a:sym typeface="Avenir Bold"/>
                </a:rPr>
                <a:t>Danny Maher</a:t>
              </a:r>
            </a:p>
            <a:p>
              <a:pPr algn="l">
                <a:lnSpc>
                  <a:spcPts val="2910"/>
                </a:lnSpc>
              </a:pPr>
              <a:endParaRPr lang="en-US" sz="2425" b="1" spc="-1">
                <a:solidFill>
                  <a:srgbClr val="000000"/>
                </a:solidFill>
                <a:latin typeface="Avenir Bold"/>
                <a:ea typeface="Avenir Bold"/>
                <a:cs typeface="Avenir Bold"/>
                <a:sym typeface="Avenir Bold"/>
              </a:endParaRPr>
            </a:p>
            <a:p>
              <a:pPr algn="l">
                <a:lnSpc>
                  <a:spcPts val="2910"/>
                </a:lnSpc>
              </a:pPr>
              <a:r>
                <a:rPr lang="en-US" sz="2425" spc="-1">
                  <a:solidFill>
                    <a:srgbClr val="000000"/>
                  </a:solidFill>
                  <a:latin typeface="Avenir"/>
                  <a:ea typeface="Avenir"/>
                  <a:cs typeface="Avenir"/>
                  <a:sym typeface="Avenir"/>
                </a:rPr>
                <a:t>Director &amp; Head of Outreach Support</a:t>
              </a:r>
            </a:p>
          </p:txBody>
        </p:sp>
      </p:grpSp>
      <p:sp>
        <p:nvSpPr>
          <p:cNvPr id="8" name="Freeform 8"/>
          <p:cNvSpPr/>
          <p:nvPr/>
        </p:nvSpPr>
        <p:spPr>
          <a:xfrm>
            <a:off x="7857257" y="5572722"/>
            <a:ext cx="1675030" cy="1540015"/>
          </a:xfrm>
          <a:custGeom>
            <a:avLst/>
            <a:gdLst/>
            <a:ahLst/>
            <a:cxnLst/>
            <a:rect l="l" t="t" r="r" b="b"/>
            <a:pathLst>
              <a:path w="1675030" h="1540015">
                <a:moveTo>
                  <a:pt x="0" y="0"/>
                </a:moveTo>
                <a:lnTo>
                  <a:pt x="1675030" y="0"/>
                </a:lnTo>
                <a:lnTo>
                  <a:pt x="1675030" y="1540015"/>
                </a:lnTo>
                <a:lnTo>
                  <a:pt x="0" y="1540015"/>
                </a:lnTo>
                <a:lnTo>
                  <a:pt x="0" y="0"/>
                </a:lnTo>
                <a:close/>
              </a:path>
            </a:pathLst>
          </a:custGeom>
          <a:blipFill>
            <a:blip r:embed="rId2"/>
            <a:stretch>
              <a:fillRect/>
            </a:stretch>
          </a:blipFill>
        </p:spPr>
        <p:txBody>
          <a:bodyPr/>
          <a:lstStyle/>
          <a:p>
            <a:endParaRPr lang="en-GB"/>
          </a:p>
        </p:txBody>
      </p:sp>
      <p:sp>
        <p:nvSpPr>
          <p:cNvPr id="9" name="Freeform 9"/>
          <p:cNvSpPr/>
          <p:nvPr/>
        </p:nvSpPr>
        <p:spPr>
          <a:xfrm>
            <a:off x="2890135" y="358378"/>
            <a:ext cx="3973329" cy="2797845"/>
          </a:xfrm>
          <a:custGeom>
            <a:avLst/>
            <a:gdLst/>
            <a:ahLst/>
            <a:cxnLst/>
            <a:rect l="l" t="t" r="r" b="b"/>
            <a:pathLst>
              <a:path w="3973329" h="2797845">
                <a:moveTo>
                  <a:pt x="0" y="0"/>
                </a:moveTo>
                <a:lnTo>
                  <a:pt x="3973330" y="0"/>
                </a:lnTo>
                <a:lnTo>
                  <a:pt x="3973330" y="2797846"/>
                </a:lnTo>
                <a:lnTo>
                  <a:pt x="0" y="2797846"/>
                </a:lnTo>
                <a:lnTo>
                  <a:pt x="0" y="0"/>
                </a:lnTo>
                <a:close/>
              </a:path>
            </a:pathLst>
          </a:custGeom>
          <a:blipFill>
            <a:blip r:embed="rId3"/>
            <a:stretch>
              <a:fillRect l="-1907" t="-19037" r="-1011" b="-27122"/>
            </a:stretch>
          </a:blipFill>
        </p:spPr>
        <p:txBody>
          <a:bodyPr/>
          <a:lstStyle/>
          <a:p>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60736" y="614784"/>
            <a:ext cx="8290560" cy="1567872"/>
            <a:chOff x="0" y="0"/>
            <a:chExt cx="11054080" cy="2090496"/>
          </a:xfrm>
        </p:grpSpPr>
        <p:sp>
          <p:nvSpPr>
            <p:cNvPr id="3" name="Freeform 3"/>
            <p:cNvSpPr/>
            <p:nvPr/>
          </p:nvSpPr>
          <p:spPr>
            <a:xfrm>
              <a:off x="0" y="0"/>
              <a:ext cx="11054080" cy="2090496"/>
            </a:xfrm>
            <a:custGeom>
              <a:avLst/>
              <a:gdLst/>
              <a:ahLst/>
              <a:cxnLst/>
              <a:rect l="l" t="t" r="r" b="b"/>
              <a:pathLst>
                <a:path w="11054080" h="2090496">
                  <a:moveTo>
                    <a:pt x="0" y="0"/>
                  </a:moveTo>
                  <a:lnTo>
                    <a:pt x="11054080" y="0"/>
                  </a:lnTo>
                  <a:lnTo>
                    <a:pt x="11054080" y="2090496"/>
                  </a:lnTo>
                  <a:lnTo>
                    <a:pt x="0" y="2090496"/>
                  </a:lnTo>
                  <a:close/>
                </a:path>
              </a:pathLst>
            </a:custGeom>
            <a:solidFill>
              <a:srgbClr val="000000">
                <a:alpha val="0"/>
              </a:srgbClr>
            </a:solidFill>
          </p:spPr>
          <p:txBody>
            <a:bodyPr/>
            <a:lstStyle/>
            <a:p>
              <a:endParaRPr lang="en-GB"/>
            </a:p>
          </p:txBody>
        </p:sp>
        <p:sp>
          <p:nvSpPr>
            <p:cNvPr id="4" name="TextBox 4"/>
            <p:cNvSpPr txBox="1"/>
            <p:nvPr/>
          </p:nvSpPr>
          <p:spPr>
            <a:xfrm>
              <a:off x="0" y="-76200"/>
              <a:ext cx="11054080" cy="2166696"/>
            </a:xfrm>
            <a:prstGeom prst="rect">
              <a:avLst/>
            </a:prstGeom>
          </p:spPr>
          <p:txBody>
            <a:bodyPr lIns="0" tIns="0" rIns="0" bIns="0" rtlCol="0" anchor="t"/>
            <a:lstStyle/>
            <a:p>
              <a:pPr algn="l">
                <a:lnSpc>
                  <a:spcPts val="4608"/>
                </a:lnSpc>
              </a:pPr>
              <a:r>
                <a:rPr lang="en-US" sz="3840" b="1" spc="-1">
                  <a:solidFill>
                    <a:srgbClr val="00B0F0"/>
                  </a:solidFill>
                  <a:latin typeface="Avenir Bold"/>
                  <a:ea typeface="Avenir Bold"/>
                  <a:cs typeface="Avenir Bold"/>
                  <a:sym typeface="Avenir Bold"/>
                </a:rPr>
                <a:t>What makes us different?</a:t>
              </a:r>
            </a:p>
          </p:txBody>
        </p:sp>
      </p:grpSp>
      <p:sp>
        <p:nvSpPr>
          <p:cNvPr id="5" name="Freeform 5"/>
          <p:cNvSpPr/>
          <p:nvPr/>
        </p:nvSpPr>
        <p:spPr>
          <a:xfrm>
            <a:off x="116736" y="1657728"/>
            <a:ext cx="9449088" cy="4844544"/>
          </a:xfrm>
          <a:custGeom>
            <a:avLst/>
            <a:gdLst/>
            <a:ahLst/>
            <a:cxnLst/>
            <a:rect l="l" t="t" r="r" b="b"/>
            <a:pathLst>
              <a:path w="9449088" h="4844544">
                <a:moveTo>
                  <a:pt x="0" y="0"/>
                </a:moveTo>
                <a:lnTo>
                  <a:pt x="9449088" y="0"/>
                </a:lnTo>
                <a:lnTo>
                  <a:pt x="9449088" y="4844544"/>
                </a:lnTo>
                <a:lnTo>
                  <a:pt x="0" y="4844544"/>
                </a:lnTo>
                <a:lnTo>
                  <a:pt x="0" y="0"/>
                </a:lnTo>
                <a:close/>
              </a:path>
            </a:pathLst>
          </a:custGeom>
          <a:blipFill>
            <a:blip r:embed="rId2"/>
            <a:stretch>
              <a:fillRect t="-3" b="-3"/>
            </a:stretch>
          </a:blipFill>
        </p:spPr>
        <p:txBody>
          <a:bodyPr/>
          <a:lstStyle/>
          <a:p>
            <a:endParaRPr lang="en-GB" dirty="0"/>
          </a:p>
        </p:txBody>
      </p:sp>
      <p:sp>
        <p:nvSpPr>
          <p:cNvPr id="6" name="Freeform 6"/>
          <p:cNvSpPr/>
          <p:nvPr/>
        </p:nvSpPr>
        <p:spPr>
          <a:xfrm>
            <a:off x="8183952" y="6111717"/>
            <a:ext cx="1394755" cy="982126"/>
          </a:xfrm>
          <a:custGeom>
            <a:avLst/>
            <a:gdLst/>
            <a:ahLst/>
            <a:cxnLst/>
            <a:rect l="l" t="t" r="r" b="b"/>
            <a:pathLst>
              <a:path w="1394755" h="982126">
                <a:moveTo>
                  <a:pt x="0" y="0"/>
                </a:moveTo>
                <a:lnTo>
                  <a:pt x="1394755" y="0"/>
                </a:lnTo>
                <a:lnTo>
                  <a:pt x="1394755" y="982126"/>
                </a:lnTo>
                <a:lnTo>
                  <a:pt x="0" y="982126"/>
                </a:lnTo>
                <a:lnTo>
                  <a:pt x="0" y="0"/>
                </a:lnTo>
                <a:close/>
              </a:path>
            </a:pathLst>
          </a:custGeom>
          <a:blipFill>
            <a:blip r:embed="rId3"/>
            <a:stretch>
              <a:fillRect l="-1907" t="-19037" r="-1011" b="-27122"/>
            </a:stretch>
          </a:blipFill>
          <a:ln cap="sq">
            <a:noFill/>
            <a:prstDash val="solid"/>
            <a:miter/>
          </a:ln>
        </p:spPr>
        <p:txBody>
          <a:bodyPr/>
          <a:lstStyle/>
          <a:p>
            <a:endParaRPr lang="en-GB"/>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8832" y="1721639"/>
            <a:ext cx="9408384" cy="4391808"/>
            <a:chOff x="0" y="0"/>
            <a:chExt cx="12544512" cy="5855744"/>
          </a:xfrm>
        </p:grpSpPr>
        <p:sp>
          <p:nvSpPr>
            <p:cNvPr id="3" name="Freeform 3"/>
            <p:cNvSpPr/>
            <p:nvPr/>
          </p:nvSpPr>
          <p:spPr>
            <a:xfrm>
              <a:off x="0" y="0"/>
              <a:ext cx="12544512" cy="5855744"/>
            </a:xfrm>
            <a:custGeom>
              <a:avLst/>
              <a:gdLst/>
              <a:ahLst/>
              <a:cxnLst/>
              <a:rect l="l" t="t" r="r" b="b"/>
              <a:pathLst>
                <a:path w="12544512" h="5855744">
                  <a:moveTo>
                    <a:pt x="0" y="0"/>
                  </a:moveTo>
                  <a:lnTo>
                    <a:pt x="12544512" y="0"/>
                  </a:lnTo>
                  <a:lnTo>
                    <a:pt x="12544512" y="5855744"/>
                  </a:lnTo>
                  <a:lnTo>
                    <a:pt x="0" y="5855744"/>
                  </a:lnTo>
                  <a:close/>
                </a:path>
              </a:pathLst>
            </a:custGeom>
            <a:solidFill>
              <a:srgbClr val="000000">
                <a:alpha val="0"/>
              </a:srgbClr>
            </a:solidFill>
          </p:spPr>
          <p:txBody>
            <a:bodyPr/>
            <a:lstStyle/>
            <a:p>
              <a:endParaRPr lang="en-GB"/>
            </a:p>
          </p:txBody>
        </p:sp>
        <p:sp>
          <p:nvSpPr>
            <p:cNvPr id="4" name="TextBox 4"/>
            <p:cNvSpPr txBox="1"/>
            <p:nvPr/>
          </p:nvSpPr>
          <p:spPr>
            <a:xfrm>
              <a:off x="0" y="-47625"/>
              <a:ext cx="12544512" cy="5903369"/>
            </a:xfrm>
            <a:prstGeom prst="rect">
              <a:avLst/>
            </a:prstGeom>
          </p:spPr>
          <p:txBody>
            <a:bodyPr lIns="0" tIns="0" rIns="0" bIns="0" rtlCol="0" anchor="t"/>
            <a:lstStyle/>
            <a:p>
              <a:pPr algn="ctr">
                <a:lnSpc>
                  <a:spcPts val="3071"/>
                </a:lnSpc>
              </a:pPr>
              <a:r>
                <a:rPr lang="en-US" sz="2559" i="1" spc="-1">
                  <a:solidFill>
                    <a:srgbClr val="000000"/>
                  </a:solidFill>
                  <a:latin typeface="Avenir Italics"/>
                  <a:ea typeface="Avenir Italics"/>
                  <a:cs typeface="Avenir Italics"/>
                  <a:sym typeface="Avenir Italics"/>
                </a:rPr>
                <a:t>“Aspire have had a huge impact on the children’s social, emotional and mental health. Aspire provide an exceptional service, share their knowledge and expertise with the staff and work closely with the school to provide the highest level of support for the children.”</a:t>
              </a:r>
            </a:p>
            <a:p>
              <a:pPr algn="ctr">
                <a:lnSpc>
                  <a:spcPts val="3071"/>
                </a:lnSpc>
              </a:pPr>
              <a:endParaRPr lang="en-US" sz="2559" i="1" spc="-1">
                <a:solidFill>
                  <a:srgbClr val="000000"/>
                </a:solidFill>
                <a:latin typeface="Avenir Italics"/>
                <a:ea typeface="Avenir Italics"/>
                <a:cs typeface="Avenir Italics"/>
                <a:sym typeface="Avenir Italics"/>
              </a:endParaRPr>
            </a:p>
            <a:p>
              <a:pPr algn="ctr">
                <a:lnSpc>
                  <a:spcPts val="3071"/>
                </a:lnSpc>
              </a:pPr>
              <a:r>
                <a:rPr lang="en-US" sz="2559" spc="-1">
                  <a:solidFill>
                    <a:srgbClr val="000000"/>
                  </a:solidFill>
                  <a:latin typeface="Avenir"/>
                  <a:ea typeface="Avenir"/>
                  <a:cs typeface="Avenir"/>
                  <a:sym typeface="Avenir"/>
                </a:rPr>
                <a:t>St Thomas C.E. Primary School</a:t>
              </a:r>
            </a:p>
          </p:txBody>
        </p:sp>
      </p:grpSp>
      <p:grpSp>
        <p:nvGrpSpPr>
          <p:cNvPr id="5" name="Group 5"/>
          <p:cNvGrpSpPr/>
          <p:nvPr/>
        </p:nvGrpSpPr>
        <p:grpSpPr>
          <a:xfrm>
            <a:off x="260736" y="614784"/>
            <a:ext cx="8290560" cy="1567872"/>
            <a:chOff x="0" y="0"/>
            <a:chExt cx="11054080" cy="2090496"/>
          </a:xfrm>
        </p:grpSpPr>
        <p:sp>
          <p:nvSpPr>
            <p:cNvPr id="6" name="Freeform 6"/>
            <p:cNvSpPr/>
            <p:nvPr/>
          </p:nvSpPr>
          <p:spPr>
            <a:xfrm>
              <a:off x="0" y="0"/>
              <a:ext cx="11054080" cy="2090496"/>
            </a:xfrm>
            <a:custGeom>
              <a:avLst/>
              <a:gdLst/>
              <a:ahLst/>
              <a:cxnLst/>
              <a:rect l="l" t="t" r="r" b="b"/>
              <a:pathLst>
                <a:path w="11054080" h="2090496">
                  <a:moveTo>
                    <a:pt x="0" y="0"/>
                  </a:moveTo>
                  <a:lnTo>
                    <a:pt x="11054080" y="0"/>
                  </a:lnTo>
                  <a:lnTo>
                    <a:pt x="11054080" y="2090496"/>
                  </a:lnTo>
                  <a:lnTo>
                    <a:pt x="0" y="2090496"/>
                  </a:lnTo>
                  <a:close/>
                </a:path>
              </a:pathLst>
            </a:custGeom>
            <a:solidFill>
              <a:srgbClr val="000000">
                <a:alpha val="0"/>
              </a:srgbClr>
            </a:solidFill>
          </p:spPr>
          <p:txBody>
            <a:bodyPr/>
            <a:lstStyle/>
            <a:p>
              <a:endParaRPr lang="en-GB"/>
            </a:p>
          </p:txBody>
        </p:sp>
        <p:sp>
          <p:nvSpPr>
            <p:cNvPr id="7" name="TextBox 7"/>
            <p:cNvSpPr txBox="1"/>
            <p:nvPr/>
          </p:nvSpPr>
          <p:spPr>
            <a:xfrm>
              <a:off x="0" y="-76200"/>
              <a:ext cx="11054080" cy="2166696"/>
            </a:xfrm>
            <a:prstGeom prst="rect">
              <a:avLst/>
            </a:prstGeom>
          </p:spPr>
          <p:txBody>
            <a:bodyPr lIns="0" tIns="0" rIns="0" bIns="0" rtlCol="0" anchor="t"/>
            <a:lstStyle/>
            <a:p>
              <a:pPr algn="l">
                <a:lnSpc>
                  <a:spcPts val="4608"/>
                </a:lnSpc>
              </a:pPr>
              <a:r>
                <a:rPr lang="en-US" sz="3840" b="1" spc="-1">
                  <a:solidFill>
                    <a:srgbClr val="00B0F0"/>
                  </a:solidFill>
                  <a:latin typeface="Avenir Bold"/>
                  <a:ea typeface="Avenir Bold"/>
                  <a:cs typeface="Avenir Bold"/>
                  <a:sym typeface="Avenir Bold"/>
                </a:rPr>
                <a:t>Testimonials</a:t>
              </a:r>
            </a:p>
          </p:txBody>
        </p:sp>
      </p:grpSp>
      <p:sp>
        <p:nvSpPr>
          <p:cNvPr id="8" name="Freeform 8"/>
          <p:cNvSpPr/>
          <p:nvPr/>
        </p:nvSpPr>
        <p:spPr>
          <a:xfrm>
            <a:off x="3852701" y="4722727"/>
            <a:ext cx="2200646" cy="2200646"/>
          </a:xfrm>
          <a:custGeom>
            <a:avLst/>
            <a:gdLst/>
            <a:ahLst/>
            <a:cxnLst/>
            <a:rect l="l" t="t" r="r" b="b"/>
            <a:pathLst>
              <a:path w="2200646" h="2200646">
                <a:moveTo>
                  <a:pt x="0" y="0"/>
                </a:moveTo>
                <a:lnTo>
                  <a:pt x="2200646" y="0"/>
                </a:lnTo>
                <a:lnTo>
                  <a:pt x="2200646" y="2200647"/>
                </a:lnTo>
                <a:lnTo>
                  <a:pt x="0" y="2200647"/>
                </a:lnTo>
                <a:lnTo>
                  <a:pt x="0" y="0"/>
                </a:lnTo>
                <a:close/>
              </a:path>
            </a:pathLst>
          </a:custGeom>
          <a:blipFill>
            <a:blip r:embed="rId2"/>
            <a:stretch>
              <a:fillRect/>
            </a:stretch>
          </a:blipFill>
        </p:spPr>
        <p:txBody>
          <a:bodyPr/>
          <a:lstStyle/>
          <a:p>
            <a:endParaRPr lang="en-GB"/>
          </a:p>
        </p:txBody>
      </p:sp>
      <p:sp>
        <p:nvSpPr>
          <p:cNvPr id="9" name="Freeform 9"/>
          <p:cNvSpPr/>
          <p:nvPr/>
        </p:nvSpPr>
        <p:spPr>
          <a:xfrm>
            <a:off x="8183952" y="6111717"/>
            <a:ext cx="1394755" cy="982126"/>
          </a:xfrm>
          <a:custGeom>
            <a:avLst/>
            <a:gdLst/>
            <a:ahLst/>
            <a:cxnLst/>
            <a:rect l="l" t="t" r="r" b="b"/>
            <a:pathLst>
              <a:path w="1394755" h="982126">
                <a:moveTo>
                  <a:pt x="0" y="0"/>
                </a:moveTo>
                <a:lnTo>
                  <a:pt x="1394755" y="0"/>
                </a:lnTo>
                <a:lnTo>
                  <a:pt x="1394755" y="982126"/>
                </a:lnTo>
                <a:lnTo>
                  <a:pt x="0" y="982126"/>
                </a:lnTo>
                <a:lnTo>
                  <a:pt x="0" y="0"/>
                </a:lnTo>
                <a:close/>
              </a:path>
            </a:pathLst>
          </a:custGeom>
          <a:blipFill>
            <a:blip r:embed="rId3"/>
            <a:stretch>
              <a:fillRect l="-1907" t="-19037" r="-1011" b="-27122"/>
            </a:stretch>
          </a:blipFill>
          <a:ln cap="sq">
            <a:noFill/>
            <a:prstDash val="solid"/>
            <a:miter/>
          </a:ln>
        </p:spPr>
        <p:txBody>
          <a:bodyPr/>
          <a:lstStyle/>
          <a:p>
            <a:endParaRPr lang="en-GB"/>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60736" y="221357"/>
            <a:ext cx="8290560" cy="1777936"/>
            <a:chOff x="0" y="-280085"/>
            <a:chExt cx="11054080" cy="2370581"/>
          </a:xfrm>
        </p:grpSpPr>
        <p:sp>
          <p:nvSpPr>
            <p:cNvPr id="3" name="Freeform 3"/>
            <p:cNvSpPr/>
            <p:nvPr/>
          </p:nvSpPr>
          <p:spPr>
            <a:xfrm>
              <a:off x="0" y="0"/>
              <a:ext cx="11054080" cy="2090496"/>
            </a:xfrm>
            <a:custGeom>
              <a:avLst/>
              <a:gdLst/>
              <a:ahLst/>
              <a:cxnLst/>
              <a:rect l="l" t="t" r="r" b="b"/>
              <a:pathLst>
                <a:path w="11054080" h="2090496">
                  <a:moveTo>
                    <a:pt x="0" y="0"/>
                  </a:moveTo>
                  <a:lnTo>
                    <a:pt x="11054080" y="0"/>
                  </a:lnTo>
                  <a:lnTo>
                    <a:pt x="11054080" y="2090496"/>
                  </a:lnTo>
                  <a:lnTo>
                    <a:pt x="0" y="2090496"/>
                  </a:lnTo>
                  <a:close/>
                </a:path>
              </a:pathLst>
            </a:custGeom>
            <a:solidFill>
              <a:srgbClr val="000000">
                <a:alpha val="0"/>
              </a:srgbClr>
            </a:solidFill>
          </p:spPr>
          <p:txBody>
            <a:bodyPr/>
            <a:lstStyle/>
            <a:p>
              <a:endParaRPr lang="en-GB"/>
            </a:p>
          </p:txBody>
        </p:sp>
        <p:sp>
          <p:nvSpPr>
            <p:cNvPr id="4" name="TextBox 4"/>
            <p:cNvSpPr txBox="1"/>
            <p:nvPr/>
          </p:nvSpPr>
          <p:spPr>
            <a:xfrm>
              <a:off x="0" y="-280085"/>
              <a:ext cx="11054080" cy="2166696"/>
            </a:xfrm>
            <a:prstGeom prst="rect">
              <a:avLst/>
            </a:prstGeom>
          </p:spPr>
          <p:txBody>
            <a:bodyPr lIns="0" tIns="0" rIns="0" bIns="0" rtlCol="0" anchor="t"/>
            <a:lstStyle/>
            <a:p>
              <a:pPr algn="l">
                <a:lnSpc>
                  <a:spcPts val="4608"/>
                </a:lnSpc>
              </a:pPr>
              <a:r>
                <a:rPr lang="en-US" sz="3840" b="1" spc="-1" dirty="0">
                  <a:solidFill>
                    <a:srgbClr val="00B0F0"/>
                  </a:solidFill>
                  <a:latin typeface="Avenir Bold"/>
                  <a:ea typeface="Avenir Bold"/>
                  <a:cs typeface="Avenir Bold"/>
                  <a:sym typeface="Avenir Bold"/>
                </a:rPr>
                <a:t>Testimonials</a:t>
              </a:r>
            </a:p>
          </p:txBody>
        </p:sp>
      </p:grpSp>
      <p:sp>
        <p:nvSpPr>
          <p:cNvPr id="5" name="TextBox 5"/>
          <p:cNvSpPr txBox="1"/>
          <p:nvPr/>
        </p:nvSpPr>
        <p:spPr>
          <a:xfrm>
            <a:off x="3259808" y="6151190"/>
            <a:ext cx="3233976" cy="1000760"/>
          </a:xfrm>
          <a:prstGeom prst="rect">
            <a:avLst/>
          </a:prstGeom>
        </p:spPr>
        <p:txBody>
          <a:bodyPr lIns="0" tIns="0" rIns="0" bIns="0" rtlCol="0" anchor="t">
            <a:spAutoFit/>
          </a:bodyPr>
          <a:lstStyle/>
          <a:p>
            <a:pPr algn="ctr">
              <a:lnSpc>
                <a:spcPts val="2590"/>
              </a:lnSpc>
            </a:pPr>
            <a:r>
              <a:rPr lang="en-US" sz="1850" b="1" dirty="0">
                <a:solidFill>
                  <a:srgbClr val="00B0F0"/>
                </a:solidFill>
                <a:latin typeface="Avenir Bold"/>
                <a:ea typeface="Avenir Bold"/>
                <a:cs typeface="Avenir Bold"/>
                <a:sym typeface="Avenir Bold"/>
              </a:rPr>
              <a:t>Indispensable!</a:t>
            </a:r>
          </a:p>
          <a:p>
            <a:pPr algn="ctr">
              <a:lnSpc>
                <a:spcPts val="2590"/>
              </a:lnSpc>
            </a:pPr>
            <a:r>
              <a:rPr lang="en-US" sz="1850" dirty="0">
                <a:solidFill>
                  <a:srgbClr val="000000"/>
                </a:solidFill>
                <a:latin typeface="Avenir"/>
                <a:ea typeface="Avenir"/>
                <a:cs typeface="Avenir"/>
                <a:sym typeface="Avenir"/>
              </a:rPr>
              <a:t>Queensbridge Primary School</a:t>
            </a:r>
          </a:p>
          <a:p>
            <a:pPr algn="ctr">
              <a:lnSpc>
                <a:spcPts val="2590"/>
              </a:lnSpc>
            </a:pPr>
            <a:endParaRPr lang="en-US" sz="1850" dirty="0">
              <a:solidFill>
                <a:srgbClr val="000000"/>
              </a:solidFill>
              <a:latin typeface="Avenir"/>
              <a:ea typeface="Avenir"/>
              <a:cs typeface="Avenir"/>
              <a:sym typeface="Avenir"/>
            </a:endParaRPr>
          </a:p>
        </p:txBody>
      </p:sp>
      <p:sp>
        <p:nvSpPr>
          <p:cNvPr id="7" name="TextBox 7"/>
          <p:cNvSpPr txBox="1"/>
          <p:nvPr/>
        </p:nvSpPr>
        <p:spPr>
          <a:xfrm>
            <a:off x="-19495" y="3009269"/>
            <a:ext cx="9753600" cy="1000779"/>
          </a:xfrm>
          <a:prstGeom prst="rect">
            <a:avLst/>
          </a:prstGeom>
        </p:spPr>
        <p:txBody>
          <a:bodyPr lIns="0" tIns="0" rIns="0" bIns="0" rtlCol="0" anchor="t">
            <a:spAutoFit/>
          </a:bodyPr>
          <a:lstStyle/>
          <a:p>
            <a:pPr algn="ctr">
              <a:lnSpc>
                <a:spcPts val="2588"/>
              </a:lnSpc>
            </a:pPr>
            <a:r>
              <a:rPr lang="en-US" sz="1849" b="1" dirty="0">
                <a:solidFill>
                  <a:srgbClr val="00B0F0"/>
                </a:solidFill>
                <a:latin typeface="Avenir Bold"/>
                <a:ea typeface="Avenir Bold"/>
                <a:cs typeface="Avenir Bold"/>
                <a:sym typeface="Avenir Bold"/>
              </a:rPr>
              <a:t>“We are always happy with the bespoke and responsive service we get from the knowledgeable team of staff at Aspire.”</a:t>
            </a:r>
          </a:p>
          <a:p>
            <a:pPr algn="ctr">
              <a:lnSpc>
                <a:spcPts val="2588"/>
              </a:lnSpc>
            </a:pPr>
            <a:r>
              <a:rPr lang="en-US" sz="1849" dirty="0">
                <a:solidFill>
                  <a:srgbClr val="000000"/>
                </a:solidFill>
                <a:latin typeface="Avenir"/>
                <a:ea typeface="Avenir"/>
                <a:cs typeface="Avenir"/>
                <a:sym typeface="Avenir"/>
              </a:rPr>
              <a:t>Pikes Lane Primary School</a:t>
            </a:r>
          </a:p>
        </p:txBody>
      </p:sp>
      <p:sp>
        <p:nvSpPr>
          <p:cNvPr id="8" name="TextBox 8"/>
          <p:cNvSpPr txBox="1"/>
          <p:nvPr/>
        </p:nvSpPr>
        <p:spPr>
          <a:xfrm>
            <a:off x="1621544" y="1441397"/>
            <a:ext cx="6471523" cy="974754"/>
          </a:xfrm>
          <a:prstGeom prst="rect">
            <a:avLst/>
          </a:prstGeom>
        </p:spPr>
        <p:txBody>
          <a:bodyPr lIns="0" tIns="0" rIns="0" bIns="0" rtlCol="0" anchor="t">
            <a:spAutoFit/>
          </a:bodyPr>
          <a:lstStyle/>
          <a:p>
            <a:pPr algn="ctr">
              <a:lnSpc>
                <a:spcPts val="2588"/>
              </a:lnSpc>
            </a:pPr>
            <a:r>
              <a:rPr lang="en-US" sz="1849" b="1" dirty="0">
                <a:solidFill>
                  <a:srgbClr val="00B0F0"/>
                </a:solidFill>
                <a:latin typeface="Avenir Bold"/>
                <a:ea typeface="Avenir Bold"/>
                <a:cs typeface="Avenir Bold"/>
                <a:sym typeface="Avenir Bold"/>
              </a:rPr>
              <a:t>“Professional, impactful services centered on relationships.”</a:t>
            </a:r>
          </a:p>
          <a:p>
            <a:pPr algn="ctr">
              <a:lnSpc>
                <a:spcPts val="2588"/>
              </a:lnSpc>
            </a:pPr>
            <a:r>
              <a:rPr lang="en-US" sz="1849" dirty="0">
                <a:solidFill>
                  <a:srgbClr val="000000"/>
                </a:solidFill>
                <a:latin typeface="Avenir"/>
                <a:ea typeface="Avenir"/>
                <a:cs typeface="Avenir"/>
                <a:sym typeface="Avenir"/>
              </a:rPr>
              <a:t>University Collegiate School Bolton</a:t>
            </a:r>
          </a:p>
        </p:txBody>
      </p:sp>
      <p:sp>
        <p:nvSpPr>
          <p:cNvPr id="9" name="TextBox 9"/>
          <p:cNvSpPr txBox="1"/>
          <p:nvPr/>
        </p:nvSpPr>
        <p:spPr>
          <a:xfrm>
            <a:off x="494879" y="4517820"/>
            <a:ext cx="8763834" cy="974754"/>
          </a:xfrm>
          <a:prstGeom prst="rect">
            <a:avLst/>
          </a:prstGeom>
        </p:spPr>
        <p:txBody>
          <a:bodyPr lIns="0" tIns="0" rIns="0" bIns="0" rtlCol="0" anchor="t">
            <a:spAutoFit/>
          </a:bodyPr>
          <a:lstStyle/>
          <a:p>
            <a:pPr algn="ctr">
              <a:lnSpc>
                <a:spcPts val="2588"/>
              </a:lnSpc>
            </a:pPr>
            <a:r>
              <a:rPr lang="en-US" sz="1849" b="1" dirty="0">
                <a:solidFill>
                  <a:srgbClr val="00B0F0"/>
                </a:solidFill>
                <a:latin typeface="Avenir Bold"/>
                <a:ea typeface="Avenir Bold"/>
                <a:cs typeface="Avenir Bold"/>
                <a:sym typeface="Avenir Bold"/>
              </a:rPr>
              <a:t>“Aspire provide effective support for learners, their parents and teaching staff”</a:t>
            </a:r>
          </a:p>
          <a:p>
            <a:pPr algn="ctr">
              <a:lnSpc>
                <a:spcPts val="2588"/>
              </a:lnSpc>
            </a:pPr>
            <a:r>
              <a:rPr lang="en-US" sz="1849" dirty="0">
                <a:solidFill>
                  <a:srgbClr val="000000"/>
                </a:solidFill>
                <a:latin typeface="Avenir"/>
                <a:ea typeface="Avenir"/>
                <a:cs typeface="Avenir"/>
                <a:sym typeface="Avenir"/>
              </a:rPr>
              <a:t>Brandwood Primary School</a:t>
            </a:r>
          </a:p>
        </p:txBody>
      </p:sp>
      <p:sp>
        <p:nvSpPr>
          <p:cNvPr id="10" name="Freeform 10"/>
          <p:cNvSpPr/>
          <p:nvPr/>
        </p:nvSpPr>
        <p:spPr>
          <a:xfrm>
            <a:off x="8183952" y="6111717"/>
            <a:ext cx="1394755" cy="982126"/>
          </a:xfrm>
          <a:custGeom>
            <a:avLst/>
            <a:gdLst/>
            <a:ahLst/>
            <a:cxnLst/>
            <a:rect l="l" t="t" r="r" b="b"/>
            <a:pathLst>
              <a:path w="1394755" h="982126">
                <a:moveTo>
                  <a:pt x="0" y="0"/>
                </a:moveTo>
                <a:lnTo>
                  <a:pt x="1394755" y="0"/>
                </a:lnTo>
                <a:lnTo>
                  <a:pt x="1394755" y="982126"/>
                </a:lnTo>
                <a:lnTo>
                  <a:pt x="0" y="982126"/>
                </a:lnTo>
                <a:lnTo>
                  <a:pt x="0" y="0"/>
                </a:lnTo>
                <a:close/>
              </a:path>
            </a:pathLst>
          </a:custGeom>
          <a:blipFill>
            <a:blip r:embed="rId2"/>
            <a:stretch>
              <a:fillRect l="-1907" t="-19037" r="-1011" b="-27122"/>
            </a:stretch>
          </a:blipFill>
          <a:ln cap="sq">
            <a:noFill/>
            <a:prstDash val="solid"/>
            <a:miter/>
          </a:ln>
        </p:spPr>
        <p:txBody>
          <a:bodyPr/>
          <a:lstStyle/>
          <a:p>
            <a:endParaRPr lang="en-GB"/>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60736" y="431421"/>
            <a:ext cx="8290560" cy="1567872"/>
            <a:chOff x="0" y="0"/>
            <a:chExt cx="11054080" cy="2090496"/>
          </a:xfrm>
        </p:grpSpPr>
        <p:sp>
          <p:nvSpPr>
            <p:cNvPr id="3" name="Freeform 3"/>
            <p:cNvSpPr/>
            <p:nvPr/>
          </p:nvSpPr>
          <p:spPr>
            <a:xfrm>
              <a:off x="0" y="0"/>
              <a:ext cx="11054080" cy="2090496"/>
            </a:xfrm>
            <a:custGeom>
              <a:avLst/>
              <a:gdLst/>
              <a:ahLst/>
              <a:cxnLst/>
              <a:rect l="l" t="t" r="r" b="b"/>
              <a:pathLst>
                <a:path w="11054080" h="2090496">
                  <a:moveTo>
                    <a:pt x="0" y="0"/>
                  </a:moveTo>
                  <a:lnTo>
                    <a:pt x="11054080" y="0"/>
                  </a:lnTo>
                  <a:lnTo>
                    <a:pt x="11054080" y="2090496"/>
                  </a:lnTo>
                  <a:lnTo>
                    <a:pt x="0" y="2090496"/>
                  </a:lnTo>
                  <a:close/>
                </a:path>
              </a:pathLst>
            </a:custGeom>
            <a:solidFill>
              <a:srgbClr val="000000">
                <a:alpha val="0"/>
              </a:srgbClr>
            </a:solidFill>
          </p:spPr>
          <p:txBody>
            <a:bodyPr/>
            <a:lstStyle/>
            <a:p>
              <a:endParaRPr lang="en-GB"/>
            </a:p>
          </p:txBody>
        </p:sp>
        <p:sp>
          <p:nvSpPr>
            <p:cNvPr id="4" name="TextBox 4"/>
            <p:cNvSpPr txBox="1"/>
            <p:nvPr/>
          </p:nvSpPr>
          <p:spPr>
            <a:xfrm>
              <a:off x="0" y="-76200"/>
              <a:ext cx="11054080" cy="2166696"/>
            </a:xfrm>
            <a:prstGeom prst="rect">
              <a:avLst/>
            </a:prstGeom>
          </p:spPr>
          <p:txBody>
            <a:bodyPr lIns="0" tIns="0" rIns="0" bIns="0" rtlCol="0" anchor="t"/>
            <a:lstStyle/>
            <a:p>
              <a:pPr algn="l">
                <a:lnSpc>
                  <a:spcPts val="4608"/>
                </a:lnSpc>
              </a:pPr>
              <a:r>
                <a:rPr lang="en-US" sz="3840" b="1" spc="-1">
                  <a:solidFill>
                    <a:srgbClr val="00B0F0"/>
                  </a:solidFill>
                  <a:latin typeface="Avenir Bold"/>
                  <a:ea typeface="Avenir Bold"/>
                  <a:cs typeface="Avenir Bold"/>
                  <a:sym typeface="Avenir Bold"/>
                </a:rPr>
                <a:t>Costs</a:t>
              </a:r>
            </a:p>
          </p:txBody>
        </p:sp>
      </p:grpSp>
      <p:sp>
        <p:nvSpPr>
          <p:cNvPr id="5" name="TextBox 5"/>
          <p:cNvSpPr txBox="1"/>
          <p:nvPr/>
        </p:nvSpPr>
        <p:spPr>
          <a:xfrm>
            <a:off x="2246590" y="6164476"/>
            <a:ext cx="5260420" cy="353079"/>
          </a:xfrm>
          <a:prstGeom prst="rect">
            <a:avLst/>
          </a:prstGeom>
        </p:spPr>
        <p:txBody>
          <a:bodyPr lIns="0" tIns="0" rIns="0" bIns="0" rtlCol="0" anchor="t">
            <a:spAutoFit/>
          </a:bodyPr>
          <a:lstStyle/>
          <a:p>
            <a:pPr algn="ctr">
              <a:lnSpc>
                <a:spcPts val="2588"/>
              </a:lnSpc>
            </a:pPr>
            <a:r>
              <a:rPr lang="en-US" sz="1849" b="1">
                <a:solidFill>
                  <a:srgbClr val="00B0F0"/>
                </a:solidFill>
                <a:latin typeface="Avenir Bold"/>
                <a:ea typeface="Avenir Bold"/>
                <a:cs typeface="Avenir Bold"/>
                <a:sym typeface="Avenir Bold"/>
              </a:rPr>
              <a:t>Get in touch for a bespoke cost for your school.</a:t>
            </a:r>
          </a:p>
        </p:txBody>
      </p:sp>
      <p:sp>
        <p:nvSpPr>
          <p:cNvPr id="6" name="Freeform 6"/>
          <p:cNvSpPr/>
          <p:nvPr/>
        </p:nvSpPr>
        <p:spPr>
          <a:xfrm>
            <a:off x="8183952" y="6111717"/>
            <a:ext cx="1394755" cy="982126"/>
          </a:xfrm>
          <a:custGeom>
            <a:avLst/>
            <a:gdLst/>
            <a:ahLst/>
            <a:cxnLst/>
            <a:rect l="l" t="t" r="r" b="b"/>
            <a:pathLst>
              <a:path w="1394755" h="982126">
                <a:moveTo>
                  <a:pt x="0" y="0"/>
                </a:moveTo>
                <a:lnTo>
                  <a:pt x="1394755" y="0"/>
                </a:lnTo>
                <a:lnTo>
                  <a:pt x="1394755" y="982126"/>
                </a:lnTo>
                <a:lnTo>
                  <a:pt x="0" y="982126"/>
                </a:lnTo>
                <a:lnTo>
                  <a:pt x="0" y="0"/>
                </a:lnTo>
                <a:close/>
              </a:path>
            </a:pathLst>
          </a:custGeom>
          <a:blipFill>
            <a:blip r:embed="rId2"/>
            <a:stretch>
              <a:fillRect l="-1907" t="-19037" r="-1011" b="-27122"/>
            </a:stretch>
          </a:blipFill>
          <a:ln cap="sq">
            <a:noFill/>
            <a:prstDash val="solid"/>
            <a:miter/>
          </a:ln>
        </p:spPr>
        <p:txBody>
          <a:bodyPr/>
          <a:lstStyle/>
          <a:p>
            <a:endParaRPr lang="en-GB"/>
          </a:p>
        </p:txBody>
      </p:sp>
      <p:sp>
        <p:nvSpPr>
          <p:cNvPr id="7" name="TextBox 7"/>
          <p:cNvSpPr txBox="1"/>
          <p:nvPr/>
        </p:nvSpPr>
        <p:spPr>
          <a:xfrm>
            <a:off x="2246590" y="731720"/>
            <a:ext cx="5116711" cy="2296179"/>
          </a:xfrm>
          <a:prstGeom prst="rect">
            <a:avLst/>
          </a:prstGeom>
        </p:spPr>
        <p:txBody>
          <a:bodyPr lIns="0" tIns="0" rIns="0" bIns="0" rtlCol="0" anchor="t">
            <a:spAutoFit/>
          </a:bodyPr>
          <a:lstStyle/>
          <a:p>
            <a:pPr algn="ctr">
              <a:lnSpc>
                <a:spcPts val="2588"/>
              </a:lnSpc>
            </a:pPr>
            <a:r>
              <a:rPr lang="en-US" sz="1849" b="1" dirty="0">
                <a:solidFill>
                  <a:srgbClr val="00B0F0"/>
                </a:solidFill>
                <a:latin typeface="Avenir Bold"/>
                <a:ea typeface="Avenir Bold"/>
                <a:cs typeface="Avenir Bold"/>
                <a:sym typeface="Avenir Bold"/>
              </a:rPr>
              <a:t>Example: </a:t>
            </a:r>
          </a:p>
          <a:p>
            <a:pPr algn="ctr">
              <a:lnSpc>
                <a:spcPts val="2588"/>
              </a:lnSpc>
            </a:pPr>
            <a:r>
              <a:rPr lang="en-US" sz="1849" b="1" dirty="0">
                <a:solidFill>
                  <a:srgbClr val="00B0F0"/>
                </a:solidFill>
                <a:latin typeface="Avenir Bold"/>
                <a:ea typeface="Avenir Bold"/>
                <a:cs typeface="Avenir Bold"/>
                <a:sym typeface="Avenir Bold"/>
              </a:rPr>
              <a:t>Half Day Annual SLA - Primary School</a:t>
            </a:r>
          </a:p>
          <a:p>
            <a:pPr algn="ctr"/>
            <a:endParaRPr lang="en-US" sz="1849" b="1" dirty="0">
              <a:solidFill>
                <a:srgbClr val="00B0F0"/>
              </a:solidFill>
              <a:latin typeface="Avenir Bold"/>
              <a:ea typeface="Avenir Bold"/>
              <a:cs typeface="Avenir Bold"/>
              <a:sym typeface="Avenir Bold"/>
            </a:endParaRPr>
          </a:p>
          <a:p>
            <a:pPr algn="ctr">
              <a:lnSpc>
                <a:spcPts val="2588"/>
              </a:lnSpc>
            </a:pPr>
            <a:r>
              <a:rPr lang="en-US" sz="1849" dirty="0">
                <a:solidFill>
                  <a:srgbClr val="000000"/>
                </a:solidFill>
                <a:latin typeface="Avenir"/>
                <a:ea typeface="Avenir"/>
                <a:cs typeface="Avenir"/>
                <a:sym typeface="Avenir"/>
              </a:rPr>
              <a:t>Same dedicated staff member all year, on-site at</a:t>
            </a:r>
          </a:p>
          <a:p>
            <a:pPr algn="ctr">
              <a:lnSpc>
                <a:spcPts val="2588"/>
              </a:lnSpc>
            </a:pPr>
            <a:r>
              <a:rPr lang="en-US" sz="1849" dirty="0">
                <a:solidFill>
                  <a:srgbClr val="000000"/>
                </a:solidFill>
                <a:latin typeface="Avenir"/>
                <a:ea typeface="Avenir"/>
                <a:cs typeface="Avenir"/>
                <a:sym typeface="Avenir"/>
              </a:rPr>
              <a:t> your school for 3.5 hours every week.</a:t>
            </a:r>
          </a:p>
          <a:p>
            <a:pPr algn="ctr"/>
            <a:endParaRPr lang="en-US" sz="1849" dirty="0">
              <a:solidFill>
                <a:srgbClr val="000000"/>
              </a:solidFill>
              <a:latin typeface="Avenir"/>
              <a:ea typeface="Avenir"/>
              <a:cs typeface="Avenir"/>
              <a:sym typeface="Avenir"/>
            </a:endParaRPr>
          </a:p>
          <a:p>
            <a:pPr algn="ctr">
              <a:lnSpc>
                <a:spcPts val="2588"/>
              </a:lnSpc>
            </a:pPr>
            <a:r>
              <a:rPr lang="en-US" sz="1849" dirty="0">
                <a:solidFill>
                  <a:srgbClr val="000000"/>
                </a:solidFill>
                <a:latin typeface="Avenir"/>
                <a:ea typeface="Avenir"/>
                <a:cs typeface="Avenir"/>
                <a:sym typeface="Avenir"/>
              </a:rPr>
              <a:t>£6,795 for 136.5 hours</a:t>
            </a:r>
          </a:p>
        </p:txBody>
      </p:sp>
      <p:sp>
        <p:nvSpPr>
          <p:cNvPr id="8" name="TextBox 8"/>
          <p:cNvSpPr txBox="1"/>
          <p:nvPr/>
        </p:nvSpPr>
        <p:spPr>
          <a:xfrm>
            <a:off x="2246590" y="3409898"/>
            <a:ext cx="5116711" cy="2296179"/>
          </a:xfrm>
          <a:prstGeom prst="rect">
            <a:avLst/>
          </a:prstGeom>
        </p:spPr>
        <p:txBody>
          <a:bodyPr lIns="0" tIns="0" rIns="0" bIns="0" rtlCol="0" anchor="t">
            <a:spAutoFit/>
          </a:bodyPr>
          <a:lstStyle/>
          <a:p>
            <a:pPr algn="ctr">
              <a:lnSpc>
                <a:spcPts val="2588"/>
              </a:lnSpc>
            </a:pPr>
            <a:r>
              <a:rPr lang="en-US" sz="1849" b="1" dirty="0">
                <a:solidFill>
                  <a:srgbClr val="00B0F0"/>
                </a:solidFill>
                <a:latin typeface="Avenir Bold"/>
                <a:ea typeface="Avenir Bold"/>
                <a:cs typeface="Avenir Bold"/>
                <a:sym typeface="Avenir Bold"/>
              </a:rPr>
              <a:t>Example: </a:t>
            </a:r>
          </a:p>
          <a:p>
            <a:pPr algn="ctr">
              <a:lnSpc>
                <a:spcPts val="2588"/>
              </a:lnSpc>
            </a:pPr>
            <a:r>
              <a:rPr lang="en-US" sz="1849" b="1" dirty="0">
                <a:solidFill>
                  <a:srgbClr val="00B0F0"/>
                </a:solidFill>
                <a:latin typeface="Avenir Bold"/>
                <a:ea typeface="Avenir Bold"/>
                <a:cs typeface="Avenir Bold"/>
                <a:sym typeface="Avenir Bold"/>
              </a:rPr>
              <a:t>Full Day Annual SLA - Secondary School</a:t>
            </a:r>
          </a:p>
          <a:p>
            <a:pPr algn="ctr"/>
            <a:endParaRPr lang="en-US" sz="1849" b="1" dirty="0">
              <a:solidFill>
                <a:srgbClr val="00B0F0"/>
              </a:solidFill>
              <a:latin typeface="Avenir Bold"/>
              <a:ea typeface="Avenir Bold"/>
              <a:cs typeface="Avenir Bold"/>
              <a:sym typeface="Avenir Bold"/>
            </a:endParaRPr>
          </a:p>
          <a:p>
            <a:pPr algn="ctr">
              <a:lnSpc>
                <a:spcPts val="2588"/>
              </a:lnSpc>
            </a:pPr>
            <a:r>
              <a:rPr lang="en-US" sz="1849" dirty="0">
                <a:solidFill>
                  <a:srgbClr val="000000"/>
                </a:solidFill>
                <a:latin typeface="Avenir"/>
                <a:ea typeface="Avenir"/>
                <a:cs typeface="Avenir"/>
                <a:sym typeface="Avenir"/>
              </a:rPr>
              <a:t>Same dedicated staff member all year, on-site at</a:t>
            </a:r>
          </a:p>
          <a:p>
            <a:pPr algn="ctr">
              <a:lnSpc>
                <a:spcPts val="2588"/>
              </a:lnSpc>
            </a:pPr>
            <a:r>
              <a:rPr lang="en-US" sz="1849" dirty="0">
                <a:solidFill>
                  <a:srgbClr val="000000"/>
                </a:solidFill>
                <a:latin typeface="Avenir"/>
                <a:ea typeface="Avenir"/>
                <a:cs typeface="Avenir"/>
                <a:sym typeface="Avenir"/>
              </a:rPr>
              <a:t> your school for 7 hours every week.</a:t>
            </a:r>
          </a:p>
          <a:p>
            <a:pPr algn="ctr"/>
            <a:endParaRPr lang="en-US" sz="1849" dirty="0">
              <a:solidFill>
                <a:srgbClr val="000000"/>
              </a:solidFill>
              <a:latin typeface="Avenir"/>
              <a:ea typeface="Avenir"/>
              <a:cs typeface="Avenir"/>
              <a:sym typeface="Avenir"/>
            </a:endParaRPr>
          </a:p>
          <a:p>
            <a:pPr algn="ctr">
              <a:lnSpc>
                <a:spcPts val="2588"/>
              </a:lnSpc>
            </a:pPr>
            <a:r>
              <a:rPr lang="en-US" sz="1849" dirty="0">
                <a:solidFill>
                  <a:srgbClr val="000000"/>
                </a:solidFill>
                <a:latin typeface="Avenir"/>
                <a:ea typeface="Avenir"/>
                <a:cs typeface="Avenir"/>
                <a:sym typeface="Avenir"/>
              </a:rPr>
              <a:t>£13,695 for 273 hours</a:t>
            </a: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6009" y="1264063"/>
            <a:ext cx="8832384" cy="6935040"/>
            <a:chOff x="0" y="0"/>
            <a:chExt cx="11776512" cy="9246720"/>
          </a:xfrm>
        </p:grpSpPr>
        <p:sp>
          <p:nvSpPr>
            <p:cNvPr id="3" name="Freeform 3"/>
            <p:cNvSpPr/>
            <p:nvPr/>
          </p:nvSpPr>
          <p:spPr>
            <a:xfrm>
              <a:off x="0" y="0"/>
              <a:ext cx="11776512" cy="9246720"/>
            </a:xfrm>
            <a:custGeom>
              <a:avLst/>
              <a:gdLst/>
              <a:ahLst/>
              <a:cxnLst/>
              <a:rect l="l" t="t" r="r" b="b"/>
              <a:pathLst>
                <a:path w="11776512" h="9246720">
                  <a:moveTo>
                    <a:pt x="0" y="0"/>
                  </a:moveTo>
                  <a:lnTo>
                    <a:pt x="11776512" y="0"/>
                  </a:lnTo>
                  <a:lnTo>
                    <a:pt x="11776512" y="9246720"/>
                  </a:lnTo>
                  <a:lnTo>
                    <a:pt x="0" y="9246720"/>
                  </a:lnTo>
                  <a:close/>
                </a:path>
              </a:pathLst>
            </a:custGeom>
            <a:solidFill>
              <a:srgbClr val="000000">
                <a:alpha val="0"/>
              </a:srgbClr>
            </a:solidFill>
          </p:spPr>
          <p:txBody>
            <a:bodyPr/>
            <a:lstStyle/>
            <a:p>
              <a:endParaRPr lang="en-GB"/>
            </a:p>
          </p:txBody>
        </p:sp>
        <p:sp>
          <p:nvSpPr>
            <p:cNvPr id="4" name="TextBox 4"/>
            <p:cNvSpPr txBox="1"/>
            <p:nvPr/>
          </p:nvSpPr>
          <p:spPr>
            <a:xfrm>
              <a:off x="0" y="-38100"/>
              <a:ext cx="11776512" cy="9284820"/>
            </a:xfrm>
            <a:prstGeom prst="rect">
              <a:avLst/>
            </a:prstGeom>
          </p:spPr>
          <p:txBody>
            <a:bodyPr lIns="0" tIns="0" rIns="0" bIns="0" rtlCol="0" anchor="t"/>
            <a:lstStyle/>
            <a:p>
              <a:pPr algn="l">
                <a:lnSpc>
                  <a:spcPts val="2159"/>
                </a:lnSpc>
              </a:pPr>
              <a:r>
                <a:rPr lang="en-US" sz="1799" spc="0" dirty="0">
                  <a:solidFill>
                    <a:srgbClr val="000000"/>
                  </a:solidFill>
                  <a:latin typeface="Avenir"/>
                  <a:ea typeface="Avenir"/>
                  <a:cs typeface="Avenir"/>
                  <a:sym typeface="Avenir"/>
                </a:rPr>
                <a:t>Aspire provides tailor-made training sessions to suit school's specific needs, whether that be learning about the basics of supporting children and young people with SEND and SEMH in a classroom environment or more advanced behaviour management training. We have both face to face and Whole School Online Training Packages to meet your schools needs, which are all CPD Accredited. Our training </a:t>
              </a:r>
              <a:r>
                <a:rPr lang="en-US" sz="1799" spc="0" dirty="0" err="1">
                  <a:solidFill>
                    <a:srgbClr val="000000"/>
                  </a:solidFill>
                  <a:latin typeface="Avenir"/>
                  <a:ea typeface="Avenir"/>
                  <a:cs typeface="Avenir"/>
                  <a:sym typeface="Avenir"/>
                </a:rPr>
                <a:t>programmes</a:t>
              </a:r>
              <a:r>
                <a:rPr lang="en-US" sz="1799" spc="0" dirty="0">
                  <a:solidFill>
                    <a:srgbClr val="000000"/>
                  </a:solidFill>
                  <a:latin typeface="Avenir"/>
                  <a:ea typeface="Avenir"/>
                  <a:cs typeface="Avenir"/>
                  <a:sym typeface="Avenir"/>
                </a:rPr>
                <a:t> include:</a:t>
              </a:r>
            </a:p>
            <a:p>
              <a:pPr algn="l">
                <a:lnSpc>
                  <a:spcPts val="2559"/>
                </a:lnSpc>
              </a:pPr>
              <a:endParaRPr lang="en-US" sz="1799" spc="0" dirty="0">
                <a:solidFill>
                  <a:srgbClr val="000000"/>
                </a:solidFill>
                <a:latin typeface="Avenir"/>
                <a:ea typeface="Avenir"/>
                <a:cs typeface="Avenir"/>
                <a:sym typeface="Avenir"/>
              </a:endParaRPr>
            </a:p>
            <a:p>
              <a:pPr marL="734771" lvl="2" indent="-244924" algn="l">
                <a:lnSpc>
                  <a:spcPts val="2304"/>
                </a:lnSpc>
                <a:buFont typeface="Arial"/>
                <a:buChar char="⚬"/>
              </a:pPr>
              <a:r>
                <a:rPr lang="en-US" sz="1920" spc="-1" dirty="0">
                  <a:solidFill>
                    <a:srgbClr val="000000"/>
                  </a:solidFill>
                  <a:latin typeface="Avenir"/>
                  <a:ea typeface="Avenir"/>
                  <a:cs typeface="Avenir"/>
                  <a:sym typeface="Avenir"/>
                </a:rPr>
                <a:t>Safer Schools – de-escalation and positive handling training</a:t>
              </a:r>
            </a:p>
            <a:p>
              <a:pPr marL="734771" lvl="2" indent="-244924" algn="l">
                <a:lnSpc>
                  <a:spcPts val="2304"/>
                </a:lnSpc>
                <a:buFont typeface="Arial"/>
                <a:buChar char="⚬"/>
              </a:pPr>
              <a:r>
                <a:rPr lang="en-US" sz="1920" spc="-1" dirty="0">
                  <a:solidFill>
                    <a:srgbClr val="000000"/>
                  </a:solidFill>
                  <a:latin typeface="Avenir"/>
                  <a:ea typeface="Avenir"/>
                  <a:cs typeface="Avenir"/>
                  <a:sym typeface="Avenir"/>
                </a:rPr>
                <a:t>Complex Trauma &amp; Informed Practice</a:t>
              </a:r>
            </a:p>
            <a:p>
              <a:pPr marL="734771" lvl="2" indent="-244924" algn="l">
                <a:lnSpc>
                  <a:spcPts val="2304"/>
                </a:lnSpc>
                <a:buFont typeface="Arial"/>
                <a:buChar char="⚬"/>
              </a:pPr>
              <a:r>
                <a:rPr lang="en-US" sz="1920" spc="-1" dirty="0">
                  <a:solidFill>
                    <a:srgbClr val="000000"/>
                  </a:solidFill>
                  <a:latin typeface="Avenir"/>
                  <a:ea typeface="Avenir"/>
                  <a:cs typeface="Avenir"/>
                  <a:sym typeface="Avenir"/>
                </a:rPr>
                <a:t>Emotion Coaching</a:t>
              </a:r>
            </a:p>
            <a:p>
              <a:pPr marL="734771" lvl="2" indent="-244924" algn="l">
                <a:lnSpc>
                  <a:spcPts val="2304"/>
                </a:lnSpc>
                <a:buFont typeface="Arial"/>
                <a:buChar char="⚬"/>
              </a:pPr>
              <a:r>
                <a:rPr lang="en-US" sz="1920" spc="-1" dirty="0">
                  <a:solidFill>
                    <a:srgbClr val="000000"/>
                  </a:solidFill>
                  <a:latin typeface="Avenir"/>
                  <a:ea typeface="Avenir"/>
                  <a:cs typeface="Avenir"/>
                  <a:sym typeface="Avenir"/>
                </a:rPr>
                <a:t>PACE Approach</a:t>
              </a:r>
            </a:p>
            <a:p>
              <a:pPr marL="734771" lvl="2" indent="-244924" algn="l">
                <a:lnSpc>
                  <a:spcPts val="2304"/>
                </a:lnSpc>
                <a:buFont typeface="Arial"/>
                <a:buChar char="⚬"/>
              </a:pPr>
              <a:r>
                <a:rPr lang="en-US" sz="1920" spc="-1" dirty="0">
                  <a:solidFill>
                    <a:srgbClr val="000000"/>
                  </a:solidFill>
                  <a:latin typeface="Avenir"/>
                  <a:ea typeface="Avenir"/>
                  <a:cs typeface="Avenir"/>
                  <a:sym typeface="Avenir"/>
                </a:rPr>
                <a:t>Supporting Mental Health in the Classroom</a:t>
              </a:r>
            </a:p>
            <a:p>
              <a:pPr marL="734771" lvl="2" indent="-244924" algn="l">
                <a:lnSpc>
                  <a:spcPts val="2304"/>
                </a:lnSpc>
                <a:buFont typeface="Arial"/>
                <a:buChar char="⚬"/>
              </a:pPr>
              <a:r>
                <a:rPr lang="en-US" sz="1920" spc="-1" dirty="0">
                  <a:solidFill>
                    <a:srgbClr val="000000"/>
                  </a:solidFill>
                  <a:latin typeface="Avenir"/>
                  <a:ea typeface="Avenir"/>
                  <a:cs typeface="Avenir"/>
                  <a:sym typeface="Avenir"/>
                </a:rPr>
                <a:t>Attachment &amp; ACE’s</a:t>
              </a:r>
            </a:p>
            <a:p>
              <a:pPr marL="734771" lvl="2" indent="-244924" algn="l">
                <a:lnSpc>
                  <a:spcPts val="2304"/>
                </a:lnSpc>
                <a:buFont typeface="Arial"/>
                <a:buChar char="⚬"/>
              </a:pPr>
              <a:r>
                <a:rPr lang="en-US" sz="1920" spc="-1" dirty="0">
                  <a:solidFill>
                    <a:srgbClr val="000000"/>
                  </a:solidFill>
                  <a:latin typeface="Avenir"/>
                  <a:ea typeface="Avenir"/>
                  <a:cs typeface="Avenir"/>
                  <a:sym typeface="Avenir"/>
                </a:rPr>
                <a:t>Supporting neurodivergent needs, such as ADHD and Autism</a:t>
              </a:r>
            </a:p>
            <a:p>
              <a:pPr marL="734771" lvl="2" indent="-244924">
                <a:lnSpc>
                  <a:spcPts val="2304"/>
                </a:lnSpc>
                <a:buFont typeface="Arial"/>
                <a:buChar char="⚬"/>
              </a:pPr>
              <a:r>
                <a:rPr lang="en-US" sz="1920" spc="-1" dirty="0">
                  <a:solidFill>
                    <a:srgbClr val="000000"/>
                  </a:solidFill>
                  <a:latin typeface="Avenir"/>
                  <a:ea typeface="Avenir"/>
                  <a:cs typeface="Avenir"/>
                  <a:sym typeface="Avenir"/>
                </a:rPr>
                <a:t>Lunchtime Supervisors</a:t>
              </a:r>
            </a:p>
            <a:p>
              <a:pPr algn="l">
                <a:lnSpc>
                  <a:spcPts val="2304"/>
                </a:lnSpc>
              </a:pPr>
              <a:endParaRPr lang="en-US" sz="1920" spc="-1" dirty="0">
                <a:solidFill>
                  <a:srgbClr val="000000"/>
                </a:solidFill>
                <a:latin typeface="Avenir"/>
                <a:ea typeface="Avenir"/>
                <a:cs typeface="Avenir"/>
                <a:sym typeface="Avenir"/>
              </a:endParaRPr>
            </a:p>
            <a:p>
              <a:pPr marL="816412" lvl="2" indent="-272137" algn="l">
                <a:lnSpc>
                  <a:spcPts val="2560"/>
                </a:lnSpc>
              </a:pPr>
              <a:r>
                <a:rPr lang="en-US" sz="2133" spc="-1" dirty="0">
                  <a:solidFill>
                    <a:srgbClr val="000000"/>
                  </a:solidFill>
                  <a:latin typeface="Avenir"/>
                  <a:ea typeface="Avenir"/>
                  <a:cs typeface="Avenir"/>
                  <a:sym typeface="Avenir"/>
                </a:rPr>
                <a:t>	</a:t>
              </a:r>
              <a:r>
                <a:rPr lang="en-US" sz="2133" spc="-1" dirty="0">
                  <a:solidFill>
                    <a:srgbClr val="00B0F0"/>
                  </a:solidFill>
                  <a:latin typeface="Avenir"/>
                  <a:ea typeface="Avenir"/>
                  <a:cs typeface="Avenir"/>
                  <a:sym typeface="Avenir"/>
                </a:rPr>
                <a:t>https://www.aspirebm.co.uk/training </a:t>
              </a:r>
            </a:p>
            <a:p>
              <a:pPr algn="l">
                <a:lnSpc>
                  <a:spcPts val="2559"/>
                </a:lnSpc>
              </a:pPr>
              <a:endParaRPr lang="en-US" sz="2133" spc="-1" dirty="0">
                <a:solidFill>
                  <a:srgbClr val="00B0F0"/>
                </a:solidFill>
                <a:latin typeface="Avenir"/>
                <a:ea typeface="Avenir"/>
                <a:cs typeface="Avenir"/>
                <a:sym typeface="Avenir"/>
              </a:endParaRPr>
            </a:p>
            <a:p>
              <a:pPr marL="816412" lvl="2" indent="-272137" algn="l">
                <a:lnSpc>
                  <a:spcPts val="2560"/>
                </a:lnSpc>
              </a:pPr>
              <a:r>
                <a:rPr lang="en-US" sz="2133" spc="-1" dirty="0">
                  <a:solidFill>
                    <a:srgbClr val="00B0F0"/>
                  </a:solidFill>
                  <a:latin typeface="Avenir"/>
                  <a:ea typeface="Avenir"/>
                  <a:cs typeface="Avenir"/>
                  <a:sym typeface="Avenir"/>
                </a:rPr>
                <a:t>	https://www.aspirebm.co.uk/online-training </a:t>
              </a:r>
            </a:p>
            <a:p>
              <a:pPr marL="816412" lvl="2" indent="-272137" algn="ctr">
                <a:lnSpc>
                  <a:spcPts val="2560"/>
                </a:lnSpc>
              </a:pPr>
              <a:endParaRPr lang="en-US" sz="2133" spc="-1" dirty="0">
                <a:solidFill>
                  <a:srgbClr val="00B0F0"/>
                </a:solidFill>
                <a:latin typeface="Avenir"/>
                <a:ea typeface="Avenir"/>
                <a:cs typeface="Avenir"/>
                <a:sym typeface="Avenir"/>
              </a:endParaRPr>
            </a:p>
          </p:txBody>
        </p:sp>
      </p:grpSp>
      <p:grpSp>
        <p:nvGrpSpPr>
          <p:cNvPr id="5" name="Group 5"/>
          <p:cNvGrpSpPr/>
          <p:nvPr/>
        </p:nvGrpSpPr>
        <p:grpSpPr>
          <a:xfrm>
            <a:off x="260736" y="385585"/>
            <a:ext cx="8290560" cy="1567872"/>
            <a:chOff x="0" y="0"/>
            <a:chExt cx="11054080" cy="2090496"/>
          </a:xfrm>
        </p:grpSpPr>
        <p:sp>
          <p:nvSpPr>
            <p:cNvPr id="6" name="Freeform 6"/>
            <p:cNvSpPr/>
            <p:nvPr/>
          </p:nvSpPr>
          <p:spPr>
            <a:xfrm>
              <a:off x="0" y="0"/>
              <a:ext cx="11054080" cy="2090496"/>
            </a:xfrm>
            <a:custGeom>
              <a:avLst/>
              <a:gdLst/>
              <a:ahLst/>
              <a:cxnLst/>
              <a:rect l="l" t="t" r="r" b="b"/>
              <a:pathLst>
                <a:path w="11054080" h="2090496">
                  <a:moveTo>
                    <a:pt x="0" y="0"/>
                  </a:moveTo>
                  <a:lnTo>
                    <a:pt x="11054080" y="0"/>
                  </a:lnTo>
                  <a:lnTo>
                    <a:pt x="11054080" y="2090496"/>
                  </a:lnTo>
                  <a:lnTo>
                    <a:pt x="0" y="2090496"/>
                  </a:lnTo>
                  <a:close/>
                </a:path>
              </a:pathLst>
            </a:custGeom>
            <a:solidFill>
              <a:srgbClr val="000000">
                <a:alpha val="0"/>
              </a:srgbClr>
            </a:solidFill>
          </p:spPr>
          <p:txBody>
            <a:bodyPr/>
            <a:lstStyle/>
            <a:p>
              <a:endParaRPr lang="en-GB"/>
            </a:p>
          </p:txBody>
        </p:sp>
        <p:sp>
          <p:nvSpPr>
            <p:cNvPr id="7" name="TextBox 7"/>
            <p:cNvSpPr txBox="1"/>
            <p:nvPr/>
          </p:nvSpPr>
          <p:spPr>
            <a:xfrm>
              <a:off x="0" y="-76200"/>
              <a:ext cx="11054080" cy="2166696"/>
            </a:xfrm>
            <a:prstGeom prst="rect">
              <a:avLst/>
            </a:prstGeom>
          </p:spPr>
          <p:txBody>
            <a:bodyPr lIns="0" tIns="0" rIns="0" bIns="0" rtlCol="0" anchor="t"/>
            <a:lstStyle/>
            <a:p>
              <a:pPr algn="l">
                <a:lnSpc>
                  <a:spcPts val="4608"/>
                </a:lnSpc>
              </a:pPr>
              <a:r>
                <a:rPr lang="en-US" sz="3840" b="1" spc="-1">
                  <a:solidFill>
                    <a:srgbClr val="00B0F0"/>
                  </a:solidFill>
                  <a:latin typeface="Avenir Bold"/>
                  <a:ea typeface="Avenir Bold"/>
                  <a:cs typeface="Avenir Bold"/>
                  <a:sym typeface="Avenir Bold"/>
                </a:rPr>
                <a:t>Aspire Training &amp; Development</a:t>
              </a:r>
            </a:p>
          </p:txBody>
        </p:sp>
      </p:grpSp>
      <p:sp>
        <p:nvSpPr>
          <p:cNvPr id="8" name="Freeform 8" descr="ABAC® is CPD certified | Governance | Risk | Compliance ..."/>
          <p:cNvSpPr/>
          <p:nvPr/>
        </p:nvSpPr>
        <p:spPr>
          <a:xfrm>
            <a:off x="7764972" y="0"/>
            <a:ext cx="1988628" cy="1264063"/>
          </a:xfrm>
          <a:custGeom>
            <a:avLst/>
            <a:gdLst/>
            <a:ahLst/>
            <a:cxnLst/>
            <a:rect l="l" t="t" r="r" b="b"/>
            <a:pathLst>
              <a:path w="1988628" h="1264063">
                <a:moveTo>
                  <a:pt x="0" y="0"/>
                </a:moveTo>
                <a:lnTo>
                  <a:pt x="1988628" y="0"/>
                </a:lnTo>
                <a:lnTo>
                  <a:pt x="1988628" y="1264063"/>
                </a:lnTo>
                <a:lnTo>
                  <a:pt x="0" y="1264063"/>
                </a:lnTo>
                <a:lnTo>
                  <a:pt x="0" y="0"/>
                </a:lnTo>
                <a:close/>
              </a:path>
            </a:pathLst>
          </a:custGeom>
          <a:blipFill>
            <a:blip r:embed="rId2"/>
            <a:stretch>
              <a:fillRect l="-7" r="-7"/>
            </a:stretch>
          </a:blipFill>
        </p:spPr>
        <p:txBody>
          <a:bodyPr/>
          <a:lstStyle/>
          <a:p>
            <a:endParaRPr lang="en-GB"/>
          </a:p>
        </p:txBody>
      </p:sp>
      <p:sp>
        <p:nvSpPr>
          <p:cNvPr id="9" name="Freeform 9"/>
          <p:cNvSpPr/>
          <p:nvPr/>
        </p:nvSpPr>
        <p:spPr>
          <a:xfrm>
            <a:off x="8183952" y="6111717"/>
            <a:ext cx="1394755" cy="982126"/>
          </a:xfrm>
          <a:custGeom>
            <a:avLst/>
            <a:gdLst/>
            <a:ahLst/>
            <a:cxnLst/>
            <a:rect l="l" t="t" r="r" b="b"/>
            <a:pathLst>
              <a:path w="1394755" h="982126">
                <a:moveTo>
                  <a:pt x="0" y="0"/>
                </a:moveTo>
                <a:lnTo>
                  <a:pt x="1394755" y="0"/>
                </a:lnTo>
                <a:lnTo>
                  <a:pt x="1394755" y="982126"/>
                </a:lnTo>
                <a:lnTo>
                  <a:pt x="0" y="982126"/>
                </a:lnTo>
                <a:lnTo>
                  <a:pt x="0" y="0"/>
                </a:lnTo>
                <a:close/>
              </a:path>
            </a:pathLst>
          </a:custGeom>
          <a:blipFill>
            <a:blip r:embed="rId3"/>
            <a:stretch>
              <a:fillRect l="-1907" t="-19037" r="-1011" b="-27122"/>
            </a:stretch>
          </a:blipFill>
          <a:ln cap="sq">
            <a:noFill/>
            <a:prstDash val="solid"/>
            <a:miter/>
          </a:ln>
        </p:spPr>
        <p:txBody>
          <a:bodyPr/>
          <a:lstStyle/>
          <a:p>
            <a:endParaRPr lang="en-GB"/>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60736" y="404685"/>
            <a:ext cx="8290560" cy="1567872"/>
            <a:chOff x="0" y="0"/>
            <a:chExt cx="11054080" cy="2090496"/>
          </a:xfrm>
        </p:grpSpPr>
        <p:sp>
          <p:nvSpPr>
            <p:cNvPr id="3" name="Freeform 3"/>
            <p:cNvSpPr/>
            <p:nvPr/>
          </p:nvSpPr>
          <p:spPr>
            <a:xfrm>
              <a:off x="0" y="0"/>
              <a:ext cx="11054080" cy="2090496"/>
            </a:xfrm>
            <a:custGeom>
              <a:avLst/>
              <a:gdLst/>
              <a:ahLst/>
              <a:cxnLst/>
              <a:rect l="l" t="t" r="r" b="b"/>
              <a:pathLst>
                <a:path w="11054080" h="2090496">
                  <a:moveTo>
                    <a:pt x="0" y="0"/>
                  </a:moveTo>
                  <a:lnTo>
                    <a:pt x="11054080" y="0"/>
                  </a:lnTo>
                  <a:lnTo>
                    <a:pt x="11054080" y="2090496"/>
                  </a:lnTo>
                  <a:lnTo>
                    <a:pt x="0" y="2090496"/>
                  </a:lnTo>
                  <a:close/>
                </a:path>
              </a:pathLst>
            </a:custGeom>
            <a:solidFill>
              <a:srgbClr val="000000">
                <a:alpha val="0"/>
              </a:srgbClr>
            </a:solidFill>
          </p:spPr>
          <p:txBody>
            <a:bodyPr/>
            <a:lstStyle/>
            <a:p>
              <a:endParaRPr lang="en-GB"/>
            </a:p>
          </p:txBody>
        </p:sp>
        <p:sp>
          <p:nvSpPr>
            <p:cNvPr id="4" name="TextBox 4"/>
            <p:cNvSpPr txBox="1"/>
            <p:nvPr/>
          </p:nvSpPr>
          <p:spPr>
            <a:xfrm>
              <a:off x="0" y="-76200"/>
              <a:ext cx="11054080" cy="2166696"/>
            </a:xfrm>
            <a:prstGeom prst="rect">
              <a:avLst/>
            </a:prstGeom>
          </p:spPr>
          <p:txBody>
            <a:bodyPr lIns="0" tIns="0" rIns="0" bIns="0" rtlCol="0" anchor="t"/>
            <a:lstStyle/>
            <a:p>
              <a:pPr algn="l">
                <a:lnSpc>
                  <a:spcPts val="4608"/>
                </a:lnSpc>
              </a:pPr>
              <a:r>
                <a:rPr lang="en-US" sz="3840" b="1" spc="-1">
                  <a:solidFill>
                    <a:srgbClr val="00B0F0"/>
                  </a:solidFill>
                  <a:latin typeface="Avenir Bold"/>
                  <a:ea typeface="Avenir Bold"/>
                  <a:cs typeface="Avenir Bold"/>
                  <a:sym typeface="Avenir Bold"/>
                </a:rPr>
                <a:t>Aspire Safer Schools Training</a:t>
              </a:r>
            </a:p>
          </p:txBody>
        </p:sp>
      </p:grpSp>
      <p:sp>
        <p:nvSpPr>
          <p:cNvPr id="5" name="Freeform 5" descr="ABAC® is CPD certified | Governance | Risk | Compliance ..."/>
          <p:cNvSpPr/>
          <p:nvPr/>
        </p:nvSpPr>
        <p:spPr>
          <a:xfrm>
            <a:off x="7894151" y="6670"/>
            <a:ext cx="1859449" cy="1181951"/>
          </a:xfrm>
          <a:custGeom>
            <a:avLst/>
            <a:gdLst/>
            <a:ahLst/>
            <a:cxnLst/>
            <a:rect l="l" t="t" r="r" b="b"/>
            <a:pathLst>
              <a:path w="1859449" h="1181951">
                <a:moveTo>
                  <a:pt x="0" y="0"/>
                </a:moveTo>
                <a:lnTo>
                  <a:pt x="1859449" y="0"/>
                </a:lnTo>
                <a:lnTo>
                  <a:pt x="1859449" y="1181951"/>
                </a:lnTo>
                <a:lnTo>
                  <a:pt x="0" y="1181951"/>
                </a:lnTo>
                <a:lnTo>
                  <a:pt x="0" y="0"/>
                </a:lnTo>
                <a:close/>
              </a:path>
            </a:pathLst>
          </a:custGeom>
          <a:blipFill>
            <a:blip r:embed="rId2"/>
            <a:stretch>
              <a:fillRect l="-7" r="-7"/>
            </a:stretch>
          </a:blipFill>
        </p:spPr>
        <p:txBody>
          <a:bodyPr/>
          <a:lstStyle/>
          <a:p>
            <a:endParaRPr lang="en-GB"/>
          </a:p>
        </p:txBody>
      </p:sp>
      <p:sp>
        <p:nvSpPr>
          <p:cNvPr id="6" name="Freeform 6"/>
          <p:cNvSpPr/>
          <p:nvPr/>
        </p:nvSpPr>
        <p:spPr>
          <a:xfrm>
            <a:off x="8305800" y="6292734"/>
            <a:ext cx="1394755" cy="982126"/>
          </a:xfrm>
          <a:custGeom>
            <a:avLst/>
            <a:gdLst/>
            <a:ahLst/>
            <a:cxnLst/>
            <a:rect l="l" t="t" r="r" b="b"/>
            <a:pathLst>
              <a:path w="1394755" h="982126">
                <a:moveTo>
                  <a:pt x="0" y="0"/>
                </a:moveTo>
                <a:lnTo>
                  <a:pt x="1394755" y="0"/>
                </a:lnTo>
                <a:lnTo>
                  <a:pt x="1394755" y="982126"/>
                </a:lnTo>
                <a:lnTo>
                  <a:pt x="0" y="982126"/>
                </a:lnTo>
                <a:lnTo>
                  <a:pt x="0" y="0"/>
                </a:lnTo>
                <a:close/>
              </a:path>
            </a:pathLst>
          </a:custGeom>
          <a:blipFill>
            <a:blip r:embed="rId3"/>
            <a:stretch>
              <a:fillRect l="-1907" t="-19037" r="-1011" b="-27122"/>
            </a:stretch>
          </a:blipFill>
          <a:ln cap="sq">
            <a:noFill/>
            <a:prstDash val="solid"/>
            <a:miter/>
          </a:ln>
        </p:spPr>
        <p:txBody>
          <a:bodyPr/>
          <a:lstStyle/>
          <a:p>
            <a:endParaRPr lang="en-GB"/>
          </a:p>
        </p:txBody>
      </p:sp>
      <p:sp>
        <p:nvSpPr>
          <p:cNvPr id="7" name="TextBox 7"/>
          <p:cNvSpPr txBox="1"/>
          <p:nvPr/>
        </p:nvSpPr>
        <p:spPr>
          <a:xfrm>
            <a:off x="260736" y="1284396"/>
            <a:ext cx="8920857" cy="6027291"/>
          </a:xfrm>
          <a:prstGeom prst="rect">
            <a:avLst/>
          </a:prstGeom>
        </p:spPr>
        <p:txBody>
          <a:bodyPr lIns="0" tIns="0" rIns="0" bIns="0" rtlCol="0" anchor="t">
            <a:spAutoFit/>
          </a:bodyPr>
          <a:lstStyle/>
          <a:p>
            <a:pPr algn="l">
              <a:lnSpc>
                <a:spcPts val="1800"/>
              </a:lnSpc>
              <a:spcBef>
                <a:spcPct val="0"/>
              </a:spcBef>
            </a:pPr>
            <a:r>
              <a:rPr lang="en-US" sz="1500" spc="0" dirty="0">
                <a:solidFill>
                  <a:srgbClr val="000000"/>
                </a:solidFill>
                <a:latin typeface="Avenir Bold"/>
                <a:ea typeface="Avenir Bold"/>
                <a:cs typeface="Avenir Bold"/>
                <a:sym typeface="Avenir Bold"/>
              </a:rPr>
              <a:t>The training is called Safer Schools for a reason; we want to reduce the requirement for physical intervention in schools.</a:t>
            </a:r>
          </a:p>
          <a:p>
            <a:pPr algn="l">
              <a:lnSpc>
                <a:spcPts val="1800"/>
              </a:lnSpc>
              <a:spcBef>
                <a:spcPct val="0"/>
              </a:spcBef>
            </a:pPr>
            <a:endParaRPr lang="en-US" sz="1500" spc="0" dirty="0">
              <a:solidFill>
                <a:srgbClr val="000000"/>
              </a:solidFill>
              <a:latin typeface="Avenir Bold"/>
              <a:ea typeface="Avenir Bold"/>
              <a:cs typeface="Avenir Bold"/>
              <a:sym typeface="Avenir Bold"/>
            </a:endParaRPr>
          </a:p>
          <a:p>
            <a:pPr algn="l">
              <a:lnSpc>
                <a:spcPts val="1800"/>
              </a:lnSpc>
              <a:spcBef>
                <a:spcPct val="0"/>
              </a:spcBef>
            </a:pPr>
            <a:r>
              <a:rPr lang="en-US" sz="1500" spc="0" dirty="0">
                <a:solidFill>
                  <a:srgbClr val="000000"/>
                </a:solidFill>
                <a:latin typeface="Avenir Bold"/>
                <a:ea typeface="Avenir Bold"/>
                <a:cs typeface="Avenir Bold"/>
                <a:sym typeface="Avenir Bold"/>
              </a:rPr>
              <a:t>Our Safer Schools Programme will help you:</a:t>
            </a:r>
          </a:p>
          <a:p>
            <a:pPr algn="l">
              <a:lnSpc>
                <a:spcPts val="1800"/>
              </a:lnSpc>
              <a:spcBef>
                <a:spcPct val="0"/>
              </a:spcBef>
            </a:pPr>
            <a:endParaRPr lang="en-US" sz="1500" spc="0" dirty="0">
              <a:solidFill>
                <a:srgbClr val="000000"/>
              </a:solidFill>
              <a:latin typeface="Avenir Bold"/>
              <a:ea typeface="Avenir Bold"/>
              <a:cs typeface="Avenir Bold"/>
              <a:sym typeface="Avenir Bold"/>
            </a:endParaRPr>
          </a:p>
          <a:p>
            <a:pPr marL="323850" lvl="1" indent="-161925" algn="l">
              <a:lnSpc>
                <a:spcPts val="1800"/>
              </a:lnSpc>
              <a:buFont typeface="Arial"/>
              <a:buChar char="•"/>
            </a:pPr>
            <a:r>
              <a:rPr lang="en-US" sz="1500" spc="0" dirty="0" err="1">
                <a:solidFill>
                  <a:srgbClr val="000000"/>
                </a:solidFill>
                <a:latin typeface="Avenir Bold"/>
                <a:ea typeface="Avenir Bold"/>
                <a:cs typeface="Avenir Bold"/>
                <a:sym typeface="Avenir Bold"/>
              </a:rPr>
              <a:t>Recognise</a:t>
            </a:r>
            <a:r>
              <a:rPr lang="en-US" sz="1500" spc="0" dirty="0">
                <a:solidFill>
                  <a:srgbClr val="000000"/>
                </a:solidFill>
                <a:latin typeface="Avenir Bold"/>
                <a:ea typeface="Avenir Bold"/>
                <a:cs typeface="Avenir Bold"/>
                <a:sym typeface="Avenir Bold"/>
              </a:rPr>
              <a:t> why a child/young person is presenting with specific behaviours and factors associated with these.</a:t>
            </a:r>
          </a:p>
          <a:p>
            <a:pPr marL="323850" lvl="1" indent="-161925" algn="l">
              <a:lnSpc>
                <a:spcPts val="1800"/>
              </a:lnSpc>
              <a:buFont typeface="Arial"/>
              <a:buChar char="•"/>
            </a:pPr>
            <a:r>
              <a:rPr lang="en-US" sz="1500" spc="0" dirty="0">
                <a:solidFill>
                  <a:srgbClr val="000000"/>
                </a:solidFill>
                <a:latin typeface="Avenir Bold"/>
                <a:ea typeface="Avenir Bold"/>
                <a:cs typeface="Avenir Bold"/>
                <a:sym typeface="Avenir Bold"/>
              </a:rPr>
              <a:t>Support the child/young person to understand the emotions they may be feeling, driving the behaviours that accompany these.</a:t>
            </a:r>
          </a:p>
          <a:p>
            <a:pPr marL="323850" lvl="1" indent="-161925" algn="l">
              <a:lnSpc>
                <a:spcPts val="1800"/>
              </a:lnSpc>
              <a:buFont typeface="Arial"/>
              <a:buChar char="•"/>
            </a:pPr>
            <a:r>
              <a:rPr lang="en-US" sz="1500" spc="0" dirty="0">
                <a:solidFill>
                  <a:srgbClr val="000000"/>
                </a:solidFill>
                <a:latin typeface="Avenir Bold"/>
                <a:ea typeface="Avenir Bold"/>
                <a:cs typeface="Avenir Bold"/>
                <a:sym typeface="Avenir Bold"/>
              </a:rPr>
              <a:t>Build practical skills in relational approaches and de-escalation to ensure challenging situations with pupils do not escalate further and crisis situations are de-escalated in an effective, supportive, relational and timely manner.</a:t>
            </a:r>
          </a:p>
          <a:p>
            <a:pPr marL="323850" lvl="1" indent="-161925" algn="l">
              <a:lnSpc>
                <a:spcPts val="1800"/>
              </a:lnSpc>
              <a:buFont typeface="Arial"/>
              <a:buChar char="•"/>
            </a:pPr>
            <a:r>
              <a:rPr lang="en-US" sz="1500" spc="0" dirty="0">
                <a:solidFill>
                  <a:srgbClr val="000000"/>
                </a:solidFill>
                <a:latin typeface="Avenir Bold"/>
                <a:ea typeface="Avenir Bold"/>
                <a:cs typeface="Avenir Bold"/>
                <a:sym typeface="Avenir Bold"/>
              </a:rPr>
              <a:t>Understand the importance of and learn relational and co-regulation techniques to support pupils emotions that are driving their behaviours.</a:t>
            </a:r>
          </a:p>
          <a:p>
            <a:pPr marL="323850" lvl="1" indent="-161925" algn="l">
              <a:lnSpc>
                <a:spcPts val="1800"/>
              </a:lnSpc>
              <a:buFont typeface="Arial"/>
              <a:buChar char="•"/>
            </a:pPr>
            <a:r>
              <a:rPr lang="en-US" sz="1500" spc="0" dirty="0">
                <a:solidFill>
                  <a:srgbClr val="000000"/>
                </a:solidFill>
                <a:latin typeface="Avenir Bold"/>
                <a:ea typeface="Avenir Bold"/>
                <a:cs typeface="Avenir Bold"/>
                <a:sym typeface="Avenir Bold"/>
              </a:rPr>
              <a:t>And if you absolutely need to intervene physically, we will show you how to do it calmly and safely, with all physical interventions BTEC Conflict Management &amp; Positive Handling and NFPS affiliated.</a:t>
            </a:r>
          </a:p>
          <a:p>
            <a:pPr algn="l">
              <a:lnSpc>
                <a:spcPts val="1800"/>
              </a:lnSpc>
              <a:spcBef>
                <a:spcPct val="0"/>
              </a:spcBef>
            </a:pPr>
            <a:r>
              <a:rPr lang="en-US" sz="1500" spc="0" dirty="0">
                <a:solidFill>
                  <a:srgbClr val="000000"/>
                </a:solidFill>
                <a:latin typeface="Avenir Bold"/>
                <a:ea typeface="Avenir Bold"/>
                <a:cs typeface="Avenir Bold"/>
                <a:sym typeface="Avenir Bold"/>
              </a:rPr>
              <a:t> </a:t>
            </a:r>
          </a:p>
          <a:p>
            <a:pPr algn="l">
              <a:lnSpc>
                <a:spcPts val="1800"/>
              </a:lnSpc>
              <a:spcBef>
                <a:spcPct val="0"/>
              </a:spcBef>
            </a:pPr>
            <a:r>
              <a:rPr lang="en-US" sz="1500" spc="0" dirty="0">
                <a:solidFill>
                  <a:srgbClr val="000000"/>
                </a:solidFill>
                <a:latin typeface="Avenir Bold"/>
                <a:ea typeface="Avenir Bold"/>
                <a:cs typeface="Avenir Bold"/>
                <a:sym typeface="Avenir Bold"/>
              </a:rPr>
              <a:t>If you would like to become a ‘</a:t>
            </a:r>
            <a:r>
              <a:rPr lang="en-US" sz="1500" spc="0" dirty="0">
                <a:solidFill>
                  <a:srgbClr val="3B873D"/>
                </a:solidFill>
                <a:latin typeface="Avenir Bold"/>
                <a:ea typeface="Avenir Bold"/>
                <a:cs typeface="Avenir Bold"/>
                <a:sym typeface="Avenir Bold"/>
              </a:rPr>
              <a:t>Safer School</a:t>
            </a:r>
            <a:r>
              <a:rPr lang="en-US" sz="1500" spc="0" dirty="0">
                <a:solidFill>
                  <a:srgbClr val="000000"/>
                </a:solidFill>
                <a:latin typeface="Avenir Bold"/>
                <a:ea typeface="Avenir Bold"/>
                <a:cs typeface="Avenir Bold"/>
                <a:sym typeface="Avenir Bold"/>
              </a:rPr>
              <a:t>’ and join the 100’s of schools supporting and co-regulating the emotional wellbeing of their pupils, contact us.</a:t>
            </a:r>
          </a:p>
          <a:p>
            <a:pPr algn="l">
              <a:lnSpc>
                <a:spcPts val="1800"/>
              </a:lnSpc>
              <a:spcBef>
                <a:spcPct val="0"/>
              </a:spcBef>
            </a:pPr>
            <a:r>
              <a:rPr lang="en-US" sz="1500" spc="0" dirty="0">
                <a:solidFill>
                  <a:srgbClr val="000000"/>
                </a:solidFill>
                <a:latin typeface="Avenir Bold"/>
                <a:ea typeface="Avenir Bold"/>
                <a:cs typeface="Avenir Bold"/>
                <a:sym typeface="Avenir Bold"/>
              </a:rPr>
              <a:t>​</a:t>
            </a:r>
          </a:p>
          <a:p>
            <a:pPr algn="l">
              <a:lnSpc>
                <a:spcPts val="1800"/>
              </a:lnSpc>
              <a:spcBef>
                <a:spcPct val="0"/>
              </a:spcBef>
            </a:pPr>
            <a:r>
              <a:rPr lang="en-US" sz="1500" dirty="0">
                <a:solidFill>
                  <a:srgbClr val="000000"/>
                </a:solidFill>
                <a:latin typeface="Avenir Bold"/>
                <a:ea typeface="Avenir Bold"/>
                <a:cs typeface="Avenir Bold"/>
                <a:sym typeface="Avenir Bold"/>
              </a:rPr>
              <a:t>We now also provide an award for you to display to show your commitment to reducing physical intervention in your school. </a:t>
            </a:r>
          </a:p>
          <a:p>
            <a:pPr algn="l">
              <a:lnSpc>
                <a:spcPts val="1919"/>
              </a:lnSpc>
              <a:spcBef>
                <a:spcPct val="0"/>
              </a:spcBef>
            </a:pPr>
            <a:endParaRPr lang="en-US" sz="1500" dirty="0">
              <a:solidFill>
                <a:srgbClr val="000000"/>
              </a:solidFill>
              <a:latin typeface="Avenir Bold"/>
              <a:ea typeface="Avenir Bold"/>
              <a:cs typeface="Avenir Bold"/>
              <a:sym typeface="Avenir Bold"/>
            </a:endParaRPr>
          </a:p>
          <a:p>
            <a:pPr algn="l">
              <a:lnSpc>
                <a:spcPts val="1919"/>
              </a:lnSpc>
              <a:spcBef>
                <a:spcPct val="0"/>
              </a:spcBef>
            </a:pPr>
            <a:r>
              <a:rPr lang="en-US" sz="1599" spc="0" dirty="0">
                <a:solidFill>
                  <a:srgbClr val="000000"/>
                </a:solidFill>
                <a:latin typeface="Avenir Bold"/>
                <a:ea typeface="Avenir Bold"/>
                <a:cs typeface="Avenir Bold"/>
                <a:sym typeface="Avenir Bold"/>
              </a:rPr>
              <a:t>Safer Schools starts from </a:t>
            </a:r>
            <a:r>
              <a:rPr lang="en-US" sz="1599" spc="0" dirty="0">
                <a:solidFill>
                  <a:srgbClr val="00B0F0"/>
                </a:solidFill>
                <a:latin typeface="Avenir Bold"/>
                <a:ea typeface="Avenir Bold"/>
                <a:cs typeface="Avenir Bold"/>
                <a:sym typeface="Avenir Bold"/>
              </a:rPr>
              <a:t>£1395+VAT</a:t>
            </a:r>
            <a:r>
              <a:rPr lang="en-US" sz="1599" spc="0" dirty="0">
                <a:solidFill>
                  <a:srgbClr val="000000"/>
                </a:solidFill>
                <a:latin typeface="Avenir Bold"/>
                <a:ea typeface="Avenir Bold"/>
                <a:cs typeface="Avenir Bold"/>
                <a:sym typeface="Avenir Bold"/>
              </a:rPr>
              <a:t> for up to 20 staff members or less than £70pp.</a:t>
            </a: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51186" y="108637"/>
            <a:ext cx="8290560" cy="1567872"/>
            <a:chOff x="0" y="0"/>
            <a:chExt cx="11054080" cy="2090496"/>
          </a:xfrm>
        </p:grpSpPr>
        <p:sp>
          <p:nvSpPr>
            <p:cNvPr id="3" name="Freeform 3"/>
            <p:cNvSpPr/>
            <p:nvPr/>
          </p:nvSpPr>
          <p:spPr>
            <a:xfrm>
              <a:off x="0" y="0"/>
              <a:ext cx="11054080" cy="2090496"/>
            </a:xfrm>
            <a:custGeom>
              <a:avLst/>
              <a:gdLst/>
              <a:ahLst/>
              <a:cxnLst/>
              <a:rect l="l" t="t" r="r" b="b"/>
              <a:pathLst>
                <a:path w="11054080" h="2090496">
                  <a:moveTo>
                    <a:pt x="0" y="0"/>
                  </a:moveTo>
                  <a:lnTo>
                    <a:pt x="11054080" y="0"/>
                  </a:lnTo>
                  <a:lnTo>
                    <a:pt x="11054080" y="2090496"/>
                  </a:lnTo>
                  <a:lnTo>
                    <a:pt x="0" y="2090496"/>
                  </a:lnTo>
                  <a:close/>
                </a:path>
              </a:pathLst>
            </a:custGeom>
            <a:solidFill>
              <a:srgbClr val="000000">
                <a:alpha val="0"/>
              </a:srgbClr>
            </a:solidFill>
          </p:spPr>
          <p:txBody>
            <a:bodyPr/>
            <a:lstStyle/>
            <a:p>
              <a:endParaRPr lang="en-GB"/>
            </a:p>
          </p:txBody>
        </p:sp>
        <p:sp>
          <p:nvSpPr>
            <p:cNvPr id="4" name="TextBox 4"/>
            <p:cNvSpPr txBox="1"/>
            <p:nvPr/>
          </p:nvSpPr>
          <p:spPr>
            <a:xfrm>
              <a:off x="0" y="-76200"/>
              <a:ext cx="11054080" cy="2166696"/>
            </a:xfrm>
            <a:prstGeom prst="rect">
              <a:avLst/>
            </a:prstGeom>
          </p:spPr>
          <p:txBody>
            <a:bodyPr lIns="0" tIns="0" rIns="0" bIns="0" rtlCol="0" anchor="t"/>
            <a:lstStyle/>
            <a:p>
              <a:pPr algn="l">
                <a:lnSpc>
                  <a:spcPts val="4608"/>
                </a:lnSpc>
              </a:pPr>
              <a:r>
                <a:rPr lang="en-US" sz="3840" b="1" spc="-1">
                  <a:solidFill>
                    <a:srgbClr val="00B0F0"/>
                  </a:solidFill>
                  <a:latin typeface="Avenir Bold"/>
                  <a:ea typeface="Avenir Bold"/>
                  <a:cs typeface="Avenir Bold"/>
                  <a:sym typeface="Avenir Bold"/>
                </a:rPr>
                <a:t>Aspire Whole School Online Training Platform</a:t>
              </a:r>
            </a:p>
          </p:txBody>
        </p:sp>
      </p:grpSp>
      <p:sp>
        <p:nvSpPr>
          <p:cNvPr id="5" name="Freeform 5" descr="ABAC® is CPD certified | Governance | Risk | Compliance ..."/>
          <p:cNvSpPr/>
          <p:nvPr/>
        </p:nvSpPr>
        <p:spPr>
          <a:xfrm>
            <a:off x="7658676" y="4992"/>
            <a:ext cx="2094924" cy="1331630"/>
          </a:xfrm>
          <a:custGeom>
            <a:avLst/>
            <a:gdLst/>
            <a:ahLst/>
            <a:cxnLst/>
            <a:rect l="l" t="t" r="r" b="b"/>
            <a:pathLst>
              <a:path w="2094924" h="1331630">
                <a:moveTo>
                  <a:pt x="0" y="0"/>
                </a:moveTo>
                <a:lnTo>
                  <a:pt x="2094924" y="0"/>
                </a:lnTo>
                <a:lnTo>
                  <a:pt x="2094924" y="1331630"/>
                </a:lnTo>
                <a:lnTo>
                  <a:pt x="0" y="1331630"/>
                </a:lnTo>
                <a:lnTo>
                  <a:pt x="0" y="0"/>
                </a:lnTo>
                <a:close/>
              </a:path>
            </a:pathLst>
          </a:custGeom>
          <a:blipFill>
            <a:blip r:embed="rId2"/>
            <a:stretch>
              <a:fillRect l="-7" r="-7"/>
            </a:stretch>
          </a:blipFill>
        </p:spPr>
        <p:txBody>
          <a:bodyPr/>
          <a:lstStyle/>
          <a:p>
            <a:endParaRPr lang="en-GB"/>
          </a:p>
        </p:txBody>
      </p:sp>
      <p:sp>
        <p:nvSpPr>
          <p:cNvPr id="6" name="Freeform 6"/>
          <p:cNvSpPr/>
          <p:nvPr/>
        </p:nvSpPr>
        <p:spPr>
          <a:xfrm>
            <a:off x="8183952" y="6111717"/>
            <a:ext cx="1394755" cy="982126"/>
          </a:xfrm>
          <a:custGeom>
            <a:avLst/>
            <a:gdLst/>
            <a:ahLst/>
            <a:cxnLst/>
            <a:rect l="l" t="t" r="r" b="b"/>
            <a:pathLst>
              <a:path w="1394755" h="982126">
                <a:moveTo>
                  <a:pt x="0" y="0"/>
                </a:moveTo>
                <a:lnTo>
                  <a:pt x="1394755" y="0"/>
                </a:lnTo>
                <a:lnTo>
                  <a:pt x="1394755" y="982126"/>
                </a:lnTo>
                <a:lnTo>
                  <a:pt x="0" y="982126"/>
                </a:lnTo>
                <a:lnTo>
                  <a:pt x="0" y="0"/>
                </a:lnTo>
                <a:close/>
              </a:path>
            </a:pathLst>
          </a:custGeom>
          <a:blipFill>
            <a:blip r:embed="rId3"/>
            <a:stretch>
              <a:fillRect l="-1907" t="-19037" r="-1011" b="-27122"/>
            </a:stretch>
          </a:blipFill>
          <a:ln cap="sq">
            <a:noFill/>
            <a:prstDash val="solid"/>
            <a:miter/>
          </a:ln>
        </p:spPr>
        <p:txBody>
          <a:bodyPr/>
          <a:lstStyle/>
          <a:p>
            <a:endParaRPr lang="en-GB"/>
          </a:p>
        </p:txBody>
      </p:sp>
      <p:sp>
        <p:nvSpPr>
          <p:cNvPr id="7" name="TextBox 7"/>
          <p:cNvSpPr txBox="1"/>
          <p:nvPr/>
        </p:nvSpPr>
        <p:spPr>
          <a:xfrm>
            <a:off x="114599" y="1308047"/>
            <a:ext cx="7442513" cy="5939703"/>
          </a:xfrm>
          <a:prstGeom prst="rect">
            <a:avLst/>
          </a:prstGeom>
        </p:spPr>
        <p:txBody>
          <a:bodyPr lIns="0" tIns="0" rIns="0" bIns="0" rtlCol="0" anchor="t">
            <a:spAutoFit/>
          </a:bodyPr>
          <a:lstStyle/>
          <a:p>
            <a:pPr algn="just">
              <a:lnSpc>
                <a:spcPts val="1560"/>
              </a:lnSpc>
            </a:pPr>
            <a:endParaRPr dirty="0"/>
          </a:p>
          <a:p>
            <a:pPr marL="280671" lvl="1" indent="-140336" algn="just">
              <a:lnSpc>
                <a:spcPts val="1560"/>
              </a:lnSpc>
              <a:buFont typeface="Arial"/>
              <a:buChar char="•"/>
            </a:pPr>
            <a:r>
              <a:rPr lang="en-US" sz="1300" b="1" spc="0" dirty="0">
                <a:solidFill>
                  <a:srgbClr val="000000"/>
                </a:solidFill>
                <a:latin typeface="Avenir Bold"/>
                <a:ea typeface="Avenir Bold"/>
                <a:cs typeface="Avenir Bold"/>
                <a:sym typeface="Avenir Bold"/>
              </a:rPr>
              <a:t>Safeguarding Level 2</a:t>
            </a:r>
          </a:p>
          <a:p>
            <a:pPr algn="just">
              <a:lnSpc>
                <a:spcPts val="1560"/>
              </a:lnSpc>
            </a:pPr>
            <a:endParaRPr lang="en-US" sz="1300" b="1" spc="0" dirty="0">
              <a:solidFill>
                <a:srgbClr val="000000"/>
              </a:solidFill>
              <a:latin typeface="Avenir Bold"/>
              <a:ea typeface="Avenir Bold"/>
              <a:cs typeface="Avenir Bold"/>
              <a:sym typeface="Avenir Bold"/>
            </a:endParaRPr>
          </a:p>
          <a:p>
            <a:pPr marL="280671" lvl="1" indent="-140336" algn="just">
              <a:lnSpc>
                <a:spcPts val="1560"/>
              </a:lnSpc>
              <a:buFont typeface="Arial"/>
              <a:buChar char="•"/>
            </a:pPr>
            <a:r>
              <a:rPr lang="en-US" sz="1300" b="1" spc="0" dirty="0">
                <a:solidFill>
                  <a:srgbClr val="000000"/>
                </a:solidFill>
                <a:latin typeface="Avenir Bold"/>
                <a:ea typeface="Avenir Bold"/>
                <a:cs typeface="Avenir Bold"/>
                <a:sym typeface="Avenir Bold"/>
              </a:rPr>
              <a:t>Challenging Behaviour and De-escalation</a:t>
            </a:r>
          </a:p>
          <a:p>
            <a:pPr algn="just">
              <a:lnSpc>
                <a:spcPts val="1560"/>
              </a:lnSpc>
            </a:pPr>
            <a:endParaRPr lang="en-US" sz="1300" b="1" spc="0" dirty="0">
              <a:solidFill>
                <a:srgbClr val="000000"/>
              </a:solidFill>
              <a:latin typeface="Avenir Bold"/>
              <a:ea typeface="Avenir Bold"/>
              <a:cs typeface="Avenir Bold"/>
              <a:sym typeface="Avenir Bold"/>
            </a:endParaRPr>
          </a:p>
          <a:p>
            <a:pPr marL="280671" lvl="1" indent="-140336" algn="just">
              <a:lnSpc>
                <a:spcPts val="1560"/>
              </a:lnSpc>
              <a:buFont typeface="Arial"/>
              <a:buChar char="•"/>
            </a:pPr>
            <a:r>
              <a:rPr lang="en-US" sz="1300" b="1" spc="0" dirty="0">
                <a:solidFill>
                  <a:srgbClr val="000000"/>
                </a:solidFill>
                <a:latin typeface="Avenir Bold"/>
                <a:ea typeface="Avenir Bold"/>
                <a:cs typeface="Avenir Bold"/>
                <a:sym typeface="Avenir Bold"/>
              </a:rPr>
              <a:t>Complex Trauma &amp; Informed Practice</a:t>
            </a:r>
          </a:p>
          <a:p>
            <a:pPr algn="just">
              <a:lnSpc>
                <a:spcPts val="1560"/>
              </a:lnSpc>
            </a:pPr>
            <a:endParaRPr lang="en-US" sz="1300" b="1" spc="0" dirty="0">
              <a:solidFill>
                <a:srgbClr val="000000"/>
              </a:solidFill>
              <a:latin typeface="Avenir Bold"/>
              <a:ea typeface="Avenir Bold"/>
              <a:cs typeface="Avenir Bold"/>
              <a:sym typeface="Avenir Bold"/>
            </a:endParaRPr>
          </a:p>
          <a:p>
            <a:pPr marL="280671" lvl="1" indent="-140336" algn="just">
              <a:lnSpc>
                <a:spcPts val="1560"/>
              </a:lnSpc>
              <a:buFont typeface="Arial"/>
              <a:buChar char="•"/>
            </a:pPr>
            <a:r>
              <a:rPr lang="en-US" sz="1300" b="1" spc="0" dirty="0">
                <a:solidFill>
                  <a:srgbClr val="000000"/>
                </a:solidFill>
                <a:latin typeface="Avenir Bold"/>
                <a:ea typeface="Avenir Bold"/>
                <a:cs typeface="Avenir Bold"/>
                <a:sym typeface="Avenir Bold"/>
              </a:rPr>
              <a:t>Emotion Coaching</a:t>
            </a:r>
          </a:p>
          <a:p>
            <a:pPr marL="140335" lvl="1" algn="just">
              <a:lnSpc>
                <a:spcPts val="1560"/>
              </a:lnSpc>
            </a:pPr>
            <a:endParaRPr lang="en-US" sz="1300" b="1" spc="0" dirty="0">
              <a:solidFill>
                <a:srgbClr val="000000"/>
              </a:solidFill>
              <a:latin typeface="Avenir Bold"/>
              <a:ea typeface="Avenir Bold"/>
              <a:cs typeface="Avenir Bold"/>
              <a:sym typeface="Avenir Bold"/>
            </a:endParaRPr>
          </a:p>
          <a:p>
            <a:pPr marL="280671" lvl="1" indent="-140336" algn="just">
              <a:lnSpc>
                <a:spcPts val="1560"/>
              </a:lnSpc>
              <a:buFont typeface="Arial"/>
              <a:buChar char="•"/>
            </a:pPr>
            <a:r>
              <a:rPr lang="en-US" sz="1300" b="1" spc="0" dirty="0">
                <a:solidFill>
                  <a:srgbClr val="000000"/>
                </a:solidFill>
                <a:latin typeface="Avenir Bold"/>
                <a:ea typeface="Avenir Bold"/>
                <a:cs typeface="Avenir Bold"/>
                <a:sym typeface="Avenir Bold"/>
              </a:rPr>
              <a:t>The PACE Approach</a:t>
            </a:r>
          </a:p>
          <a:p>
            <a:pPr algn="just">
              <a:lnSpc>
                <a:spcPts val="1560"/>
              </a:lnSpc>
            </a:pPr>
            <a:endParaRPr lang="en-US" sz="1300" b="1" spc="0" dirty="0">
              <a:solidFill>
                <a:srgbClr val="000000"/>
              </a:solidFill>
              <a:latin typeface="Avenir Bold"/>
              <a:ea typeface="Avenir Bold"/>
              <a:cs typeface="Avenir Bold"/>
              <a:sym typeface="Avenir Bold"/>
            </a:endParaRPr>
          </a:p>
          <a:p>
            <a:pPr marL="280671" lvl="1" indent="-140336" algn="just">
              <a:lnSpc>
                <a:spcPts val="1560"/>
              </a:lnSpc>
              <a:buFont typeface="Arial"/>
              <a:buChar char="•"/>
            </a:pPr>
            <a:r>
              <a:rPr lang="en-US" sz="1300" b="1" spc="0" dirty="0">
                <a:solidFill>
                  <a:srgbClr val="000000"/>
                </a:solidFill>
                <a:latin typeface="Avenir Bold"/>
                <a:ea typeface="Avenir Bold"/>
                <a:cs typeface="Avenir Bold"/>
                <a:sym typeface="Avenir Bold"/>
              </a:rPr>
              <a:t>PDA / Demand Avoidance</a:t>
            </a:r>
          </a:p>
          <a:p>
            <a:pPr algn="just">
              <a:lnSpc>
                <a:spcPts val="1560"/>
              </a:lnSpc>
            </a:pPr>
            <a:endParaRPr lang="en-US" sz="1300" b="1" spc="0" dirty="0">
              <a:solidFill>
                <a:srgbClr val="000000"/>
              </a:solidFill>
              <a:latin typeface="Avenir Bold"/>
              <a:ea typeface="Avenir Bold"/>
              <a:cs typeface="Avenir Bold"/>
              <a:sym typeface="Avenir Bold"/>
            </a:endParaRPr>
          </a:p>
          <a:p>
            <a:pPr marL="280671" lvl="1" indent="-140336" algn="just">
              <a:lnSpc>
                <a:spcPts val="1560"/>
              </a:lnSpc>
              <a:buFont typeface="Arial"/>
              <a:buChar char="•"/>
            </a:pPr>
            <a:r>
              <a:rPr lang="en-US" sz="1300" b="1" spc="0" dirty="0">
                <a:solidFill>
                  <a:srgbClr val="000000"/>
                </a:solidFill>
                <a:latin typeface="Avenir Bold"/>
                <a:ea typeface="Avenir Bold"/>
                <a:cs typeface="Avenir Bold"/>
                <a:sym typeface="Avenir Bold"/>
              </a:rPr>
              <a:t>Attachment</a:t>
            </a:r>
          </a:p>
          <a:p>
            <a:pPr marL="140335" lvl="1" algn="just">
              <a:lnSpc>
                <a:spcPts val="1560"/>
              </a:lnSpc>
            </a:pPr>
            <a:endParaRPr lang="en-US" sz="1300" b="1" spc="0" dirty="0">
              <a:solidFill>
                <a:srgbClr val="000000"/>
              </a:solidFill>
              <a:latin typeface="Avenir Bold"/>
              <a:ea typeface="Avenir Bold"/>
              <a:cs typeface="Avenir Bold"/>
              <a:sym typeface="Avenir Bold"/>
            </a:endParaRPr>
          </a:p>
          <a:p>
            <a:pPr marL="280671" lvl="1" indent="-140336" algn="just">
              <a:lnSpc>
                <a:spcPts val="1560"/>
              </a:lnSpc>
              <a:buFont typeface="Arial"/>
              <a:buChar char="•"/>
            </a:pPr>
            <a:r>
              <a:rPr lang="en-US" sz="1300" b="1" spc="0" dirty="0">
                <a:solidFill>
                  <a:srgbClr val="000000"/>
                </a:solidFill>
                <a:latin typeface="Avenir Bold"/>
                <a:ea typeface="Avenir Bold"/>
                <a:cs typeface="Avenir Bold"/>
                <a:sym typeface="Avenir Bold"/>
              </a:rPr>
              <a:t>Supporting pupils with ADHD</a:t>
            </a:r>
          </a:p>
          <a:p>
            <a:pPr algn="just">
              <a:lnSpc>
                <a:spcPts val="1560"/>
              </a:lnSpc>
            </a:pPr>
            <a:endParaRPr lang="en-US" sz="1300" b="1" spc="0" dirty="0">
              <a:solidFill>
                <a:srgbClr val="000000"/>
              </a:solidFill>
              <a:latin typeface="Avenir Bold"/>
              <a:ea typeface="Avenir Bold"/>
              <a:cs typeface="Avenir Bold"/>
              <a:sym typeface="Avenir Bold"/>
            </a:endParaRPr>
          </a:p>
          <a:p>
            <a:pPr marL="280671" lvl="1" indent="-140336" algn="just">
              <a:lnSpc>
                <a:spcPts val="1560"/>
              </a:lnSpc>
              <a:buFont typeface="Arial"/>
              <a:buChar char="•"/>
            </a:pPr>
            <a:r>
              <a:rPr lang="en-US" sz="1300" b="1" spc="0" dirty="0">
                <a:solidFill>
                  <a:srgbClr val="000000"/>
                </a:solidFill>
                <a:latin typeface="Avenir Bold"/>
                <a:ea typeface="Avenir Bold"/>
                <a:cs typeface="Avenir Bold"/>
                <a:sym typeface="Avenir Bold"/>
              </a:rPr>
              <a:t>Supporting pupils with Autism</a:t>
            </a:r>
          </a:p>
          <a:p>
            <a:pPr algn="just">
              <a:lnSpc>
                <a:spcPts val="1560"/>
              </a:lnSpc>
            </a:pPr>
            <a:endParaRPr lang="en-US" sz="1300" b="1" spc="0" dirty="0">
              <a:solidFill>
                <a:srgbClr val="000000"/>
              </a:solidFill>
              <a:latin typeface="Avenir Bold"/>
              <a:ea typeface="Avenir Bold"/>
              <a:cs typeface="Avenir Bold"/>
              <a:sym typeface="Avenir Bold"/>
            </a:endParaRPr>
          </a:p>
          <a:p>
            <a:pPr marL="280671" lvl="1" indent="-140336" algn="just">
              <a:lnSpc>
                <a:spcPts val="1560"/>
              </a:lnSpc>
              <a:buFont typeface="Arial"/>
              <a:buChar char="•"/>
            </a:pPr>
            <a:r>
              <a:rPr lang="en-US" sz="1300" b="1" spc="0" dirty="0">
                <a:solidFill>
                  <a:srgbClr val="000000"/>
                </a:solidFill>
                <a:latin typeface="Avenir Bold"/>
                <a:ea typeface="Avenir Bold"/>
                <a:cs typeface="Avenir Bold"/>
                <a:sym typeface="Avenir Bold"/>
              </a:rPr>
              <a:t>Anxiety</a:t>
            </a:r>
          </a:p>
          <a:p>
            <a:pPr algn="just">
              <a:lnSpc>
                <a:spcPts val="1560"/>
              </a:lnSpc>
            </a:pPr>
            <a:endParaRPr lang="en-US" sz="1300" b="1" spc="0" dirty="0">
              <a:solidFill>
                <a:srgbClr val="000000"/>
              </a:solidFill>
              <a:latin typeface="Avenir Bold"/>
              <a:ea typeface="Avenir Bold"/>
              <a:cs typeface="Avenir Bold"/>
              <a:sym typeface="Avenir Bold"/>
            </a:endParaRPr>
          </a:p>
          <a:p>
            <a:pPr marL="280671" lvl="1" indent="-140336" algn="just">
              <a:lnSpc>
                <a:spcPts val="1560"/>
              </a:lnSpc>
              <a:buFont typeface="Arial"/>
              <a:buChar char="•"/>
            </a:pPr>
            <a:r>
              <a:rPr lang="en-US" sz="1300" b="1" spc="0" dirty="0">
                <a:solidFill>
                  <a:srgbClr val="000000"/>
                </a:solidFill>
                <a:latin typeface="Avenir Bold"/>
                <a:ea typeface="Avenir Bold"/>
                <a:cs typeface="Avenir Bold"/>
                <a:sym typeface="Avenir Bold"/>
              </a:rPr>
              <a:t>Resilience</a:t>
            </a:r>
          </a:p>
          <a:p>
            <a:pPr marL="140335" lvl="1" algn="just">
              <a:lnSpc>
                <a:spcPts val="1560"/>
              </a:lnSpc>
            </a:pPr>
            <a:endParaRPr lang="en-US" sz="1300" b="1" spc="0" dirty="0">
              <a:solidFill>
                <a:srgbClr val="000000"/>
              </a:solidFill>
              <a:latin typeface="Avenir Bold"/>
              <a:ea typeface="Avenir Bold"/>
              <a:cs typeface="Avenir Bold"/>
              <a:sym typeface="Avenir Bold"/>
            </a:endParaRPr>
          </a:p>
          <a:p>
            <a:pPr marL="280671" lvl="1" indent="-140336" algn="just">
              <a:lnSpc>
                <a:spcPts val="1560"/>
              </a:lnSpc>
              <a:buFont typeface="Arial"/>
              <a:buChar char="•"/>
            </a:pPr>
            <a:r>
              <a:rPr lang="en-US" sz="1300" b="1" spc="0" dirty="0">
                <a:solidFill>
                  <a:srgbClr val="000000"/>
                </a:solidFill>
                <a:latin typeface="Avenir Bold"/>
                <a:ea typeface="Avenir Bold"/>
                <a:cs typeface="Avenir Bold"/>
                <a:sym typeface="Avenir Bold"/>
              </a:rPr>
              <a:t>Lunchtime Supervisor Training</a:t>
            </a:r>
          </a:p>
          <a:p>
            <a:pPr algn="just">
              <a:lnSpc>
                <a:spcPts val="1560"/>
              </a:lnSpc>
            </a:pPr>
            <a:endParaRPr lang="en-US" sz="1300" b="1" spc="0" dirty="0">
              <a:solidFill>
                <a:srgbClr val="000000"/>
              </a:solidFill>
              <a:latin typeface="Avenir Bold"/>
              <a:ea typeface="Avenir Bold"/>
              <a:cs typeface="Avenir Bold"/>
              <a:sym typeface="Avenir Bold"/>
            </a:endParaRPr>
          </a:p>
          <a:p>
            <a:pPr algn="just">
              <a:lnSpc>
                <a:spcPts val="1560"/>
              </a:lnSpc>
            </a:pPr>
            <a:endParaRPr lang="en-US" sz="1300" b="1" spc="0" dirty="0">
              <a:solidFill>
                <a:srgbClr val="000000"/>
              </a:solidFill>
              <a:latin typeface="Avenir Bold"/>
              <a:ea typeface="Avenir Bold"/>
              <a:cs typeface="Avenir Bold"/>
              <a:sym typeface="Avenir Bold"/>
            </a:endParaRPr>
          </a:p>
          <a:p>
            <a:pPr marL="140335" lvl="1" algn="just">
              <a:lnSpc>
                <a:spcPts val="1560"/>
              </a:lnSpc>
            </a:pPr>
            <a:r>
              <a:rPr lang="en-US" sz="1300" b="1" spc="0" dirty="0">
                <a:solidFill>
                  <a:srgbClr val="000000"/>
                </a:solidFill>
                <a:latin typeface="Avenir Bold"/>
                <a:ea typeface="Avenir Bold"/>
                <a:cs typeface="Avenir Bold"/>
                <a:sym typeface="Avenir Bold"/>
              </a:rPr>
              <a:t>Every course is CPD accredited, ensuring that each staff member not only gains important knowledge but receives a CPD certificate as a testament to their knowledge &amp; growth.</a:t>
            </a:r>
          </a:p>
          <a:p>
            <a:pPr algn="just">
              <a:lnSpc>
                <a:spcPts val="1560"/>
              </a:lnSpc>
            </a:pPr>
            <a:endParaRPr lang="en-US" sz="1300" b="1" spc="0" dirty="0">
              <a:solidFill>
                <a:srgbClr val="000000"/>
              </a:solidFill>
              <a:latin typeface="Avenir Bold"/>
              <a:ea typeface="Avenir Bold"/>
              <a:cs typeface="Avenir Bold"/>
              <a:sym typeface="Avenir Bold"/>
            </a:endParaRPr>
          </a:p>
        </p:txBody>
      </p:sp>
      <p:grpSp>
        <p:nvGrpSpPr>
          <p:cNvPr id="8" name="Group 8"/>
          <p:cNvGrpSpPr/>
          <p:nvPr/>
        </p:nvGrpSpPr>
        <p:grpSpPr>
          <a:xfrm>
            <a:off x="5183362" y="2273822"/>
            <a:ext cx="3923100" cy="2414209"/>
            <a:chOff x="0" y="0"/>
            <a:chExt cx="1453000" cy="894151"/>
          </a:xfrm>
        </p:grpSpPr>
        <p:sp>
          <p:nvSpPr>
            <p:cNvPr id="9" name="Freeform 9"/>
            <p:cNvSpPr/>
            <p:nvPr/>
          </p:nvSpPr>
          <p:spPr>
            <a:xfrm>
              <a:off x="0" y="0"/>
              <a:ext cx="1453000" cy="894151"/>
            </a:xfrm>
            <a:custGeom>
              <a:avLst/>
              <a:gdLst/>
              <a:ahLst/>
              <a:cxnLst/>
              <a:rect l="l" t="t" r="r" b="b"/>
              <a:pathLst>
                <a:path w="1453000" h="894151">
                  <a:moveTo>
                    <a:pt x="71043" y="0"/>
                  </a:moveTo>
                  <a:lnTo>
                    <a:pt x="1381957" y="0"/>
                  </a:lnTo>
                  <a:cubicBezTo>
                    <a:pt x="1400799" y="0"/>
                    <a:pt x="1418869" y="7485"/>
                    <a:pt x="1432192" y="20808"/>
                  </a:cubicBezTo>
                  <a:cubicBezTo>
                    <a:pt x="1445515" y="34131"/>
                    <a:pt x="1453000" y="52201"/>
                    <a:pt x="1453000" y="71043"/>
                  </a:cubicBezTo>
                  <a:lnTo>
                    <a:pt x="1453000" y="823108"/>
                  </a:lnTo>
                  <a:cubicBezTo>
                    <a:pt x="1453000" y="862344"/>
                    <a:pt x="1421193" y="894151"/>
                    <a:pt x="1381957" y="894151"/>
                  </a:cubicBezTo>
                  <a:lnTo>
                    <a:pt x="71043" y="894151"/>
                  </a:lnTo>
                  <a:cubicBezTo>
                    <a:pt x="31807" y="894151"/>
                    <a:pt x="0" y="862344"/>
                    <a:pt x="0" y="823108"/>
                  </a:cubicBezTo>
                  <a:lnTo>
                    <a:pt x="0" y="71043"/>
                  </a:lnTo>
                  <a:cubicBezTo>
                    <a:pt x="0" y="31807"/>
                    <a:pt x="31807" y="0"/>
                    <a:pt x="71043" y="0"/>
                  </a:cubicBezTo>
                  <a:close/>
                </a:path>
              </a:pathLst>
            </a:custGeom>
            <a:solidFill>
              <a:srgbClr val="00B0F0"/>
            </a:solidFill>
          </p:spPr>
          <p:txBody>
            <a:bodyPr/>
            <a:lstStyle/>
            <a:p>
              <a:endParaRPr lang="en-GB"/>
            </a:p>
          </p:txBody>
        </p:sp>
        <p:sp>
          <p:nvSpPr>
            <p:cNvPr id="10" name="TextBox 10"/>
            <p:cNvSpPr txBox="1"/>
            <p:nvPr/>
          </p:nvSpPr>
          <p:spPr>
            <a:xfrm>
              <a:off x="0" y="-76200"/>
              <a:ext cx="1453000" cy="970351"/>
            </a:xfrm>
            <a:prstGeom prst="rect">
              <a:avLst/>
            </a:prstGeom>
          </p:spPr>
          <p:txBody>
            <a:bodyPr lIns="50800" tIns="50800" rIns="50800" bIns="50800" rtlCol="0" anchor="ctr"/>
            <a:lstStyle/>
            <a:p>
              <a:pPr algn="ctr">
                <a:lnSpc>
                  <a:spcPts val="2590"/>
                </a:lnSpc>
              </a:pPr>
              <a:endParaRPr/>
            </a:p>
          </p:txBody>
        </p:sp>
      </p:grpSp>
      <p:sp>
        <p:nvSpPr>
          <p:cNvPr id="11" name="TextBox 11"/>
          <p:cNvSpPr txBox="1"/>
          <p:nvPr/>
        </p:nvSpPr>
        <p:spPr>
          <a:xfrm>
            <a:off x="5491674" y="2403709"/>
            <a:ext cx="3306476" cy="2002035"/>
          </a:xfrm>
          <a:prstGeom prst="rect">
            <a:avLst/>
          </a:prstGeom>
        </p:spPr>
        <p:txBody>
          <a:bodyPr lIns="0" tIns="0" rIns="0" bIns="0" rtlCol="0" anchor="t">
            <a:spAutoFit/>
          </a:bodyPr>
          <a:lstStyle/>
          <a:p>
            <a:pPr algn="ctr">
              <a:lnSpc>
                <a:spcPts val="5151"/>
              </a:lnSpc>
            </a:pPr>
            <a:r>
              <a:rPr lang="en-US" sz="3679" b="1">
                <a:solidFill>
                  <a:srgbClr val="FFFFFF"/>
                </a:solidFill>
                <a:latin typeface="Avenir Bold"/>
                <a:ea typeface="Avenir Bold"/>
                <a:cs typeface="Avenir Bold"/>
                <a:sym typeface="Avenir Bold"/>
              </a:rPr>
              <a:t>From £195 </a:t>
            </a:r>
          </a:p>
          <a:p>
            <a:pPr algn="ctr">
              <a:lnSpc>
                <a:spcPts val="5151"/>
              </a:lnSpc>
            </a:pPr>
            <a:r>
              <a:rPr lang="en-US" sz="3679" b="1">
                <a:solidFill>
                  <a:srgbClr val="FFFFFF"/>
                </a:solidFill>
                <a:latin typeface="Avenir Bold"/>
                <a:ea typeface="Avenir Bold"/>
                <a:cs typeface="Avenir Bold"/>
                <a:sym typeface="Avenir Bold"/>
              </a:rPr>
              <a:t>per school </a:t>
            </a:r>
          </a:p>
          <a:p>
            <a:pPr algn="ctr">
              <a:lnSpc>
                <a:spcPts val="5151"/>
              </a:lnSpc>
            </a:pPr>
            <a:r>
              <a:rPr lang="en-US" sz="3679" b="1">
                <a:solidFill>
                  <a:srgbClr val="FFFFFF"/>
                </a:solidFill>
                <a:latin typeface="Avenir Bold"/>
                <a:ea typeface="Avenir Bold"/>
                <a:cs typeface="Avenir Bold"/>
                <a:sym typeface="Avenir Bold"/>
              </a:rPr>
              <a:t>per year</a:t>
            </a: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36832" y="1496832"/>
            <a:ext cx="8832384" cy="5896221"/>
            <a:chOff x="0" y="0"/>
            <a:chExt cx="11776512" cy="7861627"/>
          </a:xfrm>
        </p:grpSpPr>
        <p:sp>
          <p:nvSpPr>
            <p:cNvPr id="3" name="Freeform 3"/>
            <p:cNvSpPr/>
            <p:nvPr/>
          </p:nvSpPr>
          <p:spPr>
            <a:xfrm>
              <a:off x="0" y="0"/>
              <a:ext cx="11776512" cy="7861627"/>
            </a:xfrm>
            <a:custGeom>
              <a:avLst/>
              <a:gdLst/>
              <a:ahLst/>
              <a:cxnLst/>
              <a:rect l="l" t="t" r="r" b="b"/>
              <a:pathLst>
                <a:path w="11776512" h="7861627">
                  <a:moveTo>
                    <a:pt x="0" y="0"/>
                  </a:moveTo>
                  <a:lnTo>
                    <a:pt x="11776512" y="0"/>
                  </a:lnTo>
                  <a:lnTo>
                    <a:pt x="11776512" y="7861627"/>
                  </a:lnTo>
                  <a:lnTo>
                    <a:pt x="0" y="7861627"/>
                  </a:lnTo>
                  <a:close/>
                </a:path>
              </a:pathLst>
            </a:custGeom>
            <a:solidFill>
              <a:srgbClr val="000000">
                <a:alpha val="0"/>
              </a:srgbClr>
            </a:solidFill>
          </p:spPr>
          <p:txBody>
            <a:bodyPr/>
            <a:lstStyle/>
            <a:p>
              <a:endParaRPr lang="en-GB" sz="1600"/>
            </a:p>
          </p:txBody>
        </p:sp>
        <p:sp>
          <p:nvSpPr>
            <p:cNvPr id="4" name="TextBox 4"/>
            <p:cNvSpPr txBox="1"/>
            <p:nvPr/>
          </p:nvSpPr>
          <p:spPr>
            <a:xfrm>
              <a:off x="0" y="-38100"/>
              <a:ext cx="11776512" cy="7899727"/>
            </a:xfrm>
            <a:prstGeom prst="rect">
              <a:avLst/>
            </a:prstGeom>
          </p:spPr>
          <p:txBody>
            <a:bodyPr lIns="0" tIns="0" rIns="0" bIns="0" rtlCol="0" anchor="t"/>
            <a:lstStyle/>
            <a:p>
              <a:pPr algn="l">
                <a:lnSpc>
                  <a:spcPts val="2560"/>
                </a:lnSpc>
              </a:pPr>
              <a:r>
                <a:rPr lang="en-US" sz="2000" spc="-1" dirty="0">
                  <a:solidFill>
                    <a:srgbClr val="000000"/>
                  </a:solidFill>
                  <a:latin typeface="Avenir"/>
                  <a:ea typeface="Avenir"/>
                  <a:cs typeface="Avenir"/>
                  <a:sym typeface="Avenir"/>
                </a:rPr>
                <a:t>Aspire Specialist Supply was created to support children &amp; young people with SEMH and SEND to remain in their mainstream classrooms. Using our robustly trained Specialist Supply staff to support 1 to 1 in the classroom on a daily full time or part time basis, we are able to support in reducing incidents and have a meaningful impact on emotional regulation, engagement and learning, through effective relational approaches.</a:t>
              </a:r>
            </a:p>
            <a:p>
              <a:pPr algn="l">
                <a:lnSpc>
                  <a:spcPts val="2559"/>
                </a:lnSpc>
              </a:pPr>
              <a:endParaRPr lang="en-US" sz="2000" spc="-1" dirty="0">
                <a:solidFill>
                  <a:srgbClr val="000000"/>
                </a:solidFill>
                <a:latin typeface="Avenir"/>
                <a:ea typeface="Avenir"/>
                <a:cs typeface="Avenir"/>
                <a:sym typeface="Avenir"/>
              </a:endParaRPr>
            </a:p>
            <a:p>
              <a:pPr algn="l">
                <a:lnSpc>
                  <a:spcPts val="2560"/>
                </a:lnSpc>
              </a:pPr>
              <a:r>
                <a:rPr lang="en-US" sz="2000" spc="-1" dirty="0">
                  <a:solidFill>
                    <a:srgbClr val="000000"/>
                  </a:solidFill>
                  <a:latin typeface="Avenir"/>
                  <a:ea typeface="Avenir"/>
                  <a:cs typeface="Avenir"/>
                  <a:sym typeface="Avenir"/>
                </a:rPr>
                <a:t>All of our Specialist Supply staff have completed our robust training programme, including:</a:t>
              </a:r>
            </a:p>
            <a:p>
              <a:pPr algn="l">
                <a:lnSpc>
                  <a:spcPts val="2559"/>
                </a:lnSpc>
              </a:pPr>
              <a:endParaRPr lang="en-US" sz="2000" spc="-1" dirty="0">
                <a:solidFill>
                  <a:srgbClr val="000000"/>
                </a:solidFill>
                <a:latin typeface="Avenir"/>
                <a:ea typeface="Avenir"/>
                <a:cs typeface="Avenir"/>
                <a:sym typeface="Avenir"/>
              </a:endParaRPr>
            </a:p>
            <a:p>
              <a:pPr marL="480173" lvl="1" indent="-342900" algn="l">
                <a:lnSpc>
                  <a:spcPts val="2560"/>
                </a:lnSpc>
                <a:buFont typeface="Arial" panose="020B0604020202020204" pitchFamily="34" charset="0"/>
                <a:buChar char="•"/>
              </a:pPr>
              <a:r>
                <a:rPr lang="en-US" sz="2000" spc="-1" dirty="0">
                  <a:solidFill>
                    <a:srgbClr val="000000"/>
                  </a:solidFill>
                  <a:latin typeface="Avenir"/>
                  <a:ea typeface="Avenir"/>
                  <a:cs typeface="Avenir"/>
                  <a:sym typeface="Avenir"/>
                </a:rPr>
                <a:t>Safeguarding</a:t>
              </a:r>
            </a:p>
            <a:p>
              <a:pPr marL="480173" lvl="1" indent="-342900" algn="l">
                <a:lnSpc>
                  <a:spcPts val="2560"/>
                </a:lnSpc>
                <a:buFont typeface="Arial" panose="020B0604020202020204" pitchFamily="34" charset="0"/>
                <a:buChar char="•"/>
              </a:pPr>
              <a:r>
                <a:rPr lang="en-US" sz="2000" spc="-1" dirty="0">
                  <a:solidFill>
                    <a:srgbClr val="000000"/>
                  </a:solidFill>
                  <a:latin typeface="Avenir"/>
                  <a:ea typeface="Avenir"/>
                  <a:cs typeface="Avenir"/>
                  <a:sym typeface="Avenir"/>
                </a:rPr>
                <a:t>Challenging Behaviour &amp; De-escalation</a:t>
              </a:r>
            </a:p>
            <a:p>
              <a:pPr marL="480173" lvl="1" indent="-342900" algn="l">
                <a:lnSpc>
                  <a:spcPts val="2560"/>
                </a:lnSpc>
                <a:buFont typeface="Arial" panose="020B0604020202020204" pitchFamily="34" charset="0"/>
                <a:buChar char="•"/>
              </a:pPr>
              <a:r>
                <a:rPr lang="en-US" sz="2000" spc="-1" dirty="0">
                  <a:solidFill>
                    <a:srgbClr val="000000"/>
                  </a:solidFill>
                  <a:latin typeface="Avenir"/>
                  <a:ea typeface="Avenir"/>
                  <a:cs typeface="Avenir"/>
                  <a:sym typeface="Avenir"/>
                </a:rPr>
                <a:t>ACES</a:t>
              </a:r>
            </a:p>
            <a:p>
              <a:pPr marL="480173" lvl="1" indent="-342900" algn="l">
                <a:lnSpc>
                  <a:spcPts val="2560"/>
                </a:lnSpc>
                <a:buFont typeface="Arial" panose="020B0604020202020204" pitchFamily="34" charset="0"/>
                <a:buChar char="•"/>
              </a:pPr>
              <a:r>
                <a:rPr lang="en-US" sz="2000" spc="-1" dirty="0">
                  <a:solidFill>
                    <a:srgbClr val="000000"/>
                  </a:solidFill>
                  <a:latin typeface="Avenir"/>
                  <a:ea typeface="Avenir"/>
                  <a:cs typeface="Avenir"/>
                  <a:sym typeface="Avenir"/>
                </a:rPr>
                <a:t>Emotion Coaching</a:t>
              </a:r>
            </a:p>
            <a:p>
              <a:pPr marL="480173" lvl="1" indent="-342900" algn="l">
                <a:lnSpc>
                  <a:spcPts val="2560"/>
                </a:lnSpc>
                <a:buFont typeface="Arial" panose="020B0604020202020204" pitchFamily="34" charset="0"/>
                <a:buChar char="•"/>
              </a:pPr>
              <a:r>
                <a:rPr lang="en-US" sz="2000" spc="-1" dirty="0">
                  <a:solidFill>
                    <a:srgbClr val="000000"/>
                  </a:solidFill>
                  <a:latin typeface="Avenir"/>
                  <a:ea typeface="Avenir"/>
                  <a:cs typeface="Avenir"/>
                  <a:sym typeface="Avenir"/>
                </a:rPr>
                <a:t>Prevent Training</a:t>
              </a:r>
            </a:p>
            <a:p>
              <a:pPr algn="l">
                <a:lnSpc>
                  <a:spcPts val="2559"/>
                </a:lnSpc>
              </a:pPr>
              <a:endParaRPr lang="en-US" sz="2000" spc="-1" dirty="0">
                <a:solidFill>
                  <a:srgbClr val="000000"/>
                </a:solidFill>
                <a:latin typeface="Avenir"/>
                <a:ea typeface="Avenir"/>
                <a:cs typeface="Avenir"/>
                <a:sym typeface="Avenir"/>
              </a:endParaRPr>
            </a:p>
            <a:p>
              <a:pPr algn="l">
                <a:lnSpc>
                  <a:spcPts val="2560"/>
                </a:lnSpc>
              </a:pPr>
              <a:r>
                <a:rPr lang="en-US" sz="2000" spc="-1" dirty="0">
                  <a:solidFill>
                    <a:srgbClr val="00B0F0"/>
                  </a:solidFill>
                  <a:latin typeface="Avenir"/>
                  <a:ea typeface="Avenir"/>
                  <a:cs typeface="Avenir"/>
                  <a:sym typeface="Avenir"/>
                </a:rPr>
                <a:t>https://www.aspirebm.co.uk/supply </a:t>
              </a:r>
            </a:p>
            <a:p>
              <a:pPr marL="274546" lvl="1" indent="-137273" algn="l">
                <a:lnSpc>
                  <a:spcPts val="2560"/>
                </a:lnSpc>
              </a:pPr>
              <a:endParaRPr lang="en-US" sz="2000" spc="-1" dirty="0">
                <a:solidFill>
                  <a:srgbClr val="00B0F0"/>
                </a:solidFill>
                <a:latin typeface="Avenir"/>
                <a:ea typeface="Avenir"/>
                <a:cs typeface="Avenir"/>
                <a:sym typeface="Avenir"/>
              </a:endParaRPr>
            </a:p>
          </p:txBody>
        </p:sp>
      </p:grpSp>
      <p:grpSp>
        <p:nvGrpSpPr>
          <p:cNvPr id="5" name="Group 5"/>
          <p:cNvGrpSpPr/>
          <p:nvPr/>
        </p:nvGrpSpPr>
        <p:grpSpPr>
          <a:xfrm>
            <a:off x="260736" y="614784"/>
            <a:ext cx="8290560" cy="1567872"/>
            <a:chOff x="0" y="0"/>
            <a:chExt cx="11054080" cy="2090496"/>
          </a:xfrm>
        </p:grpSpPr>
        <p:sp>
          <p:nvSpPr>
            <p:cNvPr id="6" name="Freeform 6"/>
            <p:cNvSpPr/>
            <p:nvPr/>
          </p:nvSpPr>
          <p:spPr>
            <a:xfrm>
              <a:off x="0" y="0"/>
              <a:ext cx="11054080" cy="2090496"/>
            </a:xfrm>
            <a:custGeom>
              <a:avLst/>
              <a:gdLst/>
              <a:ahLst/>
              <a:cxnLst/>
              <a:rect l="l" t="t" r="r" b="b"/>
              <a:pathLst>
                <a:path w="11054080" h="2090496">
                  <a:moveTo>
                    <a:pt x="0" y="0"/>
                  </a:moveTo>
                  <a:lnTo>
                    <a:pt x="11054080" y="0"/>
                  </a:lnTo>
                  <a:lnTo>
                    <a:pt x="11054080" y="2090496"/>
                  </a:lnTo>
                  <a:lnTo>
                    <a:pt x="0" y="2090496"/>
                  </a:lnTo>
                  <a:close/>
                </a:path>
              </a:pathLst>
            </a:custGeom>
            <a:solidFill>
              <a:srgbClr val="000000">
                <a:alpha val="0"/>
              </a:srgbClr>
            </a:solidFill>
          </p:spPr>
          <p:txBody>
            <a:bodyPr/>
            <a:lstStyle/>
            <a:p>
              <a:endParaRPr lang="en-GB" dirty="0"/>
            </a:p>
          </p:txBody>
        </p:sp>
        <p:sp>
          <p:nvSpPr>
            <p:cNvPr id="7" name="TextBox 7"/>
            <p:cNvSpPr txBox="1"/>
            <p:nvPr/>
          </p:nvSpPr>
          <p:spPr>
            <a:xfrm>
              <a:off x="0" y="-76200"/>
              <a:ext cx="11054080" cy="2166696"/>
            </a:xfrm>
            <a:prstGeom prst="rect">
              <a:avLst/>
            </a:prstGeom>
          </p:spPr>
          <p:txBody>
            <a:bodyPr lIns="0" tIns="0" rIns="0" bIns="0" rtlCol="0" anchor="t"/>
            <a:lstStyle/>
            <a:p>
              <a:pPr algn="l">
                <a:lnSpc>
                  <a:spcPts val="4608"/>
                </a:lnSpc>
              </a:pPr>
              <a:r>
                <a:rPr lang="en-US" sz="3840" b="1" spc="-1">
                  <a:solidFill>
                    <a:srgbClr val="00B0F0"/>
                  </a:solidFill>
                  <a:latin typeface="Avenir Bold"/>
                  <a:ea typeface="Avenir Bold"/>
                  <a:cs typeface="Avenir Bold"/>
                  <a:sym typeface="Avenir Bold"/>
                </a:rPr>
                <a:t>Aspire Specialist Supply</a:t>
              </a:r>
            </a:p>
          </p:txBody>
        </p:sp>
      </p:grpSp>
      <p:sp>
        <p:nvSpPr>
          <p:cNvPr id="8" name="Freeform 8"/>
          <p:cNvSpPr/>
          <p:nvPr/>
        </p:nvSpPr>
        <p:spPr>
          <a:xfrm>
            <a:off x="8183952" y="6111717"/>
            <a:ext cx="1394755" cy="982126"/>
          </a:xfrm>
          <a:custGeom>
            <a:avLst/>
            <a:gdLst/>
            <a:ahLst/>
            <a:cxnLst/>
            <a:rect l="l" t="t" r="r" b="b"/>
            <a:pathLst>
              <a:path w="1394755" h="982126">
                <a:moveTo>
                  <a:pt x="0" y="0"/>
                </a:moveTo>
                <a:lnTo>
                  <a:pt x="1394755" y="0"/>
                </a:lnTo>
                <a:lnTo>
                  <a:pt x="1394755" y="982126"/>
                </a:lnTo>
                <a:lnTo>
                  <a:pt x="0" y="982126"/>
                </a:lnTo>
                <a:lnTo>
                  <a:pt x="0" y="0"/>
                </a:lnTo>
                <a:close/>
              </a:path>
            </a:pathLst>
          </a:custGeom>
          <a:blipFill>
            <a:blip r:embed="rId2"/>
            <a:stretch>
              <a:fillRect l="-1907" t="-19037" r="-1011" b="-27122"/>
            </a:stretch>
          </a:blipFill>
          <a:ln cap="sq">
            <a:noFill/>
            <a:prstDash val="solid"/>
            <a:miter/>
          </a:ln>
        </p:spPr>
        <p:txBody>
          <a:bodyPr/>
          <a:lstStyle/>
          <a:p>
            <a:endParaRPr lang="en-GB"/>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36832" y="1496832"/>
            <a:ext cx="8832384" cy="5248521"/>
            <a:chOff x="0" y="0"/>
            <a:chExt cx="11776512" cy="6998027"/>
          </a:xfrm>
        </p:grpSpPr>
        <p:sp>
          <p:nvSpPr>
            <p:cNvPr id="3" name="Freeform 3"/>
            <p:cNvSpPr/>
            <p:nvPr/>
          </p:nvSpPr>
          <p:spPr>
            <a:xfrm>
              <a:off x="0" y="0"/>
              <a:ext cx="11776512" cy="6998027"/>
            </a:xfrm>
            <a:custGeom>
              <a:avLst/>
              <a:gdLst/>
              <a:ahLst/>
              <a:cxnLst/>
              <a:rect l="l" t="t" r="r" b="b"/>
              <a:pathLst>
                <a:path w="11776512" h="6998027">
                  <a:moveTo>
                    <a:pt x="0" y="0"/>
                  </a:moveTo>
                  <a:lnTo>
                    <a:pt x="11776512" y="0"/>
                  </a:lnTo>
                  <a:lnTo>
                    <a:pt x="11776512" y="6998027"/>
                  </a:lnTo>
                  <a:lnTo>
                    <a:pt x="0" y="6998027"/>
                  </a:lnTo>
                  <a:close/>
                </a:path>
              </a:pathLst>
            </a:custGeom>
            <a:solidFill>
              <a:srgbClr val="000000">
                <a:alpha val="0"/>
              </a:srgbClr>
            </a:solidFill>
          </p:spPr>
          <p:txBody>
            <a:bodyPr/>
            <a:lstStyle/>
            <a:p>
              <a:endParaRPr lang="en-GB"/>
            </a:p>
          </p:txBody>
        </p:sp>
        <p:sp>
          <p:nvSpPr>
            <p:cNvPr id="4" name="TextBox 4"/>
            <p:cNvSpPr txBox="1"/>
            <p:nvPr/>
          </p:nvSpPr>
          <p:spPr>
            <a:xfrm>
              <a:off x="0" y="-38100"/>
              <a:ext cx="11776512" cy="7036127"/>
            </a:xfrm>
            <a:prstGeom prst="rect">
              <a:avLst/>
            </a:prstGeom>
          </p:spPr>
          <p:txBody>
            <a:bodyPr lIns="0" tIns="0" rIns="0" bIns="0" rtlCol="0" anchor="t"/>
            <a:lstStyle/>
            <a:p>
              <a:pPr algn="l">
                <a:lnSpc>
                  <a:spcPts val="2560"/>
                </a:lnSpc>
              </a:pPr>
              <a:r>
                <a:rPr lang="en-US" sz="2000" spc="-1" dirty="0">
                  <a:solidFill>
                    <a:srgbClr val="000000"/>
                  </a:solidFill>
                  <a:latin typeface="Avenir"/>
                  <a:ea typeface="Avenir"/>
                  <a:cs typeface="Avenir"/>
                  <a:sym typeface="Avenir"/>
                </a:rPr>
                <a:t>Our Aspire Education Psychology Service prides itself on the quality and speed of work to support the growing and often urgent need for assessment of children/young people with complex SEN and supporting resource stretched Local Authority EP &amp; SEN Services. Our associate Chartered EP’s have held senior positions among Local Authorities across the North West and provide the highest quality of service.</a:t>
              </a:r>
            </a:p>
            <a:p>
              <a:pPr algn="l">
                <a:lnSpc>
                  <a:spcPts val="2559"/>
                </a:lnSpc>
              </a:pPr>
              <a:endParaRPr lang="en-US" sz="2000" spc="-1" dirty="0">
                <a:solidFill>
                  <a:srgbClr val="000000"/>
                </a:solidFill>
                <a:latin typeface="Avenir"/>
                <a:ea typeface="Avenir"/>
                <a:cs typeface="Avenir"/>
                <a:sym typeface="Avenir"/>
              </a:endParaRPr>
            </a:p>
            <a:p>
              <a:pPr algn="l">
                <a:lnSpc>
                  <a:spcPts val="2560"/>
                </a:lnSpc>
              </a:pPr>
              <a:r>
                <a:rPr lang="en-US" sz="2000" spc="-1" dirty="0">
                  <a:solidFill>
                    <a:srgbClr val="000000"/>
                  </a:solidFill>
                  <a:latin typeface="Avenir"/>
                  <a:ea typeface="Avenir"/>
                  <a:cs typeface="Avenir"/>
                  <a:sym typeface="Avenir"/>
                </a:rPr>
                <a:t>Our associate EP’s offer support and assessment in the following areas:</a:t>
              </a:r>
            </a:p>
            <a:p>
              <a:pPr algn="l">
                <a:lnSpc>
                  <a:spcPts val="2559"/>
                </a:lnSpc>
              </a:pPr>
              <a:endParaRPr lang="en-US" sz="2000" spc="-1" dirty="0">
                <a:solidFill>
                  <a:srgbClr val="000000"/>
                </a:solidFill>
                <a:latin typeface="Avenir"/>
                <a:ea typeface="Avenir"/>
                <a:cs typeface="Avenir"/>
                <a:sym typeface="Avenir"/>
              </a:endParaRPr>
            </a:p>
            <a:p>
              <a:pPr marL="480173" lvl="1" indent="-342900" algn="l">
                <a:lnSpc>
                  <a:spcPts val="2560"/>
                </a:lnSpc>
                <a:buFont typeface="Arial" panose="020B0604020202020204" pitchFamily="34" charset="0"/>
                <a:buChar char="•"/>
              </a:pPr>
              <a:r>
                <a:rPr lang="en-US" sz="2000" spc="-1" dirty="0">
                  <a:solidFill>
                    <a:srgbClr val="000000"/>
                  </a:solidFill>
                  <a:latin typeface="Avenir"/>
                  <a:ea typeface="Avenir"/>
                  <a:cs typeface="Avenir"/>
                  <a:sym typeface="Avenir"/>
                </a:rPr>
                <a:t>Assessments &amp; Panel Reports for EHCP Applications – within 2 weeks of the assessment taking place.</a:t>
              </a:r>
            </a:p>
            <a:p>
              <a:pPr marL="480173" lvl="1" indent="-342900" algn="l">
                <a:lnSpc>
                  <a:spcPts val="2560"/>
                </a:lnSpc>
                <a:buFont typeface="Arial" panose="020B0604020202020204" pitchFamily="34" charset="0"/>
                <a:buChar char="•"/>
              </a:pPr>
              <a:r>
                <a:rPr lang="en-US" sz="2000" spc="-1" dirty="0">
                  <a:solidFill>
                    <a:srgbClr val="000000"/>
                  </a:solidFill>
                  <a:latin typeface="Avenir"/>
                  <a:ea typeface="Avenir"/>
                  <a:cs typeface="Avenir"/>
                  <a:sym typeface="Avenir"/>
                </a:rPr>
                <a:t>Cognitive Assessments</a:t>
              </a:r>
            </a:p>
            <a:p>
              <a:pPr marL="480173" lvl="1" indent="-342900" algn="l">
                <a:lnSpc>
                  <a:spcPts val="2560"/>
                </a:lnSpc>
                <a:buFont typeface="Arial" panose="020B0604020202020204" pitchFamily="34" charset="0"/>
                <a:buChar char="•"/>
              </a:pPr>
              <a:r>
                <a:rPr lang="en-US" sz="2000" spc="-1" dirty="0">
                  <a:solidFill>
                    <a:srgbClr val="000000"/>
                  </a:solidFill>
                  <a:latin typeface="Avenir"/>
                  <a:ea typeface="Avenir"/>
                  <a:cs typeface="Avenir"/>
                  <a:sym typeface="Avenir"/>
                </a:rPr>
                <a:t>ADOS Assessments</a:t>
              </a:r>
            </a:p>
            <a:p>
              <a:pPr marL="480173" lvl="1" indent="-342900" algn="l">
                <a:lnSpc>
                  <a:spcPts val="2560"/>
                </a:lnSpc>
                <a:buFont typeface="Arial" panose="020B0604020202020204" pitchFamily="34" charset="0"/>
                <a:buChar char="•"/>
              </a:pPr>
              <a:r>
                <a:rPr lang="en-US" sz="2000" spc="-1" dirty="0">
                  <a:solidFill>
                    <a:srgbClr val="000000"/>
                  </a:solidFill>
                  <a:latin typeface="Avenir"/>
                  <a:ea typeface="Avenir"/>
                  <a:cs typeface="Avenir"/>
                  <a:sym typeface="Avenir"/>
                </a:rPr>
                <a:t>Face to Face &amp; Remote Assessments</a:t>
              </a:r>
            </a:p>
            <a:p>
              <a:pPr marL="274546" lvl="1" indent="-137273" algn="l">
                <a:lnSpc>
                  <a:spcPts val="2560"/>
                </a:lnSpc>
              </a:pPr>
              <a:endParaRPr lang="en-US" sz="2000" spc="-1" dirty="0">
                <a:solidFill>
                  <a:srgbClr val="000000"/>
                </a:solidFill>
                <a:latin typeface="Avenir"/>
                <a:ea typeface="Avenir"/>
                <a:cs typeface="Avenir"/>
                <a:sym typeface="Avenir"/>
              </a:endParaRPr>
            </a:p>
            <a:p>
              <a:pPr algn="l">
                <a:lnSpc>
                  <a:spcPts val="2560"/>
                </a:lnSpc>
              </a:pPr>
              <a:r>
                <a:rPr lang="en-US" sz="2000" spc="-1" dirty="0">
                  <a:solidFill>
                    <a:srgbClr val="00B0F0"/>
                  </a:solidFill>
                  <a:latin typeface="Avenir"/>
                  <a:ea typeface="Avenir"/>
                  <a:cs typeface="Avenir"/>
                  <a:sym typeface="Avenir"/>
                </a:rPr>
                <a:t>https://www.aspirebm.co.uk/ep</a:t>
              </a:r>
              <a:r>
                <a:rPr lang="en-US" sz="2000" spc="-1" dirty="0">
                  <a:solidFill>
                    <a:srgbClr val="000000"/>
                  </a:solidFill>
                  <a:latin typeface="Avenir"/>
                  <a:ea typeface="Avenir"/>
                  <a:cs typeface="Avenir"/>
                  <a:sym typeface="Avenir"/>
                </a:rPr>
                <a:t> </a:t>
              </a:r>
            </a:p>
            <a:p>
              <a:pPr marL="274546" lvl="1" indent="-137273" algn="l">
                <a:lnSpc>
                  <a:spcPts val="2560"/>
                </a:lnSpc>
              </a:pPr>
              <a:endParaRPr lang="en-US" sz="2000" spc="-1" dirty="0">
                <a:solidFill>
                  <a:srgbClr val="000000"/>
                </a:solidFill>
                <a:latin typeface="Avenir"/>
                <a:ea typeface="Avenir"/>
                <a:cs typeface="Avenir"/>
                <a:sym typeface="Avenir"/>
              </a:endParaRPr>
            </a:p>
          </p:txBody>
        </p:sp>
      </p:grpSp>
      <p:grpSp>
        <p:nvGrpSpPr>
          <p:cNvPr id="5" name="Group 5"/>
          <p:cNvGrpSpPr/>
          <p:nvPr/>
        </p:nvGrpSpPr>
        <p:grpSpPr>
          <a:xfrm>
            <a:off x="260736" y="614784"/>
            <a:ext cx="8290560" cy="1567872"/>
            <a:chOff x="0" y="0"/>
            <a:chExt cx="11054080" cy="2090496"/>
          </a:xfrm>
        </p:grpSpPr>
        <p:sp>
          <p:nvSpPr>
            <p:cNvPr id="6" name="Freeform 6"/>
            <p:cNvSpPr/>
            <p:nvPr/>
          </p:nvSpPr>
          <p:spPr>
            <a:xfrm>
              <a:off x="0" y="0"/>
              <a:ext cx="11054080" cy="2090496"/>
            </a:xfrm>
            <a:custGeom>
              <a:avLst/>
              <a:gdLst/>
              <a:ahLst/>
              <a:cxnLst/>
              <a:rect l="l" t="t" r="r" b="b"/>
              <a:pathLst>
                <a:path w="11054080" h="2090496">
                  <a:moveTo>
                    <a:pt x="0" y="0"/>
                  </a:moveTo>
                  <a:lnTo>
                    <a:pt x="11054080" y="0"/>
                  </a:lnTo>
                  <a:lnTo>
                    <a:pt x="11054080" y="2090496"/>
                  </a:lnTo>
                  <a:lnTo>
                    <a:pt x="0" y="2090496"/>
                  </a:lnTo>
                  <a:close/>
                </a:path>
              </a:pathLst>
            </a:custGeom>
            <a:solidFill>
              <a:srgbClr val="000000">
                <a:alpha val="0"/>
              </a:srgbClr>
            </a:solidFill>
          </p:spPr>
          <p:txBody>
            <a:bodyPr/>
            <a:lstStyle/>
            <a:p>
              <a:endParaRPr lang="en-GB"/>
            </a:p>
          </p:txBody>
        </p:sp>
        <p:sp>
          <p:nvSpPr>
            <p:cNvPr id="7" name="TextBox 7"/>
            <p:cNvSpPr txBox="1"/>
            <p:nvPr/>
          </p:nvSpPr>
          <p:spPr>
            <a:xfrm>
              <a:off x="0" y="-76200"/>
              <a:ext cx="11054080" cy="2166696"/>
            </a:xfrm>
            <a:prstGeom prst="rect">
              <a:avLst/>
            </a:prstGeom>
          </p:spPr>
          <p:txBody>
            <a:bodyPr lIns="0" tIns="0" rIns="0" bIns="0" rtlCol="0" anchor="t"/>
            <a:lstStyle/>
            <a:p>
              <a:pPr algn="l">
                <a:lnSpc>
                  <a:spcPts val="4608"/>
                </a:lnSpc>
              </a:pPr>
              <a:r>
                <a:rPr lang="en-US" sz="3840" b="1" spc="-1">
                  <a:solidFill>
                    <a:srgbClr val="00B0F0"/>
                  </a:solidFill>
                  <a:latin typeface="Avenir Bold"/>
                  <a:ea typeface="Avenir Bold"/>
                  <a:cs typeface="Avenir Bold"/>
                  <a:sym typeface="Avenir Bold"/>
                </a:rPr>
                <a:t>Aspire Education Psychology</a:t>
              </a:r>
            </a:p>
          </p:txBody>
        </p:sp>
      </p:grpSp>
      <p:sp>
        <p:nvSpPr>
          <p:cNvPr id="8" name="Freeform 8"/>
          <p:cNvSpPr/>
          <p:nvPr/>
        </p:nvSpPr>
        <p:spPr>
          <a:xfrm>
            <a:off x="8183952" y="6111717"/>
            <a:ext cx="1394755" cy="982126"/>
          </a:xfrm>
          <a:custGeom>
            <a:avLst/>
            <a:gdLst/>
            <a:ahLst/>
            <a:cxnLst/>
            <a:rect l="l" t="t" r="r" b="b"/>
            <a:pathLst>
              <a:path w="1394755" h="982126">
                <a:moveTo>
                  <a:pt x="0" y="0"/>
                </a:moveTo>
                <a:lnTo>
                  <a:pt x="1394755" y="0"/>
                </a:lnTo>
                <a:lnTo>
                  <a:pt x="1394755" y="982126"/>
                </a:lnTo>
                <a:lnTo>
                  <a:pt x="0" y="982126"/>
                </a:lnTo>
                <a:lnTo>
                  <a:pt x="0" y="0"/>
                </a:lnTo>
                <a:close/>
              </a:path>
            </a:pathLst>
          </a:custGeom>
          <a:blipFill>
            <a:blip r:embed="rId2"/>
            <a:stretch>
              <a:fillRect l="-1907" t="-19037" r="-1011" b="-27122"/>
            </a:stretch>
          </a:blipFill>
          <a:ln cap="sq">
            <a:noFill/>
            <a:prstDash val="solid"/>
            <a:miter/>
          </a:ln>
        </p:spPr>
        <p:txBody>
          <a:bodyPr/>
          <a:lstStyle/>
          <a:p>
            <a:endParaRPr lang="en-GB"/>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183952" y="6111717"/>
            <a:ext cx="1394755" cy="982126"/>
          </a:xfrm>
          <a:custGeom>
            <a:avLst/>
            <a:gdLst/>
            <a:ahLst/>
            <a:cxnLst/>
            <a:rect l="l" t="t" r="r" b="b"/>
            <a:pathLst>
              <a:path w="1394755" h="982126">
                <a:moveTo>
                  <a:pt x="0" y="0"/>
                </a:moveTo>
                <a:lnTo>
                  <a:pt x="1394755" y="0"/>
                </a:lnTo>
                <a:lnTo>
                  <a:pt x="1394755" y="982126"/>
                </a:lnTo>
                <a:lnTo>
                  <a:pt x="0" y="982126"/>
                </a:lnTo>
                <a:lnTo>
                  <a:pt x="0" y="0"/>
                </a:lnTo>
                <a:close/>
              </a:path>
            </a:pathLst>
          </a:custGeom>
          <a:blipFill>
            <a:blip r:embed="rId2"/>
            <a:stretch>
              <a:fillRect l="-1907" t="-19037" r="-1011" b="-27122"/>
            </a:stretch>
          </a:blipFill>
          <a:ln cap="sq">
            <a:noFill/>
            <a:prstDash val="solid"/>
            <a:miter/>
          </a:ln>
        </p:spPr>
        <p:txBody>
          <a:bodyPr/>
          <a:lstStyle/>
          <a:p>
            <a:endParaRPr lang="en-GB"/>
          </a:p>
        </p:txBody>
      </p:sp>
      <p:sp>
        <p:nvSpPr>
          <p:cNvPr id="3" name="Freeform 3"/>
          <p:cNvSpPr/>
          <p:nvPr/>
        </p:nvSpPr>
        <p:spPr>
          <a:xfrm>
            <a:off x="0" y="553897"/>
            <a:ext cx="9753600" cy="5486400"/>
          </a:xfrm>
          <a:custGeom>
            <a:avLst/>
            <a:gdLst/>
            <a:ahLst/>
            <a:cxnLst/>
            <a:rect l="l" t="t" r="r" b="b"/>
            <a:pathLst>
              <a:path w="9753600" h="5486400">
                <a:moveTo>
                  <a:pt x="0" y="0"/>
                </a:moveTo>
                <a:lnTo>
                  <a:pt x="9753600" y="0"/>
                </a:lnTo>
                <a:lnTo>
                  <a:pt x="9753600" y="5486400"/>
                </a:lnTo>
                <a:lnTo>
                  <a:pt x="0" y="5486400"/>
                </a:lnTo>
                <a:lnTo>
                  <a:pt x="0" y="0"/>
                </a:lnTo>
                <a:close/>
              </a:path>
            </a:pathLst>
          </a:custGeom>
          <a:blipFill>
            <a:blip r:embed="rId3"/>
            <a:stretch>
              <a:fillRect/>
            </a:stretch>
          </a:blipFill>
        </p:spPr>
        <p:txBody>
          <a:bodyPr/>
          <a:lstStyle/>
          <a:p>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63449" y="551662"/>
            <a:ext cx="8290560" cy="1567872"/>
            <a:chOff x="0" y="0"/>
            <a:chExt cx="11054080" cy="2090496"/>
          </a:xfrm>
        </p:grpSpPr>
        <p:sp>
          <p:nvSpPr>
            <p:cNvPr id="3" name="Freeform 3"/>
            <p:cNvSpPr/>
            <p:nvPr/>
          </p:nvSpPr>
          <p:spPr>
            <a:xfrm>
              <a:off x="0" y="0"/>
              <a:ext cx="11054080" cy="2090496"/>
            </a:xfrm>
            <a:custGeom>
              <a:avLst/>
              <a:gdLst/>
              <a:ahLst/>
              <a:cxnLst/>
              <a:rect l="l" t="t" r="r" b="b"/>
              <a:pathLst>
                <a:path w="11054080" h="2090496">
                  <a:moveTo>
                    <a:pt x="0" y="0"/>
                  </a:moveTo>
                  <a:lnTo>
                    <a:pt x="11054080" y="0"/>
                  </a:lnTo>
                  <a:lnTo>
                    <a:pt x="11054080" y="2090496"/>
                  </a:lnTo>
                  <a:lnTo>
                    <a:pt x="0" y="2090496"/>
                  </a:lnTo>
                  <a:close/>
                </a:path>
              </a:pathLst>
            </a:custGeom>
            <a:solidFill>
              <a:srgbClr val="000000">
                <a:alpha val="0"/>
              </a:srgbClr>
            </a:solidFill>
          </p:spPr>
          <p:txBody>
            <a:bodyPr/>
            <a:lstStyle/>
            <a:p>
              <a:endParaRPr lang="en-GB"/>
            </a:p>
          </p:txBody>
        </p:sp>
        <p:sp>
          <p:nvSpPr>
            <p:cNvPr id="4" name="TextBox 4"/>
            <p:cNvSpPr txBox="1"/>
            <p:nvPr/>
          </p:nvSpPr>
          <p:spPr>
            <a:xfrm>
              <a:off x="0" y="-114300"/>
              <a:ext cx="11054080" cy="2204796"/>
            </a:xfrm>
            <a:prstGeom prst="rect">
              <a:avLst/>
            </a:prstGeom>
          </p:spPr>
          <p:txBody>
            <a:bodyPr lIns="0" tIns="0" rIns="0" bIns="0" rtlCol="0" anchor="t"/>
            <a:lstStyle/>
            <a:p>
              <a:pPr algn="ctr">
                <a:lnSpc>
                  <a:spcPts val="6911"/>
                </a:lnSpc>
              </a:pPr>
              <a:r>
                <a:rPr lang="en-US" sz="5759" b="1" spc="-1">
                  <a:solidFill>
                    <a:srgbClr val="00B0F0"/>
                  </a:solidFill>
                  <a:latin typeface="Avenir Bold"/>
                  <a:ea typeface="Avenir Bold"/>
                  <a:cs typeface="Avenir Bold"/>
                  <a:sym typeface="Avenir Bold"/>
                </a:rPr>
                <a:t>Who are Aspire?</a:t>
              </a:r>
            </a:p>
          </p:txBody>
        </p:sp>
      </p:grpSp>
      <p:grpSp>
        <p:nvGrpSpPr>
          <p:cNvPr id="5" name="Group 5"/>
          <p:cNvGrpSpPr/>
          <p:nvPr/>
        </p:nvGrpSpPr>
        <p:grpSpPr>
          <a:xfrm>
            <a:off x="487680" y="1706837"/>
            <a:ext cx="8778240" cy="4812690"/>
            <a:chOff x="0" y="0"/>
            <a:chExt cx="11704320" cy="6416920"/>
          </a:xfrm>
        </p:grpSpPr>
        <p:sp>
          <p:nvSpPr>
            <p:cNvPr id="6" name="Freeform 6"/>
            <p:cNvSpPr/>
            <p:nvPr/>
          </p:nvSpPr>
          <p:spPr>
            <a:xfrm>
              <a:off x="0" y="0"/>
              <a:ext cx="11704320" cy="6416921"/>
            </a:xfrm>
            <a:custGeom>
              <a:avLst/>
              <a:gdLst/>
              <a:ahLst/>
              <a:cxnLst/>
              <a:rect l="l" t="t" r="r" b="b"/>
              <a:pathLst>
                <a:path w="11704320" h="6416921">
                  <a:moveTo>
                    <a:pt x="0" y="0"/>
                  </a:moveTo>
                  <a:lnTo>
                    <a:pt x="11704320" y="0"/>
                  </a:lnTo>
                  <a:lnTo>
                    <a:pt x="11704320" y="6416921"/>
                  </a:lnTo>
                  <a:lnTo>
                    <a:pt x="0" y="6416921"/>
                  </a:lnTo>
                  <a:close/>
                </a:path>
              </a:pathLst>
            </a:custGeom>
            <a:solidFill>
              <a:srgbClr val="000000">
                <a:alpha val="0"/>
              </a:srgbClr>
            </a:solidFill>
          </p:spPr>
          <p:txBody>
            <a:bodyPr/>
            <a:lstStyle/>
            <a:p>
              <a:endParaRPr lang="en-GB"/>
            </a:p>
          </p:txBody>
        </p:sp>
        <p:sp>
          <p:nvSpPr>
            <p:cNvPr id="7" name="TextBox 7"/>
            <p:cNvSpPr txBox="1"/>
            <p:nvPr/>
          </p:nvSpPr>
          <p:spPr>
            <a:xfrm>
              <a:off x="0" y="-38100"/>
              <a:ext cx="11704320" cy="6455020"/>
            </a:xfrm>
            <a:prstGeom prst="rect">
              <a:avLst/>
            </a:prstGeom>
          </p:spPr>
          <p:txBody>
            <a:bodyPr lIns="0" tIns="0" rIns="0" bIns="0" rtlCol="0" anchor="t"/>
            <a:lstStyle/>
            <a:p>
              <a:pPr algn="l">
                <a:lnSpc>
                  <a:spcPts val="1919"/>
                </a:lnSpc>
              </a:pPr>
              <a:r>
                <a:rPr lang="en-US" sz="1599" dirty="0">
                  <a:solidFill>
                    <a:srgbClr val="000000"/>
                  </a:solidFill>
                  <a:latin typeface="Avenir"/>
                  <a:ea typeface="Avenir"/>
                  <a:cs typeface="Avenir"/>
                  <a:sym typeface="Avenir"/>
                </a:rPr>
                <a:t>At Aspire Behaviour Management we take pride in offering comprehensive Outreach, Training, Specialist Supply and Educational Psychology services that empower schools and </a:t>
              </a:r>
              <a:r>
                <a:rPr lang="en-US" sz="1599" dirty="0" err="1">
                  <a:solidFill>
                    <a:srgbClr val="000000"/>
                  </a:solidFill>
                  <a:latin typeface="Avenir"/>
                  <a:ea typeface="Avenir"/>
                  <a:cs typeface="Avenir"/>
                  <a:sym typeface="Avenir"/>
                </a:rPr>
                <a:t>organisations</a:t>
              </a:r>
              <a:r>
                <a:rPr lang="en-US" sz="1599" dirty="0">
                  <a:solidFill>
                    <a:srgbClr val="000000"/>
                  </a:solidFill>
                  <a:latin typeface="Avenir"/>
                  <a:ea typeface="Avenir"/>
                  <a:cs typeface="Avenir"/>
                  <a:sym typeface="Avenir"/>
                </a:rPr>
                <a:t> to create positive, inclusive and nurturing learning environments.</a:t>
              </a:r>
            </a:p>
            <a:p>
              <a:pPr algn="l">
                <a:lnSpc>
                  <a:spcPts val="1919"/>
                </a:lnSpc>
              </a:pPr>
              <a:r>
                <a:rPr lang="en-US" sz="1599" dirty="0">
                  <a:solidFill>
                    <a:srgbClr val="000000"/>
                  </a:solidFill>
                  <a:latin typeface="Avenir"/>
                  <a:ea typeface="Avenir"/>
                  <a:cs typeface="Avenir"/>
                  <a:sym typeface="Avenir"/>
                </a:rPr>
                <a:t>​</a:t>
              </a:r>
            </a:p>
            <a:p>
              <a:pPr algn="l">
                <a:lnSpc>
                  <a:spcPts val="1919"/>
                </a:lnSpc>
              </a:pPr>
              <a:r>
                <a:rPr lang="en-US" sz="1599" dirty="0">
                  <a:solidFill>
                    <a:srgbClr val="000000"/>
                  </a:solidFill>
                  <a:latin typeface="Avenir"/>
                  <a:ea typeface="Avenir"/>
                  <a:cs typeface="Avenir"/>
                  <a:sym typeface="Avenir"/>
                </a:rPr>
                <a:t> </a:t>
              </a:r>
            </a:p>
            <a:p>
              <a:pPr algn="l">
                <a:lnSpc>
                  <a:spcPts val="1919"/>
                </a:lnSpc>
              </a:pPr>
              <a:r>
                <a:rPr lang="en-US" sz="1599" dirty="0">
                  <a:solidFill>
                    <a:srgbClr val="000000"/>
                  </a:solidFill>
                  <a:latin typeface="Avenir"/>
                  <a:ea typeface="Avenir"/>
                  <a:cs typeface="Avenir"/>
                  <a:sym typeface="Avenir"/>
                </a:rPr>
                <a:t>We are dedicated to improving the lives of children/young people and transforming the way behaviour management is perceived and practiced.</a:t>
              </a:r>
            </a:p>
            <a:p>
              <a:pPr algn="l">
                <a:lnSpc>
                  <a:spcPts val="1919"/>
                </a:lnSpc>
              </a:pPr>
              <a:r>
                <a:rPr lang="en-US" sz="1599" dirty="0">
                  <a:solidFill>
                    <a:srgbClr val="000000"/>
                  </a:solidFill>
                  <a:latin typeface="Avenir"/>
                  <a:ea typeface="Avenir"/>
                  <a:cs typeface="Avenir"/>
                  <a:sym typeface="Avenir"/>
                </a:rPr>
                <a:t>​</a:t>
              </a:r>
            </a:p>
            <a:p>
              <a:pPr algn="l">
                <a:lnSpc>
                  <a:spcPts val="1919"/>
                </a:lnSpc>
              </a:pPr>
              <a:r>
                <a:rPr lang="en-US" sz="1599" dirty="0">
                  <a:solidFill>
                    <a:srgbClr val="000000"/>
                  </a:solidFill>
                  <a:latin typeface="Avenir"/>
                  <a:ea typeface="Avenir"/>
                  <a:cs typeface="Avenir"/>
                  <a:sym typeface="Avenir"/>
                </a:rPr>
                <a:t> </a:t>
              </a:r>
            </a:p>
            <a:p>
              <a:pPr algn="l">
                <a:lnSpc>
                  <a:spcPts val="1919"/>
                </a:lnSpc>
              </a:pPr>
              <a:r>
                <a:rPr lang="en-US" sz="1599" dirty="0">
                  <a:solidFill>
                    <a:srgbClr val="000000"/>
                  </a:solidFill>
                  <a:latin typeface="Avenir"/>
                  <a:ea typeface="Avenir"/>
                  <a:cs typeface="Avenir"/>
                  <a:sym typeface="Avenir"/>
                </a:rPr>
                <a:t>We have worked with over 250 schools, Local Authorities and </a:t>
              </a:r>
              <a:r>
                <a:rPr lang="en-US" sz="1599" dirty="0" err="1">
                  <a:solidFill>
                    <a:srgbClr val="000000"/>
                  </a:solidFill>
                  <a:latin typeface="Avenir"/>
                  <a:ea typeface="Avenir"/>
                  <a:cs typeface="Avenir"/>
                  <a:sym typeface="Avenir"/>
                </a:rPr>
                <a:t>Organisations</a:t>
              </a:r>
              <a:r>
                <a:rPr lang="en-US" sz="1599" dirty="0">
                  <a:solidFill>
                    <a:srgbClr val="000000"/>
                  </a:solidFill>
                  <a:latin typeface="Avenir"/>
                  <a:ea typeface="Avenir"/>
                  <a:cs typeface="Avenir"/>
                  <a:sym typeface="Avenir"/>
                </a:rPr>
                <a:t> providing support through our various services.</a:t>
              </a:r>
            </a:p>
            <a:p>
              <a:pPr algn="l">
                <a:lnSpc>
                  <a:spcPts val="1919"/>
                </a:lnSpc>
              </a:pPr>
              <a:r>
                <a:rPr lang="en-US" sz="1599" dirty="0">
                  <a:solidFill>
                    <a:srgbClr val="000000"/>
                  </a:solidFill>
                  <a:latin typeface="Avenir"/>
                  <a:ea typeface="Avenir"/>
                  <a:cs typeface="Avenir"/>
                  <a:sym typeface="Avenir"/>
                </a:rPr>
                <a:t>​</a:t>
              </a:r>
            </a:p>
            <a:p>
              <a:pPr algn="l">
                <a:lnSpc>
                  <a:spcPts val="1919"/>
                </a:lnSpc>
              </a:pPr>
              <a:r>
                <a:rPr lang="en-US" sz="1599" spc="-1" dirty="0">
                  <a:solidFill>
                    <a:srgbClr val="000000"/>
                  </a:solidFill>
                  <a:latin typeface="Avenir"/>
                  <a:ea typeface="Avenir"/>
                  <a:cs typeface="Avenir"/>
                  <a:sym typeface="Avenir"/>
                </a:rPr>
                <a:t>At Aspire, we don't just provide services; we ignite positive transformations within schools. Our passion lies in crafting inclusive and nurturing learning environments that empower every pupil to reach their full potential.</a:t>
              </a:r>
            </a:p>
            <a:p>
              <a:pPr algn="l">
                <a:lnSpc>
                  <a:spcPts val="1919"/>
                </a:lnSpc>
              </a:pPr>
              <a:r>
                <a:rPr lang="en-US" sz="1599" dirty="0">
                  <a:solidFill>
                    <a:srgbClr val="000000"/>
                  </a:solidFill>
                  <a:latin typeface="Avenir"/>
                  <a:ea typeface="Avenir"/>
                  <a:cs typeface="Avenir"/>
                  <a:sym typeface="Avenir"/>
                </a:rPr>
                <a:t>​</a:t>
              </a:r>
            </a:p>
            <a:p>
              <a:pPr algn="l">
                <a:lnSpc>
                  <a:spcPts val="1919"/>
                </a:lnSpc>
              </a:pPr>
              <a:r>
                <a:rPr lang="en-US" sz="1599" spc="-1" dirty="0">
                  <a:solidFill>
                    <a:srgbClr val="000000"/>
                  </a:solidFill>
                  <a:latin typeface="Avenir"/>
                  <a:ea typeface="Avenir"/>
                  <a:cs typeface="Avenir"/>
                  <a:sym typeface="Avenir"/>
                </a:rPr>
                <a:t>Imagine a world where behavioural challenges become stepping stones to success, and differences are celebrated as strengths. That's the vision we bring to life at Aspire Behaviour Management.</a:t>
              </a:r>
            </a:p>
            <a:p>
              <a:pPr algn="ctr">
                <a:lnSpc>
                  <a:spcPts val="1919"/>
                </a:lnSpc>
              </a:pPr>
              <a:endParaRPr lang="en-US" sz="1599" spc="-1" dirty="0">
                <a:solidFill>
                  <a:srgbClr val="000000"/>
                </a:solidFill>
                <a:latin typeface="Avenir"/>
                <a:ea typeface="Avenir"/>
                <a:cs typeface="Avenir"/>
                <a:sym typeface="Avenir"/>
              </a:endParaRPr>
            </a:p>
          </p:txBody>
        </p:sp>
      </p:grpSp>
      <p:sp>
        <p:nvSpPr>
          <p:cNvPr id="8" name="Freeform 8"/>
          <p:cNvSpPr/>
          <p:nvPr/>
        </p:nvSpPr>
        <p:spPr>
          <a:xfrm>
            <a:off x="8129704" y="6073517"/>
            <a:ext cx="1449003" cy="1020325"/>
          </a:xfrm>
          <a:custGeom>
            <a:avLst/>
            <a:gdLst/>
            <a:ahLst/>
            <a:cxnLst/>
            <a:rect l="l" t="t" r="r" b="b"/>
            <a:pathLst>
              <a:path w="1449003" h="1020325">
                <a:moveTo>
                  <a:pt x="0" y="0"/>
                </a:moveTo>
                <a:lnTo>
                  <a:pt x="1449003" y="0"/>
                </a:lnTo>
                <a:lnTo>
                  <a:pt x="1449003" y="1020326"/>
                </a:lnTo>
                <a:lnTo>
                  <a:pt x="0" y="1020326"/>
                </a:lnTo>
                <a:lnTo>
                  <a:pt x="0" y="0"/>
                </a:lnTo>
                <a:close/>
              </a:path>
            </a:pathLst>
          </a:custGeom>
          <a:blipFill>
            <a:blip r:embed="rId2"/>
            <a:stretch>
              <a:fillRect l="-1907" t="-19037" r="-1011" b="-27122"/>
            </a:stretch>
          </a:blipFill>
          <a:ln cap="sq">
            <a:noFill/>
            <a:prstDash val="solid"/>
            <a:miter/>
          </a:ln>
        </p:spPr>
        <p:txBody>
          <a:bodyPr/>
          <a:lstStyle/>
          <a:p>
            <a:endParaRPr lang="en-GB"/>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29984" y="1351296"/>
            <a:ext cx="8290560" cy="4389120"/>
            <a:chOff x="0" y="0"/>
            <a:chExt cx="11054080" cy="5852160"/>
          </a:xfrm>
        </p:grpSpPr>
        <p:sp>
          <p:nvSpPr>
            <p:cNvPr id="3" name="Freeform 3"/>
            <p:cNvSpPr/>
            <p:nvPr/>
          </p:nvSpPr>
          <p:spPr>
            <a:xfrm>
              <a:off x="0" y="0"/>
              <a:ext cx="11054080" cy="5852160"/>
            </a:xfrm>
            <a:custGeom>
              <a:avLst/>
              <a:gdLst/>
              <a:ahLst/>
              <a:cxnLst/>
              <a:rect l="l" t="t" r="r" b="b"/>
              <a:pathLst>
                <a:path w="11054080" h="5852160">
                  <a:moveTo>
                    <a:pt x="0" y="0"/>
                  </a:moveTo>
                  <a:lnTo>
                    <a:pt x="11054080" y="0"/>
                  </a:lnTo>
                  <a:lnTo>
                    <a:pt x="11054080" y="5852160"/>
                  </a:lnTo>
                  <a:lnTo>
                    <a:pt x="0" y="5852160"/>
                  </a:lnTo>
                  <a:close/>
                </a:path>
              </a:pathLst>
            </a:custGeom>
            <a:solidFill>
              <a:srgbClr val="000000">
                <a:alpha val="0"/>
              </a:srgbClr>
            </a:solidFill>
          </p:spPr>
          <p:txBody>
            <a:bodyPr/>
            <a:lstStyle/>
            <a:p>
              <a:endParaRPr lang="en-GB"/>
            </a:p>
          </p:txBody>
        </p:sp>
        <p:sp>
          <p:nvSpPr>
            <p:cNvPr id="4" name="TextBox 4"/>
            <p:cNvSpPr txBox="1"/>
            <p:nvPr/>
          </p:nvSpPr>
          <p:spPr>
            <a:xfrm>
              <a:off x="0" y="-76200"/>
              <a:ext cx="11054080" cy="5928360"/>
            </a:xfrm>
            <a:prstGeom prst="rect">
              <a:avLst/>
            </a:prstGeom>
          </p:spPr>
          <p:txBody>
            <a:bodyPr lIns="0" tIns="0" rIns="0" bIns="0" rtlCol="0" anchor="t"/>
            <a:lstStyle/>
            <a:p>
              <a:pPr algn="ctr">
                <a:lnSpc>
                  <a:spcPts val="4608"/>
                </a:lnSpc>
              </a:pPr>
              <a:endParaRPr/>
            </a:p>
            <a:p>
              <a:pPr algn="ctr">
                <a:lnSpc>
                  <a:spcPts val="4608"/>
                </a:lnSpc>
              </a:pPr>
              <a:endParaRPr/>
            </a:p>
            <a:p>
              <a:pPr algn="ctr">
                <a:lnSpc>
                  <a:spcPts val="4608"/>
                </a:lnSpc>
              </a:pPr>
              <a:r>
                <a:rPr lang="en-US" sz="3840" b="1" spc="-1">
                  <a:solidFill>
                    <a:srgbClr val="000000"/>
                  </a:solidFill>
                  <a:latin typeface="Avenir Bold"/>
                  <a:ea typeface="Avenir Bold"/>
                  <a:cs typeface="Avenir Bold"/>
                  <a:sym typeface="Avenir Bold"/>
                </a:rPr>
                <a:t>Any Questions?</a:t>
              </a:r>
            </a:p>
            <a:p>
              <a:pPr algn="ctr">
                <a:lnSpc>
                  <a:spcPts val="4608"/>
                </a:lnSpc>
              </a:pPr>
              <a:endParaRPr lang="en-US" sz="3840" b="1" spc="-1">
                <a:solidFill>
                  <a:srgbClr val="000000"/>
                </a:solidFill>
                <a:latin typeface="Avenir Bold"/>
                <a:ea typeface="Avenir Bold"/>
                <a:cs typeface="Avenir Bold"/>
                <a:sym typeface="Avenir Bold"/>
              </a:endParaRPr>
            </a:p>
          </p:txBody>
        </p:sp>
      </p:grpSp>
      <p:sp>
        <p:nvSpPr>
          <p:cNvPr id="5" name="Freeform 5"/>
          <p:cNvSpPr/>
          <p:nvPr/>
        </p:nvSpPr>
        <p:spPr>
          <a:xfrm>
            <a:off x="8183952" y="6111717"/>
            <a:ext cx="1394755" cy="982126"/>
          </a:xfrm>
          <a:custGeom>
            <a:avLst/>
            <a:gdLst/>
            <a:ahLst/>
            <a:cxnLst/>
            <a:rect l="l" t="t" r="r" b="b"/>
            <a:pathLst>
              <a:path w="1394755" h="982126">
                <a:moveTo>
                  <a:pt x="0" y="0"/>
                </a:moveTo>
                <a:lnTo>
                  <a:pt x="1394755" y="0"/>
                </a:lnTo>
                <a:lnTo>
                  <a:pt x="1394755" y="982126"/>
                </a:lnTo>
                <a:lnTo>
                  <a:pt x="0" y="982126"/>
                </a:lnTo>
                <a:lnTo>
                  <a:pt x="0" y="0"/>
                </a:lnTo>
                <a:close/>
              </a:path>
            </a:pathLst>
          </a:custGeom>
          <a:blipFill>
            <a:blip r:embed="rId2"/>
            <a:stretch>
              <a:fillRect l="-1907" t="-19037" r="-1011" b="-27122"/>
            </a:stretch>
          </a:blipFill>
          <a:ln cap="sq">
            <a:noFill/>
            <a:prstDash val="solid"/>
            <a:miter/>
          </a:ln>
        </p:spPr>
        <p:txBody>
          <a:bodyPr/>
          <a:lstStyle/>
          <a:p>
            <a:endParaRPr lang="en-GB"/>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29984" y="1351296"/>
            <a:ext cx="8290560" cy="4389120"/>
            <a:chOff x="0" y="0"/>
            <a:chExt cx="11054080" cy="5852160"/>
          </a:xfrm>
        </p:grpSpPr>
        <p:sp>
          <p:nvSpPr>
            <p:cNvPr id="3" name="Freeform 3"/>
            <p:cNvSpPr/>
            <p:nvPr/>
          </p:nvSpPr>
          <p:spPr>
            <a:xfrm>
              <a:off x="0" y="0"/>
              <a:ext cx="11054080" cy="5852160"/>
            </a:xfrm>
            <a:custGeom>
              <a:avLst/>
              <a:gdLst/>
              <a:ahLst/>
              <a:cxnLst/>
              <a:rect l="l" t="t" r="r" b="b"/>
              <a:pathLst>
                <a:path w="11054080" h="5852160">
                  <a:moveTo>
                    <a:pt x="0" y="0"/>
                  </a:moveTo>
                  <a:lnTo>
                    <a:pt x="11054080" y="0"/>
                  </a:lnTo>
                  <a:lnTo>
                    <a:pt x="11054080" y="5852160"/>
                  </a:lnTo>
                  <a:lnTo>
                    <a:pt x="0" y="5852160"/>
                  </a:lnTo>
                  <a:close/>
                </a:path>
              </a:pathLst>
            </a:custGeom>
            <a:solidFill>
              <a:srgbClr val="000000">
                <a:alpha val="0"/>
              </a:srgbClr>
            </a:solidFill>
          </p:spPr>
          <p:txBody>
            <a:bodyPr/>
            <a:lstStyle/>
            <a:p>
              <a:endParaRPr lang="en-GB"/>
            </a:p>
          </p:txBody>
        </p:sp>
        <p:sp>
          <p:nvSpPr>
            <p:cNvPr id="4" name="TextBox 4"/>
            <p:cNvSpPr txBox="1"/>
            <p:nvPr/>
          </p:nvSpPr>
          <p:spPr>
            <a:xfrm>
              <a:off x="0" y="-76200"/>
              <a:ext cx="11054080" cy="5928360"/>
            </a:xfrm>
            <a:prstGeom prst="rect">
              <a:avLst/>
            </a:prstGeom>
          </p:spPr>
          <p:txBody>
            <a:bodyPr lIns="0" tIns="0" rIns="0" bIns="0" rtlCol="0" anchor="t"/>
            <a:lstStyle/>
            <a:p>
              <a:pPr algn="ctr">
                <a:lnSpc>
                  <a:spcPts val="4608"/>
                </a:lnSpc>
              </a:pPr>
              <a:r>
                <a:rPr lang="en-US" sz="3840" b="1" spc="-1">
                  <a:solidFill>
                    <a:srgbClr val="000000"/>
                  </a:solidFill>
                  <a:latin typeface="Avenir Bold"/>
                  <a:ea typeface="Avenir Bold"/>
                  <a:cs typeface="Avenir Bold"/>
                  <a:sym typeface="Avenir Bold"/>
                </a:rPr>
                <a:t>Contact details:</a:t>
              </a:r>
            </a:p>
            <a:p>
              <a:pPr algn="ctr">
                <a:lnSpc>
                  <a:spcPts val="4608"/>
                </a:lnSpc>
              </a:pPr>
              <a:r>
                <a:rPr lang="en-US" sz="3840" b="1" spc="-1">
                  <a:solidFill>
                    <a:srgbClr val="000000"/>
                  </a:solidFill>
                  <a:latin typeface="Avenir Bold"/>
                  <a:ea typeface="Avenir Bold"/>
                  <a:cs typeface="Avenir Bold"/>
                  <a:sym typeface="Avenir Bold"/>
                </a:rPr>
                <a:t>www.aspirebm.co.uk </a:t>
              </a:r>
            </a:p>
            <a:p>
              <a:pPr algn="ctr">
                <a:lnSpc>
                  <a:spcPts val="4608"/>
                </a:lnSpc>
              </a:pPr>
              <a:endParaRPr lang="en-US" sz="3840" b="1" spc="-1">
                <a:solidFill>
                  <a:srgbClr val="000000"/>
                </a:solidFill>
                <a:latin typeface="Avenir Bold"/>
                <a:ea typeface="Avenir Bold"/>
                <a:cs typeface="Avenir Bold"/>
                <a:sym typeface="Avenir Bold"/>
              </a:endParaRPr>
            </a:p>
            <a:p>
              <a:pPr algn="ctr">
                <a:lnSpc>
                  <a:spcPts val="4608"/>
                </a:lnSpc>
              </a:pPr>
              <a:r>
                <a:rPr lang="en-US" sz="3840" b="1" spc="-1">
                  <a:solidFill>
                    <a:srgbClr val="000000"/>
                  </a:solidFill>
                  <a:latin typeface="Avenir Bold"/>
                  <a:ea typeface="Avenir Bold"/>
                  <a:cs typeface="Avenir Bold"/>
                  <a:sym typeface="Avenir Bold"/>
                </a:rPr>
                <a:t>Email:</a:t>
              </a:r>
            </a:p>
            <a:p>
              <a:pPr algn="ctr">
                <a:lnSpc>
                  <a:spcPts val="4608"/>
                </a:lnSpc>
              </a:pPr>
              <a:r>
                <a:rPr lang="en-US" sz="3840" b="1" spc="-1">
                  <a:solidFill>
                    <a:srgbClr val="000000"/>
                  </a:solidFill>
                  <a:latin typeface="Avenir Bold"/>
                  <a:ea typeface="Avenir Bold"/>
                  <a:cs typeface="Avenir Bold"/>
                  <a:sym typeface="Avenir Bold"/>
                </a:rPr>
                <a:t>enquiries@aspirebm.co.uk </a:t>
              </a:r>
            </a:p>
            <a:p>
              <a:pPr algn="ctr">
                <a:lnSpc>
                  <a:spcPts val="4608"/>
                </a:lnSpc>
              </a:pPr>
              <a:r>
                <a:rPr lang="en-US" sz="3840" b="1" spc="-1">
                  <a:solidFill>
                    <a:srgbClr val="000000"/>
                  </a:solidFill>
                  <a:latin typeface="Avenir Bold"/>
                  <a:ea typeface="Avenir Bold"/>
                  <a:cs typeface="Avenir Bold"/>
                  <a:sym typeface="Avenir Bold"/>
                </a:rPr>
                <a:t>d.maher@aspirebm.co.uk </a:t>
              </a:r>
            </a:p>
            <a:p>
              <a:pPr algn="ctr">
                <a:lnSpc>
                  <a:spcPts val="4608"/>
                </a:lnSpc>
              </a:pPr>
              <a:endParaRPr lang="en-US" sz="3840" b="1" spc="-1">
                <a:solidFill>
                  <a:srgbClr val="000000"/>
                </a:solidFill>
                <a:latin typeface="Avenir Bold"/>
                <a:ea typeface="Avenir Bold"/>
                <a:cs typeface="Avenir Bold"/>
                <a:sym typeface="Avenir Bold"/>
              </a:endParaRPr>
            </a:p>
          </p:txBody>
        </p:sp>
      </p:grpSp>
      <p:sp>
        <p:nvSpPr>
          <p:cNvPr id="5" name="Freeform 5"/>
          <p:cNvSpPr/>
          <p:nvPr/>
        </p:nvSpPr>
        <p:spPr>
          <a:xfrm>
            <a:off x="8183952" y="6111717"/>
            <a:ext cx="1394755" cy="982126"/>
          </a:xfrm>
          <a:custGeom>
            <a:avLst/>
            <a:gdLst/>
            <a:ahLst/>
            <a:cxnLst/>
            <a:rect l="l" t="t" r="r" b="b"/>
            <a:pathLst>
              <a:path w="1394755" h="982126">
                <a:moveTo>
                  <a:pt x="0" y="0"/>
                </a:moveTo>
                <a:lnTo>
                  <a:pt x="1394755" y="0"/>
                </a:lnTo>
                <a:lnTo>
                  <a:pt x="1394755" y="982126"/>
                </a:lnTo>
                <a:lnTo>
                  <a:pt x="0" y="982126"/>
                </a:lnTo>
                <a:lnTo>
                  <a:pt x="0" y="0"/>
                </a:lnTo>
                <a:close/>
              </a:path>
            </a:pathLst>
          </a:custGeom>
          <a:blipFill>
            <a:blip r:embed="rId2"/>
            <a:stretch>
              <a:fillRect l="-1907" t="-19037" r="-1011" b="-27122"/>
            </a:stretch>
          </a:blipFill>
          <a:ln cap="sq">
            <a:noFill/>
            <a:prstDash val="solid"/>
            <a:miter/>
          </a:ln>
        </p:spPr>
        <p:txBody>
          <a:bodyPr/>
          <a:lstStyle/>
          <a:p>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1520" y="386346"/>
            <a:ext cx="8290560" cy="1567872"/>
            <a:chOff x="0" y="0"/>
            <a:chExt cx="11054080" cy="2090496"/>
          </a:xfrm>
        </p:grpSpPr>
        <p:sp>
          <p:nvSpPr>
            <p:cNvPr id="3" name="Freeform 3"/>
            <p:cNvSpPr/>
            <p:nvPr/>
          </p:nvSpPr>
          <p:spPr>
            <a:xfrm>
              <a:off x="0" y="0"/>
              <a:ext cx="11054080" cy="2090496"/>
            </a:xfrm>
            <a:custGeom>
              <a:avLst/>
              <a:gdLst/>
              <a:ahLst/>
              <a:cxnLst/>
              <a:rect l="l" t="t" r="r" b="b"/>
              <a:pathLst>
                <a:path w="11054080" h="2090496">
                  <a:moveTo>
                    <a:pt x="0" y="0"/>
                  </a:moveTo>
                  <a:lnTo>
                    <a:pt x="11054080" y="0"/>
                  </a:lnTo>
                  <a:lnTo>
                    <a:pt x="11054080" y="2090496"/>
                  </a:lnTo>
                  <a:lnTo>
                    <a:pt x="0" y="2090496"/>
                  </a:lnTo>
                  <a:close/>
                </a:path>
              </a:pathLst>
            </a:custGeom>
            <a:solidFill>
              <a:srgbClr val="000000">
                <a:alpha val="0"/>
              </a:srgbClr>
            </a:solidFill>
          </p:spPr>
          <p:txBody>
            <a:bodyPr/>
            <a:lstStyle/>
            <a:p>
              <a:endParaRPr lang="en-GB"/>
            </a:p>
          </p:txBody>
        </p:sp>
        <p:sp>
          <p:nvSpPr>
            <p:cNvPr id="4" name="TextBox 4"/>
            <p:cNvSpPr txBox="1"/>
            <p:nvPr/>
          </p:nvSpPr>
          <p:spPr>
            <a:xfrm>
              <a:off x="0" y="-114300"/>
              <a:ext cx="11054080" cy="2204796"/>
            </a:xfrm>
            <a:prstGeom prst="rect">
              <a:avLst/>
            </a:prstGeom>
          </p:spPr>
          <p:txBody>
            <a:bodyPr lIns="0" tIns="0" rIns="0" bIns="0" rtlCol="0" anchor="t"/>
            <a:lstStyle/>
            <a:p>
              <a:pPr algn="ctr">
                <a:lnSpc>
                  <a:spcPts val="6911"/>
                </a:lnSpc>
              </a:pPr>
              <a:r>
                <a:rPr lang="en-US" sz="5759" b="1" spc="-1">
                  <a:solidFill>
                    <a:srgbClr val="00B0F0"/>
                  </a:solidFill>
                  <a:latin typeface="Avenir Bold"/>
                  <a:ea typeface="Avenir Bold"/>
                  <a:cs typeface="Avenir Bold"/>
                  <a:sym typeface="Avenir Bold"/>
                </a:rPr>
                <a:t>What do we do?</a:t>
              </a:r>
            </a:p>
          </p:txBody>
        </p:sp>
      </p:grpSp>
      <p:grpSp>
        <p:nvGrpSpPr>
          <p:cNvPr id="5" name="Group 5"/>
          <p:cNvGrpSpPr/>
          <p:nvPr/>
        </p:nvGrpSpPr>
        <p:grpSpPr>
          <a:xfrm>
            <a:off x="731520" y="2172504"/>
            <a:ext cx="8290560" cy="2938083"/>
            <a:chOff x="0" y="0"/>
            <a:chExt cx="11054080" cy="3917444"/>
          </a:xfrm>
        </p:grpSpPr>
        <p:sp>
          <p:nvSpPr>
            <p:cNvPr id="6" name="Freeform 6"/>
            <p:cNvSpPr/>
            <p:nvPr/>
          </p:nvSpPr>
          <p:spPr>
            <a:xfrm>
              <a:off x="0" y="0"/>
              <a:ext cx="11054080" cy="3917444"/>
            </a:xfrm>
            <a:custGeom>
              <a:avLst/>
              <a:gdLst/>
              <a:ahLst/>
              <a:cxnLst/>
              <a:rect l="l" t="t" r="r" b="b"/>
              <a:pathLst>
                <a:path w="11054080" h="3917444">
                  <a:moveTo>
                    <a:pt x="0" y="0"/>
                  </a:moveTo>
                  <a:lnTo>
                    <a:pt x="11054080" y="0"/>
                  </a:lnTo>
                  <a:lnTo>
                    <a:pt x="11054080" y="3917444"/>
                  </a:lnTo>
                  <a:lnTo>
                    <a:pt x="0" y="3917444"/>
                  </a:lnTo>
                  <a:close/>
                </a:path>
              </a:pathLst>
            </a:custGeom>
            <a:solidFill>
              <a:srgbClr val="000000">
                <a:alpha val="0"/>
              </a:srgbClr>
            </a:solidFill>
          </p:spPr>
          <p:txBody>
            <a:bodyPr/>
            <a:lstStyle/>
            <a:p>
              <a:endParaRPr lang="en-GB"/>
            </a:p>
          </p:txBody>
        </p:sp>
        <p:sp>
          <p:nvSpPr>
            <p:cNvPr id="7" name="TextBox 7"/>
            <p:cNvSpPr txBox="1"/>
            <p:nvPr/>
          </p:nvSpPr>
          <p:spPr>
            <a:xfrm>
              <a:off x="0" y="0"/>
              <a:ext cx="11054080" cy="3917444"/>
            </a:xfrm>
            <a:prstGeom prst="rect">
              <a:avLst/>
            </a:prstGeom>
          </p:spPr>
          <p:txBody>
            <a:bodyPr lIns="0" tIns="0" rIns="0" bIns="0" rtlCol="0" anchor="t"/>
            <a:lstStyle/>
            <a:p>
              <a:pPr algn="ctr">
                <a:lnSpc>
                  <a:spcPts val="2526"/>
                </a:lnSpc>
              </a:pPr>
              <a:r>
                <a:rPr lang="en-US" sz="2598" dirty="0">
                  <a:solidFill>
                    <a:srgbClr val="000000"/>
                  </a:solidFill>
                  <a:latin typeface="Avenir"/>
                  <a:ea typeface="Avenir"/>
                  <a:cs typeface="Avenir"/>
                  <a:sym typeface="Avenir"/>
                </a:rPr>
                <a:t>Work with Schools, Educational Settings, Children/Young people and Families and Local Authorities to improve wellbeing, emotional regulation &amp; subsequently behaviour, supporting schools in providing positive outcomes for children &amp; young people.</a:t>
              </a:r>
            </a:p>
            <a:p>
              <a:pPr algn="ctr">
                <a:lnSpc>
                  <a:spcPts val="2526"/>
                </a:lnSpc>
              </a:pPr>
              <a:endParaRPr lang="en-US" sz="2598" dirty="0">
                <a:solidFill>
                  <a:srgbClr val="000000"/>
                </a:solidFill>
                <a:latin typeface="Avenir"/>
                <a:ea typeface="Avenir"/>
                <a:cs typeface="Avenir"/>
                <a:sym typeface="Avenir"/>
              </a:endParaRPr>
            </a:p>
            <a:p>
              <a:pPr algn="ctr">
                <a:lnSpc>
                  <a:spcPts val="2526"/>
                </a:lnSpc>
              </a:pPr>
              <a:r>
                <a:rPr lang="en-US" sz="2598" spc="-1" dirty="0">
                  <a:solidFill>
                    <a:srgbClr val="000000"/>
                  </a:solidFill>
                  <a:latin typeface="Avenir"/>
                  <a:ea typeface="Avenir"/>
                  <a:cs typeface="Avenir"/>
                  <a:sym typeface="Avenir"/>
                </a:rPr>
                <a:t>We do this through our various services.... </a:t>
              </a:r>
            </a:p>
            <a:p>
              <a:pPr algn="l">
                <a:lnSpc>
                  <a:spcPts val="2137"/>
                </a:lnSpc>
              </a:pPr>
              <a:r>
                <a:rPr lang="en-US" sz="2199" spc="-1" dirty="0">
                  <a:solidFill>
                    <a:srgbClr val="000000"/>
                  </a:solidFill>
                  <a:latin typeface="Arial"/>
                  <a:ea typeface="Arial"/>
                  <a:cs typeface="Arial"/>
                  <a:sym typeface="Arial"/>
                </a:rPr>
                <a:t> </a:t>
              </a:r>
            </a:p>
            <a:p>
              <a:pPr algn="l">
                <a:lnSpc>
                  <a:spcPts val="2526"/>
                </a:lnSpc>
              </a:pPr>
              <a:endParaRPr lang="en-US" sz="2199" spc="-1" dirty="0">
                <a:solidFill>
                  <a:srgbClr val="000000"/>
                </a:solidFill>
                <a:latin typeface="Arial"/>
                <a:ea typeface="Arial"/>
                <a:cs typeface="Arial"/>
                <a:sym typeface="Arial"/>
              </a:endParaRPr>
            </a:p>
          </p:txBody>
        </p:sp>
      </p:grpSp>
      <p:sp>
        <p:nvSpPr>
          <p:cNvPr id="8" name="Freeform 8"/>
          <p:cNvSpPr/>
          <p:nvPr/>
        </p:nvSpPr>
        <p:spPr>
          <a:xfrm>
            <a:off x="8129704" y="6073517"/>
            <a:ext cx="1449003" cy="1020325"/>
          </a:xfrm>
          <a:custGeom>
            <a:avLst/>
            <a:gdLst/>
            <a:ahLst/>
            <a:cxnLst/>
            <a:rect l="l" t="t" r="r" b="b"/>
            <a:pathLst>
              <a:path w="1449003" h="1020325">
                <a:moveTo>
                  <a:pt x="0" y="0"/>
                </a:moveTo>
                <a:lnTo>
                  <a:pt x="1449003" y="0"/>
                </a:lnTo>
                <a:lnTo>
                  <a:pt x="1449003" y="1020326"/>
                </a:lnTo>
                <a:lnTo>
                  <a:pt x="0" y="1020326"/>
                </a:lnTo>
                <a:lnTo>
                  <a:pt x="0" y="0"/>
                </a:lnTo>
                <a:close/>
              </a:path>
            </a:pathLst>
          </a:custGeom>
          <a:blipFill>
            <a:blip r:embed="rId2"/>
            <a:stretch>
              <a:fillRect l="-1907" t="-19037" r="-1011" b="-27122"/>
            </a:stretch>
          </a:blipFill>
          <a:ln cap="sq">
            <a:noFill/>
            <a:prstDash val="solid"/>
            <a:miter/>
          </a:ln>
        </p:spPr>
        <p:txBody>
          <a:bodyPr/>
          <a:lstStyle/>
          <a:p>
            <a:endParaRPr lang="en-GB"/>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1520" y="561984"/>
            <a:ext cx="8290560" cy="6191232"/>
            <a:chOff x="0" y="0"/>
            <a:chExt cx="11054080" cy="8254976"/>
          </a:xfrm>
        </p:grpSpPr>
        <p:grpSp>
          <p:nvGrpSpPr>
            <p:cNvPr id="3" name="Group 3"/>
            <p:cNvGrpSpPr/>
            <p:nvPr/>
          </p:nvGrpSpPr>
          <p:grpSpPr>
            <a:xfrm>
              <a:off x="0" y="0"/>
              <a:ext cx="11054080" cy="1625600"/>
              <a:chOff x="0" y="0"/>
              <a:chExt cx="11054080" cy="1625600"/>
            </a:xfrm>
          </p:grpSpPr>
          <p:sp>
            <p:nvSpPr>
              <p:cNvPr id="4" name="Freeform 4"/>
              <p:cNvSpPr/>
              <p:nvPr/>
            </p:nvSpPr>
            <p:spPr>
              <a:xfrm>
                <a:off x="0" y="0"/>
                <a:ext cx="11054080" cy="1625600"/>
              </a:xfrm>
              <a:custGeom>
                <a:avLst/>
                <a:gdLst/>
                <a:ahLst/>
                <a:cxnLst/>
                <a:rect l="l" t="t" r="r" b="b"/>
                <a:pathLst>
                  <a:path w="11054080" h="1625600">
                    <a:moveTo>
                      <a:pt x="0" y="0"/>
                    </a:moveTo>
                    <a:lnTo>
                      <a:pt x="11054080" y="0"/>
                    </a:lnTo>
                    <a:lnTo>
                      <a:pt x="11054080" y="1625600"/>
                    </a:lnTo>
                    <a:lnTo>
                      <a:pt x="0" y="1625600"/>
                    </a:lnTo>
                    <a:close/>
                  </a:path>
                </a:pathLst>
              </a:custGeom>
              <a:solidFill>
                <a:srgbClr val="000000">
                  <a:alpha val="0"/>
                </a:srgbClr>
              </a:solidFill>
            </p:spPr>
            <p:txBody>
              <a:bodyPr/>
              <a:lstStyle/>
              <a:p>
                <a:endParaRPr lang="en-GB"/>
              </a:p>
            </p:txBody>
          </p:sp>
          <p:sp>
            <p:nvSpPr>
              <p:cNvPr id="5" name="TextBox 5"/>
              <p:cNvSpPr txBox="1"/>
              <p:nvPr/>
            </p:nvSpPr>
            <p:spPr>
              <a:xfrm>
                <a:off x="0" y="-66675"/>
                <a:ext cx="11054080" cy="1692275"/>
              </a:xfrm>
              <a:prstGeom prst="rect">
                <a:avLst/>
              </a:prstGeom>
            </p:spPr>
            <p:txBody>
              <a:bodyPr lIns="0" tIns="0" rIns="0" bIns="0" rtlCol="0" anchor="t"/>
              <a:lstStyle/>
              <a:p>
                <a:pPr algn="l">
                  <a:lnSpc>
                    <a:spcPts val="4095"/>
                  </a:lnSpc>
                </a:pPr>
                <a:r>
                  <a:rPr lang="en-US" sz="3413" b="1" spc="-1">
                    <a:solidFill>
                      <a:srgbClr val="5F5F5F"/>
                    </a:solidFill>
                    <a:latin typeface="Calibri (MS) Bold"/>
                    <a:ea typeface="Calibri (MS) Bold"/>
                    <a:cs typeface="Calibri (MS) Bold"/>
                    <a:sym typeface="Calibri (MS) Bold"/>
                  </a:rPr>
                  <a:t>Services</a:t>
                </a:r>
              </a:p>
            </p:txBody>
          </p:sp>
        </p:grpSp>
        <p:grpSp>
          <p:nvGrpSpPr>
            <p:cNvPr id="6" name="Group 6"/>
            <p:cNvGrpSpPr/>
            <p:nvPr/>
          </p:nvGrpSpPr>
          <p:grpSpPr>
            <a:xfrm>
              <a:off x="0" y="1300992"/>
              <a:ext cx="11054080" cy="6953984"/>
              <a:chOff x="0" y="0"/>
              <a:chExt cx="11054080" cy="6953984"/>
            </a:xfrm>
          </p:grpSpPr>
          <p:sp>
            <p:nvSpPr>
              <p:cNvPr id="7" name="Freeform 7"/>
              <p:cNvSpPr/>
              <p:nvPr/>
            </p:nvSpPr>
            <p:spPr>
              <a:xfrm>
                <a:off x="0" y="0"/>
                <a:ext cx="11054080" cy="6953984"/>
              </a:xfrm>
              <a:custGeom>
                <a:avLst/>
                <a:gdLst/>
                <a:ahLst/>
                <a:cxnLst/>
                <a:rect l="l" t="t" r="r" b="b"/>
                <a:pathLst>
                  <a:path w="11054080" h="6953984">
                    <a:moveTo>
                      <a:pt x="0" y="0"/>
                    </a:moveTo>
                    <a:lnTo>
                      <a:pt x="11054080" y="0"/>
                    </a:lnTo>
                    <a:lnTo>
                      <a:pt x="11054080" y="6953984"/>
                    </a:lnTo>
                    <a:lnTo>
                      <a:pt x="0" y="6953984"/>
                    </a:lnTo>
                    <a:close/>
                  </a:path>
                </a:pathLst>
              </a:custGeom>
              <a:solidFill>
                <a:srgbClr val="000000">
                  <a:alpha val="0"/>
                </a:srgbClr>
              </a:solidFill>
            </p:spPr>
            <p:txBody>
              <a:bodyPr/>
              <a:lstStyle/>
              <a:p>
                <a:endParaRPr lang="en-GB"/>
              </a:p>
            </p:txBody>
          </p:sp>
          <p:sp>
            <p:nvSpPr>
              <p:cNvPr id="8" name="TextBox 8"/>
              <p:cNvSpPr txBox="1"/>
              <p:nvPr/>
            </p:nvSpPr>
            <p:spPr>
              <a:xfrm>
                <a:off x="0" y="-19050"/>
                <a:ext cx="11054080" cy="6973034"/>
              </a:xfrm>
              <a:prstGeom prst="rect">
                <a:avLst/>
              </a:prstGeom>
            </p:spPr>
            <p:txBody>
              <a:bodyPr lIns="0" tIns="0" rIns="0" bIns="0" rtlCol="0" anchor="t"/>
              <a:lstStyle/>
              <a:p>
                <a:pPr marL="1668868" lvl="4" indent="-333774" algn="l">
                  <a:lnSpc>
                    <a:spcPts val="1711"/>
                  </a:lnSpc>
                  <a:buFont typeface="Arial"/>
                  <a:buChar char="•"/>
                </a:pPr>
                <a:endParaRPr lang="en-US" sz="1599" spc="-1" dirty="0">
                  <a:solidFill>
                    <a:srgbClr val="000000"/>
                  </a:solidFill>
                  <a:latin typeface="Avenir"/>
                  <a:ea typeface="Avenir"/>
                  <a:cs typeface="Avenir"/>
                  <a:sym typeface="Avenir"/>
                </a:endParaRPr>
              </a:p>
              <a:p>
                <a:pPr marL="1668868" lvl="4" indent="-333774" algn="l">
                  <a:lnSpc>
                    <a:spcPts val="1711"/>
                  </a:lnSpc>
                  <a:buFont typeface="Arial"/>
                  <a:buChar char="•"/>
                </a:pPr>
                <a:r>
                  <a:rPr lang="en-US" sz="1599" spc="-1" dirty="0">
                    <a:solidFill>
                      <a:srgbClr val="000000"/>
                    </a:solidFill>
                    <a:latin typeface="Avenir"/>
                    <a:ea typeface="Avenir"/>
                    <a:cs typeface="Avenir"/>
                    <a:sym typeface="Avenir"/>
                  </a:rPr>
                  <a:t>Our Outreach Support team, comprised of knowledgeable specialists, provide bespoke, expert, consistent, relational and impactful Outreach Support to Schools, Academies, MATs, EYFS settings, and Local Authorities.</a:t>
                </a:r>
              </a:p>
              <a:p>
                <a:pPr algn="l">
                  <a:lnSpc>
                    <a:spcPts val="1711"/>
                  </a:lnSpc>
                </a:pPr>
                <a:endParaRPr lang="en-US" sz="1599" spc="-1" dirty="0">
                  <a:solidFill>
                    <a:srgbClr val="000000"/>
                  </a:solidFill>
                  <a:latin typeface="Avenir"/>
                  <a:ea typeface="Avenir"/>
                  <a:cs typeface="Avenir"/>
                  <a:sym typeface="Avenir"/>
                </a:endParaRPr>
              </a:p>
              <a:p>
                <a:pPr algn="l">
                  <a:lnSpc>
                    <a:spcPts val="1711"/>
                  </a:lnSpc>
                </a:pPr>
                <a:endParaRPr lang="en-US" sz="1599" spc="-1" dirty="0">
                  <a:solidFill>
                    <a:srgbClr val="000000"/>
                  </a:solidFill>
                  <a:latin typeface="Avenir"/>
                  <a:ea typeface="Avenir"/>
                  <a:cs typeface="Avenir"/>
                  <a:sym typeface="Avenir"/>
                </a:endParaRPr>
              </a:p>
              <a:p>
                <a:pPr marL="1668868" lvl="4" indent="-333774" algn="l">
                  <a:lnSpc>
                    <a:spcPts val="1711"/>
                  </a:lnSpc>
                  <a:buFont typeface="Arial"/>
                  <a:buChar char="•"/>
                </a:pPr>
                <a:r>
                  <a:rPr lang="en-US" sz="1599" spc="-1" dirty="0">
                    <a:solidFill>
                      <a:srgbClr val="000000"/>
                    </a:solidFill>
                    <a:latin typeface="Avenir"/>
                    <a:ea typeface="Avenir"/>
                    <a:cs typeface="Avenir"/>
                    <a:sym typeface="Avenir"/>
                  </a:rPr>
                  <a:t>Aspire provides tailor-made training sessions to suit school's specific needs in supporting children/young people with SEND and SEMH in a classroom environment and more advanced behaviour management, child development, neurodevelopmental and trauma informed practice.</a:t>
                </a:r>
              </a:p>
              <a:p>
                <a:pPr algn="l">
                  <a:lnSpc>
                    <a:spcPts val="1711"/>
                  </a:lnSpc>
                </a:pPr>
                <a:endParaRPr lang="en-US" sz="1599" spc="-1" dirty="0">
                  <a:solidFill>
                    <a:srgbClr val="000000"/>
                  </a:solidFill>
                  <a:latin typeface="Avenir"/>
                  <a:ea typeface="Avenir"/>
                  <a:cs typeface="Avenir"/>
                  <a:sym typeface="Avenir"/>
                </a:endParaRPr>
              </a:p>
              <a:p>
                <a:pPr algn="l">
                  <a:lnSpc>
                    <a:spcPts val="1711"/>
                  </a:lnSpc>
                </a:pPr>
                <a:endParaRPr lang="en-US" sz="1599" spc="-1" dirty="0">
                  <a:solidFill>
                    <a:srgbClr val="000000"/>
                  </a:solidFill>
                  <a:latin typeface="Avenir"/>
                  <a:ea typeface="Avenir"/>
                  <a:cs typeface="Avenir"/>
                  <a:sym typeface="Avenir"/>
                </a:endParaRPr>
              </a:p>
              <a:p>
                <a:pPr marL="1668868" lvl="4" indent="-333774" algn="l">
                  <a:lnSpc>
                    <a:spcPts val="1711"/>
                  </a:lnSpc>
                  <a:buFont typeface="Arial"/>
                  <a:buChar char="•"/>
                </a:pPr>
                <a:r>
                  <a:rPr lang="en-US" sz="1599" spc="-1" dirty="0">
                    <a:solidFill>
                      <a:srgbClr val="000000"/>
                    </a:solidFill>
                    <a:latin typeface="Avenir"/>
                    <a:ea typeface="Avenir"/>
                    <a:cs typeface="Avenir"/>
                    <a:sym typeface="Avenir"/>
                  </a:rPr>
                  <a:t>Aspire Specialist Supply supports children/young people with SEMH and SEND to remain in their mainstream classrooms, using trained staff to support 1:1 in the classroom, removing emotional barriers to pupils everyday learning.</a:t>
                </a:r>
              </a:p>
              <a:p>
                <a:pPr algn="l">
                  <a:lnSpc>
                    <a:spcPts val="1711"/>
                  </a:lnSpc>
                </a:pPr>
                <a:endParaRPr lang="en-US" sz="1599" spc="-1" dirty="0">
                  <a:solidFill>
                    <a:srgbClr val="000000"/>
                  </a:solidFill>
                  <a:latin typeface="Avenir"/>
                  <a:ea typeface="Avenir"/>
                  <a:cs typeface="Avenir"/>
                  <a:sym typeface="Avenir"/>
                </a:endParaRPr>
              </a:p>
              <a:p>
                <a:pPr algn="l">
                  <a:lnSpc>
                    <a:spcPts val="1711"/>
                  </a:lnSpc>
                </a:pPr>
                <a:endParaRPr lang="en-US" sz="1599" spc="-1" dirty="0">
                  <a:solidFill>
                    <a:srgbClr val="000000"/>
                  </a:solidFill>
                  <a:latin typeface="Avenir"/>
                  <a:ea typeface="Avenir"/>
                  <a:cs typeface="Avenir"/>
                  <a:sym typeface="Avenir"/>
                </a:endParaRPr>
              </a:p>
              <a:p>
                <a:pPr marL="1668868" lvl="4" indent="-333774" algn="l">
                  <a:lnSpc>
                    <a:spcPts val="1711"/>
                  </a:lnSpc>
                  <a:buFont typeface="Arial"/>
                  <a:buChar char="•"/>
                </a:pPr>
                <a:r>
                  <a:rPr lang="en-US" sz="1599" spc="-1" dirty="0">
                    <a:solidFill>
                      <a:srgbClr val="000000"/>
                    </a:solidFill>
                    <a:latin typeface="Avenir"/>
                    <a:ea typeface="Avenir"/>
                    <a:cs typeface="Avenir"/>
                    <a:sym typeface="Avenir"/>
                  </a:rPr>
                  <a:t>Our Aspire EP Service prides itself on the quality and speed of work. Our associate EP’s have held senior positions within Local Authorities across the North West and provide the highest quality of service.</a:t>
                </a:r>
              </a:p>
            </p:txBody>
          </p:sp>
        </p:grpSp>
        <p:sp>
          <p:nvSpPr>
            <p:cNvPr id="9" name="Freeform 9" descr="Aspire Outreach"/>
            <p:cNvSpPr/>
            <p:nvPr/>
          </p:nvSpPr>
          <p:spPr>
            <a:xfrm>
              <a:off x="397312" y="1300992"/>
              <a:ext cx="1472128" cy="1630208"/>
            </a:xfrm>
            <a:custGeom>
              <a:avLst/>
              <a:gdLst/>
              <a:ahLst/>
              <a:cxnLst/>
              <a:rect l="l" t="t" r="r" b="b"/>
              <a:pathLst>
                <a:path w="1431552" h="1630208">
                  <a:moveTo>
                    <a:pt x="0" y="0"/>
                  </a:moveTo>
                  <a:lnTo>
                    <a:pt x="1431552" y="0"/>
                  </a:lnTo>
                  <a:lnTo>
                    <a:pt x="1431552" y="1630208"/>
                  </a:lnTo>
                  <a:lnTo>
                    <a:pt x="0" y="1630208"/>
                  </a:lnTo>
                  <a:lnTo>
                    <a:pt x="0" y="0"/>
                  </a:lnTo>
                  <a:close/>
                </a:path>
              </a:pathLst>
            </a:custGeom>
            <a:blipFill>
              <a:blip r:embed="rId2"/>
              <a:stretch>
                <a:fillRect t="-5" b="-5"/>
              </a:stretch>
            </a:blipFill>
          </p:spPr>
          <p:txBody>
            <a:bodyPr/>
            <a:lstStyle/>
            <a:p>
              <a:endParaRPr lang="en-GB"/>
            </a:p>
          </p:txBody>
        </p:sp>
        <p:sp>
          <p:nvSpPr>
            <p:cNvPr id="10" name="Freeform 10" descr="Aspre Training"/>
            <p:cNvSpPr/>
            <p:nvPr/>
          </p:nvSpPr>
          <p:spPr>
            <a:xfrm>
              <a:off x="358912" y="3014656"/>
              <a:ext cx="1510528" cy="1641472"/>
            </a:xfrm>
            <a:custGeom>
              <a:avLst/>
              <a:gdLst/>
              <a:ahLst/>
              <a:cxnLst/>
              <a:rect l="l" t="t" r="r" b="b"/>
              <a:pathLst>
                <a:path w="1431552" h="1641472">
                  <a:moveTo>
                    <a:pt x="0" y="0"/>
                  </a:moveTo>
                  <a:lnTo>
                    <a:pt x="1431552" y="0"/>
                  </a:lnTo>
                  <a:lnTo>
                    <a:pt x="1431552" y="1641472"/>
                  </a:lnTo>
                  <a:lnTo>
                    <a:pt x="0" y="1641472"/>
                  </a:lnTo>
                  <a:lnTo>
                    <a:pt x="0" y="0"/>
                  </a:lnTo>
                  <a:close/>
                </a:path>
              </a:pathLst>
            </a:custGeom>
            <a:blipFill>
              <a:blip r:embed="rId3"/>
              <a:stretch>
                <a:fillRect t="-9" b="-9"/>
              </a:stretch>
            </a:blipFill>
          </p:spPr>
          <p:txBody>
            <a:bodyPr/>
            <a:lstStyle/>
            <a:p>
              <a:endParaRPr lang="en-GB"/>
            </a:p>
          </p:txBody>
        </p:sp>
        <p:sp>
          <p:nvSpPr>
            <p:cNvPr id="11" name="Freeform 11" descr="Aspire Specialist Supply"/>
            <p:cNvSpPr/>
            <p:nvPr/>
          </p:nvSpPr>
          <p:spPr>
            <a:xfrm>
              <a:off x="397312" y="4739584"/>
              <a:ext cx="1472128" cy="1539584"/>
            </a:xfrm>
            <a:custGeom>
              <a:avLst/>
              <a:gdLst/>
              <a:ahLst/>
              <a:cxnLst/>
              <a:rect l="l" t="t" r="r" b="b"/>
              <a:pathLst>
                <a:path w="1325568" h="1539584">
                  <a:moveTo>
                    <a:pt x="0" y="0"/>
                  </a:moveTo>
                  <a:lnTo>
                    <a:pt x="1325568" y="0"/>
                  </a:lnTo>
                  <a:lnTo>
                    <a:pt x="1325568" y="1539584"/>
                  </a:lnTo>
                  <a:lnTo>
                    <a:pt x="0" y="1539584"/>
                  </a:lnTo>
                  <a:lnTo>
                    <a:pt x="0" y="0"/>
                  </a:lnTo>
                  <a:close/>
                </a:path>
              </a:pathLst>
            </a:custGeom>
            <a:blipFill>
              <a:blip r:embed="rId4"/>
              <a:stretch>
                <a:fillRect t="-71" b="-71"/>
              </a:stretch>
            </a:blipFill>
          </p:spPr>
          <p:txBody>
            <a:bodyPr/>
            <a:lstStyle/>
            <a:p>
              <a:endParaRPr lang="en-GB"/>
            </a:p>
          </p:txBody>
        </p:sp>
        <p:sp>
          <p:nvSpPr>
            <p:cNvPr id="12" name="Freeform 12" descr="Educational Psychology Logo"/>
            <p:cNvSpPr/>
            <p:nvPr/>
          </p:nvSpPr>
          <p:spPr>
            <a:xfrm>
              <a:off x="403968" y="6336000"/>
              <a:ext cx="1465472" cy="1666048"/>
            </a:xfrm>
            <a:custGeom>
              <a:avLst/>
              <a:gdLst/>
              <a:ahLst/>
              <a:cxnLst/>
              <a:rect l="l" t="t" r="r" b="b"/>
              <a:pathLst>
                <a:path w="1361408" h="1666048">
                  <a:moveTo>
                    <a:pt x="0" y="0"/>
                  </a:moveTo>
                  <a:lnTo>
                    <a:pt x="1361408" y="0"/>
                  </a:lnTo>
                  <a:lnTo>
                    <a:pt x="1361408" y="1666048"/>
                  </a:lnTo>
                  <a:lnTo>
                    <a:pt x="0" y="1666048"/>
                  </a:lnTo>
                  <a:lnTo>
                    <a:pt x="0" y="0"/>
                  </a:lnTo>
                  <a:close/>
                </a:path>
              </a:pathLst>
            </a:custGeom>
            <a:blipFill>
              <a:blip r:embed="rId5"/>
              <a:stretch>
                <a:fillRect l="-63" r="-63"/>
              </a:stretch>
            </a:blipFill>
          </p:spPr>
          <p:txBody>
            <a:bodyPr/>
            <a:lstStyle/>
            <a:p>
              <a:endParaRPr lang="en-GB"/>
            </a:p>
          </p:txBody>
        </p:sp>
      </p:grpSp>
      <p:sp>
        <p:nvSpPr>
          <p:cNvPr id="13" name="Freeform 13"/>
          <p:cNvSpPr/>
          <p:nvPr/>
        </p:nvSpPr>
        <p:spPr>
          <a:xfrm>
            <a:off x="8183952" y="6111717"/>
            <a:ext cx="1394755" cy="982126"/>
          </a:xfrm>
          <a:custGeom>
            <a:avLst/>
            <a:gdLst/>
            <a:ahLst/>
            <a:cxnLst/>
            <a:rect l="l" t="t" r="r" b="b"/>
            <a:pathLst>
              <a:path w="1394755" h="982126">
                <a:moveTo>
                  <a:pt x="0" y="0"/>
                </a:moveTo>
                <a:lnTo>
                  <a:pt x="1394755" y="0"/>
                </a:lnTo>
                <a:lnTo>
                  <a:pt x="1394755" y="982126"/>
                </a:lnTo>
                <a:lnTo>
                  <a:pt x="0" y="982126"/>
                </a:lnTo>
                <a:lnTo>
                  <a:pt x="0" y="0"/>
                </a:lnTo>
                <a:close/>
              </a:path>
            </a:pathLst>
          </a:custGeom>
          <a:blipFill>
            <a:blip r:embed="rId6"/>
            <a:stretch>
              <a:fillRect l="-1907" t="-19037" r="-1011" b="-27122"/>
            </a:stretch>
          </a:blipFill>
          <a:ln cap="sq">
            <a:noFill/>
            <a:prstDash val="solid"/>
            <a:miter/>
          </a:ln>
        </p:spPr>
        <p:txBody>
          <a:bodyPr/>
          <a:lstStyle/>
          <a:p>
            <a:endParaRPr lang="en-GB"/>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1520" y="649728"/>
            <a:ext cx="8290560" cy="1500783"/>
            <a:chOff x="0" y="0"/>
            <a:chExt cx="11054080" cy="2001044"/>
          </a:xfrm>
        </p:grpSpPr>
        <p:sp>
          <p:nvSpPr>
            <p:cNvPr id="3" name="Freeform 3"/>
            <p:cNvSpPr/>
            <p:nvPr/>
          </p:nvSpPr>
          <p:spPr>
            <a:xfrm>
              <a:off x="0" y="0"/>
              <a:ext cx="11054080" cy="2001044"/>
            </a:xfrm>
            <a:custGeom>
              <a:avLst/>
              <a:gdLst/>
              <a:ahLst/>
              <a:cxnLst/>
              <a:rect l="l" t="t" r="r" b="b"/>
              <a:pathLst>
                <a:path w="11054080" h="2001044">
                  <a:moveTo>
                    <a:pt x="0" y="0"/>
                  </a:moveTo>
                  <a:lnTo>
                    <a:pt x="11054080" y="0"/>
                  </a:lnTo>
                  <a:lnTo>
                    <a:pt x="11054080" y="2001044"/>
                  </a:lnTo>
                  <a:lnTo>
                    <a:pt x="0" y="2001044"/>
                  </a:lnTo>
                  <a:close/>
                </a:path>
              </a:pathLst>
            </a:custGeom>
            <a:solidFill>
              <a:srgbClr val="000000">
                <a:alpha val="0"/>
              </a:srgbClr>
            </a:solidFill>
          </p:spPr>
          <p:txBody>
            <a:bodyPr/>
            <a:lstStyle/>
            <a:p>
              <a:endParaRPr lang="en-GB"/>
            </a:p>
          </p:txBody>
        </p:sp>
        <p:sp>
          <p:nvSpPr>
            <p:cNvPr id="4" name="TextBox 4"/>
            <p:cNvSpPr txBox="1"/>
            <p:nvPr/>
          </p:nvSpPr>
          <p:spPr>
            <a:xfrm>
              <a:off x="0" y="-76200"/>
              <a:ext cx="11054080" cy="2077244"/>
            </a:xfrm>
            <a:prstGeom prst="rect">
              <a:avLst/>
            </a:prstGeom>
          </p:spPr>
          <p:txBody>
            <a:bodyPr lIns="0" tIns="0" rIns="0" bIns="0" rtlCol="0" anchor="t"/>
            <a:lstStyle/>
            <a:p>
              <a:pPr algn="l">
                <a:lnSpc>
                  <a:spcPts val="4608"/>
                </a:lnSpc>
              </a:pPr>
              <a:r>
                <a:rPr lang="en-US" sz="3840" b="1" spc="-1" dirty="0">
                  <a:solidFill>
                    <a:srgbClr val="00B0F0"/>
                  </a:solidFill>
                  <a:latin typeface="Avenir Bold"/>
                  <a:ea typeface="Avenir Bold"/>
                  <a:cs typeface="Avenir Bold"/>
                  <a:sym typeface="Avenir Bold"/>
                </a:rPr>
                <a:t>Aspire Outreach Support</a:t>
              </a:r>
            </a:p>
            <a:p>
              <a:pPr algn="l">
                <a:lnSpc>
                  <a:spcPts val="3071"/>
                </a:lnSpc>
              </a:pPr>
              <a:r>
                <a:rPr lang="en-US" sz="2559" spc="-1" dirty="0">
                  <a:solidFill>
                    <a:srgbClr val="5F5F5F"/>
                  </a:solidFill>
                  <a:latin typeface="Avenir"/>
                  <a:ea typeface="Avenir"/>
                  <a:cs typeface="Avenir"/>
                  <a:sym typeface="Avenir"/>
                </a:rPr>
                <a:t>Providing bespoke holistic Positive Behaviour Management support to schools</a:t>
              </a:r>
            </a:p>
          </p:txBody>
        </p:sp>
      </p:grpSp>
      <p:sp>
        <p:nvSpPr>
          <p:cNvPr id="5" name="Freeform 5"/>
          <p:cNvSpPr/>
          <p:nvPr/>
        </p:nvSpPr>
        <p:spPr>
          <a:xfrm>
            <a:off x="265728" y="2211456"/>
            <a:ext cx="9222144" cy="4524672"/>
          </a:xfrm>
          <a:custGeom>
            <a:avLst/>
            <a:gdLst/>
            <a:ahLst/>
            <a:cxnLst/>
            <a:rect l="l" t="t" r="r" b="b"/>
            <a:pathLst>
              <a:path w="9222144" h="4524672">
                <a:moveTo>
                  <a:pt x="0" y="0"/>
                </a:moveTo>
                <a:lnTo>
                  <a:pt x="9222144" y="0"/>
                </a:lnTo>
                <a:lnTo>
                  <a:pt x="9222144" y="4524672"/>
                </a:lnTo>
                <a:lnTo>
                  <a:pt x="0" y="4524672"/>
                </a:lnTo>
                <a:lnTo>
                  <a:pt x="0" y="0"/>
                </a:lnTo>
                <a:close/>
              </a:path>
            </a:pathLst>
          </a:custGeom>
          <a:blipFill>
            <a:blip r:embed="rId2"/>
            <a:stretch>
              <a:fillRect t="-20" b="-20"/>
            </a:stretch>
          </a:blipFill>
        </p:spPr>
        <p:txBody>
          <a:bodyPr/>
          <a:lstStyle/>
          <a:p>
            <a:endParaRPr lang="en-GB" dirty="0"/>
          </a:p>
        </p:txBody>
      </p:sp>
      <p:sp>
        <p:nvSpPr>
          <p:cNvPr id="6" name="Freeform 6" descr="Aspire-Outreach-Logo-259x300"/>
          <p:cNvSpPr/>
          <p:nvPr/>
        </p:nvSpPr>
        <p:spPr>
          <a:xfrm>
            <a:off x="4304640" y="3789696"/>
            <a:ext cx="1144320" cy="1327488"/>
          </a:xfrm>
          <a:custGeom>
            <a:avLst/>
            <a:gdLst/>
            <a:ahLst/>
            <a:cxnLst/>
            <a:rect l="l" t="t" r="r" b="b"/>
            <a:pathLst>
              <a:path w="1144320" h="1327488">
                <a:moveTo>
                  <a:pt x="0" y="0"/>
                </a:moveTo>
                <a:lnTo>
                  <a:pt x="1144320" y="0"/>
                </a:lnTo>
                <a:lnTo>
                  <a:pt x="1144320" y="1327488"/>
                </a:lnTo>
                <a:lnTo>
                  <a:pt x="0" y="1327488"/>
                </a:lnTo>
                <a:lnTo>
                  <a:pt x="0" y="0"/>
                </a:lnTo>
                <a:close/>
              </a:path>
            </a:pathLst>
          </a:custGeom>
          <a:blipFill>
            <a:blip r:embed="rId3"/>
            <a:stretch>
              <a:fillRect t="-117" b="-117"/>
            </a:stretch>
          </a:blipFill>
        </p:spPr>
        <p:txBody>
          <a:bodyPr/>
          <a:lstStyle/>
          <a:p>
            <a:endParaRPr lang="en-GB"/>
          </a:p>
        </p:txBody>
      </p:sp>
      <p:sp>
        <p:nvSpPr>
          <p:cNvPr id="7" name="Freeform 7"/>
          <p:cNvSpPr/>
          <p:nvPr/>
        </p:nvSpPr>
        <p:spPr>
          <a:xfrm>
            <a:off x="8183952" y="6111717"/>
            <a:ext cx="1394755" cy="982126"/>
          </a:xfrm>
          <a:custGeom>
            <a:avLst/>
            <a:gdLst/>
            <a:ahLst/>
            <a:cxnLst/>
            <a:rect l="l" t="t" r="r" b="b"/>
            <a:pathLst>
              <a:path w="1394755" h="982126">
                <a:moveTo>
                  <a:pt x="0" y="0"/>
                </a:moveTo>
                <a:lnTo>
                  <a:pt x="1394755" y="0"/>
                </a:lnTo>
                <a:lnTo>
                  <a:pt x="1394755" y="982126"/>
                </a:lnTo>
                <a:lnTo>
                  <a:pt x="0" y="982126"/>
                </a:lnTo>
                <a:lnTo>
                  <a:pt x="0" y="0"/>
                </a:lnTo>
                <a:close/>
              </a:path>
            </a:pathLst>
          </a:custGeom>
          <a:blipFill>
            <a:blip r:embed="rId4"/>
            <a:stretch>
              <a:fillRect l="-1907" t="-19037" r="-1011" b="-27122"/>
            </a:stretch>
          </a:blipFill>
          <a:ln cap="sq">
            <a:noFill/>
            <a:prstDash val="solid"/>
            <a:miter/>
          </a:ln>
        </p:spPr>
        <p:txBody>
          <a:bodyPr/>
          <a:lstStyle/>
          <a:p>
            <a:endParaRPr lang="en-GB"/>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1520" y="649728"/>
            <a:ext cx="8290560" cy="1219200"/>
            <a:chOff x="0" y="0"/>
            <a:chExt cx="11054080" cy="1625600"/>
          </a:xfrm>
        </p:grpSpPr>
        <p:sp>
          <p:nvSpPr>
            <p:cNvPr id="3" name="Freeform 3"/>
            <p:cNvSpPr/>
            <p:nvPr/>
          </p:nvSpPr>
          <p:spPr>
            <a:xfrm>
              <a:off x="0" y="0"/>
              <a:ext cx="11054080" cy="1625600"/>
            </a:xfrm>
            <a:custGeom>
              <a:avLst/>
              <a:gdLst/>
              <a:ahLst/>
              <a:cxnLst/>
              <a:rect l="l" t="t" r="r" b="b"/>
              <a:pathLst>
                <a:path w="11054080" h="1625600">
                  <a:moveTo>
                    <a:pt x="0" y="0"/>
                  </a:moveTo>
                  <a:lnTo>
                    <a:pt x="11054080" y="0"/>
                  </a:lnTo>
                  <a:lnTo>
                    <a:pt x="11054080" y="1625600"/>
                  </a:lnTo>
                  <a:lnTo>
                    <a:pt x="0" y="1625600"/>
                  </a:lnTo>
                  <a:close/>
                </a:path>
              </a:pathLst>
            </a:custGeom>
            <a:solidFill>
              <a:srgbClr val="000000">
                <a:alpha val="0"/>
              </a:srgbClr>
            </a:solidFill>
          </p:spPr>
          <p:txBody>
            <a:bodyPr/>
            <a:lstStyle/>
            <a:p>
              <a:endParaRPr lang="en-GB"/>
            </a:p>
          </p:txBody>
        </p:sp>
        <p:sp>
          <p:nvSpPr>
            <p:cNvPr id="4" name="TextBox 4"/>
            <p:cNvSpPr txBox="1"/>
            <p:nvPr/>
          </p:nvSpPr>
          <p:spPr>
            <a:xfrm>
              <a:off x="0" y="-76200"/>
              <a:ext cx="11054080" cy="1701800"/>
            </a:xfrm>
            <a:prstGeom prst="rect">
              <a:avLst/>
            </a:prstGeom>
          </p:spPr>
          <p:txBody>
            <a:bodyPr lIns="0" tIns="0" rIns="0" bIns="0" rtlCol="0" anchor="t"/>
            <a:lstStyle/>
            <a:p>
              <a:pPr algn="l">
                <a:lnSpc>
                  <a:spcPts val="4608"/>
                </a:lnSpc>
              </a:pPr>
              <a:r>
                <a:rPr lang="en-US" sz="3840" b="1" spc="-1">
                  <a:solidFill>
                    <a:srgbClr val="00B0F0"/>
                  </a:solidFill>
                  <a:latin typeface="Avenir Bold"/>
                  <a:ea typeface="Avenir Bold"/>
                  <a:cs typeface="Avenir Bold"/>
                  <a:sym typeface="Avenir Bold"/>
                </a:rPr>
                <a:t>Bespoke Service</a:t>
              </a:r>
            </a:p>
          </p:txBody>
        </p:sp>
      </p:grpSp>
      <p:grpSp>
        <p:nvGrpSpPr>
          <p:cNvPr id="5" name="Group 5"/>
          <p:cNvGrpSpPr/>
          <p:nvPr/>
        </p:nvGrpSpPr>
        <p:grpSpPr>
          <a:xfrm>
            <a:off x="731520" y="1586688"/>
            <a:ext cx="8290560" cy="5215488"/>
            <a:chOff x="0" y="0"/>
            <a:chExt cx="11054080" cy="6953984"/>
          </a:xfrm>
        </p:grpSpPr>
        <p:sp>
          <p:nvSpPr>
            <p:cNvPr id="6" name="Freeform 6"/>
            <p:cNvSpPr/>
            <p:nvPr/>
          </p:nvSpPr>
          <p:spPr>
            <a:xfrm>
              <a:off x="0" y="0"/>
              <a:ext cx="11054080" cy="6953984"/>
            </a:xfrm>
            <a:custGeom>
              <a:avLst/>
              <a:gdLst/>
              <a:ahLst/>
              <a:cxnLst/>
              <a:rect l="l" t="t" r="r" b="b"/>
              <a:pathLst>
                <a:path w="11054080" h="6953984">
                  <a:moveTo>
                    <a:pt x="0" y="0"/>
                  </a:moveTo>
                  <a:lnTo>
                    <a:pt x="11054080" y="0"/>
                  </a:lnTo>
                  <a:lnTo>
                    <a:pt x="11054080" y="6953984"/>
                  </a:lnTo>
                  <a:lnTo>
                    <a:pt x="0" y="6953984"/>
                  </a:lnTo>
                  <a:close/>
                </a:path>
              </a:pathLst>
            </a:custGeom>
            <a:solidFill>
              <a:srgbClr val="000000">
                <a:alpha val="0"/>
              </a:srgbClr>
            </a:solidFill>
          </p:spPr>
          <p:txBody>
            <a:bodyPr/>
            <a:lstStyle/>
            <a:p>
              <a:endParaRPr lang="en-GB"/>
            </a:p>
          </p:txBody>
        </p:sp>
        <p:sp>
          <p:nvSpPr>
            <p:cNvPr id="7" name="TextBox 7"/>
            <p:cNvSpPr txBox="1"/>
            <p:nvPr/>
          </p:nvSpPr>
          <p:spPr>
            <a:xfrm>
              <a:off x="0" y="9525"/>
              <a:ext cx="11054080" cy="6944459"/>
            </a:xfrm>
            <a:prstGeom prst="rect">
              <a:avLst/>
            </a:prstGeom>
          </p:spPr>
          <p:txBody>
            <a:bodyPr lIns="0" tIns="0" rIns="0" bIns="0" rtlCol="0" anchor="t"/>
            <a:lstStyle/>
            <a:p>
              <a:pPr marL="481490" lvl="1" indent="-342900" algn="l">
                <a:lnSpc>
                  <a:spcPts val="2067"/>
                </a:lnSpc>
                <a:buFont typeface="Arial" panose="020B0604020202020204" pitchFamily="34" charset="0"/>
                <a:buChar char="•"/>
              </a:pPr>
              <a:r>
                <a:rPr lang="en-US" sz="2153" spc="-1" dirty="0">
                  <a:solidFill>
                    <a:srgbClr val="000000"/>
                  </a:solidFill>
                  <a:latin typeface="Avenir"/>
                  <a:ea typeface="Avenir"/>
                  <a:cs typeface="Avenir"/>
                  <a:sym typeface="Avenir"/>
                </a:rPr>
                <a:t>Flexible &amp; tailored to needs and priorities of schools.</a:t>
              </a:r>
            </a:p>
            <a:p>
              <a:pPr marL="342900" indent="-342900" algn="l">
                <a:lnSpc>
                  <a:spcPts val="2067"/>
                </a:lnSpc>
                <a:buFont typeface="Arial" panose="020B0604020202020204" pitchFamily="34" charset="0"/>
                <a:buChar char="•"/>
              </a:pPr>
              <a:endParaRPr lang="en-US" sz="2153" spc="-1" dirty="0">
                <a:solidFill>
                  <a:srgbClr val="000000"/>
                </a:solidFill>
                <a:latin typeface="Avenir"/>
                <a:ea typeface="Avenir"/>
                <a:cs typeface="Avenir"/>
                <a:sym typeface="Avenir"/>
              </a:endParaRPr>
            </a:p>
            <a:p>
              <a:pPr marL="481490" lvl="1" indent="-342900" algn="l">
                <a:lnSpc>
                  <a:spcPts val="2067"/>
                </a:lnSpc>
                <a:buFont typeface="Arial" panose="020B0604020202020204" pitchFamily="34" charset="0"/>
                <a:buChar char="•"/>
              </a:pPr>
              <a:r>
                <a:rPr lang="en-US" sz="2153" spc="-1" dirty="0">
                  <a:solidFill>
                    <a:srgbClr val="000000"/>
                  </a:solidFill>
                  <a:latin typeface="Avenir"/>
                  <a:ea typeface="Avenir"/>
                  <a:cs typeface="Avenir"/>
                  <a:sym typeface="Avenir"/>
                </a:rPr>
                <a:t>Schools shape the service required.</a:t>
              </a:r>
            </a:p>
            <a:p>
              <a:pPr marL="342900" indent="-342900" algn="l">
                <a:lnSpc>
                  <a:spcPts val="2067"/>
                </a:lnSpc>
                <a:buFont typeface="Arial" panose="020B0604020202020204" pitchFamily="34" charset="0"/>
                <a:buChar char="•"/>
              </a:pPr>
              <a:endParaRPr lang="en-US" sz="2153" spc="-1" dirty="0">
                <a:solidFill>
                  <a:srgbClr val="000000"/>
                </a:solidFill>
                <a:latin typeface="Avenir"/>
                <a:ea typeface="Avenir"/>
                <a:cs typeface="Avenir"/>
                <a:sym typeface="Avenir"/>
              </a:endParaRPr>
            </a:p>
            <a:p>
              <a:pPr marL="481490" lvl="1" indent="-342900" algn="l">
                <a:lnSpc>
                  <a:spcPts val="2067"/>
                </a:lnSpc>
                <a:buFont typeface="Arial" panose="020B0604020202020204" pitchFamily="34" charset="0"/>
                <a:buChar char="•"/>
              </a:pPr>
              <a:r>
                <a:rPr lang="en-US" sz="2153" spc="-1" dirty="0">
                  <a:solidFill>
                    <a:srgbClr val="000000"/>
                  </a:solidFill>
                  <a:latin typeface="Avenir"/>
                  <a:ea typeface="Avenir"/>
                  <a:cs typeface="Avenir"/>
                  <a:sym typeface="Avenir"/>
                </a:rPr>
                <a:t>Adapt to the ethos of every school whilst remaining consistent in evidenced based relational approaches.</a:t>
              </a:r>
            </a:p>
            <a:p>
              <a:pPr marL="342900" indent="-342900" algn="l">
                <a:lnSpc>
                  <a:spcPts val="2067"/>
                </a:lnSpc>
                <a:buFont typeface="Arial" panose="020B0604020202020204" pitchFamily="34" charset="0"/>
                <a:buChar char="•"/>
              </a:pPr>
              <a:endParaRPr lang="en-US" sz="2153" spc="-1" dirty="0">
                <a:solidFill>
                  <a:srgbClr val="000000"/>
                </a:solidFill>
                <a:latin typeface="Avenir"/>
                <a:ea typeface="Avenir"/>
                <a:cs typeface="Avenir"/>
                <a:sym typeface="Avenir"/>
              </a:endParaRPr>
            </a:p>
            <a:p>
              <a:pPr marL="481490" lvl="1" indent="-342900" algn="l">
                <a:lnSpc>
                  <a:spcPts val="2067"/>
                </a:lnSpc>
                <a:buFont typeface="Arial" panose="020B0604020202020204" pitchFamily="34" charset="0"/>
                <a:buChar char="•"/>
              </a:pPr>
              <a:r>
                <a:rPr lang="en-US" sz="2153" spc="-1" dirty="0">
                  <a:solidFill>
                    <a:srgbClr val="000000"/>
                  </a:solidFill>
                  <a:latin typeface="Avenir"/>
                  <a:ea typeface="Avenir"/>
                  <a:cs typeface="Avenir"/>
                  <a:sym typeface="Avenir"/>
                </a:rPr>
                <a:t>Quality and consistent approach to schools.</a:t>
              </a:r>
            </a:p>
            <a:p>
              <a:pPr marL="342900" indent="-342900" algn="l">
                <a:lnSpc>
                  <a:spcPts val="2067"/>
                </a:lnSpc>
                <a:buFont typeface="Arial" panose="020B0604020202020204" pitchFamily="34" charset="0"/>
                <a:buChar char="•"/>
              </a:pPr>
              <a:endParaRPr lang="en-US" sz="2153" spc="-1" dirty="0">
                <a:solidFill>
                  <a:srgbClr val="000000"/>
                </a:solidFill>
                <a:latin typeface="Avenir"/>
                <a:ea typeface="Avenir"/>
                <a:cs typeface="Avenir"/>
                <a:sym typeface="Avenir"/>
              </a:endParaRPr>
            </a:p>
            <a:p>
              <a:pPr marL="481490" lvl="1" indent="-342900" algn="l">
                <a:lnSpc>
                  <a:spcPts val="2067"/>
                </a:lnSpc>
                <a:buFont typeface="Arial" panose="020B0604020202020204" pitchFamily="34" charset="0"/>
                <a:buChar char="•"/>
              </a:pPr>
              <a:r>
                <a:rPr lang="en-US" sz="2153" spc="-1" dirty="0">
                  <a:solidFill>
                    <a:srgbClr val="000000"/>
                  </a:solidFill>
                  <a:latin typeface="Avenir"/>
                  <a:ea typeface="Avenir"/>
                  <a:cs typeface="Avenir"/>
                  <a:sym typeface="Avenir"/>
                </a:rPr>
                <a:t>Consistent Keyworkers for schools – ensuring relationships and consistent approaches maintained.</a:t>
              </a:r>
            </a:p>
            <a:p>
              <a:pPr marL="342900" indent="-342900" algn="l">
                <a:lnSpc>
                  <a:spcPts val="2067"/>
                </a:lnSpc>
                <a:buFont typeface="Arial" panose="020B0604020202020204" pitchFamily="34" charset="0"/>
                <a:buChar char="•"/>
              </a:pPr>
              <a:endParaRPr lang="en-US" sz="2153" spc="-1" dirty="0">
                <a:solidFill>
                  <a:srgbClr val="000000"/>
                </a:solidFill>
                <a:latin typeface="Avenir"/>
                <a:ea typeface="Avenir"/>
                <a:cs typeface="Avenir"/>
                <a:sym typeface="Avenir"/>
              </a:endParaRPr>
            </a:p>
            <a:p>
              <a:pPr marL="481490" lvl="1" indent="-342900" algn="l">
                <a:lnSpc>
                  <a:spcPts val="2067"/>
                </a:lnSpc>
                <a:buFont typeface="Arial" panose="020B0604020202020204" pitchFamily="34" charset="0"/>
                <a:buChar char="•"/>
              </a:pPr>
              <a:r>
                <a:rPr lang="en-US" sz="2153" spc="-1" dirty="0">
                  <a:solidFill>
                    <a:srgbClr val="000000"/>
                  </a:solidFill>
                  <a:latin typeface="Avenir"/>
                  <a:ea typeface="Avenir"/>
                  <a:cs typeface="Avenir"/>
                  <a:sym typeface="Avenir"/>
                </a:rPr>
                <a:t>School able to tailor bespoke support package based on need.</a:t>
              </a:r>
            </a:p>
            <a:p>
              <a:pPr marL="342900" indent="-342900" algn="l">
                <a:lnSpc>
                  <a:spcPts val="2067"/>
                </a:lnSpc>
                <a:buFont typeface="Arial" panose="020B0604020202020204" pitchFamily="34" charset="0"/>
                <a:buChar char="•"/>
              </a:pPr>
              <a:endParaRPr lang="en-US" sz="2153" spc="-1" dirty="0">
                <a:solidFill>
                  <a:srgbClr val="000000"/>
                </a:solidFill>
                <a:latin typeface="Avenir"/>
                <a:ea typeface="Avenir"/>
                <a:cs typeface="Avenir"/>
                <a:sym typeface="Avenir"/>
              </a:endParaRPr>
            </a:p>
            <a:p>
              <a:pPr marL="481490" lvl="1" indent="-342900" algn="l">
                <a:lnSpc>
                  <a:spcPts val="2067"/>
                </a:lnSpc>
                <a:buFont typeface="Arial" panose="020B0604020202020204" pitchFamily="34" charset="0"/>
                <a:buChar char="•"/>
              </a:pPr>
              <a:r>
                <a:rPr lang="en-US" sz="2153" spc="-1" dirty="0">
                  <a:solidFill>
                    <a:srgbClr val="000000"/>
                  </a:solidFill>
                  <a:latin typeface="Avenir"/>
                  <a:ea typeface="Avenir"/>
                  <a:cs typeface="Avenir"/>
                  <a:sym typeface="Avenir"/>
                </a:rPr>
                <a:t>All work linked to SEN Code of Practice</a:t>
              </a:r>
            </a:p>
            <a:p>
              <a:pPr marL="277180" lvl="1" indent="-138590" algn="l">
                <a:lnSpc>
                  <a:spcPts val="2067"/>
                </a:lnSpc>
              </a:pPr>
              <a:endParaRPr lang="en-US" sz="2153" spc="-1" dirty="0">
                <a:solidFill>
                  <a:srgbClr val="000000"/>
                </a:solidFill>
                <a:latin typeface="Avenir"/>
                <a:ea typeface="Avenir"/>
                <a:cs typeface="Avenir"/>
                <a:sym typeface="Avenir"/>
              </a:endParaRPr>
            </a:p>
            <a:p>
              <a:pPr marL="277180" lvl="1" indent="-138590" algn="l">
                <a:lnSpc>
                  <a:spcPts val="2584"/>
                </a:lnSpc>
              </a:pPr>
              <a:endParaRPr lang="en-US" sz="2153" spc="-1" dirty="0">
                <a:solidFill>
                  <a:srgbClr val="000000"/>
                </a:solidFill>
                <a:latin typeface="Avenir"/>
                <a:ea typeface="Avenir"/>
                <a:cs typeface="Avenir"/>
                <a:sym typeface="Avenir"/>
              </a:endParaRPr>
            </a:p>
            <a:p>
              <a:pPr algn="l">
                <a:lnSpc>
                  <a:spcPts val="2584"/>
                </a:lnSpc>
              </a:pPr>
              <a:endParaRPr lang="en-US" sz="2153" spc="-1" dirty="0">
                <a:solidFill>
                  <a:srgbClr val="000000"/>
                </a:solidFill>
                <a:latin typeface="Avenir"/>
                <a:ea typeface="Avenir"/>
                <a:cs typeface="Avenir"/>
                <a:sym typeface="Avenir"/>
              </a:endParaRPr>
            </a:p>
          </p:txBody>
        </p:sp>
      </p:grpSp>
      <p:sp>
        <p:nvSpPr>
          <p:cNvPr id="8" name="Freeform 8"/>
          <p:cNvSpPr/>
          <p:nvPr/>
        </p:nvSpPr>
        <p:spPr>
          <a:xfrm>
            <a:off x="8183952" y="6111717"/>
            <a:ext cx="1394755" cy="982126"/>
          </a:xfrm>
          <a:custGeom>
            <a:avLst/>
            <a:gdLst/>
            <a:ahLst/>
            <a:cxnLst/>
            <a:rect l="l" t="t" r="r" b="b"/>
            <a:pathLst>
              <a:path w="1394755" h="982126">
                <a:moveTo>
                  <a:pt x="0" y="0"/>
                </a:moveTo>
                <a:lnTo>
                  <a:pt x="1394755" y="0"/>
                </a:lnTo>
                <a:lnTo>
                  <a:pt x="1394755" y="982126"/>
                </a:lnTo>
                <a:lnTo>
                  <a:pt x="0" y="982126"/>
                </a:lnTo>
                <a:lnTo>
                  <a:pt x="0" y="0"/>
                </a:lnTo>
                <a:close/>
              </a:path>
            </a:pathLst>
          </a:custGeom>
          <a:blipFill>
            <a:blip r:embed="rId2"/>
            <a:stretch>
              <a:fillRect l="-1907" t="-19037" r="-1011" b="-27122"/>
            </a:stretch>
          </a:blipFill>
          <a:ln cap="sq">
            <a:noFill/>
            <a:prstDash val="solid"/>
            <a:miter/>
          </a:ln>
        </p:spPr>
        <p:txBody>
          <a:bodyPr/>
          <a:lstStyle/>
          <a:p>
            <a:endParaRPr lang="en-GB"/>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1520" y="649728"/>
            <a:ext cx="8290560" cy="1282507"/>
            <a:chOff x="0" y="0"/>
            <a:chExt cx="11054080" cy="1710009"/>
          </a:xfrm>
        </p:grpSpPr>
        <p:sp>
          <p:nvSpPr>
            <p:cNvPr id="3" name="Freeform 3"/>
            <p:cNvSpPr/>
            <p:nvPr/>
          </p:nvSpPr>
          <p:spPr>
            <a:xfrm>
              <a:off x="0" y="0"/>
              <a:ext cx="11054080" cy="1710009"/>
            </a:xfrm>
            <a:custGeom>
              <a:avLst/>
              <a:gdLst/>
              <a:ahLst/>
              <a:cxnLst/>
              <a:rect l="l" t="t" r="r" b="b"/>
              <a:pathLst>
                <a:path w="11054080" h="1710009">
                  <a:moveTo>
                    <a:pt x="0" y="0"/>
                  </a:moveTo>
                  <a:lnTo>
                    <a:pt x="11054080" y="0"/>
                  </a:lnTo>
                  <a:lnTo>
                    <a:pt x="11054080" y="1710009"/>
                  </a:lnTo>
                  <a:lnTo>
                    <a:pt x="0" y="1710009"/>
                  </a:lnTo>
                  <a:close/>
                </a:path>
              </a:pathLst>
            </a:custGeom>
            <a:solidFill>
              <a:srgbClr val="000000">
                <a:alpha val="0"/>
              </a:srgbClr>
            </a:solidFill>
          </p:spPr>
          <p:txBody>
            <a:bodyPr/>
            <a:lstStyle/>
            <a:p>
              <a:endParaRPr lang="en-GB"/>
            </a:p>
          </p:txBody>
        </p:sp>
        <p:sp>
          <p:nvSpPr>
            <p:cNvPr id="4" name="TextBox 4"/>
            <p:cNvSpPr txBox="1"/>
            <p:nvPr/>
          </p:nvSpPr>
          <p:spPr>
            <a:xfrm>
              <a:off x="0" y="-76200"/>
              <a:ext cx="11054080" cy="1786209"/>
            </a:xfrm>
            <a:prstGeom prst="rect">
              <a:avLst/>
            </a:prstGeom>
          </p:spPr>
          <p:txBody>
            <a:bodyPr lIns="0" tIns="0" rIns="0" bIns="0" rtlCol="0" anchor="t"/>
            <a:lstStyle/>
            <a:p>
              <a:pPr algn="l">
                <a:lnSpc>
                  <a:spcPts val="4608"/>
                </a:lnSpc>
              </a:pPr>
              <a:r>
                <a:rPr lang="en-US" sz="3840" b="1" spc="-1">
                  <a:solidFill>
                    <a:srgbClr val="00B0F0"/>
                  </a:solidFill>
                  <a:latin typeface="Avenir Bold"/>
                  <a:ea typeface="Avenir Bold"/>
                  <a:cs typeface="Avenir Bold"/>
                  <a:sym typeface="Avenir Bold"/>
                </a:rPr>
                <a:t>Menu of Support</a:t>
              </a:r>
            </a:p>
            <a:p>
              <a:pPr algn="l">
                <a:lnSpc>
                  <a:spcPts val="4608"/>
                </a:lnSpc>
              </a:pPr>
              <a:endParaRPr lang="en-US" sz="3840" b="1" spc="-1">
                <a:solidFill>
                  <a:srgbClr val="00B0F0"/>
                </a:solidFill>
                <a:latin typeface="Avenir Bold"/>
                <a:ea typeface="Avenir Bold"/>
                <a:cs typeface="Avenir Bold"/>
                <a:sym typeface="Avenir Bold"/>
              </a:endParaRPr>
            </a:p>
          </p:txBody>
        </p:sp>
      </p:grpSp>
      <p:grpSp>
        <p:nvGrpSpPr>
          <p:cNvPr id="5" name="Group 5"/>
          <p:cNvGrpSpPr/>
          <p:nvPr/>
        </p:nvGrpSpPr>
        <p:grpSpPr>
          <a:xfrm>
            <a:off x="731520" y="1573248"/>
            <a:ext cx="8290560" cy="5486066"/>
            <a:chOff x="0" y="0"/>
            <a:chExt cx="11054080" cy="7314755"/>
          </a:xfrm>
        </p:grpSpPr>
        <p:sp>
          <p:nvSpPr>
            <p:cNvPr id="6" name="Freeform 6"/>
            <p:cNvSpPr/>
            <p:nvPr/>
          </p:nvSpPr>
          <p:spPr>
            <a:xfrm>
              <a:off x="0" y="0"/>
              <a:ext cx="11054080" cy="7314755"/>
            </a:xfrm>
            <a:custGeom>
              <a:avLst/>
              <a:gdLst/>
              <a:ahLst/>
              <a:cxnLst/>
              <a:rect l="l" t="t" r="r" b="b"/>
              <a:pathLst>
                <a:path w="11054080" h="7314755">
                  <a:moveTo>
                    <a:pt x="0" y="0"/>
                  </a:moveTo>
                  <a:lnTo>
                    <a:pt x="11054080" y="0"/>
                  </a:lnTo>
                  <a:lnTo>
                    <a:pt x="11054080" y="7314755"/>
                  </a:lnTo>
                  <a:lnTo>
                    <a:pt x="0" y="7314755"/>
                  </a:lnTo>
                  <a:close/>
                </a:path>
              </a:pathLst>
            </a:custGeom>
            <a:solidFill>
              <a:srgbClr val="000000">
                <a:alpha val="0"/>
              </a:srgbClr>
            </a:solidFill>
          </p:spPr>
          <p:txBody>
            <a:bodyPr/>
            <a:lstStyle/>
            <a:p>
              <a:endParaRPr lang="en-GB"/>
            </a:p>
          </p:txBody>
        </p:sp>
        <p:sp>
          <p:nvSpPr>
            <p:cNvPr id="7" name="TextBox 7"/>
            <p:cNvSpPr txBox="1"/>
            <p:nvPr/>
          </p:nvSpPr>
          <p:spPr>
            <a:xfrm>
              <a:off x="0" y="0"/>
              <a:ext cx="11054080" cy="7314755"/>
            </a:xfrm>
            <a:prstGeom prst="rect">
              <a:avLst/>
            </a:prstGeom>
          </p:spPr>
          <p:txBody>
            <a:bodyPr lIns="0" tIns="0" rIns="0" bIns="0" rtlCol="0" anchor="t"/>
            <a:lstStyle/>
            <a:p>
              <a:pPr marL="481490" lvl="1" indent="-342900" algn="l">
                <a:lnSpc>
                  <a:spcPts val="2153"/>
                </a:lnSpc>
                <a:buFont typeface="Arial" panose="020B0604020202020204" pitchFamily="34" charset="0"/>
                <a:buChar char="•"/>
              </a:pPr>
              <a:r>
                <a:rPr lang="en-US" sz="2153" spc="-1" dirty="0">
                  <a:solidFill>
                    <a:srgbClr val="000000"/>
                  </a:solidFill>
                  <a:latin typeface="Avenir"/>
                  <a:ea typeface="Avenir"/>
                  <a:cs typeface="Avenir"/>
                  <a:sym typeface="Avenir"/>
                </a:rPr>
                <a:t>1:1 </a:t>
              </a:r>
              <a:r>
                <a:rPr lang="en-US" sz="2153" spc="-1" dirty="0" err="1">
                  <a:solidFill>
                    <a:srgbClr val="000000"/>
                  </a:solidFill>
                  <a:latin typeface="Avenir"/>
                  <a:ea typeface="Avenir"/>
                  <a:cs typeface="Avenir"/>
                  <a:sym typeface="Avenir"/>
                </a:rPr>
                <a:t>focussed</a:t>
              </a:r>
              <a:r>
                <a:rPr lang="en-US" sz="2153" spc="-1" dirty="0">
                  <a:solidFill>
                    <a:srgbClr val="000000"/>
                  </a:solidFill>
                  <a:latin typeface="Avenir"/>
                  <a:ea typeface="Avenir"/>
                  <a:cs typeface="Avenir"/>
                  <a:sym typeface="Avenir"/>
                </a:rPr>
                <a:t> intervention support</a:t>
              </a:r>
            </a:p>
            <a:p>
              <a:pPr marL="342900" indent="-342900" algn="l">
                <a:lnSpc>
                  <a:spcPts val="2153"/>
                </a:lnSpc>
                <a:buFont typeface="Arial" panose="020B0604020202020204" pitchFamily="34" charset="0"/>
                <a:buChar char="•"/>
              </a:pPr>
              <a:endParaRPr lang="en-US" sz="2153" spc="-1" dirty="0">
                <a:solidFill>
                  <a:srgbClr val="000000"/>
                </a:solidFill>
                <a:latin typeface="Avenir"/>
                <a:ea typeface="Avenir"/>
                <a:cs typeface="Avenir"/>
                <a:sym typeface="Avenir"/>
              </a:endParaRPr>
            </a:p>
            <a:p>
              <a:pPr marL="481490" lvl="1" indent="-342900" algn="l">
                <a:lnSpc>
                  <a:spcPts val="2153"/>
                </a:lnSpc>
                <a:buFont typeface="Arial" panose="020B0604020202020204" pitchFamily="34" charset="0"/>
                <a:buChar char="•"/>
              </a:pPr>
              <a:r>
                <a:rPr lang="en-US" sz="2153" spc="-1" dirty="0">
                  <a:solidFill>
                    <a:srgbClr val="000000"/>
                  </a:solidFill>
                  <a:latin typeface="Avenir"/>
                  <a:ea typeface="Avenir"/>
                  <a:cs typeface="Avenir"/>
                  <a:sym typeface="Avenir"/>
                </a:rPr>
                <a:t>Pupil group work intervention support</a:t>
              </a:r>
            </a:p>
            <a:p>
              <a:pPr marL="342900" indent="-342900" algn="l">
                <a:lnSpc>
                  <a:spcPts val="2153"/>
                </a:lnSpc>
                <a:buFont typeface="Arial" panose="020B0604020202020204" pitchFamily="34" charset="0"/>
                <a:buChar char="•"/>
              </a:pPr>
              <a:endParaRPr lang="en-US" sz="2153" spc="-1" dirty="0">
                <a:solidFill>
                  <a:srgbClr val="000000"/>
                </a:solidFill>
                <a:latin typeface="Avenir"/>
                <a:ea typeface="Avenir"/>
                <a:cs typeface="Avenir"/>
                <a:sym typeface="Avenir"/>
              </a:endParaRPr>
            </a:p>
            <a:p>
              <a:pPr marL="481490" lvl="1" indent="-342900" algn="l">
                <a:lnSpc>
                  <a:spcPts val="2153"/>
                </a:lnSpc>
                <a:buFont typeface="Arial" panose="020B0604020202020204" pitchFamily="34" charset="0"/>
                <a:buChar char="•"/>
              </a:pPr>
              <a:r>
                <a:rPr lang="en-US" sz="2153" spc="-1" dirty="0">
                  <a:solidFill>
                    <a:srgbClr val="000000"/>
                  </a:solidFill>
                  <a:latin typeface="Avenir"/>
                  <a:ea typeface="Avenir"/>
                  <a:cs typeface="Avenir"/>
                  <a:sym typeface="Avenir"/>
                </a:rPr>
                <a:t>Observations, recommendations &amp; monitoring support</a:t>
              </a:r>
            </a:p>
            <a:p>
              <a:pPr marL="342900" indent="-342900" algn="l">
                <a:lnSpc>
                  <a:spcPts val="2153"/>
                </a:lnSpc>
                <a:buFont typeface="Arial" panose="020B0604020202020204" pitchFamily="34" charset="0"/>
                <a:buChar char="•"/>
              </a:pPr>
              <a:endParaRPr lang="en-US" sz="2153" spc="-1" dirty="0">
                <a:solidFill>
                  <a:srgbClr val="000000"/>
                </a:solidFill>
                <a:latin typeface="Avenir"/>
                <a:ea typeface="Avenir"/>
                <a:cs typeface="Avenir"/>
                <a:sym typeface="Avenir"/>
              </a:endParaRPr>
            </a:p>
            <a:p>
              <a:pPr marL="481490" lvl="1" indent="-342900" algn="l">
                <a:lnSpc>
                  <a:spcPts val="2153"/>
                </a:lnSpc>
                <a:buFont typeface="Arial" panose="020B0604020202020204" pitchFamily="34" charset="0"/>
                <a:buChar char="•"/>
              </a:pPr>
              <a:r>
                <a:rPr lang="en-US" sz="2153" spc="-1" dirty="0">
                  <a:solidFill>
                    <a:srgbClr val="000000"/>
                  </a:solidFill>
                  <a:latin typeface="Avenir"/>
                  <a:ea typeface="Avenir"/>
                  <a:cs typeface="Avenir"/>
                  <a:sym typeface="Avenir"/>
                </a:rPr>
                <a:t>SEN Support &amp; Development</a:t>
              </a:r>
            </a:p>
            <a:p>
              <a:pPr marL="342900" indent="-342900" algn="l">
                <a:lnSpc>
                  <a:spcPts val="2153"/>
                </a:lnSpc>
                <a:buFont typeface="Arial" panose="020B0604020202020204" pitchFamily="34" charset="0"/>
                <a:buChar char="•"/>
              </a:pPr>
              <a:endParaRPr lang="en-US" sz="2153" spc="-1" dirty="0">
                <a:solidFill>
                  <a:srgbClr val="000000"/>
                </a:solidFill>
                <a:latin typeface="Avenir"/>
                <a:ea typeface="Avenir"/>
                <a:cs typeface="Avenir"/>
                <a:sym typeface="Avenir"/>
              </a:endParaRPr>
            </a:p>
            <a:p>
              <a:pPr marL="481490" lvl="1" indent="-342900" algn="l">
                <a:lnSpc>
                  <a:spcPts val="2153"/>
                </a:lnSpc>
                <a:buFont typeface="Arial" panose="020B0604020202020204" pitchFamily="34" charset="0"/>
                <a:buChar char="•"/>
              </a:pPr>
              <a:r>
                <a:rPr lang="en-US" sz="2153" spc="-1" dirty="0">
                  <a:solidFill>
                    <a:srgbClr val="000000"/>
                  </a:solidFill>
                  <a:latin typeface="Avenir"/>
                  <a:ea typeface="Avenir"/>
                  <a:cs typeface="Avenir"/>
                  <a:sym typeface="Avenir"/>
                </a:rPr>
                <a:t>Ongoing staff support &amp; supervision relating to SEND and SEMH</a:t>
              </a:r>
            </a:p>
            <a:p>
              <a:pPr marL="342900" indent="-342900" algn="l">
                <a:lnSpc>
                  <a:spcPts val="2153"/>
                </a:lnSpc>
                <a:buFont typeface="Arial" panose="020B0604020202020204" pitchFamily="34" charset="0"/>
                <a:buChar char="•"/>
              </a:pPr>
              <a:endParaRPr lang="en-US" sz="2153" spc="-1" dirty="0">
                <a:solidFill>
                  <a:srgbClr val="000000"/>
                </a:solidFill>
                <a:latin typeface="Avenir"/>
                <a:ea typeface="Avenir"/>
                <a:cs typeface="Avenir"/>
                <a:sym typeface="Avenir"/>
              </a:endParaRPr>
            </a:p>
            <a:p>
              <a:pPr marL="481490" lvl="1" indent="-342900" algn="l">
                <a:lnSpc>
                  <a:spcPts val="2153"/>
                </a:lnSpc>
                <a:buFont typeface="Arial" panose="020B0604020202020204" pitchFamily="34" charset="0"/>
                <a:buChar char="•"/>
              </a:pPr>
              <a:r>
                <a:rPr lang="en-US" sz="2153" spc="-1" dirty="0">
                  <a:solidFill>
                    <a:srgbClr val="000000"/>
                  </a:solidFill>
                  <a:latin typeface="Avenir"/>
                  <a:ea typeface="Avenir"/>
                  <a:cs typeface="Avenir"/>
                  <a:sym typeface="Avenir"/>
                </a:rPr>
                <a:t>Direct intervention work - pupils/families/parents</a:t>
              </a:r>
            </a:p>
            <a:p>
              <a:pPr marL="342900" indent="-342900" algn="l">
                <a:lnSpc>
                  <a:spcPts val="2153"/>
                </a:lnSpc>
                <a:buFont typeface="Arial" panose="020B0604020202020204" pitchFamily="34" charset="0"/>
                <a:buChar char="•"/>
              </a:pPr>
              <a:endParaRPr lang="en-US" sz="2153" spc="-1" dirty="0">
                <a:solidFill>
                  <a:srgbClr val="000000"/>
                </a:solidFill>
                <a:latin typeface="Avenir"/>
                <a:ea typeface="Avenir"/>
                <a:cs typeface="Avenir"/>
                <a:sym typeface="Avenir"/>
              </a:endParaRPr>
            </a:p>
            <a:p>
              <a:pPr marL="481490" lvl="1" indent="-342900" algn="l">
                <a:lnSpc>
                  <a:spcPts val="2153"/>
                </a:lnSpc>
                <a:buFont typeface="Arial" panose="020B0604020202020204" pitchFamily="34" charset="0"/>
                <a:buChar char="•"/>
              </a:pPr>
              <a:r>
                <a:rPr lang="en-US" sz="2153" spc="-1" dirty="0">
                  <a:solidFill>
                    <a:srgbClr val="000000"/>
                  </a:solidFill>
                  <a:latin typeface="Avenir"/>
                  <a:ea typeface="Avenir"/>
                  <a:cs typeface="Avenir"/>
                  <a:sym typeface="Avenir"/>
                </a:rPr>
                <a:t>Parenting Support – universal and targeted</a:t>
              </a:r>
            </a:p>
            <a:p>
              <a:pPr marL="938690" lvl="2" indent="-342900">
                <a:lnSpc>
                  <a:spcPts val="2153"/>
                </a:lnSpc>
                <a:buFont typeface="Wingdings" panose="05000000000000000000" pitchFamily="2" charset="2"/>
                <a:buChar char="Ø"/>
              </a:pPr>
              <a:r>
                <a:rPr lang="en-US" sz="2153" spc="-1" dirty="0">
                  <a:solidFill>
                    <a:srgbClr val="000000"/>
                  </a:solidFill>
                  <a:latin typeface="Avenir"/>
                  <a:ea typeface="Avenir"/>
                  <a:cs typeface="Avenir"/>
                  <a:sym typeface="Avenir"/>
                </a:rPr>
                <a:t>home visits, weekly parent contact, Virtual Parenting Programme accessible for ALL parents</a:t>
              </a:r>
            </a:p>
            <a:p>
              <a:pPr marL="342900" indent="-342900" algn="l">
                <a:lnSpc>
                  <a:spcPts val="2153"/>
                </a:lnSpc>
                <a:buFont typeface="Arial" panose="020B0604020202020204" pitchFamily="34" charset="0"/>
                <a:buChar char="•"/>
              </a:pPr>
              <a:endParaRPr lang="en-US" sz="2153" spc="-1" dirty="0">
                <a:solidFill>
                  <a:srgbClr val="000000"/>
                </a:solidFill>
                <a:latin typeface="Avenir"/>
                <a:ea typeface="Avenir"/>
                <a:cs typeface="Avenir"/>
                <a:sym typeface="Avenir"/>
              </a:endParaRPr>
            </a:p>
            <a:p>
              <a:pPr marL="481490" lvl="1" indent="-342900" algn="l">
                <a:lnSpc>
                  <a:spcPts val="2153"/>
                </a:lnSpc>
                <a:buFont typeface="Arial" panose="020B0604020202020204" pitchFamily="34" charset="0"/>
                <a:buChar char="•"/>
              </a:pPr>
              <a:r>
                <a:rPr lang="en-US" sz="2153" spc="-1" dirty="0">
                  <a:solidFill>
                    <a:srgbClr val="000000"/>
                  </a:solidFill>
                  <a:latin typeface="Avenir"/>
                  <a:ea typeface="Avenir"/>
                  <a:cs typeface="Avenir"/>
                  <a:sym typeface="Avenir"/>
                </a:rPr>
                <a:t>In Class Support – modelling of approaches</a:t>
              </a:r>
            </a:p>
            <a:p>
              <a:pPr marL="138590" lvl="1" algn="l">
                <a:lnSpc>
                  <a:spcPts val="2153"/>
                </a:lnSpc>
              </a:pPr>
              <a:endParaRPr lang="en-US" sz="2153" spc="-1" dirty="0">
                <a:solidFill>
                  <a:srgbClr val="000000"/>
                </a:solidFill>
                <a:latin typeface="Avenir"/>
                <a:ea typeface="Avenir"/>
                <a:cs typeface="Avenir"/>
                <a:sym typeface="Avenir"/>
              </a:endParaRPr>
            </a:p>
            <a:p>
              <a:pPr marL="277180" lvl="1" indent="-138590" algn="l">
                <a:lnSpc>
                  <a:spcPts val="2584"/>
                </a:lnSpc>
              </a:pPr>
              <a:endParaRPr lang="en-US" sz="2153" spc="-1" dirty="0">
                <a:solidFill>
                  <a:srgbClr val="000000"/>
                </a:solidFill>
                <a:latin typeface="Avenir"/>
                <a:ea typeface="Avenir"/>
                <a:cs typeface="Avenir"/>
                <a:sym typeface="Avenir"/>
              </a:endParaRPr>
            </a:p>
          </p:txBody>
        </p:sp>
      </p:grpSp>
      <p:sp>
        <p:nvSpPr>
          <p:cNvPr id="8" name="Freeform 8"/>
          <p:cNvSpPr/>
          <p:nvPr/>
        </p:nvSpPr>
        <p:spPr>
          <a:xfrm>
            <a:off x="8183952" y="6111717"/>
            <a:ext cx="1394755" cy="982126"/>
          </a:xfrm>
          <a:custGeom>
            <a:avLst/>
            <a:gdLst/>
            <a:ahLst/>
            <a:cxnLst/>
            <a:rect l="l" t="t" r="r" b="b"/>
            <a:pathLst>
              <a:path w="1394755" h="982126">
                <a:moveTo>
                  <a:pt x="0" y="0"/>
                </a:moveTo>
                <a:lnTo>
                  <a:pt x="1394755" y="0"/>
                </a:lnTo>
                <a:lnTo>
                  <a:pt x="1394755" y="982126"/>
                </a:lnTo>
                <a:lnTo>
                  <a:pt x="0" y="982126"/>
                </a:lnTo>
                <a:lnTo>
                  <a:pt x="0" y="0"/>
                </a:lnTo>
                <a:close/>
              </a:path>
            </a:pathLst>
          </a:custGeom>
          <a:blipFill>
            <a:blip r:embed="rId2"/>
            <a:stretch>
              <a:fillRect l="-1907" t="-19037" r="-1011" b="-27122"/>
            </a:stretch>
          </a:blipFill>
          <a:ln cap="sq">
            <a:noFill/>
            <a:prstDash val="solid"/>
            <a:miter/>
          </a:ln>
        </p:spPr>
        <p:txBody>
          <a:bodyPr/>
          <a:lstStyle/>
          <a:p>
            <a:endParaRPr lang="en-GB"/>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1520" y="523310"/>
            <a:ext cx="8290560" cy="1282507"/>
            <a:chOff x="0" y="0"/>
            <a:chExt cx="11054080" cy="1710009"/>
          </a:xfrm>
        </p:grpSpPr>
        <p:sp>
          <p:nvSpPr>
            <p:cNvPr id="3" name="Freeform 3"/>
            <p:cNvSpPr/>
            <p:nvPr/>
          </p:nvSpPr>
          <p:spPr>
            <a:xfrm>
              <a:off x="0" y="0"/>
              <a:ext cx="11054080" cy="1710009"/>
            </a:xfrm>
            <a:custGeom>
              <a:avLst/>
              <a:gdLst/>
              <a:ahLst/>
              <a:cxnLst/>
              <a:rect l="l" t="t" r="r" b="b"/>
              <a:pathLst>
                <a:path w="11054080" h="1710009">
                  <a:moveTo>
                    <a:pt x="0" y="0"/>
                  </a:moveTo>
                  <a:lnTo>
                    <a:pt x="11054080" y="0"/>
                  </a:lnTo>
                  <a:lnTo>
                    <a:pt x="11054080" y="1710009"/>
                  </a:lnTo>
                  <a:lnTo>
                    <a:pt x="0" y="1710009"/>
                  </a:lnTo>
                  <a:close/>
                </a:path>
              </a:pathLst>
            </a:custGeom>
            <a:solidFill>
              <a:srgbClr val="000000">
                <a:alpha val="0"/>
              </a:srgbClr>
            </a:solidFill>
          </p:spPr>
          <p:txBody>
            <a:bodyPr/>
            <a:lstStyle/>
            <a:p>
              <a:endParaRPr lang="en-GB"/>
            </a:p>
          </p:txBody>
        </p:sp>
        <p:sp>
          <p:nvSpPr>
            <p:cNvPr id="4" name="TextBox 4"/>
            <p:cNvSpPr txBox="1"/>
            <p:nvPr/>
          </p:nvSpPr>
          <p:spPr>
            <a:xfrm>
              <a:off x="0" y="-76200"/>
              <a:ext cx="11054080" cy="1786209"/>
            </a:xfrm>
            <a:prstGeom prst="rect">
              <a:avLst/>
            </a:prstGeom>
          </p:spPr>
          <p:txBody>
            <a:bodyPr lIns="0" tIns="0" rIns="0" bIns="0" rtlCol="0" anchor="t"/>
            <a:lstStyle/>
            <a:p>
              <a:pPr algn="l">
                <a:lnSpc>
                  <a:spcPts val="4608"/>
                </a:lnSpc>
              </a:pPr>
              <a:r>
                <a:rPr lang="en-US" sz="3840" b="1" spc="-1">
                  <a:solidFill>
                    <a:srgbClr val="00B0F0"/>
                  </a:solidFill>
                  <a:latin typeface="Avenir Bold"/>
                  <a:ea typeface="Avenir Bold"/>
                  <a:cs typeface="Avenir Bold"/>
                  <a:sym typeface="Avenir Bold"/>
                </a:rPr>
                <a:t>Menu of Support (cont.)</a:t>
              </a:r>
            </a:p>
            <a:p>
              <a:pPr algn="l">
                <a:lnSpc>
                  <a:spcPts val="4608"/>
                </a:lnSpc>
              </a:pPr>
              <a:endParaRPr lang="en-US" sz="3840" b="1" spc="-1">
                <a:solidFill>
                  <a:srgbClr val="00B0F0"/>
                </a:solidFill>
                <a:latin typeface="Avenir Bold"/>
                <a:ea typeface="Avenir Bold"/>
                <a:cs typeface="Avenir Bold"/>
                <a:sym typeface="Avenir Bold"/>
              </a:endParaRPr>
            </a:p>
          </p:txBody>
        </p:sp>
      </p:grpSp>
      <p:grpSp>
        <p:nvGrpSpPr>
          <p:cNvPr id="5" name="Group 5"/>
          <p:cNvGrpSpPr/>
          <p:nvPr/>
        </p:nvGrpSpPr>
        <p:grpSpPr>
          <a:xfrm>
            <a:off x="731520" y="1626532"/>
            <a:ext cx="8290560" cy="5795305"/>
            <a:chOff x="0" y="0"/>
            <a:chExt cx="11054080" cy="7727073"/>
          </a:xfrm>
        </p:grpSpPr>
        <p:sp>
          <p:nvSpPr>
            <p:cNvPr id="6" name="Freeform 6"/>
            <p:cNvSpPr/>
            <p:nvPr/>
          </p:nvSpPr>
          <p:spPr>
            <a:xfrm>
              <a:off x="0" y="0"/>
              <a:ext cx="11054080" cy="7727073"/>
            </a:xfrm>
            <a:custGeom>
              <a:avLst/>
              <a:gdLst/>
              <a:ahLst/>
              <a:cxnLst/>
              <a:rect l="l" t="t" r="r" b="b"/>
              <a:pathLst>
                <a:path w="11054080" h="7727073">
                  <a:moveTo>
                    <a:pt x="0" y="0"/>
                  </a:moveTo>
                  <a:lnTo>
                    <a:pt x="11054080" y="0"/>
                  </a:lnTo>
                  <a:lnTo>
                    <a:pt x="11054080" y="7727073"/>
                  </a:lnTo>
                  <a:lnTo>
                    <a:pt x="0" y="7727073"/>
                  </a:lnTo>
                  <a:close/>
                </a:path>
              </a:pathLst>
            </a:custGeom>
            <a:solidFill>
              <a:srgbClr val="000000">
                <a:alpha val="0"/>
              </a:srgbClr>
            </a:solidFill>
          </p:spPr>
          <p:txBody>
            <a:bodyPr/>
            <a:lstStyle/>
            <a:p>
              <a:endParaRPr lang="en-GB"/>
            </a:p>
          </p:txBody>
        </p:sp>
        <p:sp>
          <p:nvSpPr>
            <p:cNvPr id="7" name="TextBox 7"/>
            <p:cNvSpPr txBox="1"/>
            <p:nvPr/>
          </p:nvSpPr>
          <p:spPr>
            <a:xfrm>
              <a:off x="0" y="-47625"/>
              <a:ext cx="11054080" cy="7774698"/>
            </a:xfrm>
            <a:prstGeom prst="rect">
              <a:avLst/>
            </a:prstGeom>
          </p:spPr>
          <p:txBody>
            <a:bodyPr lIns="0" tIns="0" rIns="0" bIns="0" rtlCol="0" anchor="t"/>
            <a:lstStyle/>
            <a:p>
              <a:pPr marL="342900" indent="-342900">
                <a:buFont typeface="Arial" panose="020B0604020202020204" pitchFamily="34" charset="0"/>
                <a:buChar char="•"/>
              </a:pPr>
              <a:r>
                <a:rPr lang="en-US" sz="2150" spc="-1" dirty="0">
                  <a:solidFill>
                    <a:srgbClr val="000000"/>
                  </a:solidFill>
                  <a:latin typeface="Avenir"/>
                  <a:ea typeface="Avenir"/>
                  <a:cs typeface="Avenir"/>
                  <a:sym typeface="Avenir"/>
                </a:rPr>
                <a:t>Sensory Profiling – including overview of need, strategies &amp; interventions</a:t>
              </a:r>
            </a:p>
            <a:p>
              <a:endParaRPr lang="en-US" sz="2150" spc="-1" dirty="0">
                <a:solidFill>
                  <a:srgbClr val="000000"/>
                </a:solidFill>
                <a:latin typeface="Avenir"/>
                <a:ea typeface="Avenir"/>
                <a:cs typeface="Avenir"/>
                <a:sym typeface="Avenir"/>
              </a:endParaRPr>
            </a:p>
            <a:p>
              <a:pPr marL="342900" indent="-342900">
                <a:buFont typeface="Arial" panose="020B0604020202020204" pitchFamily="34" charset="0"/>
                <a:buChar char="•"/>
              </a:pPr>
              <a:r>
                <a:rPr lang="en-US" sz="2150" spc="-1" dirty="0">
                  <a:solidFill>
                    <a:srgbClr val="000000"/>
                  </a:solidFill>
                  <a:latin typeface="Avenir"/>
                  <a:ea typeface="Avenir"/>
                  <a:cs typeface="Avenir"/>
                  <a:sym typeface="Avenir"/>
                </a:rPr>
                <a:t>Referrals to neurodevelopmental/neurodiverse pathways</a:t>
              </a:r>
            </a:p>
            <a:p>
              <a:pPr marL="342900" indent="-342900">
                <a:buFont typeface="Arial" panose="020B0604020202020204" pitchFamily="34" charset="0"/>
                <a:buChar char="•"/>
              </a:pPr>
              <a:endParaRPr lang="en-US" sz="2150" spc="-1" dirty="0">
                <a:solidFill>
                  <a:srgbClr val="000000"/>
                </a:solidFill>
                <a:latin typeface="Avenir"/>
                <a:ea typeface="Avenir"/>
                <a:cs typeface="Avenir"/>
                <a:sym typeface="Avenir"/>
              </a:endParaRPr>
            </a:p>
            <a:p>
              <a:pPr marL="342900" indent="-342900">
                <a:buFont typeface="Arial" panose="020B0604020202020204" pitchFamily="34" charset="0"/>
                <a:buChar char="•"/>
              </a:pPr>
              <a:r>
                <a:rPr lang="en-US" sz="2150" spc="-1" dirty="0">
                  <a:solidFill>
                    <a:srgbClr val="000000"/>
                  </a:solidFill>
                  <a:latin typeface="Avenir"/>
                  <a:ea typeface="Avenir"/>
                  <a:cs typeface="Avenir"/>
                  <a:sym typeface="Avenir"/>
                </a:rPr>
                <a:t>EHCP Advice Reports – supporting schools EHCP applications</a:t>
              </a:r>
            </a:p>
            <a:p>
              <a:pPr marL="342900" indent="-342900">
                <a:buFont typeface="Arial" panose="020B0604020202020204" pitchFamily="34" charset="0"/>
                <a:buChar char="•"/>
              </a:pPr>
              <a:endParaRPr lang="en-US" sz="2150" spc="-1" dirty="0">
                <a:solidFill>
                  <a:srgbClr val="000000"/>
                </a:solidFill>
                <a:latin typeface="Avenir"/>
                <a:ea typeface="Avenir"/>
                <a:cs typeface="Avenir"/>
                <a:sym typeface="Avenir"/>
              </a:endParaRPr>
            </a:p>
            <a:p>
              <a:pPr marL="342900" indent="-342900">
                <a:buFont typeface="Arial" panose="020B0604020202020204" pitchFamily="34" charset="0"/>
                <a:buChar char="•"/>
              </a:pPr>
              <a:r>
                <a:rPr lang="en-US" sz="2150" spc="-1" dirty="0">
                  <a:solidFill>
                    <a:srgbClr val="000000"/>
                  </a:solidFill>
                  <a:latin typeface="Avenir"/>
                  <a:ea typeface="Avenir"/>
                  <a:cs typeface="Avenir"/>
                  <a:sym typeface="Avenir"/>
                </a:rPr>
                <a:t>Early Help Process – Lead Professional role or supporting</a:t>
              </a:r>
            </a:p>
            <a:p>
              <a:endParaRPr lang="en-US" sz="2150" spc="-1" dirty="0">
                <a:solidFill>
                  <a:srgbClr val="000000"/>
                </a:solidFill>
                <a:latin typeface="Avenir"/>
                <a:ea typeface="Avenir"/>
                <a:cs typeface="Avenir"/>
                <a:sym typeface="Avenir"/>
              </a:endParaRPr>
            </a:p>
            <a:p>
              <a:pPr marL="342900" indent="-342900">
                <a:buFont typeface="Arial" panose="020B0604020202020204" pitchFamily="34" charset="0"/>
                <a:buChar char="•"/>
              </a:pPr>
              <a:r>
                <a:rPr lang="en-US" sz="2150" spc="-1" dirty="0">
                  <a:solidFill>
                    <a:srgbClr val="000000"/>
                  </a:solidFill>
                  <a:latin typeface="Avenir"/>
                  <a:ea typeface="Avenir"/>
                  <a:cs typeface="Avenir"/>
                  <a:sym typeface="Avenir"/>
                </a:rPr>
                <a:t>Partnership work </a:t>
              </a:r>
            </a:p>
            <a:p>
              <a:pPr marL="329455" lvl="1" indent="-164727" algn="l">
                <a:lnSpc>
                  <a:spcPts val="3071"/>
                </a:lnSpc>
              </a:pPr>
              <a:endParaRPr lang="en-US" sz="2559" spc="-1" dirty="0">
                <a:solidFill>
                  <a:srgbClr val="000000"/>
                </a:solidFill>
                <a:latin typeface="Avenir"/>
                <a:ea typeface="Avenir"/>
                <a:cs typeface="Avenir"/>
                <a:sym typeface="Avenir"/>
              </a:endParaRPr>
            </a:p>
          </p:txBody>
        </p:sp>
      </p:grpSp>
      <p:sp>
        <p:nvSpPr>
          <p:cNvPr id="8" name="Freeform 8"/>
          <p:cNvSpPr/>
          <p:nvPr/>
        </p:nvSpPr>
        <p:spPr>
          <a:xfrm>
            <a:off x="8183952" y="6111717"/>
            <a:ext cx="1394755" cy="982126"/>
          </a:xfrm>
          <a:custGeom>
            <a:avLst/>
            <a:gdLst/>
            <a:ahLst/>
            <a:cxnLst/>
            <a:rect l="l" t="t" r="r" b="b"/>
            <a:pathLst>
              <a:path w="1394755" h="982126">
                <a:moveTo>
                  <a:pt x="0" y="0"/>
                </a:moveTo>
                <a:lnTo>
                  <a:pt x="1394755" y="0"/>
                </a:lnTo>
                <a:lnTo>
                  <a:pt x="1394755" y="982126"/>
                </a:lnTo>
                <a:lnTo>
                  <a:pt x="0" y="982126"/>
                </a:lnTo>
                <a:lnTo>
                  <a:pt x="0" y="0"/>
                </a:lnTo>
                <a:close/>
              </a:path>
            </a:pathLst>
          </a:custGeom>
          <a:blipFill>
            <a:blip r:embed="rId2"/>
            <a:stretch>
              <a:fillRect l="-1907" t="-19037" r="-1011" b="-27122"/>
            </a:stretch>
          </a:blipFill>
          <a:ln cap="sq">
            <a:noFill/>
            <a:prstDash val="solid"/>
            <a:miter/>
          </a:ln>
        </p:spPr>
        <p:txBody>
          <a:bodyPr/>
          <a:lstStyle/>
          <a:p>
            <a:endParaRPr lang="en-GB"/>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1520" y="649728"/>
            <a:ext cx="8290560" cy="1282507"/>
            <a:chOff x="0" y="0"/>
            <a:chExt cx="11054080" cy="1710009"/>
          </a:xfrm>
        </p:grpSpPr>
        <p:sp>
          <p:nvSpPr>
            <p:cNvPr id="3" name="Freeform 3"/>
            <p:cNvSpPr/>
            <p:nvPr/>
          </p:nvSpPr>
          <p:spPr>
            <a:xfrm>
              <a:off x="0" y="0"/>
              <a:ext cx="11054080" cy="1710009"/>
            </a:xfrm>
            <a:custGeom>
              <a:avLst/>
              <a:gdLst/>
              <a:ahLst/>
              <a:cxnLst/>
              <a:rect l="l" t="t" r="r" b="b"/>
              <a:pathLst>
                <a:path w="11054080" h="1710009">
                  <a:moveTo>
                    <a:pt x="0" y="0"/>
                  </a:moveTo>
                  <a:lnTo>
                    <a:pt x="11054080" y="0"/>
                  </a:lnTo>
                  <a:lnTo>
                    <a:pt x="11054080" y="1710009"/>
                  </a:lnTo>
                  <a:lnTo>
                    <a:pt x="0" y="1710009"/>
                  </a:lnTo>
                  <a:close/>
                </a:path>
              </a:pathLst>
            </a:custGeom>
            <a:solidFill>
              <a:srgbClr val="000000">
                <a:alpha val="0"/>
              </a:srgbClr>
            </a:solidFill>
          </p:spPr>
          <p:txBody>
            <a:bodyPr/>
            <a:lstStyle/>
            <a:p>
              <a:endParaRPr lang="en-GB"/>
            </a:p>
          </p:txBody>
        </p:sp>
        <p:sp>
          <p:nvSpPr>
            <p:cNvPr id="4" name="TextBox 4"/>
            <p:cNvSpPr txBox="1"/>
            <p:nvPr/>
          </p:nvSpPr>
          <p:spPr>
            <a:xfrm>
              <a:off x="0" y="-76200"/>
              <a:ext cx="11054080" cy="1786209"/>
            </a:xfrm>
            <a:prstGeom prst="rect">
              <a:avLst/>
            </a:prstGeom>
          </p:spPr>
          <p:txBody>
            <a:bodyPr lIns="0" tIns="0" rIns="0" bIns="0" rtlCol="0" anchor="t"/>
            <a:lstStyle/>
            <a:p>
              <a:pPr algn="l">
                <a:lnSpc>
                  <a:spcPts val="4608"/>
                </a:lnSpc>
              </a:pPr>
              <a:r>
                <a:rPr lang="en-US" sz="3840" b="1" spc="-1">
                  <a:solidFill>
                    <a:srgbClr val="00B0F0"/>
                  </a:solidFill>
                  <a:latin typeface="Avenir Bold"/>
                  <a:ea typeface="Avenir Bold"/>
                  <a:cs typeface="Avenir Bold"/>
                  <a:sym typeface="Avenir Bold"/>
                </a:rPr>
                <a:t>What can Aspire bring?</a:t>
              </a:r>
            </a:p>
            <a:p>
              <a:pPr algn="l">
                <a:lnSpc>
                  <a:spcPts val="4608"/>
                </a:lnSpc>
              </a:pPr>
              <a:endParaRPr lang="en-US" sz="3840" b="1" spc="-1">
                <a:solidFill>
                  <a:srgbClr val="00B0F0"/>
                </a:solidFill>
                <a:latin typeface="Avenir Bold"/>
                <a:ea typeface="Avenir Bold"/>
                <a:cs typeface="Avenir Bold"/>
                <a:sym typeface="Avenir Bold"/>
              </a:endParaRPr>
            </a:p>
          </p:txBody>
        </p:sp>
      </p:grpSp>
      <p:grpSp>
        <p:nvGrpSpPr>
          <p:cNvPr id="5" name="Group 5"/>
          <p:cNvGrpSpPr/>
          <p:nvPr/>
        </p:nvGrpSpPr>
        <p:grpSpPr>
          <a:xfrm>
            <a:off x="731520" y="1504474"/>
            <a:ext cx="8290560" cy="6176305"/>
            <a:chOff x="0" y="0"/>
            <a:chExt cx="11054080" cy="8235073"/>
          </a:xfrm>
        </p:grpSpPr>
        <p:sp>
          <p:nvSpPr>
            <p:cNvPr id="6" name="Freeform 6"/>
            <p:cNvSpPr/>
            <p:nvPr/>
          </p:nvSpPr>
          <p:spPr>
            <a:xfrm>
              <a:off x="0" y="0"/>
              <a:ext cx="11054080" cy="8235073"/>
            </a:xfrm>
            <a:custGeom>
              <a:avLst/>
              <a:gdLst/>
              <a:ahLst/>
              <a:cxnLst/>
              <a:rect l="l" t="t" r="r" b="b"/>
              <a:pathLst>
                <a:path w="11054080" h="8235073">
                  <a:moveTo>
                    <a:pt x="0" y="0"/>
                  </a:moveTo>
                  <a:lnTo>
                    <a:pt x="11054080" y="0"/>
                  </a:lnTo>
                  <a:lnTo>
                    <a:pt x="11054080" y="8235073"/>
                  </a:lnTo>
                  <a:lnTo>
                    <a:pt x="0" y="8235073"/>
                  </a:lnTo>
                  <a:close/>
                </a:path>
              </a:pathLst>
            </a:custGeom>
            <a:solidFill>
              <a:srgbClr val="000000">
                <a:alpha val="0"/>
              </a:srgbClr>
            </a:solidFill>
          </p:spPr>
          <p:txBody>
            <a:bodyPr/>
            <a:lstStyle/>
            <a:p>
              <a:endParaRPr lang="en-GB"/>
            </a:p>
          </p:txBody>
        </p:sp>
        <p:sp>
          <p:nvSpPr>
            <p:cNvPr id="7" name="TextBox 7"/>
            <p:cNvSpPr txBox="1"/>
            <p:nvPr/>
          </p:nvSpPr>
          <p:spPr>
            <a:xfrm>
              <a:off x="0" y="-47625"/>
              <a:ext cx="11054080" cy="8282698"/>
            </a:xfrm>
            <a:prstGeom prst="rect">
              <a:avLst/>
            </a:prstGeom>
          </p:spPr>
          <p:txBody>
            <a:bodyPr lIns="0" tIns="0" rIns="0" bIns="0" rtlCol="0" anchor="t"/>
            <a:lstStyle/>
            <a:p>
              <a:pPr marL="621928" lvl="1" indent="-457200" algn="l">
                <a:lnSpc>
                  <a:spcPts val="3071"/>
                </a:lnSpc>
                <a:buFont typeface="Arial" panose="020B0604020202020204" pitchFamily="34" charset="0"/>
                <a:buChar char="•"/>
              </a:pPr>
              <a:r>
                <a:rPr lang="en-US" sz="2150" spc="-1" dirty="0">
                  <a:solidFill>
                    <a:srgbClr val="000000"/>
                  </a:solidFill>
                  <a:latin typeface="Avenir"/>
                  <a:ea typeface="Avenir"/>
                  <a:cs typeface="Avenir"/>
                  <a:sym typeface="Avenir"/>
                </a:rPr>
                <a:t>10 years experience of supporting children, schools and families, displaying SEMH &amp; SEND as Aspire and many years prior.</a:t>
              </a:r>
            </a:p>
            <a:p>
              <a:pPr marL="457200" indent="-457200" algn="l">
                <a:lnSpc>
                  <a:spcPts val="3071"/>
                </a:lnSpc>
                <a:buFont typeface="Arial" panose="020B0604020202020204" pitchFamily="34" charset="0"/>
                <a:buChar char="•"/>
              </a:pPr>
              <a:endParaRPr lang="en-US" sz="2150" spc="-1" dirty="0">
                <a:solidFill>
                  <a:srgbClr val="000000"/>
                </a:solidFill>
                <a:latin typeface="Avenir"/>
                <a:ea typeface="Avenir"/>
                <a:cs typeface="Avenir"/>
                <a:sym typeface="Avenir"/>
              </a:endParaRPr>
            </a:p>
            <a:p>
              <a:pPr marL="621928" lvl="1" indent="-457200" algn="l">
                <a:lnSpc>
                  <a:spcPts val="3071"/>
                </a:lnSpc>
                <a:buFont typeface="Arial" panose="020B0604020202020204" pitchFamily="34" charset="0"/>
                <a:buChar char="•"/>
              </a:pPr>
              <a:r>
                <a:rPr lang="en-US" sz="2150" spc="-1" dirty="0">
                  <a:solidFill>
                    <a:srgbClr val="000000"/>
                  </a:solidFill>
                  <a:latin typeface="Avenir"/>
                  <a:ea typeface="Avenir"/>
                  <a:cs typeface="Avenir"/>
                  <a:sym typeface="Avenir"/>
                </a:rPr>
                <a:t>Up to date knowledge of best relational and reflective practice.</a:t>
              </a:r>
            </a:p>
            <a:p>
              <a:pPr marL="457200" indent="-457200" algn="l">
                <a:lnSpc>
                  <a:spcPts val="3071"/>
                </a:lnSpc>
                <a:buFont typeface="Arial" panose="020B0604020202020204" pitchFamily="34" charset="0"/>
                <a:buChar char="•"/>
              </a:pPr>
              <a:endParaRPr lang="en-US" sz="2150" spc="-1" dirty="0">
                <a:solidFill>
                  <a:srgbClr val="000000"/>
                </a:solidFill>
                <a:latin typeface="Avenir"/>
                <a:ea typeface="Avenir"/>
                <a:cs typeface="Avenir"/>
                <a:sym typeface="Avenir"/>
              </a:endParaRPr>
            </a:p>
            <a:p>
              <a:pPr marL="621928" lvl="1" indent="-457200" algn="l">
                <a:lnSpc>
                  <a:spcPts val="3071"/>
                </a:lnSpc>
                <a:buFont typeface="Arial" panose="020B0604020202020204" pitchFamily="34" charset="0"/>
                <a:buChar char="•"/>
              </a:pPr>
              <a:r>
                <a:rPr lang="en-US" sz="2150" spc="-1" dirty="0">
                  <a:solidFill>
                    <a:srgbClr val="000000"/>
                  </a:solidFill>
                  <a:latin typeface="Avenir"/>
                  <a:ea typeface="Avenir"/>
                  <a:cs typeface="Avenir"/>
                  <a:sym typeface="Avenir"/>
                </a:rPr>
                <a:t>Strong &amp; collaborative approach and relationships with schools</a:t>
              </a:r>
            </a:p>
            <a:p>
              <a:pPr marL="457200" indent="-457200" algn="l">
                <a:lnSpc>
                  <a:spcPts val="3071"/>
                </a:lnSpc>
                <a:buFont typeface="Arial" panose="020B0604020202020204" pitchFamily="34" charset="0"/>
                <a:buChar char="•"/>
              </a:pPr>
              <a:endParaRPr lang="en-US" sz="2150" spc="-1" dirty="0">
                <a:solidFill>
                  <a:srgbClr val="000000"/>
                </a:solidFill>
                <a:latin typeface="Avenir"/>
                <a:ea typeface="Avenir"/>
                <a:cs typeface="Avenir"/>
                <a:sym typeface="Avenir"/>
              </a:endParaRPr>
            </a:p>
            <a:p>
              <a:pPr marL="621928" lvl="1" indent="-457200" algn="l">
                <a:lnSpc>
                  <a:spcPts val="3071"/>
                </a:lnSpc>
                <a:buFont typeface="Arial" panose="020B0604020202020204" pitchFamily="34" charset="0"/>
                <a:buChar char="•"/>
              </a:pPr>
              <a:r>
                <a:rPr lang="en-US" sz="2150" spc="-1" dirty="0">
                  <a:solidFill>
                    <a:srgbClr val="000000"/>
                  </a:solidFill>
                  <a:latin typeface="Avenir"/>
                  <a:ea typeface="Avenir"/>
                  <a:cs typeface="Avenir"/>
                  <a:sym typeface="Avenir"/>
                </a:rPr>
                <a:t>Specialist and consistent support</a:t>
              </a:r>
            </a:p>
            <a:p>
              <a:pPr marL="457200" indent="-457200" algn="l">
                <a:lnSpc>
                  <a:spcPts val="3071"/>
                </a:lnSpc>
                <a:buFont typeface="Arial" panose="020B0604020202020204" pitchFamily="34" charset="0"/>
                <a:buChar char="•"/>
              </a:pPr>
              <a:endParaRPr lang="en-US" sz="2150" spc="-1" dirty="0">
                <a:solidFill>
                  <a:srgbClr val="000000"/>
                </a:solidFill>
                <a:latin typeface="Avenir"/>
                <a:ea typeface="Avenir"/>
                <a:cs typeface="Avenir"/>
                <a:sym typeface="Avenir"/>
              </a:endParaRPr>
            </a:p>
            <a:p>
              <a:pPr marL="621874" lvl="1" indent="-457200" algn="l">
                <a:lnSpc>
                  <a:spcPts val="3071"/>
                </a:lnSpc>
                <a:buFont typeface="Arial" panose="020B0604020202020204" pitchFamily="34" charset="0"/>
                <a:buChar char="•"/>
              </a:pPr>
              <a:r>
                <a:rPr lang="en-US" sz="2150" spc="-1" dirty="0">
                  <a:solidFill>
                    <a:srgbClr val="000000"/>
                  </a:solidFill>
                  <a:latin typeface="Avenir"/>
                  <a:ea typeface="Avenir"/>
                  <a:cs typeface="Avenir"/>
                  <a:sym typeface="Avenir"/>
                </a:rPr>
                <a:t>Discounted Training and Supply for SLA Schools</a:t>
              </a:r>
            </a:p>
            <a:p>
              <a:pPr algn="l">
                <a:lnSpc>
                  <a:spcPts val="3071"/>
                </a:lnSpc>
              </a:pPr>
              <a:endParaRPr lang="en-US" sz="2559" spc="-1" dirty="0">
                <a:solidFill>
                  <a:srgbClr val="000000"/>
                </a:solidFill>
                <a:latin typeface="Avenir"/>
                <a:ea typeface="Avenir"/>
                <a:cs typeface="Avenir"/>
                <a:sym typeface="Avenir"/>
              </a:endParaRPr>
            </a:p>
            <a:p>
              <a:pPr marL="329455" lvl="1" indent="-164727" algn="l">
                <a:lnSpc>
                  <a:spcPts val="3071"/>
                </a:lnSpc>
              </a:pPr>
              <a:endParaRPr lang="en-US" sz="2559" spc="-1" dirty="0">
                <a:solidFill>
                  <a:srgbClr val="000000"/>
                </a:solidFill>
                <a:latin typeface="Avenir"/>
                <a:ea typeface="Avenir"/>
                <a:cs typeface="Avenir"/>
                <a:sym typeface="Avenir"/>
              </a:endParaRPr>
            </a:p>
            <a:p>
              <a:pPr algn="l">
                <a:lnSpc>
                  <a:spcPts val="3071"/>
                </a:lnSpc>
              </a:pPr>
              <a:endParaRPr lang="en-US" sz="2559" spc="-1" dirty="0">
                <a:solidFill>
                  <a:srgbClr val="000000"/>
                </a:solidFill>
                <a:latin typeface="Avenir"/>
                <a:ea typeface="Avenir"/>
                <a:cs typeface="Avenir"/>
                <a:sym typeface="Avenir"/>
              </a:endParaRPr>
            </a:p>
            <a:p>
              <a:pPr algn="l">
                <a:lnSpc>
                  <a:spcPts val="3071"/>
                </a:lnSpc>
              </a:pPr>
              <a:endParaRPr lang="en-US" sz="2559" spc="-1" dirty="0">
                <a:solidFill>
                  <a:srgbClr val="000000"/>
                </a:solidFill>
                <a:latin typeface="Avenir"/>
                <a:ea typeface="Avenir"/>
                <a:cs typeface="Avenir"/>
                <a:sym typeface="Avenir"/>
              </a:endParaRPr>
            </a:p>
          </p:txBody>
        </p:sp>
      </p:grpSp>
      <p:sp>
        <p:nvSpPr>
          <p:cNvPr id="8" name="Freeform 8"/>
          <p:cNvSpPr/>
          <p:nvPr/>
        </p:nvSpPr>
        <p:spPr>
          <a:xfrm>
            <a:off x="8183952" y="6111717"/>
            <a:ext cx="1394755" cy="982126"/>
          </a:xfrm>
          <a:custGeom>
            <a:avLst/>
            <a:gdLst/>
            <a:ahLst/>
            <a:cxnLst/>
            <a:rect l="l" t="t" r="r" b="b"/>
            <a:pathLst>
              <a:path w="1394755" h="982126">
                <a:moveTo>
                  <a:pt x="0" y="0"/>
                </a:moveTo>
                <a:lnTo>
                  <a:pt x="1394755" y="0"/>
                </a:lnTo>
                <a:lnTo>
                  <a:pt x="1394755" y="982126"/>
                </a:lnTo>
                <a:lnTo>
                  <a:pt x="0" y="982126"/>
                </a:lnTo>
                <a:lnTo>
                  <a:pt x="0" y="0"/>
                </a:lnTo>
                <a:close/>
              </a:path>
            </a:pathLst>
          </a:custGeom>
          <a:blipFill>
            <a:blip r:embed="rId2"/>
            <a:stretch>
              <a:fillRect l="-1907" t="-19037" r="-1011" b="-27122"/>
            </a:stretch>
          </a:blipFill>
          <a:ln cap="sq">
            <a:noFill/>
            <a:prstDash val="solid"/>
            <a:miter/>
          </a:ln>
        </p:spPr>
        <p:txBody>
          <a:bodyPr/>
          <a:lstStyle/>
          <a:p>
            <a:endParaRPr lang="en-GB"/>
          </a:p>
        </p:txBody>
      </p:sp>
    </p:spTree>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1527</Words>
  <Application>Microsoft Office PowerPoint</Application>
  <PresentationFormat>Custom</PresentationFormat>
  <Paragraphs>213</Paragraphs>
  <Slides>21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Wingdings</vt:lpstr>
      <vt:lpstr>Arial</vt:lpstr>
      <vt:lpstr>Calibri (MS) Bold</vt:lpstr>
      <vt:lpstr>Avenir Bold</vt:lpstr>
      <vt:lpstr>Avenir Italics</vt:lpstr>
      <vt:lpstr>Avenir</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Aspire Presentation - inc. SENCO EVENT 02.05.25</dc:title>
  <dc:creator>Danny Maher</dc:creator>
  <cp:lastModifiedBy>Danny Maher</cp:lastModifiedBy>
  <cp:revision>4</cp:revision>
  <dcterms:created xsi:type="dcterms:W3CDTF">2006-08-16T00:00:00Z</dcterms:created>
  <dcterms:modified xsi:type="dcterms:W3CDTF">2025-03-21T12:23:03Z</dcterms:modified>
  <dc:identifier>DAGiQncgmTg</dc:identifier>
</cp:coreProperties>
</file>