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Lst>
  <p:notesMasterIdLst>
    <p:notesMasterId r:id="rId37"/>
  </p:notesMasterIdLst>
  <p:handoutMasterIdLst>
    <p:handoutMasterId r:id="rId38"/>
  </p:handoutMasterIdLst>
  <p:sldIdLst>
    <p:sldId id="256" r:id="rId3"/>
    <p:sldId id="257" r:id="rId4"/>
    <p:sldId id="258" r:id="rId5"/>
    <p:sldId id="259" r:id="rId6"/>
    <p:sldId id="261" r:id="rId7"/>
    <p:sldId id="262" r:id="rId8"/>
    <p:sldId id="263" r:id="rId9"/>
    <p:sldId id="264" r:id="rId10"/>
    <p:sldId id="265" r:id="rId11"/>
    <p:sldId id="266" r:id="rId12"/>
    <p:sldId id="267" r:id="rId13"/>
    <p:sldId id="293" r:id="rId14"/>
    <p:sldId id="268" r:id="rId15"/>
    <p:sldId id="269" r:id="rId16"/>
    <p:sldId id="270" r:id="rId17"/>
    <p:sldId id="271" r:id="rId18"/>
    <p:sldId id="274" r:id="rId19"/>
    <p:sldId id="272" r:id="rId20"/>
    <p:sldId id="278" r:id="rId21"/>
    <p:sldId id="260" r:id="rId22"/>
    <p:sldId id="275" r:id="rId23"/>
    <p:sldId id="279"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Lst>
  <p:sldSz cx="12192000" cy="6858000"/>
  <p:notesSz cx="6797675" cy="9926638"/>
  <p:embeddedFontLst>
    <p:embeddedFont>
      <p:font typeface="Merriweather" panose="00000500000000000000" pitchFamily="2" charset="0"/>
      <p:regular r:id="rId39"/>
      <p:bold r:id="rId40"/>
      <p:italic r:id="rId41"/>
      <p:boldItalic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ddcTv4e56gulRvAfOyFpQ65REZ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94" autoAdjust="0"/>
    <p:restoredTop sz="65106" autoAdjust="0"/>
  </p:normalViewPr>
  <p:slideViewPr>
    <p:cSldViewPr snapToGrid="0">
      <p:cViewPr varScale="1">
        <p:scale>
          <a:sx n="67" d="100"/>
          <a:sy n="67" d="100"/>
        </p:scale>
        <p:origin x="1401"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46"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7F1740C-0D51-49DD-B39B-CE943E2724F8}" type="datetimeFigureOut">
              <a:rPr lang="en-GB" smtClean="0"/>
              <a:t>17/06/2025</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EA0813CC-E9BA-41DA-BBD1-49905E41145C}" type="slidenum">
              <a:rPr lang="en-GB" smtClean="0"/>
              <a:t>‹#›</a:t>
            </a:fld>
            <a:endParaRPr lang="en-GB"/>
          </a:p>
        </p:txBody>
      </p:sp>
    </p:spTree>
    <p:extLst>
      <p:ext uri="{BB962C8B-B14F-4D97-AF65-F5344CB8AC3E}">
        <p14:creationId xmlns:p14="http://schemas.microsoft.com/office/powerpoint/2010/main" val="3755679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60" cy="498055"/>
          </a:xfrm>
          <a:prstGeom prst="rect">
            <a:avLst/>
          </a:prstGeom>
          <a:noFill/>
          <a:ln>
            <a:noFill/>
          </a:ln>
        </p:spPr>
        <p:txBody>
          <a:bodyPr spcFirstLastPara="1" wrap="square" lIns="91260" tIns="45618" rIns="91260" bIns="45618"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60" cy="498055"/>
          </a:xfrm>
          <a:prstGeom prst="rect">
            <a:avLst/>
          </a:prstGeom>
          <a:noFill/>
          <a:ln>
            <a:noFill/>
          </a:ln>
        </p:spPr>
        <p:txBody>
          <a:bodyPr spcFirstLastPara="1" wrap="square" lIns="91260" tIns="45618" rIns="91260" bIns="45618"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60" cy="498054"/>
          </a:xfrm>
          <a:prstGeom prst="rect">
            <a:avLst/>
          </a:prstGeom>
          <a:noFill/>
          <a:ln>
            <a:noFill/>
          </a:ln>
        </p:spPr>
        <p:txBody>
          <a:bodyPr spcFirstLastPara="1" wrap="square" lIns="91260" tIns="45618" rIns="91260" bIns="45618"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sz="1200" smtClean="0">
                <a:solidFill>
                  <a:schemeClr val="dk1"/>
                </a:solidFill>
                <a:latin typeface="Calibri"/>
                <a:ea typeface="Calibri"/>
                <a:cs typeface="Calibri"/>
                <a:sym typeface="Calibri"/>
              </a:rPr>
              <a:pPr algn="r">
                <a:buSzPts val="1200"/>
              </a:pPr>
              <a:t>‹#›</a:t>
            </a:fld>
            <a:endParaRPr lang="en-GB"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MbuIAovNteY"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www.curriculumfoundation.org/blog/wp-content/uploads/Formative-Assessment-In-Action-booklet.pdf" TargetMode="External"/><Relationship Id="rId5" Type="http://schemas.openxmlformats.org/officeDocument/2006/relationships/hyperlink" Target="https://evidencebased.education/a-summary-of-evidence-based-formative-assessment-strategies/" TargetMode="External"/><Relationship Id="rId4" Type="http://schemas.openxmlformats.org/officeDocument/2006/relationships/hyperlink" Target="https://assets.markallengroup.com/article-images/226463/PullOut-April-SSAT.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2tic4wvo1iusb.cloudfront.net/production/eef-guidance-reports/feedback/Teacher_Feedback_to_Improve_Pupil_Learning.pdf?v=1743672975"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79768" y="4715154"/>
            <a:ext cx="5438140" cy="4466987"/>
          </a:xfrm>
          <a:prstGeom prst="rect">
            <a:avLst/>
          </a:prstGeom>
          <a:noFill/>
          <a:ln>
            <a:noFill/>
          </a:ln>
        </p:spPr>
        <p:txBody>
          <a:bodyPr spcFirstLastPara="1" wrap="square" lIns="91260" tIns="91260" rIns="91260" bIns="91260" anchor="t" anchorCtr="0">
            <a:noAutofit/>
          </a:bodyPr>
          <a:lstStyle/>
          <a:p>
            <a:pPr marL="0" indent="0">
              <a:buClr>
                <a:schemeClr val="lt1"/>
              </a:buClr>
              <a:buSzPts val="1200"/>
            </a:pPr>
            <a:endParaRPr/>
          </a:p>
          <a:p>
            <a:pPr marL="0" indent="0">
              <a:buClr>
                <a:schemeClr val="lt1"/>
              </a:buClr>
              <a:buSzPts val="1200"/>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48340bd3c7_2_76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348340bd3c7_2_76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Linda</a:t>
            </a:r>
            <a:endParaRPr b="1"/>
          </a:p>
          <a:p>
            <a:pPr marL="0" indent="0"/>
            <a:r>
              <a:rPr lang="en-GB" b="1"/>
              <a:t>5 minutes to discuss and feedback. </a:t>
            </a:r>
            <a:endParaRPr b="1"/>
          </a:p>
          <a:p>
            <a:pPr marL="0" indent="0"/>
            <a:endParaRPr/>
          </a:p>
        </p:txBody>
      </p:sp>
      <p:sp>
        <p:nvSpPr>
          <p:cNvPr id="218" name="Google Shape;218;g348340bd3c7_2_76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48340bd3c7_2_77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348340bd3c7_2_77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Linda Mention Hemingway App again. </a:t>
            </a:r>
            <a:endParaRPr b="1"/>
          </a:p>
          <a:p>
            <a:pPr marL="0" indent="0"/>
            <a:endParaRPr/>
          </a:p>
        </p:txBody>
      </p:sp>
      <p:sp>
        <p:nvSpPr>
          <p:cNvPr id="224" name="Google Shape;224;g348340bd3c7_2_77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48340bd3c7_2_7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g348340bd3c7_2_71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Helen</a:t>
            </a:r>
            <a:endParaRPr/>
          </a:p>
          <a:p>
            <a:pPr marL="0" indent="0"/>
            <a:r>
              <a:rPr lang="en-GB" b="1"/>
              <a:t>Assess - </a:t>
            </a:r>
            <a:r>
              <a:rPr lang="en-GB"/>
              <a:t>There is no one-size-fits all approach. What is the most appropriate means of assessment in your subject? What kinds of approaches will you use in the classroom? MWBs? Low-stakes quizzing? Cold-calling? Hinge questions? Patrol and position? Live marking? Messy markbooks?</a:t>
            </a:r>
            <a:endParaRPr/>
          </a:p>
          <a:p>
            <a:pPr marL="0" indent="0"/>
            <a:endParaRPr/>
          </a:p>
        </p:txBody>
      </p:sp>
      <p:sp>
        <p:nvSpPr>
          <p:cNvPr id="231" name="Google Shape;231;g348340bd3c7_2_71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1e81e13a8f_0_6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1e81e13a8f_0_6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John Hattie defines formative assessment as the information we glean as teachers that “closes the gap” between where a student is and where the student needs to be.(Hattie and Clark, 2019). When done well formative assessment dramatically improves the progress of pupils.(Black and </a:t>
            </a:r>
            <a:r>
              <a:rPr lang="en-GB" dirty="0" err="1"/>
              <a:t>Wiliam</a:t>
            </a:r>
            <a:r>
              <a:rPr lang="en-GB" dirty="0"/>
              <a:t>, 2005) </a:t>
            </a:r>
            <a:endParaRPr dirty="0"/>
          </a:p>
          <a:p>
            <a:pPr marL="0" indent="0"/>
            <a:endParaRPr dirty="0"/>
          </a:p>
          <a:p>
            <a:pPr marL="0" indent="0"/>
            <a:r>
              <a:rPr lang="en-GB" dirty="0"/>
              <a:t>Dylan </a:t>
            </a:r>
            <a:r>
              <a:rPr lang="en-GB" dirty="0" err="1"/>
              <a:t>Wiliam</a:t>
            </a:r>
            <a:r>
              <a:rPr lang="en-GB" dirty="0"/>
              <a:t> and Siobhan Leahy have written extensively about five key formative assessment strategies (Embedded Formative Assessment, 2011). The five strategies promoted by </a:t>
            </a:r>
            <a:r>
              <a:rPr lang="en-GB" dirty="0" err="1"/>
              <a:t>Wiliam</a:t>
            </a:r>
            <a:r>
              <a:rPr lang="en-GB" dirty="0"/>
              <a:t> and Leahy are:</a:t>
            </a:r>
            <a:endParaRPr dirty="0"/>
          </a:p>
          <a:p>
            <a:pPr marL="456377" indent="-316929">
              <a:buChar char="-"/>
            </a:pPr>
            <a:r>
              <a:rPr lang="en-GB" dirty="0"/>
              <a:t>Clarifying, sharing and understanding learning intentions and success criteria</a:t>
            </a:r>
            <a:endParaRPr dirty="0"/>
          </a:p>
          <a:p>
            <a:pPr marL="456377" indent="-316929">
              <a:buChar char="-"/>
            </a:pPr>
            <a:r>
              <a:rPr lang="en-GB" dirty="0"/>
              <a:t>Eliciting evidence of learning</a:t>
            </a:r>
            <a:endParaRPr dirty="0"/>
          </a:p>
          <a:p>
            <a:pPr marL="456377" indent="-316929">
              <a:buChar char="-"/>
            </a:pPr>
            <a:r>
              <a:rPr lang="en-GB" dirty="0"/>
              <a:t>Providing feedback that moves learners forward</a:t>
            </a:r>
            <a:endParaRPr dirty="0"/>
          </a:p>
          <a:p>
            <a:pPr marL="456377" indent="-316929">
              <a:buChar char="-"/>
            </a:pPr>
            <a:r>
              <a:rPr lang="en-GB" dirty="0"/>
              <a:t>Activating students as learning resources for one another</a:t>
            </a:r>
            <a:endParaRPr dirty="0"/>
          </a:p>
          <a:p>
            <a:pPr marL="456377" indent="-316929">
              <a:buChar char="-"/>
            </a:pPr>
            <a:r>
              <a:rPr lang="en-GB" dirty="0"/>
              <a:t>Activating students as owners of their own learning.</a:t>
            </a:r>
            <a:endParaRPr dirty="0"/>
          </a:p>
          <a:p>
            <a:pPr marL="0" indent="0"/>
            <a:endParaRPr dirty="0"/>
          </a:p>
          <a:p>
            <a:pPr marL="0" indent="0"/>
            <a:r>
              <a:rPr lang="en-GB" dirty="0"/>
              <a:t>In this section, we will focus on eliciting evidence of learning, which is gathering evidence of pupils’ learning to establish what the pupils have learnt and any gaps in their learning so that this can be addressed.  (Play the video at this point) </a:t>
            </a:r>
            <a:endParaRPr dirty="0"/>
          </a:p>
          <a:p>
            <a:pPr marL="0" indent="0"/>
            <a:r>
              <a:rPr lang="en-GB" sz="1100" u="sng" dirty="0">
                <a:solidFill>
                  <a:schemeClr val="hlink"/>
                </a:solidFill>
                <a:latin typeface="Arial"/>
                <a:ea typeface="Arial"/>
                <a:cs typeface="Arial"/>
                <a:sym typeface="Arial"/>
                <a:hlinkClick r:id="rId3"/>
              </a:rPr>
              <a:t>Strategy 2: Eliciting Evidence of Learning - YouTube</a:t>
            </a:r>
            <a:endParaRPr dirty="0"/>
          </a:p>
          <a:p>
            <a:pPr marL="0" indent="0"/>
            <a:endParaRPr dirty="0"/>
          </a:p>
          <a:p>
            <a:pPr marL="0" indent="0">
              <a:buClr>
                <a:schemeClr val="dk1"/>
              </a:buClr>
            </a:pPr>
            <a:r>
              <a:rPr lang="en-GB" sz="1100" u="sng" dirty="0">
                <a:solidFill>
                  <a:schemeClr val="hlink"/>
                </a:solidFill>
                <a:latin typeface="Arial"/>
                <a:ea typeface="Arial"/>
                <a:cs typeface="Arial"/>
                <a:sym typeface="Arial"/>
                <a:hlinkClick r:id="rId4"/>
              </a:rPr>
              <a:t>PullOut-April-SSAT.pdf</a:t>
            </a:r>
            <a:endParaRPr dirty="0"/>
          </a:p>
          <a:p>
            <a:pPr marL="0" indent="0">
              <a:buClr>
                <a:schemeClr val="dk1"/>
              </a:buClr>
            </a:pPr>
            <a:r>
              <a:rPr lang="en-GB" sz="1100" u="sng" dirty="0">
                <a:solidFill>
                  <a:schemeClr val="hlink"/>
                </a:solidFill>
                <a:latin typeface="Arial"/>
                <a:ea typeface="Arial"/>
                <a:cs typeface="Arial"/>
                <a:sym typeface="Arial"/>
                <a:hlinkClick r:id="rId5"/>
              </a:rPr>
              <a:t>A Summary of Evidence Based Formative Assessment Strategies - Evidence Based Education</a:t>
            </a:r>
            <a:endParaRPr dirty="0"/>
          </a:p>
          <a:p>
            <a:pPr marL="0" indent="0"/>
            <a:r>
              <a:rPr lang="en-GB" sz="1100" u="sng" dirty="0">
                <a:solidFill>
                  <a:schemeClr val="hlink"/>
                </a:solidFill>
                <a:latin typeface="Arial"/>
                <a:ea typeface="Arial"/>
                <a:cs typeface="Arial"/>
                <a:sym typeface="Arial"/>
                <a:hlinkClick r:id="rId6"/>
              </a:rPr>
              <a:t>Formative-Assessment-In-Action-booklet.pdf</a:t>
            </a:r>
            <a:endParaRPr dirty="0"/>
          </a:p>
        </p:txBody>
      </p:sp>
      <p:sp>
        <p:nvSpPr>
          <p:cNvPr id="245" name="Google Shape;245;g31e81e13a8f_0_6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48340bd3c7_1_3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g348340bd3c7_1_34: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lnSpc>
                <a:spcPct val="115000"/>
              </a:lnSpc>
              <a:spcBef>
                <a:spcPts val="499"/>
              </a:spcBef>
            </a:pPr>
            <a:r>
              <a:rPr lang="en-GB" b="1" dirty="0">
                <a:solidFill>
                  <a:srgbClr val="000000"/>
                </a:solidFill>
              </a:rPr>
              <a:t>Task: </a:t>
            </a:r>
            <a:endParaRPr b="1" dirty="0">
              <a:solidFill>
                <a:srgbClr val="000000"/>
              </a:solidFill>
            </a:endParaRPr>
          </a:p>
          <a:p>
            <a:pPr marL="0" indent="0">
              <a:lnSpc>
                <a:spcPct val="115000"/>
              </a:lnSpc>
              <a:spcBef>
                <a:spcPts val="1198"/>
              </a:spcBef>
            </a:pPr>
            <a:r>
              <a:rPr lang="en-GB" dirty="0">
                <a:solidFill>
                  <a:srgbClr val="000000"/>
                </a:solidFill>
              </a:rPr>
              <a:t>Microdata</a:t>
            </a:r>
          </a:p>
          <a:p>
            <a:pPr marL="0" indent="0">
              <a:lnSpc>
                <a:spcPct val="115000"/>
              </a:lnSpc>
              <a:spcBef>
                <a:spcPts val="1198"/>
              </a:spcBef>
            </a:pPr>
            <a:r>
              <a:rPr lang="en-GB" dirty="0">
                <a:solidFill>
                  <a:srgbClr val="000000"/>
                </a:solidFill>
              </a:rPr>
              <a:t>Spend time discussing the points above, there will be additional formative assessment strategies and ways of eliciting evidence from pupils to the 5 listed here. You should discuss the most impactful for your subject area. </a:t>
            </a:r>
            <a:endParaRPr dirty="0">
              <a:solidFill>
                <a:srgbClr val="000000"/>
              </a:solidFill>
            </a:endParaRPr>
          </a:p>
          <a:p>
            <a:pPr marL="0" indent="0">
              <a:lnSpc>
                <a:spcPct val="115000"/>
              </a:lnSpc>
              <a:spcBef>
                <a:spcPts val="1198"/>
              </a:spcBef>
            </a:pPr>
            <a:r>
              <a:rPr lang="en-GB" dirty="0">
                <a:solidFill>
                  <a:srgbClr val="000000"/>
                </a:solidFill>
              </a:rPr>
              <a:t>You can use the information below to prompt discussion, if required. </a:t>
            </a:r>
            <a:endParaRPr dirty="0">
              <a:solidFill>
                <a:srgbClr val="000000"/>
              </a:solidFill>
            </a:endParaRPr>
          </a:p>
          <a:p>
            <a:pPr marL="0" indent="0">
              <a:lnSpc>
                <a:spcPct val="115000"/>
              </a:lnSpc>
              <a:spcBef>
                <a:spcPts val="1198"/>
              </a:spcBef>
            </a:pPr>
            <a:r>
              <a:rPr lang="en-GB" sz="1000" b="1" dirty="0">
                <a:solidFill>
                  <a:srgbClr val="000000"/>
                </a:solidFill>
                <a:latin typeface="Arial"/>
                <a:ea typeface="Arial"/>
                <a:cs typeface="Arial"/>
                <a:sym typeface="Arial"/>
              </a:rPr>
              <a:t>Multiple choice hinge questions (see doc from Chartered College)</a:t>
            </a:r>
            <a:endParaRPr sz="1000" b="1" dirty="0">
              <a:solidFill>
                <a:srgbClr val="000000"/>
              </a:solidFill>
              <a:latin typeface="Arial"/>
              <a:ea typeface="Arial"/>
              <a:cs typeface="Arial"/>
              <a:sym typeface="Arial"/>
            </a:endParaRPr>
          </a:p>
          <a:p>
            <a:pPr marL="0" indent="0">
              <a:lnSpc>
                <a:spcPct val="115000"/>
              </a:lnSpc>
              <a:spcBef>
                <a:spcPts val="1198"/>
              </a:spcBef>
            </a:pPr>
            <a:r>
              <a:rPr lang="en-GB" sz="900" dirty="0" err="1">
                <a:solidFill>
                  <a:srgbClr val="000000"/>
                </a:solidFill>
                <a:latin typeface="Arial"/>
                <a:ea typeface="Arial"/>
                <a:cs typeface="Arial"/>
                <a:sym typeface="Arial"/>
              </a:rPr>
              <a:t>Lemov</a:t>
            </a:r>
            <a:r>
              <a:rPr lang="en-GB" sz="900" dirty="0">
                <a:solidFill>
                  <a:srgbClr val="000000"/>
                </a:solidFill>
                <a:latin typeface="Arial"/>
                <a:ea typeface="Arial"/>
                <a:cs typeface="Arial"/>
                <a:sym typeface="Arial"/>
              </a:rPr>
              <a:t>, Control the Tell TLAC</a:t>
            </a:r>
            <a:endParaRPr sz="900" dirty="0">
              <a:solidFill>
                <a:srgbClr val="000000"/>
              </a:solidFill>
              <a:latin typeface="Arial"/>
              <a:ea typeface="Arial"/>
              <a:cs typeface="Arial"/>
              <a:sym typeface="Arial"/>
            </a:endParaRPr>
          </a:p>
          <a:p>
            <a:pPr marL="291574"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Plan closed multiple choice question sequences, which include common misconceptions and mistakes as answers.</a:t>
            </a:r>
            <a:endParaRPr sz="900" dirty="0">
              <a:solidFill>
                <a:srgbClr val="000000"/>
              </a:solidFill>
              <a:latin typeface="Arial"/>
              <a:ea typeface="Arial"/>
              <a:cs typeface="Arial"/>
              <a:sym typeface="Arial"/>
            </a:endParaRPr>
          </a:p>
          <a:p>
            <a:pPr marL="291574" indent="-228189">
              <a:lnSpc>
                <a:spcPct val="115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Ensure all the answers are plausible.</a:t>
            </a:r>
            <a:endParaRPr sz="900" dirty="0">
              <a:solidFill>
                <a:srgbClr val="000000"/>
              </a:solidFill>
              <a:latin typeface="Arial"/>
              <a:ea typeface="Arial"/>
              <a:cs typeface="Arial"/>
              <a:sym typeface="Arial"/>
            </a:endParaRPr>
          </a:p>
          <a:p>
            <a:pPr marL="291574" marR="456377" indent="-228189">
              <a:lnSpc>
                <a:spcPct val="90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Invite responses, don’t reveal answers straight away.</a:t>
            </a:r>
            <a:endParaRPr sz="900" dirty="0">
              <a:solidFill>
                <a:srgbClr val="000000"/>
              </a:solidFill>
              <a:latin typeface="Arial"/>
              <a:ea typeface="Arial"/>
              <a:cs typeface="Arial"/>
              <a:sym typeface="Arial"/>
            </a:endParaRPr>
          </a:p>
          <a:p>
            <a:pPr marL="291574" marR="456377" indent="-228189">
              <a:lnSpc>
                <a:spcPct val="90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Explore and respond to the responses before revealing the correct answer.</a:t>
            </a:r>
            <a:endParaRPr sz="900" dirty="0">
              <a:solidFill>
                <a:srgbClr val="000000"/>
              </a:solidFill>
              <a:latin typeface="Arial"/>
              <a:ea typeface="Arial"/>
              <a:cs typeface="Arial"/>
              <a:sym typeface="Arial"/>
            </a:endParaRPr>
          </a:p>
          <a:p>
            <a:pPr marL="0" indent="0">
              <a:lnSpc>
                <a:spcPct val="95000"/>
              </a:lnSpc>
              <a:spcBef>
                <a:spcPts val="1198"/>
              </a:spcBef>
            </a:pPr>
            <a:r>
              <a:rPr lang="en-GB" sz="900" b="1" i="1" dirty="0">
                <a:solidFill>
                  <a:srgbClr val="002060"/>
                </a:solidFill>
                <a:latin typeface="Arial"/>
                <a:ea typeface="Arial"/>
                <a:cs typeface="Arial"/>
                <a:sym typeface="Arial"/>
              </a:rPr>
              <a:t> Potential Pitfall: a) Multiple choice questions with answers that are too obviously ‘right’ and ‘wrong’. b) revealing the correct answer too quickly, missing the opportunity to explore misconceptions and why pupils have them.</a:t>
            </a:r>
            <a:endParaRPr sz="900" b="1" i="1" dirty="0">
              <a:solidFill>
                <a:srgbClr val="002060"/>
              </a:solidFill>
              <a:latin typeface="Arial"/>
              <a:ea typeface="Arial"/>
              <a:cs typeface="Arial"/>
              <a:sym typeface="Arial"/>
            </a:endParaRPr>
          </a:p>
          <a:p>
            <a:pPr marL="0" indent="0">
              <a:lnSpc>
                <a:spcPct val="115000"/>
              </a:lnSpc>
              <a:spcBef>
                <a:spcPts val="1198"/>
              </a:spcBef>
            </a:pPr>
            <a:r>
              <a:rPr lang="en-GB" sz="900" b="1" i="1" dirty="0">
                <a:solidFill>
                  <a:srgbClr val="002060"/>
                </a:solidFill>
                <a:latin typeface="Arial"/>
                <a:ea typeface="Arial"/>
                <a:cs typeface="Arial"/>
                <a:sym typeface="Arial"/>
              </a:rPr>
              <a:t> </a:t>
            </a:r>
            <a:r>
              <a:rPr lang="en-GB" sz="1000" b="1" dirty="0">
                <a:solidFill>
                  <a:srgbClr val="000000"/>
                </a:solidFill>
                <a:latin typeface="Arial"/>
                <a:ea typeface="Arial"/>
                <a:cs typeface="Arial"/>
                <a:sym typeface="Arial"/>
              </a:rPr>
              <a:t>Mini Whiteboards</a:t>
            </a:r>
            <a:r>
              <a:rPr lang="en-GB" sz="900" b="1" dirty="0">
                <a:solidFill>
                  <a:srgbClr val="000000"/>
                </a:solidFill>
                <a:latin typeface="Arial"/>
                <a:ea typeface="Arial"/>
                <a:cs typeface="Arial"/>
                <a:sym typeface="Arial"/>
              </a:rPr>
              <a:t> </a:t>
            </a:r>
            <a:endParaRPr sz="900" b="1" dirty="0">
              <a:solidFill>
                <a:srgbClr val="000000"/>
              </a:solidFill>
              <a:latin typeface="Arial"/>
              <a:ea typeface="Arial"/>
              <a:cs typeface="Arial"/>
              <a:sym typeface="Arial"/>
            </a:endParaRPr>
          </a:p>
          <a:p>
            <a:pPr marL="291574" marR="10141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Set the question which can be answered succinctly.</a:t>
            </a:r>
            <a:endParaRPr sz="900" dirty="0">
              <a:solidFill>
                <a:srgbClr val="000000"/>
              </a:solidFill>
              <a:latin typeface="Arial"/>
              <a:ea typeface="Arial"/>
              <a:cs typeface="Arial"/>
              <a:sym typeface="Arial"/>
            </a:endParaRPr>
          </a:p>
          <a:p>
            <a:pPr marL="291574" indent="-228189">
              <a:lnSpc>
                <a:spcPct val="9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Building in thinking time</a:t>
            </a:r>
            <a:endParaRPr sz="900" dirty="0">
              <a:solidFill>
                <a:srgbClr val="000000"/>
              </a:solidFill>
              <a:latin typeface="Arial"/>
              <a:ea typeface="Arial"/>
              <a:cs typeface="Arial"/>
              <a:sym typeface="Arial"/>
            </a:endParaRPr>
          </a:p>
          <a:p>
            <a:pPr marL="291574" indent="-228189">
              <a:lnSpc>
                <a:spcPct val="9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Lids off pens and onto the end of them</a:t>
            </a:r>
            <a:endParaRPr sz="900" dirty="0">
              <a:solidFill>
                <a:srgbClr val="000000"/>
              </a:solidFill>
              <a:latin typeface="Arial"/>
              <a:ea typeface="Arial"/>
              <a:cs typeface="Arial"/>
              <a:sym typeface="Arial"/>
            </a:endParaRPr>
          </a:p>
          <a:p>
            <a:pPr marL="291574" indent="-228189">
              <a:lnSpc>
                <a:spcPct val="9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Pupils to a) fill their board b)  ‘write on chest’ and c) ‘hover when ready’</a:t>
            </a:r>
            <a:endParaRPr sz="900" dirty="0">
              <a:solidFill>
                <a:srgbClr val="000000"/>
              </a:solidFill>
              <a:latin typeface="Arial"/>
              <a:ea typeface="Arial"/>
              <a:cs typeface="Arial"/>
              <a:sym typeface="Arial"/>
            </a:endParaRPr>
          </a:p>
          <a:p>
            <a:pPr marL="291574" marR="354960" indent="-228189">
              <a:lnSpc>
                <a:spcPct val="91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Signal: “3,2,1”. Pupils show boards on ‘1’.</a:t>
            </a:r>
            <a:endParaRPr sz="900" dirty="0">
              <a:solidFill>
                <a:srgbClr val="000000"/>
              </a:solidFill>
              <a:latin typeface="Arial"/>
              <a:ea typeface="Arial"/>
              <a:cs typeface="Arial"/>
              <a:sym typeface="Arial"/>
            </a:endParaRPr>
          </a:p>
          <a:p>
            <a:pPr marL="291574" marR="354960" indent="-228189">
              <a:lnSpc>
                <a:spcPct val="91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Sampling student responses and reshape learning</a:t>
            </a:r>
            <a:endParaRPr sz="900" dirty="0">
              <a:solidFill>
                <a:srgbClr val="000000"/>
              </a:solidFill>
              <a:latin typeface="Arial"/>
              <a:ea typeface="Arial"/>
              <a:cs typeface="Arial"/>
              <a:sym typeface="Arial"/>
            </a:endParaRPr>
          </a:p>
          <a:p>
            <a:pPr marL="291574" marR="354960" indent="0">
              <a:lnSpc>
                <a:spcPct val="91000"/>
              </a:lnSpc>
            </a:pPr>
            <a:r>
              <a:rPr lang="en-GB" sz="900" dirty="0">
                <a:solidFill>
                  <a:srgbClr val="000000"/>
                </a:solidFill>
                <a:latin typeface="Arial"/>
                <a:ea typeface="Arial"/>
                <a:cs typeface="Arial"/>
                <a:sym typeface="Arial"/>
              </a:rPr>
              <a:t> </a:t>
            </a:r>
            <a:endParaRPr sz="900" dirty="0">
              <a:solidFill>
                <a:srgbClr val="000000"/>
              </a:solidFill>
              <a:latin typeface="Arial"/>
              <a:ea typeface="Arial"/>
              <a:cs typeface="Arial"/>
              <a:sym typeface="Arial"/>
            </a:endParaRPr>
          </a:p>
          <a:p>
            <a:pPr marL="0" indent="0">
              <a:lnSpc>
                <a:spcPct val="115000"/>
              </a:lnSpc>
              <a:spcBef>
                <a:spcPts val="100"/>
              </a:spcBef>
            </a:pPr>
            <a:r>
              <a:rPr lang="en-GB" sz="900" b="1" i="1" dirty="0">
                <a:solidFill>
                  <a:srgbClr val="002060"/>
                </a:solidFill>
                <a:latin typeface="Arial"/>
                <a:ea typeface="Arial"/>
                <a:cs typeface="Arial"/>
                <a:sym typeface="Arial"/>
              </a:rPr>
              <a:t>Potential Pitfall: Pupils are allowed to see answers on others’ boards; ensure ‘boards are down’ before everyone shows on 1.  Questions require answers which are too lengthy; plan questions which are wordy and allow answers which are succinct.</a:t>
            </a:r>
            <a:endParaRPr sz="900" b="1" i="1" dirty="0">
              <a:solidFill>
                <a:srgbClr val="002060"/>
              </a:solidFill>
              <a:latin typeface="Arial"/>
              <a:ea typeface="Arial"/>
              <a:cs typeface="Arial"/>
              <a:sym typeface="Arial"/>
            </a:endParaRPr>
          </a:p>
          <a:p>
            <a:pPr marL="0" indent="0">
              <a:lnSpc>
                <a:spcPct val="115000"/>
              </a:lnSpc>
              <a:spcBef>
                <a:spcPts val="1198"/>
              </a:spcBef>
            </a:pPr>
            <a:r>
              <a:rPr lang="en-GB" sz="900" b="1" i="1" dirty="0">
                <a:solidFill>
                  <a:srgbClr val="002060"/>
                </a:solidFill>
                <a:latin typeface="Arial"/>
                <a:ea typeface="Arial"/>
                <a:cs typeface="Arial"/>
                <a:sym typeface="Arial"/>
              </a:rPr>
              <a:t> </a:t>
            </a:r>
            <a:r>
              <a:rPr lang="en-GB" sz="1000" b="1" dirty="0">
                <a:solidFill>
                  <a:srgbClr val="000000"/>
                </a:solidFill>
                <a:latin typeface="Arial"/>
                <a:ea typeface="Arial"/>
                <a:cs typeface="Arial"/>
                <a:sym typeface="Arial"/>
              </a:rPr>
              <a:t>Cold call</a:t>
            </a:r>
            <a:endParaRPr sz="1000" b="1" dirty="0">
              <a:solidFill>
                <a:srgbClr val="000000"/>
              </a:solidFill>
              <a:latin typeface="Arial"/>
              <a:ea typeface="Arial"/>
              <a:cs typeface="Arial"/>
              <a:sym typeface="Arial"/>
            </a:endParaRPr>
          </a:p>
          <a:p>
            <a:pPr marL="63386" indent="0">
              <a:lnSpc>
                <a:spcPct val="115000"/>
              </a:lnSpc>
              <a:spcBef>
                <a:spcPts val="1198"/>
              </a:spcBef>
            </a:pPr>
            <a:r>
              <a:rPr lang="en-GB" sz="900" dirty="0" err="1">
                <a:solidFill>
                  <a:srgbClr val="000000"/>
                </a:solidFill>
                <a:latin typeface="Arial"/>
                <a:ea typeface="Arial"/>
                <a:cs typeface="Arial"/>
                <a:sym typeface="Arial"/>
              </a:rPr>
              <a:t>Lemov</a:t>
            </a:r>
            <a:r>
              <a:rPr lang="en-GB" sz="900" dirty="0">
                <a:solidFill>
                  <a:srgbClr val="000000"/>
                </a:solidFill>
                <a:latin typeface="Arial"/>
                <a:ea typeface="Arial"/>
                <a:cs typeface="Arial"/>
                <a:sym typeface="Arial"/>
              </a:rPr>
              <a:t>, Control the Tell TLAC</a:t>
            </a:r>
            <a:endParaRPr sz="900" dirty="0">
              <a:solidFill>
                <a:srgbClr val="000000"/>
              </a:solidFill>
              <a:latin typeface="Arial"/>
              <a:ea typeface="Arial"/>
              <a:cs typeface="Arial"/>
              <a:sym typeface="Arial"/>
            </a:endParaRPr>
          </a:p>
          <a:p>
            <a:pPr marL="291574"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Prime the class for cold call.</a:t>
            </a:r>
            <a:endParaRPr sz="900" dirty="0">
              <a:solidFill>
                <a:srgbClr val="000000"/>
              </a:solidFill>
              <a:latin typeface="Arial"/>
              <a:ea typeface="Arial"/>
              <a:cs typeface="Arial"/>
              <a:sym typeface="Arial"/>
            </a:endParaRPr>
          </a:p>
          <a:p>
            <a:pPr marL="291574" indent="-228189">
              <a:lnSpc>
                <a:spcPct val="9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Ask the class the question.</a:t>
            </a:r>
            <a:endParaRPr sz="900" dirty="0">
              <a:solidFill>
                <a:srgbClr val="000000"/>
              </a:solidFill>
              <a:latin typeface="Arial"/>
              <a:ea typeface="Arial"/>
              <a:cs typeface="Arial"/>
              <a:sym typeface="Arial"/>
            </a:endParaRPr>
          </a:p>
          <a:p>
            <a:pPr marL="291574" indent="-228189">
              <a:lnSpc>
                <a:spcPct val="9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Giving thinking time.</a:t>
            </a:r>
            <a:endParaRPr sz="900" dirty="0">
              <a:solidFill>
                <a:srgbClr val="000000"/>
              </a:solidFill>
              <a:latin typeface="Arial"/>
              <a:ea typeface="Arial"/>
              <a:cs typeface="Arial"/>
              <a:sym typeface="Arial"/>
            </a:endParaRPr>
          </a:p>
          <a:p>
            <a:pPr marL="291574" indent="-228189">
              <a:lnSpc>
                <a:spcPct val="95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Select someone to respond.</a:t>
            </a:r>
            <a:endParaRPr sz="900" dirty="0">
              <a:solidFill>
                <a:srgbClr val="000000"/>
              </a:solidFill>
              <a:latin typeface="Arial"/>
              <a:ea typeface="Arial"/>
              <a:cs typeface="Arial"/>
              <a:sym typeface="Arial"/>
            </a:endParaRPr>
          </a:p>
          <a:p>
            <a:pPr marL="291574" marR="456377" indent="-228189">
              <a:lnSpc>
                <a:spcPct val="90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Invite responses, don’t reveal answers straight away.</a:t>
            </a:r>
            <a:endParaRPr sz="900" dirty="0">
              <a:solidFill>
                <a:srgbClr val="000000"/>
              </a:solidFill>
              <a:latin typeface="Arial"/>
              <a:ea typeface="Arial"/>
              <a:cs typeface="Arial"/>
              <a:sym typeface="Arial"/>
            </a:endParaRPr>
          </a:p>
          <a:p>
            <a:pPr marL="291574" marR="456377" indent="-228189">
              <a:lnSpc>
                <a:spcPct val="90000"/>
              </a:lnSpc>
            </a:pPr>
            <a:r>
              <a:rPr lang="en-GB" sz="900" dirty="0">
                <a:solidFill>
                  <a:srgbClr val="000000"/>
                </a:solidFill>
                <a:latin typeface="Arial"/>
                <a:ea typeface="Arial"/>
                <a:cs typeface="Arial"/>
                <a:sym typeface="Arial"/>
              </a:rPr>
              <a:t>●</a:t>
            </a:r>
            <a:r>
              <a:rPr lang="en-GB" sz="700" dirty="0">
                <a:solidFill>
                  <a:srgbClr val="000000"/>
                </a:solidFill>
                <a:latin typeface="Times New Roman"/>
                <a:ea typeface="Times New Roman"/>
                <a:cs typeface="Times New Roman"/>
                <a:sym typeface="Times New Roman"/>
              </a:rPr>
              <a:t>         </a:t>
            </a:r>
            <a:r>
              <a:rPr lang="en-GB" sz="900" dirty="0">
                <a:solidFill>
                  <a:srgbClr val="000000"/>
                </a:solidFill>
                <a:latin typeface="Arial"/>
                <a:ea typeface="Arial"/>
                <a:cs typeface="Arial"/>
                <a:sym typeface="Arial"/>
              </a:rPr>
              <a:t>Explore and respond to the responses before revealing the correct answer.</a:t>
            </a:r>
            <a:endParaRPr sz="900" dirty="0">
              <a:solidFill>
                <a:srgbClr val="000000"/>
              </a:solidFill>
              <a:latin typeface="Arial"/>
              <a:ea typeface="Arial"/>
              <a:cs typeface="Arial"/>
              <a:sym typeface="Arial"/>
            </a:endParaRPr>
          </a:p>
          <a:p>
            <a:pPr marL="0" indent="0">
              <a:lnSpc>
                <a:spcPct val="115000"/>
              </a:lnSpc>
              <a:spcBef>
                <a:spcPts val="100"/>
              </a:spcBef>
            </a:pPr>
            <a:endParaRPr sz="900" dirty="0">
              <a:solidFill>
                <a:srgbClr val="000000"/>
              </a:solidFill>
              <a:latin typeface="Arial"/>
              <a:ea typeface="Arial"/>
              <a:cs typeface="Arial"/>
              <a:sym typeface="Arial"/>
            </a:endParaRPr>
          </a:p>
          <a:p>
            <a:pPr marL="0" indent="0">
              <a:lnSpc>
                <a:spcPct val="115000"/>
              </a:lnSpc>
              <a:spcBef>
                <a:spcPts val="1198"/>
              </a:spcBef>
            </a:pPr>
            <a:r>
              <a:rPr lang="en-GB" sz="900" b="1" i="1" dirty="0">
                <a:solidFill>
                  <a:srgbClr val="002060"/>
                </a:solidFill>
                <a:latin typeface="Arial"/>
                <a:ea typeface="Arial"/>
                <a:cs typeface="Arial"/>
                <a:sym typeface="Arial"/>
              </a:rPr>
              <a:t>Potential Pitfall: Pre-plan target groups so that PP and quieter pupils aren't avoided. Avoid giving hints- you are checking for understanding. If they need the hint, they don’t understand.</a:t>
            </a:r>
            <a:endParaRPr sz="900" b="1" dirty="0">
              <a:solidFill>
                <a:srgbClr val="002060"/>
              </a:solidFill>
              <a:latin typeface="Arial"/>
              <a:ea typeface="Arial"/>
              <a:cs typeface="Arial"/>
              <a:sym typeface="Arial"/>
            </a:endParaRPr>
          </a:p>
          <a:p>
            <a:pPr marL="0" indent="0">
              <a:lnSpc>
                <a:spcPct val="115000"/>
              </a:lnSpc>
              <a:spcBef>
                <a:spcPts val="1198"/>
              </a:spcBef>
            </a:pPr>
            <a:r>
              <a:rPr lang="en-GB" sz="1000" b="1" dirty="0">
                <a:solidFill>
                  <a:srgbClr val="000000"/>
                </a:solidFill>
                <a:latin typeface="Arial"/>
                <a:ea typeface="Arial"/>
                <a:cs typeface="Arial"/>
                <a:sym typeface="Arial"/>
              </a:rPr>
              <a:t>Quizzing</a:t>
            </a:r>
            <a:endParaRPr sz="1000" b="1" dirty="0">
              <a:solidFill>
                <a:srgbClr val="000000"/>
              </a:solidFill>
              <a:latin typeface="Arial"/>
              <a:ea typeface="Arial"/>
              <a:cs typeface="Arial"/>
              <a:sym typeface="Arial"/>
            </a:endParaRPr>
          </a:p>
          <a:p>
            <a:pPr marL="0" indent="0">
              <a:lnSpc>
                <a:spcPct val="115000"/>
              </a:lnSpc>
              <a:spcBef>
                <a:spcPts val="1198"/>
              </a:spcBef>
            </a:pPr>
            <a:r>
              <a:rPr lang="en-GB" sz="900" b="1"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Be specific about the material you will quiz on</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Design a series of low stakes questions which are easy to self-mark and allow you to pinpoint misconceptions.</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After completing the quiz, provide answers in a time efficient way (on a single slide or sheet) which pupils check and change in purple pen.</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Take the time to then explore where common misconceptions are and plan how to address this.</a:t>
            </a:r>
            <a:endParaRPr sz="900" dirty="0">
              <a:solidFill>
                <a:srgbClr val="000000"/>
              </a:solidFill>
              <a:latin typeface="Arial"/>
              <a:ea typeface="Arial"/>
              <a:cs typeface="Arial"/>
              <a:sym typeface="Arial"/>
            </a:endParaRPr>
          </a:p>
          <a:p>
            <a:pPr marL="0" indent="0">
              <a:lnSpc>
                <a:spcPct val="115000"/>
              </a:lnSpc>
              <a:spcBef>
                <a:spcPts val="1198"/>
              </a:spcBef>
            </a:pPr>
            <a:r>
              <a:rPr lang="en-GB" sz="900" dirty="0">
                <a:solidFill>
                  <a:srgbClr val="000000"/>
                </a:solidFill>
                <a:latin typeface="Arial"/>
                <a:ea typeface="Arial"/>
                <a:cs typeface="Arial"/>
                <a:sym typeface="Arial"/>
              </a:rPr>
              <a:t> </a:t>
            </a:r>
            <a:r>
              <a:rPr lang="en-GB" sz="900" b="1" i="1" dirty="0">
                <a:solidFill>
                  <a:srgbClr val="002060"/>
                </a:solidFill>
                <a:latin typeface="Arial"/>
                <a:ea typeface="Arial"/>
                <a:cs typeface="Arial"/>
                <a:sym typeface="Arial"/>
              </a:rPr>
              <a:t>Potential pitfall: Taking too long when going through the answers, e.g. revealing one answer at a time. Have the answers ready to mark immediately and spend the time instead addressing common misconceptions.</a:t>
            </a:r>
            <a:endParaRPr sz="900" b="1" i="1" dirty="0">
              <a:solidFill>
                <a:srgbClr val="002060"/>
              </a:solidFill>
              <a:latin typeface="Arial"/>
              <a:ea typeface="Arial"/>
              <a:cs typeface="Arial"/>
              <a:sym typeface="Arial"/>
            </a:endParaRPr>
          </a:p>
          <a:p>
            <a:pPr marL="0" indent="0">
              <a:lnSpc>
                <a:spcPct val="115000"/>
              </a:lnSpc>
              <a:spcBef>
                <a:spcPts val="1198"/>
              </a:spcBef>
            </a:pPr>
            <a:r>
              <a:rPr lang="en-GB" sz="900" b="1" dirty="0">
                <a:solidFill>
                  <a:srgbClr val="002060"/>
                </a:solidFill>
                <a:latin typeface="Arial"/>
                <a:ea typeface="Arial"/>
                <a:cs typeface="Arial"/>
                <a:sym typeface="Arial"/>
              </a:rPr>
              <a:t> </a:t>
            </a:r>
            <a:r>
              <a:rPr lang="en-GB" sz="1000" b="1" dirty="0">
                <a:solidFill>
                  <a:srgbClr val="000000"/>
                </a:solidFill>
                <a:latin typeface="Arial"/>
                <a:ea typeface="Arial"/>
                <a:cs typeface="Arial"/>
                <a:sym typeface="Arial"/>
              </a:rPr>
              <a:t>Patrol and Position for assessment</a:t>
            </a:r>
            <a:endParaRPr sz="1000" b="1" dirty="0">
              <a:solidFill>
                <a:srgbClr val="000000"/>
              </a:solidFill>
              <a:latin typeface="Arial"/>
              <a:ea typeface="Arial"/>
              <a:cs typeface="Arial"/>
              <a:sym typeface="Arial"/>
            </a:endParaRPr>
          </a:p>
          <a:p>
            <a:pPr marL="0" indent="0">
              <a:lnSpc>
                <a:spcPct val="115000"/>
              </a:lnSpc>
              <a:spcBef>
                <a:spcPts val="1198"/>
              </a:spcBef>
            </a:pPr>
            <a:r>
              <a:rPr lang="en-GB" sz="900" dirty="0" err="1">
                <a:solidFill>
                  <a:srgbClr val="000000"/>
                </a:solidFill>
                <a:latin typeface="Arial"/>
                <a:ea typeface="Arial"/>
                <a:cs typeface="Arial"/>
                <a:sym typeface="Arial"/>
              </a:rPr>
              <a:t>Lemov</a:t>
            </a:r>
            <a:r>
              <a:rPr lang="en-GB" sz="900" dirty="0">
                <a:solidFill>
                  <a:srgbClr val="000000"/>
                </a:solidFill>
                <a:latin typeface="Arial"/>
                <a:ea typeface="Arial"/>
                <a:cs typeface="Arial"/>
                <a:sym typeface="Arial"/>
              </a:rPr>
              <a:t>, ‘Active Observation’ p92 TLAC 3</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Set up your seating plan.</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Be intentional about what knowledge you are looking for.</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Circulate the room during independent work.</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Give 1:1 feedback to pupils: praise and support.</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Make a written note of success points and misconceptions. </a:t>
            </a:r>
            <a:endParaRPr sz="900" dirty="0">
              <a:solidFill>
                <a:srgbClr val="000000"/>
              </a:solidFill>
              <a:latin typeface="Arial"/>
              <a:ea typeface="Arial"/>
              <a:cs typeface="Arial"/>
              <a:sym typeface="Arial"/>
            </a:endParaRPr>
          </a:p>
          <a:p>
            <a:pPr marL="456377" indent="-228189">
              <a:lnSpc>
                <a:spcPct val="115000"/>
              </a:lnSpc>
              <a:spcBef>
                <a:spcPts val="1198"/>
              </a:spcBef>
            </a:pPr>
            <a:r>
              <a:rPr lang="en-GB" sz="900" dirty="0">
                <a:solidFill>
                  <a:srgbClr val="000000"/>
                </a:solidFill>
                <a:latin typeface="Arial"/>
                <a:ea typeface="Arial"/>
                <a:cs typeface="Arial"/>
                <a:sym typeface="Arial"/>
              </a:rPr>
              <a:t>●</a:t>
            </a:r>
            <a:r>
              <a:rPr lang="en-GB" sz="700" dirty="0">
                <a:solidFill>
                  <a:srgbClr val="000000"/>
                </a:solidFill>
                <a:latin typeface="Arial"/>
                <a:ea typeface="Arial"/>
                <a:cs typeface="Arial"/>
                <a:sym typeface="Arial"/>
              </a:rPr>
              <a:t>         </a:t>
            </a:r>
            <a:r>
              <a:rPr lang="en-GB" sz="900" dirty="0">
                <a:solidFill>
                  <a:srgbClr val="000000"/>
                </a:solidFill>
                <a:latin typeface="Arial"/>
                <a:ea typeface="Arial"/>
                <a:cs typeface="Arial"/>
                <a:sym typeface="Arial"/>
              </a:rPr>
              <a:t>Respond to assessment data.</a:t>
            </a:r>
            <a:endParaRPr sz="900" dirty="0">
              <a:solidFill>
                <a:srgbClr val="000000"/>
              </a:solidFill>
              <a:latin typeface="Arial"/>
              <a:ea typeface="Arial"/>
              <a:cs typeface="Arial"/>
              <a:sym typeface="Arial"/>
            </a:endParaRPr>
          </a:p>
          <a:p>
            <a:pPr marL="291574" marR="114094" indent="0">
              <a:lnSpc>
                <a:spcPct val="90000"/>
              </a:lnSpc>
              <a:spcBef>
                <a:spcPts val="1198"/>
              </a:spcBef>
            </a:pPr>
            <a:r>
              <a:rPr lang="en-GB" sz="900" dirty="0">
                <a:solidFill>
                  <a:srgbClr val="000000"/>
                </a:solidFill>
                <a:latin typeface="Arial"/>
                <a:ea typeface="Arial"/>
                <a:cs typeface="Arial"/>
                <a:sym typeface="Arial"/>
              </a:rPr>
              <a:t> </a:t>
            </a:r>
            <a:endParaRPr sz="900" dirty="0">
              <a:solidFill>
                <a:srgbClr val="000000"/>
              </a:solidFill>
              <a:latin typeface="Arial"/>
              <a:ea typeface="Arial"/>
              <a:cs typeface="Arial"/>
              <a:sym typeface="Arial"/>
            </a:endParaRPr>
          </a:p>
          <a:p>
            <a:pPr marL="0" indent="0">
              <a:lnSpc>
                <a:spcPct val="115000"/>
              </a:lnSpc>
              <a:spcBef>
                <a:spcPts val="100"/>
              </a:spcBef>
            </a:pPr>
            <a:r>
              <a:rPr lang="en-GB" sz="900" b="1" i="1" dirty="0">
                <a:solidFill>
                  <a:srgbClr val="002060"/>
                </a:solidFill>
                <a:latin typeface="Arial"/>
                <a:ea typeface="Arial"/>
                <a:cs typeface="Arial"/>
                <a:sym typeface="Arial"/>
              </a:rPr>
              <a:t>Potential Pitfall: The classroom you are teaching in provides less opportunity for movement so you may need to ask pupils to bring their work to you.</a:t>
            </a:r>
            <a:endParaRPr sz="900" b="1" i="1" dirty="0">
              <a:solidFill>
                <a:srgbClr val="002060"/>
              </a:solidFill>
              <a:latin typeface="Arial"/>
              <a:ea typeface="Arial"/>
              <a:cs typeface="Arial"/>
              <a:sym typeface="Arial"/>
            </a:endParaRPr>
          </a:p>
          <a:p>
            <a:pPr marL="0" indent="0">
              <a:lnSpc>
                <a:spcPct val="115000"/>
              </a:lnSpc>
              <a:spcBef>
                <a:spcPts val="1198"/>
              </a:spcBef>
              <a:spcAft>
                <a:spcPts val="1198"/>
              </a:spcAft>
            </a:pPr>
            <a:endParaRPr sz="900" b="1" i="1" dirty="0">
              <a:solidFill>
                <a:srgbClr val="002060"/>
              </a:solidFill>
              <a:latin typeface="Arial"/>
              <a:ea typeface="Arial"/>
              <a:cs typeface="Arial"/>
              <a:sym typeface="Arial"/>
            </a:endParaRPr>
          </a:p>
        </p:txBody>
      </p:sp>
      <p:sp>
        <p:nvSpPr>
          <p:cNvPr id="258" name="Google Shape;258;g348340bd3c7_1_34: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48340bd3c7_1_8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348340bd3c7_1_8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lnSpc>
                <a:spcPct val="115000"/>
              </a:lnSpc>
              <a:spcBef>
                <a:spcPts val="100"/>
              </a:spcBef>
            </a:pPr>
            <a:r>
              <a:rPr lang="en-GB">
                <a:solidFill>
                  <a:srgbClr val="002060"/>
                </a:solidFill>
              </a:rPr>
              <a:t>These are the sections of the Teaching Walkthru series that provide more information about strategies for eliciting evidence of learning from pupils. It is Section 4 in the Walkthu Guide that provides further information on each of these strategies.</a:t>
            </a:r>
            <a:endParaRPr b="1"/>
          </a:p>
          <a:p>
            <a:pPr marL="0" indent="0">
              <a:lnSpc>
                <a:spcPct val="115000"/>
              </a:lnSpc>
              <a:spcBef>
                <a:spcPts val="1198"/>
              </a:spcBef>
              <a:spcAft>
                <a:spcPts val="1198"/>
              </a:spcAft>
            </a:pPr>
            <a:endParaRPr b="1" i="1">
              <a:solidFill>
                <a:srgbClr val="002060"/>
              </a:solidFill>
            </a:endParaRPr>
          </a:p>
        </p:txBody>
      </p:sp>
      <p:sp>
        <p:nvSpPr>
          <p:cNvPr id="270" name="Google Shape;270;g348340bd3c7_1_8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48340bd3c7_2_73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348340bd3c7_2_739: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Jenny Let’s go back to our Bolton assessment model.</a:t>
            </a:r>
            <a:endParaRPr/>
          </a:p>
          <a:p>
            <a:pPr marL="0" indent="0"/>
            <a:endParaRPr/>
          </a:p>
          <a:p>
            <a:pPr marL="0" indent="0"/>
            <a:r>
              <a:rPr lang="en-GB" b="1"/>
              <a:t>Gather and Act (feedback) - </a:t>
            </a:r>
            <a:r>
              <a:rPr lang="en-GB"/>
              <a:t>What are your strategies to respond to, address and adapt what are you doing? (else, what is the purpose of the assessment?)</a:t>
            </a:r>
            <a:endParaRPr/>
          </a:p>
          <a:p>
            <a:pPr marL="0" indent="0"/>
            <a:endParaRPr/>
          </a:p>
          <a:p>
            <a:pPr marL="0" indent="0"/>
            <a:endParaRPr/>
          </a:p>
        </p:txBody>
      </p:sp>
      <p:sp>
        <p:nvSpPr>
          <p:cNvPr id="299" name="Google Shape;299;g348340bd3c7_2_739: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48340bd3c7_1_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348340bd3c7_1_1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Following eliciting evidence from pupils, it is important to respond and adapt to the information that has been gathered. This response needs to be impactful and timely so that explicit instruction can be adapted in real time. Pupils may require another opportunity to learn and think deeply about the learning that has taken place or they may be ready to move onto new learning. </a:t>
            </a:r>
            <a:endParaRPr/>
          </a:p>
          <a:p>
            <a:pPr marL="0" indent="0"/>
            <a:endParaRPr/>
          </a:p>
          <a:p>
            <a:pPr marL="0" indent="0"/>
            <a:r>
              <a:rPr lang="en-GB"/>
              <a:t>Misconceptions or gaps in learning may need to be addressed, key learning points may need to be re-taught and it is important to consider whether you need to give whole-class feedback to address whole-class errors or misconceptions? Or whether you need to give feedback to a group of learners or an individual learner?</a:t>
            </a:r>
            <a:endParaRPr/>
          </a:p>
          <a:p>
            <a:pPr marL="0" indent="0"/>
            <a:endParaRPr/>
          </a:p>
          <a:p>
            <a:pPr marL="0" indent="0"/>
            <a:r>
              <a:rPr lang="en-GB"/>
              <a:t>Responding to the information gathered may also impact your curriculum, planning, scheme of work etc. </a:t>
            </a:r>
            <a:endParaRPr/>
          </a:p>
          <a:p>
            <a:pPr marL="0" indent="0"/>
            <a:r>
              <a:rPr lang="en-GB"/>
              <a:t> </a:t>
            </a:r>
            <a:endParaRPr/>
          </a:p>
        </p:txBody>
      </p:sp>
      <p:sp>
        <p:nvSpPr>
          <p:cNvPr id="277" name="Google Shape;277;g348340bd3c7_1_1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48340bd3c7_3_5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348340bd3c7_3_54: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Jenny</a:t>
            </a:r>
            <a:endParaRPr b="1"/>
          </a:p>
          <a:p>
            <a:pPr marL="0" indent="0"/>
            <a:endParaRPr b="1"/>
          </a:p>
          <a:p>
            <a:pPr marL="0" indent="0"/>
            <a:r>
              <a:rPr lang="en-GB"/>
              <a:t>The 5 Rs of actionable feedback - Tom Sherrington (@teacherhead) and Walkthurs</a:t>
            </a:r>
            <a:endParaRPr/>
          </a:p>
          <a:p>
            <a:pPr marL="0" indent="0"/>
            <a:r>
              <a:rPr lang="en-GB"/>
              <a:t>This shows examples of what the action from feedback could include.</a:t>
            </a:r>
            <a:endParaRPr/>
          </a:p>
          <a:p>
            <a:pPr marL="0" indent="0"/>
            <a:r>
              <a:rPr lang="en-GB"/>
              <a:t>How would this work in you subject area? Would you lean towards some more than others (Quick discussion and feedback)</a:t>
            </a:r>
            <a:endParaRPr/>
          </a:p>
        </p:txBody>
      </p:sp>
      <p:sp>
        <p:nvSpPr>
          <p:cNvPr id="337" name="Google Shape;337;g348340bd3c7_3_54: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48340bd3c7_2_78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348340bd3c7_2_789: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dirty="0"/>
              <a:t>Linda </a:t>
            </a:r>
            <a:endParaRPr b="1" dirty="0"/>
          </a:p>
          <a:p>
            <a:pPr marL="0" indent="0"/>
            <a:r>
              <a:rPr lang="en-GB" dirty="0"/>
              <a:t>EEF 6 recommendations around teacher feedback to improve pupil learning. The link to this is in the reading list. 6 months impact.</a:t>
            </a:r>
            <a:endParaRPr b="1" dirty="0"/>
          </a:p>
          <a:p>
            <a:pPr marL="0" indent="0"/>
            <a:r>
              <a:rPr lang="en-GB" b="1" dirty="0"/>
              <a:t>Lay the foundations</a:t>
            </a:r>
            <a:endParaRPr dirty="0"/>
          </a:p>
          <a:p>
            <a:pPr marL="0" indent="0"/>
            <a:r>
              <a:rPr lang="en-GB" dirty="0"/>
              <a:t>Before providing feedback, teachers should provide effective explicit instruction. This reduces the work that feedback has to do. It will also help to properly target assessment approaches to the right knowledge at the right time. Start with the end in mind.</a:t>
            </a:r>
            <a:endParaRPr dirty="0"/>
          </a:p>
          <a:p>
            <a:pPr marL="0" indent="0"/>
            <a:r>
              <a:rPr lang="en-GB" b="1" dirty="0"/>
              <a:t>Deliver appropriately timed feedback that focuses on moving learning forward</a:t>
            </a:r>
            <a:endParaRPr b="1" dirty="0"/>
          </a:p>
          <a:p>
            <a:pPr marL="0" indent="0"/>
            <a:r>
              <a:rPr lang="en-GB" dirty="0"/>
              <a:t>There is not one clear answer for when feedback should be provided. Immediate or delayed feedback? Feedback should move learning forward, targeting specific and important learning gaps. Feedback should focus on knowledge,</a:t>
            </a:r>
            <a:r>
              <a:rPr lang="en-GB" baseline="0" dirty="0"/>
              <a:t> skill or self regulation strategies.</a:t>
            </a:r>
            <a:endParaRPr b="1" dirty="0"/>
          </a:p>
          <a:p>
            <a:pPr marL="0" indent="0"/>
            <a:r>
              <a:rPr lang="en-GB" b="1" dirty="0"/>
              <a:t>Plan for how pupils will receive and use feedback</a:t>
            </a:r>
            <a:endParaRPr b="1" dirty="0"/>
          </a:p>
          <a:p>
            <a:pPr marL="0" indent="0"/>
            <a:r>
              <a:rPr lang="en-GB" dirty="0"/>
              <a:t>Pupil motivation, self-confidence, their trust in the teacher and capacity to receive feedback can affect its effectiveness. Teachers should develop and use strategies to encourage pupils to welcome feedback, and provide opportunities for pupils to act on feedback. Culture of error.</a:t>
            </a:r>
            <a:endParaRPr dirty="0"/>
          </a:p>
          <a:p>
            <a:pPr marL="0" indent="0"/>
            <a:r>
              <a:rPr lang="en-GB" b="1" dirty="0"/>
              <a:t>Carefully consider how to use purposeful, and time-efficient, written feedback.</a:t>
            </a:r>
            <a:endParaRPr b="1" dirty="0"/>
          </a:p>
          <a:p>
            <a:pPr marL="0" indent="0"/>
            <a:r>
              <a:rPr lang="en-GB" dirty="0"/>
              <a:t>The effects of written feedback can vary. Think of appropriate timing, focus on knowledge, appropriate pupil use of feedback. Consider workload/impact assessment.</a:t>
            </a:r>
            <a:endParaRPr dirty="0"/>
          </a:p>
          <a:p>
            <a:pPr marL="0" indent="0"/>
            <a:r>
              <a:rPr lang="en-GB" b="1" dirty="0"/>
              <a:t>Carefully consider how to use purposeful verbal feedback</a:t>
            </a:r>
            <a:endParaRPr b="1" dirty="0"/>
          </a:p>
          <a:p>
            <a:pPr marL="0" indent="0"/>
            <a:r>
              <a:rPr lang="en-GB" dirty="0"/>
              <a:t>These are more time efficient compared to written feedback. However, the effects can vary according to the effectiveness of planning and delivery of verbal feedback. </a:t>
            </a:r>
            <a:endParaRPr dirty="0"/>
          </a:p>
          <a:p>
            <a:pPr marL="0" indent="0"/>
            <a:r>
              <a:rPr lang="en-GB" b="1" dirty="0"/>
              <a:t>Design a school feedback policy that prioritises and exemplifies the principles of effective feedback. </a:t>
            </a:r>
            <a:endParaRPr b="1" dirty="0"/>
          </a:p>
          <a:p>
            <a:pPr marL="0" indent="0"/>
            <a:r>
              <a:rPr lang="en-GB" dirty="0"/>
              <a:t>Our Bolton schools will have their own feedback policies, so we will not focus on policy today. However, we will weave in some sharing of practice throughout the session.</a:t>
            </a:r>
            <a:endParaRPr dirty="0"/>
          </a:p>
          <a:p>
            <a:pPr marL="0" indent="0"/>
            <a:endParaRPr dirty="0"/>
          </a:p>
        </p:txBody>
      </p:sp>
      <p:sp>
        <p:nvSpPr>
          <p:cNvPr id="146" name="Google Shape;146;g348340bd3c7_2_789: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4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sz="1400"/>
              <a:t>Linda</a:t>
            </a:r>
            <a:endParaRPr sz="1400"/>
          </a:p>
          <a:p>
            <a:pPr marL="0" indent="0"/>
            <a:endParaRPr sz="1400"/>
          </a:p>
          <a:p>
            <a:pPr marL="0" indent="0"/>
            <a:r>
              <a:rPr lang="en-GB" sz="1400"/>
              <a:t>The 19k</a:t>
            </a:r>
            <a:endParaRPr sz="1400"/>
          </a:p>
          <a:p>
            <a:pPr marL="0" indent="0"/>
            <a:endParaRPr sz="1400"/>
          </a:p>
          <a:p>
            <a:pPr marL="0" indent="0"/>
            <a:r>
              <a:rPr lang="en-GB" sz="1400"/>
              <a:t>Let us recap the analysis of the 19k</a:t>
            </a:r>
            <a:endParaRPr sz="1400"/>
          </a:p>
          <a:p>
            <a:pPr marL="0" indent="0">
              <a:buClr>
                <a:schemeClr val="dk1"/>
              </a:buClr>
            </a:pPr>
            <a:r>
              <a:rPr lang="en-GB" sz="1400"/>
              <a:t>6456 pupils in the 19k live in the 10% most deprived area in UK and 13293 live in the 30% most deprived areas.</a:t>
            </a:r>
            <a:endParaRPr sz="1400"/>
          </a:p>
          <a:p>
            <a:pPr marL="0" indent="0">
              <a:buClr>
                <a:schemeClr val="dk1"/>
              </a:buClr>
            </a:pPr>
            <a:endParaRPr sz="1400"/>
          </a:p>
          <a:p>
            <a:pPr marL="0" indent="0"/>
            <a:r>
              <a:rPr lang="en-GB" sz="1400"/>
              <a:t>Our work is to facilitate learning of and sharing of best generic and subject specific implementation practice across schools.</a:t>
            </a:r>
            <a:endParaRPr sz="1400"/>
          </a:p>
          <a:p>
            <a:pPr marL="0" indent="0"/>
            <a:r>
              <a:rPr lang="en-GB" sz="1400"/>
              <a:t>Our focus must be on improving outcomes for disadvantaged pupils and those with SEND. </a:t>
            </a:r>
            <a:endParaRPr sz="1400"/>
          </a:p>
          <a:p>
            <a:pPr marL="0" indent="0"/>
            <a:r>
              <a:rPr lang="en-GB" sz="1400"/>
              <a:t>However, across the partnership impact so far has been positive. </a:t>
            </a:r>
            <a:endParaRPr sz="1400"/>
          </a:p>
          <a:p>
            <a:pPr marL="0" indent="0"/>
            <a:r>
              <a:rPr lang="en-GB" sz="1400"/>
              <a:t>It is wonderful that working collectively together as leaders of the 19k, we can have a hugely positive impact on pupils across Bolton. </a:t>
            </a:r>
            <a:endParaRPr sz="1400"/>
          </a:p>
        </p:txBody>
      </p:sp>
      <p:sp>
        <p:nvSpPr>
          <p:cNvPr id="114" name="Google Shape;114;p4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90: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b="1" dirty="0"/>
              <a:t>Jenny</a:t>
            </a:r>
            <a:endParaRPr b="1" dirty="0"/>
          </a:p>
          <a:p>
            <a:pPr marL="0" indent="0"/>
            <a:endParaRPr b="1" dirty="0"/>
          </a:p>
          <a:p>
            <a:pPr marL="0" indent="0"/>
            <a:r>
              <a:rPr lang="en-GB" b="1" dirty="0"/>
              <a:t>EEF Guidance Report: </a:t>
            </a:r>
            <a:r>
              <a:rPr lang="en-GB" sz="1100" u="sng" dirty="0">
                <a:solidFill>
                  <a:schemeClr val="hlink"/>
                </a:solidFill>
                <a:latin typeface="Arial"/>
                <a:ea typeface="Arial"/>
                <a:cs typeface="Arial"/>
                <a:sym typeface="Arial"/>
                <a:hlinkClick r:id="rId3"/>
              </a:rPr>
              <a:t>Teacher_Feedback_to_Improve_Pupil_Learning.pdf</a:t>
            </a:r>
            <a:endParaRPr b="1" dirty="0"/>
          </a:p>
          <a:p>
            <a:pPr marL="0" indent="0"/>
            <a:endParaRPr b="1" dirty="0"/>
          </a:p>
          <a:p>
            <a:pPr marL="0" indent="0"/>
            <a:r>
              <a:rPr lang="en-GB" b="1" dirty="0"/>
              <a:t>Research from both Hattie and the EEF show how impactful high quality feedback can be on pupils’ learning. </a:t>
            </a:r>
            <a:endParaRPr b="1" dirty="0"/>
          </a:p>
          <a:p>
            <a:pPr marL="0" indent="0"/>
            <a:endParaRPr b="1" dirty="0"/>
          </a:p>
          <a:p>
            <a:pPr marL="0" indent="0"/>
            <a:r>
              <a:rPr lang="en-GB" b="1" dirty="0"/>
              <a:t>The key findings of the EEF research are:</a:t>
            </a:r>
            <a:endParaRPr b="1" dirty="0"/>
          </a:p>
          <a:p>
            <a:pPr marL="0" marR="3042514" indent="0">
              <a:lnSpc>
                <a:spcPct val="180000"/>
              </a:lnSpc>
              <a:buSzPts val="1100"/>
            </a:pPr>
            <a:r>
              <a:rPr lang="en-GB" dirty="0">
                <a:latin typeface="Roboto"/>
                <a:ea typeface="Roboto"/>
                <a:cs typeface="Roboto"/>
                <a:sym typeface="Roboto"/>
              </a:rPr>
              <a:t>1. Providing feedback is a well-evidenced and has a high impact on learning outcomes. Effective feedback tends to focus on the task, subject and self-regulation strategies: it provides specific information on how to improve.</a:t>
            </a:r>
            <a:endParaRPr dirty="0">
              <a:latin typeface="Roboto"/>
              <a:ea typeface="Roboto"/>
              <a:cs typeface="Roboto"/>
              <a:sym typeface="Roboto"/>
            </a:endParaRPr>
          </a:p>
          <a:p>
            <a:pPr marL="0" marR="3042514" indent="0">
              <a:lnSpc>
                <a:spcPct val="180000"/>
              </a:lnSpc>
              <a:buClr>
                <a:schemeClr val="dk1"/>
              </a:buClr>
              <a:buSzPts val="1100"/>
            </a:pPr>
            <a:r>
              <a:rPr lang="en-GB" dirty="0">
                <a:latin typeface="Roboto"/>
                <a:ea typeface="Roboto"/>
                <a:cs typeface="Roboto"/>
                <a:sym typeface="Roboto"/>
              </a:rPr>
              <a:t>2. Feedback can be effective during, immediately after and some time after learning. Feedback policies should not over specify the frequency of feedback</a:t>
            </a:r>
            <a:endParaRPr dirty="0">
              <a:latin typeface="Roboto"/>
              <a:ea typeface="Roboto"/>
              <a:cs typeface="Roboto"/>
              <a:sym typeface="Roboto"/>
            </a:endParaRPr>
          </a:p>
          <a:p>
            <a:pPr marL="0" marR="3042514" indent="0">
              <a:lnSpc>
                <a:spcPct val="180000"/>
              </a:lnSpc>
              <a:buClr>
                <a:schemeClr val="dk1"/>
              </a:buClr>
              <a:buSzPts val="1100"/>
            </a:pPr>
            <a:r>
              <a:rPr lang="en-GB" dirty="0">
                <a:latin typeface="Roboto"/>
                <a:ea typeface="Roboto"/>
                <a:cs typeface="Roboto"/>
                <a:sym typeface="Roboto"/>
              </a:rPr>
              <a:t>3. Feedback can come from a variety of sources ­– studies have shown positive effects of feedback from teachers and peers. Feedback delivered by digital technology also has positive effects (albeit slightly lower than the overall average).</a:t>
            </a:r>
            <a:endParaRPr dirty="0">
              <a:latin typeface="Roboto"/>
              <a:ea typeface="Roboto"/>
              <a:cs typeface="Roboto"/>
              <a:sym typeface="Roboto"/>
            </a:endParaRPr>
          </a:p>
          <a:p>
            <a:pPr marL="0" marR="3042514" indent="0">
              <a:lnSpc>
                <a:spcPct val="180000"/>
              </a:lnSpc>
              <a:buClr>
                <a:schemeClr val="dk1"/>
              </a:buClr>
              <a:buSzPts val="1100"/>
            </a:pPr>
            <a:r>
              <a:rPr lang="en-GB" dirty="0">
                <a:latin typeface="Roboto"/>
                <a:ea typeface="Roboto"/>
                <a:cs typeface="Roboto"/>
                <a:sym typeface="Roboto"/>
              </a:rPr>
              <a:t>4. Different methods of feedback delivery can be effective and feedback should not be limited exclusively to written marking. Studies of verbal feedback show slightly higher impacts overall (+7 months). Written marking may play one part of an effective feedback strategy – but it is crucial to monitor impacts on staff workload. The most impactful feedback comes from the teacher (the expert)</a:t>
            </a:r>
            <a:endParaRPr dirty="0">
              <a:latin typeface="Roboto"/>
              <a:ea typeface="Roboto"/>
              <a:cs typeface="Roboto"/>
              <a:sym typeface="Roboto"/>
            </a:endParaRPr>
          </a:p>
          <a:p>
            <a:pPr marL="0" marR="3042514" indent="0">
              <a:lnSpc>
                <a:spcPct val="180000"/>
              </a:lnSpc>
              <a:buSzPts val="1100"/>
            </a:pPr>
            <a:r>
              <a:rPr lang="en-GB" dirty="0">
                <a:latin typeface="Roboto"/>
                <a:ea typeface="Roboto"/>
                <a:cs typeface="Roboto"/>
                <a:sym typeface="Roboto"/>
              </a:rPr>
              <a:t>5. It is important to give feedback when things are correct ­– not just when they are incorrect. High-quality feedback may focus on a task, subject, and self-regulation strategies.</a:t>
            </a:r>
            <a:endParaRPr dirty="0">
              <a:latin typeface="Roboto"/>
              <a:ea typeface="Roboto"/>
              <a:cs typeface="Roboto"/>
              <a:sym typeface="Roboto"/>
            </a:endParaRPr>
          </a:p>
          <a:p>
            <a:pPr marL="0" marR="3042514" indent="0">
              <a:lnSpc>
                <a:spcPct val="180000"/>
              </a:lnSpc>
              <a:buSzPts val="1100"/>
            </a:pPr>
            <a:endParaRPr dirty="0">
              <a:latin typeface="Roboto"/>
              <a:ea typeface="Roboto"/>
              <a:cs typeface="Roboto"/>
              <a:sym typeface="Roboto"/>
            </a:endParaRPr>
          </a:p>
          <a:p>
            <a:pPr marL="0" marR="3042514" indent="0">
              <a:lnSpc>
                <a:spcPct val="180000"/>
              </a:lnSpc>
              <a:buSzPts val="1100"/>
            </a:pPr>
            <a:r>
              <a:rPr lang="en-GB" dirty="0">
                <a:latin typeface="Roboto"/>
                <a:ea typeface="Roboto"/>
                <a:cs typeface="Roboto"/>
                <a:sym typeface="Roboto"/>
              </a:rPr>
              <a:t>Interestingly, low attaining pupils benefit more from explicit feedback that their high-attaining peers. </a:t>
            </a:r>
            <a:endParaRPr dirty="0">
              <a:latin typeface="Roboto"/>
              <a:ea typeface="Roboto"/>
              <a:cs typeface="Roboto"/>
              <a:sym typeface="Roboto"/>
            </a:endParaRPr>
          </a:p>
          <a:p>
            <a:pPr marL="0" marR="3042514" indent="0">
              <a:lnSpc>
                <a:spcPct val="180000"/>
              </a:lnSpc>
              <a:buSzPts val="1100"/>
            </a:pPr>
            <a:r>
              <a:rPr lang="en-GB" sz="1300" dirty="0">
                <a:solidFill>
                  <a:srgbClr val="263238"/>
                </a:solidFill>
                <a:latin typeface="Roboto"/>
                <a:ea typeface="Roboto"/>
                <a:cs typeface="Roboto"/>
                <a:sym typeface="Roboto"/>
              </a:rPr>
              <a:t>There is evidence to suggest that feedback involving metacognitive and self-regulatory approaches may have a greater impact on disadvantaged pupils and lower prior </a:t>
            </a:r>
            <a:r>
              <a:rPr lang="en-GB" sz="1300" dirty="0" err="1">
                <a:solidFill>
                  <a:srgbClr val="263238"/>
                </a:solidFill>
                <a:latin typeface="Roboto"/>
                <a:ea typeface="Roboto"/>
                <a:cs typeface="Roboto"/>
                <a:sym typeface="Roboto"/>
              </a:rPr>
              <a:t>attainers</a:t>
            </a:r>
            <a:r>
              <a:rPr lang="en-GB" sz="1300" dirty="0">
                <a:solidFill>
                  <a:srgbClr val="263238"/>
                </a:solidFill>
                <a:latin typeface="Roboto"/>
                <a:ea typeface="Roboto"/>
                <a:cs typeface="Roboto"/>
                <a:sym typeface="Roboto"/>
              </a:rPr>
              <a:t> than other pupils. Pupils require clear and actionable feedback to employ metacognitive strategies as they learn, as this information informs their understanding of their specific strengths and areas for improvement, thereby indicating which learning strategies have been effective for them in previously completed work.</a:t>
            </a:r>
            <a:endParaRPr sz="1000" dirty="0">
              <a:latin typeface="Roboto"/>
              <a:ea typeface="Roboto"/>
              <a:cs typeface="Roboto"/>
              <a:sym typeface="Roboto"/>
            </a:endParaRPr>
          </a:p>
        </p:txBody>
      </p:sp>
      <p:sp>
        <p:nvSpPr>
          <p:cNvPr id="314" name="Google Shape;314;p90: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48340bd3c7_3_4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g348340bd3c7_3_4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Jenny</a:t>
            </a:r>
            <a:endParaRPr b="1"/>
          </a:p>
          <a:p>
            <a:pPr marL="0" indent="0"/>
            <a:r>
              <a:rPr lang="en-GB"/>
              <a:t>Walkthrus on WCF</a:t>
            </a:r>
            <a:endParaRPr/>
          </a:p>
          <a:p>
            <a:pPr marL="0" indent="0"/>
            <a:endParaRPr/>
          </a:p>
          <a:p>
            <a:pPr marL="456377" indent="-316929">
              <a:lnSpc>
                <a:spcPct val="115000"/>
              </a:lnSpc>
              <a:buAutoNum type="arabicPeriod"/>
            </a:pPr>
            <a:r>
              <a:rPr lang="en-GB" sz="1400">
                <a:latin typeface="Arial"/>
                <a:ea typeface="Arial"/>
                <a:cs typeface="Arial"/>
                <a:sym typeface="Arial"/>
              </a:rPr>
              <a:t>After collecting in a set of books, read through them, focusing on specific recent pieces of work. It’s important that this happens before the next time you will see the students so it forms part of the flow of ideas in your teaching. Ideally read all the books but, if time is pressing, a sample can be sufficient. </a:t>
            </a:r>
            <a:endParaRPr sz="1400">
              <a:latin typeface="Arial"/>
              <a:ea typeface="Arial"/>
              <a:cs typeface="Arial"/>
              <a:sym typeface="Arial"/>
            </a:endParaRPr>
          </a:p>
          <a:p>
            <a:pPr marL="456377" indent="-316929">
              <a:lnSpc>
                <a:spcPct val="115000"/>
              </a:lnSpc>
              <a:buAutoNum type="arabicPeriod"/>
            </a:pPr>
            <a:r>
              <a:rPr lang="en-GB" sz="1400">
                <a:latin typeface="Arial"/>
                <a:ea typeface="Arial"/>
                <a:cs typeface="Arial"/>
                <a:sym typeface="Arial"/>
              </a:rPr>
              <a:t>Identify common areas of strength; when reporting back to students, it will help to stress the things that are being done well so that they are reinforced as well as serving as a prompt to the few students not yet doing them. Identify specific examples of excellent  work with the intention of showcasing them as models.</a:t>
            </a:r>
            <a:endParaRPr sz="1400">
              <a:latin typeface="Arial"/>
              <a:ea typeface="Arial"/>
              <a:cs typeface="Arial"/>
              <a:sym typeface="Arial"/>
            </a:endParaRPr>
          </a:p>
          <a:p>
            <a:pPr marL="456377" indent="-316929">
              <a:lnSpc>
                <a:spcPct val="115000"/>
              </a:lnSpc>
              <a:buAutoNum type="arabicPeriod"/>
            </a:pPr>
            <a:r>
              <a:rPr lang="en-GB" sz="1400">
                <a:latin typeface="Arial"/>
                <a:ea typeface="Arial"/>
                <a:cs typeface="Arial"/>
                <a:sym typeface="Arial"/>
              </a:rPr>
              <a:t>Reading through, make a manageable list of common misconceptions, spelling errors, technical errors and any other areas for improvement. As the feedback will be public, don’t attach errors to individuals. Note students who you might need to speak to individually because of specific issues. </a:t>
            </a:r>
            <a:endParaRPr sz="1400">
              <a:latin typeface="Arial"/>
              <a:ea typeface="Arial"/>
              <a:cs typeface="Arial"/>
              <a:sym typeface="Arial"/>
            </a:endParaRPr>
          </a:p>
          <a:p>
            <a:pPr marL="456377" indent="-316929">
              <a:lnSpc>
                <a:spcPct val="115000"/>
              </a:lnSpc>
              <a:buAutoNum type="arabicPeriod"/>
            </a:pPr>
            <a:r>
              <a:rPr lang="en-GB" sz="1400">
                <a:latin typeface="Arial"/>
                <a:ea typeface="Arial"/>
                <a:cs typeface="Arial"/>
                <a:sym typeface="Arial"/>
              </a:rPr>
              <a:t>The next lesson, give the work back and present the feedback to the whole class, running over the strengths and areas for improvement. Use a one-slide presentation or  a visualiser to show your notes. Highlight examples of excellence using a visualiser or other appropriate showcase method. </a:t>
            </a:r>
            <a:endParaRPr sz="1400">
              <a:latin typeface="Arial"/>
              <a:ea typeface="Arial"/>
              <a:cs typeface="Arial"/>
              <a:sym typeface="Arial"/>
            </a:endParaRPr>
          </a:p>
          <a:p>
            <a:pPr marL="456377" indent="-316929">
              <a:lnSpc>
                <a:spcPct val="115000"/>
              </a:lnSpc>
              <a:buAutoNum type="arabicPeriod"/>
            </a:pPr>
            <a:r>
              <a:rPr lang="en-GB" sz="1400">
                <a:latin typeface="Arial"/>
                <a:ea typeface="Arial"/>
                <a:cs typeface="Arial"/>
                <a:sym typeface="Arial"/>
              </a:rPr>
              <a:t>After the feedback, give students time to make immediate improvements. They need to identify where in their work common errors occur and where they have improvements to make in line with the Feedback. This makes them think hard about the quality of their work, fostering a stronger understanding of standards. </a:t>
            </a:r>
            <a:endParaRPr sz="1400">
              <a:solidFill>
                <a:srgbClr val="212226"/>
              </a:solidFill>
              <a:highlight>
                <a:srgbClr val="FFFFFF"/>
              </a:highlight>
              <a:latin typeface="Merriweather"/>
              <a:ea typeface="Merriweather"/>
              <a:cs typeface="Merriweather"/>
              <a:sym typeface="Merriweather"/>
            </a:endParaRPr>
          </a:p>
        </p:txBody>
      </p:sp>
      <p:sp>
        <p:nvSpPr>
          <p:cNvPr id="345" name="Google Shape;345;g348340bd3c7_3_4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48340bd3c7_3_6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g348340bd3c7_3_6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sz="1300">
              <a:solidFill>
                <a:srgbClr val="212226"/>
              </a:solidFill>
              <a:highlight>
                <a:srgbClr val="FFFFFF"/>
              </a:highlight>
              <a:latin typeface="Merriweather"/>
              <a:ea typeface="Merriweather"/>
              <a:cs typeface="Merriweather"/>
              <a:sym typeface="Merriweather"/>
            </a:endParaRPr>
          </a:p>
        </p:txBody>
      </p:sp>
      <p:sp>
        <p:nvSpPr>
          <p:cNvPr id="365" name="Google Shape;365;g348340bd3c7_3_6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48340bd3c7_3_7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348340bd3c7_3_7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Jenny</a:t>
            </a:r>
            <a:endParaRPr b="1"/>
          </a:p>
          <a:p>
            <a:pPr marL="0" indent="0"/>
            <a:endParaRPr b="1"/>
          </a:p>
          <a:p>
            <a:pPr marL="0" indent="0"/>
            <a:r>
              <a:rPr lang="en-GB" b="1"/>
              <a:t>Discussion task -</a:t>
            </a:r>
            <a:r>
              <a:rPr lang="en-GB"/>
              <a:t> read this vignette from the EEF related to feedback in KS4 History. How can we help teachers plan for and ensure pupils use feedback most effectively?</a:t>
            </a:r>
            <a:endParaRPr/>
          </a:p>
          <a:p>
            <a:pPr marL="0" indent="0"/>
            <a:endParaRPr sz="1300">
              <a:solidFill>
                <a:srgbClr val="212226"/>
              </a:solidFill>
              <a:highlight>
                <a:srgbClr val="FFFFFF"/>
              </a:highlight>
              <a:latin typeface="Merriweather"/>
              <a:ea typeface="Merriweather"/>
              <a:cs typeface="Merriweather"/>
              <a:sym typeface="Merriweather"/>
            </a:endParaRPr>
          </a:p>
        </p:txBody>
      </p:sp>
      <p:sp>
        <p:nvSpPr>
          <p:cNvPr id="372" name="Google Shape;372;g348340bd3c7_3_7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Review - </a:t>
            </a:r>
            <a:r>
              <a:rPr lang="en-GB"/>
              <a:t>This is where subject departments gather together to monitor the curriculum so far. This can be done by looking at books, messy markbooks, data, teacher discussion. </a:t>
            </a:r>
            <a:endParaRPr/>
          </a:p>
          <a:p>
            <a:pPr marL="0" indent="0"/>
            <a:r>
              <a:rPr lang="en-GB" b="1"/>
              <a:t>Plan and Adapt - </a:t>
            </a:r>
            <a:r>
              <a:rPr lang="en-GB"/>
              <a:t>There is no point taking the assessment, gathering the information, discussing in departments if you don’t then adapt the curriculum and resources. </a:t>
            </a:r>
            <a:endParaRPr/>
          </a:p>
          <a:p>
            <a:pPr marL="0" indent="0"/>
            <a:endParaRPr/>
          </a:p>
        </p:txBody>
      </p:sp>
      <p:sp>
        <p:nvSpPr>
          <p:cNvPr id="380" name="Google Shape;380;p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48340bd3c7_3_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g348340bd3c7_3_0: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All the way back in pillar 1, we discussed what we would see in department discussions. We talked about: </a:t>
            </a:r>
            <a:endParaRPr b="1"/>
          </a:p>
          <a:p>
            <a:pPr marL="0" indent="0"/>
            <a:endParaRPr b="1"/>
          </a:p>
          <a:p>
            <a:pPr marL="456377" indent="-418346">
              <a:lnSpc>
                <a:spcPct val="120000"/>
              </a:lnSpc>
              <a:buClr>
                <a:schemeClr val="dk1"/>
              </a:buClr>
              <a:buSzPts val="1200"/>
              <a:buChar char="•"/>
            </a:pPr>
            <a:r>
              <a:rPr lang="en-GB"/>
              <a:t>A review of prior learning and what learning is coming up (books).</a:t>
            </a:r>
            <a:endParaRPr/>
          </a:p>
          <a:p>
            <a:pPr marL="456377" indent="-418346">
              <a:lnSpc>
                <a:spcPct val="120000"/>
              </a:lnSpc>
              <a:buClr>
                <a:schemeClr val="dk1"/>
              </a:buClr>
              <a:buSzPts val="1200"/>
              <a:buChar char="•"/>
            </a:pPr>
            <a:r>
              <a:rPr lang="en-GB"/>
              <a:t>A discussion around intent and essential knowledge.</a:t>
            </a:r>
            <a:endParaRPr/>
          </a:p>
          <a:p>
            <a:pPr marL="456377" indent="-418346">
              <a:lnSpc>
                <a:spcPct val="120000"/>
              </a:lnSpc>
              <a:buClr>
                <a:schemeClr val="dk1"/>
              </a:buClr>
              <a:buSzPts val="1200"/>
              <a:buChar char="•"/>
            </a:pPr>
            <a:r>
              <a:rPr lang="en-GB"/>
              <a:t>A discussion about sequencing within an upcoming lesson.</a:t>
            </a:r>
            <a:endParaRPr/>
          </a:p>
          <a:p>
            <a:pPr marL="456377" indent="-418346">
              <a:lnSpc>
                <a:spcPct val="120000"/>
              </a:lnSpc>
              <a:buClr>
                <a:schemeClr val="dk1"/>
              </a:buClr>
              <a:buSzPts val="1200"/>
              <a:buChar char="•"/>
            </a:pPr>
            <a:r>
              <a:rPr lang="en-GB"/>
              <a:t>A discussion about potential misconceptions or tricky/abstract concepts.</a:t>
            </a:r>
            <a:endParaRPr/>
          </a:p>
          <a:p>
            <a:pPr marL="456377" indent="-418346">
              <a:lnSpc>
                <a:spcPct val="120000"/>
              </a:lnSpc>
              <a:buClr>
                <a:schemeClr val="dk1"/>
              </a:buClr>
              <a:buSzPts val="1200"/>
              <a:buChar char="•"/>
            </a:pPr>
            <a:r>
              <a:rPr lang="en-GB"/>
              <a:t>A discussion about effective pedagogy or explanations to support tricky concepts.</a:t>
            </a:r>
            <a:endParaRPr/>
          </a:p>
          <a:p>
            <a:pPr marL="456377" indent="-418346">
              <a:lnSpc>
                <a:spcPct val="120000"/>
              </a:lnSpc>
              <a:buClr>
                <a:schemeClr val="dk1"/>
              </a:buClr>
              <a:buSzPts val="1200"/>
              <a:buChar char="•"/>
            </a:pPr>
            <a:r>
              <a:rPr lang="en-GB"/>
              <a:t>Exploring modelling or scaffolding for a particular concept.</a:t>
            </a:r>
            <a:endParaRPr/>
          </a:p>
          <a:p>
            <a:pPr marL="456377" indent="-418346">
              <a:lnSpc>
                <a:spcPct val="120000"/>
              </a:lnSpc>
              <a:buClr>
                <a:schemeClr val="dk1"/>
              </a:buClr>
              <a:buSzPts val="1200"/>
              <a:buChar char="•"/>
            </a:pPr>
            <a:r>
              <a:rPr lang="en-GB"/>
              <a:t>A discussion about approaches to address misconceptions that have arisen from previous lessons. </a:t>
            </a:r>
            <a:r>
              <a:rPr lang="en-GB" b="1"/>
              <a:t> </a:t>
            </a:r>
            <a:endParaRPr b="1"/>
          </a:p>
          <a:p>
            <a:pPr marL="0" indent="0"/>
            <a:endParaRPr/>
          </a:p>
        </p:txBody>
      </p:sp>
      <p:sp>
        <p:nvSpPr>
          <p:cNvPr id="395" name="Google Shape;395;g348340bd3c7_3_0: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48340bd3c7_2_8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g348340bd3c7_2_826: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Linda - Examples of department Year 11 assessment focus and curriculum adaptation, mathematics. </a:t>
            </a:r>
            <a:endParaRPr b="1"/>
          </a:p>
          <a:p>
            <a:pPr marL="0" indent="0"/>
            <a:r>
              <a:rPr lang="en-GB"/>
              <a:t>Look at how in column 2, the subject leader and teachers have identified key topics that need strengthening. There are actions on the right hand column.</a:t>
            </a:r>
            <a:endParaRPr/>
          </a:p>
          <a:p>
            <a:pPr marL="0" indent="0"/>
            <a:r>
              <a:rPr lang="en-GB"/>
              <a:t>Importantly, within the department meetings, teachers will share strategies around explicit instruction, and will also make resources together.</a:t>
            </a:r>
            <a:endParaRPr/>
          </a:p>
          <a:p>
            <a:pPr marL="0" indent="0"/>
            <a:r>
              <a:rPr lang="en-GB"/>
              <a:t>In this department, the team decided one week that they needed to restructure the whole approach to a mathematics lesson, with a focus on number fluency for some.</a:t>
            </a:r>
            <a:endParaRPr/>
          </a:p>
          <a:p>
            <a:pPr marL="0" indent="0"/>
            <a:r>
              <a:rPr lang="en-GB"/>
              <a:t>This led to strong buy-in around this approach across the department. </a:t>
            </a:r>
            <a:endParaRPr/>
          </a:p>
        </p:txBody>
      </p:sp>
      <p:sp>
        <p:nvSpPr>
          <p:cNvPr id="402" name="Google Shape;402;g348340bd3c7_2_826: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348340bd3c7_2_83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g348340bd3c7_2_833: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Linda - Examples of department Year 9 assessment focus and curriculum adaptation, computing. </a:t>
            </a:r>
            <a:endParaRPr/>
          </a:p>
        </p:txBody>
      </p:sp>
      <p:sp>
        <p:nvSpPr>
          <p:cNvPr id="409" name="Google Shape;409;g348340bd3c7_2_833: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48340bd3c7_2_84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348340bd3c7_2_84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Reflect and be prepared to feed back to the group. </a:t>
            </a:r>
            <a:endParaRPr b="1"/>
          </a:p>
          <a:p>
            <a:pPr marL="0" indent="0"/>
            <a:endParaRPr/>
          </a:p>
        </p:txBody>
      </p:sp>
      <p:sp>
        <p:nvSpPr>
          <p:cNvPr id="416" name="Google Shape;416;g348340bd3c7_2_84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48340bd3c7_2_84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g348340bd3c7_2_841: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endParaRPr b="1"/>
          </a:p>
          <a:p>
            <a:pPr marL="0" indent="0"/>
            <a:endParaRPr/>
          </a:p>
        </p:txBody>
      </p:sp>
      <p:sp>
        <p:nvSpPr>
          <p:cNvPr id="423" name="Google Shape;423;g348340bd3c7_2_841: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7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endParaRPr dirty="0"/>
          </a:p>
        </p:txBody>
      </p:sp>
      <p:sp>
        <p:nvSpPr>
          <p:cNvPr id="123" name="Google Shape;123;p7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1e81e13a8f_1_10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31e81e13a8f_1_10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The subject hub reflection tool is one document completed with all hub members contributing. This will be fed back to the Hub Executive Board to aid next steps. </a:t>
            </a:r>
            <a:endParaRPr/>
          </a:p>
          <a:p>
            <a:pPr marL="0" indent="0"/>
            <a:r>
              <a:rPr lang="en-GB" b="1"/>
              <a:t>We can also use this to create a reference library for best practice resources. Please list any resources that you have discussed in your sessions.</a:t>
            </a:r>
            <a:endParaRPr b="1"/>
          </a:p>
          <a:p>
            <a:pPr marL="0" indent="0"/>
            <a:r>
              <a:rPr lang="en-GB" b="1"/>
              <a:t>Also please share with us any research that you have found useful and we will add this to the resource bank.</a:t>
            </a:r>
            <a:endParaRPr b="1"/>
          </a:p>
          <a:p>
            <a:pPr marL="0" indent="0"/>
            <a:endParaRPr/>
          </a:p>
        </p:txBody>
      </p:sp>
      <p:sp>
        <p:nvSpPr>
          <p:cNvPr id="430" name="Google Shape;430;g31e81e13a8f_1_10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8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88: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buClr>
                <a:schemeClr val="dk1"/>
              </a:buClr>
              <a:buSzPts val="1200"/>
            </a:pPr>
            <a:r>
              <a:rPr lang="en-GB"/>
              <a:t>Exemplar ‘what to dos’ based on Teach Like a Champion are also available in the curriculum hub folder. </a:t>
            </a:r>
            <a:endParaRPr/>
          </a:p>
        </p:txBody>
      </p:sp>
      <p:sp>
        <p:nvSpPr>
          <p:cNvPr id="437" name="Google Shape;437;p88: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Clr>
                <a:schemeClr val="dk1"/>
              </a:buClr>
              <a:buSzPts val="1200"/>
            </a:pPr>
            <a:fld id="{00000000-1234-1234-1234-123412341234}" type="slidenum">
              <a:rPr lang="en-GB"/>
              <a:pPr algn="r">
                <a:buClr>
                  <a:schemeClr val="dk1"/>
                </a:buClr>
                <a:buSzPts val="1200"/>
              </a:pPr>
              <a:t>32</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9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92: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All</a:t>
            </a:r>
            <a:endParaRPr/>
          </a:p>
          <a:p>
            <a:pPr marL="0" indent="0"/>
            <a:r>
              <a:rPr lang="en-GB"/>
              <a:t>Next steps and questions</a:t>
            </a:r>
            <a:endParaRPr/>
          </a:p>
          <a:p>
            <a:pPr marL="0" indent="0"/>
            <a:r>
              <a:rPr lang="en-GB" b="1"/>
              <a:t>Take questions.</a:t>
            </a:r>
            <a:endParaRPr/>
          </a:p>
          <a:p>
            <a:pPr marL="0" indent="0"/>
            <a:r>
              <a:rPr lang="en-GB" b="1"/>
              <a:t>Be prepared to feedback any key points to the hub executive team. </a:t>
            </a:r>
            <a:endParaRPr b="1"/>
          </a:p>
          <a:p>
            <a:pPr marL="0" indent="0"/>
            <a:r>
              <a:rPr lang="en-GB" b="1"/>
              <a:t>Is there anything you have seen that is not working? What have me missed? What is a stumbling block?</a:t>
            </a:r>
            <a:endParaRPr b="1"/>
          </a:p>
        </p:txBody>
      </p:sp>
      <p:sp>
        <p:nvSpPr>
          <p:cNvPr id="444" name="Google Shape;444;p92: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46: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r>
              <a:rPr lang="en-GB"/>
              <a:t> ALL</a:t>
            </a:r>
            <a:endParaRPr/>
          </a:p>
        </p:txBody>
      </p:sp>
      <p:sp>
        <p:nvSpPr>
          <p:cNvPr id="451" name="Google Shape;451;p46: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34</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7:notes"/>
          <p:cNvSpPr txBox="1">
            <a:spLocks noGrp="1"/>
          </p:cNvSpPr>
          <p:nvPr>
            <p:ph type="body" idx="1"/>
          </p:nvPr>
        </p:nvSpPr>
        <p:spPr>
          <a:xfrm>
            <a:off x="679768" y="4777195"/>
            <a:ext cx="5438140" cy="3908613"/>
          </a:xfrm>
          <a:prstGeom prst="rect">
            <a:avLst/>
          </a:prstGeom>
          <a:noFill/>
          <a:ln>
            <a:noFill/>
          </a:ln>
        </p:spPr>
        <p:txBody>
          <a:bodyPr spcFirstLastPara="1" wrap="square" lIns="91260" tIns="45618" rIns="91260" bIns="45618" anchor="t" anchorCtr="0">
            <a:noAutofit/>
          </a:bodyPr>
          <a:lstStyle/>
          <a:p>
            <a:pPr marL="0" indent="0">
              <a:lnSpc>
                <a:spcPct val="92000"/>
              </a:lnSpc>
              <a:spcAft>
                <a:spcPts val="1198"/>
              </a:spcAft>
              <a:buSzPts val="1100"/>
            </a:pPr>
            <a:r>
              <a:rPr lang="en-GB" sz="1000">
                <a:latin typeface="Arial"/>
                <a:ea typeface="Arial"/>
                <a:cs typeface="Arial"/>
                <a:sym typeface="Arial"/>
              </a:rPr>
              <a:t>Linda</a:t>
            </a:r>
            <a:endParaRPr/>
          </a:p>
        </p:txBody>
      </p:sp>
      <p:sp>
        <p:nvSpPr>
          <p:cNvPr id="134" name="Google Shape;134;p77:notes"/>
          <p:cNvSpPr txBox="1">
            <a:spLocks noGrp="1"/>
          </p:cNvSpPr>
          <p:nvPr>
            <p:ph type="sldNum" idx="12"/>
          </p:nvPr>
        </p:nvSpPr>
        <p:spPr>
          <a:xfrm>
            <a:off x="3850443" y="9428584"/>
            <a:ext cx="2945660" cy="498054"/>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48340bd3c7_2_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348340bd3c7_2_7: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Linda</a:t>
            </a:r>
            <a:endParaRPr dirty="0"/>
          </a:p>
          <a:p>
            <a:pPr marL="0" indent="0"/>
            <a:r>
              <a:rPr lang="en-GB" dirty="0"/>
              <a:t>See above image from Evidence Based Education, the document is available on the reading list. </a:t>
            </a:r>
            <a:endParaRPr dirty="0"/>
          </a:p>
          <a:p>
            <a:pPr marL="0" indent="0"/>
            <a:endParaRPr dirty="0"/>
          </a:p>
          <a:p>
            <a:pPr marL="0" indent="0"/>
            <a:r>
              <a:rPr lang="en-GB" dirty="0"/>
              <a:t>Today we will focus predominantly on formative assessment.</a:t>
            </a:r>
            <a:endParaRPr dirty="0"/>
          </a:p>
          <a:p>
            <a:pPr marL="0" indent="0"/>
            <a:r>
              <a:rPr lang="en-GB" dirty="0"/>
              <a:t>If you get your formative assessment right, you should know what you are going to see in summative assessments.</a:t>
            </a:r>
            <a:endParaRPr dirty="0"/>
          </a:p>
          <a:p>
            <a:pPr marL="0" indent="0"/>
            <a:r>
              <a:rPr lang="en-GB" dirty="0"/>
              <a:t>And some of the theory about purpose, validity, design and value apply to both formative and summative assessment. </a:t>
            </a:r>
            <a:endParaRPr dirty="0"/>
          </a:p>
          <a:p>
            <a:pPr marL="0" indent="0"/>
            <a:r>
              <a:rPr lang="en-GB" b="1" dirty="0"/>
              <a:t>Purpose </a:t>
            </a:r>
            <a:r>
              <a:rPr lang="en-GB" dirty="0"/>
              <a:t>– </a:t>
            </a:r>
            <a:r>
              <a:rPr lang="en-US" dirty="0"/>
              <a:t>what is the purpose</a:t>
            </a:r>
            <a:r>
              <a:rPr lang="en-US" baseline="0" dirty="0"/>
              <a:t> of the assessment – as we assessing knowledge, skill, reading ability? What will the data be used for?</a:t>
            </a:r>
            <a:endParaRPr dirty="0"/>
          </a:p>
          <a:p>
            <a:pPr marL="0" indent="0"/>
            <a:r>
              <a:rPr lang="en-GB" b="1" dirty="0"/>
              <a:t>Validity </a:t>
            </a:r>
            <a:r>
              <a:rPr lang="en-GB" dirty="0"/>
              <a:t>– outcome</a:t>
            </a:r>
            <a:r>
              <a:rPr lang="en-GB" baseline="0" dirty="0"/>
              <a:t> influenced by other factors (</a:t>
            </a:r>
            <a:r>
              <a:rPr lang="en-GB" baseline="0" dirty="0" err="1"/>
              <a:t>eg</a:t>
            </a:r>
            <a:r>
              <a:rPr lang="en-GB" baseline="0" dirty="0"/>
              <a:t> reading age). </a:t>
            </a:r>
            <a:r>
              <a:rPr lang="en-GB" dirty="0"/>
              <a:t>Consider Hemingway app to assess reading age. – “Students perform poorly on river”- actually it is timing/stamina</a:t>
            </a:r>
            <a:endParaRPr dirty="0"/>
          </a:p>
          <a:p>
            <a:pPr marL="0" indent="0"/>
            <a:r>
              <a:rPr lang="en-GB" b="1" dirty="0"/>
              <a:t>Reliability </a:t>
            </a:r>
            <a:r>
              <a:rPr lang="en-GB" dirty="0"/>
              <a:t>-  The accuracy of teachers’ interpretations of these responses, importance of standardisation and agreement on precision knowledge</a:t>
            </a:r>
            <a:r>
              <a:rPr lang="en-GB" baseline="0" dirty="0"/>
              <a:t> – </a:t>
            </a:r>
            <a:r>
              <a:rPr lang="en-GB" baseline="0" dirty="0" err="1"/>
              <a:t>eg</a:t>
            </a:r>
            <a:r>
              <a:rPr lang="en-GB" baseline="0" dirty="0"/>
              <a:t> “to what extent questions…”</a:t>
            </a:r>
            <a:endParaRPr lang="en-GB" dirty="0"/>
          </a:p>
          <a:p>
            <a:pPr marL="0" indent="0"/>
            <a:r>
              <a:rPr lang="en-GB" b="1" dirty="0"/>
              <a:t>Value </a:t>
            </a:r>
            <a:r>
              <a:rPr lang="en-GB" dirty="0"/>
              <a:t>- Need to reflect on the cost of the time to assess vs the time giving curriculum input. We can use assessment to build a bridge between teaching and pupils’ learning. We can do this by having strong links between the assessment and subsequent pedagogy, curriculum adaptations. </a:t>
            </a:r>
            <a:r>
              <a:rPr lang="en-GB" b="1" dirty="0"/>
              <a:t>Better information - better decisions - better learning. </a:t>
            </a:r>
            <a:endParaRPr b="1" dirty="0"/>
          </a:p>
          <a:p>
            <a:pPr marL="0" indent="0"/>
            <a:endParaRPr dirty="0"/>
          </a:p>
          <a:p>
            <a:pPr marL="0" indent="0"/>
            <a:endParaRPr dirty="0"/>
          </a:p>
        </p:txBody>
      </p:sp>
      <p:sp>
        <p:nvSpPr>
          <p:cNvPr id="159" name="Google Shape;159;g348340bd3c7_2_7: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1e81e13a8f_0_29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g31e81e13a8f_0_29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a:t>Linda</a:t>
            </a:r>
            <a:endParaRPr/>
          </a:p>
          <a:p>
            <a:pPr marL="0" indent="0"/>
            <a:r>
              <a:rPr lang="en-GB"/>
              <a:t>The construct - what is the specific knowledge, skills and understanding (from the intended curriculum) that we intend or need to assess.</a:t>
            </a:r>
            <a:endParaRPr/>
          </a:p>
          <a:p>
            <a:pPr marL="0" indent="0">
              <a:buClr>
                <a:schemeClr val="dk1"/>
              </a:buClr>
            </a:pPr>
            <a:r>
              <a:rPr lang="en-GB"/>
              <a:t>The best tool - what and when is the best way to assess at that point in the lesson/at that point in the curriculum?</a:t>
            </a:r>
            <a:endParaRPr/>
          </a:p>
          <a:p>
            <a:pPr marL="0" indent="0"/>
            <a:r>
              <a:rPr lang="en-GB"/>
              <a:t>The end use - How do we want to use the information that we gather around pupils’ learning? (interpret - make a decision - take action)</a:t>
            </a:r>
            <a:endParaRPr/>
          </a:p>
          <a:p>
            <a:pPr marL="0" indent="0"/>
            <a:endParaRPr/>
          </a:p>
        </p:txBody>
      </p:sp>
      <p:sp>
        <p:nvSpPr>
          <p:cNvPr id="171" name="Google Shape;171;g31e81e13a8f_0_29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200"/>
            </a:pPr>
            <a:fld id="{00000000-1234-1234-1234-123412341234}" type="slidenum">
              <a:rPr lang="en-GB"/>
              <a:pPr algn="r">
                <a:buSzPts val="1200"/>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48340bd3c7_2_69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348340bd3c7_2_695: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Linda</a:t>
            </a:r>
            <a:endParaRPr dirty="0"/>
          </a:p>
          <a:p>
            <a:pPr marL="0" indent="0"/>
            <a:r>
              <a:rPr lang="en-GB" dirty="0"/>
              <a:t>So if we think back to Willingham’s model of memory for the fifth time, we can cover element 5. We can also cover elements 1, 3, 4 and 6.</a:t>
            </a:r>
          </a:p>
          <a:p>
            <a:pPr marL="171450" indent="-171450">
              <a:buFontTx/>
              <a:buChar char="-"/>
            </a:pPr>
            <a:r>
              <a:rPr lang="en-US" dirty="0"/>
              <a:t>Is assessment</a:t>
            </a:r>
            <a:r>
              <a:rPr lang="en-US" baseline="0" dirty="0"/>
              <a:t> for learning happening in lessons? </a:t>
            </a:r>
          </a:p>
          <a:p>
            <a:pPr marL="171450" indent="-171450">
              <a:buFontTx/>
              <a:buChar char="-"/>
            </a:pPr>
            <a:r>
              <a:rPr lang="en-US" baseline="0" dirty="0"/>
              <a:t>Are staff aware of the powerful knowledge that students must know?</a:t>
            </a:r>
          </a:p>
          <a:p>
            <a:pPr marL="171450" indent="-171450">
              <a:buFontTx/>
              <a:buChar char="-"/>
            </a:pPr>
            <a:r>
              <a:rPr lang="en-US" baseline="0" dirty="0"/>
              <a:t>Do staff have the precision knowledge?</a:t>
            </a:r>
          </a:p>
          <a:p>
            <a:pPr marL="171450" indent="-171450">
              <a:buFontTx/>
              <a:buChar char="-"/>
            </a:pPr>
            <a:r>
              <a:rPr lang="en-US" baseline="0" dirty="0"/>
              <a:t>Are they using assessment/feedback/verbal to deepen and extend understanding as well as check for understanding?</a:t>
            </a:r>
          </a:p>
          <a:p>
            <a:pPr marL="171450" indent="-171450">
              <a:buFontTx/>
              <a:buChar char="-"/>
            </a:pPr>
            <a:endParaRPr dirty="0"/>
          </a:p>
        </p:txBody>
      </p:sp>
      <p:sp>
        <p:nvSpPr>
          <p:cNvPr id="178" name="Google Shape;178;g348340bd3c7_2_695: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348340bd3c7_2_72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g348340bd3c7_2_726: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dirty="0"/>
              <a:t>Linda</a:t>
            </a:r>
            <a:endParaRPr dirty="0"/>
          </a:p>
          <a:p>
            <a:pPr marL="0" indent="0"/>
            <a:r>
              <a:rPr lang="en-GB" dirty="0"/>
              <a:t>Here is a new Bolton assessment model, based on our own curriculum hub pillars. You will see our previous pillars reflected in this. </a:t>
            </a:r>
            <a:endParaRPr dirty="0"/>
          </a:p>
          <a:p>
            <a:pPr marL="0" indent="0"/>
            <a:r>
              <a:rPr lang="en-GB" dirty="0"/>
              <a:t>Again, this can be applied within the classroom formatively, and also </a:t>
            </a:r>
            <a:r>
              <a:rPr lang="en-GB" dirty="0" err="1"/>
              <a:t>summatively</a:t>
            </a:r>
            <a:r>
              <a:rPr lang="en-GB" dirty="0"/>
              <a:t>. </a:t>
            </a:r>
            <a:endParaRPr dirty="0"/>
          </a:p>
          <a:p>
            <a:pPr marL="0" indent="0"/>
            <a:r>
              <a:rPr lang="en-GB" dirty="0"/>
              <a:t>Schools will have their own curriculums, their own sequencing, their own summative assessment processes. </a:t>
            </a:r>
            <a:endParaRPr dirty="0"/>
          </a:p>
          <a:p>
            <a:pPr marL="0" indent="0"/>
            <a:r>
              <a:rPr lang="en-GB" dirty="0"/>
              <a:t>This cycle can fit any of these, and any subject curriculums. </a:t>
            </a:r>
            <a:endParaRPr dirty="0"/>
          </a:p>
          <a:p>
            <a:pPr marL="0" indent="0"/>
            <a:r>
              <a:rPr lang="en-GB" b="1" dirty="0"/>
              <a:t>Plan</a:t>
            </a:r>
            <a:r>
              <a:rPr lang="en-GB" dirty="0"/>
              <a:t> - you will plan you subject curriculum and associated resources. In doing this, you will need to reflect on powerful knowledge that you will need to check is secure. You will also have planned when you will </a:t>
            </a:r>
            <a:r>
              <a:rPr lang="en-GB" dirty="0" err="1"/>
              <a:t>summatively</a:t>
            </a:r>
            <a:r>
              <a:rPr lang="en-GB" dirty="0"/>
              <a:t> assess whether pupils’ knowledge is secure in the medium and long term, and whether pupils can apply their learning in increasingly complex ways. </a:t>
            </a:r>
            <a:endParaRPr dirty="0"/>
          </a:p>
          <a:p>
            <a:pPr marL="0" indent="0"/>
            <a:r>
              <a:rPr lang="en-GB" b="1" dirty="0"/>
              <a:t>Explicit Instruction - </a:t>
            </a:r>
            <a:r>
              <a:rPr lang="en-GB" dirty="0"/>
              <a:t>Deliver the curriculum, bearing in mind cognitive load theory, smaller building blocks where needed, reading age, etc. You will need to always reflect on the possible need to stop and assess should the need arise. </a:t>
            </a:r>
            <a:endParaRPr dirty="0"/>
          </a:p>
          <a:p>
            <a:pPr marL="0" indent="0"/>
            <a:r>
              <a:rPr lang="en-GB" b="1" dirty="0"/>
              <a:t>Assess - </a:t>
            </a:r>
            <a:r>
              <a:rPr lang="en-GB" dirty="0"/>
              <a:t>There is no one-size-fits all approach. What is the most appropriate means of assessment in your subject? What kinds of approaches will you use in the classroom? MWBs? Low-stakes quizzing? Cold-calling? Hinge questions? Patrol and position? Live marking? Messy </a:t>
            </a:r>
            <a:r>
              <a:rPr lang="en-GB" dirty="0" err="1"/>
              <a:t>markbooks</a:t>
            </a:r>
            <a:r>
              <a:rPr lang="en-GB" dirty="0"/>
              <a:t>?</a:t>
            </a:r>
            <a:endParaRPr dirty="0"/>
          </a:p>
          <a:p>
            <a:pPr marL="0" indent="0"/>
            <a:r>
              <a:rPr lang="en-GB" b="1" dirty="0"/>
              <a:t>Gather and Act (feedback) - </a:t>
            </a:r>
            <a:r>
              <a:rPr lang="en-GB" dirty="0"/>
              <a:t>What are your strategies to respond to, address and adapt what are you doing? (else, what is the purpose of the assessment?)</a:t>
            </a:r>
            <a:endParaRPr dirty="0"/>
          </a:p>
          <a:p>
            <a:pPr marL="0" indent="0"/>
            <a:r>
              <a:rPr lang="en-GB" b="1" dirty="0"/>
              <a:t>Review - </a:t>
            </a:r>
            <a:r>
              <a:rPr lang="en-GB" dirty="0"/>
              <a:t>This is where subject departments gather together to monitor the curriculum so far. This can be done by looking at books, data, teacher discussion. Beware of data use.</a:t>
            </a:r>
            <a:endParaRPr dirty="0"/>
          </a:p>
          <a:p>
            <a:pPr marL="0" indent="0"/>
            <a:r>
              <a:rPr lang="en-GB" b="1" dirty="0"/>
              <a:t>Plan and Adapt - </a:t>
            </a:r>
            <a:r>
              <a:rPr lang="en-GB" dirty="0"/>
              <a:t>There is no point taking the assessment, gathering the information, discussing in departments if you don’t then adapt the curriculum and resources. </a:t>
            </a:r>
            <a:endParaRPr dirty="0"/>
          </a:p>
          <a:p>
            <a:pPr marL="0" indent="0"/>
            <a:endParaRPr dirty="0"/>
          </a:p>
        </p:txBody>
      </p:sp>
      <p:sp>
        <p:nvSpPr>
          <p:cNvPr id="190" name="Google Shape;190;g348340bd3c7_2_726: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48340bd3c7_2_75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348340bd3c7_2_752:notes"/>
          <p:cNvSpPr txBox="1">
            <a:spLocks noGrp="1"/>
          </p:cNvSpPr>
          <p:nvPr>
            <p:ph type="body" idx="1"/>
          </p:nvPr>
        </p:nvSpPr>
        <p:spPr>
          <a:xfrm>
            <a:off x="679768" y="4777195"/>
            <a:ext cx="5438140" cy="3908749"/>
          </a:xfrm>
          <a:prstGeom prst="rect">
            <a:avLst/>
          </a:prstGeom>
          <a:noFill/>
          <a:ln>
            <a:noFill/>
          </a:ln>
        </p:spPr>
        <p:txBody>
          <a:bodyPr spcFirstLastPara="1" wrap="square" lIns="91260" tIns="45618" rIns="91260" bIns="45618" anchor="t" anchorCtr="0">
            <a:noAutofit/>
          </a:bodyPr>
          <a:lstStyle/>
          <a:p>
            <a:pPr marL="0" indent="0"/>
            <a:r>
              <a:rPr lang="en-GB" b="1"/>
              <a:t>Linda</a:t>
            </a:r>
            <a:endParaRPr b="1"/>
          </a:p>
          <a:p>
            <a:pPr marL="0" indent="0"/>
            <a:r>
              <a:rPr lang="en-GB" b="1"/>
              <a:t>Plan</a:t>
            </a:r>
            <a:r>
              <a:rPr lang="en-GB"/>
              <a:t> - you will plan you subject curriculum and associated resources. In doing this, you will need to reflect on pivotal pieces of knowledge that you will need to check is secure. You will also have planned when you will summatively assess whether pupils’ knowledge is secure in the medium and long term, and whether pupils can apply their learning in increasingly complex ways. </a:t>
            </a:r>
            <a:endParaRPr/>
          </a:p>
          <a:p>
            <a:pPr marL="0" indent="0"/>
            <a:r>
              <a:rPr lang="en-GB" b="1"/>
              <a:t>Explicit Instruction - </a:t>
            </a:r>
            <a:r>
              <a:rPr lang="en-GB"/>
              <a:t>Deliver the curriculum, bearing in mind cognitive load theory, smaller building blocks where needed, reading age, etc. You will need to always reflect on the possible need to stop and assess should the need arise. </a:t>
            </a:r>
            <a:endParaRPr/>
          </a:p>
          <a:p>
            <a:pPr marL="0" indent="0"/>
            <a:endParaRPr/>
          </a:p>
        </p:txBody>
      </p:sp>
      <p:sp>
        <p:nvSpPr>
          <p:cNvPr id="203" name="Google Shape;203;g348340bd3c7_2_752:notes"/>
          <p:cNvSpPr txBox="1">
            <a:spLocks noGrp="1"/>
          </p:cNvSpPr>
          <p:nvPr>
            <p:ph type="sldNum" idx="12"/>
          </p:nvPr>
        </p:nvSpPr>
        <p:spPr>
          <a:xfrm>
            <a:off x="3850442" y="9428584"/>
            <a:ext cx="2945597" cy="498103"/>
          </a:xfrm>
          <a:prstGeom prst="rect">
            <a:avLst/>
          </a:prstGeom>
          <a:noFill/>
          <a:ln>
            <a:noFill/>
          </a:ln>
        </p:spPr>
        <p:txBody>
          <a:bodyPr spcFirstLastPara="1" wrap="square" lIns="91260" tIns="45618" rIns="91260" bIns="45618" anchor="b" anchorCtr="0">
            <a:noAutofit/>
          </a:bodyPr>
          <a:lstStyle/>
          <a:p>
            <a:pPr algn="r">
              <a:buSzPts val="1400"/>
            </a:pPr>
            <a:fld id="{00000000-1234-1234-1234-123412341234}" type="slidenum">
              <a:rPr lang="en-GB"/>
              <a:pPr algn="r">
                <a:buSzPts val="14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50"/>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lt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50"/>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lt1"/>
              </a:buClr>
              <a:buSzPts val="1800"/>
              <a:buChar char="●"/>
              <a:defRPr/>
            </a:lvl1pPr>
            <a:lvl2pPr marL="914400" lvl="1" indent="-317500" algn="l">
              <a:lnSpc>
                <a:spcPct val="90000"/>
              </a:lnSpc>
              <a:spcBef>
                <a:spcPts val="0"/>
              </a:spcBef>
              <a:spcAft>
                <a:spcPts val="0"/>
              </a:spcAft>
              <a:buClr>
                <a:schemeClr val="lt1"/>
              </a:buClr>
              <a:buSzPts val="1400"/>
              <a:buChar char="○"/>
              <a:defRPr/>
            </a:lvl2pPr>
            <a:lvl3pPr marL="1371600" lvl="2" indent="-317500" algn="l">
              <a:lnSpc>
                <a:spcPct val="90000"/>
              </a:lnSpc>
              <a:spcBef>
                <a:spcPts val="0"/>
              </a:spcBef>
              <a:spcAft>
                <a:spcPts val="0"/>
              </a:spcAft>
              <a:buClr>
                <a:schemeClr val="lt1"/>
              </a:buClr>
              <a:buSzPts val="1400"/>
              <a:buChar char="■"/>
              <a:defRPr/>
            </a:lvl3pPr>
            <a:lvl4pPr marL="1828800" lvl="3" indent="-317500" algn="l">
              <a:lnSpc>
                <a:spcPct val="90000"/>
              </a:lnSpc>
              <a:spcBef>
                <a:spcPts val="0"/>
              </a:spcBef>
              <a:spcAft>
                <a:spcPts val="0"/>
              </a:spcAft>
              <a:buClr>
                <a:schemeClr val="lt1"/>
              </a:buClr>
              <a:buSzPts val="1400"/>
              <a:buChar char="●"/>
              <a:defRPr/>
            </a:lvl4pPr>
            <a:lvl5pPr marL="2286000" lvl="4" indent="-317500" algn="l">
              <a:lnSpc>
                <a:spcPct val="90000"/>
              </a:lnSpc>
              <a:spcBef>
                <a:spcPts val="0"/>
              </a:spcBef>
              <a:spcAft>
                <a:spcPts val="0"/>
              </a:spcAft>
              <a:buClr>
                <a:schemeClr val="lt1"/>
              </a:buClr>
              <a:buSzPts val="1400"/>
              <a:buChar char="○"/>
              <a:defRPr/>
            </a:lvl5pPr>
            <a:lvl6pPr marL="2743200" lvl="5" indent="-317500" algn="l">
              <a:lnSpc>
                <a:spcPct val="90000"/>
              </a:lnSpc>
              <a:spcBef>
                <a:spcPts val="0"/>
              </a:spcBef>
              <a:spcAft>
                <a:spcPts val="0"/>
              </a:spcAft>
              <a:buClr>
                <a:schemeClr val="lt1"/>
              </a:buClr>
              <a:buSzPts val="1400"/>
              <a:buChar char="■"/>
              <a:defRPr/>
            </a:lvl6pPr>
            <a:lvl7pPr marL="3200400" lvl="6" indent="-317500" algn="l">
              <a:lnSpc>
                <a:spcPct val="90000"/>
              </a:lnSpc>
              <a:spcBef>
                <a:spcPts val="0"/>
              </a:spcBef>
              <a:spcAft>
                <a:spcPts val="0"/>
              </a:spcAft>
              <a:buClr>
                <a:schemeClr val="lt1"/>
              </a:buClr>
              <a:buSzPts val="1400"/>
              <a:buChar char="●"/>
              <a:defRPr/>
            </a:lvl7pPr>
            <a:lvl8pPr marL="3657600" lvl="7" indent="-317500" algn="l">
              <a:lnSpc>
                <a:spcPct val="90000"/>
              </a:lnSpc>
              <a:spcBef>
                <a:spcPts val="0"/>
              </a:spcBef>
              <a:spcAft>
                <a:spcPts val="0"/>
              </a:spcAft>
              <a:buClr>
                <a:schemeClr val="lt1"/>
              </a:buClr>
              <a:buSzPts val="1400"/>
              <a:buChar char="○"/>
              <a:defRPr/>
            </a:lvl8pPr>
            <a:lvl9pPr marL="4114800" lvl="8" indent="-317500" algn="l">
              <a:lnSpc>
                <a:spcPct val="90000"/>
              </a:lnSpc>
              <a:spcBef>
                <a:spcPts val="0"/>
              </a:spcBef>
              <a:spcAft>
                <a:spcPts val="0"/>
              </a:spcAft>
              <a:buClr>
                <a:schemeClr val="lt1"/>
              </a:buClr>
              <a:buSzPts val="1400"/>
              <a:buChar char="■"/>
              <a:defRPr/>
            </a:lvl9pPr>
          </a:lstStyle>
          <a:p>
            <a:endParaRPr/>
          </a:p>
        </p:txBody>
      </p:sp>
      <p:sp>
        <p:nvSpPr>
          <p:cNvPr id="18" name="Google Shape;18;p5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6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6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6" name="Google Shape;76;p6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6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63"/>
          <p:cNvSpPr>
            <a:spLocks noGrp="1"/>
          </p:cNvSpPr>
          <p:nvPr>
            <p:ph type="pic" idx="2"/>
          </p:nvPr>
        </p:nvSpPr>
        <p:spPr>
          <a:xfrm>
            <a:off x="5183188" y="987425"/>
            <a:ext cx="6172200" cy="4873625"/>
          </a:xfrm>
          <a:prstGeom prst="rect">
            <a:avLst/>
          </a:prstGeom>
          <a:noFill/>
          <a:ln>
            <a:noFill/>
          </a:ln>
        </p:spPr>
      </p:sp>
      <p:sp>
        <p:nvSpPr>
          <p:cNvPr id="83" name="Google Shape;83;p6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6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6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6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9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9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9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
        <p:cNvGrpSpPr/>
        <p:nvPr/>
      </p:nvGrpSpPr>
      <p:grpSpPr>
        <a:xfrm>
          <a:off x="0" y="0"/>
          <a:ext cx="0" cy="0"/>
          <a:chOff x="0" y="0"/>
          <a:chExt cx="0" cy="0"/>
        </a:xfrm>
      </p:grpSpPr>
      <p:sp>
        <p:nvSpPr>
          <p:cNvPr id="32" name="Google Shape;3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7"/>
        <p:cNvGrpSpPr/>
        <p:nvPr/>
      </p:nvGrpSpPr>
      <p:grpSpPr>
        <a:xfrm>
          <a:off x="0" y="0"/>
          <a:ext cx="0" cy="0"/>
          <a:chOff x="0" y="0"/>
          <a:chExt cx="0" cy="0"/>
        </a:xfrm>
      </p:grpSpPr>
      <p:sp>
        <p:nvSpPr>
          <p:cNvPr id="38" name="Google Shape;38;p49"/>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90000"/>
              </a:lnSpc>
              <a:spcBef>
                <a:spcPts val="0"/>
              </a:spcBef>
              <a:spcAft>
                <a:spcPts val="0"/>
              </a:spcAft>
              <a:buClr>
                <a:schemeClr val="dk1"/>
              </a:buClr>
              <a:buSzPts val="2800"/>
              <a:buFont typeface="Calibri"/>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9" name="Google Shape;39;p49"/>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90000"/>
              </a:lnSpc>
              <a:spcBef>
                <a:spcPts val="0"/>
              </a:spcBef>
              <a:spcAft>
                <a:spcPts val="0"/>
              </a:spcAft>
              <a:buClr>
                <a:schemeClr val="dk1"/>
              </a:buClr>
              <a:buSzPts val="1800"/>
              <a:buChar char="●"/>
              <a:defRPr/>
            </a:lvl1pPr>
            <a:lvl2pPr marL="914400" lvl="1" indent="-317500" algn="l">
              <a:lnSpc>
                <a:spcPct val="90000"/>
              </a:lnSpc>
              <a:spcBef>
                <a:spcPts val="0"/>
              </a:spcBef>
              <a:spcAft>
                <a:spcPts val="0"/>
              </a:spcAft>
              <a:buClr>
                <a:schemeClr val="dk1"/>
              </a:buClr>
              <a:buSzPts val="1400"/>
              <a:buChar char="○"/>
              <a:defRPr/>
            </a:lvl2pPr>
            <a:lvl3pPr marL="1371600" lvl="2" indent="-317500" algn="l">
              <a:lnSpc>
                <a:spcPct val="90000"/>
              </a:lnSpc>
              <a:spcBef>
                <a:spcPts val="0"/>
              </a:spcBef>
              <a:spcAft>
                <a:spcPts val="0"/>
              </a:spcAft>
              <a:buClr>
                <a:schemeClr val="dk1"/>
              </a:buClr>
              <a:buSzPts val="1400"/>
              <a:buChar char="■"/>
              <a:defRPr/>
            </a:lvl3pPr>
            <a:lvl4pPr marL="1828800" lvl="3" indent="-317500" algn="l">
              <a:lnSpc>
                <a:spcPct val="90000"/>
              </a:lnSpc>
              <a:spcBef>
                <a:spcPts val="0"/>
              </a:spcBef>
              <a:spcAft>
                <a:spcPts val="0"/>
              </a:spcAft>
              <a:buClr>
                <a:schemeClr val="dk1"/>
              </a:buClr>
              <a:buSzPts val="1400"/>
              <a:buChar char="●"/>
              <a:defRPr/>
            </a:lvl4pPr>
            <a:lvl5pPr marL="2286000" lvl="4" indent="-317500" algn="l">
              <a:lnSpc>
                <a:spcPct val="90000"/>
              </a:lnSpc>
              <a:spcBef>
                <a:spcPts val="0"/>
              </a:spcBef>
              <a:spcAft>
                <a:spcPts val="0"/>
              </a:spcAft>
              <a:buClr>
                <a:schemeClr val="dk1"/>
              </a:buClr>
              <a:buSzPts val="1400"/>
              <a:buChar char="○"/>
              <a:defRPr/>
            </a:lvl5pPr>
            <a:lvl6pPr marL="2743200" lvl="5" indent="-317500" algn="l">
              <a:lnSpc>
                <a:spcPct val="90000"/>
              </a:lnSpc>
              <a:spcBef>
                <a:spcPts val="0"/>
              </a:spcBef>
              <a:spcAft>
                <a:spcPts val="0"/>
              </a:spcAft>
              <a:buClr>
                <a:schemeClr val="dk1"/>
              </a:buClr>
              <a:buSzPts val="1400"/>
              <a:buChar char="■"/>
              <a:defRPr/>
            </a:lvl6pPr>
            <a:lvl7pPr marL="3200400" lvl="6" indent="-317500" algn="l">
              <a:lnSpc>
                <a:spcPct val="90000"/>
              </a:lnSpc>
              <a:spcBef>
                <a:spcPts val="0"/>
              </a:spcBef>
              <a:spcAft>
                <a:spcPts val="0"/>
              </a:spcAft>
              <a:buClr>
                <a:schemeClr val="dk1"/>
              </a:buClr>
              <a:buSzPts val="1400"/>
              <a:buChar char="●"/>
              <a:defRPr/>
            </a:lvl7pPr>
            <a:lvl8pPr marL="3657600" lvl="7" indent="-317500" algn="l">
              <a:lnSpc>
                <a:spcPct val="90000"/>
              </a:lnSpc>
              <a:spcBef>
                <a:spcPts val="0"/>
              </a:spcBef>
              <a:spcAft>
                <a:spcPts val="0"/>
              </a:spcAft>
              <a:buClr>
                <a:schemeClr val="dk1"/>
              </a:buClr>
              <a:buSzPts val="1400"/>
              <a:buChar char="○"/>
              <a:defRPr/>
            </a:lvl8pPr>
            <a:lvl9pPr marL="4114800" lvl="8" indent="-317500" algn="l">
              <a:lnSpc>
                <a:spcPct val="90000"/>
              </a:lnSpc>
              <a:spcBef>
                <a:spcPts val="0"/>
              </a:spcBef>
              <a:spcAft>
                <a:spcPts val="0"/>
              </a:spcAft>
              <a:buClr>
                <a:schemeClr val="dk1"/>
              </a:buClr>
              <a:buSzPts val="1400"/>
              <a:buChar char="■"/>
              <a:defRPr/>
            </a:lvl9pPr>
          </a:lstStyle>
          <a:p>
            <a:endParaRPr/>
          </a:p>
        </p:txBody>
      </p:sp>
      <p:sp>
        <p:nvSpPr>
          <p:cNvPr id="40" name="Google Shape;40;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1"/>
        <p:cNvGrpSpPr/>
        <p:nvPr/>
      </p:nvGrpSpPr>
      <p:grpSpPr>
        <a:xfrm>
          <a:off x="0" y="0"/>
          <a:ext cx="0" cy="0"/>
          <a:chOff x="0" y="0"/>
          <a:chExt cx="0" cy="0"/>
        </a:xfrm>
      </p:grpSpPr>
      <p:sp>
        <p:nvSpPr>
          <p:cNvPr id="42" name="Google Shape;42;p5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5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5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5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3"/>
        <p:cNvGrpSpPr/>
        <p:nvPr/>
      </p:nvGrpSpPr>
      <p:grpSpPr>
        <a:xfrm>
          <a:off x="0" y="0"/>
          <a:ext cx="0" cy="0"/>
          <a:chOff x="0" y="0"/>
          <a:chExt cx="0" cy="0"/>
        </a:xfrm>
      </p:grpSpPr>
      <p:sp>
        <p:nvSpPr>
          <p:cNvPr id="54" name="Google Shape;54;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5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p6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6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6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6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9"/>
        <p:cNvGrpSpPr/>
        <p:nvPr/>
      </p:nvGrpSpPr>
      <p:grpSpPr>
        <a:xfrm>
          <a:off x="0" y="0"/>
          <a:ext cx="0" cy="0"/>
          <a:chOff x="0" y="0"/>
          <a:chExt cx="0" cy="0"/>
        </a:xfrm>
      </p:grpSpPr>
      <p:sp>
        <p:nvSpPr>
          <p:cNvPr id="10" name="Google Shape;1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2" name="Google Shape;1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F5F7FC"/>
            </a:gs>
            <a:gs pos="74000">
              <a:srgbClr val="A9BEE4"/>
            </a:gs>
            <a:gs pos="83000">
              <a:srgbClr val="A9BEE4"/>
            </a:gs>
            <a:gs pos="100000">
              <a:srgbClr val="C5D3ED"/>
            </a:gs>
          </a:gsLst>
          <a:lin ang="5400000" scaled="0"/>
        </a:gradFill>
        <a:effectLst/>
      </p:bgPr>
    </p:bg>
    <p:spTree>
      <p:nvGrpSpPr>
        <p:cNvPr id="1" name="Shape 25"/>
        <p:cNvGrpSpPr/>
        <p:nvPr/>
      </p:nvGrpSpPr>
      <p:grpSpPr>
        <a:xfrm>
          <a:off x="0" y="0"/>
          <a:ext cx="0" cy="0"/>
          <a:chOff x="0" y="0"/>
          <a:chExt cx="0" cy="0"/>
        </a:xfrm>
      </p:grpSpPr>
      <p:sp>
        <p:nvSpPr>
          <p:cNvPr id="26" name="Google Shape;26;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MbuIAovNteY"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educationendowmentfoundation.org.uk/education-evidence/guidance-reports/feedback"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hyperlink" Target="https://evidencebased.education/a-summary-of-evidence-based-formative-assessment-strategies/"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p1"/>
          <p:cNvSpPr/>
          <p:nvPr/>
        </p:nvSpPr>
        <p:spPr>
          <a:xfrm flipH="1">
            <a:off x="0" y="-3"/>
            <a:ext cx="12192000" cy="6858000"/>
          </a:xfrm>
          <a:prstGeom prst="rect">
            <a:avLst/>
          </a:prstGeom>
          <a:gradFill>
            <a:gsLst>
              <a:gs pos="0">
                <a:srgbClr val="000000"/>
              </a:gs>
              <a:gs pos="100000">
                <a:srgbClr val="2F5496"/>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5" name="Google Shape;105;p1"/>
          <p:cNvSpPr/>
          <p:nvPr/>
        </p:nvSpPr>
        <p:spPr>
          <a:xfrm flipH="1">
            <a:off x="480861" y="0"/>
            <a:ext cx="7661934" cy="6858000"/>
          </a:xfrm>
          <a:prstGeom prst="rect">
            <a:avLst/>
          </a:prstGeom>
          <a:gradFill>
            <a:gsLst>
              <a:gs pos="0">
                <a:srgbClr val="2F5496">
                  <a:alpha val="42352"/>
                </a:srgbClr>
              </a:gs>
              <a:gs pos="100000">
                <a:srgbClr val="000000">
                  <a:alpha val="26274"/>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
          <p:cNvSpPr/>
          <p:nvPr/>
        </p:nvSpPr>
        <p:spPr>
          <a:xfrm rot="10800000" flipH="1">
            <a:off x="480861" y="150773"/>
            <a:ext cx="11711138" cy="6410334"/>
          </a:xfrm>
          <a:prstGeom prst="rect">
            <a:avLst/>
          </a:prstGeom>
          <a:gradFill>
            <a:gsLst>
              <a:gs pos="0">
                <a:srgbClr val="4472C4">
                  <a:alpha val="0"/>
                </a:srgbClr>
              </a:gs>
              <a:gs pos="100000">
                <a:srgbClr val="000000">
                  <a:alpha val="40000"/>
                </a:srgbClr>
              </a:gs>
            </a:gsLst>
            <a:lin ang="18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7" name="Google Shape;107;p1"/>
          <p:cNvSpPr txBox="1">
            <a:spLocks noGrp="1"/>
          </p:cNvSpPr>
          <p:nvPr>
            <p:ph type="title"/>
          </p:nvPr>
        </p:nvSpPr>
        <p:spPr>
          <a:xfrm>
            <a:off x="657777" y="2103600"/>
            <a:ext cx="4747200" cy="30981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SzPct val="82352"/>
              <a:buNone/>
            </a:pPr>
            <a:r>
              <a:rPr lang="en-GB" sz="3400" dirty="0">
                <a:solidFill>
                  <a:srgbClr val="FFFFFF"/>
                </a:solidFill>
                <a:latin typeface="Arial"/>
                <a:ea typeface="Arial"/>
                <a:cs typeface="Arial"/>
                <a:sym typeface="Arial"/>
              </a:rPr>
              <a:t>Pillar 5: Assessment and Feedback</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June 2025</a:t>
            </a:r>
            <a:endParaRPr sz="3400" dirty="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endParaRPr sz="3400" dirty="0">
              <a:solidFill>
                <a:srgbClr val="FFFFFF"/>
              </a:solidFill>
              <a:latin typeface="Arial"/>
              <a:ea typeface="Arial"/>
              <a:cs typeface="Arial"/>
              <a:sym typeface="Arial"/>
            </a:endParaRPr>
          </a:p>
          <a:p>
            <a:pPr marL="0" lvl="0" indent="0" algn="l" rtl="0">
              <a:lnSpc>
                <a:spcPct val="90000"/>
              </a:lnSpc>
              <a:spcBef>
                <a:spcPts val="0"/>
              </a:spcBef>
              <a:spcAft>
                <a:spcPts val="0"/>
              </a:spcAft>
              <a:buSzPct val="82352"/>
              <a:buNone/>
            </a:pPr>
            <a:r>
              <a:rPr lang="en-GB" sz="3400" dirty="0">
                <a:solidFill>
                  <a:srgbClr val="FFFFFF"/>
                </a:solidFill>
                <a:latin typeface="Arial"/>
                <a:ea typeface="Arial"/>
                <a:cs typeface="Arial"/>
                <a:sym typeface="Arial"/>
              </a:rPr>
              <a:t>Pete Ware</a:t>
            </a: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Deputy </a:t>
            </a:r>
            <a:r>
              <a:rPr lang="en-GB" sz="3400" dirty="0" err="1">
                <a:solidFill>
                  <a:srgbClr val="FFFFFF"/>
                </a:solidFill>
                <a:latin typeface="Arial"/>
                <a:ea typeface="Arial"/>
                <a:cs typeface="Arial"/>
                <a:sym typeface="Arial"/>
              </a:rPr>
              <a:t>Headteacher</a:t>
            </a:r>
            <a:br>
              <a:rPr lang="en-GB" sz="3400" dirty="0">
                <a:solidFill>
                  <a:srgbClr val="FFFFFF"/>
                </a:solidFill>
                <a:latin typeface="Arial"/>
                <a:ea typeface="Arial"/>
                <a:cs typeface="Arial"/>
                <a:sym typeface="Arial"/>
              </a:rPr>
            </a:br>
            <a:r>
              <a:rPr lang="en-GB" sz="3400" dirty="0">
                <a:solidFill>
                  <a:srgbClr val="FFFFFF"/>
                </a:solidFill>
                <a:latin typeface="Arial"/>
                <a:ea typeface="Arial"/>
                <a:cs typeface="Arial"/>
                <a:sym typeface="Arial"/>
              </a:rPr>
              <a:t>Harper Green School</a:t>
            </a:r>
            <a:br>
              <a:rPr lang="en-GB" sz="3400" dirty="0">
                <a:solidFill>
                  <a:srgbClr val="FFFFFF"/>
                </a:solidFill>
                <a:latin typeface="Arial"/>
                <a:ea typeface="Arial"/>
                <a:cs typeface="Arial"/>
                <a:sym typeface="Arial"/>
              </a:rPr>
            </a:br>
            <a:br>
              <a:rPr lang="en-GB" sz="3400" dirty="0">
                <a:solidFill>
                  <a:srgbClr val="FFFFFF"/>
                </a:solidFill>
                <a:latin typeface="Arial"/>
                <a:ea typeface="Arial"/>
                <a:cs typeface="Arial"/>
                <a:sym typeface="Arial"/>
              </a:rPr>
            </a:br>
            <a:endParaRPr sz="3400" dirty="0">
              <a:solidFill>
                <a:srgbClr val="FFFFFF"/>
              </a:solidFill>
              <a:latin typeface="Arial"/>
              <a:ea typeface="Arial"/>
              <a:cs typeface="Arial"/>
              <a:sym typeface="Arial"/>
            </a:endParaRPr>
          </a:p>
        </p:txBody>
      </p:sp>
      <p:sp>
        <p:nvSpPr>
          <p:cNvPr id="108" name="Google Shape;108;p1"/>
          <p:cNvSpPr/>
          <p:nvPr/>
        </p:nvSpPr>
        <p:spPr>
          <a:xfrm rot="-5400000">
            <a:off x="4844797" y="-489206"/>
            <a:ext cx="2502408" cy="12191998"/>
          </a:xfrm>
          <a:prstGeom prst="rect">
            <a:avLst/>
          </a:prstGeom>
          <a:gradFill>
            <a:gsLst>
              <a:gs pos="0">
                <a:srgbClr val="4472C4">
                  <a:alpha val="21568"/>
                </a:srgbClr>
              </a:gs>
              <a:gs pos="78000">
                <a:srgbClr val="1F3864">
                  <a:alpha val="0"/>
                </a:srgbClr>
              </a:gs>
              <a:gs pos="100000">
                <a:srgbClr val="1F3864">
                  <a:alpha val="0"/>
                </a:srgbClr>
              </a:gs>
            </a:gsLst>
            <a:lin ang="10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 name="Google Shape;109;p1"/>
          <p:cNvSpPr/>
          <p:nvPr/>
        </p:nvSpPr>
        <p:spPr>
          <a:xfrm>
            <a:off x="6390589" y="1062544"/>
            <a:ext cx="4756162" cy="4756162"/>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0" name="Google Shape;110;p1" descr="Spartans summit North America's highest mountain &gt; Joint Base ..."/>
          <p:cNvPicPr preferRelativeResize="0"/>
          <p:nvPr/>
        </p:nvPicPr>
        <p:blipFill rotWithShape="1">
          <a:blip r:embed="rId3">
            <a:alphaModFix/>
          </a:blip>
          <a:srcRect/>
          <a:stretch/>
        </p:blipFill>
        <p:spPr>
          <a:xfrm>
            <a:off x="6290725" y="971400"/>
            <a:ext cx="4956000" cy="4938000"/>
          </a:xfrm>
          <a:prstGeom prst="ellipse">
            <a:avLst/>
          </a:prstGeom>
          <a:noFill/>
          <a:ln>
            <a:noFill/>
          </a:ln>
          <a:effectLst>
            <a:outerShdw blurRad="57150" dist="19050" dir="5400000" algn="bl" rotWithShape="0">
              <a:srgbClr val="000000">
                <a:alpha val="49411"/>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348340bd3c7_2_765"/>
          <p:cNvSpPr txBox="1"/>
          <p:nvPr/>
        </p:nvSpPr>
        <p:spPr>
          <a:xfrm>
            <a:off x="578200" y="717775"/>
            <a:ext cx="10969500" cy="5473800"/>
          </a:xfrm>
          <a:prstGeom prst="rect">
            <a:avLst/>
          </a:prstGeom>
          <a:solidFill>
            <a:srgbClr val="FEDEFA"/>
          </a:solid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None/>
            </a:pPr>
            <a:r>
              <a:rPr lang="en-GB" sz="4400" b="1" dirty="0">
                <a:solidFill>
                  <a:schemeClr val="dk1"/>
                </a:solidFill>
                <a:latin typeface="Calibri"/>
                <a:ea typeface="Calibri"/>
                <a:cs typeface="Calibri"/>
                <a:sym typeface="Calibri"/>
              </a:rPr>
              <a:t>Planning and explicit instruction</a:t>
            </a:r>
            <a:r>
              <a:rPr lang="en-GB" sz="4200" b="1" dirty="0">
                <a:solidFill>
                  <a:schemeClr val="dk1"/>
                </a:solidFill>
                <a:latin typeface="Calibri"/>
                <a:ea typeface="Calibri"/>
                <a:cs typeface="Calibri"/>
                <a:sym typeface="Calibri"/>
              </a:rPr>
              <a:t> discussion point</a:t>
            </a:r>
            <a:endParaRPr sz="4200" b="1" dirty="0">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endParaRPr sz="4200" dirty="0">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r>
              <a:rPr lang="en-GB" sz="4200" dirty="0">
                <a:solidFill>
                  <a:schemeClr val="dk1"/>
                </a:solidFill>
                <a:latin typeface="Calibri"/>
                <a:ea typeface="Calibri"/>
                <a:cs typeface="Calibri"/>
                <a:sym typeface="Calibri"/>
              </a:rPr>
              <a:t>In your subject, when </a:t>
            </a:r>
            <a:r>
              <a:rPr lang="en-GB" sz="4200" b="1" dirty="0">
                <a:solidFill>
                  <a:schemeClr val="dk1"/>
                </a:solidFill>
                <a:latin typeface="Calibri"/>
                <a:ea typeface="Calibri"/>
                <a:cs typeface="Calibri"/>
                <a:sym typeface="Calibri"/>
              </a:rPr>
              <a:t>planning </a:t>
            </a:r>
            <a:r>
              <a:rPr lang="en-GB" sz="4200" dirty="0">
                <a:solidFill>
                  <a:schemeClr val="dk1"/>
                </a:solidFill>
                <a:latin typeface="Calibri"/>
                <a:ea typeface="Calibri"/>
                <a:cs typeface="Calibri"/>
                <a:sym typeface="Calibri"/>
              </a:rPr>
              <a:t>a scheme of work, what </a:t>
            </a:r>
            <a:r>
              <a:rPr lang="en-GB" sz="4200" b="1" dirty="0">
                <a:solidFill>
                  <a:schemeClr val="dk1"/>
                </a:solidFill>
                <a:latin typeface="Calibri"/>
                <a:ea typeface="Calibri"/>
                <a:cs typeface="Calibri"/>
                <a:sym typeface="Calibri"/>
              </a:rPr>
              <a:t>considerations </a:t>
            </a:r>
            <a:r>
              <a:rPr lang="en-GB" sz="4200" dirty="0">
                <a:solidFill>
                  <a:schemeClr val="dk1"/>
                </a:solidFill>
                <a:latin typeface="Calibri"/>
                <a:ea typeface="Calibri"/>
                <a:cs typeface="Calibri"/>
                <a:sym typeface="Calibri"/>
              </a:rPr>
              <a:t>are needed around assessment?</a:t>
            </a:r>
            <a:endParaRPr sz="4200"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48340bd3c7_2_771"/>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Feedback</a:t>
            </a:r>
            <a:endParaRPr>
              <a:solidFill>
                <a:schemeClr val="dk1"/>
              </a:solidFill>
            </a:endParaRPr>
          </a:p>
        </p:txBody>
      </p:sp>
      <p:sp>
        <p:nvSpPr>
          <p:cNvPr id="227" name="Google Shape;227;g348340bd3c7_2_771"/>
          <p:cNvSpPr txBox="1"/>
          <p:nvPr/>
        </p:nvSpPr>
        <p:spPr>
          <a:xfrm>
            <a:off x="578200" y="1036275"/>
            <a:ext cx="10969500" cy="485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sz="3600" dirty="0">
                <a:solidFill>
                  <a:schemeClr val="dk1"/>
                </a:solidFill>
                <a:latin typeface="Calibri"/>
                <a:ea typeface="Calibri"/>
                <a:cs typeface="Calibri"/>
                <a:sym typeface="Calibri"/>
              </a:rPr>
              <a:t>You may have considered:</a:t>
            </a:r>
            <a:endParaRPr sz="3600" dirty="0">
              <a:solidFill>
                <a:schemeClr val="dk1"/>
              </a:solidFill>
              <a:latin typeface="Calibri"/>
              <a:ea typeface="Calibri"/>
              <a:cs typeface="Calibri"/>
              <a:sym typeface="Calibri"/>
            </a:endParaRPr>
          </a:p>
          <a:p>
            <a:pPr marL="457200" marR="0" lvl="0" indent="0" algn="l" rtl="0">
              <a:lnSpc>
                <a:spcPct val="100000"/>
              </a:lnSpc>
              <a:spcBef>
                <a:spcPts val="0"/>
              </a:spcBef>
              <a:spcAft>
                <a:spcPts val="0"/>
              </a:spcAft>
              <a:buNone/>
            </a:pPr>
            <a:endParaRPr sz="1200" dirty="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US" sz="3200" dirty="0">
                <a:solidFill>
                  <a:schemeClr val="dk1"/>
                </a:solidFill>
                <a:latin typeface="Calibri"/>
                <a:ea typeface="Calibri"/>
                <a:cs typeface="Calibri"/>
                <a:sym typeface="Calibri"/>
              </a:rPr>
              <a:t>Powerful knowledge</a:t>
            </a:r>
          </a:p>
          <a:p>
            <a:pPr marL="457200" marR="0" lvl="0" indent="-495300" algn="l" rtl="0">
              <a:lnSpc>
                <a:spcPct val="100000"/>
              </a:lnSpc>
              <a:spcBef>
                <a:spcPts val="0"/>
              </a:spcBef>
              <a:spcAft>
                <a:spcPts val="0"/>
              </a:spcAft>
              <a:buClr>
                <a:schemeClr val="dk1"/>
              </a:buClr>
              <a:buSzPts val="4200"/>
              <a:buFont typeface="Calibri"/>
              <a:buChar char="●"/>
            </a:pPr>
            <a:r>
              <a:rPr lang="en-US" sz="3200" dirty="0">
                <a:solidFill>
                  <a:schemeClr val="dk1"/>
                </a:solidFill>
                <a:latin typeface="Calibri"/>
                <a:ea typeface="Calibri"/>
                <a:cs typeface="Calibri"/>
                <a:sym typeface="Calibri"/>
              </a:rPr>
              <a:t>Knowledge vs skill</a:t>
            </a:r>
          </a:p>
          <a:p>
            <a:pPr marL="457200" marR="0" lvl="0" indent="-495300" algn="l" rtl="0">
              <a:lnSpc>
                <a:spcPct val="100000"/>
              </a:lnSpc>
              <a:spcBef>
                <a:spcPts val="0"/>
              </a:spcBef>
              <a:spcAft>
                <a:spcPts val="0"/>
              </a:spcAft>
              <a:buClr>
                <a:schemeClr val="dk1"/>
              </a:buClr>
              <a:buSzPts val="4200"/>
              <a:buFont typeface="Calibri"/>
              <a:buChar char="●"/>
            </a:pPr>
            <a:r>
              <a:rPr lang="en-US" sz="3200" dirty="0">
                <a:solidFill>
                  <a:schemeClr val="dk1"/>
                </a:solidFill>
                <a:latin typeface="Calibri"/>
                <a:ea typeface="Calibri"/>
                <a:cs typeface="Calibri"/>
                <a:sym typeface="Calibri"/>
              </a:rPr>
              <a:t>Command words</a:t>
            </a:r>
          </a:p>
          <a:p>
            <a:pPr marL="457200" marR="0" lvl="0" indent="-495300" algn="l" rtl="0">
              <a:lnSpc>
                <a:spcPct val="100000"/>
              </a:lnSpc>
              <a:spcBef>
                <a:spcPts val="0"/>
              </a:spcBef>
              <a:spcAft>
                <a:spcPts val="0"/>
              </a:spcAft>
              <a:buClr>
                <a:schemeClr val="dk1"/>
              </a:buClr>
              <a:buSzPts val="4200"/>
              <a:buFont typeface="Calibri"/>
              <a:buChar char="●"/>
            </a:pPr>
            <a:r>
              <a:rPr lang="en-US" sz="3200" dirty="0">
                <a:solidFill>
                  <a:schemeClr val="dk1"/>
                </a:solidFill>
                <a:latin typeface="Calibri"/>
                <a:ea typeface="Calibri"/>
                <a:cs typeface="Calibri"/>
                <a:sym typeface="Calibri"/>
              </a:rPr>
              <a:t>Knowledge of place – “singly story knowledge”</a:t>
            </a:r>
            <a:endParaRPr lang="en-GB" sz="3200" dirty="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3200" dirty="0">
                <a:solidFill>
                  <a:schemeClr val="dk1"/>
                </a:solidFill>
                <a:latin typeface="Calibri"/>
                <a:ea typeface="Calibri"/>
                <a:cs typeface="Calibri"/>
                <a:sym typeface="Calibri"/>
              </a:rPr>
              <a:t>Pre-planned hinge questions/low stakes quizzes</a:t>
            </a:r>
            <a:endParaRPr sz="3200" dirty="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US" sz="3200" dirty="0">
                <a:solidFill>
                  <a:schemeClr val="dk1"/>
                </a:solidFill>
                <a:latin typeface="Calibri"/>
                <a:ea typeface="Calibri"/>
                <a:cs typeface="Calibri"/>
                <a:sym typeface="Calibri"/>
              </a:rPr>
              <a:t>Questions/misconceptions to probe/extend</a:t>
            </a:r>
            <a:endParaRPr sz="3200" dirty="0">
              <a:solidFill>
                <a:schemeClr val="dk1"/>
              </a:solidFill>
              <a:latin typeface="Calibri"/>
              <a:ea typeface="Calibri"/>
              <a:cs typeface="Calibri"/>
              <a:sym typeface="Calibri"/>
            </a:endParaRPr>
          </a:p>
          <a:p>
            <a:pPr marL="457200" marR="0" lvl="0" indent="-495300" algn="l" rtl="0">
              <a:lnSpc>
                <a:spcPct val="100000"/>
              </a:lnSpc>
              <a:spcBef>
                <a:spcPts val="0"/>
              </a:spcBef>
              <a:spcAft>
                <a:spcPts val="0"/>
              </a:spcAft>
              <a:buClr>
                <a:schemeClr val="dk1"/>
              </a:buClr>
              <a:buSzPts val="4200"/>
              <a:buFont typeface="Calibri"/>
              <a:buChar char="●"/>
            </a:pPr>
            <a:r>
              <a:rPr lang="en-GB" sz="3200" dirty="0">
                <a:solidFill>
                  <a:schemeClr val="dk1"/>
                </a:solidFill>
                <a:latin typeface="Calibri"/>
                <a:ea typeface="Calibri"/>
                <a:cs typeface="Calibri"/>
                <a:sym typeface="Calibri"/>
              </a:rPr>
              <a:t>Known adaptations that are needed to access assessments, such as reading ages - Hemingway</a:t>
            </a:r>
          </a:p>
          <a:p>
            <a:pPr marL="457200" marR="0" lvl="0" indent="-495300" algn="l" rtl="0">
              <a:lnSpc>
                <a:spcPct val="100000"/>
              </a:lnSpc>
              <a:spcBef>
                <a:spcPts val="0"/>
              </a:spcBef>
              <a:spcAft>
                <a:spcPts val="0"/>
              </a:spcAft>
              <a:buClr>
                <a:schemeClr val="dk1"/>
              </a:buClr>
              <a:buSzPts val="4200"/>
              <a:buFont typeface="Calibri"/>
              <a:buChar char="●"/>
            </a:pPr>
            <a:r>
              <a:rPr lang="en-GB" sz="3200" dirty="0">
                <a:solidFill>
                  <a:schemeClr val="dk1"/>
                </a:solidFill>
                <a:latin typeface="Calibri"/>
                <a:ea typeface="Calibri"/>
                <a:cs typeface="Calibri"/>
                <a:sym typeface="Calibri"/>
              </a:rPr>
              <a:t>How to assess fieldwork knowledge – 30% of GCSE but “underdeveloped in most schools” – OFSTED (2023)  </a:t>
            </a:r>
            <a:endParaRPr sz="3200"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Mark </a:t>
            </a:r>
            <a:r>
              <a:rPr lang="en-US" dirty="0" err="1"/>
              <a:t>Enser</a:t>
            </a:r>
            <a:r>
              <a:rPr lang="en-US" dirty="0"/>
              <a:t> (2025)</a:t>
            </a:r>
            <a:endParaRPr lang="en-GB" dirty="0"/>
          </a:p>
        </p:txBody>
      </p:sp>
      <p:sp>
        <p:nvSpPr>
          <p:cNvPr id="3" name="Text Placeholder 2"/>
          <p:cNvSpPr>
            <a:spLocks noGrp="1"/>
          </p:cNvSpPr>
          <p:nvPr>
            <p:ph type="body" idx="1"/>
          </p:nvPr>
        </p:nvSpPr>
        <p:spPr>
          <a:xfrm>
            <a:off x="107156" y="1536633"/>
            <a:ext cx="11844338" cy="4555200"/>
          </a:xfrm>
        </p:spPr>
        <p:txBody>
          <a:bodyPr>
            <a:noAutofit/>
          </a:bodyPr>
          <a:lstStyle/>
          <a:p>
            <a:pPr marL="114300" indent="0">
              <a:buNone/>
            </a:pPr>
            <a:r>
              <a:rPr lang="en-US" sz="2000" b="1" dirty="0"/>
              <a:t>Fluency</a:t>
            </a:r>
            <a:r>
              <a:rPr lang="en-US" sz="2000" dirty="0"/>
              <a:t> – Are students becoming more fluent with using the procedural knowledge they have been taught. For example, can they quickly work out a six-figure grid reference? Providing students with ample opportunities to practice such skills until they become automatic allows teachers to check for impact.</a:t>
            </a:r>
            <a:br>
              <a:rPr lang="en-US" sz="2000" dirty="0"/>
            </a:br>
            <a:r>
              <a:rPr lang="en-US" sz="2000" b="1" dirty="0"/>
              <a:t>Accuracy </a:t>
            </a:r>
            <a:r>
              <a:rPr lang="en-US" sz="2000" dirty="0"/>
              <a:t>– Speed and fluency are meaningless if students are inaccurate. Ensure they can not only perform a task, such as drawing a scatter graph, but also interpret it correctly and identify a line of best fit.</a:t>
            </a:r>
            <a:br>
              <a:rPr lang="en-US" sz="2000" dirty="0"/>
            </a:br>
            <a:r>
              <a:rPr lang="en-US" sz="2000" b="1" dirty="0"/>
              <a:t>Connection</a:t>
            </a:r>
            <a:r>
              <a:rPr lang="en-US" sz="2000" dirty="0"/>
              <a:t> – Students often answer questions by listing disconnected or isolated facts. For example, when asked about deforestation in tropical rainforests, they may state reasons for tree removal, list some impacts, and mention prevention strategies. But can they connect these ideas—linking specific impacts to their causes? Can they relate this knowledge to deforestation in other regions or similar environmental issues?</a:t>
            </a:r>
            <a:br>
              <a:rPr lang="en-US" sz="2000" dirty="0"/>
            </a:br>
            <a:r>
              <a:rPr lang="en-US" sz="2000" b="1" dirty="0"/>
              <a:t>Enabling</a:t>
            </a:r>
            <a:r>
              <a:rPr lang="en-US" sz="2000" dirty="0"/>
              <a:t> – Knowledge should empower students to do something. Do they understand how to use their knowledge in different contexts? Can they apply it to new scenarios? Does it help them access other parts of the course or lead more informed, fulfilling lives?</a:t>
            </a:r>
            <a:br>
              <a:rPr lang="en-US" sz="2000" dirty="0"/>
            </a:br>
            <a:r>
              <a:rPr lang="en-US" sz="2000" b="1" dirty="0"/>
              <a:t>Depth</a:t>
            </a:r>
            <a:r>
              <a:rPr lang="en-US" sz="2000" dirty="0"/>
              <a:t> – The most challenging aspect to assess is the depth of students’ knowledge. Can they grapple with complex geographical issues, such as why countries struggle to cooperate on climate change? If teaching is truly impactful, students should move beyond superficial responses. As they progress, their answers should become more sophisticated and nuanced.</a:t>
            </a:r>
            <a:endParaRPr lang="en-GB" sz="2000" dirty="0"/>
          </a:p>
        </p:txBody>
      </p:sp>
    </p:spTree>
    <p:extLst>
      <p:ext uri="{BB962C8B-B14F-4D97-AF65-F5344CB8AC3E}">
        <p14:creationId xmlns:p14="http://schemas.microsoft.com/office/powerpoint/2010/main" val="2919745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48340bd3c7_2_713"/>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34" name="Google Shape;234;g348340bd3c7_2_713"/>
          <p:cNvGrpSpPr/>
          <p:nvPr/>
        </p:nvGrpSpPr>
        <p:grpSpPr>
          <a:xfrm>
            <a:off x="-39" y="5255592"/>
            <a:ext cx="12189238" cy="1828789"/>
            <a:chOff x="-305" y="3144820"/>
            <a:chExt cx="9182100" cy="1551136"/>
          </a:xfrm>
        </p:grpSpPr>
        <p:sp>
          <p:nvSpPr>
            <p:cNvPr id="235" name="Google Shape;235;g348340bd3c7_2_713"/>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g348340bd3c7_2_713"/>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g348340bd3c7_2_713"/>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g348340bd3c7_2_713"/>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39" name="Google Shape;239;g348340bd3c7_2_713"/>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240" name="Google Shape;240;g348340bd3c7_2_713"/>
          <p:cNvPicPr preferRelativeResize="0"/>
          <p:nvPr/>
        </p:nvPicPr>
        <p:blipFill>
          <a:blip r:embed="rId4">
            <a:alphaModFix/>
          </a:blip>
          <a:stretch>
            <a:fillRect/>
          </a:stretch>
        </p:blipFill>
        <p:spPr>
          <a:xfrm>
            <a:off x="0" y="0"/>
            <a:ext cx="12192000" cy="6858000"/>
          </a:xfrm>
          <a:prstGeom prst="rect">
            <a:avLst/>
          </a:prstGeom>
          <a:noFill/>
          <a:ln>
            <a:noFill/>
          </a:ln>
        </p:spPr>
      </p:pic>
      <p:sp>
        <p:nvSpPr>
          <p:cNvPr id="241" name="Google Shape;241;g348340bd3c7_2_713"/>
          <p:cNvSpPr/>
          <p:nvPr/>
        </p:nvSpPr>
        <p:spPr>
          <a:xfrm>
            <a:off x="6095475" y="470527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g31e81e13a8f_0_60"/>
          <p:cNvSpPr txBox="1">
            <a:spLocks noGrp="1"/>
          </p:cNvSpPr>
          <p:nvPr>
            <p:ph type="title"/>
          </p:nvPr>
        </p:nvSpPr>
        <p:spPr>
          <a:xfrm>
            <a:off x="0" y="3"/>
            <a:ext cx="12192000" cy="10146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300"/>
          </a:p>
        </p:txBody>
      </p:sp>
      <p:sp>
        <p:nvSpPr>
          <p:cNvPr id="248" name="Google Shape;248;g31e81e13a8f_0_60"/>
          <p:cNvSpPr/>
          <p:nvPr/>
        </p:nvSpPr>
        <p:spPr>
          <a:xfrm>
            <a:off x="509700" y="3266425"/>
            <a:ext cx="111726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Eliciting Evidence of learning</a:t>
            </a:r>
            <a:endParaRPr sz="2400" b="1"/>
          </a:p>
          <a:p>
            <a:pPr marL="0" marR="0" lvl="0" indent="0" algn="ctr" rtl="0">
              <a:lnSpc>
                <a:spcPct val="100000"/>
              </a:lnSpc>
              <a:spcBef>
                <a:spcPts val="0"/>
              </a:spcBef>
              <a:spcAft>
                <a:spcPts val="0"/>
              </a:spcAft>
              <a:buClr>
                <a:srgbClr val="000000"/>
              </a:buClr>
              <a:buSzPts val="2400"/>
              <a:buFont typeface="Arial"/>
              <a:buNone/>
            </a:pPr>
            <a:r>
              <a:rPr lang="en-GB" sz="1300" u="sng">
                <a:solidFill>
                  <a:schemeClr val="hlink"/>
                </a:solidFill>
                <a:hlinkClick r:id="rId3"/>
              </a:rPr>
              <a:t>Strategy 2: Eliciting Evidence of Learning - YouTube</a:t>
            </a:r>
            <a:r>
              <a:rPr lang="en-GB" sz="2600" b="1"/>
              <a:t> </a:t>
            </a:r>
            <a:endParaRPr sz="2600" b="1" i="0" u="none" strike="noStrike" cap="none">
              <a:solidFill>
                <a:srgbClr val="000000"/>
              </a:solidFill>
              <a:latin typeface="Arial"/>
              <a:ea typeface="Arial"/>
              <a:cs typeface="Arial"/>
              <a:sym typeface="Arial"/>
            </a:endParaRPr>
          </a:p>
        </p:txBody>
      </p:sp>
      <p:sp>
        <p:nvSpPr>
          <p:cNvPr id="249" name="Google Shape;249;g31e81e13a8f_0_60"/>
          <p:cNvSpPr/>
          <p:nvPr/>
        </p:nvSpPr>
        <p:spPr>
          <a:xfrm>
            <a:off x="509700" y="1374013"/>
            <a:ext cx="11172600" cy="15330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t>Teachers identify gaps in pupil learning and know which topics to re-teach that were not grasped the first time. </a:t>
            </a:r>
            <a:endParaRPr sz="2700" b="1" i="0" u="none" strike="noStrike" cap="none">
              <a:solidFill>
                <a:srgbClr val="000000"/>
              </a:solidFill>
              <a:latin typeface="Arial"/>
              <a:ea typeface="Arial"/>
              <a:cs typeface="Arial"/>
              <a:sym typeface="Arial"/>
            </a:endParaRPr>
          </a:p>
        </p:txBody>
      </p:sp>
      <p:sp>
        <p:nvSpPr>
          <p:cNvPr id="250" name="Google Shape;250;g31e81e13a8f_0_60"/>
          <p:cNvSpPr/>
          <p:nvPr/>
        </p:nvSpPr>
        <p:spPr>
          <a:xfrm>
            <a:off x="473275" y="45706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Hinge Questions</a:t>
            </a:r>
            <a:endParaRPr sz="2400" b="1" i="0" u="none" strike="noStrike" cap="none">
              <a:solidFill>
                <a:srgbClr val="000000"/>
              </a:solidFill>
              <a:latin typeface="Arial"/>
              <a:ea typeface="Arial"/>
              <a:cs typeface="Arial"/>
              <a:sym typeface="Arial"/>
            </a:endParaRPr>
          </a:p>
        </p:txBody>
      </p:sp>
      <p:sp>
        <p:nvSpPr>
          <p:cNvPr id="251" name="Google Shape;251;g31e81e13a8f_0_60"/>
          <p:cNvSpPr/>
          <p:nvPr/>
        </p:nvSpPr>
        <p:spPr>
          <a:xfrm>
            <a:off x="4232575" y="45706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Mini Whiteboards</a:t>
            </a:r>
            <a:endParaRPr sz="2400" b="1" i="0" u="none" strike="noStrike" cap="none">
              <a:solidFill>
                <a:srgbClr val="000000"/>
              </a:solidFill>
              <a:latin typeface="Arial"/>
              <a:ea typeface="Arial"/>
              <a:cs typeface="Arial"/>
              <a:sym typeface="Arial"/>
            </a:endParaRPr>
          </a:p>
        </p:txBody>
      </p:sp>
      <p:sp>
        <p:nvSpPr>
          <p:cNvPr id="252" name="Google Shape;252;g31e81e13a8f_0_60"/>
          <p:cNvSpPr/>
          <p:nvPr/>
        </p:nvSpPr>
        <p:spPr>
          <a:xfrm>
            <a:off x="8064725" y="45706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Cold Calling</a:t>
            </a:r>
            <a:endParaRPr sz="2400" b="1" i="0" u="none" strike="noStrike" cap="none">
              <a:solidFill>
                <a:srgbClr val="000000"/>
              </a:solidFill>
              <a:latin typeface="Arial"/>
              <a:ea typeface="Arial"/>
              <a:cs typeface="Arial"/>
              <a:sym typeface="Arial"/>
            </a:endParaRPr>
          </a:p>
        </p:txBody>
      </p:sp>
      <p:sp>
        <p:nvSpPr>
          <p:cNvPr id="253" name="Google Shape;253;g31e81e13a8f_0_60"/>
          <p:cNvSpPr/>
          <p:nvPr/>
        </p:nvSpPr>
        <p:spPr>
          <a:xfrm>
            <a:off x="1844875" y="57027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Quizzing</a:t>
            </a:r>
            <a:endParaRPr sz="2400" b="1" i="0" u="none" strike="noStrike" cap="none">
              <a:solidFill>
                <a:srgbClr val="000000"/>
              </a:solidFill>
              <a:latin typeface="Arial"/>
              <a:ea typeface="Arial"/>
              <a:cs typeface="Arial"/>
              <a:sym typeface="Arial"/>
            </a:endParaRPr>
          </a:p>
        </p:txBody>
      </p:sp>
      <p:sp>
        <p:nvSpPr>
          <p:cNvPr id="254" name="Google Shape;254;g31e81e13a8f_0_60"/>
          <p:cNvSpPr/>
          <p:nvPr/>
        </p:nvSpPr>
        <p:spPr>
          <a:xfrm>
            <a:off x="5604175" y="5702725"/>
            <a:ext cx="36540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Patrol and Position</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348340bd3c7_1_34"/>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sp>
        <p:nvSpPr>
          <p:cNvPr id="261" name="Google Shape;261;g348340bd3c7_1_34"/>
          <p:cNvSpPr/>
          <p:nvPr/>
        </p:nvSpPr>
        <p:spPr>
          <a:xfrm>
            <a:off x="509700" y="1318153"/>
            <a:ext cx="11172600" cy="30678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t>Eliciting Evidence Task: </a:t>
            </a:r>
            <a:endParaRPr sz="2700" b="1"/>
          </a:p>
          <a:p>
            <a:pPr marL="0" marR="0" lvl="0" indent="0" algn="ctr" rtl="0">
              <a:lnSpc>
                <a:spcPct val="100000"/>
              </a:lnSpc>
              <a:spcBef>
                <a:spcPts val="0"/>
              </a:spcBef>
              <a:spcAft>
                <a:spcPts val="0"/>
              </a:spcAft>
              <a:buClr>
                <a:srgbClr val="000000"/>
              </a:buClr>
              <a:buSzPts val="2400"/>
              <a:buFont typeface="Arial"/>
              <a:buNone/>
            </a:pPr>
            <a:endParaRPr sz="900" b="1"/>
          </a:p>
          <a:p>
            <a:pPr marL="0" marR="0" lvl="0" indent="0" algn="l" rtl="0">
              <a:lnSpc>
                <a:spcPct val="100000"/>
              </a:lnSpc>
              <a:spcBef>
                <a:spcPts val="0"/>
              </a:spcBef>
              <a:spcAft>
                <a:spcPts val="0"/>
              </a:spcAft>
              <a:buClr>
                <a:srgbClr val="000000"/>
              </a:buClr>
              <a:buSzPts val="2400"/>
              <a:buFont typeface="Arial"/>
              <a:buNone/>
            </a:pPr>
            <a:r>
              <a:rPr lang="en-GB" sz="2700"/>
              <a:t>For your subject area, discuss: </a:t>
            </a:r>
            <a:endParaRPr sz="2700"/>
          </a:p>
          <a:p>
            <a:pPr marL="457200" marR="0" lvl="0" indent="-400050" algn="l" rtl="0">
              <a:lnSpc>
                <a:spcPct val="100000"/>
              </a:lnSpc>
              <a:spcBef>
                <a:spcPts val="0"/>
              </a:spcBef>
              <a:spcAft>
                <a:spcPts val="0"/>
              </a:spcAft>
              <a:buSzPts val="2700"/>
              <a:buChar char="●"/>
            </a:pPr>
            <a:r>
              <a:rPr lang="en-GB" sz="2700"/>
              <a:t>the different ways that evidence can be gathered on a pupil’s learning </a:t>
            </a:r>
            <a:endParaRPr sz="2700"/>
          </a:p>
          <a:p>
            <a:pPr marL="457200" marR="0" lvl="0" indent="-400050" algn="l" rtl="0">
              <a:lnSpc>
                <a:spcPct val="100000"/>
              </a:lnSpc>
              <a:spcBef>
                <a:spcPts val="0"/>
              </a:spcBef>
              <a:spcAft>
                <a:spcPts val="0"/>
              </a:spcAft>
              <a:buSzPts val="2700"/>
              <a:buChar char="●"/>
            </a:pPr>
            <a:r>
              <a:rPr lang="en-GB" sz="2700"/>
              <a:t>the benefits of each one </a:t>
            </a:r>
            <a:endParaRPr sz="2700"/>
          </a:p>
          <a:p>
            <a:pPr marL="457200" marR="0" lvl="0" indent="-400050" algn="l" rtl="0">
              <a:lnSpc>
                <a:spcPct val="100000"/>
              </a:lnSpc>
              <a:spcBef>
                <a:spcPts val="0"/>
              </a:spcBef>
              <a:spcAft>
                <a:spcPts val="0"/>
              </a:spcAft>
              <a:buSzPts val="2700"/>
              <a:buChar char="●"/>
            </a:pPr>
            <a:r>
              <a:rPr lang="en-GB" sz="2700"/>
              <a:t>any potential pitfalls  </a:t>
            </a:r>
            <a:endParaRPr sz="2700" i="0" u="none" strike="noStrike" cap="none">
              <a:solidFill>
                <a:srgbClr val="000000"/>
              </a:solidFill>
            </a:endParaRPr>
          </a:p>
        </p:txBody>
      </p:sp>
      <p:sp>
        <p:nvSpPr>
          <p:cNvPr id="262" name="Google Shape;262;g348340bd3c7_1_34"/>
          <p:cNvSpPr/>
          <p:nvPr/>
        </p:nvSpPr>
        <p:spPr>
          <a:xfrm>
            <a:off x="473275" y="45706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Hinge Questions</a:t>
            </a:r>
            <a:endParaRPr sz="2400" b="1" i="0" u="none" strike="noStrike" cap="none">
              <a:solidFill>
                <a:srgbClr val="000000"/>
              </a:solidFill>
              <a:latin typeface="Arial"/>
              <a:ea typeface="Arial"/>
              <a:cs typeface="Arial"/>
              <a:sym typeface="Arial"/>
            </a:endParaRPr>
          </a:p>
        </p:txBody>
      </p:sp>
      <p:sp>
        <p:nvSpPr>
          <p:cNvPr id="263" name="Google Shape;263;g348340bd3c7_1_34"/>
          <p:cNvSpPr/>
          <p:nvPr/>
        </p:nvSpPr>
        <p:spPr>
          <a:xfrm>
            <a:off x="4232575" y="45706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Mini Whiteboards</a:t>
            </a:r>
            <a:endParaRPr sz="2400" b="1" i="0" u="none" strike="noStrike" cap="none">
              <a:solidFill>
                <a:srgbClr val="000000"/>
              </a:solidFill>
              <a:latin typeface="Arial"/>
              <a:ea typeface="Arial"/>
              <a:cs typeface="Arial"/>
              <a:sym typeface="Arial"/>
            </a:endParaRPr>
          </a:p>
        </p:txBody>
      </p:sp>
      <p:sp>
        <p:nvSpPr>
          <p:cNvPr id="264" name="Google Shape;264;g348340bd3c7_1_34"/>
          <p:cNvSpPr/>
          <p:nvPr/>
        </p:nvSpPr>
        <p:spPr>
          <a:xfrm>
            <a:off x="8064725" y="45706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Cold Calling</a:t>
            </a:r>
            <a:endParaRPr sz="2400" b="1" i="0" u="none" strike="noStrike" cap="none">
              <a:solidFill>
                <a:srgbClr val="000000"/>
              </a:solidFill>
              <a:latin typeface="Arial"/>
              <a:ea typeface="Arial"/>
              <a:cs typeface="Arial"/>
              <a:sym typeface="Arial"/>
            </a:endParaRPr>
          </a:p>
        </p:txBody>
      </p:sp>
      <p:sp>
        <p:nvSpPr>
          <p:cNvPr id="265" name="Google Shape;265;g348340bd3c7_1_34"/>
          <p:cNvSpPr/>
          <p:nvPr/>
        </p:nvSpPr>
        <p:spPr>
          <a:xfrm>
            <a:off x="1844875" y="57027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Quizzing</a:t>
            </a:r>
            <a:endParaRPr sz="2400" b="1" i="0" u="none" strike="noStrike" cap="none">
              <a:solidFill>
                <a:srgbClr val="000000"/>
              </a:solidFill>
              <a:latin typeface="Arial"/>
              <a:ea typeface="Arial"/>
              <a:cs typeface="Arial"/>
              <a:sym typeface="Arial"/>
            </a:endParaRPr>
          </a:p>
        </p:txBody>
      </p:sp>
      <p:sp>
        <p:nvSpPr>
          <p:cNvPr id="266" name="Google Shape;266;g348340bd3c7_1_34"/>
          <p:cNvSpPr/>
          <p:nvPr/>
        </p:nvSpPr>
        <p:spPr>
          <a:xfrm>
            <a:off x="5604175" y="5702725"/>
            <a:ext cx="3654000" cy="827400"/>
          </a:xfrm>
          <a:prstGeom prst="roundRect">
            <a:avLst>
              <a:gd name="adj" fmla="val 16667"/>
            </a:avLst>
          </a:prstGeom>
          <a:solidFill>
            <a:srgbClr val="F4CCCC"/>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Patrol and Position</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348340bd3c7_1_81"/>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pic>
        <p:nvPicPr>
          <p:cNvPr id="273" name="Google Shape;273;g348340bd3c7_1_81"/>
          <p:cNvPicPr preferRelativeResize="0"/>
          <p:nvPr/>
        </p:nvPicPr>
        <p:blipFill>
          <a:blip r:embed="rId3">
            <a:alphaModFix/>
          </a:blip>
          <a:stretch>
            <a:fillRect/>
          </a:stretch>
        </p:blipFill>
        <p:spPr>
          <a:xfrm>
            <a:off x="1313938" y="1167003"/>
            <a:ext cx="9564119" cy="553859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348340bd3c7_2_739"/>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302" name="Google Shape;302;g348340bd3c7_2_739"/>
          <p:cNvGrpSpPr/>
          <p:nvPr/>
        </p:nvGrpSpPr>
        <p:grpSpPr>
          <a:xfrm>
            <a:off x="-39" y="5255592"/>
            <a:ext cx="12189238" cy="1828789"/>
            <a:chOff x="-305" y="3144820"/>
            <a:chExt cx="9182100" cy="1551136"/>
          </a:xfrm>
        </p:grpSpPr>
        <p:sp>
          <p:nvSpPr>
            <p:cNvPr id="303" name="Google Shape;303;g348340bd3c7_2_739"/>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g348340bd3c7_2_739"/>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g348340bd3c7_2_739"/>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348340bd3c7_2_739"/>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07" name="Google Shape;307;g348340bd3c7_2_739"/>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308" name="Google Shape;308;g348340bd3c7_2_739"/>
          <p:cNvPicPr preferRelativeResize="0"/>
          <p:nvPr/>
        </p:nvPicPr>
        <p:blipFill>
          <a:blip r:embed="rId4">
            <a:alphaModFix/>
          </a:blip>
          <a:stretch>
            <a:fillRect/>
          </a:stretch>
        </p:blipFill>
        <p:spPr>
          <a:xfrm>
            <a:off x="0" y="0"/>
            <a:ext cx="12192000" cy="6858000"/>
          </a:xfrm>
          <a:prstGeom prst="rect">
            <a:avLst/>
          </a:prstGeom>
          <a:noFill/>
          <a:ln>
            <a:noFill/>
          </a:ln>
        </p:spPr>
      </p:pic>
      <p:sp>
        <p:nvSpPr>
          <p:cNvPr id="309" name="Google Shape;309;g348340bd3c7_2_739"/>
          <p:cNvSpPr/>
          <p:nvPr/>
        </p:nvSpPr>
        <p:spPr>
          <a:xfrm>
            <a:off x="3468525" y="4705300"/>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10" name="Google Shape;310;g348340bd3c7_2_739"/>
          <p:cNvSpPr/>
          <p:nvPr/>
        </p:nvSpPr>
        <p:spPr>
          <a:xfrm>
            <a:off x="2667775" y="2114500"/>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348340bd3c7_1_12"/>
          <p:cNvSpPr txBox="1">
            <a:spLocks noGrp="1"/>
          </p:cNvSpPr>
          <p:nvPr>
            <p:ph type="title"/>
          </p:nvPr>
        </p:nvSpPr>
        <p:spPr>
          <a:xfrm>
            <a:off x="0" y="3"/>
            <a:ext cx="12192000" cy="1014600"/>
          </a:xfrm>
          <a:prstGeom prst="rect">
            <a:avLst/>
          </a:prstGeom>
          <a:solidFill>
            <a:srgbClr val="FADCF5"/>
          </a:solidFill>
          <a:ln>
            <a:noFill/>
          </a:ln>
        </p:spPr>
        <p:txBody>
          <a:bodyPr spcFirstLastPara="1" wrap="square" lIns="91425" tIns="45700" rIns="91425" bIns="45700" anchor="ctr" anchorCtr="0">
            <a:noAutofit/>
          </a:bodyPr>
          <a:lstStyle/>
          <a:p>
            <a:pPr marL="0" lvl="0" indent="0" algn="l" rtl="0">
              <a:lnSpc>
                <a:spcPct val="115000"/>
              </a:lnSpc>
              <a:spcBef>
                <a:spcPts val="1200"/>
              </a:spcBef>
              <a:spcAft>
                <a:spcPts val="1200"/>
              </a:spcAft>
              <a:buClr>
                <a:schemeClr val="dk1"/>
              </a:buClr>
              <a:buSzPts val="1100"/>
              <a:buFont typeface="Arial"/>
              <a:buNone/>
            </a:pPr>
            <a:r>
              <a:rPr lang="en-GB" sz="3300"/>
              <a:t>Assess: Teachers accurately gather information on all pupils’ learning.</a:t>
            </a:r>
            <a:endParaRPr sz="3700"/>
          </a:p>
        </p:txBody>
      </p:sp>
      <p:sp>
        <p:nvSpPr>
          <p:cNvPr id="280" name="Google Shape;280;g348340bd3c7_1_12"/>
          <p:cNvSpPr/>
          <p:nvPr/>
        </p:nvSpPr>
        <p:spPr>
          <a:xfrm>
            <a:off x="509700" y="2465075"/>
            <a:ext cx="11172600" cy="8274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200" b="1"/>
              <a:t>What are your strategies to respond to, address and adapt what are you doing?</a:t>
            </a:r>
            <a:endParaRPr sz="2200" b="1" i="0" u="none" strike="noStrike" cap="none">
              <a:solidFill>
                <a:srgbClr val="000000"/>
              </a:solidFill>
              <a:latin typeface="Arial"/>
              <a:ea typeface="Arial"/>
              <a:cs typeface="Arial"/>
              <a:sym typeface="Arial"/>
            </a:endParaRPr>
          </a:p>
        </p:txBody>
      </p:sp>
      <p:sp>
        <p:nvSpPr>
          <p:cNvPr id="281" name="Google Shape;281;g348340bd3c7_1_12"/>
          <p:cNvSpPr/>
          <p:nvPr/>
        </p:nvSpPr>
        <p:spPr>
          <a:xfrm>
            <a:off x="509700" y="1241725"/>
            <a:ext cx="11172600" cy="1014600"/>
          </a:xfrm>
          <a:prstGeom prst="roundRect">
            <a:avLst>
              <a:gd name="adj" fmla="val 16667"/>
            </a:avLst>
          </a:prstGeom>
          <a:solidFill>
            <a:srgbClr val="FADCF5"/>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700" b="1">
                <a:solidFill>
                  <a:schemeClr val="dk1"/>
                </a:solidFill>
              </a:rPr>
              <a:t>Responses inform the next steps in learning</a:t>
            </a:r>
            <a:endParaRPr sz="2700" b="1"/>
          </a:p>
        </p:txBody>
      </p:sp>
      <p:sp>
        <p:nvSpPr>
          <p:cNvPr id="282" name="Google Shape;282;g348340bd3c7_1_12"/>
          <p:cNvSpPr/>
          <p:nvPr/>
        </p:nvSpPr>
        <p:spPr>
          <a:xfrm>
            <a:off x="509700" y="3477075"/>
            <a:ext cx="56421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Give pupils another chance to think deeply and learn  </a:t>
            </a:r>
            <a:endParaRPr sz="2400" b="1" i="0" u="none" strike="noStrike" cap="none">
              <a:solidFill>
                <a:srgbClr val="000000"/>
              </a:solidFill>
              <a:latin typeface="Arial"/>
              <a:ea typeface="Arial"/>
              <a:cs typeface="Arial"/>
              <a:sym typeface="Arial"/>
            </a:endParaRPr>
          </a:p>
        </p:txBody>
      </p:sp>
      <p:sp>
        <p:nvSpPr>
          <p:cNvPr id="283" name="Google Shape;283;g348340bd3c7_1_12"/>
          <p:cNvSpPr/>
          <p:nvPr/>
        </p:nvSpPr>
        <p:spPr>
          <a:xfrm>
            <a:off x="509700" y="5116650"/>
            <a:ext cx="33771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Address misconceptions or gaps in learning </a:t>
            </a:r>
            <a:endParaRPr sz="2400" b="1" i="0" u="none" strike="noStrike" cap="none">
              <a:solidFill>
                <a:srgbClr val="000000"/>
              </a:solidFill>
              <a:latin typeface="Arial"/>
              <a:ea typeface="Arial"/>
              <a:cs typeface="Arial"/>
              <a:sym typeface="Arial"/>
            </a:endParaRPr>
          </a:p>
        </p:txBody>
      </p:sp>
      <p:sp>
        <p:nvSpPr>
          <p:cNvPr id="284" name="Google Shape;284;g348340bd3c7_1_12"/>
          <p:cNvSpPr/>
          <p:nvPr/>
        </p:nvSpPr>
        <p:spPr>
          <a:xfrm>
            <a:off x="4225650" y="5116675"/>
            <a:ext cx="34767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Reteach key learning points</a:t>
            </a:r>
            <a:endParaRPr sz="2400" b="1" i="0" u="none" strike="noStrike" cap="none">
              <a:solidFill>
                <a:srgbClr val="000000"/>
              </a:solidFill>
              <a:latin typeface="Arial"/>
              <a:ea typeface="Arial"/>
              <a:cs typeface="Arial"/>
              <a:sym typeface="Arial"/>
            </a:endParaRPr>
          </a:p>
        </p:txBody>
      </p:sp>
      <p:sp>
        <p:nvSpPr>
          <p:cNvPr id="285" name="Google Shape;285;g348340bd3c7_1_12"/>
          <p:cNvSpPr/>
          <p:nvPr/>
        </p:nvSpPr>
        <p:spPr>
          <a:xfrm>
            <a:off x="7941600" y="5116650"/>
            <a:ext cx="37407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Whole class feedback or individual/groups of pupils?</a:t>
            </a:r>
            <a:endParaRPr sz="2400" b="1" i="0" u="none" strike="noStrike" cap="none">
              <a:solidFill>
                <a:srgbClr val="000000"/>
              </a:solidFill>
              <a:latin typeface="Arial"/>
              <a:ea typeface="Arial"/>
              <a:cs typeface="Arial"/>
              <a:sym typeface="Arial"/>
            </a:endParaRPr>
          </a:p>
        </p:txBody>
      </p:sp>
      <p:sp>
        <p:nvSpPr>
          <p:cNvPr id="286" name="Google Shape;286;g348340bd3c7_1_12"/>
          <p:cNvSpPr/>
          <p:nvPr/>
        </p:nvSpPr>
        <p:spPr>
          <a:xfrm>
            <a:off x="6351300" y="3477050"/>
            <a:ext cx="5331000" cy="1455000"/>
          </a:xfrm>
          <a:prstGeom prst="roundRect">
            <a:avLst>
              <a:gd name="adj" fmla="val 16667"/>
            </a:avLst>
          </a:prstGeom>
          <a:solidFill>
            <a:srgbClr val="E6B8AF"/>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GB" sz="2400" b="1"/>
              <a:t>Move onto new learning  </a:t>
            </a:r>
            <a:endParaRPr sz="2400" b="1"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348340bd3c7_3_54"/>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Actionable Feedback</a:t>
            </a:r>
            <a:endParaRPr>
              <a:solidFill>
                <a:schemeClr val="dk1"/>
              </a:solidFill>
            </a:endParaRPr>
          </a:p>
        </p:txBody>
      </p:sp>
      <p:pic>
        <p:nvPicPr>
          <p:cNvPr id="340" name="Google Shape;340;g348340bd3c7_3_54"/>
          <p:cNvPicPr preferRelativeResize="0"/>
          <p:nvPr/>
        </p:nvPicPr>
        <p:blipFill>
          <a:blip r:embed="rId3">
            <a:alphaModFix/>
          </a:blip>
          <a:stretch>
            <a:fillRect/>
          </a:stretch>
        </p:blipFill>
        <p:spPr>
          <a:xfrm>
            <a:off x="587525" y="1273850"/>
            <a:ext cx="7724275" cy="5099900"/>
          </a:xfrm>
          <a:prstGeom prst="rect">
            <a:avLst/>
          </a:prstGeom>
          <a:noFill/>
          <a:ln>
            <a:noFill/>
          </a:ln>
        </p:spPr>
      </p:pic>
      <p:sp>
        <p:nvSpPr>
          <p:cNvPr id="341" name="Google Shape;341;g348340bd3c7_3_54"/>
          <p:cNvSpPr/>
          <p:nvPr/>
        </p:nvSpPr>
        <p:spPr>
          <a:xfrm>
            <a:off x="8617600" y="2037900"/>
            <a:ext cx="3353700" cy="3334800"/>
          </a:xfrm>
          <a:prstGeom prst="roundRect">
            <a:avLst>
              <a:gd name="adj" fmla="val 16667"/>
            </a:avLst>
          </a:prstGeom>
          <a:solidFill>
            <a:srgbClr val="FADCF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b="1">
                <a:solidFill>
                  <a:schemeClr val="dk1"/>
                </a:solidFill>
                <a:latin typeface="Calibri"/>
                <a:ea typeface="Calibri"/>
                <a:cs typeface="Calibri"/>
                <a:sym typeface="Calibri"/>
              </a:rPr>
              <a:t>Discussion Point</a:t>
            </a:r>
            <a:endParaRPr sz="2500" b="1">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0" lvl="0" indent="0" algn="l" rtl="0">
              <a:spcBef>
                <a:spcPts val="0"/>
              </a:spcBef>
              <a:spcAft>
                <a:spcPts val="0"/>
              </a:spcAft>
              <a:buNone/>
            </a:pPr>
            <a:r>
              <a:rPr lang="en-GB" sz="2500">
                <a:solidFill>
                  <a:schemeClr val="dk1"/>
                </a:solidFill>
                <a:latin typeface="Calibri"/>
                <a:ea typeface="Calibri"/>
                <a:cs typeface="Calibri"/>
                <a:sym typeface="Calibri"/>
              </a:rPr>
              <a:t>How would this work in your subject area? </a:t>
            </a:r>
            <a:endParaRPr sz="2500">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r>
              <a:rPr lang="en-GB" sz="2500">
                <a:solidFill>
                  <a:schemeClr val="dk1"/>
                </a:solidFill>
                <a:latin typeface="Calibri"/>
                <a:ea typeface="Calibri"/>
                <a:cs typeface="Calibri"/>
                <a:sym typeface="Calibri"/>
              </a:rPr>
              <a:t>Do you use some more than others?</a:t>
            </a:r>
            <a:endParaRPr sz="27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2"/>
          <p:cNvSpPr/>
          <p:nvPr/>
        </p:nvSpPr>
        <p:spPr>
          <a:xfrm>
            <a:off x="3049"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7" name="Google Shape;117;p42"/>
          <p:cNvSpPr/>
          <p:nvPr/>
        </p:nvSpPr>
        <p:spPr>
          <a:xfrm>
            <a:off x="-1" y="0"/>
            <a:ext cx="7390263" cy="6858000"/>
          </a:xfrm>
          <a:prstGeom prst="rect">
            <a:avLst/>
          </a:prstGeom>
          <a:gradFill>
            <a:gsLst>
              <a:gs pos="0">
                <a:srgbClr val="FFFFFF">
                  <a:alpha val="0"/>
                </a:srgbClr>
              </a:gs>
              <a:gs pos="19000">
                <a:srgbClr val="FFFFFF">
                  <a:alpha val="35294"/>
                </a:srgbClr>
              </a:gs>
              <a:gs pos="35000">
                <a:srgbClr val="FFFFFF">
                  <a:alpha val="74509"/>
                </a:srgbClr>
              </a:gs>
              <a:gs pos="48000">
                <a:schemeClr val="lt1"/>
              </a:gs>
              <a:gs pos="100000">
                <a:schemeClr val="lt1"/>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42"/>
          <p:cNvSpPr/>
          <p:nvPr/>
        </p:nvSpPr>
        <p:spPr>
          <a:xfrm>
            <a:off x="113025" y="170325"/>
            <a:ext cx="4558800" cy="6312900"/>
          </a:xfrm>
          <a:prstGeom prst="roundRect">
            <a:avLst>
              <a:gd name="adj" fmla="val 16667"/>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2800"/>
              <a:buFont typeface="Arial"/>
              <a:buNone/>
            </a:pPr>
            <a:r>
              <a:rPr lang="en-GB" sz="2590" b="1" i="0" u="none" strike="noStrike" cap="none">
                <a:solidFill>
                  <a:schemeClr val="dk1"/>
                </a:solidFill>
                <a:latin typeface="Arial"/>
                <a:ea typeface="Arial"/>
                <a:cs typeface="Arial"/>
                <a:sym typeface="Arial"/>
              </a:rPr>
              <a:t>Our vision</a:t>
            </a:r>
            <a:endParaRPr sz="2590" b="1" i="0" u="none" strike="noStrike" cap="none">
              <a:solidFill>
                <a:schemeClr val="dk1"/>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2800"/>
              <a:buFont typeface="Arial"/>
              <a:buNone/>
            </a:pPr>
            <a:endParaRPr sz="2590" b="1"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facilitate the gathering of best practice curriculum implementation strategies. </a:t>
            </a:r>
            <a:endParaRPr sz="1295" b="0" i="0" u="none" strike="noStrike" cap="none">
              <a:solidFill>
                <a:srgbClr val="000000"/>
              </a:solidFill>
              <a:latin typeface="Arial"/>
              <a:ea typeface="Arial"/>
              <a:cs typeface="Arial"/>
              <a:sym typeface="Arial"/>
            </a:endParaRPr>
          </a:p>
          <a:p>
            <a:pPr marL="0" marR="0" lvl="0" indent="0" algn="l" rtl="0">
              <a:lnSpc>
                <a:spcPct val="80000"/>
              </a:lnSpc>
              <a:spcBef>
                <a:spcPts val="600"/>
              </a:spcBef>
              <a:spcAft>
                <a:spcPts val="0"/>
              </a:spcAft>
              <a:buClr>
                <a:srgbClr val="000000"/>
              </a:buClr>
              <a:buSzPts val="2800"/>
              <a:buFont typeface="Arial"/>
              <a:buNone/>
            </a:pPr>
            <a:r>
              <a:rPr lang="en-GB" sz="2590" b="0" i="0" u="none" strike="noStrike" cap="none">
                <a:solidFill>
                  <a:schemeClr val="dk1"/>
                </a:solidFill>
                <a:latin typeface="Arial"/>
                <a:ea typeface="Arial"/>
                <a:cs typeface="Arial"/>
                <a:sym typeface="Arial"/>
              </a:rPr>
              <a:t>This is so that we help subject leaders and teachers to in turn help all children to know and remember important knowledge across subject curriculums. </a:t>
            </a:r>
            <a:endParaRPr sz="2590" b="0" i="0" u="none" strike="noStrike" cap="none">
              <a:solidFill>
                <a:schemeClr val="dk1"/>
              </a:solidFill>
              <a:latin typeface="Arial"/>
              <a:ea typeface="Arial"/>
              <a:cs typeface="Arial"/>
              <a:sym typeface="Arial"/>
            </a:endParaRPr>
          </a:p>
          <a:p>
            <a:pPr marL="0" marR="0" lvl="0" indent="0" algn="l" rtl="0">
              <a:lnSpc>
                <a:spcPct val="80000"/>
              </a:lnSpc>
              <a:spcBef>
                <a:spcPts val="600"/>
              </a:spcBef>
              <a:spcAft>
                <a:spcPts val="600"/>
              </a:spcAft>
              <a:buClr>
                <a:srgbClr val="000000"/>
              </a:buClr>
              <a:buSzPts val="2800"/>
              <a:buFont typeface="Arial"/>
              <a:buNone/>
            </a:pPr>
            <a:r>
              <a:rPr lang="en-GB" sz="2590" b="0" i="0" u="none" strike="noStrike" cap="none">
                <a:solidFill>
                  <a:schemeClr val="dk1"/>
                </a:solidFill>
                <a:latin typeface="Arial"/>
                <a:ea typeface="Arial"/>
                <a:cs typeface="Arial"/>
                <a:sym typeface="Arial"/>
              </a:rPr>
              <a:t>To support subject leaders in evaluating the impact of their subject curriculums. </a:t>
            </a:r>
            <a:endParaRPr sz="2590" b="0" i="0" u="none" strike="noStrike" cap="none">
              <a:solidFill>
                <a:schemeClr val="dk1"/>
              </a:solidFill>
              <a:latin typeface="Arial"/>
              <a:ea typeface="Arial"/>
              <a:cs typeface="Arial"/>
              <a:sym typeface="Arial"/>
            </a:endParaRPr>
          </a:p>
        </p:txBody>
      </p:sp>
      <p:pic>
        <p:nvPicPr>
          <p:cNvPr id="119" name="Google Shape;119;p42" descr="File:Bolton Town Hall, Victoria Square (geograph 7172391).jpg ..."/>
          <p:cNvPicPr preferRelativeResize="0"/>
          <p:nvPr/>
        </p:nvPicPr>
        <p:blipFill rotWithShape="1">
          <a:blip r:embed="rId3">
            <a:alphaModFix amt="60000"/>
          </a:blip>
          <a:srcRect/>
          <a:stretch/>
        </p:blipFill>
        <p:spPr>
          <a:xfrm>
            <a:off x="4801750" y="0"/>
            <a:ext cx="7390249" cy="6858000"/>
          </a:xfrm>
          <a:prstGeom prst="rect">
            <a:avLst/>
          </a:prstGeom>
          <a:noFill/>
          <a:ln>
            <a:noFill/>
          </a:ln>
          <a:effectLst>
            <a:outerShdw blurRad="57150" dist="19050" dir="5400000" algn="bl" rotWithShape="0">
              <a:srgbClr val="000000">
                <a:alpha val="49411"/>
              </a:srgbClr>
            </a:outerShdw>
            <a:reflection endPos="30000" dist="38100" dir="5400000" fadeDir="5400012" sy="-100000" algn="bl" rotWithShape="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48340bd3c7_2_789"/>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49" name="Google Shape;149;g348340bd3c7_2_789"/>
          <p:cNvGrpSpPr/>
          <p:nvPr/>
        </p:nvGrpSpPr>
        <p:grpSpPr>
          <a:xfrm>
            <a:off x="-39" y="5255592"/>
            <a:ext cx="12189238" cy="1828789"/>
            <a:chOff x="-305" y="3144820"/>
            <a:chExt cx="9182100" cy="1551136"/>
          </a:xfrm>
        </p:grpSpPr>
        <p:sp>
          <p:nvSpPr>
            <p:cNvPr id="150" name="Google Shape;150;g348340bd3c7_2_789"/>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g348340bd3c7_2_789"/>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g348340bd3c7_2_789"/>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g348340bd3c7_2_789"/>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54" name="Google Shape;154;g348340bd3c7_2_789"/>
          <p:cNvPicPr preferRelativeResize="0"/>
          <p:nvPr/>
        </p:nvPicPr>
        <p:blipFill rotWithShape="1">
          <a:blip r:embed="rId3">
            <a:alphaModFix/>
          </a:blip>
          <a:srcRect l="3830" t="18100" r="49451" b="51733"/>
          <a:stretch/>
        </p:blipFill>
        <p:spPr>
          <a:xfrm>
            <a:off x="1260025" y="16800"/>
            <a:ext cx="9439176" cy="3612651"/>
          </a:xfrm>
          <a:prstGeom prst="rect">
            <a:avLst/>
          </a:prstGeom>
          <a:solidFill>
            <a:schemeClr val="lt1"/>
          </a:solidFill>
          <a:ln>
            <a:noFill/>
          </a:ln>
        </p:spPr>
      </p:pic>
      <p:pic>
        <p:nvPicPr>
          <p:cNvPr id="155" name="Google Shape;155;g348340bd3c7_2_789"/>
          <p:cNvPicPr preferRelativeResize="0"/>
          <p:nvPr/>
        </p:nvPicPr>
        <p:blipFill rotWithShape="1">
          <a:blip r:embed="rId3">
            <a:alphaModFix/>
          </a:blip>
          <a:srcRect l="50572" t="18098" r="2709" b="52317"/>
          <a:stretch/>
        </p:blipFill>
        <p:spPr>
          <a:xfrm>
            <a:off x="1260025" y="3705650"/>
            <a:ext cx="9439176" cy="3152350"/>
          </a:xfrm>
          <a:prstGeom prst="rect">
            <a:avLst/>
          </a:prstGeom>
          <a:solidFill>
            <a:schemeClr val="lt1"/>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90"/>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Feedback</a:t>
            </a:r>
            <a:endParaRPr>
              <a:solidFill>
                <a:schemeClr val="dk1"/>
              </a:solidFill>
            </a:endParaRPr>
          </a:p>
        </p:txBody>
      </p:sp>
      <p:pic>
        <p:nvPicPr>
          <p:cNvPr id="317" name="Google Shape;317;p90"/>
          <p:cNvPicPr preferRelativeResize="0"/>
          <p:nvPr/>
        </p:nvPicPr>
        <p:blipFill>
          <a:blip r:embed="rId3">
            <a:alphaModFix/>
          </a:blip>
          <a:stretch>
            <a:fillRect/>
          </a:stretch>
        </p:blipFill>
        <p:spPr>
          <a:xfrm>
            <a:off x="0" y="1004100"/>
            <a:ext cx="5889600" cy="5853900"/>
          </a:xfrm>
          <a:prstGeom prst="rect">
            <a:avLst/>
          </a:prstGeom>
          <a:noFill/>
          <a:ln>
            <a:noFill/>
          </a:ln>
        </p:spPr>
      </p:pic>
      <p:pic>
        <p:nvPicPr>
          <p:cNvPr id="318" name="Google Shape;318;p90"/>
          <p:cNvPicPr preferRelativeResize="0"/>
          <p:nvPr/>
        </p:nvPicPr>
        <p:blipFill>
          <a:blip r:embed="rId4">
            <a:alphaModFix/>
          </a:blip>
          <a:stretch>
            <a:fillRect/>
          </a:stretch>
        </p:blipFill>
        <p:spPr>
          <a:xfrm>
            <a:off x="5889600" y="2352325"/>
            <a:ext cx="6302400" cy="2540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g348340bd3c7_3_43"/>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Whole-Class Feedback</a:t>
            </a:r>
            <a:endParaRPr>
              <a:solidFill>
                <a:schemeClr val="dk1"/>
              </a:solidFill>
            </a:endParaRPr>
          </a:p>
        </p:txBody>
      </p:sp>
      <p:pic>
        <p:nvPicPr>
          <p:cNvPr id="348" name="Google Shape;348;g348340bd3c7_3_43"/>
          <p:cNvPicPr preferRelativeResize="0"/>
          <p:nvPr/>
        </p:nvPicPr>
        <p:blipFill>
          <a:blip r:embed="rId3">
            <a:alphaModFix/>
          </a:blip>
          <a:stretch>
            <a:fillRect/>
          </a:stretch>
        </p:blipFill>
        <p:spPr>
          <a:xfrm>
            <a:off x="932400" y="1111375"/>
            <a:ext cx="10327190" cy="55491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48340bd3c7_3_61"/>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Other methods of feedback</a:t>
            </a:r>
            <a:endParaRPr>
              <a:solidFill>
                <a:schemeClr val="dk1"/>
              </a:solidFill>
            </a:endParaRPr>
          </a:p>
        </p:txBody>
      </p:sp>
      <p:sp>
        <p:nvSpPr>
          <p:cNvPr id="368" name="Google Shape;368;g348340bd3c7_3_61"/>
          <p:cNvSpPr/>
          <p:nvPr/>
        </p:nvSpPr>
        <p:spPr>
          <a:xfrm>
            <a:off x="1748200" y="1773175"/>
            <a:ext cx="9020100" cy="4101000"/>
          </a:xfrm>
          <a:prstGeom prst="wedgeRectCallout">
            <a:avLst>
              <a:gd name="adj1" fmla="val -61340"/>
              <a:gd name="adj2" fmla="val 51132"/>
            </a:avLst>
          </a:prstGeom>
          <a:solidFill>
            <a:srgbClr val="FEDEF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500" b="1">
                <a:latin typeface="Calibri"/>
                <a:ea typeface="Calibri"/>
                <a:cs typeface="Calibri"/>
                <a:sym typeface="Calibri"/>
              </a:rPr>
              <a:t>D</a:t>
            </a:r>
            <a:r>
              <a:rPr lang="en-GB" sz="2900" b="1">
                <a:latin typeface="Calibri"/>
                <a:ea typeface="Calibri"/>
                <a:cs typeface="Calibri"/>
                <a:sym typeface="Calibri"/>
              </a:rPr>
              <a:t>iscussion </a:t>
            </a:r>
            <a:r>
              <a:rPr lang="en-GB" sz="2800" b="1">
                <a:latin typeface="Calibri"/>
                <a:ea typeface="Calibri"/>
                <a:cs typeface="Calibri"/>
                <a:sym typeface="Calibri"/>
              </a:rPr>
              <a:t>Point</a:t>
            </a:r>
            <a:endParaRPr sz="2800" b="1">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GB" sz="2800">
                <a:latin typeface="Calibri"/>
                <a:ea typeface="Calibri"/>
                <a:cs typeface="Calibri"/>
                <a:sym typeface="Calibri"/>
              </a:rPr>
              <a:t>What are the most commonly used methods for delivering feedback in your Department? </a:t>
            </a:r>
            <a:endParaRPr sz="2800">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GB" sz="2800">
                <a:latin typeface="Calibri"/>
                <a:ea typeface="Calibri"/>
                <a:cs typeface="Calibri"/>
                <a:sym typeface="Calibri"/>
              </a:rPr>
              <a:t>Does the research support their effectiveness?</a:t>
            </a:r>
            <a:endParaRPr sz="2800">
              <a:latin typeface="Calibri"/>
              <a:ea typeface="Calibri"/>
              <a:cs typeface="Calibri"/>
              <a:sym typeface="Calibri"/>
            </a:endParaRPr>
          </a:p>
          <a:p>
            <a:pPr marL="0" lvl="0" indent="0" algn="ctr" rtl="0">
              <a:spcBef>
                <a:spcPts val="0"/>
              </a:spcBef>
              <a:spcAft>
                <a:spcPts val="0"/>
              </a:spcAft>
              <a:buNone/>
            </a:pPr>
            <a:endParaRPr sz="2800">
              <a:latin typeface="Calibri"/>
              <a:ea typeface="Calibri"/>
              <a:cs typeface="Calibri"/>
              <a:sym typeface="Calibri"/>
            </a:endParaRPr>
          </a:p>
          <a:p>
            <a:pPr marL="0" lvl="0" indent="0" algn="ctr" rtl="0">
              <a:spcBef>
                <a:spcPts val="0"/>
              </a:spcBef>
              <a:spcAft>
                <a:spcPts val="0"/>
              </a:spcAft>
              <a:buNone/>
            </a:pPr>
            <a:r>
              <a:rPr lang="en-GB" sz="2800">
                <a:latin typeface="Calibri"/>
                <a:ea typeface="Calibri"/>
                <a:cs typeface="Calibri"/>
                <a:sym typeface="Calibri"/>
              </a:rPr>
              <a:t>What other areas of feedback would you like to explore?</a:t>
            </a:r>
            <a:endParaRPr sz="28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348340bd3c7_3_72"/>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Improving feedback</a:t>
            </a:r>
            <a:endParaRPr>
              <a:solidFill>
                <a:schemeClr val="dk1"/>
              </a:solidFill>
            </a:endParaRPr>
          </a:p>
        </p:txBody>
      </p:sp>
      <p:pic>
        <p:nvPicPr>
          <p:cNvPr id="375" name="Google Shape;375;g348340bd3c7_3_72"/>
          <p:cNvPicPr preferRelativeResize="0"/>
          <p:nvPr/>
        </p:nvPicPr>
        <p:blipFill rotWithShape="1">
          <a:blip r:embed="rId3">
            <a:alphaModFix/>
          </a:blip>
          <a:srcRect b="48612"/>
          <a:stretch/>
        </p:blipFill>
        <p:spPr>
          <a:xfrm>
            <a:off x="97650" y="1152950"/>
            <a:ext cx="11670000" cy="3748400"/>
          </a:xfrm>
          <a:prstGeom prst="rect">
            <a:avLst/>
          </a:prstGeom>
          <a:noFill/>
          <a:ln>
            <a:noFill/>
          </a:ln>
        </p:spPr>
      </p:pic>
      <p:sp>
        <p:nvSpPr>
          <p:cNvPr id="376" name="Google Shape;376;g348340bd3c7_3_72"/>
          <p:cNvSpPr/>
          <p:nvPr/>
        </p:nvSpPr>
        <p:spPr>
          <a:xfrm>
            <a:off x="97650" y="4901350"/>
            <a:ext cx="11670000" cy="1646700"/>
          </a:xfrm>
          <a:prstGeom prst="wedgeRoundRectCallout">
            <a:avLst>
              <a:gd name="adj1" fmla="val -47610"/>
              <a:gd name="adj2" fmla="val 6374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a:latin typeface="Calibri"/>
                <a:ea typeface="Calibri"/>
                <a:cs typeface="Calibri"/>
                <a:sym typeface="Calibri"/>
              </a:rPr>
              <a:t>H</a:t>
            </a:r>
            <a:r>
              <a:rPr lang="en-GB" sz="2200">
                <a:latin typeface="Calibri"/>
                <a:ea typeface="Calibri"/>
                <a:cs typeface="Calibri"/>
                <a:sym typeface="Calibri"/>
              </a:rPr>
              <a:t>ow can this teacher provide feedback whilst considering the pupil’s response to it? She wants to give constructive and useful feedback without knocking Amelia’s confidence or motivation.</a:t>
            </a:r>
            <a:endParaRPr sz="2200">
              <a:latin typeface="Calibri"/>
              <a:ea typeface="Calibri"/>
              <a:cs typeface="Calibri"/>
              <a:sym typeface="Calibri"/>
            </a:endParaRPr>
          </a:p>
          <a:p>
            <a:pPr marL="0" lvl="0" indent="0" algn="ctr" rtl="0">
              <a:spcBef>
                <a:spcPts val="0"/>
              </a:spcBef>
              <a:spcAft>
                <a:spcPts val="0"/>
              </a:spcAft>
              <a:buNone/>
            </a:pPr>
            <a:endParaRPr sz="2200">
              <a:latin typeface="Calibri"/>
              <a:ea typeface="Calibri"/>
              <a:cs typeface="Calibri"/>
              <a:sym typeface="Calibri"/>
            </a:endParaRPr>
          </a:p>
          <a:p>
            <a:pPr marL="0" lvl="0" indent="0" algn="ctr" rtl="0">
              <a:spcBef>
                <a:spcPts val="0"/>
              </a:spcBef>
              <a:spcAft>
                <a:spcPts val="0"/>
              </a:spcAft>
              <a:buNone/>
            </a:pPr>
            <a:r>
              <a:rPr lang="en-GB" sz="2200">
                <a:latin typeface="Calibri"/>
                <a:ea typeface="Calibri"/>
                <a:cs typeface="Calibri"/>
                <a:sym typeface="Calibri"/>
              </a:rPr>
              <a:t>How can the teacher ensure that Amelia as the time and opportunity to use the feedback offered?</a:t>
            </a:r>
            <a:endParaRPr sz="22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383" name="Google Shape;383;p2"/>
          <p:cNvGrpSpPr/>
          <p:nvPr/>
        </p:nvGrpSpPr>
        <p:grpSpPr>
          <a:xfrm>
            <a:off x="-39" y="5255591"/>
            <a:ext cx="12189238" cy="1828789"/>
            <a:chOff x="-305" y="3144820"/>
            <a:chExt cx="9182100" cy="1551136"/>
          </a:xfrm>
        </p:grpSpPr>
        <p:sp>
          <p:nvSpPr>
            <p:cNvPr id="384" name="Google Shape;384;p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88" name="Google Shape;388;p2"/>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389" name="Google Shape;389;p2"/>
          <p:cNvPicPr preferRelativeResize="0"/>
          <p:nvPr/>
        </p:nvPicPr>
        <p:blipFill>
          <a:blip r:embed="rId4">
            <a:alphaModFix/>
          </a:blip>
          <a:stretch>
            <a:fillRect/>
          </a:stretch>
        </p:blipFill>
        <p:spPr>
          <a:xfrm>
            <a:off x="0" y="0"/>
            <a:ext cx="12192000" cy="6858000"/>
          </a:xfrm>
          <a:prstGeom prst="rect">
            <a:avLst/>
          </a:prstGeom>
          <a:noFill/>
          <a:ln>
            <a:noFill/>
          </a:ln>
        </p:spPr>
      </p:pic>
      <p:sp>
        <p:nvSpPr>
          <p:cNvPr id="390" name="Google Shape;390;p2"/>
          <p:cNvSpPr/>
          <p:nvPr/>
        </p:nvSpPr>
        <p:spPr>
          <a:xfrm>
            <a:off x="4816875" y="66022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1" name="Google Shape;391;p2"/>
          <p:cNvSpPr/>
          <p:nvPr/>
        </p:nvSpPr>
        <p:spPr>
          <a:xfrm>
            <a:off x="2667775" y="225397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g348340bd3c7_3_0"/>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Subject Team Meetings</a:t>
            </a:r>
            <a:endParaRPr>
              <a:solidFill>
                <a:schemeClr val="dk1"/>
              </a:solidFill>
            </a:endParaRPr>
          </a:p>
        </p:txBody>
      </p:sp>
      <p:sp>
        <p:nvSpPr>
          <p:cNvPr id="398" name="Google Shape;398;g348340bd3c7_3_0"/>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GB" sz="3200">
                <a:solidFill>
                  <a:schemeClr val="dk1"/>
                </a:solidFill>
                <a:latin typeface="Calibri"/>
                <a:ea typeface="Calibri"/>
                <a:cs typeface="Calibri"/>
                <a:sym typeface="Calibri"/>
              </a:rPr>
              <a:t>In pillar 1 (subject expertise) we talked about department meetings.</a:t>
            </a: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3200">
                <a:solidFill>
                  <a:schemeClr val="dk1"/>
                </a:solidFill>
                <a:latin typeface="Calibri"/>
                <a:ea typeface="Calibri"/>
                <a:cs typeface="Calibri"/>
                <a:sym typeface="Calibri"/>
              </a:rPr>
              <a:t>Let’s look at how these meetings can be structured to make maximum use of assessment information. </a:t>
            </a: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3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3200">
                <a:solidFill>
                  <a:schemeClr val="dk1"/>
                </a:solidFill>
                <a:latin typeface="Calibri"/>
                <a:ea typeface="Calibri"/>
                <a:cs typeface="Calibri"/>
                <a:sym typeface="Calibri"/>
              </a:rPr>
              <a:t>On the following slides, see how subject leaders in mathematics and computing/ICT have analysed assessment information with their teams to identify important curriculum adaptations and next steps around pedagogy.  </a:t>
            </a:r>
            <a:endParaRPr sz="32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g348340bd3c7_2_826"/>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endParaRPr sz="2800" b="0" i="0" u="none" strike="noStrike" cap="none">
              <a:solidFill>
                <a:schemeClr val="dk1"/>
              </a:solidFill>
              <a:latin typeface="Calibri"/>
              <a:ea typeface="Calibri"/>
              <a:cs typeface="Calibri"/>
              <a:sym typeface="Calibri"/>
            </a:endParaRPr>
          </a:p>
        </p:txBody>
      </p:sp>
      <p:pic>
        <p:nvPicPr>
          <p:cNvPr id="405" name="Google Shape;405;g348340bd3c7_2_826"/>
          <p:cNvPicPr preferRelativeResize="0"/>
          <p:nvPr/>
        </p:nvPicPr>
        <p:blipFill rotWithShape="1">
          <a:blip r:embed="rId3">
            <a:alphaModFix/>
          </a:blip>
          <a:srcRect l="18647" t="23525" r="18483" b="7323"/>
          <a:stretch/>
        </p:blipFill>
        <p:spPr>
          <a:xfrm>
            <a:off x="0" y="0"/>
            <a:ext cx="12192000"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348340bd3c7_2_833"/>
          <p:cNvSpPr txBox="1"/>
          <p:nvPr/>
        </p:nvSpPr>
        <p:spPr>
          <a:xfrm>
            <a:off x="578200" y="13410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endParaRPr sz="2800" b="0" i="0" u="none" strike="noStrike" cap="none">
              <a:solidFill>
                <a:schemeClr val="dk1"/>
              </a:solidFill>
              <a:latin typeface="Calibri"/>
              <a:ea typeface="Calibri"/>
              <a:cs typeface="Calibri"/>
              <a:sym typeface="Calibri"/>
            </a:endParaRPr>
          </a:p>
        </p:txBody>
      </p:sp>
      <p:pic>
        <p:nvPicPr>
          <p:cNvPr id="412" name="Google Shape;412;g348340bd3c7_2_833"/>
          <p:cNvPicPr preferRelativeResize="0"/>
          <p:nvPr/>
        </p:nvPicPr>
        <p:blipFill rotWithShape="1">
          <a:blip r:embed="rId3">
            <a:alphaModFix/>
          </a:blip>
          <a:srcRect l="11286" t="23864" r="8437" b="9717"/>
          <a:stretch/>
        </p:blipFill>
        <p:spPr>
          <a:xfrm>
            <a:off x="0" y="0"/>
            <a:ext cx="12192000"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48340bd3c7_2_847"/>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Discussion Point</a:t>
            </a:r>
            <a:endParaRPr>
              <a:solidFill>
                <a:schemeClr val="dk1"/>
              </a:solidFill>
            </a:endParaRPr>
          </a:p>
        </p:txBody>
      </p:sp>
      <p:sp>
        <p:nvSpPr>
          <p:cNvPr id="419" name="Google Shape;419;g348340bd3c7_2_847"/>
          <p:cNvSpPr txBox="1"/>
          <p:nvPr/>
        </p:nvSpPr>
        <p:spPr>
          <a:xfrm>
            <a:off x="611250" y="1731950"/>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How might curriculum discussions around adaptation work in your curriculum subject?</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What would you look at to inform your discussions?</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What are common areas that might need to be adapted in your curriculum subject following such a discussion?</a:t>
            </a:r>
            <a:endParaRPr sz="2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28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en-GB" sz="2800">
                <a:solidFill>
                  <a:schemeClr val="dk1"/>
                </a:solidFill>
                <a:latin typeface="Calibri"/>
                <a:ea typeface="Calibri"/>
                <a:cs typeface="Calibri"/>
                <a:sym typeface="Calibri"/>
              </a:rPr>
              <a:t>Be prepared to feed back to the group. </a:t>
            </a:r>
            <a:endParaRPr sz="2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4"/>
        <p:cNvGrpSpPr/>
        <p:nvPr/>
      </p:nvGrpSpPr>
      <p:grpSpPr>
        <a:xfrm>
          <a:off x="0" y="0"/>
          <a:ext cx="0" cy="0"/>
          <a:chOff x="0" y="0"/>
          <a:chExt cx="0" cy="0"/>
        </a:xfrm>
      </p:grpSpPr>
      <p:sp>
        <p:nvSpPr>
          <p:cNvPr id="125" name="Google Shape;125;p76"/>
          <p:cNvSpPr/>
          <p:nvPr/>
        </p:nvSpPr>
        <p:spPr>
          <a:xfrm>
            <a:off x="-2" y="0"/>
            <a:ext cx="1219200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76"/>
          <p:cNvSpPr/>
          <p:nvPr/>
        </p:nvSpPr>
        <p:spPr>
          <a:xfrm flipH="1">
            <a:off x="-1" y="5282344"/>
            <a:ext cx="12191998" cy="1590742"/>
          </a:xfrm>
          <a:prstGeom prst="rect">
            <a:avLst/>
          </a:prstGeom>
          <a:gradFill>
            <a:gsLst>
              <a:gs pos="0">
                <a:srgbClr val="000000">
                  <a:alpha val="93333"/>
                </a:srgbClr>
              </a:gs>
              <a:gs pos="34000">
                <a:srgbClr val="000000">
                  <a:alpha val="93333"/>
                </a:srgbClr>
              </a:gs>
              <a:gs pos="100000">
                <a:schemeClr val="accent1"/>
              </a:gs>
            </a:gsLst>
            <a:lin ang="8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76"/>
          <p:cNvSpPr/>
          <p:nvPr/>
        </p:nvSpPr>
        <p:spPr>
          <a:xfrm flipH="1">
            <a:off x="-4" y="5282344"/>
            <a:ext cx="8115300" cy="1590742"/>
          </a:xfrm>
          <a:prstGeom prst="rect">
            <a:avLst/>
          </a:prstGeom>
          <a:gradFill>
            <a:gsLst>
              <a:gs pos="0">
                <a:srgbClr val="2F5496">
                  <a:alpha val="56470"/>
                </a:srgbClr>
              </a:gs>
              <a:gs pos="28000">
                <a:srgbClr val="2F5496">
                  <a:alpha val="56470"/>
                </a:srgbClr>
              </a:gs>
              <a:gs pos="100000">
                <a:srgbClr val="000000">
                  <a:alpha val="67450"/>
                </a:srgbClr>
              </a:gs>
            </a:gsLst>
            <a:lin ang="11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76"/>
          <p:cNvSpPr/>
          <p:nvPr/>
        </p:nvSpPr>
        <p:spPr>
          <a:xfrm flipH="1">
            <a:off x="-4" y="5282344"/>
            <a:ext cx="12191998" cy="1590742"/>
          </a:xfrm>
          <a:prstGeom prst="rect">
            <a:avLst/>
          </a:prstGeom>
          <a:gradFill>
            <a:gsLst>
              <a:gs pos="0">
                <a:srgbClr val="000000">
                  <a:alpha val="69411"/>
                </a:srgbClr>
              </a:gs>
              <a:gs pos="100000">
                <a:srgbClr val="4472C4">
                  <a:alpha val="0"/>
                </a:srgbClr>
              </a:gs>
            </a:gsLst>
            <a:lin ang="15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76"/>
          <p:cNvSpPr txBox="1">
            <a:spLocks noGrp="1"/>
          </p:cNvSpPr>
          <p:nvPr>
            <p:ph type="title"/>
          </p:nvPr>
        </p:nvSpPr>
        <p:spPr>
          <a:xfrm>
            <a:off x="376550" y="5490975"/>
            <a:ext cx="10429500" cy="11592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65000"/>
              <a:buNone/>
            </a:pPr>
            <a:r>
              <a:rPr lang="en-GB" sz="4000">
                <a:solidFill>
                  <a:srgbClr val="FFFFFF"/>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The Pillars</a:t>
            </a:r>
            <a:r>
              <a:rPr lang="en-GB" sz="4000">
                <a:solidFill>
                  <a:srgbClr val="FFFFFF"/>
                </a:solidFill>
                <a:latin typeface="Arial"/>
                <a:ea typeface="Arial"/>
                <a:cs typeface="Arial"/>
                <a:sym typeface="Arial"/>
              </a:rPr>
              <a:t> of Effective Curriculum Implementation</a:t>
            </a:r>
            <a:endParaRPr/>
          </a:p>
        </p:txBody>
      </p:sp>
      <p:pic>
        <p:nvPicPr>
          <p:cNvPr id="130" name="Google Shape;130;p76"/>
          <p:cNvPicPr preferRelativeResize="0"/>
          <p:nvPr/>
        </p:nvPicPr>
        <p:blipFill rotWithShape="1">
          <a:blip r:embed="rId3">
            <a:alphaModFix/>
          </a:blip>
          <a:srcRect l="26383" t="36943" r="26846" b="37083"/>
          <a:stretch/>
        </p:blipFill>
        <p:spPr>
          <a:xfrm>
            <a:off x="-4" y="549010"/>
            <a:ext cx="12191995" cy="427526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g348340bd3c7_2_841"/>
          <p:cNvSpPr txBox="1">
            <a:spLocks noGrp="1"/>
          </p:cNvSpPr>
          <p:nvPr>
            <p:ph type="title"/>
          </p:nvPr>
        </p:nvSpPr>
        <p:spPr>
          <a:xfrm>
            <a:off x="0" y="0"/>
            <a:ext cx="12192000" cy="10041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t>Key Reflections</a:t>
            </a:r>
            <a:endParaRPr>
              <a:solidFill>
                <a:schemeClr val="dk1"/>
              </a:solidFill>
            </a:endParaRPr>
          </a:p>
        </p:txBody>
      </p:sp>
      <p:sp>
        <p:nvSpPr>
          <p:cNvPr id="426" name="Google Shape;426;g348340bd3c7_2_841"/>
          <p:cNvSpPr txBox="1"/>
          <p:nvPr/>
        </p:nvSpPr>
        <p:spPr>
          <a:xfrm>
            <a:off x="578200" y="1112475"/>
            <a:ext cx="10969500" cy="48504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Assessments need to be planned as part of curriculum development.</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The purpose of any assessment needs to be clear. </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Effective explicit instruction will decrease the need for assessment and feedback.</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Explicit instruction needs to include preparedness to stop and use assessment to check learning.</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Assessment needs to be appropriate and focus on the right knowledge.</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Assessment needs to be acted on, else there is no point in assessing.</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Action needs to be timely and meaningful.</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Consider the workload/benefit. In-class approaches are often more impactful. </a:t>
            </a:r>
            <a:endParaRPr sz="2800">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GB" sz="2800">
                <a:solidFill>
                  <a:schemeClr val="dk1"/>
                </a:solidFill>
                <a:latin typeface="Calibri"/>
                <a:ea typeface="Calibri"/>
                <a:cs typeface="Calibri"/>
                <a:sym typeface="Calibri"/>
              </a:rPr>
              <a:t>Subject teams can use assessment to inform training and curriculum adaptations. </a:t>
            </a:r>
            <a:endParaRPr sz="2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g31e81e13a8f_1_107"/>
          <p:cNvSpPr txBox="1">
            <a:spLocks noGrp="1"/>
          </p:cNvSpPr>
          <p:nvPr>
            <p:ph type="title"/>
          </p:nvPr>
        </p:nvSpPr>
        <p:spPr>
          <a:xfrm>
            <a:off x="-1" y="0"/>
            <a:ext cx="12192025" cy="763500"/>
          </a:xfrm>
          <a:prstGeom prst="rect">
            <a:avLst/>
          </a:prstGeom>
          <a:solidFill>
            <a:srgbClr val="FEDEFA"/>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6600"/>
              <a:buFont typeface="Arial"/>
              <a:buNone/>
            </a:pPr>
            <a:r>
              <a:rPr lang="en-GB">
                <a:solidFill>
                  <a:schemeClr val="dk1"/>
                </a:solidFill>
              </a:rPr>
              <a:t>Subject Hub Reflection Tool</a:t>
            </a:r>
            <a:endParaRPr>
              <a:solidFill>
                <a:schemeClr val="dk1"/>
              </a:solidFill>
            </a:endParaRPr>
          </a:p>
        </p:txBody>
      </p:sp>
      <p:pic>
        <p:nvPicPr>
          <p:cNvPr id="433" name="Google Shape;433;g31e81e13a8f_1_107"/>
          <p:cNvPicPr preferRelativeResize="0"/>
          <p:nvPr/>
        </p:nvPicPr>
        <p:blipFill rotWithShape="1">
          <a:blip r:embed="rId3">
            <a:alphaModFix/>
          </a:blip>
          <a:srcRect l="30412" t="33718" r="15605" b="16483"/>
          <a:stretch/>
        </p:blipFill>
        <p:spPr>
          <a:xfrm>
            <a:off x="353350" y="955975"/>
            <a:ext cx="11226902" cy="58258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88"/>
          <p:cNvSpPr txBox="1">
            <a:spLocks noGrp="1"/>
          </p:cNvSpPr>
          <p:nvPr>
            <p:ph type="title"/>
          </p:nvPr>
        </p:nvSpPr>
        <p:spPr>
          <a:xfrm>
            <a:off x="0" y="-1"/>
            <a:ext cx="12192000" cy="954583"/>
          </a:xfrm>
          <a:prstGeom prst="rect">
            <a:avLst/>
          </a:prstGeom>
          <a:solidFill>
            <a:srgbClr val="FEDEFA"/>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818"/>
              <a:buFont typeface="Calibri"/>
              <a:buNone/>
            </a:pPr>
            <a:r>
              <a:rPr lang="en-GB"/>
              <a:t>Further Reading</a:t>
            </a:r>
            <a:endParaRPr/>
          </a:p>
        </p:txBody>
      </p:sp>
      <p:sp>
        <p:nvSpPr>
          <p:cNvPr id="440" name="Google Shape;440;p88"/>
          <p:cNvSpPr txBox="1">
            <a:spLocks noGrp="1"/>
          </p:cNvSpPr>
          <p:nvPr>
            <p:ph type="body" idx="1"/>
          </p:nvPr>
        </p:nvSpPr>
        <p:spPr>
          <a:xfrm>
            <a:off x="207800" y="1152491"/>
            <a:ext cx="11776500" cy="5277000"/>
          </a:xfrm>
          <a:prstGeom prst="rect">
            <a:avLst/>
          </a:prstGeom>
          <a:noFill/>
          <a:ln>
            <a:noFill/>
          </a:ln>
        </p:spPr>
        <p:txBody>
          <a:bodyPr spcFirstLastPara="1" wrap="square" lIns="91425" tIns="91425" rIns="91425" bIns="91425" anchor="t" anchorCtr="0">
            <a:normAutofit fontScale="32500" lnSpcReduction="20000"/>
          </a:bodyPr>
          <a:lstStyle/>
          <a:p>
            <a:pPr marL="0" lvl="0" indent="0" algn="l" rtl="0">
              <a:lnSpc>
                <a:spcPct val="115000"/>
              </a:lnSpc>
              <a:spcBef>
                <a:spcPts val="0"/>
              </a:spcBef>
              <a:spcAft>
                <a:spcPts val="0"/>
              </a:spcAft>
              <a:buClr>
                <a:schemeClr val="dk1"/>
              </a:buClr>
              <a:buSzPts val="100"/>
              <a:buFont typeface="Arial"/>
              <a:buNone/>
            </a:pPr>
            <a:r>
              <a:rPr lang="en-GB" sz="6075" u="sng">
                <a:solidFill>
                  <a:schemeClr val="hlink"/>
                </a:solidFill>
                <a:latin typeface="Arial"/>
                <a:ea typeface="Arial"/>
                <a:cs typeface="Arial"/>
                <a:sym typeface="Arial"/>
                <a:hlinkClick r:id="rId3"/>
              </a:rPr>
              <a:t>Teacher Feedback to Improve Pupil Learning | EEF</a:t>
            </a:r>
            <a:endParaRPr sz="6075"/>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075"/>
              <a:t>The Four Pillars of Assessment, A Resource Guide, Evidence Based Education</a:t>
            </a:r>
            <a:endParaRPr sz="6075"/>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426" u="sng">
                <a:solidFill>
                  <a:schemeClr val="hlink"/>
                </a:solidFill>
                <a:latin typeface="Arial"/>
                <a:ea typeface="Arial"/>
                <a:cs typeface="Arial"/>
                <a:sym typeface="Arial"/>
                <a:hlinkClick r:id="rId4"/>
              </a:rPr>
              <a:t>A Summary of Evidence Based Formative Assessment Strategies - Evidence Based Education</a:t>
            </a:r>
            <a:endParaRPr sz="6426"/>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075"/>
              <a:t>Making Good Progress? Daisy Christodoulou, 2016</a:t>
            </a:r>
            <a:endParaRPr sz="6075"/>
          </a:p>
          <a:p>
            <a:pPr marL="0" lvl="0" indent="0" algn="l" rtl="0">
              <a:lnSpc>
                <a:spcPct val="115000"/>
              </a:lnSpc>
              <a:spcBef>
                <a:spcPts val="0"/>
              </a:spcBef>
              <a:spcAft>
                <a:spcPts val="0"/>
              </a:spcAft>
              <a:buClr>
                <a:schemeClr val="dk1"/>
              </a:buClr>
              <a:buSzPts val="100"/>
              <a:buFont typeface="Arial"/>
              <a:buNone/>
            </a:pPr>
            <a:endParaRPr sz="6075"/>
          </a:p>
          <a:p>
            <a:pPr marL="0" lvl="0" indent="0" algn="l" rtl="0">
              <a:lnSpc>
                <a:spcPct val="115000"/>
              </a:lnSpc>
              <a:spcBef>
                <a:spcPts val="0"/>
              </a:spcBef>
              <a:spcAft>
                <a:spcPts val="0"/>
              </a:spcAft>
              <a:buClr>
                <a:schemeClr val="dk1"/>
              </a:buClr>
              <a:buSzPts val="100"/>
              <a:buFont typeface="Arial"/>
              <a:buNone/>
            </a:pPr>
            <a:r>
              <a:rPr lang="en-GB" sz="6075"/>
              <a:t>Formative Assessment in Action, A Guide for Teachers, The Curriculum Foundation.</a:t>
            </a:r>
            <a:br>
              <a:rPr lang="en-GB" sz="6075"/>
            </a:br>
            <a:endParaRPr sz="6075"/>
          </a:p>
          <a:p>
            <a:pPr marL="0" lvl="0" indent="0" algn="l" rtl="0">
              <a:lnSpc>
                <a:spcPct val="115000"/>
              </a:lnSpc>
              <a:spcBef>
                <a:spcPts val="0"/>
              </a:spcBef>
              <a:spcAft>
                <a:spcPts val="0"/>
              </a:spcAft>
              <a:buClr>
                <a:schemeClr val="dk1"/>
              </a:buClr>
              <a:buSzPts val="100"/>
              <a:buFont typeface="Arial"/>
              <a:buNone/>
            </a:pPr>
            <a:r>
              <a:rPr lang="en-GB" sz="6075"/>
              <a:t>Teach Like A Champion 3.0 - Doug Lemov</a:t>
            </a:r>
            <a:endParaRPr sz="6075"/>
          </a:p>
          <a:p>
            <a:pPr marL="0" lvl="0" indent="0" algn="l" rtl="0">
              <a:lnSpc>
                <a:spcPct val="115000"/>
              </a:lnSpc>
              <a:spcBef>
                <a:spcPts val="0"/>
              </a:spcBef>
              <a:spcAft>
                <a:spcPts val="0"/>
              </a:spcAft>
              <a:buClr>
                <a:schemeClr val="dk1"/>
              </a:buClr>
              <a:buSzPts val="358"/>
              <a:buFont typeface="Arial"/>
              <a:buNone/>
            </a:pPr>
            <a:endParaRPr sz="6075"/>
          </a:p>
          <a:p>
            <a:pPr marL="0" lvl="0" indent="0" algn="l" rtl="0">
              <a:lnSpc>
                <a:spcPct val="115000"/>
              </a:lnSpc>
              <a:spcBef>
                <a:spcPts val="0"/>
              </a:spcBef>
              <a:spcAft>
                <a:spcPts val="0"/>
              </a:spcAft>
              <a:buClr>
                <a:schemeClr val="dk1"/>
              </a:buClr>
              <a:buSzPts val="358"/>
              <a:buFont typeface="Arial"/>
              <a:buNone/>
            </a:pPr>
            <a:r>
              <a:rPr lang="en-GB" sz="6075"/>
              <a:t>Walkthrus, Tom Sherrington, Oliver Caviglioni, 2020</a:t>
            </a:r>
            <a:endParaRPr sz="6075"/>
          </a:p>
          <a:p>
            <a:pPr marL="0" lvl="0" indent="0" algn="l" rtl="0">
              <a:lnSpc>
                <a:spcPct val="115000"/>
              </a:lnSpc>
              <a:spcBef>
                <a:spcPts val="0"/>
              </a:spcBef>
              <a:spcAft>
                <a:spcPts val="0"/>
              </a:spcAft>
              <a:buClr>
                <a:schemeClr val="dk1"/>
              </a:buClr>
              <a:buSzPts val="100"/>
              <a:buFont typeface="Arial"/>
              <a:buNone/>
            </a:pPr>
            <a:endParaRPr sz="5659"/>
          </a:p>
          <a:p>
            <a:pPr marL="0" lvl="0" indent="0" algn="l" rtl="0">
              <a:lnSpc>
                <a:spcPct val="115000"/>
              </a:lnSpc>
              <a:spcBef>
                <a:spcPts val="0"/>
              </a:spcBef>
              <a:spcAft>
                <a:spcPts val="0"/>
              </a:spcAft>
              <a:buClr>
                <a:schemeClr val="dk1"/>
              </a:buClr>
              <a:buSzPts val="100"/>
              <a:buFont typeface="Arial"/>
              <a:buNone/>
            </a:pPr>
            <a:r>
              <a:rPr lang="en-GB" sz="5659"/>
              <a:t>The Power of Feedback, Hattie and Timperley, 2007 </a:t>
            </a:r>
            <a:endParaRPr sz="5659"/>
          </a:p>
          <a:p>
            <a:pPr marL="457200" lvl="0" indent="0" algn="l" rtl="0">
              <a:lnSpc>
                <a:spcPct val="120000"/>
              </a:lnSpc>
              <a:spcBef>
                <a:spcPts val="0"/>
              </a:spcBef>
              <a:spcAft>
                <a:spcPts val="0"/>
              </a:spcAft>
              <a:buSzPct val="62771"/>
              <a:buNone/>
            </a:pPr>
            <a:endParaRPr sz="3700"/>
          </a:p>
          <a:p>
            <a:pPr marL="457200" lvl="0" indent="-432196" algn="l" rtl="0">
              <a:lnSpc>
                <a:spcPct val="120000"/>
              </a:lnSpc>
              <a:spcBef>
                <a:spcPts val="0"/>
              </a:spcBef>
              <a:spcAft>
                <a:spcPts val="0"/>
              </a:spcAft>
              <a:buClr>
                <a:schemeClr val="dk1"/>
              </a:buClr>
              <a:buSzPct val="56250"/>
              <a:buFont typeface="Arial"/>
              <a:buNone/>
            </a:pPr>
            <a:endParaRPr/>
          </a:p>
          <a:p>
            <a:pPr marL="152396" lvl="0" indent="0" algn="l" rtl="0">
              <a:lnSpc>
                <a:spcPct val="90000"/>
              </a:lnSpc>
              <a:spcBef>
                <a:spcPts val="0"/>
              </a:spcBef>
              <a:spcAft>
                <a:spcPts val="0"/>
              </a:spcAft>
              <a:buClr>
                <a:schemeClr val="dk1"/>
              </a:buClr>
              <a:buSzPct val="257142"/>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5"/>
        <p:cNvGrpSpPr/>
        <p:nvPr/>
      </p:nvGrpSpPr>
      <p:grpSpPr>
        <a:xfrm>
          <a:off x="0" y="0"/>
          <a:ext cx="0" cy="0"/>
          <a:chOff x="0" y="0"/>
          <a:chExt cx="0" cy="0"/>
        </a:xfrm>
      </p:grpSpPr>
      <p:sp>
        <p:nvSpPr>
          <p:cNvPr id="446" name="Google Shape;446;p92"/>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47" name="Google Shape;447;p92" descr="Questions &amp; Answers Free Stock Photo - Public Domain Pictures"/>
          <p:cNvPicPr preferRelativeResize="0"/>
          <p:nvPr/>
        </p:nvPicPr>
        <p:blipFill>
          <a:blip r:embed="rId3">
            <a:alphaModFix/>
          </a:blip>
          <a:stretch>
            <a:fillRect/>
          </a:stretch>
        </p:blipFill>
        <p:spPr>
          <a:xfrm>
            <a:off x="0" y="0"/>
            <a:ext cx="12188949"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Google Shape;453;p46"/>
          <p:cNvSpPr/>
          <p:nvPr/>
        </p:nvSpPr>
        <p:spPr>
          <a:xfrm>
            <a:off x="1210277" y="0"/>
            <a:ext cx="9771446" cy="6858000"/>
          </a:xfrm>
          <a:custGeom>
            <a:avLst/>
            <a:gdLst/>
            <a:ahLst/>
            <a:cxnLst/>
            <a:rect l="l" t="t" r="r" b="b"/>
            <a:pathLst>
              <a:path w="9771446" h="6858000" extrusionOk="0">
                <a:moveTo>
                  <a:pt x="1422188" y="0"/>
                </a:moveTo>
                <a:lnTo>
                  <a:pt x="8349258" y="0"/>
                </a:lnTo>
                <a:lnTo>
                  <a:pt x="8502224" y="159673"/>
                </a:lnTo>
                <a:cubicBezTo>
                  <a:pt x="9290813" y="1023162"/>
                  <a:pt x="9771446" y="2170221"/>
                  <a:pt x="9771446" y="3429001"/>
                </a:cubicBezTo>
                <a:cubicBezTo>
                  <a:pt x="9771446" y="4687781"/>
                  <a:pt x="9290813" y="5834840"/>
                  <a:pt x="8502224" y="6698330"/>
                </a:cubicBezTo>
                <a:lnTo>
                  <a:pt x="8349260" y="6858000"/>
                </a:lnTo>
                <a:lnTo>
                  <a:pt x="1422186" y="6858000"/>
                </a:lnTo>
                <a:lnTo>
                  <a:pt x="1269223" y="6698330"/>
                </a:lnTo>
                <a:cubicBezTo>
                  <a:pt x="480633" y="5834840"/>
                  <a:pt x="0" y="4687781"/>
                  <a:pt x="0" y="3429001"/>
                </a:cubicBezTo>
                <a:cubicBezTo>
                  <a:pt x="0" y="2170221"/>
                  <a:pt x="480633" y="1023162"/>
                  <a:pt x="1269223" y="159673"/>
                </a:cubicBezTo>
                <a:close/>
              </a:path>
            </a:pathLst>
          </a:custGeom>
          <a:solidFill>
            <a:srgbClr val="D8D8D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54" name="Google Shape;454;p46" descr="Thank You - Free of Charge Creative Commons Highway sign image"/>
          <p:cNvPicPr preferRelativeResize="0"/>
          <p:nvPr/>
        </p:nvPicPr>
        <p:blipFill>
          <a:blip r:embed="rId3">
            <a:alphaModFix/>
          </a:blip>
          <a:stretch>
            <a:fillRect/>
          </a:stretch>
        </p:blipFill>
        <p:spPr>
          <a:xfrm>
            <a:off x="0" y="0"/>
            <a:ext cx="12192000"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7"/>
          <p:cNvSpPr/>
          <p:nvPr/>
        </p:nvSpPr>
        <p:spPr>
          <a:xfrm>
            <a:off x="0" y="0"/>
            <a:ext cx="12192000" cy="6858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7" name="Google Shape;137;p77"/>
          <p:cNvSpPr/>
          <p:nvPr/>
        </p:nvSpPr>
        <p:spPr>
          <a:xfrm>
            <a:off x="477012" y="480060"/>
            <a:ext cx="11237976" cy="5897880"/>
          </a:xfrm>
          <a:prstGeom prst="rect">
            <a:avLst/>
          </a:prstGeom>
          <a:solidFill>
            <a:srgbClr val="FFFFFF"/>
          </a:solidFill>
          <a:ln>
            <a:noFill/>
          </a:ln>
          <a:effectLst>
            <a:outerShdw blurRad="63500" dist="17780" dir="5400000" algn="t" rotWithShape="0">
              <a:srgbClr val="000000">
                <a:alpha val="40392"/>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8" name="Google Shape;138;p77"/>
          <p:cNvSpPr/>
          <p:nvPr/>
        </p:nvSpPr>
        <p:spPr>
          <a:xfrm>
            <a:off x="7644270" y="1601822"/>
            <a:ext cx="3798000" cy="1685700"/>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a:t>
            </a:r>
            <a:r>
              <a:rPr lang="en-GB" sz="1800"/>
              <a:t>give pupils high-quality feedback</a:t>
            </a:r>
            <a:r>
              <a:rPr lang="en-GB"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p:txBody>
      </p:sp>
      <p:sp>
        <p:nvSpPr>
          <p:cNvPr id="139" name="Google Shape;139;p77"/>
          <p:cNvSpPr/>
          <p:nvPr/>
        </p:nvSpPr>
        <p:spPr>
          <a:xfrm>
            <a:off x="3436030" y="1601827"/>
            <a:ext cx="3798000" cy="1685700"/>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a:t>
            </a:r>
            <a:r>
              <a:rPr lang="en-GB" sz="1800"/>
              <a:t>accurately gather information on all pupils’ learning.</a:t>
            </a:r>
            <a:r>
              <a:rPr lang="en-GB"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p:txBody>
      </p:sp>
      <p:sp>
        <p:nvSpPr>
          <p:cNvPr id="140" name="Google Shape;140;p77"/>
          <p:cNvSpPr/>
          <p:nvPr/>
        </p:nvSpPr>
        <p:spPr>
          <a:xfrm>
            <a:off x="3521670" y="3711240"/>
            <a:ext cx="3797853" cy="1685819"/>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b="0" i="0" u="none" strike="noStrike" cap="none">
                <a:solidFill>
                  <a:srgbClr val="000000"/>
                </a:solidFill>
                <a:latin typeface="Arial"/>
                <a:ea typeface="Arial"/>
                <a:cs typeface="Arial"/>
                <a:sym typeface="Arial"/>
              </a:rPr>
              <a:t>Teachers </a:t>
            </a:r>
            <a:r>
              <a:rPr lang="en-GB" sz="1800"/>
              <a:t>provide pupils with opportunities to act on feedback. </a:t>
            </a:r>
            <a:endParaRPr sz="1800" b="0" i="0" u="none" strike="noStrike" cap="none">
              <a:solidFill>
                <a:srgbClr val="000000"/>
              </a:solidFill>
              <a:latin typeface="Arial"/>
              <a:ea typeface="Arial"/>
              <a:cs typeface="Arial"/>
              <a:sym typeface="Arial"/>
            </a:endParaRPr>
          </a:p>
        </p:txBody>
      </p:sp>
      <p:sp>
        <p:nvSpPr>
          <p:cNvPr id="141" name="Google Shape;141;p77"/>
          <p:cNvSpPr/>
          <p:nvPr/>
        </p:nvSpPr>
        <p:spPr>
          <a:xfrm>
            <a:off x="7644204" y="3711236"/>
            <a:ext cx="3798000" cy="1685700"/>
          </a:xfrm>
          <a:prstGeom prst="roundRect">
            <a:avLst>
              <a:gd name="adj" fmla="val 16667"/>
            </a:avLst>
          </a:prstGeom>
          <a:solidFill>
            <a:srgbClr val="FEDEFA"/>
          </a:solidFill>
          <a:ln w="12700" cap="flat" cmpd="sng">
            <a:solidFill>
              <a:srgbClr val="67388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600"/>
              </a:spcAft>
              <a:buClr>
                <a:srgbClr val="000000"/>
              </a:buClr>
              <a:buSzPts val="2208"/>
              <a:buFont typeface="Arial"/>
              <a:buNone/>
            </a:pPr>
            <a:r>
              <a:rPr lang="en-GB" sz="1800"/>
              <a:t>Responses inform the next steps in the learning process. </a:t>
            </a:r>
            <a:endParaRPr sz="1800" b="0" i="0" u="none" strike="noStrike" cap="none">
              <a:solidFill>
                <a:srgbClr val="000000"/>
              </a:solidFill>
              <a:latin typeface="Arial"/>
              <a:ea typeface="Arial"/>
              <a:cs typeface="Arial"/>
              <a:sym typeface="Arial"/>
            </a:endParaRPr>
          </a:p>
        </p:txBody>
      </p:sp>
      <p:pic>
        <p:nvPicPr>
          <p:cNvPr id="142" name="Google Shape;142;p77"/>
          <p:cNvPicPr preferRelativeResize="0"/>
          <p:nvPr/>
        </p:nvPicPr>
        <p:blipFill rotWithShape="1">
          <a:blip r:embed="rId3">
            <a:alphaModFix/>
          </a:blip>
          <a:srcRect l="63980" t="36943" r="28148" b="37083"/>
          <a:stretch/>
        </p:blipFill>
        <p:spPr>
          <a:xfrm>
            <a:off x="749731" y="849635"/>
            <a:ext cx="2499156" cy="51879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48340bd3c7_2_7"/>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62" name="Google Shape;162;g348340bd3c7_2_7"/>
          <p:cNvGrpSpPr/>
          <p:nvPr/>
        </p:nvGrpSpPr>
        <p:grpSpPr>
          <a:xfrm>
            <a:off x="-39" y="5255592"/>
            <a:ext cx="12189238" cy="1828789"/>
            <a:chOff x="-305" y="3144820"/>
            <a:chExt cx="9182100" cy="1551136"/>
          </a:xfrm>
        </p:grpSpPr>
        <p:sp>
          <p:nvSpPr>
            <p:cNvPr id="163" name="Google Shape;163;g348340bd3c7_2_7"/>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g348340bd3c7_2_7"/>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g348340bd3c7_2_7"/>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g348340bd3c7_2_7"/>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67" name="Google Shape;167;g348340bd3c7_2_7"/>
          <p:cNvPicPr preferRelativeResize="0"/>
          <p:nvPr/>
        </p:nvPicPr>
        <p:blipFill rotWithShape="1">
          <a:blip r:embed="rId3">
            <a:alphaModFix/>
          </a:blip>
          <a:srcRect l="26188" t="20541" r="27843" b="28386"/>
          <a:stretch/>
        </p:blipFill>
        <p:spPr>
          <a:xfrm>
            <a:off x="361138" y="54138"/>
            <a:ext cx="11466874" cy="67497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1e81e13a8f_0_292"/>
          <p:cNvSpPr txBox="1">
            <a:spLocks noGrp="1"/>
          </p:cNvSpPr>
          <p:nvPr>
            <p:ph type="title"/>
          </p:nvPr>
        </p:nvSpPr>
        <p:spPr>
          <a:xfrm>
            <a:off x="0" y="0"/>
            <a:ext cx="12192000" cy="1325700"/>
          </a:xfrm>
          <a:prstGeom prst="rect">
            <a:avLst/>
          </a:prstGeom>
          <a:solidFill>
            <a:srgbClr val="FEDEFA"/>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GB"/>
              <a:t>Three steps for robust assessment </a:t>
            </a:r>
            <a:endParaRPr/>
          </a:p>
        </p:txBody>
      </p:sp>
      <p:pic>
        <p:nvPicPr>
          <p:cNvPr id="174" name="Google Shape;174;g31e81e13a8f_0_292"/>
          <p:cNvPicPr preferRelativeResize="0"/>
          <p:nvPr/>
        </p:nvPicPr>
        <p:blipFill rotWithShape="1">
          <a:blip r:embed="rId3">
            <a:alphaModFix/>
          </a:blip>
          <a:srcRect l="3582" t="17088" r="2130" b="15073"/>
          <a:stretch/>
        </p:blipFill>
        <p:spPr>
          <a:xfrm>
            <a:off x="0" y="1325700"/>
            <a:ext cx="12192000" cy="5532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348340bd3c7_2_695"/>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81" name="Google Shape;181;g348340bd3c7_2_695"/>
          <p:cNvGrpSpPr/>
          <p:nvPr/>
        </p:nvGrpSpPr>
        <p:grpSpPr>
          <a:xfrm>
            <a:off x="-39" y="5255592"/>
            <a:ext cx="12189238" cy="1828789"/>
            <a:chOff x="-305" y="3144820"/>
            <a:chExt cx="9182100" cy="1551136"/>
          </a:xfrm>
        </p:grpSpPr>
        <p:sp>
          <p:nvSpPr>
            <p:cNvPr id="182" name="Google Shape;182;g348340bd3c7_2_695"/>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g348340bd3c7_2_695"/>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348340bd3c7_2_695"/>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g348340bd3c7_2_695"/>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6" name="Google Shape;186;g348340bd3c7_2_695"/>
          <p:cNvPicPr preferRelativeResize="0"/>
          <p:nvPr/>
        </p:nvPicPr>
        <p:blipFill>
          <a:blip r:embed="rId3">
            <a:alphaModFix/>
          </a:blip>
          <a:stretch>
            <a:fillRect/>
          </a:stretch>
        </p:blipFill>
        <p:spPr>
          <a:xfrm>
            <a:off x="426720" y="0"/>
            <a:ext cx="1133856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48340bd3c7_2_726"/>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193" name="Google Shape;193;g348340bd3c7_2_726"/>
          <p:cNvGrpSpPr/>
          <p:nvPr/>
        </p:nvGrpSpPr>
        <p:grpSpPr>
          <a:xfrm>
            <a:off x="-39" y="5255592"/>
            <a:ext cx="12189238" cy="1828789"/>
            <a:chOff x="-305" y="3144820"/>
            <a:chExt cx="9182100" cy="1551136"/>
          </a:xfrm>
        </p:grpSpPr>
        <p:sp>
          <p:nvSpPr>
            <p:cNvPr id="194" name="Google Shape;194;g348340bd3c7_2_726"/>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g348340bd3c7_2_726"/>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g348340bd3c7_2_726"/>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g348340bd3c7_2_726"/>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98" name="Google Shape;198;g348340bd3c7_2_726"/>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199" name="Google Shape;199;g348340bd3c7_2_726"/>
          <p:cNvPicPr preferRelativeResize="0"/>
          <p:nvPr/>
        </p:nvPicPr>
        <p:blipFill>
          <a:blip r:embed="rId4">
            <a:alphaModFix/>
          </a:blip>
          <a:stretch>
            <a:fillRect/>
          </a:stretch>
        </p:blipFill>
        <p:spPr>
          <a:xfrm>
            <a:off x="0" y="0"/>
            <a:ext cx="12192000" cy="685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348340bd3c7_2_752"/>
          <p:cNvSpPr/>
          <p:nvPr/>
        </p:nvSpPr>
        <p:spPr>
          <a:xfrm>
            <a:off x="300" y="0"/>
            <a:ext cx="121917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06" name="Google Shape;206;g348340bd3c7_2_752"/>
          <p:cNvGrpSpPr/>
          <p:nvPr/>
        </p:nvGrpSpPr>
        <p:grpSpPr>
          <a:xfrm>
            <a:off x="-39" y="5255592"/>
            <a:ext cx="12189238" cy="1828789"/>
            <a:chOff x="-305" y="3144820"/>
            <a:chExt cx="9182100" cy="1551136"/>
          </a:xfrm>
        </p:grpSpPr>
        <p:sp>
          <p:nvSpPr>
            <p:cNvPr id="207" name="Google Shape;207;g348340bd3c7_2_752"/>
            <p:cNvSpPr/>
            <p:nvPr/>
          </p:nvSpPr>
          <p:spPr>
            <a:xfrm>
              <a:off x="-305" y="3676854"/>
              <a:ext cx="9182100" cy="1019102"/>
            </a:xfrm>
            <a:custGeom>
              <a:avLst/>
              <a:gdLst/>
              <a:ahLst/>
              <a:cxnLst/>
              <a:rect l="l" t="t" r="r" b="b"/>
              <a:pathLst>
                <a:path w="9182100" h="1019102" extrusionOk="0">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g348340bd3c7_2_752"/>
            <p:cNvSpPr/>
            <p:nvPr/>
          </p:nvSpPr>
          <p:spPr>
            <a:xfrm>
              <a:off x="-305" y="3144820"/>
              <a:ext cx="9182100" cy="932744"/>
            </a:xfrm>
            <a:custGeom>
              <a:avLst/>
              <a:gdLst/>
              <a:ahLst/>
              <a:cxnLst/>
              <a:rect l="l" t="t" r="r" b="b"/>
              <a:pathLst>
                <a:path w="9182100" h="932744" extrusionOk="0">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g348340bd3c7_2_752"/>
            <p:cNvSpPr/>
            <p:nvPr/>
          </p:nvSpPr>
          <p:spPr>
            <a:xfrm>
              <a:off x="-305" y="3580789"/>
              <a:ext cx="9182100" cy="544245"/>
            </a:xfrm>
            <a:custGeom>
              <a:avLst/>
              <a:gdLst/>
              <a:ahLst/>
              <a:cxnLst/>
              <a:rect l="l" t="t" r="r" b="b"/>
              <a:pathLst>
                <a:path w="9182100" h="544245" extrusionOk="0">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g348340bd3c7_2_752"/>
            <p:cNvSpPr/>
            <p:nvPr/>
          </p:nvSpPr>
          <p:spPr>
            <a:xfrm>
              <a:off x="-305" y="3324550"/>
              <a:ext cx="9182100" cy="765639"/>
            </a:xfrm>
            <a:custGeom>
              <a:avLst/>
              <a:gdLst/>
              <a:ahLst/>
              <a:cxnLst/>
              <a:rect l="l" t="t" r="r" b="b"/>
              <a:pathLst>
                <a:path w="9182100" h="765639" extrusionOk="0">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lt1">
                <a:alpha val="2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211" name="Google Shape;211;g348340bd3c7_2_752"/>
          <p:cNvPicPr preferRelativeResize="0"/>
          <p:nvPr/>
        </p:nvPicPr>
        <p:blipFill rotWithShape="1">
          <a:blip r:embed="rId3">
            <a:alphaModFix/>
          </a:blip>
          <a:srcRect/>
          <a:stretch/>
        </p:blipFill>
        <p:spPr>
          <a:xfrm>
            <a:off x="426887" y="0"/>
            <a:ext cx="11338228" cy="6858001"/>
          </a:xfrm>
          <a:prstGeom prst="rect">
            <a:avLst/>
          </a:prstGeom>
          <a:noFill/>
          <a:ln>
            <a:noFill/>
          </a:ln>
        </p:spPr>
      </p:pic>
      <p:pic>
        <p:nvPicPr>
          <p:cNvPr id="212" name="Google Shape;212;g348340bd3c7_2_752"/>
          <p:cNvPicPr preferRelativeResize="0"/>
          <p:nvPr/>
        </p:nvPicPr>
        <p:blipFill>
          <a:blip r:embed="rId4">
            <a:alphaModFix/>
          </a:blip>
          <a:stretch>
            <a:fillRect/>
          </a:stretch>
        </p:blipFill>
        <p:spPr>
          <a:xfrm>
            <a:off x="0" y="0"/>
            <a:ext cx="12192000" cy="6858000"/>
          </a:xfrm>
          <a:prstGeom prst="rect">
            <a:avLst/>
          </a:prstGeom>
          <a:noFill/>
          <a:ln>
            <a:noFill/>
          </a:ln>
        </p:spPr>
      </p:pic>
      <p:sp>
        <p:nvSpPr>
          <p:cNvPr id="213" name="Google Shape;213;g348340bd3c7_2_752"/>
          <p:cNvSpPr/>
          <p:nvPr/>
        </p:nvSpPr>
        <p:spPr>
          <a:xfrm>
            <a:off x="4816875" y="66022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14" name="Google Shape;214;g348340bd3c7_2_752"/>
          <p:cNvSpPr/>
          <p:nvPr/>
        </p:nvSpPr>
        <p:spPr>
          <a:xfrm>
            <a:off x="7038300" y="2277225"/>
            <a:ext cx="2580600" cy="1488000"/>
          </a:xfrm>
          <a:prstGeom prst="frame">
            <a:avLst>
              <a:gd name="adj1" fmla="val 125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4592</Words>
  <Application>Microsoft Office PowerPoint</Application>
  <PresentationFormat>Widescreen</PresentationFormat>
  <Paragraphs>346</Paragraphs>
  <Slides>34</Slides>
  <Notes>33</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Office Theme</vt:lpstr>
      <vt:lpstr>Office Theme</vt:lpstr>
      <vt:lpstr>Pillar 5: Assessment and Feedback  June 2025  Pete Ware Deputy Headteacher Harper Green School  </vt:lpstr>
      <vt:lpstr>PowerPoint Presentation</vt:lpstr>
      <vt:lpstr>The Pillars of Effective Curriculum Implementation</vt:lpstr>
      <vt:lpstr>PowerPoint Presentation</vt:lpstr>
      <vt:lpstr>PowerPoint Presentation</vt:lpstr>
      <vt:lpstr>Three steps for robust assessment </vt:lpstr>
      <vt:lpstr>PowerPoint Presentation</vt:lpstr>
      <vt:lpstr>PowerPoint Presentation</vt:lpstr>
      <vt:lpstr>PowerPoint Presentation</vt:lpstr>
      <vt:lpstr>PowerPoint Presentation</vt:lpstr>
      <vt:lpstr>Feedback</vt:lpstr>
      <vt:lpstr>Mark Enser (2025)</vt:lpstr>
      <vt:lpstr>PowerPoint Presentation</vt:lpstr>
      <vt:lpstr>Assess: Teachers accurately gather information on all pupils’ learning.</vt:lpstr>
      <vt:lpstr>Assess: Teachers accurately gather information on all pupils’ learning.</vt:lpstr>
      <vt:lpstr>Assess: Teachers accurately gather information on all pupils’ learning.</vt:lpstr>
      <vt:lpstr>PowerPoint Presentation</vt:lpstr>
      <vt:lpstr>Assess: Teachers accurately gather information on all pupils’ learning.</vt:lpstr>
      <vt:lpstr>Actionable Feedback</vt:lpstr>
      <vt:lpstr>PowerPoint Presentation</vt:lpstr>
      <vt:lpstr>Feedback</vt:lpstr>
      <vt:lpstr>Whole-Class Feedback</vt:lpstr>
      <vt:lpstr>Other methods of feedback</vt:lpstr>
      <vt:lpstr>Improving feedback</vt:lpstr>
      <vt:lpstr>PowerPoint Presentation</vt:lpstr>
      <vt:lpstr>Subject Team Meetings</vt:lpstr>
      <vt:lpstr>PowerPoint Presentation</vt:lpstr>
      <vt:lpstr>PowerPoint Presentation</vt:lpstr>
      <vt:lpstr>Discussion Point</vt:lpstr>
      <vt:lpstr>Key Reflections</vt:lpstr>
      <vt:lpstr>Subject Hub Reflection Tool</vt:lpstr>
      <vt:lpstr>Further Reading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Pillar 5: Assessment and Feedback  June 2025  Pete Ware Deputy Headteacher Harper Green School</dc:title>
  <dc:creator>Mrs L Emmett</dc:creator>
  <cp:lastModifiedBy>P Ware</cp:lastModifiedBy>
  <cp:revision>12</cp:revision>
  <cp:lastPrinted>2025-06-17T08:16:23Z</cp:lastPrinted>
  <dcterms:created xsi:type="dcterms:W3CDTF">2022-01-04T10:48:38Z</dcterms:created>
  <dcterms:modified xsi:type="dcterms:W3CDTF">2025-06-17T15:03:59Z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0x010100294D410F23CE5F4387167477F4AE8AA1</vt:lpwstr>
  </property>
</Properties>
</file>