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audio1.wav" ContentType="audio/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82" r:id="rId2"/>
    <p:sldId id="258" r:id="rId3"/>
    <p:sldId id="257" r:id="rId4"/>
    <p:sldId id="259" r:id="rId5"/>
    <p:sldId id="260" r:id="rId6"/>
    <p:sldId id="263" r:id="rId7"/>
    <p:sldId id="264" r:id="rId8"/>
    <p:sldId id="274" r:id="rId9"/>
    <p:sldId id="275" r:id="rId10"/>
    <p:sldId id="261" r:id="rId11"/>
    <p:sldId id="266" r:id="rId12"/>
    <p:sldId id="272" r:id="rId13"/>
    <p:sldId id="273" r:id="rId14"/>
    <p:sldId id="265" r:id="rId15"/>
    <p:sldId id="277" r:id="rId16"/>
    <p:sldId id="285" r:id="rId17"/>
    <p:sldId id="276" r:id="rId18"/>
    <p:sldId id="278" r:id="rId19"/>
    <p:sldId id="279" r:id="rId20"/>
    <p:sldId id="281" r:id="rId21"/>
    <p:sldId id="268" r:id="rId22"/>
    <p:sldId id="283" r:id="rId23"/>
    <p:sldId id="28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5" autoAdjust="0"/>
    <p:restoredTop sz="94660"/>
  </p:normalViewPr>
  <p:slideViewPr>
    <p:cSldViewPr snapToGrid="0">
      <p:cViewPr varScale="1">
        <p:scale>
          <a:sx n="67" d="100"/>
          <a:sy n="67" d="100"/>
        </p:scale>
        <p:origin x="52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332987-5CBF-42A5-881D-CA515FA2CDC5}" type="datetimeFigureOut">
              <a:rPr lang="en-GB" smtClean="0"/>
              <a:t>21/01/2021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DDDC2E-F7ED-451F-A6F1-53DD3F6B6B7A}" type="slidenum">
              <a:rPr lang="en-GB" smtClean="0"/>
              <a:t>‹#›</a:t>
            </a:fld>
            <a:endParaRPr lang="en-GB"/>
          </a:p>
        </p:txBody>
      </p:sp>
    </p:spTree>
    <p:extLst>
      <p:ext uri="{BB962C8B-B14F-4D97-AF65-F5344CB8AC3E}">
        <p14:creationId xmlns:p14="http://schemas.microsoft.com/office/powerpoint/2010/main" val="2208092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D67C2D6F-7947-4456-AB62-BD74A767B966}"/>
              </a:ext>
            </a:extLst>
          </p:cNvPr>
          <p:cNvSpPr>
            <a:spLocks noGrp="1" noRot="1" noChangeAspect="1" noTextEdit="1"/>
          </p:cNvSpPr>
          <p:nvPr>
            <p:ph type="sldImg"/>
          </p:nvPr>
        </p:nvSpPr>
        <p:spPr bwMode="auto">
          <a:xfrm>
            <a:off x="422275" y="1241425"/>
            <a:ext cx="5954713" cy="33512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53F2941F-EF9A-4427-83E3-C00723BA7D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This slide gets printed for the students </a:t>
            </a:r>
          </a:p>
        </p:txBody>
      </p:sp>
      <p:sp>
        <p:nvSpPr>
          <p:cNvPr id="9220" name="Slide Number Placeholder 3">
            <a:extLst>
              <a:ext uri="{FF2B5EF4-FFF2-40B4-BE49-F238E27FC236}">
                <a16:creationId xmlns:a16="http://schemas.microsoft.com/office/drawing/2014/main" id="{BE028749-1EB6-40C4-BE24-15B4F83095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1363" indent="-284163">
              <a:defRPr sz="2400">
                <a:solidFill>
                  <a:schemeClr val="tx1"/>
                </a:solidFill>
                <a:latin typeface="Arial" panose="020B0604020202020204" pitchFamily="34" charset="0"/>
                <a:ea typeface="MS PGothic" panose="020B0600070205080204" pitchFamily="34" charset="-128"/>
              </a:defRPr>
            </a:lvl2pPr>
            <a:lvl3pPr marL="1141413" indent="-227013">
              <a:defRPr sz="2400">
                <a:solidFill>
                  <a:schemeClr val="tx1"/>
                </a:solidFill>
                <a:latin typeface="Arial" panose="020B0604020202020204" pitchFamily="34" charset="0"/>
                <a:ea typeface="MS PGothic" panose="020B0600070205080204" pitchFamily="34" charset="-128"/>
              </a:defRPr>
            </a:lvl3pPr>
            <a:lvl4pPr marL="1598613" indent="-227013">
              <a:defRPr sz="2400">
                <a:solidFill>
                  <a:schemeClr val="tx1"/>
                </a:solidFill>
                <a:latin typeface="Arial" panose="020B0604020202020204" pitchFamily="34" charset="0"/>
                <a:ea typeface="MS PGothic" panose="020B0600070205080204" pitchFamily="34" charset="-128"/>
              </a:defRPr>
            </a:lvl4pPr>
            <a:lvl5pPr marL="2055813" indent="-227013">
              <a:defRPr sz="2400">
                <a:solidFill>
                  <a:schemeClr val="tx1"/>
                </a:solidFill>
                <a:latin typeface="Arial" panose="020B0604020202020204" pitchFamily="34" charset="0"/>
                <a:ea typeface="MS PGothic" panose="020B0600070205080204" pitchFamily="34" charset="-128"/>
              </a:defRPr>
            </a:lvl5pPr>
            <a:lvl6pPr marL="25130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02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74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46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9A44D03-32D3-47DB-81AD-35CA4897D0D0}"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9FAAAA36-3F1B-4ABC-9830-F654978475E1}"/>
              </a:ext>
            </a:extLst>
          </p:cNvPr>
          <p:cNvSpPr>
            <a:spLocks noGrp="1" noRot="1" noChangeAspect="1" noTextEdit="1"/>
          </p:cNvSpPr>
          <p:nvPr>
            <p:ph type="sldImg"/>
          </p:nvPr>
        </p:nvSpPr>
        <p:spPr bwMode="auto">
          <a:xfrm>
            <a:off x="422275" y="1241425"/>
            <a:ext cx="5954713" cy="33512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9AD055A6-A56A-4176-A48D-5803FC533E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This slide gets printed for the students </a:t>
            </a:r>
          </a:p>
        </p:txBody>
      </p:sp>
      <p:sp>
        <p:nvSpPr>
          <p:cNvPr id="12292" name="Slide Number Placeholder 3">
            <a:extLst>
              <a:ext uri="{FF2B5EF4-FFF2-40B4-BE49-F238E27FC236}">
                <a16:creationId xmlns:a16="http://schemas.microsoft.com/office/drawing/2014/main" id="{A3FFE710-0D41-4862-960A-64AA34BA07B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1363" indent="-284163">
              <a:defRPr sz="2400">
                <a:solidFill>
                  <a:schemeClr val="tx1"/>
                </a:solidFill>
                <a:latin typeface="Arial" panose="020B0604020202020204" pitchFamily="34" charset="0"/>
                <a:ea typeface="MS PGothic" panose="020B0600070205080204" pitchFamily="34" charset="-128"/>
              </a:defRPr>
            </a:lvl2pPr>
            <a:lvl3pPr marL="1141413" indent="-227013">
              <a:defRPr sz="2400">
                <a:solidFill>
                  <a:schemeClr val="tx1"/>
                </a:solidFill>
                <a:latin typeface="Arial" panose="020B0604020202020204" pitchFamily="34" charset="0"/>
                <a:ea typeface="MS PGothic" panose="020B0600070205080204" pitchFamily="34" charset="-128"/>
              </a:defRPr>
            </a:lvl3pPr>
            <a:lvl4pPr marL="1598613" indent="-227013">
              <a:defRPr sz="2400">
                <a:solidFill>
                  <a:schemeClr val="tx1"/>
                </a:solidFill>
                <a:latin typeface="Arial" panose="020B0604020202020204" pitchFamily="34" charset="0"/>
                <a:ea typeface="MS PGothic" panose="020B0600070205080204" pitchFamily="34" charset="-128"/>
              </a:defRPr>
            </a:lvl4pPr>
            <a:lvl5pPr marL="2055813" indent="-227013">
              <a:defRPr sz="2400">
                <a:solidFill>
                  <a:schemeClr val="tx1"/>
                </a:solidFill>
                <a:latin typeface="Arial" panose="020B0604020202020204" pitchFamily="34" charset="0"/>
                <a:ea typeface="MS PGothic" panose="020B0600070205080204" pitchFamily="34" charset="-128"/>
              </a:defRPr>
            </a:lvl5pPr>
            <a:lvl6pPr marL="25130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02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74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46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5168ED8C-3348-4D3F-896C-6E774EC3E428}" type="slidenum">
              <a:rPr lang="en-GB" altLang="en-US" sz="1200"/>
              <a:pPr/>
              <a:t>9</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8B5DD15-BA79-4704-B671-31F765DF6F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3"/>
          <p:cNvSpPr>
            <a:spLocks noGrp="1" noChangeArrowheads="1"/>
          </p:cNvSpPr>
          <p:nvPr>
            <p:ph type="ctrTitle"/>
          </p:nvPr>
        </p:nvSpPr>
        <p:spPr>
          <a:xfrm>
            <a:off x="914400" y="1981200"/>
            <a:ext cx="10363200" cy="1143000"/>
          </a:xfrm>
        </p:spPr>
        <p:txBody>
          <a:bodyPr/>
          <a:lstStyle>
            <a:lvl1pPr>
              <a:defRPr/>
            </a:lvl1pPr>
          </a:lstStyle>
          <a:p>
            <a:pPr lvl="0"/>
            <a:r>
              <a:rPr lang="en-US" noProof="0"/>
              <a:t>Click to edit Master title style</a:t>
            </a:r>
          </a:p>
        </p:txBody>
      </p:sp>
      <p:sp>
        <p:nvSpPr>
          <p:cNvPr id="15364" name="Rectangle 4"/>
          <p:cNvSpPr>
            <a:spLocks noGrp="1" noChangeArrowheads="1"/>
          </p:cNvSpPr>
          <p:nvPr>
            <p:ph type="subTitle" idx="1"/>
          </p:nvPr>
        </p:nvSpPr>
        <p:spPr>
          <a:xfrm>
            <a:off x="1828800" y="3429000"/>
            <a:ext cx="8534400" cy="1752600"/>
          </a:xfrm>
        </p:spPr>
        <p:txBody>
          <a:bodyPr/>
          <a:lstStyle>
            <a:lvl1pPr marL="0" indent="0" algn="ctr">
              <a:buFontTx/>
              <a:buNone/>
              <a:defRPr/>
            </a:lvl1pPr>
          </a:lstStyle>
          <a:p>
            <a:pPr lvl="0"/>
            <a:r>
              <a:rPr lang="en-US" noProof="0"/>
              <a:t>Click to edit Master subtitle style</a:t>
            </a:r>
          </a:p>
        </p:txBody>
      </p:sp>
      <p:sp>
        <p:nvSpPr>
          <p:cNvPr id="5" name="Rectangle 5">
            <a:extLst>
              <a:ext uri="{FF2B5EF4-FFF2-40B4-BE49-F238E27FC236}">
                <a16:creationId xmlns:a16="http://schemas.microsoft.com/office/drawing/2014/main" id="{FC9E6F55-580A-4E5D-ABF4-C88E27D9BB32}"/>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0BCF07A-067B-480A-AA6A-8C907C1A2DDF}"/>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7">
            <a:extLst>
              <a:ext uri="{FF2B5EF4-FFF2-40B4-BE49-F238E27FC236}">
                <a16:creationId xmlns:a16="http://schemas.microsoft.com/office/drawing/2014/main" id="{4F34C9FE-9721-4AEC-8E0F-EC1209D7A838}"/>
              </a:ext>
            </a:extLst>
          </p:cNvPr>
          <p:cNvSpPr>
            <a:spLocks noGrp="1" noChangeArrowheads="1"/>
          </p:cNvSpPr>
          <p:nvPr>
            <p:ph type="sldNum" sz="quarter" idx="12"/>
          </p:nvPr>
        </p:nvSpPr>
        <p:spPr/>
        <p:txBody>
          <a:bodyPr/>
          <a:lstStyle>
            <a:lvl1pPr>
              <a:defRPr/>
            </a:lvl1pPr>
          </a:lstStyle>
          <a:p>
            <a:fld id="{09B31F54-17E4-4C0F-B535-2205B9C03667}" type="slidenum">
              <a:rPr lang="en-US" altLang="en-US"/>
              <a:pPr/>
              <a:t>‹#›</a:t>
            </a:fld>
            <a:endParaRPr lang="en-US" altLang="en-US"/>
          </a:p>
        </p:txBody>
      </p:sp>
    </p:spTree>
    <p:extLst>
      <p:ext uri="{BB962C8B-B14F-4D97-AF65-F5344CB8AC3E}">
        <p14:creationId xmlns:p14="http://schemas.microsoft.com/office/powerpoint/2010/main" val="195384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77AA9C64-75A4-4547-89C9-BBEC59DE751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E5DDEA52-BDC8-46EB-8263-1D6F2D51DCA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C8831058-CB03-4720-B43D-DBA7DD9DF47A}"/>
              </a:ext>
            </a:extLst>
          </p:cNvPr>
          <p:cNvSpPr>
            <a:spLocks noGrp="1" noChangeArrowheads="1"/>
          </p:cNvSpPr>
          <p:nvPr>
            <p:ph type="sldNum" sz="quarter" idx="12"/>
          </p:nvPr>
        </p:nvSpPr>
        <p:spPr>
          <a:ln/>
        </p:spPr>
        <p:txBody>
          <a:bodyPr/>
          <a:lstStyle>
            <a:lvl1pPr>
              <a:defRPr/>
            </a:lvl1pPr>
          </a:lstStyle>
          <a:p>
            <a:fld id="{011268B4-A265-4E77-9E35-8E9FFEE5F849}" type="slidenum">
              <a:rPr lang="en-US" altLang="en-US"/>
              <a:pPr/>
              <a:t>‹#›</a:t>
            </a:fld>
            <a:endParaRPr lang="en-US" altLang="en-US"/>
          </a:p>
        </p:txBody>
      </p:sp>
    </p:spTree>
    <p:extLst>
      <p:ext uri="{BB962C8B-B14F-4D97-AF65-F5344CB8AC3E}">
        <p14:creationId xmlns:p14="http://schemas.microsoft.com/office/powerpoint/2010/main" val="2183441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533400"/>
            <a:ext cx="2590800" cy="55626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4400" y="533400"/>
            <a:ext cx="75692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A93447E7-DDD1-4694-B390-666AF56B57C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CE8AF697-C5E1-41A4-A2D9-FA9B79AA77F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D740DAB0-BE75-4234-B4C5-49EC668D31FE}"/>
              </a:ext>
            </a:extLst>
          </p:cNvPr>
          <p:cNvSpPr>
            <a:spLocks noGrp="1" noChangeArrowheads="1"/>
          </p:cNvSpPr>
          <p:nvPr>
            <p:ph type="sldNum" sz="quarter" idx="12"/>
          </p:nvPr>
        </p:nvSpPr>
        <p:spPr>
          <a:ln/>
        </p:spPr>
        <p:txBody>
          <a:bodyPr/>
          <a:lstStyle>
            <a:lvl1pPr>
              <a:defRPr/>
            </a:lvl1pPr>
          </a:lstStyle>
          <a:p>
            <a:fld id="{12FCF3CD-6B6C-450D-B74B-B3EE37E14FC4}" type="slidenum">
              <a:rPr lang="en-US" altLang="en-US"/>
              <a:pPr/>
              <a:t>‹#›</a:t>
            </a:fld>
            <a:endParaRPr lang="en-US" altLang="en-US"/>
          </a:p>
        </p:txBody>
      </p:sp>
    </p:spTree>
    <p:extLst>
      <p:ext uri="{BB962C8B-B14F-4D97-AF65-F5344CB8AC3E}">
        <p14:creationId xmlns:p14="http://schemas.microsoft.com/office/powerpoint/2010/main" val="4255736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533400"/>
            <a:ext cx="10363200" cy="1143000"/>
          </a:xfrm>
        </p:spPr>
        <p:txBody>
          <a:bodyPr/>
          <a:lstStyle/>
          <a:p>
            <a:r>
              <a:rPr lang="en-US"/>
              <a:t>Click to edit Master title style</a:t>
            </a:r>
            <a:endParaRPr lang="en-GB"/>
          </a:p>
        </p:txBody>
      </p:sp>
      <p:sp>
        <p:nvSpPr>
          <p:cNvPr id="3" name="Content Placeholder 2"/>
          <p:cNvSpPr>
            <a:spLocks noGrp="1"/>
          </p:cNvSpPr>
          <p:nvPr>
            <p:ph sz="quarter" idx="1"/>
          </p:nvPr>
        </p:nvSpPr>
        <p:spPr>
          <a:xfrm>
            <a:off x="9144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9144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p:cNvSpPr>
            <a:spLocks noGrp="1"/>
          </p:cNvSpPr>
          <p:nvPr>
            <p:ph sz="quarter" idx="4"/>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a:extLst>
              <a:ext uri="{FF2B5EF4-FFF2-40B4-BE49-F238E27FC236}">
                <a16:creationId xmlns:a16="http://schemas.microsoft.com/office/drawing/2014/main" id="{30004C09-14EB-4319-A35D-12B2920C0E08}"/>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59CD965A-AD57-4AF9-AED7-7BB3BF27937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7">
            <a:extLst>
              <a:ext uri="{FF2B5EF4-FFF2-40B4-BE49-F238E27FC236}">
                <a16:creationId xmlns:a16="http://schemas.microsoft.com/office/drawing/2014/main" id="{503D07A6-16A4-4DCC-83AC-C0FDF864DEF0}"/>
              </a:ext>
            </a:extLst>
          </p:cNvPr>
          <p:cNvSpPr>
            <a:spLocks noGrp="1" noChangeArrowheads="1"/>
          </p:cNvSpPr>
          <p:nvPr>
            <p:ph type="sldNum" sz="quarter" idx="12"/>
          </p:nvPr>
        </p:nvSpPr>
        <p:spPr>
          <a:ln/>
        </p:spPr>
        <p:txBody>
          <a:bodyPr/>
          <a:lstStyle>
            <a:lvl1pPr>
              <a:defRPr/>
            </a:lvl1pPr>
          </a:lstStyle>
          <a:p>
            <a:fld id="{AC1EEE6B-1620-4FB5-813B-33C763D990C0}" type="slidenum">
              <a:rPr lang="en-US" altLang="en-US"/>
              <a:pPr/>
              <a:t>‹#›</a:t>
            </a:fld>
            <a:endParaRPr lang="en-US" altLang="en-US"/>
          </a:p>
        </p:txBody>
      </p:sp>
    </p:spTree>
    <p:extLst>
      <p:ext uri="{BB962C8B-B14F-4D97-AF65-F5344CB8AC3E}">
        <p14:creationId xmlns:p14="http://schemas.microsoft.com/office/powerpoint/2010/main" val="169630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4837580E-1F16-48EB-8DEE-16EAEF51807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0F05163-ABF9-4F9D-8B7F-7000B7134E2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59D9881B-F45D-4506-A933-6526AB0E0FD9}"/>
              </a:ext>
            </a:extLst>
          </p:cNvPr>
          <p:cNvSpPr>
            <a:spLocks noGrp="1" noChangeArrowheads="1"/>
          </p:cNvSpPr>
          <p:nvPr>
            <p:ph type="sldNum" sz="quarter" idx="12"/>
          </p:nvPr>
        </p:nvSpPr>
        <p:spPr>
          <a:ln/>
        </p:spPr>
        <p:txBody>
          <a:bodyPr/>
          <a:lstStyle>
            <a:lvl1pPr>
              <a:defRPr/>
            </a:lvl1pPr>
          </a:lstStyle>
          <a:p>
            <a:fld id="{5A738E40-B890-440B-839B-4001667D9880}" type="slidenum">
              <a:rPr lang="en-US" altLang="en-US"/>
              <a:pPr/>
              <a:t>‹#›</a:t>
            </a:fld>
            <a:endParaRPr lang="en-US" altLang="en-US"/>
          </a:p>
        </p:txBody>
      </p:sp>
    </p:spTree>
    <p:extLst>
      <p:ext uri="{BB962C8B-B14F-4D97-AF65-F5344CB8AC3E}">
        <p14:creationId xmlns:p14="http://schemas.microsoft.com/office/powerpoint/2010/main" val="3394025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5"/>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70"/>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5">
            <a:extLst>
              <a:ext uri="{FF2B5EF4-FFF2-40B4-BE49-F238E27FC236}">
                <a16:creationId xmlns:a16="http://schemas.microsoft.com/office/drawing/2014/main" id="{A71DE79E-F453-4E98-B7EE-FD5FC02EC19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FF3569D2-A6D3-411B-9393-63651F89FF2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F3520D32-95D2-4886-94B7-93DBEE67AE01}"/>
              </a:ext>
            </a:extLst>
          </p:cNvPr>
          <p:cNvSpPr>
            <a:spLocks noGrp="1" noChangeArrowheads="1"/>
          </p:cNvSpPr>
          <p:nvPr>
            <p:ph type="sldNum" sz="quarter" idx="12"/>
          </p:nvPr>
        </p:nvSpPr>
        <p:spPr>
          <a:ln/>
        </p:spPr>
        <p:txBody>
          <a:bodyPr/>
          <a:lstStyle>
            <a:lvl1pPr>
              <a:defRPr/>
            </a:lvl1pPr>
          </a:lstStyle>
          <a:p>
            <a:fld id="{C58C3BFD-7DB8-4BB1-9A0A-6D6B8DA0AA7A}" type="slidenum">
              <a:rPr lang="en-US" altLang="en-US"/>
              <a:pPr/>
              <a:t>‹#›</a:t>
            </a:fld>
            <a:endParaRPr lang="en-US" altLang="en-US"/>
          </a:p>
        </p:txBody>
      </p:sp>
    </p:spTree>
    <p:extLst>
      <p:ext uri="{BB962C8B-B14F-4D97-AF65-F5344CB8AC3E}">
        <p14:creationId xmlns:p14="http://schemas.microsoft.com/office/powerpoint/2010/main" val="424385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a:extLst>
              <a:ext uri="{FF2B5EF4-FFF2-40B4-BE49-F238E27FC236}">
                <a16:creationId xmlns:a16="http://schemas.microsoft.com/office/drawing/2014/main" id="{19E26BE4-AAF3-44DC-9868-9150800F886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7546FDA-C817-485C-8A8A-8732AEC78D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
            <a:extLst>
              <a:ext uri="{FF2B5EF4-FFF2-40B4-BE49-F238E27FC236}">
                <a16:creationId xmlns:a16="http://schemas.microsoft.com/office/drawing/2014/main" id="{663F2E79-1487-4480-BBD4-00A8A0F9A1A1}"/>
              </a:ext>
            </a:extLst>
          </p:cNvPr>
          <p:cNvSpPr>
            <a:spLocks noGrp="1" noChangeArrowheads="1"/>
          </p:cNvSpPr>
          <p:nvPr>
            <p:ph type="sldNum" sz="quarter" idx="12"/>
          </p:nvPr>
        </p:nvSpPr>
        <p:spPr>
          <a:ln/>
        </p:spPr>
        <p:txBody>
          <a:bodyPr/>
          <a:lstStyle>
            <a:lvl1pPr>
              <a:defRPr/>
            </a:lvl1pPr>
          </a:lstStyle>
          <a:p>
            <a:fld id="{7CE0BE88-D75A-4595-9524-86FB17495F22}" type="slidenum">
              <a:rPr lang="en-US" altLang="en-US"/>
              <a:pPr/>
              <a:t>‹#›</a:t>
            </a:fld>
            <a:endParaRPr lang="en-US" altLang="en-US"/>
          </a:p>
        </p:txBody>
      </p:sp>
    </p:spTree>
    <p:extLst>
      <p:ext uri="{BB962C8B-B14F-4D97-AF65-F5344CB8AC3E}">
        <p14:creationId xmlns:p14="http://schemas.microsoft.com/office/powerpoint/2010/main" val="123493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9"/>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40319"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9"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a:extLst>
              <a:ext uri="{FF2B5EF4-FFF2-40B4-BE49-F238E27FC236}">
                <a16:creationId xmlns:a16="http://schemas.microsoft.com/office/drawing/2014/main" id="{44873A63-4440-4D64-9F20-071B9395AF80}"/>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1B2A898D-E90F-44A8-86A5-CB27855285F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7">
            <a:extLst>
              <a:ext uri="{FF2B5EF4-FFF2-40B4-BE49-F238E27FC236}">
                <a16:creationId xmlns:a16="http://schemas.microsoft.com/office/drawing/2014/main" id="{6E0ABB50-D6CA-4EC3-8A00-0C1BDD648793}"/>
              </a:ext>
            </a:extLst>
          </p:cNvPr>
          <p:cNvSpPr>
            <a:spLocks noGrp="1" noChangeArrowheads="1"/>
          </p:cNvSpPr>
          <p:nvPr>
            <p:ph type="sldNum" sz="quarter" idx="12"/>
          </p:nvPr>
        </p:nvSpPr>
        <p:spPr>
          <a:ln/>
        </p:spPr>
        <p:txBody>
          <a:bodyPr/>
          <a:lstStyle>
            <a:lvl1pPr>
              <a:defRPr/>
            </a:lvl1pPr>
          </a:lstStyle>
          <a:p>
            <a:fld id="{0F81CFE9-54EF-441E-A387-F058D4CB17BA}" type="slidenum">
              <a:rPr lang="en-US" altLang="en-US"/>
              <a:pPr/>
              <a:t>‹#›</a:t>
            </a:fld>
            <a:endParaRPr lang="en-US" altLang="en-US"/>
          </a:p>
        </p:txBody>
      </p:sp>
    </p:spTree>
    <p:extLst>
      <p:ext uri="{BB962C8B-B14F-4D97-AF65-F5344CB8AC3E}">
        <p14:creationId xmlns:p14="http://schemas.microsoft.com/office/powerpoint/2010/main" val="1549440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a:extLst>
              <a:ext uri="{FF2B5EF4-FFF2-40B4-BE49-F238E27FC236}">
                <a16:creationId xmlns:a16="http://schemas.microsoft.com/office/drawing/2014/main" id="{D4DF9522-E94A-4DC0-BE49-EE488639D63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571F540F-0CD2-4AAA-BFDD-04D443B3F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7">
            <a:extLst>
              <a:ext uri="{FF2B5EF4-FFF2-40B4-BE49-F238E27FC236}">
                <a16:creationId xmlns:a16="http://schemas.microsoft.com/office/drawing/2014/main" id="{5A08003A-FA5F-4D52-87DA-602A4AF4C6AD}"/>
              </a:ext>
            </a:extLst>
          </p:cNvPr>
          <p:cNvSpPr>
            <a:spLocks noGrp="1" noChangeArrowheads="1"/>
          </p:cNvSpPr>
          <p:nvPr>
            <p:ph type="sldNum" sz="quarter" idx="12"/>
          </p:nvPr>
        </p:nvSpPr>
        <p:spPr>
          <a:ln/>
        </p:spPr>
        <p:txBody>
          <a:bodyPr/>
          <a:lstStyle>
            <a:lvl1pPr>
              <a:defRPr/>
            </a:lvl1pPr>
          </a:lstStyle>
          <a:p>
            <a:fld id="{55EB6AF8-3E1A-402D-8415-8F99F5F1DC0D}" type="slidenum">
              <a:rPr lang="en-US" altLang="en-US"/>
              <a:pPr/>
              <a:t>‹#›</a:t>
            </a:fld>
            <a:endParaRPr lang="en-US" altLang="en-US"/>
          </a:p>
        </p:txBody>
      </p:sp>
    </p:spTree>
    <p:extLst>
      <p:ext uri="{BB962C8B-B14F-4D97-AF65-F5344CB8AC3E}">
        <p14:creationId xmlns:p14="http://schemas.microsoft.com/office/powerpoint/2010/main" val="754586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F62071EA-5F08-495A-9CA2-1AE4983F7FC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6">
            <a:extLst>
              <a:ext uri="{FF2B5EF4-FFF2-40B4-BE49-F238E27FC236}">
                <a16:creationId xmlns:a16="http://schemas.microsoft.com/office/drawing/2014/main" id="{0C665720-1B01-4A36-9FCE-60A5F37E9F2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7">
            <a:extLst>
              <a:ext uri="{FF2B5EF4-FFF2-40B4-BE49-F238E27FC236}">
                <a16:creationId xmlns:a16="http://schemas.microsoft.com/office/drawing/2014/main" id="{FCBE4823-DB48-4EDB-B9F3-73E48EC0B18B}"/>
              </a:ext>
            </a:extLst>
          </p:cNvPr>
          <p:cNvSpPr>
            <a:spLocks noGrp="1" noChangeArrowheads="1"/>
          </p:cNvSpPr>
          <p:nvPr>
            <p:ph type="sldNum" sz="quarter" idx="12"/>
          </p:nvPr>
        </p:nvSpPr>
        <p:spPr>
          <a:ln/>
        </p:spPr>
        <p:txBody>
          <a:bodyPr/>
          <a:lstStyle>
            <a:lvl1pPr>
              <a:defRPr/>
            </a:lvl1pPr>
          </a:lstStyle>
          <a:p>
            <a:fld id="{F5C61864-B3E9-4F09-8D73-3FEC954784A4}" type="slidenum">
              <a:rPr lang="en-US" altLang="en-US"/>
              <a:pPr/>
              <a:t>‹#›</a:t>
            </a:fld>
            <a:endParaRPr lang="en-US" altLang="en-US"/>
          </a:p>
        </p:txBody>
      </p:sp>
    </p:spTree>
    <p:extLst>
      <p:ext uri="{BB962C8B-B14F-4D97-AF65-F5344CB8AC3E}">
        <p14:creationId xmlns:p14="http://schemas.microsoft.com/office/powerpoint/2010/main" val="3128702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22" y="457200"/>
            <a:ext cx="393276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717" y="987432"/>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40322"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5">
            <a:extLst>
              <a:ext uri="{FF2B5EF4-FFF2-40B4-BE49-F238E27FC236}">
                <a16:creationId xmlns:a16="http://schemas.microsoft.com/office/drawing/2014/main" id="{1B2F92BD-D807-465D-B05B-3E4F551A8CE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1FFB723-12F6-4073-87CE-9BECFE87DFD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
            <a:extLst>
              <a:ext uri="{FF2B5EF4-FFF2-40B4-BE49-F238E27FC236}">
                <a16:creationId xmlns:a16="http://schemas.microsoft.com/office/drawing/2014/main" id="{3CC6BA18-A74C-428B-B479-924970AAEB59}"/>
              </a:ext>
            </a:extLst>
          </p:cNvPr>
          <p:cNvSpPr>
            <a:spLocks noGrp="1" noChangeArrowheads="1"/>
          </p:cNvSpPr>
          <p:nvPr>
            <p:ph type="sldNum" sz="quarter" idx="12"/>
          </p:nvPr>
        </p:nvSpPr>
        <p:spPr>
          <a:ln/>
        </p:spPr>
        <p:txBody>
          <a:bodyPr/>
          <a:lstStyle>
            <a:lvl1pPr>
              <a:defRPr/>
            </a:lvl1pPr>
          </a:lstStyle>
          <a:p>
            <a:fld id="{5BDAF6B1-189D-4BFD-AF16-D028B53F8AE6}" type="slidenum">
              <a:rPr lang="en-US" altLang="en-US"/>
              <a:pPr/>
              <a:t>‹#›</a:t>
            </a:fld>
            <a:endParaRPr lang="en-US" altLang="en-US"/>
          </a:p>
        </p:txBody>
      </p:sp>
    </p:spTree>
    <p:extLst>
      <p:ext uri="{BB962C8B-B14F-4D97-AF65-F5344CB8AC3E}">
        <p14:creationId xmlns:p14="http://schemas.microsoft.com/office/powerpoint/2010/main" val="1580187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22" y="457200"/>
            <a:ext cx="393276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717" y="987432"/>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40322"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5">
            <a:extLst>
              <a:ext uri="{FF2B5EF4-FFF2-40B4-BE49-F238E27FC236}">
                <a16:creationId xmlns:a16="http://schemas.microsoft.com/office/drawing/2014/main" id="{D62E1BFB-1FBE-4F45-A081-488EB4D7000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2699D18-DFAA-46EC-8E12-DD5562F0B1A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
            <a:extLst>
              <a:ext uri="{FF2B5EF4-FFF2-40B4-BE49-F238E27FC236}">
                <a16:creationId xmlns:a16="http://schemas.microsoft.com/office/drawing/2014/main" id="{562AB5DD-3403-4F58-A309-D6D578DE8756}"/>
              </a:ext>
            </a:extLst>
          </p:cNvPr>
          <p:cNvSpPr>
            <a:spLocks noGrp="1" noChangeArrowheads="1"/>
          </p:cNvSpPr>
          <p:nvPr>
            <p:ph type="sldNum" sz="quarter" idx="12"/>
          </p:nvPr>
        </p:nvSpPr>
        <p:spPr>
          <a:ln/>
        </p:spPr>
        <p:txBody>
          <a:bodyPr/>
          <a:lstStyle>
            <a:lvl1pPr>
              <a:defRPr/>
            </a:lvl1pPr>
          </a:lstStyle>
          <a:p>
            <a:fld id="{F902C802-91AF-4388-9DC1-52CE7AE60B95}" type="slidenum">
              <a:rPr lang="en-US" altLang="en-US"/>
              <a:pPr/>
              <a:t>‹#›</a:t>
            </a:fld>
            <a:endParaRPr lang="en-US" altLang="en-US"/>
          </a:p>
        </p:txBody>
      </p:sp>
    </p:spTree>
    <p:extLst>
      <p:ext uri="{BB962C8B-B14F-4D97-AF65-F5344CB8AC3E}">
        <p14:creationId xmlns:p14="http://schemas.microsoft.com/office/powerpoint/2010/main" val="2653987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A592946-E3B8-412A-9F76-23E4CA583D8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a:extLst>
              <a:ext uri="{FF2B5EF4-FFF2-40B4-BE49-F238E27FC236}">
                <a16:creationId xmlns:a16="http://schemas.microsoft.com/office/drawing/2014/main" id="{3EBA9251-850A-493F-B17C-B6409F6F74A2}"/>
              </a:ext>
            </a:extLst>
          </p:cNvPr>
          <p:cNvSpPr>
            <a:spLocks noGrp="1" noChangeArrowheads="1"/>
          </p:cNvSpPr>
          <p:nvPr>
            <p:ph type="title"/>
          </p:nvPr>
        </p:nvSpPr>
        <p:spPr bwMode="auto">
          <a:xfrm>
            <a:off x="914400" y="5334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4">
            <a:extLst>
              <a:ext uri="{FF2B5EF4-FFF2-40B4-BE49-F238E27FC236}">
                <a16:creationId xmlns:a16="http://schemas.microsoft.com/office/drawing/2014/main" id="{42BDCC08-B158-477B-A513-03AF5DB2F973}"/>
              </a:ext>
            </a:extLst>
          </p:cNvPr>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341" name="Rectangle 5">
            <a:extLst>
              <a:ext uri="{FF2B5EF4-FFF2-40B4-BE49-F238E27FC236}">
                <a16:creationId xmlns:a16="http://schemas.microsoft.com/office/drawing/2014/main" id="{EF3779F0-BB01-44A2-A756-C680ED268788}"/>
              </a:ext>
            </a:extLst>
          </p:cNvPr>
          <p:cNvSpPr>
            <a:spLocks noGrp="1" noChangeArrowheads="1"/>
          </p:cNvSpPr>
          <p:nvPr>
            <p:ph type="dt" sz="half" idx="2"/>
          </p:nvPr>
        </p:nvSpPr>
        <p:spPr bwMode="auto">
          <a:xfrm>
            <a:off x="914400" y="6248400"/>
            <a:ext cx="2540000" cy="457200"/>
          </a:xfrm>
          <a:prstGeom prst="rect">
            <a:avLst/>
          </a:prstGeom>
          <a:noFill/>
          <a:ln>
            <a:noFill/>
          </a:ln>
        </p:spPr>
        <p:txBody>
          <a:bodyPr vert="horz" wrap="square" lIns="91440" tIns="45720" rIns="91440" bIns="45720" numCol="1" anchor="t" anchorCtr="0" compatLnSpc="1">
            <a:prstTxWarp prst="textNoShape">
              <a:avLst/>
            </a:prstTxWarp>
          </a:bodyPr>
          <a:lstStyle>
            <a:lvl1pPr>
              <a:defRPr sz="1400">
                <a:ea typeface="ＭＳ Ｐゴシック" panose="020B0600070205080204" pitchFamily="34" charset="-128"/>
              </a:defRPr>
            </a:lvl1pPr>
          </a:lstStyle>
          <a:p>
            <a:pPr>
              <a:defRPr/>
            </a:pPr>
            <a:endParaRPr lang="en-US"/>
          </a:p>
        </p:txBody>
      </p:sp>
      <p:sp>
        <p:nvSpPr>
          <p:cNvPr id="14342" name="Rectangle 6">
            <a:extLst>
              <a:ext uri="{FF2B5EF4-FFF2-40B4-BE49-F238E27FC236}">
                <a16:creationId xmlns:a16="http://schemas.microsoft.com/office/drawing/2014/main" id="{B975811D-00B8-4AE6-B233-3956C0AEA097}"/>
              </a:ext>
            </a:extLst>
          </p:cNvPr>
          <p:cNvSpPr>
            <a:spLocks noGrp="1" noChangeArrowheads="1"/>
          </p:cNvSpPr>
          <p:nvPr>
            <p:ph type="ftr" sz="quarter" idx="3"/>
          </p:nvPr>
        </p:nvSpPr>
        <p:spPr bwMode="auto">
          <a:xfrm>
            <a:off x="4165600" y="6248400"/>
            <a:ext cx="3860800" cy="457200"/>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1400">
                <a:ea typeface="ＭＳ Ｐゴシック" panose="020B0600070205080204" pitchFamily="34" charset="-128"/>
              </a:defRPr>
            </a:lvl1pPr>
          </a:lstStyle>
          <a:p>
            <a:pPr>
              <a:defRPr/>
            </a:pPr>
            <a:endParaRPr lang="en-US"/>
          </a:p>
        </p:txBody>
      </p:sp>
      <p:sp>
        <p:nvSpPr>
          <p:cNvPr id="14343" name="Rectangle 7">
            <a:extLst>
              <a:ext uri="{FF2B5EF4-FFF2-40B4-BE49-F238E27FC236}">
                <a16:creationId xmlns:a16="http://schemas.microsoft.com/office/drawing/2014/main" id="{E791FCF3-1FD6-442B-AA6D-01DE3F46B43C}"/>
              </a:ext>
            </a:extLst>
          </p:cNvPr>
          <p:cNvSpPr>
            <a:spLocks noGrp="1" noChangeArrowheads="1"/>
          </p:cNvSpPr>
          <p:nvPr>
            <p:ph type="sldNum" sz="quarter" idx="4"/>
          </p:nvPr>
        </p:nvSpPr>
        <p:spPr bwMode="auto">
          <a:xfrm>
            <a:off x="8737600" y="6248400"/>
            <a:ext cx="25400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a:defRPr sz="1400"/>
            </a:lvl1pPr>
          </a:lstStyle>
          <a:p>
            <a:fld id="{86C68127-0144-4211-AAC8-1EC4F60EA9A5}" type="slidenum">
              <a:rPr lang="en-US" altLang="en-US"/>
              <a:pPr/>
              <a:t>‹#›</a:t>
            </a:fld>
            <a:endParaRPr lang="en-US" altLang="en-US"/>
          </a:p>
        </p:txBody>
      </p:sp>
    </p:spTree>
    <p:extLst>
      <p:ext uri="{BB962C8B-B14F-4D97-AF65-F5344CB8AC3E}">
        <p14:creationId xmlns:p14="http://schemas.microsoft.com/office/powerpoint/2010/main" val="2693995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kern="12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2pPr>
      <a:lvl3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3pPr>
      <a:lvl4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4pPr>
      <a:lvl5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5pPr>
      <a:lvl6pPr marL="4572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p:titleStyle>
    <p:bodyStyle>
      <a:lvl1pPr marL="342900" indent="-342900" algn="l" rtl="0" eaLnBrk="0" fontAlgn="base" hangingPunct="0">
        <a:spcBef>
          <a:spcPct val="20000"/>
        </a:spcBef>
        <a:spcAft>
          <a:spcPct val="0"/>
        </a:spcAft>
        <a:buBlip>
          <a:blip r:embed="rId15"/>
        </a:buBlip>
        <a:defRPr kumimoji="1" sz="3200" kern="1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kumimoji="1"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Char char="•"/>
        <a:defRPr kumimoji="1"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Char char="–"/>
        <a:defRPr kumimoji="1"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Char char="»"/>
        <a:defRPr kumimoji="1"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9.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image" Target="../media/image12.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hyperlink" Target="https://www.youtube.com/watch?v=KsqZ1aMPldQ&amp;t=117s" TargetMode="External"/><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2.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RyX1l0VqlOw" TargetMode="External"/><Relationship Id="rId2" Type="http://schemas.openxmlformats.org/officeDocument/2006/relationships/slideLayout" Target="../slideLayouts/slideLayout6.xml"/><Relationship Id="rId1" Type="http://schemas.openxmlformats.org/officeDocument/2006/relationships/video" Target="https://www.youtube.com/embed/RyX1l0VqlOw?feature=oembed" TargetMode="Externa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image" Target="../media/image9.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hyperlink" Target="https://www.youtube.com/watch?v=c394tPCQbdw" TargetMode="External"/><Relationship Id="rId5" Type="http://schemas.openxmlformats.org/officeDocument/2006/relationships/hyperlink" Target="https://www.youtube.com/watch?v=h1ZoHCBxJk8" TargetMode="External"/><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20.png"/></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video" Target="https://www.youtube.com/embed/06rYXkIhBtY?feature=oembed" TargetMode="External"/><Relationship Id="rId4" Type="http://schemas.openxmlformats.org/officeDocument/2006/relationships/hyperlink" Target="https://www.youtube.com/watch?v=06rYXkIhBt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3F5928-D955-456A-97B5-AA390B8CE9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mn-cs"/>
            </a:endParaRPr>
          </a:p>
        </p:txBody>
      </p:sp>
      <p:sp>
        <p:nvSpPr>
          <p:cNvPr id="2" name="Title 1">
            <a:extLst>
              <a:ext uri="{FF2B5EF4-FFF2-40B4-BE49-F238E27FC236}">
                <a16:creationId xmlns:a16="http://schemas.microsoft.com/office/drawing/2014/main" id="{A2647FB1-FDFF-4240-BEFC-CE3E595CB3E7}"/>
              </a:ext>
            </a:extLst>
          </p:cNvPr>
          <p:cNvSpPr>
            <a:spLocks noGrp="1"/>
          </p:cNvSpPr>
          <p:nvPr>
            <p:ph type="ctrTitle"/>
          </p:nvPr>
        </p:nvSpPr>
        <p:spPr>
          <a:xfrm>
            <a:off x="1256275" y="2271449"/>
            <a:ext cx="9679449" cy="2847058"/>
          </a:xfrm>
        </p:spPr>
        <p:txBody>
          <a:bodyPr anchor="b">
            <a:normAutofit/>
          </a:bodyPr>
          <a:lstStyle/>
          <a:p>
            <a:pPr algn="l">
              <a:lnSpc>
                <a:spcPct val="90000"/>
              </a:lnSpc>
            </a:pPr>
            <a:r>
              <a:rPr lang="en-GB" sz="6800" b="1" dirty="0">
                <a:solidFill>
                  <a:srgbClr val="FFFFFF"/>
                </a:solidFill>
              </a:rPr>
              <a:t>Year 7 </a:t>
            </a:r>
            <a:br>
              <a:rPr lang="en-GB" sz="6800" b="1" dirty="0">
                <a:solidFill>
                  <a:srgbClr val="FFFFFF"/>
                </a:solidFill>
              </a:rPr>
            </a:br>
            <a:r>
              <a:rPr lang="en-GB" sz="6800" b="1" dirty="0">
                <a:solidFill>
                  <a:srgbClr val="FFFFFF"/>
                </a:solidFill>
              </a:rPr>
              <a:t>HT3 Illustration Project</a:t>
            </a:r>
          </a:p>
        </p:txBody>
      </p:sp>
      <p:sp>
        <p:nvSpPr>
          <p:cNvPr id="3" name="Subtitle 2">
            <a:extLst>
              <a:ext uri="{FF2B5EF4-FFF2-40B4-BE49-F238E27FC236}">
                <a16:creationId xmlns:a16="http://schemas.microsoft.com/office/drawing/2014/main" id="{CFF2908E-3F43-4B97-A179-E8517E6D8FFA}"/>
              </a:ext>
            </a:extLst>
          </p:cNvPr>
          <p:cNvSpPr>
            <a:spLocks noGrp="1"/>
          </p:cNvSpPr>
          <p:nvPr>
            <p:ph type="subTitle" idx="1"/>
          </p:nvPr>
        </p:nvSpPr>
        <p:spPr>
          <a:xfrm>
            <a:off x="1256275" y="5098254"/>
            <a:ext cx="9679449" cy="750259"/>
          </a:xfrm>
        </p:spPr>
        <p:txBody>
          <a:bodyPr anchor="ctr">
            <a:normAutofit/>
          </a:bodyPr>
          <a:lstStyle/>
          <a:p>
            <a:pPr algn="l"/>
            <a:r>
              <a:rPr lang="en-GB" sz="4000" dirty="0">
                <a:solidFill>
                  <a:schemeClr val="bg2">
                    <a:lumMod val="75000"/>
                  </a:schemeClr>
                </a:solidFill>
                <a:latin typeface="Abadi" panose="020B0604020104020204" pitchFamily="34" charset="0"/>
              </a:rPr>
              <a:t>Roald Dahl &amp; Quentin Blake</a:t>
            </a:r>
          </a:p>
        </p:txBody>
      </p:sp>
      <p:cxnSp>
        <p:nvCxnSpPr>
          <p:cNvPr id="10" name="Straight Connector 9">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8" y="806470"/>
            <a:ext cx="8453437"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2"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954" y="2875093"/>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mn-cs"/>
            </a:endParaRPr>
          </a:p>
        </p:txBody>
      </p:sp>
      <p:sp>
        <p:nvSpPr>
          <p:cNvPr id="14"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3734" y="310438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mn-cs"/>
            </a:endParaRPr>
          </a:p>
        </p:txBody>
      </p:sp>
      <p:sp>
        <p:nvSpPr>
          <p:cNvPr id="16"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414" y="361953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mn-cs"/>
            </a:endParaRPr>
          </a:p>
        </p:txBody>
      </p:sp>
    </p:spTree>
    <p:extLst>
      <p:ext uri="{BB962C8B-B14F-4D97-AF65-F5344CB8AC3E}">
        <p14:creationId xmlns:p14="http://schemas.microsoft.com/office/powerpoint/2010/main" val="1526587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878F908-0AD1-435D-811A-4C6621AFA6A3}"/>
              </a:ext>
            </a:extLst>
          </p:cNvPr>
          <p:cNvSpPr>
            <a:spLocks noGrp="1" noChangeArrowheads="1"/>
          </p:cNvSpPr>
          <p:nvPr>
            <p:ph type="title"/>
          </p:nvPr>
        </p:nvSpPr>
        <p:spPr>
          <a:xfrm>
            <a:off x="953669" y="581026"/>
            <a:ext cx="8098860" cy="1143000"/>
          </a:xfrm>
        </p:spPr>
        <p:txBody>
          <a:bodyPr/>
          <a:lstStyle/>
          <a:p>
            <a:pPr eaLnBrk="1" hangingPunct="1">
              <a:defRPr/>
            </a:pPr>
            <a:r>
              <a:rPr lang="en-US" b="1" dirty="0" err="1">
                <a:effectLst>
                  <a:outerShdw blurRad="38100" dist="38100" dir="2700000" algn="tl">
                    <a:srgbClr val="C0C0C0"/>
                  </a:outerShdw>
                </a:effectLst>
                <a:ea typeface="+mj-ea"/>
              </a:rPr>
              <a:t>Mr</a:t>
            </a:r>
            <a:r>
              <a:rPr lang="en-US" b="1" dirty="0">
                <a:effectLst>
                  <a:outerShdw blurRad="38100" dist="38100" dir="2700000" algn="tl">
                    <a:srgbClr val="C0C0C0"/>
                  </a:outerShdw>
                </a:effectLst>
                <a:ea typeface="+mj-ea"/>
              </a:rPr>
              <a:t> Twit – Your interpretation</a:t>
            </a:r>
            <a:endParaRPr lang="en-US" dirty="0">
              <a:ea typeface="+mj-ea"/>
            </a:endParaRPr>
          </a:p>
        </p:txBody>
      </p:sp>
      <p:sp>
        <p:nvSpPr>
          <p:cNvPr id="10244" name="Text Box 7">
            <a:extLst>
              <a:ext uri="{FF2B5EF4-FFF2-40B4-BE49-F238E27FC236}">
                <a16:creationId xmlns:a16="http://schemas.microsoft.com/office/drawing/2014/main" id="{411E43F4-B1C0-4E9C-ADEF-F7F40AB6CCA2}"/>
              </a:ext>
            </a:extLst>
          </p:cNvPr>
          <p:cNvSpPr txBox="1">
            <a:spLocks noChangeArrowheads="1"/>
          </p:cNvSpPr>
          <p:nvPr/>
        </p:nvSpPr>
        <p:spPr bwMode="auto">
          <a:xfrm>
            <a:off x="5293953" y="2300713"/>
            <a:ext cx="4951413" cy="36009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Blip>
                <a:blip r:embed="rId4"/>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eaLnBrk="0" fontAlgn="base" hangingPunct="0">
              <a:spcBef>
                <a:spcPct val="50000"/>
              </a:spcBef>
              <a:spcAft>
                <a:spcPct val="0"/>
              </a:spcAft>
              <a:buNone/>
            </a:pPr>
            <a:r>
              <a:rPr kumimoji="0" lang="en-US" altLang="en-US" sz="2400" dirty="0">
                <a:solidFill>
                  <a:srgbClr val="330000"/>
                </a:solidFill>
              </a:rPr>
              <a:t>Use your imagination and creativity. </a:t>
            </a:r>
          </a:p>
          <a:p>
            <a:pPr eaLnBrk="0" fontAlgn="base" hangingPunct="0">
              <a:spcBef>
                <a:spcPct val="50000"/>
              </a:spcBef>
              <a:spcAft>
                <a:spcPct val="0"/>
              </a:spcAft>
              <a:buNone/>
            </a:pPr>
            <a:r>
              <a:rPr kumimoji="0" lang="en-US" altLang="en-US" sz="2400" dirty="0">
                <a:solidFill>
                  <a:srgbClr val="330000"/>
                </a:solidFill>
              </a:rPr>
              <a:t>At this point using the extract you just read you will only be able to draw his FACE (neck upwards). Read through the extract carefully </a:t>
            </a:r>
            <a:r>
              <a:rPr kumimoji="0" lang="en-US" altLang="en-US" sz="2400" dirty="0" err="1">
                <a:solidFill>
                  <a:srgbClr val="330000"/>
                </a:solidFill>
              </a:rPr>
              <a:t>yo</a:t>
            </a:r>
            <a:r>
              <a:rPr kumimoji="0" lang="en-US" altLang="en-US" sz="2400" dirty="0">
                <a:solidFill>
                  <a:srgbClr val="330000"/>
                </a:solidFill>
              </a:rPr>
              <a:t> get your drawing illustrated brilliantly! I look forward to seeing your creations. </a:t>
            </a:r>
          </a:p>
        </p:txBody>
      </p:sp>
      <p:sp>
        <p:nvSpPr>
          <p:cNvPr id="7176" name="Rectangle 8">
            <a:extLst>
              <a:ext uri="{FF2B5EF4-FFF2-40B4-BE49-F238E27FC236}">
                <a16:creationId xmlns:a16="http://schemas.microsoft.com/office/drawing/2014/main" id="{D036D298-CC38-45C9-804D-D7F873682B0D}"/>
              </a:ext>
            </a:extLst>
          </p:cNvPr>
          <p:cNvSpPr>
            <a:spLocks noChangeArrowheads="1"/>
          </p:cNvSpPr>
          <p:nvPr/>
        </p:nvSpPr>
        <p:spPr bwMode="auto">
          <a:xfrm>
            <a:off x="9595785" y="143937"/>
            <a:ext cx="1600200" cy="762000"/>
          </a:xfrm>
          <a:prstGeom prst="rect">
            <a:avLst/>
          </a:prstGeom>
          <a:solidFill>
            <a:srgbClr val="FFFF99">
              <a:alpha val="72000"/>
            </a:srgbClr>
          </a:solidFill>
          <a:ln w="28575" cap="rnd">
            <a:solidFill>
              <a:srgbClr val="800080"/>
            </a:solidFill>
            <a:prstDash val="sysDot"/>
            <a:miter lim="800000"/>
            <a:headEnd/>
            <a:tailEnd/>
          </a:ln>
          <a:effectLst/>
        </p:spPr>
        <p:txBody>
          <a:bodyPr/>
          <a:lstStyle>
            <a:lvl1pPr marL="342900" indent="-342900" algn="ctr">
              <a:spcBef>
                <a:spcPct val="20000"/>
              </a:spcBef>
              <a:defRPr kumimoji="1" sz="3200">
                <a:solidFill>
                  <a:schemeClr val="tx1"/>
                </a:solidFill>
                <a:latin typeface="Arial" panose="020B0604020202020204" pitchFamily="34" charset="0"/>
                <a:ea typeface="ＭＳ Ｐゴシック" panose="020B0600070205080204" pitchFamily="34" charset="-128"/>
              </a:defRPr>
            </a:lvl1pPr>
            <a:lvl2pPr marL="742950" indent="-285750" algn="ctr">
              <a:spcBef>
                <a:spcPct val="20000"/>
              </a:spcBef>
              <a:defRPr kumimoji="1" sz="2800">
                <a:solidFill>
                  <a:schemeClr val="tx1"/>
                </a:solidFill>
                <a:latin typeface="Arial" panose="020B0604020202020204" pitchFamily="34" charset="0"/>
                <a:ea typeface="ＭＳ Ｐゴシック" panose="020B0600070205080204" pitchFamily="34" charset="-128"/>
              </a:defRPr>
            </a:lvl2pPr>
            <a:lvl3pPr marL="1143000" indent="-228600" algn="ctr">
              <a:spcBef>
                <a:spcPct val="20000"/>
              </a:spcBef>
              <a:defRPr kumimoji="1" sz="2400">
                <a:solidFill>
                  <a:schemeClr val="tx1"/>
                </a:solidFill>
                <a:latin typeface="Arial" panose="020B0604020202020204" pitchFamily="34" charset="0"/>
                <a:ea typeface="ＭＳ Ｐゴシック" panose="020B0600070205080204" pitchFamily="34" charset="-128"/>
              </a:defRPr>
            </a:lvl3pPr>
            <a:lvl4pPr marL="1600200" indent="-228600" algn="ctr">
              <a:spcBef>
                <a:spcPct val="20000"/>
              </a:spcBef>
              <a:defRPr kumimoji="1" sz="2000">
                <a:solidFill>
                  <a:schemeClr val="tx1"/>
                </a:solidFill>
                <a:latin typeface="Arial" panose="020B0604020202020204" pitchFamily="34" charset="0"/>
                <a:ea typeface="ＭＳ Ｐゴシック" panose="020B0600070205080204" pitchFamily="34" charset="-128"/>
              </a:defRPr>
            </a:lvl4pPr>
            <a:lvl5pPr marL="2057400" indent="-228600" algn="ctr">
              <a:spcBef>
                <a:spcPct val="20000"/>
              </a:spcBef>
              <a:defRPr kumimoji="1" sz="2000">
                <a:solidFill>
                  <a:schemeClr val="tx1"/>
                </a:solidFill>
                <a:latin typeface="Arial" panose="020B0604020202020204" pitchFamily="34" charset="0"/>
                <a:ea typeface="ＭＳ Ｐゴシック" panose="020B0600070205080204" pitchFamily="34" charset="-128"/>
              </a:defRPr>
            </a:lvl5pPr>
            <a:lvl6pPr marL="25146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6pPr>
            <a:lvl7pPr marL="29718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7pPr>
            <a:lvl8pPr marL="34290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8pPr>
            <a:lvl9pPr marL="38862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9pPr>
          </a:lstStyle>
          <a:p>
            <a:pPr fontAlgn="base">
              <a:spcAft>
                <a:spcPct val="0"/>
              </a:spcAft>
              <a:defRPr/>
            </a:pPr>
            <a:r>
              <a:rPr kumimoji="0" lang="en-US" sz="2000" b="1" u="sng">
                <a:solidFill>
                  <a:srgbClr val="330000"/>
                </a:solidFill>
                <a:effectLst>
                  <a:outerShdw blurRad="38100" dist="38100" dir="2700000" algn="tl">
                    <a:srgbClr val="000000"/>
                  </a:outerShdw>
                </a:effectLst>
              </a:rPr>
              <a:t>Key Word</a:t>
            </a:r>
            <a:endParaRPr kumimoji="0" lang="en-US" sz="2000" u="sng">
              <a:solidFill>
                <a:srgbClr val="330000"/>
              </a:solidFill>
            </a:endParaRPr>
          </a:p>
          <a:p>
            <a:pPr fontAlgn="base">
              <a:spcAft>
                <a:spcPct val="0"/>
              </a:spcAft>
              <a:defRPr/>
            </a:pPr>
            <a:r>
              <a:rPr kumimoji="0" lang="en-US" sz="2000">
                <a:solidFill>
                  <a:srgbClr val="330000"/>
                </a:solidFill>
              </a:rPr>
              <a:t>Illustration</a:t>
            </a:r>
          </a:p>
        </p:txBody>
      </p:sp>
      <p:sp>
        <p:nvSpPr>
          <p:cNvPr id="13318" name="TextBox 1">
            <a:extLst>
              <a:ext uri="{FF2B5EF4-FFF2-40B4-BE49-F238E27FC236}">
                <a16:creationId xmlns:a16="http://schemas.microsoft.com/office/drawing/2014/main" id="{32474EFF-26FE-4CE1-A70C-1A07D4B991F9}"/>
              </a:ext>
            </a:extLst>
          </p:cNvPr>
          <p:cNvSpPr txBox="1">
            <a:spLocks noChangeArrowheads="1"/>
          </p:cNvSpPr>
          <p:nvPr/>
        </p:nvSpPr>
        <p:spPr bwMode="auto">
          <a:xfrm>
            <a:off x="310761" y="2196024"/>
            <a:ext cx="4786313" cy="310854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buNone/>
            </a:pPr>
            <a:r>
              <a:rPr kumimoji="0" lang="en-GB" altLang="en-US" sz="2800" dirty="0">
                <a:solidFill>
                  <a:srgbClr val="330000"/>
                </a:solidFill>
              </a:rPr>
              <a:t>Task 1(a): Your task now is to create an illustration </a:t>
            </a:r>
            <a:r>
              <a:rPr kumimoji="0" lang="en-GB" altLang="en-US" sz="2000" i="1" dirty="0">
                <a:solidFill>
                  <a:srgbClr val="330000"/>
                </a:solidFill>
              </a:rPr>
              <a:t>(drawing using the text to help you) </a:t>
            </a:r>
            <a:r>
              <a:rPr kumimoji="0" lang="en-GB" altLang="en-US" sz="2800" dirty="0">
                <a:solidFill>
                  <a:srgbClr val="330000"/>
                </a:solidFill>
              </a:rPr>
              <a:t>of Mr Twit (this means your own version!). </a:t>
            </a:r>
          </a:p>
          <a:p>
            <a:pPr eaLnBrk="0" fontAlgn="base" hangingPunct="0">
              <a:spcBef>
                <a:spcPct val="0"/>
              </a:spcBef>
              <a:spcAft>
                <a:spcPct val="0"/>
              </a:spcAft>
              <a:buNone/>
            </a:pPr>
            <a:r>
              <a:rPr kumimoji="0" lang="en-GB" altLang="en-US" sz="2800" dirty="0">
                <a:solidFill>
                  <a:srgbClr val="330000"/>
                </a:solidFill>
              </a:rPr>
              <a:t>Extension: Label the key features you have drawn. </a:t>
            </a:r>
          </a:p>
        </p:txBody>
      </p:sp>
      <p:sp>
        <p:nvSpPr>
          <p:cNvPr id="13320" name="Rectangle 8">
            <a:extLst>
              <a:ext uri="{FF2B5EF4-FFF2-40B4-BE49-F238E27FC236}">
                <a16:creationId xmlns:a16="http://schemas.microsoft.com/office/drawing/2014/main" id="{AC1F712D-E166-411E-8BAA-A005C2821E70}"/>
              </a:ext>
            </a:extLst>
          </p:cNvPr>
          <p:cNvSpPr>
            <a:spLocks noChangeArrowheads="1"/>
          </p:cNvSpPr>
          <p:nvPr/>
        </p:nvSpPr>
        <p:spPr bwMode="auto">
          <a:xfrm>
            <a:off x="1779199" y="5460374"/>
            <a:ext cx="3317875" cy="441325"/>
          </a:xfrm>
          <a:prstGeom prst="rect">
            <a:avLst/>
          </a:prstGeom>
          <a:solidFill>
            <a:srgbClr val="FFFF99">
              <a:alpha val="72156"/>
            </a:srgbClr>
          </a:solidFill>
          <a:ln w="28575" cap="rnd">
            <a:solidFill>
              <a:srgbClr val="800080"/>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Blip>
                <a:blip r:embed="rId4"/>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lgn="ctr" fontAlgn="base">
              <a:spcAft>
                <a:spcPct val="0"/>
              </a:spcAft>
              <a:buNone/>
            </a:pPr>
            <a:r>
              <a:rPr kumimoji="0" lang="en-US" altLang="en-US" sz="2000" b="1" dirty="0">
                <a:solidFill>
                  <a:srgbClr val="330000"/>
                </a:solidFill>
              </a:rPr>
              <a:t>You only have 5 minutes!</a:t>
            </a:r>
            <a:endParaRPr kumimoji="0" lang="en-US" altLang="en-US" sz="2000" dirty="0">
              <a:solidFill>
                <a:srgbClr val="330000"/>
              </a:solidFill>
            </a:endParaRPr>
          </a:p>
        </p:txBody>
      </p:sp>
      <p:pic>
        <p:nvPicPr>
          <p:cNvPr id="11" name="MS900074799[1].wav">
            <a:hlinkClick r:id="" action="ppaction://media"/>
            <a:extLst>
              <a:ext uri="{FF2B5EF4-FFF2-40B4-BE49-F238E27FC236}">
                <a16:creationId xmlns:a16="http://schemas.microsoft.com/office/drawing/2014/main" id="{BBD301B3-2E7C-4733-889D-E480D54D485E}"/>
              </a:ext>
            </a:extLst>
          </p:cNvPr>
          <p:cNvPicPr>
            <a:picLocks noRot="1"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9933390" y="2304952"/>
            <a:ext cx="244475" cy="244475"/>
          </a:xfrm>
          <a:prstGeom prst="rect">
            <a:avLst/>
          </a:prstGeom>
        </p:spPr>
      </p:pic>
      <p:sp>
        <p:nvSpPr>
          <p:cNvPr id="12" name="Oval 11">
            <a:extLst>
              <a:ext uri="{FF2B5EF4-FFF2-40B4-BE49-F238E27FC236}">
                <a16:creationId xmlns:a16="http://schemas.microsoft.com/office/drawing/2014/main" id="{8949EBEA-B85E-437A-9883-15D08FBB7C8F}"/>
              </a:ext>
            </a:extLst>
          </p:cNvPr>
          <p:cNvSpPr/>
          <p:nvPr/>
        </p:nvSpPr>
        <p:spPr>
          <a:xfrm>
            <a:off x="9798121" y="1512864"/>
            <a:ext cx="2052228" cy="2052228"/>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a:extLst>
              <a:ext uri="{FF2B5EF4-FFF2-40B4-BE49-F238E27FC236}">
                <a16:creationId xmlns:a16="http://schemas.microsoft.com/office/drawing/2014/main" id="{E2A7A52A-C81C-461C-95AE-A55BEE4005F5}"/>
              </a:ext>
            </a:extLst>
          </p:cNvPr>
          <p:cNvSpPr/>
          <p:nvPr/>
        </p:nvSpPr>
        <p:spPr>
          <a:xfrm>
            <a:off x="9798121" y="1512864"/>
            <a:ext cx="2052228" cy="2052228"/>
          </a:xfrm>
          <a:prstGeom prst="ellipse">
            <a:avLst/>
          </a:prstGeom>
          <a:solidFill>
            <a:srgbClr val="008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2060"/>
              </a:solidFill>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barn(inVertical)">
                                      <p:cBhvr>
                                        <p:cTn id="7"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heel(1)">
                                      <p:cBhvr>
                                        <p:cTn id="13" dur="300000"/>
                                        <p:tgtEl>
                                          <p:spTgt spid="13"/>
                                        </p:tgtEl>
                                      </p:cBhvr>
                                    </p:animEffect>
                                  </p:childTnLst>
                                </p:cTn>
                              </p:par>
                            </p:childTnLst>
                          </p:cTn>
                        </p:par>
                        <p:par>
                          <p:cTn id="14" fill="hold">
                            <p:stCondLst>
                              <p:cond delay="300000"/>
                            </p:stCondLst>
                            <p:childTnLst>
                              <p:par>
                                <p:cTn id="15" presetID="1" presetClass="mediacall" presetSubtype="0" fill="hold" nodeType="afterEffect">
                                  <p:stCondLst>
                                    <p:cond delay="0"/>
                                  </p:stCondLst>
                                  <p:childTnLst>
                                    <p:cmd type="call" cmd="playFrom(0.0)">
                                      <p:cBhvr>
                                        <p:cTn id="16" dur="2178" fill="hold"/>
                                        <p:tgtEl>
                                          <p:spTgt spid="11"/>
                                        </p:tgtEl>
                                      </p:cBhvr>
                                    </p:cmd>
                                  </p:childTnLst>
                                </p:cTn>
                              </p:par>
                            </p:childTnLst>
                          </p:cTn>
                        </p:par>
                      </p:childTnLst>
                    </p:cTn>
                  </p:par>
                </p:childTnLst>
              </p:cTn>
              <p:nextCondLst>
                <p:cond evt="onClick" delay="0">
                  <p:tgtEl>
                    <p:spTgt spid="12"/>
                  </p:tgtEl>
                </p:cond>
              </p:nextCondLst>
            </p:seq>
            <p:audio>
              <p:cMediaNode>
                <p:cTn id="17"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bldLst>
      <p:bldP spid="10244" grpId="0"/>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6B3073-4512-4205-A68A-275C7B536659}"/>
              </a:ext>
            </a:extLst>
          </p:cNvPr>
          <p:cNvSpPr txBox="1"/>
          <p:nvPr/>
        </p:nvSpPr>
        <p:spPr>
          <a:xfrm>
            <a:off x="1256599" y="2227097"/>
            <a:ext cx="9503028" cy="3539430"/>
          </a:xfrm>
          <a:prstGeom prst="rect">
            <a:avLst/>
          </a:prstGeom>
          <a:noFill/>
        </p:spPr>
        <p:txBody>
          <a:bodyPr wrap="square" rtlCol="0">
            <a:spAutoFit/>
          </a:bodyPr>
          <a:lstStyle/>
          <a:p>
            <a:pPr algn="ctr"/>
            <a:r>
              <a:rPr lang="en-GB" sz="2800" dirty="0">
                <a:latin typeface="Abadi" panose="020B0604020104020204" pitchFamily="34" charset="0"/>
              </a:rPr>
              <a:t>For the next task you are going to create a copy of Mr Twit based on the STYLE and TECHNIQUES of Quentin Blake. </a:t>
            </a:r>
          </a:p>
          <a:p>
            <a:pPr algn="ctr"/>
            <a:endParaRPr lang="en-GB" sz="2800" dirty="0">
              <a:latin typeface="Abadi" panose="020B0604020104020204" pitchFamily="34" charset="0"/>
            </a:endParaRPr>
          </a:p>
          <a:p>
            <a:pPr algn="ctr"/>
            <a:r>
              <a:rPr lang="en-GB" sz="2800" dirty="0">
                <a:latin typeface="Abadi" panose="020B0604020104020204" pitchFamily="34" charset="0"/>
              </a:rPr>
              <a:t>Ensure you copy his loose lines.</a:t>
            </a:r>
          </a:p>
          <a:p>
            <a:pPr algn="ctr"/>
            <a:r>
              <a:rPr lang="en-GB" sz="2800" dirty="0">
                <a:latin typeface="Abadi" panose="020B0604020104020204" pitchFamily="34" charset="0"/>
              </a:rPr>
              <a:t>Sketchy Lines.</a:t>
            </a:r>
          </a:p>
          <a:p>
            <a:pPr algn="ctr"/>
            <a:r>
              <a:rPr lang="en-GB" sz="2800" dirty="0">
                <a:latin typeface="Abadi" panose="020B0604020104020204" pitchFamily="34" charset="0"/>
              </a:rPr>
              <a:t>And if you have colours you can complete the task in colour too! (if you don’t have colours then your drawing is to be handed in as a pencil or pen drawing)</a:t>
            </a:r>
          </a:p>
        </p:txBody>
      </p:sp>
    </p:spTree>
    <p:extLst>
      <p:ext uri="{BB962C8B-B14F-4D97-AF65-F5344CB8AC3E}">
        <p14:creationId xmlns:p14="http://schemas.microsoft.com/office/powerpoint/2010/main" val="2352701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B6283EA7-0676-4C81-A2F3-4C02F3BEC51D}"/>
              </a:ext>
            </a:extLst>
          </p:cNvPr>
          <p:cNvSpPr>
            <a:spLocks noGrp="1" noChangeArrowheads="1"/>
          </p:cNvSpPr>
          <p:nvPr>
            <p:ph type="title"/>
          </p:nvPr>
        </p:nvSpPr>
        <p:spPr>
          <a:xfrm>
            <a:off x="976108" y="737484"/>
            <a:ext cx="10363200" cy="1143000"/>
          </a:xfrm>
        </p:spPr>
        <p:txBody>
          <a:bodyPr/>
          <a:lstStyle/>
          <a:p>
            <a:pPr algn="l"/>
            <a:r>
              <a:rPr lang="en-GB" altLang="en-US" dirty="0"/>
              <a:t>Drawing Mr Twit </a:t>
            </a:r>
            <a:r>
              <a:rPr lang="en-GB" altLang="en-US" sz="4000" dirty="0"/>
              <a:t>(Task 2)</a:t>
            </a:r>
            <a:br>
              <a:rPr lang="en-GB" altLang="en-US" sz="4000" dirty="0"/>
            </a:br>
            <a:r>
              <a:rPr lang="en-GB" altLang="en-US" sz="3200" b="1" dirty="0"/>
              <a:t>Choose </a:t>
            </a:r>
            <a:r>
              <a:rPr lang="en-GB" altLang="en-US" sz="3200" b="1" u="sng" dirty="0"/>
              <a:t>one</a:t>
            </a:r>
            <a:r>
              <a:rPr lang="en-GB" altLang="en-US" sz="3200" b="1" dirty="0"/>
              <a:t> of these images to copy</a:t>
            </a:r>
            <a:br>
              <a:rPr lang="en-GB" altLang="en-US" sz="3200" b="1" dirty="0"/>
            </a:br>
            <a:r>
              <a:rPr lang="en-GB" altLang="en-US" sz="2400" b="1" dirty="0"/>
              <a:t>OR follow this link</a:t>
            </a:r>
            <a:r>
              <a:rPr lang="en-GB" altLang="en-US" sz="2400" b="1" dirty="0">
                <a:sym typeface="Wingdings" panose="05000000000000000000" pitchFamily="2" charset="2"/>
              </a:rPr>
              <a:t>: copy the artist</a:t>
            </a:r>
            <a:r>
              <a:rPr lang="en-GB" altLang="en-US" sz="2400" b="1" dirty="0"/>
              <a:t> </a:t>
            </a:r>
            <a:r>
              <a:rPr lang="en-GB" altLang="en-US" sz="2400" b="1" dirty="0">
                <a:highlight>
                  <a:srgbClr val="FFFF00"/>
                </a:highlight>
                <a:hlinkClick r:id="rId4"/>
              </a:rPr>
              <a:t>https://www.youtube.com/watch?v=KsqZ1aMPldQ&amp;t=117s</a:t>
            </a:r>
            <a:br>
              <a:rPr lang="en-GB" altLang="en-US" sz="3200" b="1" dirty="0"/>
            </a:br>
            <a:endParaRPr lang="en-US" altLang="en-US" b="1" dirty="0"/>
          </a:p>
        </p:txBody>
      </p:sp>
      <p:sp>
        <p:nvSpPr>
          <p:cNvPr id="5" name="TextBox 4">
            <a:extLst>
              <a:ext uri="{FF2B5EF4-FFF2-40B4-BE49-F238E27FC236}">
                <a16:creationId xmlns:a16="http://schemas.microsoft.com/office/drawing/2014/main" id="{F915396A-0DEB-49D8-AA29-DF1BD5B59E44}"/>
              </a:ext>
            </a:extLst>
          </p:cNvPr>
          <p:cNvSpPr txBox="1"/>
          <p:nvPr/>
        </p:nvSpPr>
        <p:spPr>
          <a:xfrm>
            <a:off x="313962" y="2094776"/>
            <a:ext cx="4914665" cy="1938992"/>
          </a:xfrm>
          <a:prstGeom prst="rect">
            <a:avLst/>
          </a:prstGeom>
          <a:solidFill>
            <a:schemeClr val="accent2">
              <a:lumMod val="75000"/>
            </a:schemeClr>
          </a:solidFill>
        </p:spPr>
        <p:txBody>
          <a:bodyPr wrap="square">
            <a:spAutoFit/>
          </a:bodyPr>
          <a:lstStyle/>
          <a:p>
            <a:pPr marL="342900" indent="-342900">
              <a:buFontTx/>
              <a:buChar char="-"/>
              <a:defRPr/>
            </a:pPr>
            <a:r>
              <a:rPr lang="en-GB" sz="2400" dirty="0"/>
              <a:t>Loose outlines</a:t>
            </a:r>
          </a:p>
          <a:p>
            <a:pPr marL="342900" indent="-342900">
              <a:buFontTx/>
              <a:buChar char="-"/>
              <a:defRPr/>
            </a:pPr>
            <a:r>
              <a:rPr lang="en-GB" sz="2400" dirty="0"/>
              <a:t>Clear body shape</a:t>
            </a:r>
          </a:p>
          <a:p>
            <a:pPr marL="342900" indent="-342900">
              <a:buFontTx/>
              <a:buChar char="-"/>
              <a:defRPr/>
            </a:pPr>
            <a:r>
              <a:rPr lang="en-GB" sz="2400" dirty="0"/>
              <a:t>Rough looking beard</a:t>
            </a:r>
          </a:p>
          <a:p>
            <a:pPr marL="342900" indent="-342900">
              <a:buFontTx/>
              <a:buChar char="-"/>
              <a:defRPr/>
            </a:pPr>
            <a:r>
              <a:rPr lang="en-GB" sz="2400" dirty="0"/>
              <a:t>‘wonky’ lines</a:t>
            </a:r>
          </a:p>
          <a:p>
            <a:pPr marL="342900" indent="-342900">
              <a:buFontTx/>
              <a:buChar char="-"/>
              <a:defRPr/>
            </a:pPr>
            <a:r>
              <a:rPr lang="en-GB" sz="2400" dirty="0"/>
              <a:t>Large circular shaped nostrils</a:t>
            </a:r>
            <a:endParaRPr lang="en-US" sz="2400" dirty="0"/>
          </a:p>
        </p:txBody>
      </p:sp>
      <p:pic>
        <p:nvPicPr>
          <p:cNvPr id="14340" name="Picture 6">
            <a:extLst>
              <a:ext uri="{FF2B5EF4-FFF2-40B4-BE49-F238E27FC236}">
                <a16:creationId xmlns:a16="http://schemas.microsoft.com/office/drawing/2014/main" id="{79C96046-7C33-4489-8CE1-1ADED61E9D7F}"/>
              </a:ext>
            </a:extLst>
          </p:cNvPr>
          <p:cNvPicPr>
            <a:picLocks noChangeAspect="1" noChangeArrowheads="1"/>
          </p:cNvPicPr>
          <p:nvPr/>
        </p:nvPicPr>
        <p:blipFill>
          <a:blip r:embed="rId5">
            <a:grayscl/>
            <a:biLevel thresh="50000"/>
            <a:extLst>
              <a:ext uri="{28A0092B-C50C-407E-A947-70E740481C1C}">
                <a14:useLocalDpi xmlns:a14="http://schemas.microsoft.com/office/drawing/2010/main" val="0"/>
              </a:ext>
            </a:extLst>
          </a:blip>
          <a:srcRect/>
          <a:stretch>
            <a:fillRect/>
          </a:stretch>
        </p:blipFill>
        <p:spPr bwMode="auto">
          <a:xfrm>
            <a:off x="9057306" y="1939288"/>
            <a:ext cx="3050081" cy="5064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8">
            <a:extLst>
              <a:ext uri="{FF2B5EF4-FFF2-40B4-BE49-F238E27FC236}">
                <a16:creationId xmlns:a16="http://schemas.microsoft.com/office/drawing/2014/main" id="{5AC637DB-01B8-4DCE-BC65-D6195D729558}"/>
              </a:ext>
            </a:extLst>
          </p:cNvPr>
          <p:cNvSpPr>
            <a:spLocks noChangeArrowheads="1"/>
          </p:cNvSpPr>
          <p:nvPr/>
        </p:nvSpPr>
        <p:spPr bwMode="auto">
          <a:xfrm>
            <a:off x="3727788" y="2464871"/>
            <a:ext cx="1600200" cy="762000"/>
          </a:xfrm>
          <a:prstGeom prst="rect">
            <a:avLst/>
          </a:prstGeom>
          <a:solidFill>
            <a:srgbClr val="FFFF99">
              <a:alpha val="72000"/>
            </a:srgbClr>
          </a:solidFill>
          <a:ln w="28575" cap="rnd">
            <a:solidFill>
              <a:srgbClr val="800080"/>
            </a:solidFill>
            <a:prstDash val="sysDot"/>
            <a:miter lim="800000"/>
            <a:headEnd/>
            <a:tailEnd/>
          </a:ln>
          <a:effectLst/>
        </p:spPr>
        <p:txBody>
          <a:bodyPr/>
          <a:lstStyle>
            <a:lvl1pPr marL="342900" indent="-342900" algn="ctr">
              <a:spcBef>
                <a:spcPct val="20000"/>
              </a:spcBef>
              <a:defRPr kumimoji="1" sz="3200">
                <a:solidFill>
                  <a:schemeClr val="tx1"/>
                </a:solidFill>
                <a:latin typeface="Arial" panose="020B0604020202020204" pitchFamily="34" charset="0"/>
                <a:ea typeface="ＭＳ Ｐゴシック" panose="020B0600070205080204" pitchFamily="34" charset="-128"/>
              </a:defRPr>
            </a:lvl1pPr>
            <a:lvl2pPr marL="742950" indent="-285750" algn="ctr">
              <a:spcBef>
                <a:spcPct val="20000"/>
              </a:spcBef>
              <a:defRPr kumimoji="1" sz="2800">
                <a:solidFill>
                  <a:schemeClr val="tx1"/>
                </a:solidFill>
                <a:latin typeface="Arial" panose="020B0604020202020204" pitchFamily="34" charset="0"/>
                <a:ea typeface="ＭＳ Ｐゴシック" panose="020B0600070205080204" pitchFamily="34" charset="-128"/>
              </a:defRPr>
            </a:lvl2pPr>
            <a:lvl3pPr marL="1143000" indent="-228600" algn="ctr">
              <a:spcBef>
                <a:spcPct val="20000"/>
              </a:spcBef>
              <a:defRPr kumimoji="1" sz="2400">
                <a:solidFill>
                  <a:schemeClr val="tx1"/>
                </a:solidFill>
                <a:latin typeface="Arial" panose="020B0604020202020204" pitchFamily="34" charset="0"/>
                <a:ea typeface="ＭＳ Ｐゴシック" panose="020B0600070205080204" pitchFamily="34" charset="-128"/>
              </a:defRPr>
            </a:lvl3pPr>
            <a:lvl4pPr marL="1600200" indent="-228600" algn="ctr">
              <a:spcBef>
                <a:spcPct val="20000"/>
              </a:spcBef>
              <a:defRPr kumimoji="1" sz="2000">
                <a:solidFill>
                  <a:schemeClr val="tx1"/>
                </a:solidFill>
                <a:latin typeface="Arial" panose="020B0604020202020204" pitchFamily="34" charset="0"/>
                <a:ea typeface="ＭＳ Ｐゴシック" panose="020B0600070205080204" pitchFamily="34" charset="-128"/>
              </a:defRPr>
            </a:lvl4pPr>
            <a:lvl5pPr marL="2057400" indent="-228600" algn="ctr">
              <a:spcBef>
                <a:spcPct val="20000"/>
              </a:spcBef>
              <a:defRPr kumimoji="1" sz="2000">
                <a:solidFill>
                  <a:schemeClr val="tx1"/>
                </a:solidFill>
                <a:latin typeface="Arial" panose="020B0604020202020204" pitchFamily="34" charset="0"/>
                <a:ea typeface="ＭＳ Ｐゴシック" panose="020B0600070205080204" pitchFamily="34" charset="-128"/>
              </a:defRPr>
            </a:lvl5pPr>
            <a:lvl6pPr marL="25146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6pPr>
            <a:lvl7pPr marL="29718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7pPr>
            <a:lvl8pPr marL="34290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8pPr>
            <a:lvl9pPr marL="38862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kumimoji="0" lang="en-US" sz="2000" b="1" u="sng" dirty="0">
                <a:effectLst>
                  <a:outerShdw blurRad="38100" dist="38100" dir="2700000" algn="tl">
                    <a:srgbClr val="000000"/>
                  </a:outerShdw>
                </a:effectLst>
              </a:rPr>
              <a:t>Key Word</a:t>
            </a:r>
            <a:endParaRPr kumimoji="0" lang="en-US" sz="2000" u="sng" dirty="0"/>
          </a:p>
          <a:p>
            <a:pPr eaLnBrk="1" hangingPunct="1">
              <a:defRPr/>
            </a:pPr>
            <a:r>
              <a:rPr kumimoji="0" lang="en-GB" sz="2000" dirty="0"/>
              <a:t>Sketching</a:t>
            </a:r>
            <a:endParaRPr kumimoji="0" lang="en-US" sz="2000" dirty="0"/>
          </a:p>
        </p:txBody>
      </p:sp>
      <p:pic>
        <p:nvPicPr>
          <p:cNvPr id="14342" name="Picture 4" descr="http://i.telegraph.co.uk/multimedia/archive/02926/the-twits_2926024b.jpg">
            <a:extLst>
              <a:ext uri="{FF2B5EF4-FFF2-40B4-BE49-F238E27FC236}">
                <a16:creationId xmlns:a16="http://schemas.microsoft.com/office/drawing/2014/main" id="{0FDA3B18-B7C6-4187-8413-03110CD188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231" r="49654"/>
          <a:stretch>
            <a:fillRect/>
          </a:stretch>
        </p:blipFill>
        <p:spPr bwMode="auto">
          <a:xfrm>
            <a:off x="5427349" y="2058000"/>
            <a:ext cx="3629958" cy="4709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C15A99D7-1FEB-4982-A8CC-AA319BDE5A5F}"/>
              </a:ext>
            </a:extLst>
          </p:cNvPr>
          <p:cNvSpPr txBox="1"/>
          <p:nvPr/>
        </p:nvSpPr>
        <p:spPr>
          <a:xfrm>
            <a:off x="106119" y="4452144"/>
            <a:ext cx="4914666" cy="2197525"/>
          </a:xfrm>
          <a:prstGeom prst="rect">
            <a:avLst/>
          </a:prstGeom>
          <a:solidFill>
            <a:srgbClr val="FFFF00"/>
          </a:solidFill>
        </p:spPr>
        <p:txBody>
          <a:bodyPr wrap="square">
            <a:spAutoFit/>
          </a:bodyPr>
          <a:lstStyle/>
          <a:p>
            <a:pPr>
              <a:lnSpc>
                <a:spcPct val="95000"/>
              </a:lnSpc>
              <a:defRPr/>
            </a:pPr>
            <a:r>
              <a:rPr lang="en-GB" dirty="0"/>
              <a:t>Task 2(b) Self Assess your drawing. </a:t>
            </a:r>
          </a:p>
          <a:p>
            <a:pPr>
              <a:lnSpc>
                <a:spcPct val="95000"/>
              </a:lnSpc>
              <a:defRPr/>
            </a:pPr>
            <a:endParaRPr lang="en-GB" dirty="0"/>
          </a:p>
          <a:p>
            <a:pPr marL="342900" indent="-342900">
              <a:lnSpc>
                <a:spcPct val="95000"/>
              </a:lnSpc>
              <a:buFont typeface="Arial" panose="020B0604020202020204" pitchFamily="34" charset="0"/>
              <a:buChar char="•"/>
              <a:defRPr/>
            </a:pPr>
            <a:r>
              <a:rPr lang="en-GB" dirty="0"/>
              <a:t>I think I have done well with copying the…</a:t>
            </a:r>
            <a:br>
              <a:rPr lang="en-GB" dirty="0"/>
            </a:br>
            <a:r>
              <a:rPr lang="en-GB" dirty="0"/>
              <a:t>This is because I have used the _______  technique of Quentin Blake</a:t>
            </a:r>
          </a:p>
          <a:p>
            <a:pPr marL="342900" indent="-342900">
              <a:lnSpc>
                <a:spcPct val="95000"/>
              </a:lnSpc>
              <a:buFont typeface="Arial" panose="020B0604020202020204" pitchFamily="34" charset="0"/>
              <a:buChar char="•"/>
              <a:defRPr/>
            </a:pPr>
            <a:endParaRPr lang="en-GB" dirty="0"/>
          </a:p>
          <a:p>
            <a:pPr marL="342900" indent="-342900">
              <a:lnSpc>
                <a:spcPct val="95000"/>
              </a:lnSpc>
              <a:buFont typeface="Arial" panose="020B0604020202020204" pitchFamily="34" charset="0"/>
              <a:buChar char="•"/>
              <a:defRPr/>
            </a:pPr>
            <a:r>
              <a:rPr lang="en-GB" dirty="0"/>
              <a:t>I think I need to improve …</a:t>
            </a:r>
          </a:p>
          <a:p>
            <a:pPr>
              <a:lnSpc>
                <a:spcPct val="95000"/>
              </a:lnSpc>
              <a:defRPr/>
            </a:pPr>
            <a:r>
              <a:rPr lang="en-GB" dirty="0"/>
              <a:t>I can achieve this by making sure that I … </a:t>
            </a:r>
          </a:p>
        </p:txBody>
      </p:sp>
      <p:pic>
        <p:nvPicPr>
          <p:cNvPr id="12" name="Picture 11">
            <a:extLst>
              <a:ext uri="{FF2B5EF4-FFF2-40B4-BE49-F238E27FC236}">
                <a16:creationId xmlns:a16="http://schemas.microsoft.com/office/drawing/2014/main" id="{D0659379-9D44-4908-8AAB-3B26C574157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934799" y="4221106"/>
            <a:ext cx="749105" cy="748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8">
            <a:extLst>
              <a:ext uri="{FF2B5EF4-FFF2-40B4-BE49-F238E27FC236}">
                <a16:creationId xmlns:a16="http://schemas.microsoft.com/office/drawing/2014/main" id="{E5F2B823-D27A-4848-A268-241322A2A569}"/>
              </a:ext>
            </a:extLst>
          </p:cNvPr>
          <p:cNvSpPr>
            <a:spLocks noChangeArrowheads="1"/>
          </p:cNvSpPr>
          <p:nvPr/>
        </p:nvSpPr>
        <p:spPr bwMode="auto">
          <a:xfrm>
            <a:off x="173725" y="4001307"/>
            <a:ext cx="2441142" cy="335318"/>
          </a:xfrm>
          <a:prstGeom prst="rect">
            <a:avLst/>
          </a:prstGeom>
          <a:solidFill>
            <a:srgbClr val="FFFF99">
              <a:alpha val="72156"/>
            </a:srgbClr>
          </a:solidFill>
          <a:ln w="28575" cap="rnd">
            <a:solidFill>
              <a:srgbClr val="800080"/>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Blip>
                <a:blip r:embed="rId8"/>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lgn="ctr" fontAlgn="base">
              <a:spcAft>
                <a:spcPct val="0"/>
              </a:spcAft>
              <a:buNone/>
            </a:pPr>
            <a:r>
              <a:rPr kumimoji="0" lang="en-US" altLang="en-US" sz="1400" b="1" dirty="0">
                <a:solidFill>
                  <a:srgbClr val="330000"/>
                </a:solidFill>
              </a:rPr>
              <a:t>You only have 10 minutes!</a:t>
            </a:r>
            <a:endParaRPr kumimoji="0" lang="en-US" altLang="en-US" sz="1400" dirty="0">
              <a:solidFill>
                <a:srgbClr val="330000"/>
              </a:solidFill>
            </a:endParaRPr>
          </a:p>
        </p:txBody>
      </p:sp>
      <p:pic>
        <p:nvPicPr>
          <p:cNvPr id="15" name="MS900074799[1].wav">
            <a:hlinkClick r:id="" action="ppaction://media"/>
            <a:extLst>
              <a:ext uri="{FF2B5EF4-FFF2-40B4-BE49-F238E27FC236}">
                <a16:creationId xmlns:a16="http://schemas.microsoft.com/office/drawing/2014/main" id="{F5A3E591-87F9-4D32-9FAF-39433029A7BD}"/>
              </a:ext>
            </a:extLst>
          </p:cNvPr>
          <p:cNvPicPr>
            <a:picLocks noRot="1" noChangeAspect="1"/>
          </p:cNvPicPr>
          <p:nvPr>
            <a:audioFile r:link="rId2"/>
            <p:extLst>
              <p:ext uri="{DAA4B4D4-6D71-4841-9C94-3DE7FCFB9230}">
                <p14:media xmlns:p14="http://schemas.microsoft.com/office/powerpoint/2010/main" r:embed="rId1"/>
              </p:ext>
            </p:extLst>
          </p:nvPr>
        </p:nvPicPr>
        <p:blipFill>
          <a:blip r:embed="rId9" cstate="print"/>
          <a:stretch>
            <a:fillRect/>
          </a:stretch>
        </p:blipFill>
        <p:spPr>
          <a:xfrm>
            <a:off x="10114126" y="894696"/>
            <a:ext cx="244475" cy="244475"/>
          </a:xfrm>
          <a:prstGeom prst="rect">
            <a:avLst/>
          </a:prstGeom>
        </p:spPr>
      </p:pic>
      <p:sp>
        <p:nvSpPr>
          <p:cNvPr id="16" name="Oval 15">
            <a:extLst>
              <a:ext uri="{FF2B5EF4-FFF2-40B4-BE49-F238E27FC236}">
                <a16:creationId xmlns:a16="http://schemas.microsoft.com/office/drawing/2014/main" id="{32C65D7F-F18E-4179-A526-14E22108707D}"/>
              </a:ext>
            </a:extLst>
          </p:cNvPr>
          <p:cNvSpPr/>
          <p:nvPr/>
        </p:nvSpPr>
        <p:spPr>
          <a:xfrm>
            <a:off x="9978857" y="102608"/>
            <a:ext cx="2052228" cy="2052228"/>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Oval 16">
            <a:extLst>
              <a:ext uri="{FF2B5EF4-FFF2-40B4-BE49-F238E27FC236}">
                <a16:creationId xmlns:a16="http://schemas.microsoft.com/office/drawing/2014/main" id="{1B246C09-C6AC-4796-83DF-F68BBA530F5B}"/>
              </a:ext>
            </a:extLst>
          </p:cNvPr>
          <p:cNvSpPr/>
          <p:nvPr/>
        </p:nvSpPr>
        <p:spPr>
          <a:xfrm>
            <a:off x="9978857" y="102608"/>
            <a:ext cx="2052228" cy="2052228"/>
          </a:xfrm>
          <a:prstGeom prst="ellipse">
            <a:avLst/>
          </a:prstGeom>
          <a:solidFill>
            <a:srgbClr val="008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6"/>
                    </p:tgtEl>
                  </p:cond>
                </p:stCondLst>
                <p:endSync evt="end" delay="0">
                  <p:rtn val="all"/>
                </p:endSync>
                <p:childTnLst>
                  <p:par>
                    <p:cTn id="16" fill="hold">
                      <p:stCondLst>
                        <p:cond delay="0"/>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heel(1)">
                                      <p:cBhvr>
                                        <p:cTn id="20" dur="600000"/>
                                        <p:tgtEl>
                                          <p:spTgt spid="17"/>
                                        </p:tgtEl>
                                      </p:cBhvr>
                                    </p:animEffect>
                                  </p:childTnLst>
                                </p:cTn>
                              </p:par>
                            </p:childTnLst>
                          </p:cTn>
                        </p:par>
                        <p:par>
                          <p:cTn id="21" fill="hold">
                            <p:stCondLst>
                              <p:cond delay="600000"/>
                            </p:stCondLst>
                            <p:childTnLst>
                              <p:par>
                                <p:cTn id="22" presetID="1" presetClass="mediacall" presetSubtype="0" fill="hold" nodeType="afterEffect">
                                  <p:stCondLst>
                                    <p:cond delay="0"/>
                                  </p:stCondLst>
                                  <p:childTnLst>
                                    <p:cmd type="call" cmd="playFrom(0.0)">
                                      <p:cBhvr>
                                        <p:cTn id="23" dur="2177" fill="hold"/>
                                        <p:tgtEl>
                                          <p:spTgt spid="15"/>
                                        </p:tgtEl>
                                      </p:cBhvr>
                                    </p:cmd>
                                  </p:childTnLst>
                                </p:cTn>
                              </p:par>
                            </p:childTnLst>
                          </p:cTn>
                        </p:par>
                      </p:childTnLst>
                    </p:cTn>
                  </p:par>
                </p:childTnLst>
              </p:cTn>
              <p:nextCondLst>
                <p:cond evt="onClick" delay="0">
                  <p:tgtEl>
                    <p:spTgt spid="16"/>
                  </p:tgtEl>
                </p:cond>
              </p:nextCondLst>
            </p:seq>
            <p:audio>
              <p:cMediaNode>
                <p:cTn id="24" fill="hold" display="0">
                  <p:stCondLst>
                    <p:cond delay="indefinite"/>
                  </p:stCondLst>
                  <p:endCondLst>
                    <p:cond evt="onNext" delay="0">
                      <p:tgtEl>
                        <p:sldTgt/>
                      </p:tgtEl>
                    </p:cond>
                    <p:cond evt="onPrev" delay="0">
                      <p:tgtEl>
                        <p:sldTgt/>
                      </p:tgtEl>
                    </p:cond>
                    <p:cond evt="onStopAudio" delay="0">
                      <p:tgtEl>
                        <p:sldTgt/>
                      </p:tgtEl>
                    </p:cond>
                  </p:endCondLst>
                </p:cTn>
                <p:tgtEl>
                  <p:spTgt spid="15"/>
                </p:tgtEl>
              </p:cMediaNode>
            </p:audio>
          </p:childTnLst>
        </p:cTn>
      </p:par>
    </p:tnLst>
    <p:bldLst>
      <p:bldP spid="11"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4" descr="http://i.telegraph.co.uk/multimedia/archive/02926/the-twits_2926024b.jpg">
            <a:extLst>
              <a:ext uri="{FF2B5EF4-FFF2-40B4-BE49-F238E27FC236}">
                <a16:creationId xmlns:a16="http://schemas.microsoft.com/office/drawing/2014/main" id="{19B2F1E0-B504-4D61-8F8E-126716B20D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68" r="49949"/>
          <a:stretch/>
        </p:blipFill>
        <p:spPr bwMode="auto">
          <a:xfrm>
            <a:off x="1335308" y="0"/>
            <a:ext cx="4902959" cy="6858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6">
            <a:extLst>
              <a:ext uri="{FF2B5EF4-FFF2-40B4-BE49-F238E27FC236}">
                <a16:creationId xmlns:a16="http://schemas.microsoft.com/office/drawing/2014/main" id="{BAABF9B5-BE7C-4FC2-B344-09543DBB9FDE}"/>
              </a:ext>
            </a:extLst>
          </p:cNvPr>
          <p:cNvPicPr>
            <a:picLocks noChangeAspect="1" noChangeArrowheads="1"/>
          </p:cNvPicPr>
          <p:nvPr/>
        </p:nvPicPr>
        <p:blipFill rotWithShape="1">
          <a:blip r:embed="rId3">
            <a:biLevel thresh="75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t="1474" r="3" b="3"/>
          <a:stretch/>
        </p:blipFill>
        <p:spPr bwMode="auto">
          <a:xfrm>
            <a:off x="7117484" y="-20834"/>
            <a:ext cx="4264833" cy="69741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4C263C30-B9C1-4E08-A158-6AF5FF3FF234}"/>
              </a:ext>
            </a:extLst>
          </p:cNvPr>
          <p:cNvSpPr txBox="1"/>
          <p:nvPr/>
        </p:nvSpPr>
        <p:spPr>
          <a:xfrm rot="16200000">
            <a:off x="-2446288" y="3036185"/>
            <a:ext cx="5804757" cy="461665"/>
          </a:xfrm>
          <a:prstGeom prst="rect">
            <a:avLst/>
          </a:prstGeom>
          <a:noFill/>
        </p:spPr>
        <p:txBody>
          <a:bodyPr wrap="square">
            <a:spAutoFit/>
          </a:bodyPr>
          <a:lstStyle/>
          <a:p>
            <a:r>
              <a:rPr lang="en-GB" altLang="en-US" sz="2400" b="1" dirty="0"/>
              <a:t>Choose one of these images to copy</a:t>
            </a:r>
            <a:endParaRPr lang="en-GB" sz="2400" dirty="0"/>
          </a:p>
        </p:txBody>
      </p:sp>
    </p:spTree>
    <p:extLst>
      <p:ext uri="{BB962C8B-B14F-4D97-AF65-F5344CB8AC3E}">
        <p14:creationId xmlns:p14="http://schemas.microsoft.com/office/powerpoint/2010/main" val="1323959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Arc 72">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62399D-34F3-4443-B1C8-122EA11FA006}"/>
              </a:ext>
            </a:extLst>
          </p:cNvPr>
          <p:cNvSpPr>
            <a:spLocks noGrp="1"/>
          </p:cNvSpPr>
          <p:nvPr>
            <p:ph type="title"/>
          </p:nvPr>
        </p:nvSpPr>
        <p:spPr>
          <a:xfrm>
            <a:off x="991601" y="1494264"/>
            <a:ext cx="6666040" cy="876704"/>
          </a:xfrm>
        </p:spPr>
        <p:txBody>
          <a:bodyPr vert="horz" lIns="91440" tIns="45720" rIns="91440" bIns="45720" rtlCol="0" anchor="b">
            <a:normAutofit/>
          </a:bodyPr>
          <a:lstStyle/>
          <a:p>
            <a:pPr algn="l" eaLnBrk="1" hangingPunct="1">
              <a:lnSpc>
                <a:spcPct val="90000"/>
              </a:lnSpc>
            </a:pPr>
            <a:r>
              <a:rPr lang="en-US" dirty="0">
                <a:solidFill>
                  <a:schemeClr val="tx1"/>
                </a:solidFill>
                <a:ea typeface="+mj-ea"/>
              </a:rPr>
              <a:t>Handing in time…</a:t>
            </a:r>
          </a:p>
        </p:txBody>
      </p:sp>
      <p:sp>
        <p:nvSpPr>
          <p:cNvPr id="75" name="Oval 74">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386" name="Picture 2" descr="check box">
            <a:extLst>
              <a:ext uri="{FF2B5EF4-FFF2-40B4-BE49-F238E27FC236}">
                <a16:creationId xmlns:a16="http://schemas.microsoft.com/office/drawing/2014/main" id="{0930FBA8-7F28-44CC-B893-19F42F9397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 b="-3"/>
          <a:stretch/>
        </p:blipFill>
        <p:spPr bwMode="auto">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44F20B9-6990-4CF4-9EC8-DA790168AC7F}"/>
              </a:ext>
            </a:extLst>
          </p:cNvPr>
          <p:cNvSpPr txBox="1"/>
          <p:nvPr/>
        </p:nvSpPr>
        <p:spPr>
          <a:xfrm>
            <a:off x="398297" y="3607112"/>
            <a:ext cx="4751514" cy="2308324"/>
          </a:xfrm>
          <a:prstGeom prst="rect">
            <a:avLst/>
          </a:prstGeom>
          <a:noFill/>
        </p:spPr>
        <p:txBody>
          <a:bodyPr wrap="square" rtlCol="0">
            <a:spAutoFit/>
          </a:bodyPr>
          <a:lstStyle/>
          <a:p>
            <a:pPr marL="285750" indent="-285750">
              <a:buFont typeface="Wingdings" panose="05000000000000000000" pitchFamily="2" charset="2"/>
              <a:buChar char="q"/>
            </a:pPr>
            <a:r>
              <a:rPr lang="en-GB" sz="2400" dirty="0"/>
              <a:t>Your </a:t>
            </a:r>
            <a:r>
              <a:rPr lang="en-GB" sz="2400" b="1" dirty="0"/>
              <a:t>own</a:t>
            </a:r>
            <a:r>
              <a:rPr lang="en-GB" sz="2400" dirty="0"/>
              <a:t> Mr Twit Drawing </a:t>
            </a:r>
          </a:p>
          <a:p>
            <a:pPr marL="285750" indent="-285750">
              <a:buFont typeface="Wingdings" panose="05000000000000000000" pitchFamily="2" charset="2"/>
              <a:buChar char="q"/>
            </a:pPr>
            <a:r>
              <a:rPr lang="en-GB" sz="2400" dirty="0"/>
              <a:t>Mr Twit Copy </a:t>
            </a:r>
          </a:p>
          <a:p>
            <a:pPr marL="285750" indent="-285750">
              <a:buFont typeface="Wingdings" panose="05000000000000000000" pitchFamily="2" charset="2"/>
              <a:buChar char="q"/>
            </a:pPr>
            <a:endParaRPr lang="en-GB" sz="2400" dirty="0"/>
          </a:p>
          <a:p>
            <a:r>
              <a:rPr lang="en-GB" sz="2400" dirty="0"/>
              <a:t>Take a clear photo of all and hand in to your assignment to get your mark for this lesson </a:t>
            </a:r>
            <a:r>
              <a:rPr lang="en-GB" sz="2400" dirty="0">
                <a:sym typeface="Wingdings" panose="05000000000000000000" pitchFamily="2" charset="2"/>
              </a:rPr>
              <a:t> </a:t>
            </a:r>
            <a:endParaRPr lang="en-GB" sz="2400" dirty="0"/>
          </a:p>
        </p:txBody>
      </p:sp>
    </p:spTree>
    <p:extLst>
      <p:ext uri="{BB962C8B-B14F-4D97-AF65-F5344CB8AC3E}">
        <p14:creationId xmlns:p14="http://schemas.microsoft.com/office/powerpoint/2010/main" val="1696872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3" name="Straight Connector 72">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7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77"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extLst>
      <p:ext uri="{BB962C8B-B14F-4D97-AF65-F5344CB8AC3E}">
        <p14:creationId xmlns:p14="http://schemas.microsoft.com/office/powerpoint/2010/main" val="3577222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9" name="Rectangle 138">
            <a:extLst>
              <a:ext uri="{FF2B5EF4-FFF2-40B4-BE49-F238E27FC236}">
                <a16:creationId xmlns:a16="http://schemas.microsoft.com/office/drawing/2014/main" id="{0550F5B9-399F-4FAD-AE6C-ED65F9A43A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mn-cs"/>
            </a:endParaRPr>
          </a:p>
        </p:txBody>
      </p:sp>
      <p:sp useBgFill="1">
        <p:nvSpPr>
          <p:cNvPr id="141" name="Rectangle 140">
            <a:extLst>
              <a:ext uri="{FF2B5EF4-FFF2-40B4-BE49-F238E27FC236}">
                <a16:creationId xmlns:a16="http://schemas.microsoft.com/office/drawing/2014/main" id="{C062E60F-5CD4-4268-8359-807663468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288350"/>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ＭＳ Ｐゴシック"/>
              <a:cs typeface="+mn-cs"/>
            </a:endParaRPr>
          </a:p>
        </p:txBody>
      </p:sp>
      <p:sp>
        <p:nvSpPr>
          <p:cNvPr id="2" name="Title 1">
            <a:extLst>
              <a:ext uri="{FF2B5EF4-FFF2-40B4-BE49-F238E27FC236}">
                <a16:creationId xmlns:a16="http://schemas.microsoft.com/office/drawing/2014/main" id="{DCAEC323-834C-4536-B2FD-13BEB2DB49A2}"/>
              </a:ext>
            </a:extLst>
          </p:cNvPr>
          <p:cNvSpPr>
            <a:spLocks noGrp="1"/>
          </p:cNvSpPr>
          <p:nvPr>
            <p:ph type="title"/>
          </p:nvPr>
        </p:nvSpPr>
        <p:spPr>
          <a:xfrm>
            <a:off x="841248" y="510047"/>
            <a:ext cx="3300984" cy="1645920"/>
          </a:xfrm>
        </p:spPr>
        <p:txBody>
          <a:bodyPr vert="horz" lIns="91440" tIns="45720" rIns="91440" bIns="45720" rtlCol="0" anchor="ctr">
            <a:normAutofit/>
          </a:bodyPr>
          <a:lstStyle/>
          <a:p>
            <a:pPr algn="l" eaLnBrk="1" hangingPunct="1">
              <a:lnSpc>
                <a:spcPct val="90000"/>
              </a:lnSpc>
            </a:pPr>
            <a:r>
              <a:rPr lang="en-US" sz="2800" dirty="0">
                <a:solidFill>
                  <a:schemeClr val="tx1"/>
                </a:solidFill>
                <a:ea typeface="+mj-ea"/>
              </a:rPr>
              <a:t>DO NOW TASK</a:t>
            </a:r>
          </a:p>
        </p:txBody>
      </p:sp>
      <p:sp>
        <p:nvSpPr>
          <p:cNvPr id="143" name="Rectangle 142">
            <a:extLst>
              <a:ext uri="{FF2B5EF4-FFF2-40B4-BE49-F238E27FC236}">
                <a16:creationId xmlns:a16="http://schemas.microsoft.com/office/drawing/2014/main" id="{BB341EC3-1810-4D33-BA3F-E2D0AA0EC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980964"/>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ＭＳ Ｐゴシック"/>
              <a:cs typeface="+mn-cs"/>
            </a:endParaRPr>
          </a:p>
        </p:txBody>
      </p:sp>
      <p:sp>
        <p:nvSpPr>
          <p:cNvPr id="145" name="Rectangle 144">
            <a:extLst>
              <a:ext uri="{FF2B5EF4-FFF2-40B4-BE49-F238E27FC236}">
                <a16:creationId xmlns:a16="http://schemas.microsoft.com/office/drawing/2014/main" id="{10127CDE-2B99-47A8-BB3C-7D1751910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10864" y="1323863"/>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ＭＳ Ｐゴシック"/>
              <a:cs typeface="+mn-cs"/>
            </a:endParaRPr>
          </a:p>
        </p:txBody>
      </p:sp>
      <p:sp>
        <p:nvSpPr>
          <p:cNvPr id="3" name="TextBox 2">
            <a:extLst>
              <a:ext uri="{FF2B5EF4-FFF2-40B4-BE49-F238E27FC236}">
                <a16:creationId xmlns:a16="http://schemas.microsoft.com/office/drawing/2014/main" id="{242C33AD-C9D2-4FC8-AC8B-054EA486AFDE}"/>
              </a:ext>
            </a:extLst>
          </p:cNvPr>
          <p:cNvSpPr txBox="1"/>
          <p:nvPr/>
        </p:nvSpPr>
        <p:spPr>
          <a:xfrm>
            <a:off x="4581144" y="510047"/>
            <a:ext cx="6858000" cy="1645920"/>
          </a:xfrm>
        </p:spPr>
        <p:txBody>
          <a:bodyPr vert="horz" lIns="91440" tIns="45720" rIns="91440" bIns="45720" rtlCol="0" anchor="ctr">
            <a:normAutofit fontScale="92500"/>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000" b="1" i="0" u="none" strike="noStrike" kern="1200" cap="none" spc="0" normalizeH="0" baseline="0" noProof="0" dirty="0">
                <a:ln>
                  <a:noFill/>
                </a:ln>
                <a:solidFill>
                  <a:srgbClr val="2A0000">
                    <a:lumMod val="50000"/>
                    <a:lumOff val="50000"/>
                  </a:srgbClr>
                </a:solidFill>
                <a:effectLst/>
                <a:uLnTx/>
                <a:uFillTx/>
                <a:latin typeface="Arial"/>
                <a:ea typeface="ＭＳ Ｐゴシック"/>
                <a:cs typeface="+mn-cs"/>
              </a:rPr>
              <a:t>DESCRIBE the illustrations of Quentin Blake using ART KEYWORDS.</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330000"/>
              </a:solidFill>
              <a:effectLst/>
              <a:uLnTx/>
              <a:uFillTx/>
              <a:latin typeface="Arial"/>
              <a:ea typeface="ＭＳ Ｐゴシック"/>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3000" b="0" i="0" u="none" strike="noStrike" kern="1200" cap="none" spc="0" normalizeH="0" baseline="0" noProof="0" dirty="0">
                <a:ln>
                  <a:noFill/>
                </a:ln>
                <a:solidFill>
                  <a:srgbClr val="330000"/>
                </a:solidFill>
                <a:effectLst/>
                <a:uLnTx/>
                <a:uFillTx/>
                <a:latin typeface="Arial"/>
                <a:ea typeface="ＭＳ Ｐゴシック"/>
                <a:cs typeface="+mn-cs"/>
              </a:rPr>
              <a:t>Write your answer in the chat box…</a:t>
            </a:r>
          </a:p>
        </p:txBody>
      </p:sp>
      <p:pic>
        <p:nvPicPr>
          <p:cNvPr id="1026" name="Picture 2" descr="Gallery | Quentin Blake">
            <a:extLst>
              <a:ext uri="{FF2B5EF4-FFF2-40B4-BE49-F238E27FC236}">
                <a16:creationId xmlns:a16="http://schemas.microsoft.com/office/drawing/2014/main" id="{D880E5F7-D578-4BF0-BDA8-5ACBE29009E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35307" y="2606462"/>
            <a:ext cx="2629402" cy="36393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Quentin Blake George's Marvellous Medicine He put in... | Collector's Art">
            <a:extLst>
              <a:ext uri="{FF2B5EF4-FFF2-40B4-BE49-F238E27FC236}">
                <a16:creationId xmlns:a16="http://schemas.microsoft.com/office/drawing/2014/main" id="{33D78A4B-5E76-4CB5-8946-35E1E6D8252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93278" y="2606462"/>
            <a:ext cx="2693090" cy="36393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uentin Blake's Roald Dahl Illustrations Get Museum Show">
            <a:extLst>
              <a:ext uri="{FF2B5EF4-FFF2-40B4-BE49-F238E27FC236}">
                <a16:creationId xmlns:a16="http://schemas.microsoft.com/office/drawing/2014/main" id="{C94C7DD4-0EFE-4D19-836F-DFD91DE7C47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137415" y="3126756"/>
            <a:ext cx="3584448" cy="2598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017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F575A102-D95D-4D6E-8F1B-49EED0AE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141" name="Group 140">
            <a:extLst>
              <a:ext uri="{FF2B5EF4-FFF2-40B4-BE49-F238E27FC236}">
                <a16:creationId xmlns:a16="http://schemas.microsoft.com/office/drawing/2014/main" id="{CF0FFF1F-79B6-4A13-A464-070CD6F896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42198" y="814999"/>
            <a:ext cx="465458" cy="581435"/>
            <a:chOff x="10942198" y="814999"/>
            <a:chExt cx="465458" cy="581435"/>
          </a:xfrm>
          <a:solidFill>
            <a:srgbClr val="FFFFFF"/>
          </a:solidFill>
        </p:grpSpPr>
        <p:sp>
          <p:nvSpPr>
            <p:cNvPr id="142"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7738" y="81499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grpFill/>
            <a:ln w="603" cap="flat">
              <a:noFill/>
              <a:prstDash val="solid"/>
              <a:miter/>
            </a:ln>
          </p:spPr>
          <p:txBody>
            <a:bodyPr rtlCol="0" anchor="ctr"/>
            <a:lstStyle/>
            <a:p>
              <a:endParaRPr lang="en-US">
                <a:solidFill>
                  <a:srgbClr val="FFFFFF"/>
                </a:solidFill>
              </a:endParaRPr>
            </a:p>
          </p:txBody>
        </p:sp>
        <p:sp>
          <p:nvSpPr>
            <p:cNvPr id="143" name="Graphic 15">
              <a:extLst>
                <a:ext uri="{FF2B5EF4-FFF2-40B4-BE49-F238E27FC236}">
                  <a16:creationId xmlns:a16="http://schemas.microsoft.com/office/drawing/2014/main" id="{8550FED7-7C32-42BB-98DB-30272A633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16518" y="104429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grpFill/>
            <a:ln w="422" cap="flat">
              <a:noFill/>
              <a:prstDash val="solid"/>
              <a:miter/>
            </a:ln>
          </p:spPr>
          <p:txBody>
            <a:bodyPr rtlCol="0" anchor="ctr"/>
            <a:lstStyle/>
            <a:p>
              <a:endParaRPr lang="en-US">
                <a:solidFill>
                  <a:srgbClr val="FFFFFF"/>
                </a:solidFill>
              </a:endParaRPr>
            </a:p>
          </p:txBody>
        </p:sp>
        <p:sp>
          <p:nvSpPr>
            <p:cNvPr id="144"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2198" y="1268720"/>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grpFill/>
            <a:ln w="610" cap="flat">
              <a:noFill/>
              <a:prstDash val="solid"/>
              <a:miter/>
            </a:ln>
          </p:spPr>
          <p:txBody>
            <a:bodyPr rtlCol="0" anchor="ctr"/>
            <a:lstStyle/>
            <a:p>
              <a:endParaRPr lang="en-US">
                <a:solidFill>
                  <a:srgbClr val="FFFFFF"/>
                </a:solidFill>
              </a:endParaRPr>
            </a:p>
          </p:txBody>
        </p:sp>
      </p:grpSp>
      <p:cxnSp>
        <p:nvCxnSpPr>
          <p:cNvPr id="146" name="Straight Connector 145">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9322" y="6274341"/>
            <a:ext cx="11353800"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3076" name="Rectangle 5">
            <a:extLst>
              <a:ext uri="{FF2B5EF4-FFF2-40B4-BE49-F238E27FC236}">
                <a16:creationId xmlns:a16="http://schemas.microsoft.com/office/drawing/2014/main" id="{B83C1E86-D527-4820-B5D2-DC8D6295F7AC}"/>
              </a:ext>
            </a:extLst>
          </p:cNvPr>
          <p:cNvSpPr>
            <a:spLocks noChangeArrowheads="1"/>
          </p:cNvSpPr>
          <p:nvPr/>
        </p:nvSpPr>
        <p:spPr bwMode="auto">
          <a:xfrm>
            <a:off x="5438358" y="1249123"/>
            <a:ext cx="6184900" cy="4902200"/>
          </a:xfrm>
          <a:prstGeom prst="rect">
            <a:avLst/>
          </a:prstGeom>
          <a:noFill/>
          <a:ln>
            <a:noFill/>
          </a:ln>
        </p:spPr>
        <p:txBody>
          <a:bodyPr wrap="square" anchor="t">
            <a:norm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r>
              <a:rPr kumimoji="0" lang="en-GB" altLang="en-US" dirty="0"/>
              <a:t>SELECT the most appropriate key words from the extract in order to sketch your own imaginative version of the characters in action </a:t>
            </a:r>
          </a:p>
          <a:p>
            <a:pPr>
              <a:spcBef>
                <a:spcPct val="0"/>
              </a:spcBef>
              <a:buFontTx/>
              <a:buChar char="•"/>
            </a:pPr>
            <a:endParaRPr kumimoji="0" lang="en-GB" altLang="en-US" dirty="0"/>
          </a:p>
          <a:p>
            <a:pPr>
              <a:spcBef>
                <a:spcPct val="0"/>
              </a:spcBef>
              <a:buFontTx/>
              <a:buChar char="•"/>
            </a:pPr>
            <a:r>
              <a:rPr kumimoji="0" lang="en-GB" altLang="en-US" dirty="0"/>
              <a:t>APPLY a clear and imaginative sketch in response to the extract</a:t>
            </a:r>
          </a:p>
          <a:p>
            <a:pPr>
              <a:spcBef>
                <a:spcPct val="0"/>
              </a:spcBef>
              <a:buFontTx/>
              <a:buChar char="•"/>
            </a:pPr>
            <a:endParaRPr kumimoji="0" lang="en-GB" altLang="en-US" dirty="0"/>
          </a:p>
          <a:p>
            <a:pPr>
              <a:spcBef>
                <a:spcPct val="0"/>
              </a:spcBef>
              <a:buFontTx/>
              <a:buChar char="•"/>
            </a:pPr>
            <a:r>
              <a:rPr kumimoji="0" lang="en-GB" altLang="en-US" dirty="0"/>
              <a:t>IDENTIFY the key features detailed in the extract in order to come up with your own version of The Twits illustration </a:t>
            </a:r>
            <a:endParaRPr kumimoji="0" lang="en-US" altLang="en-US" dirty="0"/>
          </a:p>
          <a:p>
            <a:pPr eaLnBrk="0" fontAlgn="base" hangingPunct="0">
              <a:lnSpc>
                <a:spcPct val="90000"/>
              </a:lnSpc>
              <a:spcBef>
                <a:spcPct val="0"/>
              </a:spcBef>
              <a:spcAft>
                <a:spcPts val="600"/>
              </a:spcAft>
              <a:defRPr/>
            </a:pPr>
            <a:endParaRPr lang="en-US" sz="2000" dirty="0">
              <a:solidFill>
                <a:srgbClr val="330000"/>
              </a:solidFill>
              <a:latin typeface="Arial"/>
            </a:endParaRPr>
          </a:p>
          <a:p>
            <a:pPr eaLnBrk="0" fontAlgn="base" hangingPunct="0">
              <a:lnSpc>
                <a:spcPct val="90000"/>
              </a:lnSpc>
              <a:spcBef>
                <a:spcPct val="0"/>
              </a:spcBef>
              <a:spcAft>
                <a:spcPts val="600"/>
              </a:spcAft>
              <a:defRPr/>
            </a:pPr>
            <a:endParaRPr lang="en-US" sz="2000" dirty="0">
              <a:solidFill>
                <a:srgbClr val="5E2F98"/>
              </a:solidFill>
            </a:endParaRPr>
          </a:p>
          <a:p>
            <a:pPr eaLnBrk="0" fontAlgn="base" hangingPunct="0">
              <a:lnSpc>
                <a:spcPct val="90000"/>
              </a:lnSpc>
              <a:spcBef>
                <a:spcPct val="0"/>
              </a:spcBef>
              <a:spcAft>
                <a:spcPts val="600"/>
              </a:spcAft>
              <a:defRPr/>
            </a:pPr>
            <a:endParaRPr lang="en-US" sz="2000" dirty="0">
              <a:solidFill>
                <a:srgbClr val="330000"/>
              </a:solidFill>
            </a:endParaRPr>
          </a:p>
        </p:txBody>
      </p:sp>
      <p:sp>
        <p:nvSpPr>
          <p:cNvPr id="2050" name="Rectangle 2">
            <a:extLst>
              <a:ext uri="{FF2B5EF4-FFF2-40B4-BE49-F238E27FC236}">
                <a16:creationId xmlns:a16="http://schemas.microsoft.com/office/drawing/2014/main" id="{74C21961-1D3A-478A-969A-BA5C9DF8BF73}"/>
              </a:ext>
            </a:extLst>
          </p:cNvPr>
          <p:cNvSpPr>
            <a:spLocks noGrp="1" noChangeArrowheads="1"/>
          </p:cNvSpPr>
          <p:nvPr>
            <p:ph type="ctrTitle"/>
          </p:nvPr>
        </p:nvSpPr>
        <p:spPr>
          <a:xfrm>
            <a:off x="793159" y="1377146"/>
            <a:ext cx="4076460" cy="3626217"/>
          </a:xfrm>
        </p:spPr>
        <p:txBody>
          <a:bodyPr vert="horz" lIns="91440" tIns="45720" rIns="91440" bIns="45720" rtlCol="0" anchor="b">
            <a:normAutofit/>
          </a:bodyPr>
          <a:lstStyle/>
          <a:p>
            <a:pPr algn="r" eaLnBrk="1" hangingPunct="1">
              <a:lnSpc>
                <a:spcPct val="90000"/>
              </a:lnSpc>
              <a:defRPr/>
            </a:pPr>
            <a:r>
              <a:rPr lang="en-US" sz="8000" kern="1200" dirty="0">
                <a:solidFill>
                  <a:srgbClr val="FFFFFF"/>
                </a:solidFill>
                <a:effectLst>
                  <a:outerShdw blurRad="38100" dist="38100" dir="2700000" algn="tl">
                    <a:srgbClr val="000000"/>
                  </a:outerShdw>
                </a:effectLst>
                <a:latin typeface="+mj-lt"/>
                <a:ea typeface="+mj-ea"/>
                <a:cs typeface="+mj-cs"/>
              </a:rPr>
              <a:t>Aims for the lesson</a:t>
            </a:r>
            <a:endParaRPr lang="en-US" sz="8000" kern="1200" dirty="0">
              <a:solidFill>
                <a:srgbClr val="FFFFFF"/>
              </a:solidFill>
              <a:latin typeface="+mj-lt"/>
              <a:ea typeface="+mj-ea"/>
              <a:cs typeface="+mj-cs"/>
            </a:endParaRPr>
          </a:p>
        </p:txBody>
      </p:sp>
      <p:sp>
        <p:nvSpPr>
          <p:cNvPr id="2051" name="Rectangle 3">
            <a:extLst>
              <a:ext uri="{FF2B5EF4-FFF2-40B4-BE49-F238E27FC236}">
                <a16:creationId xmlns:a16="http://schemas.microsoft.com/office/drawing/2014/main" id="{31320C44-7BC0-488F-834C-FB86EDE9F7E2}"/>
              </a:ext>
            </a:extLst>
          </p:cNvPr>
          <p:cNvSpPr>
            <a:spLocks noGrp="1" noChangeArrowheads="1"/>
          </p:cNvSpPr>
          <p:nvPr>
            <p:ph type="subTitle" idx="1"/>
          </p:nvPr>
        </p:nvSpPr>
        <p:spPr>
          <a:xfrm>
            <a:off x="793159" y="5170453"/>
            <a:ext cx="4076458" cy="990197"/>
          </a:xfrm>
        </p:spPr>
        <p:txBody>
          <a:bodyPr vert="horz" lIns="91440" tIns="45720" rIns="91440" bIns="45720" rtlCol="0">
            <a:normAutofit/>
          </a:bodyPr>
          <a:lstStyle/>
          <a:p>
            <a:pPr algn="r" eaLnBrk="1" hangingPunct="1">
              <a:lnSpc>
                <a:spcPct val="90000"/>
              </a:lnSpc>
              <a:spcBef>
                <a:spcPts val="1000"/>
              </a:spcBef>
              <a:defRPr/>
            </a:pPr>
            <a:r>
              <a:rPr kumimoji="0" lang="en-US" sz="2000" b="1" u="sng" kern="1200" dirty="0">
                <a:solidFill>
                  <a:srgbClr val="FFFFFF"/>
                </a:solidFill>
                <a:effectLst>
                  <a:outerShdw blurRad="38100" dist="38100" dir="2700000" algn="tl">
                    <a:srgbClr val="000000"/>
                  </a:outerShdw>
                </a:effectLst>
                <a:latin typeface="+mn-lt"/>
                <a:ea typeface="+mn-ea"/>
                <a:cs typeface="+mn-cs"/>
              </a:rPr>
              <a:t>Key Word</a:t>
            </a:r>
            <a:endParaRPr kumimoji="0" lang="en-US" sz="2000" u="sng" kern="1200" dirty="0">
              <a:solidFill>
                <a:srgbClr val="FFFFFF"/>
              </a:solidFill>
              <a:latin typeface="+mn-lt"/>
              <a:ea typeface="+mn-ea"/>
              <a:cs typeface="+mn-cs"/>
            </a:endParaRPr>
          </a:p>
          <a:p>
            <a:pPr algn="r" eaLnBrk="1" hangingPunct="1">
              <a:lnSpc>
                <a:spcPct val="90000"/>
              </a:lnSpc>
              <a:spcBef>
                <a:spcPts val="1000"/>
              </a:spcBef>
              <a:defRPr/>
            </a:pPr>
            <a:r>
              <a:rPr kumimoji="0" lang="en-US" sz="2000" kern="1200" dirty="0">
                <a:latin typeface="+mn-lt"/>
                <a:ea typeface="+mn-ea"/>
                <a:cs typeface="+mn-cs"/>
              </a:rPr>
              <a:t>Illustration</a:t>
            </a:r>
          </a:p>
        </p:txBody>
      </p:sp>
    </p:spTree>
    <p:extLst>
      <p:ext uri="{BB962C8B-B14F-4D97-AF65-F5344CB8AC3E}">
        <p14:creationId xmlns:p14="http://schemas.microsoft.com/office/powerpoint/2010/main" val="143832012"/>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a:extLst>
              <a:ext uri="{FF2B5EF4-FFF2-40B4-BE49-F238E27FC236}">
                <a16:creationId xmlns:a16="http://schemas.microsoft.com/office/drawing/2014/main" id="{0DDD692C-BF19-4A78-8843-A319E6681F65}"/>
              </a:ext>
            </a:extLst>
          </p:cNvPr>
          <p:cNvSpPr txBox="1">
            <a:spLocks noChangeArrowheads="1"/>
          </p:cNvSpPr>
          <p:nvPr/>
        </p:nvSpPr>
        <p:spPr bwMode="auto">
          <a:xfrm>
            <a:off x="1697720" y="843058"/>
            <a:ext cx="61912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kumimoji="0" lang="en-GB" altLang="en-US" sz="3600" b="1" dirty="0">
                <a:latin typeface="Abadi" panose="020B0604020104020204" pitchFamily="34" charset="0"/>
              </a:rPr>
              <a:t>The Twits (Part 2)</a:t>
            </a:r>
            <a:endParaRPr kumimoji="0" lang="en-US" altLang="en-US" sz="3600" b="1" dirty="0">
              <a:latin typeface="Abadi" panose="020B0604020104020204" pitchFamily="34" charset="0"/>
            </a:endParaRPr>
          </a:p>
        </p:txBody>
      </p:sp>
      <p:sp>
        <p:nvSpPr>
          <p:cNvPr id="17411" name="TextBox 2">
            <a:extLst>
              <a:ext uri="{FF2B5EF4-FFF2-40B4-BE49-F238E27FC236}">
                <a16:creationId xmlns:a16="http://schemas.microsoft.com/office/drawing/2014/main" id="{29C6768B-9D9F-4F09-A715-D6AC6607BDBB}"/>
              </a:ext>
            </a:extLst>
          </p:cNvPr>
          <p:cNvSpPr txBox="1">
            <a:spLocks noChangeArrowheads="1"/>
          </p:cNvSpPr>
          <p:nvPr/>
        </p:nvSpPr>
        <p:spPr bwMode="auto">
          <a:xfrm>
            <a:off x="723005" y="1949022"/>
            <a:ext cx="41767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kumimoji="0" lang="en-GB" altLang="en-US" sz="2400" i="1" u="sng" dirty="0"/>
              <a:t>The Wormy Spaghetti </a:t>
            </a:r>
            <a:endParaRPr kumimoji="0" lang="en-US" altLang="en-US" sz="2400" i="1" u="sng" dirty="0"/>
          </a:p>
        </p:txBody>
      </p:sp>
      <p:sp>
        <p:nvSpPr>
          <p:cNvPr id="17412" name="TextBox 3">
            <a:extLst>
              <a:ext uri="{FF2B5EF4-FFF2-40B4-BE49-F238E27FC236}">
                <a16:creationId xmlns:a16="http://schemas.microsoft.com/office/drawing/2014/main" id="{1499834B-DED2-45EA-A9FB-3D6D6A2BCFD5}"/>
              </a:ext>
            </a:extLst>
          </p:cNvPr>
          <p:cNvSpPr txBox="1">
            <a:spLocks noChangeArrowheads="1"/>
          </p:cNvSpPr>
          <p:nvPr/>
        </p:nvSpPr>
        <p:spPr bwMode="auto">
          <a:xfrm>
            <a:off x="723005" y="2456781"/>
            <a:ext cx="7272337"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kumimoji="0" lang="en-GB" altLang="en-US" sz="2400" dirty="0">
                <a:solidFill>
                  <a:schemeClr val="tx2"/>
                </a:solidFill>
              </a:rPr>
              <a:t>‘Hey, my spaghetti’s moving!’ cried Mr Twit, poking around with his fork.</a:t>
            </a:r>
          </a:p>
          <a:p>
            <a:pPr>
              <a:spcBef>
                <a:spcPct val="0"/>
              </a:spcBef>
              <a:buFontTx/>
              <a:buNone/>
            </a:pPr>
            <a:r>
              <a:rPr kumimoji="0" lang="en-GB" altLang="en-US" sz="2400" dirty="0">
                <a:solidFill>
                  <a:schemeClr val="tx2"/>
                </a:solidFill>
              </a:rPr>
              <a:t>‘It’s a new kind,’ Mrs Twit said, taking a mouthful from her own plate which of course had no worms. ‘It’s called Squiggly Spaghetti. It’s delicious. Eat it up while it’s nice and hot.’</a:t>
            </a:r>
          </a:p>
          <a:p>
            <a:pPr>
              <a:spcBef>
                <a:spcPct val="0"/>
              </a:spcBef>
              <a:buFontTx/>
              <a:buNone/>
            </a:pPr>
            <a:r>
              <a:rPr kumimoji="0" lang="en-GB" altLang="en-US" sz="2400" dirty="0">
                <a:solidFill>
                  <a:schemeClr val="tx2"/>
                </a:solidFill>
              </a:rPr>
              <a:t>Mr Twit started eating, twisting the long tomato-covered strings around his fork and shovelling them into his mouth. Soon there was tomato sauce all over his hairy chin. </a:t>
            </a:r>
          </a:p>
        </p:txBody>
      </p:sp>
      <p:sp>
        <p:nvSpPr>
          <p:cNvPr id="7" name="TextBox 6">
            <a:extLst>
              <a:ext uri="{FF2B5EF4-FFF2-40B4-BE49-F238E27FC236}">
                <a16:creationId xmlns:a16="http://schemas.microsoft.com/office/drawing/2014/main" id="{5601E25A-87DE-487D-84B2-411A25489064}"/>
              </a:ext>
            </a:extLst>
          </p:cNvPr>
          <p:cNvSpPr txBox="1">
            <a:spLocks noChangeArrowheads="1"/>
          </p:cNvSpPr>
          <p:nvPr/>
        </p:nvSpPr>
        <p:spPr bwMode="auto">
          <a:xfrm>
            <a:off x="5735764" y="404110"/>
            <a:ext cx="5733231" cy="156966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2"/>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kumimoji="0" lang="en-GB" altLang="en-US" sz="2400" dirty="0"/>
              <a:t>Task 1: Can you note down any key words and phrases from this extract that would help you in producing an illustration… </a:t>
            </a:r>
            <a:r>
              <a:rPr kumimoji="0" lang="en-GB" altLang="en-US" sz="1800" dirty="0"/>
              <a:t>(Use a mind map or bullet point list)</a:t>
            </a:r>
            <a:endParaRPr kumimoji="0" lang="en-US" altLang="en-US" sz="2400" dirty="0"/>
          </a:p>
        </p:txBody>
      </p:sp>
      <p:sp>
        <p:nvSpPr>
          <p:cNvPr id="2" name="TextBox 1">
            <a:extLst>
              <a:ext uri="{FF2B5EF4-FFF2-40B4-BE49-F238E27FC236}">
                <a16:creationId xmlns:a16="http://schemas.microsoft.com/office/drawing/2014/main" id="{891A85C8-02EB-44C2-95B1-1F4D55FBD6A8}"/>
              </a:ext>
            </a:extLst>
          </p:cNvPr>
          <p:cNvSpPr txBox="1"/>
          <p:nvPr/>
        </p:nvSpPr>
        <p:spPr>
          <a:xfrm>
            <a:off x="9329123" y="3619733"/>
            <a:ext cx="1441723" cy="646331"/>
          </a:xfrm>
          <a:prstGeom prst="rect">
            <a:avLst/>
          </a:prstGeom>
          <a:solidFill>
            <a:schemeClr val="bg2">
              <a:lumMod val="20000"/>
              <a:lumOff val="80000"/>
            </a:schemeClr>
          </a:solidFill>
        </p:spPr>
        <p:txBody>
          <a:bodyPr wrap="square" rtlCol="0">
            <a:spAutoFit/>
          </a:bodyPr>
          <a:lstStyle/>
          <a:p>
            <a:pPr algn="ctr"/>
            <a:r>
              <a:rPr lang="en-GB" b="1" dirty="0"/>
              <a:t>The Wormy Spaghetti</a:t>
            </a:r>
          </a:p>
        </p:txBody>
      </p:sp>
      <p:cxnSp>
        <p:nvCxnSpPr>
          <p:cNvPr id="4" name="Straight Arrow Connector 3">
            <a:extLst>
              <a:ext uri="{FF2B5EF4-FFF2-40B4-BE49-F238E27FC236}">
                <a16:creationId xmlns:a16="http://schemas.microsoft.com/office/drawing/2014/main" id="{006B9D6F-C78D-4E21-8506-F4FACE8F2FBC}"/>
              </a:ext>
            </a:extLst>
          </p:cNvPr>
          <p:cNvCxnSpPr/>
          <p:nvPr/>
        </p:nvCxnSpPr>
        <p:spPr bwMode="auto">
          <a:xfrm flipV="1">
            <a:off x="10237914" y="2698321"/>
            <a:ext cx="274881" cy="730679"/>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Arrow Connector 10">
            <a:extLst>
              <a:ext uri="{FF2B5EF4-FFF2-40B4-BE49-F238E27FC236}">
                <a16:creationId xmlns:a16="http://schemas.microsoft.com/office/drawing/2014/main" id="{33833FB9-CE2B-4C58-BE67-CDF998C35CF7}"/>
              </a:ext>
            </a:extLst>
          </p:cNvPr>
          <p:cNvCxnSpPr/>
          <p:nvPr/>
        </p:nvCxnSpPr>
        <p:spPr bwMode="auto">
          <a:xfrm>
            <a:off x="10512795" y="4349081"/>
            <a:ext cx="608666" cy="669873"/>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a:extLst>
              <a:ext uri="{FF2B5EF4-FFF2-40B4-BE49-F238E27FC236}">
                <a16:creationId xmlns:a16="http://schemas.microsoft.com/office/drawing/2014/main" id="{30DC67BB-005A-4A0E-AB97-3C5E70202F61}"/>
              </a:ext>
            </a:extLst>
          </p:cNvPr>
          <p:cNvCxnSpPr/>
          <p:nvPr/>
        </p:nvCxnSpPr>
        <p:spPr bwMode="auto">
          <a:xfrm flipH="1">
            <a:off x="9037413" y="4349080"/>
            <a:ext cx="522648" cy="334937"/>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Arrow Connector 14">
            <a:extLst>
              <a:ext uri="{FF2B5EF4-FFF2-40B4-BE49-F238E27FC236}">
                <a16:creationId xmlns:a16="http://schemas.microsoft.com/office/drawing/2014/main" id="{225F1FDC-DA58-4748-B547-74792E94CD68}"/>
              </a:ext>
            </a:extLst>
          </p:cNvPr>
          <p:cNvCxnSpPr/>
          <p:nvPr/>
        </p:nvCxnSpPr>
        <p:spPr bwMode="auto">
          <a:xfrm flipH="1" flipV="1">
            <a:off x="9118287" y="3210311"/>
            <a:ext cx="421671" cy="36390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D62428-85BE-4589-A0BF-2205B00CA7D6}"/>
              </a:ext>
            </a:extLst>
          </p:cNvPr>
          <p:cNvSpPr/>
          <p:nvPr/>
        </p:nvSpPr>
        <p:spPr>
          <a:xfrm>
            <a:off x="1293271" y="328232"/>
            <a:ext cx="9870262" cy="1938992"/>
          </a:xfrm>
          <a:prstGeom prst="rect">
            <a:avLst/>
          </a:prstGeom>
          <a:solidFill>
            <a:schemeClr val="bg1"/>
          </a:solidFill>
        </p:spPr>
        <p:txBody>
          <a:bodyPr wrap="square">
            <a:spAutoFit/>
          </a:bodyPr>
          <a:lstStyle/>
          <a:p>
            <a:pPr>
              <a:defRPr/>
            </a:pPr>
            <a:r>
              <a:rPr lang="en-GB" sz="2000" dirty="0">
                <a:solidFill>
                  <a:schemeClr val="tx2"/>
                </a:solidFill>
              </a:rPr>
              <a:t>‘Hey, my </a:t>
            </a:r>
            <a:r>
              <a:rPr lang="en-GB" sz="2000" dirty="0">
                <a:solidFill>
                  <a:srgbClr val="FF0000"/>
                </a:solidFill>
              </a:rPr>
              <a:t>spaghetti’s moving</a:t>
            </a:r>
            <a:r>
              <a:rPr lang="en-GB" sz="2000" dirty="0">
                <a:solidFill>
                  <a:schemeClr val="tx2"/>
                </a:solidFill>
              </a:rPr>
              <a:t>!’ cried </a:t>
            </a:r>
            <a:r>
              <a:rPr lang="en-GB" sz="2000" b="1" dirty="0">
                <a:solidFill>
                  <a:schemeClr val="accent5">
                    <a:lumMod val="75000"/>
                  </a:schemeClr>
                </a:solidFill>
              </a:rPr>
              <a:t>Mr Twit</a:t>
            </a:r>
            <a:r>
              <a:rPr lang="en-GB" sz="2000" dirty="0">
                <a:solidFill>
                  <a:schemeClr val="tx2"/>
                </a:solidFill>
              </a:rPr>
              <a:t>, </a:t>
            </a:r>
            <a:r>
              <a:rPr lang="en-GB" sz="2000" dirty="0">
                <a:solidFill>
                  <a:srgbClr val="FF0000"/>
                </a:solidFill>
              </a:rPr>
              <a:t>poking</a:t>
            </a:r>
            <a:r>
              <a:rPr lang="en-GB" sz="2000" dirty="0">
                <a:solidFill>
                  <a:schemeClr val="tx2"/>
                </a:solidFill>
              </a:rPr>
              <a:t> around with his </a:t>
            </a:r>
            <a:r>
              <a:rPr lang="en-GB" sz="2000" dirty="0">
                <a:solidFill>
                  <a:srgbClr val="FF0000"/>
                </a:solidFill>
              </a:rPr>
              <a:t>fork</a:t>
            </a:r>
            <a:r>
              <a:rPr lang="en-GB" sz="2000" dirty="0">
                <a:solidFill>
                  <a:schemeClr val="tx2"/>
                </a:solidFill>
              </a:rPr>
              <a:t>.</a:t>
            </a:r>
          </a:p>
          <a:p>
            <a:pPr>
              <a:defRPr/>
            </a:pPr>
            <a:r>
              <a:rPr lang="en-GB" sz="2000" dirty="0">
                <a:solidFill>
                  <a:schemeClr val="tx2"/>
                </a:solidFill>
              </a:rPr>
              <a:t>‘It’s a new kind,’ </a:t>
            </a:r>
            <a:r>
              <a:rPr lang="en-GB" sz="2000" b="1" dirty="0">
                <a:solidFill>
                  <a:schemeClr val="accent5">
                    <a:lumMod val="75000"/>
                  </a:schemeClr>
                </a:solidFill>
              </a:rPr>
              <a:t>Mrs Twit </a:t>
            </a:r>
            <a:r>
              <a:rPr lang="en-GB" sz="2000" dirty="0">
                <a:solidFill>
                  <a:schemeClr val="tx2"/>
                </a:solidFill>
              </a:rPr>
              <a:t>said, </a:t>
            </a:r>
            <a:r>
              <a:rPr lang="en-GB" sz="2000" dirty="0">
                <a:solidFill>
                  <a:srgbClr val="FF0000"/>
                </a:solidFill>
              </a:rPr>
              <a:t>taking a mouthful </a:t>
            </a:r>
            <a:r>
              <a:rPr lang="en-GB" sz="2000" dirty="0">
                <a:solidFill>
                  <a:schemeClr val="tx2"/>
                </a:solidFill>
              </a:rPr>
              <a:t>from her own plate which of course had no worms. ‘It’s called Squiggly Spaghetti. It’s delicious. Eat it up while it’s </a:t>
            </a:r>
            <a:r>
              <a:rPr lang="en-GB" sz="2000" dirty="0">
                <a:solidFill>
                  <a:srgbClr val="FF0000"/>
                </a:solidFill>
              </a:rPr>
              <a:t>nice and hot</a:t>
            </a:r>
            <a:r>
              <a:rPr lang="en-GB" sz="2000" dirty="0">
                <a:solidFill>
                  <a:schemeClr val="tx2"/>
                </a:solidFill>
              </a:rPr>
              <a:t>.’</a:t>
            </a:r>
          </a:p>
          <a:p>
            <a:pPr>
              <a:defRPr/>
            </a:pPr>
            <a:r>
              <a:rPr lang="en-GB" sz="2000" dirty="0">
                <a:solidFill>
                  <a:schemeClr val="tx2"/>
                </a:solidFill>
              </a:rPr>
              <a:t>Mr Twit started </a:t>
            </a:r>
            <a:r>
              <a:rPr lang="en-GB" sz="2000" dirty="0">
                <a:solidFill>
                  <a:srgbClr val="FF0000"/>
                </a:solidFill>
              </a:rPr>
              <a:t>eating, twisting the long tomato-covered strings around his fork and shovelling them into his mouth</a:t>
            </a:r>
            <a:r>
              <a:rPr lang="en-GB" sz="2000" dirty="0">
                <a:solidFill>
                  <a:schemeClr val="tx2"/>
                </a:solidFill>
              </a:rPr>
              <a:t>. Soon there was </a:t>
            </a:r>
            <a:r>
              <a:rPr lang="en-GB" sz="2000" dirty="0">
                <a:solidFill>
                  <a:srgbClr val="FF0000"/>
                </a:solidFill>
              </a:rPr>
              <a:t>tomato sauce all over his hairy chin</a:t>
            </a:r>
            <a:r>
              <a:rPr lang="en-GB" sz="2000" dirty="0">
                <a:solidFill>
                  <a:schemeClr val="tx2"/>
                </a:solidFill>
              </a:rPr>
              <a:t>. </a:t>
            </a:r>
          </a:p>
        </p:txBody>
      </p:sp>
      <p:sp>
        <p:nvSpPr>
          <p:cNvPr id="3" name="TextBox 2">
            <a:extLst>
              <a:ext uri="{FF2B5EF4-FFF2-40B4-BE49-F238E27FC236}">
                <a16:creationId xmlns:a16="http://schemas.microsoft.com/office/drawing/2014/main" id="{CCE91188-4B0D-48C8-9184-AE1A2F0E5C61}"/>
              </a:ext>
            </a:extLst>
          </p:cNvPr>
          <p:cNvSpPr txBox="1"/>
          <p:nvPr/>
        </p:nvSpPr>
        <p:spPr>
          <a:xfrm>
            <a:off x="876067" y="2526039"/>
            <a:ext cx="5822054" cy="3447098"/>
          </a:xfrm>
          <a:prstGeom prst="rect">
            <a:avLst/>
          </a:prstGeom>
          <a:noFill/>
          <a:ln>
            <a:solidFill>
              <a:schemeClr val="accent1"/>
            </a:solidFill>
          </a:ln>
        </p:spPr>
        <p:txBody>
          <a:bodyPr wrap="square" rtlCol="0">
            <a:spAutoFit/>
          </a:bodyPr>
          <a:lstStyle/>
          <a:p>
            <a:r>
              <a:rPr lang="en-GB" sz="3200" b="1" dirty="0"/>
              <a:t>Let’s have a think…</a:t>
            </a:r>
          </a:p>
          <a:p>
            <a:r>
              <a:rPr lang="en-GB" sz="3200" b="1" dirty="0"/>
              <a:t>What could you DRAW/ILLUSTRATE to go alongside this piece of text?</a:t>
            </a:r>
          </a:p>
          <a:p>
            <a:r>
              <a:rPr lang="en-GB" b="1" dirty="0"/>
              <a:t>(Think about the setting, where are they sitting, what is in the background, what else is next to them, what does the text tell you about the food in the plates and about Mrs Twit and Mr Twits actions?)</a:t>
            </a:r>
          </a:p>
        </p:txBody>
      </p:sp>
      <p:sp>
        <p:nvSpPr>
          <p:cNvPr id="4" name="TextBox 3">
            <a:extLst>
              <a:ext uri="{FF2B5EF4-FFF2-40B4-BE49-F238E27FC236}">
                <a16:creationId xmlns:a16="http://schemas.microsoft.com/office/drawing/2014/main" id="{F97CC0FF-37FA-4504-AC56-C9A19D4EECCA}"/>
              </a:ext>
            </a:extLst>
          </p:cNvPr>
          <p:cNvSpPr txBox="1"/>
          <p:nvPr/>
        </p:nvSpPr>
        <p:spPr>
          <a:xfrm>
            <a:off x="7096417" y="2873291"/>
            <a:ext cx="3870773" cy="1569660"/>
          </a:xfrm>
          <a:prstGeom prst="rect">
            <a:avLst/>
          </a:prstGeom>
          <a:solidFill>
            <a:schemeClr val="accent1">
              <a:lumMod val="40000"/>
              <a:lumOff val="60000"/>
            </a:schemeClr>
          </a:solidFill>
        </p:spPr>
        <p:txBody>
          <a:bodyPr wrap="square" rtlCol="0">
            <a:spAutoFit/>
          </a:bodyPr>
          <a:lstStyle/>
          <a:p>
            <a:r>
              <a:rPr lang="en-GB" sz="2400" dirty="0"/>
              <a:t>Task 1(a):</a:t>
            </a:r>
          </a:p>
          <a:p>
            <a:r>
              <a:rPr kumimoji="0" lang="en-GB" altLang="en-US" sz="2400" dirty="0"/>
              <a:t>Your task is to come up with your own illustration for this part of the story. </a:t>
            </a:r>
          </a:p>
        </p:txBody>
      </p:sp>
      <p:sp>
        <p:nvSpPr>
          <p:cNvPr id="5" name="Rectangle 8">
            <a:extLst>
              <a:ext uri="{FF2B5EF4-FFF2-40B4-BE49-F238E27FC236}">
                <a16:creationId xmlns:a16="http://schemas.microsoft.com/office/drawing/2014/main" id="{1F6A7C58-A540-488C-B4A6-F0E83C5CBB20}"/>
              </a:ext>
            </a:extLst>
          </p:cNvPr>
          <p:cNvSpPr>
            <a:spLocks noChangeArrowheads="1"/>
          </p:cNvSpPr>
          <p:nvPr/>
        </p:nvSpPr>
        <p:spPr bwMode="auto">
          <a:xfrm>
            <a:off x="5097921" y="6031487"/>
            <a:ext cx="1600200" cy="762000"/>
          </a:xfrm>
          <a:prstGeom prst="rect">
            <a:avLst/>
          </a:prstGeom>
          <a:solidFill>
            <a:srgbClr val="FFFF99">
              <a:alpha val="72000"/>
            </a:srgbClr>
          </a:solidFill>
          <a:ln w="28575" cap="rnd">
            <a:solidFill>
              <a:srgbClr val="800080"/>
            </a:solidFill>
            <a:prstDash val="sysDot"/>
            <a:miter lim="800000"/>
            <a:headEnd/>
            <a:tailEnd/>
          </a:ln>
          <a:effectLst/>
        </p:spPr>
        <p:txBody>
          <a:bodyPr/>
          <a:lstStyle>
            <a:lvl1pPr marL="342900" indent="-342900" algn="ctr">
              <a:spcBef>
                <a:spcPct val="20000"/>
              </a:spcBef>
              <a:defRPr kumimoji="1" sz="3200">
                <a:solidFill>
                  <a:schemeClr val="tx1"/>
                </a:solidFill>
                <a:latin typeface="Arial" panose="020B0604020202020204" pitchFamily="34" charset="0"/>
                <a:ea typeface="ＭＳ Ｐゴシック" panose="020B0600070205080204" pitchFamily="34" charset="-128"/>
              </a:defRPr>
            </a:lvl1pPr>
            <a:lvl2pPr marL="742950" indent="-285750" algn="ctr">
              <a:spcBef>
                <a:spcPct val="20000"/>
              </a:spcBef>
              <a:defRPr kumimoji="1" sz="2800">
                <a:solidFill>
                  <a:schemeClr val="tx1"/>
                </a:solidFill>
                <a:latin typeface="Arial" panose="020B0604020202020204" pitchFamily="34" charset="0"/>
                <a:ea typeface="ＭＳ Ｐゴシック" panose="020B0600070205080204" pitchFamily="34" charset="-128"/>
              </a:defRPr>
            </a:lvl2pPr>
            <a:lvl3pPr marL="1143000" indent="-228600" algn="ctr">
              <a:spcBef>
                <a:spcPct val="20000"/>
              </a:spcBef>
              <a:defRPr kumimoji="1" sz="2400">
                <a:solidFill>
                  <a:schemeClr val="tx1"/>
                </a:solidFill>
                <a:latin typeface="Arial" panose="020B0604020202020204" pitchFamily="34" charset="0"/>
                <a:ea typeface="ＭＳ Ｐゴシック" panose="020B0600070205080204" pitchFamily="34" charset="-128"/>
              </a:defRPr>
            </a:lvl3pPr>
            <a:lvl4pPr marL="1600200" indent="-228600" algn="ctr">
              <a:spcBef>
                <a:spcPct val="20000"/>
              </a:spcBef>
              <a:defRPr kumimoji="1" sz="2000">
                <a:solidFill>
                  <a:schemeClr val="tx1"/>
                </a:solidFill>
                <a:latin typeface="Arial" panose="020B0604020202020204" pitchFamily="34" charset="0"/>
                <a:ea typeface="ＭＳ Ｐゴシック" panose="020B0600070205080204" pitchFamily="34" charset="-128"/>
              </a:defRPr>
            </a:lvl4pPr>
            <a:lvl5pPr marL="2057400" indent="-228600" algn="ctr">
              <a:spcBef>
                <a:spcPct val="20000"/>
              </a:spcBef>
              <a:defRPr kumimoji="1" sz="2000">
                <a:solidFill>
                  <a:schemeClr val="tx1"/>
                </a:solidFill>
                <a:latin typeface="Arial" panose="020B0604020202020204" pitchFamily="34" charset="0"/>
                <a:ea typeface="ＭＳ Ｐゴシック" panose="020B0600070205080204" pitchFamily="34" charset="-128"/>
              </a:defRPr>
            </a:lvl5pPr>
            <a:lvl6pPr marL="25146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6pPr>
            <a:lvl7pPr marL="29718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7pPr>
            <a:lvl8pPr marL="34290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8pPr>
            <a:lvl9pPr marL="38862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kumimoji="0" lang="en-US" sz="2000" b="1" u="sng" dirty="0">
                <a:effectLst>
                  <a:outerShdw blurRad="38100" dist="38100" dir="2700000" algn="tl">
                    <a:srgbClr val="000000"/>
                  </a:outerShdw>
                </a:effectLst>
              </a:rPr>
              <a:t>Key Word</a:t>
            </a:r>
            <a:endParaRPr kumimoji="0" lang="en-US" sz="2000" u="sng" dirty="0"/>
          </a:p>
          <a:p>
            <a:pPr eaLnBrk="1" hangingPunct="1">
              <a:defRPr/>
            </a:pPr>
            <a:r>
              <a:rPr kumimoji="0" lang="en-GB" sz="2000" dirty="0"/>
              <a:t>Sketching</a:t>
            </a:r>
            <a:endParaRPr kumimoji="0" lang="en-US" sz="2000" dirty="0"/>
          </a:p>
        </p:txBody>
      </p:sp>
      <p:pic>
        <p:nvPicPr>
          <p:cNvPr id="6" name="MS900074799[1].wav">
            <a:hlinkClick r:id="" action="ppaction://media"/>
            <a:extLst>
              <a:ext uri="{FF2B5EF4-FFF2-40B4-BE49-F238E27FC236}">
                <a16:creationId xmlns:a16="http://schemas.microsoft.com/office/drawing/2014/main" id="{5671C4FA-E08E-4A94-B8A2-A38A9C8941EE}"/>
              </a:ext>
            </a:extLst>
          </p:cNvPr>
          <p:cNvPicPr>
            <a:picLocks noRot="1"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9526342" y="5515934"/>
            <a:ext cx="244475" cy="244475"/>
          </a:xfrm>
          <a:prstGeom prst="rect">
            <a:avLst/>
          </a:prstGeom>
        </p:spPr>
      </p:pic>
      <p:sp>
        <p:nvSpPr>
          <p:cNvPr id="7" name="Oval 6">
            <a:extLst>
              <a:ext uri="{FF2B5EF4-FFF2-40B4-BE49-F238E27FC236}">
                <a16:creationId xmlns:a16="http://schemas.microsoft.com/office/drawing/2014/main" id="{DE8ACFC3-4656-42E6-9385-31C8226A0551}"/>
              </a:ext>
            </a:extLst>
          </p:cNvPr>
          <p:cNvSpPr/>
          <p:nvPr/>
        </p:nvSpPr>
        <p:spPr>
          <a:xfrm>
            <a:off x="9391073" y="4723846"/>
            <a:ext cx="2052228" cy="2052228"/>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a:extLst>
              <a:ext uri="{FF2B5EF4-FFF2-40B4-BE49-F238E27FC236}">
                <a16:creationId xmlns:a16="http://schemas.microsoft.com/office/drawing/2014/main" id="{19730814-40D3-404F-AA58-984252F10086}"/>
              </a:ext>
            </a:extLst>
          </p:cNvPr>
          <p:cNvSpPr/>
          <p:nvPr/>
        </p:nvSpPr>
        <p:spPr>
          <a:xfrm>
            <a:off x="9391073" y="4723846"/>
            <a:ext cx="2052228" cy="2052228"/>
          </a:xfrm>
          <a:prstGeom prst="ellipse">
            <a:avLst/>
          </a:prstGeom>
          <a:solidFill>
            <a:srgbClr val="008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2060"/>
              </a:solidFill>
            </a:endParaRPr>
          </a:p>
        </p:txBody>
      </p:sp>
      <p:sp>
        <p:nvSpPr>
          <p:cNvPr id="10" name="Rectangle 9">
            <a:extLst>
              <a:ext uri="{FF2B5EF4-FFF2-40B4-BE49-F238E27FC236}">
                <a16:creationId xmlns:a16="http://schemas.microsoft.com/office/drawing/2014/main" id="{0F5591C2-373C-4ADE-86D3-9572ED90AEDC}"/>
              </a:ext>
            </a:extLst>
          </p:cNvPr>
          <p:cNvSpPr>
            <a:spLocks noChangeArrowheads="1"/>
          </p:cNvSpPr>
          <p:nvPr/>
        </p:nvSpPr>
        <p:spPr bwMode="auto">
          <a:xfrm>
            <a:off x="7096417" y="6384838"/>
            <a:ext cx="2441142" cy="335318"/>
          </a:xfrm>
          <a:prstGeom prst="rect">
            <a:avLst/>
          </a:prstGeom>
          <a:solidFill>
            <a:srgbClr val="FFFF99">
              <a:alpha val="72156"/>
            </a:srgbClr>
          </a:solidFill>
          <a:ln w="28575" cap="rnd">
            <a:solidFill>
              <a:srgbClr val="800080"/>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Blip>
                <a:blip r:embed="rId5"/>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lgn="ctr" fontAlgn="base">
              <a:spcAft>
                <a:spcPct val="0"/>
              </a:spcAft>
              <a:buNone/>
            </a:pPr>
            <a:r>
              <a:rPr kumimoji="0" lang="en-US" altLang="en-US" sz="1400" b="1" dirty="0">
                <a:solidFill>
                  <a:srgbClr val="330000"/>
                </a:solidFill>
              </a:rPr>
              <a:t>You only have 10 minutes!</a:t>
            </a:r>
            <a:endParaRPr kumimoji="0" lang="en-US" altLang="en-US" sz="1400" dirty="0">
              <a:solidFill>
                <a:srgbClr val="330000"/>
              </a:solidFill>
            </a:endParaRPr>
          </a:p>
        </p:txBody>
      </p:sp>
    </p:spTree>
    <p:extLst>
      <p:ext uri="{BB962C8B-B14F-4D97-AF65-F5344CB8AC3E}">
        <p14:creationId xmlns:p14="http://schemas.microsoft.com/office/powerpoint/2010/main" val="3447081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1)">
                                      <p:cBhvr>
                                        <p:cTn id="13" dur="600000"/>
                                        <p:tgtEl>
                                          <p:spTgt spid="8"/>
                                        </p:tgtEl>
                                      </p:cBhvr>
                                    </p:animEffect>
                                  </p:childTnLst>
                                </p:cTn>
                              </p:par>
                            </p:childTnLst>
                          </p:cTn>
                        </p:par>
                        <p:par>
                          <p:cTn id="14" fill="hold">
                            <p:stCondLst>
                              <p:cond delay="600000"/>
                            </p:stCondLst>
                            <p:childTnLst>
                              <p:par>
                                <p:cTn id="15" presetID="1" presetClass="mediacall" presetSubtype="0" fill="hold" nodeType="afterEffect">
                                  <p:stCondLst>
                                    <p:cond delay="0"/>
                                  </p:stCondLst>
                                  <p:childTnLst>
                                    <p:cmd type="call" cmd="playFrom(0.0)">
                                      <p:cBhvr>
                                        <p:cTn id="16" dur="2178" fill="hold"/>
                                        <p:tgtEl>
                                          <p:spTgt spid="6"/>
                                        </p:tgtEl>
                                      </p:cBhvr>
                                    </p:cmd>
                                  </p:childTnLst>
                                </p:cTn>
                              </p:par>
                            </p:childTnLst>
                          </p:cTn>
                        </p:par>
                      </p:childTnLst>
                    </p:cTn>
                  </p:par>
                </p:childTnLst>
              </p:cTn>
              <p:nextCondLst>
                <p:cond evt="onClick" delay="0">
                  <p:tgtEl>
                    <p:spTgt spid="7"/>
                  </p:tgtEl>
                </p:cond>
              </p:nextCondLst>
            </p:seq>
            <p:audio>
              <p:cMediaNode>
                <p:cTn id="1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bldLst>
      <p:bldP spid="2"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022DB-C2BB-4A71-BB2B-40CC47F1A653}"/>
              </a:ext>
            </a:extLst>
          </p:cNvPr>
          <p:cNvSpPr>
            <a:spLocks noGrp="1"/>
          </p:cNvSpPr>
          <p:nvPr>
            <p:ph type="title"/>
          </p:nvPr>
        </p:nvSpPr>
        <p:spPr/>
        <p:txBody>
          <a:bodyPr/>
          <a:lstStyle/>
          <a:p>
            <a:r>
              <a:rPr lang="en-GB" dirty="0"/>
              <a:t>Materials you will need this lesson:</a:t>
            </a:r>
          </a:p>
        </p:txBody>
      </p:sp>
      <p:sp>
        <p:nvSpPr>
          <p:cNvPr id="3" name="TextBox 2">
            <a:extLst>
              <a:ext uri="{FF2B5EF4-FFF2-40B4-BE49-F238E27FC236}">
                <a16:creationId xmlns:a16="http://schemas.microsoft.com/office/drawing/2014/main" id="{8588DCD9-60D5-4111-AA1D-37C06128C22E}"/>
              </a:ext>
            </a:extLst>
          </p:cNvPr>
          <p:cNvSpPr txBox="1"/>
          <p:nvPr/>
        </p:nvSpPr>
        <p:spPr>
          <a:xfrm>
            <a:off x="914400" y="2513197"/>
            <a:ext cx="4123214" cy="3046988"/>
          </a:xfrm>
          <a:custGeom>
            <a:avLst/>
            <a:gdLst>
              <a:gd name="connsiteX0" fmla="*/ 0 w 4123214"/>
              <a:gd name="connsiteY0" fmla="*/ 0 h 3046988"/>
              <a:gd name="connsiteX1" fmla="*/ 604738 w 4123214"/>
              <a:gd name="connsiteY1" fmla="*/ 0 h 3046988"/>
              <a:gd name="connsiteX2" fmla="*/ 1374405 w 4123214"/>
              <a:gd name="connsiteY2" fmla="*/ 0 h 3046988"/>
              <a:gd name="connsiteX3" fmla="*/ 1937911 w 4123214"/>
              <a:gd name="connsiteY3" fmla="*/ 0 h 3046988"/>
              <a:gd name="connsiteX4" fmla="*/ 2542649 w 4123214"/>
              <a:gd name="connsiteY4" fmla="*/ 0 h 3046988"/>
              <a:gd name="connsiteX5" fmla="*/ 3229851 w 4123214"/>
              <a:gd name="connsiteY5" fmla="*/ 0 h 3046988"/>
              <a:gd name="connsiteX6" fmla="*/ 4123214 w 4123214"/>
              <a:gd name="connsiteY6" fmla="*/ 0 h 3046988"/>
              <a:gd name="connsiteX7" fmla="*/ 4123214 w 4123214"/>
              <a:gd name="connsiteY7" fmla="*/ 670337 h 3046988"/>
              <a:gd name="connsiteX8" fmla="*/ 4123214 w 4123214"/>
              <a:gd name="connsiteY8" fmla="*/ 1310205 h 3046988"/>
              <a:gd name="connsiteX9" fmla="*/ 4123214 w 4123214"/>
              <a:gd name="connsiteY9" fmla="*/ 1858663 h 3046988"/>
              <a:gd name="connsiteX10" fmla="*/ 4123214 w 4123214"/>
              <a:gd name="connsiteY10" fmla="*/ 3046988 h 3046988"/>
              <a:gd name="connsiteX11" fmla="*/ 3559708 w 4123214"/>
              <a:gd name="connsiteY11" fmla="*/ 3046988 h 3046988"/>
              <a:gd name="connsiteX12" fmla="*/ 2913738 w 4123214"/>
              <a:gd name="connsiteY12" fmla="*/ 3046988 h 3046988"/>
              <a:gd name="connsiteX13" fmla="*/ 2309000 w 4123214"/>
              <a:gd name="connsiteY13" fmla="*/ 3046988 h 3046988"/>
              <a:gd name="connsiteX14" fmla="*/ 1580565 w 4123214"/>
              <a:gd name="connsiteY14" fmla="*/ 3046988 h 3046988"/>
              <a:gd name="connsiteX15" fmla="*/ 852131 w 4123214"/>
              <a:gd name="connsiteY15" fmla="*/ 3046988 h 3046988"/>
              <a:gd name="connsiteX16" fmla="*/ 0 w 4123214"/>
              <a:gd name="connsiteY16" fmla="*/ 3046988 h 3046988"/>
              <a:gd name="connsiteX17" fmla="*/ 0 w 4123214"/>
              <a:gd name="connsiteY17" fmla="*/ 2437590 h 3046988"/>
              <a:gd name="connsiteX18" fmla="*/ 0 w 4123214"/>
              <a:gd name="connsiteY18" fmla="*/ 1919602 h 3046988"/>
              <a:gd name="connsiteX19" fmla="*/ 0 w 4123214"/>
              <a:gd name="connsiteY19" fmla="*/ 1249265 h 3046988"/>
              <a:gd name="connsiteX20" fmla="*/ 0 w 4123214"/>
              <a:gd name="connsiteY20" fmla="*/ 700807 h 3046988"/>
              <a:gd name="connsiteX21" fmla="*/ 0 w 4123214"/>
              <a:gd name="connsiteY21" fmla="*/ 0 h 304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23214" h="3046988" extrusionOk="0">
                <a:moveTo>
                  <a:pt x="0" y="0"/>
                </a:moveTo>
                <a:cubicBezTo>
                  <a:pt x="130161" y="20900"/>
                  <a:pt x="436336" y="8827"/>
                  <a:pt x="604738" y="0"/>
                </a:cubicBezTo>
                <a:cubicBezTo>
                  <a:pt x="773140" y="-8827"/>
                  <a:pt x="1079414" y="36144"/>
                  <a:pt x="1374405" y="0"/>
                </a:cubicBezTo>
                <a:cubicBezTo>
                  <a:pt x="1669396" y="-36144"/>
                  <a:pt x="1685553" y="4347"/>
                  <a:pt x="1937911" y="0"/>
                </a:cubicBezTo>
                <a:cubicBezTo>
                  <a:pt x="2190269" y="-4347"/>
                  <a:pt x="2289483" y="-20586"/>
                  <a:pt x="2542649" y="0"/>
                </a:cubicBezTo>
                <a:cubicBezTo>
                  <a:pt x="2795815" y="20586"/>
                  <a:pt x="3055430" y="30663"/>
                  <a:pt x="3229851" y="0"/>
                </a:cubicBezTo>
                <a:cubicBezTo>
                  <a:pt x="3404272" y="-30663"/>
                  <a:pt x="3780104" y="2594"/>
                  <a:pt x="4123214" y="0"/>
                </a:cubicBezTo>
                <a:cubicBezTo>
                  <a:pt x="4110475" y="200408"/>
                  <a:pt x="4155686" y="339136"/>
                  <a:pt x="4123214" y="670337"/>
                </a:cubicBezTo>
                <a:cubicBezTo>
                  <a:pt x="4090742" y="1001538"/>
                  <a:pt x="4139875" y="1022179"/>
                  <a:pt x="4123214" y="1310205"/>
                </a:cubicBezTo>
                <a:cubicBezTo>
                  <a:pt x="4106553" y="1598231"/>
                  <a:pt x="4142844" y="1742962"/>
                  <a:pt x="4123214" y="1858663"/>
                </a:cubicBezTo>
                <a:cubicBezTo>
                  <a:pt x="4103584" y="1974364"/>
                  <a:pt x="4147531" y="2685031"/>
                  <a:pt x="4123214" y="3046988"/>
                </a:cubicBezTo>
                <a:cubicBezTo>
                  <a:pt x="3946360" y="3049741"/>
                  <a:pt x="3673853" y="3022785"/>
                  <a:pt x="3559708" y="3046988"/>
                </a:cubicBezTo>
                <a:cubicBezTo>
                  <a:pt x="3445563" y="3071191"/>
                  <a:pt x="3056719" y="3053565"/>
                  <a:pt x="2913738" y="3046988"/>
                </a:cubicBezTo>
                <a:cubicBezTo>
                  <a:pt x="2770757" y="3040412"/>
                  <a:pt x="2596074" y="3071487"/>
                  <a:pt x="2309000" y="3046988"/>
                </a:cubicBezTo>
                <a:cubicBezTo>
                  <a:pt x="2021926" y="3022489"/>
                  <a:pt x="1829081" y="3030183"/>
                  <a:pt x="1580565" y="3046988"/>
                </a:cubicBezTo>
                <a:cubicBezTo>
                  <a:pt x="1332049" y="3063793"/>
                  <a:pt x="1118516" y="3038637"/>
                  <a:pt x="852131" y="3046988"/>
                </a:cubicBezTo>
                <a:cubicBezTo>
                  <a:pt x="585746" y="3055339"/>
                  <a:pt x="370346" y="3037079"/>
                  <a:pt x="0" y="3046988"/>
                </a:cubicBezTo>
                <a:cubicBezTo>
                  <a:pt x="-29089" y="2778457"/>
                  <a:pt x="23076" y="2702457"/>
                  <a:pt x="0" y="2437590"/>
                </a:cubicBezTo>
                <a:cubicBezTo>
                  <a:pt x="-23076" y="2172723"/>
                  <a:pt x="9879" y="2061632"/>
                  <a:pt x="0" y="1919602"/>
                </a:cubicBezTo>
                <a:cubicBezTo>
                  <a:pt x="-9879" y="1777572"/>
                  <a:pt x="-13973" y="1398126"/>
                  <a:pt x="0" y="1249265"/>
                </a:cubicBezTo>
                <a:cubicBezTo>
                  <a:pt x="13973" y="1100404"/>
                  <a:pt x="-8572" y="949784"/>
                  <a:pt x="0" y="700807"/>
                </a:cubicBezTo>
                <a:cubicBezTo>
                  <a:pt x="8572" y="451830"/>
                  <a:pt x="1962" y="211864"/>
                  <a:pt x="0" y="0"/>
                </a:cubicBezTo>
                <a:close/>
              </a:path>
            </a:pathLst>
          </a:custGeom>
          <a:noFill/>
          <a:ln>
            <a:solidFill>
              <a:schemeClr val="accent4">
                <a:lumMod val="25000"/>
                <a:lumOff val="75000"/>
              </a:schemeClr>
            </a:solidFill>
            <a:extLst>
              <a:ext uri="{C807C97D-BFC1-408E-A445-0C87EB9F89A2}">
                <ask:lineSketchStyleProps xmlns:ask="http://schemas.microsoft.com/office/drawing/2018/sketchyshapes" sd="2330608052">
                  <a:prstGeom prst="rect">
                    <a:avLst/>
                  </a:prstGeom>
                  <ask:type>
                    <ask:lineSketchFreehand/>
                  </ask:type>
                </ask:lineSketchStyleProps>
              </a:ext>
            </a:extLst>
          </a:ln>
        </p:spPr>
        <p:txBody>
          <a:bodyPr wrap="square" rtlCol="0">
            <a:spAutoFit/>
          </a:bodyPr>
          <a:lstStyle/>
          <a:p>
            <a:pPr marL="285750" indent="-285750">
              <a:buFont typeface="Arial" panose="020B0604020202020204" pitchFamily="34" charset="0"/>
              <a:buChar char="•"/>
            </a:pPr>
            <a:r>
              <a:rPr lang="en-GB" sz="2400" dirty="0"/>
              <a:t>Paper </a:t>
            </a:r>
          </a:p>
          <a:p>
            <a:pPr marL="285750" indent="-285750">
              <a:buFont typeface="Arial" panose="020B0604020202020204" pitchFamily="34" charset="0"/>
              <a:buChar char="•"/>
            </a:pPr>
            <a:r>
              <a:rPr lang="en-GB" sz="2400" dirty="0"/>
              <a:t>Pencil </a:t>
            </a:r>
          </a:p>
          <a:p>
            <a:pPr marL="285750" indent="-285750">
              <a:buFont typeface="Arial" panose="020B0604020202020204" pitchFamily="34" charset="0"/>
              <a:buChar char="•"/>
            </a:pPr>
            <a:r>
              <a:rPr lang="en-GB" sz="2400" dirty="0"/>
              <a:t>Pen</a:t>
            </a:r>
          </a:p>
          <a:p>
            <a:pPr marL="285750" indent="-285750">
              <a:buFont typeface="Arial" panose="020B0604020202020204" pitchFamily="34" charset="0"/>
              <a:buChar char="•"/>
            </a:pPr>
            <a:r>
              <a:rPr lang="en-GB" sz="2400" dirty="0"/>
              <a:t>(You might need a rubber and Sharpener)</a:t>
            </a:r>
          </a:p>
          <a:p>
            <a:pPr marL="285750" indent="-285750">
              <a:buFont typeface="Arial" panose="020B0604020202020204" pitchFamily="34" charset="0"/>
              <a:buChar char="•"/>
            </a:pPr>
            <a:r>
              <a:rPr lang="en-GB" sz="2400" dirty="0"/>
              <a:t>Crayons (Optional – if you decide to add colour to your character illustration)</a:t>
            </a:r>
          </a:p>
        </p:txBody>
      </p:sp>
      <p:sp>
        <p:nvSpPr>
          <p:cNvPr id="4" name="TextBox 3">
            <a:extLst>
              <a:ext uri="{FF2B5EF4-FFF2-40B4-BE49-F238E27FC236}">
                <a16:creationId xmlns:a16="http://schemas.microsoft.com/office/drawing/2014/main" id="{8E2E76E9-66DF-4076-A9A2-69349E40DDA3}"/>
              </a:ext>
            </a:extLst>
          </p:cNvPr>
          <p:cNvSpPr txBox="1"/>
          <p:nvPr/>
        </p:nvSpPr>
        <p:spPr>
          <a:xfrm>
            <a:off x="5205909" y="2524416"/>
            <a:ext cx="5189080" cy="400110"/>
          </a:xfrm>
          <a:prstGeom prst="rect">
            <a:avLst/>
          </a:prstGeom>
          <a:noFill/>
        </p:spPr>
        <p:txBody>
          <a:bodyPr wrap="square" rtlCol="0">
            <a:spAutoFit/>
          </a:bodyPr>
          <a:lstStyle/>
          <a:p>
            <a:r>
              <a:rPr lang="en-GB" sz="2000" b="1" dirty="0">
                <a:latin typeface="Lucida Handwriting" panose="03010101010101010101" pitchFamily="66" charset="0"/>
              </a:rPr>
              <a:t>…But Miss I don’t have Paper…</a:t>
            </a:r>
          </a:p>
        </p:txBody>
      </p:sp>
      <p:pic>
        <p:nvPicPr>
          <p:cNvPr id="1028" name="Picture 4" descr="Bitmoji Image">
            <a:extLst>
              <a:ext uri="{FF2B5EF4-FFF2-40B4-BE49-F238E27FC236}">
                <a16:creationId xmlns:a16="http://schemas.microsoft.com/office/drawing/2014/main" id="{27A759BC-2295-4681-9134-FC858D5580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0998" y="2045449"/>
            <a:ext cx="2273203" cy="22732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04E15AC-98A1-41E7-B092-B6497713041D}"/>
              </a:ext>
            </a:extLst>
          </p:cNvPr>
          <p:cNvSpPr txBox="1"/>
          <p:nvPr/>
        </p:nvSpPr>
        <p:spPr>
          <a:xfrm>
            <a:off x="6030553" y="4252240"/>
            <a:ext cx="5247048" cy="1754326"/>
          </a:xfrm>
          <a:prstGeom prst="rect">
            <a:avLst/>
          </a:prstGeom>
          <a:noFill/>
        </p:spPr>
        <p:txBody>
          <a:bodyPr wrap="square" rtlCol="0">
            <a:spAutoFit/>
          </a:bodyPr>
          <a:lstStyle/>
          <a:p>
            <a:r>
              <a:rPr lang="en-GB" i="1" dirty="0"/>
              <a:t>“It’s okay. We can resolve this simply by using absolutely ANY drawing surface. </a:t>
            </a:r>
          </a:p>
          <a:p>
            <a:r>
              <a:rPr lang="en-GB" i="1" dirty="0"/>
              <a:t>This can be the back of an empty cereal box, packaging box, empty envelope, scrap paper (lined or plain), use the back of another exercise book! Get creative!”</a:t>
            </a:r>
          </a:p>
        </p:txBody>
      </p:sp>
      <p:sp>
        <p:nvSpPr>
          <p:cNvPr id="6" name="Arrow: Curved Left 5">
            <a:extLst>
              <a:ext uri="{FF2B5EF4-FFF2-40B4-BE49-F238E27FC236}">
                <a16:creationId xmlns:a16="http://schemas.microsoft.com/office/drawing/2014/main" id="{504BFADE-6312-4A23-B2B7-A174617652A0}"/>
              </a:ext>
            </a:extLst>
          </p:cNvPr>
          <p:cNvSpPr/>
          <p:nvPr/>
        </p:nvSpPr>
        <p:spPr bwMode="auto">
          <a:xfrm rot="1977769">
            <a:off x="11027027" y="4404191"/>
            <a:ext cx="641390" cy="1105134"/>
          </a:xfrm>
          <a:prstGeom prst="curvedLef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7877954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3" name="Straight Connector 72">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7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77"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8CC51483-88B4-4A9F-B7C7-5DAAA6843F68}"/>
              </a:ext>
            </a:extLst>
          </p:cNvPr>
          <p:cNvSpPr txBox="1"/>
          <p:nvPr/>
        </p:nvSpPr>
        <p:spPr>
          <a:xfrm>
            <a:off x="50488" y="344805"/>
            <a:ext cx="11322240" cy="1200329"/>
          </a:xfrm>
          <a:prstGeom prst="rect">
            <a:avLst/>
          </a:prstGeom>
          <a:noFill/>
        </p:spPr>
        <p:txBody>
          <a:bodyPr wrap="square" rtlCol="0">
            <a:spAutoFit/>
          </a:bodyPr>
          <a:lstStyle/>
          <a:p>
            <a:r>
              <a:rPr lang="en-GB" dirty="0"/>
              <a:t>Coming Up… </a:t>
            </a:r>
          </a:p>
          <a:p>
            <a:endParaRPr lang="en-GB" dirty="0"/>
          </a:p>
          <a:p>
            <a:r>
              <a:rPr lang="en-GB" dirty="0"/>
              <a:t>Let’s have another insight into Quentin Blake and his story on The Twits and how they were illustrated/invented! </a:t>
            </a:r>
          </a:p>
        </p:txBody>
      </p:sp>
      <p:sp>
        <p:nvSpPr>
          <p:cNvPr id="8" name="TextBox 7">
            <a:extLst>
              <a:ext uri="{FF2B5EF4-FFF2-40B4-BE49-F238E27FC236}">
                <a16:creationId xmlns:a16="http://schemas.microsoft.com/office/drawing/2014/main" id="{3862C0C4-EE86-4538-AB0C-BCFD434DBCF8}"/>
              </a:ext>
            </a:extLst>
          </p:cNvPr>
          <p:cNvSpPr txBox="1"/>
          <p:nvPr/>
        </p:nvSpPr>
        <p:spPr>
          <a:xfrm>
            <a:off x="6626595" y="98353"/>
            <a:ext cx="6106284" cy="646331"/>
          </a:xfrm>
          <a:prstGeom prst="rect">
            <a:avLst/>
          </a:prstGeom>
          <a:noFill/>
        </p:spPr>
        <p:txBody>
          <a:bodyPr wrap="square">
            <a:spAutoFit/>
          </a:bodyPr>
          <a:lstStyle/>
          <a:p>
            <a:r>
              <a:rPr lang="en-GB" dirty="0">
                <a:hlinkClick r:id="rId3"/>
              </a:rPr>
              <a:t>https://www.youtube.com/watch?v=RyX1l0VqlOw</a:t>
            </a:r>
            <a:endParaRPr lang="en-GB" dirty="0"/>
          </a:p>
          <a:p>
            <a:r>
              <a:rPr lang="en-GB" dirty="0"/>
              <a:t>Click the link to watch the video</a:t>
            </a:r>
          </a:p>
        </p:txBody>
      </p:sp>
      <p:pic>
        <p:nvPicPr>
          <p:cNvPr id="4" name="Online Media 3" title="Roald Dahl and working on The Twits (35/65)">
            <a:hlinkClick r:id="" action="ppaction://media"/>
            <a:extLst>
              <a:ext uri="{FF2B5EF4-FFF2-40B4-BE49-F238E27FC236}">
                <a16:creationId xmlns:a16="http://schemas.microsoft.com/office/drawing/2014/main" id="{3C71C10F-B5F1-4235-9058-57FA703887E7}"/>
              </a:ext>
            </a:extLst>
          </p:cNvPr>
          <p:cNvPicPr>
            <a:picLocks noRot="1" noChangeAspect="1"/>
          </p:cNvPicPr>
          <p:nvPr>
            <a:videoFile r:link="rId1"/>
          </p:nvPr>
        </p:nvPicPr>
        <p:blipFill>
          <a:blip r:embed="rId4"/>
          <a:stretch>
            <a:fillRect/>
          </a:stretch>
        </p:blipFill>
        <p:spPr>
          <a:xfrm>
            <a:off x="2448794" y="1391520"/>
            <a:ext cx="7065453" cy="5299090"/>
          </a:xfrm>
          <a:prstGeom prst="rect">
            <a:avLst/>
          </a:prstGeom>
        </p:spPr>
      </p:pic>
      <p:sp>
        <p:nvSpPr>
          <p:cNvPr id="5" name="TextBox 4">
            <a:extLst>
              <a:ext uri="{FF2B5EF4-FFF2-40B4-BE49-F238E27FC236}">
                <a16:creationId xmlns:a16="http://schemas.microsoft.com/office/drawing/2014/main" id="{46B82862-ED96-4867-8D0E-250351BF5C4F}"/>
              </a:ext>
            </a:extLst>
          </p:cNvPr>
          <p:cNvSpPr txBox="1"/>
          <p:nvPr/>
        </p:nvSpPr>
        <p:spPr>
          <a:xfrm>
            <a:off x="9868601" y="4696207"/>
            <a:ext cx="1969045" cy="1938992"/>
          </a:xfrm>
          <a:prstGeom prst="rect">
            <a:avLst/>
          </a:prstGeom>
          <a:noFill/>
        </p:spPr>
        <p:txBody>
          <a:bodyPr wrap="square" rtlCol="0">
            <a:spAutoFit/>
          </a:bodyPr>
          <a:lstStyle/>
          <a:p>
            <a:r>
              <a:rPr lang="en-GB" sz="2000" i="1" dirty="0"/>
              <a:t>Watch carefully, as you will be asked some questions relating to the video by Miss!</a:t>
            </a:r>
          </a:p>
        </p:txBody>
      </p:sp>
    </p:spTree>
    <p:extLst>
      <p:ext uri="{BB962C8B-B14F-4D97-AF65-F5344CB8AC3E}">
        <p14:creationId xmlns:p14="http://schemas.microsoft.com/office/powerpoint/2010/main" val="142908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89A9C1ED-2DCA-478A-832F-8A12B7CF045E}"/>
              </a:ext>
            </a:extLst>
          </p:cNvPr>
          <p:cNvSpPr>
            <a:spLocks noGrp="1" noChangeArrowheads="1"/>
          </p:cNvSpPr>
          <p:nvPr>
            <p:ph type="title"/>
          </p:nvPr>
        </p:nvSpPr>
        <p:spPr>
          <a:xfrm>
            <a:off x="1150013" y="595315"/>
            <a:ext cx="5598596" cy="1143000"/>
          </a:xfrm>
        </p:spPr>
        <p:txBody>
          <a:bodyPr/>
          <a:lstStyle/>
          <a:p>
            <a:r>
              <a:rPr lang="en-GB" altLang="en-US" sz="3600" dirty="0"/>
              <a:t>The Wormy Spaghetti Quentin Blake’s illustration</a:t>
            </a:r>
            <a:endParaRPr lang="en-US" altLang="en-US" sz="3600" dirty="0"/>
          </a:p>
        </p:txBody>
      </p:sp>
      <p:pic>
        <p:nvPicPr>
          <p:cNvPr id="3" name="Picture 2">
            <a:extLst>
              <a:ext uri="{FF2B5EF4-FFF2-40B4-BE49-F238E27FC236}">
                <a16:creationId xmlns:a16="http://schemas.microsoft.com/office/drawing/2014/main" id="{44616028-81EA-4DAA-B780-1B4410CE2C61}"/>
              </a:ext>
            </a:extLst>
          </p:cNvPr>
          <p:cNvPicPr>
            <a:picLocks noChangeAspect="1"/>
          </p:cNvPicPr>
          <p:nvPr/>
        </p:nvPicPr>
        <p:blipFill rotWithShape="1">
          <a:blip r:embed="rId2"/>
          <a:srcRect l="9755" t="11946" r="10988" b="12967"/>
          <a:stretch/>
        </p:blipFill>
        <p:spPr>
          <a:xfrm>
            <a:off x="1013382" y="2186815"/>
            <a:ext cx="5808154" cy="3931596"/>
          </a:xfrm>
          <a:prstGeom prst="rect">
            <a:avLst/>
          </a:prstGeom>
          <a:effectLst>
            <a:outerShdw blurRad="63500" sx="102000" sy="102000" algn="ctr" rotWithShape="0">
              <a:prstClr val="black">
                <a:alpha val="40000"/>
              </a:prstClr>
            </a:outerShdw>
          </a:effectLst>
        </p:spPr>
      </p:pic>
      <p:sp>
        <p:nvSpPr>
          <p:cNvPr id="19460" name="TextBox 3">
            <a:extLst>
              <a:ext uri="{FF2B5EF4-FFF2-40B4-BE49-F238E27FC236}">
                <a16:creationId xmlns:a16="http://schemas.microsoft.com/office/drawing/2014/main" id="{4C0AC894-E184-4B21-810E-0B393ACE4A11}"/>
              </a:ext>
            </a:extLst>
          </p:cNvPr>
          <p:cNvSpPr txBox="1">
            <a:spLocks noChangeArrowheads="1"/>
          </p:cNvSpPr>
          <p:nvPr/>
        </p:nvSpPr>
        <p:spPr bwMode="auto">
          <a:xfrm>
            <a:off x="7183836" y="2680382"/>
            <a:ext cx="4669705" cy="381642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buFontTx/>
              <a:buAutoNum type="arabicPeriod"/>
            </a:pPr>
            <a:r>
              <a:rPr kumimoji="0" lang="en-GB" altLang="en-US" sz="2200" dirty="0">
                <a:solidFill>
                  <a:srgbClr val="330000"/>
                </a:solidFill>
              </a:rPr>
              <a:t>What effect does the colour RED give in the illustration? </a:t>
            </a:r>
          </a:p>
          <a:p>
            <a:pPr eaLnBrk="0" fontAlgn="base" hangingPunct="0">
              <a:spcBef>
                <a:spcPct val="0"/>
              </a:spcBef>
              <a:spcAft>
                <a:spcPct val="0"/>
              </a:spcAft>
              <a:buFontTx/>
              <a:buAutoNum type="arabicPeriod"/>
            </a:pPr>
            <a:r>
              <a:rPr kumimoji="0" lang="en-GB" altLang="en-US" sz="2200" dirty="0">
                <a:solidFill>
                  <a:srgbClr val="330000"/>
                </a:solidFill>
              </a:rPr>
              <a:t>What EMOTION is Mrs Twit feeling? What makes you say this? </a:t>
            </a:r>
          </a:p>
          <a:p>
            <a:pPr eaLnBrk="0" fontAlgn="base" hangingPunct="0">
              <a:spcBef>
                <a:spcPct val="0"/>
              </a:spcBef>
              <a:spcAft>
                <a:spcPct val="0"/>
              </a:spcAft>
              <a:buFontTx/>
              <a:buAutoNum type="arabicPeriod"/>
            </a:pPr>
            <a:r>
              <a:rPr kumimoji="0" lang="en-GB" altLang="en-US" sz="2200" dirty="0">
                <a:solidFill>
                  <a:srgbClr val="330000"/>
                </a:solidFill>
              </a:rPr>
              <a:t>Why do you think Quentin Blake has made Mr Twit looking ‘confused’?</a:t>
            </a:r>
          </a:p>
          <a:p>
            <a:pPr eaLnBrk="0" fontAlgn="base" hangingPunct="0">
              <a:spcBef>
                <a:spcPct val="0"/>
              </a:spcBef>
              <a:spcAft>
                <a:spcPct val="0"/>
              </a:spcAft>
              <a:buFontTx/>
              <a:buAutoNum type="arabicPeriod"/>
            </a:pPr>
            <a:r>
              <a:rPr kumimoji="0" lang="en-GB" altLang="en-US" sz="2200" dirty="0">
                <a:solidFill>
                  <a:schemeClr val="tx2">
                    <a:lumMod val="50000"/>
                    <a:lumOff val="50000"/>
                  </a:schemeClr>
                </a:solidFill>
              </a:rPr>
              <a:t>How does your illustration compare to Blake’s? Any similarities or differences?</a:t>
            </a:r>
            <a:endParaRPr kumimoji="0" lang="en-US" altLang="en-US" sz="2200" dirty="0">
              <a:solidFill>
                <a:schemeClr val="tx2">
                  <a:lumMod val="50000"/>
                  <a:lumOff val="50000"/>
                </a:schemeClr>
              </a:solidFill>
            </a:endParaRPr>
          </a:p>
        </p:txBody>
      </p:sp>
      <p:sp>
        <p:nvSpPr>
          <p:cNvPr id="19461" name="TextBox 4">
            <a:extLst>
              <a:ext uri="{FF2B5EF4-FFF2-40B4-BE49-F238E27FC236}">
                <a16:creationId xmlns:a16="http://schemas.microsoft.com/office/drawing/2014/main" id="{0DBFA8F4-FD5C-43EA-92D9-3B1F6E8FD016}"/>
              </a:ext>
            </a:extLst>
          </p:cNvPr>
          <p:cNvSpPr txBox="1">
            <a:spLocks noChangeArrowheads="1"/>
          </p:cNvSpPr>
          <p:nvPr/>
        </p:nvSpPr>
        <p:spPr bwMode="auto">
          <a:xfrm>
            <a:off x="7246695" y="2110656"/>
            <a:ext cx="63357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buNone/>
            </a:pPr>
            <a:r>
              <a:rPr kumimoji="0" lang="en-GB" altLang="en-US" sz="1800" dirty="0">
                <a:solidFill>
                  <a:srgbClr val="330000"/>
                </a:solidFill>
              </a:rPr>
              <a:t>Let’s </a:t>
            </a:r>
            <a:r>
              <a:rPr kumimoji="0" lang="en-GB" altLang="en-US" sz="1800" b="1" dirty="0">
                <a:solidFill>
                  <a:srgbClr val="330000"/>
                </a:solidFill>
              </a:rPr>
              <a:t>discuss</a:t>
            </a:r>
            <a:r>
              <a:rPr kumimoji="0" lang="en-GB" altLang="en-US" sz="1800" dirty="0">
                <a:solidFill>
                  <a:srgbClr val="330000"/>
                </a:solidFill>
              </a:rPr>
              <a:t> the following 3 questions</a:t>
            </a:r>
            <a:endParaRPr kumimoji="0" lang="en-US" altLang="en-US" sz="1800" dirty="0">
              <a:solidFill>
                <a:srgbClr val="330000"/>
              </a:solidFill>
            </a:endParaRPr>
          </a:p>
        </p:txBody>
      </p:sp>
    </p:spTree>
  </p:cSld>
  <p:clrMapOvr>
    <a:masterClrMapping/>
  </p:clrMapOvr>
  <p:transition spd="slow">
    <p:split orient="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DE389-9951-45CB-B8EC-0ACC9BF3E87A}"/>
              </a:ext>
            </a:extLst>
          </p:cNvPr>
          <p:cNvSpPr>
            <a:spLocks noGrp="1"/>
          </p:cNvSpPr>
          <p:nvPr>
            <p:ph type="title"/>
          </p:nvPr>
        </p:nvSpPr>
        <p:spPr/>
        <p:txBody>
          <a:bodyPr/>
          <a:lstStyle/>
          <a:p>
            <a:r>
              <a:rPr lang="en-GB" b="1" dirty="0">
                <a:latin typeface="Abadi" panose="020B0604020104020204" pitchFamily="34" charset="0"/>
              </a:rPr>
              <a:t>Drawing Mrs Twit</a:t>
            </a:r>
          </a:p>
        </p:txBody>
      </p:sp>
      <p:sp>
        <p:nvSpPr>
          <p:cNvPr id="3" name="TextBox 2">
            <a:extLst>
              <a:ext uri="{FF2B5EF4-FFF2-40B4-BE49-F238E27FC236}">
                <a16:creationId xmlns:a16="http://schemas.microsoft.com/office/drawing/2014/main" id="{3050B860-04E8-4829-BBD0-E2EC4FB6D3E8}"/>
              </a:ext>
            </a:extLst>
          </p:cNvPr>
          <p:cNvSpPr txBox="1"/>
          <p:nvPr/>
        </p:nvSpPr>
        <p:spPr>
          <a:xfrm>
            <a:off x="2625394" y="3756886"/>
            <a:ext cx="5691158" cy="2308324"/>
          </a:xfrm>
          <a:prstGeom prst="rect">
            <a:avLst/>
          </a:prstGeom>
          <a:noFill/>
          <a:ln w="38100">
            <a:solidFill>
              <a:schemeClr val="accent1"/>
            </a:solidFill>
          </a:ln>
        </p:spPr>
        <p:txBody>
          <a:bodyPr wrap="square" rtlCol="0">
            <a:spAutoFit/>
          </a:bodyPr>
          <a:lstStyle/>
          <a:p>
            <a:r>
              <a:rPr lang="en-GB" dirty="0"/>
              <a:t>Task 2(a)</a:t>
            </a:r>
          </a:p>
          <a:p>
            <a:r>
              <a:rPr lang="en-GB" dirty="0"/>
              <a:t>You can choose to draw Mrs Twit from the image on the right.</a:t>
            </a:r>
          </a:p>
          <a:p>
            <a:endParaRPr lang="en-GB" dirty="0"/>
          </a:p>
          <a:p>
            <a:r>
              <a:rPr lang="en-GB" dirty="0"/>
              <a:t>OR</a:t>
            </a:r>
          </a:p>
          <a:p>
            <a:endParaRPr lang="en-GB" dirty="0"/>
          </a:p>
          <a:p>
            <a:r>
              <a:rPr lang="en-GB" dirty="0"/>
              <a:t>Follow this tutorial video:</a:t>
            </a:r>
          </a:p>
          <a:p>
            <a:r>
              <a:rPr lang="en-GB" dirty="0">
                <a:hlinkClick r:id="rId5"/>
              </a:rPr>
              <a:t>https://www.youtube.com/watch?v=h1ZoHCBxJk8</a:t>
            </a:r>
            <a:endParaRPr lang="en-GB" dirty="0"/>
          </a:p>
        </p:txBody>
      </p:sp>
      <p:sp>
        <p:nvSpPr>
          <p:cNvPr id="4" name="TextBox 3">
            <a:extLst>
              <a:ext uri="{FF2B5EF4-FFF2-40B4-BE49-F238E27FC236}">
                <a16:creationId xmlns:a16="http://schemas.microsoft.com/office/drawing/2014/main" id="{9420A82D-8766-4CD4-AA29-86F3FC5BF0A1}"/>
              </a:ext>
            </a:extLst>
          </p:cNvPr>
          <p:cNvSpPr txBox="1"/>
          <p:nvPr/>
        </p:nvSpPr>
        <p:spPr>
          <a:xfrm>
            <a:off x="751715" y="2243412"/>
            <a:ext cx="10024742" cy="923330"/>
          </a:xfrm>
          <a:prstGeom prst="rect">
            <a:avLst/>
          </a:prstGeom>
          <a:noFill/>
        </p:spPr>
        <p:txBody>
          <a:bodyPr wrap="square" rtlCol="0">
            <a:spAutoFit/>
          </a:bodyPr>
          <a:lstStyle/>
          <a:p>
            <a:r>
              <a:rPr lang="en-GB" dirty="0"/>
              <a:t>DRAWING WARM UP SKETCH! </a:t>
            </a:r>
          </a:p>
          <a:p>
            <a:r>
              <a:rPr lang="en-GB" dirty="0">
                <a:hlinkClick r:id="rId6"/>
              </a:rPr>
              <a:t>https://www.youtube.com/watch?v=c394tPCQbdw</a:t>
            </a:r>
            <a:endParaRPr lang="en-GB" dirty="0"/>
          </a:p>
          <a:p>
            <a:endParaRPr lang="en-GB" dirty="0"/>
          </a:p>
        </p:txBody>
      </p:sp>
      <p:pic>
        <p:nvPicPr>
          <p:cNvPr id="5" name="MS900074799[1].wav">
            <a:hlinkClick r:id="" action="ppaction://media"/>
            <a:extLst>
              <a:ext uri="{FF2B5EF4-FFF2-40B4-BE49-F238E27FC236}">
                <a16:creationId xmlns:a16="http://schemas.microsoft.com/office/drawing/2014/main" id="{8D57389B-6502-49CF-BBAF-50FD660C1FB7}"/>
              </a:ext>
            </a:extLst>
          </p:cNvPr>
          <p:cNvPicPr>
            <a:picLocks noRot="1"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7032104" y="2370079"/>
            <a:ext cx="244475" cy="244475"/>
          </a:xfrm>
          <a:prstGeom prst="rect">
            <a:avLst/>
          </a:prstGeom>
        </p:spPr>
      </p:pic>
      <p:sp>
        <p:nvSpPr>
          <p:cNvPr id="6" name="Oval 5">
            <a:extLst>
              <a:ext uri="{FF2B5EF4-FFF2-40B4-BE49-F238E27FC236}">
                <a16:creationId xmlns:a16="http://schemas.microsoft.com/office/drawing/2014/main" id="{C092ED4D-9FBC-477B-8D05-86294EDAB73B}"/>
              </a:ext>
            </a:extLst>
          </p:cNvPr>
          <p:cNvSpPr/>
          <p:nvPr/>
        </p:nvSpPr>
        <p:spPr>
          <a:xfrm>
            <a:off x="6096000" y="1577991"/>
            <a:ext cx="2052228" cy="2052228"/>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12DB3AF0-C350-4073-A687-56CE6F5BD5A5}"/>
              </a:ext>
            </a:extLst>
          </p:cNvPr>
          <p:cNvSpPr/>
          <p:nvPr/>
        </p:nvSpPr>
        <p:spPr>
          <a:xfrm>
            <a:off x="6096000" y="1577991"/>
            <a:ext cx="2052228" cy="2052228"/>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2060"/>
              </a:solidFill>
            </a:endParaRPr>
          </a:p>
        </p:txBody>
      </p:sp>
      <p:sp>
        <p:nvSpPr>
          <p:cNvPr id="9" name="Rectangle 8">
            <a:extLst>
              <a:ext uri="{FF2B5EF4-FFF2-40B4-BE49-F238E27FC236}">
                <a16:creationId xmlns:a16="http://schemas.microsoft.com/office/drawing/2014/main" id="{48B114EE-D867-4A7E-A684-7C755792511C}"/>
              </a:ext>
            </a:extLst>
          </p:cNvPr>
          <p:cNvSpPr>
            <a:spLocks noChangeArrowheads="1"/>
          </p:cNvSpPr>
          <p:nvPr/>
        </p:nvSpPr>
        <p:spPr bwMode="auto">
          <a:xfrm>
            <a:off x="3661373" y="1819547"/>
            <a:ext cx="2441142" cy="335318"/>
          </a:xfrm>
          <a:prstGeom prst="rect">
            <a:avLst/>
          </a:prstGeom>
          <a:solidFill>
            <a:srgbClr val="FFFF99">
              <a:alpha val="72156"/>
            </a:srgbClr>
          </a:solidFill>
          <a:ln w="28575" cap="rnd">
            <a:solidFill>
              <a:srgbClr val="800080"/>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Blip>
                <a:blip r:embed="rId8"/>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lgn="ctr" fontAlgn="base">
              <a:spcAft>
                <a:spcPct val="0"/>
              </a:spcAft>
              <a:buNone/>
            </a:pPr>
            <a:r>
              <a:rPr kumimoji="0" lang="en-US" altLang="en-US" sz="1400" b="1" dirty="0">
                <a:solidFill>
                  <a:srgbClr val="330000"/>
                </a:solidFill>
              </a:rPr>
              <a:t>You only have 3 minutes!</a:t>
            </a:r>
            <a:endParaRPr kumimoji="0" lang="en-US" altLang="en-US" sz="1400" dirty="0">
              <a:solidFill>
                <a:srgbClr val="330000"/>
              </a:solidFill>
            </a:endParaRPr>
          </a:p>
        </p:txBody>
      </p:sp>
      <p:sp>
        <p:nvSpPr>
          <p:cNvPr id="10" name="Rectangle 9">
            <a:extLst>
              <a:ext uri="{FF2B5EF4-FFF2-40B4-BE49-F238E27FC236}">
                <a16:creationId xmlns:a16="http://schemas.microsoft.com/office/drawing/2014/main" id="{245AC899-9B1A-4A03-BB48-4D93CC4F6624}"/>
              </a:ext>
            </a:extLst>
          </p:cNvPr>
          <p:cNvSpPr>
            <a:spLocks noChangeArrowheads="1"/>
          </p:cNvSpPr>
          <p:nvPr/>
        </p:nvSpPr>
        <p:spPr bwMode="auto">
          <a:xfrm>
            <a:off x="5707086" y="4880602"/>
            <a:ext cx="2441142" cy="335318"/>
          </a:xfrm>
          <a:prstGeom prst="rect">
            <a:avLst/>
          </a:prstGeom>
          <a:solidFill>
            <a:srgbClr val="FFFF99">
              <a:alpha val="72156"/>
            </a:srgbClr>
          </a:solidFill>
          <a:ln w="28575" cap="rnd">
            <a:solidFill>
              <a:srgbClr val="800080"/>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Blip>
                <a:blip r:embed="rId8"/>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lgn="ctr" fontAlgn="base">
              <a:spcAft>
                <a:spcPct val="0"/>
              </a:spcAft>
              <a:buNone/>
            </a:pPr>
            <a:r>
              <a:rPr kumimoji="0" lang="en-US" altLang="en-US" sz="1400" b="1" dirty="0">
                <a:solidFill>
                  <a:srgbClr val="330000"/>
                </a:solidFill>
              </a:rPr>
              <a:t>You only have 10 minutes!</a:t>
            </a:r>
            <a:endParaRPr kumimoji="0" lang="en-US" altLang="en-US" sz="1400" dirty="0">
              <a:solidFill>
                <a:srgbClr val="330000"/>
              </a:solidFill>
            </a:endParaRPr>
          </a:p>
        </p:txBody>
      </p:sp>
      <p:pic>
        <p:nvPicPr>
          <p:cNvPr id="22530" name="Picture 2" descr="Jangal Publication">
            <a:extLst>
              <a:ext uri="{FF2B5EF4-FFF2-40B4-BE49-F238E27FC236}">
                <a16:creationId xmlns:a16="http://schemas.microsoft.com/office/drawing/2014/main" id="{DE3D1B5F-59D8-40BA-AFBD-CB808BF76212}"/>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8397894" y="2154865"/>
            <a:ext cx="3526711" cy="4518598"/>
          </a:xfrm>
          <a:prstGeom prst="rect">
            <a:avLst/>
          </a:prstGeom>
          <a:noFill/>
          <a:extLst>
            <a:ext uri="{909E8E84-426E-40DD-AFC4-6F175D3DCCD1}">
              <a14:hiddenFill xmlns:a14="http://schemas.microsoft.com/office/drawing/2010/main">
                <a:solidFill>
                  <a:srgbClr val="FFFFFF"/>
                </a:solidFill>
              </a14:hiddenFill>
            </a:ext>
          </a:extLst>
        </p:spPr>
      </p:pic>
      <p:sp>
        <p:nvSpPr>
          <p:cNvPr id="12" name="Isosceles Triangle 11">
            <a:extLst>
              <a:ext uri="{FF2B5EF4-FFF2-40B4-BE49-F238E27FC236}">
                <a16:creationId xmlns:a16="http://schemas.microsoft.com/office/drawing/2014/main" id="{B2DA09A7-9AB2-4B79-A49A-420F59613A57}"/>
              </a:ext>
            </a:extLst>
          </p:cNvPr>
          <p:cNvSpPr/>
          <p:nvPr/>
        </p:nvSpPr>
        <p:spPr>
          <a:xfrm>
            <a:off x="336353" y="5095344"/>
            <a:ext cx="2232248" cy="1548172"/>
          </a:xfrm>
          <a:prstGeom prst="triangle">
            <a:avLst>
              <a:gd name="adj" fmla="val 50000"/>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Isosceles Triangle 12">
            <a:extLst>
              <a:ext uri="{FF2B5EF4-FFF2-40B4-BE49-F238E27FC236}">
                <a16:creationId xmlns:a16="http://schemas.microsoft.com/office/drawing/2014/main" id="{910DF4EC-62B4-4F70-B442-6C5BFB507A6C}"/>
              </a:ext>
            </a:extLst>
          </p:cNvPr>
          <p:cNvSpPr/>
          <p:nvPr/>
        </p:nvSpPr>
        <p:spPr>
          <a:xfrm flipV="1">
            <a:off x="336353" y="3511168"/>
            <a:ext cx="2232248" cy="1548172"/>
          </a:xfrm>
          <a:prstGeom prst="triangle">
            <a:avLst>
              <a:gd name="adj" fmla="val 50000"/>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Pentagon 7">
            <a:extLst>
              <a:ext uri="{FF2B5EF4-FFF2-40B4-BE49-F238E27FC236}">
                <a16:creationId xmlns:a16="http://schemas.microsoft.com/office/drawing/2014/main" id="{28BB8FA6-5613-44BF-84AF-7BC7C22FD8E7}"/>
              </a:ext>
            </a:extLst>
          </p:cNvPr>
          <p:cNvSpPr/>
          <p:nvPr/>
        </p:nvSpPr>
        <p:spPr>
          <a:xfrm rot="16200000">
            <a:off x="660389" y="5833426"/>
            <a:ext cx="1584176" cy="108012"/>
          </a:xfrm>
          <a:prstGeom prst="homePlate">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lowchart: Collate 14">
            <a:extLst>
              <a:ext uri="{FF2B5EF4-FFF2-40B4-BE49-F238E27FC236}">
                <a16:creationId xmlns:a16="http://schemas.microsoft.com/office/drawing/2014/main" id="{F5E8B285-FB80-42D4-ADAA-37CFE339BC69}"/>
              </a:ext>
            </a:extLst>
          </p:cNvPr>
          <p:cNvSpPr/>
          <p:nvPr/>
        </p:nvSpPr>
        <p:spPr>
          <a:xfrm>
            <a:off x="282347" y="3475164"/>
            <a:ext cx="2340260" cy="3204356"/>
          </a:xfrm>
          <a:prstGeom prst="flowChartCollate">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2B3D1997-6DA2-469C-8037-876CC426218D}"/>
              </a:ext>
            </a:extLst>
          </p:cNvPr>
          <p:cNvSpPr txBox="1"/>
          <p:nvPr/>
        </p:nvSpPr>
        <p:spPr>
          <a:xfrm>
            <a:off x="795888" y="3691188"/>
            <a:ext cx="1313180" cy="369332"/>
          </a:xfrm>
          <a:prstGeom prst="rect">
            <a:avLst/>
          </a:prstGeom>
          <a:noFill/>
        </p:spPr>
        <p:txBody>
          <a:bodyPr wrap="square" rtlCol="0">
            <a:spAutoFit/>
          </a:bodyPr>
          <a:lstStyle/>
          <a:p>
            <a:pPr algn="ctr"/>
            <a:r>
              <a:rPr lang="en-GB" dirty="0"/>
              <a:t>10 minutes</a:t>
            </a:r>
          </a:p>
        </p:txBody>
      </p:sp>
      <p:sp>
        <p:nvSpPr>
          <p:cNvPr id="17" name="Text Box 5">
            <a:extLst>
              <a:ext uri="{FF2B5EF4-FFF2-40B4-BE49-F238E27FC236}">
                <a16:creationId xmlns:a16="http://schemas.microsoft.com/office/drawing/2014/main" id="{CF4AF0B8-AA37-42F9-A60F-A6C2569E2345}"/>
              </a:ext>
            </a:extLst>
          </p:cNvPr>
          <p:cNvSpPr txBox="1">
            <a:spLocks noChangeArrowheads="1"/>
          </p:cNvSpPr>
          <p:nvPr/>
        </p:nvSpPr>
        <p:spPr bwMode="auto">
          <a:xfrm>
            <a:off x="817477" y="5851428"/>
            <a:ext cx="1270000" cy="823912"/>
          </a:xfrm>
          <a:prstGeom prst="rect">
            <a:avLst/>
          </a:prstGeom>
          <a:noFill/>
          <a:ln w="9525">
            <a:noFill/>
            <a:miter lim="800000"/>
            <a:headEnd/>
            <a:tailEnd/>
          </a:ln>
          <a:effectLst/>
        </p:spPr>
        <p:txBody>
          <a:bodyPr wrap="square">
            <a:spAutoFit/>
          </a:bodyPr>
          <a:lstStyle/>
          <a:p>
            <a:r>
              <a:rPr lang="en-GB" sz="4800" dirty="0"/>
              <a:t>End</a:t>
            </a:r>
          </a:p>
        </p:txBody>
      </p:sp>
    </p:spTree>
    <p:extLst>
      <p:ext uri="{BB962C8B-B14F-4D97-AF65-F5344CB8AC3E}">
        <p14:creationId xmlns:p14="http://schemas.microsoft.com/office/powerpoint/2010/main" val="194142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600000"/>
                                        <p:tgtEl>
                                          <p:spTgt spid="13"/>
                                        </p:tgtEl>
                                      </p:cBhvr>
                                    </p:animEffect>
                                    <p:set>
                                      <p:cBhvr>
                                        <p:cTn id="7" dur="1" fill="hold">
                                          <p:stCondLst>
                                            <p:cond delay="599999"/>
                                          </p:stCondLst>
                                        </p:cTn>
                                        <p:tgtEl>
                                          <p:spTgt spid="13"/>
                                        </p:tgtEl>
                                        <p:attrNameLst>
                                          <p:attrName>style.visibility</p:attrName>
                                        </p:attrNameLst>
                                      </p:cBhvr>
                                      <p:to>
                                        <p:strVal val="hidden"/>
                                      </p:to>
                                    </p:se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600000"/>
                                        <p:tgtEl>
                                          <p:spTgt spid="12"/>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par>
                          <p:cTn id="14" fill="hold">
                            <p:stCondLst>
                              <p:cond delay="600000"/>
                            </p:stCondLst>
                            <p:childTnLst>
                              <p:par>
                                <p:cTn id="15" presetID="1" presetClass="entr" presetSubtype="0"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childTnLst>
                                  <p:subTnLst>
                                    <p:audio>
                                      <p:cMediaNode vol="100000">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180000"/>
                                        <p:tgtEl>
                                          <p:spTgt spid="7"/>
                                        </p:tgtEl>
                                      </p:cBhvr>
                                    </p:animEffect>
                                  </p:childTnLst>
                                </p:cTn>
                              </p:par>
                            </p:childTnLst>
                          </p:cTn>
                        </p:par>
                        <p:par>
                          <p:cTn id="23" fill="hold">
                            <p:stCondLst>
                              <p:cond delay="180000"/>
                            </p:stCondLst>
                            <p:childTnLst>
                              <p:par>
                                <p:cTn id="24" presetID="1" presetClass="mediacall" presetSubtype="0" fill="hold" nodeType="afterEffect">
                                  <p:stCondLst>
                                    <p:cond delay="0"/>
                                  </p:stCondLst>
                                  <p:childTnLst>
                                    <p:cmd type="call" cmd="playFrom(0.0)">
                                      <p:cBhvr>
                                        <p:cTn id="25" dur="2178" fill="hold"/>
                                        <p:tgtEl>
                                          <p:spTgt spid="5"/>
                                        </p:tgtEl>
                                      </p:cBhvr>
                                    </p:cmd>
                                  </p:childTnLst>
                                </p:cTn>
                              </p:par>
                            </p:childTnLst>
                          </p:cTn>
                        </p:par>
                      </p:childTnLst>
                    </p:cTn>
                  </p:par>
                </p:childTnLst>
              </p:cTn>
              <p:nextCondLst>
                <p:cond evt="onClick" delay="0">
                  <p:tgtEl>
                    <p:spTgt spid="6"/>
                  </p:tgtEl>
                </p:cond>
              </p:nextCondLst>
            </p:seq>
            <p:audio>
              <p:cMediaNode>
                <p:cTn id="26"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bldLst>
      <p:bldP spid="7" grpId="0" animBg="1"/>
      <p:bldP spid="12" grpId="0" animBg="1"/>
      <p:bldP spid="13" grpId="0" animBg="1"/>
      <p:bldP spid="14" grpId="0" animBg="1"/>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Arc 72">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62399D-34F3-4443-B1C8-122EA11FA006}"/>
              </a:ext>
            </a:extLst>
          </p:cNvPr>
          <p:cNvSpPr>
            <a:spLocks noGrp="1"/>
          </p:cNvSpPr>
          <p:nvPr>
            <p:ph type="title"/>
          </p:nvPr>
        </p:nvSpPr>
        <p:spPr>
          <a:xfrm>
            <a:off x="991601" y="1494264"/>
            <a:ext cx="6666040" cy="876704"/>
          </a:xfrm>
        </p:spPr>
        <p:txBody>
          <a:bodyPr vert="horz" lIns="91440" tIns="45720" rIns="91440" bIns="45720" rtlCol="0" anchor="b">
            <a:normAutofit/>
          </a:bodyPr>
          <a:lstStyle/>
          <a:p>
            <a:pPr algn="l" eaLnBrk="1" hangingPunct="1">
              <a:lnSpc>
                <a:spcPct val="90000"/>
              </a:lnSpc>
            </a:pPr>
            <a:r>
              <a:rPr lang="en-US" dirty="0">
                <a:solidFill>
                  <a:schemeClr val="tx1"/>
                </a:solidFill>
                <a:ea typeface="+mj-ea"/>
              </a:rPr>
              <a:t>Handing in time…</a:t>
            </a:r>
          </a:p>
        </p:txBody>
      </p:sp>
      <p:sp>
        <p:nvSpPr>
          <p:cNvPr id="75" name="Oval 74">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386" name="Picture 2" descr="check box">
            <a:extLst>
              <a:ext uri="{FF2B5EF4-FFF2-40B4-BE49-F238E27FC236}">
                <a16:creationId xmlns:a16="http://schemas.microsoft.com/office/drawing/2014/main" id="{0930FBA8-7F28-44CC-B893-19F42F9397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 b="-3"/>
          <a:stretch/>
        </p:blipFill>
        <p:spPr bwMode="auto">
          <a:xfrm>
            <a:off x="7182035" y="86024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44F20B9-6990-4CF4-9EC8-DA790168AC7F}"/>
              </a:ext>
            </a:extLst>
          </p:cNvPr>
          <p:cNvSpPr txBox="1"/>
          <p:nvPr/>
        </p:nvSpPr>
        <p:spPr>
          <a:xfrm>
            <a:off x="398297" y="3607112"/>
            <a:ext cx="5884698" cy="2308324"/>
          </a:xfrm>
          <a:prstGeom prst="rect">
            <a:avLst/>
          </a:prstGeom>
          <a:noFill/>
        </p:spPr>
        <p:txBody>
          <a:bodyPr wrap="square" rtlCol="0">
            <a:spAutoFit/>
          </a:bodyPr>
          <a:lstStyle/>
          <a:p>
            <a:pPr marL="285750" indent="-285750">
              <a:buFont typeface="Wingdings" panose="05000000000000000000" pitchFamily="2" charset="2"/>
              <a:buChar char="q"/>
            </a:pPr>
            <a:r>
              <a:rPr lang="en-GB" sz="2000"/>
              <a:t>Your </a:t>
            </a:r>
            <a:r>
              <a:rPr lang="en-GB" sz="2000" b="1" dirty="0"/>
              <a:t>own</a:t>
            </a:r>
            <a:r>
              <a:rPr lang="en-GB" sz="2000" dirty="0"/>
              <a:t> illustration of ‘The Wormy Spaghetti’</a:t>
            </a:r>
          </a:p>
          <a:p>
            <a:pPr marL="285750" indent="-285750">
              <a:buFont typeface="Wingdings" panose="05000000000000000000" pitchFamily="2" charset="2"/>
              <a:buChar char="q"/>
            </a:pPr>
            <a:r>
              <a:rPr lang="en-GB" sz="2000" dirty="0"/>
              <a:t>Mrs Twit Copy </a:t>
            </a:r>
          </a:p>
          <a:p>
            <a:pPr marL="285750" indent="-285750">
              <a:buFont typeface="Wingdings" panose="05000000000000000000" pitchFamily="2" charset="2"/>
              <a:buChar char="q"/>
            </a:pPr>
            <a:endParaRPr lang="en-GB" sz="2000" dirty="0"/>
          </a:p>
          <a:p>
            <a:r>
              <a:rPr lang="en-GB" sz="2800" dirty="0"/>
              <a:t>Take a clear photo of all and hand in to your assignment to get your mark for this lesson </a:t>
            </a:r>
            <a:r>
              <a:rPr lang="en-GB" sz="2800" dirty="0">
                <a:sym typeface="Wingdings" panose="05000000000000000000" pitchFamily="2" charset="2"/>
              </a:rPr>
              <a:t> </a:t>
            </a:r>
            <a:endParaRPr lang="en-GB" sz="2800" dirty="0"/>
          </a:p>
        </p:txBody>
      </p:sp>
    </p:spTree>
    <p:extLst>
      <p:ext uri="{BB962C8B-B14F-4D97-AF65-F5344CB8AC3E}">
        <p14:creationId xmlns:p14="http://schemas.microsoft.com/office/powerpoint/2010/main" val="4164056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F575A102-D95D-4D6E-8F1B-49EED0AE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141" name="Group 140">
            <a:extLst>
              <a:ext uri="{FF2B5EF4-FFF2-40B4-BE49-F238E27FC236}">
                <a16:creationId xmlns:a16="http://schemas.microsoft.com/office/drawing/2014/main" id="{CF0FFF1F-79B6-4A13-A464-070CD6F896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42198" y="814999"/>
            <a:ext cx="465458" cy="581435"/>
            <a:chOff x="10942198" y="814999"/>
            <a:chExt cx="465458" cy="581435"/>
          </a:xfrm>
          <a:solidFill>
            <a:srgbClr val="FFFFFF"/>
          </a:solidFill>
        </p:grpSpPr>
        <p:sp>
          <p:nvSpPr>
            <p:cNvPr id="142"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7738" y="81499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grpFill/>
            <a:ln w="603" cap="flat">
              <a:noFill/>
              <a:prstDash val="solid"/>
              <a:miter/>
            </a:ln>
          </p:spPr>
          <p:txBody>
            <a:bodyPr rtlCol="0" anchor="ctr"/>
            <a:lstStyle/>
            <a:p>
              <a:endParaRPr lang="en-US">
                <a:solidFill>
                  <a:srgbClr val="FFFFFF"/>
                </a:solidFill>
              </a:endParaRPr>
            </a:p>
          </p:txBody>
        </p:sp>
        <p:sp>
          <p:nvSpPr>
            <p:cNvPr id="143" name="Graphic 15">
              <a:extLst>
                <a:ext uri="{FF2B5EF4-FFF2-40B4-BE49-F238E27FC236}">
                  <a16:creationId xmlns:a16="http://schemas.microsoft.com/office/drawing/2014/main" id="{8550FED7-7C32-42BB-98DB-30272A633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16518" y="104429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grpFill/>
            <a:ln w="422" cap="flat">
              <a:noFill/>
              <a:prstDash val="solid"/>
              <a:miter/>
            </a:ln>
          </p:spPr>
          <p:txBody>
            <a:bodyPr rtlCol="0" anchor="ctr"/>
            <a:lstStyle/>
            <a:p>
              <a:endParaRPr lang="en-US">
                <a:solidFill>
                  <a:srgbClr val="FFFFFF"/>
                </a:solidFill>
              </a:endParaRPr>
            </a:p>
          </p:txBody>
        </p:sp>
        <p:sp>
          <p:nvSpPr>
            <p:cNvPr id="144"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2198" y="1268720"/>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grpFill/>
            <a:ln w="610" cap="flat">
              <a:noFill/>
              <a:prstDash val="solid"/>
              <a:miter/>
            </a:ln>
          </p:spPr>
          <p:txBody>
            <a:bodyPr rtlCol="0" anchor="ctr"/>
            <a:lstStyle/>
            <a:p>
              <a:endParaRPr lang="en-US">
                <a:solidFill>
                  <a:srgbClr val="FFFFFF"/>
                </a:solidFill>
              </a:endParaRPr>
            </a:p>
          </p:txBody>
        </p:sp>
      </p:grpSp>
      <p:cxnSp>
        <p:nvCxnSpPr>
          <p:cNvPr id="146" name="Straight Connector 145">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9322" y="6274341"/>
            <a:ext cx="11353800"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3076" name="Rectangle 5">
            <a:extLst>
              <a:ext uri="{FF2B5EF4-FFF2-40B4-BE49-F238E27FC236}">
                <a16:creationId xmlns:a16="http://schemas.microsoft.com/office/drawing/2014/main" id="{B83C1E86-D527-4820-B5D2-DC8D6295F7AC}"/>
              </a:ext>
            </a:extLst>
          </p:cNvPr>
          <p:cNvSpPr>
            <a:spLocks noChangeArrowheads="1"/>
          </p:cNvSpPr>
          <p:nvPr/>
        </p:nvSpPr>
        <p:spPr bwMode="auto">
          <a:xfrm>
            <a:off x="5662776" y="942196"/>
            <a:ext cx="6184900" cy="4902200"/>
          </a:xfrm>
          <a:prstGeom prst="rect">
            <a:avLst/>
          </a:prstGeom>
          <a:noFill/>
          <a:ln>
            <a:noFill/>
          </a:ln>
        </p:spPr>
        <p:txBody>
          <a:bodyPr wrap="square" anchor="t">
            <a:norm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0" fontAlgn="base" hangingPunct="0">
              <a:lnSpc>
                <a:spcPct val="90000"/>
              </a:lnSpc>
              <a:spcBef>
                <a:spcPct val="0"/>
              </a:spcBef>
              <a:spcAft>
                <a:spcPts val="600"/>
              </a:spcAft>
              <a:buFontTx/>
              <a:buChar char="•"/>
              <a:defRPr/>
            </a:pPr>
            <a:r>
              <a:rPr lang="en-US" sz="2000" b="1" u="sng" dirty="0">
                <a:solidFill>
                  <a:srgbClr val="7030A0"/>
                </a:solidFill>
                <a:latin typeface="Arial"/>
              </a:rPr>
              <a:t> To RELATE a piece of text to an illustration</a:t>
            </a:r>
            <a:endParaRPr lang="en-US" sz="2000" dirty="0">
              <a:solidFill>
                <a:srgbClr val="7030A0"/>
              </a:solidFill>
              <a:latin typeface="Arial"/>
            </a:endParaRPr>
          </a:p>
          <a:p>
            <a:pPr eaLnBrk="0" fontAlgn="base" hangingPunct="0">
              <a:lnSpc>
                <a:spcPct val="90000"/>
              </a:lnSpc>
              <a:spcBef>
                <a:spcPct val="0"/>
              </a:spcBef>
              <a:spcAft>
                <a:spcPts val="600"/>
              </a:spcAft>
              <a:defRPr/>
            </a:pPr>
            <a:r>
              <a:rPr lang="en-US" sz="2000" dirty="0">
                <a:solidFill>
                  <a:srgbClr val="320000"/>
                </a:solidFill>
                <a:latin typeface="Arial"/>
              </a:rPr>
              <a:t>We are going to be looking at the Illustrations of </a:t>
            </a:r>
            <a:r>
              <a:rPr lang="en-US" sz="2000" b="1" dirty="0">
                <a:solidFill>
                  <a:srgbClr val="320000"/>
                </a:solidFill>
                <a:latin typeface="Arial"/>
              </a:rPr>
              <a:t>Quentin Blake </a:t>
            </a:r>
            <a:r>
              <a:rPr lang="en-US" sz="2000" dirty="0">
                <a:solidFill>
                  <a:srgbClr val="320000"/>
                </a:solidFill>
                <a:latin typeface="Arial"/>
              </a:rPr>
              <a:t>and explore his drawing style.</a:t>
            </a:r>
          </a:p>
          <a:p>
            <a:pPr eaLnBrk="0" fontAlgn="base" hangingPunct="0">
              <a:lnSpc>
                <a:spcPct val="90000"/>
              </a:lnSpc>
              <a:spcBef>
                <a:spcPct val="0"/>
              </a:spcBef>
              <a:spcAft>
                <a:spcPts val="600"/>
              </a:spcAft>
              <a:defRPr/>
            </a:pPr>
            <a:endParaRPr lang="en-US" sz="2000" dirty="0">
              <a:solidFill>
                <a:srgbClr val="7030A0"/>
              </a:solidFill>
              <a:latin typeface="Arial"/>
            </a:endParaRPr>
          </a:p>
          <a:p>
            <a:pPr eaLnBrk="0" fontAlgn="base" hangingPunct="0">
              <a:lnSpc>
                <a:spcPct val="90000"/>
              </a:lnSpc>
              <a:spcBef>
                <a:spcPct val="0"/>
              </a:spcBef>
              <a:spcAft>
                <a:spcPts val="600"/>
              </a:spcAft>
              <a:buFontTx/>
              <a:buChar char="•"/>
              <a:defRPr/>
            </a:pPr>
            <a:r>
              <a:rPr lang="en-US" sz="2000" b="1" u="sng" dirty="0">
                <a:solidFill>
                  <a:srgbClr val="7030A0"/>
                </a:solidFill>
                <a:latin typeface="Arial"/>
              </a:rPr>
              <a:t>To EXTEND our knowledge of the process   </a:t>
            </a:r>
          </a:p>
          <a:p>
            <a:pPr eaLnBrk="0" fontAlgn="base" hangingPunct="0">
              <a:lnSpc>
                <a:spcPct val="90000"/>
              </a:lnSpc>
              <a:spcBef>
                <a:spcPct val="0"/>
              </a:spcBef>
              <a:spcAft>
                <a:spcPts val="600"/>
              </a:spcAft>
              <a:defRPr/>
            </a:pPr>
            <a:r>
              <a:rPr lang="en-US" sz="2000" b="1" dirty="0">
                <a:solidFill>
                  <a:srgbClr val="7030A0"/>
                </a:solidFill>
                <a:latin typeface="Arial"/>
              </a:rPr>
              <a:t>   </a:t>
            </a:r>
            <a:r>
              <a:rPr lang="en-US" sz="2000" b="1" u="sng" dirty="0">
                <a:solidFill>
                  <a:srgbClr val="7030A0"/>
                </a:solidFill>
                <a:latin typeface="Arial"/>
              </a:rPr>
              <a:t>illustrators take to create an image.</a:t>
            </a:r>
            <a:endParaRPr lang="en-US" sz="2000" dirty="0">
              <a:solidFill>
                <a:srgbClr val="7030A0"/>
              </a:solidFill>
              <a:latin typeface="Arial"/>
            </a:endParaRPr>
          </a:p>
          <a:p>
            <a:pPr eaLnBrk="0" fontAlgn="base" hangingPunct="0">
              <a:lnSpc>
                <a:spcPct val="90000"/>
              </a:lnSpc>
              <a:spcBef>
                <a:spcPct val="0"/>
              </a:spcBef>
              <a:spcAft>
                <a:spcPts val="600"/>
              </a:spcAft>
              <a:defRPr/>
            </a:pPr>
            <a:r>
              <a:rPr lang="en-US" sz="2000" dirty="0">
                <a:solidFill>
                  <a:srgbClr val="320000"/>
                </a:solidFill>
                <a:latin typeface="Arial"/>
              </a:rPr>
              <a:t>We are going to use an extract of a Roald Dahl story to create our own interpretation of a character.</a:t>
            </a:r>
          </a:p>
          <a:p>
            <a:pPr eaLnBrk="0" fontAlgn="base" hangingPunct="0">
              <a:lnSpc>
                <a:spcPct val="90000"/>
              </a:lnSpc>
              <a:spcBef>
                <a:spcPct val="0"/>
              </a:spcBef>
              <a:spcAft>
                <a:spcPts val="600"/>
              </a:spcAft>
              <a:defRPr/>
            </a:pPr>
            <a:endParaRPr lang="en-US" sz="2000" dirty="0">
              <a:solidFill>
                <a:srgbClr val="7030A0"/>
              </a:solidFill>
              <a:latin typeface="Arial"/>
            </a:endParaRPr>
          </a:p>
          <a:p>
            <a:pPr eaLnBrk="0" fontAlgn="base" hangingPunct="0">
              <a:lnSpc>
                <a:spcPct val="90000"/>
              </a:lnSpc>
              <a:spcBef>
                <a:spcPct val="0"/>
              </a:spcBef>
              <a:spcAft>
                <a:spcPts val="600"/>
              </a:spcAft>
              <a:buFontTx/>
              <a:buChar char="•"/>
              <a:defRPr/>
            </a:pPr>
            <a:r>
              <a:rPr lang="en-US" sz="2000" b="1" u="sng" dirty="0">
                <a:solidFill>
                  <a:srgbClr val="7030A0"/>
                </a:solidFill>
                <a:latin typeface="Arial"/>
              </a:rPr>
              <a:t>To INTERPRET the text through illustration and good use of our imagination </a:t>
            </a:r>
          </a:p>
          <a:p>
            <a:pPr eaLnBrk="0" fontAlgn="base" hangingPunct="0">
              <a:lnSpc>
                <a:spcPct val="90000"/>
              </a:lnSpc>
              <a:spcBef>
                <a:spcPct val="0"/>
              </a:spcBef>
              <a:spcAft>
                <a:spcPts val="600"/>
              </a:spcAft>
              <a:defRPr/>
            </a:pPr>
            <a:r>
              <a:rPr lang="en-US" sz="2000" dirty="0">
                <a:solidFill>
                  <a:srgbClr val="320000"/>
                </a:solidFill>
                <a:latin typeface="Arial"/>
              </a:rPr>
              <a:t>We are going to create an illustration from an extract of a Roald Dahl story imaginatively – no copying here.</a:t>
            </a:r>
          </a:p>
          <a:p>
            <a:pPr eaLnBrk="0" fontAlgn="base" hangingPunct="0">
              <a:lnSpc>
                <a:spcPct val="90000"/>
              </a:lnSpc>
              <a:spcBef>
                <a:spcPct val="0"/>
              </a:spcBef>
              <a:spcAft>
                <a:spcPts val="600"/>
              </a:spcAft>
              <a:defRPr/>
            </a:pPr>
            <a:endParaRPr lang="en-US" sz="2000" dirty="0">
              <a:solidFill>
                <a:srgbClr val="330000"/>
              </a:solidFill>
              <a:latin typeface="Arial"/>
            </a:endParaRPr>
          </a:p>
          <a:p>
            <a:pPr eaLnBrk="0" fontAlgn="base" hangingPunct="0">
              <a:lnSpc>
                <a:spcPct val="90000"/>
              </a:lnSpc>
              <a:spcBef>
                <a:spcPct val="0"/>
              </a:spcBef>
              <a:spcAft>
                <a:spcPts val="600"/>
              </a:spcAft>
              <a:defRPr/>
            </a:pPr>
            <a:endParaRPr lang="en-US" sz="2000" dirty="0">
              <a:solidFill>
                <a:srgbClr val="5E2F98"/>
              </a:solidFill>
            </a:endParaRPr>
          </a:p>
          <a:p>
            <a:pPr eaLnBrk="0" fontAlgn="base" hangingPunct="0">
              <a:lnSpc>
                <a:spcPct val="90000"/>
              </a:lnSpc>
              <a:spcBef>
                <a:spcPct val="0"/>
              </a:spcBef>
              <a:spcAft>
                <a:spcPts val="600"/>
              </a:spcAft>
              <a:defRPr/>
            </a:pPr>
            <a:endParaRPr lang="en-US" sz="2000" dirty="0">
              <a:solidFill>
                <a:srgbClr val="330000"/>
              </a:solidFill>
            </a:endParaRPr>
          </a:p>
        </p:txBody>
      </p:sp>
      <p:sp>
        <p:nvSpPr>
          <p:cNvPr id="2050" name="Rectangle 2">
            <a:extLst>
              <a:ext uri="{FF2B5EF4-FFF2-40B4-BE49-F238E27FC236}">
                <a16:creationId xmlns:a16="http://schemas.microsoft.com/office/drawing/2014/main" id="{74C21961-1D3A-478A-969A-BA5C9DF8BF73}"/>
              </a:ext>
            </a:extLst>
          </p:cNvPr>
          <p:cNvSpPr>
            <a:spLocks noGrp="1" noChangeArrowheads="1"/>
          </p:cNvSpPr>
          <p:nvPr>
            <p:ph type="ctrTitle"/>
          </p:nvPr>
        </p:nvSpPr>
        <p:spPr>
          <a:xfrm>
            <a:off x="793159" y="1377146"/>
            <a:ext cx="4076460" cy="3626217"/>
          </a:xfrm>
        </p:spPr>
        <p:txBody>
          <a:bodyPr vert="horz" lIns="91440" tIns="45720" rIns="91440" bIns="45720" rtlCol="0" anchor="b">
            <a:normAutofit/>
          </a:bodyPr>
          <a:lstStyle/>
          <a:p>
            <a:pPr algn="r" eaLnBrk="1" hangingPunct="1">
              <a:lnSpc>
                <a:spcPct val="90000"/>
              </a:lnSpc>
              <a:defRPr/>
            </a:pPr>
            <a:r>
              <a:rPr lang="en-US" sz="8000" kern="1200" dirty="0">
                <a:solidFill>
                  <a:srgbClr val="FFFFFF"/>
                </a:solidFill>
                <a:effectLst>
                  <a:outerShdw blurRad="38100" dist="38100" dir="2700000" algn="tl">
                    <a:srgbClr val="000000"/>
                  </a:outerShdw>
                </a:effectLst>
                <a:latin typeface="+mj-lt"/>
                <a:ea typeface="+mj-ea"/>
                <a:cs typeface="+mj-cs"/>
              </a:rPr>
              <a:t>Aims for the lesson</a:t>
            </a:r>
            <a:endParaRPr lang="en-US" sz="8000" kern="1200" dirty="0">
              <a:solidFill>
                <a:srgbClr val="FFFFFF"/>
              </a:solidFill>
              <a:latin typeface="+mj-lt"/>
              <a:ea typeface="+mj-ea"/>
              <a:cs typeface="+mj-cs"/>
            </a:endParaRPr>
          </a:p>
        </p:txBody>
      </p:sp>
      <p:sp>
        <p:nvSpPr>
          <p:cNvPr id="2051" name="Rectangle 3">
            <a:extLst>
              <a:ext uri="{FF2B5EF4-FFF2-40B4-BE49-F238E27FC236}">
                <a16:creationId xmlns:a16="http://schemas.microsoft.com/office/drawing/2014/main" id="{31320C44-7BC0-488F-834C-FB86EDE9F7E2}"/>
              </a:ext>
            </a:extLst>
          </p:cNvPr>
          <p:cNvSpPr>
            <a:spLocks noGrp="1" noChangeArrowheads="1"/>
          </p:cNvSpPr>
          <p:nvPr>
            <p:ph type="subTitle" idx="1"/>
          </p:nvPr>
        </p:nvSpPr>
        <p:spPr>
          <a:xfrm>
            <a:off x="793159" y="5170453"/>
            <a:ext cx="4076458" cy="990197"/>
          </a:xfrm>
        </p:spPr>
        <p:txBody>
          <a:bodyPr vert="horz" lIns="91440" tIns="45720" rIns="91440" bIns="45720" rtlCol="0">
            <a:normAutofit/>
          </a:bodyPr>
          <a:lstStyle/>
          <a:p>
            <a:pPr algn="r" eaLnBrk="1" hangingPunct="1">
              <a:lnSpc>
                <a:spcPct val="90000"/>
              </a:lnSpc>
              <a:spcBef>
                <a:spcPts val="1000"/>
              </a:spcBef>
              <a:defRPr/>
            </a:pPr>
            <a:r>
              <a:rPr kumimoji="0" lang="en-US" sz="2000" b="1" u="sng" kern="1200" dirty="0">
                <a:solidFill>
                  <a:srgbClr val="FFFFFF"/>
                </a:solidFill>
                <a:effectLst>
                  <a:outerShdw blurRad="38100" dist="38100" dir="2700000" algn="tl">
                    <a:srgbClr val="000000"/>
                  </a:outerShdw>
                </a:effectLst>
                <a:latin typeface="+mn-lt"/>
                <a:ea typeface="+mn-ea"/>
                <a:cs typeface="+mn-cs"/>
              </a:rPr>
              <a:t>Key Word</a:t>
            </a:r>
            <a:endParaRPr kumimoji="0" lang="en-US" sz="2000" u="sng" kern="1200" dirty="0">
              <a:solidFill>
                <a:srgbClr val="FFFFFF"/>
              </a:solidFill>
              <a:latin typeface="+mn-lt"/>
              <a:ea typeface="+mn-ea"/>
              <a:cs typeface="+mn-cs"/>
            </a:endParaRPr>
          </a:p>
          <a:p>
            <a:pPr algn="r" eaLnBrk="1" hangingPunct="1">
              <a:lnSpc>
                <a:spcPct val="90000"/>
              </a:lnSpc>
              <a:spcBef>
                <a:spcPts val="1000"/>
              </a:spcBef>
              <a:defRPr/>
            </a:pPr>
            <a:r>
              <a:rPr kumimoji="0" lang="en-US" sz="2000" kern="1200" dirty="0">
                <a:latin typeface="+mn-lt"/>
                <a:ea typeface="+mn-ea"/>
                <a:cs typeface="+mn-cs"/>
              </a:rPr>
              <a:t>Illustration</a:t>
            </a:r>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8" descr="Roald Dahl The BFG Quentin Blake">
            <a:extLst>
              <a:ext uri="{FF2B5EF4-FFF2-40B4-BE49-F238E27FC236}">
                <a16:creationId xmlns:a16="http://schemas.microsoft.com/office/drawing/2014/main" id="{1A6874FE-0EF0-46C0-947E-2CEB0CBE4F63}"/>
              </a:ext>
            </a:extLst>
          </p:cNvPr>
          <p:cNvPicPr>
            <a:picLocks noGrp="1" noChangeAspect="1" noChangeArrowheads="1"/>
          </p:cNvPicPr>
          <p:nvPr>
            <p:ph sz="quarter" idx="1"/>
          </p:nvPr>
        </p:nvPicPr>
        <p:blipFill>
          <a:blip r:embed="rId2">
            <a:clrChange>
              <a:clrFrom>
                <a:srgbClr val="FEFEFF"/>
              </a:clrFrom>
              <a:clrTo>
                <a:srgbClr val="FEFEFF">
                  <a:alpha val="0"/>
                </a:srgbClr>
              </a:clrTo>
            </a:clrChange>
            <a:extLst>
              <a:ext uri="{28A0092B-C50C-407E-A947-70E740481C1C}">
                <a14:useLocalDpi xmlns:a14="http://schemas.microsoft.com/office/drawing/2010/main" val="0"/>
              </a:ext>
            </a:extLst>
          </a:blip>
          <a:srcRect/>
          <a:stretch>
            <a:fillRect/>
          </a:stretch>
        </p:blipFill>
        <p:spPr>
          <a:xfrm>
            <a:off x="7200900" y="2068619"/>
            <a:ext cx="3886200" cy="3886200"/>
          </a:xfrm>
        </p:spPr>
      </p:pic>
      <p:sp>
        <p:nvSpPr>
          <p:cNvPr id="2" name="Rectangle 2">
            <a:extLst>
              <a:ext uri="{FF2B5EF4-FFF2-40B4-BE49-F238E27FC236}">
                <a16:creationId xmlns:a16="http://schemas.microsoft.com/office/drawing/2014/main" id="{EE0E7CF3-D9E3-4A0A-B700-EA4E796CF31F}"/>
              </a:ext>
            </a:extLst>
          </p:cNvPr>
          <p:cNvSpPr>
            <a:spLocks noGrp="1" noChangeArrowheads="1"/>
          </p:cNvSpPr>
          <p:nvPr>
            <p:ph type="title" sz="quarter"/>
          </p:nvPr>
        </p:nvSpPr>
        <p:spPr>
          <a:xfrm>
            <a:off x="2590800" y="609600"/>
            <a:ext cx="7772400" cy="1143000"/>
          </a:xfrm>
        </p:spPr>
        <p:txBody>
          <a:bodyPr/>
          <a:lstStyle/>
          <a:p>
            <a:pPr eaLnBrk="1" hangingPunct="1">
              <a:defRPr/>
            </a:pPr>
            <a:r>
              <a:rPr lang="en-US">
                <a:ea typeface="+mj-ea"/>
              </a:rPr>
              <a:t>               </a:t>
            </a:r>
            <a:r>
              <a:rPr lang="en-US" sz="6000" b="1" u="sng">
                <a:effectLst>
                  <a:outerShdw blurRad="38100" dist="38100" dir="2700000" algn="tl">
                    <a:srgbClr val="C0C0C0"/>
                  </a:outerShdw>
                </a:effectLst>
                <a:ea typeface="+mj-ea"/>
              </a:rPr>
              <a:t>Illustrations</a:t>
            </a:r>
            <a:endParaRPr lang="en-US">
              <a:ea typeface="+mj-ea"/>
            </a:endParaRPr>
          </a:p>
        </p:txBody>
      </p:sp>
      <p:pic>
        <p:nvPicPr>
          <p:cNvPr id="6148" name="Picture 9" descr="quentinblake1">
            <a:extLst>
              <a:ext uri="{FF2B5EF4-FFF2-40B4-BE49-F238E27FC236}">
                <a16:creationId xmlns:a16="http://schemas.microsoft.com/office/drawing/2014/main" id="{A337AFA9-66D0-45EA-8970-A3C669DD2119}"/>
              </a:ext>
            </a:extLst>
          </p:cNvPr>
          <p:cNvPicPr>
            <a:picLocks noGrp="1" noChangeAspect="1" noChangeArrowheads="1"/>
          </p:cNvPicPr>
          <p:nvPr>
            <p:ph sz="quarter" idx="2"/>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1365991" y="1016779"/>
            <a:ext cx="3992563" cy="5791200"/>
          </a:xfrm>
        </p:spPr>
      </p:pic>
      <p:pic>
        <p:nvPicPr>
          <p:cNvPr id="6149" name="Picture 11" descr="blake">
            <a:extLst>
              <a:ext uri="{FF2B5EF4-FFF2-40B4-BE49-F238E27FC236}">
                <a16:creationId xmlns:a16="http://schemas.microsoft.com/office/drawing/2014/main" id="{EC84FFAF-5263-4898-8BEB-CF6B6AFE5B7F}"/>
              </a:ext>
            </a:extLst>
          </p:cNvPr>
          <p:cNvPicPr>
            <a:picLocks noGrp="1" noChangeAspect="1" noChangeArrowheads="1"/>
          </p:cNvPicPr>
          <p:nvPr>
            <p:ph sz="quarter" idx="3"/>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4232275" y="1702579"/>
            <a:ext cx="2968625" cy="4419600"/>
          </a:xfrm>
        </p:spPr>
      </p:pic>
      <p:sp>
        <p:nvSpPr>
          <p:cNvPr id="6150" name="Text Box 13">
            <a:extLst>
              <a:ext uri="{FF2B5EF4-FFF2-40B4-BE49-F238E27FC236}">
                <a16:creationId xmlns:a16="http://schemas.microsoft.com/office/drawing/2014/main" id="{BAC006E9-A133-4CE0-8D02-8B12AC3200D2}"/>
              </a:ext>
            </a:extLst>
          </p:cNvPr>
          <p:cNvSpPr txBox="1">
            <a:spLocks noChangeArrowheads="1"/>
          </p:cNvSpPr>
          <p:nvPr/>
        </p:nvSpPr>
        <p:spPr bwMode="auto">
          <a:xfrm>
            <a:off x="1148965" y="217438"/>
            <a:ext cx="3992563" cy="2308324"/>
          </a:xfrm>
          <a:prstGeom prst="rect">
            <a:avLst/>
          </a:prstGeom>
          <a:solidFill>
            <a:srgbClr val="FFCC99">
              <a:alpha val="54117"/>
            </a:srgbClr>
          </a:solidFill>
          <a:ln>
            <a:noFill/>
          </a:ln>
          <a:extLs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spcBef>
                <a:spcPct val="20000"/>
              </a:spcBef>
              <a:buBlip>
                <a:blip r:embed="rId5"/>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FontTx/>
              <a:buNone/>
            </a:pPr>
            <a:r>
              <a:rPr kumimoji="0" lang="en-US" altLang="en-US" sz="2400" dirty="0"/>
              <a:t>Quentin Blake used the stories written by Roald Dahl to imagine and then draw the characters. He was the ILLUSTRATOR for the books!</a:t>
            </a:r>
          </a:p>
        </p:txBody>
      </p:sp>
      <p:sp>
        <p:nvSpPr>
          <p:cNvPr id="5134" name="Rectangle 14">
            <a:extLst>
              <a:ext uri="{FF2B5EF4-FFF2-40B4-BE49-F238E27FC236}">
                <a16:creationId xmlns:a16="http://schemas.microsoft.com/office/drawing/2014/main" id="{956D0B8B-11C5-4CC1-8431-1B4B700E2587}"/>
              </a:ext>
            </a:extLst>
          </p:cNvPr>
          <p:cNvSpPr>
            <a:spLocks noChangeArrowheads="1"/>
          </p:cNvSpPr>
          <p:nvPr/>
        </p:nvSpPr>
        <p:spPr bwMode="auto">
          <a:xfrm>
            <a:off x="10363200" y="711044"/>
            <a:ext cx="1447800" cy="762000"/>
          </a:xfrm>
          <a:prstGeom prst="rect">
            <a:avLst/>
          </a:prstGeom>
          <a:solidFill>
            <a:srgbClr val="FFFF99">
              <a:alpha val="72000"/>
            </a:srgbClr>
          </a:solidFill>
          <a:ln w="28575" cap="rnd">
            <a:solidFill>
              <a:srgbClr val="800080"/>
            </a:solidFill>
            <a:prstDash val="sysDot"/>
            <a:miter lim="800000"/>
            <a:headEnd/>
            <a:tailEnd/>
          </a:ln>
          <a:effectLst/>
        </p:spPr>
        <p:txBody>
          <a:bodyPr/>
          <a:lstStyle>
            <a:lvl1pPr marL="342900" indent="-342900" algn="ctr">
              <a:spcBef>
                <a:spcPct val="20000"/>
              </a:spcBef>
              <a:defRPr kumimoji="1" sz="3200">
                <a:solidFill>
                  <a:schemeClr val="tx1"/>
                </a:solidFill>
                <a:latin typeface="Arial" panose="020B0604020202020204" pitchFamily="34" charset="0"/>
                <a:ea typeface="ＭＳ Ｐゴシック" panose="020B0600070205080204" pitchFamily="34" charset="-128"/>
              </a:defRPr>
            </a:lvl1pPr>
            <a:lvl2pPr marL="742950" indent="-285750" algn="ctr">
              <a:spcBef>
                <a:spcPct val="20000"/>
              </a:spcBef>
              <a:defRPr kumimoji="1" sz="2800">
                <a:solidFill>
                  <a:schemeClr val="tx1"/>
                </a:solidFill>
                <a:latin typeface="Arial" panose="020B0604020202020204" pitchFamily="34" charset="0"/>
                <a:ea typeface="ＭＳ Ｐゴシック" panose="020B0600070205080204" pitchFamily="34" charset="-128"/>
              </a:defRPr>
            </a:lvl2pPr>
            <a:lvl3pPr marL="1143000" indent="-228600" algn="ctr">
              <a:spcBef>
                <a:spcPct val="20000"/>
              </a:spcBef>
              <a:defRPr kumimoji="1" sz="2400">
                <a:solidFill>
                  <a:schemeClr val="tx1"/>
                </a:solidFill>
                <a:latin typeface="Arial" panose="020B0604020202020204" pitchFamily="34" charset="0"/>
                <a:ea typeface="ＭＳ Ｐゴシック" panose="020B0600070205080204" pitchFamily="34" charset="-128"/>
              </a:defRPr>
            </a:lvl3pPr>
            <a:lvl4pPr marL="1600200" indent="-228600" algn="ctr">
              <a:spcBef>
                <a:spcPct val="20000"/>
              </a:spcBef>
              <a:defRPr kumimoji="1" sz="2000">
                <a:solidFill>
                  <a:schemeClr val="tx1"/>
                </a:solidFill>
                <a:latin typeface="Arial" panose="020B0604020202020204" pitchFamily="34" charset="0"/>
                <a:ea typeface="ＭＳ Ｐゴシック" panose="020B0600070205080204" pitchFamily="34" charset="-128"/>
              </a:defRPr>
            </a:lvl4pPr>
            <a:lvl5pPr marL="2057400" indent="-228600" algn="ctr">
              <a:spcBef>
                <a:spcPct val="20000"/>
              </a:spcBef>
              <a:defRPr kumimoji="1" sz="2000">
                <a:solidFill>
                  <a:schemeClr val="tx1"/>
                </a:solidFill>
                <a:latin typeface="Arial" panose="020B0604020202020204" pitchFamily="34" charset="0"/>
                <a:ea typeface="ＭＳ Ｐゴシック" panose="020B0600070205080204" pitchFamily="34" charset="-128"/>
              </a:defRPr>
            </a:lvl5pPr>
            <a:lvl6pPr marL="25146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6pPr>
            <a:lvl7pPr marL="29718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7pPr>
            <a:lvl8pPr marL="34290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8pPr>
            <a:lvl9pPr marL="3886200" indent="-228600" algn="ctr" fontAlgn="base">
              <a:spcBef>
                <a:spcPct val="20000"/>
              </a:spcBef>
              <a:spcAft>
                <a:spcPct val="0"/>
              </a:spcAft>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kumimoji="0" lang="en-US" sz="1800" b="1" u="sng">
                <a:effectLst>
                  <a:outerShdw blurRad="38100" dist="38100" dir="2700000" algn="tl">
                    <a:srgbClr val="000000"/>
                  </a:outerShdw>
                </a:effectLst>
              </a:rPr>
              <a:t>Key Word</a:t>
            </a:r>
            <a:endParaRPr kumimoji="0" lang="en-US" sz="1800" u="sng"/>
          </a:p>
          <a:p>
            <a:pPr eaLnBrk="1" hangingPunct="1">
              <a:defRPr/>
            </a:pPr>
            <a:r>
              <a:rPr kumimoji="0" lang="en-US" sz="1800"/>
              <a:t>Illustration</a:t>
            </a:r>
          </a:p>
        </p:txBody>
      </p:sp>
    </p:spTree>
  </p:cSld>
  <p:clrMapOvr>
    <a:masterClrMapping/>
  </p:clrMapOvr>
  <p:transition spd="slow">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71EB1A-96C9-403E-88BC-DFA91C73E820}"/>
              </a:ext>
            </a:extLst>
          </p:cNvPr>
          <p:cNvSpPr txBox="1"/>
          <p:nvPr/>
        </p:nvSpPr>
        <p:spPr>
          <a:xfrm>
            <a:off x="897570" y="676328"/>
            <a:ext cx="7786425" cy="707886"/>
          </a:xfrm>
          <a:prstGeom prst="rect">
            <a:avLst/>
          </a:prstGeom>
          <a:noFill/>
        </p:spPr>
        <p:txBody>
          <a:bodyPr wrap="square" rtlCol="0">
            <a:spAutoFit/>
          </a:bodyPr>
          <a:lstStyle/>
          <a:p>
            <a:r>
              <a:rPr lang="en-GB" sz="4000" dirty="0">
                <a:latin typeface="Abadi" panose="020B0604020104020204" pitchFamily="34" charset="0"/>
              </a:rPr>
              <a:t>Quentin Blake – Let’s meet him</a:t>
            </a:r>
          </a:p>
        </p:txBody>
      </p:sp>
      <p:pic>
        <p:nvPicPr>
          <p:cNvPr id="3" name="Online Media 2" title="Quentin Blake – Studio Visit | TateShots">
            <a:hlinkClick r:id="" action="ppaction://media"/>
            <a:extLst>
              <a:ext uri="{FF2B5EF4-FFF2-40B4-BE49-F238E27FC236}">
                <a16:creationId xmlns:a16="http://schemas.microsoft.com/office/drawing/2014/main" id="{A4A557E7-A879-4F33-ADE8-290A4721A6CA}"/>
              </a:ext>
            </a:extLst>
          </p:cNvPr>
          <p:cNvPicPr>
            <a:picLocks noRot="1" noChangeAspect="1"/>
          </p:cNvPicPr>
          <p:nvPr>
            <a:videoFile r:link="rId1"/>
          </p:nvPr>
        </p:nvPicPr>
        <p:blipFill>
          <a:blip r:embed="rId3"/>
          <a:stretch>
            <a:fillRect/>
          </a:stretch>
        </p:blipFill>
        <p:spPr>
          <a:xfrm>
            <a:off x="2148558" y="2352422"/>
            <a:ext cx="7623740" cy="4307413"/>
          </a:xfrm>
          <a:prstGeom prst="rect">
            <a:avLst/>
          </a:prstGeom>
        </p:spPr>
      </p:pic>
      <p:sp>
        <p:nvSpPr>
          <p:cNvPr id="5" name="TextBox 4">
            <a:extLst>
              <a:ext uri="{FF2B5EF4-FFF2-40B4-BE49-F238E27FC236}">
                <a16:creationId xmlns:a16="http://schemas.microsoft.com/office/drawing/2014/main" id="{18078C64-31EB-4E1E-9BA8-6B6398C16A89}"/>
              </a:ext>
            </a:extLst>
          </p:cNvPr>
          <p:cNvSpPr txBox="1"/>
          <p:nvPr/>
        </p:nvSpPr>
        <p:spPr>
          <a:xfrm>
            <a:off x="680190" y="1377194"/>
            <a:ext cx="6095064" cy="923330"/>
          </a:xfrm>
          <a:prstGeom prst="rect">
            <a:avLst/>
          </a:prstGeom>
          <a:noFill/>
        </p:spPr>
        <p:txBody>
          <a:bodyPr wrap="square">
            <a:spAutoFit/>
          </a:bodyPr>
          <a:lstStyle/>
          <a:p>
            <a:r>
              <a:rPr lang="en-GB" dirty="0">
                <a:hlinkClick r:id="rId4"/>
              </a:rPr>
              <a:t>https://www.youtube.com/watch?v=06rYXkIhBtY</a:t>
            </a:r>
            <a:endParaRPr lang="en-GB" dirty="0"/>
          </a:p>
          <a:p>
            <a:endParaRPr lang="en-GB" dirty="0"/>
          </a:p>
          <a:p>
            <a:r>
              <a:rPr lang="en-GB" dirty="0"/>
              <a:t>Click the link to play the video</a:t>
            </a:r>
          </a:p>
        </p:txBody>
      </p:sp>
    </p:spTree>
    <p:extLst>
      <p:ext uri="{BB962C8B-B14F-4D97-AF65-F5344CB8AC3E}">
        <p14:creationId xmlns:p14="http://schemas.microsoft.com/office/powerpoint/2010/main" val="260270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4">
            <a:extLst>
              <a:ext uri="{FF2B5EF4-FFF2-40B4-BE49-F238E27FC236}">
                <a16:creationId xmlns:a16="http://schemas.microsoft.com/office/drawing/2014/main" id="{E97615BF-7C23-4888-A712-2AF98A58940F}"/>
              </a:ext>
            </a:extLst>
          </p:cNvPr>
          <p:cNvGrpSpPr>
            <a:grpSpLocks/>
          </p:cNvGrpSpPr>
          <p:nvPr/>
        </p:nvGrpSpPr>
        <p:grpSpPr bwMode="auto">
          <a:xfrm>
            <a:off x="1133183" y="533400"/>
            <a:ext cx="10383769" cy="5715000"/>
            <a:chOff x="981" y="564"/>
            <a:chExt cx="13871" cy="10620"/>
          </a:xfrm>
        </p:grpSpPr>
        <p:sp>
          <p:nvSpPr>
            <p:cNvPr id="2" name="Text Box 5">
              <a:extLst>
                <a:ext uri="{FF2B5EF4-FFF2-40B4-BE49-F238E27FC236}">
                  <a16:creationId xmlns:a16="http://schemas.microsoft.com/office/drawing/2014/main" id="{DEA7D9AE-9F9B-4C4A-A41F-3ADF591D324F}"/>
                </a:ext>
              </a:extLst>
            </p:cNvPr>
            <p:cNvSpPr txBox="1">
              <a:spLocks noChangeArrowheads="1"/>
            </p:cNvSpPr>
            <p:nvPr/>
          </p:nvSpPr>
          <p:spPr bwMode="auto">
            <a:xfrm>
              <a:off x="981" y="564"/>
              <a:ext cx="13860" cy="2159"/>
            </a:xfrm>
            <a:prstGeom prst="rect">
              <a:avLst/>
            </a:prstGeom>
            <a:solidFill>
              <a:srgbClr val="FFFF99">
                <a:alpha val="39000"/>
              </a:srgbClr>
            </a:solidFill>
            <a:ln w="38100">
              <a:solidFill>
                <a:srgbClr val="000000"/>
              </a:solidFill>
              <a:miter lim="800000"/>
              <a:headEnd/>
              <a:tailEnd/>
            </a:ln>
          </p:spPr>
          <p:txBody>
            <a:bodyPr/>
            <a:lstStyle/>
            <a:p>
              <a:pPr algn="ctr" eaLnBrk="0" fontAlgn="base" hangingPunct="0">
                <a:spcBef>
                  <a:spcPct val="0"/>
                </a:spcBef>
                <a:spcAft>
                  <a:spcPct val="0"/>
                </a:spcAft>
                <a:defRPr/>
              </a:pPr>
              <a:r>
                <a:rPr lang="en-GB" sz="2400" b="1" u="sng" dirty="0">
                  <a:solidFill>
                    <a:srgbClr val="330000"/>
                  </a:solidFill>
                  <a:effectLst>
                    <a:outerShdw blurRad="38100" dist="38100" dir="2700000" algn="tl">
                      <a:srgbClr val="000000"/>
                    </a:outerShdw>
                  </a:effectLst>
                  <a:latin typeface="Candara Bold" panose="020E0702030303020204" pitchFamily="34" charset="0"/>
                  <a:ea typeface="ＭＳ Ｐゴシック" panose="020B0600070205080204" pitchFamily="34" charset="-128"/>
                </a:rPr>
                <a:t>Keywords from the text</a:t>
              </a:r>
              <a:endParaRPr lang="en-GB" sz="2000" b="1" u="sng" dirty="0">
                <a:solidFill>
                  <a:srgbClr val="330000"/>
                </a:solidFill>
                <a:effectLst>
                  <a:outerShdw blurRad="38100" dist="38100" dir="2700000" algn="tl">
                    <a:srgbClr val="000000"/>
                  </a:outerShdw>
                </a:effectLst>
                <a:latin typeface="Candara Bold" panose="020E0702030303020204" pitchFamily="34" charset="0"/>
                <a:ea typeface="ＭＳ Ｐゴシック" panose="020B0600070205080204" pitchFamily="34" charset="-128"/>
              </a:endParaRPr>
            </a:p>
            <a:p>
              <a:pPr algn="ctr" eaLnBrk="0" fontAlgn="base" hangingPunct="0">
                <a:spcBef>
                  <a:spcPct val="0"/>
                </a:spcBef>
                <a:spcAft>
                  <a:spcPct val="0"/>
                </a:spcAft>
                <a:defRPr/>
              </a:pPr>
              <a:r>
                <a:rPr lang="en-GB" sz="1700" b="1" dirty="0">
                  <a:solidFill>
                    <a:srgbClr val="330000"/>
                  </a:solidFill>
                  <a:latin typeface="Candara Bold" panose="020E0702030303020204" pitchFamily="34" charset="0"/>
                  <a:ea typeface="ＭＳ Ｐゴシック" panose="020B0600070205080204" pitchFamily="34" charset="-128"/>
                </a:rPr>
                <a:t>Task 1: Read the text that is on the next slide, then pick out the </a:t>
              </a:r>
              <a:r>
                <a:rPr lang="en-GB" sz="1700" b="1" u="sng" dirty="0">
                  <a:solidFill>
                    <a:srgbClr val="330000"/>
                  </a:solidFill>
                  <a:latin typeface="Candara Bold" panose="020E0702030303020204" pitchFamily="34" charset="0"/>
                  <a:ea typeface="ＭＳ Ｐゴシック" panose="020B0600070205080204" pitchFamily="34" charset="-128"/>
                </a:rPr>
                <a:t>key words</a:t>
              </a:r>
              <a:r>
                <a:rPr lang="en-GB" sz="1700" b="1" dirty="0">
                  <a:solidFill>
                    <a:srgbClr val="330000"/>
                  </a:solidFill>
                  <a:latin typeface="Candara Bold" panose="020E0702030303020204" pitchFamily="34" charset="0"/>
                  <a:ea typeface="ＭＳ Ｐゴシック" panose="020B0600070205080204" pitchFamily="34" charset="-128"/>
                </a:rPr>
                <a:t> and </a:t>
              </a:r>
              <a:r>
                <a:rPr lang="en-GB" sz="1700" b="1" u="sng" dirty="0">
                  <a:solidFill>
                    <a:srgbClr val="330000"/>
                  </a:solidFill>
                  <a:latin typeface="Candara Bold" panose="020E0702030303020204" pitchFamily="34" charset="0"/>
                  <a:ea typeface="ＭＳ Ｐゴシック" panose="020B0600070205080204" pitchFamily="34" charset="-128"/>
                </a:rPr>
                <a:t>features</a:t>
              </a:r>
              <a:r>
                <a:rPr lang="en-GB" sz="1700" b="1" dirty="0">
                  <a:solidFill>
                    <a:srgbClr val="330000"/>
                  </a:solidFill>
                  <a:latin typeface="Candara Bold" panose="020E0702030303020204" pitchFamily="34" charset="0"/>
                  <a:ea typeface="ＭＳ Ｐゴシック" panose="020B0600070205080204" pitchFamily="34" charset="-128"/>
                </a:rPr>
                <a:t> that </a:t>
              </a:r>
              <a:r>
                <a:rPr lang="en-GB" sz="1700" b="1" dirty="0">
                  <a:solidFill>
                    <a:srgbClr val="330000"/>
                  </a:solidFill>
                  <a:highlight>
                    <a:srgbClr val="FFFF00"/>
                  </a:highlight>
                  <a:latin typeface="Candara Bold" panose="020E0702030303020204" pitchFamily="34" charset="0"/>
                  <a:ea typeface="ＭＳ Ｐゴシック" panose="020B0600070205080204" pitchFamily="34" charset="-128"/>
                </a:rPr>
                <a:t>describe Mr Twit.</a:t>
              </a:r>
            </a:p>
            <a:p>
              <a:pPr algn="ctr" eaLnBrk="0" fontAlgn="base" hangingPunct="0">
                <a:spcBef>
                  <a:spcPct val="0"/>
                </a:spcBef>
                <a:spcAft>
                  <a:spcPct val="0"/>
                </a:spcAft>
                <a:defRPr/>
              </a:pPr>
              <a:r>
                <a:rPr lang="en-GB" b="1" dirty="0">
                  <a:solidFill>
                    <a:srgbClr val="330000"/>
                  </a:solidFill>
                  <a:latin typeface="Candara Bold" panose="020E0702030303020204" pitchFamily="34" charset="0"/>
                  <a:ea typeface="ＭＳ Ｐゴシック" panose="020B0600070205080204" pitchFamily="34" charset="-128"/>
                </a:rPr>
                <a:t>Extension Question: What kinds of images do they make you think of?</a:t>
              </a:r>
            </a:p>
          </p:txBody>
        </p:sp>
        <p:sp>
          <p:nvSpPr>
            <p:cNvPr id="8201" name="Text Box 6">
              <a:extLst>
                <a:ext uri="{FF2B5EF4-FFF2-40B4-BE49-F238E27FC236}">
                  <a16:creationId xmlns:a16="http://schemas.microsoft.com/office/drawing/2014/main" id="{8CF1D1B7-2FC8-46AA-A4EA-DE2726044991}"/>
                </a:ext>
              </a:extLst>
            </p:cNvPr>
            <p:cNvSpPr txBox="1">
              <a:spLocks noChangeArrowheads="1"/>
            </p:cNvSpPr>
            <p:nvPr/>
          </p:nvSpPr>
          <p:spPr bwMode="auto">
            <a:xfrm>
              <a:off x="981" y="3084"/>
              <a:ext cx="13871" cy="8100"/>
            </a:xfrm>
            <a:prstGeom prst="rect">
              <a:avLst/>
            </a:prstGeom>
            <a:solidFill>
              <a:srgbClr val="FFFFFF"/>
            </a:solidFill>
            <a:ln w="76200">
              <a:solidFill>
                <a:srgbClr val="000000"/>
              </a:solidFill>
              <a:miter lim="800000"/>
              <a:headEnd/>
              <a:tailEnd/>
            </a:ln>
          </p:spPr>
          <p:txBody>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buNone/>
              </a:pPr>
              <a:r>
                <a:rPr kumimoji="0" lang="en-GB" altLang="en-US" sz="2800" u="sng" dirty="0">
                  <a:solidFill>
                    <a:srgbClr val="330000"/>
                  </a:solidFill>
                  <a:latin typeface="Candara Bold" panose="020E0702030303020204" pitchFamily="34" charset="0"/>
                </a:rPr>
                <a:t>At the top of you page write todays date and title: </a:t>
              </a:r>
            </a:p>
            <a:p>
              <a:pPr eaLnBrk="0" fontAlgn="base" hangingPunct="0">
                <a:spcBef>
                  <a:spcPct val="0"/>
                </a:spcBef>
                <a:spcAft>
                  <a:spcPct val="0"/>
                </a:spcAft>
                <a:buNone/>
              </a:pPr>
              <a:r>
                <a:rPr kumimoji="0" lang="en-GB" altLang="en-US" sz="2800" u="sng" dirty="0">
                  <a:solidFill>
                    <a:srgbClr val="330000"/>
                  </a:solidFill>
                  <a:latin typeface="Candara Bold" panose="020E0702030303020204" pitchFamily="34" charset="0"/>
                </a:rPr>
                <a:t>‘ILLUSTRATING A PIECE OF TEXT: THE TWITS’</a:t>
              </a:r>
            </a:p>
            <a:p>
              <a:pPr eaLnBrk="0" fontAlgn="base" hangingPunct="0">
                <a:spcBef>
                  <a:spcPct val="0"/>
                </a:spcBef>
                <a:spcAft>
                  <a:spcPct val="0"/>
                </a:spcAft>
                <a:buNone/>
              </a:pPr>
              <a:r>
                <a:rPr kumimoji="0" lang="en-GB" altLang="en-US" sz="2400" i="1" dirty="0">
                  <a:solidFill>
                    <a:srgbClr val="330000"/>
                  </a:solidFill>
                  <a:latin typeface="Candara Bold" panose="020E0702030303020204" pitchFamily="34" charset="0"/>
                </a:rPr>
                <a:t>Then make a mind map for your key words </a:t>
              </a:r>
              <a:r>
                <a:rPr kumimoji="0" lang="en-GB" altLang="en-US" sz="2000" i="1" dirty="0">
                  <a:solidFill>
                    <a:srgbClr val="330000"/>
                  </a:solidFill>
                  <a:latin typeface="Candara Bold" panose="020E0702030303020204" pitchFamily="34" charset="0"/>
                </a:rPr>
                <a:t>(an example has been done for you)</a:t>
              </a:r>
              <a:endParaRPr kumimoji="0" lang="en-GB" altLang="en-US" sz="2400" i="1" dirty="0">
                <a:solidFill>
                  <a:srgbClr val="330000"/>
                </a:solidFill>
                <a:latin typeface="Candara Bold" panose="020E0702030303020204" pitchFamily="34" charset="0"/>
              </a:endParaRPr>
            </a:p>
          </p:txBody>
        </p:sp>
      </p:grpSp>
      <p:sp>
        <p:nvSpPr>
          <p:cNvPr id="8195" name="Text Box 7">
            <a:extLst>
              <a:ext uri="{FF2B5EF4-FFF2-40B4-BE49-F238E27FC236}">
                <a16:creationId xmlns:a16="http://schemas.microsoft.com/office/drawing/2014/main" id="{495F455B-A7D3-4C79-9684-1A00A5339C68}"/>
              </a:ext>
            </a:extLst>
          </p:cNvPr>
          <p:cNvSpPr txBox="1">
            <a:spLocks noChangeArrowheads="1"/>
          </p:cNvSpPr>
          <p:nvPr/>
        </p:nvSpPr>
        <p:spPr bwMode="auto">
          <a:xfrm>
            <a:off x="3254375" y="3352800"/>
            <a:ext cx="4114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eaLnBrk="0" fontAlgn="base" hangingPunct="0">
              <a:spcBef>
                <a:spcPct val="50000"/>
              </a:spcBef>
              <a:spcAft>
                <a:spcPct val="0"/>
              </a:spcAft>
              <a:buNone/>
            </a:pPr>
            <a:r>
              <a:rPr kumimoji="0" lang="en-US" altLang="en-US" sz="2400" i="1">
                <a:solidFill>
                  <a:srgbClr val="009999"/>
                </a:solidFill>
              </a:rPr>
              <a:t>Hairy Faced</a:t>
            </a:r>
          </a:p>
        </p:txBody>
      </p:sp>
      <p:sp>
        <p:nvSpPr>
          <p:cNvPr id="8196" name="Text Box 8">
            <a:extLst>
              <a:ext uri="{FF2B5EF4-FFF2-40B4-BE49-F238E27FC236}">
                <a16:creationId xmlns:a16="http://schemas.microsoft.com/office/drawing/2014/main" id="{AB39FBB9-6075-40C9-AA4A-5BBE21E5F5CE}"/>
              </a:ext>
            </a:extLst>
          </p:cNvPr>
          <p:cNvSpPr txBox="1">
            <a:spLocks noChangeArrowheads="1"/>
          </p:cNvSpPr>
          <p:nvPr/>
        </p:nvSpPr>
        <p:spPr bwMode="auto">
          <a:xfrm>
            <a:off x="2971801" y="4724400"/>
            <a:ext cx="23399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eaLnBrk="0" fontAlgn="base" hangingPunct="0">
              <a:spcBef>
                <a:spcPct val="50000"/>
              </a:spcBef>
              <a:spcAft>
                <a:spcPct val="0"/>
              </a:spcAft>
              <a:buNone/>
            </a:pPr>
            <a:endParaRPr kumimoji="0" lang="en-US" altLang="en-US" sz="2400">
              <a:solidFill>
                <a:srgbClr val="330000"/>
              </a:solidFill>
            </a:endParaRPr>
          </a:p>
        </p:txBody>
      </p:sp>
      <p:sp>
        <p:nvSpPr>
          <p:cNvPr id="8197" name="Text Box 9">
            <a:extLst>
              <a:ext uri="{FF2B5EF4-FFF2-40B4-BE49-F238E27FC236}">
                <a16:creationId xmlns:a16="http://schemas.microsoft.com/office/drawing/2014/main" id="{6C3CF061-3611-4F78-B72F-60E88B3F31BB}"/>
              </a:ext>
            </a:extLst>
          </p:cNvPr>
          <p:cNvSpPr txBox="1">
            <a:spLocks noChangeArrowheads="1"/>
          </p:cNvSpPr>
          <p:nvPr/>
        </p:nvSpPr>
        <p:spPr bwMode="auto">
          <a:xfrm>
            <a:off x="2743200" y="4876800"/>
            <a:ext cx="7239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eaLnBrk="0" fontAlgn="base" hangingPunct="0">
              <a:spcBef>
                <a:spcPct val="50000"/>
              </a:spcBef>
              <a:spcAft>
                <a:spcPct val="0"/>
              </a:spcAft>
              <a:buNone/>
            </a:pPr>
            <a:endParaRPr kumimoji="0" lang="en-US" altLang="en-US" sz="2400">
              <a:solidFill>
                <a:srgbClr val="330000"/>
              </a:solidFill>
            </a:endParaRPr>
          </a:p>
        </p:txBody>
      </p:sp>
      <p:sp>
        <p:nvSpPr>
          <p:cNvPr id="8198" name="Text Box 7">
            <a:extLst>
              <a:ext uri="{FF2B5EF4-FFF2-40B4-BE49-F238E27FC236}">
                <a16:creationId xmlns:a16="http://schemas.microsoft.com/office/drawing/2014/main" id="{948FEACA-DC2F-46A2-840F-1902E3A66424}"/>
              </a:ext>
            </a:extLst>
          </p:cNvPr>
          <p:cNvSpPr txBox="1">
            <a:spLocks noChangeArrowheads="1"/>
          </p:cNvSpPr>
          <p:nvPr/>
        </p:nvSpPr>
        <p:spPr bwMode="auto">
          <a:xfrm>
            <a:off x="5102225" y="4230688"/>
            <a:ext cx="1790700" cy="64611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eaLnBrk="0" fontAlgn="base" hangingPunct="0">
              <a:spcBef>
                <a:spcPct val="50000"/>
              </a:spcBef>
              <a:spcAft>
                <a:spcPct val="0"/>
              </a:spcAft>
              <a:buNone/>
            </a:pPr>
            <a:r>
              <a:rPr kumimoji="0" lang="en-US" altLang="en-US" sz="3600" b="1">
                <a:solidFill>
                  <a:srgbClr val="330000"/>
                </a:solidFill>
              </a:rPr>
              <a:t>Mr Twit</a:t>
            </a:r>
          </a:p>
        </p:txBody>
      </p:sp>
      <p:cxnSp>
        <p:nvCxnSpPr>
          <p:cNvPr id="8199" name="Straight Arrow Connector 3">
            <a:extLst>
              <a:ext uri="{FF2B5EF4-FFF2-40B4-BE49-F238E27FC236}">
                <a16:creationId xmlns:a16="http://schemas.microsoft.com/office/drawing/2014/main" id="{7FD8C452-DCE2-43EB-8CB1-8496F73A9D89}"/>
              </a:ext>
            </a:extLst>
          </p:cNvPr>
          <p:cNvCxnSpPr>
            <a:cxnSpLocks noChangeShapeType="1"/>
          </p:cNvCxnSpPr>
          <p:nvPr/>
        </p:nvCxnSpPr>
        <p:spPr bwMode="auto">
          <a:xfrm flipH="1" flipV="1">
            <a:off x="4872038" y="3810001"/>
            <a:ext cx="360362" cy="327025"/>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slow">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BE5AF6A-0C61-43B0-804B-F12D3B1B0183}"/>
              </a:ext>
            </a:extLst>
          </p:cNvPr>
          <p:cNvSpPr>
            <a:spLocks noGrp="1" noChangeArrowheads="1"/>
          </p:cNvSpPr>
          <p:nvPr>
            <p:ph type="title" idx="4294967295"/>
          </p:nvPr>
        </p:nvSpPr>
        <p:spPr>
          <a:xfrm>
            <a:off x="690007" y="1396844"/>
            <a:ext cx="10658650" cy="5105400"/>
          </a:xfrm>
          <a:solidFill>
            <a:schemeClr val="bg1"/>
          </a:solidFill>
        </p:spPr>
        <p:txBody>
          <a:bodyPr/>
          <a:lstStyle/>
          <a:p>
            <a:pPr eaLnBrk="1" hangingPunct="1"/>
            <a:r>
              <a:rPr lang="en-GB" altLang="en-US" sz="1800" dirty="0">
                <a:solidFill>
                  <a:schemeClr val="tx1"/>
                </a:solidFill>
                <a:latin typeface="Candara" panose="020E0502030303020204" pitchFamily="34" charset="0"/>
              </a:rPr>
              <a:t> </a:t>
            </a:r>
            <a:br>
              <a:rPr lang="en-GB" altLang="en-US" sz="1800" dirty="0">
                <a:solidFill>
                  <a:schemeClr val="tx1"/>
                </a:solidFill>
                <a:latin typeface="Candara" panose="020E0502030303020204" pitchFamily="34" charset="0"/>
              </a:rPr>
            </a:br>
            <a:r>
              <a:rPr lang="en-GB" altLang="en-US" sz="1800" dirty="0">
                <a:solidFill>
                  <a:srgbClr val="000000"/>
                </a:solidFill>
                <a:latin typeface="Candara" panose="020E0502030303020204" pitchFamily="34" charset="0"/>
              </a:rPr>
              <a:t>Mr Twit was one of these very hairy-faced men. The whole of his face except for his forehead, his eyes, and his nose, was covered with thick hair.  The stuff even sprouted in revolting tufts out of his nostrils and </a:t>
            </a:r>
            <a:br>
              <a:rPr lang="en-GB" altLang="en-US" sz="1800" dirty="0">
                <a:solidFill>
                  <a:srgbClr val="000000"/>
                </a:solidFill>
                <a:latin typeface="Candara" panose="020E0502030303020204" pitchFamily="34" charset="0"/>
              </a:rPr>
            </a:br>
            <a:r>
              <a:rPr lang="en-GB" altLang="en-US" sz="1800" dirty="0">
                <a:solidFill>
                  <a:srgbClr val="000000"/>
                </a:solidFill>
                <a:latin typeface="Candara" panose="020E0502030303020204" pitchFamily="34" charset="0"/>
              </a:rPr>
              <a:t>ear-holes.</a:t>
            </a:r>
            <a:br>
              <a:rPr lang="en-GB" altLang="en-US" sz="1800" dirty="0">
                <a:solidFill>
                  <a:srgbClr val="000000"/>
                </a:solidFill>
                <a:latin typeface="Candara" panose="020E0502030303020204" pitchFamily="34" charset="0"/>
              </a:rPr>
            </a:br>
            <a:r>
              <a:rPr lang="en-GB" altLang="en-US" sz="1800" dirty="0">
                <a:solidFill>
                  <a:srgbClr val="000000"/>
                </a:solidFill>
                <a:latin typeface="Candara" panose="020E0502030303020204" pitchFamily="34" charset="0"/>
              </a:rPr>
              <a:t>	Mr Twit felt that this hairiness made him look terrifically wise and grand. But in truth he was neither of these things. Mr Twit was a twit. He was born a twit, and now at the age of sixty he was a bigger twit </a:t>
            </a:r>
            <a:br>
              <a:rPr lang="en-GB" altLang="en-US" sz="1800" dirty="0">
                <a:solidFill>
                  <a:srgbClr val="000000"/>
                </a:solidFill>
                <a:latin typeface="Candara" panose="020E0502030303020204" pitchFamily="34" charset="0"/>
              </a:rPr>
            </a:br>
            <a:r>
              <a:rPr lang="en-GB" altLang="en-US" sz="1800" dirty="0">
                <a:solidFill>
                  <a:srgbClr val="000000"/>
                </a:solidFill>
                <a:latin typeface="Candara" panose="020E0502030303020204" pitchFamily="34" charset="0"/>
              </a:rPr>
              <a:t>than ever. </a:t>
            </a:r>
            <a:br>
              <a:rPr lang="en-GB" altLang="en-US" sz="1800" dirty="0">
                <a:solidFill>
                  <a:srgbClr val="000000"/>
                </a:solidFill>
                <a:latin typeface="Candara" panose="020E0502030303020204" pitchFamily="34" charset="0"/>
              </a:rPr>
            </a:br>
            <a:r>
              <a:rPr lang="en-GB" altLang="en-US" sz="1800" dirty="0">
                <a:solidFill>
                  <a:srgbClr val="000000"/>
                </a:solidFill>
                <a:latin typeface="Candara" panose="020E0502030303020204" pitchFamily="34" charset="0"/>
              </a:rPr>
              <a:t>	The hair on Mr Twit</a:t>
            </a:r>
            <a:r>
              <a:rPr lang="en-GB" altLang="en-US" sz="1800" dirty="0">
                <a:solidFill>
                  <a:srgbClr val="000000"/>
                </a:solidFill>
              </a:rPr>
              <a:t>’</a:t>
            </a:r>
            <a:r>
              <a:rPr lang="en-GB" altLang="en-US" sz="1800" dirty="0">
                <a:solidFill>
                  <a:srgbClr val="000000"/>
                </a:solidFill>
                <a:latin typeface="Candara" panose="020E0502030303020204" pitchFamily="34" charset="0"/>
              </a:rPr>
              <a:t>s face didn</a:t>
            </a:r>
            <a:r>
              <a:rPr lang="en-GB" altLang="en-US" sz="1800" dirty="0">
                <a:solidFill>
                  <a:srgbClr val="000000"/>
                </a:solidFill>
              </a:rPr>
              <a:t>’</a:t>
            </a:r>
            <a:r>
              <a:rPr lang="en-GB" altLang="en-US" sz="1800" dirty="0">
                <a:solidFill>
                  <a:srgbClr val="000000"/>
                </a:solidFill>
                <a:latin typeface="Candara" panose="020E0502030303020204" pitchFamily="34" charset="0"/>
              </a:rPr>
              <a:t>t grow smooth and matted as it does on most hairy-faced men. It grew in spikes that stuck out straight like the bristles of a nailbrush.</a:t>
            </a:r>
            <a:br>
              <a:rPr lang="en-GB" altLang="en-US" sz="1800" dirty="0">
                <a:solidFill>
                  <a:srgbClr val="000000"/>
                </a:solidFill>
                <a:latin typeface="Candara" panose="020E0502030303020204" pitchFamily="34" charset="0"/>
              </a:rPr>
            </a:br>
            <a:r>
              <a:rPr lang="en-GB" altLang="en-US" sz="1800" dirty="0">
                <a:solidFill>
                  <a:srgbClr val="000000"/>
                </a:solidFill>
                <a:latin typeface="Candara" panose="020E0502030303020204" pitchFamily="34" charset="0"/>
              </a:rPr>
              <a:t>	And how often did Mr Twit wash this </a:t>
            </a:r>
            <a:r>
              <a:rPr lang="en-GB" altLang="en-US" sz="1800" dirty="0" err="1">
                <a:solidFill>
                  <a:srgbClr val="000000"/>
                </a:solidFill>
                <a:latin typeface="Candara" panose="020E0502030303020204" pitchFamily="34" charset="0"/>
              </a:rPr>
              <a:t>nailbrushy</a:t>
            </a:r>
            <a:r>
              <a:rPr lang="en-GB" altLang="en-US" sz="1800" dirty="0">
                <a:solidFill>
                  <a:srgbClr val="000000"/>
                </a:solidFill>
                <a:latin typeface="Candara" panose="020E0502030303020204" pitchFamily="34" charset="0"/>
              </a:rPr>
              <a:t> face of his?</a:t>
            </a:r>
            <a:br>
              <a:rPr lang="en-GB" altLang="en-US" sz="1800" dirty="0">
                <a:solidFill>
                  <a:srgbClr val="000000"/>
                </a:solidFill>
                <a:latin typeface="Candara" panose="020E0502030303020204" pitchFamily="34" charset="0"/>
              </a:rPr>
            </a:br>
            <a:r>
              <a:rPr lang="en-GB" altLang="en-US" sz="1800" dirty="0">
                <a:solidFill>
                  <a:srgbClr val="000000"/>
                </a:solidFill>
                <a:latin typeface="Candara" panose="020E0502030303020204" pitchFamily="34" charset="0"/>
              </a:rPr>
              <a:t>	The answer is NEVER, not even on Sundays.</a:t>
            </a:r>
            <a:br>
              <a:rPr lang="en-GB" altLang="en-US" sz="1800" b="1" dirty="0">
                <a:solidFill>
                  <a:srgbClr val="000000"/>
                </a:solidFill>
                <a:latin typeface="Candara" panose="020E0502030303020204" pitchFamily="34" charset="0"/>
              </a:rPr>
            </a:br>
            <a:br>
              <a:rPr lang="en-GB" altLang="en-US" sz="1200" b="1" dirty="0">
                <a:solidFill>
                  <a:srgbClr val="000000"/>
                </a:solidFill>
                <a:latin typeface="Candara Bold" panose="020E0702030303020204" pitchFamily="34" charset="0"/>
              </a:rPr>
            </a:br>
            <a:r>
              <a:rPr lang="en-GB" altLang="en-US" sz="1200" b="1" dirty="0">
                <a:solidFill>
                  <a:srgbClr val="00B050"/>
                </a:solidFill>
                <a:latin typeface="Candara Bold" panose="020E0702030303020204" pitchFamily="34" charset="0"/>
              </a:rPr>
              <a:t> </a:t>
            </a:r>
            <a:r>
              <a:rPr lang="en-US" altLang="en-US" sz="1800" dirty="0">
                <a:solidFill>
                  <a:srgbClr val="00B050"/>
                </a:solidFill>
                <a:latin typeface="Candara Bold" panose="020E0702030303020204" pitchFamily="34" charset="0"/>
              </a:rPr>
              <a:t>if you peered deep into the </a:t>
            </a:r>
            <a:r>
              <a:rPr lang="en-US" altLang="en-US" sz="1800" dirty="0" err="1">
                <a:solidFill>
                  <a:srgbClr val="00B050"/>
                </a:solidFill>
                <a:latin typeface="Candara Bold" panose="020E0702030303020204" pitchFamily="34" charset="0"/>
              </a:rPr>
              <a:t>moustachy</a:t>
            </a:r>
            <a:r>
              <a:rPr lang="en-US" altLang="en-US" sz="1800" dirty="0">
                <a:solidFill>
                  <a:srgbClr val="00B050"/>
                </a:solidFill>
                <a:latin typeface="Candara Bold" panose="020E0702030303020204" pitchFamily="34" charset="0"/>
              </a:rPr>
              <a:t> bristles sticking out over his upper lip, you would probably see much larger objects that had escaped the wipe of his hand, things that had been there for months and months, like a piece of maggoty green cheese or a </a:t>
            </a:r>
            <a:r>
              <a:rPr lang="en-US" altLang="en-US" sz="1800" dirty="0" err="1">
                <a:solidFill>
                  <a:srgbClr val="00B050"/>
                </a:solidFill>
                <a:latin typeface="Candara Bold" panose="020E0702030303020204" pitchFamily="34" charset="0"/>
              </a:rPr>
              <a:t>mouldy</a:t>
            </a:r>
            <a:r>
              <a:rPr lang="en-US" altLang="en-US" sz="1800" dirty="0">
                <a:solidFill>
                  <a:srgbClr val="00B050"/>
                </a:solidFill>
                <a:latin typeface="Candara Bold" panose="020E0702030303020204" pitchFamily="34" charset="0"/>
              </a:rPr>
              <a:t> old cornflake or even the slimy tail of a tinned sardine.</a:t>
            </a:r>
            <a:endParaRPr lang="en-US" altLang="en-US" sz="2800" dirty="0">
              <a:solidFill>
                <a:srgbClr val="00B050"/>
              </a:solidFill>
              <a:latin typeface="Candara Bold" panose="020E0702030303020204" pitchFamily="34" charset="0"/>
            </a:endParaRPr>
          </a:p>
        </p:txBody>
      </p:sp>
      <p:sp>
        <p:nvSpPr>
          <p:cNvPr id="3077" name="Rectangle 5">
            <a:extLst>
              <a:ext uri="{FF2B5EF4-FFF2-40B4-BE49-F238E27FC236}">
                <a16:creationId xmlns:a16="http://schemas.microsoft.com/office/drawing/2014/main" id="{7CC701D7-4BDD-4C1E-8349-82F6D7784907}"/>
              </a:ext>
            </a:extLst>
          </p:cNvPr>
          <p:cNvSpPr>
            <a:spLocks noChangeArrowheads="1"/>
          </p:cNvSpPr>
          <p:nvPr/>
        </p:nvSpPr>
        <p:spPr bwMode="auto">
          <a:xfrm>
            <a:off x="5238282" y="817406"/>
            <a:ext cx="1562100" cy="579438"/>
          </a:xfrm>
          <a:prstGeom prst="rect">
            <a:avLst/>
          </a:prstGeom>
          <a:noFill/>
          <a:ln>
            <a:noFill/>
          </a:ln>
        </p:spPr>
        <p:txBody>
          <a:bodyPr wrap="none">
            <a:spAutoFit/>
          </a:bodyPr>
          <a:lstStyle/>
          <a:p>
            <a:pPr eaLnBrk="0" fontAlgn="base" hangingPunct="0">
              <a:spcBef>
                <a:spcPct val="0"/>
              </a:spcBef>
              <a:spcAft>
                <a:spcPct val="0"/>
              </a:spcAft>
              <a:defRPr/>
            </a:pPr>
            <a:r>
              <a:rPr lang="en-US" sz="3200" b="1">
                <a:solidFill>
                  <a:srgbClr val="000000"/>
                </a:solidFill>
                <a:effectLst>
                  <a:outerShdw blurRad="38100" dist="38100" dir="2700000" algn="tl">
                    <a:srgbClr val="C0C0C0"/>
                  </a:outerShdw>
                </a:effectLst>
                <a:latin typeface="Arial" panose="020B0604020202020204" pitchFamily="34" charset="0"/>
                <a:ea typeface="ＭＳ Ｐゴシック" panose="020B0600070205080204" pitchFamily="34" charset="-128"/>
              </a:rPr>
              <a:t>Extract</a:t>
            </a:r>
          </a:p>
        </p:txBody>
      </p:sp>
    </p:spTree>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a:extLst>
              <a:ext uri="{FF2B5EF4-FFF2-40B4-BE49-F238E27FC236}">
                <a16:creationId xmlns:a16="http://schemas.microsoft.com/office/drawing/2014/main" id="{8B0BADA1-C7F7-4FA7-8FA2-002BA97463FD}"/>
              </a:ext>
            </a:extLst>
          </p:cNvPr>
          <p:cNvSpPr>
            <a:spLocks noGrp="1" noChangeArrowheads="1"/>
          </p:cNvSpPr>
          <p:nvPr>
            <p:ph type="body" idx="1"/>
          </p:nvPr>
        </p:nvSpPr>
        <p:spPr>
          <a:xfrm>
            <a:off x="1752600" y="304800"/>
            <a:ext cx="8686800" cy="6172200"/>
          </a:xfrm>
          <a:solidFill>
            <a:schemeClr val="bg1"/>
          </a:solidFill>
        </p:spPr>
        <p:txBody>
          <a:bodyPr/>
          <a:lstStyle/>
          <a:p>
            <a:pPr algn="ctr" eaLnBrk="1" hangingPunct="1">
              <a:buFontTx/>
              <a:buNone/>
            </a:pPr>
            <a:r>
              <a:rPr kumimoji="0" lang="en-GB" altLang="en-US" sz="1000" b="1">
                <a:latin typeface="Candara" panose="020E0502030303020204" pitchFamily="34" charset="0"/>
              </a:rPr>
              <a:t> </a:t>
            </a:r>
            <a:br>
              <a:rPr kumimoji="0" lang="en-GB" altLang="en-US" sz="1000" b="1">
                <a:latin typeface="Candara" panose="020E0502030303020204" pitchFamily="34" charset="0"/>
              </a:rPr>
            </a:br>
            <a:r>
              <a:rPr kumimoji="0" lang="en-GB" altLang="en-US" sz="2000" b="1">
                <a:solidFill>
                  <a:srgbClr val="000000"/>
                </a:solidFill>
                <a:latin typeface="Candara Bold" panose="020E0702030303020204" pitchFamily="34" charset="0"/>
              </a:rPr>
              <a:t>Mr Twit was one of these </a:t>
            </a:r>
            <a:r>
              <a:rPr kumimoji="0" lang="en-GB" altLang="en-US" sz="2000" b="1">
                <a:solidFill>
                  <a:schemeClr val="hlink"/>
                </a:solidFill>
                <a:latin typeface="Candara Bold" panose="020E0702030303020204" pitchFamily="34" charset="0"/>
              </a:rPr>
              <a:t>very hairy-faced men</a:t>
            </a:r>
            <a:r>
              <a:rPr kumimoji="0" lang="en-GB" altLang="en-US" sz="2000" b="1">
                <a:solidFill>
                  <a:srgbClr val="000000"/>
                </a:solidFill>
                <a:latin typeface="Candara Bold" panose="020E0702030303020204" pitchFamily="34" charset="0"/>
              </a:rPr>
              <a:t>. The </a:t>
            </a:r>
            <a:r>
              <a:rPr kumimoji="0" lang="en-GB" altLang="en-US" sz="2000" b="1">
                <a:solidFill>
                  <a:schemeClr val="hlink"/>
                </a:solidFill>
                <a:latin typeface="Candara Bold" panose="020E0702030303020204" pitchFamily="34" charset="0"/>
              </a:rPr>
              <a:t>whole of his face</a:t>
            </a:r>
            <a:r>
              <a:rPr kumimoji="0" lang="en-GB" altLang="en-US" sz="2000" b="1">
                <a:solidFill>
                  <a:srgbClr val="000000"/>
                </a:solidFill>
                <a:latin typeface="Candara Bold" panose="020E0702030303020204" pitchFamily="34" charset="0"/>
              </a:rPr>
              <a:t> except for his forehead, his eyes, and his nose, was </a:t>
            </a:r>
            <a:r>
              <a:rPr kumimoji="0" lang="en-GB" altLang="en-US" sz="2000" b="1">
                <a:solidFill>
                  <a:schemeClr val="hlink"/>
                </a:solidFill>
                <a:latin typeface="Candara Bold" panose="020E0702030303020204" pitchFamily="34" charset="0"/>
              </a:rPr>
              <a:t>covered with thick hair</a:t>
            </a:r>
            <a:r>
              <a:rPr kumimoji="0" lang="en-GB" altLang="en-US" sz="2000" b="1">
                <a:solidFill>
                  <a:srgbClr val="000000"/>
                </a:solidFill>
                <a:latin typeface="Candara Bold" panose="020E0702030303020204" pitchFamily="34" charset="0"/>
              </a:rPr>
              <a:t>.  The stuff even </a:t>
            </a:r>
            <a:r>
              <a:rPr kumimoji="0" lang="en-GB" altLang="en-US" sz="2000" b="1">
                <a:solidFill>
                  <a:schemeClr val="hlink"/>
                </a:solidFill>
                <a:latin typeface="Candara Bold" panose="020E0702030303020204" pitchFamily="34" charset="0"/>
              </a:rPr>
              <a:t>sprouted</a:t>
            </a:r>
            <a:r>
              <a:rPr kumimoji="0" lang="en-GB" altLang="en-US" sz="2000" b="1">
                <a:solidFill>
                  <a:srgbClr val="000000"/>
                </a:solidFill>
                <a:latin typeface="Candara Bold" panose="020E0702030303020204" pitchFamily="34" charset="0"/>
              </a:rPr>
              <a:t> in </a:t>
            </a:r>
            <a:r>
              <a:rPr kumimoji="0" lang="en-GB" altLang="en-US" sz="2000" b="1">
                <a:solidFill>
                  <a:schemeClr val="hlink"/>
                </a:solidFill>
                <a:latin typeface="Candara Bold" panose="020E0702030303020204" pitchFamily="34" charset="0"/>
              </a:rPr>
              <a:t>revolting tufts</a:t>
            </a:r>
            <a:r>
              <a:rPr kumimoji="0" lang="en-GB" altLang="en-US" sz="2000" b="1">
                <a:solidFill>
                  <a:srgbClr val="000000"/>
                </a:solidFill>
                <a:latin typeface="Candara Bold" panose="020E0702030303020204" pitchFamily="34" charset="0"/>
              </a:rPr>
              <a:t> </a:t>
            </a:r>
            <a:r>
              <a:rPr kumimoji="0" lang="en-GB" altLang="en-US" sz="2000" b="1">
                <a:solidFill>
                  <a:schemeClr val="hlink"/>
                </a:solidFill>
                <a:latin typeface="Candara Bold" panose="020E0702030303020204" pitchFamily="34" charset="0"/>
              </a:rPr>
              <a:t>out of his nostrils and ear-holes</a:t>
            </a:r>
            <a:r>
              <a:rPr kumimoji="0" lang="en-GB" altLang="en-US" sz="2000" b="1">
                <a:solidFill>
                  <a:srgbClr val="000000"/>
                </a:solidFill>
                <a:latin typeface="Candara Bold" panose="020E0702030303020204" pitchFamily="34" charset="0"/>
              </a:rPr>
              <a:t>.</a:t>
            </a:r>
            <a:br>
              <a:rPr kumimoji="0" lang="en-GB" altLang="en-US" sz="2000" b="1">
                <a:solidFill>
                  <a:srgbClr val="000000"/>
                </a:solidFill>
                <a:latin typeface="Candara Bold" panose="020E0702030303020204" pitchFamily="34" charset="0"/>
              </a:rPr>
            </a:br>
            <a:r>
              <a:rPr kumimoji="0" lang="en-GB" altLang="en-US" sz="2000" b="1">
                <a:solidFill>
                  <a:srgbClr val="000000"/>
                </a:solidFill>
                <a:latin typeface="Candara Bold" panose="020E0702030303020204" pitchFamily="34" charset="0"/>
              </a:rPr>
              <a:t>	Mr Twit felt that this hairiness made him look terrifically wise and grand. But in truth he was neither of these things. </a:t>
            </a:r>
            <a:r>
              <a:rPr kumimoji="0" lang="en-GB" altLang="en-US" sz="2000" b="1">
                <a:solidFill>
                  <a:schemeClr val="hlink"/>
                </a:solidFill>
                <a:latin typeface="Candara Bold" panose="020E0702030303020204" pitchFamily="34" charset="0"/>
              </a:rPr>
              <a:t>Mr Twit was a twit</a:t>
            </a:r>
            <a:r>
              <a:rPr kumimoji="0" lang="en-GB" altLang="en-US" sz="2000" b="1">
                <a:solidFill>
                  <a:srgbClr val="000000"/>
                </a:solidFill>
                <a:latin typeface="Candara Bold" panose="020E0702030303020204" pitchFamily="34" charset="0"/>
              </a:rPr>
              <a:t>. He was born a twit</a:t>
            </a:r>
            <a:r>
              <a:rPr lang="en-GB" altLang="en-US" sz="2000" b="1">
                <a:solidFill>
                  <a:srgbClr val="000000"/>
                </a:solidFill>
                <a:latin typeface="Candara Bold" panose="020E0702030303020204" pitchFamily="34" charset="0"/>
              </a:rPr>
              <a:t>, a</a:t>
            </a:r>
            <a:r>
              <a:rPr kumimoji="0" lang="en-GB" altLang="en-US" sz="2000" b="1">
                <a:solidFill>
                  <a:srgbClr val="000000"/>
                </a:solidFill>
                <a:latin typeface="Candara Bold" panose="020E0702030303020204" pitchFamily="34" charset="0"/>
              </a:rPr>
              <a:t>nd now at the </a:t>
            </a:r>
            <a:r>
              <a:rPr kumimoji="0" lang="en-GB" altLang="en-US" sz="2000" b="1">
                <a:solidFill>
                  <a:schemeClr val="hlink"/>
                </a:solidFill>
                <a:latin typeface="Candara Bold" panose="020E0702030303020204" pitchFamily="34" charset="0"/>
              </a:rPr>
              <a:t>age of sixty</a:t>
            </a:r>
            <a:r>
              <a:rPr kumimoji="0" lang="en-GB" altLang="en-US" sz="2000" b="1">
                <a:solidFill>
                  <a:srgbClr val="000000"/>
                </a:solidFill>
                <a:latin typeface="Candara Bold" panose="020E0702030303020204" pitchFamily="34" charset="0"/>
              </a:rPr>
              <a:t> he was a bigger twit than ever. </a:t>
            </a:r>
            <a:br>
              <a:rPr kumimoji="0" lang="en-GB" altLang="en-US" sz="2000" b="1">
                <a:solidFill>
                  <a:srgbClr val="000000"/>
                </a:solidFill>
                <a:latin typeface="Candara Bold" panose="020E0702030303020204" pitchFamily="34" charset="0"/>
              </a:rPr>
            </a:br>
            <a:r>
              <a:rPr kumimoji="0" lang="en-GB" altLang="en-US" sz="2000" b="1">
                <a:solidFill>
                  <a:srgbClr val="000000"/>
                </a:solidFill>
                <a:latin typeface="Candara Bold" panose="020E0702030303020204" pitchFamily="34" charset="0"/>
              </a:rPr>
              <a:t>	The hair on Mr Twit’s face </a:t>
            </a:r>
            <a:r>
              <a:rPr kumimoji="0" lang="en-GB" altLang="en-US" sz="2000" b="1">
                <a:solidFill>
                  <a:schemeClr val="hlink"/>
                </a:solidFill>
                <a:latin typeface="Candara Bold" panose="020E0702030303020204" pitchFamily="34" charset="0"/>
              </a:rPr>
              <a:t>didn’t grow smooth and matted</a:t>
            </a:r>
            <a:r>
              <a:rPr kumimoji="0" lang="en-GB" altLang="en-US" sz="2000" b="1">
                <a:solidFill>
                  <a:srgbClr val="000000"/>
                </a:solidFill>
                <a:latin typeface="Candara Bold" panose="020E0702030303020204" pitchFamily="34" charset="0"/>
              </a:rPr>
              <a:t> as it does on most hairy-faced men. It grew </a:t>
            </a:r>
            <a:r>
              <a:rPr kumimoji="0" lang="en-GB" altLang="en-US" sz="2000" b="1">
                <a:solidFill>
                  <a:schemeClr val="hlink"/>
                </a:solidFill>
                <a:latin typeface="Candara Bold" panose="020E0702030303020204" pitchFamily="34" charset="0"/>
              </a:rPr>
              <a:t>in spikes</a:t>
            </a:r>
            <a:r>
              <a:rPr kumimoji="0" lang="en-GB" altLang="en-US" sz="2000" b="1">
                <a:solidFill>
                  <a:srgbClr val="000000"/>
                </a:solidFill>
                <a:latin typeface="Candara Bold" panose="020E0702030303020204" pitchFamily="34" charset="0"/>
              </a:rPr>
              <a:t> that stuck out straight like the </a:t>
            </a:r>
            <a:r>
              <a:rPr kumimoji="0" lang="en-GB" altLang="en-US" sz="2000" b="1">
                <a:solidFill>
                  <a:schemeClr val="hlink"/>
                </a:solidFill>
                <a:latin typeface="Candara Bold" panose="020E0702030303020204" pitchFamily="34" charset="0"/>
              </a:rPr>
              <a:t>bristles </a:t>
            </a:r>
            <a:r>
              <a:rPr kumimoji="0" lang="en-GB" altLang="en-US" sz="2000" b="1">
                <a:solidFill>
                  <a:srgbClr val="000000"/>
                </a:solidFill>
                <a:latin typeface="Candara Bold" panose="020E0702030303020204" pitchFamily="34" charset="0"/>
              </a:rPr>
              <a:t>of a nailbrush.</a:t>
            </a:r>
            <a:br>
              <a:rPr kumimoji="0" lang="en-GB" altLang="en-US" sz="2000" b="1">
                <a:solidFill>
                  <a:srgbClr val="000000"/>
                </a:solidFill>
                <a:latin typeface="Candara Bold" panose="020E0702030303020204" pitchFamily="34" charset="0"/>
              </a:rPr>
            </a:br>
            <a:r>
              <a:rPr kumimoji="0" lang="en-GB" altLang="en-US" sz="2000" b="1">
                <a:solidFill>
                  <a:srgbClr val="000000"/>
                </a:solidFill>
                <a:latin typeface="Candara Bold" panose="020E0702030303020204" pitchFamily="34" charset="0"/>
              </a:rPr>
              <a:t>	And how often did Mr Twit wash this </a:t>
            </a:r>
            <a:r>
              <a:rPr kumimoji="0" lang="en-GB" altLang="en-US" sz="2000" b="1">
                <a:solidFill>
                  <a:schemeClr val="hlink"/>
                </a:solidFill>
                <a:latin typeface="Candara Bold" panose="020E0702030303020204" pitchFamily="34" charset="0"/>
              </a:rPr>
              <a:t>nail-brushy face</a:t>
            </a:r>
            <a:r>
              <a:rPr kumimoji="0" lang="en-GB" altLang="en-US" sz="2000" b="1">
                <a:solidFill>
                  <a:srgbClr val="000000"/>
                </a:solidFill>
                <a:latin typeface="Candara Bold" panose="020E0702030303020204" pitchFamily="34" charset="0"/>
              </a:rPr>
              <a:t> of his?</a:t>
            </a:r>
            <a:br>
              <a:rPr kumimoji="0" lang="en-GB" altLang="en-US" sz="2000" b="1">
                <a:solidFill>
                  <a:srgbClr val="000000"/>
                </a:solidFill>
                <a:latin typeface="Candara Bold" panose="020E0702030303020204" pitchFamily="34" charset="0"/>
              </a:rPr>
            </a:br>
            <a:r>
              <a:rPr kumimoji="0" lang="en-GB" altLang="en-US" sz="2000" b="1">
                <a:solidFill>
                  <a:srgbClr val="000000"/>
                </a:solidFill>
                <a:latin typeface="Candara Bold" panose="020E0702030303020204" pitchFamily="34" charset="0"/>
              </a:rPr>
              <a:t>	The answer is NEVER, not even on Sundays.</a:t>
            </a:r>
            <a:br>
              <a:rPr kumimoji="0" lang="en-GB" altLang="en-US" sz="2000" b="1">
                <a:solidFill>
                  <a:srgbClr val="000000"/>
                </a:solidFill>
                <a:latin typeface="Candara Bold" panose="020E0702030303020204" pitchFamily="34" charset="0"/>
              </a:rPr>
            </a:br>
            <a:br>
              <a:rPr kumimoji="0" lang="en-GB" altLang="en-US" sz="2000" b="1">
                <a:solidFill>
                  <a:srgbClr val="000000"/>
                </a:solidFill>
                <a:latin typeface="Candara Bold" panose="020E0702030303020204" pitchFamily="34" charset="0"/>
              </a:rPr>
            </a:br>
            <a:r>
              <a:rPr kumimoji="0" lang="en-GB" altLang="en-US" sz="2000" b="1">
                <a:solidFill>
                  <a:srgbClr val="000000"/>
                </a:solidFill>
                <a:latin typeface="Candara Bold" panose="020E0702030303020204" pitchFamily="34" charset="0"/>
              </a:rPr>
              <a:t> </a:t>
            </a:r>
            <a:r>
              <a:rPr kumimoji="0" lang="en-US" altLang="en-US" sz="2000">
                <a:solidFill>
                  <a:srgbClr val="00B050"/>
                </a:solidFill>
                <a:latin typeface="Candara Bold" panose="020E0702030303020204" pitchFamily="34" charset="0"/>
              </a:rPr>
              <a:t>if you peered deep into the </a:t>
            </a:r>
            <a:r>
              <a:rPr kumimoji="0" lang="en-US" altLang="en-US" sz="2000">
                <a:solidFill>
                  <a:schemeClr val="hlink"/>
                </a:solidFill>
                <a:latin typeface="Candara Bold" panose="020E0702030303020204" pitchFamily="34" charset="0"/>
              </a:rPr>
              <a:t>moustachy bristles sticking out over his upper lip</a:t>
            </a:r>
            <a:r>
              <a:rPr kumimoji="0" lang="en-US" altLang="en-US" sz="2000">
                <a:solidFill>
                  <a:srgbClr val="000000"/>
                </a:solidFill>
                <a:latin typeface="Candara Bold" panose="020E0702030303020204" pitchFamily="34" charset="0"/>
              </a:rPr>
              <a:t>, </a:t>
            </a:r>
            <a:r>
              <a:rPr kumimoji="0" lang="en-US" altLang="en-US" sz="2000">
                <a:solidFill>
                  <a:srgbClr val="00B050"/>
                </a:solidFill>
                <a:latin typeface="Candara Bold" panose="020E0702030303020204" pitchFamily="34" charset="0"/>
              </a:rPr>
              <a:t>you would probably see much larger objects that had escaped the wipe of his hand, things that had been there for months and months, like a </a:t>
            </a:r>
            <a:r>
              <a:rPr kumimoji="0" lang="en-US" altLang="en-US" sz="2000">
                <a:solidFill>
                  <a:schemeClr val="hlink"/>
                </a:solidFill>
                <a:latin typeface="Candara Bold" panose="020E0702030303020204" pitchFamily="34" charset="0"/>
              </a:rPr>
              <a:t>piece of maggoty green cheese</a:t>
            </a:r>
            <a:r>
              <a:rPr kumimoji="0" lang="en-US" altLang="en-US" sz="2000">
                <a:solidFill>
                  <a:srgbClr val="000000"/>
                </a:solidFill>
                <a:latin typeface="Candara Bold" panose="020E0702030303020204" pitchFamily="34" charset="0"/>
              </a:rPr>
              <a:t> </a:t>
            </a:r>
            <a:r>
              <a:rPr kumimoji="0" lang="en-US" altLang="en-US" sz="2000">
                <a:solidFill>
                  <a:srgbClr val="00B050"/>
                </a:solidFill>
                <a:latin typeface="Candara Bold" panose="020E0702030303020204" pitchFamily="34" charset="0"/>
              </a:rPr>
              <a:t>or a</a:t>
            </a:r>
            <a:r>
              <a:rPr kumimoji="0" lang="en-US" altLang="en-US" sz="2000">
                <a:solidFill>
                  <a:srgbClr val="000000"/>
                </a:solidFill>
                <a:latin typeface="Candara Bold" panose="020E0702030303020204" pitchFamily="34" charset="0"/>
              </a:rPr>
              <a:t> </a:t>
            </a:r>
            <a:r>
              <a:rPr kumimoji="0" lang="en-US" altLang="en-US" sz="2000">
                <a:solidFill>
                  <a:schemeClr val="hlink"/>
                </a:solidFill>
                <a:latin typeface="Candara Bold" panose="020E0702030303020204" pitchFamily="34" charset="0"/>
              </a:rPr>
              <a:t>mouldy old cornflake</a:t>
            </a:r>
            <a:r>
              <a:rPr kumimoji="0" lang="en-US" altLang="en-US" sz="2000">
                <a:solidFill>
                  <a:srgbClr val="000000"/>
                </a:solidFill>
                <a:latin typeface="Candara Bold" panose="020E0702030303020204" pitchFamily="34" charset="0"/>
              </a:rPr>
              <a:t> </a:t>
            </a:r>
            <a:r>
              <a:rPr kumimoji="0" lang="en-US" altLang="en-US" sz="2000">
                <a:solidFill>
                  <a:srgbClr val="00B050"/>
                </a:solidFill>
                <a:latin typeface="Candara Bold" panose="020E0702030303020204" pitchFamily="34" charset="0"/>
              </a:rPr>
              <a:t>or even the </a:t>
            </a:r>
            <a:r>
              <a:rPr kumimoji="0" lang="en-US" altLang="en-US" sz="2000">
                <a:solidFill>
                  <a:schemeClr val="hlink"/>
                </a:solidFill>
                <a:latin typeface="Candara Bold" panose="020E0702030303020204" pitchFamily="34" charset="0"/>
              </a:rPr>
              <a:t>slimy tail of a tinned sardine.</a:t>
            </a:r>
            <a:endParaRPr kumimoji="0" lang="en-US" altLang="en-US" sz="1000">
              <a:solidFill>
                <a:schemeClr val="hlink"/>
              </a:solidFill>
              <a:latin typeface="Candara Bold" panose="020E0702030303020204" pitchFamily="34" charset="0"/>
            </a:endParaRPr>
          </a:p>
        </p:txBody>
      </p:sp>
    </p:spTree>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83" name="Text Box 6">
            <a:extLst>
              <a:ext uri="{FF2B5EF4-FFF2-40B4-BE49-F238E27FC236}">
                <a16:creationId xmlns:a16="http://schemas.microsoft.com/office/drawing/2014/main" id="{24A41491-4926-4EFC-B922-12A54F8DCA35}"/>
              </a:ext>
            </a:extLst>
          </p:cNvPr>
          <p:cNvSpPr txBox="1">
            <a:spLocks noChangeArrowheads="1"/>
          </p:cNvSpPr>
          <p:nvPr/>
        </p:nvSpPr>
        <p:spPr bwMode="auto">
          <a:xfrm>
            <a:off x="2124894" y="2282236"/>
            <a:ext cx="7848600" cy="3432272"/>
          </a:xfrm>
          <a:prstGeom prst="rect">
            <a:avLst/>
          </a:prstGeom>
          <a:solidFill>
            <a:srgbClr val="FFFFFF"/>
          </a:solidFill>
          <a:ln w="76200">
            <a:solidFill>
              <a:srgbClr val="000000"/>
            </a:solidFill>
            <a:miter lim="800000"/>
            <a:headEnd/>
            <a:tailEnd/>
          </a:ln>
        </p:spPr>
        <p:txBody>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endParaRPr kumimoji="0" lang="en-GB" altLang="en-US" sz="2800" u="sng" dirty="0">
              <a:latin typeface="Candara Bold" panose="020E0702030303020204" pitchFamily="34" charset="0"/>
            </a:endParaRPr>
          </a:p>
        </p:txBody>
      </p:sp>
      <p:sp>
        <p:nvSpPr>
          <p:cNvPr id="11267" name="Text Box 7">
            <a:extLst>
              <a:ext uri="{FF2B5EF4-FFF2-40B4-BE49-F238E27FC236}">
                <a16:creationId xmlns:a16="http://schemas.microsoft.com/office/drawing/2014/main" id="{DE5B51E4-660E-483D-9AE2-1B36966655E2}"/>
              </a:ext>
            </a:extLst>
          </p:cNvPr>
          <p:cNvSpPr txBox="1">
            <a:spLocks noChangeArrowheads="1"/>
          </p:cNvSpPr>
          <p:nvPr/>
        </p:nvSpPr>
        <p:spPr bwMode="auto">
          <a:xfrm>
            <a:off x="3007543" y="2797428"/>
            <a:ext cx="4114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FontTx/>
              <a:buNone/>
            </a:pPr>
            <a:r>
              <a:rPr kumimoji="0" lang="en-US" altLang="en-US" sz="2400" i="1">
                <a:solidFill>
                  <a:schemeClr val="hlink"/>
                </a:solidFill>
              </a:rPr>
              <a:t>Hairy Faced</a:t>
            </a:r>
          </a:p>
        </p:txBody>
      </p:sp>
      <p:sp>
        <p:nvSpPr>
          <p:cNvPr id="11268" name="Text Box 8">
            <a:extLst>
              <a:ext uri="{FF2B5EF4-FFF2-40B4-BE49-F238E27FC236}">
                <a16:creationId xmlns:a16="http://schemas.microsoft.com/office/drawing/2014/main" id="{6763EE94-7BEB-41B1-B5B2-3156041ABD19}"/>
              </a:ext>
            </a:extLst>
          </p:cNvPr>
          <p:cNvSpPr txBox="1">
            <a:spLocks noChangeArrowheads="1"/>
          </p:cNvSpPr>
          <p:nvPr/>
        </p:nvSpPr>
        <p:spPr bwMode="auto">
          <a:xfrm>
            <a:off x="2724969" y="4169028"/>
            <a:ext cx="23399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FontTx/>
              <a:buNone/>
            </a:pPr>
            <a:endParaRPr kumimoji="0" lang="en-US" altLang="en-US" sz="2400"/>
          </a:p>
        </p:txBody>
      </p:sp>
      <p:sp>
        <p:nvSpPr>
          <p:cNvPr id="11269" name="Text Box 9">
            <a:extLst>
              <a:ext uri="{FF2B5EF4-FFF2-40B4-BE49-F238E27FC236}">
                <a16:creationId xmlns:a16="http://schemas.microsoft.com/office/drawing/2014/main" id="{FC2C3F48-9A3A-495A-93AB-55312F785D2E}"/>
              </a:ext>
            </a:extLst>
          </p:cNvPr>
          <p:cNvSpPr txBox="1">
            <a:spLocks noChangeArrowheads="1"/>
          </p:cNvSpPr>
          <p:nvPr/>
        </p:nvSpPr>
        <p:spPr bwMode="auto">
          <a:xfrm>
            <a:off x="2496368" y="4321428"/>
            <a:ext cx="7239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FontTx/>
              <a:buNone/>
            </a:pPr>
            <a:endParaRPr kumimoji="0" lang="en-US" altLang="en-US" sz="2400"/>
          </a:p>
        </p:txBody>
      </p:sp>
      <p:sp>
        <p:nvSpPr>
          <p:cNvPr id="11270" name="Text Box 7">
            <a:extLst>
              <a:ext uri="{FF2B5EF4-FFF2-40B4-BE49-F238E27FC236}">
                <a16:creationId xmlns:a16="http://schemas.microsoft.com/office/drawing/2014/main" id="{A09342B0-AD14-480D-AFCE-EDECA96F2F35}"/>
              </a:ext>
            </a:extLst>
          </p:cNvPr>
          <p:cNvSpPr txBox="1">
            <a:spLocks noChangeArrowheads="1"/>
          </p:cNvSpPr>
          <p:nvPr/>
        </p:nvSpPr>
        <p:spPr bwMode="auto">
          <a:xfrm>
            <a:off x="4855393" y="3675316"/>
            <a:ext cx="1790700" cy="64611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FontTx/>
              <a:buNone/>
            </a:pPr>
            <a:r>
              <a:rPr kumimoji="0" lang="en-US" altLang="en-US" sz="3600" b="1"/>
              <a:t>Mr Twit</a:t>
            </a:r>
          </a:p>
        </p:txBody>
      </p:sp>
      <p:cxnSp>
        <p:nvCxnSpPr>
          <p:cNvPr id="11271" name="Straight Arrow Connector 3">
            <a:extLst>
              <a:ext uri="{FF2B5EF4-FFF2-40B4-BE49-F238E27FC236}">
                <a16:creationId xmlns:a16="http://schemas.microsoft.com/office/drawing/2014/main" id="{54CAEE7F-47C5-4F08-9A8B-D3635227DB5B}"/>
              </a:ext>
            </a:extLst>
          </p:cNvPr>
          <p:cNvCxnSpPr>
            <a:cxnSpLocks noChangeShapeType="1"/>
          </p:cNvCxnSpPr>
          <p:nvPr/>
        </p:nvCxnSpPr>
        <p:spPr bwMode="auto">
          <a:xfrm flipH="1" flipV="1">
            <a:off x="4625206" y="3254629"/>
            <a:ext cx="360362" cy="327025"/>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a:extLst>
              <a:ext uri="{FF2B5EF4-FFF2-40B4-BE49-F238E27FC236}">
                <a16:creationId xmlns:a16="http://schemas.microsoft.com/office/drawing/2014/main" id="{0028CAEE-8C6E-4D6F-91AF-C01DD799DEB2}"/>
              </a:ext>
            </a:extLst>
          </p:cNvPr>
          <p:cNvCxnSpPr>
            <a:cxnSpLocks noChangeShapeType="1"/>
          </p:cNvCxnSpPr>
          <p:nvPr/>
        </p:nvCxnSpPr>
        <p:spPr bwMode="auto">
          <a:xfrm flipH="1">
            <a:off x="3894957" y="4156328"/>
            <a:ext cx="890587" cy="24130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 Box 7">
            <a:extLst>
              <a:ext uri="{FF2B5EF4-FFF2-40B4-BE49-F238E27FC236}">
                <a16:creationId xmlns:a16="http://schemas.microsoft.com/office/drawing/2014/main" id="{93AE021F-47D1-433F-9D9E-B08C96D5EEEE}"/>
              </a:ext>
            </a:extLst>
          </p:cNvPr>
          <p:cNvSpPr txBox="1">
            <a:spLocks noChangeArrowheads="1"/>
          </p:cNvSpPr>
          <p:nvPr/>
        </p:nvSpPr>
        <p:spPr bwMode="auto">
          <a:xfrm>
            <a:off x="2724968" y="4451603"/>
            <a:ext cx="4114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FontTx/>
              <a:buNone/>
            </a:pPr>
            <a:r>
              <a:rPr kumimoji="0" lang="en-US" altLang="en-US" sz="2400" i="1">
                <a:solidFill>
                  <a:schemeClr val="hlink"/>
                </a:solidFill>
              </a:rPr>
              <a:t>Thick Hair</a:t>
            </a:r>
          </a:p>
        </p:txBody>
      </p:sp>
      <p:sp>
        <p:nvSpPr>
          <p:cNvPr id="16" name="Text Box 7">
            <a:extLst>
              <a:ext uri="{FF2B5EF4-FFF2-40B4-BE49-F238E27FC236}">
                <a16:creationId xmlns:a16="http://schemas.microsoft.com/office/drawing/2014/main" id="{42E5FE05-78AC-4B80-933B-A1C549F8769F}"/>
              </a:ext>
            </a:extLst>
          </p:cNvPr>
          <p:cNvSpPr txBox="1">
            <a:spLocks noChangeArrowheads="1"/>
          </p:cNvSpPr>
          <p:nvPr/>
        </p:nvSpPr>
        <p:spPr bwMode="auto">
          <a:xfrm>
            <a:off x="5163368" y="4832603"/>
            <a:ext cx="4114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FontTx/>
              <a:buNone/>
            </a:pPr>
            <a:r>
              <a:rPr kumimoji="0" lang="en-US" altLang="en-US" sz="2400" i="1">
                <a:solidFill>
                  <a:schemeClr val="hlink"/>
                </a:solidFill>
              </a:rPr>
              <a:t>Tufts of hair</a:t>
            </a:r>
          </a:p>
        </p:txBody>
      </p:sp>
      <p:cxnSp>
        <p:nvCxnSpPr>
          <p:cNvPr id="17" name="Straight Arrow Connector 16">
            <a:extLst>
              <a:ext uri="{FF2B5EF4-FFF2-40B4-BE49-F238E27FC236}">
                <a16:creationId xmlns:a16="http://schemas.microsoft.com/office/drawing/2014/main" id="{4F3C5890-A466-446F-99C0-282BB8A5727A}"/>
              </a:ext>
            </a:extLst>
          </p:cNvPr>
          <p:cNvCxnSpPr>
            <a:cxnSpLocks noChangeShapeType="1"/>
          </p:cNvCxnSpPr>
          <p:nvPr/>
        </p:nvCxnSpPr>
        <p:spPr bwMode="auto">
          <a:xfrm>
            <a:off x="5955532" y="4372229"/>
            <a:ext cx="187325" cy="442913"/>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a:extLst>
              <a:ext uri="{FF2B5EF4-FFF2-40B4-BE49-F238E27FC236}">
                <a16:creationId xmlns:a16="http://schemas.microsoft.com/office/drawing/2014/main" id="{327A8C71-6377-4309-A48B-874B6B6DB422}"/>
              </a:ext>
            </a:extLst>
          </p:cNvPr>
          <p:cNvCxnSpPr>
            <a:cxnSpLocks noChangeShapeType="1"/>
          </p:cNvCxnSpPr>
          <p:nvPr/>
        </p:nvCxnSpPr>
        <p:spPr bwMode="auto">
          <a:xfrm>
            <a:off x="6709594" y="4080128"/>
            <a:ext cx="1171575" cy="69850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Text Box 7">
            <a:extLst>
              <a:ext uri="{FF2B5EF4-FFF2-40B4-BE49-F238E27FC236}">
                <a16:creationId xmlns:a16="http://schemas.microsoft.com/office/drawing/2014/main" id="{0E3EAFEE-5999-4241-996B-EC3B88095203}"/>
              </a:ext>
            </a:extLst>
          </p:cNvPr>
          <p:cNvSpPr txBox="1">
            <a:spLocks noChangeArrowheads="1"/>
          </p:cNvSpPr>
          <p:nvPr/>
        </p:nvSpPr>
        <p:spPr bwMode="auto">
          <a:xfrm>
            <a:off x="7376869" y="4824355"/>
            <a:ext cx="4114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FontTx/>
              <a:buNone/>
            </a:pPr>
            <a:r>
              <a:rPr kumimoji="0" lang="en-US" altLang="en-US" sz="2400" i="1">
                <a:solidFill>
                  <a:schemeClr val="hlink"/>
                </a:solidFill>
              </a:rPr>
              <a:t>spikes</a:t>
            </a:r>
          </a:p>
        </p:txBody>
      </p:sp>
      <p:sp>
        <p:nvSpPr>
          <p:cNvPr id="22" name="Text Box 7">
            <a:extLst>
              <a:ext uri="{FF2B5EF4-FFF2-40B4-BE49-F238E27FC236}">
                <a16:creationId xmlns:a16="http://schemas.microsoft.com/office/drawing/2014/main" id="{FEE605AD-2B93-49E0-B696-964B21A1D9B0}"/>
              </a:ext>
            </a:extLst>
          </p:cNvPr>
          <p:cNvSpPr txBox="1">
            <a:spLocks noChangeArrowheads="1"/>
          </p:cNvSpPr>
          <p:nvPr/>
        </p:nvSpPr>
        <p:spPr bwMode="auto">
          <a:xfrm>
            <a:off x="5750743" y="2662491"/>
            <a:ext cx="4114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FontTx/>
              <a:buNone/>
            </a:pPr>
            <a:r>
              <a:rPr kumimoji="0" lang="en-US" altLang="en-US" sz="2400" i="1">
                <a:solidFill>
                  <a:schemeClr val="hlink"/>
                </a:solidFill>
              </a:rPr>
              <a:t>Aged 60</a:t>
            </a:r>
          </a:p>
        </p:txBody>
      </p:sp>
      <p:cxnSp>
        <p:nvCxnSpPr>
          <p:cNvPr id="23" name="Straight Arrow Connector 22">
            <a:extLst>
              <a:ext uri="{FF2B5EF4-FFF2-40B4-BE49-F238E27FC236}">
                <a16:creationId xmlns:a16="http://schemas.microsoft.com/office/drawing/2014/main" id="{4EC2788A-B4DB-44A8-8D5A-8A3AD68C5A86}"/>
              </a:ext>
            </a:extLst>
          </p:cNvPr>
          <p:cNvCxnSpPr>
            <a:cxnSpLocks noChangeShapeType="1"/>
          </p:cNvCxnSpPr>
          <p:nvPr/>
        </p:nvCxnSpPr>
        <p:spPr bwMode="auto">
          <a:xfrm flipV="1">
            <a:off x="5749157" y="3132391"/>
            <a:ext cx="206375" cy="43815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a:extLst>
              <a:ext uri="{FF2B5EF4-FFF2-40B4-BE49-F238E27FC236}">
                <a16:creationId xmlns:a16="http://schemas.microsoft.com/office/drawing/2014/main" id="{C860C082-6690-4088-9DB1-7FF6E3AFE411}"/>
              </a:ext>
            </a:extLst>
          </p:cNvPr>
          <p:cNvCxnSpPr>
            <a:cxnSpLocks noChangeShapeType="1"/>
          </p:cNvCxnSpPr>
          <p:nvPr/>
        </p:nvCxnSpPr>
        <p:spPr bwMode="auto">
          <a:xfrm flipV="1">
            <a:off x="6674669" y="3384804"/>
            <a:ext cx="1133475" cy="220663"/>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Text Box 7">
            <a:extLst>
              <a:ext uri="{FF2B5EF4-FFF2-40B4-BE49-F238E27FC236}">
                <a16:creationId xmlns:a16="http://schemas.microsoft.com/office/drawing/2014/main" id="{0F0355B4-A05E-46DE-A8EF-0521A8DBCDB9}"/>
              </a:ext>
            </a:extLst>
          </p:cNvPr>
          <p:cNvSpPr txBox="1">
            <a:spLocks noChangeArrowheads="1"/>
          </p:cNvSpPr>
          <p:nvPr/>
        </p:nvSpPr>
        <p:spPr bwMode="auto">
          <a:xfrm>
            <a:off x="7813432" y="2995555"/>
            <a:ext cx="4114800" cy="831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FontTx/>
              <a:buNone/>
            </a:pPr>
            <a:r>
              <a:rPr kumimoji="0" lang="en-US" altLang="en-US" sz="2400" i="1">
                <a:solidFill>
                  <a:schemeClr val="hlink"/>
                </a:solidFill>
              </a:rPr>
              <a:t>Nail Brushy </a:t>
            </a:r>
            <a:br>
              <a:rPr kumimoji="0" lang="en-US" altLang="en-US" sz="2400" i="1">
                <a:solidFill>
                  <a:schemeClr val="hlink"/>
                </a:solidFill>
              </a:rPr>
            </a:br>
            <a:r>
              <a:rPr kumimoji="0" lang="en-US" altLang="en-US" sz="2400" i="1">
                <a:solidFill>
                  <a:schemeClr val="hlink"/>
                </a:solidFill>
              </a:rPr>
              <a:t>face</a:t>
            </a:r>
          </a:p>
        </p:txBody>
      </p:sp>
      <p:sp>
        <p:nvSpPr>
          <p:cNvPr id="9" name="TextBox 8">
            <a:extLst>
              <a:ext uri="{FF2B5EF4-FFF2-40B4-BE49-F238E27FC236}">
                <a16:creationId xmlns:a16="http://schemas.microsoft.com/office/drawing/2014/main" id="{CE611893-2F3A-4268-8702-2DB48DFE550A}"/>
              </a:ext>
            </a:extLst>
          </p:cNvPr>
          <p:cNvSpPr txBox="1"/>
          <p:nvPr/>
        </p:nvSpPr>
        <p:spPr>
          <a:xfrm>
            <a:off x="3624155" y="830610"/>
            <a:ext cx="5654013" cy="707886"/>
          </a:xfrm>
          <a:prstGeom prst="rect">
            <a:avLst/>
          </a:prstGeom>
          <a:noFill/>
        </p:spPr>
        <p:txBody>
          <a:bodyPr wrap="square" rtlCol="0">
            <a:spAutoFit/>
          </a:bodyPr>
          <a:lstStyle/>
          <a:p>
            <a:r>
              <a:rPr lang="en-GB" sz="4000" b="1" dirty="0">
                <a:latin typeface="Abadi" panose="020B0604020104020204" pitchFamily="34" charset="0"/>
              </a:rPr>
              <a:t>ANY MORE TO ADD …</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anim calcmode="lin" valueType="num">
                                      <p:cBhvr>
                                        <p:cTn id="23" dur="1000" fill="hold"/>
                                        <p:tgtEl>
                                          <p:spTgt spid="27"/>
                                        </p:tgtEl>
                                        <p:attrNameLst>
                                          <p:attrName>ppt_x</p:attrName>
                                        </p:attrNameLst>
                                      </p:cBhvr>
                                      <p:tavLst>
                                        <p:tav tm="0">
                                          <p:val>
                                            <p:strVal val="#ppt_x"/>
                                          </p:val>
                                        </p:tav>
                                        <p:tav tm="100000">
                                          <p:val>
                                            <p:strVal val="#ppt_x"/>
                                          </p:val>
                                        </p:tav>
                                      </p:tavLst>
                                    </p:anim>
                                    <p:anim calcmode="lin" valueType="num">
                                      <p:cBhvr>
                                        <p:cTn id="24" dur="1000" fill="hold"/>
                                        <p:tgtEl>
                                          <p:spTgt spid="2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p:cTn id="48" dur="1000" fill="hold"/>
                                        <p:tgtEl>
                                          <p:spTgt spid="15"/>
                                        </p:tgtEl>
                                        <p:attrNameLst>
                                          <p:attrName>ppt_x</p:attrName>
                                        </p:attrNameLst>
                                      </p:cBhvr>
                                      <p:tavLst>
                                        <p:tav tm="0">
                                          <p:val>
                                            <p:strVal val="#ppt_x"/>
                                          </p:val>
                                        </p:tav>
                                        <p:tav tm="100000">
                                          <p:val>
                                            <p:strVal val="#ppt_x"/>
                                          </p:val>
                                        </p:tav>
                                      </p:tavLst>
                                    </p:anim>
                                    <p:anim calcmode="lin" valueType="num">
                                      <p:cBhvr>
                                        <p:cTn id="49" dur="1000" fill="hold"/>
                                        <p:tgtEl>
                                          <p:spTgt spid="15"/>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1" grpId="0"/>
      <p:bldP spid="22" grpId="0"/>
      <p:bldP spid="27" grpId="0"/>
    </p:bldLst>
  </p:timing>
</p:sld>
</file>

<file path=ppt/theme/theme1.xml><?xml version="1.0" encoding="utf-8"?>
<a:theme xmlns:a="http://schemas.openxmlformats.org/drawingml/2006/main" name="Fun Clip">
  <a:themeElements>
    <a:clrScheme name="Fun Clip 1">
      <a:dk1>
        <a:srgbClr val="330000"/>
      </a:dk1>
      <a:lt1>
        <a:srgbClr val="FFFFFF"/>
      </a:lt1>
      <a:dk2>
        <a:srgbClr val="320000"/>
      </a:dk2>
      <a:lt2>
        <a:srgbClr val="808080"/>
      </a:lt2>
      <a:accent1>
        <a:srgbClr val="FFCC00"/>
      </a:accent1>
      <a:accent2>
        <a:srgbClr val="FFDC4C"/>
      </a:accent2>
      <a:accent3>
        <a:srgbClr val="FFFFFF"/>
      </a:accent3>
      <a:accent4>
        <a:srgbClr val="2A0000"/>
      </a:accent4>
      <a:accent5>
        <a:srgbClr val="FFE2AA"/>
      </a:accent5>
      <a:accent6>
        <a:srgbClr val="E7C744"/>
      </a:accent6>
      <a:hlink>
        <a:srgbClr val="009999"/>
      </a:hlink>
      <a:folHlink>
        <a:srgbClr val="CC6018"/>
      </a:folHlink>
    </a:clrScheme>
    <a:fontScheme name="Fun Clip">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Fun Clip 1">
        <a:dk1>
          <a:srgbClr val="330000"/>
        </a:dk1>
        <a:lt1>
          <a:srgbClr val="FFFFFF"/>
        </a:lt1>
        <a:dk2>
          <a:srgbClr val="320000"/>
        </a:dk2>
        <a:lt2>
          <a:srgbClr val="808080"/>
        </a:lt2>
        <a:accent1>
          <a:srgbClr val="FFCC00"/>
        </a:accent1>
        <a:accent2>
          <a:srgbClr val="FFDC4C"/>
        </a:accent2>
        <a:accent3>
          <a:srgbClr val="FFFFFF"/>
        </a:accent3>
        <a:accent4>
          <a:srgbClr val="2A0000"/>
        </a:accent4>
        <a:accent5>
          <a:srgbClr val="FFE2AA"/>
        </a:accent5>
        <a:accent6>
          <a:srgbClr val="E7C744"/>
        </a:accent6>
        <a:hlink>
          <a:srgbClr val="009999"/>
        </a:hlink>
        <a:folHlink>
          <a:srgbClr val="CC601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1820</Words>
  <Application>Microsoft Office PowerPoint</Application>
  <PresentationFormat>Widescreen</PresentationFormat>
  <Paragraphs>151</Paragraphs>
  <Slides>23</Slides>
  <Notes>2</Notes>
  <HiddenSlides>0</HiddenSlides>
  <MMClips>6</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Abadi</vt:lpstr>
      <vt:lpstr>Arial</vt:lpstr>
      <vt:lpstr>Calibri</vt:lpstr>
      <vt:lpstr>Candara</vt:lpstr>
      <vt:lpstr>Candara Bold</vt:lpstr>
      <vt:lpstr>Lucida Handwriting</vt:lpstr>
      <vt:lpstr>Wingdings</vt:lpstr>
      <vt:lpstr>Fun Clip</vt:lpstr>
      <vt:lpstr>Year 7  HT3 Illustration Project</vt:lpstr>
      <vt:lpstr>Materials you will need this lesson:</vt:lpstr>
      <vt:lpstr>Aims for the lesson</vt:lpstr>
      <vt:lpstr>               Illustrations</vt:lpstr>
      <vt:lpstr>PowerPoint Presentation</vt:lpstr>
      <vt:lpstr>PowerPoint Presentation</vt:lpstr>
      <vt:lpstr>  Mr Twit was one of these very hairy-faced men. The whole of his face except for his forehead, his eyes, and his nose, was covered with thick hair.  The stuff even sprouted in revolting tufts out of his nostrils and  ear-holes.  Mr Twit felt that this hairiness made him look terrifically wise and grand. But in truth he was neither of these things. Mr Twit was a twit. He was born a twit, and now at the age of sixty he was a bigger twit  than ever.   The hair on Mr Twit’s face didn’t grow smooth and matted as it does on most hairy-faced men. It grew in spikes that stuck out straight like the bristles of a nailbrush.  And how often did Mr Twit wash this nailbrushy face of his?  The answer is NEVER, not even on Sundays.   if you peered deep into the moustachy bristles sticking out over his upper lip, you would probably see much larger objects that had escaped the wipe of his hand, things that had been there for months and months, like a piece of maggoty green cheese or a mouldy old cornflake or even the slimy tail of a tinned sardine.</vt:lpstr>
      <vt:lpstr>PowerPoint Presentation</vt:lpstr>
      <vt:lpstr>PowerPoint Presentation</vt:lpstr>
      <vt:lpstr>Mr Twit – Your interpretation</vt:lpstr>
      <vt:lpstr>PowerPoint Presentation</vt:lpstr>
      <vt:lpstr>Drawing Mr Twit (Task 2) Choose one of these images to copy OR follow this link: copy the artist https://www.youtube.com/watch?v=KsqZ1aMPldQ&amp;t=117s </vt:lpstr>
      <vt:lpstr>PowerPoint Presentation</vt:lpstr>
      <vt:lpstr>Handing in time…</vt:lpstr>
      <vt:lpstr>PowerPoint Presentation</vt:lpstr>
      <vt:lpstr>DO NOW TASK</vt:lpstr>
      <vt:lpstr>Aims for the lesson</vt:lpstr>
      <vt:lpstr>PowerPoint Presentation</vt:lpstr>
      <vt:lpstr>PowerPoint Presentation</vt:lpstr>
      <vt:lpstr>PowerPoint Presentation</vt:lpstr>
      <vt:lpstr>The Wormy Spaghetti Quentin Blake’s illustration</vt:lpstr>
      <vt:lpstr>Drawing Mrs Twit</vt:lpstr>
      <vt:lpstr>Handing in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Aims for the lesson</dc:title>
  <dc:creator>Tasneem Kadu</dc:creator>
  <cp:lastModifiedBy>Tasneem Kadu</cp:lastModifiedBy>
  <cp:revision>10</cp:revision>
  <dcterms:created xsi:type="dcterms:W3CDTF">2021-01-03T18:50:08Z</dcterms:created>
  <dcterms:modified xsi:type="dcterms:W3CDTF">2021-01-21T15:15:10Z</dcterms:modified>
</cp:coreProperties>
</file>