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5349" r:id="rId3"/>
    <p:sldId id="5072" r:id="rId4"/>
    <p:sldId id="5337" r:id="rId5"/>
    <p:sldId id="5351" r:id="rId6"/>
    <p:sldId id="5289" r:id="rId7"/>
    <p:sldId id="5338" r:id="rId8"/>
    <p:sldId id="5343" r:id="rId9"/>
    <p:sldId id="5339" r:id="rId10"/>
    <p:sldId id="5340" r:id="rId11"/>
    <p:sldId id="5344" r:id="rId12"/>
    <p:sldId id="5341" r:id="rId13"/>
    <p:sldId id="5342" r:id="rId14"/>
    <p:sldId id="5345" r:id="rId15"/>
    <p:sldId id="5346" r:id="rId16"/>
    <p:sldId id="5347" r:id="rId17"/>
    <p:sldId id="5348" r:id="rId18"/>
    <p:sldId id="535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" id="{C30B8AE7-F0FC-463D-80A9-94D8635D3B4C}">
          <p14:sldIdLst>
            <p14:sldId id="5349"/>
            <p14:sldId id="5072"/>
            <p14:sldId id="5337"/>
            <p14:sldId id="5351"/>
            <p14:sldId id="5289"/>
            <p14:sldId id="5338"/>
            <p14:sldId id="5343"/>
            <p14:sldId id="5339"/>
            <p14:sldId id="5340"/>
            <p14:sldId id="5344"/>
            <p14:sldId id="5341"/>
            <p14:sldId id="5342"/>
            <p14:sldId id="5345"/>
            <p14:sldId id="5346"/>
            <p14:sldId id="5347"/>
            <p14:sldId id="5348"/>
            <p14:sldId id="535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9D1E"/>
    <a:srgbClr val="C007C9"/>
    <a:srgbClr val="0066FF"/>
    <a:srgbClr val="CF2215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36" y="1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5369F-FAAE-4A56-BB0B-44CD0C0D9AFF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D367F-B2C4-4232-89E5-13E231AB46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60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183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70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5969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856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71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69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094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320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919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083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93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450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083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309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33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644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844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90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830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441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778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39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" Target="../slides/slide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" Target="../slides/slide8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13/10/2022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43E280CC-33C4-3ECA-266D-6A6481DFB17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Graphic 7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86E66BB7-FD15-1093-8C66-7EAE0DAAAF8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2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2836083" y="520238"/>
            <a:ext cx="62658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 question to warm you up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(or dry you off)…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600" dirty="0">
              <a:solidFill>
                <a:prstClr val="white"/>
              </a:solidFill>
              <a:latin typeface="Nourd Light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Simplify: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AD6A0FF-D9B4-DA42-22A7-B0BF5A8D1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119" y="3091357"/>
            <a:ext cx="8821761" cy="198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768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7625443" y="843643"/>
            <a:ext cx="452301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easier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harder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 support your colleagues in delivering this task?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B1D60C1-76CC-0EA3-FC52-0D5022928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981" y="558800"/>
            <a:ext cx="4758419" cy="57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210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Source 3: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Helen 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Konstantine</a:t>
            </a: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882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7843D21-B0BD-8B83-3A9C-4F78B47237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73"/>
          <a:stretch/>
        </p:blipFill>
        <p:spPr bwMode="auto">
          <a:xfrm>
            <a:off x="293159" y="2366818"/>
            <a:ext cx="11605682" cy="212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46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442026" y="3659910"/>
            <a:ext cx="113079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easier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harder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 support your colleagues in delivering this task?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9FBF442-1B78-3FEA-9413-4307502ED5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73"/>
          <a:stretch/>
        </p:blipFill>
        <p:spPr bwMode="auto">
          <a:xfrm>
            <a:off x="293159" y="778164"/>
            <a:ext cx="11605682" cy="212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564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Source 4: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Nathan Day</a:t>
            </a:r>
          </a:p>
        </p:txBody>
      </p:sp>
    </p:spTree>
    <p:extLst>
      <p:ext uri="{BB962C8B-B14F-4D97-AF65-F5344CB8AC3E}">
        <p14:creationId xmlns:p14="http://schemas.microsoft.com/office/powerpoint/2010/main" val="44638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1DE5A7BA-8250-0A10-56C3-1DCCCC665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854" y="461003"/>
            <a:ext cx="8100291" cy="593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953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7625443" y="843643"/>
            <a:ext cx="452301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easier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harder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 support your colleagues in delivering this task?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32A3FA4-687C-1399-75E1-0187982CC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1" y="1061709"/>
            <a:ext cx="6460836" cy="473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26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2472675" y="546118"/>
            <a:ext cx="5282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Some questions…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1064249" y="1513115"/>
            <a:ext cx="973982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Where is the challenge in your Key Stage 3 schemes of work?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Where is the challenge in your Key Stage 4 schemes of work?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confident are you that your weakest members of staff are regularly challenging students with non-routine problems?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17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5113736" y="951237"/>
            <a:ext cx="51025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Nourd Light" pitchFamily="50" charset="0"/>
              </a:rPr>
              <a:t>Bolton Maths Hub:</a:t>
            </a:r>
          </a:p>
          <a:p>
            <a:r>
              <a:rPr lang="en-GB" sz="3600" dirty="0">
                <a:solidFill>
                  <a:schemeClr val="bg1"/>
                </a:solidFill>
                <a:latin typeface="Nourd Light" pitchFamily="50" charset="0"/>
              </a:rPr>
              <a:t>Challenge in our schemes of work</a:t>
            </a:r>
            <a:endParaRPr lang="en-US" sz="3600" dirty="0">
              <a:solidFill>
                <a:schemeClr val="bg1"/>
              </a:solidFill>
              <a:latin typeface="Nourd Light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5113736" y="3429000"/>
            <a:ext cx="3291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CRAIG BARTON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@mrbartonmaths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68AEA8A-55E7-43FD-B7EA-0187E4529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789169" cy="37891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C62A45-A04D-4CA1-AA5B-30F575652D53}"/>
              </a:ext>
            </a:extLst>
          </p:cNvPr>
          <p:cNvSpPr txBox="1"/>
          <p:nvPr/>
        </p:nvSpPr>
        <p:spPr>
          <a:xfrm>
            <a:off x="5113736" y="5229655"/>
            <a:ext cx="3427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tipsforteachers.co.uk</a:t>
            </a:r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7E232AC2-8F61-4B74-8B00-917F5F6156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8" b="94839" l="9732" r="89933">
                        <a14:foregroundMark x1="71477" y1="77294" x2="69463" y2="94839"/>
                        <a14:foregroundMark x1="70302" y1="57569" x2="76174" y2="57683"/>
                        <a14:foregroundMark x1="76174" y1="57683" x2="76846" y2="58486"/>
                        <a14:foregroundMark x1="68624" y1="58830" x2="68624" y2="60436"/>
                        <a14:foregroundMark x1="78188" y1="94037" x2="78523" y2="94839"/>
                        <a14:backgroundMark x1="33389" y1="60665" x2="37416" y2="69266"/>
                        <a14:backgroundMark x1="26846" y1="58257" x2="25839" y2="67890"/>
                        <a14:backgroundMark x1="25839" y1="67890" x2="29698" y2="73280"/>
                        <a14:backgroundMark x1="29698" y1="73280" x2="37248" y2="75000"/>
                        <a14:backgroundMark x1="37248" y1="75000" x2="44631" y2="74083"/>
                        <a14:backgroundMark x1="44631" y1="74083" x2="50168" y2="72248"/>
                        <a14:backgroundMark x1="50168" y1="72248" x2="50168" y2="72248"/>
                        <a14:backgroundMark x1="32047" y1="56766" x2="25168" y2="61239"/>
                        <a14:backgroundMark x1="25168" y1="61239" x2="22483" y2="64794"/>
                        <a14:backgroundMark x1="22483" y1="64794" x2="22651" y2="69839"/>
                        <a14:backgroundMark x1="22651" y1="69839" x2="28523" y2="73050"/>
                        <a14:backgroundMark x1="28523" y1="73050" x2="36913" y2="72362"/>
                        <a14:backgroundMark x1="36913" y1="72362" x2="42114" y2="67087"/>
                        <a14:backgroundMark x1="42114" y1="67087" x2="39094" y2="59862"/>
                        <a14:backgroundMark x1="39094" y1="59862" x2="34060" y2="58142"/>
                        <a14:backgroundMark x1="34060" y1="58142" x2="31879" y2="60092"/>
                        <a14:backgroundMark x1="52517" y1="54817" x2="64430" y2="64679"/>
                        <a14:backgroundMark x1="64430" y1="64679" x2="64430" y2="55849"/>
                        <a14:backgroundMark x1="64430" y1="55849" x2="70470" y2="54128"/>
                        <a14:backgroundMark x1="70470" y1="54128" x2="76678" y2="54243"/>
                        <a14:backgroundMark x1="80177" y1="57305" x2="80872" y2="57913"/>
                        <a14:backgroundMark x1="78276" y1="55641" x2="79330" y2="56564"/>
                        <a14:backgroundMark x1="76678" y1="54243" x2="78186" y2="55563"/>
                        <a14:backgroundMark x1="80872" y1="57913" x2="80872" y2="58142"/>
                        <a14:backgroundMark x1="81208" y1="58372" x2="80705" y2="77982"/>
                        <a14:backgroundMark x1="80537" y1="55390" x2="77181" y2="52294"/>
                        <a14:backgroundMark x1="77181" y1="52294" x2="71477" y2="51606"/>
                        <a14:backgroundMark x1="71477" y1="51606" x2="66443" y2="54014"/>
                        <a14:backgroundMark x1="66443" y1="54014" x2="55705" y2="56078"/>
                        <a14:backgroundMark x1="55705" y1="56078" x2="41611" y2="54702"/>
                        <a14:backgroundMark x1="41611" y1="54702" x2="28859" y2="55734"/>
                        <a14:backgroundMark x1="28859" y1="55734" x2="24497" y2="58257"/>
                        <a14:backgroundMark x1="24497" y1="58257" x2="23322" y2="71330"/>
                        <a14:backgroundMark x1="47819" y1="57683" x2="52013" y2="60206"/>
                        <a14:backgroundMark x1="52013" y1="60206" x2="62248" y2="64564"/>
                        <a14:backgroundMark x1="62248" y1="64564" x2="67114" y2="63647"/>
                        <a14:backgroundMark x1="53356" y1="58716" x2="39094" y2="56537"/>
                        <a14:backgroundMark x1="39094" y1="56537" x2="33725" y2="59289"/>
                        <a14:backgroundMark x1="33725" y1="59289" x2="33054" y2="65711"/>
                        <a14:backgroundMark x1="33054" y1="65711" x2="38087" y2="71789"/>
                        <a14:backgroundMark x1="38087" y1="71789" x2="50000" y2="76032"/>
                        <a14:backgroundMark x1="50000" y1="76032" x2="53691" y2="76147"/>
                        <a14:backgroundMark x1="50000" y1="69037" x2="59732" y2="76261"/>
                        <a14:backgroundMark x1="62584" y1="68693" x2="64597" y2="76147"/>
                        <a14:backgroundMark x1="65940" y1="70413" x2="66275" y2="77179"/>
                        <a14:backgroundMark x1="63758" y1="72248" x2="57383" y2="70986"/>
                        <a14:backgroundMark x1="57383" y1="70986" x2="53859" y2="69151"/>
                        <a14:backgroundMark x1="59060" y1="69381" x2="49832" y2="65940"/>
                        <a14:backgroundMark x1="56544" y1="62959" x2="61074" y2="65367"/>
                        <a14:backgroundMark x1="61074" y1="65367" x2="66107" y2="64908"/>
                        <a14:backgroundMark x1="68121" y1="68922" x2="68121" y2="68922"/>
                        <a14:backgroundMark x1="34899" y1="75917" x2="23826" y2="73853"/>
                        <a14:backgroundMark x1="23826" y1="73853" x2="20302" y2="70757"/>
                        <a14:backgroundMark x1="20302" y1="70757" x2="18960" y2="57339"/>
                        <a14:backgroundMark x1="67617" y1="52752" x2="17450" y2="53555"/>
                        <a14:backgroundMark x1="17450" y1="53555" x2="14262" y2="57798"/>
                        <a14:backgroundMark x1="14262" y1="57798" x2="12584" y2="67546"/>
                        <a14:backgroundMark x1="12584" y1="67546" x2="17617" y2="75229"/>
                        <a14:backgroundMark x1="17617" y1="75229" x2="24664" y2="78096"/>
                        <a14:backgroundMark x1="24664" y1="78096" x2="31040" y2="77752"/>
                        <a14:backgroundMark x1="31040" y1="77752" x2="31879" y2="77752"/>
                        <a14:backgroundMark x1="18456" y1="73394" x2="18960" y2="77752"/>
                        <a14:backgroundMark x1="18960" y1="77752" x2="64430" y2="79014"/>
                        <a14:backgroundMark x1="81376" y1="78899" x2="81376" y2="63991"/>
                        <a14:backgroundMark x1="79866" y1="63188" x2="80872" y2="66858"/>
                        <a14:backgroundMark x1="80872" y1="66858" x2="81544" y2="67317"/>
                        <a14:backgroundMark x1="81544" y1="72248" x2="79698" y2="75803"/>
                        <a14:backgroundMark x1="79698" y1="75803" x2="80872" y2="78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01" t="54856" r="16090" b="2145"/>
          <a:stretch/>
        </p:blipFill>
        <p:spPr>
          <a:xfrm>
            <a:off x="828061" y="3429000"/>
            <a:ext cx="1619718" cy="2659840"/>
          </a:xfrm>
          <a:prstGeom prst="rect">
            <a:avLst/>
          </a:prstGeom>
          <a:ln w="98425">
            <a:noFill/>
          </a:ln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3618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2472675" y="546118"/>
            <a:ext cx="5282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Nourd Light" pitchFamily="50" charset="0"/>
              </a:rPr>
              <a:t>Some questions…</a:t>
            </a:r>
            <a:endParaRPr lang="en-US" sz="3600" dirty="0">
              <a:solidFill>
                <a:schemeClr val="bg1"/>
              </a:solidFill>
              <a:latin typeface="Nourd Light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1064249" y="1513115"/>
            <a:ext cx="973982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Where is the challenge</a:t>
            </a:r>
            <a:r>
              <a:rPr kumimoji="0" lang="en-GB" sz="32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in your Key Stage 3 schemes of work?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32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indent="-514350">
              <a:buFontTx/>
              <a:buAutoNum type="arabicPeriod"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Where is the challenge in your Key Stage 4 schemes of work?</a:t>
            </a:r>
          </a:p>
          <a:p>
            <a:pPr marL="514350" indent="-514350">
              <a:buFontTx/>
              <a:buAutoNum type="arabicPeriod"/>
              <a:defRPr/>
            </a:pPr>
            <a:endParaRPr lang="en-GB" sz="32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indent="-514350">
              <a:buFontTx/>
              <a:buAutoNum type="arabicPeriod"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confident are you that your weakest members of staff </a:t>
            </a:r>
            <a:r>
              <a:rPr lang="en-GB" sz="3200" dirty="0">
                <a:solidFill>
                  <a:srgbClr val="D19D1E"/>
                </a:solidFill>
                <a:latin typeface="Nourd Light" pitchFamily="50" charset="0"/>
              </a:rPr>
              <a:t>are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 regularly challenging students with non-routine problems?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97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2472675" y="546118"/>
            <a:ext cx="6469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Nourd Light" pitchFamily="50" charset="0"/>
              </a:rPr>
              <a:t>Things I have seen recently…</a:t>
            </a:r>
            <a:endParaRPr lang="en-US" sz="3600" dirty="0">
              <a:solidFill>
                <a:schemeClr val="bg1"/>
              </a:solidFill>
              <a:latin typeface="Nourd Light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1064249" y="1513115"/>
            <a:ext cx="97398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Everything is</a:t>
            </a:r>
            <a:r>
              <a:rPr kumimoji="0" lang="en-GB" sz="32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 fluency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32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Only challenge for higher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32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indent="-514350">
              <a:buFontTx/>
              <a:buAutoNum type="arabicPeriod"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Never get to</a:t>
            </a:r>
            <a:r>
              <a:rPr kumimoji="0" lang="en-GB" sz="32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 it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indent="-514350">
              <a:buFontTx/>
              <a:buAutoNum type="arabicPeriod"/>
              <a:defRPr/>
            </a:pPr>
            <a:endParaRPr lang="en-GB" sz="32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indent="-514350">
              <a:buFontTx/>
              <a:buAutoNum type="arabicPeriod"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The click-through approach</a:t>
            </a:r>
          </a:p>
          <a:p>
            <a:pPr marL="514350" indent="-514350">
              <a:buFontTx/>
              <a:buAutoNum type="arabicPeriod"/>
              <a:defRPr/>
            </a:pPr>
            <a:endParaRPr lang="en-GB" sz="32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71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Source 1: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Median by Don Steward</a:t>
            </a:r>
          </a:p>
        </p:txBody>
      </p:sp>
    </p:spTree>
    <p:extLst>
      <p:ext uri="{BB962C8B-B14F-4D97-AF65-F5344CB8AC3E}">
        <p14:creationId xmlns:p14="http://schemas.microsoft.com/office/powerpoint/2010/main" val="3750588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86A766D0-7427-5CB5-DE9D-0A1F67B08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472" y="394854"/>
            <a:ext cx="8091055" cy="606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596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7625443" y="843643"/>
            <a:ext cx="452301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</a:t>
            </a:r>
            <a:r>
              <a:rPr kumimoji="0" lang="en-GB" sz="32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 to make it easier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3200" baseline="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harder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3200" baseline="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 support your colleagues in delivering this task?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CAB3A551-6CB2-2B9B-4E2D-CB1FC0EFC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64" y="1021298"/>
            <a:ext cx="6871854" cy="515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4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Source 2: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Open Middle</a:t>
            </a:r>
          </a:p>
        </p:txBody>
      </p:sp>
    </p:spTree>
    <p:extLst>
      <p:ext uri="{BB962C8B-B14F-4D97-AF65-F5344CB8AC3E}">
        <p14:creationId xmlns:p14="http://schemas.microsoft.com/office/powerpoint/2010/main" val="4233189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4526BE6-C335-2A52-2679-22BC4A559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696" y="277603"/>
            <a:ext cx="5224607" cy="630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579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Microsoft Macintosh PowerPoint</Application>
  <PresentationFormat>Widescreen</PresentationFormat>
  <Paragraphs>53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Nourd Light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Source 1: Median by Don Steward</vt:lpstr>
      <vt:lpstr>PowerPoint Presentation</vt:lpstr>
      <vt:lpstr>PowerPoint Presentation</vt:lpstr>
      <vt:lpstr>Source 2: Open Middle</vt:lpstr>
      <vt:lpstr>PowerPoint Presentation</vt:lpstr>
      <vt:lpstr>PowerPoint Presentation</vt:lpstr>
      <vt:lpstr>Source 3: Helen Konstantine</vt:lpstr>
      <vt:lpstr>PowerPoint Presentation</vt:lpstr>
      <vt:lpstr>PowerPoint Presentation</vt:lpstr>
      <vt:lpstr>Source 4: Nathan Day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Barton</dc:creator>
  <cp:lastModifiedBy>mh</cp:lastModifiedBy>
  <cp:revision>167</cp:revision>
  <dcterms:created xsi:type="dcterms:W3CDTF">2022-02-28T13:04:41Z</dcterms:created>
  <dcterms:modified xsi:type="dcterms:W3CDTF">2022-10-13T12:39:59Z</dcterms:modified>
</cp:coreProperties>
</file>