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4" r:id="rId2"/>
    <p:sldMasterId id="2147483687" r:id="rId3"/>
    <p:sldMasterId id="2147483699" r:id="rId4"/>
  </p:sldMasterIdLst>
  <p:notesMasterIdLst>
    <p:notesMasterId r:id="rId16"/>
  </p:notesMasterIdLst>
  <p:sldIdLst>
    <p:sldId id="257" r:id="rId5"/>
    <p:sldId id="4629" r:id="rId6"/>
    <p:sldId id="4630" r:id="rId7"/>
    <p:sldId id="259" r:id="rId8"/>
    <p:sldId id="4568" r:id="rId9"/>
    <p:sldId id="4836" r:id="rId10"/>
    <p:sldId id="4619" r:id="rId11"/>
    <p:sldId id="4622" r:id="rId12"/>
    <p:sldId id="4614" r:id="rId13"/>
    <p:sldId id="4615" r:id="rId14"/>
    <p:sldId id="483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82139" autoAdjust="0"/>
  </p:normalViewPr>
  <p:slideViewPr>
    <p:cSldViewPr snapToGrid="0">
      <p:cViewPr varScale="1">
        <p:scale>
          <a:sx n="94" d="100"/>
          <a:sy n="94" d="100"/>
        </p:scale>
        <p:origin x="25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4275A-93C6-4C8E-9A9A-161D929C17A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58865E-0442-45EA-B0DB-189CB0D335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3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https://www.gov.uk/government/publications/teaching-mathematics-at-key-stage-3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8865E-0442-45EA-B0DB-189CB0D3358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249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8865E-0442-45EA-B0DB-189CB0D3358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003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27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040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29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199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346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5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783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747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1"/>
            <a:ext cx="7886700" cy="2852737"/>
          </a:xfrm>
        </p:spPr>
        <p:txBody>
          <a:bodyPr anchor="b"/>
          <a:lstStyle>
            <a:lvl1pPr>
              <a:defRPr sz="55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2215">
                <a:solidFill>
                  <a:schemeClr val="tx1"/>
                </a:solidFill>
              </a:defRPr>
            </a:lvl1pPr>
            <a:lvl2pPr marL="422041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820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876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74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5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428DA8E-964E-4F45-9F01-B729A1A4F548}"/>
              </a:ext>
            </a:extLst>
          </p:cNvPr>
          <p:cNvSpPr/>
          <p:nvPr userDrawn="1"/>
        </p:nvSpPr>
        <p:spPr>
          <a:xfrm>
            <a:off x="8902931" y="0"/>
            <a:ext cx="241069" cy="241069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6240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767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441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738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651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077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07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045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152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51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44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" Target="../slides/slid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7B88964-CC15-4AAE-BA1F-ECCA2D2FC2B6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34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54F4BB9-4E68-480A-9E6E-6F08A9DDAB8E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962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90033-452C-4E14-A50E-B65EA150C83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8A193-A16B-4449-9BE1-17CA3DB04C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Action Button: Go Home 6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FE21EB4A-9C95-4817-AF7A-F0DF4596BF1D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94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B6217-355F-45DA-A9E8-D91C91E99708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818EA-0296-465A-8E02-F2BDC4927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55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6419-DE99-4332-A867-1C19FBE01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8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703738" y="1762886"/>
            <a:ext cx="5742689" cy="3332229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0D3D1-A01C-4C91-A10F-5D085A87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549" y="2074339"/>
            <a:ext cx="5414966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 dirty="0"/>
              <a:t>3 Resources and Ideas</a:t>
            </a:r>
            <a:br>
              <a:rPr lang="en-GB" sz="2900" dirty="0"/>
            </a:br>
            <a:br>
              <a:rPr lang="en-GB" sz="2900" dirty="0"/>
            </a:br>
            <a:r>
              <a:rPr lang="en-GB" sz="2900" dirty="0"/>
              <a:t>Tasks special!</a:t>
            </a:r>
          </a:p>
        </p:txBody>
      </p:sp>
    </p:spTree>
    <p:extLst>
      <p:ext uri="{BB962C8B-B14F-4D97-AF65-F5344CB8AC3E}">
        <p14:creationId xmlns:p14="http://schemas.microsoft.com/office/powerpoint/2010/main" val="92223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39731D-F1D0-42A4-9588-2CF638E90CF4}"/>
              </a:ext>
            </a:extLst>
          </p:cNvPr>
          <p:cNvSpPr txBox="1"/>
          <p:nvPr/>
        </p:nvSpPr>
        <p:spPr>
          <a:xfrm>
            <a:off x="623455" y="1446013"/>
            <a:ext cx="81627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What did you like/not like about each task?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How would you need to change them to make them work with your students?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Will you give them a go?</a:t>
            </a:r>
          </a:p>
        </p:txBody>
      </p:sp>
    </p:spTree>
    <p:extLst>
      <p:ext uri="{BB962C8B-B14F-4D97-AF65-F5344CB8AC3E}">
        <p14:creationId xmlns:p14="http://schemas.microsoft.com/office/powerpoint/2010/main" val="3468516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6419-DE99-4332-A867-1C19FBE01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8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703738" y="1762886"/>
            <a:ext cx="5742689" cy="3332229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0D3D1-A01C-4C91-A10F-5D085A87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549" y="2074339"/>
            <a:ext cx="5414966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 dirty="0"/>
              <a:t>3 Resources and Ideas</a:t>
            </a:r>
            <a:br>
              <a:rPr lang="en-GB" sz="2900" dirty="0"/>
            </a:br>
            <a:br>
              <a:rPr lang="en-GB" sz="2900" dirty="0"/>
            </a:br>
            <a:r>
              <a:rPr lang="en-GB" sz="2900" dirty="0"/>
              <a:t>Tasks special!</a:t>
            </a:r>
          </a:p>
        </p:txBody>
      </p:sp>
    </p:spTree>
    <p:extLst>
      <p:ext uri="{BB962C8B-B14F-4D97-AF65-F5344CB8AC3E}">
        <p14:creationId xmlns:p14="http://schemas.microsoft.com/office/powerpoint/2010/main" val="3679290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1: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Variation Theory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variationtheory.com</a:t>
            </a:r>
          </a:p>
        </p:txBody>
      </p:sp>
    </p:spTree>
    <p:extLst>
      <p:ext uri="{BB962C8B-B14F-4D97-AF65-F5344CB8AC3E}">
        <p14:creationId xmlns:p14="http://schemas.microsoft.com/office/powerpoint/2010/main" val="1879381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24F7045-1B8B-4422-9330-0BC8BF606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ED0B3BD-E968-4364-878A-47D3A6AEF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1E60D6-E9F3-413A-809F-65B56B156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80" y="643467"/>
            <a:ext cx="7282439" cy="5571066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C8E5BCBF-E5D0-444B-A584-4A5FF79F9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2510" y="482600"/>
            <a:ext cx="8430372" cy="5892800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0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128275-162F-4DAC-822D-93D83FD445FA}"/>
              </a:ext>
            </a:extLst>
          </p:cNvPr>
          <p:cNvGraphicFramePr>
            <a:graphicFrameLocks noGrp="1"/>
          </p:cNvGraphicFramePr>
          <p:nvPr/>
        </p:nvGraphicFramePr>
        <p:xfrm>
          <a:off x="67699" y="388832"/>
          <a:ext cx="4419691" cy="6084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46">
                  <a:extLst>
                    <a:ext uri="{9D8B030D-6E8A-4147-A177-3AD203B41FA5}">
                      <a16:colId xmlns:a16="http://schemas.microsoft.com/office/drawing/2014/main" val="3854256084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2221000959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2544348119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3891539249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3594816455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2070844681"/>
                    </a:ext>
                  </a:extLst>
                </a:gridCol>
              </a:tblGrid>
              <a:tr h="420996">
                <a:tc>
                  <a:txBody>
                    <a:bodyPr/>
                    <a:lstStyle/>
                    <a:p>
                      <a:pPr algn="r"/>
                      <a:endParaRPr lang="en-GB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mbria Math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Amount</a:t>
                      </a:r>
                      <a:b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Percentage</a:t>
                      </a:r>
                      <a:b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P%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P%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increased by 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decreased by 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652229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320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10 %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352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09790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320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400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240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73052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320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2.5 %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328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4787469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4.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320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1.25 %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324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633765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5.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1.25 %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2654316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6.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400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1.25 %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405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395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838565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7.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4 %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130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226155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8.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4 %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260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240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78121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9.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8 %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270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230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114729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10.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625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16 %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725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525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369901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11.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1859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16 %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297.44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2156.44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1561.56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399426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12.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1234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16 %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197.44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1431.44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1036.56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294195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13.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609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16 %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97.44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706.44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511.56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89396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14.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16 %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13.44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97.44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70.56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753030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15.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16 %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18.56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134.56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97.44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70576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16.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160 %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185.6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301.6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-69.6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1683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17.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200 %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232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348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-116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86253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18.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348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66⅔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232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580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32842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86FDC40-E2E7-491A-A3D7-2088D86BAD2F}"/>
              </a:ext>
            </a:extLst>
          </p:cNvPr>
          <p:cNvGraphicFramePr>
            <a:graphicFrameLocks noGrp="1"/>
          </p:cNvGraphicFramePr>
          <p:nvPr/>
        </p:nvGraphicFramePr>
        <p:xfrm>
          <a:off x="4572000" y="381679"/>
          <a:ext cx="4419691" cy="6084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46">
                  <a:extLst>
                    <a:ext uri="{9D8B030D-6E8A-4147-A177-3AD203B41FA5}">
                      <a16:colId xmlns:a16="http://schemas.microsoft.com/office/drawing/2014/main" val="3854256084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2221000959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2544348119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3891539249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3594816455"/>
                    </a:ext>
                  </a:extLst>
                </a:gridCol>
                <a:gridCol w="830769">
                  <a:extLst>
                    <a:ext uri="{9D8B030D-6E8A-4147-A177-3AD203B41FA5}">
                      <a16:colId xmlns:a16="http://schemas.microsoft.com/office/drawing/2014/main" val="2070844681"/>
                    </a:ext>
                  </a:extLst>
                </a:gridCol>
              </a:tblGrid>
              <a:tr h="420996">
                <a:tc>
                  <a:txBody>
                    <a:bodyPr/>
                    <a:lstStyle/>
                    <a:p>
                      <a:pPr algn="r"/>
                      <a:endParaRPr lang="en-GB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Amount</a:t>
                      </a:r>
                      <a:b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Percentage</a:t>
                      </a:r>
                      <a:b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P%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P%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increased by 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 decreased by 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P%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652229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19.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10 %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72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09790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20.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15%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92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68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73052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21.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80 %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27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4787469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22.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30%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52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633765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23.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60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20%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72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2654316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24.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120%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-2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838565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25.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240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252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228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226155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26.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1200%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13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-11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78121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27.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30%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13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7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114729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28.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10.4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2.6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13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7.8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369901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29.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12.5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0.5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13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399426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30.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15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20%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294195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31.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16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89396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32.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85%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68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148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753030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33.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240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95%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228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468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70576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34.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480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97.5 %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468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948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1683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35.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480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2.5 %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492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468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862538"/>
                  </a:ext>
                </a:extLst>
              </a:tr>
              <a:tr h="314617">
                <a:tc>
                  <a:txBody>
                    <a:bodyPr/>
                    <a:lstStyle/>
                    <a:p>
                      <a:pPr algn="r"/>
                      <a:r>
                        <a:rPr lang="en-GB" sz="1300" b="0" dirty="0">
                          <a:solidFill>
                            <a:schemeClr val="tx1"/>
                          </a:solidFill>
                        </a:rPr>
                        <a:t>36.</a:t>
                      </a:r>
                    </a:p>
                  </a:txBody>
                  <a:tcPr marL="0" marR="33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320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2.5%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328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312</a:t>
                      </a:r>
                    </a:p>
                  </a:txBody>
                  <a:tcPr marL="8792" marR="141715" marT="8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328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707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2: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 lnSpcReduction="10000"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Interwoven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Maths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interwovenmaths.com</a:t>
            </a:r>
          </a:p>
        </p:txBody>
      </p:sp>
    </p:spTree>
    <p:extLst>
      <p:ext uri="{BB962C8B-B14F-4D97-AF65-F5344CB8AC3E}">
        <p14:creationId xmlns:p14="http://schemas.microsoft.com/office/powerpoint/2010/main" val="3938065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5D72D0B-E408-402B-8F9F-103E0CACB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128713"/>
            <a:ext cx="8178799" cy="460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221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3: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901" y="3070371"/>
            <a:ext cx="7642371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Starting Points Maths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https://startingpointsmaths.com</a:t>
            </a:r>
          </a:p>
        </p:txBody>
      </p:sp>
    </p:spTree>
    <p:extLst>
      <p:ext uri="{BB962C8B-B14F-4D97-AF65-F5344CB8AC3E}">
        <p14:creationId xmlns:p14="http://schemas.microsoft.com/office/powerpoint/2010/main" val="1299208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le 80">
            <a:extLst>
              <a:ext uri="{FF2B5EF4-FFF2-40B4-BE49-F238E27FC236}">
                <a16:creationId xmlns:a16="http://schemas.microsoft.com/office/drawing/2014/main" id="{5C56FD3A-4F39-4752-AC00-DB25CCA4E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2510" y="482600"/>
            <a:ext cx="8430372" cy="5892800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82">
            <a:extLst>
              <a:ext uri="{FF2B5EF4-FFF2-40B4-BE49-F238E27FC236}">
                <a16:creationId xmlns:a16="http://schemas.microsoft.com/office/drawing/2014/main" id="{772527DF-A25C-46B4-A5D9-BBE2E310A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2510" y="482600"/>
            <a:ext cx="8430372" cy="589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alendar&#10;&#10;Description automatically generated">
            <a:extLst>
              <a:ext uri="{FF2B5EF4-FFF2-40B4-BE49-F238E27FC236}">
                <a16:creationId xmlns:a16="http://schemas.microsoft.com/office/drawing/2014/main" id="{5134B702-4DDC-4A81-9732-658E27E067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23"/>
          <a:stretch/>
        </p:blipFill>
        <p:spPr>
          <a:xfrm>
            <a:off x="482600" y="643467"/>
            <a:ext cx="81787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18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1763344"/>
            <a:ext cx="7496471" cy="1828801"/>
          </a:xfrm>
        </p:spPr>
        <p:txBody>
          <a:bodyPr/>
          <a:lstStyle/>
          <a:p>
            <a:r>
              <a:rPr lang="en-GB" dirty="0"/>
              <a:t>Breakout Rooms!</a:t>
            </a:r>
          </a:p>
        </p:txBody>
      </p:sp>
    </p:spTree>
    <p:extLst>
      <p:ext uri="{BB962C8B-B14F-4D97-AF65-F5344CB8AC3E}">
        <p14:creationId xmlns:p14="http://schemas.microsoft.com/office/powerpoint/2010/main" val="1310436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438</Words>
  <Application>Microsoft Office PowerPoint</Application>
  <PresentationFormat>On-screen Show (4:3)</PresentationFormat>
  <Paragraphs>250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</vt:lpstr>
      <vt:lpstr>Bookman Old Style</vt:lpstr>
      <vt:lpstr>Calibri</vt:lpstr>
      <vt:lpstr>Calibri Light</vt:lpstr>
      <vt:lpstr>Cambria Math</vt:lpstr>
      <vt:lpstr>Franklin Gothic Book</vt:lpstr>
      <vt:lpstr>Trebuchet MS</vt:lpstr>
      <vt:lpstr>Wingdings 2</vt:lpstr>
      <vt:lpstr>1_SlateVTI</vt:lpstr>
      <vt:lpstr>SlateVTI</vt:lpstr>
      <vt:lpstr>1_Office Theme</vt:lpstr>
      <vt:lpstr>Office Theme</vt:lpstr>
      <vt:lpstr>3 Resources and Ideas  Tasks special!</vt:lpstr>
      <vt:lpstr>Resource 1:</vt:lpstr>
      <vt:lpstr>PowerPoint Presentation</vt:lpstr>
      <vt:lpstr>PowerPoint Presentation</vt:lpstr>
      <vt:lpstr>Resource 2:</vt:lpstr>
      <vt:lpstr>PowerPoint Presentation</vt:lpstr>
      <vt:lpstr>Resource 3:</vt:lpstr>
      <vt:lpstr>PowerPoint Presentation</vt:lpstr>
      <vt:lpstr>Breakout Rooms!</vt:lpstr>
      <vt:lpstr>PowerPoint Presentation</vt:lpstr>
      <vt:lpstr>3 Resources and Ideas  Tasks special!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Resources and Ideas</dc:title>
  <dc:creator>Craig Barton</dc:creator>
  <cp:lastModifiedBy>K Wilkinson</cp:lastModifiedBy>
  <cp:revision>13</cp:revision>
  <dcterms:created xsi:type="dcterms:W3CDTF">2021-01-28T16:38:58Z</dcterms:created>
  <dcterms:modified xsi:type="dcterms:W3CDTF">2021-12-06T16:34:19Z</dcterms:modified>
</cp:coreProperties>
</file>