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76" r:id="rId3"/>
    <p:sldId id="280" r:id="rId4"/>
    <p:sldId id="256" r:id="rId5"/>
    <p:sldId id="277" r:id="rId6"/>
    <p:sldId id="279" r:id="rId7"/>
    <p:sldId id="261" r:id="rId8"/>
    <p:sldId id="278" r:id="rId9"/>
    <p:sldId id="274" r:id="rId10"/>
    <p:sldId id="281" r:id="rId11"/>
    <p:sldId id="282" r:id="rId12"/>
    <p:sldId id="268" r:id="rId13"/>
    <p:sldId id="269" r:id="rId14"/>
    <p:sldId id="271" r:id="rId15"/>
    <p:sldId id="284" r:id="rId16"/>
    <p:sldId id="275" r:id="rId17"/>
    <p:sldId id="288" r:id="rId18"/>
    <p:sldId id="285" r:id="rId19"/>
    <p:sldId id="290" r:id="rId20"/>
    <p:sldId id="291" r:id="rId21"/>
    <p:sldId id="286" r:id="rId22"/>
    <p:sldId id="28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94658"/>
  </p:normalViewPr>
  <p:slideViewPr>
    <p:cSldViewPr snapToGrid="0">
      <p:cViewPr varScale="1">
        <p:scale>
          <a:sx n="116" d="100"/>
          <a:sy n="116" d="100"/>
        </p:scale>
        <p:origin x="90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elle Howard" userId="82c028bc-a681-4f6b-aa2e-454343e95a61" providerId="ADAL" clId="{BAE202A9-80FE-5D42-8F76-2EFDD2C0A2EE}"/>
    <pc:docChg chg="custSel modSld">
      <pc:chgData name="Michelle Howard" userId="82c028bc-a681-4f6b-aa2e-454343e95a61" providerId="ADAL" clId="{BAE202A9-80FE-5D42-8F76-2EFDD2C0A2EE}" dt="2025-03-31T15:51:36.076" v="0" actId="478"/>
      <pc:docMkLst>
        <pc:docMk/>
      </pc:docMkLst>
      <pc:sldChg chg="delSp mod">
        <pc:chgData name="Michelle Howard" userId="82c028bc-a681-4f6b-aa2e-454343e95a61" providerId="ADAL" clId="{BAE202A9-80FE-5D42-8F76-2EFDD2C0A2EE}" dt="2025-03-31T15:51:36.076" v="0" actId="478"/>
        <pc:sldMkLst>
          <pc:docMk/>
          <pc:sldMk cId="2269485177" sldId="272"/>
        </pc:sldMkLst>
        <pc:spChg chg="del">
          <ac:chgData name="Michelle Howard" userId="82c028bc-a681-4f6b-aa2e-454343e95a61" providerId="ADAL" clId="{BAE202A9-80FE-5D42-8F76-2EFDD2C0A2EE}" dt="2025-03-31T15:51:36.076" v="0" actId="478"/>
          <ac:spMkLst>
            <pc:docMk/>
            <pc:sldMk cId="2269485177" sldId="272"/>
            <ac:spMk id="3" creationId="{C610DB5E-7720-4D00-155A-3C03B1DF4C88}"/>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CAEF3-C1E0-B80D-6522-F3FE276BECD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DA338B79-5C87-2C26-39A9-A0162CB9F3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2470C5FB-4361-CB37-CA0C-1CEFBC0A4333}"/>
              </a:ext>
            </a:extLst>
          </p:cNvPr>
          <p:cNvSpPr>
            <a:spLocks noGrp="1"/>
          </p:cNvSpPr>
          <p:nvPr>
            <p:ph type="dt" sz="half" idx="10"/>
          </p:nvPr>
        </p:nvSpPr>
        <p:spPr/>
        <p:txBody>
          <a:bodyPr/>
          <a:lstStyle/>
          <a:p>
            <a:fld id="{69D1B909-80F1-4FD7-9F89-09536BCFCB7A}" type="datetimeFigureOut">
              <a:rPr lang="en-GB" smtClean="0"/>
              <a:t>31/03/2025</a:t>
            </a:fld>
            <a:endParaRPr lang="en-GB"/>
          </a:p>
        </p:txBody>
      </p:sp>
      <p:sp>
        <p:nvSpPr>
          <p:cNvPr id="5" name="Footer Placeholder 4">
            <a:extLst>
              <a:ext uri="{FF2B5EF4-FFF2-40B4-BE49-F238E27FC236}">
                <a16:creationId xmlns:a16="http://schemas.microsoft.com/office/drawing/2014/main" id="{F187AF8F-ABA6-B6B7-0F92-AD61113308E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75EF50F-B812-4D7E-A142-DDEAB7BF4941}"/>
              </a:ext>
            </a:extLst>
          </p:cNvPr>
          <p:cNvSpPr>
            <a:spLocks noGrp="1"/>
          </p:cNvSpPr>
          <p:nvPr>
            <p:ph type="sldNum" sz="quarter" idx="12"/>
          </p:nvPr>
        </p:nvSpPr>
        <p:spPr/>
        <p:txBody>
          <a:bodyPr/>
          <a:lstStyle/>
          <a:p>
            <a:fld id="{13D55A08-17FA-4434-B092-6EF6A682CAF8}" type="slidenum">
              <a:rPr lang="en-GB" smtClean="0"/>
              <a:t>‹#›</a:t>
            </a:fld>
            <a:endParaRPr lang="en-GB"/>
          </a:p>
        </p:txBody>
      </p:sp>
    </p:spTree>
    <p:extLst>
      <p:ext uri="{BB962C8B-B14F-4D97-AF65-F5344CB8AC3E}">
        <p14:creationId xmlns:p14="http://schemas.microsoft.com/office/powerpoint/2010/main" val="32345932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BA85C-E22A-5407-699E-7A07FAFC60A1}"/>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DC1C7E58-F18C-9B2B-D9E4-62AE31FA2A9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7DDCCE9-F419-CE53-5970-6FCFF8EB3184}"/>
              </a:ext>
            </a:extLst>
          </p:cNvPr>
          <p:cNvSpPr>
            <a:spLocks noGrp="1"/>
          </p:cNvSpPr>
          <p:nvPr>
            <p:ph type="dt" sz="half" idx="10"/>
          </p:nvPr>
        </p:nvSpPr>
        <p:spPr/>
        <p:txBody>
          <a:bodyPr/>
          <a:lstStyle/>
          <a:p>
            <a:fld id="{69D1B909-80F1-4FD7-9F89-09536BCFCB7A}" type="datetimeFigureOut">
              <a:rPr lang="en-GB" smtClean="0"/>
              <a:t>31/03/2025</a:t>
            </a:fld>
            <a:endParaRPr lang="en-GB"/>
          </a:p>
        </p:txBody>
      </p:sp>
      <p:sp>
        <p:nvSpPr>
          <p:cNvPr id="5" name="Footer Placeholder 4">
            <a:extLst>
              <a:ext uri="{FF2B5EF4-FFF2-40B4-BE49-F238E27FC236}">
                <a16:creationId xmlns:a16="http://schemas.microsoft.com/office/drawing/2014/main" id="{BA20F85E-BE80-69F1-0605-EC0CA8E1E62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17830F1-CE3A-BFE9-DBF3-DDE25C8EDA85}"/>
              </a:ext>
            </a:extLst>
          </p:cNvPr>
          <p:cNvSpPr>
            <a:spLocks noGrp="1"/>
          </p:cNvSpPr>
          <p:nvPr>
            <p:ph type="sldNum" sz="quarter" idx="12"/>
          </p:nvPr>
        </p:nvSpPr>
        <p:spPr/>
        <p:txBody>
          <a:bodyPr/>
          <a:lstStyle/>
          <a:p>
            <a:fld id="{13D55A08-17FA-4434-B092-6EF6A682CAF8}" type="slidenum">
              <a:rPr lang="en-GB" smtClean="0"/>
              <a:t>‹#›</a:t>
            </a:fld>
            <a:endParaRPr lang="en-GB"/>
          </a:p>
        </p:txBody>
      </p:sp>
    </p:spTree>
    <p:extLst>
      <p:ext uri="{BB962C8B-B14F-4D97-AF65-F5344CB8AC3E}">
        <p14:creationId xmlns:p14="http://schemas.microsoft.com/office/powerpoint/2010/main" val="3137383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C1890B-C92C-D6D4-A442-3224BCDFB87F}"/>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E92A1B51-FA25-53AE-AEBC-274D873D41A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AEA6FCC-DE9E-A981-9B4B-12685A334EE7}"/>
              </a:ext>
            </a:extLst>
          </p:cNvPr>
          <p:cNvSpPr>
            <a:spLocks noGrp="1"/>
          </p:cNvSpPr>
          <p:nvPr>
            <p:ph type="dt" sz="half" idx="10"/>
          </p:nvPr>
        </p:nvSpPr>
        <p:spPr/>
        <p:txBody>
          <a:bodyPr/>
          <a:lstStyle/>
          <a:p>
            <a:fld id="{69D1B909-80F1-4FD7-9F89-09536BCFCB7A}" type="datetimeFigureOut">
              <a:rPr lang="en-GB" smtClean="0"/>
              <a:t>31/03/2025</a:t>
            </a:fld>
            <a:endParaRPr lang="en-GB"/>
          </a:p>
        </p:txBody>
      </p:sp>
      <p:sp>
        <p:nvSpPr>
          <p:cNvPr id="5" name="Footer Placeholder 4">
            <a:extLst>
              <a:ext uri="{FF2B5EF4-FFF2-40B4-BE49-F238E27FC236}">
                <a16:creationId xmlns:a16="http://schemas.microsoft.com/office/drawing/2014/main" id="{2EDE1455-FC02-3C77-7395-A46DC7699D2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0C0796E-66EB-D663-A5A2-10DFB576B1C3}"/>
              </a:ext>
            </a:extLst>
          </p:cNvPr>
          <p:cNvSpPr>
            <a:spLocks noGrp="1"/>
          </p:cNvSpPr>
          <p:nvPr>
            <p:ph type="sldNum" sz="quarter" idx="12"/>
          </p:nvPr>
        </p:nvSpPr>
        <p:spPr/>
        <p:txBody>
          <a:bodyPr/>
          <a:lstStyle/>
          <a:p>
            <a:fld id="{13D55A08-17FA-4434-B092-6EF6A682CAF8}" type="slidenum">
              <a:rPr lang="en-GB" smtClean="0"/>
              <a:t>‹#›</a:t>
            </a:fld>
            <a:endParaRPr lang="en-GB"/>
          </a:p>
        </p:txBody>
      </p:sp>
    </p:spTree>
    <p:extLst>
      <p:ext uri="{BB962C8B-B14F-4D97-AF65-F5344CB8AC3E}">
        <p14:creationId xmlns:p14="http://schemas.microsoft.com/office/powerpoint/2010/main" val="3820805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783AF-A483-C9BE-1D6F-DA3D1C196DD1}"/>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BFD6245-6D19-8B6C-183B-4761A97D620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6E99ACF-C637-A8A0-BE49-FE4D9E896656}"/>
              </a:ext>
            </a:extLst>
          </p:cNvPr>
          <p:cNvSpPr>
            <a:spLocks noGrp="1"/>
          </p:cNvSpPr>
          <p:nvPr>
            <p:ph type="dt" sz="half" idx="10"/>
          </p:nvPr>
        </p:nvSpPr>
        <p:spPr/>
        <p:txBody>
          <a:bodyPr/>
          <a:lstStyle/>
          <a:p>
            <a:fld id="{69D1B909-80F1-4FD7-9F89-09536BCFCB7A}" type="datetimeFigureOut">
              <a:rPr lang="en-GB" smtClean="0"/>
              <a:t>31/03/2025</a:t>
            </a:fld>
            <a:endParaRPr lang="en-GB"/>
          </a:p>
        </p:txBody>
      </p:sp>
      <p:sp>
        <p:nvSpPr>
          <p:cNvPr id="5" name="Footer Placeholder 4">
            <a:extLst>
              <a:ext uri="{FF2B5EF4-FFF2-40B4-BE49-F238E27FC236}">
                <a16:creationId xmlns:a16="http://schemas.microsoft.com/office/drawing/2014/main" id="{9C62D207-8CE7-30EE-A3D4-881B1F0E6B0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F71884A-88D1-9057-5C85-F651D37C192A}"/>
              </a:ext>
            </a:extLst>
          </p:cNvPr>
          <p:cNvSpPr>
            <a:spLocks noGrp="1"/>
          </p:cNvSpPr>
          <p:nvPr>
            <p:ph type="sldNum" sz="quarter" idx="12"/>
          </p:nvPr>
        </p:nvSpPr>
        <p:spPr/>
        <p:txBody>
          <a:bodyPr/>
          <a:lstStyle/>
          <a:p>
            <a:fld id="{13D55A08-17FA-4434-B092-6EF6A682CAF8}" type="slidenum">
              <a:rPr lang="en-GB" smtClean="0"/>
              <a:t>‹#›</a:t>
            </a:fld>
            <a:endParaRPr lang="en-GB"/>
          </a:p>
        </p:txBody>
      </p:sp>
    </p:spTree>
    <p:extLst>
      <p:ext uri="{BB962C8B-B14F-4D97-AF65-F5344CB8AC3E}">
        <p14:creationId xmlns:p14="http://schemas.microsoft.com/office/powerpoint/2010/main" val="2136099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AFF2E-8BCC-F39B-883A-9FF0570D9E1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3F9E770B-6874-7F2F-9F24-17EC9957E29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90F91ED-1509-DE09-9ACC-BADD2A2AF3C4}"/>
              </a:ext>
            </a:extLst>
          </p:cNvPr>
          <p:cNvSpPr>
            <a:spLocks noGrp="1"/>
          </p:cNvSpPr>
          <p:nvPr>
            <p:ph type="dt" sz="half" idx="10"/>
          </p:nvPr>
        </p:nvSpPr>
        <p:spPr/>
        <p:txBody>
          <a:bodyPr/>
          <a:lstStyle/>
          <a:p>
            <a:fld id="{69D1B909-80F1-4FD7-9F89-09536BCFCB7A}" type="datetimeFigureOut">
              <a:rPr lang="en-GB" smtClean="0"/>
              <a:t>31/03/2025</a:t>
            </a:fld>
            <a:endParaRPr lang="en-GB"/>
          </a:p>
        </p:txBody>
      </p:sp>
      <p:sp>
        <p:nvSpPr>
          <p:cNvPr id="5" name="Footer Placeholder 4">
            <a:extLst>
              <a:ext uri="{FF2B5EF4-FFF2-40B4-BE49-F238E27FC236}">
                <a16:creationId xmlns:a16="http://schemas.microsoft.com/office/drawing/2014/main" id="{D9232ECB-BB9A-A894-ECE7-184E45ACE7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3B6082B-9757-2543-4CC2-E860DC1FC262}"/>
              </a:ext>
            </a:extLst>
          </p:cNvPr>
          <p:cNvSpPr>
            <a:spLocks noGrp="1"/>
          </p:cNvSpPr>
          <p:nvPr>
            <p:ph type="sldNum" sz="quarter" idx="12"/>
          </p:nvPr>
        </p:nvSpPr>
        <p:spPr/>
        <p:txBody>
          <a:bodyPr/>
          <a:lstStyle/>
          <a:p>
            <a:fld id="{13D55A08-17FA-4434-B092-6EF6A682CAF8}" type="slidenum">
              <a:rPr lang="en-GB" smtClean="0"/>
              <a:t>‹#›</a:t>
            </a:fld>
            <a:endParaRPr lang="en-GB"/>
          </a:p>
        </p:txBody>
      </p:sp>
    </p:spTree>
    <p:extLst>
      <p:ext uri="{BB962C8B-B14F-4D97-AF65-F5344CB8AC3E}">
        <p14:creationId xmlns:p14="http://schemas.microsoft.com/office/powerpoint/2010/main" val="1086187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28E16-635C-8C5D-1670-40436E2FDF00}"/>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64C0A5B-D3BE-D08D-EDD6-DA6905E3E5B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63E7FDD3-F628-7A56-A697-84D47C949F2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258727B8-9827-8839-0212-8556E0AFBDFD}"/>
              </a:ext>
            </a:extLst>
          </p:cNvPr>
          <p:cNvSpPr>
            <a:spLocks noGrp="1"/>
          </p:cNvSpPr>
          <p:nvPr>
            <p:ph type="dt" sz="half" idx="10"/>
          </p:nvPr>
        </p:nvSpPr>
        <p:spPr/>
        <p:txBody>
          <a:bodyPr/>
          <a:lstStyle/>
          <a:p>
            <a:fld id="{69D1B909-80F1-4FD7-9F89-09536BCFCB7A}" type="datetimeFigureOut">
              <a:rPr lang="en-GB" smtClean="0"/>
              <a:t>31/03/2025</a:t>
            </a:fld>
            <a:endParaRPr lang="en-GB"/>
          </a:p>
        </p:txBody>
      </p:sp>
      <p:sp>
        <p:nvSpPr>
          <p:cNvPr id="6" name="Footer Placeholder 5">
            <a:extLst>
              <a:ext uri="{FF2B5EF4-FFF2-40B4-BE49-F238E27FC236}">
                <a16:creationId xmlns:a16="http://schemas.microsoft.com/office/drawing/2014/main" id="{7BC4B5DB-EB1E-EDC4-4F3E-0B4E1007B3F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E32AD0B-45EE-B4FA-36AC-BEF45F237144}"/>
              </a:ext>
            </a:extLst>
          </p:cNvPr>
          <p:cNvSpPr>
            <a:spLocks noGrp="1"/>
          </p:cNvSpPr>
          <p:nvPr>
            <p:ph type="sldNum" sz="quarter" idx="12"/>
          </p:nvPr>
        </p:nvSpPr>
        <p:spPr/>
        <p:txBody>
          <a:bodyPr/>
          <a:lstStyle/>
          <a:p>
            <a:fld id="{13D55A08-17FA-4434-B092-6EF6A682CAF8}" type="slidenum">
              <a:rPr lang="en-GB" smtClean="0"/>
              <a:t>‹#›</a:t>
            </a:fld>
            <a:endParaRPr lang="en-GB"/>
          </a:p>
        </p:txBody>
      </p:sp>
    </p:spTree>
    <p:extLst>
      <p:ext uri="{BB962C8B-B14F-4D97-AF65-F5344CB8AC3E}">
        <p14:creationId xmlns:p14="http://schemas.microsoft.com/office/powerpoint/2010/main" val="3961732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47961-FB9A-8694-81F6-98F2AEF4DF99}"/>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05617BCF-14A3-5D82-D831-01F101EFED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3B71ECE-5650-58D9-A4ED-67F205A89C7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A3A4FA4C-6221-6B08-D496-6DCC626FBF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8CC016F-7939-6BD1-FF89-DBCBA54782E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101F7C3C-916E-59AD-D071-72C4BCE761A9}"/>
              </a:ext>
            </a:extLst>
          </p:cNvPr>
          <p:cNvSpPr>
            <a:spLocks noGrp="1"/>
          </p:cNvSpPr>
          <p:nvPr>
            <p:ph type="dt" sz="half" idx="10"/>
          </p:nvPr>
        </p:nvSpPr>
        <p:spPr/>
        <p:txBody>
          <a:bodyPr/>
          <a:lstStyle/>
          <a:p>
            <a:fld id="{69D1B909-80F1-4FD7-9F89-09536BCFCB7A}" type="datetimeFigureOut">
              <a:rPr lang="en-GB" smtClean="0"/>
              <a:t>31/03/2025</a:t>
            </a:fld>
            <a:endParaRPr lang="en-GB"/>
          </a:p>
        </p:txBody>
      </p:sp>
      <p:sp>
        <p:nvSpPr>
          <p:cNvPr id="8" name="Footer Placeholder 7">
            <a:extLst>
              <a:ext uri="{FF2B5EF4-FFF2-40B4-BE49-F238E27FC236}">
                <a16:creationId xmlns:a16="http://schemas.microsoft.com/office/drawing/2014/main" id="{5276278F-1AA5-B7FC-B371-92E989C3C4A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CBAFA33-D3CA-DF33-B239-0D4E2A2E3693}"/>
              </a:ext>
            </a:extLst>
          </p:cNvPr>
          <p:cNvSpPr>
            <a:spLocks noGrp="1"/>
          </p:cNvSpPr>
          <p:nvPr>
            <p:ph type="sldNum" sz="quarter" idx="12"/>
          </p:nvPr>
        </p:nvSpPr>
        <p:spPr/>
        <p:txBody>
          <a:bodyPr/>
          <a:lstStyle/>
          <a:p>
            <a:fld id="{13D55A08-17FA-4434-B092-6EF6A682CAF8}" type="slidenum">
              <a:rPr lang="en-GB" smtClean="0"/>
              <a:t>‹#›</a:t>
            </a:fld>
            <a:endParaRPr lang="en-GB"/>
          </a:p>
        </p:txBody>
      </p:sp>
    </p:spTree>
    <p:extLst>
      <p:ext uri="{BB962C8B-B14F-4D97-AF65-F5344CB8AC3E}">
        <p14:creationId xmlns:p14="http://schemas.microsoft.com/office/powerpoint/2010/main" val="3074320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ABCE6-33EC-2EEF-8603-37AE421860AF}"/>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A841479C-3FA6-B275-F493-330AE68E3264}"/>
              </a:ext>
            </a:extLst>
          </p:cNvPr>
          <p:cNvSpPr>
            <a:spLocks noGrp="1"/>
          </p:cNvSpPr>
          <p:nvPr>
            <p:ph type="dt" sz="half" idx="10"/>
          </p:nvPr>
        </p:nvSpPr>
        <p:spPr/>
        <p:txBody>
          <a:bodyPr/>
          <a:lstStyle/>
          <a:p>
            <a:fld id="{69D1B909-80F1-4FD7-9F89-09536BCFCB7A}" type="datetimeFigureOut">
              <a:rPr lang="en-GB" smtClean="0"/>
              <a:t>31/03/2025</a:t>
            </a:fld>
            <a:endParaRPr lang="en-GB"/>
          </a:p>
        </p:txBody>
      </p:sp>
      <p:sp>
        <p:nvSpPr>
          <p:cNvPr id="4" name="Footer Placeholder 3">
            <a:extLst>
              <a:ext uri="{FF2B5EF4-FFF2-40B4-BE49-F238E27FC236}">
                <a16:creationId xmlns:a16="http://schemas.microsoft.com/office/drawing/2014/main" id="{A9AFEC58-168E-DC23-B970-E07DF8E4D67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30863E6-AFDF-B0C8-DFE6-1FC8780B93AD}"/>
              </a:ext>
            </a:extLst>
          </p:cNvPr>
          <p:cNvSpPr>
            <a:spLocks noGrp="1"/>
          </p:cNvSpPr>
          <p:nvPr>
            <p:ph type="sldNum" sz="quarter" idx="12"/>
          </p:nvPr>
        </p:nvSpPr>
        <p:spPr/>
        <p:txBody>
          <a:bodyPr/>
          <a:lstStyle/>
          <a:p>
            <a:fld id="{13D55A08-17FA-4434-B092-6EF6A682CAF8}" type="slidenum">
              <a:rPr lang="en-GB" smtClean="0"/>
              <a:t>‹#›</a:t>
            </a:fld>
            <a:endParaRPr lang="en-GB"/>
          </a:p>
        </p:txBody>
      </p:sp>
    </p:spTree>
    <p:extLst>
      <p:ext uri="{BB962C8B-B14F-4D97-AF65-F5344CB8AC3E}">
        <p14:creationId xmlns:p14="http://schemas.microsoft.com/office/powerpoint/2010/main" val="3371004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0DF0AE-832D-AB01-8026-29B1535F4D8B}"/>
              </a:ext>
            </a:extLst>
          </p:cNvPr>
          <p:cNvSpPr>
            <a:spLocks noGrp="1"/>
          </p:cNvSpPr>
          <p:nvPr>
            <p:ph type="dt" sz="half" idx="10"/>
          </p:nvPr>
        </p:nvSpPr>
        <p:spPr/>
        <p:txBody>
          <a:bodyPr/>
          <a:lstStyle/>
          <a:p>
            <a:fld id="{69D1B909-80F1-4FD7-9F89-09536BCFCB7A}" type="datetimeFigureOut">
              <a:rPr lang="en-GB" smtClean="0"/>
              <a:t>31/03/2025</a:t>
            </a:fld>
            <a:endParaRPr lang="en-GB"/>
          </a:p>
        </p:txBody>
      </p:sp>
      <p:sp>
        <p:nvSpPr>
          <p:cNvPr id="3" name="Footer Placeholder 2">
            <a:extLst>
              <a:ext uri="{FF2B5EF4-FFF2-40B4-BE49-F238E27FC236}">
                <a16:creationId xmlns:a16="http://schemas.microsoft.com/office/drawing/2014/main" id="{F7BF20E8-4699-7A79-AA33-49FDD6D509A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0A26E94-22CA-D638-B2A3-4A85C5A3298A}"/>
              </a:ext>
            </a:extLst>
          </p:cNvPr>
          <p:cNvSpPr>
            <a:spLocks noGrp="1"/>
          </p:cNvSpPr>
          <p:nvPr>
            <p:ph type="sldNum" sz="quarter" idx="12"/>
          </p:nvPr>
        </p:nvSpPr>
        <p:spPr/>
        <p:txBody>
          <a:bodyPr/>
          <a:lstStyle/>
          <a:p>
            <a:fld id="{13D55A08-17FA-4434-B092-6EF6A682CAF8}" type="slidenum">
              <a:rPr lang="en-GB" smtClean="0"/>
              <a:t>‹#›</a:t>
            </a:fld>
            <a:endParaRPr lang="en-GB"/>
          </a:p>
        </p:txBody>
      </p:sp>
    </p:spTree>
    <p:extLst>
      <p:ext uri="{BB962C8B-B14F-4D97-AF65-F5344CB8AC3E}">
        <p14:creationId xmlns:p14="http://schemas.microsoft.com/office/powerpoint/2010/main" val="2083017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E5D1E-F487-2F7D-272F-DC87B79ECAB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D695EEB3-FA46-C8CF-BE2F-3C4F92B347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BE6F6F73-65DF-7153-4E54-0B165518B2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D5C59AA-7291-BDBB-7CEB-BBFCA6960BEC}"/>
              </a:ext>
            </a:extLst>
          </p:cNvPr>
          <p:cNvSpPr>
            <a:spLocks noGrp="1"/>
          </p:cNvSpPr>
          <p:nvPr>
            <p:ph type="dt" sz="half" idx="10"/>
          </p:nvPr>
        </p:nvSpPr>
        <p:spPr/>
        <p:txBody>
          <a:bodyPr/>
          <a:lstStyle/>
          <a:p>
            <a:fld id="{69D1B909-80F1-4FD7-9F89-09536BCFCB7A}" type="datetimeFigureOut">
              <a:rPr lang="en-GB" smtClean="0"/>
              <a:t>31/03/2025</a:t>
            </a:fld>
            <a:endParaRPr lang="en-GB"/>
          </a:p>
        </p:txBody>
      </p:sp>
      <p:sp>
        <p:nvSpPr>
          <p:cNvPr id="6" name="Footer Placeholder 5">
            <a:extLst>
              <a:ext uri="{FF2B5EF4-FFF2-40B4-BE49-F238E27FC236}">
                <a16:creationId xmlns:a16="http://schemas.microsoft.com/office/drawing/2014/main" id="{36A8AC54-D75D-5D6D-323E-F05F2923F21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2601AC8-FEA0-DDF8-B871-9396A552C3E3}"/>
              </a:ext>
            </a:extLst>
          </p:cNvPr>
          <p:cNvSpPr>
            <a:spLocks noGrp="1"/>
          </p:cNvSpPr>
          <p:nvPr>
            <p:ph type="sldNum" sz="quarter" idx="12"/>
          </p:nvPr>
        </p:nvSpPr>
        <p:spPr/>
        <p:txBody>
          <a:bodyPr/>
          <a:lstStyle/>
          <a:p>
            <a:fld id="{13D55A08-17FA-4434-B092-6EF6A682CAF8}" type="slidenum">
              <a:rPr lang="en-GB" smtClean="0"/>
              <a:t>‹#›</a:t>
            </a:fld>
            <a:endParaRPr lang="en-GB"/>
          </a:p>
        </p:txBody>
      </p:sp>
    </p:spTree>
    <p:extLst>
      <p:ext uri="{BB962C8B-B14F-4D97-AF65-F5344CB8AC3E}">
        <p14:creationId xmlns:p14="http://schemas.microsoft.com/office/powerpoint/2010/main" val="23533275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176F6-4112-9371-B0AA-5B7F88896EC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B07E243B-4019-63CF-9734-9E278621B6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631FCC4-F132-09F0-91B3-1211BEDF15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F3C2D2A-7B47-292D-8185-E2E0824521EF}"/>
              </a:ext>
            </a:extLst>
          </p:cNvPr>
          <p:cNvSpPr>
            <a:spLocks noGrp="1"/>
          </p:cNvSpPr>
          <p:nvPr>
            <p:ph type="dt" sz="half" idx="10"/>
          </p:nvPr>
        </p:nvSpPr>
        <p:spPr/>
        <p:txBody>
          <a:bodyPr/>
          <a:lstStyle/>
          <a:p>
            <a:fld id="{69D1B909-80F1-4FD7-9F89-09536BCFCB7A}" type="datetimeFigureOut">
              <a:rPr lang="en-GB" smtClean="0"/>
              <a:t>31/03/2025</a:t>
            </a:fld>
            <a:endParaRPr lang="en-GB"/>
          </a:p>
        </p:txBody>
      </p:sp>
      <p:sp>
        <p:nvSpPr>
          <p:cNvPr id="6" name="Footer Placeholder 5">
            <a:extLst>
              <a:ext uri="{FF2B5EF4-FFF2-40B4-BE49-F238E27FC236}">
                <a16:creationId xmlns:a16="http://schemas.microsoft.com/office/drawing/2014/main" id="{8BD28FEA-BDA5-DAD1-ACB1-024D337E969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D8582E4-EAD6-DB3D-629E-2C63DB3E4037}"/>
              </a:ext>
            </a:extLst>
          </p:cNvPr>
          <p:cNvSpPr>
            <a:spLocks noGrp="1"/>
          </p:cNvSpPr>
          <p:nvPr>
            <p:ph type="sldNum" sz="quarter" idx="12"/>
          </p:nvPr>
        </p:nvSpPr>
        <p:spPr/>
        <p:txBody>
          <a:bodyPr/>
          <a:lstStyle/>
          <a:p>
            <a:fld id="{13D55A08-17FA-4434-B092-6EF6A682CAF8}" type="slidenum">
              <a:rPr lang="en-GB" smtClean="0"/>
              <a:t>‹#›</a:t>
            </a:fld>
            <a:endParaRPr lang="en-GB"/>
          </a:p>
        </p:txBody>
      </p:sp>
    </p:spTree>
    <p:extLst>
      <p:ext uri="{BB962C8B-B14F-4D97-AF65-F5344CB8AC3E}">
        <p14:creationId xmlns:p14="http://schemas.microsoft.com/office/powerpoint/2010/main" val="3934071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9E7BBF-0477-C855-475F-902EBB6395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99868A5B-F2B4-9079-7559-4051EAD67B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A5A0139-C7AB-DE76-A37A-250CDADB93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9D1B909-80F1-4FD7-9F89-09536BCFCB7A}" type="datetimeFigureOut">
              <a:rPr lang="en-GB" smtClean="0"/>
              <a:t>31/03/2025</a:t>
            </a:fld>
            <a:endParaRPr lang="en-GB"/>
          </a:p>
        </p:txBody>
      </p:sp>
      <p:sp>
        <p:nvSpPr>
          <p:cNvPr id="5" name="Footer Placeholder 4">
            <a:extLst>
              <a:ext uri="{FF2B5EF4-FFF2-40B4-BE49-F238E27FC236}">
                <a16:creationId xmlns:a16="http://schemas.microsoft.com/office/drawing/2014/main" id="{BFFFA3F4-5A19-C703-4AC9-B2BF2A56D6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9B86163-580C-70FC-740C-1672B4653E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3D55A08-17FA-4434-B092-6EF6A682CAF8}" type="slidenum">
              <a:rPr lang="en-GB" smtClean="0"/>
              <a:t>‹#›</a:t>
            </a:fld>
            <a:endParaRPr lang="en-GB"/>
          </a:p>
        </p:txBody>
      </p:sp>
    </p:spTree>
    <p:extLst>
      <p:ext uri="{BB962C8B-B14F-4D97-AF65-F5344CB8AC3E}">
        <p14:creationId xmlns:p14="http://schemas.microsoft.com/office/powerpoint/2010/main" val="6432047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B8834-1D70-0DF5-0952-A95C6DD9B764}"/>
              </a:ext>
            </a:extLst>
          </p:cNvPr>
          <p:cNvSpPr>
            <a:spLocks noGrp="1"/>
          </p:cNvSpPr>
          <p:nvPr>
            <p:ph type="ctrTitle"/>
          </p:nvPr>
        </p:nvSpPr>
        <p:spPr/>
        <p:txBody>
          <a:bodyPr/>
          <a:lstStyle/>
          <a:p>
            <a:r>
              <a:rPr lang="en-GB" dirty="0"/>
              <a:t>MODELLING…</a:t>
            </a:r>
          </a:p>
        </p:txBody>
      </p:sp>
    </p:spTree>
    <p:extLst>
      <p:ext uri="{BB962C8B-B14F-4D97-AF65-F5344CB8AC3E}">
        <p14:creationId xmlns:p14="http://schemas.microsoft.com/office/powerpoint/2010/main" val="2269485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040AA-7477-05D6-DB0F-EF5CFED636F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6682BD8A-7410-9A01-77E9-92D0EBB71D9C}"/>
              </a:ext>
            </a:extLst>
          </p:cNvPr>
          <p:cNvSpPr txBox="1">
            <a:spLocks/>
          </p:cNvSpPr>
          <p:nvPr/>
        </p:nvSpPr>
        <p:spPr>
          <a:xfrm>
            <a:off x="451924" y="230188"/>
            <a:ext cx="11288151" cy="886900"/>
          </a:xfrm>
          <a:prstGeom prst="rect">
            <a:avLst/>
          </a:prstGeom>
          <a:solidFill>
            <a:schemeClr val="accent2">
              <a:lumMod val="60000"/>
              <a:lumOff val="4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Calibri" panose="020F0502020204030204" pitchFamily="34" charset="0"/>
                <a:cs typeface="Calibri" panose="020F0502020204030204" pitchFamily="34" charset="0"/>
              </a:rPr>
              <a:t>Scaffolding…</a:t>
            </a:r>
            <a:endParaRPr lang="en-GB" dirty="0">
              <a:latin typeface="Calibri" panose="020F050202020403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2BAB4415-BDE6-3791-40F9-861AD62FC4A5}"/>
              </a:ext>
            </a:extLst>
          </p:cNvPr>
          <p:cNvPicPr>
            <a:picLocks noChangeAspect="1"/>
          </p:cNvPicPr>
          <p:nvPr/>
        </p:nvPicPr>
        <p:blipFill>
          <a:blip r:embed="rId2"/>
          <a:stretch>
            <a:fillRect/>
          </a:stretch>
        </p:blipFill>
        <p:spPr>
          <a:xfrm rot="21187755">
            <a:off x="403121" y="2013153"/>
            <a:ext cx="6096000" cy="34035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5" name="TextBox 14">
            <a:extLst>
              <a:ext uri="{FF2B5EF4-FFF2-40B4-BE49-F238E27FC236}">
                <a16:creationId xmlns:a16="http://schemas.microsoft.com/office/drawing/2014/main" id="{68314087-7209-CF2A-A9A7-AF9CD71C451A}"/>
              </a:ext>
            </a:extLst>
          </p:cNvPr>
          <p:cNvSpPr txBox="1"/>
          <p:nvPr/>
        </p:nvSpPr>
        <p:spPr>
          <a:xfrm>
            <a:off x="7262516" y="1660741"/>
            <a:ext cx="4477560" cy="4401205"/>
          </a:xfrm>
          <a:prstGeom prst="rect">
            <a:avLst/>
          </a:prstGeom>
          <a:noFill/>
        </p:spPr>
        <p:txBody>
          <a:bodyPr wrap="square" rtlCol="0">
            <a:spAutoFit/>
          </a:bodyPr>
          <a:lstStyle/>
          <a:p>
            <a:r>
              <a:rPr lang="en-US" sz="2000" b="1" dirty="0">
                <a:latin typeface="Calibri" panose="020F0502020204030204" pitchFamily="34" charset="0"/>
                <a:cs typeface="Calibri" panose="020F0502020204030204" pitchFamily="34" charset="0"/>
              </a:rPr>
              <a:t>Scaffolding self/peer assessment tasks can lead to students providing quality feedback to each other.</a:t>
            </a:r>
          </a:p>
          <a:p>
            <a:endParaRPr lang="en-US" sz="2000" b="1" dirty="0">
              <a:latin typeface="Calibri" panose="020F0502020204030204" pitchFamily="34" charset="0"/>
              <a:cs typeface="Calibri" panose="020F0502020204030204" pitchFamily="34" charset="0"/>
            </a:endParaRPr>
          </a:p>
          <a:p>
            <a:r>
              <a:rPr lang="en-US" sz="2000" b="1" dirty="0">
                <a:latin typeface="Calibri" panose="020F0502020204030204" pitchFamily="34" charset="0"/>
                <a:cs typeface="Calibri" panose="020F0502020204030204" pitchFamily="34" charset="0"/>
              </a:rPr>
              <a:t>E.g. avoid comments like ‘better handwriting’.</a:t>
            </a:r>
          </a:p>
          <a:p>
            <a:endParaRPr lang="en-US" sz="2000" b="1" dirty="0">
              <a:latin typeface="Calibri" panose="020F0502020204030204" pitchFamily="34" charset="0"/>
              <a:cs typeface="Calibri" panose="020F0502020204030204" pitchFamily="34" charset="0"/>
            </a:endParaRPr>
          </a:p>
          <a:p>
            <a:r>
              <a:rPr lang="en-US" sz="2000" b="1" dirty="0">
                <a:latin typeface="Calibri" panose="020F0502020204030204" pitchFamily="34" charset="0"/>
                <a:cs typeface="Calibri" panose="020F0502020204030204" pitchFamily="34" charset="0"/>
              </a:rPr>
              <a:t>However, also means they’re not actively ‘thinking’. Might just choose a target at random to write down and so aren’t actually engaging in the task properly.</a:t>
            </a:r>
          </a:p>
          <a:p>
            <a:endParaRPr lang="en-US" sz="2000" b="1" dirty="0">
              <a:latin typeface="Calibri" panose="020F0502020204030204" pitchFamily="34" charset="0"/>
              <a:cs typeface="Calibri" panose="020F0502020204030204" pitchFamily="34" charset="0"/>
            </a:endParaRPr>
          </a:p>
          <a:p>
            <a:endParaRPr lang="en-GB" sz="2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74221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F554A-EDEE-932C-4020-E9FFE9E2183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07AD01BA-DE80-7CA0-7BFA-B8383C5E587C}"/>
              </a:ext>
            </a:extLst>
          </p:cNvPr>
          <p:cNvSpPr txBox="1">
            <a:spLocks/>
          </p:cNvSpPr>
          <p:nvPr/>
        </p:nvSpPr>
        <p:spPr>
          <a:xfrm>
            <a:off x="451924" y="230188"/>
            <a:ext cx="11288151" cy="886900"/>
          </a:xfrm>
          <a:prstGeom prst="rect">
            <a:avLst/>
          </a:prstGeom>
          <a:solidFill>
            <a:schemeClr val="accent2">
              <a:lumMod val="60000"/>
              <a:lumOff val="4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Calibri" panose="020F0502020204030204" pitchFamily="34" charset="0"/>
                <a:cs typeface="Calibri" panose="020F0502020204030204" pitchFamily="34" charset="0"/>
              </a:rPr>
              <a:t>Scaffolding…</a:t>
            </a:r>
            <a:endParaRPr lang="en-GB"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97B4AF8-A251-2A88-D92D-5FA2273609B8}"/>
              </a:ext>
            </a:extLst>
          </p:cNvPr>
          <p:cNvPicPr>
            <a:picLocks noChangeAspect="1"/>
          </p:cNvPicPr>
          <p:nvPr/>
        </p:nvPicPr>
        <p:blipFill>
          <a:blip r:embed="rId2"/>
          <a:stretch>
            <a:fillRect/>
          </a:stretch>
        </p:blipFill>
        <p:spPr>
          <a:xfrm>
            <a:off x="572756" y="1904923"/>
            <a:ext cx="6752492" cy="37473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extBox 1">
            <a:extLst>
              <a:ext uri="{FF2B5EF4-FFF2-40B4-BE49-F238E27FC236}">
                <a16:creationId xmlns:a16="http://schemas.microsoft.com/office/drawing/2014/main" id="{FACA53D0-0FC3-445A-2F28-93F9CA9AE7B3}"/>
              </a:ext>
            </a:extLst>
          </p:cNvPr>
          <p:cNvSpPr txBox="1"/>
          <p:nvPr/>
        </p:nvSpPr>
        <p:spPr>
          <a:xfrm>
            <a:off x="8377083" y="1532922"/>
            <a:ext cx="3067665" cy="5016758"/>
          </a:xfrm>
          <a:prstGeom prst="rect">
            <a:avLst/>
          </a:prstGeom>
          <a:noFill/>
        </p:spPr>
        <p:txBody>
          <a:bodyPr wrap="square" rtlCol="0">
            <a:spAutoFit/>
          </a:bodyPr>
          <a:lstStyle/>
          <a:p>
            <a:pPr algn="ctr"/>
            <a:r>
              <a:rPr lang="en-US" sz="2000" b="1" dirty="0">
                <a:latin typeface="Calibri" panose="020F0502020204030204" pitchFamily="34" charset="0"/>
                <a:cs typeface="Calibri" panose="020F0502020204030204" pitchFamily="34" charset="0"/>
              </a:rPr>
              <a:t>Instead, taking the time to scaffold what students need to do to properly self/peer assess something can lead to students receiving quality feedback.</a:t>
            </a:r>
          </a:p>
          <a:p>
            <a:pPr algn="ctr"/>
            <a:endParaRPr lang="en-US" sz="2000" b="1" dirty="0">
              <a:latin typeface="Calibri" panose="020F0502020204030204" pitchFamily="34" charset="0"/>
              <a:cs typeface="Calibri" panose="020F0502020204030204" pitchFamily="34" charset="0"/>
            </a:endParaRPr>
          </a:p>
          <a:p>
            <a:pPr algn="ctr"/>
            <a:endParaRPr lang="en-US" sz="2000" b="1" dirty="0">
              <a:latin typeface="Calibri" panose="020F0502020204030204" pitchFamily="34" charset="0"/>
              <a:cs typeface="Calibri" panose="020F0502020204030204" pitchFamily="34" charset="0"/>
            </a:endParaRPr>
          </a:p>
          <a:p>
            <a:pPr algn="ctr"/>
            <a:endParaRPr lang="en-US" sz="2000" b="1" dirty="0">
              <a:latin typeface="Calibri" panose="020F0502020204030204" pitchFamily="34" charset="0"/>
              <a:cs typeface="Calibri" panose="020F0502020204030204" pitchFamily="34" charset="0"/>
            </a:endParaRPr>
          </a:p>
          <a:p>
            <a:pPr algn="ctr"/>
            <a:r>
              <a:rPr lang="en-US" sz="2000" b="1" dirty="0">
                <a:latin typeface="Calibri" panose="020F0502020204030204" pitchFamily="34" charset="0"/>
                <a:cs typeface="Calibri" panose="020F0502020204030204" pitchFamily="34" charset="0"/>
              </a:rPr>
              <a:t>What still needs to be improved here?</a:t>
            </a:r>
          </a:p>
          <a:p>
            <a:pPr algn="ctr"/>
            <a:endParaRPr lang="en-US" sz="2000" b="1" dirty="0">
              <a:latin typeface="Calibri" panose="020F0502020204030204" pitchFamily="34" charset="0"/>
              <a:cs typeface="Calibri" panose="020F0502020204030204" pitchFamily="34" charset="0"/>
            </a:endParaRPr>
          </a:p>
          <a:p>
            <a:pPr algn="ctr"/>
            <a:r>
              <a:rPr lang="en-US" sz="2000" b="1" dirty="0">
                <a:latin typeface="Calibri" panose="020F0502020204030204" pitchFamily="34" charset="0"/>
                <a:cs typeface="Calibri" panose="020F0502020204030204" pitchFamily="34" charset="0"/>
              </a:rPr>
              <a:t>Student friendly criteria is a must! </a:t>
            </a:r>
          </a:p>
          <a:p>
            <a:pPr algn="ctr"/>
            <a:endParaRPr lang="en-US" sz="2000" b="1" dirty="0">
              <a:latin typeface="Calibri" panose="020F0502020204030204" pitchFamily="34" charset="0"/>
              <a:cs typeface="Calibri" panose="020F0502020204030204" pitchFamily="34" charset="0"/>
            </a:endParaRPr>
          </a:p>
          <a:p>
            <a:pPr algn="ctr"/>
            <a:endParaRPr lang="en-GB" sz="2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392745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1924" y="230188"/>
            <a:ext cx="11288151" cy="886900"/>
          </a:xfrm>
          <a:prstGeom prst="rect">
            <a:avLst/>
          </a:prstGeom>
          <a:solidFill>
            <a:schemeClr val="accent2">
              <a:lumMod val="60000"/>
              <a:lumOff val="4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Calibri" panose="020F0502020204030204" pitchFamily="34" charset="0"/>
                <a:cs typeface="Calibri" panose="020F0502020204030204" pitchFamily="34" charset="0"/>
              </a:rPr>
              <a:t>Scaffolding…</a:t>
            </a:r>
            <a:endParaRPr lang="en-GB" dirty="0">
              <a:latin typeface="Calibri" panose="020F0502020204030204" pitchFamily="34" charset="0"/>
              <a:cs typeface="Calibri" panose="020F0502020204030204" pitchFamily="34" charset="0"/>
            </a:endParaRPr>
          </a:p>
        </p:txBody>
      </p:sp>
      <p:sp>
        <p:nvSpPr>
          <p:cNvPr id="2" name="Content Placeholder 1"/>
          <p:cNvSpPr>
            <a:spLocks noGrp="1"/>
          </p:cNvSpPr>
          <p:nvPr>
            <p:ph idx="1"/>
          </p:nvPr>
        </p:nvSpPr>
        <p:spPr>
          <a:xfrm>
            <a:off x="722870" y="1745306"/>
            <a:ext cx="2539314" cy="612775"/>
          </a:xfrm>
        </p:spPr>
        <p:txBody>
          <a:bodyPr>
            <a:normAutofit/>
          </a:bodyPr>
          <a:lstStyle/>
          <a:p>
            <a:pPr marL="0" indent="0">
              <a:buNone/>
            </a:pPr>
            <a:r>
              <a:rPr lang="en-US" b="1" u="sng" dirty="0">
                <a:latin typeface="Calibri" panose="020F0502020204030204" pitchFamily="34" charset="0"/>
                <a:cs typeface="Calibri" panose="020F0502020204030204" pitchFamily="34" charset="0"/>
              </a:rPr>
              <a:t>Things to avoid</a:t>
            </a:r>
            <a:endParaRPr lang="en-GB" b="1" u="sng" dirty="0">
              <a:latin typeface="Calibri" panose="020F0502020204030204" pitchFamily="34" charset="0"/>
              <a:cs typeface="Calibri" panose="020F0502020204030204" pitchFamily="34" charset="0"/>
            </a:endParaRPr>
          </a:p>
        </p:txBody>
      </p:sp>
      <p:sp>
        <p:nvSpPr>
          <p:cNvPr id="5" name="Content Placeholder 1"/>
          <p:cNvSpPr txBox="1">
            <a:spLocks/>
          </p:cNvSpPr>
          <p:nvPr/>
        </p:nvSpPr>
        <p:spPr>
          <a:xfrm>
            <a:off x="8023654" y="1697939"/>
            <a:ext cx="3529914" cy="707510"/>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u="sng" dirty="0">
                <a:latin typeface="Calibri" panose="020F0502020204030204" pitchFamily="34" charset="0"/>
                <a:cs typeface="Calibri" panose="020F0502020204030204" pitchFamily="34" charset="0"/>
              </a:rPr>
              <a:t>What can I do instead?</a:t>
            </a:r>
            <a:endParaRPr lang="en-GB" b="1" u="sng" dirty="0">
              <a:latin typeface="Calibri" panose="020F0502020204030204" pitchFamily="34" charset="0"/>
              <a:cs typeface="Calibri" panose="020F0502020204030204" pitchFamily="34" charset="0"/>
            </a:endParaRPr>
          </a:p>
        </p:txBody>
      </p:sp>
      <p:sp>
        <p:nvSpPr>
          <p:cNvPr id="6" name="Rectangle 5"/>
          <p:cNvSpPr/>
          <p:nvPr/>
        </p:nvSpPr>
        <p:spPr>
          <a:xfrm>
            <a:off x="340182" y="3046625"/>
            <a:ext cx="3935256" cy="1200329"/>
          </a:xfrm>
          <a:prstGeom prst="rect">
            <a:avLst/>
          </a:prstGeom>
          <a:solidFill>
            <a:schemeClr val="accent4">
              <a:lumMod val="60000"/>
              <a:lumOff val="40000"/>
            </a:schemeClr>
          </a:solidFill>
        </p:spPr>
        <p:txBody>
          <a:bodyPr wrap="square">
            <a:spAutoFit/>
          </a:bodyPr>
          <a:lstStyle/>
          <a:p>
            <a:r>
              <a:rPr lang="en-US" sz="2400" b="1" dirty="0">
                <a:latin typeface="Calibri" panose="020F0502020204030204" pitchFamily="34" charset="0"/>
                <a:cs typeface="Calibri" panose="020F0502020204030204" pitchFamily="34" charset="0"/>
              </a:rPr>
              <a:t>Reading large chunks/chapters of a book. Audiobook. </a:t>
            </a:r>
          </a:p>
        </p:txBody>
      </p:sp>
      <p:sp>
        <p:nvSpPr>
          <p:cNvPr id="7" name="Right Arrow 6"/>
          <p:cNvSpPr/>
          <p:nvPr/>
        </p:nvSpPr>
        <p:spPr>
          <a:xfrm>
            <a:off x="4275438" y="1392537"/>
            <a:ext cx="2875006" cy="8732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p:cNvPicPr>
            <a:picLocks noChangeAspect="1"/>
          </p:cNvPicPr>
          <p:nvPr/>
        </p:nvPicPr>
        <p:blipFill rotWithShape="1">
          <a:blip r:embed="rId2"/>
          <a:srcRect l="16892" t="15327" r="40810" b="16893"/>
          <a:stretch/>
        </p:blipFill>
        <p:spPr>
          <a:xfrm>
            <a:off x="5860159" y="2195115"/>
            <a:ext cx="6139317" cy="3609054"/>
          </a:xfrm>
          <a:prstGeom prst="rect">
            <a:avLst/>
          </a:prstGeom>
        </p:spPr>
      </p:pic>
      <p:sp>
        <p:nvSpPr>
          <p:cNvPr id="9" name="TextBox 8"/>
          <p:cNvSpPr txBox="1"/>
          <p:nvPr/>
        </p:nvSpPr>
        <p:spPr>
          <a:xfrm>
            <a:off x="6359611" y="5839680"/>
            <a:ext cx="5140411" cy="923330"/>
          </a:xfrm>
          <a:prstGeom prst="rect">
            <a:avLst/>
          </a:prstGeom>
          <a:noFill/>
        </p:spPr>
        <p:txBody>
          <a:bodyPr wrap="square" rtlCol="0">
            <a:spAutoFit/>
          </a:bodyPr>
          <a:lstStyle/>
          <a:p>
            <a:r>
              <a:rPr lang="en-US" dirty="0">
                <a:latin typeface="Calibri" panose="020F0502020204030204" pitchFamily="34" charset="0"/>
                <a:cs typeface="Calibri" panose="020F0502020204030204" pitchFamily="34" charset="0"/>
              </a:rPr>
              <a:t>Pick the vital extract they need for the lesson’s skill focus. Scaffold it to promote independent engagement before consolidating.</a:t>
            </a:r>
            <a:endParaRPr lang="en-GB"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85758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22870" y="1745306"/>
            <a:ext cx="2539314" cy="612775"/>
          </a:xfrm>
        </p:spPr>
        <p:txBody>
          <a:bodyPr>
            <a:normAutofit/>
          </a:bodyPr>
          <a:lstStyle/>
          <a:p>
            <a:pPr marL="0" indent="0">
              <a:buNone/>
            </a:pPr>
            <a:r>
              <a:rPr lang="en-US" b="1" u="sng" dirty="0">
                <a:latin typeface="Calibri" panose="020F0502020204030204" pitchFamily="34" charset="0"/>
                <a:cs typeface="Calibri" panose="020F0502020204030204" pitchFamily="34" charset="0"/>
              </a:rPr>
              <a:t>Things to avoid</a:t>
            </a:r>
            <a:endParaRPr lang="en-GB" b="1" u="sng" dirty="0">
              <a:latin typeface="Calibri" panose="020F0502020204030204" pitchFamily="34" charset="0"/>
              <a:cs typeface="Calibri" panose="020F0502020204030204" pitchFamily="34" charset="0"/>
            </a:endParaRPr>
          </a:p>
        </p:txBody>
      </p:sp>
      <p:sp>
        <p:nvSpPr>
          <p:cNvPr id="5" name="Content Placeholder 1"/>
          <p:cNvSpPr txBox="1">
            <a:spLocks/>
          </p:cNvSpPr>
          <p:nvPr/>
        </p:nvSpPr>
        <p:spPr>
          <a:xfrm>
            <a:off x="8023654" y="1697939"/>
            <a:ext cx="3529914" cy="707510"/>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u="sng" dirty="0">
                <a:latin typeface="Calibri" panose="020F0502020204030204" pitchFamily="34" charset="0"/>
                <a:cs typeface="Calibri" panose="020F0502020204030204" pitchFamily="34" charset="0"/>
              </a:rPr>
              <a:t>What can I do instead?</a:t>
            </a:r>
            <a:endParaRPr lang="en-GB" b="1" u="sng" dirty="0">
              <a:latin typeface="Calibri" panose="020F0502020204030204" pitchFamily="34" charset="0"/>
              <a:cs typeface="Calibri" panose="020F0502020204030204" pitchFamily="34" charset="0"/>
            </a:endParaRPr>
          </a:p>
        </p:txBody>
      </p:sp>
      <p:sp>
        <p:nvSpPr>
          <p:cNvPr id="6" name="Rectangle 5"/>
          <p:cNvSpPr/>
          <p:nvPr/>
        </p:nvSpPr>
        <p:spPr>
          <a:xfrm>
            <a:off x="340182" y="3046625"/>
            <a:ext cx="3935256" cy="2677656"/>
          </a:xfrm>
          <a:prstGeom prst="rect">
            <a:avLst/>
          </a:prstGeom>
          <a:solidFill>
            <a:schemeClr val="accent4">
              <a:lumMod val="60000"/>
              <a:lumOff val="40000"/>
            </a:schemeClr>
          </a:solidFill>
        </p:spPr>
        <p:txBody>
          <a:bodyPr wrap="square">
            <a:spAutoFit/>
          </a:bodyPr>
          <a:lstStyle/>
          <a:p>
            <a:r>
              <a:rPr lang="en-US" sz="2400" b="1" dirty="0"/>
              <a:t>Watching a clip/ reading information off the board and making notes.</a:t>
            </a:r>
          </a:p>
          <a:p>
            <a:endParaRPr lang="en-US" sz="2400" b="1" dirty="0"/>
          </a:p>
          <a:p>
            <a:r>
              <a:rPr lang="en-US" sz="2400" b="1" dirty="0"/>
              <a:t>Risk of the ‘wrong’ seductive details being learned.</a:t>
            </a:r>
          </a:p>
        </p:txBody>
      </p:sp>
      <p:sp>
        <p:nvSpPr>
          <p:cNvPr id="7" name="Right Arrow 6"/>
          <p:cNvSpPr/>
          <p:nvPr/>
        </p:nvSpPr>
        <p:spPr>
          <a:xfrm>
            <a:off x="4275438" y="1392537"/>
            <a:ext cx="2875006" cy="8732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p:cNvPicPr>
            <a:picLocks noChangeAspect="1"/>
          </p:cNvPicPr>
          <p:nvPr/>
        </p:nvPicPr>
        <p:blipFill rotWithShape="1">
          <a:blip r:embed="rId2"/>
          <a:srcRect l="10947" t="14958" r="40066" b="10262"/>
          <a:stretch/>
        </p:blipFill>
        <p:spPr>
          <a:xfrm>
            <a:off x="7252775" y="2405449"/>
            <a:ext cx="4487300" cy="2512889"/>
          </a:xfrm>
          <a:prstGeom prst="rect">
            <a:avLst/>
          </a:prstGeom>
        </p:spPr>
      </p:pic>
      <p:sp>
        <p:nvSpPr>
          <p:cNvPr id="11" name="TextBox 10"/>
          <p:cNvSpPr txBox="1"/>
          <p:nvPr/>
        </p:nvSpPr>
        <p:spPr>
          <a:xfrm>
            <a:off x="5867143" y="5093899"/>
            <a:ext cx="6324857" cy="1323439"/>
          </a:xfrm>
          <a:prstGeom prst="rect">
            <a:avLst/>
          </a:prstGeom>
          <a:noFill/>
        </p:spPr>
        <p:txBody>
          <a:bodyPr wrap="square" rtlCol="0">
            <a:spAutoFit/>
          </a:bodyPr>
          <a:lstStyle/>
          <a:p>
            <a:r>
              <a:rPr lang="en-US" sz="2000" dirty="0">
                <a:latin typeface="Calibri" panose="020F0502020204030204" pitchFamily="34" charset="0"/>
                <a:cs typeface="Calibri" panose="020F0502020204030204" pitchFamily="34" charset="0"/>
              </a:rPr>
              <a:t>Modify the task to prompt inference/deeper thinking.</a:t>
            </a:r>
          </a:p>
          <a:p>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Is there any purpose to copying notes? </a:t>
            </a:r>
          </a:p>
          <a:p>
            <a:r>
              <a:rPr lang="en-US" sz="2000" dirty="0">
                <a:latin typeface="Calibri" panose="020F0502020204030204" pitchFamily="34" charset="0"/>
                <a:cs typeface="Calibri" panose="020F0502020204030204" pitchFamily="34" charset="0"/>
              </a:rPr>
              <a:t>Lessons should evidence skill development/progress.</a:t>
            </a:r>
            <a:endParaRPr lang="en-GB" sz="2000" dirty="0">
              <a:latin typeface="Calibri" panose="020F0502020204030204" pitchFamily="34" charset="0"/>
              <a:cs typeface="Calibri" panose="020F0502020204030204" pitchFamily="34" charset="0"/>
            </a:endParaRPr>
          </a:p>
        </p:txBody>
      </p:sp>
      <p:sp>
        <p:nvSpPr>
          <p:cNvPr id="3" name="Title 1">
            <a:extLst>
              <a:ext uri="{FF2B5EF4-FFF2-40B4-BE49-F238E27FC236}">
                <a16:creationId xmlns:a16="http://schemas.microsoft.com/office/drawing/2014/main" id="{0D13F7FC-3BCF-4100-44AF-6A4079B19072}"/>
              </a:ext>
            </a:extLst>
          </p:cNvPr>
          <p:cNvSpPr txBox="1">
            <a:spLocks/>
          </p:cNvSpPr>
          <p:nvPr/>
        </p:nvSpPr>
        <p:spPr>
          <a:xfrm>
            <a:off x="451924" y="230188"/>
            <a:ext cx="11288151" cy="886900"/>
          </a:xfrm>
          <a:prstGeom prst="rect">
            <a:avLst/>
          </a:prstGeom>
          <a:solidFill>
            <a:schemeClr val="accent2">
              <a:lumMod val="60000"/>
              <a:lumOff val="4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Calibri" panose="020F0502020204030204" pitchFamily="34" charset="0"/>
                <a:cs typeface="Calibri" panose="020F0502020204030204" pitchFamily="34" charset="0"/>
              </a:rPr>
              <a:t>Scaffolding…</a:t>
            </a:r>
            <a:endParaRPr lang="en-GB"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27445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22870" y="1745306"/>
            <a:ext cx="2539314" cy="612775"/>
          </a:xfrm>
        </p:spPr>
        <p:txBody>
          <a:bodyPr>
            <a:normAutofit/>
          </a:bodyPr>
          <a:lstStyle/>
          <a:p>
            <a:pPr marL="0" indent="0">
              <a:buNone/>
            </a:pPr>
            <a:r>
              <a:rPr lang="en-US" b="1" u="sng" dirty="0">
                <a:latin typeface="Calibri" panose="020F0502020204030204" pitchFamily="34" charset="0"/>
                <a:cs typeface="Calibri" panose="020F0502020204030204" pitchFamily="34" charset="0"/>
              </a:rPr>
              <a:t>Things to avoid</a:t>
            </a:r>
            <a:endParaRPr lang="en-GB" b="1" u="sng" dirty="0">
              <a:latin typeface="Calibri" panose="020F0502020204030204" pitchFamily="34" charset="0"/>
              <a:cs typeface="Calibri" panose="020F0502020204030204" pitchFamily="34" charset="0"/>
            </a:endParaRPr>
          </a:p>
        </p:txBody>
      </p:sp>
      <p:sp>
        <p:nvSpPr>
          <p:cNvPr id="5" name="Content Placeholder 1"/>
          <p:cNvSpPr txBox="1">
            <a:spLocks/>
          </p:cNvSpPr>
          <p:nvPr/>
        </p:nvSpPr>
        <p:spPr>
          <a:xfrm>
            <a:off x="8023654" y="1697939"/>
            <a:ext cx="3529914" cy="707510"/>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u="sng" dirty="0">
                <a:latin typeface="Calibri" panose="020F0502020204030204" pitchFamily="34" charset="0"/>
                <a:cs typeface="Calibri" panose="020F0502020204030204" pitchFamily="34" charset="0"/>
              </a:rPr>
              <a:t>What can I do instead?</a:t>
            </a:r>
            <a:endParaRPr lang="en-GB" b="1" u="sng" dirty="0">
              <a:latin typeface="Calibri" panose="020F0502020204030204" pitchFamily="34" charset="0"/>
              <a:cs typeface="Calibri" panose="020F0502020204030204" pitchFamily="34" charset="0"/>
            </a:endParaRPr>
          </a:p>
        </p:txBody>
      </p:sp>
      <p:sp>
        <p:nvSpPr>
          <p:cNvPr id="6" name="Rectangle 5"/>
          <p:cNvSpPr/>
          <p:nvPr/>
        </p:nvSpPr>
        <p:spPr>
          <a:xfrm>
            <a:off x="340182" y="3046625"/>
            <a:ext cx="3935256" cy="2308324"/>
          </a:xfrm>
          <a:prstGeom prst="rect">
            <a:avLst/>
          </a:prstGeom>
          <a:solidFill>
            <a:schemeClr val="accent4">
              <a:lumMod val="60000"/>
              <a:lumOff val="40000"/>
            </a:schemeClr>
          </a:solidFill>
        </p:spPr>
        <p:txBody>
          <a:bodyPr wrap="square">
            <a:spAutoFit/>
          </a:bodyPr>
          <a:lstStyle/>
          <a:p>
            <a:r>
              <a:rPr lang="en-US" sz="2400" b="1" dirty="0">
                <a:latin typeface="Calibri" panose="020F0502020204030204" pitchFamily="34" charset="0"/>
                <a:cs typeface="Calibri" panose="020F0502020204030204" pitchFamily="34" charset="0"/>
              </a:rPr>
              <a:t>Reading a long extract can be overwhelming.</a:t>
            </a:r>
          </a:p>
          <a:p>
            <a:endParaRPr lang="en-US" sz="2400" b="1" dirty="0">
              <a:latin typeface="Calibri" panose="020F0502020204030204" pitchFamily="34" charset="0"/>
              <a:cs typeface="Calibri" panose="020F0502020204030204" pitchFamily="34" charset="0"/>
            </a:endParaRPr>
          </a:p>
          <a:p>
            <a:r>
              <a:rPr lang="en-US" sz="2400" b="1" dirty="0">
                <a:latin typeface="Calibri" panose="020F0502020204030204" pitchFamily="34" charset="0"/>
                <a:cs typeface="Calibri" panose="020F0502020204030204" pitchFamily="34" charset="0"/>
              </a:rPr>
              <a:t>Analysing an extract can lead to just ‘feature spotting’ / picking out examples.</a:t>
            </a:r>
          </a:p>
        </p:txBody>
      </p:sp>
      <p:sp>
        <p:nvSpPr>
          <p:cNvPr id="7" name="Right Arrow 6"/>
          <p:cNvSpPr/>
          <p:nvPr/>
        </p:nvSpPr>
        <p:spPr>
          <a:xfrm>
            <a:off x="4275438" y="1392537"/>
            <a:ext cx="2875006" cy="8732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5964195" y="5259223"/>
            <a:ext cx="5660551" cy="1477328"/>
          </a:xfrm>
          <a:prstGeom prst="rect">
            <a:avLst/>
          </a:prstGeom>
          <a:noFill/>
        </p:spPr>
        <p:txBody>
          <a:bodyPr wrap="square" rtlCol="0">
            <a:spAutoFit/>
          </a:bodyPr>
          <a:lstStyle/>
          <a:p>
            <a:r>
              <a:rPr lang="en-US" dirty="0">
                <a:latin typeface="Calibri" panose="020F0502020204030204" pitchFamily="34" charset="0"/>
                <a:cs typeface="Calibri" panose="020F0502020204030204" pitchFamily="34" charset="0"/>
              </a:rPr>
              <a:t>There needs to be an added element of challenge to stretch all learners. The goal shouldn’t be to just ‘pick something out’ but to then consider the impact. Planning needs to scaffold this so it is explicit to students what they’re looking for and what they need to do with it.</a:t>
            </a:r>
            <a:endParaRPr lang="en-GB" dirty="0">
              <a:latin typeface="Calibri" panose="020F0502020204030204" pitchFamily="34" charset="0"/>
              <a:cs typeface="Calibri" panose="020F0502020204030204" pitchFamily="34" charset="0"/>
            </a:endParaRPr>
          </a:p>
        </p:txBody>
      </p:sp>
      <p:pic>
        <p:nvPicPr>
          <p:cNvPr id="8" name="Picture 7"/>
          <p:cNvPicPr>
            <a:picLocks noChangeAspect="1"/>
          </p:cNvPicPr>
          <p:nvPr/>
        </p:nvPicPr>
        <p:blipFill rotWithShape="1">
          <a:blip r:embed="rId2"/>
          <a:srcRect l="14933" t="26930" r="37094" b="11368"/>
          <a:stretch/>
        </p:blipFill>
        <p:spPr>
          <a:xfrm>
            <a:off x="5964195" y="2382648"/>
            <a:ext cx="5848865" cy="2759675"/>
          </a:xfrm>
          <a:prstGeom prst="rect">
            <a:avLst/>
          </a:prstGeom>
        </p:spPr>
      </p:pic>
      <p:sp>
        <p:nvSpPr>
          <p:cNvPr id="3" name="Title 1">
            <a:extLst>
              <a:ext uri="{FF2B5EF4-FFF2-40B4-BE49-F238E27FC236}">
                <a16:creationId xmlns:a16="http://schemas.microsoft.com/office/drawing/2014/main" id="{1C586CE2-3FEF-A5A7-9F8F-8EBBF2023B01}"/>
              </a:ext>
            </a:extLst>
          </p:cNvPr>
          <p:cNvSpPr txBox="1">
            <a:spLocks/>
          </p:cNvSpPr>
          <p:nvPr/>
        </p:nvSpPr>
        <p:spPr>
          <a:xfrm>
            <a:off x="451924" y="230188"/>
            <a:ext cx="11288151" cy="886900"/>
          </a:xfrm>
          <a:prstGeom prst="rect">
            <a:avLst/>
          </a:prstGeom>
          <a:solidFill>
            <a:schemeClr val="accent2">
              <a:lumMod val="60000"/>
              <a:lumOff val="4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Calibri" panose="020F0502020204030204" pitchFamily="34" charset="0"/>
                <a:cs typeface="Calibri" panose="020F0502020204030204" pitchFamily="34" charset="0"/>
              </a:rPr>
              <a:t>Scaffolding…</a:t>
            </a:r>
            <a:endParaRPr lang="en-GB"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732435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13556-6402-6A27-04B1-3EBE97679F8A}"/>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2676A423-6A40-8BAC-16C1-A18F305B999F}"/>
              </a:ext>
            </a:extLst>
          </p:cNvPr>
          <p:cNvPicPr>
            <a:picLocks noChangeAspect="1"/>
          </p:cNvPicPr>
          <p:nvPr/>
        </p:nvPicPr>
        <p:blipFill>
          <a:blip r:embed="rId2"/>
          <a:stretch>
            <a:fillRect/>
          </a:stretch>
        </p:blipFill>
        <p:spPr>
          <a:xfrm>
            <a:off x="344129" y="1419647"/>
            <a:ext cx="5687339" cy="31130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itle 1">
            <a:extLst>
              <a:ext uri="{FF2B5EF4-FFF2-40B4-BE49-F238E27FC236}">
                <a16:creationId xmlns:a16="http://schemas.microsoft.com/office/drawing/2014/main" id="{E86AFD45-5740-BB27-AE14-67CFD31A662D}"/>
              </a:ext>
            </a:extLst>
          </p:cNvPr>
          <p:cNvSpPr txBox="1">
            <a:spLocks/>
          </p:cNvSpPr>
          <p:nvPr/>
        </p:nvSpPr>
        <p:spPr>
          <a:xfrm>
            <a:off x="451924" y="230188"/>
            <a:ext cx="11288151" cy="886900"/>
          </a:xfrm>
          <a:prstGeom prst="rect">
            <a:avLst/>
          </a:prstGeom>
          <a:solidFill>
            <a:schemeClr val="accent2">
              <a:lumMod val="60000"/>
              <a:lumOff val="4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Calibri" panose="020F0502020204030204" pitchFamily="34" charset="0"/>
                <a:cs typeface="Calibri" panose="020F0502020204030204" pitchFamily="34" charset="0"/>
              </a:rPr>
              <a:t>Scaffolding…</a:t>
            </a:r>
            <a:endParaRPr lang="en-GB"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6A9A01DA-F797-E26D-3A14-B7F3A0B67BCE}"/>
              </a:ext>
            </a:extLst>
          </p:cNvPr>
          <p:cNvSpPr txBox="1"/>
          <p:nvPr/>
        </p:nvSpPr>
        <p:spPr>
          <a:xfrm>
            <a:off x="9389807" y="3406302"/>
            <a:ext cx="2688498" cy="3170099"/>
          </a:xfrm>
          <a:prstGeom prst="rect">
            <a:avLst/>
          </a:prstGeom>
          <a:noFill/>
        </p:spPr>
        <p:txBody>
          <a:bodyPr wrap="square" rtlCol="0">
            <a:spAutoFit/>
          </a:bodyPr>
          <a:lstStyle/>
          <a:p>
            <a:pPr algn="ctr"/>
            <a:endParaRPr lang="en-US" sz="2000" b="1" dirty="0">
              <a:latin typeface="Calibri" panose="020F0502020204030204" pitchFamily="34" charset="0"/>
              <a:cs typeface="Calibri" panose="020F0502020204030204" pitchFamily="34" charset="0"/>
            </a:endParaRPr>
          </a:p>
          <a:p>
            <a:pPr algn="ctr"/>
            <a:r>
              <a:rPr lang="en-US" sz="2000" b="1" dirty="0">
                <a:latin typeface="Calibri" panose="020F0502020204030204" pitchFamily="34" charset="0"/>
                <a:cs typeface="Calibri" panose="020F0502020204030204" pitchFamily="34" charset="0"/>
              </a:rPr>
              <a:t>Students need to build resilience. Scaffolding is therefore a TEMPORARY support that will slowly need to be taken away so students can do something independently.</a:t>
            </a:r>
            <a:endParaRPr lang="en-GB" sz="2000" b="1"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A1B5C00D-06F3-79D6-822A-CCFC87496312}"/>
              </a:ext>
            </a:extLst>
          </p:cNvPr>
          <p:cNvPicPr>
            <a:picLocks noChangeAspect="1"/>
          </p:cNvPicPr>
          <p:nvPr/>
        </p:nvPicPr>
        <p:blipFill>
          <a:blip r:embed="rId3"/>
          <a:stretch>
            <a:fillRect/>
          </a:stretch>
        </p:blipFill>
        <p:spPr>
          <a:xfrm>
            <a:off x="3952566" y="3662403"/>
            <a:ext cx="5221077" cy="29654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a:extLst>
              <a:ext uri="{FF2B5EF4-FFF2-40B4-BE49-F238E27FC236}">
                <a16:creationId xmlns:a16="http://schemas.microsoft.com/office/drawing/2014/main" id="{A936A10C-FDF2-761E-DF88-3C3A4A7D644E}"/>
              </a:ext>
            </a:extLst>
          </p:cNvPr>
          <p:cNvSpPr txBox="1"/>
          <p:nvPr/>
        </p:nvSpPr>
        <p:spPr>
          <a:xfrm>
            <a:off x="6316603" y="1419647"/>
            <a:ext cx="3741797" cy="1595823"/>
          </a:xfrm>
          <a:prstGeom prst="rect">
            <a:avLst/>
          </a:prstGeom>
          <a:noFill/>
        </p:spPr>
        <p:txBody>
          <a:bodyPr wrap="square">
            <a:spAutoFit/>
          </a:bodyPr>
          <a:lstStyle/>
          <a:p>
            <a:pPr algn="ctr"/>
            <a:r>
              <a:rPr lang="en-US" sz="2400" b="1" dirty="0">
                <a:latin typeface="Calibri" panose="020F0502020204030204" pitchFamily="34" charset="0"/>
                <a:cs typeface="Calibri" panose="020F0502020204030204" pitchFamily="34" charset="0"/>
              </a:rPr>
              <a:t>Knowing when to scale back the scaffolding is just as important as knowing when it will be needed!</a:t>
            </a:r>
          </a:p>
        </p:txBody>
      </p:sp>
    </p:spTree>
    <p:extLst>
      <p:ext uri="{BB962C8B-B14F-4D97-AF65-F5344CB8AC3E}">
        <p14:creationId xmlns:p14="http://schemas.microsoft.com/office/powerpoint/2010/main" val="310202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217A3-F156-81B7-CDFF-E54FAB2E05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50E3B7-0DCC-533D-383F-20DD09BD45CA}"/>
              </a:ext>
            </a:extLst>
          </p:cNvPr>
          <p:cNvSpPr>
            <a:spLocks noGrp="1"/>
          </p:cNvSpPr>
          <p:nvPr>
            <p:ph type="ctrTitle"/>
          </p:nvPr>
        </p:nvSpPr>
        <p:spPr/>
        <p:txBody>
          <a:bodyPr/>
          <a:lstStyle/>
          <a:p>
            <a:r>
              <a:rPr lang="en-GB" dirty="0"/>
              <a:t>METACOGNITION…</a:t>
            </a:r>
          </a:p>
        </p:txBody>
      </p:sp>
      <p:sp>
        <p:nvSpPr>
          <p:cNvPr id="3" name="Subtitle 2">
            <a:extLst>
              <a:ext uri="{FF2B5EF4-FFF2-40B4-BE49-F238E27FC236}">
                <a16:creationId xmlns:a16="http://schemas.microsoft.com/office/drawing/2014/main" id="{7DBEAD9D-95D4-DF9F-9DC8-41D997EF4352}"/>
              </a:ext>
            </a:extLst>
          </p:cNvPr>
          <p:cNvSpPr>
            <a:spLocks noGrp="1"/>
          </p:cNvSpPr>
          <p:nvPr>
            <p:ph type="subTitle" idx="1"/>
          </p:nvPr>
        </p:nvSpPr>
        <p:spPr>
          <a:xfrm>
            <a:off x="1524000" y="4079875"/>
            <a:ext cx="9144000" cy="1655762"/>
          </a:xfrm>
        </p:spPr>
        <p:txBody>
          <a:bodyPr/>
          <a:lstStyle/>
          <a:p>
            <a:r>
              <a:rPr lang="en-GB" sz="2800" b="1" dirty="0">
                <a:solidFill>
                  <a:srgbClr val="FF0000"/>
                </a:solidFill>
              </a:rPr>
              <a:t>What is it exactly?</a:t>
            </a:r>
          </a:p>
          <a:p>
            <a:r>
              <a:rPr lang="en-GB" sz="2800" b="1" dirty="0"/>
              <a:t>= how you control your thinking. </a:t>
            </a:r>
          </a:p>
          <a:p>
            <a:r>
              <a:rPr lang="en-GB" dirty="0"/>
              <a:t>E.g. how you self-monitor and deploy what you know at the right time</a:t>
            </a:r>
          </a:p>
        </p:txBody>
      </p:sp>
    </p:spTree>
    <p:extLst>
      <p:ext uri="{BB962C8B-B14F-4D97-AF65-F5344CB8AC3E}">
        <p14:creationId xmlns:p14="http://schemas.microsoft.com/office/powerpoint/2010/main" val="26938070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659D310-A677-AF0A-4BB6-17AD2E7C6ED7}"/>
              </a:ext>
            </a:extLst>
          </p:cNvPr>
          <p:cNvPicPr>
            <a:picLocks noChangeAspect="1"/>
          </p:cNvPicPr>
          <p:nvPr/>
        </p:nvPicPr>
        <p:blipFill>
          <a:blip r:embed="rId2"/>
          <a:stretch>
            <a:fillRect/>
          </a:stretch>
        </p:blipFill>
        <p:spPr>
          <a:xfrm rot="21313770">
            <a:off x="407491" y="1651817"/>
            <a:ext cx="7756992" cy="43513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itle 1">
            <a:extLst>
              <a:ext uri="{FF2B5EF4-FFF2-40B4-BE49-F238E27FC236}">
                <a16:creationId xmlns:a16="http://schemas.microsoft.com/office/drawing/2014/main" id="{3B82B98F-798F-27C6-58CC-8BCD9423AE3B}"/>
              </a:ext>
            </a:extLst>
          </p:cNvPr>
          <p:cNvSpPr txBox="1">
            <a:spLocks/>
          </p:cNvSpPr>
          <p:nvPr/>
        </p:nvSpPr>
        <p:spPr>
          <a:xfrm>
            <a:off x="451924" y="230188"/>
            <a:ext cx="11288151" cy="886900"/>
          </a:xfrm>
          <a:prstGeom prst="rect">
            <a:avLst/>
          </a:prstGeom>
          <a:solidFill>
            <a:schemeClr val="accent2">
              <a:lumMod val="60000"/>
              <a:lumOff val="4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Calibri" panose="020F0502020204030204" pitchFamily="34" charset="0"/>
                <a:cs typeface="Calibri" panose="020F0502020204030204" pitchFamily="34" charset="0"/>
              </a:rPr>
              <a:t>Metacognition…</a:t>
            </a:r>
            <a:endParaRPr lang="en-GB" dirty="0">
              <a:latin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EBB3DB7C-6958-CB64-3C44-C5BADD634ABE}"/>
              </a:ext>
            </a:extLst>
          </p:cNvPr>
          <p:cNvSpPr>
            <a:spLocks noGrp="1"/>
          </p:cNvSpPr>
          <p:nvPr>
            <p:ph idx="1"/>
          </p:nvPr>
        </p:nvSpPr>
        <p:spPr>
          <a:xfrm>
            <a:off x="8888361" y="1986116"/>
            <a:ext cx="2851714" cy="3595711"/>
          </a:xfrm>
        </p:spPr>
        <p:txBody>
          <a:bodyPr>
            <a:normAutofit/>
          </a:bodyPr>
          <a:lstStyle/>
          <a:p>
            <a:pPr marL="0" indent="0" algn="ctr">
              <a:buNone/>
            </a:pPr>
            <a:r>
              <a:rPr lang="en-GB" dirty="0">
                <a:latin typeface="Calibri" panose="020F0502020204030204" pitchFamily="34" charset="0"/>
                <a:ea typeface="Calibri" panose="020F0502020204030204" pitchFamily="34" charset="0"/>
                <a:cs typeface="Calibri" panose="020F0502020204030204" pitchFamily="34" charset="0"/>
              </a:rPr>
              <a:t>Many of us plan metacognitive tasks without even realising it!</a:t>
            </a:r>
          </a:p>
          <a:p>
            <a:pPr marL="0" indent="0" algn="ctr">
              <a:buNone/>
            </a:pPr>
            <a:endParaRPr lang="en-GB" dirty="0">
              <a:latin typeface="Calibri" panose="020F0502020204030204" pitchFamily="34" charset="0"/>
              <a:ea typeface="Calibri" panose="020F0502020204030204" pitchFamily="34" charset="0"/>
              <a:cs typeface="Calibri" panose="020F0502020204030204" pitchFamily="34" charset="0"/>
            </a:endParaRPr>
          </a:p>
          <a:p>
            <a:pPr marL="0" indent="0" algn="ctr">
              <a:buNone/>
            </a:pPr>
            <a:r>
              <a:rPr lang="en-GB" dirty="0">
                <a:latin typeface="Calibri" panose="020F0502020204030204" pitchFamily="34" charset="0"/>
                <a:ea typeface="Calibri" panose="020F0502020204030204" pitchFamily="34" charset="0"/>
                <a:cs typeface="Calibri" panose="020F0502020204030204" pitchFamily="34" charset="0"/>
              </a:rPr>
              <a:t>Can you spot any here?</a:t>
            </a:r>
          </a:p>
        </p:txBody>
      </p:sp>
    </p:spTree>
    <p:extLst>
      <p:ext uri="{BB962C8B-B14F-4D97-AF65-F5344CB8AC3E}">
        <p14:creationId xmlns:p14="http://schemas.microsoft.com/office/powerpoint/2010/main" val="19280621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AF86BD-7770-F13A-D3E0-57C673E57A88}"/>
              </a:ext>
            </a:extLst>
          </p:cNvPr>
          <p:cNvSpPr>
            <a:spLocks noGrp="1"/>
          </p:cNvSpPr>
          <p:nvPr>
            <p:ph idx="1"/>
          </p:nvPr>
        </p:nvSpPr>
        <p:spPr>
          <a:xfrm>
            <a:off x="8488056" y="1636146"/>
            <a:ext cx="3252019" cy="4754821"/>
          </a:xfrm>
        </p:spPr>
        <p:txBody>
          <a:bodyPr>
            <a:normAutofit fontScale="85000" lnSpcReduction="10000"/>
          </a:bodyPr>
          <a:lstStyle/>
          <a:p>
            <a:pPr marL="0" indent="0">
              <a:buNone/>
            </a:pPr>
            <a:r>
              <a:rPr lang="en-GB" dirty="0">
                <a:latin typeface="Calibri" panose="020F0502020204030204" pitchFamily="34" charset="0"/>
                <a:ea typeface="Calibri" panose="020F0502020204030204" pitchFamily="34" charset="0"/>
                <a:cs typeface="Calibri" panose="020F0502020204030204" pitchFamily="34" charset="0"/>
              </a:rPr>
              <a:t>Providing students with resources that can scaffold their thinking is a good way to engage them in metacognitive reflections. </a:t>
            </a:r>
          </a:p>
          <a:p>
            <a:pPr marL="0" indent="0">
              <a:buNone/>
            </a:pPr>
            <a:endParaRPr lang="en-GB"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GB" dirty="0">
                <a:latin typeface="Calibri" panose="020F0502020204030204" pitchFamily="34" charset="0"/>
                <a:ea typeface="Calibri" panose="020F0502020204030204" pitchFamily="34" charset="0"/>
                <a:cs typeface="Calibri" panose="020F0502020204030204" pitchFamily="34" charset="0"/>
              </a:rPr>
              <a:t>Students can use templates like this to help them recognise what they know and what they don’t know. Possibly a good way to visually show them their gaps in their learning.</a:t>
            </a:r>
          </a:p>
        </p:txBody>
      </p:sp>
      <p:pic>
        <p:nvPicPr>
          <p:cNvPr id="5" name="Picture 4">
            <a:extLst>
              <a:ext uri="{FF2B5EF4-FFF2-40B4-BE49-F238E27FC236}">
                <a16:creationId xmlns:a16="http://schemas.microsoft.com/office/drawing/2014/main" id="{DDC2412C-10D5-E9D2-78A9-4B28A3681F7F}"/>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rot="21338344">
            <a:off x="589935" y="1690688"/>
            <a:ext cx="7094034" cy="40130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itle 1">
            <a:extLst>
              <a:ext uri="{FF2B5EF4-FFF2-40B4-BE49-F238E27FC236}">
                <a16:creationId xmlns:a16="http://schemas.microsoft.com/office/drawing/2014/main" id="{0AD27379-A9F6-BE7A-459E-399A486D99BC}"/>
              </a:ext>
            </a:extLst>
          </p:cNvPr>
          <p:cNvSpPr txBox="1">
            <a:spLocks/>
          </p:cNvSpPr>
          <p:nvPr/>
        </p:nvSpPr>
        <p:spPr>
          <a:xfrm>
            <a:off x="451924" y="230188"/>
            <a:ext cx="11288151" cy="886900"/>
          </a:xfrm>
          <a:prstGeom prst="rect">
            <a:avLst/>
          </a:prstGeom>
          <a:solidFill>
            <a:schemeClr val="accent2">
              <a:lumMod val="60000"/>
              <a:lumOff val="4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Calibri" panose="020F0502020204030204" pitchFamily="34" charset="0"/>
                <a:cs typeface="Calibri" panose="020F0502020204030204" pitchFamily="34" charset="0"/>
              </a:rPr>
              <a:t>Metacognition…</a:t>
            </a:r>
            <a:endParaRPr lang="en-GB"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036540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C1440-9180-C560-C7CD-A01A9895F84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FBB399-7AB3-F305-D92B-AD28A02A7666}"/>
              </a:ext>
            </a:extLst>
          </p:cNvPr>
          <p:cNvSpPr>
            <a:spLocks noGrp="1"/>
          </p:cNvSpPr>
          <p:nvPr>
            <p:ph idx="1"/>
          </p:nvPr>
        </p:nvSpPr>
        <p:spPr>
          <a:xfrm>
            <a:off x="8288594" y="1636146"/>
            <a:ext cx="3451481" cy="4754821"/>
          </a:xfrm>
        </p:spPr>
        <p:txBody>
          <a:bodyPr>
            <a:normAutofit/>
          </a:bodyPr>
          <a:lstStyle/>
          <a:p>
            <a:pPr marL="0" indent="0" algn="ctr">
              <a:buNone/>
            </a:pPr>
            <a:r>
              <a:rPr lang="en-GB" dirty="0">
                <a:latin typeface="Calibri" panose="020F0502020204030204" pitchFamily="34" charset="0"/>
                <a:ea typeface="Calibri" panose="020F0502020204030204" pitchFamily="34" charset="0"/>
                <a:cs typeface="Calibri" panose="020F0502020204030204" pitchFamily="34" charset="0"/>
              </a:rPr>
              <a:t>Providing students with purposeful opportunities to APPLY PRIOR KNOWLEDGE helps them to engage well with what they know, but most importantly, WHY THEY SHOULD KNOW IT!</a:t>
            </a:r>
          </a:p>
        </p:txBody>
      </p:sp>
      <p:sp>
        <p:nvSpPr>
          <p:cNvPr id="6" name="Title 1">
            <a:extLst>
              <a:ext uri="{FF2B5EF4-FFF2-40B4-BE49-F238E27FC236}">
                <a16:creationId xmlns:a16="http://schemas.microsoft.com/office/drawing/2014/main" id="{B583A23D-8F82-9D80-AE9E-6ACBCA31AE60}"/>
              </a:ext>
            </a:extLst>
          </p:cNvPr>
          <p:cNvSpPr txBox="1">
            <a:spLocks/>
          </p:cNvSpPr>
          <p:nvPr/>
        </p:nvSpPr>
        <p:spPr>
          <a:xfrm>
            <a:off x="451924" y="230188"/>
            <a:ext cx="11288151" cy="886900"/>
          </a:xfrm>
          <a:prstGeom prst="rect">
            <a:avLst/>
          </a:prstGeom>
          <a:solidFill>
            <a:schemeClr val="accent2">
              <a:lumMod val="60000"/>
              <a:lumOff val="4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Calibri" panose="020F0502020204030204" pitchFamily="34" charset="0"/>
                <a:cs typeface="Calibri" panose="020F0502020204030204" pitchFamily="34" charset="0"/>
              </a:rPr>
              <a:t>Metacognition…</a:t>
            </a:r>
            <a:endParaRPr lang="en-GB" dirty="0">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85E20C81-286D-98C9-5A24-57CEB5498BC6}"/>
              </a:ext>
            </a:extLst>
          </p:cNvPr>
          <p:cNvPicPr>
            <a:picLocks noChangeAspect="1"/>
          </p:cNvPicPr>
          <p:nvPr/>
        </p:nvPicPr>
        <p:blipFill>
          <a:blip r:embed="rId2"/>
          <a:stretch>
            <a:fillRect/>
          </a:stretch>
        </p:blipFill>
        <p:spPr>
          <a:xfrm>
            <a:off x="304799" y="1724637"/>
            <a:ext cx="7539181" cy="41781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76435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A5327-A3F8-64AC-D68F-F3B4C949BC53}"/>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37E3966-27F2-E25E-E53A-4732D9A6A848}"/>
              </a:ext>
            </a:extLst>
          </p:cNvPr>
          <p:cNvSpPr txBox="1">
            <a:spLocks/>
          </p:cNvSpPr>
          <p:nvPr/>
        </p:nvSpPr>
        <p:spPr>
          <a:xfrm>
            <a:off x="292600" y="139283"/>
            <a:ext cx="11288151" cy="886900"/>
          </a:xfrm>
          <a:prstGeom prst="rect">
            <a:avLst/>
          </a:prstGeom>
          <a:solidFill>
            <a:schemeClr val="accent2">
              <a:lumMod val="60000"/>
              <a:lumOff val="4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Calibri" panose="020F0502020204030204" pitchFamily="34" charset="0"/>
                <a:cs typeface="Calibri" panose="020F0502020204030204" pitchFamily="34" charset="0"/>
              </a:rPr>
              <a:t>Modelling…</a:t>
            </a:r>
            <a:endParaRPr lang="en-GB"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4F5454E4-C870-0A38-517B-3489899503E5}"/>
              </a:ext>
            </a:extLst>
          </p:cNvPr>
          <p:cNvSpPr txBox="1"/>
          <p:nvPr/>
        </p:nvSpPr>
        <p:spPr>
          <a:xfrm>
            <a:off x="7926394" y="1183199"/>
            <a:ext cx="4265606" cy="3108543"/>
          </a:xfrm>
          <a:prstGeom prst="rect">
            <a:avLst/>
          </a:prstGeom>
          <a:noFill/>
        </p:spPr>
        <p:txBody>
          <a:bodyPr wrap="square" rtlCol="0">
            <a:spAutoFit/>
          </a:bodyPr>
          <a:lstStyle/>
          <a:p>
            <a:r>
              <a:rPr lang="en-US" sz="2800" b="1" dirty="0">
                <a:latin typeface="Calibri" panose="020F0502020204030204" pitchFamily="34" charset="0"/>
                <a:cs typeface="Calibri" panose="020F0502020204030204" pitchFamily="34" charset="0"/>
              </a:rPr>
              <a:t>WAGOLLs and WABOLLs.</a:t>
            </a:r>
          </a:p>
          <a:p>
            <a:endParaRPr lang="en-US" sz="2800" b="1"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Active engagement with WAGOLLs essential.</a:t>
            </a:r>
          </a:p>
          <a:p>
            <a:endParaRPr lang="en-US" sz="2800" b="1"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Not just a ‘copying’ aid.</a:t>
            </a:r>
          </a:p>
          <a:p>
            <a:endParaRPr lang="en-US" sz="2800" b="1" dirty="0">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224B2E64-F103-8BD6-620F-7574168893B6}"/>
              </a:ext>
            </a:extLst>
          </p:cNvPr>
          <p:cNvPicPr>
            <a:picLocks noChangeAspect="1"/>
          </p:cNvPicPr>
          <p:nvPr/>
        </p:nvPicPr>
        <p:blipFill>
          <a:blip r:embed="rId2"/>
          <a:stretch>
            <a:fillRect/>
          </a:stretch>
        </p:blipFill>
        <p:spPr>
          <a:xfrm>
            <a:off x="636729" y="1465781"/>
            <a:ext cx="6596619" cy="36934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2124569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362DB5-06F9-EA1A-111B-4FC7D31707B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D18715-C6D7-9F49-1235-EF3E32D4D11F}"/>
              </a:ext>
            </a:extLst>
          </p:cNvPr>
          <p:cNvSpPr>
            <a:spLocks noGrp="1"/>
          </p:cNvSpPr>
          <p:nvPr>
            <p:ph idx="1"/>
          </p:nvPr>
        </p:nvSpPr>
        <p:spPr>
          <a:xfrm>
            <a:off x="8603226" y="1606650"/>
            <a:ext cx="3254477" cy="4754821"/>
          </a:xfrm>
        </p:spPr>
        <p:txBody>
          <a:bodyPr>
            <a:normAutofit fontScale="85000" lnSpcReduction="20000"/>
          </a:bodyPr>
          <a:lstStyle/>
          <a:p>
            <a:pPr marL="0" indent="0" algn="ctr">
              <a:buNone/>
            </a:pPr>
            <a:r>
              <a:rPr lang="en-GB" dirty="0">
                <a:latin typeface="Calibri" panose="020F0502020204030204" pitchFamily="34" charset="0"/>
                <a:ea typeface="Calibri" panose="020F0502020204030204" pitchFamily="34" charset="0"/>
                <a:cs typeface="Calibri" panose="020F0502020204030204" pitchFamily="34" charset="0"/>
              </a:rPr>
              <a:t>Planning time for purposeful reflection is important when wanting to engage students in metacognitive tasks.</a:t>
            </a:r>
          </a:p>
          <a:p>
            <a:pPr marL="0" indent="0" algn="ctr">
              <a:buNone/>
            </a:pPr>
            <a:endParaRPr lang="en-GB" dirty="0">
              <a:latin typeface="Calibri" panose="020F0502020204030204" pitchFamily="34" charset="0"/>
              <a:ea typeface="Calibri" panose="020F0502020204030204" pitchFamily="34" charset="0"/>
              <a:cs typeface="Calibri" panose="020F0502020204030204" pitchFamily="34" charset="0"/>
            </a:endParaRPr>
          </a:p>
          <a:p>
            <a:pPr marL="0" indent="0" algn="ctr">
              <a:buNone/>
            </a:pPr>
            <a:r>
              <a:rPr lang="en-GB" dirty="0">
                <a:latin typeface="Calibri" panose="020F0502020204030204" pitchFamily="34" charset="0"/>
                <a:ea typeface="Calibri" panose="020F0502020204030204" pitchFamily="34" charset="0"/>
                <a:cs typeface="Calibri" panose="020F0502020204030204" pitchFamily="34" charset="0"/>
              </a:rPr>
              <a:t>This can be scaffolded to provide support for those who need it but also encourage wider thinking.</a:t>
            </a:r>
          </a:p>
          <a:p>
            <a:pPr marL="0" indent="0" algn="ctr">
              <a:buNone/>
            </a:pPr>
            <a:endParaRPr lang="en-GB" dirty="0">
              <a:latin typeface="Calibri" panose="020F0502020204030204" pitchFamily="34" charset="0"/>
              <a:ea typeface="Calibri" panose="020F0502020204030204" pitchFamily="34" charset="0"/>
              <a:cs typeface="Calibri" panose="020F0502020204030204" pitchFamily="34" charset="0"/>
            </a:endParaRPr>
          </a:p>
          <a:p>
            <a:pPr marL="0" indent="0" algn="ctr">
              <a:buNone/>
            </a:pPr>
            <a:r>
              <a:rPr lang="en-GB" dirty="0">
                <a:latin typeface="Calibri" panose="020F0502020204030204" pitchFamily="34" charset="0"/>
                <a:ea typeface="Calibri" panose="020F0502020204030204" pitchFamily="34" charset="0"/>
                <a:cs typeface="Calibri" panose="020F0502020204030204" pitchFamily="34" charset="0"/>
              </a:rPr>
              <a:t>The explaining WHY here is arguably the most important part of the process!</a:t>
            </a:r>
          </a:p>
        </p:txBody>
      </p:sp>
      <p:sp>
        <p:nvSpPr>
          <p:cNvPr id="6" name="Title 1">
            <a:extLst>
              <a:ext uri="{FF2B5EF4-FFF2-40B4-BE49-F238E27FC236}">
                <a16:creationId xmlns:a16="http://schemas.microsoft.com/office/drawing/2014/main" id="{D749CF7C-AC1B-391D-DA96-A46B8DDB09DA}"/>
              </a:ext>
            </a:extLst>
          </p:cNvPr>
          <p:cNvSpPr txBox="1">
            <a:spLocks/>
          </p:cNvSpPr>
          <p:nvPr/>
        </p:nvSpPr>
        <p:spPr>
          <a:xfrm>
            <a:off x="451924" y="230188"/>
            <a:ext cx="11288151" cy="886900"/>
          </a:xfrm>
          <a:prstGeom prst="rect">
            <a:avLst/>
          </a:prstGeom>
          <a:solidFill>
            <a:schemeClr val="accent2">
              <a:lumMod val="60000"/>
              <a:lumOff val="4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Calibri" panose="020F0502020204030204" pitchFamily="34" charset="0"/>
                <a:cs typeface="Calibri" panose="020F0502020204030204" pitchFamily="34" charset="0"/>
              </a:rPr>
              <a:t>Metacognition…</a:t>
            </a:r>
            <a:endParaRPr lang="en-GB"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32B76C3B-C6CA-101A-C5F3-250C1A1317EF}"/>
              </a:ext>
            </a:extLst>
          </p:cNvPr>
          <p:cNvPicPr>
            <a:picLocks noChangeAspect="1"/>
          </p:cNvPicPr>
          <p:nvPr/>
        </p:nvPicPr>
        <p:blipFill>
          <a:blip r:embed="rId2"/>
          <a:stretch>
            <a:fillRect/>
          </a:stretch>
        </p:blipFill>
        <p:spPr>
          <a:xfrm>
            <a:off x="451924" y="1740309"/>
            <a:ext cx="7516072" cy="41590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7872918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AD7D6-1D5E-00AB-274B-B93EB36EF93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D85790-4E90-C20F-1813-C4DCC8F90C3C}"/>
              </a:ext>
            </a:extLst>
          </p:cNvPr>
          <p:cNvSpPr>
            <a:spLocks noGrp="1"/>
          </p:cNvSpPr>
          <p:nvPr>
            <p:ph idx="1"/>
          </p:nvPr>
        </p:nvSpPr>
        <p:spPr>
          <a:xfrm>
            <a:off x="8488056" y="1636146"/>
            <a:ext cx="3252019" cy="4754821"/>
          </a:xfrm>
        </p:spPr>
        <p:txBody>
          <a:bodyPr>
            <a:normAutofit/>
          </a:bodyPr>
          <a:lstStyle/>
          <a:p>
            <a:pPr marL="0" indent="0" algn="ctr">
              <a:buNone/>
            </a:pPr>
            <a:r>
              <a:rPr lang="en-GB" dirty="0">
                <a:latin typeface="Calibri" panose="020F0502020204030204" pitchFamily="34" charset="0"/>
                <a:ea typeface="Calibri" panose="020F0502020204030204" pitchFamily="34" charset="0"/>
                <a:cs typeface="Calibri" panose="020F0502020204030204" pitchFamily="34" charset="0"/>
              </a:rPr>
              <a:t>Don’t discount students’ perception of their learning.</a:t>
            </a:r>
          </a:p>
          <a:p>
            <a:pPr marL="0" indent="0" algn="ctr">
              <a:buNone/>
            </a:pPr>
            <a:endParaRPr lang="en-GB" dirty="0">
              <a:latin typeface="Calibri" panose="020F0502020204030204" pitchFamily="34" charset="0"/>
              <a:ea typeface="Calibri" panose="020F0502020204030204" pitchFamily="34" charset="0"/>
              <a:cs typeface="Calibri" panose="020F0502020204030204" pitchFamily="34" charset="0"/>
            </a:endParaRPr>
          </a:p>
          <a:p>
            <a:pPr marL="0" indent="0" algn="ctr">
              <a:buNone/>
            </a:pPr>
            <a:r>
              <a:rPr lang="en-GB" dirty="0">
                <a:latin typeface="Calibri" panose="020F0502020204030204" pitchFamily="34" charset="0"/>
                <a:ea typeface="Calibri" panose="020F0502020204030204" pitchFamily="34" charset="0"/>
                <a:cs typeface="Calibri" panose="020F0502020204030204" pitchFamily="34" charset="0"/>
              </a:rPr>
              <a:t>Their ‘perception’ is their ‘reality’. </a:t>
            </a:r>
          </a:p>
          <a:p>
            <a:pPr marL="0" indent="0" algn="ctr">
              <a:buNone/>
            </a:pPr>
            <a:r>
              <a:rPr lang="en-GB" dirty="0">
                <a:latin typeface="Calibri" panose="020F0502020204030204" pitchFamily="34" charset="0"/>
                <a:ea typeface="Calibri" panose="020F0502020204030204" pitchFamily="34" charset="0"/>
                <a:cs typeface="Calibri" panose="020F0502020204030204" pitchFamily="34" charset="0"/>
              </a:rPr>
              <a:t>If they don’t feel confident about something, it’s worth knowing about it.</a:t>
            </a:r>
          </a:p>
        </p:txBody>
      </p:sp>
      <p:sp>
        <p:nvSpPr>
          <p:cNvPr id="6" name="Title 1">
            <a:extLst>
              <a:ext uri="{FF2B5EF4-FFF2-40B4-BE49-F238E27FC236}">
                <a16:creationId xmlns:a16="http://schemas.microsoft.com/office/drawing/2014/main" id="{E9338512-5A58-15C1-E041-E339901768BD}"/>
              </a:ext>
            </a:extLst>
          </p:cNvPr>
          <p:cNvSpPr txBox="1">
            <a:spLocks/>
          </p:cNvSpPr>
          <p:nvPr/>
        </p:nvSpPr>
        <p:spPr>
          <a:xfrm>
            <a:off x="451924" y="230188"/>
            <a:ext cx="11288151" cy="886900"/>
          </a:xfrm>
          <a:prstGeom prst="rect">
            <a:avLst/>
          </a:prstGeom>
          <a:solidFill>
            <a:schemeClr val="accent2">
              <a:lumMod val="60000"/>
              <a:lumOff val="4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Calibri" panose="020F0502020204030204" pitchFamily="34" charset="0"/>
                <a:cs typeface="Calibri" panose="020F0502020204030204" pitchFamily="34" charset="0"/>
              </a:rPr>
              <a:t>Metacognition…</a:t>
            </a:r>
            <a:endParaRPr lang="en-GB" dirty="0">
              <a:latin typeface="Calibri" panose="020F0502020204030204" pitchFamily="34" charset="0"/>
              <a:cs typeface="Calibri" panose="020F0502020204030204" pitchFamily="34" charset="0"/>
            </a:endParaRPr>
          </a:p>
        </p:txBody>
      </p:sp>
      <p:sp>
        <p:nvSpPr>
          <p:cNvPr id="2" name="Oval 1">
            <a:extLst>
              <a:ext uri="{FF2B5EF4-FFF2-40B4-BE49-F238E27FC236}">
                <a16:creationId xmlns:a16="http://schemas.microsoft.com/office/drawing/2014/main" id="{7366B5BC-57A8-14D7-A8E2-E360EE7BF9F0}"/>
              </a:ext>
            </a:extLst>
          </p:cNvPr>
          <p:cNvSpPr/>
          <p:nvPr/>
        </p:nvSpPr>
        <p:spPr>
          <a:xfrm>
            <a:off x="688258" y="1290021"/>
            <a:ext cx="6607278" cy="5268095"/>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CCF2E55E-C0F5-77C7-4102-495B38363DE2}"/>
              </a:ext>
            </a:extLst>
          </p:cNvPr>
          <p:cNvSpPr/>
          <p:nvPr/>
        </p:nvSpPr>
        <p:spPr>
          <a:xfrm>
            <a:off x="1971368" y="2296830"/>
            <a:ext cx="4055806" cy="3199403"/>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E69DEE14-75C6-DEFA-4404-38A7695E8912}"/>
              </a:ext>
            </a:extLst>
          </p:cNvPr>
          <p:cNvSpPr/>
          <p:nvPr/>
        </p:nvSpPr>
        <p:spPr>
          <a:xfrm>
            <a:off x="3008671" y="3068663"/>
            <a:ext cx="1917290" cy="1591828"/>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rgbClr val="00B050"/>
                </a:solidFill>
              </a:rPr>
              <a:t>Comfort Zone</a:t>
            </a:r>
          </a:p>
        </p:txBody>
      </p:sp>
      <p:sp>
        <p:nvSpPr>
          <p:cNvPr id="8" name="TextBox 7">
            <a:extLst>
              <a:ext uri="{FF2B5EF4-FFF2-40B4-BE49-F238E27FC236}">
                <a16:creationId xmlns:a16="http://schemas.microsoft.com/office/drawing/2014/main" id="{081A3A2C-4CD0-C1CE-FD2F-0FB8BA19E600}"/>
              </a:ext>
            </a:extLst>
          </p:cNvPr>
          <p:cNvSpPr txBox="1"/>
          <p:nvPr/>
        </p:nvSpPr>
        <p:spPr>
          <a:xfrm>
            <a:off x="3134032" y="2428199"/>
            <a:ext cx="1730477" cy="369332"/>
          </a:xfrm>
          <a:prstGeom prst="rect">
            <a:avLst/>
          </a:prstGeom>
          <a:noFill/>
        </p:spPr>
        <p:txBody>
          <a:bodyPr wrap="square" rtlCol="0">
            <a:spAutoFit/>
          </a:bodyPr>
          <a:lstStyle/>
          <a:p>
            <a:r>
              <a:rPr lang="en-GB" dirty="0">
                <a:solidFill>
                  <a:srgbClr val="FF9966"/>
                </a:solidFill>
              </a:rPr>
              <a:t>Challenge Zone</a:t>
            </a:r>
          </a:p>
        </p:txBody>
      </p:sp>
      <p:sp>
        <p:nvSpPr>
          <p:cNvPr id="9" name="TextBox 8">
            <a:extLst>
              <a:ext uri="{FF2B5EF4-FFF2-40B4-BE49-F238E27FC236}">
                <a16:creationId xmlns:a16="http://schemas.microsoft.com/office/drawing/2014/main" id="{F8EE3681-D7A8-C423-F75D-8DD13377504E}"/>
              </a:ext>
            </a:extLst>
          </p:cNvPr>
          <p:cNvSpPr txBox="1"/>
          <p:nvPr/>
        </p:nvSpPr>
        <p:spPr>
          <a:xfrm>
            <a:off x="3067665" y="1351415"/>
            <a:ext cx="1730477" cy="369332"/>
          </a:xfrm>
          <a:prstGeom prst="rect">
            <a:avLst/>
          </a:prstGeom>
          <a:noFill/>
        </p:spPr>
        <p:txBody>
          <a:bodyPr wrap="square" rtlCol="0">
            <a:spAutoFit/>
          </a:bodyPr>
          <a:lstStyle/>
          <a:p>
            <a:pPr algn="ctr"/>
            <a:r>
              <a:rPr lang="en-GB" dirty="0">
                <a:solidFill>
                  <a:srgbClr val="FF0000"/>
                </a:solidFill>
              </a:rPr>
              <a:t>Danger Zone</a:t>
            </a:r>
          </a:p>
        </p:txBody>
      </p:sp>
    </p:spTree>
    <p:extLst>
      <p:ext uri="{BB962C8B-B14F-4D97-AF65-F5344CB8AC3E}">
        <p14:creationId xmlns:p14="http://schemas.microsoft.com/office/powerpoint/2010/main" val="13867762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48DAC-882B-2D79-F433-A63EAF64F3B0}"/>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3BBC142F-80EF-BC87-859B-9121E0373AFE}"/>
              </a:ext>
            </a:extLst>
          </p:cNvPr>
          <p:cNvSpPr txBox="1">
            <a:spLocks/>
          </p:cNvSpPr>
          <p:nvPr/>
        </p:nvSpPr>
        <p:spPr>
          <a:xfrm>
            <a:off x="451924" y="230188"/>
            <a:ext cx="11288151" cy="886900"/>
          </a:xfrm>
          <a:prstGeom prst="rect">
            <a:avLst/>
          </a:prstGeom>
          <a:solidFill>
            <a:schemeClr val="accent2">
              <a:lumMod val="60000"/>
              <a:lumOff val="4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Calibri" panose="020F0502020204030204" pitchFamily="34" charset="0"/>
                <a:cs typeface="Calibri" panose="020F0502020204030204" pitchFamily="34" charset="0"/>
              </a:rPr>
              <a:t>Metacognition…</a:t>
            </a:r>
            <a:endParaRPr lang="en-GB"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5601C76F-A75D-5139-D4AB-BA3251FF6C6E}"/>
              </a:ext>
            </a:extLst>
          </p:cNvPr>
          <p:cNvPicPr>
            <a:picLocks noChangeAspect="1"/>
          </p:cNvPicPr>
          <p:nvPr/>
        </p:nvPicPr>
        <p:blipFill>
          <a:blip r:embed="rId2"/>
          <a:stretch>
            <a:fillRect/>
          </a:stretch>
        </p:blipFill>
        <p:spPr>
          <a:xfrm rot="21222464">
            <a:off x="363588" y="1300550"/>
            <a:ext cx="5399406" cy="29843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Content Placeholder 2">
            <a:extLst>
              <a:ext uri="{FF2B5EF4-FFF2-40B4-BE49-F238E27FC236}">
                <a16:creationId xmlns:a16="http://schemas.microsoft.com/office/drawing/2014/main" id="{207E1DC4-7287-4454-CEE8-0049B03D4ED5}"/>
              </a:ext>
            </a:extLst>
          </p:cNvPr>
          <p:cNvSpPr>
            <a:spLocks noGrp="1"/>
          </p:cNvSpPr>
          <p:nvPr>
            <p:ph idx="1"/>
          </p:nvPr>
        </p:nvSpPr>
        <p:spPr>
          <a:xfrm>
            <a:off x="216311" y="5883679"/>
            <a:ext cx="10933470" cy="828858"/>
          </a:xfrm>
        </p:spPr>
        <p:txBody>
          <a:bodyPr>
            <a:normAutofit fontScale="92500"/>
          </a:bodyPr>
          <a:lstStyle/>
          <a:p>
            <a:pPr marL="0" indent="0" algn="ctr">
              <a:buNone/>
            </a:pPr>
            <a:r>
              <a:rPr lang="en-GB" dirty="0">
                <a:latin typeface="Calibri" panose="020F0502020204030204" pitchFamily="34" charset="0"/>
                <a:ea typeface="Calibri" panose="020F0502020204030204" pitchFamily="34" charset="0"/>
                <a:cs typeface="Calibri" panose="020F0502020204030204" pitchFamily="34" charset="0"/>
              </a:rPr>
              <a:t>Don’t discount students’ perception of their learning. Book-ending lessons with a reflection can help students recognise their learning and their next steps.</a:t>
            </a:r>
          </a:p>
        </p:txBody>
      </p:sp>
      <p:pic>
        <p:nvPicPr>
          <p:cNvPr id="11" name="Picture 10">
            <a:extLst>
              <a:ext uri="{FF2B5EF4-FFF2-40B4-BE49-F238E27FC236}">
                <a16:creationId xmlns:a16="http://schemas.microsoft.com/office/drawing/2014/main" id="{20F18A44-D3BF-E145-7B3C-55AB8F602647}"/>
              </a:ext>
            </a:extLst>
          </p:cNvPr>
          <p:cNvPicPr>
            <a:picLocks noChangeAspect="1"/>
          </p:cNvPicPr>
          <p:nvPr/>
        </p:nvPicPr>
        <p:blipFill>
          <a:blip r:embed="rId3"/>
          <a:stretch>
            <a:fillRect/>
          </a:stretch>
        </p:blipFill>
        <p:spPr>
          <a:xfrm rot="380857">
            <a:off x="6143094" y="2154194"/>
            <a:ext cx="5781370" cy="31994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25584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7A3EAD-BD57-0AE3-D411-E035B5EF5CD5}"/>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375C1383-0CD1-CB3F-0F02-EE104964E623}"/>
              </a:ext>
            </a:extLst>
          </p:cNvPr>
          <p:cNvSpPr txBox="1">
            <a:spLocks/>
          </p:cNvSpPr>
          <p:nvPr/>
        </p:nvSpPr>
        <p:spPr>
          <a:xfrm>
            <a:off x="292600" y="139283"/>
            <a:ext cx="11288151" cy="886900"/>
          </a:xfrm>
          <a:prstGeom prst="rect">
            <a:avLst/>
          </a:prstGeom>
          <a:solidFill>
            <a:schemeClr val="accent2">
              <a:lumMod val="60000"/>
              <a:lumOff val="4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Calibri" panose="020F0502020204030204" pitchFamily="34" charset="0"/>
                <a:cs typeface="Calibri" panose="020F0502020204030204" pitchFamily="34" charset="0"/>
              </a:rPr>
              <a:t>Modelling…</a:t>
            </a:r>
            <a:endParaRPr lang="en-GB"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6B8D5DD4-6129-963E-2547-F9AE0F8E96D4}"/>
              </a:ext>
            </a:extLst>
          </p:cNvPr>
          <p:cNvSpPr txBox="1"/>
          <p:nvPr/>
        </p:nvSpPr>
        <p:spPr>
          <a:xfrm>
            <a:off x="7621594" y="1999276"/>
            <a:ext cx="4265606" cy="2246769"/>
          </a:xfrm>
          <a:prstGeom prst="rect">
            <a:avLst/>
          </a:prstGeom>
          <a:noFill/>
        </p:spPr>
        <p:txBody>
          <a:bodyPr wrap="square" rtlCol="0">
            <a:spAutoFit/>
          </a:bodyPr>
          <a:lstStyle/>
          <a:p>
            <a:r>
              <a:rPr lang="en-US" sz="2800" b="1" dirty="0">
                <a:latin typeface="Calibri" panose="020F0502020204030204" pitchFamily="34" charset="0"/>
                <a:cs typeface="Calibri" panose="020F0502020204030204" pitchFamily="34" charset="0"/>
              </a:rPr>
              <a:t>Active engagement with WAGOLLs essential.</a:t>
            </a:r>
          </a:p>
          <a:p>
            <a:endParaRPr lang="en-US" sz="2800" b="1"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Encourage students to annotate them. </a:t>
            </a:r>
            <a:endParaRPr lang="en-GB" sz="2800" b="1" dirty="0">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AB9901FF-3D15-264F-E256-D7FED192794F}"/>
              </a:ext>
            </a:extLst>
          </p:cNvPr>
          <p:cNvPicPr>
            <a:picLocks noChangeAspect="1"/>
          </p:cNvPicPr>
          <p:nvPr/>
        </p:nvPicPr>
        <p:blipFill>
          <a:blip r:embed="rId2"/>
          <a:stretch>
            <a:fillRect/>
          </a:stretch>
        </p:blipFill>
        <p:spPr>
          <a:xfrm>
            <a:off x="410618" y="1565779"/>
            <a:ext cx="6786596" cy="39785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355749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1564173-A9D8-A94A-4ABE-402DEAF56A90}"/>
              </a:ext>
            </a:extLst>
          </p:cNvPr>
          <p:cNvSpPr txBox="1">
            <a:spLocks/>
          </p:cNvSpPr>
          <p:nvPr/>
        </p:nvSpPr>
        <p:spPr>
          <a:xfrm>
            <a:off x="292600" y="139283"/>
            <a:ext cx="11288151" cy="886900"/>
          </a:xfrm>
          <a:prstGeom prst="rect">
            <a:avLst/>
          </a:prstGeom>
          <a:solidFill>
            <a:schemeClr val="accent2">
              <a:lumMod val="60000"/>
              <a:lumOff val="4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Calibri" panose="020F0502020204030204" pitchFamily="34" charset="0"/>
                <a:cs typeface="Calibri" panose="020F0502020204030204" pitchFamily="34" charset="0"/>
              </a:rPr>
              <a:t>Modelling…</a:t>
            </a:r>
            <a:endParaRPr lang="en-GB"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5F73D66A-2423-6D69-6D12-149EA751F6DA}"/>
              </a:ext>
            </a:extLst>
          </p:cNvPr>
          <p:cNvSpPr txBox="1"/>
          <p:nvPr/>
        </p:nvSpPr>
        <p:spPr>
          <a:xfrm>
            <a:off x="7916562" y="1429005"/>
            <a:ext cx="3783825" cy="4832092"/>
          </a:xfrm>
          <a:prstGeom prst="rect">
            <a:avLst/>
          </a:prstGeom>
          <a:noFill/>
        </p:spPr>
        <p:txBody>
          <a:bodyPr wrap="square" rtlCol="0">
            <a:spAutoFit/>
          </a:bodyPr>
          <a:lstStyle/>
          <a:p>
            <a:r>
              <a:rPr lang="en-US" sz="2800" b="1" dirty="0">
                <a:latin typeface="Calibri" panose="020F0502020204030204" pitchFamily="34" charset="0"/>
                <a:cs typeface="Calibri" panose="020F0502020204030204" pitchFamily="34" charset="0"/>
              </a:rPr>
              <a:t>Attempt to scaffold engagement with WAGOLL can be seen here.</a:t>
            </a:r>
          </a:p>
          <a:p>
            <a:endParaRPr lang="en-US" sz="2800" b="1"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Arguably still overwhelming. </a:t>
            </a:r>
          </a:p>
          <a:p>
            <a:endParaRPr lang="en-US" sz="2800" b="1"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Could this be reduced/scaffolded further?</a:t>
            </a:r>
          </a:p>
        </p:txBody>
      </p:sp>
      <p:pic>
        <p:nvPicPr>
          <p:cNvPr id="2" name="Picture 1"/>
          <p:cNvPicPr>
            <a:picLocks noChangeAspect="1"/>
          </p:cNvPicPr>
          <p:nvPr/>
        </p:nvPicPr>
        <p:blipFill rotWithShape="1">
          <a:blip r:embed="rId2"/>
          <a:srcRect l="12500" t="16169" r="37643" b="8089"/>
          <a:stretch/>
        </p:blipFill>
        <p:spPr>
          <a:xfrm>
            <a:off x="292599" y="1601024"/>
            <a:ext cx="6830565" cy="38067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1153564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ECC24-8771-C1DE-0C02-6BE722D860A7}"/>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486AE997-423B-A724-5DEE-95471CD3D421}"/>
              </a:ext>
            </a:extLst>
          </p:cNvPr>
          <p:cNvSpPr txBox="1">
            <a:spLocks/>
          </p:cNvSpPr>
          <p:nvPr/>
        </p:nvSpPr>
        <p:spPr>
          <a:xfrm>
            <a:off x="292600" y="139283"/>
            <a:ext cx="11288151" cy="886900"/>
          </a:xfrm>
          <a:prstGeom prst="rect">
            <a:avLst/>
          </a:prstGeom>
          <a:solidFill>
            <a:schemeClr val="accent2">
              <a:lumMod val="60000"/>
              <a:lumOff val="4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Calibri" panose="020F0502020204030204" pitchFamily="34" charset="0"/>
                <a:cs typeface="Calibri" panose="020F0502020204030204" pitchFamily="34" charset="0"/>
              </a:rPr>
              <a:t>Modelling…</a:t>
            </a:r>
            <a:endParaRPr lang="en-GB"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9A791D3D-49B3-C82C-6777-3FF4ABEAA310}"/>
              </a:ext>
            </a:extLst>
          </p:cNvPr>
          <p:cNvSpPr txBox="1"/>
          <p:nvPr/>
        </p:nvSpPr>
        <p:spPr>
          <a:xfrm>
            <a:off x="8014884" y="1438837"/>
            <a:ext cx="3783825" cy="2677656"/>
          </a:xfrm>
          <a:prstGeom prst="rect">
            <a:avLst/>
          </a:prstGeom>
          <a:noFill/>
        </p:spPr>
        <p:txBody>
          <a:bodyPr wrap="square" rtlCol="0">
            <a:spAutoFit/>
          </a:bodyPr>
          <a:lstStyle/>
          <a:p>
            <a:r>
              <a:rPr lang="en-US" sz="2800" b="1" dirty="0">
                <a:latin typeface="Calibri" panose="020F0502020204030204" pitchFamily="34" charset="0"/>
                <a:cs typeface="Calibri" panose="020F0502020204030204" pitchFamily="34" charset="0"/>
              </a:rPr>
              <a:t>Colour-coding helps dyslexic learners.</a:t>
            </a:r>
          </a:p>
          <a:p>
            <a:endParaRPr lang="en-US" sz="2800" b="1"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Active engagement with WAGOLL planned for.</a:t>
            </a:r>
          </a:p>
          <a:p>
            <a:endParaRPr lang="en-US" sz="2800" b="1"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437EFE23-9079-8CDF-DD03-E56CBC904399}"/>
              </a:ext>
            </a:extLst>
          </p:cNvPr>
          <p:cNvPicPr>
            <a:picLocks noChangeAspect="1"/>
          </p:cNvPicPr>
          <p:nvPr/>
        </p:nvPicPr>
        <p:blipFill>
          <a:blip r:embed="rId2"/>
          <a:stretch>
            <a:fillRect/>
          </a:stretch>
        </p:blipFill>
        <p:spPr>
          <a:xfrm rot="21271884">
            <a:off x="452620" y="1858945"/>
            <a:ext cx="6569372" cy="37523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955314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D62A0-4CE9-DA42-805C-B647CD19F51C}"/>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EBDCE5A4-746F-BDB7-203E-502E0563A0E8}"/>
              </a:ext>
            </a:extLst>
          </p:cNvPr>
          <p:cNvSpPr txBox="1">
            <a:spLocks/>
          </p:cNvSpPr>
          <p:nvPr/>
        </p:nvSpPr>
        <p:spPr>
          <a:xfrm>
            <a:off x="292600" y="139283"/>
            <a:ext cx="11288151" cy="886900"/>
          </a:xfrm>
          <a:prstGeom prst="rect">
            <a:avLst/>
          </a:prstGeom>
          <a:solidFill>
            <a:schemeClr val="accent2">
              <a:lumMod val="60000"/>
              <a:lumOff val="4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Calibri" panose="020F0502020204030204" pitchFamily="34" charset="0"/>
                <a:cs typeface="Calibri" panose="020F0502020204030204" pitchFamily="34" charset="0"/>
              </a:rPr>
              <a:t>Modelling…</a:t>
            </a:r>
            <a:endParaRPr lang="en-GB"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7F575AEE-5695-EF08-49D3-85B5CB13A814}"/>
              </a:ext>
            </a:extLst>
          </p:cNvPr>
          <p:cNvSpPr txBox="1"/>
          <p:nvPr/>
        </p:nvSpPr>
        <p:spPr>
          <a:xfrm>
            <a:off x="7800764" y="1919245"/>
            <a:ext cx="3888347" cy="1815882"/>
          </a:xfrm>
          <a:prstGeom prst="rect">
            <a:avLst/>
          </a:prstGeom>
          <a:noFill/>
        </p:spPr>
        <p:txBody>
          <a:bodyPr wrap="square" rtlCol="0">
            <a:spAutoFit/>
          </a:bodyPr>
          <a:lstStyle/>
          <a:p>
            <a:r>
              <a:rPr lang="en-US" sz="2800" b="1" dirty="0">
                <a:latin typeface="Calibri" panose="020F0502020204030204" pitchFamily="34" charset="0"/>
                <a:cs typeface="Calibri" panose="020F0502020204030204" pitchFamily="34" charset="0"/>
              </a:rPr>
              <a:t>Further visual cues could be added to support LA or EAL learners.</a:t>
            </a:r>
          </a:p>
          <a:p>
            <a:endParaRPr lang="en-US" sz="2800" b="1"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D4A30759-D311-E22B-4BFD-0445A136E565}"/>
              </a:ext>
            </a:extLst>
          </p:cNvPr>
          <p:cNvPicPr>
            <a:picLocks noChangeAspect="1"/>
          </p:cNvPicPr>
          <p:nvPr/>
        </p:nvPicPr>
        <p:blipFill>
          <a:blip r:embed="rId2"/>
          <a:stretch>
            <a:fillRect/>
          </a:stretch>
        </p:blipFill>
        <p:spPr>
          <a:xfrm rot="21271884">
            <a:off x="452620" y="1858945"/>
            <a:ext cx="6569372" cy="37523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 name="Picture 2" descr="Add Layer Icon - Download in Flat Style">
            <a:extLst>
              <a:ext uri="{FF2B5EF4-FFF2-40B4-BE49-F238E27FC236}">
                <a16:creationId xmlns:a16="http://schemas.microsoft.com/office/drawing/2014/main" id="{EFFB1787-1DCE-E533-C71E-238AE18C0F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134243">
            <a:off x="568213" y="3862377"/>
            <a:ext cx="508232" cy="50823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Point Basic Rounded Lineal icon">
            <a:extLst>
              <a:ext uri="{FF2B5EF4-FFF2-40B4-BE49-F238E27FC236}">
                <a16:creationId xmlns:a16="http://schemas.microsoft.com/office/drawing/2014/main" id="{D503029A-922E-C1A7-BE3E-97BC9584F0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0584" y="2854257"/>
            <a:ext cx="447856" cy="44785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quote icon on white background. quotation mark black symbol. 8143280 ...">
            <a:extLst>
              <a:ext uri="{FF2B5EF4-FFF2-40B4-BE49-F238E27FC236}">
                <a16:creationId xmlns:a16="http://schemas.microsoft.com/office/drawing/2014/main" id="{B6FDB79F-A22F-588B-A0C1-B96991707DF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6629" y="2607290"/>
            <a:ext cx="447856" cy="49393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ink Png Icon #369453 - Free Icons Library">
            <a:extLst>
              <a:ext uri="{FF2B5EF4-FFF2-40B4-BE49-F238E27FC236}">
                <a16:creationId xmlns:a16="http://schemas.microsoft.com/office/drawing/2014/main" id="{F7A2B4B1-F0A0-D81D-1E31-D151FE4AF8B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88373" y="4402604"/>
            <a:ext cx="572223" cy="5722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947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92600" y="139283"/>
            <a:ext cx="11288151" cy="886900"/>
          </a:xfrm>
          <a:prstGeom prst="rect">
            <a:avLst/>
          </a:prstGeom>
          <a:solidFill>
            <a:schemeClr val="accent2">
              <a:lumMod val="60000"/>
              <a:lumOff val="4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Calibri" panose="020F0502020204030204" pitchFamily="34" charset="0"/>
                <a:cs typeface="Calibri" panose="020F0502020204030204" pitchFamily="34" charset="0"/>
              </a:rPr>
              <a:t>Modelling…</a:t>
            </a:r>
            <a:endParaRPr lang="en-GB" dirty="0">
              <a:latin typeface="Calibri" panose="020F0502020204030204" pitchFamily="34" charset="0"/>
              <a:cs typeface="Calibri" panose="020F0502020204030204" pitchFamily="34" charset="0"/>
            </a:endParaRPr>
          </a:p>
        </p:txBody>
      </p:sp>
      <p:sp>
        <p:nvSpPr>
          <p:cNvPr id="6" name="TextBox 5"/>
          <p:cNvSpPr txBox="1"/>
          <p:nvPr/>
        </p:nvSpPr>
        <p:spPr>
          <a:xfrm>
            <a:off x="8344930" y="1691386"/>
            <a:ext cx="3855308" cy="3970318"/>
          </a:xfrm>
          <a:prstGeom prst="rect">
            <a:avLst/>
          </a:prstGeom>
          <a:noFill/>
        </p:spPr>
        <p:txBody>
          <a:bodyPr wrap="square" rtlCol="0">
            <a:spAutoFit/>
          </a:bodyPr>
          <a:lstStyle/>
          <a:p>
            <a:r>
              <a:rPr lang="en-US" sz="2800" b="1" dirty="0">
                <a:latin typeface="Calibri" panose="020F0502020204030204" pitchFamily="34" charset="0"/>
                <a:cs typeface="Calibri" panose="020F0502020204030204" pitchFamily="34" charset="0"/>
              </a:rPr>
              <a:t>Modelling to support independent resilience.</a:t>
            </a:r>
          </a:p>
          <a:p>
            <a:endParaRPr lang="en-US" sz="2800" b="1"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Scaffolding to support stretch and challenge.</a:t>
            </a:r>
          </a:p>
          <a:p>
            <a:endParaRPr lang="en-US" sz="2800" b="1" dirty="0">
              <a:latin typeface="Calibri" panose="020F0502020204030204" pitchFamily="34" charset="0"/>
              <a:cs typeface="Calibri" panose="020F0502020204030204" pitchFamily="34" charset="0"/>
            </a:endParaRPr>
          </a:p>
          <a:p>
            <a:r>
              <a:rPr lang="en-US" sz="2800" b="1" dirty="0">
                <a:latin typeface="Calibri" panose="020F0502020204030204" pitchFamily="34" charset="0"/>
                <a:cs typeface="Calibri" panose="020F0502020204030204" pitchFamily="34" charset="0"/>
              </a:rPr>
              <a:t>Collaborative learning.</a:t>
            </a:r>
          </a:p>
          <a:p>
            <a:endParaRPr lang="en-US" sz="2800" b="1" dirty="0">
              <a:latin typeface="Calibri" panose="020F0502020204030204" pitchFamily="34" charset="0"/>
              <a:cs typeface="Calibri" panose="020F0502020204030204" pitchFamily="34" charset="0"/>
            </a:endParaRPr>
          </a:p>
          <a:p>
            <a:endParaRPr lang="en-GB" sz="2800" b="1" dirty="0">
              <a:latin typeface="Calibri" panose="020F0502020204030204" pitchFamily="34" charset="0"/>
              <a:cs typeface="Calibri" panose="020F0502020204030204" pitchFamily="34" charset="0"/>
            </a:endParaRPr>
          </a:p>
        </p:txBody>
      </p:sp>
      <p:pic>
        <p:nvPicPr>
          <p:cNvPr id="2" name="Picture 1"/>
          <p:cNvPicPr>
            <a:picLocks noChangeAspect="1"/>
          </p:cNvPicPr>
          <p:nvPr/>
        </p:nvPicPr>
        <p:blipFill rotWithShape="1">
          <a:blip r:embed="rId2"/>
          <a:srcRect l="12094" t="15143" r="37500" b="7868"/>
          <a:stretch/>
        </p:blipFill>
        <p:spPr>
          <a:xfrm>
            <a:off x="1981357" y="1260388"/>
            <a:ext cx="6132914" cy="3436404"/>
          </a:xfrm>
          <a:prstGeom prst="rect">
            <a:avLst/>
          </a:prstGeom>
          <a:ln w="38100">
            <a:solidFill>
              <a:schemeClr val="tx1"/>
            </a:solidFill>
          </a:ln>
        </p:spPr>
      </p:pic>
      <p:pic>
        <p:nvPicPr>
          <p:cNvPr id="3" name="Picture 2"/>
          <p:cNvPicPr>
            <a:picLocks noChangeAspect="1"/>
          </p:cNvPicPr>
          <p:nvPr/>
        </p:nvPicPr>
        <p:blipFill rotWithShape="1">
          <a:blip r:embed="rId3"/>
          <a:srcRect l="12432" t="14958" r="37298" b="8605"/>
          <a:stretch/>
        </p:blipFill>
        <p:spPr>
          <a:xfrm>
            <a:off x="179251" y="3694923"/>
            <a:ext cx="5286928" cy="2949026"/>
          </a:xfrm>
          <a:prstGeom prst="rect">
            <a:avLst/>
          </a:prstGeom>
          <a:ln w="38100">
            <a:solidFill>
              <a:schemeClr val="tx1"/>
            </a:solidFill>
          </a:ln>
        </p:spPr>
      </p:pic>
    </p:spTree>
    <p:extLst>
      <p:ext uri="{BB962C8B-B14F-4D97-AF65-F5344CB8AC3E}">
        <p14:creationId xmlns:p14="http://schemas.microsoft.com/office/powerpoint/2010/main" val="26069262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BD0F0-BBF3-5216-97B0-E15EFED555DD}"/>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1B320595-879A-EBD1-53CD-FC01FD87A9D0}"/>
              </a:ext>
            </a:extLst>
          </p:cNvPr>
          <p:cNvSpPr txBox="1">
            <a:spLocks/>
          </p:cNvSpPr>
          <p:nvPr/>
        </p:nvSpPr>
        <p:spPr>
          <a:xfrm>
            <a:off x="292600" y="139283"/>
            <a:ext cx="11288151" cy="886900"/>
          </a:xfrm>
          <a:prstGeom prst="rect">
            <a:avLst/>
          </a:prstGeom>
          <a:solidFill>
            <a:schemeClr val="accent2">
              <a:lumMod val="60000"/>
              <a:lumOff val="4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latin typeface="Calibri" panose="020F0502020204030204" pitchFamily="34" charset="0"/>
                <a:cs typeface="Calibri" panose="020F0502020204030204" pitchFamily="34" charset="0"/>
              </a:rPr>
              <a:t>Modelling…</a:t>
            </a:r>
            <a:endParaRPr lang="en-GB"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07906BB5-B7DC-8CC1-02D7-C41E731E6567}"/>
              </a:ext>
            </a:extLst>
          </p:cNvPr>
          <p:cNvSpPr txBox="1"/>
          <p:nvPr/>
        </p:nvSpPr>
        <p:spPr>
          <a:xfrm>
            <a:off x="8014884" y="1438837"/>
            <a:ext cx="3783825" cy="954107"/>
          </a:xfrm>
          <a:prstGeom prst="rect">
            <a:avLst/>
          </a:prstGeom>
          <a:noFill/>
        </p:spPr>
        <p:txBody>
          <a:bodyPr wrap="square" rtlCol="0">
            <a:spAutoFit/>
          </a:bodyPr>
          <a:lstStyle/>
          <a:p>
            <a:endParaRPr lang="en-US" sz="2800" b="1" dirty="0">
              <a:latin typeface="Calibri" panose="020F0502020204030204" pitchFamily="34" charset="0"/>
              <a:cs typeface="Calibri" panose="020F0502020204030204" pitchFamily="34" charset="0"/>
            </a:endParaRPr>
          </a:p>
          <a:p>
            <a:endParaRPr lang="en-US" sz="28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252681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5D980-1081-B4E1-D7F3-D5A2F42DE2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048152-B65B-1BF9-C9FE-38DD9FC00DA8}"/>
              </a:ext>
            </a:extLst>
          </p:cNvPr>
          <p:cNvSpPr>
            <a:spLocks noGrp="1"/>
          </p:cNvSpPr>
          <p:nvPr>
            <p:ph type="ctrTitle"/>
          </p:nvPr>
        </p:nvSpPr>
        <p:spPr/>
        <p:txBody>
          <a:bodyPr/>
          <a:lstStyle/>
          <a:p>
            <a:r>
              <a:rPr lang="en-GB" dirty="0"/>
              <a:t>SCAFFOLDING…</a:t>
            </a:r>
          </a:p>
        </p:txBody>
      </p:sp>
      <p:sp>
        <p:nvSpPr>
          <p:cNvPr id="3" name="Subtitle 2">
            <a:extLst>
              <a:ext uri="{FF2B5EF4-FFF2-40B4-BE49-F238E27FC236}">
                <a16:creationId xmlns:a16="http://schemas.microsoft.com/office/drawing/2014/main" id="{57BA30B6-458D-6AE6-FE5E-B1A911C1DB5F}"/>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15898180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85</TotalTime>
  <Words>711</Words>
  <Application>Microsoft Macintosh PowerPoint</Application>
  <PresentationFormat>Widescreen</PresentationFormat>
  <Paragraphs>101</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Aptos</vt:lpstr>
      <vt:lpstr>Aptos Display</vt:lpstr>
      <vt:lpstr>Arial</vt:lpstr>
      <vt:lpstr>Calibri</vt:lpstr>
      <vt:lpstr>Office Theme</vt:lpstr>
      <vt:lpstr>MODELLING…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SCAFFOLDING…</vt:lpstr>
      <vt:lpstr>PowerPoint Presentation</vt:lpstr>
      <vt:lpstr>PowerPoint Presentation</vt:lpstr>
      <vt:lpstr>PowerPoint Presentation</vt:lpstr>
      <vt:lpstr>PowerPoint Presentation</vt:lpstr>
      <vt:lpstr>PowerPoint Presentation</vt:lpstr>
      <vt:lpstr>PowerPoint Presentation</vt:lpstr>
      <vt:lpstr>METACOGNITION…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Carolyn Wood</dc:creator>
  <cp:lastModifiedBy>Michelle Howard</cp:lastModifiedBy>
  <cp:revision>28</cp:revision>
  <dcterms:created xsi:type="dcterms:W3CDTF">2025-03-18T21:59:40Z</dcterms:created>
  <dcterms:modified xsi:type="dcterms:W3CDTF">2025-03-31T15:51:38Z</dcterms:modified>
</cp:coreProperties>
</file>