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1" r:id="rId2"/>
  </p:sldMasterIdLst>
  <p:notesMasterIdLst>
    <p:notesMasterId r:id="rId37"/>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92" r:id="rId25"/>
    <p:sldId id="291" r:id="rId26"/>
    <p:sldId id="290" r:id="rId27"/>
    <p:sldId id="283" r:id="rId28"/>
    <p:sldId id="284" r:id="rId29"/>
    <p:sldId id="285" r:id="rId30"/>
    <p:sldId id="286" r:id="rId31"/>
    <p:sldId id="287" r:id="rId32"/>
    <p:sldId id="288" r:id="rId33"/>
    <p:sldId id="289" r:id="rId34"/>
    <p:sldId id="278" r:id="rId35"/>
    <p:sldId id="279" r:id="rId36"/>
  </p:sldIdLst>
  <p:sldSz cx="12192000" cy="6858000"/>
  <p:notesSz cx="6810375" cy="994251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8" roundtripDataSignature="AMtx7mg2a4fhFzt4BHS58hUQHwWOSycCW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3120E1-0E88-9256-4495-778084508214}" v="51" dt="2024-02-08T16:01:00.5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54"/>
  </p:normalViewPr>
  <p:slideViewPr>
    <p:cSldViewPr snapToGrid="0">
      <p:cViewPr varScale="1">
        <p:scale>
          <a:sx n="99" d="100"/>
          <a:sy n="99" d="100"/>
        </p:scale>
        <p:origin x="96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microsoft.com/office/2015/10/relationships/revisionInfo" Target="revisionInfo.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51163" cy="498852"/>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7636" y="0"/>
            <a:ext cx="2951163" cy="498852"/>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43662"/>
            <a:ext cx="2951163" cy="498851"/>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1:notes"/>
          <p:cNvSpPr>
            <a:spLocks noGrp="1" noRot="1" noChangeAspect="1"/>
          </p:cNvSpPr>
          <p:nvPr>
            <p:ph type="sldImg" idx="2"/>
          </p:nvPr>
        </p:nvSpPr>
        <p:spPr>
          <a:xfrm>
            <a:off x="92075" y="746125"/>
            <a:ext cx="6626225"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1:notes"/>
          <p:cNvSpPr txBox="1">
            <a:spLocks noGrp="1"/>
          </p:cNvSpPr>
          <p:nvPr>
            <p:ph type="body" idx="1"/>
          </p:nvPr>
        </p:nvSpPr>
        <p:spPr>
          <a:xfrm>
            <a:off x="681038" y="4722694"/>
            <a:ext cx="5448300" cy="4474131"/>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lt1"/>
              </a:buClr>
              <a:buSzPts val="1200"/>
              <a:buFont typeface="Calibri"/>
              <a:buNone/>
            </a:pPr>
            <a:endParaRPr/>
          </a:p>
          <a:p>
            <a:pPr marL="0" lvl="0" indent="0" algn="l" rtl="0">
              <a:lnSpc>
                <a:spcPct val="100000"/>
              </a:lnSpc>
              <a:spcBef>
                <a:spcPts val="0"/>
              </a:spcBef>
              <a:spcAft>
                <a:spcPts val="0"/>
              </a:spcAft>
              <a:buClr>
                <a:schemeClr val="lt1"/>
              </a:buClr>
              <a:buSzPts val="1200"/>
              <a:buFont typeface="Calibri"/>
              <a:buNone/>
            </a:pPr>
            <a:endParaRPr/>
          </a:p>
          <a:p>
            <a:pPr marL="0" lvl="0" indent="0" algn="l" rtl="0">
              <a:lnSpc>
                <a:spcPct val="100000"/>
              </a:lnSpc>
              <a:spcBef>
                <a:spcPts val="0"/>
              </a:spcBef>
              <a:spcAft>
                <a:spcPts val="0"/>
              </a:spcAft>
              <a:buClr>
                <a:schemeClr val="lt1"/>
              </a:buClr>
              <a:buSzPts val="1200"/>
              <a:buFont typeface="Calibri"/>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82: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9" name="Google Shape;209;p82: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210" name="Google Shape;210;p82: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29e73b14f03_2_0: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g29e73b14f03_2_0: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20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217" name="Google Shape;217;g29e73b14f03_2_0: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83: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83: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5" name="Google Shape;225;p83: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0: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p10: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232" name="Google Shape;232;p10: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84: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2" name="Google Shape;262;p84: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263" name="Google Shape;263;p84: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29e8dcff451_0_0: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4" name="Google Shape;274;g29e8dcff451_0_0: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5" name="Google Shape;275;g29e8dcff451_0_0: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85: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2" name="Google Shape;282;p85: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3" name="Google Shape;283;p85: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86: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p86: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0" name="Google Shape;290;p86: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87: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3" name="Google Shape;303;p87: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4" name="Google Shape;304;p87: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88: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6" name="Google Shape;316;p88: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317" name="Google Shape;317;p88: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42: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42: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4" name="Google Shape;114;p42: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89: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3" name="Google Shape;323;p89: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4" name="Google Shape;324;p89: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90: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4" name="Google Shape;334;p90: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335" name="Google Shape;335;p90: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91: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 name="Google Shape;341;p91: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342" name="Google Shape;342;p91: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90: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4" name="Google Shape;334;p90: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Linda and Ed The subject hub reflection tool is one document completed with all hub members contributing. This will be fed back to the Hub Executive Board to aid next steps. </a:t>
            </a:r>
            <a:endParaRPr/>
          </a:p>
          <a:p>
            <a:pPr marL="0" lvl="0" indent="0" algn="l" rtl="0">
              <a:lnSpc>
                <a:spcPct val="100000"/>
              </a:lnSpc>
              <a:spcBef>
                <a:spcPts val="0"/>
              </a:spcBef>
              <a:spcAft>
                <a:spcPts val="0"/>
              </a:spcAft>
              <a:buSzPts val="1400"/>
              <a:buNone/>
            </a:pPr>
            <a:r>
              <a:rPr lang="en-GB" b="1"/>
              <a:t>We can also use this to create a reference library for best practice resources. Please list any resources that you have discussed in your sessions.</a:t>
            </a:r>
            <a:endParaRPr/>
          </a:p>
          <a:p>
            <a:pPr marL="0" lvl="0" indent="0" algn="l" rtl="0">
              <a:lnSpc>
                <a:spcPct val="100000"/>
              </a:lnSpc>
              <a:spcBef>
                <a:spcPts val="0"/>
              </a:spcBef>
              <a:spcAft>
                <a:spcPts val="0"/>
              </a:spcAft>
              <a:buSzPts val="1400"/>
              <a:buNone/>
            </a:pPr>
            <a:endParaRPr/>
          </a:p>
        </p:txBody>
      </p:sp>
      <p:sp>
        <p:nvSpPr>
          <p:cNvPr id="335" name="Google Shape;335;p90: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91: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 name="Google Shape;341;p91: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Michelle The subject hub reflection tool is one document completed with all hub members contributing. This will be fed back to the Hub Executive Board to aid next steps. </a:t>
            </a:r>
            <a:endParaRPr/>
          </a:p>
          <a:p>
            <a:pPr marL="0" lvl="0" indent="0" algn="l" rtl="0">
              <a:lnSpc>
                <a:spcPct val="100000"/>
              </a:lnSpc>
              <a:spcBef>
                <a:spcPts val="0"/>
              </a:spcBef>
              <a:spcAft>
                <a:spcPts val="0"/>
              </a:spcAft>
              <a:buSzPts val="1400"/>
              <a:buNone/>
            </a:pPr>
            <a:r>
              <a:rPr lang="en-GB"/>
              <a:t>This will also aid member who could attend the meeting to learn from best practice discussed. </a:t>
            </a:r>
            <a:endParaRPr/>
          </a:p>
          <a:p>
            <a:pPr marL="0" lvl="0" indent="0" algn="l" rtl="0">
              <a:lnSpc>
                <a:spcPct val="100000"/>
              </a:lnSpc>
              <a:spcBef>
                <a:spcPts val="0"/>
              </a:spcBef>
              <a:spcAft>
                <a:spcPts val="0"/>
              </a:spcAft>
              <a:buSzPts val="1400"/>
              <a:buNone/>
            </a:pPr>
            <a:endParaRPr/>
          </a:p>
        </p:txBody>
      </p:sp>
      <p:sp>
        <p:nvSpPr>
          <p:cNvPr id="342" name="Google Shape;342;p91: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91: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 name="Google Shape;341;p91: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Michelle The subject hub reflection tool is one document completed with all hub members contributing. This will be fed back to the Hub Executive Board to aid next steps. </a:t>
            </a:r>
            <a:endParaRPr/>
          </a:p>
          <a:p>
            <a:pPr marL="0" lvl="0" indent="0" algn="l" rtl="0">
              <a:lnSpc>
                <a:spcPct val="100000"/>
              </a:lnSpc>
              <a:spcBef>
                <a:spcPts val="0"/>
              </a:spcBef>
              <a:spcAft>
                <a:spcPts val="0"/>
              </a:spcAft>
              <a:buSzPts val="1400"/>
              <a:buNone/>
            </a:pPr>
            <a:r>
              <a:rPr lang="en-GB"/>
              <a:t>This will also aid member who could attend the meeting to learn from best practice discussed. </a:t>
            </a:r>
            <a:endParaRPr/>
          </a:p>
          <a:p>
            <a:pPr marL="0" lvl="0" indent="0" algn="l" rtl="0">
              <a:lnSpc>
                <a:spcPct val="100000"/>
              </a:lnSpc>
              <a:spcBef>
                <a:spcPts val="0"/>
              </a:spcBef>
              <a:spcAft>
                <a:spcPts val="0"/>
              </a:spcAft>
              <a:buSzPts val="1400"/>
              <a:buNone/>
            </a:pPr>
            <a:endParaRPr/>
          </a:p>
        </p:txBody>
      </p:sp>
      <p:sp>
        <p:nvSpPr>
          <p:cNvPr id="342" name="Google Shape;342;p91: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25</a:t>
            </a:fld>
            <a:endParaRPr/>
          </a:p>
        </p:txBody>
      </p:sp>
    </p:spTree>
    <p:extLst>
      <p:ext uri="{BB962C8B-B14F-4D97-AF65-F5344CB8AC3E}">
        <p14:creationId xmlns:p14="http://schemas.microsoft.com/office/powerpoint/2010/main" val="28029460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91: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 name="Google Shape;341;p91: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Michelle The subject hub reflection tool is one document completed with all hub members contributing. This will be fed back to the Hub Executive Board to aid next steps. </a:t>
            </a:r>
            <a:endParaRPr/>
          </a:p>
          <a:p>
            <a:pPr marL="0" lvl="0" indent="0" algn="l" rtl="0">
              <a:lnSpc>
                <a:spcPct val="100000"/>
              </a:lnSpc>
              <a:spcBef>
                <a:spcPts val="0"/>
              </a:spcBef>
              <a:spcAft>
                <a:spcPts val="0"/>
              </a:spcAft>
              <a:buSzPts val="1400"/>
              <a:buNone/>
            </a:pPr>
            <a:r>
              <a:rPr lang="en-GB"/>
              <a:t>This will also aid member who could attend the meeting to learn from best practice discussed. </a:t>
            </a:r>
            <a:endParaRPr/>
          </a:p>
          <a:p>
            <a:pPr marL="0" lvl="0" indent="0" algn="l" rtl="0">
              <a:lnSpc>
                <a:spcPct val="100000"/>
              </a:lnSpc>
              <a:spcBef>
                <a:spcPts val="0"/>
              </a:spcBef>
              <a:spcAft>
                <a:spcPts val="0"/>
              </a:spcAft>
              <a:buSzPts val="1400"/>
              <a:buNone/>
            </a:pPr>
            <a:endParaRPr/>
          </a:p>
        </p:txBody>
      </p:sp>
      <p:sp>
        <p:nvSpPr>
          <p:cNvPr id="342" name="Google Shape;342;p91: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26</a:t>
            </a:fld>
            <a:endParaRPr/>
          </a:p>
        </p:txBody>
      </p:sp>
    </p:spTree>
    <p:extLst>
      <p:ext uri="{BB962C8B-B14F-4D97-AF65-F5344CB8AC3E}">
        <p14:creationId xmlns:p14="http://schemas.microsoft.com/office/powerpoint/2010/main" val="13046456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91: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 name="Google Shape;341;p91: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Michelle The subject hub reflection tool is one document completed with all hub members contributing. This will be fed back to the Hub Executive Board to aid next steps. </a:t>
            </a:r>
            <a:endParaRPr/>
          </a:p>
          <a:p>
            <a:pPr marL="0" lvl="0" indent="0" algn="l" rtl="0">
              <a:lnSpc>
                <a:spcPct val="100000"/>
              </a:lnSpc>
              <a:spcBef>
                <a:spcPts val="0"/>
              </a:spcBef>
              <a:spcAft>
                <a:spcPts val="0"/>
              </a:spcAft>
              <a:buSzPts val="1400"/>
              <a:buNone/>
            </a:pPr>
            <a:r>
              <a:rPr lang="en-GB"/>
              <a:t>This will also aid member who could attend the meeting to learn from best practice discussed. </a:t>
            </a:r>
            <a:endParaRPr/>
          </a:p>
          <a:p>
            <a:pPr marL="0" lvl="0" indent="0" algn="l" rtl="0">
              <a:lnSpc>
                <a:spcPct val="100000"/>
              </a:lnSpc>
              <a:spcBef>
                <a:spcPts val="0"/>
              </a:spcBef>
              <a:spcAft>
                <a:spcPts val="0"/>
              </a:spcAft>
              <a:buSzPts val="1400"/>
              <a:buNone/>
            </a:pPr>
            <a:endParaRPr/>
          </a:p>
        </p:txBody>
      </p:sp>
      <p:sp>
        <p:nvSpPr>
          <p:cNvPr id="342" name="Google Shape;342;p91: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27</a:t>
            </a:fld>
            <a:endParaRPr/>
          </a:p>
        </p:txBody>
      </p:sp>
    </p:spTree>
    <p:extLst>
      <p:ext uri="{BB962C8B-B14F-4D97-AF65-F5344CB8AC3E}">
        <p14:creationId xmlns:p14="http://schemas.microsoft.com/office/powerpoint/2010/main" val="17567831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92: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8" name="Google Shape;348;p92: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1"/>
          </a:p>
        </p:txBody>
      </p:sp>
      <p:sp>
        <p:nvSpPr>
          <p:cNvPr id="349" name="Google Shape;349;p92: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33</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46: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5" name="Google Shape;355;p46: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6" name="Google Shape;356;p46: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34</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75: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 name="Google Shape;122;p75: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SzPts val="1400"/>
              <a:buFont typeface="Noto Sans Symbols"/>
              <a:buChar char="∙"/>
            </a:pPr>
            <a:endParaRPr sz="1800">
              <a:latin typeface="Calibri"/>
              <a:ea typeface="Calibri"/>
              <a:cs typeface="Calibri"/>
              <a:sym typeface="Calibri"/>
            </a:endParaRPr>
          </a:p>
          <a:p>
            <a:pPr marL="0" lvl="0" indent="0" algn="l" rtl="0">
              <a:lnSpc>
                <a:spcPct val="100000"/>
              </a:lnSpc>
              <a:spcBef>
                <a:spcPts val="0"/>
              </a:spcBef>
              <a:spcAft>
                <a:spcPts val="0"/>
              </a:spcAft>
              <a:buSzPts val="1400"/>
              <a:buNone/>
            </a:pPr>
            <a:endParaRPr/>
          </a:p>
        </p:txBody>
      </p:sp>
      <p:sp>
        <p:nvSpPr>
          <p:cNvPr id="123" name="Google Shape;123;p75: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76: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p76: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9" name="Google Shape;139;p76: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77: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 name="Google Shape;149;p77: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150" name="Google Shape;150;p77: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78: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0" name="Google Shape;160;p78: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1" name="Google Shape;161;p78: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79: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 name="Google Shape;171;p79: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172" name="Google Shape;172;p79: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80: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p80: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181" name="Google Shape;181;p80: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81: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 name="Google Shape;196;p81: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81: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
        <p:cNvGrpSpPr/>
        <p:nvPr/>
      </p:nvGrpSpPr>
      <p:grpSpPr>
        <a:xfrm>
          <a:off x="0" y="0"/>
          <a:ext cx="0" cy="0"/>
          <a:chOff x="0" y="0"/>
          <a:chExt cx="0" cy="0"/>
        </a:xfrm>
      </p:grpSpPr>
      <p:sp>
        <p:nvSpPr>
          <p:cNvPr id="16" name="Google Shape;16;p50"/>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lt1"/>
              </a:buClr>
              <a:buSzPts val="2800"/>
              <a:buFont typeface="Calibri"/>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7" name="Google Shape;17;p50"/>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0"/>
              </a:spcBef>
              <a:spcAft>
                <a:spcPts val="0"/>
              </a:spcAft>
              <a:buClr>
                <a:schemeClr val="lt1"/>
              </a:buClr>
              <a:buSzPts val="1800"/>
              <a:buChar char="●"/>
              <a:defRPr/>
            </a:lvl1pPr>
            <a:lvl2pPr marL="914400" lvl="1" indent="-317500" algn="l">
              <a:lnSpc>
                <a:spcPct val="90000"/>
              </a:lnSpc>
              <a:spcBef>
                <a:spcPts val="0"/>
              </a:spcBef>
              <a:spcAft>
                <a:spcPts val="0"/>
              </a:spcAft>
              <a:buClr>
                <a:schemeClr val="lt1"/>
              </a:buClr>
              <a:buSzPts val="1400"/>
              <a:buChar char="○"/>
              <a:defRPr/>
            </a:lvl2pPr>
            <a:lvl3pPr marL="1371600" lvl="2" indent="-317500" algn="l">
              <a:lnSpc>
                <a:spcPct val="90000"/>
              </a:lnSpc>
              <a:spcBef>
                <a:spcPts val="0"/>
              </a:spcBef>
              <a:spcAft>
                <a:spcPts val="0"/>
              </a:spcAft>
              <a:buClr>
                <a:schemeClr val="lt1"/>
              </a:buClr>
              <a:buSzPts val="1400"/>
              <a:buChar char="■"/>
              <a:defRPr/>
            </a:lvl3pPr>
            <a:lvl4pPr marL="1828800" lvl="3" indent="-317500" algn="l">
              <a:lnSpc>
                <a:spcPct val="90000"/>
              </a:lnSpc>
              <a:spcBef>
                <a:spcPts val="0"/>
              </a:spcBef>
              <a:spcAft>
                <a:spcPts val="0"/>
              </a:spcAft>
              <a:buClr>
                <a:schemeClr val="lt1"/>
              </a:buClr>
              <a:buSzPts val="1400"/>
              <a:buChar char="●"/>
              <a:defRPr/>
            </a:lvl4pPr>
            <a:lvl5pPr marL="2286000" lvl="4" indent="-317500" algn="l">
              <a:lnSpc>
                <a:spcPct val="90000"/>
              </a:lnSpc>
              <a:spcBef>
                <a:spcPts val="0"/>
              </a:spcBef>
              <a:spcAft>
                <a:spcPts val="0"/>
              </a:spcAft>
              <a:buClr>
                <a:schemeClr val="lt1"/>
              </a:buClr>
              <a:buSzPts val="1400"/>
              <a:buChar char="○"/>
              <a:defRPr/>
            </a:lvl5pPr>
            <a:lvl6pPr marL="2743200" lvl="5" indent="-317500" algn="l">
              <a:lnSpc>
                <a:spcPct val="90000"/>
              </a:lnSpc>
              <a:spcBef>
                <a:spcPts val="0"/>
              </a:spcBef>
              <a:spcAft>
                <a:spcPts val="0"/>
              </a:spcAft>
              <a:buClr>
                <a:schemeClr val="lt1"/>
              </a:buClr>
              <a:buSzPts val="1400"/>
              <a:buChar char="■"/>
              <a:defRPr/>
            </a:lvl6pPr>
            <a:lvl7pPr marL="3200400" lvl="6" indent="-317500" algn="l">
              <a:lnSpc>
                <a:spcPct val="90000"/>
              </a:lnSpc>
              <a:spcBef>
                <a:spcPts val="0"/>
              </a:spcBef>
              <a:spcAft>
                <a:spcPts val="0"/>
              </a:spcAft>
              <a:buClr>
                <a:schemeClr val="lt1"/>
              </a:buClr>
              <a:buSzPts val="1400"/>
              <a:buChar char="●"/>
              <a:defRPr/>
            </a:lvl7pPr>
            <a:lvl8pPr marL="3657600" lvl="7" indent="-317500" algn="l">
              <a:lnSpc>
                <a:spcPct val="90000"/>
              </a:lnSpc>
              <a:spcBef>
                <a:spcPts val="0"/>
              </a:spcBef>
              <a:spcAft>
                <a:spcPts val="0"/>
              </a:spcAft>
              <a:buClr>
                <a:schemeClr val="lt1"/>
              </a:buClr>
              <a:buSzPts val="1400"/>
              <a:buChar char="○"/>
              <a:defRPr/>
            </a:lvl8pPr>
            <a:lvl9pPr marL="4114800" lvl="8" indent="-317500" algn="l">
              <a:lnSpc>
                <a:spcPct val="90000"/>
              </a:lnSpc>
              <a:spcBef>
                <a:spcPts val="0"/>
              </a:spcBef>
              <a:spcAft>
                <a:spcPts val="0"/>
              </a:spcAft>
              <a:buClr>
                <a:schemeClr val="lt1"/>
              </a:buClr>
              <a:buSzPts val="1400"/>
              <a:buChar char="■"/>
              <a:defRPr/>
            </a:lvl9pPr>
          </a:lstStyle>
          <a:p>
            <a:endParaRPr/>
          </a:p>
        </p:txBody>
      </p:sp>
      <p:sp>
        <p:nvSpPr>
          <p:cNvPr id="18" name="Google Shape;18;p5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3"/>
        <p:cNvGrpSpPr/>
        <p:nvPr/>
      </p:nvGrpSpPr>
      <p:grpSpPr>
        <a:xfrm>
          <a:off x="0" y="0"/>
          <a:ext cx="0" cy="0"/>
          <a:chOff x="0" y="0"/>
          <a:chExt cx="0" cy="0"/>
        </a:xfrm>
      </p:grpSpPr>
      <p:sp>
        <p:nvSpPr>
          <p:cNvPr id="74" name="Google Shape;74;p6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6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6" name="Google Shape;76;p6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7" name="Google Shape;77;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0"/>
        <p:cNvGrpSpPr/>
        <p:nvPr/>
      </p:nvGrpSpPr>
      <p:grpSpPr>
        <a:xfrm>
          <a:off x="0" y="0"/>
          <a:ext cx="0" cy="0"/>
          <a:chOff x="0" y="0"/>
          <a:chExt cx="0" cy="0"/>
        </a:xfrm>
      </p:grpSpPr>
      <p:sp>
        <p:nvSpPr>
          <p:cNvPr id="81" name="Google Shape;81;p6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63"/>
          <p:cNvSpPr>
            <a:spLocks noGrp="1"/>
          </p:cNvSpPr>
          <p:nvPr>
            <p:ph type="pic" idx="2"/>
          </p:nvPr>
        </p:nvSpPr>
        <p:spPr>
          <a:xfrm>
            <a:off x="5183188" y="987425"/>
            <a:ext cx="6172200" cy="4873625"/>
          </a:xfrm>
          <a:prstGeom prst="rect">
            <a:avLst/>
          </a:prstGeom>
          <a:noFill/>
          <a:ln>
            <a:noFill/>
          </a:ln>
        </p:spPr>
      </p:sp>
      <p:sp>
        <p:nvSpPr>
          <p:cNvPr id="83" name="Google Shape;83;p6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4" name="Google Shape;84;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7"/>
        <p:cNvGrpSpPr/>
        <p:nvPr/>
      </p:nvGrpSpPr>
      <p:grpSpPr>
        <a:xfrm>
          <a:off x="0" y="0"/>
          <a:ext cx="0" cy="0"/>
          <a:chOff x="0" y="0"/>
          <a:chExt cx="0" cy="0"/>
        </a:xfrm>
      </p:grpSpPr>
      <p:sp>
        <p:nvSpPr>
          <p:cNvPr id="88" name="Google Shape;88;p6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6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6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93"/>
        <p:cNvGrpSpPr/>
        <p:nvPr/>
      </p:nvGrpSpPr>
      <p:grpSpPr>
        <a:xfrm>
          <a:off x="0" y="0"/>
          <a:ext cx="0" cy="0"/>
          <a:chOff x="0" y="0"/>
          <a:chExt cx="0" cy="0"/>
        </a:xfrm>
      </p:grpSpPr>
      <p:sp>
        <p:nvSpPr>
          <p:cNvPr id="94" name="Google Shape;94;p6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6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9"/>
        <p:cNvGrpSpPr/>
        <p:nvPr/>
      </p:nvGrpSpPr>
      <p:grpSpPr>
        <a:xfrm>
          <a:off x="0" y="0"/>
          <a:ext cx="0" cy="0"/>
          <a:chOff x="0" y="0"/>
          <a:chExt cx="0" cy="0"/>
        </a:xfrm>
      </p:grpSpPr>
      <p:sp>
        <p:nvSpPr>
          <p:cNvPr id="20" name="Google Shape;20;p9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9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9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9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9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1"/>
        <p:cNvGrpSpPr/>
        <p:nvPr/>
      </p:nvGrpSpPr>
      <p:grpSpPr>
        <a:xfrm>
          <a:off x="0" y="0"/>
          <a:ext cx="0" cy="0"/>
          <a:chOff x="0" y="0"/>
          <a:chExt cx="0" cy="0"/>
        </a:xfrm>
      </p:grpSpPr>
      <p:sp>
        <p:nvSpPr>
          <p:cNvPr id="32" name="Google Shape;32;p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5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7"/>
        <p:cNvGrpSpPr/>
        <p:nvPr/>
      </p:nvGrpSpPr>
      <p:grpSpPr>
        <a:xfrm>
          <a:off x="0" y="0"/>
          <a:ext cx="0" cy="0"/>
          <a:chOff x="0" y="0"/>
          <a:chExt cx="0" cy="0"/>
        </a:xfrm>
      </p:grpSpPr>
      <p:sp>
        <p:nvSpPr>
          <p:cNvPr id="38" name="Google Shape;38;p49"/>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dk1"/>
              </a:buClr>
              <a:buSzPts val="2800"/>
              <a:buFont typeface="Calibri"/>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9" name="Google Shape;39;p49"/>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0"/>
              </a:spcBef>
              <a:spcAft>
                <a:spcPts val="0"/>
              </a:spcAft>
              <a:buClr>
                <a:schemeClr val="dk1"/>
              </a:buClr>
              <a:buSzPts val="1800"/>
              <a:buChar char="●"/>
              <a:defRPr/>
            </a:lvl1pPr>
            <a:lvl2pPr marL="914400" lvl="1" indent="-317500" algn="l">
              <a:lnSpc>
                <a:spcPct val="90000"/>
              </a:lnSpc>
              <a:spcBef>
                <a:spcPts val="0"/>
              </a:spcBef>
              <a:spcAft>
                <a:spcPts val="0"/>
              </a:spcAft>
              <a:buClr>
                <a:schemeClr val="dk1"/>
              </a:buClr>
              <a:buSzPts val="1400"/>
              <a:buChar char="○"/>
              <a:defRPr/>
            </a:lvl2pPr>
            <a:lvl3pPr marL="1371600" lvl="2" indent="-317500" algn="l">
              <a:lnSpc>
                <a:spcPct val="90000"/>
              </a:lnSpc>
              <a:spcBef>
                <a:spcPts val="0"/>
              </a:spcBef>
              <a:spcAft>
                <a:spcPts val="0"/>
              </a:spcAft>
              <a:buClr>
                <a:schemeClr val="dk1"/>
              </a:buClr>
              <a:buSzPts val="1400"/>
              <a:buChar char="■"/>
              <a:defRPr/>
            </a:lvl3pPr>
            <a:lvl4pPr marL="1828800" lvl="3" indent="-317500" algn="l">
              <a:lnSpc>
                <a:spcPct val="90000"/>
              </a:lnSpc>
              <a:spcBef>
                <a:spcPts val="0"/>
              </a:spcBef>
              <a:spcAft>
                <a:spcPts val="0"/>
              </a:spcAft>
              <a:buClr>
                <a:schemeClr val="dk1"/>
              </a:buClr>
              <a:buSzPts val="1400"/>
              <a:buChar char="●"/>
              <a:defRPr/>
            </a:lvl4pPr>
            <a:lvl5pPr marL="2286000" lvl="4" indent="-317500" algn="l">
              <a:lnSpc>
                <a:spcPct val="90000"/>
              </a:lnSpc>
              <a:spcBef>
                <a:spcPts val="0"/>
              </a:spcBef>
              <a:spcAft>
                <a:spcPts val="0"/>
              </a:spcAft>
              <a:buClr>
                <a:schemeClr val="dk1"/>
              </a:buClr>
              <a:buSzPts val="1400"/>
              <a:buChar char="○"/>
              <a:defRPr/>
            </a:lvl5pPr>
            <a:lvl6pPr marL="2743200" lvl="5" indent="-317500" algn="l">
              <a:lnSpc>
                <a:spcPct val="90000"/>
              </a:lnSpc>
              <a:spcBef>
                <a:spcPts val="0"/>
              </a:spcBef>
              <a:spcAft>
                <a:spcPts val="0"/>
              </a:spcAft>
              <a:buClr>
                <a:schemeClr val="dk1"/>
              </a:buClr>
              <a:buSzPts val="1400"/>
              <a:buChar char="■"/>
              <a:defRPr/>
            </a:lvl6pPr>
            <a:lvl7pPr marL="3200400" lvl="6" indent="-317500" algn="l">
              <a:lnSpc>
                <a:spcPct val="90000"/>
              </a:lnSpc>
              <a:spcBef>
                <a:spcPts val="0"/>
              </a:spcBef>
              <a:spcAft>
                <a:spcPts val="0"/>
              </a:spcAft>
              <a:buClr>
                <a:schemeClr val="dk1"/>
              </a:buClr>
              <a:buSzPts val="1400"/>
              <a:buChar char="●"/>
              <a:defRPr/>
            </a:lvl7pPr>
            <a:lvl8pPr marL="3657600" lvl="7" indent="-317500" algn="l">
              <a:lnSpc>
                <a:spcPct val="90000"/>
              </a:lnSpc>
              <a:spcBef>
                <a:spcPts val="0"/>
              </a:spcBef>
              <a:spcAft>
                <a:spcPts val="0"/>
              </a:spcAft>
              <a:buClr>
                <a:schemeClr val="dk1"/>
              </a:buClr>
              <a:buSzPts val="1400"/>
              <a:buChar char="○"/>
              <a:defRPr/>
            </a:lvl8pPr>
            <a:lvl9pPr marL="4114800" lvl="8" indent="-317500" algn="l">
              <a:lnSpc>
                <a:spcPct val="90000"/>
              </a:lnSpc>
              <a:spcBef>
                <a:spcPts val="0"/>
              </a:spcBef>
              <a:spcAft>
                <a:spcPts val="0"/>
              </a:spcAft>
              <a:buClr>
                <a:schemeClr val="dk1"/>
              </a:buClr>
              <a:buSzPts val="1400"/>
              <a:buChar char="■"/>
              <a:defRPr/>
            </a:lvl9pPr>
          </a:lstStyle>
          <a:p>
            <a:endParaRPr/>
          </a:p>
        </p:txBody>
      </p:sp>
      <p:sp>
        <p:nvSpPr>
          <p:cNvPr id="40" name="Google Shape;40;p4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1"/>
        <p:cNvGrpSpPr/>
        <p:nvPr/>
      </p:nvGrpSpPr>
      <p:grpSpPr>
        <a:xfrm>
          <a:off x="0" y="0"/>
          <a:ext cx="0" cy="0"/>
          <a:chOff x="0" y="0"/>
          <a:chExt cx="0" cy="0"/>
        </a:xfrm>
      </p:grpSpPr>
      <p:sp>
        <p:nvSpPr>
          <p:cNvPr id="42" name="Google Shape;42;p5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5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4" name="Google Shape;44;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7"/>
        <p:cNvGrpSpPr/>
        <p:nvPr/>
      </p:nvGrpSpPr>
      <p:grpSpPr>
        <a:xfrm>
          <a:off x="0" y="0"/>
          <a:ext cx="0" cy="0"/>
          <a:chOff x="0" y="0"/>
          <a:chExt cx="0" cy="0"/>
        </a:xfrm>
      </p:grpSpPr>
      <p:sp>
        <p:nvSpPr>
          <p:cNvPr id="48" name="Google Shape;48;p5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5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0" name="Google Shape;50;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3"/>
        <p:cNvGrpSpPr/>
        <p:nvPr/>
      </p:nvGrpSpPr>
      <p:grpSpPr>
        <a:xfrm>
          <a:off x="0" y="0"/>
          <a:ext cx="0" cy="0"/>
          <a:chOff x="0" y="0"/>
          <a:chExt cx="0" cy="0"/>
        </a:xfrm>
      </p:grpSpPr>
      <p:sp>
        <p:nvSpPr>
          <p:cNvPr id="54" name="Google Shape;54;p5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5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5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0"/>
        <p:cNvGrpSpPr/>
        <p:nvPr/>
      </p:nvGrpSpPr>
      <p:grpSpPr>
        <a:xfrm>
          <a:off x="0" y="0"/>
          <a:ext cx="0" cy="0"/>
          <a:chOff x="0" y="0"/>
          <a:chExt cx="0" cy="0"/>
        </a:xfrm>
      </p:grpSpPr>
      <p:sp>
        <p:nvSpPr>
          <p:cNvPr id="61" name="Google Shape;61;p6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3" name="Google Shape;63;p6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6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5" name="Google Shape;65;p6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9"/>
        <p:cNvGrpSpPr/>
        <p:nvPr/>
      </p:nvGrpSpPr>
      <p:grpSpPr>
        <a:xfrm>
          <a:off x="0" y="0"/>
          <a:ext cx="0" cy="0"/>
          <a:chOff x="0" y="0"/>
          <a:chExt cx="0" cy="0"/>
        </a:xfrm>
      </p:grpSpPr>
      <p:sp>
        <p:nvSpPr>
          <p:cNvPr id="70" name="Google Shape;70;p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9"/>
        <p:cNvGrpSpPr/>
        <p:nvPr/>
      </p:nvGrpSpPr>
      <p:grpSpPr>
        <a:xfrm>
          <a:off x="0" y="0"/>
          <a:ext cx="0" cy="0"/>
          <a:chOff x="0" y="0"/>
          <a:chExt cx="0" cy="0"/>
        </a:xfrm>
      </p:grpSpPr>
      <p:sp>
        <p:nvSpPr>
          <p:cNvPr id="10" name="Google Shape;10;p4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4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12" name="Google Shape;12;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25"/>
        <p:cNvGrpSpPr/>
        <p:nvPr/>
      </p:nvGrpSpPr>
      <p:grpSpPr>
        <a:xfrm>
          <a:off x="0" y="0"/>
          <a:ext cx="0" cy="0"/>
          <a:chOff x="0" y="0"/>
          <a:chExt cx="0" cy="0"/>
        </a:xfrm>
      </p:grpSpPr>
      <p:sp>
        <p:nvSpPr>
          <p:cNvPr id="26" name="Google Shape;26;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7" name="Google Shape;27;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9" name="Google Shape;29;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0" name="Google Shape;30;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hyperlink" Target="https://docs.google.com/forms/d/e/1FAIpQLSeMaDmkTJ-HjHxI3pyO8j0EPApYFq8bL14dPomSmVh_0sns1g/viewform?usp=sf_link" TargetMode="External"/><Relationship Id="rId2" Type="http://schemas.openxmlformats.org/officeDocument/2006/relationships/notesSlide" Target="../notesSlides/notesSlide23.xml"/><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16.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2"/>
        <p:cNvGrpSpPr/>
        <p:nvPr/>
      </p:nvGrpSpPr>
      <p:grpSpPr>
        <a:xfrm>
          <a:off x="0" y="0"/>
          <a:ext cx="0" cy="0"/>
          <a:chOff x="0" y="0"/>
          <a:chExt cx="0" cy="0"/>
        </a:xfrm>
      </p:grpSpPr>
      <p:sp>
        <p:nvSpPr>
          <p:cNvPr id="103" name="Google Shape;103;p1"/>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4" name="Google Shape;104;p1"/>
          <p:cNvSpPr/>
          <p:nvPr/>
        </p:nvSpPr>
        <p:spPr>
          <a:xfrm flipH="1">
            <a:off x="0" y="-3"/>
            <a:ext cx="12192000" cy="6858000"/>
          </a:xfrm>
          <a:prstGeom prst="rect">
            <a:avLst/>
          </a:prstGeom>
          <a:gradFill>
            <a:gsLst>
              <a:gs pos="0">
                <a:srgbClr val="000000"/>
              </a:gs>
              <a:gs pos="100000">
                <a:srgbClr val="2F5496"/>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5" name="Google Shape;105;p1"/>
          <p:cNvSpPr/>
          <p:nvPr/>
        </p:nvSpPr>
        <p:spPr>
          <a:xfrm flipH="1">
            <a:off x="480861" y="0"/>
            <a:ext cx="7661934" cy="6858000"/>
          </a:xfrm>
          <a:prstGeom prst="rect">
            <a:avLst/>
          </a:prstGeom>
          <a:gradFill>
            <a:gsLst>
              <a:gs pos="0">
                <a:srgbClr val="2F5496">
                  <a:alpha val="44313"/>
                </a:srgbClr>
              </a:gs>
              <a:gs pos="100000">
                <a:srgbClr val="000000">
                  <a:alpha val="28235"/>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6" name="Google Shape;106;p1"/>
          <p:cNvSpPr/>
          <p:nvPr/>
        </p:nvSpPr>
        <p:spPr>
          <a:xfrm rot="10800000" flipH="1">
            <a:off x="480862" y="-6"/>
            <a:ext cx="11711138" cy="6410334"/>
          </a:xfrm>
          <a:prstGeom prst="rect">
            <a:avLst/>
          </a:prstGeom>
          <a:gradFill>
            <a:gsLst>
              <a:gs pos="0">
                <a:srgbClr val="4472C4">
                  <a:alpha val="0"/>
                </a:srgbClr>
              </a:gs>
              <a:gs pos="100000">
                <a:srgbClr val="000000">
                  <a:alpha val="40392"/>
                </a:srgbClr>
              </a:gs>
            </a:gsLst>
            <a:lin ang="18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7" name="Google Shape;107;p1"/>
          <p:cNvSpPr txBox="1">
            <a:spLocks noGrp="1"/>
          </p:cNvSpPr>
          <p:nvPr>
            <p:ph type="title"/>
          </p:nvPr>
        </p:nvSpPr>
        <p:spPr>
          <a:xfrm>
            <a:off x="1127208" y="857251"/>
            <a:ext cx="4747280" cy="3098061"/>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2800"/>
              <a:buNone/>
            </a:pPr>
            <a:r>
              <a:rPr lang="en-GB" sz="3400">
                <a:solidFill>
                  <a:srgbClr val="FFFFFF"/>
                </a:solidFill>
                <a:latin typeface="Arial"/>
                <a:ea typeface="Arial"/>
                <a:cs typeface="Arial"/>
                <a:sym typeface="Arial"/>
              </a:rPr>
              <a:t>Pillar 1: Subject Expertise</a:t>
            </a:r>
            <a:br>
              <a:rPr lang="en-GB" sz="3400">
                <a:solidFill>
                  <a:srgbClr val="FFFFFF"/>
                </a:solidFill>
                <a:latin typeface="Arial"/>
                <a:ea typeface="Arial"/>
                <a:cs typeface="Arial"/>
                <a:sym typeface="Arial"/>
              </a:rPr>
            </a:br>
            <a:br>
              <a:rPr lang="en-GB" sz="3400">
                <a:solidFill>
                  <a:srgbClr val="FFFFFF"/>
                </a:solidFill>
                <a:latin typeface="Arial"/>
                <a:ea typeface="Arial"/>
                <a:cs typeface="Arial"/>
                <a:sym typeface="Arial"/>
              </a:rPr>
            </a:br>
            <a:r>
              <a:rPr lang="en-GB" sz="3400">
                <a:solidFill>
                  <a:srgbClr val="FFFFFF"/>
                </a:solidFill>
                <a:latin typeface="Arial"/>
                <a:ea typeface="Arial"/>
                <a:cs typeface="Arial"/>
                <a:sym typeface="Arial"/>
              </a:rPr>
              <a:t>December 2023</a:t>
            </a:r>
            <a:br>
              <a:rPr lang="en-GB" sz="3400">
                <a:solidFill>
                  <a:srgbClr val="FFFFFF"/>
                </a:solidFill>
                <a:latin typeface="Arial"/>
                <a:ea typeface="Arial"/>
                <a:cs typeface="Arial"/>
                <a:sym typeface="Arial"/>
              </a:rPr>
            </a:br>
            <a:br>
              <a:rPr lang="en-GB" sz="3400">
                <a:solidFill>
                  <a:srgbClr val="FFFFFF"/>
                </a:solidFill>
                <a:latin typeface="Arial"/>
                <a:ea typeface="Arial"/>
                <a:cs typeface="Arial"/>
                <a:sym typeface="Arial"/>
              </a:rPr>
            </a:br>
            <a:endParaRPr sz="3400">
              <a:solidFill>
                <a:srgbClr val="FFFFFF"/>
              </a:solidFill>
              <a:latin typeface="Arial"/>
              <a:ea typeface="Arial"/>
              <a:cs typeface="Arial"/>
              <a:sym typeface="Arial"/>
            </a:endParaRPr>
          </a:p>
        </p:txBody>
      </p:sp>
      <p:sp>
        <p:nvSpPr>
          <p:cNvPr id="108" name="Google Shape;108;p1"/>
          <p:cNvSpPr/>
          <p:nvPr/>
        </p:nvSpPr>
        <p:spPr>
          <a:xfrm rot="-5400000">
            <a:off x="4844797" y="-489206"/>
            <a:ext cx="2502408" cy="12191998"/>
          </a:xfrm>
          <a:prstGeom prst="rect">
            <a:avLst/>
          </a:prstGeom>
          <a:gradFill>
            <a:gsLst>
              <a:gs pos="0">
                <a:srgbClr val="4472C4">
                  <a:alpha val="23529"/>
                </a:srgbClr>
              </a:gs>
              <a:gs pos="78000">
                <a:srgbClr val="1F3864">
                  <a:alpha val="0"/>
                </a:srgbClr>
              </a:gs>
              <a:gs pos="100000">
                <a:srgbClr val="1F3864">
                  <a:alpha val="0"/>
                </a:srgbClr>
              </a:gs>
            </a:gsLst>
            <a:lin ang="10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9" name="Google Shape;109;p1"/>
          <p:cNvSpPr/>
          <p:nvPr/>
        </p:nvSpPr>
        <p:spPr>
          <a:xfrm>
            <a:off x="6390589" y="1062544"/>
            <a:ext cx="4756162" cy="475616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110" name="Google Shape;110;p1" descr="Learning vs Training: What's the Difference and Why Should You Know"/>
          <p:cNvPicPr preferRelativeResize="0"/>
          <p:nvPr/>
        </p:nvPicPr>
        <p:blipFill rotWithShape="1">
          <a:blip r:embed="rId3">
            <a:alphaModFix/>
          </a:blip>
          <a:srcRect r="16861"/>
          <a:stretch/>
        </p:blipFill>
        <p:spPr>
          <a:xfrm>
            <a:off x="6920559" y="2193283"/>
            <a:ext cx="3737164" cy="248572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82"/>
          <p:cNvSpPr txBox="1">
            <a:spLocks noGrp="1"/>
          </p:cNvSpPr>
          <p:nvPr>
            <p:ph type="title"/>
          </p:nvPr>
        </p:nvSpPr>
        <p:spPr>
          <a:xfrm>
            <a:off x="355119" y="0"/>
            <a:ext cx="10634472" cy="713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endParaRPr>
              <a:solidFill>
                <a:schemeClr val="dk1"/>
              </a:solidFill>
            </a:endParaRPr>
          </a:p>
        </p:txBody>
      </p:sp>
      <p:pic>
        <p:nvPicPr>
          <p:cNvPr id="213" name="Google Shape;213;p82" descr="When do novices become experts? – David Didau"/>
          <p:cNvPicPr preferRelativeResize="0"/>
          <p:nvPr/>
        </p:nvPicPr>
        <p:blipFill rotWithShape="1">
          <a:blip r:embed="rId3">
            <a:alphaModFix/>
          </a:blip>
          <a:srcRect/>
          <a:stretch/>
        </p:blipFill>
        <p:spPr>
          <a:xfrm>
            <a:off x="0" y="0"/>
            <a:ext cx="12192000" cy="7048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g29e73b14f03_2_0"/>
          <p:cNvSpPr txBox="1">
            <a:spLocks noGrp="1"/>
          </p:cNvSpPr>
          <p:nvPr>
            <p:ph type="title"/>
          </p:nvPr>
        </p:nvSpPr>
        <p:spPr>
          <a:xfrm>
            <a:off x="415600" y="276667"/>
            <a:ext cx="11360700" cy="7635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90000"/>
              </a:lnSpc>
              <a:spcBef>
                <a:spcPts val="0"/>
              </a:spcBef>
              <a:spcAft>
                <a:spcPts val="0"/>
              </a:spcAft>
              <a:buSzPct val="70707"/>
              <a:buNone/>
            </a:pPr>
            <a:r>
              <a:rPr lang="en-GB"/>
              <a:t>Teachers as Learning Specialists</a:t>
            </a:r>
            <a:endParaRPr/>
          </a:p>
        </p:txBody>
      </p:sp>
      <p:sp>
        <p:nvSpPr>
          <p:cNvPr id="220" name="Google Shape;220;g29e73b14f03_2_0"/>
          <p:cNvSpPr txBox="1">
            <a:spLocks noGrp="1"/>
          </p:cNvSpPr>
          <p:nvPr>
            <p:ph type="body" idx="1"/>
          </p:nvPr>
        </p:nvSpPr>
        <p:spPr>
          <a:xfrm>
            <a:off x="415600" y="1536633"/>
            <a:ext cx="11360700" cy="4555200"/>
          </a:xfrm>
          <a:prstGeom prst="rect">
            <a:avLst/>
          </a:prstGeom>
          <a:noFill/>
          <a:ln>
            <a:noFill/>
          </a:ln>
        </p:spPr>
        <p:txBody>
          <a:bodyPr spcFirstLastPara="1" wrap="square" lIns="91425" tIns="91425" rIns="91425" bIns="91425" anchor="t" anchorCtr="0">
            <a:normAutofit/>
          </a:bodyPr>
          <a:lstStyle/>
          <a:p>
            <a:pPr marL="0" lvl="0" indent="0" algn="l" rtl="0">
              <a:lnSpc>
                <a:spcPct val="90000"/>
              </a:lnSpc>
              <a:spcBef>
                <a:spcPts val="0"/>
              </a:spcBef>
              <a:spcAft>
                <a:spcPts val="0"/>
              </a:spcAft>
              <a:buSzPts val="1800"/>
              <a:buNone/>
            </a:pPr>
            <a:endParaRPr/>
          </a:p>
          <a:p>
            <a:pPr marL="0" lvl="0" indent="0" algn="l" rtl="0">
              <a:lnSpc>
                <a:spcPct val="90000"/>
              </a:lnSpc>
              <a:spcBef>
                <a:spcPts val="0"/>
              </a:spcBef>
              <a:spcAft>
                <a:spcPts val="0"/>
              </a:spcAft>
              <a:buSzPts val="1800"/>
              <a:buNone/>
            </a:pPr>
            <a:endParaRPr/>
          </a:p>
          <a:p>
            <a:pPr marL="0" lvl="0" indent="0" algn="l" rtl="0">
              <a:lnSpc>
                <a:spcPct val="90000"/>
              </a:lnSpc>
              <a:spcBef>
                <a:spcPts val="0"/>
              </a:spcBef>
              <a:spcAft>
                <a:spcPts val="0"/>
              </a:spcAft>
              <a:buSzPts val="1800"/>
              <a:buNone/>
            </a:pPr>
            <a:endParaRPr/>
          </a:p>
        </p:txBody>
      </p:sp>
      <p:pic>
        <p:nvPicPr>
          <p:cNvPr id="221" name="Google Shape;221;g29e73b14f03_2_0"/>
          <p:cNvPicPr preferRelativeResize="0"/>
          <p:nvPr/>
        </p:nvPicPr>
        <p:blipFill rotWithShape="1">
          <a:blip r:embed="rId3">
            <a:alphaModFix/>
          </a:blip>
          <a:srcRect/>
          <a:stretch/>
        </p:blipFill>
        <p:spPr>
          <a:xfrm>
            <a:off x="706500" y="1219175"/>
            <a:ext cx="10778977" cy="54789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83"/>
          <p:cNvSpPr txBox="1">
            <a:spLocks noGrp="1"/>
          </p:cNvSpPr>
          <p:nvPr>
            <p:ph type="title"/>
          </p:nvPr>
        </p:nvSpPr>
        <p:spPr>
          <a:xfrm>
            <a:off x="456719" y="1981200"/>
            <a:ext cx="10634472" cy="713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endParaRPr>
              <a:solidFill>
                <a:schemeClr val="dk1"/>
              </a:solidFill>
            </a:endParaRPr>
          </a:p>
        </p:txBody>
      </p:sp>
      <p:sp>
        <p:nvSpPr>
          <p:cNvPr id="228" name="Google Shape;228;p83"/>
          <p:cNvSpPr/>
          <p:nvPr/>
        </p:nvSpPr>
        <p:spPr>
          <a:xfrm>
            <a:off x="387394" y="1416517"/>
            <a:ext cx="11347887" cy="2557334"/>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600"/>
              <a:buFont typeface="Arial"/>
              <a:buNone/>
            </a:pPr>
            <a:r>
              <a:rPr lang="en-GB" sz="6600" b="0" i="0" u="none" strike="noStrike" cap="none">
                <a:solidFill>
                  <a:schemeClr val="dk1"/>
                </a:solidFill>
                <a:latin typeface="Arial"/>
                <a:ea typeface="Arial"/>
                <a:cs typeface="Arial"/>
                <a:sym typeface="Arial"/>
              </a:rPr>
              <a:t>How do we help with these challenges?</a:t>
            </a:r>
            <a:endParaRPr sz="2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3"/>
        <p:cNvGrpSpPr/>
        <p:nvPr/>
      </p:nvGrpSpPr>
      <p:grpSpPr>
        <a:xfrm>
          <a:off x="0" y="0"/>
          <a:ext cx="0" cy="0"/>
          <a:chOff x="0" y="0"/>
          <a:chExt cx="0" cy="0"/>
        </a:xfrm>
      </p:grpSpPr>
      <p:sp>
        <p:nvSpPr>
          <p:cNvPr id="234" name="Google Shape;234;p10"/>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35" name="Google Shape;235;p10"/>
          <p:cNvSpPr/>
          <p:nvPr/>
        </p:nvSpPr>
        <p:spPr>
          <a:xfrm flipH="1">
            <a:off x="2" y="0"/>
            <a:ext cx="12191998" cy="1575955"/>
          </a:xfrm>
          <a:prstGeom prst="rect">
            <a:avLst/>
          </a:prstGeom>
          <a:gradFill>
            <a:gsLst>
              <a:gs pos="0">
                <a:srgbClr val="000000">
                  <a:alpha val="95294"/>
                </a:srgbClr>
              </a:gs>
              <a:gs pos="100000">
                <a:srgbClr val="2F5496"/>
              </a:gs>
            </a:gsLst>
            <a:lin ang="8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36" name="Google Shape;236;p10"/>
          <p:cNvSpPr/>
          <p:nvPr/>
        </p:nvSpPr>
        <p:spPr>
          <a:xfrm rot="10800000" flipH="1">
            <a:off x="8128857" y="0"/>
            <a:ext cx="4063143" cy="1576412"/>
          </a:xfrm>
          <a:prstGeom prst="rect">
            <a:avLst/>
          </a:prstGeom>
          <a:gradFill>
            <a:gsLst>
              <a:gs pos="0">
                <a:srgbClr val="1F3864">
                  <a:alpha val="67450"/>
                </a:srgbClr>
              </a:gs>
              <a:gs pos="19000">
                <a:srgbClr val="1F3864">
                  <a:alpha val="67450"/>
                </a:srgbClr>
              </a:gs>
              <a:gs pos="100000">
                <a:srgbClr val="4472C4">
                  <a:alpha val="78431"/>
                </a:srgbClr>
              </a:gs>
            </a:gsLst>
            <a:lin ang="19199999"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37" name="Google Shape;237;p10"/>
          <p:cNvSpPr/>
          <p:nvPr/>
        </p:nvSpPr>
        <p:spPr>
          <a:xfrm rot="5400000">
            <a:off x="5307777" y="-5307778"/>
            <a:ext cx="1576446" cy="12192002"/>
          </a:xfrm>
          <a:prstGeom prst="rect">
            <a:avLst/>
          </a:prstGeom>
          <a:gradFill>
            <a:gsLst>
              <a:gs pos="0">
                <a:srgbClr val="4472C4">
                  <a:alpha val="0"/>
                </a:srgbClr>
              </a:gs>
              <a:gs pos="23000">
                <a:srgbClr val="4472C4">
                  <a:alpha val="0"/>
                </a:srgbClr>
              </a:gs>
              <a:gs pos="99000">
                <a:srgbClr val="000000">
                  <a:alpha val="73333"/>
                </a:srgbClr>
              </a:gs>
              <a:gs pos="100000">
                <a:srgbClr val="000000">
                  <a:alpha val="73333"/>
                </a:srgbClr>
              </a:gs>
            </a:gsLst>
            <a:lin ang="20399999"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38" name="Google Shape;238;p10"/>
          <p:cNvSpPr txBox="1">
            <a:spLocks noGrp="1"/>
          </p:cNvSpPr>
          <p:nvPr>
            <p:ph type="title"/>
          </p:nvPr>
        </p:nvSpPr>
        <p:spPr>
          <a:xfrm>
            <a:off x="1371597" y="348865"/>
            <a:ext cx="10044023" cy="87772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818"/>
              <a:buNone/>
            </a:pPr>
            <a:r>
              <a:rPr lang="en-GB" sz="4000" b="1">
                <a:solidFill>
                  <a:srgbClr val="FFFFFF"/>
                </a:solidFill>
                <a:latin typeface="Arial"/>
                <a:ea typeface="Arial"/>
                <a:cs typeface="Arial"/>
                <a:sym typeface="Arial"/>
              </a:rPr>
              <a:t>School and subject curriculum planning</a:t>
            </a:r>
            <a:endParaRPr sz="4000">
              <a:solidFill>
                <a:srgbClr val="FFFFFF"/>
              </a:solidFill>
              <a:latin typeface="Arial"/>
              <a:ea typeface="Arial"/>
              <a:cs typeface="Arial"/>
              <a:sym typeface="Arial"/>
            </a:endParaRPr>
          </a:p>
        </p:txBody>
      </p:sp>
      <p:grpSp>
        <p:nvGrpSpPr>
          <p:cNvPr id="239" name="Google Shape;239;p10"/>
          <p:cNvGrpSpPr/>
          <p:nvPr/>
        </p:nvGrpSpPr>
        <p:grpSpPr>
          <a:xfrm>
            <a:off x="2135101" y="1807025"/>
            <a:ext cx="8436096" cy="4623986"/>
            <a:chOff x="1503016" y="27319"/>
            <a:chExt cx="8436096" cy="4623986"/>
          </a:xfrm>
        </p:grpSpPr>
        <p:sp>
          <p:nvSpPr>
            <p:cNvPr id="240" name="Google Shape;240;p10"/>
            <p:cNvSpPr/>
            <p:nvPr/>
          </p:nvSpPr>
          <p:spPr>
            <a:xfrm>
              <a:off x="1503016" y="78122"/>
              <a:ext cx="988392" cy="988392"/>
            </a:xfrm>
            <a:prstGeom prst="ellipse">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 name="Google Shape;241;p10"/>
            <p:cNvSpPr/>
            <p:nvPr/>
          </p:nvSpPr>
          <p:spPr>
            <a:xfrm>
              <a:off x="1710578" y="285685"/>
              <a:ext cx="573267" cy="573267"/>
            </a:xfrm>
            <a:prstGeom prst="rect">
              <a:avLst/>
            </a:prstGeom>
            <a:blipFill rotWithShape="1">
              <a:blip r:embed="rId3">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 name="Google Shape;242;p10"/>
            <p:cNvSpPr/>
            <p:nvPr/>
          </p:nvSpPr>
          <p:spPr>
            <a:xfrm>
              <a:off x="2703206" y="78122"/>
              <a:ext cx="2329782" cy="988392"/>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 name="Google Shape;243;p10"/>
            <p:cNvSpPr txBox="1"/>
            <p:nvPr/>
          </p:nvSpPr>
          <p:spPr>
            <a:xfrm>
              <a:off x="2703206" y="78122"/>
              <a:ext cx="2329782" cy="988392"/>
            </a:xfrm>
            <a:prstGeom prst="rect">
              <a:avLst/>
            </a:prstGeom>
            <a:noFill/>
            <a:ln>
              <a:noFill/>
            </a:ln>
          </p:spPr>
          <p:txBody>
            <a:bodyPr spcFirstLastPara="1" wrap="square" lIns="0" tIns="0" rIns="0" bIns="0" anchor="ctr" anchorCtr="0">
              <a:noAutofit/>
            </a:bodyPr>
            <a:lstStyle/>
            <a:p>
              <a:pPr marL="0" marR="0" lvl="0" indent="0" algn="l" rtl="0">
                <a:lnSpc>
                  <a:spcPct val="90000"/>
                </a:lnSpc>
                <a:spcBef>
                  <a:spcPts val="0"/>
                </a:spcBef>
                <a:spcAft>
                  <a:spcPts val="0"/>
                </a:spcAft>
                <a:buClr>
                  <a:srgbClr val="000000"/>
                </a:buClr>
                <a:buSzPts val="2400"/>
                <a:buFont typeface="Arial"/>
                <a:buNone/>
              </a:pPr>
              <a:r>
                <a:rPr lang="en-GB" sz="2400" b="0" i="0" u="none" strike="noStrike" cap="none">
                  <a:solidFill>
                    <a:srgbClr val="000000"/>
                  </a:solidFill>
                  <a:latin typeface="Arial"/>
                  <a:ea typeface="Arial"/>
                  <a:cs typeface="Arial"/>
                  <a:sym typeface="Arial"/>
                </a:rPr>
                <a:t>Commensurate with the national curriculum (or better)</a:t>
              </a:r>
              <a:endParaRPr sz="2400" b="0" i="0" u="none" strike="noStrike" cap="none">
                <a:solidFill>
                  <a:srgbClr val="000000"/>
                </a:solidFill>
                <a:latin typeface="Arial"/>
                <a:ea typeface="Arial"/>
                <a:cs typeface="Arial"/>
                <a:sym typeface="Arial"/>
              </a:endParaRPr>
            </a:p>
          </p:txBody>
        </p:sp>
        <p:sp>
          <p:nvSpPr>
            <p:cNvPr id="244" name="Google Shape;244;p10"/>
            <p:cNvSpPr/>
            <p:nvPr/>
          </p:nvSpPr>
          <p:spPr>
            <a:xfrm>
              <a:off x="5533574" y="27319"/>
              <a:ext cx="988392" cy="988392"/>
            </a:xfrm>
            <a:prstGeom prst="ellipse">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 name="Google Shape;245;p10"/>
            <p:cNvSpPr/>
            <p:nvPr/>
          </p:nvSpPr>
          <p:spPr>
            <a:xfrm>
              <a:off x="5761524" y="285685"/>
              <a:ext cx="573267" cy="573267"/>
            </a:xfrm>
            <a:prstGeom prst="rect">
              <a:avLst/>
            </a:pr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 name="Google Shape;246;p10"/>
            <p:cNvSpPr/>
            <p:nvPr/>
          </p:nvSpPr>
          <p:spPr>
            <a:xfrm>
              <a:off x="6697523" y="145116"/>
              <a:ext cx="3241589" cy="988392"/>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 name="Google Shape;247;p10"/>
            <p:cNvSpPr txBox="1"/>
            <p:nvPr/>
          </p:nvSpPr>
          <p:spPr>
            <a:xfrm>
              <a:off x="6697523" y="145116"/>
              <a:ext cx="3241589" cy="988392"/>
            </a:xfrm>
            <a:prstGeom prst="rect">
              <a:avLst/>
            </a:prstGeom>
            <a:noFill/>
            <a:ln>
              <a:noFill/>
            </a:ln>
          </p:spPr>
          <p:txBody>
            <a:bodyPr spcFirstLastPara="1" wrap="square" lIns="0" tIns="0" rIns="0" bIns="0" anchor="ctr" anchorCtr="0">
              <a:noAutofit/>
            </a:bodyPr>
            <a:lstStyle/>
            <a:p>
              <a:pPr marL="0" marR="0" lvl="0" indent="0" algn="l" rtl="0">
                <a:lnSpc>
                  <a:spcPct val="90000"/>
                </a:lnSpc>
                <a:spcBef>
                  <a:spcPts val="0"/>
                </a:spcBef>
                <a:spcAft>
                  <a:spcPts val="0"/>
                </a:spcAft>
                <a:buClr>
                  <a:srgbClr val="000000"/>
                </a:buClr>
                <a:buSzPts val="2400"/>
                <a:buFont typeface="Arial"/>
                <a:buNone/>
              </a:pPr>
              <a:r>
                <a:rPr lang="en-GB" sz="2400" b="0" i="0" u="none" strike="noStrike" cap="none">
                  <a:solidFill>
                    <a:srgbClr val="000000"/>
                  </a:solidFill>
                  <a:latin typeface="Arial"/>
                  <a:ea typeface="Arial"/>
                  <a:cs typeface="Arial"/>
                  <a:sym typeface="Arial"/>
                </a:rPr>
                <a:t>The curriculum identifies the most important knowledge that </a:t>
              </a:r>
              <a:r>
                <a:rPr lang="en-GB" sz="2400" b="1" i="0" u="none" strike="noStrike" cap="none">
                  <a:solidFill>
                    <a:srgbClr val="000000"/>
                  </a:solidFill>
                  <a:latin typeface="Arial"/>
                  <a:ea typeface="Arial"/>
                  <a:cs typeface="Arial"/>
                  <a:sym typeface="Arial"/>
                </a:rPr>
                <a:t>all</a:t>
              </a:r>
              <a:r>
                <a:rPr lang="en-GB" sz="2400" b="0" i="0" u="none" strike="noStrike" cap="none">
                  <a:solidFill>
                    <a:srgbClr val="000000"/>
                  </a:solidFill>
                  <a:latin typeface="Arial"/>
                  <a:ea typeface="Arial"/>
                  <a:cs typeface="Arial"/>
                  <a:sym typeface="Arial"/>
                </a:rPr>
                <a:t> pupils need to learn and when</a:t>
              </a:r>
              <a:r>
                <a:rPr lang="en-GB" sz="1800" b="0" i="0" u="none" strike="noStrike" cap="none">
                  <a:solidFill>
                    <a:srgbClr val="000000"/>
                  </a:solidFill>
                  <a:latin typeface="Arial"/>
                  <a:ea typeface="Arial"/>
                  <a:cs typeface="Arial"/>
                  <a:sym typeface="Arial"/>
                </a:rPr>
                <a:t>.</a:t>
              </a:r>
              <a:endParaRPr sz="1800" b="0" i="0" u="none" strike="noStrike" cap="none">
                <a:solidFill>
                  <a:srgbClr val="000000"/>
                </a:solidFill>
                <a:latin typeface="Arial"/>
                <a:ea typeface="Arial"/>
                <a:cs typeface="Arial"/>
                <a:sym typeface="Arial"/>
              </a:endParaRPr>
            </a:p>
          </p:txBody>
        </p:sp>
        <p:sp>
          <p:nvSpPr>
            <p:cNvPr id="248" name="Google Shape;248;p10"/>
            <p:cNvSpPr/>
            <p:nvPr/>
          </p:nvSpPr>
          <p:spPr>
            <a:xfrm>
              <a:off x="1503016" y="1870518"/>
              <a:ext cx="988392" cy="988392"/>
            </a:xfrm>
            <a:prstGeom prst="ellipse">
              <a:avLst/>
            </a:pr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 name="Google Shape;249;p10"/>
            <p:cNvSpPr/>
            <p:nvPr/>
          </p:nvSpPr>
          <p:spPr>
            <a:xfrm>
              <a:off x="1710578" y="2078080"/>
              <a:ext cx="573267" cy="573267"/>
            </a:xfrm>
            <a:prstGeom prst="rect">
              <a:avLst/>
            </a:prstGeom>
            <a:blipFill rotWithShape="1">
              <a:blip r:embed="rId5">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 name="Google Shape;250;p10"/>
            <p:cNvSpPr/>
            <p:nvPr/>
          </p:nvSpPr>
          <p:spPr>
            <a:xfrm>
              <a:off x="2703206" y="1870518"/>
              <a:ext cx="2329782" cy="988392"/>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 name="Google Shape;251;p10"/>
            <p:cNvSpPr txBox="1"/>
            <p:nvPr/>
          </p:nvSpPr>
          <p:spPr>
            <a:xfrm>
              <a:off x="2703206" y="1870518"/>
              <a:ext cx="2329782" cy="988392"/>
            </a:xfrm>
            <a:prstGeom prst="rect">
              <a:avLst/>
            </a:prstGeom>
            <a:noFill/>
            <a:ln>
              <a:noFill/>
            </a:ln>
          </p:spPr>
          <p:txBody>
            <a:bodyPr spcFirstLastPara="1" wrap="square" lIns="0" tIns="0" rIns="0" bIns="0" anchor="ctr" anchorCtr="0">
              <a:noAutofit/>
            </a:bodyPr>
            <a:lstStyle/>
            <a:p>
              <a:pPr marL="0" marR="0" lvl="0" indent="0" algn="l" rtl="0">
                <a:lnSpc>
                  <a:spcPct val="90000"/>
                </a:lnSpc>
                <a:spcBef>
                  <a:spcPts val="0"/>
                </a:spcBef>
                <a:spcAft>
                  <a:spcPts val="0"/>
                </a:spcAft>
                <a:buClr>
                  <a:srgbClr val="000000"/>
                </a:buClr>
                <a:buSzPts val="2000"/>
                <a:buFont typeface="Arial"/>
                <a:buNone/>
              </a:pPr>
              <a:r>
                <a:rPr lang="en-GB" sz="2000" b="0" i="0" u="none" strike="noStrike" cap="none">
                  <a:solidFill>
                    <a:srgbClr val="000000"/>
                  </a:solidFill>
                  <a:latin typeface="Arial"/>
                  <a:ea typeface="Arial"/>
                  <a:cs typeface="Arial"/>
                  <a:sym typeface="Arial"/>
                </a:rPr>
                <a:t>Curriculum is planned and </a:t>
              </a:r>
              <a:r>
                <a:rPr lang="en-GB" sz="2000" b="1" i="0" u="none" strike="noStrike" cap="none">
                  <a:solidFill>
                    <a:srgbClr val="000000"/>
                  </a:solidFill>
                  <a:latin typeface="Arial"/>
                  <a:ea typeface="Arial"/>
                  <a:cs typeface="Arial"/>
                  <a:sym typeface="Arial"/>
                </a:rPr>
                <a:t>sequenced</a:t>
              </a:r>
              <a:r>
                <a:rPr lang="en-GB" sz="2000" b="0" i="0" u="none" strike="noStrike" cap="none">
                  <a:solidFill>
                    <a:srgbClr val="000000"/>
                  </a:solidFill>
                  <a:latin typeface="Arial"/>
                  <a:ea typeface="Arial"/>
                  <a:cs typeface="Arial"/>
                  <a:sym typeface="Arial"/>
                </a:rPr>
                <a:t> to build on, and deepen, what has been taught before</a:t>
              </a:r>
              <a:r>
                <a:rPr lang="en-GB" sz="1600" b="0" i="0" u="none" strike="noStrike" cap="none">
                  <a:solidFill>
                    <a:srgbClr val="000000"/>
                  </a:solidFill>
                  <a:latin typeface="Arial"/>
                  <a:ea typeface="Arial"/>
                  <a:cs typeface="Arial"/>
                  <a:sym typeface="Arial"/>
                </a:rPr>
                <a:t>. </a:t>
              </a:r>
              <a:endParaRPr sz="1600" b="0" i="0" u="none" strike="noStrike" cap="none">
                <a:solidFill>
                  <a:srgbClr val="000000"/>
                </a:solidFill>
                <a:latin typeface="Arial"/>
                <a:ea typeface="Arial"/>
                <a:cs typeface="Arial"/>
                <a:sym typeface="Arial"/>
              </a:endParaRPr>
            </a:p>
          </p:txBody>
        </p:sp>
        <p:sp>
          <p:nvSpPr>
            <p:cNvPr id="252" name="Google Shape;252;p10"/>
            <p:cNvSpPr/>
            <p:nvPr/>
          </p:nvSpPr>
          <p:spPr>
            <a:xfrm>
              <a:off x="5578635" y="1768921"/>
              <a:ext cx="988392" cy="988392"/>
            </a:xfrm>
            <a:prstGeom prst="ellipse">
              <a:avLst/>
            </a:prstGeom>
            <a:solidFill>
              <a:srgbClr val="599B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 name="Google Shape;253;p10"/>
            <p:cNvSpPr/>
            <p:nvPr/>
          </p:nvSpPr>
          <p:spPr>
            <a:xfrm>
              <a:off x="5761524" y="1863758"/>
              <a:ext cx="573267" cy="573267"/>
            </a:xfrm>
            <a:prstGeom prst="rect">
              <a:avLst/>
            </a:prstGeom>
            <a:blipFill rotWithShape="1">
              <a:blip r:embed="rId6">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 name="Google Shape;254;p10"/>
            <p:cNvSpPr/>
            <p:nvPr/>
          </p:nvSpPr>
          <p:spPr>
            <a:xfrm>
              <a:off x="6753216" y="1845116"/>
              <a:ext cx="3066785" cy="988392"/>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 name="Google Shape;255;p10"/>
            <p:cNvSpPr txBox="1"/>
            <p:nvPr/>
          </p:nvSpPr>
          <p:spPr>
            <a:xfrm>
              <a:off x="6753216" y="1845116"/>
              <a:ext cx="3066785" cy="988392"/>
            </a:xfrm>
            <a:prstGeom prst="rect">
              <a:avLst/>
            </a:prstGeom>
            <a:noFill/>
            <a:ln>
              <a:noFill/>
            </a:ln>
          </p:spPr>
          <p:txBody>
            <a:bodyPr spcFirstLastPara="1" wrap="square" lIns="0" tIns="0" rIns="0" bIns="0" anchor="ctr" anchorCtr="0">
              <a:noAutofit/>
            </a:bodyPr>
            <a:lstStyle/>
            <a:p>
              <a:pPr marL="0" marR="0" lvl="0" indent="0" algn="l" rtl="0">
                <a:lnSpc>
                  <a:spcPct val="90000"/>
                </a:lnSpc>
                <a:spcBef>
                  <a:spcPts val="0"/>
                </a:spcBef>
                <a:spcAft>
                  <a:spcPts val="0"/>
                </a:spcAft>
                <a:buClr>
                  <a:srgbClr val="000000"/>
                </a:buClr>
                <a:buSzPts val="1800"/>
                <a:buFont typeface="Arial"/>
                <a:buNone/>
              </a:pPr>
              <a:r>
                <a:rPr lang="en-GB" sz="1800" b="1" i="0" u="none" strike="noStrike" cap="none">
                  <a:solidFill>
                    <a:srgbClr val="000000"/>
                  </a:solidFill>
                  <a:latin typeface="Arial"/>
                  <a:ea typeface="Arial"/>
                  <a:cs typeface="Arial"/>
                  <a:sym typeface="Arial"/>
                </a:rPr>
                <a:t>‘</a:t>
              </a:r>
              <a:r>
                <a:rPr lang="en-GB" sz="2400" b="1" i="0" u="none" strike="noStrike" cap="none">
                  <a:solidFill>
                    <a:srgbClr val="000000"/>
                  </a:solidFill>
                  <a:latin typeface="Arial"/>
                  <a:ea typeface="Arial"/>
                  <a:cs typeface="Arial"/>
                  <a:sym typeface="Arial"/>
                </a:rPr>
                <a:t>End points</a:t>
              </a:r>
              <a:r>
                <a:rPr lang="en-GB" sz="2400" b="0" i="0" u="none" strike="noStrike" cap="none">
                  <a:solidFill>
                    <a:srgbClr val="000000"/>
                  </a:solidFill>
                  <a:latin typeface="Arial"/>
                  <a:ea typeface="Arial"/>
                  <a:cs typeface="Arial"/>
                  <a:sym typeface="Arial"/>
                </a:rPr>
                <a:t>’ - what the curriculum is building towards.</a:t>
              </a:r>
              <a:endParaRPr sz="1800" b="0" i="0" u="none" strike="noStrike" cap="none">
                <a:solidFill>
                  <a:srgbClr val="000000"/>
                </a:solidFill>
                <a:latin typeface="Arial"/>
                <a:ea typeface="Arial"/>
                <a:cs typeface="Arial"/>
                <a:sym typeface="Arial"/>
              </a:endParaRPr>
            </a:p>
          </p:txBody>
        </p:sp>
        <p:sp>
          <p:nvSpPr>
            <p:cNvPr id="256" name="Google Shape;256;p10"/>
            <p:cNvSpPr/>
            <p:nvPr/>
          </p:nvSpPr>
          <p:spPr>
            <a:xfrm>
              <a:off x="1503016" y="3662913"/>
              <a:ext cx="988392" cy="988392"/>
            </a:xfrm>
            <a:prstGeom prst="ellipse">
              <a:avLst/>
            </a:pr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 name="Google Shape;257;p10"/>
            <p:cNvSpPr/>
            <p:nvPr/>
          </p:nvSpPr>
          <p:spPr>
            <a:xfrm>
              <a:off x="1710578" y="3870476"/>
              <a:ext cx="573267" cy="573267"/>
            </a:xfrm>
            <a:prstGeom prst="rect">
              <a:avLst/>
            </a:prstGeom>
            <a:blipFill rotWithShape="1">
              <a:blip r:embed="rId7">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 name="Google Shape;258;p10"/>
            <p:cNvSpPr/>
            <p:nvPr/>
          </p:nvSpPr>
          <p:spPr>
            <a:xfrm>
              <a:off x="2703206" y="3662913"/>
              <a:ext cx="2329782" cy="988392"/>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 name="Google Shape;259;p10"/>
            <p:cNvSpPr txBox="1"/>
            <p:nvPr/>
          </p:nvSpPr>
          <p:spPr>
            <a:xfrm>
              <a:off x="2703206" y="3662913"/>
              <a:ext cx="2329782" cy="988392"/>
            </a:xfrm>
            <a:prstGeom prst="rect">
              <a:avLst/>
            </a:prstGeom>
            <a:noFill/>
            <a:ln>
              <a:noFill/>
            </a:ln>
          </p:spPr>
          <p:txBody>
            <a:bodyPr spcFirstLastPara="1" wrap="square" lIns="0" tIns="0" rIns="0" bIns="0" anchor="ctr" anchorCtr="0">
              <a:noAutofit/>
            </a:bodyPr>
            <a:lstStyle/>
            <a:p>
              <a:pPr marL="0" marR="0" lvl="0" indent="0" algn="l" rtl="0">
                <a:lnSpc>
                  <a:spcPct val="90000"/>
                </a:lnSpc>
                <a:spcBef>
                  <a:spcPts val="0"/>
                </a:spcBef>
                <a:spcAft>
                  <a:spcPts val="0"/>
                </a:spcAft>
                <a:buClr>
                  <a:srgbClr val="000000"/>
                </a:buClr>
                <a:buSzPts val="2400"/>
                <a:buFont typeface="Arial"/>
                <a:buNone/>
              </a:pPr>
              <a:r>
                <a:rPr lang="en-GB" sz="2400" b="1" i="0" u="none" strike="noStrike" cap="none">
                  <a:solidFill>
                    <a:srgbClr val="000000"/>
                  </a:solidFill>
                  <a:latin typeface="Arial"/>
                  <a:ea typeface="Arial"/>
                  <a:cs typeface="Arial"/>
                  <a:sym typeface="Arial"/>
                </a:rPr>
                <a:t>Reading, vocabulary and cultural capital, </a:t>
              </a:r>
              <a:r>
                <a:rPr lang="en-GB" sz="2400" b="0" i="0" u="none" strike="noStrike" cap="none">
                  <a:solidFill>
                    <a:srgbClr val="000000"/>
                  </a:solidFill>
                  <a:latin typeface="Arial"/>
                  <a:ea typeface="Arial"/>
                  <a:cs typeface="Arial"/>
                  <a:sym typeface="Arial"/>
                </a:rPr>
                <a:t>are prioritised.</a:t>
              </a:r>
              <a:endParaRPr sz="2400" b="0" i="0" u="none" strike="noStrike" cap="none">
                <a:solidFill>
                  <a:srgbClr val="000000"/>
                </a:solidFill>
                <a:latin typeface="Arial"/>
                <a:ea typeface="Arial"/>
                <a:cs typeface="Arial"/>
                <a:sym typeface="Arial"/>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84"/>
          <p:cNvSpPr txBox="1">
            <a:spLocks noGrp="1"/>
          </p:cNvSpPr>
          <p:nvPr>
            <p:ph type="title"/>
          </p:nvPr>
        </p:nvSpPr>
        <p:spPr>
          <a:xfrm>
            <a:off x="0" y="-1"/>
            <a:ext cx="12192000" cy="954583"/>
          </a:xfrm>
          <a:prstGeom prst="rect">
            <a:avLst/>
          </a:prstGeom>
          <a:solidFill>
            <a:srgbClr val="ABD2E3"/>
          </a:solid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3818"/>
              <a:buFont typeface="Calibri"/>
              <a:buNone/>
            </a:pPr>
            <a:r>
              <a:rPr lang="en-GB" sz="4900" b="1"/>
              <a:t>Powerful </a:t>
            </a:r>
            <a:r>
              <a:rPr lang="en-GB" sz="4900" b="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Curriculum Team Discussions</a:t>
            </a:r>
            <a:endParaRPr sz="4900"/>
          </a:p>
        </p:txBody>
      </p:sp>
      <p:sp>
        <p:nvSpPr>
          <p:cNvPr id="266" name="Google Shape;266;p84"/>
          <p:cNvSpPr txBox="1">
            <a:spLocks noGrp="1"/>
          </p:cNvSpPr>
          <p:nvPr>
            <p:ph type="body" idx="1"/>
          </p:nvPr>
        </p:nvSpPr>
        <p:spPr>
          <a:xfrm>
            <a:off x="207800" y="1152491"/>
            <a:ext cx="11776400" cy="5276884"/>
          </a:xfrm>
          <a:prstGeom prst="rect">
            <a:avLst/>
          </a:prstGeom>
          <a:noFill/>
          <a:ln>
            <a:noFill/>
          </a:ln>
        </p:spPr>
        <p:txBody>
          <a:bodyPr spcFirstLastPara="1" wrap="square" lIns="91425" tIns="91425" rIns="91425" bIns="91425" anchor="t" anchorCtr="0">
            <a:normAutofit/>
          </a:bodyPr>
          <a:lstStyle/>
          <a:p>
            <a:pPr marL="0" lvl="0" indent="0" algn="ctr" rtl="0">
              <a:lnSpc>
                <a:spcPct val="120000"/>
              </a:lnSpc>
              <a:spcBef>
                <a:spcPts val="0"/>
              </a:spcBef>
              <a:spcAft>
                <a:spcPts val="0"/>
              </a:spcAft>
              <a:buClr>
                <a:schemeClr val="dk1"/>
              </a:buClr>
              <a:buSzPts val="1575"/>
              <a:buNone/>
            </a:pPr>
            <a:r>
              <a:rPr lang="en-GB"/>
              <a:t>“Continuously curious, continuously reflective”</a:t>
            </a:r>
            <a:endParaRPr/>
          </a:p>
          <a:p>
            <a:pPr marL="152396" lvl="0" indent="0" algn="l" rtl="0">
              <a:lnSpc>
                <a:spcPct val="90000"/>
              </a:lnSpc>
              <a:spcBef>
                <a:spcPts val="0"/>
              </a:spcBef>
              <a:spcAft>
                <a:spcPts val="0"/>
              </a:spcAft>
              <a:buClr>
                <a:schemeClr val="dk1"/>
              </a:buClr>
              <a:buSzPts val="7200"/>
              <a:buNone/>
            </a:pPr>
            <a:endParaRPr/>
          </a:p>
        </p:txBody>
      </p:sp>
      <p:sp>
        <p:nvSpPr>
          <p:cNvPr id="267" name="Google Shape;267;p84"/>
          <p:cNvSpPr/>
          <p:nvPr/>
        </p:nvSpPr>
        <p:spPr>
          <a:xfrm>
            <a:off x="207800" y="2486008"/>
            <a:ext cx="2219325" cy="1304925"/>
          </a:xfrm>
          <a:prstGeom prst="homePlate">
            <a:avLst>
              <a:gd name="adj" fmla="val 50000"/>
            </a:avLst>
          </a:prstGeom>
          <a:solidFill>
            <a:schemeClr val="accent1"/>
          </a:solidFill>
          <a:ln w="25400" cap="flat" cmpd="sng">
            <a:solidFill>
              <a:srgbClr val="1C305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0" i="0" u="none" strike="noStrike" cap="none">
                <a:solidFill>
                  <a:schemeClr val="lt1"/>
                </a:solidFill>
                <a:latin typeface="Arial"/>
                <a:ea typeface="Arial"/>
                <a:cs typeface="Arial"/>
                <a:sym typeface="Arial"/>
              </a:rPr>
              <a:t>Allocate Regular Time </a:t>
            </a:r>
            <a:endParaRPr sz="2000" b="0" i="0" u="none" strike="noStrike" cap="none">
              <a:solidFill>
                <a:schemeClr val="lt1"/>
              </a:solidFill>
              <a:latin typeface="Arial"/>
              <a:ea typeface="Arial"/>
              <a:cs typeface="Arial"/>
              <a:sym typeface="Arial"/>
            </a:endParaRPr>
          </a:p>
        </p:txBody>
      </p:sp>
      <p:sp>
        <p:nvSpPr>
          <p:cNvPr id="268" name="Google Shape;268;p84"/>
          <p:cNvSpPr/>
          <p:nvPr/>
        </p:nvSpPr>
        <p:spPr>
          <a:xfrm>
            <a:off x="2579525" y="2486008"/>
            <a:ext cx="2219325" cy="1304925"/>
          </a:xfrm>
          <a:prstGeom prst="homePlate">
            <a:avLst>
              <a:gd name="adj" fmla="val 50000"/>
            </a:avLst>
          </a:prstGeom>
          <a:solidFill>
            <a:schemeClr val="accent1"/>
          </a:solidFill>
          <a:ln w="25400" cap="flat" cmpd="sng">
            <a:solidFill>
              <a:srgbClr val="1C305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0" i="0" u="none" strike="noStrike" cap="none">
                <a:solidFill>
                  <a:schemeClr val="lt1"/>
                </a:solidFill>
                <a:latin typeface="Arial"/>
                <a:ea typeface="Arial"/>
                <a:cs typeface="Arial"/>
                <a:sym typeface="Arial"/>
              </a:rPr>
              <a:t>Review of </a:t>
            </a:r>
            <a:r>
              <a:rPr lang="en-GB" sz="2000" b="0" i="0" u="none" strike="noStrike" cap="none">
                <a:solidFill>
                  <a:schemeClr val="lt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prior learning </a:t>
            </a:r>
            <a:endParaRPr sz="2000" b="0" i="0" u="none" strike="noStrike" cap="none">
              <a:solidFill>
                <a:schemeClr val="lt1"/>
              </a:solidFill>
              <a:latin typeface="Arial"/>
              <a:ea typeface="Arial"/>
              <a:cs typeface="Arial"/>
              <a:sym typeface="Arial"/>
            </a:endParaRPr>
          </a:p>
        </p:txBody>
      </p:sp>
      <p:sp>
        <p:nvSpPr>
          <p:cNvPr id="269" name="Google Shape;269;p84"/>
          <p:cNvSpPr/>
          <p:nvPr/>
        </p:nvSpPr>
        <p:spPr>
          <a:xfrm>
            <a:off x="4930695" y="2486007"/>
            <a:ext cx="2351168" cy="1304925"/>
          </a:xfrm>
          <a:prstGeom prst="homePlate">
            <a:avLst>
              <a:gd name="adj" fmla="val 50000"/>
            </a:avLst>
          </a:prstGeom>
          <a:solidFill>
            <a:schemeClr val="accent1"/>
          </a:solidFill>
          <a:ln w="25400" cap="flat" cmpd="sng">
            <a:solidFill>
              <a:srgbClr val="1C305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0" i="0" u="none" strike="noStrike" cap="none">
                <a:solidFill>
                  <a:schemeClr val="lt1"/>
                </a:solidFill>
                <a:latin typeface="Arial"/>
                <a:ea typeface="Arial"/>
                <a:cs typeface="Arial"/>
                <a:sym typeface="Arial"/>
              </a:rPr>
              <a:t>Implementation of future learning </a:t>
            </a:r>
            <a:endParaRPr sz="2000" b="0" i="0" u="none" strike="noStrike" cap="none">
              <a:solidFill>
                <a:schemeClr val="lt1"/>
              </a:solidFill>
              <a:latin typeface="Arial"/>
              <a:ea typeface="Arial"/>
              <a:cs typeface="Arial"/>
              <a:sym typeface="Arial"/>
            </a:endParaRPr>
          </a:p>
        </p:txBody>
      </p:sp>
      <p:sp>
        <p:nvSpPr>
          <p:cNvPr id="270" name="Google Shape;270;p84"/>
          <p:cNvSpPr/>
          <p:nvPr/>
        </p:nvSpPr>
        <p:spPr>
          <a:xfrm>
            <a:off x="7545549" y="2486007"/>
            <a:ext cx="2219325" cy="1304925"/>
          </a:xfrm>
          <a:prstGeom prst="homePlate">
            <a:avLst>
              <a:gd name="adj" fmla="val 50000"/>
            </a:avLst>
          </a:prstGeom>
          <a:solidFill>
            <a:schemeClr val="accent1"/>
          </a:solidFill>
          <a:ln w="25400" cap="flat" cmpd="sng">
            <a:solidFill>
              <a:srgbClr val="1C305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0" i="0" u="none" strike="noStrike" cap="none">
                <a:solidFill>
                  <a:schemeClr val="lt1"/>
                </a:solidFill>
                <a:latin typeface="Arial"/>
                <a:ea typeface="Arial"/>
                <a:cs typeface="Arial"/>
                <a:sym typeface="Arial"/>
              </a:rPr>
              <a:t>Facilitate Peer Planning</a:t>
            </a:r>
            <a:endParaRPr sz="2000" b="0" i="0" u="none" strike="noStrike" cap="none">
              <a:solidFill>
                <a:schemeClr val="lt1"/>
              </a:solidFill>
              <a:latin typeface="Arial"/>
              <a:ea typeface="Arial"/>
              <a:cs typeface="Arial"/>
              <a:sym typeface="Arial"/>
            </a:endParaRPr>
          </a:p>
        </p:txBody>
      </p:sp>
      <p:sp>
        <p:nvSpPr>
          <p:cNvPr id="271" name="Google Shape;271;p84"/>
          <p:cNvSpPr/>
          <p:nvPr/>
        </p:nvSpPr>
        <p:spPr>
          <a:xfrm>
            <a:off x="9896718" y="2486006"/>
            <a:ext cx="2219325" cy="1304925"/>
          </a:xfrm>
          <a:prstGeom prst="homePlate">
            <a:avLst>
              <a:gd name="adj" fmla="val 50000"/>
            </a:avLst>
          </a:prstGeom>
          <a:solidFill>
            <a:srgbClr val="A8D08C"/>
          </a:solidFill>
          <a:ln w="25400" cap="flat" cmpd="sng">
            <a:solidFill>
              <a:srgbClr val="1C305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0" i="0" u="none" strike="noStrike" cap="none">
                <a:solidFill>
                  <a:schemeClr val="dk1"/>
                </a:solidFill>
                <a:latin typeface="Arial"/>
                <a:ea typeface="Arial"/>
                <a:cs typeface="Arial"/>
                <a:sym typeface="Arial"/>
              </a:rPr>
              <a:t>Check!</a:t>
            </a:r>
            <a:endParaRPr sz="2000" b="0" i="0" u="none" strike="noStrike" cap="none">
              <a:solidFill>
                <a:schemeClr val="dk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g29e8dcff451_0_0"/>
          <p:cNvSpPr txBox="1">
            <a:spLocks noGrp="1"/>
          </p:cNvSpPr>
          <p:nvPr>
            <p:ph type="title"/>
          </p:nvPr>
        </p:nvSpPr>
        <p:spPr>
          <a:xfrm>
            <a:off x="456719" y="1981200"/>
            <a:ext cx="10634400" cy="714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endParaRPr>
              <a:solidFill>
                <a:schemeClr val="dk1"/>
              </a:solidFill>
            </a:endParaRPr>
          </a:p>
        </p:txBody>
      </p:sp>
      <p:pic>
        <p:nvPicPr>
          <p:cNvPr id="278" name="Google Shape;278;g29e8dcff451_0_0"/>
          <p:cNvPicPr preferRelativeResize="0"/>
          <p:nvPr/>
        </p:nvPicPr>
        <p:blipFill rotWithShape="1">
          <a:blip r:embed="rId3">
            <a:alphaModFix/>
          </a:blip>
          <a:srcRect/>
          <a:stretch/>
        </p:blipFill>
        <p:spPr>
          <a:xfrm>
            <a:off x="456725" y="845475"/>
            <a:ext cx="2639242" cy="3858001"/>
          </a:xfrm>
          <a:prstGeom prst="rect">
            <a:avLst/>
          </a:prstGeom>
          <a:noFill/>
          <a:ln>
            <a:noFill/>
          </a:ln>
        </p:spPr>
      </p:pic>
      <p:pic>
        <p:nvPicPr>
          <p:cNvPr id="279" name="Google Shape;279;g29e8dcff451_0_0"/>
          <p:cNvPicPr preferRelativeResize="0"/>
          <p:nvPr/>
        </p:nvPicPr>
        <p:blipFill rotWithShape="1">
          <a:blip r:embed="rId4">
            <a:alphaModFix/>
          </a:blip>
          <a:srcRect/>
          <a:stretch/>
        </p:blipFill>
        <p:spPr>
          <a:xfrm>
            <a:off x="3278242" y="1114425"/>
            <a:ext cx="8791232" cy="289084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85"/>
          <p:cNvSpPr txBox="1"/>
          <p:nvPr/>
        </p:nvSpPr>
        <p:spPr>
          <a:xfrm>
            <a:off x="375375" y="2404175"/>
            <a:ext cx="10634400" cy="2765100"/>
          </a:xfrm>
          <a:prstGeom prst="rect">
            <a:avLst/>
          </a:prstGeom>
          <a:noFill/>
          <a:ln>
            <a:noFill/>
          </a:ln>
        </p:spPr>
        <p:txBody>
          <a:bodyPr spcFirstLastPara="1" wrap="square" lIns="91425" tIns="45700" rIns="91425" bIns="45700" anchor="ctr" anchorCtr="0">
            <a:noAutofit/>
          </a:bodyPr>
          <a:lstStyle/>
          <a:p>
            <a:pPr marL="0" marR="0" lvl="0" indent="0" algn="l" rtl="0">
              <a:lnSpc>
                <a:spcPct val="107916"/>
              </a:lnSpc>
              <a:spcBef>
                <a:spcPts val="0"/>
              </a:spcBef>
              <a:spcAft>
                <a:spcPts val="800"/>
              </a:spcAft>
              <a:buClr>
                <a:schemeClr val="dk1"/>
              </a:buClr>
              <a:buSzPts val="1100"/>
              <a:buFont typeface="Arial"/>
              <a:buNone/>
            </a:pPr>
            <a:r>
              <a:rPr lang="en-GB" sz="2500" b="0" i="0" u="none" strike="noStrike" cap="none">
                <a:solidFill>
                  <a:schemeClr val="dk1"/>
                </a:solidFill>
                <a:latin typeface="Calibri"/>
                <a:ea typeface="Calibri"/>
                <a:cs typeface="Calibri"/>
                <a:sym typeface="Calibri"/>
              </a:rPr>
              <a:t>Jane is leading her history department meeting. Last week, the department delivered lessons on ‘how William secured control of England in the 11</a:t>
            </a:r>
            <a:r>
              <a:rPr lang="en-GB" sz="2500" b="0" i="0" u="none" strike="noStrike" cap="none" baseline="30000">
                <a:solidFill>
                  <a:schemeClr val="dk1"/>
                </a:solidFill>
                <a:latin typeface="Calibri"/>
                <a:ea typeface="Calibri"/>
                <a:cs typeface="Calibri"/>
                <a:sym typeface="Calibri"/>
              </a:rPr>
              <a:t>th</a:t>
            </a:r>
            <a:r>
              <a:rPr lang="en-GB" sz="2500" b="0" i="0" u="none" strike="noStrike" cap="none">
                <a:solidFill>
                  <a:schemeClr val="dk1"/>
                </a:solidFill>
                <a:latin typeface="Calibri"/>
                <a:ea typeface="Calibri"/>
                <a:cs typeface="Calibri"/>
                <a:sym typeface="Calibri"/>
              </a:rPr>
              <a:t> century’. Jane asks teachers which misconceptions were identified from formative assessment in lessons. All classes confused Harald Hardrada and Harold Godwinson. In one class, pupils struggled to understand why the Doomsday Book was so significant. </a:t>
            </a:r>
            <a:endParaRPr sz="5800" b="0" i="0" u="none" strike="noStrike" cap="none">
              <a:solidFill>
                <a:schemeClr val="dk1"/>
              </a:solidFill>
              <a:latin typeface="Calibri"/>
              <a:ea typeface="Calibri"/>
              <a:cs typeface="Calibri"/>
              <a:sym typeface="Calibri"/>
            </a:endParaRPr>
          </a:p>
        </p:txBody>
      </p:sp>
      <p:sp>
        <p:nvSpPr>
          <p:cNvPr id="286" name="Google Shape;286;p85"/>
          <p:cNvSpPr/>
          <p:nvPr/>
        </p:nvSpPr>
        <p:spPr>
          <a:xfrm>
            <a:off x="329725" y="332471"/>
            <a:ext cx="11347800" cy="1151100"/>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5600" b="0" i="0" u="none" strike="noStrike" cap="none">
                <a:solidFill>
                  <a:schemeClr val="dk1"/>
                </a:solidFill>
                <a:latin typeface="Arial"/>
                <a:ea typeface="Arial"/>
                <a:cs typeface="Arial"/>
                <a:sym typeface="Arial"/>
              </a:rPr>
              <a:t>Activity: What might this look like?</a:t>
            </a:r>
            <a:endParaRPr sz="100" b="0" i="0" u="none" strike="noStrike" cap="non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1"/>
        <p:cNvGrpSpPr/>
        <p:nvPr/>
      </p:nvGrpSpPr>
      <p:grpSpPr>
        <a:xfrm>
          <a:off x="0" y="0"/>
          <a:ext cx="0" cy="0"/>
          <a:chOff x="0" y="0"/>
          <a:chExt cx="0" cy="0"/>
        </a:xfrm>
      </p:grpSpPr>
      <p:sp>
        <p:nvSpPr>
          <p:cNvPr id="292" name="Google Shape;292;p86"/>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93" name="Google Shape;293;p86"/>
          <p:cNvSpPr/>
          <p:nvPr/>
        </p:nvSpPr>
        <p:spPr>
          <a:xfrm rot="5400000" flipH="1">
            <a:off x="-1410084" y="1410082"/>
            <a:ext cx="6858000" cy="4037836"/>
          </a:xfrm>
          <a:prstGeom prst="rect">
            <a:avLst/>
          </a:prstGeom>
          <a:gradFill>
            <a:gsLst>
              <a:gs pos="0">
                <a:srgbClr val="000000"/>
              </a:gs>
              <a:gs pos="8000">
                <a:srgbClr val="000000"/>
              </a:gs>
              <a:gs pos="100000">
                <a:srgbClr val="2F5496"/>
              </a:gs>
            </a:gsLst>
            <a:lin ang="3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94" name="Google Shape;294;p86"/>
          <p:cNvSpPr/>
          <p:nvPr/>
        </p:nvSpPr>
        <p:spPr>
          <a:xfrm rot="5400000" flipH="1">
            <a:off x="-1410085" y="1420219"/>
            <a:ext cx="6857999" cy="4037839"/>
          </a:xfrm>
          <a:prstGeom prst="rect">
            <a:avLst/>
          </a:prstGeom>
          <a:gradFill>
            <a:gsLst>
              <a:gs pos="0">
                <a:srgbClr val="000000">
                  <a:alpha val="0"/>
                </a:srgbClr>
              </a:gs>
              <a:gs pos="99000">
                <a:srgbClr val="4472C4">
                  <a:alpha val="45490"/>
                </a:srgbClr>
              </a:gs>
              <a:gs pos="100000">
                <a:srgbClr val="4472C4">
                  <a:alpha val="45490"/>
                </a:srgbClr>
              </a:gs>
            </a:gsLst>
            <a:lin ang="1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95" name="Google Shape;295;p86"/>
          <p:cNvSpPr/>
          <p:nvPr/>
        </p:nvSpPr>
        <p:spPr>
          <a:xfrm rot="5400000" flipH="1">
            <a:off x="767923" y="3588085"/>
            <a:ext cx="2501979" cy="4037841"/>
          </a:xfrm>
          <a:prstGeom prst="rect">
            <a:avLst/>
          </a:prstGeom>
          <a:gradFill>
            <a:gsLst>
              <a:gs pos="0">
                <a:srgbClr val="4472C4">
                  <a:alpha val="28235"/>
                </a:srgbClr>
              </a:gs>
              <a:gs pos="2000">
                <a:srgbClr val="4472C4">
                  <a:alpha val="28235"/>
                </a:srgbClr>
              </a:gs>
              <a:gs pos="100000">
                <a:srgbClr val="000000">
                  <a:alpha val="29411"/>
                </a:srgbClr>
              </a:gs>
            </a:gsLst>
            <a:lin ang="7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96" name="Google Shape;296;p86"/>
          <p:cNvSpPr/>
          <p:nvPr/>
        </p:nvSpPr>
        <p:spPr>
          <a:xfrm rot="-964587">
            <a:off x="-501737" y="969718"/>
            <a:ext cx="3900357" cy="4178958"/>
          </a:xfrm>
          <a:custGeom>
            <a:avLst/>
            <a:gdLst/>
            <a:ahLst/>
            <a:cxnLst/>
            <a:rect l="l" t="t" r="r" b="b"/>
            <a:pathLst>
              <a:path w="3900357" h="4178958" extrusionOk="0">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0">
                <a:srgbClr val="000000">
                  <a:alpha val="0"/>
                </a:srgbClr>
              </a:gs>
              <a:gs pos="29000">
                <a:srgbClr val="000000">
                  <a:alpha val="0"/>
                </a:srgbClr>
              </a:gs>
              <a:gs pos="100000">
                <a:srgbClr val="4472C4">
                  <a:alpha val="42352"/>
                </a:srgbClr>
              </a:gs>
            </a:gsLst>
            <a:lin ang="1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97" name="Google Shape;297;p86"/>
          <p:cNvSpPr/>
          <p:nvPr/>
        </p:nvSpPr>
        <p:spPr>
          <a:xfrm rot="5400000" flipH="1">
            <a:off x="-1410093" y="1399943"/>
            <a:ext cx="6858003" cy="4037835"/>
          </a:xfrm>
          <a:prstGeom prst="rect">
            <a:avLst/>
          </a:prstGeom>
          <a:gradFill>
            <a:gsLst>
              <a:gs pos="0">
                <a:srgbClr val="000000">
                  <a:alpha val="0"/>
                </a:srgbClr>
              </a:gs>
              <a:gs pos="99000">
                <a:srgbClr val="8DA9DB">
                  <a:alpha val="10588"/>
                </a:srgbClr>
              </a:gs>
              <a:gs pos="100000">
                <a:srgbClr val="8DA9DB">
                  <a:alpha val="10588"/>
                </a:srgbClr>
              </a:gs>
            </a:gsLst>
            <a:lin ang="7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98" name="Google Shape;298;p86"/>
          <p:cNvSpPr txBox="1">
            <a:spLocks noGrp="1"/>
          </p:cNvSpPr>
          <p:nvPr>
            <p:ph type="title"/>
          </p:nvPr>
        </p:nvSpPr>
        <p:spPr>
          <a:xfrm>
            <a:off x="466722" y="586855"/>
            <a:ext cx="3201366" cy="3387497"/>
          </a:xfrm>
          <a:prstGeom prst="rect">
            <a:avLst/>
          </a:prstGeom>
          <a:noFill/>
          <a:ln>
            <a:noFill/>
          </a:ln>
        </p:spPr>
        <p:txBody>
          <a:bodyPr spcFirstLastPara="1" wrap="square" lIns="91425" tIns="45700" rIns="91425" bIns="45700" anchor="b" anchorCtr="0">
            <a:normAutofit/>
          </a:bodyPr>
          <a:lstStyle/>
          <a:p>
            <a:pPr marL="0" lvl="0" indent="0" algn="r" rtl="0">
              <a:lnSpc>
                <a:spcPct val="90000"/>
              </a:lnSpc>
              <a:spcBef>
                <a:spcPts val="0"/>
              </a:spcBef>
              <a:spcAft>
                <a:spcPts val="0"/>
              </a:spcAft>
              <a:buClr>
                <a:schemeClr val="dk1"/>
              </a:buClr>
              <a:buSzPts val="6600"/>
              <a:buNone/>
            </a:pPr>
            <a:r>
              <a:rPr lang="en-GB" sz="4000">
                <a:solidFill>
                  <a:srgbClr val="FFFFFF"/>
                </a:solidFill>
                <a:latin typeface="Arial"/>
                <a:ea typeface="Arial"/>
                <a:cs typeface="Arial"/>
                <a:sym typeface="Arial"/>
              </a:rPr>
              <a:t>Discussion Point</a:t>
            </a:r>
            <a:endParaRPr/>
          </a:p>
        </p:txBody>
      </p:sp>
      <p:sp>
        <p:nvSpPr>
          <p:cNvPr id="299" name="Google Shape;299;p86"/>
          <p:cNvSpPr txBox="1">
            <a:spLocks noGrp="1"/>
          </p:cNvSpPr>
          <p:nvPr>
            <p:ph type="body" idx="1"/>
          </p:nvPr>
        </p:nvSpPr>
        <p:spPr>
          <a:xfrm>
            <a:off x="4134811" y="649480"/>
            <a:ext cx="4247190" cy="5546047"/>
          </a:xfrm>
          <a:prstGeom prst="rect">
            <a:avLst/>
          </a:prstGeom>
          <a:noFill/>
          <a:ln>
            <a:noFill/>
          </a:ln>
        </p:spPr>
        <p:txBody>
          <a:bodyPr spcFirstLastPara="1" wrap="square" lIns="91425" tIns="45700" rIns="91425" bIns="45700" anchor="ctr" anchorCtr="0">
            <a:normAutofit lnSpcReduction="10000"/>
          </a:bodyPr>
          <a:lstStyle/>
          <a:p>
            <a:pPr marL="0" lvl="0" indent="0" algn="l" rtl="0">
              <a:lnSpc>
                <a:spcPct val="90000"/>
              </a:lnSpc>
              <a:spcBef>
                <a:spcPts val="0"/>
              </a:spcBef>
              <a:spcAft>
                <a:spcPts val="0"/>
              </a:spcAft>
              <a:buSzPts val="1800"/>
              <a:buNone/>
            </a:pPr>
            <a:r>
              <a:rPr lang="en-GB" sz="2000">
                <a:solidFill>
                  <a:schemeClr val="dk1"/>
                </a:solidFill>
                <a:latin typeface="Arial"/>
                <a:ea typeface="Arial"/>
                <a:cs typeface="Arial"/>
                <a:sym typeface="Arial"/>
              </a:rPr>
              <a:t>Take a forthcoming lesson or learning point from your scheme of learning. </a:t>
            </a:r>
            <a:endParaRPr/>
          </a:p>
          <a:p>
            <a:pPr marL="0" lvl="0" indent="0" algn="l" rtl="0">
              <a:lnSpc>
                <a:spcPct val="90000"/>
              </a:lnSpc>
              <a:spcBef>
                <a:spcPts val="600"/>
              </a:spcBef>
              <a:spcAft>
                <a:spcPts val="0"/>
              </a:spcAft>
              <a:buSzPts val="1800"/>
              <a:buNone/>
            </a:pPr>
            <a:r>
              <a:rPr lang="en-GB" sz="2000">
                <a:solidFill>
                  <a:schemeClr val="dk1"/>
                </a:solidFill>
                <a:latin typeface="Arial"/>
                <a:ea typeface="Arial"/>
                <a:cs typeface="Arial"/>
                <a:sym typeface="Arial"/>
              </a:rPr>
              <a:t>Use the ‘powerful curriculum discussion’ to talk about how you might have a departmental discussion in your subject.</a:t>
            </a:r>
            <a:endParaRPr/>
          </a:p>
          <a:p>
            <a:pPr marL="114300" lvl="0" indent="0" algn="l" rtl="0">
              <a:lnSpc>
                <a:spcPct val="90000"/>
              </a:lnSpc>
              <a:spcBef>
                <a:spcPts val="600"/>
              </a:spcBef>
              <a:spcAft>
                <a:spcPts val="0"/>
              </a:spcAft>
              <a:buSzPts val="1800"/>
              <a:buFont typeface="Arial"/>
              <a:buNone/>
            </a:pPr>
            <a:endParaRPr sz="2000">
              <a:solidFill>
                <a:schemeClr val="dk1"/>
              </a:solidFill>
              <a:latin typeface="Arial"/>
              <a:ea typeface="Arial"/>
              <a:cs typeface="Arial"/>
              <a:sym typeface="Arial"/>
            </a:endParaRPr>
          </a:p>
          <a:p>
            <a:pPr marL="457200" lvl="0" indent="-228600" algn="l" rtl="0">
              <a:lnSpc>
                <a:spcPct val="90000"/>
              </a:lnSpc>
              <a:spcBef>
                <a:spcPts val="600"/>
              </a:spcBef>
              <a:spcAft>
                <a:spcPts val="0"/>
              </a:spcAft>
              <a:buSzPts val="1800"/>
              <a:buFont typeface="Arial"/>
              <a:buChar char="•"/>
            </a:pPr>
            <a:r>
              <a:rPr lang="en-GB" sz="2000">
                <a:solidFill>
                  <a:schemeClr val="dk1"/>
                </a:solidFill>
                <a:latin typeface="Arial"/>
                <a:ea typeface="Arial"/>
                <a:cs typeface="Arial"/>
                <a:sym typeface="Arial"/>
              </a:rPr>
              <a:t>What has been taught before?</a:t>
            </a:r>
            <a:endParaRPr/>
          </a:p>
          <a:p>
            <a:pPr marL="457200" lvl="0" indent="-228600" algn="l" rtl="0">
              <a:lnSpc>
                <a:spcPct val="90000"/>
              </a:lnSpc>
              <a:spcBef>
                <a:spcPts val="600"/>
              </a:spcBef>
              <a:spcAft>
                <a:spcPts val="0"/>
              </a:spcAft>
              <a:buSzPts val="1800"/>
              <a:buFont typeface="Arial"/>
              <a:buChar char="•"/>
            </a:pPr>
            <a:r>
              <a:rPr lang="en-GB" sz="2000">
                <a:solidFill>
                  <a:schemeClr val="dk1"/>
                </a:solidFill>
                <a:latin typeface="Arial"/>
                <a:ea typeface="Arial"/>
                <a:cs typeface="Arial"/>
                <a:sym typeface="Arial"/>
              </a:rPr>
              <a:t>What misconceptions arise from this?</a:t>
            </a:r>
            <a:endParaRPr/>
          </a:p>
          <a:p>
            <a:pPr marL="457200" lvl="0" indent="-228600" algn="l" rtl="0">
              <a:lnSpc>
                <a:spcPct val="90000"/>
              </a:lnSpc>
              <a:spcBef>
                <a:spcPts val="600"/>
              </a:spcBef>
              <a:spcAft>
                <a:spcPts val="0"/>
              </a:spcAft>
              <a:buSzPts val="1800"/>
              <a:buFont typeface="Arial"/>
              <a:buChar char="•"/>
            </a:pPr>
            <a:r>
              <a:rPr lang="en-GB" sz="2000">
                <a:solidFill>
                  <a:schemeClr val="dk1"/>
                </a:solidFill>
                <a:latin typeface="Arial"/>
                <a:ea typeface="Arial"/>
                <a:cs typeface="Arial"/>
                <a:sym typeface="Arial"/>
              </a:rPr>
              <a:t>Where do you place X in your lesson sequence and why?</a:t>
            </a:r>
            <a:endParaRPr/>
          </a:p>
          <a:p>
            <a:pPr marL="457200" lvl="0" indent="-228600" algn="l" rtl="0">
              <a:lnSpc>
                <a:spcPct val="90000"/>
              </a:lnSpc>
              <a:spcBef>
                <a:spcPts val="600"/>
              </a:spcBef>
              <a:spcAft>
                <a:spcPts val="0"/>
              </a:spcAft>
              <a:buSzPts val="1800"/>
              <a:buFont typeface="Arial"/>
              <a:buChar char="•"/>
            </a:pPr>
            <a:r>
              <a:rPr lang="en-GB" sz="2000">
                <a:solidFill>
                  <a:schemeClr val="dk1"/>
                </a:solidFill>
                <a:latin typeface="Arial"/>
                <a:ea typeface="Arial"/>
                <a:cs typeface="Arial"/>
                <a:sym typeface="Arial"/>
              </a:rPr>
              <a:t>What pedagogy do you use to deliver this (include abstract concepts).</a:t>
            </a:r>
            <a:endParaRPr/>
          </a:p>
          <a:p>
            <a:pPr marL="457200" lvl="0" indent="-228600" algn="l" rtl="0">
              <a:lnSpc>
                <a:spcPct val="90000"/>
              </a:lnSpc>
              <a:spcBef>
                <a:spcPts val="600"/>
              </a:spcBef>
              <a:spcAft>
                <a:spcPts val="600"/>
              </a:spcAft>
              <a:buSzPts val="1800"/>
              <a:buFont typeface="Arial"/>
              <a:buChar char="•"/>
            </a:pPr>
            <a:r>
              <a:rPr lang="en-GB" sz="2000">
                <a:solidFill>
                  <a:schemeClr val="dk1"/>
                </a:solidFill>
                <a:latin typeface="Arial"/>
                <a:ea typeface="Arial"/>
                <a:cs typeface="Arial"/>
                <a:sym typeface="Arial"/>
              </a:rPr>
              <a:t>How do you break X down to smaller components for pupils with SEND.</a:t>
            </a:r>
            <a:endParaRPr/>
          </a:p>
        </p:txBody>
      </p:sp>
      <p:pic>
        <p:nvPicPr>
          <p:cNvPr id="300" name="Google Shape;300;p86" descr="Board Room"/>
          <p:cNvPicPr preferRelativeResize="0"/>
          <p:nvPr/>
        </p:nvPicPr>
        <p:blipFill rotWithShape="1">
          <a:blip r:embed="rId3">
            <a:alphaModFix/>
          </a:blip>
          <a:srcRect/>
          <a:stretch/>
        </p:blipFill>
        <p:spPr>
          <a:xfrm>
            <a:off x="8109502" y="1627051"/>
            <a:ext cx="3615776" cy="361577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5"/>
        <p:cNvGrpSpPr/>
        <p:nvPr/>
      </p:nvGrpSpPr>
      <p:grpSpPr>
        <a:xfrm>
          <a:off x="0" y="0"/>
          <a:ext cx="0" cy="0"/>
          <a:chOff x="0" y="0"/>
          <a:chExt cx="0" cy="0"/>
        </a:xfrm>
      </p:grpSpPr>
      <p:sp>
        <p:nvSpPr>
          <p:cNvPr id="306" name="Google Shape;306;p87"/>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07" name="Google Shape;307;p87"/>
          <p:cNvSpPr/>
          <p:nvPr/>
        </p:nvSpPr>
        <p:spPr>
          <a:xfrm rot="5400000" flipH="1">
            <a:off x="-638515" y="639280"/>
            <a:ext cx="6858000" cy="5579440"/>
          </a:xfrm>
          <a:prstGeom prst="rect">
            <a:avLst/>
          </a:prstGeom>
          <a:gradFill>
            <a:gsLst>
              <a:gs pos="0">
                <a:srgbClr val="000000"/>
              </a:gs>
              <a:gs pos="8000">
                <a:srgbClr val="000000"/>
              </a:gs>
              <a:gs pos="100000">
                <a:srgbClr val="2F5496"/>
              </a:gs>
            </a:gsLst>
            <a:lin ang="3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08" name="Google Shape;308;p87"/>
          <p:cNvSpPr/>
          <p:nvPr/>
        </p:nvSpPr>
        <p:spPr>
          <a:xfrm rot="5400000" flipH="1">
            <a:off x="-393206" y="395206"/>
            <a:ext cx="6346209" cy="5576080"/>
          </a:xfrm>
          <a:prstGeom prst="rect">
            <a:avLst/>
          </a:prstGeom>
          <a:gradFill>
            <a:gsLst>
              <a:gs pos="0">
                <a:srgbClr val="000000">
                  <a:alpha val="0"/>
                </a:srgbClr>
              </a:gs>
              <a:gs pos="99000">
                <a:srgbClr val="4472C4">
                  <a:alpha val="0"/>
                </a:srgbClr>
              </a:gs>
              <a:gs pos="100000">
                <a:srgbClr val="4472C4">
                  <a:alpha val="0"/>
                </a:srgbClr>
              </a:gs>
            </a:gsLst>
            <a:lin ang="1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09" name="Google Shape;309;p87"/>
          <p:cNvSpPr/>
          <p:nvPr/>
        </p:nvSpPr>
        <p:spPr>
          <a:xfrm rot="5400000" flipH="1">
            <a:off x="1528907" y="2818967"/>
            <a:ext cx="2501979" cy="5576080"/>
          </a:xfrm>
          <a:prstGeom prst="rect">
            <a:avLst/>
          </a:prstGeom>
          <a:gradFill>
            <a:gsLst>
              <a:gs pos="0">
                <a:srgbClr val="4472C4">
                  <a:alpha val="28235"/>
                </a:srgbClr>
              </a:gs>
              <a:gs pos="2000">
                <a:srgbClr val="4472C4">
                  <a:alpha val="28235"/>
                </a:srgbClr>
              </a:gs>
              <a:gs pos="100000">
                <a:srgbClr val="000000">
                  <a:alpha val="29411"/>
                </a:srgbClr>
              </a:gs>
            </a:gsLst>
            <a:lin ang="7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10" name="Google Shape;310;p87"/>
          <p:cNvSpPr/>
          <p:nvPr/>
        </p:nvSpPr>
        <p:spPr>
          <a:xfrm rot="5400000" flipH="1">
            <a:off x="-425002" y="852793"/>
            <a:ext cx="6858001" cy="5152412"/>
          </a:xfrm>
          <a:prstGeom prst="rect">
            <a:avLst/>
          </a:prstGeom>
          <a:gradFill>
            <a:gsLst>
              <a:gs pos="0">
                <a:srgbClr val="000000">
                  <a:alpha val="0"/>
                </a:srgbClr>
              </a:gs>
              <a:gs pos="99000">
                <a:srgbClr val="4472C4">
                  <a:alpha val="10588"/>
                </a:srgbClr>
              </a:gs>
              <a:gs pos="100000">
                <a:srgbClr val="4472C4">
                  <a:alpha val="10588"/>
                </a:srgbClr>
              </a:gs>
            </a:gsLst>
            <a:lin ang="7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11" name="Google Shape;311;p87"/>
          <p:cNvSpPr/>
          <p:nvPr/>
        </p:nvSpPr>
        <p:spPr>
          <a:xfrm rot="6097846">
            <a:off x="818753" y="1128497"/>
            <a:ext cx="4318303" cy="4318303"/>
          </a:xfrm>
          <a:prstGeom prst="ellipse">
            <a:avLst/>
          </a:prstGeom>
          <a:gradFill>
            <a:gsLst>
              <a:gs pos="0">
                <a:srgbClr val="4472C4">
                  <a:alpha val="0"/>
                </a:srgbClr>
              </a:gs>
              <a:gs pos="39000">
                <a:srgbClr val="4472C4">
                  <a:alpha val="0"/>
                </a:srgbClr>
              </a:gs>
              <a:gs pos="100000">
                <a:srgbClr val="8DA9DB">
                  <a:alpha val="14509"/>
                </a:srgbClr>
              </a:gs>
            </a:gsLst>
            <a:lin ang="17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12" name="Google Shape;312;p87"/>
          <p:cNvSpPr txBox="1">
            <a:spLocks noGrp="1"/>
          </p:cNvSpPr>
          <p:nvPr>
            <p:ph type="title"/>
          </p:nvPr>
        </p:nvSpPr>
        <p:spPr>
          <a:xfrm>
            <a:off x="826396" y="586855"/>
            <a:ext cx="4230100" cy="3387497"/>
          </a:xfrm>
          <a:prstGeom prst="rect">
            <a:avLst/>
          </a:prstGeom>
          <a:noFill/>
          <a:ln>
            <a:noFill/>
          </a:ln>
        </p:spPr>
        <p:txBody>
          <a:bodyPr spcFirstLastPara="1" wrap="square" lIns="91425" tIns="45700" rIns="91425" bIns="45700" anchor="b" anchorCtr="0">
            <a:normAutofit/>
          </a:bodyPr>
          <a:lstStyle/>
          <a:p>
            <a:pPr marL="0" lvl="0" indent="0" algn="r" rtl="0">
              <a:lnSpc>
                <a:spcPct val="90000"/>
              </a:lnSpc>
              <a:spcBef>
                <a:spcPts val="0"/>
              </a:spcBef>
              <a:spcAft>
                <a:spcPts val="0"/>
              </a:spcAft>
              <a:buClr>
                <a:schemeClr val="dk1"/>
              </a:buClr>
              <a:buSzPts val="6600"/>
              <a:buNone/>
            </a:pPr>
            <a:r>
              <a:rPr lang="en-GB" sz="4000">
                <a:solidFill>
                  <a:srgbClr val="FFFFFF"/>
                </a:solidFill>
                <a:latin typeface="Arial"/>
                <a:ea typeface="Arial"/>
                <a:cs typeface="Arial"/>
                <a:sym typeface="Arial"/>
              </a:rPr>
              <a:t>Facilitating Effective Curriculum Discussions</a:t>
            </a:r>
            <a:endParaRPr/>
          </a:p>
        </p:txBody>
      </p:sp>
      <p:sp>
        <p:nvSpPr>
          <p:cNvPr id="313" name="Google Shape;313;p87"/>
          <p:cNvSpPr/>
          <p:nvPr/>
        </p:nvSpPr>
        <p:spPr>
          <a:xfrm>
            <a:off x="5966540" y="649480"/>
            <a:ext cx="5920660" cy="5546047"/>
          </a:xfrm>
          <a:prstGeom prst="roundRect">
            <a:avLst>
              <a:gd name="adj" fmla="val 16667"/>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800"/>
              <a:buFont typeface="Arial"/>
              <a:buNone/>
            </a:pPr>
            <a:r>
              <a:rPr lang="en-GB" sz="2800" b="0" i="0" u="none" strike="noStrike" cap="none">
                <a:solidFill>
                  <a:schemeClr val="dk1"/>
                </a:solidFill>
                <a:latin typeface="Arial"/>
                <a:ea typeface="Arial"/>
                <a:cs typeface="Arial"/>
                <a:sym typeface="Arial"/>
              </a:rPr>
              <a:t>What could be on your department agenda to support the development of effective curriculum expertise in </a:t>
            </a:r>
            <a:r>
              <a:rPr lang="en-GB" sz="2800" b="1" i="0" u="none" strike="noStrike" cap="none">
                <a:solidFill>
                  <a:schemeClr val="dk1"/>
                </a:solidFill>
                <a:latin typeface="Arial"/>
                <a:ea typeface="Arial"/>
                <a:cs typeface="Arial"/>
                <a:sym typeface="Arial"/>
              </a:rPr>
              <a:t>your subject department</a:t>
            </a:r>
            <a:r>
              <a:rPr lang="en-GB" sz="2800" b="0" i="0" u="none" strike="noStrike" cap="none">
                <a:solidFill>
                  <a:schemeClr val="dk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a:p>
            <a:pPr marL="0" marR="0" lvl="0" indent="177800" algn="l" rtl="0">
              <a:lnSpc>
                <a:spcPct val="90000"/>
              </a:lnSpc>
              <a:spcBef>
                <a:spcPts val="600"/>
              </a:spcBef>
              <a:spcAft>
                <a:spcPts val="0"/>
              </a:spcAft>
              <a:buClr>
                <a:srgbClr val="000000"/>
              </a:buClr>
              <a:buSzPts val="2800"/>
              <a:buFont typeface="Arial"/>
              <a:buNone/>
            </a:pPr>
            <a:endParaRPr sz="2800" b="0" i="0" u="none" strike="noStrike" cap="none">
              <a:solidFill>
                <a:schemeClr val="dk1"/>
              </a:solidFill>
              <a:latin typeface="Arial"/>
              <a:ea typeface="Arial"/>
              <a:cs typeface="Arial"/>
              <a:sym typeface="Arial"/>
            </a:endParaRPr>
          </a:p>
          <a:p>
            <a:pPr marL="0" marR="0" lvl="0" indent="0" algn="l" rtl="0">
              <a:lnSpc>
                <a:spcPct val="90000"/>
              </a:lnSpc>
              <a:spcBef>
                <a:spcPts val="600"/>
              </a:spcBef>
              <a:spcAft>
                <a:spcPts val="0"/>
              </a:spcAft>
              <a:buClr>
                <a:srgbClr val="000000"/>
              </a:buClr>
              <a:buSzPts val="2800"/>
              <a:buFont typeface="Arial"/>
              <a:buNone/>
            </a:pPr>
            <a:r>
              <a:rPr lang="en-GB" sz="2800" b="0" i="0" u="none" strike="noStrike" cap="none">
                <a:solidFill>
                  <a:schemeClr val="dk1"/>
                </a:solidFill>
                <a:latin typeface="Arial"/>
                <a:ea typeface="Arial"/>
                <a:cs typeface="Arial"/>
                <a:sym typeface="Arial"/>
              </a:rPr>
              <a:t>To help specialist teachers?</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600"/>
              </a:spcBef>
              <a:spcAft>
                <a:spcPts val="600"/>
              </a:spcAft>
              <a:buClr>
                <a:srgbClr val="000000"/>
              </a:buClr>
              <a:buSzPts val="2800"/>
              <a:buFont typeface="Arial"/>
              <a:buNone/>
            </a:pPr>
            <a:r>
              <a:rPr lang="en-GB" sz="2800" b="0" i="0" u="none" strike="noStrike" cap="none">
                <a:solidFill>
                  <a:schemeClr val="dk1"/>
                </a:solidFill>
                <a:latin typeface="Arial"/>
                <a:ea typeface="Arial"/>
                <a:cs typeface="Arial"/>
                <a:sym typeface="Arial"/>
              </a:rPr>
              <a:t>To help non-specialist teachers?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88"/>
          <p:cNvSpPr txBox="1">
            <a:spLocks noGrp="1"/>
          </p:cNvSpPr>
          <p:nvPr>
            <p:ph type="title"/>
          </p:nvPr>
        </p:nvSpPr>
        <p:spPr>
          <a:xfrm>
            <a:off x="0" y="-1"/>
            <a:ext cx="12192000" cy="954583"/>
          </a:xfrm>
          <a:prstGeom prst="rect">
            <a:avLst/>
          </a:prstGeom>
          <a:solidFill>
            <a:srgbClr val="ABD2E3"/>
          </a:solid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3818"/>
              <a:buFont typeface="Calibri"/>
              <a:buNone/>
            </a:pPr>
            <a:r>
              <a:rPr lang="en-GB" b="1"/>
              <a:t>What would we see in X department meetings?</a:t>
            </a:r>
            <a:endParaRPr/>
          </a:p>
        </p:txBody>
      </p:sp>
      <p:sp>
        <p:nvSpPr>
          <p:cNvPr id="320" name="Google Shape;320;p88"/>
          <p:cNvSpPr txBox="1">
            <a:spLocks noGrp="1"/>
          </p:cNvSpPr>
          <p:nvPr>
            <p:ph type="body" idx="1"/>
          </p:nvPr>
        </p:nvSpPr>
        <p:spPr>
          <a:xfrm>
            <a:off x="207800" y="1152491"/>
            <a:ext cx="11776400" cy="5276884"/>
          </a:xfrm>
          <a:prstGeom prst="rect">
            <a:avLst/>
          </a:prstGeom>
          <a:noFill/>
          <a:ln>
            <a:noFill/>
          </a:ln>
        </p:spPr>
        <p:txBody>
          <a:bodyPr spcFirstLastPara="1" wrap="square" lIns="91425" tIns="91425" rIns="91425" bIns="91425" anchor="t" anchorCtr="0">
            <a:normAutofit fontScale="25000" lnSpcReduction="20000"/>
          </a:bodyPr>
          <a:lstStyle/>
          <a:p>
            <a:pPr marL="457200" lvl="0" indent="-457200" algn="l" rtl="0">
              <a:lnSpc>
                <a:spcPct val="120000"/>
              </a:lnSpc>
              <a:spcBef>
                <a:spcPts val="0"/>
              </a:spcBef>
              <a:spcAft>
                <a:spcPts val="0"/>
              </a:spcAft>
              <a:buClr>
                <a:schemeClr val="dk1"/>
              </a:buClr>
              <a:buSzPct val="56250"/>
              <a:buFont typeface="Arial"/>
              <a:buChar char="•"/>
            </a:pPr>
            <a:r>
              <a:rPr lang="en-GB" sz="12800"/>
              <a:t>A review of prior learning and what learning is coming up (books).</a:t>
            </a:r>
            <a:endParaRPr/>
          </a:p>
          <a:p>
            <a:pPr marL="457200" lvl="0" indent="-457200" algn="l" rtl="0">
              <a:lnSpc>
                <a:spcPct val="120000"/>
              </a:lnSpc>
              <a:spcBef>
                <a:spcPts val="0"/>
              </a:spcBef>
              <a:spcAft>
                <a:spcPts val="0"/>
              </a:spcAft>
              <a:buClr>
                <a:schemeClr val="dk1"/>
              </a:buClr>
              <a:buSzPct val="56250"/>
              <a:buFont typeface="Arial"/>
              <a:buChar char="•"/>
            </a:pPr>
            <a:r>
              <a:rPr lang="en-GB" sz="12800"/>
              <a:t>A discussion around intent and essential knowledge.</a:t>
            </a:r>
            <a:endParaRPr/>
          </a:p>
          <a:p>
            <a:pPr marL="457200" lvl="0" indent="-457200" algn="l" rtl="0">
              <a:lnSpc>
                <a:spcPct val="120000"/>
              </a:lnSpc>
              <a:spcBef>
                <a:spcPts val="0"/>
              </a:spcBef>
              <a:spcAft>
                <a:spcPts val="0"/>
              </a:spcAft>
              <a:buClr>
                <a:schemeClr val="dk1"/>
              </a:buClr>
              <a:buSzPct val="56250"/>
              <a:buFont typeface="Arial"/>
              <a:buChar char="•"/>
            </a:pPr>
            <a:r>
              <a:rPr lang="en-GB" sz="12800"/>
              <a:t>A discussion about sequencing within an upcoming lesson.</a:t>
            </a:r>
            <a:endParaRPr/>
          </a:p>
          <a:p>
            <a:pPr marL="457200" lvl="0" indent="-457200" algn="l" rtl="0">
              <a:lnSpc>
                <a:spcPct val="120000"/>
              </a:lnSpc>
              <a:spcBef>
                <a:spcPts val="0"/>
              </a:spcBef>
              <a:spcAft>
                <a:spcPts val="0"/>
              </a:spcAft>
              <a:buClr>
                <a:schemeClr val="dk1"/>
              </a:buClr>
              <a:buSzPct val="56250"/>
              <a:buFont typeface="Arial"/>
              <a:buChar char="•"/>
            </a:pPr>
            <a:r>
              <a:rPr lang="en-GB" sz="12800"/>
              <a:t>A discussion about potential misconceptions or tricky/abstract concepts.</a:t>
            </a:r>
            <a:endParaRPr/>
          </a:p>
          <a:p>
            <a:pPr marL="457200" lvl="0" indent="-457200" algn="l" rtl="0">
              <a:lnSpc>
                <a:spcPct val="120000"/>
              </a:lnSpc>
              <a:spcBef>
                <a:spcPts val="0"/>
              </a:spcBef>
              <a:spcAft>
                <a:spcPts val="0"/>
              </a:spcAft>
              <a:buClr>
                <a:schemeClr val="dk1"/>
              </a:buClr>
              <a:buSzPct val="56250"/>
              <a:buFont typeface="Arial"/>
              <a:buChar char="•"/>
            </a:pPr>
            <a:r>
              <a:rPr lang="en-GB" sz="12800"/>
              <a:t>A discussion about effective pedagogy or explanations to support tricky concepts.</a:t>
            </a:r>
            <a:endParaRPr/>
          </a:p>
          <a:p>
            <a:pPr marL="457200" lvl="0" indent="-457200" algn="l" rtl="0">
              <a:lnSpc>
                <a:spcPct val="120000"/>
              </a:lnSpc>
              <a:spcBef>
                <a:spcPts val="0"/>
              </a:spcBef>
              <a:spcAft>
                <a:spcPts val="0"/>
              </a:spcAft>
              <a:buSzPct val="56250"/>
              <a:buFont typeface="Arial"/>
              <a:buChar char="•"/>
            </a:pPr>
            <a:r>
              <a:rPr lang="en-GB" sz="12800"/>
              <a:t>Exploring modelling or scaffolding for a particular concept.</a:t>
            </a:r>
            <a:endParaRPr/>
          </a:p>
          <a:p>
            <a:pPr marL="457200" lvl="0" indent="-457200" algn="l" rtl="0">
              <a:lnSpc>
                <a:spcPct val="120000"/>
              </a:lnSpc>
              <a:spcBef>
                <a:spcPts val="0"/>
              </a:spcBef>
              <a:spcAft>
                <a:spcPts val="0"/>
              </a:spcAft>
              <a:buClr>
                <a:schemeClr val="dk1"/>
              </a:buClr>
              <a:buSzPct val="56250"/>
              <a:buFont typeface="Arial"/>
              <a:buChar char="•"/>
            </a:pPr>
            <a:r>
              <a:rPr lang="en-GB" sz="12800"/>
              <a:t>A discussion about approaches to address misconceptions that have arisen from previous lessons. </a:t>
            </a:r>
            <a:endParaRPr/>
          </a:p>
          <a:p>
            <a:pPr marL="457200" lvl="0" indent="-432196" algn="l" rtl="0">
              <a:lnSpc>
                <a:spcPct val="120000"/>
              </a:lnSpc>
              <a:spcBef>
                <a:spcPts val="0"/>
              </a:spcBef>
              <a:spcAft>
                <a:spcPts val="0"/>
              </a:spcAft>
              <a:buClr>
                <a:schemeClr val="dk1"/>
              </a:buClr>
              <a:buSzPct val="56250"/>
              <a:buFont typeface="Arial"/>
              <a:buNone/>
            </a:pPr>
            <a:endParaRPr/>
          </a:p>
          <a:p>
            <a:pPr marL="152396" lvl="0" indent="0" algn="l" rtl="0">
              <a:lnSpc>
                <a:spcPct val="90000"/>
              </a:lnSpc>
              <a:spcBef>
                <a:spcPts val="0"/>
              </a:spcBef>
              <a:spcAft>
                <a:spcPts val="0"/>
              </a:spcAft>
              <a:buClr>
                <a:schemeClr val="dk1"/>
              </a:buClr>
              <a:buSzPct val="257142"/>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5"/>
        <p:cNvGrpSpPr/>
        <p:nvPr/>
      </p:nvGrpSpPr>
      <p:grpSpPr>
        <a:xfrm>
          <a:off x="0" y="0"/>
          <a:ext cx="0" cy="0"/>
          <a:chOff x="0" y="0"/>
          <a:chExt cx="0" cy="0"/>
        </a:xfrm>
      </p:grpSpPr>
      <p:sp>
        <p:nvSpPr>
          <p:cNvPr id="116" name="Google Shape;116;p42"/>
          <p:cNvSpPr/>
          <p:nvPr/>
        </p:nvSpPr>
        <p:spPr>
          <a:xfrm>
            <a:off x="3049"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117" name="Google Shape;117;p42" descr="A close-up of a silver head&#10;&#10;Description automatically generated"/>
          <p:cNvPicPr preferRelativeResize="0"/>
          <p:nvPr/>
        </p:nvPicPr>
        <p:blipFill rotWithShape="1">
          <a:blip r:embed="rId3">
            <a:alphaModFix/>
          </a:blip>
          <a:srcRect l="5420" r="6457"/>
          <a:stretch/>
        </p:blipFill>
        <p:spPr>
          <a:xfrm>
            <a:off x="2522356" y="10"/>
            <a:ext cx="9669642" cy="6857990"/>
          </a:xfrm>
          <a:prstGeom prst="rect">
            <a:avLst/>
          </a:prstGeom>
          <a:noFill/>
          <a:ln>
            <a:noFill/>
          </a:ln>
        </p:spPr>
      </p:pic>
      <p:sp>
        <p:nvSpPr>
          <p:cNvPr id="118" name="Google Shape;118;p42"/>
          <p:cNvSpPr/>
          <p:nvPr/>
        </p:nvSpPr>
        <p:spPr>
          <a:xfrm>
            <a:off x="-1" y="0"/>
            <a:ext cx="7390263" cy="6858000"/>
          </a:xfrm>
          <a:prstGeom prst="rect">
            <a:avLst/>
          </a:prstGeom>
          <a:gradFill>
            <a:gsLst>
              <a:gs pos="0">
                <a:srgbClr val="FFFFFF">
                  <a:alpha val="0"/>
                </a:srgbClr>
              </a:gs>
              <a:gs pos="19000">
                <a:srgbClr val="FFFFFF">
                  <a:alpha val="37254"/>
                </a:srgbClr>
              </a:gs>
              <a:gs pos="35000">
                <a:srgbClr val="FFFFFF">
                  <a:alpha val="76470"/>
                </a:srgbClr>
              </a:gs>
              <a:gs pos="4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9" name="Google Shape;119;p42"/>
          <p:cNvSpPr/>
          <p:nvPr/>
        </p:nvSpPr>
        <p:spPr>
          <a:xfrm>
            <a:off x="113025" y="170325"/>
            <a:ext cx="4558800" cy="5402400"/>
          </a:xfrm>
          <a:prstGeom prst="roundRect">
            <a:avLst>
              <a:gd name="adj" fmla="val 16667"/>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rgbClr val="000000"/>
              </a:buClr>
              <a:buSzPts val="2800"/>
              <a:buFont typeface="Arial"/>
              <a:buNone/>
            </a:pPr>
            <a:r>
              <a:rPr lang="en-GB" sz="2800" b="1" i="0" u="none" strike="noStrike" cap="none">
                <a:solidFill>
                  <a:schemeClr val="dk1"/>
                </a:solidFill>
                <a:latin typeface="Arial"/>
                <a:ea typeface="Arial"/>
                <a:cs typeface="Arial"/>
                <a:sym typeface="Arial"/>
              </a:rPr>
              <a:t>Our vision</a:t>
            </a:r>
            <a:endParaRPr sz="1400" b="0" i="0" u="none" strike="noStrike" cap="none">
              <a:solidFill>
                <a:srgbClr val="000000"/>
              </a:solidFill>
              <a:latin typeface="Arial"/>
              <a:ea typeface="Arial"/>
              <a:cs typeface="Arial"/>
              <a:sym typeface="Arial"/>
            </a:endParaRPr>
          </a:p>
          <a:p>
            <a:pPr marL="0" marR="0" lvl="0" indent="0" algn="l" rtl="0">
              <a:lnSpc>
                <a:spcPct val="80000"/>
              </a:lnSpc>
              <a:spcBef>
                <a:spcPts val="600"/>
              </a:spcBef>
              <a:spcAft>
                <a:spcPts val="0"/>
              </a:spcAft>
              <a:buClr>
                <a:srgbClr val="000000"/>
              </a:buClr>
              <a:buSzPts val="2800"/>
              <a:buFont typeface="Arial"/>
              <a:buNone/>
            </a:pPr>
            <a:r>
              <a:rPr lang="en-GB" sz="2800" b="0" i="0" u="none" strike="noStrike" cap="none">
                <a:solidFill>
                  <a:schemeClr val="dk1"/>
                </a:solidFill>
                <a:latin typeface="Arial"/>
                <a:ea typeface="Arial"/>
                <a:cs typeface="Arial"/>
                <a:sym typeface="Arial"/>
              </a:rPr>
              <a:t>To facilitate the gathering of best practice curriculum implementation strategies. </a:t>
            </a:r>
            <a:endParaRPr sz="1400" b="0" i="0" u="none" strike="noStrike" cap="none">
              <a:solidFill>
                <a:srgbClr val="000000"/>
              </a:solidFill>
              <a:latin typeface="Arial"/>
              <a:ea typeface="Arial"/>
              <a:cs typeface="Arial"/>
              <a:sym typeface="Arial"/>
            </a:endParaRPr>
          </a:p>
          <a:p>
            <a:pPr marL="0" marR="0" lvl="0" indent="0" algn="l" rtl="0">
              <a:lnSpc>
                <a:spcPct val="80000"/>
              </a:lnSpc>
              <a:spcBef>
                <a:spcPts val="600"/>
              </a:spcBef>
              <a:spcAft>
                <a:spcPts val="0"/>
              </a:spcAft>
              <a:buClr>
                <a:srgbClr val="000000"/>
              </a:buClr>
              <a:buSzPts val="2800"/>
              <a:buFont typeface="Arial"/>
              <a:buNone/>
            </a:pPr>
            <a:r>
              <a:rPr lang="en-GB" sz="2800" b="0" i="0" u="none" strike="noStrike" cap="none">
                <a:solidFill>
                  <a:schemeClr val="dk1"/>
                </a:solidFill>
                <a:latin typeface="Arial"/>
                <a:ea typeface="Arial"/>
                <a:cs typeface="Arial"/>
                <a:sym typeface="Arial"/>
              </a:rPr>
              <a:t>This is so that we help subject leaders and teachers to in turn help all children to know and remember important knowledge across subject curriculums. </a:t>
            </a:r>
            <a:endParaRPr sz="2800" b="0" i="0" u="none" strike="noStrike" cap="none">
              <a:solidFill>
                <a:schemeClr val="dk1"/>
              </a:solidFill>
              <a:latin typeface="Arial"/>
              <a:ea typeface="Arial"/>
              <a:cs typeface="Arial"/>
              <a:sym typeface="Arial"/>
            </a:endParaRPr>
          </a:p>
          <a:p>
            <a:pPr marL="0" marR="0" lvl="0" indent="0" algn="l" rtl="0">
              <a:lnSpc>
                <a:spcPct val="80000"/>
              </a:lnSpc>
              <a:spcBef>
                <a:spcPts val="600"/>
              </a:spcBef>
              <a:spcAft>
                <a:spcPts val="600"/>
              </a:spcAft>
              <a:buClr>
                <a:srgbClr val="000000"/>
              </a:buClr>
              <a:buSzPts val="2800"/>
              <a:buFont typeface="Arial"/>
              <a:buNone/>
            </a:pPr>
            <a:r>
              <a:rPr lang="en-GB" sz="2800" b="0" i="0" u="none" strike="noStrike" cap="none">
                <a:solidFill>
                  <a:schemeClr val="dk1"/>
                </a:solidFill>
                <a:latin typeface="Arial"/>
                <a:ea typeface="Arial"/>
                <a:cs typeface="Arial"/>
                <a:sym typeface="Arial"/>
              </a:rPr>
              <a:t>To support subject leaders in evaluating the impact of their subject curriculums. </a:t>
            </a:r>
            <a:endParaRPr sz="2800" b="0" i="0" u="none" strike="noStrike" cap="none">
              <a:solidFill>
                <a:schemeClr val="dk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5"/>
        <p:cNvGrpSpPr/>
        <p:nvPr/>
      </p:nvGrpSpPr>
      <p:grpSpPr>
        <a:xfrm>
          <a:off x="0" y="0"/>
          <a:ext cx="0" cy="0"/>
          <a:chOff x="0" y="0"/>
          <a:chExt cx="0" cy="0"/>
        </a:xfrm>
      </p:grpSpPr>
      <p:sp>
        <p:nvSpPr>
          <p:cNvPr id="326" name="Google Shape;326;p89"/>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27" name="Google Shape;327;p89"/>
          <p:cNvSpPr/>
          <p:nvPr/>
        </p:nvSpPr>
        <p:spPr>
          <a:xfrm>
            <a:off x="1329766" y="1146412"/>
            <a:ext cx="9014348" cy="2402006"/>
          </a:xfrm>
          <a:prstGeom prst="roundRect">
            <a:avLst>
              <a:gd name="adj" fmla="val 16667"/>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000000"/>
              </a:buClr>
              <a:buSzPts val="4440"/>
              <a:buFont typeface="Arial"/>
              <a:buNone/>
            </a:pPr>
            <a:r>
              <a:rPr lang="en-GB" sz="4440" b="0" i="0" u="none" strike="noStrike" cap="none">
                <a:solidFill>
                  <a:schemeClr val="dk1"/>
                </a:solidFill>
                <a:latin typeface="Arial"/>
                <a:ea typeface="Arial"/>
                <a:cs typeface="Arial"/>
                <a:sym typeface="Arial"/>
              </a:rPr>
              <a:t>Discuss and Share:</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600"/>
              </a:spcBef>
              <a:spcAft>
                <a:spcPts val="600"/>
              </a:spcAft>
              <a:buClr>
                <a:srgbClr val="000000"/>
              </a:buClr>
              <a:buSzPts val="4440"/>
              <a:buFont typeface="Arial"/>
              <a:buNone/>
            </a:pPr>
            <a:r>
              <a:rPr lang="en-GB" sz="4440" b="0" i="0" u="none" strike="noStrike" cap="none">
                <a:solidFill>
                  <a:schemeClr val="dk1"/>
                </a:solidFill>
                <a:latin typeface="Arial"/>
                <a:ea typeface="Arial"/>
                <a:cs typeface="Arial"/>
                <a:sym typeface="Arial"/>
              </a:rPr>
              <a:t>How else can we further develop our colleagues’ subject expertise?</a:t>
            </a:r>
            <a:endParaRPr sz="1400" b="0" i="0" u="none" strike="noStrike" cap="none">
              <a:solidFill>
                <a:srgbClr val="000000"/>
              </a:solidFill>
              <a:latin typeface="Arial"/>
              <a:ea typeface="Arial"/>
              <a:cs typeface="Arial"/>
              <a:sym typeface="Arial"/>
            </a:endParaRPr>
          </a:p>
        </p:txBody>
      </p:sp>
      <p:sp>
        <p:nvSpPr>
          <p:cNvPr id="328" name="Google Shape;328;p89"/>
          <p:cNvSpPr/>
          <p:nvPr/>
        </p:nvSpPr>
        <p:spPr>
          <a:xfrm rot="10800000">
            <a:off x="-8" y="4374554"/>
            <a:ext cx="12192007" cy="2483444"/>
          </a:xfrm>
          <a:prstGeom prst="rect">
            <a:avLst/>
          </a:prstGeom>
          <a:gradFill>
            <a:gsLst>
              <a:gs pos="0">
                <a:srgbClr val="2F5496"/>
              </a:gs>
              <a:gs pos="100000">
                <a:srgbClr val="000000"/>
              </a:gs>
            </a:gsLst>
            <a:lin ang="15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29" name="Google Shape;329;p89"/>
          <p:cNvSpPr/>
          <p:nvPr/>
        </p:nvSpPr>
        <p:spPr>
          <a:xfrm rot="10800000" flipH="1">
            <a:off x="8140655" y="4374554"/>
            <a:ext cx="4051344" cy="2483446"/>
          </a:xfrm>
          <a:prstGeom prst="rect">
            <a:avLst/>
          </a:prstGeom>
          <a:gradFill>
            <a:gsLst>
              <a:gs pos="0">
                <a:srgbClr val="4472C4">
                  <a:alpha val="20392"/>
                </a:srgbClr>
              </a:gs>
              <a:gs pos="4000">
                <a:srgbClr val="4472C4">
                  <a:alpha val="20392"/>
                </a:srgbClr>
              </a:gs>
              <a:gs pos="83000">
                <a:srgbClr val="1F3864">
                  <a:alpha val="60392"/>
                </a:srgbClr>
              </a:gs>
              <a:gs pos="100000">
                <a:srgbClr val="1F3864">
                  <a:alpha val="60392"/>
                </a:srgbClr>
              </a:gs>
            </a:gsLst>
            <a:lin ang="18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30" name="Google Shape;330;p89"/>
          <p:cNvSpPr/>
          <p:nvPr/>
        </p:nvSpPr>
        <p:spPr>
          <a:xfrm rot="10800000">
            <a:off x="0" y="4379429"/>
            <a:ext cx="12191984" cy="1953928"/>
          </a:xfrm>
          <a:prstGeom prst="rect">
            <a:avLst/>
          </a:prstGeom>
          <a:gradFill>
            <a:gsLst>
              <a:gs pos="0">
                <a:srgbClr val="1F3864">
                  <a:alpha val="0"/>
                </a:srgbClr>
              </a:gs>
              <a:gs pos="32000">
                <a:srgbClr val="1F3864">
                  <a:alpha val="0"/>
                </a:srgbClr>
              </a:gs>
              <a:gs pos="100000">
                <a:srgbClr val="4472C4">
                  <a:alpha val="54509"/>
                </a:srgbClr>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31" name="Google Shape;331;p89"/>
          <p:cNvSpPr/>
          <p:nvPr/>
        </p:nvSpPr>
        <p:spPr>
          <a:xfrm>
            <a:off x="-8" y="4380927"/>
            <a:ext cx="12192000" cy="2019443"/>
          </a:xfrm>
          <a:prstGeom prst="rect">
            <a:avLst/>
          </a:prstGeom>
          <a:gradFill>
            <a:gsLst>
              <a:gs pos="0">
                <a:srgbClr val="1F3864">
                  <a:alpha val="0"/>
                </a:srgbClr>
              </a:gs>
              <a:gs pos="32000">
                <a:srgbClr val="1F3864">
                  <a:alpha val="0"/>
                </a:srgbClr>
              </a:gs>
              <a:gs pos="100000">
                <a:srgbClr val="000000">
                  <a:alpha val="44313"/>
                </a:srgbClr>
              </a:gs>
            </a:gsLst>
            <a:lin ang="7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90"/>
          <p:cNvSpPr txBox="1">
            <a:spLocks noGrp="1"/>
          </p:cNvSpPr>
          <p:nvPr>
            <p:ph type="title"/>
          </p:nvPr>
        </p:nvSpPr>
        <p:spPr>
          <a:xfrm>
            <a:off x="415650" y="556842"/>
            <a:ext cx="11360700" cy="7635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solidFill>
                  <a:schemeClr val="dk1"/>
                </a:solidFill>
              </a:rPr>
              <a:t>Subject Hub Reflection Tool</a:t>
            </a:r>
            <a:endParaRPr>
              <a:solidFill>
                <a:schemeClr val="dk1"/>
              </a:solidFill>
            </a:endParaRPr>
          </a:p>
        </p:txBody>
      </p:sp>
      <p:sp>
        <p:nvSpPr>
          <p:cNvPr id="338" name="Google Shape;338;p90"/>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p>
            <a:pPr marL="114300" lvl="0" indent="0" algn="l" rtl="0">
              <a:lnSpc>
                <a:spcPct val="90000"/>
              </a:lnSpc>
              <a:spcBef>
                <a:spcPts val="0"/>
              </a:spcBef>
              <a:spcAft>
                <a:spcPts val="0"/>
              </a:spcAft>
              <a:buSzPts val="1800"/>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91"/>
          <p:cNvSpPr txBox="1">
            <a:spLocks noGrp="1"/>
          </p:cNvSpPr>
          <p:nvPr>
            <p:ph type="title"/>
          </p:nvPr>
        </p:nvSpPr>
        <p:spPr>
          <a:xfrm>
            <a:off x="415600" y="593367"/>
            <a:ext cx="11360800" cy="7636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solidFill>
                  <a:schemeClr val="dk1"/>
                </a:solidFill>
              </a:rPr>
              <a:t>Summary Points</a:t>
            </a:r>
            <a:endParaRPr>
              <a:solidFill>
                <a:schemeClr val="dk1"/>
              </a:solidFill>
            </a:endParaRPr>
          </a:p>
        </p:txBody>
      </p:sp>
      <p:sp>
        <p:nvSpPr>
          <p:cNvPr id="345" name="Google Shape;345;p9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p>
            <a:pPr marL="457200" lvl="0" indent="-342900" algn="l" rtl="0">
              <a:lnSpc>
                <a:spcPct val="90000"/>
              </a:lnSpc>
              <a:spcBef>
                <a:spcPts val="0"/>
              </a:spcBef>
              <a:spcAft>
                <a:spcPts val="0"/>
              </a:spcAft>
              <a:buClr>
                <a:schemeClr val="dk1"/>
              </a:buClr>
              <a:buSzPts val="1800"/>
              <a:buChar char="●"/>
            </a:pPr>
            <a:r>
              <a:rPr lang="en-GB"/>
              <a:t>Curriculum intents are not good when left sat on a shelf!</a:t>
            </a:r>
            <a:endParaRPr/>
          </a:p>
          <a:p>
            <a:pPr marL="457200" lvl="0" indent="-342900" algn="l" rtl="0">
              <a:lnSpc>
                <a:spcPct val="90000"/>
              </a:lnSpc>
              <a:spcBef>
                <a:spcPts val="0"/>
              </a:spcBef>
              <a:spcAft>
                <a:spcPts val="0"/>
              </a:spcAft>
              <a:buClr>
                <a:schemeClr val="dk1"/>
              </a:buClr>
              <a:buSzPts val="1800"/>
              <a:buChar char="●"/>
            </a:pPr>
            <a:r>
              <a:rPr lang="en-GB"/>
              <a:t>Subject expertise is more than knowing subject content.</a:t>
            </a:r>
            <a:endParaRPr/>
          </a:p>
          <a:p>
            <a:pPr marL="457200" lvl="0" indent="-342900" algn="l" rtl="0">
              <a:lnSpc>
                <a:spcPct val="90000"/>
              </a:lnSpc>
              <a:spcBef>
                <a:spcPts val="0"/>
              </a:spcBef>
              <a:spcAft>
                <a:spcPts val="0"/>
              </a:spcAft>
              <a:buClr>
                <a:schemeClr val="dk1"/>
              </a:buClr>
              <a:buSzPts val="1800"/>
              <a:buChar char="●"/>
            </a:pPr>
            <a:r>
              <a:rPr lang="en-GB"/>
              <a:t>Pupils all the way to Year 11 are novice learners and need to benefit from strong pedagogy which helps them to know and remember more. </a:t>
            </a:r>
            <a:endParaRPr/>
          </a:p>
          <a:p>
            <a:pPr marL="457200" lvl="0" indent="-342900" algn="l" rtl="0">
              <a:lnSpc>
                <a:spcPct val="90000"/>
              </a:lnSpc>
              <a:spcBef>
                <a:spcPts val="0"/>
              </a:spcBef>
              <a:spcAft>
                <a:spcPts val="0"/>
              </a:spcAft>
              <a:buClr>
                <a:schemeClr val="dk1"/>
              </a:buClr>
              <a:buSzPts val="1800"/>
              <a:buChar char="●"/>
            </a:pPr>
            <a:r>
              <a:rPr lang="en-GB"/>
              <a:t>Subject leaders should have regular time to develop their teachers’ expertise in how we deliver our subject to novice learners.</a:t>
            </a:r>
            <a:endParaRPr/>
          </a:p>
          <a:p>
            <a:pPr marL="457200" lvl="0" indent="-342900" algn="l" rtl="0">
              <a:lnSpc>
                <a:spcPct val="90000"/>
              </a:lnSpc>
              <a:spcBef>
                <a:spcPts val="0"/>
              </a:spcBef>
              <a:spcAft>
                <a:spcPts val="0"/>
              </a:spcAft>
              <a:buClr>
                <a:schemeClr val="dk1"/>
              </a:buClr>
              <a:buSzPts val="1800"/>
              <a:buChar char="●"/>
            </a:pPr>
            <a:r>
              <a:rPr lang="en-GB"/>
              <a:t>Be outward looking – there is a range of books, research pieces and sources of best practice across subjects.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90"/>
          <p:cNvSpPr txBox="1">
            <a:spLocks noGrp="1"/>
          </p:cNvSpPr>
          <p:nvPr>
            <p:ph type="title"/>
          </p:nvPr>
        </p:nvSpPr>
        <p:spPr>
          <a:xfrm>
            <a:off x="415650" y="556842"/>
            <a:ext cx="11360700" cy="7635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solidFill>
                  <a:schemeClr val="dk1"/>
                </a:solidFill>
              </a:rPr>
              <a:t>Subject Hub Reflection Tool</a:t>
            </a:r>
            <a:endParaRPr>
              <a:solidFill>
                <a:schemeClr val="dk1"/>
              </a:solidFill>
            </a:endParaRPr>
          </a:p>
        </p:txBody>
      </p:sp>
      <p:sp>
        <p:nvSpPr>
          <p:cNvPr id="338" name="Google Shape;338;p90"/>
          <p:cNvSpPr txBox="1">
            <a:spLocks noGrp="1"/>
          </p:cNvSpPr>
          <p:nvPr>
            <p:ph type="body" idx="1"/>
          </p:nvPr>
        </p:nvSpPr>
        <p:spPr>
          <a:xfrm>
            <a:off x="415600" y="1941612"/>
            <a:ext cx="11360800" cy="4555200"/>
          </a:xfrm>
          <a:prstGeom prst="rect">
            <a:avLst/>
          </a:prstGeom>
          <a:noFill/>
          <a:ln>
            <a:noFill/>
          </a:ln>
        </p:spPr>
        <p:txBody>
          <a:bodyPr spcFirstLastPara="1" wrap="square" lIns="91425" tIns="91425" rIns="91425" bIns="91425" anchor="t" anchorCtr="0">
            <a:normAutofit/>
          </a:bodyPr>
          <a:lstStyle/>
          <a:p>
            <a:pPr marL="114300" lvl="0" indent="0" algn="l">
              <a:lnSpc>
                <a:spcPct val="90000"/>
              </a:lnSpc>
              <a:spcBef>
                <a:spcPts val="0"/>
              </a:spcBef>
              <a:spcAft>
                <a:spcPts val="0"/>
              </a:spcAft>
              <a:buNone/>
            </a:pPr>
            <a:r>
              <a:rPr lang="en-US" dirty="0">
                <a:hlinkClick r:id="rId3"/>
              </a:rPr>
              <a:t>https://docs.google.com/forms/d/e/1FAIpQLSeMaDmkTJ-HjHxI3pyO8j0EPApYFq8bL14dPomSmVh_0sns1g/viewform?usp=sf_link</a:t>
            </a:r>
            <a:endParaRPr lang="en-US"/>
          </a:p>
          <a:p>
            <a:pPr marL="114300" indent="0">
              <a:buNone/>
            </a:pPr>
            <a:endParaRPr lang="en-US" dirty="0"/>
          </a:p>
        </p:txBody>
      </p:sp>
      <p:pic>
        <p:nvPicPr>
          <p:cNvPr id="2" name="Picture 1" descr="Image result for REFLECT">
            <a:extLst>
              <a:ext uri="{FF2B5EF4-FFF2-40B4-BE49-F238E27FC236}">
                <a16:creationId xmlns:a16="http://schemas.microsoft.com/office/drawing/2014/main" id="{A562DE3E-82E9-8902-B090-E928C4624D07}"/>
              </a:ext>
            </a:extLst>
          </p:cNvPr>
          <p:cNvPicPr>
            <a:picLocks noChangeAspect="1"/>
          </p:cNvPicPr>
          <p:nvPr/>
        </p:nvPicPr>
        <p:blipFill>
          <a:blip r:embed="rId4"/>
          <a:stretch>
            <a:fillRect/>
          </a:stretch>
        </p:blipFill>
        <p:spPr>
          <a:xfrm>
            <a:off x="1005121" y="3240232"/>
            <a:ext cx="4000500" cy="3009900"/>
          </a:xfrm>
          <a:prstGeom prst="rect">
            <a:avLst/>
          </a:prstGeom>
        </p:spPr>
      </p:pic>
      <p:pic>
        <p:nvPicPr>
          <p:cNvPr id="3" name="Picture 2" descr="A screenshot of a white grid&#10;&#10;Description automatically generated">
            <a:extLst>
              <a:ext uri="{FF2B5EF4-FFF2-40B4-BE49-F238E27FC236}">
                <a16:creationId xmlns:a16="http://schemas.microsoft.com/office/drawing/2014/main" id="{B1A71B4E-910A-250B-AE7A-C0FD3D085445}"/>
              </a:ext>
            </a:extLst>
          </p:cNvPr>
          <p:cNvPicPr>
            <a:picLocks noChangeAspect="1"/>
          </p:cNvPicPr>
          <p:nvPr/>
        </p:nvPicPr>
        <p:blipFill>
          <a:blip r:embed="rId5"/>
          <a:stretch>
            <a:fillRect/>
          </a:stretch>
        </p:blipFill>
        <p:spPr>
          <a:xfrm>
            <a:off x="5749719" y="3170295"/>
            <a:ext cx="6026561" cy="3396075"/>
          </a:xfrm>
          <a:prstGeom prst="rect">
            <a:avLst/>
          </a:prstGeom>
        </p:spPr>
      </p:pic>
    </p:spTree>
    <p:extLst>
      <p:ext uri="{BB962C8B-B14F-4D97-AF65-F5344CB8AC3E}">
        <p14:creationId xmlns:p14="http://schemas.microsoft.com/office/powerpoint/2010/main" val="40729120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91"/>
          <p:cNvSpPr txBox="1">
            <a:spLocks noGrp="1"/>
          </p:cNvSpPr>
          <p:nvPr>
            <p:ph type="title"/>
          </p:nvPr>
        </p:nvSpPr>
        <p:spPr>
          <a:xfrm>
            <a:off x="415600" y="593367"/>
            <a:ext cx="11360800" cy="7636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solidFill>
                  <a:schemeClr val="dk1"/>
                </a:solidFill>
              </a:rPr>
              <a:t>Summary Points</a:t>
            </a:r>
            <a:endParaRPr>
              <a:solidFill>
                <a:schemeClr val="dk1"/>
              </a:solidFill>
            </a:endParaRPr>
          </a:p>
        </p:txBody>
      </p:sp>
      <p:sp>
        <p:nvSpPr>
          <p:cNvPr id="345" name="Google Shape;345;p9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p>
            <a:pPr marL="457200" lvl="0" indent="-342900" algn="l" rtl="0">
              <a:lnSpc>
                <a:spcPct val="90000"/>
              </a:lnSpc>
              <a:spcBef>
                <a:spcPts val="0"/>
              </a:spcBef>
              <a:spcAft>
                <a:spcPts val="0"/>
              </a:spcAft>
              <a:buClr>
                <a:schemeClr val="dk1"/>
              </a:buClr>
              <a:buSzPts val="1800"/>
              <a:buChar char="●"/>
            </a:pPr>
            <a:r>
              <a:rPr lang="en-GB"/>
              <a:t>Curriculum intents are not good when left sat on a shelf!</a:t>
            </a:r>
            <a:endParaRPr/>
          </a:p>
          <a:p>
            <a:pPr marL="457200" lvl="0" indent="-342900" algn="l" rtl="0">
              <a:lnSpc>
                <a:spcPct val="90000"/>
              </a:lnSpc>
              <a:spcBef>
                <a:spcPts val="0"/>
              </a:spcBef>
              <a:spcAft>
                <a:spcPts val="0"/>
              </a:spcAft>
              <a:buClr>
                <a:schemeClr val="dk1"/>
              </a:buClr>
              <a:buSzPts val="1800"/>
              <a:buChar char="●"/>
            </a:pPr>
            <a:r>
              <a:rPr lang="en-GB"/>
              <a:t>Subject expertise is more than knowing subject content.</a:t>
            </a:r>
            <a:endParaRPr/>
          </a:p>
          <a:p>
            <a:pPr marL="457200" lvl="0" indent="-342900" algn="l" rtl="0">
              <a:lnSpc>
                <a:spcPct val="90000"/>
              </a:lnSpc>
              <a:spcBef>
                <a:spcPts val="0"/>
              </a:spcBef>
              <a:spcAft>
                <a:spcPts val="0"/>
              </a:spcAft>
              <a:buClr>
                <a:schemeClr val="dk1"/>
              </a:buClr>
              <a:buSzPts val="1800"/>
              <a:buChar char="●"/>
            </a:pPr>
            <a:r>
              <a:rPr lang="en-GB"/>
              <a:t>Pupils all the way to Year 11 are novice learners and need to benefit from strong pedagogy which helps them to know and remember more. </a:t>
            </a:r>
            <a:endParaRPr/>
          </a:p>
          <a:p>
            <a:pPr marL="457200" lvl="0" indent="-342900" algn="l" rtl="0">
              <a:lnSpc>
                <a:spcPct val="90000"/>
              </a:lnSpc>
              <a:spcBef>
                <a:spcPts val="0"/>
              </a:spcBef>
              <a:spcAft>
                <a:spcPts val="0"/>
              </a:spcAft>
              <a:buClr>
                <a:schemeClr val="dk1"/>
              </a:buClr>
              <a:buSzPts val="1800"/>
              <a:buChar char="●"/>
            </a:pPr>
            <a:r>
              <a:rPr lang="en-GB"/>
              <a:t>Subject leaders should have regular time to develop their teachers’ expertise in how we deliver our subject to novice learners.</a:t>
            </a:r>
            <a:endParaRPr/>
          </a:p>
          <a:p>
            <a:pPr marL="457200" lvl="0" indent="-342900" algn="l" rtl="0">
              <a:lnSpc>
                <a:spcPct val="90000"/>
              </a:lnSpc>
              <a:spcBef>
                <a:spcPts val="0"/>
              </a:spcBef>
              <a:spcAft>
                <a:spcPts val="0"/>
              </a:spcAft>
              <a:buClr>
                <a:schemeClr val="dk1"/>
              </a:buClr>
              <a:buSzPts val="1800"/>
              <a:buChar char="●"/>
            </a:pPr>
            <a:r>
              <a:rPr lang="en-GB"/>
              <a:t>Be outward looking – there is a range of books, research pieces and sources of best practice across subjects. </a:t>
            </a:r>
            <a:endParaRPr/>
          </a:p>
        </p:txBody>
      </p:sp>
    </p:spTree>
    <p:extLst>
      <p:ext uri="{BB962C8B-B14F-4D97-AF65-F5344CB8AC3E}">
        <p14:creationId xmlns:p14="http://schemas.microsoft.com/office/powerpoint/2010/main" val="26840319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91"/>
          <p:cNvSpPr txBox="1">
            <a:spLocks noGrp="1"/>
          </p:cNvSpPr>
          <p:nvPr>
            <p:ph type="title"/>
          </p:nvPr>
        </p:nvSpPr>
        <p:spPr>
          <a:xfrm>
            <a:off x="415600" y="593367"/>
            <a:ext cx="11360800" cy="7636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solidFill>
                  <a:schemeClr val="dk1"/>
                </a:solidFill>
              </a:rPr>
              <a:t>Summary Points</a:t>
            </a:r>
            <a:endParaRPr>
              <a:solidFill>
                <a:schemeClr val="dk1"/>
              </a:solidFill>
            </a:endParaRPr>
          </a:p>
        </p:txBody>
      </p:sp>
      <p:sp>
        <p:nvSpPr>
          <p:cNvPr id="345" name="Google Shape;345;p91"/>
          <p:cNvSpPr txBox="1">
            <a:spLocks noGrp="1"/>
          </p:cNvSpPr>
          <p:nvPr>
            <p:ph type="body" idx="1"/>
          </p:nvPr>
        </p:nvSpPr>
        <p:spPr>
          <a:xfrm>
            <a:off x="5421031" y="1536633"/>
            <a:ext cx="6355369" cy="4555200"/>
          </a:xfrm>
          <a:prstGeom prst="rect">
            <a:avLst/>
          </a:prstGeom>
          <a:noFill/>
          <a:ln>
            <a:noFill/>
          </a:ln>
        </p:spPr>
        <p:txBody>
          <a:bodyPr spcFirstLastPara="1" wrap="square" lIns="91425" tIns="91425" rIns="91425" bIns="91425" anchor="t" anchorCtr="0">
            <a:normAutofit/>
          </a:bodyPr>
          <a:lstStyle/>
          <a:p>
            <a:pPr marL="114300" indent="0">
              <a:buNone/>
            </a:pPr>
            <a:r>
              <a:rPr lang="en-US" dirty="0"/>
              <a:t>Next Meeting Alex Fairlamb will be joining us on March 19th 1.30pm - 3.30pm to share her ideas and expertise about What is History Teaching, Now!</a:t>
            </a:r>
          </a:p>
        </p:txBody>
      </p:sp>
      <p:pic>
        <p:nvPicPr>
          <p:cNvPr id="2" name="Picture 1" descr="What is History Teaching, Now? A practical handbook for all history  teachers and educators by Alex Fairlamb | Hachette UK">
            <a:extLst>
              <a:ext uri="{FF2B5EF4-FFF2-40B4-BE49-F238E27FC236}">
                <a16:creationId xmlns:a16="http://schemas.microsoft.com/office/drawing/2014/main" id="{B8390F8D-141F-E641-C689-D832CDF9C64E}"/>
              </a:ext>
            </a:extLst>
          </p:cNvPr>
          <p:cNvPicPr>
            <a:picLocks noChangeAspect="1"/>
          </p:cNvPicPr>
          <p:nvPr/>
        </p:nvPicPr>
        <p:blipFill>
          <a:blip r:embed="rId3"/>
          <a:stretch>
            <a:fillRect/>
          </a:stretch>
        </p:blipFill>
        <p:spPr>
          <a:xfrm>
            <a:off x="486675" y="263268"/>
            <a:ext cx="4363086" cy="6207853"/>
          </a:xfrm>
          <a:prstGeom prst="rect">
            <a:avLst/>
          </a:prstGeom>
        </p:spPr>
      </p:pic>
    </p:spTree>
    <p:extLst>
      <p:ext uri="{BB962C8B-B14F-4D97-AF65-F5344CB8AC3E}">
        <p14:creationId xmlns:p14="http://schemas.microsoft.com/office/powerpoint/2010/main" val="36760934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91"/>
          <p:cNvSpPr txBox="1">
            <a:spLocks noGrp="1"/>
          </p:cNvSpPr>
          <p:nvPr>
            <p:ph type="title"/>
          </p:nvPr>
        </p:nvSpPr>
        <p:spPr>
          <a:xfrm>
            <a:off x="415600" y="593367"/>
            <a:ext cx="11360800" cy="7636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solidFill>
                  <a:schemeClr val="dk1"/>
                </a:solidFill>
              </a:rPr>
              <a:t>Summary Points</a:t>
            </a:r>
            <a:endParaRPr>
              <a:solidFill>
                <a:schemeClr val="dk1"/>
              </a:solidFill>
            </a:endParaRPr>
          </a:p>
        </p:txBody>
      </p:sp>
      <p:sp>
        <p:nvSpPr>
          <p:cNvPr id="345" name="Google Shape;345;p91"/>
          <p:cNvSpPr txBox="1">
            <a:spLocks noGrp="1"/>
          </p:cNvSpPr>
          <p:nvPr>
            <p:ph type="body" idx="1"/>
          </p:nvPr>
        </p:nvSpPr>
        <p:spPr>
          <a:xfrm>
            <a:off x="5421031" y="1536633"/>
            <a:ext cx="6355369" cy="4555200"/>
          </a:xfrm>
          <a:prstGeom prst="rect">
            <a:avLst/>
          </a:prstGeom>
          <a:noFill/>
          <a:ln>
            <a:noFill/>
          </a:ln>
        </p:spPr>
        <p:txBody>
          <a:bodyPr spcFirstLastPara="1" wrap="square" lIns="91425" tIns="91425" rIns="91425" bIns="91425" anchor="t" anchorCtr="0">
            <a:normAutofit/>
          </a:bodyPr>
          <a:lstStyle/>
          <a:p>
            <a:pPr marL="114300" indent="0">
              <a:buNone/>
            </a:pPr>
            <a:r>
              <a:rPr lang="en-US" b="1" dirty="0"/>
              <a:t>When leading a department, it is important to engage in current literature and research surrounding History. </a:t>
            </a:r>
          </a:p>
          <a:p>
            <a:pPr marL="114300" indent="0">
              <a:buNone/>
            </a:pPr>
            <a:endParaRPr lang="en-US" b="1" dirty="0"/>
          </a:p>
          <a:p>
            <a:pPr marL="114300" indent="0">
              <a:buNone/>
            </a:pPr>
            <a:endParaRPr lang="en-US" b="1" dirty="0"/>
          </a:p>
          <a:p>
            <a:pPr marL="114300" indent="0">
              <a:buNone/>
            </a:pPr>
            <a:r>
              <a:rPr lang="en-US" b="1" dirty="0"/>
              <a:t>Ideas include: </a:t>
            </a:r>
          </a:p>
          <a:p>
            <a:pPr marL="114300" indent="0">
              <a:buNone/>
            </a:pPr>
            <a:r>
              <a:rPr lang="en-US" b="1" dirty="0"/>
              <a:t>-Ofsted research review History </a:t>
            </a:r>
          </a:p>
          <a:p>
            <a:pPr marL="114300" indent="0">
              <a:buNone/>
            </a:pPr>
            <a:r>
              <a:rPr lang="en-US" b="1" dirty="0"/>
              <a:t>-Ofsted Handbook </a:t>
            </a:r>
          </a:p>
          <a:p>
            <a:pPr marL="114300" indent="0">
              <a:buNone/>
            </a:pPr>
            <a:r>
              <a:rPr lang="en-US" b="1" dirty="0"/>
              <a:t>-Podcasts</a:t>
            </a:r>
          </a:p>
          <a:p>
            <a:pPr marL="114300" indent="0">
              <a:buNone/>
            </a:pPr>
            <a:r>
              <a:rPr lang="en-US" b="1" dirty="0"/>
              <a:t>-Webinars – Tim Jenner</a:t>
            </a:r>
          </a:p>
          <a:p>
            <a:pPr marL="114300" indent="0">
              <a:buNone/>
            </a:pPr>
            <a:r>
              <a:rPr lang="en-US" b="1" dirty="0"/>
              <a:t>-Books</a:t>
            </a:r>
          </a:p>
          <a:p>
            <a:pPr marL="114300" indent="0">
              <a:buNone/>
            </a:pPr>
            <a:endParaRPr lang="en-US" dirty="0"/>
          </a:p>
        </p:txBody>
      </p:sp>
      <p:pic>
        <p:nvPicPr>
          <p:cNvPr id="2" name="Picture 1" descr="What is History Teaching, Now? A practical handbook for all history  teachers and educators by Alex Fairlamb | Hachette UK">
            <a:extLst>
              <a:ext uri="{FF2B5EF4-FFF2-40B4-BE49-F238E27FC236}">
                <a16:creationId xmlns:a16="http://schemas.microsoft.com/office/drawing/2014/main" id="{B8390F8D-141F-E641-C689-D832CDF9C64E}"/>
              </a:ext>
            </a:extLst>
          </p:cNvPr>
          <p:cNvPicPr>
            <a:picLocks noChangeAspect="1"/>
          </p:cNvPicPr>
          <p:nvPr/>
        </p:nvPicPr>
        <p:blipFill>
          <a:blip r:embed="rId3"/>
          <a:stretch>
            <a:fillRect/>
          </a:stretch>
        </p:blipFill>
        <p:spPr>
          <a:xfrm>
            <a:off x="486675" y="263268"/>
            <a:ext cx="4363086" cy="6207853"/>
          </a:xfrm>
          <a:prstGeom prst="rect">
            <a:avLst/>
          </a:prstGeom>
        </p:spPr>
      </p:pic>
    </p:spTree>
    <p:extLst>
      <p:ext uri="{BB962C8B-B14F-4D97-AF65-F5344CB8AC3E}">
        <p14:creationId xmlns:p14="http://schemas.microsoft.com/office/powerpoint/2010/main" val="9307091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91"/>
          <p:cNvSpPr txBox="1">
            <a:spLocks noGrp="1"/>
          </p:cNvSpPr>
          <p:nvPr>
            <p:ph type="title"/>
          </p:nvPr>
        </p:nvSpPr>
        <p:spPr>
          <a:xfrm>
            <a:off x="415600" y="593367"/>
            <a:ext cx="11360800" cy="763600"/>
          </a:xfrm>
          <a:prstGeom prst="rect">
            <a:avLst/>
          </a:prstGeom>
          <a:noFill/>
          <a:ln>
            <a:noFill/>
          </a:ln>
        </p:spPr>
        <p:txBody>
          <a:bodyPr spcFirstLastPara="1" wrap="square" lIns="91425" tIns="45700" rIns="91425" bIns="45700" anchor="ctr" anchorCtr="0">
            <a:noAutofit/>
          </a:bodyPr>
          <a:lstStyle/>
          <a:p>
            <a:pPr>
              <a:lnSpc>
                <a:spcPct val="100000"/>
              </a:lnSpc>
              <a:buSzPts val="6600"/>
            </a:pPr>
            <a:r>
              <a:rPr lang="en-GB" dirty="0"/>
              <a:t>The reading framework</a:t>
            </a:r>
          </a:p>
        </p:txBody>
      </p:sp>
      <p:pic>
        <p:nvPicPr>
          <p:cNvPr id="5" name="Picture 4" descr="A white background with blue text&#10;&#10;Description automatically generated">
            <a:extLst>
              <a:ext uri="{FF2B5EF4-FFF2-40B4-BE49-F238E27FC236}">
                <a16:creationId xmlns:a16="http://schemas.microsoft.com/office/drawing/2014/main" id="{23E93668-D3BD-C58E-E1C3-8CED78F8BDF8}"/>
              </a:ext>
            </a:extLst>
          </p:cNvPr>
          <p:cNvPicPr>
            <a:picLocks noChangeAspect="1"/>
          </p:cNvPicPr>
          <p:nvPr/>
        </p:nvPicPr>
        <p:blipFill>
          <a:blip r:embed="rId3"/>
          <a:stretch>
            <a:fillRect/>
          </a:stretch>
        </p:blipFill>
        <p:spPr>
          <a:xfrm>
            <a:off x="10145888" y="134097"/>
            <a:ext cx="1722758" cy="2593598"/>
          </a:xfrm>
          <a:prstGeom prst="rect">
            <a:avLst/>
          </a:prstGeom>
        </p:spPr>
      </p:pic>
      <p:pic>
        <p:nvPicPr>
          <p:cNvPr id="6" name="Picture 5" descr="A blue background with black text&#10;&#10;Description automatically generated">
            <a:extLst>
              <a:ext uri="{FF2B5EF4-FFF2-40B4-BE49-F238E27FC236}">
                <a16:creationId xmlns:a16="http://schemas.microsoft.com/office/drawing/2014/main" id="{B5BCFDEC-78EB-D2BE-791E-829194914245}"/>
              </a:ext>
            </a:extLst>
          </p:cNvPr>
          <p:cNvPicPr>
            <a:picLocks noChangeAspect="1"/>
          </p:cNvPicPr>
          <p:nvPr/>
        </p:nvPicPr>
        <p:blipFill>
          <a:blip r:embed="rId4"/>
          <a:stretch>
            <a:fillRect/>
          </a:stretch>
        </p:blipFill>
        <p:spPr>
          <a:xfrm>
            <a:off x="41945" y="3037546"/>
            <a:ext cx="12192000" cy="3551274"/>
          </a:xfrm>
          <a:prstGeom prst="rect">
            <a:avLst/>
          </a:prstGeom>
        </p:spPr>
      </p:pic>
    </p:spTree>
    <p:extLst>
      <p:ext uri="{BB962C8B-B14F-4D97-AF65-F5344CB8AC3E}">
        <p14:creationId xmlns:p14="http://schemas.microsoft.com/office/powerpoint/2010/main" val="28789621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D64F3-742F-0AEF-F7D0-642E0249D1A6}"/>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66A69F9-53E9-F548-7680-7B989B196A86}"/>
              </a:ext>
            </a:extLst>
          </p:cNvPr>
          <p:cNvSpPr>
            <a:spLocks noGrp="1"/>
          </p:cNvSpPr>
          <p:nvPr>
            <p:ph type="body" idx="1"/>
          </p:nvPr>
        </p:nvSpPr>
        <p:spPr/>
        <p:txBody>
          <a:bodyPr/>
          <a:lstStyle/>
          <a:p>
            <a:endParaRPr lang="en-GB"/>
          </a:p>
        </p:txBody>
      </p:sp>
      <p:pic>
        <p:nvPicPr>
          <p:cNvPr id="4" name="Picture 3" descr="A white text box with black text&#10;&#10;Description automatically generated">
            <a:extLst>
              <a:ext uri="{FF2B5EF4-FFF2-40B4-BE49-F238E27FC236}">
                <a16:creationId xmlns:a16="http://schemas.microsoft.com/office/drawing/2014/main" id="{06F9081C-E5CF-77A4-6415-D06DD3A6B698}"/>
              </a:ext>
            </a:extLst>
          </p:cNvPr>
          <p:cNvPicPr>
            <a:picLocks noChangeAspect="1"/>
          </p:cNvPicPr>
          <p:nvPr/>
        </p:nvPicPr>
        <p:blipFill>
          <a:blip r:embed="rId2"/>
          <a:stretch>
            <a:fillRect/>
          </a:stretch>
        </p:blipFill>
        <p:spPr>
          <a:xfrm>
            <a:off x="573247" y="592118"/>
            <a:ext cx="11045505" cy="6051268"/>
          </a:xfrm>
          <a:prstGeom prst="rect">
            <a:avLst/>
          </a:prstGeom>
        </p:spPr>
      </p:pic>
    </p:spTree>
    <p:extLst>
      <p:ext uri="{BB962C8B-B14F-4D97-AF65-F5344CB8AC3E}">
        <p14:creationId xmlns:p14="http://schemas.microsoft.com/office/powerpoint/2010/main" val="15929263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D64F3-742F-0AEF-F7D0-642E0249D1A6}"/>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66A69F9-53E9-F548-7680-7B989B196A86}"/>
              </a:ext>
            </a:extLst>
          </p:cNvPr>
          <p:cNvSpPr>
            <a:spLocks noGrp="1"/>
          </p:cNvSpPr>
          <p:nvPr>
            <p:ph type="body" idx="1"/>
          </p:nvPr>
        </p:nvSpPr>
        <p:spPr/>
        <p:txBody>
          <a:bodyPr/>
          <a:lstStyle/>
          <a:p>
            <a:endParaRPr lang="en-GB"/>
          </a:p>
        </p:txBody>
      </p:sp>
      <p:pic>
        <p:nvPicPr>
          <p:cNvPr id="5" name="Picture 4" descr="A close-up of a text&#10;&#10;Description automatically generated">
            <a:extLst>
              <a:ext uri="{FF2B5EF4-FFF2-40B4-BE49-F238E27FC236}">
                <a16:creationId xmlns:a16="http://schemas.microsoft.com/office/drawing/2014/main" id="{98C43810-7C26-C5A7-031E-4E30B041776F}"/>
              </a:ext>
            </a:extLst>
          </p:cNvPr>
          <p:cNvPicPr>
            <a:picLocks noChangeAspect="1"/>
          </p:cNvPicPr>
          <p:nvPr/>
        </p:nvPicPr>
        <p:blipFill>
          <a:blip r:embed="rId2"/>
          <a:stretch>
            <a:fillRect/>
          </a:stretch>
        </p:blipFill>
        <p:spPr>
          <a:xfrm>
            <a:off x="1041968" y="475376"/>
            <a:ext cx="10352742" cy="6033083"/>
          </a:xfrm>
          <a:prstGeom prst="rect">
            <a:avLst/>
          </a:prstGeom>
        </p:spPr>
      </p:pic>
    </p:spTree>
    <p:extLst>
      <p:ext uri="{BB962C8B-B14F-4D97-AF65-F5344CB8AC3E}">
        <p14:creationId xmlns:p14="http://schemas.microsoft.com/office/powerpoint/2010/main" val="481079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4"/>
        <p:cNvGrpSpPr/>
        <p:nvPr/>
      </p:nvGrpSpPr>
      <p:grpSpPr>
        <a:xfrm>
          <a:off x="0" y="0"/>
          <a:ext cx="0" cy="0"/>
          <a:chOff x="0" y="0"/>
          <a:chExt cx="0" cy="0"/>
        </a:xfrm>
      </p:grpSpPr>
      <p:sp>
        <p:nvSpPr>
          <p:cNvPr id="125" name="Google Shape;125;p75"/>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6" name="Google Shape;126;p75"/>
          <p:cNvSpPr/>
          <p:nvPr/>
        </p:nvSpPr>
        <p:spPr>
          <a:xfrm rot="5400000" flipH="1">
            <a:off x="-1410084" y="1410082"/>
            <a:ext cx="6858000" cy="4037836"/>
          </a:xfrm>
          <a:prstGeom prst="rect">
            <a:avLst/>
          </a:prstGeom>
          <a:gradFill>
            <a:gsLst>
              <a:gs pos="0">
                <a:srgbClr val="000000"/>
              </a:gs>
              <a:gs pos="8000">
                <a:srgbClr val="000000"/>
              </a:gs>
              <a:gs pos="100000">
                <a:srgbClr val="2F5496"/>
              </a:gs>
            </a:gsLst>
            <a:lin ang="3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7" name="Google Shape;127;p75"/>
          <p:cNvSpPr/>
          <p:nvPr/>
        </p:nvSpPr>
        <p:spPr>
          <a:xfrm rot="5400000" flipH="1">
            <a:off x="-1410085" y="1420219"/>
            <a:ext cx="6857999" cy="4037839"/>
          </a:xfrm>
          <a:prstGeom prst="rect">
            <a:avLst/>
          </a:prstGeom>
          <a:gradFill>
            <a:gsLst>
              <a:gs pos="0">
                <a:srgbClr val="000000">
                  <a:alpha val="0"/>
                </a:srgbClr>
              </a:gs>
              <a:gs pos="99000">
                <a:srgbClr val="4472C4">
                  <a:alpha val="45490"/>
                </a:srgbClr>
              </a:gs>
              <a:gs pos="100000">
                <a:srgbClr val="4472C4">
                  <a:alpha val="45490"/>
                </a:srgbClr>
              </a:gs>
            </a:gsLst>
            <a:lin ang="1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8" name="Google Shape;128;p75"/>
          <p:cNvSpPr/>
          <p:nvPr/>
        </p:nvSpPr>
        <p:spPr>
          <a:xfrm rot="5400000" flipH="1">
            <a:off x="767923" y="3588085"/>
            <a:ext cx="2501979" cy="4037841"/>
          </a:xfrm>
          <a:prstGeom prst="rect">
            <a:avLst/>
          </a:prstGeom>
          <a:gradFill>
            <a:gsLst>
              <a:gs pos="0">
                <a:srgbClr val="4472C4">
                  <a:alpha val="28235"/>
                </a:srgbClr>
              </a:gs>
              <a:gs pos="2000">
                <a:srgbClr val="4472C4">
                  <a:alpha val="28235"/>
                </a:srgbClr>
              </a:gs>
              <a:gs pos="100000">
                <a:srgbClr val="000000">
                  <a:alpha val="29411"/>
                </a:srgbClr>
              </a:gs>
            </a:gsLst>
            <a:lin ang="7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9" name="Google Shape;129;p75"/>
          <p:cNvSpPr/>
          <p:nvPr/>
        </p:nvSpPr>
        <p:spPr>
          <a:xfrm rot="-964587">
            <a:off x="-501737" y="969718"/>
            <a:ext cx="3900357" cy="4178958"/>
          </a:xfrm>
          <a:custGeom>
            <a:avLst/>
            <a:gdLst/>
            <a:ahLst/>
            <a:cxnLst/>
            <a:rect l="l" t="t" r="r" b="b"/>
            <a:pathLst>
              <a:path w="3900357" h="4178958" extrusionOk="0">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0">
                <a:srgbClr val="000000">
                  <a:alpha val="0"/>
                </a:srgbClr>
              </a:gs>
              <a:gs pos="29000">
                <a:srgbClr val="000000">
                  <a:alpha val="0"/>
                </a:srgbClr>
              </a:gs>
              <a:gs pos="100000">
                <a:srgbClr val="4472C4">
                  <a:alpha val="42352"/>
                </a:srgbClr>
              </a:gs>
            </a:gsLst>
            <a:lin ang="1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30" name="Google Shape;130;p75"/>
          <p:cNvSpPr/>
          <p:nvPr/>
        </p:nvSpPr>
        <p:spPr>
          <a:xfrm rot="5400000" flipH="1">
            <a:off x="-1410093" y="1399943"/>
            <a:ext cx="6858003" cy="4037835"/>
          </a:xfrm>
          <a:prstGeom prst="rect">
            <a:avLst/>
          </a:prstGeom>
          <a:gradFill>
            <a:gsLst>
              <a:gs pos="0">
                <a:srgbClr val="000000">
                  <a:alpha val="0"/>
                </a:srgbClr>
              </a:gs>
              <a:gs pos="99000">
                <a:srgbClr val="8DA9DB">
                  <a:alpha val="10588"/>
                </a:srgbClr>
              </a:gs>
              <a:gs pos="100000">
                <a:srgbClr val="8DA9DB">
                  <a:alpha val="10588"/>
                </a:srgbClr>
              </a:gs>
            </a:gsLst>
            <a:lin ang="7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31" name="Google Shape;131;p75"/>
          <p:cNvSpPr txBox="1">
            <a:spLocks noGrp="1"/>
          </p:cNvSpPr>
          <p:nvPr>
            <p:ph type="title"/>
          </p:nvPr>
        </p:nvSpPr>
        <p:spPr>
          <a:xfrm>
            <a:off x="0" y="707754"/>
            <a:ext cx="3201366" cy="3387497"/>
          </a:xfrm>
          <a:prstGeom prst="rect">
            <a:avLst/>
          </a:prstGeom>
          <a:noFill/>
          <a:ln>
            <a:noFill/>
          </a:ln>
        </p:spPr>
        <p:txBody>
          <a:bodyPr spcFirstLastPara="1" wrap="square" lIns="91425" tIns="45700" rIns="91425" bIns="45700" anchor="b" anchorCtr="0">
            <a:normAutofit/>
          </a:bodyPr>
          <a:lstStyle/>
          <a:p>
            <a:pPr marL="0" lvl="0" indent="0" algn="r" rtl="0">
              <a:lnSpc>
                <a:spcPct val="90000"/>
              </a:lnSpc>
              <a:spcBef>
                <a:spcPts val="0"/>
              </a:spcBef>
              <a:spcAft>
                <a:spcPts val="0"/>
              </a:spcAft>
              <a:buClr>
                <a:schemeClr val="dk1"/>
              </a:buClr>
              <a:buSzPts val="6600"/>
              <a:buFont typeface="Arial"/>
              <a:buNone/>
            </a:pPr>
            <a:r>
              <a:rPr lang="en-GB" sz="5400">
                <a:solidFill>
                  <a:srgbClr val="FFFFFF"/>
                </a:solidFill>
              </a:rPr>
              <a:t>Structure</a:t>
            </a:r>
            <a:endParaRPr/>
          </a:p>
        </p:txBody>
      </p:sp>
      <p:sp>
        <p:nvSpPr>
          <p:cNvPr id="132" name="Google Shape;132;p75"/>
          <p:cNvSpPr/>
          <p:nvPr/>
        </p:nvSpPr>
        <p:spPr>
          <a:xfrm>
            <a:off x="6360381" y="392282"/>
            <a:ext cx="4815619" cy="991394"/>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3200"/>
              <a:buFont typeface="Arial"/>
              <a:buNone/>
            </a:pPr>
            <a:r>
              <a:rPr lang="en-GB" sz="3200" b="0" i="0" u="none" strike="noStrike" cap="none">
                <a:solidFill>
                  <a:srgbClr val="000000"/>
                </a:solidFill>
                <a:latin typeface="Arial"/>
                <a:ea typeface="Arial"/>
                <a:cs typeface="Arial"/>
                <a:sym typeface="Arial"/>
              </a:rPr>
              <a:t>BLA Executive Board</a:t>
            </a:r>
            <a:endParaRPr sz="4000" b="0" i="0" u="none" strike="noStrike" cap="none">
              <a:solidFill>
                <a:srgbClr val="000000"/>
              </a:solidFill>
              <a:latin typeface="Arial"/>
              <a:ea typeface="Arial"/>
              <a:cs typeface="Arial"/>
              <a:sym typeface="Arial"/>
            </a:endParaRPr>
          </a:p>
        </p:txBody>
      </p:sp>
      <p:sp>
        <p:nvSpPr>
          <p:cNvPr id="133" name="Google Shape;133;p75"/>
          <p:cNvSpPr/>
          <p:nvPr/>
        </p:nvSpPr>
        <p:spPr>
          <a:xfrm>
            <a:off x="6360381" y="1631162"/>
            <a:ext cx="4815619" cy="2724854"/>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rgbClr val="000000"/>
                </a:solidFill>
                <a:latin typeface="Arial"/>
                <a:ea typeface="Arial"/>
                <a:cs typeface="Arial"/>
                <a:sym typeface="Arial"/>
              </a:rPr>
              <a:t>Hub Executive Board</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400"/>
              <a:buFont typeface="Arial"/>
              <a:buNone/>
            </a:pPr>
            <a:r>
              <a:rPr lang="en-GB" sz="2400" b="0" i="0" u="none" strike="noStrike" cap="none">
                <a:solidFill>
                  <a:srgbClr val="000000"/>
                </a:solidFill>
                <a:latin typeface="Arial"/>
                <a:ea typeface="Arial"/>
                <a:cs typeface="Arial"/>
                <a:sym typeface="Arial"/>
              </a:rPr>
              <a:t>Linda Emmett</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400"/>
              <a:buFont typeface="Arial"/>
              <a:buNone/>
            </a:pPr>
            <a:r>
              <a:rPr lang="en-GB" sz="2400" b="0" i="0" u="none" strike="noStrike" cap="none">
                <a:solidFill>
                  <a:srgbClr val="000000"/>
                </a:solidFill>
                <a:latin typeface="Arial"/>
                <a:ea typeface="Arial"/>
                <a:cs typeface="Arial"/>
                <a:sym typeface="Arial"/>
              </a:rPr>
              <a:t>Caroline Molyneux</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400"/>
              <a:buFont typeface="Arial"/>
              <a:buNone/>
            </a:pPr>
            <a:r>
              <a:rPr lang="en-GB" sz="2400" b="0" i="0" u="none" strike="noStrike" cap="none">
                <a:solidFill>
                  <a:srgbClr val="000000"/>
                </a:solidFill>
                <a:latin typeface="Arial"/>
                <a:ea typeface="Arial"/>
                <a:cs typeface="Arial"/>
                <a:sym typeface="Arial"/>
              </a:rPr>
              <a:t>Ed Kirk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600"/>
              </a:spcAft>
              <a:buClr>
                <a:srgbClr val="000000"/>
              </a:buClr>
              <a:buSzPts val="2400"/>
              <a:buFont typeface="Arial"/>
              <a:buNone/>
            </a:pPr>
            <a:r>
              <a:rPr lang="en-GB" sz="2400" b="0" i="0" u="none" strike="noStrike" cap="none">
                <a:solidFill>
                  <a:srgbClr val="000000"/>
                </a:solidFill>
                <a:latin typeface="Arial"/>
                <a:ea typeface="Arial"/>
                <a:cs typeface="Arial"/>
                <a:sym typeface="Arial"/>
              </a:rPr>
              <a:t>Michelle Dickinson</a:t>
            </a:r>
            <a:endParaRPr sz="1800" b="0" i="0" u="none" strike="noStrike" cap="none">
              <a:solidFill>
                <a:srgbClr val="000000"/>
              </a:solidFill>
              <a:latin typeface="Arial"/>
              <a:ea typeface="Arial"/>
              <a:cs typeface="Arial"/>
              <a:sym typeface="Arial"/>
            </a:endParaRPr>
          </a:p>
        </p:txBody>
      </p:sp>
      <p:sp>
        <p:nvSpPr>
          <p:cNvPr id="134" name="Google Shape;134;p75"/>
          <p:cNvSpPr/>
          <p:nvPr/>
        </p:nvSpPr>
        <p:spPr>
          <a:xfrm>
            <a:off x="6360381" y="4536765"/>
            <a:ext cx="4929919" cy="752787"/>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800"/>
              <a:buFont typeface="Arial"/>
              <a:buNone/>
            </a:pPr>
            <a:r>
              <a:rPr lang="en-GB" sz="2800" b="0" i="0" u="none" strike="noStrike" cap="none">
                <a:solidFill>
                  <a:srgbClr val="000000"/>
                </a:solidFill>
                <a:latin typeface="Arial"/>
                <a:ea typeface="Arial"/>
                <a:cs typeface="Arial"/>
                <a:sym typeface="Arial"/>
              </a:rPr>
              <a:t>Hub Leadership Team</a:t>
            </a:r>
            <a:endParaRPr sz="2000" b="0" i="0" u="none" strike="noStrike" cap="none">
              <a:solidFill>
                <a:srgbClr val="000000"/>
              </a:solidFill>
              <a:latin typeface="Arial"/>
              <a:ea typeface="Arial"/>
              <a:cs typeface="Arial"/>
              <a:sym typeface="Arial"/>
            </a:endParaRPr>
          </a:p>
        </p:txBody>
      </p:sp>
      <p:sp>
        <p:nvSpPr>
          <p:cNvPr id="135" name="Google Shape;135;p75"/>
          <p:cNvSpPr/>
          <p:nvPr/>
        </p:nvSpPr>
        <p:spPr>
          <a:xfrm>
            <a:off x="6360381" y="5671016"/>
            <a:ext cx="4929919" cy="794702"/>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800"/>
              <a:buFont typeface="Arial"/>
              <a:buNone/>
            </a:pPr>
            <a:r>
              <a:rPr lang="en-GB" sz="2800" b="0" i="0" u="none" strike="noStrike" cap="none">
                <a:solidFill>
                  <a:srgbClr val="000000"/>
                </a:solidFill>
                <a:latin typeface="Arial"/>
                <a:ea typeface="Arial"/>
                <a:cs typeface="Arial"/>
                <a:sym typeface="Arial"/>
              </a:rPr>
              <a:t>Subject Hubs and SEND Hub</a:t>
            </a:r>
            <a:endParaRPr sz="2000" b="0" i="0" u="none" strike="noStrike" cap="non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D64F3-742F-0AEF-F7D0-642E0249D1A6}"/>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66A69F9-53E9-F548-7680-7B989B196A86}"/>
              </a:ext>
            </a:extLst>
          </p:cNvPr>
          <p:cNvSpPr>
            <a:spLocks noGrp="1"/>
          </p:cNvSpPr>
          <p:nvPr>
            <p:ph type="body" idx="1"/>
          </p:nvPr>
        </p:nvSpPr>
        <p:spPr/>
        <p:txBody>
          <a:bodyPr/>
          <a:lstStyle/>
          <a:p>
            <a:endParaRPr lang="en-GB"/>
          </a:p>
        </p:txBody>
      </p:sp>
      <p:pic>
        <p:nvPicPr>
          <p:cNvPr id="4" name="Picture 3" descr="A screenshot of a book&#10;&#10;Description automatically generated">
            <a:extLst>
              <a:ext uri="{FF2B5EF4-FFF2-40B4-BE49-F238E27FC236}">
                <a16:creationId xmlns:a16="http://schemas.microsoft.com/office/drawing/2014/main" id="{2AAB3854-279A-4887-AB9C-711634267830}"/>
              </a:ext>
            </a:extLst>
          </p:cNvPr>
          <p:cNvPicPr>
            <a:picLocks noChangeAspect="1"/>
          </p:cNvPicPr>
          <p:nvPr/>
        </p:nvPicPr>
        <p:blipFill>
          <a:blip r:embed="rId2"/>
          <a:stretch>
            <a:fillRect/>
          </a:stretch>
        </p:blipFill>
        <p:spPr>
          <a:xfrm>
            <a:off x="796955" y="462834"/>
            <a:ext cx="10598091" cy="5932331"/>
          </a:xfrm>
          <a:prstGeom prst="rect">
            <a:avLst/>
          </a:prstGeom>
        </p:spPr>
      </p:pic>
    </p:spTree>
    <p:extLst>
      <p:ext uri="{BB962C8B-B14F-4D97-AF65-F5344CB8AC3E}">
        <p14:creationId xmlns:p14="http://schemas.microsoft.com/office/powerpoint/2010/main" val="39320972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F8918-4B0E-81BD-2969-897AACFA993F}"/>
              </a:ext>
            </a:extLst>
          </p:cNvPr>
          <p:cNvSpPr>
            <a:spLocks noGrp="1"/>
          </p:cNvSpPr>
          <p:nvPr>
            <p:ph type="title"/>
          </p:nvPr>
        </p:nvSpPr>
        <p:spPr/>
        <p:txBody>
          <a:bodyPr>
            <a:normAutofit fontScale="90000"/>
          </a:bodyPr>
          <a:lstStyle/>
          <a:p>
            <a:r>
              <a:rPr lang="en-GB" dirty="0"/>
              <a:t>Reading framework 2023</a:t>
            </a:r>
          </a:p>
        </p:txBody>
      </p:sp>
      <p:sp>
        <p:nvSpPr>
          <p:cNvPr id="3" name="Text Placeholder 2">
            <a:extLst>
              <a:ext uri="{FF2B5EF4-FFF2-40B4-BE49-F238E27FC236}">
                <a16:creationId xmlns:a16="http://schemas.microsoft.com/office/drawing/2014/main" id="{1AAE9DB3-1AF6-34A4-9430-3FAF298E550F}"/>
              </a:ext>
            </a:extLst>
          </p:cNvPr>
          <p:cNvSpPr>
            <a:spLocks noGrp="1"/>
          </p:cNvSpPr>
          <p:nvPr>
            <p:ph type="body" idx="1"/>
          </p:nvPr>
        </p:nvSpPr>
        <p:spPr/>
        <p:txBody>
          <a:bodyPr/>
          <a:lstStyle/>
          <a:p>
            <a:r>
              <a:rPr lang="en-GB" dirty="0"/>
              <a:t>Provide excellent training for breaking down the framework and bespoke training </a:t>
            </a:r>
          </a:p>
        </p:txBody>
      </p:sp>
      <p:pic>
        <p:nvPicPr>
          <p:cNvPr id="4" name="Picture 3" descr="A logo for a company&#10;&#10;Description automatically generated">
            <a:extLst>
              <a:ext uri="{FF2B5EF4-FFF2-40B4-BE49-F238E27FC236}">
                <a16:creationId xmlns:a16="http://schemas.microsoft.com/office/drawing/2014/main" id="{6EB65A16-E2B6-5731-5A8E-09106A9EE720}"/>
              </a:ext>
            </a:extLst>
          </p:cNvPr>
          <p:cNvPicPr>
            <a:picLocks noChangeAspect="1"/>
          </p:cNvPicPr>
          <p:nvPr/>
        </p:nvPicPr>
        <p:blipFill>
          <a:blip r:embed="rId2"/>
          <a:stretch>
            <a:fillRect/>
          </a:stretch>
        </p:blipFill>
        <p:spPr>
          <a:xfrm>
            <a:off x="5393170" y="4331277"/>
            <a:ext cx="6381750" cy="2247900"/>
          </a:xfrm>
          <a:prstGeom prst="rect">
            <a:avLst/>
          </a:prstGeom>
        </p:spPr>
      </p:pic>
      <p:pic>
        <p:nvPicPr>
          <p:cNvPr id="5" name="Picture 4" descr="A white background with black text&#10;&#10;Description automatically generated">
            <a:extLst>
              <a:ext uri="{FF2B5EF4-FFF2-40B4-BE49-F238E27FC236}">
                <a16:creationId xmlns:a16="http://schemas.microsoft.com/office/drawing/2014/main" id="{5E16375B-D088-DE85-39A4-444295D17227}"/>
              </a:ext>
            </a:extLst>
          </p:cNvPr>
          <p:cNvPicPr>
            <a:picLocks noChangeAspect="1"/>
          </p:cNvPicPr>
          <p:nvPr/>
        </p:nvPicPr>
        <p:blipFill>
          <a:blip r:embed="rId3"/>
          <a:stretch>
            <a:fillRect/>
          </a:stretch>
        </p:blipFill>
        <p:spPr>
          <a:xfrm>
            <a:off x="496348" y="3723764"/>
            <a:ext cx="4404221" cy="2136894"/>
          </a:xfrm>
          <a:prstGeom prst="rect">
            <a:avLst/>
          </a:prstGeom>
        </p:spPr>
      </p:pic>
    </p:spTree>
    <p:extLst>
      <p:ext uri="{BB962C8B-B14F-4D97-AF65-F5344CB8AC3E}">
        <p14:creationId xmlns:p14="http://schemas.microsoft.com/office/powerpoint/2010/main" val="3221680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F8918-4B0E-81BD-2969-897AACFA993F}"/>
              </a:ext>
            </a:extLst>
          </p:cNvPr>
          <p:cNvSpPr>
            <a:spLocks noGrp="1"/>
          </p:cNvSpPr>
          <p:nvPr>
            <p:ph type="title"/>
          </p:nvPr>
        </p:nvSpPr>
        <p:spPr>
          <a:xfrm>
            <a:off x="4274535" y="593367"/>
            <a:ext cx="7501865" cy="763600"/>
          </a:xfrm>
        </p:spPr>
        <p:txBody>
          <a:bodyPr>
            <a:normAutofit fontScale="90000"/>
          </a:bodyPr>
          <a:lstStyle/>
          <a:p>
            <a:r>
              <a:rPr lang="en-GB" b="1" dirty="0"/>
              <a:t>12. READING LIKE A HISTORIAN </a:t>
            </a:r>
          </a:p>
        </p:txBody>
      </p:sp>
      <p:sp>
        <p:nvSpPr>
          <p:cNvPr id="3" name="Text Placeholder 2">
            <a:extLst>
              <a:ext uri="{FF2B5EF4-FFF2-40B4-BE49-F238E27FC236}">
                <a16:creationId xmlns:a16="http://schemas.microsoft.com/office/drawing/2014/main" id="{1AAE9DB3-1AF6-34A4-9430-3FAF298E550F}"/>
              </a:ext>
            </a:extLst>
          </p:cNvPr>
          <p:cNvSpPr>
            <a:spLocks noGrp="1"/>
          </p:cNvSpPr>
          <p:nvPr>
            <p:ph type="body" idx="1"/>
          </p:nvPr>
        </p:nvSpPr>
        <p:spPr>
          <a:xfrm>
            <a:off x="4512223" y="1536633"/>
            <a:ext cx="7264177" cy="4555200"/>
          </a:xfrm>
        </p:spPr>
        <p:txBody>
          <a:bodyPr>
            <a:normAutofit fontScale="92500"/>
          </a:bodyPr>
          <a:lstStyle/>
          <a:p>
            <a:pPr>
              <a:buFont typeface="Calibri"/>
              <a:buChar char="-"/>
            </a:pPr>
            <a:r>
              <a:rPr lang="en-GB" b="1" dirty="0"/>
              <a:t>Read the chapter</a:t>
            </a:r>
            <a:r>
              <a:rPr lang="en-GB" dirty="0"/>
              <a:t> </a:t>
            </a:r>
          </a:p>
          <a:p>
            <a:pPr>
              <a:buFont typeface="Calibri"/>
              <a:buChar char="-"/>
            </a:pPr>
            <a:endParaRPr lang="en-GB" dirty="0"/>
          </a:p>
          <a:p>
            <a:pPr>
              <a:buFont typeface="Calibri"/>
              <a:buChar char="-"/>
            </a:pPr>
            <a:r>
              <a:rPr lang="en-GB" b="1" dirty="0"/>
              <a:t>Discuss</a:t>
            </a:r>
            <a:r>
              <a:rPr lang="en-GB" dirty="0"/>
              <a:t> </a:t>
            </a:r>
          </a:p>
          <a:p>
            <a:pPr>
              <a:buFont typeface="Calibri"/>
              <a:buChar char="-"/>
            </a:pPr>
            <a:r>
              <a:rPr lang="en-GB" dirty="0"/>
              <a:t>What does reading look like in your department?</a:t>
            </a:r>
          </a:p>
          <a:p>
            <a:pPr>
              <a:buFont typeface="Calibri"/>
              <a:buChar char="-"/>
            </a:pPr>
            <a:r>
              <a:rPr lang="en-GB" dirty="0"/>
              <a:t>How often do you plan for the explicit teaching of disciplinary reading in your curriculum model?</a:t>
            </a:r>
          </a:p>
          <a:p>
            <a:pPr>
              <a:buFont typeface="Calibri"/>
              <a:buChar char="-"/>
            </a:pPr>
            <a:r>
              <a:rPr lang="en-GB" dirty="0"/>
              <a:t>How often do you teach new vocabulary?</a:t>
            </a:r>
          </a:p>
          <a:p>
            <a:pPr>
              <a:buFont typeface="Calibri"/>
              <a:buChar char="-"/>
            </a:pPr>
            <a:r>
              <a:rPr lang="en-GB" dirty="0"/>
              <a:t>How can you empower your students to use new vocabulary powerfully and in a malleable way?</a:t>
            </a:r>
          </a:p>
          <a:p>
            <a:pPr>
              <a:buFont typeface="Calibri"/>
              <a:buChar char="-"/>
            </a:pPr>
            <a:r>
              <a:rPr lang="en-GB" dirty="0"/>
              <a:t>What can you learn from primary practitioners about teaching reading?</a:t>
            </a:r>
          </a:p>
        </p:txBody>
      </p:sp>
      <p:pic>
        <p:nvPicPr>
          <p:cNvPr id="4" name="Picture 3" descr="https://www.openaccessgovernment.org/wp-content/uploads/2023/10/Alex-Fairlamb-high-res1.jpg">
            <a:extLst>
              <a:ext uri="{FF2B5EF4-FFF2-40B4-BE49-F238E27FC236}">
                <a16:creationId xmlns:a16="http://schemas.microsoft.com/office/drawing/2014/main" id="{4F07DCCE-83CC-561A-ABAF-52AA9FE786F5}"/>
              </a:ext>
            </a:extLst>
          </p:cNvPr>
          <p:cNvPicPr>
            <a:picLocks noChangeAspect="1"/>
          </p:cNvPicPr>
          <p:nvPr/>
        </p:nvPicPr>
        <p:blipFill>
          <a:blip r:embed="rId2"/>
          <a:stretch>
            <a:fillRect/>
          </a:stretch>
        </p:blipFill>
        <p:spPr>
          <a:xfrm>
            <a:off x="290119" y="279633"/>
            <a:ext cx="3810000" cy="3810000"/>
          </a:xfrm>
          <a:prstGeom prst="rect">
            <a:avLst/>
          </a:prstGeom>
        </p:spPr>
      </p:pic>
      <p:pic>
        <p:nvPicPr>
          <p:cNvPr id="6" name="Picture 5" descr="What is History Teaching, Now? A practical handbook for all history  teachers and educators by Alex Fairlamb | Hachette UK">
            <a:extLst>
              <a:ext uri="{FF2B5EF4-FFF2-40B4-BE49-F238E27FC236}">
                <a16:creationId xmlns:a16="http://schemas.microsoft.com/office/drawing/2014/main" id="{85EDED35-DC90-D022-8DD5-D64928E8BB90}"/>
              </a:ext>
            </a:extLst>
          </p:cNvPr>
          <p:cNvPicPr>
            <a:picLocks noChangeAspect="1"/>
          </p:cNvPicPr>
          <p:nvPr/>
        </p:nvPicPr>
        <p:blipFill>
          <a:blip r:embed="rId3"/>
          <a:stretch>
            <a:fillRect/>
          </a:stretch>
        </p:blipFill>
        <p:spPr>
          <a:xfrm>
            <a:off x="39262" y="3430111"/>
            <a:ext cx="2237875" cy="3187817"/>
          </a:xfrm>
          <a:prstGeom prst="rect">
            <a:avLst/>
          </a:prstGeom>
        </p:spPr>
      </p:pic>
    </p:spTree>
    <p:extLst>
      <p:ext uri="{BB962C8B-B14F-4D97-AF65-F5344CB8AC3E}">
        <p14:creationId xmlns:p14="http://schemas.microsoft.com/office/powerpoint/2010/main" val="7942323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50"/>
        <p:cNvGrpSpPr/>
        <p:nvPr/>
      </p:nvGrpSpPr>
      <p:grpSpPr>
        <a:xfrm>
          <a:off x="0" y="0"/>
          <a:ext cx="0" cy="0"/>
          <a:chOff x="0" y="0"/>
          <a:chExt cx="0" cy="0"/>
        </a:xfrm>
      </p:grpSpPr>
      <p:sp>
        <p:nvSpPr>
          <p:cNvPr id="351" name="Google Shape;351;p92"/>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352" name="Google Shape;352;p92" descr="A group of blue question marks&#10;&#10;Description automatically generated"/>
          <p:cNvPicPr preferRelativeResize="0"/>
          <p:nvPr/>
        </p:nvPicPr>
        <p:blipFill rotWithShape="1">
          <a:blip r:embed="rId3">
            <a:alphaModFix/>
          </a:blip>
          <a:srcRect b="1763"/>
          <a:stretch/>
        </p:blipFill>
        <p:spPr>
          <a:xfrm>
            <a:off x="20" y="1282"/>
            <a:ext cx="12191980" cy="6856718"/>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57"/>
        <p:cNvGrpSpPr/>
        <p:nvPr/>
      </p:nvGrpSpPr>
      <p:grpSpPr>
        <a:xfrm>
          <a:off x="0" y="0"/>
          <a:ext cx="0" cy="0"/>
          <a:chOff x="0" y="0"/>
          <a:chExt cx="0" cy="0"/>
        </a:xfrm>
      </p:grpSpPr>
      <p:sp>
        <p:nvSpPr>
          <p:cNvPr id="358" name="Google Shape;358;p46"/>
          <p:cNvSpPr/>
          <p:nvPr/>
        </p:nvSpPr>
        <p:spPr>
          <a:xfrm>
            <a:off x="1210277" y="0"/>
            <a:ext cx="9771446" cy="6858000"/>
          </a:xfrm>
          <a:custGeom>
            <a:avLst/>
            <a:gdLst/>
            <a:ahLst/>
            <a:cxnLst/>
            <a:rect l="l" t="t" r="r" b="b"/>
            <a:pathLst>
              <a:path w="9771446" h="6858000" extrusionOk="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rgbClr val="D8D8D8">
              <a:alpha val="61176"/>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59" name="Google Shape;359;p46" descr="A blackboard with colorful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0"/>
        <p:cNvGrpSpPr/>
        <p:nvPr/>
      </p:nvGrpSpPr>
      <p:grpSpPr>
        <a:xfrm>
          <a:off x="0" y="0"/>
          <a:ext cx="0" cy="0"/>
          <a:chOff x="0" y="0"/>
          <a:chExt cx="0" cy="0"/>
        </a:xfrm>
      </p:grpSpPr>
      <p:sp>
        <p:nvSpPr>
          <p:cNvPr id="141" name="Google Shape;141;p76"/>
          <p:cNvSpPr/>
          <p:nvPr/>
        </p:nvSpPr>
        <p:spPr>
          <a:xfrm>
            <a:off x="-2" y="0"/>
            <a:ext cx="12192004"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2" name="Google Shape;142;p76"/>
          <p:cNvSpPr/>
          <p:nvPr/>
        </p:nvSpPr>
        <p:spPr>
          <a:xfrm flipH="1">
            <a:off x="-1" y="5282344"/>
            <a:ext cx="12191998" cy="1590742"/>
          </a:xfrm>
          <a:prstGeom prst="rect">
            <a:avLst/>
          </a:prstGeom>
          <a:gradFill>
            <a:gsLst>
              <a:gs pos="0">
                <a:srgbClr val="000000">
                  <a:alpha val="95294"/>
                </a:srgbClr>
              </a:gs>
              <a:gs pos="34000">
                <a:srgbClr val="000000">
                  <a:alpha val="95294"/>
                </a:srgbClr>
              </a:gs>
              <a:gs pos="100000">
                <a:schemeClr val="accent1"/>
              </a:gs>
            </a:gsLst>
            <a:lin ang="8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3" name="Google Shape;143;p76"/>
          <p:cNvSpPr/>
          <p:nvPr/>
        </p:nvSpPr>
        <p:spPr>
          <a:xfrm flipH="1">
            <a:off x="-4" y="5282344"/>
            <a:ext cx="8115300" cy="1590742"/>
          </a:xfrm>
          <a:prstGeom prst="rect">
            <a:avLst/>
          </a:prstGeom>
          <a:gradFill>
            <a:gsLst>
              <a:gs pos="0">
                <a:srgbClr val="2F5496">
                  <a:alpha val="58431"/>
                </a:srgbClr>
              </a:gs>
              <a:gs pos="28000">
                <a:srgbClr val="2F5496">
                  <a:alpha val="58431"/>
                </a:srgbClr>
              </a:gs>
              <a:gs pos="100000">
                <a:srgbClr val="000000">
                  <a:alpha val="69411"/>
                </a:srgbClr>
              </a:gs>
            </a:gsLst>
            <a:lin ang="11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4" name="Google Shape;144;p76"/>
          <p:cNvSpPr/>
          <p:nvPr/>
        </p:nvSpPr>
        <p:spPr>
          <a:xfrm flipH="1">
            <a:off x="-4" y="5282344"/>
            <a:ext cx="12191998" cy="1590742"/>
          </a:xfrm>
          <a:prstGeom prst="rect">
            <a:avLst/>
          </a:prstGeom>
          <a:gradFill>
            <a:gsLst>
              <a:gs pos="0">
                <a:srgbClr val="000000">
                  <a:alpha val="71372"/>
                </a:srgbClr>
              </a:gs>
              <a:gs pos="100000">
                <a:srgbClr val="4472C4">
                  <a:alpha val="0"/>
                </a:srgbClr>
              </a:gs>
            </a:gsLst>
            <a:lin ang="15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5" name="Google Shape;145;p76"/>
          <p:cNvSpPr txBox="1">
            <a:spLocks noGrp="1"/>
          </p:cNvSpPr>
          <p:nvPr>
            <p:ph type="title"/>
          </p:nvPr>
        </p:nvSpPr>
        <p:spPr>
          <a:xfrm>
            <a:off x="376550" y="5490975"/>
            <a:ext cx="10429500" cy="11592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65000"/>
              <a:buNone/>
            </a:pPr>
            <a:r>
              <a:rPr lang="en-GB" sz="4000">
                <a:solidFill>
                  <a:srgbClr val="FFFFFF"/>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The Pillars</a:t>
            </a:r>
            <a:r>
              <a:rPr lang="en-GB" sz="4000">
                <a:solidFill>
                  <a:srgbClr val="FFFFFF"/>
                </a:solidFill>
                <a:latin typeface="Arial"/>
                <a:ea typeface="Arial"/>
                <a:cs typeface="Arial"/>
                <a:sym typeface="Arial"/>
              </a:rPr>
              <a:t> of Effective Curriculum Implementation</a:t>
            </a:r>
            <a:endParaRPr/>
          </a:p>
        </p:txBody>
      </p:sp>
      <p:pic>
        <p:nvPicPr>
          <p:cNvPr id="146" name="Google Shape;146;p76"/>
          <p:cNvPicPr preferRelativeResize="0"/>
          <p:nvPr/>
        </p:nvPicPr>
        <p:blipFill rotWithShape="1">
          <a:blip r:embed="rId3">
            <a:alphaModFix/>
          </a:blip>
          <a:srcRect l="26381" t="36944" r="26849" b="37083"/>
          <a:stretch/>
        </p:blipFill>
        <p:spPr>
          <a:xfrm>
            <a:off x="-4" y="549010"/>
            <a:ext cx="12191994" cy="427527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1"/>
        <p:cNvGrpSpPr/>
        <p:nvPr/>
      </p:nvGrpSpPr>
      <p:grpSpPr>
        <a:xfrm>
          <a:off x="0" y="0"/>
          <a:ext cx="0" cy="0"/>
          <a:chOff x="0" y="0"/>
          <a:chExt cx="0" cy="0"/>
        </a:xfrm>
      </p:grpSpPr>
      <p:sp>
        <p:nvSpPr>
          <p:cNvPr id="152" name="Google Shape;152;p77"/>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53" name="Google Shape;153;p77"/>
          <p:cNvSpPr/>
          <p:nvPr/>
        </p:nvSpPr>
        <p:spPr>
          <a:xfrm>
            <a:off x="477012" y="480060"/>
            <a:ext cx="11237976" cy="5897880"/>
          </a:xfrm>
          <a:prstGeom prst="rect">
            <a:avLst/>
          </a:prstGeom>
          <a:solidFill>
            <a:srgbClr val="FFFFFF"/>
          </a:solidFill>
          <a:ln>
            <a:noFill/>
          </a:ln>
          <a:effectLst>
            <a:outerShdw blurRad="63500" dist="17780" dir="5400000" algn="t" rotWithShape="0">
              <a:srgbClr val="000000">
                <a:alpha val="42352"/>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54" name="Google Shape;154;p77"/>
          <p:cNvSpPr/>
          <p:nvPr/>
        </p:nvSpPr>
        <p:spPr>
          <a:xfrm>
            <a:off x="3521670" y="1525622"/>
            <a:ext cx="7940383" cy="1685819"/>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2208" b="1" i="0" u="none" strike="noStrike" cap="none">
                <a:solidFill>
                  <a:srgbClr val="000000"/>
                </a:solidFill>
                <a:latin typeface="Arial"/>
                <a:ea typeface="Arial"/>
                <a:cs typeface="Arial"/>
                <a:sym typeface="Arial"/>
              </a:rPr>
              <a:t>Developing subject expertise so that teachers demonstrate strong expertise in their curriculum area. </a:t>
            </a:r>
            <a:endParaRPr sz="1400" b="0" i="0" u="none" strike="noStrike" cap="none">
              <a:solidFill>
                <a:srgbClr val="000000"/>
              </a:solidFill>
              <a:latin typeface="Arial"/>
              <a:ea typeface="Arial"/>
              <a:cs typeface="Arial"/>
              <a:sym typeface="Arial"/>
            </a:endParaRPr>
          </a:p>
        </p:txBody>
      </p:sp>
      <p:sp>
        <p:nvSpPr>
          <p:cNvPr id="155" name="Google Shape;155;p77"/>
          <p:cNvSpPr/>
          <p:nvPr/>
        </p:nvSpPr>
        <p:spPr>
          <a:xfrm>
            <a:off x="7750680" y="3731127"/>
            <a:ext cx="3797853" cy="1685819"/>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2208" b="1" i="0" u="none" strike="noStrike" cap="none">
                <a:solidFill>
                  <a:srgbClr val="000000"/>
                </a:solidFill>
                <a:latin typeface="Arial"/>
                <a:ea typeface="Arial"/>
                <a:cs typeface="Arial"/>
                <a:sym typeface="Arial"/>
              </a:rPr>
              <a:t>Pupils form a deep understanding of intended knowledge. </a:t>
            </a:r>
            <a:endParaRPr sz="1400" b="0" i="0" u="none" strike="noStrike" cap="none">
              <a:solidFill>
                <a:srgbClr val="000000"/>
              </a:solidFill>
              <a:latin typeface="Arial"/>
              <a:ea typeface="Arial"/>
              <a:cs typeface="Arial"/>
              <a:sym typeface="Arial"/>
            </a:endParaRPr>
          </a:p>
        </p:txBody>
      </p:sp>
      <p:sp>
        <p:nvSpPr>
          <p:cNvPr id="156" name="Google Shape;156;p77"/>
          <p:cNvSpPr/>
          <p:nvPr/>
        </p:nvSpPr>
        <p:spPr>
          <a:xfrm>
            <a:off x="3521670" y="3711240"/>
            <a:ext cx="3797853" cy="1685819"/>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2208" b="1" i="0" u="none" strike="noStrike" cap="none">
                <a:solidFill>
                  <a:srgbClr val="000000"/>
                </a:solidFill>
                <a:latin typeface="Arial"/>
                <a:ea typeface="Arial"/>
                <a:cs typeface="Arial"/>
                <a:sym typeface="Arial"/>
              </a:rPr>
              <a:t>Teachers use effective pedagogy to help pupils to know and remember more. </a:t>
            </a:r>
            <a:endParaRPr sz="1400" b="0" i="0" u="none" strike="noStrike" cap="none">
              <a:solidFill>
                <a:srgbClr val="000000"/>
              </a:solidFill>
              <a:latin typeface="Arial"/>
              <a:ea typeface="Arial"/>
              <a:cs typeface="Arial"/>
              <a:sym typeface="Arial"/>
            </a:endParaRPr>
          </a:p>
        </p:txBody>
      </p:sp>
      <p:pic>
        <p:nvPicPr>
          <p:cNvPr id="157" name="Google Shape;157;p77"/>
          <p:cNvPicPr preferRelativeResize="0"/>
          <p:nvPr/>
        </p:nvPicPr>
        <p:blipFill rotWithShape="1">
          <a:blip r:embed="rId3">
            <a:alphaModFix/>
          </a:blip>
          <a:srcRect l="26381" t="36944" r="63525" b="37083"/>
          <a:stretch/>
        </p:blipFill>
        <p:spPr>
          <a:xfrm>
            <a:off x="643467" y="1441053"/>
            <a:ext cx="2447047" cy="3975893"/>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2"/>
        <p:cNvGrpSpPr/>
        <p:nvPr/>
      </p:nvGrpSpPr>
      <p:grpSpPr>
        <a:xfrm>
          <a:off x="0" y="0"/>
          <a:ext cx="0" cy="0"/>
          <a:chOff x="0" y="0"/>
          <a:chExt cx="0" cy="0"/>
        </a:xfrm>
      </p:grpSpPr>
      <p:sp>
        <p:nvSpPr>
          <p:cNvPr id="163" name="Google Shape;163;p78"/>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64" name="Google Shape;164;p78"/>
          <p:cNvSpPr txBox="1">
            <a:spLocks noGrp="1"/>
          </p:cNvSpPr>
          <p:nvPr>
            <p:ph type="title"/>
          </p:nvPr>
        </p:nvSpPr>
        <p:spPr>
          <a:xfrm>
            <a:off x="5596501" y="489508"/>
            <a:ext cx="5754896" cy="1667569"/>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6600"/>
              <a:buNone/>
            </a:pPr>
            <a:r>
              <a:rPr lang="en-GB" sz="4000">
                <a:solidFill>
                  <a:schemeClr val="dk1"/>
                </a:solidFill>
                <a:latin typeface="Arial"/>
                <a:ea typeface="Arial"/>
                <a:cs typeface="Arial"/>
                <a:sym typeface="Arial"/>
              </a:rPr>
              <a:t>Discussion Point</a:t>
            </a:r>
            <a:endParaRPr/>
          </a:p>
        </p:txBody>
      </p:sp>
      <p:pic>
        <p:nvPicPr>
          <p:cNvPr id="165" name="Google Shape;165;p78" descr="Chat"/>
          <p:cNvPicPr preferRelativeResize="0"/>
          <p:nvPr/>
        </p:nvPicPr>
        <p:blipFill rotWithShape="1">
          <a:blip r:embed="rId3">
            <a:alphaModFix/>
          </a:blip>
          <a:srcRect/>
          <a:stretch/>
        </p:blipFill>
        <p:spPr>
          <a:xfrm>
            <a:off x="1068130" y="1275070"/>
            <a:ext cx="3876165" cy="3876165"/>
          </a:xfrm>
          <a:prstGeom prst="rect">
            <a:avLst/>
          </a:prstGeom>
          <a:noFill/>
          <a:ln>
            <a:noFill/>
          </a:ln>
        </p:spPr>
      </p:pic>
      <p:sp>
        <p:nvSpPr>
          <p:cNvPr id="166" name="Google Shape;166;p78"/>
          <p:cNvSpPr/>
          <p:nvPr/>
        </p:nvSpPr>
        <p:spPr>
          <a:xfrm>
            <a:off x="5596502" y="2405894"/>
            <a:ext cx="5754896" cy="3197464"/>
          </a:xfrm>
          <a:prstGeom prst="roundRect">
            <a:avLst>
              <a:gd name="adj" fmla="val 16667"/>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600"/>
              </a:spcAft>
              <a:buClr>
                <a:srgbClr val="000000"/>
              </a:buClr>
              <a:buSzPts val="3600"/>
              <a:buFont typeface="Arial"/>
              <a:buNone/>
            </a:pPr>
            <a:r>
              <a:rPr lang="en-GB" sz="3600" b="0" i="0" u="none" strike="noStrike" cap="none">
                <a:solidFill>
                  <a:schemeClr val="dk1"/>
                </a:solidFill>
                <a:latin typeface="Arial"/>
                <a:ea typeface="Arial"/>
                <a:cs typeface="Arial"/>
                <a:sym typeface="Arial"/>
              </a:rPr>
              <a:t>What was on the agenda of your most recent subject department meeting? </a:t>
            </a:r>
            <a:endParaRPr sz="1400" b="0" i="0" u="none" strike="noStrike" cap="none">
              <a:solidFill>
                <a:srgbClr val="000000"/>
              </a:solidFill>
              <a:latin typeface="Arial"/>
              <a:ea typeface="Arial"/>
              <a:cs typeface="Arial"/>
              <a:sym typeface="Arial"/>
            </a:endParaRPr>
          </a:p>
        </p:txBody>
      </p:sp>
      <p:sp>
        <p:nvSpPr>
          <p:cNvPr id="167" name="Google Shape;167;p78"/>
          <p:cNvSpPr/>
          <p:nvPr/>
        </p:nvSpPr>
        <p:spPr>
          <a:xfrm rot="10800000" flipH="1">
            <a:off x="0" y="6400799"/>
            <a:ext cx="12192000" cy="456773"/>
          </a:xfrm>
          <a:prstGeom prst="rect">
            <a:avLst/>
          </a:prstGeom>
          <a:gradFill>
            <a:gsLst>
              <a:gs pos="0">
                <a:schemeClr val="accent1"/>
              </a:gs>
              <a:gs pos="90000">
                <a:srgbClr val="000000"/>
              </a:gs>
              <a:gs pos="100000">
                <a:srgbClr val="000000"/>
              </a:gs>
            </a:gsLst>
            <a:lin ang="2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68" name="Google Shape;168;p78"/>
          <p:cNvSpPr/>
          <p:nvPr/>
        </p:nvSpPr>
        <p:spPr>
          <a:xfrm flipH="1">
            <a:off x="4038600" y="6400799"/>
            <a:ext cx="8153398" cy="456772"/>
          </a:xfrm>
          <a:prstGeom prst="rect">
            <a:avLst/>
          </a:prstGeom>
          <a:gradFill>
            <a:gsLst>
              <a:gs pos="0">
                <a:srgbClr val="000000">
                  <a:alpha val="49411"/>
                </a:srgbClr>
              </a:gs>
              <a:gs pos="100000">
                <a:srgbClr val="2F5496"/>
              </a:gs>
            </a:gsLst>
            <a:lin ang="1380000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3"/>
        <p:cNvGrpSpPr/>
        <p:nvPr/>
      </p:nvGrpSpPr>
      <p:grpSpPr>
        <a:xfrm>
          <a:off x="0" y="0"/>
          <a:ext cx="0" cy="0"/>
          <a:chOff x="0" y="0"/>
          <a:chExt cx="0" cy="0"/>
        </a:xfrm>
      </p:grpSpPr>
      <p:sp>
        <p:nvSpPr>
          <p:cNvPr id="174" name="Google Shape;174;p79"/>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75" name="Google Shape;175;p79"/>
          <p:cNvSpPr/>
          <p:nvPr/>
        </p:nvSpPr>
        <p:spPr>
          <a:xfrm>
            <a:off x="477012" y="480060"/>
            <a:ext cx="11237976" cy="5897880"/>
          </a:xfrm>
          <a:prstGeom prst="rect">
            <a:avLst/>
          </a:prstGeom>
          <a:solidFill>
            <a:srgbClr val="FFFFFF"/>
          </a:solidFill>
          <a:ln>
            <a:noFill/>
          </a:ln>
          <a:effectLst>
            <a:outerShdw blurRad="63500" dist="17780" dir="5400000" algn="t" rotWithShape="0">
              <a:srgbClr val="000000">
                <a:alpha val="42352"/>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76" name="Google Shape;176;p79"/>
          <p:cNvSpPr/>
          <p:nvPr/>
        </p:nvSpPr>
        <p:spPr>
          <a:xfrm>
            <a:off x="642938" y="642938"/>
            <a:ext cx="5160962" cy="5570538"/>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rmAutofit/>
          </a:bodyPr>
          <a:lstStyle/>
          <a:p>
            <a:pPr marL="0" marR="0" lvl="0" indent="0" algn="ctr"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600"/>
              </a:spcAft>
              <a:buClr>
                <a:srgbClr val="000000"/>
              </a:buClr>
              <a:buSzPts val="2800"/>
              <a:buFont typeface="Arial"/>
              <a:buNone/>
            </a:pPr>
            <a:r>
              <a:rPr lang="en-GB" sz="2800" b="0" i="0" u="none" strike="noStrike" cap="none">
                <a:solidFill>
                  <a:srgbClr val="000000"/>
                </a:solidFill>
                <a:latin typeface="Arial"/>
                <a:ea typeface="Arial"/>
                <a:cs typeface="Arial"/>
                <a:sym typeface="Arial"/>
              </a:rPr>
              <a:t>What proportion of the time was allocated to developing colleagues’ curriculum expertise?</a:t>
            </a:r>
            <a:endParaRPr sz="1400" b="0" i="0" u="none" strike="noStrike" cap="none">
              <a:solidFill>
                <a:srgbClr val="000000"/>
              </a:solidFill>
              <a:latin typeface="Arial"/>
              <a:ea typeface="Arial"/>
              <a:cs typeface="Arial"/>
              <a:sym typeface="Arial"/>
            </a:endParaRPr>
          </a:p>
        </p:txBody>
      </p:sp>
      <p:sp>
        <p:nvSpPr>
          <p:cNvPr id="177" name="Google Shape;177;p79"/>
          <p:cNvSpPr/>
          <p:nvPr/>
        </p:nvSpPr>
        <p:spPr>
          <a:xfrm>
            <a:off x="5969826" y="642938"/>
            <a:ext cx="5464937" cy="5570538"/>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rmAutofit/>
          </a:bodyPr>
          <a:lstStyle/>
          <a:p>
            <a:pPr marL="0" marR="0" lvl="0" indent="0" algn="ctr"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600"/>
              </a:spcAft>
              <a:buClr>
                <a:srgbClr val="000000"/>
              </a:buClr>
              <a:buSzPts val="2800"/>
              <a:buFont typeface="Arial"/>
              <a:buNone/>
            </a:pPr>
            <a:r>
              <a:rPr lang="en-GB" sz="2800" b="0" i="0" u="none" strike="noStrike" cap="none">
                <a:solidFill>
                  <a:srgbClr val="000000"/>
                </a:solidFill>
                <a:latin typeface="Arial"/>
                <a:ea typeface="Arial"/>
                <a:cs typeface="Arial"/>
                <a:sym typeface="Arial"/>
              </a:rPr>
              <a:t>Discussion Point 2: What do we mean by </a:t>
            </a:r>
            <a:r>
              <a:rPr lang="en-GB" sz="2800" b="1" i="0" u="none" strike="noStrike" cap="none">
                <a:solidFill>
                  <a:srgbClr val="000000"/>
                </a:solidFill>
                <a:latin typeface="Arial"/>
                <a:ea typeface="Arial"/>
                <a:cs typeface="Arial"/>
                <a:sym typeface="Arial"/>
              </a:rPr>
              <a:t>subject</a:t>
            </a:r>
            <a:r>
              <a:rPr lang="en-GB" sz="2800" b="1" i="0" u="none" strike="noStrike" cap="none">
                <a:solidFill>
                  <a:srgbClr val="000000"/>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 expertise</a:t>
            </a:r>
            <a:r>
              <a:rPr lang="en-GB" sz="2800" b="0" i="0" u="none" strike="noStrike" cap="none">
                <a:solidFill>
                  <a:srgbClr val="000000"/>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80"/>
          <p:cNvSpPr/>
          <p:nvPr/>
        </p:nvSpPr>
        <p:spPr>
          <a:xfrm>
            <a:off x="6430901" y="1493966"/>
            <a:ext cx="5038804" cy="839659"/>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a:solidFill>
                  <a:srgbClr val="000000"/>
                </a:solidFill>
                <a:latin typeface="Arial"/>
                <a:ea typeface="Arial"/>
                <a:cs typeface="Arial"/>
                <a:sym typeface="Arial"/>
              </a:rPr>
              <a:t>Subject Expertise</a:t>
            </a:r>
            <a:endParaRPr sz="2400" b="0" i="0" u="none" strike="noStrike" cap="none">
              <a:solidFill>
                <a:srgbClr val="000000"/>
              </a:solidFill>
              <a:latin typeface="Arial"/>
              <a:ea typeface="Arial"/>
              <a:cs typeface="Arial"/>
              <a:sym typeface="Arial"/>
            </a:endParaRPr>
          </a:p>
        </p:txBody>
      </p:sp>
      <p:sp>
        <p:nvSpPr>
          <p:cNvPr id="184" name="Google Shape;184;p80"/>
          <p:cNvSpPr/>
          <p:nvPr/>
        </p:nvSpPr>
        <p:spPr>
          <a:xfrm>
            <a:off x="387394" y="1493966"/>
            <a:ext cx="5038803" cy="839659"/>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a:solidFill>
                  <a:srgbClr val="000000"/>
                </a:solidFill>
                <a:latin typeface="Arial"/>
                <a:ea typeface="Arial"/>
                <a:cs typeface="Arial"/>
                <a:sym typeface="Arial"/>
              </a:rPr>
              <a:t>Subject Knowledge</a:t>
            </a:r>
            <a:endParaRPr sz="2400" b="0" i="0" u="none" strike="noStrike" cap="none">
              <a:solidFill>
                <a:srgbClr val="000000"/>
              </a:solidFill>
              <a:latin typeface="Arial"/>
              <a:ea typeface="Arial"/>
              <a:cs typeface="Arial"/>
              <a:sym typeface="Arial"/>
            </a:endParaRPr>
          </a:p>
        </p:txBody>
      </p:sp>
      <p:sp>
        <p:nvSpPr>
          <p:cNvPr id="185" name="Google Shape;185;p80"/>
          <p:cNvSpPr txBox="1">
            <a:spLocks noGrp="1"/>
          </p:cNvSpPr>
          <p:nvPr>
            <p:ph type="title"/>
          </p:nvPr>
        </p:nvSpPr>
        <p:spPr>
          <a:xfrm>
            <a:off x="269394" y="323850"/>
            <a:ext cx="10634472" cy="713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solidFill>
                  <a:schemeClr val="dk1"/>
                </a:solidFill>
              </a:rPr>
              <a:t>What does high quality subject expertise look like? In your subject?</a:t>
            </a:r>
            <a:endParaRPr>
              <a:solidFill>
                <a:schemeClr val="dk1"/>
              </a:solidFill>
            </a:endParaRPr>
          </a:p>
        </p:txBody>
      </p:sp>
      <p:sp>
        <p:nvSpPr>
          <p:cNvPr id="186" name="Google Shape;186;p80"/>
          <p:cNvSpPr/>
          <p:nvPr/>
        </p:nvSpPr>
        <p:spPr>
          <a:xfrm>
            <a:off x="387394" y="2484565"/>
            <a:ext cx="5038803" cy="839659"/>
          </a:xfrm>
          <a:prstGeom prst="roundRect">
            <a:avLst>
              <a:gd name="adj" fmla="val 16667"/>
            </a:avLst>
          </a:prstGeom>
          <a:solidFill>
            <a:srgbClr val="DDEAF6"/>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a:solidFill>
                  <a:srgbClr val="000000"/>
                </a:solidFill>
                <a:latin typeface="Arial"/>
                <a:ea typeface="Arial"/>
                <a:cs typeface="Arial"/>
                <a:sym typeface="Arial"/>
              </a:rPr>
              <a:t>Relevant qualifications</a:t>
            </a:r>
            <a:endParaRPr sz="2400" b="0" i="0" u="none" strike="noStrike" cap="none">
              <a:solidFill>
                <a:srgbClr val="000000"/>
              </a:solidFill>
              <a:latin typeface="Arial"/>
              <a:ea typeface="Arial"/>
              <a:cs typeface="Arial"/>
              <a:sym typeface="Arial"/>
            </a:endParaRPr>
          </a:p>
        </p:txBody>
      </p:sp>
      <p:sp>
        <p:nvSpPr>
          <p:cNvPr id="187" name="Google Shape;187;p80"/>
          <p:cNvSpPr/>
          <p:nvPr/>
        </p:nvSpPr>
        <p:spPr>
          <a:xfrm>
            <a:off x="387394" y="3428999"/>
            <a:ext cx="5038803" cy="839659"/>
          </a:xfrm>
          <a:prstGeom prst="roundRect">
            <a:avLst>
              <a:gd name="adj" fmla="val 16667"/>
            </a:avLst>
          </a:prstGeom>
          <a:solidFill>
            <a:srgbClr val="DDEAF6"/>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a:solidFill>
                  <a:srgbClr val="000000"/>
                </a:solidFill>
                <a:latin typeface="Arial"/>
                <a:ea typeface="Arial"/>
                <a:cs typeface="Arial"/>
                <a:sym typeface="Arial"/>
              </a:rPr>
              <a:t>Secure knowledge of methods and facts</a:t>
            </a:r>
            <a:endParaRPr sz="2400" b="0" i="0" u="none" strike="noStrike" cap="none">
              <a:solidFill>
                <a:srgbClr val="000000"/>
              </a:solidFill>
              <a:latin typeface="Arial"/>
              <a:ea typeface="Arial"/>
              <a:cs typeface="Arial"/>
              <a:sym typeface="Arial"/>
            </a:endParaRPr>
          </a:p>
        </p:txBody>
      </p:sp>
      <p:sp>
        <p:nvSpPr>
          <p:cNvPr id="188" name="Google Shape;188;p80"/>
          <p:cNvSpPr/>
          <p:nvPr/>
        </p:nvSpPr>
        <p:spPr>
          <a:xfrm>
            <a:off x="6430900" y="2428763"/>
            <a:ext cx="5038800" cy="895500"/>
          </a:xfrm>
          <a:prstGeom prst="roundRect">
            <a:avLst>
              <a:gd name="adj" fmla="val 16667"/>
            </a:avLst>
          </a:prstGeom>
          <a:solidFill>
            <a:srgbClr val="DDEAF6"/>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100" b="0" i="0" u="none" strike="noStrike" cap="none">
                <a:solidFill>
                  <a:srgbClr val="000000"/>
                </a:solidFill>
                <a:latin typeface="Arial"/>
                <a:ea typeface="Arial"/>
                <a:cs typeface="Arial"/>
                <a:sym typeface="Arial"/>
              </a:rPr>
              <a:t>Can design an appropriately sequenced lesson and develop longer term schema.</a:t>
            </a:r>
            <a:endParaRPr sz="2100" b="0" i="0" u="none" strike="noStrike" cap="none">
              <a:solidFill>
                <a:srgbClr val="000000"/>
              </a:solidFill>
              <a:latin typeface="Arial"/>
              <a:ea typeface="Arial"/>
              <a:cs typeface="Arial"/>
              <a:sym typeface="Arial"/>
            </a:endParaRPr>
          </a:p>
        </p:txBody>
      </p:sp>
      <p:sp>
        <p:nvSpPr>
          <p:cNvPr id="189" name="Google Shape;189;p80"/>
          <p:cNvSpPr/>
          <p:nvPr/>
        </p:nvSpPr>
        <p:spPr>
          <a:xfrm>
            <a:off x="6430900" y="3428999"/>
            <a:ext cx="5038803" cy="839659"/>
          </a:xfrm>
          <a:prstGeom prst="roundRect">
            <a:avLst>
              <a:gd name="adj" fmla="val 16667"/>
            </a:avLst>
          </a:prstGeom>
          <a:solidFill>
            <a:srgbClr val="DDEAF6"/>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a:solidFill>
                  <a:srgbClr val="000000"/>
                </a:solidFill>
                <a:latin typeface="Arial"/>
                <a:ea typeface="Arial"/>
                <a:cs typeface="Arial"/>
                <a:sym typeface="Arial"/>
              </a:rPr>
              <a:t>Can give effective explanations to help all pupils to understand</a:t>
            </a:r>
            <a:endParaRPr sz="2400" b="0" i="0" u="none" strike="noStrike" cap="none">
              <a:solidFill>
                <a:srgbClr val="000000"/>
              </a:solidFill>
              <a:latin typeface="Arial"/>
              <a:ea typeface="Arial"/>
              <a:cs typeface="Arial"/>
              <a:sym typeface="Arial"/>
            </a:endParaRPr>
          </a:p>
        </p:txBody>
      </p:sp>
      <p:sp>
        <p:nvSpPr>
          <p:cNvPr id="190" name="Google Shape;190;p80"/>
          <p:cNvSpPr/>
          <p:nvPr/>
        </p:nvSpPr>
        <p:spPr>
          <a:xfrm>
            <a:off x="6430899" y="5301940"/>
            <a:ext cx="5038803" cy="1295791"/>
          </a:xfrm>
          <a:prstGeom prst="roundRect">
            <a:avLst>
              <a:gd name="adj" fmla="val 16667"/>
            </a:avLst>
          </a:prstGeom>
          <a:solidFill>
            <a:srgbClr val="DDEAF6"/>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a:solidFill>
                  <a:srgbClr val="000000"/>
                </a:solidFill>
                <a:latin typeface="Arial"/>
                <a:ea typeface="Arial"/>
                <a:cs typeface="Arial"/>
                <a:sym typeface="Arial"/>
              </a:rPr>
              <a:t>Can pre-empt misconceptions and give effective explanations to overcome them</a:t>
            </a:r>
            <a:endParaRPr sz="2400" b="0" i="0" u="none" strike="noStrike" cap="none">
              <a:solidFill>
                <a:srgbClr val="000000"/>
              </a:solidFill>
              <a:latin typeface="Arial"/>
              <a:ea typeface="Arial"/>
              <a:cs typeface="Arial"/>
              <a:sym typeface="Arial"/>
            </a:endParaRPr>
          </a:p>
        </p:txBody>
      </p:sp>
      <p:sp>
        <p:nvSpPr>
          <p:cNvPr id="191" name="Google Shape;191;p80"/>
          <p:cNvSpPr/>
          <p:nvPr/>
        </p:nvSpPr>
        <p:spPr>
          <a:xfrm>
            <a:off x="387394" y="5358387"/>
            <a:ext cx="5038803" cy="1111959"/>
          </a:xfrm>
          <a:prstGeom prst="roundRect">
            <a:avLst>
              <a:gd name="adj" fmla="val 16667"/>
            </a:avLst>
          </a:prstGeom>
          <a:solidFill>
            <a:srgbClr val="DDEAF6"/>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a:solidFill>
                  <a:srgbClr val="000000"/>
                </a:solidFill>
                <a:latin typeface="Arial"/>
                <a:ea typeface="Arial"/>
                <a:cs typeface="Arial"/>
                <a:sym typeface="Arial"/>
              </a:rPr>
              <a:t>Ability to readily apply facts within complex scenarios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p:txBody>
      </p:sp>
      <p:sp>
        <p:nvSpPr>
          <p:cNvPr id="192" name="Google Shape;192;p80"/>
          <p:cNvSpPr/>
          <p:nvPr/>
        </p:nvSpPr>
        <p:spPr>
          <a:xfrm>
            <a:off x="387394" y="4373433"/>
            <a:ext cx="5038803" cy="839659"/>
          </a:xfrm>
          <a:prstGeom prst="roundRect">
            <a:avLst>
              <a:gd name="adj" fmla="val 16667"/>
            </a:avLst>
          </a:prstGeom>
          <a:solidFill>
            <a:srgbClr val="DDEAF6"/>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a:solidFill>
                  <a:srgbClr val="000000"/>
                </a:solidFill>
                <a:latin typeface="Arial"/>
                <a:ea typeface="Arial"/>
                <a:cs typeface="Arial"/>
                <a:sym typeface="Arial"/>
              </a:rPr>
              <a:t>Examiner knowledge for exam board</a:t>
            </a:r>
            <a:endParaRPr sz="2400" b="0" i="0" u="none" strike="noStrike" cap="none">
              <a:solidFill>
                <a:srgbClr val="000000"/>
              </a:solidFill>
              <a:latin typeface="Arial"/>
              <a:ea typeface="Arial"/>
              <a:cs typeface="Arial"/>
              <a:sym typeface="Arial"/>
            </a:endParaRPr>
          </a:p>
        </p:txBody>
      </p:sp>
      <p:sp>
        <p:nvSpPr>
          <p:cNvPr id="193" name="Google Shape;193;p80"/>
          <p:cNvSpPr/>
          <p:nvPr/>
        </p:nvSpPr>
        <p:spPr>
          <a:xfrm>
            <a:off x="6430898" y="4373433"/>
            <a:ext cx="5038803" cy="839659"/>
          </a:xfrm>
          <a:prstGeom prst="roundRect">
            <a:avLst>
              <a:gd name="adj" fmla="val 16667"/>
            </a:avLst>
          </a:prstGeom>
          <a:solidFill>
            <a:srgbClr val="DDEAF6"/>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a:solidFill>
                  <a:srgbClr val="000000"/>
                </a:solidFill>
                <a:latin typeface="Arial"/>
                <a:ea typeface="Arial"/>
                <a:cs typeface="Arial"/>
                <a:sym typeface="Arial"/>
              </a:rPr>
              <a:t>Can adapt a lesson in response to assessment information.</a:t>
            </a:r>
            <a:endParaRPr sz="24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8"/>
        <p:cNvGrpSpPr/>
        <p:nvPr/>
      </p:nvGrpSpPr>
      <p:grpSpPr>
        <a:xfrm>
          <a:off x="0" y="0"/>
          <a:ext cx="0" cy="0"/>
          <a:chOff x="0" y="0"/>
          <a:chExt cx="0" cy="0"/>
        </a:xfrm>
      </p:grpSpPr>
      <p:sp>
        <p:nvSpPr>
          <p:cNvPr id="199" name="Google Shape;199;p81"/>
          <p:cNvSpPr/>
          <p:nvPr/>
        </p:nvSpPr>
        <p:spPr>
          <a:xfrm>
            <a:off x="0" y="0"/>
            <a:ext cx="12191695"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00" name="Google Shape;200;p81"/>
          <p:cNvSpPr txBox="1">
            <a:spLocks noGrp="1"/>
          </p:cNvSpPr>
          <p:nvPr>
            <p:ph type="title"/>
          </p:nvPr>
        </p:nvSpPr>
        <p:spPr>
          <a:xfrm>
            <a:off x="804672" y="5116529"/>
            <a:ext cx="10592174" cy="100065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GB" sz="400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Why is subject expertise important?</a:t>
            </a:r>
            <a:endParaRPr/>
          </a:p>
        </p:txBody>
      </p:sp>
      <p:pic>
        <p:nvPicPr>
          <p:cNvPr id="201" name="Google Shape;201;p81" descr="Novice, Amateur, Professional, Consultant, Specialist or Expert ?"/>
          <p:cNvPicPr preferRelativeResize="0"/>
          <p:nvPr/>
        </p:nvPicPr>
        <p:blipFill rotWithShape="1">
          <a:blip r:embed="rId3">
            <a:alphaModFix/>
          </a:blip>
          <a:srcRect t="22252" b="31798"/>
          <a:stretch/>
        </p:blipFill>
        <p:spPr>
          <a:xfrm>
            <a:off x="-1" y="10"/>
            <a:ext cx="12192001" cy="4201449"/>
          </a:xfrm>
          <a:prstGeom prst="rect">
            <a:avLst/>
          </a:prstGeom>
          <a:noFill/>
          <a:ln>
            <a:noFill/>
          </a:ln>
        </p:spPr>
      </p:pic>
      <p:grpSp>
        <p:nvGrpSpPr>
          <p:cNvPr id="202" name="Google Shape;202;p81"/>
          <p:cNvGrpSpPr/>
          <p:nvPr/>
        </p:nvGrpSpPr>
        <p:grpSpPr>
          <a:xfrm>
            <a:off x="-1" y="2941813"/>
            <a:ext cx="12188952" cy="1828800"/>
            <a:chOff x="-305" y="3144820"/>
            <a:chExt cx="9182100" cy="1551136"/>
          </a:xfrm>
        </p:grpSpPr>
        <p:sp>
          <p:nvSpPr>
            <p:cNvPr id="203" name="Google Shape;203;p81"/>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 name="Google Shape;204;p81"/>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9411"/>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 name="Google Shape;205;p81"/>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9411"/>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 name="Google Shape;206;p81"/>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9411"/>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1317</Words>
  <Application>Microsoft Macintosh PowerPoint</Application>
  <PresentationFormat>Widescreen</PresentationFormat>
  <Paragraphs>159</Paragraphs>
  <Slides>34</Slides>
  <Notes>29</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34</vt:i4>
      </vt:variant>
    </vt:vector>
  </HeadingPairs>
  <TitlesOfParts>
    <vt:vector size="39" baseType="lpstr">
      <vt:lpstr>Arial</vt:lpstr>
      <vt:lpstr>Calibri</vt:lpstr>
      <vt:lpstr>Noto Sans Symbols</vt:lpstr>
      <vt:lpstr>Office Theme</vt:lpstr>
      <vt:lpstr>Office Theme</vt:lpstr>
      <vt:lpstr>Pillar 1: Subject Expertise  December 2023  </vt:lpstr>
      <vt:lpstr>PowerPoint Presentation</vt:lpstr>
      <vt:lpstr>Structure</vt:lpstr>
      <vt:lpstr>The Pillars of Effective Curriculum Implementation</vt:lpstr>
      <vt:lpstr>PowerPoint Presentation</vt:lpstr>
      <vt:lpstr>Discussion Point</vt:lpstr>
      <vt:lpstr>PowerPoint Presentation</vt:lpstr>
      <vt:lpstr>What does high quality subject expertise look like? In your subject?</vt:lpstr>
      <vt:lpstr>Why is subject expertise important?</vt:lpstr>
      <vt:lpstr>PowerPoint Presentation</vt:lpstr>
      <vt:lpstr>Teachers as Learning Specialists</vt:lpstr>
      <vt:lpstr>PowerPoint Presentation</vt:lpstr>
      <vt:lpstr>School and subject curriculum planning</vt:lpstr>
      <vt:lpstr>Powerful Curriculum Team Discussions</vt:lpstr>
      <vt:lpstr>PowerPoint Presentation</vt:lpstr>
      <vt:lpstr>PowerPoint Presentation</vt:lpstr>
      <vt:lpstr>Discussion Point</vt:lpstr>
      <vt:lpstr>Facilitating Effective Curriculum Discussions</vt:lpstr>
      <vt:lpstr>What would we see in X department meetings?</vt:lpstr>
      <vt:lpstr>PowerPoint Presentation</vt:lpstr>
      <vt:lpstr>Subject Hub Reflection Tool</vt:lpstr>
      <vt:lpstr>Summary Points</vt:lpstr>
      <vt:lpstr>Subject Hub Reflection Tool</vt:lpstr>
      <vt:lpstr>Summary Points</vt:lpstr>
      <vt:lpstr>Summary Points</vt:lpstr>
      <vt:lpstr>Summary Points</vt:lpstr>
      <vt:lpstr>The reading framework</vt:lpstr>
      <vt:lpstr>PowerPoint Presentation</vt:lpstr>
      <vt:lpstr>PowerPoint Presentation</vt:lpstr>
      <vt:lpstr>PowerPoint Presentation</vt:lpstr>
      <vt:lpstr>Reading framework 2023</vt:lpstr>
      <vt:lpstr>12. READING LIKE A HISTORIAN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Pillar 1: Subject Expertise  December 2023  </dc:title>
  <dc:creator>Mrs L Emmett</dc:creator>
  <cp:lastModifiedBy>Michelle Howard</cp:lastModifiedBy>
  <cp:revision>11</cp:revision>
  <dcterms:created xsi:type="dcterms:W3CDTF">2022-01-04T10:48:38Z</dcterms:created>
  <dcterms:modified xsi:type="dcterms:W3CDTF">2024-02-12T21:34:35Z</dcterms:modified>
</cp:coreProperties>
</file>