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4"/>
  </p:notesMasterIdLst>
  <p:handoutMasterIdLst>
    <p:handoutMasterId r:id="rId25"/>
  </p:handoutMasterIdLst>
  <p:sldIdLst>
    <p:sldId id="257" r:id="rId5"/>
    <p:sldId id="272" r:id="rId6"/>
    <p:sldId id="277" r:id="rId7"/>
    <p:sldId id="278" r:id="rId8"/>
    <p:sldId id="279" r:id="rId9"/>
    <p:sldId id="292" r:id="rId10"/>
    <p:sldId id="294" r:id="rId11"/>
    <p:sldId id="291" r:id="rId12"/>
    <p:sldId id="280" r:id="rId13"/>
    <p:sldId id="289" r:id="rId14"/>
    <p:sldId id="281" r:id="rId15"/>
    <p:sldId id="282" r:id="rId16"/>
    <p:sldId id="283" r:id="rId17"/>
    <p:sldId id="290" r:id="rId18"/>
    <p:sldId id="284" r:id="rId19"/>
    <p:sldId id="288" r:id="rId20"/>
    <p:sldId id="285" r:id="rId21"/>
    <p:sldId id="293" r:id="rId22"/>
    <p:sldId id="286" r:id="rId23"/>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280" autoAdjust="0"/>
  </p:normalViewPr>
  <p:slideViewPr>
    <p:cSldViewPr>
      <p:cViewPr varScale="1">
        <p:scale>
          <a:sx n="40" d="100"/>
          <a:sy n="40" d="100"/>
        </p:scale>
        <p:origin x="72" y="872"/>
      </p:cViewPr>
      <p:guideLst>
        <p:guide pos="3839"/>
        <p:guide orient="horz" pos="2160"/>
      </p:guideLst>
    </p:cSldViewPr>
  </p:slideViewPr>
  <p:notesTextViewPr>
    <p:cViewPr>
      <p:scale>
        <a:sx n="1" d="1"/>
        <a:sy n="1" d="1"/>
      </p:scale>
      <p:origin x="0" y="0"/>
    </p:cViewPr>
  </p:notesTextViewPr>
  <p:notesViewPr>
    <p:cSldViewPr>
      <p:cViewPr varScale="1">
        <p:scale>
          <a:sx n="66" d="100"/>
          <a:sy n="66" d="100"/>
        </p:scale>
        <p:origin x="3134" y="43"/>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A5A207F-0F91-42F2-96D0-049C6003623B}" type="datetimeFigureOut">
              <a:rPr lang="en-US"/>
              <a:t>1/31/2021</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C567D4A-04CB-4EDF-8FB1-342A02FC8EC5}" type="slidenum">
              <a:rPr/>
              <a:t>‹#›</a:t>
            </a:fld>
            <a:endParaRPr/>
          </a:p>
        </p:txBody>
      </p:sp>
    </p:spTree>
    <p:extLst>
      <p:ext uri="{BB962C8B-B14F-4D97-AF65-F5344CB8AC3E}">
        <p14:creationId xmlns:p14="http://schemas.microsoft.com/office/powerpoint/2010/main" val="15801253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CC13F5-F2B1-464B-BE8F-27ABFBD2FBDE}" type="datetimeFigureOut">
              <a:rPr lang="en-US"/>
              <a:t>1/31/2021</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61351F-DBB1-4664-ADA9-83BC7CB8848D}" type="slidenum">
              <a:rPr/>
              <a:t>‹#›</a:t>
            </a:fld>
            <a:endParaRPr/>
          </a:p>
        </p:txBody>
      </p:sp>
    </p:spTree>
    <p:extLst>
      <p:ext uri="{BB962C8B-B14F-4D97-AF65-F5344CB8AC3E}">
        <p14:creationId xmlns:p14="http://schemas.microsoft.com/office/powerpoint/2010/main" val="36423620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93814" y="990600"/>
            <a:ext cx="8458200" cy="3200400"/>
          </a:xfrm>
        </p:spPr>
        <p:txBody>
          <a:bodyPr>
            <a:normAutofit/>
          </a:bodyPr>
          <a:lstStyle>
            <a:lvl1pPr>
              <a:defRPr sz="6000"/>
            </a:lvl1pPr>
          </a:lstStyle>
          <a:p>
            <a:r>
              <a:rPr lang="en-US"/>
              <a:t>Click to edit Master title style</a:t>
            </a:r>
            <a:endParaRPr/>
          </a:p>
        </p:txBody>
      </p:sp>
      <p:sp>
        <p:nvSpPr>
          <p:cNvPr id="3" name="Subtitle 2"/>
          <p:cNvSpPr>
            <a:spLocks noGrp="1"/>
          </p:cNvSpPr>
          <p:nvPr>
            <p:ph type="subTitle" idx="1"/>
          </p:nvPr>
        </p:nvSpPr>
        <p:spPr>
          <a:xfrm>
            <a:off x="1293813" y="4267200"/>
            <a:ext cx="8458200" cy="1371600"/>
          </a:xfrm>
        </p:spPr>
        <p:txBody>
          <a:bodyPr>
            <a:normAutofit/>
          </a:bodyPr>
          <a:lstStyle>
            <a:lvl1pPr marL="0" indent="0" algn="l">
              <a:spcBef>
                <a:spcPts val="0"/>
              </a:spcBef>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4" name="Date Placeholder 3"/>
          <p:cNvSpPr>
            <a:spLocks noGrp="1"/>
          </p:cNvSpPr>
          <p:nvPr>
            <p:ph type="dt" sz="half" idx="10"/>
          </p:nvPr>
        </p:nvSpPr>
        <p:spPr/>
        <p:txBody>
          <a:bodyPr/>
          <a:lstStyle>
            <a:lvl1pPr>
              <a:defRPr sz="1100"/>
            </a:lvl1pPr>
          </a:lstStyle>
          <a:p>
            <a:fld id="{3CD9712D-992A-4AB1-A5C2-575F75921AA2}" type="datetimeFigureOut">
              <a:rPr lang="en-US" smtClean="0"/>
              <a:pPr/>
              <a:t>1/31/2021</a:t>
            </a:fld>
            <a:endParaRPr lang="en-US" dirty="0"/>
          </a:p>
        </p:txBody>
      </p:sp>
      <p:sp>
        <p:nvSpPr>
          <p:cNvPr id="5" name="Footer Placeholder 4"/>
          <p:cNvSpPr>
            <a:spLocks noGrp="1"/>
          </p:cNvSpPr>
          <p:nvPr>
            <p:ph type="ftr" sz="quarter" idx="11"/>
          </p:nvPr>
        </p:nvSpPr>
        <p:spPr/>
        <p:txBody>
          <a:bodyPr/>
          <a:lstStyle>
            <a:lvl1pPr>
              <a:defRPr sz="1100"/>
            </a:lvl1pPr>
          </a:lstStyle>
          <a:p>
            <a:endParaRPr lang="en-US"/>
          </a:p>
        </p:txBody>
      </p:sp>
      <p:sp>
        <p:nvSpPr>
          <p:cNvPr id="6" name="Slide Number Placeholder 5"/>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2413538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3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1600200">
              <a:defRPr/>
            </a:lvl6pPr>
            <a:lvl7pPr marL="1874520">
              <a:defRPr/>
            </a:lvl7pPr>
            <a:lvl8pPr marL="2148840">
              <a:defRPr/>
            </a:lvl8pPr>
            <a:lvl9pPr marL="2423160">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lvl1pPr>
              <a:defRPr sz="1100"/>
            </a:lvl1pPr>
          </a:lstStyle>
          <a:p>
            <a:fld id="{3CD9712D-992A-4AB1-A5C2-575F75921AA2}" type="datetimeFigureOut">
              <a:rPr lang="en-US" smtClean="0"/>
              <a:pPr/>
              <a:t>1/31/2021</a:t>
            </a:fld>
            <a:endParaRPr lang="en-US"/>
          </a:p>
        </p:txBody>
      </p:sp>
      <p:sp>
        <p:nvSpPr>
          <p:cNvPr id="5" name="Footer Placeholder 4"/>
          <p:cNvSpPr>
            <a:spLocks noGrp="1"/>
          </p:cNvSpPr>
          <p:nvPr>
            <p:ph type="ftr" sz="quarter" idx="11"/>
          </p:nvPr>
        </p:nvSpPr>
        <p:spPr/>
        <p:txBody>
          <a:bodyPr/>
          <a:lstStyle>
            <a:lvl1pPr>
              <a:defRPr sz="1100"/>
            </a:lvl1pPr>
          </a:lstStyle>
          <a:p>
            <a:endParaRPr lang="en-US"/>
          </a:p>
        </p:txBody>
      </p:sp>
      <p:sp>
        <p:nvSpPr>
          <p:cNvPr id="6" name="Slide Number Placeholder 5"/>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2857575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52014" y="381000"/>
            <a:ext cx="1904998" cy="5791200"/>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293814" y="381000"/>
            <a:ext cx="8305800" cy="5791200"/>
          </a:xfrm>
        </p:spPr>
        <p:txBody>
          <a:bodyPr vert="eaVert"/>
          <a:lstStyle>
            <a:lvl5pPr>
              <a:defRPr/>
            </a:lvl5pPr>
            <a:lvl6pPr>
              <a:defRPr/>
            </a:lvl6pPr>
            <a:lvl7pPr>
              <a:defRPr/>
            </a:lvl7pPr>
            <a:lvl8pPr>
              <a:defRPr/>
            </a:lvl8pPr>
            <a:lvl9pPr>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lvl1pPr>
              <a:defRPr sz="1100"/>
            </a:lvl1pPr>
          </a:lstStyle>
          <a:p>
            <a:fld id="{3CD9712D-992A-4AB1-A5C2-575F75921AA2}" type="datetimeFigureOut">
              <a:rPr lang="en-US" smtClean="0"/>
              <a:pPr/>
              <a:t>1/31/2021</a:t>
            </a:fld>
            <a:endParaRPr lang="en-US"/>
          </a:p>
        </p:txBody>
      </p:sp>
      <p:sp>
        <p:nvSpPr>
          <p:cNvPr id="5" name="Footer Placeholder 4"/>
          <p:cNvSpPr>
            <a:spLocks noGrp="1"/>
          </p:cNvSpPr>
          <p:nvPr>
            <p:ph type="ftr" sz="quarter" idx="11"/>
          </p:nvPr>
        </p:nvSpPr>
        <p:spPr/>
        <p:txBody>
          <a:bodyPr/>
          <a:lstStyle>
            <a:lvl1pPr>
              <a:defRPr sz="1100"/>
            </a:lvl1pPr>
          </a:lstStyle>
          <a:p>
            <a:endParaRPr lang="en-US"/>
          </a:p>
        </p:txBody>
      </p:sp>
      <p:sp>
        <p:nvSpPr>
          <p:cNvPr id="6" name="Slide Number Placeholder 5"/>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2132264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lvl1pPr>
              <a:defRPr sz="1100"/>
            </a:lvl1pPr>
          </a:lstStyle>
          <a:p>
            <a:fld id="{3CD9712D-992A-4AB1-A5C2-575F75921AA2}" type="datetimeFigureOut">
              <a:rPr lang="en-US" smtClean="0"/>
              <a:pPr/>
              <a:t>1/31/2021</a:t>
            </a:fld>
            <a:endParaRPr lang="en-US" dirty="0"/>
          </a:p>
        </p:txBody>
      </p:sp>
      <p:sp>
        <p:nvSpPr>
          <p:cNvPr id="5" name="Footer Placeholder 4"/>
          <p:cNvSpPr>
            <a:spLocks noGrp="1"/>
          </p:cNvSpPr>
          <p:nvPr>
            <p:ph type="ftr" sz="quarter" idx="11"/>
          </p:nvPr>
        </p:nvSpPr>
        <p:spPr/>
        <p:txBody>
          <a:bodyPr/>
          <a:lstStyle>
            <a:lvl1pPr>
              <a:defRPr sz="1100"/>
            </a:lvl1pPr>
          </a:lstStyle>
          <a:p>
            <a:endParaRPr lang="en-US"/>
          </a:p>
        </p:txBody>
      </p:sp>
      <p:sp>
        <p:nvSpPr>
          <p:cNvPr id="6" name="Slide Number Placeholder 5"/>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1594768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93813" y="2057400"/>
            <a:ext cx="8458201" cy="2666999"/>
          </a:xfrm>
        </p:spPr>
        <p:txBody>
          <a:bodyPr anchor="b">
            <a:normAutofit/>
          </a:bodyPr>
          <a:lstStyle>
            <a:lvl1pPr algn="l">
              <a:defRPr sz="4800" b="0" i="0" cap="none" baseline="0"/>
            </a:lvl1pPr>
          </a:lstStyle>
          <a:p>
            <a:r>
              <a:rPr lang="en-US"/>
              <a:t>Click to edit Master title style</a:t>
            </a:r>
            <a:endParaRPr/>
          </a:p>
        </p:txBody>
      </p:sp>
      <p:sp>
        <p:nvSpPr>
          <p:cNvPr id="3" name="Text Placeholder 2"/>
          <p:cNvSpPr>
            <a:spLocks noGrp="1"/>
          </p:cNvSpPr>
          <p:nvPr>
            <p:ph type="body" idx="1"/>
          </p:nvPr>
        </p:nvSpPr>
        <p:spPr>
          <a:xfrm>
            <a:off x="1293813" y="4876800"/>
            <a:ext cx="8458201" cy="1143000"/>
          </a:xfrm>
        </p:spPr>
        <p:txBody>
          <a:bodyPr anchor="t">
            <a:normAutofit/>
          </a:bodyPr>
          <a:lstStyle>
            <a:lvl1pPr marL="0" indent="0">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sz="1100"/>
            </a:lvl1pPr>
          </a:lstStyle>
          <a:p>
            <a:fld id="{3CD9712D-992A-4AB1-A5C2-575F75921AA2}" type="datetimeFigureOut">
              <a:rPr lang="en-US" smtClean="0"/>
              <a:pPr/>
              <a:t>1/31/2021</a:t>
            </a:fld>
            <a:endParaRPr lang="en-US"/>
          </a:p>
        </p:txBody>
      </p:sp>
      <p:sp>
        <p:nvSpPr>
          <p:cNvPr id="5" name="Footer Placeholder 4"/>
          <p:cNvSpPr>
            <a:spLocks noGrp="1"/>
          </p:cNvSpPr>
          <p:nvPr>
            <p:ph type="ftr" sz="quarter" idx="11"/>
          </p:nvPr>
        </p:nvSpPr>
        <p:spPr/>
        <p:txBody>
          <a:bodyPr/>
          <a:lstStyle>
            <a:lvl1pPr>
              <a:defRPr sz="1100"/>
            </a:lvl1pPr>
          </a:lstStyle>
          <a:p>
            <a:endParaRPr lang="en-US"/>
          </a:p>
        </p:txBody>
      </p:sp>
      <p:sp>
        <p:nvSpPr>
          <p:cNvPr id="6" name="Slide Number Placeholder 5"/>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3378620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293812" y="1676400"/>
            <a:ext cx="4700016" cy="4495800"/>
          </a:xfrm>
        </p:spPr>
        <p:txBody>
          <a:bodyPr>
            <a:normAutofit/>
          </a:bodyPr>
          <a:lstStyle>
            <a:lvl1pPr>
              <a:defRPr sz="2400"/>
            </a:lvl1pPr>
            <a:lvl2pPr>
              <a:defRPr sz="2000"/>
            </a:lvl2pPr>
            <a:lvl3pPr>
              <a:defRPr sz="1800"/>
            </a:lvl3pPr>
            <a:lvl4pPr>
              <a:defRPr sz="1600"/>
            </a:lvl4pPr>
            <a:lvl5pPr>
              <a:defRPr sz="1600"/>
            </a:lvl5pPr>
            <a:lvl6pPr marL="1600200">
              <a:defRPr sz="1600"/>
            </a:lvl6pPr>
            <a:lvl7pPr marL="1874520">
              <a:defRPr sz="1600"/>
            </a:lvl7pPr>
            <a:lvl8pPr marL="2148840">
              <a:defRPr sz="1600"/>
            </a:lvl8pPr>
            <a:lvl9pPr marL="2423160">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02035" y="1676401"/>
            <a:ext cx="4700016" cy="4495800"/>
          </a:xfrm>
        </p:spPr>
        <p:txBody>
          <a:bodyPr>
            <a:normAutofit/>
          </a:bodyPr>
          <a:lstStyle>
            <a:lvl1pPr>
              <a:defRPr sz="2400"/>
            </a:lvl1pPr>
            <a:lvl2pPr>
              <a:defRPr sz="2000"/>
            </a:lvl2pPr>
            <a:lvl3pPr>
              <a:defRPr sz="1800"/>
            </a:lvl3pPr>
            <a:lvl4pPr>
              <a:defRPr sz="1600"/>
            </a:lvl4pPr>
            <a:lvl5pPr>
              <a:defRPr sz="1600"/>
            </a:lvl5pPr>
            <a:lvl6pPr marL="1600200">
              <a:defRPr sz="1600"/>
            </a:lvl6pPr>
            <a:lvl7pPr marL="1874520">
              <a:defRPr sz="1600"/>
            </a:lvl7pPr>
            <a:lvl8pPr marL="2148840">
              <a:defRPr sz="1600"/>
            </a:lvl8pPr>
            <a:lvl9pPr marL="2423160">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lvl1pPr>
              <a:defRPr sz="1100"/>
            </a:lvl1pPr>
          </a:lstStyle>
          <a:p>
            <a:fld id="{3CD9712D-992A-4AB1-A5C2-575F75921AA2}" type="datetimeFigureOut">
              <a:rPr lang="en-US" smtClean="0"/>
              <a:pPr/>
              <a:t>1/31/2021</a:t>
            </a:fld>
            <a:endParaRPr lang="en-US" dirty="0"/>
          </a:p>
        </p:txBody>
      </p:sp>
      <p:sp>
        <p:nvSpPr>
          <p:cNvPr id="6" name="Footer Placeholder 5"/>
          <p:cNvSpPr>
            <a:spLocks noGrp="1"/>
          </p:cNvSpPr>
          <p:nvPr>
            <p:ph type="ftr" sz="quarter" idx="11"/>
          </p:nvPr>
        </p:nvSpPr>
        <p:spPr/>
        <p:txBody>
          <a:bodyPr/>
          <a:lstStyle>
            <a:lvl1pPr>
              <a:defRPr sz="1100"/>
            </a:lvl1pPr>
          </a:lstStyle>
          <a:p>
            <a:endParaRPr lang="en-US"/>
          </a:p>
        </p:txBody>
      </p:sp>
      <p:sp>
        <p:nvSpPr>
          <p:cNvPr id="7" name="Slide Number Placeholder 6"/>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3107462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293813" y="1676399"/>
            <a:ext cx="4701142" cy="762001"/>
          </a:xfrm>
        </p:spPr>
        <p:txBody>
          <a:bodyPr anchor="ctr">
            <a:noAutofit/>
          </a:bodyP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3813" y="2516457"/>
            <a:ext cx="4701142" cy="3655743"/>
          </a:xfrm>
        </p:spPr>
        <p:txBody>
          <a:bodyPr/>
          <a:lstStyle>
            <a:lvl1pPr>
              <a:defRPr sz="2200"/>
            </a:lvl1pPr>
            <a:lvl2pPr>
              <a:defRPr sz="2000"/>
            </a:lvl2pPr>
            <a:lvl3pPr>
              <a:defRPr sz="1800"/>
            </a:lvl3pPr>
            <a:lvl4pPr>
              <a:defRPr sz="1600"/>
            </a:lvl4pPr>
            <a:lvl5pPr>
              <a:defRPr sz="1600"/>
            </a:lvl5pPr>
            <a:lvl6pPr marL="1600200">
              <a:defRPr sz="1600"/>
            </a:lvl6pPr>
            <a:lvl7pPr marL="1874520">
              <a:defRPr sz="1600"/>
            </a:lvl7pPr>
            <a:lvl8pPr marL="2148840">
              <a:defRPr sz="1600"/>
            </a:lvl8pPr>
            <a:lvl9pPr marL="2423160">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191754" y="1676399"/>
            <a:ext cx="4703259" cy="762001"/>
          </a:xfrm>
        </p:spPr>
        <p:txBody>
          <a:bodyPr anchor="ctr">
            <a:noAutofit/>
          </a:bodyP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1754" y="2516457"/>
            <a:ext cx="4703259" cy="3655743"/>
          </a:xfrm>
        </p:spPr>
        <p:txBody>
          <a:bodyPr/>
          <a:lstStyle>
            <a:lvl1pPr>
              <a:defRPr sz="2200"/>
            </a:lvl1pPr>
            <a:lvl2pPr>
              <a:defRPr sz="2000"/>
            </a:lvl2pPr>
            <a:lvl3pPr>
              <a:defRPr sz="1800"/>
            </a:lvl3pPr>
            <a:lvl4pPr>
              <a:defRPr sz="1600"/>
            </a:lvl4pPr>
            <a:lvl5pPr>
              <a:defRPr sz="1600"/>
            </a:lvl5pPr>
            <a:lvl6pPr marL="1600200">
              <a:defRPr sz="1600"/>
            </a:lvl6pPr>
            <a:lvl7pPr marL="1874520">
              <a:defRPr sz="1600"/>
            </a:lvl7pPr>
            <a:lvl8pPr marL="2148840">
              <a:defRPr sz="1600"/>
            </a:lvl8pPr>
            <a:lvl9pPr marL="2423160">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lvl1pPr>
              <a:defRPr sz="1100"/>
            </a:lvl1pPr>
          </a:lstStyle>
          <a:p>
            <a:fld id="{3CD9712D-992A-4AB1-A5C2-575F75921AA2}" type="datetimeFigureOut">
              <a:rPr lang="en-US" smtClean="0"/>
              <a:pPr/>
              <a:t>1/31/2021</a:t>
            </a:fld>
            <a:endParaRPr lang="en-US" dirty="0"/>
          </a:p>
        </p:txBody>
      </p:sp>
      <p:sp>
        <p:nvSpPr>
          <p:cNvPr id="8" name="Footer Placeholder 7"/>
          <p:cNvSpPr>
            <a:spLocks noGrp="1"/>
          </p:cNvSpPr>
          <p:nvPr>
            <p:ph type="ftr" sz="quarter" idx="11"/>
          </p:nvPr>
        </p:nvSpPr>
        <p:spPr/>
        <p:txBody>
          <a:bodyPr/>
          <a:lstStyle>
            <a:lvl1pPr>
              <a:defRPr sz="1100"/>
            </a:lvl1pPr>
          </a:lstStyle>
          <a:p>
            <a:endParaRPr lang="en-US"/>
          </a:p>
        </p:txBody>
      </p:sp>
      <p:sp>
        <p:nvSpPr>
          <p:cNvPr id="9" name="Slide Number Placeholder 8"/>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1688552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lvl1pPr>
              <a:defRPr sz="1100"/>
            </a:lvl1pPr>
          </a:lstStyle>
          <a:p>
            <a:fld id="{3CD9712D-992A-4AB1-A5C2-575F75921AA2}" type="datetimeFigureOut">
              <a:rPr lang="en-US" smtClean="0"/>
              <a:pPr/>
              <a:t>1/31/2021</a:t>
            </a:fld>
            <a:endParaRPr lang="en-US" dirty="0"/>
          </a:p>
        </p:txBody>
      </p:sp>
      <p:sp>
        <p:nvSpPr>
          <p:cNvPr id="4" name="Footer Placeholder 3"/>
          <p:cNvSpPr>
            <a:spLocks noGrp="1"/>
          </p:cNvSpPr>
          <p:nvPr>
            <p:ph type="ftr" sz="quarter" idx="11"/>
          </p:nvPr>
        </p:nvSpPr>
        <p:spPr/>
        <p:txBody>
          <a:bodyPr/>
          <a:lstStyle>
            <a:lvl1pPr>
              <a:defRPr sz="1100"/>
            </a:lvl1pPr>
          </a:lstStyle>
          <a:p>
            <a:endParaRPr lang="en-US"/>
          </a:p>
        </p:txBody>
      </p:sp>
      <p:sp>
        <p:nvSpPr>
          <p:cNvPr id="5" name="Slide Number Placeholder 4"/>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3261595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sz="1100"/>
            </a:lvl1pPr>
          </a:lstStyle>
          <a:p>
            <a:fld id="{3CD9712D-992A-4AB1-A5C2-575F75921AA2}" type="datetimeFigureOut">
              <a:rPr lang="en-US" smtClean="0"/>
              <a:pPr/>
              <a:t>1/31/2021</a:t>
            </a:fld>
            <a:endParaRPr lang="en-US" dirty="0"/>
          </a:p>
        </p:txBody>
      </p:sp>
      <p:sp>
        <p:nvSpPr>
          <p:cNvPr id="3" name="Footer Placeholder 2"/>
          <p:cNvSpPr>
            <a:spLocks noGrp="1"/>
          </p:cNvSpPr>
          <p:nvPr>
            <p:ph type="ftr" sz="quarter" idx="11"/>
          </p:nvPr>
        </p:nvSpPr>
        <p:spPr/>
        <p:txBody>
          <a:bodyPr/>
          <a:lstStyle>
            <a:lvl1pPr>
              <a:defRPr sz="1100"/>
            </a:lvl1pPr>
          </a:lstStyle>
          <a:p>
            <a:endParaRPr lang="en-US"/>
          </a:p>
        </p:txBody>
      </p:sp>
      <p:sp>
        <p:nvSpPr>
          <p:cNvPr id="4" name="Slide Number Placeholder 3"/>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743399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70811" y="1676400"/>
            <a:ext cx="3810000" cy="2438400"/>
          </a:xfrm>
        </p:spPr>
        <p:txBody>
          <a:bodyPr anchor="b">
            <a:normAutofit/>
          </a:bodyPr>
          <a:lstStyle>
            <a:lvl1pPr algn="l">
              <a:defRPr sz="3200" b="0"/>
            </a:lvl1pPr>
          </a:lstStyle>
          <a:p>
            <a:r>
              <a:rPr lang="en-US"/>
              <a:t>Click to edit Master title style</a:t>
            </a:r>
            <a:endParaRPr dirty="0"/>
          </a:p>
        </p:txBody>
      </p:sp>
      <p:sp>
        <p:nvSpPr>
          <p:cNvPr id="3" name="Content Placeholder 2"/>
          <p:cNvSpPr>
            <a:spLocks noGrp="1"/>
          </p:cNvSpPr>
          <p:nvPr>
            <p:ph idx="1"/>
          </p:nvPr>
        </p:nvSpPr>
        <p:spPr>
          <a:xfrm>
            <a:off x="1293813" y="685800"/>
            <a:ext cx="6172200" cy="5486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7770811" y="4191000"/>
            <a:ext cx="3810000" cy="15240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sz="1100"/>
            </a:lvl1pPr>
          </a:lstStyle>
          <a:p>
            <a:fld id="{3CD9712D-992A-4AB1-A5C2-575F75921AA2}" type="datetimeFigureOut">
              <a:rPr lang="en-US" smtClean="0"/>
              <a:pPr/>
              <a:t>1/31/2021</a:t>
            </a:fld>
            <a:endParaRPr lang="en-US"/>
          </a:p>
        </p:txBody>
      </p:sp>
      <p:sp>
        <p:nvSpPr>
          <p:cNvPr id="6" name="Footer Placeholder 5"/>
          <p:cNvSpPr>
            <a:spLocks noGrp="1"/>
          </p:cNvSpPr>
          <p:nvPr>
            <p:ph type="ftr" sz="quarter" idx="11"/>
          </p:nvPr>
        </p:nvSpPr>
        <p:spPr/>
        <p:txBody>
          <a:bodyPr/>
          <a:lstStyle>
            <a:lvl1pPr>
              <a:defRPr sz="1100"/>
            </a:lvl1pPr>
          </a:lstStyle>
          <a:p>
            <a:endParaRPr lang="en-US"/>
          </a:p>
        </p:txBody>
      </p:sp>
      <p:sp>
        <p:nvSpPr>
          <p:cNvPr id="7" name="Slide Number Placeholder 6"/>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828858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70812" y="1676400"/>
            <a:ext cx="3810000" cy="2438400"/>
          </a:xfrm>
        </p:spPr>
        <p:txBody>
          <a:bodyPr anchor="b">
            <a:noAutofit/>
          </a:bodyPr>
          <a:lstStyle>
            <a:lvl1pPr algn="l">
              <a:defRPr sz="3200" b="0"/>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1522412" y="0"/>
            <a:ext cx="5943601" cy="6858000"/>
          </a:xfrm>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4" name="Text Placeholder 3"/>
          <p:cNvSpPr>
            <a:spLocks noGrp="1"/>
          </p:cNvSpPr>
          <p:nvPr>
            <p:ph type="body" sz="half" idx="2"/>
          </p:nvPr>
        </p:nvSpPr>
        <p:spPr>
          <a:xfrm>
            <a:off x="7770812" y="4191000"/>
            <a:ext cx="3810000" cy="15240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3839490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836614" y="0"/>
            <a:ext cx="11352212" cy="6858000"/>
          </a:xfrm>
          <a:prstGeom prst="rect">
            <a:avLst/>
          </a:prstGeom>
          <a:gradFill>
            <a:gsLst>
              <a:gs pos="0">
                <a:schemeClr val="bg1">
                  <a:alpha val="60000"/>
                </a:schemeClr>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Placeholder 1"/>
          <p:cNvSpPr>
            <a:spLocks noGrp="1"/>
          </p:cNvSpPr>
          <p:nvPr>
            <p:ph type="title"/>
          </p:nvPr>
        </p:nvSpPr>
        <p:spPr>
          <a:xfrm>
            <a:off x="1293813" y="381000"/>
            <a:ext cx="9601200" cy="1143000"/>
          </a:xfrm>
          <a:prstGeom prst="rect">
            <a:avLst/>
          </a:prstGeom>
        </p:spPr>
        <p:txBody>
          <a:bodyPr vert="horz" lIns="91440" tIns="45720" rIns="91440" bIns="45720" rtlCol="0" anchor="b">
            <a:normAutofit/>
          </a:bodyPr>
          <a:lstStyle/>
          <a:p>
            <a:r>
              <a:rPr lang="en-US"/>
              <a:t>Click to edit Master title style</a:t>
            </a:r>
            <a:endParaRPr dirty="0"/>
          </a:p>
        </p:txBody>
      </p:sp>
      <p:sp>
        <p:nvSpPr>
          <p:cNvPr id="3" name="Text Placeholder 2"/>
          <p:cNvSpPr>
            <a:spLocks noGrp="1"/>
          </p:cNvSpPr>
          <p:nvPr>
            <p:ph type="body" idx="1"/>
          </p:nvPr>
        </p:nvSpPr>
        <p:spPr>
          <a:xfrm>
            <a:off x="1293813" y="1676400"/>
            <a:ext cx="9601200" cy="44958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1271781" y="6356351"/>
            <a:ext cx="2844059" cy="365125"/>
          </a:xfrm>
          <a:prstGeom prst="rect">
            <a:avLst/>
          </a:prstGeom>
        </p:spPr>
        <p:txBody>
          <a:bodyPr vert="horz" lIns="91440" tIns="45720" rIns="91440" bIns="45720" rtlCol="0" anchor="ctr"/>
          <a:lstStyle>
            <a:lvl1pPr algn="l">
              <a:defRPr sz="1100">
                <a:solidFill>
                  <a:schemeClr val="tx1">
                    <a:lumMod val="90000"/>
                    <a:lumOff val="10000"/>
                  </a:schemeClr>
                </a:solidFill>
              </a:defRPr>
            </a:lvl1pPr>
          </a:lstStyle>
          <a:p>
            <a:fld id="{3CD9712D-992A-4AB1-A5C2-575F75921AA2}" type="datetimeFigureOut">
              <a:rPr lang="en-US" smtClean="0"/>
              <a:pPr/>
              <a:t>1/31/2021</a:t>
            </a:fld>
            <a:endParaRPr lang="en-US" dirty="0"/>
          </a:p>
        </p:txBody>
      </p:sp>
      <p:sp>
        <p:nvSpPr>
          <p:cNvPr id="5" name="Footer Placeholder 4"/>
          <p:cNvSpPr>
            <a:spLocks noGrp="1"/>
          </p:cNvSpPr>
          <p:nvPr>
            <p:ph type="ftr" sz="quarter" idx="3"/>
          </p:nvPr>
        </p:nvSpPr>
        <p:spPr>
          <a:xfrm>
            <a:off x="4164515" y="6356351"/>
            <a:ext cx="3859795" cy="365125"/>
          </a:xfrm>
          <a:prstGeom prst="rect">
            <a:avLst/>
          </a:prstGeom>
        </p:spPr>
        <p:txBody>
          <a:bodyPr vert="horz" lIns="91440" tIns="45720" rIns="91440" bIns="45720" rtlCol="0" anchor="ctr"/>
          <a:lstStyle>
            <a:lvl1pPr algn="ctr">
              <a:defRPr sz="1100">
                <a:solidFill>
                  <a:schemeClr val="tx1">
                    <a:lumMod val="90000"/>
                    <a:lumOff val="10000"/>
                  </a:schemeClr>
                </a:solidFill>
              </a:defRPr>
            </a:lvl1pPr>
          </a:lstStyle>
          <a:p>
            <a:endParaRPr lang="en-US"/>
          </a:p>
        </p:txBody>
      </p:sp>
      <p:sp>
        <p:nvSpPr>
          <p:cNvPr id="6" name="Slide Number Placeholder 5"/>
          <p:cNvSpPr>
            <a:spLocks noGrp="1"/>
          </p:cNvSpPr>
          <p:nvPr>
            <p:ph type="sldNum" sz="quarter" idx="4"/>
          </p:nvPr>
        </p:nvSpPr>
        <p:spPr>
          <a:xfrm>
            <a:off x="8051225" y="6356351"/>
            <a:ext cx="2844059" cy="365125"/>
          </a:xfrm>
          <a:prstGeom prst="rect">
            <a:avLst/>
          </a:prstGeom>
        </p:spPr>
        <p:txBody>
          <a:bodyPr vert="horz" lIns="91440" tIns="45720" rIns="91440" bIns="45720" rtlCol="0" anchor="ctr"/>
          <a:lstStyle>
            <a:lvl1pPr algn="r">
              <a:defRPr sz="1100">
                <a:solidFill>
                  <a:schemeClr val="tx1">
                    <a:lumMod val="90000"/>
                    <a:lumOff val="10000"/>
                  </a:schemeClr>
                </a:solidFill>
              </a:defRPr>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35287214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3838" indent="-228600" algn="l" defTabSz="914400" rtl="0" eaLnBrk="1" latinLnBrk="0" hangingPunct="1">
        <a:lnSpc>
          <a:spcPct val="90000"/>
        </a:lnSpc>
        <a:spcBef>
          <a:spcPts val="1600"/>
        </a:spcBef>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Font typeface="Euphemia" pitchFamily="34" charset="0"/>
        <a:buChar char="–"/>
        <a:defRPr sz="2000" kern="1200">
          <a:solidFill>
            <a:schemeClr val="tx1"/>
          </a:solidFill>
          <a:latin typeface="+mn-lt"/>
          <a:ea typeface="+mn-ea"/>
          <a:cs typeface="+mn-cs"/>
        </a:defRPr>
      </a:lvl2pPr>
      <a:lvl3pPr marL="777240" indent="-228600"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3pPr>
      <a:lvl4pPr marL="1051560" indent="-228600" algn="l" defTabSz="914400" rtl="0" eaLnBrk="1" latinLnBrk="0" hangingPunct="1">
        <a:lnSpc>
          <a:spcPct val="90000"/>
        </a:lnSpc>
        <a:spcBef>
          <a:spcPts val="600"/>
        </a:spcBef>
        <a:buFont typeface="Euphemia" pitchFamily="34" charset="0"/>
        <a:buChar char="–"/>
        <a:defRPr sz="1600" kern="1200">
          <a:solidFill>
            <a:schemeClr val="tx1"/>
          </a:solidFill>
          <a:latin typeface="+mn-lt"/>
          <a:ea typeface="+mn-ea"/>
          <a:cs typeface="+mn-cs"/>
        </a:defRPr>
      </a:lvl4pPr>
      <a:lvl5pPr marL="1325880" indent="-228600" algn="l" defTabSz="914400" rtl="0" eaLnBrk="1" latinLnBrk="0" hangingPunct="1">
        <a:lnSpc>
          <a:spcPct val="90000"/>
        </a:lnSpc>
        <a:spcBef>
          <a:spcPts val="600"/>
        </a:spcBef>
        <a:buFont typeface="Euphemia" pitchFamily="34" charset="0"/>
        <a:buChar char="–"/>
        <a:defRPr sz="1600" kern="1200">
          <a:solidFill>
            <a:schemeClr val="tx1"/>
          </a:solidFill>
          <a:latin typeface="+mn-lt"/>
          <a:ea typeface="+mn-ea"/>
          <a:cs typeface="+mn-cs"/>
        </a:defRPr>
      </a:lvl5pPr>
      <a:lvl6pPr marL="160020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6pPr>
      <a:lvl7pPr marL="187452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7pPr>
      <a:lvl8pPr marL="214884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8pPr>
      <a:lvl9pPr marL="242316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Supporting Student and Staff Mental Health and Wellbeing</a:t>
            </a:r>
          </a:p>
        </p:txBody>
      </p:sp>
      <p:sp>
        <p:nvSpPr>
          <p:cNvPr id="3" name="Subtitle 2"/>
          <p:cNvSpPr>
            <a:spLocks noGrp="1"/>
          </p:cNvSpPr>
          <p:nvPr>
            <p:ph type="subTitle" idx="1"/>
          </p:nvPr>
        </p:nvSpPr>
        <p:spPr/>
        <p:txBody>
          <a:bodyPr/>
          <a:lstStyle/>
          <a:p>
            <a:r>
              <a:rPr lang="en-US" dirty="0"/>
              <a:t>Thursday 21</a:t>
            </a:r>
            <a:r>
              <a:rPr lang="en-US" baseline="30000" dirty="0"/>
              <a:t>st</a:t>
            </a:r>
            <a:r>
              <a:rPr lang="en-US" dirty="0"/>
              <a:t> January</a:t>
            </a:r>
          </a:p>
        </p:txBody>
      </p:sp>
    </p:spTree>
    <p:extLst>
      <p:ext uri="{BB962C8B-B14F-4D97-AF65-F5344CB8AC3E}">
        <p14:creationId xmlns:p14="http://schemas.microsoft.com/office/powerpoint/2010/main" val="3198176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79E96-3D71-4D30-A6E8-A330DDFEB2D4}"/>
              </a:ext>
            </a:extLst>
          </p:cNvPr>
          <p:cNvSpPr>
            <a:spLocks noGrp="1"/>
          </p:cNvSpPr>
          <p:nvPr>
            <p:ph type="title"/>
          </p:nvPr>
        </p:nvSpPr>
        <p:spPr/>
        <p:txBody>
          <a:bodyPr/>
          <a:lstStyle/>
          <a:p>
            <a:r>
              <a:rPr lang="en-GB" dirty="0"/>
              <a:t>Progress being made</a:t>
            </a:r>
          </a:p>
        </p:txBody>
      </p:sp>
      <p:sp>
        <p:nvSpPr>
          <p:cNvPr id="3" name="Content Placeholder 2">
            <a:extLst>
              <a:ext uri="{FF2B5EF4-FFF2-40B4-BE49-F238E27FC236}">
                <a16:creationId xmlns:a16="http://schemas.microsoft.com/office/drawing/2014/main" id="{3B35B5E7-B007-499F-BBCE-B74C9C341D87}"/>
              </a:ext>
            </a:extLst>
          </p:cNvPr>
          <p:cNvSpPr>
            <a:spLocks noGrp="1"/>
          </p:cNvSpPr>
          <p:nvPr>
            <p:ph idx="1"/>
          </p:nvPr>
        </p:nvSpPr>
        <p:spPr/>
        <p:txBody>
          <a:bodyPr/>
          <a:lstStyle/>
          <a:p>
            <a:r>
              <a:rPr lang="en-GB" dirty="0"/>
              <a:t>Now into our 4th year of action planning and we have a current 3 year plan to take us into 2023</a:t>
            </a:r>
          </a:p>
          <a:p>
            <a:r>
              <a:rPr lang="en-GB" dirty="0"/>
              <a:t>Shared relevant training with others providers</a:t>
            </a:r>
          </a:p>
          <a:p>
            <a:r>
              <a:rPr lang="en-GB" dirty="0"/>
              <a:t>Keen focus on supporting staff by providing relevant training to then support their learners and know what to escalate</a:t>
            </a:r>
          </a:p>
          <a:p>
            <a:r>
              <a:rPr lang="en-GB" dirty="0"/>
              <a:t>Develop our team to provide an excellent service including essential support from 2 members of the SMT and our senior leaders that support them</a:t>
            </a:r>
          </a:p>
          <a:p>
            <a:r>
              <a:rPr lang="en-GB" dirty="0"/>
              <a:t>Clear structure so that staff know where to seek support with learners</a:t>
            </a:r>
          </a:p>
          <a:p>
            <a:endParaRPr lang="en-GB" dirty="0"/>
          </a:p>
        </p:txBody>
      </p:sp>
    </p:spTree>
    <p:extLst>
      <p:ext uri="{BB962C8B-B14F-4D97-AF65-F5344CB8AC3E}">
        <p14:creationId xmlns:p14="http://schemas.microsoft.com/office/powerpoint/2010/main" val="2925808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FA44A-B55F-4D9E-8D76-F73D58920E1B}"/>
              </a:ext>
            </a:extLst>
          </p:cNvPr>
          <p:cNvSpPr>
            <a:spLocks noGrp="1"/>
          </p:cNvSpPr>
          <p:nvPr>
            <p:ph type="title"/>
          </p:nvPr>
        </p:nvSpPr>
        <p:spPr>
          <a:xfrm>
            <a:off x="909836" y="-749"/>
            <a:ext cx="9601200" cy="636612"/>
          </a:xfrm>
        </p:spPr>
        <p:txBody>
          <a:bodyPr/>
          <a:lstStyle/>
          <a:p>
            <a:r>
              <a:rPr lang="en-GB" dirty="0"/>
              <a:t>The journey continues</a:t>
            </a:r>
          </a:p>
        </p:txBody>
      </p:sp>
      <p:sp>
        <p:nvSpPr>
          <p:cNvPr id="3" name="Content Placeholder 2">
            <a:extLst>
              <a:ext uri="{FF2B5EF4-FFF2-40B4-BE49-F238E27FC236}">
                <a16:creationId xmlns:a16="http://schemas.microsoft.com/office/drawing/2014/main" id="{FD3C4530-743F-4649-A207-BDFD9E228D9F}"/>
              </a:ext>
            </a:extLst>
          </p:cNvPr>
          <p:cNvSpPr>
            <a:spLocks noGrp="1"/>
          </p:cNvSpPr>
          <p:nvPr>
            <p:ph idx="1"/>
          </p:nvPr>
        </p:nvSpPr>
        <p:spPr>
          <a:xfrm>
            <a:off x="201824" y="548680"/>
            <a:ext cx="11593287" cy="5890220"/>
          </a:xfrm>
        </p:spPr>
        <p:txBody>
          <a:bodyPr/>
          <a:lstStyle/>
          <a:p>
            <a:r>
              <a:rPr lang="en-GB" dirty="0"/>
              <a:t>Investment in our team to provide essential services to learners</a:t>
            </a:r>
          </a:p>
        </p:txBody>
      </p:sp>
      <p:pic>
        <p:nvPicPr>
          <p:cNvPr id="2050" name="Picture 4" descr="image017">
            <a:extLst>
              <a:ext uri="{FF2B5EF4-FFF2-40B4-BE49-F238E27FC236}">
                <a16:creationId xmlns:a16="http://schemas.microsoft.com/office/drawing/2014/main" id="{4D1B5795-DCD3-4268-AB55-B63936E939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812" y="988290"/>
            <a:ext cx="11017224" cy="5825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Oval 3">
            <a:extLst>
              <a:ext uri="{FF2B5EF4-FFF2-40B4-BE49-F238E27FC236}">
                <a16:creationId xmlns:a16="http://schemas.microsoft.com/office/drawing/2014/main" id="{2A5CD188-1100-4E1E-8274-200EDBF2DF09}"/>
              </a:ext>
            </a:extLst>
          </p:cNvPr>
          <p:cNvSpPr/>
          <p:nvPr/>
        </p:nvSpPr>
        <p:spPr>
          <a:xfrm>
            <a:off x="8686700" y="2636912"/>
            <a:ext cx="2952328" cy="415441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Tree>
    <p:extLst>
      <p:ext uri="{BB962C8B-B14F-4D97-AF65-F5344CB8AC3E}">
        <p14:creationId xmlns:p14="http://schemas.microsoft.com/office/powerpoint/2010/main" val="2738652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anim calcmode="lin" valueType="num">
                                      <p:cBhvr>
                                        <p:cTn id="12"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2050"/>
                                        </p:tgtEl>
                                        <p:attrNameLst>
                                          <p:attrName>style.visibility</p:attrName>
                                        </p:attrNameLst>
                                      </p:cBhvr>
                                      <p:to>
                                        <p:strVal val="visible"/>
                                      </p:to>
                                    </p:set>
                                    <p:animEffect transition="in" filter="fade">
                                      <p:cBhvr>
                                        <p:cTn id="18" dur="1000"/>
                                        <p:tgtEl>
                                          <p:spTgt spid="2050"/>
                                        </p:tgtEl>
                                      </p:cBhvr>
                                    </p:animEffect>
                                    <p:anim calcmode="lin" valueType="num">
                                      <p:cBhvr>
                                        <p:cTn id="19" dur="1000" fill="hold"/>
                                        <p:tgtEl>
                                          <p:spTgt spid="2050"/>
                                        </p:tgtEl>
                                        <p:attrNameLst>
                                          <p:attrName>ppt_x</p:attrName>
                                        </p:attrNameLst>
                                      </p:cBhvr>
                                      <p:tavLst>
                                        <p:tav tm="0">
                                          <p:val>
                                            <p:strVal val="#ppt_x"/>
                                          </p:val>
                                        </p:tav>
                                        <p:tav tm="100000">
                                          <p:val>
                                            <p:strVal val="#ppt_x"/>
                                          </p:val>
                                        </p:tav>
                                      </p:tavLst>
                                    </p:anim>
                                    <p:anim calcmode="lin" valueType="num">
                                      <p:cBhvr>
                                        <p:cTn id="20"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A8CC3-BFE2-46BD-B153-4E3D08E521A4}"/>
              </a:ext>
            </a:extLst>
          </p:cNvPr>
          <p:cNvSpPr>
            <a:spLocks noGrp="1"/>
          </p:cNvSpPr>
          <p:nvPr>
            <p:ph type="title"/>
          </p:nvPr>
        </p:nvSpPr>
        <p:spPr/>
        <p:txBody>
          <a:bodyPr/>
          <a:lstStyle/>
          <a:p>
            <a:r>
              <a:rPr lang="en-GB" dirty="0"/>
              <a:t>Spreading our wings and keeping connected</a:t>
            </a:r>
          </a:p>
        </p:txBody>
      </p:sp>
      <p:sp>
        <p:nvSpPr>
          <p:cNvPr id="3" name="Content Placeholder 2">
            <a:extLst>
              <a:ext uri="{FF2B5EF4-FFF2-40B4-BE49-F238E27FC236}">
                <a16:creationId xmlns:a16="http://schemas.microsoft.com/office/drawing/2014/main" id="{78E874BC-8290-436E-AFA2-351C8957B256}"/>
              </a:ext>
            </a:extLst>
          </p:cNvPr>
          <p:cNvSpPr>
            <a:spLocks noGrp="1"/>
          </p:cNvSpPr>
          <p:nvPr>
            <p:ph idx="1"/>
          </p:nvPr>
        </p:nvSpPr>
        <p:spPr/>
        <p:txBody>
          <a:bodyPr/>
          <a:lstStyle/>
          <a:p>
            <a:r>
              <a:rPr lang="en-GB" dirty="0"/>
              <a:t>Summer 2020 member of SMT undertakes podcast sponsored by BUPA with MINDS AHEAD</a:t>
            </a:r>
          </a:p>
          <a:p>
            <a:r>
              <a:rPr lang="en-GB" dirty="0"/>
              <a:t>We are also part of NAMSS and contribute at their events</a:t>
            </a:r>
          </a:p>
          <a:p>
            <a:r>
              <a:rPr lang="en-GB" dirty="0"/>
              <a:t>AOC and GM group on mental health </a:t>
            </a:r>
          </a:p>
          <a:p>
            <a:r>
              <a:rPr lang="en-GB" dirty="0"/>
              <a:t>Undertaking an award to recognise the work that our staff do across the college Mental Heath award in FE, run by Minds Ahead</a:t>
            </a:r>
          </a:p>
          <a:p>
            <a:r>
              <a:rPr lang="en-GB" dirty="0"/>
              <a:t>SMT Lead, Sarah Ball, completing Train the Trainer for mental health First Aid so that we can train more staff</a:t>
            </a:r>
          </a:p>
          <a:p>
            <a:endParaRPr lang="en-GB" dirty="0"/>
          </a:p>
          <a:p>
            <a:endParaRPr lang="en-GB" dirty="0"/>
          </a:p>
        </p:txBody>
      </p:sp>
    </p:spTree>
    <p:extLst>
      <p:ext uri="{BB962C8B-B14F-4D97-AF65-F5344CB8AC3E}">
        <p14:creationId xmlns:p14="http://schemas.microsoft.com/office/powerpoint/2010/main" val="2292268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0D874-18C0-4FC2-A577-24BA218A6C90}"/>
              </a:ext>
            </a:extLst>
          </p:cNvPr>
          <p:cNvSpPr>
            <a:spLocks noGrp="1"/>
          </p:cNvSpPr>
          <p:nvPr>
            <p:ph type="title"/>
          </p:nvPr>
        </p:nvSpPr>
        <p:spPr/>
        <p:txBody>
          <a:bodyPr/>
          <a:lstStyle/>
          <a:p>
            <a:r>
              <a:rPr lang="en-GB" dirty="0"/>
              <a:t>A good place to start</a:t>
            </a:r>
          </a:p>
        </p:txBody>
      </p:sp>
      <p:pic>
        <p:nvPicPr>
          <p:cNvPr id="4" name="Content Placeholder 3">
            <a:extLst>
              <a:ext uri="{FF2B5EF4-FFF2-40B4-BE49-F238E27FC236}">
                <a16:creationId xmlns:a16="http://schemas.microsoft.com/office/drawing/2014/main" id="{E8B230CC-6798-4FDE-86DE-B916010CF1F4}"/>
              </a:ext>
            </a:extLst>
          </p:cNvPr>
          <p:cNvPicPr>
            <a:picLocks noGrp="1" noChangeAspect="1"/>
          </p:cNvPicPr>
          <p:nvPr>
            <p:ph idx="1"/>
          </p:nvPr>
        </p:nvPicPr>
        <p:blipFill rotWithShape="1">
          <a:blip r:embed="rId2"/>
          <a:srcRect t="8551" r="2250" b="20975"/>
          <a:stretch/>
        </p:blipFill>
        <p:spPr>
          <a:xfrm>
            <a:off x="981844" y="1556792"/>
            <a:ext cx="10225136" cy="5040560"/>
          </a:xfrm>
          <a:prstGeom prst="rect">
            <a:avLst/>
          </a:prstGeom>
        </p:spPr>
      </p:pic>
    </p:spTree>
    <p:extLst>
      <p:ext uri="{BB962C8B-B14F-4D97-AF65-F5344CB8AC3E}">
        <p14:creationId xmlns:p14="http://schemas.microsoft.com/office/powerpoint/2010/main" val="2369542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3C5DB0-0447-486D-A62E-48239C12FE0E}"/>
              </a:ext>
            </a:extLst>
          </p:cNvPr>
          <p:cNvSpPr>
            <a:spLocks noGrp="1"/>
          </p:cNvSpPr>
          <p:nvPr>
            <p:ph type="title"/>
          </p:nvPr>
        </p:nvSpPr>
        <p:spPr/>
        <p:txBody>
          <a:bodyPr/>
          <a:lstStyle/>
          <a:p>
            <a:r>
              <a:rPr lang="en-GB" dirty="0"/>
              <a:t>What they offer</a:t>
            </a:r>
          </a:p>
        </p:txBody>
      </p:sp>
      <p:pic>
        <p:nvPicPr>
          <p:cNvPr id="4" name="Content Placeholder 3">
            <a:extLst>
              <a:ext uri="{FF2B5EF4-FFF2-40B4-BE49-F238E27FC236}">
                <a16:creationId xmlns:a16="http://schemas.microsoft.com/office/drawing/2014/main" id="{D32A77BC-33F9-4329-9261-AAB0C53FF74E}"/>
              </a:ext>
            </a:extLst>
          </p:cNvPr>
          <p:cNvPicPr>
            <a:picLocks noGrp="1" noChangeAspect="1"/>
          </p:cNvPicPr>
          <p:nvPr>
            <p:ph sz="half" idx="1"/>
          </p:nvPr>
        </p:nvPicPr>
        <p:blipFill rotWithShape="1">
          <a:blip r:embed="rId2"/>
          <a:srcRect l="40852" t="36714" r="5532" b="8818"/>
          <a:stretch/>
        </p:blipFill>
        <p:spPr>
          <a:xfrm>
            <a:off x="333772" y="1927119"/>
            <a:ext cx="5544616" cy="4022161"/>
          </a:xfrm>
          <a:prstGeom prst="rect">
            <a:avLst/>
          </a:prstGeom>
        </p:spPr>
      </p:pic>
      <p:sp>
        <p:nvSpPr>
          <p:cNvPr id="5" name="Content Placeholder 4">
            <a:extLst>
              <a:ext uri="{FF2B5EF4-FFF2-40B4-BE49-F238E27FC236}">
                <a16:creationId xmlns:a16="http://schemas.microsoft.com/office/drawing/2014/main" id="{B1F34887-066A-4F51-9399-DDD8935319AE}"/>
              </a:ext>
            </a:extLst>
          </p:cNvPr>
          <p:cNvSpPr>
            <a:spLocks noGrp="1"/>
          </p:cNvSpPr>
          <p:nvPr>
            <p:ph sz="half" idx="2"/>
          </p:nvPr>
        </p:nvSpPr>
        <p:spPr>
          <a:xfrm>
            <a:off x="6202034" y="381000"/>
            <a:ext cx="5869041" cy="6288360"/>
          </a:xfrm>
          <a:solidFill>
            <a:schemeClr val="accent6">
              <a:lumMod val="40000"/>
              <a:lumOff val="60000"/>
            </a:schemeClr>
          </a:solidFill>
        </p:spPr>
        <p:txBody>
          <a:bodyPr>
            <a:normAutofit fontScale="70000" lnSpcReduction="20000"/>
          </a:bodyPr>
          <a:lstStyle/>
          <a:p>
            <a:pPr marL="0" indent="0">
              <a:buNone/>
            </a:pPr>
            <a:r>
              <a:rPr lang="en-GB" sz="3400" dirty="0"/>
              <a:t>Mental health Peer mentor programme</a:t>
            </a:r>
          </a:p>
          <a:p>
            <a:endParaRPr lang="en-GB" dirty="0"/>
          </a:p>
          <a:p>
            <a:endParaRPr lang="en-US" dirty="0"/>
          </a:p>
          <a:p>
            <a:pPr marL="0" indent="0">
              <a:buNone/>
            </a:pPr>
            <a:r>
              <a:rPr lang="en-US" dirty="0"/>
              <a:t> </a:t>
            </a:r>
            <a:r>
              <a:rPr lang="en-US" sz="2600" dirty="0"/>
              <a:t>Mental health peer mentoring is integral to whole college / school approaches to supporting student welfare, mental health and wellbeing, yet one that is not always given the priority and recognition it deserves.  </a:t>
            </a:r>
          </a:p>
          <a:p>
            <a:pPr marL="0" indent="0">
              <a:buNone/>
            </a:pPr>
            <a:r>
              <a:rPr lang="en-US" sz="2600" dirty="0"/>
              <a:t> A new qualification, delivered by staff, to boost peer-mentoring in your setting. </a:t>
            </a:r>
          </a:p>
          <a:p>
            <a:pPr marL="0" indent="0">
              <a:buNone/>
            </a:pPr>
            <a:r>
              <a:rPr lang="en-US" sz="2600" dirty="0"/>
              <a:t> There are few qualifications for peer mentoring, the Minds Ahead Level 2 Mental Health Peer Mentor </a:t>
            </a:r>
            <a:r>
              <a:rPr lang="en-US" sz="2600" dirty="0" err="1"/>
              <a:t>programme</a:t>
            </a:r>
            <a:r>
              <a:rPr lang="en-US" sz="2600" dirty="0"/>
              <a:t> addresses this. It is accredited by the Royal Society for Public Health, which ensures credibility and recognition for this qualification.  </a:t>
            </a:r>
          </a:p>
          <a:p>
            <a:pPr marL="0" indent="0">
              <a:buNone/>
            </a:pPr>
            <a:r>
              <a:rPr lang="en-US" sz="2600" dirty="0"/>
              <a:t> It is suitable for all sixteen to eighteen year old's studying in schools and colleges who are interested in and able to support the mental health and wellbeing of their peers. They will gain a qualification in this widely recognized and transferrable skill. It will be delivered by existing staff enabling more students to access this qualification and to fit it around your existing context.</a:t>
            </a:r>
            <a:endParaRPr lang="en-GB" sz="2600" dirty="0"/>
          </a:p>
        </p:txBody>
      </p:sp>
    </p:spTree>
    <p:extLst>
      <p:ext uri="{BB962C8B-B14F-4D97-AF65-F5344CB8AC3E}">
        <p14:creationId xmlns:p14="http://schemas.microsoft.com/office/powerpoint/2010/main" val="2527118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D4397A-C662-4F9D-B7B7-06DA8040C580}"/>
              </a:ext>
            </a:extLst>
          </p:cNvPr>
          <p:cNvSpPr>
            <a:spLocks noGrp="1"/>
          </p:cNvSpPr>
          <p:nvPr>
            <p:ph type="title"/>
          </p:nvPr>
        </p:nvSpPr>
        <p:spPr/>
        <p:txBody>
          <a:bodyPr/>
          <a:lstStyle/>
          <a:p>
            <a:r>
              <a:rPr lang="en-GB" dirty="0"/>
              <a:t>New this year for learners</a:t>
            </a:r>
          </a:p>
        </p:txBody>
      </p:sp>
      <p:sp>
        <p:nvSpPr>
          <p:cNvPr id="3" name="Content Placeholder 2">
            <a:extLst>
              <a:ext uri="{FF2B5EF4-FFF2-40B4-BE49-F238E27FC236}">
                <a16:creationId xmlns:a16="http://schemas.microsoft.com/office/drawing/2014/main" id="{788482BA-EEFC-470F-B52C-7827A9BF26EB}"/>
              </a:ext>
            </a:extLst>
          </p:cNvPr>
          <p:cNvSpPr>
            <a:spLocks noGrp="1"/>
          </p:cNvSpPr>
          <p:nvPr>
            <p:ph idx="1"/>
          </p:nvPr>
        </p:nvSpPr>
        <p:spPr/>
        <p:txBody>
          <a:bodyPr/>
          <a:lstStyle/>
          <a:p>
            <a:r>
              <a:rPr lang="en-GB" dirty="0"/>
              <a:t>Series of workshops delivered by our new Mental Health and Wellbeing coordinator and MH First Aiders</a:t>
            </a:r>
          </a:p>
          <a:p>
            <a:r>
              <a:rPr lang="en-GB" dirty="0"/>
              <a:t>Very well received by the learners involved</a:t>
            </a:r>
          </a:p>
          <a:p>
            <a:r>
              <a:rPr lang="en-GB" dirty="0"/>
              <a:t>Workshops:</a:t>
            </a:r>
          </a:p>
          <a:p>
            <a:pPr marL="0" indent="0">
              <a:buNone/>
            </a:pPr>
            <a:r>
              <a:rPr lang="en-GB" i="1" dirty="0">
                <a:solidFill>
                  <a:srgbClr val="C00000"/>
                </a:solidFill>
              </a:rPr>
              <a:t>Managing Uncertainty and Adapting to Change Part 1 and 2.</a:t>
            </a:r>
          </a:p>
          <a:p>
            <a:pPr marL="0" indent="0">
              <a:buNone/>
            </a:pPr>
            <a:r>
              <a:rPr lang="en-GB" i="1" dirty="0">
                <a:solidFill>
                  <a:srgbClr val="C00000"/>
                </a:solidFill>
              </a:rPr>
              <a:t>Find your calm.</a:t>
            </a:r>
          </a:p>
          <a:p>
            <a:pPr marL="0" indent="0">
              <a:buNone/>
            </a:pPr>
            <a:r>
              <a:rPr lang="en-GB" i="1" dirty="0">
                <a:solidFill>
                  <a:srgbClr val="C00000"/>
                </a:solidFill>
              </a:rPr>
              <a:t>Developing your Wellbeing Toolkit (includes looking at tech available via Apps, IOMs etc) </a:t>
            </a:r>
          </a:p>
          <a:p>
            <a:pPr marL="0" indent="0">
              <a:buNone/>
            </a:pPr>
            <a:endParaRPr lang="en-GB" i="1" dirty="0">
              <a:solidFill>
                <a:srgbClr val="C00000"/>
              </a:solidFill>
            </a:endParaRPr>
          </a:p>
          <a:p>
            <a:endParaRPr lang="en-GB" dirty="0"/>
          </a:p>
          <a:p>
            <a:pPr marL="274320" lvl="1" indent="0">
              <a:buNone/>
            </a:pPr>
            <a:endParaRPr lang="en-GB" dirty="0"/>
          </a:p>
        </p:txBody>
      </p:sp>
    </p:spTree>
    <p:extLst>
      <p:ext uri="{BB962C8B-B14F-4D97-AF65-F5344CB8AC3E}">
        <p14:creationId xmlns:p14="http://schemas.microsoft.com/office/powerpoint/2010/main" val="1423867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8B817D-E0CD-4A89-AAB5-AB1122E761E4}"/>
              </a:ext>
            </a:extLst>
          </p:cNvPr>
          <p:cNvSpPr>
            <a:spLocks noGrp="1"/>
          </p:cNvSpPr>
          <p:nvPr>
            <p:ph type="title"/>
          </p:nvPr>
        </p:nvSpPr>
        <p:spPr>
          <a:xfrm>
            <a:off x="0" y="116632"/>
            <a:ext cx="9601200" cy="792088"/>
          </a:xfrm>
        </p:spPr>
        <p:txBody>
          <a:bodyPr/>
          <a:lstStyle/>
          <a:p>
            <a:r>
              <a:rPr lang="en-GB" dirty="0"/>
              <a:t>New this year for staff </a:t>
            </a:r>
          </a:p>
        </p:txBody>
      </p:sp>
      <p:sp>
        <p:nvSpPr>
          <p:cNvPr id="3" name="Content Placeholder 2">
            <a:extLst>
              <a:ext uri="{FF2B5EF4-FFF2-40B4-BE49-F238E27FC236}">
                <a16:creationId xmlns:a16="http://schemas.microsoft.com/office/drawing/2014/main" id="{6228F98B-7802-414B-8B64-336B63ED290C}"/>
              </a:ext>
            </a:extLst>
          </p:cNvPr>
          <p:cNvSpPr>
            <a:spLocks noGrp="1"/>
          </p:cNvSpPr>
          <p:nvPr>
            <p:ph idx="1"/>
          </p:nvPr>
        </p:nvSpPr>
        <p:spPr>
          <a:xfrm>
            <a:off x="117748" y="1268760"/>
            <a:ext cx="11881320" cy="5400600"/>
          </a:xfrm>
        </p:spPr>
        <p:txBody>
          <a:bodyPr/>
          <a:lstStyle/>
          <a:p>
            <a:pPr marL="0" indent="0">
              <a:buNone/>
            </a:pPr>
            <a:r>
              <a:rPr lang="en-GB" sz="3200" dirty="0">
                <a:solidFill>
                  <a:srgbClr val="C00000"/>
                </a:solidFill>
              </a:rPr>
              <a:t>First staff wellbeing day</a:t>
            </a:r>
            <a:r>
              <a:rPr lang="en-GB" dirty="0"/>
              <a:t> </a:t>
            </a:r>
          </a:p>
          <a:p>
            <a:r>
              <a:rPr lang="en-GB" dirty="0"/>
              <a:t>Final day of the autumn term</a:t>
            </a:r>
          </a:p>
          <a:p>
            <a:r>
              <a:rPr lang="en-GB" dirty="0"/>
              <a:t>Wellbeing boxes</a:t>
            </a:r>
          </a:p>
          <a:p>
            <a:r>
              <a:rPr lang="en-GB" dirty="0"/>
              <a:t>Wellbeing workshops – </a:t>
            </a:r>
          </a:p>
          <a:p>
            <a:pPr lvl="1"/>
            <a:r>
              <a:rPr lang="en-GB" dirty="0"/>
              <a:t>‘Flipping your lid’</a:t>
            </a:r>
          </a:p>
          <a:p>
            <a:pPr lvl="1"/>
            <a:r>
              <a:rPr lang="en-GB" dirty="0"/>
              <a:t>Technology to soothe</a:t>
            </a:r>
          </a:p>
          <a:p>
            <a:pPr lvl="1"/>
            <a:r>
              <a:rPr lang="en-GB" dirty="0"/>
              <a:t>Transactional analysis – leaders</a:t>
            </a:r>
          </a:p>
          <a:p>
            <a:pPr lvl="1"/>
            <a:r>
              <a:rPr lang="en-GB"/>
              <a:t>Managing conversations</a:t>
            </a:r>
            <a:endParaRPr lang="en-GB" dirty="0"/>
          </a:p>
          <a:p>
            <a:pPr lvl="1"/>
            <a:endParaRPr lang="en-GB" dirty="0"/>
          </a:p>
          <a:p>
            <a:pPr marL="274320" lvl="1" indent="0">
              <a:buNone/>
            </a:pPr>
            <a:endParaRPr lang="en-GB" dirty="0"/>
          </a:p>
          <a:p>
            <a:pPr marL="0" indent="-4762">
              <a:buNone/>
            </a:pPr>
            <a:r>
              <a:rPr lang="en-GB" sz="3600" dirty="0">
                <a:solidFill>
                  <a:srgbClr val="C00000"/>
                </a:solidFill>
              </a:rPr>
              <a:t>EAP launched – we use PAM</a:t>
            </a:r>
          </a:p>
          <a:p>
            <a:pPr marL="0" indent="-4762">
              <a:buNone/>
            </a:pPr>
            <a:endParaRPr lang="en-GB" sz="3600" dirty="0">
              <a:solidFill>
                <a:srgbClr val="C00000"/>
              </a:solidFill>
            </a:endParaRPr>
          </a:p>
          <a:p>
            <a:pPr marL="0" indent="-4762">
              <a:buNone/>
            </a:pPr>
            <a:endParaRPr lang="en-GB" sz="3600" dirty="0"/>
          </a:p>
          <a:p>
            <a:pPr lvl="1"/>
            <a:endParaRPr lang="en-GB" dirty="0"/>
          </a:p>
          <a:p>
            <a:pPr lvl="8"/>
            <a:endParaRPr lang="en-GB" dirty="0"/>
          </a:p>
        </p:txBody>
      </p:sp>
      <p:pic>
        <p:nvPicPr>
          <p:cNvPr id="4098" name="E4A9C694-0F4E-4E95-9027-F9707C9DA9E1" descr="E4A9C694-0F4E-4E95-9027-F9707C9DA9E1">
            <a:extLst>
              <a:ext uri="{FF2B5EF4-FFF2-40B4-BE49-F238E27FC236}">
                <a16:creationId xmlns:a16="http://schemas.microsoft.com/office/drawing/2014/main" id="{5A8A6B65-FEAD-4D56-8BB9-8AB3E18D4C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02524" y="382305"/>
            <a:ext cx="3713385" cy="2785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A9724569-8DE5-4474-9884-0480836CCA66}"/>
              </a:ext>
            </a:extLst>
          </p:cNvPr>
          <p:cNvPicPr>
            <a:picLocks noChangeAspect="1"/>
          </p:cNvPicPr>
          <p:nvPr/>
        </p:nvPicPr>
        <p:blipFill>
          <a:blip r:embed="rId3"/>
          <a:stretch>
            <a:fillRect/>
          </a:stretch>
        </p:blipFill>
        <p:spPr>
          <a:xfrm>
            <a:off x="6310436" y="3672351"/>
            <a:ext cx="4188404" cy="3142936"/>
          </a:xfrm>
          <a:prstGeom prst="rect">
            <a:avLst/>
          </a:prstGeom>
        </p:spPr>
      </p:pic>
      <p:pic>
        <p:nvPicPr>
          <p:cNvPr id="5" name="Picture 4">
            <a:extLst>
              <a:ext uri="{FF2B5EF4-FFF2-40B4-BE49-F238E27FC236}">
                <a16:creationId xmlns:a16="http://schemas.microsoft.com/office/drawing/2014/main" id="{7575A4A6-33E6-493C-817A-56A4CF9B221A}"/>
              </a:ext>
            </a:extLst>
          </p:cNvPr>
          <p:cNvPicPr>
            <a:picLocks noChangeAspect="1"/>
          </p:cNvPicPr>
          <p:nvPr/>
        </p:nvPicPr>
        <p:blipFill>
          <a:blip r:embed="rId4"/>
          <a:stretch>
            <a:fillRect/>
          </a:stretch>
        </p:blipFill>
        <p:spPr>
          <a:xfrm>
            <a:off x="8285683" y="2575816"/>
            <a:ext cx="3713385" cy="2786487"/>
          </a:xfrm>
          <a:prstGeom prst="rect">
            <a:avLst/>
          </a:prstGeom>
        </p:spPr>
      </p:pic>
    </p:spTree>
    <p:extLst>
      <p:ext uri="{BB962C8B-B14F-4D97-AF65-F5344CB8AC3E}">
        <p14:creationId xmlns:p14="http://schemas.microsoft.com/office/powerpoint/2010/main" val="3335639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7576F-4D66-4087-97D7-B4A49AE2DF55}"/>
              </a:ext>
            </a:extLst>
          </p:cNvPr>
          <p:cNvSpPr>
            <a:spLocks noGrp="1"/>
          </p:cNvSpPr>
          <p:nvPr>
            <p:ph type="title"/>
          </p:nvPr>
        </p:nvSpPr>
        <p:spPr>
          <a:xfrm>
            <a:off x="1293812" y="116632"/>
            <a:ext cx="9601200" cy="1143000"/>
          </a:xfrm>
        </p:spPr>
        <p:txBody>
          <a:bodyPr/>
          <a:lstStyle/>
          <a:p>
            <a:r>
              <a:rPr lang="en-GB" dirty="0"/>
              <a:t>Can’t escape the topic of the hour!</a:t>
            </a:r>
          </a:p>
        </p:txBody>
      </p:sp>
      <p:sp>
        <p:nvSpPr>
          <p:cNvPr id="3" name="Content Placeholder 2">
            <a:extLst>
              <a:ext uri="{FF2B5EF4-FFF2-40B4-BE49-F238E27FC236}">
                <a16:creationId xmlns:a16="http://schemas.microsoft.com/office/drawing/2014/main" id="{4BC6912C-3CA5-44DD-8B48-0AB008A50437}"/>
              </a:ext>
            </a:extLst>
          </p:cNvPr>
          <p:cNvSpPr>
            <a:spLocks noGrp="1"/>
          </p:cNvSpPr>
          <p:nvPr>
            <p:ph idx="1"/>
          </p:nvPr>
        </p:nvSpPr>
        <p:spPr>
          <a:xfrm>
            <a:off x="117748" y="1259632"/>
            <a:ext cx="12071077" cy="3465512"/>
          </a:xfrm>
        </p:spPr>
        <p:txBody>
          <a:bodyPr>
            <a:normAutofit/>
          </a:bodyPr>
          <a:lstStyle/>
          <a:p>
            <a:r>
              <a:rPr lang="en-GB" dirty="0">
                <a:solidFill>
                  <a:srgbClr val="0070C0"/>
                </a:solidFill>
              </a:rPr>
              <a:t>What impact has lockdown had on all of this? Provision remains strong as we have risen to the challenge</a:t>
            </a:r>
            <a:endParaRPr lang="en-GB" dirty="0"/>
          </a:p>
          <a:p>
            <a:r>
              <a:rPr lang="en-GB" dirty="0"/>
              <a:t>Retention remains exceptionally good, higher than this point last year ( fig)</a:t>
            </a:r>
          </a:p>
          <a:p>
            <a:r>
              <a:rPr lang="en-GB" dirty="0"/>
              <a:t>In lockdown one staff delivered welfare packages and tech to those in need</a:t>
            </a:r>
          </a:p>
          <a:p>
            <a:r>
              <a:rPr lang="en-GB" dirty="0"/>
              <a:t>We also visited staff and dropped off treats to say thankyou for their work</a:t>
            </a:r>
          </a:p>
          <a:p>
            <a:r>
              <a:rPr lang="en-GB" dirty="0"/>
              <a:t>We had a weekly electronic keeping in touch email with uplifting information and a hint of silliness, usually at my expense</a:t>
            </a:r>
          </a:p>
          <a:p>
            <a:endParaRPr lang="en-GB" dirty="0"/>
          </a:p>
        </p:txBody>
      </p:sp>
      <p:pic>
        <p:nvPicPr>
          <p:cNvPr id="6" name="Picture 5">
            <a:extLst>
              <a:ext uri="{FF2B5EF4-FFF2-40B4-BE49-F238E27FC236}">
                <a16:creationId xmlns:a16="http://schemas.microsoft.com/office/drawing/2014/main" id="{727D65EA-4A6E-43C4-9413-FAB1230F86A1}"/>
              </a:ext>
            </a:extLst>
          </p:cNvPr>
          <p:cNvPicPr>
            <a:picLocks noChangeAspect="1"/>
          </p:cNvPicPr>
          <p:nvPr/>
        </p:nvPicPr>
        <p:blipFill rotWithShape="1">
          <a:blip r:embed="rId2"/>
          <a:srcRect t="18359" r="966" b="40548"/>
          <a:stretch/>
        </p:blipFill>
        <p:spPr>
          <a:xfrm>
            <a:off x="1036613" y="4521831"/>
            <a:ext cx="10009112" cy="2336169"/>
          </a:xfrm>
          <a:prstGeom prst="rect">
            <a:avLst/>
          </a:prstGeom>
        </p:spPr>
      </p:pic>
    </p:spTree>
    <p:extLst>
      <p:ext uri="{BB962C8B-B14F-4D97-AF65-F5344CB8AC3E}">
        <p14:creationId xmlns:p14="http://schemas.microsoft.com/office/powerpoint/2010/main" val="1000934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FEE3CF-8704-4060-B9B3-8CC44C1476C6}"/>
              </a:ext>
            </a:extLst>
          </p:cNvPr>
          <p:cNvSpPr>
            <a:spLocks noGrp="1"/>
          </p:cNvSpPr>
          <p:nvPr>
            <p:ph type="title"/>
          </p:nvPr>
        </p:nvSpPr>
        <p:spPr>
          <a:xfrm>
            <a:off x="1293812" y="332656"/>
            <a:ext cx="9601200" cy="615280"/>
          </a:xfrm>
        </p:spPr>
        <p:txBody>
          <a:bodyPr/>
          <a:lstStyle/>
          <a:p>
            <a:r>
              <a:rPr lang="en-GB" dirty="0"/>
              <a:t>continued</a:t>
            </a:r>
          </a:p>
        </p:txBody>
      </p:sp>
      <p:sp>
        <p:nvSpPr>
          <p:cNvPr id="3" name="Content Placeholder 2">
            <a:extLst>
              <a:ext uri="{FF2B5EF4-FFF2-40B4-BE49-F238E27FC236}">
                <a16:creationId xmlns:a16="http://schemas.microsoft.com/office/drawing/2014/main" id="{75131898-7F3C-41EE-A991-5DB1AB51746E}"/>
              </a:ext>
            </a:extLst>
          </p:cNvPr>
          <p:cNvSpPr>
            <a:spLocks noGrp="1"/>
          </p:cNvSpPr>
          <p:nvPr>
            <p:ph idx="1"/>
          </p:nvPr>
        </p:nvSpPr>
        <p:spPr>
          <a:xfrm>
            <a:off x="333772" y="981868"/>
            <a:ext cx="7416824" cy="5759499"/>
          </a:xfrm>
        </p:spPr>
        <p:txBody>
          <a:bodyPr>
            <a:normAutofit fontScale="92500" lnSpcReduction="20000"/>
          </a:bodyPr>
          <a:lstStyle/>
          <a:p>
            <a:r>
              <a:rPr lang="en-GB" dirty="0"/>
              <a:t>Where learners need more, we do outreach</a:t>
            </a:r>
          </a:p>
          <a:p>
            <a:r>
              <a:rPr lang="en-GB" dirty="0"/>
              <a:t>We publish useful advice and guidance for parents</a:t>
            </a:r>
          </a:p>
          <a:p>
            <a:r>
              <a:rPr lang="en-GB" dirty="0"/>
              <a:t>We pay the Bursary and FSM direct to learners 800+ on bursary alone</a:t>
            </a:r>
          </a:p>
          <a:p>
            <a:r>
              <a:rPr lang="en-GB" dirty="0"/>
              <a:t>Counselling and mentor services remain (face to face available but most choose remote)</a:t>
            </a:r>
          </a:p>
          <a:p>
            <a:r>
              <a:rPr lang="en-GB" dirty="0"/>
              <a:t>Publications have gone to staff to help them understand young people and their needs e.g. Manchester Uni Video</a:t>
            </a:r>
          </a:p>
          <a:p>
            <a:r>
              <a:rPr lang="en-GB" dirty="0"/>
              <a:t>Continue to support staff with the Technology as is a usual source of stress</a:t>
            </a:r>
          </a:p>
          <a:p>
            <a:r>
              <a:rPr lang="en-GB" dirty="0"/>
              <a:t>Progress tutors call all their cohort and there is a weekly bulletin</a:t>
            </a:r>
          </a:p>
          <a:p>
            <a:r>
              <a:rPr lang="en-GB" dirty="0"/>
              <a:t>Online enrichment and wellbeing materials are available to all</a:t>
            </a:r>
          </a:p>
          <a:p>
            <a:r>
              <a:rPr lang="en-GB" dirty="0"/>
              <a:t>Lockdown exercise groups are running</a:t>
            </a:r>
          </a:p>
          <a:p>
            <a:endParaRPr lang="en-GB" dirty="0"/>
          </a:p>
        </p:txBody>
      </p:sp>
      <p:pic>
        <p:nvPicPr>
          <p:cNvPr id="4" name="Picture 3">
            <a:extLst>
              <a:ext uri="{FF2B5EF4-FFF2-40B4-BE49-F238E27FC236}">
                <a16:creationId xmlns:a16="http://schemas.microsoft.com/office/drawing/2014/main" id="{87CC4A16-F619-4F71-A5D4-9F4D58263B01}"/>
              </a:ext>
            </a:extLst>
          </p:cNvPr>
          <p:cNvPicPr>
            <a:picLocks noChangeAspect="1"/>
          </p:cNvPicPr>
          <p:nvPr/>
        </p:nvPicPr>
        <p:blipFill rotWithShape="1">
          <a:blip r:embed="rId2"/>
          <a:srcRect l="22825" t="13813" r="23415" b="5889"/>
          <a:stretch/>
        </p:blipFill>
        <p:spPr>
          <a:xfrm>
            <a:off x="8400101" y="80442"/>
            <a:ext cx="3771087" cy="3168352"/>
          </a:xfrm>
          <a:prstGeom prst="rect">
            <a:avLst/>
          </a:prstGeom>
        </p:spPr>
      </p:pic>
      <p:pic>
        <p:nvPicPr>
          <p:cNvPr id="5" name="Picture 4">
            <a:extLst>
              <a:ext uri="{FF2B5EF4-FFF2-40B4-BE49-F238E27FC236}">
                <a16:creationId xmlns:a16="http://schemas.microsoft.com/office/drawing/2014/main" id="{FB3FACAC-E1B5-4869-874C-EB37C65534EC}"/>
              </a:ext>
            </a:extLst>
          </p:cNvPr>
          <p:cNvPicPr>
            <a:picLocks noChangeAspect="1"/>
          </p:cNvPicPr>
          <p:nvPr/>
        </p:nvPicPr>
        <p:blipFill rotWithShape="1">
          <a:blip r:embed="rId3"/>
          <a:srcRect l="21861" t="12366" r="22493" b="6373"/>
          <a:stretch/>
        </p:blipFill>
        <p:spPr>
          <a:xfrm>
            <a:off x="7390556" y="3429744"/>
            <a:ext cx="4032448" cy="3312368"/>
          </a:xfrm>
          <a:prstGeom prst="rect">
            <a:avLst/>
          </a:prstGeom>
        </p:spPr>
      </p:pic>
    </p:spTree>
    <p:extLst>
      <p:ext uri="{BB962C8B-B14F-4D97-AF65-F5344CB8AC3E}">
        <p14:creationId xmlns:p14="http://schemas.microsoft.com/office/powerpoint/2010/main" val="720148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E08ED6-4C7B-417E-95A4-FC1788DEBFA0}"/>
              </a:ext>
            </a:extLst>
          </p:cNvPr>
          <p:cNvSpPr>
            <a:spLocks noGrp="1"/>
          </p:cNvSpPr>
          <p:nvPr>
            <p:ph type="title"/>
          </p:nvPr>
        </p:nvSpPr>
        <p:spPr>
          <a:xfrm>
            <a:off x="1197868" y="908720"/>
            <a:ext cx="9601200" cy="1143000"/>
          </a:xfrm>
        </p:spPr>
        <p:txBody>
          <a:bodyPr>
            <a:normAutofit/>
          </a:bodyPr>
          <a:lstStyle/>
          <a:p>
            <a:r>
              <a:rPr lang="en-GB" sz="7200" dirty="0"/>
              <a:t>Questions?</a:t>
            </a:r>
          </a:p>
        </p:txBody>
      </p:sp>
      <p:sp>
        <p:nvSpPr>
          <p:cNvPr id="5" name="Content Placeholder 4">
            <a:extLst>
              <a:ext uri="{FF2B5EF4-FFF2-40B4-BE49-F238E27FC236}">
                <a16:creationId xmlns:a16="http://schemas.microsoft.com/office/drawing/2014/main" id="{4C36A9D9-3879-4913-98AF-C3CAD7A27402}"/>
              </a:ext>
            </a:extLst>
          </p:cNvPr>
          <p:cNvSpPr>
            <a:spLocks noGrp="1"/>
          </p:cNvSpPr>
          <p:nvPr>
            <p:ph idx="1"/>
          </p:nvPr>
        </p:nvSpPr>
        <p:spPr>
          <a:xfrm>
            <a:off x="1293813" y="2492896"/>
            <a:ext cx="9601200" cy="3679304"/>
          </a:xfrm>
        </p:spPr>
        <p:txBody>
          <a:bodyPr/>
          <a:lstStyle/>
          <a:p>
            <a:r>
              <a:rPr lang="en-GB" dirty="0"/>
              <a:t>Thank you for inviting me to speak today</a:t>
            </a:r>
          </a:p>
        </p:txBody>
      </p:sp>
    </p:spTree>
    <p:extLst>
      <p:ext uri="{BB962C8B-B14F-4D97-AF65-F5344CB8AC3E}">
        <p14:creationId xmlns:p14="http://schemas.microsoft.com/office/powerpoint/2010/main" val="3293642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a:t>What has our journey been like </a:t>
            </a:r>
            <a:br>
              <a:rPr lang="en-US" dirty="0"/>
            </a:br>
            <a:r>
              <a:rPr lang="en-US" dirty="0"/>
              <a:t>with our learners?</a:t>
            </a:r>
          </a:p>
        </p:txBody>
      </p:sp>
      <p:sp>
        <p:nvSpPr>
          <p:cNvPr id="14" name="Content Placeholder 13"/>
          <p:cNvSpPr>
            <a:spLocks noGrp="1"/>
          </p:cNvSpPr>
          <p:nvPr>
            <p:ph idx="1"/>
          </p:nvPr>
        </p:nvSpPr>
        <p:spPr/>
        <p:txBody>
          <a:bodyPr/>
          <a:lstStyle/>
          <a:p>
            <a:pPr marL="342900" indent="-342900"/>
            <a:r>
              <a:rPr lang="en-US" dirty="0"/>
              <a:t>A relatively straight road of incremental </a:t>
            </a:r>
          </a:p>
          <a:p>
            <a:pPr marL="0" indent="0">
              <a:buNone/>
            </a:pPr>
            <a:r>
              <a:rPr lang="en-US" dirty="0"/>
              <a:t>development over the past 10 years</a:t>
            </a:r>
          </a:p>
          <a:p>
            <a:pPr marL="342900" indent="-342900"/>
            <a:r>
              <a:rPr lang="en-US" dirty="0"/>
              <a:t>Appointment of a mentor 14+ years ago</a:t>
            </a:r>
          </a:p>
          <a:p>
            <a:pPr marL="342900" indent="-342900"/>
            <a:r>
              <a:rPr lang="en-US" dirty="0"/>
              <a:t>Growth of this service and specialized training our LMP team</a:t>
            </a:r>
          </a:p>
          <a:p>
            <a:pPr marL="342900" indent="-342900"/>
            <a:r>
              <a:rPr lang="en-US" dirty="0"/>
              <a:t>Appointment of a manager as the mentors and LSA numbers grow</a:t>
            </a:r>
          </a:p>
          <a:p>
            <a:pPr marL="342900" indent="-342900"/>
            <a:r>
              <a:rPr lang="en-US" dirty="0"/>
              <a:t>Safeguarding emerges from child protection and grows rapidly</a:t>
            </a:r>
          </a:p>
          <a:p>
            <a:r>
              <a:rPr lang="en-US" dirty="0"/>
              <a:t>Tutorial system switches to specialist tutors</a:t>
            </a:r>
          </a:p>
          <a:p>
            <a:r>
              <a:rPr lang="en-US" dirty="0"/>
              <a:t>High quality pastoral </a:t>
            </a:r>
            <a:r>
              <a:rPr lang="en-US" dirty="0" err="1"/>
              <a:t>programme</a:t>
            </a:r>
            <a:r>
              <a:rPr lang="en-US" dirty="0"/>
              <a:t> and offer emerges and develops</a:t>
            </a:r>
          </a:p>
        </p:txBody>
      </p:sp>
      <p:pic>
        <p:nvPicPr>
          <p:cNvPr id="2" name="Picture 1">
            <a:extLst>
              <a:ext uri="{FF2B5EF4-FFF2-40B4-BE49-F238E27FC236}">
                <a16:creationId xmlns:a16="http://schemas.microsoft.com/office/drawing/2014/main" id="{C30B2F2D-455A-4C32-BF65-C64298D584AF}"/>
              </a:ext>
            </a:extLst>
          </p:cNvPr>
          <p:cNvPicPr>
            <a:picLocks noChangeAspect="1"/>
          </p:cNvPicPr>
          <p:nvPr/>
        </p:nvPicPr>
        <p:blipFill>
          <a:blip r:embed="rId2"/>
          <a:stretch>
            <a:fillRect/>
          </a:stretch>
        </p:blipFill>
        <p:spPr>
          <a:xfrm>
            <a:off x="8470676" y="130746"/>
            <a:ext cx="3391908" cy="2545803"/>
          </a:xfrm>
          <a:prstGeom prst="rect">
            <a:avLst/>
          </a:prstGeom>
        </p:spPr>
      </p:pic>
    </p:spTree>
    <p:extLst>
      <p:ext uri="{BB962C8B-B14F-4D97-AF65-F5344CB8AC3E}">
        <p14:creationId xmlns:p14="http://schemas.microsoft.com/office/powerpoint/2010/main" val="1270821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4">
                                            <p:txEl>
                                              <p:pRg st="0" end="0"/>
                                            </p:txEl>
                                          </p:spTgt>
                                        </p:tgtEl>
                                        <p:attrNameLst>
                                          <p:attrName>style.visibility</p:attrName>
                                        </p:attrNameLst>
                                      </p:cBhvr>
                                      <p:to>
                                        <p:strVal val="visible"/>
                                      </p:to>
                                    </p:set>
                                    <p:animEffect transition="in" filter="fade">
                                      <p:cBhvr>
                                        <p:cTn id="17" dur="1000"/>
                                        <p:tgtEl>
                                          <p:spTgt spid="14">
                                            <p:txEl>
                                              <p:pRg st="0" end="0"/>
                                            </p:txEl>
                                          </p:spTgt>
                                        </p:tgtEl>
                                      </p:cBhvr>
                                    </p:animEffect>
                                    <p:anim calcmode="lin" valueType="num">
                                      <p:cBhvr>
                                        <p:cTn id="18"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4">
                                            <p:txEl>
                                              <p:pRg st="1" end="1"/>
                                            </p:txEl>
                                          </p:spTgt>
                                        </p:tgtEl>
                                        <p:attrNameLst>
                                          <p:attrName>style.visibility</p:attrName>
                                        </p:attrNameLst>
                                      </p:cBhvr>
                                      <p:to>
                                        <p:strVal val="visible"/>
                                      </p:to>
                                    </p:set>
                                    <p:animEffect transition="in" filter="fade">
                                      <p:cBhvr>
                                        <p:cTn id="24" dur="1000"/>
                                        <p:tgtEl>
                                          <p:spTgt spid="14">
                                            <p:txEl>
                                              <p:pRg st="1" end="1"/>
                                            </p:txEl>
                                          </p:spTgt>
                                        </p:tgtEl>
                                      </p:cBhvr>
                                    </p:animEffect>
                                    <p:anim calcmode="lin" valueType="num">
                                      <p:cBhvr>
                                        <p:cTn id="25" dur="1000" fill="hold"/>
                                        <p:tgtEl>
                                          <p:spTgt spid="14">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1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4">
                                            <p:txEl>
                                              <p:pRg st="2" end="2"/>
                                            </p:txEl>
                                          </p:spTgt>
                                        </p:tgtEl>
                                        <p:attrNameLst>
                                          <p:attrName>style.visibility</p:attrName>
                                        </p:attrNameLst>
                                      </p:cBhvr>
                                      <p:to>
                                        <p:strVal val="visible"/>
                                      </p:to>
                                    </p:set>
                                    <p:animEffect transition="in" filter="fade">
                                      <p:cBhvr>
                                        <p:cTn id="31" dur="1000"/>
                                        <p:tgtEl>
                                          <p:spTgt spid="14">
                                            <p:txEl>
                                              <p:pRg st="2" end="2"/>
                                            </p:txEl>
                                          </p:spTgt>
                                        </p:tgtEl>
                                      </p:cBhvr>
                                    </p:animEffect>
                                    <p:anim calcmode="lin" valueType="num">
                                      <p:cBhvr>
                                        <p:cTn id="32" dur="1000" fill="hold"/>
                                        <p:tgtEl>
                                          <p:spTgt spid="14">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1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4">
                                            <p:txEl>
                                              <p:pRg st="3" end="3"/>
                                            </p:txEl>
                                          </p:spTgt>
                                        </p:tgtEl>
                                        <p:attrNameLst>
                                          <p:attrName>style.visibility</p:attrName>
                                        </p:attrNameLst>
                                      </p:cBhvr>
                                      <p:to>
                                        <p:strVal val="visible"/>
                                      </p:to>
                                    </p:set>
                                    <p:animEffect transition="in" filter="fade">
                                      <p:cBhvr>
                                        <p:cTn id="38" dur="1000"/>
                                        <p:tgtEl>
                                          <p:spTgt spid="14">
                                            <p:txEl>
                                              <p:pRg st="3" end="3"/>
                                            </p:txEl>
                                          </p:spTgt>
                                        </p:tgtEl>
                                      </p:cBhvr>
                                    </p:animEffect>
                                    <p:anim calcmode="lin" valueType="num">
                                      <p:cBhvr>
                                        <p:cTn id="39" dur="1000" fill="hold"/>
                                        <p:tgtEl>
                                          <p:spTgt spid="14">
                                            <p:txEl>
                                              <p:pRg st="3" end="3"/>
                                            </p:txEl>
                                          </p:spTgt>
                                        </p:tgtEl>
                                        <p:attrNameLst>
                                          <p:attrName>ppt_x</p:attrName>
                                        </p:attrNameLst>
                                      </p:cBhvr>
                                      <p:tavLst>
                                        <p:tav tm="0">
                                          <p:val>
                                            <p:strVal val="#ppt_x"/>
                                          </p:val>
                                        </p:tav>
                                        <p:tav tm="100000">
                                          <p:val>
                                            <p:strVal val="#ppt_x"/>
                                          </p:val>
                                        </p:tav>
                                      </p:tavLst>
                                    </p:anim>
                                    <p:anim calcmode="lin" valueType="num">
                                      <p:cBhvr>
                                        <p:cTn id="40" dur="1000" fill="hold"/>
                                        <p:tgtEl>
                                          <p:spTgt spid="1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grpId="0" nodeType="clickEffect">
                                  <p:stCondLst>
                                    <p:cond delay="0"/>
                                  </p:stCondLst>
                                  <p:childTnLst>
                                    <p:set>
                                      <p:cBhvr>
                                        <p:cTn id="44" dur="1" fill="hold">
                                          <p:stCondLst>
                                            <p:cond delay="0"/>
                                          </p:stCondLst>
                                        </p:cTn>
                                        <p:tgtEl>
                                          <p:spTgt spid="14">
                                            <p:txEl>
                                              <p:pRg st="4" end="4"/>
                                            </p:txEl>
                                          </p:spTgt>
                                        </p:tgtEl>
                                        <p:attrNameLst>
                                          <p:attrName>style.visibility</p:attrName>
                                        </p:attrNameLst>
                                      </p:cBhvr>
                                      <p:to>
                                        <p:strVal val="visible"/>
                                      </p:to>
                                    </p:set>
                                    <p:animEffect transition="in" filter="fade">
                                      <p:cBhvr>
                                        <p:cTn id="45" dur="1000"/>
                                        <p:tgtEl>
                                          <p:spTgt spid="14">
                                            <p:txEl>
                                              <p:pRg st="4" end="4"/>
                                            </p:txEl>
                                          </p:spTgt>
                                        </p:tgtEl>
                                      </p:cBhvr>
                                    </p:animEffect>
                                    <p:anim calcmode="lin" valueType="num">
                                      <p:cBhvr>
                                        <p:cTn id="46" dur="1000" fill="hold"/>
                                        <p:tgtEl>
                                          <p:spTgt spid="14">
                                            <p:txEl>
                                              <p:pRg st="4" end="4"/>
                                            </p:txEl>
                                          </p:spTgt>
                                        </p:tgtEl>
                                        <p:attrNameLst>
                                          <p:attrName>ppt_x</p:attrName>
                                        </p:attrNameLst>
                                      </p:cBhvr>
                                      <p:tavLst>
                                        <p:tav tm="0">
                                          <p:val>
                                            <p:strVal val="#ppt_x"/>
                                          </p:val>
                                        </p:tav>
                                        <p:tav tm="100000">
                                          <p:val>
                                            <p:strVal val="#ppt_x"/>
                                          </p:val>
                                        </p:tav>
                                      </p:tavLst>
                                    </p:anim>
                                    <p:anim calcmode="lin" valueType="num">
                                      <p:cBhvr>
                                        <p:cTn id="47" dur="1000" fill="hold"/>
                                        <p:tgtEl>
                                          <p:spTgt spid="1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grpId="0" nodeType="clickEffect">
                                  <p:stCondLst>
                                    <p:cond delay="0"/>
                                  </p:stCondLst>
                                  <p:childTnLst>
                                    <p:set>
                                      <p:cBhvr>
                                        <p:cTn id="51" dur="1" fill="hold">
                                          <p:stCondLst>
                                            <p:cond delay="0"/>
                                          </p:stCondLst>
                                        </p:cTn>
                                        <p:tgtEl>
                                          <p:spTgt spid="14">
                                            <p:txEl>
                                              <p:pRg st="5" end="5"/>
                                            </p:txEl>
                                          </p:spTgt>
                                        </p:tgtEl>
                                        <p:attrNameLst>
                                          <p:attrName>style.visibility</p:attrName>
                                        </p:attrNameLst>
                                      </p:cBhvr>
                                      <p:to>
                                        <p:strVal val="visible"/>
                                      </p:to>
                                    </p:set>
                                    <p:animEffect transition="in" filter="fade">
                                      <p:cBhvr>
                                        <p:cTn id="52" dur="1000"/>
                                        <p:tgtEl>
                                          <p:spTgt spid="14">
                                            <p:txEl>
                                              <p:pRg st="5" end="5"/>
                                            </p:txEl>
                                          </p:spTgt>
                                        </p:tgtEl>
                                      </p:cBhvr>
                                    </p:animEffect>
                                    <p:anim calcmode="lin" valueType="num">
                                      <p:cBhvr>
                                        <p:cTn id="53" dur="1000" fill="hold"/>
                                        <p:tgtEl>
                                          <p:spTgt spid="14">
                                            <p:txEl>
                                              <p:pRg st="5" end="5"/>
                                            </p:txEl>
                                          </p:spTgt>
                                        </p:tgtEl>
                                        <p:attrNameLst>
                                          <p:attrName>ppt_x</p:attrName>
                                        </p:attrNameLst>
                                      </p:cBhvr>
                                      <p:tavLst>
                                        <p:tav tm="0">
                                          <p:val>
                                            <p:strVal val="#ppt_x"/>
                                          </p:val>
                                        </p:tav>
                                        <p:tav tm="100000">
                                          <p:val>
                                            <p:strVal val="#ppt_x"/>
                                          </p:val>
                                        </p:tav>
                                      </p:tavLst>
                                    </p:anim>
                                    <p:anim calcmode="lin" valueType="num">
                                      <p:cBhvr>
                                        <p:cTn id="54" dur="1000" fill="hold"/>
                                        <p:tgtEl>
                                          <p:spTgt spid="1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14">
                                            <p:txEl>
                                              <p:pRg st="6" end="6"/>
                                            </p:txEl>
                                          </p:spTgt>
                                        </p:tgtEl>
                                        <p:attrNameLst>
                                          <p:attrName>style.visibility</p:attrName>
                                        </p:attrNameLst>
                                      </p:cBhvr>
                                      <p:to>
                                        <p:strVal val="visible"/>
                                      </p:to>
                                    </p:set>
                                    <p:animEffect transition="in" filter="fade">
                                      <p:cBhvr>
                                        <p:cTn id="59" dur="1000"/>
                                        <p:tgtEl>
                                          <p:spTgt spid="14">
                                            <p:txEl>
                                              <p:pRg st="6" end="6"/>
                                            </p:txEl>
                                          </p:spTgt>
                                        </p:tgtEl>
                                      </p:cBhvr>
                                    </p:animEffect>
                                    <p:anim calcmode="lin" valueType="num">
                                      <p:cBhvr>
                                        <p:cTn id="60" dur="1000" fill="hold"/>
                                        <p:tgtEl>
                                          <p:spTgt spid="14">
                                            <p:txEl>
                                              <p:pRg st="6" end="6"/>
                                            </p:txEl>
                                          </p:spTgt>
                                        </p:tgtEl>
                                        <p:attrNameLst>
                                          <p:attrName>ppt_x</p:attrName>
                                        </p:attrNameLst>
                                      </p:cBhvr>
                                      <p:tavLst>
                                        <p:tav tm="0">
                                          <p:val>
                                            <p:strVal val="#ppt_x"/>
                                          </p:val>
                                        </p:tav>
                                        <p:tav tm="100000">
                                          <p:val>
                                            <p:strVal val="#ppt_x"/>
                                          </p:val>
                                        </p:tav>
                                      </p:tavLst>
                                    </p:anim>
                                    <p:anim calcmode="lin" valueType="num">
                                      <p:cBhvr>
                                        <p:cTn id="61" dur="1000" fill="hold"/>
                                        <p:tgtEl>
                                          <p:spTgt spid="1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grpId="0" nodeType="clickEffect">
                                  <p:stCondLst>
                                    <p:cond delay="0"/>
                                  </p:stCondLst>
                                  <p:childTnLst>
                                    <p:set>
                                      <p:cBhvr>
                                        <p:cTn id="65" dur="1" fill="hold">
                                          <p:stCondLst>
                                            <p:cond delay="0"/>
                                          </p:stCondLst>
                                        </p:cTn>
                                        <p:tgtEl>
                                          <p:spTgt spid="14">
                                            <p:txEl>
                                              <p:pRg st="7" end="7"/>
                                            </p:txEl>
                                          </p:spTgt>
                                        </p:tgtEl>
                                        <p:attrNameLst>
                                          <p:attrName>style.visibility</p:attrName>
                                        </p:attrNameLst>
                                      </p:cBhvr>
                                      <p:to>
                                        <p:strVal val="visible"/>
                                      </p:to>
                                    </p:set>
                                    <p:animEffect transition="in" filter="fade">
                                      <p:cBhvr>
                                        <p:cTn id="66" dur="1000"/>
                                        <p:tgtEl>
                                          <p:spTgt spid="14">
                                            <p:txEl>
                                              <p:pRg st="7" end="7"/>
                                            </p:txEl>
                                          </p:spTgt>
                                        </p:tgtEl>
                                      </p:cBhvr>
                                    </p:animEffect>
                                    <p:anim calcmode="lin" valueType="num">
                                      <p:cBhvr>
                                        <p:cTn id="67" dur="1000" fill="hold"/>
                                        <p:tgtEl>
                                          <p:spTgt spid="14">
                                            <p:txEl>
                                              <p:pRg st="7" end="7"/>
                                            </p:txEl>
                                          </p:spTgt>
                                        </p:tgtEl>
                                        <p:attrNameLst>
                                          <p:attrName>ppt_x</p:attrName>
                                        </p:attrNameLst>
                                      </p:cBhvr>
                                      <p:tavLst>
                                        <p:tav tm="0">
                                          <p:val>
                                            <p:strVal val="#ppt_x"/>
                                          </p:val>
                                        </p:tav>
                                        <p:tav tm="100000">
                                          <p:val>
                                            <p:strVal val="#ppt_x"/>
                                          </p:val>
                                        </p:tav>
                                      </p:tavLst>
                                    </p:anim>
                                    <p:anim calcmode="lin" valueType="num">
                                      <p:cBhvr>
                                        <p:cTn id="68" dur="1000" fill="hold"/>
                                        <p:tgtEl>
                                          <p:spTgt spid="1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6EA1E3-C5C3-4D63-8EA4-42501880F88B}"/>
              </a:ext>
            </a:extLst>
          </p:cNvPr>
          <p:cNvSpPr>
            <a:spLocks noGrp="1"/>
          </p:cNvSpPr>
          <p:nvPr>
            <p:ph type="title"/>
          </p:nvPr>
        </p:nvSpPr>
        <p:spPr/>
        <p:txBody>
          <a:bodyPr/>
          <a:lstStyle/>
          <a:p>
            <a:r>
              <a:rPr lang="en-GB" dirty="0"/>
              <a:t>Learning Services Highlights</a:t>
            </a:r>
          </a:p>
        </p:txBody>
      </p:sp>
      <p:sp>
        <p:nvSpPr>
          <p:cNvPr id="3" name="Content Placeholder 2">
            <a:extLst>
              <a:ext uri="{FF2B5EF4-FFF2-40B4-BE49-F238E27FC236}">
                <a16:creationId xmlns:a16="http://schemas.microsoft.com/office/drawing/2014/main" id="{FF3661F6-2A66-475F-B3ED-BB5D1075855F}"/>
              </a:ext>
            </a:extLst>
          </p:cNvPr>
          <p:cNvSpPr>
            <a:spLocks noGrp="1"/>
          </p:cNvSpPr>
          <p:nvPr>
            <p:ph idx="1"/>
          </p:nvPr>
        </p:nvSpPr>
        <p:spPr/>
        <p:txBody>
          <a:bodyPr/>
          <a:lstStyle/>
          <a:p>
            <a:r>
              <a:rPr lang="en-GB" dirty="0"/>
              <a:t>LSA provision</a:t>
            </a:r>
          </a:p>
          <a:p>
            <a:r>
              <a:rPr lang="en-GB" dirty="0"/>
              <a:t>LMP provision – 6 staff to work with learners on a range of issues</a:t>
            </a:r>
          </a:p>
          <a:p>
            <a:r>
              <a:rPr lang="en-GB" dirty="0"/>
              <a:t>STORM training and other relevant training</a:t>
            </a:r>
          </a:p>
          <a:p>
            <a:r>
              <a:rPr lang="en-GB" dirty="0"/>
              <a:t>All able to triage to safeguarding team</a:t>
            </a:r>
          </a:p>
          <a:p>
            <a:r>
              <a:rPr lang="en-GB" dirty="0"/>
              <a:t>College counsellor – 3 days /week+</a:t>
            </a:r>
          </a:p>
          <a:p>
            <a:r>
              <a:rPr lang="en-GB" dirty="0"/>
              <a:t>High performing Team and the Team undertake professional personal development all the time and train each other and provide key information to all learners</a:t>
            </a:r>
          </a:p>
        </p:txBody>
      </p:sp>
    </p:spTree>
    <p:extLst>
      <p:ext uri="{BB962C8B-B14F-4D97-AF65-F5344CB8AC3E}">
        <p14:creationId xmlns:p14="http://schemas.microsoft.com/office/powerpoint/2010/main" val="1217940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1E80FE-B68B-4A59-A24B-0812E790D78E}"/>
              </a:ext>
            </a:extLst>
          </p:cNvPr>
          <p:cNvSpPr>
            <a:spLocks noGrp="1"/>
          </p:cNvSpPr>
          <p:nvPr>
            <p:ph type="title"/>
          </p:nvPr>
        </p:nvSpPr>
        <p:spPr/>
        <p:txBody>
          <a:bodyPr/>
          <a:lstStyle/>
          <a:p>
            <a:r>
              <a:rPr lang="en-GB" dirty="0"/>
              <a:t>Pastoral highlights</a:t>
            </a:r>
          </a:p>
        </p:txBody>
      </p:sp>
      <p:sp>
        <p:nvSpPr>
          <p:cNvPr id="3" name="Content Placeholder 2">
            <a:extLst>
              <a:ext uri="{FF2B5EF4-FFF2-40B4-BE49-F238E27FC236}">
                <a16:creationId xmlns:a16="http://schemas.microsoft.com/office/drawing/2014/main" id="{3D8296D6-CBCF-4FBE-849C-AF637B753262}"/>
              </a:ext>
            </a:extLst>
          </p:cNvPr>
          <p:cNvSpPr>
            <a:spLocks noGrp="1"/>
          </p:cNvSpPr>
          <p:nvPr>
            <p:ph idx="1"/>
          </p:nvPr>
        </p:nvSpPr>
        <p:spPr/>
        <p:txBody>
          <a:bodyPr>
            <a:normAutofit lnSpcReduction="10000"/>
          </a:bodyPr>
          <a:lstStyle/>
          <a:p>
            <a:r>
              <a:rPr lang="en-GB" dirty="0"/>
              <a:t>Specialist Progress tutors responsible for learner progress in widest sense. They also deliver study skills and a very detailed and well planned pastoral programme that includes regular content on wellbeing</a:t>
            </a:r>
          </a:p>
          <a:p>
            <a:r>
              <a:rPr lang="en-GB" dirty="0"/>
              <a:t>They deliver VESPA to both year groups – great support to developing learner mental health and resilience</a:t>
            </a:r>
          </a:p>
          <a:p>
            <a:r>
              <a:rPr lang="en-GB" dirty="0"/>
              <a:t>We have specialist external presenters to examine key aspects of learner wellbeing annually, begins in Induction</a:t>
            </a:r>
          </a:p>
          <a:p>
            <a:r>
              <a:rPr lang="en-GB" dirty="0"/>
              <a:t>4 of the team are trained as Mental Health First aiders and we have plans to train the rest this year</a:t>
            </a:r>
          </a:p>
          <a:p>
            <a:r>
              <a:rPr lang="en-GB" dirty="0"/>
              <a:t>Learner engagement and involvement via the student council and curriculum groups and we train learners to be peer mentors</a:t>
            </a:r>
          </a:p>
        </p:txBody>
      </p:sp>
    </p:spTree>
    <p:extLst>
      <p:ext uri="{BB962C8B-B14F-4D97-AF65-F5344CB8AC3E}">
        <p14:creationId xmlns:p14="http://schemas.microsoft.com/office/powerpoint/2010/main" val="3630180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FDE94-831C-49AD-8C18-D23C9939D618}"/>
              </a:ext>
            </a:extLst>
          </p:cNvPr>
          <p:cNvSpPr>
            <a:spLocks noGrp="1"/>
          </p:cNvSpPr>
          <p:nvPr>
            <p:ph type="title"/>
          </p:nvPr>
        </p:nvSpPr>
        <p:spPr/>
        <p:txBody>
          <a:bodyPr/>
          <a:lstStyle/>
          <a:p>
            <a:r>
              <a:rPr lang="en-GB" dirty="0"/>
              <a:t>Wider offer for learners</a:t>
            </a:r>
          </a:p>
        </p:txBody>
      </p:sp>
      <p:sp>
        <p:nvSpPr>
          <p:cNvPr id="3" name="Content Placeholder 2">
            <a:extLst>
              <a:ext uri="{FF2B5EF4-FFF2-40B4-BE49-F238E27FC236}">
                <a16:creationId xmlns:a16="http://schemas.microsoft.com/office/drawing/2014/main" id="{C14EF810-C321-4FF0-8A0A-58F9C99D6F7C}"/>
              </a:ext>
            </a:extLst>
          </p:cNvPr>
          <p:cNvSpPr>
            <a:spLocks noGrp="1"/>
          </p:cNvSpPr>
          <p:nvPr>
            <p:ph idx="1"/>
          </p:nvPr>
        </p:nvSpPr>
        <p:spPr/>
        <p:txBody>
          <a:bodyPr/>
          <a:lstStyle/>
          <a:p>
            <a:r>
              <a:rPr lang="en-GB" dirty="0"/>
              <a:t>Enrichment weeks and other well being events</a:t>
            </a:r>
          </a:p>
          <a:p>
            <a:r>
              <a:rPr lang="en-GB" dirty="0"/>
              <a:t>Challenges to keep leaners engaged</a:t>
            </a:r>
          </a:p>
          <a:p>
            <a:r>
              <a:rPr lang="en-GB" dirty="0"/>
              <a:t>Skills day</a:t>
            </a:r>
          </a:p>
          <a:p>
            <a:r>
              <a:rPr lang="en-GB" dirty="0"/>
              <a:t>Wellbeing day</a:t>
            </a:r>
          </a:p>
          <a:p>
            <a:r>
              <a:rPr lang="en-GB" dirty="0"/>
              <a:t>Dedicated careers staff</a:t>
            </a:r>
          </a:p>
          <a:p>
            <a:r>
              <a:rPr lang="en-GB" dirty="0"/>
              <a:t>Work experience</a:t>
            </a:r>
          </a:p>
          <a:p>
            <a:r>
              <a:rPr lang="en-GB" dirty="0"/>
              <a:t>Student portal with lots of self help information</a:t>
            </a:r>
          </a:p>
          <a:p>
            <a:r>
              <a:rPr lang="en-GB" dirty="0"/>
              <a:t>Posters for services such as KOOTH in all bathrooms</a:t>
            </a:r>
          </a:p>
        </p:txBody>
      </p:sp>
    </p:spTree>
    <p:extLst>
      <p:ext uri="{BB962C8B-B14F-4D97-AF65-F5344CB8AC3E}">
        <p14:creationId xmlns:p14="http://schemas.microsoft.com/office/powerpoint/2010/main" val="4161986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57A3EE-C2DE-4881-A8B0-5530BC09F818}"/>
              </a:ext>
            </a:extLst>
          </p:cNvPr>
          <p:cNvSpPr>
            <a:spLocks noGrp="1"/>
          </p:cNvSpPr>
          <p:nvPr>
            <p:ph type="title"/>
          </p:nvPr>
        </p:nvSpPr>
        <p:spPr/>
        <p:txBody>
          <a:bodyPr/>
          <a:lstStyle/>
          <a:p>
            <a:r>
              <a:rPr lang="en-GB" dirty="0"/>
              <a:t>Our offer to staff</a:t>
            </a:r>
          </a:p>
        </p:txBody>
      </p:sp>
      <p:sp>
        <p:nvSpPr>
          <p:cNvPr id="3" name="Content Placeholder 2">
            <a:extLst>
              <a:ext uri="{FF2B5EF4-FFF2-40B4-BE49-F238E27FC236}">
                <a16:creationId xmlns:a16="http://schemas.microsoft.com/office/drawing/2014/main" id="{8EC60053-E815-4533-826D-2C39487BEDD7}"/>
              </a:ext>
            </a:extLst>
          </p:cNvPr>
          <p:cNvSpPr>
            <a:spLocks noGrp="1"/>
          </p:cNvSpPr>
          <p:nvPr>
            <p:ph idx="1"/>
          </p:nvPr>
        </p:nvSpPr>
        <p:spPr>
          <a:xfrm>
            <a:off x="1293813" y="1676400"/>
            <a:ext cx="9601200" cy="4800600"/>
          </a:xfrm>
        </p:spPr>
        <p:txBody>
          <a:bodyPr/>
          <a:lstStyle/>
          <a:p>
            <a:r>
              <a:rPr lang="en-GB" dirty="0"/>
              <a:t>All systems, processes, policy changes have (learner) and staff wellbeing in focus</a:t>
            </a:r>
          </a:p>
          <a:p>
            <a:r>
              <a:rPr lang="en-GB" dirty="0"/>
              <a:t>Weekly bulletin, BITK, which includes staff nominated ‘shout outs’ and staff nominated ‘inspirational quotes’</a:t>
            </a:r>
          </a:p>
          <a:p>
            <a:r>
              <a:rPr lang="en-GB" dirty="0"/>
              <a:t>Yoga, exercise group, crafting</a:t>
            </a:r>
          </a:p>
          <a:p>
            <a:r>
              <a:rPr lang="en-GB" dirty="0"/>
              <a:t>Staff competitions</a:t>
            </a:r>
          </a:p>
          <a:p>
            <a:r>
              <a:rPr lang="en-GB" dirty="0"/>
              <a:t>Staff enrichment</a:t>
            </a:r>
          </a:p>
          <a:p>
            <a:r>
              <a:rPr lang="en-GB" dirty="0"/>
              <a:t>Random acts of kindness</a:t>
            </a:r>
          </a:p>
          <a:p>
            <a:r>
              <a:rPr lang="en-GB" dirty="0"/>
              <a:t>Weekly staff briefing</a:t>
            </a:r>
          </a:p>
        </p:txBody>
      </p:sp>
      <p:pic>
        <p:nvPicPr>
          <p:cNvPr id="4" name="Picture 3">
            <a:extLst>
              <a:ext uri="{FF2B5EF4-FFF2-40B4-BE49-F238E27FC236}">
                <a16:creationId xmlns:a16="http://schemas.microsoft.com/office/drawing/2014/main" id="{2824AD4C-E73F-466A-9C50-421E30D910E6}"/>
              </a:ext>
            </a:extLst>
          </p:cNvPr>
          <p:cNvPicPr>
            <a:picLocks noChangeAspect="1"/>
          </p:cNvPicPr>
          <p:nvPr/>
        </p:nvPicPr>
        <p:blipFill>
          <a:blip r:embed="rId2"/>
          <a:stretch>
            <a:fillRect/>
          </a:stretch>
        </p:blipFill>
        <p:spPr>
          <a:xfrm>
            <a:off x="6886500" y="3425492"/>
            <a:ext cx="4680520" cy="3512215"/>
          </a:xfrm>
          <a:prstGeom prst="rect">
            <a:avLst/>
          </a:prstGeom>
        </p:spPr>
      </p:pic>
    </p:spTree>
    <p:extLst>
      <p:ext uri="{BB962C8B-B14F-4D97-AF65-F5344CB8AC3E}">
        <p14:creationId xmlns:p14="http://schemas.microsoft.com/office/powerpoint/2010/main" val="689463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F8023-591A-4D9A-B9C9-1478F006D16D}"/>
              </a:ext>
            </a:extLst>
          </p:cNvPr>
          <p:cNvSpPr>
            <a:spLocks noGrp="1"/>
          </p:cNvSpPr>
          <p:nvPr>
            <p:ph type="title"/>
          </p:nvPr>
        </p:nvSpPr>
        <p:spPr>
          <a:xfrm>
            <a:off x="333772" y="121246"/>
            <a:ext cx="11665296" cy="787474"/>
          </a:xfrm>
        </p:spPr>
        <p:txBody>
          <a:bodyPr/>
          <a:lstStyle/>
          <a:p>
            <a:r>
              <a:rPr lang="en-GB" dirty="0"/>
              <a:t>Regular and specialist training</a:t>
            </a:r>
          </a:p>
        </p:txBody>
      </p:sp>
      <p:sp>
        <p:nvSpPr>
          <p:cNvPr id="3" name="Content Placeholder 2">
            <a:extLst>
              <a:ext uri="{FF2B5EF4-FFF2-40B4-BE49-F238E27FC236}">
                <a16:creationId xmlns:a16="http://schemas.microsoft.com/office/drawing/2014/main" id="{968C9CE5-13AE-41CC-9A92-7F6B37B89A97}"/>
              </a:ext>
            </a:extLst>
          </p:cNvPr>
          <p:cNvSpPr>
            <a:spLocks noGrp="1"/>
          </p:cNvSpPr>
          <p:nvPr>
            <p:ph idx="1"/>
          </p:nvPr>
        </p:nvSpPr>
        <p:spPr>
          <a:xfrm>
            <a:off x="261764" y="933128"/>
            <a:ext cx="11665296" cy="5064968"/>
          </a:xfrm>
        </p:spPr>
        <p:txBody>
          <a:bodyPr/>
          <a:lstStyle/>
          <a:p>
            <a:r>
              <a:rPr lang="en-GB" dirty="0"/>
              <a:t>We have done much work with our staff over the past 4 years on specific training to enable them to understand mental health needs, red flags and so on and to be confident to refer when they are concerned</a:t>
            </a:r>
          </a:p>
          <a:p>
            <a:r>
              <a:rPr lang="en-GB" dirty="0"/>
              <a:t>We also did much on the workings of the teenage brain and have an excellent relationship with a consultant, Bob Craig who has helped to train our staff in aspects of delivery, the teenage brain, specialist training for our pastoral team and also training of our student mentors. He has an educational and therapy background but his passion is student mental health</a:t>
            </a:r>
          </a:p>
          <a:p>
            <a:endParaRPr lang="en-GB" dirty="0"/>
          </a:p>
        </p:txBody>
      </p:sp>
      <p:pic>
        <p:nvPicPr>
          <p:cNvPr id="4" name="Picture 3">
            <a:extLst>
              <a:ext uri="{FF2B5EF4-FFF2-40B4-BE49-F238E27FC236}">
                <a16:creationId xmlns:a16="http://schemas.microsoft.com/office/drawing/2014/main" id="{4F5354BC-8DCB-473B-9119-094A6A4DCB91}"/>
              </a:ext>
            </a:extLst>
          </p:cNvPr>
          <p:cNvPicPr>
            <a:picLocks noChangeAspect="1"/>
          </p:cNvPicPr>
          <p:nvPr/>
        </p:nvPicPr>
        <p:blipFill rotWithShape="1">
          <a:blip r:embed="rId2"/>
          <a:srcRect l="2682" t="10503" r="5158" b="9673"/>
          <a:stretch/>
        </p:blipFill>
        <p:spPr>
          <a:xfrm>
            <a:off x="909836" y="3933056"/>
            <a:ext cx="10801581" cy="2803698"/>
          </a:xfrm>
          <a:prstGeom prst="rect">
            <a:avLst/>
          </a:prstGeom>
        </p:spPr>
      </p:pic>
    </p:spTree>
    <p:extLst>
      <p:ext uri="{BB962C8B-B14F-4D97-AF65-F5344CB8AC3E}">
        <p14:creationId xmlns:p14="http://schemas.microsoft.com/office/powerpoint/2010/main" val="1371586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additive="base">
                                        <p:cTn id="22" dur="500" fill="hold"/>
                                        <p:tgtEl>
                                          <p:spTgt spid="4"/>
                                        </p:tgtEl>
                                        <p:attrNameLst>
                                          <p:attrName>ppt_x</p:attrName>
                                        </p:attrNameLst>
                                      </p:cBhvr>
                                      <p:tavLst>
                                        <p:tav tm="0">
                                          <p:val>
                                            <p:strVal val="#ppt_x"/>
                                          </p:val>
                                        </p:tav>
                                        <p:tav tm="100000">
                                          <p:val>
                                            <p:strVal val="#ppt_x"/>
                                          </p:val>
                                        </p:tav>
                                      </p:tavLst>
                                    </p:anim>
                                    <p:anim calcmode="lin" valueType="num">
                                      <p:cBhvr additive="base">
                                        <p:cTn id="2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555825C-2D6E-40B4-9E9C-8F2617966A54}"/>
              </a:ext>
            </a:extLst>
          </p:cNvPr>
          <p:cNvSpPr>
            <a:spLocks noGrp="1"/>
          </p:cNvSpPr>
          <p:nvPr>
            <p:ph type="ctrTitle"/>
          </p:nvPr>
        </p:nvSpPr>
        <p:spPr/>
        <p:txBody>
          <a:bodyPr/>
          <a:lstStyle/>
          <a:p>
            <a:r>
              <a:rPr lang="en-GB" dirty="0"/>
              <a:t>Moving forwards – our plans develop</a:t>
            </a:r>
          </a:p>
        </p:txBody>
      </p:sp>
    </p:spTree>
    <p:extLst>
      <p:ext uri="{BB962C8B-B14F-4D97-AF65-F5344CB8AC3E}">
        <p14:creationId xmlns:p14="http://schemas.microsoft.com/office/powerpoint/2010/main" val="3681638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B1A34-8DA3-452F-82C6-BB129523865F}"/>
              </a:ext>
            </a:extLst>
          </p:cNvPr>
          <p:cNvSpPr>
            <a:spLocks noGrp="1"/>
          </p:cNvSpPr>
          <p:nvPr>
            <p:ph type="title"/>
          </p:nvPr>
        </p:nvSpPr>
        <p:spPr>
          <a:xfrm>
            <a:off x="1293813" y="381000"/>
            <a:ext cx="6024735" cy="1143000"/>
          </a:xfrm>
        </p:spPr>
        <p:txBody>
          <a:bodyPr/>
          <a:lstStyle/>
          <a:p>
            <a:r>
              <a:rPr lang="en-GB" dirty="0"/>
              <a:t>Greater focus on the journey</a:t>
            </a:r>
          </a:p>
        </p:txBody>
      </p:sp>
      <p:sp>
        <p:nvSpPr>
          <p:cNvPr id="3" name="Content Placeholder 2">
            <a:extLst>
              <a:ext uri="{FF2B5EF4-FFF2-40B4-BE49-F238E27FC236}">
                <a16:creationId xmlns:a16="http://schemas.microsoft.com/office/drawing/2014/main" id="{A571B4C6-839E-4088-96E1-287947334F92}"/>
              </a:ext>
            </a:extLst>
          </p:cNvPr>
          <p:cNvSpPr>
            <a:spLocks noGrp="1"/>
          </p:cNvSpPr>
          <p:nvPr>
            <p:ph sz="half" idx="1"/>
          </p:nvPr>
        </p:nvSpPr>
        <p:spPr/>
        <p:txBody>
          <a:bodyPr>
            <a:normAutofit fontScale="77500" lnSpcReduction="20000"/>
          </a:bodyPr>
          <a:lstStyle/>
          <a:p>
            <a:r>
              <a:rPr lang="en-GB" dirty="0"/>
              <a:t>Last 4 years more targeted development of our services</a:t>
            </a:r>
          </a:p>
          <a:p>
            <a:r>
              <a:rPr lang="en-GB" dirty="0"/>
              <a:t>Supported from the top by a member of SMT</a:t>
            </a:r>
          </a:p>
          <a:p>
            <a:r>
              <a:rPr lang="en-GB" dirty="0"/>
              <a:t>Clear strategy document for learners and staff support set out and shared with staff. Based on data evidence and shifting needs as identified annually from the data that we collect. Governors are well informed and we have a dedicated governor for MH and Wellbeing as we do safeguarding</a:t>
            </a:r>
          </a:p>
          <a:p>
            <a:r>
              <a:rPr lang="en-GB" dirty="0"/>
              <a:t>Proactive response to the Government Green paper amended 2018 which seeks to have mental health specialist in all schools and colleges by 2023. We like to be on the front foot!</a:t>
            </a:r>
          </a:p>
        </p:txBody>
      </p:sp>
      <p:graphicFrame>
        <p:nvGraphicFramePr>
          <p:cNvPr id="4" name="Table 3">
            <a:extLst>
              <a:ext uri="{FF2B5EF4-FFF2-40B4-BE49-F238E27FC236}">
                <a16:creationId xmlns:a16="http://schemas.microsoft.com/office/drawing/2014/main" id="{EDBAF83B-0BB9-418C-966B-ACBB685882AD}"/>
              </a:ext>
            </a:extLst>
          </p:cNvPr>
          <p:cNvGraphicFramePr>
            <a:graphicFrameLocks noGrp="1"/>
          </p:cNvGraphicFramePr>
          <p:nvPr>
            <p:extLst>
              <p:ext uri="{D42A27DB-BD31-4B8C-83A1-F6EECF244321}">
                <p14:modId xmlns:p14="http://schemas.microsoft.com/office/powerpoint/2010/main" val="173319629"/>
              </p:ext>
            </p:extLst>
          </p:nvPr>
        </p:nvGraphicFramePr>
        <p:xfrm>
          <a:off x="6194998" y="645840"/>
          <a:ext cx="5850782" cy="3210487"/>
        </p:xfrm>
        <a:graphic>
          <a:graphicData uri="http://schemas.openxmlformats.org/drawingml/2006/table">
            <a:tbl>
              <a:tblPr/>
              <a:tblGrid>
                <a:gridCol w="2010878">
                  <a:extLst>
                    <a:ext uri="{9D8B030D-6E8A-4147-A177-3AD203B41FA5}">
                      <a16:colId xmlns:a16="http://schemas.microsoft.com/office/drawing/2014/main" val="1658955806"/>
                    </a:ext>
                  </a:extLst>
                </a:gridCol>
                <a:gridCol w="3839904">
                  <a:extLst>
                    <a:ext uri="{9D8B030D-6E8A-4147-A177-3AD203B41FA5}">
                      <a16:colId xmlns:a16="http://schemas.microsoft.com/office/drawing/2014/main" val="81413208"/>
                    </a:ext>
                  </a:extLst>
                </a:gridCol>
              </a:tblGrid>
              <a:tr h="863746">
                <a:tc>
                  <a:txBody>
                    <a:bodyPr/>
                    <a:lstStyle/>
                    <a:p>
                      <a:pPr algn="l" rtl="0" fontAlgn="base"/>
                      <a:r>
                        <a:rPr lang="en-GB" sz="1100" b="1" i="0" dirty="0">
                          <a:solidFill>
                            <a:srgbClr val="000000"/>
                          </a:solidFill>
                          <a:effectLst/>
                          <a:latin typeface="Calibri" panose="020F0502020204030204" pitchFamily="34" charset="0"/>
                        </a:rPr>
                        <a:t>Year 1</a:t>
                      </a:r>
                      <a:r>
                        <a:rPr lang="en-GB" sz="2800" b="1" i="0" dirty="0">
                          <a:solidFill>
                            <a:srgbClr val="000000"/>
                          </a:solidFill>
                          <a:effectLst/>
                          <a:latin typeface="Calibri" panose="020F0502020204030204" pitchFamily="34" charset="0"/>
                        </a:rPr>
                        <a:t> </a:t>
                      </a:r>
                      <a:r>
                        <a:rPr lang="en-GB" sz="1100" b="1" i="0" dirty="0">
                          <a:solidFill>
                            <a:srgbClr val="000000"/>
                          </a:solidFill>
                          <a:effectLst/>
                          <a:latin typeface="Calibri" panose="020F0502020204030204" pitchFamily="34" charset="0"/>
                        </a:rPr>
                        <a:t>2017/18</a:t>
                      </a:r>
                      <a:r>
                        <a:rPr lang="en-GB" sz="1100" b="0" i="0" dirty="0">
                          <a:solidFill>
                            <a:srgbClr val="000000"/>
                          </a:solidFill>
                          <a:effectLst/>
                          <a:latin typeface="Calibri" panose="020F0502020204030204" pitchFamily="34" charset="0"/>
                        </a:rPr>
                        <a:t> </a:t>
                      </a:r>
                      <a:endParaRPr lang="en-GB" b="0" i="0" dirty="0">
                        <a:effectLst/>
                      </a:endParaRPr>
                    </a:p>
                  </a:txBody>
                  <a:tcP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solidFill>
                      <a:srgbClr val="FFFF00"/>
                    </a:solidFill>
                  </a:tcPr>
                </a:tc>
                <a:tc>
                  <a:txBody>
                    <a:bodyPr/>
                    <a:lstStyle/>
                    <a:p>
                      <a:pPr algn="l" rtl="0" fontAlgn="base"/>
                      <a:r>
                        <a:rPr lang="en-US" sz="1400" b="1" i="0" dirty="0">
                          <a:solidFill>
                            <a:srgbClr val="002060"/>
                          </a:solidFill>
                          <a:effectLst/>
                          <a:latin typeface="Calibri" panose="020F0502020204030204" pitchFamily="34" charset="0"/>
                        </a:rPr>
                        <a:t>Focus on auditing College Provision and training staff and continuing to deliver high quality support services. Piloting providing information for parents</a:t>
                      </a:r>
                      <a:r>
                        <a:rPr lang="en-US" sz="1400" b="0" i="0" dirty="0">
                          <a:solidFill>
                            <a:srgbClr val="002060"/>
                          </a:solidFill>
                          <a:effectLst/>
                          <a:latin typeface="Calibri" panose="020F0502020204030204" pitchFamily="34" charset="0"/>
                        </a:rPr>
                        <a:t> </a:t>
                      </a:r>
                      <a:endParaRPr lang="en-US" sz="1400" b="0" i="0" dirty="0">
                        <a:effectLst/>
                      </a:endParaRPr>
                    </a:p>
                  </a:txBody>
                  <a:tcPr>
                    <a:lnL w="7620" cap="flat" cmpd="sng" algn="ctr">
                      <a:solidFill>
                        <a:schemeClr val="bg1"/>
                      </a:solidFill>
                      <a:prstDash val="solid"/>
                      <a:round/>
                      <a:headEnd type="none" w="med" len="med"/>
                      <a:tailEnd type="none" w="med" len="med"/>
                    </a:lnL>
                    <a:lnR w="7620" cap="flat" cmpd="sng" algn="ctr">
                      <a:solidFill>
                        <a:srgbClr val="207F43"/>
                      </a:solidFill>
                      <a:prstDash val="solid"/>
                      <a:round/>
                      <a:headEnd type="none" w="med" len="med"/>
                      <a:tailEnd type="none" w="med" len="med"/>
                    </a:lnR>
                    <a:lnT w="7620" cap="flat" cmpd="sng" algn="ctr">
                      <a:solidFill>
                        <a:srgbClr val="207F43"/>
                      </a:solidFill>
                      <a:prstDash val="solid"/>
                      <a:round/>
                      <a:headEnd type="none" w="med" len="med"/>
                      <a:tailEnd type="none" w="med" len="med"/>
                    </a:lnT>
                    <a:lnB w="7620" cap="flat" cmpd="sng" algn="ctr">
                      <a:solidFill>
                        <a:srgbClr val="207F43"/>
                      </a:solidFill>
                      <a:prstDash val="solid"/>
                      <a:round/>
                      <a:headEnd type="none" w="med" len="med"/>
                      <a:tailEnd type="none" w="med" len="med"/>
                    </a:lnB>
                    <a:solidFill>
                      <a:srgbClr val="FFFF00"/>
                    </a:solidFill>
                  </a:tcPr>
                </a:tc>
                <a:extLst>
                  <a:ext uri="{0D108BD9-81ED-4DB2-BD59-A6C34878D82A}">
                    <a16:rowId xmlns:a16="http://schemas.microsoft.com/office/drawing/2014/main" val="3921321202"/>
                  </a:ext>
                </a:extLst>
              </a:tr>
              <a:tr h="1107367">
                <a:tc>
                  <a:txBody>
                    <a:bodyPr/>
                    <a:lstStyle/>
                    <a:p>
                      <a:pPr algn="l" rtl="0" fontAlgn="base"/>
                      <a:r>
                        <a:rPr lang="en-GB" sz="1100" b="1" i="0" dirty="0">
                          <a:solidFill>
                            <a:srgbClr val="000000"/>
                          </a:solidFill>
                          <a:effectLst/>
                          <a:latin typeface="Calibri" panose="020F0502020204030204" pitchFamily="34" charset="0"/>
                        </a:rPr>
                        <a:t>Year 2 2018/19</a:t>
                      </a:r>
                      <a:r>
                        <a:rPr lang="en-GB" sz="1100" b="0" i="0" dirty="0">
                          <a:solidFill>
                            <a:srgbClr val="000000"/>
                          </a:solidFill>
                          <a:effectLst/>
                          <a:latin typeface="Calibri" panose="020F0502020204030204" pitchFamily="34" charset="0"/>
                        </a:rPr>
                        <a:t> </a:t>
                      </a:r>
                      <a:endParaRPr lang="en-GB" b="0" i="0" dirty="0">
                        <a:effectLst/>
                      </a:endParaRPr>
                    </a:p>
                  </a:txBody>
                  <a:tcPr>
                    <a:lnL w="7620" cap="flat" cmpd="sng" algn="ctr">
                      <a:solidFill>
                        <a:srgbClr val="207F43"/>
                      </a:solidFill>
                      <a:prstDash val="solid"/>
                      <a:round/>
                      <a:headEnd type="none" w="med" len="med"/>
                      <a:tailEnd type="none" w="med" len="med"/>
                    </a:lnL>
                    <a:lnR w="7620" cap="flat" cmpd="sng" algn="ctr">
                      <a:solidFill>
                        <a:srgbClr val="207F43"/>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rgbClr val="207F43"/>
                      </a:solidFill>
                      <a:prstDash val="solid"/>
                      <a:round/>
                      <a:headEnd type="none" w="med" len="med"/>
                      <a:tailEnd type="none" w="med" len="med"/>
                    </a:lnB>
                    <a:solidFill>
                      <a:srgbClr val="FFFF00"/>
                    </a:solidFill>
                  </a:tcPr>
                </a:tc>
                <a:tc>
                  <a:txBody>
                    <a:bodyPr/>
                    <a:lstStyle/>
                    <a:p>
                      <a:pPr algn="l" rtl="0" fontAlgn="base"/>
                      <a:r>
                        <a:rPr lang="en-US" sz="1400" b="1" i="0" dirty="0">
                          <a:solidFill>
                            <a:srgbClr val="002060"/>
                          </a:solidFill>
                          <a:effectLst/>
                          <a:latin typeface="Calibri" panose="020F0502020204030204" pitchFamily="34" charset="0"/>
                        </a:rPr>
                        <a:t>Focus on providing training for young people, raising awareness for young people and reviewing where staff are in their understanding of key themes by way of questionnaire. Further training for parents available</a:t>
                      </a:r>
                      <a:r>
                        <a:rPr lang="en-US" sz="1400" b="0" i="0" dirty="0">
                          <a:solidFill>
                            <a:srgbClr val="002060"/>
                          </a:solidFill>
                          <a:effectLst/>
                          <a:latin typeface="Calibri" panose="020F0502020204030204" pitchFamily="34" charset="0"/>
                        </a:rPr>
                        <a:t> </a:t>
                      </a:r>
                      <a:endParaRPr lang="en-US" sz="1400" b="0" i="0" dirty="0">
                        <a:effectLst/>
                      </a:endParaRPr>
                    </a:p>
                  </a:txBody>
                  <a:tcPr>
                    <a:lnL w="7620" cap="flat" cmpd="sng" algn="ctr">
                      <a:solidFill>
                        <a:srgbClr val="207F43"/>
                      </a:solidFill>
                      <a:prstDash val="solid"/>
                      <a:round/>
                      <a:headEnd type="none" w="med" len="med"/>
                      <a:tailEnd type="none" w="med" len="med"/>
                    </a:lnL>
                    <a:lnR w="7620" cap="flat" cmpd="sng" algn="ctr">
                      <a:solidFill>
                        <a:srgbClr val="207F43"/>
                      </a:solidFill>
                      <a:prstDash val="solid"/>
                      <a:round/>
                      <a:headEnd type="none" w="med" len="med"/>
                      <a:tailEnd type="none" w="med" len="med"/>
                    </a:lnR>
                    <a:lnT w="7620" cap="flat" cmpd="sng" algn="ctr">
                      <a:solidFill>
                        <a:srgbClr val="207F43"/>
                      </a:solidFill>
                      <a:prstDash val="solid"/>
                      <a:round/>
                      <a:headEnd type="none" w="med" len="med"/>
                      <a:tailEnd type="none" w="med" len="med"/>
                    </a:lnT>
                    <a:lnB w="7620" cap="flat" cmpd="sng" algn="ctr">
                      <a:solidFill>
                        <a:srgbClr val="207F43"/>
                      </a:solidFill>
                      <a:prstDash val="solid"/>
                      <a:round/>
                      <a:headEnd type="none" w="med" len="med"/>
                      <a:tailEnd type="none" w="med" len="med"/>
                    </a:lnB>
                    <a:solidFill>
                      <a:srgbClr val="FFFF00"/>
                    </a:solidFill>
                  </a:tcPr>
                </a:tc>
                <a:extLst>
                  <a:ext uri="{0D108BD9-81ED-4DB2-BD59-A6C34878D82A}">
                    <a16:rowId xmlns:a16="http://schemas.microsoft.com/office/drawing/2014/main" val="2626910289"/>
                  </a:ext>
                </a:extLst>
              </a:tr>
              <a:tr h="1107367">
                <a:tc>
                  <a:txBody>
                    <a:bodyPr/>
                    <a:lstStyle/>
                    <a:p>
                      <a:pPr algn="l" rtl="0" fontAlgn="base"/>
                      <a:r>
                        <a:rPr lang="en-GB" sz="1100" b="1" i="0">
                          <a:effectLst/>
                          <a:latin typeface="Calibri" panose="020F0502020204030204" pitchFamily="34" charset="0"/>
                        </a:rPr>
                        <a:t>Year 3 2019/20</a:t>
                      </a:r>
                      <a:r>
                        <a:rPr lang="en-GB" sz="1100" b="0" i="0">
                          <a:effectLst/>
                          <a:latin typeface="Calibri" panose="020F0502020204030204" pitchFamily="34" charset="0"/>
                        </a:rPr>
                        <a:t> </a:t>
                      </a:r>
                      <a:endParaRPr lang="en-GB" b="0" i="0">
                        <a:effectLst/>
                      </a:endParaRPr>
                    </a:p>
                  </a:txBody>
                  <a:tcPr>
                    <a:lnL w="7620" cap="flat" cmpd="sng" algn="ctr">
                      <a:solidFill>
                        <a:srgbClr val="207F43"/>
                      </a:solidFill>
                      <a:prstDash val="solid"/>
                      <a:round/>
                      <a:headEnd type="none" w="med" len="med"/>
                      <a:tailEnd type="none" w="med" len="med"/>
                    </a:lnL>
                    <a:lnR w="7620" cap="flat" cmpd="sng" algn="ctr">
                      <a:solidFill>
                        <a:srgbClr val="207F43"/>
                      </a:solidFill>
                      <a:prstDash val="solid"/>
                      <a:round/>
                      <a:headEnd type="none" w="med" len="med"/>
                      <a:tailEnd type="none" w="med" len="med"/>
                    </a:lnR>
                    <a:lnT w="7620" cap="flat" cmpd="sng" algn="ctr">
                      <a:solidFill>
                        <a:srgbClr val="207F43"/>
                      </a:solidFill>
                      <a:prstDash val="solid"/>
                      <a:round/>
                      <a:headEnd type="none" w="med" len="med"/>
                      <a:tailEnd type="none" w="med" len="med"/>
                    </a:lnT>
                    <a:lnB w="7620" cap="flat" cmpd="sng" algn="ctr">
                      <a:solidFill>
                        <a:srgbClr val="207F43"/>
                      </a:solidFill>
                      <a:prstDash val="solid"/>
                      <a:round/>
                      <a:headEnd type="none" w="med" len="med"/>
                      <a:tailEnd type="none" w="med" len="med"/>
                    </a:lnB>
                    <a:solidFill>
                      <a:srgbClr val="FFFF00"/>
                    </a:solidFill>
                  </a:tcPr>
                </a:tc>
                <a:tc>
                  <a:txBody>
                    <a:bodyPr/>
                    <a:lstStyle/>
                    <a:p>
                      <a:pPr algn="l" rtl="0" fontAlgn="base"/>
                      <a:r>
                        <a:rPr lang="en-US" sz="1400" b="1" i="0" dirty="0">
                          <a:solidFill>
                            <a:srgbClr val="002060"/>
                          </a:solidFill>
                          <a:effectLst/>
                          <a:latin typeface="Calibri" panose="020F0502020204030204" pitchFamily="34" charset="0"/>
                        </a:rPr>
                        <a:t>Focus on developing Teacher and Student Toolkits to provide ongoing support and raise awareness of current and emerging issues</a:t>
                      </a:r>
                      <a:r>
                        <a:rPr lang="en-US" sz="1400" b="0" i="0" dirty="0">
                          <a:solidFill>
                            <a:srgbClr val="002060"/>
                          </a:solidFill>
                          <a:effectLst/>
                          <a:latin typeface="Calibri" panose="020F0502020204030204" pitchFamily="34" charset="0"/>
                        </a:rPr>
                        <a:t> </a:t>
                      </a:r>
                      <a:endParaRPr lang="en-US" sz="1400" b="0" i="0" dirty="0">
                        <a:effectLst/>
                      </a:endParaRPr>
                    </a:p>
                    <a:p>
                      <a:pPr algn="l" rtl="0" fontAlgn="base"/>
                      <a:r>
                        <a:rPr lang="en-US" sz="1400" b="0" i="0" dirty="0">
                          <a:solidFill>
                            <a:srgbClr val="000000"/>
                          </a:solidFill>
                          <a:effectLst/>
                          <a:latin typeface="Calibri" panose="020F0502020204030204" pitchFamily="34" charset="0"/>
                        </a:rPr>
                        <a:t> </a:t>
                      </a:r>
                      <a:endParaRPr lang="en-US" sz="1400" b="0" i="0" dirty="0">
                        <a:effectLst/>
                      </a:endParaRPr>
                    </a:p>
                  </a:txBody>
                  <a:tcPr>
                    <a:lnL w="7620" cap="flat" cmpd="sng" algn="ctr">
                      <a:solidFill>
                        <a:srgbClr val="207F43"/>
                      </a:solidFill>
                      <a:prstDash val="solid"/>
                      <a:round/>
                      <a:headEnd type="none" w="med" len="med"/>
                      <a:tailEnd type="none" w="med" len="med"/>
                    </a:lnL>
                    <a:lnR w="7620" cap="flat" cmpd="sng" algn="ctr">
                      <a:solidFill>
                        <a:srgbClr val="207F43"/>
                      </a:solidFill>
                      <a:prstDash val="solid"/>
                      <a:round/>
                      <a:headEnd type="none" w="med" len="med"/>
                      <a:tailEnd type="none" w="med" len="med"/>
                    </a:lnR>
                    <a:lnT w="7620" cap="flat" cmpd="sng" algn="ctr">
                      <a:solidFill>
                        <a:srgbClr val="207F43"/>
                      </a:solidFill>
                      <a:prstDash val="solid"/>
                      <a:round/>
                      <a:headEnd type="none" w="med" len="med"/>
                      <a:tailEnd type="none" w="med" len="med"/>
                    </a:lnT>
                    <a:lnB w="7620" cap="flat" cmpd="sng" algn="ctr">
                      <a:solidFill>
                        <a:srgbClr val="207F43"/>
                      </a:solidFill>
                      <a:prstDash val="solid"/>
                      <a:round/>
                      <a:headEnd type="none" w="med" len="med"/>
                      <a:tailEnd type="none" w="med" len="med"/>
                    </a:lnB>
                    <a:solidFill>
                      <a:srgbClr val="FFFF00"/>
                    </a:solidFill>
                  </a:tcPr>
                </a:tc>
                <a:extLst>
                  <a:ext uri="{0D108BD9-81ED-4DB2-BD59-A6C34878D82A}">
                    <a16:rowId xmlns:a16="http://schemas.microsoft.com/office/drawing/2014/main" val="342075215"/>
                  </a:ext>
                </a:extLst>
              </a:tr>
            </a:tbl>
          </a:graphicData>
        </a:graphic>
      </p:graphicFrame>
      <p:sp>
        <p:nvSpPr>
          <p:cNvPr id="5" name="Rectangle 1">
            <a:extLst>
              <a:ext uri="{FF2B5EF4-FFF2-40B4-BE49-F238E27FC236}">
                <a16:creationId xmlns:a16="http://schemas.microsoft.com/office/drawing/2014/main" id="{14573AA8-9763-4399-AEC5-22FFC59D61CC}"/>
              </a:ext>
            </a:extLst>
          </p:cNvPr>
          <p:cNvSpPr>
            <a:spLocks noChangeArrowheads="1"/>
          </p:cNvSpPr>
          <p:nvPr/>
        </p:nvSpPr>
        <p:spPr bwMode="auto">
          <a:xfrm>
            <a:off x="6194998" y="188640"/>
            <a:ext cx="5815458" cy="45720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Table 1 – Previous action plan focal points, now completed) </a:t>
            </a:r>
            <a:endParaRPr kumimoji="0" lang="en-GB" altLang="en-US"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graphicFrame>
        <p:nvGraphicFramePr>
          <p:cNvPr id="7" name="Table 6">
            <a:extLst>
              <a:ext uri="{FF2B5EF4-FFF2-40B4-BE49-F238E27FC236}">
                <a16:creationId xmlns:a16="http://schemas.microsoft.com/office/drawing/2014/main" id="{59BC8CD3-CF2C-4637-9466-CACFBAE3D34A}"/>
              </a:ext>
            </a:extLst>
          </p:cNvPr>
          <p:cNvGraphicFramePr>
            <a:graphicFrameLocks noGrp="1"/>
          </p:cNvGraphicFramePr>
          <p:nvPr>
            <p:extLst>
              <p:ext uri="{D42A27DB-BD31-4B8C-83A1-F6EECF244321}">
                <p14:modId xmlns:p14="http://schemas.microsoft.com/office/powerpoint/2010/main" val="3662826730"/>
              </p:ext>
            </p:extLst>
          </p:nvPr>
        </p:nvGraphicFramePr>
        <p:xfrm>
          <a:off x="6230322" y="3744876"/>
          <a:ext cx="5850782" cy="3078480"/>
        </p:xfrm>
        <a:graphic>
          <a:graphicData uri="http://schemas.openxmlformats.org/drawingml/2006/table">
            <a:tbl>
              <a:tblPr/>
              <a:tblGrid>
                <a:gridCol w="1055599">
                  <a:extLst>
                    <a:ext uri="{9D8B030D-6E8A-4147-A177-3AD203B41FA5}">
                      <a16:colId xmlns:a16="http://schemas.microsoft.com/office/drawing/2014/main" val="2407756996"/>
                    </a:ext>
                  </a:extLst>
                </a:gridCol>
                <a:gridCol w="4795183">
                  <a:extLst>
                    <a:ext uri="{9D8B030D-6E8A-4147-A177-3AD203B41FA5}">
                      <a16:colId xmlns:a16="http://schemas.microsoft.com/office/drawing/2014/main" val="650686860"/>
                    </a:ext>
                  </a:extLst>
                </a:gridCol>
              </a:tblGrid>
              <a:tr h="2924484">
                <a:tc>
                  <a:txBody>
                    <a:bodyPr/>
                    <a:lstStyle/>
                    <a:p>
                      <a:pPr algn="l" rtl="0" fontAlgn="base"/>
                      <a:r>
                        <a:rPr lang="en-GB" sz="1100" b="1" i="0" dirty="0">
                          <a:solidFill>
                            <a:srgbClr val="000000"/>
                          </a:solidFill>
                          <a:effectLst/>
                          <a:latin typeface="Calibri" panose="020F0502020204030204" pitchFamily="34" charset="0"/>
                        </a:rPr>
                        <a:t>Year 1</a:t>
                      </a:r>
                      <a:r>
                        <a:rPr lang="en-GB" sz="2800" b="1" i="0" dirty="0">
                          <a:solidFill>
                            <a:srgbClr val="000000"/>
                          </a:solidFill>
                          <a:effectLst/>
                          <a:latin typeface="Calibri" panose="020F0502020204030204" pitchFamily="34" charset="0"/>
                        </a:rPr>
                        <a:t> </a:t>
                      </a:r>
                      <a:r>
                        <a:rPr lang="en-GB" sz="1100" b="1" i="0" dirty="0">
                          <a:solidFill>
                            <a:srgbClr val="000000"/>
                          </a:solidFill>
                          <a:effectLst/>
                          <a:latin typeface="Calibri" panose="020F0502020204030204" pitchFamily="34" charset="0"/>
                        </a:rPr>
                        <a:t>2020/21</a:t>
                      </a:r>
                      <a:r>
                        <a:rPr lang="en-GB" sz="1100" b="0" i="0" dirty="0">
                          <a:solidFill>
                            <a:srgbClr val="000000"/>
                          </a:solidFill>
                          <a:effectLst/>
                          <a:latin typeface="Calibri" panose="020F0502020204030204" pitchFamily="34" charset="0"/>
                        </a:rPr>
                        <a:t> </a:t>
                      </a:r>
                      <a:endParaRPr lang="en-GB" b="0" i="0" dirty="0">
                        <a:effectLst/>
                      </a:endParaRPr>
                    </a:p>
                  </a:txBody>
                  <a:tcPr>
                    <a:lnL w="7620" cap="flat" cmpd="sng" algn="ctr">
                      <a:solidFill>
                        <a:schemeClr val="bg1"/>
                      </a:solidFill>
                      <a:prstDash val="solid"/>
                      <a:round/>
                      <a:headEnd type="none" w="med" len="med"/>
                      <a:tailEnd type="none" w="med" len="med"/>
                    </a:lnL>
                    <a:lnR w="7620" cap="flat" cmpd="sng" algn="ctr">
                      <a:solidFill>
                        <a:schemeClr val="bg1"/>
                      </a:solidFill>
                      <a:prstDash val="solid"/>
                      <a:round/>
                      <a:headEnd type="none" w="med" len="med"/>
                      <a:tailEnd type="none" w="med" len="med"/>
                    </a:lnR>
                    <a:lnT w="7620" cap="flat" cmpd="sng" algn="ctr">
                      <a:solidFill>
                        <a:schemeClr val="bg1"/>
                      </a:solidFill>
                      <a:prstDash val="solid"/>
                      <a:round/>
                      <a:headEnd type="none" w="med" len="med"/>
                      <a:tailEnd type="none" w="med" len="med"/>
                    </a:lnT>
                    <a:lnB w="7620" cap="flat" cmpd="sng" algn="ctr">
                      <a:solidFill>
                        <a:schemeClr val="bg1"/>
                      </a:solidFill>
                      <a:prstDash val="solid"/>
                      <a:round/>
                      <a:headEnd type="none" w="med" len="med"/>
                      <a:tailEnd type="none" w="med" len="med"/>
                    </a:lnB>
                    <a:solidFill>
                      <a:srgbClr val="FFC000"/>
                    </a:solidFill>
                  </a:tcPr>
                </a:tc>
                <a:tc>
                  <a:txBody>
                    <a:bodyPr/>
                    <a:lstStyle/>
                    <a:p>
                      <a:pPr algn="l" rtl="0" fontAlgn="base">
                        <a:buFont typeface="Arial" panose="020B0604020202020204" pitchFamily="34" charset="0"/>
                        <a:buChar char="•"/>
                      </a:pPr>
                      <a:r>
                        <a:rPr lang="en-US" sz="1400" b="1" i="0" dirty="0">
                          <a:solidFill>
                            <a:srgbClr val="002060"/>
                          </a:solidFill>
                          <a:effectLst/>
                          <a:latin typeface="Calibri" panose="020F0502020204030204" pitchFamily="34" charset="0"/>
                        </a:rPr>
                        <a:t>Focus on support for students and the current trends related to stress and anxiety, particularly in light of the impact of Covid19 on the education of our young people. </a:t>
                      </a:r>
                      <a:r>
                        <a:rPr lang="en-US" sz="1400" b="0" i="0" dirty="0">
                          <a:solidFill>
                            <a:srgbClr val="002060"/>
                          </a:solidFill>
                          <a:effectLst/>
                          <a:latin typeface="Calibri" panose="020F0502020204030204" pitchFamily="34" charset="0"/>
                        </a:rPr>
                        <a:t> </a:t>
                      </a:r>
                      <a:endParaRPr lang="en-US" sz="1400" b="0" i="0" dirty="0">
                        <a:effectLst/>
                        <a:latin typeface="Calibri" panose="020F0502020204030204" pitchFamily="34" charset="0"/>
                      </a:endParaRPr>
                    </a:p>
                    <a:p>
                      <a:pPr algn="l" rtl="0" fontAlgn="base">
                        <a:buFont typeface="Arial" panose="020B0604020202020204" pitchFamily="34" charset="0"/>
                        <a:buChar char="•"/>
                      </a:pPr>
                      <a:r>
                        <a:rPr lang="en-US" sz="1400" b="1" i="0" dirty="0">
                          <a:solidFill>
                            <a:srgbClr val="002060"/>
                          </a:solidFill>
                          <a:effectLst/>
                          <a:latin typeface="Calibri" panose="020F0502020204030204" pitchFamily="34" charset="0"/>
                        </a:rPr>
                        <a:t>Develop a wider set of student support functions including workshop session.  Continue to work with external services who auditing College Provision</a:t>
                      </a:r>
                      <a:r>
                        <a:rPr lang="en-US" sz="1400" b="0" i="0" dirty="0">
                          <a:solidFill>
                            <a:srgbClr val="002060"/>
                          </a:solidFill>
                          <a:effectLst/>
                          <a:latin typeface="Calibri" panose="020F0502020204030204" pitchFamily="34" charset="0"/>
                        </a:rPr>
                        <a:t> </a:t>
                      </a:r>
                      <a:endParaRPr lang="en-US" sz="1400" b="0" i="0" dirty="0">
                        <a:effectLst/>
                        <a:latin typeface="Calibri" panose="020F0502020204030204" pitchFamily="34" charset="0"/>
                      </a:endParaRPr>
                    </a:p>
                    <a:p>
                      <a:pPr algn="l" rtl="0" fontAlgn="base">
                        <a:buFont typeface="Arial" panose="020B0604020202020204" pitchFamily="34" charset="0"/>
                        <a:buChar char="•"/>
                      </a:pPr>
                      <a:r>
                        <a:rPr lang="en-US" sz="1400" b="1" i="0" dirty="0">
                          <a:solidFill>
                            <a:srgbClr val="002060"/>
                          </a:solidFill>
                          <a:effectLst/>
                          <a:latin typeface="Calibri" panose="020F0502020204030204" pitchFamily="34" charset="0"/>
                        </a:rPr>
                        <a:t>Adequate and updated training staff to enable them to continue to deliver high quality and relevant support services and to take account of learner needs when developing and delivering curriculum</a:t>
                      </a:r>
                      <a:r>
                        <a:rPr lang="en-US" sz="1400" b="0" i="0" dirty="0">
                          <a:solidFill>
                            <a:srgbClr val="002060"/>
                          </a:solidFill>
                          <a:effectLst/>
                          <a:latin typeface="Calibri" panose="020F0502020204030204" pitchFamily="34" charset="0"/>
                        </a:rPr>
                        <a:t> </a:t>
                      </a:r>
                      <a:endParaRPr lang="en-US" sz="1400" b="0" i="0" dirty="0">
                        <a:effectLst/>
                        <a:latin typeface="Calibri" panose="020F0502020204030204" pitchFamily="34" charset="0"/>
                      </a:endParaRPr>
                    </a:p>
                    <a:p>
                      <a:pPr algn="l" rtl="0" fontAlgn="base">
                        <a:buFont typeface="Arial" panose="020B0604020202020204" pitchFamily="34" charset="0"/>
                        <a:buChar char="•"/>
                      </a:pPr>
                      <a:r>
                        <a:rPr lang="en-US" sz="1400" b="1" i="0" dirty="0">
                          <a:solidFill>
                            <a:srgbClr val="002060"/>
                          </a:solidFill>
                          <a:effectLst/>
                          <a:latin typeface="Calibri" panose="020F0502020204030204" pitchFamily="34" charset="0"/>
                        </a:rPr>
                        <a:t>Continuing to provide high quality and relevant information for parents</a:t>
                      </a:r>
                      <a:r>
                        <a:rPr lang="en-US" sz="1400" b="0" i="0" dirty="0">
                          <a:solidFill>
                            <a:srgbClr val="002060"/>
                          </a:solidFill>
                          <a:effectLst/>
                          <a:latin typeface="Calibri" panose="020F0502020204030204" pitchFamily="34" charset="0"/>
                        </a:rPr>
                        <a:t> </a:t>
                      </a:r>
                      <a:endParaRPr lang="en-US" sz="1400" b="0" i="0" dirty="0">
                        <a:effectLst/>
                        <a:latin typeface="Calibri" panose="020F0502020204030204" pitchFamily="34" charset="0"/>
                      </a:endParaRPr>
                    </a:p>
                    <a:p>
                      <a:pPr algn="l" rtl="0" fontAlgn="base">
                        <a:buFont typeface="Arial" panose="020B0604020202020204" pitchFamily="34" charset="0"/>
                        <a:buChar char="•"/>
                      </a:pPr>
                      <a:r>
                        <a:rPr lang="en-US" sz="1400" b="1" i="0" dirty="0">
                          <a:solidFill>
                            <a:srgbClr val="002060"/>
                          </a:solidFill>
                          <a:effectLst/>
                          <a:latin typeface="Calibri" panose="020F0502020204030204" pitchFamily="34" charset="0"/>
                        </a:rPr>
                        <a:t>Enabling and supporting staff and students to make good personal decisions and choices</a:t>
                      </a:r>
                      <a:r>
                        <a:rPr lang="en-US" sz="1400" b="0" i="0" dirty="0">
                          <a:solidFill>
                            <a:srgbClr val="002060"/>
                          </a:solidFill>
                          <a:effectLst/>
                          <a:latin typeface="Calibri" panose="020F0502020204030204" pitchFamily="34" charset="0"/>
                        </a:rPr>
                        <a:t> </a:t>
                      </a:r>
                      <a:endParaRPr lang="en-US" sz="1400" b="0" i="0" dirty="0">
                        <a:effectLst/>
                        <a:latin typeface="Calibri" panose="020F0502020204030204" pitchFamily="34" charset="0"/>
                      </a:endParaRPr>
                    </a:p>
                  </a:txBody>
                  <a:tcPr>
                    <a:lnL w="7620" cap="flat" cmpd="sng" algn="ctr">
                      <a:solidFill>
                        <a:schemeClr val="bg1"/>
                      </a:solidFill>
                      <a:prstDash val="solid"/>
                      <a:round/>
                      <a:headEnd type="none" w="med" len="med"/>
                      <a:tailEnd type="none" w="med" len="med"/>
                    </a:lnL>
                    <a:lnR w="7620" cap="flat" cmpd="sng" algn="ctr">
                      <a:solidFill>
                        <a:srgbClr val="F0BB47"/>
                      </a:solidFill>
                      <a:prstDash val="solid"/>
                      <a:round/>
                      <a:headEnd type="none" w="med" len="med"/>
                      <a:tailEnd type="none" w="med" len="med"/>
                    </a:lnR>
                    <a:lnT w="7620" cap="flat" cmpd="sng" algn="ctr">
                      <a:solidFill>
                        <a:srgbClr val="F0BB47"/>
                      </a:solidFill>
                      <a:prstDash val="solid"/>
                      <a:round/>
                      <a:headEnd type="none" w="med" len="med"/>
                      <a:tailEnd type="none" w="med" len="med"/>
                    </a:lnT>
                    <a:lnB w="7620" cap="flat" cmpd="sng" algn="ctr">
                      <a:solidFill>
                        <a:srgbClr val="F0BB47"/>
                      </a:solidFill>
                      <a:prstDash val="solid"/>
                      <a:round/>
                      <a:headEnd type="none" w="med" len="med"/>
                      <a:tailEnd type="none" w="med" len="med"/>
                    </a:lnB>
                    <a:solidFill>
                      <a:srgbClr val="FFC000"/>
                    </a:solidFill>
                  </a:tcPr>
                </a:tc>
                <a:extLst>
                  <a:ext uri="{0D108BD9-81ED-4DB2-BD59-A6C34878D82A}">
                    <a16:rowId xmlns:a16="http://schemas.microsoft.com/office/drawing/2014/main" val="3061959306"/>
                  </a:ext>
                </a:extLst>
              </a:tr>
            </a:tbl>
          </a:graphicData>
        </a:graphic>
      </p:graphicFrame>
    </p:spTree>
    <p:extLst>
      <p:ext uri="{BB962C8B-B14F-4D97-AF65-F5344CB8AC3E}">
        <p14:creationId xmlns:p14="http://schemas.microsoft.com/office/powerpoint/2010/main" val="3456326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Serenity 16x9">
  <a:themeElements>
    <a:clrScheme name="Serenity_16x9">
      <a:dk1>
        <a:srgbClr val="164B4F"/>
      </a:dk1>
      <a:lt1>
        <a:sysClr val="window" lastClr="FFFFFF"/>
      </a:lt1>
      <a:dk2>
        <a:srgbClr val="000000"/>
      </a:dk2>
      <a:lt2>
        <a:srgbClr val="C5E5EC"/>
      </a:lt2>
      <a:accent1>
        <a:srgbClr val="1B91A1"/>
      </a:accent1>
      <a:accent2>
        <a:srgbClr val="46AC6F"/>
      </a:accent2>
      <a:accent3>
        <a:srgbClr val="37AFD5"/>
      </a:accent3>
      <a:accent4>
        <a:srgbClr val="6786A9"/>
      </a:accent4>
      <a:accent5>
        <a:srgbClr val="90A693"/>
      </a:accent5>
      <a:accent6>
        <a:srgbClr val="389066"/>
      </a:accent6>
      <a:hlink>
        <a:srgbClr val="27A99A"/>
      </a:hlink>
      <a:folHlink>
        <a:srgbClr val="94AE9D"/>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400"/>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a:defPPr>
      </a:lstStyle>
    </a:txDef>
  </a:objectDefaults>
  <a:extraClrSchemeLst/>
  <a:extLst>
    <a:ext uri="{05A4C25C-085E-4340-85A3-A5531E510DB2}">
      <thm15:themeFamily xmlns:thm15="http://schemas.microsoft.com/office/thememl/2012/main" name="TF02801109.potx" id="{B47C65E8-9F73-4C4F-A3C2-84725F71438E}" vid="{CFC30A9F-F7E5-41F4-B6B7-D2E5B79E3BFB}"/>
    </a:ext>
  </a:extLst>
</a:theme>
</file>

<file path=ppt/theme/theme2.xml><?xml version="1.0" encoding="utf-8"?>
<a:theme xmlns:a="http://schemas.openxmlformats.org/drawingml/2006/main" name="Office Theme">
  <a:themeElements>
    <a:clrScheme name="Serenity">
      <a:dk1>
        <a:srgbClr val="164B4F"/>
      </a:dk1>
      <a:lt1>
        <a:sysClr val="window" lastClr="FFFFFF"/>
      </a:lt1>
      <a:dk2>
        <a:srgbClr val="000000"/>
      </a:dk2>
      <a:lt2>
        <a:srgbClr val="C5E5EC"/>
      </a:lt2>
      <a:accent1>
        <a:srgbClr val="1B91A1"/>
      </a:accent1>
      <a:accent2>
        <a:srgbClr val="46AC6F"/>
      </a:accent2>
      <a:accent3>
        <a:srgbClr val="37AFD5"/>
      </a:accent3>
      <a:accent4>
        <a:srgbClr val="6786A9"/>
      </a:accent4>
      <a:accent5>
        <a:srgbClr val="90A693"/>
      </a:accent5>
      <a:accent6>
        <a:srgbClr val="389066"/>
      </a:accent6>
      <a:hlink>
        <a:srgbClr val="27A99A"/>
      </a:hlink>
      <a:folHlink>
        <a:srgbClr val="94AE9D"/>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Serenity">
      <a:dk1>
        <a:srgbClr val="164B4F"/>
      </a:dk1>
      <a:lt1>
        <a:sysClr val="window" lastClr="FFFFFF"/>
      </a:lt1>
      <a:dk2>
        <a:srgbClr val="000000"/>
      </a:dk2>
      <a:lt2>
        <a:srgbClr val="C5E5EC"/>
      </a:lt2>
      <a:accent1>
        <a:srgbClr val="1B91A1"/>
      </a:accent1>
      <a:accent2>
        <a:srgbClr val="46AC6F"/>
      </a:accent2>
      <a:accent3>
        <a:srgbClr val="37AFD5"/>
      </a:accent3>
      <a:accent4>
        <a:srgbClr val="6786A9"/>
      </a:accent4>
      <a:accent5>
        <a:srgbClr val="90A693"/>
      </a:accent5>
      <a:accent6>
        <a:srgbClr val="389066"/>
      </a:accent6>
      <a:hlink>
        <a:srgbClr val="27A99A"/>
      </a:hlink>
      <a:folHlink>
        <a:srgbClr val="94AE9D"/>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DirectSourceMarket xmlns="4873beb7-5857-4685-be1f-d57550cc96cc" xsi:nil="true"/>
    <ApprovalStatus xmlns="4873beb7-5857-4685-be1f-d57550cc96cc">InProgress</ApprovalStatus>
    <MarketSpecific xmlns="4873beb7-5857-4685-be1f-d57550cc96cc">false</MarketSpecific>
    <LocComments xmlns="4873beb7-5857-4685-be1f-d57550cc96cc" xsi:nil="true"/>
    <ThumbnailAssetId xmlns="4873beb7-5857-4685-be1f-d57550cc96cc" xsi:nil="true"/>
    <PrimaryImageGen xmlns="4873beb7-5857-4685-be1f-d57550cc96cc">false</PrimaryImageGen>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1360506</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 xsi:nil="true"/>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2011-12-12T13:37:00+00:00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UACurrentWords xmlns="4873beb7-5857-4685-be1f-d57550cc96cc" xsi:nil="true"/>
    <ArtSampleDocs xmlns="4873beb7-5857-4685-be1f-d57550cc96cc" xsi:nil="true"/>
    <UALocRecommendation xmlns="4873beb7-5857-4685-be1f-d57550cc96cc">Localize</UALocRecommendation>
    <Manager xmlns="4873beb7-5857-4685-be1f-d57550cc96cc" xsi:nil="true"/>
    <ShowIn xmlns="4873beb7-5857-4685-be1f-d57550cc96cc">Show everywhere</ShowIn>
    <UANotes xmlns="4873beb7-5857-4685-be1f-d57550cc96cc" xsi:nil="true"/>
    <TemplateStatus xmlns="4873beb7-5857-4685-be1f-d57550cc96cc">Complete</TemplateStatus>
    <InternalTagsTaxHTField0 xmlns="4873beb7-5857-4685-be1f-d57550cc96cc">
      <Terms xmlns="http://schemas.microsoft.com/office/infopath/2007/PartnerControls"/>
    </InternalTagsTaxHTField0>
    <CSXHash xmlns="4873beb7-5857-4685-be1f-d57550cc96cc" xsi:nil="true"/>
    <Downloads xmlns="4873beb7-5857-4685-be1f-d57550cc96cc">0</Downloads>
    <VoteCount xmlns="4873beb7-5857-4685-be1f-d57550cc96cc" xsi:nil="true"/>
    <OOCacheId xmlns="4873beb7-5857-4685-be1f-d57550cc96cc" xsi:nil="true"/>
    <IsDeleted xmlns="4873beb7-5857-4685-be1f-d57550cc96cc">false</IsDeleted>
    <AssetExpire xmlns="4873beb7-5857-4685-be1f-d57550cc96cc">2035-01-01T08:00:00+00:00</AssetExpire>
    <DSATActionTaken xmlns="4873beb7-5857-4685-be1f-d57550cc96cc" xsi:nil="true"/>
    <CSXSubmissionMarket xmlns="4873beb7-5857-4685-be1f-d57550cc96cc" xsi:nil="true"/>
    <TPExecutable xmlns="4873beb7-5857-4685-be1f-d57550cc96cc" xsi:nil="true"/>
    <SubmitterId xmlns="4873beb7-5857-4685-be1f-d57550cc96cc" xsi:nil="true"/>
    <EditorialTags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TP102801108</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706526</LocLastLocAttemptVersionLookup>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TaxCatchAll xmlns="4873beb7-5857-4685-be1f-d57550cc96cc"/>
    <Markets xmlns="4873beb7-5857-4685-be1f-d57550cc96cc"/>
    <UAProjectedTotalWords xmlns="4873beb7-5857-4685-be1f-d57550cc96cc" xsi:nil="true"/>
    <IntlLangReview xmlns="4873beb7-5857-4685-be1f-d57550cc96cc">false</IntlLangReview>
    <OutputCachingOn xmlns="4873beb7-5857-4685-be1f-d57550cc96cc">false</OutputCachingOn>
    <AverageRating xmlns="4873beb7-5857-4685-be1f-d57550cc96cc" xsi:nil="true"/>
    <APAuthor xmlns="4873beb7-5857-4685-be1f-d57550cc96cc">
      <UserInfo>
        <DisplayName>REDMOND\v-soujap</DisplayName>
        <AccountId>1954</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OriginalRelease xmlns="4873beb7-5857-4685-be1f-d57550cc96cc">14</OriginalRelease>
    <TPLaunchHelpLinkType xmlns="4873beb7-5857-4685-be1f-d57550cc96cc">Template</TPLaunchHelpLinkType>
    <LocalizationTagsTaxHTField0 xmlns="4873beb7-5857-4685-be1f-d57550cc96cc">
      <Terms xmlns="http://schemas.microsoft.com/office/infopath/2007/PartnerControls"/>
    </LocalizationTagsTaxHTField0>
    <LocMarketGroupTiers2 xmlns="4873beb7-5857-4685-be1f-d57550cc96cc" xsi:nil="true"/>
  </documentManagement>
</p:properties>
</file>

<file path=customXml/itemProps1.xml><?xml version="1.0" encoding="utf-8"?>
<ds:datastoreItem xmlns:ds="http://schemas.openxmlformats.org/officeDocument/2006/customXml" ds:itemID="{211E33DF-2340-4F4E-B874-B73FEFEBFC8D}">
  <ds:schemaRefs>
    <ds:schemaRef ds:uri="http://schemas.microsoft.com/sharepoint/v3/contenttype/forms"/>
  </ds:schemaRefs>
</ds:datastoreItem>
</file>

<file path=customXml/itemProps2.xml><?xml version="1.0" encoding="utf-8"?>
<ds:datastoreItem xmlns:ds="http://schemas.openxmlformats.org/officeDocument/2006/customXml" ds:itemID="{4683C129-7B42-490A-AD74-E9303BC76D3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F249165-F638-412C-8E0A-DFB7045CA2E0}">
  <ds:schemaRefs>
    <ds:schemaRef ds:uri="http://www.w3.org/XML/1998/namespace"/>
    <ds:schemaRef ds:uri="4873beb7-5857-4685-be1f-d57550cc96cc"/>
    <ds:schemaRef ds:uri="http://purl.org/dc/terms/"/>
    <ds:schemaRef ds:uri="http://schemas.microsoft.com/office/2006/metadata/properties"/>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Serenity nature presentation (widescreen)</Template>
  <TotalTime>1040</TotalTime>
  <Words>1451</Words>
  <Application>Microsoft Office PowerPoint</Application>
  <PresentationFormat>Custom</PresentationFormat>
  <Paragraphs>127</Paragraphs>
  <Slides>19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Euphemia</vt:lpstr>
      <vt:lpstr>Serenity 16x9</vt:lpstr>
      <vt:lpstr>Supporting Student and Staff Mental Health and Wellbeing</vt:lpstr>
      <vt:lpstr>What has our journey been like  with our learners?</vt:lpstr>
      <vt:lpstr>Learning Services Highlights</vt:lpstr>
      <vt:lpstr>Pastoral highlights</vt:lpstr>
      <vt:lpstr>Wider offer for learners</vt:lpstr>
      <vt:lpstr>Our offer to staff</vt:lpstr>
      <vt:lpstr>Regular and specialist training</vt:lpstr>
      <vt:lpstr>Moving forwards – our plans develop</vt:lpstr>
      <vt:lpstr>Greater focus on the journey</vt:lpstr>
      <vt:lpstr>Progress being made</vt:lpstr>
      <vt:lpstr>The journey continues</vt:lpstr>
      <vt:lpstr>Spreading our wings and keeping connected</vt:lpstr>
      <vt:lpstr>A good place to start</vt:lpstr>
      <vt:lpstr>What they offer</vt:lpstr>
      <vt:lpstr>New this year for learners</vt:lpstr>
      <vt:lpstr>New this year for staff </vt:lpstr>
      <vt:lpstr>Can’t escape the topic of the hour!</vt:lpstr>
      <vt:lpstr>continued</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Supporting Student and Staff mental Health and Wellbeing</dc:title>
  <dc:creator>Sandra McManus</dc:creator>
  <cp:lastModifiedBy>Jan Canning</cp:lastModifiedBy>
  <cp:revision>28</cp:revision>
  <dcterms:created xsi:type="dcterms:W3CDTF">2021-01-19T18:18:45Z</dcterms:created>
  <dcterms:modified xsi:type="dcterms:W3CDTF">2021-01-31T13:42:23Z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