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 id="2147483681" r:id="rId2"/>
    <p:sldMasterId id="2147483693" r:id="rId3"/>
  </p:sldMasterIdLst>
  <p:notesMasterIdLst>
    <p:notesMasterId r:id="rId15"/>
  </p:notesMasterIdLst>
  <p:handoutMasterIdLst>
    <p:handoutMasterId r:id="rId16"/>
  </p:handoutMasterIdLst>
  <p:sldIdLst>
    <p:sldId id="301" r:id="rId4"/>
    <p:sldId id="295" r:id="rId5"/>
    <p:sldId id="315" r:id="rId6"/>
    <p:sldId id="318" r:id="rId7"/>
    <p:sldId id="320" r:id="rId8"/>
    <p:sldId id="321" r:id="rId9"/>
    <p:sldId id="322" r:id="rId10"/>
    <p:sldId id="323" r:id="rId11"/>
    <p:sldId id="324" r:id="rId12"/>
    <p:sldId id="313" r:id="rId13"/>
    <p:sldId id="325"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600"/>
    <a:srgbClr val="0073C6"/>
    <a:srgbClr val="B80069"/>
    <a:srgbClr val="37237A"/>
    <a:srgbClr val="009A9D"/>
    <a:srgbClr val="0072C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477" autoAdjust="0"/>
  </p:normalViewPr>
  <p:slideViewPr>
    <p:cSldViewPr snapToGrid="0" snapToObjects="1">
      <p:cViewPr>
        <p:scale>
          <a:sx n="100" d="100"/>
          <a:sy n="100" d="100"/>
        </p:scale>
        <p:origin x="-294" y="-1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4162C16-50AA-844A-9A5F-C01777067B8D}" type="datetimeFigureOut">
              <a:rPr lang="en-US" smtClean="0"/>
              <a:t>11/11/2020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354FE07-6DEA-324A-98D5-243DEE28357C}" type="slidenum">
              <a:rPr lang="en-US" smtClean="0"/>
              <a:t>‹#›</a:t>
            </a:fld>
            <a:endParaRPr lang="en-US" dirty="0"/>
          </a:p>
        </p:txBody>
      </p:sp>
    </p:spTree>
    <p:extLst>
      <p:ext uri="{BB962C8B-B14F-4D97-AF65-F5344CB8AC3E}">
        <p14:creationId xmlns:p14="http://schemas.microsoft.com/office/powerpoint/2010/main" val="1294676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01CF92-E4CD-4A64-94B3-4930C8D7A2BB}" type="datetimeFigureOut">
              <a:rPr lang="en-GB" smtClean="0"/>
              <a:t>11/11/2020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6E63AE-B405-4171-9423-FEEDA84A6B8C}" type="slidenum">
              <a:rPr lang="en-GB" smtClean="0"/>
              <a:t>‹#›</a:t>
            </a:fld>
            <a:endParaRPr lang="en-GB" dirty="0"/>
          </a:p>
        </p:txBody>
      </p:sp>
    </p:spTree>
    <p:extLst>
      <p:ext uri="{BB962C8B-B14F-4D97-AF65-F5344CB8AC3E}">
        <p14:creationId xmlns:p14="http://schemas.microsoft.com/office/powerpoint/2010/main" val="284578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2</a:t>
            </a:fld>
            <a:endParaRPr lang="en-GB" dirty="0">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B17BF30-83FF-4840-B0E7-F1DD7CFB162E}"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1832028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59188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657380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40140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652240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189549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40187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555571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471285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760876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946588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385657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659237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27068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50739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E2EF3B-1A08-4902-83C9-151B0E96A23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E74944C-4EEA-455A-9B5C-047A8C95F59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522219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612775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712496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8070499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1715614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628076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26532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138360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2326049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3877353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12177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9237546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25E68-2CE5-4931-AFF7-5693B1562152}" type="datetimeFigureOut">
              <a:rPr lang="en-GB" smtClean="0">
                <a:solidFill>
                  <a:prstClr val="black">
                    <a:tint val="75000"/>
                  </a:prstClr>
                </a:solidFill>
              </a:rPr>
              <a:pPr/>
              <a:t>11/11/2020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9D059B-2535-4BDB-9D26-05DD7B7056B2}"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733959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565441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643047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320166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760392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887601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8F863B-721B-4561-9B74-F493D18220AF}" type="datetimeFigureOut">
              <a:rPr lang="en-GB" smtClean="0">
                <a:solidFill>
                  <a:prstClr val="black">
                    <a:tint val="75000"/>
                  </a:prstClr>
                </a:solidFill>
              </a:rPr>
              <a:pPr/>
              <a:t>11/11/2020</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BA1FDA-C643-4821-849E-22ADFA91946B}"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959207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48F863B-721B-4561-9B74-F493D18220AF}" type="datetimeFigureOut">
              <a:rPr lang="en-GB" smtClean="0">
                <a:solidFill>
                  <a:prstClr val="black">
                    <a:tint val="75000"/>
                  </a:prstClr>
                </a:solidFill>
              </a:rPr>
              <a:pPr defTabSz="914400"/>
              <a:t>11/11/2020</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6BA1FDA-C643-4821-849E-22ADFA91946B}"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3181670227"/>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53E2EF3B-1A08-4902-83C9-151B0E96A232}" type="datetimeFigureOut">
              <a:rPr lang="en-GB" smtClean="0">
                <a:solidFill>
                  <a:prstClr val="black">
                    <a:tint val="75000"/>
                  </a:prstClr>
                </a:solidFill>
              </a:rPr>
              <a:pPr defTabSz="914400"/>
              <a:t>11/11/2020</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E74944C-4EEA-455A-9B5C-047A8C95F596}"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154659023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B1025E68-2CE5-4931-AFF7-5693B1562152}" type="datetimeFigureOut">
              <a:rPr lang="en-GB" smtClean="0">
                <a:solidFill>
                  <a:prstClr val="black">
                    <a:tint val="75000"/>
                  </a:prstClr>
                </a:solidFill>
              </a:rPr>
              <a:pPr defTabSz="914400"/>
              <a:t>11/11/2020</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89D059B-2535-4BDB-9D26-05DD7B7056B2}" type="slidenum">
              <a:rPr lang="en-GB" smtClean="0">
                <a:solidFill>
                  <a:prstClr val="black">
                    <a:tint val="75000"/>
                  </a:prstClr>
                </a:solidFill>
              </a:rPr>
              <a:pPr defTabSz="914400"/>
              <a:t>‹#›</a:t>
            </a:fld>
            <a:endParaRPr lang="en-GB" dirty="0">
              <a:solidFill>
                <a:prstClr val="black">
                  <a:tint val="75000"/>
                </a:prstClr>
              </a:solidFill>
            </a:endParaRPr>
          </a:p>
        </p:txBody>
      </p:sp>
    </p:spTree>
    <p:extLst>
      <p:ext uri="{BB962C8B-B14F-4D97-AF65-F5344CB8AC3E}">
        <p14:creationId xmlns:p14="http://schemas.microsoft.com/office/powerpoint/2010/main" val="387972211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hyperlink" Target="https://www.minded.org.uk/catalogue/TileView" TargetMode="External"/><Relationship Id="rId13"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mindedforfamilies.org.uk/young-people" TargetMode="External"/><Relationship Id="rId12" Type="http://schemas.openxmlformats.org/officeDocument/2006/relationships/hyperlink" Target="https://hub.gmhsc.org.uk/mental-health/wp-content/uploads/sites/6/2020/06/Apps-to-help-support-your-mental-health.doc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hub.gmhsc.org.uk/mental-health/in-your-area/" TargetMode="External"/><Relationship Id="rId11" Type="http://schemas.openxmlformats.org/officeDocument/2006/relationships/hyperlink" Target="https://youngminds.org.uk/" TargetMode="External"/><Relationship Id="rId5" Type="http://schemas.openxmlformats.org/officeDocument/2006/relationships/hyperlink" Target="https://hub.gmhsc.org.uk/mental-health/covid-19-resources/" TargetMode="External"/><Relationship Id="rId10" Type="http://schemas.openxmlformats.org/officeDocument/2006/relationships/hyperlink" Target="https://www.annafreud.org/schools-and-colleges/resources/" TargetMode="External"/><Relationship Id="rId4" Type="http://schemas.openxmlformats.org/officeDocument/2006/relationships/hyperlink" Target="https://www.nhs.uk/oneyou/every-mind-matters/" TargetMode="External"/><Relationship Id="rId9" Type="http://schemas.openxmlformats.org/officeDocument/2006/relationships/hyperlink" Target="https://www.gmhealthhub.org/feeling/living-life-to-the-ful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hyperlink" Target="https://www.boltonccg.nhs.uk/media/5637/202021-final-bolton-cypmh-ltp.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youtube.com/watch?v=TYKfLhgafSU&amp;feature=youtu.be" TargetMode="External"/><Relationship Id="rId5" Type="http://schemas.openxmlformats.org/officeDocument/2006/relationships/hyperlink" Target="mailto:bolccg.cypcommissioning@nhs.net" TargetMode="External"/><Relationship Id="rId4" Type="http://schemas.openxmlformats.org/officeDocument/2006/relationships/hyperlink" Target="http://www.bekindtomymind.co.uk/"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kooth.swivle.cloud/#/search//name-asc/?path=ancestorPaths:%22%5CPromotion%20Portal%5CAll%20Promotional%20Materials%5CKooth%2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gm.silvercloudhealth.com/signup" TargetMode="External"/><Relationship Id="rId5" Type="http://schemas.openxmlformats.org/officeDocument/2006/relationships/hyperlink" Target="mailto:hhook@kooth.com" TargetMode="External"/><Relationship Id="rId4" Type="http://schemas.openxmlformats.org/officeDocument/2006/relationships/hyperlink" Target="http://www.kooth.com/" TargetMode="External"/></Relationships>
</file>

<file path=ppt/slides/_rels/slide7.xml.rels><?xml version="1.0" encoding="UTF-8" standalone="yes"?>
<Relationships xmlns="http://schemas.openxmlformats.org/package/2006/relationships"><Relationship Id="rId8" Type="http://schemas.openxmlformats.org/officeDocument/2006/relationships/package" Target="../embeddings/Microsoft_PowerPoint_Presentation1.pptx"/><Relationship Id="rId3" Type="http://schemas.openxmlformats.org/officeDocument/2006/relationships/notesSlide" Target="../notesSlides/notesSlide6.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s://boltonladsandgirlsclub.co.uk/wp-content/uploads/2020/08/Children-Young-Peoples-Leaflet.pdf" TargetMode="External"/><Relationship Id="rId5"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hyperlink" Target="https://boltonladsandgirlsclub.co.uk/wp-content/uploads/2020/09/Bolton-Young-Carers-Service-6.pdf"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shiningalightonsuicide.org.uk/learn-to-save-a-life/" TargetMode="External"/><Relationship Id="rId3" Type="http://schemas.openxmlformats.org/officeDocument/2006/relationships/notesSlide" Target="../notesSlides/notesSlide8.xml"/><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10394" y="700708"/>
            <a:ext cx="8229600" cy="1143000"/>
          </a:xfrm>
        </p:spPr>
        <p:txBody>
          <a:bodyPr>
            <a:noAutofit/>
          </a:bodyPr>
          <a:lstStyle/>
          <a:p>
            <a:r>
              <a:rPr lang="en-GB" sz="3200" b="1" dirty="0" smtClean="0"/>
              <a:t>Children and Young People’s Mental Health Update – Safety and Welfare Hub</a:t>
            </a:r>
            <a:endParaRPr lang="en-GB" sz="32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375" y="2022306"/>
            <a:ext cx="3314700" cy="2344291"/>
          </a:xfrm>
          <a:prstGeom prst="rect">
            <a:avLst/>
          </a:prstGeom>
        </p:spPr>
      </p:pic>
      <p:sp>
        <p:nvSpPr>
          <p:cNvPr id="2" name="TextBox 1"/>
          <p:cNvSpPr txBox="1"/>
          <p:nvPr/>
        </p:nvSpPr>
        <p:spPr>
          <a:xfrm>
            <a:off x="305617" y="4884598"/>
            <a:ext cx="8448675" cy="1384995"/>
          </a:xfrm>
          <a:prstGeom prst="rect">
            <a:avLst/>
          </a:prstGeom>
          <a:noFill/>
        </p:spPr>
        <p:txBody>
          <a:bodyPr wrap="square" rtlCol="0">
            <a:spAutoFit/>
          </a:bodyPr>
          <a:lstStyle/>
          <a:p>
            <a:pPr algn="ctr"/>
            <a:r>
              <a:rPr lang="en-GB" sz="1400" b="1" dirty="0" smtClean="0"/>
              <a:t>Jo Higham </a:t>
            </a:r>
            <a:r>
              <a:rPr lang="en-GB" sz="1400" dirty="0" smtClean="0"/>
              <a:t>– Head of Strategic Commissioning for </a:t>
            </a:r>
            <a:r>
              <a:rPr lang="en-GB" sz="1400" dirty="0"/>
              <a:t>Children and Young </a:t>
            </a:r>
            <a:r>
              <a:rPr lang="en-GB" sz="1400" dirty="0" smtClean="0"/>
              <a:t>People in Bolton &amp; Greater Manchester commissioning lead for CYP Mental Health</a:t>
            </a:r>
          </a:p>
          <a:p>
            <a:pPr algn="ctr"/>
            <a:endParaRPr lang="en-GB" sz="1400" dirty="0" smtClean="0"/>
          </a:p>
          <a:p>
            <a:pPr algn="ctr"/>
            <a:r>
              <a:rPr lang="en-GB" sz="1400" b="1" dirty="0" smtClean="0"/>
              <a:t>Sarah Whitehead </a:t>
            </a:r>
            <a:r>
              <a:rPr lang="en-GB" sz="1400" dirty="0" smtClean="0"/>
              <a:t>– Commissioning Manager for Children and Maternity</a:t>
            </a:r>
          </a:p>
          <a:p>
            <a:pPr algn="ctr"/>
            <a:endParaRPr lang="en-GB" sz="1400" dirty="0"/>
          </a:p>
          <a:p>
            <a:pPr algn="ctr"/>
            <a:r>
              <a:rPr lang="en-GB" sz="1400" b="1" dirty="0" smtClean="0"/>
              <a:t>Dr Mark Bowers </a:t>
            </a:r>
            <a:r>
              <a:rPr lang="en-GB" sz="1400" dirty="0" smtClean="0"/>
              <a:t>– </a:t>
            </a:r>
            <a:r>
              <a:rPr lang="en-US" sz="1400" dirty="0"/>
              <a:t>Consultant Clinical Psychologist / Clinical </a:t>
            </a:r>
            <a:r>
              <a:rPr lang="en-US" sz="1400" dirty="0" smtClean="0"/>
              <a:t>Lead for Bolton CAMHS</a:t>
            </a:r>
            <a:endParaRPr lang="en-GB" sz="1400" dirty="0"/>
          </a:p>
        </p:txBody>
      </p:sp>
    </p:spTree>
    <p:extLst>
      <p:ext uri="{BB962C8B-B14F-4D97-AF65-F5344CB8AC3E}">
        <p14:creationId xmlns:p14="http://schemas.microsoft.com/office/powerpoint/2010/main" val="892659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38124" y="-77787"/>
            <a:ext cx="8229600" cy="1143000"/>
          </a:xfrm>
        </p:spPr>
        <p:txBody>
          <a:bodyPr>
            <a:normAutofit/>
          </a:bodyPr>
          <a:lstStyle/>
          <a:p>
            <a:pPr algn="l"/>
            <a:r>
              <a:rPr lang="en-US" sz="2800" b="1" u="sng" dirty="0" smtClean="0"/>
              <a:t>Additional Resources</a:t>
            </a:r>
            <a:endParaRPr lang="en-US" sz="2800" b="1" u="sng" dirty="0"/>
          </a:p>
        </p:txBody>
      </p:sp>
      <p:sp>
        <p:nvSpPr>
          <p:cNvPr id="3" name="Rectangle 2"/>
          <p:cNvSpPr/>
          <p:nvPr/>
        </p:nvSpPr>
        <p:spPr>
          <a:xfrm>
            <a:off x="238122" y="991931"/>
            <a:ext cx="8620125" cy="5355312"/>
          </a:xfrm>
          <a:prstGeom prst="rect">
            <a:avLst/>
          </a:prstGeom>
        </p:spPr>
        <p:txBody>
          <a:bodyPr wrap="square">
            <a:spAutoFit/>
          </a:bodyPr>
          <a:lstStyle/>
          <a:p>
            <a:r>
              <a:rPr lang="en-US" sz="1100" b="1" dirty="0" smtClean="0">
                <a:solidFill>
                  <a:prstClr val="black"/>
                </a:solidFill>
              </a:rPr>
              <a:t>Every Mind Matters - </a:t>
            </a:r>
            <a:r>
              <a:rPr lang="en-US" sz="1100" dirty="0">
                <a:solidFill>
                  <a:prstClr val="black"/>
                </a:solidFill>
                <a:hlinkClick r:id="rId4"/>
              </a:rPr>
              <a:t>https://www.nhs.uk/oneyou/every-mind-matters/</a:t>
            </a:r>
            <a:r>
              <a:rPr lang="en-US" sz="1100" dirty="0">
                <a:solidFill>
                  <a:prstClr val="black"/>
                </a:solidFill>
              </a:rPr>
              <a:t>  </a:t>
            </a:r>
          </a:p>
          <a:p>
            <a:r>
              <a:rPr lang="en-US" sz="1100" dirty="0" smtClean="0">
                <a:solidFill>
                  <a:prstClr val="black"/>
                </a:solidFill>
              </a:rPr>
              <a:t>Created </a:t>
            </a:r>
            <a:r>
              <a:rPr lang="en-US" sz="1100" dirty="0">
                <a:solidFill>
                  <a:prstClr val="black"/>
                </a:solidFill>
              </a:rPr>
              <a:t>by Public Health England, with tips and advice developed with experts and approved by the </a:t>
            </a:r>
            <a:r>
              <a:rPr lang="en-US" sz="1100" dirty="0" smtClean="0">
                <a:solidFill>
                  <a:prstClr val="black"/>
                </a:solidFill>
              </a:rPr>
              <a:t>NHS. Provides dedicated advice and support to young people, parents and carers</a:t>
            </a:r>
            <a:r>
              <a:rPr lang="en-US" sz="1100" dirty="0">
                <a:solidFill>
                  <a:prstClr val="black"/>
                </a:solidFill>
              </a:rPr>
              <a:t>.</a:t>
            </a:r>
          </a:p>
          <a:p>
            <a:endParaRPr lang="en-US" sz="1100" b="1" dirty="0" smtClean="0">
              <a:solidFill>
                <a:prstClr val="black"/>
              </a:solidFill>
            </a:endParaRPr>
          </a:p>
          <a:p>
            <a:r>
              <a:rPr lang="en-US" sz="1100" b="1" dirty="0" smtClean="0">
                <a:solidFill>
                  <a:prstClr val="black"/>
                </a:solidFill>
              </a:rPr>
              <a:t>Mental Health and Wellbeing </a:t>
            </a:r>
            <a:r>
              <a:rPr lang="en-US" sz="1100" b="1" dirty="0">
                <a:solidFill>
                  <a:prstClr val="black"/>
                </a:solidFill>
              </a:rPr>
              <a:t>Resources (Greater Manchester Health and Social Care </a:t>
            </a:r>
            <a:r>
              <a:rPr lang="en-US" sz="1100" b="1" dirty="0" smtClean="0">
                <a:solidFill>
                  <a:prstClr val="black"/>
                </a:solidFill>
              </a:rPr>
              <a:t>Hub) - </a:t>
            </a:r>
            <a:r>
              <a:rPr lang="en-US" sz="1100" dirty="0" smtClean="0">
                <a:solidFill>
                  <a:prstClr val="black"/>
                </a:solidFill>
                <a:hlinkClick r:id="rId5"/>
              </a:rPr>
              <a:t>https</a:t>
            </a:r>
            <a:r>
              <a:rPr lang="en-US" sz="1100" dirty="0">
                <a:solidFill>
                  <a:prstClr val="black"/>
                </a:solidFill>
                <a:hlinkClick r:id="rId5"/>
              </a:rPr>
              <a:t>://hub.gmhsc.org.uk/mental-health/covid-19-resources/</a:t>
            </a:r>
            <a:r>
              <a:rPr lang="en-US" sz="1100" dirty="0">
                <a:solidFill>
                  <a:prstClr val="black"/>
                </a:solidFill>
              </a:rPr>
              <a:t> </a:t>
            </a:r>
          </a:p>
          <a:p>
            <a:r>
              <a:rPr lang="en-US" sz="1100" dirty="0" smtClean="0">
                <a:solidFill>
                  <a:prstClr val="black"/>
                </a:solidFill>
              </a:rPr>
              <a:t>A range of free resources to support mental health and wellbeing with a particular focus on Covid-19. Includes a dedicated section on Children, Young People and Families.</a:t>
            </a:r>
            <a:endParaRPr lang="en-US" sz="1100" dirty="0">
              <a:solidFill>
                <a:prstClr val="black"/>
              </a:solidFill>
            </a:endParaRPr>
          </a:p>
          <a:p>
            <a:endParaRPr lang="en-US" sz="1100" b="1" dirty="0" smtClean="0">
              <a:solidFill>
                <a:prstClr val="black"/>
              </a:solidFill>
            </a:endParaRPr>
          </a:p>
          <a:p>
            <a:r>
              <a:rPr lang="en-US" sz="1100" b="1" dirty="0" smtClean="0">
                <a:solidFill>
                  <a:prstClr val="black"/>
                </a:solidFill>
              </a:rPr>
              <a:t>Mental </a:t>
            </a:r>
            <a:r>
              <a:rPr lang="en-US" sz="1100" b="1" dirty="0">
                <a:solidFill>
                  <a:prstClr val="black"/>
                </a:solidFill>
              </a:rPr>
              <a:t>Heath Services in </a:t>
            </a:r>
            <a:r>
              <a:rPr lang="en-US" sz="1100" b="1" dirty="0" smtClean="0">
                <a:solidFill>
                  <a:prstClr val="black"/>
                </a:solidFill>
              </a:rPr>
              <a:t>your area (Greater Manchester Health and Social Care Hub) - </a:t>
            </a:r>
            <a:r>
              <a:rPr lang="en-US" sz="1100" dirty="0">
                <a:solidFill>
                  <a:prstClr val="black"/>
                </a:solidFill>
                <a:hlinkClick r:id="rId6"/>
              </a:rPr>
              <a:t>https://hub.gmhsc.org.uk/mental-health/in-your-area/</a:t>
            </a:r>
            <a:r>
              <a:rPr lang="en-US" sz="1100" dirty="0">
                <a:solidFill>
                  <a:prstClr val="black"/>
                </a:solidFill>
              </a:rPr>
              <a:t>   </a:t>
            </a:r>
          </a:p>
          <a:p>
            <a:r>
              <a:rPr lang="en-US" sz="1100" dirty="0" smtClean="0">
                <a:solidFill>
                  <a:prstClr val="black"/>
                </a:solidFill>
              </a:rPr>
              <a:t>Provides a breakdown of mental health support (all age) in each of the 10 areas of Greater Manchester</a:t>
            </a:r>
          </a:p>
          <a:p>
            <a:endParaRPr lang="en-US" sz="1100" b="1" dirty="0" smtClean="0">
              <a:solidFill>
                <a:prstClr val="black"/>
              </a:solidFill>
            </a:endParaRPr>
          </a:p>
          <a:p>
            <a:r>
              <a:rPr lang="en-US" sz="1100" b="1" dirty="0" smtClean="0">
                <a:solidFill>
                  <a:prstClr val="black"/>
                </a:solidFill>
              </a:rPr>
              <a:t>Mind </a:t>
            </a:r>
            <a:r>
              <a:rPr lang="en-US" sz="1100" b="1" dirty="0">
                <a:solidFill>
                  <a:prstClr val="black"/>
                </a:solidFill>
              </a:rPr>
              <a:t>Ed for </a:t>
            </a:r>
            <a:r>
              <a:rPr lang="en-US" sz="1100" b="1" dirty="0" smtClean="0">
                <a:solidFill>
                  <a:prstClr val="black"/>
                </a:solidFill>
              </a:rPr>
              <a:t>Families - </a:t>
            </a:r>
            <a:r>
              <a:rPr lang="en-US" sz="1100" dirty="0" smtClean="0">
                <a:solidFill>
                  <a:prstClr val="black"/>
                </a:solidFill>
                <a:hlinkClick r:id="rId7"/>
              </a:rPr>
              <a:t>https</a:t>
            </a:r>
            <a:r>
              <a:rPr lang="en-US" sz="1100" dirty="0">
                <a:solidFill>
                  <a:prstClr val="black"/>
                </a:solidFill>
                <a:hlinkClick r:id="rId7"/>
              </a:rPr>
              <a:t>://mindedforfamilies.org.uk/young-people</a:t>
            </a:r>
            <a:r>
              <a:rPr lang="en-US" sz="1100" dirty="0">
                <a:solidFill>
                  <a:prstClr val="black"/>
                </a:solidFill>
              </a:rPr>
              <a:t> </a:t>
            </a:r>
          </a:p>
          <a:p>
            <a:r>
              <a:rPr lang="en-US" sz="1100" dirty="0" smtClean="0"/>
              <a:t>Supports </a:t>
            </a:r>
            <a:r>
              <a:rPr lang="en-US" sz="1100" dirty="0"/>
              <a:t>parents and those caring for children and young people in their family when they are concerned about a young person’s mental health or well-being.</a:t>
            </a:r>
            <a:endParaRPr lang="en-US" sz="1100" dirty="0">
              <a:solidFill>
                <a:prstClr val="black"/>
              </a:solidFill>
              <a:hlinkClick r:id="rId7"/>
            </a:endParaRPr>
          </a:p>
          <a:p>
            <a:endParaRPr lang="en-US" sz="1100" dirty="0">
              <a:solidFill>
                <a:prstClr val="black"/>
              </a:solidFill>
            </a:endParaRPr>
          </a:p>
          <a:p>
            <a:r>
              <a:rPr lang="en-US" sz="1100" b="1" dirty="0" smtClean="0">
                <a:solidFill>
                  <a:prstClr val="black"/>
                </a:solidFill>
              </a:rPr>
              <a:t>MindEd (Professionals) - </a:t>
            </a:r>
            <a:r>
              <a:rPr lang="en-US" sz="1100" dirty="0">
                <a:solidFill>
                  <a:prstClr val="black"/>
                </a:solidFill>
                <a:hlinkClick r:id="rId8"/>
              </a:rPr>
              <a:t>https://www.minded.org.uk/catalogue/TileView</a:t>
            </a:r>
            <a:r>
              <a:rPr lang="en-US" sz="1100" dirty="0">
                <a:solidFill>
                  <a:prstClr val="black"/>
                </a:solidFill>
              </a:rPr>
              <a:t> </a:t>
            </a:r>
          </a:p>
          <a:p>
            <a:r>
              <a:rPr lang="en-US" sz="1100" dirty="0" smtClean="0"/>
              <a:t>MindEd </a:t>
            </a:r>
            <a:r>
              <a:rPr lang="en-US" sz="1100" dirty="0"/>
              <a:t>is an online e-portal offering </a:t>
            </a:r>
            <a:r>
              <a:rPr lang="en-US" sz="1100" dirty="0" smtClean="0"/>
              <a:t>a range of free training modules about </a:t>
            </a:r>
            <a:r>
              <a:rPr lang="en-US" sz="1100" dirty="0"/>
              <a:t>children and young people's mental </a:t>
            </a:r>
            <a:r>
              <a:rPr lang="en-US" sz="1100" dirty="0" smtClean="0"/>
              <a:t>health. </a:t>
            </a:r>
            <a:endParaRPr lang="en-US" sz="1100" dirty="0" smtClean="0">
              <a:solidFill>
                <a:prstClr val="black"/>
              </a:solidFill>
            </a:endParaRPr>
          </a:p>
          <a:p>
            <a:endParaRPr lang="en-US" sz="1100" b="1" dirty="0" smtClean="0">
              <a:solidFill>
                <a:prstClr val="black"/>
              </a:solidFill>
            </a:endParaRPr>
          </a:p>
          <a:p>
            <a:r>
              <a:rPr lang="en-US" sz="1100" b="1" dirty="0" smtClean="0">
                <a:solidFill>
                  <a:prstClr val="black"/>
                </a:solidFill>
              </a:rPr>
              <a:t>Living Life to </a:t>
            </a:r>
            <a:r>
              <a:rPr lang="en-US" sz="1100" b="1" dirty="0">
                <a:solidFill>
                  <a:prstClr val="black"/>
                </a:solidFill>
              </a:rPr>
              <a:t>The Full - </a:t>
            </a:r>
            <a:r>
              <a:rPr lang="en-US" sz="1100" dirty="0">
                <a:solidFill>
                  <a:prstClr val="black"/>
                </a:solidFill>
                <a:hlinkClick r:id="rId9"/>
              </a:rPr>
              <a:t>https://</a:t>
            </a:r>
            <a:r>
              <a:rPr lang="en-US" sz="1100" dirty="0" smtClean="0">
                <a:solidFill>
                  <a:prstClr val="black"/>
                </a:solidFill>
                <a:hlinkClick r:id="rId9"/>
              </a:rPr>
              <a:t>www.gmhealthhub.org/feeling/living-life-to-the-full</a:t>
            </a:r>
            <a:r>
              <a:rPr lang="en-US" sz="1100" dirty="0" smtClean="0">
                <a:solidFill>
                  <a:prstClr val="black"/>
                </a:solidFill>
              </a:rPr>
              <a:t> </a:t>
            </a:r>
          </a:p>
          <a:p>
            <a:r>
              <a:rPr lang="en-US" sz="1100" dirty="0" smtClean="0">
                <a:solidFill>
                  <a:prstClr val="black"/>
                </a:solidFill>
              </a:rPr>
              <a:t>Free of charge to residents in Greater Manchester, Living Life to the Full has a range of online course to improve feelings, beat stress and boost an individuals ability to live well. Printed copies are also available for free across libraries in Greater Manchester.</a:t>
            </a:r>
          </a:p>
          <a:p>
            <a:endParaRPr lang="en-US" sz="1100" dirty="0" smtClean="0">
              <a:solidFill>
                <a:prstClr val="black"/>
              </a:solidFill>
            </a:endParaRPr>
          </a:p>
          <a:p>
            <a:r>
              <a:rPr lang="en-US" sz="1100" b="1" dirty="0" smtClean="0">
                <a:solidFill>
                  <a:prstClr val="black"/>
                </a:solidFill>
              </a:rPr>
              <a:t>Resources for Schools and Colleges - </a:t>
            </a:r>
            <a:r>
              <a:rPr lang="en-US" sz="1100" dirty="0">
                <a:solidFill>
                  <a:prstClr val="black"/>
                </a:solidFill>
                <a:hlinkClick r:id="rId10"/>
              </a:rPr>
              <a:t>https://www.annafreud.org/schools-and-colleges/resources/</a:t>
            </a:r>
            <a:r>
              <a:rPr lang="en-US" sz="1100" dirty="0">
                <a:solidFill>
                  <a:prstClr val="black"/>
                </a:solidFill>
              </a:rPr>
              <a:t> </a:t>
            </a:r>
          </a:p>
          <a:p>
            <a:r>
              <a:rPr lang="en-US" sz="1100" dirty="0" smtClean="0">
                <a:solidFill>
                  <a:prstClr val="black"/>
                </a:solidFill>
              </a:rPr>
              <a:t>A large range of downloadable resources for Education Settings from the developers of the Thrive model.</a:t>
            </a:r>
          </a:p>
          <a:p>
            <a:endParaRPr lang="en-US" sz="1100" dirty="0">
              <a:solidFill>
                <a:prstClr val="black"/>
              </a:solidFill>
            </a:endParaRPr>
          </a:p>
          <a:p>
            <a:r>
              <a:rPr lang="en-US" sz="1100" b="1" dirty="0" smtClean="0">
                <a:solidFill>
                  <a:prstClr val="black"/>
                </a:solidFill>
              </a:rPr>
              <a:t>Young </a:t>
            </a:r>
            <a:r>
              <a:rPr lang="en-US" sz="1100" b="1" dirty="0">
                <a:solidFill>
                  <a:prstClr val="black"/>
                </a:solidFill>
              </a:rPr>
              <a:t>Minds - </a:t>
            </a:r>
            <a:r>
              <a:rPr lang="en-US" sz="1100" dirty="0">
                <a:solidFill>
                  <a:prstClr val="black"/>
                </a:solidFill>
                <a:hlinkClick r:id="rId11"/>
              </a:rPr>
              <a:t>https://youngminds.org.uk</a:t>
            </a:r>
            <a:r>
              <a:rPr lang="en-US" sz="1100" dirty="0" smtClean="0">
                <a:solidFill>
                  <a:prstClr val="black"/>
                </a:solidFill>
                <a:hlinkClick r:id="rId11"/>
              </a:rPr>
              <a:t>/</a:t>
            </a:r>
            <a:r>
              <a:rPr lang="en-US" sz="1100" dirty="0" smtClean="0">
                <a:solidFill>
                  <a:prstClr val="black"/>
                </a:solidFill>
              </a:rPr>
              <a:t> </a:t>
            </a:r>
          </a:p>
          <a:p>
            <a:r>
              <a:rPr lang="en-US" sz="1100" dirty="0" smtClean="0">
                <a:solidFill>
                  <a:prstClr val="black"/>
                </a:solidFill>
              </a:rPr>
              <a:t>An online resource to help young people look after their own mental health. The website also contains information and resources to Parents/Carers and also Professionals. A Parent/Carer Helpline is also available on 0808 802 5544</a:t>
            </a:r>
            <a:endParaRPr lang="en-US" sz="1100" dirty="0">
              <a:solidFill>
                <a:prstClr val="black"/>
              </a:solidFill>
            </a:endParaRPr>
          </a:p>
          <a:p>
            <a:endParaRPr lang="en-US" sz="1200" dirty="0">
              <a:solidFill>
                <a:prstClr val="black"/>
              </a:solidFill>
            </a:endParaRPr>
          </a:p>
        </p:txBody>
      </p:sp>
      <p:grpSp>
        <p:nvGrpSpPr>
          <p:cNvPr id="5" name="Group 4"/>
          <p:cNvGrpSpPr/>
          <p:nvPr/>
        </p:nvGrpSpPr>
        <p:grpSpPr>
          <a:xfrm>
            <a:off x="6332952" y="-1"/>
            <a:ext cx="2649122" cy="1006707"/>
            <a:chOff x="5611986" y="-1000004"/>
            <a:chExt cx="3198640" cy="1215532"/>
          </a:xfrm>
        </p:grpSpPr>
        <p:sp>
          <p:nvSpPr>
            <p:cNvPr id="6" name="TextBox 5">
              <a:hlinkClick r:id="rId12"/>
            </p:cNvPr>
            <p:cNvSpPr txBox="1"/>
            <p:nvPr/>
          </p:nvSpPr>
          <p:spPr>
            <a:xfrm>
              <a:off x="6196435" y="-481259"/>
              <a:ext cx="2614191" cy="696787"/>
            </a:xfrm>
            <a:prstGeom prst="rect">
              <a:avLst/>
            </a:prstGeom>
            <a:noFill/>
            <a:ln w="19050">
              <a:solidFill>
                <a:schemeClr val="tx1"/>
              </a:solidFill>
              <a:prstDash val="dash"/>
            </a:ln>
          </p:spPr>
          <p:txBody>
            <a:bodyPr wrap="square" rtlCol="0">
              <a:spAutoFit/>
            </a:bodyPr>
            <a:lstStyle/>
            <a:p>
              <a:r>
                <a:rPr lang="en-GB" sz="1050" b="1" dirty="0" smtClean="0"/>
                <a:t>Click here to download a one page overview of NHS approved apps for mental health (adults &amp; children)</a:t>
              </a:r>
              <a:endParaRPr lang="en-GB" sz="1050" b="1" dirty="0"/>
            </a:p>
          </p:txBody>
        </p:sp>
        <p:pic>
          <p:nvPicPr>
            <p:cNvPr id="8" name="Picture 2" descr="C:\Users\Sarah.Whitehead\AppData\Local\Microsoft\Windows\INetCache\IE\3783P84G\light[1].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0107917">
              <a:off x="5611986" y="-1000004"/>
              <a:ext cx="931862" cy="93186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10322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47649" y="2503488"/>
            <a:ext cx="8229600" cy="1143000"/>
          </a:xfrm>
        </p:spPr>
        <p:txBody>
          <a:bodyPr>
            <a:normAutofit fontScale="90000"/>
          </a:bodyPr>
          <a:lstStyle/>
          <a:p>
            <a:r>
              <a:rPr lang="en-GB" sz="2800" dirty="0"/>
              <a:t> </a:t>
            </a:r>
            <a:r>
              <a:rPr lang="en-GB" sz="3100" b="1" dirty="0" smtClean="0"/>
              <a:t>Pathways for young </a:t>
            </a:r>
            <a:r>
              <a:rPr lang="en-GB" sz="3100" b="1" dirty="0"/>
              <a:t>when they have been referred into </a:t>
            </a:r>
            <a:r>
              <a:rPr lang="en-GB" sz="3100" b="1" dirty="0" smtClean="0"/>
              <a:t>CAMHS</a:t>
            </a:r>
            <a:br>
              <a:rPr lang="en-GB" sz="3100" b="1" dirty="0" smtClean="0"/>
            </a:br>
            <a:r>
              <a:rPr lang="en-GB" sz="3100" b="1" dirty="0" smtClean="0"/>
              <a:t/>
            </a:r>
            <a:br>
              <a:rPr lang="en-GB" sz="3100" b="1" dirty="0" smtClean="0"/>
            </a:br>
            <a:r>
              <a:rPr lang="en-GB" sz="3100" b="1" dirty="0"/>
              <a:t/>
            </a:r>
            <a:br>
              <a:rPr lang="en-GB" sz="3100" b="1" dirty="0"/>
            </a:br>
            <a:r>
              <a:rPr lang="en-GB" sz="3100" b="1" dirty="0" smtClean="0"/>
              <a:t>How </a:t>
            </a:r>
            <a:r>
              <a:rPr lang="en-GB" sz="3100" b="1" dirty="0"/>
              <a:t>to access a full mental health assessment for YP who pose a potential risk to themselves / others to assess whether they should / shouldn’t be in </a:t>
            </a:r>
            <a:r>
              <a:rPr lang="en-GB" sz="3100" b="1" dirty="0" smtClean="0"/>
              <a:t>school</a:t>
            </a:r>
            <a:br>
              <a:rPr lang="en-GB" sz="3100" b="1" dirty="0" smtClean="0"/>
            </a:br>
            <a:r>
              <a:rPr lang="en-GB" sz="3100" b="1" dirty="0" smtClean="0"/>
              <a:t/>
            </a:r>
            <a:br>
              <a:rPr lang="en-GB" sz="3100" b="1" dirty="0" smtClean="0"/>
            </a:br>
            <a:r>
              <a:rPr lang="en-GB" sz="3100" b="1" dirty="0"/>
              <a:t/>
            </a:r>
            <a:br>
              <a:rPr lang="en-GB" sz="3100" b="1" dirty="0"/>
            </a:br>
            <a:r>
              <a:rPr lang="en-GB" sz="3100" b="1" dirty="0"/>
              <a:t>What Schools can do to support young people under </a:t>
            </a:r>
            <a:r>
              <a:rPr lang="en-GB" sz="3100" b="1" dirty="0" smtClean="0"/>
              <a:t>CAMHS</a:t>
            </a:r>
            <a:endParaRPr lang="en-GB" sz="3100" b="1" dirty="0"/>
          </a:p>
        </p:txBody>
      </p:sp>
    </p:spTree>
    <p:extLst>
      <p:ext uri="{BB962C8B-B14F-4D97-AF65-F5344CB8AC3E}">
        <p14:creationId xmlns:p14="http://schemas.microsoft.com/office/powerpoint/2010/main" val="3328320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52400" y="12044"/>
            <a:ext cx="8229600" cy="857985"/>
          </a:xfrm>
        </p:spPr>
        <p:txBody>
          <a:bodyPr>
            <a:normAutofit/>
          </a:bodyPr>
          <a:lstStyle/>
          <a:p>
            <a:pPr algn="l"/>
            <a:r>
              <a:rPr lang="en-GB" sz="2800" b="1" u="sng" dirty="0" smtClean="0"/>
              <a:t>Who are NHS Bolton CCG?</a:t>
            </a:r>
            <a:endParaRPr lang="en-GB" sz="2800" b="1" u="sng" dirty="0"/>
          </a:p>
        </p:txBody>
      </p:sp>
      <p:sp>
        <p:nvSpPr>
          <p:cNvPr id="8" name="Content Placeholder 7"/>
          <p:cNvSpPr>
            <a:spLocks noGrp="1"/>
          </p:cNvSpPr>
          <p:nvPr>
            <p:ph idx="1"/>
          </p:nvPr>
        </p:nvSpPr>
        <p:spPr>
          <a:xfrm>
            <a:off x="152399" y="811512"/>
            <a:ext cx="8686801" cy="1179213"/>
          </a:xfrm>
        </p:spPr>
        <p:txBody>
          <a:bodyPr>
            <a:noAutofit/>
          </a:bodyPr>
          <a:lstStyle/>
          <a:p>
            <a:pPr marL="285750" indent="-285750" algn="just"/>
            <a:r>
              <a:rPr lang="en-US" sz="1400" dirty="0" smtClean="0">
                <a:cs typeface="Verdana"/>
              </a:rPr>
              <a:t>NHS Bolton Clinical Commissioning Group are a member organisation that bring together all 49 GP Practices in Bolton to ensure children, young people and adults have safe and high quality health care services which get the best possible health outcomes for the local population.</a:t>
            </a:r>
          </a:p>
          <a:p>
            <a:pPr marL="0" indent="0" algn="just">
              <a:buNone/>
            </a:pPr>
            <a:endParaRPr lang="en-US" sz="1400" dirty="0">
              <a:cs typeface="Verdana"/>
            </a:endParaRPr>
          </a:p>
          <a:p>
            <a:pPr marL="285750" indent="-285750" algn="just"/>
            <a:r>
              <a:rPr lang="en-US" sz="1400" dirty="0" smtClean="0">
                <a:cs typeface="Verdana"/>
              </a:rPr>
              <a:t>Bolton CCG are split up into a range of sub-structures aligned, where possible, to Bolton NHS Foundation Trust. Each team includes strategic leads and an associated clinical lead who is a practicing GP. This includes:</a:t>
            </a:r>
          </a:p>
          <a:p>
            <a:pPr marL="0" indent="0" algn="just">
              <a:buNone/>
            </a:pPr>
            <a:endParaRPr lang="en-US" sz="1400" dirty="0" smtClean="0">
              <a:cs typeface="Verdana"/>
            </a:endParaRPr>
          </a:p>
          <a:p>
            <a:pPr marL="685800" lvl="1" algn="just"/>
            <a:r>
              <a:rPr lang="en-US" sz="1100" dirty="0" smtClean="0">
                <a:cs typeface="Verdana"/>
              </a:rPr>
              <a:t>Urgent and Planned Care</a:t>
            </a:r>
          </a:p>
          <a:p>
            <a:pPr marL="685800" lvl="1" algn="just"/>
            <a:r>
              <a:rPr lang="en-US" sz="1100" dirty="0" smtClean="0">
                <a:cs typeface="Verdana"/>
              </a:rPr>
              <a:t>Community Integration</a:t>
            </a:r>
          </a:p>
          <a:p>
            <a:pPr marL="685800" lvl="1" algn="just"/>
            <a:r>
              <a:rPr lang="en-US" sz="1100" dirty="0" smtClean="0">
                <a:cs typeface="Verdana"/>
              </a:rPr>
              <a:t>Adult Mental Health and Learning Disabilities</a:t>
            </a:r>
          </a:p>
          <a:p>
            <a:pPr marL="685800" lvl="1" algn="just"/>
            <a:r>
              <a:rPr lang="en-US" sz="1100" dirty="0" smtClean="0">
                <a:cs typeface="Verdana"/>
              </a:rPr>
              <a:t>Women and Children’s</a:t>
            </a:r>
          </a:p>
          <a:p>
            <a:pPr marL="685800" lvl="1" algn="just"/>
            <a:r>
              <a:rPr lang="en-US" sz="1100" dirty="0" smtClean="0">
                <a:cs typeface="Verdana"/>
              </a:rPr>
              <a:t>Business Intelligence</a:t>
            </a:r>
          </a:p>
          <a:p>
            <a:pPr marL="685800" lvl="1" algn="just"/>
            <a:r>
              <a:rPr lang="en-US" sz="1100" dirty="0" smtClean="0">
                <a:cs typeface="Verdana"/>
              </a:rPr>
              <a:t>Contracts &amp; Finance</a:t>
            </a:r>
          </a:p>
          <a:p>
            <a:pPr marL="685800" lvl="1" algn="just"/>
            <a:r>
              <a:rPr lang="en-US" sz="1100" dirty="0" smtClean="0">
                <a:cs typeface="Verdana"/>
              </a:rPr>
              <a:t>Funded Care</a:t>
            </a:r>
          </a:p>
          <a:p>
            <a:pPr marL="400050" lvl="1" indent="0" algn="just">
              <a:buNone/>
            </a:pPr>
            <a:endParaRPr lang="en-US" sz="1000" dirty="0" smtClean="0">
              <a:cs typeface="Verdana"/>
            </a:endParaRPr>
          </a:p>
          <a:p>
            <a:pPr marL="285750" indent="-285750" algn="just"/>
            <a:r>
              <a:rPr lang="en-US" sz="1400" dirty="0" smtClean="0">
                <a:cs typeface="Verdana"/>
              </a:rPr>
              <a:t>Bolton CCG’s </a:t>
            </a:r>
            <a:r>
              <a:rPr lang="en-US" sz="1400" b="1" i="1" dirty="0" smtClean="0">
                <a:cs typeface="Verdana"/>
              </a:rPr>
              <a:t>Women and Children’s Team </a:t>
            </a:r>
            <a:r>
              <a:rPr lang="en-US" sz="1400" dirty="0" smtClean="0">
                <a:cs typeface="Verdana"/>
              </a:rPr>
              <a:t>are responsible for planning and commissioning a range of services/provision including but not limited to:</a:t>
            </a:r>
          </a:p>
          <a:p>
            <a:pPr marL="0" indent="0" algn="just">
              <a:buNone/>
            </a:pPr>
            <a:endParaRPr lang="en-US" sz="1400" dirty="0" smtClean="0">
              <a:cs typeface="Verdana"/>
            </a:endParaRPr>
          </a:p>
          <a:p>
            <a:pPr marL="685800" lvl="1" algn="just"/>
            <a:r>
              <a:rPr lang="en-US" sz="1100" dirty="0" smtClean="0">
                <a:cs typeface="Verdana"/>
              </a:rPr>
              <a:t>CYP Mental Health</a:t>
            </a:r>
          </a:p>
          <a:p>
            <a:pPr marL="685800" lvl="1" algn="just"/>
            <a:r>
              <a:rPr lang="en-US" sz="1100" dirty="0" smtClean="0">
                <a:cs typeface="Verdana"/>
              </a:rPr>
              <a:t>Acute Paediatrics</a:t>
            </a:r>
          </a:p>
          <a:p>
            <a:pPr marL="685800" lvl="1" algn="just"/>
            <a:r>
              <a:rPr lang="en-US" sz="1100" dirty="0" smtClean="0">
                <a:cs typeface="Verdana"/>
              </a:rPr>
              <a:t>Community Paediatrics</a:t>
            </a:r>
          </a:p>
          <a:p>
            <a:pPr marL="685800" lvl="1" algn="just"/>
            <a:r>
              <a:rPr lang="en-US" sz="1100" dirty="0" smtClean="0">
                <a:cs typeface="Verdana"/>
              </a:rPr>
              <a:t>Allied Health Professionals</a:t>
            </a:r>
          </a:p>
          <a:p>
            <a:pPr marL="685800" lvl="1" algn="just"/>
            <a:r>
              <a:rPr lang="en-US" sz="1100" dirty="0" smtClean="0">
                <a:cs typeface="Verdana"/>
              </a:rPr>
              <a:t>Learning Disabilities and/or Autism</a:t>
            </a:r>
          </a:p>
          <a:p>
            <a:pPr marL="685800" lvl="1" algn="just"/>
            <a:r>
              <a:rPr lang="en-US" sz="1100" dirty="0" smtClean="0">
                <a:cs typeface="Verdana"/>
              </a:rPr>
              <a:t>Continuing Care</a:t>
            </a:r>
          </a:p>
          <a:p>
            <a:pPr marL="685800" lvl="1" algn="just"/>
            <a:r>
              <a:rPr lang="en-US" sz="1100" dirty="0" smtClean="0">
                <a:cs typeface="Verdana"/>
              </a:rPr>
              <a:t>Palliative and EOL Care</a:t>
            </a:r>
          </a:p>
          <a:p>
            <a:pPr marL="685800" lvl="1" algn="just"/>
            <a:r>
              <a:rPr lang="en-US" sz="1100" dirty="0" smtClean="0">
                <a:cs typeface="Verdana"/>
              </a:rPr>
              <a:t>Maternity</a:t>
            </a:r>
          </a:p>
          <a:p>
            <a:pPr marL="685800" lvl="1" algn="just"/>
            <a:r>
              <a:rPr lang="en-US" sz="1100" dirty="0" smtClean="0">
                <a:cs typeface="Verdana"/>
              </a:rPr>
              <a:t>Gynaecology</a:t>
            </a:r>
          </a:p>
          <a:p>
            <a:pPr marL="685800" lvl="1" algn="just"/>
            <a:endParaRPr lang="en-US" sz="900" dirty="0" smtClean="0">
              <a:cs typeface="Verdana"/>
            </a:endParaRPr>
          </a:p>
          <a:p>
            <a:pPr marL="685800" lvl="1" algn="just"/>
            <a:endParaRPr lang="en-US" sz="900" dirty="0" smtClean="0">
              <a:cs typeface="Verdana"/>
            </a:endParaRPr>
          </a:p>
          <a:p>
            <a:pPr algn="just"/>
            <a:endParaRPr lang="en-US" sz="1300" dirty="0" smtClean="0">
              <a:cs typeface="Verdana"/>
            </a:endParaRPr>
          </a:p>
          <a:p>
            <a:pPr algn="just"/>
            <a:endParaRPr lang="en-US" sz="1300" dirty="0">
              <a:cs typeface="Verdana"/>
            </a:endParaRPr>
          </a:p>
          <a:p>
            <a:pPr algn="just"/>
            <a:endParaRPr lang="en-US" sz="1300" dirty="0" smtClean="0">
              <a:cs typeface="Verdana"/>
            </a:endParaRPr>
          </a:p>
          <a:p>
            <a:pPr algn="just"/>
            <a:endParaRPr lang="en-US" sz="1300" dirty="0">
              <a:cs typeface="Verdana"/>
            </a:endParaRPr>
          </a:p>
          <a:p>
            <a:endParaRPr lang="en-GB" sz="1300" dirty="0"/>
          </a:p>
        </p:txBody>
      </p:sp>
      <p:pic>
        <p:nvPicPr>
          <p:cNvPr id="17410" name="Picture 2" descr="See the sourc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6297" y="2314575"/>
            <a:ext cx="2867703" cy="2824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941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52400" y="88244"/>
            <a:ext cx="8229600" cy="857985"/>
          </a:xfrm>
        </p:spPr>
        <p:txBody>
          <a:bodyPr>
            <a:normAutofit/>
          </a:bodyPr>
          <a:lstStyle/>
          <a:p>
            <a:pPr algn="l"/>
            <a:r>
              <a:rPr lang="en-GB" sz="2800" b="1" u="sng" dirty="0" smtClean="0"/>
              <a:t>Children and Young People’s Mental Health</a:t>
            </a:r>
            <a:endParaRPr lang="en-GB" sz="2800" b="1" u="sng" dirty="0"/>
          </a:p>
        </p:txBody>
      </p:sp>
      <p:sp>
        <p:nvSpPr>
          <p:cNvPr id="8" name="Content Placeholder 7"/>
          <p:cNvSpPr>
            <a:spLocks noGrp="1"/>
          </p:cNvSpPr>
          <p:nvPr>
            <p:ph idx="1"/>
          </p:nvPr>
        </p:nvSpPr>
        <p:spPr>
          <a:xfrm>
            <a:off x="190500" y="946229"/>
            <a:ext cx="8077200" cy="4525963"/>
          </a:xfrm>
        </p:spPr>
        <p:txBody>
          <a:bodyPr>
            <a:noAutofit/>
          </a:bodyPr>
          <a:lstStyle/>
          <a:p>
            <a:pPr algn="just"/>
            <a:r>
              <a:rPr lang="en-US" sz="1300" dirty="0">
                <a:cs typeface="Verdana"/>
              </a:rPr>
              <a:t>The transformation of children and young people’s mental health is led locally by NHS Bolton Clinical Commissioning Group (CCG) with professionals from across the NHS, Public Health, Children’s Social Care, Education, Youth Justice and the Voluntary Sector working together with children, young people and their families to design and provide the best possible services for their locality</a:t>
            </a:r>
            <a:r>
              <a:rPr lang="en-US" sz="1300" dirty="0" smtClean="0">
                <a:cs typeface="Verdana"/>
              </a:rPr>
              <a:t>.</a:t>
            </a:r>
          </a:p>
          <a:p>
            <a:pPr marL="0" indent="0" algn="just">
              <a:buNone/>
            </a:pPr>
            <a:endParaRPr lang="en-US" sz="1300" dirty="0" smtClean="0">
              <a:cs typeface="Verdana"/>
            </a:endParaRPr>
          </a:p>
          <a:p>
            <a:pPr algn="just"/>
            <a:r>
              <a:rPr lang="en-US" sz="1300" dirty="0" smtClean="0">
                <a:cs typeface="Verdana"/>
              </a:rPr>
              <a:t>To enable consistency of provision across all 10 localities in Greater Manchester, a significant amount of work is also done across the GM footprint</a:t>
            </a:r>
            <a:endParaRPr lang="en-US" sz="1300" dirty="0">
              <a:cs typeface="Verdana"/>
            </a:endParaRPr>
          </a:p>
          <a:p>
            <a:pPr marL="285750" indent="-285750" algn="just"/>
            <a:endParaRPr lang="en-US" sz="1300" dirty="0" smtClean="0">
              <a:cs typeface="Verdana"/>
            </a:endParaRPr>
          </a:p>
          <a:p>
            <a:pPr marL="285750" indent="-285750" algn="just"/>
            <a:r>
              <a:rPr lang="en-US" sz="1300" dirty="0" smtClean="0">
                <a:cs typeface="Verdana"/>
              </a:rPr>
              <a:t>In order to receive additional investment from NHS England in line with the Five Year Forward View for Mental Health (2016) and more recently the NHS Long Term Plan (2019), Bolton CCG are required to produce an annual refresh of their Local Transformation Plan. Bolton’s </a:t>
            </a:r>
            <a:r>
              <a:rPr lang="en-US" sz="1300" dirty="0">
                <a:cs typeface="Verdana"/>
              </a:rPr>
              <a:t>Local Transformation Plan for Children and Young People’s (CYP) Mental Health was refreshed and published in March </a:t>
            </a:r>
            <a:r>
              <a:rPr lang="en-US" sz="1300" dirty="0" smtClean="0">
                <a:cs typeface="Verdana"/>
              </a:rPr>
              <a:t>2020.</a:t>
            </a:r>
          </a:p>
          <a:p>
            <a:pPr marL="0" indent="0" algn="just">
              <a:buNone/>
            </a:pPr>
            <a:endParaRPr lang="en-US" sz="1300" dirty="0">
              <a:cs typeface="Verdana"/>
            </a:endParaRPr>
          </a:p>
          <a:p>
            <a:pPr marL="285750" indent="-285750" algn="just"/>
            <a:r>
              <a:rPr lang="en-US" sz="1300" dirty="0" smtClean="0">
                <a:cs typeface="Verdana"/>
              </a:rPr>
              <a:t>To ensure Bolton is on track to meet the ambitions set out in the Local Transformation Plan, a Children and Young Peoples </a:t>
            </a:r>
            <a:r>
              <a:rPr lang="en-US" sz="1300" dirty="0">
                <a:cs typeface="Verdana"/>
              </a:rPr>
              <a:t>Emotional Health and Wellbeing Transformation Group </a:t>
            </a:r>
            <a:r>
              <a:rPr lang="en-US" sz="1300" dirty="0" smtClean="0">
                <a:cs typeface="Verdana"/>
              </a:rPr>
              <a:t>has been put in place which consists of </a:t>
            </a:r>
            <a:r>
              <a:rPr lang="en-US" sz="1300" dirty="0">
                <a:cs typeface="Verdana"/>
              </a:rPr>
              <a:t>key leads across Health, Social Care, Education, Youth Justice &amp; Voluntary </a:t>
            </a:r>
            <a:r>
              <a:rPr lang="en-US" sz="1300" dirty="0" smtClean="0">
                <a:cs typeface="Verdana"/>
              </a:rPr>
              <a:t>Sector.</a:t>
            </a:r>
            <a:endParaRPr lang="en-US" sz="1300" dirty="0">
              <a:cs typeface="Verdana"/>
            </a:endParaRPr>
          </a:p>
          <a:p>
            <a:pPr marL="285750" indent="-285750" algn="just"/>
            <a:endParaRPr lang="en-US" sz="1300" dirty="0">
              <a:cs typeface="Verdana"/>
            </a:endParaRPr>
          </a:p>
          <a:p>
            <a:pPr marL="285750" indent="-285750" algn="just"/>
            <a:r>
              <a:rPr lang="en-US" sz="1300" b="1" dirty="0">
                <a:cs typeface="Verdana"/>
              </a:rPr>
              <a:t>Key priorities </a:t>
            </a:r>
            <a:r>
              <a:rPr lang="en-US" sz="1300" b="1" dirty="0" smtClean="0">
                <a:cs typeface="Verdana"/>
              </a:rPr>
              <a:t>for 2020/21 :</a:t>
            </a:r>
          </a:p>
          <a:p>
            <a:pPr marL="0" indent="0" algn="just">
              <a:buNone/>
            </a:pPr>
            <a:endParaRPr lang="en-US" sz="1300" b="1" dirty="0">
              <a:cs typeface="Verdana"/>
            </a:endParaRPr>
          </a:p>
          <a:p>
            <a:pPr lvl="1" algn="just">
              <a:buFont typeface="Arial" panose="020B0604020202020204" pitchFamily="34" charset="0"/>
              <a:buChar char="•"/>
            </a:pPr>
            <a:r>
              <a:rPr lang="en-US" sz="1300" b="1" dirty="0" smtClean="0">
                <a:cs typeface="Verdana"/>
              </a:rPr>
              <a:t>Covid-19 Response</a:t>
            </a:r>
          </a:p>
          <a:p>
            <a:pPr lvl="1" algn="just">
              <a:buFont typeface="Arial" panose="020B0604020202020204" pitchFamily="34" charset="0"/>
              <a:buChar char="•"/>
            </a:pPr>
            <a:r>
              <a:rPr lang="en-US" sz="1300" b="1" dirty="0" smtClean="0">
                <a:cs typeface="Verdana"/>
              </a:rPr>
              <a:t>Access </a:t>
            </a:r>
            <a:r>
              <a:rPr lang="en-US" sz="1300" b="1" dirty="0">
                <a:cs typeface="Verdana"/>
              </a:rPr>
              <a:t>and Waiting Times</a:t>
            </a:r>
          </a:p>
          <a:p>
            <a:pPr lvl="1" algn="just">
              <a:buFont typeface="Arial" panose="020B0604020202020204" pitchFamily="34" charset="0"/>
              <a:buChar char="•"/>
            </a:pPr>
            <a:r>
              <a:rPr lang="en-US" sz="1300" b="1" dirty="0">
                <a:cs typeface="Verdana"/>
              </a:rPr>
              <a:t>Expand and enhance crisis care offer</a:t>
            </a:r>
          </a:p>
          <a:p>
            <a:pPr lvl="1" algn="just">
              <a:buFont typeface="Arial" panose="020B0604020202020204" pitchFamily="34" charset="0"/>
              <a:buChar char="•"/>
            </a:pPr>
            <a:r>
              <a:rPr lang="en-US" sz="1300" b="1" dirty="0">
                <a:cs typeface="Verdana"/>
              </a:rPr>
              <a:t>Perinatal and Parent Infant Mental Health</a:t>
            </a:r>
          </a:p>
          <a:p>
            <a:pPr lvl="1" algn="just">
              <a:buFont typeface="Arial" panose="020B0604020202020204" pitchFamily="34" charset="0"/>
              <a:buChar char="•"/>
            </a:pPr>
            <a:r>
              <a:rPr lang="en-US" sz="1300" b="1" dirty="0">
                <a:cs typeface="Verdana"/>
              </a:rPr>
              <a:t>Embedding Thrive</a:t>
            </a:r>
          </a:p>
          <a:p>
            <a:pPr lvl="1" algn="just">
              <a:buFont typeface="Arial" panose="020B0604020202020204" pitchFamily="34" charset="0"/>
              <a:buChar char="•"/>
            </a:pPr>
            <a:r>
              <a:rPr lang="en-US" sz="1300" b="1" dirty="0">
                <a:cs typeface="Verdana"/>
              </a:rPr>
              <a:t>Transforming Care Programme – CYP with LD and/or Autism</a:t>
            </a:r>
          </a:p>
          <a:p>
            <a:endParaRPr lang="en-GB" sz="1300" dirty="0"/>
          </a:p>
        </p:txBody>
      </p:sp>
      <p:grpSp>
        <p:nvGrpSpPr>
          <p:cNvPr id="6" name="Group 5"/>
          <p:cNvGrpSpPr/>
          <p:nvPr/>
        </p:nvGrpSpPr>
        <p:grpSpPr>
          <a:xfrm>
            <a:off x="5805966" y="4785399"/>
            <a:ext cx="2737959" cy="1164341"/>
            <a:chOff x="6558212" y="219562"/>
            <a:chExt cx="2252413" cy="1164341"/>
          </a:xfrm>
        </p:grpSpPr>
        <p:sp>
          <p:nvSpPr>
            <p:cNvPr id="10" name="TextBox 9">
              <a:hlinkClick r:id="rId4"/>
            </p:cNvPr>
            <p:cNvSpPr txBox="1"/>
            <p:nvPr/>
          </p:nvSpPr>
          <p:spPr>
            <a:xfrm>
              <a:off x="7038975" y="552906"/>
              <a:ext cx="1771650" cy="830997"/>
            </a:xfrm>
            <a:prstGeom prst="rect">
              <a:avLst/>
            </a:prstGeom>
            <a:noFill/>
            <a:ln w="19050">
              <a:solidFill>
                <a:schemeClr val="tx1"/>
              </a:solidFill>
              <a:prstDash val="dash"/>
            </a:ln>
          </p:spPr>
          <p:txBody>
            <a:bodyPr wrap="square" rtlCol="0">
              <a:spAutoFit/>
            </a:bodyPr>
            <a:lstStyle/>
            <a:p>
              <a:r>
                <a:rPr lang="en-GB" sz="1200" b="1" dirty="0" smtClean="0"/>
                <a:t>Click here to read Bolton’s 2020/21 Local Transformation Plan for Children and Young People’s Mental health</a:t>
              </a:r>
              <a:endParaRPr lang="en-GB" sz="1200" b="1" dirty="0"/>
            </a:p>
          </p:txBody>
        </p:sp>
        <p:pic>
          <p:nvPicPr>
            <p:cNvPr id="11" name="Picture 2" descr="C:\Users\Sarah.Whitehead\AppData\Local\Microsoft\Windows\INetCache\IE\3783P84G\light[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107917">
              <a:off x="6558212" y="219562"/>
              <a:ext cx="769303" cy="76930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05886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5782" t="43108" r="8428" b="7493"/>
          <a:stretch/>
        </p:blipFill>
        <p:spPr bwMode="auto">
          <a:xfrm>
            <a:off x="76200" y="523964"/>
            <a:ext cx="8905875" cy="5021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81812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90499" y="106492"/>
            <a:ext cx="8067675" cy="1143000"/>
          </a:xfrm>
        </p:spPr>
        <p:txBody>
          <a:bodyPr>
            <a:normAutofit/>
          </a:bodyPr>
          <a:lstStyle/>
          <a:p>
            <a:pPr algn="l"/>
            <a:r>
              <a:rPr lang="en-US" sz="2800" b="1" u="sng" dirty="0"/>
              <a:t>How can you find out what is available in Bolton?</a:t>
            </a:r>
          </a:p>
        </p:txBody>
      </p:sp>
      <p:sp>
        <p:nvSpPr>
          <p:cNvPr id="2" name="Rectangle 1"/>
          <p:cNvSpPr/>
          <p:nvPr/>
        </p:nvSpPr>
        <p:spPr>
          <a:xfrm>
            <a:off x="152399" y="1070104"/>
            <a:ext cx="5534026" cy="5693866"/>
          </a:xfrm>
          <a:prstGeom prst="rect">
            <a:avLst/>
          </a:prstGeom>
        </p:spPr>
        <p:txBody>
          <a:bodyPr wrap="square">
            <a:spAutoFit/>
          </a:bodyPr>
          <a:lstStyle/>
          <a:p>
            <a:pPr marL="285750" indent="-285750" algn="just">
              <a:buFont typeface="Arial" panose="020B0604020202020204" pitchFamily="34" charset="0"/>
              <a:buChar char="•"/>
            </a:pPr>
            <a:r>
              <a:rPr lang="en-US" sz="1400" dirty="0">
                <a:solidFill>
                  <a:prstClr val="black"/>
                </a:solidFill>
                <a:cs typeface="Verdana"/>
              </a:rPr>
              <a:t>In 2018, Children and Young People from Bolton’s Healthy Mind Youth Project talked to </a:t>
            </a:r>
            <a:r>
              <a:rPr lang="en-US" sz="1400" dirty="0" smtClean="0">
                <a:solidFill>
                  <a:prstClr val="black"/>
                </a:solidFill>
                <a:cs typeface="Verdana"/>
              </a:rPr>
              <a:t>Bolton CCG about </a:t>
            </a:r>
            <a:r>
              <a:rPr lang="en-US" sz="1400" dirty="0">
                <a:solidFill>
                  <a:prstClr val="black"/>
                </a:solidFill>
                <a:cs typeface="Verdana"/>
              </a:rPr>
              <a:t>the work they have been doing to reduce mental health stigma across Bolton</a:t>
            </a:r>
          </a:p>
          <a:p>
            <a:pPr algn="just"/>
            <a:endParaRPr lang="en-US" sz="1400" dirty="0">
              <a:solidFill>
                <a:prstClr val="black"/>
              </a:solidFill>
              <a:cs typeface="Verdana"/>
            </a:endParaRPr>
          </a:p>
          <a:p>
            <a:pPr marL="285750" indent="-285750" algn="just">
              <a:buFont typeface="Arial" panose="020B0604020202020204" pitchFamily="34" charset="0"/>
              <a:buChar char="•"/>
            </a:pPr>
            <a:r>
              <a:rPr lang="en-US" sz="1400" dirty="0">
                <a:solidFill>
                  <a:prstClr val="black"/>
                </a:solidFill>
                <a:cs typeface="Verdana"/>
              </a:rPr>
              <a:t>They had developed a campaign called Be Kind to My Mind and wanted support to deliver it at scale</a:t>
            </a:r>
          </a:p>
          <a:p>
            <a:pPr marL="285750" indent="-285750" algn="just">
              <a:buFont typeface="Arial" panose="020B0604020202020204" pitchFamily="34" charset="0"/>
              <a:buChar char="•"/>
            </a:pPr>
            <a:endParaRPr lang="en-US" sz="1400" dirty="0">
              <a:solidFill>
                <a:prstClr val="black"/>
              </a:solidFill>
              <a:cs typeface="Verdana"/>
            </a:endParaRPr>
          </a:p>
          <a:p>
            <a:pPr marL="285750" indent="-285750" algn="just">
              <a:buFont typeface="Arial" panose="020B0604020202020204" pitchFamily="34" charset="0"/>
              <a:buChar char="•"/>
            </a:pPr>
            <a:r>
              <a:rPr lang="en-US" sz="1400" dirty="0">
                <a:solidFill>
                  <a:prstClr val="black"/>
                </a:solidFill>
                <a:cs typeface="Verdana"/>
              </a:rPr>
              <a:t>Young people </a:t>
            </a:r>
            <a:r>
              <a:rPr lang="en-US" sz="1400" dirty="0" smtClean="0">
                <a:solidFill>
                  <a:prstClr val="black"/>
                </a:solidFill>
                <a:cs typeface="Verdana"/>
              </a:rPr>
              <a:t>said that in order to help themselves and others they needed a central </a:t>
            </a:r>
            <a:r>
              <a:rPr lang="en-US" sz="1400" dirty="0">
                <a:solidFill>
                  <a:prstClr val="black"/>
                </a:solidFill>
                <a:cs typeface="Verdana"/>
              </a:rPr>
              <a:t>place where they could find information about what was available </a:t>
            </a:r>
            <a:r>
              <a:rPr lang="en-US" sz="1400" dirty="0" smtClean="0">
                <a:solidFill>
                  <a:prstClr val="black"/>
                </a:solidFill>
                <a:cs typeface="Verdana"/>
              </a:rPr>
              <a:t>locally.</a:t>
            </a:r>
          </a:p>
          <a:p>
            <a:pPr marL="285750" indent="-285750" algn="just">
              <a:buFont typeface="Arial" panose="020B0604020202020204" pitchFamily="34" charset="0"/>
              <a:buChar char="•"/>
            </a:pPr>
            <a:endParaRPr lang="en-US" sz="1400" dirty="0" smtClean="0">
              <a:solidFill>
                <a:prstClr val="black"/>
              </a:solidFill>
              <a:cs typeface="Verdana"/>
            </a:endParaRPr>
          </a:p>
          <a:p>
            <a:pPr marL="285750" indent="-285750" algn="just">
              <a:buFont typeface="Arial" panose="020B0604020202020204" pitchFamily="34" charset="0"/>
              <a:buChar char="•"/>
            </a:pPr>
            <a:r>
              <a:rPr lang="en-US" sz="1400" dirty="0" smtClean="0">
                <a:solidFill>
                  <a:prstClr val="black"/>
                </a:solidFill>
                <a:cs typeface="Verdana"/>
              </a:rPr>
              <a:t>Bolton CCG worked alongside a design company to develop a digital platform which included a directory of services for young people. This is called </a:t>
            </a:r>
            <a:r>
              <a:rPr lang="en-US" sz="1400" dirty="0" smtClean="0">
                <a:solidFill>
                  <a:prstClr val="black"/>
                </a:solidFill>
                <a:cs typeface="Verdana"/>
                <a:hlinkClick r:id="rId4"/>
              </a:rPr>
              <a:t>www.bekindtomymind.co.uk</a:t>
            </a:r>
            <a:r>
              <a:rPr lang="en-US" sz="1400" dirty="0" smtClean="0">
                <a:solidFill>
                  <a:prstClr val="black"/>
                </a:solidFill>
                <a:cs typeface="Verdana"/>
              </a:rPr>
              <a:t> </a:t>
            </a:r>
          </a:p>
          <a:p>
            <a:pPr marL="285750" indent="-285750" algn="just">
              <a:buFont typeface="Arial" panose="020B0604020202020204" pitchFamily="34" charset="0"/>
              <a:buChar char="•"/>
            </a:pPr>
            <a:endParaRPr lang="en-US" sz="1400" dirty="0">
              <a:solidFill>
                <a:prstClr val="black"/>
              </a:solidFill>
              <a:cs typeface="Verdana"/>
            </a:endParaRPr>
          </a:p>
          <a:p>
            <a:pPr marL="285750" indent="-285750" algn="just">
              <a:buFont typeface="Arial" panose="020B0604020202020204" pitchFamily="34" charset="0"/>
              <a:buChar char="•"/>
            </a:pPr>
            <a:r>
              <a:rPr lang="en-US" sz="1400" dirty="0">
                <a:solidFill>
                  <a:prstClr val="black"/>
                </a:solidFill>
                <a:cs typeface="Verdana"/>
              </a:rPr>
              <a:t>In 2019, a 6 Week Campaign was </a:t>
            </a:r>
            <a:r>
              <a:rPr lang="en-US" sz="1400" dirty="0" smtClean="0">
                <a:solidFill>
                  <a:prstClr val="black"/>
                </a:solidFill>
                <a:cs typeface="Verdana"/>
              </a:rPr>
              <a:t>launched </a:t>
            </a:r>
            <a:r>
              <a:rPr lang="en-US" sz="1400" dirty="0">
                <a:solidFill>
                  <a:prstClr val="black"/>
                </a:solidFill>
                <a:cs typeface="Verdana"/>
              </a:rPr>
              <a:t>targeted at </a:t>
            </a:r>
            <a:r>
              <a:rPr lang="en-US" sz="1400" dirty="0" smtClean="0">
                <a:solidFill>
                  <a:prstClr val="black"/>
                </a:solidFill>
                <a:cs typeface="Verdana"/>
              </a:rPr>
              <a:t>Children and Young People in </a:t>
            </a:r>
            <a:r>
              <a:rPr lang="en-US" sz="1400" dirty="0">
                <a:solidFill>
                  <a:prstClr val="black"/>
                </a:solidFill>
                <a:cs typeface="Verdana"/>
              </a:rPr>
              <a:t>Bolton using </a:t>
            </a:r>
            <a:r>
              <a:rPr lang="en-US" sz="1400" dirty="0" smtClean="0">
                <a:solidFill>
                  <a:prstClr val="black"/>
                </a:solidFill>
                <a:cs typeface="Verdana"/>
              </a:rPr>
              <a:t>the microsite as a ‘call to action’ </a:t>
            </a:r>
          </a:p>
          <a:p>
            <a:pPr marL="285750" indent="-285750" algn="just">
              <a:buFont typeface="Arial" panose="020B0604020202020204" pitchFamily="34" charset="0"/>
              <a:buChar char="•"/>
            </a:pPr>
            <a:endParaRPr lang="en-US" sz="1400" dirty="0">
              <a:solidFill>
                <a:prstClr val="black"/>
              </a:solidFill>
              <a:cs typeface="Verdana"/>
            </a:endParaRPr>
          </a:p>
          <a:p>
            <a:pPr marL="285750" indent="-285750" algn="just">
              <a:buFont typeface="Arial" panose="020B0604020202020204" pitchFamily="34" charset="0"/>
              <a:buChar char="•"/>
            </a:pPr>
            <a:r>
              <a:rPr lang="en-US" sz="1400" dirty="0" smtClean="0">
                <a:solidFill>
                  <a:prstClr val="black"/>
                </a:solidFill>
                <a:cs typeface="Verdana"/>
              </a:rPr>
              <a:t>We are constantly looking at ways to promote Be Kind to My Mind to Children and Young People in Bolton. If you would like further information about how to promote the campaign please email </a:t>
            </a:r>
            <a:r>
              <a:rPr lang="en-US" sz="1400" dirty="0" smtClean="0">
                <a:solidFill>
                  <a:prstClr val="black"/>
                </a:solidFill>
                <a:cs typeface="Verdana"/>
                <a:hlinkClick r:id="rId5"/>
              </a:rPr>
              <a:t>bolccg.cypcommissioning@nhs.net</a:t>
            </a:r>
            <a:endParaRPr lang="en-US" sz="1400" dirty="0" smtClean="0">
              <a:solidFill>
                <a:prstClr val="black"/>
              </a:solidFill>
              <a:cs typeface="Verdana"/>
            </a:endParaRPr>
          </a:p>
          <a:p>
            <a:pPr marL="285750" indent="-285750" algn="just">
              <a:buFont typeface="Arial" panose="020B0604020202020204" pitchFamily="34" charset="0"/>
              <a:buChar char="•"/>
            </a:pPr>
            <a:endParaRPr lang="en-US" sz="1400" dirty="0">
              <a:solidFill>
                <a:prstClr val="black"/>
              </a:solidFill>
              <a:cs typeface="Verdana"/>
            </a:endParaRPr>
          </a:p>
          <a:p>
            <a:pPr marL="285750" indent="-285750" algn="just">
              <a:buFont typeface="Arial" panose="020B0604020202020204" pitchFamily="34" charset="0"/>
              <a:buChar char="•"/>
            </a:pPr>
            <a:r>
              <a:rPr lang="en-US" sz="1400" dirty="0" smtClean="0">
                <a:solidFill>
                  <a:prstClr val="black"/>
                </a:solidFill>
                <a:cs typeface="Verdana"/>
              </a:rPr>
              <a:t>By December 2020 there will be a part-expansion to Bolton’s microsite to include a dedicated section for Professionals with a full launch taking place in March 2021</a:t>
            </a:r>
            <a:endParaRPr lang="en-US" sz="1400" dirty="0">
              <a:solidFill>
                <a:prstClr val="black"/>
              </a:solidFill>
              <a:cs typeface="Verdana"/>
            </a:endParaRPr>
          </a:p>
        </p:txBody>
      </p:sp>
      <p:grpSp>
        <p:nvGrpSpPr>
          <p:cNvPr id="5" name="Group 4"/>
          <p:cNvGrpSpPr/>
          <p:nvPr/>
        </p:nvGrpSpPr>
        <p:grpSpPr>
          <a:xfrm>
            <a:off x="6555730" y="990224"/>
            <a:ext cx="2397770" cy="1112260"/>
            <a:chOff x="6412855" y="86977"/>
            <a:chExt cx="2397770" cy="1112260"/>
          </a:xfrm>
        </p:grpSpPr>
        <p:sp>
          <p:nvSpPr>
            <p:cNvPr id="6" name="TextBox 5">
              <a:hlinkClick r:id="rId6"/>
            </p:cNvPr>
            <p:cNvSpPr txBox="1"/>
            <p:nvPr/>
          </p:nvSpPr>
          <p:spPr>
            <a:xfrm>
              <a:off x="7038975" y="552906"/>
              <a:ext cx="1771650" cy="646331"/>
            </a:xfrm>
            <a:prstGeom prst="rect">
              <a:avLst/>
            </a:prstGeom>
            <a:noFill/>
            <a:ln w="19050">
              <a:solidFill>
                <a:schemeClr val="tx1"/>
              </a:solidFill>
              <a:prstDash val="dash"/>
            </a:ln>
          </p:spPr>
          <p:txBody>
            <a:bodyPr wrap="square" rtlCol="0">
              <a:spAutoFit/>
            </a:bodyPr>
            <a:lstStyle/>
            <a:p>
              <a:r>
                <a:rPr lang="en-GB" sz="1200" b="1" dirty="0" smtClean="0">
                  <a:solidFill>
                    <a:prstClr val="black"/>
                  </a:solidFill>
                </a:rPr>
                <a:t>Click here to watch Bolton’s Be Kind to My Mind campaign video</a:t>
              </a:r>
              <a:endParaRPr lang="en-GB" sz="1200" b="1" dirty="0">
                <a:solidFill>
                  <a:prstClr val="black"/>
                </a:solidFill>
              </a:endParaRPr>
            </a:p>
          </p:txBody>
        </p:sp>
        <p:pic>
          <p:nvPicPr>
            <p:cNvPr id="8" name="Picture 2" descr="C:\Users\Sarah.Whitehead\AppData\Local\Microsoft\Windows\INetCache\IE\3783P84G\light[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107917">
              <a:off x="6412855" y="86977"/>
              <a:ext cx="931863" cy="931863"/>
            </a:xfrm>
            <a:prstGeom prst="rect">
              <a:avLst/>
            </a:prstGeom>
            <a:noFill/>
            <a:extLst>
              <a:ext uri="{909E8E84-426E-40DD-AFC4-6F175D3DCCD1}">
                <a14:hiddenFill xmlns:a14="http://schemas.microsoft.com/office/drawing/2010/main">
                  <a:solidFill>
                    <a:srgbClr val="FFFFFF"/>
                  </a:solidFill>
                </a14:hiddenFill>
              </a:ext>
            </a:extLst>
          </p:spPr>
        </p:pic>
      </p:grpSp>
      <p:pic>
        <p:nvPicPr>
          <p:cNvPr id="1741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9633" r="52377" b="14076"/>
          <a:stretch/>
        </p:blipFill>
        <p:spPr bwMode="auto">
          <a:xfrm>
            <a:off x="5837436" y="2676525"/>
            <a:ext cx="3201789"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5709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38124" y="-77787"/>
            <a:ext cx="8229600" cy="1143000"/>
          </a:xfrm>
        </p:spPr>
        <p:txBody>
          <a:bodyPr>
            <a:normAutofit/>
          </a:bodyPr>
          <a:lstStyle/>
          <a:p>
            <a:pPr algn="l"/>
            <a:r>
              <a:rPr lang="en-US" sz="2800" b="1" u="sng" dirty="0"/>
              <a:t>Bolton’s Digital Offer</a:t>
            </a:r>
          </a:p>
        </p:txBody>
      </p:sp>
      <p:sp>
        <p:nvSpPr>
          <p:cNvPr id="3" name="Rectangle 2"/>
          <p:cNvSpPr/>
          <p:nvPr/>
        </p:nvSpPr>
        <p:spPr>
          <a:xfrm>
            <a:off x="238123" y="832922"/>
            <a:ext cx="8620125" cy="5632311"/>
          </a:xfrm>
          <a:prstGeom prst="rect">
            <a:avLst/>
          </a:prstGeom>
        </p:spPr>
        <p:txBody>
          <a:bodyPr wrap="square">
            <a:spAutoFit/>
          </a:bodyPr>
          <a:lstStyle/>
          <a:p>
            <a:pPr algn="just"/>
            <a:r>
              <a:rPr lang="en-US" sz="1200" b="1" dirty="0" err="1">
                <a:solidFill>
                  <a:prstClr val="black"/>
                </a:solidFill>
              </a:rPr>
              <a:t>Kooth</a:t>
            </a:r>
            <a:endParaRPr lang="en-US" sz="1200" b="1" dirty="0">
              <a:solidFill>
                <a:prstClr val="black"/>
              </a:solidFill>
            </a:endParaRPr>
          </a:p>
          <a:p>
            <a:pPr algn="just"/>
            <a:r>
              <a:rPr lang="en-US" sz="1200" dirty="0" smtClean="0">
                <a:solidFill>
                  <a:prstClr val="black"/>
                </a:solidFill>
              </a:rPr>
              <a:t>Commissioned by NHS Bolton CCG </a:t>
            </a:r>
            <a:r>
              <a:rPr lang="en-US" sz="1200" dirty="0">
                <a:solidFill>
                  <a:prstClr val="black"/>
                </a:solidFill>
              </a:rPr>
              <a:t>since Feb 2017 for Children and Young </a:t>
            </a:r>
            <a:r>
              <a:rPr lang="en-US" sz="1200" dirty="0" smtClean="0">
                <a:solidFill>
                  <a:prstClr val="black"/>
                </a:solidFill>
              </a:rPr>
              <a:t>People (CYP) </a:t>
            </a:r>
            <a:r>
              <a:rPr lang="en-US" sz="1200" dirty="0">
                <a:solidFill>
                  <a:prstClr val="black"/>
                </a:solidFill>
              </a:rPr>
              <a:t>in Bolton aged 11  -25</a:t>
            </a:r>
          </a:p>
          <a:p>
            <a:pPr algn="just"/>
            <a:r>
              <a:rPr lang="en-US" sz="1200" dirty="0" smtClean="0">
                <a:solidFill>
                  <a:prstClr val="black"/>
                </a:solidFill>
              </a:rPr>
              <a:t>It can be accessed for free </a:t>
            </a:r>
            <a:r>
              <a:rPr lang="en-US" sz="1200" dirty="0">
                <a:solidFill>
                  <a:prstClr val="black"/>
                </a:solidFill>
              </a:rPr>
              <a:t>via </a:t>
            </a:r>
            <a:r>
              <a:rPr lang="en-US" sz="1200" dirty="0" smtClean="0">
                <a:solidFill>
                  <a:prstClr val="black"/>
                </a:solidFill>
                <a:hlinkClick r:id="rId4"/>
              </a:rPr>
              <a:t>www.kooth.com</a:t>
            </a:r>
            <a:r>
              <a:rPr lang="en-US" sz="1200" dirty="0" smtClean="0">
                <a:solidFill>
                  <a:prstClr val="black"/>
                </a:solidFill>
              </a:rPr>
              <a:t>  </a:t>
            </a:r>
            <a:r>
              <a:rPr lang="en-US" sz="1200" dirty="0">
                <a:solidFill>
                  <a:prstClr val="black"/>
                </a:solidFill>
              </a:rPr>
              <a:t>– simple anonymous </a:t>
            </a:r>
            <a:r>
              <a:rPr lang="en-US" sz="1200" dirty="0" smtClean="0">
                <a:solidFill>
                  <a:prstClr val="black"/>
                </a:solidFill>
              </a:rPr>
              <a:t>registration. </a:t>
            </a:r>
          </a:p>
          <a:p>
            <a:pPr algn="just"/>
            <a:r>
              <a:rPr lang="en-US" sz="1200" dirty="0" smtClean="0">
                <a:solidFill>
                  <a:prstClr val="black"/>
                </a:solidFill>
              </a:rPr>
              <a:t>Access </a:t>
            </a:r>
            <a:r>
              <a:rPr lang="en-US" sz="1200" dirty="0">
                <a:solidFill>
                  <a:prstClr val="black"/>
                </a:solidFill>
              </a:rPr>
              <a:t>to 1:1 text based </a:t>
            </a:r>
            <a:r>
              <a:rPr lang="en-US" sz="1200" dirty="0" smtClean="0">
                <a:solidFill>
                  <a:prstClr val="black"/>
                </a:solidFill>
              </a:rPr>
              <a:t>counselling ,messaging function, moderated </a:t>
            </a:r>
            <a:r>
              <a:rPr lang="en-US" sz="1200" dirty="0">
                <a:solidFill>
                  <a:prstClr val="black"/>
                </a:solidFill>
              </a:rPr>
              <a:t>forums, self-help materials and articles</a:t>
            </a:r>
          </a:p>
          <a:p>
            <a:pPr algn="just"/>
            <a:endParaRPr lang="en-US" sz="1200" dirty="0" smtClean="0">
              <a:solidFill>
                <a:prstClr val="black"/>
              </a:solidFill>
            </a:endParaRPr>
          </a:p>
          <a:p>
            <a:pPr algn="just"/>
            <a:r>
              <a:rPr lang="en-US" sz="1200" dirty="0" smtClean="0">
                <a:solidFill>
                  <a:prstClr val="black"/>
                </a:solidFill>
              </a:rPr>
              <a:t>Professionals </a:t>
            </a:r>
            <a:r>
              <a:rPr lang="en-US" sz="1200" dirty="0">
                <a:solidFill>
                  <a:prstClr val="black"/>
                </a:solidFill>
              </a:rPr>
              <a:t>can emailed Heather Hook (</a:t>
            </a:r>
            <a:r>
              <a:rPr lang="en-US" sz="1200" dirty="0" err="1">
                <a:solidFill>
                  <a:prstClr val="black"/>
                </a:solidFill>
              </a:rPr>
              <a:t>Kooth</a:t>
            </a:r>
            <a:r>
              <a:rPr lang="en-US" sz="1200" dirty="0">
                <a:solidFill>
                  <a:prstClr val="black"/>
                </a:solidFill>
              </a:rPr>
              <a:t> Integration and Participation Worker for Bolton) on </a:t>
            </a:r>
            <a:r>
              <a:rPr lang="en-US" sz="1200" dirty="0" smtClean="0">
                <a:solidFill>
                  <a:prstClr val="black"/>
                </a:solidFill>
                <a:hlinkClick r:id="rId5"/>
              </a:rPr>
              <a:t>hhook@kooth.com</a:t>
            </a:r>
            <a:r>
              <a:rPr lang="en-US" sz="1200" dirty="0" smtClean="0">
                <a:solidFill>
                  <a:prstClr val="black"/>
                </a:solidFill>
              </a:rPr>
              <a:t>  </a:t>
            </a:r>
            <a:r>
              <a:rPr lang="en-US" sz="1200" dirty="0">
                <a:solidFill>
                  <a:prstClr val="black"/>
                </a:solidFill>
              </a:rPr>
              <a:t>to request a free virtual information session to enable staff to find out more about </a:t>
            </a:r>
            <a:r>
              <a:rPr lang="en-US" sz="1200" dirty="0" err="1">
                <a:solidFill>
                  <a:prstClr val="black"/>
                </a:solidFill>
              </a:rPr>
              <a:t>Kooth</a:t>
            </a:r>
            <a:r>
              <a:rPr lang="en-US" sz="1200" dirty="0">
                <a:solidFill>
                  <a:prstClr val="black"/>
                </a:solidFill>
              </a:rPr>
              <a:t> and how it can support some of the children and young people they may work with. </a:t>
            </a:r>
            <a:endParaRPr lang="en-US" sz="1200" dirty="0" smtClean="0">
              <a:solidFill>
                <a:prstClr val="black"/>
              </a:solidFill>
            </a:endParaRPr>
          </a:p>
          <a:p>
            <a:pPr algn="just"/>
            <a:endParaRPr lang="en-US" sz="1200" dirty="0">
              <a:solidFill>
                <a:prstClr val="black"/>
              </a:solidFill>
            </a:endParaRPr>
          </a:p>
          <a:p>
            <a:pPr algn="just"/>
            <a:r>
              <a:rPr lang="en-US" sz="1200" b="1" dirty="0" smtClean="0">
                <a:solidFill>
                  <a:prstClr val="black"/>
                </a:solidFill>
              </a:rPr>
              <a:t>Chat Health</a:t>
            </a:r>
            <a:endParaRPr lang="en-US" sz="1200" b="1" dirty="0">
              <a:solidFill>
                <a:prstClr val="black"/>
              </a:solidFill>
            </a:endParaRPr>
          </a:p>
          <a:p>
            <a:pPr algn="just"/>
            <a:r>
              <a:rPr lang="en-US" sz="1200" dirty="0">
                <a:solidFill>
                  <a:prstClr val="black"/>
                </a:solidFill>
              </a:rPr>
              <a:t>Commissioned as part of </a:t>
            </a:r>
            <a:r>
              <a:rPr lang="en-US" sz="1200" dirty="0" smtClean="0">
                <a:solidFill>
                  <a:prstClr val="black"/>
                </a:solidFill>
              </a:rPr>
              <a:t>Bolton’s Integrated </a:t>
            </a:r>
            <a:r>
              <a:rPr lang="en-US" sz="1200" dirty="0">
                <a:solidFill>
                  <a:prstClr val="black"/>
                </a:solidFill>
              </a:rPr>
              <a:t>Children’s Health and Wellbeing Service (0-19)</a:t>
            </a:r>
          </a:p>
          <a:p>
            <a:pPr algn="just"/>
            <a:r>
              <a:rPr lang="en-US" sz="1200" dirty="0">
                <a:solidFill>
                  <a:prstClr val="black"/>
                </a:solidFill>
              </a:rPr>
              <a:t>CYP aged 11 - 19 can text 07507 331753 to speak to a Public Health </a:t>
            </a:r>
            <a:r>
              <a:rPr lang="en-US" sz="1200" dirty="0" smtClean="0">
                <a:solidFill>
                  <a:prstClr val="black"/>
                </a:solidFill>
              </a:rPr>
              <a:t>Nurse for support on topics including bullying, sexual health, alcohol and drugs and mental health and wellbeing.</a:t>
            </a:r>
          </a:p>
          <a:p>
            <a:pPr algn="just"/>
            <a:r>
              <a:rPr lang="en-US" sz="1200" dirty="0" smtClean="0">
                <a:solidFill>
                  <a:prstClr val="black"/>
                </a:solidFill>
              </a:rPr>
              <a:t>Parents/</a:t>
            </a:r>
            <a:r>
              <a:rPr lang="en-US" sz="1200" dirty="0" err="1" smtClean="0">
                <a:solidFill>
                  <a:prstClr val="black"/>
                </a:solidFill>
              </a:rPr>
              <a:t>Carers</a:t>
            </a:r>
            <a:r>
              <a:rPr lang="en-US" sz="1200" dirty="0" smtClean="0">
                <a:solidFill>
                  <a:prstClr val="black"/>
                </a:solidFill>
              </a:rPr>
              <a:t> can text </a:t>
            </a:r>
            <a:r>
              <a:rPr lang="en-US" sz="1200" dirty="0">
                <a:solidFill>
                  <a:prstClr val="black"/>
                </a:solidFill>
              </a:rPr>
              <a:t>07507 </a:t>
            </a:r>
            <a:r>
              <a:rPr lang="en-US" sz="1200" dirty="0" smtClean="0">
                <a:solidFill>
                  <a:prstClr val="black"/>
                </a:solidFill>
              </a:rPr>
              <a:t>331751 </a:t>
            </a:r>
            <a:r>
              <a:rPr lang="en-US" sz="1200" dirty="0">
                <a:solidFill>
                  <a:prstClr val="black"/>
                </a:solidFill>
              </a:rPr>
              <a:t>with </a:t>
            </a:r>
            <a:r>
              <a:rPr lang="en-US" sz="1200" dirty="0" smtClean="0">
                <a:solidFill>
                  <a:prstClr val="black"/>
                </a:solidFill>
              </a:rPr>
              <a:t>questions ranging </a:t>
            </a:r>
            <a:r>
              <a:rPr lang="en-US" sz="1200" dirty="0">
                <a:solidFill>
                  <a:prstClr val="black"/>
                </a:solidFill>
              </a:rPr>
              <a:t>from breastfeeding support and child development, to </a:t>
            </a:r>
            <a:r>
              <a:rPr lang="en-US" sz="1200" dirty="0" err="1">
                <a:solidFill>
                  <a:prstClr val="black"/>
                </a:solidFill>
              </a:rPr>
              <a:t>behavioural</a:t>
            </a:r>
            <a:r>
              <a:rPr lang="en-US" sz="1200" dirty="0">
                <a:solidFill>
                  <a:prstClr val="black"/>
                </a:solidFill>
              </a:rPr>
              <a:t> issues and general advice</a:t>
            </a:r>
            <a:r>
              <a:rPr lang="en-US" sz="1200" dirty="0" smtClean="0">
                <a:solidFill>
                  <a:prstClr val="black"/>
                </a:solidFill>
              </a:rPr>
              <a:t>.</a:t>
            </a:r>
          </a:p>
          <a:p>
            <a:pPr algn="just"/>
            <a:endParaRPr lang="en-US" sz="1200" dirty="0">
              <a:solidFill>
                <a:prstClr val="black"/>
              </a:solidFill>
            </a:endParaRPr>
          </a:p>
          <a:p>
            <a:pPr algn="just"/>
            <a:r>
              <a:rPr lang="en-US" sz="1200" b="1" dirty="0">
                <a:solidFill>
                  <a:prstClr val="black"/>
                </a:solidFill>
              </a:rPr>
              <a:t>SHOUT</a:t>
            </a:r>
          </a:p>
          <a:p>
            <a:pPr algn="just"/>
            <a:r>
              <a:rPr lang="en-US" sz="1200" dirty="0">
                <a:solidFill>
                  <a:prstClr val="black"/>
                </a:solidFill>
              </a:rPr>
              <a:t>Commissioned by Greater Manchester as a text-based crisis support </a:t>
            </a:r>
            <a:r>
              <a:rPr lang="en-US" sz="1200" dirty="0" smtClean="0">
                <a:solidFill>
                  <a:prstClr val="black"/>
                </a:solidFill>
              </a:rPr>
              <a:t>service for all ages. The service is available </a:t>
            </a:r>
            <a:r>
              <a:rPr lang="en-US" sz="1200" dirty="0">
                <a:solidFill>
                  <a:prstClr val="black"/>
                </a:solidFill>
              </a:rPr>
              <a:t>24/7 </a:t>
            </a:r>
            <a:r>
              <a:rPr lang="en-US" sz="1200" dirty="0" smtClean="0">
                <a:solidFill>
                  <a:prstClr val="black"/>
                </a:solidFill>
              </a:rPr>
              <a:t>with </a:t>
            </a:r>
            <a:r>
              <a:rPr lang="en-US" sz="1200" dirty="0">
                <a:solidFill>
                  <a:prstClr val="black"/>
                </a:solidFill>
              </a:rPr>
              <a:t>trained crisis volunteers who will chat using trained techniques </a:t>
            </a:r>
            <a:r>
              <a:rPr lang="en-US" sz="1200" dirty="0" smtClean="0">
                <a:solidFill>
                  <a:prstClr val="black"/>
                </a:solidFill>
              </a:rPr>
              <a:t>and connect individuals to further support within their area.</a:t>
            </a:r>
            <a:endParaRPr lang="en-US" sz="1200" dirty="0">
              <a:solidFill>
                <a:prstClr val="black"/>
              </a:solidFill>
            </a:endParaRPr>
          </a:p>
          <a:p>
            <a:pPr algn="just"/>
            <a:r>
              <a:rPr lang="en-US" sz="1200" dirty="0">
                <a:solidFill>
                  <a:prstClr val="black"/>
                </a:solidFill>
              </a:rPr>
              <a:t>Text </a:t>
            </a:r>
            <a:r>
              <a:rPr lang="en-US" sz="1200" dirty="0" err="1">
                <a:solidFill>
                  <a:prstClr val="black"/>
                </a:solidFill>
              </a:rPr>
              <a:t>GMBolton</a:t>
            </a:r>
            <a:r>
              <a:rPr lang="en-US" sz="1200" dirty="0">
                <a:solidFill>
                  <a:prstClr val="black"/>
                </a:solidFill>
              </a:rPr>
              <a:t> to 85258</a:t>
            </a:r>
          </a:p>
          <a:p>
            <a:pPr algn="just"/>
            <a:endParaRPr lang="en-US" sz="1200" dirty="0">
              <a:solidFill>
                <a:prstClr val="black"/>
              </a:solidFill>
            </a:endParaRPr>
          </a:p>
          <a:p>
            <a:pPr algn="just"/>
            <a:r>
              <a:rPr lang="en-US" sz="1200" b="1" dirty="0">
                <a:solidFill>
                  <a:prstClr val="black"/>
                </a:solidFill>
              </a:rPr>
              <a:t>Blue Ice (prescribed by CAMHS)</a:t>
            </a:r>
          </a:p>
          <a:p>
            <a:pPr algn="just"/>
            <a:r>
              <a:rPr lang="en-US" sz="1200" dirty="0" smtClean="0">
                <a:solidFill>
                  <a:prstClr val="black"/>
                </a:solidFill>
              </a:rPr>
              <a:t>An </a:t>
            </a:r>
            <a:r>
              <a:rPr lang="en-US" sz="1200" dirty="0">
                <a:solidFill>
                  <a:prstClr val="black"/>
                </a:solidFill>
              </a:rPr>
              <a:t>evidence-based app to help young people manage their emotions and reduce urges to self-harm. This app has launched and </a:t>
            </a:r>
            <a:r>
              <a:rPr lang="en-US" sz="1200" dirty="0" smtClean="0">
                <a:solidFill>
                  <a:prstClr val="black"/>
                </a:solidFill>
              </a:rPr>
              <a:t>is currently only </a:t>
            </a:r>
            <a:r>
              <a:rPr lang="en-US" sz="1200" dirty="0">
                <a:solidFill>
                  <a:prstClr val="black"/>
                </a:solidFill>
              </a:rPr>
              <a:t>available from a clinician working in </a:t>
            </a:r>
            <a:r>
              <a:rPr lang="en-US" sz="1200" dirty="0" smtClean="0">
                <a:solidFill>
                  <a:prstClr val="black"/>
                </a:solidFill>
              </a:rPr>
              <a:t>CAMHS</a:t>
            </a:r>
          </a:p>
          <a:p>
            <a:pPr algn="just"/>
            <a:endParaRPr lang="en-US" sz="1200" dirty="0">
              <a:solidFill>
                <a:prstClr val="black"/>
              </a:solidFill>
            </a:endParaRPr>
          </a:p>
          <a:p>
            <a:pPr algn="just"/>
            <a:r>
              <a:rPr lang="en-GB" sz="1200" b="1" dirty="0" err="1" smtClean="0">
                <a:solidFill>
                  <a:prstClr val="black"/>
                </a:solidFill>
              </a:rPr>
              <a:t>SilverCloud</a:t>
            </a:r>
            <a:r>
              <a:rPr lang="en-GB" sz="1200" b="1" dirty="0" smtClean="0">
                <a:solidFill>
                  <a:prstClr val="black"/>
                </a:solidFill>
              </a:rPr>
              <a:t> (16+)</a:t>
            </a:r>
          </a:p>
          <a:p>
            <a:pPr algn="just"/>
            <a:r>
              <a:rPr lang="en-US" sz="1200" dirty="0" err="1" smtClean="0">
                <a:solidFill>
                  <a:prstClr val="black"/>
                </a:solidFill>
              </a:rPr>
              <a:t>SilverCloud</a:t>
            </a:r>
            <a:r>
              <a:rPr lang="en-US" sz="1200" dirty="0" smtClean="0">
                <a:solidFill>
                  <a:prstClr val="black"/>
                </a:solidFill>
              </a:rPr>
              <a:t> </a:t>
            </a:r>
            <a:r>
              <a:rPr lang="en-US" sz="1200" dirty="0">
                <a:solidFill>
                  <a:prstClr val="black"/>
                </a:solidFill>
              </a:rPr>
              <a:t>is for people aged 16 or over who need help with mental health issues and the emotional challenges associated with long-term conditions</a:t>
            </a:r>
            <a:r>
              <a:rPr lang="en-US" sz="1200" dirty="0" smtClean="0">
                <a:solidFill>
                  <a:prstClr val="black"/>
                </a:solidFill>
              </a:rPr>
              <a:t>. It </a:t>
            </a:r>
            <a:r>
              <a:rPr lang="en-US" sz="1200" dirty="0">
                <a:solidFill>
                  <a:prstClr val="black"/>
                </a:solidFill>
              </a:rPr>
              <a:t>is an online course </a:t>
            </a:r>
            <a:r>
              <a:rPr lang="en-US" sz="1200" dirty="0" smtClean="0">
                <a:solidFill>
                  <a:prstClr val="black"/>
                </a:solidFill>
              </a:rPr>
              <a:t>which uses Cognitive </a:t>
            </a:r>
            <a:r>
              <a:rPr lang="en-US" sz="1200" dirty="0" err="1" smtClean="0">
                <a:solidFill>
                  <a:prstClr val="black"/>
                </a:solidFill>
              </a:rPr>
              <a:t>Behavioural</a:t>
            </a:r>
            <a:r>
              <a:rPr lang="en-US" sz="1200" dirty="0" smtClean="0">
                <a:solidFill>
                  <a:prstClr val="black"/>
                </a:solidFill>
              </a:rPr>
              <a:t> Therapy (CBT) to </a:t>
            </a:r>
            <a:r>
              <a:rPr lang="en-US" sz="1200" dirty="0">
                <a:solidFill>
                  <a:prstClr val="black"/>
                </a:solidFill>
              </a:rPr>
              <a:t>help </a:t>
            </a:r>
            <a:r>
              <a:rPr lang="en-US" sz="1200" dirty="0" smtClean="0">
                <a:solidFill>
                  <a:prstClr val="black"/>
                </a:solidFill>
              </a:rPr>
              <a:t>individuals manage </a:t>
            </a:r>
            <a:r>
              <a:rPr lang="en-US" sz="1200" dirty="0">
                <a:solidFill>
                  <a:prstClr val="black"/>
                </a:solidFill>
              </a:rPr>
              <a:t>stress, anxiety and depression. </a:t>
            </a:r>
            <a:endParaRPr lang="en-GB" sz="1200" dirty="0" smtClean="0">
              <a:solidFill>
                <a:prstClr val="black"/>
              </a:solidFill>
            </a:endParaRPr>
          </a:p>
          <a:p>
            <a:r>
              <a:rPr lang="en-GB" sz="1200" dirty="0">
                <a:solidFill>
                  <a:prstClr val="black"/>
                </a:solidFill>
                <a:hlinkClick r:id="rId6"/>
              </a:rPr>
              <a:t>https://</a:t>
            </a:r>
            <a:r>
              <a:rPr lang="en-GB" sz="1200" dirty="0" smtClean="0">
                <a:solidFill>
                  <a:prstClr val="black"/>
                </a:solidFill>
                <a:hlinkClick r:id="rId6"/>
              </a:rPr>
              <a:t>GM.silvercloudhealth.com/signup</a:t>
            </a:r>
            <a:r>
              <a:rPr lang="en-GB" sz="1200" dirty="0" smtClean="0">
                <a:solidFill>
                  <a:prstClr val="black"/>
                </a:solidFill>
              </a:rPr>
              <a:t> </a:t>
            </a:r>
            <a:endParaRPr lang="en-GB" sz="1200" b="1" dirty="0">
              <a:solidFill>
                <a:prstClr val="black"/>
              </a:solidFill>
            </a:endParaRPr>
          </a:p>
        </p:txBody>
      </p:sp>
      <p:grpSp>
        <p:nvGrpSpPr>
          <p:cNvPr id="5" name="Group 4"/>
          <p:cNvGrpSpPr/>
          <p:nvPr/>
        </p:nvGrpSpPr>
        <p:grpSpPr>
          <a:xfrm>
            <a:off x="6214044" y="-28383"/>
            <a:ext cx="2739458" cy="908930"/>
            <a:chOff x="6472945" y="290307"/>
            <a:chExt cx="2337680" cy="908930"/>
          </a:xfrm>
        </p:grpSpPr>
        <p:sp>
          <p:nvSpPr>
            <p:cNvPr id="6" name="TextBox 5">
              <a:hlinkClick r:id="rId7"/>
            </p:cNvPr>
            <p:cNvSpPr txBox="1"/>
            <p:nvPr/>
          </p:nvSpPr>
          <p:spPr>
            <a:xfrm>
              <a:off x="7038975" y="552906"/>
              <a:ext cx="1771650" cy="646331"/>
            </a:xfrm>
            <a:prstGeom prst="rect">
              <a:avLst/>
            </a:prstGeom>
            <a:noFill/>
            <a:ln w="19050">
              <a:solidFill>
                <a:schemeClr val="tx1"/>
              </a:solidFill>
              <a:prstDash val="dash"/>
            </a:ln>
          </p:spPr>
          <p:txBody>
            <a:bodyPr wrap="square" rtlCol="0">
              <a:spAutoFit/>
            </a:bodyPr>
            <a:lstStyle/>
            <a:p>
              <a:r>
                <a:rPr lang="en-GB" sz="1200" b="1" dirty="0" smtClean="0">
                  <a:solidFill>
                    <a:prstClr val="black"/>
                  </a:solidFill>
                </a:rPr>
                <a:t>Click here to access </a:t>
              </a:r>
              <a:r>
                <a:rPr lang="en-GB" sz="1200" b="1" dirty="0" err="1" smtClean="0">
                  <a:solidFill>
                    <a:prstClr val="black"/>
                  </a:solidFill>
                </a:rPr>
                <a:t>Kooth’s</a:t>
              </a:r>
              <a:r>
                <a:rPr lang="en-GB" sz="1200" b="1" dirty="0" smtClean="0">
                  <a:solidFill>
                    <a:prstClr val="black"/>
                  </a:solidFill>
                </a:rPr>
                <a:t> promotional hub for posters, brochures, videos and more</a:t>
              </a:r>
              <a:endParaRPr lang="en-GB" sz="1200" b="1" dirty="0">
                <a:solidFill>
                  <a:prstClr val="black"/>
                </a:solidFill>
              </a:endParaRPr>
            </a:p>
          </p:txBody>
        </p:sp>
        <p:pic>
          <p:nvPicPr>
            <p:cNvPr id="8" name="Picture 2" descr="C:\Users\Sarah.Whitehead\AppData\Local\Microsoft\Windows\INetCache\IE\3783P84G\light[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107917">
              <a:off x="6472945" y="290307"/>
              <a:ext cx="809719" cy="8097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113752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38124" y="-11112"/>
            <a:ext cx="8229600" cy="1143000"/>
          </a:xfrm>
        </p:spPr>
        <p:txBody>
          <a:bodyPr>
            <a:normAutofit/>
          </a:bodyPr>
          <a:lstStyle/>
          <a:p>
            <a:pPr algn="l"/>
            <a:r>
              <a:rPr lang="en-US" sz="2800" b="1" u="sng" dirty="0" smtClean="0"/>
              <a:t>Bereavement Support in Bolton</a:t>
            </a:r>
            <a:endParaRPr lang="en-US" sz="2800" b="1" u="sng" dirty="0"/>
          </a:p>
        </p:txBody>
      </p:sp>
      <p:sp>
        <p:nvSpPr>
          <p:cNvPr id="3" name="Rectangle 2"/>
          <p:cNvSpPr/>
          <p:nvPr/>
        </p:nvSpPr>
        <p:spPr>
          <a:xfrm>
            <a:off x="238123" y="904648"/>
            <a:ext cx="5915025" cy="4401205"/>
          </a:xfrm>
          <a:prstGeom prst="rect">
            <a:avLst/>
          </a:prstGeom>
        </p:spPr>
        <p:txBody>
          <a:bodyPr wrap="square">
            <a:spAutoFit/>
          </a:bodyPr>
          <a:lstStyle/>
          <a:p>
            <a:r>
              <a:rPr lang="en-US" sz="1400" dirty="0" smtClean="0">
                <a:solidFill>
                  <a:prstClr val="black"/>
                </a:solidFill>
              </a:rPr>
              <a:t>Aligned to the Thrive model, a dedicated children and young peoples bereavement service has been mobilised to ensure that young people who are bereaved are able to access the most appropriate support for their needs.</a:t>
            </a:r>
          </a:p>
          <a:p>
            <a:endParaRPr lang="en-US" sz="1400" dirty="0">
              <a:solidFill>
                <a:prstClr val="black"/>
              </a:solidFill>
            </a:endParaRPr>
          </a:p>
          <a:p>
            <a:r>
              <a:rPr lang="en-US" sz="1400" dirty="0" smtClean="0">
                <a:solidFill>
                  <a:prstClr val="black"/>
                </a:solidFill>
              </a:rPr>
              <a:t>The service, provided by Bolton Lads and Girls Club, is for children and young people aged 8 to 18 who live in Bolton. </a:t>
            </a:r>
          </a:p>
          <a:p>
            <a:endParaRPr lang="en-US" sz="1400" dirty="0">
              <a:solidFill>
                <a:prstClr val="black"/>
              </a:solidFill>
            </a:endParaRPr>
          </a:p>
          <a:p>
            <a:r>
              <a:rPr lang="en-US" sz="1400" dirty="0" smtClean="0">
                <a:solidFill>
                  <a:prstClr val="black"/>
                </a:solidFill>
              </a:rPr>
              <a:t>The service offers:</a:t>
            </a:r>
          </a:p>
          <a:p>
            <a:endParaRPr lang="en-US" sz="1400" dirty="0">
              <a:solidFill>
                <a:prstClr val="black"/>
              </a:solidFill>
            </a:endParaRPr>
          </a:p>
          <a:p>
            <a:pPr marL="285750" indent="-285750">
              <a:buFont typeface="Arial" panose="020B0604020202020204" pitchFamily="34" charset="0"/>
              <a:buChar char="•"/>
            </a:pPr>
            <a:r>
              <a:rPr lang="en-US" sz="1400" dirty="0">
                <a:solidFill>
                  <a:prstClr val="black"/>
                </a:solidFill>
              </a:rPr>
              <a:t>Advice and signposting for young people, parents and professionals (provided by BLGC)</a:t>
            </a:r>
          </a:p>
          <a:p>
            <a:pPr marL="285750" indent="-285750">
              <a:buFont typeface="Arial" panose="020B0604020202020204" pitchFamily="34" charset="0"/>
              <a:buChar char="•"/>
            </a:pPr>
            <a:r>
              <a:rPr lang="en-US" sz="1400" dirty="0">
                <a:solidFill>
                  <a:prstClr val="black"/>
                </a:solidFill>
              </a:rPr>
              <a:t>1-1 Listening service (provided by BLGC and </a:t>
            </a:r>
            <a:r>
              <a:rPr lang="en-US" sz="1400" dirty="0" smtClean="0">
                <a:solidFill>
                  <a:prstClr val="black"/>
                </a:solidFill>
              </a:rPr>
              <a:t>Zac’s</a:t>
            </a:r>
            <a:r>
              <a:rPr lang="en-US" sz="1400" dirty="0">
                <a:solidFill>
                  <a:prstClr val="black"/>
                </a:solidFill>
              </a:rPr>
              <a:t>)</a:t>
            </a:r>
          </a:p>
          <a:p>
            <a:pPr marL="285750" indent="-285750">
              <a:buFont typeface="Arial" panose="020B0604020202020204" pitchFamily="34" charset="0"/>
              <a:buChar char="•"/>
            </a:pPr>
            <a:r>
              <a:rPr lang="en-US" sz="1400" dirty="0">
                <a:solidFill>
                  <a:prstClr val="black"/>
                </a:solidFill>
              </a:rPr>
              <a:t>1-1 Low Level Therapeutic Sessions with Goal based outcomes (provided by BLGC )</a:t>
            </a:r>
          </a:p>
          <a:p>
            <a:pPr marL="285750" indent="-285750">
              <a:buFont typeface="Arial" panose="020B0604020202020204" pitchFamily="34" charset="0"/>
              <a:buChar char="•"/>
            </a:pPr>
            <a:r>
              <a:rPr lang="en-US" sz="1400" dirty="0">
                <a:solidFill>
                  <a:prstClr val="black"/>
                </a:solidFill>
              </a:rPr>
              <a:t>Peer Support (Further down the line provided by BLGC )</a:t>
            </a:r>
          </a:p>
          <a:p>
            <a:pPr marL="285750" indent="-285750">
              <a:buFont typeface="Arial" panose="020B0604020202020204" pitchFamily="34" charset="0"/>
              <a:buChar char="•"/>
            </a:pPr>
            <a:r>
              <a:rPr lang="en-US" sz="1400" dirty="0">
                <a:solidFill>
                  <a:prstClr val="black"/>
                </a:solidFill>
              </a:rPr>
              <a:t>1-1-Counselling (provided by Fort Alice).</a:t>
            </a:r>
          </a:p>
          <a:p>
            <a:endParaRPr lang="en-US" sz="1400" dirty="0" smtClean="0">
              <a:solidFill>
                <a:prstClr val="black"/>
              </a:solidFill>
            </a:endParaRPr>
          </a:p>
          <a:p>
            <a:r>
              <a:rPr lang="en-US" sz="1400" dirty="0" smtClean="0">
                <a:solidFill>
                  <a:prstClr val="black"/>
                </a:solidFill>
              </a:rPr>
              <a:t>The following slides have also been developed to summarise a range of local and national resources/services that are available to support young people who are bereaved. The slides also include support to staff.</a:t>
            </a:r>
            <a:endParaRPr lang="en-US" sz="1400" dirty="0">
              <a:solidFill>
                <a:prstClr val="black"/>
              </a:solidFill>
            </a:endParaRPr>
          </a:p>
        </p:txBody>
      </p:sp>
      <p:pic>
        <p:nvPicPr>
          <p:cNvPr id="1331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1641" t="16080" r="13516" b="8818"/>
          <a:stretch/>
        </p:blipFill>
        <p:spPr bwMode="auto">
          <a:xfrm>
            <a:off x="7140237" y="1521826"/>
            <a:ext cx="1569125" cy="3646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6412855" y="86977"/>
            <a:ext cx="2397770" cy="1112260"/>
            <a:chOff x="6412855" y="86977"/>
            <a:chExt cx="2397770" cy="1112260"/>
          </a:xfrm>
        </p:grpSpPr>
        <p:sp>
          <p:nvSpPr>
            <p:cNvPr id="8" name="TextBox 7">
              <a:hlinkClick r:id="rId6"/>
            </p:cNvPr>
            <p:cNvSpPr txBox="1"/>
            <p:nvPr/>
          </p:nvSpPr>
          <p:spPr>
            <a:xfrm>
              <a:off x="7038975" y="552906"/>
              <a:ext cx="1771650" cy="646331"/>
            </a:xfrm>
            <a:prstGeom prst="rect">
              <a:avLst/>
            </a:prstGeom>
            <a:noFill/>
            <a:ln w="19050">
              <a:solidFill>
                <a:schemeClr val="tx1"/>
              </a:solidFill>
              <a:prstDash val="dash"/>
            </a:ln>
          </p:spPr>
          <p:txBody>
            <a:bodyPr wrap="square" rtlCol="0">
              <a:spAutoFit/>
            </a:bodyPr>
            <a:lstStyle/>
            <a:p>
              <a:r>
                <a:rPr lang="en-GB" sz="1200" b="1" dirty="0" smtClean="0">
                  <a:solidFill>
                    <a:prstClr val="black"/>
                  </a:solidFill>
                </a:rPr>
                <a:t>Click here to access the Bereavement Support Leaflet (BLGC)</a:t>
              </a:r>
              <a:endParaRPr lang="en-GB" sz="1200" b="1" dirty="0">
                <a:solidFill>
                  <a:prstClr val="black"/>
                </a:solidFill>
              </a:endParaRPr>
            </a:p>
          </p:txBody>
        </p:sp>
        <p:pic>
          <p:nvPicPr>
            <p:cNvPr id="9" name="Picture 2" descr="C:\Users\Sarah.Whitehead\AppData\Local\Microsoft\Windows\INetCache\IE\3783P84G\light[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107917">
              <a:off x="6412855" y="86977"/>
              <a:ext cx="931863" cy="93186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p:cNvSpPr/>
          <p:nvPr/>
        </p:nvSpPr>
        <p:spPr>
          <a:xfrm>
            <a:off x="2778818" y="5503932"/>
            <a:ext cx="1686719" cy="882098"/>
          </a:xfrm>
          <a:prstGeom prst="rect">
            <a:avLst/>
          </a:prstGeom>
          <a:solidFill>
            <a:srgbClr val="F396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1338659" y="5503932"/>
            <a:ext cx="1440160" cy="882098"/>
          </a:xfrm>
          <a:prstGeom prst="rect">
            <a:avLst/>
          </a:prstGeom>
          <a:solidFill>
            <a:srgbClr val="F396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prstClr val="black"/>
                </a:solidFill>
              </a:rPr>
              <a:t>Children and Young People’s Bereavement Support</a:t>
            </a:r>
            <a:endParaRPr lang="en-GB" sz="1200" b="1" dirty="0">
              <a:solidFill>
                <a:prstClr val="black"/>
              </a:solidFill>
            </a:endParaRPr>
          </a:p>
        </p:txBody>
      </p:sp>
      <p:graphicFrame>
        <p:nvGraphicFramePr>
          <p:cNvPr id="2" name="Object 1">
            <a:hlinkClick r:id="" action="ppaction://ole?verb=0"/>
          </p:cNvPr>
          <p:cNvGraphicFramePr>
            <a:graphicFrameLocks noChangeAspect="1"/>
          </p:cNvGraphicFramePr>
          <p:nvPr>
            <p:extLst>
              <p:ext uri="{D42A27DB-BD31-4B8C-83A1-F6EECF244321}">
                <p14:modId xmlns:p14="http://schemas.microsoft.com/office/powerpoint/2010/main" val="4044618332"/>
              </p:ext>
            </p:extLst>
          </p:nvPr>
        </p:nvGraphicFramePr>
        <p:xfrm>
          <a:off x="2973822" y="5579564"/>
          <a:ext cx="1296709" cy="730834"/>
        </p:xfrm>
        <a:graphic>
          <a:graphicData uri="http://schemas.openxmlformats.org/presentationml/2006/ole">
            <mc:AlternateContent xmlns:mc="http://schemas.openxmlformats.org/markup-compatibility/2006">
              <mc:Choice xmlns:v="urn:schemas-microsoft-com:vml" Requires="v">
                <p:oleObj spid="_x0000_s16391" name="Presentation" showAsIcon="1" r:id="rId8" imgW="914400" imgH="771480" progId="PowerPoint.Show.12">
                  <p:embed/>
                </p:oleObj>
              </mc:Choice>
              <mc:Fallback>
                <p:oleObj name="Presentation" showAsIcon="1" r:id="rId8" imgW="914400" imgH="771480" progId="PowerPoint.Show.12">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3822" y="5579564"/>
                        <a:ext cx="1296709" cy="73083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783605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38124" y="217488"/>
            <a:ext cx="8229600" cy="1143000"/>
          </a:xfrm>
        </p:spPr>
        <p:txBody>
          <a:bodyPr>
            <a:normAutofit/>
          </a:bodyPr>
          <a:lstStyle/>
          <a:p>
            <a:pPr algn="l"/>
            <a:r>
              <a:rPr lang="en-US" sz="2800" b="1" u="sng" dirty="0" smtClean="0"/>
              <a:t>Bolton Young Carers Service</a:t>
            </a:r>
            <a:endParaRPr lang="en-US" sz="2800" b="1" u="sng" dirty="0"/>
          </a:p>
        </p:txBody>
      </p:sp>
      <p:sp>
        <p:nvSpPr>
          <p:cNvPr id="3" name="Rectangle 2"/>
          <p:cNvSpPr/>
          <p:nvPr/>
        </p:nvSpPr>
        <p:spPr>
          <a:xfrm>
            <a:off x="238125" y="1283702"/>
            <a:ext cx="5734050" cy="4339650"/>
          </a:xfrm>
          <a:prstGeom prst="rect">
            <a:avLst/>
          </a:prstGeom>
        </p:spPr>
        <p:txBody>
          <a:bodyPr wrap="square">
            <a:spAutoFit/>
          </a:bodyPr>
          <a:lstStyle/>
          <a:p>
            <a:r>
              <a:rPr lang="en-US" sz="1200" dirty="0">
                <a:solidFill>
                  <a:prstClr val="black"/>
                </a:solidFill>
              </a:rPr>
              <a:t>A young </a:t>
            </a:r>
            <a:r>
              <a:rPr lang="en-US" sz="1200" dirty="0" err="1">
                <a:solidFill>
                  <a:prstClr val="black"/>
                </a:solidFill>
              </a:rPr>
              <a:t>carer</a:t>
            </a:r>
            <a:r>
              <a:rPr lang="en-US" sz="1200" dirty="0">
                <a:solidFill>
                  <a:prstClr val="black"/>
                </a:solidFill>
              </a:rPr>
              <a:t> is a person under 18 who regularly provides emotional and/or practical support and assistance for a family member who is disabled, physically or mentally unwell or who</a:t>
            </a:r>
            <a:endParaRPr lang="en-US" sz="1200" dirty="0" smtClean="0">
              <a:solidFill>
                <a:prstClr val="black"/>
              </a:solidFill>
            </a:endParaRPr>
          </a:p>
          <a:p>
            <a:endParaRPr lang="en-US" sz="1200" dirty="0">
              <a:solidFill>
                <a:prstClr val="black"/>
              </a:solidFill>
            </a:endParaRPr>
          </a:p>
          <a:p>
            <a:r>
              <a:rPr lang="en-US" sz="1200" dirty="0" smtClean="0">
                <a:solidFill>
                  <a:prstClr val="black"/>
                </a:solidFill>
              </a:rPr>
              <a:t>Underpinned by the Thrive Framework, Bolton’s Young </a:t>
            </a:r>
            <a:r>
              <a:rPr lang="en-US" sz="1200" dirty="0" err="1" smtClean="0">
                <a:solidFill>
                  <a:prstClr val="black"/>
                </a:solidFill>
              </a:rPr>
              <a:t>Carers</a:t>
            </a:r>
            <a:r>
              <a:rPr lang="en-US" sz="1200" dirty="0" smtClean="0">
                <a:solidFill>
                  <a:prstClr val="black"/>
                </a:solidFill>
              </a:rPr>
              <a:t> Service provides advice, guidance and support to young </a:t>
            </a:r>
            <a:r>
              <a:rPr lang="en-US" sz="1200" dirty="0" err="1" smtClean="0">
                <a:solidFill>
                  <a:prstClr val="black"/>
                </a:solidFill>
              </a:rPr>
              <a:t>carers</a:t>
            </a:r>
            <a:r>
              <a:rPr lang="en-US" sz="1200" dirty="0" smtClean="0">
                <a:solidFill>
                  <a:prstClr val="black"/>
                </a:solidFill>
              </a:rPr>
              <a:t> aged 8 to 18.</a:t>
            </a:r>
          </a:p>
          <a:p>
            <a:endParaRPr lang="en-US" sz="1200" dirty="0">
              <a:solidFill>
                <a:prstClr val="black"/>
              </a:solidFill>
            </a:endParaRPr>
          </a:p>
          <a:p>
            <a:r>
              <a:rPr lang="en-US" sz="1200" dirty="0" smtClean="0">
                <a:solidFill>
                  <a:prstClr val="black"/>
                </a:solidFill>
              </a:rPr>
              <a:t>Dependent on the young persons needs, the service offers </a:t>
            </a:r>
            <a:r>
              <a:rPr lang="en-US" sz="1200" dirty="0">
                <a:solidFill>
                  <a:prstClr val="black"/>
                </a:solidFill>
              </a:rPr>
              <a:t>a range of support </a:t>
            </a:r>
            <a:r>
              <a:rPr lang="en-US" sz="1200" dirty="0" smtClean="0">
                <a:solidFill>
                  <a:prstClr val="black"/>
                </a:solidFill>
              </a:rPr>
              <a:t>including:</a:t>
            </a:r>
          </a:p>
          <a:p>
            <a:endParaRPr lang="en-US" sz="1200" dirty="0">
              <a:solidFill>
                <a:prstClr val="black"/>
              </a:solidFill>
            </a:endParaRPr>
          </a:p>
          <a:p>
            <a:pPr marL="171450" indent="-171450">
              <a:buFont typeface="Arial" panose="020B0604020202020204" pitchFamily="34" charset="0"/>
              <a:buChar char="•"/>
            </a:pPr>
            <a:r>
              <a:rPr lang="en-US" sz="1200" dirty="0" smtClean="0">
                <a:solidFill>
                  <a:prstClr val="black"/>
                </a:solidFill>
              </a:rPr>
              <a:t>Information</a:t>
            </a:r>
            <a:r>
              <a:rPr lang="en-US" sz="1200" dirty="0">
                <a:solidFill>
                  <a:prstClr val="black"/>
                </a:solidFill>
              </a:rPr>
              <a:t>, advice, guidance and signposting over the phone or by email. This can be for a young </a:t>
            </a:r>
            <a:r>
              <a:rPr lang="en-US" sz="1200" dirty="0" err="1">
                <a:solidFill>
                  <a:prstClr val="black"/>
                </a:solidFill>
              </a:rPr>
              <a:t>carer</a:t>
            </a:r>
            <a:r>
              <a:rPr lang="en-US" sz="1200" dirty="0">
                <a:solidFill>
                  <a:prstClr val="black"/>
                </a:solidFill>
              </a:rPr>
              <a:t>, their family or other professionals. No referral needed</a:t>
            </a:r>
          </a:p>
          <a:p>
            <a:pPr marL="171450" indent="-171450">
              <a:buFont typeface="Arial" panose="020B0604020202020204" pitchFamily="34" charset="0"/>
              <a:buChar char="•"/>
            </a:pPr>
            <a:r>
              <a:rPr lang="en-US" sz="1200" dirty="0" smtClean="0">
                <a:solidFill>
                  <a:prstClr val="black"/>
                </a:solidFill>
              </a:rPr>
              <a:t>Advocacy </a:t>
            </a:r>
            <a:r>
              <a:rPr lang="en-US" sz="1200" dirty="0">
                <a:solidFill>
                  <a:prstClr val="black"/>
                </a:solidFill>
              </a:rPr>
              <a:t>for young </a:t>
            </a:r>
            <a:r>
              <a:rPr lang="en-US" sz="1200" dirty="0" err="1">
                <a:solidFill>
                  <a:prstClr val="black"/>
                </a:solidFill>
              </a:rPr>
              <a:t>carers</a:t>
            </a:r>
            <a:r>
              <a:rPr lang="en-US" sz="1200" dirty="0">
                <a:solidFill>
                  <a:prstClr val="black"/>
                </a:solidFill>
              </a:rPr>
              <a:t> who feel their voice is not being heard</a:t>
            </a:r>
          </a:p>
          <a:p>
            <a:pPr marL="171450" indent="-171450">
              <a:buFont typeface="Arial" panose="020B0604020202020204" pitchFamily="34" charset="0"/>
              <a:buChar char="•"/>
            </a:pPr>
            <a:r>
              <a:rPr lang="en-US" sz="1200" dirty="0" smtClean="0">
                <a:solidFill>
                  <a:prstClr val="black"/>
                </a:solidFill>
              </a:rPr>
              <a:t>A </a:t>
            </a:r>
            <a:r>
              <a:rPr lang="en-US" sz="1200" dirty="0">
                <a:solidFill>
                  <a:prstClr val="black"/>
                </a:solidFill>
              </a:rPr>
              <a:t>weekly ‘drop in’ at our base, for young </a:t>
            </a:r>
            <a:r>
              <a:rPr lang="en-US" sz="1200" dirty="0" err="1">
                <a:solidFill>
                  <a:prstClr val="black"/>
                </a:solidFill>
              </a:rPr>
              <a:t>carers</a:t>
            </a:r>
            <a:endParaRPr lang="en-US" sz="1200" dirty="0">
              <a:solidFill>
                <a:prstClr val="black"/>
              </a:solidFill>
            </a:endParaRPr>
          </a:p>
          <a:p>
            <a:pPr marL="171450" indent="-171450">
              <a:buFont typeface="Arial" panose="020B0604020202020204" pitchFamily="34" charset="0"/>
              <a:buChar char="•"/>
            </a:pPr>
            <a:r>
              <a:rPr lang="en-US" sz="1200" dirty="0" smtClean="0">
                <a:solidFill>
                  <a:prstClr val="black"/>
                </a:solidFill>
              </a:rPr>
              <a:t>Group </a:t>
            </a:r>
            <a:r>
              <a:rPr lang="en-US" sz="1200" dirty="0">
                <a:solidFill>
                  <a:prstClr val="black"/>
                </a:solidFill>
              </a:rPr>
              <a:t>sessions for young </a:t>
            </a:r>
            <a:r>
              <a:rPr lang="en-US" sz="1200" dirty="0" err="1">
                <a:solidFill>
                  <a:prstClr val="black"/>
                </a:solidFill>
              </a:rPr>
              <a:t>carers</a:t>
            </a:r>
            <a:r>
              <a:rPr lang="en-US" sz="1200" dirty="0">
                <a:solidFill>
                  <a:prstClr val="black"/>
                </a:solidFill>
              </a:rPr>
              <a:t> to chill out and meet other young </a:t>
            </a:r>
            <a:r>
              <a:rPr lang="en-US" sz="1200" dirty="0" err="1">
                <a:solidFill>
                  <a:prstClr val="black"/>
                </a:solidFill>
              </a:rPr>
              <a:t>carers</a:t>
            </a:r>
            <a:r>
              <a:rPr lang="en-US" sz="1200" dirty="0">
                <a:solidFill>
                  <a:prstClr val="black"/>
                </a:solidFill>
              </a:rPr>
              <a:t> and promote well being</a:t>
            </a:r>
          </a:p>
          <a:p>
            <a:pPr marL="171450" indent="-171450">
              <a:buFont typeface="Arial" panose="020B0604020202020204" pitchFamily="34" charset="0"/>
              <a:buChar char="•"/>
            </a:pPr>
            <a:r>
              <a:rPr lang="en-US" sz="1200" dirty="0" smtClean="0">
                <a:solidFill>
                  <a:prstClr val="black"/>
                </a:solidFill>
              </a:rPr>
              <a:t>Group </a:t>
            </a:r>
            <a:r>
              <a:rPr lang="en-US" sz="1200" dirty="0">
                <a:solidFill>
                  <a:prstClr val="black"/>
                </a:solidFill>
              </a:rPr>
              <a:t>activities for fun and </a:t>
            </a:r>
            <a:r>
              <a:rPr lang="en-US" sz="1200" dirty="0" smtClean="0">
                <a:solidFill>
                  <a:prstClr val="black"/>
                </a:solidFill>
              </a:rPr>
              <a:t>learning</a:t>
            </a:r>
          </a:p>
          <a:p>
            <a:pPr marL="171450" indent="-171450">
              <a:buFont typeface="Arial" panose="020B0604020202020204" pitchFamily="34" charset="0"/>
              <a:buChar char="•"/>
            </a:pPr>
            <a:r>
              <a:rPr lang="en-US" sz="1200" dirty="0" smtClean="0">
                <a:solidFill>
                  <a:prstClr val="black"/>
                </a:solidFill>
              </a:rPr>
              <a:t>1-1 </a:t>
            </a:r>
            <a:r>
              <a:rPr lang="en-US" sz="1200" dirty="0">
                <a:solidFill>
                  <a:prstClr val="black"/>
                </a:solidFill>
              </a:rPr>
              <a:t>support with goal based action plans for young </a:t>
            </a:r>
            <a:r>
              <a:rPr lang="en-US" sz="1200" dirty="0" err="1">
                <a:solidFill>
                  <a:prstClr val="black"/>
                </a:solidFill>
              </a:rPr>
              <a:t>carers</a:t>
            </a:r>
            <a:r>
              <a:rPr lang="en-US" sz="1200" dirty="0">
                <a:solidFill>
                  <a:prstClr val="black"/>
                </a:solidFill>
              </a:rPr>
              <a:t> who need extra support</a:t>
            </a:r>
          </a:p>
          <a:p>
            <a:pPr marL="171450" indent="-171450">
              <a:buFont typeface="Arial" panose="020B0604020202020204" pitchFamily="34" charset="0"/>
              <a:buChar char="•"/>
            </a:pPr>
            <a:r>
              <a:rPr lang="en-US" sz="1200" dirty="0" smtClean="0">
                <a:solidFill>
                  <a:prstClr val="black"/>
                </a:solidFill>
              </a:rPr>
              <a:t>Family </a:t>
            </a:r>
            <a:r>
              <a:rPr lang="en-US" sz="1200" dirty="0">
                <a:solidFill>
                  <a:prstClr val="black"/>
                </a:solidFill>
              </a:rPr>
              <a:t>support approach for families who are </a:t>
            </a:r>
            <a:r>
              <a:rPr lang="en-US" sz="1200" dirty="0" smtClean="0">
                <a:solidFill>
                  <a:prstClr val="black"/>
                </a:solidFill>
              </a:rPr>
              <a:t>struggling</a:t>
            </a:r>
          </a:p>
          <a:p>
            <a:pPr marL="171450" indent="-171450">
              <a:buFont typeface="Arial" panose="020B0604020202020204" pitchFamily="34" charset="0"/>
              <a:buChar char="•"/>
            </a:pPr>
            <a:r>
              <a:rPr lang="en-US" sz="1200" dirty="0" smtClean="0">
                <a:solidFill>
                  <a:prstClr val="black"/>
                </a:solidFill>
              </a:rPr>
              <a:t>Transition to Bolton’s adult </a:t>
            </a:r>
            <a:r>
              <a:rPr lang="en-US" sz="1200" dirty="0" err="1" smtClean="0">
                <a:solidFill>
                  <a:prstClr val="black"/>
                </a:solidFill>
              </a:rPr>
              <a:t>carers</a:t>
            </a:r>
            <a:r>
              <a:rPr lang="en-US" sz="1200" dirty="0" smtClean="0">
                <a:solidFill>
                  <a:prstClr val="black"/>
                </a:solidFill>
              </a:rPr>
              <a:t> service</a:t>
            </a:r>
          </a:p>
          <a:p>
            <a:endParaRPr lang="en-US" sz="1200" dirty="0" smtClean="0">
              <a:solidFill>
                <a:prstClr val="black"/>
              </a:solidFill>
            </a:endParaRPr>
          </a:p>
          <a:p>
            <a:endParaRPr lang="en-US" sz="1200" dirty="0">
              <a:solidFill>
                <a:prstClr val="black"/>
              </a:solidFill>
            </a:endParaRPr>
          </a:p>
          <a:p>
            <a:r>
              <a:rPr lang="en-US" sz="1200" dirty="0" smtClean="0">
                <a:solidFill>
                  <a:prstClr val="black"/>
                </a:solidFill>
              </a:rPr>
              <a:t>For all Primary and Secondary Schools, the service also offers </a:t>
            </a:r>
            <a:r>
              <a:rPr lang="en-US" sz="1200" b="1" dirty="0" smtClean="0">
                <a:solidFill>
                  <a:prstClr val="black"/>
                </a:solidFill>
              </a:rPr>
              <a:t>free awareness raising </a:t>
            </a:r>
            <a:r>
              <a:rPr lang="en-US" sz="1200" dirty="0" smtClean="0">
                <a:solidFill>
                  <a:prstClr val="black"/>
                </a:solidFill>
              </a:rPr>
              <a:t>to enable staff to identify children who have a caring role within their family.</a:t>
            </a:r>
          </a:p>
        </p:txBody>
      </p:sp>
      <p:grpSp>
        <p:nvGrpSpPr>
          <p:cNvPr id="8" name="Group 7"/>
          <p:cNvGrpSpPr/>
          <p:nvPr/>
        </p:nvGrpSpPr>
        <p:grpSpPr>
          <a:xfrm>
            <a:off x="6412855" y="86977"/>
            <a:ext cx="2397770" cy="1112260"/>
            <a:chOff x="6412855" y="86977"/>
            <a:chExt cx="2397770" cy="1112260"/>
          </a:xfrm>
        </p:grpSpPr>
        <p:sp>
          <p:nvSpPr>
            <p:cNvPr id="9" name="TextBox 8">
              <a:hlinkClick r:id="rId4"/>
            </p:cNvPr>
            <p:cNvSpPr txBox="1"/>
            <p:nvPr/>
          </p:nvSpPr>
          <p:spPr>
            <a:xfrm>
              <a:off x="7038975" y="552906"/>
              <a:ext cx="1771650" cy="646331"/>
            </a:xfrm>
            <a:prstGeom prst="rect">
              <a:avLst/>
            </a:prstGeom>
            <a:noFill/>
            <a:ln w="19050">
              <a:solidFill>
                <a:schemeClr val="tx1"/>
              </a:solidFill>
              <a:prstDash val="dash"/>
            </a:ln>
          </p:spPr>
          <p:txBody>
            <a:bodyPr wrap="square" rtlCol="0">
              <a:spAutoFit/>
            </a:bodyPr>
            <a:lstStyle/>
            <a:p>
              <a:r>
                <a:rPr lang="en-GB" sz="1200" b="1" dirty="0" smtClean="0">
                  <a:solidFill>
                    <a:prstClr val="black"/>
                  </a:solidFill>
                </a:rPr>
                <a:t>Click here to access the Young Carers Leaflet (BLGC)</a:t>
              </a:r>
              <a:endParaRPr lang="en-GB" sz="1200" b="1" dirty="0">
                <a:solidFill>
                  <a:prstClr val="black"/>
                </a:solidFill>
              </a:endParaRPr>
            </a:p>
          </p:txBody>
        </p:sp>
        <p:pic>
          <p:nvPicPr>
            <p:cNvPr id="10" name="Picture 2" descr="C:\Users\Sarah.Whitehead\AppData\Local\Microsoft\Windows\INetCache\IE\3783P84G\light[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107917">
              <a:off x="6412855" y="86977"/>
              <a:ext cx="931863" cy="931863"/>
            </a:xfrm>
            <a:prstGeom prst="rect">
              <a:avLst/>
            </a:prstGeom>
            <a:noFill/>
            <a:extLst>
              <a:ext uri="{909E8E84-426E-40DD-AFC4-6F175D3DCCD1}">
                <a14:hiddenFill xmlns:a14="http://schemas.microsoft.com/office/drawing/2010/main">
                  <a:solidFill>
                    <a:srgbClr val="FFFFFF"/>
                  </a:solidFill>
                </a14:hiddenFill>
              </a:ext>
            </a:extLst>
          </p:spPr>
        </p:pic>
      </p:grpSp>
      <p:pic>
        <p:nvPicPr>
          <p:cNvPr id="1843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7196" t="14974" r="70774" b="17033"/>
          <a:stretch/>
        </p:blipFill>
        <p:spPr bwMode="auto">
          <a:xfrm>
            <a:off x="6970503" y="1485900"/>
            <a:ext cx="1840122" cy="4248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95508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38124" y="36513"/>
            <a:ext cx="8229600" cy="1143000"/>
          </a:xfrm>
        </p:spPr>
        <p:txBody>
          <a:bodyPr>
            <a:normAutofit/>
          </a:bodyPr>
          <a:lstStyle/>
          <a:p>
            <a:pPr algn="l"/>
            <a:r>
              <a:rPr lang="en-US" sz="2800" b="1" u="sng" dirty="0" smtClean="0"/>
              <a:t>Self-harming Behaviour Pathway</a:t>
            </a:r>
            <a:endParaRPr lang="en-US" sz="2800" b="1" u="sng" dirty="0"/>
          </a:p>
        </p:txBody>
      </p:sp>
      <p:sp>
        <p:nvSpPr>
          <p:cNvPr id="5" name="Rectangle 4"/>
          <p:cNvSpPr/>
          <p:nvPr/>
        </p:nvSpPr>
        <p:spPr>
          <a:xfrm>
            <a:off x="314325" y="1360488"/>
            <a:ext cx="4857750" cy="5016758"/>
          </a:xfrm>
          <a:prstGeom prst="rect">
            <a:avLst/>
          </a:prstGeom>
        </p:spPr>
        <p:txBody>
          <a:bodyPr wrap="square">
            <a:spAutoFit/>
          </a:bodyPr>
          <a:lstStyle/>
          <a:p>
            <a:pPr marL="285750" indent="-285750" algn="just">
              <a:buFont typeface="Arial" panose="020B0604020202020204" pitchFamily="34" charset="0"/>
              <a:buChar char="•"/>
            </a:pPr>
            <a:r>
              <a:rPr lang="en-US" sz="1600" dirty="0">
                <a:solidFill>
                  <a:prstClr val="black"/>
                </a:solidFill>
                <a:cs typeface="Verdana"/>
              </a:rPr>
              <a:t>Bolton CCG and Bolton CAMHS led on the development of a multi-agency self-harming behaviour pathway to support Bolton’s CYP Workforce</a:t>
            </a:r>
          </a:p>
          <a:p>
            <a:pPr marL="285750" indent="-285750" algn="just">
              <a:buFont typeface="Arial" panose="020B0604020202020204" pitchFamily="34" charset="0"/>
              <a:buChar char="•"/>
            </a:pPr>
            <a:endParaRPr lang="en-US" sz="1600" dirty="0">
              <a:solidFill>
                <a:prstClr val="black"/>
              </a:solidFill>
              <a:cs typeface="Verdana"/>
            </a:endParaRPr>
          </a:p>
          <a:p>
            <a:pPr marL="285750" indent="-285750" algn="just">
              <a:buFont typeface="Arial" panose="020B0604020202020204" pitchFamily="34" charset="0"/>
              <a:buChar char="•"/>
            </a:pPr>
            <a:r>
              <a:rPr lang="en-US" sz="1600" dirty="0" smtClean="0">
                <a:solidFill>
                  <a:prstClr val="black"/>
                </a:solidFill>
                <a:cs typeface="Verdana"/>
              </a:rPr>
              <a:t>The document </a:t>
            </a:r>
            <a:r>
              <a:rPr lang="en-US" sz="1600" dirty="0">
                <a:solidFill>
                  <a:prstClr val="black"/>
                </a:solidFill>
                <a:cs typeface="Verdana"/>
              </a:rPr>
              <a:t>contains three scenario based pathways as well as guidance notes, templates and training opportunities</a:t>
            </a:r>
          </a:p>
          <a:p>
            <a:pPr algn="just"/>
            <a:endParaRPr lang="en-US" sz="1600" dirty="0">
              <a:solidFill>
                <a:prstClr val="black"/>
              </a:solidFill>
              <a:cs typeface="Verdana"/>
            </a:endParaRPr>
          </a:p>
          <a:p>
            <a:pPr marL="285750" indent="-285750" algn="just">
              <a:buFont typeface="Arial" panose="020B0604020202020204" pitchFamily="34" charset="0"/>
              <a:buChar char="•"/>
            </a:pPr>
            <a:r>
              <a:rPr lang="en-US" sz="1600" dirty="0" smtClean="0">
                <a:solidFill>
                  <a:prstClr val="black"/>
                </a:solidFill>
                <a:cs typeface="Verdana"/>
              </a:rPr>
              <a:t>Engagement took place </a:t>
            </a:r>
            <a:r>
              <a:rPr lang="en-US" sz="1600" dirty="0">
                <a:solidFill>
                  <a:prstClr val="black"/>
                </a:solidFill>
                <a:cs typeface="Verdana"/>
              </a:rPr>
              <a:t>with Education Settings (Primary and Secondary) </a:t>
            </a:r>
            <a:r>
              <a:rPr lang="en-US" sz="1600" dirty="0" smtClean="0">
                <a:solidFill>
                  <a:prstClr val="black"/>
                </a:solidFill>
                <a:cs typeface="Verdana"/>
              </a:rPr>
              <a:t>to ensure the </a:t>
            </a:r>
            <a:r>
              <a:rPr lang="en-US" sz="1600" dirty="0">
                <a:solidFill>
                  <a:prstClr val="black"/>
                </a:solidFill>
                <a:cs typeface="Verdana"/>
              </a:rPr>
              <a:t>pathway is fit for </a:t>
            </a:r>
            <a:r>
              <a:rPr lang="en-US" sz="1600" dirty="0" smtClean="0">
                <a:solidFill>
                  <a:prstClr val="black"/>
                </a:solidFill>
                <a:cs typeface="Verdana"/>
              </a:rPr>
              <a:t>purpose and the pathway will be further reviewed in May 2021.</a:t>
            </a:r>
            <a:endParaRPr lang="en-US" sz="1600" dirty="0">
              <a:solidFill>
                <a:prstClr val="black"/>
              </a:solidFill>
              <a:cs typeface="Verdana"/>
            </a:endParaRPr>
          </a:p>
          <a:p>
            <a:pPr marL="285750" indent="-285750" algn="just">
              <a:buFont typeface="Arial" panose="020B0604020202020204" pitchFamily="34" charset="0"/>
              <a:buChar char="•"/>
            </a:pPr>
            <a:endParaRPr lang="en-US" sz="1600" dirty="0">
              <a:solidFill>
                <a:prstClr val="black"/>
              </a:solidFill>
              <a:cs typeface="Verdana"/>
            </a:endParaRPr>
          </a:p>
          <a:p>
            <a:pPr marL="285750" indent="-285750" algn="just">
              <a:buFont typeface="Arial" panose="020B0604020202020204" pitchFamily="34" charset="0"/>
              <a:buChar char="•"/>
            </a:pPr>
            <a:r>
              <a:rPr lang="en-US" sz="1600" dirty="0" smtClean="0">
                <a:solidFill>
                  <a:prstClr val="black"/>
                </a:solidFill>
                <a:cs typeface="Verdana"/>
              </a:rPr>
              <a:t>The pathway aims to provide </a:t>
            </a:r>
            <a:r>
              <a:rPr lang="en-US" sz="1600" dirty="0">
                <a:solidFill>
                  <a:prstClr val="black"/>
                </a:solidFill>
                <a:cs typeface="Verdana"/>
              </a:rPr>
              <a:t>consistency across the </a:t>
            </a:r>
            <a:r>
              <a:rPr lang="en-US" sz="1600" dirty="0" smtClean="0">
                <a:solidFill>
                  <a:prstClr val="black"/>
                </a:solidFill>
                <a:cs typeface="Verdana"/>
              </a:rPr>
              <a:t>locality with regards to having conversations about self-harming </a:t>
            </a:r>
            <a:r>
              <a:rPr lang="en-US" sz="1600" dirty="0" err="1" smtClean="0">
                <a:solidFill>
                  <a:prstClr val="black"/>
                </a:solidFill>
                <a:cs typeface="Verdana"/>
              </a:rPr>
              <a:t>behaviours</a:t>
            </a:r>
            <a:r>
              <a:rPr lang="en-US" sz="1600" dirty="0" smtClean="0">
                <a:solidFill>
                  <a:prstClr val="black"/>
                </a:solidFill>
                <a:cs typeface="Verdana"/>
              </a:rPr>
              <a:t> and escalating need when required</a:t>
            </a:r>
            <a:endParaRPr lang="en-US" sz="1600" dirty="0">
              <a:solidFill>
                <a:prstClr val="black"/>
              </a:solidFill>
              <a:cs typeface="Verdana"/>
            </a:endParaRPr>
          </a:p>
          <a:p>
            <a:pPr algn="just"/>
            <a:endParaRPr lang="en-US" sz="1600" dirty="0">
              <a:solidFill>
                <a:prstClr val="black"/>
              </a:solidFill>
              <a:cs typeface="Verdana"/>
            </a:endParaRPr>
          </a:p>
          <a:p>
            <a:pPr defTabSz="914400">
              <a:defRPr/>
            </a:pPr>
            <a:endParaRPr lang="en-GB" sz="1600" kern="0" dirty="0" smtClean="0">
              <a:solidFill>
                <a:prstClr val="black"/>
              </a:solidFill>
            </a:endParaRPr>
          </a:p>
        </p:txBody>
      </p:sp>
      <p:pic>
        <p:nvPicPr>
          <p:cNvPr id="1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3850" t="13208" r="12716" b="4932"/>
          <a:stretch/>
        </p:blipFill>
        <p:spPr bwMode="auto">
          <a:xfrm>
            <a:off x="5520777" y="85814"/>
            <a:ext cx="3569796" cy="4826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7181056" y="4987171"/>
            <a:ext cx="1686719" cy="882098"/>
          </a:xfrm>
          <a:prstGeom prst="rect">
            <a:avLst/>
          </a:prstGeom>
          <a:solidFill>
            <a:srgbClr val="F396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8" name="Rectangle 7"/>
          <p:cNvSpPr/>
          <p:nvPr/>
        </p:nvSpPr>
        <p:spPr>
          <a:xfrm>
            <a:off x="5740897" y="4987171"/>
            <a:ext cx="1440160" cy="882098"/>
          </a:xfrm>
          <a:prstGeom prst="rect">
            <a:avLst/>
          </a:prstGeom>
          <a:solidFill>
            <a:srgbClr val="F396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prstClr val="black"/>
                </a:solidFill>
              </a:rPr>
              <a:t>Self-harming behaviour pathway</a:t>
            </a:r>
            <a:endParaRPr lang="en-GB" sz="1200" b="1" dirty="0">
              <a:solidFill>
                <a:prstClr val="black"/>
              </a:solidFill>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1667022061"/>
              </p:ext>
            </p:extLst>
          </p:nvPr>
        </p:nvGraphicFramePr>
        <p:xfrm>
          <a:off x="7181056" y="5097066"/>
          <a:ext cx="1659858" cy="662308"/>
        </p:xfrm>
        <a:graphic>
          <a:graphicData uri="http://schemas.openxmlformats.org/presentationml/2006/ole">
            <mc:AlternateContent xmlns:mc="http://schemas.openxmlformats.org/markup-compatibility/2006">
              <mc:Choice xmlns:v="urn:schemas-microsoft-com:vml" Requires="v">
                <p:oleObj spid="_x0000_s17415" name="Packager Shell Object" showAsIcon="1" r:id="rId6" imgW="914400" imgH="771480" progId="Package">
                  <p:embed/>
                </p:oleObj>
              </mc:Choice>
              <mc:Fallback>
                <p:oleObj name="Packager Shell Object" showAsIcon="1" r:id="rId6" imgW="914400" imgH="771480" progId="Package">
                  <p:embed/>
                  <p:pic>
                    <p:nvPicPr>
                      <p:cNvPr id="0" name=""/>
                      <p:cNvPicPr/>
                      <p:nvPr/>
                    </p:nvPicPr>
                    <p:blipFill>
                      <a:blip r:embed="rId7"/>
                      <a:stretch>
                        <a:fillRect/>
                      </a:stretch>
                    </p:blipFill>
                    <p:spPr>
                      <a:xfrm>
                        <a:off x="7181056" y="5097066"/>
                        <a:ext cx="1659858" cy="662308"/>
                      </a:xfrm>
                      <a:prstGeom prst="rect">
                        <a:avLst/>
                      </a:prstGeom>
                    </p:spPr>
                  </p:pic>
                </p:oleObj>
              </mc:Fallback>
            </mc:AlternateContent>
          </a:graphicData>
        </a:graphic>
      </p:graphicFrame>
      <p:grpSp>
        <p:nvGrpSpPr>
          <p:cNvPr id="9" name="Group 8"/>
          <p:cNvGrpSpPr/>
          <p:nvPr/>
        </p:nvGrpSpPr>
        <p:grpSpPr>
          <a:xfrm>
            <a:off x="1443371" y="5581541"/>
            <a:ext cx="2939996" cy="997042"/>
            <a:chOff x="7618439" y="164274"/>
            <a:chExt cx="2939996" cy="997042"/>
          </a:xfrm>
        </p:grpSpPr>
        <p:sp>
          <p:nvSpPr>
            <p:cNvPr id="12" name="TextBox 11">
              <a:hlinkClick r:id="rId8"/>
            </p:cNvPr>
            <p:cNvSpPr txBox="1"/>
            <p:nvPr/>
          </p:nvSpPr>
          <p:spPr>
            <a:xfrm>
              <a:off x="8136553" y="514985"/>
              <a:ext cx="2421882" cy="646331"/>
            </a:xfrm>
            <a:prstGeom prst="rect">
              <a:avLst/>
            </a:prstGeom>
            <a:noFill/>
            <a:ln w="19050">
              <a:solidFill>
                <a:schemeClr val="tx1"/>
              </a:solidFill>
              <a:prstDash val="dash"/>
            </a:ln>
          </p:spPr>
          <p:txBody>
            <a:bodyPr wrap="square" rtlCol="0">
              <a:spAutoFit/>
            </a:bodyPr>
            <a:lstStyle/>
            <a:p>
              <a:r>
                <a:rPr lang="en-GB" sz="1200" b="1" dirty="0" smtClean="0">
                  <a:solidFill>
                    <a:prstClr val="black"/>
                  </a:solidFill>
                </a:rPr>
                <a:t>Click here to access </a:t>
              </a:r>
              <a:r>
                <a:rPr lang="en-US" sz="1200" b="1" dirty="0" smtClean="0">
                  <a:solidFill>
                    <a:prstClr val="black"/>
                  </a:solidFill>
                </a:rPr>
                <a:t>free </a:t>
              </a:r>
              <a:r>
                <a:rPr lang="en-US" sz="1200" b="1" dirty="0">
                  <a:solidFill>
                    <a:prstClr val="black"/>
                  </a:solidFill>
                </a:rPr>
                <a:t>online </a:t>
              </a:r>
              <a:r>
                <a:rPr lang="en-US" sz="1200" b="1" dirty="0" smtClean="0">
                  <a:solidFill>
                    <a:prstClr val="black"/>
                  </a:solidFill>
                </a:rPr>
                <a:t>suicide awareness training </a:t>
              </a:r>
              <a:br>
                <a:rPr lang="en-US" sz="1200" b="1" dirty="0" smtClean="0">
                  <a:solidFill>
                    <a:prstClr val="black"/>
                  </a:solidFill>
                </a:rPr>
              </a:br>
              <a:r>
                <a:rPr lang="en-US" sz="1200" b="1" dirty="0" smtClean="0">
                  <a:solidFill>
                    <a:prstClr val="black"/>
                  </a:solidFill>
                </a:rPr>
                <a:t>(20 mins – Zero Suicide Alliance)</a:t>
              </a:r>
              <a:endParaRPr lang="en-GB" sz="1200" b="1" dirty="0">
                <a:solidFill>
                  <a:prstClr val="black"/>
                </a:solidFill>
              </a:endParaRPr>
            </a:p>
          </p:txBody>
        </p:sp>
        <p:pic>
          <p:nvPicPr>
            <p:cNvPr id="13" name="Picture 2" descr="C:\Users\Sarah.Whitehead\AppData\Local\Microsoft\Windows\INetCache\IE\3783P84G\light[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107917">
              <a:off x="7618439" y="164274"/>
              <a:ext cx="776393" cy="77639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70463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75000"/>
          </a:schemeClr>
        </a:solidFill>
        <a:ln>
          <a:solidFill>
            <a:schemeClr val="accent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2236</TotalTime>
  <Words>1678</Words>
  <Application>Microsoft Office PowerPoint</Application>
  <PresentationFormat>On-screen Show (4:3)</PresentationFormat>
  <Paragraphs>173</Paragraphs>
  <Slides>11</Slides>
  <Notes>10</Notes>
  <HiddenSlides>0</HiddenSlides>
  <MMClips>0</MMClips>
  <ScaleCrop>false</ScaleCrop>
  <HeadingPairs>
    <vt:vector size="6" baseType="variant">
      <vt:variant>
        <vt:lpstr>Theme</vt:lpstr>
      </vt:variant>
      <vt:variant>
        <vt:i4>3</vt:i4>
      </vt:variant>
      <vt:variant>
        <vt:lpstr>Embedded OLE Servers</vt:lpstr>
      </vt:variant>
      <vt:variant>
        <vt:i4>2</vt:i4>
      </vt:variant>
      <vt:variant>
        <vt:lpstr>Slide Titles</vt:lpstr>
      </vt:variant>
      <vt:variant>
        <vt:i4>11</vt:i4>
      </vt:variant>
    </vt:vector>
  </HeadingPairs>
  <TitlesOfParts>
    <vt:vector size="16" baseType="lpstr">
      <vt:lpstr>1_Office Theme</vt:lpstr>
      <vt:lpstr>3_Office Theme</vt:lpstr>
      <vt:lpstr>4_Office Theme</vt:lpstr>
      <vt:lpstr>Presentation</vt:lpstr>
      <vt:lpstr>Packager Shell Object</vt:lpstr>
      <vt:lpstr>Children and Young People’s Mental Health Update – Safety and Welfare Hub</vt:lpstr>
      <vt:lpstr>Who are NHS Bolton CCG?</vt:lpstr>
      <vt:lpstr>Children and Young People’s Mental Health</vt:lpstr>
      <vt:lpstr>PowerPoint Presentation</vt:lpstr>
      <vt:lpstr>How can you find out what is available in Bolton?</vt:lpstr>
      <vt:lpstr>Bolton’s Digital Offer</vt:lpstr>
      <vt:lpstr>Bereavement Support in Bolton</vt:lpstr>
      <vt:lpstr>Bolton Young Carers Service</vt:lpstr>
      <vt:lpstr>Self-harming Behaviour Pathway</vt:lpstr>
      <vt:lpstr>Additional Resources</vt:lpstr>
      <vt:lpstr> Pathways for young when they have been referred into CAMHS   How to access a full mental health assessment for YP who pose a potential risk to themselves / others to assess whether they should / shouldn’t be in school   What Schools can do to support young people under CAMHS</vt:lpstr>
    </vt:vector>
  </TitlesOfParts>
  <Company>Bert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Bornshin</dc:creator>
  <cp:lastModifiedBy>Sarah.Whitehead</cp:lastModifiedBy>
  <cp:revision>106</cp:revision>
  <dcterms:created xsi:type="dcterms:W3CDTF">2015-03-11T15:59:30Z</dcterms:created>
  <dcterms:modified xsi:type="dcterms:W3CDTF">2020-11-11T14:19:05Z</dcterms:modified>
</cp:coreProperties>
</file>