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7" r:id="rId3"/>
    <p:sldMasterId id="2147483678" r:id="rId4"/>
    <p:sldMasterId id="214748367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y="6858000" cx="9144000"/>
  <p:notesSz cx="6858000" cy="9144000"/>
  <p:embeddedFontLst>
    <p:embeddedFont>
      <p:font typeface="Helvetica Neue"/>
      <p:regular r:id="rId57"/>
      <p:bold r:id="rId58"/>
      <p:italic r:id="rId59"/>
      <p:boldItalic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HelveticaNeue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font" Target="fonts/HelveticaNeue-regular.fntdata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font" Target="fonts/HelveticaNeue-italic.fntdata"/><Relationship Id="rId14" Type="http://schemas.openxmlformats.org/officeDocument/2006/relationships/slide" Target="slides/slide8.xml"/><Relationship Id="rId58" Type="http://schemas.openxmlformats.org/officeDocument/2006/relationships/font" Target="fonts/HelveticaNeue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389e381e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389e381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35301f96af_1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35301f96af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35301f96af_1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35301f96af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35301f96af_1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35301f96af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35301f96af_1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35301f96af_1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35301f96af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35301f96af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18291a0e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18291a0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317dc8302b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317dc8302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17dc8302b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17dc8302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318266cf92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1318266cf92_1_7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18266cf92_1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1318266cf92_1_176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35301f96af_1_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35301f96af_1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318266cf92_1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1318266cf92_1_201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318266cf92_1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1318266cf92_1_226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318266cf92_1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1318266cf92_1_251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318266cf92_1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1318266cf92_1_276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327ee141d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1327ee141d0_0_7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318266cf92_1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1318266cf92_1_401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318266cf92_1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1318266cf92_1_426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318266cf92_1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1318266cf92_1_450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318266cf92_1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1318266cf92_1_47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327ee141d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1327ee141d0_0_12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35301f96af_1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35301f96af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318266cf92_1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1318266cf92_1_660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18266cf92_1_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1318266cf92_1_68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1318266cf92_1_7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1318266cf92_1_710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318266cf92_1_7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1318266cf92_1_761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1327ee141d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1327ee141d0_0_17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318266cf92_6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0" name="Google Shape;460;g1318266cf92_6_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318266cf92_6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8" name="Google Shape;468;g1318266cf92_6_1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1318266cf92_6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6" name="Google Shape;476;g1318266cf92_6_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318266cf92_6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5" name="Google Shape;485;g1318266cf92_6_1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318266cf92_6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5" name="Google Shape;495;g1318266cf92_6_1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1fea7c6af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1fea7c6a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327ee141d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g1327ee141d0_0_22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318266cf92_1_1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1318266cf92_1_118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1318266cf92_1_1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g1318266cf92_1_1210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318266cf92_1_1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1318266cf92_1_123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318266cf92_1_1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1318266cf92_1_1260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318266cf92_1_1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g1318266cf92_1_1285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327ee141d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1327ee141d0_0_27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1318266cf92_1_1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g1318266cf92_1_1448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318266cf92_1_1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1318266cf92_1_1472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318266cf92_1_1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1318266cf92_1_1522:notes"/>
          <p:cNvSpPr/>
          <p:nvPr>
            <p:ph idx="2" type="sldImg"/>
          </p:nvPr>
        </p:nvSpPr>
        <p:spPr>
          <a:xfrm>
            <a:off x="1714753" y="685800"/>
            <a:ext cx="342916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35301f96af_1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35301f96af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35301f96af_1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135301f96af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35301f96af_1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35301f96af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35301f96af_1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35301f96af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35301f96af_1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35301f96af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35301f96af_1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35301f96af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3568" y="198884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69368" y="3744615"/>
            <a:ext cx="6400800" cy="6204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3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6" name="Google Shape;76;p14"/>
          <p:cNvSpPr txBox="1"/>
          <p:nvPr>
            <p:ph idx="2" type="body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8" name="Google Shape;78;p14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4" name="Google Shape;94;p1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/>
          <p:nvPr>
            <p:ph idx="2" type="pic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2" name="Google Shape;102;p1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9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0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6" name="Google Shape;126;p22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Full Pg. Content (Teal)" type="obj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457200" y="2492896"/>
            <a:ext cx="8229600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23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3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8" name="Google Shape;138;p24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2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5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6"/>
          <p:cNvSpPr txBox="1"/>
          <p:nvPr>
            <p:ph idx="1" type="body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1" name="Google Shape;151;p26"/>
          <p:cNvSpPr txBox="1"/>
          <p:nvPr>
            <p:ph idx="2" type="body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3" name="Google Shape;153;p2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26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6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6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2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9" name="Google Shape;169;p2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0" name="Google Shape;170;p29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29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9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0"/>
          <p:cNvSpPr/>
          <p:nvPr>
            <p:ph idx="2" type="pic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76" name="Google Shape;176;p3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7" name="Google Shape;177;p30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0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30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3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31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31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32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2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Full Pg. Content (Purple)">
  <p:cSld name="Title &amp; Full Pg. Content (Purple)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2492896"/>
            <a:ext cx="8229600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217657"/>
            <a:ext cx="9190206" cy="667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Full Pg. Content (Gold)">
  <p:cSld name="Title &amp; Full Pg. Content (Gold)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2492896"/>
            <a:ext cx="8229600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186260"/>
            <a:ext cx="9144000" cy="69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Columns Content (Teal)">
  <p:cSld name="Title &amp; Columns Content (Teal)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755576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4798368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Columns Content (Purple)">
  <p:cSld name="Title &amp; Columns Content (Purple)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755576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4798368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3" name="Google Shape;3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231516"/>
            <a:ext cx="9144000" cy="664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5140" y="6218361"/>
            <a:ext cx="9180512" cy="667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Columns Content (Gold)">
  <p:cSld name="Title &amp; Columns Content (Gold)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8"/>
          <p:cNvSpPr txBox="1"/>
          <p:nvPr>
            <p:ph idx="1" type="body"/>
          </p:nvPr>
        </p:nvSpPr>
        <p:spPr>
          <a:xfrm>
            <a:off x="755576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2" type="body"/>
          </p:nvPr>
        </p:nvSpPr>
        <p:spPr>
          <a:xfrm>
            <a:off x="4798368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218634"/>
            <a:ext cx="91630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234713"/>
            <a:ext cx="9144000" cy="650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186260"/>
            <a:ext cx="9144000" cy="69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1" name="Google Shape;51;p10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012956" y="404664"/>
            <a:ext cx="3256658" cy="88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525" y="6218634"/>
            <a:ext cx="9163050" cy="6667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21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21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1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c.molyneux@sharplesschool.co.uk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0.jpg"/><Relationship Id="rId4" Type="http://schemas.openxmlformats.org/officeDocument/2006/relationships/image" Target="../media/image2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Relationship Id="rId4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Relationship Id="rId4" Type="http://schemas.openxmlformats.org/officeDocument/2006/relationships/image" Target="../media/image19.png"/><Relationship Id="rId5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2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1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0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>
            <p:ph type="ctrTitle"/>
          </p:nvPr>
        </p:nvSpPr>
        <p:spPr>
          <a:xfrm>
            <a:off x="142375" y="1988850"/>
            <a:ext cx="89463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Mode B Teaching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Caroline Molyneux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@molymemolyneux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c.molyneux@sharplesschool.co.uk</a:t>
            </a:r>
            <a:r>
              <a:rPr lang="en-GB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2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2"/>
          <p:cNvSpPr txBox="1"/>
          <p:nvPr>
            <p:ph idx="1" type="subTitle"/>
          </p:nvPr>
        </p:nvSpPr>
        <p:spPr>
          <a:xfrm>
            <a:off x="4339518" y="4462527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THUNDER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65" name="Google Shape;26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7725" y="2445215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056" y="41495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3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3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050" y="-114075"/>
            <a:ext cx="5424425" cy="59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6575" y="404575"/>
            <a:ext cx="1425900" cy="187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4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Light - 300,000,000 m/s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Sound - 330 m/s</a:t>
            </a:r>
            <a:endParaRPr/>
          </a:p>
        </p:txBody>
      </p:sp>
      <p:sp>
        <p:nvSpPr>
          <p:cNvPr id="280" name="Google Shape;280;p44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How did I know that the lightning was coming closer?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45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1734" y="0"/>
            <a:ext cx="426053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525" y="229826"/>
            <a:ext cx="6529401" cy="35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6350" y="2760999"/>
            <a:ext cx="4413025" cy="3662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525" y="4177402"/>
            <a:ext cx="3683699" cy="2610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3075" y="0"/>
            <a:ext cx="2478324" cy="240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025" y="1309061"/>
            <a:ext cx="8209926" cy="42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025" y="1309061"/>
            <a:ext cx="8209926" cy="4239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8"/>
          <p:cNvSpPr txBox="1"/>
          <p:nvPr/>
        </p:nvSpPr>
        <p:spPr>
          <a:xfrm>
            <a:off x="1542450" y="5659625"/>
            <a:ext cx="111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80%</a:t>
            </a:r>
            <a:endParaRPr sz="2000"/>
          </a:p>
        </p:txBody>
      </p:sp>
      <p:sp>
        <p:nvSpPr>
          <p:cNvPr id="307" name="Google Shape;307;p48"/>
          <p:cNvSpPr txBox="1"/>
          <p:nvPr/>
        </p:nvSpPr>
        <p:spPr>
          <a:xfrm>
            <a:off x="5598475" y="5659625"/>
            <a:ext cx="111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2</a:t>
            </a:r>
            <a:r>
              <a:rPr lang="en-GB" sz="2000"/>
              <a:t>0%</a:t>
            </a:r>
            <a:endParaRPr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9"/>
          <p:cNvSpPr txBox="1"/>
          <p:nvPr>
            <p:ph type="title"/>
          </p:nvPr>
        </p:nvSpPr>
        <p:spPr>
          <a:xfrm>
            <a:off x="935596" y="1556792"/>
            <a:ext cx="72729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Mode B Teaching Ideas</a:t>
            </a:r>
            <a:endParaRPr/>
          </a:p>
        </p:txBody>
      </p:sp>
      <p:sp>
        <p:nvSpPr>
          <p:cNvPr id="313" name="Google Shape;313;p49"/>
          <p:cNvSpPr txBox="1"/>
          <p:nvPr>
            <p:ph idx="1" type="body"/>
          </p:nvPr>
        </p:nvSpPr>
        <p:spPr>
          <a:xfrm>
            <a:off x="457200" y="2492896"/>
            <a:ext cx="8229600" cy="345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48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Enquiry Projects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Open Response Tasks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Oracy: Debating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Oracy: Instructional Inputs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Class Forum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Pre - Reading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0"/>
          <p:cNvSpPr/>
          <p:nvPr/>
        </p:nvSpPr>
        <p:spPr>
          <a:xfrm>
            <a:off x="0" y="2528888"/>
            <a:ext cx="9144000" cy="432911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0"/>
          <p:cNvSpPr txBox="1"/>
          <p:nvPr/>
        </p:nvSpPr>
        <p:spPr>
          <a:xfrm>
            <a:off x="189350" y="2600050"/>
            <a:ext cx="6831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700">
                <a:solidFill>
                  <a:schemeClr val="lt1"/>
                </a:solidFill>
              </a:rPr>
              <a:t>ENQUIRY PROJECTS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320" name="Google Shape;32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0099" y="3809925"/>
            <a:ext cx="2663600" cy="26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1"/>
          <p:cNvSpPr txBox="1"/>
          <p:nvPr/>
        </p:nvSpPr>
        <p:spPr>
          <a:xfrm>
            <a:off x="547075" y="1423800"/>
            <a:ext cx="81687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Give students a sense of the nature of the</a:t>
            </a:r>
            <a:r>
              <a:rPr lang="en-GB"/>
              <a:t> </a:t>
            </a:r>
            <a:r>
              <a:rPr lang="en-GB" sz="2200">
                <a:solidFill>
                  <a:schemeClr val="dk1"/>
                </a:solidFill>
              </a:rPr>
              <a:t>enquiry, e.g. the type, range and depth of knowledge; the nature of good questions; the general format of the enquiry process; the typical format of a report. </a:t>
            </a:r>
            <a:endParaRPr sz="2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Examples;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>
                <a:solidFill>
                  <a:schemeClr val="dk1"/>
                </a:solidFill>
              </a:rPr>
              <a:t>Was Queen Elizabeth a good Monarch for the people of Britain?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>
                <a:solidFill>
                  <a:schemeClr val="dk1"/>
                </a:solidFill>
              </a:rPr>
              <a:t>What was the most important science discovery ever made?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>
                <a:solidFill>
                  <a:schemeClr val="dk1"/>
                </a:solidFill>
              </a:rPr>
              <a:t>Who is the best sportsman; Mo Salah or Andy Murray?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>
                <a:solidFill>
                  <a:schemeClr val="dk1"/>
                </a:solidFill>
              </a:rPr>
              <a:t>Which area of school is the best habitat for insects?</a:t>
            </a:r>
            <a:endParaRPr sz="2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Model the standards by showing completed examples.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dk1"/>
                </a:solidFill>
              </a:rPr>
              <a:t>Students should now construct a headline enquiry question.</a:t>
            </a:r>
            <a:endParaRPr b="1" sz="2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6" name="Google Shape;326;p51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51"/>
          <p:cNvSpPr txBox="1"/>
          <p:nvPr/>
        </p:nvSpPr>
        <p:spPr>
          <a:xfrm>
            <a:off x="428094" y="628000"/>
            <a:ext cx="828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ESTABLISH AN ENQUIRY QUESTION</a:t>
            </a:r>
            <a:endParaRPr b="1" i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4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3675" y="159450"/>
            <a:ext cx="5129875" cy="562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/>
          <p:nvPr/>
        </p:nvSpPr>
        <p:spPr>
          <a:xfrm>
            <a:off x="555594" y="1528750"/>
            <a:ext cx="80328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the skills students need to pursue their enquiry. This will depend on the subject: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pre-requisite knowledge; measurement or observation techniques; online research and filtering skills; how to record and process data.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the individual skills you expect students to use; check for understanding and do some guided practice.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3" name="Google Shape;333;p52"/>
          <p:cNvSpPr/>
          <p:nvPr/>
        </p:nvSpPr>
        <p:spPr>
          <a:xfrm>
            <a:off x="0" y="534400"/>
            <a:ext cx="83976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52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TEACH THE ENQUIRY SKILLS NEEDED IN ADVANCE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5" name="Google Shape;33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6550" y="4892725"/>
            <a:ext cx="2546796" cy="1724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5424" y="4903029"/>
            <a:ext cx="2546804" cy="1703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3"/>
          <p:cNvSpPr txBox="1"/>
          <p:nvPr/>
        </p:nvSpPr>
        <p:spPr>
          <a:xfrm>
            <a:off x="640719" y="1030675"/>
            <a:ext cx="8305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53"/>
          <p:cNvSpPr txBox="1"/>
          <p:nvPr/>
        </p:nvSpPr>
        <p:spPr>
          <a:xfrm>
            <a:off x="547338" y="1819500"/>
            <a:ext cx="82443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sure all students have the resources to complete the enquiry process.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them with the appropriate level of scaffolding so that they are guided enough to complete the task without being over-guided.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Map out a timeframe for completing the project.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Google Shape;343;p53"/>
          <p:cNvSpPr/>
          <p:nvPr/>
        </p:nvSpPr>
        <p:spPr>
          <a:xfrm>
            <a:off x="0" y="534400"/>
            <a:ext cx="7837800" cy="1017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53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RESOURCES AND SCAFFOLDING; </a:t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 TIMEFRAMES</a:t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5" name="Google Shape;34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625" y="4879800"/>
            <a:ext cx="1700401" cy="17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4025" y="4681701"/>
            <a:ext cx="2096576" cy="20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4"/>
          <p:cNvSpPr txBox="1"/>
          <p:nvPr/>
        </p:nvSpPr>
        <p:spPr>
          <a:xfrm>
            <a:off x="543744" y="1459000"/>
            <a:ext cx="80565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Monitor students’ progress with their enquiry project at key points.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Give Feedback That Moves Forward; the earlier you identify areas to improve, the better.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" name="Google Shape;352;p54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54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MONITOR AND PROVIDE INTERIM FEEDBACK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8000" y="3988375"/>
            <a:ext cx="3610301" cy="240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5"/>
          <p:cNvSpPr txBox="1"/>
          <p:nvPr/>
        </p:nvSpPr>
        <p:spPr>
          <a:xfrm>
            <a:off x="596400" y="1377983"/>
            <a:ext cx="8222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a space to showcase completed project reports; give lesson time for students to talk about the work they did.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important for focusing on what students understand. 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goal of enquiry is to deepen understanding; not only to produce nice-looking artefacts, even if this is also important.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55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SHOWCASE THE RESULTS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62" name="Google Shape;36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400" y="4121858"/>
            <a:ext cx="2373818" cy="2373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/>
          <p:cNvSpPr/>
          <p:nvPr/>
        </p:nvSpPr>
        <p:spPr>
          <a:xfrm>
            <a:off x="0" y="2528888"/>
            <a:ext cx="9144000" cy="4329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56"/>
          <p:cNvSpPr txBox="1"/>
          <p:nvPr/>
        </p:nvSpPr>
        <p:spPr>
          <a:xfrm>
            <a:off x="131400" y="2638250"/>
            <a:ext cx="8881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 sz="4400">
                <a:solidFill>
                  <a:schemeClr val="lt1"/>
                </a:solidFill>
              </a:rPr>
              <a:t>OPEN RESPONSE</a:t>
            </a:r>
            <a:r>
              <a:rPr lang="en-GB" sz="1900">
                <a:solidFill>
                  <a:schemeClr val="lt1"/>
                </a:solidFill>
              </a:rPr>
              <a:t>  </a:t>
            </a:r>
            <a:r>
              <a:rPr b="1" lang="en-GB" sz="4400">
                <a:solidFill>
                  <a:schemeClr val="lt1"/>
                </a:solidFill>
              </a:rPr>
              <a:t>TASKS</a:t>
            </a:r>
            <a:endParaRPr b="1" sz="5200">
              <a:solidFill>
                <a:schemeClr val="lt1"/>
              </a:solidFill>
            </a:endParaRPr>
          </a:p>
        </p:txBody>
      </p:sp>
      <p:pic>
        <p:nvPicPr>
          <p:cNvPr id="369" name="Google Shape;36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2900" y="3664400"/>
            <a:ext cx="2890100" cy="289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7"/>
          <p:cNvSpPr txBox="1"/>
          <p:nvPr/>
        </p:nvSpPr>
        <p:spPr>
          <a:xfrm>
            <a:off x="652569" y="1526900"/>
            <a:ext cx="829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5" name="Google Shape;375;p57"/>
          <p:cNvSpPr txBox="1"/>
          <p:nvPr/>
        </p:nvSpPr>
        <p:spPr>
          <a:xfrm>
            <a:off x="652569" y="1459000"/>
            <a:ext cx="82938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students have a good platform of knowledge to base their responses on, through the normal flow of lessons and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formative assessments.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Keep knowledge content in the forefront of their thinking when deciding on a presentational format.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don’t want elaborate multimedia presentations without substance.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6" name="Google Shape;376;p57"/>
          <p:cNvSpPr txBox="1"/>
          <p:nvPr/>
        </p:nvSpPr>
        <p:spPr>
          <a:xfrm>
            <a:off x="677784" y="4370800"/>
            <a:ext cx="824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57"/>
          <p:cNvSpPr/>
          <p:nvPr/>
        </p:nvSpPr>
        <p:spPr>
          <a:xfrm>
            <a:off x="0" y="534400"/>
            <a:ext cx="82938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57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PRE-REQUISITE KNOWLEDGE IS SECURE</a:t>
            </a:r>
            <a:endParaRPr b="1" i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79" name="Google Shape;37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775" y="4970900"/>
            <a:ext cx="1885274" cy="15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5225" y="4286175"/>
            <a:ext cx="2663899" cy="266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/>
          <p:nvPr/>
        </p:nvSpPr>
        <p:spPr>
          <a:xfrm>
            <a:off x="4846670" y="935530"/>
            <a:ext cx="323850" cy="14446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8"/>
          <p:cNvSpPr txBox="1"/>
          <p:nvPr/>
        </p:nvSpPr>
        <p:spPr>
          <a:xfrm>
            <a:off x="616969" y="5992175"/>
            <a:ext cx="832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58"/>
          <p:cNvSpPr txBox="1"/>
          <p:nvPr/>
        </p:nvSpPr>
        <p:spPr>
          <a:xfrm>
            <a:off x="616969" y="1459000"/>
            <a:ext cx="82464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Give the instruction: Showcase your knowledge of this topic in any form you choose. Encourage diversity: a video, a booklet, a website, an essay or news report, a detailed summary poster, a presentation, make some artefacts… </a:t>
            </a:r>
            <a:endParaRPr/>
          </a:p>
        </p:txBody>
      </p:sp>
      <p:sp>
        <p:nvSpPr>
          <p:cNvPr id="388" name="Google Shape;388;p58"/>
          <p:cNvSpPr txBox="1"/>
          <p:nvPr/>
        </p:nvSpPr>
        <p:spPr>
          <a:xfrm>
            <a:off x="616986" y="3171475"/>
            <a:ext cx="8246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Show multiple examples focusing on depth of understanding, not just visual features. Modelling one response can influence students' choices unduly. </a:t>
            </a:r>
            <a:endParaRPr/>
          </a:p>
        </p:txBody>
      </p:sp>
      <p:sp>
        <p:nvSpPr>
          <p:cNvPr id="389" name="Google Shape;389;p58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58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AMPLIFY THE POSSIBILITIES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91" name="Google Shape;39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925" y="4853075"/>
            <a:ext cx="2057794" cy="14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2975" y="4853075"/>
            <a:ext cx="2480400" cy="14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1915" y="5022421"/>
            <a:ext cx="1587871" cy="1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9"/>
          <p:cNvSpPr txBox="1"/>
          <p:nvPr/>
        </p:nvSpPr>
        <p:spPr>
          <a:xfrm>
            <a:off x="632288" y="1370275"/>
            <a:ext cx="83037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Show a range of examples so students pitch high in their attempts to capture their learning. Discuss features of excellence in contrasting exemplars.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Promote two messages: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1: Be bold in making a choice about the format in which knowledge is presented.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2: Ensure that everything is done to a high standard.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/>
          </a:p>
        </p:txBody>
      </p:sp>
      <p:sp>
        <p:nvSpPr>
          <p:cNvPr id="399" name="Google Shape;399;p59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59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ENCOURAGE EXCELLENCE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1" name="Google Shape;40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7875" y="4361025"/>
            <a:ext cx="2412574" cy="241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 txBox="1"/>
          <p:nvPr/>
        </p:nvSpPr>
        <p:spPr>
          <a:xfrm>
            <a:off x="672000" y="1459000"/>
            <a:ext cx="82107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Give time to showcase students’ responses.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good reason to encourage diversity is so you only have a few videos or PowerPoint presentations to show alongside other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paper-based responses, creating an interesting range that can be explored in a time-efficient manner.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7" name="Google Shape;407;p60"/>
          <p:cNvSpPr txBox="1"/>
          <p:nvPr/>
        </p:nvSpPr>
        <p:spPr>
          <a:xfrm>
            <a:off x="672012" y="4745825"/>
            <a:ext cx="8097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60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60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SHOWCASE THE RESULTS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10" name="Google Shape;41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7775" y="4285525"/>
            <a:ext cx="1996501" cy="199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6575" y="3979800"/>
            <a:ext cx="3694051" cy="2462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1"/>
          <p:cNvSpPr/>
          <p:nvPr/>
        </p:nvSpPr>
        <p:spPr>
          <a:xfrm>
            <a:off x="0" y="2528888"/>
            <a:ext cx="9144000" cy="4329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1"/>
          <p:cNvSpPr txBox="1"/>
          <p:nvPr/>
        </p:nvSpPr>
        <p:spPr>
          <a:xfrm>
            <a:off x="131400" y="2612800"/>
            <a:ext cx="8881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4400">
                <a:solidFill>
                  <a:schemeClr val="lt1"/>
                </a:solidFill>
              </a:rPr>
              <a:t>ORACY: DEBATING</a:t>
            </a:r>
            <a:endParaRPr b="1" sz="5700">
              <a:solidFill>
                <a:schemeClr val="lt1"/>
              </a:solidFill>
            </a:endParaRPr>
          </a:p>
        </p:txBody>
      </p:sp>
      <p:pic>
        <p:nvPicPr>
          <p:cNvPr id="418" name="Google Shape;41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5625" y="3382300"/>
            <a:ext cx="2972275" cy="32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5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1475" y="198925"/>
            <a:ext cx="5129875" cy="562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2"/>
          <p:cNvSpPr txBox="1"/>
          <p:nvPr/>
        </p:nvSpPr>
        <p:spPr>
          <a:xfrm>
            <a:off x="201700" y="1382800"/>
            <a:ext cx="88869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knowledge basis of any debate is taught securely. Debates based on poor knowledge are counterproductive.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Establish parameters for a debate so the process deepens students’ understanding.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Would a nuclear power station or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wind farm be a better solution?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it ever morally acceptable to kill?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4" name="Google Shape;424;p62"/>
          <p:cNvSpPr/>
          <p:nvPr/>
        </p:nvSpPr>
        <p:spPr>
          <a:xfrm>
            <a:off x="0" y="534400"/>
            <a:ext cx="82878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62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PRE-REQUISITE KNOWLEDGE IS SECURE</a:t>
            </a:r>
            <a:endParaRPr b="1" i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6" name="Google Shape;42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2700" y="4723675"/>
            <a:ext cx="4123500" cy="185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3"/>
          <p:cNvSpPr txBox="1"/>
          <p:nvPr/>
        </p:nvSpPr>
        <p:spPr>
          <a:xfrm>
            <a:off x="588300" y="1459000"/>
            <a:ext cx="76185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Teach key phrases that help frame a debate exchange. Model them and engage students in practice: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believe that…; In our opinion…; Firstly…, secondly…; What’s more; moreover…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opponents have claimed that… however…; That may be the case, however…;  To recap the main points…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2" name="Google Shape;432;p63"/>
          <p:cNvSpPr/>
          <p:nvPr/>
        </p:nvSpPr>
        <p:spPr>
          <a:xfrm>
            <a:off x="0" y="284750"/>
            <a:ext cx="8830200" cy="8985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3"/>
          <p:cNvSpPr txBox="1"/>
          <p:nvPr/>
        </p:nvSpPr>
        <p:spPr>
          <a:xfrm>
            <a:off x="428100" y="355100"/>
            <a:ext cx="828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AND PRACTISE THE LANGUAGE OF DEBATING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4" name="Google Shape;43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0375" y="4411900"/>
            <a:ext cx="4683250" cy="312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4"/>
          <p:cNvSpPr txBox="1"/>
          <p:nvPr/>
        </p:nvSpPr>
        <p:spPr>
          <a:xfrm>
            <a:off x="636450" y="1354825"/>
            <a:ext cx="79935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 to one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Pairs, exchanging ideas and practising the language.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Team debates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2 vs 2 or 3 vs 3, each team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allocated to propose or oppose a motion, with rehearsal time before the exchanges.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Multi-voice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A range of inputs making a case for a different position or proposal.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Give all debaters roles.                                                         Where needed, have a moderator to                                 monitor exchanges and keep timings.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0" name="Google Shape;440;p64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64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TEACH A SIMPLE DEBATE STRUCTURE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2" name="Google Shape;44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350" y="4292000"/>
            <a:ext cx="2676550" cy="244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5"/>
          <p:cNvSpPr txBox="1"/>
          <p:nvPr/>
        </p:nvSpPr>
        <p:spPr>
          <a:xfrm>
            <a:off x="572619" y="1459000"/>
            <a:ext cx="82464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instructional input and feedback to highlight the key learning points, to challenge obvious misconceptions, to separate fact from opinion and to ensure deeper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understanding is consolidated.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the debate process so lessons can be learned to improve subsequent debate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activities and individual contributions.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8" name="Google Shape;448;p65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65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THE CONTENT AND PROCESS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0" name="Google Shape;45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1075" y="4440825"/>
            <a:ext cx="1954100" cy="19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6"/>
          <p:cNvSpPr/>
          <p:nvPr/>
        </p:nvSpPr>
        <p:spPr>
          <a:xfrm>
            <a:off x="0" y="2528888"/>
            <a:ext cx="9144000" cy="4329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6"/>
          <p:cNvSpPr txBox="1"/>
          <p:nvPr/>
        </p:nvSpPr>
        <p:spPr>
          <a:xfrm>
            <a:off x="131400" y="2625525"/>
            <a:ext cx="8881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GB" sz="4400">
                <a:solidFill>
                  <a:schemeClr val="lt1"/>
                </a:solidFill>
              </a:rPr>
              <a:t>ONLINE CLASS FORUM</a:t>
            </a:r>
            <a:endParaRPr b="1" sz="7300">
              <a:solidFill>
                <a:schemeClr val="lt1"/>
              </a:solidFill>
            </a:endParaRPr>
          </a:p>
        </p:txBody>
      </p:sp>
      <p:pic>
        <p:nvPicPr>
          <p:cNvPr id="457" name="Google Shape;457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8375" y="3471375"/>
            <a:ext cx="3296225" cy="313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7"/>
          <p:cNvSpPr txBox="1"/>
          <p:nvPr/>
        </p:nvSpPr>
        <p:spPr>
          <a:xfrm>
            <a:off x="533932" y="1278175"/>
            <a:ext cx="83982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Select a platform students can access online. Key features needed include the facility to: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Link to existing classlists.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Post and moderate messages to and from students.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Post links and documents.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Post interactive elements such as questionnaires.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Control notifications via email. </a:t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Enrol a class </a:t>
            </a:r>
            <a:r>
              <a:rPr i="1" lang="en-GB" sz="2000" u="none" cap="none" strike="noStrike">
                <a:solidFill>
                  <a:schemeClr val="dk1"/>
                </a:solidFill>
              </a:rPr>
              <a:t>tech team </a:t>
            </a:r>
            <a:r>
              <a:rPr i="0" lang="en-GB" sz="2000" u="none" cap="none" strike="noStrike">
                <a:solidFill>
                  <a:schemeClr val="dk1"/>
                </a:solidFill>
              </a:rPr>
              <a:t>to maintain the content.</a:t>
            </a:r>
            <a:endParaRPr i="0" sz="2000" u="none" cap="none" strike="noStrike">
              <a:solidFill>
                <a:schemeClr val="dk1"/>
              </a:solidFill>
            </a:endParaRPr>
          </a:p>
        </p:txBody>
      </p:sp>
      <p:sp>
        <p:nvSpPr>
          <p:cNvPr id="463" name="Google Shape;463;p67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67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SORT THE TECHNICALITIES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5" name="Google Shape;46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6150" y="4543750"/>
            <a:ext cx="3213750" cy="214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8"/>
          <p:cNvSpPr txBox="1"/>
          <p:nvPr/>
        </p:nvSpPr>
        <p:spPr>
          <a:xfrm>
            <a:off x="743016" y="1753225"/>
            <a:ext cx="7438200" cy="28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These should include: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Appropriate use of language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Comment and sharing rights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Frequency and timing of posting materials so that students know when to expect updates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Expectations around task-setting and document sharing, especially if this is the main route for setting homework or sharing study resources </a:t>
            </a:r>
            <a:endParaRPr i="0" sz="2000" u="none" cap="none" strike="noStrike">
              <a:solidFill>
                <a:schemeClr val="dk1"/>
              </a:solidFill>
            </a:endParaRPr>
          </a:p>
        </p:txBody>
      </p:sp>
      <p:sp>
        <p:nvSpPr>
          <p:cNvPr id="471" name="Google Shape;471;p68"/>
          <p:cNvSpPr/>
          <p:nvPr/>
        </p:nvSpPr>
        <p:spPr>
          <a:xfrm>
            <a:off x="0" y="534400"/>
            <a:ext cx="7799700" cy="1017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68"/>
          <p:cNvSpPr txBox="1"/>
          <p:nvPr/>
        </p:nvSpPr>
        <p:spPr>
          <a:xfrm>
            <a:off x="428094" y="628000"/>
            <a:ext cx="828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ESTABLISH COMMUNICATION ROUTINES &amp; PROTOCOLS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3" name="Google Shape;47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2071" y="4717425"/>
            <a:ext cx="2813829" cy="185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9"/>
          <p:cNvSpPr txBox="1"/>
          <p:nvPr/>
        </p:nvSpPr>
        <p:spPr>
          <a:xfrm>
            <a:off x="922635" y="2621091"/>
            <a:ext cx="4278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69"/>
          <p:cNvSpPr txBox="1"/>
          <p:nvPr/>
        </p:nvSpPr>
        <p:spPr>
          <a:xfrm>
            <a:off x="739625" y="1352700"/>
            <a:ext cx="66402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Use the forum to curate resources so students gain access to selected, trusted sources of information: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Exemplar work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Video recordings of discussions, demonstrations or performances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Question sheets, study materials, self-checking retrieval practice tasks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-342900" lvl="1" marL="800100" marR="0" rtl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2200"/>
              <a:buChar char="○"/>
            </a:pPr>
            <a:r>
              <a:rPr i="0" lang="en-GB" sz="2000" u="none" cap="none" strike="noStrike">
                <a:solidFill>
                  <a:schemeClr val="dk1"/>
                </a:solidFill>
              </a:rPr>
              <a:t>External resources such as curated websites, video clips, software, tools</a:t>
            </a:r>
            <a:endParaRPr i="0" sz="2000" u="none" cap="none" strike="noStrike">
              <a:solidFill>
                <a:schemeClr val="dk1"/>
              </a:solidFill>
            </a:endParaRPr>
          </a:p>
        </p:txBody>
      </p:sp>
      <p:pic>
        <p:nvPicPr>
          <p:cNvPr id="480" name="Google Shape;480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4352" y="3909774"/>
            <a:ext cx="2726974" cy="2726974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69"/>
          <p:cNvSpPr/>
          <p:nvPr/>
        </p:nvSpPr>
        <p:spPr>
          <a:xfrm>
            <a:off x="0" y="534400"/>
            <a:ext cx="7799700" cy="6234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69"/>
          <p:cNvSpPr txBox="1"/>
          <p:nvPr/>
        </p:nvSpPr>
        <p:spPr>
          <a:xfrm>
            <a:off x="428100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CAPTURE &amp; SHARE MULTIMEDIA RESOURCES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0"/>
          <p:cNvSpPr/>
          <p:nvPr/>
        </p:nvSpPr>
        <p:spPr>
          <a:xfrm>
            <a:off x="6656950" y="4552975"/>
            <a:ext cx="1992300" cy="1988100"/>
          </a:xfrm>
          <a:prstGeom prst="rect">
            <a:avLst/>
          </a:prstGeom>
          <a:solidFill>
            <a:srgbClr val="ABE1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70"/>
          <p:cNvSpPr txBox="1"/>
          <p:nvPr/>
        </p:nvSpPr>
        <p:spPr>
          <a:xfrm>
            <a:off x="1793360" y="1868866"/>
            <a:ext cx="418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70"/>
          <p:cNvSpPr txBox="1"/>
          <p:nvPr/>
        </p:nvSpPr>
        <p:spPr>
          <a:xfrm>
            <a:off x="528195" y="1458998"/>
            <a:ext cx="77040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When students have the maturity and confidence, give them some ownership and control over the content on the forum.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Once students share useful information with each other and give constructive feedback on each other’s work, a forum can become genuinely dynamic.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Your student </a:t>
            </a:r>
            <a:r>
              <a:rPr i="1" lang="en-GB" sz="2000" u="none" cap="none" strike="noStrike">
                <a:solidFill>
                  <a:schemeClr val="dk1"/>
                </a:solidFill>
              </a:rPr>
              <a:t>tech team </a:t>
            </a:r>
            <a:r>
              <a:rPr i="0" lang="en-GB" sz="2000" u="none" cap="none" strike="noStrike">
                <a:solidFill>
                  <a:schemeClr val="dk1"/>
                </a:solidFill>
              </a:rPr>
              <a:t>sidekicks can be a major asset; it’s a role they enjoy immensely.</a:t>
            </a:r>
            <a:endParaRPr i="0" sz="2000" u="none" cap="none" strike="noStrike">
              <a:solidFill>
                <a:schemeClr val="dk1"/>
              </a:solidFill>
            </a:endParaRPr>
          </a:p>
        </p:txBody>
      </p:sp>
      <p:pic>
        <p:nvPicPr>
          <p:cNvPr id="490" name="Google Shape;490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6950" y="4552901"/>
            <a:ext cx="1992400" cy="1988225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70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70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CULTIVATE STUDENT OWNERSHIP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1"/>
          <p:cNvSpPr txBox="1"/>
          <p:nvPr/>
        </p:nvSpPr>
        <p:spPr>
          <a:xfrm>
            <a:off x="483507" y="1386876"/>
            <a:ext cx="8453700" cy="3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A good online forum supports the flow of learning from lesson to lesson: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Students know resources and tasks will be posted there; they use it to ask for help between lessons; it’s a go-to place to find out more about the subject. 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Teachers rely on students using it to access material they post or make their difficulties known.</a:t>
            </a:r>
            <a:endParaRPr i="0" sz="20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i="0" lang="en-GB" sz="2000" u="none" cap="none" strike="noStrike">
                <a:solidFill>
                  <a:schemeClr val="dk1"/>
                </a:solidFill>
              </a:rPr>
              <a:t>It takes time to establish this culture but it is well worth it. </a:t>
            </a:r>
            <a:endParaRPr i="0" sz="2000" u="none" cap="none" strike="noStrike">
              <a:solidFill>
                <a:srgbClr val="000000"/>
              </a:solidFill>
            </a:endParaRPr>
          </a:p>
        </p:txBody>
      </p:sp>
      <p:pic>
        <p:nvPicPr>
          <p:cNvPr id="498" name="Google Shape;49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8874" y="4313995"/>
            <a:ext cx="2077374" cy="2402202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71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71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INTEGRATE INTO LESSON FLOW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6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6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500" y="1027822"/>
            <a:ext cx="4778775" cy="523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372" y="226950"/>
            <a:ext cx="4821625" cy="314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2"/>
          <p:cNvSpPr/>
          <p:nvPr/>
        </p:nvSpPr>
        <p:spPr>
          <a:xfrm>
            <a:off x="0" y="2528888"/>
            <a:ext cx="9144000" cy="4329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72"/>
          <p:cNvSpPr txBox="1"/>
          <p:nvPr/>
        </p:nvSpPr>
        <p:spPr>
          <a:xfrm>
            <a:off x="131400" y="2638250"/>
            <a:ext cx="8881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3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ORACY: INSTRUCTIONAL INPUTS</a:t>
            </a:r>
            <a:endParaRPr b="1" sz="7300">
              <a:solidFill>
                <a:schemeClr val="lt1"/>
              </a:solidFill>
            </a:endParaRPr>
          </a:p>
        </p:txBody>
      </p:sp>
      <p:pic>
        <p:nvPicPr>
          <p:cNvPr id="507" name="Google Shape;50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5550" y="3591725"/>
            <a:ext cx="2905275" cy="289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3"/>
          <p:cNvSpPr txBox="1"/>
          <p:nvPr/>
        </p:nvSpPr>
        <p:spPr>
          <a:xfrm>
            <a:off x="617990" y="1459000"/>
            <a:ext cx="80979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Identify instructional inputs that a student could deliver without too much support.</a:t>
            </a:r>
            <a:endParaRPr sz="2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e.g. a concept in maths or science; a case study scenario in geography; a specific event in history; or a particular section of a text in English. 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Alternatively find questions or problems for them to present model solutions to.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3" name="Google Shape;513;p73"/>
          <p:cNvSpPr/>
          <p:nvPr/>
        </p:nvSpPr>
        <p:spPr>
          <a:xfrm>
            <a:off x="0" y="534400"/>
            <a:ext cx="80979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73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MATERIAL FOR STUDENTS TO EXPLAIN</a:t>
            </a:r>
            <a:endParaRPr b="1" i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15" name="Google Shape;515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7925" y="4625700"/>
            <a:ext cx="2473300" cy="247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74"/>
          <p:cNvSpPr txBox="1"/>
          <p:nvPr/>
        </p:nvSpPr>
        <p:spPr>
          <a:xfrm>
            <a:off x="672869" y="1459000"/>
            <a:ext cx="82227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Allocate tasks to an individual, pair or group of students and ask them to prepare their instructional input on a specific date.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Walk through the timeframe and content; check that they have the resources needed.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guidance, e.g. not to read text from PowerPoint slide; to include diagrams and demonstration aids; to keep explanations short, broken down in small steps.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/>
          </a:p>
        </p:txBody>
      </p:sp>
      <p:sp>
        <p:nvSpPr>
          <p:cNvPr id="521" name="Google Shape;521;p74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74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ALLOCATE INSTRUCTIONAL TASKS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3" name="Google Shape;523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7050" y="4592225"/>
            <a:ext cx="2018851" cy="201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5"/>
          <p:cNvSpPr txBox="1"/>
          <p:nvPr/>
        </p:nvSpPr>
        <p:spPr>
          <a:xfrm>
            <a:off x="763530" y="1600000"/>
            <a:ext cx="80664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Give students the opportunity to practise their input; when ready, invite the students to address the class with their material.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Stand at the back of the room to encourage them to project their voices clearly, making eye contact with students.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needed, give instructions to keep the class on track listening to their classmates’ input.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9" name="Google Shape;529;p75"/>
          <p:cNvSpPr/>
          <p:nvPr/>
        </p:nvSpPr>
        <p:spPr>
          <a:xfrm>
            <a:off x="0" y="534400"/>
            <a:ext cx="8066400" cy="10053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75"/>
          <p:cNvSpPr txBox="1"/>
          <p:nvPr/>
        </p:nvSpPr>
        <p:spPr>
          <a:xfrm>
            <a:off x="428094" y="628000"/>
            <a:ext cx="828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STUDENTS TO REHEARSE AND PRESENT MATERIAL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31" name="Google Shape;53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5333" y="4364875"/>
            <a:ext cx="3816618" cy="258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525" y="4418325"/>
            <a:ext cx="2585175" cy="258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6"/>
          <p:cNvSpPr txBox="1"/>
          <p:nvPr/>
        </p:nvSpPr>
        <p:spPr>
          <a:xfrm>
            <a:off x="679269" y="1459000"/>
            <a:ext cx="82035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good instructional input will go beyond a presentation developing into a mini lesson.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Ask students to design tasks for their class which follow from the input, e.g. practice questions, problems, writing tasks or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discussion tasks.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Clarify this in advance so students all pay attention intently during the instructional input.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8" name="Google Shape;538;p76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76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INCLUDE TASKS FOR THE REST OF THE CLASS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0" name="Google Shape;54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5025" y="4464600"/>
            <a:ext cx="2109551" cy="2109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7"/>
          <p:cNvSpPr txBox="1"/>
          <p:nvPr/>
        </p:nvSpPr>
        <p:spPr>
          <a:xfrm>
            <a:off x="466644" y="6132825"/>
            <a:ext cx="8210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77"/>
          <p:cNvSpPr txBox="1"/>
          <p:nvPr/>
        </p:nvSpPr>
        <p:spPr>
          <a:xfrm>
            <a:off x="668244" y="1459000"/>
            <a:ext cx="80091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Encourage your ‘student teachers’ to engage the class in Check for Understanding procedures.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interject, offering additional instructional input, correcting errors or misconceptions and generally supporting.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 the while, check for student understanding.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7" name="Google Shape;547;p77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77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CHECK FOR RECALL AND UNDERSTANDING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9" name="Google Shape;54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0900" y="4105350"/>
            <a:ext cx="2392874" cy="2392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8"/>
          <p:cNvSpPr/>
          <p:nvPr/>
        </p:nvSpPr>
        <p:spPr>
          <a:xfrm>
            <a:off x="0" y="2528888"/>
            <a:ext cx="9144000" cy="4329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78"/>
          <p:cNvSpPr txBox="1"/>
          <p:nvPr/>
        </p:nvSpPr>
        <p:spPr>
          <a:xfrm>
            <a:off x="131400" y="2638250"/>
            <a:ext cx="88812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lt1"/>
                </a:solidFill>
              </a:rPr>
              <a:t>INDEPENDENT</a:t>
            </a:r>
            <a:r>
              <a:rPr lang="en-GB" sz="4400">
                <a:solidFill>
                  <a:schemeClr val="lt1"/>
                </a:solidFill>
              </a:rPr>
              <a:t> </a:t>
            </a:r>
            <a:r>
              <a:rPr b="1" lang="en-GB" sz="4400">
                <a:solidFill>
                  <a:schemeClr val="lt1"/>
                </a:solidFill>
              </a:rPr>
              <a:t>LEARNING:</a:t>
            </a:r>
            <a:endParaRPr sz="4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chemeClr val="lt1"/>
                </a:solidFill>
              </a:rPr>
              <a:t>PRE-READING</a:t>
            </a:r>
            <a:endParaRPr b="1" sz="4400">
              <a:solidFill>
                <a:schemeClr val="lt1"/>
              </a:solidFill>
            </a:endParaRPr>
          </a:p>
        </p:txBody>
      </p:sp>
      <p:pic>
        <p:nvPicPr>
          <p:cNvPr id="556" name="Google Shape;556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8200" y="3894750"/>
            <a:ext cx="2726200" cy="271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79"/>
          <p:cNvSpPr txBox="1"/>
          <p:nvPr/>
        </p:nvSpPr>
        <p:spPr>
          <a:xfrm>
            <a:off x="694895" y="1828600"/>
            <a:ext cx="81717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sure that pre-reading tasks are conducted to the appropriate level of depth by setting students specific goals.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 to find certain words and concepts in order to explore their meaning; to gain an overview of the narrative of events;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generate structured summarised notes.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2" name="Google Shape;562;p79"/>
          <p:cNvSpPr/>
          <p:nvPr/>
        </p:nvSpPr>
        <p:spPr>
          <a:xfrm>
            <a:off x="0" y="534400"/>
            <a:ext cx="8171700" cy="9798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79"/>
          <p:cNvSpPr txBox="1"/>
          <p:nvPr/>
        </p:nvSpPr>
        <p:spPr>
          <a:xfrm>
            <a:off x="428094" y="628000"/>
            <a:ext cx="828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CONSTRUCT STRUCTURED COMPREHENSION OR RESEARCH TASKS</a:t>
            </a:r>
            <a:endParaRPr b="1" i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64" name="Google Shape;56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4000" y="4291300"/>
            <a:ext cx="2261900" cy="22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6425" y="4267075"/>
            <a:ext cx="2815301" cy="2815301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80"/>
          <p:cNvSpPr txBox="1"/>
          <p:nvPr/>
        </p:nvSpPr>
        <p:spPr>
          <a:xfrm>
            <a:off x="635694" y="1389325"/>
            <a:ext cx="80802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each aspect of the pre-reading task completion explicitly.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Show students how you skim and scan text to find key words and definitions; how to organise notes.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 the standard for the record you expect students to keep of what they have learned, using standard formats that can be used often as part of students’ study routines.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1" name="Google Shape;571;p80"/>
          <p:cNvSpPr/>
          <p:nvPr/>
        </p:nvSpPr>
        <p:spPr>
          <a:xfrm>
            <a:off x="0" y="534400"/>
            <a:ext cx="7799700" cy="6489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80"/>
          <p:cNvSpPr txBox="1"/>
          <p:nvPr/>
        </p:nvSpPr>
        <p:spPr>
          <a:xfrm>
            <a:off x="428094" y="628000"/>
            <a:ext cx="828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THE COMPLETION OF THE TASKS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73" name="Google Shape;573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875" y="4798300"/>
            <a:ext cx="1752851" cy="175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1"/>
          <p:cNvSpPr txBox="1"/>
          <p:nvPr/>
        </p:nvSpPr>
        <p:spPr>
          <a:xfrm>
            <a:off x="663344" y="5929250"/>
            <a:ext cx="8353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81"/>
          <p:cNvSpPr txBox="1"/>
          <p:nvPr/>
        </p:nvSpPr>
        <p:spPr>
          <a:xfrm>
            <a:off x="747500" y="1742450"/>
            <a:ext cx="81849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Students present the fruits of their reading tasks: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Cold Calling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select students to give an exposition of the key points.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Paired Presentations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students pool ideas and then present.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Retrieval Challenges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generative quizzes to test the depth of reading.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Problems and Errors</a:t>
            </a:r>
            <a:r>
              <a:rPr lang="en-GB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problems and mock responses containing errors, which students are invited to solve correctly.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0" name="Google Shape;580;p81"/>
          <p:cNvSpPr/>
          <p:nvPr/>
        </p:nvSpPr>
        <p:spPr>
          <a:xfrm>
            <a:off x="0" y="534400"/>
            <a:ext cx="7799700" cy="1005300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81"/>
          <p:cNvSpPr txBox="1"/>
          <p:nvPr/>
        </p:nvSpPr>
        <p:spPr>
          <a:xfrm>
            <a:off x="428094" y="628000"/>
            <a:ext cx="828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RESPONSES AND CHECK FOR UNDERSTANDING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825" y="244740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656" y="41199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2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Next steps</a:t>
            </a:r>
            <a:endParaRPr/>
          </a:p>
        </p:txBody>
      </p:sp>
      <p:sp>
        <p:nvSpPr>
          <p:cNvPr id="587" name="Google Shape;587;p82"/>
          <p:cNvSpPr txBox="1"/>
          <p:nvPr>
            <p:ph idx="1" type="subTitle"/>
          </p:nvPr>
        </p:nvSpPr>
        <p:spPr>
          <a:xfrm>
            <a:off x="1143000" y="3602055"/>
            <a:ext cx="6858000" cy="233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GB"/>
              <a:t>How can you try it?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GB"/>
              <a:t>Curriculum going forward - is there AWE and WONDER?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 txBox="1"/>
          <p:nvPr>
            <p:ph type="ctrTitle"/>
          </p:nvPr>
        </p:nvSpPr>
        <p:spPr>
          <a:xfrm>
            <a:off x="1840293" y="1456315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Thunder 10 secs later</a:t>
            </a:r>
            <a:endParaRPr/>
          </a:p>
        </p:txBody>
      </p:sp>
      <p:sp>
        <p:nvSpPr>
          <p:cNvPr id="232" name="Google Shape;232;p38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3" name="Google Shape;23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825" y="244740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656" y="41199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9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825" y="1389390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656" y="41199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0"/>
          <p:cNvSpPr txBox="1"/>
          <p:nvPr>
            <p:ph type="ctrTitle"/>
          </p:nvPr>
        </p:nvSpPr>
        <p:spPr>
          <a:xfrm>
            <a:off x="2518943" y="21470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Thunder 5 secs later</a:t>
            </a:r>
            <a:endParaRPr/>
          </a:p>
        </p:txBody>
      </p:sp>
      <p:sp>
        <p:nvSpPr>
          <p:cNvPr id="248" name="Google Shape;248;p40"/>
          <p:cNvSpPr txBox="1"/>
          <p:nvPr>
            <p:ph idx="1" type="subTitle"/>
          </p:nvPr>
        </p:nvSpPr>
        <p:spPr>
          <a:xfrm>
            <a:off x="1369368" y="3744615"/>
            <a:ext cx="64008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9" name="Google Shape;24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5200" y="1428865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656" y="41199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/>
          <p:nvPr>
            <p:ph type="ctrTitle"/>
          </p:nvPr>
        </p:nvSpPr>
        <p:spPr>
          <a:xfrm>
            <a:off x="683568" y="1988840"/>
            <a:ext cx="7772400" cy="147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1"/>
          <p:cNvSpPr txBox="1"/>
          <p:nvPr>
            <p:ph idx="1" type="subTitle"/>
          </p:nvPr>
        </p:nvSpPr>
        <p:spPr>
          <a:xfrm>
            <a:off x="4971048" y="3020100"/>
            <a:ext cx="44229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/>
              <a:t>Thunder 2 seconds later </a:t>
            </a:r>
            <a:endParaRPr/>
          </a:p>
        </p:txBody>
      </p:sp>
      <p:pic>
        <p:nvPicPr>
          <p:cNvPr id="257" name="Google Shape;25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6925" y="2334902"/>
            <a:ext cx="2561109" cy="218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656" y="4119974"/>
            <a:ext cx="1939768" cy="212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