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hV11rW35e0yDb86ixc5fQ/Aau3U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39" autoAdjust="0"/>
  </p:normalViewPr>
  <p:slideViewPr>
    <p:cSldViewPr snapToGrid="0" showGuides="1">
      <p:cViewPr varScale="1">
        <p:scale>
          <a:sx n="90" d="100"/>
          <a:sy n="90" d="100"/>
        </p:scale>
        <p:origin x="127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r>
              <a:rPr lang="en-GB"/>
              <a:t>Introduction and welcome</a:t>
            </a:r>
          </a:p>
          <a:p>
            <a:pPr marL="0" lvl="0" indent="0" algn="l" rtl="0">
              <a:lnSpc>
                <a:spcPct val="100000"/>
              </a:lnSpc>
              <a:spcBef>
                <a:spcPts val="0"/>
              </a:spcBef>
              <a:spcAft>
                <a:spcPts val="0"/>
              </a:spcAft>
              <a:buClr>
                <a:schemeClr val="lt1"/>
              </a:buClr>
              <a:buSzPts val="1200"/>
              <a:buFont typeface="Calibri"/>
              <a:buNone/>
            </a:pPr>
            <a:endParaRPr dirty="0"/>
          </a:p>
          <a:p>
            <a:pPr marL="0" lvl="0" indent="0" algn="l" rtl="0">
              <a:lnSpc>
                <a:spcPct val="100000"/>
              </a:lnSpc>
              <a:spcBef>
                <a:spcPts val="0"/>
              </a:spcBef>
              <a:spcAft>
                <a:spcPts val="0"/>
              </a:spcAft>
              <a:buClr>
                <a:schemeClr val="lt1"/>
              </a:buClr>
              <a:buSzPts val="1200"/>
              <a:buFont typeface="Calibri"/>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bf337463a2_0_3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2bf337463a2_0_3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However, going off on a tangent can increase cognitive load of some pupils. Can activate inappropriate schema.</a:t>
            </a:r>
            <a:endParaRPr/>
          </a:p>
          <a:p>
            <a:pPr marL="0" lvl="0" indent="0" algn="l" rtl="0">
              <a:lnSpc>
                <a:spcPct val="100000"/>
              </a:lnSpc>
              <a:spcBef>
                <a:spcPts val="0"/>
              </a:spcBef>
              <a:spcAft>
                <a:spcPts val="0"/>
              </a:spcAft>
              <a:buSzPts val="1400"/>
              <a:buNone/>
            </a:pPr>
            <a:r>
              <a:rPr lang="en-GB"/>
              <a:t>This is set out in three categories.</a:t>
            </a:r>
            <a:endParaRPr/>
          </a:p>
          <a:p>
            <a:pPr marL="0" lvl="0" indent="0" algn="l" rtl="0">
              <a:lnSpc>
                <a:spcPct val="100000"/>
              </a:lnSpc>
              <a:spcBef>
                <a:spcPts val="0"/>
              </a:spcBef>
              <a:spcAft>
                <a:spcPts val="0"/>
              </a:spcAft>
              <a:buSzPts val="1400"/>
              <a:buNone/>
            </a:pPr>
            <a:r>
              <a:rPr lang="en-GB"/>
              <a:t>Firstly</a:t>
            </a:r>
            <a:r>
              <a:rPr lang="en-GB" b="1"/>
              <a:t>, distraction hypothesis </a:t>
            </a:r>
            <a:r>
              <a:rPr lang="en-GB"/>
              <a:t>where a learner’s attention is seduced to something else. For example, the cake we saw on the previous slide. An example linked to the lesson on types and groups of animals, a picture is used of a cute kitten wearing a bell. The learner now focuses on the fluffy cute kitten, a kitten they may have at home, how much they want a kitten, the kitten’s bell and what noise the bell might make when the kitten is jumping around and playing. Or, during the explanation, the teacher may start talking about their own cat that is fussy and leaves its food. The pupils then want to focus on the fussy cat, what it looks like, the wasted food, what it eats instead. This is because it is much easier for them to think of this that categorising animals. </a:t>
            </a:r>
            <a:r>
              <a:rPr lang="en-GB" b="1"/>
              <a:t>We know that imagery is important in supporting learning, but we need to choose images carefully. </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Secondly, </a:t>
            </a:r>
            <a:r>
              <a:rPr lang="en-GB" b="1"/>
              <a:t>disruption hypothesis</a:t>
            </a:r>
            <a:r>
              <a:rPr lang="en-GB"/>
              <a:t> is where pupils learn new information in isolation rather than with links between new information and previous knowledge. This hinders schema building. To build schema within animal categorisation, we can link the categories carnivore, herbivore and ominivores to types of teeth, predators and prey. However, in disruption hypothesis, teacher may play a ‘fun clip’ of animals before discussing teeth and prey, which disrupts the link in learning. </a:t>
            </a:r>
            <a:r>
              <a:rPr lang="en-GB" b="1"/>
              <a:t>We know that videos and stories can be helpful in reinforcing knowledge, but we need to ensure that any activities support the learning of the intended knowledge. </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 Thirdly, </a:t>
            </a:r>
            <a:r>
              <a:rPr lang="en-GB" b="1"/>
              <a:t>diversion hypothesis</a:t>
            </a:r>
            <a:r>
              <a:rPr lang="en-GB"/>
              <a:t> is where inappropriate activities activate inappropriate prior knowledge so a learner builds a mental model around the seductive (wrong) idea. For example, the use of an image of a shark attack to highlight knowledge of carnivores which means pupils focus on shark attacks rather than the important knowledge. We have previously discussed an example of this in a curriculum intent training session where a teacher had planned a lesson around women in Tudor times when one of the tasks is for pupils to act out a role play with a focus on appropriate props and acting skills rather than subject content.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There is also a range of research around </a:t>
            </a:r>
            <a:r>
              <a:rPr lang="en-GB" b="1"/>
              <a:t>split attention (Sweller and Ayres)</a:t>
            </a:r>
            <a:r>
              <a:rPr lang="en-GB"/>
              <a:t> that further outlines challenges that teachers accidentally introduce resources that distracts pupils from their learning, especially pupils with SEND. An example of this is when a teacher asks pupils to focus on two things at once, such as a text and picture with information in a different format. Other examples are a busy powerpoint slide, lack of alignment on a slide which may distract a pupil with ASD, low-level classroom disruption. This has a detrimental impact on cognitive load. Ways of overcoming this include integrated diagrams linked explicitly to intended learning; use of simple and clear worked examples in the same format as pupils have in front of them.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sz="1250">
                <a:solidFill>
                  <a:srgbClr val="111111"/>
                </a:solidFill>
                <a:highlight>
                  <a:srgbClr val="FFFFFF"/>
                </a:highlight>
              </a:rPr>
              <a:t>Harp and Mayer suggest, </a:t>
            </a:r>
            <a:r>
              <a:rPr lang="en-GB" sz="1250" i="1">
                <a:solidFill>
                  <a:srgbClr val="111111"/>
                </a:solidFill>
                <a:highlight>
                  <a:srgbClr val="FFFFFF"/>
                </a:highlight>
              </a:rPr>
              <a:t>‘one way to discourage inappropriate schema activation is to delay the introduction of seductive information until after the reader has processed the important material. Another way is simply not to introduce seductive details at all.’ and ‘</a:t>
            </a:r>
            <a:r>
              <a:rPr lang="en-GB" sz="1250">
                <a:solidFill>
                  <a:srgbClr val="111111"/>
                </a:solidFill>
                <a:highlight>
                  <a:srgbClr val="FFFFFF"/>
                </a:highlight>
              </a:rPr>
              <a:t>to find a way to present knowledge in lessons in a way that is interesting, without resorting to the use of entertaining but irrelevant details.</a:t>
            </a:r>
            <a:r>
              <a:rPr lang="en-GB" sz="1250" b="1">
                <a:solidFill>
                  <a:srgbClr val="111111"/>
                </a:solidFill>
                <a:highlight>
                  <a:srgbClr val="FFFFFF"/>
                </a:highlight>
              </a:rPr>
              <a:t>’ i.e. we need pupils to remember the right things from the lesson. </a:t>
            </a:r>
            <a:endParaRPr sz="1100" b="1"/>
          </a:p>
          <a:p>
            <a:pPr marL="0" lvl="0" indent="0" algn="l" rtl="0">
              <a:lnSpc>
                <a:spcPct val="100000"/>
              </a:lnSpc>
              <a:spcBef>
                <a:spcPts val="0"/>
              </a:spcBef>
              <a:spcAft>
                <a:spcPts val="0"/>
              </a:spcAft>
              <a:buSzPts val="1400"/>
              <a:buNone/>
            </a:pPr>
            <a:endParaRPr/>
          </a:p>
        </p:txBody>
      </p:sp>
      <p:sp>
        <p:nvSpPr>
          <p:cNvPr id="208" name="Google Shape;208;g2bf337463a2_0_3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bf337463a2_0_5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bf337463a2_0_5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Teach Like a Champion 3.0 Technique 21</a:t>
            </a:r>
            <a:endParaRPr/>
          </a:p>
          <a:p>
            <a:pPr marL="0" lvl="0" indent="0" algn="l" rtl="0">
              <a:lnSpc>
                <a:spcPct val="100000"/>
              </a:lnSpc>
              <a:spcBef>
                <a:spcPts val="0"/>
              </a:spcBef>
              <a:spcAft>
                <a:spcPts val="0"/>
              </a:spcAft>
              <a:buSzPts val="1400"/>
              <a:buNone/>
            </a:pPr>
            <a:r>
              <a:rPr lang="en-GB"/>
              <a:t>There is a further range of research available to us to support our work. Today we will point you in the direction of the specific chapters and articles that we have found helpful. However, s subject specialists, you will also be aware of a range of reading that you might be able to share across the hubs or your own subject hub. Don’t make assumptions on the level of reading ability of the group.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In Teach Like A Champion 3.0 Take The Steps (Technique 21) is an interesting read that we will explore today. Within Teach Like a Champion, there is also a range of techniques within focus area 5 ‘lesson structures’ such as Board=Paper (Technique 22) that are interesting reads but we will not have time to go through today.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Technique 21 builds on the novice vs expert theory. It asks us to put ourselves in the shoes of the novice learner so that there are no assumptions around pupils’ knowledge. </a:t>
            </a:r>
            <a:endParaRPr/>
          </a:p>
          <a:p>
            <a:pPr marL="296545" lvl="0" indent="-286385" algn="l" rtl="0">
              <a:spcBef>
                <a:spcPts val="0"/>
              </a:spcBef>
              <a:spcAft>
                <a:spcPts val="0"/>
              </a:spcAft>
              <a:buClr>
                <a:schemeClr val="dk1"/>
              </a:buClr>
              <a:buSzPts val="900"/>
              <a:buFont typeface="Noto Sans Symbols"/>
              <a:buChar char="●"/>
            </a:pPr>
            <a:r>
              <a:rPr lang="en-GB" sz="900"/>
              <a:t>Identify the most important knowledge, break it into small steps and sequence this appropriately.</a:t>
            </a:r>
            <a:endParaRPr sz="1100"/>
          </a:p>
          <a:p>
            <a:pPr marL="296545" lvl="0" indent="-285750" algn="l" rtl="0">
              <a:spcBef>
                <a:spcPts val="0"/>
              </a:spcBef>
              <a:spcAft>
                <a:spcPts val="0"/>
              </a:spcAft>
              <a:buClr>
                <a:schemeClr val="dk1"/>
              </a:buClr>
              <a:buSzPts val="900"/>
              <a:buFont typeface="Noto Sans Symbols"/>
              <a:buChar char="●"/>
            </a:pPr>
            <a:r>
              <a:rPr lang="en-GB" sz="900"/>
              <a:t>Use annotated models or worked examples to help pupils to understand the steps. As mentioned earlier, be careful of split attention here. Ensure the worked examples or models on the board match anything that the pupils have in front of them. If using images, make sure that they appropriately represent knowledge. In TLAC, Lemov exemplifies this through the diagram of an animal cell. The cell is circular, mitochondria are the same size. In reality, cells can vary hugely in their shape, and mitochondria are not the same shape. This introduces misconceptions. </a:t>
            </a:r>
            <a:endParaRPr sz="900"/>
          </a:p>
          <a:p>
            <a:pPr marL="296545" lvl="0" indent="-286385" algn="l" rtl="0">
              <a:spcBef>
                <a:spcPts val="0"/>
              </a:spcBef>
              <a:spcAft>
                <a:spcPts val="0"/>
              </a:spcAft>
              <a:buClr>
                <a:schemeClr val="dk1"/>
              </a:buClr>
              <a:buSzPts val="900"/>
              <a:buFont typeface="Noto Sans Symbols"/>
              <a:buChar char="●"/>
            </a:pPr>
            <a:r>
              <a:rPr lang="en-GB" sz="900"/>
              <a:t>Build the steps one at a time. Allow students to practice after each step (this links to Rosenshine’s principles of instruction) Pupils can then consolidate which reduces load on working memory. </a:t>
            </a:r>
            <a:endParaRPr sz="900"/>
          </a:p>
          <a:p>
            <a:pPr marL="296545" lvl="0" indent="-285750" algn="l" rtl="0">
              <a:spcBef>
                <a:spcPts val="0"/>
              </a:spcBef>
              <a:spcAft>
                <a:spcPts val="0"/>
              </a:spcAft>
              <a:buClr>
                <a:schemeClr val="dk1"/>
              </a:buClr>
              <a:buSzPts val="900"/>
              <a:buFont typeface="Noto Sans Symbols"/>
              <a:buChar char="●"/>
            </a:pPr>
            <a:r>
              <a:rPr lang="en-GB" sz="900"/>
              <a:t>After each step ask a high quantity of process and factual questions to check understanding before moving on. They can be conceptual/factual (what are we doing?) or procedural (how do we do it?) or both. Cold-calling helps with this so that all pupils are ‘on the hook’ for their thinking. </a:t>
            </a:r>
            <a:endParaRPr sz="900"/>
          </a:p>
          <a:p>
            <a:pPr marL="296545" lvl="0" indent="-285750" algn="l" rtl="0">
              <a:spcBef>
                <a:spcPts val="0"/>
              </a:spcBef>
              <a:spcAft>
                <a:spcPts val="0"/>
              </a:spcAft>
              <a:buSzPts val="900"/>
              <a:buFont typeface="Noto Sans Symbols"/>
              <a:buChar char="●"/>
            </a:pPr>
            <a:r>
              <a:rPr lang="en-GB" sz="900"/>
              <a:t>If doing something complex, use worked examples. This can be helpful for extended essays where you want to exemplify abstract concepts such as ‘use sensory language’. So you can break the worked example into well sequenced component parts and talk pupils through this. Again, be careful of split attention. Consider use of visualiser to model your thinking, with pupils working on a sheet that aligns to what is under the visualiser. </a:t>
            </a:r>
            <a:endParaRPr sz="900"/>
          </a:p>
          <a:p>
            <a:pPr marL="296545" lvl="0" indent="-285750" algn="l" rtl="0">
              <a:spcBef>
                <a:spcPts val="0"/>
              </a:spcBef>
              <a:spcAft>
                <a:spcPts val="0"/>
              </a:spcAft>
              <a:buSzPts val="900"/>
              <a:buFont typeface="Noto Sans Symbols"/>
              <a:buChar char="●"/>
            </a:pPr>
            <a:r>
              <a:rPr lang="en-GB" sz="900"/>
              <a:t>Reduce guidance as pupils become more confident (Sweller’s guidance fading effect) </a:t>
            </a:r>
            <a:endParaRPr sz="900"/>
          </a:p>
          <a:p>
            <a:pPr marL="296545" lvl="0" indent="0" algn="l" rtl="0">
              <a:spcBef>
                <a:spcPts val="0"/>
              </a:spcBef>
              <a:spcAft>
                <a:spcPts val="0"/>
              </a:spcAft>
              <a:buNone/>
            </a:pPr>
            <a:endParaRPr sz="900"/>
          </a:p>
          <a:p>
            <a:pPr marL="0" lvl="0" indent="0" algn="l" rtl="0">
              <a:spcBef>
                <a:spcPts val="5"/>
              </a:spcBef>
              <a:spcAft>
                <a:spcPts val="0"/>
              </a:spcAft>
              <a:buClr>
                <a:schemeClr val="dk1"/>
              </a:buClr>
              <a:buSzPts val="1100"/>
              <a:buFont typeface="Arial"/>
              <a:buNone/>
            </a:pPr>
            <a:endParaRPr sz="500"/>
          </a:p>
          <a:p>
            <a:pPr marL="0" lvl="0" indent="0" algn="l" rtl="0">
              <a:spcBef>
                <a:spcPts val="50"/>
              </a:spcBef>
              <a:spcAft>
                <a:spcPts val="0"/>
              </a:spcAft>
              <a:buSzPts val="1100"/>
              <a:buNone/>
            </a:pPr>
            <a:r>
              <a:rPr lang="en-GB" sz="900" b="1" i="1">
                <a:solidFill>
                  <a:srgbClr val="002060"/>
                </a:solidFill>
              </a:rPr>
              <a:t>Potential Pitfalls: Pupils lose focus during ‘teacher talk’. Ensure you prime pupils for Cold Call after each step to ensure they remain attentive and are thinking hard</a:t>
            </a:r>
            <a:endParaRPr sz="900" b="1" i="1">
              <a:solidFill>
                <a:srgbClr val="002060"/>
              </a:solidFill>
            </a:endParaRPr>
          </a:p>
          <a:p>
            <a:pPr marL="0" lvl="0" indent="0" algn="l" rtl="0">
              <a:spcBef>
                <a:spcPts val="50"/>
              </a:spcBef>
              <a:spcAft>
                <a:spcPts val="0"/>
              </a:spcAft>
              <a:buSzPts val="1100"/>
              <a:buNone/>
            </a:pPr>
            <a:r>
              <a:rPr lang="en-GB" sz="900" b="1" i="1">
                <a:solidFill>
                  <a:srgbClr val="002060"/>
                </a:solidFill>
              </a:rPr>
              <a:t>Be wary of split attention </a:t>
            </a:r>
            <a:endParaRPr sz="900" b="1" i="1">
              <a:solidFill>
                <a:srgbClr val="002060"/>
              </a:solidFill>
            </a:endParaRPr>
          </a:p>
          <a:p>
            <a:pPr marL="0" lvl="0" indent="0" algn="l" rtl="0">
              <a:spcBef>
                <a:spcPts val="450"/>
              </a:spcBef>
              <a:spcAft>
                <a:spcPts val="0"/>
              </a:spcAft>
              <a:buClr>
                <a:schemeClr val="dk1"/>
              </a:buClr>
              <a:buSzPts val="1100"/>
              <a:buFont typeface="Arial"/>
              <a:buNone/>
            </a:pPr>
            <a:r>
              <a:rPr lang="en-GB" sz="900" b="1" i="1">
                <a:solidFill>
                  <a:srgbClr val="002060"/>
                </a:solidFill>
              </a:rPr>
              <a:t>Potential Pitfalls: Pupils lose focus during ‘teacher talk’. Ensure you prime pupils for Cold Call after each step to ensure they remain attentive and are thinking hard.</a:t>
            </a:r>
            <a:endParaRPr sz="900" b="1" i="1">
              <a:solidFill>
                <a:srgbClr val="002060"/>
              </a:solidFill>
            </a:endParaRPr>
          </a:p>
          <a:p>
            <a:pPr marL="0" lvl="0" indent="0" algn="l" rtl="0">
              <a:spcBef>
                <a:spcPts val="50"/>
              </a:spcBef>
              <a:spcAft>
                <a:spcPts val="0"/>
              </a:spcAft>
              <a:buSzPts val="1100"/>
              <a:buNone/>
            </a:pPr>
            <a:endParaRPr sz="900" b="1" i="1">
              <a:solidFill>
                <a:srgbClr val="002060"/>
              </a:solidFill>
            </a:endParaRPr>
          </a:p>
          <a:p>
            <a:pPr marL="0" lvl="0" indent="0" algn="l" rtl="0">
              <a:spcBef>
                <a:spcPts val="0"/>
              </a:spcBef>
              <a:spcAft>
                <a:spcPts val="0"/>
              </a:spcAft>
              <a:buClr>
                <a:schemeClr val="dk1"/>
              </a:buClr>
              <a:buSzPts val="1100"/>
              <a:buFont typeface="Arial"/>
              <a:buNone/>
            </a:pPr>
            <a:endParaRPr sz="900"/>
          </a:p>
          <a:p>
            <a:pPr marL="0" lvl="0" indent="0" algn="l" rtl="0">
              <a:spcBef>
                <a:spcPts val="450"/>
              </a:spcBef>
              <a:spcAft>
                <a:spcPts val="0"/>
              </a:spcAft>
              <a:buClr>
                <a:schemeClr val="dk1"/>
              </a:buClr>
              <a:buSzPts val="1100"/>
              <a:buFont typeface="Arial"/>
              <a:buNone/>
            </a:pPr>
            <a:endParaRPr sz="900" b="1" i="1">
              <a:solidFill>
                <a:srgbClr val="002060"/>
              </a:solidFill>
            </a:endParaRPr>
          </a:p>
          <a:p>
            <a:pPr marL="0" lvl="0" indent="0" algn="l" rtl="0">
              <a:lnSpc>
                <a:spcPct val="100000"/>
              </a:lnSpc>
              <a:spcBef>
                <a:spcPts val="0"/>
              </a:spcBef>
              <a:spcAft>
                <a:spcPts val="0"/>
              </a:spcAft>
              <a:buSzPts val="1400"/>
              <a:buNone/>
            </a:pPr>
            <a:endParaRPr/>
          </a:p>
        </p:txBody>
      </p:sp>
      <p:sp>
        <p:nvSpPr>
          <p:cNvPr id="222" name="Google Shape;222;g2bf337463a2_0_5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8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Here are Rosenshine’s 10 principles.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 we know, in writing Teach like a Champion, Doug Lemov called a lot on Barak Rosenshine’s principles of effective instruction. Rosenshine’s research is also used by Kirschner, Hendrick and Heal in their book ‘How Teaching Happens’. </a:t>
            </a:r>
            <a:endParaRPr/>
          </a:p>
          <a:p>
            <a:pPr marL="0" lvl="0" indent="0" algn="l" rtl="0">
              <a:lnSpc>
                <a:spcPct val="100000"/>
              </a:lnSpc>
              <a:spcBef>
                <a:spcPts val="0"/>
              </a:spcBef>
              <a:spcAft>
                <a:spcPts val="0"/>
              </a:spcAft>
              <a:buSzPts val="1400"/>
              <a:buNone/>
            </a:pPr>
            <a:r>
              <a:rPr lang="en-GB"/>
              <a:t>The elements of Rosenshine’s principles that we will focus on today are in violet bold on the board. </a:t>
            </a:r>
            <a:endParaRPr/>
          </a:p>
          <a:p>
            <a:pPr marL="0" lvl="0" indent="0" algn="l" rtl="0">
              <a:lnSpc>
                <a:spcPct val="100000"/>
              </a:lnSpc>
              <a:spcBef>
                <a:spcPts val="0"/>
              </a:spcBef>
              <a:spcAft>
                <a:spcPts val="0"/>
              </a:spcAft>
              <a:buSzPts val="1400"/>
              <a:buNone/>
            </a:pPr>
            <a:r>
              <a:rPr lang="en-GB"/>
              <a:t>Clearly, the other elements such as review prior learning, asking questions, checking for understanding and scaffolding are important, but they fit into pillars that we will explore in later sessions. </a:t>
            </a:r>
            <a:endParaRPr/>
          </a:p>
        </p:txBody>
      </p:sp>
      <p:sp>
        <p:nvSpPr>
          <p:cNvPr id="230" name="Google Shape;230;p8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bf337463a2_0_6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bf337463a2_0_6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So here is a summary of the focus areas.</a:t>
            </a:r>
            <a:endParaRPr/>
          </a:p>
          <a:p>
            <a:pPr marL="0" lvl="0" indent="0" algn="l" rtl="0">
              <a:lnSpc>
                <a:spcPct val="100000"/>
              </a:lnSpc>
              <a:spcBef>
                <a:spcPts val="0"/>
              </a:spcBef>
              <a:spcAft>
                <a:spcPts val="0"/>
              </a:spcAft>
              <a:buSzPts val="1400"/>
              <a:buNone/>
            </a:pPr>
            <a:r>
              <a:rPr lang="en-GB"/>
              <a:t>In addition to this is the provision of highly effective explanations which ties in with ‘helping pupils to understand the small steps’ outlined in Teach Like a Champion. This also ties in with avoiding seductive teaching that accidentally leads to pupils learning the wrong knowledge. </a:t>
            </a:r>
            <a:endParaRPr/>
          </a:p>
          <a:p>
            <a:pPr marL="0" lvl="0" indent="0" algn="l" rtl="0">
              <a:lnSpc>
                <a:spcPct val="100000"/>
              </a:lnSpc>
              <a:spcBef>
                <a:spcPts val="0"/>
              </a:spcBef>
              <a:spcAft>
                <a:spcPts val="0"/>
              </a:spcAft>
              <a:buSzPts val="1400"/>
              <a:buNone/>
            </a:pPr>
            <a:endParaRPr/>
          </a:p>
        </p:txBody>
      </p:sp>
      <p:sp>
        <p:nvSpPr>
          <p:cNvPr id="246" name="Google Shape;246;g2bf337463a2_0_6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bdb06796c8_0_4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2bdb06796c8_0_4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Here, we firstly need to think about teachers’ subject knowledge if they are ECTs or non-specialists. You also need to be aware of any barriers to vocabulary that this presents - so that teachers use vocabulary that pupils can understand when introducing tricky concepts.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Do not assume prior knowledge, including cultural capital. In addition to being novice learners, pupils we teach may have unexpected gaps in knowledge. </a:t>
            </a:r>
            <a:endParaRPr/>
          </a:p>
          <a:p>
            <a:pPr marL="0" lvl="0" indent="0" algn="l" rtl="0">
              <a:lnSpc>
                <a:spcPct val="100000"/>
              </a:lnSpc>
              <a:spcBef>
                <a:spcPts val="0"/>
              </a:spcBef>
              <a:spcAft>
                <a:spcPts val="0"/>
              </a:spcAft>
              <a:buSzPts val="1400"/>
              <a:buNone/>
            </a:pPr>
            <a:r>
              <a:rPr lang="en-GB"/>
              <a:t>Hub Leadership Team - try and get the hub lead to think of an example of a an assumed knowledge or cultural capital deficit that has happened before.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Think about whether the knowledge you are delivering is abstract for pupils. If this is the case, think of strategies to </a:t>
            </a:r>
            <a:r>
              <a:rPr lang="en-GB" b="1"/>
              <a:t>make this knowledge more concrete</a:t>
            </a:r>
            <a:r>
              <a:rPr lang="en-GB"/>
              <a:t> e.g. when teaching the weather cycle, use a </a:t>
            </a:r>
            <a:r>
              <a:rPr lang="en-GB" b="1"/>
              <a:t>video or diagram</a:t>
            </a:r>
            <a:r>
              <a:rPr lang="en-GB"/>
              <a:t> if pupils have never visited the beach. For fully abstract concepts such as adjectival agreement in languages, </a:t>
            </a:r>
            <a:r>
              <a:rPr lang="en-GB" b="1"/>
              <a:t>recalling prior knowledge</a:t>
            </a:r>
            <a:r>
              <a:rPr lang="en-GB"/>
              <a:t> of masculine and feminine nouns is important before teaching about he spelling of an adjective matching the gender of the noun. You might want to </a:t>
            </a:r>
            <a:r>
              <a:rPr lang="en-GB" b="1"/>
              <a:t>break knowledge into smaller components</a:t>
            </a:r>
            <a:r>
              <a:rPr lang="en-GB"/>
              <a:t>, such as securing masculine nouns and adjective agreement first. When teaching acapela in music, you could use relevant concepts to help pupils to understand, such as a link to the film ‘Pitch Perfect’. </a:t>
            </a:r>
            <a:r>
              <a:rPr lang="en-GB" b="1"/>
              <a:t>Stories and sources</a:t>
            </a:r>
            <a:r>
              <a:rPr lang="en-GB"/>
              <a:t> help pupils to have a greater insight into life in medieval times. **Be careful not to fall into the trap of seductive details 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Give think time</a:t>
            </a:r>
            <a:endParaRPr/>
          </a:p>
          <a:p>
            <a:pPr marL="0" lvl="0" indent="0" algn="l" rtl="0">
              <a:lnSpc>
                <a:spcPct val="100000"/>
              </a:lnSpc>
              <a:spcBef>
                <a:spcPts val="0"/>
              </a:spcBef>
              <a:spcAft>
                <a:spcPts val="0"/>
              </a:spcAft>
              <a:buSzPts val="1400"/>
              <a:buNone/>
            </a:pPr>
            <a:r>
              <a:rPr lang="en-GB"/>
              <a:t>Discuss feedback!</a:t>
            </a:r>
            <a:endParaRPr/>
          </a:p>
          <a:p>
            <a:pPr marL="0" lvl="0" indent="0" algn="l" rtl="0">
              <a:lnSpc>
                <a:spcPct val="100000"/>
              </a:lnSpc>
              <a:spcBef>
                <a:spcPts val="0"/>
              </a:spcBef>
              <a:spcAft>
                <a:spcPts val="0"/>
              </a:spcAft>
              <a:buSzPts val="1400"/>
              <a:buNone/>
            </a:pPr>
            <a:endParaRPr/>
          </a:p>
        </p:txBody>
      </p:sp>
      <p:sp>
        <p:nvSpPr>
          <p:cNvPr id="257" name="Google Shape;257;g2bdb06796c8_0_4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8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8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Decide what the most important knowledge is - are ensure that the small steps really are small steps. </a:t>
            </a:r>
            <a:endParaRPr/>
          </a:p>
          <a:p>
            <a:pPr marL="0" lvl="0" indent="0" algn="l" rtl="0">
              <a:lnSpc>
                <a:spcPct val="100000"/>
              </a:lnSpc>
              <a:spcBef>
                <a:spcPts val="0"/>
              </a:spcBef>
              <a:spcAft>
                <a:spcPts val="0"/>
              </a:spcAft>
              <a:buSzPts val="1400"/>
              <a:buNone/>
            </a:pPr>
            <a:r>
              <a:rPr lang="en-GB"/>
              <a:t>How will you introduce each step and in what order</a:t>
            </a:r>
            <a:endParaRPr/>
          </a:p>
          <a:p>
            <a:pPr marL="0" lvl="0" indent="0" algn="l" rtl="0">
              <a:lnSpc>
                <a:spcPct val="100000"/>
              </a:lnSpc>
              <a:spcBef>
                <a:spcPts val="0"/>
              </a:spcBef>
              <a:spcAft>
                <a:spcPts val="0"/>
              </a:spcAft>
              <a:buSzPts val="1400"/>
              <a:buNone/>
            </a:pPr>
            <a:r>
              <a:rPr lang="en-GB"/>
              <a:t>Working memory is overloaded by too much material at once.  Take each step one by one. Only present small amounts of new material</a:t>
            </a:r>
            <a:endParaRPr/>
          </a:p>
          <a:p>
            <a:pPr marL="0" lvl="0" indent="0" algn="l" rtl="0">
              <a:lnSpc>
                <a:spcPct val="100000"/>
              </a:lnSpc>
              <a:spcBef>
                <a:spcPts val="0"/>
              </a:spcBef>
              <a:spcAft>
                <a:spcPts val="0"/>
              </a:spcAft>
              <a:buSzPts val="1400"/>
              <a:buNone/>
            </a:pPr>
            <a:r>
              <a:rPr lang="en-GB"/>
              <a:t>How will you check each small step is secure? Don’t move on before mastering the small step - practice the new material after each step. This makes the implicit explicit for pupils before working memory is overloaded. </a:t>
            </a:r>
            <a:endParaRPr/>
          </a:p>
          <a:p>
            <a:pPr marL="0" lvl="0" indent="0" algn="l" rtl="0">
              <a:spcBef>
                <a:spcPts val="0"/>
              </a:spcBef>
              <a:spcAft>
                <a:spcPts val="0"/>
              </a:spcAft>
              <a:buClr>
                <a:schemeClr val="dk1"/>
              </a:buClr>
              <a:buSzPts val="1400"/>
              <a:buFont typeface="Arial"/>
              <a:buNone/>
            </a:pPr>
            <a:r>
              <a:rPr lang="en-GB"/>
              <a:t>Give think time</a:t>
            </a: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64" name="Google Shape;264;p8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bdb06796c8_0_2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bdb06796c8_0_2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This helps pupils to learn, and also to solve problems, faster. </a:t>
            </a:r>
            <a:endParaRPr/>
          </a:p>
          <a:p>
            <a:pPr marL="0" lvl="0" indent="0" algn="l" rtl="0">
              <a:lnSpc>
                <a:spcPct val="100000"/>
              </a:lnSpc>
              <a:spcBef>
                <a:spcPts val="0"/>
              </a:spcBef>
              <a:spcAft>
                <a:spcPts val="0"/>
              </a:spcAft>
              <a:buSzPts val="1400"/>
              <a:buNone/>
            </a:pPr>
            <a:r>
              <a:rPr lang="en-GB"/>
              <a:t>Be aware of abstract concepts. </a:t>
            </a:r>
            <a:endParaRPr/>
          </a:p>
          <a:p>
            <a:pPr marL="0" lvl="0" indent="0" algn="l" rtl="0">
              <a:lnSpc>
                <a:spcPct val="100000"/>
              </a:lnSpc>
              <a:spcBef>
                <a:spcPts val="0"/>
              </a:spcBef>
              <a:spcAft>
                <a:spcPts val="0"/>
              </a:spcAft>
              <a:buSzPts val="1400"/>
              <a:buNone/>
            </a:pPr>
            <a:r>
              <a:rPr lang="en-GB"/>
              <a:t>Pictures, diagrams</a:t>
            </a:r>
            <a:endParaRPr/>
          </a:p>
          <a:p>
            <a:pPr marL="0" lvl="0" indent="0" algn="l" rtl="0">
              <a:lnSpc>
                <a:spcPct val="100000"/>
              </a:lnSpc>
              <a:spcBef>
                <a:spcPts val="0"/>
              </a:spcBef>
              <a:spcAft>
                <a:spcPts val="0"/>
              </a:spcAft>
              <a:buSzPts val="1400"/>
              <a:buNone/>
            </a:pPr>
            <a:r>
              <a:rPr lang="en-GB"/>
              <a:t>Share annotated exemplars for more complex content that can’t easily be broken down into smaller steps, e.g writing an essay or painting a watercolour. </a:t>
            </a:r>
            <a:endParaRPr/>
          </a:p>
          <a:p>
            <a:pPr marL="0" lvl="0" indent="0" algn="l" rtl="0">
              <a:lnSpc>
                <a:spcPct val="100000"/>
              </a:lnSpc>
              <a:spcBef>
                <a:spcPts val="0"/>
              </a:spcBef>
              <a:spcAft>
                <a:spcPts val="0"/>
              </a:spcAft>
              <a:buSzPts val="1400"/>
              <a:buNone/>
            </a:pPr>
            <a:r>
              <a:rPr lang="en-GB"/>
              <a:t>Use visualiser to talk through thinking and annotations</a:t>
            </a:r>
            <a:endParaRPr/>
          </a:p>
          <a:p>
            <a:pPr marL="0" lvl="0" indent="0" algn="l" rtl="0">
              <a:lnSpc>
                <a:spcPct val="100000"/>
              </a:lnSpc>
              <a:spcBef>
                <a:spcPts val="0"/>
              </a:spcBef>
              <a:spcAft>
                <a:spcPts val="0"/>
              </a:spcAft>
              <a:buSzPts val="1400"/>
              <a:buNone/>
            </a:pPr>
            <a:r>
              <a:rPr lang="en-GB"/>
              <a:t>Demonstrations. Talk through Caroline’s potato example. </a:t>
            </a:r>
            <a:endParaRPr/>
          </a:p>
          <a:p>
            <a:pPr marL="0" lvl="0" indent="0" algn="l" rtl="0">
              <a:lnSpc>
                <a:spcPct val="100000"/>
              </a:lnSpc>
              <a:spcBef>
                <a:spcPts val="0"/>
              </a:spcBef>
              <a:spcAft>
                <a:spcPts val="0"/>
              </a:spcAft>
              <a:buSzPts val="1400"/>
              <a:buNone/>
            </a:pPr>
            <a:r>
              <a:rPr lang="en-GB"/>
              <a:t>Metacognition. Include not just talking through what you are doing, but also why you are doing it. </a:t>
            </a:r>
            <a:endParaRPr/>
          </a:p>
          <a:p>
            <a:pPr marL="0" lvl="0" indent="0" algn="l" rtl="0">
              <a:lnSpc>
                <a:spcPct val="100000"/>
              </a:lnSpc>
              <a:spcBef>
                <a:spcPts val="0"/>
              </a:spcBef>
              <a:spcAft>
                <a:spcPts val="0"/>
              </a:spcAft>
              <a:buSzPts val="1400"/>
              <a:buNone/>
            </a:pPr>
            <a:r>
              <a:rPr lang="en-GB"/>
              <a:t>Explain any technical terms clearly so that pupils can understand them.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Be careful of cognitive overload or split attention. </a:t>
            </a:r>
            <a:endParaRPr/>
          </a:p>
          <a:p>
            <a:pPr marL="0" lvl="0" indent="0" algn="l" rtl="0">
              <a:lnSpc>
                <a:spcPct val="100000"/>
              </a:lnSpc>
              <a:spcBef>
                <a:spcPts val="0"/>
              </a:spcBef>
              <a:spcAft>
                <a:spcPts val="0"/>
              </a:spcAft>
              <a:buSzPts val="1400"/>
              <a:buNone/>
            </a:pPr>
            <a:r>
              <a:rPr lang="en-GB"/>
              <a:t>Avoid digressing or accidentally incorporating seductive details. </a:t>
            </a:r>
            <a:endParaRPr/>
          </a:p>
          <a:p>
            <a:pPr marL="0" lvl="0" indent="0" algn="l" rtl="0">
              <a:lnSpc>
                <a:spcPct val="100000"/>
              </a:lnSpc>
              <a:spcBef>
                <a:spcPts val="0"/>
              </a:spcBef>
              <a:spcAft>
                <a:spcPts val="0"/>
              </a:spcAft>
              <a:buSzPts val="1400"/>
              <a:buNone/>
            </a:pPr>
            <a:r>
              <a:rPr lang="en-GB"/>
              <a:t>Be careful of unannotated rubrics and work samples as these will be obvious for experts, but not for novices. For example an essay that is annotated with ‘provides phrases telling details using sensory language to vividly convey experiences and events’ will be clear to an expert in English but not to a novice. They will  not necessarily have the knowledge of sensory language or vivid details needed to pick out these details.</a:t>
            </a:r>
            <a:endParaRPr/>
          </a:p>
        </p:txBody>
      </p:sp>
      <p:sp>
        <p:nvSpPr>
          <p:cNvPr id="271" name="Google Shape;271;g2bdb06796c8_0_2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bdb06796c8_0_3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2bdb06796c8_0_3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Guided practice requires cognitive effort to process information. This means that pupils will better learn and retain information. </a:t>
            </a:r>
            <a:endParaRPr/>
          </a:p>
          <a:p>
            <a:pPr marL="0" lvl="0" indent="0" algn="l" rtl="0">
              <a:lnSpc>
                <a:spcPct val="100000"/>
              </a:lnSpc>
              <a:spcBef>
                <a:spcPts val="0"/>
              </a:spcBef>
              <a:spcAft>
                <a:spcPts val="0"/>
              </a:spcAft>
              <a:buSzPts val="1400"/>
              <a:buNone/>
            </a:pPr>
            <a:r>
              <a:rPr lang="en-GB"/>
              <a:t>I do we do approach helps. </a:t>
            </a:r>
            <a:endParaRPr/>
          </a:p>
          <a:p>
            <a:pPr marL="0" lvl="0" indent="0" algn="l" rtl="0">
              <a:lnSpc>
                <a:spcPct val="100000"/>
              </a:lnSpc>
              <a:spcBef>
                <a:spcPts val="0"/>
              </a:spcBef>
              <a:spcAft>
                <a:spcPts val="0"/>
              </a:spcAft>
              <a:buSzPts val="1400"/>
              <a:buNone/>
            </a:pPr>
            <a:r>
              <a:rPr lang="en-GB"/>
              <a:t>So, model example,</a:t>
            </a:r>
            <a:endParaRPr/>
          </a:p>
          <a:p>
            <a:pPr marL="0" lvl="0" indent="0" algn="l" rtl="0">
              <a:lnSpc>
                <a:spcPct val="100000"/>
              </a:lnSpc>
              <a:spcBef>
                <a:spcPts val="0"/>
              </a:spcBef>
              <a:spcAft>
                <a:spcPts val="0"/>
              </a:spcAft>
              <a:buSzPts val="1400"/>
              <a:buNone/>
            </a:pPr>
            <a:r>
              <a:rPr lang="en-GB"/>
              <a:t>Have a go at one together including setting it out</a:t>
            </a:r>
            <a:endParaRPr/>
          </a:p>
          <a:p>
            <a:pPr marL="0" lvl="0" indent="0" algn="l" rtl="0">
              <a:lnSpc>
                <a:spcPct val="100000"/>
              </a:lnSpc>
              <a:spcBef>
                <a:spcPts val="0"/>
              </a:spcBef>
              <a:spcAft>
                <a:spcPts val="0"/>
              </a:spcAft>
              <a:buSzPts val="1400"/>
              <a:buNone/>
            </a:pPr>
            <a:r>
              <a:rPr lang="en-GB"/>
              <a:t>Then allow pupils to practice alone with proper guidance from you.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Ask conceptual (what are we doing?) and procedural (how do we do it) questions, going back and forth between the two question types where possible. </a:t>
            </a:r>
            <a:endParaRPr/>
          </a:p>
          <a:p>
            <a:pPr marL="0" lvl="0" indent="0" algn="l" rtl="0">
              <a:lnSpc>
                <a:spcPct val="100000"/>
              </a:lnSpc>
              <a:spcBef>
                <a:spcPts val="0"/>
              </a:spcBef>
              <a:spcAft>
                <a:spcPts val="0"/>
              </a:spcAft>
              <a:buSzPts val="1400"/>
              <a:buNone/>
            </a:pPr>
            <a:r>
              <a:rPr lang="en-GB"/>
              <a:t>Consider the use of cold-calling, mini whiteboards to identify mistakes and ensure a high success rate. </a:t>
            </a:r>
            <a:endParaRPr/>
          </a:p>
          <a:p>
            <a:pPr marL="0" lvl="0" indent="0" algn="l" rtl="0">
              <a:lnSpc>
                <a:spcPct val="100000"/>
              </a:lnSpc>
              <a:spcBef>
                <a:spcPts val="0"/>
              </a:spcBef>
              <a:spcAft>
                <a:spcPts val="0"/>
              </a:spcAft>
              <a:buSzPts val="1400"/>
              <a:buNone/>
            </a:pPr>
            <a:r>
              <a:rPr lang="en-GB"/>
              <a:t>Be clear about what needs to be written down and how.</a:t>
            </a:r>
            <a:endParaRPr/>
          </a:p>
          <a:p>
            <a:pPr marL="0" lvl="0" indent="0" algn="l" rtl="0">
              <a:lnSpc>
                <a:spcPct val="100000"/>
              </a:lnSpc>
              <a:spcBef>
                <a:spcPts val="0"/>
              </a:spcBef>
              <a:spcAft>
                <a:spcPts val="0"/>
              </a:spcAft>
              <a:buSzPts val="1400"/>
              <a:buNone/>
            </a:pPr>
            <a:r>
              <a:rPr lang="en-GB"/>
              <a:t>Consider the use of a visualiser to model where needed or appropriate.  </a:t>
            </a:r>
            <a:endParaRPr/>
          </a:p>
          <a:p>
            <a:pPr marL="0" lvl="0" indent="0" algn="l" rtl="0">
              <a:lnSpc>
                <a:spcPct val="100000"/>
              </a:lnSpc>
              <a:spcBef>
                <a:spcPts val="0"/>
              </a:spcBef>
              <a:spcAft>
                <a:spcPts val="0"/>
              </a:spcAft>
              <a:buSzPts val="1400"/>
              <a:buNone/>
            </a:pPr>
            <a:r>
              <a:rPr lang="en-GB"/>
              <a:t>Guidance minimises cognitive load and can be faded as learning happens. Continue guided practice until pupils have automated their new learning. </a:t>
            </a:r>
            <a:endParaRPr/>
          </a:p>
        </p:txBody>
      </p:sp>
      <p:sp>
        <p:nvSpPr>
          <p:cNvPr id="278" name="Google Shape;278;g2bdb06796c8_0_3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bdb06796c8_0_3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bdb06796c8_0_3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Monitoring independent practie</a:t>
            </a:r>
            <a:endParaRPr/>
          </a:p>
          <a:p>
            <a:pPr marL="0" lvl="0" indent="0" algn="l" rtl="0">
              <a:lnSpc>
                <a:spcPct val="100000"/>
              </a:lnSpc>
              <a:spcBef>
                <a:spcPts val="0"/>
              </a:spcBef>
              <a:spcAft>
                <a:spcPts val="0"/>
              </a:spcAft>
              <a:buSzPts val="1400"/>
              <a:buNone/>
            </a:pPr>
            <a:r>
              <a:rPr lang="en-GB"/>
              <a:t>‘You do’</a:t>
            </a:r>
            <a:endParaRPr/>
          </a:p>
          <a:p>
            <a:pPr marL="0" lvl="0" indent="0" algn="l" rtl="0">
              <a:lnSpc>
                <a:spcPct val="100000"/>
              </a:lnSpc>
              <a:spcBef>
                <a:spcPts val="0"/>
              </a:spcBef>
              <a:spcAft>
                <a:spcPts val="0"/>
              </a:spcAft>
              <a:buSzPts val="1400"/>
              <a:buNone/>
            </a:pPr>
            <a:r>
              <a:rPr lang="en-GB"/>
              <a:t>Pupils have a go and apply new learning. This helps the transfer of knowledge from short-term memory to long-term memory.</a:t>
            </a:r>
            <a:endParaRPr/>
          </a:p>
          <a:p>
            <a:pPr marL="0" lvl="0" indent="0" algn="l" rtl="0">
              <a:lnSpc>
                <a:spcPct val="100000"/>
              </a:lnSpc>
              <a:spcBef>
                <a:spcPts val="0"/>
              </a:spcBef>
              <a:spcAft>
                <a:spcPts val="0"/>
              </a:spcAft>
              <a:buSzPts val="1400"/>
              <a:buNone/>
            </a:pPr>
            <a:r>
              <a:rPr lang="en-GB"/>
              <a:t>Allowing pupils to continue their practice helps  them to overlearn new knowledge to automaticity. This makes knowledge instantaneously usable in new and different scenarios,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So, don’t use too much of the same thing. </a:t>
            </a:r>
            <a:endParaRPr/>
          </a:p>
          <a:p>
            <a:pPr marL="0" lvl="0" indent="0" algn="l" rtl="0">
              <a:lnSpc>
                <a:spcPct val="100000"/>
              </a:lnSpc>
              <a:spcBef>
                <a:spcPts val="0"/>
              </a:spcBef>
              <a:spcAft>
                <a:spcPts val="0"/>
              </a:spcAft>
              <a:buSzPts val="1400"/>
              <a:buNone/>
            </a:pPr>
            <a:r>
              <a:rPr lang="en-GB"/>
              <a:t>Think about how you can add challenge using the delivered knowledge by changing context or adding multiple steps. </a:t>
            </a:r>
            <a:endParaRPr/>
          </a:p>
          <a:p>
            <a:pPr marL="0" lvl="0" indent="0" algn="l" rtl="0">
              <a:lnSpc>
                <a:spcPct val="100000"/>
              </a:lnSpc>
              <a:spcBef>
                <a:spcPts val="0"/>
              </a:spcBef>
              <a:spcAft>
                <a:spcPts val="0"/>
              </a:spcAft>
              <a:buSzPts val="1400"/>
              <a:buNone/>
            </a:pPr>
            <a:r>
              <a:rPr lang="en-GB"/>
              <a:t>Links with assessment such as pose and position, live marking. Optimum time for contacts is 30 seconds or less. </a:t>
            </a:r>
            <a:endParaRPr/>
          </a:p>
          <a:p>
            <a:pPr marL="0" lvl="0" indent="0" algn="l" rtl="0">
              <a:lnSpc>
                <a:spcPct val="100000"/>
              </a:lnSpc>
              <a:spcBef>
                <a:spcPts val="0"/>
              </a:spcBef>
              <a:spcAft>
                <a:spcPts val="0"/>
              </a:spcAft>
              <a:buSzPts val="1400"/>
              <a:buNone/>
            </a:pPr>
            <a:r>
              <a:rPr lang="en-GB"/>
              <a:t>Information from your checks can be used to inform explicit instruction one-to-one or in small groups if needed.</a:t>
            </a:r>
            <a:endParaRPr/>
          </a:p>
          <a:p>
            <a:pPr marL="0" lvl="0" indent="0" algn="l" rtl="0">
              <a:lnSpc>
                <a:spcPct val="100000"/>
              </a:lnSpc>
              <a:spcBef>
                <a:spcPts val="0"/>
              </a:spcBef>
              <a:spcAft>
                <a:spcPts val="0"/>
              </a:spcAft>
              <a:buSzPts val="1400"/>
              <a:buNone/>
            </a:pPr>
            <a:r>
              <a:rPr lang="en-GB"/>
              <a:t>Once you are fairly certain that pupils have mastered new learning, let pupils do new tasks or solve problems for themselves. At this point, provide assistance only when necessary. </a:t>
            </a:r>
            <a:endParaRPr/>
          </a:p>
          <a:p>
            <a:pPr marL="0" lvl="0" indent="0" algn="l" rtl="0">
              <a:lnSpc>
                <a:spcPct val="100000"/>
              </a:lnSpc>
              <a:spcBef>
                <a:spcPts val="0"/>
              </a:spcBef>
              <a:spcAft>
                <a:spcPts val="0"/>
              </a:spcAft>
              <a:buSzPts val="1400"/>
              <a:buNone/>
            </a:pPr>
            <a:r>
              <a:rPr lang="en-GB"/>
              <a:t>Touching briefly on memory, ensure weekly and monthly reviews so that pupils do not forget previously learned content. </a:t>
            </a:r>
            <a:endParaRPr/>
          </a:p>
        </p:txBody>
      </p:sp>
      <p:sp>
        <p:nvSpPr>
          <p:cNvPr id="285" name="Google Shape;285;g2bdb06796c8_0_3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bdb06796c8_0_5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bdb06796c8_0_5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As you can seem, the 5 elements that we have gone through today are knitted together.</a:t>
            </a:r>
            <a:endParaRPr/>
          </a:p>
          <a:p>
            <a:pPr marL="0" lvl="0" indent="0" algn="l" rtl="0">
              <a:lnSpc>
                <a:spcPct val="100000"/>
              </a:lnSpc>
              <a:spcBef>
                <a:spcPts val="0"/>
              </a:spcBef>
              <a:spcAft>
                <a:spcPts val="0"/>
              </a:spcAft>
              <a:buSzPts val="1400"/>
              <a:buNone/>
            </a:pPr>
            <a:r>
              <a:rPr lang="en-GB"/>
              <a:t>They also link with to the other pillars and it is difficult to go through the session without touching on elements of memory, the need to adapt teaching or to do assessment effectively.</a:t>
            </a:r>
            <a:endParaRPr/>
          </a:p>
          <a:p>
            <a:pPr marL="0" lvl="0" indent="0" algn="l" rtl="0">
              <a:lnSpc>
                <a:spcPct val="100000"/>
              </a:lnSpc>
              <a:spcBef>
                <a:spcPts val="0"/>
              </a:spcBef>
              <a:spcAft>
                <a:spcPts val="0"/>
              </a:spcAft>
              <a:buSzPts val="1400"/>
              <a:buNone/>
            </a:pPr>
            <a:r>
              <a:rPr lang="en-GB"/>
              <a:t>However, although we have briefly mentioned some of these elements, we will go through them fully in our sessions later this year onwards.</a:t>
            </a:r>
            <a:endParaRPr/>
          </a:p>
          <a:p>
            <a:pPr marL="0" lvl="0" indent="0" algn="l" rtl="0">
              <a:lnSpc>
                <a:spcPct val="100000"/>
              </a:lnSpc>
              <a:spcBef>
                <a:spcPts val="0"/>
              </a:spcBef>
              <a:spcAft>
                <a:spcPts val="0"/>
              </a:spcAft>
              <a:buSzPts val="1400"/>
              <a:buNone/>
            </a:pPr>
            <a:r>
              <a:rPr lang="en-GB"/>
              <a:t>However, we have provided links to reading within the PowerPoint so you can undertake further research if you would like.</a:t>
            </a:r>
            <a:endParaRPr/>
          </a:p>
          <a:p>
            <a:pPr marL="0" lvl="0" indent="0" algn="l" rtl="0">
              <a:lnSpc>
                <a:spcPct val="100000"/>
              </a:lnSpc>
              <a:spcBef>
                <a:spcPts val="0"/>
              </a:spcBef>
              <a:spcAft>
                <a:spcPts val="0"/>
              </a:spcAft>
              <a:buSzPts val="1400"/>
              <a:buNone/>
            </a:pPr>
            <a:r>
              <a:rPr lang="en-GB"/>
              <a:t>We will continue to summarise research and provide articles due to request from your feedback. </a:t>
            </a:r>
            <a:endParaRPr/>
          </a:p>
        </p:txBody>
      </p:sp>
      <p:sp>
        <p:nvSpPr>
          <p:cNvPr id="292" name="Google Shape;292;g2bdb06796c8_0_5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 reminder:</a:t>
            </a:r>
          </a:p>
          <a:p>
            <a:pPr marL="0" lvl="0" indent="0" algn="l" rtl="0">
              <a:lnSpc>
                <a:spcPct val="100000"/>
              </a:lnSpc>
              <a:spcBef>
                <a:spcPts val="0"/>
              </a:spcBef>
              <a:spcAft>
                <a:spcPts val="0"/>
              </a:spcAft>
              <a:buSzPts val="1400"/>
              <a:buNone/>
            </a:pPr>
            <a:r>
              <a:rPr lang="en-US"/>
              <a:t>Our work is to facilitate learning of and sharing of best generic and subject specific implementation practice across schools.</a:t>
            </a:r>
          </a:p>
          <a:p>
            <a:pPr marL="0" lvl="0" indent="0" algn="l" rtl="0">
              <a:lnSpc>
                <a:spcPct val="100000"/>
              </a:lnSpc>
              <a:spcBef>
                <a:spcPts val="0"/>
              </a:spcBef>
              <a:spcAft>
                <a:spcPts val="0"/>
              </a:spcAft>
              <a:buSzPts val="1400"/>
              <a:buNone/>
            </a:pPr>
            <a:r>
              <a:rPr lang="en-US"/>
              <a:t>This is so that we can continue to learn from each other.</a:t>
            </a:r>
          </a:p>
          <a:p>
            <a:pPr marL="0" lvl="0" indent="0" algn="l" rtl="0">
              <a:lnSpc>
                <a:spcPct val="100000"/>
              </a:lnSpc>
              <a:spcBef>
                <a:spcPts val="0"/>
              </a:spcBef>
              <a:spcAft>
                <a:spcPts val="0"/>
              </a:spcAft>
              <a:buSzPts val="1400"/>
              <a:buNone/>
            </a:pPr>
            <a:r>
              <a:rPr lang="en-US"/>
              <a:t>We are not saying that we are dictating what school leaders should do. We are facilitating access to research and helping each other to ‘keep our eyes on the ball’.</a:t>
            </a:r>
          </a:p>
          <a:p>
            <a:pPr marL="0" lvl="0" indent="0" algn="l" rtl="0">
              <a:lnSpc>
                <a:spcPct val="100000"/>
              </a:lnSpc>
              <a:spcBef>
                <a:spcPts val="0"/>
              </a:spcBef>
              <a:spcAft>
                <a:spcPts val="0"/>
              </a:spcAft>
              <a:buSzPts val="1400"/>
              <a:buNone/>
            </a:pPr>
            <a:r>
              <a:rPr lang="en-US"/>
              <a:t>This work will happen in tandem with subject hubs’ work. The sessions we deliver will not replace subject hubs’ work. The session can take half of the hub’s time together, or more if you wish to do so.</a:t>
            </a:r>
          </a:p>
          <a:p>
            <a:pPr marL="0" lvl="0" indent="0" algn="l" rtl="0">
              <a:lnSpc>
                <a:spcPct val="100000"/>
              </a:lnSpc>
              <a:spcBef>
                <a:spcPts val="0"/>
              </a:spcBef>
              <a:spcAft>
                <a:spcPts val="0"/>
              </a:spcAft>
              <a:buSzPts val="1400"/>
              <a:buNone/>
            </a:pPr>
            <a:r>
              <a:rPr lang="en-US"/>
              <a:t>We would like feedback from each session to inform our work going forward. Your ideas and insights are invaluable to us so we can continue to help thousands of young people across Bolton to benefit from an excellent education. </a:t>
            </a:r>
            <a:endParaRPr lang="en-US" dirty="0"/>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Hub leadership team - prior to the session, choose a tricky or abstract topic that is appropriate for discussion around effective explanations and sequencing. Liaise with the subject hub lead in doing this. </a:t>
            </a:r>
            <a:endParaRPr b="1"/>
          </a:p>
          <a:p>
            <a:pPr marL="0" lvl="0" indent="0" algn="l" rtl="0">
              <a:lnSpc>
                <a:spcPct val="100000"/>
              </a:lnSpc>
              <a:spcBef>
                <a:spcPts val="0"/>
              </a:spcBef>
              <a:spcAft>
                <a:spcPts val="0"/>
              </a:spcAft>
              <a:buSzPts val="1400"/>
              <a:buNone/>
            </a:pPr>
            <a:r>
              <a:rPr lang="en-GB"/>
              <a:t>With the hub lead, talk hub members through the planning of an effective input in this topic.</a:t>
            </a:r>
            <a:endParaRPr/>
          </a:p>
          <a:p>
            <a:pPr marL="0" lvl="0" indent="0" algn="l" rtl="0">
              <a:lnSpc>
                <a:spcPct val="100000"/>
              </a:lnSpc>
              <a:spcBef>
                <a:spcPts val="0"/>
              </a:spcBef>
              <a:spcAft>
                <a:spcPts val="0"/>
              </a:spcAft>
              <a:buSzPts val="1400"/>
              <a:buNone/>
            </a:pPr>
            <a:r>
              <a:rPr lang="en-GB"/>
              <a:t>Use the prompts on the board to help. </a:t>
            </a:r>
            <a:endParaRPr/>
          </a:p>
          <a:p>
            <a:pPr marL="0" lvl="0" indent="0" algn="l" rtl="0">
              <a:lnSpc>
                <a:spcPct val="100000"/>
              </a:lnSpc>
              <a:spcBef>
                <a:spcPts val="0"/>
              </a:spcBef>
              <a:spcAft>
                <a:spcPts val="0"/>
              </a:spcAft>
              <a:buSzPts val="1400"/>
              <a:buNone/>
            </a:pPr>
            <a:r>
              <a:rPr lang="en-GB"/>
              <a:t>Tell subject leaders that this is an interesting thing to do in departments (e.g. choose a topic and get the team to go through the same process and deliberately practice it). Advise hub delegates to use this as a tool in their own schools.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Allow 10 minutes for discussion. Perhaps have a think about your own subject. Circulate to capture any interesting discussion points.</a:t>
            </a:r>
            <a:endParaRPr/>
          </a:p>
          <a:p>
            <a:pPr marL="0" lvl="0" indent="0" algn="l" rtl="0">
              <a:lnSpc>
                <a:spcPct val="100000"/>
              </a:lnSpc>
              <a:spcBef>
                <a:spcPts val="0"/>
              </a:spcBef>
              <a:spcAft>
                <a:spcPts val="0"/>
              </a:spcAft>
              <a:buSzPts val="1400"/>
              <a:buNone/>
            </a:pPr>
            <a:r>
              <a:rPr lang="en-GB"/>
              <a:t>Ask people to be prepared to feed back. </a:t>
            </a:r>
            <a:endParaRPr/>
          </a:p>
        </p:txBody>
      </p:sp>
      <p:sp>
        <p:nvSpPr>
          <p:cNvPr id="304" name="Google Shape;304;p8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a:p>
        </p:txBody>
      </p:sp>
      <p:sp>
        <p:nvSpPr>
          <p:cNvPr id="317" name="Google Shape;317;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24" name="Google Shape;324;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Next steps and questions</a:t>
            </a:r>
            <a:endParaRPr/>
          </a:p>
          <a:p>
            <a:pPr marL="0" lvl="0" indent="0" algn="l" rtl="0">
              <a:lnSpc>
                <a:spcPct val="100000"/>
              </a:lnSpc>
              <a:spcBef>
                <a:spcPts val="0"/>
              </a:spcBef>
              <a:spcAft>
                <a:spcPts val="0"/>
              </a:spcAft>
              <a:buSzPts val="1400"/>
              <a:buNone/>
            </a:pPr>
            <a:r>
              <a:rPr lang="en-GB" b="1"/>
              <a:t>Take questions.</a:t>
            </a:r>
            <a:endParaRPr/>
          </a:p>
          <a:p>
            <a:pPr marL="0" lvl="0" indent="0" algn="l" rtl="0">
              <a:lnSpc>
                <a:spcPct val="100000"/>
              </a:lnSpc>
              <a:spcBef>
                <a:spcPts val="0"/>
              </a:spcBef>
              <a:spcAft>
                <a:spcPts val="0"/>
              </a:spcAft>
              <a:buSzPts val="1400"/>
              <a:buNone/>
            </a:pPr>
            <a:r>
              <a:rPr lang="en-GB" b="1"/>
              <a:t>Be prepared to feedback any key points to the hub executive team. </a:t>
            </a:r>
            <a:endParaRPr b="1"/>
          </a:p>
          <a:p>
            <a:pPr marL="0" lvl="0" indent="0" algn="l" rtl="0">
              <a:lnSpc>
                <a:spcPct val="100000"/>
              </a:lnSpc>
              <a:spcBef>
                <a:spcPts val="0"/>
              </a:spcBef>
              <a:spcAft>
                <a:spcPts val="0"/>
              </a:spcAft>
              <a:buSzPts val="1400"/>
              <a:buNone/>
            </a:pPr>
            <a:r>
              <a:rPr lang="en-GB" b="1"/>
              <a:t>Is there anything you have seen that is not working? What have me missed? What is a stumbling block?</a:t>
            </a:r>
            <a:endParaRPr b="1"/>
          </a:p>
        </p:txBody>
      </p:sp>
      <p:sp>
        <p:nvSpPr>
          <p:cNvPr id="331" name="Google Shape;331;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ALL</a:t>
            </a:r>
            <a:endParaRPr/>
          </a:p>
        </p:txBody>
      </p:sp>
      <p:sp>
        <p:nvSpPr>
          <p:cNvPr id="338" name="Google Shape;338;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As discussed in the last session, we have used a range of research, including the work of the Bolton teaching and learning hub, feedback and work from the curriculum hub, best practice visits to high-performing trusts, to inform the five pillars of implementation detailed above.</a:t>
            </a:r>
          </a:p>
          <a:p>
            <a:pPr marL="0" lvl="0" indent="0" algn="l" rtl="0">
              <a:lnSpc>
                <a:spcPct val="100000"/>
              </a:lnSpc>
              <a:spcBef>
                <a:spcPts val="0"/>
              </a:spcBef>
              <a:spcAft>
                <a:spcPts val="0"/>
              </a:spcAft>
              <a:buSzPts val="1400"/>
              <a:buNone/>
            </a:pPr>
            <a:r>
              <a:rPr lang="en-US"/>
              <a:t>They are developing subject expertise</a:t>
            </a:r>
          </a:p>
          <a:p>
            <a:pPr marL="0" lvl="0" indent="0" algn="l" rtl="0">
              <a:lnSpc>
                <a:spcPct val="100000"/>
              </a:lnSpc>
              <a:spcBef>
                <a:spcPts val="0"/>
              </a:spcBef>
              <a:spcAft>
                <a:spcPts val="0"/>
              </a:spcAft>
              <a:buSzPts val="1400"/>
              <a:buNone/>
            </a:pPr>
            <a:r>
              <a:rPr lang="en-US"/>
              <a:t>Quality of instruction</a:t>
            </a:r>
          </a:p>
          <a:p>
            <a:pPr marL="0" lvl="0" indent="0" algn="l" rtl="0">
              <a:lnSpc>
                <a:spcPct val="100000"/>
              </a:lnSpc>
              <a:spcBef>
                <a:spcPts val="0"/>
              </a:spcBef>
              <a:spcAft>
                <a:spcPts val="0"/>
              </a:spcAft>
              <a:buSzPts val="1400"/>
              <a:buNone/>
            </a:pPr>
            <a:r>
              <a:rPr lang="en-US"/>
              <a:t>Making knowledge stick</a:t>
            </a:r>
          </a:p>
          <a:p>
            <a:pPr marL="0" lvl="0" indent="0" algn="l" rtl="0">
              <a:lnSpc>
                <a:spcPct val="100000"/>
              </a:lnSpc>
              <a:spcBef>
                <a:spcPts val="0"/>
              </a:spcBef>
              <a:spcAft>
                <a:spcPts val="0"/>
              </a:spcAft>
              <a:buSzPts val="1400"/>
              <a:buNone/>
            </a:pPr>
            <a:r>
              <a:rPr lang="en-US"/>
              <a:t>Adaptive teaching</a:t>
            </a:r>
          </a:p>
          <a:p>
            <a:pPr marL="0" lvl="0" indent="0" algn="l" rtl="0">
              <a:lnSpc>
                <a:spcPct val="100000"/>
              </a:lnSpc>
              <a:spcBef>
                <a:spcPts val="0"/>
              </a:spcBef>
              <a:spcAft>
                <a:spcPts val="0"/>
              </a:spcAft>
              <a:buSzPts val="1400"/>
              <a:buNone/>
            </a:pPr>
            <a:r>
              <a:rPr lang="en-US"/>
              <a:t>Assessment and feedback. </a:t>
            </a:r>
            <a:endParaRPr lang="en-US" dirty="0"/>
          </a:p>
        </p:txBody>
      </p:sp>
      <p:sp>
        <p:nvSpPr>
          <p:cNvPr id="123" name="Google Shape;123;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 this session, we will be building on the previous session on subject expertise. This pillar focuses on how we can deliver the most important knowledge that we have identified in curriculum plans so that all pupils, especially disadvantaged pupils and those with SEND, can feel a sense of success in our subject. If we get it right for disadvantaged pupils and pupils with SEND, we get it right for everyone. </a:t>
            </a:r>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r>
              <a:rPr lang="en-US"/>
              <a:t>As ever, this pillar links to many of our pillars.  </a:t>
            </a:r>
          </a:p>
          <a:p>
            <a:pPr marL="0" lvl="0" indent="0" algn="l" rtl="0">
              <a:lnSpc>
                <a:spcPct val="100000"/>
              </a:lnSpc>
              <a:spcBef>
                <a:spcPts val="0"/>
              </a:spcBef>
              <a:spcAft>
                <a:spcPts val="0"/>
              </a:spcAft>
              <a:buSzPts val="1400"/>
              <a:buNone/>
            </a:pPr>
            <a:r>
              <a:rPr lang="en-US"/>
              <a:t>WE WILL FOLLOW THIS WITH MEMORY AND ADAPTIVE TEACHINGS, ASSESSMENT AND FEEDBACK </a:t>
            </a:r>
            <a:endParaRPr lang="en-US" dirty="0"/>
          </a:p>
        </p:txBody>
      </p:sp>
      <p:sp>
        <p:nvSpPr>
          <p:cNvPr id="134" name="Google Shape;134;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7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What does quality of instruction mean to you? And in your subject area?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Take feedback.</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This might look different in different subjects, such as practical subjects where instruction may focus heavily on modelling, or in history where it might focus heavily on explanation and stories. In languages and science there will be abstract concepts to consider in our instruction.</a:t>
            </a:r>
            <a:endParaRPr dirty="0"/>
          </a:p>
        </p:txBody>
      </p:sp>
      <p:sp>
        <p:nvSpPr>
          <p:cNvPr id="145" name="Google Shape;145;p7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8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Recap</a:t>
            </a:r>
            <a:endParaRPr/>
          </a:p>
          <a:p>
            <a:pPr marL="0" lvl="0" indent="0" algn="l" rtl="0">
              <a:lnSpc>
                <a:spcPct val="100000"/>
              </a:lnSpc>
              <a:spcBef>
                <a:spcPts val="0"/>
              </a:spcBef>
              <a:spcAft>
                <a:spcPts val="0"/>
              </a:spcAft>
              <a:buSzPts val="1400"/>
              <a:buNone/>
            </a:pPr>
            <a:r>
              <a:rPr lang="en-GB"/>
              <a:t>Remember that pupils are novices and teachers are experts. </a:t>
            </a:r>
            <a:endParaRPr/>
          </a:p>
          <a:p>
            <a:pPr marL="0" lvl="0" indent="0" algn="l" rtl="0">
              <a:lnSpc>
                <a:spcPct val="100000"/>
              </a:lnSpc>
              <a:spcBef>
                <a:spcPts val="0"/>
              </a:spcBef>
              <a:spcAft>
                <a:spcPts val="0"/>
              </a:spcAft>
              <a:buSzPts val="1400"/>
              <a:buNone/>
            </a:pPr>
            <a:r>
              <a:rPr lang="en-GB"/>
              <a:t>Just like learning to drive, the learner is a novice until well after they have taken their test.</a:t>
            </a:r>
            <a:endParaRPr/>
          </a:p>
          <a:p>
            <a:pPr marL="0" lvl="0" indent="0" algn="l" rtl="0">
              <a:lnSpc>
                <a:spcPct val="100000"/>
              </a:lnSpc>
              <a:spcBef>
                <a:spcPts val="0"/>
              </a:spcBef>
              <a:spcAft>
                <a:spcPts val="0"/>
              </a:spcAft>
              <a:buSzPts val="1400"/>
              <a:buNone/>
            </a:pPr>
            <a:r>
              <a:rPr lang="en-GB"/>
              <a:t>So we need to reflect on the quality of our instruction to help novice learners to understand important and sometimes abstract concepts. </a:t>
            </a:r>
            <a:endParaRPr/>
          </a:p>
          <a:p>
            <a:pPr marL="0" lvl="0" indent="0" algn="l" rtl="0">
              <a:lnSpc>
                <a:spcPct val="100000"/>
              </a:lnSpc>
              <a:spcBef>
                <a:spcPts val="0"/>
              </a:spcBef>
              <a:spcAft>
                <a:spcPts val="0"/>
              </a:spcAft>
              <a:buSzPts val="1400"/>
              <a:buNone/>
            </a:pPr>
            <a:r>
              <a:rPr lang="en-GB"/>
              <a:t>Therefore, they need to benefit from highly effective explanations, an appropriate sequencing of component knowledge, small steps, modelling to help make abstract concepts more concrete. As we mentioned in the last session, the teacher is the expert in the room who helps the novice to know more and remember more. Expertise is particularly important with pupils who may struggle with their learning in a particular subject. </a:t>
            </a:r>
            <a:endParaRPr/>
          </a:p>
        </p:txBody>
      </p:sp>
      <p:sp>
        <p:nvSpPr>
          <p:cNvPr id="156" name="Google Shape;156;p8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bf337463a2_0_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2bf337463a2_0_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Recap</a:t>
            </a:r>
            <a:endParaRPr/>
          </a:p>
          <a:p>
            <a:pPr marL="0" lvl="0" indent="0" algn="l" rtl="0">
              <a:lnSpc>
                <a:spcPct val="100000"/>
              </a:lnSpc>
              <a:spcBef>
                <a:spcPts val="0"/>
              </a:spcBef>
              <a:spcAft>
                <a:spcPts val="0"/>
              </a:spcAft>
              <a:buSzPts val="1400"/>
              <a:buNone/>
            </a:pPr>
            <a:r>
              <a:rPr lang="en-GB"/>
              <a:t>We have seen this interpretation of Willingham’s model of memory. </a:t>
            </a:r>
            <a:endParaRPr/>
          </a:p>
          <a:p>
            <a:pPr marL="0" lvl="0" indent="0" algn="l" rtl="0">
              <a:lnSpc>
                <a:spcPct val="100000"/>
              </a:lnSpc>
              <a:spcBef>
                <a:spcPts val="0"/>
              </a:spcBef>
              <a:spcAft>
                <a:spcPts val="0"/>
              </a:spcAft>
              <a:buSzPts val="1400"/>
              <a:buNone/>
            </a:pPr>
            <a:r>
              <a:rPr lang="en-GB"/>
              <a:t>We see that working memory has limited capacity and to help pupils to remember more, we need to help them to move knowledge to long-term memory. </a:t>
            </a:r>
            <a:endParaRPr/>
          </a:p>
          <a:p>
            <a:pPr marL="0" lvl="0" indent="0" algn="l" rtl="0">
              <a:lnSpc>
                <a:spcPct val="100000"/>
              </a:lnSpc>
              <a:spcBef>
                <a:spcPts val="0"/>
              </a:spcBef>
              <a:spcAft>
                <a:spcPts val="0"/>
              </a:spcAft>
              <a:buSzPts val="1400"/>
              <a:buNone/>
            </a:pPr>
            <a:r>
              <a:rPr lang="en-GB"/>
              <a:t>Following curriculum design itself, the quality of our instruction is the next most important element.</a:t>
            </a:r>
            <a:endParaRPr/>
          </a:p>
          <a:p>
            <a:pPr marL="0" lvl="0" indent="0" algn="l" rtl="0">
              <a:lnSpc>
                <a:spcPct val="100000"/>
              </a:lnSpc>
              <a:spcBef>
                <a:spcPts val="0"/>
              </a:spcBef>
              <a:spcAft>
                <a:spcPts val="0"/>
              </a:spcAft>
              <a:buSzPts val="1400"/>
              <a:buNone/>
            </a:pPr>
            <a:r>
              <a:rPr lang="en-GB"/>
              <a:t>This is because it touches on elements 1, 2 and 3 here namely - </a:t>
            </a:r>
            <a:r>
              <a:rPr lang="en-GB" b="1"/>
              <a:t>attention </a:t>
            </a:r>
            <a:r>
              <a:rPr lang="en-GB"/>
              <a:t>- (helping pupils to pay attention to the right things), </a:t>
            </a:r>
            <a:r>
              <a:rPr lang="en-GB" b="1"/>
              <a:t>cognitive load</a:t>
            </a:r>
            <a:r>
              <a:rPr lang="en-GB"/>
              <a:t> (ensuring that the amount and complexity of information does not exceed pupils’ working memory), and </a:t>
            </a:r>
            <a:r>
              <a:rPr lang="en-GB" b="1"/>
              <a:t>thought </a:t>
            </a:r>
            <a:r>
              <a:rPr lang="en-GB"/>
              <a:t>(giving pupils the opportunity to process information and link it to prior knowledge to make it sticky). This also links with pillar 3 (making knowledge stick).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We will look further at element 4 (feedback) and element 5 (consolidation) in pillars 3 (making knowledge stick), 4 (adaptive teaching), and 5 (assessment and feedback)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69" name="Google Shape;169;g2bf337463a2_0_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db06796c8_0_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2bdb06796c8_0_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Introduction - you may want to give pre-reading on this article, or give time to read during the session</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Beth Budden, in her article ‘Seductive Teaching’ outlines the frustration of when you have taught what you think is a memorable lesson but then you realise that pupils have taken away the wrong facts and knowledge. This is based on research from Harp and Meyer ‘How Seductive Details Do Their Damage’.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Much like the picture of this cake is luring your thoughts away from this session. We we are now looking at gooey chocolate, how tasty the Oreos may be, what is inside the cake…</a:t>
            </a:r>
            <a:endParaRPr/>
          </a:p>
          <a:p>
            <a:pPr marL="0" lvl="0" indent="0" algn="l" rtl="0">
              <a:lnSpc>
                <a:spcPct val="100000"/>
              </a:lnSpc>
              <a:spcBef>
                <a:spcPts val="0"/>
              </a:spcBef>
              <a:spcAft>
                <a:spcPts val="0"/>
              </a:spcAft>
              <a:buSzPts val="1400"/>
              <a:buNone/>
            </a:pPr>
            <a:r>
              <a:rPr lang="en-GB"/>
              <a:t>Let’s remove the cake…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1" name="Google Shape;181;g2bdb06796c8_0_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bf337463a2_0_18: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2bf337463a2_0_1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Article summary:</a:t>
            </a:r>
            <a:endParaRPr/>
          </a:p>
          <a:p>
            <a:pPr marL="0" lvl="0" indent="0" algn="l" rtl="0">
              <a:lnSpc>
                <a:spcPct val="100000"/>
              </a:lnSpc>
              <a:spcBef>
                <a:spcPts val="0"/>
              </a:spcBef>
              <a:spcAft>
                <a:spcPts val="0"/>
              </a:spcAft>
              <a:buSzPts val="1400"/>
              <a:buNone/>
            </a:pPr>
            <a:r>
              <a:rPr lang="en-GB"/>
              <a:t>There is a tug of war to get pupils to focus on the most important knowledge anyway due to them thinking elsewhere (last night’s TV show etc)</a:t>
            </a:r>
            <a:endParaRPr/>
          </a:p>
          <a:p>
            <a:pPr marL="0" lvl="0" indent="0" algn="l" rtl="0">
              <a:lnSpc>
                <a:spcPct val="100000"/>
              </a:lnSpc>
              <a:spcBef>
                <a:spcPts val="0"/>
              </a:spcBef>
              <a:spcAft>
                <a:spcPts val="0"/>
              </a:spcAft>
              <a:buSzPts val="1400"/>
              <a:buNone/>
            </a:pPr>
            <a:r>
              <a:rPr lang="en-GB"/>
              <a:t>But we can help to focus on the most important facts. So first of all, we need to have identified the right knowledge in the right order within curriculum intent.</a:t>
            </a:r>
            <a:endParaRPr/>
          </a:p>
          <a:p>
            <a:pPr marL="0" lvl="0" indent="0" algn="l" rtl="0">
              <a:lnSpc>
                <a:spcPct val="100000"/>
              </a:lnSpc>
              <a:spcBef>
                <a:spcPts val="0"/>
              </a:spcBef>
              <a:spcAft>
                <a:spcPts val="0"/>
              </a:spcAft>
              <a:buSzPts val="1400"/>
              <a:buNone/>
            </a:pPr>
            <a:r>
              <a:rPr lang="en-GB"/>
              <a:t>Harp and Meyer outline a three-way process that is helpful for pupils in constructing a coherent mental model of new information. </a:t>
            </a:r>
            <a:endParaRPr/>
          </a:p>
          <a:p>
            <a:pPr marL="0" lvl="0" indent="0" algn="l" rtl="0">
              <a:lnSpc>
                <a:spcPct val="100000"/>
              </a:lnSpc>
              <a:spcBef>
                <a:spcPts val="0"/>
              </a:spcBef>
              <a:spcAft>
                <a:spcPts val="0"/>
              </a:spcAft>
              <a:buSzPts val="1400"/>
              <a:buNone/>
            </a:pPr>
            <a:r>
              <a:rPr lang="en-GB" b="1"/>
              <a:t>Selecting </a:t>
            </a:r>
            <a:r>
              <a:rPr lang="en-GB"/>
              <a:t>- the teacher pays full attention to the most important knowledge from the intended curriculum. The example in the research piece is that</a:t>
            </a:r>
            <a:r>
              <a:rPr lang="en-GB" sz="1000"/>
              <a:t> </a:t>
            </a:r>
            <a:r>
              <a:rPr lang="en-GB" sz="1150">
                <a:solidFill>
                  <a:srgbClr val="111111"/>
                </a:solidFill>
                <a:highlight>
                  <a:srgbClr val="FFFFFF"/>
                </a:highlight>
              </a:rPr>
              <a:t>the main idea is that animals can be grouped into three different groups (carnivore, herbivore, omnivore) depending on their types of diet. Through everything that a learner hears or sees in the lesson, this is the information they need to select and focus on. </a:t>
            </a:r>
            <a:r>
              <a:rPr lang="en-GB"/>
              <a:t>There is effective explanation of key words and most important points</a:t>
            </a:r>
            <a:endParaRPr sz="1000"/>
          </a:p>
          <a:p>
            <a:pPr marL="0" lvl="0" indent="0" algn="l" rtl="0">
              <a:lnSpc>
                <a:spcPct val="100000"/>
              </a:lnSpc>
              <a:spcBef>
                <a:spcPts val="0"/>
              </a:spcBef>
              <a:spcAft>
                <a:spcPts val="0"/>
              </a:spcAft>
              <a:buSzPts val="1400"/>
              <a:buNone/>
            </a:pPr>
            <a:r>
              <a:rPr lang="en-GB" b="1"/>
              <a:t>Organising </a:t>
            </a:r>
            <a:r>
              <a:rPr lang="en-GB"/>
              <a:t>- this is when teachers help pupils to build connections around the new information that is presented to them. For example, that there are different types of animals and that they have different teeth or can be predators or prey.</a:t>
            </a:r>
            <a:endParaRPr/>
          </a:p>
          <a:p>
            <a:pPr marL="0" lvl="0" indent="0" algn="l" rtl="0">
              <a:lnSpc>
                <a:spcPct val="100000"/>
              </a:lnSpc>
              <a:spcBef>
                <a:spcPts val="0"/>
              </a:spcBef>
              <a:spcAft>
                <a:spcPts val="0"/>
              </a:spcAft>
              <a:buSzPts val="1400"/>
              <a:buNone/>
            </a:pPr>
            <a:r>
              <a:rPr lang="en-GB" b="1"/>
              <a:t>Integrating </a:t>
            </a:r>
            <a:r>
              <a:rPr lang="en-GB"/>
              <a:t>- building external connections between new information and and prior knowledge. For example, cats have pointy teeth, chase small animals and eat meat in the form of cat food.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It all goes back to curriculum intent. A more specific intent aid effective content delivery. </a:t>
            </a:r>
            <a:endParaRPr/>
          </a:p>
          <a:p>
            <a:pPr marL="0" lvl="0" indent="0" algn="l" rtl="0">
              <a:lnSpc>
                <a:spcPct val="100000"/>
              </a:lnSpc>
              <a:spcBef>
                <a:spcPts val="0"/>
              </a:spcBef>
              <a:spcAft>
                <a:spcPts val="0"/>
              </a:spcAft>
              <a:buSzPts val="1400"/>
              <a:buNone/>
            </a:pPr>
            <a:endParaRPr/>
          </a:p>
        </p:txBody>
      </p:sp>
      <p:sp>
        <p:nvSpPr>
          <p:cNvPr id="194" name="Google Shape;194;g2bf337463a2_0_1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teachertoolkit.co.uk/wp-content/uploads/2018/10/Principles-of-Insruction-Rosenshine.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www.sciencedirect.com/science/article/abs/pii/S0959475209000358" TargetMode="External"/><Relationship Id="rId5" Type="http://schemas.openxmlformats.org/officeDocument/2006/relationships/hyperlink" Target="https://www.innerdrive.co.uk/blog/the-split-attention-effect/" TargetMode="External"/><Relationship Id="rId4" Type="http://schemas.openxmlformats.org/officeDocument/2006/relationships/hyperlink" Target="https://bethbuddenteacher.wordpress.com/2020/10/04/thoughts-on-how-seduction-might-damage-learn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dirty="0">
                <a:solidFill>
                  <a:srgbClr val="FFFFFF"/>
                </a:solidFill>
                <a:latin typeface="Arial"/>
                <a:ea typeface="Arial"/>
                <a:cs typeface="Arial"/>
                <a:sym typeface="Arial"/>
              </a:rPr>
              <a:t>Pillar 2: Quality of Instruction</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June 2024</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Learning vs Training: What's the Difference and Why Should You Know"/>
          <p:cNvPicPr preferRelativeResize="0"/>
          <p:nvPr/>
        </p:nvPicPr>
        <p:blipFill rotWithShape="1">
          <a:blip r:embed="rId3">
            <a:alphaModFix/>
          </a:blip>
          <a:srcRect r="16861"/>
          <a:stretch/>
        </p:blipFill>
        <p:spPr>
          <a:xfrm>
            <a:off x="6920559" y="2193283"/>
            <a:ext cx="3737164" cy="2485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g2bf337463a2_0_35"/>
          <p:cNvSpPr/>
          <p:nvPr/>
        </p:nvSpPr>
        <p:spPr>
          <a:xfrm>
            <a:off x="-1275" y="15240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1" name="Google Shape;211;g2bf337463a2_0_35"/>
          <p:cNvGrpSpPr/>
          <p:nvPr/>
        </p:nvGrpSpPr>
        <p:grpSpPr>
          <a:xfrm>
            <a:off x="-39" y="5255591"/>
            <a:ext cx="12189238" cy="1828789"/>
            <a:chOff x="-305" y="3144820"/>
            <a:chExt cx="9182100" cy="1551136"/>
          </a:xfrm>
        </p:grpSpPr>
        <p:sp>
          <p:nvSpPr>
            <p:cNvPr id="212" name="Google Shape;212;g2bf337463a2_0_3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g2bf337463a2_0_3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g2bf337463a2_0_3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g2bf337463a2_0_3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6" name="Google Shape;216;g2bf337463a2_0_35"/>
          <p:cNvSpPr/>
          <p:nvPr/>
        </p:nvSpPr>
        <p:spPr>
          <a:xfrm>
            <a:off x="158500" y="2667000"/>
            <a:ext cx="3907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Distraction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7" name="Google Shape;217;g2bf337463a2_0_35"/>
          <p:cNvSpPr/>
          <p:nvPr/>
        </p:nvSpPr>
        <p:spPr>
          <a:xfrm>
            <a:off x="4308475" y="2667000"/>
            <a:ext cx="3721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Disruption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8" name="Google Shape;218;g2bf337463a2_0_35"/>
          <p:cNvSpPr/>
          <p:nvPr/>
        </p:nvSpPr>
        <p:spPr>
          <a:xfrm>
            <a:off x="8238975" y="2667000"/>
            <a:ext cx="37977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Diversion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5" name="Google Shape;225;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23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6" name="Google Shape;226;g2bf337463a2_0_57"/>
          <p:cNvSpPr/>
          <p:nvPr/>
        </p:nvSpPr>
        <p:spPr>
          <a:xfrm>
            <a:off x="642981" y="642950"/>
            <a:ext cx="10889100" cy="55704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1"/>
              <a:t>Technique 21 Take The Steps</a:t>
            </a:r>
            <a:r>
              <a:rPr lang="en-GB" sz="3300"/>
              <a:t> </a:t>
            </a:r>
            <a:endParaRPr sz="3300"/>
          </a:p>
          <a:p>
            <a:pPr marL="0" marR="0" lvl="0" indent="0" algn="ctr" rtl="0">
              <a:lnSpc>
                <a:spcPct val="100000"/>
              </a:lnSpc>
              <a:spcBef>
                <a:spcPts val="600"/>
              </a:spcBef>
              <a:spcAft>
                <a:spcPts val="0"/>
              </a:spcAft>
              <a:buClr>
                <a:srgbClr val="000000"/>
              </a:buClr>
              <a:buSzPts val="2800"/>
              <a:buFont typeface="Arial"/>
              <a:buNone/>
            </a:pPr>
            <a:endParaRPr sz="3300"/>
          </a:p>
          <a:p>
            <a:pPr marL="457200" marR="0" lvl="0" indent="-438150" algn="ctr" rtl="0">
              <a:lnSpc>
                <a:spcPct val="100000"/>
              </a:lnSpc>
              <a:spcBef>
                <a:spcPts val="600"/>
              </a:spcBef>
              <a:spcAft>
                <a:spcPts val="0"/>
              </a:spcAft>
              <a:buSzPts val="3300"/>
              <a:buAutoNum type="arabicPeriod"/>
            </a:pPr>
            <a:r>
              <a:rPr lang="en-GB" sz="3300"/>
              <a:t>Identify and sequence small steps.</a:t>
            </a:r>
            <a:endParaRPr sz="3300"/>
          </a:p>
          <a:p>
            <a:pPr marL="457200" marR="0" lvl="0" indent="-438150" algn="ctr" rtl="0">
              <a:lnSpc>
                <a:spcPct val="100000"/>
              </a:lnSpc>
              <a:spcBef>
                <a:spcPts val="0"/>
              </a:spcBef>
              <a:spcAft>
                <a:spcPts val="0"/>
              </a:spcAft>
              <a:buSzPts val="3300"/>
              <a:buAutoNum type="arabicPeriod"/>
            </a:pPr>
            <a:r>
              <a:rPr lang="en-GB" sz="3300"/>
              <a:t>Help pupils to understand the steps</a:t>
            </a:r>
            <a:endParaRPr sz="3300"/>
          </a:p>
          <a:p>
            <a:pPr marL="457200" marR="0" lvl="0" indent="-438150" algn="ctr" rtl="0">
              <a:lnSpc>
                <a:spcPct val="100000"/>
              </a:lnSpc>
              <a:spcBef>
                <a:spcPts val="0"/>
              </a:spcBef>
              <a:spcAft>
                <a:spcPts val="0"/>
              </a:spcAft>
              <a:buSzPts val="3300"/>
              <a:buAutoNum type="arabicPeriod"/>
            </a:pPr>
            <a:r>
              <a:rPr lang="en-GB" sz="3300"/>
              <a:t>Build steps with time for practice</a:t>
            </a:r>
            <a:endParaRPr sz="3300"/>
          </a:p>
          <a:p>
            <a:pPr marL="457200" marR="0" lvl="0" indent="-438150" algn="ctr" rtl="0">
              <a:lnSpc>
                <a:spcPct val="100000"/>
              </a:lnSpc>
              <a:spcBef>
                <a:spcPts val="0"/>
              </a:spcBef>
              <a:spcAft>
                <a:spcPts val="0"/>
              </a:spcAft>
              <a:buSzPts val="3300"/>
              <a:buAutoNum type="arabicPeriod"/>
            </a:pPr>
            <a:r>
              <a:rPr lang="en-GB" sz="3300"/>
              <a:t>Ask questions</a:t>
            </a:r>
            <a:endParaRPr sz="3300"/>
          </a:p>
          <a:p>
            <a:pPr marL="457200" marR="0" lvl="0" indent="-438150" algn="ctr" rtl="0">
              <a:lnSpc>
                <a:spcPct val="100000"/>
              </a:lnSpc>
              <a:spcBef>
                <a:spcPts val="0"/>
              </a:spcBef>
              <a:spcAft>
                <a:spcPts val="0"/>
              </a:spcAft>
              <a:buSzPts val="3300"/>
              <a:buAutoNum type="arabicPeriod"/>
            </a:pPr>
            <a:r>
              <a:rPr lang="en-GB" sz="3300"/>
              <a:t>Give exemplars.</a:t>
            </a:r>
            <a:endParaRPr sz="3300"/>
          </a:p>
          <a:p>
            <a:pPr marL="457200" marR="0" lvl="0" indent="-438150" algn="ctr" rtl="0">
              <a:lnSpc>
                <a:spcPct val="100000"/>
              </a:lnSpc>
              <a:spcBef>
                <a:spcPts val="0"/>
              </a:spcBef>
              <a:spcAft>
                <a:spcPts val="0"/>
              </a:spcAft>
              <a:buSzPts val="3300"/>
              <a:buAutoNum type="arabicPeriod"/>
            </a:pPr>
            <a:r>
              <a:rPr lang="en-GB" sz="3300"/>
              <a:t>Reduce guidance. </a:t>
            </a:r>
            <a:endParaRPr sz="3300"/>
          </a:p>
          <a:p>
            <a:pPr marL="0" marR="0" lvl="0" indent="0" algn="ctr" rtl="0">
              <a:lnSpc>
                <a:spcPct val="100000"/>
              </a:lnSpc>
              <a:spcBef>
                <a:spcPts val="600"/>
              </a:spcBef>
              <a:spcAft>
                <a:spcPts val="600"/>
              </a:spcAft>
              <a:buClr>
                <a:srgbClr val="000000"/>
              </a:buClr>
              <a:buSzPts val="28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80"/>
          <p:cNvSpPr/>
          <p:nvPr/>
        </p:nvSpPr>
        <p:spPr>
          <a:xfrm>
            <a:off x="6430901" y="1493966"/>
            <a:ext cx="5038804"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33" name="Google Shape;233;p80"/>
          <p:cNvSpPr/>
          <p:nvPr/>
        </p:nvSpPr>
        <p:spPr>
          <a:xfrm>
            <a:off x="387394" y="1493966"/>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Review previous learning</a:t>
            </a:r>
            <a:endParaRPr sz="2400" b="0" i="0" u="none" strike="noStrike" cap="none">
              <a:solidFill>
                <a:srgbClr val="000000"/>
              </a:solidFill>
              <a:latin typeface="Arial"/>
              <a:ea typeface="Arial"/>
              <a:cs typeface="Arial"/>
              <a:sym typeface="Arial"/>
            </a:endParaRPr>
          </a:p>
        </p:txBody>
      </p:sp>
      <p:sp>
        <p:nvSpPr>
          <p:cNvPr id="234" name="Google Shape;234;p80"/>
          <p:cNvSpPr txBox="1">
            <a:spLocks noGrp="1"/>
          </p:cNvSpPr>
          <p:nvPr>
            <p:ph type="title"/>
          </p:nvPr>
        </p:nvSpPr>
        <p:spPr>
          <a:xfrm>
            <a:off x="269401" y="323850"/>
            <a:ext cx="11681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Rosenshine’s 10 Principles of effective instruction</a:t>
            </a:r>
            <a:endParaRPr>
              <a:solidFill>
                <a:schemeClr val="dk1"/>
              </a:solidFill>
            </a:endParaRPr>
          </a:p>
        </p:txBody>
      </p:sp>
      <p:sp>
        <p:nvSpPr>
          <p:cNvPr id="235" name="Google Shape;235;p80"/>
          <p:cNvSpPr/>
          <p:nvPr/>
        </p:nvSpPr>
        <p:spPr>
          <a:xfrm>
            <a:off x="387394" y="2484565"/>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Ask a large number of questions</a:t>
            </a:r>
            <a:endParaRPr sz="2400" b="0" i="0" u="none" strike="noStrike" cap="none">
              <a:solidFill>
                <a:srgbClr val="000000"/>
              </a:solidFill>
              <a:latin typeface="Arial"/>
              <a:ea typeface="Arial"/>
              <a:cs typeface="Arial"/>
              <a:sym typeface="Arial"/>
            </a:endParaRPr>
          </a:p>
        </p:txBody>
      </p:sp>
      <p:sp>
        <p:nvSpPr>
          <p:cNvPr id="236" name="Google Shape;236;p80"/>
          <p:cNvSpPr/>
          <p:nvPr/>
        </p:nvSpPr>
        <p:spPr>
          <a:xfrm>
            <a:off x="387394" y="3428999"/>
            <a:ext cx="5038803"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37" name="Google Shape;237;p80"/>
          <p:cNvSpPr/>
          <p:nvPr/>
        </p:nvSpPr>
        <p:spPr>
          <a:xfrm>
            <a:off x="6430900" y="2428763"/>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38" name="Google Shape;238;p80"/>
          <p:cNvSpPr/>
          <p:nvPr/>
        </p:nvSpPr>
        <p:spPr>
          <a:xfrm>
            <a:off x="6430900" y="3428999"/>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Check for student understanding</a:t>
            </a:r>
            <a:endParaRPr sz="2400" b="0" i="0" u="none" strike="noStrike" cap="none">
              <a:solidFill>
                <a:srgbClr val="000000"/>
              </a:solidFill>
              <a:latin typeface="Arial"/>
              <a:ea typeface="Arial"/>
              <a:cs typeface="Arial"/>
              <a:sym typeface="Arial"/>
            </a:endParaRPr>
          </a:p>
        </p:txBody>
      </p:sp>
      <p:sp>
        <p:nvSpPr>
          <p:cNvPr id="239" name="Google Shape;239;p80"/>
          <p:cNvSpPr/>
          <p:nvPr/>
        </p:nvSpPr>
        <p:spPr>
          <a:xfrm>
            <a:off x="6430899" y="5301940"/>
            <a:ext cx="5038803" cy="1295791"/>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Engage students in weekly and monthly review</a:t>
            </a:r>
            <a:endParaRPr sz="2400" b="0" i="0" u="none" strike="noStrike" cap="none">
              <a:solidFill>
                <a:srgbClr val="000000"/>
              </a:solidFill>
              <a:latin typeface="Arial"/>
              <a:ea typeface="Arial"/>
              <a:cs typeface="Arial"/>
              <a:sym typeface="Arial"/>
            </a:endParaRPr>
          </a:p>
        </p:txBody>
      </p:sp>
      <p:sp>
        <p:nvSpPr>
          <p:cNvPr id="240" name="Google Shape;240;p80"/>
          <p:cNvSpPr/>
          <p:nvPr/>
        </p:nvSpPr>
        <p:spPr>
          <a:xfrm>
            <a:off x="387394" y="5358387"/>
            <a:ext cx="5038803" cy="11119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41" name="Google Shape;241;p80"/>
          <p:cNvSpPr/>
          <p:nvPr/>
        </p:nvSpPr>
        <p:spPr>
          <a:xfrm>
            <a:off x="387394"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Attain a high success rate</a:t>
            </a:r>
            <a:endParaRPr sz="2400" b="0" i="0" u="none" strike="noStrike" cap="none">
              <a:solidFill>
                <a:srgbClr val="000000"/>
              </a:solidFill>
              <a:latin typeface="Arial"/>
              <a:ea typeface="Arial"/>
              <a:cs typeface="Arial"/>
              <a:sym typeface="Arial"/>
            </a:endParaRPr>
          </a:p>
        </p:txBody>
      </p:sp>
      <p:sp>
        <p:nvSpPr>
          <p:cNvPr id="242" name="Google Shape;242;p80"/>
          <p:cNvSpPr/>
          <p:nvPr/>
        </p:nvSpPr>
        <p:spPr>
          <a:xfrm>
            <a:off x="6430898"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Scaffold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bf337463a2_0_65"/>
          <p:cNvSpPr/>
          <p:nvPr/>
        </p:nvSpPr>
        <p:spPr>
          <a:xfrm>
            <a:off x="5035750" y="1110977"/>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49" name="Google Shape;249;g2bf337463a2_0_65"/>
          <p:cNvSpPr txBox="1">
            <a:spLocks noGrp="1"/>
          </p:cNvSpPr>
          <p:nvPr>
            <p:ph type="title"/>
          </p:nvPr>
        </p:nvSpPr>
        <p:spPr>
          <a:xfrm>
            <a:off x="1266469" y="113275"/>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Quality of Instruction Principles</a:t>
            </a:r>
            <a:endParaRPr>
              <a:solidFill>
                <a:schemeClr val="dk1"/>
              </a:solidFill>
            </a:endParaRPr>
          </a:p>
        </p:txBody>
      </p:sp>
      <p:sp>
        <p:nvSpPr>
          <p:cNvPr id="250" name="Google Shape;250;g2bf337463a2_0_65"/>
          <p:cNvSpPr/>
          <p:nvPr/>
        </p:nvSpPr>
        <p:spPr>
          <a:xfrm>
            <a:off x="5035750" y="3719675"/>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51" name="Google Shape;251;g2bf337463a2_0_65"/>
          <p:cNvSpPr/>
          <p:nvPr/>
        </p:nvSpPr>
        <p:spPr>
          <a:xfrm>
            <a:off x="5035750" y="2496725"/>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52" name="Google Shape;252;g2bf337463a2_0_65"/>
          <p:cNvSpPr/>
          <p:nvPr/>
        </p:nvSpPr>
        <p:spPr>
          <a:xfrm>
            <a:off x="5035744" y="5061737"/>
            <a:ext cx="5038800" cy="1112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53" name="Google Shape;253;g2bf337463a2_0_65"/>
          <p:cNvSpPr/>
          <p:nvPr/>
        </p:nvSpPr>
        <p:spPr>
          <a:xfrm>
            <a:off x="1658575" y="1110975"/>
            <a:ext cx="2796900" cy="5062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Provide Highly Effective Explanations</a:t>
            </a:r>
            <a:endParaRPr sz="2400" b="1" i="0" u="none" strike="noStrike" cap="none">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bdb06796c8_0_43"/>
          <p:cNvSpPr txBox="1"/>
          <p:nvPr/>
        </p:nvSpPr>
        <p:spPr>
          <a:xfrm>
            <a:off x="547077" y="2565453"/>
            <a:ext cx="10634400" cy="2765100"/>
          </a:xfrm>
          <a:prstGeom prst="rect">
            <a:avLst/>
          </a:prstGeom>
          <a:noFill/>
          <a:ln>
            <a:noFill/>
          </a:ln>
        </p:spPr>
        <p:txBody>
          <a:bodyPr spcFirstLastPara="1" wrap="square" lIns="91425" tIns="45700" rIns="91425" bIns="45700" anchor="ctr" anchorCtr="0">
            <a:noAutofit/>
          </a:bodyPr>
          <a:lstStyle/>
          <a:p>
            <a:pPr marL="457200" marR="0" lvl="0" indent="-514350" algn="l" rtl="0">
              <a:lnSpc>
                <a:spcPct val="107916"/>
              </a:lnSpc>
              <a:spcBef>
                <a:spcPts val="0"/>
              </a:spcBef>
              <a:spcAft>
                <a:spcPts val="0"/>
              </a:spcAft>
              <a:buClr>
                <a:schemeClr val="dk1"/>
              </a:buClr>
              <a:buSzPts val="4500"/>
              <a:buFont typeface="Calibri"/>
              <a:buChar char="●"/>
            </a:pPr>
            <a:r>
              <a:rPr lang="en-GB" sz="4400" dirty="0">
                <a:solidFill>
                  <a:schemeClr val="dk1"/>
                </a:solidFill>
                <a:latin typeface="Calibri"/>
                <a:ea typeface="Calibri"/>
                <a:cs typeface="Calibri"/>
                <a:sym typeface="Calibri"/>
              </a:rPr>
              <a:t>Be mindful of teachers’ subject knowledge.</a:t>
            </a:r>
            <a:endParaRPr sz="4400" dirty="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400" dirty="0">
                <a:solidFill>
                  <a:schemeClr val="dk1"/>
                </a:solidFill>
                <a:latin typeface="Calibri"/>
                <a:ea typeface="Calibri"/>
                <a:cs typeface="Calibri"/>
                <a:sym typeface="Calibri"/>
              </a:rPr>
              <a:t>Do not assume prior knowledge.</a:t>
            </a:r>
            <a:endParaRPr sz="4400" dirty="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400" dirty="0">
                <a:solidFill>
                  <a:schemeClr val="dk1"/>
                </a:solidFill>
                <a:latin typeface="Calibri"/>
                <a:ea typeface="Calibri"/>
                <a:cs typeface="Calibri"/>
                <a:sym typeface="Calibri"/>
              </a:rPr>
              <a:t>Make abstract concepts more concrete.</a:t>
            </a:r>
            <a:endParaRPr sz="4400" dirty="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400" dirty="0">
                <a:solidFill>
                  <a:schemeClr val="dk1"/>
                </a:solidFill>
                <a:latin typeface="Calibri"/>
                <a:ea typeface="Calibri"/>
                <a:cs typeface="Calibri"/>
                <a:sym typeface="Calibri"/>
              </a:rPr>
              <a:t>Break concepts into smaller components where needed. </a:t>
            </a:r>
            <a:endParaRPr sz="4400" dirty="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400" dirty="0">
                <a:solidFill>
                  <a:schemeClr val="dk1"/>
                </a:solidFill>
                <a:latin typeface="Calibri"/>
                <a:ea typeface="Calibri"/>
                <a:cs typeface="Calibri"/>
                <a:sym typeface="Calibri"/>
              </a:rPr>
              <a:t>Link to relevant concepts.</a:t>
            </a:r>
            <a:endParaRPr sz="4400" dirty="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400" dirty="0">
                <a:solidFill>
                  <a:schemeClr val="dk1"/>
                </a:solidFill>
                <a:latin typeface="Calibri"/>
                <a:ea typeface="Calibri"/>
                <a:cs typeface="Calibri"/>
                <a:sym typeface="Calibri"/>
              </a:rPr>
              <a:t>Use ‘hinterland’ knowledge.**</a:t>
            </a:r>
            <a:endParaRPr sz="4400" dirty="0">
              <a:solidFill>
                <a:schemeClr val="dk1"/>
              </a:solidFill>
              <a:latin typeface="Calibri"/>
              <a:ea typeface="Calibri"/>
              <a:cs typeface="Calibri"/>
              <a:sym typeface="Calibri"/>
            </a:endParaRPr>
          </a:p>
        </p:txBody>
      </p:sp>
      <p:sp>
        <p:nvSpPr>
          <p:cNvPr id="260" name="Google Shape;260;g2bdb06796c8_0_43"/>
          <p:cNvSpPr/>
          <p:nvPr/>
        </p:nvSpPr>
        <p:spPr>
          <a:xfrm>
            <a:off x="329725" y="332471"/>
            <a:ext cx="11347800" cy="75205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dirty="0">
                <a:solidFill>
                  <a:schemeClr val="dk1"/>
                </a:solidFill>
              </a:rPr>
              <a:t>Highly Effective Explanations</a:t>
            </a:r>
            <a:endParaRPr sz="1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5"/>
          <p:cNvSpPr txBox="1"/>
          <p:nvPr/>
        </p:nvSpPr>
        <p:spPr>
          <a:xfrm>
            <a:off x="517256" y="2377873"/>
            <a:ext cx="10634400" cy="2765100"/>
          </a:xfrm>
          <a:prstGeom prst="rect">
            <a:avLst/>
          </a:prstGeom>
          <a:noFill/>
          <a:ln>
            <a:noFill/>
          </a:ln>
        </p:spPr>
        <p:txBody>
          <a:bodyPr spcFirstLastPara="1" wrap="square" lIns="91425" tIns="45700" rIns="91425" bIns="45700" anchor="ctr" anchorCtr="0">
            <a:noAutofit/>
          </a:bodyPr>
          <a:lstStyle/>
          <a:p>
            <a:pPr marL="457200" marR="0" lvl="0" indent="-501650" algn="l" rtl="0">
              <a:lnSpc>
                <a:spcPct val="107916"/>
              </a:lnSpc>
              <a:spcBef>
                <a:spcPts val="0"/>
              </a:spcBef>
              <a:spcAft>
                <a:spcPts val="0"/>
              </a:spcAft>
              <a:buClr>
                <a:schemeClr val="dk1"/>
              </a:buClr>
              <a:buSzPts val="4300"/>
              <a:buFont typeface="Calibri"/>
              <a:buChar char="●"/>
            </a:pPr>
            <a:r>
              <a:rPr lang="en-GB" sz="4000" dirty="0">
                <a:solidFill>
                  <a:schemeClr val="dk1"/>
                </a:solidFill>
                <a:latin typeface="Calibri"/>
                <a:ea typeface="Calibri"/>
                <a:cs typeface="Calibri"/>
                <a:sym typeface="Calibri"/>
              </a:rPr>
              <a:t>Decide the most important knowledge</a:t>
            </a:r>
            <a:endParaRPr sz="4000" dirty="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000" dirty="0">
                <a:solidFill>
                  <a:schemeClr val="dk1"/>
                </a:solidFill>
                <a:latin typeface="Calibri"/>
                <a:ea typeface="Calibri"/>
                <a:cs typeface="Calibri"/>
                <a:sym typeface="Calibri"/>
              </a:rPr>
              <a:t>Decide the order</a:t>
            </a:r>
            <a:endParaRPr sz="4000" dirty="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000" dirty="0">
                <a:solidFill>
                  <a:schemeClr val="dk1"/>
                </a:solidFill>
                <a:latin typeface="Calibri"/>
                <a:ea typeface="Calibri"/>
                <a:cs typeface="Calibri"/>
                <a:sym typeface="Calibri"/>
              </a:rPr>
              <a:t>Take each step one by one</a:t>
            </a:r>
            <a:endParaRPr sz="4000" dirty="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000" dirty="0">
                <a:solidFill>
                  <a:schemeClr val="dk1"/>
                </a:solidFill>
                <a:latin typeface="Calibri"/>
                <a:ea typeface="Calibri"/>
                <a:cs typeface="Calibri"/>
                <a:sym typeface="Calibri"/>
              </a:rPr>
              <a:t>Practice and master new material after each step.</a:t>
            </a:r>
            <a:endParaRPr sz="4000" dirty="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000" dirty="0">
                <a:solidFill>
                  <a:schemeClr val="dk1"/>
                </a:solidFill>
                <a:latin typeface="Calibri"/>
                <a:ea typeface="Calibri"/>
                <a:cs typeface="Calibri"/>
                <a:sym typeface="Calibri"/>
              </a:rPr>
              <a:t>Give think time where needed.</a:t>
            </a:r>
            <a:endParaRPr sz="4000" dirty="0">
              <a:solidFill>
                <a:schemeClr val="dk1"/>
              </a:solidFill>
              <a:latin typeface="Calibri"/>
              <a:ea typeface="Calibri"/>
              <a:cs typeface="Calibri"/>
              <a:sym typeface="Calibri"/>
            </a:endParaRPr>
          </a:p>
        </p:txBody>
      </p:sp>
      <p:sp>
        <p:nvSpPr>
          <p:cNvPr id="267" name="Google Shape;267;p85"/>
          <p:cNvSpPr/>
          <p:nvPr/>
        </p:nvSpPr>
        <p:spPr>
          <a:xfrm>
            <a:off x="329725" y="332477"/>
            <a:ext cx="11347800" cy="1051773"/>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4800" dirty="0">
                <a:solidFill>
                  <a:schemeClr val="dk1"/>
                </a:solidFill>
              </a:rPr>
              <a:t>Present New Material in Small Steps</a:t>
            </a:r>
            <a:endParaRPr sz="1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bdb06796c8_0_25"/>
          <p:cNvSpPr txBox="1"/>
          <p:nvPr/>
        </p:nvSpPr>
        <p:spPr>
          <a:xfrm>
            <a:off x="605736" y="2458619"/>
            <a:ext cx="10634400" cy="2765100"/>
          </a:xfrm>
          <a:prstGeom prst="rect">
            <a:avLst/>
          </a:prstGeom>
          <a:noFill/>
          <a:ln>
            <a:noFill/>
          </a:ln>
        </p:spPr>
        <p:txBody>
          <a:bodyPr spcFirstLastPara="1" wrap="square" lIns="91425" tIns="45700" rIns="91425" bIns="45700" anchor="ctr" anchorCtr="0">
            <a:noAutofit/>
          </a:bodyPr>
          <a:lstStyle/>
          <a:p>
            <a:pPr marL="457200" marR="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Identify abstract concepts</a:t>
            </a:r>
            <a:endParaRPr sz="4800" dirty="0">
              <a:solidFill>
                <a:schemeClr val="dk1"/>
              </a:solidFill>
              <a:latin typeface="Calibri"/>
              <a:ea typeface="Calibri"/>
              <a:cs typeface="Calibri"/>
              <a:sym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Annotated examples</a:t>
            </a:r>
            <a:endParaRPr sz="4800" dirty="0">
              <a:solidFill>
                <a:schemeClr val="dk1"/>
              </a:solidFill>
              <a:latin typeface="Calibri"/>
              <a:ea typeface="Calibri"/>
              <a:cs typeface="Calibri"/>
              <a:sym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Talk through thinking - what and why</a:t>
            </a:r>
            <a:endParaRPr sz="4800" dirty="0">
              <a:solidFill>
                <a:schemeClr val="dk1"/>
              </a:solidFill>
              <a:latin typeface="Calibri"/>
              <a:ea typeface="Calibri"/>
              <a:cs typeface="Calibri"/>
              <a:sym typeface="Calibri"/>
            </a:endParaRPr>
          </a:p>
          <a:p>
            <a:pPr marL="45720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Use demonstrations, pictures, diagrams.</a:t>
            </a:r>
            <a:endParaRPr sz="4800" dirty="0">
              <a:solidFill>
                <a:schemeClr val="dk1"/>
              </a:solidFill>
              <a:latin typeface="Calibri"/>
              <a:ea typeface="Calibri"/>
              <a:cs typeface="Calibri"/>
              <a:sym typeface="Calibri"/>
            </a:endParaRPr>
          </a:p>
        </p:txBody>
      </p:sp>
      <p:sp>
        <p:nvSpPr>
          <p:cNvPr id="274" name="Google Shape;274;g2bdb06796c8_0_25"/>
          <p:cNvSpPr/>
          <p:nvPr/>
        </p:nvSpPr>
        <p:spPr>
          <a:xfrm>
            <a:off x="329725" y="332477"/>
            <a:ext cx="11347800" cy="1049756"/>
          </a:xfrm>
          <a:prstGeom prst="roundRect">
            <a:avLst>
              <a:gd name="adj" fmla="val 16667"/>
            </a:avLst>
          </a:prstGeom>
          <a:solidFill>
            <a:srgbClr val="D9D2E9"/>
          </a:solidFill>
          <a:ln w="12700" cap="flat" cmpd="sng">
            <a:solidFill>
              <a:srgbClr val="D9D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4800" dirty="0">
                <a:solidFill>
                  <a:schemeClr val="dk1"/>
                </a:solidFill>
              </a:rPr>
              <a:t>Provide Models and Worked Examples</a:t>
            </a:r>
            <a:endParaRPr sz="1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bdb06796c8_0_31"/>
          <p:cNvSpPr txBox="1"/>
          <p:nvPr/>
        </p:nvSpPr>
        <p:spPr>
          <a:xfrm>
            <a:off x="686425" y="2715783"/>
            <a:ext cx="10634400" cy="2765100"/>
          </a:xfrm>
          <a:prstGeom prst="rect">
            <a:avLst/>
          </a:prstGeom>
          <a:noFill/>
          <a:ln>
            <a:noFill/>
          </a:ln>
        </p:spPr>
        <p:txBody>
          <a:bodyPr spcFirstLastPara="1" wrap="square" lIns="91425" tIns="45700" rIns="91425" bIns="45700" anchor="ctr" anchorCtr="0">
            <a:noAutofit/>
          </a:bodyPr>
          <a:lstStyle/>
          <a:p>
            <a:pPr marL="457200" marR="0" lvl="0" indent="-571500" algn="l" rtl="0">
              <a:lnSpc>
                <a:spcPct val="107916"/>
              </a:lnSpc>
              <a:spcBef>
                <a:spcPts val="0"/>
              </a:spcBef>
              <a:spcAft>
                <a:spcPts val="0"/>
              </a:spcAft>
              <a:buClr>
                <a:schemeClr val="dk1"/>
              </a:buClr>
              <a:buSzPts val="5400"/>
              <a:buFont typeface="Calibri"/>
              <a:buChar char="●"/>
            </a:pPr>
            <a:r>
              <a:rPr lang="en-GB" sz="5400" dirty="0">
                <a:solidFill>
                  <a:schemeClr val="dk1"/>
                </a:solidFill>
                <a:latin typeface="Calibri"/>
                <a:ea typeface="Calibri"/>
                <a:cs typeface="Calibri"/>
                <a:sym typeface="Calibri"/>
              </a:rPr>
              <a:t>Model example (I Do)</a:t>
            </a:r>
            <a:endParaRPr sz="5400" dirty="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dirty="0">
                <a:solidFill>
                  <a:schemeClr val="dk1"/>
                </a:solidFill>
                <a:latin typeface="Calibri"/>
                <a:ea typeface="Calibri"/>
                <a:cs typeface="Calibri"/>
                <a:sym typeface="Calibri"/>
              </a:rPr>
              <a:t>Allow pupils to practice (We Do)</a:t>
            </a:r>
            <a:endParaRPr sz="5400" dirty="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dirty="0">
                <a:solidFill>
                  <a:schemeClr val="dk1"/>
                </a:solidFill>
                <a:latin typeface="Calibri"/>
                <a:ea typeface="Calibri"/>
                <a:cs typeface="Calibri"/>
                <a:sym typeface="Calibri"/>
              </a:rPr>
              <a:t>Question and check.</a:t>
            </a:r>
            <a:endParaRPr sz="5400" dirty="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dirty="0">
                <a:solidFill>
                  <a:schemeClr val="dk1"/>
                </a:solidFill>
                <a:latin typeface="Calibri"/>
                <a:ea typeface="Calibri"/>
                <a:cs typeface="Calibri"/>
                <a:sym typeface="Calibri"/>
              </a:rPr>
              <a:t>Reduce guidance as learning happens.</a:t>
            </a:r>
            <a:endParaRPr sz="5400" dirty="0">
              <a:solidFill>
                <a:schemeClr val="dk1"/>
              </a:solidFill>
              <a:latin typeface="Calibri"/>
              <a:ea typeface="Calibri"/>
              <a:cs typeface="Calibri"/>
              <a:sym typeface="Calibri"/>
            </a:endParaRPr>
          </a:p>
        </p:txBody>
      </p:sp>
      <p:sp>
        <p:nvSpPr>
          <p:cNvPr id="281" name="Google Shape;281;g2bdb06796c8_0_31"/>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Guide Student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bdb06796c8_0_37"/>
          <p:cNvSpPr txBox="1"/>
          <p:nvPr/>
        </p:nvSpPr>
        <p:spPr>
          <a:xfrm>
            <a:off x="467948" y="2637950"/>
            <a:ext cx="10634400" cy="2765100"/>
          </a:xfrm>
          <a:prstGeom prst="rect">
            <a:avLst/>
          </a:prstGeom>
          <a:noFill/>
          <a:ln>
            <a:noFill/>
          </a:ln>
        </p:spPr>
        <p:txBody>
          <a:bodyPr spcFirstLastPara="1" wrap="square" lIns="91425" tIns="45700" rIns="91425" bIns="45700" anchor="ctr" anchorCtr="0">
            <a:noAutofit/>
          </a:bodyPr>
          <a:lstStyle/>
          <a:p>
            <a:pPr marL="457200" marR="0" lvl="0" indent="-577850" algn="l" rtl="0">
              <a:lnSpc>
                <a:spcPct val="107916"/>
              </a:lnSpc>
              <a:spcBef>
                <a:spcPts val="0"/>
              </a:spcBef>
              <a:spcAft>
                <a:spcPts val="0"/>
              </a:spcAft>
              <a:buClr>
                <a:schemeClr val="dk1"/>
              </a:buClr>
              <a:buSzPts val="5500"/>
              <a:buFont typeface="Calibri"/>
              <a:buChar char="●"/>
            </a:pPr>
            <a:r>
              <a:rPr lang="en-GB" sz="5500" dirty="0">
                <a:solidFill>
                  <a:schemeClr val="dk1"/>
                </a:solidFill>
                <a:latin typeface="Calibri"/>
                <a:ea typeface="Calibri"/>
                <a:cs typeface="Calibri"/>
                <a:sym typeface="Calibri"/>
              </a:rPr>
              <a:t>‘You do’</a:t>
            </a:r>
            <a:endParaRPr sz="5500" dirty="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dirty="0">
                <a:solidFill>
                  <a:schemeClr val="dk1"/>
                </a:solidFill>
                <a:latin typeface="Calibri"/>
                <a:ea typeface="Calibri"/>
                <a:cs typeface="Calibri"/>
                <a:sym typeface="Calibri"/>
              </a:rPr>
              <a:t>Different contexts.</a:t>
            </a:r>
            <a:endParaRPr sz="5500" dirty="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dirty="0">
                <a:solidFill>
                  <a:schemeClr val="dk1"/>
                </a:solidFill>
                <a:latin typeface="Calibri"/>
                <a:ea typeface="Calibri"/>
                <a:cs typeface="Calibri"/>
                <a:sym typeface="Calibri"/>
              </a:rPr>
              <a:t>Check, check, check!</a:t>
            </a:r>
            <a:endParaRPr sz="5500" dirty="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dirty="0">
                <a:solidFill>
                  <a:schemeClr val="dk1"/>
                </a:solidFill>
                <a:latin typeface="Calibri"/>
                <a:ea typeface="Calibri"/>
                <a:cs typeface="Calibri"/>
                <a:sym typeface="Calibri"/>
              </a:rPr>
              <a:t>Reshape where needed.</a:t>
            </a:r>
            <a:endParaRPr sz="5500" dirty="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dirty="0">
                <a:solidFill>
                  <a:schemeClr val="dk1"/>
                </a:solidFill>
                <a:latin typeface="Calibri"/>
                <a:ea typeface="Calibri"/>
                <a:cs typeface="Calibri"/>
                <a:sym typeface="Calibri"/>
              </a:rPr>
              <a:t>Recap.</a:t>
            </a:r>
            <a:endParaRPr sz="5500" dirty="0">
              <a:solidFill>
                <a:schemeClr val="dk1"/>
              </a:solidFill>
              <a:latin typeface="Calibri"/>
              <a:ea typeface="Calibri"/>
              <a:cs typeface="Calibri"/>
              <a:sym typeface="Calibri"/>
            </a:endParaRPr>
          </a:p>
        </p:txBody>
      </p:sp>
      <p:sp>
        <p:nvSpPr>
          <p:cNvPr id="288" name="Google Shape;288;g2bdb06796c8_0_37"/>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Monitor Independent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bdb06796c8_0_50"/>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295" name="Google Shape;295;g2bdb06796c8_0_50"/>
          <p:cNvSpPr/>
          <p:nvPr/>
        </p:nvSpPr>
        <p:spPr>
          <a:xfrm>
            <a:off x="683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900">
                <a:latin typeface="Calibri"/>
                <a:ea typeface="Calibri"/>
                <a:cs typeface="Calibri"/>
                <a:sym typeface="Calibri"/>
              </a:rPr>
              <a:t>New</a:t>
            </a:r>
            <a:r>
              <a:rPr lang="en-GB" sz="3300">
                <a:latin typeface="Calibri"/>
                <a:ea typeface="Calibri"/>
                <a:cs typeface="Calibri"/>
                <a:sym typeface="Calibri"/>
              </a:rPr>
              <a:t> </a:t>
            </a:r>
            <a:r>
              <a:rPr lang="en-GB" sz="2700">
                <a:latin typeface="Calibri"/>
                <a:ea typeface="Calibri"/>
                <a:cs typeface="Calibri"/>
                <a:sym typeface="Calibri"/>
              </a:rPr>
              <a:t>Material in Small Steps</a:t>
            </a:r>
            <a:endParaRPr sz="2700">
              <a:latin typeface="Calibri"/>
              <a:ea typeface="Calibri"/>
              <a:cs typeface="Calibri"/>
              <a:sym typeface="Calibri"/>
            </a:endParaRPr>
          </a:p>
        </p:txBody>
      </p:sp>
      <p:sp>
        <p:nvSpPr>
          <p:cNvPr id="296" name="Google Shape;296;g2bdb06796c8_0_50"/>
          <p:cNvSpPr/>
          <p:nvPr/>
        </p:nvSpPr>
        <p:spPr>
          <a:xfrm>
            <a:off x="3421125"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Calibri"/>
                <a:ea typeface="Calibri"/>
                <a:cs typeface="Calibri"/>
                <a:sym typeface="Calibri"/>
              </a:rPr>
              <a:t>Models and Worked Examples</a:t>
            </a:r>
            <a:endParaRPr sz="2500">
              <a:latin typeface="Calibri"/>
              <a:ea typeface="Calibri"/>
              <a:cs typeface="Calibri"/>
              <a:sym typeface="Calibri"/>
            </a:endParaRPr>
          </a:p>
        </p:txBody>
      </p:sp>
      <p:sp>
        <p:nvSpPr>
          <p:cNvPr id="297" name="Google Shape;297;g2bdb06796c8_0_50"/>
          <p:cNvSpPr/>
          <p:nvPr/>
        </p:nvSpPr>
        <p:spPr>
          <a:xfrm>
            <a:off x="615850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a:latin typeface="Calibri"/>
                <a:ea typeface="Calibri"/>
                <a:cs typeface="Calibri"/>
                <a:sym typeface="Calibri"/>
              </a:rPr>
              <a:t>Guide Student Practice</a:t>
            </a:r>
            <a:endParaRPr sz="2700">
              <a:latin typeface="Calibri"/>
              <a:ea typeface="Calibri"/>
              <a:cs typeface="Calibri"/>
              <a:sym typeface="Calibri"/>
            </a:endParaRPr>
          </a:p>
        </p:txBody>
      </p:sp>
      <p:sp>
        <p:nvSpPr>
          <p:cNvPr id="298" name="Google Shape;298;g2bdb06796c8_0_50"/>
          <p:cNvSpPr/>
          <p:nvPr/>
        </p:nvSpPr>
        <p:spPr>
          <a:xfrm>
            <a:off x="9006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a:latin typeface="Calibri"/>
                <a:ea typeface="Calibri"/>
                <a:cs typeface="Calibri"/>
                <a:sym typeface="Calibri"/>
              </a:rPr>
              <a:t>Monitor Independent Practice</a:t>
            </a:r>
            <a:endParaRPr sz="2300">
              <a:latin typeface="Calibri"/>
              <a:ea typeface="Calibri"/>
              <a:cs typeface="Calibri"/>
              <a:sym typeface="Calibri"/>
            </a:endParaRPr>
          </a:p>
        </p:txBody>
      </p:sp>
      <p:sp>
        <p:nvSpPr>
          <p:cNvPr id="299" name="Google Shape;299;g2bdb06796c8_0_50"/>
          <p:cNvSpPr/>
          <p:nvPr/>
        </p:nvSpPr>
        <p:spPr>
          <a:xfrm>
            <a:off x="558750" y="891800"/>
            <a:ext cx="110745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
        <p:nvSpPr>
          <p:cNvPr id="300" name="Google Shape;300;g2bdb06796c8_0_50"/>
          <p:cNvSpPr/>
          <p:nvPr/>
        </p:nvSpPr>
        <p:spPr>
          <a:xfrm>
            <a:off x="683750" y="4546150"/>
            <a:ext cx="11074500" cy="1956900"/>
          </a:xfrm>
          <a:prstGeom prst="roundRect">
            <a:avLst>
              <a:gd name="adj" fmla="val 16667"/>
            </a:avLst>
          </a:prstGeom>
          <a:solidFill>
            <a:srgbClr val="FFE59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Pillars 3, 4 and 5 - memory, adaptive teaching, assessment and feedback</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fontScale="92500"/>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Our vision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facilitate the gathering of best practice curriculum implementation strategies. </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support subject leaders in evaluating the impact of their subject curriculums.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Writing an effective input in our own subject</a:t>
            </a:r>
            <a:endParaRPr/>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600"/>
              </a:spcBef>
              <a:spcAft>
                <a:spcPts val="0"/>
              </a:spcAft>
              <a:buClr>
                <a:srgbClr val="000000"/>
              </a:buClr>
              <a:buSzPts val="2800"/>
              <a:buFont typeface="Arial"/>
              <a:buNone/>
            </a:pP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is the most important knowledge that needs to be presented?</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the small steps?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will you model this?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would you sequence this knowledge?</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you emphasising to avoid cognitive overload?</a:t>
            </a:r>
            <a:endParaRPr sz="2800">
              <a:solidFill>
                <a:schemeClr val="dk1"/>
              </a:solidFill>
            </a:endParaRPr>
          </a:p>
          <a:p>
            <a:pPr marL="0" marR="0" lvl="0" indent="0" algn="l" rtl="0">
              <a:lnSpc>
                <a:spcPct val="90000"/>
              </a:lnSpc>
              <a:spcBef>
                <a:spcPts val="600"/>
              </a:spcBef>
              <a:spcAft>
                <a:spcPts val="600"/>
              </a:spcAft>
              <a:buClr>
                <a:srgbClr val="000000"/>
              </a:buClr>
              <a:buSzPts val="2800"/>
              <a:buFont typeface="Arial"/>
              <a:buNone/>
            </a:pPr>
            <a:r>
              <a:rPr lang="en-GB" sz="2800">
                <a:solidFill>
                  <a:schemeClr val="dk1"/>
                </a:solidFill>
              </a:rPr>
              <a:t>How will you guide and monitor practice?</a:t>
            </a:r>
            <a:endParaRPr sz="28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90"/>
          <p:cNvSpPr txBox="1">
            <a:spLocks noGrp="1"/>
          </p:cNvSpPr>
          <p:nvPr>
            <p:ph type="title"/>
          </p:nvPr>
        </p:nvSpPr>
        <p:spPr>
          <a:xfrm>
            <a:off x="415650" y="24069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3" name="Picture 2">
            <a:extLst>
              <a:ext uri="{FF2B5EF4-FFF2-40B4-BE49-F238E27FC236}">
                <a16:creationId xmlns:a16="http://schemas.microsoft.com/office/drawing/2014/main" id="{73DAF4DF-920B-604D-E2B1-DBF9E6B2217C}"/>
              </a:ext>
            </a:extLst>
          </p:cNvPr>
          <p:cNvPicPr>
            <a:picLocks noChangeAspect="1"/>
          </p:cNvPicPr>
          <p:nvPr/>
        </p:nvPicPr>
        <p:blipFill>
          <a:blip r:embed="rId3"/>
          <a:stretch>
            <a:fillRect/>
          </a:stretch>
        </p:blipFill>
        <p:spPr>
          <a:xfrm>
            <a:off x="1270369" y="1270920"/>
            <a:ext cx="9651262" cy="542294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327" name="Google Shape;327;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20000"/>
              </a:lnSpc>
              <a:spcBef>
                <a:spcPts val="0"/>
              </a:spcBef>
              <a:spcAft>
                <a:spcPts val="0"/>
              </a:spcAft>
              <a:buNone/>
            </a:pPr>
            <a:r>
              <a:rPr lang="en-GB" sz="3390"/>
              <a:t>Rosenshine’s Principles of Instruction</a:t>
            </a:r>
            <a:r>
              <a:rPr lang="en-GB" sz="4390"/>
              <a:t> </a:t>
            </a:r>
            <a:r>
              <a:rPr lang="en-GB" sz="2100" u="sng">
                <a:solidFill>
                  <a:schemeClr val="hlink"/>
                </a:solidFill>
                <a:hlinkClick r:id="rId3"/>
              </a:rPr>
              <a:t>https://www.teachertoolkit.co.uk/wp-content/uploads/2018/10/Principles-of-Insruction-Rosenshine.pdf</a:t>
            </a:r>
            <a:endParaRPr sz="4390"/>
          </a:p>
          <a:p>
            <a:pPr marL="0" lvl="0" indent="0" algn="l" rtl="0">
              <a:lnSpc>
                <a:spcPct val="120000"/>
              </a:lnSpc>
              <a:spcBef>
                <a:spcPts val="0"/>
              </a:spcBef>
              <a:spcAft>
                <a:spcPts val="0"/>
              </a:spcAft>
              <a:buClr>
                <a:schemeClr val="dk1"/>
              </a:buClr>
              <a:buSzPct val="32447"/>
              <a:buFont typeface="Arial"/>
              <a:buNone/>
            </a:pPr>
            <a:r>
              <a:rPr lang="en-GB" sz="3390"/>
              <a:t>Seductive Teaching </a:t>
            </a:r>
            <a:r>
              <a:rPr lang="en-GB" sz="2090" u="sng">
                <a:solidFill>
                  <a:schemeClr val="hlink"/>
                </a:solidFill>
                <a:latin typeface="Arial"/>
                <a:ea typeface="Arial"/>
                <a:cs typeface="Arial"/>
                <a:sym typeface="Arial"/>
                <a:hlinkClick r:id="rId4"/>
              </a:rPr>
              <a:t>Thoughts on how ‘seduction’ might damage learning … – BethBudden@school (wordpress.com)</a:t>
            </a:r>
            <a:r>
              <a:rPr lang="en-GB" sz="3790"/>
              <a:t> </a:t>
            </a:r>
            <a:endParaRPr sz="3790"/>
          </a:p>
          <a:p>
            <a:pPr marL="0" lvl="0" indent="0" algn="l" rtl="0">
              <a:lnSpc>
                <a:spcPct val="120000"/>
              </a:lnSpc>
              <a:spcBef>
                <a:spcPts val="0"/>
              </a:spcBef>
              <a:spcAft>
                <a:spcPts val="0"/>
              </a:spcAft>
              <a:buNone/>
            </a:pPr>
            <a:r>
              <a:rPr lang="en-GB" sz="3390"/>
              <a:t>Split Attention </a:t>
            </a:r>
            <a:r>
              <a:rPr lang="en-GB" sz="2090" u="sng">
                <a:solidFill>
                  <a:schemeClr val="hlink"/>
                </a:solidFill>
                <a:latin typeface="Arial"/>
                <a:ea typeface="Arial"/>
                <a:cs typeface="Arial"/>
                <a:sym typeface="Arial"/>
                <a:hlinkClick r:id="rId5"/>
              </a:rPr>
              <a:t>The Split Attention Effect: A quick guide | InnerDrive</a:t>
            </a:r>
            <a:endParaRPr sz="3790"/>
          </a:p>
          <a:p>
            <a:pPr marL="0" lvl="0" indent="0" algn="l" rtl="0">
              <a:lnSpc>
                <a:spcPct val="120000"/>
              </a:lnSpc>
              <a:spcBef>
                <a:spcPts val="0"/>
              </a:spcBef>
              <a:spcAft>
                <a:spcPts val="0"/>
              </a:spcAft>
              <a:buNone/>
            </a:pPr>
            <a:r>
              <a:rPr lang="en-GB" sz="3390"/>
              <a:t>Split Attention and Cognitive Load </a:t>
            </a:r>
            <a:r>
              <a:rPr lang="en-GB" sz="2090" u="sng">
                <a:solidFill>
                  <a:schemeClr val="hlink"/>
                </a:solidFill>
                <a:latin typeface="Arial"/>
                <a:ea typeface="Arial"/>
                <a:cs typeface="Arial"/>
                <a:sym typeface="Arial"/>
                <a:hlinkClick r:id="rId6"/>
              </a:rPr>
              <a:t>What contributes to the split-attention effect? The role of text segmentation, picture labelling, and spatial proximity - ScienceDirect</a:t>
            </a:r>
            <a:endParaRPr sz="3790"/>
          </a:p>
          <a:p>
            <a:pPr marL="0" lvl="0" indent="0" algn="l" rtl="0">
              <a:lnSpc>
                <a:spcPct val="120000"/>
              </a:lnSpc>
              <a:spcBef>
                <a:spcPts val="0"/>
              </a:spcBef>
              <a:spcAft>
                <a:spcPts val="0"/>
              </a:spcAft>
              <a:buNone/>
            </a:pPr>
            <a:endParaRPr sz="3390"/>
          </a:p>
          <a:p>
            <a:pPr marL="0" lvl="0" indent="0" algn="l" rtl="0">
              <a:lnSpc>
                <a:spcPct val="120000"/>
              </a:lnSpc>
              <a:spcBef>
                <a:spcPts val="0"/>
              </a:spcBef>
              <a:spcAft>
                <a:spcPts val="0"/>
              </a:spcAft>
              <a:buNone/>
            </a:pPr>
            <a:r>
              <a:rPr lang="en-GB" sz="3390"/>
              <a:t>Teach Like a Champion 3.0 - Doug Lemov</a:t>
            </a:r>
            <a:endParaRPr sz="3390"/>
          </a:p>
          <a:p>
            <a:pPr marL="0" lvl="0" indent="0" algn="l" rtl="0">
              <a:lnSpc>
                <a:spcPct val="120000"/>
              </a:lnSpc>
              <a:spcBef>
                <a:spcPts val="0"/>
              </a:spcBef>
              <a:spcAft>
                <a:spcPts val="0"/>
              </a:spcAft>
              <a:buNone/>
            </a:pPr>
            <a:r>
              <a:rPr lang="en-GB" sz="3390"/>
              <a:t>How Teaching Happens - Kerschner, Hendrick and Heal, chapter 12</a:t>
            </a:r>
            <a:endParaRPr sz="3390"/>
          </a:p>
          <a:p>
            <a:pPr marL="0" lvl="0" indent="0" algn="l" rtl="0">
              <a:lnSpc>
                <a:spcPct val="120000"/>
              </a:lnSpc>
              <a:spcBef>
                <a:spcPts val="0"/>
              </a:spcBef>
              <a:spcAft>
                <a:spcPts val="0"/>
              </a:spcAft>
              <a:buNone/>
            </a:pPr>
            <a:r>
              <a:rPr lang="en-GB" sz="3390"/>
              <a:t>How Learning Happens - Kerschner and Hendrick</a:t>
            </a:r>
            <a:endParaRPr sz="3390"/>
          </a:p>
          <a:p>
            <a:pPr marL="0" lvl="0" indent="0" algn="l" rtl="0">
              <a:lnSpc>
                <a:spcPct val="120000"/>
              </a:lnSpc>
              <a:spcBef>
                <a:spcPts val="0"/>
              </a:spcBef>
              <a:spcAft>
                <a:spcPts val="0"/>
              </a:spcAft>
              <a:buNone/>
            </a:pPr>
            <a:r>
              <a:rPr lang="en-GB" sz="3390"/>
              <a:t>Visible Learning for Teachers - John Hattie, chapter 6</a:t>
            </a:r>
            <a:endParaRPr/>
          </a:p>
          <a:p>
            <a:pPr marL="457200" lvl="0" indent="0" algn="l" rtl="0">
              <a:lnSpc>
                <a:spcPct val="120000"/>
              </a:lnSpc>
              <a:spcBef>
                <a:spcPts val="0"/>
              </a:spcBef>
              <a:spcAft>
                <a:spcPts val="0"/>
              </a:spcAft>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2"/>
        <p:cNvGrpSpPr/>
        <p:nvPr/>
      </p:nvGrpSpPr>
      <p:grpSpPr>
        <a:xfrm>
          <a:off x="0" y="0"/>
          <a:ext cx="0" cy="0"/>
          <a:chOff x="0" y="0"/>
          <a:chExt cx="0" cy="0"/>
        </a:xfrm>
      </p:grpSpPr>
      <p:sp>
        <p:nvSpPr>
          <p:cNvPr id="333" name="Google Shape;333;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34" name="Google Shape;334;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17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1" name="Google Shape;341;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30" name="Google Shape;13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8" name="Google Shape;138;p77"/>
          <p:cNvSpPr/>
          <p:nvPr/>
        </p:nvSpPr>
        <p:spPr>
          <a:xfrm>
            <a:off x="3521670" y="1525622"/>
            <a:ext cx="794038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present new knowledge in small steps</a:t>
            </a:r>
            <a:endParaRPr sz="1400" b="0" i="0" u="none" strike="noStrike" cap="none">
              <a:solidFill>
                <a:srgbClr val="000000"/>
              </a:solidFill>
              <a:latin typeface="Arial"/>
              <a:ea typeface="Arial"/>
              <a:cs typeface="Arial"/>
              <a:sym typeface="Arial"/>
            </a:endParaRPr>
          </a:p>
        </p:txBody>
      </p:sp>
      <p:sp>
        <p:nvSpPr>
          <p:cNvPr id="139" name="Google Shape;139;p77"/>
          <p:cNvSpPr/>
          <p:nvPr/>
        </p:nvSpPr>
        <p:spPr>
          <a:xfrm>
            <a:off x="7750680" y="3731127"/>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model excellence and how to achieve it. </a:t>
            </a:r>
            <a:endParaRPr sz="1400" b="0" i="0" u="none" strike="noStrike" cap="none">
              <a:solidFill>
                <a:srgbClr val="000000"/>
              </a:solidFill>
              <a:latin typeface="Arial"/>
              <a:ea typeface="Arial"/>
              <a:cs typeface="Arial"/>
              <a:sym typeface="Arial"/>
            </a:endParaRPr>
          </a:p>
        </p:txBody>
      </p:sp>
      <p:sp>
        <p:nvSpPr>
          <p:cNvPr id="140" name="Google Shape;140;p77"/>
          <p:cNvSpPr/>
          <p:nvPr/>
        </p:nvSpPr>
        <p:spPr>
          <a:xfrm>
            <a:off x="3521670" y="3711240"/>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a:t>
            </a:r>
            <a:r>
              <a:rPr lang="en-GB" sz="2208" b="1"/>
              <a:t>give highly effective explanations.</a:t>
            </a:r>
            <a:endParaRPr sz="1400" b="0" i="0" u="none" strike="noStrike" cap="none">
              <a:solidFill>
                <a:srgbClr val="000000"/>
              </a:solidFill>
              <a:latin typeface="Arial"/>
              <a:ea typeface="Arial"/>
              <a:cs typeface="Arial"/>
              <a:sym typeface="Arial"/>
            </a:endParaRPr>
          </a:p>
        </p:txBody>
      </p:sp>
      <p:pic>
        <p:nvPicPr>
          <p:cNvPr id="141" name="Google Shape;141;p77"/>
          <p:cNvPicPr preferRelativeResize="0"/>
          <p:nvPr/>
        </p:nvPicPr>
        <p:blipFill rotWithShape="1">
          <a:blip r:embed="rId3">
            <a:alphaModFix/>
          </a:blip>
          <a:srcRect l="40589" t="34725" r="48871" b="34118"/>
          <a:stretch/>
        </p:blipFill>
        <p:spPr>
          <a:xfrm>
            <a:off x="899450" y="1525625"/>
            <a:ext cx="2266973" cy="3769524"/>
          </a:xfrm>
          <a:prstGeom prst="rect">
            <a:avLst/>
          </a:prstGeom>
          <a:noFill/>
          <a:ln>
            <a:noFill/>
          </a:ln>
          <a:effectLst>
            <a:outerShdw blurRad="63500" dist="17780" dir="5400000" algn="t" rotWithShape="0">
              <a:srgbClr val="000000">
                <a:alpha val="4235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solidFill>
                  <a:schemeClr val="dk1"/>
                </a:solidFill>
                <a:latin typeface="Arial"/>
                <a:ea typeface="Arial"/>
                <a:cs typeface="Arial"/>
                <a:sym typeface="Arial"/>
              </a:rPr>
              <a:t>Discussion Point</a:t>
            </a:r>
            <a:endParaRPr/>
          </a:p>
        </p:txBody>
      </p:sp>
      <p:pic>
        <p:nvPicPr>
          <p:cNvPr id="149" name="Google Shape;149;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50" name="Google Shape;150;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600"/>
              </a:spcAft>
              <a:buClr>
                <a:srgbClr val="000000"/>
              </a:buClr>
              <a:buSzPts val="3600"/>
              <a:buFont typeface="Arial"/>
              <a:buNone/>
            </a:pPr>
            <a:r>
              <a:rPr lang="en-GB" sz="3600" b="0" i="0" u="none" strike="noStrike" cap="none">
                <a:solidFill>
                  <a:schemeClr val="dk1"/>
                </a:solidFill>
                <a:latin typeface="Arial"/>
                <a:ea typeface="Arial"/>
                <a:cs typeface="Arial"/>
                <a:sym typeface="Arial"/>
              </a:rPr>
              <a:t>What </a:t>
            </a:r>
            <a:r>
              <a:rPr lang="en-GB" sz="3600">
                <a:solidFill>
                  <a:schemeClr val="dk1"/>
                </a:solidFill>
              </a:rPr>
              <a:t>is ‘quality of instruction’?</a:t>
            </a:r>
            <a:r>
              <a:rPr lang="en-GB" sz="36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51" name="Google Shape;151;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2" name="Google Shape;152;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sp>
        <p:nvSpPr>
          <p:cNvPr id="158" name="Google Shape;158;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9" name="Google Shape;159;p81"/>
          <p:cNvSpPr txBox="1">
            <a:spLocks noGrp="1"/>
          </p:cNvSpPr>
          <p:nvPr>
            <p:ph type="title"/>
          </p:nvPr>
        </p:nvSpPr>
        <p:spPr>
          <a:xfrm>
            <a:off x="798522" y="187504"/>
            <a:ext cx="10592100" cy="100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a:latin typeface="Arial"/>
                <a:ea typeface="Arial"/>
                <a:cs typeface="Arial"/>
                <a:sym typeface="Arial"/>
              </a:rPr>
              <a:t>Recall</a:t>
            </a:r>
            <a:endParaRPr/>
          </a:p>
        </p:txBody>
      </p:sp>
      <p:pic>
        <p:nvPicPr>
          <p:cNvPr id="160" name="Google Shape;160;p81" descr="Novice, Amateur, Professional, Consultant, Specialist or Expert ?"/>
          <p:cNvPicPr preferRelativeResize="0"/>
          <p:nvPr/>
        </p:nvPicPr>
        <p:blipFill rotWithShape="1">
          <a:blip r:embed="rId3">
            <a:alphaModFix/>
          </a:blip>
          <a:srcRect t="22253" b="31797"/>
          <a:stretch/>
        </p:blipFill>
        <p:spPr>
          <a:xfrm>
            <a:off x="4761" y="1188160"/>
            <a:ext cx="12192000" cy="4201448"/>
          </a:xfrm>
          <a:prstGeom prst="rect">
            <a:avLst/>
          </a:prstGeom>
          <a:noFill/>
          <a:ln>
            <a:noFill/>
          </a:ln>
        </p:spPr>
      </p:pic>
      <p:grpSp>
        <p:nvGrpSpPr>
          <p:cNvPr id="161" name="Google Shape;161;p81"/>
          <p:cNvGrpSpPr/>
          <p:nvPr/>
        </p:nvGrpSpPr>
        <p:grpSpPr>
          <a:xfrm>
            <a:off x="-39" y="5255591"/>
            <a:ext cx="12189238" cy="1828789"/>
            <a:chOff x="-305" y="3144820"/>
            <a:chExt cx="9182100" cy="1551136"/>
          </a:xfrm>
        </p:grpSpPr>
        <p:sp>
          <p:nvSpPr>
            <p:cNvPr id="162" name="Google Shape;162;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g2bf337463a2_0_5"/>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72" name="Google Shape;172;g2bf337463a2_0_5"/>
          <p:cNvGrpSpPr/>
          <p:nvPr/>
        </p:nvGrpSpPr>
        <p:grpSpPr>
          <a:xfrm>
            <a:off x="-39" y="5255591"/>
            <a:ext cx="12189238" cy="1828789"/>
            <a:chOff x="-305" y="3144820"/>
            <a:chExt cx="9182100" cy="1551136"/>
          </a:xfrm>
        </p:grpSpPr>
        <p:sp>
          <p:nvSpPr>
            <p:cNvPr id="173" name="Google Shape;173;g2bf337463a2_0_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g2bf337463a2_0_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g2bf337463a2_0_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g2bf337463a2_0_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77" name="Google Shape;177;g2bf337463a2_0_5"/>
          <p:cNvPicPr preferRelativeResize="0"/>
          <p:nvPr/>
        </p:nvPicPr>
        <p:blipFill>
          <a:blip r:embed="rId3">
            <a:alphaModFix/>
          </a:blip>
          <a:stretch>
            <a:fillRect/>
          </a:stretch>
        </p:blipFill>
        <p:spPr>
          <a:xfrm>
            <a:off x="172663" y="152400"/>
            <a:ext cx="11843826" cy="670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Google Shape;183;g2bdb06796c8_0_2"/>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4" name="Google Shape;184;g2bdb06796c8_0_2"/>
          <p:cNvGrpSpPr/>
          <p:nvPr/>
        </p:nvGrpSpPr>
        <p:grpSpPr>
          <a:xfrm>
            <a:off x="-39" y="5255591"/>
            <a:ext cx="12189238" cy="1828789"/>
            <a:chOff x="-305" y="3144820"/>
            <a:chExt cx="9182100" cy="1551136"/>
          </a:xfrm>
        </p:grpSpPr>
        <p:sp>
          <p:nvSpPr>
            <p:cNvPr id="185" name="Google Shape;185;g2bdb06796c8_0_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g2bdb06796c8_0_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bdb06796c8_0_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g2bdb06796c8_0_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9" name="Google Shape;189;g2bdb06796c8_0_2"/>
          <p:cNvPicPr preferRelativeResize="0"/>
          <p:nvPr/>
        </p:nvPicPr>
        <p:blipFill>
          <a:blip r:embed="rId3">
            <a:alphaModFix/>
          </a:blip>
          <a:stretch>
            <a:fillRect/>
          </a:stretch>
        </p:blipFill>
        <p:spPr>
          <a:xfrm>
            <a:off x="5771275" y="0"/>
            <a:ext cx="6417924" cy="7084377"/>
          </a:xfrm>
          <a:prstGeom prst="rect">
            <a:avLst/>
          </a:prstGeom>
          <a:noFill/>
          <a:ln>
            <a:noFill/>
          </a:ln>
        </p:spPr>
      </p:pic>
      <p:sp>
        <p:nvSpPr>
          <p:cNvPr id="190" name="Google Shape;190;g2bdb06796c8_0_2"/>
          <p:cNvSpPr/>
          <p:nvPr/>
        </p:nvSpPr>
        <p:spPr>
          <a:xfrm>
            <a:off x="572650" y="113188"/>
            <a:ext cx="4829400" cy="68580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700"/>
          </a:p>
          <a:p>
            <a:pPr marL="0" marR="0" lvl="0" indent="0" algn="l" rtl="0">
              <a:lnSpc>
                <a:spcPct val="100000"/>
              </a:lnSpc>
              <a:spcBef>
                <a:spcPts val="600"/>
              </a:spcBef>
              <a:spcAft>
                <a:spcPts val="600"/>
              </a:spcAft>
              <a:buClr>
                <a:srgbClr val="000000"/>
              </a:buClr>
              <a:buSzPts val="2800"/>
              <a:buFont typeface="Arial"/>
              <a:buNone/>
            </a:pPr>
            <a:r>
              <a:rPr lang="en-GB" sz="3700"/>
              <a:t>Seductive Teaching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5"/>
        <p:cNvGrpSpPr/>
        <p:nvPr/>
      </p:nvGrpSpPr>
      <p:grpSpPr>
        <a:xfrm>
          <a:off x="0" y="0"/>
          <a:ext cx="0" cy="0"/>
          <a:chOff x="0" y="0"/>
          <a:chExt cx="0" cy="0"/>
        </a:xfrm>
      </p:grpSpPr>
      <p:sp>
        <p:nvSpPr>
          <p:cNvPr id="196" name="Google Shape;196;g2bf337463a2_0_18"/>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7" name="Google Shape;197;g2bf337463a2_0_18"/>
          <p:cNvGrpSpPr/>
          <p:nvPr/>
        </p:nvGrpSpPr>
        <p:grpSpPr>
          <a:xfrm>
            <a:off x="-39" y="5255591"/>
            <a:ext cx="12189238" cy="1828789"/>
            <a:chOff x="-305" y="3144820"/>
            <a:chExt cx="9182100" cy="1551136"/>
          </a:xfrm>
        </p:grpSpPr>
        <p:sp>
          <p:nvSpPr>
            <p:cNvPr id="198" name="Google Shape;198;g2bf337463a2_0_18"/>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g2bf337463a2_0_18"/>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2bf337463a2_0_18"/>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2bf337463a2_0_18"/>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2" name="Google Shape;202;g2bf337463a2_0_18"/>
          <p:cNvSpPr/>
          <p:nvPr/>
        </p:nvSpPr>
        <p:spPr>
          <a:xfrm>
            <a:off x="17610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Selecting</a:t>
            </a:r>
            <a:endParaRPr sz="3700" b="0" i="0" u="none" strike="noStrike" cap="none">
              <a:solidFill>
                <a:srgbClr val="000000"/>
              </a:solidFill>
              <a:latin typeface="Arial"/>
              <a:ea typeface="Arial"/>
              <a:cs typeface="Arial"/>
              <a:sym typeface="Arial"/>
            </a:endParaRPr>
          </a:p>
        </p:txBody>
      </p:sp>
      <p:sp>
        <p:nvSpPr>
          <p:cNvPr id="203" name="Google Shape;203;g2bf337463a2_0_18"/>
          <p:cNvSpPr/>
          <p:nvPr/>
        </p:nvSpPr>
        <p:spPr>
          <a:xfrm>
            <a:off x="4338838"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Organising</a:t>
            </a:r>
            <a:endParaRPr sz="3700" b="0" i="0" u="none" strike="noStrike" cap="none">
              <a:solidFill>
                <a:srgbClr val="000000"/>
              </a:solidFill>
              <a:latin typeface="Arial"/>
              <a:ea typeface="Arial"/>
              <a:cs typeface="Arial"/>
              <a:sym typeface="Arial"/>
            </a:endParaRPr>
          </a:p>
        </p:txBody>
      </p:sp>
      <p:sp>
        <p:nvSpPr>
          <p:cNvPr id="204" name="Google Shape;204;g2bf337463a2_0_18"/>
          <p:cNvSpPr/>
          <p:nvPr/>
        </p:nvSpPr>
        <p:spPr>
          <a:xfrm>
            <a:off x="845795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Integrating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4348</Words>
  <Application>Microsoft Office PowerPoint</Application>
  <PresentationFormat>Widescreen</PresentationFormat>
  <Paragraphs>291</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Noto Sans Symbols</vt:lpstr>
      <vt:lpstr>Office Theme</vt:lpstr>
      <vt:lpstr>Office Theme</vt:lpstr>
      <vt:lpstr>Pillar 2: Quality of Instruction  June 2024  </vt:lpstr>
      <vt:lpstr>PowerPoint Presentation</vt:lpstr>
      <vt:lpstr>The Pillars of Effective Curriculum Implementation</vt:lpstr>
      <vt:lpstr>PowerPoint Presentation</vt:lpstr>
      <vt:lpstr>Discussion Point</vt:lpstr>
      <vt:lpstr>Recall</vt:lpstr>
      <vt:lpstr>PowerPoint Presentation</vt:lpstr>
      <vt:lpstr>PowerPoint Presentation</vt:lpstr>
      <vt:lpstr>PowerPoint Presentation</vt:lpstr>
      <vt:lpstr>PowerPoint Presentation</vt:lpstr>
      <vt:lpstr>PowerPoint Presentation</vt:lpstr>
      <vt:lpstr>Rosenshine’s 10 Principles of effective instruction</vt:lpstr>
      <vt:lpstr>The Quality of Instruction Principles</vt:lpstr>
      <vt:lpstr>PowerPoint Presentation</vt:lpstr>
      <vt:lpstr>PowerPoint Presentation</vt:lpstr>
      <vt:lpstr>PowerPoint Presentation</vt:lpstr>
      <vt:lpstr>PowerPoint Presentation</vt:lpstr>
      <vt:lpstr>PowerPoint Presentation</vt:lpstr>
      <vt:lpstr>PowerPoint Presentation</vt:lpstr>
      <vt:lpstr>Writing an effective input in our own subject</vt:lpstr>
      <vt:lpstr>Subject Hub Reflection Tool</vt:lpstr>
      <vt:lpstr>Further Reading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2: Quality of Instruction  June 2024  </dc:title>
  <dc:creator>Mrs L Emmett</dc:creator>
  <cp:lastModifiedBy>Catherine Barker</cp:lastModifiedBy>
  <cp:revision>3</cp:revision>
  <dcterms:created xsi:type="dcterms:W3CDTF">2022-01-04T10:48:38Z</dcterms:created>
  <dcterms:modified xsi:type="dcterms:W3CDTF">2024-06-25T22:59:15Z</dcterms:modified>
</cp:coreProperties>
</file>