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5143500" cx="9144000"/>
  <p:notesSz cx="6858000" cy="9144000"/>
  <p:embeddedFontLst>
    <p:embeddedFont>
      <p:font typeface="Gill Sans"/>
      <p:regular r:id="rId34"/>
      <p:bold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9BEACA2-E5AF-4D55-8190-419E66695305}">
  <a:tblStyle styleId="{09BEACA2-E5AF-4D55-8190-419E6669530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GillSans-bold.fntdata"/><Relationship Id="rId12" Type="http://schemas.openxmlformats.org/officeDocument/2006/relationships/slide" Target="slides/slide6.xml"/><Relationship Id="rId34" Type="http://schemas.openxmlformats.org/officeDocument/2006/relationships/font" Target="fonts/GillSans-regular.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13cc38fc61a_0_5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13cc38fc61a_0_5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13cd5da1272_0_450:notes"/>
          <p:cNvSpPr txBox="1"/>
          <p:nvPr>
            <p:ph idx="1" type="body"/>
          </p:nvPr>
        </p:nvSpPr>
        <p:spPr>
          <a:xfrm>
            <a:off x="685782" y="4343383"/>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90 - 95% of questions are answered in 1-3 seconds</a:t>
            </a:r>
            <a:endParaRPr/>
          </a:p>
        </p:txBody>
      </p:sp>
      <p:sp>
        <p:nvSpPr>
          <p:cNvPr id="139" name="Google Shape;139;g13cd5da1272_0_450:notes"/>
          <p:cNvSpPr/>
          <p:nvPr>
            <p:ph idx="2" type="sldImg"/>
          </p:nvPr>
        </p:nvSpPr>
        <p:spPr>
          <a:xfrm>
            <a:off x="1143206" y="685783"/>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13d1082f9db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13d1082f9db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13cd5da1272_0_430:notes"/>
          <p:cNvSpPr txBox="1"/>
          <p:nvPr>
            <p:ph idx="1" type="body"/>
          </p:nvPr>
        </p:nvSpPr>
        <p:spPr>
          <a:xfrm>
            <a:off x="685782" y="4343383"/>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optimum number for developing oracy is pairs</a:t>
            </a:r>
            <a:endParaRPr/>
          </a:p>
        </p:txBody>
      </p:sp>
      <p:sp>
        <p:nvSpPr>
          <p:cNvPr id="154" name="Google Shape;154;g13cd5da1272_0_430:notes"/>
          <p:cNvSpPr/>
          <p:nvPr>
            <p:ph idx="2" type="sldImg"/>
          </p:nvPr>
        </p:nvSpPr>
        <p:spPr>
          <a:xfrm>
            <a:off x="1143206" y="685783"/>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13cd5da1272_0_461:notes"/>
          <p:cNvSpPr txBox="1"/>
          <p:nvPr>
            <p:ph idx="1" type="body"/>
          </p:nvPr>
        </p:nvSpPr>
        <p:spPr>
          <a:xfrm>
            <a:off x="685782" y="4343383"/>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13cd5da1272_0_461:notes"/>
          <p:cNvSpPr/>
          <p:nvPr>
            <p:ph idx="2" type="sldImg"/>
          </p:nvPr>
        </p:nvSpPr>
        <p:spPr>
          <a:xfrm>
            <a:off x="1143206" y="685783"/>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13c4989312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13c4989312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13cd5da1272_0_439:notes"/>
          <p:cNvSpPr txBox="1"/>
          <p:nvPr>
            <p:ph idx="1" type="body"/>
          </p:nvPr>
        </p:nvSpPr>
        <p:spPr>
          <a:xfrm>
            <a:off x="685782" y="4343383"/>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13cd5da1272_0_439:notes"/>
          <p:cNvSpPr/>
          <p:nvPr>
            <p:ph idx="2" type="sldImg"/>
          </p:nvPr>
        </p:nvSpPr>
        <p:spPr>
          <a:xfrm>
            <a:off x="1143206" y="685783"/>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13c4989312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13c4989312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13cc38fc61a_0_440:notes"/>
          <p:cNvSpPr txBox="1"/>
          <p:nvPr>
            <p:ph idx="1" type="body"/>
          </p:nvPr>
        </p:nvSpPr>
        <p:spPr>
          <a:xfrm>
            <a:off x="685782" y="4343383"/>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13cc38fc61a_0_440:notes"/>
          <p:cNvSpPr/>
          <p:nvPr>
            <p:ph idx="2" type="sldImg"/>
          </p:nvPr>
        </p:nvSpPr>
        <p:spPr>
          <a:xfrm>
            <a:off x="1143206" y="685783"/>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13cd6ec9c48_0_20:notes"/>
          <p:cNvSpPr txBox="1"/>
          <p:nvPr>
            <p:ph idx="1" type="body"/>
          </p:nvPr>
        </p:nvSpPr>
        <p:spPr>
          <a:xfrm>
            <a:off x="685782" y="4343383"/>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13cd6ec9c48_0_20:notes"/>
          <p:cNvSpPr/>
          <p:nvPr>
            <p:ph idx="2" type="sldImg"/>
          </p:nvPr>
        </p:nvSpPr>
        <p:spPr>
          <a:xfrm>
            <a:off x="1143206" y="685783"/>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13cd6ec9c48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13cd6ec9c48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3cd5da127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3cd5da127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13cd6ec9c48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13cd6ec9c48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1200"/>
              <a:buFont typeface="Noto Sans Symbols"/>
              <a:buChar char="▪"/>
            </a:pPr>
            <a:r>
              <a:rPr lang="en" sz="1200">
                <a:solidFill>
                  <a:schemeClr val="dk1"/>
                </a:solidFill>
                <a:latin typeface="Gill Sans"/>
                <a:ea typeface="Gill Sans"/>
                <a:cs typeface="Gill Sans"/>
                <a:sym typeface="Gill Sans"/>
              </a:rPr>
              <a:t>The secret of effective feedback is that saying what’s wrong isn’t enough; to be effective, </a:t>
            </a:r>
            <a:r>
              <a:rPr lang="en" sz="1200">
                <a:solidFill>
                  <a:srgbClr val="C00000"/>
                </a:solidFill>
                <a:latin typeface="Gill Sans"/>
                <a:ea typeface="Gill Sans"/>
                <a:cs typeface="Gill Sans"/>
                <a:sym typeface="Gill Sans"/>
              </a:rPr>
              <a:t>feedback must provide a specific recipe of actions for future action that will move learning forward</a:t>
            </a:r>
            <a:r>
              <a:rPr lang="en" sz="1200">
                <a:solidFill>
                  <a:schemeClr val="dk1"/>
                </a:solidFill>
                <a:latin typeface="Gill Sans"/>
                <a:ea typeface="Gill Sans"/>
                <a:cs typeface="Gill Sans"/>
                <a:sym typeface="Gill Sans"/>
              </a:rPr>
              <a:t>. </a:t>
            </a:r>
            <a:endParaRPr sz="1200">
              <a:solidFill>
                <a:schemeClr val="dk1"/>
              </a:solidFill>
            </a:endParaRPr>
          </a:p>
          <a:p>
            <a:pPr indent="-304800" lvl="0" marL="457200" rtl="0" algn="l">
              <a:spcBef>
                <a:spcPts val="0"/>
              </a:spcBef>
              <a:spcAft>
                <a:spcPts val="0"/>
              </a:spcAft>
              <a:buClr>
                <a:schemeClr val="dk1"/>
              </a:buClr>
              <a:buSzPts val="1200"/>
              <a:buFont typeface="Noto Sans Symbols"/>
              <a:buChar char="▪"/>
            </a:pPr>
            <a:r>
              <a:rPr lang="en" sz="1200">
                <a:solidFill>
                  <a:schemeClr val="dk1"/>
                </a:solidFill>
                <a:latin typeface="Gill Sans"/>
                <a:ea typeface="Gill Sans"/>
                <a:cs typeface="Gill Sans"/>
                <a:sym typeface="Gill Sans"/>
              </a:rPr>
              <a:t>Feedback has to cause change in the student, otherwise it is not feedback.  </a:t>
            </a:r>
            <a:endParaRPr sz="1200">
              <a:solidFill>
                <a:schemeClr val="dk1"/>
              </a:solidFill>
              <a:latin typeface="Gill Sans"/>
              <a:ea typeface="Gill Sans"/>
              <a:cs typeface="Gill Sans"/>
              <a:sym typeface="Gill Sans"/>
            </a:endParaRPr>
          </a:p>
          <a:p>
            <a:pPr indent="-304800" lvl="0" marL="457200" rtl="0" algn="l">
              <a:spcBef>
                <a:spcPts val="0"/>
              </a:spcBef>
              <a:spcAft>
                <a:spcPts val="0"/>
              </a:spcAft>
              <a:buClr>
                <a:schemeClr val="dk1"/>
              </a:buClr>
              <a:buSzPts val="1200"/>
              <a:buFont typeface="Noto Sans Symbols"/>
              <a:buChar char="▪"/>
            </a:pPr>
            <a:r>
              <a:rPr lang="en" sz="1200">
                <a:solidFill>
                  <a:schemeClr val="dk1"/>
                </a:solidFill>
                <a:latin typeface="Gill Sans"/>
                <a:ea typeface="Gill Sans"/>
                <a:cs typeface="Gill Sans"/>
                <a:sym typeface="Gill Sans"/>
              </a:rPr>
              <a:t>Avoid True But Useless! It is describing what needs to happen — but it is not helpful because the learner does not know how to use the feedback to improve. too much effort is wasted in describing the work students produce or in giving generic wishful evaluative feedback. It is rather like telling an unsuccessful comedian to be funnier — accurate, but not particularly helpful, advice.”</a:t>
            </a:r>
            <a:endParaRPr sz="12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13cd6ec9c48_0_28:notes"/>
          <p:cNvSpPr txBox="1"/>
          <p:nvPr>
            <p:ph idx="1" type="body"/>
          </p:nvPr>
        </p:nvSpPr>
        <p:spPr>
          <a:xfrm>
            <a:off x="685782" y="4343383"/>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13cd6ec9c48_0_28:notes"/>
          <p:cNvSpPr/>
          <p:nvPr>
            <p:ph idx="2" type="sldImg"/>
          </p:nvPr>
        </p:nvSpPr>
        <p:spPr>
          <a:xfrm>
            <a:off x="1143206" y="685783"/>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13cd6ec9c48_0_58:notes"/>
          <p:cNvSpPr txBox="1"/>
          <p:nvPr>
            <p:ph idx="1" type="body"/>
          </p:nvPr>
        </p:nvSpPr>
        <p:spPr>
          <a:xfrm>
            <a:off x="685782" y="4343383"/>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13cd6ec9c48_0_58:notes"/>
          <p:cNvSpPr/>
          <p:nvPr>
            <p:ph idx="2" type="sldImg"/>
          </p:nvPr>
        </p:nvSpPr>
        <p:spPr>
          <a:xfrm>
            <a:off x="1143206" y="685783"/>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13cd6ec9c48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13cd6ec9c48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13cd6ec9c48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13cd6ec9c48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13cd6ec9c48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13cd6ec9c48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13cd6ec9c48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13cd6ec9c48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13cd6ec9c48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13cd6ec9c48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13cc38fc61a_0_253:notes"/>
          <p:cNvSpPr txBox="1"/>
          <p:nvPr>
            <p:ph idx="1" type="body"/>
          </p:nvPr>
        </p:nvSpPr>
        <p:spPr>
          <a:xfrm>
            <a:off x="685782" y="4343383"/>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3. Scaffold. Challenge. </a:t>
            </a:r>
            <a:endParaRPr/>
          </a:p>
        </p:txBody>
      </p:sp>
      <p:sp>
        <p:nvSpPr>
          <p:cNvPr id="87" name="Google Shape;87;g13cc38fc61a_0_253:notes"/>
          <p:cNvSpPr/>
          <p:nvPr>
            <p:ph idx="2" type="sldImg"/>
          </p:nvPr>
        </p:nvSpPr>
        <p:spPr>
          <a:xfrm>
            <a:off x="1143206" y="685783"/>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13cc38fc61a_0_163:notes"/>
          <p:cNvSpPr txBox="1"/>
          <p:nvPr>
            <p:ph idx="1" type="body"/>
          </p:nvPr>
        </p:nvSpPr>
        <p:spPr>
          <a:xfrm>
            <a:off x="685782" y="4343383"/>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g13cc38fc61a_0_163:notes"/>
          <p:cNvSpPr/>
          <p:nvPr>
            <p:ph idx="2" type="sldImg"/>
          </p:nvPr>
        </p:nvSpPr>
        <p:spPr>
          <a:xfrm>
            <a:off x="1143206" y="685783"/>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13cd6ec9c48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13cd6ec9c4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13cd5da1272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13cd5da1272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13cc38fc61a_0_338:notes"/>
          <p:cNvSpPr txBox="1"/>
          <p:nvPr>
            <p:ph idx="1" type="body"/>
          </p:nvPr>
        </p:nvSpPr>
        <p:spPr>
          <a:xfrm>
            <a:off x="685782" y="4343383"/>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13cc38fc61a_0_338:notes"/>
          <p:cNvSpPr/>
          <p:nvPr>
            <p:ph idx="2" type="sldImg"/>
          </p:nvPr>
        </p:nvSpPr>
        <p:spPr>
          <a:xfrm>
            <a:off x="1143206" y="685783"/>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13cd5da1272_0_473:notes"/>
          <p:cNvSpPr txBox="1"/>
          <p:nvPr>
            <p:ph idx="1" type="body"/>
          </p:nvPr>
        </p:nvSpPr>
        <p:spPr>
          <a:xfrm>
            <a:off x="685782" y="4343383"/>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13cd5da1272_0_473:notes"/>
          <p:cNvSpPr/>
          <p:nvPr>
            <p:ph idx="2" type="sldImg"/>
          </p:nvPr>
        </p:nvSpPr>
        <p:spPr>
          <a:xfrm>
            <a:off x="1143206" y="685783"/>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13cd5da1272_0_18:notes"/>
          <p:cNvSpPr txBox="1"/>
          <p:nvPr>
            <p:ph idx="1" type="body"/>
          </p:nvPr>
        </p:nvSpPr>
        <p:spPr>
          <a:xfrm>
            <a:off x="685782" y="4343383"/>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13cd5da1272_0_18:notes"/>
          <p:cNvSpPr/>
          <p:nvPr>
            <p:ph idx="2" type="sldImg"/>
          </p:nvPr>
        </p:nvSpPr>
        <p:spPr>
          <a:xfrm>
            <a:off x="1143206" y="685783"/>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2" name="Google Shape;52;p1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1200"/>
              </a:spcBef>
              <a:spcAft>
                <a:spcPts val="0"/>
              </a:spcAft>
              <a:buClr>
                <a:schemeClr val="dk1"/>
              </a:buClr>
              <a:buSzPts val="1400"/>
              <a:buChar char="○"/>
              <a:defRPr/>
            </a:lvl2pPr>
            <a:lvl3pPr indent="-317500" lvl="2" marL="1371600" rtl="0" algn="l">
              <a:lnSpc>
                <a:spcPct val="90000"/>
              </a:lnSpc>
              <a:spcBef>
                <a:spcPts val="1200"/>
              </a:spcBef>
              <a:spcAft>
                <a:spcPts val="0"/>
              </a:spcAft>
              <a:buClr>
                <a:schemeClr val="dk1"/>
              </a:buClr>
              <a:buSzPts val="1400"/>
              <a:buChar char="■"/>
              <a:defRPr/>
            </a:lvl3pPr>
            <a:lvl4pPr indent="-317500" lvl="3" marL="1828800" rtl="0" algn="l">
              <a:lnSpc>
                <a:spcPct val="90000"/>
              </a:lnSpc>
              <a:spcBef>
                <a:spcPts val="1200"/>
              </a:spcBef>
              <a:spcAft>
                <a:spcPts val="0"/>
              </a:spcAft>
              <a:buClr>
                <a:schemeClr val="dk1"/>
              </a:buClr>
              <a:buSzPts val="1400"/>
              <a:buChar char="●"/>
              <a:defRPr/>
            </a:lvl4pPr>
            <a:lvl5pPr indent="-317500" lvl="4" marL="2286000" rtl="0" algn="l">
              <a:lnSpc>
                <a:spcPct val="90000"/>
              </a:lnSpc>
              <a:spcBef>
                <a:spcPts val="1200"/>
              </a:spcBef>
              <a:spcAft>
                <a:spcPts val="0"/>
              </a:spcAft>
              <a:buClr>
                <a:schemeClr val="dk1"/>
              </a:buClr>
              <a:buSzPts val="1400"/>
              <a:buChar char="○"/>
              <a:defRPr/>
            </a:lvl5pPr>
            <a:lvl6pPr indent="-317500" lvl="5" marL="2743200" rtl="0" algn="l">
              <a:lnSpc>
                <a:spcPct val="90000"/>
              </a:lnSpc>
              <a:spcBef>
                <a:spcPts val="12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53" name="Google Shape;53;p1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4" name="Google Shape;54;p1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5" name="Google Shape;55;p1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56" name="Shape 56"/>
        <p:cNvGrpSpPr/>
        <p:nvPr/>
      </p:nvGrpSpPr>
      <p:grpSpPr>
        <a:xfrm>
          <a:off x="0" y="0"/>
          <a:ext cx="0" cy="0"/>
          <a:chOff x="0" y="0"/>
          <a:chExt cx="0" cy="0"/>
        </a:xfrm>
      </p:grpSpPr>
      <p:sp>
        <p:nvSpPr>
          <p:cNvPr id="57" name="Google Shape;57;p14"/>
          <p:cNvSpPr txBox="1"/>
          <p:nvPr>
            <p:ph type="ctrTitle"/>
          </p:nvPr>
        </p:nvSpPr>
        <p:spPr>
          <a:xfrm>
            <a:off x="1143000" y="1676400"/>
            <a:ext cx="6858000" cy="1790700"/>
          </a:xfrm>
          <a:prstGeom prst="rect">
            <a:avLst/>
          </a:prstGeom>
          <a:solidFill>
            <a:srgbClr val="FF0000"/>
          </a:solidFill>
          <a:ln>
            <a:noFill/>
          </a:ln>
        </p:spPr>
        <p:txBody>
          <a:bodyPr anchorCtr="0" anchor="ctr" bIns="34275" lIns="68575" spcFirstLastPara="1" rIns="68575" wrap="square" tIns="34275">
            <a:normAutofit/>
          </a:bodyPr>
          <a:lstStyle>
            <a:lvl1pPr lvl="0" rtl="0" algn="ctr">
              <a:lnSpc>
                <a:spcPct val="90000"/>
              </a:lnSpc>
              <a:spcBef>
                <a:spcPts val="0"/>
              </a:spcBef>
              <a:spcAft>
                <a:spcPts val="0"/>
              </a:spcAft>
              <a:buClr>
                <a:schemeClr val="lt1"/>
              </a:buClr>
              <a:buSzPts val="4500"/>
              <a:buFont typeface="Calibri"/>
              <a:buNone/>
              <a:defRPr sz="4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8" name="Google Shape;58;p1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9" name="Google Shape;59;p1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60" name="Google Shape;60;p1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www.youtube.com/watch?v=TMBsTw37eaE" TargetMode="External"/><Relationship Id="rId4" Type="http://schemas.openxmlformats.org/officeDocument/2006/relationships/image" Target="../media/image1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1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11.png"/><Relationship Id="rId7" Type="http://schemas.openxmlformats.org/officeDocument/2006/relationships/image" Target="../media/image2.png"/><Relationship Id="rId8"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23.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2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7.jp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5"/>
          <p:cNvSpPr txBox="1"/>
          <p:nvPr/>
        </p:nvSpPr>
        <p:spPr>
          <a:xfrm>
            <a:off x="105599" y="1722025"/>
            <a:ext cx="8932800" cy="26859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4300">
                <a:solidFill>
                  <a:srgbClr val="C00000"/>
                </a:solidFill>
                <a:latin typeface="Gill Sans"/>
                <a:ea typeface="Gill Sans"/>
                <a:cs typeface="Gill Sans"/>
                <a:sym typeface="Gill Sans"/>
              </a:rPr>
              <a:t>Questioning and feedback</a:t>
            </a:r>
            <a:endParaRPr sz="4300">
              <a:solidFill>
                <a:srgbClr val="C00000"/>
              </a:solidFill>
              <a:latin typeface="Gill Sans"/>
              <a:ea typeface="Gill Sans"/>
              <a:cs typeface="Gill Sans"/>
              <a:sym typeface="Gill Sans"/>
            </a:endParaRPr>
          </a:p>
          <a:p>
            <a:pPr indent="0" lvl="0" marL="0" marR="0" rtl="0" algn="ctr">
              <a:spcBef>
                <a:spcPts val="0"/>
              </a:spcBef>
              <a:spcAft>
                <a:spcPts val="0"/>
              </a:spcAft>
              <a:buNone/>
            </a:pPr>
            <a:r>
              <a:t/>
            </a:r>
            <a:endParaRPr sz="4300">
              <a:solidFill>
                <a:srgbClr val="C00000"/>
              </a:solidFill>
              <a:latin typeface="Gill Sans"/>
              <a:ea typeface="Gill Sans"/>
              <a:cs typeface="Gill Sans"/>
              <a:sym typeface="Gill Sans"/>
            </a:endParaRPr>
          </a:p>
          <a:p>
            <a:pPr indent="0" lvl="0" marL="0" marR="0" rtl="0" algn="ctr">
              <a:spcBef>
                <a:spcPts val="0"/>
              </a:spcBef>
              <a:spcAft>
                <a:spcPts val="0"/>
              </a:spcAft>
              <a:buNone/>
            </a:pPr>
            <a:r>
              <a:rPr lang="en" sz="2800">
                <a:solidFill>
                  <a:srgbClr val="434343"/>
                </a:solidFill>
                <a:latin typeface="Gill Sans"/>
                <a:ea typeface="Gill Sans"/>
                <a:cs typeface="Gill Sans"/>
                <a:sym typeface="Gill Sans"/>
              </a:rPr>
              <a:t>Chris Bingley cbingley@thornleigh.bolton.sch.uk</a:t>
            </a:r>
            <a:endParaRPr sz="2800">
              <a:solidFill>
                <a:srgbClr val="434343"/>
              </a:solidFill>
              <a:latin typeface="Gill Sans"/>
              <a:ea typeface="Gill Sans"/>
              <a:cs typeface="Gill Sans"/>
              <a:sym typeface="Gill Sans"/>
            </a:endParaRPr>
          </a:p>
          <a:p>
            <a:pPr indent="0" lvl="0" marL="0" marR="0" rtl="0" algn="ctr">
              <a:spcBef>
                <a:spcPts val="0"/>
              </a:spcBef>
              <a:spcAft>
                <a:spcPts val="0"/>
              </a:spcAft>
              <a:buNone/>
            </a:pPr>
            <a:r>
              <a:t/>
            </a:r>
            <a:endParaRPr sz="2800">
              <a:solidFill>
                <a:srgbClr val="434343"/>
              </a:solidFill>
              <a:latin typeface="Gill Sans"/>
              <a:ea typeface="Gill Sans"/>
              <a:cs typeface="Gill Sans"/>
              <a:sym typeface="Gill Sans"/>
            </a:endParaRPr>
          </a:p>
          <a:p>
            <a:pPr indent="0" lvl="0" marL="0" marR="0" rtl="0" algn="ctr">
              <a:spcBef>
                <a:spcPts val="0"/>
              </a:spcBef>
              <a:spcAft>
                <a:spcPts val="0"/>
              </a:spcAft>
              <a:buNone/>
            </a:pPr>
            <a:r>
              <a:rPr lang="en" sz="2800">
                <a:solidFill>
                  <a:srgbClr val="434343"/>
                </a:solidFill>
                <a:latin typeface="Gill Sans"/>
                <a:ea typeface="Gill Sans"/>
                <a:cs typeface="Gill Sans"/>
                <a:sym typeface="Gill Sans"/>
              </a:rPr>
              <a:t>Assistant Headteacher, Thornleigh Salesian College</a:t>
            </a:r>
            <a:endParaRPr sz="2800">
              <a:solidFill>
                <a:srgbClr val="434343"/>
              </a:solidFill>
              <a:latin typeface="Gill Sans"/>
              <a:ea typeface="Gill Sans"/>
              <a:cs typeface="Gill Sans"/>
              <a:sym typeface="Gill Sans"/>
            </a:endParaRPr>
          </a:p>
        </p:txBody>
      </p:sp>
      <p:pic>
        <p:nvPicPr>
          <p:cNvPr id="66" name="Google Shape;66;p15"/>
          <p:cNvPicPr preferRelativeResize="0"/>
          <p:nvPr/>
        </p:nvPicPr>
        <p:blipFill>
          <a:blip r:embed="rId3">
            <a:alphaModFix/>
          </a:blip>
          <a:stretch>
            <a:fillRect/>
          </a:stretch>
        </p:blipFill>
        <p:spPr>
          <a:xfrm>
            <a:off x="3286375" y="441850"/>
            <a:ext cx="2571251" cy="7478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4"/>
          <p:cNvSpPr txBox="1"/>
          <p:nvPr/>
        </p:nvSpPr>
        <p:spPr>
          <a:xfrm>
            <a:off x="101550" y="56950"/>
            <a:ext cx="7420200" cy="4386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rgbClr val="C00000"/>
                </a:solidFill>
                <a:latin typeface="Gill Sans"/>
                <a:ea typeface="Gill Sans"/>
                <a:cs typeface="Gill Sans"/>
                <a:sym typeface="Gill Sans"/>
              </a:rPr>
              <a:t>Questioning</a:t>
            </a:r>
            <a:endParaRPr sz="2400">
              <a:solidFill>
                <a:srgbClr val="C00000"/>
              </a:solidFill>
              <a:latin typeface="Gill Sans"/>
              <a:ea typeface="Gill Sans"/>
              <a:cs typeface="Gill Sans"/>
              <a:sym typeface="Gill Sans"/>
            </a:endParaRPr>
          </a:p>
        </p:txBody>
      </p:sp>
      <p:sp>
        <p:nvSpPr>
          <p:cNvPr id="142" name="Google Shape;142;p24"/>
          <p:cNvSpPr/>
          <p:nvPr/>
        </p:nvSpPr>
        <p:spPr>
          <a:xfrm>
            <a:off x="101550" y="669400"/>
            <a:ext cx="7420200" cy="489900"/>
          </a:xfrm>
          <a:prstGeom prst="rect">
            <a:avLst/>
          </a:prstGeom>
          <a:noFill/>
          <a:ln cap="flat" cmpd="sng" w="9525">
            <a:solidFill>
              <a:srgbClr val="7F7F7F"/>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rgbClr val="0070C0"/>
                </a:solidFill>
                <a:latin typeface="Gill Sans"/>
                <a:ea typeface="Gill Sans"/>
                <a:cs typeface="Gill Sans"/>
                <a:sym typeface="Gill Sans"/>
              </a:rPr>
              <a:t>Developing the hinge questions - revisiting the essentials</a:t>
            </a:r>
            <a:endParaRPr sz="2400">
              <a:solidFill>
                <a:srgbClr val="0070C0"/>
              </a:solidFill>
              <a:latin typeface="Calibri"/>
              <a:ea typeface="Calibri"/>
              <a:cs typeface="Calibri"/>
              <a:sym typeface="Calibri"/>
            </a:endParaRPr>
          </a:p>
        </p:txBody>
      </p:sp>
      <p:pic>
        <p:nvPicPr>
          <p:cNvPr id="143" name="Google Shape;143;p24"/>
          <p:cNvPicPr preferRelativeResize="0"/>
          <p:nvPr/>
        </p:nvPicPr>
        <p:blipFill>
          <a:blip r:embed="rId3">
            <a:alphaModFix/>
          </a:blip>
          <a:stretch>
            <a:fillRect/>
          </a:stretch>
        </p:blipFill>
        <p:spPr>
          <a:xfrm>
            <a:off x="7650950" y="74150"/>
            <a:ext cx="1371900" cy="1371900"/>
          </a:xfrm>
          <a:prstGeom prst="rect">
            <a:avLst/>
          </a:prstGeom>
          <a:noFill/>
          <a:ln>
            <a:noFill/>
          </a:ln>
        </p:spPr>
      </p:pic>
      <p:sp>
        <p:nvSpPr>
          <p:cNvPr id="144" name="Google Shape;144;p24"/>
          <p:cNvSpPr txBox="1"/>
          <p:nvPr/>
        </p:nvSpPr>
        <p:spPr>
          <a:xfrm>
            <a:off x="101550" y="1256950"/>
            <a:ext cx="7420200" cy="554100"/>
          </a:xfrm>
          <a:prstGeom prst="rect">
            <a:avLst/>
          </a:prstGeom>
          <a:noFill/>
          <a:ln>
            <a:noFill/>
          </a:ln>
        </p:spPr>
        <p:txBody>
          <a:bodyPr anchorCtr="0" anchor="t" bIns="91425" lIns="91425" spcFirstLastPara="1" rIns="91425" wrap="square" tIns="91425">
            <a:spAutoFit/>
          </a:bodyPr>
          <a:lstStyle/>
          <a:p>
            <a:pPr indent="-355600" lvl="0" marL="342900" rtl="0" algn="l">
              <a:spcBef>
                <a:spcPts val="0"/>
              </a:spcBef>
              <a:spcAft>
                <a:spcPts val="0"/>
              </a:spcAft>
              <a:buClr>
                <a:schemeClr val="dk1"/>
              </a:buClr>
              <a:buSzPts val="2400"/>
              <a:buFont typeface="Noto Sans Symbols"/>
              <a:buChar char="★"/>
            </a:pPr>
            <a:r>
              <a:rPr lang="en" sz="2400">
                <a:solidFill>
                  <a:schemeClr val="dk1"/>
                </a:solidFill>
                <a:latin typeface="Gill Sans"/>
                <a:ea typeface="Gill Sans"/>
                <a:cs typeface="Gill Sans"/>
                <a:sym typeface="Gill Sans"/>
              </a:rPr>
              <a:t>Be inclusive - </a:t>
            </a:r>
            <a:r>
              <a:rPr b="1" lang="en" sz="2400">
                <a:solidFill>
                  <a:schemeClr val="dk1"/>
                </a:solidFill>
                <a:latin typeface="Gill Sans"/>
                <a:ea typeface="Gill Sans"/>
                <a:cs typeface="Gill Sans"/>
                <a:sym typeface="Gill Sans"/>
              </a:rPr>
              <a:t>no hands-up, cold calling</a:t>
            </a:r>
            <a:endParaRPr sz="2400">
              <a:solidFill>
                <a:schemeClr val="dk1"/>
              </a:solidFill>
              <a:latin typeface="Gill Sans"/>
              <a:ea typeface="Gill Sans"/>
              <a:cs typeface="Gill Sans"/>
              <a:sym typeface="Gill Sans"/>
            </a:endParaRPr>
          </a:p>
        </p:txBody>
      </p:sp>
      <p:graphicFrame>
        <p:nvGraphicFramePr>
          <p:cNvPr id="145" name="Google Shape;145;p24"/>
          <p:cNvGraphicFramePr/>
          <p:nvPr/>
        </p:nvGraphicFramePr>
        <p:xfrm>
          <a:off x="111338" y="1991595"/>
          <a:ext cx="3000000" cy="3000000"/>
        </p:xfrm>
        <a:graphic>
          <a:graphicData uri="http://schemas.openxmlformats.org/drawingml/2006/table">
            <a:tbl>
              <a:tblPr>
                <a:noFill/>
                <a:tableStyleId>{09BEACA2-E5AF-4D55-8190-419E66695305}</a:tableStyleId>
              </a:tblPr>
              <a:tblGrid>
                <a:gridCol w="2973775"/>
                <a:gridCol w="2409450"/>
                <a:gridCol w="3538100"/>
              </a:tblGrid>
              <a:tr h="476925">
                <a:tc>
                  <a:txBody>
                    <a:bodyPr/>
                    <a:lstStyle/>
                    <a:p>
                      <a:pPr indent="0" lvl="0" marL="0" rtl="0" algn="ctr">
                        <a:spcBef>
                          <a:spcPts val="0"/>
                        </a:spcBef>
                        <a:spcAft>
                          <a:spcPts val="0"/>
                        </a:spcAft>
                        <a:buNone/>
                      </a:pPr>
                      <a:r>
                        <a:rPr b="1" lang="en" sz="2400">
                          <a:latin typeface="Gill Sans"/>
                          <a:ea typeface="Gill Sans"/>
                          <a:cs typeface="Gill Sans"/>
                          <a:sym typeface="Gill Sans"/>
                        </a:rPr>
                        <a:t>Pose</a:t>
                      </a:r>
                      <a:endParaRPr b="1" sz="2400">
                        <a:latin typeface="Gill Sans"/>
                        <a:ea typeface="Gill Sans"/>
                        <a:cs typeface="Gill Sans"/>
                        <a:sym typeface="Gill Sans"/>
                      </a:endParaRPr>
                    </a:p>
                  </a:txBody>
                  <a:tcPr marT="91425" marB="91425" marR="91425" marL="91425">
                    <a:solidFill>
                      <a:srgbClr val="FFFF00"/>
                    </a:solidFill>
                  </a:tcPr>
                </a:tc>
                <a:tc>
                  <a:txBody>
                    <a:bodyPr/>
                    <a:lstStyle/>
                    <a:p>
                      <a:pPr indent="0" lvl="0" marL="0" rtl="0" algn="ctr">
                        <a:spcBef>
                          <a:spcPts val="0"/>
                        </a:spcBef>
                        <a:spcAft>
                          <a:spcPts val="0"/>
                        </a:spcAft>
                        <a:buNone/>
                      </a:pPr>
                      <a:r>
                        <a:rPr b="1" lang="en" sz="2400">
                          <a:latin typeface="Gill Sans"/>
                          <a:ea typeface="Gill Sans"/>
                          <a:cs typeface="Gill Sans"/>
                          <a:sym typeface="Gill Sans"/>
                        </a:rPr>
                        <a:t>Pause</a:t>
                      </a:r>
                      <a:endParaRPr b="1" sz="2400">
                        <a:latin typeface="Gill Sans"/>
                        <a:ea typeface="Gill Sans"/>
                        <a:cs typeface="Gill Sans"/>
                        <a:sym typeface="Gill Sans"/>
                      </a:endParaRPr>
                    </a:p>
                  </a:txBody>
                  <a:tcPr marT="91425" marB="91425" marR="91425" marL="91425">
                    <a:solidFill>
                      <a:srgbClr val="FFFF00"/>
                    </a:solidFill>
                  </a:tcPr>
                </a:tc>
                <a:tc>
                  <a:txBody>
                    <a:bodyPr/>
                    <a:lstStyle/>
                    <a:p>
                      <a:pPr indent="0" lvl="0" marL="0" rtl="0" algn="ctr">
                        <a:spcBef>
                          <a:spcPts val="0"/>
                        </a:spcBef>
                        <a:spcAft>
                          <a:spcPts val="0"/>
                        </a:spcAft>
                        <a:buNone/>
                      </a:pPr>
                      <a:r>
                        <a:rPr b="1" lang="en" sz="2400">
                          <a:latin typeface="Gill Sans"/>
                          <a:ea typeface="Gill Sans"/>
                          <a:cs typeface="Gill Sans"/>
                          <a:sym typeface="Gill Sans"/>
                        </a:rPr>
                        <a:t>Pounce</a:t>
                      </a:r>
                      <a:endParaRPr b="1" sz="2400">
                        <a:latin typeface="Gill Sans"/>
                        <a:ea typeface="Gill Sans"/>
                        <a:cs typeface="Gill Sans"/>
                        <a:sym typeface="Gill Sans"/>
                      </a:endParaRPr>
                    </a:p>
                  </a:txBody>
                  <a:tcPr marT="91425" marB="91425" marR="91425" marL="91425">
                    <a:solidFill>
                      <a:srgbClr val="FFFF00"/>
                    </a:solidFill>
                  </a:tcPr>
                </a:tc>
              </a:tr>
              <a:tr h="1748775">
                <a:tc>
                  <a:txBody>
                    <a:bodyPr/>
                    <a:lstStyle/>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Knowledge check</a:t>
                      </a:r>
                      <a:endParaRPr sz="2400">
                        <a:latin typeface="Gill Sans"/>
                        <a:ea typeface="Gill Sans"/>
                        <a:cs typeface="Gill Sans"/>
                        <a:sym typeface="Gill Sans"/>
                      </a:endParaRPr>
                    </a:p>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To the entire class</a:t>
                      </a:r>
                      <a:endParaRPr sz="2400">
                        <a:latin typeface="Gill Sans"/>
                        <a:ea typeface="Gill Sans"/>
                        <a:cs typeface="Gill Sans"/>
                        <a:sym typeface="Gill Sans"/>
                      </a:endParaRPr>
                    </a:p>
                  </a:txBody>
                  <a:tcPr marT="91425" marB="91425" marR="91425" marL="91425">
                    <a:solidFill>
                      <a:srgbClr val="FFF2CC"/>
                    </a:solidFill>
                  </a:tcPr>
                </a:tc>
                <a:tc>
                  <a:txBody>
                    <a:bodyPr/>
                    <a:lstStyle/>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Wait time</a:t>
                      </a:r>
                      <a:endParaRPr sz="2400">
                        <a:latin typeface="Gill Sans"/>
                        <a:ea typeface="Gill Sans"/>
                        <a:cs typeface="Gill Sans"/>
                        <a:sym typeface="Gill Sans"/>
                      </a:endParaRPr>
                    </a:p>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3 - 5 seconds</a:t>
                      </a:r>
                      <a:endParaRPr sz="2400">
                        <a:latin typeface="Gill Sans"/>
                        <a:ea typeface="Gill Sans"/>
                        <a:cs typeface="Gill Sans"/>
                        <a:sym typeface="Gill Sans"/>
                      </a:endParaRPr>
                    </a:p>
                  </a:txBody>
                  <a:tcPr marT="91425" marB="91425" marR="91425" marL="91425">
                    <a:solidFill>
                      <a:srgbClr val="F9CB9C"/>
                    </a:solidFill>
                  </a:tcPr>
                </a:tc>
                <a:tc>
                  <a:txBody>
                    <a:bodyPr/>
                    <a:lstStyle/>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Strategic</a:t>
                      </a:r>
                      <a:endParaRPr sz="2400">
                        <a:latin typeface="Gill Sans"/>
                        <a:ea typeface="Gill Sans"/>
                        <a:cs typeface="Gill Sans"/>
                        <a:sym typeface="Gill Sans"/>
                      </a:endParaRPr>
                    </a:p>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Everybody answered?</a:t>
                      </a:r>
                      <a:endParaRPr sz="2400">
                        <a:latin typeface="Gill Sans"/>
                        <a:ea typeface="Gill Sans"/>
                        <a:cs typeface="Gill Sans"/>
                        <a:sym typeface="Gill Sans"/>
                      </a:endParaRPr>
                    </a:p>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Register, randomiser…</a:t>
                      </a:r>
                      <a:endParaRPr sz="2400">
                        <a:latin typeface="Gill Sans"/>
                        <a:ea typeface="Gill Sans"/>
                        <a:cs typeface="Gill Sans"/>
                        <a:sym typeface="Gill Sans"/>
                      </a:endParaRPr>
                    </a:p>
                  </a:txBody>
                  <a:tcPr marT="91425" marB="91425" marR="91425" marL="91425">
                    <a:solidFill>
                      <a:srgbClr val="B6D7A8"/>
                    </a:solidFill>
                  </a:tcPr>
                </a:tc>
              </a:tr>
            </a:tbl>
          </a:graphicData>
        </a:graphic>
      </p:graphicFrame>
      <p:sp>
        <p:nvSpPr>
          <p:cNvPr id="146" name="Google Shape;146;p24"/>
          <p:cNvSpPr txBox="1"/>
          <p:nvPr/>
        </p:nvSpPr>
        <p:spPr>
          <a:xfrm>
            <a:off x="111288" y="4439600"/>
            <a:ext cx="8921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400">
                <a:solidFill>
                  <a:srgbClr val="980000"/>
                </a:solidFill>
                <a:latin typeface="Gill Sans"/>
                <a:ea typeface="Gill Sans"/>
                <a:cs typeface="Gill Sans"/>
                <a:sym typeface="Gill Sans"/>
              </a:rPr>
              <a:t>Participation is not optional</a:t>
            </a:r>
            <a:endParaRPr sz="2400">
              <a:solidFill>
                <a:srgbClr val="980000"/>
              </a:solidFill>
              <a:latin typeface="Gill Sans"/>
              <a:ea typeface="Gill Sans"/>
              <a:cs typeface="Gill Sans"/>
              <a:sym typeface="Gill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1000"/>
                                        <p:tgtEl>
                                          <p:spTgt spid="1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1000"/>
                                        <p:tgtEl>
                                          <p:spTgt spid="1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1000"/>
                                        <p:tgtEl>
                                          <p:spTgt spid="1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pic>
        <p:nvPicPr>
          <p:cNvPr id="151" name="Google Shape;151;p25"/>
          <p:cNvPicPr preferRelativeResize="0"/>
          <p:nvPr/>
        </p:nvPicPr>
        <p:blipFill>
          <a:blip r:embed="rId3">
            <a:alphaModFix/>
          </a:blip>
          <a:stretch>
            <a:fillRect/>
          </a:stretch>
        </p:blipFill>
        <p:spPr>
          <a:xfrm>
            <a:off x="2555875" y="152400"/>
            <a:ext cx="4032249" cy="48386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6"/>
          <p:cNvSpPr txBox="1"/>
          <p:nvPr/>
        </p:nvSpPr>
        <p:spPr>
          <a:xfrm>
            <a:off x="101550" y="56950"/>
            <a:ext cx="7420200" cy="4386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rgbClr val="C00000"/>
                </a:solidFill>
                <a:latin typeface="Gill Sans"/>
                <a:ea typeface="Gill Sans"/>
                <a:cs typeface="Gill Sans"/>
                <a:sym typeface="Gill Sans"/>
              </a:rPr>
              <a:t>Questioning</a:t>
            </a:r>
            <a:endParaRPr sz="2400">
              <a:solidFill>
                <a:srgbClr val="C00000"/>
              </a:solidFill>
              <a:latin typeface="Gill Sans"/>
              <a:ea typeface="Gill Sans"/>
              <a:cs typeface="Gill Sans"/>
              <a:sym typeface="Gill Sans"/>
            </a:endParaRPr>
          </a:p>
        </p:txBody>
      </p:sp>
      <p:sp>
        <p:nvSpPr>
          <p:cNvPr id="157" name="Google Shape;157;p26"/>
          <p:cNvSpPr/>
          <p:nvPr/>
        </p:nvSpPr>
        <p:spPr>
          <a:xfrm>
            <a:off x="101550" y="593200"/>
            <a:ext cx="7420200" cy="489900"/>
          </a:xfrm>
          <a:prstGeom prst="rect">
            <a:avLst/>
          </a:prstGeom>
          <a:noFill/>
          <a:ln cap="flat" cmpd="sng" w="9525">
            <a:solidFill>
              <a:srgbClr val="7F7F7F"/>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rgbClr val="0070C0"/>
                </a:solidFill>
                <a:latin typeface="Gill Sans"/>
                <a:ea typeface="Gill Sans"/>
                <a:cs typeface="Gill Sans"/>
                <a:sym typeface="Gill Sans"/>
              </a:rPr>
              <a:t>Developing the hinge questions - going deeper</a:t>
            </a:r>
            <a:endParaRPr sz="2400">
              <a:solidFill>
                <a:srgbClr val="0070C0"/>
              </a:solidFill>
              <a:latin typeface="Calibri"/>
              <a:ea typeface="Calibri"/>
              <a:cs typeface="Calibri"/>
              <a:sym typeface="Calibri"/>
            </a:endParaRPr>
          </a:p>
        </p:txBody>
      </p:sp>
      <p:pic>
        <p:nvPicPr>
          <p:cNvPr id="158" name="Google Shape;158;p26"/>
          <p:cNvPicPr preferRelativeResize="0"/>
          <p:nvPr/>
        </p:nvPicPr>
        <p:blipFill>
          <a:blip r:embed="rId3">
            <a:alphaModFix/>
          </a:blip>
          <a:stretch>
            <a:fillRect/>
          </a:stretch>
        </p:blipFill>
        <p:spPr>
          <a:xfrm>
            <a:off x="7650950" y="74150"/>
            <a:ext cx="1371900" cy="1371900"/>
          </a:xfrm>
          <a:prstGeom prst="rect">
            <a:avLst/>
          </a:prstGeom>
          <a:noFill/>
          <a:ln>
            <a:noFill/>
          </a:ln>
        </p:spPr>
      </p:pic>
      <p:sp>
        <p:nvSpPr>
          <p:cNvPr id="159" name="Google Shape;159;p26"/>
          <p:cNvSpPr txBox="1"/>
          <p:nvPr/>
        </p:nvSpPr>
        <p:spPr>
          <a:xfrm>
            <a:off x="101550" y="1067875"/>
            <a:ext cx="7420200" cy="554100"/>
          </a:xfrm>
          <a:prstGeom prst="rect">
            <a:avLst/>
          </a:prstGeom>
          <a:noFill/>
          <a:ln>
            <a:noFill/>
          </a:ln>
        </p:spPr>
        <p:txBody>
          <a:bodyPr anchorCtr="0" anchor="t" bIns="91425" lIns="91425" spcFirstLastPara="1" rIns="91425" wrap="square" tIns="91425">
            <a:spAutoFit/>
          </a:bodyPr>
          <a:lstStyle/>
          <a:p>
            <a:pPr indent="-355600" lvl="0" marL="342900" rtl="0" algn="l">
              <a:spcBef>
                <a:spcPts val="0"/>
              </a:spcBef>
              <a:spcAft>
                <a:spcPts val="0"/>
              </a:spcAft>
              <a:buClr>
                <a:schemeClr val="dk1"/>
              </a:buClr>
              <a:buSzPts val="2400"/>
              <a:buFont typeface="Noto Sans Symbols"/>
              <a:buChar char="★"/>
            </a:pPr>
            <a:r>
              <a:rPr lang="en" sz="2400">
                <a:solidFill>
                  <a:schemeClr val="dk1"/>
                </a:solidFill>
                <a:latin typeface="Gill Sans"/>
                <a:ea typeface="Gill Sans"/>
                <a:cs typeface="Gill Sans"/>
                <a:sym typeface="Gill Sans"/>
              </a:rPr>
              <a:t>Be inclusive - </a:t>
            </a:r>
            <a:r>
              <a:rPr b="1" lang="en" sz="2400">
                <a:solidFill>
                  <a:schemeClr val="dk1"/>
                </a:solidFill>
                <a:latin typeface="Gill Sans"/>
                <a:ea typeface="Gill Sans"/>
                <a:cs typeface="Gill Sans"/>
                <a:sym typeface="Gill Sans"/>
              </a:rPr>
              <a:t>no hands-up, cold calling</a:t>
            </a:r>
            <a:endParaRPr sz="2400">
              <a:solidFill>
                <a:schemeClr val="dk1"/>
              </a:solidFill>
              <a:latin typeface="Gill Sans"/>
              <a:ea typeface="Gill Sans"/>
              <a:cs typeface="Gill Sans"/>
              <a:sym typeface="Gill Sans"/>
            </a:endParaRPr>
          </a:p>
        </p:txBody>
      </p:sp>
      <p:graphicFrame>
        <p:nvGraphicFramePr>
          <p:cNvPr id="160" name="Google Shape;160;p26"/>
          <p:cNvGraphicFramePr/>
          <p:nvPr/>
        </p:nvGraphicFramePr>
        <p:xfrm>
          <a:off x="111325" y="1606745"/>
          <a:ext cx="3000000" cy="3000000"/>
        </p:xfrm>
        <a:graphic>
          <a:graphicData uri="http://schemas.openxmlformats.org/drawingml/2006/table">
            <a:tbl>
              <a:tblPr>
                <a:noFill/>
                <a:tableStyleId>{09BEACA2-E5AF-4D55-8190-419E66695305}</a:tableStyleId>
              </a:tblPr>
              <a:tblGrid>
                <a:gridCol w="2129325"/>
                <a:gridCol w="2331350"/>
                <a:gridCol w="1927275"/>
                <a:gridCol w="2533375"/>
              </a:tblGrid>
              <a:tr h="435975">
                <a:tc>
                  <a:txBody>
                    <a:bodyPr/>
                    <a:lstStyle/>
                    <a:p>
                      <a:pPr indent="0" lvl="0" marL="0" rtl="0" algn="ctr">
                        <a:spcBef>
                          <a:spcPts val="0"/>
                        </a:spcBef>
                        <a:spcAft>
                          <a:spcPts val="0"/>
                        </a:spcAft>
                        <a:buNone/>
                      </a:pPr>
                      <a:r>
                        <a:rPr b="1" lang="en" sz="2400">
                          <a:latin typeface="Gill Sans"/>
                          <a:ea typeface="Gill Sans"/>
                          <a:cs typeface="Gill Sans"/>
                          <a:sym typeface="Gill Sans"/>
                        </a:rPr>
                        <a:t>Pose</a:t>
                      </a:r>
                      <a:endParaRPr b="1" sz="2400">
                        <a:latin typeface="Gill Sans"/>
                        <a:ea typeface="Gill Sans"/>
                        <a:cs typeface="Gill Sans"/>
                        <a:sym typeface="Gill Sans"/>
                      </a:endParaRPr>
                    </a:p>
                  </a:txBody>
                  <a:tcPr marT="91425" marB="91425" marR="91425" marL="91425">
                    <a:solidFill>
                      <a:srgbClr val="FFF2CC"/>
                    </a:solidFill>
                  </a:tcPr>
                </a:tc>
                <a:tc>
                  <a:txBody>
                    <a:bodyPr/>
                    <a:lstStyle/>
                    <a:p>
                      <a:pPr indent="0" lvl="0" marL="0" rtl="0" algn="ctr">
                        <a:spcBef>
                          <a:spcPts val="0"/>
                        </a:spcBef>
                        <a:spcAft>
                          <a:spcPts val="0"/>
                        </a:spcAft>
                        <a:buNone/>
                      </a:pPr>
                      <a:r>
                        <a:rPr b="1" lang="en" sz="2400">
                          <a:latin typeface="Gill Sans"/>
                          <a:ea typeface="Gill Sans"/>
                          <a:cs typeface="Gill Sans"/>
                          <a:sym typeface="Gill Sans"/>
                        </a:rPr>
                        <a:t>Pause</a:t>
                      </a:r>
                      <a:endParaRPr b="1" sz="2400">
                        <a:latin typeface="Gill Sans"/>
                        <a:ea typeface="Gill Sans"/>
                        <a:cs typeface="Gill Sans"/>
                        <a:sym typeface="Gill Sans"/>
                      </a:endParaRPr>
                    </a:p>
                  </a:txBody>
                  <a:tcPr marT="91425" marB="91425" marR="91425" marL="91425">
                    <a:solidFill>
                      <a:srgbClr val="F9CB9C"/>
                    </a:solidFill>
                  </a:tcPr>
                </a:tc>
                <a:tc>
                  <a:txBody>
                    <a:bodyPr/>
                    <a:lstStyle/>
                    <a:p>
                      <a:pPr indent="0" lvl="0" marL="0" rtl="0" algn="ctr">
                        <a:spcBef>
                          <a:spcPts val="0"/>
                        </a:spcBef>
                        <a:spcAft>
                          <a:spcPts val="0"/>
                        </a:spcAft>
                        <a:buNone/>
                      </a:pPr>
                      <a:r>
                        <a:t/>
                      </a:r>
                      <a:endParaRPr b="1" sz="2400">
                        <a:latin typeface="Gill Sans"/>
                        <a:ea typeface="Gill Sans"/>
                        <a:cs typeface="Gill Sans"/>
                        <a:sym typeface="Gill Sans"/>
                      </a:endParaRPr>
                    </a:p>
                  </a:txBody>
                  <a:tcPr marT="91425" marB="91425" marR="91425" marL="91425">
                    <a:solidFill>
                      <a:srgbClr val="C9DAF8"/>
                    </a:solidFill>
                  </a:tcPr>
                </a:tc>
                <a:tc>
                  <a:txBody>
                    <a:bodyPr/>
                    <a:lstStyle/>
                    <a:p>
                      <a:pPr indent="0" lvl="0" marL="0" rtl="0" algn="ctr">
                        <a:spcBef>
                          <a:spcPts val="0"/>
                        </a:spcBef>
                        <a:spcAft>
                          <a:spcPts val="0"/>
                        </a:spcAft>
                        <a:buNone/>
                      </a:pPr>
                      <a:r>
                        <a:rPr b="1" lang="en" sz="2400">
                          <a:latin typeface="Gill Sans"/>
                          <a:ea typeface="Gill Sans"/>
                          <a:cs typeface="Gill Sans"/>
                          <a:sym typeface="Gill Sans"/>
                        </a:rPr>
                        <a:t>Pounce</a:t>
                      </a:r>
                      <a:endParaRPr b="1" sz="2400">
                        <a:latin typeface="Gill Sans"/>
                        <a:ea typeface="Gill Sans"/>
                        <a:cs typeface="Gill Sans"/>
                        <a:sym typeface="Gill Sans"/>
                      </a:endParaRPr>
                    </a:p>
                  </a:txBody>
                  <a:tcPr marT="91425" marB="91425" marR="91425" marL="91425">
                    <a:solidFill>
                      <a:srgbClr val="B6D7A8"/>
                    </a:solidFill>
                  </a:tcPr>
                </a:tc>
              </a:tr>
              <a:tr h="435975">
                <a:tc>
                  <a:txBody>
                    <a:bodyPr/>
                    <a:lstStyle/>
                    <a:p>
                      <a:pPr indent="0" lvl="0" marL="0" rtl="0" algn="ctr">
                        <a:spcBef>
                          <a:spcPts val="0"/>
                        </a:spcBef>
                        <a:spcAft>
                          <a:spcPts val="0"/>
                        </a:spcAft>
                        <a:buNone/>
                      </a:pPr>
                      <a:r>
                        <a:t/>
                      </a:r>
                      <a:endParaRPr b="1" sz="2400">
                        <a:latin typeface="Gill Sans"/>
                        <a:ea typeface="Gill Sans"/>
                        <a:cs typeface="Gill Sans"/>
                        <a:sym typeface="Gill Sans"/>
                      </a:endParaRPr>
                    </a:p>
                  </a:txBody>
                  <a:tcPr marT="91425" marB="91425" marR="91425" marL="91425">
                    <a:solidFill>
                      <a:srgbClr val="FFF2CC"/>
                    </a:solidFill>
                  </a:tcPr>
                </a:tc>
                <a:tc>
                  <a:txBody>
                    <a:bodyPr/>
                    <a:lstStyle/>
                    <a:p>
                      <a:pPr indent="0" lvl="0" marL="0" rtl="0" algn="ctr">
                        <a:spcBef>
                          <a:spcPts val="0"/>
                        </a:spcBef>
                        <a:spcAft>
                          <a:spcPts val="0"/>
                        </a:spcAft>
                        <a:buNone/>
                      </a:pPr>
                      <a:r>
                        <a:rPr b="1" lang="en" sz="2400">
                          <a:latin typeface="Gill Sans"/>
                          <a:ea typeface="Gill Sans"/>
                          <a:cs typeface="Gill Sans"/>
                          <a:sym typeface="Gill Sans"/>
                        </a:rPr>
                        <a:t>Think</a:t>
                      </a:r>
                      <a:endParaRPr b="1" sz="2400">
                        <a:latin typeface="Gill Sans"/>
                        <a:ea typeface="Gill Sans"/>
                        <a:cs typeface="Gill Sans"/>
                        <a:sym typeface="Gill Sans"/>
                      </a:endParaRPr>
                    </a:p>
                  </a:txBody>
                  <a:tcPr marT="91425" marB="91425" marR="91425" marL="91425">
                    <a:solidFill>
                      <a:srgbClr val="FFFF00"/>
                    </a:solidFill>
                  </a:tcPr>
                </a:tc>
                <a:tc>
                  <a:txBody>
                    <a:bodyPr/>
                    <a:lstStyle/>
                    <a:p>
                      <a:pPr indent="0" lvl="0" marL="0" rtl="0" algn="ctr">
                        <a:spcBef>
                          <a:spcPts val="0"/>
                        </a:spcBef>
                        <a:spcAft>
                          <a:spcPts val="0"/>
                        </a:spcAft>
                        <a:buNone/>
                      </a:pPr>
                      <a:r>
                        <a:rPr b="1" lang="en" sz="2400">
                          <a:latin typeface="Gill Sans"/>
                          <a:ea typeface="Gill Sans"/>
                          <a:cs typeface="Gill Sans"/>
                          <a:sym typeface="Gill Sans"/>
                        </a:rPr>
                        <a:t>Pair</a:t>
                      </a:r>
                      <a:endParaRPr b="1" sz="2400">
                        <a:latin typeface="Gill Sans"/>
                        <a:ea typeface="Gill Sans"/>
                        <a:cs typeface="Gill Sans"/>
                        <a:sym typeface="Gill Sans"/>
                      </a:endParaRPr>
                    </a:p>
                  </a:txBody>
                  <a:tcPr marT="91425" marB="91425" marR="91425" marL="91425">
                    <a:solidFill>
                      <a:srgbClr val="FFFF00"/>
                    </a:solidFill>
                  </a:tcPr>
                </a:tc>
                <a:tc>
                  <a:txBody>
                    <a:bodyPr/>
                    <a:lstStyle/>
                    <a:p>
                      <a:pPr indent="0" lvl="0" marL="0" rtl="0" algn="ctr">
                        <a:spcBef>
                          <a:spcPts val="0"/>
                        </a:spcBef>
                        <a:spcAft>
                          <a:spcPts val="0"/>
                        </a:spcAft>
                        <a:buNone/>
                      </a:pPr>
                      <a:r>
                        <a:rPr b="1" lang="en" sz="2400">
                          <a:latin typeface="Gill Sans"/>
                          <a:ea typeface="Gill Sans"/>
                          <a:cs typeface="Gill Sans"/>
                          <a:sym typeface="Gill Sans"/>
                        </a:rPr>
                        <a:t>Share</a:t>
                      </a:r>
                      <a:endParaRPr b="1" sz="2400">
                        <a:latin typeface="Gill Sans"/>
                        <a:ea typeface="Gill Sans"/>
                        <a:cs typeface="Gill Sans"/>
                        <a:sym typeface="Gill Sans"/>
                      </a:endParaRPr>
                    </a:p>
                  </a:txBody>
                  <a:tcPr marT="91425" marB="91425" marR="91425" marL="91425">
                    <a:solidFill>
                      <a:srgbClr val="FFFF00"/>
                    </a:solidFill>
                  </a:tcPr>
                </a:tc>
              </a:tr>
              <a:tr h="1389775">
                <a:tc>
                  <a:txBody>
                    <a:bodyPr/>
                    <a:lstStyle/>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Knowledge check</a:t>
                      </a:r>
                      <a:endParaRPr sz="2400">
                        <a:latin typeface="Gill Sans"/>
                        <a:ea typeface="Gill Sans"/>
                        <a:cs typeface="Gill Sans"/>
                        <a:sym typeface="Gill Sans"/>
                      </a:endParaRPr>
                    </a:p>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To the entire class</a:t>
                      </a:r>
                      <a:endParaRPr sz="2400">
                        <a:latin typeface="Gill Sans"/>
                        <a:ea typeface="Gill Sans"/>
                        <a:cs typeface="Gill Sans"/>
                        <a:sym typeface="Gill Sans"/>
                      </a:endParaRPr>
                    </a:p>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An open question</a:t>
                      </a:r>
                      <a:endParaRPr sz="2400">
                        <a:latin typeface="Gill Sans"/>
                        <a:ea typeface="Gill Sans"/>
                        <a:cs typeface="Gill Sans"/>
                        <a:sym typeface="Gill Sans"/>
                      </a:endParaRPr>
                    </a:p>
                  </a:txBody>
                  <a:tcPr marT="91425" marB="91425" marR="91425" marL="91425">
                    <a:solidFill>
                      <a:srgbClr val="FFF2CC"/>
                    </a:solidFill>
                  </a:tcPr>
                </a:tc>
                <a:tc>
                  <a:txBody>
                    <a:bodyPr/>
                    <a:lstStyle/>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Wait time</a:t>
                      </a:r>
                      <a:endParaRPr sz="2400">
                        <a:latin typeface="Gill Sans"/>
                        <a:ea typeface="Gill Sans"/>
                        <a:cs typeface="Gill Sans"/>
                        <a:sym typeface="Gill Sans"/>
                      </a:endParaRPr>
                    </a:p>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3 - 5 seconds</a:t>
                      </a:r>
                      <a:endParaRPr sz="2400">
                        <a:latin typeface="Gill Sans"/>
                        <a:ea typeface="Gill Sans"/>
                        <a:cs typeface="Gill Sans"/>
                        <a:sym typeface="Gill Sans"/>
                      </a:endParaRPr>
                    </a:p>
                  </a:txBody>
                  <a:tcPr marT="91425" marB="91425" marR="91425" marL="91425">
                    <a:solidFill>
                      <a:srgbClr val="F9CB9C"/>
                    </a:solidFill>
                  </a:tcPr>
                </a:tc>
                <a:tc>
                  <a:txBody>
                    <a:bodyPr/>
                    <a:lstStyle/>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Discuss in pairs for X seconds</a:t>
                      </a:r>
                      <a:endParaRPr sz="2400">
                        <a:latin typeface="Gill Sans"/>
                        <a:ea typeface="Gill Sans"/>
                        <a:cs typeface="Gill Sans"/>
                        <a:sym typeface="Gill Sans"/>
                      </a:endParaRPr>
                    </a:p>
                  </a:txBody>
                  <a:tcPr marT="91425" marB="91425" marR="91425" marL="91425">
                    <a:solidFill>
                      <a:srgbClr val="C9DAF8"/>
                    </a:solidFill>
                  </a:tcPr>
                </a:tc>
                <a:tc>
                  <a:txBody>
                    <a:bodyPr/>
                    <a:lstStyle/>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Strategic</a:t>
                      </a:r>
                      <a:endParaRPr sz="2400">
                        <a:latin typeface="Gill Sans"/>
                        <a:ea typeface="Gill Sans"/>
                        <a:cs typeface="Gill Sans"/>
                        <a:sym typeface="Gill Sans"/>
                      </a:endParaRPr>
                    </a:p>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John, what did Mary suggest? </a:t>
                      </a:r>
                      <a:endParaRPr sz="2400">
                        <a:latin typeface="Gill Sans"/>
                        <a:ea typeface="Gill Sans"/>
                        <a:cs typeface="Gill Sans"/>
                        <a:sym typeface="Gill Sans"/>
                      </a:endParaRPr>
                    </a:p>
                  </a:txBody>
                  <a:tcPr marT="91425" marB="91425" marR="91425" marL="91425">
                    <a:solidFill>
                      <a:srgbClr val="B6D7A8"/>
                    </a:solidFill>
                  </a:tcPr>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1000"/>
                                        <p:tgtEl>
                                          <p:spTgt spid="1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7"/>
          <p:cNvSpPr txBox="1"/>
          <p:nvPr/>
        </p:nvSpPr>
        <p:spPr>
          <a:xfrm>
            <a:off x="101550" y="56950"/>
            <a:ext cx="7380000" cy="4386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rgbClr val="C00000"/>
                </a:solidFill>
                <a:latin typeface="Gill Sans"/>
                <a:ea typeface="Gill Sans"/>
                <a:cs typeface="Gill Sans"/>
                <a:sym typeface="Gill Sans"/>
              </a:rPr>
              <a:t>Questioning</a:t>
            </a:r>
            <a:endParaRPr sz="2400">
              <a:solidFill>
                <a:srgbClr val="C00000"/>
              </a:solidFill>
              <a:latin typeface="Gill Sans"/>
              <a:ea typeface="Gill Sans"/>
              <a:cs typeface="Gill Sans"/>
              <a:sym typeface="Gill Sans"/>
            </a:endParaRPr>
          </a:p>
        </p:txBody>
      </p:sp>
      <p:graphicFrame>
        <p:nvGraphicFramePr>
          <p:cNvPr id="166" name="Google Shape;166;p27"/>
          <p:cNvGraphicFramePr/>
          <p:nvPr/>
        </p:nvGraphicFramePr>
        <p:xfrm>
          <a:off x="111325" y="1606745"/>
          <a:ext cx="3000000" cy="3000000"/>
        </p:xfrm>
        <a:graphic>
          <a:graphicData uri="http://schemas.openxmlformats.org/drawingml/2006/table">
            <a:tbl>
              <a:tblPr>
                <a:noFill/>
                <a:tableStyleId>{09BEACA2-E5AF-4D55-8190-419E66695305}</a:tableStyleId>
              </a:tblPr>
              <a:tblGrid>
                <a:gridCol w="2724525"/>
                <a:gridCol w="2983025"/>
                <a:gridCol w="3241525"/>
              </a:tblGrid>
              <a:tr h="615875">
                <a:tc>
                  <a:txBody>
                    <a:bodyPr/>
                    <a:lstStyle/>
                    <a:p>
                      <a:pPr indent="0" lvl="0" marL="0" rtl="0" algn="ctr">
                        <a:spcBef>
                          <a:spcPts val="0"/>
                        </a:spcBef>
                        <a:spcAft>
                          <a:spcPts val="0"/>
                        </a:spcAft>
                        <a:buNone/>
                      </a:pPr>
                      <a:r>
                        <a:rPr b="1" lang="en" sz="2400">
                          <a:latin typeface="Gill Sans"/>
                          <a:ea typeface="Gill Sans"/>
                          <a:cs typeface="Gill Sans"/>
                          <a:sym typeface="Gill Sans"/>
                        </a:rPr>
                        <a:t>Pose</a:t>
                      </a:r>
                      <a:endParaRPr b="1" sz="2400">
                        <a:latin typeface="Gill Sans"/>
                        <a:ea typeface="Gill Sans"/>
                        <a:cs typeface="Gill Sans"/>
                        <a:sym typeface="Gill Sans"/>
                      </a:endParaRPr>
                    </a:p>
                  </a:txBody>
                  <a:tcPr marT="91425" marB="91425" marR="91425" marL="91425">
                    <a:solidFill>
                      <a:srgbClr val="FFF2CC"/>
                    </a:solidFill>
                  </a:tcPr>
                </a:tc>
                <a:tc>
                  <a:txBody>
                    <a:bodyPr/>
                    <a:lstStyle/>
                    <a:p>
                      <a:pPr indent="0" lvl="0" marL="0" rtl="0" algn="ctr">
                        <a:spcBef>
                          <a:spcPts val="0"/>
                        </a:spcBef>
                        <a:spcAft>
                          <a:spcPts val="0"/>
                        </a:spcAft>
                        <a:buNone/>
                      </a:pPr>
                      <a:r>
                        <a:rPr b="1" lang="en" sz="2400">
                          <a:latin typeface="Gill Sans"/>
                          <a:ea typeface="Gill Sans"/>
                          <a:cs typeface="Gill Sans"/>
                          <a:sym typeface="Gill Sans"/>
                        </a:rPr>
                        <a:t>Pause</a:t>
                      </a:r>
                      <a:endParaRPr b="1" sz="2400">
                        <a:latin typeface="Gill Sans"/>
                        <a:ea typeface="Gill Sans"/>
                        <a:cs typeface="Gill Sans"/>
                        <a:sym typeface="Gill Sans"/>
                      </a:endParaRPr>
                    </a:p>
                  </a:txBody>
                  <a:tcPr marT="91425" marB="91425" marR="91425" marL="91425">
                    <a:solidFill>
                      <a:srgbClr val="F9CB9C"/>
                    </a:solidFill>
                  </a:tcPr>
                </a:tc>
                <a:tc>
                  <a:txBody>
                    <a:bodyPr/>
                    <a:lstStyle/>
                    <a:p>
                      <a:pPr indent="0" lvl="0" marL="0" rtl="0" algn="ctr">
                        <a:spcBef>
                          <a:spcPts val="0"/>
                        </a:spcBef>
                        <a:spcAft>
                          <a:spcPts val="0"/>
                        </a:spcAft>
                        <a:buNone/>
                      </a:pPr>
                      <a:r>
                        <a:rPr b="1" lang="en" sz="2400">
                          <a:latin typeface="Gill Sans"/>
                          <a:ea typeface="Gill Sans"/>
                          <a:cs typeface="Gill Sans"/>
                          <a:sym typeface="Gill Sans"/>
                        </a:rPr>
                        <a:t>Pounce</a:t>
                      </a:r>
                      <a:endParaRPr b="1" sz="2400">
                        <a:latin typeface="Gill Sans"/>
                        <a:ea typeface="Gill Sans"/>
                        <a:cs typeface="Gill Sans"/>
                        <a:sym typeface="Gill Sans"/>
                      </a:endParaRPr>
                    </a:p>
                  </a:txBody>
                  <a:tcPr marT="91425" marB="91425" marR="91425" marL="91425">
                    <a:solidFill>
                      <a:srgbClr val="FFFF00"/>
                    </a:solidFill>
                  </a:tcPr>
                </a:tc>
              </a:tr>
              <a:tr h="2668900">
                <a:tc>
                  <a:txBody>
                    <a:bodyPr/>
                    <a:lstStyle/>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Knowledge check</a:t>
                      </a:r>
                      <a:endParaRPr sz="2400">
                        <a:latin typeface="Gill Sans"/>
                        <a:ea typeface="Gill Sans"/>
                        <a:cs typeface="Gill Sans"/>
                        <a:sym typeface="Gill Sans"/>
                      </a:endParaRPr>
                    </a:p>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To the entire class</a:t>
                      </a:r>
                      <a:endParaRPr sz="2400">
                        <a:latin typeface="Gill Sans"/>
                        <a:ea typeface="Gill Sans"/>
                        <a:cs typeface="Gill Sans"/>
                        <a:sym typeface="Gill Sans"/>
                      </a:endParaRPr>
                    </a:p>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An open question</a:t>
                      </a:r>
                      <a:endParaRPr sz="2400">
                        <a:latin typeface="Gill Sans"/>
                        <a:ea typeface="Gill Sans"/>
                        <a:cs typeface="Gill Sans"/>
                        <a:sym typeface="Gill Sans"/>
                      </a:endParaRPr>
                    </a:p>
                  </a:txBody>
                  <a:tcPr marT="91425" marB="91425" marR="91425" marL="91425">
                    <a:solidFill>
                      <a:srgbClr val="FFF2CC"/>
                    </a:solidFill>
                  </a:tcPr>
                </a:tc>
                <a:tc>
                  <a:txBody>
                    <a:bodyPr/>
                    <a:lstStyle/>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Wait time</a:t>
                      </a:r>
                      <a:endParaRPr sz="2400">
                        <a:latin typeface="Gill Sans"/>
                        <a:ea typeface="Gill Sans"/>
                        <a:cs typeface="Gill Sans"/>
                        <a:sym typeface="Gill Sans"/>
                      </a:endParaRPr>
                    </a:p>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3 - 5 seconds</a:t>
                      </a:r>
                      <a:endParaRPr sz="2400">
                        <a:latin typeface="Gill Sans"/>
                        <a:ea typeface="Gill Sans"/>
                        <a:cs typeface="Gill Sans"/>
                        <a:sym typeface="Gill Sans"/>
                      </a:endParaRPr>
                    </a:p>
                  </a:txBody>
                  <a:tcPr marT="91425" marB="91425" marR="91425" marL="91425">
                    <a:solidFill>
                      <a:srgbClr val="F9CB9C"/>
                    </a:solidFill>
                  </a:tcPr>
                </a:tc>
                <a:tc>
                  <a:txBody>
                    <a:bodyPr/>
                    <a:lstStyle/>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Show-me</a:t>
                      </a:r>
                      <a:r>
                        <a:rPr lang="en" sz="2400">
                          <a:latin typeface="Gill Sans"/>
                          <a:ea typeface="Gill Sans"/>
                          <a:cs typeface="Gill Sans"/>
                          <a:sym typeface="Gill Sans"/>
                        </a:rPr>
                        <a:t> boards</a:t>
                      </a:r>
                      <a:endParaRPr sz="2400">
                        <a:latin typeface="Gill Sans"/>
                        <a:ea typeface="Gill Sans"/>
                        <a:cs typeface="Gill Sans"/>
                        <a:sym typeface="Gill Sans"/>
                      </a:endParaRPr>
                    </a:p>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Red/Amber/Green cards</a:t>
                      </a:r>
                      <a:endParaRPr sz="2400">
                        <a:latin typeface="Gill Sans"/>
                        <a:ea typeface="Gill Sans"/>
                        <a:cs typeface="Gill Sans"/>
                        <a:sym typeface="Gill Sans"/>
                      </a:endParaRPr>
                    </a:p>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Post it - Vote it</a:t>
                      </a:r>
                      <a:endParaRPr sz="2400">
                        <a:latin typeface="Gill Sans"/>
                        <a:ea typeface="Gill Sans"/>
                        <a:cs typeface="Gill Sans"/>
                        <a:sym typeface="Gill Sans"/>
                      </a:endParaRPr>
                    </a:p>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Fingers/Thumbs</a:t>
                      </a:r>
                      <a:endParaRPr sz="2400">
                        <a:latin typeface="Gill Sans"/>
                        <a:ea typeface="Gill Sans"/>
                        <a:cs typeface="Gill Sans"/>
                        <a:sym typeface="Gill Sans"/>
                      </a:endParaRPr>
                    </a:p>
                    <a:p>
                      <a:pPr indent="-381000" lvl="0" marL="457200" rtl="0" algn="l">
                        <a:spcBef>
                          <a:spcPts val="0"/>
                        </a:spcBef>
                        <a:spcAft>
                          <a:spcPts val="0"/>
                        </a:spcAft>
                        <a:buSzPts val="2400"/>
                        <a:buFont typeface="Gill Sans"/>
                        <a:buChar char="★"/>
                      </a:pPr>
                      <a:r>
                        <a:rPr lang="en" sz="2400">
                          <a:latin typeface="Gill Sans"/>
                          <a:ea typeface="Gill Sans"/>
                          <a:cs typeface="Gill Sans"/>
                          <a:sym typeface="Gill Sans"/>
                        </a:rPr>
                        <a:t>Tech - Kahoot/Plickers</a:t>
                      </a:r>
                      <a:endParaRPr sz="2400">
                        <a:latin typeface="Gill Sans"/>
                        <a:ea typeface="Gill Sans"/>
                        <a:cs typeface="Gill Sans"/>
                        <a:sym typeface="Gill Sans"/>
                      </a:endParaRPr>
                    </a:p>
                  </a:txBody>
                  <a:tcPr marT="91425" marB="91425" marR="91425" marL="91425">
                    <a:solidFill>
                      <a:srgbClr val="FFFF00"/>
                    </a:solidFill>
                  </a:tcPr>
                </a:tc>
              </a:tr>
            </a:tbl>
          </a:graphicData>
        </a:graphic>
      </p:graphicFrame>
      <p:sp>
        <p:nvSpPr>
          <p:cNvPr id="167" name="Google Shape;167;p27"/>
          <p:cNvSpPr/>
          <p:nvPr/>
        </p:nvSpPr>
        <p:spPr>
          <a:xfrm>
            <a:off x="101550" y="689950"/>
            <a:ext cx="7380000" cy="489900"/>
          </a:xfrm>
          <a:prstGeom prst="rect">
            <a:avLst/>
          </a:prstGeom>
          <a:noFill/>
          <a:ln cap="flat" cmpd="sng" w="9525">
            <a:solidFill>
              <a:srgbClr val="7F7F7F"/>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rgbClr val="0070C0"/>
                </a:solidFill>
                <a:latin typeface="Gill Sans"/>
                <a:ea typeface="Gill Sans"/>
                <a:cs typeface="Gill Sans"/>
                <a:sym typeface="Gill Sans"/>
              </a:rPr>
              <a:t>No opt out - evidence from everybody</a:t>
            </a:r>
            <a:endParaRPr sz="2400">
              <a:solidFill>
                <a:srgbClr val="0070C0"/>
              </a:solidFill>
              <a:latin typeface="Calibri"/>
              <a:ea typeface="Calibri"/>
              <a:cs typeface="Calibri"/>
              <a:sym typeface="Calibri"/>
            </a:endParaRPr>
          </a:p>
        </p:txBody>
      </p:sp>
      <p:pic>
        <p:nvPicPr>
          <p:cNvPr id="168" name="Google Shape;168;p27"/>
          <p:cNvPicPr preferRelativeResize="0"/>
          <p:nvPr/>
        </p:nvPicPr>
        <p:blipFill>
          <a:blip r:embed="rId3">
            <a:alphaModFix/>
          </a:blip>
          <a:stretch>
            <a:fillRect/>
          </a:stretch>
        </p:blipFill>
        <p:spPr>
          <a:xfrm>
            <a:off x="7575225" y="56950"/>
            <a:ext cx="1485175" cy="14851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1000"/>
                                        <p:tgtEl>
                                          <p:spTgt spid="1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id="173" name="Google Shape;173;p28"/>
          <p:cNvPicPr preferRelativeResize="0"/>
          <p:nvPr/>
        </p:nvPicPr>
        <p:blipFill>
          <a:blip r:embed="rId3">
            <a:alphaModFix/>
          </a:blip>
          <a:stretch>
            <a:fillRect/>
          </a:stretch>
        </p:blipFill>
        <p:spPr>
          <a:xfrm>
            <a:off x="877088" y="0"/>
            <a:ext cx="7389815"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9"/>
          <p:cNvSpPr txBox="1"/>
          <p:nvPr/>
        </p:nvSpPr>
        <p:spPr>
          <a:xfrm>
            <a:off x="101550" y="56950"/>
            <a:ext cx="3292500" cy="4386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rgbClr val="C00000"/>
                </a:solidFill>
                <a:latin typeface="Gill Sans"/>
                <a:ea typeface="Gill Sans"/>
                <a:cs typeface="Gill Sans"/>
                <a:sym typeface="Gill Sans"/>
              </a:rPr>
              <a:t>Questioning</a:t>
            </a:r>
            <a:endParaRPr sz="2400">
              <a:solidFill>
                <a:srgbClr val="C00000"/>
              </a:solidFill>
              <a:latin typeface="Gill Sans"/>
              <a:ea typeface="Gill Sans"/>
              <a:cs typeface="Gill Sans"/>
              <a:sym typeface="Gill Sans"/>
            </a:endParaRPr>
          </a:p>
        </p:txBody>
      </p:sp>
      <p:sp>
        <p:nvSpPr>
          <p:cNvPr id="179" name="Google Shape;179;p29"/>
          <p:cNvSpPr/>
          <p:nvPr/>
        </p:nvSpPr>
        <p:spPr>
          <a:xfrm>
            <a:off x="101550" y="689950"/>
            <a:ext cx="3292500" cy="489900"/>
          </a:xfrm>
          <a:prstGeom prst="rect">
            <a:avLst/>
          </a:prstGeom>
          <a:noFill/>
          <a:ln cap="flat" cmpd="sng" w="9525">
            <a:solidFill>
              <a:srgbClr val="7F7F7F"/>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rgbClr val="0070C0"/>
                </a:solidFill>
                <a:latin typeface="Gill Sans"/>
                <a:ea typeface="Gill Sans"/>
                <a:cs typeface="Gill Sans"/>
                <a:sym typeface="Gill Sans"/>
              </a:rPr>
              <a:t>Going deeper</a:t>
            </a:r>
            <a:endParaRPr sz="2400">
              <a:solidFill>
                <a:srgbClr val="0070C0"/>
              </a:solidFill>
              <a:latin typeface="Calibri"/>
              <a:ea typeface="Calibri"/>
              <a:cs typeface="Calibri"/>
              <a:sym typeface="Calibri"/>
            </a:endParaRPr>
          </a:p>
        </p:txBody>
      </p:sp>
      <p:graphicFrame>
        <p:nvGraphicFramePr>
          <p:cNvPr id="180" name="Google Shape;180;p29"/>
          <p:cNvGraphicFramePr/>
          <p:nvPr/>
        </p:nvGraphicFramePr>
        <p:xfrm>
          <a:off x="111325" y="1530545"/>
          <a:ext cx="3000000" cy="3000000"/>
        </p:xfrm>
        <a:graphic>
          <a:graphicData uri="http://schemas.openxmlformats.org/drawingml/2006/table">
            <a:tbl>
              <a:tblPr>
                <a:noFill/>
                <a:tableStyleId>{09BEACA2-E5AF-4D55-8190-419E66695305}</a:tableStyleId>
              </a:tblPr>
              <a:tblGrid>
                <a:gridCol w="2724525"/>
                <a:gridCol w="2983025"/>
                <a:gridCol w="3241525"/>
              </a:tblGrid>
              <a:tr h="376300">
                <a:tc>
                  <a:txBody>
                    <a:bodyPr/>
                    <a:lstStyle/>
                    <a:p>
                      <a:pPr indent="0" lvl="0" marL="0" rtl="0" algn="ctr">
                        <a:spcBef>
                          <a:spcPts val="0"/>
                        </a:spcBef>
                        <a:spcAft>
                          <a:spcPts val="0"/>
                        </a:spcAft>
                        <a:buNone/>
                      </a:pPr>
                      <a:r>
                        <a:rPr b="1" lang="en" sz="2000">
                          <a:latin typeface="Gill Sans"/>
                          <a:ea typeface="Gill Sans"/>
                          <a:cs typeface="Gill Sans"/>
                          <a:sym typeface="Gill Sans"/>
                        </a:rPr>
                        <a:t>Pose</a:t>
                      </a:r>
                      <a:endParaRPr b="1" sz="2000">
                        <a:latin typeface="Gill Sans"/>
                        <a:ea typeface="Gill Sans"/>
                        <a:cs typeface="Gill Sans"/>
                        <a:sym typeface="Gill Sans"/>
                      </a:endParaRPr>
                    </a:p>
                  </a:txBody>
                  <a:tcPr marT="91425" marB="91425" marR="91425" marL="91425">
                    <a:solidFill>
                      <a:srgbClr val="FFF2CC"/>
                    </a:solidFill>
                  </a:tcPr>
                </a:tc>
                <a:tc>
                  <a:txBody>
                    <a:bodyPr/>
                    <a:lstStyle/>
                    <a:p>
                      <a:pPr indent="0" lvl="0" marL="0" rtl="0" algn="ctr">
                        <a:spcBef>
                          <a:spcPts val="0"/>
                        </a:spcBef>
                        <a:spcAft>
                          <a:spcPts val="0"/>
                        </a:spcAft>
                        <a:buNone/>
                      </a:pPr>
                      <a:r>
                        <a:rPr b="1" lang="en" sz="2000">
                          <a:latin typeface="Gill Sans"/>
                          <a:ea typeface="Gill Sans"/>
                          <a:cs typeface="Gill Sans"/>
                          <a:sym typeface="Gill Sans"/>
                        </a:rPr>
                        <a:t>Pause</a:t>
                      </a:r>
                      <a:endParaRPr b="1" sz="2000">
                        <a:latin typeface="Gill Sans"/>
                        <a:ea typeface="Gill Sans"/>
                        <a:cs typeface="Gill Sans"/>
                        <a:sym typeface="Gill Sans"/>
                      </a:endParaRPr>
                    </a:p>
                  </a:txBody>
                  <a:tcPr marT="91425" marB="91425" marR="91425" marL="91425">
                    <a:solidFill>
                      <a:srgbClr val="F9CB9C"/>
                    </a:solidFill>
                  </a:tcPr>
                </a:tc>
                <a:tc>
                  <a:txBody>
                    <a:bodyPr/>
                    <a:lstStyle/>
                    <a:p>
                      <a:pPr indent="0" lvl="0" marL="0" rtl="0" algn="ctr">
                        <a:spcBef>
                          <a:spcPts val="0"/>
                        </a:spcBef>
                        <a:spcAft>
                          <a:spcPts val="0"/>
                        </a:spcAft>
                        <a:buNone/>
                      </a:pPr>
                      <a:r>
                        <a:rPr b="1" lang="en" sz="2000">
                          <a:latin typeface="Gill Sans"/>
                          <a:ea typeface="Gill Sans"/>
                          <a:cs typeface="Gill Sans"/>
                          <a:sym typeface="Gill Sans"/>
                        </a:rPr>
                        <a:t>Pounce</a:t>
                      </a:r>
                      <a:endParaRPr b="1" sz="2000">
                        <a:latin typeface="Gill Sans"/>
                        <a:ea typeface="Gill Sans"/>
                        <a:cs typeface="Gill Sans"/>
                        <a:sym typeface="Gill Sans"/>
                      </a:endParaRPr>
                    </a:p>
                  </a:txBody>
                  <a:tcPr marT="91425" marB="91425" marR="91425" marL="91425">
                    <a:solidFill>
                      <a:srgbClr val="B6D7A8"/>
                    </a:solidFill>
                  </a:tcPr>
                </a:tc>
              </a:tr>
              <a:tr h="376300">
                <a:tc gridSpan="3">
                  <a:txBody>
                    <a:bodyPr/>
                    <a:lstStyle/>
                    <a:p>
                      <a:pPr indent="0" lvl="0" marL="0" rtl="0" algn="ctr">
                        <a:spcBef>
                          <a:spcPts val="0"/>
                        </a:spcBef>
                        <a:spcAft>
                          <a:spcPts val="0"/>
                        </a:spcAft>
                        <a:buNone/>
                      </a:pPr>
                      <a:r>
                        <a:rPr b="1" lang="en" sz="2000">
                          <a:latin typeface="Gill Sans"/>
                          <a:ea typeface="Gill Sans"/>
                          <a:cs typeface="Gill Sans"/>
                          <a:sym typeface="Gill Sans"/>
                        </a:rPr>
                        <a:t>BOUNCE!</a:t>
                      </a:r>
                      <a:endParaRPr b="1" sz="2000">
                        <a:highlight>
                          <a:srgbClr val="FFFF00"/>
                        </a:highlight>
                        <a:latin typeface="Gill Sans"/>
                        <a:ea typeface="Gill Sans"/>
                        <a:cs typeface="Gill Sans"/>
                        <a:sym typeface="Gill Sans"/>
                      </a:endParaRPr>
                    </a:p>
                  </a:txBody>
                  <a:tcPr marT="91425" marB="91425" marR="91425" marL="91425">
                    <a:solidFill>
                      <a:srgbClr val="FFFF00"/>
                    </a:solidFill>
                  </a:tcPr>
                </a:tc>
                <a:tc hMerge="1"/>
                <a:tc hMerge="1"/>
              </a:tr>
              <a:tr h="621750">
                <a:tc gridSpan="3">
                  <a:txBody>
                    <a:bodyPr/>
                    <a:lstStyle/>
                    <a:p>
                      <a:pPr indent="0" lvl="0" marL="0" rtl="0" algn="l">
                        <a:spcBef>
                          <a:spcPts val="0"/>
                        </a:spcBef>
                        <a:spcAft>
                          <a:spcPts val="0"/>
                        </a:spcAft>
                        <a:buNone/>
                      </a:pPr>
                      <a:r>
                        <a:rPr b="1" lang="en" sz="2400">
                          <a:highlight>
                            <a:srgbClr val="FFFF00"/>
                          </a:highlight>
                          <a:latin typeface="Gill Sans"/>
                          <a:ea typeface="Gill Sans"/>
                          <a:cs typeface="Gill Sans"/>
                          <a:sym typeface="Gill Sans"/>
                        </a:rPr>
                        <a:t>A</a:t>
                      </a:r>
                      <a:r>
                        <a:rPr lang="en" sz="2400">
                          <a:highlight>
                            <a:srgbClr val="FFFF00"/>
                          </a:highlight>
                          <a:latin typeface="Gill Sans"/>
                          <a:ea typeface="Gill Sans"/>
                          <a:cs typeface="Gill Sans"/>
                          <a:sym typeface="Gill Sans"/>
                        </a:rPr>
                        <a:t>gree with</a:t>
                      </a:r>
                      <a:endParaRPr sz="2400">
                        <a:highlight>
                          <a:srgbClr val="FFFF00"/>
                        </a:highlight>
                        <a:latin typeface="Gill Sans"/>
                        <a:ea typeface="Gill Sans"/>
                        <a:cs typeface="Gill Sans"/>
                        <a:sym typeface="Gill Sans"/>
                      </a:endParaRPr>
                    </a:p>
                    <a:p>
                      <a:pPr indent="0" lvl="0" marL="0" rtl="0" algn="l">
                        <a:spcBef>
                          <a:spcPts val="0"/>
                        </a:spcBef>
                        <a:spcAft>
                          <a:spcPts val="0"/>
                        </a:spcAft>
                        <a:buNone/>
                      </a:pPr>
                      <a:r>
                        <a:rPr lang="en" sz="2000">
                          <a:latin typeface="Gill Sans"/>
                          <a:ea typeface="Gill Sans"/>
                          <a:cs typeface="Gill Sans"/>
                          <a:sym typeface="Gill Sans"/>
                        </a:rPr>
                        <a:t>Ask a student to justify why they agree with an answer</a:t>
                      </a:r>
                      <a:endParaRPr sz="2000">
                        <a:latin typeface="Gill Sans"/>
                        <a:ea typeface="Gill Sans"/>
                        <a:cs typeface="Gill Sans"/>
                        <a:sym typeface="Gill Sans"/>
                      </a:endParaRPr>
                    </a:p>
                  </a:txBody>
                  <a:tcPr marT="91425" marB="91425" marR="91425" marL="91425"/>
                </a:tc>
                <a:tc hMerge="1"/>
                <a:tc hMerge="1"/>
              </a:tr>
              <a:tr h="621750">
                <a:tc gridSpan="3">
                  <a:txBody>
                    <a:bodyPr/>
                    <a:lstStyle/>
                    <a:p>
                      <a:pPr indent="0" lvl="0" marL="0" rtl="0" algn="l">
                        <a:spcBef>
                          <a:spcPts val="0"/>
                        </a:spcBef>
                        <a:spcAft>
                          <a:spcPts val="0"/>
                        </a:spcAft>
                        <a:buNone/>
                      </a:pPr>
                      <a:r>
                        <a:rPr b="1" lang="en" sz="2400">
                          <a:highlight>
                            <a:srgbClr val="FFFF00"/>
                          </a:highlight>
                          <a:latin typeface="Gill Sans"/>
                          <a:ea typeface="Gill Sans"/>
                          <a:cs typeface="Gill Sans"/>
                          <a:sym typeface="Gill Sans"/>
                        </a:rPr>
                        <a:t>B</a:t>
                      </a:r>
                      <a:r>
                        <a:rPr lang="en" sz="2400">
                          <a:highlight>
                            <a:srgbClr val="FFFF00"/>
                          </a:highlight>
                          <a:latin typeface="Gill Sans"/>
                          <a:ea typeface="Gill Sans"/>
                          <a:cs typeface="Gill Sans"/>
                          <a:sym typeface="Gill Sans"/>
                        </a:rPr>
                        <a:t>uild upon</a:t>
                      </a:r>
                      <a:endParaRPr sz="2400">
                        <a:highlight>
                          <a:srgbClr val="FFFF00"/>
                        </a:highlight>
                        <a:latin typeface="Gill Sans"/>
                        <a:ea typeface="Gill Sans"/>
                        <a:cs typeface="Gill Sans"/>
                        <a:sym typeface="Gill Sans"/>
                      </a:endParaRPr>
                    </a:p>
                    <a:p>
                      <a:pPr indent="0" lvl="0" marL="0" rtl="0" algn="l">
                        <a:spcBef>
                          <a:spcPts val="0"/>
                        </a:spcBef>
                        <a:spcAft>
                          <a:spcPts val="0"/>
                        </a:spcAft>
                        <a:buNone/>
                      </a:pPr>
                      <a:r>
                        <a:rPr lang="en" sz="2000">
                          <a:latin typeface="Gill Sans"/>
                          <a:ea typeface="Gill Sans"/>
                          <a:cs typeface="Gill Sans"/>
                          <a:sym typeface="Gill Sans"/>
                        </a:rPr>
                        <a:t>Ask a student to build upon an answer given by a student - provide an example</a:t>
                      </a:r>
                      <a:endParaRPr sz="2000">
                        <a:latin typeface="Gill Sans"/>
                        <a:ea typeface="Gill Sans"/>
                        <a:cs typeface="Gill Sans"/>
                        <a:sym typeface="Gill Sans"/>
                      </a:endParaRPr>
                    </a:p>
                  </a:txBody>
                  <a:tcPr marT="91425" marB="91425" marR="91425" marL="91425"/>
                </a:tc>
                <a:tc hMerge="1"/>
                <a:tc hMerge="1"/>
              </a:tr>
              <a:tr h="376300">
                <a:tc gridSpan="3">
                  <a:txBody>
                    <a:bodyPr/>
                    <a:lstStyle/>
                    <a:p>
                      <a:pPr indent="0" lvl="0" marL="0" rtl="0" algn="l">
                        <a:spcBef>
                          <a:spcPts val="0"/>
                        </a:spcBef>
                        <a:spcAft>
                          <a:spcPts val="0"/>
                        </a:spcAft>
                        <a:buNone/>
                      </a:pPr>
                      <a:r>
                        <a:rPr b="1" lang="en" sz="2400">
                          <a:highlight>
                            <a:srgbClr val="FFFF00"/>
                          </a:highlight>
                          <a:latin typeface="Gill Sans"/>
                          <a:ea typeface="Gill Sans"/>
                          <a:cs typeface="Gill Sans"/>
                          <a:sym typeface="Gill Sans"/>
                        </a:rPr>
                        <a:t>C</a:t>
                      </a:r>
                      <a:r>
                        <a:rPr lang="en" sz="2400">
                          <a:highlight>
                            <a:srgbClr val="FFFF00"/>
                          </a:highlight>
                          <a:latin typeface="Gill Sans"/>
                          <a:ea typeface="Gill Sans"/>
                          <a:cs typeface="Gill Sans"/>
                          <a:sym typeface="Gill Sans"/>
                        </a:rPr>
                        <a:t>hallenge</a:t>
                      </a:r>
                      <a:endParaRPr sz="2400">
                        <a:highlight>
                          <a:srgbClr val="FFFF00"/>
                        </a:highlight>
                        <a:latin typeface="Gill Sans"/>
                        <a:ea typeface="Gill Sans"/>
                        <a:cs typeface="Gill Sans"/>
                        <a:sym typeface="Gill Sans"/>
                      </a:endParaRPr>
                    </a:p>
                    <a:p>
                      <a:pPr indent="0" lvl="0" marL="0" rtl="0" algn="l">
                        <a:spcBef>
                          <a:spcPts val="0"/>
                        </a:spcBef>
                        <a:spcAft>
                          <a:spcPts val="0"/>
                        </a:spcAft>
                        <a:buNone/>
                      </a:pPr>
                      <a:r>
                        <a:rPr lang="en" sz="2000">
                          <a:latin typeface="Gill Sans"/>
                          <a:ea typeface="Gill Sans"/>
                          <a:cs typeface="Gill Sans"/>
                          <a:sym typeface="Gill Sans"/>
                        </a:rPr>
                        <a:t>Ask a student to challenge an answer given by a student</a:t>
                      </a:r>
                      <a:endParaRPr sz="2000">
                        <a:latin typeface="Gill Sans"/>
                        <a:ea typeface="Gill Sans"/>
                        <a:cs typeface="Gill Sans"/>
                        <a:sym typeface="Gill Sans"/>
                      </a:endParaRPr>
                    </a:p>
                  </a:txBody>
                  <a:tcPr marT="91425" marB="91425" marR="91425" marL="91425"/>
                </a:tc>
                <a:tc hMerge="1"/>
                <a:tc hMerge="1"/>
              </a:tr>
            </a:tbl>
          </a:graphicData>
        </a:graphic>
      </p:graphicFrame>
      <p:pic>
        <p:nvPicPr>
          <p:cNvPr id="181" name="Google Shape;181;p29"/>
          <p:cNvPicPr preferRelativeResize="0"/>
          <p:nvPr/>
        </p:nvPicPr>
        <p:blipFill>
          <a:blip r:embed="rId3">
            <a:alphaModFix/>
          </a:blip>
          <a:stretch>
            <a:fillRect/>
          </a:stretch>
        </p:blipFill>
        <p:spPr>
          <a:xfrm>
            <a:off x="3600775" y="56950"/>
            <a:ext cx="1970175" cy="1380174"/>
          </a:xfrm>
          <a:prstGeom prst="rect">
            <a:avLst/>
          </a:prstGeom>
          <a:noFill/>
          <a:ln>
            <a:noFill/>
          </a:ln>
        </p:spPr>
      </p:pic>
      <p:pic>
        <p:nvPicPr>
          <p:cNvPr id="182" name="Google Shape;182;p29"/>
          <p:cNvPicPr preferRelativeResize="0"/>
          <p:nvPr/>
        </p:nvPicPr>
        <p:blipFill>
          <a:blip r:embed="rId4">
            <a:alphaModFix/>
          </a:blip>
          <a:stretch>
            <a:fillRect/>
          </a:stretch>
        </p:blipFill>
        <p:spPr>
          <a:xfrm>
            <a:off x="7490700" y="159275"/>
            <a:ext cx="1361275" cy="1080375"/>
          </a:xfrm>
          <a:prstGeom prst="rect">
            <a:avLst/>
          </a:prstGeom>
          <a:noFill/>
          <a:ln>
            <a:noFill/>
          </a:ln>
        </p:spPr>
      </p:pic>
      <p:sp>
        <p:nvSpPr>
          <p:cNvPr id="183" name="Google Shape;183;p29"/>
          <p:cNvSpPr/>
          <p:nvPr/>
        </p:nvSpPr>
        <p:spPr>
          <a:xfrm>
            <a:off x="5494200" y="502100"/>
            <a:ext cx="1809900" cy="489900"/>
          </a:xfrm>
          <a:prstGeom prst="rect">
            <a:avLst/>
          </a:prstGeom>
          <a:noFill/>
          <a:ln cap="flat" cmpd="sng" w="9525">
            <a:solidFill>
              <a:srgbClr val="7F7F7F"/>
            </a:solidFill>
            <a:prstDash val="solid"/>
            <a:round/>
            <a:headEnd len="sm" w="sm" type="none"/>
            <a:tailEnd len="sm" w="sm" type="none"/>
          </a:ln>
        </p:spPr>
        <p:txBody>
          <a:bodyPr anchorCtr="0" anchor="t" bIns="34275" lIns="68575" spcFirstLastPara="1" rIns="68575" wrap="square" tIns="34275">
            <a:noAutofit/>
          </a:bodyPr>
          <a:lstStyle/>
          <a:p>
            <a:pPr indent="0" lvl="0" marL="0" marR="0" rtl="0" algn="ctr">
              <a:spcBef>
                <a:spcPts val="0"/>
              </a:spcBef>
              <a:spcAft>
                <a:spcPts val="0"/>
              </a:spcAft>
              <a:buNone/>
            </a:pPr>
            <a:r>
              <a:rPr lang="en" sz="2400">
                <a:solidFill>
                  <a:srgbClr val="0070C0"/>
                </a:solidFill>
                <a:latin typeface="Gill Sans"/>
                <a:ea typeface="Gill Sans"/>
                <a:cs typeface="Gill Sans"/>
                <a:sym typeface="Gill Sans"/>
              </a:rPr>
              <a:t>Not</a:t>
            </a:r>
            <a:endParaRPr sz="2400">
              <a:solidFill>
                <a:srgbClr val="0070C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1000"/>
                                        <p:tgtEl>
                                          <p:spTgt spid="1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descr="Dylan Wiliam on PPPB - Pose, Pause, Pounce, Bounce" id="188" name="Google Shape;188;p30" title="Dylan Wiliam on PPPB - Pose, Pause, Pounce, Bounce">
            <a:hlinkClick r:id="rId3"/>
          </p:cNvPr>
          <p:cNvPicPr preferRelativeResize="0"/>
          <p:nvPr/>
        </p:nvPicPr>
        <p:blipFill>
          <a:blip r:embed="rId4">
            <a:alphaModFix/>
          </a:blip>
          <a:stretch>
            <a:fillRect/>
          </a:stretch>
        </p:blipFill>
        <p:spPr>
          <a:xfrm>
            <a:off x="1303413" y="158875"/>
            <a:ext cx="6537175" cy="49028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1000"/>
                                        <p:tgtEl>
                                          <p:spTgt spid="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1"/>
          <p:cNvSpPr/>
          <p:nvPr/>
        </p:nvSpPr>
        <p:spPr>
          <a:xfrm>
            <a:off x="76706" y="1156242"/>
            <a:ext cx="8961600" cy="3947100"/>
          </a:xfrm>
          <a:prstGeom prst="rect">
            <a:avLst/>
          </a:prstGeom>
          <a:noFill/>
          <a:ln>
            <a:noFill/>
          </a:ln>
        </p:spPr>
        <p:txBody>
          <a:bodyPr anchorCtr="0" anchor="t" bIns="34275" lIns="68575" spcFirstLastPara="1" rIns="68575" wrap="square" tIns="34275">
            <a:noAutofit/>
          </a:bodyPr>
          <a:lstStyle/>
          <a:p>
            <a:pPr indent="-361950" lvl="0" marL="457200" rtl="0" algn="l">
              <a:spcBef>
                <a:spcPts val="0"/>
              </a:spcBef>
              <a:spcAft>
                <a:spcPts val="0"/>
              </a:spcAft>
              <a:buClr>
                <a:schemeClr val="dk1"/>
              </a:buClr>
              <a:buSzPts val="2100"/>
              <a:buFont typeface="Gill Sans"/>
              <a:buChar char="★"/>
            </a:pPr>
            <a:r>
              <a:rPr i="1" lang="en" sz="2100">
                <a:solidFill>
                  <a:schemeClr val="dk1"/>
                </a:solidFill>
                <a:latin typeface="Gill Sans"/>
                <a:ea typeface="Gill Sans"/>
                <a:cs typeface="Gill Sans"/>
                <a:sym typeface="Gill Sans"/>
              </a:rPr>
              <a:t>“Take a little more time. I’ll wait...” </a:t>
            </a:r>
            <a:endParaRPr i="1" sz="2100">
              <a:solidFill>
                <a:schemeClr val="dk1"/>
              </a:solidFill>
              <a:latin typeface="Gill Sans"/>
              <a:ea typeface="Gill Sans"/>
              <a:cs typeface="Gill Sans"/>
              <a:sym typeface="Gill Sans"/>
            </a:endParaRPr>
          </a:p>
          <a:p>
            <a:pPr indent="-361950" lvl="0" marL="457200" marR="0" rtl="0" algn="l">
              <a:spcBef>
                <a:spcPts val="0"/>
              </a:spcBef>
              <a:spcAft>
                <a:spcPts val="0"/>
              </a:spcAft>
              <a:buClr>
                <a:schemeClr val="dk1"/>
              </a:buClr>
              <a:buSzPts val="2100"/>
              <a:buFont typeface="Gill Sans"/>
              <a:buChar char="★"/>
            </a:pPr>
            <a:r>
              <a:rPr i="1" lang="en" sz="2100">
                <a:solidFill>
                  <a:schemeClr val="dk1"/>
                </a:solidFill>
                <a:latin typeface="Gill Sans"/>
                <a:ea typeface="Gill Sans"/>
                <a:cs typeface="Gill Sans"/>
                <a:sym typeface="Gill Sans"/>
              </a:rPr>
              <a:t>“Give it some more thought. I’ll be back to you…” </a:t>
            </a:r>
            <a:endParaRPr i="1" sz="2100">
              <a:solidFill>
                <a:schemeClr val="dk1"/>
              </a:solidFill>
              <a:latin typeface="Gill Sans"/>
              <a:ea typeface="Gill Sans"/>
              <a:cs typeface="Gill Sans"/>
              <a:sym typeface="Gill Sans"/>
            </a:endParaRPr>
          </a:p>
          <a:p>
            <a:pPr indent="-361950" lvl="0" marL="457200" marR="0" rtl="0" algn="l">
              <a:spcBef>
                <a:spcPts val="0"/>
              </a:spcBef>
              <a:spcAft>
                <a:spcPts val="0"/>
              </a:spcAft>
              <a:buClr>
                <a:schemeClr val="dk1"/>
              </a:buClr>
              <a:buSzPts val="2100"/>
              <a:buFont typeface="Gill Sans"/>
              <a:buChar char="★"/>
            </a:pPr>
            <a:r>
              <a:rPr i="1" lang="en" sz="2100">
                <a:solidFill>
                  <a:schemeClr val="dk1"/>
                </a:solidFill>
                <a:latin typeface="Gill Sans"/>
                <a:ea typeface="Gill Sans"/>
                <a:cs typeface="Gill Sans"/>
                <a:sym typeface="Gill Sans"/>
              </a:rPr>
              <a:t>“Let’s see how you might begin to answer. I’ll come back to you...” </a:t>
            </a:r>
            <a:endParaRPr i="1" sz="2100">
              <a:solidFill>
                <a:schemeClr val="dk1"/>
              </a:solidFill>
              <a:latin typeface="Gill Sans"/>
              <a:ea typeface="Gill Sans"/>
              <a:cs typeface="Gill Sans"/>
              <a:sym typeface="Gill Sans"/>
            </a:endParaRPr>
          </a:p>
          <a:p>
            <a:pPr indent="-361950" lvl="0" marL="457200" marR="0" rtl="0" algn="l">
              <a:spcBef>
                <a:spcPts val="0"/>
              </a:spcBef>
              <a:spcAft>
                <a:spcPts val="0"/>
              </a:spcAft>
              <a:buClr>
                <a:schemeClr val="dk1"/>
              </a:buClr>
              <a:buSzPts val="2100"/>
              <a:buFont typeface="Gill Sans"/>
              <a:buChar char="★"/>
            </a:pPr>
            <a:r>
              <a:rPr i="1" lang="en" sz="2100">
                <a:solidFill>
                  <a:schemeClr val="dk1"/>
                </a:solidFill>
                <a:latin typeface="Gill Sans"/>
                <a:ea typeface="Gill Sans"/>
                <a:cs typeface="Gill Sans"/>
                <a:sym typeface="Gill Sans"/>
              </a:rPr>
              <a:t>“We can work on this problem together. I’ll be back to you in a moment...”</a:t>
            </a:r>
            <a:endParaRPr i="1" sz="2100">
              <a:solidFill>
                <a:schemeClr val="dk1"/>
              </a:solidFill>
              <a:latin typeface="Gill Sans"/>
              <a:ea typeface="Gill Sans"/>
              <a:cs typeface="Gill Sans"/>
              <a:sym typeface="Gill Sans"/>
            </a:endParaRPr>
          </a:p>
          <a:p>
            <a:pPr indent="0" lvl="0" marL="0" marR="0" rtl="0" algn="l">
              <a:spcBef>
                <a:spcPts val="0"/>
              </a:spcBef>
              <a:spcAft>
                <a:spcPts val="0"/>
              </a:spcAft>
              <a:buNone/>
            </a:pPr>
            <a:r>
              <a:t/>
            </a:r>
            <a:endParaRPr sz="2100">
              <a:solidFill>
                <a:schemeClr val="dk1"/>
              </a:solidFill>
              <a:latin typeface="Gill Sans"/>
              <a:ea typeface="Gill Sans"/>
              <a:cs typeface="Gill Sans"/>
              <a:sym typeface="Gill Sans"/>
            </a:endParaRPr>
          </a:p>
          <a:p>
            <a:pPr indent="-361950" lvl="0" marL="457200" marR="0" rtl="0" algn="l">
              <a:spcBef>
                <a:spcPts val="0"/>
              </a:spcBef>
              <a:spcAft>
                <a:spcPts val="0"/>
              </a:spcAft>
              <a:buClr>
                <a:schemeClr val="dk1"/>
              </a:buClr>
              <a:buSzPts val="2100"/>
              <a:buFont typeface="Gill Sans"/>
              <a:buChar char="★"/>
            </a:pPr>
            <a:r>
              <a:rPr lang="en" sz="2100">
                <a:solidFill>
                  <a:schemeClr val="dk1"/>
                </a:solidFill>
                <a:latin typeface="Gill Sans"/>
                <a:ea typeface="Gill Sans"/>
                <a:cs typeface="Gill Sans"/>
                <a:sym typeface="Gill Sans"/>
              </a:rPr>
              <a:t>As</a:t>
            </a:r>
            <a:r>
              <a:rPr lang="en" sz="2100">
                <a:solidFill>
                  <a:schemeClr val="dk1"/>
                </a:solidFill>
                <a:latin typeface="Gill Sans"/>
                <a:ea typeface="Gill Sans"/>
                <a:cs typeface="Gill Sans"/>
                <a:sym typeface="Gill Sans"/>
              </a:rPr>
              <a:t>k a few more students in the room for their answer.</a:t>
            </a:r>
            <a:endParaRPr sz="1100"/>
          </a:p>
          <a:p>
            <a:pPr indent="-361950" lvl="0" marL="457200" marR="0" rtl="0" algn="l">
              <a:spcBef>
                <a:spcPts val="0"/>
              </a:spcBef>
              <a:spcAft>
                <a:spcPts val="0"/>
              </a:spcAft>
              <a:buClr>
                <a:schemeClr val="dk1"/>
              </a:buClr>
              <a:buSzPts val="2100"/>
              <a:buFont typeface="Gill Sans"/>
              <a:buChar char="★"/>
            </a:pPr>
            <a:r>
              <a:rPr lang="en" sz="2100">
                <a:solidFill>
                  <a:schemeClr val="dk1"/>
                </a:solidFill>
                <a:latin typeface="Gill Sans"/>
                <a:ea typeface="Gill Sans"/>
                <a:cs typeface="Gill Sans"/>
                <a:sym typeface="Gill Sans"/>
              </a:rPr>
              <a:t>Return to the original respondent</a:t>
            </a:r>
            <a:endParaRPr sz="2100">
              <a:solidFill>
                <a:schemeClr val="dk1"/>
              </a:solidFill>
              <a:latin typeface="Gill Sans"/>
              <a:ea typeface="Gill Sans"/>
              <a:cs typeface="Gill Sans"/>
              <a:sym typeface="Gill Sans"/>
            </a:endParaRPr>
          </a:p>
          <a:p>
            <a:pPr indent="0" lvl="0" marL="457200" marR="0" rtl="0" algn="l">
              <a:spcBef>
                <a:spcPts val="0"/>
              </a:spcBef>
              <a:spcAft>
                <a:spcPts val="0"/>
              </a:spcAft>
              <a:buNone/>
            </a:pPr>
            <a:r>
              <a:rPr i="1" lang="en" sz="2100">
                <a:solidFill>
                  <a:schemeClr val="dk1"/>
                </a:solidFill>
                <a:latin typeface="Gill Sans"/>
                <a:ea typeface="Gill Sans"/>
                <a:cs typeface="Gill Sans"/>
                <a:sym typeface="Gill Sans"/>
              </a:rPr>
              <a:t>“Which answer did you like the best/thought was correct/can </a:t>
            </a:r>
            <a:r>
              <a:rPr i="1" lang="en" sz="2100">
                <a:solidFill>
                  <a:schemeClr val="dk1"/>
                </a:solidFill>
                <a:latin typeface="Gill Sans"/>
                <a:ea typeface="Gill Sans"/>
                <a:cs typeface="Gill Sans"/>
                <a:sym typeface="Gill Sans"/>
              </a:rPr>
              <a:t>you</a:t>
            </a:r>
            <a:r>
              <a:rPr i="1" lang="en" sz="2100">
                <a:solidFill>
                  <a:schemeClr val="dk1"/>
                </a:solidFill>
                <a:latin typeface="Gill Sans"/>
                <a:ea typeface="Gill Sans"/>
                <a:cs typeface="Gill Sans"/>
                <a:sym typeface="Gill Sans"/>
              </a:rPr>
              <a:t> repeat it.”</a:t>
            </a:r>
            <a:endParaRPr i="1" sz="1100"/>
          </a:p>
          <a:p>
            <a:pPr indent="0" lvl="0" marL="0" marR="0" rtl="0" algn="l">
              <a:spcBef>
                <a:spcPts val="0"/>
              </a:spcBef>
              <a:spcAft>
                <a:spcPts val="0"/>
              </a:spcAft>
              <a:buNone/>
            </a:pPr>
            <a:r>
              <a:t/>
            </a:r>
            <a:endParaRPr sz="2100">
              <a:solidFill>
                <a:schemeClr val="dk1"/>
              </a:solidFill>
              <a:latin typeface="Gill Sans"/>
              <a:ea typeface="Gill Sans"/>
              <a:cs typeface="Gill Sans"/>
              <a:sym typeface="Gill Sans"/>
            </a:endParaRPr>
          </a:p>
          <a:p>
            <a:pPr indent="-336550" lvl="0" marL="342900" marR="0" rtl="0" algn="l">
              <a:spcBef>
                <a:spcPts val="0"/>
              </a:spcBef>
              <a:spcAft>
                <a:spcPts val="0"/>
              </a:spcAft>
              <a:buClr>
                <a:schemeClr val="dk1"/>
              </a:buClr>
              <a:buSzPts val="2100"/>
              <a:buFont typeface="Courier New"/>
              <a:buChar char="o"/>
            </a:pPr>
            <a:r>
              <a:rPr lang="en" sz="2100">
                <a:solidFill>
                  <a:schemeClr val="dk1"/>
                </a:solidFill>
                <a:latin typeface="Gill Sans"/>
                <a:ea typeface="Gill Sans"/>
                <a:cs typeface="Gill Sans"/>
                <a:sym typeface="Gill Sans"/>
              </a:rPr>
              <a:t>Offer students multiple choice</a:t>
            </a:r>
            <a:endParaRPr sz="1100"/>
          </a:p>
          <a:p>
            <a:pPr indent="-336550" lvl="0" marL="342900" marR="0" rtl="0" algn="l">
              <a:spcBef>
                <a:spcPts val="0"/>
              </a:spcBef>
              <a:spcAft>
                <a:spcPts val="0"/>
              </a:spcAft>
              <a:buClr>
                <a:schemeClr val="dk1"/>
              </a:buClr>
              <a:buSzPts val="2100"/>
              <a:buFont typeface="Courier New"/>
              <a:buChar char="o"/>
            </a:pPr>
            <a:r>
              <a:rPr lang="en" sz="2100">
                <a:solidFill>
                  <a:schemeClr val="dk1"/>
                </a:solidFill>
                <a:latin typeface="Gill Sans"/>
                <a:ea typeface="Gill Sans"/>
                <a:cs typeface="Gill Sans"/>
                <a:sym typeface="Gill Sans"/>
              </a:rPr>
              <a:t>Go 50:50 – remove two incorrect answers</a:t>
            </a:r>
            <a:endParaRPr sz="1100"/>
          </a:p>
          <a:p>
            <a:pPr indent="-336550" lvl="0" marL="342900" marR="0" rtl="0" algn="l">
              <a:spcBef>
                <a:spcPts val="0"/>
              </a:spcBef>
              <a:spcAft>
                <a:spcPts val="0"/>
              </a:spcAft>
              <a:buClr>
                <a:schemeClr val="dk1"/>
              </a:buClr>
              <a:buSzPts val="2100"/>
              <a:buFont typeface="Courier New"/>
              <a:buChar char="o"/>
            </a:pPr>
            <a:r>
              <a:rPr lang="en" sz="2100">
                <a:solidFill>
                  <a:schemeClr val="dk1"/>
                </a:solidFill>
                <a:latin typeface="Gill Sans"/>
                <a:ea typeface="Gill Sans"/>
                <a:cs typeface="Gill Sans"/>
                <a:sym typeface="Gill Sans"/>
              </a:rPr>
              <a:t>Give students a chance to ‘Phone a friend’</a:t>
            </a:r>
            <a:endParaRPr sz="2100">
              <a:solidFill>
                <a:schemeClr val="dk1"/>
              </a:solidFill>
              <a:latin typeface="Gill Sans"/>
              <a:ea typeface="Gill Sans"/>
              <a:cs typeface="Gill Sans"/>
              <a:sym typeface="Gill Sans"/>
            </a:endParaRPr>
          </a:p>
        </p:txBody>
      </p:sp>
      <p:sp>
        <p:nvSpPr>
          <p:cNvPr id="194" name="Google Shape;194;p31"/>
          <p:cNvSpPr txBox="1"/>
          <p:nvPr/>
        </p:nvSpPr>
        <p:spPr>
          <a:xfrm>
            <a:off x="101550" y="56950"/>
            <a:ext cx="7036200" cy="4386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rgbClr val="C00000"/>
                </a:solidFill>
                <a:latin typeface="Gill Sans"/>
                <a:ea typeface="Gill Sans"/>
                <a:cs typeface="Gill Sans"/>
                <a:sym typeface="Gill Sans"/>
              </a:rPr>
              <a:t>Questioning</a:t>
            </a:r>
            <a:endParaRPr sz="2400">
              <a:solidFill>
                <a:srgbClr val="C00000"/>
              </a:solidFill>
              <a:latin typeface="Gill Sans"/>
              <a:ea typeface="Gill Sans"/>
              <a:cs typeface="Gill Sans"/>
              <a:sym typeface="Gill Sans"/>
            </a:endParaRPr>
          </a:p>
        </p:txBody>
      </p:sp>
      <p:sp>
        <p:nvSpPr>
          <p:cNvPr id="195" name="Google Shape;195;p31"/>
          <p:cNvSpPr/>
          <p:nvPr/>
        </p:nvSpPr>
        <p:spPr>
          <a:xfrm>
            <a:off x="101550" y="613750"/>
            <a:ext cx="7036200" cy="489900"/>
          </a:xfrm>
          <a:prstGeom prst="rect">
            <a:avLst/>
          </a:prstGeom>
          <a:noFill/>
          <a:ln cap="flat" cmpd="sng" w="9525">
            <a:solidFill>
              <a:srgbClr val="7F7F7F"/>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rgbClr val="0070C0"/>
                </a:solidFill>
                <a:latin typeface="Gill Sans"/>
                <a:ea typeface="Gill Sans"/>
                <a:cs typeface="Gill Sans"/>
                <a:sym typeface="Gill Sans"/>
              </a:rPr>
              <a:t>Inclusive questioning</a:t>
            </a:r>
            <a:endParaRPr sz="2400">
              <a:solidFill>
                <a:srgbClr val="0070C0"/>
              </a:solidFill>
              <a:latin typeface="Calibri"/>
              <a:ea typeface="Calibri"/>
              <a:cs typeface="Calibri"/>
              <a:sym typeface="Calibri"/>
            </a:endParaRPr>
          </a:p>
        </p:txBody>
      </p:sp>
      <p:pic>
        <p:nvPicPr>
          <p:cNvPr id="196" name="Google Shape;196;p31"/>
          <p:cNvPicPr preferRelativeResize="0"/>
          <p:nvPr/>
        </p:nvPicPr>
        <p:blipFill>
          <a:blip r:embed="rId3">
            <a:alphaModFix/>
          </a:blip>
          <a:stretch>
            <a:fillRect/>
          </a:stretch>
        </p:blipFill>
        <p:spPr>
          <a:xfrm>
            <a:off x="7386225" y="0"/>
            <a:ext cx="1561028" cy="11798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0" st="0"/>
                                            </p:txEl>
                                          </p:spTgt>
                                        </p:tgtEl>
                                        <p:attrNameLst>
                                          <p:attrName>style.visibility</p:attrName>
                                        </p:attrNameLst>
                                      </p:cBhvr>
                                      <p:to>
                                        <p:strVal val="visible"/>
                                      </p:to>
                                    </p:set>
                                    <p:animEffect filter="fade" transition="in">
                                      <p:cBhvr>
                                        <p:cTn dur="1000"/>
                                        <p:tgtEl>
                                          <p:spTgt spid="19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1" st="1"/>
                                            </p:txEl>
                                          </p:spTgt>
                                        </p:tgtEl>
                                        <p:attrNameLst>
                                          <p:attrName>style.visibility</p:attrName>
                                        </p:attrNameLst>
                                      </p:cBhvr>
                                      <p:to>
                                        <p:strVal val="visible"/>
                                      </p:to>
                                    </p:set>
                                    <p:animEffect filter="fade" transition="in">
                                      <p:cBhvr>
                                        <p:cTn dur="1000"/>
                                        <p:tgtEl>
                                          <p:spTgt spid="19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2" st="2"/>
                                            </p:txEl>
                                          </p:spTgt>
                                        </p:tgtEl>
                                        <p:attrNameLst>
                                          <p:attrName>style.visibility</p:attrName>
                                        </p:attrNameLst>
                                      </p:cBhvr>
                                      <p:to>
                                        <p:strVal val="visible"/>
                                      </p:to>
                                    </p:set>
                                    <p:animEffect filter="fade" transition="in">
                                      <p:cBhvr>
                                        <p:cTn dur="1000"/>
                                        <p:tgtEl>
                                          <p:spTgt spid="19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3" st="3"/>
                                            </p:txEl>
                                          </p:spTgt>
                                        </p:tgtEl>
                                        <p:attrNameLst>
                                          <p:attrName>style.visibility</p:attrName>
                                        </p:attrNameLst>
                                      </p:cBhvr>
                                      <p:to>
                                        <p:strVal val="visible"/>
                                      </p:to>
                                    </p:set>
                                    <p:animEffect filter="fade" transition="in">
                                      <p:cBhvr>
                                        <p:cTn dur="1000"/>
                                        <p:tgtEl>
                                          <p:spTgt spid="19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4" st="4"/>
                                            </p:txEl>
                                          </p:spTgt>
                                        </p:tgtEl>
                                        <p:attrNameLst>
                                          <p:attrName>style.visibility</p:attrName>
                                        </p:attrNameLst>
                                      </p:cBhvr>
                                      <p:to>
                                        <p:strVal val="visible"/>
                                      </p:to>
                                    </p:set>
                                    <p:animEffect filter="fade" transition="in">
                                      <p:cBhvr>
                                        <p:cTn dur="1000"/>
                                        <p:tgtEl>
                                          <p:spTgt spid="19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5" st="5"/>
                                            </p:txEl>
                                          </p:spTgt>
                                        </p:tgtEl>
                                        <p:attrNameLst>
                                          <p:attrName>style.visibility</p:attrName>
                                        </p:attrNameLst>
                                      </p:cBhvr>
                                      <p:to>
                                        <p:strVal val="visible"/>
                                      </p:to>
                                    </p:set>
                                    <p:animEffect filter="fade" transition="in">
                                      <p:cBhvr>
                                        <p:cTn dur="1000"/>
                                        <p:tgtEl>
                                          <p:spTgt spid="19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6" st="6"/>
                                            </p:txEl>
                                          </p:spTgt>
                                        </p:tgtEl>
                                        <p:attrNameLst>
                                          <p:attrName>style.visibility</p:attrName>
                                        </p:attrNameLst>
                                      </p:cBhvr>
                                      <p:to>
                                        <p:strVal val="visible"/>
                                      </p:to>
                                    </p:set>
                                    <p:animEffect filter="fade" transition="in">
                                      <p:cBhvr>
                                        <p:cTn dur="1000"/>
                                        <p:tgtEl>
                                          <p:spTgt spid="19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7" st="7"/>
                                            </p:txEl>
                                          </p:spTgt>
                                        </p:tgtEl>
                                        <p:attrNameLst>
                                          <p:attrName>style.visibility</p:attrName>
                                        </p:attrNameLst>
                                      </p:cBhvr>
                                      <p:to>
                                        <p:strVal val="visible"/>
                                      </p:to>
                                    </p:set>
                                    <p:animEffect filter="fade" transition="in">
                                      <p:cBhvr>
                                        <p:cTn dur="1000"/>
                                        <p:tgtEl>
                                          <p:spTgt spid="19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8" st="8"/>
                                            </p:txEl>
                                          </p:spTgt>
                                        </p:tgtEl>
                                        <p:attrNameLst>
                                          <p:attrName>style.visibility</p:attrName>
                                        </p:attrNameLst>
                                      </p:cBhvr>
                                      <p:to>
                                        <p:strVal val="visible"/>
                                      </p:to>
                                    </p:set>
                                    <p:animEffect filter="fade" transition="in">
                                      <p:cBhvr>
                                        <p:cTn dur="1000"/>
                                        <p:tgtEl>
                                          <p:spTgt spid="193">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9" st="9"/>
                                            </p:txEl>
                                          </p:spTgt>
                                        </p:tgtEl>
                                        <p:attrNameLst>
                                          <p:attrName>style.visibility</p:attrName>
                                        </p:attrNameLst>
                                      </p:cBhvr>
                                      <p:to>
                                        <p:strVal val="visible"/>
                                      </p:to>
                                    </p:set>
                                    <p:animEffect filter="fade" transition="in">
                                      <p:cBhvr>
                                        <p:cTn dur="1000"/>
                                        <p:tgtEl>
                                          <p:spTgt spid="193">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10" st="10"/>
                                            </p:txEl>
                                          </p:spTgt>
                                        </p:tgtEl>
                                        <p:attrNameLst>
                                          <p:attrName>style.visibility</p:attrName>
                                        </p:attrNameLst>
                                      </p:cBhvr>
                                      <p:to>
                                        <p:strVal val="visible"/>
                                      </p:to>
                                    </p:set>
                                    <p:animEffect filter="fade" transition="in">
                                      <p:cBhvr>
                                        <p:cTn dur="1000"/>
                                        <p:tgtEl>
                                          <p:spTgt spid="193">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11" st="11"/>
                                            </p:txEl>
                                          </p:spTgt>
                                        </p:tgtEl>
                                        <p:attrNameLst>
                                          <p:attrName>style.visibility</p:attrName>
                                        </p:attrNameLst>
                                      </p:cBhvr>
                                      <p:to>
                                        <p:strVal val="visible"/>
                                      </p:to>
                                    </p:set>
                                    <p:animEffect filter="fade" transition="in">
                                      <p:cBhvr>
                                        <p:cTn dur="1000"/>
                                        <p:tgtEl>
                                          <p:spTgt spid="193">
                                            <p:txEl>
                                              <p:pRg end="11" st="1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2"/>
          <p:cNvSpPr/>
          <p:nvPr/>
        </p:nvSpPr>
        <p:spPr>
          <a:xfrm>
            <a:off x="103650" y="1221850"/>
            <a:ext cx="8936700" cy="3402900"/>
          </a:xfrm>
          <a:prstGeom prst="rect">
            <a:avLst/>
          </a:prstGeom>
          <a:noFill/>
          <a:ln>
            <a:noFill/>
          </a:ln>
        </p:spPr>
        <p:txBody>
          <a:bodyPr anchorCtr="0" anchor="t" bIns="34275" lIns="68575" spcFirstLastPara="1" rIns="68575" wrap="square" tIns="34275">
            <a:noAutofit/>
          </a:bodyPr>
          <a:lstStyle/>
          <a:p>
            <a:pPr indent="-361950" lvl="0" marL="457200" rtl="0" algn="l">
              <a:spcBef>
                <a:spcPts val="0"/>
              </a:spcBef>
              <a:spcAft>
                <a:spcPts val="0"/>
              </a:spcAft>
              <a:buClr>
                <a:schemeClr val="dk1"/>
              </a:buClr>
              <a:buSzPts val="2100"/>
              <a:buFont typeface="Gill Sans"/>
              <a:buChar char="★"/>
            </a:pPr>
            <a:r>
              <a:rPr lang="en" sz="2100">
                <a:solidFill>
                  <a:schemeClr val="dk1"/>
                </a:solidFill>
                <a:latin typeface="Gill Sans"/>
                <a:ea typeface="Gill Sans"/>
                <a:cs typeface="Gill Sans"/>
                <a:sym typeface="Gill Sans"/>
              </a:rPr>
              <a:t>Hands up to ask</a:t>
            </a:r>
            <a:endParaRPr sz="2100">
              <a:solidFill>
                <a:schemeClr val="dk1"/>
              </a:solidFill>
              <a:latin typeface="Gill Sans"/>
              <a:ea typeface="Gill Sans"/>
              <a:cs typeface="Gill Sans"/>
              <a:sym typeface="Gill Sans"/>
            </a:endParaRPr>
          </a:p>
          <a:p>
            <a:pPr indent="0" lvl="0" marL="457200" rtl="0" algn="l">
              <a:spcBef>
                <a:spcPts val="0"/>
              </a:spcBef>
              <a:spcAft>
                <a:spcPts val="0"/>
              </a:spcAft>
              <a:buNone/>
            </a:pPr>
            <a:r>
              <a:t/>
            </a:r>
            <a:endParaRPr sz="2100">
              <a:solidFill>
                <a:schemeClr val="dk1"/>
              </a:solidFill>
              <a:latin typeface="Gill Sans"/>
              <a:ea typeface="Gill Sans"/>
              <a:cs typeface="Gill Sans"/>
              <a:sym typeface="Gill Sans"/>
            </a:endParaRPr>
          </a:p>
          <a:p>
            <a:pPr indent="-361950" lvl="0" marL="457200" rtl="0" algn="l">
              <a:spcBef>
                <a:spcPts val="0"/>
              </a:spcBef>
              <a:spcAft>
                <a:spcPts val="0"/>
              </a:spcAft>
              <a:buClr>
                <a:schemeClr val="dk1"/>
              </a:buClr>
              <a:buSzPts val="2100"/>
              <a:buFont typeface="Gill Sans"/>
              <a:buChar char="★"/>
            </a:pPr>
            <a:r>
              <a:rPr lang="en" sz="2100">
                <a:solidFill>
                  <a:schemeClr val="dk1"/>
                </a:solidFill>
                <a:latin typeface="Gill Sans"/>
                <a:ea typeface="Gill Sans"/>
                <a:cs typeface="Gill Sans"/>
                <a:sym typeface="Gill Sans"/>
              </a:rPr>
              <a:t>Students should be able to ask questions about;</a:t>
            </a:r>
            <a:endParaRPr sz="2100">
              <a:solidFill>
                <a:schemeClr val="dk1"/>
              </a:solidFill>
              <a:latin typeface="Gill Sans"/>
              <a:ea typeface="Gill Sans"/>
              <a:cs typeface="Gill Sans"/>
              <a:sym typeface="Gill Sans"/>
            </a:endParaRPr>
          </a:p>
          <a:p>
            <a:pPr indent="-361950" lvl="1" marL="914400" rtl="0" algn="l">
              <a:spcBef>
                <a:spcPts val="0"/>
              </a:spcBef>
              <a:spcAft>
                <a:spcPts val="0"/>
              </a:spcAft>
              <a:buClr>
                <a:schemeClr val="dk1"/>
              </a:buClr>
              <a:buSzPts val="2100"/>
              <a:buFont typeface="Gill Sans"/>
              <a:buChar char="○"/>
            </a:pPr>
            <a:r>
              <a:rPr i="1" lang="en" sz="2100">
                <a:solidFill>
                  <a:schemeClr val="dk1"/>
                </a:solidFill>
                <a:latin typeface="Gill Sans"/>
                <a:ea typeface="Gill Sans"/>
                <a:cs typeface="Gill Sans"/>
                <a:sym typeface="Gill Sans"/>
              </a:rPr>
              <a:t>What is the learning goal?</a:t>
            </a:r>
            <a:endParaRPr i="1" sz="2100">
              <a:solidFill>
                <a:schemeClr val="dk1"/>
              </a:solidFill>
              <a:latin typeface="Gill Sans"/>
              <a:ea typeface="Gill Sans"/>
              <a:cs typeface="Gill Sans"/>
              <a:sym typeface="Gill Sans"/>
            </a:endParaRPr>
          </a:p>
          <a:p>
            <a:pPr indent="-361950" lvl="1" marL="914400" rtl="0" algn="l">
              <a:spcBef>
                <a:spcPts val="0"/>
              </a:spcBef>
              <a:spcAft>
                <a:spcPts val="0"/>
              </a:spcAft>
              <a:buClr>
                <a:schemeClr val="dk1"/>
              </a:buClr>
              <a:buSzPts val="2100"/>
              <a:buFont typeface="Gill Sans"/>
              <a:buChar char="○"/>
            </a:pPr>
            <a:r>
              <a:rPr i="1" lang="en" sz="2100">
                <a:solidFill>
                  <a:schemeClr val="dk1"/>
                </a:solidFill>
                <a:latin typeface="Gill Sans"/>
                <a:ea typeface="Gill Sans"/>
                <a:cs typeface="Gill Sans"/>
                <a:sym typeface="Gill Sans"/>
              </a:rPr>
              <a:t>How am I doing with achieving the learning goal?</a:t>
            </a:r>
            <a:endParaRPr i="1" sz="2100">
              <a:solidFill>
                <a:schemeClr val="dk1"/>
              </a:solidFill>
              <a:latin typeface="Gill Sans"/>
              <a:ea typeface="Gill Sans"/>
              <a:cs typeface="Gill Sans"/>
              <a:sym typeface="Gill Sans"/>
            </a:endParaRPr>
          </a:p>
          <a:p>
            <a:pPr indent="-361950" lvl="1" marL="914400" rtl="0" algn="l">
              <a:spcBef>
                <a:spcPts val="0"/>
              </a:spcBef>
              <a:spcAft>
                <a:spcPts val="0"/>
              </a:spcAft>
              <a:buClr>
                <a:schemeClr val="dk1"/>
              </a:buClr>
              <a:buSzPts val="2100"/>
              <a:buFont typeface="Gill Sans"/>
              <a:buChar char="○"/>
            </a:pPr>
            <a:r>
              <a:rPr i="1" lang="en" sz="2100">
                <a:solidFill>
                  <a:schemeClr val="dk1"/>
                </a:solidFill>
                <a:latin typeface="Gill Sans"/>
                <a:ea typeface="Gill Sans"/>
                <a:cs typeface="Gill Sans"/>
                <a:sym typeface="Gill Sans"/>
              </a:rPr>
              <a:t>What do I need to do to achieve the learning goal?</a:t>
            </a:r>
            <a:endParaRPr i="1" sz="2100">
              <a:solidFill>
                <a:schemeClr val="dk1"/>
              </a:solidFill>
              <a:latin typeface="Gill Sans"/>
              <a:ea typeface="Gill Sans"/>
              <a:cs typeface="Gill Sans"/>
              <a:sym typeface="Gill Sans"/>
            </a:endParaRPr>
          </a:p>
          <a:p>
            <a:pPr indent="0" lvl="0" marL="457200" rtl="0" algn="l">
              <a:spcBef>
                <a:spcPts val="0"/>
              </a:spcBef>
              <a:spcAft>
                <a:spcPts val="0"/>
              </a:spcAft>
              <a:buNone/>
            </a:pPr>
            <a:r>
              <a:t/>
            </a:r>
            <a:endParaRPr sz="2100">
              <a:solidFill>
                <a:schemeClr val="dk1"/>
              </a:solidFill>
              <a:latin typeface="Gill Sans"/>
              <a:ea typeface="Gill Sans"/>
              <a:cs typeface="Gill Sans"/>
              <a:sym typeface="Gill Sans"/>
            </a:endParaRPr>
          </a:p>
          <a:p>
            <a:pPr indent="-361950" lvl="0" marL="457200" rtl="0" algn="l">
              <a:spcBef>
                <a:spcPts val="0"/>
              </a:spcBef>
              <a:spcAft>
                <a:spcPts val="0"/>
              </a:spcAft>
              <a:buClr>
                <a:schemeClr val="dk1"/>
              </a:buClr>
              <a:buSzPts val="2100"/>
              <a:buFont typeface="Gill Sans"/>
              <a:buChar char="★"/>
            </a:pPr>
            <a:r>
              <a:rPr lang="en" sz="2100">
                <a:solidFill>
                  <a:schemeClr val="dk1"/>
                </a:solidFill>
                <a:latin typeface="Gill Sans"/>
                <a:ea typeface="Gill Sans"/>
                <a:cs typeface="Gill Sans"/>
                <a:sym typeface="Gill Sans"/>
              </a:rPr>
              <a:t>Note names on the board</a:t>
            </a:r>
            <a:endParaRPr sz="2100">
              <a:solidFill>
                <a:schemeClr val="dk1"/>
              </a:solidFill>
              <a:latin typeface="Gill Sans"/>
              <a:ea typeface="Gill Sans"/>
              <a:cs typeface="Gill Sans"/>
              <a:sym typeface="Gill Sans"/>
            </a:endParaRPr>
          </a:p>
          <a:p>
            <a:pPr indent="-361950" lvl="0" marL="457200" rtl="0" algn="l">
              <a:spcBef>
                <a:spcPts val="0"/>
              </a:spcBef>
              <a:spcAft>
                <a:spcPts val="0"/>
              </a:spcAft>
              <a:buClr>
                <a:schemeClr val="dk1"/>
              </a:buClr>
              <a:buSzPts val="2100"/>
              <a:buFont typeface="Gill Sans"/>
              <a:buChar char="★"/>
            </a:pPr>
            <a:r>
              <a:rPr lang="en" sz="2100">
                <a:solidFill>
                  <a:schemeClr val="dk1"/>
                </a:solidFill>
                <a:latin typeface="Gill Sans"/>
                <a:ea typeface="Gill Sans"/>
                <a:cs typeface="Gill Sans"/>
                <a:sym typeface="Gill Sans"/>
              </a:rPr>
              <a:t>Turn in post-it notes at the end of lessons</a:t>
            </a:r>
            <a:endParaRPr sz="2100">
              <a:solidFill>
                <a:schemeClr val="dk1"/>
              </a:solidFill>
              <a:latin typeface="Gill Sans"/>
              <a:ea typeface="Gill Sans"/>
              <a:cs typeface="Gill Sans"/>
              <a:sym typeface="Gill Sans"/>
            </a:endParaRPr>
          </a:p>
          <a:p>
            <a:pPr indent="-361950" lvl="0" marL="457200" rtl="0" algn="l">
              <a:spcBef>
                <a:spcPts val="0"/>
              </a:spcBef>
              <a:spcAft>
                <a:spcPts val="0"/>
              </a:spcAft>
              <a:buClr>
                <a:schemeClr val="dk1"/>
              </a:buClr>
              <a:buSzPts val="2100"/>
              <a:buFont typeface="Gill Sans"/>
              <a:buChar char="★"/>
            </a:pPr>
            <a:r>
              <a:rPr lang="en" sz="2100">
                <a:solidFill>
                  <a:schemeClr val="dk1"/>
                </a:solidFill>
                <a:latin typeface="Gill Sans"/>
                <a:ea typeface="Gill Sans"/>
                <a:cs typeface="Gill Sans"/>
                <a:sym typeface="Gill Sans"/>
              </a:rPr>
              <a:t>Technology </a:t>
            </a:r>
            <a:endParaRPr sz="2100">
              <a:solidFill>
                <a:schemeClr val="dk1"/>
              </a:solidFill>
              <a:latin typeface="Gill Sans"/>
              <a:ea typeface="Gill Sans"/>
              <a:cs typeface="Gill Sans"/>
              <a:sym typeface="Gill Sans"/>
            </a:endParaRPr>
          </a:p>
          <a:p>
            <a:pPr indent="0" lvl="0" marL="0" rtl="0" algn="l">
              <a:spcBef>
                <a:spcPts val="0"/>
              </a:spcBef>
              <a:spcAft>
                <a:spcPts val="0"/>
              </a:spcAft>
              <a:buNone/>
            </a:pPr>
            <a:r>
              <a:t/>
            </a:r>
            <a:endParaRPr sz="2100">
              <a:solidFill>
                <a:schemeClr val="dk1"/>
              </a:solidFill>
              <a:latin typeface="Gill Sans"/>
              <a:ea typeface="Gill Sans"/>
              <a:cs typeface="Gill Sans"/>
              <a:sym typeface="Gill Sans"/>
            </a:endParaRPr>
          </a:p>
        </p:txBody>
      </p:sp>
      <p:sp>
        <p:nvSpPr>
          <p:cNvPr id="202" name="Google Shape;202;p32"/>
          <p:cNvSpPr txBox="1"/>
          <p:nvPr/>
        </p:nvSpPr>
        <p:spPr>
          <a:xfrm>
            <a:off x="101550" y="56950"/>
            <a:ext cx="7036200" cy="4386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rgbClr val="C00000"/>
                </a:solidFill>
                <a:latin typeface="Gill Sans"/>
                <a:ea typeface="Gill Sans"/>
                <a:cs typeface="Gill Sans"/>
                <a:sym typeface="Gill Sans"/>
              </a:rPr>
              <a:t>Questioning</a:t>
            </a:r>
            <a:endParaRPr sz="2400">
              <a:solidFill>
                <a:srgbClr val="C00000"/>
              </a:solidFill>
              <a:latin typeface="Gill Sans"/>
              <a:ea typeface="Gill Sans"/>
              <a:cs typeface="Gill Sans"/>
              <a:sym typeface="Gill Sans"/>
            </a:endParaRPr>
          </a:p>
        </p:txBody>
      </p:sp>
      <p:sp>
        <p:nvSpPr>
          <p:cNvPr id="203" name="Google Shape;203;p32"/>
          <p:cNvSpPr/>
          <p:nvPr/>
        </p:nvSpPr>
        <p:spPr>
          <a:xfrm>
            <a:off x="101550" y="613750"/>
            <a:ext cx="7036200" cy="489900"/>
          </a:xfrm>
          <a:prstGeom prst="rect">
            <a:avLst/>
          </a:prstGeom>
          <a:noFill/>
          <a:ln cap="flat" cmpd="sng" w="9525">
            <a:solidFill>
              <a:srgbClr val="7F7F7F"/>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rgbClr val="0070C0"/>
                </a:solidFill>
                <a:latin typeface="Gill Sans"/>
                <a:ea typeface="Gill Sans"/>
                <a:cs typeface="Gill Sans"/>
                <a:sym typeface="Gill Sans"/>
              </a:rPr>
              <a:t>Student questions</a:t>
            </a:r>
            <a:endParaRPr sz="2400">
              <a:solidFill>
                <a:srgbClr val="0070C0"/>
              </a:solidFill>
              <a:latin typeface="Calibri"/>
              <a:ea typeface="Calibri"/>
              <a:cs typeface="Calibri"/>
              <a:sym typeface="Calibri"/>
            </a:endParaRPr>
          </a:p>
        </p:txBody>
      </p:sp>
      <p:pic>
        <p:nvPicPr>
          <p:cNvPr id="204" name="Google Shape;204;p32"/>
          <p:cNvPicPr preferRelativeResize="0"/>
          <p:nvPr/>
        </p:nvPicPr>
        <p:blipFill>
          <a:blip r:embed="rId3">
            <a:alphaModFix/>
          </a:blip>
          <a:stretch>
            <a:fillRect/>
          </a:stretch>
        </p:blipFill>
        <p:spPr>
          <a:xfrm>
            <a:off x="7185900" y="31200"/>
            <a:ext cx="1958100" cy="15540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0" st="0"/>
                                            </p:txEl>
                                          </p:spTgt>
                                        </p:tgtEl>
                                        <p:attrNameLst>
                                          <p:attrName>style.visibility</p:attrName>
                                        </p:attrNameLst>
                                      </p:cBhvr>
                                      <p:to>
                                        <p:strVal val="visible"/>
                                      </p:to>
                                    </p:set>
                                    <p:animEffect filter="fade" transition="in">
                                      <p:cBhvr>
                                        <p:cTn dur="1000"/>
                                        <p:tgtEl>
                                          <p:spTgt spid="20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1" st="1"/>
                                            </p:txEl>
                                          </p:spTgt>
                                        </p:tgtEl>
                                        <p:attrNameLst>
                                          <p:attrName>style.visibility</p:attrName>
                                        </p:attrNameLst>
                                      </p:cBhvr>
                                      <p:to>
                                        <p:strVal val="visible"/>
                                      </p:to>
                                    </p:set>
                                    <p:animEffect filter="fade" transition="in">
                                      <p:cBhvr>
                                        <p:cTn dur="1000"/>
                                        <p:tgtEl>
                                          <p:spTgt spid="20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2" st="2"/>
                                            </p:txEl>
                                          </p:spTgt>
                                        </p:tgtEl>
                                        <p:attrNameLst>
                                          <p:attrName>style.visibility</p:attrName>
                                        </p:attrNameLst>
                                      </p:cBhvr>
                                      <p:to>
                                        <p:strVal val="visible"/>
                                      </p:to>
                                    </p:set>
                                    <p:animEffect filter="fade" transition="in">
                                      <p:cBhvr>
                                        <p:cTn dur="1000"/>
                                        <p:tgtEl>
                                          <p:spTgt spid="20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3" st="3"/>
                                            </p:txEl>
                                          </p:spTgt>
                                        </p:tgtEl>
                                        <p:attrNameLst>
                                          <p:attrName>style.visibility</p:attrName>
                                        </p:attrNameLst>
                                      </p:cBhvr>
                                      <p:to>
                                        <p:strVal val="visible"/>
                                      </p:to>
                                    </p:set>
                                    <p:animEffect filter="fade" transition="in">
                                      <p:cBhvr>
                                        <p:cTn dur="1000"/>
                                        <p:tgtEl>
                                          <p:spTgt spid="20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4" st="4"/>
                                            </p:txEl>
                                          </p:spTgt>
                                        </p:tgtEl>
                                        <p:attrNameLst>
                                          <p:attrName>style.visibility</p:attrName>
                                        </p:attrNameLst>
                                      </p:cBhvr>
                                      <p:to>
                                        <p:strVal val="visible"/>
                                      </p:to>
                                    </p:set>
                                    <p:animEffect filter="fade" transition="in">
                                      <p:cBhvr>
                                        <p:cTn dur="1000"/>
                                        <p:tgtEl>
                                          <p:spTgt spid="20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5" st="5"/>
                                            </p:txEl>
                                          </p:spTgt>
                                        </p:tgtEl>
                                        <p:attrNameLst>
                                          <p:attrName>style.visibility</p:attrName>
                                        </p:attrNameLst>
                                      </p:cBhvr>
                                      <p:to>
                                        <p:strVal val="visible"/>
                                      </p:to>
                                    </p:set>
                                    <p:animEffect filter="fade" transition="in">
                                      <p:cBhvr>
                                        <p:cTn dur="1000"/>
                                        <p:tgtEl>
                                          <p:spTgt spid="20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6" st="6"/>
                                            </p:txEl>
                                          </p:spTgt>
                                        </p:tgtEl>
                                        <p:attrNameLst>
                                          <p:attrName>style.visibility</p:attrName>
                                        </p:attrNameLst>
                                      </p:cBhvr>
                                      <p:to>
                                        <p:strVal val="visible"/>
                                      </p:to>
                                    </p:set>
                                    <p:animEffect filter="fade" transition="in">
                                      <p:cBhvr>
                                        <p:cTn dur="1000"/>
                                        <p:tgtEl>
                                          <p:spTgt spid="20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7" st="7"/>
                                            </p:txEl>
                                          </p:spTgt>
                                        </p:tgtEl>
                                        <p:attrNameLst>
                                          <p:attrName>style.visibility</p:attrName>
                                        </p:attrNameLst>
                                      </p:cBhvr>
                                      <p:to>
                                        <p:strVal val="visible"/>
                                      </p:to>
                                    </p:set>
                                    <p:animEffect filter="fade" transition="in">
                                      <p:cBhvr>
                                        <p:cTn dur="1000"/>
                                        <p:tgtEl>
                                          <p:spTgt spid="20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8" st="8"/>
                                            </p:txEl>
                                          </p:spTgt>
                                        </p:tgtEl>
                                        <p:attrNameLst>
                                          <p:attrName>style.visibility</p:attrName>
                                        </p:attrNameLst>
                                      </p:cBhvr>
                                      <p:to>
                                        <p:strVal val="visible"/>
                                      </p:to>
                                    </p:set>
                                    <p:animEffect filter="fade" transition="in">
                                      <p:cBhvr>
                                        <p:cTn dur="1000"/>
                                        <p:tgtEl>
                                          <p:spTgt spid="201">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9" st="9"/>
                                            </p:txEl>
                                          </p:spTgt>
                                        </p:tgtEl>
                                        <p:attrNameLst>
                                          <p:attrName>style.visibility</p:attrName>
                                        </p:attrNameLst>
                                      </p:cBhvr>
                                      <p:to>
                                        <p:strVal val="visible"/>
                                      </p:to>
                                    </p:set>
                                    <p:animEffect filter="fade" transition="in">
                                      <p:cBhvr>
                                        <p:cTn dur="1000"/>
                                        <p:tgtEl>
                                          <p:spTgt spid="201">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10" st="10"/>
                                            </p:txEl>
                                          </p:spTgt>
                                        </p:tgtEl>
                                        <p:attrNameLst>
                                          <p:attrName>style.visibility</p:attrName>
                                        </p:attrNameLst>
                                      </p:cBhvr>
                                      <p:to>
                                        <p:strVal val="visible"/>
                                      </p:to>
                                    </p:set>
                                    <p:animEffect filter="fade" transition="in">
                                      <p:cBhvr>
                                        <p:cTn dur="1000"/>
                                        <p:tgtEl>
                                          <p:spTgt spid="201">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3"/>
          <p:cNvSpPr txBox="1"/>
          <p:nvPr/>
        </p:nvSpPr>
        <p:spPr>
          <a:xfrm>
            <a:off x="105599" y="2249225"/>
            <a:ext cx="8932800" cy="7311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4300">
                <a:solidFill>
                  <a:srgbClr val="C00000"/>
                </a:solidFill>
                <a:latin typeface="Gill Sans"/>
                <a:ea typeface="Gill Sans"/>
                <a:cs typeface="Gill Sans"/>
                <a:sym typeface="Gill Sans"/>
              </a:rPr>
              <a:t>Feedback during lessons</a:t>
            </a:r>
            <a:endParaRPr sz="2800">
              <a:solidFill>
                <a:srgbClr val="434343"/>
              </a:solidFill>
              <a:latin typeface="Gill Sans"/>
              <a:ea typeface="Gill Sans"/>
              <a:cs typeface="Gill Sans"/>
              <a:sym typeface="Gill Sans"/>
            </a:endParaRPr>
          </a:p>
        </p:txBody>
      </p:sp>
      <p:pic>
        <p:nvPicPr>
          <p:cNvPr id="210" name="Google Shape;210;p33"/>
          <p:cNvPicPr preferRelativeResize="0"/>
          <p:nvPr/>
        </p:nvPicPr>
        <p:blipFill>
          <a:blip r:embed="rId3">
            <a:alphaModFix/>
          </a:blip>
          <a:stretch>
            <a:fillRect/>
          </a:stretch>
        </p:blipFill>
        <p:spPr>
          <a:xfrm>
            <a:off x="3286375" y="441850"/>
            <a:ext cx="2571251" cy="7478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6"/>
          <p:cNvPicPr preferRelativeResize="0"/>
          <p:nvPr/>
        </p:nvPicPr>
        <p:blipFill>
          <a:blip r:embed="rId3">
            <a:alphaModFix/>
          </a:blip>
          <a:stretch>
            <a:fillRect/>
          </a:stretch>
        </p:blipFill>
        <p:spPr>
          <a:xfrm>
            <a:off x="3143250" y="205725"/>
            <a:ext cx="2857500" cy="1659035"/>
          </a:xfrm>
          <a:prstGeom prst="rect">
            <a:avLst/>
          </a:prstGeom>
          <a:noFill/>
          <a:ln>
            <a:noFill/>
          </a:ln>
        </p:spPr>
      </p:pic>
      <p:pic>
        <p:nvPicPr>
          <p:cNvPr id="72" name="Google Shape;72;p16"/>
          <p:cNvPicPr preferRelativeResize="0"/>
          <p:nvPr/>
        </p:nvPicPr>
        <p:blipFill rotWithShape="1">
          <a:blip r:embed="rId4">
            <a:alphaModFix/>
          </a:blip>
          <a:srcRect b="13815" l="0" r="0" t="0"/>
          <a:stretch/>
        </p:blipFill>
        <p:spPr>
          <a:xfrm>
            <a:off x="6838700" y="55938"/>
            <a:ext cx="2257300" cy="2101124"/>
          </a:xfrm>
          <a:prstGeom prst="rect">
            <a:avLst/>
          </a:prstGeom>
          <a:noFill/>
          <a:ln>
            <a:noFill/>
          </a:ln>
        </p:spPr>
      </p:pic>
      <p:pic>
        <p:nvPicPr>
          <p:cNvPr id="73" name="Google Shape;73;p16"/>
          <p:cNvPicPr preferRelativeResize="0"/>
          <p:nvPr/>
        </p:nvPicPr>
        <p:blipFill>
          <a:blip r:embed="rId5">
            <a:alphaModFix/>
          </a:blip>
          <a:stretch>
            <a:fillRect/>
          </a:stretch>
        </p:blipFill>
        <p:spPr>
          <a:xfrm>
            <a:off x="358521" y="3160600"/>
            <a:ext cx="2365376" cy="1888375"/>
          </a:xfrm>
          <a:prstGeom prst="rect">
            <a:avLst/>
          </a:prstGeom>
          <a:noFill/>
          <a:ln>
            <a:noFill/>
          </a:ln>
        </p:spPr>
      </p:pic>
      <p:pic>
        <p:nvPicPr>
          <p:cNvPr id="74" name="Google Shape;74;p16"/>
          <p:cNvPicPr preferRelativeResize="0"/>
          <p:nvPr/>
        </p:nvPicPr>
        <p:blipFill>
          <a:blip r:embed="rId6">
            <a:alphaModFix/>
          </a:blip>
          <a:stretch>
            <a:fillRect/>
          </a:stretch>
        </p:blipFill>
        <p:spPr>
          <a:xfrm>
            <a:off x="3143253" y="3198362"/>
            <a:ext cx="2813275" cy="1812850"/>
          </a:xfrm>
          <a:prstGeom prst="rect">
            <a:avLst/>
          </a:prstGeom>
          <a:noFill/>
          <a:ln>
            <a:noFill/>
          </a:ln>
        </p:spPr>
      </p:pic>
      <p:sp>
        <p:nvSpPr>
          <p:cNvPr id="75" name="Google Shape;75;p16"/>
          <p:cNvSpPr txBox="1"/>
          <p:nvPr/>
        </p:nvSpPr>
        <p:spPr>
          <a:xfrm>
            <a:off x="105599" y="2270225"/>
            <a:ext cx="8932800" cy="7311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4300">
                <a:solidFill>
                  <a:srgbClr val="C00000"/>
                </a:solidFill>
                <a:latin typeface="Gill Sans"/>
                <a:ea typeface="Gill Sans"/>
                <a:cs typeface="Gill Sans"/>
                <a:sym typeface="Gill Sans"/>
              </a:rPr>
              <a:t>The purpose of assessment</a:t>
            </a:r>
            <a:endParaRPr sz="3300"/>
          </a:p>
        </p:txBody>
      </p:sp>
      <p:pic>
        <p:nvPicPr>
          <p:cNvPr id="76" name="Google Shape;76;p16"/>
          <p:cNvPicPr preferRelativeResize="0"/>
          <p:nvPr/>
        </p:nvPicPr>
        <p:blipFill rotWithShape="1">
          <a:blip r:embed="rId7">
            <a:alphaModFix/>
          </a:blip>
          <a:srcRect b="0" l="0" r="2780" t="0"/>
          <a:stretch/>
        </p:blipFill>
        <p:spPr>
          <a:xfrm>
            <a:off x="268125" y="55950"/>
            <a:ext cx="1658525" cy="2010025"/>
          </a:xfrm>
          <a:prstGeom prst="rect">
            <a:avLst/>
          </a:prstGeom>
          <a:noFill/>
          <a:ln>
            <a:noFill/>
          </a:ln>
        </p:spPr>
      </p:pic>
      <p:pic>
        <p:nvPicPr>
          <p:cNvPr id="77" name="Google Shape;77;p16"/>
          <p:cNvPicPr preferRelativeResize="0"/>
          <p:nvPr/>
        </p:nvPicPr>
        <p:blipFill>
          <a:blip r:embed="rId8">
            <a:alphaModFix/>
          </a:blip>
          <a:stretch>
            <a:fillRect/>
          </a:stretch>
        </p:blipFill>
        <p:spPr>
          <a:xfrm>
            <a:off x="6247825" y="3304675"/>
            <a:ext cx="2857500" cy="1600200"/>
          </a:xfrm>
          <a:prstGeom prst="rect">
            <a:avLst/>
          </a:prstGeom>
          <a:noFill/>
          <a:ln>
            <a:noFill/>
          </a:ln>
        </p:spPr>
      </p:pic>
      <p:sp>
        <p:nvSpPr>
          <p:cNvPr id="78" name="Google Shape;78;p16"/>
          <p:cNvSpPr txBox="1"/>
          <p:nvPr/>
        </p:nvSpPr>
        <p:spPr>
          <a:xfrm>
            <a:off x="72550" y="112875"/>
            <a:ext cx="443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t>1</a:t>
            </a:r>
            <a:endParaRPr sz="2800"/>
          </a:p>
        </p:txBody>
      </p:sp>
      <p:sp>
        <p:nvSpPr>
          <p:cNvPr id="79" name="Google Shape;79;p16"/>
          <p:cNvSpPr txBox="1"/>
          <p:nvPr/>
        </p:nvSpPr>
        <p:spPr>
          <a:xfrm>
            <a:off x="2627400" y="112875"/>
            <a:ext cx="443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t>2</a:t>
            </a:r>
            <a:endParaRPr sz="2800"/>
          </a:p>
        </p:txBody>
      </p:sp>
      <p:sp>
        <p:nvSpPr>
          <p:cNvPr id="80" name="Google Shape;80;p16"/>
          <p:cNvSpPr txBox="1"/>
          <p:nvPr/>
        </p:nvSpPr>
        <p:spPr>
          <a:xfrm>
            <a:off x="6335100" y="112875"/>
            <a:ext cx="443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t>3</a:t>
            </a:r>
            <a:endParaRPr sz="2800"/>
          </a:p>
        </p:txBody>
      </p:sp>
      <p:sp>
        <p:nvSpPr>
          <p:cNvPr id="81" name="Google Shape;81;p16"/>
          <p:cNvSpPr txBox="1"/>
          <p:nvPr/>
        </p:nvSpPr>
        <p:spPr>
          <a:xfrm>
            <a:off x="72550" y="3001325"/>
            <a:ext cx="443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t>4</a:t>
            </a:r>
            <a:endParaRPr sz="2800"/>
          </a:p>
        </p:txBody>
      </p:sp>
      <p:sp>
        <p:nvSpPr>
          <p:cNvPr id="82" name="Google Shape;82;p16"/>
          <p:cNvSpPr txBox="1"/>
          <p:nvPr/>
        </p:nvSpPr>
        <p:spPr>
          <a:xfrm rot="1291926">
            <a:off x="1546333" y="3283453"/>
            <a:ext cx="1327439" cy="615643"/>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FF9900"/>
                </a:solidFill>
              </a:rPr>
              <a:t>Future</a:t>
            </a:r>
            <a:endParaRPr sz="2800">
              <a:solidFill>
                <a:srgbClr val="FF9900"/>
              </a:solidFill>
            </a:endParaRPr>
          </a:p>
        </p:txBody>
      </p:sp>
      <p:sp>
        <p:nvSpPr>
          <p:cNvPr id="83" name="Google Shape;83;p16"/>
          <p:cNvSpPr txBox="1"/>
          <p:nvPr/>
        </p:nvSpPr>
        <p:spPr>
          <a:xfrm>
            <a:off x="2627400" y="3198350"/>
            <a:ext cx="443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t>5</a:t>
            </a:r>
            <a:endParaRPr sz="2800"/>
          </a:p>
        </p:txBody>
      </p:sp>
      <p:sp>
        <p:nvSpPr>
          <p:cNvPr id="84" name="Google Shape;84;p16"/>
          <p:cNvSpPr txBox="1"/>
          <p:nvPr/>
        </p:nvSpPr>
        <p:spPr>
          <a:xfrm>
            <a:off x="6028975" y="3198350"/>
            <a:ext cx="443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t>6</a:t>
            </a:r>
            <a:endParaRPr sz="28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id="215" name="Google Shape;215;p34"/>
          <p:cNvPicPr preferRelativeResize="0"/>
          <p:nvPr/>
        </p:nvPicPr>
        <p:blipFill rotWithShape="1">
          <a:blip r:embed="rId3">
            <a:alphaModFix/>
          </a:blip>
          <a:srcRect b="0" l="0" r="0" t="0"/>
          <a:stretch/>
        </p:blipFill>
        <p:spPr>
          <a:xfrm>
            <a:off x="2694600" y="1487275"/>
            <a:ext cx="4016225" cy="2643475"/>
          </a:xfrm>
          <a:prstGeom prst="rect">
            <a:avLst/>
          </a:prstGeom>
          <a:noFill/>
          <a:ln>
            <a:noFill/>
          </a:ln>
        </p:spPr>
      </p:pic>
      <p:sp>
        <p:nvSpPr>
          <p:cNvPr id="216" name="Google Shape;216;p34"/>
          <p:cNvSpPr txBox="1"/>
          <p:nvPr/>
        </p:nvSpPr>
        <p:spPr>
          <a:xfrm>
            <a:off x="0" y="563875"/>
            <a:ext cx="9144000" cy="923400"/>
          </a:xfrm>
          <a:prstGeom prst="rect">
            <a:avLst/>
          </a:prstGeom>
          <a:noFill/>
          <a:ln>
            <a:noFill/>
          </a:ln>
        </p:spPr>
        <p:txBody>
          <a:bodyPr anchorCtr="0" anchor="t" bIns="91425" lIns="91425" spcFirstLastPara="1" rIns="91425" wrap="square" tIns="91425">
            <a:spAutoFit/>
          </a:bodyPr>
          <a:lstStyle/>
          <a:p>
            <a:pPr indent="-431800" lvl="0" marL="457200" rtl="0" algn="l">
              <a:spcBef>
                <a:spcPts val="0"/>
              </a:spcBef>
              <a:spcAft>
                <a:spcPts val="0"/>
              </a:spcAft>
              <a:buClr>
                <a:schemeClr val="dk1"/>
              </a:buClr>
              <a:buSzPts val="2400"/>
              <a:buFont typeface="Noto Sans Symbols"/>
              <a:buChar char="★"/>
            </a:pPr>
            <a:r>
              <a:rPr lang="en" sz="2400">
                <a:solidFill>
                  <a:schemeClr val="dk1"/>
                </a:solidFill>
                <a:latin typeface="Gill Sans"/>
                <a:ea typeface="Gill Sans"/>
                <a:cs typeface="Gill Sans"/>
                <a:sym typeface="Gill Sans"/>
              </a:rPr>
              <a:t>Feedback is a common feature of successful learning and outcomes</a:t>
            </a:r>
            <a:endParaRPr sz="2400">
              <a:solidFill>
                <a:schemeClr val="dk1"/>
              </a:solidFill>
            </a:endParaRPr>
          </a:p>
          <a:p>
            <a:pPr indent="-431800" lvl="0" marL="457200" rtl="0" algn="l">
              <a:spcBef>
                <a:spcPts val="0"/>
              </a:spcBef>
              <a:spcAft>
                <a:spcPts val="0"/>
              </a:spcAft>
              <a:buClr>
                <a:schemeClr val="dk1"/>
              </a:buClr>
              <a:buSzPts val="2400"/>
              <a:buFont typeface="Noto Sans Symbols"/>
              <a:buChar char="★"/>
            </a:pPr>
            <a:r>
              <a:rPr lang="en" sz="2400">
                <a:solidFill>
                  <a:schemeClr val="dk1"/>
                </a:solidFill>
                <a:latin typeface="Gill Sans"/>
                <a:ea typeface="Gill Sans"/>
                <a:cs typeface="Gill Sans"/>
                <a:sym typeface="Gill Sans"/>
              </a:rPr>
              <a:t>Hattie +0.79 effect size. </a:t>
            </a:r>
            <a:endParaRPr sz="2400"/>
          </a:p>
        </p:txBody>
      </p:sp>
      <p:sp>
        <p:nvSpPr>
          <p:cNvPr id="217" name="Google Shape;217;p34"/>
          <p:cNvSpPr txBox="1"/>
          <p:nvPr/>
        </p:nvSpPr>
        <p:spPr>
          <a:xfrm>
            <a:off x="0" y="4108275"/>
            <a:ext cx="9144000" cy="923400"/>
          </a:xfrm>
          <a:prstGeom prst="rect">
            <a:avLst/>
          </a:prstGeom>
          <a:noFill/>
          <a:ln>
            <a:noFill/>
          </a:ln>
        </p:spPr>
        <p:txBody>
          <a:bodyPr anchorCtr="0" anchor="t" bIns="91425" lIns="91425" spcFirstLastPara="1" rIns="91425" wrap="square" tIns="91425">
            <a:spAutoFit/>
          </a:bodyPr>
          <a:lstStyle/>
          <a:p>
            <a:pPr indent="-381000" lvl="0" marL="457200" rtl="0" algn="l">
              <a:spcBef>
                <a:spcPts val="0"/>
              </a:spcBef>
              <a:spcAft>
                <a:spcPts val="0"/>
              </a:spcAft>
              <a:buClr>
                <a:schemeClr val="dk1"/>
              </a:buClr>
              <a:buSzPts val="2400"/>
              <a:buFont typeface="Gill Sans"/>
              <a:buChar char="★"/>
            </a:pPr>
            <a:r>
              <a:rPr lang="en" sz="2400">
                <a:solidFill>
                  <a:schemeClr val="dk1"/>
                </a:solidFill>
                <a:latin typeface="Gill Sans"/>
                <a:ea typeface="Gill Sans"/>
                <a:cs typeface="Gill Sans"/>
                <a:sym typeface="Gill Sans"/>
              </a:rPr>
              <a:t>F</a:t>
            </a:r>
            <a:r>
              <a:rPr lang="en" sz="2400">
                <a:solidFill>
                  <a:schemeClr val="dk1"/>
                </a:solidFill>
                <a:latin typeface="Gill Sans"/>
                <a:ea typeface="Gill Sans"/>
                <a:cs typeface="Gill Sans"/>
                <a:sym typeface="Gill Sans"/>
              </a:rPr>
              <a:t>eedback must provide a specific recipe of actions that will move learning forward. </a:t>
            </a:r>
            <a:endParaRPr sz="2400">
              <a:solidFill>
                <a:schemeClr val="dk1"/>
              </a:solidFill>
            </a:endParaRPr>
          </a:p>
        </p:txBody>
      </p:sp>
      <p:sp>
        <p:nvSpPr>
          <p:cNvPr id="218" name="Google Shape;218;p34"/>
          <p:cNvSpPr txBox="1"/>
          <p:nvPr/>
        </p:nvSpPr>
        <p:spPr>
          <a:xfrm>
            <a:off x="101550" y="56950"/>
            <a:ext cx="8936100" cy="4386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rgbClr val="C00000"/>
                </a:solidFill>
                <a:latin typeface="Gill Sans"/>
                <a:ea typeface="Gill Sans"/>
                <a:cs typeface="Gill Sans"/>
                <a:sym typeface="Gill Sans"/>
              </a:rPr>
              <a:t>Feedback</a:t>
            </a:r>
            <a:endParaRPr sz="2400">
              <a:solidFill>
                <a:srgbClr val="C00000"/>
              </a:solidFill>
              <a:latin typeface="Gill Sans"/>
              <a:ea typeface="Gill Sans"/>
              <a:cs typeface="Gill Sans"/>
              <a:sym typeface="Gill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1000"/>
                                        <p:tgtEl>
                                          <p:spTgt spid="2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1000"/>
                                        <p:tgtEl>
                                          <p:spTgt spid="2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5"/>
          <p:cNvSpPr/>
          <p:nvPr/>
        </p:nvSpPr>
        <p:spPr>
          <a:xfrm>
            <a:off x="101550" y="1458250"/>
            <a:ext cx="8936700" cy="3402900"/>
          </a:xfrm>
          <a:prstGeom prst="rect">
            <a:avLst/>
          </a:prstGeom>
          <a:noFill/>
          <a:ln>
            <a:noFill/>
          </a:ln>
        </p:spPr>
        <p:txBody>
          <a:bodyPr anchorCtr="0" anchor="t" bIns="34275" lIns="68575" spcFirstLastPara="1" rIns="68575" wrap="square" tIns="34275">
            <a:noAutofit/>
          </a:bodyPr>
          <a:lstStyle/>
          <a:p>
            <a:pPr indent="-381000" lvl="0" marL="457200" rtl="0" algn="l">
              <a:spcBef>
                <a:spcPts val="0"/>
              </a:spcBef>
              <a:spcAft>
                <a:spcPts val="0"/>
              </a:spcAft>
              <a:buClr>
                <a:schemeClr val="dk1"/>
              </a:buClr>
              <a:buSzPts val="2400"/>
              <a:buFont typeface="Gill Sans"/>
              <a:buChar char="★"/>
            </a:pPr>
            <a:r>
              <a:rPr lang="en" sz="2400">
                <a:solidFill>
                  <a:schemeClr val="dk1"/>
                </a:solidFill>
                <a:latin typeface="Gill Sans"/>
                <a:ea typeface="Gill Sans"/>
                <a:cs typeface="Gill Sans"/>
                <a:sym typeface="Gill Sans"/>
              </a:rPr>
              <a:t>Immediate feedback has a greater impact on student performance than delayed feedback.</a:t>
            </a:r>
            <a:endParaRPr sz="2400">
              <a:solidFill>
                <a:schemeClr val="dk1"/>
              </a:solidFill>
              <a:latin typeface="Gill Sans"/>
              <a:ea typeface="Gill Sans"/>
              <a:cs typeface="Gill Sans"/>
              <a:sym typeface="Gill Sans"/>
            </a:endParaRPr>
          </a:p>
          <a:p>
            <a:pPr indent="0" lvl="0" marL="457200" rtl="0" algn="l">
              <a:spcBef>
                <a:spcPts val="0"/>
              </a:spcBef>
              <a:spcAft>
                <a:spcPts val="0"/>
              </a:spcAft>
              <a:buNone/>
            </a:pPr>
            <a:r>
              <a:t/>
            </a:r>
            <a:endParaRPr sz="2400">
              <a:solidFill>
                <a:schemeClr val="dk1"/>
              </a:solidFill>
              <a:latin typeface="Gill Sans"/>
              <a:ea typeface="Gill Sans"/>
              <a:cs typeface="Gill Sans"/>
              <a:sym typeface="Gill Sans"/>
            </a:endParaRPr>
          </a:p>
          <a:p>
            <a:pPr indent="-381000" lvl="0" marL="457200" rtl="0" algn="l">
              <a:spcBef>
                <a:spcPts val="0"/>
              </a:spcBef>
              <a:spcAft>
                <a:spcPts val="0"/>
              </a:spcAft>
              <a:buClr>
                <a:schemeClr val="dk1"/>
              </a:buClr>
              <a:buSzPts val="2400"/>
              <a:buFont typeface="Gill Sans"/>
              <a:buChar char="★"/>
            </a:pPr>
            <a:r>
              <a:rPr lang="en" sz="2400">
                <a:solidFill>
                  <a:schemeClr val="dk1"/>
                </a:solidFill>
                <a:latin typeface="Gill Sans"/>
                <a:ea typeface="Gill Sans"/>
                <a:cs typeface="Gill Sans"/>
                <a:sym typeface="Gill Sans"/>
              </a:rPr>
              <a:t>Connect feedback specifically to the learning goal</a:t>
            </a:r>
            <a:endParaRPr sz="2400">
              <a:solidFill>
                <a:schemeClr val="dk1"/>
              </a:solidFill>
              <a:latin typeface="Gill Sans"/>
              <a:ea typeface="Gill Sans"/>
              <a:cs typeface="Gill Sans"/>
              <a:sym typeface="Gill Sans"/>
            </a:endParaRPr>
          </a:p>
        </p:txBody>
      </p:sp>
      <p:sp>
        <p:nvSpPr>
          <p:cNvPr id="224" name="Google Shape;224;p35"/>
          <p:cNvSpPr txBox="1"/>
          <p:nvPr/>
        </p:nvSpPr>
        <p:spPr>
          <a:xfrm>
            <a:off x="101550" y="56950"/>
            <a:ext cx="6775800" cy="4386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rgbClr val="C00000"/>
                </a:solidFill>
                <a:latin typeface="Gill Sans"/>
                <a:ea typeface="Gill Sans"/>
                <a:cs typeface="Gill Sans"/>
                <a:sym typeface="Gill Sans"/>
              </a:rPr>
              <a:t>Feedback</a:t>
            </a:r>
            <a:endParaRPr sz="2400">
              <a:solidFill>
                <a:srgbClr val="C00000"/>
              </a:solidFill>
              <a:latin typeface="Gill Sans"/>
              <a:ea typeface="Gill Sans"/>
              <a:cs typeface="Gill Sans"/>
              <a:sym typeface="Gill Sans"/>
            </a:endParaRPr>
          </a:p>
        </p:txBody>
      </p:sp>
      <p:sp>
        <p:nvSpPr>
          <p:cNvPr id="225" name="Google Shape;225;p35"/>
          <p:cNvSpPr/>
          <p:nvPr/>
        </p:nvSpPr>
        <p:spPr>
          <a:xfrm>
            <a:off x="101550" y="731950"/>
            <a:ext cx="6775800" cy="489900"/>
          </a:xfrm>
          <a:prstGeom prst="rect">
            <a:avLst/>
          </a:prstGeom>
          <a:noFill/>
          <a:ln cap="flat" cmpd="sng" w="9525">
            <a:solidFill>
              <a:srgbClr val="7F7F7F"/>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rgbClr val="0070C0"/>
                </a:solidFill>
                <a:latin typeface="Gill Sans"/>
                <a:ea typeface="Gill Sans"/>
                <a:cs typeface="Gill Sans"/>
                <a:sym typeface="Gill Sans"/>
              </a:rPr>
              <a:t>Principles of feedback during lessons</a:t>
            </a:r>
            <a:endParaRPr sz="2400">
              <a:solidFill>
                <a:srgbClr val="0070C0"/>
              </a:solidFill>
              <a:latin typeface="Calibri"/>
              <a:ea typeface="Calibri"/>
              <a:cs typeface="Calibri"/>
              <a:sym typeface="Calibri"/>
            </a:endParaRPr>
          </a:p>
        </p:txBody>
      </p:sp>
      <p:pic>
        <p:nvPicPr>
          <p:cNvPr id="226" name="Google Shape;226;p35"/>
          <p:cNvPicPr preferRelativeResize="0"/>
          <p:nvPr/>
        </p:nvPicPr>
        <p:blipFill>
          <a:blip r:embed="rId3">
            <a:alphaModFix/>
          </a:blip>
          <a:stretch>
            <a:fillRect/>
          </a:stretch>
        </p:blipFill>
        <p:spPr>
          <a:xfrm>
            <a:off x="6997864" y="56950"/>
            <a:ext cx="2068212" cy="11649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6"/>
          <p:cNvSpPr txBox="1"/>
          <p:nvPr/>
        </p:nvSpPr>
        <p:spPr>
          <a:xfrm>
            <a:off x="101550" y="56950"/>
            <a:ext cx="6775800" cy="4386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rgbClr val="C00000"/>
                </a:solidFill>
                <a:latin typeface="Gill Sans"/>
                <a:ea typeface="Gill Sans"/>
                <a:cs typeface="Gill Sans"/>
                <a:sym typeface="Gill Sans"/>
              </a:rPr>
              <a:t>Feedback</a:t>
            </a:r>
            <a:endParaRPr sz="2400">
              <a:solidFill>
                <a:srgbClr val="C00000"/>
              </a:solidFill>
              <a:latin typeface="Gill Sans"/>
              <a:ea typeface="Gill Sans"/>
              <a:cs typeface="Gill Sans"/>
              <a:sym typeface="Gill Sans"/>
            </a:endParaRPr>
          </a:p>
        </p:txBody>
      </p:sp>
      <p:sp>
        <p:nvSpPr>
          <p:cNvPr id="232" name="Google Shape;232;p36"/>
          <p:cNvSpPr/>
          <p:nvPr/>
        </p:nvSpPr>
        <p:spPr>
          <a:xfrm>
            <a:off x="101550" y="612913"/>
            <a:ext cx="6775800" cy="489900"/>
          </a:xfrm>
          <a:prstGeom prst="rect">
            <a:avLst/>
          </a:prstGeom>
          <a:noFill/>
          <a:ln cap="flat" cmpd="sng" w="9525">
            <a:solidFill>
              <a:srgbClr val="7F7F7F"/>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rgbClr val="0070C0"/>
                </a:solidFill>
                <a:latin typeface="Gill Sans"/>
                <a:ea typeface="Gill Sans"/>
                <a:cs typeface="Gill Sans"/>
                <a:sym typeface="Gill Sans"/>
              </a:rPr>
              <a:t>It's</a:t>
            </a:r>
            <a:r>
              <a:rPr lang="en" sz="2400">
                <a:solidFill>
                  <a:srgbClr val="0070C0"/>
                </a:solidFill>
                <a:latin typeface="Gill Sans"/>
                <a:ea typeface="Gill Sans"/>
                <a:cs typeface="Gill Sans"/>
                <a:sym typeface="Gill Sans"/>
              </a:rPr>
              <a:t> tricky within a lesson right?</a:t>
            </a:r>
            <a:endParaRPr sz="2400">
              <a:solidFill>
                <a:srgbClr val="0070C0"/>
              </a:solidFill>
              <a:latin typeface="Calibri"/>
              <a:ea typeface="Calibri"/>
              <a:cs typeface="Calibri"/>
              <a:sym typeface="Calibri"/>
            </a:endParaRPr>
          </a:p>
        </p:txBody>
      </p:sp>
      <p:pic>
        <p:nvPicPr>
          <p:cNvPr id="233" name="Google Shape;233;p36"/>
          <p:cNvPicPr preferRelativeResize="0"/>
          <p:nvPr/>
        </p:nvPicPr>
        <p:blipFill>
          <a:blip r:embed="rId3">
            <a:alphaModFix/>
          </a:blip>
          <a:stretch>
            <a:fillRect/>
          </a:stretch>
        </p:blipFill>
        <p:spPr>
          <a:xfrm>
            <a:off x="6986600" y="56950"/>
            <a:ext cx="2093125" cy="1392875"/>
          </a:xfrm>
          <a:prstGeom prst="rect">
            <a:avLst/>
          </a:prstGeom>
          <a:noFill/>
          <a:ln>
            <a:noFill/>
          </a:ln>
        </p:spPr>
      </p:pic>
      <p:pic>
        <p:nvPicPr>
          <p:cNvPr id="234" name="Google Shape;234;p36"/>
          <p:cNvPicPr preferRelativeResize="0"/>
          <p:nvPr/>
        </p:nvPicPr>
        <p:blipFill rotWithShape="1">
          <a:blip r:embed="rId4">
            <a:alphaModFix/>
          </a:blip>
          <a:srcRect b="0" l="19936" r="20140" t="11126"/>
          <a:stretch/>
        </p:blipFill>
        <p:spPr>
          <a:xfrm>
            <a:off x="101550" y="1220200"/>
            <a:ext cx="4242576" cy="3856574"/>
          </a:xfrm>
          <a:prstGeom prst="rect">
            <a:avLst/>
          </a:prstGeom>
          <a:noFill/>
          <a:ln>
            <a:noFill/>
          </a:ln>
        </p:spPr>
      </p:pic>
      <p:cxnSp>
        <p:nvCxnSpPr>
          <p:cNvPr id="235" name="Google Shape;235;p36"/>
          <p:cNvCxnSpPr/>
          <p:nvPr/>
        </p:nvCxnSpPr>
        <p:spPr>
          <a:xfrm flipH="1">
            <a:off x="3816825" y="2464575"/>
            <a:ext cx="2784000" cy="12900"/>
          </a:xfrm>
          <a:prstGeom prst="straightConnector1">
            <a:avLst/>
          </a:prstGeom>
          <a:noFill/>
          <a:ln cap="flat" cmpd="sng" w="38100">
            <a:solidFill>
              <a:srgbClr val="980000"/>
            </a:solidFill>
            <a:prstDash val="solid"/>
            <a:round/>
            <a:headEnd len="med" w="med" type="none"/>
            <a:tailEnd len="med" w="med" type="triangle"/>
          </a:ln>
        </p:spPr>
      </p:cxnSp>
      <p:cxnSp>
        <p:nvCxnSpPr>
          <p:cNvPr id="236" name="Google Shape;236;p36"/>
          <p:cNvCxnSpPr/>
          <p:nvPr/>
        </p:nvCxnSpPr>
        <p:spPr>
          <a:xfrm flipH="1">
            <a:off x="3816825" y="3839225"/>
            <a:ext cx="2784000" cy="12900"/>
          </a:xfrm>
          <a:prstGeom prst="straightConnector1">
            <a:avLst/>
          </a:prstGeom>
          <a:noFill/>
          <a:ln cap="flat" cmpd="sng" w="38100">
            <a:solidFill>
              <a:srgbClr val="980000"/>
            </a:solidFill>
            <a:prstDash val="solid"/>
            <a:round/>
            <a:headEnd len="med" w="med" type="none"/>
            <a:tailEnd len="med" w="med" type="triangle"/>
          </a:ln>
        </p:spPr>
      </p:cxnSp>
      <p:cxnSp>
        <p:nvCxnSpPr>
          <p:cNvPr id="237" name="Google Shape;237;p36"/>
          <p:cNvCxnSpPr/>
          <p:nvPr/>
        </p:nvCxnSpPr>
        <p:spPr>
          <a:xfrm flipH="1">
            <a:off x="3816825" y="4597925"/>
            <a:ext cx="2784000" cy="12900"/>
          </a:xfrm>
          <a:prstGeom prst="straightConnector1">
            <a:avLst/>
          </a:prstGeom>
          <a:noFill/>
          <a:ln cap="flat" cmpd="sng" w="38100">
            <a:solidFill>
              <a:srgbClr val="980000"/>
            </a:solidFill>
            <a:prstDash val="solid"/>
            <a:round/>
            <a:headEnd len="med" w="med" type="none"/>
            <a:tailEnd len="med" w="med" type="triangle"/>
          </a:ln>
        </p:spPr>
      </p:cxn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37"/>
          <p:cNvSpPr txBox="1"/>
          <p:nvPr/>
        </p:nvSpPr>
        <p:spPr>
          <a:xfrm>
            <a:off x="69400" y="2441925"/>
            <a:ext cx="8942400" cy="2031900"/>
          </a:xfrm>
          <a:prstGeom prst="rect">
            <a:avLst/>
          </a:prstGeom>
          <a:noFill/>
          <a:ln>
            <a:noFill/>
          </a:ln>
        </p:spPr>
        <p:txBody>
          <a:bodyPr anchorCtr="0" anchor="t" bIns="91425" lIns="91425" spcFirstLastPara="1" rIns="91425" wrap="square" tIns="91425">
            <a:spAutoFit/>
          </a:bodyPr>
          <a:lstStyle/>
          <a:p>
            <a:pPr indent="-381000" lvl="0" marL="457200" rtl="0" algn="l">
              <a:spcBef>
                <a:spcPts val="0"/>
              </a:spcBef>
              <a:spcAft>
                <a:spcPts val="0"/>
              </a:spcAft>
              <a:buClr>
                <a:schemeClr val="dk1"/>
              </a:buClr>
              <a:buSzPts val="2400"/>
              <a:buFont typeface="Gill Sans"/>
              <a:buChar char="★"/>
            </a:pPr>
            <a:r>
              <a:rPr lang="en" sz="2400">
                <a:solidFill>
                  <a:schemeClr val="dk1"/>
                </a:solidFill>
                <a:latin typeface="Gill Sans"/>
                <a:ea typeface="Gill Sans"/>
                <a:cs typeface="Gill Sans"/>
                <a:sym typeface="Gill Sans"/>
              </a:rPr>
              <a:t>Feedback about misconceptions from the previous lesson</a:t>
            </a:r>
            <a:endParaRPr sz="2400">
              <a:solidFill>
                <a:schemeClr val="dk1"/>
              </a:solidFill>
              <a:latin typeface="Gill Sans"/>
              <a:ea typeface="Gill Sans"/>
              <a:cs typeface="Gill Sans"/>
              <a:sym typeface="Gill Sans"/>
            </a:endParaRPr>
          </a:p>
          <a:p>
            <a:pPr indent="0" lvl="0" marL="0" rtl="0" algn="l">
              <a:spcBef>
                <a:spcPts val="0"/>
              </a:spcBef>
              <a:spcAft>
                <a:spcPts val="0"/>
              </a:spcAft>
              <a:buNone/>
            </a:pPr>
            <a:r>
              <a:t/>
            </a:r>
            <a:endParaRPr sz="2400">
              <a:solidFill>
                <a:schemeClr val="dk1"/>
              </a:solidFill>
              <a:latin typeface="Gill Sans"/>
              <a:ea typeface="Gill Sans"/>
              <a:cs typeface="Gill Sans"/>
              <a:sym typeface="Gill Sans"/>
            </a:endParaRPr>
          </a:p>
          <a:p>
            <a:pPr indent="-381000" lvl="0" marL="457200" rtl="0" algn="l">
              <a:spcBef>
                <a:spcPts val="0"/>
              </a:spcBef>
              <a:spcAft>
                <a:spcPts val="0"/>
              </a:spcAft>
              <a:buClr>
                <a:schemeClr val="dk1"/>
              </a:buClr>
              <a:buSzPts val="2400"/>
              <a:buFont typeface="Gill Sans"/>
              <a:buChar char="★"/>
            </a:pPr>
            <a:r>
              <a:rPr lang="en" sz="2400">
                <a:solidFill>
                  <a:schemeClr val="dk1"/>
                </a:solidFill>
                <a:latin typeface="Gill Sans"/>
                <a:ea typeface="Gill Sans"/>
                <a:cs typeface="Gill Sans"/>
                <a:sym typeface="Gill Sans"/>
              </a:rPr>
              <a:t>How will this influence new learning?</a:t>
            </a:r>
            <a:endParaRPr sz="2400">
              <a:solidFill>
                <a:schemeClr val="dk1"/>
              </a:solidFill>
              <a:latin typeface="Gill Sans"/>
              <a:ea typeface="Gill Sans"/>
              <a:cs typeface="Gill Sans"/>
              <a:sym typeface="Gill Sans"/>
            </a:endParaRPr>
          </a:p>
          <a:p>
            <a:pPr indent="0" lvl="0" marL="457200" rtl="0" algn="l">
              <a:spcBef>
                <a:spcPts val="0"/>
              </a:spcBef>
              <a:spcAft>
                <a:spcPts val="0"/>
              </a:spcAft>
              <a:buNone/>
            </a:pPr>
            <a:r>
              <a:t/>
            </a:r>
            <a:endParaRPr sz="2400">
              <a:solidFill>
                <a:schemeClr val="dk1"/>
              </a:solidFill>
              <a:latin typeface="Gill Sans"/>
              <a:ea typeface="Gill Sans"/>
              <a:cs typeface="Gill Sans"/>
              <a:sym typeface="Gill Sans"/>
            </a:endParaRPr>
          </a:p>
          <a:p>
            <a:pPr indent="-381000" lvl="0" marL="457200" rtl="0" algn="l">
              <a:spcBef>
                <a:spcPts val="0"/>
              </a:spcBef>
              <a:spcAft>
                <a:spcPts val="0"/>
              </a:spcAft>
              <a:buClr>
                <a:schemeClr val="dk1"/>
              </a:buClr>
              <a:buSzPts val="2400"/>
              <a:buFont typeface="Gill Sans"/>
              <a:buChar char="★"/>
            </a:pPr>
            <a:r>
              <a:rPr lang="en" sz="2400">
                <a:solidFill>
                  <a:schemeClr val="dk1"/>
                </a:solidFill>
                <a:latin typeface="Gill Sans"/>
                <a:ea typeface="Gill Sans"/>
                <a:cs typeface="Gill Sans"/>
                <a:sym typeface="Gill Sans"/>
              </a:rPr>
              <a:t>Check the knowledge</a:t>
            </a:r>
            <a:endParaRPr sz="2400">
              <a:solidFill>
                <a:schemeClr val="dk1"/>
              </a:solidFill>
              <a:latin typeface="Gill Sans"/>
              <a:ea typeface="Gill Sans"/>
              <a:cs typeface="Gill Sans"/>
              <a:sym typeface="Gill Sans"/>
            </a:endParaRPr>
          </a:p>
        </p:txBody>
      </p:sp>
      <p:sp>
        <p:nvSpPr>
          <p:cNvPr id="243" name="Google Shape;243;p37"/>
          <p:cNvSpPr txBox="1"/>
          <p:nvPr/>
        </p:nvSpPr>
        <p:spPr>
          <a:xfrm>
            <a:off x="101550" y="56950"/>
            <a:ext cx="5721300" cy="4386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rgbClr val="C00000"/>
                </a:solidFill>
                <a:latin typeface="Gill Sans"/>
                <a:ea typeface="Gill Sans"/>
                <a:cs typeface="Gill Sans"/>
                <a:sym typeface="Gill Sans"/>
              </a:rPr>
              <a:t>Feedback</a:t>
            </a:r>
            <a:endParaRPr sz="2400">
              <a:solidFill>
                <a:srgbClr val="C00000"/>
              </a:solidFill>
              <a:latin typeface="Gill Sans"/>
              <a:ea typeface="Gill Sans"/>
              <a:cs typeface="Gill Sans"/>
              <a:sym typeface="Gill Sans"/>
            </a:endParaRPr>
          </a:p>
        </p:txBody>
      </p:sp>
      <p:sp>
        <p:nvSpPr>
          <p:cNvPr id="244" name="Google Shape;244;p37"/>
          <p:cNvSpPr/>
          <p:nvPr/>
        </p:nvSpPr>
        <p:spPr>
          <a:xfrm>
            <a:off x="101550" y="731950"/>
            <a:ext cx="5721300" cy="489900"/>
          </a:xfrm>
          <a:prstGeom prst="rect">
            <a:avLst/>
          </a:prstGeom>
          <a:noFill/>
          <a:ln cap="flat" cmpd="sng" w="9525">
            <a:solidFill>
              <a:srgbClr val="7F7F7F"/>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rgbClr val="0070C0"/>
                </a:solidFill>
                <a:latin typeface="Gill Sans"/>
                <a:ea typeface="Gill Sans"/>
                <a:cs typeface="Gill Sans"/>
                <a:sym typeface="Gill Sans"/>
              </a:rPr>
              <a:t>‘Do now’ retrieval task</a:t>
            </a:r>
            <a:endParaRPr sz="2400">
              <a:solidFill>
                <a:srgbClr val="0070C0"/>
              </a:solidFill>
              <a:latin typeface="Calibri"/>
              <a:ea typeface="Calibri"/>
              <a:cs typeface="Calibri"/>
              <a:sym typeface="Calibri"/>
            </a:endParaRPr>
          </a:p>
        </p:txBody>
      </p:sp>
      <p:pic>
        <p:nvPicPr>
          <p:cNvPr id="245" name="Google Shape;245;p37"/>
          <p:cNvPicPr preferRelativeResize="0"/>
          <p:nvPr/>
        </p:nvPicPr>
        <p:blipFill>
          <a:blip r:embed="rId3">
            <a:alphaModFix/>
          </a:blip>
          <a:stretch>
            <a:fillRect/>
          </a:stretch>
        </p:blipFill>
        <p:spPr>
          <a:xfrm>
            <a:off x="6901075" y="56950"/>
            <a:ext cx="2152650" cy="21240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2">
                                            <p:txEl>
                                              <p:pRg end="0" st="0"/>
                                            </p:txEl>
                                          </p:spTgt>
                                        </p:tgtEl>
                                        <p:attrNameLst>
                                          <p:attrName>style.visibility</p:attrName>
                                        </p:attrNameLst>
                                      </p:cBhvr>
                                      <p:to>
                                        <p:strVal val="visible"/>
                                      </p:to>
                                    </p:set>
                                    <p:animEffect filter="fade" transition="in">
                                      <p:cBhvr>
                                        <p:cTn dur="1000"/>
                                        <p:tgtEl>
                                          <p:spTgt spid="24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2">
                                            <p:txEl>
                                              <p:pRg end="1" st="1"/>
                                            </p:txEl>
                                          </p:spTgt>
                                        </p:tgtEl>
                                        <p:attrNameLst>
                                          <p:attrName>style.visibility</p:attrName>
                                        </p:attrNameLst>
                                      </p:cBhvr>
                                      <p:to>
                                        <p:strVal val="visible"/>
                                      </p:to>
                                    </p:set>
                                    <p:animEffect filter="fade" transition="in">
                                      <p:cBhvr>
                                        <p:cTn dur="1000"/>
                                        <p:tgtEl>
                                          <p:spTgt spid="24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2">
                                            <p:txEl>
                                              <p:pRg end="2" st="2"/>
                                            </p:txEl>
                                          </p:spTgt>
                                        </p:tgtEl>
                                        <p:attrNameLst>
                                          <p:attrName>style.visibility</p:attrName>
                                        </p:attrNameLst>
                                      </p:cBhvr>
                                      <p:to>
                                        <p:strVal val="visible"/>
                                      </p:to>
                                    </p:set>
                                    <p:animEffect filter="fade" transition="in">
                                      <p:cBhvr>
                                        <p:cTn dur="1000"/>
                                        <p:tgtEl>
                                          <p:spTgt spid="24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2">
                                            <p:txEl>
                                              <p:pRg end="3" st="3"/>
                                            </p:txEl>
                                          </p:spTgt>
                                        </p:tgtEl>
                                        <p:attrNameLst>
                                          <p:attrName>style.visibility</p:attrName>
                                        </p:attrNameLst>
                                      </p:cBhvr>
                                      <p:to>
                                        <p:strVal val="visible"/>
                                      </p:to>
                                    </p:set>
                                    <p:animEffect filter="fade" transition="in">
                                      <p:cBhvr>
                                        <p:cTn dur="1000"/>
                                        <p:tgtEl>
                                          <p:spTgt spid="24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2">
                                            <p:txEl>
                                              <p:pRg end="4" st="4"/>
                                            </p:txEl>
                                          </p:spTgt>
                                        </p:tgtEl>
                                        <p:attrNameLst>
                                          <p:attrName>style.visibility</p:attrName>
                                        </p:attrNameLst>
                                      </p:cBhvr>
                                      <p:to>
                                        <p:strVal val="visible"/>
                                      </p:to>
                                    </p:set>
                                    <p:animEffect filter="fade" transition="in">
                                      <p:cBhvr>
                                        <p:cTn dur="1000"/>
                                        <p:tgtEl>
                                          <p:spTgt spid="242">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id="250" name="Google Shape;250;p38"/>
          <p:cNvPicPr preferRelativeResize="0"/>
          <p:nvPr/>
        </p:nvPicPr>
        <p:blipFill>
          <a:blip r:embed="rId3">
            <a:alphaModFix/>
          </a:blip>
          <a:stretch>
            <a:fillRect/>
          </a:stretch>
        </p:blipFill>
        <p:spPr>
          <a:xfrm>
            <a:off x="6562251" y="53600"/>
            <a:ext cx="2524900" cy="1893675"/>
          </a:xfrm>
          <a:prstGeom prst="rect">
            <a:avLst/>
          </a:prstGeom>
          <a:noFill/>
          <a:ln>
            <a:noFill/>
          </a:ln>
        </p:spPr>
      </p:pic>
      <p:sp>
        <p:nvSpPr>
          <p:cNvPr id="251" name="Google Shape;251;p38"/>
          <p:cNvSpPr txBox="1"/>
          <p:nvPr/>
        </p:nvSpPr>
        <p:spPr>
          <a:xfrm>
            <a:off x="79200" y="1303950"/>
            <a:ext cx="8985600" cy="3879000"/>
          </a:xfrm>
          <a:prstGeom prst="rect">
            <a:avLst/>
          </a:prstGeom>
          <a:noFill/>
          <a:ln>
            <a:noFill/>
          </a:ln>
        </p:spPr>
        <p:txBody>
          <a:bodyPr anchorCtr="0" anchor="t" bIns="91425" lIns="91425" spcFirstLastPara="1" rIns="91425" wrap="square" tIns="91425">
            <a:spAutoFit/>
          </a:bodyPr>
          <a:lstStyle/>
          <a:p>
            <a:pPr indent="-381000" lvl="0" marL="457200" rtl="0" algn="l">
              <a:spcBef>
                <a:spcPts val="0"/>
              </a:spcBef>
              <a:spcAft>
                <a:spcPts val="0"/>
              </a:spcAft>
              <a:buClr>
                <a:schemeClr val="dk1"/>
              </a:buClr>
              <a:buSzPts val="2400"/>
              <a:buFont typeface="Gill Sans"/>
              <a:buChar char="★"/>
            </a:pPr>
            <a:r>
              <a:rPr lang="en" sz="2400">
                <a:solidFill>
                  <a:schemeClr val="dk1"/>
                </a:solidFill>
                <a:latin typeface="Gill Sans"/>
                <a:ea typeface="Gill Sans"/>
                <a:cs typeface="Gill Sans"/>
                <a:sym typeface="Gill Sans"/>
              </a:rPr>
              <a:t>Knowledge check throughout</a:t>
            </a:r>
            <a:endParaRPr sz="2400">
              <a:solidFill>
                <a:schemeClr val="dk1"/>
              </a:solidFill>
              <a:latin typeface="Gill Sans"/>
              <a:ea typeface="Gill Sans"/>
              <a:cs typeface="Gill Sans"/>
              <a:sym typeface="Gill Sans"/>
            </a:endParaRPr>
          </a:p>
          <a:p>
            <a:pPr indent="0" lvl="0" marL="457200" rtl="0" algn="l">
              <a:spcBef>
                <a:spcPts val="0"/>
              </a:spcBef>
              <a:spcAft>
                <a:spcPts val="0"/>
              </a:spcAft>
              <a:buNone/>
            </a:pPr>
            <a:r>
              <a:t/>
            </a:r>
            <a:endParaRPr sz="2400">
              <a:solidFill>
                <a:schemeClr val="dk1"/>
              </a:solidFill>
              <a:latin typeface="Gill Sans"/>
              <a:ea typeface="Gill Sans"/>
              <a:cs typeface="Gill Sans"/>
              <a:sym typeface="Gill Sans"/>
            </a:endParaRPr>
          </a:p>
          <a:p>
            <a:pPr indent="-381000" lvl="0" marL="457200" rtl="0" algn="l">
              <a:spcBef>
                <a:spcPts val="0"/>
              </a:spcBef>
              <a:spcAft>
                <a:spcPts val="0"/>
              </a:spcAft>
              <a:buClr>
                <a:schemeClr val="dk1"/>
              </a:buClr>
              <a:buSzPts val="2400"/>
              <a:buFont typeface="Gill Sans"/>
              <a:buChar char="★"/>
            </a:pPr>
            <a:r>
              <a:rPr lang="en" sz="2400">
                <a:solidFill>
                  <a:schemeClr val="dk1"/>
                </a:solidFill>
                <a:latin typeface="Gill Sans"/>
                <a:ea typeface="Gill Sans"/>
                <a:cs typeface="Gill Sans"/>
                <a:sym typeface="Gill Sans"/>
              </a:rPr>
              <a:t>Poker face</a:t>
            </a:r>
            <a:endParaRPr sz="2400">
              <a:solidFill>
                <a:schemeClr val="dk1"/>
              </a:solidFill>
              <a:latin typeface="Gill Sans"/>
              <a:ea typeface="Gill Sans"/>
              <a:cs typeface="Gill Sans"/>
              <a:sym typeface="Gill Sans"/>
            </a:endParaRPr>
          </a:p>
          <a:p>
            <a:pPr indent="0" lvl="0" marL="0" rtl="0" algn="l">
              <a:spcBef>
                <a:spcPts val="0"/>
              </a:spcBef>
              <a:spcAft>
                <a:spcPts val="0"/>
              </a:spcAft>
              <a:buNone/>
            </a:pPr>
            <a:r>
              <a:t/>
            </a:r>
            <a:endParaRPr sz="2400">
              <a:solidFill>
                <a:schemeClr val="dk1"/>
              </a:solidFill>
              <a:latin typeface="Gill Sans"/>
              <a:ea typeface="Gill Sans"/>
              <a:cs typeface="Gill Sans"/>
              <a:sym typeface="Gill Sans"/>
            </a:endParaRPr>
          </a:p>
          <a:p>
            <a:pPr indent="-381000" lvl="0" marL="457200" rtl="0" algn="l">
              <a:spcBef>
                <a:spcPts val="0"/>
              </a:spcBef>
              <a:spcAft>
                <a:spcPts val="0"/>
              </a:spcAft>
              <a:buClr>
                <a:schemeClr val="dk1"/>
              </a:buClr>
              <a:buSzPts val="2400"/>
              <a:buFont typeface="Gill Sans"/>
              <a:buChar char="★"/>
            </a:pPr>
            <a:r>
              <a:rPr lang="en" sz="2400">
                <a:solidFill>
                  <a:schemeClr val="dk1"/>
                </a:solidFill>
                <a:latin typeface="Gill Sans"/>
                <a:ea typeface="Gill Sans"/>
                <a:cs typeface="Gill Sans"/>
                <a:sym typeface="Gill Sans"/>
              </a:rPr>
              <a:t>Give the students time to correct themselves using prompt questions. </a:t>
            </a:r>
            <a:r>
              <a:rPr i="1" lang="en" sz="2400">
                <a:solidFill>
                  <a:schemeClr val="dk1"/>
                </a:solidFill>
                <a:latin typeface="Gill Sans"/>
                <a:ea typeface="Gill Sans"/>
                <a:cs typeface="Gill Sans"/>
                <a:sym typeface="Gill Sans"/>
              </a:rPr>
              <a:t>“</a:t>
            </a:r>
            <a:r>
              <a:rPr i="1" lang="en" sz="2400">
                <a:solidFill>
                  <a:schemeClr val="dk1"/>
                </a:solidFill>
                <a:latin typeface="Gill Sans"/>
                <a:ea typeface="Gill Sans"/>
                <a:cs typeface="Gill Sans"/>
                <a:sym typeface="Gill Sans"/>
              </a:rPr>
              <a:t>It's</a:t>
            </a:r>
            <a:r>
              <a:rPr i="1" lang="en" sz="2400">
                <a:solidFill>
                  <a:schemeClr val="dk1"/>
                </a:solidFill>
                <a:latin typeface="Gill Sans"/>
                <a:ea typeface="Gill Sans"/>
                <a:cs typeface="Gill Sans"/>
                <a:sym typeface="Gill Sans"/>
              </a:rPr>
              <a:t> a good start…” / “That’s not quite it…”</a:t>
            </a:r>
            <a:endParaRPr i="1" sz="2400">
              <a:solidFill>
                <a:schemeClr val="dk1"/>
              </a:solidFill>
              <a:latin typeface="Gill Sans"/>
              <a:ea typeface="Gill Sans"/>
              <a:cs typeface="Gill Sans"/>
              <a:sym typeface="Gill Sans"/>
            </a:endParaRPr>
          </a:p>
          <a:p>
            <a:pPr indent="0" lvl="0" marL="0" rtl="0" algn="l">
              <a:spcBef>
                <a:spcPts val="0"/>
              </a:spcBef>
              <a:spcAft>
                <a:spcPts val="0"/>
              </a:spcAft>
              <a:buNone/>
            </a:pPr>
            <a:r>
              <a:t/>
            </a:r>
            <a:endParaRPr sz="2400">
              <a:solidFill>
                <a:schemeClr val="dk1"/>
              </a:solidFill>
              <a:latin typeface="Gill Sans"/>
              <a:ea typeface="Gill Sans"/>
              <a:cs typeface="Gill Sans"/>
              <a:sym typeface="Gill Sans"/>
            </a:endParaRPr>
          </a:p>
          <a:p>
            <a:pPr indent="-381000" lvl="0" marL="457200" rtl="0" algn="l">
              <a:spcBef>
                <a:spcPts val="0"/>
              </a:spcBef>
              <a:spcAft>
                <a:spcPts val="0"/>
              </a:spcAft>
              <a:buClr>
                <a:schemeClr val="dk1"/>
              </a:buClr>
              <a:buSzPts val="2400"/>
              <a:buFont typeface="Gill Sans"/>
              <a:buChar char="★"/>
            </a:pPr>
            <a:r>
              <a:rPr lang="en" sz="2400">
                <a:solidFill>
                  <a:schemeClr val="dk1"/>
                </a:solidFill>
                <a:latin typeface="Gill Sans"/>
                <a:ea typeface="Gill Sans"/>
                <a:cs typeface="Gill Sans"/>
                <a:sym typeface="Gill Sans"/>
              </a:rPr>
              <a:t>What went well… Even better if…</a:t>
            </a:r>
            <a:endParaRPr sz="2400">
              <a:solidFill>
                <a:schemeClr val="dk1"/>
              </a:solidFill>
              <a:latin typeface="Gill Sans"/>
              <a:ea typeface="Gill Sans"/>
              <a:cs typeface="Gill Sans"/>
              <a:sym typeface="Gill Sans"/>
            </a:endParaRPr>
          </a:p>
          <a:p>
            <a:pPr indent="0" lvl="0" marL="457200" rtl="0" algn="l">
              <a:spcBef>
                <a:spcPts val="0"/>
              </a:spcBef>
              <a:spcAft>
                <a:spcPts val="0"/>
              </a:spcAft>
              <a:buNone/>
            </a:pPr>
            <a:r>
              <a:t/>
            </a:r>
            <a:endParaRPr sz="2400">
              <a:solidFill>
                <a:schemeClr val="dk1"/>
              </a:solidFill>
              <a:latin typeface="Gill Sans"/>
              <a:ea typeface="Gill Sans"/>
              <a:cs typeface="Gill Sans"/>
              <a:sym typeface="Gill Sans"/>
            </a:endParaRPr>
          </a:p>
          <a:p>
            <a:pPr indent="-381000" lvl="0" marL="457200" rtl="0" algn="l">
              <a:spcBef>
                <a:spcPts val="0"/>
              </a:spcBef>
              <a:spcAft>
                <a:spcPts val="0"/>
              </a:spcAft>
              <a:buClr>
                <a:schemeClr val="dk1"/>
              </a:buClr>
              <a:buSzPts val="2400"/>
              <a:buFont typeface="Gill Sans"/>
              <a:buChar char="★"/>
            </a:pPr>
            <a:r>
              <a:rPr lang="en" sz="2400">
                <a:solidFill>
                  <a:schemeClr val="dk1"/>
                </a:solidFill>
                <a:latin typeface="Gill Sans"/>
                <a:ea typeface="Gill Sans"/>
                <a:cs typeface="Gill Sans"/>
                <a:sym typeface="Gill Sans"/>
              </a:rPr>
              <a:t>Say it again, better</a:t>
            </a:r>
            <a:endParaRPr sz="2400">
              <a:solidFill>
                <a:schemeClr val="dk1"/>
              </a:solidFill>
              <a:latin typeface="Gill Sans"/>
              <a:ea typeface="Gill Sans"/>
              <a:cs typeface="Gill Sans"/>
              <a:sym typeface="Gill Sans"/>
            </a:endParaRPr>
          </a:p>
        </p:txBody>
      </p:sp>
      <p:sp>
        <p:nvSpPr>
          <p:cNvPr id="252" name="Google Shape;252;p38"/>
          <p:cNvSpPr txBox="1"/>
          <p:nvPr/>
        </p:nvSpPr>
        <p:spPr>
          <a:xfrm>
            <a:off x="101550" y="56950"/>
            <a:ext cx="5721300" cy="4386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rgbClr val="C00000"/>
                </a:solidFill>
                <a:latin typeface="Gill Sans"/>
                <a:ea typeface="Gill Sans"/>
                <a:cs typeface="Gill Sans"/>
                <a:sym typeface="Gill Sans"/>
              </a:rPr>
              <a:t>Feedback</a:t>
            </a:r>
            <a:endParaRPr sz="2400">
              <a:solidFill>
                <a:srgbClr val="C00000"/>
              </a:solidFill>
              <a:latin typeface="Gill Sans"/>
              <a:ea typeface="Gill Sans"/>
              <a:cs typeface="Gill Sans"/>
              <a:sym typeface="Gill Sans"/>
            </a:endParaRPr>
          </a:p>
        </p:txBody>
      </p:sp>
      <p:sp>
        <p:nvSpPr>
          <p:cNvPr id="253" name="Google Shape;253;p38"/>
          <p:cNvSpPr/>
          <p:nvPr/>
        </p:nvSpPr>
        <p:spPr>
          <a:xfrm>
            <a:off x="101550" y="731950"/>
            <a:ext cx="5721300" cy="489900"/>
          </a:xfrm>
          <a:prstGeom prst="rect">
            <a:avLst/>
          </a:prstGeom>
          <a:noFill/>
          <a:ln cap="flat" cmpd="sng" w="9525">
            <a:solidFill>
              <a:srgbClr val="7F7F7F"/>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rgbClr val="0070C0"/>
                </a:solidFill>
                <a:latin typeface="Gill Sans"/>
                <a:ea typeface="Gill Sans"/>
                <a:cs typeface="Gill Sans"/>
                <a:sym typeface="Gill Sans"/>
              </a:rPr>
              <a:t>F</a:t>
            </a:r>
            <a:r>
              <a:rPr lang="en" sz="2400">
                <a:solidFill>
                  <a:srgbClr val="0070C0"/>
                </a:solidFill>
                <a:latin typeface="Gill Sans"/>
                <a:ea typeface="Gill Sans"/>
                <a:cs typeface="Gill Sans"/>
                <a:sym typeface="Gill Sans"/>
              </a:rPr>
              <a:t>eedback for questions</a:t>
            </a:r>
            <a:endParaRPr sz="2400">
              <a:solidFill>
                <a:srgbClr val="0070C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xEl>
                                              <p:pRg end="0" st="0"/>
                                            </p:txEl>
                                          </p:spTgt>
                                        </p:tgtEl>
                                        <p:attrNameLst>
                                          <p:attrName>style.visibility</p:attrName>
                                        </p:attrNameLst>
                                      </p:cBhvr>
                                      <p:to>
                                        <p:strVal val="visible"/>
                                      </p:to>
                                    </p:set>
                                    <p:animEffect filter="fade" transition="in">
                                      <p:cBhvr>
                                        <p:cTn dur="1000"/>
                                        <p:tgtEl>
                                          <p:spTgt spid="25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xEl>
                                              <p:pRg end="1" st="1"/>
                                            </p:txEl>
                                          </p:spTgt>
                                        </p:tgtEl>
                                        <p:attrNameLst>
                                          <p:attrName>style.visibility</p:attrName>
                                        </p:attrNameLst>
                                      </p:cBhvr>
                                      <p:to>
                                        <p:strVal val="visible"/>
                                      </p:to>
                                    </p:set>
                                    <p:animEffect filter="fade" transition="in">
                                      <p:cBhvr>
                                        <p:cTn dur="1000"/>
                                        <p:tgtEl>
                                          <p:spTgt spid="25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xEl>
                                              <p:pRg end="2" st="2"/>
                                            </p:txEl>
                                          </p:spTgt>
                                        </p:tgtEl>
                                        <p:attrNameLst>
                                          <p:attrName>style.visibility</p:attrName>
                                        </p:attrNameLst>
                                      </p:cBhvr>
                                      <p:to>
                                        <p:strVal val="visible"/>
                                      </p:to>
                                    </p:set>
                                    <p:animEffect filter="fade" transition="in">
                                      <p:cBhvr>
                                        <p:cTn dur="1000"/>
                                        <p:tgtEl>
                                          <p:spTgt spid="25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xEl>
                                              <p:pRg end="3" st="3"/>
                                            </p:txEl>
                                          </p:spTgt>
                                        </p:tgtEl>
                                        <p:attrNameLst>
                                          <p:attrName>style.visibility</p:attrName>
                                        </p:attrNameLst>
                                      </p:cBhvr>
                                      <p:to>
                                        <p:strVal val="visible"/>
                                      </p:to>
                                    </p:set>
                                    <p:animEffect filter="fade" transition="in">
                                      <p:cBhvr>
                                        <p:cTn dur="1000"/>
                                        <p:tgtEl>
                                          <p:spTgt spid="25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xEl>
                                              <p:pRg end="4" st="4"/>
                                            </p:txEl>
                                          </p:spTgt>
                                        </p:tgtEl>
                                        <p:attrNameLst>
                                          <p:attrName>style.visibility</p:attrName>
                                        </p:attrNameLst>
                                      </p:cBhvr>
                                      <p:to>
                                        <p:strVal val="visible"/>
                                      </p:to>
                                    </p:set>
                                    <p:animEffect filter="fade" transition="in">
                                      <p:cBhvr>
                                        <p:cTn dur="1000"/>
                                        <p:tgtEl>
                                          <p:spTgt spid="25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xEl>
                                              <p:pRg end="5" st="5"/>
                                            </p:txEl>
                                          </p:spTgt>
                                        </p:tgtEl>
                                        <p:attrNameLst>
                                          <p:attrName>style.visibility</p:attrName>
                                        </p:attrNameLst>
                                      </p:cBhvr>
                                      <p:to>
                                        <p:strVal val="visible"/>
                                      </p:to>
                                    </p:set>
                                    <p:animEffect filter="fade" transition="in">
                                      <p:cBhvr>
                                        <p:cTn dur="1000"/>
                                        <p:tgtEl>
                                          <p:spTgt spid="25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xEl>
                                              <p:pRg end="6" st="6"/>
                                            </p:txEl>
                                          </p:spTgt>
                                        </p:tgtEl>
                                        <p:attrNameLst>
                                          <p:attrName>style.visibility</p:attrName>
                                        </p:attrNameLst>
                                      </p:cBhvr>
                                      <p:to>
                                        <p:strVal val="visible"/>
                                      </p:to>
                                    </p:set>
                                    <p:animEffect filter="fade" transition="in">
                                      <p:cBhvr>
                                        <p:cTn dur="1000"/>
                                        <p:tgtEl>
                                          <p:spTgt spid="25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xEl>
                                              <p:pRg end="7" st="7"/>
                                            </p:txEl>
                                          </p:spTgt>
                                        </p:tgtEl>
                                        <p:attrNameLst>
                                          <p:attrName>style.visibility</p:attrName>
                                        </p:attrNameLst>
                                      </p:cBhvr>
                                      <p:to>
                                        <p:strVal val="visible"/>
                                      </p:to>
                                    </p:set>
                                    <p:animEffect filter="fade" transition="in">
                                      <p:cBhvr>
                                        <p:cTn dur="1000"/>
                                        <p:tgtEl>
                                          <p:spTgt spid="25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xEl>
                                              <p:pRg end="8" st="8"/>
                                            </p:txEl>
                                          </p:spTgt>
                                        </p:tgtEl>
                                        <p:attrNameLst>
                                          <p:attrName>style.visibility</p:attrName>
                                        </p:attrNameLst>
                                      </p:cBhvr>
                                      <p:to>
                                        <p:strVal val="visible"/>
                                      </p:to>
                                    </p:set>
                                    <p:animEffect filter="fade" transition="in">
                                      <p:cBhvr>
                                        <p:cTn dur="1000"/>
                                        <p:tgtEl>
                                          <p:spTgt spid="251">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9"/>
          <p:cNvSpPr txBox="1"/>
          <p:nvPr/>
        </p:nvSpPr>
        <p:spPr>
          <a:xfrm>
            <a:off x="101550" y="1153450"/>
            <a:ext cx="8961600" cy="36942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chemeClr val="dk1"/>
              </a:buClr>
              <a:buSzPts val="1900"/>
              <a:buFont typeface="Gill Sans"/>
              <a:buChar char="★"/>
            </a:pPr>
            <a:r>
              <a:rPr lang="en" sz="1900">
                <a:solidFill>
                  <a:schemeClr val="dk1"/>
                </a:solidFill>
                <a:latin typeface="Gill Sans"/>
                <a:ea typeface="Gill Sans"/>
                <a:cs typeface="Gill Sans"/>
                <a:sym typeface="Gill Sans"/>
              </a:rPr>
              <a:t>Revisit the learning goals by showcalling *ALWAYS ASK PERMISSION*</a:t>
            </a:r>
            <a:endParaRPr sz="1900">
              <a:solidFill>
                <a:schemeClr val="dk1"/>
              </a:solidFill>
              <a:latin typeface="Gill Sans"/>
              <a:ea typeface="Gill Sans"/>
              <a:cs typeface="Gill Sans"/>
              <a:sym typeface="Gill Sans"/>
            </a:endParaRPr>
          </a:p>
          <a:p>
            <a:pPr indent="-349250" lvl="1" marL="914400" rtl="0" algn="l">
              <a:spcBef>
                <a:spcPts val="0"/>
              </a:spcBef>
              <a:spcAft>
                <a:spcPts val="0"/>
              </a:spcAft>
              <a:buClr>
                <a:schemeClr val="dk1"/>
              </a:buClr>
              <a:buSzPts val="1900"/>
              <a:buFont typeface="Gill Sans"/>
              <a:buChar char="○"/>
            </a:pPr>
            <a:r>
              <a:rPr lang="en" sz="1900">
                <a:solidFill>
                  <a:schemeClr val="dk1"/>
                </a:solidFill>
                <a:latin typeface="Gill Sans"/>
                <a:ea typeface="Gill Sans"/>
                <a:cs typeface="Gill Sans"/>
                <a:sym typeface="Gill Sans"/>
              </a:rPr>
              <a:t>Which of these answers was the best? Are you able to describe why? </a:t>
            </a:r>
            <a:endParaRPr sz="1900">
              <a:solidFill>
                <a:schemeClr val="dk1"/>
              </a:solidFill>
              <a:latin typeface="Gill Sans"/>
              <a:ea typeface="Gill Sans"/>
              <a:cs typeface="Gill Sans"/>
              <a:sym typeface="Gill Sans"/>
            </a:endParaRPr>
          </a:p>
          <a:p>
            <a:pPr indent="-349250" lvl="1" marL="914400" rtl="0" algn="l">
              <a:spcBef>
                <a:spcPts val="0"/>
              </a:spcBef>
              <a:spcAft>
                <a:spcPts val="0"/>
              </a:spcAft>
              <a:buClr>
                <a:schemeClr val="dk1"/>
              </a:buClr>
              <a:buSzPts val="1900"/>
              <a:buFont typeface="Gill Sans"/>
              <a:buChar char="○"/>
            </a:pPr>
            <a:r>
              <a:rPr lang="en" sz="1900">
                <a:solidFill>
                  <a:schemeClr val="dk1"/>
                </a:solidFill>
                <a:latin typeface="Gill Sans"/>
                <a:ea typeface="Gill Sans"/>
                <a:cs typeface="Gill Sans"/>
                <a:sym typeface="Gill Sans"/>
              </a:rPr>
              <a:t>Provide a non-example (what success does not look like)</a:t>
            </a:r>
            <a:endParaRPr sz="1900">
              <a:solidFill>
                <a:schemeClr val="dk1"/>
              </a:solidFill>
              <a:latin typeface="Gill Sans"/>
              <a:ea typeface="Gill Sans"/>
              <a:cs typeface="Gill Sans"/>
              <a:sym typeface="Gill Sans"/>
            </a:endParaRPr>
          </a:p>
          <a:p>
            <a:pPr indent="0" lvl="0" marL="0" rtl="0" algn="l">
              <a:spcBef>
                <a:spcPts val="0"/>
              </a:spcBef>
              <a:spcAft>
                <a:spcPts val="0"/>
              </a:spcAft>
              <a:buNone/>
            </a:pPr>
            <a:r>
              <a:t/>
            </a:r>
            <a:endParaRPr sz="1900">
              <a:solidFill>
                <a:schemeClr val="dk1"/>
              </a:solidFill>
              <a:latin typeface="Gill Sans"/>
              <a:ea typeface="Gill Sans"/>
              <a:cs typeface="Gill Sans"/>
              <a:sym typeface="Gill Sans"/>
            </a:endParaRPr>
          </a:p>
          <a:p>
            <a:pPr indent="-349250" lvl="0" marL="457200" rtl="0" algn="l">
              <a:spcBef>
                <a:spcPts val="0"/>
              </a:spcBef>
              <a:spcAft>
                <a:spcPts val="0"/>
              </a:spcAft>
              <a:buClr>
                <a:schemeClr val="dk1"/>
              </a:buClr>
              <a:buSzPts val="1900"/>
              <a:buFont typeface="Gill Sans"/>
              <a:buChar char="★"/>
            </a:pPr>
            <a:r>
              <a:rPr lang="en" sz="1900">
                <a:solidFill>
                  <a:schemeClr val="dk1"/>
                </a:solidFill>
                <a:latin typeface="Gill Sans"/>
                <a:ea typeface="Gill Sans"/>
                <a:cs typeface="Gill Sans"/>
                <a:sym typeface="Gill Sans"/>
              </a:rPr>
              <a:t>Conduct ‘live’ marking of a model answer WAGOLL - use a visualiser</a:t>
            </a:r>
            <a:endParaRPr sz="1900">
              <a:solidFill>
                <a:schemeClr val="dk1"/>
              </a:solidFill>
              <a:latin typeface="Gill Sans"/>
              <a:ea typeface="Gill Sans"/>
              <a:cs typeface="Gill Sans"/>
              <a:sym typeface="Gill Sans"/>
            </a:endParaRPr>
          </a:p>
          <a:p>
            <a:pPr indent="-349250" lvl="1" marL="914400" rtl="0" algn="l">
              <a:spcBef>
                <a:spcPts val="0"/>
              </a:spcBef>
              <a:spcAft>
                <a:spcPts val="0"/>
              </a:spcAft>
              <a:buClr>
                <a:schemeClr val="dk1"/>
              </a:buClr>
              <a:buSzPts val="1900"/>
              <a:buFont typeface="Gill Sans"/>
              <a:buChar char="○"/>
            </a:pPr>
            <a:r>
              <a:rPr lang="en" sz="1900">
                <a:solidFill>
                  <a:schemeClr val="dk1"/>
                </a:solidFill>
                <a:latin typeface="Gill Sans"/>
                <a:ea typeface="Gill Sans"/>
                <a:cs typeface="Gill Sans"/>
                <a:sym typeface="Gill Sans"/>
              </a:rPr>
              <a:t>Verbalise each step to success an</a:t>
            </a:r>
            <a:r>
              <a:rPr lang="en" sz="1900">
                <a:solidFill>
                  <a:schemeClr val="dk1"/>
                </a:solidFill>
                <a:latin typeface="Gill Sans"/>
                <a:ea typeface="Gill Sans"/>
                <a:cs typeface="Gill Sans"/>
                <a:sym typeface="Gill Sans"/>
              </a:rPr>
              <a:t>d explain thinking. Language matters here, for example;</a:t>
            </a:r>
            <a:endParaRPr sz="1900">
              <a:solidFill>
                <a:schemeClr val="dk1"/>
              </a:solidFill>
              <a:latin typeface="Gill Sans"/>
              <a:ea typeface="Gill Sans"/>
              <a:cs typeface="Gill Sans"/>
              <a:sym typeface="Gill Sans"/>
            </a:endParaRPr>
          </a:p>
          <a:p>
            <a:pPr indent="0" lvl="0" marL="0" rtl="0" algn="l">
              <a:spcBef>
                <a:spcPts val="0"/>
              </a:spcBef>
              <a:spcAft>
                <a:spcPts val="0"/>
              </a:spcAft>
              <a:buNone/>
            </a:pPr>
            <a:r>
              <a:t/>
            </a:r>
            <a:endParaRPr i="1" sz="1900">
              <a:solidFill>
                <a:schemeClr val="dk1"/>
              </a:solidFill>
              <a:latin typeface="Gill Sans"/>
              <a:ea typeface="Gill Sans"/>
              <a:cs typeface="Gill Sans"/>
              <a:sym typeface="Gill Sans"/>
            </a:endParaRPr>
          </a:p>
          <a:p>
            <a:pPr indent="0" lvl="0" marL="0" rtl="0" algn="l">
              <a:spcBef>
                <a:spcPts val="0"/>
              </a:spcBef>
              <a:spcAft>
                <a:spcPts val="0"/>
              </a:spcAft>
              <a:buNone/>
            </a:pPr>
            <a:r>
              <a:rPr i="1" lang="en" sz="1900">
                <a:solidFill>
                  <a:schemeClr val="dk1"/>
                </a:solidFill>
                <a:latin typeface="Gill Sans"/>
                <a:ea typeface="Gill Sans"/>
                <a:cs typeface="Gill Sans"/>
                <a:sym typeface="Gill Sans"/>
              </a:rPr>
              <a:t>“Rachel’s first thought was… her next thought is …. then, she knew that she needed to”</a:t>
            </a:r>
            <a:endParaRPr i="1" sz="1900">
              <a:solidFill>
                <a:schemeClr val="dk1"/>
              </a:solidFill>
              <a:latin typeface="Gill Sans"/>
              <a:ea typeface="Gill Sans"/>
              <a:cs typeface="Gill Sans"/>
              <a:sym typeface="Gill Sans"/>
            </a:endParaRPr>
          </a:p>
          <a:p>
            <a:pPr indent="0" lvl="0" marL="0" rtl="0" algn="l">
              <a:spcBef>
                <a:spcPts val="0"/>
              </a:spcBef>
              <a:spcAft>
                <a:spcPts val="0"/>
              </a:spcAft>
              <a:buNone/>
            </a:pPr>
            <a:r>
              <a:rPr i="1" lang="en" sz="1900">
                <a:solidFill>
                  <a:schemeClr val="dk1"/>
                </a:solidFill>
                <a:latin typeface="Gill Sans"/>
                <a:ea typeface="Gill Sans"/>
                <a:cs typeface="Gill Sans"/>
                <a:sym typeface="Gill Sans"/>
              </a:rPr>
              <a:t>“I like that Rachel chose to do it this way because…”</a:t>
            </a:r>
            <a:endParaRPr i="1" sz="1900">
              <a:solidFill>
                <a:schemeClr val="dk1"/>
              </a:solidFill>
              <a:latin typeface="Gill Sans"/>
              <a:ea typeface="Gill Sans"/>
              <a:cs typeface="Gill Sans"/>
              <a:sym typeface="Gill Sans"/>
            </a:endParaRPr>
          </a:p>
          <a:p>
            <a:pPr indent="0" lvl="0" marL="0" rtl="0" algn="l">
              <a:spcBef>
                <a:spcPts val="0"/>
              </a:spcBef>
              <a:spcAft>
                <a:spcPts val="0"/>
              </a:spcAft>
              <a:buNone/>
            </a:pPr>
            <a:r>
              <a:rPr i="1" lang="en" sz="1900">
                <a:solidFill>
                  <a:schemeClr val="dk1"/>
                </a:solidFill>
                <a:latin typeface="Gill Sans"/>
                <a:ea typeface="Gill Sans"/>
                <a:cs typeface="Gill Sans"/>
                <a:sym typeface="Gill Sans"/>
              </a:rPr>
              <a:t>“The strategies that Rachel used when she got to this tricky part are impressive because…”</a:t>
            </a:r>
            <a:r>
              <a:rPr lang="en" sz="1900">
                <a:solidFill>
                  <a:schemeClr val="dk1"/>
                </a:solidFill>
                <a:latin typeface="Gill Sans"/>
                <a:ea typeface="Gill Sans"/>
                <a:cs typeface="Gill Sans"/>
                <a:sym typeface="Gill Sans"/>
              </a:rPr>
              <a:t> </a:t>
            </a:r>
            <a:endParaRPr sz="1900">
              <a:solidFill>
                <a:schemeClr val="dk1"/>
              </a:solidFill>
              <a:latin typeface="Gill Sans"/>
              <a:ea typeface="Gill Sans"/>
              <a:cs typeface="Gill Sans"/>
              <a:sym typeface="Gill Sans"/>
            </a:endParaRPr>
          </a:p>
        </p:txBody>
      </p:sp>
      <p:sp>
        <p:nvSpPr>
          <p:cNvPr id="259" name="Google Shape;259;p39"/>
          <p:cNvSpPr txBox="1"/>
          <p:nvPr/>
        </p:nvSpPr>
        <p:spPr>
          <a:xfrm>
            <a:off x="101550" y="56950"/>
            <a:ext cx="8961600" cy="4386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rgbClr val="C00000"/>
                </a:solidFill>
                <a:latin typeface="Gill Sans"/>
                <a:ea typeface="Gill Sans"/>
                <a:cs typeface="Gill Sans"/>
                <a:sym typeface="Gill Sans"/>
              </a:rPr>
              <a:t>Feedback</a:t>
            </a:r>
            <a:endParaRPr sz="2400">
              <a:solidFill>
                <a:srgbClr val="C00000"/>
              </a:solidFill>
              <a:latin typeface="Gill Sans"/>
              <a:ea typeface="Gill Sans"/>
              <a:cs typeface="Gill Sans"/>
              <a:sym typeface="Gill Sans"/>
            </a:endParaRPr>
          </a:p>
        </p:txBody>
      </p:sp>
      <p:sp>
        <p:nvSpPr>
          <p:cNvPr id="260" name="Google Shape;260;p39"/>
          <p:cNvSpPr/>
          <p:nvPr/>
        </p:nvSpPr>
        <p:spPr>
          <a:xfrm>
            <a:off x="101550" y="579550"/>
            <a:ext cx="8961600" cy="489900"/>
          </a:xfrm>
          <a:prstGeom prst="rect">
            <a:avLst/>
          </a:prstGeom>
          <a:noFill/>
          <a:ln cap="flat" cmpd="sng" w="9525">
            <a:solidFill>
              <a:srgbClr val="7F7F7F"/>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rgbClr val="0070C0"/>
                </a:solidFill>
                <a:latin typeface="Gill Sans"/>
                <a:ea typeface="Gill Sans"/>
                <a:cs typeface="Gill Sans"/>
                <a:sym typeface="Gill Sans"/>
              </a:rPr>
              <a:t>Deliberate practise &gt; bring the students back</a:t>
            </a:r>
            <a:endParaRPr sz="2400">
              <a:solidFill>
                <a:srgbClr val="0070C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xEl>
                                              <p:pRg end="0" st="0"/>
                                            </p:txEl>
                                          </p:spTgt>
                                        </p:tgtEl>
                                        <p:attrNameLst>
                                          <p:attrName>style.visibility</p:attrName>
                                        </p:attrNameLst>
                                      </p:cBhvr>
                                      <p:to>
                                        <p:strVal val="visible"/>
                                      </p:to>
                                    </p:set>
                                    <p:animEffect filter="fade" transition="in">
                                      <p:cBhvr>
                                        <p:cTn dur="1000"/>
                                        <p:tgtEl>
                                          <p:spTgt spid="25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xEl>
                                              <p:pRg end="1" st="1"/>
                                            </p:txEl>
                                          </p:spTgt>
                                        </p:tgtEl>
                                        <p:attrNameLst>
                                          <p:attrName>style.visibility</p:attrName>
                                        </p:attrNameLst>
                                      </p:cBhvr>
                                      <p:to>
                                        <p:strVal val="visible"/>
                                      </p:to>
                                    </p:set>
                                    <p:animEffect filter="fade" transition="in">
                                      <p:cBhvr>
                                        <p:cTn dur="1000"/>
                                        <p:tgtEl>
                                          <p:spTgt spid="25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xEl>
                                              <p:pRg end="2" st="2"/>
                                            </p:txEl>
                                          </p:spTgt>
                                        </p:tgtEl>
                                        <p:attrNameLst>
                                          <p:attrName>style.visibility</p:attrName>
                                        </p:attrNameLst>
                                      </p:cBhvr>
                                      <p:to>
                                        <p:strVal val="visible"/>
                                      </p:to>
                                    </p:set>
                                    <p:animEffect filter="fade" transition="in">
                                      <p:cBhvr>
                                        <p:cTn dur="1000"/>
                                        <p:tgtEl>
                                          <p:spTgt spid="25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xEl>
                                              <p:pRg end="3" st="3"/>
                                            </p:txEl>
                                          </p:spTgt>
                                        </p:tgtEl>
                                        <p:attrNameLst>
                                          <p:attrName>style.visibility</p:attrName>
                                        </p:attrNameLst>
                                      </p:cBhvr>
                                      <p:to>
                                        <p:strVal val="visible"/>
                                      </p:to>
                                    </p:set>
                                    <p:animEffect filter="fade" transition="in">
                                      <p:cBhvr>
                                        <p:cTn dur="1000"/>
                                        <p:tgtEl>
                                          <p:spTgt spid="25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xEl>
                                              <p:pRg end="4" st="4"/>
                                            </p:txEl>
                                          </p:spTgt>
                                        </p:tgtEl>
                                        <p:attrNameLst>
                                          <p:attrName>style.visibility</p:attrName>
                                        </p:attrNameLst>
                                      </p:cBhvr>
                                      <p:to>
                                        <p:strVal val="visible"/>
                                      </p:to>
                                    </p:set>
                                    <p:animEffect filter="fade" transition="in">
                                      <p:cBhvr>
                                        <p:cTn dur="1000"/>
                                        <p:tgtEl>
                                          <p:spTgt spid="25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xEl>
                                              <p:pRg end="5" st="5"/>
                                            </p:txEl>
                                          </p:spTgt>
                                        </p:tgtEl>
                                        <p:attrNameLst>
                                          <p:attrName>style.visibility</p:attrName>
                                        </p:attrNameLst>
                                      </p:cBhvr>
                                      <p:to>
                                        <p:strVal val="visible"/>
                                      </p:to>
                                    </p:set>
                                    <p:animEffect filter="fade" transition="in">
                                      <p:cBhvr>
                                        <p:cTn dur="1000"/>
                                        <p:tgtEl>
                                          <p:spTgt spid="25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xEl>
                                              <p:pRg end="6" st="6"/>
                                            </p:txEl>
                                          </p:spTgt>
                                        </p:tgtEl>
                                        <p:attrNameLst>
                                          <p:attrName>style.visibility</p:attrName>
                                        </p:attrNameLst>
                                      </p:cBhvr>
                                      <p:to>
                                        <p:strVal val="visible"/>
                                      </p:to>
                                    </p:set>
                                    <p:animEffect filter="fade" transition="in">
                                      <p:cBhvr>
                                        <p:cTn dur="1000"/>
                                        <p:tgtEl>
                                          <p:spTgt spid="258">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xEl>
                                              <p:pRg end="7" st="7"/>
                                            </p:txEl>
                                          </p:spTgt>
                                        </p:tgtEl>
                                        <p:attrNameLst>
                                          <p:attrName>style.visibility</p:attrName>
                                        </p:attrNameLst>
                                      </p:cBhvr>
                                      <p:to>
                                        <p:strVal val="visible"/>
                                      </p:to>
                                    </p:set>
                                    <p:animEffect filter="fade" transition="in">
                                      <p:cBhvr>
                                        <p:cTn dur="1000"/>
                                        <p:tgtEl>
                                          <p:spTgt spid="258">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xEl>
                                              <p:pRg end="8" st="8"/>
                                            </p:txEl>
                                          </p:spTgt>
                                        </p:tgtEl>
                                        <p:attrNameLst>
                                          <p:attrName>style.visibility</p:attrName>
                                        </p:attrNameLst>
                                      </p:cBhvr>
                                      <p:to>
                                        <p:strVal val="visible"/>
                                      </p:to>
                                    </p:set>
                                    <p:animEffect filter="fade" transition="in">
                                      <p:cBhvr>
                                        <p:cTn dur="1000"/>
                                        <p:tgtEl>
                                          <p:spTgt spid="258">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xEl>
                                              <p:pRg end="9" st="9"/>
                                            </p:txEl>
                                          </p:spTgt>
                                        </p:tgtEl>
                                        <p:attrNameLst>
                                          <p:attrName>style.visibility</p:attrName>
                                        </p:attrNameLst>
                                      </p:cBhvr>
                                      <p:to>
                                        <p:strVal val="visible"/>
                                      </p:to>
                                    </p:set>
                                    <p:animEffect filter="fade" transition="in">
                                      <p:cBhvr>
                                        <p:cTn dur="1000"/>
                                        <p:tgtEl>
                                          <p:spTgt spid="258">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40"/>
          <p:cNvSpPr txBox="1"/>
          <p:nvPr/>
        </p:nvSpPr>
        <p:spPr>
          <a:xfrm>
            <a:off x="101550" y="1153450"/>
            <a:ext cx="8961600" cy="35709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chemeClr val="dk1"/>
              </a:buClr>
              <a:buSzPts val="2000"/>
              <a:buFont typeface="Gill Sans"/>
              <a:buChar char="★"/>
            </a:pPr>
            <a:r>
              <a:rPr lang="en" sz="2000">
                <a:solidFill>
                  <a:schemeClr val="dk1"/>
                </a:solidFill>
                <a:latin typeface="Gill Sans"/>
                <a:ea typeface="Gill Sans"/>
                <a:cs typeface="Gill Sans"/>
                <a:sym typeface="Gill Sans"/>
              </a:rPr>
              <a:t>Redraft the piece of work / the paragraph/ the graph and clearly point students to the parts of their writing that could be improved, with specific suggestions and examples;</a:t>
            </a:r>
            <a:endParaRPr sz="2000">
              <a:solidFill>
                <a:schemeClr val="dk1"/>
              </a:solidFill>
              <a:latin typeface="Gill Sans"/>
              <a:ea typeface="Gill Sans"/>
              <a:cs typeface="Gill Sans"/>
              <a:sym typeface="Gill Sans"/>
            </a:endParaRPr>
          </a:p>
          <a:p>
            <a:pPr indent="0" lvl="0" marL="457200" rtl="0" algn="l">
              <a:spcBef>
                <a:spcPts val="0"/>
              </a:spcBef>
              <a:spcAft>
                <a:spcPts val="0"/>
              </a:spcAft>
              <a:buNone/>
            </a:pPr>
            <a:r>
              <a:t/>
            </a:r>
            <a:endParaRPr sz="2000">
              <a:solidFill>
                <a:schemeClr val="dk1"/>
              </a:solidFill>
              <a:latin typeface="Gill Sans"/>
              <a:ea typeface="Gill Sans"/>
              <a:cs typeface="Gill Sans"/>
              <a:sym typeface="Gill Sans"/>
            </a:endParaRPr>
          </a:p>
          <a:p>
            <a:pPr indent="0" lvl="0" marL="457200" rtl="0" algn="l">
              <a:spcBef>
                <a:spcPts val="0"/>
              </a:spcBef>
              <a:spcAft>
                <a:spcPts val="0"/>
              </a:spcAft>
              <a:buNone/>
            </a:pPr>
            <a:r>
              <a:rPr lang="en" sz="2000">
                <a:solidFill>
                  <a:schemeClr val="dk1"/>
                </a:solidFill>
                <a:latin typeface="Gill Sans"/>
                <a:ea typeface="Gill Sans"/>
                <a:cs typeface="Gill Sans"/>
                <a:sym typeface="Gill Sans"/>
              </a:rPr>
              <a:t>…  by doing X, by adding Y, by correcting Z… </a:t>
            </a:r>
            <a:endParaRPr sz="2000">
              <a:solidFill>
                <a:schemeClr val="dk1"/>
              </a:solidFill>
              <a:latin typeface="Gill Sans"/>
              <a:ea typeface="Gill Sans"/>
              <a:cs typeface="Gill Sans"/>
              <a:sym typeface="Gill Sans"/>
            </a:endParaRPr>
          </a:p>
          <a:p>
            <a:pPr indent="0" lvl="0" marL="457200" rtl="0" algn="l">
              <a:spcBef>
                <a:spcPts val="0"/>
              </a:spcBef>
              <a:spcAft>
                <a:spcPts val="0"/>
              </a:spcAft>
              <a:buNone/>
            </a:pPr>
            <a:r>
              <a:t/>
            </a:r>
            <a:endParaRPr sz="2000">
              <a:solidFill>
                <a:schemeClr val="dk1"/>
              </a:solidFill>
              <a:latin typeface="Gill Sans"/>
              <a:ea typeface="Gill Sans"/>
              <a:cs typeface="Gill Sans"/>
              <a:sym typeface="Gill Sans"/>
            </a:endParaRPr>
          </a:p>
          <a:p>
            <a:pPr indent="0" lvl="0" marL="457200" rtl="0" algn="l">
              <a:spcBef>
                <a:spcPts val="0"/>
              </a:spcBef>
              <a:spcAft>
                <a:spcPts val="0"/>
              </a:spcAft>
              <a:buNone/>
            </a:pPr>
            <a:r>
              <a:rPr lang="en" sz="2000">
                <a:solidFill>
                  <a:schemeClr val="dk1"/>
                </a:solidFill>
                <a:latin typeface="Gill Sans"/>
                <a:ea typeface="Gill Sans"/>
                <a:cs typeface="Gill Sans"/>
                <a:sym typeface="Gill Sans"/>
              </a:rPr>
              <a:t>Redrafting is very powerful </a:t>
            </a:r>
            <a:r>
              <a:rPr b="1" lang="en" sz="2000">
                <a:solidFill>
                  <a:schemeClr val="dk1"/>
                </a:solidFill>
                <a:latin typeface="Gill Sans"/>
                <a:ea typeface="Gill Sans"/>
                <a:cs typeface="Gill Sans"/>
                <a:sym typeface="Gill Sans"/>
              </a:rPr>
              <a:t>provided that the actions are very specific</a:t>
            </a:r>
            <a:endParaRPr b="1" sz="2000">
              <a:solidFill>
                <a:schemeClr val="dk1"/>
              </a:solidFill>
              <a:latin typeface="Gill Sans"/>
              <a:ea typeface="Gill Sans"/>
              <a:cs typeface="Gill Sans"/>
              <a:sym typeface="Gill Sans"/>
            </a:endParaRPr>
          </a:p>
          <a:p>
            <a:pPr indent="0" lvl="0" marL="457200" rtl="0" algn="l">
              <a:spcBef>
                <a:spcPts val="0"/>
              </a:spcBef>
              <a:spcAft>
                <a:spcPts val="0"/>
              </a:spcAft>
              <a:buNone/>
            </a:pPr>
            <a:r>
              <a:t/>
            </a:r>
            <a:endParaRPr b="1" sz="2000">
              <a:solidFill>
                <a:schemeClr val="dk1"/>
              </a:solidFill>
              <a:latin typeface="Gill Sans"/>
              <a:ea typeface="Gill Sans"/>
              <a:cs typeface="Gill Sans"/>
              <a:sym typeface="Gill Sans"/>
            </a:endParaRPr>
          </a:p>
          <a:p>
            <a:pPr indent="-355600" lvl="0" marL="457200" rtl="0" algn="l">
              <a:spcBef>
                <a:spcPts val="0"/>
              </a:spcBef>
              <a:spcAft>
                <a:spcPts val="0"/>
              </a:spcAft>
              <a:buClr>
                <a:schemeClr val="dk1"/>
              </a:buClr>
              <a:buSzPts val="2000"/>
              <a:buFont typeface="Gill Sans"/>
              <a:buChar char="★"/>
            </a:pPr>
            <a:r>
              <a:rPr lang="en" sz="2000">
                <a:solidFill>
                  <a:schemeClr val="dk1"/>
                </a:solidFill>
                <a:latin typeface="Gill Sans"/>
                <a:ea typeface="Gill Sans"/>
                <a:cs typeface="Gill Sans"/>
                <a:sym typeface="Gill Sans"/>
              </a:rPr>
              <a:t>Responsive home learning?</a:t>
            </a:r>
            <a:endParaRPr sz="2000">
              <a:solidFill>
                <a:schemeClr val="dk1"/>
              </a:solidFill>
              <a:latin typeface="Gill Sans"/>
              <a:ea typeface="Gill Sans"/>
              <a:cs typeface="Gill Sans"/>
              <a:sym typeface="Gill Sans"/>
            </a:endParaRPr>
          </a:p>
          <a:p>
            <a:pPr indent="0" lvl="0" marL="457200" rtl="0" algn="l">
              <a:spcBef>
                <a:spcPts val="0"/>
              </a:spcBef>
              <a:spcAft>
                <a:spcPts val="0"/>
              </a:spcAft>
              <a:buNone/>
            </a:pPr>
            <a:r>
              <a:t/>
            </a:r>
            <a:endParaRPr sz="2000">
              <a:solidFill>
                <a:schemeClr val="dk1"/>
              </a:solidFill>
              <a:latin typeface="Gill Sans"/>
              <a:ea typeface="Gill Sans"/>
              <a:cs typeface="Gill Sans"/>
              <a:sym typeface="Gill Sans"/>
            </a:endParaRPr>
          </a:p>
          <a:p>
            <a:pPr indent="-355600" lvl="0" marL="457200" rtl="0" algn="l">
              <a:spcBef>
                <a:spcPts val="0"/>
              </a:spcBef>
              <a:spcAft>
                <a:spcPts val="0"/>
              </a:spcAft>
              <a:buClr>
                <a:schemeClr val="dk1"/>
              </a:buClr>
              <a:buSzPts val="2000"/>
              <a:buFont typeface="Gill Sans"/>
              <a:buChar char="★"/>
            </a:pPr>
            <a:r>
              <a:rPr lang="en" sz="2000">
                <a:solidFill>
                  <a:schemeClr val="dk1"/>
                </a:solidFill>
                <a:latin typeface="Gill Sans"/>
                <a:ea typeface="Gill Sans"/>
                <a:cs typeface="Gill Sans"/>
                <a:sym typeface="Gill Sans"/>
              </a:rPr>
              <a:t>Re-teach?!</a:t>
            </a:r>
            <a:endParaRPr sz="2000">
              <a:solidFill>
                <a:schemeClr val="dk1"/>
              </a:solidFill>
              <a:latin typeface="Gill Sans"/>
              <a:ea typeface="Gill Sans"/>
              <a:cs typeface="Gill Sans"/>
              <a:sym typeface="Gill Sans"/>
            </a:endParaRPr>
          </a:p>
        </p:txBody>
      </p:sp>
      <p:sp>
        <p:nvSpPr>
          <p:cNvPr id="266" name="Google Shape;266;p40"/>
          <p:cNvSpPr txBox="1"/>
          <p:nvPr/>
        </p:nvSpPr>
        <p:spPr>
          <a:xfrm>
            <a:off x="101550" y="56950"/>
            <a:ext cx="8961600" cy="4386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rgbClr val="C00000"/>
                </a:solidFill>
                <a:latin typeface="Gill Sans"/>
                <a:ea typeface="Gill Sans"/>
                <a:cs typeface="Gill Sans"/>
                <a:sym typeface="Gill Sans"/>
              </a:rPr>
              <a:t>Feedback</a:t>
            </a:r>
            <a:endParaRPr sz="2400">
              <a:solidFill>
                <a:srgbClr val="C00000"/>
              </a:solidFill>
              <a:latin typeface="Gill Sans"/>
              <a:ea typeface="Gill Sans"/>
              <a:cs typeface="Gill Sans"/>
              <a:sym typeface="Gill Sans"/>
            </a:endParaRPr>
          </a:p>
        </p:txBody>
      </p:sp>
      <p:sp>
        <p:nvSpPr>
          <p:cNvPr id="267" name="Google Shape;267;p40"/>
          <p:cNvSpPr/>
          <p:nvPr/>
        </p:nvSpPr>
        <p:spPr>
          <a:xfrm>
            <a:off x="101550" y="579550"/>
            <a:ext cx="8961600" cy="489900"/>
          </a:xfrm>
          <a:prstGeom prst="rect">
            <a:avLst/>
          </a:prstGeom>
          <a:noFill/>
          <a:ln cap="flat" cmpd="sng" w="9525">
            <a:solidFill>
              <a:srgbClr val="7F7F7F"/>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rgbClr val="0070C0"/>
                </a:solidFill>
                <a:latin typeface="Gill Sans"/>
                <a:ea typeface="Gill Sans"/>
                <a:cs typeface="Gill Sans"/>
                <a:sym typeface="Gill Sans"/>
              </a:rPr>
              <a:t>Deliberate practise &gt; bring the students back</a:t>
            </a:r>
            <a:endParaRPr sz="2400">
              <a:solidFill>
                <a:srgbClr val="0070C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xEl>
                                              <p:pRg end="0" st="0"/>
                                            </p:txEl>
                                          </p:spTgt>
                                        </p:tgtEl>
                                        <p:attrNameLst>
                                          <p:attrName>style.visibility</p:attrName>
                                        </p:attrNameLst>
                                      </p:cBhvr>
                                      <p:to>
                                        <p:strVal val="visible"/>
                                      </p:to>
                                    </p:set>
                                    <p:animEffect filter="fade" transition="in">
                                      <p:cBhvr>
                                        <p:cTn dur="1000"/>
                                        <p:tgtEl>
                                          <p:spTgt spid="26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xEl>
                                              <p:pRg end="1" st="1"/>
                                            </p:txEl>
                                          </p:spTgt>
                                        </p:tgtEl>
                                        <p:attrNameLst>
                                          <p:attrName>style.visibility</p:attrName>
                                        </p:attrNameLst>
                                      </p:cBhvr>
                                      <p:to>
                                        <p:strVal val="visible"/>
                                      </p:to>
                                    </p:set>
                                    <p:animEffect filter="fade" transition="in">
                                      <p:cBhvr>
                                        <p:cTn dur="1000"/>
                                        <p:tgtEl>
                                          <p:spTgt spid="26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xEl>
                                              <p:pRg end="2" st="2"/>
                                            </p:txEl>
                                          </p:spTgt>
                                        </p:tgtEl>
                                        <p:attrNameLst>
                                          <p:attrName>style.visibility</p:attrName>
                                        </p:attrNameLst>
                                      </p:cBhvr>
                                      <p:to>
                                        <p:strVal val="visible"/>
                                      </p:to>
                                    </p:set>
                                    <p:animEffect filter="fade" transition="in">
                                      <p:cBhvr>
                                        <p:cTn dur="1000"/>
                                        <p:tgtEl>
                                          <p:spTgt spid="26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xEl>
                                              <p:pRg end="3" st="3"/>
                                            </p:txEl>
                                          </p:spTgt>
                                        </p:tgtEl>
                                        <p:attrNameLst>
                                          <p:attrName>style.visibility</p:attrName>
                                        </p:attrNameLst>
                                      </p:cBhvr>
                                      <p:to>
                                        <p:strVal val="visible"/>
                                      </p:to>
                                    </p:set>
                                    <p:animEffect filter="fade" transition="in">
                                      <p:cBhvr>
                                        <p:cTn dur="1000"/>
                                        <p:tgtEl>
                                          <p:spTgt spid="26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xEl>
                                              <p:pRg end="4" st="4"/>
                                            </p:txEl>
                                          </p:spTgt>
                                        </p:tgtEl>
                                        <p:attrNameLst>
                                          <p:attrName>style.visibility</p:attrName>
                                        </p:attrNameLst>
                                      </p:cBhvr>
                                      <p:to>
                                        <p:strVal val="visible"/>
                                      </p:to>
                                    </p:set>
                                    <p:animEffect filter="fade" transition="in">
                                      <p:cBhvr>
                                        <p:cTn dur="1000"/>
                                        <p:tgtEl>
                                          <p:spTgt spid="26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xEl>
                                              <p:pRg end="5" st="5"/>
                                            </p:txEl>
                                          </p:spTgt>
                                        </p:tgtEl>
                                        <p:attrNameLst>
                                          <p:attrName>style.visibility</p:attrName>
                                        </p:attrNameLst>
                                      </p:cBhvr>
                                      <p:to>
                                        <p:strVal val="visible"/>
                                      </p:to>
                                    </p:set>
                                    <p:animEffect filter="fade" transition="in">
                                      <p:cBhvr>
                                        <p:cTn dur="1000"/>
                                        <p:tgtEl>
                                          <p:spTgt spid="26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xEl>
                                              <p:pRg end="6" st="6"/>
                                            </p:txEl>
                                          </p:spTgt>
                                        </p:tgtEl>
                                        <p:attrNameLst>
                                          <p:attrName>style.visibility</p:attrName>
                                        </p:attrNameLst>
                                      </p:cBhvr>
                                      <p:to>
                                        <p:strVal val="visible"/>
                                      </p:to>
                                    </p:set>
                                    <p:animEffect filter="fade" transition="in">
                                      <p:cBhvr>
                                        <p:cTn dur="1000"/>
                                        <p:tgtEl>
                                          <p:spTgt spid="26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xEl>
                                              <p:pRg end="7" st="7"/>
                                            </p:txEl>
                                          </p:spTgt>
                                        </p:tgtEl>
                                        <p:attrNameLst>
                                          <p:attrName>style.visibility</p:attrName>
                                        </p:attrNameLst>
                                      </p:cBhvr>
                                      <p:to>
                                        <p:strVal val="visible"/>
                                      </p:to>
                                    </p:set>
                                    <p:animEffect filter="fade" transition="in">
                                      <p:cBhvr>
                                        <p:cTn dur="1000"/>
                                        <p:tgtEl>
                                          <p:spTgt spid="265">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xEl>
                                              <p:pRg end="8" st="8"/>
                                            </p:txEl>
                                          </p:spTgt>
                                        </p:tgtEl>
                                        <p:attrNameLst>
                                          <p:attrName>style.visibility</p:attrName>
                                        </p:attrNameLst>
                                      </p:cBhvr>
                                      <p:to>
                                        <p:strVal val="visible"/>
                                      </p:to>
                                    </p:set>
                                    <p:animEffect filter="fade" transition="in">
                                      <p:cBhvr>
                                        <p:cTn dur="1000"/>
                                        <p:tgtEl>
                                          <p:spTgt spid="265">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41"/>
          <p:cNvSpPr txBox="1"/>
          <p:nvPr/>
        </p:nvSpPr>
        <p:spPr>
          <a:xfrm>
            <a:off x="105599" y="1722025"/>
            <a:ext cx="8932800" cy="26859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4300">
                <a:solidFill>
                  <a:srgbClr val="C00000"/>
                </a:solidFill>
                <a:latin typeface="Gill Sans"/>
                <a:ea typeface="Gill Sans"/>
                <a:cs typeface="Gill Sans"/>
                <a:sym typeface="Gill Sans"/>
              </a:rPr>
              <a:t>Questioning and feedback</a:t>
            </a:r>
            <a:endParaRPr sz="4300">
              <a:solidFill>
                <a:srgbClr val="C00000"/>
              </a:solidFill>
              <a:latin typeface="Gill Sans"/>
              <a:ea typeface="Gill Sans"/>
              <a:cs typeface="Gill Sans"/>
              <a:sym typeface="Gill Sans"/>
            </a:endParaRPr>
          </a:p>
          <a:p>
            <a:pPr indent="0" lvl="0" marL="0" marR="0" rtl="0" algn="ctr">
              <a:spcBef>
                <a:spcPts val="0"/>
              </a:spcBef>
              <a:spcAft>
                <a:spcPts val="0"/>
              </a:spcAft>
              <a:buNone/>
            </a:pPr>
            <a:r>
              <a:t/>
            </a:r>
            <a:endParaRPr sz="4300">
              <a:solidFill>
                <a:srgbClr val="C00000"/>
              </a:solidFill>
              <a:latin typeface="Gill Sans"/>
              <a:ea typeface="Gill Sans"/>
              <a:cs typeface="Gill Sans"/>
              <a:sym typeface="Gill Sans"/>
            </a:endParaRPr>
          </a:p>
          <a:p>
            <a:pPr indent="0" lvl="0" marL="0" marR="0" rtl="0" algn="ctr">
              <a:spcBef>
                <a:spcPts val="0"/>
              </a:spcBef>
              <a:spcAft>
                <a:spcPts val="0"/>
              </a:spcAft>
              <a:buNone/>
            </a:pPr>
            <a:r>
              <a:rPr lang="en" sz="2800">
                <a:solidFill>
                  <a:srgbClr val="434343"/>
                </a:solidFill>
                <a:latin typeface="Gill Sans"/>
                <a:ea typeface="Gill Sans"/>
                <a:cs typeface="Gill Sans"/>
                <a:sym typeface="Gill Sans"/>
              </a:rPr>
              <a:t>Chris Bingley </a:t>
            </a:r>
            <a:r>
              <a:rPr lang="en" sz="2800">
                <a:solidFill>
                  <a:srgbClr val="434343"/>
                </a:solidFill>
                <a:latin typeface="Gill Sans"/>
                <a:ea typeface="Gill Sans"/>
                <a:cs typeface="Gill Sans"/>
                <a:sym typeface="Gill Sans"/>
              </a:rPr>
              <a:t>cbingley@thornleigh.bolton.sch.uk</a:t>
            </a:r>
            <a:endParaRPr sz="2800">
              <a:solidFill>
                <a:srgbClr val="434343"/>
              </a:solidFill>
              <a:latin typeface="Gill Sans"/>
              <a:ea typeface="Gill Sans"/>
              <a:cs typeface="Gill Sans"/>
              <a:sym typeface="Gill Sans"/>
            </a:endParaRPr>
          </a:p>
          <a:p>
            <a:pPr indent="0" lvl="0" marL="0" marR="0" rtl="0" algn="ctr">
              <a:spcBef>
                <a:spcPts val="0"/>
              </a:spcBef>
              <a:spcAft>
                <a:spcPts val="0"/>
              </a:spcAft>
              <a:buNone/>
            </a:pPr>
            <a:r>
              <a:t/>
            </a:r>
            <a:endParaRPr sz="2800">
              <a:solidFill>
                <a:srgbClr val="434343"/>
              </a:solidFill>
              <a:latin typeface="Gill Sans"/>
              <a:ea typeface="Gill Sans"/>
              <a:cs typeface="Gill Sans"/>
              <a:sym typeface="Gill Sans"/>
            </a:endParaRPr>
          </a:p>
          <a:p>
            <a:pPr indent="0" lvl="0" marL="0" marR="0" rtl="0" algn="ctr">
              <a:spcBef>
                <a:spcPts val="0"/>
              </a:spcBef>
              <a:spcAft>
                <a:spcPts val="0"/>
              </a:spcAft>
              <a:buNone/>
            </a:pPr>
            <a:r>
              <a:rPr lang="en" sz="2800">
                <a:solidFill>
                  <a:srgbClr val="434343"/>
                </a:solidFill>
                <a:latin typeface="Gill Sans"/>
                <a:ea typeface="Gill Sans"/>
                <a:cs typeface="Gill Sans"/>
                <a:sym typeface="Gill Sans"/>
              </a:rPr>
              <a:t>Assistant Headteacher, Thornleigh Salesian College</a:t>
            </a:r>
            <a:endParaRPr sz="2800">
              <a:solidFill>
                <a:srgbClr val="434343"/>
              </a:solidFill>
              <a:latin typeface="Gill Sans"/>
              <a:ea typeface="Gill Sans"/>
              <a:cs typeface="Gill Sans"/>
              <a:sym typeface="Gill Sans"/>
            </a:endParaRPr>
          </a:p>
        </p:txBody>
      </p:sp>
      <p:pic>
        <p:nvPicPr>
          <p:cNvPr id="273" name="Google Shape;273;p41"/>
          <p:cNvPicPr preferRelativeResize="0"/>
          <p:nvPr/>
        </p:nvPicPr>
        <p:blipFill>
          <a:blip r:embed="rId3">
            <a:alphaModFix/>
          </a:blip>
          <a:stretch>
            <a:fillRect/>
          </a:stretch>
        </p:blipFill>
        <p:spPr>
          <a:xfrm>
            <a:off x="3286375" y="441850"/>
            <a:ext cx="2571251" cy="7478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nvSpPr>
        <p:spPr>
          <a:xfrm>
            <a:off x="3293975" y="70988"/>
            <a:ext cx="5795700" cy="3924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rgbClr val="C00000"/>
                </a:solidFill>
                <a:latin typeface="Gill Sans"/>
                <a:ea typeface="Gill Sans"/>
                <a:cs typeface="Gill Sans"/>
                <a:sym typeface="Gill Sans"/>
              </a:rPr>
              <a:t>Assessment</a:t>
            </a:r>
            <a:endParaRPr sz="1100"/>
          </a:p>
        </p:txBody>
      </p:sp>
      <p:sp>
        <p:nvSpPr>
          <p:cNvPr id="90" name="Google Shape;90;p17"/>
          <p:cNvSpPr txBox="1"/>
          <p:nvPr/>
        </p:nvSpPr>
        <p:spPr>
          <a:xfrm>
            <a:off x="91206" y="851457"/>
            <a:ext cx="8961600" cy="4271400"/>
          </a:xfrm>
          <a:prstGeom prst="rect">
            <a:avLst/>
          </a:prstGeom>
          <a:noFill/>
          <a:ln cap="flat" cmpd="sng" w="9525">
            <a:solidFill>
              <a:srgbClr val="7F7F7F"/>
            </a:solidFill>
            <a:prstDash val="solid"/>
            <a:round/>
            <a:headEnd len="sm" w="sm" type="none"/>
            <a:tailEnd len="sm" w="sm" type="none"/>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Gill Sans"/>
                <a:ea typeface="Gill Sans"/>
                <a:cs typeface="Gill Sans"/>
                <a:sym typeface="Gill Sans"/>
              </a:rPr>
              <a:t>1. Prompts hard thinking</a:t>
            </a:r>
            <a:endParaRPr sz="2100">
              <a:solidFill>
                <a:schemeClr val="dk1"/>
              </a:solidFill>
              <a:latin typeface="Gill Sans"/>
              <a:ea typeface="Gill Sans"/>
              <a:cs typeface="Gill Sans"/>
              <a:sym typeface="Gill Sans"/>
            </a:endParaRPr>
          </a:p>
          <a:p>
            <a:pPr indent="0" lvl="0" marL="0" marR="0" rtl="0" algn="l">
              <a:spcBef>
                <a:spcPts val="0"/>
              </a:spcBef>
              <a:spcAft>
                <a:spcPts val="0"/>
              </a:spcAft>
              <a:buNone/>
            </a:pPr>
            <a:r>
              <a:t/>
            </a:r>
            <a:endParaRPr sz="2100">
              <a:solidFill>
                <a:schemeClr val="dk1"/>
              </a:solidFill>
              <a:latin typeface="Gill Sans"/>
              <a:ea typeface="Gill Sans"/>
              <a:cs typeface="Gill Sans"/>
              <a:sym typeface="Gill Sans"/>
            </a:endParaRPr>
          </a:p>
          <a:p>
            <a:pPr indent="0" lvl="0" marL="0" marR="0" rtl="0" algn="l">
              <a:spcBef>
                <a:spcPts val="0"/>
              </a:spcBef>
              <a:spcAft>
                <a:spcPts val="0"/>
              </a:spcAft>
              <a:buNone/>
            </a:pPr>
            <a:r>
              <a:rPr lang="en" sz="2100">
                <a:solidFill>
                  <a:schemeClr val="dk1"/>
                </a:solidFill>
                <a:latin typeface="Gill Sans"/>
                <a:ea typeface="Gill Sans"/>
                <a:cs typeface="Gill Sans"/>
                <a:sym typeface="Gill Sans"/>
              </a:rPr>
              <a:t>2. Makes learning visible</a:t>
            </a:r>
            <a:endParaRPr sz="2100">
              <a:solidFill>
                <a:schemeClr val="dk1"/>
              </a:solidFill>
              <a:latin typeface="Gill Sans"/>
              <a:ea typeface="Gill Sans"/>
              <a:cs typeface="Gill Sans"/>
              <a:sym typeface="Gill Sans"/>
            </a:endParaRPr>
          </a:p>
          <a:p>
            <a:pPr indent="0" lvl="0" marL="0" marR="0" rtl="0" algn="l">
              <a:spcBef>
                <a:spcPts val="0"/>
              </a:spcBef>
              <a:spcAft>
                <a:spcPts val="0"/>
              </a:spcAft>
              <a:buNone/>
            </a:pPr>
            <a:r>
              <a:t/>
            </a:r>
            <a:endParaRPr sz="2100">
              <a:solidFill>
                <a:schemeClr val="dk1"/>
              </a:solidFill>
              <a:latin typeface="Gill Sans"/>
              <a:ea typeface="Gill Sans"/>
              <a:cs typeface="Gill Sans"/>
              <a:sym typeface="Gill Sans"/>
            </a:endParaRPr>
          </a:p>
          <a:p>
            <a:pPr indent="0" lvl="0" marL="0" marR="0" rtl="0" algn="l">
              <a:spcBef>
                <a:spcPts val="0"/>
              </a:spcBef>
              <a:spcAft>
                <a:spcPts val="0"/>
              </a:spcAft>
              <a:buNone/>
            </a:pPr>
            <a:r>
              <a:rPr lang="en" sz="2100">
                <a:solidFill>
                  <a:schemeClr val="dk1"/>
                </a:solidFill>
                <a:latin typeface="Gill Sans"/>
                <a:ea typeface="Gill Sans"/>
                <a:cs typeface="Gill Sans"/>
                <a:sym typeface="Gill Sans"/>
              </a:rPr>
              <a:t>3. Diagnose how well students have grasped knowledge and competencies. </a:t>
            </a:r>
            <a:endParaRPr sz="2100">
              <a:solidFill>
                <a:schemeClr val="dk1"/>
              </a:solidFill>
              <a:latin typeface="Gill Sans"/>
              <a:ea typeface="Gill Sans"/>
              <a:cs typeface="Gill Sans"/>
              <a:sym typeface="Gill Sans"/>
            </a:endParaRPr>
          </a:p>
          <a:p>
            <a:pPr indent="0" lvl="0" marL="0" marR="0" rtl="0" algn="l">
              <a:spcBef>
                <a:spcPts val="0"/>
              </a:spcBef>
              <a:spcAft>
                <a:spcPts val="0"/>
              </a:spcAft>
              <a:buNone/>
            </a:pPr>
            <a:r>
              <a:t/>
            </a:r>
            <a:endParaRPr sz="2100">
              <a:solidFill>
                <a:schemeClr val="dk1"/>
              </a:solidFill>
              <a:latin typeface="Gill Sans"/>
              <a:ea typeface="Gill Sans"/>
              <a:cs typeface="Gill Sans"/>
              <a:sym typeface="Gill Sans"/>
            </a:endParaRPr>
          </a:p>
          <a:p>
            <a:pPr indent="0" lvl="0" marL="0" marR="0" rtl="0" algn="l">
              <a:spcBef>
                <a:spcPts val="0"/>
              </a:spcBef>
              <a:spcAft>
                <a:spcPts val="0"/>
              </a:spcAft>
              <a:buClr>
                <a:schemeClr val="dk1"/>
              </a:buClr>
              <a:buSzPts val="2100"/>
              <a:buFont typeface="Calibri"/>
              <a:buNone/>
            </a:pPr>
            <a:r>
              <a:rPr lang="en" sz="2100">
                <a:solidFill>
                  <a:schemeClr val="dk1"/>
                </a:solidFill>
                <a:latin typeface="Gill Sans"/>
                <a:ea typeface="Gill Sans"/>
                <a:cs typeface="Gill Sans"/>
                <a:sym typeface="Gill Sans"/>
              </a:rPr>
              <a:t>4. Stimulates future learning by informing ‘in the moment teaching’ or a recipe of next steps for future planning</a:t>
            </a:r>
            <a:endParaRPr sz="2100">
              <a:solidFill>
                <a:schemeClr val="dk1"/>
              </a:solidFill>
              <a:latin typeface="Gill Sans"/>
              <a:ea typeface="Gill Sans"/>
              <a:cs typeface="Gill Sans"/>
              <a:sym typeface="Gill Sans"/>
            </a:endParaRPr>
          </a:p>
          <a:p>
            <a:pPr indent="0" lvl="0" marL="0" marR="0" rtl="0" algn="l">
              <a:spcBef>
                <a:spcPts val="0"/>
              </a:spcBef>
              <a:spcAft>
                <a:spcPts val="0"/>
              </a:spcAft>
              <a:buClr>
                <a:schemeClr val="dk1"/>
              </a:buClr>
              <a:buSzPts val="2100"/>
              <a:buFont typeface="Calibri"/>
              <a:buNone/>
            </a:pPr>
            <a:r>
              <a:t/>
            </a:r>
            <a:endParaRPr sz="2100">
              <a:solidFill>
                <a:schemeClr val="dk1"/>
              </a:solidFill>
              <a:latin typeface="Gill Sans"/>
              <a:ea typeface="Gill Sans"/>
              <a:cs typeface="Gill Sans"/>
              <a:sym typeface="Gill Sans"/>
            </a:endParaRPr>
          </a:p>
          <a:p>
            <a:pPr indent="0" lvl="0" marL="0" marR="0" rtl="0" algn="l">
              <a:spcBef>
                <a:spcPts val="0"/>
              </a:spcBef>
              <a:spcAft>
                <a:spcPts val="0"/>
              </a:spcAft>
              <a:buNone/>
            </a:pPr>
            <a:r>
              <a:rPr lang="en" sz="2100">
                <a:solidFill>
                  <a:schemeClr val="dk1"/>
                </a:solidFill>
                <a:latin typeface="Gill Sans"/>
                <a:ea typeface="Gill Sans"/>
                <a:cs typeface="Gill Sans"/>
                <a:sym typeface="Gill Sans"/>
              </a:rPr>
              <a:t>5. </a:t>
            </a:r>
            <a:r>
              <a:rPr lang="en" sz="2100">
                <a:solidFill>
                  <a:schemeClr val="dk1"/>
                </a:solidFill>
                <a:latin typeface="Gill Sans"/>
                <a:ea typeface="Gill Sans"/>
                <a:cs typeface="Gill Sans"/>
                <a:sym typeface="Gill Sans"/>
              </a:rPr>
              <a:t>P</a:t>
            </a:r>
            <a:r>
              <a:rPr lang="en" sz="2100">
                <a:solidFill>
                  <a:schemeClr val="dk1"/>
                </a:solidFill>
                <a:latin typeface="Gill Sans"/>
                <a:ea typeface="Gill Sans"/>
                <a:cs typeface="Gill Sans"/>
                <a:sym typeface="Gill Sans"/>
              </a:rPr>
              <a:t>rovides high quality information to enable intelligent aggregated professional judgements about attainment.</a:t>
            </a:r>
            <a:endParaRPr sz="2100">
              <a:solidFill>
                <a:schemeClr val="dk1"/>
              </a:solidFill>
              <a:latin typeface="Gill Sans"/>
              <a:ea typeface="Gill Sans"/>
              <a:cs typeface="Gill Sans"/>
              <a:sym typeface="Gill Sans"/>
            </a:endParaRPr>
          </a:p>
          <a:p>
            <a:pPr indent="0" lvl="0" marL="0" marR="0" rtl="0" algn="l">
              <a:spcBef>
                <a:spcPts val="0"/>
              </a:spcBef>
              <a:spcAft>
                <a:spcPts val="0"/>
              </a:spcAft>
              <a:buNone/>
            </a:pPr>
            <a:r>
              <a:t/>
            </a:r>
            <a:endParaRPr sz="2100">
              <a:solidFill>
                <a:schemeClr val="dk1"/>
              </a:solidFill>
              <a:latin typeface="Gill Sans"/>
              <a:ea typeface="Gill Sans"/>
              <a:cs typeface="Gill Sans"/>
              <a:sym typeface="Gill Sans"/>
            </a:endParaRPr>
          </a:p>
          <a:p>
            <a:pPr indent="0" lvl="0" marL="0" marR="0" rtl="0" algn="l">
              <a:spcBef>
                <a:spcPts val="0"/>
              </a:spcBef>
              <a:spcAft>
                <a:spcPts val="0"/>
              </a:spcAft>
              <a:buNone/>
            </a:pPr>
            <a:r>
              <a:rPr lang="en" sz="2100">
                <a:solidFill>
                  <a:schemeClr val="dk1"/>
                </a:solidFill>
                <a:latin typeface="Gill Sans"/>
                <a:ea typeface="Gill Sans"/>
                <a:cs typeface="Gill Sans"/>
                <a:sym typeface="Gill Sans"/>
              </a:rPr>
              <a:t>6. Helps students reflect upon their own learning</a:t>
            </a:r>
            <a:endParaRPr sz="2100">
              <a:solidFill>
                <a:schemeClr val="dk1"/>
              </a:solidFill>
              <a:latin typeface="Gill Sans"/>
              <a:ea typeface="Gill Sans"/>
              <a:cs typeface="Gill Sans"/>
              <a:sym typeface="Gill Sans"/>
            </a:endParaRPr>
          </a:p>
        </p:txBody>
      </p:sp>
      <p:pic>
        <p:nvPicPr>
          <p:cNvPr id="91" name="Google Shape;91;p17"/>
          <p:cNvPicPr preferRelativeResize="0"/>
          <p:nvPr/>
        </p:nvPicPr>
        <p:blipFill>
          <a:blip r:embed="rId3">
            <a:alphaModFix/>
          </a:blip>
          <a:stretch>
            <a:fillRect/>
          </a:stretch>
        </p:blipFill>
        <p:spPr>
          <a:xfrm>
            <a:off x="91200" y="71000"/>
            <a:ext cx="2571251" cy="747801"/>
          </a:xfrm>
          <a:prstGeom prst="rect">
            <a:avLst/>
          </a:prstGeom>
          <a:noFill/>
          <a:ln>
            <a:noFill/>
          </a:ln>
        </p:spPr>
      </p:pic>
      <p:sp>
        <p:nvSpPr>
          <p:cNvPr id="92" name="Google Shape;92;p17"/>
          <p:cNvSpPr txBox="1"/>
          <p:nvPr/>
        </p:nvSpPr>
        <p:spPr>
          <a:xfrm>
            <a:off x="3293976" y="459050"/>
            <a:ext cx="57588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rgbClr val="0070C0"/>
                </a:solidFill>
                <a:latin typeface="Gill Sans"/>
                <a:ea typeface="Gill Sans"/>
                <a:cs typeface="Gill Sans"/>
                <a:sym typeface="Gill Sans"/>
              </a:rPr>
              <a:t>Must be a powerful learning tool</a:t>
            </a:r>
            <a:endParaRPr sz="1100">
              <a:solidFill>
                <a:srgbClr val="0070C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xEl>
                                              <p:pRg end="0" st="0"/>
                                            </p:txEl>
                                          </p:spTgt>
                                        </p:tgtEl>
                                        <p:attrNameLst>
                                          <p:attrName>style.visibility</p:attrName>
                                        </p:attrNameLst>
                                      </p:cBhvr>
                                      <p:to>
                                        <p:strVal val="visible"/>
                                      </p:to>
                                    </p:set>
                                    <p:animEffect filter="fade" transition="in">
                                      <p:cBhvr>
                                        <p:cTn dur="1000"/>
                                        <p:tgtEl>
                                          <p:spTgt spid="9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xEl>
                                              <p:pRg end="1" st="1"/>
                                            </p:txEl>
                                          </p:spTgt>
                                        </p:tgtEl>
                                        <p:attrNameLst>
                                          <p:attrName>style.visibility</p:attrName>
                                        </p:attrNameLst>
                                      </p:cBhvr>
                                      <p:to>
                                        <p:strVal val="visible"/>
                                      </p:to>
                                    </p:set>
                                    <p:animEffect filter="fade" transition="in">
                                      <p:cBhvr>
                                        <p:cTn dur="1000"/>
                                        <p:tgtEl>
                                          <p:spTgt spid="9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xEl>
                                              <p:pRg end="2" st="2"/>
                                            </p:txEl>
                                          </p:spTgt>
                                        </p:tgtEl>
                                        <p:attrNameLst>
                                          <p:attrName>style.visibility</p:attrName>
                                        </p:attrNameLst>
                                      </p:cBhvr>
                                      <p:to>
                                        <p:strVal val="visible"/>
                                      </p:to>
                                    </p:set>
                                    <p:animEffect filter="fade" transition="in">
                                      <p:cBhvr>
                                        <p:cTn dur="1000"/>
                                        <p:tgtEl>
                                          <p:spTgt spid="9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xEl>
                                              <p:pRg end="3" st="3"/>
                                            </p:txEl>
                                          </p:spTgt>
                                        </p:tgtEl>
                                        <p:attrNameLst>
                                          <p:attrName>style.visibility</p:attrName>
                                        </p:attrNameLst>
                                      </p:cBhvr>
                                      <p:to>
                                        <p:strVal val="visible"/>
                                      </p:to>
                                    </p:set>
                                    <p:animEffect filter="fade" transition="in">
                                      <p:cBhvr>
                                        <p:cTn dur="1000"/>
                                        <p:tgtEl>
                                          <p:spTgt spid="9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xEl>
                                              <p:pRg end="4" st="4"/>
                                            </p:txEl>
                                          </p:spTgt>
                                        </p:tgtEl>
                                        <p:attrNameLst>
                                          <p:attrName>style.visibility</p:attrName>
                                        </p:attrNameLst>
                                      </p:cBhvr>
                                      <p:to>
                                        <p:strVal val="visible"/>
                                      </p:to>
                                    </p:set>
                                    <p:animEffect filter="fade" transition="in">
                                      <p:cBhvr>
                                        <p:cTn dur="1000"/>
                                        <p:tgtEl>
                                          <p:spTgt spid="9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xEl>
                                              <p:pRg end="5" st="5"/>
                                            </p:txEl>
                                          </p:spTgt>
                                        </p:tgtEl>
                                        <p:attrNameLst>
                                          <p:attrName>style.visibility</p:attrName>
                                        </p:attrNameLst>
                                      </p:cBhvr>
                                      <p:to>
                                        <p:strVal val="visible"/>
                                      </p:to>
                                    </p:set>
                                    <p:animEffect filter="fade" transition="in">
                                      <p:cBhvr>
                                        <p:cTn dur="1000"/>
                                        <p:tgtEl>
                                          <p:spTgt spid="9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xEl>
                                              <p:pRg end="6" st="6"/>
                                            </p:txEl>
                                          </p:spTgt>
                                        </p:tgtEl>
                                        <p:attrNameLst>
                                          <p:attrName>style.visibility</p:attrName>
                                        </p:attrNameLst>
                                      </p:cBhvr>
                                      <p:to>
                                        <p:strVal val="visible"/>
                                      </p:to>
                                    </p:set>
                                    <p:animEffect filter="fade" transition="in">
                                      <p:cBhvr>
                                        <p:cTn dur="1000"/>
                                        <p:tgtEl>
                                          <p:spTgt spid="9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xEl>
                                              <p:pRg end="7" st="7"/>
                                            </p:txEl>
                                          </p:spTgt>
                                        </p:tgtEl>
                                        <p:attrNameLst>
                                          <p:attrName>style.visibility</p:attrName>
                                        </p:attrNameLst>
                                      </p:cBhvr>
                                      <p:to>
                                        <p:strVal val="visible"/>
                                      </p:to>
                                    </p:set>
                                    <p:animEffect filter="fade" transition="in">
                                      <p:cBhvr>
                                        <p:cTn dur="1000"/>
                                        <p:tgtEl>
                                          <p:spTgt spid="90">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xEl>
                                              <p:pRg end="8" st="8"/>
                                            </p:txEl>
                                          </p:spTgt>
                                        </p:tgtEl>
                                        <p:attrNameLst>
                                          <p:attrName>style.visibility</p:attrName>
                                        </p:attrNameLst>
                                      </p:cBhvr>
                                      <p:to>
                                        <p:strVal val="visible"/>
                                      </p:to>
                                    </p:set>
                                    <p:animEffect filter="fade" transition="in">
                                      <p:cBhvr>
                                        <p:cTn dur="1000"/>
                                        <p:tgtEl>
                                          <p:spTgt spid="90">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xEl>
                                              <p:pRg end="9" st="9"/>
                                            </p:txEl>
                                          </p:spTgt>
                                        </p:tgtEl>
                                        <p:attrNameLst>
                                          <p:attrName>style.visibility</p:attrName>
                                        </p:attrNameLst>
                                      </p:cBhvr>
                                      <p:to>
                                        <p:strVal val="visible"/>
                                      </p:to>
                                    </p:set>
                                    <p:animEffect filter="fade" transition="in">
                                      <p:cBhvr>
                                        <p:cTn dur="1000"/>
                                        <p:tgtEl>
                                          <p:spTgt spid="90">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xEl>
                                              <p:pRg end="10" st="10"/>
                                            </p:txEl>
                                          </p:spTgt>
                                        </p:tgtEl>
                                        <p:attrNameLst>
                                          <p:attrName>style.visibility</p:attrName>
                                        </p:attrNameLst>
                                      </p:cBhvr>
                                      <p:to>
                                        <p:strVal val="visible"/>
                                      </p:to>
                                    </p:set>
                                    <p:animEffect filter="fade" transition="in">
                                      <p:cBhvr>
                                        <p:cTn dur="1000"/>
                                        <p:tgtEl>
                                          <p:spTgt spid="90">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8"/>
          <p:cNvSpPr txBox="1"/>
          <p:nvPr/>
        </p:nvSpPr>
        <p:spPr>
          <a:xfrm>
            <a:off x="58550" y="981525"/>
            <a:ext cx="5925000" cy="7158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rgbClr val="C00000"/>
                </a:solidFill>
                <a:latin typeface="Gill Sans"/>
                <a:ea typeface="Gill Sans"/>
                <a:cs typeface="Gill Sans"/>
                <a:sym typeface="Gill Sans"/>
              </a:rPr>
              <a:t>We all need an assessment tool kit</a:t>
            </a:r>
            <a:endParaRPr sz="2100">
              <a:solidFill>
                <a:srgbClr val="C00000"/>
              </a:solidFill>
              <a:latin typeface="Gill Sans"/>
              <a:ea typeface="Gill Sans"/>
              <a:cs typeface="Gill Sans"/>
              <a:sym typeface="Gill Sans"/>
            </a:endParaRPr>
          </a:p>
          <a:p>
            <a:pPr indent="0" lvl="0" marL="0" marR="0" rtl="0" algn="l">
              <a:spcBef>
                <a:spcPts val="0"/>
              </a:spcBef>
              <a:spcAft>
                <a:spcPts val="0"/>
              </a:spcAft>
              <a:buNone/>
            </a:pPr>
            <a:r>
              <a:rPr lang="en" sz="2100">
                <a:solidFill>
                  <a:srgbClr val="C00000"/>
                </a:solidFill>
                <a:latin typeface="Gill Sans"/>
                <a:ea typeface="Gill Sans"/>
                <a:cs typeface="Gill Sans"/>
                <a:sym typeface="Gill Sans"/>
              </a:rPr>
              <a:t>What’s inside?</a:t>
            </a:r>
            <a:endParaRPr sz="2100">
              <a:solidFill>
                <a:srgbClr val="C00000"/>
              </a:solidFill>
              <a:latin typeface="Gill Sans"/>
              <a:ea typeface="Gill Sans"/>
              <a:cs typeface="Gill Sans"/>
              <a:sym typeface="Gill Sans"/>
            </a:endParaRPr>
          </a:p>
        </p:txBody>
      </p:sp>
      <p:pic>
        <p:nvPicPr>
          <p:cNvPr descr="Image result for toolkit" id="98" name="Google Shape;98;p18"/>
          <p:cNvPicPr preferRelativeResize="0"/>
          <p:nvPr/>
        </p:nvPicPr>
        <p:blipFill rotWithShape="1">
          <a:blip r:embed="rId3">
            <a:alphaModFix/>
          </a:blip>
          <a:srcRect b="5566" l="0" r="0" t="8662"/>
          <a:stretch/>
        </p:blipFill>
        <p:spPr>
          <a:xfrm>
            <a:off x="5907314" y="104050"/>
            <a:ext cx="3151411" cy="1897275"/>
          </a:xfrm>
          <a:prstGeom prst="rect">
            <a:avLst/>
          </a:prstGeom>
          <a:noFill/>
          <a:ln>
            <a:noFill/>
          </a:ln>
        </p:spPr>
      </p:pic>
      <p:sp>
        <p:nvSpPr>
          <p:cNvPr id="99" name="Google Shape;99;p18"/>
          <p:cNvSpPr/>
          <p:nvPr/>
        </p:nvSpPr>
        <p:spPr>
          <a:xfrm>
            <a:off x="58550" y="1962743"/>
            <a:ext cx="8961600" cy="3118500"/>
          </a:xfrm>
          <a:prstGeom prst="rect">
            <a:avLst/>
          </a:prstGeom>
          <a:noFill/>
          <a:ln>
            <a:noFill/>
          </a:ln>
        </p:spPr>
        <p:txBody>
          <a:bodyPr anchorCtr="0" anchor="t" bIns="34275" lIns="68575" spcFirstLastPara="1" rIns="68575" wrap="square" tIns="34275">
            <a:noAutofit/>
          </a:bodyPr>
          <a:lstStyle/>
          <a:p>
            <a:pPr indent="-361950" lvl="0" marL="457200" marR="0" rtl="0" algn="l">
              <a:spcBef>
                <a:spcPts val="0"/>
              </a:spcBef>
              <a:spcAft>
                <a:spcPts val="0"/>
              </a:spcAft>
              <a:buClr>
                <a:srgbClr val="0070C0"/>
              </a:buClr>
              <a:buSzPts val="2100"/>
              <a:buFont typeface="Gill Sans"/>
              <a:buAutoNum type="arabicPeriod"/>
            </a:pPr>
            <a:r>
              <a:rPr lang="en" sz="2100">
                <a:solidFill>
                  <a:srgbClr val="0070C0"/>
                </a:solidFill>
                <a:latin typeface="Gill Sans"/>
                <a:ea typeface="Gill Sans"/>
                <a:cs typeface="Gill Sans"/>
                <a:sym typeface="Gill Sans"/>
              </a:rPr>
              <a:t>Summative assessment</a:t>
            </a:r>
            <a:endParaRPr sz="2100">
              <a:solidFill>
                <a:srgbClr val="0070C0"/>
              </a:solidFill>
              <a:latin typeface="Gill Sans"/>
              <a:ea typeface="Gill Sans"/>
              <a:cs typeface="Gill Sans"/>
              <a:sym typeface="Gill Sans"/>
            </a:endParaRPr>
          </a:p>
          <a:p>
            <a:pPr indent="-361950" lvl="0" marL="457200" marR="0" rtl="0" algn="l">
              <a:spcBef>
                <a:spcPts val="0"/>
              </a:spcBef>
              <a:spcAft>
                <a:spcPts val="0"/>
              </a:spcAft>
              <a:buClr>
                <a:schemeClr val="dk1"/>
              </a:buClr>
              <a:buSzPts val="2100"/>
              <a:buFont typeface="Gill Sans"/>
              <a:buChar char="★"/>
            </a:pPr>
            <a:r>
              <a:rPr lang="en" sz="2100">
                <a:solidFill>
                  <a:schemeClr val="dk1"/>
                </a:solidFill>
                <a:latin typeface="Gill Sans"/>
                <a:ea typeface="Gill Sans"/>
                <a:cs typeface="Gill Sans"/>
                <a:sym typeface="Gill Sans"/>
              </a:rPr>
              <a:t>Longer ranging assessment of learning</a:t>
            </a:r>
            <a:endParaRPr sz="2100">
              <a:solidFill>
                <a:schemeClr val="dk1"/>
              </a:solidFill>
              <a:latin typeface="Gill Sans"/>
              <a:ea typeface="Gill Sans"/>
              <a:cs typeface="Gill Sans"/>
              <a:sym typeface="Gill Sans"/>
            </a:endParaRPr>
          </a:p>
          <a:p>
            <a:pPr indent="-361950" lvl="0" marL="457200" marR="0" rtl="0" algn="l">
              <a:spcBef>
                <a:spcPts val="0"/>
              </a:spcBef>
              <a:spcAft>
                <a:spcPts val="0"/>
              </a:spcAft>
              <a:buClr>
                <a:schemeClr val="dk1"/>
              </a:buClr>
              <a:buSzPts val="2100"/>
              <a:buFont typeface="Gill Sans"/>
              <a:buChar char="★"/>
            </a:pPr>
            <a:r>
              <a:rPr lang="en" sz="2100">
                <a:solidFill>
                  <a:schemeClr val="dk1"/>
                </a:solidFill>
                <a:latin typeface="Gill Sans"/>
                <a:ea typeface="Gill Sans"/>
                <a:cs typeface="Gill Sans"/>
                <a:sym typeface="Gill Sans"/>
              </a:rPr>
              <a:t>At the end of a/series of scheme(s) of learning</a:t>
            </a:r>
            <a:endParaRPr sz="2100">
              <a:solidFill>
                <a:schemeClr val="dk1"/>
              </a:solidFill>
              <a:latin typeface="Gill Sans"/>
              <a:ea typeface="Gill Sans"/>
              <a:cs typeface="Gill Sans"/>
              <a:sym typeface="Gill Sans"/>
            </a:endParaRPr>
          </a:p>
          <a:p>
            <a:pPr indent="0" lvl="0" marL="0" marR="0" rtl="0" algn="l">
              <a:spcBef>
                <a:spcPts val="0"/>
              </a:spcBef>
              <a:spcAft>
                <a:spcPts val="0"/>
              </a:spcAft>
              <a:buNone/>
            </a:pPr>
            <a:r>
              <a:rPr i="1" lang="en" sz="2100">
                <a:solidFill>
                  <a:srgbClr val="434343"/>
                </a:solidFill>
                <a:latin typeface="Gill Sans"/>
                <a:ea typeface="Gill Sans"/>
                <a:cs typeface="Gill Sans"/>
                <a:sym typeface="Gill Sans"/>
              </a:rPr>
              <a:t>Key assessment pieces testing fluency of a breadth of the curriculum </a:t>
            </a:r>
            <a:endParaRPr i="1" sz="2100">
              <a:solidFill>
                <a:srgbClr val="434343"/>
              </a:solidFill>
              <a:latin typeface="Gill Sans"/>
              <a:ea typeface="Gill Sans"/>
              <a:cs typeface="Gill Sans"/>
              <a:sym typeface="Gill Sans"/>
            </a:endParaRPr>
          </a:p>
          <a:p>
            <a:pPr indent="0" lvl="0" marL="0" marR="0" rtl="0" algn="l">
              <a:spcBef>
                <a:spcPts val="0"/>
              </a:spcBef>
              <a:spcAft>
                <a:spcPts val="0"/>
              </a:spcAft>
              <a:buNone/>
            </a:pPr>
            <a:r>
              <a:t/>
            </a:r>
            <a:endParaRPr sz="2100">
              <a:solidFill>
                <a:schemeClr val="dk1"/>
              </a:solidFill>
              <a:latin typeface="Gill Sans"/>
              <a:ea typeface="Gill Sans"/>
              <a:cs typeface="Gill Sans"/>
              <a:sym typeface="Gill Sans"/>
            </a:endParaRPr>
          </a:p>
          <a:p>
            <a:pPr indent="-361950" lvl="0" marL="457200" marR="0" rtl="0" algn="l">
              <a:spcBef>
                <a:spcPts val="0"/>
              </a:spcBef>
              <a:spcAft>
                <a:spcPts val="0"/>
              </a:spcAft>
              <a:buClr>
                <a:srgbClr val="0070C0"/>
              </a:buClr>
              <a:buSzPts val="2100"/>
              <a:buFont typeface="Gill Sans"/>
              <a:buAutoNum type="arabicPeriod"/>
            </a:pPr>
            <a:r>
              <a:rPr lang="en" sz="2100">
                <a:solidFill>
                  <a:srgbClr val="0070C0"/>
                </a:solidFill>
                <a:latin typeface="Gill Sans"/>
                <a:ea typeface="Gill Sans"/>
                <a:cs typeface="Gill Sans"/>
                <a:sym typeface="Gill Sans"/>
              </a:rPr>
              <a:t>Formative assessment</a:t>
            </a:r>
            <a:endParaRPr sz="2100">
              <a:solidFill>
                <a:srgbClr val="0070C0"/>
              </a:solidFill>
              <a:latin typeface="Gill Sans"/>
              <a:ea typeface="Gill Sans"/>
              <a:cs typeface="Gill Sans"/>
              <a:sym typeface="Gill Sans"/>
            </a:endParaRPr>
          </a:p>
          <a:p>
            <a:pPr indent="-361950" lvl="0" marL="457200" marR="0" rtl="0" algn="l">
              <a:spcBef>
                <a:spcPts val="0"/>
              </a:spcBef>
              <a:spcAft>
                <a:spcPts val="0"/>
              </a:spcAft>
              <a:buClr>
                <a:schemeClr val="dk1"/>
              </a:buClr>
              <a:buSzPts val="2100"/>
              <a:buFont typeface="Gill Sans"/>
              <a:buChar char="★"/>
            </a:pPr>
            <a:r>
              <a:rPr lang="en" sz="2100">
                <a:solidFill>
                  <a:schemeClr val="dk1"/>
                </a:solidFill>
                <a:latin typeface="Gill Sans"/>
                <a:ea typeface="Gill Sans"/>
                <a:cs typeface="Gill Sans"/>
                <a:sym typeface="Gill Sans"/>
              </a:rPr>
              <a:t>Assessment for learning</a:t>
            </a:r>
            <a:endParaRPr sz="2100">
              <a:solidFill>
                <a:schemeClr val="dk1"/>
              </a:solidFill>
              <a:latin typeface="Gill Sans"/>
              <a:ea typeface="Gill Sans"/>
              <a:cs typeface="Gill Sans"/>
              <a:sym typeface="Gill Sans"/>
            </a:endParaRPr>
          </a:p>
          <a:p>
            <a:pPr indent="-361950" lvl="0" marL="457200" marR="0" rtl="0" algn="l">
              <a:spcBef>
                <a:spcPts val="0"/>
              </a:spcBef>
              <a:spcAft>
                <a:spcPts val="0"/>
              </a:spcAft>
              <a:buClr>
                <a:schemeClr val="dk1"/>
              </a:buClr>
              <a:buSzPts val="2100"/>
              <a:buFont typeface="Gill Sans"/>
              <a:buChar char="★"/>
            </a:pPr>
            <a:r>
              <a:rPr lang="en" sz="2100">
                <a:solidFill>
                  <a:schemeClr val="dk1"/>
                </a:solidFill>
                <a:latin typeface="Gill Sans"/>
                <a:ea typeface="Gill Sans"/>
                <a:cs typeface="Gill Sans"/>
                <a:sym typeface="Gill Sans"/>
              </a:rPr>
              <a:t>Minute by minute, within lesson</a:t>
            </a:r>
            <a:endParaRPr sz="2100">
              <a:solidFill>
                <a:schemeClr val="dk1"/>
              </a:solidFill>
              <a:latin typeface="Gill Sans"/>
              <a:ea typeface="Gill Sans"/>
              <a:cs typeface="Gill Sans"/>
              <a:sym typeface="Gill Sans"/>
            </a:endParaRPr>
          </a:p>
          <a:p>
            <a:pPr indent="0" lvl="0" marL="0" marR="0" rtl="0" algn="l">
              <a:spcBef>
                <a:spcPts val="0"/>
              </a:spcBef>
              <a:spcAft>
                <a:spcPts val="0"/>
              </a:spcAft>
              <a:buNone/>
            </a:pPr>
            <a:r>
              <a:rPr i="1" lang="en" sz="2100">
                <a:solidFill>
                  <a:srgbClr val="3F3F3F"/>
                </a:solidFill>
                <a:latin typeface="Gill Sans"/>
                <a:ea typeface="Gill Sans"/>
                <a:cs typeface="Gill Sans"/>
                <a:sym typeface="Gill Sans"/>
              </a:rPr>
              <a:t>Question grids, low stakes quizzing, </a:t>
            </a:r>
            <a:r>
              <a:rPr i="1" lang="en" sz="2100">
                <a:solidFill>
                  <a:srgbClr val="3F3F3F"/>
                </a:solidFill>
                <a:highlight>
                  <a:srgbClr val="FFFF00"/>
                </a:highlight>
                <a:latin typeface="Gill Sans"/>
                <a:ea typeface="Gill Sans"/>
                <a:cs typeface="Gill Sans"/>
                <a:sym typeface="Gill Sans"/>
              </a:rPr>
              <a:t>QUESTIONING…</a:t>
            </a:r>
            <a:endParaRPr sz="1100">
              <a:highlight>
                <a:srgbClr val="FFFF00"/>
              </a:highlight>
            </a:endParaRPr>
          </a:p>
        </p:txBody>
      </p:sp>
      <p:pic>
        <p:nvPicPr>
          <p:cNvPr id="100" name="Google Shape;100;p18"/>
          <p:cNvPicPr preferRelativeResize="0"/>
          <p:nvPr/>
        </p:nvPicPr>
        <p:blipFill>
          <a:blip r:embed="rId4">
            <a:alphaModFix/>
          </a:blip>
          <a:stretch>
            <a:fillRect/>
          </a:stretch>
        </p:blipFill>
        <p:spPr>
          <a:xfrm>
            <a:off x="76700" y="71000"/>
            <a:ext cx="2659575" cy="7734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0" st="0"/>
                                            </p:txEl>
                                          </p:spTgt>
                                        </p:tgtEl>
                                        <p:attrNameLst>
                                          <p:attrName>style.visibility</p:attrName>
                                        </p:attrNameLst>
                                      </p:cBhvr>
                                      <p:to>
                                        <p:strVal val="visible"/>
                                      </p:to>
                                    </p:set>
                                    <p:animEffect filter="fade" transition="in">
                                      <p:cBhvr>
                                        <p:cTn dur="500"/>
                                        <p:tgtEl>
                                          <p:spTgt spid="9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1" st="1"/>
                                            </p:txEl>
                                          </p:spTgt>
                                        </p:tgtEl>
                                        <p:attrNameLst>
                                          <p:attrName>style.visibility</p:attrName>
                                        </p:attrNameLst>
                                      </p:cBhvr>
                                      <p:to>
                                        <p:strVal val="visible"/>
                                      </p:to>
                                    </p:set>
                                    <p:animEffect filter="fade" transition="in">
                                      <p:cBhvr>
                                        <p:cTn dur="500"/>
                                        <p:tgtEl>
                                          <p:spTgt spid="9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2" st="2"/>
                                            </p:txEl>
                                          </p:spTgt>
                                        </p:tgtEl>
                                        <p:attrNameLst>
                                          <p:attrName>style.visibility</p:attrName>
                                        </p:attrNameLst>
                                      </p:cBhvr>
                                      <p:to>
                                        <p:strVal val="visible"/>
                                      </p:to>
                                    </p:set>
                                    <p:animEffect filter="fade" transition="in">
                                      <p:cBhvr>
                                        <p:cTn dur="500"/>
                                        <p:tgtEl>
                                          <p:spTgt spid="9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3" st="3"/>
                                            </p:txEl>
                                          </p:spTgt>
                                        </p:tgtEl>
                                        <p:attrNameLst>
                                          <p:attrName>style.visibility</p:attrName>
                                        </p:attrNameLst>
                                      </p:cBhvr>
                                      <p:to>
                                        <p:strVal val="visible"/>
                                      </p:to>
                                    </p:set>
                                    <p:animEffect filter="fade" transition="in">
                                      <p:cBhvr>
                                        <p:cTn dur="500"/>
                                        <p:tgtEl>
                                          <p:spTgt spid="9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4" st="4"/>
                                            </p:txEl>
                                          </p:spTgt>
                                        </p:tgtEl>
                                        <p:attrNameLst>
                                          <p:attrName>style.visibility</p:attrName>
                                        </p:attrNameLst>
                                      </p:cBhvr>
                                      <p:to>
                                        <p:strVal val="visible"/>
                                      </p:to>
                                    </p:set>
                                    <p:animEffect filter="fade" transition="in">
                                      <p:cBhvr>
                                        <p:cTn dur="500"/>
                                        <p:tgtEl>
                                          <p:spTgt spid="9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5" st="5"/>
                                            </p:txEl>
                                          </p:spTgt>
                                        </p:tgtEl>
                                        <p:attrNameLst>
                                          <p:attrName>style.visibility</p:attrName>
                                        </p:attrNameLst>
                                      </p:cBhvr>
                                      <p:to>
                                        <p:strVal val="visible"/>
                                      </p:to>
                                    </p:set>
                                    <p:animEffect filter="fade" transition="in">
                                      <p:cBhvr>
                                        <p:cTn dur="500"/>
                                        <p:tgtEl>
                                          <p:spTgt spid="9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6" st="6"/>
                                            </p:txEl>
                                          </p:spTgt>
                                        </p:tgtEl>
                                        <p:attrNameLst>
                                          <p:attrName>style.visibility</p:attrName>
                                        </p:attrNameLst>
                                      </p:cBhvr>
                                      <p:to>
                                        <p:strVal val="visible"/>
                                      </p:to>
                                    </p:set>
                                    <p:animEffect filter="fade" transition="in">
                                      <p:cBhvr>
                                        <p:cTn dur="500"/>
                                        <p:tgtEl>
                                          <p:spTgt spid="99">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7" st="7"/>
                                            </p:txEl>
                                          </p:spTgt>
                                        </p:tgtEl>
                                        <p:attrNameLst>
                                          <p:attrName>style.visibility</p:attrName>
                                        </p:attrNameLst>
                                      </p:cBhvr>
                                      <p:to>
                                        <p:strVal val="visible"/>
                                      </p:to>
                                    </p:set>
                                    <p:animEffect filter="fade" transition="in">
                                      <p:cBhvr>
                                        <p:cTn dur="500"/>
                                        <p:tgtEl>
                                          <p:spTgt spid="99">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8" st="8"/>
                                            </p:txEl>
                                          </p:spTgt>
                                        </p:tgtEl>
                                        <p:attrNameLst>
                                          <p:attrName>style.visibility</p:attrName>
                                        </p:attrNameLst>
                                      </p:cBhvr>
                                      <p:to>
                                        <p:strVal val="visible"/>
                                      </p:to>
                                    </p:set>
                                    <p:animEffect filter="fade" transition="in">
                                      <p:cBhvr>
                                        <p:cTn dur="500"/>
                                        <p:tgtEl>
                                          <p:spTgt spid="99">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0" st="0"/>
                                            </p:txEl>
                                          </p:spTgt>
                                        </p:tgtEl>
                                        <p:attrNameLst>
                                          <p:attrName>style.visibility</p:attrName>
                                        </p:attrNameLst>
                                      </p:cBhvr>
                                      <p:to>
                                        <p:strVal val="visible"/>
                                      </p:to>
                                    </p:set>
                                    <p:animEffect filter="fade" transition="in">
                                      <p:cBhvr>
                                        <p:cTn dur="1000"/>
                                        <p:tgtEl>
                                          <p:spTgt spid="9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1" st="1"/>
                                            </p:txEl>
                                          </p:spTgt>
                                        </p:tgtEl>
                                        <p:attrNameLst>
                                          <p:attrName>style.visibility</p:attrName>
                                        </p:attrNameLst>
                                      </p:cBhvr>
                                      <p:to>
                                        <p:strVal val="visible"/>
                                      </p:to>
                                    </p:set>
                                    <p:animEffect filter="fade" transition="in">
                                      <p:cBhvr>
                                        <p:cTn dur="1000"/>
                                        <p:tgtEl>
                                          <p:spTgt spid="9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2" st="2"/>
                                            </p:txEl>
                                          </p:spTgt>
                                        </p:tgtEl>
                                        <p:attrNameLst>
                                          <p:attrName>style.visibility</p:attrName>
                                        </p:attrNameLst>
                                      </p:cBhvr>
                                      <p:to>
                                        <p:strVal val="visible"/>
                                      </p:to>
                                    </p:set>
                                    <p:animEffect filter="fade" transition="in">
                                      <p:cBhvr>
                                        <p:cTn dur="1000"/>
                                        <p:tgtEl>
                                          <p:spTgt spid="9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3" st="3"/>
                                            </p:txEl>
                                          </p:spTgt>
                                        </p:tgtEl>
                                        <p:attrNameLst>
                                          <p:attrName>style.visibility</p:attrName>
                                        </p:attrNameLst>
                                      </p:cBhvr>
                                      <p:to>
                                        <p:strVal val="visible"/>
                                      </p:to>
                                    </p:set>
                                    <p:animEffect filter="fade" transition="in">
                                      <p:cBhvr>
                                        <p:cTn dur="1000"/>
                                        <p:tgtEl>
                                          <p:spTgt spid="9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4" st="4"/>
                                            </p:txEl>
                                          </p:spTgt>
                                        </p:tgtEl>
                                        <p:attrNameLst>
                                          <p:attrName>style.visibility</p:attrName>
                                        </p:attrNameLst>
                                      </p:cBhvr>
                                      <p:to>
                                        <p:strVal val="visible"/>
                                      </p:to>
                                    </p:set>
                                    <p:animEffect filter="fade" transition="in">
                                      <p:cBhvr>
                                        <p:cTn dur="1000"/>
                                        <p:tgtEl>
                                          <p:spTgt spid="9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5" st="5"/>
                                            </p:txEl>
                                          </p:spTgt>
                                        </p:tgtEl>
                                        <p:attrNameLst>
                                          <p:attrName>style.visibility</p:attrName>
                                        </p:attrNameLst>
                                      </p:cBhvr>
                                      <p:to>
                                        <p:strVal val="visible"/>
                                      </p:to>
                                    </p:set>
                                    <p:animEffect filter="fade" transition="in">
                                      <p:cBhvr>
                                        <p:cTn dur="1000"/>
                                        <p:tgtEl>
                                          <p:spTgt spid="9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6" st="6"/>
                                            </p:txEl>
                                          </p:spTgt>
                                        </p:tgtEl>
                                        <p:attrNameLst>
                                          <p:attrName>style.visibility</p:attrName>
                                        </p:attrNameLst>
                                      </p:cBhvr>
                                      <p:to>
                                        <p:strVal val="visible"/>
                                      </p:to>
                                    </p:set>
                                    <p:animEffect filter="fade" transition="in">
                                      <p:cBhvr>
                                        <p:cTn dur="1000"/>
                                        <p:tgtEl>
                                          <p:spTgt spid="99">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7" st="7"/>
                                            </p:txEl>
                                          </p:spTgt>
                                        </p:tgtEl>
                                        <p:attrNameLst>
                                          <p:attrName>style.visibility</p:attrName>
                                        </p:attrNameLst>
                                      </p:cBhvr>
                                      <p:to>
                                        <p:strVal val="visible"/>
                                      </p:to>
                                    </p:set>
                                    <p:animEffect filter="fade" transition="in">
                                      <p:cBhvr>
                                        <p:cTn dur="1000"/>
                                        <p:tgtEl>
                                          <p:spTgt spid="99">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8" st="8"/>
                                            </p:txEl>
                                          </p:spTgt>
                                        </p:tgtEl>
                                        <p:attrNameLst>
                                          <p:attrName>style.visibility</p:attrName>
                                        </p:attrNameLst>
                                      </p:cBhvr>
                                      <p:to>
                                        <p:strVal val="visible"/>
                                      </p:to>
                                    </p:set>
                                    <p:animEffect filter="fade" transition="in">
                                      <p:cBhvr>
                                        <p:cTn dur="1000"/>
                                        <p:tgtEl>
                                          <p:spTgt spid="99">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9"/>
          <p:cNvSpPr txBox="1"/>
          <p:nvPr/>
        </p:nvSpPr>
        <p:spPr>
          <a:xfrm>
            <a:off x="105599" y="2249225"/>
            <a:ext cx="8932800" cy="7311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4300">
                <a:solidFill>
                  <a:srgbClr val="C00000"/>
                </a:solidFill>
                <a:latin typeface="Gill Sans"/>
                <a:ea typeface="Gill Sans"/>
                <a:cs typeface="Gill Sans"/>
                <a:sym typeface="Gill Sans"/>
              </a:rPr>
              <a:t>Questioning</a:t>
            </a:r>
            <a:endParaRPr sz="2800">
              <a:solidFill>
                <a:srgbClr val="434343"/>
              </a:solidFill>
              <a:latin typeface="Gill Sans"/>
              <a:ea typeface="Gill Sans"/>
              <a:cs typeface="Gill Sans"/>
              <a:sym typeface="Gill Sans"/>
            </a:endParaRPr>
          </a:p>
        </p:txBody>
      </p:sp>
      <p:pic>
        <p:nvPicPr>
          <p:cNvPr id="106" name="Google Shape;106;p19"/>
          <p:cNvPicPr preferRelativeResize="0"/>
          <p:nvPr/>
        </p:nvPicPr>
        <p:blipFill>
          <a:blip r:embed="rId3">
            <a:alphaModFix/>
          </a:blip>
          <a:stretch>
            <a:fillRect/>
          </a:stretch>
        </p:blipFill>
        <p:spPr>
          <a:xfrm>
            <a:off x="3286375" y="441850"/>
            <a:ext cx="2571251" cy="7478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0"/>
          <p:cNvSpPr/>
          <p:nvPr/>
        </p:nvSpPr>
        <p:spPr>
          <a:xfrm>
            <a:off x="123450" y="274825"/>
            <a:ext cx="8961600" cy="5958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en" sz="2900">
                <a:solidFill>
                  <a:schemeClr val="dk1"/>
                </a:solidFill>
                <a:latin typeface="Gill Sans"/>
                <a:ea typeface="Gill Sans"/>
                <a:cs typeface="Gill Sans"/>
                <a:sym typeface="Gill Sans"/>
              </a:rPr>
              <a:t>How many questions does a teacher ask each day?</a:t>
            </a:r>
            <a:endParaRPr sz="2900">
              <a:solidFill>
                <a:schemeClr val="dk1"/>
              </a:solidFill>
              <a:latin typeface="Gill Sans"/>
              <a:ea typeface="Gill Sans"/>
              <a:cs typeface="Gill Sans"/>
              <a:sym typeface="Gill Sans"/>
            </a:endParaRPr>
          </a:p>
        </p:txBody>
      </p:sp>
      <p:pic>
        <p:nvPicPr>
          <p:cNvPr id="112" name="Google Shape;112;p20"/>
          <p:cNvPicPr preferRelativeResize="0"/>
          <p:nvPr/>
        </p:nvPicPr>
        <p:blipFill>
          <a:blip r:embed="rId3">
            <a:alphaModFix/>
          </a:blip>
          <a:stretch>
            <a:fillRect/>
          </a:stretch>
        </p:blipFill>
        <p:spPr>
          <a:xfrm>
            <a:off x="2555625" y="1385825"/>
            <a:ext cx="4032753" cy="35891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1"/>
          <p:cNvSpPr txBox="1"/>
          <p:nvPr/>
        </p:nvSpPr>
        <p:spPr>
          <a:xfrm>
            <a:off x="101550" y="56950"/>
            <a:ext cx="8961600" cy="3924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rgbClr val="C00000"/>
                </a:solidFill>
                <a:latin typeface="Gill Sans"/>
                <a:ea typeface="Gill Sans"/>
                <a:cs typeface="Gill Sans"/>
                <a:sym typeface="Gill Sans"/>
              </a:rPr>
              <a:t>Questioning</a:t>
            </a:r>
            <a:endParaRPr sz="2100">
              <a:solidFill>
                <a:srgbClr val="C00000"/>
              </a:solidFill>
              <a:latin typeface="Gill Sans"/>
              <a:ea typeface="Gill Sans"/>
              <a:cs typeface="Gill Sans"/>
              <a:sym typeface="Gill Sans"/>
            </a:endParaRPr>
          </a:p>
        </p:txBody>
      </p:sp>
      <p:sp>
        <p:nvSpPr>
          <p:cNvPr id="118" name="Google Shape;118;p21"/>
          <p:cNvSpPr/>
          <p:nvPr/>
        </p:nvSpPr>
        <p:spPr>
          <a:xfrm>
            <a:off x="91200" y="653750"/>
            <a:ext cx="8961600" cy="17724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100">
                <a:solidFill>
                  <a:schemeClr val="dk1"/>
                </a:solidFill>
                <a:latin typeface="Gill Sans"/>
                <a:ea typeface="Gill Sans"/>
                <a:cs typeface="Gill Sans"/>
                <a:sym typeface="Gill Sans"/>
              </a:rPr>
              <a:t>A</a:t>
            </a:r>
            <a:r>
              <a:rPr lang="en" sz="2100">
                <a:solidFill>
                  <a:schemeClr val="dk1"/>
                </a:solidFill>
                <a:latin typeface="Gill Sans"/>
                <a:ea typeface="Gill Sans"/>
                <a:cs typeface="Gill Sans"/>
                <a:sym typeface="Gill Sans"/>
              </a:rPr>
              <a:t> fundamental formative assessment tool</a:t>
            </a:r>
            <a:endParaRPr sz="1100"/>
          </a:p>
          <a:p>
            <a:pPr indent="0" lvl="0" marL="0" marR="0" rtl="0" algn="l">
              <a:spcBef>
                <a:spcPts val="0"/>
              </a:spcBef>
              <a:spcAft>
                <a:spcPts val="0"/>
              </a:spcAft>
              <a:buNone/>
            </a:pPr>
            <a:r>
              <a:t/>
            </a:r>
            <a:endParaRPr sz="2100">
              <a:solidFill>
                <a:srgbClr val="0070C0"/>
              </a:solidFill>
              <a:latin typeface="Gill Sans"/>
              <a:ea typeface="Gill Sans"/>
              <a:cs typeface="Gill Sans"/>
              <a:sym typeface="Gill Sans"/>
            </a:endParaRPr>
          </a:p>
          <a:p>
            <a:pPr indent="-336550" lvl="0" marL="342900" marR="0" rtl="0" algn="l">
              <a:spcBef>
                <a:spcPts val="0"/>
              </a:spcBef>
              <a:spcAft>
                <a:spcPts val="0"/>
              </a:spcAft>
              <a:buClr>
                <a:schemeClr val="dk1"/>
              </a:buClr>
              <a:buSzPts val="2100"/>
              <a:buFont typeface="Noto Sans Symbols"/>
              <a:buChar char="▪"/>
            </a:pPr>
            <a:r>
              <a:rPr lang="en" sz="2100">
                <a:solidFill>
                  <a:schemeClr val="dk1"/>
                </a:solidFill>
                <a:latin typeface="Gill Sans"/>
                <a:ea typeface="Gill Sans"/>
                <a:cs typeface="Gill Sans"/>
                <a:sym typeface="Gill Sans"/>
              </a:rPr>
              <a:t>Teachers ask between 300-400 questions each day (Leven and Long, 1981)</a:t>
            </a:r>
            <a:endParaRPr sz="1100"/>
          </a:p>
          <a:p>
            <a:pPr indent="-336550" lvl="0" marL="342900" marR="0" rtl="0" algn="l">
              <a:spcBef>
                <a:spcPts val="0"/>
              </a:spcBef>
              <a:spcAft>
                <a:spcPts val="0"/>
              </a:spcAft>
              <a:buClr>
                <a:schemeClr val="dk1"/>
              </a:buClr>
              <a:buSzPts val="2100"/>
              <a:buFont typeface="Noto Sans Symbols"/>
              <a:buChar char="▪"/>
            </a:pPr>
            <a:r>
              <a:rPr lang="en" sz="2100">
                <a:solidFill>
                  <a:schemeClr val="dk1"/>
                </a:solidFill>
                <a:latin typeface="Gill Sans"/>
                <a:ea typeface="Gill Sans"/>
                <a:cs typeface="Gill Sans"/>
                <a:sym typeface="Gill Sans"/>
              </a:rPr>
              <a:t>Roughly 60,000 - </a:t>
            </a:r>
            <a:r>
              <a:rPr lang="en" sz="2100">
                <a:solidFill>
                  <a:schemeClr val="dk1"/>
                </a:solidFill>
                <a:latin typeface="Gill Sans"/>
                <a:ea typeface="Gill Sans"/>
                <a:cs typeface="Gill Sans"/>
                <a:sym typeface="Gill Sans"/>
              </a:rPr>
              <a:t>70,000 a year.</a:t>
            </a:r>
            <a:endParaRPr sz="1100"/>
          </a:p>
          <a:p>
            <a:pPr indent="-336550" lvl="0" marL="342900" marR="0" rtl="0" algn="l">
              <a:spcBef>
                <a:spcPts val="0"/>
              </a:spcBef>
              <a:spcAft>
                <a:spcPts val="0"/>
              </a:spcAft>
              <a:buClr>
                <a:schemeClr val="dk1"/>
              </a:buClr>
              <a:buSzPts val="2100"/>
              <a:buFont typeface="Noto Sans Symbols"/>
              <a:buChar char="▪"/>
            </a:pPr>
            <a:r>
              <a:rPr lang="en" sz="2100">
                <a:solidFill>
                  <a:schemeClr val="dk1"/>
                </a:solidFill>
                <a:latin typeface="Gill Sans"/>
                <a:ea typeface="Gill Sans"/>
                <a:cs typeface="Gill Sans"/>
                <a:sym typeface="Gill Sans"/>
              </a:rPr>
              <a:t>2.1 million over a 30 year career!</a:t>
            </a:r>
            <a:endParaRPr sz="2100">
              <a:solidFill>
                <a:schemeClr val="dk1"/>
              </a:solidFill>
              <a:latin typeface="Gill Sans"/>
              <a:ea typeface="Gill Sans"/>
              <a:cs typeface="Gill Sans"/>
              <a:sym typeface="Gill Sans"/>
            </a:endParaRPr>
          </a:p>
        </p:txBody>
      </p:sp>
      <p:sp>
        <p:nvSpPr>
          <p:cNvPr id="119" name="Google Shape;119;p21"/>
          <p:cNvSpPr/>
          <p:nvPr/>
        </p:nvSpPr>
        <p:spPr>
          <a:xfrm>
            <a:off x="101550" y="3196851"/>
            <a:ext cx="8961600" cy="1696800"/>
          </a:xfrm>
          <a:prstGeom prst="rect">
            <a:avLst/>
          </a:prstGeom>
          <a:solidFill>
            <a:srgbClr val="FFF2CC"/>
          </a:solidFill>
          <a:ln cap="flat" cmpd="sng" w="9525">
            <a:solidFill>
              <a:srgbClr val="7F7F7F"/>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rPr b="0" i="0" lang="en" sz="2100" u="none" cap="none" strike="noStrike">
                <a:solidFill>
                  <a:schemeClr val="dk1"/>
                </a:solidFill>
                <a:latin typeface="Gill Sans"/>
                <a:ea typeface="Gill Sans"/>
                <a:cs typeface="Gill Sans"/>
                <a:sym typeface="Gill Sans"/>
              </a:rPr>
              <a:t>“Sometimes </a:t>
            </a:r>
            <a:r>
              <a:rPr lang="en" sz="2100">
                <a:solidFill>
                  <a:schemeClr val="dk1"/>
                </a:solidFill>
                <a:latin typeface="Gill Sans"/>
                <a:ea typeface="Gill Sans"/>
                <a:cs typeface="Gill Sans"/>
                <a:sym typeface="Gill Sans"/>
              </a:rPr>
              <a:t>teachers</a:t>
            </a:r>
            <a:r>
              <a:rPr b="0" i="0" lang="en" sz="2100" u="none" cap="none" strike="noStrike">
                <a:solidFill>
                  <a:schemeClr val="dk1"/>
                </a:solidFill>
                <a:latin typeface="Gill Sans"/>
                <a:ea typeface="Gill Sans"/>
                <a:cs typeface="Gill Sans"/>
                <a:sym typeface="Gill Sans"/>
              </a:rPr>
              <a:t> </a:t>
            </a:r>
            <a:r>
              <a:rPr b="1" i="0" lang="en" sz="2100" u="none" cap="none" strike="noStrike">
                <a:solidFill>
                  <a:schemeClr val="dk1"/>
                </a:solidFill>
                <a:latin typeface="Gill Sans"/>
                <a:ea typeface="Gill Sans"/>
                <a:cs typeface="Gill Sans"/>
                <a:sym typeface="Gill Sans"/>
              </a:rPr>
              <a:t>do not devote sufficient time to developing the question</a:t>
            </a:r>
            <a:r>
              <a:rPr b="0" i="0" lang="en" sz="2100" u="none" cap="none" strike="noStrike">
                <a:solidFill>
                  <a:schemeClr val="dk1"/>
                </a:solidFill>
                <a:latin typeface="Gill Sans"/>
                <a:ea typeface="Gill Sans"/>
                <a:cs typeface="Gill Sans"/>
                <a:sym typeface="Gill Sans"/>
              </a:rPr>
              <a:t>.” </a:t>
            </a:r>
            <a:r>
              <a:rPr lang="en" sz="2100">
                <a:solidFill>
                  <a:schemeClr val="dk1"/>
                </a:solidFill>
                <a:latin typeface="Gill Sans"/>
                <a:ea typeface="Gill Sans"/>
                <a:cs typeface="Gill Sans"/>
                <a:sym typeface="Gill Sans"/>
              </a:rPr>
              <a:t>Just want answers. Think that represents learning. Pace. It's just the stuff that we know. </a:t>
            </a:r>
            <a:br>
              <a:rPr lang="en" sz="1100"/>
            </a:br>
            <a:endParaRPr sz="2100">
              <a:solidFill>
                <a:srgbClr val="7F7F7F"/>
              </a:solidFill>
              <a:latin typeface="Gill Sans"/>
              <a:ea typeface="Gill Sans"/>
              <a:cs typeface="Gill Sans"/>
              <a:sym typeface="Gill Sans"/>
            </a:endParaRPr>
          </a:p>
          <a:p>
            <a:pPr indent="0" lvl="0" marL="0" marR="0" rtl="0" algn="l">
              <a:spcBef>
                <a:spcPts val="0"/>
              </a:spcBef>
              <a:spcAft>
                <a:spcPts val="0"/>
              </a:spcAft>
              <a:buNone/>
            </a:pPr>
            <a:r>
              <a:rPr lang="en" sz="2100">
                <a:solidFill>
                  <a:srgbClr val="7F7F7F"/>
                </a:solidFill>
                <a:latin typeface="Gill Sans"/>
                <a:ea typeface="Gill Sans"/>
                <a:cs typeface="Gill Sans"/>
                <a:sym typeface="Gill Sans"/>
              </a:rPr>
              <a:t>Daniel T. Willingham:  Why Don't Students Like School?</a:t>
            </a:r>
            <a:endParaRPr sz="1100"/>
          </a:p>
        </p:txBody>
      </p:sp>
      <p:sp>
        <p:nvSpPr>
          <p:cNvPr id="120" name="Google Shape;120;p21"/>
          <p:cNvSpPr/>
          <p:nvPr/>
        </p:nvSpPr>
        <p:spPr>
          <a:xfrm>
            <a:off x="83091" y="2527678"/>
            <a:ext cx="8977800" cy="3924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100">
                <a:solidFill>
                  <a:srgbClr val="980000"/>
                </a:solidFill>
                <a:latin typeface="Gill Sans"/>
                <a:ea typeface="Gill Sans"/>
                <a:cs typeface="Gill Sans"/>
                <a:sym typeface="Gill Sans"/>
              </a:rPr>
              <a:t>A</a:t>
            </a:r>
            <a:r>
              <a:rPr lang="en" sz="2100">
                <a:solidFill>
                  <a:srgbClr val="980000"/>
                </a:solidFill>
                <a:latin typeface="Gill Sans"/>
                <a:ea typeface="Gill Sans"/>
                <a:cs typeface="Gill Sans"/>
                <a:sym typeface="Gill Sans"/>
              </a:rPr>
              <a:t>re we getting it right?</a:t>
            </a:r>
            <a:endParaRPr sz="1100">
              <a:solidFill>
                <a:srgbClr val="98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xEl>
                                              <p:pRg end="0" st="0"/>
                                            </p:txEl>
                                          </p:spTgt>
                                        </p:tgtEl>
                                        <p:attrNameLst>
                                          <p:attrName>style.visibility</p:attrName>
                                        </p:attrNameLst>
                                      </p:cBhvr>
                                      <p:to>
                                        <p:strVal val="visible"/>
                                      </p:to>
                                    </p:set>
                                    <p:animEffect filter="fade" transition="in">
                                      <p:cBhvr>
                                        <p:cTn dur="1000"/>
                                        <p:tgtEl>
                                          <p:spTgt spid="11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xEl>
                                              <p:pRg end="1" st="1"/>
                                            </p:txEl>
                                          </p:spTgt>
                                        </p:tgtEl>
                                        <p:attrNameLst>
                                          <p:attrName>style.visibility</p:attrName>
                                        </p:attrNameLst>
                                      </p:cBhvr>
                                      <p:to>
                                        <p:strVal val="visible"/>
                                      </p:to>
                                    </p:set>
                                    <p:animEffect filter="fade" transition="in">
                                      <p:cBhvr>
                                        <p:cTn dur="1000"/>
                                        <p:tgtEl>
                                          <p:spTgt spid="11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xEl>
                                              <p:pRg end="2" st="2"/>
                                            </p:txEl>
                                          </p:spTgt>
                                        </p:tgtEl>
                                        <p:attrNameLst>
                                          <p:attrName>style.visibility</p:attrName>
                                        </p:attrNameLst>
                                      </p:cBhvr>
                                      <p:to>
                                        <p:strVal val="visible"/>
                                      </p:to>
                                    </p:set>
                                    <p:animEffect filter="fade" transition="in">
                                      <p:cBhvr>
                                        <p:cTn dur="1000"/>
                                        <p:tgtEl>
                                          <p:spTgt spid="11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xEl>
                                              <p:pRg end="3" st="3"/>
                                            </p:txEl>
                                          </p:spTgt>
                                        </p:tgtEl>
                                        <p:attrNameLst>
                                          <p:attrName>style.visibility</p:attrName>
                                        </p:attrNameLst>
                                      </p:cBhvr>
                                      <p:to>
                                        <p:strVal val="visible"/>
                                      </p:to>
                                    </p:set>
                                    <p:animEffect filter="fade" transition="in">
                                      <p:cBhvr>
                                        <p:cTn dur="1000"/>
                                        <p:tgtEl>
                                          <p:spTgt spid="11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xEl>
                                              <p:pRg end="4" st="4"/>
                                            </p:txEl>
                                          </p:spTgt>
                                        </p:tgtEl>
                                        <p:attrNameLst>
                                          <p:attrName>style.visibility</p:attrName>
                                        </p:attrNameLst>
                                      </p:cBhvr>
                                      <p:to>
                                        <p:strVal val="visible"/>
                                      </p:to>
                                    </p:set>
                                    <p:animEffect filter="fade" transition="in">
                                      <p:cBhvr>
                                        <p:cTn dur="1000"/>
                                        <p:tgtEl>
                                          <p:spTgt spid="11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1000"/>
                                        <p:tgtEl>
                                          <p:spTgt spid="1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1000"/>
                                        <p:tgtEl>
                                          <p:spTgt spid="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2"/>
          <p:cNvSpPr txBox="1"/>
          <p:nvPr/>
        </p:nvSpPr>
        <p:spPr>
          <a:xfrm>
            <a:off x="101550" y="56950"/>
            <a:ext cx="8889900" cy="4386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rgbClr val="C00000"/>
                </a:solidFill>
                <a:latin typeface="Gill Sans"/>
                <a:ea typeface="Gill Sans"/>
                <a:cs typeface="Gill Sans"/>
                <a:sym typeface="Gill Sans"/>
              </a:rPr>
              <a:t>Questioning</a:t>
            </a:r>
            <a:endParaRPr sz="2400">
              <a:solidFill>
                <a:srgbClr val="C00000"/>
              </a:solidFill>
              <a:latin typeface="Gill Sans"/>
              <a:ea typeface="Gill Sans"/>
              <a:cs typeface="Gill Sans"/>
              <a:sym typeface="Gill Sans"/>
            </a:endParaRPr>
          </a:p>
        </p:txBody>
      </p:sp>
      <p:sp>
        <p:nvSpPr>
          <p:cNvPr id="126" name="Google Shape;126;p22"/>
          <p:cNvSpPr/>
          <p:nvPr/>
        </p:nvSpPr>
        <p:spPr>
          <a:xfrm>
            <a:off x="101550" y="745600"/>
            <a:ext cx="8889900" cy="489900"/>
          </a:xfrm>
          <a:prstGeom prst="rect">
            <a:avLst/>
          </a:prstGeom>
          <a:noFill/>
          <a:ln cap="flat" cmpd="sng" w="9525">
            <a:solidFill>
              <a:srgbClr val="7F7F7F"/>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rgbClr val="0070C0"/>
                </a:solidFill>
                <a:latin typeface="Gill Sans"/>
                <a:ea typeface="Gill Sans"/>
                <a:cs typeface="Gill Sans"/>
                <a:sym typeface="Gill Sans"/>
              </a:rPr>
              <a:t>The number 1 rule:</a:t>
            </a:r>
            <a:r>
              <a:rPr lang="en" sz="2400">
                <a:solidFill>
                  <a:srgbClr val="0070C0"/>
                </a:solidFill>
                <a:latin typeface="Gill Sans"/>
                <a:ea typeface="Gill Sans"/>
                <a:cs typeface="Gill Sans"/>
                <a:sym typeface="Gill Sans"/>
              </a:rPr>
              <a:t> plan the questions in advance</a:t>
            </a:r>
            <a:endParaRPr sz="2400">
              <a:solidFill>
                <a:srgbClr val="0070C0"/>
              </a:solidFill>
              <a:latin typeface="Calibri"/>
              <a:ea typeface="Calibri"/>
              <a:cs typeface="Calibri"/>
              <a:sym typeface="Calibri"/>
            </a:endParaRPr>
          </a:p>
        </p:txBody>
      </p:sp>
      <p:sp>
        <p:nvSpPr>
          <p:cNvPr id="127" name="Google Shape;127;p22"/>
          <p:cNvSpPr txBox="1"/>
          <p:nvPr/>
        </p:nvSpPr>
        <p:spPr>
          <a:xfrm>
            <a:off x="91650" y="1570600"/>
            <a:ext cx="8960700" cy="3140100"/>
          </a:xfrm>
          <a:prstGeom prst="rect">
            <a:avLst/>
          </a:prstGeom>
          <a:noFill/>
          <a:ln>
            <a:noFill/>
          </a:ln>
        </p:spPr>
        <p:txBody>
          <a:bodyPr anchorCtr="0" anchor="t" bIns="91425" lIns="91425" spcFirstLastPara="1" rIns="91425" wrap="square" tIns="91425">
            <a:spAutoFit/>
          </a:bodyPr>
          <a:lstStyle/>
          <a:p>
            <a:pPr indent="-355600" lvl="0" marL="342900" rtl="0" algn="l">
              <a:spcBef>
                <a:spcPts val="0"/>
              </a:spcBef>
              <a:spcAft>
                <a:spcPts val="0"/>
              </a:spcAft>
              <a:buClr>
                <a:schemeClr val="dk1"/>
              </a:buClr>
              <a:buSzPts val="2400"/>
              <a:buFont typeface="Gill Sans"/>
              <a:buChar char="★"/>
            </a:pPr>
            <a:r>
              <a:rPr lang="en" sz="2400">
                <a:solidFill>
                  <a:schemeClr val="dk1"/>
                </a:solidFill>
                <a:latin typeface="Gill Sans"/>
                <a:ea typeface="Gill Sans"/>
                <a:cs typeface="Gill Sans"/>
                <a:sym typeface="Gill Sans"/>
              </a:rPr>
              <a:t>Prepare a sequence of hinge questions based on likely misconceptions</a:t>
            </a:r>
            <a:endParaRPr sz="2400">
              <a:solidFill>
                <a:schemeClr val="dk1"/>
              </a:solidFill>
              <a:latin typeface="Gill Sans"/>
              <a:ea typeface="Gill Sans"/>
              <a:cs typeface="Gill Sans"/>
              <a:sym typeface="Gill Sans"/>
            </a:endParaRPr>
          </a:p>
          <a:p>
            <a:pPr indent="0" lvl="0" marL="342900" rtl="0" algn="l">
              <a:spcBef>
                <a:spcPts val="0"/>
              </a:spcBef>
              <a:spcAft>
                <a:spcPts val="0"/>
              </a:spcAft>
              <a:buNone/>
            </a:pPr>
            <a:r>
              <a:t/>
            </a:r>
            <a:endParaRPr sz="2400">
              <a:solidFill>
                <a:schemeClr val="dk1"/>
              </a:solidFill>
              <a:latin typeface="Gill Sans"/>
              <a:ea typeface="Gill Sans"/>
              <a:cs typeface="Gill Sans"/>
              <a:sym typeface="Gill Sans"/>
            </a:endParaRPr>
          </a:p>
          <a:p>
            <a:pPr indent="-355600" lvl="0" marL="342900" rtl="0" algn="l">
              <a:spcBef>
                <a:spcPts val="0"/>
              </a:spcBef>
              <a:spcAft>
                <a:spcPts val="0"/>
              </a:spcAft>
              <a:buClr>
                <a:schemeClr val="dk1"/>
              </a:buClr>
              <a:buSzPts val="2400"/>
              <a:buFont typeface="Gill Sans"/>
              <a:buChar char="★"/>
            </a:pPr>
            <a:r>
              <a:rPr lang="en" sz="2400">
                <a:solidFill>
                  <a:schemeClr val="dk1"/>
                </a:solidFill>
                <a:latin typeface="Gill Sans"/>
                <a:ea typeface="Gill Sans"/>
                <a:cs typeface="Gill Sans"/>
                <a:sym typeface="Gill Sans"/>
              </a:rPr>
              <a:t>Climb up the ladder of difficulty </a:t>
            </a:r>
            <a:endParaRPr sz="2400">
              <a:solidFill>
                <a:schemeClr val="dk1"/>
              </a:solidFill>
              <a:latin typeface="Gill Sans"/>
              <a:ea typeface="Gill Sans"/>
              <a:cs typeface="Gill Sans"/>
              <a:sym typeface="Gill Sans"/>
            </a:endParaRPr>
          </a:p>
          <a:p>
            <a:pPr indent="0" lvl="0" marL="342900" rtl="0" algn="l">
              <a:spcBef>
                <a:spcPts val="0"/>
              </a:spcBef>
              <a:spcAft>
                <a:spcPts val="0"/>
              </a:spcAft>
              <a:buNone/>
            </a:pPr>
            <a:r>
              <a:t/>
            </a:r>
            <a:endParaRPr sz="2400">
              <a:solidFill>
                <a:schemeClr val="dk1"/>
              </a:solidFill>
              <a:latin typeface="Gill Sans"/>
              <a:ea typeface="Gill Sans"/>
              <a:cs typeface="Gill Sans"/>
              <a:sym typeface="Gill Sans"/>
            </a:endParaRPr>
          </a:p>
          <a:p>
            <a:pPr indent="-355600" lvl="0" marL="342900" rtl="0" algn="l">
              <a:spcBef>
                <a:spcPts val="0"/>
              </a:spcBef>
              <a:spcAft>
                <a:spcPts val="0"/>
              </a:spcAft>
              <a:buClr>
                <a:schemeClr val="dk1"/>
              </a:buClr>
              <a:buSzPts val="2400"/>
              <a:buFont typeface="Gill Sans"/>
              <a:buChar char="★"/>
            </a:pPr>
            <a:r>
              <a:rPr lang="en" sz="2400">
                <a:solidFill>
                  <a:schemeClr val="dk1"/>
                </a:solidFill>
                <a:latin typeface="Gill Sans"/>
                <a:ea typeface="Gill Sans"/>
                <a:cs typeface="Gill Sans"/>
                <a:sym typeface="Gill Sans"/>
              </a:rPr>
              <a:t>Decide who you are going to ask them to</a:t>
            </a:r>
            <a:endParaRPr sz="2400">
              <a:solidFill>
                <a:schemeClr val="dk1"/>
              </a:solidFill>
              <a:latin typeface="Gill Sans"/>
              <a:ea typeface="Gill Sans"/>
              <a:cs typeface="Gill Sans"/>
              <a:sym typeface="Gill Sans"/>
            </a:endParaRPr>
          </a:p>
          <a:p>
            <a:pPr indent="0" lvl="0" marL="342900" rtl="0" algn="l">
              <a:spcBef>
                <a:spcPts val="0"/>
              </a:spcBef>
              <a:spcAft>
                <a:spcPts val="0"/>
              </a:spcAft>
              <a:buNone/>
            </a:pPr>
            <a:r>
              <a:t/>
            </a:r>
            <a:endParaRPr sz="2400">
              <a:solidFill>
                <a:schemeClr val="dk1"/>
              </a:solidFill>
              <a:latin typeface="Gill Sans"/>
              <a:ea typeface="Gill Sans"/>
              <a:cs typeface="Gill Sans"/>
              <a:sym typeface="Gill Sans"/>
            </a:endParaRPr>
          </a:p>
          <a:p>
            <a:pPr indent="-355600" lvl="0" marL="342900" rtl="0" algn="l">
              <a:spcBef>
                <a:spcPts val="0"/>
              </a:spcBef>
              <a:spcAft>
                <a:spcPts val="0"/>
              </a:spcAft>
              <a:buClr>
                <a:schemeClr val="dk1"/>
              </a:buClr>
              <a:buSzPts val="2400"/>
              <a:buFont typeface="Gill Sans"/>
              <a:buChar char="★"/>
            </a:pPr>
            <a:r>
              <a:rPr lang="en" sz="2400">
                <a:solidFill>
                  <a:schemeClr val="dk1"/>
                </a:solidFill>
                <a:latin typeface="Gill Sans"/>
                <a:ea typeface="Gill Sans"/>
                <a:cs typeface="Gill Sans"/>
                <a:sym typeface="Gill Sans"/>
              </a:rPr>
              <a:t>How are you going to frame/scaffold them?</a:t>
            </a:r>
            <a:endParaRPr sz="2400">
              <a:solidFill>
                <a:schemeClr val="dk1"/>
              </a:solidFill>
              <a:latin typeface="Gill Sans"/>
              <a:ea typeface="Gill Sans"/>
              <a:cs typeface="Gill Sans"/>
              <a:sym typeface="Gill Sans"/>
            </a:endParaRPr>
          </a:p>
        </p:txBody>
      </p:sp>
      <p:pic>
        <p:nvPicPr>
          <p:cNvPr id="128" name="Google Shape;128;p22"/>
          <p:cNvPicPr preferRelativeResize="0"/>
          <p:nvPr/>
        </p:nvPicPr>
        <p:blipFill>
          <a:blip r:embed="rId3">
            <a:alphaModFix/>
          </a:blip>
          <a:stretch>
            <a:fillRect/>
          </a:stretch>
        </p:blipFill>
        <p:spPr>
          <a:xfrm>
            <a:off x="5907751" y="2226250"/>
            <a:ext cx="3083700" cy="2055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xEl>
                                              <p:pRg end="0" st="0"/>
                                            </p:txEl>
                                          </p:spTgt>
                                        </p:tgtEl>
                                        <p:attrNameLst>
                                          <p:attrName>style.visibility</p:attrName>
                                        </p:attrNameLst>
                                      </p:cBhvr>
                                      <p:to>
                                        <p:strVal val="visible"/>
                                      </p:to>
                                    </p:set>
                                    <p:animEffect filter="fade" transition="in">
                                      <p:cBhvr>
                                        <p:cTn dur="1000"/>
                                        <p:tgtEl>
                                          <p:spTgt spid="12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xEl>
                                              <p:pRg end="1" st="1"/>
                                            </p:txEl>
                                          </p:spTgt>
                                        </p:tgtEl>
                                        <p:attrNameLst>
                                          <p:attrName>style.visibility</p:attrName>
                                        </p:attrNameLst>
                                      </p:cBhvr>
                                      <p:to>
                                        <p:strVal val="visible"/>
                                      </p:to>
                                    </p:set>
                                    <p:animEffect filter="fade" transition="in">
                                      <p:cBhvr>
                                        <p:cTn dur="1000"/>
                                        <p:tgtEl>
                                          <p:spTgt spid="12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xEl>
                                              <p:pRg end="2" st="2"/>
                                            </p:txEl>
                                          </p:spTgt>
                                        </p:tgtEl>
                                        <p:attrNameLst>
                                          <p:attrName>style.visibility</p:attrName>
                                        </p:attrNameLst>
                                      </p:cBhvr>
                                      <p:to>
                                        <p:strVal val="visible"/>
                                      </p:to>
                                    </p:set>
                                    <p:animEffect filter="fade" transition="in">
                                      <p:cBhvr>
                                        <p:cTn dur="1000"/>
                                        <p:tgtEl>
                                          <p:spTgt spid="12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xEl>
                                              <p:pRg end="3" st="3"/>
                                            </p:txEl>
                                          </p:spTgt>
                                        </p:tgtEl>
                                        <p:attrNameLst>
                                          <p:attrName>style.visibility</p:attrName>
                                        </p:attrNameLst>
                                      </p:cBhvr>
                                      <p:to>
                                        <p:strVal val="visible"/>
                                      </p:to>
                                    </p:set>
                                    <p:animEffect filter="fade" transition="in">
                                      <p:cBhvr>
                                        <p:cTn dur="1000"/>
                                        <p:tgtEl>
                                          <p:spTgt spid="12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xEl>
                                              <p:pRg end="4" st="4"/>
                                            </p:txEl>
                                          </p:spTgt>
                                        </p:tgtEl>
                                        <p:attrNameLst>
                                          <p:attrName>style.visibility</p:attrName>
                                        </p:attrNameLst>
                                      </p:cBhvr>
                                      <p:to>
                                        <p:strVal val="visible"/>
                                      </p:to>
                                    </p:set>
                                    <p:animEffect filter="fade" transition="in">
                                      <p:cBhvr>
                                        <p:cTn dur="1000"/>
                                        <p:tgtEl>
                                          <p:spTgt spid="12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xEl>
                                              <p:pRg end="5" st="5"/>
                                            </p:txEl>
                                          </p:spTgt>
                                        </p:tgtEl>
                                        <p:attrNameLst>
                                          <p:attrName>style.visibility</p:attrName>
                                        </p:attrNameLst>
                                      </p:cBhvr>
                                      <p:to>
                                        <p:strVal val="visible"/>
                                      </p:to>
                                    </p:set>
                                    <p:animEffect filter="fade" transition="in">
                                      <p:cBhvr>
                                        <p:cTn dur="1000"/>
                                        <p:tgtEl>
                                          <p:spTgt spid="12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xEl>
                                              <p:pRg end="6" st="6"/>
                                            </p:txEl>
                                          </p:spTgt>
                                        </p:tgtEl>
                                        <p:attrNameLst>
                                          <p:attrName>style.visibility</p:attrName>
                                        </p:attrNameLst>
                                      </p:cBhvr>
                                      <p:to>
                                        <p:strVal val="visible"/>
                                      </p:to>
                                    </p:set>
                                    <p:animEffect filter="fade" transition="in">
                                      <p:cBhvr>
                                        <p:cTn dur="1000"/>
                                        <p:tgtEl>
                                          <p:spTgt spid="127">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3"/>
          <p:cNvSpPr txBox="1"/>
          <p:nvPr/>
        </p:nvSpPr>
        <p:spPr>
          <a:xfrm>
            <a:off x="101550" y="56950"/>
            <a:ext cx="5993400" cy="438600"/>
          </a:xfrm>
          <a:prstGeom prst="rect">
            <a:avLst/>
          </a:prstGeom>
          <a:solidFill>
            <a:schemeClr val="lt2"/>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rgbClr val="C00000"/>
                </a:solidFill>
                <a:latin typeface="Gill Sans"/>
                <a:ea typeface="Gill Sans"/>
                <a:cs typeface="Gill Sans"/>
                <a:sym typeface="Gill Sans"/>
              </a:rPr>
              <a:t>Questioning</a:t>
            </a:r>
            <a:endParaRPr sz="2400">
              <a:solidFill>
                <a:srgbClr val="C00000"/>
              </a:solidFill>
              <a:latin typeface="Gill Sans"/>
              <a:ea typeface="Gill Sans"/>
              <a:cs typeface="Gill Sans"/>
              <a:sym typeface="Gill Sans"/>
            </a:endParaRPr>
          </a:p>
        </p:txBody>
      </p:sp>
      <p:sp>
        <p:nvSpPr>
          <p:cNvPr id="134" name="Google Shape;134;p23"/>
          <p:cNvSpPr/>
          <p:nvPr/>
        </p:nvSpPr>
        <p:spPr>
          <a:xfrm>
            <a:off x="101550" y="669400"/>
            <a:ext cx="5993400" cy="489900"/>
          </a:xfrm>
          <a:prstGeom prst="rect">
            <a:avLst/>
          </a:prstGeom>
          <a:noFill/>
          <a:ln cap="flat" cmpd="sng" w="9525">
            <a:solidFill>
              <a:srgbClr val="7F7F7F"/>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rgbClr val="0070C0"/>
                </a:solidFill>
                <a:latin typeface="Gill Sans"/>
                <a:ea typeface="Gill Sans"/>
                <a:cs typeface="Gill Sans"/>
                <a:sym typeface="Gill Sans"/>
              </a:rPr>
              <a:t>Create the conditions</a:t>
            </a:r>
            <a:endParaRPr sz="2400">
              <a:solidFill>
                <a:srgbClr val="0070C0"/>
              </a:solidFill>
              <a:latin typeface="Calibri"/>
              <a:ea typeface="Calibri"/>
              <a:cs typeface="Calibri"/>
              <a:sym typeface="Calibri"/>
            </a:endParaRPr>
          </a:p>
        </p:txBody>
      </p:sp>
      <p:sp>
        <p:nvSpPr>
          <p:cNvPr id="135" name="Google Shape;135;p23"/>
          <p:cNvSpPr txBox="1"/>
          <p:nvPr/>
        </p:nvSpPr>
        <p:spPr>
          <a:xfrm>
            <a:off x="101550" y="1167500"/>
            <a:ext cx="8980500" cy="3879000"/>
          </a:xfrm>
          <a:prstGeom prst="rect">
            <a:avLst/>
          </a:prstGeom>
          <a:noFill/>
          <a:ln>
            <a:noFill/>
          </a:ln>
        </p:spPr>
        <p:txBody>
          <a:bodyPr anchorCtr="0" anchor="t" bIns="91425" lIns="91425" spcFirstLastPara="1" rIns="91425" wrap="square" tIns="91425">
            <a:spAutoFit/>
          </a:bodyPr>
          <a:lstStyle/>
          <a:p>
            <a:pPr indent="-355600" lvl="0" marL="342900" rtl="0" algn="l">
              <a:spcBef>
                <a:spcPts val="0"/>
              </a:spcBef>
              <a:spcAft>
                <a:spcPts val="0"/>
              </a:spcAft>
              <a:buClr>
                <a:schemeClr val="dk1"/>
              </a:buClr>
              <a:buSzPts val="2400"/>
              <a:buFont typeface="Noto Sans Symbols"/>
              <a:buChar char="★"/>
            </a:pPr>
            <a:r>
              <a:rPr lang="en" sz="2400">
                <a:solidFill>
                  <a:schemeClr val="dk1"/>
                </a:solidFill>
                <a:latin typeface="Gill Sans"/>
                <a:ea typeface="Gill Sans"/>
                <a:cs typeface="Gill Sans"/>
                <a:sym typeface="Gill Sans"/>
              </a:rPr>
              <a:t>Build trust</a:t>
            </a:r>
            <a:endParaRPr sz="2400">
              <a:solidFill>
                <a:schemeClr val="dk1"/>
              </a:solidFill>
              <a:latin typeface="Gill Sans"/>
              <a:ea typeface="Gill Sans"/>
              <a:cs typeface="Gill Sans"/>
              <a:sym typeface="Gill Sans"/>
            </a:endParaRPr>
          </a:p>
          <a:p>
            <a:pPr indent="0" lvl="0" marL="342900" rtl="0" algn="l">
              <a:spcBef>
                <a:spcPts val="0"/>
              </a:spcBef>
              <a:spcAft>
                <a:spcPts val="0"/>
              </a:spcAft>
              <a:buNone/>
            </a:pPr>
            <a:r>
              <a:t/>
            </a:r>
            <a:endParaRPr sz="2400">
              <a:solidFill>
                <a:schemeClr val="dk1"/>
              </a:solidFill>
              <a:latin typeface="Gill Sans"/>
              <a:ea typeface="Gill Sans"/>
              <a:cs typeface="Gill Sans"/>
              <a:sym typeface="Gill Sans"/>
            </a:endParaRPr>
          </a:p>
          <a:p>
            <a:pPr indent="-355600" lvl="0" marL="342900" rtl="0" algn="l">
              <a:spcBef>
                <a:spcPts val="0"/>
              </a:spcBef>
              <a:spcAft>
                <a:spcPts val="0"/>
              </a:spcAft>
              <a:buClr>
                <a:schemeClr val="dk1"/>
              </a:buClr>
              <a:buSzPts val="2400"/>
              <a:buFont typeface="Gill Sans"/>
              <a:buChar char="★"/>
            </a:pPr>
            <a:r>
              <a:rPr lang="en" sz="2400">
                <a:solidFill>
                  <a:schemeClr val="dk1"/>
                </a:solidFill>
                <a:latin typeface="Gill Sans"/>
                <a:ea typeface="Gill Sans"/>
                <a:cs typeface="Gill Sans"/>
                <a:sym typeface="Gill Sans"/>
              </a:rPr>
              <a:t>Its ok to make a mistake “excellent wrong answer” </a:t>
            </a:r>
            <a:endParaRPr sz="2400">
              <a:solidFill>
                <a:schemeClr val="dk1"/>
              </a:solidFill>
              <a:latin typeface="Gill Sans"/>
              <a:ea typeface="Gill Sans"/>
              <a:cs typeface="Gill Sans"/>
              <a:sym typeface="Gill Sans"/>
            </a:endParaRPr>
          </a:p>
          <a:p>
            <a:pPr indent="0" lvl="0" marL="342900" rtl="0" algn="l">
              <a:spcBef>
                <a:spcPts val="0"/>
              </a:spcBef>
              <a:spcAft>
                <a:spcPts val="0"/>
              </a:spcAft>
              <a:buNone/>
            </a:pPr>
            <a:r>
              <a:t/>
            </a:r>
            <a:endParaRPr sz="2400">
              <a:solidFill>
                <a:schemeClr val="dk1"/>
              </a:solidFill>
              <a:latin typeface="Gill Sans"/>
              <a:ea typeface="Gill Sans"/>
              <a:cs typeface="Gill Sans"/>
              <a:sym typeface="Gill Sans"/>
            </a:endParaRPr>
          </a:p>
          <a:p>
            <a:pPr indent="-355600" lvl="0" marL="342900" rtl="0" algn="l">
              <a:spcBef>
                <a:spcPts val="0"/>
              </a:spcBef>
              <a:spcAft>
                <a:spcPts val="0"/>
              </a:spcAft>
              <a:buClr>
                <a:schemeClr val="dk1"/>
              </a:buClr>
              <a:buSzPts val="2400"/>
              <a:buFont typeface="Gill Sans"/>
              <a:buChar char="★"/>
            </a:pPr>
            <a:r>
              <a:rPr lang="en" sz="2400">
                <a:solidFill>
                  <a:schemeClr val="dk1"/>
                </a:solidFill>
                <a:latin typeface="Gill Sans"/>
                <a:ea typeface="Gill Sans"/>
                <a:cs typeface="Gill Sans"/>
                <a:sym typeface="Gill Sans"/>
              </a:rPr>
              <a:t>Emphasise learning “we never lose, we either win or learn”</a:t>
            </a:r>
            <a:endParaRPr sz="2400">
              <a:solidFill>
                <a:schemeClr val="dk1"/>
              </a:solidFill>
              <a:latin typeface="Gill Sans"/>
              <a:ea typeface="Gill Sans"/>
              <a:cs typeface="Gill Sans"/>
              <a:sym typeface="Gill Sans"/>
            </a:endParaRPr>
          </a:p>
          <a:p>
            <a:pPr indent="0" lvl="0" marL="342900" rtl="0" algn="l">
              <a:spcBef>
                <a:spcPts val="0"/>
              </a:spcBef>
              <a:spcAft>
                <a:spcPts val="0"/>
              </a:spcAft>
              <a:buNone/>
            </a:pPr>
            <a:r>
              <a:t/>
            </a:r>
            <a:endParaRPr sz="2400">
              <a:solidFill>
                <a:schemeClr val="dk1"/>
              </a:solidFill>
              <a:latin typeface="Gill Sans"/>
              <a:ea typeface="Gill Sans"/>
              <a:cs typeface="Gill Sans"/>
              <a:sym typeface="Gill Sans"/>
            </a:endParaRPr>
          </a:p>
          <a:p>
            <a:pPr indent="-355600" lvl="0" marL="342900" rtl="0" algn="l">
              <a:spcBef>
                <a:spcPts val="0"/>
              </a:spcBef>
              <a:spcAft>
                <a:spcPts val="0"/>
              </a:spcAft>
              <a:buClr>
                <a:schemeClr val="dk1"/>
              </a:buClr>
              <a:buSzPts val="2400"/>
              <a:buFont typeface="Gill Sans"/>
              <a:buChar char="★"/>
            </a:pPr>
            <a:r>
              <a:rPr lang="en" sz="2400">
                <a:solidFill>
                  <a:schemeClr val="dk1"/>
                </a:solidFill>
                <a:latin typeface="Gill Sans"/>
                <a:ea typeface="Gill Sans"/>
                <a:cs typeface="Gill Sans"/>
                <a:sym typeface="Gill Sans"/>
              </a:rPr>
              <a:t>No fear of failure “as school X, failure is part of success”</a:t>
            </a:r>
            <a:br>
              <a:rPr lang="en" sz="2400">
                <a:solidFill>
                  <a:schemeClr val="dk1"/>
                </a:solidFill>
                <a:latin typeface="Gill Sans"/>
                <a:ea typeface="Gill Sans"/>
                <a:cs typeface="Gill Sans"/>
                <a:sym typeface="Gill Sans"/>
              </a:rPr>
            </a:br>
            <a:r>
              <a:rPr b="1" lang="en" sz="2400">
                <a:solidFill>
                  <a:schemeClr val="dk1"/>
                </a:solidFill>
                <a:latin typeface="Gill Sans"/>
                <a:ea typeface="Gill Sans"/>
                <a:cs typeface="Gill Sans"/>
                <a:sym typeface="Gill Sans"/>
              </a:rPr>
              <a:t>F</a:t>
            </a:r>
            <a:r>
              <a:rPr lang="en" sz="2400">
                <a:solidFill>
                  <a:schemeClr val="dk1"/>
                </a:solidFill>
                <a:latin typeface="Gill Sans"/>
                <a:ea typeface="Gill Sans"/>
                <a:cs typeface="Gill Sans"/>
                <a:sym typeface="Gill Sans"/>
              </a:rPr>
              <a:t>irst </a:t>
            </a:r>
            <a:r>
              <a:rPr b="1" lang="en" sz="2400">
                <a:solidFill>
                  <a:schemeClr val="dk1"/>
                </a:solidFill>
                <a:latin typeface="Gill Sans"/>
                <a:ea typeface="Gill Sans"/>
                <a:cs typeface="Gill Sans"/>
                <a:sym typeface="Gill Sans"/>
              </a:rPr>
              <a:t>A</a:t>
            </a:r>
            <a:r>
              <a:rPr lang="en" sz="2400">
                <a:solidFill>
                  <a:schemeClr val="dk1"/>
                </a:solidFill>
                <a:latin typeface="Gill Sans"/>
                <a:ea typeface="Gill Sans"/>
                <a:cs typeface="Gill Sans"/>
                <a:sym typeface="Gill Sans"/>
              </a:rPr>
              <a:t>ttempt </a:t>
            </a:r>
            <a:r>
              <a:rPr b="1" lang="en" sz="2400">
                <a:solidFill>
                  <a:schemeClr val="dk1"/>
                </a:solidFill>
                <a:latin typeface="Gill Sans"/>
                <a:ea typeface="Gill Sans"/>
                <a:cs typeface="Gill Sans"/>
                <a:sym typeface="Gill Sans"/>
              </a:rPr>
              <a:t>I</a:t>
            </a:r>
            <a:r>
              <a:rPr lang="en" sz="2400">
                <a:solidFill>
                  <a:schemeClr val="dk1"/>
                </a:solidFill>
                <a:latin typeface="Gill Sans"/>
                <a:ea typeface="Gill Sans"/>
                <a:cs typeface="Gill Sans"/>
                <a:sym typeface="Gill Sans"/>
              </a:rPr>
              <a:t>n </a:t>
            </a:r>
            <a:r>
              <a:rPr b="1" lang="en" sz="2400">
                <a:solidFill>
                  <a:schemeClr val="dk1"/>
                </a:solidFill>
                <a:latin typeface="Gill Sans"/>
                <a:ea typeface="Gill Sans"/>
                <a:cs typeface="Gill Sans"/>
                <a:sym typeface="Gill Sans"/>
              </a:rPr>
              <a:t>L</a:t>
            </a:r>
            <a:r>
              <a:rPr lang="en" sz="2400">
                <a:solidFill>
                  <a:schemeClr val="dk1"/>
                </a:solidFill>
                <a:latin typeface="Gill Sans"/>
                <a:ea typeface="Gill Sans"/>
                <a:cs typeface="Gill Sans"/>
                <a:sym typeface="Gill Sans"/>
              </a:rPr>
              <a:t>earning</a:t>
            </a:r>
            <a:endParaRPr sz="2400">
              <a:solidFill>
                <a:schemeClr val="dk1"/>
              </a:solidFill>
              <a:latin typeface="Gill Sans"/>
              <a:ea typeface="Gill Sans"/>
              <a:cs typeface="Gill Sans"/>
              <a:sym typeface="Gill Sans"/>
            </a:endParaRPr>
          </a:p>
          <a:p>
            <a:pPr indent="0" lvl="0" marL="342900" rtl="0" algn="l">
              <a:spcBef>
                <a:spcPts val="0"/>
              </a:spcBef>
              <a:spcAft>
                <a:spcPts val="0"/>
              </a:spcAft>
              <a:buNone/>
            </a:pPr>
            <a:r>
              <a:t/>
            </a:r>
            <a:endParaRPr sz="2400">
              <a:solidFill>
                <a:schemeClr val="dk1"/>
              </a:solidFill>
              <a:latin typeface="Gill Sans"/>
              <a:ea typeface="Gill Sans"/>
              <a:cs typeface="Gill Sans"/>
              <a:sym typeface="Gill Sans"/>
            </a:endParaRPr>
          </a:p>
          <a:p>
            <a:pPr indent="-355600" lvl="0" marL="342900" rtl="0" algn="l">
              <a:spcBef>
                <a:spcPts val="0"/>
              </a:spcBef>
              <a:spcAft>
                <a:spcPts val="0"/>
              </a:spcAft>
              <a:buClr>
                <a:schemeClr val="dk1"/>
              </a:buClr>
              <a:buSzPts val="2400"/>
              <a:buFont typeface="Gill Sans"/>
              <a:buChar char="★"/>
            </a:pPr>
            <a:r>
              <a:rPr lang="en" sz="2400">
                <a:solidFill>
                  <a:schemeClr val="dk1"/>
                </a:solidFill>
                <a:latin typeface="Gill Sans"/>
                <a:ea typeface="Gill Sans"/>
                <a:cs typeface="Gill Sans"/>
                <a:sym typeface="Gill Sans"/>
              </a:rPr>
              <a:t>Students will also then build confidence to ask questions</a:t>
            </a:r>
            <a:endParaRPr sz="2400">
              <a:solidFill>
                <a:schemeClr val="dk1"/>
              </a:solidFill>
              <a:latin typeface="Gill Sans"/>
              <a:ea typeface="Gill Sans"/>
              <a:cs typeface="Gill Sans"/>
              <a:sym typeface="Gill Sans"/>
            </a:endParaRPr>
          </a:p>
        </p:txBody>
      </p:sp>
      <p:pic>
        <p:nvPicPr>
          <p:cNvPr id="136" name="Google Shape;136;p23"/>
          <p:cNvPicPr preferRelativeResize="0"/>
          <p:nvPr/>
        </p:nvPicPr>
        <p:blipFill>
          <a:blip r:embed="rId3">
            <a:alphaModFix/>
          </a:blip>
          <a:stretch>
            <a:fillRect/>
          </a:stretch>
        </p:blipFill>
        <p:spPr>
          <a:xfrm>
            <a:off x="6344725" y="56950"/>
            <a:ext cx="2737325" cy="182442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0" st="0"/>
                                            </p:txEl>
                                          </p:spTgt>
                                        </p:tgtEl>
                                        <p:attrNameLst>
                                          <p:attrName>style.visibility</p:attrName>
                                        </p:attrNameLst>
                                      </p:cBhvr>
                                      <p:to>
                                        <p:strVal val="visible"/>
                                      </p:to>
                                    </p:set>
                                    <p:animEffect filter="fade" transition="in">
                                      <p:cBhvr>
                                        <p:cTn dur="1000"/>
                                        <p:tgtEl>
                                          <p:spTgt spid="13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1" st="1"/>
                                            </p:txEl>
                                          </p:spTgt>
                                        </p:tgtEl>
                                        <p:attrNameLst>
                                          <p:attrName>style.visibility</p:attrName>
                                        </p:attrNameLst>
                                      </p:cBhvr>
                                      <p:to>
                                        <p:strVal val="visible"/>
                                      </p:to>
                                    </p:set>
                                    <p:animEffect filter="fade" transition="in">
                                      <p:cBhvr>
                                        <p:cTn dur="1000"/>
                                        <p:tgtEl>
                                          <p:spTgt spid="13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2" st="2"/>
                                            </p:txEl>
                                          </p:spTgt>
                                        </p:tgtEl>
                                        <p:attrNameLst>
                                          <p:attrName>style.visibility</p:attrName>
                                        </p:attrNameLst>
                                      </p:cBhvr>
                                      <p:to>
                                        <p:strVal val="visible"/>
                                      </p:to>
                                    </p:set>
                                    <p:animEffect filter="fade" transition="in">
                                      <p:cBhvr>
                                        <p:cTn dur="1000"/>
                                        <p:tgtEl>
                                          <p:spTgt spid="13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3" st="3"/>
                                            </p:txEl>
                                          </p:spTgt>
                                        </p:tgtEl>
                                        <p:attrNameLst>
                                          <p:attrName>style.visibility</p:attrName>
                                        </p:attrNameLst>
                                      </p:cBhvr>
                                      <p:to>
                                        <p:strVal val="visible"/>
                                      </p:to>
                                    </p:set>
                                    <p:animEffect filter="fade" transition="in">
                                      <p:cBhvr>
                                        <p:cTn dur="1000"/>
                                        <p:tgtEl>
                                          <p:spTgt spid="13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4" st="4"/>
                                            </p:txEl>
                                          </p:spTgt>
                                        </p:tgtEl>
                                        <p:attrNameLst>
                                          <p:attrName>style.visibility</p:attrName>
                                        </p:attrNameLst>
                                      </p:cBhvr>
                                      <p:to>
                                        <p:strVal val="visible"/>
                                      </p:to>
                                    </p:set>
                                    <p:animEffect filter="fade" transition="in">
                                      <p:cBhvr>
                                        <p:cTn dur="1000"/>
                                        <p:tgtEl>
                                          <p:spTgt spid="13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5" st="5"/>
                                            </p:txEl>
                                          </p:spTgt>
                                        </p:tgtEl>
                                        <p:attrNameLst>
                                          <p:attrName>style.visibility</p:attrName>
                                        </p:attrNameLst>
                                      </p:cBhvr>
                                      <p:to>
                                        <p:strVal val="visible"/>
                                      </p:to>
                                    </p:set>
                                    <p:animEffect filter="fade" transition="in">
                                      <p:cBhvr>
                                        <p:cTn dur="1000"/>
                                        <p:tgtEl>
                                          <p:spTgt spid="13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6" st="6"/>
                                            </p:txEl>
                                          </p:spTgt>
                                        </p:tgtEl>
                                        <p:attrNameLst>
                                          <p:attrName>style.visibility</p:attrName>
                                        </p:attrNameLst>
                                      </p:cBhvr>
                                      <p:to>
                                        <p:strVal val="visible"/>
                                      </p:to>
                                    </p:set>
                                    <p:animEffect filter="fade" transition="in">
                                      <p:cBhvr>
                                        <p:cTn dur="1000"/>
                                        <p:tgtEl>
                                          <p:spTgt spid="13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7" st="7"/>
                                            </p:txEl>
                                          </p:spTgt>
                                        </p:tgtEl>
                                        <p:attrNameLst>
                                          <p:attrName>style.visibility</p:attrName>
                                        </p:attrNameLst>
                                      </p:cBhvr>
                                      <p:to>
                                        <p:strVal val="visible"/>
                                      </p:to>
                                    </p:set>
                                    <p:animEffect filter="fade" transition="in">
                                      <p:cBhvr>
                                        <p:cTn dur="1000"/>
                                        <p:tgtEl>
                                          <p:spTgt spid="135">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8" st="8"/>
                                            </p:txEl>
                                          </p:spTgt>
                                        </p:tgtEl>
                                        <p:attrNameLst>
                                          <p:attrName>style.visibility</p:attrName>
                                        </p:attrNameLst>
                                      </p:cBhvr>
                                      <p:to>
                                        <p:strVal val="visible"/>
                                      </p:to>
                                    </p:set>
                                    <p:animEffect filter="fade" transition="in">
                                      <p:cBhvr>
                                        <p:cTn dur="1000"/>
                                        <p:tgtEl>
                                          <p:spTgt spid="135">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