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2" r:id="rId4"/>
    <p:sldId id="293" r:id="rId5"/>
    <p:sldId id="306" r:id="rId6"/>
    <p:sldId id="311" r:id="rId7"/>
    <p:sldId id="307" r:id="rId8"/>
    <p:sldId id="308" r:id="rId9"/>
    <p:sldId id="301" r:id="rId10"/>
    <p:sldId id="305" r:id="rId11"/>
    <p:sldId id="309" r:id="rId12"/>
    <p:sldId id="258" r:id="rId13"/>
    <p:sldId id="267" r:id="rId14"/>
    <p:sldId id="268" r:id="rId15"/>
    <p:sldId id="263" r:id="rId16"/>
    <p:sldId id="272" r:id="rId17"/>
    <p:sldId id="269" r:id="rId18"/>
    <p:sldId id="270" r:id="rId19"/>
    <p:sldId id="271" r:id="rId20"/>
    <p:sldId id="310" r:id="rId21"/>
    <p:sldId id="278" r:id="rId22"/>
    <p:sldId id="262" r:id="rId23"/>
    <p:sldId id="300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79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51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916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5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83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552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215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83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618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92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186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9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E51C6-0F87-41A0-A954-D7A953A7ABD2}" type="datetimeFigureOut">
              <a:rPr lang="en-GB" smtClean="0"/>
              <a:t>25/02/2021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5ED5A-27C7-4097-89A6-849144790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57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relitec.com/colorveil/windows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hyperlink" Target="https://www.aurelitec.com/colorveil/window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uzzel.org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v.uk/government/consultations/consultation-on-how-gcse-as-and-a-level-grades-should-be-awarded-in-summer-2021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hyperlink" Target="https://www.gov.uk/government/consultations/consultation-on-how-gcse-as-and-a-level-grades-should-be-awarded-in-summer-202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Bolton English Hub 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Tuesday, 18</a:t>
            </a:r>
            <a:r>
              <a:rPr lang="en-GB" sz="4400" b="1" baseline="30000" dirty="0">
                <a:solidFill>
                  <a:srgbClr val="FF0000"/>
                </a:solidFill>
              </a:rPr>
              <a:t>th</a:t>
            </a:r>
            <a:r>
              <a:rPr lang="en-GB" sz="4400" b="1" dirty="0">
                <a:solidFill>
                  <a:srgbClr val="FF0000"/>
                </a:solidFill>
              </a:rPr>
              <a:t> January 2021</a:t>
            </a:r>
            <a:br>
              <a:rPr lang="en-GB" sz="4400" dirty="0">
                <a:solidFill>
                  <a:srgbClr val="FF0000"/>
                </a:solidFill>
              </a:rPr>
            </a:br>
            <a:r>
              <a:rPr lang="en-GB" sz="4400" b="1" dirty="0">
                <a:solidFill>
                  <a:srgbClr val="FF0000"/>
                </a:solidFill>
              </a:rPr>
              <a:t>2.30pm – 3.30/4.00pm</a:t>
            </a:r>
            <a:endParaRPr lang="en-GB" sz="4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89200" cy="112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79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4D5A0D-477F-4A95-8118-C5B7CD0C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216" y="327170"/>
            <a:ext cx="10725315" cy="56541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94576" cy="11676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22F24D-D68D-42E0-A4A2-AEB5FCA94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335" y="5577917"/>
            <a:ext cx="2997666" cy="1280084"/>
          </a:xfrm>
          <a:prstGeom prst="rect">
            <a:avLst/>
          </a:prstGeom>
        </p:spPr>
      </p:pic>
      <p:pic>
        <p:nvPicPr>
          <p:cNvPr id="1028" name="Picture 4" descr="Department for Education - Wikipedia">
            <a:extLst>
              <a:ext uri="{FF2B5EF4-FFF2-40B4-BE49-F238E27FC236}">
                <a16:creationId xmlns:a16="http://schemas.microsoft.com/office/drawing/2014/main" id="{A7AE86E7-301C-4272-B01A-E6F989A2C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3182"/>
            <a:ext cx="1713096" cy="101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253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806" y="1584102"/>
            <a:ext cx="10515600" cy="4463245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  <a:latin typeface="+mn-lt"/>
              </a:rPr>
              <a:t>1. The Current Situation:</a:t>
            </a:r>
            <a:br>
              <a:rPr lang="en-GB" b="1" dirty="0">
                <a:solidFill>
                  <a:srgbClr val="7030A0"/>
                </a:solidFill>
                <a:latin typeface="+mn-lt"/>
              </a:rPr>
            </a:br>
            <a:r>
              <a:rPr lang="en-GB" b="1" dirty="0">
                <a:solidFill>
                  <a:srgbClr val="7030A0"/>
                </a:solidFill>
                <a:latin typeface="+mn-lt"/>
              </a:rPr>
              <a:t>b. Remote learning </a:t>
            </a:r>
            <a:br>
              <a:rPr lang="en-GB" dirty="0"/>
            </a:b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23" y="4370626"/>
            <a:ext cx="3735977" cy="248737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533564" y="242934"/>
            <a:ext cx="4462817" cy="685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Key Discussion Topic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6E1915-2E4E-4A93-83D7-925552FF1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89200" cy="112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9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373" y="825447"/>
            <a:ext cx="11231742" cy="5888391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+mn-lt"/>
              </a:rPr>
              <a:t>2. Remote Learning: </a:t>
            </a:r>
            <a:br>
              <a:rPr lang="en-GB" b="1" dirty="0">
                <a:solidFill>
                  <a:srgbClr val="FF0000"/>
                </a:solidFill>
                <a:latin typeface="+mn-lt"/>
              </a:rPr>
            </a:br>
            <a:r>
              <a:rPr lang="en-GB" b="1" dirty="0">
                <a:solidFill>
                  <a:srgbClr val="FF0000"/>
                </a:solidFill>
                <a:latin typeface="+mn-lt"/>
              </a:rPr>
              <a:t>Pedagogy and Strategies for Remote Learning </a:t>
            </a:r>
            <a:br>
              <a:rPr lang="en-GB" b="1" dirty="0">
                <a:solidFill>
                  <a:srgbClr val="FF0000"/>
                </a:solidFill>
                <a:latin typeface="+mn-lt"/>
              </a:rPr>
            </a:br>
            <a:r>
              <a:rPr lang="en-GB" b="1" dirty="0">
                <a:solidFill>
                  <a:srgbClr val="FF0000"/>
                </a:solidFill>
                <a:latin typeface="+mn-lt"/>
              </a:rPr>
              <a:t>Sharing Best Practice and Top Tips</a:t>
            </a:r>
            <a:endParaRPr lang="en-GB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222" y="5921422"/>
            <a:ext cx="2520778" cy="93657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055142" y="242934"/>
            <a:ext cx="4941240" cy="11999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Key Discussion Topic</a:t>
            </a:r>
          </a:p>
          <a:p>
            <a:pPr algn="ctr"/>
            <a:r>
              <a:rPr lang="en-GB" sz="3600" b="1" dirty="0"/>
              <a:t>Sharing Best practice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89200" cy="11223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6589">
            <a:off x="393198" y="4449840"/>
            <a:ext cx="1482420" cy="218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4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01" y="173931"/>
            <a:ext cx="11979479" cy="951613"/>
          </a:xfr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n-lt"/>
              </a:rPr>
              <a:t>Remote Learning: Key strategy of the week - 18</a:t>
            </a:r>
            <a:r>
              <a:rPr lang="en-US" sz="3200" b="1" baseline="30000" dirty="0">
                <a:solidFill>
                  <a:srgbClr val="FF0000"/>
                </a:solidFill>
                <a:latin typeface="+mn-lt"/>
              </a:rPr>
              <a:t>th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 Jan 2021: </a:t>
            </a:r>
            <a:br>
              <a:rPr lang="en-US" sz="3200" b="1" dirty="0">
                <a:solidFill>
                  <a:srgbClr val="FF0000"/>
                </a:solidFill>
                <a:latin typeface="+mn-lt"/>
              </a:rPr>
            </a:br>
            <a:r>
              <a:rPr lang="en-US" sz="3200" b="1" dirty="0">
                <a:solidFill>
                  <a:srgbClr val="FF0000"/>
                </a:solidFill>
                <a:latin typeface="+mn-lt"/>
              </a:rPr>
              <a:t>Creating a quiz that can be used during the live lesson!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62798">
            <a:off x="507516" y="2012484"/>
            <a:ext cx="5311072" cy="20476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38239">
            <a:off x="6468932" y="2083883"/>
            <a:ext cx="5304744" cy="35144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316" y="4479494"/>
            <a:ext cx="5830684" cy="2018717"/>
          </a:xfrm>
          <a:prstGeom prst="rect">
            <a:avLst/>
          </a:prstGeom>
        </p:spPr>
      </p:pic>
      <p:sp>
        <p:nvSpPr>
          <p:cNvPr id="15" name="Right Arrow 14"/>
          <p:cNvSpPr/>
          <p:nvPr/>
        </p:nvSpPr>
        <p:spPr>
          <a:xfrm>
            <a:off x="5365734" y="2512332"/>
            <a:ext cx="1306285" cy="942392"/>
          </a:xfrm>
          <a:prstGeom prst="rightArrow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Down Arrow 16"/>
          <p:cNvSpPr/>
          <p:nvPr/>
        </p:nvSpPr>
        <p:spPr>
          <a:xfrm rot="3684519">
            <a:off x="5814392" y="4952501"/>
            <a:ext cx="1246576" cy="1673414"/>
          </a:xfrm>
          <a:prstGeom prst="downArrow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F23C920-FF7C-4CBF-A794-E2C1E265A2CE}"/>
              </a:ext>
            </a:extLst>
          </p:cNvPr>
          <p:cNvSpPr/>
          <p:nvPr/>
        </p:nvSpPr>
        <p:spPr>
          <a:xfrm>
            <a:off x="8766495" y="6241409"/>
            <a:ext cx="3053593" cy="4954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Please also see attached PDF.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5BE650-B3AA-4952-9347-E746A58937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786" y="1029690"/>
            <a:ext cx="6466114" cy="80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5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4A4FD-FE8A-4001-9892-806B40948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33003"/>
          </a:xfrm>
          <a:ln w="57150"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+mn-lt"/>
              </a:rPr>
              <a:t>Other resources and ideas . . .</a:t>
            </a: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AB86B981-EC13-49EA-843D-8012FBAEE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22" y="196617"/>
            <a:ext cx="19431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ee the source image">
            <a:extLst>
              <a:ext uri="{FF2B5EF4-FFF2-40B4-BE49-F238E27FC236}">
                <a16:creationId xmlns:a16="http://schemas.microsoft.com/office/drawing/2014/main" id="{69375945-E3FF-4099-82F7-E355B9DEC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678" y="3761938"/>
            <a:ext cx="19431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89B30F-BDE1-4E4E-8DEA-A18C389CF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794" y="238562"/>
            <a:ext cx="6466114" cy="8021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051409-79DD-4140-BDDA-6775D1CF8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68" y="5723618"/>
            <a:ext cx="6466114" cy="80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45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900" y="1325460"/>
            <a:ext cx="10101430" cy="42070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1" y="5909729"/>
            <a:ext cx="1816359" cy="70242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EBF60AA-410D-42A6-82D0-A2680D221008}"/>
              </a:ext>
            </a:extLst>
          </p:cNvPr>
          <p:cNvSpPr/>
          <p:nvPr/>
        </p:nvSpPr>
        <p:spPr>
          <a:xfrm>
            <a:off x="151002" y="83890"/>
            <a:ext cx="4697835" cy="11744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Mini whiteboards for every student – a great way to incorporate </a:t>
            </a:r>
            <a:r>
              <a:rPr lang="en-GB" sz="2400" b="1" dirty="0" err="1"/>
              <a:t>AfL</a:t>
            </a:r>
            <a:r>
              <a:rPr lang="en-GB" sz="24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52303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1" y="5909729"/>
            <a:ext cx="1816359" cy="70242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DA0EE20-6140-4268-BCB1-738E27EC3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695" y="696453"/>
            <a:ext cx="10515600" cy="536455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7030A0"/>
                </a:solidFill>
                <a:latin typeface="+mn-lt"/>
              </a:rPr>
              <a:t>In the classroom, you were able to project your PowerPoint presentation on to a whiteboard and annotate. On Teams, you can convert your PowerPoint into a PDF, upload it to the Class Notebook, and then annotate to your heart's content.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44388C5-A7E6-4DC4-8256-8E0A1E11D54A}"/>
              </a:ext>
            </a:extLst>
          </p:cNvPr>
          <p:cNvSpPr/>
          <p:nvPr/>
        </p:nvSpPr>
        <p:spPr>
          <a:xfrm>
            <a:off x="6878973" y="302004"/>
            <a:ext cx="4697835" cy="11409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How to annotate your PowerPoint on Teams during the lesson:</a:t>
            </a:r>
          </a:p>
        </p:txBody>
      </p:sp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D0C71F4A-5240-4E95-8A6D-110F17362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2244">
            <a:off x="10004745" y="3929193"/>
            <a:ext cx="19431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099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82" y="1532738"/>
            <a:ext cx="10921012" cy="41026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1" y="5909729"/>
            <a:ext cx="1816359" cy="70242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C432B22-5E79-44E9-88B7-3444D573193D}"/>
              </a:ext>
            </a:extLst>
          </p:cNvPr>
          <p:cNvSpPr/>
          <p:nvPr/>
        </p:nvSpPr>
        <p:spPr>
          <a:xfrm>
            <a:off x="7197754" y="218114"/>
            <a:ext cx="4697835" cy="117445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An interesting discussion tool – pupils pre-record their ideas and these are shared in the session:</a:t>
            </a:r>
          </a:p>
        </p:txBody>
      </p:sp>
    </p:spTree>
    <p:extLst>
      <p:ext uri="{BB962C8B-B14F-4D97-AF65-F5344CB8AC3E}">
        <p14:creationId xmlns:p14="http://schemas.microsoft.com/office/powerpoint/2010/main" val="256248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1" y="5909729"/>
            <a:ext cx="1816359" cy="70242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3C00AF9-1146-4595-802E-417D4E3D7BAB}"/>
              </a:ext>
            </a:extLst>
          </p:cNvPr>
          <p:cNvGraphicFramePr>
            <a:graphicFrameLocks noGrp="1"/>
          </p:cNvGraphicFramePr>
          <p:nvPr/>
        </p:nvGraphicFramePr>
        <p:xfrm>
          <a:off x="469783" y="1778466"/>
          <a:ext cx="9436217" cy="3297248"/>
        </p:xfrm>
        <a:graphic>
          <a:graphicData uri="http://schemas.openxmlformats.org/drawingml/2006/table">
            <a:tbl>
              <a:tblPr/>
              <a:tblGrid>
                <a:gridCol w="3397039">
                  <a:extLst>
                    <a:ext uri="{9D8B030D-6E8A-4147-A177-3AD203B41FA5}">
                      <a16:colId xmlns:a16="http://schemas.microsoft.com/office/drawing/2014/main" val="2159885075"/>
                    </a:ext>
                  </a:extLst>
                </a:gridCol>
                <a:gridCol w="6039178">
                  <a:extLst>
                    <a:ext uri="{9D8B030D-6E8A-4147-A177-3AD203B41FA5}">
                      <a16:colId xmlns:a16="http://schemas.microsoft.com/office/drawing/2014/main" val="3074192634"/>
                    </a:ext>
                  </a:extLst>
                </a:gridCol>
              </a:tblGrid>
              <a:tr h="3297248">
                <a:tc>
                  <a:txBody>
                    <a:bodyPr/>
                    <a:lstStyle/>
                    <a:p>
                      <a:pPr fontAlgn="base"/>
                      <a:endParaRPr lang="en-GB">
                        <a:effectLst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sz="2400" b="0" u="none" strike="noStrike" dirty="0" err="1">
                          <a:effectLst/>
                          <a:latin typeface="wf_segoe-ui_light"/>
                          <a:hlinkClick r:id="rId3"/>
                        </a:rPr>
                        <a:t>ColorVeil</a:t>
                      </a:r>
                      <a:r>
                        <a:rPr lang="en-GB" sz="2400" b="0" u="none" strike="noStrike" dirty="0">
                          <a:effectLst/>
                          <a:latin typeface="wf_segoe-ui_light"/>
                          <a:hlinkClick r:id="rId3"/>
                        </a:rPr>
                        <a:t> - Screen </a:t>
                      </a:r>
                      <a:r>
                        <a:rPr lang="en-GB" sz="2400" b="0" u="none" strike="noStrike" dirty="0" err="1">
                          <a:effectLst/>
                          <a:latin typeface="wf_segoe-ui_light"/>
                          <a:hlinkClick r:id="rId3"/>
                        </a:rPr>
                        <a:t>color</a:t>
                      </a:r>
                      <a:r>
                        <a:rPr lang="en-GB" sz="2400" b="0" u="none" strike="noStrike" dirty="0">
                          <a:effectLst/>
                          <a:latin typeface="wf_segoe-ui_light"/>
                          <a:hlinkClick r:id="rId3"/>
                        </a:rPr>
                        <a:t> filter and dimmer | </a:t>
                      </a:r>
                      <a:r>
                        <a:rPr lang="en-GB" sz="2400" b="0" u="none" strike="noStrike" dirty="0" err="1">
                          <a:effectLst/>
                          <a:latin typeface="wf_segoe-ui_light"/>
                          <a:hlinkClick r:id="rId3"/>
                        </a:rPr>
                        <a:t>Aurelitec</a:t>
                      </a:r>
                      <a:endParaRPr lang="en-GB" sz="2400" b="0" dirty="0">
                        <a:effectLst/>
                        <a:latin typeface="wf_segoe-ui_light"/>
                      </a:endParaRPr>
                    </a:p>
                    <a:p>
                      <a:pPr fontAlgn="base"/>
                      <a:r>
                        <a:rPr lang="en-GB" sz="2400" dirty="0">
                          <a:solidFill>
                            <a:srgbClr val="666666"/>
                          </a:solidFill>
                          <a:effectLst/>
                          <a:latin typeface="wf_segoe-ui_normal"/>
                        </a:rPr>
                        <a:t>Add a </a:t>
                      </a:r>
                      <a:r>
                        <a:rPr lang="en-GB" sz="2400" dirty="0" err="1">
                          <a:solidFill>
                            <a:srgbClr val="666666"/>
                          </a:solidFill>
                          <a:effectLst/>
                          <a:latin typeface="wf_segoe-ui_normal"/>
                        </a:rPr>
                        <a:t>color</a:t>
                      </a:r>
                      <a:r>
                        <a:rPr lang="en-GB" sz="2400" dirty="0">
                          <a:solidFill>
                            <a:srgbClr val="666666"/>
                          </a:solidFill>
                          <a:effectLst/>
                          <a:latin typeface="wf_segoe-ui_normal"/>
                        </a:rPr>
                        <a:t> filter over your screen, over any website you visit, and over any program you use. Dim screen brightness, reduce eye strain, and save energy.</a:t>
                      </a:r>
                    </a:p>
                    <a:p>
                      <a:pPr fontAlgn="base"/>
                      <a:r>
                        <a:rPr lang="en-GB" sz="2400" b="0" dirty="0">
                          <a:solidFill>
                            <a:srgbClr val="A6A6A6"/>
                          </a:solidFill>
                          <a:effectLst/>
                          <a:latin typeface="wf_segoe-ui_normal"/>
                        </a:rPr>
                        <a:t>www.aurelitec.com</a:t>
                      </a: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541209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06CF9D6A-B73F-40F3-9134-52327F85B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634773"/>
            <a:ext cx="55262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https://www.aurelitec.com/colorveil/windows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www.aurelitec.com/img/apps/colorveil/windows/jumbotron/colorveil-windows-jumbotron-image.png">
            <a:hlinkClick r:id="rId3"/>
            <a:extLst>
              <a:ext uri="{FF2B5EF4-FFF2-40B4-BE49-F238E27FC236}">
                <a16:creationId xmlns:a16="http://schemas.microsoft.com/office/drawing/2014/main" id="{C579C0FF-55A0-4A5D-9160-20D121D5F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83" y="1826703"/>
            <a:ext cx="3422709" cy="324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94AC37-45B1-4BDD-BD7E-93C49B248C0E}"/>
              </a:ext>
            </a:extLst>
          </p:cNvPr>
          <p:cNvSpPr/>
          <p:nvPr/>
        </p:nvSpPr>
        <p:spPr>
          <a:xfrm>
            <a:off x="151002" y="83890"/>
            <a:ext cx="4697835" cy="117445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Screen overlays for pupils who need these in class:</a:t>
            </a:r>
          </a:p>
        </p:txBody>
      </p:sp>
    </p:spTree>
    <p:extLst>
      <p:ext uri="{BB962C8B-B14F-4D97-AF65-F5344CB8AC3E}">
        <p14:creationId xmlns:p14="http://schemas.microsoft.com/office/powerpoint/2010/main" val="4099764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1" y="5909729"/>
            <a:ext cx="1816359" cy="7024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9D990B-BE91-46A2-ABED-1AADECFDCA2C}"/>
              </a:ext>
            </a:extLst>
          </p:cNvPr>
          <p:cNvSpPr/>
          <p:nvPr/>
        </p:nvSpPr>
        <p:spPr>
          <a:xfrm>
            <a:off x="5756246" y="6242817"/>
            <a:ext cx="596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Create Own Puzzles: Online, Free and Interactive! (puzzel.org)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053674-B654-4BA9-8483-FC65F6C87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31" y="1176100"/>
            <a:ext cx="9499134" cy="464936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FC13E71-3E45-4524-8C42-354C6FB51BDC}"/>
              </a:ext>
            </a:extLst>
          </p:cNvPr>
          <p:cNvSpPr/>
          <p:nvPr/>
        </p:nvSpPr>
        <p:spPr>
          <a:xfrm>
            <a:off x="7340368" y="109057"/>
            <a:ext cx="4697835" cy="11744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Interactive puzzles that can be embedded in lessons:</a:t>
            </a:r>
          </a:p>
        </p:txBody>
      </p:sp>
    </p:spTree>
    <p:extLst>
      <p:ext uri="{BB962C8B-B14F-4D97-AF65-F5344CB8AC3E}">
        <p14:creationId xmlns:p14="http://schemas.microsoft.com/office/powerpoint/2010/main" val="3815261694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52795"/>
          </a:xfrm>
        </p:spPr>
        <p:txBody>
          <a:bodyPr>
            <a:normAutofit/>
          </a:bodyPr>
          <a:lstStyle/>
          <a:p>
            <a:pPr algn="ctr"/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Gerry Reynolds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Assistant Headteacher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Mount St Joseph Catholic School</a:t>
            </a:r>
            <a:br>
              <a:rPr lang="en-GB" dirty="0">
                <a:latin typeface="+mn-lt"/>
              </a:rPr>
            </a:br>
            <a:endParaRPr lang="en-GB" dirty="0">
              <a:latin typeface="+mn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533564" y="242934"/>
            <a:ext cx="4462817" cy="685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Introductions: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89200" cy="112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20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373" y="825447"/>
            <a:ext cx="11231742" cy="5888391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+mn-lt"/>
              </a:rPr>
              <a:t>3. Remote Learning: </a:t>
            </a:r>
            <a:br>
              <a:rPr lang="en-GB" b="1" dirty="0">
                <a:solidFill>
                  <a:srgbClr val="FF0000"/>
                </a:solidFill>
                <a:latin typeface="+mn-lt"/>
              </a:rPr>
            </a:br>
            <a:r>
              <a:rPr lang="en-GB" b="1" dirty="0">
                <a:solidFill>
                  <a:srgbClr val="FF0000"/>
                </a:solidFill>
                <a:latin typeface="+mn-lt"/>
              </a:rPr>
              <a:t>Marking and Providing Feedback Remotely</a:t>
            </a:r>
            <a:endParaRPr lang="en-GB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222" y="5921422"/>
            <a:ext cx="2520778" cy="93657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055142" y="242934"/>
            <a:ext cx="4941240" cy="11999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Discussion Topic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Sharing Best practice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89200" cy="11223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6589">
            <a:off x="393198" y="4449840"/>
            <a:ext cx="1482420" cy="218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73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373" y="825447"/>
            <a:ext cx="11231742" cy="5888391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+mn-lt"/>
              </a:rPr>
              <a:t>4. Proposed Teacher Assessments:</a:t>
            </a:r>
            <a:br>
              <a:rPr lang="en-GB" b="1" dirty="0">
                <a:solidFill>
                  <a:srgbClr val="002060"/>
                </a:solidFill>
                <a:latin typeface="+mn-lt"/>
              </a:rPr>
            </a:br>
            <a:r>
              <a:rPr lang="en-GB" b="1" dirty="0">
                <a:solidFill>
                  <a:srgbClr val="002060"/>
                </a:solidFill>
                <a:latin typeface="+mn-lt"/>
              </a:rPr>
              <a:t>a.	Suggestions so far</a:t>
            </a:r>
            <a:br>
              <a:rPr lang="en-GB" b="1" dirty="0">
                <a:solidFill>
                  <a:srgbClr val="002060"/>
                </a:solidFill>
                <a:latin typeface="+mn-lt"/>
              </a:rPr>
            </a:br>
            <a:r>
              <a:rPr lang="en-GB" b="1" dirty="0">
                <a:solidFill>
                  <a:srgbClr val="002060"/>
                </a:solidFill>
                <a:latin typeface="+mn-lt"/>
              </a:rPr>
              <a:t>b.	External verification – how can we do this?</a:t>
            </a:r>
            <a:br>
              <a:rPr lang="en-GB" b="1" dirty="0">
                <a:solidFill>
                  <a:srgbClr val="002060"/>
                </a:solidFill>
                <a:latin typeface="+mn-lt"/>
              </a:rPr>
            </a:br>
            <a:endParaRPr lang="en-GB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222" y="5921422"/>
            <a:ext cx="2520778" cy="93657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533564" y="242934"/>
            <a:ext cx="4462817" cy="685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white"/>
                </a:solidFill>
              </a:rPr>
              <a:t>Key Discussion Topic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89200" cy="112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3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141" y="1584102"/>
            <a:ext cx="6915935" cy="4463245"/>
          </a:xfrm>
        </p:spPr>
        <p:txBody>
          <a:bodyPr>
            <a:normAutofit fontScale="90000"/>
          </a:bodyPr>
          <a:lstStyle/>
          <a:p>
            <a:pPr fontAlgn="base"/>
            <a:r>
              <a:rPr lang="en-GB" b="1" dirty="0">
                <a:solidFill>
                  <a:srgbClr val="7030A0"/>
                </a:solidFill>
                <a:latin typeface="+mn-lt"/>
              </a:rPr>
              <a:t>Future Meetings:</a:t>
            </a:r>
            <a:br>
              <a:rPr lang="en-GB" b="1" dirty="0">
                <a:solidFill>
                  <a:srgbClr val="7030A0"/>
                </a:solidFill>
                <a:latin typeface="+mn-lt"/>
              </a:rPr>
            </a:br>
            <a:br>
              <a:rPr lang="en-GB" b="1" dirty="0">
                <a:solidFill>
                  <a:srgbClr val="7030A0"/>
                </a:solidFill>
                <a:latin typeface="+mn-lt"/>
              </a:rPr>
            </a:br>
            <a:r>
              <a:rPr lang="en-US" b="1" dirty="0">
                <a:solidFill>
                  <a:srgbClr val="7030A0"/>
                </a:solidFill>
                <a:latin typeface="+mn-lt"/>
              </a:rPr>
              <a:t>Thursday, 18th March 2021</a:t>
            </a:r>
            <a:br>
              <a:rPr lang="en-US" b="1" dirty="0">
                <a:solidFill>
                  <a:srgbClr val="7030A0"/>
                </a:solidFill>
                <a:latin typeface="+mn-lt"/>
              </a:rPr>
            </a:br>
            <a:br>
              <a:rPr lang="en-US" b="1" dirty="0">
                <a:solidFill>
                  <a:srgbClr val="7030A0"/>
                </a:solidFill>
                <a:latin typeface="+mn-lt"/>
              </a:rPr>
            </a:br>
            <a:r>
              <a:rPr lang="en-US" b="1" dirty="0">
                <a:solidFill>
                  <a:srgbClr val="7030A0"/>
                </a:solidFill>
                <a:latin typeface="+mn-lt"/>
              </a:rPr>
              <a:t>Thursday, 24th June 2021</a:t>
            </a:r>
            <a:br>
              <a:rPr lang="en-US" dirty="0"/>
            </a:br>
            <a:br>
              <a:rPr lang="en-GB" dirty="0">
                <a:latin typeface="+mn-lt"/>
              </a:rPr>
            </a:br>
            <a:br>
              <a:rPr lang="en-GB" dirty="0"/>
            </a:b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45330"/>
            <a:ext cx="2720546" cy="16126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89200" cy="1122363"/>
          </a:xfrm>
          <a:prstGeom prst="rect">
            <a:avLst/>
          </a:prstGeom>
        </p:spPr>
      </p:pic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6AA9B61C-6AD5-4EBE-83A9-D08A0FC52D7D}"/>
              </a:ext>
            </a:extLst>
          </p:cNvPr>
          <p:cNvSpPr/>
          <p:nvPr/>
        </p:nvSpPr>
        <p:spPr>
          <a:xfrm>
            <a:off x="7533564" y="242934"/>
            <a:ext cx="4462817" cy="6857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Future planning: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0587">
            <a:off x="7533564" y="1180553"/>
            <a:ext cx="3947452" cy="577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46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F5E161-F3A3-420A-B979-9784F31AC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67984"/>
              </p:ext>
            </p:extLst>
          </p:nvPr>
        </p:nvGraphicFramePr>
        <p:xfrm>
          <a:off x="561473" y="411480"/>
          <a:ext cx="11069053" cy="6035040"/>
        </p:xfrm>
        <a:graphic>
          <a:graphicData uri="http://schemas.openxmlformats.org/drawingml/2006/table">
            <a:tbl>
              <a:tblPr firstRow="1" firstCol="1" bandRow="1"/>
              <a:tblGrid>
                <a:gridCol w="2209590">
                  <a:extLst>
                    <a:ext uri="{9D8B030D-6E8A-4147-A177-3AD203B41FA5}">
                      <a16:colId xmlns:a16="http://schemas.microsoft.com/office/drawing/2014/main" val="2924771690"/>
                    </a:ext>
                  </a:extLst>
                </a:gridCol>
                <a:gridCol w="8859463">
                  <a:extLst>
                    <a:ext uri="{9D8B030D-6E8A-4147-A177-3AD203B41FA5}">
                      <a16:colId xmlns:a16="http://schemas.microsoft.com/office/drawing/2014/main" val="937531794"/>
                    </a:ext>
                  </a:extLst>
                </a:gridCol>
              </a:tblGrid>
              <a:tr h="57174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What would you like to see on the agenda for the rest of this academic year?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Think about: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Leadership development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Pedagogy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Interventions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Further opportunities for moderation and standardisation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Share strategies based on summer’s results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KS3 curriculum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Stretch and challenge (HAPs)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Engagement of boys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Teaching the structure question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 interventions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Pedagogy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Discussion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Visits from exam boards/ resource providers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chance to discuss successful intervention strategies used with key cohorts such as WBB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hear from colleagues who have made improvements in key areas (boys, writing etc.), unpacking how they have made an impact 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Further examples of how we engage students in reading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Teaching top tips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Accuracy of predictions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Assessment points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– PPE tracking and comparison to outcomes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Leadership development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Curriculum sharing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Discussion on interleaving (spacing/ retrieval etc.)</a:t>
                      </a:r>
                      <a:endParaRPr lang="en-GB" sz="18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2928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963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3A5384-2418-4AF6-AC1E-A10E3134E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926" y="0"/>
            <a:ext cx="5718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6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806" y="1584102"/>
            <a:ext cx="10515600" cy="4463245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  <a:latin typeface="+mn-lt"/>
              </a:rPr>
              <a:t>1. The Current Situation:</a:t>
            </a:r>
            <a:br>
              <a:rPr lang="en-GB" b="1" dirty="0">
                <a:solidFill>
                  <a:srgbClr val="7030A0"/>
                </a:solidFill>
                <a:latin typeface="+mn-lt"/>
              </a:rPr>
            </a:br>
            <a:r>
              <a:rPr lang="en-GB" b="1" dirty="0">
                <a:solidFill>
                  <a:srgbClr val="7030A0"/>
                </a:solidFill>
                <a:latin typeface="+mn-lt"/>
              </a:rPr>
              <a:t>a. Changes to the 2021 GCSE examinations</a:t>
            </a:r>
            <a:br>
              <a:rPr lang="en-GB" dirty="0"/>
            </a:b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23" y="4370626"/>
            <a:ext cx="3735977" cy="248737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533564" y="242934"/>
            <a:ext cx="4462817" cy="6857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Key Discussion Topic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6E1915-2E4E-4A93-83D7-925552FF1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89200" cy="112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3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9892F0-2346-4CF2-A319-BFEFA3B9E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691" y="66675"/>
            <a:ext cx="9286612" cy="67246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1FFE80-1FC0-44F3-BED4-F8855595F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712" cy="116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50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/>
            <a:extLst>
              <a:ext uri="{FF2B5EF4-FFF2-40B4-BE49-F238E27FC236}">
                <a16:creationId xmlns:a16="http://schemas.microsoft.com/office/drawing/2014/main" id="{B84B63B8-BBF0-46A7-A2A9-8CA491589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123" y="103005"/>
            <a:ext cx="5977926" cy="66836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263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8A1E45-355A-42E1-A36C-30401B53F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07853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6F40C2-9B67-4832-B5DC-0D9D6B62B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53" y="0"/>
            <a:ext cx="6012110" cy="5010150"/>
          </a:xfrm>
          <a:prstGeom prst="rect">
            <a:avLst/>
          </a:prstGeom>
        </p:spPr>
      </p:pic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B5148E69-7148-4E0D-9B15-74C1DF46B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9307" y="4587558"/>
            <a:ext cx="1967716" cy="227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6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7DFEBA-9335-480F-961D-A5E3EDD5A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73" y="25866"/>
            <a:ext cx="5714215" cy="1371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7E152E-69F0-4576-983F-2D7790403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73" y="1397466"/>
            <a:ext cx="5714215" cy="472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ABC2C6-5209-41B3-8054-7C5B8F83D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9712" y="25866"/>
            <a:ext cx="5286375" cy="3019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FB8612-0DA0-4384-A8E3-5113E4466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761" y="2978179"/>
            <a:ext cx="5248275" cy="19145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A1E6DC-8F51-4AA4-8493-C922873C0F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9054" y="4706225"/>
            <a:ext cx="1864872" cy="215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31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712" cy="11676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924DD3-4FFA-4385-BC01-828349FEB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712" y="117707"/>
            <a:ext cx="9143170" cy="5921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22F24D-D68D-42E0-A4A2-AEB5FCA94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335" y="5577917"/>
            <a:ext cx="2997666" cy="1280084"/>
          </a:xfrm>
          <a:prstGeom prst="rect">
            <a:avLst/>
          </a:prstGeom>
        </p:spPr>
      </p:pic>
      <p:pic>
        <p:nvPicPr>
          <p:cNvPr id="11" name="Picture 4" descr="Department for Education - Wikipedia">
            <a:extLst>
              <a:ext uri="{FF2B5EF4-FFF2-40B4-BE49-F238E27FC236}">
                <a16:creationId xmlns:a16="http://schemas.microsoft.com/office/drawing/2014/main" id="{393E65FC-A787-4C3A-8862-29D4CE994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4" y="1352242"/>
            <a:ext cx="1770904" cy="101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657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4464</TotalTime>
  <Words>517</Words>
  <Application>Microsoft Macintosh PowerPoint</Application>
  <PresentationFormat>Widescreen</PresentationFormat>
  <Paragraphs>59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Candara</vt:lpstr>
      <vt:lpstr>Symbol</vt:lpstr>
      <vt:lpstr>wf_segoe-ui_light</vt:lpstr>
      <vt:lpstr>wf_segoe-ui_normal</vt:lpstr>
      <vt:lpstr>Office Theme</vt:lpstr>
      <vt:lpstr>Bolton English Hub  </vt:lpstr>
      <vt:lpstr> Gerry Reynolds Assistant Headteacher Mount St Joseph Catholic School </vt:lpstr>
      <vt:lpstr>PowerPoint Presentation</vt:lpstr>
      <vt:lpstr>1. The Current Situation: a. Changes to the 2021 GCSE examinations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The Current Situation: b. Remote learning  </vt:lpstr>
      <vt:lpstr>2. Remote Learning:  Pedagogy and Strategies for Remote Learning  Sharing Best Practice and Top Tips</vt:lpstr>
      <vt:lpstr>Remote Learning: Key strategy of the week - 18th Jan 2021:  Creating a quiz that can be used during the live lesson!</vt:lpstr>
      <vt:lpstr>Other resources and ideas . . .</vt:lpstr>
      <vt:lpstr>PowerPoint Presentation</vt:lpstr>
      <vt:lpstr>In the classroom, you were able to project your PowerPoint presentation on to a whiteboard and annotate. On Teams, you can convert your PowerPoint into a PDF, upload it to the Class Notebook, and then annotate to your heart's content. </vt:lpstr>
      <vt:lpstr>PowerPoint Presentation</vt:lpstr>
      <vt:lpstr>PowerPoint Presentation</vt:lpstr>
      <vt:lpstr>PowerPoint Presentation</vt:lpstr>
      <vt:lpstr>3. Remote Learning:  Marking and Providing Feedback Remotely</vt:lpstr>
      <vt:lpstr>4. Proposed Teacher Assessments: a. Suggestions so far b. External verification – how can we do this? </vt:lpstr>
      <vt:lpstr>Future Meetings:  Thursday, 18th March 2021  Thursday, 24th June 2021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Staff</dc:creator>
  <cp:lastModifiedBy>mh</cp:lastModifiedBy>
  <cp:revision>56</cp:revision>
  <cp:lastPrinted>2019-01-22T11:19:14Z</cp:lastPrinted>
  <dcterms:created xsi:type="dcterms:W3CDTF">2018-11-05T03:55:09Z</dcterms:created>
  <dcterms:modified xsi:type="dcterms:W3CDTF">2021-02-25T20:29:23Z</dcterms:modified>
</cp:coreProperties>
</file>