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25"/>
  </p:notesMasterIdLst>
  <p:sldIdLst>
    <p:sldId id="1537" r:id="rId2"/>
    <p:sldId id="316" r:id="rId3"/>
    <p:sldId id="1521" r:id="rId4"/>
    <p:sldId id="2102" r:id="rId5"/>
    <p:sldId id="2099" r:id="rId6"/>
    <p:sldId id="1558" r:id="rId7"/>
    <p:sldId id="262" r:id="rId8"/>
    <p:sldId id="1560" r:id="rId9"/>
    <p:sldId id="1562" r:id="rId10"/>
    <p:sldId id="1564" r:id="rId11"/>
    <p:sldId id="1866" r:id="rId12"/>
    <p:sldId id="1567" r:id="rId13"/>
    <p:sldId id="2097" r:id="rId14"/>
    <p:sldId id="1553" r:id="rId15"/>
    <p:sldId id="258" r:id="rId16"/>
    <p:sldId id="1539" r:id="rId17"/>
    <p:sldId id="265" r:id="rId18"/>
    <p:sldId id="1540" r:id="rId19"/>
    <p:sldId id="1642" r:id="rId20"/>
    <p:sldId id="1572" r:id="rId21"/>
    <p:sldId id="1552" r:id="rId22"/>
    <p:sldId id="260" r:id="rId23"/>
    <p:sldId id="1565" r:id="rId24"/>
    <p:sldId id="1568" r:id="rId25"/>
    <p:sldId id="1570" r:id="rId26"/>
    <p:sldId id="1864" r:id="rId27"/>
    <p:sldId id="320" r:id="rId28"/>
    <p:sldId id="273" r:id="rId29"/>
    <p:sldId id="1566" r:id="rId30"/>
    <p:sldId id="1574" r:id="rId31"/>
    <p:sldId id="1523" r:id="rId32"/>
    <p:sldId id="1524" r:id="rId33"/>
    <p:sldId id="1869" r:id="rId34"/>
    <p:sldId id="332" r:id="rId35"/>
    <p:sldId id="1544" r:id="rId36"/>
    <p:sldId id="1575" r:id="rId37"/>
    <p:sldId id="1870" r:id="rId38"/>
    <p:sldId id="1576" r:id="rId39"/>
    <p:sldId id="1577" r:id="rId40"/>
    <p:sldId id="1592" r:id="rId41"/>
    <p:sldId id="1578" r:id="rId42"/>
    <p:sldId id="2100" r:id="rId43"/>
    <p:sldId id="1581" r:id="rId44"/>
    <p:sldId id="1579" r:id="rId45"/>
    <p:sldId id="321" r:id="rId46"/>
    <p:sldId id="322" r:id="rId47"/>
    <p:sldId id="323" r:id="rId48"/>
    <p:sldId id="324" r:id="rId49"/>
    <p:sldId id="1584" r:id="rId50"/>
    <p:sldId id="2101" r:id="rId51"/>
    <p:sldId id="1597" r:id="rId52"/>
    <p:sldId id="1605" r:id="rId53"/>
    <p:sldId id="2096" r:id="rId54"/>
    <p:sldId id="284" r:id="rId55"/>
    <p:sldId id="281" r:id="rId56"/>
    <p:sldId id="1604" r:id="rId57"/>
    <p:sldId id="1608" r:id="rId58"/>
    <p:sldId id="1603" r:id="rId59"/>
    <p:sldId id="1610" r:id="rId60"/>
    <p:sldId id="1598" r:id="rId61"/>
    <p:sldId id="1599" r:id="rId62"/>
    <p:sldId id="1614" r:id="rId63"/>
    <p:sldId id="1607" r:id="rId64"/>
    <p:sldId id="1611" r:id="rId65"/>
    <p:sldId id="1643" r:id="rId66"/>
    <p:sldId id="1644" r:id="rId67"/>
    <p:sldId id="1606" r:id="rId68"/>
    <p:sldId id="1628" r:id="rId69"/>
    <p:sldId id="1627" r:id="rId70"/>
    <p:sldId id="2093" r:id="rId71"/>
    <p:sldId id="1550" r:id="rId72"/>
    <p:sldId id="2094" r:id="rId73"/>
    <p:sldId id="1624" r:id="rId74"/>
    <p:sldId id="325" r:id="rId75"/>
    <p:sldId id="1629" r:id="rId76"/>
    <p:sldId id="1616" r:id="rId77"/>
    <p:sldId id="1637" r:id="rId78"/>
    <p:sldId id="1639" r:id="rId79"/>
    <p:sldId id="1645" r:id="rId80"/>
    <p:sldId id="1634" r:id="rId81"/>
    <p:sldId id="326" r:id="rId82"/>
    <p:sldId id="1632" r:id="rId83"/>
    <p:sldId id="1875" r:id="rId84"/>
    <p:sldId id="1865" r:id="rId85"/>
    <p:sldId id="1621" r:id="rId86"/>
    <p:sldId id="1594" r:id="rId87"/>
    <p:sldId id="289" r:id="rId88"/>
    <p:sldId id="1593" r:id="rId89"/>
    <p:sldId id="1620" r:id="rId90"/>
    <p:sldId id="1863" r:id="rId91"/>
    <p:sldId id="269" r:id="rId92"/>
    <p:sldId id="1538" r:id="rId93"/>
    <p:sldId id="272" r:id="rId94"/>
    <p:sldId id="270" r:id="rId95"/>
    <p:sldId id="1617" r:id="rId96"/>
    <p:sldId id="1546" r:id="rId97"/>
    <p:sldId id="1846" r:id="rId98"/>
    <p:sldId id="1845" r:id="rId99"/>
    <p:sldId id="1549" r:id="rId100"/>
    <p:sldId id="1547" r:id="rId101"/>
    <p:sldId id="1851" r:id="rId102"/>
    <p:sldId id="1848" r:id="rId103"/>
    <p:sldId id="1452" r:id="rId104"/>
    <p:sldId id="435" r:id="rId105"/>
    <p:sldId id="455" r:id="rId106"/>
    <p:sldId id="1482" r:id="rId107"/>
    <p:sldId id="266" r:id="rId108"/>
    <p:sldId id="1853" r:id="rId109"/>
    <p:sldId id="1855" r:id="rId110"/>
    <p:sldId id="1860" r:id="rId111"/>
    <p:sldId id="261" r:id="rId112"/>
    <p:sldId id="1885" r:id="rId113"/>
    <p:sldId id="1883" r:id="rId114"/>
    <p:sldId id="1884" r:id="rId115"/>
    <p:sldId id="1854" r:id="rId116"/>
    <p:sldId id="1862" r:id="rId117"/>
    <p:sldId id="1882" r:id="rId118"/>
    <p:sldId id="1878" r:id="rId119"/>
    <p:sldId id="1879" r:id="rId120"/>
    <p:sldId id="1880" r:id="rId121"/>
    <p:sldId id="1877" r:id="rId122"/>
    <p:sldId id="1881" r:id="rId123"/>
    <p:sldId id="1998" r:id="rId1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4CBC35-F3D6-44EA-AA6F-25ADEB7A736B}" v="11" dt="2024-06-18T15:30:41.954"/>
    <p1510:client id="{BCA06C66-014F-4960-9B9D-872973C97FBB}" v="461" dt="2024-06-17T18:23:21.6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91601" autoAdjust="0"/>
  </p:normalViewPr>
  <p:slideViewPr>
    <p:cSldViewPr snapToGrid="0">
      <p:cViewPr varScale="1">
        <p:scale>
          <a:sx n="95" d="100"/>
          <a:sy n="95" d="100"/>
        </p:scale>
        <p:origin x="116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tableStyles" Target="tableStyle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microsoft.com/office/2015/10/relationships/revisionInfo" Target="revisionInfo.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A48986-B905-4ABB-AB82-2720911F24F6}" type="doc">
      <dgm:prSet loTypeId="urn:microsoft.com/office/officeart/2016/7/layout/RepeatingBendingProcessNew" loCatId="process" qsTypeId="urn:microsoft.com/office/officeart/2005/8/quickstyle/simple1" qsCatId="simple" csTypeId="urn:microsoft.com/office/officeart/2005/8/colors/accent1_2" csCatId="accent1" phldr="1"/>
      <dgm:spPr/>
      <dgm:t>
        <a:bodyPr/>
        <a:lstStyle/>
        <a:p>
          <a:endParaRPr lang="en-US"/>
        </a:p>
      </dgm:t>
    </dgm:pt>
    <dgm:pt modelId="{BC8517A2-7C6F-4DB2-A60E-0BA20B5CE9E9}">
      <dgm:prSet custT="1"/>
      <dgm:spPr/>
      <dgm:t>
        <a:bodyPr/>
        <a:lstStyle/>
        <a:p>
          <a:r>
            <a:rPr lang="en-US" sz="1600" b="1" dirty="0">
              <a:solidFill>
                <a:schemeClr val="tx1"/>
              </a:solidFill>
              <a:latin typeface="Abadi" panose="020B0604020104020204" pitchFamily="34" charset="0"/>
            </a:rPr>
            <a:t>Geographical fieldwork is widely </a:t>
          </a:r>
          <a:r>
            <a:rPr lang="en-US" sz="1600" b="1" dirty="0" err="1">
              <a:solidFill>
                <a:schemeClr val="tx1"/>
              </a:solidFill>
              <a:latin typeface="Abadi" panose="020B0604020104020204" pitchFamily="34" charset="0"/>
            </a:rPr>
            <a:t>recognised</a:t>
          </a:r>
          <a:r>
            <a:rPr lang="en-US" sz="1600" b="1" dirty="0">
              <a:solidFill>
                <a:schemeClr val="tx1"/>
              </a:solidFill>
              <a:latin typeface="Abadi" panose="020B0604020104020204" pitchFamily="34" charset="0"/>
            </a:rPr>
            <a:t> as an essential component of the practice of geography.</a:t>
          </a:r>
          <a:endParaRPr lang="en-US" sz="1600" dirty="0">
            <a:solidFill>
              <a:schemeClr val="tx1"/>
            </a:solidFill>
            <a:latin typeface="Abadi" panose="020B0604020104020204" pitchFamily="34" charset="0"/>
          </a:endParaRPr>
        </a:p>
      </dgm:t>
    </dgm:pt>
    <dgm:pt modelId="{F71BC3AC-E10A-4DD7-A7DA-6E35FAF44D64}" type="parTrans" cxnId="{E122143E-9691-4EFC-A7A7-0AF34C61EE96}">
      <dgm:prSet/>
      <dgm:spPr/>
      <dgm:t>
        <a:bodyPr/>
        <a:lstStyle/>
        <a:p>
          <a:endParaRPr lang="en-US"/>
        </a:p>
      </dgm:t>
    </dgm:pt>
    <dgm:pt modelId="{E71D0482-2DA0-4006-B329-DC7A0C8B5B12}" type="sibTrans" cxnId="{E122143E-9691-4EFC-A7A7-0AF34C61EE96}">
      <dgm:prSet/>
      <dgm:spPr/>
      <dgm:t>
        <a:bodyPr/>
        <a:lstStyle/>
        <a:p>
          <a:endParaRPr lang="en-US"/>
        </a:p>
      </dgm:t>
    </dgm:pt>
    <dgm:pt modelId="{F5AE4445-08BA-43CA-A594-2B0DDA6646B5}">
      <dgm:prSet custT="1"/>
      <dgm:spPr/>
      <dgm:t>
        <a:bodyPr/>
        <a:lstStyle/>
        <a:p>
          <a:r>
            <a:rPr lang="en-US" sz="1600" b="1" dirty="0">
              <a:solidFill>
                <a:schemeClr val="tx1"/>
              </a:solidFill>
              <a:latin typeface="Abadi" panose="020B0604020104020204" pitchFamily="34" charset="0"/>
            </a:rPr>
            <a:t>It involves learners developing and applying a wide range of skills and methods outside the classroom</a:t>
          </a:r>
          <a:r>
            <a:rPr lang="en-US" sz="1200" b="1" dirty="0"/>
            <a:t>. </a:t>
          </a:r>
          <a:endParaRPr lang="en-US" sz="1200" dirty="0"/>
        </a:p>
      </dgm:t>
    </dgm:pt>
    <dgm:pt modelId="{E9242684-AADB-4B50-8B32-0E4F4ED72A8B}" type="parTrans" cxnId="{4661A950-05DB-4107-AC1E-E50AF20CD11F}">
      <dgm:prSet/>
      <dgm:spPr/>
      <dgm:t>
        <a:bodyPr/>
        <a:lstStyle/>
        <a:p>
          <a:endParaRPr lang="en-US"/>
        </a:p>
      </dgm:t>
    </dgm:pt>
    <dgm:pt modelId="{4A2B7AE5-87B8-477A-9B7C-FE4DD0ED8FB0}" type="sibTrans" cxnId="{4661A950-05DB-4107-AC1E-E50AF20CD11F}">
      <dgm:prSet/>
      <dgm:spPr/>
      <dgm:t>
        <a:bodyPr/>
        <a:lstStyle/>
        <a:p>
          <a:endParaRPr lang="en-US"/>
        </a:p>
      </dgm:t>
    </dgm:pt>
    <dgm:pt modelId="{4DCAAAC0-16FF-4FCB-A6EF-5E309E25F7A2}">
      <dgm:prSet custT="1"/>
      <dgm:spPr/>
      <dgm:t>
        <a:bodyPr/>
        <a:lstStyle/>
        <a:p>
          <a:r>
            <a:rPr lang="en-US" sz="1600" b="1" dirty="0">
              <a:solidFill>
                <a:schemeClr val="tx1"/>
              </a:solidFill>
              <a:latin typeface="Abadi" panose="020B0604020104020204" pitchFamily="34" charset="0"/>
            </a:rPr>
            <a:t>It provides learners with practice at working like a geographer.</a:t>
          </a:r>
          <a:endParaRPr lang="en-US" sz="1600" dirty="0">
            <a:solidFill>
              <a:schemeClr val="tx1"/>
            </a:solidFill>
            <a:latin typeface="Abadi" panose="020B0604020104020204" pitchFamily="34" charset="0"/>
          </a:endParaRPr>
        </a:p>
      </dgm:t>
    </dgm:pt>
    <dgm:pt modelId="{2C92CE27-3D75-4F81-A43A-11DBDEC62B5F}" type="parTrans" cxnId="{9D950FAC-1145-481C-98B1-7DF9993E7E91}">
      <dgm:prSet/>
      <dgm:spPr/>
      <dgm:t>
        <a:bodyPr/>
        <a:lstStyle/>
        <a:p>
          <a:endParaRPr lang="en-US"/>
        </a:p>
      </dgm:t>
    </dgm:pt>
    <dgm:pt modelId="{C7289B8C-A4AB-4D5A-A477-C936A043F41F}" type="sibTrans" cxnId="{9D950FAC-1145-481C-98B1-7DF9993E7E91}">
      <dgm:prSet/>
      <dgm:spPr/>
      <dgm:t>
        <a:bodyPr/>
        <a:lstStyle/>
        <a:p>
          <a:endParaRPr lang="en-US"/>
        </a:p>
      </dgm:t>
    </dgm:pt>
    <dgm:pt modelId="{9DD644F2-5880-4D08-A4FC-EE06E0973D91}">
      <dgm:prSet custT="1"/>
      <dgm:spPr/>
      <dgm:t>
        <a:bodyPr/>
        <a:lstStyle/>
        <a:p>
          <a:r>
            <a:rPr lang="en-US" sz="1600" b="1" dirty="0">
              <a:solidFill>
                <a:schemeClr val="tx1"/>
              </a:solidFill>
              <a:latin typeface="Abadi" panose="020B0604020104020204" pitchFamily="34" charset="0"/>
            </a:rPr>
            <a:t>Fieldwork can provide enjoyment and inspiration for young people through memorable school experiences.</a:t>
          </a:r>
          <a:endParaRPr lang="en-US" sz="1600" dirty="0">
            <a:solidFill>
              <a:schemeClr val="tx1"/>
            </a:solidFill>
            <a:latin typeface="Abadi" panose="020B0604020104020204" pitchFamily="34" charset="0"/>
          </a:endParaRPr>
        </a:p>
      </dgm:t>
    </dgm:pt>
    <dgm:pt modelId="{AABC24A2-297C-43B3-A83C-46ABD918E2EC}" type="parTrans" cxnId="{3C35A1A6-369C-42D0-BD7E-63F1402D148B}">
      <dgm:prSet/>
      <dgm:spPr/>
      <dgm:t>
        <a:bodyPr/>
        <a:lstStyle/>
        <a:p>
          <a:endParaRPr lang="en-US"/>
        </a:p>
      </dgm:t>
    </dgm:pt>
    <dgm:pt modelId="{BE704E0D-26DB-436D-92CB-4BEFF2A5E5A0}" type="sibTrans" cxnId="{3C35A1A6-369C-42D0-BD7E-63F1402D148B}">
      <dgm:prSet/>
      <dgm:spPr/>
      <dgm:t>
        <a:bodyPr/>
        <a:lstStyle/>
        <a:p>
          <a:endParaRPr lang="en-US"/>
        </a:p>
      </dgm:t>
    </dgm:pt>
    <dgm:pt modelId="{EC29052E-38D4-42D4-B3D2-FF5BED5E14FB}">
      <dgm:prSet custT="1"/>
      <dgm:spPr/>
      <dgm:t>
        <a:bodyPr/>
        <a:lstStyle/>
        <a:p>
          <a:r>
            <a:rPr lang="en-US" sz="1600" b="1" dirty="0">
              <a:solidFill>
                <a:schemeClr val="tx1"/>
              </a:solidFill>
              <a:latin typeface="Abadi" panose="020B0604020104020204" pitchFamily="34" charset="0"/>
            </a:rPr>
            <a:t>Fieldwork can provide opportunities for developing practical group work.</a:t>
          </a:r>
          <a:endParaRPr lang="en-US" sz="1600" dirty="0">
            <a:solidFill>
              <a:schemeClr val="tx1"/>
            </a:solidFill>
            <a:latin typeface="Abadi" panose="020B0604020104020204" pitchFamily="34" charset="0"/>
          </a:endParaRPr>
        </a:p>
      </dgm:t>
    </dgm:pt>
    <dgm:pt modelId="{50C72814-B656-4F9F-B52A-2385B1767CAE}" type="parTrans" cxnId="{A87C79BE-0892-4D1E-BBAC-E6EDBEE4B265}">
      <dgm:prSet/>
      <dgm:spPr/>
      <dgm:t>
        <a:bodyPr/>
        <a:lstStyle/>
        <a:p>
          <a:endParaRPr lang="en-US"/>
        </a:p>
      </dgm:t>
    </dgm:pt>
    <dgm:pt modelId="{463C7565-EB49-41D9-A1C3-37171AFD87D2}" type="sibTrans" cxnId="{A87C79BE-0892-4D1E-BBAC-E6EDBEE4B265}">
      <dgm:prSet/>
      <dgm:spPr/>
      <dgm:t>
        <a:bodyPr/>
        <a:lstStyle/>
        <a:p>
          <a:endParaRPr lang="en-US"/>
        </a:p>
      </dgm:t>
    </dgm:pt>
    <dgm:pt modelId="{862FC650-B65F-41FB-8C9B-E78E8FD1839D}">
      <dgm:prSet custT="1"/>
      <dgm:spPr/>
      <dgm:t>
        <a:bodyPr/>
        <a:lstStyle/>
        <a:p>
          <a:r>
            <a:rPr lang="en-US" sz="1600" b="1" dirty="0">
              <a:solidFill>
                <a:schemeClr val="tx1"/>
              </a:solidFill>
              <a:latin typeface="Abadi" panose="020B0604020104020204" pitchFamily="34" charset="0"/>
            </a:rPr>
            <a:t>Fieldwork can provide opportunities to acquire knowledge of the world through direct observation.</a:t>
          </a:r>
          <a:endParaRPr lang="en-US" sz="1600" dirty="0">
            <a:solidFill>
              <a:schemeClr val="tx1"/>
            </a:solidFill>
            <a:latin typeface="Abadi" panose="020B0604020104020204" pitchFamily="34" charset="0"/>
          </a:endParaRPr>
        </a:p>
      </dgm:t>
    </dgm:pt>
    <dgm:pt modelId="{D70F8DD2-D199-459A-8FE3-F7DC59CBF36B}" type="parTrans" cxnId="{72DB4765-7707-4F2B-8383-69B5F5CBB66C}">
      <dgm:prSet/>
      <dgm:spPr/>
      <dgm:t>
        <a:bodyPr/>
        <a:lstStyle/>
        <a:p>
          <a:endParaRPr lang="en-US"/>
        </a:p>
      </dgm:t>
    </dgm:pt>
    <dgm:pt modelId="{A221083E-6782-4D42-92A5-75F78322A1DB}" type="sibTrans" cxnId="{72DB4765-7707-4F2B-8383-69B5F5CBB66C}">
      <dgm:prSet/>
      <dgm:spPr/>
      <dgm:t>
        <a:bodyPr/>
        <a:lstStyle/>
        <a:p>
          <a:endParaRPr lang="en-US"/>
        </a:p>
      </dgm:t>
    </dgm:pt>
    <dgm:pt modelId="{4656F14C-EFFA-4F5E-AB10-047EDB7E6F41}" type="pres">
      <dgm:prSet presAssocID="{4AA48986-B905-4ABB-AB82-2720911F24F6}" presName="Name0" presStyleCnt="0">
        <dgm:presLayoutVars>
          <dgm:dir/>
          <dgm:resizeHandles val="exact"/>
        </dgm:presLayoutVars>
      </dgm:prSet>
      <dgm:spPr/>
    </dgm:pt>
    <dgm:pt modelId="{497BF87F-6DDF-41F0-BB74-AA9F4285DBDB}" type="pres">
      <dgm:prSet presAssocID="{BC8517A2-7C6F-4DB2-A60E-0BA20B5CE9E9}" presName="node" presStyleLbl="node1" presStyleIdx="0" presStyleCnt="6">
        <dgm:presLayoutVars>
          <dgm:bulletEnabled val="1"/>
        </dgm:presLayoutVars>
      </dgm:prSet>
      <dgm:spPr/>
    </dgm:pt>
    <dgm:pt modelId="{D75D2732-D71C-414B-B5E6-21A3BA48F878}" type="pres">
      <dgm:prSet presAssocID="{E71D0482-2DA0-4006-B329-DC7A0C8B5B12}" presName="sibTrans" presStyleLbl="sibTrans1D1" presStyleIdx="0" presStyleCnt="5"/>
      <dgm:spPr/>
    </dgm:pt>
    <dgm:pt modelId="{EF43EEC3-CD09-4BC0-8948-9612EB68F4B5}" type="pres">
      <dgm:prSet presAssocID="{E71D0482-2DA0-4006-B329-DC7A0C8B5B12}" presName="connectorText" presStyleLbl="sibTrans1D1" presStyleIdx="0" presStyleCnt="5"/>
      <dgm:spPr/>
    </dgm:pt>
    <dgm:pt modelId="{7759EAA3-A1EC-41A2-BC55-B9860DA15A7E}" type="pres">
      <dgm:prSet presAssocID="{F5AE4445-08BA-43CA-A594-2B0DDA6646B5}" presName="node" presStyleLbl="node1" presStyleIdx="1" presStyleCnt="6">
        <dgm:presLayoutVars>
          <dgm:bulletEnabled val="1"/>
        </dgm:presLayoutVars>
      </dgm:prSet>
      <dgm:spPr/>
    </dgm:pt>
    <dgm:pt modelId="{9BC886BF-D7C8-4E01-8FF0-95A152ECDCC6}" type="pres">
      <dgm:prSet presAssocID="{4A2B7AE5-87B8-477A-9B7C-FE4DD0ED8FB0}" presName="sibTrans" presStyleLbl="sibTrans1D1" presStyleIdx="1" presStyleCnt="5"/>
      <dgm:spPr/>
    </dgm:pt>
    <dgm:pt modelId="{594F300C-A434-4348-A898-11F09A3546B3}" type="pres">
      <dgm:prSet presAssocID="{4A2B7AE5-87B8-477A-9B7C-FE4DD0ED8FB0}" presName="connectorText" presStyleLbl="sibTrans1D1" presStyleIdx="1" presStyleCnt="5"/>
      <dgm:spPr/>
    </dgm:pt>
    <dgm:pt modelId="{1372655E-E1AF-4016-A020-653FEEE1CB3C}" type="pres">
      <dgm:prSet presAssocID="{4DCAAAC0-16FF-4FCB-A6EF-5E309E25F7A2}" presName="node" presStyleLbl="node1" presStyleIdx="2" presStyleCnt="6">
        <dgm:presLayoutVars>
          <dgm:bulletEnabled val="1"/>
        </dgm:presLayoutVars>
      </dgm:prSet>
      <dgm:spPr/>
    </dgm:pt>
    <dgm:pt modelId="{2A17C2A8-568A-4A51-BA43-74FE750C1733}" type="pres">
      <dgm:prSet presAssocID="{C7289B8C-A4AB-4D5A-A477-C936A043F41F}" presName="sibTrans" presStyleLbl="sibTrans1D1" presStyleIdx="2" presStyleCnt="5"/>
      <dgm:spPr/>
    </dgm:pt>
    <dgm:pt modelId="{21044438-5BD4-43DA-9B14-B29C318E75B0}" type="pres">
      <dgm:prSet presAssocID="{C7289B8C-A4AB-4D5A-A477-C936A043F41F}" presName="connectorText" presStyleLbl="sibTrans1D1" presStyleIdx="2" presStyleCnt="5"/>
      <dgm:spPr/>
    </dgm:pt>
    <dgm:pt modelId="{A9EC1B7C-BDA5-4807-A784-7BFB859BAA10}" type="pres">
      <dgm:prSet presAssocID="{9DD644F2-5880-4D08-A4FC-EE06E0973D91}" presName="node" presStyleLbl="node1" presStyleIdx="3" presStyleCnt="6">
        <dgm:presLayoutVars>
          <dgm:bulletEnabled val="1"/>
        </dgm:presLayoutVars>
      </dgm:prSet>
      <dgm:spPr/>
    </dgm:pt>
    <dgm:pt modelId="{7D75E12E-B0A3-4EB8-99A3-C8BBAC8B40C3}" type="pres">
      <dgm:prSet presAssocID="{BE704E0D-26DB-436D-92CB-4BEFF2A5E5A0}" presName="sibTrans" presStyleLbl="sibTrans1D1" presStyleIdx="3" presStyleCnt="5"/>
      <dgm:spPr/>
    </dgm:pt>
    <dgm:pt modelId="{118BA286-1544-4DC9-A714-5B2274334C4E}" type="pres">
      <dgm:prSet presAssocID="{BE704E0D-26DB-436D-92CB-4BEFF2A5E5A0}" presName="connectorText" presStyleLbl="sibTrans1D1" presStyleIdx="3" presStyleCnt="5"/>
      <dgm:spPr/>
    </dgm:pt>
    <dgm:pt modelId="{4A76C3D3-F394-40C9-A629-98EE8999DCBD}" type="pres">
      <dgm:prSet presAssocID="{EC29052E-38D4-42D4-B3D2-FF5BED5E14FB}" presName="node" presStyleLbl="node1" presStyleIdx="4" presStyleCnt="6">
        <dgm:presLayoutVars>
          <dgm:bulletEnabled val="1"/>
        </dgm:presLayoutVars>
      </dgm:prSet>
      <dgm:spPr/>
    </dgm:pt>
    <dgm:pt modelId="{76801776-6BD2-4D80-A55A-9E7BD478D7F5}" type="pres">
      <dgm:prSet presAssocID="{463C7565-EB49-41D9-A1C3-37171AFD87D2}" presName="sibTrans" presStyleLbl="sibTrans1D1" presStyleIdx="4" presStyleCnt="5"/>
      <dgm:spPr/>
    </dgm:pt>
    <dgm:pt modelId="{08901771-DA5A-4BAA-9979-7CDF9161570F}" type="pres">
      <dgm:prSet presAssocID="{463C7565-EB49-41D9-A1C3-37171AFD87D2}" presName="connectorText" presStyleLbl="sibTrans1D1" presStyleIdx="4" presStyleCnt="5"/>
      <dgm:spPr/>
    </dgm:pt>
    <dgm:pt modelId="{3F00DD0E-FDC4-4720-A40C-80FB026BE94A}" type="pres">
      <dgm:prSet presAssocID="{862FC650-B65F-41FB-8C9B-E78E8FD1839D}" presName="node" presStyleLbl="node1" presStyleIdx="5" presStyleCnt="6">
        <dgm:presLayoutVars>
          <dgm:bulletEnabled val="1"/>
        </dgm:presLayoutVars>
      </dgm:prSet>
      <dgm:spPr/>
    </dgm:pt>
  </dgm:ptLst>
  <dgm:cxnLst>
    <dgm:cxn modelId="{C0451002-CF22-4088-BA21-D7E4C06D25AF}" type="presOf" srcId="{EC29052E-38D4-42D4-B3D2-FF5BED5E14FB}" destId="{4A76C3D3-F394-40C9-A629-98EE8999DCBD}" srcOrd="0" destOrd="0" presId="urn:microsoft.com/office/officeart/2016/7/layout/RepeatingBendingProcessNew"/>
    <dgm:cxn modelId="{034BFE1D-8343-4EE6-99FA-6959894C7A4C}" type="presOf" srcId="{C7289B8C-A4AB-4D5A-A477-C936A043F41F}" destId="{21044438-5BD4-43DA-9B14-B29C318E75B0}" srcOrd="1" destOrd="0" presId="urn:microsoft.com/office/officeart/2016/7/layout/RepeatingBendingProcessNew"/>
    <dgm:cxn modelId="{E122143E-9691-4EFC-A7A7-0AF34C61EE96}" srcId="{4AA48986-B905-4ABB-AB82-2720911F24F6}" destId="{BC8517A2-7C6F-4DB2-A60E-0BA20B5CE9E9}" srcOrd="0" destOrd="0" parTransId="{F71BC3AC-E10A-4DD7-A7DA-6E35FAF44D64}" sibTransId="{E71D0482-2DA0-4006-B329-DC7A0C8B5B12}"/>
    <dgm:cxn modelId="{766B7048-87C2-4A18-9635-0691791C917A}" type="presOf" srcId="{463C7565-EB49-41D9-A1C3-37171AFD87D2}" destId="{76801776-6BD2-4D80-A55A-9E7BD478D7F5}" srcOrd="0" destOrd="0" presId="urn:microsoft.com/office/officeart/2016/7/layout/RepeatingBendingProcessNew"/>
    <dgm:cxn modelId="{DD38E54D-0EEA-46B4-A9C8-37B142CE61C1}" type="presOf" srcId="{BE704E0D-26DB-436D-92CB-4BEFF2A5E5A0}" destId="{7D75E12E-B0A3-4EB8-99A3-C8BBAC8B40C3}" srcOrd="0" destOrd="0" presId="urn:microsoft.com/office/officeart/2016/7/layout/RepeatingBendingProcessNew"/>
    <dgm:cxn modelId="{4661A950-05DB-4107-AC1E-E50AF20CD11F}" srcId="{4AA48986-B905-4ABB-AB82-2720911F24F6}" destId="{F5AE4445-08BA-43CA-A594-2B0DDA6646B5}" srcOrd="1" destOrd="0" parTransId="{E9242684-AADB-4B50-8B32-0E4F4ED72A8B}" sibTransId="{4A2B7AE5-87B8-477A-9B7C-FE4DD0ED8FB0}"/>
    <dgm:cxn modelId="{BC53C953-52E8-407C-B74A-7E6AB235BBE2}" type="presOf" srcId="{E71D0482-2DA0-4006-B329-DC7A0C8B5B12}" destId="{D75D2732-D71C-414B-B5E6-21A3BA48F878}" srcOrd="0" destOrd="0" presId="urn:microsoft.com/office/officeart/2016/7/layout/RepeatingBendingProcessNew"/>
    <dgm:cxn modelId="{72DB4765-7707-4F2B-8383-69B5F5CBB66C}" srcId="{4AA48986-B905-4ABB-AB82-2720911F24F6}" destId="{862FC650-B65F-41FB-8C9B-E78E8FD1839D}" srcOrd="5" destOrd="0" parTransId="{D70F8DD2-D199-459A-8FE3-F7DC59CBF36B}" sibTransId="{A221083E-6782-4D42-92A5-75F78322A1DB}"/>
    <dgm:cxn modelId="{5AB97F66-CF52-44A4-B67B-9C7B93EE806A}" type="presOf" srcId="{4DCAAAC0-16FF-4FCB-A6EF-5E309E25F7A2}" destId="{1372655E-E1AF-4016-A020-653FEEE1CB3C}" srcOrd="0" destOrd="0" presId="urn:microsoft.com/office/officeart/2016/7/layout/RepeatingBendingProcessNew"/>
    <dgm:cxn modelId="{B3836D73-E21F-47EE-9208-27822AB7923E}" type="presOf" srcId="{E71D0482-2DA0-4006-B329-DC7A0C8B5B12}" destId="{EF43EEC3-CD09-4BC0-8948-9612EB68F4B5}" srcOrd="1" destOrd="0" presId="urn:microsoft.com/office/officeart/2016/7/layout/RepeatingBendingProcessNew"/>
    <dgm:cxn modelId="{398BA078-938D-4501-BB81-32B62ECC1D6A}" type="presOf" srcId="{C7289B8C-A4AB-4D5A-A477-C936A043F41F}" destId="{2A17C2A8-568A-4A51-BA43-74FE750C1733}" srcOrd="0" destOrd="0" presId="urn:microsoft.com/office/officeart/2016/7/layout/RepeatingBendingProcessNew"/>
    <dgm:cxn modelId="{1B6AFB83-45F7-4AD7-B90F-983298FBCC47}" type="presOf" srcId="{463C7565-EB49-41D9-A1C3-37171AFD87D2}" destId="{08901771-DA5A-4BAA-9979-7CDF9161570F}" srcOrd="1" destOrd="0" presId="urn:microsoft.com/office/officeart/2016/7/layout/RepeatingBendingProcessNew"/>
    <dgm:cxn modelId="{DA06478C-FB2A-4DB3-849B-3A1B1C051862}" type="presOf" srcId="{F5AE4445-08BA-43CA-A594-2B0DDA6646B5}" destId="{7759EAA3-A1EC-41A2-BC55-B9860DA15A7E}" srcOrd="0" destOrd="0" presId="urn:microsoft.com/office/officeart/2016/7/layout/RepeatingBendingProcessNew"/>
    <dgm:cxn modelId="{38E5CA90-0F4F-433C-92AA-2886DC6D82C7}" type="presOf" srcId="{862FC650-B65F-41FB-8C9B-E78E8FD1839D}" destId="{3F00DD0E-FDC4-4720-A40C-80FB026BE94A}" srcOrd="0" destOrd="0" presId="urn:microsoft.com/office/officeart/2016/7/layout/RepeatingBendingProcessNew"/>
    <dgm:cxn modelId="{3C35A1A6-369C-42D0-BD7E-63F1402D148B}" srcId="{4AA48986-B905-4ABB-AB82-2720911F24F6}" destId="{9DD644F2-5880-4D08-A4FC-EE06E0973D91}" srcOrd="3" destOrd="0" parTransId="{AABC24A2-297C-43B3-A83C-46ABD918E2EC}" sibTransId="{BE704E0D-26DB-436D-92CB-4BEFF2A5E5A0}"/>
    <dgm:cxn modelId="{9D950FAC-1145-481C-98B1-7DF9993E7E91}" srcId="{4AA48986-B905-4ABB-AB82-2720911F24F6}" destId="{4DCAAAC0-16FF-4FCB-A6EF-5E309E25F7A2}" srcOrd="2" destOrd="0" parTransId="{2C92CE27-3D75-4F81-A43A-11DBDEC62B5F}" sibTransId="{C7289B8C-A4AB-4D5A-A477-C936A043F41F}"/>
    <dgm:cxn modelId="{AC0B6AB5-2687-4019-B475-A5E8BEC46D37}" type="presOf" srcId="{4AA48986-B905-4ABB-AB82-2720911F24F6}" destId="{4656F14C-EFFA-4F5E-AB10-047EDB7E6F41}" srcOrd="0" destOrd="0" presId="urn:microsoft.com/office/officeart/2016/7/layout/RepeatingBendingProcessNew"/>
    <dgm:cxn modelId="{A87C79BE-0892-4D1E-BBAC-E6EDBEE4B265}" srcId="{4AA48986-B905-4ABB-AB82-2720911F24F6}" destId="{EC29052E-38D4-42D4-B3D2-FF5BED5E14FB}" srcOrd="4" destOrd="0" parTransId="{50C72814-B656-4F9F-B52A-2385B1767CAE}" sibTransId="{463C7565-EB49-41D9-A1C3-37171AFD87D2}"/>
    <dgm:cxn modelId="{03173FC6-7479-4075-A081-AE4F3693FC52}" type="presOf" srcId="{BE704E0D-26DB-436D-92CB-4BEFF2A5E5A0}" destId="{118BA286-1544-4DC9-A714-5B2274334C4E}" srcOrd="1" destOrd="0" presId="urn:microsoft.com/office/officeart/2016/7/layout/RepeatingBendingProcessNew"/>
    <dgm:cxn modelId="{014D61D2-5765-4185-91A4-E474E785BB81}" type="presOf" srcId="{BC8517A2-7C6F-4DB2-A60E-0BA20B5CE9E9}" destId="{497BF87F-6DDF-41F0-BB74-AA9F4285DBDB}" srcOrd="0" destOrd="0" presId="urn:microsoft.com/office/officeart/2016/7/layout/RepeatingBendingProcessNew"/>
    <dgm:cxn modelId="{1104D8D9-2A18-4311-AD60-C4A19E51DFD0}" type="presOf" srcId="{4A2B7AE5-87B8-477A-9B7C-FE4DD0ED8FB0}" destId="{594F300C-A434-4348-A898-11F09A3546B3}" srcOrd="1" destOrd="0" presId="urn:microsoft.com/office/officeart/2016/7/layout/RepeatingBendingProcessNew"/>
    <dgm:cxn modelId="{0537D2DE-B8FB-4BC7-BB82-5A60C3597DEB}" type="presOf" srcId="{4A2B7AE5-87B8-477A-9B7C-FE4DD0ED8FB0}" destId="{9BC886BF-D7C8-4E01-8FF0-95A152ECDCC6}" srcOrd="0" destOrd="0" presId="urn:microsoft.com/office/officeart/2016/7/layout/RepeatingBendingProcessNew"/>
    <dgm:cxn modelId="{D028FAE0-5347-4BC2-A551-207E8F3F6BD4}" type="presOf" srcId="{9DD644F2-5880-4D08-A4FC-EE06E0973D91}" destId="{A9EC1B7C-BDA5-4807-A784-7BFB859BAA10}" srcOrd="0" destOrd="0" presId="urn:microsoft.com/office/officeart/2016/7/layout/RepeatingBendingProcessNew"/>
    <dgm:cxn modelId="{25EB813A-6E40-47C4-884B-271CD8BFCEEB}" type="presParOf" srcId="{4656F14C-EFFA-4F5E-AB10-047EDB7E6F41}" destId="{497BF87F-6DDF-41F0-BB74-AA9F4285DBDB}" srcOrd="0" destOrd="0" presId="urn:microsoft.com/office/officeart/2016/7/layout/RepeatingBendingProcessNew"/>
    <dgm:cxn modelId="{B53159D4-7A7C-479A-9167-7E3D73A629DD}" type="presParOf" srcId="{4656F14C-EFFA-4F5E-AB10-047EDB7E6F41}" destId="{D75D2732-D71C-414B-B5E6-21A3BA48F878}" srcOrd="1" destOrd="0" presId="urn:microsoft.com/office/officeart/2016/7/layout/RepeatingBendingProcessNew"/>
    <dgm:cxn modelId="{CAA26F59-8D25-416C-880F-609BC9EC5F32}" type="presParOf" srcId="{D75D2732-D71C-414B-B5E6-21A3BA48F878}" destId="{EF43EEC3-CD09-4BC0-8948-9612EB68F4B5}" srcOrd="0" destOrd="0" presId="urn:microsoft.com/office/officeart/2016/7/layout/RepeatingBendingProcessNew"/>
    <dgm:cxn modelId="{82606E56-5F6C-4FF7-BA97-E466C3524581}" type="presParOf" srcId="{4656F14C-EFFA-4F5E-AB10-047EDB7E6F41}" destId="{7759EAA3-A1EC-41A2-BC55-B9860DA15A7E}" srcOrd="2" destOrd="0" presId="urn:microsoft.com/office/officeart/2016/7/layout/RepeatingBendingProcessNew"/>
    <dgm:cxn modelId="{426E1428-6256-4A3C-B570-3A3732A5AACB}" type="presParOf" srcId="{4656F14C-EFFA-4F5E-AB10-047EDB7E6F41}" destId="{9BC886BF-D7C8-4E01-8FF0-95A152ECDCC6}" srcOrd="3" destOrd="0" presId="urn:microsoft.com/office/officeart/2016/7/layout/RepeatingBendingProcessNew"/>
    <dgm:cxn modelId="{D0EEE788-BE06-4E3F-AB18-8058B7964C3C}" type="presParOf" srcId="{9BC886BF-D7C8-4E01-8FF0-95A152ECDCC6}" destId="{594F300C-A434-4348-A898-11F09A3546B3}" srcOrd="0" destOrd="0" presId="urn:microsoft.com/office/officeart/2016/7/layout/RepeatingBendingProcessNew"/>
    <dgm:cxn modelId="{1F61E245-C18B-4346-A8A9-6749DCD54D03}" type="presParOf" srcId="{4656F14C-EFFA-4F5E-AB10-047EDB7E6F41}" destId="{1372655E-E1AF-4016-A020-653FEEE1CB3C}" srcOrd="4" destOrd="0" presId="urn:microsoft.com/office/officeart/2016/7/layout/RepeatingBendingProcessNew"/>
    <dgm:cxn modelId="{044694A2-311F-487E-8A49-B09875D3AFB9}" type="presParOf" srcId="{4656F14C-EFFA-4F5E-AB10-047EDB7E6F41}" destId="{2A17C2A8-568A-4A51-BA43-74FE750C1733}" srcOrd="5" destOrd="0" presId="urn:microsoft.com/office/officeart/2016/7/layout/RepeatingBendingProcessNew"/>
    <dgm:cxn modelId="{E40CEAB0-8703-41ED-97C7-7E58E3AB837A}" type="presParOf" srcId="{2A17C2A8-568A-4A51-BA43-74FE750C1733}" destId="{21044438-5BD4-43DA-9B14-B29C318E75B0}" srcOrd="0" destOrd="0" presId="urn:microsoft.com/office/officeart/2016/7/layout/RepeatingBendingProcessNew"/>
    <dgm:cxn modelId="{552133DC-C38B-4AB6-8B02-23CB94C2DE28}" type="presParOf" srcId="{4656F14C-EFFA-4F5E-AB10-047EDB7E6F41}" destId="{A9EC1B7C-BDA5-4807-A784-7BFB859BAA10}" srcOrd="6" destOrd="0" presId="urn:microsoft.com/office/officeart/2016/7/layout/RepeatingBendingProcessNew"/>
    <dgm:cxn modelId="{F787125C-20FC-4974-A5E6-C438310FD9B0}" type="presParOf" srcId="{4656F14C-EFFA-4F5E-AB10-047EDB7E6F41}" destId="{7D75E12E-B0A3-4EB8-99A3-C8BBAC8B40C3}" srcOrd="7" destOrd="0" presId="urn:microsoft.com/office/officeart/2016/7/layout/RepeatingBendingProcessNew"/>
    <dgm:cxn modelId="{F2E71C42-18D9-41E1-BD03-F74F7BF2366E}" type="presParOf" srcId="{7D75E12E-B0A3-4EB8-99A3-C8BBAC8B40C3}" destId="{118BA286-1544-4DC9-A714-5B2274334C4E}" srcOrd="0" destOrd="0" presId="urn:microsoft.com/office/officeart/2016/7/layout/RepeatingBendingProcessNew"/>
    <dgm:cxn modelId="{5C518FB5-A75E-4E50-8B6F-A7AE00FC461E}" type="presParOf" srcId="{4656F14C-EFFA-4F5E-AB10-047EDB7E6F41}" destId="{4A76C3D3-F394-40C9-A629-98EE8999DCBD}" srcOrd="8" destOrd="0" presId="urn:microsoft.com/office/officeart/2016/7/layout/RepeatingBendingProcessNew"/>
    <dgm:cxn modelId="{C9F7A23A-C27C-472B-B460-E4481938DB4D}" type="presParOf" srcId="{4656F14C-EFFA-4F5E-AB10-047EDB7E6F41}" destId="{76801776-6BD2-4D80-A55A-9E7BD478D7F5}" srcOrd="9" destOrd="0" presId="urn:microsoft.com/office/officeart/2016/7/layout/RepeatingBendingProcessNew"/>
    <dgm:cxn modelId="{D558B215-8FDD-4778-81A8-191D6EDF0A6B}" type="presParOf" srcId="{76801776-6BD2-4D80-A55A-9E7BD478D7F5}" destId="{08901771-DA5A-4BAA-9979-7CDF9161570F}" srcOrd="0" destOrd="0" presId="urn:microsoft.com/office/officeart/2016/7/layout/RepeatingBendingProcessNew"/>
    <dgm:cxn modelId="{14222C85-A801-4733-9DBA-A4243EC52E8E}" type="presParOf" srcId="{4656F14C-EFFA-4F5E-AB10-047EDB7E6F41}" destId="{3F00DD0E-FDC4-4720-A40C-80FB026BE94A}" srcOrd="10" destOrd="0" presId="urn:microsoft.com/office/officeart/2016/7/layout/RepeatingBendingProcessNew"/>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5D2732-D71C-414B-B5E6-21A3BA48F878}">
      <dsp:nvSpPr>
        <dsp:cNvPr id="0" name=""/>
        <dsp:cNvSpPr/>
      </dsp:nvSpPr>
      <dsp:spPr>
        <a:xfrm>
          <a:off x="2569711" y="1152087"/>
          <a:ext cx="559280" cy="91440"/>
        </a:xfrm>
        <a:custGeom>
          <a:avLst/>
          <a:gdLst/>
          <a:ahLst/>
          <a:cxnLst/>
          <a:rect l="0" t="0" r="0" b="0"/>
          <a:pathLst>
            <a:path>
              <a:moveTo>
                <a:pt x="0" y="45720"/>
              </a:moveTo>
              <a:lnTo>
                <a:pt x="559280" y="45720"/>
              </a:lnTo>
            </a:path>
          </a:pathLst>
        </a:custGeom>
        <a:noFill/>
        <a:ln w="12700"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34605" y="1194858"/>
        <a:ext cx="29494" cy="5898"/>
      </dsp:txXfrm>
    </dsp:sp>
    <dsp:sp modelId="{497BF87F-6DDF-41F0-BB74-AA9F4285DBDB}">
      <dsp:nvSpPr>
        <dsp:cNvPr id="0" name=""/>
        <dsp:cNvSpPr/>
      </dsp:nvSpPr>
      <dsp:spPr>
        <a:xfrm>
          <a:off x="6813" y="428397"/>
          <a:ext cx="2564698" cy="153881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672" tIns="131915" rIns="125672" bIns="131915"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latin typeface="Abadi" panose="020B0604020104020204" pitchFamily="34" charset="0"/>
            </a:rPr>
            <a:t>Geographical fieldwork is widely </a:t>
          </a:r>
          <a:r>
            <a:rPr lang="en-US" sz="1600" b="1" kern="1200" dirty="0" err="1">
              <a:solidFill>
                <a:schemeClr val="tx1"/>
              </a:solidFill>
              <a:latin typeface="Abadi" panose="020B0604020104020204" pitchFamily="34" charset="0"/>
            </a:rPr>
            <a:t>recognised</a:t>
          </a:r>
          <a:r>
            <a:rPr lang="en-US" sz="1600" b="1" kern="1200" dirty="0">
              <a:solidFill>
                <a:schemeClr val="tx1"/>
              </a:solidFill>
              <a:latin typeface="Abadi" panose="020B0604020104020204" pitchFamily="34" charset="0"/>
            </a:rPr>
            <a:t> as an essential component of the practice of geography.</a:t>
          </a:r>
          <a:endParaRPr lang="en-US" sz="1600" kern="1200" dirty="0">
            <a:solidFill>
              <a:schemeClr val="tx1"/>
            </a:solidFill>
            <a:latin typeface="Abadi" panose="020B0604020104020204" pitchFamily="34" charset="0"/>
          </a:endParaRPr>
        </a:p>
      </dsp:txBody>
      <dsp:txXfrm>
        <a:off x="6813" y="428397"/>
        <a:ext cx="2564698" cy="1538819"/>
      </dsp:txXfrm>
    </dsp:sp>
    <dsp:sp modelId="{9BC886BF-D7C8-4E01-8FF0-95A152ECDCC6}">
      <dsp:nvSpPr>
        <dsp:cNvPr id="0" name=""/>
        <dsp:cNvSpPr/>
      </dsp:nvSpPr>
      <dsp:spPr>
        <a:xfrm>
          <a:off x="5724291" y="1152087"/>
          <a:ext cx="559280" cy="91440"/>
        </a:xfrm>
        <a:custGeom>
          <a:avLst/>
          <a:gdLst/>
          <a:ahLst/>
          <a:cxnLst/>
          <a:rect l="0" t="0" r="0" b="0"/>
          <a:pathLst>
            <a:path>
              <a:moveTo>
                <a:pt x="0" y="45720"/>
              </a:moveTo>
              <a:lnTo>
                <a:pt x="559280" y="45720"/>
              </a:lnTo>
            </a:path>
          </a:pathLst>
        </a:custGeom>
        <a:noFill/>
        <a:ln w="12700"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989184" y="1194858"/>
        <a:ext cx="29494" cy="5898"/>
      </dsp:txXfrm>
    </dsp:sp>
    <dsp:sp modelId="{7759EAA3-A1EC-41A2-BC55-B9860DA15A7E}">
      <dsp:nvSpPr>
        <dsp:cNvPr id="0" name=""/>
        <dsp:cNvSpPr/>
      </dsp:nvSpPr>
      <dsp:spPr>
        <a:xfrm>
          <a:off x="3161392" y="428397"/>
          <a:ext cx="2564698" cy="153881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672" tIns="131915" rIns="125672" bIns="131915"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latin typeface="Abadi" panose="020B0604020104020204" pitchFamily="34" charset="0"/>
            </a:rPr>
            <a:t>It involves learners developing and applying a wide range of skills and methods outside the classroom</a:t>
          </a:r>
          <a:r>
            <a:rPr lang="en-US" sz="1200" b="1" kern="1200" dirty="0"/>
            <a:t>. </a:t>
          </a:r>
          <a:endParaRPr lang="en-US" sz="1200" kern="1200" dirty="0"/>
        </a:p>
      </dsp:txBody>
      <dsp:txXfrm>
        <a:off x="3161392" y="428397"/>
        <a:ext cx="2564698" cy="1538819"/>
      </dsp:txXfrm>
    </dsp:sp>
    <dsp:sp modelId="{2A17C2A8-568A-4A51-BA43-74FE750C1733}">
      <dsp:nvSpPr>
        <dsp:cNvPr id="0" name=""/>
        <dsp:cNvSpPr/>
      </dsp:nvSpPr>
      <dsp:spPr>
        <a:xfrm>
          <a:off x="1289162" y="1965417"/>
          <a:ext cx="6309158" cy="559280"/>
        </a:xfrm>
        <a:custGeom>
          <a:avLst/>
          <a:gdLst/>
          <a:ahLst/>
          <a:cxnLst/>
          <a:rect l="0" t="0" r="0" b="0"/>
          <a:pathLst>
            <a:path>
              <a:moveTo>
                <a:pt x="6309158" y="0"/>
              </a:moveTo>
              <a:lnTo>
                <a:pt x="6309158" y="296740"/>
              </a:lnTo>
              <a:lnTo>
                <a:pt x="0" y="296740"/>
              </a:lnTo>
              <a:lnTo>
                <a:pt x="0" y="559280"/>
              </a:lnTo>
            </a:path>
          </a:pathLst>
        </a:custGeom>
        <a:noFill/>
        <a:ln w="12700"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285325" y="2242108"/>
        <a:ext cx="316833" cy="5898"/>
      </dsp:txXfrm>
    </dsp:sp>
    <dsp:sp modelId="{1372655E-E1AF-4016-A020-653FEEE1CB3C}">
      <dsp:nvSpPr>
        <dsp:cNvPr id="0" name=""/>
        <dsp:cNvSpPr/>
      </dsp:nvSpPr>
      <dsp:spPr>
        <a:xfrm>
          <a:off x="6315972" y="428397"/>
          <a:ext cx="2564698" cy="153881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672" tIns="131915" rIns="125672" bIns="131915"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latin typeface="Abadi" panose="020B0604020104020204" pitchFamily="34" charset="0"/>
            </a:rPr>
            <a:t>It provides learners with practice at working like a geographer.</a:t>
          </a:r>
          <a:endParaRPr lang="en-US" sz="1600" kern="1200" dirty="0">
            <a:solidFill>
              <a:schemeClr val="tx1"/>
            </a:solidFill>
            <a:latin typeface="Abadi" panose="020B0604020104020204" pitchFamily="34" charset="0"/>
          </a:endParaRPr>
        </a:p>
      </dsp:txBody>
      <dsp:txXfrm>
        <a:off x="6315972" y="428397"/>
        <a:ext cx="2564698" cy="1538819"/>
      </dsp:txXfrm>
    </dsp:sp>
    <dsp:sp modelId="{7D75E12E-B0A3-4EB8-99A3-C8BBAC8B40C3}">
      <dsp:nvSpPr>
        <dsp:cNvPr id="0" name=""/>
        <dsp:cNvSpPr/>
      </dsp:nvSpPr>
      <dsp:spPr>
        <a:xfrm>
          <a:off x="2569711" y="3280787"/>
          <a:ext cx="559280" cy="91440"/>
        </a:xfrm>
        <a:custGeom>
          <a:avLst/>
          <a:gdLst/>
          <a:ahLst/>
          <a:cxnLst/>
          <a:rect l="0" t="0" r="0" b="0"/>
          <a:pathLst>
            <a:path>
              <a:moveTo>
                <a:pt x="0" y="45720"/>
              </a:moveTo>
              <a:lnTo>
                <a:pt x="559280" y="45720"/>
              </a:lnTo>
            </a:path>
          </a:pathLst>
        </a:custGeom>
        <a:noFill/>
        <a:ln w="12700"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34605" y="3323558"/>
        <a:ext cx="29494" cy="5898"/>
      </dsp:txXfrm>
    </dsp:sp>
    <dsp:sp modelId="{A9EC1B7C-BDA5-4807-A784-7BFB859BAA10}">
      <dsp:nvSpPr>
        <dsp:cNvPr id="0" name=""/>
        <dsp:cNvSpPr/>
      </dsp:nvSpPr>
      <dsp:spPr>
        <a:xfrm>
          <a:off x="6813" y="2557097"/>
          <a:ext cx="2564698" cy="153881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672" tIns="131915" rIns="125672" bIns="131915"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latin typeface="Abadi" panose="020B0604020104020204" pitchFamily="34" charset="0"/>
            </a:rPr>
            <a:t>Fieldwork can provide enjoyment and inspiration for young people through memorable school experiences.</a:t>
          </a:r>
          <a:endParaRPr lang="en-US" sz="1600" kern="1200" dirty="0">
            <a:solidFill>
              <a:schemeClr val="tx1"/>
            </a:solidFill>
            <a:latin typeface="Abadi" panose="020B0604020104020204" pitchFamily="34" charset="0"/>
          </a:endParaRPr>
        </a:p>
      </dsp:txBody>
      <dsp:txXfrm>
        <a:off x="6813" y="2557097"/>
        <a:ext cx="2564698" cy="1538819"/>
      </dsp:txXfrm>
    </dsp:sp>
    <dsp:sp modelId="{76801776-6BD2-4D80-A55A-9E7BD478D7F5}">
      <dsp:nvSpPr>
        <dsp:cNvPr id="0" name=""/>
        <dsp:cNvSpPr/>
      </dsp:nvSpPr>
      <dsp:spPr>
        <a:xfrm>
          <a:off x="5724291" y="3280787"/>
          <a:ext cx="559280" cy="91440"/>
        </a:xfrm>
        <a:custGeom>
          <a:avLst/>
          <a:gdLst/>
          <a:ahLst/>
          <a:cxnLst/>
          <a:rect l="0" t="0" r="0" b="0"/>
          <a:pathLst>
            <a:path>
              <a:moveTo>
                <a:pt x="0" y="45720"/>
              </a:moveTo>
              <a:lnTo>
                <a:pt x="559280" y="45720"/>
              </a:lnTo>
            </a:path>
          </a:pathLst>
        </a:custGeom>
        <a:noFill/>
        <a:ln w="12700"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989184" y="3323558"/>
        <a:ext cx="29494" cy="5898"/>
      </dsp:txXfrm>
    </dsp:sp>
    <dsp:sp modelId="{4A76C3D3-F394-40C9-A629-98EE8999DCBD}">
      <dsp:nvSpPr>
        <dsp:cNvPr id="0" name=""/>
        <dsp:cNvSpPr/>
      </dsp:nvSpPr>
      <dsp:spPr>
        <a:xfrm>
          <a:off x="3161392" y="2557097"/>
          <a:ext cx="2564698" cy="153881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672" tIns="131915" rIns="125672" bIns="131915"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latin typeface="Abadi" panose="020B0604020104020204" pitchFamily="34" charset="0"/>
            </a:rPr>
            <a:t>Fieldwork can provide opportunities for developing practical group work.</a:t>
          </a:r>
          <a:endParaRPr lang="en-US" sz="1600" kern="1200" dirty="0">
            <a:solidFill>
              <a:schemeClr val="tx1"/>
            </a:solidFill>
            <a:latin typeface="Abadi" panose="020B0604020104020204" pitchFamily="34" charset="0"/>
          </a:endParaRPr>
        </a:p>
      </dsp:txBody>
      <dsp:txXfrm>
        <a:off x="3161392" y="2557097"/>
        <a:ext cx="2564698" cy="1538819"/>
      </dsp:txXfrm>
    </dsp:sp>
    <dsp:sp modelId="{3F00DD0E-FDC4-4720-A40C-80FB026BE94A}">
      <dsp:nvSpPr>
        <dsp:cNvPr id="0" name=""/>
        <dsp:cNvSpPr/>
      </dsp:nvSpPr>
      <dsp:spPr>
        <a:xfrm>
          <a:off x="6315972" y="2557097"/>
          <a:ext cx="2564698" cy="153881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672" tIns="131915" rIns="125672" bIns="131915"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latin typeface="Abadi" panose="020B0604020104020204" pitchFamily="34" charset="0"/>
            </a:rPr>
            <a:t>Fieldwork can provide opportunities to acquire knowledge of the world through direct observation.</a:t>
          </a:r>
          <a:endParaRPr lang="en-US" sz="1600" kern="1200" dirty="0">
            <a:solidFill>
              <a:schemeClr val="tx1"/>
            </a:solidFill>
            <a:latin typeface="Abadi" panose="020B0604020104020204" pitchFamily="34" charset="0"/>
          </a:endParaRPr>
        </a:p>
      </dsp:txBody>
      <dsp:txXfrm>
        <a:off x="6315972" y="2557097"/>
        <a:ext cx="2564698" cy="1538819"/>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074ED8-E4A5-490A-A6B2-5477E60ECAEB}" type="datetimeFigureOut">
              <a:rPr lang="en-GB" smtClean="0"/>
              <a:t>23/06/2024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CACC6D-C460-40A5-BB33-66F6CEA06D94}" type="slidenum">
              <a:rPr lang="en-GB" smtClean="0"/>
              <a:t>‹#›</a:t>
            </a:fld>
            <a:endParaRPr lang="en-GB"/>
          </a:p>
        </p:txBody>
      </p:sp>
    </p:spTree>
    <p:extLst>
      <p:ext uri="{BB962C8B-B14F-4D97-AF65-F5344CB8AC3E}">
        <p14:creationId xmlns:p14="http://schemas.microsoft.com/office/powerpoint/2010/main" val="5574066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6CACC6D-C460-40A5-BB33-66F6CEA06D94}" type="slidenum">
              <a:rPr lang="en-GB" smtClean="0"/>
              <a:t>13</a:t>
            </a:fld>
            <a:endParaRPr lang="en-GB"/>
          </a:p>
        </p:txBody>
      </p:sp>
    </p:spTree>
    <p:extLst>
      <p:ext uri="{BB962C8B-B14F-4D97-AF65-F5344CB8AC3E}">
        <p14:creationId xmlns:p14="http://schemas.microsoft.com/office/powerpoint/2010/main" val="2657309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6CACC6D-C460-40A5-BB33-66F6CEA06D94}" type="slidenum">
              <a:rPr lang="en-GB" smtClean="0"/>
              <a:t>65</a:t>
            </a:fld>
            <a:endParaRPr lang="en-GB"/>
          </a:p>
        </p:txBody>
      </p:sp>
    </p:spTree>
    <p:extLst>
      <p:ext uri="{BB962C8B-B14F-4D97-AF65-F5344CB8AC3E}">
        <p14:creationId xmlns:p14="http://schemas.microsoft.com/office/powerpoint/2010/main" val="17017844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6CACC6D-C460-40A5-BB33-66F6CEA06D94}" type="slidenum">
              <a:rPr lang="en-GB" smtClean="0"/>
              <a:t>66</a:t>
            </a:fld>
            <a:endParaRPr lang="en-GB"/>
          </a:p>
        </p:txBody>
      </p:sp>
    </p:spTree>
    <p:extLst>
      <p:ext uri="{BB962C8B-B14F-4D97-AF65-F5344CB8AC3E}">
        <p14:creationId xmlns:p14="http://schemas.microsoft.com/office/powerpoint/2010/main" val="25290971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6CACC6D-C460-40A5-BB33-66F6CEA06D94}" type="slidenum">
              <a:rPr lang="en-GB" smtClean="0"/>
              <a:t>71</a:t>
            </a:fld>
            <a:endParaRPr lang="en-GB"/>
          </a:p>
        </p:txBody>
      </p:sp>
    </p:spTree>
    <p:extLst>
      <p:ext uri="{BB962C8B-B14F-4D97-AF65-F5344CB8AC3E}">
        <p14:creationId xmlns:p14="http://schemas.microsoft.com/office/powerpoint/2010/main" val="679541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6CACC6D-C460-40A5-BB33-66F6CEA06D94}" type="slidenum">
              <a:rPr lang="en-GB" smtClean="0"/>
              <a:t>76</a:t>
            </a:fld>
            <a:endParaRPr lang="en-GB"/>
          </a:p>
        </p:txBody>
      </p:sp>
    </p:spTree>
    <p:extLst>
      <p:ext uri="{BB962C8B-B14F-4D97-AF65-F5344CB8AC3E}">
        <p14:creationId xmlns:p14="http://schemas.microsoft.com/office/powerpoint/2010/main" val="25920370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6CACC6D-C460-40A5-BB33-66F6CEA06D94}" type="slidenum">
              <a:rPr lang="en-GB" smtClean="0"/>
              <a:t>77</a:t>
            </a:fld>
            <a:endParaRPr lang="en-GB"/>
          </a:p>
        </p:txBody>
      </p:sp>
    </p:spTree>
    <p:extLst>
      <p:ext uri="{BB962C8B-B14F-4D97-AF65-F5344CB8AC3E}">
        <p14:creationId xmlns:p14="http://schemas.microsoft.com/office/powerpoint/2010/main" val="23017090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6CACC6D-C460-40A5-BB33-66F6CEA06D94}" type="slidenum">
              <a:rPr lang="en-GB" smtClean="0"/>
              <a:t>80</a:t>
            </a:fld>
            <a:endParaRPr lang="en-GB"/>
          </a:p>
        </p:txBody>
      </p:sp>
    </p:spTree>
    <p:extLst>
      <p:ext uri="{BB962C8B-B14F-4D97-AF65-F5344CB8AC3E}">
        <p14:creationId xmlns:p14="http://schemas.microsoft.com/office/powerpoint/2010/main" val="31277693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6CACC6D-C460-40A5-BB33-66F6CEA06D94}" type="slidenum">
              <a:rPr lang="en-GB" smtClean="0"/>
              <a:t>84</a:t>
            </a:fld>
            <a:endParaRPr lang="en-GB"/>
          </a:p>
        </p:txBody>
      </p:sp>
    </p:spTree>
    <p:extLst>
      <p:ext uri="{BB962C8B-B14F-4D97-AF65-F5344CB8AC3E}">
        <p14:creationId xmlns:p14="http://schemas.microsoft.com/office/powerpoint/2010/main" val="317173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6CACC6D-C460-40A5-BB33-66F6CEA06D94}" type="slidenum">
              <a:rPr lang="en-GB" smtClean="0"/>
              <a:t>96</a:t>
            </a:fld>
            <a:endParaRPr lang="en-GB"/>
          </a:p>
        </p:txBody>
      </p:sp>
    </p:spTree>
    <p:extLst>
      <p:ext uri="{BB962C8B-B14F-4D97-AF65-F5344CB8AC3E}">
        <p14:creationId xmlns:p14="http://schemas.microsoft.com/office/powerpoint/2010/main" val="11489806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6CACC6D-C460-40A5-BB33-66F6CEA06D94}" type="slidenum">
              <a:rPr lang="en-GB" smtClean="0"/>
              <a:t>97</a:t>
            </a:fld>
            <a:endParaRPr lang="en-GB"/>
          </a:p>
        </p:txBody>
      </p:sp>
    </p:spTree>
    <p:extLst>
      <p:ext uri="{BB962C8B-B14F-4D97-AF65-F5344CB8AC3E}">
        <p14:creationId xmlns:p14="http://schemas.microsoft.com/office/powerpoint/2010/main" val="33678910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6CACC6D-C460-40A5-BB33-66F6CEA06D94}" type="slidenum">
              <a:rPr lang="en-GB" smtClean="0"/>
              <a:t>101</a:t>
            </a:fld>
            <a:endParaRPr lang="en-GB"/>
          </a:p>
        </p:txBody>
      </p:sp>
    </p:spTree>
    <p:extLst>
      <p:ext uri="{BB962C8B-B14F-4D97-AF65-F5344CB8AC3E}">
        <p14:creationId xmlns:p14="http://schemas.microsoft.com/office/powerpoint/2010/main" val="763613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enquiry</a:t>
            </a:r>
            <a:r>
              <a:rPr lang="en-GB" baseline="0" dirty="0"/>
              <a:t> route is well known - each element can be assessed. Draw attention to the different stages and aspects to be considered. This is a summary of the spec requirements, but emphasise that the scale of enquiry is much smaller than existing controlled assessments </a:t>
            </a:r>
            <a:r>
              <a:rPr lang="en-GB" baseline="0" dirty="0" err="1"/>
              <a:t>eg</a:t>
            </a:r>
            <a:r>
              <a:rPr lang="en-GB" baseline="0" dirty="0"/>
              <a:t> one or two methods of data collection, 2 or 3 methods of data presentation. </a:t>
            </a:r>
          </a:p>
          <a:p>
            <a:endParaRPr lang="en-GB" baseline="0" dirty="0"/>
          </a:p>
          <a:p>
            <a:r>
              <a:rPr lang="en-GB" baseline="0" dirty="0"/>
              <a:t> </a:t>
            </a:r>
          </a:p>
          <a:p>
            <a:r>
              <a:rPr lang="en-GB" baseline="0" dirty="0"/>
              <a:t>1. Suitable question for geographical enquiry</a:t>
            </a:r>
          </a:p>
          <a:p>
            <a:r>
              <a:rPr lang="en-GB" baseline="0" dirty="0"/>
              <a:t>The factors that need to be considered when selecting suitable questions for their enquiries.</a:t>
            </a:r>
          </a:p>
          <a:p>
            <a:r>
              <a:rPr lang="en-GB" baseline="0" dirty="0"/>
              <a:t>The geography underpinning the enquiries.</a:t>
            </a:r>
          </a:p>
          <a:p>
            <a:r>
              <a:rPr lang="en-GB" baseline="0" dirty="0"/>
              <a:t>Availability of primary and secondary evidence.</a:t>
            </a:r>
          </a:p>
          <a:p>
            <a:r>
              <a:rPr lang="en-GB" baseline="0" dirty="0"/>
              <a:t>An appreciation of the potential risks of both human and physical fieldwork and how these risks might be reduced.</a:t>
            </a:r>
          </a:p>
          <a:p>
            <a:r>
              <a:rPr lang="en-GB" baseline="0" dirty="0"/>
              <a:t>2. Selecting, measuring and recording data appropriate to the chosen enquiries</a:t>
            </a:r>
          </a:p>
          <a:p>
            <a:r>
              <a:rPr lang="en-GB" baseline="0" dirty="0"/>
              <a:t>Difference between primary and secondary data.</a:t>
            </a:r>
          </a:p>
          <a:p>
            <a:r>
              <a:rPr lang="en-GB" baseline="0" dirty="0"/>
              <a:t>How to identify appropriate data required for their geographical enquiries.</a:t>
            </a:r>
          </a:p>
          <a:p>
            <a:r>
              <a:rPr lang="en-GB" baseline="0" dirty="0"/>
              <a:t>An understanding of different sampling methods.</a:t>
            </a:r>
          </a:p>
          <a:p>
            <a:r>
              <a:rPr lang="en-GB" baseline="0" dirty="0"/>
              <a:t>How to describe their data collection methods.</a:t>
            </a:r>
          </a:p>
          <a:p>
            <a:r>
              <a:rPr lang="en-GB" baseline="0" dirty="0"/>
              <a:t>How to justify the data collection methods selected.</a:t>
            </a:r>
          </a:p>
          <a:p>
            <a:r>
              <a:rPr lang="en-GB" baseline="0" dirty="0"/>
              <a:t>3. Selecting appropriate ways of processing and presenting fieldwork data</a:t>
            </a:r>
          </a:p>
          <a:p>
            <a:r>
              <a:rPr lang="en-GB" baseline="0" dirty="0"/>
              <a:t>Appreciate that a range of visual, graphical and cartographic methods is available.</a:t>
            </a:r>
          </a:p>
          <a:p>
            <a:r>
              <a:rPr lang="en-GB" baseline="0" dirty="0"/>
              <a:t>Identify and describe the chosen presentation methods used in their enquiries.</a:t>
            </a:r>
          </a:p>
          <a:p>
            <a:r>
              <a:rPr lang="en-GB" baseline="0" dirty="0"/>
              <a:t>Explain why the presentation methods were chosen.</a:t>
            </a:r>
          </a:p>
          <a:p>
            <a:r>
              <a:rPr lang="en-GB" baseline="0" dirty="0"/>
              <a:t>4. Describe, analyse and explain fieldwork data</a:t>
            </a:r>
          </a:p>
          <a:p>
            <a:r>
              <a:rPr lang="en-GB" baseline="0" dirty="0"/>
              <a:t>Describe results of fieldwork data.</a:t>
            </a:r>
          </a:p>
          <a:p>
            <a:r>
              <a:rPr lang="en-GB" baseline="0" dirty="0"/>
              <a:t>Analyse results of fieldwork data.</a:t>
            </a:r>
          </a:p>
          <a:p>
            <a:r>
              <a:rPr lang="en-GB" baseline="0" dirty="0"/>
              <a:t>Explain results of fieldwork data.</a:t>
            </a:r>
          </a:p>
          <a:p>
            <a:r>
              <a:rPr lang="en-GB" baseline="0" dirty="0"/>
              <a:t>Establish links between data sets.</a:t>
            </a:r>
          </a:p>
          <a:p>
            <a:r>
              <a:rPr lang="en-GB" baseline="0" dirty="0"/>
              <a:t>Use of appropriate statistical techniques.</a:t>
            </a:r>
          </a:p>
          <a:p>
            <a:r>
              <a:rPr lang="en-GB" baseline="0" dirty="0"/>
              <a:t>Identify anomalies in fieldwork data.</a:t>
            </a:r>
          </a:p>
          <a:p>
            <a:r>
              <a:rPr lang="en-GB" baseline="0" dirty="0"/>
              <a:t>5. Reaching conclusions How to draw evidenced conclusions in relation to original aims of their enquiries.</a:t>
            </a:r>
          </a:p>
          <a:p>
            <a:r>
              <a:rPr lang="en-GB" baseline="0" dirty="0"/>
              <a:t>6. Evaluation of geographical enquiry Identify problems of data collection methods.</a:t>
            </a:r>
          </a:p>
          <a:p>
            <a:r>
              <a:rPr lang="en-GB" baseline="0" dirty="0"/>
              <a:t>Identify limitations of data collected.</a:t>
            </a:r>
          </a:p>
          <a:p>
            <a:r>
              <a:rPr lang="en-GB" baseline="0" dirty="0"/>
              <a:t>Suggest other data that might be useful.</a:t>
            </a:r>
          </a:p>
          <a:p>
            <a:r>
              <a:rPr lang="en-GB" baseline="0" dirty="0"/>
              <a:t>Consider the extent to which conclusions were reliable.</a:t>
            </a:r>
          </a:p>
          <a:p>
            <a:endParaRPr lang="en-GB"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Some, not necessarily all, of these steps in the enquiry process will be assessed each year.   Therefore candidates must not ‘skip’ any of them.  This is exactly what candidates do now for controlled assessment anyway.  However, within each part of the process there are features to consider.  Many of the features that will be covered on the next six slides can be covered over time with candidates, even starting in year 7, they do not necessarily have to be taught </a:t>
            </a:r>
            <a:r>
              <a:rPr lang="en-US" sz="1200" b="1" kern="1200" dirty="0" err="1">
                <a:solidFill>
                  <a:schemeClr val="tx1"/>
                </a:solidFill>
                <a:effectLst/>
                <a:latin typeface="+mn-lt"/>
                <a:ea typeface="+mn-ea"/>
                <a:cs typeface="+mn-cs"/>
              </a:rPr>
              <a:t>en</a:t>
            </a:r>
            <a:r>
              <a:rPr lang="en-US" sz="1200" b="1" kern="1200" dirty="0">
                <a:solidFill>
                  <a:schemeClr val="tx1"/>
                </a:solidFill>
                <a:effectLst/>
                <a:latin typeface="+mn-lt"/>
                <a:ea typeface="+mn-ea"/>
                <a:cs typeface="+mn-cs"/>
              </a:rPr>
              <a:t> bloc</a:t>
            </a:r>
            <a:r>
              <a:rPr lang="en-US" sz="1200" kern="1200" dirty="0">
                <a:solidFill>
                  <a:schemeClr val="tx1"/>
                </a:solidFill>
                <a:effectLst/>
                <a:latin typeface="+mn-lt"/>
                <a:ea typeface="+mn-ea"/>
                <a:cs typeface="+mn-cs"/>
              </a:rPr>
              <a:t>  as part of the GCSE.</a:t>
            </a:r>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12369582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6CACC6D-C460-40A5-BB33-66F6CEA06D94}" type="slidenum">
              <a:rPr lang="en-GB" smtClean="0"/>
              <a:t>108</a:t>
            </a:fld>
            <a:endParaRPr lang="en-GB"/>
          </a:p>
        </p:txBody>
      </p:sp>
    </p:spTree>
    <p:extLst>
      <p:ext uri="{BB962C8B-B14F-4D97-AF65-F5344CB8AC3E}">
        <p14:creationId xmlns:p14="http://schemas.microsoft.com/office/powerpoint/2010/main" val="10394736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6CACC6D-C460-40A5-BB33-66F6CEA06D94}" type="slidenum">
              <a:rPr lang="en-GB" smtClean="0"/>
              <a:t>119</a:t>
            </a:fld>
            <a:endParaRPr lang="en-GB"/>
          </a:p>
        </p:txBody>
      </p:sp>
    </p:spTree>
    <p:extLst>
      <p:ext uri="{BB962C8B-B14F-4D97-AF65-F5344CB8AC3E}">
        <p14:creationId xmlns:p14="http://schemas.microsoft.com/office/powerpoint/2010/main" val="5363228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6CACC6D-C460-40A5-BB33-66F6CEA06D94}" type="slidenum">
              <a:rPr lang="en-GB" smtClean="0"/>
              <a:t>26</a:t>
            </a:fld>
            <a:endParaRPr lang="en-GB"/>
          </a:p>
        </p:txBody>
      </p:sp>
    </p:spTree>
    <p:extLst>
      <p:ext uri="{BB962C8B-B14F-4D97-AF65-F5344CB8AC3E}">
        <p14:creationId xmlns:p14="http://schemas.microsoft.com/office/powerpoint/2010/main" val="39735146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6CACC6D-C460-40A5-BB33-66F6CEA06D94}" type="slidenum">
              <a:rPr lang="en-GB" smtClean="0"/>
              <a:t>39</a:t>
            </a:fld>
            <a:endParaRPr lang="en-GB"/>
          </a:p>
        </p:txBody>
      </p:sp>
    </p:spTree>
    <p:extLst>
      <p:ext uri="{BB962C8B-B14F-4D97-AF65-F5344CB8AC3E}">
        <p14:creationId xmlns:p14="http://schemas.microsoft.com/office/powerpoint/2010/main" val="17303807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9127BBC-A043-4978-AE4E-5E1E8CD647A7}" type="slidenum">
              <a:rPr lang="en-GB" smtClean="0"/>
              <a:t>44</a:t>
            </a:fld>
            <a:endParaRPr lang="en-GB"/>
          </a:p>
        </p:txBody>
      </p:sp>
    </p:spTree>
    <p:extLst>
      <p:ext uri="{BB962C8B-B14F-4D97-AF65-F5344CB8AC3E}">
        <p14:creationId xmlns:p14="http://schemas.microsoft.com/office/powerpoint/2010/main" val="18098107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6CACC6D-C460-40A5-BB33-66F6CEA06D94}" type="slidenum">
              <a:rPr lang="en-GB" smtClean="0"/>
              <a:t>53</a:t>
            </a:fld>
            <a:endParaRPr lang="en-GB"/>
          </a:p>
        </p:txBody>
      </p:sp>
    </p:spTree>
    <p:extLst>
      <p:ext uri="{BB962C8B-B14F-4D97-AF65-F5344CB8AC3E}">
        <p14:creationId xmlns:p14="http://schemas.microsoft.com/office/powerpoint/2010/main" val="19167344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6CACC6D-C460-40A5-BB33-66F6CEA06D94}" type="slidenum">
              <a:rPr lang="en-GB" smtClean="0"/>
              <a:t>61</a:t>
            </a:fld>
            <a:endParaRPr lang="en-GB"/>
          </a:p>
        </p:txBody>
      </p:sp>
    </p:spTree>
    <p:extLst>
      <p:ext uri="{BB962C8B-B14F-4D97-AF65-F5344CB8AC3E}">
        <p14:creationId xmlns:p14="http://schemas.microsoft.com/office/powerpoint/2010/main" val="41366256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6CACC6D-C460-40A5-BB33-66F6CEA06D94}" type="slidenum">
              <a:rPr lang="en-GB" smtClean="0"/>
              <a:t>62</a:t>
            </a:fld>
            <a:endParaRPr lang="en-GB"/>
          </a:p>
        </p:txBody>
      </p:sp>
    </p:spTree>
    <p:extLst>
      <p:ext uri="{BB962C8B-B14F-4D97-AF65-F5344CB8AC3E}">
        <p14:creationId xmlns:p14="http://schemas.microsoft.com/office/powerpoint/2010/main" val="35528654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6CACC6D-C460-40A5-BB33-66F6CEA06D94}" type="slidenum">
              <a:rPr lang="en-GB" smtClean="0"/>
              <a:t>64</a:t>
            </a:fld>
            <a:endParaRPr lang="en-GB"/>
          </a:p>
        </p:txBody>
      </p:sp>
    </p:spTree>
    <p:extLst>
      <p:ext uri="{BB962C8B-B14F-4D97-AF65-F5344CB8AC3E}">
        <p14:creationId xmlns:p14="http://schemas.microsoft.com/office/powerpoint/2010/main" val="31457324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6/23/24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6/23/24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6/23/24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6/23/24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6/23/24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6/23/24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6/23/24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6/23/24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Contents">
    <p:bg>
      <p:bgPr>
        <a:solidFill>
          <a:schemeClr val="tx1">
            <a:alpha val="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bg2"/>
                </a:solidFill>
              </a:defRPr>
            </a:lvl1pPr>
          </a:lstStyle>
          <a:p>
            <a:r>
              <a:rPr lang="en-US" dirty="0"/>
              <a:t>Contents</a:t>
            </a:r>
          </a:p>
        </p:txBody>
      </p:sp>
      <p:sp>
        <p:nvSpPr>
          <p:cNvPr id="3" name="Date Placeholder 2"/>
          <p:cNvSpPr>
            <a:spLocks noGrp="1"/>
          </p:cNvSpPr>
          <p:nvPr>
            <p:ph type="dt" sz="half" idx="10"/>
          </p:nvPr>
        </p:nvSpPr>
        <p:spPr>
          <a:xfrm>
            <a:off x="720001" y="6459080"/>
            <a:ext cx="1652497" cy="365125"/>
          </a:xfrm>
          <a:prstGeom prst="rect">
            <a:avLst/>
          </a:prstGeom>
        </p:spPr>
        <p:txBody>
          <a:bodyPr lIns="0" tIns="0" rIns="0" bIns="0"/>
          <a:lstStyle>
            <a:lvl1pPr>
              <a:lnSpc>
                <a:spcPts val="1000"/>
              </a:lnSpc>
              <a:defRPr sz="800">
                <a:solidFill>
                  <a:schemeClr val="bg1"/>
                </a:solidFill>
              </a:defRPr>
            </a:lvl1pPr>
          </a:lstStyle>
          <a:p>
            <a:r>
              <a:rPr lang="en-US">
                <a:solidFill>
                  <a:srgbClr val="4B4B4B"/>
                </a:solidFill>
              </a:rPr>
              <a:t>x of x Version 3.0</a:t>
            </a:r>
            <a:endParaRPr lang="en-US" dirty="0">
              <a:solidFill>
                <a:srgbClr val="4B4B4B"/>
              </a:solidFill>
            </a:endParaRPr>
          </a:p>
        </p:txBody>
      </p:sp>
      <p:sp>
        <p:nvSpPr>
          <p:cNvPr id="4" name="Footer Placeholder 3"/>
          <p:cNvSpPr>
            <a:spLocks noGrp="1"/>
          </p:cNvSpPr>
          <p:nvPr>
            <p:ph type="ftr" sz="quarter" idx="11"/>
          </p:nvPr>
        </p:nvSpPr>
        <p:spPr/>
        <p:txBody>
          <a:bodyPr/>
          <a:lstStyle>
            <a:lvl1pPr>
              <a:lnSpc>
                <a:spcPts val="1000"/>
              </a:lnSpc>
              <a:defRPr>
                <a:solidFill>
                  <a:schemeClr val="bg1"/>
                </a:solidFill>
              </a:defRPr>
            </a:lvl1pPr>
          </a:lstStyle>
          <a:p>
            <a:r>
              <a:rPr lang="en-US">
                <a:solidFill>
                  <a:srgbClr val="4B4B4B"/>
                </a:solidFill>
              </a:rPr>
              <a:t>Copyright © AQA and its licensors. All rights reserved.</a:t>
            </a:r>
            <a:endParaRPr lang="en-US" dirty="0">
              <a:solidFill>
                <a:srgbClr val="4B4B4B"/>
              </a:solidFill>
            </a:endParaRPr>
          </a:p>
        </p:txBody>
      </p:sp>
      <p:sp>
        <p:nvSpPr>
          <p:cNvPr id="12" name="Content Placeholder 2"/>
          <p:cNvSpPr>
            <a:spLocks noGrp="1"/>
          </p:cNvSpPr>
          <p:nvPr>
            <p:ph idx="1"/>
          </p:nvPr>
        </p:nvSpPr>
        <p:spPr>
          <a:xfrm>
            <a:off x="720000" y="1731713"/>
            <a:ext cx="10726933" cy="440680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Straight Connector 14"/>
          <p:cNvCxnSpPr/>
          <p:nvPr/>
        </p:nvCxnSpPr>
        <p:spPr>
          <a:xfrm>
            <a:off x="0" y="962025"/>
            <a:ext cx="11446933" cy="0"/>
          </a:xfrm>
          <a:prstGeom prst="line">
            <a:avLst/>
          </a:prstGeom>
          <a:ln w="7620" cap="rnd">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0" y="6340475"/>
            <a:ext cx="11446933" cy="0"/>
          </a:xfrm>
          <a:prstGeom prst="line">
            <a:avLst/>
          </a:prstGeom>
          <a:ln w="7620" cap="rnd">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0" y="962025"/>
            <a:ext cx="11446933" cy="0"/>
          </a:xfrm>
          <a:prstGeom prst="line">
            <a:avLst/>
          </a:prstGeom>
          <a:ln w="7620" cap="rnd">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userDrawn="1"/>
        </p:nvCxnSpPr>
        <p:spPr>
          <a:xfrm>
            <a:off x="0" y="6340475"/>
            <a:ext cx="11446933" cy="0"/>
          </a:xfrm>
          <a:prstGeom prst="line">
            <a:avLst/>
          </a:prstGeom>
          <a:ln w="7620" cap="rnd">
            <a:solidFill>
              <a:schemeClr val="bg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7587703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6/23/24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6/23/24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6/23/24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6/23/24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6/23/24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6/23/24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6/23/24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6/23/24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6/23/24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 id="2147483668"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8" Type="http://schemas.openxmlformats.org/officeDocument/2006/relationships/image" Target="../media/image97.jpeg"/><Relationship Id="rId3" Type="http://schemas.openxmlformats.org/officeDocument/2006/relationships/image" Target="../media/image92.jpeg"/><Relationship Id="rId7" Type="http://schemas.openxmlformats.org/officeDocument/2006/relationships/image" Target="../media/image96.jpeg"/><Relationship Id="rId2" Type="http://schemas.openxmlformats.org/officeDocument/2006/relationships/image" Target="../media/image91.png"/><Relationship Id="rId1" Type="http://schemas.openxmlformats.org/officeDocument/2006/relationships/slideLayout" Target="../slideLayouts/slideLayout7.xml"/><Relationship Id="rId6" Type="http://schemas.openxmlformats.org/officeDocument/2006/relationships/image" Target="../media/image95.jpeg"/><Relationship Id="rId5" Type="http://schemas.openxmlformats.org/officeDocument/2006/relationships/image" Target="../media/image94.jpeg"/><Relationship Id="rId4" Type="http://schemas.openxmlformats.org/officeDocument/2006/relationships/image" Target="../media/image93.jpeg"/></Relationships>
</file>

<file path=ppt/slides/_rels/slide105.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image" Target="../media/image99.jp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0.jpeg"/><Relationship Id="rId7" Type="http://schemas.openxmlformats.org/officeDocument/2006/relationships/diagramColors" Target="../diagrams/colors1.xml"/><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g"/><Relationship Id="rId1" Type="http://schemas.openxmlformats.org/officeDocument/2006/relationships/slideLayout" Target="../slideLayouts/slideLayout7.xml"/><Relationship Id="rId4" Type="http://schemas.openxmlformats.org/officeDocument/2006/relationships/image" Target="../media/image33.jpg"/></Relationships>
</file>

<file path=ppt/slides/_rels/slide3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40.jpeg"/><Relationship Id="rId4" Type="http://schemas.openxmlformats.org/officeDocument/2006/relationships/image" Target="../media/image39.png"/></Relationships>
</file>

<file path=ppt/slides/_rels/slide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6.jpg"/><Relationship Id="rId7" Type="http://schemas.openxmlformats.org/officeDocument/2006/relationships/image" Target="../media/image10.jp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g"/><Relationship Id="rId4" Type="http://schemas.openxmlformats.org/officeDocument/2006/relationships/image" Target="../media/image7.jpg"/><Relationship Id="rId9" Type="http://schemas.openxmlformats.org/officeDocument/2006/relationships/image" Target="../media/image12.jpeg"/></Relationships>
</file>

<file path=ppt/slides/_rels/slide4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7.jpg"/><Relationship Id="rId4" Type="http://schemas.openxmlformats.org/officeDocument/2006/relationships/image" Target="../media/image8.jpg"/></Relationships>
</file>

<file path=ppt/slides/_rels/slide4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47.jp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5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55.png"/></Relationships>
</file>

<file path=ppt/slides/_rels/slide55.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67.svg"/><Relationship Id="rId4" Type="http://schemas.openxmlformats.org/officeDocument/2006/relationships/image" Target="../media/image66.png"/></Relationships>
</file>

<file path=ppt/slides/_rels/slide7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69.jpg"/><Relationship Id="rId1" Type="http://schemas.openxmlformats.org/officeDocument/2006/relationships/slideLayout" Target="../slideLayouts/slideLayout2.xml"/><Relationship Id="rId6" Type="http://schemas.openxmlformats.org/officeDocument/2006/relationships/image" Target="../media/image71.jpg"/><Relationship Id="rId5" Type="http://schemas.openxmlformats.org/officeDocument/2006/relationships/image" Target="../media/image9.jpeg"/><Relationship Id="rId4" Type="http://schemas.openxmlformats.org/officeDocument/2006/relationships/image" Target="../media/image70.jpg"/></Relationships>
</file>

<file path=ppt/slides/_rels/slide7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69.jpg"/><Relationship Id="rId1" Type="http://schemas.openxmlformats.org/officeDocument/2006/relationships/slideLayout" Target="../slideLayouts/slideLayout2.xml"/><Relationship Id="rId6" Type="http://schemas.openxmlformats.org/officeDocument/2006/relationships/image" Target="../media/image71.jpg"/><Relationship Id="rId5" Type="http://schemas.openxmlformats.org/officeDocument/2006/relationships/image" Target="../media/image9.jpeg"/><Relationship Id="rId4" Type="http://schemas.openxmlformats.org/officeDocument/2006/relationships/image" Target="../media/image70.jpg"/></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73.jpg"/><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74.jpg"/></Relationships>
</file>

<file path=ppt/slides/_rels/slide8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73.jpg"/><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74.jp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 Id="rId4" Type="http://schemas.openxmlformats.org/officeDocument/2006/relationships/image" Target="../media/image80.svg"/></Relationships>
</file>

<file path=ppt/slides/_rels/slide9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 Id="rId4" Type="http://schemas.openxmlformats.org/officeDocument/2006/relationships/image" Target="../media/image80.svg"/></Relationships>
</file>

<file path=ppt/slides/_rels/slide9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78.png"/><Relationship Id="rId1" Type="http://schemas.openxmlformats.org/officeDocument/2006/relationships/slideLayout" Target="../slideLayouts/slideLayout7.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9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7.xml"/><Relationship Id="rId4" Type="http://schemas.openxmlformats.org/officeDocument/2006/relationships/image" Target="../media/image8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87213" y="522514"/>
            <a:ext cx="7896012" cy="1898890"/>
          </a:xfrm>
        </p:spPr>
        <p:txBody>
          <a:bodyPr/>
          <a:lstStyle/>
          <a:p>
            <a:pPr algn="l"/>
            <a:br>
              <a:rPr lang="en-GB" sz="3200" b="1" dirty="0">
                <a:solidFill>
                  <a:schemeClr val="tx1"/>
                </a:solidFill>
                <a:latin typeface="Abadi" panose="020B0604020104020204" pitchFamily="34" charset="0"/>
              </a:rPr>
            </a:br>
            <a:br>
              <a:rPr lang="en-GB" sz="3200" b="1" dirty="0">
                <a:solidFill>
                  <a:schemeClr val="tx1"/>
                </a:solidFill>
                <a:latin typeface="Abadi" panose="020B0604020104020204" pitchFamily="34" charset="0"/>
              </a:rPr>
            </a:br>
            <a:br>
              <a:rPr lang="en-GB" sz="3200" b="1" dirty="0">
                <a:solidFill>
                  <a:schemeClr val="tx1"/>
                </a:solidFill>
                <a:latin typeface="Abadi" panose="020B0604020104020204" pitchFamily="34" charset="0"/>
              </a:rPr>
            </a:br>
            <a:r>
              <a:rPr lang="en-GB" sz="3200" b="1" dirty="0">
                <a:solidFill>
                  <a:schemeClr val="tx1"/>
                </a:solidFill>
                <a:latin typeface="Abadi" panose="020B0604020104020204" pitchFamily="34" charset="0"/>
              </a:rPr>
              <a:t>Fieldwork opportunities in Geography</a:t>
            </a:r>
            <a:br>
              <a:rPr lang="en-GB" sz="3200" b="1" dirty="0">
                <a:solidFill>
                  <a:schemeClr val="tx1"/>
                </a:solidFill>
                <a:latin typeface="Abadi" panose="020B0604020104020204" pitchFamily="34" charset="0"/>
              </a:rPr>
            </a:br>
            <a:br>
              <a:rPr lang="en-GB" sz="3200" b="1" dirty="0">
                <a:solidFill>
                  <a:schemeClr val="tx1"/>
                </a:solidFill>
                <a:latin typeface="Abadi" panose="020B0604020104020204" pitchFamily="34" charset="0"/>
              </a:rPr>
            </a:br>
            <a:r>
              <a:rPr lang="en-GB" sz="3200" b="1" dirty="0">
                <a:solidFill>
                  <a:schemeClr val="tx1"/>
                </a:solidFill>
                <a:latin typeface="Abadi" panose="020B0604020104020204" pitchFamily="34" charset="0"/>
              </a:rPr>
              <a:t>Keith Bartlett</a:t>
            </a:r>
            <a:br>
              <a:rPr lang="en-GB" sz="3200" b="1" dirty="0">
                <a:solidFill>
                  <a:schemeClr val="tx1"/>
                </a:solidFill>
                <a:latin typeface="Abadi" panose="020B0604020104020204" pitchFamily="34" charset="0"/>
              </a:rPr>
            </a:br>
            <a:r>
              <a:rPr lang="en-GB" sz="3200" b="1" dirty="0">
                <a:solidFill>
                  <a:schemeClr val="tx1"/>
                </a:solidFill>
                <a:latin typeface="Abadi" panose="020B0604020104020204" pitchFamily="34" charset="0"/>
              </a:rPr>
              <a:t> </a:t>
            </a:r>
          </a:p>
        </p:txBody>
      </p:sp>
      <p:sp>
        <p:nvSpPr>
          <p:cNvPr id="3" name="Subtitle 2"/>
          <p:cNvSpPr>
            <a:spLocks noGrp="1"/>
          </p:cNvSpPr>
          <p:nvPr>
            <p:ph type="subTitle" idx="1"/>
          </p:nvPr>
        </p:nvSpPr>
        <p:spPr/>
        <p:txBody>
          <a:bodyPr/>
          <a:lstStyle/>
          <a:p>
            <a:r>
              <a:rPr lang="en-GB" dirty="0"/>
              <a:t> </a:t>
            </a:r>
          </a:p>
          <a:p>
            <a:endParaRPr lang="en-GB" dirty="0"/>
          </a:p>
        </p:txBody>
      </p:sp>
      <p:sp>
        <p:nvSpPr>
          <p:cNvPr id="4" name="Rectangle 3">
            <a:extLst>
              <a:ext uri="{FF2B5EF4-FFF2-40B4-BE49-F238E27FC236}">
                <a16:creationId xmlns:a16="http://schemas.microsoft.com/office/drawing/2014/main" id="{92D0C8A0-7CAF-43D9-8088-22B0703A4F31}"/>
              </a:ext>
            </a:extLst>
          </p:cNvPr>
          <p:cNvSpPr/>
          <p:nvPr/>
        </p:nvSpPr>
        <p:spPr>
          <a:xfrm>
            <a:off x="1266091" y="5375868"/>
            <a:ext cx="3627456" cy="10911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Ke</a:t>
            </a:r>
            <a:endParaRPr lang="en-GB" dirty="0"/>
          </a:p>
        </p:txBody>
      </p:sp>
      <p:pic>
        <p:nvPicPr>
          <p:cNvPr id="11266" name="Picture 2" descr="Geography fieldwork">
            <a:extLst>
              <a:ext uri="{FF2B5EF4-FFF2-40B4-BE49-F238E27FC236}">
                <a16:creationId xmlns:a16="http://schemas.microsoft.com/office/drawing/2014/main" id="{AADE0C26-35C4-B6BF-55D2-BD8CBC763E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7070" y="1185224"/>
            <a:ext cx="4422635" cy="2527643"/>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Fieldwork in the school grounds - Geography South West">
            <a:extLst>
              <a:ext uri="{FF2B5EF4-FFF2-40B4-BE49-F238E27FC236}">
                <a16:creationId xmlns:a16="http://schemas.microsoft.com/office/drawing/2014/main" id="{57EF4C12-3977-A084-7B09-93701413FF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7469" y="2147176"/>
            <a:ext cx="4658843" cy="2802585"/>
          </a:xfrm>
          <a:prstGeom prst="rect">
            <a:avLst/>
          </a:prstGeom>
          <a:noFill/>
          <a:extLst>
            <a:ext uri="{909E8E84-426E-40DD-AFC4-6F175D3DCCD1}">
              <a14:hiddenFill xmlns:a14="http://schemas.microsoft.com/office/drawing/2010/main">
                <a:solidFill>
                  <a:srgbClr val="FFFFFF"/>
                </a:solidFill>
              </a14:hiddenFill>
            </a:ext>
          </a:extLst>
        </p:spPr>
      </p:pic>
      <p:pic>
        <p:nvPicPr>
          <p:cNvPr id="5" name="Content Placeholder 6" descr="C:\Users\Simon\Pictures\Woodford River 2008\IMG_1711.JPG">
            <a:extLst>
              <a:ext uri="{FF2B5EF4-FFF2-40B4-BE49-F238E27FC236}">
                <a16:creationId xmlns:a16="http://schemas.microsoft.com/office/drawing/2014/main" id="{87924D23-111D-AA00-8B64-64E6EE591EF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69310" y="3712867"/>
            <a:ext cx="3707691" cy="314513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71A0E55-1944-5A02-46DA-42EC59DABA7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16061" y="3884141"/>
            <a:ext cx="3819258" cy="2802584"/>
          </a:xfrm>
          <a:prstGeom prst="rect">
            <a:avLst/>
          </a:prstGeom>
        </p:spPr>
      </p:pic>
    </p:spTree>
    <p:extLst>
      <p:ext uri="{BB962C8B-B14F-4D97-AF65-F5344CB8AC3E}">
        <p14:creationId xmlns:p14="http://schemas.microsoft.com/office/powerpoint/2010/main" val="5938811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615837-6A83-075B-9673-72626591AF9D}"/>
              </a:ext>
            </a:extLst>
          </p:cNvPr>
          <p:cNvSpPr txBox="1"/>
          <p:nvPr/>
        </p:nvSpPr>
        <p:spPr>
          <a:xfrm>
            <a:off x="432079" y="663191"/>
            <a:ext cx="9043517" cy="6678751"/>
          </a:xfrm>
          <a:prstGeom prst="rect">
            <a:avLst/>
          </a:prstGeom>
          <a:noFill/>
        </p:spPr>
        <p:txBody>
          <a:bodyPr wrap="square" rtlCol="0">
            <a:spAutoFit/>
          </a:bodyPr>
          <a:lstStyle/>
          <a:p>
            <a:r>
              <a:rPr lang="en-US" sz="2800" b="1" dirty="0">
                <a:latin typeface="Abadi" panose="020B0604020104020204" pitchFamily="34" charset="0"/>
              </a:rPr>
              <a:t>Other Ofsted observations</a:t>
            </a:r>
          </a:p>
          <a:p>
            <a:endParaRPr lang="en-US" sz="2800" b="1" dirty="0">
              <a:latin typeface="Abadi" panose="020B0604020104020204" pitchFamily="34" charset="0"/>
            </a:endParaRPr>
          </a:p>
          <a:p>
            <a:r>
              <a:rPr lang="en-US" sz="2400" b="1" dirty="0">
                <a:latin typeface="Abadi" panose="020B0604020104020204" pitchFamily="34" charset="0"/>
              </a:rPr>
              <a:t>In schools </a:t>
            </a:r>
            <a:r>
              <a:rPr lang="en-US" sz="2400" b="1" dirty="0">
                <a:highlight>
                  <a:srgbClr val="FFFF00"/>
                </a:highlight>
                <a:latin typeface="Abadi" panose="020B0604020104020204" pitchFamily="34" charset="0"/>
              </a:rPr>
              <a:t>where fieldwork was done well</a:t>
            </a:r>
            <a:r>
              <a:rPr lang="en-US" sz="2400" b="1" dirty="0">
                <a:latin typeface="Abadi" panose="020B0604020104020204" pitchFamily="34" charset="0"/>
              </a:rPr>
              <a:t>, it was built into the curriculum.</a:t>
            </a:r>
          </a:p>
          <a:p>
            <a:endParaRPr lang="en-US" sz="2400" b="1" dirty="0">
              <a:latin typeface="Abadi" panose="020B0604020104020204" pitchFamily="34" charset="0"/>
            </a:endParaRPr>
          </a:p>
          <a:p>
            <a:r>
              <a:rPr lang="en-US" sz="2400" b="1" dirty="0">
                <a:highlight>
                  <a:srgbClr val="FFFF00"/>
                </a:highlight>
                <a:latin typeface="Abadi" panose="020B0604020104020204" pitchFamily="34" charset="0"/>
              </a:rPr>
              <a:t>Pupils were taught in class how fieldwork was done </a:t>
            </a:r>
            <a:r>
              <a:rPr lang="en-US" sz="2400" b="1" dirty="0">
                <a:latin typeface="Abadi" panose="020B0604020104020204" pitchFamily="34" charset="0"/>
              </a:rPr>
              <a:t>and were then given regular opportunities to carry out elements of it.</a:t>
            </a:r>
          </a:p>
          <a:p>
            <a:endParaRPr lang="en-US" sz="2400" b="1" dirty="0">
              <a:latin typeface="Abadi" panose="020B0604020104020204" pitchFamily="34" charset="0"/>
            </a:endParaRPr>
          </a:p>
          <a:p>
            <a:r>
              <a:rPr lang="en-US" sz="2400" b="1" dirty="0">
                <a:latin typeface="Abadi" panose="020B0604020104020204" pitchFamily="34" charset="0"/>
              </a:rPr>
              <a:t>This did not always involve going out of school.</a:t>
            </a:r>
          </a:p>
          <a:p>
            <a:endParaRPr lang="en-US" sz="2400" b="1" dirty="0">
              <a:latin typeface="Abadi" panose="020B0604020104020204" pitchFamily="34" charset="0"/>
            </a:endParaRPr>
          </a:p>
          <a:p>
            <a:r>
              <a:rPr lang="en-US" sz="2400" b="1" dirty="0">
                <a:latin typeface="Abadi" panose="020B0604020104020204" pitchFamily="34" charset="0"/>
              </a:rPr>
              <a:t>Pupils sometimes collected data from within their classroom or school.  On other occasions </a:t>
            </a:r>
            <a:r>
              <a:rPr lang="en-US" sz="2400" b="1" dirty="0">
                <a:highlight>
                  <a:srgbClr val="FFFF00"/>
                </a:highlight>
                <a:latin typeface="Abadi" panose="020B0604020104020204" pitchFamily="34" charset="0"/>
              </a:rPr>
              <a:t>pupils were given fieldwork data to</a:t>
            </a:r>
            <a:r>
              <a:rPr lang="en-US" sz="2400" b="1" dirty="0">
                <a:latin typeface="Abadi" panose="020B0604020104020204" pitchFamily="34" charset="0"/>
              </a:rPr>
              <a:t> </a:t>
            </a:r>
            <a:r>
              <a:rPr lang="en-US" sz="2400" b="1" dirty="0">
                <a:highlight>
                  <a:srgbClr val="FFFF00"/>
                </a:highlight>
                <a:latin typeface="Abadi" panose="020B0604020104020204" pitchFamily="34" charset="0"/>
              </a:rPr>
              <a:t>focus on another aspect of the fieldwork process rather than data collection.</a:t>
            </a:r>
          </a:p>
          <a:p>
            <a:r>
              <a:rPr lang="en-US" sz="2800" b="1" dirty="0">
                <a:latin typeface="Abadi" panose="020B0604020104020204" pitchFamily="34" charset="0"/>
              </a:rPr>
              <a:t> </a:t>
            </a:r>
            <a:endParaRPr lang="en-GB" sz="2800" b="1" dirty="0">
              <a:latin typeface="Abadi" panose="020B0604020104020204" pitchFamily="34" charset="0"/>
            </a:endParaRPr>
          </a:p>
          <a:p>
            <a:endParaRPr lang="en-US" sz="2800" b="1" dirty="0">
              <a:latin typeface="Abadi" panose="020B0604020104020204" pitchFamily="34" charset="0"/>
            </a:endParaRPr>
          </a:p>
          <a:p>
            <a:r>
              <a:rPr lang="en-US" sz="2800" b="1" dirty="0">
                <a:latin typeface="Abadi" panose="020B0604020104020204" pitchFamily="34" charset="0"/>
              </a:rPr>
              <a:t> </a:t>
            </a:r>
            <a:endParaRPr lang="en-GB" sz="2800" b="1" dirty="0">
              <a:latin typeface="Abadi" panose="020B0604020104020204" pitchFamily="34" charset="0"/>
            </a:endParaRPr>
          </a:p>
        </p:txBody>
      </p:sp>
      <p:pic>
        <p:nvPicPr>
          <p:cNvPr id="3" name="Picture 2" descr="Ofsted-logo - KCC Media Hub">
            <a:extLst>
              <a:ext uri="{FF2B5EF4-FFF2-40B4-BE49-F238E27FC236}">
                <a16:creationId xmlns:a16="http://schemas.microsoft.com/office/drawing/2014/main" id="{707EB17C-C941-6A24-8F84-3CB48354BE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96630" y="147145"/>
            <a:ext cx="1767250" cy="1506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133172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B94B5D2-85A0-700F-2F14-259A35C6E425}"/>
              </a:ext>
            </a:extLst>
          </p:cNvPr>
          <p:cNvSpPr txBox="1"/>
          <p:nvPr/>
        </p:nvSpPr>
        <p:spPr>
          <a:xfrm>
            <a:off x="783771" y="663191"/>
            <a:ext cx="8027720" cy="4370427"/>
          </a:xfrm>
          <a:prstGeom prst="rect">
            <a:avLst/>
          </a:prstGeom>
          <a:noFill/>
        </p:spPr>
        <p:txBody>
          <a:bodyPr wrap="square" rtlCol="0">
            <a:spAutoFit/>
          </a:bodyPr>
          <a:lstStyle/>
          <a:p>
            <a:r>
              <a:rPr lang="en-US" sz="2800" b="1" dirty="0">
                <a:latin typeface="Abadi" panose="020B0604020104020204" pitchFamily="34" charset="0"/>
              </a:rPr>
              <a:t>Tropical rainforests</a:t>
            </a:r>
          </a:p>
          <a:p>
            <a:endParaRPr lang="en-US" sz="2800" b="1" dirty="0">
              <a:latin typeface="Abadi" panose="020B0604020104020204" pitchFamily="34" charset="0"/>
            </a:endParaRPr>
          </a:p>
          <a:p>
            <a:r>
              <a:rPr lang="en-US" sz="2800" b="1" dirty="0">
                <a:latin typeface="Abadi" panose="020B0604020104020204" pitchFamily="34" charset="0"/>
              </a:rPr>
              <a:t>Discuss homework assignments presented.  </a:t>
            </a:r>
          </a:p>
          <a:p>
            <a:endParaRPr lang="en-US" sz="2800" b="1" dirty="0">
              <a:latin typeface="Abadi" panose="020B0604020104020204" pitchFamily="34" charset="0"/>
            </a:endParaRPr>
          </a:p>
          <a:p>
            <a:r>
              <a:rPr lang="en-US" sz="2800" b="1" dirty="0">
                <a:latin typeface="Abadi" panose="020B0604020104020204" pitchFamily="34" charset="0"/>
              </a:rPr>
              <a:t>Get students thing about scale of the Amazon.  </a:t>
            </a:r>
          </a:p>
          <a:p>
            <a:endParaRPr lang="en-US" sz="2800" b="1" dirty="0">
              <a:latin typeface="Abadi" panose="020B0604020104020204" pitchFamily="34" charset="0"/>
            </a:endParaRPr>
          </a:p>
          <a:p>
            <a:r>
              <a:rPr lang="en-US" sz="2800" b="1" dirty="0">
                <a:latin typeface="Abadi" panose="020B0604020104020204" pitchFamily="34" charset="0"/>
              </a:rPr>
              <a:t>Get students thinking about the biodiversity of the rainforest</a:t>
            </a:r>
            <a:r>
              <a:rPr lang="en-US" dirty="0"/>
              <a:t>.</a:t>
            </a:r>
          </a:p>
          <a:p>
            <a:endParaRPr lang="en-US" dirty="0"/>
          </a:p>
          <a:p>
            <a:endParaRPr lang="en-US" dirty="0"/>
          </a:p>
          <a:p>
            <a:endParaRPr lang="en-GB" dirty="0"/>
          </a:p>
        </p:txBody>
      </p:sp>
    </p:spTree>
    <p:extLst>
      <p:ext uri="{BB962C8B-B14F-4D97-AF65-F5344CB8AC3E}">
        <p14:creationId xmlns:p14="http://schemas.microsoft.com/office/powerpoint/2010/main" val="132433135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1F9204-C2AC-85D1-D3F9-72FF6B2E4C14}"/>
              </a:ext>
            </a:extLst>
          </p:cNvPr>
          <p:cNvSpPr txBox="1"/>
          <p:nvPr/>
        </p:nvSpPr>
        <p:spPr>
          <a:xfrm>
            <a:off x="673239" y="281353"/>
            <a:ext cx="9218905" cy="523220"/>
          </a:xfrm>
          <a:prstGeom prst="rect">
            <a:avLst/>
          </a:prstGeom>
          <a:noFill/>
        </p:spPr>
        <p:txBody>
          <a:bodyPr wrap="square" rtlCol="0">
            <a:spAutoFit/>
          </a:bodyPr>
          <a:lstStyle/>
          <a:p>
            <a:r>
              <a:rPr lang="en-US" sz="2800" b="1" dirty="0">
                <a:latin typeface="Abadi" panose="020B0604020104020204" pitchFamily="34" charset="0"/>
              </a:rPr>
              <a:t>Classroom based enquiry – Tropical rainforests</a:t>
            </a:r>
            <a:endParaRPr lang="en-GB" sz="2800" b="1" dirty="0">
              <a:latin typeface="Abadi" panose="020B0604020104020204" pitchFamily="34" charset="0"/>
            </a:endParaRPr>
          </a:p>
        </p:txBody>
      </p:sp>
      <p:graphicFrame>
        <p:nvGraphicFramePr>
          <p:cNvPr id="3" name="Table 2">
            <a:extLst>
              <a:ext uri="{FF2B5EF4-FFF2-40B4-BE49-F238E27FC236}">
                <a16:creationId xmlns:a16="http://schemas.microsoft.com/office/drawing/2014/main" id="{F48E0C71-FA84-2DF5-6805-78BAFA7A35B6}"/>
              </a:ext>
            </a:extLst>
          </p:cNvPr>
          <p:cNvGraphicFramePr>
            <a:graphicFrameLocks noGrp="1"/>
          </p:cNvGraphicFramePr>
          <p:nvPr/>
        </p:nvGraphicFramePr>
        <p:xfrm>
          <a:off x="673238" y="1055077"/>
          <a:ext cx="11286697" cy="5540088"/>
        </p:xfrm>
        <a:graphic>
          <a:graphicData uri="http://schemas.openxmlformats.org/drawingml/2006/table">
            <a:tbl>
              <a:tblPr firstRow="1" bandRow="1">
                <a:tableStyleId>{5C22544A-7EE6-4342-B048-85BDC9FD1C3A}</a:tableStyleId>
              </a:tblPr>
              <a:tblGrid>
                <a:gridCol w="5032418">
                  <a:extLst>
                    <a:ext uri="{9D8B030D-6E8A-4147-A177-3AD203B41FA5}">
                      <a16:colId xmlns:a16="http://schemas.microsoft.com/office/drawing/2014/main" val="3472207480"/>
                    </a:ext>
                  </a:extLst>
                </a:gridCol>
                <a:gridCol w="6254279">
                  <a:extLst>
                    <a:ext uri="{9D8B030D-6E8A-4147-A177-3AD203B41FA5}">
                      <a16:colId xmlns:a16="http://schemas.microsoft.com/office/drawing/2014/main" val="151681430"/>
                    </a:ext>
                  </a:extLst>
                </a:gridCol>
              </a:tblGrid>
              <a:tr h="582804">
                <a:tc>
                  <a:txBody>
                    <a:bodyPr/>
                    <a:lstStyle/>
                    <a:p>
                      <a:r>
                        <a:rPr lang="en-US" sz="2400" b="1" dirty="0">
                          <a:solidFill>
                            <a:schemeClr val="tx1"/>
                          </a:solidFill>
                          <a:latin typeface="Abadi" panose="020B0604020104020204" pitchFamily="34" charset="0"/>
                        </a:rPr>
                        <a:t>Strands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Activities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3390823553"/>
                  </a:ext>
                </a:extLst>
              </a:tr>
              <a:tr h="736401">
                <a:tc>
                  <a:txBody>
                    <a:bodyPr/>
                    <a:lstStyle/>
                    <a:p>
                      <a:r>
                        <a:rPr lang="en-US" sz="2400" b="1" dirty="0">
                          <a:solidFill>
                            <a:schemeClr val="tx1"/>
                          </a:solidFill>
                          <a:latin typeface="Abadi" panose="020B0604020104020204" pitchFamily="34" charset="0"/>
                        </a:rPr>
                        <a:t>Focus, questions and theory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‘That people make (do not make) good use of the world’s tropical rainforests’.</a:t>
                      </a:r>
                    </a:p>
                    <a:p>
                      <a:r>
                        <a:rPr lang="en-US" sz="2400" b="1" dirty="0">
                          <a:solidFill>
                            <a:schemeClr val="tx1"/>
                          </a:solidFill>
                          <a:latin typeface="Abadi" panose="020B0604020104020204" pitchFamily="34" charset="0"/>
                        </a:rPr>
                        <a:t>Start each lesson reinforcing hypothesis.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815603847"/>
                  </a:ext>
                </a:extLst>
              </a:tr>
              <a:tr h="736401">
                <a:tc>
                  <a:txBody>
                    <a:bodyPr/>
                    <a:lstStyle/>
                    <a:p>
                      <a:r>
                        <a:rPr lang="en-US" sz="2400" b="1" dirty="0">
                          <a:solidFill>
                            <a:schemeClr val="tx1"/>
                          </a:solidFill>
                          <a:latin typeface="Abadi" panose="020B0604020104020204" pitchFamily="34" charset="0"/>
                        </a:rPr>
                        <a:t>Methodology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Physical features.  Climate.  Biodiversity.  Impact of people.  2018 pre-release booklet.</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4201357643"/>
                  </a:ext>
                </a:extLst>
              </a:tr>
              <a:tr h="736401">
                <a:tc>
                  <a:txBody>
                    <a:bodyPr/>
                    <a:lstStyle/>
                    <a:p>
                      <a:r>
                        <a:rPr lang="en-US" sz="2400" b="1" dirty="0">
                          <a:solidFill>
                            <a:schemeClr val="tx1"/>
                          </a:solidFill>
                          <a:latin typeface="Abadi" panose="020B0604020104020204" pitchFamily="34" charset="0"/>
                        </a:rPr>
                        <a:t>Data processing and presentation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216951405"/>
                  </a:ext>
                </a:extLst>
              </a:tr>
              <a:tr h="736401">
                <a:tc>
                  <a:txBody>
                    <a:bodyPr/>
                    <a:lstStyle/>
                    <a:p>
                      <a:r>
                        <a:rPr lang="en-US" sz="2400" b="1" dirty="0">
                          <a:solidFill>
                            <a:schemeClr val="tx1"/>
                          </a:solidFill>
                          <a:latin typeface="Abadi" panose="020B0604020104020204" pitchFamily="34" charset="0"/>
                        </a:rPr>
                        <a:t>Data analysis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704694192"/>
                  </a:ext>
                </a:extLst>
              </a:tr>
              <a:tr h="736401">
                <a:tc>
                  <a:txBody>
                    <a:bodyPr/>
                    <a:lstStyle/>
                    <a:p>
                      <a:r>
                        <a:rPr lang="en-US" sz="2400" b="1" dirty="0">
                          <a:solidFill>
                            <a:schemeClr val="tx1"/>
                          </a:solidFill>
                          <a:latin typeface="Abadi" panose="020B0604020104020204" pitchFamily="34" charset="0"/>
                        </a:rPr>
                        <a:t>Conclusions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490021764"/>
                  </a:ext>
                </a:extLst>
              </a:tr>
              <a:tr h="736401">
                <a:tc>
                  <a:txBody>
                    <a:bodyPr/>
                    <a:lstStyle/>
                    <a:p>
                      <a:r>
                        <a:rPr lang="en-US" sz="2400" b="1" dirty="0">
                          <a:solidFill>
                            <a:schemeClr val="tx1"/>
                          </a:solidFill>
                          <a:latin typeface="Abadi" panose="020B0604020104020204" pitchFamily="34" charset="0"/>
                        </a:rPr>
                        <a:t>Evaluation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327718945"/>
                  </a:ext>
                </a:extLst>
              </a:tr>
            </a:tbl>
          </a:graphicData>
        </a:graphic>
      </p:graphicFrame>
    </p:spTree>
    <p:extLst>
      <p:ext uri="{BB962C8B-B14F-4D97-AF65-F5344CB8AC3E}">
        <p14:creationId xmlns:p14="http://schemas.microsoft.com/office/powerpoint/2010/main" val="254533320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E3979-1E9C-4EF1-8D2A-1474CF8686F2}"/>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510BB332-2666-4AF8-8850-732BD9CD64A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4079" y="232701"/>
            <a:ext cx="8596668" cy="6392597"/>
          </a:xfrm>
          <a:prstGeom prst="rect">
            <a:avLst/>
          </a:prstGeom>
        </p:spPr>
      </p:pic>
      <p:sp>
        <p:nvSpPr>
          <p:cNvPr id="3" name="Oval 2">
            <a:extLst>
              <a:ext uri="{FF2B5EF4-FFF2-40B4-BE49-F238E27FC236}">
                <a16:creationId xmlns:a16="http://schemas.microsoft.com/office/drawing/2014/main" id="{2318A4AE-9AAA-4A85-96D1-C9013334ECB7}"/>
              </a:ext>
            </a:extLst>
          </p:cNvPr>
          <p:cNvSpPr/>
          <p:nvPr/>
        </p:nvSpPr>
        <p:spPr>
          <a:xfrm>
            <a:off x="2811124" y="1902889"/>
            <a:ext cx="1063487" cy="808819"/>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5" name="Oval 4">
            <a:extLst>
              <a:ext uri="{FF2B5EF4-FFF2-40B4-BE49-F238E27FC236}">
                <a16:creationId xmlns:a16="http://schemas.microsoft.com/office/drawing/2014/main" id="{1FF6157E-9E2E-425E-A12D-0E5FEE970F66}"/>
              </a:ext>
            </a:extLst>
          </p:cNvPr>
          <p:cNvSpPr/>
          <p:nvPr/>
        </p:nvSpPr>
        <p:spPr>
          <a:xfrm rot="1104881">
            <a:off x="4174432" y="1899738"/>
            <a:ext cx="1363258" cy="46611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6" name="Oval 5">
            <a:extLst>
              <a:ext uri="{FF2B5EF4-FFF2-40B4-BE49-F238E27FC236}">
                <a16:creationId xmlns:a16="http://schemas.microsoft.com/office/drawing/2014/main" id="{EEA4AB7F-C204-4C5F-8A59-E9642FD7BB99}"/>
              </a:ext>
            </a:extLst>
          </p:cNvPr>
          <p:cNvSpPr/>
          <p:nvPr/>
        </p:nvSpPr>
        <p:spPr>
          <a:xfrm rot="1840806">
            <a:off x="6416735" y="1515540"/>
            <a:ext cx="1923685" cy="956997"/>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7" name="Oval 6">
            <a:extLst>
              <a:ext uri="{FF2B5EF4-FFF2-40B4-BE49-F238E27FC236}">
                <a16:creationId xmlns:a16="http://schemas.microsoft.com/office/drawing/2014/main" id="{4A4300BF-2385-4B37-A174-8FACD8CA7B0E}"/>
              </a:ext>
            </a:extLst>
          </p:cNvPr>
          <p:cNvSpPr/>
          <p:nvPr/>
        </p:nvSpPr>
        <p:spPr>
          <a:xfrm>
            <a:off x="2610993" y="1566854"/>
            <a:ext cx="400260" cy="42718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F263D134-A95C-4C8C-BF27-BA7DEB428210}"/>
              </a:ext>
            </a:extLst>
          </p:cNvPr>
          <p:cNvSpPr/>
          <p:nvPr/>
        </p:nvSpPr>
        <p:spPr>
          <a:xfrm flipH="1" flipV="1">
            <a:off x="4956311" y="4863547"/>
            <a:ext cx="620095" cy="477075"/>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Down 9">
            <a:extLst>
              <a:ext uri="{FF2B5EF4-FFF2-40B4-BE49-F238E27FC236}">
                <a16:creationId xmlns:a16="http://schemas.microsoft.com/office/drawing/2014/main" id="{F68B8548-9606-4491-935A-E5F0B67E7FC4}"/>
              </a:ext>
            </a:extLst>
          </p:cNvPr>
          <p:cNvSpPr/>
          <p:nvPr/>
        </p:nvSpPr>
        <p:spPr>
          <a:xfrm>
            <a:off x="5817704" y="3909391"/>
            <a:ext cx="278296" cy="101821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Right 10">
            <a:extLst>
              <a:ext uri="{FF2B5EF4-FFF2-40B4-BE49-F238E27FC236}">
                <a16:creationId xmlns:a16="http://schemas.microsoft.com/office/drawing/2014/main" id="{1DC11AD1-D265-4087-97F8-15A2EE8FE34D}"/>
              </a:ext>
            </a:extLst>
          </p:cNvPr>
          <p:cNvSpPr/>
          <p:nvPr/>
        </p:nvSpPr>
        <p:spPr>
          <a:xfrm>
            <a:off x="225389" y="1470991"/>
            <a:ext cx="405317" cy="2253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Right 11">
            <a:extLst>
              <a:ext uri="{FF2B5EF4-FFF2-40B4-BE49-F238E27FC236}">
                <a16:creationId xmlns:a16="http://schemas.microsoft.com/office/drawing/2014/main" id="{0BC3C4F0-1476-439A-B4EF-4F69FDADF75A}"/>
              </a:ext>
            </a:extLst>
          </p:cNvPr>
          <p:cNvSpPr/>
          <p:nvPr/>
        </p:nvSpPr>
        <p:spPr>
          <a:xfrm>
            <a:off x="225390" y="2075329"/>
            <a:ext cx="451944" cy="2253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extLst>
              <a:ext uri="{FF2B5EF4-FFF2-40B4-BE49-F238E27FC236}">
                <a16:creationId xmlns:a16="http://schemas.microsoft.com/office/drawing/2014/main" id="{27AADFB8-11D4-46F0-90EE-48F507526D37}"/>
              </a:ext>
            </a:extLst>
          </p:cNvPr>
          <p:cNvSpPr/>
          <p:nvPr/>
        </p:nvSpPr>
        <p:spPr>
          <a:xfrm>
            <a:off x="225389" y="2595293"/>
            <a:ext cx="405317" cy="2253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8C157296-58AC-EC8A-6101-B60C95B5CAF2}"/>
              </a:ext>
            </a:extLst>
          </p:cNvPr>
          <p:cNvSpPr txBox="1"/>
          <p:nvPr/>
        </p:nvSpPr>
        <p:spPr>
          <a:xfrm>
            <a:off x="10077450" y="381000"/>
            <a:ext cx="1965614" cy="1815882"/>
          </a:xfrm>
          <a:prstGeom prst="rect">
            <a:avLst/>
          </a:prstGeom>
          <a:noFill/>
        </p:spPr>
        <p:txBody>
          <a:bodyPr wrap="square" rtlCol="0">
            <a:spAutoFit/>
          </a:bodyPr>
          <a:lstStyle/>
          <a:p>
            <a:r>
              <a:rPr lang="en-US" sz="2800" b="1" dirty="0">
                <a:latin typeface="Abadi" panose="020B0604020104020204" pitchFamily="34" charset="0"/>
              </a:rPr>
              <a:t>Global distribution of tropical rainforests</a:t>
            </a:r>
            <a:endParaRPr lang="en-GB" sz="2800" b="1" dirty="0">
              <a:latin typeface="Abadi" panose="020B0604020104020204" pitchFamily="34" charset="0"/>
            </a:endParaRPr>
          </a:p>
        </p:txBody>
      </p:sp>
    </p:spTree>
    <p:extLst>
      <p:ext uri="{BB962C8B-B14F-4D97-AF65-F5344CB8AC3E}">
        <p14:creationId xmlns:p14="http://schemas.microsoft.com/office/powerpoint/2010/main" val="142428086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 bar chart&#10;&#10;Description automatically generated">
            <a:extLst>
              <a:ext uri="{FF2B5EF4-FFF2-40B4-BE49-F238E27FC236}">
                <a16:creationId xmlns:a16="http://schemas.microsoft.com/office/drawing/2014/main" id="{1A900C91-BC1F-4528-A755-ED8D1F86C024}"/>
              </a:ext>
            </a:extLst>
          </p:cNvPr>
          <p:cNvPicPr>
            <a:picLocks noChangeAspect="1"/>
          </p:cNvPicPr>
          <p:nvPr/>
        </p:nvPicPr>
        <p:blipFill>
          <a:blip r:embed="rId2"/>
          <a:stretch>
            <a:fillRect/>
          </a:stretch>
        </p:blipFill>
        <p:spPr>
          <a:xfrm>
            <a:off x="689113" y="843136"/>
            <a:ext cx="8769757" cy="5431768"/>
          </a:xfrm>
          <a:prstGeom prst="rect">
            <a:avLst/>
          </a:prstGeom>
        </p:spPr>
      </p:pic>
      <p:sp>
        <p:nvSpPr>
          <p:cNvPr id="4" name="Arrow: Right 3">
            <a:extLst>
              <a:ext uri="{FF2B5EF4-FFF2-40B4-BE49-F238E27FC236}">
                <a16:creationId xmlns:a16="http://schemas.microsoft.com/office/drawing/2014/main" id="{B6642A40-5AC3-4060-87CD-CAA9A4F9E8E7}"/>
              </a:ext>
            </a:extLst>
          </p:cNvPr>
          <p:cNvSpPr/>
          <p:nvPr/>
        </p:nvSpPr>
        <p:spPr>
          <a:xfrm>
            <a:off x="1616765" y="1086678"/>
            <a:ext cx="1987826" cy="251792"/>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Right 8">
            <a:extLst>
              <a:ext uri="{FF2B5EF4-FFF2-40B4-BE49-F238E27FC236}">
                <a16:creationId xmlns:a16="http://schemas.microsoft.com/office/drawing/2014/main" id="{9416D5A6-CAD5-4AEE-B1A5-B134675A4A99}"/>
              </a:ext>
            </a:extLst>
          </p:cNvPr>
          <p:cNvSpPr/>
          <p:nvPr/>
        </p:nvSpPr>
        <p:spPr>
          <a:xfrm rot="2953773">
            <a:off x="3062950" y="2504867"/>
            <a:ext cx="3619326" cy="324908"/>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Right 9">
            <a:extLst>
              <a:ext uri="{FF2B5EF4-FFF2-40B4-BE49-F238E27FC236}">
                <a16:creationId xmlns:a16="http://schemas.microsoft.com/office/drawing/2014/main" id="{1872E12A-02DD-48DA-8012-607CDF6D30A6}"/>
              </a:ext>
            </a:extLst>
          </p:cNvPr>
          <p:cNvSpPr/>
          <p:nvPr/>
        </p:nvSpPr>
        <p:spPr>
          <a:xfrm rot="19100880">
            <a:off x="5802269" y="2690568"/>
            <a:ext cx="2804287" cy="333329"/>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E314585F-9658-43F6-AFAB-BB95C128B986}"/>
              </a:ext>
            </a:extLst>
          </p:cNvPr>
          <p:cNvSpPr txBox="1"/>
          <p:nvPr/>
        </p:nvSpPr>
        <p:spPr>
          <a:xfrm>
            <a:off x="2421495" y="689114"/>
            <a:ext cx="437322" cy="461665"/>
          </a:xfrm>
          <a:prstGeom prst="rect">
            <a:avLst/>
          </a:prstGeom>
          <a:noFill/>
        </p:spPr>
        <p:txBody>
          <a:bodyPr wrap="square" rtlCol="0">
            <a:spAutoFit/>
          </a:bodyPr>
          <a:lstStyle/>
          <a:p>
            <a:r>
              <a:rPr lang="en-GB" sz="2400" b="1" dirty="0">
                <a:latin typeface="Abadi" panose="020B0604020104020204" pitchFamily="34" charset="0"/>
              </a:rPr>
              <a:t>1</a:t>
            </a:r>
          </a:p>
        </p:txBody>
      </p:sp>
      <p:sp>
        <p:nvSpPr>
          <p:cNvPr id="11" name="TextBox 10">
            <a:extLst>
              <a:ext uri="{FF2B5EF4-FFF2-40B4-BE49-F238E27FC236}">
                <a16:creationId xmlns:a16="http://schemas.microsoft.com/office/drawing/2014/main" id="{DE951605-737F-4210-8EBD-D6DEC32E5F56}"/>
              </a:ext>
            </a:extLst>
          </p:cNvPr>
          <p:cNvSpPr txBox="1"/>
          <p:nvPr/>
        </p:nvSpPr>
        <p:spPr>
          <a:xfrm>
            <a:off x="4949955" y="2319130"/>
            <a:ext cx="572549" cy="461665"/>
          </a:xfrm>
          <a:prstGeom prst="rect">
            <a:avLst/>
          </a:prstGeom>
          <a:noFill/>
        </p:spPr>
        <p:txBody>
          <a:bodyPr wrap="square" rtlCol="0">
            <a:spAutoFit/>
          </a:bodyPr>
          <a:lstStyle/>
          <a:p>
            <a:r>
              <a:rPr lang="en-GB" sz="2400" b="1" dirty="0">
                <a:latin typeface="Abadi" panose="020B0604020104020204" pitchFamily="34" charset="0"/>
              </a:rPr>
              <a:t>2</a:t>
            </a:r>
          </a:p>
        </p:txBody>
      </p:sp>
      <p:sp>
        <p:nvSpPr>
          <p:cNvPr id="12" name="TextBox 11">
            <a:extLst>
              <a:ext uri="{FF2B5EF4-FFF2-40B4-BE49-F238E27FC236}">
                <a16:creationId xmlns:a16="http://schemas.microsoft.com/office/drawing/2014/main" id="{E91EA1E2-E3BB-45B3-87CA-BE7B32F1F1A1}"/>
              </a:ext>
            </a:extLst>
          </p:cNvPr>
          <p:cNvSpPr txBox="1"/>
          <p:nvPr/>
        </p:nvSpPr>
        <p:spPr>
          <a:xfrm>
            <a:off x="7076660" y="2173357"/>
            <a:ext cx="374909" cy="461665"/>
          </a:xfrm>
          <a:prstGeom prst="rect">
            <a:avLst/>
          </a:prstGeom>
          <a:noFill/>
        </p:spPr>
        <p:txBody>
          <a:bodyPr wrap="square" rtlCol="0">
            <a:spAutoFit/>
          </a:bodyPr>
          <a:lstStyle/>
          <a:p>
            <a:r>
              <a:rPr lang="en-GB" sz="2400" b="1" dirty="0">
                <a:latin typeface="Abadi" panose="020B0604020104020204" pitchFamily="34" charset="0"/>
              </a:rPr>
              <a:t>3</a:t>
            </a:r>
          </a:p>
        </p:txBody>
      </p:sp>
      <p:sp>
        <p:nvSpPr>
          <p:cNvPr id="13" name="Flowchart: Connector 12">
            <a:extLst>
              <a:ext uri="{FF2B5EF4-FFF2-40B4-BE49-F238E27FC236}">
                <a16:creationId xmlns:a16="http://schemas.microsoft.com/office/drawing/2014/main" id="{022BFE2A-1151-4F0D-A0CC-1562C3925925}"/>
              </a:ext>
            </a:extLst>
          </p:cNvPr>
          <p:cNvSpPr/>
          <p:nvPr/>
        </p:nvSpPr>
        <p:spPr>
          <a:xfrm>
            <a:off x="2733131" y="4744278"/>
            <a:ext cx="434140" cy="556592"/>
          </a:xfrm>
          <a:prstGeom prst="flowChartConnector">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lowchart: Connector 13">
            <a:extLst>
              <a:ext uri="{FF2B5EF4-FFF2-40B4-BE49-F238E27FC236}">
                <a16:creationId xmlns:a16="http://schemas.microsoft.com/office/drawing/2014/main" id="{65B3CDAA-7314-466E-9E80-27479DD51251}"/>
              </a:ext>
            </a:extLst>
          </p:cNvPr>
          <p:cNvSpPr/>
          <p:nvPr/>
        </p:nvSpPr>
        <p:spPr>
          <a:xfrm>
            <a:off x="5743270" y="4744278"/>
            <a:ext cx="434140" cy="556592"/>
          </a:xfrm>
          <a:prstGeom prst="flowChartConnector">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Straight Arrow Connector 16">
            <a:extLst>
              <a:ext uri="{FF2B5EF4-FFF2-40B4-BE49-F238E27FC236}">
                <a16:creationId xmlns:a16="http://schemas.microsoft.com/office/drawing/2014/main" id="{44C4095A-3567-4BEE-AA21-5A0EBAAC5F8F}"/>
              </a:ext>
            </a:extLst>
          </p:cNvPr>
          <p:cNvCxnSpPr/>
          <p:nvPr/>
        </p:nvCxnSpPr>
        <p:spPr>
          <a:xfrm flipH="1">
            <a:off x="569843" y="1378227"/>
            <a:ext cx="2163288"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D33F87E0-4B7A-4EEE-846F-72B6ECA537FF}"/>
              </a:ext>
            </a:extLst>
          </p:cNvPr>
          <p:cNvCxnSpPr>
            <a:cxnSpLocks/>
          </p:cNvCxnSpPr>
          <p:nvPr/>
        </p:nvCxnSpPr>
        <p:spPr>
          <a:xfrm flipH="1">
            <a:off x="569843" y="4112499"/>
            <a:ext cx="5173427"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3B0215D8-E2D6-4AFE-BF12-127F0DF8DEEF}"/>
              </a:ext>
            </a:extLst>
          </p:cNvPr>
          <p:cNvSpPr txBox="1"/>
          <p:nvPr/>
        </p:nvSpPr>
        <p:spPr>
          <a:xfrm>
            <a:off x="92765" y="2080591"/>
            <a:ext cx="908881" cy="369332"/>
          </a:xfrm>
          <a:prstGeom prst="rect">
            <a:avLst/>
          </a:prstGeom>
          <a:noFill/>
        </p:spPr>
        <p:txBody>
          <a:bodyPr wrap="square" rtlCol="0">
            <a:spAutoFit/>
          </a:bodyPr>
          <a:lstStyle/>
          <a:p>
            <a:r>
              <a:rPr lang="en-GB" b="1" dirty="0">
                <a:latin typeface="Abadi" panose="020B0604020104020204" pitchFamily="34" charset="0"/>
              </a:rPr>
              <a:t>RANGE</a:t>
            </a:r>
          </a:p>
        </p:txBody>
      </p:sp>
      <p:cxnSp>
        <p:nvCxnSpPr>
          <p:cNvPr id="28" name="Straight Arrow Connector 27">
            <a:extLst>
              <a:ext uri="{FF2B5EF4-FFF2-40B4-BE49-F238E27FC236}">
                <a16:creationId xmlns:a16="http://schemas.microsoft.com/office/drawing/2014/main" id="{45EB4081-B656-442C-BF96-DD29564E28F6}"/>
              </a:ext>
            </a:extLst>
          </p:cNvPr>
          <p:cNvCxnSpPr>
            <a:cxnSpLocks/>
          </p:cNvCxnSpPr>
          <p:nvPr/>
        </p:nvCxnSpPr>
        <p:spPr>
          <a:xfrm>
            <a:off x="569843" y="1378227"/>
            <a:ext cx="0" cy="2698979"/>
          </a:xfrm>
          <a:prstGeom prst="straightConnector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BAEAB6CF-3D1D-4328-BBC3-D21938A77B5D}"/>
              </a:ext>
            </a:extLst>
          </p:cNvPr>
          <p:cNvSpPr txBox="1"/>
          <p:nvPr/>
        </p:nvSpPr>
        <p:spPr>
          <a:xfrm>
            <a:off x="2584174" y="5446643"/>
            <a:ext cx="817853" cy="400110"/>
          </a:xfrm>
          <a:prstGeom prst="rect">
            <a:avLst/>
          </a:prstGeom>
          <a:noFill/>
        </p:spPr>
        <p:txBody>
          <a:bodyPr wrap="none" rtlCol="0">
            <a:spAutoFit/>
          </a:bodyPr>
          <a:lstStyle/>
          <a:p>
            <a:r>
              <a:rPr lang="en-GB" sz="2000" b="1" dirty="0">
                <a:latin typeface="Abadi" panose="020B0604020104020204" pitchFamily="34" charset="0"/>
              </a:rPr>
              <a:t>MOST</a:t>
            </a:r>
          </a:p>
        </p:txBody>
      </p:sp>
      <p:sp>
        <p:nvSpPr>
          <p:cNvPr id="32" name="TextBox 31">
            <a:extLst>
              <a:ext uri="{FF2B5EF4-FFF2-40B4-BE49-F238E27FC236}">
                <a16:creationId xmlns:a16="http://schemas.microsoft.com/office/drawing/2014/main" id="{875B8BDE-4D2C-451A-9D28-CA497708A4D8}"/>
              </a:ext>
            </a:extLst>
          </p:cNvPr>
          <p:cNvSpPr txBox="1"/>
          <p:nvPr/>
        </p:nvSpPr>
        <p:spPr>
          <a:xfrm>
            <a:off x="5522504" y="5479773"/>
            <a:ext cx="862737" cy="400110"/>
          </a:xfrm>
          <a:prstGeom prst="rect">
            <a:avLst/>
          </a:prstGeom>
          <a:noFill/>
        </p:spPr>
        <p:txBody>
          <a:bodyPr wrap="square" rtlCol="0">
            <a:spAutoFit/>
          </a:bodyPr>
          <a:lstStyle/>
          <a:p>
            <a:r>
              <a:rPr lang="en-GB" sz="2000" b="1" dirty="0">
                <a:latin typeface="Abadi" panose="020B0604020104020204" pitchFamily="34" charset="0"/>
              </a:rPr>
              <a:t>LEAST</a:t>
            </a:r>
          </a:p>
        </p:txBody>
      </p:sp>
    </p:spTree>
    <p:extLst>
      <p:ext uri="{BB962C8B-B14F-4D97-AF65-F5344CB8AC3E}">
        <p14:creationId xmlns:p14="http://schemas.microsoft.com/office/powerpoint/2010/main" val="274979442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DC72031-D1D1-4AFA-8F66-476E7F4D74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3512" y="733425"/>
            <a:ext cx="5760640" cy="5391150"/>
          </a:xfrm>
          <a:prstGeom prst="rect">
            <a:avLst/>
          </a:prstGeom>
        </p:spPr>
      </p:pic>
      <p:sp>
        <p:nvSpPr>
          <p:cNvPr id="6" name="TextBox 5">
            <a:extLst>
              <a:ext uri="{FF2B5EF4-FFF2-40B4-BE49-F238E27FC236}">
                <a16:creationId xmlns:a16="http://schemas.microsoft.com/office/drawing/2014/main" id="{69571C2F-E76A-4E81-85D8-6C139DE340A3}"/>
              </a:ext>
            </a:extLst>
          </p:cNvPr>
          <p:cNvSpPr txBox="1"/>
          <p:nvPr/>
        </p:nvSpPr>
        <p:spPr>
          <a:xfrm>
            <a:off x="1703512" y="116633"/>
            <a:ext cx="7856123" cy="523220"/>
          </a:xfrm>
          <a:prstGeom prst="rect">
            <a:avLst/>
          </a:prstGeom>
          <a:noFill/>
        </p:spPr>
        <p:txBody>
          <a:bodyPr wrap="square" rtlCol="0">
            <a:spAutoFit/>
          </a:bodyPr>
          <a:lstStyle/>
          <a:p>
            <a:r>
              <a:rPr lang="en-GB" sz="2800" b="1" dirty="0">
                <a:latin typeface="Abadi" panose="020B0604020104020204" pitchFamily="34" charset="0"/>
              </a:rPr>
              <a:t>Rainforest vegetation and animals- adaptation</a:t>
            </a:r>
          </a:p>
        </p:txBody>
      </p:sp>
      <p:pic>
        <p:nvPicPr>
          <p:cNvPr id="8" name="Picture 7">
            <a:extLst>
              <a:ext uri="{FF2B5EF4-FFF2-40B4-BE49-F238E27FC236}">
                <a16:creationId xmlns:a16="http://schemas.microsoft.com/office/drawing/2014/main" id="{C60DEA1A-213A-4D1B-B377-C0666154C0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4152" y="2729284"/>
            <a:ext cx="2376264" cy="1275606"/>
          </a:xfrm>
          <a:prstGeom prst="rect">
            <a:avLst/>
          </a:prstGeom>
        </p:spPr>
      </p:pic>
      <p:pic>
        <p:nvPicPr>
          <p:cNvPr id="10" name="Picture 9">
            <a:extLst>
              <a:ext uri="{FF2B5EF4-FFF2-40B4-BE49-F238E27FC236}">
                <a16:creationId xmlns:a16="http://schemas.microsoft.com/office/drawing/2014/main" id="{42B0EB9B-2C73-4A73-B1FF-8397D8CEFB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64152" y="4221088"/>
            <a:ext cx="2376264" cy="1779662"/>
          </a:xfrm>
          <a:prstGeom prst="rect">
            <a:avLst/>
          </a:prstGeom>
        </p:spPr>
      </p:pic>
      <p:pic>
        <p:nvPicPr>
          <p:cNvPr id="12" name="Picture 11">
            <a:extLst>
              <a:ext uri="{FF2B5EF4-FFF2-40B4-BE49-F238E27FC236}">
                <a16:creationId xmlns:a16="http://schemas.microsoft.com/office/drawing/2014/main" id="{BF7B75EE-CBF6-45F0-A2BC-A99F39187BE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64152" y="857251"/>
            <a:ext cx="2376264" cy="1655837"/>
          </a:xfrm>
          <a:prstGeom prst="rect">
            <a:avLst/>
          </a:prstGeom>
        </p:spPr>
      </p:pic>
      <p:pic>
        <p:nvPicPr>
          <p:cNvPr id="11" name="Picture 10">
            <a:extLst>
              <a:ext uri="{FF2B5EF4-FFF2-40B4-BE49-F238E27FC236}">
                <a16:creationId xmlns:a16="http://schemas.microsoft.com/office/drawing/2014/main" id="{39E4D18F-270D-44F2-908B-B9AA5246816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2035" y="4122574"/>
            <a:ext cx="1491478" cy="1615532"/>
          </a:xfrm>
          <a:prstGeom prst="rect">
            <a:avLst/>
          </a:prstGeom>
        </p:spPr>
      </p:pic>
      <p:pic>
        <p:nvPicPr>
          <p:cNvPr id="13" name="Picture 12">
            <a:extLst>
              <a:ext uri="{FF2B5EF4-FFF2-40B4-BE49-F238E27FC236}">
                <a16:creationId xmlns:a16="http://schemas.microsoft.com/office/drawing/2014/main" id="{A158DAD2-548A-4945-8CF8-E164E9E5440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2034" y="2513088"/>
            <a:ext cx="1491478" cy="1422403"/>
          </a:xfrm>
          <a:prstGeom prst="rect">
            <a:avLst/>
          </a:prstGeom>
        </p:spPr>
      </p:pic>
      <p:pic>
        <p:nvPicPr>
          <p:cNvPr id="3" name="Picture 2">
            <a:extLst>
              <a:ext uri="{FF2B5EF4-FFF2-40B4-BE49-F238E27FC236}">
                <a16:creationId xmlns:a16="http://schemas.microsoft.com/office/drawing/2014/main" id="{C6363BF1-3601-44AE-9387-CBF366F73F7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2034" y="710473"/>
            <a:ext cx="1491478" cy="1615532"/>
          </a:xfrm>
          <a:prstGeom prst="rect">
            <a:avLst/>
          </a:prstGeom>
        </p:spPr>
      </p:pic>
    </p:spTree>
    <p:extLst>
      <p:ext uri="{BB962C8B-B14F-4D97-AF65-F5344CB8AC3E}">
        <p14:creationId xmlns:p14="http://schemas.microsoft.com/office/powerpoint/2010/main" val="53374452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787943-4943-4E8F-B8ED-AACF4C8E91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390" y="155864"/>
            <a:ext cx="9689555" cy="6276109"/>
          </a:xfrm>
          <a:prstGeom prst="rect">
            <a:avLst/>
          </a:prstGeom>
        </p:spPr>
      </p:pic>
    </p:spTree>
    <p:extLst>
      <p:ext uri="{BB962C8B-B14F-4D97-AF65-F5344CB8AC3E}">
        <p14:creationId xmlns:p14="http://schemas.microsoft.com/office/powerpoint/2010/main" val="128745937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45FC1B0-F460-44FF-A60C-32497A478518}"/>
              </a:ext>
            </a:extLst>
          </p:cNvPr>
          <p:cNvSpPr txBox="1"/>
          <p:nvPr/>
        </p:nvSpPr>
        <p:spPr>
          <a:xfrm>
            <a:off x="596348" y="5247861"/>
            <a:ext cx="8680175" cy="954107"/>
          </a:xfrm>
          <a:prstGeom prst="rect">
            <a:avLst/>
          </a:prstGeom>
          <a:noFill/>
        </p:spPr>
        <p:txBody>
          <a:bodyPr wrap="square" rtlCol="0">
            <a:spAutoFit/>
          </a:bodyPr>
          <a:lstStyle/>
          <a:p>
            <a:r>
              <a:rPr lang="en-GB" sz="2800" b="1" dirty="0">
                <a:latin typeface="Abadi" panose="020B0604020104020204" pitchFamily="34" charset="0"/>
              </a:rPr>
              <a:t>Outline the impacts large-scale deforestation has on the environment of tropical rainforests.   </a:t>
            </a:r>
          </a:p>
        </p:txBody>
      </p:sp>
      <p:sp>
        <p:nvSpPr>
          <p:cNvPr id="6" name="TextBox 5">
            <a:extLst>
              <a:ext uri="{FF2B5EF4-FFF2-40B4-BE49-F238E27FC236}">
                <a16:creationId xmlns:a16="http://schemas.microsoft.com/office/drawing/2014/main" id="{694FD193-7595-4364-A302-64245F8AEEA6}"/>
              </a:ext>
            </a:extLst>
          </p:cNvPr>
          <p:cNvSpPr txBox="1"/>
          <p:nvPr/>
        </p:nvSpPr>
        <p:spPr>
          <a:xfrm>
            <a:off x="304800" y="225144"/>
            <a:ext cx="8849139" cy="523220"/>
          </a:xfrm>
          <a:prstGeom prst="rect">
            <a:avLst/>
          </a:prstGeom>
          <a:noFill/>
        </p:spPr>
        <p:txBody>
          <a:bodyPr wrap="square">
            <a:spAutoFit/>
          </a:bodyPr>
          <a:lstStyle/>
          <a:p>
            <a:r>
              <a:rPr lang="en-GB" sz="2800" b="1" dirty="0">
                <a:latin typeface="Abadi" panose="020B0604020104020204" pitchFamily="34" charset="0"/>
              </a:rPr>
              <a:t>Features of tropical rainforest clearance.</a:t>
            </a:r>
            <a:endParaRPr lang="en-GB" sz="2800" dirty="0">
              <a:latin typeface="Abadi" panose="020B0604020104020204" pitchFamily="34" charset="0"/>
            </a:endParaRPr>
          </a:p>
        </p:txBody>
      </p:sp>
      <p:pic>
        <p:nvPicPr>
          <p:cNvPr id="7" name="Picture 6">
            <a:extLst>
              <a:ext uri="{FF2B5EF4-FFF2-40B4-BE49-F238E27FC236}">
                <a16:creationId xmlns:a16="http://schemas.microsoft.com/office/drawing/2014/main" id="{6A921D7D-9CC3-47A9-9EFB-448A46002A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348" y="933948"/>
            <a:ext cx="5095009" cy="3903095"/>
          </a:xfrm>
          <a:prstGeom prst="rect">
            <a:avLst/>
          </a:prstGeom>
        </p:spPr>
      </p:pic>
      <p:pic>
        <p:nvPicPr>
          <p:cNvPr id="8" name="Picture 7">
            <a:extLst>
              <a:ext uri="{FF2B5EF4-FFF2-40B4-BE49-F238E27FC236}">
                <a16:creationId xmlns:a16="http://schemas.microsoft.com/office/drawing/2014/main" id="{6313A576-FC17-416D-94E6-C1882782DB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999" y="933948"/>
            <a:ext cx="5095009" cy="3903095"/>
          </a:xfrm>
          <a:prstGeom prst="rect">
            <a:avLst/>
          </a:prstGeom>
        </p:spPr>
      </p:pic>
      <p:sp>
        <p:nvSpPr>
          <p:cNvPr id="9" name="TextBox 8">
            <a:extLst>
              <a:ext uri="{FF2B5EF4-FFF2-40B4-BE49-F238E27FC236}">
                <a16:creationId xmlns:a16="http://schemas.microsoft.com/office/drawing/2014/main" id="{994312E7-6E10-4697-8172-F095ACB6471F}"/>
              </a:ext>
            </a:extLst>
          </p:cNvPr>
          <p:cNvSpPr txBox="1"/>
          <p:nvPr/>
        </p:nvSpPr>
        <p:spPr>
          <a:xfrm>
            <a:off x="1696278" y="4837044"/>
            <a:ext cx="1588969" cy="461665"/>
          </a:xfrm>
          <a:prstGeom prst="rect">
            <a:avLst/>
          </a:prstGeom>
          <a:noFill/>
        </p:spPr>
        <p:txBody>
          <a:bodyPr wrap="square" rtlCol="0">
            <a:spAutoFit/>
          </a:bodyPr>
          <a:lstStyle/>
          <a:p>
            <a:r>
              <a:rPr lang="en-GB" sz="2400" b="1" dirty="0">
                <a:latin typeface="Abadi" panose="020B0604020104020204" pitchFamily="34" charset="0"/>
              </a:rPr>
              <a:t>Figure X1</a:t>
            </a:r>
          </a:p>
        </p:txBody>
      </p:sp>
      <p:sp>
        <p:nvSpPr>
          <p:cNvPr id="12" name="TextBox 11">
            <a:extLst>
              <a:ext uri="{FF2B5EF4-FFF2-40B4-BE49-F238E27FC236}">
                <a16:creationId xmlns:a16="http://schemas.microsoft.com/office/drawing/2014/main" id="{1C4EAC2E-0A10-42E2-ABA8-D8F600F2990B}"/>
              </a:ext>
            </a:extLst>
          </p:cNvPr>
          <p:cNvSpPr txBox="1"/>
          <p:nvPr/>
        </p:nvSpPr>
        <p:spPr>
          <a:xfrm>
            <a:off x="5428680" y="4744278"/>
            <a:ext cx="4182911" cy="461665"/>
          </a:xfrm>
          <a:prstGeom prst="rect">
            <a:avLst/>
          </a:prstGeom>
          <a:noFill/>
        </p:spPr>
        <p:txBody>
          <a:bodyPr wrap="square" rtlCol="0">
            <a:spAutoFit/>
          </a:bodyPr>
          <a:lstStyle/>
          <a:p>
            <a:r>
              <a:rPr lang="en-GB" sz="2400" b="1" dirty="0">
                <a:latin typeface="Abadi" panose="020B0604020104020204" pitchFamily="34" charset="0"/>
              </a:rPr>
              <a:t>                         Figure X2</a:t>
            </a:r>
          </a:p>
        </p:txBody>
      </p:sp>
    </p:spTree>
    <p:extLst>
      <p:ext uri="{BB962C8B-B14F-4D97-AF65-F5344CB8AC3E}">
        <p14:creationId xmlns:p14="http://schemas.microsoft.com/office/powerpoint/2010/main" val="400452533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162629E-B791-434E-A4C1-96C00FFAB523}"/>
              </a:ext>
            </a:extLst>
          </p:cNvPr>
          <p:cNvSpPr txBox="1"/>
          <p:nvPr/>
        </p:nvSpPr>
        <p:spPr>
          <a:xfrm>
            <a:off x="1166191" y="271670"/>
            <a:ext cx="7116418" cy="830997"/>
          </a:xfrm>
          <a:prstGeom prst="rect">
            <a:avLst/>
          </a:prstGeom>
          <a:noFill/>
        </p:spPr>
        <p:txBody>
          <a:bodyPr wrap="square" rtlCol="0">
            <a:spAutoFit/>
          </a:bodyPr>
          <a:lstStyle/>
          <a:p>
            <a:r>
              <a:rPr lang="en-GB" sz="2400" b="1" dirty="0">
                <a:latin typeface="Abadi" panose="020B0604020104020204" pitchFamily="34" charset="0"/>
              </a:rPr>
              <a:t>Strategies to manage rainforests sustainably</a:t>
            </a:r>
          </a:p>
          <a:p>
            <a:r>
              <a:rPr lang="en-GB" sz="2400" b="1" dirty="0">
                <a:latin typeface="Abadi" panose="020B0604020104020204" pitchFamily="34" charset="0"/>
              </a:rPr>
              <a:t>Ecotourism</a:t>
            </a:r>
          </a:p>
        </p:txBody>
      </p:sp>
      <p:pic>
        <p:nvPicPr>
          <p:cNvPr id="2050" name="Picture 2" descr="The Amazon Rainforest | Travel to the Amazon | Natural Focus">
            <a:extLst>
              <a:ext uri="{FF2B5EF4-FFF2-40B4-BE49-F238E27FC236}">
                <a16:creationId xmlns:a16="http://schemas.microsoft.com/office/drawing/2014/main" id="{6E52C117-EFC6-7861-EC27-71E18D93A7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2519" y="809297"/>
            <a:ext cx="5335288" cy="296391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La Selva Amazon Eco Lodge &amp; Spa,… | Abercrombie &amp; Kent Australia">
            <a:extLst>
              <a:ext uri="{FF2B5EF4-FFF2-40B4-BE49-F238E27FC236}">
                <a16:creationId xmlns:a16="http://schemas.microsoft.com/office/drawing/2014/main" id="{1F7CB23F-9D29-4653-02C6-50545654D8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673" y="1221718"/>
            <a:ext cx="6075600" cy="4036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962799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1F9204-C2AC-85D1-D3F9-72FF6B2E4C14}"/>
              </a:ext>
            </a:extLst>
          </p:cNvPr>
          <p:cNvSpPr txBox="1"/>
          <p:nvPr/>
        </p:nvSpPr>
        <p:spPr>
          <a:xfrm>
            <a:off x="673239" y="281353"/>
            <a:ext cx="9218905" cy="523220"/>
          </a:xfrm>
          <a:prstGeom prst="rect">
            <a:avLst/>
          </a:prstGeom>
          <a:noFill/>
        </p:spPr>
        <p:txBody>
          <a:bodyPr wrap="square" rtlCol="0">
            <a:spAutoFit/>
          </a:bodyPr>
          <a:lstStyle/>
          <a:p>
            <a:r>
              <a:rPr lang="en-US" sz="2800" b="1" dirty="0">
                <a:latin typeface="Abadi" panose="020B0604020104020204" pitchFamily="34" charset="0"/>
              </a:rPr>
              <a:t>Classroom based enquiry – Tropical rainforests</a:t>
            </a:r>
            <a:endParaRPr lang="en-GB" sz="2800" b="1" dirty="0">
              <a:latin typeface="Abadi" panose="020B0604020104020204" pitchFamily="34" charset="0"/>
            </a:endParaRPr>
          </a:p>
        </p:txBody>
      </p:sp>
      <p:graphicFrame>
        <p:nvGraphicFramePr>
          <p:cNvPr id="3" name="Table 2">
            <a:extLst>
              <a:ext uri="{FF2B5EF4-FFF2-40B4-BE49-F238E27FC236}">
                <a16:creationId xmlns:a16="http://schemas.microsoft.com/office/drawing/2014/main" id="{F48E0C71-FA84-2DF5-6805-78BAFA7A35B6}"/>
              </a:ext>
            </a:extLst>
          </p:cNvPr>
          <p:cNvGraphicFramePr>
            <a:graphicFrameLocks noGrp="1"/>
          </p:cNvGraphicFramePr>
          <p:nvPr>
            <p:extLst>
              <p:ext uri="{D42A27DB-BD31-4B8C-83A1-F6EECF244321}">
                <p14:modId xmlns:p14="http://schemas.microsoft.com/office/powerpoint/2010/main" val="4035308191"/>
              </p:ext>
            </p:extLst>
          </p:nvPr>
        </p:nvGraphicFramePr>
        <p:xfrm>
          <a:off x="673238" y="1055077"/>
          <a:ext cx="11286697" cy="5713206"/>
        </p:xfrm>
        <a:graphic>
          <a:graphicData uri="http://schemas.openxmlformats.org/drawingml/2006/table">
            <a:tbl>
              <a:tblPr firstRow="1" bandRow="1">
                <a:tableStyleId>{5C22544A-7EE6-4342-B048-85BDC9FD1C3A}</a:tableStyleId>
              </a:tblPr>
              <a:tblGrid>
                <a:gridCol w="5032418">
                  <a:extLst>
                    <a:ext uri="{9D8B030D-6E8A-4147-A177-3AD203B41FA5}">
                      <a16:colId xmlns:a16="http://schemas.microsoft.com/office/drawing/2014/main" val="3472207480"/>
                    </a:ext>
                  </a:extLst>
                </a:gridCol>
                <a:gridCol w="6254279">
                  <a:extLst>
                    <a:ext uri="{9D8B030D-6E8A-4147-A177-3AD203B41FA5}">
                      <a16:colId xmlns:a16="http://schemas.microsoft.com/office/drawing/2014/main" val="151681430"/>
                    </a:ext>
                  </a:extLst>
                </a:gridCol>
              </a:tblGrid>
              <a:tr h="582804">
                <a:tc>
                  <a:txBody>
                    <a:bodyPr/>
                    <a:lstStyle/>
                    <a:p>
                      <a:r>
                        <a:rPr lang="en-US" sz="2400" b="1" dirty="0">
                          <a:solidFill>
                            <a:schemeClr val="tx1"/>
                          </a:solidFill>
                          <a:latin typeface="Abadi" panose="020B0604020104020204" pitchFamily="34" charset="0"/>
                        </a:rPr>
                        <a:t>Strands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Activities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3390823553"/>
                  </a:ext>
                </a:extLst>
              </a:tr>
              <a:tr h="736401">
                <a:tc>
                  <a:txBody>
                    <a:bodyPr/>
                    <a:lstStyle/>
                    <a:p>
                      <a:r>
                        <a:rPr lang="en-US" sz="2400" b="1" dirty="0">
                          <a:solidFill>
                            <a:schemeClr val="tx1"/>
                          </a:solidFill>
                          <a:latin typeface="Abadi" panose="020B0604020104020204" pitchFamily="34" charset="0"/>
                        </a:rPr>
                        <a:t>Focus, questions and theory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‘That people make (do not make) good use of the world’s tropical rainforests’.</a:t>
                      </a:r>
                    </a:p>
                    <a:p>
                      <a:r>
                        <a:rPr lang="en-US" sz="2400" b="1" dirty="0">
                          <a:solidFill>
                            <a:schemeClr val="tx1"/>
                          </a:solidFill>
                          <a:latin typeface="Abadi" panose="020B0604020104020204" pitchFamily="34" charset="0"/>
                        </a:rPr>
                        <a:t>Start each lesson reinforcing hypothesis.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815603847"/>
                  </a:ext>
                </a:extLst>
              </a:tr>
              <a:tr h="736401">
                <a:tc>
                  <a:txBody>
                    <a:bodyPr/>
                    <a:lstStyle/>
                    <a:p>
                      <a:r>
                        <a:rPr lang="en-US" sz="2400" b="1" dirty="0">
                          <a:solidFill>
                            <a:schemeClr val="tx1"/>
                          </a:solidFill>
                          <a:latin typeface="Abadi" panose="020B0604020104020204" pitchFamily="34" charset="0"/>
                        </a:rPr>
                        <a:t>Methodology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Physical features.  Climate.  Biodiversity.  Impact of people.  2018 pre-release booklet.</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4201357643"/>
                  </a:ext>
                </a:extLst>
              </a:tr>
              <a:tr h="736401">
                <a:tc>
                  <a:txBody>
                    <a:bodyPr/>
                    <a:lstStyle/>
                    <a:p>
                      <a:r>
                        <a:rPr lang="en-US" sz="2400" b="1" dirty="0">
                          <a:solidFill>
                            <a:schemeClr val="tx1"/>
                          </a:solidFill>
                          <a:latin typeface="Abadi" panose="020B0604020104020204" pitchFamily="34" charset="0"/>
                        </a:rPr>
                        <a:t>Data processing and presentation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Various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216951405"/>
                  </a:ext>
                </a:extLst>
              </a:tr>
              <a:tr h="736401">
                <a:tc>
                  <a:txBody>
                    <a:bodyPr/>
                    <a:lstStyle/>
                    <a:p>
                      <a:r>
                        <a:rPr lang="en-US" sz="2400" b="1" dirty="0">
                          <a:solidFill>
                            <a:schemeClr val="tx1"/>
                          </a:solidFill>
                          <a:latin typeface="Abadi" panose="020B0604020104020204" pitchFamily="34" charset="0"/>
                        </a:rPr>
                        <a:t>Data analysis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Various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704694192"/>
                  </a:ext>
                </a:extLst>
              </a:tr>
              <a:tr h="736401">
                <a:tc>
                  <a:txBody>
                    <a:bodyPr/>
                    <a:lstStyle/>
                    <a:p>
                      <a:r>
                        <a:rPr lang="en-US" sz="2400" b="1" dirty="0">
                          <a:solidFill>
                            <a:schemeClr val="tx1"/>
                          </a:solidFill>
                          <a:latin typeface="Abadi" panose="020B0604020104020204" pitchFamily="34" charset="0"/>
                        </a:rPr>
                        <a:t>Conclusions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Key findings.  </a:t>
                      </a:r>
                    </a:p>
                    <a:p>
                      <a:r>
                        <a:rPr lang="en-US" sz="2400" b="1" dirty="0">
                          <a:solidFill>
                            <a:schemeClr val="tx1"/>
                          </a:solidFill>
                          <a:latin typeface="Abadi" panose="020B0604020104020204" pitchFamily="34" charset="0"/>
                        </a:rPr>
                        <a:t>Overall conclusion(s) – link to strand 1.</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490021764"/>
                  </a:ext>
                </a:extLst>
              </a:tr>
              <a:tr h="736401">
                <a:tc>
                  <a:txBody>
                    <a:bodyPr/>
                    <a:lstStyle/>
                    <a:p>
                      <a:r>
                        <a:rPr lang="en-US" sz="2400" b="1" dirty="0">
                          <a:solidFill>
                            <a:schemeClr val="tx1"/>
                          </a:solidFill>
                          <a:latin typeface="Abadi" panose="020B0604020104020204" pitchFamily="34" charset="0"/>
                        </a:rPr>
                        <a:t>Evaluation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Accuracy.    Reliability.</a:t>
                      </a:r>
                    </a:p>
                    <a:p>
                      <a:r>
                        <a:rPr lang="en-US" sz="2400" b="1" dirty="0">
                          <a:solidFill>
                            <a:schemeClr val="tx1"/>
                          </a:solidFill>
                          <a:latin typeface="Abadi" panose="020B0604020104020204" pitchFamily="34" charset="0"/>
                        </a:rPr>
                        <a:t>Validity.      Replication.</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327718945"/>
                  </a:ext>
                </a:extLst>
              </a:tr>
            </a:tbl>
          </a:graphicData>
        </a:graphic>
      </p:graphicFrame>
    </p:spTree>
    <p:extLst>
      <p:ext uri="{BB962C8B-B14F-4D97-AF65-F5344CB8AC3E}">
        <p14:creationId xmlns:p14="http://schemas.microsoft.com/office/powerpoint/2010/main" val="212046023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FB329B3-9327-CE4D-D762-735FA9F9A262}"/>
              </a:ext>
            </a:extLst>
          </p:cNvPr>
          <p:cNvSpPr txBox="1"/>
          <p:nvPr/>
        </p:nvSpPr>
        <p:spPr>
          <a:xfrm>
            <a:off x="446809" y="477982"/>
            <a:ext cx="8709749" cy="1464440"/>
          </a:xfrm>
          <a:prstGeom prst="rect">
            <a:avLst/>
          </a:prstGeom>
          <a:noFill/>
        </p:spPr>
        <p:txBody>
          <a:bodyPr wrap="square">
            <a:spAutoFit/>
          </a:bodyPr>
          <a:lstStyle/>
          <a:p>
            <a:pPr>
              <a:lnSpc>
                <a:spcPct val="107000"/>
              </a:lnSpc>
              <a:spcAft>
                <a:spcPts val="800"/>
              </a:spcAft>
            </a:pPr>
            <a:r>
              <a:rPr lang="en-US" sz="2400" b="1" kern="100">
                <a:effectLst/>
                <a:latin typeface="Abadi" panose="020B0604020104020204" pitchFamily="34" charset="0"/>
                <a:ea typeface="Aptos" panose="020B0004020202020204" pitchFamily="34" charset="0"/>
                <a:cs typeface="Times New Roman" panose="02020603050405020304" pitchFamily="18" charset="0"/>
              </a:rPr>
              <a:t>River enquiry – homework and classwork enquiry</a:t>
            </a:r>
          </a:p>
          <a:p>
            <a:pPr>
              <a:lnSpc>
                <a:spcPct val="107000"/>
              </a:lnSpc>
              <a:spcAft>
                <a:spcPts val="800"/>
              </a:spcAft>
            </a:pPr>
            <a:r>
              <a:rPr lang="en-GB" sz="2400" b="1" kern="100">
                <a:effectLst/>
                <a:latin typeface="Abadi" panose="020B0604020104020204" pitchFamily="34" charset="0"/>
                <a:ea typeface="Aptos" panose="020B0004020202020204" pitchFamily="34" charset="0"/>
                <a:cs typeface="Times New Roman" panose="02020603050405020304" pitchFamily="18" charset="0"/>
              </a:rPr>
              <a:t>Show students photog</a:t>
            </a:r>
            <a:r>
              <a:rPr lang="en-GB" sz="2400" b="1" kern="100">
                <a:latin typeface="Abadi" panose="020B0604020104020204" pitchFamily="34" charset="0"/>
                <a:ea typeface="Aptos" panose="020B0004020202020204" pitchFamily="34" charset="0"/>
                <a:cs typeface="Times New Roman" panose="02020603050405020304" pitchFamily="18" charset="0"/>
              </a:rPr>
              <a:t>raph below.</a:t>
            </a:r>
          </a:p>
          <a:p>
            <a:pPr>
              <a:lnSpc>
                <a:spcPct val="107000"/>
              </a:lnSpc>
              <a:spcAft>
                <a:spcPts val="800"/>
              </a:spcAft>
            </a:pPr>
            <a:endParaRPr lang="en-US" sz="2400" b="1" kern="100" dirty="0">
              <a:effectLst/>
              <a:latin typeface="Abadi" panose="020B0604020104020204" pitchFamily="34" charset="0"/>
              <a:ea typeface="Aptos" panose="020B0004020202020204" pitchFamily="34" charset="0"/>
              <a:cs typeface="Times New Roman" panose="02020603050405020304" pitchFamily="18" charset="0"/>
            </a:endParaRPr>
          </a:p>
        </p:txBody>
      </p:sp>
      <p:pic>
        <p:nvPicPr>
          <p:cNvPr id="2" name="Picture 2" descr="L4 meanders &amp; ox bow lakes ap">
            <a:extLst>
              <a:ext uri="{FF2B5EF4-FFF2-40B4-BE49-F238E27FC236}">
                <a16:creationId xmlns:a16="http://schemas.microsoft.com/office/drawing/2014/main" id="{6BE3A04E-FCB8-CA2D-9050-D0850559DA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090" y="1713186"/>
            <a:ext cx="9259614" cy="4214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4796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0259316-2CAF-CA2D-D44A-E92470B11467}"/>
              </a:ext>
            </a:extLst>
          </p:cNvPr>
          <p:cNvSpPr txBox="1"/>
          <p:nvPr/>
        </p:nvSpPr>
        <p:spPr>
          <a:xfrm>
            <a:off x="532563" y="170823"/>
            <a:ext cx="9053564" cy="6032421"/>
          </a:xfrm>
          <a:prstGeom prst="rect">
            <a:avLst/>
          </a:prstGeom>
          <a:noFill/>
        </p:spPr>
        <p:txBody>
          <a:bodyPr wrap="square" rtlCol="0">
            <a:spAutoFit/>
          </a:bodyPr>
          <a:lstStyle/>
          <a:p>
            <a:r>
              <a:rPr lang="en-US" sz="2800" b="1" dirty="0">
                <a:latin typeface="Abadi" panose="020B0604020104020204" pitchFamily="34" charset="0"/>
              </a:rPr>
              <a:t>Summary of research relevant to planning fieldwork</a:t>
            </a:r>
          </a:p>
          <a:p>
            <a:endParaRPr lang="en-US" sz="2800" b="1" dirty="0">
              <a:latin typeface="Abadi" panose="020B0604020104020204" pitchFamily="34" charset="0"/>
            </a:endParaRPr>
          </a:p>
          <a:p>
            <a:r>
              <a:rPr lang="en-US" sz="2400" b="1" dirty="0">
                <a:latin typeface="Abadi" panose="020B0604020104020204" pitchFamily="34" charset="0"/>
              </a:rPr>
              <a:t>Through observing, collect data for themselves, </a:t>
            </a:r>
            <a:r>
              <a:rPr lang="en-US" sz="2400" b="1" dirty="0" err="1">
                <a:latin typeface="Abadi" panose="020B0604020104020204" pitchFamily="34" charset="0"/>
              </a:rPr>
              <a:t>analysing</a:t>
            </a:r>
            <a:r>
              <a:rPr lang="en-US" sz="2400" b="1" dirty="0">
                <a:latin typeface="Abadi" panose="020B0604020104020204" pitchFamily="34" charset="0"/>
              </a:rPr>
              <a:t> it and describing their findings, pupils learn how to notice and record the environment around them.</a:t>
            </a:r>
          </a:p>
          <a:p>
            <a:endParaRPr lang="en-US" sz="2400" b="1" dirty="0">
              <a:latin typeface="Abadi" panose="020B0604020104020204" pitchFamily="34" charset="0"/>
            </a:endParaRPr>
          </a:p>
          <a:p>
            <a:r>
              <a:rPr lang="en-US" sz="2400" b="1" dirty="0">
                <a:latin typeface="Abadi" panose="020B0604020104020204" pitchFamily="34" charset="0"/>
              </a:rPr>
              <a:t>One benefit of this is that they become immersed in relevant thinking, and so key geographical knowledge sticks in their memory.</a:t>
            </a:r>
          </a:p>
          <a:p>
            <a:endParaRPr lang="en-US" sz="2400" b="1" dirty="0">
              <a:latin typeface="Abadi" panose="020B0604020104020204" pitchFamily="34" charset="0"/>
            </a:endParaRPr>
          </a:p>
          <a:p>
            <a:r>
              <a:rPr lang="en-US" sz="2400" b="1" dirty="0">
                <a:latin typeface="Abadi" panose="020B0604020104020204" pitchFamily="34" charset="0"/>
              </a:rPr>
              <a:t>Fieldwork also provides opportunities to draw together different forms of geographical knowledge.</a:t>
            </a:r>
          </a:p>
          <a:p>
            <a:endParaRPr lang="en-US" sz="2400" b="1" dirty="0">
              <a:latin typeface="Abadi" panose="020B0604020104020204" pitchFamily="34" charset="0"/>
            </a:endParaRPr>
          </a:p>
          <a:p>
            <a:r>
              <a:rPr lang="en-US" sz="2400" b="1" dirty="0">
                <a:latin typeface="Abadi" panose="020B0604020104020204" pitchFamily="34" charset="0"/>
              </a:rPr>
              <a:t>To be able to explain what they have observed, pupils must draw on their knowledge of human and physical processes, as well as knowledge about location.</a:t>
            </a:r>
          </a:p>
          <a:p>
            <a:endParaRPr lang="en-GB" dirty="0"/>
          </a:p>
        </p:txBody>
      </p:sp>
    </p:spTree>
    <p:extLst>
      <p:ext uri="{BB962C8B-B14F-4D97-AF65-F5344CB8AC3E}">
        <p14:creationId xmlns:p14="http://schemas.microsoft.com/office/powerpoint/2010/main" val="108477205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FB329B3-9327-CE4D-D762-735FA9F9A262}"/>
              </a:ext>
            </a:extLst>
          </p:cNvPr>
          <p:cNvSpPr txBox="1"/>
          <p:nvPr/>
        </p:nvSpPr>
        <p:spPr>
          <a:xfrm>
            <a:off x="446809" y="477982"/>
            <a:ext cx="9850582" cy="5841727"/>
          </a:xfrm>
          <a:prstGeom prst="rect">
            <a:avLst/>
          </a:prstGeom>
          <a:noFill/>
        </p:spPr>
        <p:txBody>
          <a:bodyPr wrap="square">
            <a:spAutoFit/>
          </a:bodyPr>
          <a:lstStyle/>
          <a:p>
            <a:pPr>
              <a:lnSpc>
                <a:spcPct val="107000"/>
              </a:lnSpc>
              <a:spcAft>
                <a:spcPts val="800"/>
              </a:spcAft>
            </a:pPr>
            <a:r>
              <a:rPr lang="en-US" sz="2400" b="1" kern="100" dirty="0">
                <a:effectLst/>
                <a:latin typeface="Abadi" panose="020B0604020104020204" pitchFamily="34" charset="0"/>
                <a:ea typeface="Aptos" panose="020B0004020202020204" pitchFamily="34" charset="0"/>
                <a:cs typeface="Times New Roman" panose="02020603050405020304" pitchFamily="18" charset="0"/>
              </a:rPr>
              <a:t>River enquiry – homework and classwork enquiry</a:t>
            </a:r>
          </a:p>
          <a:p>
            <a:pPr>
              <a:lnSpc>
                <a:spcPct val="107000"/>
              </a:lnSpc>
              <a:spcAft>
                <a:spcPts val="800"/>
              </a:spcAft>
            </a:pPr>
            <a:r>
              <a:rPr lang="en-GB" sz="2400" b="1" kern="100" dirty="0">
                <a:effectLst/>
                <a:latin typeface="Abadi" panose="020B0604020104020204" pitchFamily="34" charset="0"/>
                <a:ea typeface="Aptos" panose="020B0004020202020204" pitchFamily="34" charset="0"/>
                <a:cs typeface="Times New Roman" panose="02020603050405020304" pitchFamily="18" charset="0"/>
              </a:rPr>
              <a:t>Set homework (or classroom) task asking them to devise efficient and accurate methods to:</a:t>
            </a:r>
          </a:p>
          <a:p>
            <a:pPr>
              <a:lnSpc>
                <a:spcPct val="107000"/>
              </a:lnSpc>
              <a:spcAft>
                <a:spcPts val="800"/>
              </a:spcAft>
            </a:pPr>
            <a:endParaRPr lang="en-GB" sz="2400" b="1" kern="100" dirty="0">
              <a:latin typeface="Abadi" panose="020B0604020104020204" pitchFamily="34" charset="0"/>
              <a:ea typeface="Aptos" panose="020B0004020202020204" pitchFamily="34" charset="0"/>
              <a:cs typeface="Times New Roman" panose="02020603050405020304" pitchFamily="18" charset="0"/>
            </a:endParaRPr>
          </a:p>
          <a:p>
            <a:pPr marL="457200" indent="-457200">
              <a:lnSpc>
                <a:spcPct val="107000"/>
              </a:lnSpc>
              <a:spcAft>
                <a:spcPts val="800"/>
              </a:spcAft>
              <a:buAutoNum type="arabicParenR"/>
            </a:pPr>
            <a:r>
              <a:rPr lang="en-GB" sz="2400" b="1" kern="100" dirty="0">
                <a:latin typeface="Abadi" panose="020B0604020104020204" pitchFamily="34" charset="0"/>
                <a:ea typeface="Aptos" panose="020B0004020202020204" pitchFamily="34" charset="0"/>
                <a:cs typeface="Times New Roman" panose="02020603050405020304" pitchFamily="18" charset="0"/>
              </a:rPr>
              <a:t>Measure width</a:t>
            </a:r>
          </a:p>
          <a:p>
            <a:pPr marL="457200" indent="-457200">
              <a:lnSpc>
                <a:spcPct val="107000"/>
              </a:lnSpc>
              <a:spcAft>
                <a:spcPts val="800"/>
              </a:spcAft>
              <a:buAutoNum type="arabicParenR"/>
            </a:pPr>
            <a:r>
              <a:rPr lang="en-GB" sz="2400" b="1" kern="100" dirty="0">
                <a:latin typeface="Abadi" panose="020B0604020104020204" pitchFamily="34" charset="0"/>
                <a:ea typeface="Aptos" panose="020B0004020202020204" pitchFamily="34" charset="0"/>
                <a:cs typeface="Times New Roman" panose="02020603050405020304" pitchFamily="18" charset="0"/>
              </a:rPr>
              <a:t>Measure depth</a:t>
            </a:r>
          </a:p>
          <a:p>
            <a:pPr marL="457200" indent="-457200">
              <a:lnSpc>
                <a:spcPct val="107000"/>
              </a:lnSpc>
              <a:spcAft>
                <a:spcPts val="800"/>
              </a:spcAft>
              <a:buAutoNum type="arabicParenR"/>
            </a:pPr>
            <a:r>
              <a:rPr lang="en-GB" sz="2400" b="1" kern="100" dirty="0">
                <a:latin typeface="Abadi" panose="020B0604020104020204" pitchFamily="34" charset="0"/>
                <a:ea typeface="Aptos" panose="020B0004020202020204" pitchFamily="34" charset="0"/>
                <a:cs typeface="Times New Roman" panose="02020603050405020304" pitchFamily="18" charset="0"/>
              </a:rPr>
              <a:t>Measure velocity</a:t>
            </a:r>
          </a:p>
          <a:p>
            <a:pPr marL="457200" indent="-457200">
              <a:lnSpc>
                <a:spcPct val="107000"/>
              </a:lnSpc>
              <a:spcAft>
                <a:spcPts val="800"/>
              </a:spcAft>
              <a:buAutoNum type="arabicParenR"/>
            </a:pPr>
            <a:r>
              <a:rPr lang="en-GB" sz="2400" b="1" kern="100" dirty="0">
                <a:latin typeface="Abadi" panose="020B0604020104020204" pitchFamily="34" charset="0"/>
                <a:ea typeface="Aptos" panose="020B0004020202020204" pitchFamily="34" charset="0"/>
                <a:cs typeface="Times New Roman" panose="02020603050405020304" pitchFamily="18" charset="0"/>
              </a:rPr>
              <a:t>Measure bedload</a:t>
            </a:r>
          </a:p>
          <a:p>
            <a:pPr marL="457200" indent="-457200">
              <a:lnSpc>
                <a:spcPct val="107000"/>
              </a:lnSpc>
              <a:spcAft>
                <a:spcPts val="800"/>
              </a:spcAft>
              <a:buAutoNum type="arabicParenR"/>
            </a:pPr>
            <a:endParaRPr lang="en-GB" sz="2400" b="1" kern="100" dirty="0">
              <a:latin typeface="Abadi" panose="020B0604020104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2400" b="1" kern="100" dirty="0">
                <a:latin typeface="Abadi" panose="020B0604020104020204" pitchFamily="34" charset="0"/>
                <a:ea typeface="Aptos" panose="020B0004020202020204" pitchFamily="34" charset="0"/>
                <a:cs typeface="Times New Roman" panose="02020603050405020304" pitchFamily="18" charset="0"/>
              </a:rPr>
              <a:t>Check ideas, discuss.  Opportunity to cover sampling strategy options.</a:t>
            </a:r>
          </a:p>
          <a:p>
            <a:pPr>
              <a:lnSpc>
                <a:spcPct val="107000"/>
              </a:lnSpc>
              <a:spcAft>
                <a:spcPts val="800"/>
              </a:spcAft>
            </a:pPr>
            <a:r>
              <a:rPr lang="en-GB" sz="2400" b="1" kern="100" dirty="0">
                <a:effectLst/>
                <a:latin typeface="Abadi" panose="020B0604020104020204" pitchFamily="34" charset="0"/>
                <a:ea typeface="Aptos" panose="020B0004020202020204" pitchFamily="34" charset="0"/>
                <a:cs typeface="Times New Roman" panose="02020603050405020304" pitchFamily="18" charset="0"/>
              </a:rPr>
              <a:t>Introduce terminology linked to methodology.</a:t>
            </a:r>
          </a:p>
          <a:p>
            <a:pPr>
              <a:lnSpc>
                <a:spcPct val="107000"/>
              </a:lnSpc>
              <a:spcAft>
                <a:spcPts val="800"/>
              </a:spcAft>
            </a:pPr>
            <a:r>
              <a:rPr lang="en-GB" sz="2400" b="1" kern="100" dirty="0">
                <a:latin typeface="Abadi" panose="020B0604020104020204" pitchFamily="34" charset="0"/>
                <a:ea typeface="Aptos" panose="020B0004020202020204" pitchFamily="34" charset="0"/>
                <a:cs typeface="Times New Roman" panose="02020603050405020304" pitchFamily="18" charset="0"/>
              </a:rPr>
              <a:t>Look at risks and how to minimise any risks identified. </a:t>
            </a:r>
            <a:endParaRPr lang="en-US" sz="2400" b="1" kern="100" dirty="0">
              <a:effectLst/>
              <a:latin typeface="Abadi" panose="020B0604020104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20070087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4 meanders &amp; ox bow lakes ap">
            <a:extLst>
              <a:ext uri="{FF2B5EF4-FFF2-40B4-BE49-F238E27FC236}">
                <a16:creationId xmlns:a16="http://schemas.microsoft.com/office/drawing/2014/main" id="{3433624F-F8CD-EAFA-5CAE-36CE01D6A4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524" y="136634"/>
            <a:ext cx="9259614" cy="6306207"/>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Arrow Connector 2">
            <a:extLst>
              <a:ext uri="{FF2B5EF4-FFF2-40B4-BE49-F238E27FC236}">
                <a16:creationId xmlns:a16="http://schemas.microsoft.com/office/drawing/2014/main" id="{A0D001D5-D56F-7BDF-03F1-132702DAA9E5}"/>
              </a:ext>
            </a:extLst>
          </p:cNvPr>
          <p:cNvCxnSpPr/>
          <p:nvPr/>
        </p:nvCxnSpPr>
        <p:spPr>
          <a:xfrm>
            <a:off x="1460938" y="2596055"/>
            <a:ext cx="2743200" cy="557048"/>
          </a:xfrm>
          <a:prstGeom prst="straightConnector1">
            <a:avLst/>
          </a:prstGeom>
          <a:ln w="57150">
            <a:solidFill>
              <a:srgbClr val="FFFF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EF3F4673-38AE-6A54-0F08-61B5179E0EAB}"/>
              </a:ext>
            </a:extLst>
          </p:cNvPr>
          <p:cNvCxnSpPr>
            <a:cxnSpLocks/>
          </p:cNvCxnSpPr>
          <p:nvPr/>
        </p:nvCxnSpPr>
        <p:spPr>
          <a:xfrm flipH="1">
            <a:off x="6806045" y="3584864"/>
            <a:ext cx="2763982" cy="1433945"/>
          </a:xfrm>
          <a:prstGeom prst="straightConnector1">
            <a:avLst/>
          </a:prstGeom>
          <a:ln w="57150">
            <a:solidFill>
              <a:srgbClr val="FFFF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C183D05B-931A-04EB-9257-E75AA29534E8}"/>
              </a:ext>
            </a:extLst>
          </p:cNvPr>
          <p:cNvSpPr txBox="1"/>
          <p:nvPr/>
        </p:nvSpPr>
        <p:spPr>
          <a:xfrm>
            <a:off x="2254827" y="2815936"/>
            <a:ext cx="678421" cy="523220"/>
          </a:xfrm>
          <a:prstGeom prst="rect">
            <a:avLst/>
          </a:prstGeom>
          <a:noFill/>
        </p:spPr>
        <p:txBody>
          <a:bodyPr wrap="square" rtlCol="0">
            <a:spAutoFit/>
          </a:bodyPr>
          <a:lstStyle/>
          <a:p>
            <a:r>
              <a:rPr lang="en-US" sz="2800" b="1" dirty="0">
                <a:solidFill>
                  <a:srgbClr val="FFFF00"/>
                </a:solidFill>
                <a:latin typeface="Abadi" panose="020B0604020104020204" pitchFamily="34" charset="0"/>
              </a:rPr>
              <a:t>1</a:t>
            </a:r>
            <a:endParaRPr lang="en-GB" sz="2800" b="1" dirty="0">
              <a:solidFill>
                <a:srgbClr val="FFFF00"/>
              </a:solidFill>
              <a:latin typeface="Abadi" panose="020B0604020104020204" pitchFamily="34" charset="0"/>
            </a:endParaRPr>
          </a:p>
        </p:txBody>
      </p:sp>
      <p:sp>
        <p:nvSpPr>
          <p:cNvPr id="9" name="TextBox 8">
            <a:extLst>
              <a:ext uri="{FF2B5EF4-FFF2-40B4-BE49-F238E27FC236}">
                <a16:creationId xmlns:a16="http://schemas.microsoft.com/office/drawing/2014/main" id="{9F0CD02C-D4BE-DA00-041C-41984D4B9EB6}"/>
              </a:ext>
            </a:extLst>
          </p:cNvPr>
          <p:cNvSpPr txBox="1"/>
          <p:nvPr/>
        </p:nvSpPr>
        <p:spPr>
          <a:xfrm>
            <a:off x="7925667" y="3784661"/>
            <a:ext cx="553315" cy="523220"/>
          </a:xfrm>
          <a:prstGeom prst="rect">
            <a:avLst/>
          </a:prstGeom>
          <a:noFill/>
        </p:spPr>
        <p:txBody>
          <a:bodyPr wrap="square">
            <a:spAutoFit/>
          </a:bodyPr>
          <a:lstStyle/>
          <a:p>
            <a:r>
              <a:rPr lang="en-US" sz="2800" b="1" dirty="0">
                <a:solidFill>
                  <a:srgbClr val="FFFF00"/>
                </a:solidFill>
                <a:latin typeface="Abadi" panose="020B0604020104020204" pitchFamily="34" charset="0"/>
              </a:rPr>
              <a:t>2</a:t>
            </a:r>
            <a:endParaRPr lang="en-GB" sz="2800" b="1" dirty="0">
              <a:solidFill>
                <a:srgbClr val="FFFF00"/>
              </a:solidFill>
              <a:latin typeface="Abadi" panose="020B0604020104020204" pitchFamily="34" charset="0"/>
            </a:endParaRPr>
          </a:p>
        </p:txBody>
      </p:sp>
      <p:sp>
        <p:nvSpPr>
          <p:cNvPr id="10" name="TextBox 9">
            <a:extLst>
              <a:ext uri="{FF2B5EF4-FFF2-40B4-BE49-F238E27FC236}">
                <a16:creationId xmlns:a16="http://schemas.microsoft.com/office/drawing/2014/main" id="{7E4ADAA5-FA19-906F-C17C-7FA01829C678}"/>
              </a:ext>
            </a:extLst>
          </p:cNvPr>
          <p:cNvSpPr txBox="1"/>
          <p:nvPr/>
        </p:nvSpPr>
        <p:spPr>
          <a:xfrm>
            <a:off x="1460938" y="2140527"/>
            <a:ext cx="430924" cy="523220"/>
          </a:xfrm>
          <a:prstGeom prst="rect">
            <a:avLst/>
          </a:prstGeom>
          <a:noFill/>
        </p:spPr>
        <p:txBody>
          <a:bodyPr wrap="square" rtlCol="0">
            <a:spAutoFit/>
          </a:bodyPr>
          <a:lstStyle/>
          <a:p>
            <a:r>
              <a:rPr lang="en-US" sz="2800" b="1" dirty="0">
                <a:solidFill>
                  <a:srgbClr val="FFFF00"/>
                </a:solidFill>
                <a:latin typeface="Abadi" panose="020B0604020104020204" pitchFamily="34" charset="0"/>
              </a:rPr>
              <a:t>A</a:t>
            </a:r>
            <a:endParaRPr lang="en-GB" sz="2800" b="1" dirty="0">
              <a:solidFill>
                <a:srgbClr val="FFFF00"/>
              </a:solidFill>
              <a:latin typeface="Abadi" panose="020B0604020104020204" pitchFamily="34" charset="0"/>
            </a:endParaRPr>
          </a:p>
        </p:txBody>
      </p:sp>
      <p:sp>
        <p:nvSpPr>
          <p:cNvPr id="12" name="TextBox 11">
            <a:extLst>
              <a:ext uri="{FF2B5EF4-FFF2-40B4-BE49-F238E27FC236}">
                <a16:creationId xmlns:a16="http://schemas.microsoft.com/office/drawing/2014/main" id="{E58C8F82-792D-7554-5401-195D29699E40}"/>
              </a:ext>
            </a:extLst>
          </p:cNvPr>
          <p:cNvSpPr txBox="1"/>
          <p:nvPr/>
        </p:nvSpPr>
        <p:spPr>
          <a:xfrm>
            <a:off x="6517698" y="4465899"/>
            <a:ext cx="1150793" cy="523220"/>
          </a:xfrm>
          <a:prstGeom prst="rect">
            <a:avLst/>
          </a:prstGeom>
          <a:noFill/>
        </p:spPr>
        <p:txBody>
          <a:bodyPr wrap="square">
            <a:spAutoFit/>
          </a:bodyPr>
          <a:lstStyle/>
          <a:p>
            <a:r>
              <a:rPr lang="en-US" sz="2800" b="1" dirty="0">
                <a:solidFill>
                  <a:srgbClr val="FFFF00"/>
                </a:solidFill>
                <a:latin typeface="Abadi" panose="020B0604020104020204" pitchFamily="34" charset="0"/>
              </a:rPr>
              <a:t>A</a:t>
            </a:r>
            <a:endParaRPr lang="en-GB" sz="2800" b="1" dirty="0">
              <a:solidFill>
                <a:srgbClr val="FFFF00"/>
              </a:solidFill>
              <a:latin typeface="Abadi" panose="020B0604020104020204" pitchFamily="34" charset="0"/>
            </a:endParaRPr>
          </a:p>
        </p:txBody>
      </p:sp>
      <p:sp>
        <p:nvSpPr>
          <p:cNvPr id="14" name="TextBox 13">
            <a:extLst>
              <a:ext uri="{FF2B5EF4-FFF2-40B4-BE49-F238E27FC236}">
                <a16:creationId xmlns:a16="http://schemas.microsoft.com/office/drawing/2014/main" id="{1D3F7644-7A38-D31A-BACF-47556FCCC501}"/>
              </a:ext>
            </a:extLst>
          </p:cNvPr>
          <p:cNvSpPr txBox="1"/>
          <p:nvPr/>
        </p:nvSpPr>
        <p:spPr>
          <a:xfrm>
            <a:off x="4220290" y="2961746"/>
            <a:ext cx="985555" cy="523220"/>
          </a:xfrm>
          <a:prstGeom prst="rect">
            <a:avLst/>
          </a:prstGeom>
          <a:noFill/>
        </p:spPr>
        <p:txBody>
          <a:bodyPr wrap="square">
            <a:spAutoFit/>
          </a:bodyPr>
          <a:lstStyle/>
          <a:p>
            <a:r>
              <a:rPr lang="en-US" sz="2800" b="1" dirty="0">
                <a:solidFill>
                  <a:srgbClr val="FFFF00"/>
                </a:solidFill>
                <a:latin typeface="Abadi" panose="020B0604020104020204" pitchFamily="34" charset="0"/>
              </a:rPr>
              <a:t>B</a:t>
            </a:r>
            <a:endParaRPr lang="en-GB" sz="2800" b="1" dirty="0">
              <a:solidFill>
                <a:srgbClr val="FFFF00"/>
              </a:solidFill>
              <a:latin typeface="Abadi" panose="020B0604020104020204" pitchFamily="34" charset="0"/>
            </a:endParaRPr>
          </a:p>
        </p:txBody>
      </p:sp>
      <p:sp>
        <p:nvSpPr>
          <p:cNvPr id="16" name="TextBox 15">
            <a:extLst>
              <a:ext uri="{FF2B5EF4-FFF2-40B4-BE49-F238E27FC236}">
                <a16:creationId xmlns:a16="http://schemas.microsoft.com/office/drawing/2014/main" id="{543A5D7F-BF06-53C9-ACE7-6E5D3D1614F8}"/>
              </a:ext>
            </a:extLst>
          </p:cNvPr>
          <p:cNvSpPr txBox="1"/>
          <p:nvPr/>
        </p:nvSpPr>
        <p:spPr>
          <a:xfrm>
            <a:off x="9330735" y="3026125"/>
            <a:ext cx="985555" cy="523220"/>
          </a:xfrm>
          <a:prstGeom prst="rect">
            <a:avLst/>
          </a:prstGeom>
          <a:noFill/>
        </p:spPr>
        <p:txBody>
          <a:bodyPr wrap="square">
            <a:spAutoFit/>
          </a:bodyPr>
          <a:lstStyle/>
          <a:p>
            <a:r>
              <a:rPr lang="en-US" sz="2800" b="1" dirty="0">
                <a:solidFill>
                  <a:srgbClr val="FFFF00"/>
                </a:solidFill>
                <a:latin typeface="Abadi" panose="020B0604020104020204" pitchFamily="34" charset="0"/>
              </a:rPr>
              <a:t>B</a:t>
            </a:r>
            <a:endParaRPr lang="en-GB" sz="2800" b="1" dirty="0">
              <a:solidFill>
                <a:srgbClr val="FFFF00"/>
              </a:solidFill>
              <a:latin typeface="Abadi" panose="020B0604020104020204" pitchFamily="34" charset="0"/>
            </a:endParaRPr>
          </a:p>
        </p:txBody>
      </p:sp>
    </p:spTree>
    <p:extLst>
      <p:ext uri="{BB962C8B-B14F-4D97-AF65-F5344CB8AC3E}">
        <p14:creationId xmlns:p14="http://schemas.microsoft.com/office/powerpoint/2010/main" val="45159512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IGCSE GEOGRAPHY COURSEWORK HOW TO MEASURE THE WIDTH AND DEPTH OF A ...">
            <a:extLst>
              <a:ext uri="{FF2B5EF4-FFF2-40B4-BE49-F238E27FC236}">
                <a16:creationId xmlns:a16="http://schemas.microsoft.com/office/drawing/2014/main" id="{7DD85F8C-4C72-197E-78E3-0B36AD1D69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172" y="384284"/>
            <a:ext cx="10825655" cy="6289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031280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ieldwork for Rivers – Field Studies Council">
            <a:extLst>
              <a:ext uri="{FF2B5EF4-FFF2-40B4-BE49-F238E27FC236}">
                <a16:creationId xmlns:a16="http://schemas.microsoft.com/office/drawing/2014/main" id="{C7888B59-9692-1E87-FD7D-169C6A5390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0590" y="1917123"/>
            <a:ext cx="7741227" cy="3023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675306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study.co.uk: IB Geography; internal assessment">
            <a:extLst>
              <a:ext uri="{FF2B5EF4-FFF2-40B4-BE49-F238E27FC236}">
                <a16:creationId xmlns:a16="http://schemas.microsoft.com/office/drawing/2014/main" id="{518DA386-C7CF-FCCD-DEF6-D1B22EFDE5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559" y="571500"/>
            <a:ext cx="9338441"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877554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1" name="Straight Connector 30">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2"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3"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4" name="Isosceles Triangle 33">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5"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6"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7"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8" name="Isosceles Triangle 37">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9" name="Isosceles Triangle 38">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41" name="Rectangle 40">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1">
            <a:extLst>
              <a:ext uri="{FF2B5EF4-FFF2-40B4-BE49-F238E27FC236}">
                <a16:creationId xmlns:a16="http://schemas.microsoft.com/office/drawing/2014/main" id="{B50FFA50-610F-B512-4AD0-0F40CEDD24D9}"/>
              </a:ext>
            </a:extLst>
          </p:cNvPr>
          <p:cNvSpPr>
            <a:spLocks noChangeArrowheads="1"/>
          </p:cNvSpPr>
          <p:nvPr/>
        </p:nvSpPr>
        <p:spPr bwMode="auto">
          <a:xfrm>
            <a:off x="1651000" y="38655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4" name="Table 3">
            <a:extLst>
              <a:ext uri="{FF2B5EF4-FFF2-40B4-BE49-F238E27FC236}">
                <a16:creationId xmlns:a16="http://schemas.microsoft.com/office/drawing/2014/main" id="{D043DAEA-E175-CBA9-24CD-6FBDC114A548}"/>
              </a:ext>
            </a:extLst>
          </p:cNvPr>
          <p:cNvGraphicFramePr>
            <a:graphicFrameLocks noGrp="1"/>
          </p:cNvGraphicFramePr>
          <p:nvPr>
            <p:extLst>
              <p:ext uri="{D42A27DB-BD31-4B8C-83A1-F6EECF244321}">
                <p14:modId xmlns:p14="http://schemas.microsoft.com/office/powerpoint/2010/main" val="343743947"/>
              </p:ext>
            </p:extLst>
          </p:nvPr>
        </p:nvGraphicFramePr>
        <p:xfrm>
          <a:off x="1126309" y="2637075"/>
          <a:ext cx="9941269" cy="1580226"/>
        </p:xfrm>
        <a:graphic>
          <a:graphicData uri="http://schemas.openxmlformats.org/drawingml/2006/table">
            <a:tbl>
              <a:tblPr firstRow="1" firstCol="1" bandRow="1">
                <a:solidFill>
                  <a:srgbClr val="F2F2F2">
                    <a:alpha val="30196"/>
                  </a:srgbClr>
                </a:solidFill>
                <a:tableStyleId>{5C22544A-7EE6-4342-B048-85BDC9FD1C3A}</a:tableStyleId>
              </a:tblPr>
              <a:tblGrid>
                <a:gridCol w="1425076">
                  <a:extLst>
                    <a:ext uri="{9D8B030D-6E8A-4147-A177-3AD203B41FA5}">
                      <a16:colId xmlns:a16="http://schemas.microsoft.com/office/drawing/2014/main" val="3786577763"/>
                    </a:ext>
                  </a:extLst>
                </a:gridCol>
                <a:gridCol w="529502">
                  <a:extLst>
                    <a:ext uri="{9D8B030D-6E8A-4147-A177-3AD203B41FA5}">
                      <a16:colId xmlns:a16="http://schemas.microsoft.com/office/drawing/2014/main" val="1628702393"/>
                    </a:ext>
                  </a:extLst>
                </a:gridCol>
                <a:gridCol w="537649">
                  <a:extLst>
                    <a:ext uri="{9D8B030D-6E8A-4147-A177-3AD203B41FA5}">
                      <a16:colId xmlns:a16="http://schemas.microsoft.com/office/drawing/2014/main" val="696566307"/>
                    </a:ext>
                  </a:extLst>
                </a:gridCol>
                <a:gridCol w="537649">
                  <a:extLst>
                    <a:ext uri="{9D8B030D-6E8A-4147-A177-3AD203B41FA5}">
                      <a16:colId xmlns:a16="http://schemas.microsoft.com/office/drawing/2014/main" val="2598472888"/>
                    </a:ext>
                  </a:extLst>
                </a:gridCol>
                <a:gridCol w="537649">
                  <a:extLst>
                    <a:ext uri="{9D8B030D-6E8A-4147-A177-3AD203B41FA5}">
                      <a16:colId xmlns:a16="http://schemas.microsoft.com/office/drawing/2014/main" val="1447587223"/>
                    </a:ext>
                  </a:extLst>
                </a:gridCol>
                <a:gridCol w="537649">
                  <a:extLst>
                    <a:ext uri="{9D8B030D-6E8A-4147-A177-3AD203B41FA5}">
                      <a16:colId xmlns:a16="http://schemas.microsoft.com/office/drawing/2014/main" val="3474677440"/>
                    </a:ext>
                  </a:extLst>
                </a:gridCol>
                <a:gridCol w="648455">
                  <a:extLst>
                    <a:ext uri="{9D8B030D-6E8A-4147-A177-3AD203B41FA5}">
                      <a16:colId xmlns:a16="http://schemas.microsoft.com/office/drawing/2014/main" val="2249843517"/>
                    </a:ext>
                  </a:extLst>
                </a:gridCol>
                <a:gridCol w="648455">
                  <a:extLst>
                    <a:ext uri="{9D8B030D-6E8A-4147-A177-3AD203B41FA5}">
                      <a16:colId xmlns:a16="http://schemas.microsoft.com/office/drawing/2014/main" val="1768755523"/>
                    </a:ext>
                  </a:extLst>
                </a:gridCol>
                <a:gridCol w="648455">
                  <a:extLst>
                    <a:ext uri="{9D8B030D-6E8A-4147-A177-3AD203B41FA5}">
                      <a16:colId xmlns:a16="http://schemas.microsoft.com/office/drawing/2014/main" val="2154286213"/>
                    </a:ext>
                  </a:extLst>
                </a:gridCol>
                <a:gridCol w="648455">
                  <a:extLst>
                    <a:ext uri="{9D8B030D-6E8A-4147-A177-3AD203B41FA5}">
                      <a16:colId xmlns:a16="http://schemas.microsoft.com/office/drawing/2014/main" val="2815839087"/>
                    </a:ext>
                  </a:extLst>
                </a:gridCol>
                <a:gridCol w="648455">
                  <a:extLst>
                    <a:ext uri="{9D8B030D-6E8A-4147-A177-3AD203B41FA5}">
                      <a16:colId xmlns:a16="http://schemas.microsoft.com/office/drawing/2014/main" val="2267022636"/>
                    </a:ext>
                  </a:extLst>
                </a:gridCol>
                <a:gridCol w="648455">
                  <a:extLst>
                    <a:ext uri="{9D8B030D-6E8A-4147-A177-3AD203B41FA5}">
                      <a16:colId xmlns:a16="http://schemas.microsoft.com/office/drawing/2014/main" val="1055431197"/>
                    </a:ext>
                  </a:extLst>
                </a:gridCol>
                <a:gridCol w="648455">
                  <a:extLst>
                    <a:ext uri="{9D8B030D-6E8A-4147-A177-3AD203B41FA5}">
                      <a16:colId xmlns:a16="http://schemas.microsoft.com/office/drawing/2014/main" val="3948470438"/>
                    </a:ext>
                  </a:extLst>
                </a:gridCol>
                <a:gridCol w="648455">
                  <a:extLst>
                    <a:ext uri="{9D8B030D-6E8A-4147-A177-3AD203B41FA5}">
                      <a16:colId xmlns:a16="http://schemas.microsoft.com/office/drawing/2014/main" val="1200282790"/>
                    </a:ext>
                  </a:extLst>
                </a:gridCol>
                <a:gridCol w="648455">
                  <a:extLst>
                    <a:ext uri="{9D8B030D-6E8A-4147-A177-3AD203B41FA5}">
                      <a16:colId xmlns:a16="http://schemas.microsoft.com/office/drawing/2014/main" val="1494070784"/>
                    </a:ext>
                  </a:extLst>
                </a:gridCol>
              </a:tblGrid>
              <a:tr h="682956">
                <a:tc>
                  <a:txBody>
                    <a:bodyPr/>
                    <a:lstStyle/>
                    <a:p>
                      <a:pPr algn="r">
                        <a:lnSpc>
                          <a:spcPct val="107000"/>
                        </a:lnSpc>
                        <a:spcAft>
                          <a:spcPts val="800"/>
                        </a:spcAft>
                      </a:pPr>
                      <a:r>
                        <a:rPr lang="en-GB" sz="1400" b="0" kern="100" cap="none" spc="0">
                          <a:solidFill>
                            <a:schemeClr val="tx1"/>
                          </a:solidFill>
                          <a:effectLst/>
                          <a:latin typeface="Abadi" panose="020B0604020104020204" pitchFamily="34" charset="0"/>
                        </a:rPr>
                        <a:t>River Width cm</a:t>
                      </a:r>
                      <a:endParaRPr lang="en-GB" sz="1400" b="0"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272888" marT="93859" marB="93859" anchor="ctr">
                    <a:lnL w="19050" cap="flat" cmpd="sng" algn="ctr">
                      <a:noFill/>
                      <a:prstDash val="solid"/>
                    </a:lnL>
                    <a:lnR w="12700" cmpd="sng">
                      <a:noFill/>
                    </a:lnR>
                    <a:lnT w="19050" cap="flat" cmpd="sng" algn="ctr">
                      <a:noFill/>
                      <a:prstDash val="solid"/>
                    </a:lnT>
                    <a:lnB w="38100" cmpd="sng">
                      <a:noFill/>
                    </a:lnB>
                    <a:solidFill>
                      <a:schemeClr val="accent1"/>
                    </a:solidFill>
                  </a:tcPr>
                </a:tc>
                <a:tc>
                  <a:txBody>
                    <a:bodyPr/>
                    <a:lstStyle/>
                    <a:p>
                      <a:pPr>
                        <a:lnSpc>
                          <a:spcPct val="107000"/>
                        </a:lnSpc>
                        <a:spcAft>
                          <a:spcPts val="800"/>
                        </a:spcAft>
                      </a:pPr>
                      <a:r>
                        <a:rPr lang="en-GB" sz="1400" b="0" kern="100" cap="none" spc="0">
                          <a:solidFill>
                            <a:schemeClr val="tx1"/>
                          </a:solidFill>
                          <a:effectLst/>
                          <a:latin typeface="Abadi" panose="020B0604020104020204" pitchFamily="34" charset="0"/>
                        </a:rPr>
                        <a:t>0</a:t>
                      </a:r>
                      <a:endParaRPr lang="en-GB" sz="1400" b="0"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nchor="ctr">
                    <a:lnL w="12700" cmpd="sng">
                      <a:noFill/>
                    </a:lnL>
                    <a:lnR w="12700" cmpd="sng">
                      <a:noFill/>
                    </a:lnR>
                    <a:lnT w="19050" cap="flat" cmpd="sng" algn="ctr">
                      <a:noFill/>
                      <a:prstDash val="solid"/>
                    </a:lnT>
                    <a:lnB w="38100" cmpd="sng">
                      <a:noFill/>
                    </a:lnB>
                    <a:solidFill>
                      <a:schemeClr val="accent1"/>
                    </a:solidFill>
                  </a:tcPr>
                </a:tc>
                <a:tc>
                  <a:txBody>
                    <a:bodyPr/>
                    <a:lstStyle/>
                    <a:p>
                      <a:pPr>
                        <a:lnSpc>
                          <a:spcPct val="107000"/>
                        </a:lnSpc>
                        <a:spcAft>
                          <a:spcPts val="800"/>
                        </a:spcAft>
                      </a:pPr>
                      <a:r>
                        <a:rPr lang="en-GB" sz="1400" b="0" kern="100" cap="none" spc="0">
                          <a:solidFill>
                            <a:schemeClr val="tx1"/>
                          </a:solidFill>
                          <a:effectLst/>
                          <a:latin typeface="Abadi" panose="020B0604020104020204" pitchFamily="34" charset="0"/>
                        </a:rPr>
                        <a:t>20</a:t>
                      </a:r>
                      <a:endParaRPr lang="en-GB" sz="1400" b="0"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nchor="ctr">
                    <a:lnL w="12700" cmpd="sng">
                      <a:noFill/>
                    </a:lnL>
                    <a:lnR w="12700" cmpd="sng">
                      <a:noFill/>
                    </a:lnR>
                    <a:lnT w="19050" cap="flat" cmpd="sng" algn="ctr">
                      <a:noFill/>
                      <a:prstDash val="solid"/>
                    </a:lnT>
                    <a:lnB w="38100" cmpd="sng">
                      <a:noFill/>
                    </a:lnB>
                    <a:solidFill>
                      <a:schemeClr val="accent1"/>
                    </a:solidFill>
                  </a:tcPr>
                </a:tc>
                <a:tc>
                  <a:txBody>
                    <a:bodyPr/>
                    <a:lstStyle/>
                    <a:p>
                      <a:pPr>
                        <a:lnSpc>
                          <a:spcPct val="107000"/>
                        </a:lnSpc>
                        <a:spcAft>
                          <a:spcPts val="800"/>
                        </a:spcAft>
                      </a:pPr>
                      <a:r>
                        <a:rPr lang="en-GB" sz="1400" b="0" kern="100" cap="none" spc="0">
                          <a:solidFill>
                            <a:schemeClr val="tx1"/>
                          </a:solidFill>
                          <a:effectLst/>
                          <a:latin typeface="Abadi" panose="020B0604020104020204" pitchFamily="34" charset="0"/>
                        </a:rPr>
                        <a:t>40</a:t>
                      </a:r>
                      <a:endParaRPr lang="en-GB" sz="1400" b="0"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nchor="ctr">
                    <a:lnL w="12700" cmpd="sng">
                      <a:noFill/>
                    </a:lnL>
                    <a:lnR w="12700" cmpd="sng">
                      <a:noFill/>
                    </a:lnR>
                    <a:lnT w="19050" cap="flat" cmpd="sng" algn="ctr">
                      <a:noFill/>
                      <a:prstDash val="solid"/>
                    </a:lnT>
                    <a:lnB w="38100" cmpd="sng">
                      <a:noFill/>
                    </a:lnB>
                    <a:solidFill>
                      <a:schemeClr val="accent1"/>
                    </a:solidFill>
                  </a:tcPr>
                </a:tc>
                <a:tc>
                  <a:txBody>
                    <a:bodyPr/>
                    <a:lstStyle/>
                    <a:p>
                      <a:pPr>
                        <a:lnSpc>
                          <a:spcPct val="107000"/>
                        </a:lnSpc>
                        <a:spcAft>
                          <a:spcPts val="800"/>
                        </a:spcAft>
                      </a:pPr>
                      <a:r>
                        <a:rPr lang="en-GB" sz="1400" b="0" kern="100" cap="none" spc="0">
                          <a:solidFill>
                            <a:schemeClr val="tx1"/>
                          </a:solidFill>
                          <a:effectLst/>
                          <a:latin typeface="Abadi" panose="020B0604020104020204" pitchFamily="34" charset="0"/>
                        </a:rPr>
                        <a:t>60</a:t>
                      </a:r>
                      <a:endParaRPr lang="en-GB" sz="1400" b="0"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nchor="ctr">
                    <a:lnL w="12700" cmpd="sng">
                      <a:noFill/>
                    </a:lnL>
                    <a:lnR w="12700" cmpd="sng">
                      <a:noFill/>
                    </a:lnR>
                    <a:lnT w="19050" cap="flat" cmpd="sng" algn="ctr">
                      <a:noFill/>
                      <a:prstDash val="solid"/>
                    </a:lnT>
                    <a:lnB w="38100" cmpd="sng">
                      <a:noFill/>
                    </a:lnB>
                    <a:solidFill>
                      <a:schemeClr val="accent1"/>
                    </a:solidFill>
                  </a:tcPr>
                </a:tc>
                <a:tc>
                  <a:txBody>
                    <a:bodyPr/>
                    <a:lstStyle/>
                    <a:p>
                      <a:pPr>
                        <a:lnSpc>
                          <a:spcPct val="107000"/>
                        </a:lnSpc>
                        <a:spcAft>
                          <a:spcPts val="800"/>
                        </a:spcAft>
                      </a:pPr>
                      <a:r>
                        <a:rPr lang="en-GB" sz="1400" b="0" kern="100" cap="none" spc="0">
                          <a:solidFill>
                            <a:schemeClr val="tx1"/>
                          </a:solidFill>
                          <a:effectLst/>
                          <a:latin typeface="Abadi" panose="020B0604020104020204" pitchFamily="34" charset="0"/>
                        </a:rPr>
                        <a:t>80</a:t>
                      </a:r>
                      <a:endParaRPr lang="en-GB" sz="1400" b="0"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nchor="ctr">
                    <a:lnL w="12700" cmpd="sng">
                      <a:noFill/>
                    </a:lnL>
                    <a:lnR w="12700" cmpd="sng">
                      <a:noFill/>
                    </a:lnR>
                    <a:lnT w="19050" cap="flat" cmpd="sng" algn="ctr">
                      <a:noFill/>
                      <a:prstDash val="solid"/>
                    </a:lnT>
                    <a:lnB w="38100" cmpd="sng">
                      <a:noFill/>
                    </a:lnB>
                    <a:solidFill>
                      <a:schemeClr val="accent1"/>
                    </a:solidFill>
                  </a:tcPr>
                </a:tc>
                <a:tc>
                  <a:txBody>
                    <a:bodyPr/>
                    <a:lstStyle/>
                    <a:p>
                      <a:pPr>
                        <a:lnSpc>
                          <a:spcPct val="107000"/>
                        </a:lnSpc>
                        <a:spcAft>
                          <a:spcPts val="800"/>
                        </a:spcAft>
                      </a:pPr>
                      <a:r>
                        <a:rPr lang="en-GB" sz="1400" b="0" kern="100" cap="none" spc="0">
                          <a:solidFill>
                            <a:schemeClr val="tx1"/>
                          </a:solidFill>
                          <a:effectLst/>
                          <a:latin typeface="Abadi" panose="020B0604020104020204" pitchFamily="34" charset="0"/>
                        </a:rPr>
                        <a:t>100</a:t>
                      </a:r>
                      <a:endParaRPr lang="en-GB" sz="1400" b="0"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nchor="ctr">
                    <a:lnL w="12700" cmpd="sng">
                      <a:noFill/>
                    </a:lnL>
                    <a:lnR w="12700" cmpd="sng">
                      <a:noFill/>
                    </a:lnR>
                    <a:lnT w="19050" cap="flat" cmpd="sng" algn="ctr">
                      <a:noFill/>
                      <a:prstDash val="solid"/>
                    </a:lnT>
                    <a:lnB w="38100" cmpd="sng">
                      <a:noFill/>
                    </a:lnB>
                    <a:solidFill>
                      <a:schemeClr val="accent1"/>
                    </a:solidFill>
                  </a:tcPr>
                </a:tc>
                <a:tc>
                  <a:txBody>
                    <a:bodyPr/>
                    <a:lstStyle/>
                    <a:p>
                      <a:pPr>
                        <a:lnSpc>
                          <a:spcPct val="107000"/>
                        </a:lnSpc>
                        <a:spcAft>
                          <a:spcPts val="800"/>
                        </a:spcAft>
                      </a:pPr>
                      <a:r>
                        <a:rPr lang="en-GB" sz="1400" b="0" kern="100" cap="none" spc="0">
                          <a:solidFill>
                            <a:schemeClr val="tx1"/>
                          </a:solidFill>
                          <a:effectLst/>
                          <a:latin typeface="Abadi" panose="020B0604020104020204" pitchFamily="34" charset="0"/>
                        </a:rPr>
                        <a:t>120</a:t>
                      </a:r>
                      <a:endParaRPr lang="en-GB" sz="1400" b="0"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nchor="ctr">
                    <a:lnL w="12700" cmpd="sng">
                      <a:noFill/>
                    </a:lnL>
                    <a:lnR w="12700" cmpd="sng">
                      <a:noFill/>
                    </a:lnR>
                    <a:lnT w="19050" cap="flat" cmpd="sng" algn="ctr">
                      <a:noFill/>
                      <a:prstDash val="solid"/>
                    </a:lnT>
                    <a:lnB w="38100" cmpd="sng">
                      <a:noFill/>
                    </a:lnB>
                    <a:solidFill>
                      <a:schemeClr val="accent1"/>
                    </a:solidFill>
                  </a:tcPr>
                </a:tc>
                <a:tc>
                  <a:txBody>
                    <a:bodyPr/>
                    <a:lstStyle/>
                    <a:p>
                      <a:pPr>
                        <a:lnSpc>
                          <a:spcPct val="107000"/>
                        </a:lnSpc>
                        <a:spcAft>
                          <a:spcPts val="800"/>
                        </a:spcAft>
                      </a:pPr>
                      <a:r>
                        <a:rPr lang="en-GB" sz="1400" b="0" kern="100" cap="none" spc="0">
                          <a:solidFill>
                            <a:schemeClr val="tx1"/>
                          </a:solidFill>
                          <a:effectLst/>
                          <a:latin typeface="Abadi" panose="020B0604020104020204" pitchFamily="34" charset="0"/>
                        </a:rPr>
                        <a:t>140</a:t>
                      </a:r>
                      <a:endParaRPr lang="en-GB" sz="1400" b="0"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nchor="ctr">
                    <a:lnL w="12700" cmpd="sng">
                      <a:noFill/>
                    </a:lnL>
                    <a:lnR w="12700" cmpd="sng">
                      <a:noFill/>
                    </a:lnR>
                    <a:lnT w="19050" cap="flat" cmpd="sng" algn="ctr">
                      <a:noFill/>
                      <a:prstDash val="solid"/>
                    </a:lnT>
                    <a:lnB w="38100" cmpd="sng">
                      <a:noFill/>
                    </a:lnB>
                    <a:solidFill>
                      <a:schemeClr val="accent1"/>
                    </a:solidFill>
                  </a:tcPr>
                </a:tc>
                <a:tc>
                  <a:txBody>
                    <a:bodyPr/>
                    <a:lstStyle/>
                    <a:p>
                      <a:pPr>
                        <a:lnSpc>
                          <a:spcPct val="107000"/>
                        </a:lnSpc>
                        <a:spcAft>
                          <a:spcPts val="800"/>
                        </a:spcAft>
                      </a:pPr>
                      <a:r>
                        <a:rPr lang="en-GB" sz="1400" b="0" kern="100" cap="none" spc="0">
                          <a:solidFill>
                            <a:schemeClr val="tx1"/>
                          </a:solidFill>
                          <a:effectLst/>
                          <a:latin typeface="Abadi" panose="020B0604020104020204" pitchFamily="34" charset="0"/>
                        </a:rPr>
                        <a:t>160</a:t>
                      </a:r>
                      <a:endParaRPr lang="en-GB" sz="1400" b="0"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nchor="ctr">
                    <a:lnL w="12700" cmpd="sng">
                      <a:noFill/>
                    </a:lnL>
                    <a:lnR w="12700" cmpd="sng">
                      <a:noFill/>
                    </a:lnR>
                    <a:lnT w="19050" cap="flat" cmpd="sng" algn="ctr">
                      <a:noFill/>
                      <a:prstDash val="solid"/>
                    </a:lnT>
                    <a:lnB w="38100" cmpd="sng">
                      <a:noFill/>
                    </a:lnB>
                    <a:solidFill>
                      <a:schemeClr val="accent1"/>
                    </a:solidFill>
                  </a:tcPr>
                </a:tc>
                <a:tc>
                  <a:txBody>
                    <a:bodyPr/>
                    <a:lstStyle/>
                    <a:p>
                      <a:pPr>
                        <a:lnSpc>
                          <a:spcPct val="107000"/>
                        </a:lnSpc>
                        <a:spcAft>
                          <a:spcPts val="800"/>
                        </a:spcAft>
                      </a:pPr>
                      <a:r>
                        <a:rPr lang="en-GB" sz="1400" b="0" kern="100" cap="none" spc="0">
                          <a:solidFill>
                            <a:schemeClr val="tx1"/>
                          </a:solidFill>
                          <a:effectLst/>
                          <a:latin typeface="Abadi" panose="020B0604020104020204" pitchFamily="34" charset="0"/>
                        </a:rPr>
                        <a:t>180</a:t>
                      </a:r>
                      <a:endParaRPr lang="en-GB" sz="1400" b="0"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nchor="ctr">
                    <a:lnL w="12700" cmpd="sng">
                      <a:noFill/>
                    </a:lnL>
                    <a:lnR w="12700" cmpd="sng">
                      <a:noFill/>
                    </a:lnR>
                    <a:lnT w="19050" cap="flat" cmpd="sng" algn="ctr">
                      <a:noFill/>
                      <a:prstDash val="solid"/>
                    </a:lnT>
                    <a:lnB w="38100" cmpd="sng">
                      <a:noFill/>
                    </a:lnB>
                    <a:solidFill>
                      <a:schemeClr val="accent1"/>
                    </a:solidFill>
                  </a:tcPr>
                </a:tc>
                <a:tc>
                  <a:txBody>
                    <a:bodyPr/>
                    <a:lstStyle/>
                    <a:p>
                      <a:pPr>
                        <a:lnSpc>
                          <a:spcPct val="107000"/>
                        </a:lnSpc>
                        <a:spcAft>
                          <a:spcPts val="800"/>
                        </a:spcAft>
                      </a:pPr>
                      <a:r>
                        <a:rPr lang="en-GB" sz="1400" b="0" kern="100" cap="none" spc="0">
                          <a:solidFill>
                            <a:schemeClr val="tx1"/>
                          </a:solidFill>
                          <a:effectLst/>
                          <a:latin typeface="Abadi" panose="020B0604020104020204" pitchFamily="34" charset="0"/>
                        </a:rPr>
                        <a:t>200</a:t>
                      </a:r>
                      <a:endParaRPr lang="en-GB" sz="1400" b="0"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nchor="ctr">
                    <a:lnL w="12700" cmpd="sng">
                      <a:noFill/>
                    </a:lnL>
                    <a:lnR w="12700" cmpd="sng">
                      <a:noFill/>
                    </a:lnR>
                    <a:lnT w="19050" cap="flat" cmpd="sng" algn="ctr">
                      <a:noFill/>
                      <a:prstDash val="solid"/>
                    </a:lnT>
                    <a:lnB w="38100" cmpd="sng">
                      <a:noFill/>
                    </a:lnB>
                    <a:solidFill>
                      <a:schemeClr val="accent1"/>
                    </a:solidFill>
                  </a:tcPr>
                </a:tc>
                <a:tc>
                  <a:txBody>
                    <a:bodyPr/>
                    <a:lstStyle/>
                    <a:p>
                      <a:pPr>
                        <a:lnSpc>
                          <a:spcPct val="107000"/>
                        </a:lnSpc>
                        <a:spcAft>
                          <a:spcPts val="800"/>
                        </a:spcAft>
                      </a:pPr>
                      <a:r>
                        <a:rPr lang="en-GB" sz="1400" b="0" kern="100" cap="none" spc="0">
                          <a:solidFill>
                            <a:schemeClr val="tx1"/>
                          </a:solidFill>
                          <a:effectLst/>
                          <a:latin typeface="Abadi" panose="020B0604020104020204" pitchFamily="34" charset="0"/>
                        </a:rPr>
                        <a:t>220</a:t>
                      </a:r>
                      <a:endParaRPr lang="en-GB" sz="1400" b="0"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nchor="ctr">
                    <a:lnL w="12700" cmpd="sng">
                      <a:noFill/>
                    </a:lnL>
                    <a:lnR w="12700" cmpd="sng">
                      <a:noFill/>
                    </a:lnR>
                    <a:lnT w="19050" cap="flat" cmpd="sng" algn="ctr">
                      <a:noFill/>
                      <a:prstDash val="solid"/>
                    </a:lnT>
                    <a:lnB w="38100" cmpd="sng">
                      <a:noFill/>
                    </a:lnB>
                    <a:solidFill>
                      <a:schemeClr val="accent1"/>
                    </a:solidFill>
                  </a:tcPr>
                </a:tc>
                <a:tc>
                  <a:txBody>
                    <a:bodyPr/>
                    <a:lstStyle/>
                    <a:p>
                      <a:pPr>
                        <a:lnSpc>
                          <a:spcPct val="107000"/>
                        </a:lnSpc>
                        <a:spcAft>
                          <a:spcPts val="800"/>
                        </a:spcAft>
                      </a:pPr>
                      <a:r>
                        <a:rPr lang="en-GB" sz="1400" b="0" kern="100" cap="none" spc="0">
                          <a:solidFill>
                            <a:schemeClr val="tx1"/>
                          </a:solidFill>
                          <a:effectLst/>
                          <a:latin typeface="Abadi" panose="020B0604020104020204" pitchFamily="34" charset="0"/>
                        </a:rPr>
                        <a:t>240</a:t>
                      </a:r>
                      <a:endParaRPr lang="en-GB" sz="1400" b="0"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nchor="ctr">
                    <a:lnL w="12700" cmpd="sng">
                      <a:noFill/>
                    </a:lnL>
                    <a:lnR w="12700" cmpd="sng">
                      <a:noFill/>
                    </a:lnR>
                    <a:lnT w="19050" cap="flat" cmpd="sng" algn="ctr">
                      <a:noFill/>
                      <a:prstDash val="solid"/>
                    </a:lnT>
                    <a:lnB w="38100" cmpd="sng">
                      <a:noFill/>
                    </a:lnB>
                    <a:solidFill>
                      <a:schemeClr val="accent1"/>
                    </a:solidFill>
                  </a:tcPr>
                </a:tc>
                <a:tc>
                  <a:txBody>
                    <a:bodyPr/>
                    <a:lstStyle/>
                    <a:p>
                      <a:pPr>
                        <a:lnSpc>
                          <a:spcPct val="107000"/>
                        </a:lnSpc>
                        <a:spcAft>
                          <a:spcPts val="800"/>
                        </a:spcAft>
                      </a:pPr>
                      <a:r>
                        <a:rPr lang="en-GB" sz="1400" b="0" kern="100" cap="none" spc="0" dirty="0">
                          <a:solidFill>
                            <a:schemeClr val="tx1"/>
                          </a:solidFill>
                          <a:effectLst/>
                          <a:latin typeface="Abadi" panose="020B0604020104020204" pitchFamily="34" charset="0"/>
                        </a:rPr>
                        <a:t>260</a:t>
                      </a:r>
                      <a:endParaRPr lang="en-GB" sz="1400" b="0" kern="100" cap="none" spc="0" dirty="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nchor="ctr">
                    <a:lnL w="12700" cmpd="sng">
                      <a:noFill/>
                    </a:lnL>
                    <a:lnR w="12700" cmpd="sng">
                      <a:noFill/>
                    </a:lnR>
                    <a:lnT w="19050" cap="flat" cmpd="sng" algn="ctr">
                      <a:noFill/>
                      <a:prstDash val="solid"/>
                    </a:lnT>
                    <a:lnB w="38100" cmpd="sng">
                      <a:noFill/>
                    </a:lnB>
                    <a:solidFill>
                      <a:schemeClr val="accent1"/>
                    </a:solidFill>
                  </a:tcPr>
                </a:tc>
                <a:extLst>
                  <a:ext uri="{0D108BD9-81ED-4DB2-BD59-A6C34878D82A}">
                    <a16:rowId xmlns:a16="http://schemas.microsoft.com/office/drawing/2014/main" val="1550833988"/>
                  </a:ext>
                </a:extLst>
              </a:tr>
              <a:tr h="448635">
                <a:tc>
                  <a:txBody>
                    <a:bodyPr/>
                    <a:lstStyle/>
                    <a:p>
                      <a:pPr algn="r">
                        <a:lnSpc>
                          <a:spcPct val="107000"/>
                        </a:lnSpc>
                        <a:spcAft>
                          <a:spcPts val="800"/>
                        </a:spcAft>
                      </a:pPr>
                      <a:r>
                        <a:rPr lang="en-GB" sz="1400" b="1" kern="100" cap="none" spc="0" dirty="0">
                          <a:solidFill>
                            <a:schemeClr val="tx1"/>
                          </a:solidFill>
                          <a:effectLst/>
                          <a:latin typeface="Abadi" panose="020B0604020104020204" pitchFamily="34" charset="0"/>
                        </a:rPr>
                        <a:t>1 Depth cm</a:t>
                      </a:r>
                      <a:endParaRPr lang="en-GB" sz="1400" b="1" kern="100" cap="none" spc="0" dirty="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272888" marT="93859" marB="93859">
                    <a:lnL w="38100" cap="flat" cmpd="sng" algn="ctr">
                      <a:noFill/>
                      <a:prstDash val="solid"/>
                    </a:lnL>
                    <a:lnR w="6350" cap="flat" cmpd="sng" algn="ctr">
                      <a:solidFill>
                        <a:schemeClr val="tx1">
                          <a:lumMod val="75000"/>
                          <a:lumOff val="25000"/>
                        </a:schemeClr>
                      </a:solidFill>
                      <a:prstDash val="solid"/>
                    </a:lnR>
                    <a:lnT w="38100" cmpd="sng">
                      <a:noFill/>
                    </a:lnT>
                    <a:lnB w="6350" cap="flat" cmpd="sng" algn="ctr">
                      <a:noFill/>
                      <a:prstDash val="solid"/>
                    </a:lnB>
                    <a:solidFill>
                      <a:srgbClr val="F2F2F2">
                        <a:alpha val="30196"/>
                      </a:srgbClr>
                    </a:solidFill>
                  </a:tcPr>
                </a:tc>
                <a:tc>
                  <a:txBody>
                    <a:bodyPr/>
                    <a:lstStyle/>
                    <a:p>
                      <a:pPr>
                        <a:lnSpc>
                          <a:spcPct val="107000"/>
                        </a:lnSpc>
                        <a:spcAft>
                          <a:spcPts val="800"/>
                        </a:spcAft>
                      </a:pPr>
                      <a:r>
                        <a:rPr lang="en-GB" sz="1400" b="1" kern="100" cap="none" spc="0">
                          <a:solidFill>
                            <a:schemeClr val="tx1"/>
                          </a:solidFill>
                          <a:effectLst/>
                          <a:latin typeface="Abadi" panose="020B0604020104020204" pitchFamily="34" charset="0"/>
                        </a:rPr>
                        <a:t>43</a:t>
                      </a:r>
                      <a:endParaRPr lang="en-GB" sz="1400" b="1"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38100" cmpd="sng">
                      <a:noFill/>
                    </a:lnT>
                    <a:lnB w="6350" cap="flat" cmpd="sng" algn="ctr">
                      <a:noFill/>
                      <a:prstDash val="solid"/>
                    </a:lnB>
                    <a:solidFill>
                      <a:srgbClr val="F2F2F2">
                        <a:alpha val="30196"/>
                      </a:srgbClr>
                    </a:solidFill>
                  </a:tcPr>
                </a:tc>
                <a:tc>
                  <a:txBody>
                    <a:bodyPr/>
                    <a:lstStyle/>
                    <a:p>
                      <a:pPr>
                        <a:lnSpc>
                          <a:spcPct val="107000"/>
                        </a:lnSpc>
                        <a:spcAft>
                          <a:spcPts val="800"/>
                        </a:spcAft>
                      </a:pPr>
                      <a:r>
                        <a:rPr lang="en-GB" sz="1400" b="1" kern="100" cap="none" spc="0">
                          <a:solidFill>
                            <a:schemeClr val="tx1"/>
                          </a:solidFill>
                          <a:effectLst/>
                          <a:latin typeface="Abadi" panose="020B0604020104020204" pitchFamily="34" charset="0"/>
                        </a:rPr>
                        <a:t>45</a:t>
                      </a:r>
                      <a:endParaRPr lang="en-GB" sz="1400" b="1"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38100" cmpd="sng">
                      <a:noFill/>
                    </a:lnT>
                    <a:lnB w="6350" cap="flat" cmpd="sng" algn="ctr">
                      <a:noFill/>
                      <a:prstDash val="solid"/>
                    </a:lnB>
                    <a:solidFill>
                      <a:srgbClr val="F2F2F2">
                        <a:alpha val="30196"/>
                      </a:srgbClr>
                    </a:solidFill>
                  </a:tcPr>
                </a:tc>
                <a:tc>
                  <a:txBody>
                    <a:bodyPr/>
                    <a:lstStyle/>
                    <a:p>
                      <a:pPr>
                        <a:lnSpc>
                          <a:spcPct val="107000"/>
                        </a:lnSpc>
                        <a:spcAft>
                          <a:spcPts val="800"/>
                        </a:spcAft>
                      </a:pPr>
                      <a:r>
                        <a:rPr lang="en-GB" sz="1400" b="1" kern="100" cap="none" spc="0">
                          <a:solidFill>
                            <a:schemeClr val="tx1"/>
                          </a:solidFill>
                          <a:effectLst/>
                          <a:latin typeface="Abadi" panose="020B0604020104020204" pitchFamily="34" charset="0"/>
                        </a:rPr>
                        <a:t>45</a:t>
                      </a:r>
                      <a:endParaRPr lang="en-GB" sz="1400" b="1"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38100" cmpd="sng">
                      <a:noFill/>
                    </a:lnT>
                    <a:lnB w="6350" cap="flat" cmpd="sng" algn="ctr">
                      <a:noFill/>
                      <a:prstDash val="solid"/>
                    </a:lnB>
                    <a:solidFill>
                      <a:srgbClr val="F2F2F2">
                        <a:alpha val="30196"/>
                      </a:srgbClr>
                    </a:solidFill>
                  </a:tcPr>
                </a:tc>
                <a:tc>
                  <a:txBody>
                    <a:bodyPr/>
                    <a:lstStyle/>
                    <a:p>
                      <a:pPr>
                        <a:lnSpc>
                          <a:spcPct val="107000"/>
                        </a:lnSpc>
                        <a:spcAft>
                          <a:spcPts val="800"/>
                        </a:spcAft>
                      </a:pPr>
                      <a:r>
                        <a:rPr lang="en-GB" sz="1400" b="1" kern="100" cap="none" spc="0">
                          <a:solidFill>
                            <a:schemeClr val="tx1"/>
                          </a:solidFill>
                          <a:effectLst/>
                          <a:latin typeface="Abadi" panose="020B0604020104020204" pitchFamily="34" charset="0"/>
                        </a:rPr>
                        <a:t>41</a:t>
                      </a:r>
                      <a:endParaRPr lang="en-GB" sz="1400" b="1"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38100" cmpd="sng">
                      <a:noFill/>
                    </a:lnT>
                    <a:lnB w="6350" cap="flat" cmpd="sng" algn="ctr">
                      <a:noFill/>
                      <a:prstDash val="solid"/>
                    </a:lnB>
                    <a:solidFill>
                      <a:srgbClr val="F2F2F2">
                        <a:alpha val="30196"/>
                      </a:srgbClr>
                    </a:solidFill>
                  </a:tcPr>
                </a:tc>
                <a:tc>
                  <a:txBody>
                    <a:bodyPr/>
                    <a:lstStyle/>
                    <a:p>
                      <a:pPr>
                        <a:lnSpc>
                          <a:spcPct val="107000"/>
                        </a:lnSpc>
                        <a:spcAft>
                          <a:spcPts val="800"/>
                        </a:spcAft>
                      </a:pPr>
                      <a:r>
                        <a:rPr lang="en-GB" sz="1400" b="1" kern="100" cap="none" spc="0">
                          <a:solidFill>
                            <a:schemeClr val="tx1"/>
                          </a:solidFill>
                          <a:effectLst/>
                          <a:latin typeface="Abadi" panose="020B0604020104020204" pitchFamily="34" charset="0"/>
                        </a:rPr>
                        <a:t>36</a:t>
                      </a:r>
                      <a:endParaRPr lang="en-GB" sz="1400" b="1"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38100" cmpd="sng">
                      <a:noFill/>
                    </a:lnT>
                    <a:lnB w="6350" cap="flat" cmpd="sng" algn="ctr">
                      <a:noFill/>
                      <a:prstDash val="solid"/>
                    </a:lnB>
                    <a:solidFill>
                      <a:srgbClr val="F2F2F2">
                        <a:alpha val="30196"/>
                      </a:srgbClr>
                    </a:solidFill>
                  </a:tcPr>
                </a:tc>
                <a:tc>
                  <a:txBody>
                    <a:bodyPr/>
                    <a:lstStyle/>
                    <a:p>
                      <a:pPr>
                        <a:lnSpc>
                          <a:spcPct val="107000"/>
                        </a:lnSpc>
                        <a:spcAft>
                          <a:spcPts val="800"/>
                        </a:spcAft>
                      </a:pPr>
                      <a:r>
                        <a:rPr lang="en-GB" sz="1400" b="1" kern="100" cap="none" spc="0">
                          <a:solidFill>
                            <a:schemeClr val="tx1"/>
                          </a:solidFill>
                          <a:effectLst/>
                          <a:latin typeface="Abadi" panose="020B0604020104020204" pitchFamily="34" charset="0"/>
                        </a:rPr>
                        <a:t>30</a:t>
                      </a:r>
                      <a:endParaRPr lang="en-GB" sz="1400" b="1"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38100" cmpd="sng">
                      <a:noFill/>
                    </a:lnT>
                    <a:lnB w="6350" cap="flat" cmpd="sng" algn="ctr">
                      <a:noFill/>
                      <a:prstDash val="solid"/>
                    </a:lnB>
                    <a:solidFill>
                      <a:srgbClr val="F2F2F2">
                        <a:alpha val="30196"/>
                      </a:srgbClr>
                    </a:solidFill>
                  </a:tcPr>
                </a:tc>
                <a:tc>
                  <a:txBody>
                    <a:bodyPr/>
                    <a:lstStyle/>
                    <a:p>
                      <a:pPr>
                        <a:lnSpc>
                          <a:spcPct val="107000"/>
                        </a:lnSpc>
                        <a:spcAft>
                          <a:spcPts val="800"/>
                        </a:spcAft>
                      </a:pPr>
                      <a:r>
                        <a:rPr lang="en-GB" sz="1400" b="1" kern="100" cap="none" spc="0">
                          <a:solidFill>
                            <a:schemeClr val="tx1"/>
                          </a:solidFill>
                          <a:effectLst/>
                          <a:latin typeface="Abadi" panose="020B0604020104020204" pitchFamily="34" charset="0"/>
                        </a:rPr>
                        <a:t>25</a:t>
                      </a:r>
                      <a:endParaRPr lang="en-GB" sz="1400" b="1"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38100" cmpd="sng">
                      <a:noFill/>
                    </a:lnT>
                    <a:lnB w="6350" cap="flat" cmpd="sng" algn="ctr">
                      <a:noFill/>
                      <a:prstDash val="solid"/>
                    </a:lnB>
                    <a:solidFill>
                      <a:srgbClr val="F2F2F2">
                        <a:alpha val="30196"/>
                      </a:srgbClr>
                    </a:solidFill>
                  </a:tcPr>
                </a:tc>
                <a:tc>
                  <a:txBody>
                    <a:bodyPr/>
                    <a:lstStyle/>
                    <a:p>
                      <a:pPr>
                        <a:lnSpc>
                          <a:spcPct val="107000"/>
                        </a:lnSpc>
                        <a:spcAft>
                          <a:spcPts val="800"/>
                        </a:spcAft>
                      </a:pPr>
                      <a:r>
                        <a:rPr lang="en-GB" sz="1400" b="1" kern="100" cap="none" spc="0">
                          <a:solidFill>
                            <a:schemeClr val="tx1"/>
                          </a:solidFill>
                          <a:effectLst/>
                          <a:latin typeface="Abadi" panose="020B0604020104020204" pitchFamily="34" charset="0"/>
                        </a:rPr>
                        <a:t>19</a:t>
                      </a:r>
                      <a:endParaRPr lang="en-GB" sz="1400" b="1"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38100" cmpd="sng">
                      <a:noFill/>
                    </a:lnT>
                    <a:lnB w="6350" cap="flat" cmpd="sng" algn="ctr">
                      <a:noFill/>
                      <a:prstDash val="solid"/>
                    </a:lnB>
                    <a:solidFill>
                      <a:srgbClr val="F2F2F2">
                        <a:alpha val="30196"/>
                      </a:srgbClr>
                    </a:solidFill>
                  </a:tcPr>
                </a:tc>
                <a:tc>
                  <a:txBody>
                    <a:bodyPr/>
                    <a:lstStyle/>
                    <a:p>
                      <a:pPr>
                        <a:lnSpc>
                          <a:spcPct val="107000"/>
                        </a:lnSpc>
                        <a:spcAft>
                          <a:spcPts val="800"/>
                        </a:spcAft>
                      </a:pPr>
                      <a:r>
                        <a:rPr lang="en-GB" sz="1400" b="1" kern="100" cap="none" spc="0">
                          <a:solidFill>
                            <a:schemeClr val="tx1"/>
                          </a:solidFill>
                          <a:effectLst/>
                          <a:latin typeface="Abadi" panose="020B0604020104020204" pitchFamily="34" charset="0"/>
                        </a:rPr>
                        <a:t>12</a:t>
                      </a:r>
                      <a:endParaRPr lang="en-GB" sz="1400" b="1"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38100" cmpd="sng">
                      <a:noFill/>
                    </a:lnT>
                    <a:lnB w="6350" cap="flat" cmpd="sng" algn="ctr">
                      <a:noFill/>
                      <a:prstDash val="solid"/>
                    </a:lnB>
                    <a:solidFill>
                      <a:srgbClr val="F2F2F2">
                        <a:alpha val="30196"/>
                      </a:srgbClr>
                    </a:solidFill>
                  </a:tcPr>
                </a:tc>
                <a:tc>
                  <a:txBody>
                    <a:bodyPr/>
                    <a:lstStyle/>
                    <a:p>
                      <a:pPr>
                        <a:lnSpc>
                          <a:spcPct val="107000"/>
                        </a:lnSpc>
                        <a:spcAft>
                          <a:spcPts val="800"/>
                        </a:spcAft>
                      </a:pPr>
                      <a:r>
                        <a:rPr lang="en-GB" sz="1400" b="1" kern="100" cap="none" spc="0">
                          <a:solidFill>
                            <a:schemeClr val="tx1"/>
                          </a:solidFill>
                          <a:effectLst/>
                          <a:latin typeface="Abadi" panose="020B0604020104020204" pitchFamily="34" charset="0"/>
                        </a:rPr>
                        <a:t>5</a:t>
                      </a:r>
                      <a:endParaRPr lang="en-GB" sz="1400" b="1"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38100" cmpd="sng">
                      <a:noFill/>
                    </a:lnT>
                    <a:lnB w="6350" cap="flat" cmpd="sng" algn="ctr">
                      <a:noFill/>
                      <a:prstDash val="solid"/>
                    </a:lnB>
                    <a:solidFill>
                      <a:srgbClr val="F2F2F2">
                        <a:alpha val="30196"/>
                      </a:srgbClr>
                    </a:solidFill>
                  </a:tcPr>
                </a:tc>
                <a:tc>
                  <a:txBody>
                    <a:bodyPr/>
                    <a:lstStyle/>
                    <a:p>
                      <a:pPr>
                        <a:lnSpc>
                          <a:spcPct val="107000"/>
                        </a:lnSpc>
                        <a:spcAft>
                          <a:spcPts val="800"/>
                        </a:spcAft>
                      </a:pPr>
                      <a:r>
                        <a:rPr lang="en-GB" sz="1400" b="1" kern="100" cap="none" spc="0">
                          <a:solidFill>
                            <a:schemeClr val="tx1"/>
                          </a:solidFill>
                          <a:effectLst/>
                          <a:latin typeface="Abadi" panose="020B0604020104020204" pitchFamily="34" charset="0"/>
                        </a:rPr>
                        <a:t>0</a:t>
                      </a:r>
                      <a:endParaRPr lang="en-GB" sz="1400" b="1"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38100" cmpd="sng">
                      <a:noFill/>
                    </a:lnT>
                    <a:lnB w="6350" cap="flat" cmpd="sng" algn="ctr">
                      <a:noFill/>
                      <a:prstDash val="solid"/>
                    </a:lnB>
                    <a:solidFill>
                      <a:srgbClr val="F2F2F2">
                        <a:alpha val="30196"/>
                      </a:srgbClr>
                    </a:solidFill>
                  </a:tcPr>
                </a:tc>
                <a:tc>
                  <a:txBody>
                    <a:bodyPr/>
                    <a:lstStyle/>
                    <a:p>
                      <a:pPr>
                        <a:lnSpc>
                          <a:spcPct val="107000"/>
                        </a:lnSpc>
                        <a:spcAft>
                          <a:spcPts val="800"/>
                        </a:spcAft>
                      </a:pPr>
                      <a:r>
                        <a:rPr lang="en-GB" sz="1400" b="1" kern="100" cap="none" spc="0">
                          <a:solidFill>
                            <a:schemeClr val="tx1"/>
                          </a:solidFill>
                          <a:effectLst/>
                          <a:latin typeface="Abadi" panose="020B0604020104020204" pitchFamily="34" charset="0"/>
                        </a:rPr>
                        <a:t> </a:t>
                      </a:r>
                      <a:endParaRPr lang="en-GB" sz="1400" b="1"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38100" cmpd="sng">
                      <a:noFill/>
                    </a:lnT>
                    <a:lnB w="6350" cap="flat" cmpd="sng" algn="ctr">
                      <a:noFill/>
                      <a:prstDash val="solid"/>
                    </a:lnB>
                    <a:solidFill>
                      <a:srgbClr val="F2F2F2">
                        <a:alpha val="30196"/>
                      </a:srgbClr>
                    </a:solidFill>
                  </a:tcPr>
                </a:tc>
                <a:tc>
                  <a:txBody>
                    <a:bodyPr/>
                    <a:lstStyle/>
                    <a:p>
                      <a:pPr>
                        <a:lnSpc>
                          <a:spcPct val="107000"/>
                        </a:lnSpc>
                        <a:spcAft>
                          <a:spcPts val="800"/>
                        </a:spcAft>
                      </a:pPr>
                      <a:r>
                        <a:rPr lang="en-GB" sz="1400" b="1" kern="100" cap="none" spc="0">
                          <a:solidFill>
                            <a:schemeClr val="tx1"/>
                          </a:solidFill>
                          <a:effectLst/>
                          <a:latin typeface="Abadi" panose="020B0604020104020204" pitchFamily="34" charset="0"/>
                        </a:rPr>
                        <a:t> </a:t>
                      </a:r>
                      <a:endParaRPr lang="en-GB" sz="1400" b="1"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38100" cmpd="sng">
                      <a:noFill/>
                    </a:lnT>
                    <a:lnB w="6350" cap="flat" cmpd="sng" algn="ctr">
                      <a:noFill/>
                      <a:prstDash val="solid"/>
                    </a:lnB>
                    <a:solidFill>
                      <a:srgbClr val="F2F2F2">
                        <a:alpha val="30196"/>
                      </a:srgbClr>
                    </a:solidFill>
                  </a:tcPr>
                </a:tc>
                <a:tc>
                  <a:txBody>
                    <a:bodyPr/>
                    <a:lstStyle/>
                    <a:p>
                      <a:pPr>
                        <a:lnSpc>
                          <a:spcPct val="107000"/>
                        </a:lnSpc>
                        <a:spcAft>
                          <a:spcPts val="800"/>
                        </a:spcAft>
                      </a:pPr>
                      <a:r>
                        <a:rPr lang="en-GB" sz="1400" b="1" kern="100" cap="none" spc="0">
                          <a:solidFill>
                            <a:schemeClr val="tx1"/>
                          </a:solidFill>
                          <a:effectLst/>
                          <a:latin typeface="Abadi" panose="020B0604020104020204" pitchFamily="34" charset="0"/>
                        </a:rPr>
                        <a:t> </a:t>
                      </a:r>
                      <a:endParaRPr lang="en-GB" sz="1400" b="1"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lnL w="6350" cap="flat" cmpd="sng" algn="ctr">
                      <a:solidFill>
                        <a:schemeClr val="tx1">
                          <a:lumMod val="75000"/>
                          <a:lumOff val="25000"/>
                        </a:schemeClr>
                      </a:solidFill>
                      <a:prstDash val="solid"/>
                    </a:lnL>
                    <a:lnR w="38100" cap="flat" cmpd="sng" algn="ctr">
                      <a:noFill/>
                      <a:prstDash val="solid"/>
                    </a:lnR>
                    <a:lnT w="38100" cmpd="sng">
                      <a:noFill/>
                    </a:lnT>
                    <a:lnB w="6350" cap="flat" cmpd="sng" algn="ctr">
                      <a:noFill/>
                      <a:prstDash val="solid"/>
                    </a:lnB>
                    <a:solidFill>
                      <a:srgbClr val="F2F2F2">
                        <a:alpha val="30196"/>
                      </a:srgbClr>
                    </a:solidFill>
                  </a:tcPr>
                </a:tc>
                <a:extLst>
                  <a:ext uri="{0D108BD9-81ED-4DB2-BD59-A6C34878D82A}">
                    <a16:rowId xmlns:a16="http://schemas.microsoft.com/office/drawing/2014/main" val="4024949223"/>
                  </a:ext>
                </a:extLst>
              </a:tr>
              <a:tr h="448635">
                <a:tc>
                  <a:txBody>
                    <a:bodyPr/>
                    <a:lstStyle/>
                    <a:p>
                      <a:pPr algn="r">
                        <a:lnSpc>
                          <a:spcPct val="107000"/>
                        </a:lnSpc>
                        <a:spcAft>
                          <a:spcPts val="800"/>
                        </a:spcAft>
                      </a:pPr>
                      <a:r>
                        <a:rPr lang="en-GB" sz="1400" b="1" kern="100" cap="none" spc="0" dirty="0">
                          <a:solidFill>
                            <a:schemeClr val="tx1"/>
                          </a:solidFill>
                          <a:effectLst/>
                          <a:latin typeface="Abadi" panose="020B0604020104020204" pitchFamily="34" charset="0"/>
                        </a:rPr>
                        <a:t>2 Depth cm</a:t>
                      </a:r>
                      <a:endParaRPr lang="en-GB" sz="1400" b="1" kern="100" cap="none" spc="0" dirty="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272888" marT="93859" marB="93859">
                    <a:lnL w="6350" cap="flat" cmpd="sng" algn="ctr">
                      <a:noFill/>
                      <a:prstDash val="solid"/>
                    </a:lnL>
                    <a:lnR w="6350" cap="flat" cmpd="sng" algn="ctr">
                      <a:noFill/>
                      <a:prstDash val="solid"/>
                    </a:lnR>
                    <a:lnT w="6350" cap="flat" cmpd="sng" algn="ctr">
                      <a:noFill/>
                      <a:prstDash val="solid"/>
                    </a:lnT>
                    <a:lnB w="38100" cap="flat" cmpd="sng" algn="ctr">
                      <a:noFill/>
                      <a:prstDash val="solid"/>
                    </a:lnB>
                    <a:solidFill>
                      <a:schemeClr val="bg1">
                        <a:lumMod val="95000"/>
                      </a:schemeClr>
                    </a:solidFill>
                  </a:tcPr>
                </a:tc>
                <a:tc>
                  <a:txBody>
                    <a:bodyPr/>
                    <a:lstStyle/>
                    <a:p>
                      <a:pPr>
                        <a:lnSpc>
                          <a:spcPct val="107000"/>
                        </a:lnSpc>
                        <a:spcAft>
                          <a:spcPts val="800"/>
                        </a:spcAft>
                      </a:pPr>
                      <a:r>
                        <a:rPr lang="en-GB" sz="1400" b="1" kern="100" cap="none" spc="0">
                          <a:solidFill>
                            <a:schemeClr val="tx1"/>
                          </a:solidFill>
                          <a:effectLst/>
                          <a:latin typeface="Abadi" panose="020B0604020104020204" pitchFamily="34" charset="0"/>
                        </a:rPr>
                        <a:t>3</a:t>
                      </a:r>
                      <a:endParaRPr lang="en-GB" sz="1400" b="1"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a:lnSpc>
                          <a:spcPct val="107000"/>
                        </a:lnSpc>
                        <a:spcAft>
                          <a:spcPts val="800"/>
                        </a:spcAft>
                      </a:pPr>
                      <a:r>
                        <a:rPr lang="en-GB" sz="1400" b="1" kern="100" cap="none" spc="0">
                          <a:solidFill>
                            <a:schemeClr val="tx1"/>
                          </a:solidFill>
                          <a:effectLst/>
                          <a:latin typeface="Abadi" panose="020B0604020104020204" pitchFamily="34" charset="0"/>
                        </a:rPr>
                        <a:t>11</a:t>
                      </a:r>
                      <a:endParaRPr lang="en-GB" sz="1400" b="1"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a:lnSpc>
                          <a:spcPct val="107000"/>
                        </a:lnSpc>
                        <a:spcAft>
                          <a:spcPts val="800"/>
                        </a:spcAft>
                      </a:pPr>
                      <a:r>
                        <a:rPr lang="en-GB" sz="1400" b="1" kern="100" cap="none" spc="0">
                          <a:solidFill>
                            <a:schemeClr val="tx1"/>
                          </a:solidFill>
                          <a:effectLst/>
                          <a:latin typeface="Abadi" panose="020B0604020104020204" pitchFamily="34" charset="0"/>
                        </a:rPr>
                        <a:t>14</a:t>
                      </a:r>
                      <a:endParaRPr lang="en-GB" sz="1400" b="1"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a:lnSpc>
                          <a:spcPct val="107000"/>
                        </a:lnSpc>
                        <a:spcAft>
                          <a:spcPts val="800"/>
                        </a:spcAft>
                      </a:pPr>
                      <a:r>
                        <a:rPr lang="en-GB" sz="1400" b="1" kern="100" cap="none" spc="0">
                          <a:solidFill>
                            <a:schemeClr val="tx1"/>
                          </a:solidFill>
                          <a:effectLst/>
                          <a:latin typeface="Abadi" panose="020B0604020104020204" pitchFamily="34" charset="0"/>
                        </a:rPr>
                        <a:t>16</a:t>
                      </a:r>
                      <a:endParaRPr lang="en-GB" sz="1400" b="1"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a:lnSpc>
                          <a:spcPct val="107000"/>
                        </a:lnSpc>
                        <a:spcAft>
                          <a:spcPts val="800"/>
                        </a:spcAft>
                      </a:pPr>
                      <a:r>
                        <a:rPr lang="en-GB" sz="1400" b="1" kern="100" cap="none" spc="0">
                          <a:solidFill>
                            <a:schemeClr val="tx1"/>
                          </a:solidFill>
                          <a:effectLst/>
                          <a:latin typeface="Abadi" panose="020B0604020104020204" pitchFamily="34" charset="0"/>
                        </a:rPr>
                        <a:t>19</a:t>
                      </a:r>
                      <a:endParaRPr lang="en-GB" sz="1400" b="1"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a:lnSpc>
                          <a:spcPct val="107000"/>
                        </a:lnSpc>
                        <a:spcAft>
                          <a:spcPts val="800"/>
                        </a:spcAft>
                      </a:pPr>
                      <a:r>
                        <a:rPr lang="en-GB" sz="1400" b="1" kern="100" cap="none" spc="0">
                          <a:solidFill>
                            <a:schemeClr val="tx1"/>
                          </a:solidFill>
                          <a:effectLst/>
                          <a:latin typeface="Abadi" panose="020B0604020104020204" pitchFamily="34" charset="0"/>
                        </a:rPr>
                        <a:t>20</a:t>
                      </a:r>
                      <a:endParaRPr lang="en-GB" sz="1400" b="1"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a:lnSpc>
                          <a:spcPct val="107000"/>
                        </a:lnSpc>
                        <a:spcAft>
                          <a:spcPts val="800"/>
                        </a:spcAft>
                      </a:pPr>
                      <a:r>
                        <a:rPr lang="en-GB" sz="1400" b="1" kern="100" cap="none" spc="0">
                          <a:solidFill>
                            <a:schemeClr val="tx1"/>
                          </a:solidFill>
                          <a:effectLst/>
                          <a:latin typeface="Abadi" panose="020B0604020104020204" pitchFamily="34" charset="0"/>
                        </a:rPr>
                        <a:t>23</a:t>
                      </a:r>
                      <a:endParaRPr lang="en-GB" sz="1400" b="1"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a:lnSpc>
                          <a:spcPct val="107000"/>
                        </a:lnSpc>
                        <a:spcAft>
                          <a:spcPts val="800"/>
                        </a:spcAft>
                      </a:pPr>
                      <a:r>
                        <a:rPr lang="en-GB" sz="1400" b="1" kern="100" cap="none" spc="0">
                          <a:solidFill>
                            <a:schemeClr val="tx1"/>
                          </a:solidFill>
                          <a:effectLst/>
                          <a:latin typeface="Abadi" panose="020B0604020104020204" pitchFamily="34" charset="0"/>
                        </a:rPr>
                        <a:t>22</a:t>
                      </a:r>
                      <a:endParaRPr lang="en-GB" sz="1400" b="1"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a:lnSpc>
                          <a:spcPct val="107000"/>
                        </a:lnSpc>
                        <a:spcAft>
                          <a:spcPts val="800"/>
                        </a:spcAft>
                      </a:pPr>
                      <a:r>
                        <a:rPr lang="en-GB" sz="1400" b="1" kern="100" cap="none" spc="0">
                          <a:solidFill>
                            <a:schemeClr val="tx1"/>
                          </a:solidFill>
                          <a:effectLst/>
                          <a:latin typeface="Abadi" panose="020B0604020104020204" pitchFamily="34" charset="0"/>
                        </a:rPr>
                        <a:t>23</a:t>
                      </a:r>
                      <a:endParaRPr lang="en-GB" sz="1400" b="1"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a:lnSpc>
                          <a:spcPct val="107000"/>
                        </a:lnSpc>
                        <a:spcAft>
                          <a:spcPts val="800"/>
                        </a:spcAft>
                      </a:pPr>
                      <a:r>
                        <a:rPr lang="en-GB" sz="1400" b="1" kern="100" cap="none" spc="0">
                          <a:solidFill>
                            <a:schemeClr val="tx1"/>
                          </a:solidFill>
                          <a:effectLst/>
                          <a:latin typeface="Abadi" panose="020B0604020104020204" pitchFamily="34" charset="0"/>
                        </a:rPr>
                        <a:t>21</a:t>
                      </a:r>
                      <a:endParaRPr lang="en-GB" sz="1400" b="1"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a:lnSpc>
                          <a:spcPct val="107000"/>
                        </a:lnSpc>
                        <a:spcAft>
                          <a:spcPts val="800"/>
                        </a:spcAft>
                      </a:pPr>
                      <a:r>
                        <a:rPr lang="en-GB" sz="1400" b="1" kern="100" cap="none" spc="0">
                          <a:solidFill>
                            <a:schemeClr val="tx1"/>
                          </a:solidFill>
                          <a:effectLst/>
                          <a:latin typeface="Abadi" panose="020B0604020104020204" pitchFamily="34" charset="0"/>
                        </a:rPr>
                        <a:t>14</a:t>
                      </a:r>
                      <a:endParaRPr lang="en-GB" sz="1400" b="1"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a:lnSpc>
                          <a:spcPct val="107000"/>
                        </a:lnSpc>
                        <a:spcAft>
                          <a:spcPts val="800"/>
                        </a:spcAft>
                      </a:pPr>
                      <a:r>
                        <a:rPr lang="en-GB" sz="1400" b="1" kern="100" cap="none" spc="0">
                          <a:solidFill>
                            <a:schemeClr val="tx1"/>
                          </a:solidFill>
                          <a:effectLst/>
                          <a:latin typeface="Abadi" panose="020B0604020104020204" pitchFamily="34" charset="0"/>
                        </a:rPr>
                        <a:t>9</a:t>
                      </a:r>
                      <a:endParaRPr lang="en-GB" sz="1400" b="1"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a:lnSpc>
                          <a:spcPct val="107000"/>
                        </a:lnSpc>
                        <a:spcAft>
                          <a:spcPts val="800"/>
                        </a:spcAft>
                      </a:pPr>
                      <a:r>
                        <a:rPr lang="en-GB" sz="1400" b="1" kern="100" cap="none" spc="0">
                          <a:solidFill>
                            <a:schemeClr val="tx1"/>
                          </a:solidFill>
                          <a:effectLst/>
                          <a:latin typeface="Abadi" panose="020B0604020104020204" pitchFamily="34" charset="0"/>
                        </a:rPr>
                        <a:t>4</a:t>
                      </a:r>
                      <a:endParaRPr lang="en-GB" sz="1400" b="1" kern="100" cap="none" spc="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a:lnSpc>
                          <a:spcPct val="107000"/>
                        </a:lnSpc>
                        <a:spcAft>
                          <a:spcPts val="800"/>
                        </a:spcAft>
                      </a:pPr>
                      <a:r>
                        <a:rPr lang="en-GB" sz="1400" b="1" kern="100" cap="none" spc="0" dirty="0">
                          <a:solidFill>
                            <a:schemeClr val="tx1"/>
                          </a:solidFill>
                          <a:effectLst/>
                          <a:latin typeface="Abadi" panose="020B0604020104020204" pitchFamily="34" charset="0"/>
                        </a:rPr>
                        <a:t>0</a:t>
                      </a:r>
                      <a:endParaRPr lang="en-GB" sz="1400" b="1" kern="100" cap="none" spc="0" dirty="0">
                        <a:solidFill>
                          <a:schemeClr val="tx1"/>
                        </a:solidFill>
                        <a:effectLst/>
                        <a:latin typeface="Abadi" panose="020B0604020104020204" pitchFamily="34" charset="0"/>
                        <a:ea typeface="Aptos" panose="020B0004020202020204" pitchFamily="34" charset="0"/>
                        <a:cs typeface="Times New Roman" panose="02020603050405020304" pitchFamily="18" charset="0"/>
                      </a:endParaRPr>
                    </a:p>
                  </a:txBody>
                  <a:tcPr marL="122017" marR="68222" marT="93859" marB="93859">
                    <a:lnL w="6350" cap="flat" cmpd="sng" algn="ctr">
                      <a:noFill/>
                      <a:prstDash val="solid"/>
                    </a:lnL>
                    <a:lnR w="12700" cmpd="sng">
                      <a:noFill/>
                      <a:prstDash val="solid"/>
                    </a:lnR>
                    <a:lnT w="635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938446072"/>
                  </a:ext>
                </a:extLst>
              </a:tr>
            </a:tbl>
          </a:graphicData>
        </a:graphic>
      </p:graphicFrame>
      <p:sp>
        <p:nvSpPr>
          <p:cNvPr id="6" name="TextBox 5">
            <a:extLst>
              <a:ext uri="{FF2B5EF4-FFF2-40B4-BE49-F238E27FC236}">
                <a16:creationId xmlns:a16="http://schemas.microsoft.com/office/drawing/2014/main" id="{74FE9516-5215-9C38-B1DB-BA93D905C9C3}"/>
              </a:ext>
            </a:extLst>
          </p:cNvPr>
          <p:cNvSpPr txBox="1"/>
          <p:nvPr/>
        </p:nvSpPr>
        <p:spPr>
          <a:xfrm>
            <a:off x="1126309" y="852056"/>
            <a:ext cx="6126546" cy="461665"/>
          </a:xfrm>
          <a:prstGeom prst="rect">
            <a:avLst/>
          </a:prstGeom>
          <a:noFill/>
        </p:spPr>
        <p:txBody>
          <a:bodyPr wrap="square" rtlCol="0">
            <a:spAutoFit/>
          </a:bodyPr>
          <a:lstStyle/>
          <a:p>
            <a:r>
              <a:rPr lang="en-US" sz="2400" b="1" dirty="0">
                <a:latin typeface="Abadi" panose="020B0604020104020204" pitchFamily="34" charset="0"/>
              </a:rPr>
              <a:t>River cross-profile data – systematic sampling</a:t>
            </a:r>
            <a:endParaRPr lang="en-GB" sz="2400" b="1" dirty="0">
              <a:latin typeface="Abadi" panose="020B0604020104020204" pitchFamily="34" charset="0"/>
            </a:endParaRPr>
          </a:p>
        </p:txBody>
      </p:sp>
      <p:sp>
        <p:nvSpPr>
          <p:cNvPr id="7" name="TextBox 6">
            <a:extLst>
              <a:ext uri="{FF2B5EF4-FFF2-40B4-BE49-F238E27FC236}">
                <a16:creationId xmlns:a16="http://schemas.microsoft.com/office/drawing/2014/main" id="{603C56AB-01AE-E0CB-C9F9-2774C363E36B}"/>
              </a:ext>
            </a:extLst>
          </p:cNvPr>
          <p:cNvSpPr txBox="1"/>
          <p:nvPr/>
        </p:nvSpPr>
        <p:spPr>
          <a:xfrm>
            <a:off x="2774372" y="2130136"/>
            <a:ext cx="7263246" cy="461665"/>
          </a:xfrm>
          <a:prstGeom prst="rect">
            <a:avLst/>
          </a:prstGeom>
          <a:noFill/>
        </p:spPr>
        <p:txBody>
          <a:bodyPr wrap="square" rtlCol="0">
            <a:spAutoFit/>
          </a:bodyPr>
          <a:lstStyle/>
          <a:p>
            <a:r>
              <a:rPr lang="en-US" sz="2400" b="1" dirty="0">
                <a:latin typeface="Abadi" panose="020B0604020104020204" pitchFamily="34" charset="0"/>
              </a:rPr>
              <a:t>A                                                                     B</a:t>
            </a:r>
            <a:endParaRPr lang="en-GB" sz="2400" b="1" dirty="0">
              <a:latin typeface="Abadi" panose="020B0604020104020204" pitchFamily="34" charset="0"/>
            </a:endParaRPr>
          </a:p>
        </p:txBody>
      </p:sp>
      <p:cxnSp>
        <p:nvCxnSpPr>
          <p:cNvPr id="9" name="Straight Arrow Connector 8">
            <a:extLst>
              <a:ext uri="{FF2B5EF4-FFF2-40B4-BE49-F238E27FC236}">
                <a16:creationId xmlns:a16="http://schemas.microsoft.com/office/drawing/2014/main" id="{5CBC2A0C-E459-74D5-1C14-1FFDC5309DB4}"/>
              </a:ext>
            </a:extLst>
          </p:cNvPr>
          <p:cNvCxnSpPr/>
          <p:nvPr/>
        </p:nvCxnSpPr>
        <p:spPr>
          <a:xfrm>
            <a:off x="3231573" y="2337955"/>
            <a:ext cx="5946729" cy="0"/>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849639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B1FCA12-D2CD-D2E9-55FA-475DA0C1A3D0}"/>
              </a:ext>
            </a:extLst>
          </p:cNvPr>
          <p:cNvSpPr txBox="1"/>
          <p:nvPr/>
        </p:nvSpPr>
        <p:spPr>
          <a:xfrm>
            <a:off x="509155" y="301336"/>
            <a:ext cx="9460900" cy="5447645"/>
          </a:xfrm>
          <a:prstGeom prst="rect">
            <a:avLst/>
          </a:prstGeom>
          <a:noFill/>
        </p:spPr>
        <p:txBody>
          <a:bodyPr wrap="square" rtlCol="0">
            <a:spAutoFit/>
          </a:bodyPr>
          <a:lstStyle/>
          <a:p>
            <a:r>
              <a:rPr lang="en-US" sz="3200" b="1" dirty="0">
                <a:latin typeface="Abadi" panose="020B0604020104020204" pitchFamily="34" charset="0"/>
              </a:rPr>
              <a:t>Activities</a:t>
            </a:r>
          </a:p>
          <a:p>
            <a:endParaRPr lang="en-US" sz="2800" b="1" dirty="0">
              <a:latin typeface="Abadi" panose="020B0604020104020204" pitchFamily="34" charset="0"/>
            </a:endParaRPr>
          </a:p>
          <a:p>
            <a:r>
              <a:rPr lang="en-US" sz="2800" b="1" dirty="0">
                <a:latin typeface="Abadi" panose="020B0604020104020204" pitchFamily="34" charset="0"/>
              </a:rPr>
              <a:t>Draw x profiles</a:t>
            </a:r>
          </a:p>
          <a:p>
            <a:endParaRPr lang="en-US" sz="2800" b="1" dirty="0">
              <a:latin typeface="Abadi" panose="020B0604020104020204" pitchFamily="34" charset="0"/>
            </a:endParaRPr>
          </a:p>
          <a:p>
            <a:r>
              <a:rPr lang="en-US" sz="2800" b="1" dirty="0">
                <a:latin typeface="Abadi" panose="020B0604020104020204" pitchFamily="34" charset="0"/>
              </a:rPr>
              <a:t>Lots of data processing options – mean/mode/median/range</a:t>
            </a:r>
          </a:p>
          <a:p>
            <a:endParaRPr lang="en-US" sz="2800" b="1" dirty="0">
              <a:latin typeface="Abadi" panose="020B0604020104020204" pitchFamily="34" charset="0"/>
            </a:endParaRPr>
          </a:p>
          <a:p>
            <a:r>
              <a:rPr lang="en-US" sz="2800" b="1" dirty="0">
                <a:latin typeface="Abadi" panose="020B0604020104020204" pitchFamily="34" charset="0"/>
              </a:rPr>
              <a:t>Add proportional symbols for mean bedload</a:t>
            </a:r>
          </a:p>
          <a:p>
            <a:endParaRPr lang="en-US" sz="2800" b="1" dirty="0">
              <a:latin typeface="Abadi" panose="020B0604020104020204" pitchFamily="34" charset="0"/>
            </a:endParaRPr>
          </a:p>
          <a:p>
            <a:r>
              <a:rPr lang="en-US" sz="2800" b="1" dirty="0">
                <a:latin typeface="Abadi" panose="020B0604020104020204" pitchFamily="34" charset="0"/>
              </a:rPr>
              <a:t>Maps with prop symbols for velocity</a:t>
            </a:r>
          </a:p>
          <a:p>
            <a:endParaRPr lang="en-US" sz="2800" b="1" dirty="0">
              <a:latin typeface="Abadi" panose="020B0604020104020204" pitchFamily="34" charset="0"/>
            </a:endParaRPr>
          </a:p>
          <a:p>
            <a:r>
              <a:rPr lang="en-US" sz="2800" b="1" dirty="0">
                <a:latin typeface="Abadi" panose="020B0604020104020204" pitchFamily="34" charset="0"/>
              </a:rPr>
              <a:t>Possibly scatter of velocity against bedload size</a:t>
            </a:r>
          </a:p>
          <a:p>
            <a:endParaRPr lang="en-US" dirty="0"/>
          </a:p>
          <a:p>
            <a:endParaRPr lang="en-GB" dirty="0"/>
          </a:p>
        </p:txBody>
      </p:sp>
    </p:spTree>
    <p:extLst>
      <p:ext uri="{BB962C8B-B14F-4D97-AF65-F5344CB8AC3E}">
        <p14:creationId xmlns:p14="http://schemas.microsoft.com/office/powerpoint/2010/main" val="152079174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ieldwork Data presentation – Field Studies Council">
            <a:extLst>
              <a:ext uri="{FF2B5EF4-FFF2-40B4-BE49-F238E27FC236}">
                <a16:creationId xmlns:a16="http://schemas.microsoft.com/office/drawing/2014/main" id="{667A006A-A733-AA75-33D2-4B351D26A8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75" y="95250"/>
            <a:ext cx="11144250" cy="666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998677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1C63F7A-CE4F-782C-F49E-D92762CC0309}"/>
              </a:ext>
            </a:extLst>
          </p:cNvPr>
          <p:cNvPicPr>
            <a:picLocks noChangeAspect="1"/>
          </p:cNvPicPr>
          <p:nvPr/>
        </p:nvPicPr>
        <p:blipFill>
          <a:blip r:embed="rId2"/>
          <a:stretch>
            <a:fillRect/>
          </a:stretch>
        </p:blipFill>
        <p:spPr>
          <a:xfrm>
            <a:off x="185010" y="187851"/>
            <a:ext cx="5479197" cy="3406687"/>
          </a:xfrm>
          <a:prstGeom prst="rect">
            <a:avLst/>
          </a:prstGeom>
        </p:spPr>
      </p:pic>
      <p:pic>
        <p:nvPicPr>
          <p:cNvPr id="5" name="Picture 4">
            <a:extLst>
              <a:ext uri="{FF2B5EF4-FFF2-40B4-BE49-F238E27FC236}">
                <a16:creationId xmlns:a16="http://schemas.microsoft.com/office/drawing/2014/main" id="{8EB3295C-2E64-02FC-1BA9-4CF6629B1C1C}"/>
              </a:ext>
            </a:extLst>
          </p:cNvPr>
          <p:cNvPicPr>
            <a:picLocks noChangeAspect="1"/>
          </p:cNvPicPr>
          <p:nvPr/>
        </p:nvPicPr>
        <p:blipFill>
          <a:blip r:embed="rId3"/>
          <a:stretch>
            <a:fillRect/>
          </a:stretch>
        </p:blipFill>
        <p:spPr>
          <a:xfrm>
            <a:off x="4466896" y="2496040"/>
            <a:ext cx="6742179" cy="4174109"/>
          </a:xfrm>
          <a:prstGeom prst="rect">
            <a:avLst/>
          </a:prstGeom>
        </p:spPr>
      </p:pic>
    </p:spTree>
    <p:extLst>
      <p:ext uri="{BB962C8B-B14F-4D97-AF65-F5344CB8AC3E}">
        <p14:creationId xmlns:p14="http://schemas.microsoft.com/office/powerpoint/2010/main" val="403359995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F2732A-30EB-AC53-C983-E6D06A4F0F96}"/>
              </a:ext>
            </a:extLst>
          </p:cNvPr>
          <p:cNvPicPr>
            <a:picLocks noChangeAspect="1"/>
          </p:cNvPicPr>
          <p:nvPr/>
        </p:nvPicPr>
        <p:blipFill>
          <a:blip r:embed="rId3"/>
          <a:stretch>
            <a:fillRect/>
          </a:stretch>
        </p:blipFill>
        <p:spPr>
          <a:xfrm>
            <a:off x="422015" y="690180"/>
            <a:ext cx="10002646" cy="5477639"/>
          </a:xfrm>
          <a:prstGeom prst="rect">
            <a:avLst/>
          </a:prstGeom>
        </p:spPr>
      </p:pic>
    </p:spTree>
    <p:extLst>
      <p:ext uri="{BB962C8B-B14F-4D97-AF65-F5344CB8AC3E}">
        <p14:creationId xmlns:p14="http://schemas.microsoft.com/office/powerpoint/2010/main" val="852517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55FB2A6-CBB8-4377-354A-91CE013A9A8B}"/>
              </a:ext>
            </a:extLst>
          </p:cNvPr>
          <p:cNvSpPr txBox="1"/>
          <p:nvPr/>
        </p:nvSpPr>
        <p:spPr>
          <a:xfrm>
            <a:off x="2480441" y="994787"/>
            <a:ext cx="5013436" cy="954107"/>
          </a:xfrm>
          <a:prstGeom prst="rect">
            <a:avLst/>
          </a:prstGeom>
          <a:noFill/>
        </p:spPr>
        <p:txBody>
          <a:bodyPr wrap="square" rtlCol="0">
            <a:spAutoFit/>
          </a:bodyPr>
          <a:lstStyle/>
          <a:p>
            <a:r>
              <a:rPr lang="en-US" sz="2800" b="1" dirty="0">
                <a:latin typeface="Abadi" panose="020B0604020104020204" pitchFamily="34" charset="0"/>
              </a:rPr>
              <a:t>‘Geography should be learned through the soles of your boots’</a:t>
            </a:r>
            <a:endParaRPr lang="en-GB" sz="2800" b="1" dirty="0">
              <a:latin typeface="Abadi" panose="020B0604020104020204" pitchFamily="34" charset="0"/>
            </a:endParaRPr>
          </a:p>
        </p:txBody>
      </p:sp>
      <p:pic>
        <p:nvPicPr>
          <p:cNvPr id="3074" name="Picture 2" descr="Best Waterproof Walking Boots – Top Rated Durable Boots for Any Trail">
            <a:extLst>
              <a:ext uri="{FF2B5EF4-FFF2-40B4-BE49-F238E27FC236}">
                <a16:creationId xmlns:a16="http://schemas.microsoft.com/office/drawing/2014/main" id="{E47FFDB5-7FC0-4FAF-3FDE-E8CF5F0FD9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9734" y="2186808"/>
            <a:ext cx="4514850" cy="3009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848646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eldwork for Rivers – Field Studies Council">
            <a:extLst>
              <a:ext uri="{FF2B5EF4-FFF2-40B4-BE49-F238E27FC236}">
                <a16:creationId xmlns:a16="http://schemas.microsoft.com/office/drawing/2014/main" id="{16C1C265-1077-29A4-D843-481CCD3BE4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599" y="685800"/>
            <a:ext cx="10930759" cy="601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440464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991F2B-E9D9-AEB7-0DB2-D33AFF2D48E0}"/>
              </a:ext>
            </a:extLst>
          </p:cNvPr>
          <p:cNvPicPr>
            <a:picLocks noChangeAspect="1"/>
          </p:cNvPicPr>
          <p:nvPr/>
        </p:nvPicPr>
        <p:blipFill>
          <a:blip r:embed="rId2"/>
          <a:stretch>
            <a:fillRect/>
          </a:stretch>
        </p:blipFill>
        <p:spPr>
          <a:xfrm>
            <a:off x="428930" y="651973"/>
            <a:ext cx="9754961" cy="5087060"/>
          </a:xfrm>
          <a:prstGeom prst="rect">
            <a:avLst/>
          </a:prstGeom>
        </p:spPr>
      </p:pic>
    </p:spTree>
    <p:extLst>
      <p:ext uri="{BB962C8B-B14F-4D97-AF65-F5344CB8AC3E}">
        <p14:creationId xmlns:p14="http://schemas.microsoft.com/office/powerpoint/2010/main" val="143744812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ieldwork Data presentation – Field Studies Council">
            <a:extLst>
              <a:ext uri="{FF2B5EF4-FFF2-40B4-BE49-F238E27FC236}">
                <a16:creationId xmlns:a16="http://schemas.microsoft.com/office/drawing/2014/main" id="{AEBF196C-3736-5254-CE76-6B2C2FEF34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336" y="654627"/>
            <a:ext cx="6080414" cy="5278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869871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word Thank you. Vector banner with the text colored rainbow ...">
            <a:extLst>
              <a:ext uri="{FF2B5EF4-FFF2-40B4-BE49-F238E27FC236}">
                <a16:creationId xmlns:a16="http://schemas.microsoft.com/office/drawing/2014/main" id="{FF7648DB-82BC-A4DC-BD68-4FBDF31F4BF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087868" y="1131994"/>
            <a:ext cx="8018141" cy="4590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2618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0556C1-055A-30DE-1730-8F06FCF45C1D}"/>
              </a:ext>
            </a:extLst>
          </p:cNvPr>
          <p:cNvPicPr>
            <a:picLocks noChangeAspect="1"/>
          </p:cNvPicPr>
          <p:nvPr/>
        </p:nvPicPr>
        <p:blipFill>
          <a:blip r:embed="rId3"/>
          <a:stretch>
            <a:fillRect/>
          </a:stretch>
        </p:blipFill>
        <p:spPr>
          <a:xfrm>
            <a:off x="609600" y="652309"/>
            <a:ext cx="8828690" cy="1769657"/>
          </a:xfrm>
          <a:prstGeom prst="rect">
            <a:avLst/>
          </a:prstGeom>
        </p:spPr>
      </p:pic>
      <p:pic>
        <p:nvPicPr>
          <p:cNvPr id="1026" name="Picture 2" descr="undefined">
            <a:extLst>
              <a:ext uri="{FF2B5EF4-FFF2-40B4-BE49-F238E27FC236}">
                <a16:creationId xmlns:a16="http://schemas.microsoft.com/office/drawing/2014/main" id="{D58FC559-6FE7-E3AC-208B-EB2DE05718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29422" y="2249214"/>
            <a:ext cx="3980312" cy="4480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13003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3D17173-1340-A212-62CA-1A46F9785B98}"/>
              </a:ext>
            </a:extLst>
          </p:cNvPr>
          <p:cNvSpPr txBox="1"/>
          <p:nvPr/>
        </p:nvSpPr>
        <p:spPr>
          <a:xfrm>
            <a:off x="834013" y="422031"/>
            <a:ext cx="8440616" cy="6740307"/>
          </a:xfrm>
          <a:prstGeom prst="rect">
            <a:avLst/>
          </a:prstGeom>
          <a:noFill/>
        </p:spPr>
        <p:txBody>
          <a:bodyPr wrap="square">
            <a:spAutoFit/>
          </a:bodyPr>
          <a:lstStyle/>
          <a:p>
            <a:pPr algn="l"/>
            <a:r>
              <a:rPr lang="en-US" b="1" i="0" dirty="0">
                <a:solidFill>
                  <a:srgbClr val="273481"/>
                </a:solidFill>
                <a:effectLst/>
                <a:highlight>
                  <a:srgbClr val="FFFF00"/>
                </a:highlight>
                <a:latin typeface="Abadi" panose="020B0604020104020204" pitchFamily="34" charset="0"/>
              </a:rPr>
              <a:t>Review and refine</a:t>
            </a:r>
          </a:p>
          <a:p>
            <a:pPr algn="l"/>
            <a:r>
              <a:rPr lang="en-US" b="1" i="0" dirty="0">
                <a:solidFill>
                  <a:srgbClr val="353841"/>
                </a:solidFill>
                <a:effectLst/>
                <a:highlight>
                  <a:srgbClr val="FFFF00"/>
                </a:highlight>
                <a:latin typeface="Abadi" panose="020B0604020104020204" pitchFamily="34" charset="0"/>
              </a:rPr>
              <a:t>When you have created a first draft of your curriculum, review it with these ten questions and adapt:</a:t>
            </a:r>
          </a:p>
          <a:p>
            <a:pPr algn="l"/>
            <a:endParaRPr lang="en-US" b="1" i="0" dirty="0">
              <a:solidFill>
                <a:srgbClr val="353841"/>
              </a:solidFill>
              <a:effectLst/>
              <a:highlight>
                <a:srgbClr val="FFFF00"/>
              </a:highlight>
              <a:latin typeface="Abadi" panose="020B0604020104020204" pitchFamily="34" charset="0"/>
            </a:endParaRPr>
          </a:p>
          <a:p>
            <a:pPr algn="l" fontAlgn="base">
              <a:buFont typeface="Arial" panose="020B0604020202020204" pitchFamily="34" charset="0"/>
              <a:buChar char="•"/>
            </a:pPr>
            <a:r>
              <a:rPr lang="en-US" b="0" i="0" dirty="0">
                <a:solidFill>
                  <a:srgbClr val="353841"/>
                </a:solidFill>
                <a:effectLst/>
                <a:highlight>
                  <a:srgbClr val="FFFFFF"/>
                </a:highlight>
                <a:latin typeface="Abadi" panose="020B0604020104020204" pitchFamily="34" charset="0"/>
              </a:rPr>
              <a:t>Have we remained true to our vision set out in the intent statement? Do we develop students’ cultural capital and include diverse voices?</a:t>
            </a:r>
          </a:p>
          <a:p>
            <a:pPr algn="l" fontAlgn="base">
              <a:buFont typeface="Arial" panose="020B0604020202020204" pitchFamily="34" charset="0"/>
              <a:buChar char="•"/>
            </a:pPr>
            <a:r>
              <a:rPr lang="en-US" b="0" i="0" dirty="0">
                <a:solidFill>
                  <a:srgbClr val="353841"/>
                </a:solidFill>
                <a:effectLst/>
                <a:highlight>
                  <a:srgbClr val="FFFFFF"/>
                </a:highlight>
                <a:latin typeface="Abadi" panose="020B0604020104020204" pitchFamily="34" charset="0"/>
              </a:rPr>
              <a:t>Have we included a range of places studied at different scales from local to global?</a:t>
            </a:r>
          </a:p>
          <a:p>
            <a:pPr algn="l" fontAlgn="base">
              <a:buFont typeface="Arial" panose="020B0604020202020204" pitchFamily="34" charset="0"/>
              <a:buChar char="•"/>
            </a:pPr>
            <a:r>
              <a:rPr lang="en-US" b="0" i="0" dirty="0">
                <a:solidFill>
                  <a:srgbClr val="353841"/>
                </a:solidFill>
                <a:effectLst/>
                <a:highlight>
                  <a:srgbClr val="FFFFFF"/>
                </a:highlight>
                <a:latin typeface="Abadi" panose="020B0604020104020204" pitchFamily="34" charset="0"/>
              </a:rPr>
              <a:t>Will students see this curriculum as relevant and interesting and want to learn geography?</a:t>
            </a:r>
          </a:p>
          <a:p>
            <a:pPr algn="l" fontAlgn="base">
              <a:buFont typeface="Arial" panose="020B0604020202020204" pitchFamily="34" charset="0"/>
              <a:buChar char="•"/>
            </a:pPr>
            <a:r>
              <a:rPr lang="en-US" b="0" i="0" dirty="0">
                <a:solidFill>
                  <a:srgbClr val="353841"/>
                </a:solidFill>
                <a:effectLst/>
                <a:highlight>
                  <a:srgbClr val="FFFFFF"/>
                </a:highlight>
                <a:latin typeface="Abadi" panose="020B0604020104020204" pitchFamily="34" charset="0"/>
              </a:rPr>
              <a:t>Is there coherence between our curriculum goals, pedagogy and the assessments we propose?</a:t>
            </a:r>
          </a:p>
          <a:p>
            <a:pPr algn="l" fontAlgn="base">
              <a:buFont typeface="Arial" panose="020B0604020202020204" pitchFamily="34" charset="0"/>
              <a:buChar char="•"/>
            </a:pPr>
            <a:r>
              <a:rPr lang="en-US" b="0" i="0" dirty="0">
                <a:solidFill>
                  <a:srgbClr val="353841"/>
                </a:solidFill>
                <a:effectLst/>
                <a:highlight>
                  <a:srgbClr val="FFFFFF"/>
                </a:highlight>
                <a:latin typeface="Abadi" panose="020B0604020104020204" pitchFamily="34" charset="0"/>
              </a:rPr>
              <a:t>Does the curriculum develop in a logical sequence and provide a clear journey to progressively develop conceptual understanding and skills?</a:t>
            </a:r>
          </a:p>
          <a:p>
            <a:pPr algn="l" fontAlgn="base">
              <a:buFont typeface="Arial" panose="020B0604020202020204" pitchFamily="34" charset="0"/>
              <a:buChar char="•"/>
            </a:pPr>
            <a:r>
              <a:rPr lang="en-US" b="0" i="0" dirty="0">
                <a:solidFill>
                  <a:srgbClr val="353841"/>
                </a:solidFill>
                <a:effectLst/>
                <a:highlight>
                  <a:srgbClr val="FFFFFF"/>
                </a:highlight>
                <a:latin typeface="Abadi" panose="020B0604020104020204" pitchFamily="34" charset="0"/>
              </a:rPr>
              <a:t>Is there breadth of understanding? Is this at the expense of depth?</a:t>
            </a:r>
          </a:p>
          <a:p>
            <a:pPr algn="l" fontAlgn="base">
              <a:buFont typeface="Arial" panose="020B0604020202020204" pitchFamily="34" charset="0"/>
              <a:buChar char="•"/>
            </a:pPr>
            <a:r>
              <a:rPr lang="en-US" b="0" i="0" dirty="0">
                <a:solidFill>
                  <a:srgbClr val="353841"/>
                </a:solidFill>
                <a:effectLst/>
                <a:highlight>
                  <a:srgbClr val="FFFFFF"/>
                </a:highlight>
                <a:latin typeface="Abadi" panose="020B0604020104020204" pitchFamily="34" charset="0"/>
              </a:rPr>
              <a:t>Have we built in opportunities to revisit, deepen and consolidate subject understanding?</a:t>
            </a:r>
          </a:p>
          <a:p>
            <a:pPr algn="l" fontAlgn="base">
              <a:buFont typeface="Arial" panose="020B0604020202020204" pitchFamily="34" charset="0"/>
              <a:buChar char="•"/>
            </a:pPr>
            <a:r>
              <a:rPr lang="en-US" b="1" i="0" dirty="0">
                <a:solidFill>
                  <a:srgbClr val="353841"/>
                </a:solidFill>
                <a:effectLst/>
                <a:highlight>
                  <a:srgbClr val="FFFF00"/>
                </a:highlight>
                <a:latin typeface="Abadi" panose="020B0604020104020204" pitchFamily="34" charset="0"/>
              </a:rPr>
              <a:t>Have we included rich fieldwork experiences that are connected to the rest of the curriculum?</a:t>
            </a:r>
          </a:p>
          <a:p>
            <a:pPr algn="l" fontAlgn="base">
              <a:buFont typeface="Arial" panose="020B0604020202020204" pitchFamily="34" charset="0"/>
              <a:buChar char="•"/>
            </a:pPr>
            <a:r>
              <a:rPr lang="en-US" b="1" i="0" dirty="0">
                <a:solidFill>
                  <a:srgbClr val="353841"/>
                </a:solidFill>
                <a:effectLst/>
                <a:highlight>
                  <a:srgbClr val="FFFF00"/>
                </a:highlight>
                <a:latin typeface="Abadi" panose="020B0604020104020204" pitchFamily="34" charset="0"/>
              </a:rPr>
              <a:t>Have we built in a secure understanding of </a:t>
            </a:r>
            <a:r>
              <a:rPr lang="en-US" b="0" i="0" dirty="0">
                <a:solidFill>
                  <a:srgbClr val="353841"/>
                </a:solidFill>
                <a:effectLst/>
                <a:highlight>
                  <a:srgbClr val="FFFFFF"/>
                </a:highlight>
                <a:latin typeface="Abadi" panose="020B0604020104020204" pitchFamily="34" charset="0"/>
              </a:rPr>
              <a:t>maps, GIS, </a:t>
            </a:r>
            <a:r>
              <a:rPr lang="en-US" i="0" dirty="0">
                <a:solidFill>
                  <a:srgbClr val="353841"/>
                </a:solidFill>
                <a:effectLst/>
                <a:latin typeface="Abadi" panose="020B0604020104020204" pitchFamily="34" charset="0"/>
              </a:rPr>
              <a:t>and</a:t>
            </a:r>
            <a:r>
              <a:rPr lang="en-US" b="1" i="0" dirty="0">
                <a:solidFill>
                  <a:srgbClr val="353841"/>
                </a:solidFill>
                <a:effectLst/>
                <a:highlight>
                  <a:srgbClr val="FFFF00"/>
                </a:highlight>
                <a:latin typeface="Abadi" panose="020B0604020104020204" pitchFamily="34" charset="0"/>
              </a:rPr>
              <a:t> geographical enquiry?</a:t>
            </a:r>
          </a:p>
          <a:p>
            <a:pPr fontAlgn="base">
              <a:buFont typeface="Arial" panose="020B0604020202020204" pitchFamily="34" charset="0"/>
              <a:buChar char="•"/>
            </a:pPr>
            <a:r>
              <a:rPr lang="en-US" b="0" i="0" dirty="0">
                <a:solidFill>
                  <a:srgbClr val="353841"/>
                </a:solidFill>
                <a:effectLst/>
                <a:highlight>
                  <a:srgbClr val="FFFFFF"/>
                </a:highlight>
                <a:latin typeface="Abadi" panose="020B0604020104020204" pitchFamily="34" charset="0"/>
              </a:rPr>
              <a:t>Does the curriculum address social disadvantage and ensure all students will have access to the intended knowledge and skills?</a:t>
            </a:r>
          </a:p>
          <a:p>
            <a:pPr fontAlgn="base">
              <a:buFont typeface="Arial" panose="020B0604020202020204" pitchFamily="34" charset="0"/>
              <a:buChar char="•"/>
            </a:pPr>
            <a:endParaRPr lang="en-US" b="0" i="0" dirty="0">
              <a:solidFill>
                <a:srgbClr val="353841"/>
              </a:solidFill>
              <a:effectLst/>
              <a:highlight>
                <a:srgbClr val="FFFFFF"/>
              </a:highlight>
              <a:latin typeface="Abadi" panose="020B0604020104020204" pitchFamily="34" charset="0"/>
            </a:endParaRPr>
          </a:p>
          <a:p>
            <a:pPr fontAlgn="base">
              <a:buFont typeface="Arial" panose="020B0604020202020204" pitchFamily="34" charset="0"/>
              <a:buChar char="•"/>
            </a:pPr>
            <a:r>
              <a:rPr lang="en-US" b="1" i="0" dirty="0">
                <a:solidFill>
                  <a:srgbClr val="FFFFFF"/>
                </a:solidFill>
                <a:effectLst/>
                <a:highlight>
                  <a:srgbClr val="273481"/>
                </a:highlight>
                <a:latin typeface="var( --e-global-typography-secondary-font-family )"/>
              </a:rPr>
              <a:t> From intent to implementation: curriculum making</a:t>
            </a:r>
          </a:p>
          <a:p>
            <a:pPr algn="l" fontAlgn="base">
              <a:buFont typeface="Arial" panose="020B0604020202020204" pitchFamily="34" charset="0"/>
              <a:buChar char="•"/>
            </a:pPr>
            <a:endParaRPr lang="en-US" b="0" i="0" dirty="0">
              <a:solidFill>
                <a:srgbClr val="353841"/>
              </a:solidFill>
              <a:effectLst/>
              <a:highlight>
                <a:srgbClr val="FFFFFF"/>
              </a:highlight>
              <a:latin typeface="Abadi" panose="020B0604020104020204" pitchFamily="34" charset="0"/>
            </a:endParaRPr>
          </a:p>
        </p:txBody>
      </p:sp>
      <p:pic>
        <p:nvPicPr>
          <p:cNvPr id="3" name="Picture 2">
            <a:extLst>
              <a:ext uri="{FF2B5EF4-FFF2-40B4-BE49-F238E27FC236}">
                <a16:creationId xmlns:a16="http://schemas.microsoft.com/office/drawing/2014/main" id="{4250B765-DDB9-51FD-6900-ED1917729634}"/>
              </a:ext>
            </a:extLst>
          </p:cNvPr>
          <p:cNvPicPr>
            <a:picLocks noChangeAspect="1"/>
          </p:cNvPicPr>
          <p:nvPr/>
        </p:nvPicPr>
        <p:blipFill>
          <a:blip r:embed="rId2"/>
          <a:stretch>
            <a:fillRect/>
          </a:stretch>
        </p:blipFill>
        <p:spPr>
          <a:xfrm>
            <a:off x="8912772" y="169724"/>
            <a:ext cx="3037490" cy="1200318"/>
          </a:xfrm>
          <a:prstGeom prst="rect">
            <a:avLst/>
          </a:prstGeom>
        </p:spPr>
      </p:pic>
    </p:spTree>
    <p:extLst>
      <p:ext uri="{BB962C8B-B14F-4D97-AF65-F5344CB8AC3E}">
        <p14:creationId xmlns:p14="http://schemas.microsoft.com/office/powerpoint/2010/main" val="11606159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background with black text&#10;&#10;Description automatically generated">
            <a:extLst>
              <a:ext uri="{FF2B5EF4-FFF2-40B4-BE49-F238E27FC236}">
                <a16:creationId xmlns:a16="http://schemas.microsoft.com/office/drawing/2014/main" id="{C212CD52-C602-8441-33E1-AC8904C93A41}"/>
              </a:ext>
            </a:extLst>
          </p:cNvPr>
          <p:cNvPicPr>
            <a:picLocks noChangeAspect="1"/>
          </p:cNvPicPr>
          <p:nvPr/>
        </p:nvPicPr>
        <p:blipFill>
          <a:blip r:embed="rId2"/>
          <a:stretch>
            <a:fillRect/>
          </a:stretch>
        </p:blipFill>
        <p:spPr>
          <a:xfrm>
            <a:off x="588113" y="195752"/>
            <a:ext cx="5710037" cy="1801214"/>
          </a:xfrm>
          <a:prstGeom prst="rect">
            <a:avLst/>
          </a:prstGeom>
        </p:spPr>
      </p:pic>
      <p:pic>
        <p:nvPicPr>
          <p:cNvPr id="1026" name="Picture 2" descr="All the (GA) Presidents: Men (and Women): 1991: Eleanor Rawling MBE">
            <a:extLst>
              <a:ext uri="{FF2B5EF4-FFF2-40B4-BE49-F238E27FC236}">
                <a16:creationId xmlns:a16="http://schemas.microsoft.com/office/drawing/2014/main" id="{B448FF07-0BB6-4DA9-3B14-3D9A39D7A8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75596" y="174734"/>
            <a:ext cx="2553685" cy="264885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6B6306D-1C8A-E269-7171-E583325F15FF}"/>
              </a:ext>
            </a:extLst>
          </p:cNvPr>
          <p:cNvSpPr txBox="1"/>
          <p:nvPr/>
        </p:nvSpPr>
        <p:spPr>
          <a:xfrm>
            <a:off x="5707117" y="336331"/>
            <a:ext cx="3605049" cy="369332"/>
          </a:xfrm>
          <a:prstGeom prst="rect">
            <a:avLst/>
          </a:prstGeom>
          <a:noFill/>
        </p:spPr>
        <p:txBody>
          <a:bodyPr wrap="square" rtlCol="0">
            <a:spAutoFit/>
          </a:bodyPr>
          <a:lstStyle/>
          <a:p>
            <a:r>
              <a:rPr lang="en-US" b="1" dirty="0">
                <a:latin typeface="Abadi" panose="020B0604020104020204" pitchFamily="34" charset="0"/>
              </a:rPr>
              <a:t>Lead Geography writer for DfE</a:t>
            </a:r>
            <a:endParaRPr lang="en-GB" b="1" dirty="0">
              <a:latin typeface="Abadi" panose="020B0604020104020204" pitchFamily="34" charset="0"/>
            </a:endParaRPr>
          </a:p>
        </p:txBody>
      </p:sp>
      <p:graphicFrame>
        <p:nvGraphicFramePr>
          <p:cNvPr id="1028" name="TextBox 2">
            <a:extLst>
              <a:ext uri="{FF2B5EF4-FFF2-40B4-BE49-F238E27FC236}">
                <a16:creationId xmlns:a16="http://schemas.microsoft.com/office/drawing/2014/main" id="{3FFC2AE0-CB9F-BEFD-A038-B021F451A3BC}"/>
              </a:ext>
            </a:extLst>
          </p:cNvPr>
          <p:cNvGraphicFramePr/>
          <p:nvPr>
            <p:extLst>
              <p:ext uri="{D42A27DB-BD31-4B8C-83A1-F6EECF244321}">
                <p14:modId xmlns:p14="http://schemas.microsoft.com/office/powerpoint/2010/main" val="3305955398"/>
              </p:ext>
            </p:extLst>
          </p:nvPr>
        </p:nvGraphicFramePr>
        <p:xfrm>
          <a:off x="588113" y="2112579"/>
          <a:ext cx="8887484" cy="452431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18728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82804" y="773723"/>
            <a:ext cx="9053565" cy="4650632"/>
          </a:xfrm>
          <a:prstGeom prst="rect">
            <a:avLst/>
          </a:prstGeom>
        </p:spPr>
        <p:txBody>
          <a:bodyPr wrap="square">
            <a:spAutoFit/>
          </a:bodyPr>
          <a:lstStyle/>
          <a:p>
            <a:pPr lvl="0">
              <a:lnSpc>
                <a:spcPct val="150000"/>
              </a:lnSpc>
            </a:pPr>
            <a:r>
              <a:rPr lang="en-US" altLang="en-US" sz="2400" b="1" dirty="0">
                <a:latin typeface="Abadi" panose="020B0604020104020204" pitchFamily="34" charset="0"/>
              </a:rPr>
              <a:t>Fieldwork and enquiry </a:t>
            </a:r>
          </a:p>
          <a:p>
            <a:pPr marL="342900" lvl="0" indent="-342900">
              <a:lnSpc>
                <a:spcPct val="150000"/>
              </a:lnSpc>
              <a:buFont typeface="Arial" panose="020B0604020202020204" pitchFamily="34" charset="0"/>
              <a:buChar char="•"/>
            </a:pPr>
            <a:r>
              <a:rPr lang="en-GB" altLang="en-US" sz="2400" dirty="0">
                <a:highlight>
                  <a:srgbClr val="FFFF00"/>
                </a:highlight>
                <a:latin typeface="Abadi" panose="020B0604020104020204" pitchFamily="34" charset="0"/>
              </a:rPr>
              <a:t>Enquiry lies at the heart of fieldwork </a:t>
            </a:r>
          </a:p>
          <a:p>
            <a:pPr marL="342900" lvl="0" indent="-342900">
              <a:buFont typeface="Arial" panose="020B0604020202020204" pitchFamily="34" charset="0"/>
              <a:buChar char="•"/>
            </a:pPr>
            <a:r>
              <a:rPr lang="en-GB" altLang="en-US" sz="2400" dirty="0">
                <a:latin typeface="Abadi" panose="020B0604020104020204" pitchFamily="34" charset="0"/>
              </a:rPr>
              <a:t>There are other approaches e.g. ‘look-see’ – but investigation lies at the heart of fieldwork</a:t>
            </a:r>
          </a:p>
          <a:p>
            <a:pPr marL="342900" lvl="0" indent="-342900">
              <a:buFont typeface="Arial" panose="020B0604020202020204" pitchFamily="34" charset="0"/>
              <a:buChar char="•"/>
            </a:pPr>
            <a:r>
              <a:rPr lang="en-GB" altLang="en-US" sz="2400" dirty="0">
                <a:latin typeface="Abadi" panose="020B0604020104020204" pitchFamily="34" charset="0"/>
              </a:rPr>
              <a:t>Investigate and understand relationships within and between physical and human environments</a:t>
            </a:r>
          </a:p>
          <a:p>
            <a:pPr lvl="0"/>
            <a:endParaRPr lang="en-GB" altLang="en-US" sz="2400" dirty="0">
              <a:latin typeface="Abadi" panose="020B0604020104020204" pitchFamily="34" charset="0"/>
            </a:endParaRPr>
          </a:p>
          <a:p>
            <a:pPr lvl="0">
              <a:lnSpc>
                <a:spcPct val="150000"/>
              </a:lnSpc>
            </a:pPr>
            <a:r>
              <a:rPr lang="en-US" altLang="en-US" sz="2400" b="1" dirty="0">
                <a:latin typeface="Abadi" panose="020B0604020104020204" pitchFamily="34" charset="0"/>
              </a:rPr>
              <a:t>The importance of student engagement</a:t>
            </a:r>
          </a:p>
          <a:p>
            <a:pPr marL="342900" lvl="0" indent="-342900">
              <a:lnSpc>
                <a:spcPct val="150000"/>
              </a:lnSpc>
              <a:buFont typeface="Arial" panose="020B0604020202020204" pitchFamily="34" charset="0"/>
              <a:buChar char="•"/>
            </a:pPr>
            <a:r>
              <a:rPr lang="en-US" altLang="en-US" sz="2400" dirty="0">
                <a:latin typeface="Abadi" panose="020B0604020104020204" pitchFamily="34" charset="0"/>
              </a:rPr>
              <a:t>… </a:t>
            </a:r>
            <a:r>
              <a:rPr lang="en-GB" altLang="en-US" sz="2400" dirty="0">
                <a:latin typeface="Abadi" panose="020B0604020104020204" pitchFamily="34" charset="0"/>
              </a:rPr>
              <a:t>being involved in the </a:t>
            </a:r>
            <a:r>
              <a:rPr lang="en-GB" altLang="en-US" sz="2400" b="1" dirty="0">
                <a:latin typeface="Abadi" panose="020B0604020104020204" pitchFamily="34" charset="0"/>
              </a:rPr>
              <a:t>whole</a:t>
            </a:r>
            <a:r>
              <a:rPr lang="en-GB" altLang="en-US" sz="2400" dirty="0">
                <a:latin typeface="Abadi" panose="020B0604020104020204" pitchFamily="34" charset="0"/>
              </a:rPr>
              <a:t> enquiry process </a:t>
            </a:r>
          </a:p>
          <a:p>
            <a:pPr marL="342900" lvl="0" indent="-342900">
              <a:lnSpc>
                <a:spcPct val="150000"/>
              </a:lnSpc>
              <a:buFont typeface="Arial" panose="020B0604020202020204" pitchFamily="34" charset="0"/>
              <a:buChar char="•"/>
            </a:pPr>
            <a:r>
              <a:rPr lang="en-GB" altLang="en-US" sz="2400" dirty="0">
                <a:latin typeface="Abadi" panose="020B0604020104020204" pitchFamily="34" charset="0"/>
              </a:rPr>
              <a:t>… in </a:t>
            </a:r>
            <a:r>
              <a:rPr lang="en-GB" altLang="en-US" sz="2400" dirty="0">
                <a:highlight>
                  <a:srgbClr val="FFFF00"/>
                </a:highlight>
                <a:latin typeface="Abadi" panose="020B0604020104020204" pitchFamily="34" charset="0"/>
              </a:rPr>
              <a:t>integrating fieldwork into wider ethos of enquiry </a:t>
            </a:r>
            <a:r>
              <a:rPr lang="en-GB" altLang="en-US" sz="2400" baseline="30000" dirty="0">
                <a:highlight>
                  <a:srgbClr val="FFFF00"/>
                </a:highlight>
                <a:latin typeface="Abadi" panose="020B0604020104020204" pitchFamily="34" charset="0"/>
              </a:rPr>
              <a:t> </a:t>
            </a:r>
          </a:p>
        </p:txBody>
      </p:sp>
      <p:sp>
        <p:nvSpPr>
          <p:cNvPr id="3" name="Rectangle 2"/>
          <p:cNvSpPr/>
          <p:nvPr/>
        </p:nvSpPr>
        <p:spPr>
          <a:xfrm>
            <a:off x="492369" y="200967"/>
            <a:ext cx="6963683" cy="444417"/>
          </a:xfrm>
          <a:prstGeom prst="rect">
            <a:avLst/>
          </a:prstGeom>
        </p:spPr>
        <p:txBody>
          <a:bodyPr wrap="square">
            <a:spAutoFit/>
          </a:bodyPr>
          <a:lstStyle/>
          <a:p>
            <a:pPr>
              <a:lnSpc>
                <a:spcPct val="80000"/>
              </a:lnSpc>
              <a:defRPr/>
            </a:pPr>
            <a:r>
              <a:rPr lang="en-US" sz="2800" b="1" kern="1100" spc="-50" dirty="0">
                <a:latin typeface="Abadi" panose="020B0604020104020204" pitchFamily="34" charset="0"/>
                <a:cs typeface="Gotham Rounded Book"/>
              </a:rPr>
              <a:t>Some principles of fieldwork</a:t>
            </a:r>
          </a:p>
        </p:txBody>
      </p:sp>
    </p:spTree>
    <p:extLst>
      <p:ext uri="{BB962C8B-B14F-4D97-AF65-F5344CB8AC3E}">
        <p14:creationId xmlns:p14="http://schemas.microsoft.com/office/powerpoint/2010/main" val="30960542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65F57CD-B9BB-9392-DFCF-13C7F0617E16}"/>
              </a:ext>
            </a:extLst>
          </p:cNvPr>
          <p:cNvSpPr txBox="1"/>
          <p:nvPr/>
        </p:nvSpPr>
        <p:spPr>
          <a:xfrm>
            <a:off x="1095270" y="703385"/>
            <a:ext cx="7636748" cy="1754326"/>
          </a:xfrm>
          <a:prstGeom prst="rect">
            <a:avLst/>
          </a:prstGeom>
          <a:noFill/>
        </p:spPr>
        <p:txBody>
          <a:bodyPr wrap="square" rtlCol="0">
            <a:spAutoFit/>
          </a:bodyPr>
          <a:lstStyle/>
          <a:p>
            <a:r>
              <a:rPr lang="en-US" sz="3600" b="1" dirty="0">
                <a:latin typeface="Abadi" panose="020B0604020104020204" pitchFamily="34" charset="0"/>
              </a:rPr>
              <a:t>If I asked you to outline the enquiry sequence as stated in the GCSE specification, could you do it?</a:t>
            </a:r>
            <a:endParaRPr lang="en-GB" sz="3600" b="1" dirty="0">
              <a:latin typeface="Abadi" panose="020B0604020104020204" pitchFamily="34" charset="0"/>
            </a:endParaRPr>
          </a:p>
        </p:txBody>
      </p:sp>
      <p:pic>
        <p:nvPicPr>
          <p:cNvPr id="5" name="Graphic 4" descr="Question Mark with solid fill">
            <a:extLst>
              <a:ext uri="{FF2B5EF4-FFF2-40B4-BE49-F238E27FC236}">
                <a16:creationId xmlns:a16="http://schemas.microsoft.com/office/drawing/2014/main" id="{8DAE48CE-3445-7890-23D6-9E810C2B067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384331" y="2971800"/>
            <a:ext cx="3168869" cy="2588172"/>
          </a:xfrm>
          <a:prstGeom prst="rect">
            <a:avLst/>
          </a:prstGeom>
        </p:spPr>
      </p:pic>
    </p:spTree>
    <p:extLst>
      <p:ext uri="{BB962C8B-B14F-4D97-AF65-F5344CB8AC3E}">
        <p14:creationId xmlns:p14="http://schemas.microsoft.com/office/powerpoint/2010/main" val="31278217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8993" y="202961"/>
            <a:ext cx="5612223" cy="683309"/>
          </a:xfrm>
        </p:spPr>
        <p:txBody>
          <a:bodyPr>
            <a:normAutofit/>
          </a:bodyPr>
          <a:lstStyle/>
          <a:p>
            <a:r>
              <a:rPr lang="en-GB" b="1" dirty="0">
                <a:latin typeface="Abadi" panose="020B0604020104020204" pitchFamily="34" charset="0"/>
              </a:rPr>
              <a:t>Fieldwork enquiry process</a:t>
            </a:r>
          </a:p>
        </p:txBody>
      </p:sp>
      <p:grpSp>
        <p:nvGrpSpPr>
          <p:cNvPr id="7" name="Group 6"/>
          <p:cNvGrpSpPr/>
          <p:nvPr/>
        </p:nvGrpSpPr>
        <p:grpSpPr>
          <a:xfrm>
            <a:off x="190919" y="1314676"/>
            <a:ext cx="8883489" cy="3935298"/>
            <a:chOff x="608204" y="1091381"/>
            <a:chExt cx="6279293" cy="4016752"/>
          </a:xfrm>
        </p:grpSpPr>
        <p:sp>
          <p:nvSpPr>
            <p:cNvPr id="8" name="Freeform 7"/>
            <p:cNvSpPr/>
            <p:nvPr/>
          </p:nvSpPr>
          <p:spPr>
            <a:xfrm>
              <a:off x="608204" y="1091381"/>
              <a:ext cx="5369832" cy="850346"/>
            </a:xfrm>
            <a:custGeom>
              <a:avLst/>
              <a:gdLst>
                <a:gd name="connsiteX0" fmla="*/ 0 w 5704104"/>
                <a:gd name="connsiteY0" fmla="*/ 90855 h 908546"/>
                <a:gd name="connsiteX1" fmla="*/ 90855 w 5704104"/>
                <a:gd name="connsiteY1" fmla="*/ 0 h 908546"/>
                <a:gd name="connsiteX2" fmla="*/ 5613249 w 5704104"/>
                <a:gd name="connsiteY2" fmla="*/ 0 h 908546"/>
                <a:gd name="connsiteX3" fmla="*/ 5704104 w 5704104"/>
                <a:gd name="connsiteY3" fmla="*/ 90855 h 908546"/>
                <a:gd name="connsiteX4" fmla="*/ 5704104 w 5704104"/>
                <a:gd name="connsiteY4" fmla="*/ 817691 h 908546"/>
                <a:gd name="connsiteX5" fmla="*/ 5613249 w 5704104"/>
                <a:gd name="connsiteY5" fmla="*/ 908546 h 908546"/>
                <a:gd name="connsiteX6" fmla="*/ 90855 w 5704104"/>
                <a:gd name="connsiteY6" fmla="*/ 908546 h 908546"/>
                <a:gd name="connsiteX7" fmla="*/ 0 w 5704104"/>
                <a:gd name="connsiteY7" fmla="*/ 817691 h 908546"/>
                <a:gd name="connsiteX8" fmla="*/ 0 w 5704104"/>
                <a:gd name="connsiteY8" fmla="*/ 90855 h 908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04104" h="908546">
                  <a:moveTo>
                    <a:pt x="0" y="90855"/>
                  </a:moveTo>
                  <a:cubicBezTo>
                    <a:pt x="0" y="40677"/>
                    <a:pt x="40677" y="0"/>
                    <a:pt x="90855" y="0"/>
                  </a:cubicBezTo>
                  <a:lnTo>
                    <a:pt x="5613249" y="0"/>
                  </a:lnTo>
                  <a:cubicBezTo>
                    <a:pt x="5663427" y="0"/>
                    <a:pt x="5704104" y="40677"/>
                    <a:pt x="5704104" y="90855"/>
                  </a:cubicBezTo>
                  <a:lnTo>
                    <a:pt x="5704104" y="817691"/>
                  </a:lnTo>
                  <a:cubicBezTo>
                    <a:pt x="5704104" y="867869"/>
                    <a:pt x="5663427" y="908546"/>
                    <a:pt x="5613249" y="908546"/>
                  </a:cubicBezTo>
                  <a:lnTo>
                    <a:pt x="90855" y="908546"/>
                  </a:lnTo>
                  <a:cubicBezTo>
                    <a:pt x="40677" y="908546"/>
                    <a:pt x="0" y="867869"/>
                    <a:pt x="0" y="817691"/>
                  </a:cubicBezTo>
                  <a:lnTo>
                    <a:pt x="0" y="90855"/>
                  </a:lnTo>
                  <a:close/>
                </a:path>
              </a:pathLst>
            </a:custGeom>
          </p:spPr>
          <p:style>
            <a:lnRef idx="2">
              <a:schemeClr val="lt1">
                <a:hueOff val="0"/>
                <a:satOff val="0"/>
                <a:lumOff val="0"/>
                <a:alphaOff val="0"/>
              </a:schemeClr>
            </a:lnRef>
            <a:fillRef idx="1">
              <a:schemeClr val="accent2">
                <a:alpha val="90000"/>
                <a:hueOff val="0"/>
                <a:satOff val="0"/>
                <a:lumOff val="0"/>
                <a:alphaOff val="0"/>
              </a:schemeClr>
            </a:fillRef>
            <a:effectRef idx="0">
              <a:schemeClr val="accent2">
                <a:alpha val="90000"/>
                <a:hueOff val="0"/>
                <a:satOff val="0"/>
                <a:lumOff val="0"/>
                <a:alphaOff val="0"/>
              </a:schemeClr>
            </a:effectRef>
            <a:fontRef idx="minor">
              <a:schemeClr val="lt1"/>
            </a:fontRef>
          </p:style>
          <p:txBody>
            <a:bodyPr spcFirstLastPara="0" vert="horz" wrap="square" lIns="95190" tIns="95190" rIns="1046769" bIns="95190" numCol="1" spcCol="1270" anchor="ctr" anchorCtr="0">
              <a:noAutofit/>
            </a:bodyPr>
            <a:lstStyle/>
            <a:p>
              <a:pPr defTabSz="800100">
                <a:lnSpc>
                  <a:spcPct val="90000"/>
                </a:lnSpc>
                <a:spcBef>
                  <a:spcPct val="0"/>
                </a:spcBef>
                <a:spcAft>
                  <a:spcPct val="35000"/>
                </a:spcAft>
              </a:pPr>
              <a:r>
                <a:rPr lang="en-GB" sz="2000" b="1" dirty="0">
                  <a:solidFill>
                    <a:srgbClr val="FFFFFF"/>
                  </a:solidFill>
                  <a:latin typeface="Abadi" panose="020B0604020104020204" pitchFamily="34" charset="0"/>
                </a:rPr>
                <a:t>Identifying suitable question for geographical enquiry</a:t>
              </a:r>
            </a:p>
          </p:txBody>
        </p:sp>
        <p:sp>
          <p:nvSpPr>
            <p:cNvPr id="9" name="Freeform 8"/>
            <p:cNvSpPr/>
            <p:nvPr/>
          </p:nvSpPr>
          <p:spPr>
            <a:xfrm>
              <a:off x="810752" y="1907729"/>
              <a:ext cx="5413067" cy="835600"/>
            </a:xfrm>
            <a:custGeom>
              <a:avLst/>
              <a:gdLst>
                <a:gd name="connsiteX0" fmla="*/ 0 w 5870254"/>
                <a:gd name="connsiteY0" fmla="*/ 90855 h 908546"/>
                <a:gd name="connsiteX1" fmla="*/ 90855 w 5870254"/>
                <a:gd name="connsiteY1" fmla="*/ 0 h 908546"/>
                <a:gd name="connsiteX2" fmla="*/ 5779399 w 5870254"/>
                <a:gd name="connsiteY2" fmla="*/ 0 h 908546"/>
                <a:gd name="connsiteX3" fmla="*/ 5870254 w 5870254"/>
                <a:gd name="connsiteY3" fmla="*/ 90855 h 908546"/>
                <a:gd name="connsiteX4" fmla="*/ 5870254 w 5870254"/>
                <a:gd name="connsiteY4" fmla="*/ 817691 h 908546"/>
                <a:gd name="connsiteX5" fmla="*/ 5779399 w 5870254"/>
                <a:gd name="connsiteY5" fmla="*/ 908546 h 908546"/>
                <a:gd name="connsiteX6" fmla="*/ 90855 w 5870254"/>
                <a:gd name="connsiteY6" fmla="*/ 908546 h 908546"/>
                <a:gd name="connsiteX7" fmla="*/ 0 w 5870254"/>
                <a:gd name="connsiteY7" fmla="*/ 817691 h 908546"/>
                <a:gd name="connsiteX8" fmla="*/ 0 w 5870254"/>
                <a:gd name="connsiteY8" fmla="*/ 90855 h 908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70254" h="908546">
                  <a:moveTo>
                    <a:pt x="0" y="90855"/>
                  </a:moveTo>
                  <a:cubicBezTo>
                    <a:pt x="0" y="40677"/>
                    <a:pt x="40677" y="0"/>
                    <a:pt x="90855" y="0"/>
                  </a:cubicBezTo>
                  <a:lnTo>
                    <a:pt x="5779399" y="0"/>
                  </a:lnTo>
                  <a:cubicBezTo>
                    <a:pt x="5829577" y="0"/>
                    <a:pt x="5870254" y="40677"/>
                    <a:pt x="5870254" y="90855"/>
                  </a:cubicBezTo>
                  <a:lnTo>
                    <a:pt x="5870254" y="817691"/>
                  </a:lnTo>
                  <a:cubicBezTo>
                    <a:pt x="5870254" y="867869"/>
                    <a:pt x="5829577" y="908546"/>
                    <a:pt x="5779399" y="908546"/>
                  </a:cubicBezTo>
                  <a:lnTo>
                    <a:pt x="90855" y="908546"/>
                  </a:lnTo>
                  <a:cubicBezTo>
                    <a:pt x="40677" y="908546"/>
                    <a:pt x="0" y="867869"/>
                    <a:pt x="0" y="817691"/>
                  </a:cubicBezTo>
                  <a:lnTo>
                    <a:pt x="0" y="90855"/>
                  </a:lnTo>
                  <a:close/>
                </a:path>
              </a:pathLst>
            </a:custGeom>
          </p:spPr>
          <p:style>
            <a:lnRef idx="2">
              <a:schemeClr val="lt1">
                <a:hueOff val="0"/>
                <a:satOff val="0"/>
                <a:lumOff val="0"/>
                <a:alphaOff val="0"/>
              </a:schemeClr>
            </a:lnRef>
            <a:fillRef idx="1">
              <a:schemeClr val="accent2">
                <a:alpha val="90000"/>
                <a:hueOff val="0"/>
                <a:satOff val="0"/>
                <a:lumOff val="0"/>
                <a:alphaOff val="-10000"/>
              </a:schemeClr>
            </a:fillRef>
            <a:effectRef idx="0">
              <a:schemeClr val="accent2">
                <a:alpha val="90000"/>
                <a:hueOff val="0"/>
                <a:satOff val="0"/>
                <a:lumOff val="0"/>
                <a:alphaOff val="-10000"/>
              </a:schemeClr>
            </a:effectRef>
            <a:fontRef idx="minor">
              <a:schemeClr val="lt1"/>
            </a:fontRef>
          </p:style>
          <p:txBody>
            <a:bodyPr spcFirstLastPara="0" vert="horz" wrap="square" lIns="95190" tIns="95190" rIns="1093151" bIns="95190" numCol="1" spcCol="1270" anchor="ctr" anchorCtr="0">
              <a:noAutofit/>
            </a:bodyPr>
            <a:lstStyle/>
            <a:p>
              <a:pPr defTabSz="800100">
                <a:lnSpc>
                  <a:spcPct val="90000"/>
                </a:lnSpc>
                <a:spcBef>
                  <a:spcPct val="0"/>
                </a:spcBef>
                <a:spcAft>
                  <a:spcPct val="35000"/>
                </a:spcAft>
              </a:pPr>
              <a:r>
                <a:rPr lang="en-GB" sz="2000" b="1" dirty="0">
                  <a:solidFill>
                    <a:srgbClr val="FFFFFF"/>
                  </a:solidFill>
                  <a:latin typeface="Abadi" panose="020B0604020104020204" pitchFamily="34" charset="0"/>
                </a:rPr>
                <a:t>Selecting, measuring and recording data appropriate                        to the chosen enquiry</a:t>
              </a:r>
            </a:p>
          </p:txBody>
        </p:sp>
        <p:sp>
          <p:nvSpPr>
            <p:cNvPr id="10" name="Freeform 9"/>
            <p:cNvSpPr/>
            <p:nvPr/>
          </p:nvSpPr>
          <p:spPr>
            <a:xfrm>
              <a:off x="993164" y="2773059"/>
              <a:ext cx="5393014" cy="782911"/>
            </a:xfrm>
            <a:custGeom>
              <a:avLst/>
              <a:gdLst>
                <a:gd name="connsiteX0" fmla="*/ 0 w 5475943"/>
                <a:gd name="connsiteY0" fmla="*/ 90855 h 908546"/>
                <a:gd name="connsiteX1" fmla="*/ 90855 w 5475943"/>
                <a:gd name="connsiteY1" fmla="*/ 0 h 908546"/>
                <a:gd name="connsiteX2" fmla="*/ 5385088 w 5475943"/>
                <a:gd name="connsiteY2" fmla="*/ 0 h 908546"/>
                <a:gd name="connsiteX3" fmla="*/ 5475943 w 5475943"/>
                <a:gd name="connsiteY3" fmla="*/ 90855 h 908546"/>
                <a:gd name="connsiteX4" fmla="*/ 5475943 w 5475943"/>
                <a:gd name="connsiteY4" fmla="*/ 817691 h 908546"/>
                <a:gd name="connsiteX5" fmla="*/ 5385088 w 5475943"/>
                <a:gd name="connsiteY5" fmla="*/ 908546 h 908546"/>
                <a:gd name="connsiteX6" fmla="*/ 90855 w 5475943"/>
                <a:gd name="connsiteY6" fmla="*/ 908546 h 908546"/>
                <a:gd name="connsiteX7" fmla="*/ 0 w 5475943"/>
                <a:gd name="connsiteY7" fmla="*/ 817691 h 908546"/>
                <a:gd name="connsiteX8" fmla="*/ 0 w 5475943"/>
                <a:gd name="connsiteY8" fmla="*/ 90855 h 908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5943" h="908546">
                  <a:moveTo>
                    <a:pt x="0" y="90855"/>
                  </a:moveTo>
                  <a:cubicBezTo>
                    <a:pt x="0" y="40677"/>
                    <a:pt x="40677" y="0"/>
                    <a:pt x="90855" y="0"/>
                  </a:cubicBezTo>
                  <a:lnTo>
                    <a:pt x="5385088" y="0"/>
                  </a:lnTo>
                  <a:cubicBezTo>
                    <a:pt x="5435266" y="0"/>
                    <a:pt x="5475943" y="40677"/>
                    <a:pt x="5475943" y="90855"/>
                  </a:cubicBezTo>
                  <a:lnTo>
                    <a:pt x="5475943" y="817691"/>
                  </a:lnTo>
                  <a:cubicBezTo>
                    <a:pt x="5475943" y="867869"/>
                    <a:pt x="5435266" y="908546"/>
                    <a:pt x="5385088" y="908546"/>
                  </a:cubicBezTo>
                  <a:lnTo>
                    <a:pt x="90855" y="908546"/>
                  </a:lnTo>
                  <a:cubicBezTo>
                    <a:pt x="40677" y="908546"/>
                    <a:pt x="0" y="867869"/>
                    <a:pt x="0" y="817691"/>
                  </a:cubicBezTo>
                  <a:lnTo>
                    <a:pt x="0" y="90855"/>
                  </a:lnTo>
                  <a:close/>
                </a:path>
              </a:pathLst>
            </a:custGeom>
          </p:spPr>
          <p:style>
            <a:lnRef idx="2">
              <a:schemeClr val="lt1">
                <a:hueOff val="0"/>
                <a:satOff val="0"/>
                <a:lumOff val="0"/>
                <a:alphaOff val="0"/>
              </a:schemeClr>
            </a:lnRef>
            <a:fillRef idx="1">
              <a:schemeClr val="accent2">
                <a:alpha val="90000"/>
                <a:hueOff val="0"/>
                <a:satOff val="0"/>
                <a:lumOff val="0"/>
                <a:alphaOff val="-20000"/>
              </a:schemeClr>
            </a:fillRef>
            <a:effectRef idx="0">
              <a:schemeClr val="accent2">
                <a:alpha val="90000"/>
                <a:hueOff val="0"/>
                <a:satOff val="0"/>
                <a:lumOff val="0"/>
                <a:alphaOff val="-20000"/>
              </a:schemeClr>
            </a:effectRef>
            <a:fontRef idx="minor">
              <a:schemeClr val="lt1"/>
            </a:fontRef>
          </p:style>
          <p:txBody>
            <a:bodyPr spcFirstLastPara="0" vert="horz" wrap="square" lIns="95190" tIns="95190" rIns="1026118" bIns="95190" numCol="1" spcCol="1270" anchor="ctr" anchorCtr="0">
              <a:noAutofit/>
            </a:bodyPr>
            <a:lstStyle/>
            <a:p>
              <a:pPr defTabSz="800100">
                <a:lnSpc>
                  <a:spcPct val="90000"/>
                </a:lnSpc>
                <a:spcBef>
                  <a:spcPct val="0"/>
                </a:spcBef>
                <a:spcAft>
                  <a:spcPct val="35000"/>
                </a:spcAft>
              </a:pPr>
              <a:r>
                <a:rPr lang="en-GB" sz="2000" b="1" dirty="0">
                  <a:solidFill>
                    <a:srgbClr val="FFFFFF"/>
                  </a:solidFill>
                  <a:latin typeface="Abadi" panose="020B0604020104020204" pitchFamily="34" charset="0"/>
                </a:rPr>
                <a:t>Selecting appropriate ways of processing and                      presenting fieldwork  data</a:t>
              </a:r>
            </a:p>
          </p:txBody>
        </p:sp>
        <p:sp>
          <p:nvSpPr>
            <p:cNvPr id="11" name="Freeform 10"/>
            <p:cNvSpPr/>
            <p:nvPr/>
          </p:nvSpPr>
          <p:spPr>
            <a:xfrm>
              <a:off x="1298805" y="3588651"/>
              <a:ext cx="5332391" cy="716906"/>
            </a:xfrm>
            <a:custGeom>
              <a:avLst/>
              <a:gdLst>
                <a:gd name="connsiteX0" fmla="*/ 0 w 6194996"/>
                <a:gd name="connsiteY0" fmla="*/ 90855 h 908546"/>
                <a:gd name="connsiteX1" fmla="*/ 90855 w 6194996"/>
                <a:gd name="connsiteY1" fmla="*/ 0 h 908546"/>
                <a:gd name="connsiteX2" fmla="*/ 6104141 w 6194996"/>
                <a:gd name="connsiteY2" fmla="*/ 0 h 908546"/>
                <a:gd name="connsiteX3" fmla="*/ 6194996 w 6194996"/>
                <a:gd name="connsiteY3" fmla="*/ 90855 h 908546"/>
                <a:gd name="connsiteX4" fmla="*/ 6194996 w 6194996"/>
                <a:gd name="connsiteY4" fmla="*/ 817691 h 908546"/>
                <a:gd name="connsiteX5" fmla="*/ 6104141 w 6194996"/>
                <a:gd name="connsiteY5" fmla="*/ 908546 h 908546"/>
                <a:gd name="connsiteX6" fmla="*/ 90855 w 6194996"/>
                <a:gd name="connsiteY6" fmla="*/ 908546 h 908546"/>
                <a:gd name="connsiteX7" fmla="*/ 0 w 6194996"/>
                <a:gd name="connsiteY7" fmla="*/ 817691 h 908546"/>
                <a:gd name="connsiteX8" fmla="*/ 0 w 6194996"/>
                <a:gd name="connsiteY8" fmla="*/ 90855 h 908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94996" h="908546">
                  <a:moveTo>
                    <a:pt x="0" y="90855"/>
                  </a:moveTo>
                  <a:cubicBezTo>
                    <a:pt x="0" y="40677"/>
                    <a:pt x="40677" y="0"/>
                    <a:pt x="90855" y="0"/>
                  </a:cubicBezTo>
                  <a:lnTo>
                    <a:pt x="6104141" y="0"/>
                  </a:lnTo>
                  <a:cubicBezTo>
                    <a:pt x="6154319" y="0"/>
                    <a:pt x="6194996" y="40677"/>
                    <a:pt x="6194996" y="90855"/>
                  </a:cubicBezTo>
                  <a:lnTo>
                    <a:pt x="6194996" y="817691"/>
                  </a:lnTo>
                  <a:cubicBezTo>
                    <a:pt x="6194996" y="867869"/>
                    <a:pt x="6154319" y="908546"/>
                    <a:pt x="6104141" y="908546"/>
                  </a:cubicBezTo>
                  <a:lnTo>
                    <a:pt x="90855" y="908546"/>
                  </a:lnTo>
                  <a:cubicBezTo>
                    <a:pt x="40677" y="908546"/>
                    <a:pt x="0" y="867869"/>
                    <a:pt x="0" y="817691"/>
                  </a:cubicBezTo>
                  <a:lnTo>
                    <a:pt x="0" y="90855"/>
                  </a:lnTo>
                  <a:close/>
                </a:path>
              </a:pathLst>
            </a:custGeom>
          </p:spPr>
          <p:style>
            <a:lnRef idx="2">
              <a:schemeClr val="lt1">
                <a:hueOff val="0"/>
                <a:satOff val="0"/>
                <a:lumOff val="0"/>
                <a:alphaOff val="0"/>
              </a:schemeClr>
            </a:lnRef>
            <a:fillRef idx="1">
              <a:schemeClr val="accent2">
                <a:alpha val="90000"/>
                <a:hueOff val="0"/>
                <a:satOff val="0"/>
                <a:lumOff val="0"/>
                <a:alphaOff val="-30000"/>
              </a:schemeClr>
            </a:fillRef>
            <a:effectRef idx="0">
              <a:schemeClr val="accent2">
                <a:alpha val="90000"/>
                <a:hueOff val="0"/>
                <a:satOff val="0"/>
                <a:lumOff val="0"/>
                <a:alphaOff val="-30000"/>
              </a:schemeClr>
            </a:effectRef>
            <a:fontRef idx="minor">
              <a:schemeClr val="lt1"/>
            </a:fontRef>
          </p:style>
          <p:txBody>
            <a:bodyPr spcFirstLastPara="0" vert="horz" wrap="square" lIns="95190" tIns="95190" rIns="1148359" bIns="95190" numCol="1" spcCol="1270" anchor="ctr" anchorCtr="0">
              <a:noAutofit/>
            </a:bodyPr>
            <a:lstStyle/>
            <a:p>
              <a:pPr defTabSz="800100">
                <a:lnSpc>
                  <a:spcPct val="90000"/>
                </a:lnSpc>
                <a:spcBef>
                  <a:spcPct val="0"/>
                </a:spcBef>
                <a:spcAft>
                  <a:spcPct val="35000"/>
                </a:spcAft>
              </a:pPr>
              <a:r>
                <a:rPr lang="en-GB" sz="2000" b="1" dirty="0">
                  <a:solidFill>
                    <a:srgbClr val="FFFFFF"/>
                  </a:solidFill>
                  <a:latin typeface="Abadi" panose="020B0604020104020204" pitchFamily="34" charset="0"/>
                </a:rPr>
                <a:t>Describing, analysing and explaining fieldwork data</a:t>
              </a:r>
            </a:p>
          </p:txBody>
        </p:sp>
        <p:sp>
          <p:nvSpPr>
            <p:cNvPr id="12" name="Freeform 11"/>
            <p:cNvSpPr/>
            <p:nvPr/>
          </p:nvSpPr>
          <p:spPr>
            <a:xfrm>
              <a:off x="1484479" y="4305556"/>
              <a:ext cx="5403018" cy="802577"/>
            </a:xfrm>
            <a:custGeom>
              <a:avLst/>
              <a:gdLst>
                <a:gd name="connsiteX0" fmla="*/ 0 w 6194996"/>
                <a:gd name="connsiteY0" fmla="*/ 90855 h 908546"/>
                <a:gd name="connsiteX1" fmla="*/ 90855 w 6194996"/>
                <a:gd name="connsiteY1" fmla="*/ 0 h 908546"/>
                <a:gd name="connsiteX2" fmla="*/ 6104141 w 6194996"/>
                <a:gd name="connsiteY2" fmla="*/ 0 h 908546"/>
                <a:gd name="connsiteX3" fmla="*/ 6194996 w 6194996"/>
                <a:gd name="connsiteY3" fmla="*/ 90855 h 908546"/>
                <a:gd name="connsiteX4" fmla="*/ 6194996 w 6194996"/>
                <a:gd name="connsiteY4" fmla="*/ 817691 h 908546"/>
                <a:gd name="connsiteX5" fmla="*/ 6104141 w 6194996"/>
                <a:gd name="connsiteY5" fmla="*/ 908546 h 908546"/>
                <a:gd name="connsiteX6" fmla="*/ 90855 w 6194996"/>
                <a:gd name="connsiteY6" fmla="*/ 908546 h 908546"/>
                <a:gd name="connsiteX7" fmla="*/ 0 w 6194996"/>
                <a:gd name="connsiteY7" fmla="*/ 817691 h 908546"/>
                <a:gd name="connsiteX8" fmla="*/ 0 w 6194996"/>
                <a:gd name="connsiteY8" fmla="*/ 90855 h 908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94996" h="908546">
                  <a:moveTo>
                    <a:pt x="0" y="90855"/>
                  </a:moveTo>
                  <a:cubicBezTo>
                    <a:pt x="0" y="40677"/>
                    <a:pt x="40677" y="0"/>
                    <a:pt x="90855" y="0"/>
                  </a:cubicBezTo>
                  <a:lnTo>
                    <a:pt x="6104141" y="0"/>
                  </a:lnTo>
                  <a:cubicBezTo>
                    <a:pt x="6154319" y="0"/>
                    <a:pt x="6194996" y="40677"/>
                    <a:pt x="6194996" y="90855"/>
                  </a:cubicBezTo>
                  <a:lnTo>
                    <a:pt x="6194996" y="817691"/>
                  </a:lnTo>
                  <a:cubicBezTo>
                    <a:pt x="6194996" y="867869"/>
                    <a:pt x="6154319" y="908546"/>
                    <a:pt x="6104141" y="908546"/>
                  </a:cubicBezTo>
                  <a:lnTo>
                    <a:pt x="90855" y="908546"/>
                  </a:lnTo>
                  <a:cubicBezTo>
                    <a:pt x="40677" y="908546"/>
                    <a:pt x="0" y="867869"/>
                    <a:pt x="0" y="817691"/>
                  </a:cubicBezTo>
                  <a:lnTo>
                    <a:pt x="0" y="90855"/>
                  </a:lnTo>
                  <a:close/>
                </a:path>
              </a:pathLst>
            </a:custGeom>
          </p:spPr>
          <p:style>
            <a:lnRef idx="2">
              <a:schemeClr val="lt1">
                <a:hueOff val="0"/>
                <a:satOff val="0"/>
                <a:lumOff val="0"/>
                <a:alphaOff val="0"/>
              </a:schemeClr>
            </a:lnRef>
            <a:fillRef idx="1">
              <a:schemeClr val="accent2">
                <a:alpha val="90000"/>
                <a:hueOff val="0"/>
                <a:satOff val="0"/>
                <a:lumOff val="0"/>
                <a:alphaOff val="-40000"/>
              </a:schemeClr>
            </a:fillRef>
            <a:effectRef idx="0">
              <a:schemeClr val="accent2">
                <a:alpha val="90000"/>
                <a:hueOff val="0"/>
                <a:satOff val="0"/>
                <a:lumOff val="0"/>
                <a:alphaOff val="-40000"/>
              </a:schemeClr>
            </a:effectRef>
            <a:fontRef idx="minor">
              <a:schemeClr val="lt1"/>
            </a:fontRef>
          </p:style>
          <p:txBody>
            <a:bodyPr spcFirstLastPara="0" vert="horz" wrap="square" lIns="95190" tIns="95190" rIns="1148359" bIns="95190" numCol="1" spcCol="1270" anchor="ctr" anchorCtr="0">
              <a:noAutofit/>
            </a:bodyPr>
            <a:lstStyle/>
            <a:p>
              <a:pPr defTabSz="800100">
                <a:lnSpc>
                  <a:spcPct val="90000"/>
                </a:lnSpc>
                <a:spcBef>
                  <a:spcPct val="0"/>
                </a:spcBef>
                <a:spcAft>
                  <a:spcPct val="35000"/>
                </a:spcAft>
              </a:pPr>
              <a:endParaRPr lang="en-GB" dirty="0">
                <a:solidFill>
                  <a:srgbClr val="FFFFFF"/>
                </a:solidFill>
              </a:endParaRPr>
            </a:p>
          </p:txBody>
        </p:sp>
        <p:sp>
          <p:nvSpPr>
            <p:cNvPr id="13" name="Freeform 12"/>
            <p:cNvSpPr/>
            <p:nvPr/>
          </p:nvSpPr>
          <p:spPr>
            <a:xfrm>
              <a:off x="4840443" y="1664901"/>
              <a:ext cx="590555" cy="590555"/>
            </a:xfrm>
            <a:custGeom>
              <a:avLst/>
              <a:gdLst>
                <a:gd name="connsiteX0" fmla="*/ 0 w 590555"/>
                <a:gd name="connsiteY0" fmla="*/ 324805 h 590555"/>
                <a:gd name="connsiteX1" fmla="*/ 132875 w 590555"/>
                <a:gd name="connsiteY1" fmla="*/ 324805 h 590555"/>
                <a:gd name="connsiteX2" fmla="*/ 132875 w 590555"/>
                <a:gd name="connsiteY2" fmla="*/ 0 h 590555"/>
                <a:gd name="connsiteX3" fmla="*/ 457680 w 590555"/>
                <a:gd name="connsiteY3" fmla="*/ 0 h 590555"/>
                <a:gd name="connsiteX4" fmla="*/ 457680 w 590555"/>
                <a:gd name="connsiteY4" fmla="*/ 324805 h 590555"/>
                <a:gd name="connsiteX5" fmla="*/ 590555 w 590555"/>
                <a:gd name="connsiteY5" fmla="*/ 324805 h 590555"/>
                <a:gd name="connsiteX6" fmla="*/ 295278 w 590555"/>
                <a:gd name="connsiteY6" fmla="*/ 590555 h 590555"/>
                <a:gd name="connsiteX7" fmla="*/ 0 w 590555"/>
                <a:gd name="connsiteY7" fmla="*/ 324805 h 590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0555" h="590555">
                  <a:moveTo>
                    <a:pt x="0" y="324805"/>
                  </a:moveTo>
                  <a:lnTo>
                    <a:pt x="132875" y="324805"/>
                  </a:lnTo>
                  <a:lnTo>
                    <a:pt x="132875" y="0"/>
                  </a:lnTo>
                  <a:lnTo>
                    <a:pt x="457680" y="0"/>
                  </a:lnTo>
                  <a:lnTo>
                    <a:pt x="457680" y="324805"/>
                  </a:lnTo>
                  <a:lnTo>
                    <a:pt x="590555" y="324805"/>
                  </a:lnTo>
                  <a:lnTo>
                    <a:pt x="295278" y="590555"/>
                  </a:lnTo>
                  <a:lnTo>
                    <a:pt x="0" y="324805"/>
                  </a:lnTo>
                  <a:close/>
                </a:path>
              </a:pathLst>
            </a:custGeom>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68435" tIns="35560" rIns="168435" bIns="181722" numCol="1" spcCol="1270" anchor="ctr" anchorCtr="0">
              <a:noAutofit/>
            </a:bodyPr>
            <a:lstStyle/>
            <a:p>
              <a:pPr algn="ctr" defTabSz="1244600">
                <a:lnSpc>
                  <a:spcPct val="90000"/>
                </a:lnSpc>
                <a:spcBef>
                  <a:spcPct val="0"/>
                </a:spcBef>
                <a:spcAft>
                  <a:spcPct val="35000"/>
                </a:spcAft>
              </a:pPr>
              <a:endParaRPr lang="en-GB" sz="2800">
                <a:solidFill>
                  <a:srgbClr val="4B4B4B">
                    <a:hueOff val="0"/>
                    <a:satOff val="0"/>
                    <a:lumOff val="0"/>
                    <a:alphaOff val="0"/>
                  </a:srgbClr>
                </a:solidFill>
              </a:endParaRPr>
            </a:p>
          </p:txBody>
        </p:sp>
        <p:sp>
          <p:nvSpPr>
            <p:cNvPr id="14" name="Freeform 13"/>
            <p:cNvSpPr/>
            <p:nvPr/>
          </p:nvSpPr>
          <p:spPr>
            <a:xfrm>
              <a:off x="5170795" y="2462797"/>
              <a:ext cx="590555" cy="590555"/>
            </a:xfrm>
            <a:custGeom>
              <a:avLst/>
              <a:gdLst>
                <a:gd name="connsiteX0" fmla="*/ 0 w 590555"/>
                <a:gd name="connsiteY0" fmla="*/ 324805 h 590555"/>
                <a:gd name="connsiteX1" fmla="*/ 132875 w 590555"/>
                <a:gd name="connsiteY1" fmla="*/ 324805 h 590555"/>
                <a:gd name="connsiteX2" fmla="*/ 132875 w 590555"/>
                <a:gd name="connsiteY2" fmla="*/ 0 h 590555"/>
                <a:gd name="connsiteX3" fmla="*/ 457680 w 590555"/>
                <a:gd name="connsiteY3" fmla="*/ 0 h 590555"/>
                <a:gd name="connsiteX4" fmla="*/ 457680 w 590555"/>
                <a:gd name="connsiteY4" fmla="*/ 324805 h 590555"/>
                <a:gd name="connsiteX5" fmla="*/ 590555 w 590555"/>
                <a:gd name="connsiteY5" fmla="*/ 324805 h 590555"/>
                <a:gd name="connsiteX6" fmla="*/ 295278 w 590555"/>
                <a:gd name="connsiteY6" fmla="*/ 590555 h 590555"/>
                <a:gd name="connsiteX7" fmla="*/ 0 w 590555"/>
                <a:gd name="connsiteY7" fmla="*/ 324805 h 590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0555" h="590555">
                  <a:moveTo>
                    <a:pt x="0" y="324805"/>
                  </a:moveTo>
                  <a:lnTo>
                    <a:pt x="132875" y="324805"/>
                  </a:lnTo>
                  <a:lnTo>
                    <a:pt x="132875" y="0"/>
                  </a:lnTo>
                  <a:lnTo>
                    <a:pt x="457680" y="0"/>
                  </a:lnTo>
                  <a:lnTo>
                    <a:pt x="457680" y="324805"/>
                  </a:lnTo>
                  <a:lnTo>
                    <a:pt x="590555" y="324805"/>
                  </a:lnTo>
                  <a:lnTo>
                    <a:pt x="295278" y="590555"/>
                  </a:lnTo>
                  <a:lnTo>
                    <a:pt x="0" y="324805"/>
                  </a:lnTo>
                  <a:close/>
                </a:path>
              </a:pathLst>
            </a:custGeom>
          </p:spPr>
          <p:style>
            <a:lnRef idx="2">
              <a:schemeClr val="accent2">
                <a:alpha val="90000"/>
                <a:tint val="40000"/>
                <a:hueOff val="0"/>
                <a:satOff val="0"/>
                <a:lumOff val="0"/>
                <a:alphaOff val="0"/>
              </a:schemeClr>
            </a:lnRef>
            <a:fillRef idx="1">
              <a:schemeClr val="accent2">
                <a:alpha val="90000"/>
                <a:tint val="40000"/>
                <a:hueOff val="0"/>
                <a:satOff val="0"/>
                <a:lumOff val="0"/>
                <a:alphaOff val="-13333"/>
              </a:schemeClr>
            </a:fillRef>
            <a:effectRef idx="0">
              <a:schemeClr val="accent2">
                <a:alpha val="90000"/>
                <a:tint val="40000"/>
                <a:hueOff val="0"/>
                <a:satOff val="0"/>
                <a:lumOff val="0"/>
                <a:alphaOff val="-13333"/>
              </a:schemeClr>
            </a:effectRef>
            <a:fontRef idx="minor">
              <a:schemeClr val="dk1">
                <a:hueOff val="0"/>
                <a:satOff val="0"/>
                <a:lumOff val="0"/>
                <a:alphaOff val="0"/>
              </a:schemeClr>
            </a:fontRef>
          </p:style>
          <p:txBody>
            <a:bodyPr spcFirstLastPara="0" vert="horz" wrap="square" lIns="168435" tIns="35560" rIns="168435" bIns="181722" numCol="1" spcCol="1270" anchor="ctr" anchorCtr="0">
              <a:noAutofit/>
            </a:bodyPr>
            <a:lstStyle/>
            <a:p>
              <a:pPr algn="ctr" defTabSz="1244600">
                <a:lnSpc>
                  <a:spcPct val="90000"/>
                </a:lnSpc>
                <a:spcBef>
                  <a:spcPct val="0"/>
                </a:spcBef>
                <a:spcAft>
                  <a:spcPct val="35000"/>
                </a:spcAft>
              </a:pPr>
              <a:endParaRPr lang="en-GB" sz="2800">
                <a:solidFill>
                  <a:srgbClr val="4B4B4B">
                    <a:hueOff val="0"/>
                    <a:satOff val="0"/>
                    <a:lumOff val="0"/>
                    <a:alphaOff val="0"/>
                  </a:srgbClr>
                </a:solidFill>
              </a:endParaRPr>
            </a:p>
          </p:txBody>
        </p:sp>
        <p:sp>
          <p:nvSpPr>
            <p:cNvPr id="15" name="Freeform 14"/>
            <p:cNvSpPr/>
            <p:nvPr/>
          </p:nvSpPr>
          <p:spPr>
            <a:xfrm>
              <a:off x="5500507" y="3313142"/>
              <a:ext cx="590555" cy="590555"/>
            </a:xfrm>
            <a:custGeom>
              <a:avLst/>
              <a:gdLst>
                <a:gd name="connsiteX0" fmla="*/ 0 w 590555"/>
                <a:gd name="connsiteY0" fmla="*/ 324805 h 590555"/>
                <a:gd name="connsiteX1" fmla="*/ 132875 w 590555"/>
                <a:gd name="connsiteY1" fmla="*/ 324805 h 590555"/>
                <a:gd name="connsiteX2" fmla="*/ 132875 w 590555"/>
                <a:gd name="connsiteY2" fmla="*/ 0 h 590555"/>
                <a:gd name="connsiteX3" fmla="*/ 457680 w 590555"/>
                <a:gd name="connsiteY3" fmla="*/ 0 h 590555"/>
                <a:gd name="connsiteX4" fmla="*/ 457680 w 590555"/>
                <a:gd name="connsiteY4" fmla="*/ 324805 h 590555"/>
                <a:gd name="connsiteX5" fmla="*/ 590555 w 590555"/>
                <a:gd name="connsiteY5" fmla="*/ 324805 h 590555"/>
                <a:gd name="connsiteX6" fmla="*/ 295278 w 590555"/>
                <a:gd name="connsiteY6" fmla="*/ 590555 h 590555"/>
                <a:gd name="connsiteX7" fmla="*/ 0 w 590555"/>
                <a:gd name="connsiteY7" fmla="*/ 324805 h 590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0555" h="590555">
                  <a:moveTo>
                    <a:pt x="0" y="324805"/>
                  </a:moveTo>
                  <a:lnTo>
                    <a:pt x="132875" y="324805"/>
                  </a:lnTo>
                  <a:lnTo>
                    <a:pt x="132875" y="0"/>
                  </a:lnTo>
                  <a:lnTo>
                    <a:pt x="457680" y="0"/>
                  </a:lnTo>
                  <a:lnTo>
                    <a:pt x="457680" y="324805"/>
                  </a:lnTo>
                  <a:lnTo>
                    <a:pt x="590555" y="324805"/>
                  </a:lnTo>
                  <a:lnTo>
                    <a:pt x="295278" y="590555"/>
                  </a:lnTo>
                  <a:lnTo>
                    <a:pt x="0" y="324805"/>
                  </a:lnTo>
                  <a:close/>
                </a:path>
              </a:pathLst>
            </a:custGeom>
          </p:spPr>
          <p:style>
            <a:lnRef idx="2">
              <a:schemeClr val="accent2">
                <a:alpha val="90000"/>
                <a:tint val="40000"/>
                <a:hueOff val="0"/>
                <a:satOff val="0"/>
                <a:lumOff val="0"/>
                <a:alphaOff val="0"/>
              </a:schemeClr>
            </a:lnRef>
            <a:fillRef idx="1">
              <a:schemeClr val="accent2">
                <a:alpha val="90000"/>
                <a:tint val="40000"/>
                <a:hueOff val="0"/>
                <a:satOff val="0"/>
                <a:lumOff val="0"/>
                <a:alphaOff val="-26667"/>
              </a:schemeClr>
            </a:fillRef>
            <a:effectRef idx="0">
              <a:schemeClr val="accent2">
                <a:alpha val="90000"/>
                <a:tint val="40000"/>
                <a:hueOff val="0"/>
                <a:satOff val="0"/>
                <a:lumOff val="0"/>
                <a:alphaOff val="-26667"/>
              </a:schemeClr>
            </a:effectRef>
            <a:fontRef idx="minor">
              <a:schemeClr val="dk1">
                <a:hueOff val="0"/>
                <a:satOff val="0"/>
                <a:lumOff val="0"/>
                <a:alphaOff val="0"/>
              </a:schemeClr>
            </a:fontRef>
          </p:style>
          <p:txBody>
            <a:bodyPr spcFirstLastPara="0" vert="horz" wrap="square" lIns="168435" tIns="35560" rIns="168435" bIns="181722" numCol="1" spcCol="1270" anchor="ctr" anchorCtr="0">
              <a:noAutofit/>
            </a:bodyPr>
            <a:lstStyle/>
            <a:p>
              <a:pPr algn="ctr" defTabSz="1244600">
                <a:lnSpc>
                  <a:spcPct val="90000"/>
                </a:lnSpc>
                <a:spcBef>
                  <a:spcPct val="0"/>
                </a:spcBef>
                <a:spcAft>
                  <a:spcPct val="35000"/>
                </a:spcAft>
              </a:pPr>
              <a:endParaRPr lang="en-GB" sz="2800">
                <a:solidFill>
                  <a:srgbClr val="4B4B4B">
                    <a:hueOff val="0"/>
                    <a:satOff val="0"/>
                    <a:lumOff val="0"/>
                    <a:alphaOff val="0"/>
                  </a:srgbClr>
                </a:solidFill>
              </a:endParaRPr>
            </a:p>
          </p:txBody>
        </p:sp>
        <p:sp>
          <p:nvSpPr>
            <p:cNvPr id="16" name="Freeform 15"/>
            <p:cNvSpPr/>
            <p:nvPr/>
          </p:nvSpPr>
          <p:spPr>
            <a:xfrm>
              <a:off x="5946572" y="4072045"/>
              <a:ext cx="590555" cy="590555"/>
            </a:xfrm>
            <a:custGeom>
              <a:avLst/>
              <a:gdLst>
                <a:gd name="connsiteX0" fmla="*/ 0 w 590555"/>
                <a:gd name="connsiteY0" fmla="*/ 324805 h 590555"/>
                <a:gd name="connsiteX1" fmla="*/ 132875 w 590555"/>
                <a:gd name="connsiteY1" fmla="*/ 324805 h 590555"/>
                <a:gd name="connsiteX2" fmla="*/ 132875 w 590555"/>
                <a:gd name="connsiteY2" fmla="*/ 0 h 590555"/>
                <a:gd name="connsiteX3" fmla="*/ 457680 w 590555"/>
                <a:gd name="connsiteY3" fmla="*/ 0 h 590555"/>
                <a:gd name="connsiteX4" fmla="*/ 457680 w 590555"/>
                <a:gd name="connsiteY4" fmla="*/ 324805 h 590555"/>
                <a:gd name="connsiteX5" fmla="*/ 590555 w 590555"/>
                <a:gd name="connsiteY5" fmla="*/ 324805 h 590555"/>
                <a:gd name="connsiteX6" fmla="*/ 295278 w 590555"/>
                <a:gd name="connsiteY6" fmla="*/ 590555 h 590555"/>
                <a:gd name="connsiteX7" fmla="*/ 0 w 590555"/>
                <a:gd name="connsiteY7" fmla="*/ 324805 h 590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0555" h="590555">
                  <a:moveTo>
                    <a:pt x="0" y="324805"/>
                  </a:moveTo>
                  <a:lnTo>
                    <a:pt x="132875" y="324805"/>
                  </a:lnTo>
                  <a:lnTo>
                    <a:pt x="132875" y="0"/>
                  </a:lnTo>
                  <a:lnTo>
                    <a:pt x="457680" y="0"/>
                  </a:lnTo>
                  <a:lnTo>
                    <a:pt x="457680" y="324805"/>
                  </a:lnTo>
                  <a:lnTo>
                    <a:pt x="590555" y="324805"/>
                  </a:lnTo>
                  <a:lnTo>
                    <a:pt x="295278" y="590555"/>
                  </a:lnTo>
                  <a:lnTo>
                    <a:pt x="0" y="324805"/>
                  </a:lnTo>
                  <a:close/>
                </a:path>
              </a:pathLst>
            </a:custGeom>
          </p:spPr>
          <p:style>
            <a:lnRef idx="2">
              <a:schemeClr val="accent2">
                <a:alpha val="90000"/>
                <a:tint val="40000"/>
                <a:hueOff val="0"/>
                <a:satOff val="0"/>
                <a:lumOff val="0"/>
                <a:alphaOff val="0"/>
              </a:schemeClr>
            </a:lnRef>
            <a:fillRef idx="1">
              <a:schemeClr val="accent2">
                <a:alpha val="90000"/>
                <a:tint val="40000"/>
                <a:hueOff val="0"/>
                <a:satOff val="0"/>
                <a:lumOff val="0"/>
                <a:alphaOff val="-40000"/>
              </a:schemeClr>
            </a:fillRef>
            <a:effectRef idx="0">
              <a:schemeClr val="accent2">
                <a:alpha val="90000"/>
                <a:tint val="40000"/>
                <a:hueOff val="0"/>
                <a:satOff val="0"/>
                <a:lumOff val="0"/>
                <a:alphaOff val="-40000"/>
              </a:schemeClr>
            </a:effectRef>
            <a:fontRef idx="minor">
              <a:schemeClr val="dk1">
                <a:hueOff val="0"/>
                <a:satOff val="0"/>
                <a:lumOff val="0"/>
                <a:alphaOff val="0"/>
              </a:schemeClr>
            </a:fontRef>
          </p:style>
          <p:txBody>
            <a:bodyPr spcFirstLastPara="0" vert="horz" wrap="square" lIns="168435" tIns="35560" rIns="168435" bIns="181722" numCol="1" spcCol="1270" anchor="ctr" anchorCtr="0">
              <a:noAutofit/>
            </a:bodyPr>
            <a:lstStyle/>
            <a:p>
              <a:pPr algn="ctr" defTabSz="1244600">
                <a:lnSpc>
                  <a:spcPct val="90000"/>
                </a:lnSpc>
                <a:spcBef>
                  <a:spcPct val="0"/>
                </a:spcBef>
                <a:spcAft>
                  <a:spcPct val="35000"/>
                </a:spcAft>
              </a:pPr>
              <a:endParaRPr lang="en-GB" sz="2800">
                <a:solidFill>
                  <a:srgbClr val="4B4B4B">
                    <a:hueOff val="0"/>
                    <a:satOff val="0"/>
                    <a:lumOff val="0"/>
                    <a:alphaOff val="0"/>
                  </a:srgbClr>
                </a:solidFill>
              </a:endParaRPr>
            </a:p>
          </p:txBody>
        </p:sp>
      </p:grpSp>
      <p:sp>
        <p:nvSpPr>
          <p:cNvPr id="28" name="Freeform 27"/>
          <p:cNvSpPr/>
          <p:nvPr/>
        </p:nvSpPr>
        <p:spPr>
          <a:xfrm>
            <a:off x="1783613" y="5249974"/>
            <a:ext cx="7543880" cy="786301"/>
          </a:xfrm>
          <a:custGeom>
            <a:avLst/>
            <a:gdLst>
              <a:gd name="connsiteX0" fmla="*/ 0 w 6194996"/>
              <a:gd name="connsiteY0" fmla="*/ 90855 h 908546"/>
              <a:gd name="connsiteX1" fmla="*/ 90855 w 6194996"/>
              <a:gd name="connsiteY1" fmla="*/ 0 h 908546"/>
              <a:gd name="connsiteX2" fmla="*/ 6104141 w 6194996"/>
              <a:gd name="connsiteY2" fmla="*/ 0 h 908546"/>
              <a:gd name="connsiteX3" fmla="*/ 6194996 w 6194996"/>
              <a:gd name="connsiteY3" fmla="*/ 90855 h 908546"/>
              <a:gd name="connsiteX4" fmla="*/ 6194996 w 6194996"/>
              <a:gd name="connsiteY4" fmla="*/ 817691 h 908546"/>
              <a:gd name="connsiteX5" fmla="*/ 6104141 w 6194996"/>
              <a:gd name="connsiteY5" fmla="*/ 908546 h 908546"/>
              <a:gd name="connsiteX6" fmla="*/ 90855 w 6194996"/>
              <a:gd name="connsiteY6" fmla="*/ 908546 h 908546"/>
              <a:gd name="connsiteX7" fmla="*/ 0 w 6194996"/>
              <a:gd name="connsiteY7" fmla="*/ 817691 h 908546"/>
              <a:gd name="connsiteX8" fmla="*/ 0 w 6194996"/>
              <a:gd name="connsiteY8" fmla="*/ 90855 h 908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94996" h="908546">
                <a:moveTo>
                  <a:pt x="0" y="90855"/>
                </a:moveTo>
                <a:cubicBezTo>
                  <a:pt x="0" y="40677"/>
                  <a:pt x="40677" y="0"/>
                  <a:pt x="90855" y="0"/>
                </a:cubicBezTo>
                <a:lnTo>
                  <a:pt x="6104141" y="0"/>
                </a:lnTo>
                <a:cubicBezTo>
                  <a:pt x="6154319" y="0"/>
                  <a:pt x="6194996" y="40677"/>
                  <a:pt x="6194996" y="90855"/>
                </a:cubicBezTo>
                <a:lnTo>
                  <a:pt x="6194996" y="817691"/>
                </a:lnTo>
                <a:cubicBezTo>
                  <a:pt x="6194996" y="867869"/>
                  <a:pt x="6154319" y="908546"/>
                  <a:pt x="6104141" y="908546"/>
                </a:cubicBezTo>
                <a:lnTo>
                  <a:pt x="90855" y="908546"/>
                </a:lnTo>
                <a:cubicBezTo>
                  <a:pt x="40677" y="908546"/>
                  <a:pt x="0" y="867869"/>
                  <a:pt x="0" y="817691"/>
                </a:cubicBezTo>
                <a:lnTo>
                  <a:pt x="0" y="90855"/>
                </a:lnTo>
                <a:close/>
              </a:path>
            </a:pathLst>
          </a:custGeom>
        </p:spPr>
        <p:style>
          <a:lnRef idx="2">
            <a:schemeClr val="lt1">
              <a:hueOff val="0"/>
              <a:satOff val="0"/>
              <a:lumOff val="0"/>
              <a:alphaOff val="0"/>
            </a:schemeClr>
          </a:lnRef>
          <a:fillRef idx="1">
            <a:schemeClr val="accent2">
              <a:alpha val="90000"/>
              <a:hueOff val="0"/>
              <a:satOff val="0"/>
              <a:lumOff val="0"/>
              <a:alphaOff val="-40000"/>
            </a:schemeClr>
          </a:fillRef>
          <a:effectRef idx="0">
            <a:schemeClr val="accent2">
              <a:alpha val="90000"/>
              <a:hueOff val="0"/>
              <a:satOff val="0"/>
              <a:lumOff val="0"/>
              <a:alphaOff val="-40000"/>
            </a:schemeClr>
          </a:effectRef>
          <a:fontRef idx="minor">
            <a:schemeClr val="lt1"/>
          </a:fontRef>
        </p:style>
        <p:txBody>
          <a:bodyPr spcFirstLastPara="0" vert="horz" wrap="square" lIns="95190" tIns="95190" rIns="1148359" bIns="95190" numCol="1" spcCol="1270" anchor="ctr" anchorCtr="0">
            <a:noAutofit/>
          </a:bodyPr>
          <a:lstStyle/>
          <a:p>
            <a:pPr defTabSz="800100">
              <a:lnSpc>
                <a:spcPct val="90000"/>
              </a:lnSpc>
              <a:spcBef>
                <a:spcPct val="0"/>
              </a:spcBef>
              <a:spcAft>
                <a:spcPct val="35000"/>
              </a:spcAft>
            </a:pPr>
            <a:r>
              <a:rPr lang="en-GB" sz="2000" b="1" dirty="0">
                <a:solidFill>
                  <a:srgbClr val="FFFFFF"/>
                </a:solidFill>
                <a:latin typeface="Abadi" panose="020B0604020104020204" pitchFamily="34" charset="0"/>
              </a:rPr>
              <a:t>Evaluating the geographical enquiry</a:t>
            </a:r>
          </a:p>
        </p:txBody>
      </p:sp>
      <p:sp>
        <p:nvSpPr>
          <p:cNvPr id="29" name="Rectangle 28"/>
          <p:cNvSpPr/>
          <p:nvPr/>
        </p:nvSpPr>
        <p:spPr>
          <a:xfrm>
            <a:off x="1657978" y="4602057"/>
            <a:ext cx="4639344" cy="400110"/>
          </a:xfrm>
          <a:prstGeom prst="rect">
            <a:avLst/>
          </a:prstGeom>
        </p:spPr>
        <p:txBody>
          <a:bodyPr wrap="square">
            <a:spAutoFit/>
          </a:bodyPr>
          <a:lstStyle/>
          <a:p>
            <a:pPr defTabSz="457200"/>
            <a:r>
              <a:rPr lang="en-GB" sz="2000" b="1" dirty="0">
                <a:solidFill>
                  <a:srgbClr val="FFFFFF"/>
                </a:solidFill>
                <a:latin typeface="Abadi" panose="020B0604020104020204" pitchFamily="34" charset="0"/>
              </a:rPr>
              <a:t>Reaching conclusions</a:t>
            </a:r>
          </a:p>
        </p:txBody>
      </p:sp>
      <p:sp>
        <p:nvSpPr>
          <p:cNvPr id="30" name="Freeform 29"/>
          <p:cNvSpPr/>
          <p:nvPr/>
        </p:nvSpPr>
        <p:spPr>
          <a:xfrm>
            <a:off x="8410730" y="5017351"/>
            <a:ext cx="590555" cy="578579"/>
          </a:xfrm>
          <a:custGeom>
            <a:avLst/>
            <a:gdLst>
              <a:gd name="connsiteX0" fmla="*/ 0 w 590555"/>
              <a:gd name="connsiteY0" fmla="*/ 324805 h 590555"/>
              <a:gd name="connsiteX1" fmla="*/ 132875 w 590555"/>
              <a:gd name="connsiteY1" fmla="*/ 324805 h 590555"/>
              <a:gd name="connsiteX2" fmla="*/ 132875 w 590555"/>
              <a:gd name="connsiteY2" fmla="*/ 0 h 590555"/>
              <a:gd name="connsiteX3" fmla="*/ 457680 w 590555"/>
              <a:gd name="connsiteY3" fmla="*/ 0 h 590555"/>
              <a:gd name="connsiteX4" fmla="*/ 457680 w 590555"/>
              <a:gd name="connsiteY4" fmla="*/ 324805 h 590555"/>
              <a:gd name="connsiteX5" fmla="*/ 590555 w 590555"/>
              <a:gd name="connsiteY5" fmla="*/ 324805 h 590555"/>
              <a:gd name="connsiteX6" fmla="*/ 295278 w 590555"/>
              <a:gd name="connsiteY6" fmla="*/ 590555 h 590555"/>
              <a:gd name="connsiteX7" fmla="*/ 0 w 590555"/>
              <a:gd name="connsiteY7" fmla="*/ 324805 h 590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0555" h="590555">
                <a:moveTo>
                  <a:pt x="0" y="324805"/>
                </a:moveTo>
                <a:lnTo>
                  <a:pt x="132875" y="324805"/>
                </a:lnTo>
                <a:lnTo>
                  <a:pt x="132875" y="0"/>
                </a:lnTo>
                <a:lnTo>
                  <a:pt x="457680" y="0"/>
                </a:lnTo>
                <a:lnTo>
                  <a:pt x="457680" y="324805"/>
                </a:lnTo>
                <a:lnTo>
                  <a:pt x="590555" y="324805"/>
                </a:lnTo>
                <a:lnTo>
                  <a:pt x="295278" y="590555"/>
                </a:lnTo>
                <a:lnTo>
                  <a:pt x="0" y="324805"/>
                </a:lnTo>
                <a:close/>
              </a:path>
            </a:pathLst>
          </a:custGeom>
        </p:spPr>
        <p:style>
          <a:lnRef idx="2">
            <a:schemeClr val="accent2">
              <a:alpha val="90000"/>
              <a:tint val="40000"/>
              <a:hueOff val="0"/>
              <a:satOff val="0"/>
              <a:lumOff val="0"/>
              <a:alphaOff val="0"/>
            </a:schemeClr>
          </a:lnRef>
          <a:fillRef idx="1">
            <a:schemeClr val="accent2">
              <a:alpha val="90000"/>
              <a:tint val="40000"/>
              <a:hueOff val="0"/>
              <a:satOff val="0"/>
              <a:lumOff val="0"/>
              <a:alphaOff val="-40000"/>
            </a:schemeClr>
          </a:fillRef>
          <a:effectRef idx="0">
            <a:schemeClr val="accent2">
              <a:alpha val="90000"/>
              <a:tint val="40000"/>
              <a:hueOff val="0"/>
              <a:satOff val="0"/>
              <a:lumOff val="0"/>
              <a:alphaOff val="-40000"/>
            </a:schemeClr>
          </a:effectRef>
          <a:fontRef idx="minor">
            <a:schemeClr val="dk1">
              <a:hueOff val="0"/>
              <a:satOff val="0"/>
              <a:lumOff val="0"/>
              <a:alphaOff val="0"/>
            </a:schemeClr>
          </a:fontRef>
        </p:style>
        <p:txBody>
          <a:bodyPr spcFirstLastPara="0" vert="horz" wrap="square" lIns="168435" tIns="35560" rIns="168435" bIns="181722" numCol="1" spcCol="1270" anchor="ctr" anchorCtr="0">
            <a:noAutofit/>
          </a:bodyPr>
          <a:lstStyle/>
          <a:p>
            <a:pPr algn="ctr" defTabSz="1244600">
              <a:lnSpc>
                <a:spcPct val="90000"/>
              </a:lnSpc>
              <a:spcBef>
                <a:spcPct val="0"/>
              </a:spcBef>
              <a:spcAft>
                <a:spcPct val="35000"/>
              </a:spcAft>
            </a:pPr>
            <a:endParaRPr lang="en-GB" sz="2800">
              <a:solidFill>
                <a:srgbClr val="4B4B4B">
                  <a:hueOff val="0"/>
                  <a:satOff val="0"/>
                  <a:lumOff val="0"/>
                  <a:alphaOff val="0"/>
                </a:srgbClr>
              </a:solidFill>
            </a:endParaRPr>
          </a:p>
        </p:txBody>
      </p:sp>
      <p:sp>
        <p:nvSpPr>
          <p:cNvPr id="18" name="Footer Placeholder 3"/>
          <p:cNvSpPr txBox="1">
            <a:spLocks/>
          </p:cNvSpPr>
          <p:nvPr/>
        </p:nvSpPr>
        <p:spPr>
          <a:xfrm>
            <a:off x="3612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rgbClr val="4B4B4B"/>
                </a:solidFill>
              </a:rPr>
              <a:t> .</a:t>
            </a:r>
          </a:p>
        </p:txBody>
      </p:sp>
      <p:sp>
        <p:nvSpPr>
          <p:cNvPr id="19" name="Date Placeholder 7"/>
          <p:cNvSpPr txBox="1">
            <a:spLocks/>
          </p:cNvSpPr>
          <p:nvPr/>
        </p:nvSpPr>
        <p:spPr>
          <a:xfrm>
            <a:off x="1958618" y="6413740"/>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2DBF357-1A23-9D40-A937-373C8AC86504}" type="slidenum">
              <a:rPr lang="en-US" sz="800">
                <a:solidFill>
                  <a:srgbClr val="4B4B4B"/>
                </a:solidFill>
              </a:rPr>
              <a:pPr/>
              <a:t>18</a:t>
            </a:fld>
            <a:endParaRPr lang="en-US" sz="800" dirty="0">
              <a:solidFill>
                <a:srgbClr val="4B4B4B"/>
              </a:solidFill>
            </a:endParaRPr>
          </a:p>
        </p:txBody>
      </p:sp>
    </p:spTree>
    <p:extLst>
      <p:ext uri="{BB962C8B-B14F-4D97-AF65-F5344CB8AC3E}">
        <p14:creationId xmlns:p14="http://schemas.microsoft.com/office/powerpoint/2010/main" val="36467014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World Of Informatics Writing Learning Objectives">
            <a:extLst>
              <a:ext uri="{FF2B5EF4-FFF2-40B4-BE49-F238E27FC236}">
                <a16:creationId xmlns:a16="http://schemas.microsoft.com/office/drawing/2014/main" id="{A8DD3EDC-6671-C6FC-6883-740120BE8D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1802" y="1188238"/>
            <a:ext cx="9650413" cy="550718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2995235-EFFA-1444-8A0F-F71BEC3A6ABF}"/>
              </a:ext>
            </a:extLst>
          </p:cNvPr>
          <p:cNvSpPr txBox="1"/>
          <p:nvPr/>
        </p:nvSpPr>
        <p:spPr>
          <a:xfrm>
            <a:off x="2961409" y="665018"/>
            <a:ext cx="6130636" cy="523220"/>
          </a:xfrm>
          <a:prstGeom prst="rect">
            <a:avLst/>
          </a:prstGeom>
          <a:noFill/>
        </p:spPr>
        <p:txBody>
          <a:bodyPr wrap="square" rtlCol="0">
            <a:spAutoFit/>
          </a:bodyPr>
          <a:lstStyle/>
          <a:p>
            <a:r>
              <a:rPr lang="en-US" sz="2800" b="1" dirty="0">
                <a:latin typeface="Abadi" panose="020B0604020104020204" pitchFamily="34" charset="0"/>
              </a:rPr>
              <a:t>Hierarchy of educational objectives</a:t>
            </a:r>
            <a:endParaRPr lang="en-GB" sz="2800" b="1" dirty="0">
              <a:latin typeface="Abadi" panose="020B0604020104020204" pitchFamily="34" charset="0"/>
            </a:endParaRPr>
          </a:p>
        </p:txBody>
      </p:sp>
    </p:spTree>
    <p:extLst>
      <p:ext uri="{BB962C8B-B14F-4D97-AF65-F5344CB8AC3E}">
        <p14:creationId xmlns:p14="http://schemas.microsoft.com/office/powerpoint/2010/main" val="2348170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09EA7EA7-74F5-4EE2-8E3D-1A10308259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 name="Straight Connector 8">
              <a:extLst>
                <a:ext uri="{FF2B5EF4-FFF2-40B4-BE49-F238E27FC236}">
                  <a16:creationId xmlns:a16="http://schemas.microsoft.com/office/drawing/2014/main" id="{A5CE79B5-7EE4-424D-AD14-5DEFB61B85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696C926F-F999-44BA-8D86-9EAB51D6501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3" name="Isosceles Triangle 12">
              <a:extLst>
                <a:ext uri="{FF2B5EF4-FFF2-40B4-BE49-F238E27FC236}">
                  <a16:creationId xmlns:a16="http://schemas.microsoft.com/office/drawing/2014/main" id="{CEDB37A9-282D-4DDB-85AD-B2090A825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4"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Isosceles Triangle 16">
              <a:extLst>
                <a:ext uri="{FF2B5EF4-FFF2-40B4-BE49-F238E27FC236}">
                  <a16:creationId xmlns:a16="http://schemas.microsoft.com/office/drawing/2014/main" id="{626DA82A-72C2-4DF6-9CF0-0D1F6B96B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Isosceles Triangle 17">
              <a:extLst>
                <a:ext uri="{FF2B5EF4-FFF2-40B4-BE49-F238E27FC236}">
                  <a16:creationId xmlns:a16="http://schemas.microsoft.com/office/drawing/2014/main" id="{8EE6DC63-4380-4BE0-A68A-8F01162BD1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useBgFill="1">
        <p:nvSpPr>
          <p:cNvPr id="20" name="Rectangle 19">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2" name="Rectangle 21">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53376"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133042"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28"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4631"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6597"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2" name="Isosceles Triangle 31">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5488"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4"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655"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6" name="Isosceles Triangle 35">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14821"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 name="Rectangle 2"/>
          <p:cNvSpPr/>
          <p:nvPr/>
        </p:nvSpPr>
        <p:spPr>
          <a:xfrm>
            <a:off x="677334" y="609600"/>
            <a:ext cx="3843375" cy="5175624"/>
          </a:xfrm>
          <a:prstGeom prst="rect">
            <a:avLst/>
          </a:prstGeom>
        </p:spPr>
        <p:txBody>
          <a:bodyPr vert="horz" lIns="91440" tIns="45720" rIns="91440" bIns="45720" rtlCol="0" anchor="ctr">
            <a:normAutofit/>
          </a:bodyPr>
          <a:lstStyle/>
          <a:p>
            <a:pPr>
              <a:spcBef>
                <a:spcPct val="0"/>
              </a:spcBef>
              <a:spcAft>
                <a:spcPts val="600"/>
              </a:spcAft>
              <a:defRPr/>
            </a:pPr>
            <a:r>
              <a:rPr lang="en-US" sz="3600" b="1" spc="-50">
                <a:solidFill>
                  <a:schemeClr val="tx1">
                    <a:lumMod val="85000"/>
                    <a:lumOff val="15000"/>
                  </a:schemeClr>
                </a:solidFill>
                <a:latin typeface="+mj-lt"/>
                <a:ea typeface="+mj-ea"/>
                <a:cs typeface="+mj-cs"/>
              </a:rPr>
              <a:t>Content of the session</a:t>
            </a:r>
          </a:p>
        </p:txBody>
      </p:sp>
      <p:sp>
        <p:nvSpPr>
          <p:cNvPr id="38" name="Freeform: Shape 37">
            <a:extLst>
              <a:ext uri="{FF2B5EF4-FFF2-40B4-BE49-F238E27FC236}">
                <a16:creationId xmlns:a16="http://schemas.microsoft.com/office/drawing/2014/main" id="{142BFA2A-77A0-4F60-A32A-685681C84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2154" y="-8467"/>
            <a:ext cx="7109846" cy="6866467"/>
          </a:xfrm>
          <a:custGeom>
            <a:avLst/>
            <a:gdLst>
              <a:gd name="connsiteX0" fmla="*/ 0 w 7109846"/>
              <a:gd name="connsiteY0" fmla="*/ 0 h 6866467"/>
              <a:gd name="connsiteX1" fmla="*/ 1249825 w 7109846"/>
              <a:gd name="connsiteY1" fmla="*/ 0 h 6866467"/>
              <a:gd name="connsiteX2" fmla="*/ 1249825 w 7109846"/>
              <a:gd name="connsiteY2" fmla="*/ 8467 h 6866467"/>
              <a:gd name="connsiteX3" fmla="*/ 7109846 w 7109846"/>
              <a:gd name="connsiteY3" fmla="*/ 8467 h 6866467"/>
              <a:gd name="connsiteX4" fmla="*/ 7109846 w 7109846"/>
              <a:gd name="connsiteY4" fmla="*/ 6866467 h 6866467"/>
              <a:gd name="connsiteX5" fmla="*/ 1249825 w 7109846"/>
              <a:gd name="connsiteY5" fmla="*/ 6866467 h 6866467"/>
              <a:gd name="connsiteX6" fmla="*/ 1109382 w 7109846"/>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9846" h="6866467">
                <a:moveTo>
                  <a:pt x="0" y="0"/>
                </a:moveTo>
                <a:lnTo>
                  <a:pt x="1249825" y="0"/>
                </a:lnTo>
                <a:lnTo>
                  <a:pt x="1249825" y="8467"/>
                </a:lnTo>
                <a:lnTo>
                  <a:pt x="7109846" y="8467"/>
                </a:lnTo>
                <a:lnTo>
                  <a:pt x="7109846"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ectangle 1"/>
          <p:cNvSpPr/>
          <p:nvPr/>
        </p:nvSpPr>
        <p:spPr>
          <a:xfrm>
            <a:off x="6116084" y="609601"/>
            <a:ext cx="5511296" cy="5175624"/>
          </a:xfrm>
          <a:prstGeom prst="rect">
            <a:avLst/>
          </a:prstGeom>
        </p:spPr>
        <p:txBody>
          <a:bodyPr vert="horz" lIns="91440" tIns="45720" rIns="91440" bIns="45720" rtlCol="0" anchor="ctr">
            <a:normAutofit/>
          </a:bodyPr>
          <a:lstStyle/>
          <a:p>
            <a:pPr lvl="0">
              <a:spcBef>
                <a:spcPts val="1000"/>
              </a:spcBef>
              <a:buClr>
                <a:schemeClr val="accent1"/>
              </a:buClr>
              <a:buSzPct val="80000"/>
            </a:pPr>
            <a:r>
              <a:rPr lang="en-US" altLang="en-US" sz="3600" b="1" baseline="30000" dirty="0" err="1">
                <a:solidFill>
                  <a:schemeClr val="bg1"/>
                </a:solidFill>
                <a:latin typeface="Abadi" panose="020B0604020104020204" pitchFamily="34" charset="0"/>
              </a:rPr>
              <a:t>Ofqual</a:t>
            </a:r>
            <a:r>
              <a:rPr lang="en-US" altLang="en-US" sz="3600" b="1" baseline="30000" dirty="0">
                <a:solidFill>
                  <a:schemeClr val="bg1"/>
                </a:solidFill>
                <a:latin typeface="Abadi" panose="020B0604020104020204" pitchFamily="34" charset="0"/>
              </a:rPr>
              <a:t> Report</a:t>
            </a:r>
          </a:p>
          <a:p>
            <a:pPr lvl="0">
              <a:spcBef>
                <a:spcPts val="1000"/>
              </a:spcBef>
              <a:buClr>
                <a:schemeClr val="accent1"/>
              </a:buClr>
              <a:buSzPct val="80000"/>
            </a:pPr>
            <a:r>
              <a:rPr lang="en-US" altLang="en-US" sz="3600" b="1" baseline="30000" dirty="0">
                <a:solidFill>
                  <a:schemeClr val="bg1"/>
                </a:solidFill>
                <a:latin typeface="Abadi" panose="020B0604020104020204" pitchFamily="34" charset="0"/>
              </a:rPr>
              <a:t>Importance of fieldwork </a:t>
            </a:r>
          </a:p>
          <a:p>
            <a:pPr lvl="0">
              <a:spcBef>
                <a:spcPts val="1000"/>
              </a:spcBef>
              <a:buClr>
                <a:schemeClr val="accent1"/>
              </a:buClr>
              <a:buSzPct val="80000"/>
            </a:pPr>
            <a:r>
              <a:rPr lang="en-US" altLang="en-US" sz="3600" b="1" baseline="30000" dirty="0">
                <a:solidFill>
                  <a:schemeClr val="bg1"/>
                </a:solidFill>
                <a:latin typeface="Abadi" panose="020B0604020104020204" pitchFamily="34" charset="0"/>
              </a:rPr>
              <a:t>GA Comments</a:t>
            </a:r>
          </a:p>
          <a:p>
            <a:pPr lvl="0">
              <a:spcBef>
                <a:spcPts val="1000"/>
              </a:spcBef>
              <a:buClr>
                <a:schemeClr val="accent1"/>
              </a:buClr>
              <a:buSzPct val="80000"/>
            </a:pPr>
            <a:r>
              <a:rPr lang="en-US" altLang="en-US" sz="3600" b="1" baseline="30000" dirty="0">
                <a:solidFill>
                  <a:schemeClr val="bg1"/>
                </a:solidFill>
                <a:latin typeface="Abadi" panose="020B0604020104020204" pitchFamily="34" charset="0"/>
              </a:rPr>
              <a:t>Fieldwork enquiry sequence</a:t>
            </a:r>
          </a:p>
          <a:p>
            <a:pPr lvl="0">
              <a:spcBef>
                <a:spcPts val="1000"/>
              </a:spcBef>
              <a:buClr>
                <a:schemeClr val="accent1"/>
              </a:buClr>
              <a:buSzPct val="80000"/>
            </a:pPr>
            <a:r>
              <a:rPr lang="en-US" altLang="en-US" sz="3600" b="1" baseline="30000" dirty="0">
                <a:solidFill>
                  <a:schemeClr val="bg1"/>
                </a:solidFill>
                <a:latin typeface="Abadi" panose="020B0604020104020204" pitchFamily="34" charset="0"/>
              </a:rPr>
              <a:t>Fieldwork opportunities</a:t>
            </a:r>
          </a:p>
          <a:p>
            <a:pPr lvl="0">
              <a:spcBef>
                <a:spcPts val="1000"/>
              </a:spcBef>
              <a:buClr>
                <a:schemeClr val="accent1"/>
              </a:buClr>
              <a:buSzPct val="80000"/>
            </a:pPr>
            <a:r>
              <a:rPr lang="en-US" altLang="en-US" sz="3600" b="1" baseline="30000" dirty="0">
                <a:solidFill>
                  <a:schemeClr val="bg1"/>
                </a:solidFill>
                <a:latin typeface="Abadi" panose="020B0604020104020204" pitchFamily="34" charset="0"/>
              </a:rPr>
              <a:t>Enquiry opportunities</a:t>
            </a:r>
          </a:p>
          <a:p>
            <a:pPr marL="571500" lvl="0" indent="-571500">
              <a:spcBef>
                <a:spcPts val="1000"/>
              </a:spcBef>
              <a:buClr>
                <a:schemeClr val="accent1"/>
              </a:buClr>
              <a:buSzPct val="80000"/>
              <a:buFont typeface="Wingdings 3" charset="2"/>
              <a:buChar char=""/>
            </a:pPr>
            <a:endParaRPr lang="en-US" altLang="en-US" sz="3600" b="1" baseline="30000" dirty="0">
              <a:solidFill>
                <a:schemeClr val="bg1"/>
              </a:solidFill>
              <a:latin typeface="Abadi" panose="020B0604020104020204" pitchFamily="34" charset="0"/>
            </a:endParaRPr>
          </a:p>
          <a:p>
            <a:pPr lvl="0">
              <a:spcBef>
                <a:spcPts val="1000"/>
              </a:spcBef>
              <a:buClr>
                <a:schemeClr val="accent1"/>
              </a:buClr>
              <a:buSzPct val="80000"/>
            </a:pPr>
            <a:r>
              <a:rPr lang="en-US" altLang="en-US" sz="3600" b="1" baseline="30000" dirty="0">
                <a:solidFill>
                  <a:schemeClr val="bg1"/>
                </a:solidFill>
                <a:latin typeface="Abadi" panose="020B0604020104020204" pitchFamily="34" charset="0"/>
              </a:rPr>
              <a:t>Please ask as many questions as you like throughout the session</a:t>
            </a:r>
            <a:r>
              <a:rPr lang="en-US" altLang="en-US" b="1" baseline="30000" dirty="0">
                <a:solidFill>
                  <a:schemeClr val="bg1"/>
                </a:solidFill>
              </a:rPr>
              <a:t>.</a:t>
            </a:r>
          </a:p>
        </p:txBody>
      </p:sp>
    </p:spTree>
    <p:extLst>
      <p:ext uri="{BB962C8B-B14F-4D97-AF65-F5344CB8AC3E}">
        <p14:creationId xmlns:p14="http://schemas.microsoft.com/office/powerpoint/2010/main" val="54962606"/>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615837-6A83-075B-9673-72626591AF9D}"/>
              </a:ext>
            </a:extLst>
          </p:cNvPr>
          <p:cNvSpPr txBox="1"/>
          <p:nvPr/>
        </p:nvSpPr>
        <p:spPr>
          <a:xfrm>
            <a:off x="432079" y="663191"/>
            <a:ext cx="9043517" cy="523220"/>
          </a:xfrm>
          <a:prstGeom prst="rect">
            <a:avLst/>
          </a:prstGeom>
          <a:noFill/>
        </p:spPr>
        <p:txBody>
          <a:bodyPr wrap="square" rtlCol="0">
            <a:spAutoFit/>
          </a:bodyPr>
          <a:lstStyle/>
          <a:p>
            <a:r>
              <a:rPr lang="en-US" sz="2800" b="1" dirty="0">
                <a:latin typeface="Abadi" panose="020B0604020104020204" pitchFamily="34" charset="0"/>
              </a:rPr>
              <a:t> </a:t>
            </a:r>
            <a:endParaRPr lang="en-GB" sz="2800" b="1" dirty="0">
              <a:latin typeface="Abadi" panose="020B0604020104020204" pitchFamily="34" charset="0"/>
            </a:endParaRPr>
          </a:p>
        </p:txBody>
      </p:sp>
      <p:pic>
        <p:nvPicPr>
          <p:cNvPr id="6146" name="Picture 2" descr="Ofsted-logo - KCC Media Hub">
            <a:extLst>
              <a:ext uri="{FF2B5EF4-FFF2-40B4-BE49-F238E27FC236}">
                <a16:creationId xmlns:a16="http://schemas.microsoft.com/office/drawing/2014/main" id="{E9F98C54-DF37-A941-96C0-B7CD905B4E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2454" y="147145"/>
            <a:ext cx="1767250" cy="150626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EC53F80-3B18-6A8B-AD77-660D2EEB8FE1}"/>
              </a:ext>
            </a:extLst>
          </p:cNvPr>
          <p:cNvPicPr>
            <a:picLocks noChangeAspect="1"/>
          </p:cNvPicPr>
          <p:nvPr/>
        </p:nvPicPr>
        <p:blipFill>
          <a:blip r:embed="rId3"/>
          <a:stretch>
            <a:fillRect/>
          </a:stretch>
        </p:blipFill>
        <p:spPr>
          <a:xfrm>
            <a:off x="282639" y="1873195"/>
            <a:ext cx="9342395" cy="3640010"/>
          </a:xfrm>
          <a:prstGeom prst="rect">
            <a:avLst/>
          </a:prstGeom>
        </p:spPr>
      </p:pic>
      <p:pic>
        <p:nvPicPr>
          <p:cNvPr id="6" name="Picture 5">
            <a:extLst>
              <a:ext uri="{FF2B5EF4-FFF2-40B4-BE49-F238E27FC236}">
                <a16:creationId xmlns:a16="http://schemas.microsoft.com/office/drawing/2014/main" id="{AD295DB6-41D9-ABB0-AE94-2A232EE8792A}"/>
              </a:ext>
            </a:extLst>
          </p:cNvPr>
          <p:cNvPicPr>
            <a:picLocks noChangeAspect="1"/>
          </p:cNvPicPr>
          <p:nvPr/>
        </p:nvPicPr>
        <p:blipFill>
          <a:blip r:embed="rId4"/>
          <a:stretch>
            <a:fillRect/>
          </a:stretch>
        </p:blipFill>
        <p:spPr>
          <a:xfrm>
            <a:off x="864043" y="453091"/>
            <a:ext cx="3037490" cy="1200318"/>
          </a:xfrm>
          <a:prstGeom prst="rect">
            <a:avLst/>
          </a:prstGeom>
        </p:spPr>
      </p:pic>
    </p:spTree>
    <p:extLst>
      <p:ext uri="{BB962C8B-B14F-4D97-AF65-F5344CB8AC3E}">
        <p14:creationId xmlns:p14="http://schemas.microsoft.com/office/powerpoint/2010/main" val="29461263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D1A753A-B4BA-B245-3BA7-F49C0C26FBD2}"/>
              </a:ext>
            </a:extLst>
          </p:cNvPr>
          <p:cNvPicPr>
            <a:picLocks noChangeAspect="1"/>
          </p:cNvPicPr>
          <p:nvPr/>
        </p:nvPicPr>
        <p:blipFill>
          <a:blip r:embed="rId2"/>
          <a:stretch>
            <a:fillRect/>
          </a:stretch>
        </p:blipFill>
        <p:spPr>
          <a:xfrm>
            <a:off x="304800" y="299286"/>
            <a:ext cx="11441723" cy="6049219"/>
          </a:xfrm>
          <a:prstGeom prst="rect">
            <a:avLst/>
          </a:prstGeom>
        </p:spPr>
      </p:pic>
    </p:spTree>
    <p:extLst>
      <p:ext uri="{BB962C8B-B14F-4D97-AF65-F5344CB8AC3E}">
        <p14:creationId xmlns:p14="http://schemas.microsoft.com/office/powerpoint/2010/main" val="14282563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1029ED5-F105-4DD2-99C8-1E4422817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2D621E68-BF28-4A1C-B1A2-4E55E139E7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BE8BBE4D-F0DF-49B9-B75A-99DAC53ACA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E0F07DDC-34A6-46A1-9DE9-2BBE2931A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3" name="Rectangle 25">
              <a:extLst>
                <a:ext uri="{FF2B5EF4-FFF2-40B4-BE49-F238E27FC236}">
                  <a16:creationId xmlns:a16="http://schemas.microsoft.com/office/drawing/2014/main" id="{2CEB2BF9-B8DB-45B9-86EA-D197B5B1A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4" name="Isosceles Triangle 13">
              <a:extLst>
                <a:ext uri="{FF2B5EF4-FFF2-40B4-BE49-F238E27FC236}">
                  <a16:creationId xmlns:a16="http://schemas.microsoft.com/office/drawing/2014/main" id="{08B5BB34-3801-4E70-A981-FE007635E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 name="Rectangle 27">
              <a:extLst>
                <a:ext uri="{FF2B5EF4-FFF2-40B4-BE49-F238E27FC236}">
                  <a16:creationId xmlns:a16="http://schemas.microsoft.com/office/drawing/2014/main" id="{38432A75-2CEB-463C-A8F2-ABB50A79F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Rectangle 28">
              <a:extLst>
                <a:ext uri="{FF2B5EF4-FFF2-40B4-BE49-F238E27FC236}">
                  <a16:creationId xmlns:a16="http://schemas.microsoft.com/office/drawing/2014/main" id="{E7E850B8-C050-4597-8BEB-113FEC9A27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Rectangle 29">
              <a:extLst>
                <a:ext uri="{FF2B5EF4-FFF2-40B4-BE49-F238E27FC236}">
                  <a16:creationId xmlns:a16="http://schemas.microsoft.com/office/drawing/2014/main" id="{24ACC798-9CEC-4B6F-A8DD-F8E6FCCCF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Isosceles Triangle 17">
              <a:extLst>
                <a:ext uri="{FF2B5EF4-FFF2-40B4-BE49-F238E27FC236}">
                  <a16:creationId xmlns:a16="http://schemas.microsoft.com/office/drawing/2014/main" id="{1D58A8C6-1294-4CD9-89BC-F1E981A52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Isosceles Triangle 18">
              <a:extLst>
                <a:ext uri="{FF2B5EF4-FFF2-40B4-BE49-F238E27FC236}">
                  <a16:creationId xmlns:a16="http://schemas.microsoft.com/office/drawing/2014/main" id="{F32F2ED6-6143-46C4-A641-72D42732B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1" name="Rectangle 20">
            <a:extLst>
              <a:ext uri="{FF2B5EF4-FFF2-40B4-BE49-F238E27FC236}">
                <a16:creationId xmlns:a16="http://schemas.microsoft.com/office/drawing/2014/main" id="{5C9652B3-A450-4ED6-8FBF-F536BA60B4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7B24649-4143-E29C-4F14-A581F26E306D}"/>
              </a:ext>
            </a:extLst>
          </p:cNvPr>
          <p:cNvPicPr>
            <a:picLocks noChangeAspect="1"/>
          </p:cNvPicPr>
          <p:nvPr/>
        </p:nvPicPr>
        <p:blipFill rotWithShape="1">
          <a:blip r:embed="rId2"/>
          <a:srcRect r="2797" b="1"/>
          <a:stretch/>
        </p:blipFill>
        <p:spPr>
          <a:xfrm>
            <a:off x="568452" y="571500"/>
            <a:ext cx="11055096" cy="5715000"/>
          </a:xfrm>
          <a:prstGeom prst="rect">
            <a:avLst/>
          </a:prstGeom>
        </p:spPr>
      </p:pic>
    </p:spTree>
    <p:extLst>
      <p:ext uri="{BB962C8B-B14F-4D97-AF65-F5344CB8AC3E}">
        <p14:creationId xmlns:p14="http://schemas.microsoft.com/office/powerpoint/2010/main" val="27899839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0CE798F-6D30-B0A1-7D7B-67C55617D5C4}"/>
              </a:ext>
            </a:extLst>
          </p:cNvPr>
          <p:cNvSpPr txBox="1"/>
          <p:nvPr/>
        </p:nvSpPr>
        <p:spPr>
          <a:xfrm>
            <a:off x="683288" y="1647930"/>
            <a:ext cx="9511687" cy="2677656"/>
          </a:xfrm>
          <a:prstGeom prst="rect">
            <a:avLst/>
          </a:prstGeom>
          <a:noFill/>
        </p:spPr>
        <p:txBody>
          <a:bodyPr wrap="square" rtlCol="0">
            <a:spAutoFit/>
          </a:bodyPr>
          <a:lstStyle/>
          <a:p>
            <a:r>
              <a:rPr lang="en-US" sz="2800" b="1" dirty="0">
                <a:highlight>
                  <a:srgbClr val="FFFF00"/>
                </a:highlight>
                <a:latin typeface="Abadi" panose="020B0604020104020204" pitchFamily="34" charset="0"/>
              </a:rPr>
              <a:t>Note the language of geographical enquiry.</a:t>
            </a:r>
          </a:p>
          <a:p>
            <a:endParaRPr lang="en-US" sz="2800" b="1" dirty="0">
              <a:latin typeface="Abadi" panose="020B0604020104020204" pitchFamily="34" charset="0"/>
            </a:endParaRPr>
          </a:p>
          <a:p>
            <a:r>
              <a:rPr lang="en-US" sz="2800" b="1" dirty="0">
                <a:latin typeface="Abadi" panose="020B0604020104020204" pitchFamily="34" charset="0"/>
              </a:rPr>
              <a:t>Identify key words used.</a:t>
            </a:r>
          </a:p>
          <a:p>
            <a:endParaRPr lang="en-US" sz="2800" b="1" dirty="0">
              <a:latin typeface="Abadi" panose="020B0604020104020204" pitchFamily="34" charset="0"/>
            </a:endParaRPr>
          </a:p>
          <a:p>
            <a:r>
              <a:rPr lang="en-US" sz="2800" b="1" dirty="0">
                <a:latin typeface="Abadi" panose="020B0604020104020204" pitchFamily="34" charset="0"/>
              </a:rPr>
              <a:t>Think about how you can build this into your geography curriculum from Year 7.</a:t>
            </a:r>
            <a:endParaRPr lang="en-GB" sz="2800" b="1" dirty="0">
              <a:latin typeface="Abadi" panose="020B0604020104020204" pitchFamily="34" charset="0"/>
            </a:endParaRPr>
          </a:p>
        </p:txBody>
      </p:sp>
    </p:spTree>
    <p:extLst>
      <p:ext uri="{BB962C8B-B14F-4D97-AF65-F5344CB8AC3E}">
        <p14:creationId xmlns:p14="http://schemas.microsoft.com/office/powerpoint/2010/main" val="3169175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2121" y="1060174"/>
            <a:ext cx="9215795" cy="4893647"/>
          </a:xfrm>
          <a:prstGeom prst="rect">
            <a:avLst/>
          </a:prstGeom>
        </p:spPr>
        <p:txBody>
          <a:bodyPr wrap="square">
            <a:spAutoFit/>
          </a:bodyPr>
          <a:lstStyle/>
          <a:p>
            <a:r>
              <a:rPr lang="en-US" sz="2400" b="1" dirty="0">
                <a:latin typeface="Abadi" panose="020B0604020104020204" pitchFamily="34" charset="0"/>
                <a:cs typeface="Arial" panose="020B0604020202020204" pitchFamily="34" charset="0"/>
              </a:rPr>
              <a:t>Question, key idea, aim or </a:t>
            </a:r>
            <a:r>
              <a:rPr lang="en-US" sz="2400" b="1" dirty="0">
                <a:highlight>
                  <a:srgbClr val="FFFF00"/>
                </a:highlight>
                <a:latin typeface="Abadi" panose="020B0604020104020204" pitchFamily="34" charset="0"/>
                <a:cs typeface="Arial" panose="020B0604020202020204" pitchFamily="34" charset="0"/>
              </a:rPr>
              <a:t>hypothesis</a:t>
            </a:r>
            <a:r>
              <a:rPr lang="en-US" sz="2400" b="1" dirty="0">
                <a:latin typeface="Abadi" panose="020B0604020104020204" pitchFamily="34" charset="0"/>
                <a:cs typeface="Arial" panose="020B0604020202020204" pitchFamily="34" charset="0"/>
              </a:rPr>
              <a:t>?  Gives a focus to any enquiry.</a:t>
            </a:r>
          </a:p>
          <a:p>
            <a:endParaRPr lang="en-US" sz="2400" b="1" dirty="0">
              <a:latin typeface="Abadi" panose="020B0604020104020204" pitchFamily="34" charset="0"/>
              <a:cs typeface="Arial" panose="020B0604020202020204" pitchFamily="34" charset="0"/>
            </a:endParaRPr>
          </a:p>
          <a:p>
            <a:r>
              <a:rPr lang="en-US" sz="2400" b="1" dirty="0">
                <a:latin typeface="Abadi" panose="020B0604020104020204" pitchFamily="34" charset="0"/>
                <a:cs typeface="Arial" panose="020B0604020202020204" pitchFamily="34" charset="0"/>
              </a:rPr>
              <a:t>Factors to be considered – relevance, topicality, practicalities, accessibility.</a:t>
            </a:r>
          </a:p>
          <a:p>
            <a:endParaRPr lang="en-US" sz="2400" b="1" dirty="0">
              <a:latin typeface="Abadi" panose="020B0604020104020204" pitchFamily="34" charset="0"/>
              <a:cs typeface="Arial" panose="020B0604020202020204" pitchFamily="34" charset="0"/>
            </a:endParaRPr>
          </a:p>
          <a:p>
            <a:r>
              <a:rPr lang="en-US" sz="2400" b="1" dirty="0">
                <a:highlight>
                  <a:srgbClr val="FFFF00"/>
                </a:highlight>
                <a:latin typeface="Abadi" panose="020B0604020104020204" pitchFamily="34" charset="0"/>
                <a:cs typeface="Arial" panose="020B0604020202020204" pitchFamily="34" charset="0"/>
              </a:rPr>
              <a:t>Theory</a:t>
            </a:r>
            <a:r>
              <a:rPr lang="en-US" sz="2400" b="1" dirty="0">
                <a:latin typeface="Abadi" panose="020B0604020104020204" pitchFamily="34" charset="0"/>
                <a:cs typeface="Arial" panose="020B0604020202020204" pitchFamily="34" charset="0"/>
              </a:rPr>
              <a:t>/</a:t>
            </a:r>
            <a:r>
              <a:rPr lang="en-US" sz="2400" b="1" dirty="0">
                <a:highlight>
                  <a:srgbClr val="FFFF00"/>
                </a:highlight>
                <a:latin typeface="Abadi" panose="020B0604020104020204" pitchFamily="34" charset="0"/>
                <a:cs typeface="Arial" panose="020B0604020202020204" pitchFamily="34" charset="0"/>
              </a:rPr>
              <a:t>concept</a:t>
            </a:r>
            <a:r>
              <a:rPr lang="en-US" sz="2400" b="1" dirty="0">
                <a:latin typeface="Abadi" panose="020B0604020104020204" pitchFamily="34" charset="0"/>
                <a:cs typeface="Arial" panose="020B0604020202020204" pitchFamily="34" charset="0"/>
              </a:rPr>
              <a:t>/</a:t>
            </a:r>
            <a:r>
              <a:rPr lang="en-US" sz="2400" b="1" dirty="0">
                <a:highlight>
                  <a:srgbClr val="FFFF00"/>
                </a:highlight>
                <a:latin typeface="Abadi" panose="020B0604020104020204" pitchFamily="34" charset="0"/>
                <a:cs typeface="Arial" panose="020B0604020202020204" pitchFamily="34" charset="0"/>
              </a:rPr>
              <a:t>process</a:t>
            </a:r>
            <a:r>
              <a:rPr lang="en-US" sz="2400" b="1" dirty="0">
                <a:latin typeface="Abadi" panose="020B0604020104020204" pitchFamily="34" charset="0"/>
                <a:cs typeface="Arial" panose="020B0604020202020204" pitchFamily="34" charset="0"/>
              </a:rPr>
              <a:t> – what is the geography underpinning this enquiry?  Is there an established theory?  Is it current?  </a:t>
            </a:r>
          </a:p>
          <a:p>
            <a:endParaRPr lang="en-US" sz="2400" b="1" dirty="0">
              <a:latin typeface="Abadi" panose="020B0604020104020204" pitchFamily="34" charset="0"/>
              <a:cs typeface="Arial" panose="020B0604020202020204" pitchFamily="34" charset="0"/>
            </a:endParaRPr>
          </a:p>
          <a:p>
            <a:r>
              <a:rPr lang="en-US" sz="2400" b="1" dirty="0">
                <a:highlight>
                  <a:srgbClr val="FFFF00"/>
                </a:highlight>
                <a:latin typeface="Abadi" panose="020B0604020104020204" pitchFamily="34" charset="0"/>
                <a:cs typeface="Arial" panose="020B0604020202020204" pitchFamily="34" charset="0"/>
              </a:rPr>
              <a:t>Primary </a:t>
            </a:r>
            <a:r>
              <a:rPr lang="en-US" sz="2400" b="1" dirty="0">
                <a:latin typeface="Abadi" panose="020B0604020104020204" pitchFamily="34" charset="0"/>
                <a:cs typeface="Arial" panose="020B0604020202020204" pitchFamily="34" charset="0"/>
              </a:rPr>
              <a:t>and </a:t>
            </a:r>
            <a:r>
              <a:rPr lang="en-US" sz="2400" b="1" dirty="0">
                <a:highlight>
                  <a:srgbClr val="FFFF00"/>
                </a:highlight>
                <a:latin typeface="Abadi" panose="020B0604020104020204" pitchFamily="34" charset="0"/>
                <a:cs typeface="Arial" panose="020B0604020202020204" pitchFamily="34" charset="0"/>
              </a:rPr>
              <a:t>secondary data </a:t>
            </a:r>
            <a:r>
              <a:rPr lang="en-US" sz="2400" b="1" dirty="0">
                <a:latin typeface="Abadi" panose="020B0604020104020204" pitchFamily="34" charset="0"/>
                <a:cs typeface="Arial" panose="020B0604020202020204" pitchFamily="34" charset="0"/>
              </a:rPr>
              <a:t>– appropriate sources.</a:t>
            </a:r>
          </a:p>
          <a:p>
            <a:endParaRPr lang="en-US" sz="2400" b="1" dirty="0">
              <a:latin typeface="Abadi" panose="020B0604020104020204" pitchFamily="34" charset="0"/>
              <a:cs typeface="Arial" panose="020B0604020202020204" pitchFamily="34" charset="0"/>
            </a:endParaRPr>
          </a:p>
          <a:p>
            <a:r>
              <a:rPr lang="en-US" sz="2400" b="1" dirty="0">
                <a:latin typeface="Abadi" panose="020B0604020104020204" pitchFamily="34" charset="0"/>
                <a:cs typeface="Arial" panose="020B0604020202020204" pitchFamily="34" charset="0"/>
              </a:rPr>
              <a:t>Locations – safety, </a:t>
            </a:r>
            <a:r>
              <a:rPr lang="en-US" sz="2400" b="1" dirty="0">
                <a:highlight>
                  <a:srgbClr val="FFFF00"/>
                </a:highlight>
                <a:latin typeface="Abadi" panose="020B0604020104020204" pitchFamily="34" charset="0"/>
                <a:cs typeface="Arial" panose="020B0604020202020204" pitchFamily="34" charset="0"/>
              </a:rPr>
              <a:t>accessibility</a:t>
            </a:r>
            <a:r>
              <a:rPr lang="en-US" sz="2400" b="1" dirty="0">
                <a:latin typeface="Abadi" panose="020B0604020104020204" pitchFamily="34" charset="0"/>
                <a:cs typeface="Arial" panose="020B0604020202020204" pitchFamily="34" charset="0"/>
              </a:rPr>
              <a:t>, appropriateness, permissions.</a:t>
            </a:r>
          </a:p>
          <a:p>
            <a:endParaRPr lang="en-US" sz="2400" b="1" dirty="0">
              <a:latin typeface="Abadi" panose="020B0604020104020204" pitchFamily="34" charset="0"/>
              <a:cs typeface="Arial" panose="020B0604020202020204" pitchFamily="34" charset="0"/>
            </a:endParaRPr>
          </a:p>
          <a:p>
            <a:r>
              <a:rPr lang="en-US" sz="2400" b="1" dirty="0">
                <a:highlight>
                  <a:srgbClr val="FFFF00"/>
                </a:highlight>
                <a:latin typeface="Abadi" panose="020B0604020104020204" pitchFamily="34" charset="0"/>
                <a:cs typeface="Arial" panose="020B0604020202020204" pitchFamily="34" charset="0"/>
              </a:rPr>
              <a:t>Risks</a:t>
            </a:r>
            <a:r>
              <a:rPr lang="en-US" sz="2400" b="1" dirty="0">
                <a:latin typeface="Abadi" panose="020B0604020104020204" pitchFamily="34" charset="0"/>
                <a:cs typeface="Arial" panose="020B0604020202020204" pitchFamily="34" charset="0"/>
              </a:rPr>
              <a:t> – identification of potential risks and strategies to reduce risk. </a:t>
            </a:r>
          </a:p>
        </p:txBody>
      </p:sp>
      <p:sp>
        <p:nvSpPr>
          <p:cNvPr id="3" name="Rectangle 2"/>
          <p:cNvSpPr/>
          <p:nvPr/>
        </p:nvSpPr>
        <p:spPr>
          <a:xfrm>
            <a:off x="742122" y="410817"/>
            <a:ext cx="8547651" cy="461665"/>
          </a:xfrm>
          <a:prstGeom prst="rect">
            <a:avLst/>
          </a:prstGeom>
        </p:spPr>
        <p:txBody>
          <a:bodyPr wrap="square">
            <a:spAutoFit/>
          </a:bodyPr>
          <a:lstStyle/>
          <a:p>
            <a:r>
              <a:rPr lang="en-US" sz="2400" b="1" dirty="0">
                <a:latin typeface="Arial" panose="020B0604020202020204" pitchFamily="34" charset="0"/>
                <a:cs typeface="Arial" panose="020B0604020202020204" pitchFamily="34" charset="0"/>
              </a:rPr>
              <a:t>Strand 1.</a:t>
            </a:r>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Suitable question(s) for geographical enquiry</a:t>
            </a:r>
          </a:p>
        </p:txBody>
      </p:sp>
      <p:pic>
        <p:nvPicPr>
          <p:cNvPr id="4" name="Picture 2" descr="The World Of Informatics Writing Learning Objectives">
            <a:extLst>
              <a:ext uri="{FF2B5EF4-FFF2-40B4-BE49-F238E27FC236}">
                <a16:creationId xmlns:a16="http://schemas.microsoft.com/office/drawing/2014/main" id="{42EB58F2-6C1F-4616-89E1-561F4A2ECF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57915" y="93804"/>
            <a:ext cx="2122923" cy="1745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79443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Welcome to 2013 ... a year of greater personal balance? - Dom Moorhouse">
            <a:extLst>
              <a:ext uri="{FF2B5EF4-FFF2-40B4-BE49-F238E27FC236}">
                <a16:creationId xmlns:a16="http://schemas.microsoft.com/office/drawing/2014/main" id="{9C7E0A22-1540-80B1-786A-5C08FB5469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41" y="1212302"/>
            <a:ext cx="9238593" cy="494675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33A2CA2-76FE-6DF1-4D81-EBA63854FBBB}"/>
              </a:ext>
            </a:extLst>
          </p:cNvPr>
          <p:cNvSpPr txBox="1"/>
          <p:nvPr/>
        </p:nvSpPr>
        <p:spPr>
          <a:xfrm>
            <a:off x="3605048" y="430924"/>
            <a:ext cx="2744662" cy="584775"/>
          </a:xfrm>
          <a:prstGeom prst="rect">
            <a:avLst/>
          </a:prstGeom>
          <a:noFill/>
        </p:spPr>
        <p:txBody>
          <a:bodyPr wrap="none" rtlCol="0">
            <a:spAutoFit/>
          </a:bodyPr>
          <a:lstStyle/>
          <a:p>
            <a:r>
              <a:rPr lang="en-US" sz="3200" b="1" dirty="0">
                <a:latin typeface="Abadi" panose="020B0604020104020204" pitchFamily="34" charset="0"/>
              </a:rPr>
              <a:t>Burgess Model</a:t>
            </a:r>
            <a:endParaRPr lang="en-GB" sz="3200" b="1" dirty="0">
              <a:latin typeface="Abadi" panose="020B0604020104020204" pitchFamily="34" charset="0"/>
            </a:endParaRPr>
          </a:p>
        </p:txBody>
      </p:sp>
    </p:spTree>
    <p:extLst>
      <p:ext uri="{BB962C8B-B14F-4D97-AF65-F5344CB8AC3E}">
        <p14:creationId xmlns:p14="http://schemas.microsoft.com/office/powerpoint/2010/main" val="42009682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21029ED5-F105-4DD2-99C8-1E4422817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57" name="Group 2056">
            <a:extLst>
              <a:ext uri="{FF2B5EF4-FFF2-40B4-BE49-F238E27FC236}">
                <a16:creationId xmlns:a16="http://schemas.microsoft.com/office/drawing/2014/main" id="{2D621E68-BF28-4A1C-B1A2-4E55E139E7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058" name="Straight Connector 2057">
              <a:extLst>
                <a:ext uri="{FF2B5EF4-FFF2-40B4-BE49-F238E27FC236}">
                  <a16:creationId xmlns:a16="http://schemas.microsoft.com/office/drawing/2014/main" id="{BE8BBE4D-F0DF-49B9-B75A-99DAC53ACA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059" name="Rectangle 23">
              <a:extLst>
                <a:ext uri="{FF2B5EF4-FFF2-40B4-BE49-F238E27FC236}">
                  <a16:creationId xmlns:a16="http://schemas.microsoft.com/office/drawing/2014/main" id="{E0F07DDC-34A6-46A1-9DE9-2BBE2931A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60" name="Rectangle 25">
              <a:extLst>
                <a:ext uri="{FF2B5EF4-FFF2-40B4-BE49-F238E27FC236}">
                  <a16:creationId xmlns:a16="http://schemas.microsoft.com/office/drawing/2014/main" id="{2CEB2BF9-B8DB-45B9-86EA-D197B5B1A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61" name="Isosceles Triangle 2060">
              <a:extLst>
                <a:ext uri="{FF2B5EF4-FFF2-40B4-BE49-F238E27FC236}">
                  <a16:creationId xmlns:a16="http://schemas.microsoft.com/office/drawing/2014/main" id="{08B5BB34-3801-4E70-A981-FE007635E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62" name="Rectangle 27">
              <a:extLst>
                <a:ext uri="{FF2B5EF4-FFF2-40B4-BE49-F238E27FC236}">
                  <a16:creationId xmlns:a16="http://schemas.microsoft.com/office/drawing/2014/main" id="{38432A75-2CEB-463C-A8F2-ABB50A79F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63" name="Rectangle 28">
              <a:extLst>
                <a:ext uri="{FF2B5EF4-FFF2-40B4-BE49-F238E27FC236}">
                  <a16:creationId xmlns:a16="http://schemas.microsoft.com/office/drawing/2014/main" id="{E7E850B8-C050-4597-8BEB-113FEC9A27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64" name="Rectangle 29">
              <a:extLst>
                <a:ext uri="{FF2B5EF4-FFF2-40B4-BE49-F238E27FC236}">
                  <a16:creationId xmlns:a16="http://schemas.microsoft.com/office/drawing/2014/main" id="{24ACC798-9CEC-4B6F-A8DD-F8E6FCCCF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65" name="Isosceles Triangle 2064">
              <a:extLst>
                <a:ext uri="{FF2B5EF4-FFF2-40B4-BE49-F238E27FC236}">
                  <a16:creationId xmlns:a16="http://schemas.microsoft.com/office/drawing/2014/main" id="{1D58A8C6-1294-4CD9-89BC-F1E981A52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66" name="Isosceles Triangle 2065">
              <a:extLst>
                <a:ext uri="{FF2B5EF4-FFF2-40B4-BE49-F238E27FC236}">
                  <a16:creationId xmlns:a16="http://schemas.microsoft.com/office/drawing/2014/main" id="{F32F2ED6-6143-46C4-A641-72D42732B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068" name="Rectangle 2067">
            <a:extLst>
              <a:ext uri="{FF2B5EF4-FFF2-40B4-BE49-F238E27FC236}">
                <a16:creationId xmlns:a16="http://schemas.microsoft.com/office/drawing/2014/main" id="{5C9652B3-A450-4ED6-8FBF-F536BA60B4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Pin on Urban Geography">
            <a:extLst>
              <a:ext uri="{FF2B5EF4-FFF2-40B4-BE49-F238E27FC236}">
                <a16:creationId xmlns:a16="http://schemas.microsoft.com/office/drawing/2014/main" id="{70F78AD7-0FEA-1D26-4022-09DF30BCA22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 b="25885"/>
          <a:stretch/>
        </p:blipFill>
        <p:spPr bwMode="auto">
          <a:xfrm>
            <a:off x="568452" y="571500"/>
            <a:ext cx="11055096"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46806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Flowchart: Delay 79"/>
          <p:cNvSpPr/>
          <p:nvPr/>
        </p:nvSpPr>
        <p:spPr>
          <a:xfrm>
            <a:off x="3032431" y="1877090"/>
            <a:ext cx="2833559" cy="3308996"/>
          </a:xfrm>
          <a:prstGeom prst="flowChartDelay">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Flowchart: Delay 80"/>
          <p:cNvSpPr/>
          <p:nvPr/>
        </p:nvSpPr>
        <p:spPr>
          <a:xfrm>
            <a:off x="3032431" y="2573721"/>
            <a:ext cx="2222107" cy="1943600"/>
          </a:xfrm>
          <a:prstGeom prst="flowChartDelay">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itle 1"/>
          <p:cNvSpPr txBox="1">
            <a:spLocks/>
          </p:cNvSpPr>
          <p:nvPr/>
        </p:nvSpPr>
        <p:spPr>
          <a:xfrm rot="5400000" flipH="1">
            <a:off x="200387" y="2373336"/>
            <a:ext cx="1647366" cy="2048141"/>
          </a:xfrm>
          <a:prstGeom prst="rect">
            <a:avLst/>
          </a:prstGeom>
        </p:spPr>
        <p:txBody>
          <a:bodyPr vert="vert270" lIns="91440" tIns="45720" rIns="91440" bIns="45720" rtlCol="0" anchor="ctr">
            <a:normAutofit/>
          </a:bodyPr>
          <a:lst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a:lstStyle>
          <a:p>
            <a:r>
              <a:rPr lang="en-GB" sz="4000" dirty="0">
                <a:solidFill>
                  <a:schemeClr val="tx1"/>
                </a:solidFill>
                <a:effectLst>
                  <a:outerShdw blurRad="38100" dist="38100" dir="2700000" algn="tl">
                    <a:srgbClr val="000000">
                      <a:alpha val="43137"/>
                    </a:srgbClr>
                  </a:outerShdw>
                </a:effectLst>
                <a:latin typeface="Humanst521 BT" pitchFamily="34" charset="0"/>
              </a:rPr>
              <a:t>Resort model</a:t>
            </a:r>
          </a:p>
        </p:txBody>
      </p:sp>
      <p:sp>
        <p:nvSpPr>
          <p:cNvPr id="29" name="Text Box 25"/>
          <p:cNvSpPr txBox="1">
            <a:spLocks noChangeArrowheads="1"/>
          </p:cNvSpPr>
          <p:nvPr/>
        </p:nvSpPr>
        <p:spPr bwMode="auto">
          <a:xfrm>
            <a:off x="2496789" y="5778222"/>
            <a:ext cx="1795830" cy="891138"/>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r>
              <a:rPr lang="en-GB" sz="1200" b="1" i="1" dirty="0">
                <a:latin typeface="Calibri" pitchFamily="34" charset="0"/>
                <a:ea typeface="Calibri" pitchFamily="34" charset="0"/>
                <a:cs typeface="Times New Roman" pitchFamily="18" charset="0"/>
              </a:rPr>
              <a:t>Recreational Business District</a:t>
            </a:r>
            <a:r>
              <a:rPr lang="en-GB" sz="1100" dirty="0">
                <a:latin typeface="Calibri" pitchFamily="34" charset="0"/>
                <a:ea typeface="Calibri" pitchFamily="34" charset="0"/>
                <a:cs typeface="Times New Roman" pitchFamily="18" charset="0"/>
              </a:rPr>
              <a:t> - encompasses all tourist based facilities and is located along the seafront</a:t>
            </a:r>
            <a:endParaRPr lang="en-GB" dirty="0">
              <a:latin typeface="Arial" pitchFamily="34" charset="0"/>
              <a:cs typeface="Arial" pitchFamily="34" charset="0"/>
            </a:endParaRPr>
          </a:p>
        </p:txBody>
      </p:sp>
      <p:sp>
        <p:nvSpPr>
          <p:cNvPr id="36" name="Rectangle 32"/>
          <p:cNvSpPr>
            <a:spLocks noChangeArrowheads="1"/>
          </p:cNvSpPr>
          <p:nvPr/>
        </p:nvSpPr>
        <p:spPr bwMode="auto">
          <a:xfrm>
            <a:off x="2338954" y="32006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9" name="AutoShape 34"/>
          <p:cNvSpPr>
            <a:spLocks noChangeArrowheads="1"/>
          </p:cNvSpPr>
          <p:nvPr/>
        </p:nvSpPr>
        <p:spPr bwMode="auto">
          <a:xfrm>
            <a:off x="3032431" y="1877090"/>
            <a:ext cx="2833559" cy="3308996"/>
          </a:xfrm>
          <a:prstGeom prst="flowChartDelay">
            <a:avLst/>
          </a:prstGeom>
          <a:no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0" name="Text Box 57"/>
          <p:cNvSpPr txBox="1">
            <a:spLocks noChangeArrowheads="1"/>
          </p:cNvSpPr>
          <p:nvPr/>
        </p:nvSpPr>
        <p:spPr bwMode="auto">
          <a:xfrm>
            <a:off x="2927649" y="3165858"/>
            <a:ext cx="403051" cy="911425"/>
          </a:xfrm>
          <a:prstGeom prst="rect">
            <a:avLst/>
          </a:prstGeom>
          <a:noFill/>
          <a:ln>
            <a:noFill/>
          </a:ln>
        </p:spPr>
        <p:txBody>
          <a:bodyPr vert="wordArtVert" wrap="square" lIns="91440" tIns="45720" rIns="91440" bIns="45720" numCol="1" anchor="t" anchorCtr="0" compatLnSpc="1">
            <a:prstTxWarp prst="textNoShape">
              <a:avLst/>
            </a:prstTxWarp>
          </a:bodyPr>
          <a:lstStyle/>
          <a:p>
            <a:pPr fontAlgn="base">
              <a:spcBef>
                <a:spcPct val="0"/>
              </a:spcBef>
              <a:spcAft>
                <a:spcPct val="0"/>
              </a:spcAft>
            </a:pPr>
            <a:endParaRPr lang="en-GB" sz="100" b="1" i="1" dirty="0">
              <a:latin typeface="Calibri" pitchFamily="34" charset="0"/>
              <a:ea typeface="Calibri" pitchFamily="34" charset="0"/>
              <a:cs typeface="Times New Roman" pitchFamily="18" charset="0"/>
            </a:endParaRPr>
          </a:p>
          <a:p>
            <a:pPr eaLnBrk="0" fontAlgn="base" hangingPunct="0">
              <a:spcBef>
                <a:spcPct val="0"/>
              </a:spcBef>
              <a:spcAft>
                <a:spcPct val="0"/>
              </a:spcAft>
            </a:pPr>
            <a:r>
              <a:rPr lang="en-GB" sz="1200" b="1" i="1" dirty="0">
                <a:latin typeface="Calibri" pitchFamily="34" charset="0"/>
                <a:ea typeface="Calibri" pitchFamily="34" charset="0"/>
                <a:cs typeface="Times New Roman" pitchFamily="18" charset="0"/>
              </a:rPr>
              <a:t>RBD</a:t>
            </a:r>
            <a:endParaRPr lang="en-GB" dirty="0">
              <a:latin typeface="Arial" pitchFamily="34" charset="0"/>
              <a:cs typeface="Arial" pitchFamily="34" charset="0"/>
            </a:endParaRPr>
          </a:p>
        </p:txBody>
      </p:sp>
      <p:sp>
        <p:nvSpPr>
          <p:cNvPr id="41" name="AutoShape 35"/>
          <p:cNvSpPr>
            <a:spLocks noChangeShapeType="1"/>
          </p:cNvSpPr>
          <p:nvPr/>
        </p:nvSpPr>
        <p:spPr bwMode="auto">
          <a:xfrm>
            <a:off x="3032430" y="2573721"/>
            <a:ext cx="671106"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 name="AutoShape 36"/>
          <p:cNvSpPr>
            <a:spLocks noChangeShapeType="1"/>
          </p:cNvSpPr>
          <p:nvPr/>
        </p:nvSpPr>
        <p:spPr bwMode="auto">
          <a:xfrm flipV="1">
            <a:off x="3703536" y="1877091"/>
            <a:ext cx="0" cy="696631"/>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5" name="AutoShape 39"/>
          <p:cNvSpPr>
            <a:spLocks noChangeShapeType="1"/>
          </p:cNvSpPr>
          <p:nvPr/>
        </p:nvSpPr>
        <p:spPr bwMode="auto">
          <a:xfrm flipH="1">
            <a:off x="3032430" y="4886535"/>
            <a:ext cx="671106"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 name="AutoShape 41"/>
          <p:cNvSpPr>
            <a:spLocks noChangeShapeType="1"/>
          </p:cNvSpPr>
          <p:nvPr/>
        </p:nvSpPr>
        <p:spPr bwMode="auto">
          <a:xfrm>
            <a:off x="3032431" y="2838440"/>
            <a:ext cx="298269" cy="6966"/>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 name="AutoShape 40"/>
          <p:cNvSpPr>
            <a:spLocks noChangeShapeType="1"/>
          </p:cNvSpPr>
          <p:nvPr/>
        </p:nvSpPr>
        <p:spPr bwMode="auto">
          <a:xfrm>
            <a:off x="3330699" y="2845408"/>
            <a:ext cx="0" cy="151865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8" name="AutoShape 42"/>
          <p:cNvSpPr>
            <a:spLocks noChangeShapeType="1"/>
          </p:cNvSpPr>
          <p:nvPr/>
        </p:nvSpPr>
        <p:spPr bwMode="auto">
          <a:xfrm>
            <a:off x="3330700" y="3165857"/>
            <a:ext cx="536885"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 name="AutoShape 43"/>
          <p:cNvSpPr>
            <a:spLocks noChangeShapeType="1"/>
          </p:cNvSpPr>
          <p:nvPr/>
        </p:nvSpPr>
        <p:spPr bwMode="auto">
          <a:xfrm>
            <a:off x="3867584" y="3165858"/>
            <a:ext cx="0" cy="752361"/>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 name="AutoShape 44"/>
          <p:cNvSpPr>
            <a:spLocks noChangeShapeType="1"/>
          </p:cNvSpPr>
          <p:nvPr/>
        </p:nvSpPr>
        <p:spPr bwMode="auto">
          <a:xfrm flipH="1">
            <a:off x="3330700" y="3918218"/>
            <a:ext cx="536885"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 name="Text Box 49"/>
          <p:cNvSpPr txBox="1">
            <a:spLocks noChangeArrowheads="1"/>
          </p:cNvSpPr>
          <p:nvPr/>
        </p:nvSpPr>
        <p:spPr bwMode="auto">
          <a:xfrm>
            <a:off x="6672064" y="409560"/>
            <a:ext cx="1382140" cy="1565059"/>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GB" sz="1200" b="1" i="1" dirty="0">
              <a:latin typeface="Calibri" pitchFamily="34" charset="0"/>
              <a:ea typeface="Calibri" pitchFamily="34" charset="0"/>
              <a:cs typeface="Times New Roman" pitchFamily="18" charset="0"/>
            </a:endParaRPr>
          </a:p>
          <a:p>
            <a:pPr eaLnBrk="0" fontAlgn="base" hangingPunct="0">
              <a:spcBef>
                <a:spcPct val="0"/>
              </a:spcBef>
              <a:spcAft>
                <a:spcPct val="0"/>
              </a:spcAft>
            </a:pPr>
            <a:r>
              <a:rPr lang="en-GB" sz="1200" b="1" i="1" dirty="0">
                <a:latin typeface="Calibri" pitchFamily="34" charset="0"/>
                <a:ea typeface="Calibri" pitchFamily="34" charset="0"/>
                <a:cs typeface="Times New Roman" pitchFamily="18" charset="0"/>
              </a:rPr>
              <a:t>Residential areas</a:t>
            </a:r>
            <a:r>
              <a:rPr lang="en-GB" sz="1100" dirty="0">
                <a:latin typeface="Calibri" pitchFamily="34" charset="0"/>
                <a:ea typeface="Calibri" pitchFamily="34" charset="0"/>
                <a:cs typeface="Times New Roman" pitchFamily="18" charset="0"/>
              </a:rPr>
              <a:t> - located in a ring shaped sector, furthest away from seafront</a:t>
            </a:r>
            <a:endParaRPr lang="en-GB" dirty="0">
              <a:latin typeface="Arial" pitchFamily="34" charset="0"/>
              <a:cs typeface="Arial" pitchFamily="34" charset="0"/>
            </a:endParaRPr>
          </a:p>
        </p:txBody>
      </p:sp>
      <p:sp>
        <p:nvSpPr>
          <p:cNvPr id="57" name="Text Box 51"/>
          <p:cNvSpPr txBox="1">
            <a:spLocks noChangeArrowheads="1"/>
          </p:cNvSpPr>
          <p:nvPr/>
        </p:nvSpPr>
        <p:spPr bwMode="auto">
          <a:xfrm>
            <a:off x="6672065" y="4581330"/>
            <a:ext cx="1383717" cy="1511966"/>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GB" sz="1200" b="1" i="1">
              <a:latin typeface="Calibri" pitchFamily="34" charset="0"/>
              <a:ea typeface="Calibri" pitchFamily="34" charset="0"/>
              <a:cs typeface="Times New Roman" pitchFamily="18" charset="0"/>
            </a:endParaRPr>
          </a:p>
          <a:p>
            <a:pPr eaLnBrk="0" fontAlgn="base" hangingPunct="0">
              <a:spcBef>
                <a:spcPct val="0"/>
              </a:spcBef>
              <a:spcAft>
                <a:spcPct val="0"/>
              </a:spcAft>
            </a:pPr>
            <a:r>
              <a:rPr lang="en-GB" sz="1200" b="1" i="1">
                <a:latin typeface="Calibri" pitchFamily="34" charset="0"/>
                <a:ea typeface="Calibri" pitchFamily="34" charset="0"/>
                <a:cs typeface="Times New Roman" pitchFamily="18" charset="0"/>
              </a:rPr>
              <a:t>Industrial area</a:t>
            </a:r>
            <a:r>
              <a:rPr lang="en-GB" sz="1100">
                <a:latin typeface="Calibri" pitchFamily="34" charset="0"/>
                <a:ea typeface="Calibri" pitchFamily="34" charset="0"/>
                <a:cs typeface="Times New Roman" pitchFamily="18" charset="0"/>
              </a:rPr>
              <a:t> - centred around lines of communication (road / rail) – likely to be newer industry on edge of settlement</a:t>
            </a:r>
            <a:endParaRPr lang="en-GB">
              <a:latin typeface="Arial" pitchFamily="34" charset="0"/>
              <a:cs typeface="Arial" pitchFamily="34" charset="0"/>
            </a:endParaRPr>
          </a:p>
        </p:txBody>
      </p:sp>
      <p:sp>
        <p:nvSpPr>
          <p:cNvPr id="58" name="Text Box 54"/>
          <p:cNvSpPr txBox="1">
            <a:spLocks noChangeArrowheads="1"/>
          </p:cNvSpPr>
          <p:nvPr/>
        </p:nvSpPr>
        <p:spPr bwMode="auto">
          <a:xfrm>
            <a:off x="2048141" y="337536"/>
            <a:ext cx="2024504" cy="1219256"/>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GB" sz="1200" b="1" i="1" dirty="0">
              <a:latin typeface="Calibri" pitchFamily="34" charset="0"/>
              <a:ea typeface="Calibri" pitchFamily="34" charset="0"/>
              <a:cs typeface="Times New Roman" pitchFamily="18" charset="0"/>
            </a:endParaRPr>
          </a:p>
          <a:p>
            <a:pPr eaLnBrk="0" fontAlgn="base" hangingPunct="0">
              <a:spcBef>
                <a:spcPct val="0"/>
              </a:spcBef>
              <a:spcAft>
                <a:spcPct val="0"/>
              </a:spcAft>
            </a:pPr>
            <a:r>
              <a:rPr lang="en-GB" sz="1200" b="1" i="1" dirty="0">
                <a:latin typeface="Calibri" pitchFamily="34" charset="0"/>
                <a:ea typeface="Calibri" pitchFamily="34" charset="0"/>
                <a:cs typeface="Times New Roman" pitchFamily="18" charset="0"/>
              </a:rPr>
              <a:t>Self-catering, caravan and camping</a:t>
            </a:r>
            <a:r>
              <a:rPr lang="en-GB" sz="1100" dirty="0">
                <a:latin typeface="Calibri" pitchFamily="34" charset="0"/>
                <a:ea typeface="Calibri" pitchFamily="34" charset="0"/>
                <a:cs typeface="Times New Roman" pitchFamily="18" charset="0"/>
              </a:rPr>
              <a:t> – close to seafront and tourist facilities yet on edge of settlement where greater space and cheaper land</a:t>
            </a:r>
            <a:endParaRPr lang="en-GB" dirty="0">
              <a:latin typeface="Arial" pitchFamily="34" charset="0"/>
              <a:cs typeface="Arial" pitchFamily="34" charset="0"/>
            </a:endParaRPr>
          </a:p>
        </p:txBody>
      </p:sp>
      <p:sp>
        <p:nvSpPr>
          <p:cNvPr id="59" name="Text Box 55"/>
          <p:cNvSpPr txBox="1">
            <a:spLocks noChangeArrowheads="1"/>
          </p:cNvSpPr>
          <p:nvPr/>
        </p:nvSpPr>
        <p:spPr bwMode="auto">
          <a:xfrm>
            <a:off x="6670487" y="2507541"/>
            <a:ext cx="1385294" cy="1508206"/>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en-GB" sz="1200" b="1" i="1" dirty="0">
              <a:latin typeface="Calibri" pitchFamily="34" charset="0"/>
              <a:ea typeface="Calibri" pitchFamily="34" charset="0"/>
              <a:cs typeface="Times New Roman" pitchFamily="18" charset="0"/>
            </a:endParaRPr>
          </a:p>
          <a:p>
            <a:pPr eaLnBrk="0" fontAlgn="base" hangingPunct="0">
              <a:spcBef>
                <a:spcPct val="0"/>
              </a:spcBef>
              <a:spcAft>
                <a:spcPct val="0"/>
              </a:spcAft>
            </a:pPr>
            <a:r>
              <a:rPr lang="en-GB" sz="1200" b="1" i="1" dirty="0">
                <a:latin typeface="Calibri" pitchFamily="34" charset="0"/>
                <a:ea typeface="Calibri" pitchFamily="34" charset="0"/>
                <a:cs typeface="Times New Roman" pitchFamily="18" charset="0"/>
              </a:rPr>
              <a:t>Guest Houses and small Hotels</a:t>
            </a:r>
            <a:r>
              <a:rPr lang="en-GB" sz="1100" dirty="0">
                <a:latin typeface="Calibri" pitchFamily="34" charset="0"/>
                <a:ea typeface="Calibri" pitchFamily="34" charset="0"/>
                <a:cs typeface="Times New Roman" pitchFamily="18" charset="0"/>
              </a:rPr>
              <a:t> – located next to the RBD and CBD so that tourists are close to all facilities</a:t>
            </a:r>
            <a:endParaRPr lang="en-GB" dirty="0">
              <a:latin typeface="Arial" pitchFamily="34" charset="0"/>
              <a:cs typeface="Arial" pitchFamily="34" charset="0"/>
            </a:endParaRPr>
          </a:p>
        </p:txBody>
      </p:sp>
      <p:sp>
        <p:nvSpPr>
          <p:cNvPr id="60" name="Text Box 56"/>
          <p:cNvSpPr txBox="1">
            <a:spLocks noChangeArrowheads="1"/>
          </p:cNvSpPr>
          <p:nvPr/>
        </p:nvSpPr>
        <p:spPr bwMode="auto">
          <a:xfrm>
            <a:off x="4684562" y="5758914"/>
            <a:ext cx="1051399" cy="334383"/>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eaLnBrk="0" fontAlgn="base" hangingPunct="0">
              <a:spcBef>
                <a:spcPct val="0"/>
              </a:spcBef>
              <a:spcAft>
                <a:spcPct val="0"/>
              </a:spcAft>
            </a:pPr>
            <a:r>
              <a:rPr lang="en-GB" sz="1200" b="1" i="1" dirty="0">
                <a:latin typeface="Calibri" pitchFamily="34" charset="0"/>
                <a:ea typeface="Calibri" pitchFamily="34" charset="0"/>
                <a:cs typeface="Times New Roman" pitchFamily="18" charset="0"/>
              </a:rPr>
              <a:t>Self-catering</a:t>
            </a:r>
            <a:endParaRPr lang="en-GB" dirty="0">
              <a:latin typeface="Arial" pitchFamily="34" charset="0"/>
              <a:cs typeface="Arial" pitchFamily="34" charset="0"/>
            </a:endParaRPr>
          </a:p>
        </p:txBody>
      </p:sp>
      <p:sp>
        <p:nvSpPr>
          <p:cNvPr id="65" name="AutoShape 60"/>
          <p:cNvSpPr>
            <a:spLocks noChangeShapeType="1"/>
          </p:cNvSpPr>
          <p:nvPr/>
        </p:nvSpPr>
        <p:spPr bwMode="auto">
          <a:xfrm flipH="1">
            <a:off x="5120314" y="1412777"/>
            <a:ext cx="1550172" cy="1544091"/>
          </a:xfrm>
          <a:prstGeom prst="straightConnector1">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6" name="AutoShape 61"/>
          <p:cNvSpPr>
            <a:spLocks noChangeShapeType="1"/>
          </p:cNvSpPr>
          <p:nvPr/>
        </p:nvSpPr>
        <p:spPr bwMode="auto">
          <a:xfrm flipH="1">
            <a:off x="4621957" y="3326083"/>
            <a:ext cx="2048529" cy="473709"/>
          </a:xfrm>
          <a:prstGeom prst="straightConnector1">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 name="Rectangle 65"/>
          <p:cNvSpPr>
            <a:spLocks noChangeArrowheads="1"/>
          </p:cNvSpPr>
          <p:nvPr/>
        </p:nvSpPr>
        <p:spPr bwMode="auto">
          <a:xfrm>
            <a:off x="2338954" y="32006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3" name="Text Box 50"/>
          <p:cNvSpPr txBox="1">
            <a:spLocks noChangeArrowheads="1"/>
          </p:cNvSpPr>
          <p:nvPr/>
        </p:nvSpPr>
        <p:spPr bwMode="auto">
          <a:xfrm>
            <a:off x="2338953" y="2914262"/>
            <a:ext cx="444680" cy="1306826"/>
          </a:xfrm>
          <a:prstGeom prst="rect">
            <a:avLst/>
          </a:prstGeom>
          <a:noFill/>
          <a:ln>
            <a:noFill/>
          </a:ln>
        </p:spPr>
        <p:txBody>
          <a:bodyPr vert="wordArtVert" wrap="square" lIns="91440" tIns="45720" rIns="91440" bIns="45720" numCol="1" anchor="t" anchorCtr="0" compatLnSpc="1">
            <a:prstTxWarp prst="textNoShape">
              <a:avLst/>
            </a:prstTxWarp>
          </a:bodyPr>
          <a:lstStyle/>
          <a:p>
            <a:pPr fontAlgn="base">
              <a:spcBef>
                <a:spcPct val="0"/>
              </a:spcBef>
              <a:spcAft>
                <a:spcPct val="0"/>
              </a:spcAft>
            </a:pPr>
            <a:endParaRPr lang="en-GB" sz="1600" b="1" i="1" dirty="0">
              <a:latin typeface="Calibri" pitchFamily="34" charset="0"/>
              <a:ea typeface="Calibri" pitchFamily="34" charset="0"/>
              <a:cs typeface="Times New Roman" pitchFamily="18" charset="0"/>
            </a:endParaRPr>
          </a:p>
          <a:p>
            <a:pPr eaLnBrk="0" fontAlgn="base" hangingPunct="0">
              <a:spcBef>
                <a:spcPct val="0"/>
              </a:spcBef>
              <a:spcAft>
                <a:spcPct val="0"/>
              </a:spcAft>
            </a:pPr>
            <a:r>
              <a:rPr lang="en-GB" sz="1200" b="1" i="1" dirty="0">
                <a:latin typeface="Calibri" pitchFamily="34" charset="0"/>
                <a:cs typeface="Times New Roman" pitchFamily="18" charset="0"/>
              </a:rPr>
              <a:t>BEACH</a:t>
            </a:r>
            <a:endParaRPr lang="en-GB" sz="1400" dirty="0">
              <a:latin typeface="Arial" pitchFamily="34" charset="0"/>
              <a:cs typeface="Arial" pitchFamily="34" charset="0"/>
            </a:endParaRPr>
          </a:p>
        </p:txBody>
      </p:sp>
      <p:sp>
        <p:nvSpPr>
          <p:cNvPr id="74" name="Text Box 50"/>
          <p:cNvSpPr txBox="1">
            <a:spLocks noChangeArrowheads="1"/>
          </p:cNvSpPr>
          <p:nvPr/>
        </p:nvSpPr>
        <p:spPr bwMode="auto">
          <a:xfrm>
            <a:off x="1991544" y="3130286"/>
            <a:ext cx="444680" cy="1306826"/>
          </a:xfrm>
          <a:prstGeom prst="rect">
            <a:avLst/>
          </a:prstGeom>
          <a:noFill/>
          <a:ln>
            <a:noFill/>
          </a:ln>
        </p:spPr>
        <p:txBody>
          <a:bodyPr vert="wordArtVert" wrap="square" lIns="91440" tIns="45720" rIns="91440" bIns="45720" numCol="1" anchor="t" anchorCtr="0" compatLnSpc="1">
            <a:prstTxWarp prst="textNoShape">
              <a:avLst/>
            </a:prstTxWarp>
          </a:bodyPr>
          <a:lstStyle/>
          <a:p>
            <a:pPr fontAlgn="base">
              <a:spcBef>
                <a:spcPct val="0"/>
              </a:spcBef>
              <a:spcAft>
                <a:spcPct val="0"/>
              </a:spcAft>
            </a:pPr>
            <a:endParaRPr lang="en-GB" sz="1600" b="1" i="1" dirty="0">
              <a:latin typeface="Calibri" pitchFamily="34" charset="0"/>
              <a:ea typeface="Calibri" pitchFamily="34" charset="0"/>
              <a:cs typeface="Times New Roman" pitchFamily="18" charset="0"/>
            </a:endParaRPr>
          </a:p>
          <a:p>
            <a:pPr eaLnBrk="0" fontAlgn="base" hangingPunct="0">
              <a:spcBef>
                <a:spcPct val="0"/>
              </a:spcBef>
              <a:spcAft>
                <a:spcPct val="0"/>
              </a:spcAft>
            </a:pPr>
            <a:r>
              <a:rPr lang="en-GB" sz="1200" b="1" i="1" dirty="0">
                <a:latin typeface="Calibri" pitchFamily="34" charset="0"/>
                <a:cs typeface="Times New Roman" pitchFamily="18" charset="0"/>
              </a:rPr>
              <a:t>SEA</a:t>
            </a:r>
            <a:endParaRPr lang="en-GB" sz="1400" dirty="0">
              <a:latin typeface="Arial" pitchFamily="34" charset="0"/>
              <a:cs typeface="Arial" pitchFamily="34" charset="0"/>
            </a:endParaRPr>
          </a:p>
        </p:txBody>
      </p:sp>
      <p:cxnSp>
        <p:nvCxnSpPr>
          <p:cNvPr id="78" name="Straight Connector 77"/>
          <p:cNvCxnSpPr/>
          <p:nvPr/>
        </p:nvCxnSpPr>
        <p:spPr>
          <a:xfrm>
            <a:off x="2639616" y="2708920"/>
            <a:ext cx="0" cy="1728192"/>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2" name="Rectangle 81"/>
          <p:cNvSpPr/>
          <p:nvPr/>
        </p:nvSpPr>
        <p:spPr>
          <a:xfrm>
            <a:off x="3032430" y="1877090"/>
            <a:ext cx="671106" cy="69779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Rectangle 82"/>
          <p:cNvSpPr/>
          <p:nvPr/>
        </p:nvSpPr>
        <p:spPr>
          <a:xfrm>
            <a:off x="3032430" y="4517321"/>
            <a:ext cx="671106" cy="36921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p:cNvSpPr/>
          <p:nvPr/>
        </p:nvSpPr>
        <p:spPr>
          <a:xfrm>
            <a:off x="3032431" y="2838440"/>
            <a:ext cx="298269" cy="1525622"/>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AutoShape 64"/>
          <p:cNvSpPr>
            <a:spLocks noChangeShapeType="1"/>
          </p:cNvSpPr>
          <p:nvPr/>
        </p:nvSpPr>
        <p:spPr bwMode="auto">
          <a:xfrm flipH="1" flipV="1">
            <a:off x="3468022" y="4717152"/>
            <a:ext cx="1697034" cy="1041761"/>
          </a:xfrm>
          <a:prstGeom prst="straightConnector1">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 name="AutoShape 63"/>
          <p:cNvSpPr>
            <a:spLocks noChangeShapeType="1"/>
          </p:cNvSpPr>
          <p:nvPr/>
        </p:nvSpPr>
        <p:spPr bwMode="auto">
          <a:xfrm flipV="1">
            <a:off x="3203935" y="4149080"/>
            <a:ext cx="0" cy="1629142"/>
          </a:xfrm>
          <a:prstGeom prst="straightConnector1">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 name="Freeform 86"/>
          <p:cNvSpPr/>
          <p:nvPr/>
        </p:nvSpPr>
        <p:spPr>
          <a:xfrm>
            <a:off x="3678398" y="3785268"/>
            <a:ext cx="1985555" cy="1227909"/>
          </a:xfrm>
          <a:custGeom>
            <a:avLst/>
            <a:gdLst>
              <a:gd name="connsiteX0" fmla="*/ 0 w 1985555"/>
              <a:gd name="connsiteY0" fmla="*/ 26126 h 1227909"/>
              <a:gd name="connsiteX1" fmla="*/ 1476103 w 1985555"/>
              <a:gd name="connsiteY1" fmla="*/ 1227909 h 1227909"/>
              <a:gd name="connsiteX2" fmla="*/ 1672046 w 1985555"/>
              <a:gd name="connsiteY2" fmla="*/ 1071154 h 1227909"/>
              <a:gd name="connsiteX3" fmla="*/ 1750423 w 1985555"/>
              <a:gd name="connsiteY3" fmla="*/ 992777 h 1227909"/>
              <a:gd name="connsiteX4" fmla="*/ 1867989 w 1985555"/>
              <a:gd name="connsiteY4" fmla="*/ 836023 h 1227909"/>
              <a:gd name="connsiteX5" fmla="*/ 1985555 w 1985555"/>
              <a:gd name="connsiteY5" fmla="*/ 627017 h 1227909"/>
              <a:gd name="connsiteX6" fmla="*/ 104503 w 1985555"/>
              <a:gd name="connsiteY6" fmla="*/ 0 h 1227909"/>
              <a:gd name="connsiteX7" fmla="*/ 0 w 1985555"/>
              <a:gd name="connsiteY7" fmla="*/ 26126 h 122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85555" h="1227909">
                <a:moveTo>
                  <a:pt x="0" y="26126"/>
                </a:moveTo>
                <a:lnTo>
                  <a:pt x="1476103" y="1227909"/>
                </a:lnTo>
                <a:lnTo>
                  <a:pt x="1672046" y="1071154"/>
                </a:lnTo>
                <a:lnTo>
                  <a:pt x="1750423" y="992777"/>
                </a:lnTo>
                <a:lnTo>
                  <a:pt x="1867989" y="836023"/>
                </a:lnTo>
                <a:lnTo>
                  <a:pt x="1985555" y="627017"/>
                </a:lnTo>
                <a:lnTo>
                  <a:pt x="104503" y="0"/>
                </a:lnTo>
                <a:lnTo>
                  <a:pt x="0" y="26126"/>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AutoShape 59"/>
          <p:cNvSpPr>
            <a:spLocks noChangeShapeType="1"/>
          </p:cNvSpPr>
          <p:nvPr/>
        </p:nvSpPr>
        <p:spPr bwMode="auto">
          <a:xfrm rot="5400000">
            <a:off x="3049961" y="1897187"/>
            <a:ext cx="919399" cy="238615"/>
          </a:xfrm>
          <a:prstGeom prst="bentConnector3">
            <a:avLst>
              <a:gd name="adj1" fmla="val 50000"/>
            </a:avLst>
          </a:prstGeom>
          <a:noFill/>
          <a:ln w="25400">
            <a:solidFill>
              <a:srgbClr val="000000"/>
            </a:solidFill>
            <a:miter lim="800000"/>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4" name="Rectangle 83"/>
          <p:cNvSpPr/>
          <p:nvPr/>
        </p:nvSpPr>
        <p:spPr>
          <a:xfrm>
            <a:off x="3330700" y="3165858"/>
            <a:ext cx="536885" cy="7523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AutoShape 62"/>
          <p:cNvSpPr>
            <a:spLocks noChangeShapeType="1"/>
          </p:cNvSpPr>
          <p:nvPr/>
        </p:nvSpPr>
        <p:spPr bwMode="auto">
          <a:xfrm flipH="1" flipV="1">
            <a:off x="5120314" y="4564485"/>
            <a:ext cx="1550173" cy="322051"/>
          </a:xfrm>
          <a:prstGeom prst="straightConnector1">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 name="Text Box 50"/>
          <p:cNvSpPr txBox="1">
            <a:spLocks noChangeArrowheads="1"/>
          </p:cNvSpPr>
          <p:nvPr/>
        </p:nvSpPr>
        <p:spPr bwMode="auto">
          <a:xfrm>
            <a:off x="2698992" y="3140968"/>
            <a:ext cx="444680" cy="1306826"/>
          </a:xfrm>
          <a:prstGeom prst="rect">
            <a:avLst/>
          </a:prstGeom>
          <a:noFill/>
          <a:ln>
            <a:noFill/>
          </a:ln>
        </p:spPr>
        <p:txBody>
          <a:bodyPr vert="wordArtVert" wrap="square" lIns="91440" tIns="45720" rIns="91440" bIns="45720" numCol="1" anchor="t" anchorCtr="0" compatLnSpc="1">
            <a:prstTxWarp prst="textNoShape">
              <a:avLst/>
            </a:prstTxWarp>
          </a:bodyPr>
          <a:lstStyle/>
          <a:p>
            <a:pPr fontAlgn="base">
              <a:spcBef>
                <a:spcPct val="0"/>
              </a:spcBef>
              <a:spcAft>
                <a:spcPct val="0"/>
              </a:spcAft>
            </a:pPr>
            <a:endParaRPr lang="en-GB" sz="1600" b="1" i="1" dirty="0">
              <a:latin typeface="Calibri" pitchFamily="34" charset="0"/>
              <a:ea typeface="Calibri" pitchFamily="34" charset="0"/>
              <a:cs typeface="Times New Roman" pitchFamily="18" charset="0"/>
            </a:endParaRPr>
          </a:p>
          <a:p>
            <a:pPr eaLnBrk="0" fontAlgn="base" hangingPunct="0">
              <a:spcBef>
                <a:spcPct val="0"/>
              </a:spcBef>
              <a:spcAft>
                <a:spcPct val="0"/>
              </a:spcAft>
            </a:pPr>
            <a:r>
              <a:rPr lang="en-GB" sz="1200" b="1" i="1" dirty="0">
                <a:latin typeface="Calibri" pitchFamily="34" charset="0"/>
                <a:cs typeface="Times New Roman" pitchFamily="18" charset="0"/>
              </a:rPr>
              <a:t>RBD</a:t>
            </a:r>
            <a:endParaRPr lang="en-GB" sz="1400" dirty="0">
              <a:latin typeface="Arial" pitchFamily="34" charset="0"/>
              <a:cs typeface="Arial" pitchFamily="34" charset="0"/>
            </a:endParaRPr>
          </a:p>
        </p:txBody>
      </p:sp>
      <p:sp>
        <p:nvSpPr>
          <p:cNvPr id="89" name="Text Box 50"/>
          <p:cNvSpPr txBox="1">
            <a:spLocks noChangeArrowheads="1"/>
          </p:cNvSpPr>
          <p:nvPr/>
        </p:nvSpPr>
        <p:spPr bwMode="auto">
          <a:xfrm>
            <a:off x="3071664" y="3140968"/>
            <a:ext cx="444680" cy="1306826"/>
          </a:xfrm>
          <a:prstGeom prst="rect">
            <a:avLst/>
          </a:prstGeom>
          <a:noFill/>
          <a:ln>
            <a:noFill/>
          </a:ln>
        </p:spPr>
        <p:txBody>
          <a:bodyPr vert="wordArtVert" wrap="square" lIns="91440" tIns="45720" rIns="91440" bIns="45720" numCol="1" anchor="t" anchorCtr="0" compatLnSpc="1">
            <a:prstTxWarp prst="textNoShape">
              <a:avLst/>
            </a:prstTxWarp>
          </a:bodyPr>
          <a:lstStyle/>
          <a:p>
            <a:pPr fontAlgn="base">
              <a:spcBef>
                <a:spcPct val="0"/>
              </a:spcBef>
              <a:spcAft>
                <a:spcPct val="0"/>
              </a:spcAft>
            </a:pPr>
            <a:endParaRPr lang="en-GB" sz="1600" b="1" i="1" dirty="0">
              <a:latin typeface="Calibri" pitchFamily="34" charset="0"/>
              <a:ea typeface="Calibri" pitchFamily="34" charset="0"/>
              <a:cs typeface="Times New Roman" pitchFamily="18" charset="0"/>
            </a:endParaRPr>
          </a:p>
          <a:p>
            <a:pPr eaLnBrk="0" fontAlgn="base" hangingPunct="0">
              <a:spcBef>
                <a:spcPct val="0"/>
              </a:spcBef>
              <a:spcAft>
                <a:spcPct val="0"/>
              </a:spcAft>
            </a:pPr>
            <a:r>
              <a:rPr lang="en-GB" sz="1200" b="1" i="1" dirty="0">
                <a:latin typeface="Calibri" pitchFamily="34" charset="0"/>
                <a:cs typeface="Times New Roman" pitchFamily="18" charset="0"/>
              </a:rPr>
              <a:t>CBD</a:t>
            </a:r>
            <a:endParaRPr lang="en-GB" sz="1400" dirty="0">
              <a:latin typeface="Arial" pitchFamily="34" charset="0"/>
              <a:cs typeface="Arial" pitchFamily="34" charset="0"/>
            </a:endParaRPr>
          </a:p>
        </p:txBody>
      </p:sp>
    </p:spTree>
    <p:extLst>
      <p:ext uri="{BB962C8B-B14F-4D97-AF65-F5344CB8AC3E}">
        <p14:creationId xmlns:p14="http://schemas.microsoft.com/office/powerpoint/2010/main" val="226051938"/>
      </p:ext>
    </p:extLst>
  </p:cSld>
  <p:clrMapOvr>
    <a:masterClrMapping/>
  </p:clrMapOvr>
  <p:transition spd="slow">
    <p:push di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radshaw Model - River Profiles | Teaching Resources">
            <a:extLst>
              <a:ext uri="{FF2B5EF4-FFF2-40B4-BE49-F238E27FC236}">
                <a16:creationId xmlns:a16="http://schemas.microsoft.com/office/drawing/2014/main" id="{148F06D3-A04E-9154-6453-30A78810B5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883" y="588580"/>
            <a:ext cx="9174217" cy="626942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6D50936-F1E2-842E-C95C-999DAAE48AF6}"/>
              </a:ext>
            </a:extLst>
          </p:cNvPr>
          <p:cNvSpPr txBox="1"/>
          <p:nvPr/>
        </p:nvSpPr>
        <p:spPr>
          <a:xfrm>
            <a:off x="3226677" y="126124"/>
            <a:ext cx="4235668" cy="523220"/>
          </a:xfrm>
          <a:prstGeom prst="rect">
            <a:avLst/>
          </a:prstGeom>
          <a:noFill/>
        </p:spPr>
        <p:txBody>
          <a:bodyPr wrap="square" rtlCol="0">
            <a:spAutoFit/>
          </a:bodyPr>
          <a:lstStyle/>
          <a:p>
            <a:r>
              <a:rPr lang="en-US" sz="2800" b="1" dirty="0">
                <a:latin typeface="Abadi" panose="020B0604020104020204" pitchFamily="34" charset="0"/>
              </a:rPr>
              <a:t>Bradshaw’s Model</a:t>
            </a:r>
            <a:endParaRPr lang="en-GB" sz="2800" b="1" dirty="0">
              <a:latin typeface="Abadi" panose="020B0604020104020204" pitchFamily="34" charset="0"/>
            </a:endParaRPr>
          </a:p>
        </p:txBody>
      </p:sp>
    </p:spTree>
    <p:extLst>
      <p:ext uri="{BB962C8B-B14F-4D97-AF65-F5344CB8AC3E}">
        <p14:creationId xmlns:p14="http://schemas.microsoft.com/office/powerpoint/2010/main" val="27912654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21029ED5-F105-4DD2-99C8-1E4422817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57" name="Group 2056">
            <a:extLst>
              <a:ext uri="{FF2B5EF4-FFF2-40B4-BE49-F238E27FC236}">
                <a16:creationId xmlns:a16="http://schemas.microsoft.com/office/drawing/2014/main" id="{2D621E68-BF28-4A1C-B1A2-4E55E139E7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058" name="Straight Connector 2057">
              <a:extLst>
                <a:ext uri="{FF2B5EF4-FFF2-40B4-BE49-F238E27FC236}">
                  <a16:creationId xmlns:a16="http://schemas.microsoft.com/office/drawing/2014/main" id="{BE8BBE4D-F0DF-49B9-B75A-99DAC53ACA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059" name="Rectangle 23">
              <a:extLst>
                <a:ext uri="{FF2B5EF4-FFF2-40B4-BE49-F238E27FC236}">
                  <a16:creationId xmlns:a16="http://schemas.microsoft.com/office/drawing/2014/main" id="{E0F07DDC-34A6-46A1-9DE9-2BBE2931A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60" name="Rectangle 25">
              <a:extLst>
                <a:ext uri="{FF2B5EF4-FFF2-40B4-BE49-F238E27FC236}">
                  <a16:creationId xmlns:a16="http://schemas.microsoft.com/office/drawing/2014/main" id="{2CEB2BF9-B8DB-45B9-86EA-D197B5B1A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61" name="Isosceles Triangle 2060">
              <a:extLst>
                <a:ext uri="{FF2B5EF4-FFF2-40B4-BE49-F238E27FC236}">
                  <a16:creationId xmlns:a16="http://schemas.microsoft.com/office/drawing/2014/main" id="{08B5BB34-3801-4E70-A981-FE007635E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62" name="Rectangle 27">
              <a:extLst>
                <a:ext uri="{FF2B5EF4-FFF2-40B4-BE49-F238E27FC236}">
                  <a16:creationId xmlns:a16="http://schemas.microsoft.com/office/drawing/2014/main" id="{38432A75-2CEB-463C-A8F2-ABB50A79F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63" name="Rectangle 28">
              <a:extLst>
                <a:ext uri="{FF2B5EF4-FFF2-40B4-BE49-F238E27FC236}">
                  <a16:creationId xmlns:a16="http://schemas.microsoft.com/office/drawing/2014/main" id="{E7E850B8-C050-4597-8BEB-113FEC9A27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64" name="Rectangle 29">
              <a:extLst>
                <a:ext uri="{FF2B5EF4-FFF2-40B4-BE49-F238E27FC236}">
                  <a16:creationId xmlns:a16="http://schemas.microsoft.com/office/drawing/2014/main" id="{24ACC798-9CEC-4B6F-A8DD-F8E6FCCCF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65" name="Isosceles Triangle 2064">
              <a:extLst>
                <a:ext uri="{FF2B5EF4-FFF2-40B4-BE49-F238E27FC236}">
                  <a16:creationId xmlns:a16="http://schemas.microsoft.com/office/drawing/2014/main" id="{1D58A8C6-1294-4CD9-89BC-F1E981A52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66" name="Isosceles Triangle 2065">
              <a:extLst>
                <a:ext uri="{FF2B5EF4-FFF2-40B4-BE49-F238E27FC236}">
                  <a16:creationId xmlns:a16="http://schemas.microsoft.com/office/drawing/2014/main" id="{F32F2ED6-6143-46C4-A641-72D42732B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068" name="Rectangle 2067">
            <a:extLst>
              <a:ext uri="{FF2B5EF4-FFF2-40B4-BE49-F238E27FC236}">
                <a16:creationId xmlns:a16="http://schemas.microsoft.com/office/drawing/2014/main" id="{5C9652B3-A450-4ED6-8FBF-F536BA60B4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What is longshore drift? - Internet Geography">
            <a:extLst>
              <a:ext uri="{FF2B5EF4-FFF2-40B4-BE49-F238E27FC236}">
                <a16:creationId xmlns:a16="http://schemas.microsoft.com/office/drawing/2014/main" id="{112CD40D-6221-3DB9-D95E-3EF3CD17D34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78" r="-1" b="10677"/>
          <a:stretch/>
        </p:blipFill>
        <p:spPr bwMode="auto">
          <a:xfrm>
            <a:off x="568452" y="571500"/>
            <a:ext cx="11055096" cy="5715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6357D4A1-8010-F789-A38B-FBFF93788C07}"/>
              </a:ext>
            </a:extLst>
          </p:cNvPr>
          <p:cNvSpPr/>
          <p:nvPr/>
        </p:nvSpPr>
        <p:spPr>
          <a:xfrm>
            <a:off x="756745" y="599090"/>
            <a:ext cx="3289738" cy="378372"/>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22215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6104" y="265043"/>
            <a:ext cx="8637898" cy="1665357"/>
          </a:xfrm>
        </p:spPr>
        <p:txBody>
          <a:bodyPr>
            <a:normAutofit/>
          </a:bodyPr>
          <a:lstStyle/>
          <a:p>
            <a:r>
              <a:rPr lang="en-GB" dirty="0">
                <a:solidFill>
                  <a:schemeClr val="tx1"/>
                </a:solidFill>
                <a:latin typeface="Abadi" panose="020B0604020104020204" pitchFamily="34" charset="0"/>
              </a:rPr>
              <a:t> </a:t>
            </a:r>
          </a:p>
        </p:txBody>
      </p:sp>
      <p:sp>
        <p:nvSpPr>
          <p:cNvPr id="4" name="Rectangle 3">
            <a:extLst>
              <a:ext uri="{FF2B5EF4-FFF2-40B4-BE49-F238E27FC236}">
                <a16:creationId xmlns:a16="http://schemas.microsoft.com/office/drawing/2014/main" id="{0749ED2C-5CA6-456F-85E7-666B7A4D7759}"/>
              </a:ext>
            </a:extLst>
          </p:cNvPr>
          <p:cNvSpPr/>
          <p:nvPr/>
        </p:nvSpPr>
        <p:spPr>
          <a:xfrm>
            <a:off x="636104" y="5897217"/>
            <a:ext cx="1802296" cy="6957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122" name="Picture 2" descr="Tips For Tasting Tapas – Amateur Gastronomy">
            <a:extLst>
              <a:ext uri="{FF2B5EF4-FFF2-40B4-BE49-F238E27FC236}">
                <a16:creationId xmlns:a16="http://schemas.microsoft.com/office/drawing/2014/main" id="{667452B7-22AA-CAC6-BE72-0CAD71CBE0E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4426" y="959638"/>
            <a:ext cx="9320646" cy="572171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5502B11-558F-CAD6-9A6B-EEEA549D2D10}"/>
              </a:ext>
            </a:extLst>
          </p:cNvPr>
          <p:cNvSpPr txBox="1"/>
          <p:nvPr/>
        </p:nvSpPr>
        <p:spPr>
          <a:xfrm>
            <a:off x="3289955" y="436418"/>
            <a:ext cx="4477732" cy="523220"/>
          </a:xfrm>
          <a:prstGeom prst="rect">
            <a:avLst/>
          </a:prstGeom>
          <a:noFill/>
        </p:spPr>
        <p:txBody>
          <a:bodyPr wrap="square" rtlCol="0">
            <a:spAutoFit/>
          </a:bodyPr>
          <a:lstStyle/>
          <a:p>
            <a:r>
              <a:rPr lang="en-US" sz="2800" b="1" dirty="0">
                <a:latin typeface="Abadi" panose="020B0604020104020204" pitchFamily="34" charset="0"/>
              </a:rPr>
              <a:t>Tapas</a:t>
            </a:r>
            <a:endParaRPr lang="en-GB" sz="2800" b="1" dirty="0">
              <a:latin typeface="Abadi" panose="020B0604020104020204" pitchFamily="34" charset="0"/>
            </a:endParaRPr>
          </a:p>
        </p:txBody>
      </p:sp>
    </p:spTree>
    <p:extLst>
      <p:ext uri="{BB962C8B-B14F-4D97-AF65-F5344CB8AC3E}">
        <p14:creationId xmlns:p14="http://schemas.microsoft.com/office/powerpoint/2010/main" val="25619249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21029ED5-F105-4DD2-99C8-1E4422817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57" name="Group 2056">
            <a:extLst>
              <a:ext uri="{FF2B5EF4-FFF2-40B4-BE49-F238E27FC236}">
                <a16:creationId xmlns:a16="http://schemas.microsoft.com/office/drawing/2014/main" id="{2D621E68-BF28-4A1C-B1A2-4E55E139E7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058" name="Straight Connector 2057">
              <a:extLst>
                <a:ext uri="{FF2B5EF4-FFF2-40B4-BE49-F238E27FC236}">
                  <a16:creationId xmlns:a16="http://schemas.microsoft.com/office/drawing/2014/main" id="{BE8BBE4D-F0DF-49B9-B75A-99DAC53ACA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059" name="Rectangle 23">
              <a:extLst>
                <a:ext uri="{FF2B5EF4-FFF2-40B4-BE49-F238E27FC236}">
                  <a16:creationId xmlns:a16="http://schemas.microsoft.com/office/drawing/2014/main" id="{E0F07DDC-34A6-46A1-9DE9-2BBE2931A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60" name="Rectangle 25">
              <a:extLst>
                <a:ext uri="{FF2B5EF4-FFF2-40B4-BE49-F238E27FC236}">
                  <a16:creationId xmlns:a16="http://schemas.microsoft.com/office/drawing/2014/main" id="{2CEB2BF9-B8DB-45B9-86EA-D197B5B1A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61" name="Isosceles Triangle 2060">
              <a:extLst>
                <a:ext uri="{FF2B5EF4-FFF2-40B4-BE49-F238E27FC236}">
                  <a16:creationId xmlns:a16="http://schemas.microsoft.com/office/drawing/2014/main" id="{08B5BB34-3801-4E70-A981-FE007635E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62" name="Rectangle 27">
              <a:extLst>
                <a:ext uri="{FF2B5EF4-FFF2-40B4-BE49-F238E27FC236}">
                  <a16:creationId xmlns:a16="http://schemas.microsoft.com/office/drawing/2014/main" id="{38432A75-2CEB-463C-A8F2-ABB50A79F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63" name="Rectangle 28">
              <a:extLst>
                <a:ext uri="{FF2B5EF4-FFF2-40B4-BE49-F238E27FC236}">
                  <a16:creationId xmlns:a16="http://schemas.microsoft.com/office/drawing/2014/main" id="{E7E850B8-C050-4597-8BEB-113FEC9A27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64" name="Rectangle 29">
              <a:extLst>
                <a:ext uri="{FF2B5EF4-FFF2-40B4-BE49-F238E27FC236}">
                  <a16:creationId xmlns:a16="http://schemas.microsoft.com/office/drawing/2014/main" id="{24ACC798-9CEC-4B6F-A8DD-F8E6FCCCF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65" name="Isosceles Triangle 2064">
              <a:extLst>
                <a:ext uri="{FF2B5EF4-FFF2-40B4-BE49-F238E27FC236}">
                  <a16:creationId xmlns:a16="http://schemas.microsoft.com/office/drawing/2014/main" id="{1D58A8C6-1294-4CD9-89BC-F1E981A52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66" name="Isosceles Triangle 2065">
              <a:extLst>
                <a:ext uri="{FF2B5EF4-FFF2-40B4-BE49-F238E27FC236}">
                  <a16:creationId xmlns:a16="http://schemas.microsoft.com/office/drawing/2014/main" id="{F32F2ED6-6143-46C4-A641-72D42732B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068" name="Rectangle 2067">
            <a:extLst>
              <a:ext uri="{FF2B5EF4-FFF2-40B4-BE49-F238E27FC236}">
                <a16:creationId xmlns:a16="http://schemas.microsoft.com/office/drawing/2014/main" id="{5C9652B3-A450-4ED6-8FBF-F536BA60B4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What is longshore drift? - Internet Geography">
            <a:extLst>
              <a:ext uri="{FF2B5EF4-FFF2-40B4-BE49-F238E27FC236}">
                <a16:creationId xmlns:a16="http://schemas.microsoft.com/office/drawing/2014/main" id="{112CD40D-6221-3DB9-D95E-3EF3CD17D34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78" r="-1" b="10677"/>
          <a:stretch/>
        </p:blipFill>
        <p:spPr bwMode="auto">
          <a:xfrm>
            <a:off x="568452" y="571500"/>
            <a:ext cx="11055096" cy="5715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6357D4A1-8010-F789-A38B-FBFF93788C07}"/>
              </a:ext>
            </a:extLst>
          </p:cNvPr>
          <p:cNvSpPr/>
          <p:nvPr/>
        </p:nvSpPr>
        <p:spPr>
          <a:xfrm>
            <a:off x="756745" y="599090"/>
            <a:ext cx="3289738" cy="378372"/>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EC7F8A0D-97D6-1B7D-198D-D3EA6515E5D4}"/>
              </a:ext>
            </a:extLst>
          </p:cNvPr>
          <p:cNvSpPr/>
          <p:nvPr/>
        </p:nvSpPr>
        <p:spPr>
          <a:xfrm>
            <a:off x="10008158" y="599090"/>
            <a:ext cx="262262" cy="5470114"/>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A4EF3A74-E624-B601-E67E-3E7B547D079D}"/>
              </a:ext>
            </a:extLst>
          </p:cNvPr>
          <p:cNvSpPr txBox="1"/>
          <p:nvPr/>
        </p:nvSpPr>
        <p:spPr>
          <a:xfrm>
            <a:off x="8707640" y="977462"/>
            <a:ext cx="1287532" cy="461665"/>
          </a:xfrm>
          <a:prstGeom prst="rect">
            <a:avLst/>
          </a:prstGeom>
          <a:noFill/>
        </p:spPr>
        <p:txBody>
          <a:bodyPr wrap="none" rtlCol="0">
            <a:spAutoFit/>
          </a:bodyPr>
          <a:lstStyle/>
          <a:p>
            <a:r>
              <a:rPr lang="en-US" sz="2400" b="1" dirty="0">
                <a:latin typeface="Abadi" panose="020B0604020104020204" pitchFamily="34" charset="0"/>
              </a:rPr>
              <a:t>GROYNE</a:t>
            </a:r>
            <a:endParaRPr lang="en-GB" sz="2400" b="1" dirty="0">
              <a:latin typeface="Abadi" panose="020B0604020104020204" pitchFamily="34" charset="0"/>
            </a:endParaRPr>
          </a:p>
        </p:txBody>
      </p:sp>
      <p:sp>
        <p:nvSpPr>
          <p:cNvPr id="5" name="Oval 4">
            <a:extLst>
              <a:ext uri="{FF2B5EF4-FFF2-40B4-BE49-F238E27FC236}">
                <a16:creationId xmlns:a16="http://schemas.microsoft.com/office/drawing/2014/main" id="{995B2148-67C3-3509-D6F4-25239502BC93}"/>
              </a:ext>
            </a:extLst>
          </p:cNvPr>
          <p:cNvSpPr/>
          <p:nvPr/>
        </p:nvSpPr>
        <p:spPr>
          <a:xfrm>
            <a:off x="9736281" y="2567939"/>
            <a:ext cx="181549" cy="112915"/>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661EAF67-E3E8-462A-E1D2-4FDB59FCFAE8}"/>
              </a:ext>
            </a:extLst>
          </p:cNvPr>
          <p:cNvSpPr/>
          <p:nvPr/>
        </p:nvSpPr>
        <p:spPr>
          <a:xfrm>
            <a:off x="9515178" y="2543823"/>
            <a:ext cx="181549" cy="112915"/>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65E41D90-74CE-A539-E742-FB260567984C}"/>
              </a:ext>
            </a:extLst>
          </p:cNvPr>
          <p:cNvSpPr/>
          <p:nvPr/>
        </p:nvSpPr>
        <p:spPr>
          <a:xfrm>
            <a:off x="9688491" y="2704970"/>
            <a:ext cx="181549" cy="112915"/>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B7ACC18E-AB9F-FDAB-CEDA-505FBC582FF7}"/>
              </a:ext>
            </a:extLst>
          </p:cNvPr>
          <p:cNvSpPr/>
          <p:nvPr/>
        </p:nvSpPr>
        <p:spPr>
          <a:xfrm>
            <a:off x="9600269" y="2833255"/>
            <a:ext cx="136012" cy="112915"/>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BBA60F0D-1537-E4DC-3F39-20726CF83A58}"/>
              </a:ext>
            </a:extLst>
          </p:cNvPr>
          <p:cNvSpPr/>
          <p:nvPr/>
        </p:nvSpPr>
        <p:spPr>
          <a:xfrm>
            <a:off x="9752669" y="2985655"/>
            <a:ext cx="136012" cy="112915"/>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23945A18-A2B4-CCAA-7C9E-1CF4CA061E26}"/>
              </a:ext>
            </a:extLst>
          </p:cNvPr>
          <p:cNvSpPr/>
          <p:nvPr/>
        </p:nvSpPr>
        <p:spPr>
          <a:xfrm>
            <a:off x="9419340" y="2660073"/>
            <a:ext cx="124363" cy="1524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14641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5049DC-B699-4C72-AEA3-2961AEFBFBCB}"/>
              </a:ext>
            </a:extLst>
          </p:cNvPr>
          <p:cNvSpPr txBox="1"/>
          <p:nvPr/>
        </p:nvSpPr>
        <p:spPr>
          <a:xfrm>
            <a:off x="251791" y="477078"/>
            <a:ext cx="5353880" cy="523220"/>
          </a:xfrm>
          <a:prstGeom prst="rect">
            <a:avLst/>
          </a:prstGeom>
          <a:noFill/>
        </p:spPr>
        <p:txBody>
          <a:bodyPr wrap="square">
            <a:spAutoFit/>
          </a:bodyPr>
          <a:lstStyle/>
          <a:p>
            <a:r>
              <a:rPr lang="en-GB" sz="2800" b="1" dirty="0">
                <a:latin typeface="Abadi" panose="020B0604020104020204" pitchFamily="34" charset="0"/>
              </a:rPr>
              <a:t>Hard engineering strategies</a:t>
            </a:r>
          </a:p>
        </p:txBody>
      </p:sp>
      <p:pic>
        <p:nvPicPr>
          <p:cNvPr id="5" name="Picture 4" descr="A picture containing outdoor, sky, water, rock&#10;&#10;Description automatically generated">
            <a:extLst>
              <a:ext uri="{FF2B5EF4-FFF2-40B4-BE49-F238E27FC236}">
                <a16:creationId xmlns:a16="http://schemas.microsoft.com/office/drawing/2014/main" id="{A19CD308-E4A7-4BDD-8FAB-9E1A38A75D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809" y="2041126"/>
            <a:ext cx="5069064" cy="3799420"/>
          </a:xfrm>
          <a:prstGeom prst="rect">
            <a:avLst/>
          </a:prstGeom>
        </p:spPr>
      </p:pic>
      <p:pic>
        <p:nvPicPr>
          <p:cNvPr id="7" name="Picture 6" descr="A picture containing water, rock, stone&#10;&#10;Description automatically generated">
            <a:extLst>
              <a:ext uri="{FF2B5EF4-FFF2-40B4-BE49-F238E27FC236}">
                <a16:creationId xmlns:a16="http://schemas.microsoft.com/office/drawing/2014/main" id="{56591EA4-3A85-40B4-95FF-FD5E4FEA9D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93195" y="389067"/>
            <a:ext cx="5500767" cy="3281785"/>
          </a:xfrm>
          <a:prstGeom prst="rect">
            <a:avLst/>
          </a:prstGeom>
        </p:spPr>
      </p:pic>
      <p:pic>
        <p:nvPicPr>
          <p:cNvPr id="9" name="Picture 8" descr="A picture containing sky, outdoor, beach, shore&#10;&#10;Description automatically generated">
            <a:extLst>
              <a:ext uri="{FF2B5EF4-FFF2-40B4-BE49-F238E27FC236}">
                <a16:creationId xmlns:a16="http://schemas.microsoft.com/office/drawing/2014/main" id="{BF2164AA-02F9-406A-ABDF-BAAB95CB37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45321" y="3876488"/>
            <a:ext cx="5448641" cy="2763068"/>
          </a:xfrm>
          <a:prstGeom prst="rect">
            <a:avLst/>
          </a:prstGeom>
        </p:spPr>
      </p:pic>
      <p:sp>
        <p:nvSpPr>
          <p:cNvPr id="11" name="TextBox 10">
            <a:extLst>
              <a:ext uri="{FF2B5EF4-FFF2-40B4-BE49-F238E27FC236}">
                <a16:creationId xmlns:a16="http://schemas.microsoft.com/office/drawing/2014/main" id="{27354077-86BF-483E-92D5-ED6D0BDFD919}"/>
              </a:ext>
            </a:extLst>
          </p:cNvPr>
          <p:cNvSpPr txBox="1"/>
          <p:nvPr/>
        </p:nvSpPr>
        <p:spPr>
          <a:xfrm>
            <a:off x="3051313" y="3247647"/>
            <a:ext cx="6102626" cy="523220"/>
          </a:xfrm>
          <a:prstGeom prst="rect">
            <a:avLst/>
          </a:prstGeom>
          <a:noFill/>
        </p:spPr>
        <p:txBody>
          <a:bodyPr wrap="square">
            <a:spAutoFit/>
          </a:bodyPr>
          <a:lstStyle/>
          <a:p>
            <a:pPr marL="342900" indent="-342900">
              <a:buFont typeface="Arial" panose="020B0604020202020204" pitchFamily="34" charset="0"/>
              <a:buChar char="•"/>
            </a:pPr>
            <a:r>
              <a:rPr lang="en-GB" sz="2800" b="1" dirty="0">
                <a:highlight>
                  <a:srgbClr val="FFFF00"/>
                </a:highlight>
                <a:latin typeface="Abadi" panose="020B0604020104020204" pitchFamily="34" charset="0"/>
              </a:rPr>
              <a:t>Sea Walls</a:t>
            </a:r>
          </a:p>
        </p:txBody>
      </p:sp>
      <p:sp>
        <p:nvSpPr>
          <p:cNvPr id="13" name="TextBox 12">
            <a:extLst>
              <a:ext uri="{FF2B5EF4-FFF2-40B4-BE49-F238E27FC236}">
                <a16:creationId xmlns:a16="http://schemas.microsoft.com/office/drawing/2014/main" id="{0B089891-578A-4768-96CC-B322AA0561DB}"/>
              </a:ext>
            </a:extLst>
          </p:cNvPr>
          <p:cNvSpPr txBox="1"/>
          <p:nvPr/>
        </p:nvSpPr>
        <p:spPr>
          <a:xfrm>
            <a:off x="357809" y="3155314"/>
            <a:ext cx="2693504" cy="523220"/>
          </a:xfrm>
          <a:prstGeom prst="rect">
            <a:avLst/>
          </a:prstGeom>
          <a:noFill/>
        </p:spPr>
        <p:txBody>
          <a:bodyPr wrap="square">
            <a:spAutoFit/>
          </a:bodyPr>
          <a:lstStyle/>
          <a:p>
            <a:r>
              <a:rPr lang="en-GB" sz="2800" b="1" dirty="0">
                <a:highlight>
                  <a:srgbClr val="FFFF00"/>
                </a:highlight>
                <a:latin typeface="Abadi" panose="020B0604020104020204" pitchFamily="34" charset="0"/>
              </a:rPr>
              <a:t>Rock armour</a:t>
            </a:r>
          </a:p>
        </p:txBody>
      </p:sp>
      <p:sp>
        <p:nvSpPr>
          <p:cNvPr id="15" name="TextBox 14">
            <a:extLst>
              <a:ext uri="{FF2B5EF4-FFF2-40B4-BE49-F238E27FC236}">
                <a16:creationId xmlns:a16="http://schemas.microsoft.com/office/drawing/2014/main" id="{291A51E5-4D60-4BCF-8A07-99F786392EBF}"/>
              </a:ext>
            </a:extLst>
          </p:cNvPr>
          <p:cNvSpPr txBox="1"/>
          <p:nvPr/>
        </p:nvSpPr>
        <p:spPr>
          <a:xfrm>
            <a:off x="7460973" y="2041126"/>
            <a:ext cx="2163525" cy="523220"/>
          </a:xfrm>
          <a:prstGeom prst="rect">
            <a:avLst/>
          </a:prstGeom>
          <a:noFill/>
        </p:spPr>
        <p:txBody>
          <a:bodyPr wrap="square">
            <a:spAutoFit/>
          </a:bodyPr>
          <a:lstStyle/>
          <a:p>
            <a:pPr marL="342900" indent="-342900">
              <a:buFont typeface="Arial" panose="020B0604020202020204" pitchFamily="34" charset="0"/>
              <a:buChar char="•"/>
            </a:pPr>
            <a:r>
              <a:rPr lang="en-GB" sz="2800" b="1" dirty="0">
                <a:highlight>
                  <a:srgbClr val="FFFF00"/>
                </a:highlight>
                <a:latin typeface="Abadi" panose="020B0604020104020204" pitchFamily="34" charset="0"/>
              </a:rPr>
              <a:t>Gabions</a:t>
            </a:r>
          </a:p>
        </p:txBody>
      </p:sp>
      <p:sp>
        <p:nvSpPr>
          <p:cNvPr id="17" name="TextBox 16">
            <a:extLst>
              <a:ext uri="{FF2B5EF4-FFF2-40B4-BE49-F238E27FC236}">
                <a16:creationId xmlns:a16="http://schemas.microsoft.com/office/drawing/2014/main" id="{0F6B7E65-C4B5-438C-9295-9481494160A1}"/>
              </a:ext>
            </a:extLst>
          </p:cNvPr>
          <p:cNvSpPr txBox="1"/>
          <p:nvPr/>
        </p:nvSpPr>
        <p:spPr>
          <a:xfrm rot="10800000" flipV="1">
            <a:off x="7726016" y="5258022"/>
            <a:ext cx="1430286" cy="523220"/>
          </a:xfrm>
          <a:prstGeom prst="rect">
            <a:avLst/>
          </a:prstGeom>
          <a:noFill/>
        </p:spPr>
        <p:txBody>
          <a:bodyPr wrap="square">
            <a:spAutoFit/>
          </a:bodyPr>
          <a:lstStyle/>
          <a:p>
            <a:r>
              <a:rPr lang="en-GB" sz="2800" b="1" dirty="0">
                <a:highlight>
                  <a:srgbClr val="FFFF00"/>
                </a:highlight>
                <a:latin typeface="Abadi" panose="020B0604020104020204" pitchFamily="34" charset="0"/>
              </a:rPr>
              <a:t>Groynes</a:t>
            </a:r>
          </a:p>
        </p:txBody>
      </p:sp>
    </p:spTree>
    <p:extLst>
      <p:ext uri="{BB962C8B-B14F-4D97-AF65-F5344CB8AC3E}">
        <p14:creationId xmlns:p14="http://schemas.microsoft.com/office/powerpoint/2010/main" val="35911593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F3C3BB3-DE1C-4E3A-BB21-893ADE5D7938}"/>
              </a:ext>
            </a:extLst>
          </p:cNvPr>
          <p:cNvSpPr txBox="1"/>
          <p:nvPr/>
        </p:nvSpPr>
        <p:spPr>
          <a:xfrm>
            <a:off x="251791" y="854765"/>
            <a:ext cx="8902148" cy="523220"/>
          </a:xfrm>
          <a:prstGeom prst="rect">
            <a:avLst/>
          </a:prstGeom>
          <a:noFill/>
        </p:spPr>
        <p:txBody>
          <a:bodyPr wrap="square">
            <a:spAutoFit/>
          </a:bodyPr>
          <a:lstStyle/>
          <a:p>
            <a:r>
              <a:rPr lang="en-GB" sz="2800" b="1" dirty="0">
                <a:latin typeface="Abadi" panose="020B0604020104020204" pitchFamily="34" charset="0"/>
              </a:rPr>
              <a:t>Soft engineering strategies</a:t>
            </a:r>
          </a:p>
        </p:txBody>
      </p:sp>
      <p:pic>
        <p:nvPicPr>
          <p:cNvPr id="5" name="Picture 4" descr="A picture containing sky, outdoor, nature, ocean&#10;&#10;Description automatically generated">
            <a:extLst>
              <a:ext uri="{FF2B5EF4-FFF2-40B4-BE49-F238E27FC236}">
                <a16:creationId xmlns:a16="http://schemas.microsoft.com/office/drawing/2014/main" id="{3B8E655D-2BB2-4AF9-B0E8-F4FFABC34A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5825" y="226274"/>
            <a:ext cx="5346274" cy="3848769"/>
          </a:xfrm>
          <a:prstGeom prst="rect">
            <a:avLst/>
          </a:prstGeom>
        </p:spPr>
      </p:pic>
      <p:pic>
        <p:nvPicPr>
          <p:cNvPr id="9" name="Picture 8" descr="A picture containing outdoor, grass, sky, nature&#10;&#10;Description automatically generated">
            <a:extLst>
              <a:ext uri="{FF2B5EF4-FFF2-40B4-BE49-F238E27FC236}">
                <a16:creationId xmlns:a16="http://schemas.microsoft.com/office/drawing/2014/main" id="{790B2D78-0381-401C-A0B8-6FCA73FE70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47860" y="3550212"/>
            <a:ext cx="5724939" cy="3220278"/>
          </a:xfrm>
          <a:prstGeom prst="rect">
            <a:avLst/>
          </a:prstGeom>
        </p:spPr>
      </p:pic>
      <p:sp>
        <p:nvSpPr>
          <p:cNvPr id="11" name="TextBox 10">
            <a:extLst>
              <a:ext uri="{FF2B5EF4-FFF2-40B4-BE49-F238E27FC236}">
                <a16:creationId xmlns:a16="http://schemas.microsoft.com/office/drawing/2014/main" id="{FD6978A7-C753-4AC5-91FA-C9A1E4F383B3}"/>
              </a:ext>
            </a:extLst>
          </p:cNvPr>
          <p:cNvSpPr txBox="1"/>
          <p:nvPr/>
        </p:nvSpPr>
        <p:spPr>
          <a:xfrm>
            <a:off x="5618921" y="490331"/>
            <a:ext cx="3535017" cy="523220"/>
          </a:xfrm>
          <a:prstGeom prst="rect">
            <a:avLst/>
          </a:prstGeom>
          <a:noFill/>
        </p:spPr>
        <p:txBody>
          <a:bodyPr wrap="square">
            <a:spAutoFit/>
          </a:bodyPr>
          <a:lstStyle/>
          <a:p>
            <a:pPr marL="342900" indent="-342900">
              <a:buFont typeface="Arial" panose="020B0604020202020204" pitchFamily="34" charset="0"/>
              <a:buChar char="•"/>
            </a:pPr>
            <a:r>
              <a:rPr lang="en-GB" sz="2800" b="1" dirty="0">
                <a:highlight>
                  <a:srgbClr val="FFFF00"/>
                </a:highlight>
                <a:latin typeface="Abadi" panose="020B0604020104020204" pitchFamily="34" charset="0"/>
              </a:rPr>
              <a:t>Beach nourishment</a:t>
            </a:r>
          </a:p>
        </p:txBody>
      </p:sp>
      <p:sp>
        <p:nvSpPr>
          <p:cNvPr id="13" name="TextBox 12">
            <a:extLst>
              <a:ext uri="{FF2B5EF4-FFF2-40B4-BE49-F238E27FC236}">
                <a16:creationId xmlns:a16="http://schemas.microsoft.com/office/drawing/2014/main" id="{2BCE8A3C-11B0-4AD5-B792-E4866B6B8F3B}"/>
              </a:ext>
            </a:extLst>
          </p:cNvPr>
          <p:cNvSpPr txBox="1"/>
          <p:nvPr/>
        </p:nvSpPr>
        <p:spPr>
          <a:xfrm>
            <a:off x="7474225" y="4401809"/>
            <a:ext cx="3498574" cy="800219"/>
          </a:xfrm>
          <a:prstGeom prst="rect">
            <a:avLst/>
          </a:prstGeom>
          <a:noFill/>
        </p:spPr>
        <p:txBody>
          <a:bodyPr wrap="square">
            <a:spAutoFit/>
          </a:bodyPr>
          <a:lstStyle/>
          <a:p>
            <a:pPr marL="342900" indent="-342900">
              <a:buFont typeface="Arial" panose="020B0604020202020204" pitchFamily="34" charset="0"/>
              <a:buChar char="•"/>
            </a:pPr>
            <a:endParaRPr lang="en-GB" sz="1800" b="1" dirty="0"/>
          </a:p>
          <a:p>
            <a:pPr marL="342900" indent="-342900">
              <a:buFont typeface="Arial" panose="020B0604020202020204" pitchFamily="34" charset="0"/>
              <a:buChar char="•"/>
            </a:pPr>
            <a:r>
              <a:rPr lang="en-GB" sz="2800" b="1" dirty="0">
                <a:highlight>
                  <a:srgbClr val="FFFF00"/>
                </a:highlight>
                <a:latin typeface="Abadi" panose="020B0604020104020204" pitchFamily="34" charset="0"/>
              </a:rPr>
              <a:t>Dune regeneration</a:t>
            </a:r>
          </a:p>
        </p:txBody>
      </p:sp>
      <p:pic>
        <p:nvPicPr>
          <p:cNvPr id="6" name="Picture 5">
            <a:extLst>
              <a:ext uri="{FF2B5EF4-FFF2-40B4-BE49-F238E27FC236}">
                <a16:creationId xmlns:a16="http://schemas.microsoft.com/office/drawing/2014/main" id="{40682CFF-5B12-4B99-A25D-62E63D7BCDBE}"/>
              </a:ext>
            </a:extLst>
          </p:cNvPr>
          <p:cNvPicPr>
            <a:picLocks noChangeAspect="1"/>
          </p:cNvPicPr>
          <p:nvPr/>
        </p:nvPicPr>
        <p:blipFill>
          <a:blip r:embed="rId4"/>
          <a:stretch>
            <a:fillRect/>
          </a:stretch>
        </p:blipFill>
        <p:spPr>
          <a:xfrm>
            <a:off x="251791" y="2869645"/>
            <a:ext cx="5525271" cy="3848770"/>
          </a:xfrm>
          <a:prstGeom prst="rect">
            <a:avLst/>
          </a:prstGeom>
        </p:spPr>
      </p:pic>
      <p:sp>
        <p:nvSpPr>
          <p:cNvPr id="14" name="TextBox 13">
            <a:extLst>
              <a:ext uri="{FF2B5EF4-FFF2-40B4-BE49-F238E27FC236}">
                <a16:creationId xmlns:a16="http://schemas.microsoft.com/office/drawing/2014/main" id="{6FBB4611-4DD2-4867-9FDE-155FEC764A09}"/>
              </a:ext>
            </a:extLst>
          </p:cNvPr>
          <p:cNvSpPr txBox="1"/>
          <p:nvPr/>
        </p:nvSpPr>
        <p:spPr>
          <a:xfrm>
            <a:off x="430788" y="3247647"/>
            <a:ext cx="3452099" cy="523220"/>
          </a:xfrm>
          <a:prstGeom prst="rect">
            <a:avLst/>
          </a:prstGeom>
          <a:noFill/>
        </p:spPr>
        <p:txBody>
          <a:bodyPr wrap="square">
            <a:spAutoFit/>
          </a:bodyPr>
          <a:lstStyle/>
          <a:p>
            <a:r>
              <a:rPr lang="en-GB" sz="2800" b="1" dirty="0">
                <a:highlight>
                  <a:srgbClr val="FFFF00"/>
                </a:highlight>
                <a:latin typeface="Abadi" panose="020B0604020104020204" pitchFamily="34" charset="0"/>
              </a:rPr>
              <a:t>Beach reprofiling</a:t>
            </a:r>
          </a:p>
        </p:txBody>
      </p:sp>
    </p:spTree>
    <p:extLst>
      <p:ext uri="{BB962C8B-B14F-4D97-AF65-F5344CB8AC3E}">
        <p14:creationId xmlns:p14="http://schemas.microsoft.com/office/powerpoint/2010/main" val="11547771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2418" y="1225899"/>
            <a:ext cx="9525837" cy="4893647"/>
          </a:xfrm>
          <a:prstGeom prst="rect">
            <a:avLst/>
          </a:prstGeom>
        </p:spPr>
        <p:txBody>
          <a:bodyPr wrap="square">
            <a:spAutoFit/>
          </a:bodyPr>
          <a:lstStyle/>
          <a:p>
            <a:r>
              <a:rPr lang="en-US" sz="2400" b="1" dirty="0">
                <a:highlight>
                  <a:srgbClr val="FFFF00"/>
                </a:highlight>
                <a:latin typeface="Abadi" panose="020B0604020104020204" pitchFamily="34" charset="0"/>
                <a:cs typeface="Arial" panose="020B0604020202020204" pitchFamily="34" charset="0"/>
              </a:rPr>
              <a:t>Primary</a:t>
            </a:r>
            <a:r>
              <a:rPr lang="en-US" sz="2400" b="1" dirty="0">
                <a:latin typeface="Abadi" panose="020B0604020104020204" pitchFamily="34" charset="0"/>
                <a:cs typeface="Arial" panose="020B0604020202020204" pitchFamily="34" charset="0"/>
              </a:rPr>
              <a:t> and </a:t>
            </a:r>
            <a:r>
              <a:rPr lang="en-US" sz="2400" b="1" dirty="0">
                <a:highlight>
                  <a:srgbClr val="FFFF00"/>
                </a:highlight>
                <a:latin typeface="Abadi" panose="020B0604020104020204" pitchFamily="34" charset="0"/>
                <a:cs typeface="Arial" panose="020B0604020202020204" pitchFamily="34" charset="0"/>
              </a:rPr>
              <a:t>secondary data </a:t>
            </a:r>
            <a:r>
              <a:rPr lang="en-US" sz="2400" b="1" dirty="0">
                <a:latin typeface="Abadi" panose="020B0604020104020204" pitchFamily="34" charset="0"/>
                <a:cs typeface="Arial" panose="020B0604020202020204" pitchFamily="34" charset="0"/>
              </a:rPr>
              <a:t>– difference(s).</a:t>
            </a:r>
          </a:p>
          <a:p>
            <a:endParaRPr lang="en-US" sz="2400" b="1" dirty="0">
              <a:latin typeface="Abadi" panose="020B0604020104020204" pitchFamily="34" charset="0"/>
              <a:cs typeface="Arial" panose="020B0604020202020204" pitchFamily="34" charset="0"/>
            </a:endParaRPr>
          </a:p>
          <a:p>
            <a:r>
              <a:rPr lang="en-US" sz="2400" b="1" dirty="0">
                <a:latin typeface="Abadi" panose="020B0604020104020204" pitchFamily="34" charset="0"/>
                <a:cs typeface="Arial" panose="020B0604020202020204" pitchFamily="34" charset="0"/>
              </a:rPr>
              <a:t>Identification and selection of appropriate data.  Link to theory and key question/hypothesis.</a:t>
            </a:r>
          </a:p>
          <a:p>
            <a:endParaRPr lang="en-US" sz="2400" b="1" dirty="0">
              <a:latin typeface="Abadi" panose="020B0604020104020204" pitchFamily="34" charset="0"/>
              <a:cs typeface="Arial" panose="020B0604020202020204" pitchFamily="34" charset="0"/>
            </a:endParaRPr>
          </a:p>
          <a:p>
            <a:r>
              <a:rPr lang="en-US" sz="2400" b="1" dirty="0">
                <a:latin typeface="Abadi" panose="020B0604020104020204" pitchFamily="34" charset="0"/>
                <a:cs typeface="Arial" panose="020B0604020202020204" pitchFamily="34" charset="0"/>
              </a:rPr>
              <a:t>Measuring and recording.</a:t>
            </a:r>
          </a:p>
          <a:p>
            <a:endParaRPr lang="en-US" sz="2400" b="1" dirty="0">
              <a:latin typeface="Abadi" panose="020B0604020104020204" pitchFamily="34" charset="0"/>
              <a:cs typeface="Arial" panose="020B0604020202020204" pitchFamily="34" charset="0"/>
            </a:endParaRPr>
          </a:p>
          <a:p>
            <a:r>
              <a:rPr lang="en-US" sz="2400" b="1" dirty="0">
                <a:highlight>
                  <a:srgbClr val="FFFF00"/>
                </a:highlight>
                <a:latin typeface="Abadi" panose="020B0604020104020204" pitchFamily="34" charset="0"/>
                <a:cs typeface="Arial" panose="020B0604020202020204" pitchFamily="34" charset="0"/>
              </a:rPr>
              <a:t>Sampling</a:t>
            </a:r>
            <a:r>
              <a:rPr lang="en-US" sz="2400" b="1" dirty="0">
                <a:latin typeface="Abadi" panose="020B0604020104020204" pitchFamily="34" charset="0"/>
                <a:cs typeface="Arial" panose="020B0604020202020204" pitchFamily="34" charset="0"/>
              </a:rPr>
              <a:t> methods – </a:t>
            </a:r>
            <a:r>
              <a:rPr lang="en-US" sz="2400" b="1" dirty="0">
                <a:highlight>
                  <a:srgbClr val="FFFF00"/>
                </a:highlight>
                <a:latin typeface="Abadi" panose="020B0604020104020204" pitchFamily="34" charset="0"/>
                <a:cs typeface="Arial" panose="020B0604020202020204" pitchFamily="34" charset="0"/>
              </a:rPr>
              <a:t>biased, opportunity, random, stratified, systematic.</a:t>
            </a:r>
          </a:p>
          <a:p>
            <a:endParaRPr lang="en-US" sz="2400" b="1" dirty="0">
              <a:latin typeface="Abadi" panose="020B0604020104020204" pitchFamily="34" charset="0"/>
              <a:cs typeface="Arial" panose="020B0604020202020204" pitchFamily="34" charset="0"/>
            </a:endParaRPr>
          </a:p>
          <a:p>
            <a:r>
              <a:rPr lang="en-US" sz="2400" b="1" dirty="0">
                <a:latin typeface="Abadi" panose="020B0604020104020204" pitchFamily="34" charset="0"/>
                <a:cs typeface="Arial" panose="020B0604020202020204" pitchFamily="34" charset="0"/>
              </a:rPr>
              <a:t>Description and justification.  Description enhances efficiency of collection.  </a:t>
            </a:r>
          </a:p>
          <a:p>
            <a:endParaRPr lang="en-US" sz="2400" b="1" dirty="0">
              <a:latin typeface="Abadi" panose="020B0604020104020204" pitchFamily="34" charset="0"/>
              <a:cs typeface="Arial" panose="020B0604020202020204" pitchFamily="34" charset="0"/>
            </a:endParaRPr>
          </a:p>
          <a:p>
            <a:r>
              <a:rPr lang="en-US" sz="2400" b="1" dirty="0">
                <a:highlight>
                  <a:srgbClr val="FFFF00"/>
                </a:highlight>
                <a:latin typeface="Abadi" panose="020B0604020104020204" pitchFamily="34" charset="0"/>
                <a:cs typeface="Arial" panose="020B0604020202020204" pitchFamily="34" charset="0"/>
              </a:rPr>
              <a:t>Justification</a:t>
            </a:r>
            <a:r>
              <a:rPr lang="en-US" sz="2400" b="1" dirty="0">
                <a:latin typeface="Abadi" panose="020B0604020104020204" pitchFamily="34" charset="0"/>
                <a:cs typeface="Arial" panose="020B0604020202020204" pitchFamily="34" charset="0"/>
              </a:rPr>
              <a:t> needed for assessment.</a:t>
            </a:r>
          </a:p>
        </p:txBody>
      </p:sp>
      <p:sp>
        <p:nvSpPr>
          <p:cNvPr id="3" name="Rectangle 2"/>
          <p:cNvSpPr/>
          <p:nvPr/>
        </p:nvSpPr>
        <p:spPr>
          <a:xfrm>
            <a:off x="502419" y="265043"/>
            <a:ext cx="8641582" cy="707886"/>
          </a:xfrm>
          <a:prstGeom prst="rect">
            <a:avLst/>
          </a:prstGeom>
        </p:spPr>
        <p:txBody>
          <a:bodyPr wrap="square">
            <a:spAutoFit/>
          </a:bodyPr>
          <a:lstStyle/>
          <a:p>
            <a:br>
              <a:rPr lang="en-US" sz="1600" dirty="0"/>
            </a:br>
            <a:r>
              <a:rPr lang="en-US" sz="2400" b="1" dirty="0">
                <a:latin typeface="Abadi" panose="020B0604020104020204" pitchFamily="34" charset="0"/>
                <a:cs typeface="Arial" panose="020B0604020202020204" pitchFamily="34" charset="0"/>
              </a:rPr>
              <a:t>Strand </a:t>
            </a:r>
            <a:r>
              <a:rPr lang="en-US" sz="2400" b="1">
                <a:latin typeface="Abadi" panose="020B0604020104020204" pitchFamily="34" charset="0"/>
                <a:cs typeface="Arial" panose="020B0604020202020204" pitchFamily="34" charset="0"/>
              </a:rPr>
              <a:t>2. </a:t>
            </a:r>
            <a:r>
              <a:rPr lang="en-US" sz="2400" b="1" dirty="0">
                <a:highlight>
                  <a:srgbClr val="FFFF00"/>
                </a:highlight>
                <a:latin typeface="Abadi" panose="020B0604020104020204" pitchFamily="34" charset="0"/>
                <a:cs typeface="Arial" panose="020B0604020202020204" pitchFamily="34" charset="0"/>
              </a:rPr>
              <a:t>Methodology</a:t>
            </a:r>
            <a:r>
              <a:rPr lang="en-US" sz="2400" b="1" dirty="0">
                <a:latin typeface="Abadi" panose="020B0604020104020204" pitchFamily="34" charset="0"/>
                <a:cs typeface="Arial" panose="020B0604020202020204" pitchFamily="34" charset="0"/>
              </a:rPr>
              <a:t>.  Selecting, measuring and recording</a:t>
            </a:r>
            <a:endParaRPr lang="en-GB" sz="2400" dirty="0">
              <a:latin typeface="Abadi" panose="020B0604020104020204" pitchFamily="34" charset="0"/>
              <a:cs typeface="Arial" panose="020B0604020202020204" pitchFamily="34" charset="0"/>
            </a:endParaRPr>
          </a:p>
        </p:txBody>
      </p:sp>
      <p:pic>
        <p:nvPicPr>
          <p:cNvPr id="4" name="Picture 2" descr="The World Of Informatics Writing Learning Objectives">
            <a:extLst>
              <a:ext uri="{FF2B5EF4-FFF2-40B4-BE49-F238E27FC236}">
                <a16:creationId xmlns:a16="http://schemas.microsoft.com/office/drawing/2014/main" id="{5EF133EB-8698-9661-8284-7D4B9AF190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57915" y="93804"/>
            <a:ext cx="2122923" cy="1745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45633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2037BD0-E0A7-4533-BB73-14CD038D04EB}"/>
              </a:ext>
            </a:extLst>
          </p:cNvPr>
          <p:cNvSpPr/>
          <p:nvPr/>
        </p:nvSpPr>
        <p:spPr>
          <a:xfrm>
            <a:off x="543339" y="188640"/>
            <a:ext cx="9657117" cy="5632311"/>
          </a:xfrm>
          <a:prstGeom prst="rect">
            <a:avLst/>
          </a:prstGeom>
        </p:spPr>
        <p:txBody>
          <a:bodyPr wrap="square">
            <a:spAutoFit/>
          </a:bodyPr>
          <a:lstStyle/>
          <a:p>
            <a:r>
              <a:rPr lang="en-GB" sz="2400" b="1" dirty="0">
                <a:latin typeface="Abadi" panose="020B0604020104020204" pitchFamily="34" charset="0"/>
              </a:rPr>
              <a:t>Sampling Strategies</a:t>
            </a:r>
          </a:p>
          <a:p>
            <a:endParaRPr lang="en-GB" sz="2400" b="1" dirty="0">
              <a:latin typeface="Abadi" panose="020B0604020104020204" pitchFamily="34" charset="0"/>
            </a:endParaRPr>
          </a:p>
          <a:p>
            <a:pPr marL="342900" indent="-342900">
              <a:buFont typeface="Arial" panose="020B0604020202020204" pitchFamily="34" charset="0"/>
              <a:buChar char="•"/>
            </a:pPr>
            <a:r>
              <a:rPr lang="en-GB" sz="2400" b="1" dirty="0">
                <a:solidFill>
                  <a:srgbClr val="FF0000"/>
                </a:solidFill>
                <a:latin typeface="Abadi" panose="020B0604020104020204" pitchFamily="34" charset="0"/>
              </a:rPr>
              <a:t>Biased</a:t>
            </a:r>
            <a:r>
              <a:rPr lang="en-GB" sz="2400" b="1" dirty="0">
                <a:latin typeface="Abadi" panose="020B0604020104020204" pitchFamily="34" charset="0"/>
              </a:rPr>
              <a:t> – where you deliberately pick samples to give specific outcomes.</a:t>
            </a:r>
          </a:p>
          <a:p>
            <a:pPr marL="342900" indent="-342900">
              <a:buFont typeface="Arial" panose="020B0604020202020204" pitchFamily="34" charset="0"/>
              <a:buChar char="•"/>
            </a:pPr>
            <a:endParaRPr lang="en-GB" sz="2400" b="1" dirty="0">
              <a:latin typeface="Abadi" panose="020B0604020104020204" pitchFamily="34" charset="0"/>
            </a:endParaRPr>
          </a:p>
          <a:p>
            <a:pPr marL="342900" indent="-342900">
              <a:buFont typeface="Arial" panose="020B0604020202020204" pitchFamily="34" charset="0"/>
              <a:buChar char="•"/>
            </a:pPr>
            <a:r>
              <a:rPr lang="en-GB" sz="2400" b="1" dirty="0">
                <a:solidFill>
                  <a:srgbClr val="FF0000"/>
                </a:solidFill>
                <a:latin typeface="Abadi" panose="020B0604020104020204" pitchFamily="34" charset="0"/>
              </a:rPr>
              <a:t>Opportunity</a:t>
            </a:r>
            <a:r>
              <a:rPr lang="en-GB" sz="2400" b="1" dirty="0">
                <a:latin typeface="Abadi" panose="020B0604020104020204" pitchFamily="34" charset="0"/>
              </a:rPr>
              <a:t> – you measure what you have available (it might not      be much!)</a:t>
            </a:r>
          </a:p>
          <a:p>
            <a:pPr marL="342900" indent="-342900">
              <a:buFont typeface="Arial" panose="020B0604020202020204" pitchFamily="34" charset="0"/>
              <a:buChar char="•"/>
            </a:pPr>
            <a:endParaRPr lang="en-GB" sz="2400" b="1" dirty="0">
              <a:latin typeface="Abadi" panose="020B0604020104020204" pitchFamily="34" charset="0"/>
            </a:endParaRPr>
          </a:p>
          <a:p>
            <a:pPr marL="342900" indent="-342900">
              <a:buFont typeface="Arial" panose="020B0604020202020204" pitchFamily="34" charset="0"/>
              <a:buChar char="•"/>
            </a:pPr>
            <a:r>
              <a:rPr lang="en-GB" sz="2400" b="1" dirty="0">
                <a:solidFill>
                  <a:srgbClr val="FF0000"/>
                </a:solidFill>
                <a:latin typeface="Abadi" panose="020B0604020104020204" pitchFamily="34" charset="0"/>
              </a:rPr>
              <a:t>Random</a:t>
            </a:r>
            <a:r>
              <a:rPr lang="en-GB" sz="2400" b="1" dirty="0">
                <a:latin typeface="Abadi" panose="020B0604020104020204" pitchFamily="34" charset="0"/>
              </a:rPr>
              <a:t> – where samples are chosen completely at random.</a:t>
            </a:r>
          </a:p>
          <a:p>
            <a:pPr marL="342900" indent="-342900">
              <a:buFont typeface="Arial" panose="020B0604020202020204" pitchFamily="34" charset="0"/>
              <a:buChar char="•"/>
            </a:pPr>
            <a:endParaRPr lang="en-GB" sz="2400" b="1" dirty="0">
              <a:latin typeface="Abadi" panose="020B0604020104020204" pitchFamily="34" charset="0"/>
            </a:endParaRPr>
          </a:p>
          <a:p>
            <a:pPr marL="342900" indent="-342900">
              <a:buFont typeface="Arial" panose="020B0604020202020204" pitchFamily="34" charset="0"/>
              <a:buChar char="•"/>
            </a:pPr>
            <a:r>
              <a:rPr lang="en-GB" sz="2400" b="1" dirty="0">
                <a:solidFill>
                  <a:srgbClr val="FF0000"/>
                </a:solidFill>
                <a:latin typeface="Abadi" panose="020B0604020104020204" pitchFamily="34" charset="0"/>
              </a:rPr>
              <a:t>Stratified</a:t>
            </a:r>
            <a:r>
              <a:rPr lang="en-GB" sz="2400" b="1" dirty="0">
                <a:latin typeface="Abadi" panose="020B0604020104020204" pitchFamily="34" charset="0"/>
              </a:rPr>
              <a:t> – ‘layers’ of data, </a:t>
            </a:r>
            <a:r>
              <a:rPr lang="en-GB" sz="2400" b="1" dirty="0" err="1">
                <a:latin typeface="Abadi" panose="020B0604020104020204" pitchFamily="34" charset="0"/>
              </a:rPr>
              <a:t>eg</a:t>
            </a:r>
            <a:r>
              <a:rPr lang="en-GB" sz="2400" b="1" dirty="0">
                <a:latin typeface="Abadi" panose="020B0604020104020204" pitchFamily="34" charset="0"/>
              </a:rPr>
              <a:t> purposefully selecting equal numbers   of responders to age groups in a questionnaire.</a:t>
            </a:r>
          </a:p>
          <a:p>
            <a:pPr marL="342900" indent="-342900">
              <a:buFont typeface="Arial" panose="020B0604020202020204" pitchFamily="34" charset="0"/>
              <a:buChar char="•"/>
            </a:pPr>
            <a:endParaRPr lang="en-GB" sz="2400" b="1" dirty="0">
              <a:latin typeface="Abadi" panose="020B0604020104020204" pitchFamily="34" charset="0"/>
            </a:endParaRPr>
          </a:p>
          <a:p>
            <a:pPr marL="342900" indent="-342900">
              <a:buFont typeface="Arial" panose="020B0604020202020204" pitchFamily="34" charset="0"/>
              <a:buChar char="•"/>
            </a:pPr>
            <a:r>
              <a:rPr lang="en-GB" sz="2400" b="1" dirty="0">
                <a:solidFill>
                  <a:srgbClr val="FF0000"/>
                </a:solidFill>
                <a:latin typeface="Abadi" panose="020B0604020104020204" pitchFamily="34" charset="0"/>
              </a:rPr>
              <a:t>Systematic</a:t>
            </a:r>
            <a:r>
              <a:rPr lang="en-GB" sz="2400" b="1" dirty="0">
                <a:latin typeface="Abadi" panose="020B0604020104020204" pitchFamily="34" charset="0"/>
              </a:rPr>
              <a:t> – working to a system (for example collecting data       every 5m along a transect).</a:t>
            </a:r>
          </a:p>
        </p:txBody>
      </p:sp>
    </p:spTree>
    <p:extLst>
      <p:ext uri="{BB962C8B-B14F-4D97-AF65-F5344CB8AC3E}">
        <p14:creationId xmlns:p14="http://schemas.microsoft.com/office/powerpoint/2010/main" val="13633888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27653" y="1563757"/>
            <a:ext cx="8517798" cy="3539430"/>
          </a:xfrm>
          <a:prstGeom prst="rect">
            <a:avLst/>
          </a:prstGeom>
        </p:spPr>
        <p:txBody>
          <a:bodyPr wrap="square">
            <a:spAutoFit/>
          </a:bodyPr>
          <a:lstStyle/>
          <a:p>
            <a:r>
              <a:rPr lang="en-US" sz="2800" b="1" dirty="0">
                <a:latin typeface="Abadi" panose="020B0604020104020204" pitchFamily="34" charset="0"/>
                <a:cs typeface="Arial" panose="020B0604020202020204" pitchFamily="34" charset="0"/>
              </a:rPr>
              <a:t>Understand the range of options here.</a:t>
            </a:r>
          </a:p>
          <a:p>
            <a:endParaRPr lang="en-US" sz="2800" b="1" dirty="0">
              <a:latin typeface="Abadi" panose="020B0604020104020204" pitchFamily="34" charset="0"/>
              <a:cs typeface="Arial" panose="020B0604020202020204" pitchFamily="34" charset="0"/>
            </a:endParaRPr>
          </a:p>
          <a:p>
            <a:r>
              <a:rPr lang="en-US" sz="2800" b="1" dirty="0">
                <a:latin typeface="Abadi" panose="020B0604020104020204" pitchFamily="34" charset="0"/>
                <a:cs typeface="Arial" panose="020B0604020202020204" pitchFamily="34" charset="0"/>
              </a:rPr>
              <a:t>Selection and accurate use of appropriate presentation methods.  </a:t>
            </a:r>
          </a:p>
          <a:p>
            <a:endParaRPr lang="en-US" sz="2800" b="1" dirty="0">
              <a:latin typeface="Abadi" panose="020B0604020104020204" pitchFamily="34" charset="0"/>
              <a:cs typeface="Arial" panose="020B0604020202020204" pitchFamily="34" charset="0"/>
            </a:endParaRPr>
          </a:p>
          <a:p>
            <a:r>
              <a:rPr lang="en-US" sz="2800" b="1" dirty="0">
                <a:latin typeface="Abadi" panose="020B0604020104020204" pitchFamily="34" charset="0"/>
                <a:cs typeface="Arial" panose="020B0604020202020204" pitchFamily="34" charset="0"/>
              </a:rPr>
              <a:t>Know when not to use line graphs!</a:t>
            </a:r>
          </a:p>
          <a:p>
            <a:endParaRPr lang="en-US" sz="2800" b="1" dirty="0">
              <a:latin typeface="Abadi" panose="020B0604020104020204" pitchFamily="34" charset="0"/>
              <a:cs typeface="Arial" panose="020B0604020202020204" pitchFamily="34" charset="0"/>
            </a:endParaRPr>
          </a:p>
          <a:p>
            <a:r>
              <a:rPr lang="en-US" sz="2800" b="1" dirty="0">
                <a:latin typeface="Abadi" panose="020B0604020104020204" pitchFamily="34" charset="0"/>
                <a:cs typeface="Arial" panose="020B0604020202020204" pitchFamily="34" charset="0"/>
              </a:rPr>
              <a:t>Description, explanation and adaption of methods.</a:t>
            </a:r>
          </a:p>
        </p:txBody>
      </p:sp>
      <p:sp>
        <p:nvSpPr>
          <p:cNvPr id="3" name="Rectangle 2"/>
          <p:cNvSpPr/>
          <p:nvPr/>
        </p:nvSpPr>
        <p:spPr>
          <a:xfrm>
            <a:off x="927652" y="503583"/>
            <a:ext cx="6987243" cy="523220"/>
          </a:xfrm>
          <a:prstGeom prst="rect">
            <a:avLst/>
          </a:prstGeom>
        </p:spPr>
        <p:txBody>
          <a:bodyPr wrap="square">
            <a:spAutoFit/>
          </a:bodyPr>
          <a:lstStyle/>
          <a:p>
            <a:r>
              <a:rPr lang="en-US" sz="2800" b="1" dirty="0">
                <a:latin typeface="Abadi" panose="020B0604020104020204" pitchFamily="34" charset="0"/>
                <a:cs typeface="Arial" panose="020B0604020202020204" pitchFamily="34" charset="0"/>
              </a:rPr>
              <a:t>Strand 3.  Processing and presenting</a:t>
            </a:r>
            <a:endParaRPr lang="en-US" sz="2800" dirty="0">
              <a:latin typeface="Abadi" panose="020B0604020104020204" pitchFamily="34" charset="0"/>
              <a:cs typeface="Arial" panose="020B0604020202020204" pitchFamily="34" charset="0"/>
            </a:endParaRPr>
          </a:p>
        </p:txBody>
      </p:sp>
      <p:pic>
        <p:nvPicPr>
          <p:cNvPr id="4" name="Picture 4" descr="Related image">
            <a:extLst>
              <a:ext uri="{FF2B5EF4-FFF2-40B4-BE49-F238E27FC236}">
                <a16:creationId xmlns:a16="http://schemas.microsoft.com/office/drawing/2014/main" id="{92F7FC49-2609-D33F-43B9-B7A9EB0C56D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68559" y="123694"/>
            <a:ext cx="2792130" cy="225266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hart, bar chart&#10;&#10;Description automatically generated">
            <a:extLst>
              <a:ext uri="{FF2B5EF4-FFF2-40B4-BE49-F238E27FC236}">
                <a16:creationId xmlns:a16="http://schemas.microsoft.com/office/drawing/2014/main" id="{4B4295C5-0C94-02E1-FF3E-C0978FFBCE27}"/>
              </a:ext>
            </a:extLst>
          </p:cNvPr>
          <p:cNvPicPr>
            <a:picLocks noChangeAspect="1"/>
          </p:cNvPicPr>
          <p:nvPr/>
        </p:nvPicPr>
        <p:blipFill>
          <a:blip r:embed="rId3"/>
          <a:stretch>
            <a:fillRect/>
          </a:stretch>
        </p:blipFill>
        <p:spPr>
          <a:xfrm>
            <a:off x="8858459" y="2958569"/>
            <a:ext cx="3210995" cy="2016453"/>
          </a:xfrm>
          <a:prstGeom prst="rect">
            <a:avLst/>
          </a:prstGeom>
        </p:spPr>
      </p:pic>
      <p:pic>
        <p:nvPicPr>
          <p:cNvPr id="6" name="Picture 5">
            <a:extLst>
              <a:ext uri="{FF2B5EF4-FFF2-40B4-BE49-F238E27FC236}">
                <a16:creationId xmlns:a16="http://schemas.microsoft.com/office/drawing/2014/main" id="{F4B41ACC-174B-E2B1-FE57-5D0AB19B4778}"/>
              </a:ext>
            </a:extLst>
          </p:cNvPr>
          <p:cNvPicPr>
            <a:picLocks noChangeAspect="1"/>
          </p:cNvPicPr>
          <p:nvPr/>
        </p:nvPicPr>
        <p:blipFill>
          <a:blip r:embed="rId4"/>
          <a:stretch>
            <a:fillRect/>
          </a:stretch>
        </p:blipFill>
        <p:spPr>
          <a:xfrm>
            <a:off x="756745" y="5294243"/>
            <a:ext cx="3814896" cy="1504002"/>
          </a:xfrm>
          <a:prstGeom prst="rect">
            <a:avLst/>
          </a:prstGeom>
        </p:spPr>
      </p:pic>
      <p:pic>
        <p:nvPicPr>
          <p:cNvPr id="7" name="Picture 6" descr="Image result for geography fieldwork diagrams">
            <a:extLst>
              <a:ext uri="{FF2B5EF4-FFF2-40B4-BE49-F238E27FC236}">
                <a16:creationId xmlns:a16="http://schemas.microsoft.com/office/drawing/2014/main" id="{B3B67EBA-4B5D-3FCF-49D5-84D9E650A57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37674" y="5162942"/>
            <a:ext cx="3053900" cy="169505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The World Of Informatics Writing Learning Objectives">
            <a:extLst>
              <a:ext uri="{FF2B5EF4-FFF2-40B4-BE49-F238E27FC236}">
                <a16:creationId xmlns:a16="http://schemas.microsoft.com/office/drawing/2014/main" id="{D3933CF7-5D21-2CE9-0C13-3A3A904DF8E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57915" y="93804"/>
            <a:ext cx="2122923" cy="1745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06697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078C0CD-B889-40C2-538A-6BAD91A5AF04}"/>
              </a:ext>
            </a:extLst>
          </p:cNvPr>
          <p:cNvPicPr>
            <a:picLocks noChangeAspect="1"/>
          </p:cNvPicPr>
          <p:nvPr/>
        </p:nvPicPr>
        <p:blipFill>
          <a:blip r:embed="rId2"/>
          <a:stretch>
            <a:fillRect/>
          </a:stretch>
        </p:blipFill>
        <p:spPr>
          <a:xfrm>
            <a:off x="0" y="275356"/>
            <a:ext cx="12192000" cy="6307287"/>
          </a:xfrm>
          <a:prstGeom prst="rect">
            <a:avLst/>
          </a:prstGeom>
        </p:spPr>
      </p:pic>
    </p:spTree>
    <p:extLst>
      <p:ext uri="{BB962C8B-B14F-4D97-AF65-F5344CB8AC3E}">
        <p14:creationId xmlns:p14="http://schemas.microsoft.com/office/powerpoint/2010/main" val="25297672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599" y="1457739"/>
            <a:ext cx="9077011" cy="3970318"/>
          </a:xfrm>
          <a:prstGeom prst="rect">
            <a:avLst/>
          </a:prstGeom>
        </p:spPr>
        <p:txBody>
          <a:bodyPr wrap="square">
            <a:spAutoFit/>
          </a:bodyPr>
          <a:lstStyle/>
          <a:p>
            <a:r>
              <a:rPr lang="en-US" sz="2800" b="1" dirty="0">
                <a:latin typeface="Abadi" panose="020B0604020104020204" pitchFamily="34" charset="0"/>
                <a:cs typeface="Arial" panose="020B0604020202020204" pitchFamily="34" charset="0"/>
              </a:rPr>
              <a:t>Using own results or those presented – </a:t>
            </a:r>
            <a:r>
              <a:rPr lang="en-US" sz="2800" b="1" dirty="0">
                <a:highlight>
                  <a:srgbClr val="FFFF00"/>
                </a:highlight>
                <a:latin typeface="Abadi" panose="020B0604020104020204" pitchFamily="34" charset="0"/>
                <a:cs typeface="Arial" panose="020B0604020202020204" pitchFamily="34" charset="0"/>
              </a:rPr>
              <a:t>describe</a:t>
            </a:r>
            <a:r>
              <a:rPr lang="en-US" sz="2800" b="1" dirty="0">
                <a:latin typeface="Abadi" panose="020B0604020104020204" pitchFamily="34" charset="0"/>
                <a:cs typeface="Arial" panose="020B0604020202020204" pitchFamily="34" charset="0"/>
              </a:rPr>
              <a:t>, </a:t>
            </a:r>
            <a:r>
              <a:rPr lang="en-US" sz="2800" b="1" dirty="0" err="1">
                <a:highlight>
                  <a:srgbClr val="FFFF00"/>
                </a:highlight>
                <a:latin typeface="Abadi" panose="020B0604020104020204" pitchFamily="34" charset="0"/>
                <a:cs typeface="Arial" panose="020B0604020202020204" pitchFamily="34" charset="0"/>
              </a:rPr>
              <a:t>analyse</a:t>
            </a:r>
            <a:r>
              <a:rPr lang="en-US" sz="2800" b="1" dirty="0">
                <a:latin typeface="Abadi" panose="020B0604020104020204" pitchFamily="34" charset="0"/>
                <a:cs typeface="Arial" panose="020B0604020202020204" pitchFamily="34" charset="0"/>
              </a:rPr>
              <a:t> and </a:t>
            </a:r>
            <a:r>
              <a:rPr lang="en-US" sz="2800" b="1" dirty="0">
                <a:highlight>
                  <a:srgbClr val="FFFF00"/>
                </a:highlight>
                <a:latin typeface="Abadi" panose="020B0604020104020204" pitchFamily="34" charset="0"/>
                <a:cs typeface="Arial" panose="020B0604020202020204" pitchFamily="34" charset="0"/>
              </a:rPr>
              <a:t>explain</a:t>
            </a:r>
            <a:r>
              <a:rPr lang="en-US" sz="2800" b="1" dirty="0">
                <a:latin typeface="Abadi" panose="020B0604020104020204" pitchFamily="34" charset="0"/>
                <a:cs typeface="Arial" panose="020B0604020202020204" pitchFamily="34" charset="0"/>
              </a:rPr>
              <a:t>.</a:t>
            </a:r>
          </a:p>
          <a:p>
            <a:endParaRPr lang="en-US" sz="2800" b="1" dirty="0">
              <a:latin typeface="Abadi" panose="020B0604020104020204" pitchFamily="34" charset="0"/>
              <a:cs typeface="Arial" panose="020B0604020202020204" pitchFamily="34" charset="0"/>
            </a:endParaRPr>
          </a:p>
          <a:p>
            <a:r>
              <a:rPr lang="en-US" sz="2800" b="1" dirty="0">
                <a:latin typeface="Abadi" panose="020B0604020104020204" pitchFamily="34" charset="0"/>
                <a:cs typeface="Arial" panose="020B0604020202020204" pitchFamily="34" charset="0"/>
              </a:rPr>
              <a:t>Establish </a:t>
            </a:r>
            <a:r>
              <a:rPr lang="en-US" sz="2800" b="1" dirty="0">
                <a:highlight>
                  <a:srgbClr val="FFFF00"/>
                </a:highlight>
                <a:latin typeface="Abadi" panose="020B0604020104020204" pitchFamily="34" charset="0"/>
                <a:cs typeface="Arial" panose="020B0604020202020204" pitchFamily="34" charset="0"/>
              </a:rPr>
              <a:t>links</a:t>
            </a:r>
            <a:r>
              <a:rPr lang="en-US" sz="2800" b="1" dirty="0">
                <a:latin typeface="Abadi" panose="020B0604020104020204" pitchFamily="34" charset="0"/>
                <a:cs typeface="Arial" panose="020B0604020202020204" pitchFamily="34" charset="0"/>
              </a:rPr>
              <a:t> between data sets – river velocity and bedload size; pedestrian flows and environmental quality.</a:t>
            </a:r>
          </a:p>
          <a:p>
            <a:endParaRPr lang="en-US" sz="2800" b="1" dirty="0">
              <a:latin typeface="Abadi" panose="020B0604020104020204" pitchFamily="34" charset="0"/>
              <a:cs typeface="Arial" panose="020B0604020202020204" pitchFamily="34" charset="0"/>
            </a:endParaRPr>
          </a:p>
          <a:p>
            <a:r>
              <a:rPr lang="en-US" sz="2800" b="1" dirty="0">
                <a:latin typeface="Abadi" panose="020B0604020104020204" pitchFamily="34" charset="0"/>
                <a:cs typeface="Arial" panose="020B0604020202020204" pitchFamily="34" charset="0"/>
              </a:rPr>
              <a:t>Use appropriate statistical techniques.</a:t>
            </a:r>
          </a:p>
          <a:p>
            <a:endParaRPr lang="en-US" sz="2800" b="1" dirty="0">
              <a:latin typeface="Abadi" panose="020B0604020104020204" pitchFamily="34" charset="0"/>
              <a:cs typeface="Arial" panose="020B0604020202020204" pitchFamily="34" charset="0"/>
            </a:endParaRPr>
          </a:p>
          <a:p>
            <a:r>
              <a:rPr lang="en-US" sz="2800" b="1" dirty="0">
                <a:latin typeface="Abadi" panose="020B0604020104020204" pitchFamily="34" charset="0"/>
                <a:cs typeface="Arial" panose="020B0604020202020204" pitchFamily="34" charset="0"/>
              </a:rPr>
              <a:t>Identify </a:t>
            </a:r>
            <a:r>
              <a:rPr lang="en-US" sz="2800" b="1" dirty="0">
                <a:highlight>
                  <a:srgbClr val="FFFF00"/>
                </a:highlight>
                <a:latin typeface="Abadi" panose="020B0604020104020204" pitchFamily="34" charset="0"/>
                <a:cs typeface="Arial" panose="020B0604020202020204" pitchFamily="34" charset="0"/>
              </a:rPr>
              <a:t>trends</a:t>
            </a:r>
            <a:r>
              <a:rPr lang="en-US" sz="2800" b="1" dirty="0">
                <a:latin typeface="Abadi" panose="020B0604020104020204" pitchFamily="34" charset="0"/>
                <a:cs typeface="Arial" panose="020B0604020202020204" pitchFamily="34" charset="0"/>
              </a:rPr>
              <a:t>, </a:t>
            </a:r>
            <a:r>
              <a:rPr lang="en-US" sz="2800" b="1" dirty="0">
                <a:highlight>
                  <a:srgbClr val="FFFF00"/>
                </a:highlight>
                <a:latin typeface="Abadi" panose="020B0604020104020204" pitchFamily="34" charset="0"/>
                <a:cs typeface="Arial" panose="020B0604020202020204" pitchFamily="34" charset="0"/>
              </a:rPr>
              <a:t>patterns</a:t>
            </a:r>
            <a:r>
              <a:rPr lang="en-US" sz="2800" b="1" dirty="0">
                <a:latin typeface="Abadi" panose="020B0604020104020204" pitchFamily="34" charset="0"/>
                <a:cs typeface="Arial" panose="020B0604020202020204" pitchFamily="34" charset="0"/>
              </a:rPr>
              <a:t> and </a:t>
            </a:r>
            <a:r>
              <a:rPr lang="en-US" sz="2800" b="1" dirty="0">
                <a:highlight>
                  <a:srgbClr val="FFFF00"/>
                </a:highlight>
                <a:latin typeface="Abadi" panose="020B0604020104020204" pitchFamily="34" charset="0"/>
                <a:cs typeface="Arial" panose="020B0604020202020204" pitchFamily="34" charset="0"/>
              </a:rPr>
              <a:t>anomalies</a:t>
            </a:r>
            <a:r>
              <a:rPr lang="en-US" sz="2800" b="1" dirty="0">
                <a:latin typeface="Abadi" panose="020B0604020104020204" pitchFamily="34" charset="0"/>
                <a:cs typeface="Arial" panose="020B0604020202020204" pitchFamily="34" charset="0"/>
              </a:rPr>
              <a:t> in fieldwork data.</a:t>
            </a:r>
          </a:p>
        </p:txBody>
      </p:sp>
      <p:sp>
        <p:nvSpPr>
          <p:cNvPr id="3" name="Rectangle 2"/>
          <p:cNvSpPr/>
          <p:nvPr/>
        </p:nvSpPr>
        <p:spPr>
          <a:xfrm>
            <a:off x="609600" y="477078"/>
            <a:ext cx="8124497" cy="954107"/>
          </a:xfrm>
          <a:prstGeom prst="rect">
            <a:avLst/>
          </a:prstGeom>
        </p:spPr>
        <p:txBody>
          <a:bodyPr wrap="square">
            <a:spAutoFit/>
          </a:bodyPr>
          <a:lstStyle/>
          <a:p>
            <a:r>
              <a:rPr lang="en-US" sz="2800" b="1" dirty="0">
                <a:latin typeface="Abadi" panose="020B0604020104020204" pitchFamily="34" charset="0"/>
                <a:cs typeface="Arial" panose="020B0604020202020204" pitchFamily="34" charset="0"/>
              </a:rPr>
              <a:t>Strand 4.  Describing, </a:t>
            </a:r>
            <a:r>
              <a:rPr lang="en-US" sz="2800" b="1" dirty="0" err="1">
                <a:latin typeface="Abadi" panose="020B0604020104020204" pitchFamily="34" charset="0"/>
                <a:cs typeface="Arial" panose="020B0604020202020204" pitchFamily="34" charset="0"/>
              </a:rPr>
              <a:t>analysing</a:t>
            </a:r>
            <a:r>
              <a:rPr lang="en-US" sz="2800" b="1" dirty="0">
                <a:latin typeface="Abadi" panose="020B0604020104020204" pitchFamily="34" charset="0"/>
                <a:cs typeface="Arial" panose="020B0604020202020204" pitchFamily="34" charset="0"/>
              </a:rPr>
              <a:t> and explaining</a:t>
            </a:r>
          </a:p>
          <a:p>
            <a:r>
              <a:rPr lang="en-US" sz="2800" b="1" dirty="0">
                <a:latin typeface="Abadi" panose="020B0604020104020204" pitchFamily="34" charset="0"/>
                <a:cs typeface="Arial" panose="020B0604020202020204" pitchFamily="34" charset="0"/>
              </a:rPr>
              <a:t>                                fieldwork data</a:t>
            </a:r>
            <a:endParaRPr lang="en-GB" sz="2800" dirty="0">
              <a:latin typeface="Abadi" panose="020B0604020104020204" pitchFamily="34" charset="0"/>
              <a:cs typeface="Arial" panose="020B0604020202020204" pitchFamily="34" charset="0"/>
            </a:endParaRPr>
          </a:p>
        </p:txBody>
      </p:sp>
      <p:pic>
        <p:nvPicPr>
          <p:cNvPr id="4" name="Picture 2" descr="The World Of Informatics Writing Learning Objectives">
            <a:extLst>
              <a:ext uri="{FF2B5EF4-FFF2-40B4-BE49-F238E27FC236}">
                <a16:creationId xmlns:a16="http://schemas.microsoft.com/office/drawing/2014/main" id="{323A41EC-294D-CB0A-D08D-1FF0F2C410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57915" y="93804"/>
            <a:ext cx="2122923" cy="1745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68542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6E55C9-1A39-5111-8DFE-C25B3F8E606B}"/>
              </a:ext>
            </a:extLst>
          </p:cNvPr>
          <p:cNvPicPr>
            <a:picLocks noChangeAspect="1"/>
          </p:cNvPicPr>
          <p:nvPr/>
        </p:nvPicPr>
        <p:blipFill>
          <a:blip r:embed="rId2"/>
          <a:stretch>
            <a:fillRect/>
          </a:stretch>
        </p:blipFill>
        <p:spPr>
          <a:xfrm>
            <a:off x="0" y="199697"/>
            <a:ext cx="12192000" cy="6442841"/>
          </a:xfrm>
          <a:prstGeom prst="rect">
            <a:avLst/>
          </a:prstGeom>
        </p:spPr>
      </p:pic>
    </p:spTree>
    <p:extLst>
      <p:ext uri="{BB962C8B-B14F-4D97-AF65-F5344CB8AC3E}">
        <p14:creationId xmlns:p14="http://schemas.microsoft.com/office/powerpoint/2010/main" val="11779679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D8626DC-C490-7340-2FBF-07859AE06CCB}"/>
              </a:ext>
            </a:extLst>
          </p:cNvPr>
          <p:cNvPicPr>
            <a:picLocks noChangeAspect="1"/>
          </p:cNvPicPr>
          <p:nvPr/>
        </p:nvPicPr>
        <p:blipFill>
          <a:blip r:embed="rId3"/>
          <a:stretch>
            <a:fillRect/>
          </a:stretch>
        </p:blipFill>
        <p:spPr>
          <a:xfrm>
            <a:off x="0" y="911003"/>
            <a:ext cx="12192000" cy="5594900"/>
          </a:xfrm>
          <a:prstGeom prst="rect">
            <a:avLst/>
          </a:prstGeom>
        </p:spPr>
      </p:pic>
      <p:pic>
        <p:nvPicPr>
          <p:cNvPr id="7" name="Picture 6">
            <a:extLst>
              <a:ext uri="{FF2B5EF4-FFF2-40B4-BE49-F238E27FC236}">
                <a16:creationId xmlns:a16="http://schemas.microsoft.com/office/drawing/2014/main" id="{D28BD7C3-7636-91C1-F78A-033D1AB17959}"/>
              </a:ext>
            </a:extLst>
          </p:cNvPr>
          <p:cNvPicPr>
            <a:picLocks noChangeAspect="1"/>
          </p:cNvPicPr>
          <p:nvPr/>
        </p:nvPicPr>
        <p:blipFill>
          <a:blip r:embed="rId4"/>
          <a:stretch>
            <a:fillRect/>
          </a:stretch>
        </p:blipFill>
        <p:spPr>
          <a:xfrm>
            <a:off x="126125" y="447484"/>
            <a:ext cx="11981792" cy="463519"/>
          </a:xfrm>
          <a:prstGeom prst="rect">
            <a:avLst/>
          </a:prstGeom>
        </p:spPr>
      </p:pic>
    </p:spTree>
    <p:extLst>
      <p:ext uri="{BB962C8B-B14F-4D97-AF65-F5344CB8AC3E}">
        <p14:creationId xmlns:p14="http://schemas.microsoft.com/office/powerpoint/2010/main" val="3269590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6104" y="265043"/>
            <a:ext cx="8637898" cy="1665357"/>
          </a:xfrm>
        </p:spPr>
        <p:txBody>
          <a:bodyPr>
            <a:normAutofit/>
          </a:bodyPr>
          <a:lstStyle/>
          <a:p>
            <a:r>
              <a:rPr lang="en-GB" dirty="0">
                <a:solidFill>
                  <a:schemeClr val="tx1"/>
                </a:solidFill>
                <a:latin typeface="Abadi" panose="020B0604020104020204" pitchFamily="34" charset="0"/>
              </a:rPr>
              <a:t> </a:t>
            </a:r>
          </a:p>
        </p:txBody>
      </p:sp>
      <p:sp>
        <p:nvSpPr>
          <p:cNvPr id="4" name="Rectangle 3">
            <a:extLst>
              <a:ext uri="{FF2B5EF4-FFF2-40B4-BE49-F238E27FC236}">
                <a16:creationId xmlns:a16="http://schemas.microsoft.com/office/drawing/2014/main" id="{0749ED2C-5CA6-456F-85E7-666B7A4D7759}"/>
              </a:ext>
            </a:extLst>
          </p:cNvPr>
          <p:cNvSpPr/>
          <p:nvPr/>
        </p:nvSpPr>
        <p:spPr>
          <a:xfrm>
            <a:off x="636104" y="5897217"/>
            <a:ext cx="1802296" cy="6957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122" name="Picture 2" descr="Tips For Tasting Tapas – Amateur Gastronomy">
            <a:extLst>
              <a:ext uri="{FF2B5EF4-FFF2-40B4-BE49-F238E27FC236}">
                <a16:creationId xmlns:a16="http://schemas.microsoft.com/office/drawing/2014/main" id="{667452B7-22AA-CAC6-BE72-0CAD71CBE0E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4426" y="959638"/>
            <a:ext cx="9320646" cy="572171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5502B11-558F-CAD6-9A6B-EEEA549D2D10}"/>
              </a:ext>
            </a:extLst>
          </p:cNvPr>
          <p:cNvSpPr txBox="1"/>
          <p:nvPr/>
        </p:nvSpPr>
        <p:spPr>
          <a:xfrm>
            <a:off x="3289955" y="436418"/>
            <a:ext cx="4477732" cy="523220"/>
          </a:xfrm>
          <a:prstGeom prst="rect">
            <a:avLst/>
          </a:prstGeom>
          <a:noFill/>
        </p:spPr>
        <p:txBody>
          <a:bodyPr wrap="square" rtlCol="0">
            <a:spAutoFit/>
          </a:bodyPr>
          <a:lstStyle/>
          <a:p>
            <a:r>
              <a:rPr lang="en-US" sz="2800" b="1" dirty="0">
                <a:latin typeface="Abadi" panose="020B0604020104020204" pitchFamily="34" charset="0"/>
              </a:rPr>
              <a:t>Fieldwork Tapas</a:t>
            </a:r>
            <a:endParaRPr lang="en-GB" sz="2800" b="1" dirty="0">
              <a:latin typeface="Abadi" panose="020B0604020104020204" pitchFamily="34" charset="0"/>
            </a:endParaRPr>
          </a:p>
        </p:txBody>
      </p:sp>
      <p:pic>
        <p:nvPicPr>
          <p:cNvPr id="3" name="Picture 2">
            <a:extLst>
              <a:ext uri="{FF2B5EF4-FFF2-40B4-BE49-F238E27FC236}">
                <a16:creationId xmlns:a16="http://schemas.microsoft.com/office/drawing/2014/main" id="{00F6A8E1-25B5-1F06-7EB3-65E8B4162F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373" y="959638"/>
            <a:ext cx="3107310" cy="2489956"/>
          </a:xfrm>
          <a:prstGeom prst="rect">
            <a:avLst/>
          </a:prstGeom>
        </p:spPr>
      </p:pic>
      <p:pic>
        <p:nvPicPr>
          <p:cNvPr id="5" name="Picture 4">
            <a:extLst>
              <a:ext uri="{FF2B5EF4-FFF2-40B4-BE49-F238E27FC236}">
                <a16:creationId xmlns:a16="http://schemas.microsoft.com/office/drawing/2014/main" id="{DC6529CE-B2B4-348D-1998-738BD747C2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89954" y="941788"/>
            <a:ext cx="4118764" cy="1811804"/>
          </a:xfrm>
          <a:prstGeom prst="rect">
            <a:avLst/>
          </a:prstGeom>
        </p:spPr>
      </p:pic>
      <p:pic>
        <p:nvPicPr>
          <p:cNvPr id="6" name="Picture 5">
            <a:extLst>
              <a:ext uri="{FF2B5EF4-FFF2-40B4-BE49-F238E27FC236}">
                <a16:creationId xmlns:a16="http://schemas.microsoft.com/office/drawing/2014/main" id="{A66B526B-35D8-765D-3D7D-1BBF48FB8B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4072" y="3467445"/>
            <a:ext cx="2915882" cy="3213910"/>
          </a:xfrm>
          <a:prstGeom prst="rect">
            <a:avLst/>
          </a:prstGeom>
        </p:spPr>
      </p:pic>
      <p:pic>
        <p:nvPicPr>
          <p:cNvPr id="8" name="Picture 7" descr="C:\Users\Simon\Pictures\Woodford River 2008\IMG_1711.JPG">
            <a:extLst>
              <a:ext uri="{FF2B5EF4-FFF2-40B4-BE49-F238E27FC236}">
                <a16:creationId xmlns:a16="http://schemas.microsoft.com/office/drawing/2014/main" id="{5CE896CF-FBE5-7AC9-79F5-3A568269986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89953" y="2624995"/>
            <a:ext cx="3734934" cy="248995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36B17931-5CBA-EA89-F2FA-62D772D214B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37797" y="4504009"/>
            <a:ext cx="3297629" cy="2195196"/>
          </a:xfrm>
          <a:prstGeom prst="rect">
            <a:avLst/>
          </a:prstGeom>
        </p:spPr>
      </p:pic>
      <p:pic>
        <p:nvPicPr>
          <p:cNvPr id="10" name="Picture 9">
            <a:extLst>
              <a:ext uri="{FF2B5EF4-FFF2-40B4-BE49-F238E27FC236}">
                <a16:creationId xmlns:a16="http://schemas.microsoft.com/office/drawing/2014/main" id="{95EC251B-6607-CB9C-CFC6-66B7E6E0257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40715" y="4819554"/>
            <a:ext cx="3471812" cy="1835811"/>
          </a:xfrm>
          <a:prstGeom prst="rect">
            <a:avLst/>
          </a:prstGeom>
        </p:spPr>
      </p:pic>
      <p:pic>
        <p:nvPicPr>
          <p:cNvPr id="11" name="Picture 6" descr="10 Amazing Amazon Rainforest Images - Fontica Blog">
            <a:extLst>
              <a:ext uri="{FF2B5EF4-FFF2-40B4-BE49-F238E27FC236}">
                <a16:creationId xmlns:a16="http://schemas.microsoft.com/office/drawing/2014/main" id="{B5FB9A8D-244C-C9D1-571E-078BD85EFCE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024887" y="959638"/>
            <a:ext cx="2700362" cy="35394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34512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92697" y="2199861"/>
            <a:ext cx="10707755" cy="1384995"/>
          </a:xfrm>
          <a:prstGeom prst="rect">
            <a:avLst/>
          </a:prstGeom>
        </p:spPr>
        <p:txBody>
          <a:bodyPr wrap="square">
            <a:spAutoFit/>
          </a:bodyPr>
          <a:lstStyle/>
          <a:p>
            <a:r>
              <a:rPr lang="en-US" sz="2800" b="1" dirty="0">
                <a:latin typeface="Abadi" panose="020B0604020104020204" pitchFamily="34" charset="0"/>
                <a:cs typeface="Arial" panose="020B0604020202020204" pitchFamily="34" charset="0"/>
              </a:rPr>
              <a:t>Draw evidenced </a:t>
            </a:r>
            <a:r>
              <a:rPr lang="en-US" sz="2800" b="1" dirty="0">
                <a:highlight>
                  <a:srgbClr val="FFFF00"/>
                </a:highlight>
                <a:latin typeface="Abadi" panose="020B0604020104020204" pitchFamily="34" charset="0"/>
                <a:cs typeface="Arial" panose="020B0604020202020204" pitchFamily="34" charset="0"/>
              </a:rPr>
              <a:t>conclusions</a:t>
            </a:r>
            <a:r>
              <a:rPr lang="en-US" sz="2800" b="1" dirty="0">
                <a:latin typeface="Abadi" panose="020B0604020104020204" pitchFamily="34" charset="0"/>
                <a:cs typeface="Arial" panose="020B0604020202020204" pitchFamily="34" charset="0"/>
              </a:rPr>
              <a:t> in relation to the original </a:t>
            </a:r>
          </a:p>
          <a:p>
            <a:endParaRPr lang="en-US" sz="2800" b="1" dirty="0">
              <a:latin typeface="Abadi" panose="020B0604020104020204" pitchFamily="34" charset="0"/>
              <a:cs typeface="Arial" panose="020B0604020202020204" pitchFamily="34" charset="0"/>
            </a:endParaRPr>
          </a:p>
          <a:p>
            <a:r>
              <a:rPr lang="en-US" sz="2800" b="1" dirty="0">
                <a:latin typeface="Abadi" panose="020B0604020104020204" pitchFamily="34" charset="0"/>
                <a:cs typeface="Arial" panose="020B0604020202020204" pitchFamily="34" charset="0"/>
              </a:rPr>
              <a:t>aims of the enquiry.</a:t>
            </a:r>
          </a:p>
        </p:txBody>
      </p:sp>
      <p:sp>
        <p:nvSpPr>
          <p:cNvPr id="3" name="Rectangle 2"/>
          <p:cNvSpPr/>
          <p:nvPr/>
        </p:nvSpPr>
        <p:spPr>
          <a:xfrm>
            <a:off x="1192697" y="583097"/>
            <a:ext cx="7951304" cy="800219"/>
          </a:xfrm>
          <a:prstGeom prst="rect">
            <a:avLst/>
          </a:prstGeom>
        </p:spPr>
        <p:txBody>
          <a:bodyPr wrap="square">
            <a:spAutoFit/>
          </a:bodyPr>
          <a:lstStyle/>
          <a:p>
            <a:r>
              <a:rPr lang="en-US" dirty="0"/>
              <a:t> </a:t>
            </a:r>
          </a:p>
          <a:p>
            <a:r>
              <a:rPr lang="en-US" sz="2800" b="1" dirty="0">
                <a:latin typeface="Abadi" panose="020B0604020104020204" pitchFamily="34" charset="0"/>
                <a:cs typeface="Arial" panose="020B0604020202020204" pitchFamily="34" charset="0"/>
              </a:rPr>
              <a:t>Strand 5. Reaching conclusions</a:t>
            </a:r>
            <a:endParaRPr lang="en-US" sz="2800" dirty="0">
              <a:latin typeface="Abadi" panose="020B0604020104020204" pitchFamily="34" charset="0"/>
              <a:cs typeface="Arial" panose="020B0604020202020204" pitchFamily="34" charset="0"/>
            </a:endParaRPr>
          </a:p>
        </p:txBody>
      </p:sp>
      <p:pic>
        <p:nvPicPr>
          <p:cNvPr id="4" name="Picture 2" descr="The World Of Informatics Writing Learning Objectives">
            <a:extLst>
              <a:ext uri="{FF2B5EF4-FFF2-40B4-BE49-F238E27FC236}">
                <a16:creationId xmlns:a16="http://schemas.microsoft.com/office/drawing/2014/main" id="{7B8DE1D8-227B-470F-2A1B-E3E71B35CE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57915" y="93804"/>
            <a:ext cx="2122923" cy="1745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40486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1148" y="1643270"/>
            <a:ext cx="8915514" cy="3970318"/>
          </a:xfrm>
          <a:prstGeom prst="rect">
            <a:avLst/>
          </a:prstGeom>
        </p:spPr>
        <p:txBody>
          <a:bodyPr wrap="square">
            <a:spAutoFit/>
          </a:bodyPr>
          <a:lstStyle/>
          <a:p>
            <a:r>
              <a:rPr lang="en-US" sz="2800" b="1" dirty="0">
                <a:latin typeface="Abadi" panose="020B0604020104020204" pitchFamily="34" charset="0"/>
                <a:cs typeface="Arial" panose="020B0604020202020204" pitchFamily="34" charset="0"/>
              </a:rPr>
              <a:t>Identification problems re: methods.</a:t>
            </a:r>
          </a:p>
          <a:p>
            <a:endParaRPr lang="en-US" sz="2800" b="1" dirty="0">
              <a:latin typeface="Abadi" panose="020B0604020104020204" pitchFamily="34" charset="0"/>
              <a:cs typeface="Arial" panose="020B0604020202020204" pitchFamily="34" charset="0"/>
            </a:endParaRPr>
          </a:p>
          <a:p>
            <a:r>
              <a:rPr lang="en-US" sz="2800" b="1" dirty="0">
                <a:highlight>
                  <a:srgbClr val="FFFF00"/>
                </a:highlight>
                <a:latin typeface="Abadi" panose="020B0604020104020204" pitchFamily="34" charset="0"/>
                <a:cs typeface="Arial" panose="020B0604020202020204" pitchFamily="34" charset="0"/>
              </a:rPr>
              <a:t>Accuracy</a:t>
            </a:r>
            <a:r>
              <a:rPr lang="en-US" sz="2800" b="1" dirty="0">
                <a:latin typeface="Abadi" panose="020B0604020104020204" pitchFamily="34" charset="0"/>
                <a:cs typeface="Arial" panose="020B0604020202020204" pitchFamily="34" charset="0"/>
              </a:rPr>
              <a:t> of data collected.</a:t>
            </a:r>
          </a:p>
          <a:p>
            <a:endParaRPr lang="en-US" sz="2800" b="1" dirty="0">
              <a:latin typeface="Abadi" panose="020B0604020104020204" pitchFamily="34" charset="0"/>
              <a:cs typeface="Arial" panose="020B0604020202020204" pitchFamily="34" charset="0"/>
            </a:endParaRPr>
          </a:p>
          <a:p>
            <a:r>
              <a:rPr lang="en-US" sz="2800" b="1" dirty="0">
                <a:highlight>
                  <a:srgbClr val="FFFF00"/>
                </a:highlight>
                <a:latin typeface="Abadi" panose="020B0604020104020204" pitchFamily="34" charset="0"/>
                <a:cs typeface="Arial" panose="020B0604020202020204" pitchFamily="34" charset="0"/>
              </a:rPr>
              <a:t>Reliability</a:t>
            </a:r>
            <a:r>
              <a:rPr lang="en-US" sz="2800" b="1" dirty="0">
                <a:latin typeface="Abadi" panose="020B0604020104020204" pitchFamily="34" charset="0"/>
                <a:cs typeface="Arial" panose="020B0604020202020204" pitchFamily="34" charset="0"/>
              </a:rPr>
              <a:t> of methods and results</a:t>
            </a:r>
          </a:p>
          <a:p>
            <a:endParaRPr lang="en-US" sz="2800" b="1" dirty="0">
              <a:latin typeface="Abadi" panose="020B0604020104020204" pitchFamily="34" charset="0"/>
              <a:cs typeface="Arial" panose="020B0604020202020204" pitchFamily="34" charset="0"/>
            </a:endParaRPr>
          </a:p>
          <a:p>
            <a:r>
              <a:rPr lang="en-US" sz="2800" b="1" dirty="0">
                <a:highlight>
                  <a:srgbClr val="FFFF00"/>
                </a:highlight>
                <a:latin typeface="Abadi" panose="020B0604020104020204" pitchFamily="34" charset="0"/>
                <a:cs typeface="Arial" panose="020B0604020202020204" pitchFamily="34" charset="0"/>
              </a:rPr>
              <a:t>Adaptation</a:t>
            </a:r>
            <a:r>
              <a:rPr lang="en-US" sz="2800" b="1" dirty="0">
                <a:latin typeface="Abadi" panose="020B0604020104020204" pitchFamily="34" charset="0"/>
                <a:cs typeface="Arial" panose="020B0604020202020204" pitchFamily="34" charset="0"/>
              </a:rPr>
              <a:t> and suggestions for other data.</a:t>
            </a:r>
          </a:p>
          <a:p>
            <a:endParaRPr lang="en-US" sz="2800" b="1" dirty="0">
              <a:latin typeface="Abadi" panose="020B0604020104020204" pitchFamily="34" charset="0"/>
              <a:cs typeface="Arial" panose="020B0604020202020204" pitchFamily="34" charset="0"/>
            </a:endParaRPr>
          </a:p>
          <a:p>
            <a:r>
              <a:rPr lang="en-US" sz="2800" b="1" dirty="0">
                <a:highlight>
                  <a:srgbClr val="FFFF00"/>
                </a:highlight>
                <a:latin typeface="Abadi" panose="020B0604020104020204" pitchFamily="34" charset="0"/>
                <a:cs typeface="Arial" panose="020B0604020202020204" pitchFamily="34" charset="0"/>
              </a:rPr>
              <a:t>Validity</a:t>
            </a:r>
            <a:r>
              <a:rPr lang="en-US" sz="2800" b="1" dirty="0">
                <a:latin typeface="Abadi" panose="020B0604020104020204" pitchFamily="34" charset="0"/>
                <a:cs typeface="Arial" panose="020B0604020202020204" pitchFamily="34" charset="0"/>
              </a:rPr>
              <a:t> of conclusions.</a:t>
            </a:r>
          </a:p>
        </p:txBody>
      </p:sp>
      <p:sp>
        <p:nvSpPr>
          <p:cNvPr id="3" name="Rectangle 2"/>
          <p:cNvSpPr/>
          <p:nvPr/>
        </p:nvSpPr>
        <p:spPr>
          <a:xfrm>
            <a:off x="901148" y="609600"/>
            <a:ext cx="7393339" cy="523220"/>
          </a:xfrm>
          <a:prstGeom prst="rect">
            <a:avLst/>
          </a:prstGeom>
        </p:spPr>
        <p:txBody>
          <a:bodyPr wrap="square">
            <a:spAutoFit/>
          </a:bodyPr>
          <a:lstStyle/>
          <a:p>
            <a:r>
              <a:rPr lang="en-US" sz="2800" b="1" dirty="0">
                <a:latin typeface="Abadi" panose="020B0604020104020204" pitchFamily="34" charset="0"/>
                <a:cs typeface="Arial" panose="020B0604020202020204" pitchFamily="34" charset="0"/>
              </a:rPr>
              <a:t>Strand 6. </a:t>
            </a:r>
            <a:r>
              <a:rPr lang="en-US" sz="2800" b="1" dirty="0">
                <a:highlight>
                  <a:srgbClr val="FFFF00"/>
                </a:highlight>
                <a:latin typeface="Abadi" panose="020B0604020104020204" pitchFamily="34" charset="0"/>
                <a:cs typeface="Arial" panose="020B0604020202020204" pitchFamily="34" charset="0"/>
              </a:rPr>
              <a:t>Evaluation</a:t>
            </a:r>
            <a:r>
              <a:rPr lang="en-US" sz="2800" b="1" dirty="0">
                <a:latin typeface="Abadi" panose="020B0604020104020204" pitchFamily="34" charset="0"/>
                <a:cs typeface="Arial" panose="020B0604020202020204" pitchFamily="34" charset="0"/>
              </a:rPr>
              <a:t> of geographical enquiry</a:t>
            </a:r>
            <a:endParaRPr lang="en-US" sz="2800" dirty="0">
              <a:latin typeface="Abadi" panose="020B0604020104020204" pitchFamily="34" charset="0"/>
              <a:cs typeface="Arial" panose="020B0604020202020204" pitchFamily="34" charset="0"/>
            </a:endParaRPr>
          </a:p>
        </p:txBody>
      </p:sp>
      <p:pic>
        <p:nvPicPr>
          <p:cNvPr id="4" name="Picture 2" descr="The World Of Informatics Writing Learning Objectives">
            <a:extLst>
              <a:ext uri="{FF2B5EF4-FFF2-40B4-BE49-F238E27FC236}">
                <a16:creationId xmlns:a16="http://schemas.microsoft.com/office/drawing/2014/main" id="{EE635EC8-4B14-D511-7E20-4FFD57B0A1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57915" y="93804"/>
            <a:ext cx="2122923" cy="1745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53683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F69C506-C39B-7465-11C8-AFCAB3B131CE}"/>
              </a:ext>
            </a:extLst>
          </p:cNvPr>
          <p:cNvSpPr txBox="1"/>
          <p:nvPr/>
        </p:nvSpPr>
        <p:spPr>
          <a:xfrm>
            <a:off x="748145" y="176645"/>
            <a:ext cx="8400184" cy="6832640"/>
          </a:xfrm>
          <a:prstGeom prst="rect">
            <a:avLst/>
          </a:prstGeom>
          <a:noFill/>
        </p:spPr>
        <p:txBody>
          <a:bodyPr wrap="square">
            <a:spAutoFit/>
          </a:bodyPr>
          <a:lstStyle/>
          <a:p>
            <a:r>
              <a:rPr lang="en-US" sz="2400" b="1" dirty="0">
                <a:latin typeface="Abadi" panose="020B0604020104020204" pitchFamily="34" charset="0"/>
                <a:cs typeface="Arial" panose="020B0604020202020204" pitchFamily="34" charset="0"/>
              </a:rPr>
              <a:t>Key terms linked to enquiry and fieldwork</a:t>
            </a:r>
          </a:p>
          <a:p>
            <a:endParaRPr lang="en-US" sz="2400" b="1" dirty="0">
              <a:latin typeface="Abadi" panose="020B0604020104020204" pitchFamily="34" charset="0"/>
              <a:cs typeface="Arial" panose="020B0604020202020204" pitchFamily="34" charset="0"/>
            </a:endParaRPr>
          </a:p>
          <a:p>
            <a:endParaRPr lang="en-US" sz="2400" b="1" dirty="0">
              <a:latin typeface="Abadi" panose="020B0604020104020204" pitchFamily="34" charset="0"/>
              <a:cs typeface="Arial" panose="020B0604020202020204" pitchFamily="34" charset="0"/>
            </a:endParaRPr>
          </a:p>
          <a:p>
            <a:r>
              <a:rPr lang="en-US" sz="2400" b="1" dirty="0">
                <a:latin typeface="Abadi" panose="020B0604020104020204" pitchFamily="34" charset="0"/>
                <a:cs typeface="Arial" panose="020B0604020202020204" pitchFamily="34" charset="0"/>
              </a:rPr>
              <a:t>Hypothesis       Theory            		Concept         	Process  </a:t>
            </a:r>
          </a:p>
          <a:p>
            <a:endParaRPr lang="en-US" sz="2400" b="1" dirty="0">
              <a:latin typeface="Abadi" panose="020B0604020104020204" pitchFamily="34" charset="0"/>
              <a:cs typeface="Arial" panose="020B0604020202020204" pitchFamily="34" charset="0"/>
            </a:endParaRPr>
          </a:p>
          <a:p>
            <a:r>
              <a:rPr lang="en-US" sz="2400" b="1" dirty="0">
                <a:latin typeface="Abadi" panose="020B0604020104020204" pitchFamily="34" charset="0"/>
                <a:cs typeface="Arial" panose="020B0604020202020204" pitchFamily="34" charset="0"/>
              </a:rPr>
              <a:t>Primary data     Secondary data  	Accessibility		Risks</a:t>
            </a:r>
          </a:p>
          <a:p>
            <a:endParaRPr lang="en-US" sz="2400" b="1" dirty="0">
              <a:latin typeface="Abadi" panose="020B0604020104020204" pitchFamily="34" charset="0"/>
              <a:cs typeface="Arial" panose="020B0604020202020204" pitchFamily="34" charset="0"/>
            </a:endParaRPr>
          </a:p>
          <a:p>
            <a:r>
              <a:rPr lang="en-US" sz="2400" b="1" dirty="0">
                <a:latin typeface="Abadi" panose="020B0604020104020204" pitchFamily="34" charset="0"/>
                <a:cs typeface="Arial" panose="020B0604020202020204" pitchFamily="34" charset="0"/>
              </a:rPr>
              <a:t>Methodology    Sampling Biased  	Opportunity 		Random</a:t>
            </a:r>
          </a:p>
          <a:p>
            <a:endParaRPr lang="en-US" sz="2400" b="1" dirty="0">
              <a:latin typeface="Abadi" panose="020B0604020104020204" pitchFamily="34" charset="0"/>
              <a:cs typeface="Arial" panose="020B0604020202020204" pitchFamily="34" charset="0"/>
            </a:endParaRPr>
          </a:p>
          <a:p>
            <a:r>
              <a:rPr lang="en-US" sz="2400" b="1" dirty="0">
                <a:latin typeface="Abadi" panose="020B0604020104020204" pitchFamily="34" charset="0"/>
                <a:cs typeface="Arial" panose="020B0604020202020204" pitchFamily="34" charset="0"/>
              </a:rPr>
              <a:t>Stratified   	  Systematic 			Justification   		Describe </a:t>
            </a:r>
          </a:p>
          <a:p>
            <a:endParaRPr lang="en-US" sz="2400" b="1" dirty="0">
              <a:latin typeface="Abadi" panose="020B0604020104020204" pitchFamily="34" charset="0"/>
              <a:cs typeface="Arial" panose="020B0604020202020204" pitchFamily="34" charset="0"/>
            </a:endParaRPr>
          </a:p>
          <a:p>
            <a:r>
              <a:rPr lang="en-US" sz="2400" b="1" dirty="0" err="1">
                <a:latin typeface="Abadi" panose="020B0604020104020204" pitchFamily="34" charset="0"/>
                <a:cs typeface="Arial" panose="020B0604020202020204" pitchFamily="34" charset="0"/>
              </a:rPr>
              <a:t>Analyse</a:t>
            </a:r>
            <a:r>
              <a:rPr lang="en-US" sz="2400" b="1" dirty="0">
                <a:latin typeface="Abadi" panose="020B0604020104020204" pitchFamily="34" charset="0"/>
                <a:cs typeface="Arial" panose="020B0604020202020204" pitchFamily="34" charset="0"/>
              </a:rPr>
              <a:t>    		  Explain    			Link   				Trends </a:t>
            </a:r>
          </a:p>
          <a:p>
            <a:endParaRPr lang="en-US" sz="2400" b="1" dirty="0">
              <a:latin typeface="Abadi" panose="020B0604020104020204" pitchFamily="34" charset="0"/>
              <a:cs typeface="Arial" panose="020B0604020202020204" pitchFamily="34" charset="0"/>
            </a:endParaRPr>
          </a:p>
          <a:p>
            <a:r>
              <a:rPr lang="en-US" sz="2400" b="1" dirty="0">
                <a:latin typeface="Abadi" panose="020B0604020104020204" pitchFamily="34" charset="0"/>
                <a:cs typeface="Arial" panose="020B0604020202020204" pitchFamily="34" charset="0"/>
              </a:rPr>
              <a:t>Patterns   		  Anomalies   			Conclusions   		Evaluation</a:t>
            </a:r>
          </a:p>
          <a:p>
            <a:endParaRPr lang="en-US" sz="2400" b="1" dirty="0">
              <a:latin typeface="Abadi" panose="020B0604020104020204" pitchFamily="34" charset="0"/>
              <a:cs typeface="Arial" panose="020B0604020202020204" pitchFamily="34" charset="0"/>
            </a:endParaRPr>
          </a:p>
          <a:p>
            <a:r>
              <a:rPr lang="en-US" sz="2400" b="1" dirty="0">
                <a:latin typeface="Abadi" panose="020B0604020104020204" pitchFamily="34" charset="0"/>
                <a:cs typeface="Arial" panose="020B0604020202020204" pitchFamily="34" charset="0"/>
              </a:rPr>
              <a:t>Accuracy   	  Reliability   			Adaptation  		Validity  </a:t>
            </a:r>
          </a:p>
          <a:p>
            <a:endParaRPr lang="en-US" sz="1800" b="1" dirty="0">
              <a:latin typeface="Abadi" panose="020B0604020104020204" pitchFamily="34" charset="0"/>
              <a:cs typeface="Arial" panose="020B0604020202020204" pitchFamily="34" charset="0"/>
            </a:endParaRPr>
          </a:p>
          <a:p>
            <a:endParaRPr lang="en-US" b="1" dirty="0">
              <a:latin typeface="Abadi" panose="020B0604020104020204" pitchFamily="34" charset="0"/>
              <a:cs typeface="Arial" panose="020B0604020202020204" pitchFamily="34" charset="0"/>
            </a:endParaRPr>
          </a:p>
          <a:p>
            <a:r>
              <a:rPr lang="en-US" sz="1800" b="1" dirty="0">
                <a:latin typeface="Abadi" panose="020B0604020104020204" pitchFamily="34" charset="0"/>
                <a:cs typeface="Arial" panose="020B0604020202020204" pitchFamily="34" charset="0"/>
              </a:rPr>
              <a:t> </a:t>
            </a:r>
            <a:endParaRPr lang="en-GB" dirty="0"/>
          </a:p>
        </p:txBody>
      </p:sp>
    </p:spTree>
    <p:extLst>
      <p:ext uri="{BB962C8B-B14F-4D97-AF65-F5344CB8AC3E}">
        <p14:creationId xmlns:p14="http://schemas.microsoft.com/office/powerpoint/2010/main" val="23050965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D274BB5-F85E-A71E-F7DD-7F5956FAE625}"/>
              </a:ext>
            </a:extLst>
          </p:cNvPr>
          <p:cNvSpPr txBox="1"/>
          <p:nvPr/>
        </p:nvSpPr>
        <p:spPr>
          <a:xfrm>
            <a:off x="944545" y="633046"/>
            <a:ext cx="7814960" cy="800219"/>
          </a:xfrm>
          <a:prstGeom prst="rect">
            <a:avLst/>
          </a:prstGeom>
          <a:noFill/>
        </p:spPr>
        <p:txBody>
          <a:bodyPr wrap="none" rtlCol="0">
            <a:spAutoFit/>
          </a:bodyPr>
          <a:lstStyle/>
          <a:p>
            <a:r>
              <a:rPr lang="en-US" sz="2800" b="1" dirty="0">
                <a:latin typeface="Abadi" panose="020B0604020104020204" pitchFamily="34" charset="0"/>
              </a:rPr>
              <a:t>Building fieldwork and enquiry into the curriculum.</a:t>
            </a:r>
          </a:p>
          <a:p>
            <a:endParaRPr lang="en-GB" dirty="0"/>
          </a:p>
        </p:txBody>
      </p:sp>
      <p:pic>
        <p:nvPicPr>
          <p:cNvPr id="3" name="Picture 2">
            <a:extLst>
              <a:ext uri="{FF2B5EF4-FFF2-40B4-BE49-F238E27FC236}">
                <a16:creationId xmlns:a16="http://schemas.microsoft.com/office/drawing/2014/main" id="{39AE6826-9A60-BE36-AB32-03996AA43461}"/>
              </a:ext>
            </a:extLst>
          </p:cNvPr>
          <p:cNvPicPr>
            <a:picLocks noChangeAspect="1"/>
          </p:cNvPicPr>
          <p:nvPr/>
        </p:nvPicPr>
        <p:blipFill>
          <a:blip r:embed="rId2"/>
          <a:stretch>
            <a:fillRect/>
          </a:stretch>
        </p:blipFill>
        <p:spPr>
          <a:xfrm>
            <a:off x="3640852" y="1638065"/>
            <a:ext cx="3037490" cy="1200318"/>
          </a:xfrm>
          <a:prstGeom prst="rect">
            <a:avLst/>
          </a:prstGeom>
        </p:spPr>
      </p:pic>
      <p:pic>
        <p:nvPicPr>
          <p:cNvPr id="7" name="Picture 6">
            <a:extLst>
              <a:ext uri="{FF2B5EF4-FFF2-40B4-BE49-F238E27FC236}">
                <a16:creationId xmlns:a16="http://schemas.microsoft.com/office/drawing/2014/main" id="{D0FFCC41-4EA5-0B9B-9239-BFFA6679D3BF}"/>
              </a:ext>
            </a:extLst>
          </p:cNvPr>
          <p:cNvPicPr>
            <a:picLocks noChangeAspect="1"/>
          </p:cNvPicPr>
          <p:nvPr/>
        </p:nvPicPr>
        <p:blipFill>
          <a:blip r:embed="rId3"/>
          <a:stretch>
            <a:fillRect/>
          </a:stretch>
        </p:blipFill>
        <p:spPr>
          <a:xfrm>
            <a:off x="944545" y="4235630"/>
            <a:ext cx="8804262" cy="1361301"/>
          </a:xfrm>
          <a:prstGeom prst="rect">
            <a:avLst/>
          </a:prstGeom>
        </p:spPr>
      </p:pic>
      <p:pic>
        <p:nvPicPr>
          <p:cNvPr id="9" name="Picture 8">
            <a:extLst>
              <a:ext uri="{FF2B5EF4-FFF2-40B4-BE49-F238E27FC236}">
                <a16:creationId xmlns:a16="http://schemas.microsoft.com/office/drawing/2014/main" id="{948B6631-59C1-2684-9E78-475BBFEE1C7D}"/>
              </a:ext>
            </a:extLst>
          </p:cNvPr>
          <p:cNvPicPr>
            <a:picLocks noChangeAspect="1"/>
          </p:cNvPicPr>
          <p:nvPr/>
        </p:nvPicPr>
        <p:blipFill>
          <a:blip r:embed="rId4"/>
          <a:stretch>
            <a:fillRect/>
          </a:stretch>
        </p:blipFill>
        <p:spPr>
          <a:xfrm>
            <a:off x="1338835" y="3043183"/>
            <a:ext cx="8409972" cy="1116835"/>
          </a:xfrm>
          <a:prstGeom prst="rect">
            <a:avLst/>
          </a:prstGeom>
        </p:spPr>
      </p:pic>
    </p:spTree>
    <p:extLst>
      <p:ext uri="{BB962C8B-B14F-4D97-AF65-F5344CB8AC3E}">
        <p14:creationId xmlns:p14="http://schemas.microsoft.com/office/powerpoint/2010/main" val="35910058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315ED627-01F3-4321-A461-9A5A64328C3E}"/>
              </a:ext>
            </a:extLst>
          </p:cNvPr>
          <p:cNvGraphicFramePr>
            <a:graphicFrameLocks noGrp="1"/>
          </p:cNvGraphicFramePr>
          <p:nvPr/>
        </p:nvGraphicFramePr>
        <p:xfrm>
          <a:off x="1" y="77745"/>
          <a:ext cx="12191999" cy="6780255"/>
        </p:xfrm>
        <a:graphic>
          <a:graphicData uri="http://schemas.openxmlformats.org/drawingml/2006/table">
            <a:tbl>
              <a:tblPr firstRow="1" bandRow="1">
                <a:tableStyleId>{5940675A-B579-460E-94D1-54222C63F5DA}</a:tableStyleId>
              </a:tblPr>
              <a:tblGrid>
                <a:gridCol w="1828799">
                  <a:extLst>
                    <a:ext uri="{9D8B030D-6E8A-4147-A177-3AD203B41FA5}">
                      <a16:colId xmlns:a16="http://schemas.microsoft.com/office/drawing/2014/main" val="2318397570"/>
                    </a:ext>
                  </a:extLst>
                </a:gridCol>
                <a:gridCol w="8640417">
                  <a:extLst>
                    <a:ext uri="{9D8B030D-6E8A-4147-A177-3AD203B41FA5}">
                      <a16:colId xmlns:a16="http://schemas.microsoft.com/office/drawing/2014/main" val="1201403507"/>
                    </a:ext>
                  </a:extLst>
                </a:gridCol>
                <a:gridCol w="1722783">
                  <a:extLst>
                    <a:ext uri="{9D8B030D-6E8A-4147-A177-3AD203B41FA5}">
                      <a16:colId xmlns:a16="http://schemas.microsoft.com/office/drawing/2014/main" val="1008315753"/>
                    </a:ext>
                  </a:extLst>
                </a:gridCol>
              </a:tblGrid>
              <a:tr h="350583">
                <a:tc>
                  <a:txBody>
                    <a:bodyPr/>
                    <a:lstStyle/>
                    <a:p>
                      <a:pPr algn="ctr"/>
                      <a:r>
                        <a:rPr lang="en-GB" sz="1200" b="1" dirty="0">
                          <a:latin typeface="Georgia" panose="02040502050405020303" pitchFamily="18" charset="0"/>
                        </a:rPr>
                        <a:t>Big idea</a:t>
                      </a:r>
                    </a:p>
                  </a:txBody>
                  <a:tcPr anchor="ctr"/>
                </a:tc>
                <a:tc>
                  <a:txBody>
                    <a:bodyPr/>
                    <a:lstStyle/>
                    <a:p>
                      <a:pPr algn="ctr"/>
                      <a:r>
                        <a:rPr lang="en-GB" sz="1200" b="1" dirty="0">
                          <a:latin typeface="Georgia" panose="02040502050405020303" pitchFamily="18" charset="0"/>
                        </a:rPr>
                        <a:t>Big idea summary </a:t>
                      </a:r>
                      <a:endParaRPr lang="en-GB" sz="1200" b="1" i="1" dirty="0">
                        <a:solidFill>
                          <a:srgbClr val="FF0000"/>
                        </a:solidFill>
                        <a:latin typeface="Georgia" panose="02040502050405020303" pitchFamily="18" charset="0"/>
                      </a:endParaRPr>
                    </a:p>
                  </a:txBody>
                  <a:tcPr anchor="ctr"/>
                </a:tc>
                <a:tc>
                  <a:txBody>
                    <a:bodyPr/>
                    <a:lstStyle/>
                    <a:p>
                      <a:pPr algn="ctr"/>
                      <a:r>
                        <a:rPr lang="en-GB" sz="1200" b="1" dirty="0">
                          <a:latin typeface="Georgia" panose="02040502050405020303" pitchFamily="18" charset="0"/>
                        </a:rPr>
                        <a:t>Strands</a:t>
                      </a:r>
                    </a:p>
                  </a:txBody>
                  <a:tcPr anchor="ctr"/>
                </a:tc>
                <a:extLst>
                  <a:ext uri="{0D108BD9-81ED-4DB2-BD59-A6C34878D82A}">
                    <a16:rowId xmlns:a16="http://schemas.microsoft.com/office/drawing/2014/main" val="2795470101"/>
                  </a:ext>
                </a:extLst>
              </a:tr>
              <a:tr h="724536">
                <a:tc rowSpan="2">
                  <a:txBody>
                    <a:bodyPr/>
                    <a:lstStyle/>
                    <a:p>
                      <a:pPr algn="ctr"/>
                      <a:r>
                        <a:rPr lang="en-GB" sz="1200" b="0" dirty="0">
                          <a:latin typeface="Georgia" panose="02040502050405020303" pitchFamily="18" charset="0"/>
                        </a:rPr>
                        <a:t>1. Physical processes affect the earth’s surface, its climate and people.</a:t>
                      </a:r>
                    </a:p>
                  </a:txBody>
                  <a:tcPr anchor="ctr">
                    <a:solidFill>
                      <a:srgbClr val="CCFFCC"/>
                    </a:solidFill>
                  </a:tcPr>
                </a:tc>
                <a:tc rowSpan="2">
                  <a:txBody>
                    <a:bodyPr/>
                    <a:lstStyle/>
                    <a:p>
                      <a:r>
                        <a:rPr lang="en-GB" sz="1200" dirty="0">
                          <a:latin typeface="Georgia" panose="02040502050405020303" pitchFamily="18" charset="0"/>
                        </a:rPr>
                        <a:t>Physical change takes place via tectonic, geomorphological, biological and meteorological processes. Tectonic processes involve the movement of continental and oceanic plates, which causes hazards including earthquakes, volcanic eruptions and tsunamis. Geomorphological processes relate to weathering, erosion and deposition, which continually shape the Earth’s surface, for example the ever-changing shape of the land in a river valley system or glaciated landscape. Biological processes involve the weakening of </a:t>
                      </a:r>
                      <a:r>
                        <a:rPr lang="en-GB" sz="1200" kern="1200" dirty="0">
                          <a:solidFill>
                            <a:schemeClr val="tx1"/>
                          </a:solidFill>
                          <a:effectLst/>
                          <a:latin typeface="Georgia" panose="02040502050405020303" pitchFamily="18" charset="0"/>
                          <a:ea typeface="+mn-ea"/>
                          <a:cs typeface="+mn-cs"/>
                        </a:rPr>
                        <a:t>rock by plants, animals and microbes. Meteorological processes take place in the earth’s atmosphere, determining weather and climate patterns. As well as affecting the earth’s surface and climate, these processes affect people and societies. Also, human activity interacts with the Earth and its atmosphere. Steps can be taken to sustainably manage the challenges resulting from physical processes, for example limiting the impacts of flood risk and erosion, and mitigating against the causes of climate change and adapting to its effects</a:t>
                      </a:r>
                      <a:r>
                        <a:rPr lang="en-GB" sz="1200" dirty="0">
                          <a:latin typeface="Georgia" panose="02040502050405020303" pitchFamily="18" charset="0"/>
                        </a:rPr>
                        <a:t>. </a:t>
                      </a:r>
                      <a:endParaRPr lang="en-GB" sz="1200" b="1" dirty="0">
                        <a:solidFill>
                          <a:srgbClr val="FF0000"/>
                        </a:solidFill>
                        <a:latin typeface="Georgia" panose="02040502050405020303" pitchFamily="18" charset="0"/>
                      </a:endParaRPr>
                    </a:p>
                  </a:txBody>
                  <a:tcPr anchor="ctr">
                    <a:solidFill>
                      <a:srgbClr val="CCFFCC"/>
                    </a:solidFill>
                  </a:tcPr>
                </a:tc>
                <a:tc>
                  <a:txBody>
                    <a:bodyPr/>
                    <a:lstStyle/>
                    <a:p>
                      <a:pPr algn="ctr"/>
                      <a:r>
                        <a:rPr lang="en-GB" sz="1200" dirty="0">
                          <a:latin typeface="Georgia" panose="02040502050405020303" pitchFamily="18" charset="0"/>
                        </a:rPr>
                        <a:t>Weather, climate and hazards</a:t>
                      </a:r>
                    </a:p>
                  </a:txBody>
                  <a:tcPr anchor="ctr">
                    <a:solidFill>
                      <a:srgbClr val="CCFFCC"/>
                    </a:solidFill>
                  </a:tcPr>
                </a:tc>
                <a:extLst>
                  <a:ext uri="{0D108BD9-81ED-4DB2-BD59-A6C34878D82A}">
                    <a16:rowId xmlns:a16="http://schemas.microsoft.com/office/drawing/2014/main" val="875453547"/>
                  </a:ext>
                </a:extLst>
              </a:tr>
              <a:tr h="961896">
                <a:tc vMerge="1">
                  <a:txBody>
                    <a:bodyPr/>
                    <a:lstStyle/>
                    <a:p>
                      <a:endParaRPr lang="en-GB"/>
                    </a:p>
                  </a:txBody>
                  <a:tcPr/>
                </a:tc>
                <a:tc vMerge="1">
                  <a:txBody>
                    <a:bodyPr/>
                    <a:lstStyle/>
                    <a:p>
                      <a:endParaRPr lang="en-GB"/>
                    </a:p>
                  </a:txBody>
                  <a:tcPr/>
                </a:tc>
                <a:tc>
                  <a:txBody>
                    <a:bodyPr/>
                    <a:lstStyle/>
                    <a:p>
                      <a:pPr algn="ctr"/>
                      <a:r>
                        <a:rPr lang="en-GB" sz="1200" dirty="0">
                          <a:latin typeface="Georgia" panose="02040502050405020303" pitchFamily="18" charset="0"/>
                        </a:rPr>
                        <a:t>Water and changing landscapes</a:t>
                      </a:r>
                    </a:p>
                  </a:txBody>
                  <a:tcPr anchor="ctr">
                    <a:solidFill>
                      <a:srgbClr val="CCFFCC"/>
                    </a:solidFill>
                  </a:tcPr>
                </a:tc>
                <a:extLst>
                  <a:ext uri="{0D108BD9-81ED-4DB2-BD59-A6C34878D82A}">
                    <a16:rowId xmlns:a16="http://schemas.microsoft.com/office/drawing/2014/main" val="1005534838"/>
                  </a:ext>
                </a:extLst>
              </a:tr>
              <a:tr h="502988">
                <a:tc rowSpan="3">
                  <a:txBody>
                    <a:bodyPr/>
                    <a:lstStyle/>
                    <a:p>
                      <a:pPr algn="ctr"/>
                      <a:r>
                        <a:rPr lang="en-GB" sz="1200" b="0" dirty="0">
                          <a:solidFill>
                            <a:schemeClr val="tx1"/>
                          </a:solidFill>
                          <a:latin typeface="Georgia" panose="02040502050405020303" pitchFamily="18" charset="0"/>
                        </a:rPr>
                        <a:t>2. Population, urbanisation and economic development vary place to place as a result of physical and human processes.</a:t>
                      </a:r>
                    </a:p>
                  </a:txBody>
                  <a:tcPr anchor="ctr">
                    <a:solidFill>
                      <a:srgbClr val="FFCCFF"/>
                    </a:solidFill>
                  </a:tcPr>
                </a:tc>
                <a:tc rowSpan="3">
                  <a:txBody>
                    <a:bodyPr/>
                    <a:lstStyle/>
                    <a:p>
                      <a:r>
                        <a:rPr lang="en-GB" sz="1200" dirty="0">
                          <a:latin typeface="Georgia" panose="02040502050405020303" pitchFamily="18" charset="0"/>
                        </a:rPr>
                        <a:t>The world’s population is growing rapidly. Growth rates are highest in low income countries (LICs) and newly emerging economies (NEEs). Rapid development in these countries improves quality of life (QOL) which reduces death rates (DR) and causes rapid natural increase (NI). Urbanisation refers to the increasing proportion of the world’s population living in cities. 55% of the world’s population is now urban and this is rising as people in LICs and NEEs migrate to cities for work and other opportunities. Levels of economic development across the world vary as a result of physical factors such as resource distribution and propensity to natural disaster, and historical factors such as colonialism and slavery. </a:t>
                      </a:r>
                      <a:r>
                        <a:rPr lang="en-GB" sz="1200" b="0" dirty="0">
                          <a:solidFill>
                            <a:schemeClr val="tx1"/>
                          </a:solidFill>
                          <a:latin typeface="Georgia" panose="02040502050405020303" pitchFamily="18" charset="0"/>
                        </a:rPr>
                        <a:t>Processes such as trade and technological change create opportunities for development, and increase globalisation.</a:t>
                      </a:r>
                    </a:p>
                  </a:txBody>
                  <a:tcPr anchor="ctr">
                    <a:solidFill>
                      <a:srgbClr val="FFCCFF"/>
                    </a:solidFill>
                  </a:tcPr>
                </a:tc>
                <a:tc>
                  <a:txBody>
                    <a:bodyPr/>
                    <a:lstStyle/>
                    <a:p>
                      <a:pPr algn="ctr"/>
                      <a:r>
                        <a:rPr lang="en-GB" sz="1200" dirty="0">
                          <a:latin typeface="Georgia" panose="02040502050405020303" pitchFamily="18" charset="0"/>
                        </a:rPr>
                        <a:t>Population and urbanisation</a:t>
                      </a:r>
                    </a:p>
                  </a:txBody>
                  <a:tcPr anchor="ctr">
                    <a:solidFill>
                      <a:srgbClr val="FFCCFF"/>
                    </a:solidFill>
                  </a:tcPr>
                </a:tc>
                <a:extLst>
                  <a:ext uri="{0D108BD9-81ED-4DB2-BD59-A6C34878D82A}">
                    <a16:rowId xmlns:a16="http://schemas.microsoft.com/office/drawing/2014/main" val="3090556290"/>
                  </a:ext>
                </a:extLst>
              </a:tr>
              <a:tr h="502988">
                <a:tc vMerge="1">
                  <a:txBody>
                    <a:bodyPr/>
                    <a:lstStyle/>
                    <a:p>
                      <a:endParaRPr lang="en-GB"/>
                    </a:p>
                  </a:txBody>
                  <a:tcPr/>
                </a:tc>
                <a:tc vMerge="1">
                  <a:txBody>
                    <a:bodyPr/>
                    <a:lstStyle/>
                    <a:p>
                      <a:endParaRPr lang="en-GB"/>
                    </a:p>
                  </a:txBody>
                  <a:tcPr/>
                </a:tc>
                <a:tc>
                  <a:txBody>
                    <a:bodyPr/>
                    <a:lstStyle/>
                    <a:p>
                      <a:pPr algn="ctr"/>
                      <a:r>
                        <a:rPr lang="en-GB" sz="1200" dirty="0">
                          <a:latin typeface="Georgia" panose="02040502050405020303" pitchFamily="18" charset="0"/>
                        </a:rPr>
                        <a:t>Economic Development</a:t>
                      </a:r>
                    </a:p>
                  </a:txBody>
                  <a:tcPr anchor="ctr">
                    <a:solidFill>
                      <a:srgbClr val="FFCCFF"/>
                    </a:solidFill>
                  </a:tcPr>
                </a:tc>
                <a:extLst>
                  <a:ext uri="{0D108BD9-81ED-4DB2-BD59-A6C34878D82A}">
                    <a16:rowId xmlns:a16="http://schemas.microsoft.com/office/drawing/2014/main" val="2632417016"/>
                  </a:ext>
                </a:extLst>
              </a:tr>
              <a:tr h="502988">
                <a:tc vMerge="1">
                  <a:txBody>
                    <a:bodyPr/>
                    <a:lstStyle/>
                    <a:p>
                      <a:endParaRPr lang="en-GB"/>
                    </a:p>
                  </a:txBody>
                  <a:tcPr/>
                </a:tc>
                <a:tc vMerge="1">
                  <a:txBody>
                    <a:bodyPr/>
                    <a:lstStyle/>
                    <a:p>
                      <a:endParaRPr lang="en-GB"/>
                    </a:p>
                  </a:txBody>
                  <a:tcPr/>
                </a:tc>
                <a:tc>
                  <a:txBody>
                    <a:bodyPr/>
                    <a:lstStyle/>
                    <a:p>
                      <a:pPr algn="ctr"/>
                      <a:r>
                        <a:rPr lang="en-GB" sz="1200" dirty="0">
                          <a:latin typeface="Georgia" panose="02040502050405020303" pitchFamily="18" charset="0"/>
                        </a:rPr>
                        <a:t>The UK</a:t>
                      </a:r>
                    </a:p>
                  </a:txBody>
                  <a:tcPr anchor="ctr">
                    <a:solidFill>
                      <a:srgbClr val="FFCCFF"/>
                    </a:solidFill>
                  </a:tcPr>
                </a:tc>
                <a:extLst>
                  <a:ext uri="{0D108BD9-81ED-4DB2-BD59-A6C34878D82A}">
                    <a16:rowId xmlns:a16="http://schemas.microsoft.com/office/drawing/2014/main" val="1342915237"/>
                  </a:ext>
                </a:extLst>
              </a:tr>
              <a:tr h="1526310">
                <a:tc>
                  <a:txBody>
                    <a:bodyPr/>
                    <a:lstStyle/>
                    <a:p>
                      <a:pPr algn="ctr"/>
                      <a:r>
                        <a:rPr lang="en-GB" sz="1200" b="0" dirty="0">
                          <a:latin typeface="Georgia" panose="02040502050405020303" pitchFamily="18" charset="0"/>
                        </a:rPr>
                        <a:t>3. Human activities impact the natural world.</a:t>
                      </a:r>
                    </a:p>
                  </a:txBody>
                  <a:tcPr anchor="ctr">
                    <a:solidFill>
                      <a:srgbClr val="FFFFCC"/>
                    </a:solidFill>
                  </a:tcPr>
                </a:tc>
                <a:tc>
                  <a:txBody>
                    <a:bodyPr/>
                    <a:lstStyle/>
                    <a:p>
                      <a:r>
                        <a:rPr lang="en-GB" sz="1200" dirty="0">
                          <a:latin typeface="Georgia" panose="02040502050405020303" pitchFamily="18" charset="0"/>
                        </a:rPr>
                        <a:t>All human activities affect the natural world in some way, meaning that all strands bear some relation to this big idea. Some human activities affect the geosphere, hydrosphere, biosphere and atmosphere in particularly significant or even irreversible ways. For example, fossil fuel reliance can lead to: exploration, drilling and extraction of oil in fragile ecological regions; irreparable oil spills; the permanent emission of greenhouse gases into the atmosphere and increased trapping of solar radiation; increase in global average temperatures and consequent melting of ice sheets; sea level rise; habitat change; endangerment and extinction of species and resulting changes to food chains; (etc.). Individual, local and large scale strategies exist to reduce the impact of human activities on the natural world, e.g. reduced consumption, recycling, and investment in renewables. Each strategy has associated costs and benefits.</a:t>
                      </a:r>
                    </a:p>
                  </a:txBody>
                  <a:tcPr anchor="ctr">
                    <a:solidFill>
                      <a:srgbClr val="FF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latin typeface="Georgia" panose="02040502050405020303" pitchFamily="18" charset="0"/>
                        </a:rPr>
                        <a:t>Synoptic big idea relating to all strands, especially: Climate change, Energy, The challenge of resource management and The living world</a:t>
                      </a:r>
                    </a:p>
                  </a:txBody>
                  <a:tcPr anchor="ctr">
                    <a:solidFill>
                      <a:srgbClr val="FFFFCC"/>
                    </a:solidFill>
                  </a:tcPr>
                </a:tc>
                <a:extLst>
                  <a:ext uri="{0D108BD9-81ED-4DB2-BD59-A6C34878D82A}">
                    <a16:rowId xmlns:a16="http://schemas.microsoft.com/office/drawing/2014/main" val="1475916689"/>
                  </a:ext>
                </a:extLst>
              </a:tr>
              <a:tr h="542956">
                <a:tc rowSpan="3">
                  <a:txBody>
                    <a:bodyPr/>
                    <a:lstStyle/>
                    <a:p>
                      <a:pPr algn="ctr"/>
                      <a:r>
                        <a:rPr lang="en-GB" sz="1200" b="0" dirty="0">
                          <a:latin typeface="Georgia" panose="02040502050405020303" pitchFamily="18" charset="0"/>
                        </a:rPr>
                        <a:t>4. Geography is about enquiring to understand relationships between the physical and human worlds to inform decision-making.</a:t>
                      </a:r>
                    </a:p>
                  </a:txBody>
                  <a:tcPr anchor="ctr">
                    <a:solidFill>
                      <a:srgbClr val="DCB9FF"/>
                    </a:solidFill>
                  </a:tcPr>
                </a:tc>
                <a:tc rowSpan="3">
                  <a:txBody>
                    <a:bodyPr/>
                    <a:lstStyle/>
                    <a:p>
                      <a:r>
                        <a:rPr lang="en-GB" sz="1200" dirty="0">
                          <a:latin typeface="Georgia" panose="02040502050405020303" pitchFamily="18" charset="0"/>
                        </a:rPr>
                        <a:t>Information about the physical and human worlds is presented in a range of mediums, including maps, photos, graphs and charts. Geographers must apply cartographic, graphical, numerical and statistical skills in order to extract information from geographical sources and to make meaning from them. Geographical Information Systems (GIS) are finding new ways to represent data, helping geographers to identify important patterns and correlations. Decision-making involves applying understanding of physical and human geographical issues, and using a range of evidence to justify decisions. Fieldwork involves gathering, analysing, interpreting and using data in order to answer geographical enquiries.</a:t>
                      </a:r>
                      <a:endParaRPr lang="en-GB" sz="1200" b="1" dirty="0">
                        <a:solidFill>
                          <a:srgbClr val="FF0000"/>
                        </a:solidFill>
                        <a:latin typeface="Georgia" panose="02040502050405020303" pitchFamily="18" charset="0"/>
                      </a:endParaRPr>
                    </a:p>
                  </a:txBody>
                  <a:tcPr anchor="ctr">
                    <a:solidFill>
                      <a:srgbClr val="DCB9FF"/>
                    </a:solidFill>
                  </a:tcPr>
                </a:tc>
                <a:tc>
                  <a:txBody>
                    <a:bodyPr/>
                    <a:lstStyle/>
                    <a:p>
                      <a:pPr algn="ctr"/>
                      <a:r>
                        <a:rPr lang="en-GB" sz="1200" dirty="0">
                          <a:latin typeface="Georgia" panose="02040502050405020303" pitchFamily="18" charset="0"/>
                        </a:rPr>
                        <a:t>Passport to Geography</a:t>
                      </a:r>
                    </a:p>
                  </a:txBody>
                  <a:tcPr anchor="ctr">
                    <a:solidFill>
                      <a:srgbClr val="DCB9FF"/>
                    </a:solidFill>
                  </a:tcPr>
                </a:tc>
                <a:extLst>
                  <a:ext uri="{0D108BD9-81ED-4DB2-BD59-A6C34878D82A}">
                    <a16:rowId xmlns:a16="http://schemas.microsoft.com/office/drawing/2014/main" val="2278968772"/>
                  </a:ext>
                </a:extLst>
              </a:tr>
              <a:tr h="542956">
                <a:tc vMerge="1">
                  <a:txBody>
                    <a:bodyPr/>
                    <a:lstStyle/>
                    <a:p>
                      <a:endParaRPr lang="en-GB"/>
                    </a:p>
                  </a:txBody>
                  <a:tcPr/>
                </a:tc>
                <a:tc vMerge="1">
                  <a:txBody>
                    <a:bodyPr/>
                    <a:lstStyle/>
                    <a:p>
                      <a:endParaRPr lang="en-GB"/>
                    </a:p>
                  </a:txBody>
                  <a:tcPr/>
                </a:tc>
                <a:tc>
                  <a:txBody>
                    <a:bodyPr/>
                    <a:lstStyle/>
                    <a:p>
                      <a:pPr algn="ctr"/>
                      <a:r>
                        <a:rPr lang="en-GB" sz="1200" dirty="0">
                          <a:latin typeface="Georgia" panose="02040502050405020303" pitchFamily="18" charset="0"/>
                        </a:rPr>
                        <a:t>Decision-making</a:t>
                      </a:r>
                    </a:p>
                  </a:txBody>
                  <a:tcPr anchor="ctr">
                    <a:solidFill>
                      <a:srgbClr val="DCB9FF"/>
                    </a:solidFill>
                  </a:tcPr>
                </a:tc>
                <a:extLst>
                  <a:ext uri="{0D108BD9-81ED-4DB2-BD59-A6C34878D82A}">
                    <a16:rowId xmlns:a16="http://schemas.microsoft.com/office/drawing/2014/main" val="3748067983"/>
                  </a:ext>
                </a:extLst>
              </a:tr>
              <a:tr h="542956">
                <a:tc vMerge="1">
                  <a:txBody>
                    <a:bodyPr/>
                    <a:lstStyle/>
                    <a:p>
                      <a:endParaRPr lang="en-GB"/>
                    </a:p>
                  </a:txBody>
                  <a:tcPr/>
                </a:tc>
                <a:tc vMerge="1">
                  <a:txBody>
                    <a:bodyPr/>
                    <a:lstStyle/>
                    <a:p>
                      <a:endParaRPr lang="en-GB"/>
                    </a:p>
                  </a:txBody>
                  <a:tcPr/>
                </a:tc>
                <a:tc>
                  <a:txBody>
                    <a:bodyPr/>
                    <a:lstStyle/>
                    <a:p>
                      <a:pPr algn="ctr"/>
                      <a:r>
                        <a:rPr lang="en-GB" sz="1200" dirty="0">
                          <a:latin typeface="Georgia" panose="02040502050405020303" pitchFamily="18" charset="0"/>
                        </a:rPr>
                        <a:t>Fieldwork</a:t>
                      </a:r>
                    </a:p>
                  </a:txBody>
                  <a:tcPr anchor="ctr">
                    <a:solidFill>
                      <a:srgbClr val="DCB9FF"/>
                    </a:solidFill>
                  </a:tcPr>
                </a:tc>
                <a:extLst>
                  <a:ext uri="{0D108BD9-81ED-4DB2-BD59-A6C34878D82A}">
                    <a16:rowId xmlns:a16="http://schemas.microsoft.com/office/drawing/2014/main" val="1651248069"/>
                  </a:ext>
                </a:extLst>
              </a:tr>
            </a:tbl>
          </a:graphicData>
        </a:graphic>
      </p:graphicFrame>
    </p:spTree>
    <p:extLst>
      <p:ext uri="{BB962C8B-B14F-4D97-AF65-F5344CB8AC3E}">
        <p14:creationId xmlns:p14="http://schemas.microsoft.com/office/powerpoint/2010/main" val="23170942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55292"/>
          </a:xfrm>
        </p:spPr>
        <p:txBody>
          <a:bodyPr>
            <a:normAutofit/>
          </a:bodyPr>
          <a:lstStyle/>
          <a:p>
            <a:r>
              <a:rPr lang="en-GB" sz="2800" b="1" dirty="0">
                <a:solidFill>
                  <a:schemeClr val="tx1"/>
                </a:solidFill>
                <a:latin typeface="Abadi" panose="020B0604020104020204" pitchFamily="34" charset="0"/>
              </a:rPr>
              <a:t>Fieldwork Opportunities Big Idea 1 </a:t>
            </a:r>
          </a:p>
        </p:txBody>
      </p:sp>
      <p:sp>
        <p:nvSpPr>
          <p:cNvPr id="3" name="Content Placeholder 2"/>
          <p:cNvSpPr>
            <a:spLocks noGrp="1"/>
          </p:cNvSpPr>
          <p:nvPr>
            <p:ph idx="1"/>
          </p:nvPr>
        </p:nvSpPr>
        <p:spPr>
          <a:xfrm>
            <a:off x="838200" y="1517301"/>
            <a:ext cx="8435802" cy="4524061"/>
          </a:xfrm>
        </p:spPr>
        <p:txBody>
          <a:bodyPr>
            <a:normAutofit/>
          </a:bodyPr>
          <a:lstStyle/>
          <a:p>
            <a:r>
              <a:rPr lang="en-GB" sz="2800" b="1" dirty="0">
                <a:latin typeface="Abadi" panose="020B0604020104020204" pitchFamily="34" charset="0"/>
              </a:rPr>
              <a:t>Temperature</a:t>
            </a:r>
          </a:p>
          <a:p>
            <a:r>
              <a:rPr lang="en-GB" sz="2800" b="1" dirty="0">
                <a:latin typeface="Abadi" panose="020B0604020104020204" pitchFamily="34" charset="0"/>
              </a:rPr>
              <a:t>River processes and landforms</a:t>
            </a:r>
          </a:p>
          <a:p>
            <a:r>
              <a:rPr lang="en-GB" sz="2800" b="1" dirty="0">
                <a:latin typeface="Abadi" panose="020B0604020104020204" pitchFamily="34" charset="0"/>
              </a:rPr>
              <a:t>Flood risk</a:t>
            </a:r>
          </a:p>
          <a:p>
            <a:r>
              <a:rPr lang="en-GB" sz="2800" b="1" dirty="0">
                <a:latin typeface="Abadi" panose="020B0604020104020204" pitchFamily="34" charset="0"/>
              </a:rPr>
              <a:t>Hard and soft engineering – Rivers </a:t>
            </a:r>
          </a:p>
          <a:p>
            <a:r>
              <a:rPr lang="en-GB" sz="2800" b="1" dirty="0">
                <a:latin typeface="Abadi" panose="020B0604020104020204" pitchFamily="34" charset="0"/>
              </a:rPr>
              <a:t>Hard and soft engineering - Coasts</a:t>
            </a:r>
          </a:p>
          <a:p>
            <a:r>
              <a:rPr lang="en-GB" sz="2800" b="1" dirty="0">
                <a:latin typeface="Abadi" panose="020B0604020104020204" pitchFamily="34" charset="0"/>
              </a:rPr>
              <a:t>Coastal processes and landforms</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101795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55292"/>
          </a:xfrm>
        </p:spPr>
        <p:txBody>
          <a:bodyPr>
            <a:normAutofit/>
          </a:bodyPr>
          <a:lstStyle/>
          <a:p>
            <a:r>
              <a:rPr lang="en-GB" sz="2800" b="1" dirty="0">
                <a:solidFill>
                  <a:schemeClr val="tx1"/>
                </a:solidFill>
                <a:latin typeface="Abadi" panose="020B0604020104020204" pitchFamily="34" charset="0"/>
              </a:rPr>
              <a:t>Fieldwork Opportunities Big Idea 2 </a:t>
            </a:r>
          </a:p>
        </p:txBody>
      </p:sp>
      <p:sp>
        <p:nvSpPr>
          <p:cNvPr id="3" name="Content Placeholder 2"/>
          <p:cNvSpPr>
            <a:spLocks noGrp="1"/>
          </p:cNvSpPr>
          <p:nvPr>
            <p:ph idx="1"/>
          </p:nvPr>
        </p:nvSpPr>
        <p:spPr>
          <a:xfrm>
            <a:off x="993912" y="1378226"/>
            <a:ext cx="10359887" cy="4798737"/>
          </a:xfrm>
        </p:spPr>
        <p:txBody>
          <a:bodyPr>
            <a:normAutofit/>
          </a:bodyPr>
          <a:lstStyle/>
          <a:p>
            <a:r>
              <a:rPr lang="en-GB" sz="3000" b="1" dirty="0">
                <a:latin typeface="Abadi" panose="020B0604020104020204" pitchFamily="34" charset="0"/>
              </a:rPr>
              <a:t>Economic and social opportunities</a:t>
            </a:r>
          </a:p>
          <a:p>
            <a:r>
              <a:rPr lang="en-GB" sz="3000" b="1" dirty="0">
                <a:latin typeface="Abadi" panose="020B0604020104020204" pitchFamily="34" charset="0"/>
              </a:rPr>
              <a:t>Migration</a:t>
            </a:r>
          </a:p>
          <a:p>
            <a:r>
              <a:rPr lang="en-GB" sz="3000" b="1" dirty="0">
                <a:latin typeface="Abadi" panose="020B0604020104020204" pitchFamily="34" charset="0"/>
              </a:rPr>
              <a:t>Crime</a:t>
            </a:r>
          </a:p>
          <a:p>
            <a:r>
              <a:rPr lang="en-GB" sz="3000" b="1" dirty="0">
                <a:latin typeface="Abadi" panose="020B0604020104020204" pitchFamily="34" charset="0"/>
              </a:rPr>
              <a:t>Housing</a:t>
            </a:r>
          </a:p>
          <a:p>
            <a:r>
              <a:rPr lang="en-GB" sz="3000" b="1" dirty="0">
                <a:latin typeface="Abadi" panose="020B0604020104020204" pitchFamily="34" charset="0"/>
              </a:rPr>
              <a:t>Quality of life/Standard of living</a:t>
            </a:r>
          </a:p>
          <a:p>
            <a:r>
              <a:rPr lang="en-GB" sz="3000" b="1" dirty="0">
                <a:latin typeface="Abadi" panose="020B0604020104020204" pitchFamily="34" charset="0"/>
              </a:rPr>
              <a:t>Local industrial structure</a:t>
            </a:r>
          </a:p>
          <a:p>
            <a:r>
              <a:rPr lang="en-GB" sz="3000" b="1" dirty="0">
                <a:latin typeface="Abadi" panose="020B0604020104020204" pitchFamily="34" charset="0"/>
              </a:rPr>
              <a:t>Business/Science Parks</a:t>
            </a:r>
          </a:p>
          <a:p>
            <a:r>
              <a:rPr lang="en-GB" sz="3000" b="1" dirty="0">
                <a:latin typeface="Abadi" panose="020B0604020104020204" pitchFamily="34" charset="0"/>
              </a:rPr>
              <a:t>Regeneration</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2486853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55292"/>
          </a:xfrm>
        </p:spPr>
        <p:txBody>
          <a:bodyPr>
            <a:normAutofit/>
          </a:bodyPr>
          <a:lstStyle/>
          <a:p>
            <a:r>
              <a:rPr lang="en-GB" sz="2800" b="1" dirty="0">
                <a:solidFill>
                  <a:schemeClr val="tx1"/>
                </a:solidFill>
                <a:latin typeface="Abadi" panose="020B0604020104020204" pitchFamily="34" charset="0"/>
              </a:rPr>
              <a:t>Fieldwork Opportunities Big Idea 3 </a:t>
            </a:r>
          </a:p>
        </p:txBody>
      </p:sp>
      <p:sp>
        <p:nvSpPr>
          <p:cNvPr id="3" name="Content Placeholder 2"/>
          <p:cNvSpPr>
            <a:spLocks noGrp="1"/>
          </p:cNvSpPr>
          <p:nvPr>
            <p:ph idx="1"/>
          </p:nvPr>
        </p:nvSpPr>
        <p:spPr>
          <a:xfrm>
            <a:off x="838200" y="1577592"/>
            <a:ext cx="7421545" cy="4599372"/>
          </a:xfrm>
        </p:spPr>
        <p:txBody>
          <a:bodyPr/>
          <a:lstStyle/>
          <a:p>
            <a:r>
              <a:rPr lang="en-GB" sz="2800" b="1" dirty="0">
                <a:latin typeface="Abadi" panose="020B0604020104020204" pitchFamily="34" charset="0"/>
              </a:rPr>
              <a:t>Local strategies to mitigate climate change</a:t>
            </a:r>
          </a:p>
          <a:p>
            <a:r>
              <a:rPr lang="en-GB" sz="2800" b="1" dirty="0">
                <a:latin typeface="Abadi" panose="020B0604020104020204" pitchFamily="34" charset="0"/>
              </a:rPr>
              <a:t>Renewable energy within the locality</a:t>
            </a:r>
          </a:p>
          <a:p>
            <a:r>
              <a:rPr lang="en-GB" sz="2800" b="1" dirty="0">
                <a:latin typeface="Abadi" panose="020B0604020104020204" pitchFamily="34" charset="0"/>
              </a:rPr>
              <a:t>Food miles</a:t>
            </a:r>
          </a:p>
          <a:p>
            <a:r>
              <a:rPr lang="en-GB" sz="2800" b="1" dirty="0">
                <a:latin typeface="Abadi" panose="020B0604020104020204" pitchFamily="34" charset="0"/>
              </a:rPr>
              <a:t>Ecosystems</a:t>
            </a:r>
          </a:p>
          <a:p>
            <a:r>
              <a:rPr lang="en-GB" sz="2800" b="1" dirty="0">
                <a:latin typeface="Abadi" panose="020B0604020104020204" pitchFamily="34" charset="0"/>
              </a:rPr>
              <a:t>Biodiversity</a:t>
            </a:r>
          </a:p>
          <a:p>
            <a:pPr marL="0" indent="0">
              <a:buNone/>
            </a:pPr>
            <a:endParaRPr lang="en-GB" sz="3600" dirty="0"/>
          </a:p>
          <a:p>
            <a:endParaRPr lang="en-GB" sz="3600"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24053452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55292"/>
          </a:xfrm>
        </p:spPr>
        <p:txBody>
          <a:bodyPr>
            <a:normAutofit/>
          </a:bodyPr>
          <a:lstStyle/>
          <a:p>
            <a:r>
              <a:rPr lang="en-GB" sz="3600" b="1" dirty="0">
                <a:solidFill>
                  <a:schemeClr val="tx1"/>
                </a:solidFill>
                <a:latin typeface="Abadi" panose="020B0604020104020204" pitchFamily="34" charset="0"/>
              </a:rPr>
              <a:t>Fieldwork Opportunities Year 7 </a:t>
            </a:r>
          </a:p>
        </p:txBody>
      </p:sp>
      <p:sp>
        <p:nvSpPr>
          <p:cNvPr id="3" name="Content Placeholder 2"/>
          <p:cNvSpPr>
            <a:spLocks noGrp="1"/>
          </p:cNvSpPr>
          <p:nvPr>
            <p:ph idx="1"/>
          </p:nvPr>
        </p:nvSpPr>
        <p:spPr>
          <a:xfrm>
            <a:off x="970671" y="1294228"/>
            <a:ext cx="10383128" cy="4882735"/>
          </a:xfrm>
        </p:spPr>
        <p:txBody>
          <a:bodyPr>
            <a:normAutofit fontScale="92500" lnSpcReduction="10000"/>
          </a:bodyPr>
          <a:lstStyle/>
          <a:p>
            <a:r>
              <a:rPr lang="en-GB" sz="3600" b="1" dirty="0">
                <a:latin typeface="Abadi" panose="020B0604020104020204" pitchFamily="34" charset="0"/>
              </a:rPr>
              <a:t>Local weather/microclimate </a:t>
            </a:r>
          </a:p>
          <a:p>
            <a:pPr marL="0" indent="0">
              <a:buNone/>
            </a:pPr>
            <a:endParaRPr lang="en-GB" sz="3600" b="1" dirty="0">
              <a:latin typeface="Abadi" panose="020B0604020104020204" pitchFamily="34" charset="0"/>
            </a:endParaRPr>
          </a:p>
          <a:p>
            <a:r>
              <a:rPr lang="en-GB" sz="3600" b="1" dirty="0">
                <a:latin typeface="Abadi" panose="020B0604020104020204" pitchFamily="34" charset="0"/>
              </a:rPr>
              <a:t>Local strategies to mitigate </a:t>
            </a:r>
          </a:p>
          <a:p>
            <a:pPr marL="0" indent="0">
              <a:buNone/>
            </a:pPr>
            <a:r>
              <a:rPr lang="en-GB" sz="3600" b="1" dirty="0">
                <a:latin typeface="Abadi" panose="020B0604020104020204" pitchFamily="34" charset="0"/>
              </a:rPr>
              <a:t>   climate change</a:t>
            </a:r>
          </a:p>
          <a:p>
            <a:pPr marL="0" indent="0">
              <a:buNone/>
            </a:pPr>
            <a:endParaRPr lang="en-GB" sz="3600" b="1" dirty="0">
              <a:latin typeface="Abadi" panose="020B0604020104020204" pitchFamily="34" charset="0"/>
            </a:endParaRPr>
          </a:p>
          <a:p>
            <a:r>
              <a:rPr lang="en-GB" sz="3600" b="1" dirty="0">
                <a:latin typeface="Abadi" panose="020B0604020104020204" pitchFamily="34" charset="0"/>
              </a:rPr>
              <a:t>Migration</a:t>
            </a:r>
          </a:p>
          <a:p>
            <a:pPr marL="0" indent="0">
              <a:buNone/>
            </a:pPr>
            <a:endParaRPr lang="en-GB" sz="3600" b="1" dirty="0">
              <a:latin typeface="Abadi" panose="020B0604020104020204" pitchFamily="34" charset="0"/>
            </a:endParaRPr>
          </a:p>
          <a:p>
            <a:r>
              <a:rPr lang="en-GB" sz="3600" b="1" dirty="0">
                <a:latin typeface="Abadi" panose="020B0604020104020204" pitchFamily="34" charset="0"/>
              </a:rPr>
              <a:t>Local employment structure</a:t>
            </a:r>
          </a:p>
          <a:p>
            <a:pPr marL="0" indent="0">
              <a:buNone/>
            </a:pPr>
            <a:endParaRPr lang="en-GB" sz="3600" dirty="0"/>
          </a:p>
          <a:p>
            <a:endParaRPr lang="en-GB" sz="3600" dirty="0"/>
          </a:p>
          <a:p>
            <a:endParaRPr lang="en-GB" dirty="0"/>
          </a:p>
          <a:p>
            <a:endParaRPr lang="en-GB" dirty="0"/>
          </a:p>
          <a:p>
            <a:endParaRPr lang="en-GB" dirty="0"/>
          </a:p>
          <a:p>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1397" y="60043"/>
            <a:ext cx="2794781" cy="219456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7966" y="2053249"/>
            <a:ext cx="4330700" cy="28829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14203" y="2952072"/>
            <a:ext cx="3156927" cy="2083770"/>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45519" y="4856092"/>
            <a:ext cx="2244893" cy="1957760"/>
          </a:xfrm>
          <a:prstGeom prst="rect">
            <a:avLst/>
          </a:prstGeom>
        </p:spPr>
      </p:pic>
    </p:spTree>
    <p:extLst>
      <p:ext uri="{BB962C8B-B14F-4D97-AF65-F5344CB8AC3E}">
        <p14:creationId xmlns:p14="http://schemas.microsoft.com/office/powerpoint/2010/main" val="41642924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775" y="142511"/>
            <a:ext cx="8028632" cy="877908"/>
          </a:xfrm>
        </p:spPr>
        <p:txBody>
          <a:bodyPr>
            <a:noAutofit/>
          </a:bodyPr>
          <a:lstStyle/>
          <a:p>
            <a:r>
              <a:rPr lang="en-GB" sz="2800" b="1" dirty="0">
                <a:solidFill>
                  <a:schemeClr val="tx1"/>
                </a:solidFill>
                <a:latin typeface="Abadi" panose="020B0604020104020204" pitchFamily="34" charset="0"/>
              </a:rPr>
              <a:t>Any thoughts on how to carry out </a:t>
            </a:r>
            <a:r>
              <a:rPr lang="en-GB" sz="2800" b="1" dirty="0">
                <a:solidFill>
                  <a:schemeClr val="tx1"/>
                </a:solidFill>
                <a:highlight>
                  <a:srgbClr val="FFFF00"/>
                </a:highlight>
                <a:latin typeface="Abadi" panose="020B0604020104020204" pitchFamily="34" charset="0"/>
              </a:rPr>
              <a:t>one </a:t>
            </a:r>
            <a:r>
              <a:rPr lang="en-GB" sz="2800" b="1" dirty="0">
                <a:solidFill>
                  <a:schemeClr val="tx1"/>
                </a:solidFill>
                <a:latin typeface="Abadi" panose="020B0604020104020204" pitchFamily="34" charset="0"/>
              </a:rPr>
              <a:t>of these?</a:t>
            </a:r>
            <a:br>
              <a:rPr lang="en-GB" sz="2800" b="1" dirty="0">
                <a:solidFill>
                  <a:schemeClr val="tx1"/>
                </a:solidFill>
                <a:latin typeface="Abadi" panose="020B0604020104020204" pitchFamily="34" charset="0"/>
              </a:rPr>
            </a:br>
            <a:r>
              <a:rPr lang="en-GB" sz="2800" b="1" dirty="0">
                <a:solidFill>
                  <a:schemeClr val="tx1"/>
                </a:solidFill>
                <a:latin typeface="Abadi" panose="020B0604020104020204" pitchFamily="34" charset="0"/>
              </a:rPr>
              <a:t>Take 5 minutes to plan one investigation.</a:t>
            </a:r>
            <a:br>
              <a:rPr lang="en-GB" sz="2800" b="1" dirty="0">
                <a:solidFill>
                  <a:schemeClr val="tx1"/>
                </a:solidFill>
                <a:latin typeface="Abadi" panose="020B0604020104020204" pitchFamily="34" charset="0"/>
              </a:rPr>
            </a:br>
            <a:r>
              <a:rPr lang="en-GB" sz="2800" b="1" dirty="0">
                <a:solidFill>
                  <a:schemeClr val="tx1"/>
                </a:solidFill>
                <a:latin typeface="Abadi" panose="020B0604020104020204" pitchFamily="34" charset="0"/>
              </a:rPr>
              <a:t>(This is a good way to start within your own school) </a:t>
            </a:r>
          </a:p>
        </p:txBody>
      </p:sp>
      <p:sp>
        <p:nvSpPr>
          <p:cNvPr id="3" name="Content Placeholder 2"/>
          <p:cNvSpPr>
            <a:spLocks noGrp="1"/>
          </p:cNvSpPr>
          <p:nvPr>
            <p:ph idx="1"/>
          </p:nvPr>
        </p:nvSpPr>
        <p:spPr>
          <a:xfrm>
            <a:off x="823965" y="1527349"/>
            <a:ext cx="10529834" cy="4649614"/>
          </a:xfrm>
        </p:spPr>
        <p:txBody>
          <a:bodyPr>
            <a:normAutofit/>
          </a:bodyPr>
          <a:lstStyle/>
          <a:p>
            <a:r>
              <a:rPr lang="en-GB" sz="3000" b="1" dirty="0">
                <a:latin typeface="Abadi" panose="020B0604020104020204" pitchFamily="34" charset="0"/>
              </a:rPr>
              <a:t>Local weather/microclimate </a:t>
            </a:r>
          </a:p>
          <a:p>
            <a:pPr marL="0" indent="0">
              <a:buNone/>
            </a:pPr>
            <a:endParaRPr lang="en-GB" sz="3000" b="1" dirty="0">
              <a:latin typeface="Abadi" panose="020B0604020104020204" pitchFamily="34" charset="0"/>
            </a:endParaRPr>
          </a:p>
          <a:p>
            <a:r>
              <a:rPr lang="en-GB" sz="3000" b="1" dirty="0">
                <a:latin typeface="Abadi" panose="020B0604020104020204" pitchFamily="34" charset="0"/>
              </a:rPr>
              <a:t>Local strategies to mitigate climate change</a:t>
            </a:r>
          </a:p>
          <a:p>
            <a:pPr marL="0" indent="0">
              <a:buNone/>
            </a:pPr>
            <a:endParaRPr lang="en-GB" sz="3000" b="1" dirty="0">
              <a:latin typeface="Abadi" panose="020B0604020104020204" pitchFamily="34" charset="0"/>
            </a:endParaRPr>
          </a:p>
          <a:p>
            <a:r>
              <a:rPr lang="en-GB" sz="3000" b="1" dirty="0">
                <a:latin typeface="Abadi" panose="020B0604020104020204" pitchFamily="34" charset="0"/>
              </a:rPr>
              <a:t>Migration</a:t>
            </a:r>
          </a:p>
          <a:p>
            <a:pPr marL="0" indent="0">
              <a:buNone/>
            </a:pPr>
            <a:endParaRPr lang="en-GB" sz="3000" b="1" dirty="0">
              <a:latin typeface="Abadi" panose="020B0604020104020204" pitchFamily="34" charset="0"/>
            </a:endParaRPr>
          </a:p>
          <a:p>
            <a:r>
              <a:rPr lang="en-GB" sz="3000" b="1" dirty="0">
                <a:latin typeface="Abadi" panose="020B0604020104020204" pitchFamily="34" charset="0"/>
              </a:rPr>
              <a:t>Local employment structure</a:t>
            </a:r>
          </a:p>
          <a:p>
            <a:pPr marL="0" indent="0">
              <a:buNone/>
            </a:pPr>
            <a:endParaRPr lang="en-GB" sz="3600" dirty="0"/>
          </a:p>
          <a:p>
            <a:endParaRPr lang="en-GB" sz="3600" dirty="0"/>
          </a:p>
          <a:p>
            <a:endParaRPr lang="en-GB" dirty="0"/>
          </a:p>
          <a:p>
            <a:endParaRPr lang="en-GB" dirty="0"/>
          </a:p>
          <a:p>
            <a:endParaRPr lang="en-GB" dirty="0"/>
          </a:p>
          <a:p>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6548" y="142510"/>
            <a:ext cx="2794781" cy="219456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94149" y="2844000"/>
            <a:ext cx="3027180" cy="1737276"/>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73141" y="3385082"/>
            <a:ext cx="3156927" cy="1484358"/>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50408" y="4869440"/>
            <a:ext cx="2244893" cy="1957760"/>
          </a:xfrm>
          <a:prstGeom prst="rect">
            <a:avLst/>
          </a:prstGeom>
        </p:spPr>
      </p:pic>
    </p:spTree>
    <p:extLst>
      <p:ext uri="{BB962C8B-B14F-4D97-AF65-F5344CB8AC3E}">
        <p14:creationId xmlns:p14="http://schemas.microsoft.com/office/powerpoint/2010/main" val="27663099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D8C72B-78BB-CB60-0BD4-A8C0CF1C972C}"/>
              </a:ext>
            </a:extLst>
          </p:cNvPr>
          <p:cNvSpPr txBox="1"/>
          <p:nvPr/>
        </p:nvSpPr>
        <p:spPr>
          <a:xfrm>
            <a:off x="653143" y="874208"/>
            <a:ext cx="8782259" cy="5078313"/>
          </a:xfrm>
          <a:prstGeom prst="rect">
            <a:avLst/>
          </a:prstGeom>
          <a:noFill/>
        </p:spPr>
        <p:txBody>
          <a:bodyPr wrap="square" rtlCol="0">
            <a:spAutoFit/>
          </a:bodyPr>
          <a:lstStyle/>
          <a:p>
            <a:r>
              <a:rPr lang="en-US" sz="3600" b="1" dirty="0">
                <a:latin typeface="Abadi" panose="020B0604020104020204" pitchFamily="34" charset="0"/>
              </a:rPr>
              <a:t>What was your first geography fieldwork experience?</a:t>
            </a:r>
          </a:p>
          <a:p>
            <a:endParaRPr lang="en-US" sz="3600" b="1" dirty="0">
              <a:latin typeface="Abadi" panose="020B0604020104020204" pitchFamily="34" charset="0"/>
            </a:endParaRPr>
          </a:p>
          <a:p>
            <a:r>
              <a:rPr lang="en-US" sz="3600" b="1" dirty="0">
                <a:latin typeface="Abadi" panose="020B0604020104020204" pitchFamily="34" charset="0"/>
              </a:rPr>
              <a:t>At what stage of your education did this take place?</a:t>
            </a:r>
          </a:p>
          <a:p>
            <a:endParaRPr lang="en-US" sz="3600" b="1" dirty="0">
              <a:latin typeface="Abadi" panose="020B0604020104020204" pitchFamily="34" charset="0"/>
            </a:endParaRPr>
          </a:p>
          <a:p>
            <a:r>
              <a:rPr lang="en-US" sz="3600" b="1" dirty="0">
                <a:latin typeface="Abadi" panose="020B0604020104020204" pitchFamily="34" charset="0"/>
              </a:rPr>
              <a:t>How was it carried out?</a:t>
            </a:r>
          </a:p>
          <a:p>
            <a:endParaRPr lang="en-US" sz="3600" b="1" dirty="0">
              <a:latin typeface="Abadi" panose="020B0604020104020204" pitchFamily="34" charset="0"/>
            </a:endParaRPr>
          </a:p>
          <a:p>
            <a:r>
              <a:rPr lang="en-US" sz="3600" b="1" dirty="0">
                <a:latin typeface="Abadi" panose="020B0604020104020204" pitchFamily="34" charset="0"/>
              </a:rPr>
              <a:t>Why do you remember it?</a:t>
            </a:r>
            <a:endParaRPr lang="en-GB" sz="3600" b="1" dirty="0">
              <a:latin typeface="Abadi" panose="020B0604020104020204" pitchFamily="34" charset="0"/>
            </a:endParaRPr>
          </a:p>
        </p:txBody>
      </p:sp>
    </p:spTree>
    <p:extLst>
      <p:ext uri="{BB962C8B-B14F-4D97-AF65-F5344CB8AC3E}">
        <p14:creationId xmlns:p14="http://schemas.microsoft.com/office/powerpoint/2010/main" val="26680755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1F9204-C2AC-85D1-D3F9-72FF6B2E4C14}"/>
              </a:ext>
            </a:extLst>
          </p:cNvPr>
          <p:cNvSpPr txBox="1"/>
          <p:nvPr/>
        </p:nvSpPr>
        <p:spPr>
          <a:xfrm>
            <a:off x="673239" y="281353"/>
            <a:ext cx="8231769" cy="523220"/>
          </a:xfrm>
          <a:prstGeom prst="rect">
            <a:avLst/>
          </a:prstGeom>
          <a:noFill/>
        </p:spPr>
        <p:txBody>
          <a:bodyPr wrap="square" rtlCol="0">
            <a:spAutoFit/>
          </a:bodyPr>
          <a:lstStyle/>
          <a:p>
            <a:r>
              <a:rPr lang="en-US" sz="2800" b="1" dirty="0">
                <a:latin typeface="Abadi" panose="020B0604020104020204" pitchFamily="34" charset="0"/>
              </a:rPr>
              <a:t>Would a fieldwork enquiry template help?</a:t>
            </a:r>
            <a:endParaRPr lang="en-GB" sz="2800" b="1" dirty="0">
              <a:latin typeface="Abadi" panose="020B0604020104020204" pitchFamily="34" charset="0"/>
            </a:endParaRPr>
          </a:p>
        </p:txBody>
      </p:sp>
    </p:spTree>
    <p:extLst>
      <p:ext uri="{BB962C8B-B14F-4D97-AF65-F5344CB8AC3E}">
        <p14:creationId xmlns:p14="http://schemas.microsoft.com/office/powerpoint/2010/main" val="19945186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1F9204-C2AC-85D1-D3F9-72FF6B2E4C14}"/>
              </a:ext>
            </a:extLst>
          </p:cNvPr>
          <p:cNvSpPr txBox="1"/>
          <p:nvPr/>
        </p:nvSpPr>
        <p:spPr>
          <a:xfrm>
            <a:off x="673240" y="281353"/>
            <a:ext cx="4937860" cy="523220"/>
          </a:xfrm>
          <a:prstGeom prst="rect">
            <a:avLst/>
          </a:prstGeom>
          <a:noFill/>
        </p:spPr>
        <p:txBody>
          <a:bodyPr wrap="square" rtlCol="0">
            <a:spAutoFit/>
          </a:bodyPr>
          <a:lstStyle/>
          <a:p>
            <a:r>
              <a:rPr lang="en-US" sz="2800" b="1" dirty="0">
                <a:latin typeface="Abadi" panose="020B0604020104020204" pitchFamily="34" charset="0"/>
              </a:rPr>
              <a:t>Fieldwork enquiry template</a:t>
            </a:r>
            <a:endParaRPr lang="en-GB" sz="2800" b="1" dirty="0">
              <a:latin typeface="Abadi" panose="020B0604020104020204" pitchFamily="34" charset="0"/>
            </a:endParaRPr>
          </a:p>
        </p:txBody>
      </p:sp>
      <p:graphicFrame>
        <p:nvGraphicFramePr>
          <p:cNvPr id="3" name="Table 2">
            <a:extLst>
              <a:ext uri="{FF2B5EF4-FFF2-40B4-BE49-F238E27FC236}">
                <a16:creationId xmlns:a16="http://schemas.microsoft.com/office/drawing/2014/main" id="{F48E0C71-FA84-2DF5-6805-78BAFA7A35B6}"/>
              </a:ext>
            </a:extLst>
          </p:cNvPr>
          <p:cNvGraphicFramePr>
            <a:graphicFrameLocks noGrp="1"/>
          </p:cNvGraphicFramePr>
          <p:nvPr>
            <p:extLst>
              <p:ext uri="{D42A27DB-BD31-4B8C-83A1-F6EECF244321}">
                <p14:modId xmlns:p14="http://schemas.microsoft.com/office/powerpoint/2010/main" val="3134480035"/>
              </p:ext>
            </p:extLst>
          </p:nvPr>
        </p:nvGraphicFramePr>
        <p:xfrm>
          <a:off x="673239" y="1055077"/>
          <a:ext cx="10952702" cy="5520564"/>
        </p:xfrm>
        <a:graphic>
          <a:graphicData uri="http://schemas.openxmlformats.org/drawingml/2006/table">
            <a:tbl>
              <a:tblPr firstRow="1" bandRow="1">
                <a:tableStyleId>{5C22544A-7EE6-4342-B048-85BDC9FD1C3A}</a:tableStyleId>
              </a:tblPr>
              <a:tblGrid>
                <a:gridCol w="4883499">
                  <a:extLst>
                    <a:ext uri="{9D8B030D-6E8A-4147-A177-3AD203B41FA5}">
                      <a16:colId xmlns:a16="http://schemas.microsoft.com/office/drawing/2014/main" val="3472207480"/>
                    </a:ext>
                  </a:extLst>
                </a:gridCol>
                <a:gridCol w="6069203">
                  <a:extLst>
                    <a:ext uri="{9D8B030D-6E8A-4147-A177-3AD203B41FA5}">
                      <a16:colId xmlns:a16="http://schemas.microsoft.com/office/drawing/2014/main" val="151681430"/>
                    </a:ext>
                  </a:extLst>
                </a:gridCol>
              </a:tblGrid>
              <a:tr h="582804">
                <a:tc>
                  <a:txBody>
                    <a:bodyPr/>
                    <a:lstStyle/>
                    <a:p>
                      <a:r>
                        <a:rPr lang="en-US" sz="2400" b="1" dirty="0">
                          <a:solidFill>
                            <a:schemeClr val="tx1"/>
                          </a:solidFill>
                          <a:latin typeface="Abadi" panose="020B0604020104020204" pitchFamily="34" charset="0"/>
                        </a:rPr>
                        <a:t>Strands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Activities – still think ‘how’ and ‘why’</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3390823553"/>
                  </a:ext>
                </a:extLst>
              </a:tr>
              <a:tr h="736401">
                <a:tc>
                  <a:txBody>
                    <a:bodyPr/>
                    <a:lstStyle/>
                    <a:p>
                      <a:r>
                        <a:rPr lang="en-US" sz="2400" b="1" dirty="0">
                          <a:solidFill>
                            <a:schemeClr val="tx1"/>
                          </a:solidFill>
                          <a:latin typeface="Abadi" panose="020B0604020104020204" pitchFamily="34" charset="0"/>
                        </a:rPr>
                        <a:t>Focus, questions and theory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Question or Aim or Hypothesis? </a:t>
                      </a:r>
                      <a:r>
                        <a:rPr lang="en-US" sz="2400" b="1" i="1" dirty="0">
                          <a:solidFill>
                            <a:schemeClr val="tx1"/>
                          </a:solidFill>
                          <a:latin typeface="Abadi" panose="020B0604020104020204" pitchFamily="34" charset="0"/>
                        </a:rPr>
                        <a:t>(That….)               </a:t>
                      </a:r>
                      <a:r>
                        <a:rPr lang="en-US" sz="2400" b="1" dirty="0">
                          <a:solidFill>
                            <a:schemeClr val="tx1"/>
                          </a:solidFill>
                          <a:latin typeface="Abadi" panose="020B0604020104020204" pitchFamily="34" charset="0"/>
                        </a:rPr>
                        <a:t>Theory and/or key concepts.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815603847"/>
                  </a:ext>
                </a:extLst>
              </a:tr>
              <a:tr h="736401">
                <a:tc>
                  <a:txBody>
                    <a:bodyPr/>
                    <a:lstStyle/>
                    <a:p>
                      <a:r>
                        <a:rPr lang="en-US" sz="2400" b="1" dirty="0">
                          <a:solidFill>
                            <a:schemeClr val="tx1"/>
                          </a:solidFill>
                          <a:latin typeface="Abadi" panose="020B0604020104020204" pitchFamily="34" charset="0"/>
                        </a:rPr>
                        <a:t>Methodology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Data collection method(s); sampling; strategy.  Justifications.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4201357643"/>
                  </a:ext>
                </a:extLst>
              </a:tr>
              <a:tr h="736401">
                <a:tc>
                  <a:txBody>
                    <a:bodyPr/>
                    <a:lstStyle/>
                    <a:p>
                      <a:r>
                        <a:rPr lang="en-US" sz="2400" b="1" dirty="0">
                          <a:solidFill>
                            <a:schemeClr val="tx1"/>
                          </a:solidFill>
                          <a:latin typeface="Abadi" panose="020B0604020104020204" pitchFamily="34" charset="0"/>
                        </a:rPr>
                        <a:t>Data processing and presentation</a:t>
                      </a:r>
                      <a:endParaRPr lang="en-GB" sz="2400" b="1" dirty="0">
                        <a:solidFill>
                          <a:schemeClr val="tx1"/>
                        </a:solidFill>
                        <a:latin typeface="Abadi" panose="020B0604020104020204" pitchFamily="34" charset="0"/>
                      </a:endParaRPr>
                    </a:p>
                  </a:txBody>
                  <a:tcPr/>
                </a:tc>
                <a:tc>
                  <a:txBody>
                    <a:bodyPr/>
                    <a:lstStyle/>
                    <a:p>
                      <a:r>
                        <a:rPr lang="en-US" sz="2400" b="1" dirty="0" err="1">
                          <a:solidFill>
                            <a:schemeClr val="tx1"/>
                          </a:solidFill>
                          <a:latin typeface="Abadi" panose="020B0604020104020204" pitchFamily="34" charset="0"/>
                        </a:rPr>
                        <a:t>Maths</a:t>
                      </a:r>
                      <a:r>
                        <a:rPr lang="en-US" sz="2400" b="1" dirty="0">
                          <a:solidFill>
                            <a:schemeClr val="tx1"/>
                          </a:solidFill>
                          <a:latin typeface="Abadi" panose="020B0604020104020204" pitchFamily="34" charset="0"/>
                        </a:rPr>
                        <a:t> and stats skills.  Justification.</a:t>
                      </a:r>
                    </a:p>
                    <a:p>
                      <a:r>
                        <a:rPr lang="en-US" sz="2400" b="1" dirty="0">
                          <a:solidFill>
                            <a:schemeClr val="tx1"/>
                          </a:solidFill>
                          <a:latin typeface="Abadi" panose="020B0604020104020204" pitchFamily="34" charset="0"/>
                        </a:rPr>
                        <a:t>Graphical skills.  Justification. (Checklist)</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216951405"/>
                  </a:ext>
                </a:extLst>
              </a:tr>
              <a:tr h="736401">
                <a:tc>
                  <a:txBody>
                    <a:bodyPr/>
                    <a:lstStyle/>
                    <a:p>
                      <a:r>
                        <a:rPr lang="en-US" sz="2400" b="1" dirty="0">
                          <a:solidFill>
                            <a:schemeClr val="tx1"/>
                          </a:solidFill>
                          <a:latin typeface="Abadi" panose="020B0604020104020204" pitchFamily="34" charset="0"/>
                        </a:rPr>
                        <a:t>Data analysis</a:t>
                      </a:r>
                      <a:endParaRPr lang="en-GB" sz="2400" b="1" dirty="0">
                        <a:solidFill>
                          <a:schemeClr val="tx1"/>
                        </a:solidFill>
                        <a:latin typeface="Abadi" panose="020B0604020104020204" pitchFamily="34" charset="0"/>
                      </a:endParaRPr>
                    </a:p>
                  </a:txBody>
                  <a:tcPr/>
                </a:tc>
                <a:tc>
                  <a:txBody>
                    <a:bodyPr/>
                    <a:lstStyle/>
                    <a:p>
                      <a:r>
                        <a:rPr lang="en-US" sz="2400" b="1" dirty="0" err="1">
                          <a:solidFill>
                            <a:schemeClr val="tx1"/>
                          </a:solidFill>
                          <a:latin typeface="Abadi" panose="020B0604020104020204" pitchFamily="34" charset="0"/>
                        </a:rPr>
                        <a:t>Maths</a:t>
                      </a:r>
                      <a:r>
                        <a:rPr lang="en-US" sz="2400" b="1" dirty="0">
                          <a:solidFill>
                            <a:schemeClr val="tx1"/>
                          </a:solidFill>
                          <a:latin typeface="Abadi" panose="020B0604020104020204" pitchFamily="34" charset="0"/>
                        </a:rPr>
                        <a:t> and stats skills.                            Descriptions; interpretations.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704694192"/>
                  </a:ext>
                </a:extLst>
              </a:tr>
              <a:tr h="736401">
                <a:tc>
                  <a:txBody>
                    <a:bodyPr/>
                    <a:lstStyle/>
                    <a:p>
                      <a:r>
                        <a:rPr lang="en-US" sz="2400" b="1" dirty="0">
                          <a:solidFill>
                            <a:schemeClr val="tx1"/>
                          </a:solidFill>
                          <a:latin typeface="Abadi" panose="020B0604020104020204" pitchFamily="34" charset="0"/>
                        </a:rPr>
                        <a:t>Conclusions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Key findings.  </a:t>
                      </a:r>
                    </a:p>
                    <a:p>
                      <a:r>
                        <a:rPr lang="en-US" sz="2400" b="1" dirty="0">
                          <a:solidFill>
                            <a:schemeClr val="tx1"/>
                          </a:solidFill>
                          <a:latin typeface="Abadi" panose="020B0604020104020204" pitchFamily="34" charset="0"/>
                        </a:rPr>
                        <a:t>Overall conclusion(s) – link to strand 1.</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490021764"/>
                  </a:ext>
                </a:extLst>
              </a:tr>
              <a:tr h="736401">
                <a:tc>
                  <a:txBody>
                    <a:bodyPr/>
                    <a:lstStyle/>
                    <a:p>
                      <a:r>
                        <a:rPr lang="en-US" sz="2400" b="1" dirty="0">
                          <a:solidFill>
                            <a:schemeClr val="tx1"/>
                          </a:solidFill>
                          <a:latin typeface="Abadi" panose="020B0604020104020204" pitchFamily="34" charset="0"/>
                        </a:rPr>
                        <a:t>Evaluation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Accuracy.    Reliability.</a:t>
                      </a:r>
                    </a:p>
                    <a:p>
                      <a:r>
                        <a:rPr lang="en-US" sz="2400" b="1" dirty="0">
                          <a:solidFill>
                            <a:schemeClr val="tx1"/>
                          </a:solidFill>
                          <a:latin typeface="Abadi" panose="020B0604020104020204" pitchFamily="34" charset="0"/>
                        </a:rPr>
                        <a:t>Validity.      Replication.</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327718945"/>
                  </a:ext>
                </a:extLst>
              </a:tr>
            </a:tbl>
          </a:graphicData>
        </a:graphic>
      </p:graphicFrame>
    </p:spTree>
    <p:extLst>
      <p:ext uri="{BB962C8B-B14F-4D97-AF65-F5344CB8AC3E}">
        <p14:creationId xmlns:p14="http://schemas.microsoft.com/office/powerpoint/2010/main" val="15982005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1F9204-C2AC-85D1-D3F9-72FF6B2E4C14}"/>
              </a:ext>
            </a:extLst>
          </p:cNvPr>
          <p:cNvSpPr txBox="1"/>
          <p:nvPr/>
        </p:nvSpPr>
        <p:spPr>
          <a:xfrm>
            <a:off x="673240" y="281353"/>
            <a:ext cx="6008914" cy="523220"/>
          </a:xfrm>
          <a:prstGeom prst="rect">
            <a:avLst/>
          </a:prstGeom>
          <a:noFill/>
        </p:spPr>
        <p:txBody>
          <a:bodyPr wrap="square" rtlCol="0">
            <a:spAutoFit/>
          </a:bodyPr>
          <a:lstStyle/>
          <a:p>
            <a:r>
              <a:rPr lang="en-US" sz="2800" b="1" dirty="0">
                <a:latin typeface="Abadi" panose="020B0604020104020204" pitchFamily="34" charset="0"/>
              </a:rPr>
              <a:t>Fieldwork enquiry - microclimate</a:t>
            </a:r>
            <a:endParaRPr lang="en-GB" sz="2800" b="1" dirty="0">
              <a:latin typeface="Abadi" panose="020B0604020104020204" pitchFamily="34" charset="0"/>
            </a:endParaRPr>
          </a:p>
        </p:txBody>
      </p:sp>
      <p:graphicFrame>
        <p:nvGraphicFramePr>
          <p:cNvPr id="3" name="Table 2">
            <a:extLst>
              <a:ext uri="{FF2B5EF4-FFF2-40B4-BE49-F238E27FC236}">
                <a16:creationId xmlns:a16="http://schemas.microsoft.com/office/drawing/2014/main" id="{F48E0C71-FA84-2DF5-6805-78BAFA7A35B6}"/>
              </a:ext>
            </a:extLst>
          </p:cNvPr>
          <p:cNvGraphicFramePr>
            <a:graphicFrameLocks noGrp="1"/>
          </p:cNvGraphicFramePr>
          <p:nvPr>
            <p:extLst>
              <p:ext uri="{D42A27DB-BD31-4B8C-83A1-F6EECF244321}">
                <p14:modId xmlns:p14="http://schemas.microsoft.com/office/powerpoint/2010/main" val="641946645"/>
              </p:ext>
            </p:extLst>
          </p:nvPr>
        </p:nvGraphicFramePr>
        <p:xfrm>
          <a:off x="673239" y="1055077"/>
          <a:ext cx="10952702" cy="5001210"/>
        </p:xfrm>
        <a:graphic>
          <a:graphicData uri="http://schemas.openxmlformats.org/drawingml/2006/table">
            <a:tbl>
              <a:tblPr firstRow="1" bandRow="1">
                <a:tableStyleId>{5C22544A-7EE6-4342-B048-85BDC9FD1C3A}</a:tableStyleId>
              </a:tblPr>
              <a:tblGrid>
                <a:gridCol w="4883499">
                  <a:extLst>
                    <a:ext uri="{9D8B030D-6E8A-4147-A177-3AD203B41FA5}">
                      <a16:colId xmlns:a16="http://schemas.microsoft.com/office/drawing/2014/main" val="3472207480"/>
                    </a:ext>
                  </a:extLst>
                </a:gridCol>
                <a:gridCol w="6069203">
                  <a:extLst>
                    <a:ext uri="{9D8B030D-6E8A-4147-A177-3AD203B41FA5}">
                      <a16:colId xmlns:a16="http://schemas.microsoft.com/office/drawing/2014/main" val="151681430"/>
                    </a:ext>
                  </a:extLst>
                </a:gridCol>
              </a:tblGrid>
              <a:tr h="582804">
                <a:tc>
                  <a:txBody>
                    <a:bodyPr/>
                    <a:lstStyle/>
                    <a:p>
                      <a:r>
                        <a:rPr lang="en-US" sz="2400" b="1" dirty="0">
                          <a:solidFill>
                            <a:schemeClr val="tx1"/>
                          </a:solidFill>
                          <a:latin typeface="Abadi" panose="020B0604020104020204" pitchFamily="34" charset="0"/>
                        </a:rPr>
                        <a:t>Strands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Activities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3390823553"/>
                  </a:ext>
                </a:extLst>
              </a:tr>
              <a:tr h="736401">
                <a:tc>
                  <a:txBody>
                    <a:bodyPr/>
                    <a:lstStyle/>
                    <a:p>
                      <a:r>
                        <a:rPr lang="en-US" sz="2400" b="1" dirty="0">
                          <a:solidFill>
                            <a:schemeClr val="tx1"/>
                          </a:solidFill>
                          <a:latin typeface="Abadi" panose="020B0604020104020204" pitchFamily="34" charset="0"/>
                        </a:rPr>
                        <a:t>Temperature </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815603847"/>
                  </a:ext>
                </a:extLst>
              </a:tr>
              <a:tr h="736401">
                <a:tc>
                  <a:txBody>
                    <a:bodyPr/>
                    <a:lstStyle/>
                    <a:p>
                      <a:r>
                        <a:rPr lang="en-US" sz="2400" b="1" dirty="0">
                          <a:solidFill>
                            <a:schemeClr val="tx1"/>
                          </a:solidFill>
                          <a:latin typeface="Abadi" panose="020B0604020104020204" pitchFamily="34" charset="0"/>
                        </a:rPr>
                        <a:t>Methodology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4201357643"/>
                  </a:ext>
                </a:extLst>
              </a:tr>
              <a:tr h="736401">
                <a:tc>
                  <a:txBody>
                    <a:bodyPr/>
                    <a:lstStyle/>
                    <a:p>
                      <a:r>
                        <a:rPr lang="en-US" sz="2400" b="1" dirty="0">
                          <a:solidFill>
                            <a:schemeClr val="tx1"/>
                          </a:solidFill>
                          <a:latin typeface="Abadi" panose="020B0604020104020204" pitchFamily="34" charset="0"/>
                        </a:rPr>
                        <a:t>Data processing and presentation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216951405"/>
                  </a:ext>
                </a:extLst>
              </a:tr>
              <a:tr h="736401">
                <a:tc>
                  <a:txBody>
                    <a:bodyPr/>
                    <a:lstStyle/>
                    <a:p>
                      <a:r>
                        <a:rPr lang="en-US" sz="2400" b="1" dirty="0">
                          <a:solidFill>
                            <a:schemeClr val="tx1"/>
                          </a:solidFill>
                          <a:latin typeface="Abadi" panose="020B0604020104020204" pitchFamily="34" charset="0"/>
                        </a:rPr>
                        <a:t>Data analysis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704694192"/>
                  </a:ext>
                </a:extLst>
              </a:tr>
              <a:tr h="736401">
                <a:tc>
                  <a:txBody>
                    <a:bodyPr/>
                    <a:lstStyle/>
                    <a:p>
                      <a:r>
                        <a:rPr lang="en-US" sz="2400" b="1" dirty="0">
                          <a:solidFill>
                            <a:schemeClr val="tx1"/>
                          </a:solidFill>
                          <a:latin typeface="Abadi" panose="020B0604020104020204" pitchFamily="34" charset="0"/>
                        </a:rPr>
                        <a:t>Conclusions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490021764"/>
                  </a:ext>
                </a:extLst>
              </a:tr>
              <a:tr h="736401">
                <a:tc>
                  <a:txBody>
                    <a:bodyPr/>
                    <a:lstStyle/>
                    <a:p>
                      <a:r>
                        <a:rPr lang="en-US" sz="2400" b="1" dirty="0">
                          <a:solidFill>
                            <a:schemeClr val="tx1"/>
                          </a:solidFill>
                          <a:latin typeface="Abadi" panose="020B0604020104020204" pitchFamily="34" charset="0"/>
                        </a:rPr>
                        <a:t>Evaluation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327718945"/>
                  </a:ext>
                </a:extLst>
              </a:tr>
            </a:tbl>
          </a:graphicData>
        </a:graphic>
      </p:graphicFrame>
    </p:spTree>
    <p:extLst>
      <p:ext uri="{BB962C8B-B14F-4D97-AF65-F5344CB8AC3E}">
        <p14:creationId xmlns:p14="http://schemas.microsoft.com/office/powerpoint/2010/main" val="35916351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831274" y="100598"/>
            <a:ext cx="1643224" cy="6589215"/>
          </a:xfrm>
          <a:prstGeom prst="roundRect">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latin typeface="Arial"/>
                <a:cs typeface="Arial"/>
              </a:rPr>
              <a:t>.</a:t>
            </a:r>
          </a:p>
          <a:p>
            <a:pPr algn="ctr"/>
            <a:endParaRPr lang="en-US" sz="1400" dirty="0">
              <a:solidFill>
                <a:schemeClr val="tx1"/>
              </a:solidFill>
              <a:latin typeface="Arial"/>
              <a:cs typeface="Arial"/>
            </a:endParaRPr>
          </a:p>
          <a:p>
            <a:pPr algn="ctr"/>
            <a:endParaRPr lang="en-US" sz="1400" dirty="0">
              <a:solidFill>
                <a:schemeClr val="tx1"/>
              </a:solidFill>
              <a:latin typeface="Arial"/>
              <a:cs typeface="Arial"/>
            </a:endParaRPr>
          </a:p>
          <a:p>
            <a:pPr algn="ctr"/>
            <a:endParaRPr lang="en-US" sz="1400" dirty="0">
              <a:solidFill>
                <a:schemeClr val="tx1"/>
              </a:solidFill>
              <a:latin typeface="Arial"/>
              <a:cs typeface="Arial"/>
            </a:endParaRPr>
          </a:p>
        </p:txBody>
      </p:sp>
      <p:pic>
        <p:nvPicPr>
          <p:cNvPr id="4" name="Picture 3" descr="Geography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7136" y="5930176"/>
            <a:ext cx="1215737" cy="553293"/>
          </a:xfrm>
          <a:prstGeom prst="rect">
            <a:avLst/>
          </a:prstGeom>
        </p:spPr>
      </p:pic>
      <p:sp>
        <p:nvSpPr>
          <p:cNvPr id="6" name="Title 3"/>
          <p:cNvSpPr txBox="1">
            <a:spLocks/>
          </p:cNvSpPr>
          <p:nvPr/>
        </p:nvSpPr>
        <p:spPr>
          <a:xfrm>
            <a:off x="3078669" y="2047359"/>
            <a:ext cx="6716228" cy="1143000"/>
          </a:xfrm>
          <a:prstGeom prst="rect">
            <a:avLst/>
          </a:prstGeom>
        </p:spPr>
        <p:txBody>
          <a:bodyP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800" b="1" dirty="0">
                <a:latin typeface="Abadi" panose="020B0604020104020204" pitchFamily="34" charset="0"/>
                <a:cs typeface="Arial"/>
              </a:rPr>
              <a:t>What is microclimate?</a:t>
            </a:r>
          </a:p>
        </p:txBody>
      </p:sp>
      <p:sp>
        <p:nvSpPr>
          <p:cNvPr id="7" name="Content Placeholder 4"/>
          <p:cNvSpPr txBox="1">
            <a:spLocks/>
          </p:cNvSpPr>
          <p:nvPr/>
        </p:nvSpPr>
        <p:spPr>
          <a:xfrm>
            <a:off x="3494572" y="1600201"/>
            <a:ext cx="6716228" cy="4525963"/>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2000" dirty="0">
              <a:solidFill>
                <a:srgbClr val="D90D1E"/>
              </a:solidFill>
              <a:latin typeface="Arial"/>
              <a:cs typeface="Arial"/>
            </a:endParaRPr>
          </a:p>
        </p:txBody>
      </p:sp>
      <p:pic>
        <p:nvPicPr>
          <p:cNvPr id="8" name="Picture 7" descr="NC-Logo-Med_2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274" y="258876"/>
            <a:ext cx="1496290" cy="729704"/>
          </a:xfrm>
          <a:prstGeom prst="rect">
            <a:avLst/>
          </a:prstGeom>
        </p:spPr>
      </p:pic>
      <p:sp>
        <p:nvSpPr>
          <p:cNvPr id="2" name="TextBox 1"/>
          <p:cNvSpPr txBox="1"/>
          <p:nvPr/>
        </p:nvSpPr>
        <p:spPr>
          <a:xfrm>
            <a:off x="2662766" y="100598"/>
            <a:ext cx="6200679" cy="1938992"/>
          </a:xfrm>
          <a:prstGeom prst="rect">
            <a:avLst/>
          </a:prstGeom>
          <a:noFill/>
        </p:spPr>
        <p:txBody>
          <a:bodyPr wrap="square" rtlCol="0">
            <a:spAutoFit/>
          </a:bodyPr>
          <a:lstStyle/>
          <a:p>
            <a:r>
              <a:rPr lang="en-GB" sz="2400" b="1" dirty="0">
                <a:latin typeface="Abadi" panose="020B0604020104020204" pitchFamily="34" charset="0"/>
              </a:rPr>
              <a:t>Introduction:</a:t>
            </a:r>
          </a:p>
          <a:p>
            <a:r>
              <a:rPr lang="en-GB" sz="2400" b="1" dirty="0">
                <a:latin typeface="Abadi" panose="020B0604020104020204" pitchFamily="34" charset="0"/>
              </a:rPr>
              <a:t>Briefly describe what you need to do in this assessment. You must also define Microclimate and talk about the factors that affect the microclimate of our school.</a:t>
            </a:r>
          </a:p>
        </p:txBody>
      </p:sp>
      <p:cxnSp>
        <p:nvCxnSpPr>
          <p:cNvPr id="5" name="Straight Arrow Connector 4"/>
          <p:cNvCxnSpPr/>
          <p:nvPr/>
        </p:nvCxnSpPr>
        <p:spPr>
          <a:xfrm flipH="1">
            <a:off x="4146885" y="2707106"/>
            <a:ext cx="1239253" cy="1070811"/>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3688773" y="3637517"/>
            <a:ext cx="677883" cy="923330"/>
          </a:xfrm>
          <a:prstGeom prst="rect">
            <a:avLst/>
          </a:prstGeom>
          <a:noFill/>
        </p:spPr>
        <p:txBody>
          <a:bodyPr wrap="square" lIns="91440" tIns="45720" rIns="91440" bIns="45720">
            <a:spAutoFit/>
          </a:bodyPr>
          <a:lstStyle/>
          <a:p>
            <a:pPr algn="ctr"/>
            <a:r>
              <a:rPr lang="en-US" sz="5400" dirty="0">
                <a:ln w="0"/>
                <a:effectLst>
                  <a:outerShdw blurRad="38100" dist="19050" dir="2700000" algn="tl" rotWithShape="0">
                    <a:schemeClr val="dk1">
                      <a:alpha val="40000"/>
                    </a:schemeClr>
                  </a:outerShdw>
                </a:effectLst>
              </a:rPr>
              <a:t>?</a:t>
            </a:r>
          </a:p>
        </p:txBody>
      </p:sp>
      <p:sp>
        <p:nvSpPr>
          <p:cNvPr id="11" name="TextBox 10"/>
          <p:cNvSpPr txBox="1"/>
          <p:nvPr/>
        </p:nvSpPr>
        <p:spPr>
          <a:xfrm>
            <a:off x="6276474" y="3777917"/>
            <a:ext cx="3645568" cy="954107"/>
          </a:xfrm>
          <a:prstGeom prst="rect">
            <a:avLst/>
          </a:prstGeom>
          <a:noFill/>
        </p:spPr>
        <p:txBody>
          <a:bodyPr wrap="square" rtlCol="0">
            <a:spAutoFit/>
          </a:bodyPr>
          <a:lstStyle/>
          <a:p>
            <a:r>
              <a:rPr lang="en-GB" sz="2800" b="1" dirty="0">
                <a:latin typeface="Abadi" panose="020B0604020104020204" pitchFamily="34" charset="0"/>
              </a:rPr>
              <a:t>What factors affect microclimate?</a:t>
            </a:r>
          </a:p>
        </p:txBody>
      </p:sp>
      <p:cxnSp>
        <p:nvCxnSpPr>
          <p:cNvPr id="13" name="Straight Arrow Connector 12"/>
          <p:cNvCxnSpPr/>
          <p:nvPr/>
        </p:nvCxnSpPr>
        <p:spPr>
          <a:xfrm>
            <a:off x="7587917" y="4826148"/>
            <a:ext cx="950495" cy="82869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4" name="Rectangle 13"/>
          <p:cNvSpPr/>
          <p:nvPr/>
        </p:nvSpPr>
        <p:spPr>
          <a:xfrm>
            <a:off x="8416637" y="5257799"/>
            <a:ext cx="637134" cy="923330"/>
          </a:xfrm>
          <a:prstGeom prst="rect">
            <a:avLst/>
          </a:prstGeom>
          <a:noFill/>
        </p:spPr>
        <p:txBody>
          <a:bodyPr wrap="square" lIns="91440" tIns="45720" rIns="91440" bIns="45720">
            <a:spAutoFit/>
          </a:bodyPr>
          <a:lstStyle/>
          <a:p>
            <a:pPr algn="ctr"/>
            <a:r>
              <a:rPr lang="en-US" sz="5400" dirty="0">
                <a:ln w="0"/>
                <a:effectLst>
                  <a:outerShdw blurRad="38100" dist="19050" dir="2700000" algn="tl" rotWithShape="0">
                    <a:schemeClr val="dk1">
                      <a:alpha val="40000"/>
                    </a:schemeClr>
                  </a:outerShdw>
                </a:effectLst>
              </a:rPr>
              <a:t>?</a:t>
            </a:r>
          </a:p>
        </p:txBody>
      </p:sp>
    </p:spTree>
    <p:extLst>
      <p:ext uri="{BB962C8B-B14F-4D97-AF65-F5344CB8AC3E}">
        <p14:creationId xmlns:p14="http://schemas.microsoft.com/office/powerpoint/2010/main" val="36865344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436419" y="100598"/>
            <a:ext cx="2205979" cy="6589215"/>
          </a:xfrm>
          <a:prstGeom prst="roundRect">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solidFill>
                <a:schemeClr val="tx1"/>
              </a:solidFill>
              <a:latin typeface="Arial"/>
              <a:cs typeface="Arial"/>
            </a:endParaRPr>
          </a:p>
          <a:p>
            <a:pPr algn="ctr"/>
            <a:endParaRPr lang="en-US" sz="1400" dirty="0">
              <a:solidFill>
                <a:schemeClr val="tx1"/>
              </a:solidFill>
              <a:latin typeface="Arial"/>
              <a:cs typeface="Arial"/>
            </a:endParaRPr>
          </a:p>
          <a:p>
            <a:pPr algn="ctr"/>
            <a:endParaRPr lang="en-US" sz="1400" dirty="0">
              <a:solidFill>
                <a:schemeClr val="tx1"/>
              </a:solidFill>
              <a:latin typeface="Arial"/>
              <a:cs typeface="Arial"/>
            </a:endParaRPr>
          </a:p>
          <a:p>
            <a:pPr algn="ctr"/>
            <a:endParaRPr lang="en-US" sz="1400" dirty="0">
              <a:solidFill>
                <a:schemeClr val="tx1"/>
              </a:solidFill>
              <a:latin typeface="Arial"/>
              <a:cs typeface="Arial"/>
            </a:endParaRPr>
          </a:p>
        </p:txBody>
      </p:sp>
      <p:pic>
        <p:nvPicPr>
          <p:cNvPr id="4" name="Picture 3" descr="Geography logo.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9440" y="5815876"/>
            <a:ext cx="815648" cy="553293"/>
          </a:xfrm>
          <a:prstGeom prst="rect">
            <a:avLst/>
          </a:prstGeom>
        </p:spPr>
      </p:pic>
      <p:sp>
        <p:nvSpPr>
          <p:cNvPr id="8" name="Title 1"/>
          <p:cNvSpPr txBox="1">
            <a:spLocks/>
          </p:cNvSpPr>
          <p:nvPr/>
        </p:nvSpPr>
        <p:spPr>
          <a:xfrm>
            <a:off x="2514602" y="137367"/>
            <a:ext cx="6733308" cy="1280271"/>
          </a:xfrm>
          <a:prstGeom prst="rect">
            <a:avLst/>
          </a:prstGeom>
        </p:spPr>
        <p:txBody>
          <a:bodyP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b="1" dirty="0">
                <a:latin typeface="Abadi" panose="020B0604020104020204" pitchFamily="34" charset="0"/>
              </a:rPr>
              <a:t>Explain how microclimate affects different sites around the school</a:t>
            </a:r>
            <a:r>
              <a:rPr lang="en-US" sz="3200" dirty="0">
                <a:latin typeface="Abadi" panose="020B0604020104020204" pitchFamily="34" charset="0"/>
              </a:rPr>
              <a:t>.</a:t>
            </a:r>
          </a:p>
        </p:txBody>
      </p:sp>
      <p:sp>
        <p:nvSpPr>
          <p:cNvPr id="9" name="Content Placeholder 2"/>
          <p:cNvSpPr txBox="1">
            <a:spLocks/>
          </p:cNvSpPr>
          <p:nvPr/>
        </p:nvSpPr>
        <p:spPr>
          <a:xfrm>
            <a:off x="3593100" y="1600201"/>
            <a:ext cx="6617700" cy="4990925"/>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2000" dirty="0">
              <a:solidFill>
                <a:srgbClr val="FFFF00"/>
              </a:solidFill>
            </a:endParaRPr>
          </a:p>
        </p:txBody>
      </p:sp>
      <p:pic>
        <p:nvPicPr>
          <p:cNvPr id="7" name="Picture 6" descr="NC-Logo-Med_2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237" y="274638"/>
            <a:ext cx="1662546" cy="729704"/>
          </a:xfrm>
          <a:prstGeom prst="rect">
            <a:avLst/>
          </a:prstGeom>
        </p:spPr>
      </p:pic>
      <p:pic>
        <p:nvPicPr>
          <p:cNvPr id="2" name="Picture 1"/>
          <p:cNvPicPr>
            <a:picLocks noChangeAspect="1"/>
          </p:cNvPicPr>
          <p:nvPr/>
        </p:nvPicPr>
        <p:blipFill>
          <a:blip r:embed="rId4"/>
          <a:stretch>
            <a:fillRect/>
          </a:stretch>
        </p:blipFill>
        <p:spPr>
          <a:xfrm>
            <a:off x="5536089" y="2883424"/>
            <a:ext cx="2371550" cy="1560711"/>
          </a:xfrm>
          <a:prstGeom prst="rect">
            <a:avLst/>
          </a:prstGeom>
        </p:spPr>
      </p:pic>
      <p:pic>
        <p:nvPicPr>
          <p:cNvPr id="3" name="Picture 2"/>
          <p:cNvPicPr>
            <a:picLocks noChangeAspect="1"/>
          </p:cNvPicPr>
          <p:nvPr/>
        </p:nvPicPr>
        <p:blipFill>
          <a:blip r:embed="rId5"/>
          <a:stretch>
            <a:fillRect/>
          </a:stretch>
        </p:blipFill>
        <p:spPr>
          <a:xfrm>
            <a:off x="5322328" y="1346869"/>
            <a:ext cx="2505673" cy="1280271"/>
          </a:xfrm>
          <a:prstGeom prst="rect">
            <a:avLst/>
          </a:prstGeom>
        </p:spPr>
      </p:pic>
      <p:pic>
        <p:nvPicPr>
          <p:cNvPr id="5" name="Picture 4"/>
          <p:cNvPicPr>
            <a:picLocks noChangeAspect="1"/>
          </p:cNvPicPr>
          <p:nvPr/>
        </p:nvPicPr>
        <p:blipFill>
          <a:blip r:embed="rId6"/>
          <a:stretch>
            <a:fillRect/>
          </a:stretch>
        </p:blipFill>
        <p:spPr>
          <a:xfrm>
            <a:off x="8099243" y="2815392"/>
            <a:ext cx="2505673" cy="1280271"/>
          </a:xfrm>
          <a:prstGeom prst="rect">
            <a:avLst/>
          </a:prstGeom>
        </p:spPr>
      </p:pic>
      <p:pic>
        <p:nvPicPr>
          <p:cNvPr id="6" name="Picture 5"/>
          <p:cNvPicPr>
            <a:picLocks noChangeAspect="1"/>
          </p:cNvPicPr>
          <p:nvPr/>
        </p:nvPicPr>
        <p:blipFill>
          <a:blip r:embed="rId7"/>
          <a:stretch>
            <a:fillRect/>
          </a:stretch>
        </p:blipFill>
        <p:spPr>
          <a:xfrm>
            <a:off x="2839455" y="2864955"/>
            <a:ext cx="2499577" cy="1280271"/>
          </a:xfrm>
          <a:prstGeom prst="rect">
            <a:avLst/>
          </a:prstGeom>
        </p:spPr>
      </p:pic>
      <p:pic>
        <p:nvPicPr>
          <p:cNvPr id="10" name="Picture 9"/>
          <p:cNvPicPr>
            <a:picLocks noChangeAspect="1"/>
          </p:cNvPicPr>
          <p:nvPr/>
        </p:nvPicPr>
        <p:blipFill>
          <a:blip r:embed="rId8"/>
          <a:stretch>
            <a:fillRect/>
          </a:stretch>
        </p:blipFill>
        <p:spPr>
          <a:xfrm>
            <a:off x="3831202" y="4952406"/>
            <a:ext cx="2499577" cy="1280271"/>
          </a:xfrm>
          <a:prstGeom prst="rect">
            <a:avLst/>
          </a:prstGeom>
        </p:spPr>
      </p:pic>
      <p:pic>
        <p:nvPicPr>
          <p:cNvPr id="11" name="Picture 10"/>
          <p:cNvPicPr>
            <a:picLocks noChangeAspect="1"/>
          </p:cNvPicPr>
          <p:nvPr/>
        </p:nvPicPr>
        <p:blipFill>
          <a:blip r:embed="rId9"/>
          <a:stretch>
            <a:fillRect/>
          </a:stretch>
        </p:blipFill>
        <p:spPr>
          <a:xfrm>
            <a:off x="6992935" y="4738750"/>
            <a:ext cx="2505673" cy="1280271"/>
          </a:xfrm>
          <a:prstGeom prst="rect">
            <a:avLst/>
          </a:prstGeom>
        </p:spPr>
      </p:pic>
    </p:spTree>
    <p:extLst>
      <p:ext uri="{BB962C8B-B14F-4D97-AF65-F5344CB8AC3E}">
        <p14:creationId xmlns:p14="http://schemas.microsoft.com/office/powerpoint/2010/main" val="15715542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827111" y="274638"/>
            <a:ext cx="6617700" cy="1143000"/>
          </a:xfrm>
          <a:prstGeom prst="rect">
            <a:avLst/>
          </a:prstGeom>
        </p:spPr>
        <p:txBody>
          <a:bodyP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solidFill>
                <a:schemeClr val="accent2"/>
              </a:solidFill>
            </a:endParaRPr>
          </a:p>
        </p:txBody>
      </p:sp>
      <p:pic>
        <p:nvPicPr>
          <p:cNvPr id="2" name="Picture 1"/>
          <p:cNvPicPr>
            <a:picLocks noChangeAspect="1"/>
          </p:cNvPicPr>
          <p:nvPr/>
        </p:nvPicPr>
        <p:blipFill>
          <a:blip r:embed="rId2"/>
          <a:stretch>
            <a:fillRect/>
          </a:stretch>
        </p:blipFill>
        <p:spPr>
          <a:xfrm>
            <a:off x="374074" y="461381"/>
            <a:ext cx="9289471" cy="3456732"/>
          </a:xfrm>
          <a:prstGeom prst="rect">
            <a:avLst/>
          </a:prstGeom>
        </p:spPr>
      </p:pic>
      <p:pic>
        <p:nvPicPr>
          <p:cNvPr id="4" name="Picture 3"/>
          <p:cNvPicPr>
            <a:picLocks noChangeAspect="1"/>
          </p:cNvPicPr>
          <p:nvPr/>
        </p:nvPicPr>
        <p:blipFill>
          <a:blip r:embed="rId3"/>
          <a:stretch>
            <a:fillRect/>
          </a:stretch>
        </p:blipFill>
        <p:spPr>
          <a:xfrm>
            <a:off x="741300" y="2473318"/>
            <a:ext cx="1103472" cy="1103472"/>
          </a:xfrm>
          <a:prstGeom prst="rect">
            <a:avLst/>
          </a:prstGeom>
        </p:spPr>
      </p:pic>
      <p:pic>
        <p:nvPicPr>
          <p:cNvPr id="5" name="Picture 4"/>
          <p:cNvPicPr>
            <a:picLocks noChangeAspect="1"/>
          </p:cNvPicPr>
          <p:nvPr/>
        </p:nvPicPr>
        <p:blipFill>
          <a:blip r:embed="rId4"/>
          <a:stretch>
            <a:fillRect/>
          </a:stretch>
        </p:blipFill>
        <p:spPr>
          <a:xfrm>
            <a:off x="2233849" y="2598711"/>
            <a:ext cx="1450974" cy="969348"/>
          </a:xfrm>
          <a:prstGeom prst="rect">
            <a:avLst/>
          </a:prstGeom>
        </p:spPr>
      </p:pic>
      <p:pic>
        <p:nvPicPr>
          <p:cNvPr id="6" name="Picture 5"/>
          <p:cNvPicPr>
            <a:picLocks noChangeAspect="1"/>
          </p:cNvPicPr>
          <p:nvPr/>
        </p:nvPicPr>
        <p:blipFill>
          <a:blip r:embed="rId5"/>
          <a:stretch>
            <a:fillRect/>
          </a:stretch>
        </p:blipFill>
        <p:spPr>
          <a:xfrm>
            <a:off x="4196663" y="2735590"/>
            <a:ext cx="1450974" cy="1091279"/>
          </a:xfrm>
          <a:prstGeom prst="rect">
            <a:avLst/>
          </a:prstGeom>
        </p:spPr>
      </p:pic>
      <p:pic>
        <p:nvPicPr>
          <p:cNvPr id="7" name="Picture 6"/>
          <p:cNvPicPr>
            <a:picLocks noChangeAspect="1"/>
          </p:cNvPicPr>
          <p:nvPr/>
        </p:nvPicPr>
        <p:blipFill>
          <a:blip r:embed="rId6"/>
          <a:stretch>
            <a:fillRect/>
          </a:stretch>
        </p:blipFill>
        <p:spPr>
          <a:xfrm>
            <a:off x="6316072" y="2619552"/>
            <a:ext cx="1018120" cy="1298561"/>
          </a:xfrm>
          <a:prstGeom prst="rect">
            <a:avLst/>
          </a:prstGeom>
        </p:spPr>
      </p:pic>
      <p:pic>
        <p:nvPicPr>
          <p:cNvPr id="8" name="Picture 7"/>
          <p:cNvPicPr>
            <a:picLocks noChangeAspect="1"/>
          </p:cNvPicPr>
          <p:nvPr/>
        </p:nvPicPr>
        <p:blipFill>
          <a:blip r:embed="rId7"/>
          <a:stretch>
            <a:fillRect/>
          </a:stretch>
        </p:blipFill>
        <p:spPr>
          <a:xfrm>
            <a:off x="7856869" y="2165857"/>
            <a:ext cx="1835055" cy="1835055"/>
          </a:xfrm>
          <a:prstGeom prst="rect">
            <a:avLst/>
          </a:prstGeom>
        </p:spPr>
      </p:pic>
      <p:sp>
        <p:nvSpPr>
          <p:cNvPr id="9" name="TextBox 8"/>
          <p:cNvSpPr txBox="1"/>
          <p:nvPr/>
        </p:nvSpPr>
        <p:spPr>
          <a:xfrm>
            <a:off x="561110" y="4229100"/>
            <a:ext cx="9180460" cy="1785104"/>
          </a:xfrm>
          <a:prstGeom prst="rect">
            <a:avLst/>
          </a:prstGeom>
          <a:noFill/>
        </p:spPr>
        <p:txBody>
          <a:bodyPr wrap="square" rtlCol="0">
            <a:spAutoFit/>
          </a:bodyPr>
          <a:lstStyle/>
          <a:p>
            <a:r>
              <a:rPr lang="en-GB" sz="2800" b="1" dirty="0">
                <a:latin typeface="Abadi" panose="020B0604020104020204" pitchFamily="34" charset="0"/>
              </a:rPr>
              <a:t>You need to consider the above factors when thinking about where to locate the equipment.</a:t>
            </a:r>
          </a:p>
          <a:p>
            <a:r>
              <a:rPr lang="en-GB" dirty="0"/>
              <a:t> </a:t>
            </a:r>
          </a:p>
          <a:p>
            <a:endParaRPr lang="en-GB" dirty="0"/>
          </a:p>
          <a:p>
            <a:endParaRPr lang="en-GB" dirty="0"/>
          </a:p>
        </p:txBody>
      </p:sp>
    </p:spTree>
    <p:extLst>
      <p:ext uri="{BB962C8B-B14F-4D97-AF65-F5344CB8AC3E}">
        <p14:creationId xmlns:p14="http://schemas.microsoft.com/office/powerpoint/2010/main" val="1014338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1F9204-C2AC-85D1-D3F9-72FF6B2E4C14}"/>
              </a:ext>
            </a:extLst>
          </p:cNvPr>
          <p:cNvSpPr txBox="1"/>
          <p:nvPr/>
        </p:nvSpPr>
        <p:spPr>
          <a:xfrm>
            <a:off x="673240" y="281353"/>
            <a:ext cx="6008914" cy="523220"/>
          </a:xfrm>
          <a:prstGeom prst="rect">
            <a:avLst/>
          </a:prstGeom>
          <a:noFill/>
        </p:spPr>
        <p:txBody>
          <a:bodyPr wrap="square" rtlCol="0">
            <a:spAutoFit/>
          </a:bodyPr>
          <a:lstStyle/>
          <a:p>
            <a:r>
              <a:rPr lang="en-US" sz="2800" b="1" dirty="0">
                <a:latin typeface="Abadi" panose="020B0604020104020204" pitchFamily="34" charset="0"/>
              </a:rPr>
              <a:t>Fieldwork enquiry - microclimate</a:t>
            </a:r>
            <a:endParaRPr lang="en-GB" sz="2800" b="1" dirty="0">
              <a:latin typeface="Abadi" panose="020B0604020104020204" pitchFamily="34" charset="0"/>
            </a:endParaRPr>
          </a:p>
        </p:txBody>
      </p:sp>
      <p:graphicFrame>
        <p:nvGraphicFramePr>
          <p:cNvPr id="3" name="Table 2">
            <a:extLst>
              <a:ext uri="{FF2B5EF4-FFF2-40B4-BE49-F238E27FC236}">
                <a16:creationId xmlns:a16="http://schemas.microsoft.com/office/drawing/2014/main" id="{F48E0C71-FA84-2DF5-6805-78BAFA7A35B6}"/>
              </a:ext>
            </a:extLst>
          </p:cNvPr>
          <p:cNvGraphicFramePr>
            <a:graphicFrameLocks noGrp="1"/>
          </p:cNvGraphicFramePr>
          <p:nvPr>
            <p:extLst>
              <p:ext uri="{D42A27DB-BD31-4B8C-83A1-F6EECF244321}">
                <p14:modId xmlns:p14="http://schemas.microsoft.com/office/powerpoint/2010/main" val="2723262917"/>
              </p:ext>
            </p:extLst>
          </p:nvPr>
        </p:nvGraphicFramePr>
        <p:xfrm>
          <a:off x="673239" y="1055077"/>
          <a:ext cx="10952702" cy="5540088"/>
        </p:xfrm>
        <a:graphic>
          <a:graphicData uri="http://schemas.openxmlformats.org/drawingml/2006/table">
            <a:tbl>
              <a:tblPr firstRow="1" bandRow="1">
                <a:tableStyleId>{5C22544A-7EE6-4342-B048-85BDC9FD1C3A}</a:tableStyleId>
              </a:tblPr>
              <a:tblGrid>
                <a:gridCol w="4883499">
                  <a:extLst>
                    <a:ext uri="{9D8B030D-6E8A-4147-A177-3AD203B41FA5}">
                      <a16:colId xmlns:a16="http://schemas.microsoft.com/office/drawing/2014/main" val="3472207480"/>
                    </a:ext>
                  </a:extLst>
                </a:gridCol>
                <a:gridCol w="6069203">
                  <a:extLst>
                    <a:ext uri="{9D8B030D-6E8A-4147-A177-3AD203B41FA5}">
                      <a16:colId xmlns:a16="http://schemas.microsoft.com/office/drawing/2014/main" val="151681430"/>
                    </a:ext>
                  </a:extLst>
                </a:gridCol>
              </a:tblGrid>
              <a:tr h="582804">
                <a:tc>
                  <a:txBody>
                    <a:bodyPr/>
                    <a:lstStyle/>
                    <a:p>
                      <a:r>
                        <a:rPr lang="en-US" sz="2400" b="1" dirty="0">
                          <a:solidFill>
                            <a:schemeClr val="tx1"/>
                          </a:solidFill>
                          <a:latin typeface="Abadi" panose="020B0604020104020204" pitchFamily="34" charset="0"/>
                        </a:rPr>
                        <a:t>Strands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Activities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3390823553"/>
                  </a:ext>
                </a:extLst>
              </a:tr>
              <a:tr h="736401">
                <a:tc>
                  <a:txBody>
                    <a:bodyPr/>
                    <a:lstStyle/>
                    <a:p>
                      <a:r>
                        <a:rPr lang="en-US" sz="2400" b="1" dirty="0">
                          <a:solidFill>
                            <a:schemeClr val="tx1"/>
                          </a:solidFill>
                          <a:latin typeface="Abadi" panose="020B0604020104020204" pitchFamily="34" charset="0"/>
                        </a:rPr>
                        <a:t>Temperature </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‘That a pattern of temperature exists/does not exist around the school’</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815603847"/>
                  </a:ext>
                </a:extLst>
              </a:tr>
              <a:tr h="736401">
                <a:tc>
                  <a:txBody>
                    <a:bodyPr/>
                    <a:lstStyle/>
                    <a:p>
                      <a:r>
                        <a:rPr lang="en-US" sz="2400" b="1" dirty="0">
                          <a:solidFill>
                            <a:schemeClr val="tx1"/>
                          </a:solidFill>
                          <a:latin typeface="Abadi" panose="020B0604020104020204" pitchFamily="34" charset="0"/>
                        </a:rPr>
                        <a:t>Methodology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Systematic sampling.  Thermometers given 5 minutes to settle then 3 readings 5 mins apart.</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4201357643"/>
                  </a:ext>
                </a:extLst>
              </a:tr>
              <a:tr h="736401">
                <a:tc>
                  <a:txBody>
                    <a:bodyPr/>
                    <a:lstStyle/>
                    <a:p>
                      <a:r>
                        <a:rPr lang="en-US" sz="2400" b="1" dirty="0">
                          <a:solidFill>
                            <a:schemeClr val="tx1"/>
                          </a:solidFill>
                          <a:latin typeface="Abadi" panose="020B0604020104020204" pitchFamily="34" charset="0"/>
                        </a:rPr>
                        <a:t>Data processing and presentation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216951405"/>
                  </a:ext>
                </a:extLst>
              </a:tr>
              <a:tr h="736401">
                <a:tc>
                  <a:txBody>
                    <a:bodyPr/>
                    <a:lstStyle/>
                    <a:p>
                      <a:r>
                        <a:rPr lang="en-US" sz="2400" b="1" dirty="0">
                          <a:solidFill>
                            <a:schemeClr val="tx1"/>
                          </a:solidFill>
                          <a:latin typeface="Abadi" panose="020B0604020104020204" pitchFamily="34" charset="0"/>
                        </a:rPr>
                        <a:t>Data analysis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704694192"/>
                  </a:ext>
                </a:extLst>
              </a:tr>
              <a:tr h="736401">
                <a:tc>
                  <a:txBody>
                    <a:bodyPr/>
                    <a:lstStyle/>
                    <a:p>
                      <a:r>
                        <a:rPr lang="en-US" sz="2400" b="1" dirty="0">
                          <a:solidFill>
                            <a:schemeClr val="tx1"/>
                          </a:solidFill>
                          <a:latin typeface="Abadi" panose="020B0604020104020204" pitchFamily="34" charset="0"/>
                        </a:rPr>
                        <a:t>Conclusions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490021764"/>
                  </a:ext>
                </a:extLst>
              </a:tr>
              <a:tr h="736401">
                <a:tc>
                  <a:txBody>
                    <a:bodyPr/>
                    <a:lstStyle/>
                    <a:p>
                      <a:r>
                        <a:rPr lang="en-US" sz="2400" b="1" dirty="0">
                          <a:solidFill>
                            <a:schemeClr val="tx1"/>
                          </a:solidFill>
                          <a:latin typeface="Abadi" panose="020B0604020104020204" pitchFamily="34" charset="0"/>
                        </a:rPr>
                        <a:t>Evaluation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327718945"/>
                  </a:ext>
                </a:extLst>
              </a:tr>
            </a:tbl>
          </a:graphicData>
        </a:graphic>
      </p:graphicFrame>
    </p:spTree>
    <p:extLst>
      <p:ext uri="{BB962C8B-B14F-4D97-AF65-F5344CB8AC3E}">
        <p14:creationId xmlns:p14="http://schemas.microsoft.com/office/powerpoint/2010/main" val="3059769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0BEEAFD-89E0-D3B5-A7B0-184D0B1481A6}"/>
              </a:ext>
            </a:extLst>
          </p:cNvPr>
          <p:cNvPicPr>
            <a:picLocks noChangeAspect="1"/>
          </p:cNvPicPr>
          <p:nvPr/>
        </p:nvPicPr>
        <p:blipFill>
          <a:blip r:embed="rId2"/>
          <a:stretch>
            <a:fillRect/>
          </a:stretch>
        </p:blipFill>
        <p:spPr>
          <a:xfrm>
            <a:off x="803868" y="844061"/>
            <a:ext cx="8752114" cy="5355771"/>
          </a:xfrm>
          <a:prstGeom prst="rect">
            <a:avLst/>
          </a:prstGeom>
        </p:spPr>
      </p:pic>
      <p:sp>
        <p:nvSpPr>
          <p:cNvPr id="4" name="TextBox 3">
            <a:extLst>
              <a:ext uri="{FF2B5EF4-FFF2-40B4-BE49-F238E27FC236}">
                <a16:creationId xmlns:a16="http://schemas.microsoft.com/office/drawing/2014/main" id="{FF940135-DE65-AED8-86ED-3ABFD97C3FE9}"/>
              </a:ext>
            </a:extLst>
          </p:cNvPr>
          <p:cNvSpPr txBox="1"/>
          <p:nvPr/>
        </p:nvSpPr>
        <p:spPr>
          <a:xfrm>
            <a:off x="472273" y="185895"/>
            <a:ext cx="633047" cy="523220"/>
          </a:xfrm>
          <a:prstGeom prst="rect">
            <a:avLst/>
          </a:prstGeom>
          <a:noFill/>
        </p:spPr>
        <p:txBody>
          <a:bodyPr wrap="square" rtlCol="0">
            <a:spAutoFit/>
          </a:bodyPr>
          <a:lstStyle/>
          <a:p>
            <a:r>
              <a:rPr lang="en-US" sz="2800" b="1" dirty="0">
                <a:latin typeface="Abadi" panose="020B0604020104020204" pitchFamily="34" charset="0"/>
              </a:rPr>
              <a:t>N</a:t>
            </a:r>
            <a:endParaRPr lang="en-GB" sz="2800" b="1" dirty="0">
              <a:latin typeface="Abadi" panose="020B0604020104020204" pitchFamily="34" charset="0"/>
            </a:endParaRPr>
          </a:p>
        </p:txBody>
      </p:sp>
      <p:cxnSp>
        <p:nvCxnSpPr>
          <p:cNvPr id="6" name="Straight Arrow Connector 5">
            <a:extLst>
              <a:ext uri="{FF2B5EF4-FFF2-40B4-BE49-F238E27FC236}">
                <a16:creationId xmlns:a16="http://schemas.microsoft.com/office/drawing/2014/main" id="{95DDB824-3A49-FA49-AF97-0EAC733554DF}"/>
              </a:ext>
            </a:extLst>
          </p:cNvPr>
          <p:cNvCxnSpPr>
            <a:cxnSpLocks/>
          </p:cNvCxnSpPr>
          <p:nvPr/>
        </p:nvCxnSpPr>
        <p:spPr>
          <a:xfrm flipV="1">
            <a:off x="713433" y="709115"/>
            <a:ext cx="0" cy="102925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2C2E357E-B547-CCC1-8ED7-39DE5C64AA42}"/>
              </a:ext>
            </a:extLst>
          </p:cNvPr>
          <p:cNvSpPr txBox="1"/>
          <p:nvPr/>
        </p:nvSpPr>
        <p:spPr>
          <a:xfrm>
            <a:off x="2220686" y="984738"/>
            <a:ext cx="357790" cy="461665"/>
          </a:xfrm>
          <a:prstGeom prst="rect">
            <a:avLst/>
          </a:prstGeom>
          <a:noFill/>
        </p:spPr>
        <p:txBody>
          <a:bodyPr wrap="none" rtlCol="0">
            <a:spAutoFit/>
          </a:bodyPr>
          <a:lstStyle/>
          <a:p>
            <a:r>
              <a:rPr lang="en-US" sz="2400" b="1" dirty="0">
                <a:latin typeface="Abadi" panose="020B0604020104020204" pitchFamily="34" charset="0"/>
              </a:rPr>
              <a:t>X</a:t>
            </a:r>
            <a:endParaRPr lang="en-GB" sz="2400" b="1" dirty="0">
              <a:latin typeface="Abadi" panose="020B0604020104020204" pitchFamily="34" charset="0"/>
            </a:endParaRPr>
          </a:p>
        </p:txBody>
      </p:sp>
      <p:sp>
        <p:nvSpPr>
          <p:cNvPr id="13" name="TextBox 12">
            <a:extLst>
              <a:ext uri="{FF2B5EF4-FFF2-40B4-BE49-F238E27FC236}">
                <a16:creationId xmlns:a16="http://schemas.microsoft.com/office/drawing/2014/main" id="{4C62A050-F531-FF8D-A818-FB4F8186F76B}"/>
              </a:ext>
            </a:extLst>
          </p:cNvPr>
          <p:cNvSpPr txBox="1"/>
          <p:nvPr/>
        </p:nvSpPr>
        <p:spPr>
          <a:xfrm>
            <a:off x="3456633" y="2863780"/>
            <a:ext cx="351692" cy="461665"/>
          </a:xfrm>
          <a:prstGeom prst="rect">
            <a:avLst/>
          </a:prstGeom>
          <a:noFill/>
        </p:spPr>
        <p:txBody>
          <a:bodyPr wrap="square">
            <a:spAutoFit/>
          </a:bodyPr>
          <a:lstStyle/>
          <a:p>
            <a:r>
              <a:rPr lang="en-US" sz="2400" b="1" dirty="0">
                <a:latin typeface="Abadi" panose="020B0604020104020204" pitchFamily="34" charset="0"/>
              </a:rPr>
              <a:t>X</a:t>
            </a:r>
            <a:endParaRPr lang="en-GB" sz="2400" b="1" dirty="0">
              <a:latin typeface="Abadi" panose="020B0604020104020204" pitchFamily="34" charset="0"/>
            </a:endParaRPr>
          </a:p>
        </p:txBody>
      </p:sp>
      <p:sp>
        <p:nvSpPr>
          <p:cNvPr id="15" name="TextBox 14">
            <a:extLst>
              <a:ext uri="{FF2B5EF4-FFF2-40B4-BE49-F238E27FC236}">
                <a16:creationId xmlns:a16="http://schemas.microsoft.com/office/drawing/2014/main" id="{E5D45E24-8167-9D93-5060-F51FADDB2152}"/>
              </a:ext>
            </a:extLst>
          </p:cNvPr>
          <p:cNvSpPr txBox="1"/>
          <p:nvPr/>
        </p:nvSpPr>
        <p:spPr>
          <a:xfrm>
            <a:off x="8512208" y="3140779"/>
            <a:ext cx="585315" cy="461665"/>
          </a:xfrm>
          <a:prstGeom prst="rect">
            <a:avLst/>
          </a:prstGeom>
          <a:noFill/>
        </p:spPr>
        <p:txBody>
          <a:bodyPr wrap="square">
            <a:spAutoFit/>
          </a:bodyPr>
          <a:lstStyle/>
          <a:p>
            <a:r>
              <a:rPr lang="en-US" sz="2400" b="1" dirty="0">
                <a:latin typeface="Abadi" panose="020B0604020104020204" pitchFamily="34" charset="0"/>
              </a:rPr>
              <a:t>X</a:t>
            </a:r>
            <a:endParaRPr lang="en-GB" sz="2400" b="1" dirty="0">
              <a:latin typeface="Abadi" panose="020B0604020104020204" pitchFamily="34" charset="0"/>
            </a:endParaRPr>
          </a:p>
        </p:txBody>
      </p:sp>
      <p:sp>
        <p:nvSpPr>
          <p:cNvPr id="17" name="TextBox 16">
            <a:extLst>
              <a:ext uri="{FF2B5EF4-FFF2-40B4-BE49-F238E27FC236}">
                <a16:creationId xmlns:a16="http://schemas.microsoft.com/office/drawing/2014/main" id="{4A7C4A7A-DFC9-70DB-661C-D3021E22D77F}"/>
              </a:ext>
            </a:extLst>
          </p:cNvPr>
          <p:cNvSpPr txBox="1"/>
          <p:nvPr/>
        </p:nvSpPr>
        <p:spPr>
          <a:xfrm flipV="1">
            <a:off x="7546313" y="844061"/>
            <a:ext cx="357790" cy="461665"/>
          </a:xfrm>
          <a:prstGeom prst="rect">
            <a:avLst/>
          </a:prstGeom>
          <a:noFill/>
        </p:spPr>
        <p:txBody>
          <a:bodyPr wrap="square">
            <a:spAutoFit/>
          </a:bodyPr>
          <a:lstStyle/>
          <a:p>
            <a:r>
              <a:rPr lang="en-US" sz="2400" b="1" dirty="0">
                <a:latin typeface="Abadi" panose="020B0604020104020204" pitchFamily="34" charset="0"/>
              </a:rPr>
              <a:t>X</a:t>
            </a:r>
            <a:endParaRPr lang="en-GB" sz="2400" b="1" dirty="0">
              <a:latin typeface="Abadi" panose="020B0604020104020204" pitchFamily="34" charset="0"/>
            </a:endParaRPr>
          </a:p>
        </p:txBody>
      </p:sp>
      <p:sp>
        <p:nvSpPr>
          <p:cNvPr id="19" name="TextBox 18">
            <a:extLst>
              <a:ext uri="{FF2B5EF4-FFF2-40B4-BE49-F238E27FC236}">
                <a16:creationId xmlns:a16="http://schemas.microsoft.com/office/drawing/2014/main" id="{530E1990-D9FC-7F71-9019-2F7D17569C5C}"/>
              </a:ext>
            </a:extLst>
          </p:cNvPr>
          <p:cNvSpPr txBox="1"/>
          <p:nvPr/>
        </p:nvSpPr>
        <p:spPr>
          <a:xfrm>
            <a:off x="6169689" y="2733152"/>
            <a:ext cx="2986870" cy="461665"/>
          </a:xfrm>
          <a:prstGeom prst="rect">
            <a:avLst/>
          </a:prstGeom>
          <a:noFill/>
        </p:spPr>
        <p:txBody>
          <a:bodyPr wrap="square">
            <a:spAutoFit/>
          </a:bodyPr>
          <a:lstStyle/>
          <a:p>
            <a:r>
              <a:rPr lang="en-US" sz="2400" b="1" dirty="0">
                <a:latin typeface="Abadi" panose="020B0604020104020204" pitchFamily="34" charset="0"/>
              </a:rPr>
              <a:t>X</a:t>
            </a:r>
            <a:endParaRPr lang="en-GB" sz="2400" b="1" dirty="0">
              <a:latin typeface="Abadi" panose="020B0604020104020204" pitchFamily="34" charset="0"/>
            </a:endParaRPr>
          </a:p>
        </p:txBody>
      </p:sp>
      <p:sp>
        <p:nvSpPr>
          <p:cNvPr id="21" name="TextBox 20">
            <a:extLst>
              <a:ext uri="{FF2B5EF4-FFF2-40B4-BE49-F238E27FC236}">
                <a16:creationId xmlns:a16="http://schemas.microsoft.com/office/drawing/2014/main" id="{94EDD744-C374-63CF-6791-F5231579FBA3}"/>
              </a:ext>
            </a:extLst>
          </p:cNvPr>
          <p:cNvSpPr txBox="1"/>
          <p:nvPr/>
        </p:nvSpPr>
        <p:spPr>
          <a:xfrm>
            <a:off x="1105320" y="3246846"/>
            <a:ext cx="405885" cy="461665"/>
          </a:xfrm>
          <a:prstGeom prst="rect">
            <a:avLst/>
          </a:prstGeom>
          <a:noFill/>
        </p:spPr>
        <p:txBody>
          <a:bodyPr wrap="square">
            <a:spAutoFit/>
          </a:bodyPr>
          <a:lstStyle/>
          <a:p>
            <a:r>
              <a:rPr lang="en-US" sz="2400" b="1" dirty="0">
                <a:latin typeface="Abadi" panose="020B0604020104020204" pitchFamily="34" charset="0"/>
              </a:rPr>
              <a:t>X</a:t>
            </a:r>
            <a:endParaRPr lang="en-GB" sz="2400" b="1" dirty="0">
              <a:latin typeface="Abadi" panose="020B0604020104020204" pitchFamily="34" charset="0"/>
            </a:endParaRPr>
          </a:p>
        </p:txBody>
      </p:sp>
      <p:sp>
        <p:nvSpPr>
          <p:cNvPr id="23" name="TextBox 22">
            <a:extLst>
              <a:ext uri="{FF2B5EF4-FFF2-40B4-BE49-F238E27FC236}">
                <a16:creationId xmlns:a16="http://schemas.microsoft.com/office/drawing/2014/main" id="{A9823C36-5714-AFB3-3827-FC0F0067F76A}"/>
              </a:ext>
            </a:extLst>
          </p:cNvPr>
          <p:cNvSpPr txBox="1"/>
          <p:nvPr/>
        </p:nvSpPr>
        <p:spPr>
          <a:xfrm>
            <a:off x="1748413" y="5462836"/>
            <a:ext cx="472272" cy="461665"/>
          </a:xfrm>
          <a:prstGeom prst="rect">
            <a:avLst/>
          </a:prstGeom>
          <a:noFill/>
        </p:spPr>
        <p:txBody>
          <a:bodyPr wrap="square">
            <a:spAutoFit/>
          </a:bodyPr>
          <a:lstStyle/>
          <a:p>
            <a:r>
              <a:rPr lang="en-US" sz="2400" b="1" dirty="0">
                <a:latin typeface="Abadi" panose="020B0604020104020204" pitchFamily="34" charset="0"/>
              </a:rPr>
              <a:t>X</a:t>
            </a:r>
            <a:endParaRPr lang="en-GB" sz="2400" b="1" dirty="0">
              <a:latin typeface="Abadi" panose="020B0604020104020204" pitchFamily="34" charset="0"/>
            </a:endParaRPr>
          </a:p>
        </p:txBody>
      </p:sp>
      <p:sp>
        <p:nvSpPr>
          <p:cNvPr id="25" name="TextBox 24">
            <a:extLst>
              <a:ext uri="{FF2B5EF4-FFF2-40B4-BE49-F238E27FC236}">
                <a16:creationId xmlns:a16="http://schemas.microsoft.com/office/drawing/2014/main" id="{8F9059E8-DEAE-276C-A1FF-7BD222DE5D9B}"/>
              </a:ext>
            </a:extLst>
          </p:cNvPr>
          <p:cNvSpPr txBox="1"/>
          <p:nvPr/>
        </p:nvSpPr>
        <p:spPr>
          <a:xfrm flipH="1">
            <a:off x="5627077" y="4873451"/>
            <a:ext cx="391886" cy="461665"/>
          </a:xfrm>
          <a:prstGeom prst="rect">
            <a:avLst/>
          </a:prstGeom>
          <a:noFill/>
        </p:spPr>
        <p:txBody>
          <a:bodyPr wrap="square">
            <a:spAutoFit/>
          </a:bodyPr>
          <a:lstStyle/>
          <a:p>
            <a:r>
              <a:rPr lang="en-US" sz="2400" b="1" dirty="0">
                <a:latin typeface="Abadi" panose="020B0604020104020204" pitchFamily="34" charset="0"/>
              </a:rPr>
              <a:t>X</a:t>
            </a:r>
            <a:endParaRPr lang="en-GB" sz="2400" b="1" dirty="0">
              <a:latin typeface="Abadi" panose="020B0604020104020204" pitchFamily="34" charset="0"/>
            </a:endParaRPr>
          </a:p>
        </p:txBody>
      </p:sp>
      <p:sp>
        <p:nvSpPr>
          <p:cNvPr id="27" name="TextBox 26">
            <a:extLst>
              <a:ext uri="{FF2B5EF4-FFF2-40B4-BE49-F238E27FC236}">
                <a16:creationId xmlns:a16="http://schemas.microsoft.com/office/drawing/2014/main" id="{101A41A6-683C-2430-2355-03810911AE7B}"/>
              </a:ext>
            </a:extLst>
          </p:cNvPr>
          <p:cNvSpPr txBox="1"/>
          <p:nvPr/>
        </p:nvSpPr>
        <p:spPr>
          <a:xfrm flipH="1">
            <a:off x="7717134" y="5462836"/>
            <a:ext cx="723482" cy="461665"/>
          </a:xfrm>
          <a:prstGeom prst="rect">
            <a:avLst/>
          </a:prstGeom>
          <a:noFill/>
        </p:spPr>
        <p:txBody>
          <a:bodyPr wrap="square">
            <a:spAutoFit/>
          </a:bodyPr>
          <a:lstStyle/>
          <a:p>
            <a:r>
              <a:rPr lang="en-US" sz="2400" b="1" dirty="0">
                <a:latin typeface="Abadi" panose="020B0604020104020204" pitchFamily="34" charset="0"/>
              </a:rPr>
              <a:t>X</a:t>
            </a:r>
            <a:endParaRPr lang="en-GB" sz="2400" b="1" dirty="0">
              <a:latin typeface="Abadi" panose="020B0604020104020204" pitchFamily="34" charset="0"/>
            </a:endParaRPr>
          </a:p>
        </p:txBody>
      </p:sp>
    </p:spTree>
    <p:extLst>
      <p:ext uri="{BB962C8B-B14F-4D97-AF65-F5344CB8AC3E}">
        <p14:creationId xmlns:p14="http://schemas.microsoft.com/office/powerpoint/2010/main" val="35750551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1F9204-C2AC-85D1-D3F9-72FF6B2E4C14}"/>
              </a:ext>
            </a:extLst>
          </p:cNvPr>
          <p:cNvSpPr txBox="1"/>
          <p:nvPr/>
        </p:nvSpPr>
        <p:spPr>
          <a:xfrm>
            <a:off x="673240" y="281353"/>
            <a:ext cx="6008914" cy="523220"/>
          </a:xfrm>
          <a:prstGeom prst="rect">
            <a:avLst/>
          </a:prstGeom>
          <a:noFill/>
        </p:spPr>
        <p:txBody>
          <a:bodyPr wrap="square" rtlCol="0">
            <a:spAutoFit/>
          </a:bodyPr>
          <a:lstStyle/>
          <a:p>
            <a:r>
              <a:rPr lang="en-US" sz="2800" b="1" dirty="0">
                <a:latin typeface="Abadi" panose="020B0604020104020204" pitchFamily="34" charset="0"/>
              </a:rPr>
              <a:t>Fieldwork enquiry - microclimate</a:t>
            </a:r>
            <a:endParaRPr lang="en-GB" sz="2800" b="1" dirty="0">
              <a:latin typeface="Abadi" panose="020B0604020104020204" pitchFamily="34" charset="0"/>
            </a:endParaRPr>
          </a:p>
        </p:txBody>
      </p:sp>
      <p:graphicFrame>
        <p:nvGraphicFramePr>
          <p:cNvPr id="3" name="Table 2">
            <a:extLst>
              <a:ext uri="{FF2B5EF4-FFF2-40B4-BE49-F238E27FC236}">
                <a16:creationId xmlns:a16="http://schemas.microsoft.com/office/drawing/2014/main" id="{F48E0C71-FA84-2DF5-6805-78BAFA7A35B6}"/>
              </a:ext>
            </a:extLst>
          </p:cNvPr>
          <p:cNvGraphicFramePr>
            <a:graphicFrameLocks noGrp="1"/>
          </p:cNvGraphicFramePr>
          <p:nvPr>
            <p:extLst>
              <p:ext uri="{D42A27DB-BD31-4B8C-83A1-F6EECF244321}">
                <p14:modId xmlns:p14="http://schemas.microsoft.com/office/powerpoint/2010/main" val="3108952947"/>
              </p:ext>
            </p:extLst>
          </p:nvPr>
        </p:nvGraphicFramePr>
        <p:xfrm>
          <a:off x="673239" y="1055077"/>
          <a:ext cx="10952702" cy="5626647"/>
        </p:xfrm>
        <a:graphic>
          <a:graphicData uri="http://schemas.openxmlformats.org/drawingml/2006/table">
            <a:tbl>
              <a:tblPr firstRow="1" bandRow="1">
                <a:tableStyleId>{5C22544A-7EE6-4342-B048-85BDC9FD1C3A}</a:tableStyleId>
              </a:tblPr>
              <a:tblGrid>
                <a:gridCol w="4883499">
                  <a:extLst>
                    <a:ext uri="{9D8B030D-6E8A-4147-A177-3AD203B41FA5}">
                      <a16:colId xmlns:a16="http://schemas.microsoft.com/office/drawing/2014/main" val="3472207480"/>
                    </a:ext>
                  </a:extLst>
                </a:gridCol>
                <a:gridCol w="6069203">
                  <a:extLst>
                    <a:ext uri="{9D8B030D-6E8A-4147-A177-3AD203B41FA5}">
                      <a16:colId xmlns:a16="http://schemas.microsoft.com/office/drawing/2014/main" val="151681430"/>
                    </a:ext>
                  </a:extLst>
                </a:gridCol>
              </a:tblGrid>
              <a:tr h="582804">
                <a:tc>
                  <a:txBody>
                    <a:bodyPr/>
                    <a:lstStyle/>
                    <a:p>
                      <a:r>
                        <a:rPr lang="en-US" sz="2400" b="1" dirty="0">
                          <a:solidFill>
                            <a:schemeClr val="tx1"/>
                          </a:solidFill>
                          <a:latin typeface="Abadi" panose="020B0604020104020204" pitchFamily="34" charset="0"/>
                        </a:rPr>
                        <a:t>Strands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Activities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3390823553"/>
                  </a:ext>
                </a:extLst>
              </a:tr>
              <a:tr h="736401">
                <a:tc>
                  <a:txBody>
                    <a:bodyPr/>
                    <a:lstStyle/>
                    <a:p>
                      <a:r>
                        <a:rPr lang="en-US" sz="2400" b="1" dirty="0">
                          <a:solidFill>
                            <a:schemeClr val="tx1"/>
                          </a:solidFill>
                          <a:latin typeface="Abadi" panose="020B0604020104020204" pitchFamily="34" charset="0"/>
                        </a:rPr>
                        <a:t>Temperature </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‘That a pattern of temperature exists/does not exist around the school’</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815603847"/>
                  </a:ext>
                </a:extLst>
              </a:tr>
              <a:tr h="736401">
                <a:tc>
                  <a:txBody>
                    <a:bodyPr/>
                    <a:lstStyle/>
                    <a:p>
                      <a:r>
                        <a:rPr lang="en-US" sz="2400" b="1" dirty="0">
                          <a:solidFill>
                            <a:schemeClr val="tx1"/>
                          </a:solidFill>
                          <a:latin typeface="Abadi" panose="020B0604020104020204" pitchFamily="34" charset="0"/>
                        </a:rPr>
                        <a:t>Methodology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Systematic sampling.  Thermometers given 5 minutes to settle then 3 readings 5 mins apart.</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4201357643"/>
                  </a:ext>
                </a:extLst>
              </a:tr>
              <a:tr h="736401">
                <a:tc>
                  <a:txBody>
                    <a:bodyPr/>
                    <a:lstStyle/>
                    <a:p>
                      <a:r>
                        <a:rPr lang="en-US" sz="2400" b="1" dirty="0">
                          <a:solidFill>
                            <a:schemeClr val="tx1"/>
                          </a:solidFill>
                          <a:latin typeface="Abadi" panose="020B0604020104020204" pitchFamily="34" charset="0"/>
                        </a:rPr>
                        <a:t>Data processing and presentation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Calculate means, tabulate results, plot on graph, plot on map.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216951405"/>
                  </a:ext>
                </a:extLst>
              </a:tr>
              <a:tr h="736401">
                <a:tc>
                  <a:txBody>
                    <a:bodyPr/>
                    <a:lstStyle/>
                    <a:p>
                      <a:r>
                        <a:rPr lang="en-US" sz="2400" b="1" dirty="0">
                          <a:solidFill>
                            <a:schemeClr val="tx1"/>
                          </a:solidFill>
                          <a:latin typeface="Abadi" panose="020B0604020104020204" pitchFamily="34" charset="0"/>
                        </a:rPr>
                        <a:t>Data analysis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704694192"/>
                  </a:ext>
                </a:extLst>
              </a:tr>
              <a:tr h="736401">
                <a:tc>
                  <a:txBody>
                    <a:bodyPr/>
                    <a:lstStyle/>
                    <a:p>
                      <a:r>
                        <a:rPr lang="en-US" sz="2400" b="1" dirty="0">
                          <a:solidFill>
                            <a:schemeClr val="tx1"/>
                          </a:solidFill>
                          <a:latin typeface="Abadi" panose="020B0604020104020204" pitchFamily="34" charset="0"/>
                        </a:rPr>
                        <a:t>Conclusions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490021764"/>
                  </a:ext>
                </a:extLst>
              </a:tr>
              <a:tr h="736401">
                <a:tc>
                  <a:txBody>
                    <a:bodyPr/>
                    <a:lstStyle/>
                    <a:p>
                      <a:r>
                        <a:rPr lang="en-US" sz="2400" b="1" dirty="0">
                          <a:solidFill>
                            <a:schemeClr val="tx1"/>
                          </a:solidFill>
                          <a:latin typeface="Abadi" panose="020B0604020104020204" pitchFamily="34" charset="0"/>
                        </a:rPr>
                        <a:t>Evaluation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327718945"/>
                  </a:ext>
                </a:extLst>
              </a:tr>
            </a:tbl>
          </a:graphicData>
        </a:graphic>
      </p:graphicFrame>
    </p:spTree>
    <p:extLst>
      <p:ext uri="{BB962C8B-B14F-4D97-AF65-F5344CB8AC3E}">
        <p14:creationId xmlns:p14="http://schemas.microsoft.com/office/powerpoint/2010/main" val="42622914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0BEEAFD-89E0-D3B5-A7B0-184D0B1481A6}"/>
              </a:ext>
            </a:extLst>
          </p:cNvPr>
          <p:cNvPicPr>
            <a:picLocks noChangeAspect="1"/>
          </p:cNvPicPr>
          <p:nvPr/>
        </p:nvPicPr>
        <p:blipFill>
          <a:blip r:embed="rId2"/>
          <a:stretch>
            <a:fillRect/>
          </a:stretch>
        </p:blipFill>
        <p:spPr>
          <a:xfrm>
            <a:off x="803868" y="844061"/>
            <a:ext cx="8752114" cy="5355771"/>
          </a:xfrm>
          <a:prstGeom prst="rect">
            <a:avLst/>
          </a:prstGeom>
        </p:spPr>
      </p:pic>
      <p:sp>
        <p:nvSpPr>
          <p:cNvPr id="4" name="TextBox 3">
            <a:extLst>
              <a:ext uri="{FF2B5EF4-FFF2-40B4-BE49-F238E27FC236}">
                <a16:creationId xmlns:a16="http://schemas.microsoft.com/office/drawing/2014/main" id="{FF940135-DE65-AED8-86ED-3ABFD97C3FE9}"/>
              </a:ext>
            </a:extLst>
          </p:cNvPr>
          <p:cNvSpPr txBox="1"/>
          <p:nvPr/>
        </p:nvSpPr>
        <p:spPr>
          <a:xfrm>
            <a:off x="472273" y="185895"/>
            <a:ext cx="633047" cy="523220"/>
          </a:xfrm>
          <a:prstGeom prst="rect">
            <a:avLst/>
          </a:prstGeom>
          <a:noFill/>
        </p:spPr>
        <p:txBody>
          <a:bodyPr wrap="square" rtlCol="0">
            <a:spAutoFit/>
          </a:bodyPr>
          <a:lstStyle/>
          <a:p>
            <a:r>
              <a:rPr lang="en-US" sz="2800" b="1" dirty="0">
                <a:latin typeface="Abadi" panose="020B0604020104020204" pitchFamily="34" charset="0"/>
              </a:rPr>
              <a:t>N</a:t>
            </a:r>
            <a:endParaRPr lang="en-GB" sz="2800" b="1" dirty="0">
              <a:latin typeface="Abadi" panose="020B0604020104020204" pitchFamily="34" charset="0"/>
            </a:endParaRPr>
          </a:p>
        </p:txBody>
      </p:sp>
      <p:cxnSp>
        <p:nvCxnSpPr>
          <p:cNvPr id="6" name="Straight Arrow Connector 5">
            <a:extLst>
              <a:ext uri="{FF2B5EF4-FFF2-40B4-BE49-F238E27FC236}">
                <a16:creationId xmlns:a16="http://schemas.microsoft.com/office/drawing/2014/main" id="{95DDB824-3A49-FA49-AF97-0EAC733554DF}"/>
              </a:ext>
            </a:extLst>
          </p:cNvPr>
          <p:cNvCxnSpPr>
            <a:cxnSpLocks/>
          </p:cNvCxnSpPr>
          <p:nvPr/>
        </p:nvCxnSpPr>
        <p:spPr>
          <a:xfrm flipV="1">
            <a:off x="713433" y="709115"/>
            <a:ext cx="0" cy="102925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2C2E357E-B547-CCC1-8ED7-39DE5C64AA42}"/>
              </a:ext>
            </a:extLst>
          </p:cNvPr>
          <p:cNvSpPr txBox="1"/>
          <p:nvPr/>
        </p:nvSpPr>
        <p:spPr>
          <a:xfrm>
            <a:off x="2220686" y="984738"/>
            <a:ext cx="357790" cy="461665"/>
          </a:xfrm>
          <a:prstGeom prst="rect">
            <a:avLst/>
          </a:prstGeom>
          <a:noFill/>
        </p:spPr>
        <p:txBody>
          <a:bodyPr wrap="none" rtlCol="0">
            <a:spAutoFit/>
          </a:bodyPr>
          <a:lstStyle/>
          <a:p>
            <a:r>
              <a:rPr lang="en-US" sz="2400" b="1" dirty="0">
                <a:latin typeface="Abadi" panose="020B0604020104020204" pitchFamily="34" charset="0"/>
              </a:rPr>
              <a:t>X</a:t>
            </a:r>
            <a:endParaRPr lang="en-GB" sz="2400" b="1" dirty="0">
              <a:latin typeface="Abadi" panose="020B0604020104020204" pitchFamily="34" charset="0"/>
            </a:endParaRPr>
          </a:p>
        </p:txBody>
      </p:sp>
      <p:sp>
        <p:nvSpPr>
          <p:cNvPr id="13" name="TextBox 12">
            <a:extLst>
              <a:ext uri="{FF2B5EF4-FFF2-40B4-BE49-F238E27FC236}">
                <a16:creationId xmlns:a16="http://schemas.microsoft.com/office/drawing/2014/main" id="{4C62A050-F531-FF8D-A818-FB4F8186F76B}"/>
              </a:ext>
            </a:extLst>
          </p:cNvPr>
          <p:cNvSpPr txBox="1"/>
          <p:nvPr/>
        </p:nvSpPr>
        <p:spPr>
          <a:xfrm>
            <a:off x="3456633" y="2863780"/>
            <a:ext cx="351692" cy="461665"/>
          </a:xfrm>
          <a:prstGeom prst="rect">
            <a:avLst/>
          </a:prstGeom>
          <a:noFill/>
        </p:spPr>
        <p:txBody>
          <a:bodyPr wrap="square">
            <a:spAutoFit/>
          </a:bodyPr>
          <a:lstStyle/>
          <a:p>
            <a:r>
              <a:rPr lang="en-US" sz="2400" b="1" dirty="0">
                <a:latin typeface="Abadi" panose="020B0604020104020204" pitchFamily="34" charset="0"/>
              </a:rPr>
              <a:t>X</a:t>
            </a:r>
            <a:endParaRPr lang="en-GB" sz="2400" b="1" dirty="0">
              <a:latin typeface="Abadi" panose="020B0604020104020204" pitchFamily="34" charset="0"/>
            </a:endParaRPr>
          </a:p>
        </p:txBody>
      </p:sp>
      <p:sp>
        <p:nvSpPr>
          <p:cNvPr id="15" name="TextBox 14">
            <a:extLst>
              <a:ext uri="{FF2B5EF4-FFF2-40B4-BE49-F238E27FC236}">
                <a16:creationId xmlns:a16="http://schemas.microsoft.com/office/drawing/2014/main" id="{E5D45E24-8167-9D93-5060-F51FADDB2152}"/>
              </a:ext>
            </a:extLst>
          </p:cNvPr>
          <p:cNvSpPr txBox="1"/>
          <p:nvPr/>
        </p:nvSpPr>
        <p:spPr>
          <a:xfrm>
            <a:off x="8512208" y="3140779"/>
            <a:ext cx="585315" cy="461665"/>
          </a:xfrm>
          <a:prstGeom prst="rect">
            <a:avLst/>
          </a:prstGeom>
          <a:noFill/>
        </p:spPr>
        <p:txBody>
          <a:bodyPr wrap="square">
            <a:spAutoFit/>
          </a:bodyPr>
          <a:lstStyle/>
          <a:p>
            <a:r>
              <a:rPr lang="en-US" sz="2400" b="1" dirty="0">
                <a:latin typeface="Abadi" panose="020B0604020104020204" pitchFamily="34" charset="0"/>
              </a:rPr>
              <a:t>X</a:t>
            </a:r>
            <a:endParaRPr lang="en-GB" sz="2400" b="1" dirty="0">
              <a:latin typeface="Abadi" panose="020B0604020104020204" pitchFamily="34" charset="0"/>
            </a:endParaRPr>
          </a:p>
        </p:txBody>
      </p:sp>
      <p:sp>
        <p:nvSpPr>
          <p:cNvPr id="17" name="TextBox 16">
            <a:extLst>
              <a:ext uri="{FF2B5EF4-FFF2-40B4-BE49-F238E27FC236}">
                <a16:creationId xmlns:a16="http://schemas.microsoft.com/office/drawing/2014/main" id="{4A7C4A7A-DFC9-70DB-661C-D3021E22D77F}"/>
              </a:ext>
            </a:extLst>
          </p:cNvPr>
          <p:cNvSpPr txBox="1"/>
          <p:nvPr/>
        </p:nvSpPr>
        <p:spPr>
          <a:xfrm flipV="1">
            <a:off x="7546313" y="844061"/>
            <a:ext cx="357790" cy="461665"/>
          </a:xfrm>
          <a:prstGeom prst="rect">
            <a:avLst/>
          </a:prstGeom>
          <a:noFill/>
        </p:spPr>
        <p:txBody>
          <a:bodyPr wrap="square">
            <a:spAutoFit/>
          </a:bodyPr>
          <a:lstStyle/>
          <a:p>
            <a:r>
              <a:rPr lang="en-US" sz="2400" b="1" dirty="0">
                <a:latin typeface="Abadi" panose="020B0604020104020204" pitchFamily="34" charset="0"/>
              </a:rPr>
              <a:t>X</a:t>
            </a:r>
            <a:endParaRPr lang="en-GB" sz="2400" b="1" dirty="0">
              <a:latin typeface="Abadi" panose="020B0604020104020204" pitchFamily="34" charset="0"/>
            </a:endParaRPr>
          </a:p>
        </p:txBody>
      </p:sp>
      <p:sp>
        <p:nvSpPr>
          <p:cNvPr id="19" name="TextBox 18">
            <a:extLst>
              <a:ext uri="{FF2B5EF4-FFF2-40B4-BE49-F238E27FC236}">
                <a16:creationId xmlns:a16="http://schemas.microsoft.com/office/drawing/2014/main" id="{530E1990-D9FC-7F71-9019-2F7D17569C5C}"/>
              </a:ext>
            </a:extLst>
          </p:cNvPr>
          <p:cNvSpPr txBox="1"/>
          <p:nvPr/>
        </p:nvSpPr>
        <p:spPr>
          <a:xfrm>
            <a:off x="6169689" y="2733152"/>
            <a:ext cx="2986870" cy="461665"/>
          </a:xfrm>
          <a:prstGeom prst="rect">
            <a:avLst/>
          </a:prstGeom>
          <a:noFill/>
        </p:spPr>
        <p:txBody>
          <a:bodyPr wrap="square">
            <a:spAutoFit/>
          </a:bodyPr>
          <a:lstStyle/>
          <a:p>
            <a:r>
              <a:rPr lang="en-US" sz="2400" b="1" dirty="0">
                <a:latin typeface="Abadi" panose="020B0604020104020204" pitchFamily="34" charset="0"/>
              </a:rPr>
              <a:t>X</a:t>
            </a:r>
            <a:endParaRPr lang="en-GB" sz="2400" b="1" dirty="0">
              <a:latin typeface="Abadi" panose="020B0604020104020204" pitchFamily="34" charset="0"/>
            </a:endParaRPr>
          </a:p>
        </p:txBody>
      </p:sp>
      <p:sp>
        <p:nvSpPr>
          <p:cNvPr id="21" name="TextBox 20">
            <a:extLst>
              <a:ext uri="{FF2B5EF4-FFF2-40B4-BE49-F238E27FC236}">
                <a16:creationId xmlns:a16="http://schemas.microsoft.com/office/drawing/2014/main" id="{94EDD744-C374-63CF-6791-F5231579FBA3}"/>
              </a:ext>
            </a:extLst>
          </p:cNvPr>
          <p:cNvSpPr txBox="1"/>
          <p:nvPr/>
        </p:nvSpPr>
        <p:spPr>
          <a:xfrm>
            <a:off x="1105320" y="3246846"/>
            <a:ext cx="405885" cy="461665"/>
          </a:xfrm>
          <a:prstGeom prst="rect">
            <a:avLst/>
          </a:prstGeom>
          <a:noFill/>
        </p:spPr>
        <p:txBody>
          <a:bodyPr wrap="square">
            <a:spAutoFit/>
          </a:bodyPr>
          <a:lstStyle/>
          <a:p>
            <a:r>
              <a:rPr lang="en-US" sz="2400" b="1" dirty="0">
                <a:latin typeface="Abadi" panose="020B0604020104020204" pitchFamily="34" charset="0"/>
              </a:rPr>
              <a:t>X</a:t>
            </a:r>
            <a:endParaRPr lang="en-GB" sz="2400" b="1" dirty="0">
              <a:latin typeface="Abadi" panose="020B0604020104020204" pitchFamily="34" charset="0"/>
            </a:endParaRPr>
          </a:p>
        </p:txBody>
      </p:sp>
      <p:sp>
        <p:nvSpPr>
          <p:cNvPr id="23" name="TextBox 22">
            <a:extLst>
              <a:ext uri="{FF2B5EF4-FFF2-40B4-BE49-F238E27FC236}">
                <a16:creationId xmlns:a16="http://schemas.microsoft.com/office/drawing/2014/main" id="{A9823C36-5714-AFB3-3827-FC0F0067F76A}"/>
              </a:ext>
            </a:extLst>
          </p:cNvPr>
          <p:cNvSpPr txBox="1"/>
          <p:nvPr/>
        </p:nvSpPr>
        <p:spPr>
          <a:xfrm>
            <a:off x="1714500" y="5093504"/>
            <a:ext cx="506185" cy="461665"/>
          </a:xfrm>
          <a:prstGeom prst="rect">
            <a:avLst/>
          </a:prstGeom>
          <a:noFill/>
        </p:spPr>
        <p:txBody>
          <a:bodyPr wrap="square">
            <a:spAutoFit/>
          </a:bodyPr>
          <a:lstStyle/>
          <a:p>
            <a:r>
              <a:rPr lang="en-US" sz="2400" b="1" dirty="0">
                <a:latin typeface="Abadi" panose="020B0604020104020204" pitchFamily="34" charset="0"/>
              </a:rPr>
              <a:t>X</a:t>
            </a:r>
            <a:endParaRPr lang="en-GB" sz="2400" b="1" dirty="0">
              <a:latin typeface="Abadi" panose="020B0604020104020204" pitchFamily="34" charset="0"/>
            </a:endParaRPr>
          </a:p>
        </p:txBody>
      </p:sp>
      <p:sp>
        <p:nvSpPr>
          <p:cNvPr id="25" name="TextBox 24">
            <a:extLst>
              <a:ext uri="{FF2B5EF4-FFF2-40B4-BE49-F238E27FC236}">
                <a16:creationId xmlns:a16="http://schemas.microsoft.com/office/drawing/2014/main" id="{8F9059E8-DEAE-276C-A1FF-7BD222DE5D9B}"/>
              </a:ext>
            </a:extLst>
          </p:cNvPr>
          <p:cNvSpPr txBox="1"/>
          <p:nvPr/>
        </p:nvSpPr>
        <p:spPr>
          <a:xfrm flipH="1">
            <a:off x="5627077" y="4873451"/>
            <a:ext cx="391886" cy="461665"/>
          </a:xfrm>
          <a:prstGeom prst="rect">
            <a:avLst/>
          </a:prstGeom>
          <a:noFill/>
        </p:spPr>
        <p:txBody>
          <a:bodyPr wrap="square">
            <a:spAutoFit/>
          </a:bodyPr>
          <a:lstStyle/>
          <a:p>
            <a:r>
              <a:rPr lang="en-US" sz="2400" b="1" dirty="0">
                <a:latin typeface="Abadi" panose="020B0604020104020204" pitchFamily="34" charset="0"/>
              </a:rPr>
              <a:t>X</a:t>
            </a:r>
            <a:endParaRPr lang="en-GB" sz="2400" b="1" dirty="0">
              <a:latin typeface="Abadi" panose="020B0604020104020204" pitchFamily="34" charset="0"/>
            </a:endParaRPr>
          </a:p>
        </p:txBody>
      </p:sp>
      <p:sp>
        <p:nvSpPr>
          <p:cNvPr id="27" name="TextBox 26">
            <a:extLst>
              <a:ext uri="{FF2B5EF4-FFF2-40B4-BE49-F238E27FC236}">
                <a16:creationId xmlns:a16="http://schemas.microsoft.com/office/drawing/2014/main" id="{101A41A6-683C-2430-2355-03810911AE7B}"/>
              </a:ext>
            </a:extLst>
          </p:cNvPr>
          <p:cNvSpPr txBox="1"/>
          <p:nvPr/>
        </p:nvSpPr>
        <p:spPr>
          <a:xfrm flipH="1">
            <a:off x="7655931" y="5083908"/>
            <a:ext cx="784685" cy="461665"/>
          </a:xfrm>
          <a:prstGeom prst="rect">
            <a:avLst/>
          </a:prstGeom>
          <a:noFill/>
        </p:spPr>
        <p:txBody>
          <a:bodyPr wrap="square">
            <a:spAutoFit/>
          </a:bodyPr>
          <a:lstStyle/>
          <a:p>
            <a:r>
              <a:rPr lang="en-US" sz="2400" b="1" dirty="0">
                <a:latin typeface="Abadi" panose="020B0604020104020204" pitchFamily="34" charset="0"/>
              </a:rPr>
              <a:t>X</a:t>
            </a:r>
            <a:endParaRPr lang="en-GB" sz="2400" b="1" dirty="0">
              <a:latin typeface="Abadi" panose="020B0604020104020204" pitchFamily="34" charset="0"/>
            </a:endParaRPr>
          </a:p>
        </p:txBody>
      </p:sp>
      <p:sp>
        <p:nvSpPr>
          <p:cNvPr id="2" name="Flowchart: Connector 1">
            <a:extLst>
              <a:ext uri="{FF2B5EF4-FFF2-40B4-BE49-F238E27FC236}">
                <a16:creationId xmlns:a16="http://schemas.microsoft.com/office/drawing/2014/main" id="{A7C2769E-3DA4-EAB7-60AC-7FA80333B15D}"/>
              </a:ext>
            </a:extLst>
          </p:cNvPr>
          <p:cNvSpPr/>
          <p:nvPr/>
        </p:nvSpPr>
        <p:spPr>
          <a:xfrm>
            <a:off x="643095" y="5998866"/>
            <a:ext cx="457200" cy="457200"/>
          </a:xfrm>
          <a:prstGeom prst="flowChartConnector">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529C7F2F-1B44-F8F1-2A4B-2269BB1474CA}"/>
              </a:ext>
            </a:extLst>
          </p:cNvPr>
          <p:cNvSpPr txBox="1"/>
          <p:nvPr/>
        </p:nvSpPr>
        <p:spPr>
          <a:xfrm>
            <a:off x="1190729" y="6013939"/>
            <a:ext cx="2799380" cy="461665"/>
          </a:xfrm>
          <a:prstGeom prst="rect">
            <a:avLst/>
          </a:prstGeom>
          <a:noFill/>
        </p:spPr>
        <p:txBody>
          <a:bodyPr wrap="square" rtlCol="0">
            <a:spAutoFit/>
          </a:bodyPr>
          <a:lstStyle/>
          <a:p>
            <a:r>
              <a:rPr lang="en-US" sz="2400" b="1" dirty="0">
                <a:latin typeface="Abadi" panose="020B0604020104020204" pitchFamily="34" charset="0"/>
              </a:rPr>
              <a:t>Sun Position</a:t>
            </a:r>
            <a:endParaRPr lang="en-GB" sz="2400" b="1" dirty="0">
              <a:latin typeface="Abadi" panose="020B0604020104020204" pitchFamily="34" charset="0"/>
            </a:endParaRPr>
          </a:p>
        </p:txBody>
      </p:sp>
      <p:sp>
        <p:nvSpPr>
          <p:cNvPr id="7" name="TextBox 6">
            <a:extLst>
              <a:ext uri="{FF2B5EF4-FFF2-40B4-BE49-F238E27FC236}">
                <a16:creationId xmlns:a16="http://schemas.microsoft.com/office/drawing/2014/main" id="{B69FF7FC-8BD9-2F6B-BD23-2BE563F191F6}"/>
              </a:ext>
            </a:extLst>
          </p:cNvPr>
          <p:cNvSpPr txBox="1"/>
          <p:nvPr/>
        </p:nvSpPr>
        <p:spPr>
          <a:xfrm>
            <a:off x="135081" y="3979718"/>
            <a:ext cx="1954975" cy="830997"/>
          </a:xfrm>
          <a:prstGeom prst="rect">
            <a:avLst/>
          </a:prstGeom>
          <a:noFill/>
        </p:spPr>
        <p:txBody>
          <a:bodyPr wrap="square" rtlCol="0">
            <a:spAutoFit/>
          </a:bodyPr>
          <a:lstStyle/>
          <a:p>
            <a:r>
              <a:rPr lang="en-US" sz="2400" b="1" dirty="0">
                <a:latin typeface="Abadi" panose="020B0604020104020204" pitchFamily="34" charset="0"/>
              </a:rPr>
              <a:t>Wind direction</a:t>
            </a:r>
            <a:endParaRPr lang="en-GB" sz="2400" b="1" dirty="0">
              <a:latin typeface="Abadi" panose="020B0604020104020204" pitchFamily="34" charset="0"/>
            </a:endParaRPr>
          </a:p>
        </p:txBody>
      </p:sp>
      <p:sp>
        <p:nvSpPr>
          <p:cNvPr id="8" name="Arrow: Right 7">
            <a:extLst>
              <a:ext uri="{FF2B5EF4-FFF2-40B4-BE49-F238E27FC236}">
                <a16:creationId xmlns:a16="http://schemas.microsoft.com/office/drawing/2014/main" id="{CA75F01B-1F21-392F-08D5-801785801967}"/>
              </a:ext>
            </a:extLst>
          </p:cNvPr>
          <p:cNvSpPr/>
          <p:nvPr/>
        </p:nvSpPr>
        <p:spPr>
          <a:xfrm rot="1527617">
            <a:off x="116299" y="3599711"/>
            <a:ext cx="965214" cy="208471"/>
          </a:xfrm>
          <a:prstGeom prst="rightArrow">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2A4D24D-A080-CB1B-B7BB-6EC3AC10ADF3}"/>
              </a:ext>
            </a:extLst>
          </p:cNvPr>
          <p:cNvSpPr/>
          <p:nvPr/>
        </p:nvSpPr>
        <p:spPr>
          <a:xfrm>
            <a:off x="5627077" y="5237018"/>
            <a:ext cx="296427" cy="1454727"/>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87ACB6D-9203-C66B-121C-5FE741181A0E}"/>
              </a:ext>
            </a:extLst>
          </p:cNvPr>
          <p:cNvSpPr/>
          <p:nvPr/>
        </p:nvSpPr>
        <p:spPr>
          <a:xfrm>
            <a:off x="8048388" y="5197137"/>
            <a:ext cx="296427" cy="1454727"/>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2506BB3-C505-7449-7213-3868445AC549}"/>
              </a:ext>
            </a:extLst>
          </p:cNvPr>
          <p:cNvSpPr/>
          <p:nvPr/>
        </p:nvSpPr>
        <p:spPr>
          <a:xfrm>
            <a:off x="2162905" y="4810715"/>
            <a:ext cx="296427" cy="1149475"/>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8F09B5B-FA1E-2213-667A-8AC6CE15E1F5}"/>
              </a:ext>
            </a:extLst>
          </p:cNvPr>
          <p:cNvSpPr/>
          <p:nvPr/>
        </p:nvSpPr>
        <p:spPr>
          <a:xfrm>
            <a:off x="894302" y="2481699"/>
            <a:ext cx="296427" cy="1102237"/>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F6FADAF-8AE7-0D6A-F8DC-C62D7256F266}"/>
              </a:ext>
            </a:extLst>
          </p:cNvPr>
          <p:cNvSpPr/>
          <p:nvPr/>
        </p:nvSpPr>
        <p:spPr>
          <a:xfrm>
            <a:off x="2578476" y="492825"/>
            <a:ext cx="315449" cy="775341"/>
          </a:xfrm>
          <a:prstGeom prst="rect">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44CCDD0B-FD65-9A29-F119-74B1FB6DADA5}"/>
              </a:ext>
            </a:extLst>
          </p:cNvPr>
          <p:cNvSpPr/>
          <p:nvPr/>
        </p:nvSpPr>
        <p:spPr>
          <a:xfrm>
            <a:off x="3493776" y="1738364"/>
            <a:ext cx="296427" cy="1098541"/>
          </a:xfrm>
          <a:prstGeom prst="rect">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50DAFE3-30BD-C1FA-9668-00A91099CCB0}"/>
              </a:ext>
            </a:extLst>
          </p:cNvPr>
          <p:cNvSpPr/>
          <p:nvPr/>
        </p:nvSpPr>
        <p:spPr>
          <a:xfrm>
            <a:off x="6233704" y="1567298"/>
            <a:ext cx="296427" cy="1152451"/>
          </a:xfrm>
          <a:prstGeom prst="rect">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BCEE128-0207-DF42-53F4-4812F05649C6}"/>
              </a:ext>
            </a:extLst>
          </p:cNvPr>
          <p:cNvSpPr/>
          <p:nvPr/>
        </p:nvSpPr>
        <p:spPr>
          <a:xfrm>
            <a:off x="9039743" y="2481699"/>
            <a:ext cx="296427" cy="1213948"/>
          </a:xfrm>
          <a:prstGeom prst="rect">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373DBCC-D973-8EA2-49F3-2D9669F60C6C}"/>
              </a:ext>
            </a:extLst>
          </p:cNvPr>
          <p:cNvSpPr/>
          <p:nvPr/>
        </p:nvSpPr>
        <p:spPr>
          <a:xfrm>
            <a:off x="7890663" y="465133"/>
            <a:ext cx="315449" cy="775341"/>
          </a:xfrm>
          <a:prstGeom prst="rect">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74B61676-DF2F-0380-7581-DAD00A738F28}"/>
              </a:ext>
            </a:extLst>
          </p:cNvPr>
          <p:cNvSpPr/>
          <p:nvPr/>
        </p:nvSpPr>
        <p:spPr>
          <a:xfrm>
            <a:off x="10185358" y="497061"/>
            <a:ext cx="1235666" cy="914400"/>
          </a:xfrm>
          <a:prstGeom prst="rect">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19FB266-33AB-6DD1-4167-5FC2945E0349}"/>
              </a:ext>
            </a:extLst>
          </p:cNvPr>
          <p:cNvSpPr/>
          <p:nvPr/>
        </p:nvSpPr>
        <p:spPr>
          <a:xfrm>
            <a:off x="10185358" y="1567299"/>
            <a:ext cx="1202773" cy="914400"/>
          </a:xfrm>
          <a:prstGeom prst="rect">
            <a:avLst/>
          </a:prstGeom>
          <a:solidFill>
            <a:schemeClr val="bg1">
              <a:lumMod val="8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Abadi" panose="020B0604020104020204" pitchFamily="34" charset="0"/>
              </a:rPr>
              <a:t>SHADE</a:t>
            </a:r>
            <a:endParaRPr lang="en-GB" sz="2400" b="1" dirty="0">
              <a:solidFill>
                <a:schemeClr val="tx1"/>
              </a:solidFill>
              <a:latin typeface="Abadi" panose="020B0604020104020204" pitchFamily="34" charset="0"/>
            </a:endParaRPr>
          </a:p>
        </p:txBody>
      </p:sp>
      <p:sp>
        <p:nvSpPr>
          <p:cNvPr id="29" name="TextBox 28">
            <a:extLst>
              <a:ext uri="{FF2B5EF4-FFF2-40B4-BE49-F238E27FC236}">
                <a16:creationId xmlns:a16="http://schemas.microsoft.com/office/drawing/2014/main" id="{6B103605-808C-7378-F2D5-D660A2EE02BF}"/>
              </a:ext>
            </a:extLst>
          </p:cNvPr>
          <p:cNvSpPr txBox="1"/>
          <p:nvPr/>
        </p:nvSpPr>
        <p:spPr>
          <a:xfrm>
            <a:off x="10390909" y="709115"/>
            <a:ext cx="939681" cy="461665"/>
          </a:xfrm>
          <a:prstGeom prst="rect">
            <a:avLst/>
          </a:prstGeom>
          <a:noFill/>
        </p:spPr>
        <p:txBody>
          <a:bodyPr wrap="square" rtlCol="0">
            <a:spAutoFit/>
          </a:bodyPr>
          <a:lstStyle/>
          <a:p>
            <a:r>
              <a:rPr lang="en-US" sz="2400" b="1" dirty="0">
                <a:latin typeface="Abadi" panose="020B0604020104020204" pitchFamily="34" charset="0"/>
              </a:rPr>
              <a:t>SUN</a:t>
            </a:r>
            <a:endParaRPr lang="en-GB" sz="2400" b="1" dirty="0">
              <a:latin typeface="Abadi" panose="020B0604020104020204" pitchFamily="34" charset="0"/>
            </a:endParaRPr>
          </a:p>
        </p:txBody>
      </p:sp>
      <p:sp>
        <p:nvSpPr>
          <p:cNvPr id="30" name="Rectangle 29">
            <a:extLst>
              <a:ext uri="{FF2B5EF4-FFF2-40B4-BE49-F238E27FC236}">
                <a16:creationId xmlns:a16="http://schemas.microsoft.com/office/drawing/2014/main" id="{E7F0CD4E-384B-B232-03BE-B85819FEA3F4}"/>
              </a:ext>
            </a:extLst>
          </p:cNvPr>
          <p:cNvSpPr/>
          <p:nvPr/>
        </p:nvSpPr>
        <p:spPr>
          <a:xfrm>
            <a:off x="9156559" y="5960190"/>
            <a:ext cx="2959241" cy="6916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Abadi" panose="020B0604020104020204" pitchFamily="34" charset="0"/>
              </a:rPr>
              <a:t>1mm = 1C</a:t>
            </a:r>
            <a:endParaRPr lang="en-GB" sz="2400" b="1" dirty="0">
              <a:solidFill>
                <a:schemeClr val="tx1"/>
              </a:solidFill>
              <a:latin typeface="Abadi" panose="020B0604020104020204" pitchFamily="34" charset="0"/>
            </a:endParaRPr>
          </a:p>
        </p:txBody>
      </p:sp>
    </p:spTree>
    <p:extLst>
      <p:ext uri="{BB962C8B-B14F-4D97-AF65-F5344CB8AC3E}">
        <p14:creationId xmlns:p14="http://schemas.microsoft.com/office/powerpoint/2010/main" val="33608978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6507A-7D0C-449B-8218-D673DFED6FB4}"/>
              </a:ext>
            </a:extLst>
          </p:cNvPr>
          <p:cNvSpPr>
            <a:spLocks noGrp="1"/>
          </p:cNvSpPr>
          <p:nvPr>
            <p:ph type="title"/>
          </p:nvPr>
        </p:nvSpPr>
        <p:spPr>
          <a:xfrm>
            <a:off x="677334" y="609600"/>
            <a:ext cx="8596668" cy="1747738"/>
          </a:xfrm>
        </p:spPr>
        <p:txBody>
          <a:bodyPr>
            <a:normAutofit/>
          </a:bodyPr>
          <a:lstStyle/>
          <a:p>
            <a:r>
              <a:rPr lang="en-US" sz="3200" b="1" dirty="0">
                <a:solidFill>
                  <a:schemeClr val="tx1"/>
                </a:solidFill>
                <a:latin typeface="Abadi" panose="020B0604020104020204" pitchFamily="34" charset="0"/>
              </a:rPr>
              <a:t>F</a:t>
            </a:r>
            <a:r>
              <a:rPr lang="en-GB" sz="3200" b="1" dirty="0" err="1">
                <a:solidFill>
                  <a:schemeClr val="tx1"/>
                </a:solidFill>
                <a:latin typeface="Abadi" panose="020B0604020104020204" pitchFamily="34" charset="0"/>
              </a:rPr>
              <a:t>ieldwork</a:t>
            </a:r>
            <a:r>
              <a:rPr lang="en-GB" sz="3200" b="1" dirty="0">
                <a:solidFill>
                  <a:schemeClr val="tx1"/>
                </a:solidFill>
                <a:latin typeface="Abadi" panose="020B0604020104020204" pitchFamily="34" charset="0"/>
              </a:rPr>
              <a:t> confidence level</a:t>
            </a:r>
            <a:br>
              <a:rPr lang="en-GB" sz="3200" b="1" dirty="0">
                <a:solidFill>
                  <a:schemeClr val="tx1"/>
                </a:solidFill>
                <a:latin typeface="Abadi" panose="020B0604020104020204" pitchFamily="34" charset="0"/>
              </a:rPr>
            </a:br>
            <a:br>
              <a:rPr lang="en-GB" sz="3200" b="1" dirty="0">
                <a:solidFill>
                  <a:schemeClr val="tx1"/>
                </a:solidFill>
                <a:latin typeface="Abadi" panose="020B0604020104020204" pitchFamily="34" charset="0"/>
              </a:rPr>
            </a:br>
            <a:r>
              <a:rPr lang="en-GB" sz="3200" b="1" dirty="0">
                <a:solidFill>
                  <a:schemeClr val="tx1"/>
                </a:solidFill>
                <a:latin typeface="Abadi" panose="020B0604020104020204" pitchFamily="34" charset="0"/>
              </a:rPr>
              <a:t>Where are you on this scale?</a:t>
            </a:r>
          </a:p>
        </p:txBody>
      </p:sp>
      <p:sp>
        <p:nvSpPr>
          <p:cNvPr id="3" name="Content Placeholder 2">
            <a:extLst>
              <a:ext uri="{FF2B5EF4-FFF2-40B4-BE49-F238E27FC236}">
                <a16:creationId xmlns:a16="http://schemas.microsoft.com/office/drawing/2014/main" id="{CBFA558B-9F62-4587-B97F-772F684AC32D}"/>
              </a:ext>
            </a:extLst>
          </p:cNvPr>
          <p:cNvSpPr>
            <a:spLocks noGrp="1"/>
          </p:cNvSpPr>
          <p:nvPr>
            <p:ph idx="1"/>
          </p:nvPr>
        </p:nvSpPr>
        <p:spPr>
          <a:xfrm>
            <a:off x="80387" y="2220685"/>
            <a:ext cx="10521351" cy="2258549"/>
          </a:xfrm>
        </p:spPr>
        <p:txBody>
          <a:bodyPr>
            <a:normAutofit fontScale="62500" lnSpcReduction="20000"/>
          </a:bodyPr>
          <a:lstStyle/>
          <a:p>
            <a:pPr marL="0" indent="0">
              <a:buNone/>
            </a:pPr>
            <a:r>
              <a:rPr lang="en-GB" sz="2400" b="1" dirty="0"/>
              <a:t> </a:t>
            </a:r>
          </a:p>
          <a:p>
            <a:pPr marL="0" indent="0">
              <a:buNone/>
            </a:pPr>
            <a:endParaRPr lang="en-GB" sz="2000" b="1" dirty="0"/>
          </a:p>
          <a:p>
            <a:pPr marL="0" indent="0">
              <a:buNone/>
            </a:pPr>
            <a:r>
              <a:rPr lang="en-GB" sz="2000" b="1" dirty="0"/>
              <a:t> </a:t>
            </a:r>
            <a:endParaRPr lang="en-GB" b="1" dirty="0"/>
          </a:p>
          <a:p>
            <a:pPr marL="0" indent="0">
              <a:buNone/>
            </a:pPr>
            <a:endParaRPr lang="en-GB" dirty="0"/>
          </a:p>
          <a:p>
            <a:pPr marL="0" indent="0">
              <a:buNone/>
            </a:pPr>
            <a:endParaRPr lang="en-GB" dirty="0"/>
          </a:p>
          <a:p>
            <a:pPr marL="0" indent="0">
              <a:buNone/>
            </a:pPr>
            <a:endParaRPr lang="en-GB" dirty="0"/>
          </a:p>
          <a:p>
            <a:pPr marL="0" indent="0">
              <a:buNone/>
            </a:pPr>
            <a:endParaRPr lang="en-GB" b="1" dirty="0"/>
          </a:p>
          <a:p>
            <a:pPr marL="0" indent="0">
              <a:buNone/>
            </a:pPr>
            <a:r>
              <a:rPr lang="en-GB" sz="2400" b="1" dirty="0"/>
              <a:t> </a:t>
            </a:r>
          </a:p>
          <a:p>
            <a:pPr marL="0" indent="0">
              <a:buNone/>
            </a:pPr>
            <a:endParaRPr lang="en-GB" dirty="0"/>
          </a:p>
        </p:txBody>
      </p:sp>
      <p:graphicFrame>
        <p:nvGraphicFramePr>
          <p:cNvPr id="4" name="Table 3">
            <a:extLst>
              <a:ext uri="{FF2B5EF4-FFF2-40B4-BE49-F238E27FC236}">
                <a16:creationId xmlns:a16="http://schemas.microsoft.com/office/drawing/2014/main" id="{978B403E-79C9-4B43-9C02-81E2FB52EBA0}"/>
              </a:ext>
            </a:extLst>
          </p:cNvPr>
          <p:cNvGraphicFramePr>
            <a:graphicFrameLocks noGrp="1"/>
          </p:cNvGraphicFramePr>
          <p:nvPr/>
        </p:nvGraphicFramePr>
        <p:xfrm>
          <a:off x="190919" y="3740668"/>
          <a:ext cx="9927773" cy="944880"/>
        </p:xfrm>
        <a:graphic>
          <a:graphicData uri="http://schemas.openxmlformats.org/drawingml/2006/table">
            <a:tbl>
              <a:tblPr firstRow="1" bandRow="1">
                <a:tableStyleId>{5C22544A-7EE6-4342-B048-85BDC9FD1C3A}</a:tableStyleId>
              </a:tblPr>
              <a:tblGrid>
                <a:gridCol w="902525">
                  <a:extLst>
                    <a:ext uri="{9D8B030D-6E8A-4147-A177-3AD203B41FA5}">
                      <a16:colId xmlns:a16="http://schemas.microsoft.com/office/drawing/2014/main" val="3719124825"/>
                    </a:ext>
                  </a:extLst>
                </a:gridCol>
                <a:gridCol w="902525">
                  <a:extLst>
                    <a:ext uri="{9D8B030D-6E8A-4147-A177-3AD203B41FA5}">
                      <a16:colId xmlns:a16="http://schemas.microsoft.com/office/drawing/2014/main" val="349258028"/>
                    </a:ext>
                  </a:extLst>
                </a:gridCol>
                <a:gridCol w="902525">
                  <a:extLst>
                    <a:ext uri="{9D8B030D-6E8A-4147-A177-3AD203B41FA5}">
                      <a16:colId xmlns:a16="http://schemas.microsoft.com/office/drawing/2014/main" val="2319991281"/>
                    </a:ext>
                  </a:extLst>
                </a:gridCol>
                <a:gridCol w="902525">
                  <a:extLst>
                    <a:ext uri="{9D8B030D-6E8A-4147-A177-3AD203B41FA5}">
                      <a16:colId xmlns:a16="http://schemas.microsoft.com/office/drawing/2014/main" val="325704104"/>
                    </a:ext>
                  </a:extLst>
                </a:gridCol>
                <a:gridCol w="902525">
                  <a:extLst>
                    <a:ext uri="{9D8B030D-6E8A-4147-A177-3AD203B41FA5}">
                      <a16:colId xmlns:a16="http://schemas.microsoft.com/office/drawing/2014/main" val="636502696"/>
                    </a:ext>
                  </a:extLst>
                </a:gridCol>
                <a:gridCol w="902525">
                  <a:extLst>
                    <a:ext uri="{9D8B030D-6E8A-4147-A177-3AD203B41FA5}">
                      <a16:colId xmlns:a16="http://schemas.microsoft.com/office/drawing/2014/main" val="3456153331"/>
                    </a:ext>
                  </a:extLst>
                </a:gridCol>
                <a:gridCol w="902525">
                  <a:extLst>
                    <a:ext uri="{9D8B030D-6E8A-4147-A177-3AD203B41FA5}">
                      <a16:colId xmlns:a16="http://schemas.microsoft.com/office/drawing/2014/main" val="3511261444"/>
                    </a:ext>
                  </a:extLst>
                </a:gridCol>
                <a:gridCol w="902525">
                  <a:extLst>
                    <a:ext uri="{9D8B030D-6E8A-4147-A177-3AD203B41FA5}">
                      <a16:colId xmlns:a16="http://schemas.microsoft.com/office/drawing/2014/main" val="2142012409"/>
                    </a:ext>
                  </a:extLst>
                </a:gridCol>
                <a:gridCol w="902525">
                  <a:extLst>
                    <a:ext uri="{9D8B030D-6E8A-4147-A177-3AD203B41FA5}">
                      <a16:colId xmlns:a16="http://schemas.microsoft.com/office/drawing/2014/main" val="1944585066"/>
                    </a:ext>
                  </a:extLst>
                </a:gridCol>
                <a:gridCol w="878858">
                  <a:extLst>
                    <a:ext uri="{9D8B030D-6E8A-4147-A177-3AD203B41FA5}">
                      <a16:colId xmlns:a16="http://schemas.microsoft.com/office/drawing/2014/main" val="2842535389"/>
                    </a:ext>
                  </a:extLst>
                </a:gridCol>
                <a:gridCol w="926190">
                  <a:extLst>
                    <a:ext uri="{9D8B030D-6E8A-4147-A177-3AD203B41FA5}">
                      <a16:colId xmlns:a16="http://schemas.microsoft.com/office/drawing/2014/main" val="3311709156"/>
                    </a:ext>
                  </a:extLst>
                </a:gridCol>
              </a:tblGrid>
              <a:tr h="754090">
                <a:tc>
                  <a:txBody>
                    <a:bodyPr/>
                    <a:lstStyle/>
                    <a:p>
                      <a:r>
                        <a:rPr lang="en-GB" sz="2800" dirty="0"/>
                        <a:t>  0</a:t>
                      </a:r>
                    </a:p>
                    <a:p>
                      <a:r>
                        <a:rPr lang="en-GB" sz="2800" dirty="0"/>
                        <a:t>  %</a:t>
                      </a:r>
                    </a:p>
                  </a:txBody>
                  <a:tcPr/>
                </a:tc>
                <a:tc>
                  <a:txBody>
                    <a:bodyPr/>
                    <a:lstStyle/>
                    <a:p>
                      <a:r>
                        <a:rPr lang="en-GB" sz="2800" dirty="0"/>
                        <a:t>  10</a:t>
                      </a:r>
                    </a:p>
                  </a:txBody>
                  <a:tcPr/>
                </a:tc>
                <a:tc>
                  <a:txBody>
                    <a:bodyPr/>
                    <a:lstStyle/>
                    <a:p>
                      <a:r>
                        <a:rPr lang="en-GB" sz="2800" dirty="0"/>
                        <a:t>  20</a:t>
                      </a:r>
                    </a:p>
                  </a:txBody>
                  <a:tcPr/>
                </a:tc>
                <a:tc>
                  <a:txBody>
                    <a:bodyPr/>
                    <a:lstStyle/>
                    <a:p>
                      <a:r>
                        <a:rPr lang="en-GB" sz="2800" dirty="0"/>
                        <a:t>  30</a:t>
                      </a:r>
                    </a:p>
                  </a:txBody>
                  <a:tcPr/>
                </a:tc>
                <a:tc>
                  <a:txBody>
                    <a:bodyPr/>
                    <a:lstStyle/>
                    <a:p>
                      <a:r>
                        <a:rPr lang="en-GB" sz="2800" dirty="0"/>
                        <a:t>  40</a:t>
                      </a:r>
                    </a:p>
                  </a:txBody>
                  <a:tcPr/>
                </a:tc>
                <a:tc>
                  <a:txBody>
                    <a:bodyPr/>
                    <a:lstStyle/>
                    <a:p>
                      <a:r>
                        <a:rPr lang="en-GB" sz="2800" dirty="0"/>
                        <a:t>  50</a:t>
                      </a:r>
                    </a:p>
                  </a:txBody>
                  <a:tcPr/>
                </a:tc>
                <a:tc>
                  <a:txBody>
                    <a:bodyPr/>
                    <a:lstStyle/>
                    <a:p>
                      <a:r>
                        <a:rPr lang="en-GB" sz="2800" dirty="0"/>
                        <a:t>  60</a:t>
                      </a:r>
                    </a:p>
                  </a:txBody>
                  <a:tcPr/>
                </a:tc>
                <a:tc>
                  <a:txBody>
                    <a:bodyPr/>
                    <a:lstStyle/>
                    <a:p>
                      <a:r>
                        <a:rPr lang="en-GB" sz="2800" dirty="0"/>
                        <a:t>  70</a:t>
                      </a:r>
                    </a:p>
                  </a:txBody>
                  <a:tcPr/>
                </a:tc>
                <a:tc>
                  <a:txBody>
                    <a:bodyPr/>
                    <a:lstStyle/>
                    <a:p>
                      <a:r>
                        <a:rPr lang="en-GB" sz="2800" dirty="0"/>
                        <a:t>  80</a:t>
                      </a:r>
                    </a:p>
                  </a:txBody>
                  <a:tcPr/>
                </a:tc>
                <a:tc>
                  <a:txBody>
                    <a:bodyPr/>
                    <a:lstStyle/>
                    <a:p>
                      <a:r>
                        <a:rPr lang="en-GB" sz="2800" dirty="0"/>
                        <a:t>  90</a:t>
                      </a:r>
                    </a:p>
                  </a:txBody>
                  <a:tcPr/>
                </a:tc>
                <a:tc>
                  <a:txBody>
                    <a:bodyPr/>
                    <a:lstStyle/>
                    <a:p>
                      <a:r>
                        <a:rPr lang="en-GB" sz="2800" dirty="0"/>
                        <a:t>100</a:t>
                      </a:r>
                    </a:p>
                    <a:p>
                      <a:r>
                        <a:rPr lang="en-GB" sz="2800" dirty="0"/>
                        <a:t>  %</a:t>
                      </a:r>
                    </a:p>
                  </a:txBody>
                  <a:tcPr/>
                </a:tc>
                <a:extLst>
                  <a:ext uri="{0D108BD9-81ED-4DB2-BD59-A6C34878D82A}">
                    <a16:rowId xmlns:a16="http://schemas.microsoft.com/office/drawing/2014/main" val="776266838"/>
                  </a:ext>
                </a:extLst>
              </a:tr>
            </a:tbl>
          </a:graphicData>
        </a:graphic>
      </p:graphicFrame>
      <p:sp>
        <p:nvSpPr>
          <p:cNvPr id="5" name="Rectangle 4">
            <a:extLst>
              <a:ext uri="{FF2B5EF4-FFF2-40B4-BE49-F238E27FC236}">
                <a16:creationId xmlns:a16="http://schemas.microsoft.com/office/drawing/2014/main" id="{9FCB606F-46C5-40CA-AA9F-5E14D15A4C9B}"/>
              </a:ext>
            </a:extLst>
          </p:cNvPr>
          <p:cNvSpPr/>
          <p:nvPr/>
        </p:nvSpPr>
        <p:spPr>
          <a:xfrm>
            <a:off x="530087" y="5830957"/>
            <a:ext cx="1855304" cy="7540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72D5DA71-2CF7-16F1-6D01-814CF73B4EEB}"/>
              </a:ext>
            </a:extLst>
          </p:cNvPr>
          <p:cNvSpPr txBox="1"/>
          <p:nvPr/>
        </p:nvSpPr>
        <p:spPr>
          <a:xfrm>
            <a:off x="677335" y="4772967"/>
            <a:ext cx="7391492" cy="1077218"/>
          </a:xfrm>
          <a:prstGeom prst="rect">
            <a:avLst/>
          </a:prstGeom>
          <a:noFill/>
        </p:spPr>
        <p:txBody>
          <a:bodyPr wrap="square" rtlCol="0">
            <a:spAutoFit/>
          </a:bodyPr>
          <a:lstStyle/>
          <a:p>
            <a:r>
              <a:rPr lang="en-US" sz="3200" b="1" dirty="0">
                <a:latin typeface="Abadi" panose="020B0604020104020204" pitchFamily="34" charset="0"/>
              </a:rPr>
              <a:t>What are the constraints on your ability to develop fieldwork opportunities?</a:t>
            </a:r>
            <a:endParaRPr lang="en-GB" sz="3200" b="1" dirty="0">
              <a:latin typeface="Abadi" panose="020B0604020104020204" pitchFamily="34" charset="0"/>
            </a:endParaRPr>
          </a:p>
        </p:txBody>
      </p:sp>
      <p:sp>
        <p:nvSpPr>
          <p:cNvPr id="7" name="TextBox 6">
            <a:extLst>
              <a:ext uri="{FF2B5EF4-FFF2-40B4-BE49-F238E27FC236}">
                <a16:creationId xmlns:a16="http://schemas.microsoft.com/office/drawing/2014/main" id="{416F1E44-5884-9BDC-6A66-7158F02B0094}"/>
              </a:ext>
            </a:extLst>
          </p:cNvPr>
          <p:cNvSpPr txBox="1"/>
          <p:nvPr/>
        </p:nvSpPr>
        <p:spPr>
          <a:xfrm>
            <a:off x="261257" y="2444758"/>
            <a:ext cx="10219173" cy="646331"/>
          </a:xfrm>
          <a:prstGeom prst="rect">
            <a:avLst/>
          </a:prstGeom>
          <a:noFill/>
        </p:spPr>
        <p:txBody>
          <a:bodyPr wrap="square" rtlCol="0">
            <a:spAutoFit/>
          </a:bodyPr>
          <a:lstStyle/>
          <a:p>
            <a:r>
              <a:rPr lang="en-US" b="1" dirty="0">
                <a:latin typeface="Abadi" panose="020B0604020104020204" pitchFamily="34" charset="0"/>
              </a:rPr>
              <a:t>Totally                                                                                                                        </a:t>
            </a:r>
            <a:r>
              <a:rPr lang="en-US" b="1" dirty="0" err="1">
                <a:latin typeface="Abadi" panose="020B0604020104020204" pitchFamily="34" charset="0"/>
              </a:rPr>
              <a:t>Totally</a:t>
            </a:r>
            <a:endParaRPr lang="en-US" b="1" dirty="0">
              <a:latin typeface="Abadi" panose="020B0604020104020204" pitchFamily="34" charset="0"/>
            </a:endParaRPr>
          </a:p>
          <a:p>
            <a:r>
              <a:rPr lang="en-US" b="1" dirty="0">
                <a:latin typeface="Abadi" panose="020B0604020104020204" pitchFamily="34" charset="0"/>
              </a:rPr>
              <a:t>Terrified                                                                                                                   Confident</a:t>
            </a:r>
            <a:endParaRPr lang="en-GB" b="1" dirty="0">
              <a:latin typeface="Abadi" panose="020B0604020104020204" pitchFamily="34" charset="0"/>
            </a:endParaRPr>
          </a:p>
        </p:txBody>
      </p:sp>
      <p:sp>
        <p:nvSpPr>
          <p:cNvPr id="8" name="Arrow: Down 7">
            <a:extLst>
              <a:ext uri="{FF2B5EF4-FFF2-40B4-BE49-F238E27FC236}">
                <a16:creationId xmlns:a16="http://schemas.microsoft.com/office/drawing/2014/main" id="{D706C372-A420-500B-B3C0-7B3950C0FBA2}"/>
              </a:ext>
            </a:extLst>
          </p:cNvPr>
          <p:cNvSpPr/>
          <p:nvPr/>
        </p:nvSpPr>
        <p:spPr>
          <a:xfrm>
            <a:off x="530087" y="3084521"/>
            <a:ext cx="364216"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Down 8">
            <a:extLst>
              <a:ext uri="{FF2B5EF4-FFF2-40B4-BE49-F238E27FC236}">
                <a16:creationId xmlns:a16="http://schemas.microsoft.com/office/drawing/2014/main" id="{D870F93A-27B2-4F76-ED2C-F383804FD7B4}"/>
              </a:ext>
            </a:extLst>
          </p:cNvPr>
          <p:cNvSpPr/>
          <p:nvPr/>
        </p:nvSpPr>
        <p:spPr>
          <a:xfrm>
            <a:off x="9404456" y="3084520"/>
            <a:ext cx="364216" cy="6463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9674671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1F9204-C2AC-85D1-D3F9-72FF6B2E4C14}"/>
              </a:ext>
            </a:extLst>
          </p:cNvPr>
          <p:cNvSpPr txBox="1"/>
          <p:nvPr/>
        </p:nvSpPr>
        <p:spPr>
          <a:xfrm>
            <a:off x="673240" y="281353"/>
            <a:ext cx="6008914" cy="523220"/>
          </a:xfrm>
          <a:prstGeom prst="rect">
            <a:avLst/>
          </a:prstGeom>
          <a:noFill/>
        </p:spPr>
        <p:txBody>
          <a:bodyPr wrap="square" rtlCol="0">
            <a:spAutoFit/>
          </a:bodyPr>
          <a:lstStyle/>
          <a:p>
            <a:r>
              <a:rPr lang="en-US" sz="2800" b="1" dirty="0">
                <a:latin typeface="Abadi" panose="020B0604020104020204" pitchFamily="34" charset="0"/>
              </a:rPr>
              <a:t>Fieldwork enquiry - microclimate</a:t>
            </a:r>
            <a:endParaRPr lang="en-GB" sz="2800" b="1" dirty="0">
              <a:latin typeface="Abadi" panose="020B0604020104020204" pitchFamily="34" charset="0"/>
            </a:endParaRPr>
          </a:p>
        </p:txBody>
      </p:sp>
      <p:graphicFrame>
        <p:nvGraphicFramePr>
          <p:cNvPr id="3" name="Table 2">
            <a:extLst>
              <a:ext uri="{FF2B5EF4-FFF2-40B4-BE49-F238E27FC236}">
                <a16:creationId xmlns:a16="http://schemas.microsoft.com/office/drawing/2014/main" id="{F48E0C71-FA84-2DF5-6805-78BAFA7A35B6}"/>
              </a:ext>
            </a:extLst>
          </p:cNvPr>
          <p:cNvGraphicFramePr>
            <a:graphicFrameLocks noGrp="1"/>
          </p:cNvGraphicFramePr>
          <p:nvPr>
            <p:extLst>
              <p:ext uri="{D42A27DB-BD31-4B8C-83A1-F6EECF244321}">
                <p14:modId xmlns:p14="http://schemas.microsoft.com/office/powerpoint/2010/main" val="961913948"/>
              </p:ext>
            </p:extLst>
          </p:nvPr>
        </p:nvGraphicFramePr>
        <p:xfrm>
          <a:off x="673239" y="1055077"/>
          <a:ext cx="10952702" cy="5886324"/>
        </p:xfrm>
        <a:graphic>
          <a:graphicData uri="http://schemas.openxmlformats.org/drawingml/2006/table">
            <a:tbl>
              <a:tblPr firstRow="1" bandRow="1">
                <a:tableStyleId>{5C22544A-7EE6-4342-B048-85BDC9FD1C3A}</a:tableStyleId>
              </a:tblPr>
              <a:tblGrid>
                <a:gridCol w="4883499">
                  <a:extLst>
                    <a:ext uri="{9D8B030D-6E8A-4147-A177-3AD203B41FA5}">
                      <a16:colId xmlns:a16="http://schemas.microsoft.com/office/drawing/2014/main" val="3472207480"/>
                    </a:ext>
                  </a:extLst>
                </a:gridCol>
                <a:gridCol w="6069203">
                  <a:extLst>
                    <a:ext uri="{9D8B030D-6E8A-4147-A177-3AD203B41FA5}">
                      <a16:colId xmlns:a16="http://schemas.microsoft.com/office/drawing/2014/main" val="151681430"/>
                    </a:ext>
                  </a:extLst>
                </a:gridCol>
              </a:tblGrid>
              <a:tr h="582804">
                <a:tc>
                  <a:txBody>
                    <a:bodyPr/>
                    <a:lstStyle/>
                    <a:p>
                      <a:r>
                        <a:rPr lang="en-US" sz="2400" b="1" dirty="0">
                          <a:solidFill>
                            <a:schemeClr val="tx1"/>
                          </a:solidFill>
                          <a:latin typeface="Abadi" panose="020B0604020104020204" pitchFamily="34" charset="0"/>
                        </a:rPr>
                        <a:t>Strands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Activities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3390823553"/>
                  </a:ext>
                </a:extLst>
              </a:tr>
              <a:tr h="736401">
                <a:tc>
                  <a:txBody>
                    <a:bodyPr/>
                    <a:lstStyle/>
                    <a:p>
                      <a:r>
                        <a:rPr lang="en-US" sz="2400" b="1" dirty="0">
                          <a:solidFill>
                            <a:schemeClr val="tx1"/>
                          </a:solidFill>
                          <a:latin typeface="Abadi" panose="020B0604020104020204" pitchFamily="34" charset="0"/>
                        </a:rPr>
                        <a:t>Temperature </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‘That a pattern of temperature exists/does not exist around the school’</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815603847"/>
                  </a:ext>
                </a:extLst>
              </a:tr>
              <a:tr h="736401">
                <a:tc>
                  <a:txBody>
                    <a:bodyPr/>
                    <a:lstStyle/>
                    <a:p>
                      <a:r>
                        <a:rPr lang="en-US" sz="2400" b="1" dirty="0">
                          <a:solidFill>
                            <a:schemeClr val="tx1"/>
                          </a:solidFill>
                          <a:latin typeface="Abadi" panose="020B0604020104020204" pitchFamily="34" charset="0"/>
                        </a:rPr>
                        <a:t>Methodology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Systematic sampling.  Thermometers given 5 minutes to settle then 3 readings 5 mins apart.</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4201357643"/>
                  </a:ext>
                </a:extLst>
              </a:tr>
              <a:tr h="736401">
                <a:tc>
                  <a:txBody>
                    <a:bodyPr/>
                    <a:lstStyle/>
                    <a:p>
                      <a:r>
                        <a:rPr lang="en-US" sz="2400" b="1" dirty="0">
                          <a:solidFill>
                            <a:schemeClr val="tx1"/>
                          </a:solidFill>
                          <a:latin typeface="Abadi" panose="020B0604020104020204" pitchFamily="34" charset="0"/>
                        </a:rPr>
                        <a:t>Data processing and presentation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Calculate mean, tabulate results, plot on graph, plot on map.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216951405"/>
                  </a:ext>
                </a:extLst>
              </a:tr>
              <a:tr h="736401">
                <a:tc>
                  <a:txBody>
                    <a:bodyPr/>
                    <a:lstStyle/>
                    <a:p>
                      <a:r>
                        <a:rPr lang="en-US" sz="2400" b="1" dirty="0">
                          <a:solidFill>
                            <a:schemeClr val="tx1"/>
                          </a:solidFill>
                          <a:latin typeface="Abadi" panose="020B0604020104020204" pitchFamily="34" charset="0"/>
                        </a:rPr>
                        <a:t>Data analysis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Use mean and range.  Relate results to sun, shade, shelter, exposure.</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704694192"/>
                  </a:ext>
                </a:extLst>
              </a:tr>
              <a:tr h="736401">
                <a:tc>
                  <a:txBody>
                    <a:bodyPr/>
                    <a:lstStyle/>
                    <a:p>
                      <a:r>
                        <a:rPr lang="en-US" sz="2400" b="1" dirty="0">
                          <a:solidFill>
                            <a:schemeClr val="tx1"/>
                          </a:solidFill>
                          <a:latin typeface="Abadi" panose="020B0604020104020204" pitchFamily="34" charset="0"/>
                        </a:rPr>
                        <a:t>Conclusions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Key findings. Go back to hypothesis (question/aim).</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490021764"/>
                  </a:ext>
                </a:extLst>
              </a:tr>
              <a:tr h="736401">
                <a:tc>
                  <a:txBody>
                    <a:bodyPr/>
                    <a:lstStyle/>
                    <a:p>
                      <a:r>
                        <a:rPr lang="en-US" sz="2400" b="1" dirty="0">
                          <a:solidFill>
                            <a:schemeClr val="tx1"/>
                          </a:solidFill>
                          <a:latin typeface="Abadi" panose="020B0604020104020204" pitchFamily="34" charset="0"/>
                        </a:rPr>
                        <a:t>Evaluation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Methods, results, conclusions, adaptations, replication.</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327718945"/>
                  </a:ext>
                </a:extLst>
              </a:tr>
            </a:tbl>
          </a:graphicData>
        </a:graphic>
      </p:graphicFrame>
    </p:spTree>
    <p:extLst>
      <p:ext uri="{BB962C8B-B14F-4D97-AF65-F5344CB8AC3E}">
        <p14:creationId xmlns:p14="http://schemas.microsoft.com/office/powerpoint/2010/main" val="16595152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1F9204-C2AC-85D1-D3F9-72FF6B2E4C14}"/>
              </a:ext>
            </a:extLst>
          </p:cNvPr>
          <p:cNvSpPr txBox="1"/>
          <p:nvPr/>
        </p:nvSpPr>
        <p:spPr>
          <a:xfrm>
            <a:off x="673239" y="281353"/>
            <a:ext cx="9218905" cy="523220"/>
          </a:xfrm>
          <a:prstGeom prst="rect">
            <a:avLst/>
          </a:prstGeom>
          <a:noFill/>
        </p:spPr>
        <p:txBody>
          <a:bodyPr wrap="square" rtlCol="0">
            <a:spAutoFit/>
          </a:bodyPr>
          <a:lstStyle/>
          <a:p>
            <a:r>
              <a:rPr lang="en-US" sz="2800" b="1" dirty="0">
                <a:latin typeface="Abadi" panose="020B0604020104020204" pitchFamily="34" charset="0"/>
              </a:rPr>
              <a:t>Fieldwork enquiry – local employment structure</a:t>
            </a:r>
            <a:endParaRPr lang="en-GB" sz="2800" b="1" dirty="0">
              <a:latin typeface="Abadi" panose="020B0604020104020204" pitchFamily="34" charset="0"/>
            </a:endParaRPr>
          </a:p>
        </p:txBody>
      </p:sp>
      <p:graphicFrame>
        <p:nvGraphicFramePr>
          <p:cNvPr id="3" name="Table 2">
            <a:extLst>
              <a:ext uri="{FF2B5EF4-FFF2-40B4-BE49-F238E27FC236}">
                <a16:creationId xmlns:a16="http://schemas.microsoft.com/office/drawing/2014/main" id="{F48E0C71-FA84-2DF5-6805-78BAFA7A35B6}"/>
              </a:ext>
            </a:extLst>
          </p:cNvPr>
          <p:cNvGraphicFramePr>
            <a:graphicFrameLocks noGrp="1"/>
          </p:cNvGraphicFramePr>
          <p:nvPr>
            <p:extLst>
              <p:ext uri="{D42A27DB-BD31-4B8C-83A1-F6EECF244321}">
                <p14:modId xmlns:p14="http://schemas.microsoft.com/office/powerpoint/2010/main" val="1693706138"/>
              </p:ext>
            </p:extLst>
          </p:nvPr>
        </p:nvGraphicFramePr>
        <p:xfrm>
          <a:off x="673238" y="1055077"/>
          <a:ext cx="11286697" cy="5001210"/>
        </p:xfrm>
        <a:graphic>
          <a:graphicData uri="http://schemas.openxmlformats.org/drawingml/2006/table">
            <a:tbl>
              <a:tblPr firstRow="1" bandRow="1">
                <a:tableStyleId>{5C22544A-7EE6-4342-B048-85BDC9FD1C3A}</a:tableStyleId>
              </a:tblPr>
              <a:tblGrid>
                <a:gridCol w="5032418">
                  <a:extLst>
                    <a:ext uri="{9D8B030D-6E8A-4147-A177-3AD203B41FA5}">
                      <a16:colId xmlns:a16="http://schemas.microsoft.com/office/drawing/2014/main" val="3472207480"/>
                    </a:ext>
                  </a:extLst>
                </a:gridCol>
                <a:gridCol w="6254279">
                  <a:extLst>
                    <a:ext uri="{9D8B030D-6E8A-4147-A177-3AD203B41FA5}">
                      <a16:colId xmlns:a16="http://schemas.microsoft.com/office/drawing/2014/main" val="151681430"/>
                    </a:ext>
                  </a:extLst>
                </a:gridCol>
              </a:tblGrid>
              <a:tr h="582804">
                <a:tc>
                  <a:txBody>
                    <a:bodyPr/>
                    <a:lstStyle/>
                    <a:p>
                      <a:r>
                        <a:rPr lang="en-US" sz="2400" b="1" dirty="0">
                          <a:solidFill>
                            <a:schemeClr val="tx1"/>
                          </a:solidFill>
                          <a:latin typeface="Abadi" panose="020B0604020104020204" pitchFamily="34" charset="0"/>
                        </a:rPr>
                        <a:t>Strands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Activities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3390823553"/>
                  </a:ext>
                </a:extLst>
              </a:tr>
              <a:tr h="736401">
                <a:tc>
                  <a:txBody>
                    <a:bodyPr/>
                    <a:lstStyle/>
                    <a:p>
                      <a:r>
                        <a:rPr lang="en-US" sz="2400" b="1" dirty="0">
                          <a:solidFill>
                            <a:schemeClr val="tx1"/>
                          </a:solidFill>
                          <a:latin typeface="Abadi" panose="020B0604020104020204" pitchFamily="34" charset="0"/>
                        </a:rPr>
                        <a:t>Focus, questions and theory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815603847"/>
                  </a:ext>
                </a:extLst>
              </a:tr>
              <a:tr h="736401">
                <a:tc>
                  <a:txBody>
                    <a:bodyPr/>
                    <a:lstStyle/>
                    <a:p>
                      <a:r>
                        <a:rPr lang="en-US" sz="2400" b="1" dirty="0">
                          <a:solidFill>
                            <a:schemeClr val="tx1"/>
                          </a:solidFill>
                          <a:latin typeface="Abadi" panose="020B0604020104020204" pitchFamily="34" charset="0"/>
                        </a:rPr>
                        <a:t>Methodology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4201357643"/>
                  </a:ext>
                </a:extLst>
              </a:tr>
              <a:tr h="736401">
                <a:tc>
                  <a:txBody>
                    <a:bodyPr/>
                    <a:lstStyle/>
                    <a:p>
                      <a:r>
                        <a:rPr lang="en-US" sz="2400" b="1" dirty="0">
                          <a:solidFill>
                            <a:schemeClr val="tx1"/>
                          </a:solidFill>
                          <a:latin typeface="Abadi" panose="020B0604020104020204" pitchFamily="34" charset="0"/>
                        </a:rPr>
                        <a:t>Data processing and presentation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216951405"/>
                  </a:ext>
                </a:extLst>
              </a:tr>
              <a:tr h="736401">
                <a:tc>
                  <a:txBody>
                    <a:bodyPr/>
                    <a:lstStyle/>
                    <a:p>
                      <a:r>
                        <a:rPr lang="en-US" sz="2400" b="1" dirty="0">
                          <a:solidFill>
                            <a:schemeClr val="tx1"/>
                          </a:solidFill>
                          <a:latin typeface="Abadi" panose="020B0604020104020204" pitchFamily="34" charset="0"/>
                        </a:rPr>
                        <a:t>Data analysis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704694192"/>
                  </a:ext>
                </a:extLst>
              </a:tr>
              <a:tr h="736401">
                <a:tc>
                  <a:txBody>
                    <a:bodyPr/>
                    <a:lstStyle/>
                    <a:p>
                      <a:r>
                        <a:rPr lang="en-US" sz="2400" b="1" dirty="0">
                          <a:solidFill>
                            <a:schemeClr val="tx1"/>
                          </a:solidFill>
                          <a:latin typeface="Abadi" panose="020B0604020104020204" pitchFamily="34" charset="0"/>
                        </a:rPr>
                        <a:t>Conclusions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490021764"/>
                  </a:ext>
                </a:extLst>
              </a:tr>
              <a:tr h="736401">
                <a:tc>
                  <a:txBody>
                    <a:bodyPr/>
                    <a:lstStyle/>
                    <a:p>
                      <a:r>
                        <a:rPr lang="en-US" sz="2400" b="1" dirty="0">
                          <a:solidFill>
                            <a:schemeClr val="tx1"/>
                          </a:solidFill>
                          <a:latin typeface="Abadi" panose="020B0604020104020204" pitchFamily="34" charset="0"/>
                        </a:rPr>
                        <a:t>Evaluation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327718945"/>
                  </a:ext>
                </a:extLst>
              </a:tr>
            </a:tbl>
          </a:graphicData>
        </a:graphic>
      </p:graphicFrame>
    </p:spTree>
    <p:extLst>
      <p:ext uri="{BB962C8B-B14F-4D97-AF65-F5344CB8AC3E}">
        <p14:creationId xmlns:p14="http://schemas.microsoft.com/office/powerpoint/2010/main" val="129564440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1F9204-C2AC-85D1-D3F9-72FF6B2E4C14}"/>
              </a:ext>
            </a:extLst>
          </p:cNvPr>
          <p:cNvSpPr txBox="1"/>
          <p:nvPr/>
        </p:nvSpPr>
        <p:spPr>
          <a:xfrm>
            <a:off x="673239" y="281353"/>
            <a:ext cx="9218905" cy="523220"/>
          </a:xfrm>
          <a:prstGeom prst="rect">
            <a:avLst/>
          </a:prstGeom>
          <a:noFill/>
        </p:spPr>
        <p:txBody>
          <a:bodyPr wrap="square" rtlCol="0">
            <a:spAutoFit/>
          </a:bodyPr>
          <a:lstStyle/>
          <a:p>
            <a:r>
              <a:rPr lang="en-US" sz="2800" b="1" dirty="0">
                <a:latin typeface="Abadi" panose="020B0604020104020204" pitchFamily="34" charset="0"/>
              </a:rPr>
              <a:t>Fieldwork enquiry – local employment structure</a:t>
            </a:r>
            <a:endParaRPr lang="en-GB" sz="2800" b="1" dirty="0">
              <a:latin typeface="Abadi" panose="020B0604020104020204" pitchFamily="34" charset="0"/>
            </a:endParaRPr>
          </a:p>
        </p:txBody>
      </p:sp>
      <p:graphicFrame>
        <p:nvGraphicFramePr>
          <p:cNvPr id="3" name="Table 2">
            <a:extLst>
              <a:ext uri="{FF2B5EF4-FFF2-40B4-BE49-F238E27FC236}">
                <a16:creationId xmlns:a16="http://schemas.microsoft.com/office/drawing/2014/main" id="{F48E0C71-FA84-2DF5-6805-78BAFA7A35B6}"/>
              </a:ext>
            </a:extLst>
          </p:cNvPr>
          <p:cNvGraphicFramePr>
            <a:graphicFrameLocks noGrp="1"/>
          </p:cNvGraphicFramePr>
          <p:nvPr>
            <p:extLst>
              <p:ext uri="{D42A27DB-BD31-4B8C-83A1-F6EECF244321}">
                <p14:modId xmlns:p14="http://schemas.microsoft.com/office/powerpoint/2010/main" val="2652374481"/>
              </p:ext>
            </p:extLst>
          </p:nvPr>
        </p:nvGraphicFramePr>
        <p:xfrm>
          <a:off x="673238" y="1055077"/>
          <a:ext cx="11286697" cy="5260887"/>
        </p:xfrm>
        <a:graphic>
          <a:graphicData uri="http://schemas.openxmlformats.org/drawingml/2006/table">
            <a:tbl>
              <a:tblPr firstRow="1" bandRow="1">
                <a:tableStyleId>{5C22544A-7EE6-4342-B048-85BDC9FD1C3A}</a:tableStyleId>
              </a:tblPr>
              <a:tblGrid>
                <a:gridCol w="5032418">
                  <a:extLst>
                    <a:ext uri="{9D8B030D-6E8A-4147-A177-3AD203B41FA5}">
                      <a16:colId xmlns:a16="http://schemas.microsoft.com/office/drawing/2014/main" val="3472207480"/>
                    </a:ext>
                  </a:extLst>
                </a:gridCol>
                <a:gridCol w="6254279">
                  <a:extLst>
                    <a:ext uri="{9D8B030D-6E8A-4147-A177-3AD203B41FA5}">
                      <a16:colId xmlns:a16="http://schemas.microsoft.com/office/drawing/2014/main" val="151681430"/>
                    </a:ext>
                  </a:extLst>
                </a:gridCol>
              </a:tblGrid>
              <a:tr h="582804">
                <a:tc>
                  <a:txBody>
                    <a:bodyPr/>
                    <a:lstStyle/>
                    <a:p>
                      <a:r>
                        <a:rPr lang="en-US" sz="2400" b="1" dirty="0">
                          <a:solidFill>
                            <a:schemeClr val="tx1"/>
                          </a:solidFill>
                          <a:latin typeface="Abadi" panose="020B0604020104020204" pitchFamily="34" charset="0"/>
                        </a:rPr>
                        <a:t>Strands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Activities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3390823553"/>
                  </a:ext>
                </a:extLst>
              </a:tr>
              <a:tr h="736401">
                <a:tc>
                  <a:txBody>
                    <a:bodyPr/>
                    <a:lstStyle/>
                    <a:p>
                      <a:r>
                        <a:rPr lang="en-US" sz="2400" b="1" dirty="0">
                          <a:solidFill>
                            <a:schemeClr val="tx1"/>
                          </a:solidFill>
                          <a:latin typeface="Abadi" panose="020B0604020104020204" pitchFamily="34" charset="0"/>
                        </a:rPr>
                        <a:t>Focus, questions and theory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‘That the local employment structure matches (does not match) that of the UK.’</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815603847"/>
                  </a:ext>
                </a:extLst>
              </a:tr>
              <a:tr h="736401">
                <a:tc>
                  <a:txBody>
                    <a:bodyPr/>
                    <a:lstStyle/>
                    <a:p>
                      <a:r>
                        <a:rPr lang="en-US" sz="2400" b="1" dirty="0">
                          <a:solidFill>
                            <a:schemeClr val="tx1"/>
                          </a:solidFill>
                          <a:latin typeface="Abadi" panose="020B0604020104020204" pitchFamily="34" charset="0"/>
                        </a:rPr>
                        <a:t>Methodology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Questionnaire completed for homework.  Ask three people what their most recent job is/was.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4201357643"/>
                  </a:ext>
                </a:extLst>
              </a:tr>
              <a:tr h="736401">
                <a:tc>
                  <a:txBody>
                    <a:bodyPr/>
                    <a:lstStyle/>
                    <a:p>
                      <a:r>
                        <a:rPr lang="en-US" sz="2400" b="1" dirty="0">
                          <a:solidFill>
                            <a:schemeClr val="tx1"/>
                          </a:solidFill>
                          <a:latin typeface="Abadi" panose="020B0604020104020204" pitchFamily="34" charset="0"/>
                        </a:rPr>
                        <a:t>Data processing and presentation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Collate class results.  Classify.  Graph against UK structure.</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216951405"/>
                  </a:ext>
                </a:extLst>
              </a:tr>
              <a:tr h="736401">
                <a:tc>
                  <a:txBody>
                    <a:bodyPr/>
                    <a:lstStyle/>
                    <a:p>
                      <a:r>
                        <a:rPr lang="en-US" sz="2400" b="1" dirty="0">
                          <a:solidFill>
                            <a:schemeClr val="tx1"/>
                          </a:solidFill>
                          <a:latin typeface="Abadi" panose="020B0604020104020204" pitchFamily="34" charset="0"/>
                        </a:rPr>
                        <a:t>Data analysis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704694192"/>
                  </a:ext>
                </a:extLst>
              </a:tr>
              <a:tr h="736401">
                <a:tc>
                  <a:txBody>
                    <a:bodyPr/>
                    <a:lstStyle/>
                    <a:p>
                      <a:r>
                        <a:rPr lang="en-US" sz="2400" b="1" dirty="0">
                          <a:solidFill>
                            <a:schemeClr val="tx1"/>
                          </a:solidFill>
                          <a:latin typeface="Abadi" panose="020B0604020104020204" pitchFamily="34" charset="0"/>
                        </a:rPr>
                        <a:t>Conclusions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490021764"/>
                  </a:ext>
                </a:extLst>
              </a:tr>
              <a:tr h="736401">
                <a:tc>
                  <a:txBody>
                    <a:bodyPr/>
                    <a:lstStyle/>
                    <a:p>
                      <a:r>
                        <a:rPr lang="en-US" sz="2400" b="1" dirty="0">
                          <a:solidFill>
                            <a:schemeClr val="tx1"/>
                          </a:solidFill>
                          <a:latin typeface="Abadi" panose="020B0604020104020204" pitchFamily="34" charset="0"/>
                        </a:rPr>
                        <a:t>Evaluation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327718945"/>
                  </a:ext>
                </a:extLst>
              </a:tr>
            </a:tbl>
          </a:graphicData>
        </a:graphic>
      </p:graphicFrame>
    </p:spTree>
    <p:extLst>
      <p:ext uri="{BB962C8B-B14F-4D97-AF65-F5344CB8AC3E}">
        <p14:creationId xmlns:p14="http://schemas.microsoft.com/office/powerpoint/2010/main" val="157004066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21029ED5-F105-4DD2-99C8-1E4422817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2D621E68-BF28-4A1C-B1A2-4E55E139E7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BE8BBE4D-F0DF-49B9-B75A-99DAC53ACA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E0F07DDC-34A6-46A1-9DE9-2BBE2931A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5">
              <a:extLst>
                <a:ext uri="{FF2B5EF4-FFF2-40B4-BE49-F238E27FC236}">
                  <a16:creationId xmlns:a16="http://schemas.microsoft.com/office/drawing/2014/main" id="{2CEB2BF9-B8DB-45B9-86EA-D197B5B1A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Isosceles Triangle 26">
              <a:extLst>
                <a:ext uri="{FF2B5EF4-FFF2-40B4-BE49-F238E27FC236}">
                  <a16:creationId xmlns:a16="http://schemas.microsoft.com/office/drawing/2014/main" id="{08B5BB34-3801-4E70-A981-FE007635E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Rectangle 27">
              <a:extLst>
                <a:ext uri="{FF2B5EF4-FFF2-40B4-BE49-F238E27FC236}">
                  <a16:creationId xmlns:a16="http://schemas.microsoft.com/office/drawing/2014/main" id="{38432A75-2CEB-463C-A8F2-ABB50A79F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Rectangle 28">
              <a:extLst>
                <a:ext uri="{FF2B5EF4-FFF2-40B4-BE49-F238E27FC236}">
                  <a16:creationId xmlns:a16="http://schemas.microsoft.com/office/drawing/2014/main" id="{E7E850B8-C050-4597-8BEB-113FEC9A27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 name="Rectangle 29">
              <a:extLst>
                <a:ext uri="{FF2B5EF4-FFF2-40B4-BE49-F238E27FC236}">
                  <a16:creationId xmlns:a16="http://schemas.microsoft.com/office/drawing/2014/main" id="{24ACC798-9CEC-4B6F-A8DD-F8E6FCCCF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 name="Isosceles Triangle 30">
              <a:extLst>
                <a:ext uri="{FF2B5EF4-FFF2-40B4-BE49-F238E27FC236}">
                  <a16:creationId xmlns:a16="http://schemas.microsoft.com/office/drawing/2014/main" id="{1D58A8C6-1294-4CD9-89BC-F1E981A52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2" name="Isosceles Triangle 31">
              <a:extLst>
                <a:ext uri="{FF2B5EF4-FFF2-40B4-BE49-F238E27FC236}">
                  <a16:creationId xmlns:a16="http://schemas.microsoft.com/office/drawing/2014/main" id="{F32F2ED6-6143-46C4-A641-72D42732B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33" name="Rectangle 32">
            <a:extLst>
              <a:ext uri="{FF2B5EF4-FFF2-40B4-BE49-F238E27FC236}">
                <a16:creationId xmlns:a16="http://schemas.microsoft.com/office/drawing/2014/main" id="{5C9652B3-A450-4ED6-8FBF-F536BA60B4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38D3C12-E4AC-5E55-DDBE-41C24C340D36}"/>
              </a:ext>
            </a:extLst>
          </p:cNvPr>
          <p:cNvPicPr>
            <a:picLocks noChangeAspect="1"/>
          </p:cNvPicPr>
          <p:nvPr/>
        </p:nvPicPr>
        <p:blipFill>
          <a:blip r:embed="rId2"/>
          <a:stretch>
            <a:fillRect/>
          </a:stretch>
        </p:blipFill>
        <p:spPr>
          <a:xfrm>
            <a:off x="231228" y="189186"/>
            <a:ext cx="11957596" cy="6526924"/>
          </a:xfrm>
          <a:prstGeom prst="rect">
            <a:avLst/>
          </a:prstGeom>
        </p:spPr>
      </p:pic>
    </p:spTree>
    <p:extLst>
      <p:ext uri="{BB962C8B-B14F-4D97-AF65-F5344CB8AC3E}">
        <p14:creationId xmlns:p14="http://schemas.microsoft.com/office/powerpoint/2010/main" val="4765763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1F9204-C2AC-85D1-D3F9-72FF6B2E4C14}"/>
              </a:ext>
            </a:extLst>
          </p:cNvPr>
          <p:cNvSpPr txBox="1"/>
          <p:nvPr/>
        </p:nvSpPr>
        <p:spPr>
          <a:xfrm>
            <a:off x="673239" y="281353"/>
            <a:ext cx="9218905" cy="523220"/>
          </a:xfrm>
          <a:prstGeom prst="rect">
            <a:avLst/>
          </a:prstGeom>
          <a:noFill/>
        </p:spPr>
        <p:txBody>
          <a:bodyPr wrap="square" rtlCol="0">
            <a:spAutoFit/>
          </a:bodyPr>
          <a:lstStyle/>
          <a:p>
            <a:r>
              <a:rPr lang="en-US" sz="2800" b="1" dirty="0">
                <a:latin typeface="Abadi" panose="020B0604020104020204" pitchFamily="34" charset="0"/>
              </a:rPr>
              <a:t>Fieldwork enquiry – local employment structure</a:t>
            </a:r>
            <a:endParaRPr lang="en-GB" sz="2800" b="1" dirty="0">
              <a:latin typeface="Abadi" panose="020B0604020104020204" pitchFamily="34" charset="0"/>
            </a:endParaRPr>
          </a:p>
        </p:txBody>
      </p:sp>
      <p:graphicFrame>
        <p:nvGraphicFramePr>
          <p:cNvPr id="3" name="Table 2">
            <a:extLst>
              <a:ext uri="{FF2B5EF4-FFF2-40B4-BE49-F238E27FC236}">
                <a16:creationId xmlns:a16="http://schemas.microsoft.com/office/drawing/2014/main" id="{F48E0C71-FA84-2DF5-6805-78BAFA7A35B6}"/>
              </a:ext>
            </a:extLst>
          </p:cNvPr>
          <p:cNvGraphicFramePr>
            <a:graphicFrameLocks noGrp="1"/>
          </p:cNvGraphicFramePr>
          <p:nvPr>
            <p:extLst>
              <p:ext uri="{D42A27DB-BD31-4B8C-83A1-F6EECF244321}">
                <p14:modId xmlns:p14="http://schemas.microsoft.com/office/powerpoint/2010/main" val="2284372280"/>
              </p:ext>
            </p:extLst>
          </p:nvPr>
        </p:nvGraphicFramePr>
        <p:xfrm>
          <a:off x="673238" y="1055077"/>
          <a:ext cx="11286697" cy="5520564"/>
        </p:xfrm>
        <a:graphic>
          <a:graphicData uri="http://schemas.openxmlformats.org/drawingml/2006/table">
            <a:tbl>
              <a:tblPr firstRow="1" bandRow="1">
                <a:tableStyleId>{5C22544A-7EE6-4342-B048-85BDC9FD1C3A}</a:tableStyleId>
              </a:tblPr>
              <a:tblGrid>
                <a:gridCol w="5032418">
                  <a:extLst>
                    <a:ext uri="{9D8B030D-6E8A-4147-A177-3AD203B41FA5}">
                      <a16:colId xmlns:a16="http://schemas.microsoft.com/office/drawing/2014/main" val="3472207480"/>
                    </a:ext>
                  </a:extLst>
                </a:gridCol>
                <a:gridCol w="6254279">
                  <a:extLst>
                    <a:ext uri="{9D8B030D-6E8A-4147-A177-3AD203B41FA5}">
                      <a16:colId xmlns:a16="http://schemas.microsoft.com/office/drawing/2014/main" val="151681430"/>
                    </a:ext>
                  </a:extLst>
                </a:gridCol>
              </a:tblGrid>
              <a:tr h="582804">
                <a:tc>
                  <a:txBody>
                    <a:bodyPr/>
                    <a:lstStyle/>
                    <a:p>
                      <a:r>
                        <a:rPr lang="en-US" sz="2400" b="1" dirty="0">
                          <a:solidFill>
                            <a:schemeClr val="tx1"/>
                          </a:solidFill>
                          <a:latin typeface="Abadi" panose="020B0604020104020204" pitchFamily="34" charset="0"/>
                        </a:rPr>
                        <a:t>Strands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Activities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3390823553"/>
                  </a:ext>
                </a:extLst>
              </a:tr>
              <a:tr h="736401">
                <a:tc>
                  <a:txBody>
                    <a:bodyPr/>
                    <a:lstStyle/>
                    <a:p>
                      <a:r>
                        <a:rPr lang="en-US" sz="2400" b="1" dirty="0">
                          <a:solidFill>
                            <a:schemeClr val="tx1"/>
                          </a:solidFill>
                          <a:latin typeface="Abadi" panose="020B0604020104020204" pitchFamily="34" charset="0"/>
                        </a:rPr>
                        <a:t>Focus, questions and theory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‘That the local employment structure matches (does not match) that of the UK.’</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815603847"/>
                  </a:ext>
                </a:extLst>
              </a:tr>
              <a:tr h="736401">
                <a:tc>
                  <a:txBody>
                    <a:bodyPr/>
                    <a:lstStyle/>
                    <a:p>
                      <a:r>
                        <a:rPr lang="en-US" sz="2400" b="1" dirty="0">
                          <a:solidFill>
                            <a:schemeClr val="tx1"/>
                          </a:solidFill>
                          <a:latin typeface="Abadi" panose="020B0604020104020204" pitchFamily="34" charset="0"/>
                        </a:rPr>
                        <a:t>Methodology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Questionnaire completed for homework.  Ask three people what their most recent job is/was.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4201357643"/>
                  </a:ext>
                </a:extLst>
              </a:tr>
              <a:tr h="736401">
                <a:tc>
                  <a:txBody>
                    <a:bodyPr/>
                    <a:lstStyle/>
                    <a:p>
                      <a:r>
                        <a:rPr lang="en-US" sz="2400" b="1" dirty="0">
                          <a:solidFill>
                            <a:schemeClr val="tx1"/>
                          </a:solidFill>
                          <a:latin typeface="Abadi" panose="020B0604020104020204" pitchFamily="34" charset="0"/>
                        </a:rPr>
                        <a:t>Data processing and presentation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Collate class results.  Classify.  Graph against UK structure.</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216951405"/>
                  </a:ext>
                </a:extLst>
              </a:tr>
              <a:tr h="736401">
                <a:tc>
                  <a:txBody>
                    <a:bodyPr/>
                    <a:lstStyle/>
                    <a:p>
                      <a:r>
                        <a:rPr lang="en-US" sz="2400" b="1" dirty="0">
                          <a:solidFill>
                            <a:schemeClr val="tx1"/>
                          </a:solidFill>
                          <a:latin typeface="Abadi" panose="020B0604020104020204" pitchFamily="34" charset="0"/>
                        </a:rPr>
                        <a:t>Data analysis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Look at similarities and differences.               % variations.  Offer reasons.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704694192"/>
                  </a:ext>
                </a:extLst>
              </a:tr>
              <a:tr h="736401">
                <a:tc>
                  <a:txBody>
                    <a:bodyPr/>
                    <a:lstStyle/>
                    <a:p>
                      <a:r>
                        <a:rPr lang="en-US" sz="2400" b="1" dirty="0">
                          <a:solidFill>
                            <a:schemeClr val="tx1"/>
                          </a:solidFill>
                          <a:latin typeface="Abadi" panose="020B0604020104020204" pitchFamily="34" charset="0"/>
                        </a:rPr>
                        <a:t>Conclusions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Key findings.  </a:t>
                      </a:r>
                    </a:p>
                    <a:p>
                      <a:r>
                        <a:rPr lang="en-US" sz="2400" b="1" dirty="0">
                          <a:solidFill>
                            <a:schemeClr val="tx1"/>
                          </a:solidFill>
                          <a:latin typeface="Abadi" panose="020B0604020104020204" pitchFamily="34" charset="0"/>
                        </a:rPr>
                        <a:t>Overall conclusion(s) – link to strand 1.</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490021764"/>
                  </a:ext>
                </a:extLst>
              </a:tr>
              <a:tr h="736401">
                <a:tc>
                  <a:txBody>
                    <a:bodyPr/>
                    <a:lstStyle/>
                    <a:p>
                      <a:r>
                        <a:rPr lang="en-US" sz="2400" b="1" dirty="0">
                          <a:solidFill>
                            <a:schemeClr val="tx1"/>
                          </a:solidFill>
                          <a:latin typeface="Abadi" panose="020B0604020104020204" pitchFamily="34" charset="0"/>
                        </a:rPr>
                        <a:t>Evaluation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Accuracy.    Reliability.</a:t>
                      </a:r>
                    </a:p>
                    <a:p>
                      <a:r>
                        <a:rPr lang="en-US" sz="2400" b="1" dirty="0">
                          <a:solidFill>
                            <a:schemeClr val="tx1"/>
                          </a:solidFill>
                          <a:latin typeface="Abadi" panose="020B0604020104020204" pitchFamily="34" charset="0"/>
                        </a:rPr>
                        <a:t>Validity.      Replication.</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327718945"/>
                  </a:ext>
                </a:extLst>
              </a:tr>
            </a:tbl>
          </a:graphicData>
        </a:graphic>
      </p:graphicFrame>
    </p:spTree>
    <p:extLst>
      <p:ext uri="{BB962C8B-B14F-4D97-AF65-F5344CB8AC3E}">
        <p14:creationId xmlns:p14="http://schemas.microsoft.com/office/powerpoint/2010/main" val="381672229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1F9204-C2AC-85D1-D3F9-72FF6B2E4C14}"/>
              </a:ext>
            </a:extLst>
          </p:cNvPr>
          <p:cNvSpPr txBox="1"/>
          <p:nvPr/>
        </p:nvSpPr>
        <p:spPr>
          <a:xfrm>
            <a:off x="673239" y="281353"/>
            <a:ext cx="9218905" cy="523220"/>
          </a:xfrm>
          <a:prstGeom prst="rect">
            <a:avLst/>
          </a:prstGeom>
          <a:noFill/>
        </p:spPr>
        <p:txBody>
          <a:bodyPr wrap="square" rtlCol="0">
            <a:spAutoFit/>
          </a:bodyPr>
          <a:lstStyle/>
          <a:p>
            <a:r>
              <a:rPr lang="en-US" sz="2800" b="1" dirty="0">
                <a:latin typeface="Abadi" panose="020B0604020104020204" pitchFamily="34" charset="0"/>
              </a:rPr>
              <a:t>Fieldwork enquiry – Migration</a:t>
            </a:r>
            <a:endParaRPr lang="en-GB" sz="2800" b="1" dirty="0">
              <a:latin typeface="Abadi" panose="020B0604020104020204" pitchFamily="34" charset="0"/>
            </a:endParaRPr>
          </a:p>
        </p:txBody>
      </p:sp>
      <p:graphicFrame>
        <p:nvGraphicFramePr>
          <p:cNvPr id="3" name="Table 2">
            <a:extLst>
              <a:ext uri="{FF2B5EF4-FFF2-40B4-BE49-F238E27FC236}">
                <a16:creationId xmlns:a16="http://schemas.microsoft.com/office/drawing/2014/main" id="{F48E0C71-FA84-2DF5-6805-78BAFA7A35B6}"/>
              </a:ext>
            </a:extLst>
          </p:cNvPr>
          <p:cNvGraphicFramePr>
            <a:graphicFrameLocks noGrp="1"/>
          </p:cNvGraphicFramePr>
          <p:nvPr>
            <p:extLst>
              <p:ext uri="{D42A27DB-BD31-4B8C-83A1-F6EECF244321}">
                <p14:modId xmlns:p14="http://schemas.microsoft.com/office/powerpoint/2010/main" val="2099060632"/>
              </p:ext>
            </p:extLst>
          </p:nvPr>
        </p:nvGraphicFramePr>
        <p:xfrm>
          <a:off x="673238" y="1055077"/>
          <a:ext cx="11286697" cy="5001210"/>
        </p:xfrm>
        <a:graphic>
          <a:graphicData uri="http://schemas.openxmlformats.org/drawingml/2006/table">
            <a:tbl>
              <a:tblPr firstRow="1" bandRow="1">
                <a:tableStyleId>{5C22544A-7EE6-4342-B048-85BDC9FD1C3A}</a:tableStyleId>
              </a:tblPr>
              <a:tblGrid>
                <a:gridCol w="5032418">
                  <a:extLst>
                    <a:ext uri="{9D8B030D-6E8A-4147-A177-3AD203B41FA5}">
                      <a16:colId xmlns:a16="http://schemas.microsoft.com/office/drawing/2014/main" val="3472207480"/>
                    </a:ext>
                  </a:extLst>
                </a:gridCol>
                <a:gridCol w="6254279">
                  <a:extLst>
                    <a:ext uri="{9D8B030D-6E8A-4147-A177-3AD203B41FA5}">
                      <a16:colId xmlns:a16="http://schemas.microsoft.com/office/drawing/2014/main" val="151681430"/>
                    </a:ext>
                  </a:extLst>
                </a:gridCol>
              </a:tblGrid>
              <a:tr h="582804">
                <a:tc>
                  <a:txBody>
                    <a:bodyPr/>
                    <a:lstStyle/>
                    <a:p>
                      <a:r>
                        <a:rPr lang="en-US" sz="2400" b="1" dirty="0">
                          <a:solidFill>
                            <a:schemeClr val="tx1"/>
                          </a:solidFill>
                          <a:latin typeface="Abadi" panose="020B0604020104020204" pitchFamily="34" charset="0"/>
                        </a:rPr>
                        <a:t>Strands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Activities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3390823553"/>
                  </a:ext>
                </a:extLst>
              </a:tr>
              <a:tr h="736401">
                <a:tc>
                  <a:txBody>
                    <a:bodyPr/>
                    <a:lstStyle/>
                    <a:p>
                      <a:r>
                        <a:rPr lang="en-US" sz="2400" b="1" dirty="0">
                          <a:solidFill>
                            <a:schemeClr val="tx1"/>
                          </a:solidFill>
                          <a:latin typeface="Abadi" panose="020B0604020104020204" pitchFamily="34" charset="0"/>
                        </a:rPr>
                        <a:t>Focus, questions and theory</a:t>
                      </a:r>
                      <a:endParaRPr lang="en-GB" sz="2400" b="1" dirty="0">
                        <a:solidFill>
                          <a:schemeClr val="tx1"/>
                        </a:solidFill>
                        <a:latin typeface="Abadi" panose="020B0604020104020204" pitchFamily="34" charset="0"/>
                      </a:endParaRPr>
                    </a:p>
                  </a:txBody>
                  <a:tcPr/>
                </a:tc>
                <a:tc>
                  <a:txBody>
                    <a:bodyPr/>
                    <a:lstStyle/>
                    <a:p>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815603847"/>
                  </a:ext>
                </a:extLst>
              </a:tr>
              <a:tr h="736401">
                <a:tc>
                  <a:txBody>
                    <a:bodyPr/>
                    <a:lstStyle/>
                    <a:p>
                      <a:r>
                        <a:rPr lang="en-US" sz="2400" b="1" dirty="0">
                          <a:solidFill>
                            <a:schemeClr val="tx1"/>
                          </a:solidFill>
                          <a:latin typeface="Abadi" panose="020B0604020104020204" pitchFamily="34" charset="0"/>
                        </a:rPr>
                        <a:t>Methodology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4201357643"/>
                  </a:ext>
                </a:extLst>
              </a:tr>
              <a:tr h="736401">
                <a:tc>
                  <a:txBody>
                    <a:bodyPr/>
                    <a:lstStyle/>
                    <a:p>
                      <a:r>
                        <a:rPr lang="en-US" sz="2400" b="1" dirty="0">
                          <a:solidFill>
                            <a:schemeClr val="tx1"/>
                          </a:solidFill>
                          <a:latin typeface="Abadi" panose="020B0604020104020204" pitchFamily="34" charset="0"/>
                        </a:rPr>
                        <a:t>Data processing and presentation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216951405"/>
                  </a:ext>
                </a:extLst>
              </a:tr>
              <a:tr h="736401">
                <a:tc>
                  <a:txBody>
                    <a:bodyPr/>
                    <a:lstStyle/>
                    <a:p>
                      <a:r>
                        <a:rPr lang="en-US" sz="2400" b="1" dirty="0">
                          <a:solidFill>
                            <a:schemeClr val="tx1"/>
                          </a:solidFill>
                          <a:latin typeface="Abadi" panose="020B0604020104020204" pitchFamily="34" charset="0"/>
                        </a:rPr>
                        <a:t>Data analysis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704694192"/>
                  </a:ext>
                </a:extLst>
              </a:tr>
              <a:tr h="736401">
                <a:tc>
                  <a:txBody>
                    <a:bodyPr/>
                    <a:lstStyle/>
                    <a:p>
                      <a:r>
                        <a:rPr lang="en-US" sz="2400" b="1" dirty="0">
                          <a:solidFill>
                            <a:schemeClr val="tx1"/>
                          </a:solidFill>
                          <a:latin typeface="Abadi" panose="020B0604020104020204" pitchFamily="34" charset="0"/>
                        </a:rPr>
                        <a:t>Conclusions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490021764"/>
                  </a:ext>
                </a:extLst>
              </a:tr>
              <a:tr h="736401">
                <a:tc>
                  <a:txBody>
                    <a:bodyPr/>
                    <a:lstStyle/>
                    <a:p>
                      <a:r>
                        <a:rPr lang="en-US" sz="2400" b="1" dirty="0">
                          <a:solidFill>
                            <a:schemeClr val="tx1"/>
                          </a:solidFill>
                          <a:latin typeface="Abadi" panose="020B0604020104020204" pitchFamily="34" charset="0"/>
                        </a:rPr>
                        <a:t>Evaluation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327718945"/>
                  </a:ext>
                </a:extLst>
              </a:tr>
            </a:tbl>
          </a:graphicData>
        </a:graphic>
      </p:graphicFrame>
    </p:spTree>
    <p:extLst>
      <p:ext uri="{BB962C8B-B14F-4D97-AF65-F5344CB8AC3E}">
        <p14:creationId xmlns:p14="http://schemas.microsoft.com/office/powerpoint/2010/main" val="202109121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1F9204-C2AC-85D1-D3F9-72FF6B2E4C14}"/>
              </a:ext>
            </a:extLst>
          </p:cNvPr>
          <p:cNvSpPr txBox="1"/>
          <p:nvPr/>
        </p:nvSpPr>
        <p:spPr>
          <a:xfrm>
            <a:off x="673239" y="281353"/>
            <a:ext cx="9218905" cy="523220"/>
          </a:xfrm>
          <a:prstGeom prst="rect">
            <a:avLst/>
          </a:prstGeom>
          <a:noFill/>
        </p:spPr>
        <p:txBody>
          <a:bodyPr wrap="square" rtlCol="0">
            <a:spAutoFit/>
          </a:bodyPr>
          <a:lstStyle/>
          <a:p>
            <a:r>
              <a:rPr lang="en-US" sz="2800" b="1" dirty="0">
                <a:latin typeface="Abadi" panose="020B0604020104020204" pitchFamily="34" charset="0"/>
              </a:rPr>
              <a:t>Fieldwork enquiry – Migration</a:t>
            </a:r>
            <a:endParaRPr lang="en-GB" sz="2800" b="1" dirty="0">
              <a:latin typeface="Abadi" panose="020B0604020104020204" pitchFamily="34" charset="0"/>
            </a:endParaRPr>
          </a:p>
        </p:txBody>
      </p:sp>
      <p:graphicFrame>
        <p:nvGraphicFramePr>
          <p:cNvPr id="3" name="Table 2">
            <a:extLst>
              <a:ext uri="{FF2B5EF4-FFF2-40B4-BE49-F238E27FC236}">
                <a16:creationId xmlns:a16="http://schemas.microsoft.com/office/drawing/2014/main" id="{F48E0C71-FA84-2DF5-6805-78BAFA7A35B6}"/>
              </a:ext>
            </a:extLst>
          </p:cNvPr>
          <p:cNvGraphicFramePr>
            <a:graphicFrameLocks noGrp="1"/>
          </p:cNvGraphicFramePr>
          <p:nvPr>
            <p:extLst>
              <p:ext uri="{D42A27DB-BD31-4B8C-83A1-F6EECF244321}">
                <p14:modId xmlns:p14="http://schemas.microsoft.com/office/powerpoint/2010/main" val="2835087208"/>
              </p:ext>
            </p:extLst>
          </p:nvPr>
        </p:nvGraphicFramePr>
        <p:xfrm>
          <a:off x="673238" y="1055077"/>
          <a:ext cx="11286697" cy="5626647"/>
        </p:xfrm>
        <a:graphic>
          <a:graphicData uri="http://schemas.openxmlformats.org/drawingml/2006/table">
            <a:tbl>
              <a:tblPr firstRow="1" bandRow="1">
                <a:tableStyleId>{5C22544A-7EE6-4342-B048-85BDC9FD1C3A}</a:tableStyleId>
              </a:tblPr>
              <a:tblGrid>
                <a:gridCol w="5032418">
                  <a:extLst>
                    <a:ext uri="{9D8B030D-6E8A-4147-A177-3AD203B41FA5}">
                      <a16:colId xmlns:a16="http://schemas.microsoft.com/office/drawing/2014/main" val="3472207480"/>
                    </a:ext>
                  </a:extLst>
                </a:gridCol>
                <a:gridCol w="6254279">
                  <a:extLst>
                    <a:ext uri="{9D8B030D-6E8A-4147-A177-3AD203B41FA5}">
                      <a16:colId xmlns:a16="http://schemas.microsoft.com/office/drawing/2014/main" val="151681430"/>
                    </a:ext>
                  </a:extLst>
                </a:gridCol>
              </a:tblGrid>
              <a:tr h="582804">
                <a:tc>
                  <a:txBody>
                    <a:bodyPr/>
                    <a:lstStyle/>
                    <a:p>
                      <a:r>
                        <a:rPr lang="en-US" sz="2400" b="1" dirty="0">
                          <a:solidFill>
                            <a:schemeClr val="tx1"/>
                          </a:solidFill>
                          <a:latin typeface="Abadi" panose="020B0604020104020204" pitchFamily="34" charset="0"/>
                        </a:rPr>
                        <a:t>Strands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Activities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3390823553"/>
                  </a:ext>
                </a:extLst>
              </a:tr>
              <a:tr h="736401">
                <a:tc>
                  <a:txBody>
                    <a:bodyPr/>
                    <a:lstStyle/>
                    <a:p>
                      <a:r>
                        <a:rPr lang="en-US" sz="2400" b="1" dirty="0">
                          <a:solidFill>
                            <a:schemeClr val="tx1"/>
                          </a:solidFill>
                          <a:latin typeface="Abadi" panose="020B0604020104020204" pitchFamily="34" charset="0"/>
                        </a:rPr>
                        <a:t>Focus, questions and theory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‘That the population structure of Bolton is (is not) the result of international migration’</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815603847"/>
                  </a:ext>
                </a:extLst>
              </a:tr>
              <a:tr h="736401">
                <a:tc>
                  <a:txBody>
                    <a:bodyPr/>
                    <a:lstStyle/>
                    <a:p>
                      <a:r>
                        <a:rPr lang="en-US" sz="2400" b="1" dirty="0">
                          <a:solidFill>
                            <a:schemeClr val="tx1"/>
                          </a:solidFill>
                          <a:latin typeface="Abadi" panose="020B0604020104020204" pitchFamily="34" charset="0"/>
                        </a:rPr>
                        <a:t>Methodology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Questionnaire at home.  Ask any three people the country of their birth.  If outside UK, ask why they came to Bolton.</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4201357643"/>
                  </a:ext>
                </a:extLst>
              </a:tr>
              <a:tr h="736401">
                <a:tc>
                  <a:txBody>
                    <a:bodyPr/>
                    <a:lstStyle/>
                    <a:p>
                      <a:r>
                        <a:rPr lang="en-US" sz="2400" b="1" dirty="0">
                          <a:solidFill>
                            <a:schemeClr val="tx1"/>
                          </a:solidFill>
                          <a:latin typeface="Abadi" panose="020B0604020104020204" pitchFamily="34" charset="0"/>
                        </a:rPr>
                        <a:t>Data processing and presentation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Could be a graph.  Could be a world map with proportional symbols. </a:t>
                      </a:r>
                      <a:r>
                        <a:rPr lang="en-US" sz="2400" b="1" dirty="0" err="1">
                          <a:solidFill>
                            <a:schemeClr val="tx1"/>
                          </a:solidFill>
                          <a:latin typeface="Abadi" panose="020B0604020104020204" pitchFamily="34" charset="0"/>
                        </a:rPr>
                        <a:t>Colour</a:t>
                      </a:r>
                      <a:r>
                        <a:rPr lang="en-US" sz="2400" b="1" dirty="0">
                          <a:solidFill>
                            <a:schemeClr val="tx1"/>
                          </a:solidFill>
                          <a:latin typeface="Abadi" panose="020B0604020104020204" pitchFamily="34" charset="0"/>
                        </a:rPr>
                        <a:t>-coded flow lines.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216951405"/>
                  </a:ext>
                </a:extLst>
              </a:tr>
              <a:tr h="736401">
                <a:tc>
                  <a:txBody>
                    <a:bodyPr/>
                    <a:lstStyle/>
                    <a:p>
                      <a:r>
                        <a:rPr lang="en-US" sz="2400" b="1" dirty="0">
                          <a:solidFill>
                            <a:schemeClr val="tx1"/>
                          </a:solidFill>
                          <a:latin typeface="Abadi" panose="020B0604020104020204" pitchFamily="34" charset="0"/>
                        </a:rPr>
                        <a:t>Data analysis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704694192"/>
                  </a:ext>
                </a:extLst>
              </a:tr>
              <a:tr h="736401">
                <a:tc>
                  <a:txBody>
                    <a:bodyPr/>
                    <a:lstStyle/>
                    <a:p>
                      <a:r>
                        <a:rPr lang="en-US" sz="2400" b="1" dirty="0">
                          <a:solidFill>
                            <a:schemeClr val="tx1"/>
                          </a:solidFill>
                          <a:latin typeface="Abadi" panose="020B0604020104020204" pitchFamily="34" charset="0"/>
                        </a:rPr>
                        <a:t>Conclusions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490021764"/>
                  </a:ext>
                </a:extLst>
              </a:tr>
              <a:tr h="736401">
                <a:tc>
                  <a:txBody>
                    <a:bodyPr/>
                    <a:lstStyle/>
                    <a:p>
                      <a:r>
                        <a:rPr lang="en-US" sz="2400" b="1" dirty="0">
                          <a:solidFill>
                            <a:schemeClr val="tx1"/>
                          </a:solidFill>
                          <a:latin typeface="Abadi" panose="020B0604020104020204" pitchFamily="34" charset="0"/>
                        </a:rPr>
                        <a:t>Evaluation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327718945"/>
                  </a:ext>
                </a:extLst>
              </a:tr>
            </a:tbl>
          </a:graphicData>
        </a:graphic>
      </p:graphicFrame>
    </p:spTree>
    <p:extLst>
      <p:ext uri="{BB962C8B-B14F-4D97-AF65-F5344CB8AC3E}">
        <p14:creationId xmlns:p14="http://schemas.microsoft.com/office/powerpoint/2010/main" val="215586680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E09A8E-E286-25FF-7FC3-0E86949415DE}"/>
              </a:ext>
            </a:extLst>
          </p:cNvPr>
          <p:cNvPicPr>
            <a:picLocks noChangeAspect="1"/>
          </p:cNvPicPr>
          <p:nvPr/>
        </p:nvPicPr>
        <p:blipFill>
          <a:blip r:embed="rId2"/>
          <a:stretch>
            <a:fillRect/>
          </a:stretch>
        </p:blipFill>
        <p:spPr>
          <a:xfrm>
            <a:off x="1103586" y="872358"/>
            <a:ext cx="10003263" cy="5681277"/>
          </a:xfrm>
          <a:prstGeom prst="rect">
            <a:avLst/>
          </a:prstGeom>
        </p:spPr>
      </p:pic>
      <p:sp>
        <p:nvSpPr>
          <p:cNvPr id="4" name="TextBox 3">
            <a:extLst>
              <a:ext uri="{FF2B5EF4-FFF2-40B4-BE49-F238E27FC236}">
                <a16:creationId xmlns:a16="http://schemas.microsoft.com/office/drawing/2014/main" id="{199BF849-4082-31F7-18B3-F87C9B07F5EB}"/>
              </a:ext>
            </a:extLst>
          </p:cNvPr>
          <p:cNvSpPr txBox="1"/>
          <p:nvPr/>
        </p:nvSpPr>
        <p:spPr>
          <a:xfrm>
            <a:off x="3499945" y="304365"/>
            <a:ext cx="4992414" cy="523220"/>
          </a:xfrm>
          <a:prstGeom prst="rect">
            <a:avLst/>
          </a:prstGeom>
          <a:noFill/>
        </p:spPr>
        <p:txBody>
          <a:bodyPr wrap="square" rtlCol="0">
            <a:spAutoFit/>
          </a:bodyPr>
          <a:lstStyle/>
          <a:p>
            <a:r>
              <a:rPr lang="en-US" sz="2800" b="1" dirty="0">
                <a:latin typeface="Abadi" panose="020B0604020104020204" pitchFamily="34" charset="0"/>
              </a:rPr>
              <a:t>Population data from Census</a:t>
            </a:r>
            <a:endParaRPr lang="en-GB" sz="2800" b="1" dirty="0">
              <a:latin typeface="Abadi" panose="020B0604020104020204" pitchFamily="34" charset="0"/>
            </a:endParaRPr>
          </a:p>
        </p:txBody>
      </p:sp>
    </p:spTree>
    <p:extLst>
      <p:ext uri="{BB962C8B-B14F-4D97-AF65-F5344CB8AC3E}">
        <p14:creationId xmlns:p14="http://schemas.microsoft.com/office/powerpoint/2010/main" val="155946087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1F9204-C2AC-85D1-D3F9-72FF6B2E4C14}"/>
              </a:ext>
            </a:extLst>
          </p:cNvPr>
          <p:cNvSpPr txBox="1"/>
          <p:nvPr/>
        </p:nvSpPr>
        <p:spPr>
          <a:xfrm>
            <a:off x="1" y="332509"/>
            <a:ext cx="11378044" cy="523220"/>
          </a:xfrm>
          <a:prstGeom prst="rect">
            <a:avLst/>
          </a:prstGeom>
          <a:noFill/>
        </p:spPr>
        <p:txBody>
          <a:bodyPr wrap="square" rtlCol="0">
            <a:spAutoFit/>
          </a:bodyPr>
          <a:lstStyle/>
          <a:p>
            <a:r>
              <a:rPr lang="en-US" sz="2800" b="1" dirty="0">
                <a:latin typeface="Abadi" panose="020B0604020104020204" pitchFamily="34" charset="0"/>
              </a:rPr>
              <a:t>Fieldwork enquiry – local strategies to mitigate climate change</a:t>
            </a:r>
            <a:endParaRPr lang="en-GB" sz="2800" b="1" dirty="0">
              <a:latin typeface="Abadi" panose="020B0604020104020204" pitchFamily="34" charset="0"/>
            </a:endParaRPr>
          </a:p>
        </p:txBody>
      </p:sp>
      <p:graphicFrame>
        <p:nvGraphicFramePr>
          <p:cNvPr id="3" name="Table 2">
            <a:extLst>
              <a:ext uri="{FF2B5EF4-FFF2-40B4-BE49-F238E27FC236}">
                <a16:creationId xmlns:a16="http://schemas.microsoft.com/office/drawing/2014/main" id="{F48E0C71-FA84-2DF5-6805-78BAFA7A35B6}"/>
              </a:ext>
            </a:extLst>
          </p:cNvPr>
          <p:cNvGraphicFramePr>
            <a:graphicFrameLocks noGrp="1"/>
          </p:cNvGraphicFramePr>
          <p:nvPr>
            <p:extLst>
              <p:ext uri="{D42A27DB-BD31-4B8C-83A1-F6EECF244321}">
                <p14:modId xmlns:p14="http://schemas.microsoft.com/office/powerpoint/2010/main" val="1864984793"/>
              </p:ext>
            </p:extLst>
          </p:nvPr>
        </p:nvGraphicFramePr>
        <p:xfrm>
          <a:off x="673239" y="1055077"/>
          <a:ext cx="10952702" cy="5087769"/>
        </p:xfrm>
        <a:graphic>
          <a:graphicData uri="http://schemas.openxmlformats.org/drawingml/2006/table">
            <a:tbl>
              <a:tblPr firstRow="1" bandRow="1">
                <a:tableStyleId>{5C22544A-7EE6-4342-B048-85BDC9FD1C3A}</a:tableStyleId>
              </a:tblPr>
              <a:tblGrid>
                <a:gridCol w="4883499">
                  <a:extLst>
                    <a:ext uri="{9D8B030D-6E8A-4147-A177-3AD203B41FA5}">
                      <a16:colId xmlns:a16="http://schemas.microsoft.com/office/drawing/2014/main" val="3472207480"/>
                    </a:ext>
                  </a:extLst>
                </a:gridCol>
                <a:gridCol w="6069203">
                  <a:extLst>
                    <a:ext uri="{9D8B030D-6E8A-4147-A177-3AD203B41FA5}">
                      <a16:colId xmlns:a16="http://schemas.microsoft.com/office/drawing/2014/main" val="151681430"/>
                    </a:ext>
                  </a:extLst>
                </a:gridCol>
              </a:tblGrid>
              <a:tr h="582804">
                <a:tc>
                  <a:txBody>
                    <a:bodyPr/>
                    <a:lstStyle/>
                    <a:p>
                      <a:r>
                        <a:rPr lang="en-US" sz="2400" b="1" dirty="0">
                          <a:solidFill>
                            <a:schemeClr val="tx1"/>
                          </a:solidFill>
                          <a:latin typeface="Abadi" panose="020B0604020104020204" pitchFamily="34" charset="0"/>
                        </a:rPr>
                        <a:t>Strands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Activities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3390823553"/>
                  </a:ext>
                </a:extLst>
              </a:tr>
              <a:tr h="73640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1" dirty="0">
                          <a:solidFill>
                            <a:schemeClr val="tx1"/>
                          </a:solidFill>
                          <a:latin typeface="Abadi" panose="020B0604020104020204" pitchFamily="34" charset="0"/>
                        </a:rPr>
                        <a:t>Focus, questions and theory</a:t>
                      </a:r>
                      <a:endParaRPr lang="en-GB" sz="2400" b="1" dirty="0">
                        <a:solidFill>
                          <a:schemeClr val="tx1"/>
                        </a:solidFill>
                        <a:latin typeface="Abadi" panose="020B0604020104020204" pitchFamily="34" charset="0"/>
                      </a:endParaRPr>
                    </a:p>
                    <a:p>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815603847"/>
                  </a:ext>
                </a:extLst>
              </a:tr>
              <a:tr h="736401">
                <a:tc>
                  <a:txBody>
                    <a:bodyPr/>
                    <a:lstStyle/>
                    <a:p>
                      <a:r>
                        <a:rPr lang="en-US" sz="2400" b="1" dirty="0">
                          <a:solidFill>
                            <a:schemeClr val="tx1"/>
                          </a:solidFill>
                          <a:latin typeface="Abadi" panose="020B0604020104020204" pitchFamily="34" charset="0"/>
                        </a:rPr>
                        <a:t>Methodology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4201357643"/>
                  </a:ext>
                </a:extLst>
              </a:tr>
              <a:tr h="736401">
                <a:tc>
                  <a:txBody>
                    <a:bodyPr/>
                    <a:lstStyle/>
                    <a:p>
                      <a:r>
                        <a:rPr lang="en-US" sz="2400" b="1" dirty="0">
                          <a:solidFill>
                            <a:schemeClr val="tx1"/>
                          </a:solidFill>
                          <a:latin typeface="Abadi" panose="020B0604020104020204" pitchFamily="34" charset="0"/>
                        </a:rPr>
                        <a:t>Data processing and presentation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216951405"/>
                  </a:ext>
                </a:extLst>
              </a:tr>
              <a:tr h="736401">
                <a:tc>
                  <a:txBody>
                    <a:bodyPr/>
                    <a:lstStyle/>
                    <a:p>
                      <a:r>
                        <a:rPr lang="en-US" sz="2400" b="1" dirty="0">
                          <a:solidFill>
                            <a:schemeClr val="tx1"/>
                          </a:solidFill>
                          <a:latin typeface="Abadi" panose="020B0604020104020204" pitchFamily="34" charset="0"/>
                        </a:rPr>
                        <a:t>Data analysis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704694192"/>
                  </a:ext>
                </a:extLst>
              </a:tr>
              <a:tr h="736401">
                <a:tc>
                  <a:txBody>
                    <a:bodyPr/>
                    <a:lstStyle/>
                    <a:p>
                      <a:r>
                        <a:rPr lang="en-US" sz="2400" b="1" dirty="0">
                          <a:solidFill>
                            <a:schemeClr val="tx1"/>
                          </a:solidFill>
                          <a:latin typeface="Abadi" panose="020B0604020104020204" pitchFamily="34" charset="0"/>
                        </a:rPr>
                        <a:t>Conclusions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490021764"/>
                  </a:ext>
                </a:extLst>
              </a:tr>
              <a:tr h="736401">
                <a:tc>
                  <a:txBody>
                    <a:bodyPr/>
                    <a:lstStyle/>
                    <a:p>
                      <a:r>
                        <a:rPr lang="en-US" sz="2400" b="1" dirty="0">
                          <a:solidFill>
                            <a:schemeClr val="tx1"/>
                          </a:solidFill>
                          <a:latin typeface="Abadi" panose="020B0604020104020204" pitchFamily="34" charset="0"/>
                        </a:rPr>
                        <a:t>Evaluation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327718945"/>
                  </a:ext>
                </a:extLst>
              </a:tr>
            </a:tbl>
          </a:graphicData>
        </a:graphic>
      </p:graphicFrame>
    </p:spTree>
    <p:extLst>
      <p:ext uri="{BB962C8B-B14F-4D97-AF65-F5344CB8AC3E}">
        <p14:creationId xmlns:p14="http://schemas.microsoft.com/office/powerpoint/2010/main" val="158120154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1F9204-C2AC-85D1-D3F9-72FF6B2E4C14}"/>
              </a:ext>
            </a:extLst>
          </p:cNvPr>
          <p:cNvSpPr txBox="1"/>
          <p:nvPr/>
        </p:nvSpPr>
        <p:spPr>
          <a:xfrm>
            <a:off x="1" y="332509"/>
            <a:ext cx="11378044" cy="523220"/>
          </a:xfrm>
          <a:prstGeom prst="rect">
            <a:avLst/>
          </a:prstGeom>
          <a:noFill/>
        </p:spPr>
        <p:txBody>
          <a:bodyPr wrap="square" rtlCol="0">
            <a:spAutoFit/>
          </a:bodyPr>
          <a:lstStyle/>
          <a:p>
            <a:r>
              <a:rPr lang="en-US" sz="2800" b="1" dirty="0">
                <a:latin typeface="Abadi" panose="020B0604020104020204" pitchFamily="34" charset="0"/>
              </a:rPr>
              <a:t>Fieldwork enquiry – local strategies to mitigate climate change</a:t>
            </a:r>
            <a:endParaRPr lang="en-GB" sz="2800" b="1" dirty="0">
              <a:latin typeface="Abadi" panose="020B0604020104020204" pitchFamily="34" charset="0"/>
            </a:endParaRPr>
          </a:p>
        </p:txBody>
      </p:sp>
      <p:graphicFrame>
        <p:nvGraphicFramePr>
          <p:cNvPr id="3" name="Table 2">
            <a:extLst>
              <a:ext uri="{FF2B5EF4-FFF2-40B4-BE49-F238E27FC236}">
                <a16:creationId xmlns:a16="http://schemas.microsoft.com/office/drawing/2014/main" id="{F48E0C71-FA84-2DF5-6805-78BAFA7A35B6}"/>
              </a:ext>
            </a:extLst>
          </p:cNvPr>
          <p:cNvGraphicFramePr>
            <a:graphicFrameLocks noGrp="1"/>
          </p:cNvGraphicFramePr>
          <p:nvPr/>
        </p:nvGraphicFramePr>
        <p:xfrm>
          <a:off x="673239" y="1055077"/>
          <a:ext cx="10952702" cy="5174328"/>
        </p:xfrm>
        <a:graphic>
          <a:graphicData uri="http://schemas.openxmlformats.org/drawingml/2006/table">
            <a:tbl>
              <a:tblPr firstRow="1" bandRow="1">
                <a:tableStyleId>{5C22544A-7EE6-4342-B048-85BDC9FD1C3A}</a:tableStyleId>
              </a:tblPr>
              <a:tblGrid>
                <a:gridCol w="4883499">
                  <a:extLst>
                    <a:ext uri="{9D8B030D-6E8A-4147-A177-3AD203B41FA5}">
                      <a16:colId xmlns:a16="http://schemas.microsoft.com/office/drawing/2014/main" val="3472207480"/>
                    </a:ext>
                  </a:extLst>
                </a:gridCol>
                <a:gridCol w="6069203">
                  <a:extLst>
                    <a:ext uri="{9D8B030D-6E8A-4147-A177-3AD203B41FA5}">
                      <a16:colId xmlns:a16="http://schemas.microsoft.com/office/drawing/2014/main" val="151681430"/>
                    </a:ext>
                  </a:extLst>
                </a:gridCol>
              </a:tblGrid>
              <a:tr h="582804">
                <a:tc>
                  <a:txBody>
                    <a:bodyPr/>
                    <a:lstStyle/>
                    <a:p>
                      <a:r>
                        <a:rPr lang="en-US" sz="2400" b="1" dirty="0">
                          <a:solidFill>
                            <a:schemeClr val="tx1"/>
                          </a:solidFill>
                          <a:latin typeface="Abadi" panose="020B0604020104020204" pitchFamily="34" charset="0"/>
                        </a:rPr>
                        <a:t>Strands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Activities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3390823553"/>
                  </a:ext>
                </a:extLst>
              </a:tr>
              <a:tr h="73640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1" dirty="0">
                          <a:solidFill>
                            <a:schemeClr val="tx1"/>
                          </a:solidFill>
                          <a:latin typeface="Abadi" panose="020B0604020104020204" pitchFamily="34" charset="0"/>
                        </a:rPr>
                        <a:t>Focus, questions and theory</a:t>
                      </a:r>
                      <a:endParaRPr lang="en-GB" sz="2400" b="1" dirty="0">
                        <a:solidFill>
                          <a:schemeClr val="tx1"/>
                        </a:solidFill>
                        <a:latin typeface="Abadi" panose="020B0604020104020204" pitchFamily="34" charset="0"/>
                      </a:endParaRPr>
                    </a:p>
                    <a:p>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That the local community is doing enough (not enough) to mitigate climate change.</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815603847"/>
                  </a:ext>
                </a:extLst>
              </a:tr>
              <a:tr h="736401">
                <a:tc>
                  <a:txBody>
                    <a:bodyPr/>
                    <a:lstStyle/>
                    <a:p>
                      <a:r>
                        <a:rPr lang="en-US" sz="2400" b="1" dirty="0">
                          <a:solidFill>
                            <a:schemeClr val="tx1"/>
                          </a:solidFill>
                          <a:latin typeface="Abadi" panose="020B0604020104020204" pitchFamily="34" charset="0"/>
                        </a:rPr>
                        <a:t>Methodology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Sample local housing for solar panels and electric car charging points.  Recycling.</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4201357643"/>
                  </a:ext>
                </a:extLst>
              </a:tr>
              <a:tr h="736401">
                <a:tc>
                  <a:txBody>
                    <a:bodyPr/>
                    <a:lstStyle/>
                    <a:p>
                      <a:r>
                        <a:rPr lang="en-US" sz="2400" b="1" dirty="0">
                          <a:solidFill>
                            <a:schemeClr val="tx1"/>
                          </a:solidFill>
                          <a:latin typeface="Abadi" panose="020B0604020104020204" pitchFamily="34" charset="0"/>
                        </a:rPr>
                        <a:t>Data processing and presentation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Range of calculations, mapping skills.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216951405"/>
                  </a:ext>
                </a:extLst>
              </a:tr>
              <a:tr h="736401">
                <a:tc>
                  <a:txBody>
                    <a:bodyPr/>
                    <a:lstStyle/>
                    <a:p>
                      <a:r>
                        <a:rPr lang="en-US" sz="2400" b="1" dirty="0">
                          <a:solidFill>
                            <a:schemeClr val="tx1"/>
                          </a:solidFill>
                          <a:latin typeface="Abadi" panose="020B0604020104020204" pitchFamily="34" charset="0"/>
                        </a:rPr>
                        <a:t>Data analysis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704694192"/>
                  </a:ext>
                </a:extLst>
              </a:tr>
              <a:tr h="736401">
                <a:tc>
                  <a:txBody>
                    <a:bodyPr/>
                    <a:lstStyle/>
                    <a:p>
                      <a:r>
                        <a:rPr lang="en-US" sz="2400" b="1" dirty="0">
                          <a:solidFill>
                            <a:schemeClr val="tx1"/>
                          </a:solidFill>
                          <a:latin typeface="Abadi" panose="020B0604020104020204" pitchFamily="34" charset="0"/>
                        </a:rPr>
                        <a:t>Conclusions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490021764"/>
                  </a:ext>
                </a:extLst>
              </a:tr>
              <a:tr h="736401">
                <a:tc>
                  <a:txBody>
                    <a:bodyPr/>
                    <a:lstStyle/>
                    <a:p>
                      <a:r>
                        <a:rPr lang="en-US" sz="2400" b="1" dirty="0">
                          <a:solidFill>
                            <a:schemeClr val="tx1"/>
                          </a:solidFill>
                          <a:latin typeface="Abadi" panose="020B0604020104020204" pitchFamily="34" charset="0"/>
                        </a:rPr>
                        <a:t>Evaluation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327718945"/>
                  </a:ext>
                </a:extLst>
              </a:tr>
            </a:tbl>
          </a:graphicData>
        </a:graphic>
      </p:graphicFrame>
    </p:spTree>
    <p:extLst>
      <p:ext uri="{BB962C8B-B14F-4D97-AF65-F5344CB8AC3E}">
        <p14:creationId xmlns:p14="http://schemas.microsoft.com/office/powerpoint/2010/main" val="2995273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728F251-6DF2-C883-EDAD-23D2CE0AD469}"/>
              </a:ext>
            </a:extLst>
          </p:cNvPr>
          <p:cNvPicPr>
            <a:picLocks noChangeAspect="1"/>
          </p:cNvPicPr>
          <p:nvPr/>
        </p:nvPicPr>
        <p:blipFill>
          <a:blip r:embed="rId2"/>
          <a:stretch>
            <a:fillRect/>
          </a:stretch>
        </p:blipFill>
        <p:spPr>
          <a:xfrm>
            <a:off x="546538" y="150725"/>
            <a:ext cx="8418786" cy="6583911"/>
          </a:xfrm>
          <a:prstGeom prst="rect">
            <a:avLst/>
          </a:prstGeom>
        </p:spPr>
      </p:pic>
    </p:spTree>
    <p:extLst>
      <p:ext uri="{BB962C8B-B14F-4D97-AF65-F5344CB8AC3E}">
        <p14:creationId xmlns:p14="http://schemas.microsoft.com/office/powerpoint/2010/main" val="212708972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D09D428-37ED-5F44-26A5-1C7442A1138F}"/>
              </a:ext>
            </a:extLst>
          </p:cNvPr>
          <p:cNvSpPr txBox="1"/>
          <p:nvPr/>
        </p:nvSpPr>
        <p:spPr>
          <a:xfrm>
            <a:off x="561109" y="374073"/>
            <a:ext cx="8712127" cy="5262979"/>
          </a:xfrm>
          <a:prstGeom prst="rect">
            <a:avLst/>
          </a:prstGeom>
          <a:noFill/>
        </p:spPr>
        <p:txBody>
          <a:bodyPr wrap="square" rtlCol="0">
            <a:spAutoFit/>
          </a:bodyPr>
          <a:lstStyle/>
          <a:p>
            <a:r>
              <a:rPr lang="en-US" sz="2800" b="1" dirty="0">
                <a:latin typeface="Abadi" panose="020B0604020104020204" pitchFamily="34" charset="0"/>
              </a:rPr>
              <a:t>Results – Solar Panels and Electric Car Charging Points</a:t>
            </a:r>
          </a:p>
          <a:p>
            <a:endParaRPr lang="en-US" sz="2800" b="1" dirty="0">
              <a:latin typeface="Abadi" panose="020B0604020104020204" pitchFamily="34" charset="0"/>
            </a:endParaRPr>
          </a:p>
          <a:p>
            <a:r>
              <a:rPr lang="en-US" sz="2800" b="1" dirty="0">
                <a:latin typeface="Abadi" panose="020B0604020104020204" pitchFamily="34" charset="0"/>
              </a:rPr>
              <a:t>100 houses (out of 114 in the street)</a:t>
            </a:r>
          </a:p>
          <a:p>
            <a:endParaRPr lang="en-US" sz="2800" b="1" dirty="0">
              <a:latin typeface="Abadi" panose="020B0604020104020204" pitchFamily="34" charset="0"/>
            </a:endParaRPr>
          </a:p>
          <a:p>
            <a:r>
              <a:rPr lang="en-US" sz="2800" b="1" u="sng" dirty="0">
                <a:latin typeface="Abadi" panose="020B0604020104020204" pitchFamily="34" charset="0"/>
              </a:rPr>
              <a:t>Solar Panels	</a:t>
            </a:r>
            <a:r>
              <a:rPr lang="en-US" sz="2800" b="1" dirty="0">
                <a:latin typeface="Abadi" panose="020B0604020104020204" pitchFamily="34" charset="0"/>
              </a:rPr>
              <a:t>					</a:t>
            </a:r>
            <a:r>
              <a:rPr lang="en-US" sz="2800" b="1" u="sng" dirty="0">
                <a:latin typeface="Abadi" panose="020B0604020104020204" pitchFamily="34" charset="0"/>
              </a:rPr>
              <a:t>Electric Car Charging Point</a:t>
            </a:r>
          </a:p>
          <a:p>
            <a:r>
              <a:rPr lang="en-US" sz="2800" b="1" dirty="0">
                <a:latin typeface="Abadi" panose="020B0604020104020204" pitchFamily="34" charset="0"/>
              </a:rPr>
              <a:t>	10											1</a:t>
            </a:r>
          </a:p>
          <a:p>
            <a:r>
              <a:rPr lang="en-US" sz="2800" b="1" dirty="0">
                <a:latin typeface="Abadi" panose="020B0604020104020204" pitchFamily="34" charset="0"/>
              </a:rPr>
              <a:t>	21											1</a:t>
            </a:r>
          </a:p>
          <a:p>
            <a:r>
              <a:rPr lang="en-US" sz="2800" b="1" dirty="0">
                <a:latin typeface="Abadi" panose="020B0604020104020204" pitchFamily="34" charset="0"/>
              </a:rPr>
              <a:t>	12											1</a:t>
            </a:r>
          </a:p>
          <a:p>
            <a:r>
              <a:rPr lang="en-US" sz="2800" b="1" dirty="0">
                <a:latin typeface="Abadi" panose="020B0604020104020204" pitchFamily="34" charset="0"/>
              </a:rPr>
              <a:t>	  6</a:t>
            </a:r>
          </a:p>
          <a:p>
            <a:r>
              <a:rPr lang="en-US" sz="2800" b="1" dirty="0">
                <a:latin typeface="Abadi" panose="020B0604020104020204" pitchFamily="34" charset="0"/>
              </a:rPr>
              <a:t>	14</a:t>
            </a:r>
          </a:p>
          <a:p>
            <a:r>
              <a:rPr lang="en-US" sz="2800" b="1" dirty="0">
                <a:latin typeface="Abadi" panose="020B0604020104020204" pitchFamily="34" charset="0"/>
              </a:rPr>
              <a:t>	  6</a:t>
            </a:r>
          </a:p>
          <a:p>
            <a:r>
              <a:rPr lang="en-US" sz="2800" b="1" dirty="0">
                <a:latin typeface="Abadi" panose="020B0604020104020204" pitchFamily="34" charset="0"/>
              </a:rPr>
              <a:t>	13</a:t>
            </a:r>
            <a:endParaRPr lang="en-GB" sz="2800" b="1" dirty="0">
              <a:latin typeface="Abadi" panose="020B0604020104020204" pitchFamily="34" charset="0"/>
            </a:endParaRPr>
          </a:p>
        </p:txBody>
      </p:sp>
    </p:spTree>
    <p:extLst>
      <p:ext uri="{BB962C8B-B14F-4D97-AF65-F5344CB8AC3E}">
        <p14:creationId xmlns:p14="http://schemas.microsoft.com/office/powerpoint/2010/main" val="162946003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a neighborhood&#10;&#10;Description automatically generated">
            <a:extLst>
              <a:ext uri="{FF2B5EF4-FFF2-40B4-BE49-F238E27FC236}">
                <a16:creationId xmlns:a16="http://schemas.microsoft.com/office/drawing/2014/main" id="{0E6998FD-F0FA-8CFC-11B1-A4218E7D7E55}"/>
              </a:ext>
            </a:extLst>
          </p:cNvPr>
          <p:cNvPicPr>
            <a:picLocks noChangeAspect="1"/>
          </p:cNvPicPr>
          <p:nvPr/>
        </p:nvPicPr>
        <p:blipFill rotWithShape="1">
          <a:blip r:embed="rId3"/>
          <a:srcRect t="4709" r="1" b="1"/>
          <a:stretch/>
        </p:blipFill>
        <p:spPr>
          <a:xfrm>
            <a:off x="568452" y="569762"/>
            <a:ext cx="11055096" cy="5715000"/>
          </a:xfrm>
          <a:prstGeom prst="rect">
            <a:avLst/>
          </a:prstGeom>
        </p:spPr>
      </p:pic>
      <p:sp>
        <p:nvSpPr>
          <p:cNvPr id="6" name="TextBox 5">
            <a:extLst>
              <a:ext uri="{FF2B5EF4-FFF2-40B4-BE49-F238E27FC236}">
                <a16:creationId xmlns:a16="http://schemas.microsoft.com/office/drawing/2014/main" id="{2948C39F-F3AF-AC47-4790-A3BFD3237AAC}"/>
              </a:ext>
            </a:extLst>
          </p:cNvPr>
          <p:cNvSpPr txBox="1"/>
          <p:nvPr/>
        </p:nvSpPr>
        <p:spPr>
          <a:xfrm>
            <a:off x="3070476" y="3304309"/>
            <a:ext cx="400012" cy="369332"/>
          </a:xfrm>
          <a:prstGeom prst="rect">
            <a:avLst/>
          </a:prstGeom>
          <a:noFill/>
        </p:spPr>
        <p:txBody>
          <a:bodyPr wrap="square" rtlCol="0">
            <a:spAutoFit/>
          </a:bodyPr>
          <a:lstStyle/>
          <a:p>
            <a:r>
              <a:rPr lang="en-US" b="1" dirty="0">
                <a:latin typeface="Abadi" panose="020B0604020104020204" pitchFamily="34" charset="0"/>
              </a:rPr>
              <a:t>6</a:t>
            </a:r>
            <a:endParaRPr lang="en-GB" b="1" dirty="0">
              <a:latin typeface="Abadi" panose="020B0604020104020204" pitchFamily="34" charset="0"/>
            </a:endParaRPr>
          </a:p>
        </p:txBody>
      </p:sp>
      <p:sp>
        <p:nvSpPr>
          <p:cNvPr id="7" name="TextBox 6">
            <a:extLst>
              <a:ext uri="{FF2B5EF4-FFF2-40B4-BE49-F238E27FC236}">
                <a16:creationId xmlns:a16="http://schemas.microsoft.com/office/drawing/2014/main" id="{C9F57E25-C1EA-E67C-3AA4-5C949FB6D6FC}"/>
              </a:ext>
            </a:extLst>
          </p:cNvPr>
          <p:cNvSpPr txBox="1"/>
          <p:nvPr/>
        </p:nvSpPr>
        <p:spPr>
          <a:xfrm>
            <a:off x="4998027" y="2161309"/>
            <a:ext cx="646531" cy="369332"/>
          </a:xfrm>
          <a:prstGeom prst="rect">
            <a:avLst/>
          </a:prstGeom>
          <a:noFill/>
        </p:spPr>
        <p:txBody>
          <a:bodyPr wrap="square" rtlCol="0">
            <a:spAutoFit/>
          </a:bodyPr>
          <a:lstStyle/>
          <a:p>
            <a:r>
              <a:rPr lang="en-US" b="1" dirty="0">
                <a:latin typeface="Abadi" panose="020B0604020104020204" pitchFamily="34" charset="0"/>
              </a:rPr>
              <a:t>12</a:t>
            </a:r>
            <a:endParaRPr lang="en-GB" b="1" dirty="0">
              <a:latin typeface="Abadi" panose="020B0604020104020204" pitchFamily="34" charset="0"/>
            </a:endParaRPr>
          </a:p>
        </p:txBody>
      </p:sp>
      <p:sp>
        <p:nvSpPr>
          <p:cNvPr id="9" name="TextBox 8">
            <a:extLst>
              <a:ext uri="{FF2B5EF4-FFF2-40B4-BE49-F238E27FC236}">
                <a16:creationId xmlns:a16="http://schemas.microsoft.com/office/drawing/2014/main" id="{E9466624-7475-1008-5C61-FD028078E481}"/>
              </a:ext>
            </a:extLst>
          </p:cNvPr>
          <p:cNvSpPr txBox="1"/>
          <p:nvPr/>
        </p:nvSpPr>
        <p:spPr>
          <a:xfrm>
            <a:off x="5985164" y="1392382"/>
            <a:ext cx="667313" cy="369332"/>
          </a:xfrm>
          <a:prstGeom prst="rect">
            <a:avLst/>
          </a:prstGeom>
          <a:noFill/>
        </p:spPr>
        <p:txBody>
          <a:bodyPr wrap="square" rtlCol="0">
            <a:spAutoFit/>
          </a:bodyPr>
          <a:lstStyle/>
          <a:p>
            <a:r>
              <a:rPr lang="en-US" b="1" dirty="0">
                <a:latin typeface="Abadi" panose="020B0604020104020204" pitchFamily="34" charset="0"/>
              </a:rPr>
              <a:t>10</a:t>
            </a:r>
            <a:endParaRPr lang="en-GB" b="1" dirty="0">
              <a:latin typeface="Abadi" panose="020B0604020104020204" pitchFamily="34" charset="0"/>
            </a:endParaRPr>
          </a:p>
        </p:txBody>
      </p:sp>
      <p:pic>
        <p:nvPicPr>
          <p:cNvPr id="25" name="Graphic 24" descr="Plugged Unplugged with solid fill">
            <a:extLst>
              <a:ext uri="{FF2B5EF4-FFF2-40B4-BE49-F238E27FC236}">
                <a16:creationId xmlns:a16="http://schemas.microsoft.com/office/drawing/2014/main" id="{077AB873-F408-B973-AAA2-8AD34205D88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70482" y="3673641"/>
            <a:ext cx="457200" cy="457200"/>
          </a:xfrm>
          <a:prstGeom prst="rect">
            <a:avLst/>
          </a:prstGeom>
        </p:spPr>
      </p:pic>
      <p:pic>
        <p:nvPicPr>
          <p:cNvPr id="28" name="Graphic 27" descr="Plugged Unplugged with solid fill">
            <a:extLst>
              <a:ext uri="{FF2B5EF4-FFF2-40B4-BE49-F238E27FC236}">
                <a16:creationId xmlns:a16="http://schemas.microsoft.com/office/drawing/2014/main" id="{8814A777-4726-3787-5250-0044C7F86F5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90464" y="1668195"/>
            <a:ext cx="457200" cy="457200"/>
          </a:xfrm>
          <a:prstGeom prst="rect">
            <a:avLst/>
          </a:prstGeom>
        </p:spPr>
      </p:pic>
      <p:sp>
        <p:nvSpPr>
          <p:cNvPr id="29" name="TextBox 28">
            <a:extLst>
              <a:ext uri="{FF2B5EF4-FFF2-40B4-BE49-F238E27FC236}">
                <a16:creationId xmlns:a16="http://schemas.microsoft.com/office/drawing/2014/main" id="{36B0243E-68E1-2DF4-D6A4-00460327050C}"/>
              </a:ext>
            </a:extLst>
          </p:cNvPr>
          <p:cNvSpPr txBox="1"/>
          <p:nvPr/>
        </p:nvSpPr>
        <p:spPr>
          <a:xfrm>
            <a:off x="568452" y="6151530"/>
            <a:ext cx="9915975" cy="461665"/>
          </a:xfrm>
          <a:prstGeom prst="rect">
            <a:avLst/>
          </a:prstGeom>
          <a:noFill/>
        </p:spPr>
        <p:txBody>
          <a:bodyPr wrap="square" rtlCol="0">
            <a:spAutoFit/>
          </a:bodyPr>
          <a:lstStyle/>
          <a:p>
            <a:r>
              <a:rPr lang="en-US" sz="2400" b="1" dirty="0">
                <a:latin typeface="Abadi" panose="020B0604020104020204" pitchFamily="34" charset="0"/>
              </a:rPr>
              <a:t>12 = number of solar panels           = electric car charging point</a:t>
            </a:r>
            <a:endParaRPr lang="en-GB" sz="2400" b="1" dirty="0">
              <a:latin typeface="Abadi" panose="020B0604020104020204" pitchFamily="34" charset="0"/>
            </a:endParaRPr>
          </a:p>
        </p:txBody>
      </p:sp>
      <p:pic>
        <p:nvPicPr>
          <p:cNvPr id="30" name="Graphic 29" descr="Plugged Unplugged with solid fill">
            <a:extLst>
              <a:ext uri="{FF2B5EF4-FFF2-40B4-BE49-F238E27FC236}">
                <a16:creationId xmlns:a16="http://schemas.microsoft.com/office/drawing/2014/main" id="{A4020248-5A5E-C821-CAE4-0DDCB474D32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32974" y="6155995"/>
            <a:ext cx="457200" cy="457200"/>
          </a:xfrm>
          <a:prstGeom prst="rect">
            <a:avLst/>
          </a:prstGeom>
        </p:spPr>
      </p:pic>
      <p:sp>
        <p:nvSpPr>
          <p:cNvPr id="32" name="TextBox 31">
            <a:extLst>
              <a:ext uri="{FF2B5EF4-FFF2-40B4-BE49-F238E27FC236}">
                <a16:creationId xmlns:a16="http://schemas.microsoft.com/office/drawing/2014/main" id="{FB6F0165-C9B2-C64B-F63F-7095D553252B}"/>
              </a:ext>
            </a:extLst>
          </p:cNvPr>
          <p:cNvSpPr txBox="1"/>
          <p:nvPr/>
        </p:nvSpPr>
        <p:spPr>
          <a:xfrm>
            <a:off x="488373" y="140620"/>
            <a:ext cx="5642319" cy="461665"/>
          </a:xfrm>
          <a:prstGeom prst="rect">
            <a:avLst/>
          </a:prstGeom>
          <a:noFill/>
        </p:spPr>
        <p:txBody>
          <a:bodyPr wrap="square" rtlCol="0">
            <a:spAutoFit/>
          </a:bodyPr>
          <a:lstStyle/>
          <a:p>
            <a:r>
              <a:rPr lang="en-US" sz="2400" b="1" dirty="0">
                <a:latin typeface="Abadi" panose="020B0604020104020204" pitchFamily="34" charset="0"/>
              </a:rPr>
              <a:t>Solar panels and electric charging points</a:t>
            </a:r>
            <a:endParaRPr lang="en-GB" sz="2400" b="1" dirty="0">
              <a:latin typeface="Abadi" panose="020B0604020104020204" pitchFamily="34" charset="0"/>
            </a:endParaRPr>
          </a:p>
        </p:txBody>
      </p:sp>
      <p:sp>
        <p:nvSpPr>
          <p:cNvPr id="4" name="TextBox 3">
            <a:extLst>
              <a:ext uri="{FF2B5EF4-FFF2-40B4-BE49-F238E27FC236}">
                <a16:creationId xmlns:a16="http://schemas.microsoft.com/office/drawing/2014/main" id="{B63C0CA6-8541-3EB1-F128-859F5437BF10}"/>
              </a:ext>
            </a:extLst>
          </p:cNvPr>
          <p:cNvSpPr txBox="1"/>
          <p:nvPr/>
        </p:nvSpPr>
        <p:spPr>
          <a:xfrm>
            <a:off x="3470488" y="4987636"/>
            <a:ext cx="363757" cy="369332"/>
          </a:xfrm>
          <a:prstGeom prst="rect">
            <a:avLst/>
          </a:prstGeom>
          <a:noFill/>
        </p:spPr>
        <p:txBody>
          <a:bodyPr wrap="square" rtlCol="0">
            <a:spAutoFit/>
          </a:bodyPr>
          <a:lstStyle/>
          <a:p>
            <a:r>
              <a:rPr lang="en-US" b="1" dirty="0">
                <a:latin typeface="Abadi" panose="020B0604020104020204" pitchFamily="34" charset="0"/>
              </a:rPr>
              <a:t>6</a:t>
            </a:r>
            <a:endParaRPr lang="en-GB" b="1" dirty="0">
              <a:latin typeface="Abadi" panose="020B0604020104020204" pitchFamily="34" charset="0"/>
            </a:endParaRPr>
          </a:p>
        </p:txBody>
      </p:sp>
      <p:pic>
        <p:nvPicPr>
          <p:cNvPr id="2" name="Graphic 1" descr="Plugged Unplugged with solid fill">
            <a:extLst>
              <a:ext uri="{FF2B5EF4-FFF2-40B4-BE49-F238E27FC236}">
                <a16:creationId xmlns:a16="http://schemas.microsoft.com/office/drawing/2014/main" id="{04B34E05-C74A-5C18-2B8B-BDA85224376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311054" y="4987636"/>
            <a:ext cx="457200" cy="457200"/>
          </a:xfrm>
          <a:prstGeom prst="rect">
            <a:avLst/>
          </a:prstGeom>
        </p:spPr>
      </p:pic>
    </p:spTree>
    <p:extLst>
      <p:ext uri="{BB962C8B-B14F-4D97-AF65-F5344CB8AC3E}">
        <p14:creationId xmlns:p14="http://schemas.microsoft.com/office/powerpoint/2010/main" val="350452831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D09D428-37ED-5F44-26A5-1C7442A1138F}"/>
              </a:ext>
            </a:extLst>
          </p:cNvPr>
          <p:cNvSpPr txBox="1"/>
          <p:nvPr/>
        </p:nvSpPr>
        <p:spPr>
          <a:xfrm>
            <a:off x="561109" y="374073"/>
            <a:ext cx="8712127" cy="1384995"/>
          </a:xfrm>
          <a:prstGeom prst="rect">
            <a:avLst/>
          </a:prstGeom>
          <a:noFill/>
        </p:spPr>
        <p:txBody>
          <a:bodyPr wrap="square" rtlCol="0">
            <a:spAutoFit/>
          </a:bodyPr>
          <a:lstStyle/>
          <a:p>
            <a:r>
              <a:rPr lang="en-US" sz="2800" b="1" dirty="0">
                <a:latin typeface="Abadi" panose="020B0604020104020204" pitchFamily="34" charset="0"/>
              </a:rPr>
              <a:t>Group Results </a:t>
            </a:r>
          </a:p>
          <a:p>
            <a:r>
              <a:rPr lang="en-US" sz="2800" b="1" dirty="0">
                <a:latin typeface="Abadi" panose="020B0604020104020204" pitchFamily="34" charset="0"/>
              </a:rPr>
              <a:t>Solar Panels and Electric Car Charging Points</a:t>
            </a:r>
          </a:p>
          <a:p>
            <a:endParaRPr lang="en-US" sz="2800" b="1" dirty="0">
              <a:latin typeface="Abadi" panose="020B0604020104020204" pitchFamily="34" charset="0"/>
            </a:endParaRPr>
          </a:p>
        </p:txBody>
      </p:sp>
      <p:pic>
        <p:nvPicPr>
          <p:cNvPr id="5" name="Picture 4">
            <a:extLst>
              <a:ext uri="{FF2B5EF4-FFF2-40B4-BE49-F238E27FC236}">
                <a16:creationId xmlns:a16="http://schemas.microsoft.com/office/drawing/2014/main" id="{F7A34072-8CCE-FB3D-044D-34C4B4C62499}"/>
              </a:ext>
            </a:extLst>
          </p:cNvPr>
          <p:cNvPicPr>
            <a:picLocks noChangeAspect="1"/>
          </p:cNvPicPr>
          <p:nvPr/>
        </p:nvPicPr>
        <p:blipFill>
          <a:blip r:embed="rId2"/>
          <a:stretch>
            <a:fillRect/>
          </a:stretch>
        </p:blipFill>
        <p:spPr>
          <a:xfrm>
            <a:off x="2680138" y="1426073"/>
            <a:ext cx="4834759" cy="5087006"/>
          </a:xfrm>
          <a:prstGeom prst="rect">
            <a:avLst/>
          </a:prstGeom>
        </p:spPr>
      </p:pic>
      <p:sp>
        <p:nvSpPr>
          <p:cNvPr id="6" name="Rectangle 5">
            <a:extLst>
              <a:ext uri="{FF2B5EF4-FFF2-40B4-BE49-F238E27FC236}">
                <a16:creationId xmlns:a16="http://schemas.microsoft.com/office/drawing/2014/main" id="{8C4E0D36-FF26-73AC-EEB6-0B022F39D0D3}"/>
              </a:ext>
            </a:extLst>
          </p:cNvPr>
          <p:cNvSpPr/>
          <p:nvPr/>
        </p:nvSpPr>
        <p:spPr>
          <a:xfrm>
            <a:off x="2532993" y="1426073"/>
            <a:ext cx="294290" cy="2732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9936124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1F9204-C2AC-85D1-D3F9-72FF6B2E4C14}"/>
              </a:ext>
            </a:extLst>
          </p:cNvPr>
          <p:cNvSpPr txBox="1"/>
          <p:nvPr/>
        </p:nvSpPr>
        <p:spPr>
          <a:xfrm>
            <a:off x="1" y="332509"/>
            <a:ext cx="11378044" cy="523220"/>
          </a:xfrm>
          <a:prstGeom prst="rect">
            <a:avLst/>
          </a:prstGeom>
          <a:noFill/>
        </p:spPr>
        <p:txBody>
          <a:bodyPr wrap="square" rtlCol="0">
            <a:spAutoFit/>
          </a:bodyPr>
          <a:lstStyle/>
          <a:p>
            <a:r>
              <a:rPr lang="en-US" sz="2800" b="1" dirty="0">
                <a:latin typeface="Abadi" panose="020B0604020104020204" pitchFamily="34" charset="0"/>
              </a:rPr>
              <a:t>Fieldwork enquiry – local strategies to mitigate climate change</a:t>
            </a:r>
            <a:endParaRPr lang="en-GB" sz="2800" b="1" dirty="0">
              <a:latin typeface="Abadi" panose="020B0604020104020204" pitchFamily="34" charset="0"/>
            </a:endParaRPr>
          </a:p>
        </p:txBody>
      </p:sp>
      <p:graphicFrame>
        <p:nvGraphicFramePr>
          <p:cNvPr id="3" name="Table 2">
            <a:extLst>
              <a:ext uri="{FF2B5EF4-FFF2-40B4-BE49-F238E27FC236}">
                <a16:creationId xmlns:a16="http://schemas.microsoft.com/office/drawing/2014/main" id="{F48E0C71-FA84-2DF5-6805-78BAFA7A35B6}"/>
              </a:ext>
            </a:extLst>
          </p:cNvPr>
          <p:cNvGraphicFramePr>
            <a:graphicFrameLocks noGrp="1"/>
          </p:cNvGraphicFramePr>
          <p:nvPr>
            <p:extLst>
              <p:ext uri="{D42A27DB-BD31-4B8C-83A1-F6EECF244321}">
                <p14:modId xmlns:p14="http://schemas.microsoft.com/office/powerpoint/2010/main" val="1452960342"/>
              </p:ext>
            </p:extLst>
          </p:nvPr>
        </p:nvGraphicFramePr>
        <p:xfrm>
          <a:off x="673239" y="1055077"/>
          <a:ext cx="10952702" cy="5434005"/>
        </p:xfrm>
        <a:graphic>
          <a:graphicData uri="http://schemas.openxmlformats.org/drawingml/2006/table">
            <a:tbl>
              <a:tblPr firstRow="1" bandRow="1">
                <a:tableStyleId>{5C22544A-7EE6-4342-B048-85BDC9FD1C3A}</a:tableStyleId>
              </a:tblPr>
              <a:tblGrid>
                <a:gridCol w="4883499">
                  <a:extLst>
                    <a:ext uri="{9D8B030D-6E8A-4147-A177-3AD203B41FA5}">
                      <a16:colId xmlns:a16="http://schemas.microsoft.com/office/drawing/2014/main" val="3472207480"/>
                    </a:ext>
                  </a:extLst>
                </a:gridCol>
                <a:gridCol w="6069203">
                  <a:extLst>
                    <a:ext uri="{9D8B030D-6E8A-4147-A177-3AD203B41FA5}">
                      <a16:colId xmlns:a16="http://schemas.microsoft.com/office/drawing/2014/main" val="151681430"/>
                    </a:ext>
                  </a:extLst>
                </a:gridCol>
              </a:tblGrid>
              <a:tr h="582804">
                <a:tc>
                  <a:txBody>
                    <a:bodyPr/>
                    <a:lstStyle/>
                    <a:p>
                      <a:r>
                        <a:rPr lang="en-US" sz="2400" b="1" dirty="0">
                          <a:solidFill>
                            <a:schemeClr val="tx1"/>
                          </a:solidFill>
                          <a:latin typeface="Abadi" panose="020B0604020104020204" pitchFamily="34" charset="0"/>
                        </a:rPr>
                        <a:t>Strands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Activities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3390823553"/>
                  </a:ext>
                </a:extLst>
              </a:tr>
              <a:tr h="73640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1" dirty="0">
                          <a:solidFill>
                            <a:schemeClr val="tx1"/>
                          </a:solidFill>
                          <a:latin typeface="Abadi" panose="020B0604020104020204" pitchFamily="34" charset="0"/>
                        </a:rPr>
                        <a:t>Focus, questions and theory</a:t>
                      </a:r>
                      <a:endParaRPr lang="en-GB" sz="2400" b="1" dirty="0">
                        <a:solidFill>
                          <a:schemeClr val="tx1"/>
                        </a:solidFill>
                        <a:latin typeface="Abadi" panose="020B0604020104020204" pitchFamily="34" charset="0"/>
                      </a:endParaRPr>
                    </a:p>
                    <a:p>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That the local community is doing enough (not enough) to mitigate climate change.</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815603847"/>
                  </a:ext>
                </a:extLst>
              </a:tr>
              <a:tr h="736401">
                <a:tc>
                  <a:txBody>
                    <a:bodyPr/>
                    <a:lstStyle/>
                    <a:p>
                      <a:r>
                        <a:rPr lang="en-US" sz="2400" b="1" dirty="0">
                          <a:solidFill>
                            <a:schemeClr val="tx1"/>
                          </a:solidFill>
                          <a:latin typeface="Abadi" panose="020B0604020104020204" pitchFamily="34" charset="0"/>
                        </a:rPr>
                        <a:t>Methodology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Sample local housing for solar panels and electric car charging points.  Recycling.</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4201357643"/>
                  </a:ext>
                </a:extLst>
              </a:tr>
              <a:tr h="736401">
                <a:tc>
                  <a:txBody>
                    <a:bodyPr/>
                    <a:lstStyle/>
                    <a:p>
                      <a:r>
                        <a:rPr lang="en-US" sz="2400" b="1" dirty="0">
                          <a:solidFill>
                            <a:schemeClr val="tx1"/>
                          </a:solidFill>
                          <a:latin typeface="Abadi" panose="020B0604020104020204" pitchFamily="34" charset="0"/>
                        </a:rPr>
                        <a:t>Data processing and presentation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Range of calculations, mapping skills.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216951405"/>
                  </a:ext>
                </a:extLst>
              </a:tr>
              <a:tr h="736401">
                <a:tc>
                  <a:txBody>
                    <a:bodyPr/>
                    <a:lstStyle/>
                    <a:p>
                      <a:r>
                        <a:rPr lang="en-US" sz="2400" b="1" dirty="0">
                          <a:solidFill>
                            <a:schemeClr val="tx1"/>
                          </a:solidFill>
                          <a:latin typeface="Abadi" panose="020B0604020104020204" pitchFamily="34" charset="0"/>
                        </a:rPr>
                        <a:t>Data analysis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Look at solar panel to house ratio.                       % properties with charging points.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704694192"/>
                  </a:ext>
                </a:extLst>
              </a:tr>
              <a:tr h="736401">
                <a:tc>
                  <a:txBody>
                    <a:bodyPr/>
                    <a:lstStyle/>
                    <a:p>
                      <a:r>
                        <a:rPr lang="en-US" sz="2400" b="1" dirty="0">
                          <a:solidFill>
                            <a:schemeClr val="tx1"/>
                          </a:solidFill>
                          <a:latin typeface="Abadi" panose="020B0604020104020204" pitchFamily="34" charset="0"/>
                        </a:rPr>
                        <a:t>Conclusions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Key findings.  </a:t>
                      </a:r>
                    </a:p>
                    <a:p>
                      <a:r>
                        <a:rPr lang="en-US" sz="2400" b="1" dirty="0">
                          <a:solidFill>
                            <a:schemeClr val="tx1"/>
                          </a:solidFill>
                          <a:latin typeface="Abadi" panose="020B0604020104020204" pitchFamily="34" charset="0"/>
                        </a:rPr>
                        <a:t>Overall conclusion(s) – link to strand 1.</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490021764"/>
                  </a:ext>
                </a:extLst>
              </a:tr>
              <a:tr h="736401">
                <a:tc>
                  <a:txBody>
                    <a:bodyPr/>
                    <a:lstStyle/>
                    <a:p>
                      <a:r>
                        <a:rPr lang="en-US" sz="2400" b="1" dirty="0">
                          <a:solidFill>
                            <a:schemeClr val="tx1"/>
                          </a:solidFill>
                          <a:latin typeface="Abadi" panose="020B0604020104020204" pitchFamily="34" charset="0"/>
                        </a:rPr>
                        <a:t>Evaluation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Accuracy.    Reliability.</a:t>
                      </a:r>
                    </a:p>
                    <a:p>
                      <a:r>
                        <a:rPr lang="en-US" sz="2400" b="1" dirty="0">
                          <a:solidFill>
                            <a:schemeClr val="tx1"/>
                          </a:solidFill>
                          <a:latin typeface="Abadi" panose="020B0604020104020204" pitchFamily="34" charset="0"/>
                        </a:rPr>
                        <a:t>Validity.      Replication.</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327718945"/>
                  </a:ext>
                </a:extLst>
              </a:tr>
            </a:tbl>
          </a:graphicData>
        </a:graphic>
      </p:graphicFrame>
    </p:spTree>
    <p:extLst>
      <p:ext uri="{BB962C8B-B14F-4D97-AF65-F5344CB8AC3E}">
        <p14:creationId xmlns:p14="http://schemas.microsoft.com/office/powerpoint/2010/main" val="390260603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55292"/>
          </a:xfrm>
        </p:spPr>
        <p:txBody>
          <a:bodyPr>
            <a:normAutofit/>
          </a:bodyPr>
          <a:lstStyle/>
          <a:p>
            <a:r>
              <a:rPr lang="en-GB" sz="2800" b="1" dirty="0">
                <a:solidFill>
                  <a:schemeClr val="tx1"/>
                </a:solidFill>
                <a:latin typeface="Abadi" panose="020B0604020104020204" pitchFamily="34" charset="0"/>
              </a:rPr>
              <a:t>Fieldwork Opportunities Year 8 </a:t>
            </a:r>
          </a:p>
        </p:txBody>
      </p:sp>
      <p:sp>
        <p:nvSpPr>
          <p:cNvPr id="3" name="Content Placeholder 2"/>
          <p:cNvSpPr>
            <a:spLocks noGrp="1"/>
          </p:cNvSpPr>
          <p:nvPr>
            <p:ph idx="1"/>
          </p:nvPr>
        </p:nvSpPr>
        <p:spPr>
          <a:xfrm>
            <a:off x="838200" y="1336432"/>
            <a:ext cx="10515600" cy="4840532"/>
          </a:xfrm>
        </p:spPr>
        <p:txBody>
          <a:bodyPr>
            <a:normAutofit lnSpcReduction="10000"/>
          </a:bodyPr>
          <a:lstStyle/>
          <a:p>
            <a:r>
              <a:rPr lang="en-GB" sz="2800" b="1" dirty="0">
                <a:latin typeface="Abadi" panose="020B0604020104020204" pitchFamily="34" charset="0"/>
              </a:rPr>
              <a:t>River processes and landforms</a:t>
            </a:r>
          </a:p>
          <a:p>
            <a:pPr marL="0" indent="0">
              <a:buNone/>
            </a:pPr>
            <a:r>
              <a:rPr lang="en-GB" sz="2800" b="1" dirty="0">
                <a:latin typeface="Abadi" panose="020B0604020104020204" pitchFamily="34" charset="0"/>
              </a:rPr>
              <a:t> </a:t>
            </a:r>
          </a:p>
          <a:p>
            <a:r>
              <a:rPr lang="en-GB" sz="2800" b="1" dirty="0">
                <a:latin typeface="Abadi" panose="020B0604020104020204" pitchFamily="34" charset="0"/>
              </a:rPr>
              <a:t>Regeneration</a:t>
            </a:r>
          </a:p>
          <a:p>
            <a:endParaRPr lang="en-GB" sz="2800" b="1" dirty="0">
              <a:latin typeface="Abadi" panose="020B0604020104020204" pitchFamily="34" charset="0"/>
            </a:endParaRPr>
          </a:p>
          <a:p>
            <a:r>
              <a:rPr lang="en-GB" sz="2800" b="1" dirty="0">
                <a:latin typeface="Abadi" panose="020B0604020104020204" pitchFamily="34" charset="0"/>
              </a:rPr>
              <a:t>Coastal processes and landforms</a:t>
            </a:r>
          </a:p>
          <a:p>
            <a:pPr marL="0" indent="0">
              <a:buNone/>
            </a:pPr>
            <a:endParaRPr lang="en-GB" sz="2800" b="1" dirty="0">
              <a:latin typeface="Abadi" panose="020B0604020104020204" pitchFamily="34" charset="0"/>
            </a:endParaRPr>
          </a:p>
          <a:p>
            <a:r>
              <a:rPr lang="en-GB" sz="2800" b="1" dirty="0">
                <a:latin typeface="Abadi" panose="020B0604020104020204" pitchFamily="34" charset="0"/>
              </a:rPr>
              <a:t>Renewable energy</a:t>
            </a:r>
          </a:p>
          <a:p>
            <a:endParaRPr lang="en-GB" sz="2800" b="1" dirty="0">
              <a:latin typeface="Abadi" panose="020B0604020104020204" pitchFamily="34" charset="0"/>
            </a:endParaRPr>
          </a:p>
          <a:p>
            <a:r>
              <a:rPr lang="en-GB" sz="2800" b="1" dirty="0">
                <a:latin typeface="Abadi" panose="020B0604020104020204" pitchFamily="34" charset="0"/>
              </a:rPr>
              <a:t>Transport</a:t>
            </a:r>
          </a:p>
          <a:p>
            <a:pPr marL="0" indent="0">
              <a:buNone/>
            </a:pPr>
            <a:endParaRPr lang="en-GB" sz="3600" dirty="0"/>
          </a:p>
          <a:p>
            <a:endParaRPr lang="en-GB" sz="3600" dirty="0"/>
          </a:p>
          <a:p>
            <a:endParaRPr lang="en-GB" dirty="0"/>
          </a:p>
          <a:p>
            <a:endParaRPr lang="en-GB" dirty="0"/>
          </a:p>
          <a:p>
            <a:endParaRPr lang="en-GB" dirty="0"/>
          </a:p>
          <a:p>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1314" y="2135982"/>
            <a:ext cx="2684439" cy="2921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34736" y="4563256"/>
            <a:ext cx="3297629" cy="2195196"/>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52607" y="2686720"/>
            <a:ext cx="2642528" cy="1976084"/>
          </a:xfrm>
          <a:prstGeom prst="rect">
            <a:avLst/>
          </a:prstGeom>
        </p:spPr>
      </p:pic>
      <p:pic>
        <p:nvPicPr>
          <p:cNvPr id="7" name="Picture 6" descr="C:\Users\Simon\Pictures\Woodford River 2008\IMG_171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97055" y="248472"/>
            <a:ext cx="3734934" cy="248995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04248" y="4881313"/>
            <a:ext cx="3200400" cy="2076450"/>
          </a:xfrm>
          <a:prstGeom prst="rect">
            <a:avLst/>
          </a:prstGeom>
        </p:spPr>
      </p:pic>
    </p:spTree>
    <p:extLst>
      <p:ext uri="{BB962C8B-B14F-4D97-AF65-F5344CB8AC3E}">
        <p14:creationId xmlns:p14="http://schemas.microsoft.com/office/powerpoint/2010/main" val="407823439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55292"/>
          </a:xfrm>
        </p:spPr>
        <p:txBody>
          <a:bodyPr>
            <a:normAutofit/>
          </a:bodyPr>
          <a:lstStyle/>
          <a:p>
            <a:r>
              <a:rPr lang="en-GB" sz="2800" b="1" dirty="0">
                <a:solidFill>
                  <a:schemeClr val="tx1"/>
                </a:solidFill>
                <a:latin typeface="Abadi" panose="020B0604020104020204" pitchFamily="34" charset="0"/>
              </a:rPr>
              <a:t> </a:t>
            </a:r>
            <a:r>
              <a:rPr kumimoji="0" lang="en-GB" sz="2800" b="1" i="0" u="none" strike="noStrike" kern="1200" cap="none" spc="0" normalizeH="0" baseline="0" noProof="0" dirty="0">
                <a:ln>
                  <a:noFill/>
                </a:ln>
                <a:solidFill>
                  <a:prstClr val="black"/>
                </a:solidFill>
                <a:effectLst/>
                <a:uLnTx/>
                <a:uFillTx/>
                <a:latin typeface="Abadi" panose="020B0604020104020204" pitchFamily="34" charset="0"/>
                <a:ea typeface="+mj-ea"/>
                <a:cs typeface="+mj-cs"/>
              </a:rPr>
              <a:t>Any thoughts on how to carry out one of these? </a:t>
            </a:r>
            <a:endParaRPr lang="en-GB" sz="2800" b="1" dirty="0">
              <a:solidFill>
                <a:schemeClr val="tx1"/>
              </a:solidFill>
              <a:latin typeface="Abadi" panose="020B0604020104020204" pitchFamily="34" charset="0"/>
            </a:endParaRPr>
          </a:p>
        </p:txBody>
      </p:sp>
      <p:sp>
        <p:nvSpPr>
          <p:cNvPr id="3" name="Content Placeholder 2"/>
          <p:cNvSpPr>
            <a:spLocks noGrp="1"/>
          </p:cNvSpPr>
          <p:nvPr>
            <p:ph idx="1"/>
          </p:nvPr>
        </p:nvSpPr>
        <p:spPr>
          <a:xfrm>
            <a:off x="838200" y="1336432"/>
            <a:ext cx="10515600" cy="4840532"/>
          </a:xfrm>
        </p:spPr>
        <p:txBody>
          <a:bodyPr>
            <a:normAutofit lnSpcReduction="10000"/>
          </a:bodyPr>
          <a:lstStyle/>
          <a:p>
            <a:r>
              <a:rPr lang="en-GB" sz="2800" b="1" dirty="0">
                <a:latin typeface="Abadi" panose="020B0604020104020204" pitchFamily="34" charset="0"/>
              </a:rPr>
              <a:t>River processes and landforms</a:t>
            </a:r>
          </a:p>
          <a:p>
            <a:pPr marL="0" indent="0">
              <a:buNone/>
            </a:pPr>
            <a:r>
              <a:rPr lang="en-GB" sz="2800" b="1" dirty="0">
                <a:latin typeface="Abadi" panose="020B0604020104020204" pitchFamily="34" charset="0"/>
              </a:rPr>
              <a:t> </a:t>
            </a:r>
          </a:p>
          <a:p>
            <a:r>
              <a:rPr lang="en-GB" sz="2800" b="1" dirty="0">
                <a:latin typeface="Abadi" panose="020B0604020104020204" pitchFamily="34" charset="0"/>
              </a:rPr>
              <a:t>Regeneration</a:t>
            </a:r>
          </a:p>
          <a:p>
            <a:endParaRPr lang="en-GB" sz="2800" b="1" dirty="0">
              <a:latin typeface="Abadi" panose="020B0604020104020204" pitchFamily="34" charset="0"/>
            </a:endParaRPr>
          </a:p>
          <a:p>
            <a:r>
              <a:rPr lang="en-GB" sz="2800" b="1" dirty="0">
                <a:latin typeface="Abadi" panose="020B0604020104020204" pitchFamily="34" charset="0"/>
              </a:rPr>
              <a:t>Coastal processes and landforms</a:t>
            </a:r>
          </a:p>
          <a:p>
            <a:pPr marL="0" indent="0">
              <a:buNone/>
            </a:pPr>
            <a:endParaRPr lang="en-GB" sz="2800" b="1" dirty="0">
              <a:latin typeface="Abadi" panose="020B0604020104020204" pitchFamily="34" charset="0"/>
            </a:endParaRPr>
          </a:p>
          <a:p>
            <a:r>
              <a:rPr lang="en-GB" sz="2800" b="1" dirty="0">
                <a:latin typeface="Abadi" panose="020B0604020104020204" pitchFamily="34" charset="0"/>
              </a:rPr>
              <a:t>Renewable energy</a:t>
            </a:r>
          </a:p>
          <a:p>
            <a:endParaRPr lang="en-GB" sz="2800" b="1" dirty="0">
              <a:latin typeface="Abadi" panose="020B0604020104020204" pitchFamily="34" charset="0"/>
            </a:endParaRPr>
          </a:p>
          <a:p>
            <a:r>
              <a:rPr lang="en-GB" sz="2800" b="1" dirty="0">
                <a:latin typeface="Abadi" panose="020B0604020104020204" pitchFamily="34" charset="0"/>
              </a:rPr>
              <a:t>Transport</a:t>
            </a:r>
          </a:p>
          <a:p>
            <a:pPr marL="0" indent="0">
              <a:buNone/>
            </a:pPr>
            <a:endParaRPr lang="en-GB" sz="3600" dirty="0"/>
          </a:p>
          <a:p>
            <a:endParaRPr lang="en-GB" sz="3600" dirty="0"/>
          </a:p>
          <a:p>
            <a:endParaRPr lang="en-GB" dirty="0"/>
          </a:p>
          <a:p>
            <a:endParaRPr lang="en-GB" dirty="0"/>
          </a:p>
          <a:p>
            <a:endParaRPr lang="en-GB" dirty="0"/>
          </a:p>
          <a:p>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1314" y="2135982"/>
            <a:ext cx="2684439" cy="2921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34736" y="4563256"/>
            <a:ext cx="3297629" cy="2195196"/>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52607" y="2686720"/>
            <a:ext cx="2642528" cy="1976084"/>
          </a:xfrm>
          <a:prstGeom prst="rect">
            <a:avLst/>
          </a:prstGeom>
        </p:spPr>
      </p:pic>
      <p:pic>
        <p:nvPicPr>
          <p:cNvPr id="7" name="Picture 6" descr="C:\Users\Simon\Pictures\Woodford River 2008\IMG_171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97055" y="248472"/>
            <a:ext cx="3734934" cy="248995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04248" y="4881313"/>
            <a:ext cx="3200400" cy="2076450"/>
          </a:xfrm>
          <a:prstGeom prst="rect">
            <a:avLst/>
          </a:prstGeom>
        </p:spPr>
      </p:pic>
    </p:spTree>
    <p:extLst>
      <p:ext uri="{BB962C8B-B14F-4D97-AF65-F5344CB8AC3E}">
        <p14:creationId xmlns:p14="http://schemas.microsoft.com/office/powerpoint/2010/main" val="259875395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1F9204-C2AC-85D1-D3F9-72FF6B2E4C14}"/>
              </a:ext>
            </a:extLst>
          </p:cNvPr>
          <p:cNvSpPr txBox="1"/>
          <p:nvPr/>
        </p:nvSpPr>
        <p:spPr>
          <a:xfrm>
            <a:off x="673240" y="281353"/>
            <a:ext cx="4937860" cy="523220"/>
          </a:xfrm>
          <a:prstGeom prst="rect">
            <a:avLst/>
          </a:prstGeom>
          <a:noFill/>
        </p:spPr>
        <p:txBody>
          <a:bodyPr wrap="square" rtlCol="0">
            <a:spAutoFit/>
          </a:bodyPr>
          <a:lstStyle/>
          <a:p>
            <a:r>
              <a:rPr lang="en-US" sz="2800" b="1" dirty="0">
                <a:latin typeface="Abadi" panose="020B0604020104020204" pitchFamily="34" charset="0"/>
              </a:rPr>
              <a:t>Fieldwork enquiry - transport</a:t>
            </a:r>
            <a:endParaRPr lang="en-GB" sz="2800" b="1" dirty="0">
              <a:latin typeface="Abadi" panose="020B0604020104020204" pitchFamily="34" charset="0"/>
            </a:endParaRPr>
          </a:p>
        </p:txBody>
      </p:sp>
      <p:graphicFrame>
        <p:nvGraphicFramePr>
          <p:cNvPr id="3" name="Table 2">
            <a:extLst>
              <a:ext uri="{FF2B5EF4-FFF2-40B4-BE49-F238E27FC236}">
                <a16:creationId xmlns:a16="http://schemas.microsoft.com/office/drawing/2014/main" id="{F48E0C71-FA84-2DF5-6805-78BAFA7A35B6}"/>
              </a:ext>
            </a:extLst>
          </p:cNvPr>
          <p:cNvGraphicFramePr>
            <a:graphicFrameLocks noGrp="1"/>
          </p:cNvGraphicFramePr>
          <p:nvPr>
            <p:extLst>
              <p:ext uri="{D42A27DB-BD31-4B8C-83A1-F6EECF244321}">
                <p14:modId xmlns:p14="http://schemas.microsoft.com/office/powerpoint/2010/main" val="797246884"/>
              </p:ext>
            </p:extLst>
          </p:nvPr>
        </p:nvGraphicFramePr>
        <p:xfrm>
          <a:off x="673239" y="1055077"/>
          <a:ext cx="10952702" cy="5001210"/>
        </p:xfrm>
        <a:graphic>
          <a:graphicData uri="http://schemas.openxmlformats.org/drawingml/2006/table">
            <a:tbl>
              <a:tblPr firstRow="1" bandRow="1">
                <a:tableStyleId>{5C22544A-7EE6-4342-B048-85BDC9FD1C3A}</a:tableStyleId>
              </a:tblPr>
              <a:tblGrid>
                <a:gridCol w="4883499">
                  <a:extLst>
                    <a:ext uri="{9D8B030D-6E8A-4147-A177-3AD203B41FA5}">
                      <a16:colId xmlns:a16="http://schemas.microsoft.com/office/drawing/2014/main" val="3472207480"/>
                    </a:ext>
                  </a:extLst>
                </a:gridCol>
                <a:gridCol w="6069203">
                  <a:extLst>
                    <a:ext uri="{9D8B030D-6E8A-4147-A177-3AD203B41FA5}">
                      <a16:colId xmlns:a16="http://schemas.microsoft.com/office/drawing/2014/main" val="151681430"/>
                    </a:ext>
                  </a:extLst>
                </a:gridCol>
              </a:tblGrid>
              <a:tr h="582804">
                <a:tc>
                  <a:txBody>
                    <a:bodyPr/>
                    <a:lstStyle/>
                    <a:p>
                      <a:r>
                        <a:rPr lang="en-US" sz="2400" b="1" dirty="0">
                          <a:solidFill>
                            <a:schemeClr val="tx1"/>
                          </a:solidFill>
                          <a:latin typeface="Abadi" panose="020B0604020104020204" pitchFamily="34" charset="0"/>
                        </a:rPr>
                        <a:t>Strands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Activities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3390823553"/>
                  </a:ext>
                </a:extLst>
              </a:tr>
              <a:tr h="736401">
                <a:tc>
                  <a:txBody>
                    <a:bodyPr/>
                    <a:lstStyle/>
                    <a:p>
                      <a:r>
                        <a:rPr lang="en-US" sz="2400" b="1" dirty="0">
                          <a:solidFill>
                            <a:schemeClr val="tx1"/>
                          </a:solidFill>
                          <a:latin typeface="Abadi" panose="020B0604020104020204" pitchFamily="34" charset="0"/>
                        </a:rPr>
                        <a:t>Focus, questions and theory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815603847"/>
                  </a:ext>
                </a:extLst>
              </a:tr>
              <a:tr h="736401">
                <a:tc>
                  <a:txBody>
                    <a:bodyPr/>
                    <a:lstStyle/>
                    <a:p>
                      <a:r>
                        <a:rPr lang="en-US" sz="2400" b="1" dirty="0">
                          <a:solidFill>
                            <a:schemeClr val="tx1"/>
                          </a:solidFill>
                          <a:latin typeface="Abadi" panose="020B0604020104020204" pitchFamily="34" charset="0"/>
                        </a:rPr>
                        <a:t>Methodology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4201357643"/>
                  </a:ext>
                </a:extLst>
              </a:tr>
              <a:tr h="736401">
                <a:tc>
                  <a:txBody>
                    <a:bodyPr/>
                    <a:lstStyle/>
                    <a:p>
                      <a:r>
                        <a:rPr lang="en-US" sz="2400" b="1" dirty="0">
                          <a:solidFill>
                            <a:schemeClr val="tx1"/>
                          </a:solidFill>
                          <a:latin typeface="Abadi" panose="020B0604020104020204" pitchFamily="34" charset="0"/>
                        </a:rPr>
                        <a:t>Data processing and presentation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216951405"/>
                  </a:ext>
                </a:extLst>
              </a:tr>
              <a:tr h="736401">
                <a:tc>
                  <a:txBody>
                    <a:bodyPr/>
                    <a:lstStyle/>
                    <a:p>
                      <a:r>
                        <a:rPr lang="en-US" sz="2400" b="1" dirty="0">
                          <a:solidFill>
                            <a:schemeClr val="tx1"/>
                          </a:solidFill>
                          <a:latin typeface="Abadi" panose="020B0604020104020204" pitchFamily="34" charset="0"/>
                        </a:rPr>
                        <a:t>Data analysis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704694192"/>
                  </a:ext>
                </a:extLst>
              </a:tr>
              <a:tr h="736401">
                <a:tc>
                  <a:txBody>
                    <a:bodyPr/>
                    <a:lstStyle/>
                    <a:p>
                      <a:r>
                        <a:rPr lang="en-US" sz="2400" b="1" dirty="0">
                          <a:solidFill>
                            <a:schemeClr val="tx1"/>
                          </a:solidFill>
                          <a:latin typeface="Abadi" panose="020B0604020104020204" pitchFamily="34" charset="0"/>
                        </a:rPr>
                        <a:t>Conclusions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490021764"/>
                  </a:ext>
                </a:extLst>
              </a:tr>
              <a:tr h="736401">
                <a:tc>
                  <a:txBody>
                    <a:bodyPr/>
                    <a:lstStyle/>
                    <a:p>
                      <a:r>
                        <a:rPr lang="en-US" sz="2400" b="1" dirty="0">
                          <a:solidFill>
                            <a:schemeClr val="tx1"/>
                          </a:solidFill>
                          <a:latin typeface="Abadi" panose="020B0604020104020204" pitchFamily="34" charset="0"/>
                        </a:rPr>
                        <a:t>Evaluation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327718945"/>
                  </a:ext>
                </a:extLst>
              </a:tr>
            </a:tbl>
          </a:graphicData>
        </a:graphic>
      </p:graphicFrame>
    </p:spTree>
    <p:extLst>
      <p:ext uri="{BB962C8B-B14F-4D97-AF65-F5344CB8AC3E}">
        <p14:creationId xmlns:p14="http://schemas.microsoft.com/office/powerpoint/2010/main" val="143026772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1F9204-C2AC-85D1-D3F9-72FF6B2E4C14}"/>
              </a:ext>
            </a:extLst>
          </p:cNvPr>
          <p:cNvSpPr txBox="1"/>
          <p:nvPr/>
        </p:nvSpPr>
        <p:spPr>
          <a:xfrm>
            <a:off x="673240" y="281353"/>
            <a:ext cx="4937860" cy="523220"/>
          </a:xfrm>
          <a:prstGeom prst="rect">
            <a:avLst/>
          </a:prstGeom>
          <a:noFill/>
        </p:spPr>
        <p:txBody>
          <a:bodyPr wrap="square" rtlCol="0">
            <a:spAutoFit/>
          </a:bodyPr>
          <a:lstStyle/>
          <a:p>
            <a:r>
              <a:rPr lang="en-US" sz="2800" b="1" dirty="0">
                <a:latin typeface="Abadi" panose="020B0604020104020204" pitchFamily="34" charset="0"/>
              </a:rPr>
              <a:t>Fieldwork enquiry - transport</a:t>
            </a:r>
            <a:endParaRPr lang="en-GB" sz="2800" b="1" dirty="0">
              <a:latin typeface="Abadi" panose="020B0604020104020204" pitchFamily="34" charset="0"/>
            </a:endParaRPr>
          </a:p>
        </p:txBody>
      </p:sp>
      <p:graphicFrame>
        <p:nvGraphicFramePr>
          <p:cNvPr id="3" name="Table 2">
            <a:extLst>
              <a:ext uri="{FF2B5EF4-FFF2-40B4-BE49-F238E27FC236}">
                <a16:creationId xmlns:a16="http://schemas.microsoft.com/office/drawing/2014/main" id="{F48E0C71-FA84-2DF5-6805-78BAFA7A35B6}"/>
              </a:ext>
            </a:extLst>
          </p:cNvPr>
          <p:cNvGraphicFramePr>
            <a:graphicFrameLocks noGrp="1"/>
          </p:cNvGraphicFramePr>
          <p:nvPr/>
        </p:nvGraphicFramePr>
        <p:xfrm>
          <a:off x="673239" y="1055077"/>
          <a:ext cx="10952702" cy="5260887"/>
        </p:xfrm>
        <a:graphic>
          <a:graphicData uri="http://schemas.openxmlformats.org/drawingml/2006/table">
            <a:tbl>
              <a:tblPr firstRow="1" bandRow="1">
                <a:tableStyleId>{5C22544A-7EE6-4342-B048-85BDC9FD1C3A}</a:tableStyleId>
              </a:tblPr>
              <a:tblGrid>
                <a:gridCol w="4883499">
                  <a:extLst>
                    <a:ext uri="{9D8B030D-6E8A-4147-A177-3AD203B41FA5}">
                      <a16:colId xmlns:a16="http://schemas.microsoft.com/office/drawing/2014/main" val="3472207480"/>
                    </a:ext>
                  </a:extLst>
                </a:gridCol>
                <a:gridCol w="6069203">
                  <a:extLst>
                    <a:ext uri="{9D8B030D-6E8A-4147-A177-3AD203B41FA5}">
                      <a16:colId xmlns:a16="http://schemas.microsoft.com/office/drawing/2014/main" val="151681430"/>
                    </a:ext>
                  </a:extLst>
                </a:gridCol>
              </a:tblGrid>
              <a:tr h="582804">
                <a:tc>
                  <a:txBody>
                    <a:bodyPr/>
                    <a:lstStyle/>
                    <a:p>
                      <a:r>
                        <a:rPr lang="en-US" sz="2400" b="1" dirty="0">
                          <a:solidFill>
                            <a:schemeClr val="tx1"/>
                          </a:solidFill>
                          <a:latin typeface="Abadi" panose="020B0604020104020204" pitchFamily="34" charset="0"/>
                        </a:rPr>
                        <a:t>Strands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Activities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3390823553"/>
                  </a:ext>
                </a:extLst>
              </a:tr>
              <a:tr h="736401">
                <a:tc>
                  <a:txBody>
                    <a:bodyPr/>
                    <a:lstStyle/>
                    <a:p>
                      <a:r>
                        <a:rPr lang="en-US" sz="2400" b="1" dirty="0">
                          <a:solidFill>
                            <a:schemeClr val="tx1"/>
                          </a:solidFill>
                          <a:latin typeface="Abadi" panose="020B0604020104020204" pitchFamily="34" charset="0"/>
                        </a:rPr>
                        <a:t>Focus, questions and theory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That patterns of traffic flow exist (do not exist) in X.</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815603847"/>
                  </a:ext>
                </a:extLst>
              </a:tr>
              <a:tr h="736401">
                <a:tc>
                  <a:txBody>
                    <a:bodyPr/>
                    <a:lstStyle/>
                    <a:p>
                      <a:r>
                        <a:rPr lang="en-US" sz="2400" b="1" dirty="0">
                          <a:solidFill>
                            <a:schemeClr val="tx1"/>
                          </a:solidFill>
                          <a:latin typeface="Abadi" panose="020B0604020104020204" pitchFamily="34" charset="0"/>
                        </a:rPr>
                        <a:t>Methodology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2 x 10 minute traffic counts in named street for homework.  All vehicles, both directions.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4201357643"/>
                  </a:ext>
                </a:extLst>
              </a:tr>
              <a:tr h="736401">
                <a:tc>
                  <a:txBody>
                    <a:bodyPr/>
                    <a:lstStyle/>
                    <a:p>
                      <a:r>
                        <a:rPr lang="en-US" sz="2400" b="1" dirty="0">
                          <a:solidFill>
                            <a:schemeClr val="tx1"/>
                          </a:solidFill>
                          <a:latin typeface="Abadi" panose="020B0604020104020204" pitchFamily="34" charset="0"/>
                        </a:rPr>
                        <a:t>Data processing and presentation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Calculate means.  Plot as proportional flow line map.</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216951405"/>
                  </a:ext>
                </a:extLst>
              </a:tr>
              <a:tr h="736401">
                <a:tc>
                  <a:txBody>
                    <a:bodyPr/>
                    <a:lstStyle/>
                    <a:p>
                      <a:r>
                        <a:rPr lang="en-US" sz="2400" b="1" dirty="0">
                          <a:solidFill>
                            <a:schemeClr val="tx1"/>
                          </a:solidFill>
                          <a:latin typeface="Abadi" panose="020B0604020104020204" pitchFamily="34" charset="0"/>
                        </a:rPr>
                        <a:t>Data analysis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704694192"/>
                  </a:ext>
                </a:extLst>
              </a:tr>
              <a:tr h="736401">
                <a:tc>
                  <a:txBody>
                    <a:bodyPr/>
                    <a:lstStyle/>
                    <a:p>
                      <a:r>
                        <a:rPr lang="en-US" sz="2400" b="1" dirty="0">
                          <a:solidFill>
                            <a:schemeClr val="tx1"/>
                          </a:solidFill>
                          <a:latin typeface="Abadi" panose="020B0604020104020204" pitchFamily="34" charset="0"/>
                        </a:rPr>
                        <a:t>Conclusions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490021764"/>
                  </a:ext>
                </a:extLst>
              </a:tr>
              <a:tr h="736401">
                <a:tc>
                  <a:txBody>
                    <a:bodyPr/>
                    <a:lstStyle/>
                    <a:p>
                      <a:r>
                        <a:rPr lang="en-US" sz="2400" b="1" dirty="0">
                          <a:solidFill>
                            <a:schemeClr val="tx1"/>
                          </a:solidFill>
                          <a:latin typeface="Abadi" panose="020B0604020104020204" pitchFamily="34" charset="0"/>
                        </a:rPr>
                        <a:t>Evaluation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327718945"/>
                  </a:ext>
                </a:extLst>
              </a:tr>
            </a:tbl>
          </a:graphicData>
        </a:graphic>
      </p:graphicFrame>
    </p:spTree>
    <p:extLst>
      <p:ext uri="{BB962C8B-B14F-4D97-AF65-F5344CB8AC3E}">
        <p14:creationId xmlns:p14="http://schemas.microsoft.com/office/powerpoint/2010/main" val="407930185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23AACC4-561C-0DAE-D1EC-79AEE97C6953}"/>
              </a:ext>
            </a:extLst>
          </p:cNvPr>
          <p:cNvPicPr>
            <a:picLocks noChangeAspect="1"/>
          </p:cNvPicPr>
          <p:nvPr/>
        </p:nvPicPr>
        <p:blipFill>
          <a:blip r:embed="rId2"/>
          <a:stretch>
            <a:fillRect/>
          </a:stretch>
        </p:blipFill>
        <p:spPr>
          <a:xfrm>
            <a:off x="0" y="392313"/>
            <a:ext cx="11887200" cy="6251823"/>
          </a:xfrm>
          <a:prstGeom prst="rect">
            <a:avLst/>
          </a:prstGeom>
        </p:spPr>
      </p:pic>
      <p:sp>
        <p:nvSpPr>
          <p:cNvPr id="5" name="Arrow: Left-Right 4">
            <a:extLst>
              <a:ext uri="{FF2B5EF4-FFF2-40B4-BE49-F238E27FC236}">
                <a16:creationId xmlns:a16="http://schemas.microsoft.com/office/drawing/2014/main" id="{FBB12A71-6629-12CE-CB54-C65BF8D26193}"/>
              </a:ext>
            </a:extLst>
          </p:cNvPr>
          <p:cNvSpPr/>
          <p:nvPr/>
        </p:nvSpPr>
        <p:spPr>
          <a:xfrm rot="20648939">
            <a:off x="1887543" y="1262693"/>
            <a:ext cx="2492844" cy="357352"/>
          </a:xfrm>
          <a:prstGeom prst="lef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Arrow: Left-Right 5">
            <a:extLst>
              <a:ext uri="{FF2B5EF4-FFF2-40B4-BE49-F238E27FC236}">
                <a16:creationId xmlns:a16="http://schemas.microsoft.com/office/drawing/2014/main" id="{F671C01C-B476-701B-EA23-08C5665B62DB}"/>
              </a:ext>
            </a:extLst>
          </p:cNvPr>
          <p:cNvSpPr/>
          <p:nvPr/>
        </p:nvSpPr>
        <p:spPr>
          <a:xfrm rot="15556270">
            <a:off x="959291" y="3032915"/>
            <a:ext cx="2492844" cy="357352"/>
          </a:xfrm>
          <a:prstGeom prst="lef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Left-Right 6">
            <a:extLst>
              <a:ext uri="{FF2B5EF4-FFF2-40B4-BE49-F238E27FC236}">
                <a16:creationId xmlns:a16="http://schemas.microsoft.com/office/drawing/2014/main" id="{3B9442C0-864C-DDB1-F6E7-3B134C544B92}"/>
              </a:ext>
            </a:extLst>
          </p:cNvPr>
          <p:cNvSpPr/>
          <p:nvPr/>
        </p:nvSpPr>
        <p:spPr>
          <a:xfrm rot="15556270">
            <a:off x="3104868" y="2464209"/>
            <a:ext cx="2856905" cy="588578"/>
          </a:xfrm>
          <a:prstGeom prst="lef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Left-Right 7">
            <a:extLst>
              <a:ext uri="{FF2B5EF4-FFF2-40B4-BE49-F238E27FC236}">
                <a16:creationId xmlns:a16="http://schemas.microsoft.com/office/drawing/2014/main" id="{ACBA0EED-B1AA-44F7-EDB4-5255EB78B95E}"/>
              </a:ext>
            </a:extLst>
          </p:cNvPr>
          <p:cNvSpPr/>
          <p:nvPr/>
        </p:nvSpPr>
        <p:spPr>
          <a:xfrm rot="20860619">
            <a:off x="2284503" y="4423515"/>
            <a:ext cx="2492844" cy="217279"/>
          </a:xfrm>
          <a:prstGeom prst="lef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Left-Right 8">
            <a:extLst>
              <a:ext uri="{FF2B5EF4-FFF2-40B4-BE49-F238E27FC236}">
                <a16:creationId xmlns:a16="http://schemas.microsoft.com/office/drawing/2014/main" id="{BC6E5947-5A5F-3FE2-7327-6E199DF8CE1B}"/>
              </a:ext>
            </a:extLst>
          </p:cNvPr>
          <p:cNvSpPr/>
          <p:nvPr/>
        </p:nvSpPr>
        <p:spPr>
          <a:xfrm rot="18611655" flipV="1">
            <a:off x="5979890" y="3645369"/>
            <a:ext cx="2492844" cy="367847"/>
          </a:xfrm>
          <a:prstGeom prst="lef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Left-Right 9">
            <a:extLst>
              <a:ext uri="{FF2B5EF4-FFF2-40B4-BE49-F238E27FC236}">
                <a16:creationId xmlns:a16="http://schemas.microsoft.com/office/drawing/2014/main" id="{6359BF07-8CB8-D2D9-5773-7CD2E511165A}"/>
              </a:ext>
            </a:extLst>
          </p:cNvPr>
          <p:cNvSpPr/>
          <p:nvPr/>
        </p:nvSpPr>
        <p:spPr>
          <a:xfrm rot="1908696">
            <a:off x="7241372" y="4360848"/>
            <a:ext cx="2492844" cy="217279"/>
          </a:xfrm>
          <a:prstGeom prst="lef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Left-Right 10">
            <a:extLst>
              <a:ext uri="{FF2B5EF4-FFF2-40B4-BE49-F238E27FC236}">
                <a16:creationId xmlns:a16="http://schemas.microsoft.com/office/drawing/2014/main" id="{8AA2526C-8D25-71D6-C620-23992743B2C6}"/>
              </a:ext>
            </a:extLst>
          </p:cNvPr>
          <p:cNvSpPr/>
          <p:nvPr/>
        </p:nvSpPr>
        <p:spPr>
          <a:xfrm rot="20860619">
            <a:off x="2439245" y="4969797"/>
            <a:ext cx="2492844" cy="217279"/>
          </a:xfrm>
          <a:prstGeom prst="lef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F9594989-FB23-6109-D319-E2A363971861}"/>
              </a:ext>
            </a:extLst>
          </p:cNvPr>
          <p:cNvSpPr txBox="1"/>
          <p:nvPr/>
        </p:nvSpPr>
        <p:spPr>
          <a:xfrm>
            <a:off x="561109" y="1"/>
            <a:ext cx="5101936" cy="461665"/>
          </a:xfrm>
          <a:prstGeom prst="rect">
            <a:avLst/>
          </a:prstGeom>
          <a:noFill/>
        </p:spPr>
        <p:txBody>
          <a:bodyPr wrap="square" rtlCol="0">
            <a:spAutoFit/>
          </a:bodyPr>
          <a:lstStyle/>
          <a:p>
            <a:r>
              <a:rPr lang="en-US" sz="2400" b="1" dirty="0">
                <a:latin typeface="Abadi" panose="020B0604020104020204" pitchFamily="34" charset="0"/>
              </a:rPr>
              <a:t>1mm width = 5 vehicles per minute</a:t>
            </a:r>
            <a:endParaRPr lang="en-GB" sz="2400" b="1" dirty="0">
              <a:latin typeface="Abadi" panose="020B0604020104020204" pitchFamily="34" charset="0"/>
            </a:endParaRPr>
          </a:p>
        </p:txBody>
      </p:sp>
      <p:sp>
        <p:nvSpPr>
          <p:cNvPr id="2" name="Arrow: Left-Right 1">
            <a:extLst>
              <a:ext uri="{FF2B5EF4-FFF2-40B4-BE49-F238E27FC236}">
                <a16:creationId xmlns:a16="http://schemas.microsoft.com/office/drawing/2014/main" id="{BE3E9AA2-F855-7868-B3E0-78CFB1B6CC48}"/>
              </a:ext>
            </a:extLst>
          </p:cNvPr>
          <p:cNvSpPr/>
          <p:nvPr/>
        </p:nvSpPr>
        <p:spPr>
          <a:xfrm rot="20860619">
            <a:off x="2445869" y="3396274"/>
            <a:ext cx="1861879" cy="243903"/>
          </a:xfrm>
          <a:prstGeom prst="lef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Arrow: Left-Right 2">
            <a:extLst>
              <a:ext uri="{FF2B5EF4-FFF2-40B4-BE49-F238E27FC236}">
                <a16:creationId xmlns:a16="http://schemas.microsoft.com/office/drawing/2014/main" id="{8857BF63-A32F-B451-F9AF-6820FE4F140C}"/>
              </a:ext>
            </a:extLst>
          </p:cNvPr>
          <p:cNvSpPr/>
          <p:nvPr/>
        </p:nvSpPr>
        <p:spPr>
          <a:xfrm rot="20725163">
            <a:off x="2203025" y="1879893"/>
            <a:ext cx="1861879" cy="243903"/>
          </a:xfrm>
          <a:prstGeom prst="lef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Left-Right 11">
            <a:extLst>
              <a:ext uri="{FF2B5EF4-FFF2-40B4-BE49-F238E27FC236}">
                <a16:creationId xmlns:a16="http://schemas.microsoft.com/office/drawing/2014/main" id="{CD406F5E-F68A-10BE-A765-0002106082CC}"/>
              </a:ext>
            </a:extLst>
          </p:cNvPr>
          <p:cNvSpPr/>
          <p:nvPr/>
        </p:nvSpPr>
        <p:spPr>
          <a:xfrm rot="4649395">
            <a:off x="2855611" y="2608900"/>
            <a:ext cx="1298030" cy="220384"/>
          </a:xfrm>
          <a:prstGeom prst="lef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Left-Right 13">
            <a:extLst>
              <a:ext uri="{FF2B5EF4-FFF2-40B4-BE49-F238E27FC236}">
                <a16:creationId xmlns:a16="http://schemas.microsoft.com/office/drawing/2014/main" id="{19293D16-56CE-3109-E13C-CED9B26F0B6D}"/>
              </a:ext>
            </a:extLst>
          </p:cNvPr>
          <p:cNvSpPr/>
          <p:nvPr/>
        </p:nvSpPr>
        <p:spPr>
          <a:xfrm rot="20860619">
            <a:off x="2317985" y="3047420"/>
            <a:ext cx="1135702" cy="127487"/>
          </a:xfrm>
          <a:prstGeom prst="lef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Arrow: Left-Right 14">
            <a:extLst>
              <a:ext uri="{FF2B5EF4-FFF2-40B4-BE49-F238E27FC236}">
                <a16:creationId xmlns:a16="http://schemas.microsoft.com/office/drawing/2014/main" id="{DB6DE069-39EA-FCEF-3473-2AE002D27F7F}"/>
              </a:ext>
            </a:extLst>
          </p:cNvPr>
          <p:cNvSpPr/>
          <p:nvPr/>
        </p:nvSpPr>
        <p:spPr>
          <a:xfrm rot="15556270">
            <a:off x="4385147" y="4544835"/>
            <a:ext cx="1165592" cy="474592"/>
          </a:xfrm>
          <a:prstGeom prst="lef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7390572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23AACC4-561C-0DAE-D1EC-79AEE97C6953}"/>
              </a:ext>
            </a:extLst>
          </p:cNvPr>
          <p:cNvPicPr>
            <a:picLocks noChangeAspect="1"/>
          </p:cNvPicPr>
          <p:nvPr/>
        </p:nvPicPr>
        <p:blipFill>
          <a:blip r:embed="rId2"/>
          <a:stretch>
            <a:fillRect/>
          </a:stretch>
        </p:blipFill>
        <p:spPr>
          <a:xfrm>
            <a:off x="0" y="392313"/>
            <a:ext cx="11887200" cy="6251823"/>
          </a:xfrm>
          <a:prstGeom prst="rect">
            <a:avLst/>
          </a:prstGeom>
        </p:spPr>
      </p:pic>
      <p:sp>
        <p:nvSpPr>
          <p:cNvPr id="5" name="Arrow: Left-Right 4">
            <a:extLst>
              <a:ext uri="{FF2B5EF4-FFF2-40B4-BE49-F238E27FC236}">
                <a16:creationId xmlns:a16="http://schemas.microsoft.com/office/drawing/2014/main" id="{FBB12A71-6629-12CE-CB54-C65BF8D26193}"/>
              </a:ext>
            </a:extLst>
          </p:cNvPr>
          <p:cNvSpPr/>
          <p:nvPr/>
        </p:nvSpPr>
        <p:spPr>
          <a:xfrm rot="20648939">
            <a:off x="1887543" y="1262693"/>
            <a:ext cx="2492844" cy="357352"/>
          </a:xfrm>
          <a:prstGeom prst="leftRightArrow">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Arrow: Left-Right 5">
            <a:extLst>
              <a:ext uri="{FF2B5EF4-FFF2-40B4-BE49-F238E27FC236}">
                <a16:creationId xmlns:a16="http://schemas.microsoft.com/office/drawing/2014/main" id="{F671C01C-B476-701B-EA23-08C5665B62DB}"/>
              </a:ext>
            </a:extLst>
          </p:cNvPr>
          <p:cNvSpPr/>
          <p:nvPr/>
        </p:nvSpPr>
        <p:spPr>
          <a:xfrm rot="15556270">
            <a:off x="959291" y="3032915"/>
            <a:ext cx="2492844" cy="357352"/>
          </a:xfrm>
          <a:prstGeom prst="leftRightArrow">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Left-Right 6">
            <a:extLst>
              <a:ext uri="{FF2B5EF4-FFF2-40B4-BE49-F238E27FC236}">
                <a16:creationId xmlns:a16="http://schemas.microsoft.com/office/drawing/2014/main" id="{3B9442C0-864C-DDB1-F6E7-3B134C544B92}"/>
              </a:ext>
            </a:extLst>
          </p:cNvPr>
          <p:cNvSpPr/>
          <p:nvPr/>
        </p:nvSpPr>
        <p:spPr>
          <a:xfrm rot="15556270">
            <a:off x="3104868" y="2464209"/>
            <a:ext cx="2856905" cy="588578"/>
          </a:xfrm>
          <a:prstGeom prst="leftRightArrow">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Left-Right 7">
            <a:extLst>
              <a:ext uri="{FF2B5EF4-FFF2-40B4-BE49-F238E27FC236}">
                <a16:creationId xmlns:a16="http://schemas.microsoft.com/office/drawing/2014/main" id="{ACBA0EED-B1AA-44F7-EDB4-5255EB78B95E}"/>
              </a:ext>
            </a:extLst>
          </p:cNvPr>
          <p:cNvSpPr/>
          <p:nvPr/>
        </p:nvSpPr>
        <p:spPr>
          <a:xfrm rot="20860619">
            <a:off x="2284503" y="4423515"/>
            <a:ext cx="2492844" cy="217279"/>
          </a:xfrm>
          <a:prstGeom prst="lef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Left-Right 8">
            <a:extLst>
              <a:ext uri="{FF2B5EF4-FFF2-40B4-BE49-F238E27FC236}">
                <a16:creationId xmlns:a16="http://schemas.microsoft.com/office/drawing/2014/main" id="{BC6E5947-5A5F-3FE2-7327-6E199DF8CE1B}"/>
              </a:ext>
            </a:extLst>
          </p:cNvPr>
          <p:cNvSpPr/>
          <p:nvPr/>
        </p:nvSpPr>
        <p:spPr>
          <a:xfrm rot="18611655" flipV="1">
            <a:off x="5979890" y="3645369"/>
            <a:ext cx="2492844" cy="367847"/>
          </a:xfrm>
          <a:prstGeom prst="leftRightArrow">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Left-Right 9">
            <a:extLst>
              <a:ext uri="{FF2B5EF4-FFF2-40B4-BE49-F238E27FC236}">
                <a16:creationId xmlns:a16="http://schemas.microsoft.com/office/drawing/2014/main" id="{6359BF07-8CB8-D2D9-5773-7CD2E511165A}"/>
              </a:ext>
            </a:extLst>
          </p:cNvPr>
          <p:cNvSpPr/>
          <p:nvPr/>
        </p:nvSpPr>
        <p:spPr>
          <a:xfrm rot="1908696">
            <a:off x="7241372" y="4360848"/>
            <a:ext cx="2492844" cy="217279"/>
          </a:xfrm>
          <a:prstGeom prst="lef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Left-Right 10">
            <a:extLst>
              <a:ext uri="{FF2B5EF4-FFF2-40B4-BE49-F238E27FC236}">
                <a16:creationId xmlns:a16="http://schemas.microsoft.com/office/drawing/2014/main" id="{8AA2526C-8D25-71D6-C620-23992743B2C6}"/>
              </a:ext>
            </a:extLst>
          </p:cNvPr>
          <p:cNvSpPr/>
          <p:nvPr/>
        </p:nvSpPr>
        <p:spPr>
          <a:xfrm rot="20860619">
            <a:off x="2439245" y="4969797"/>
            <a:ext cx="2492844" cy="217279"/>
          </a:xfrm>
          <a:prstGeom prst="lef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F9594989-FB23-6109-D319-E2A363971861}"/>
              </a:ext>
            </a:extLst>
          </p:cNvPr>
          <p:cNvSpPr txBox="1"/>
          <p:nvPr/>
        </p:nvSpPr>
        <p:spPr>
          <a:xfrm>
            <a:off x="561109" y="1"/>
            <a:ext cx="5101936" cy="461665"/>
          </a:xfrm>
          <a:prstGeom prst="rect">
            <a:avLst/>
          </a:prstGeom>
          <a:noFill/>
        </p:spPr>
        <p:txBody>
          <a:bodyPr wrap="square" rtlCol="0">
            <a:spAutoFit/>
          </a:bodyPr>
          <a:lstStyle/>
          <a:p>
            <a:r>
              <a:rPr lang="en-US" sz="2400" b="1" dirty="0">
                <a:latin typeface="Abadi" panose="020B0604020104020204" pitchFamily="34" charset="0"/>
              </a:rPr>
              <a:t>1mm width = 5 vehicles per minute</a:t>
            </a:r>
            <a:endParaRPr lang="en-GB" sz="2400" b="1" dirty="0">
              <a:latin typeface="Abadi" panose="020B0604020104020204" pitchFamily="34" charset="0"/>
            </a:endParaRPr>
          </a:p>
        </p:txBody>
      </p:sp>
      <p:sp>
        <p:nvSpPr>
          <p:cNvPr id="2" name="Arrow: Left-Right 1">
            <a:extLst>
              <a:ext uri="{FF2B5EF4-FFF2-40B4-BE49-F238E27FC236}">
                <a16:creationId xmlns:a16="http://schemas.microsoft.com/office/drawing/2014/main" id="{BE3E9AA2-F855-7868-B3E0-78CFB1B6CC48}"/>
              </a:ext>
            </a:extLst>
          </p:cNvPr>
          <p:cNvSpPr/>
          <p:nvPr/>
        </p:nvSpPr>
        <p:spPr>
          <a:xfrm rot="20860619">
            <a:off x="2445869" y="3396274"/>
            <a:ext cx="1861879" cy="243903"/>
          </a:xfrm>
          <a:prstGeom prst="lef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Arrow: Left-Right 2">
            <a:extLst>
              <a:ext uri="{FF2B5EF4-FFF2-40B4-BE49-F238E27FC236}">
                <a16:creationId xmlns:a16="http://schemas.microsoft.com/office/drawing/2014/main" id="{8857BF63-A32F-B451-F9AF-6820FE4F140C}"/>
              </a:ext>
            </a:extLst>
          </p:cNvPr>
          <p:cNvSpPr/>
          <p:nvPr/>
        </p:nvSpPr>
        <p:spPr>
          <a:xfrm rot="20725163">
            <a:off x="2203025" y="1879893"/>
            <a:ext cx="1861879" cy="243903"/>
          </a:xfrm>
          <a:prstGeom prst="lef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Left-Right 11">
            <a:extLst>
              <a:ext uri="{FF2B5EF4-FFF2-40B4-BE49-F238E27FC236}">
                <a16:creationId xmlns:a16="http://schemas.microsoft.com/office/drawing/2014/main" id="{CD406F5E-F68A-10BE-A765-0002106082CC}"/>
              </a:ext>
            </a:extLst>
          </p:cNvPr>
          <p:cNvSpPr/>
          <p:nvPr/>
        </p:nvSpPr>
        <p:spPr>
          <a:xfrm rot="4649395">
            <a:off x="2855611" y="2608900"/>
            <a:ext cx="1298030" cy="220384"/>
          </a:xfrm>
          <a:prstGeom prst="lef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Left-Right 13">
            <a:extLst>
              <a:ext uri="{FF2B5EF4-FFF2-40B4-BE49-F238E27FC236}">
                <a16:creationId xmlns:a16="http://schemas.microsoft.com/office/drawing/2014/main" id="{19293D16-56CE-3109-E13C-CED9B26F0B6D}"/>
              </a:ext>
            </a:extLst>
          </p:cNvPr>
          <p:cNvSpPr/>
          <p:nvPr/>
        </p:nvSpPr>
        <p:spPr>
          <a:xfrm rot="20860619">
            <a:off x="2317985" y="3047420"/>
            <a:ext cx="1135702" cy="127487"/>
          </a:xfrm>
          <a:prstGeom prst="lef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Arrow: Left-Right 14">
            <a:extLst>
              <a:ext uri="{FF2B5EF4-FFF2-40B4-BE49-F238E27FC236}">
                <a16:creationId xmlns:a16="http://schemas.microsoft.com/office/drawing/2014/main" id="{DB6DE069-39EA-FCEF-3473-2AE002D27F7F}"/>
              </a:ext>
            </a:extLst>
          </p:cNvPr>
          <p:cNvSpPr/>
          <p:nvPr/>
        </p:nvSpPr>
        <p:spPr>
          <a:xfrm rot="15556270">
            <a:off x="4385147" y="4544835"/>
            <a:ext cx="1165592" cy="474592"/>
          </a:xfrm>
          <a:prstGeom prst="leftRightArrow">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3904DA8-DAAE-B7E2-A536-CC7B93ED1F80}"/>
              </a:ext>
            </a:extLst>
          </p:cNvPr>
          <p:cNvSpPr/>
          <p:nvPr/>
        </p:nvSpPr>
        <p:spPr>
          <a:xfrm>
            <a:off x="8551718" y="654627"/>
            <a:ext cx="3127664" cy="102465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Abadi" panose="020B0604020104020204" pitchFamily="34" charset="0"/>
              </a:rPr>
              <a:t>Can </a:t>
            </a:r>
            <a:r>
              <a:rPr lang="en-US" sz="2400" b="1" dirty="0" err="1">
                <a:solidFill>
                  <a:schemeClr val="tx1"/>
                </a:solidFill>
                <a:latin typeface="Abadi" panose="020B0604020104020204" pitchFamily="34" charset="0"/>
              </a:rPr>
              <a:t>colour</a:t>
            </a:r>
            <a:r>
              <a:rPr lang="en-US" sz="2400" b="1" dirty="0">
                <a:solidFill>
                  <a:schemeClr val="tx1"/>
                </a:solidFill>
                <a:latin typeface="Abadi" panose="020B0604020104020204" pitchFamily="34" charset="0"/>
              </a:rPr>
              <a:t> code bars based on amount of traffic per minute</a:t>
            </a:r>
            <a:endParaRPr lang="en-GB" sz="2400" b="1" dirty="0">
              <a:solidFill>
                <a:schemeClr val="tx1"/>
              </a:solidFill>
              <a:latin typeface="Abadi" panose="020B0604020104020204" pitchFamily="34" charset="0"/>
            </a:endParaRPr>
          </a:p>
        </p:txBody>
      </p:sp>
    </p:spTree>
    <p:extLst>
      <p:ext uri="{BB962C8B-B14F-4D97-AF65-F5344CB8AC3E}">
        <p14:creationId xmlns:p14="http://schemas.microsoft.com/office/powerpoint/2010/main" val="1882622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615837-6A83-075B-9673-72626591AF9D}"/>
              </a:ext>
            </a:extLst>
          </p:cNvPr>
          <p:cNvSpPr txBox="1"/>
          <p:nvPr/>
        </p:nvSpPr>
        <p:spPr>
          <a:xfrm>
            <a:off x="432079" y="663191"/>
            <a:ext cx="9043517" cy="5262979"/>
          </a:xfrm>
          <a:prstGeom prst="rect">
            <a:avLst/>
          </a:prstGeom>
          <a:noFill/>
        </p:spPr>
        <p:txBody>
          <a:bodyPr wrap="square" rtlCol="0">
            <a:spAutoFit/>
          </a:bodyPr>
          <a:lstStyle/>
          <a:p>
            <a:r>
              <a:rPr lang="en-US" sz="2800" b="1" dirty="0">
                <a:latin typeface="Abadi" panose="020B0604020104020204" pitchFamily="34" charset="0"/>
              </a:rPr>
              <a:t>Other Ofsted observations</a:t>
            </a:r>
          </a:p>
          <a:p>
            <a:endParaRPr lang="en-US" sz="2800" b="1" dirty="0">
              <a:latin typeface="Abadi" panose="020B0604020104020204" pitchFamily="34" charset="0"/>
            </a:endParaRPr>
          </a:p>
          <a:p>
            <a:r>
              <a:rPr lang="en-US" sz="2800" b="1" dirty="0">
                <a:highlight>
                  <a:srgbClr val="FFFF00"/>
                </a:highlight>
                <a:latin typeface="Abadi" panose="020B0604020104020204" pitchFamily="34" charset="0"/>
              </a:rPr>
              <a:t>In most schools, leaders had done very little curriculum thinking about fieldwork.</a:t>
            </a:r>
          </a:p>
          <a:p>
            <a:endParaRPr lang="en-US" sz="2800" b="1" dirty="0">
              <a:latin typeface="Abadi" panose="020B0604020104020204" pitchFamily="34" charset="0"/>
            </a:endParaRPr>
          </a:p>
          <a:p>
            <a:r>
              <a:rPr lang="en-US" sz="2800" b="1" dirty="0">
                <a:latin typeface="Abadi" panose="020B0604020104020204" pitchFamily="34" charset="0"/>
              </a:rPr>
              <a:t>They had not decided what they wanted to achieve and therefore could not plan for how best to achieve it.</a:t>
            </a:r>
          </a:p>
          <a:p>
            <a:endParaRPr lang="en-US" sz="2800" b="1" dirty="0">
              <a:latin typeface="Abadi" panose="020B0604020104020204" pitchFamily="34" charset="0"/>
            </a:endParaRPr>
          </a:p>
          <a:p>
            <a:r>
              <a:rPr lang="en-US" sz="2800" b="1" dirty="0">
                <a:latin typeface="Abadi" panose="020B0604020104020204" pitchFamily="34" charset="0"/>
              </a:rPr>
              <a:t>Fieldwork was rarely taught as part of the wider geography curriculum and </a:t>
            </a:r>
            <a:r>
              <a:rPr lang="en-US" sz="2800" b="1" dirty="0">
                <a:highlight>
                  <a:srgbClr val="FFFF00"/>
                </a:highlight>
                <a:latin typeface="Abadi" panose="020B0604020104020204" pitchFamily="34" charset="0"/>
              </a:rPr>
              <a:t>opportunities </a:t>
            </a:r>
            <a:r>
              <a:rPr lang="en-US" sz="2800" b="1" dirty="0">
                <a:latin typeface="Abadi" panose="020B0604020104020204" pitchFamily="34" charset="0"/>
              </a:rPr>
              <a:t>to carry out fieldwork either </a:t>
            </a:r>
            <a:r>
              <a:rPr lang="en-US" sz="2800" b="1" dirty="0">
                <a:highlight>
                  <a:srgbClr val="FFFF00"/>
                </a:highlight>
                <a:latin typeface="Abadi" panose="020B0604020104020204" pitchFamily="34" charset="0"/>
              </a:rPr>
              <a:t>on the school site or at home </a:t>
            </a:r>
            <a:r>
              <a:rPr lang="en-US" sz="2800" b="1" dirty="0">
                <a:latin typeface="Abadi" panose="020B0604020104020204" pitchFamily="34" charset="0"/>
              </a:rPr>
              <a:t>were rarely taken.</a:t>
            </a:r>
            <a:endParaRPr lang="en-GB" sz="2800" b="1" dirty="0">
              <a:latin typeface="Abadi" panose="020B0604020104020204" pitchFamily="34" charset="0"/>
            </a:endParaRPr>
          </a:p>
        </p:txBody>
      </p:sp>
      <p:pic>
        <p:nvPicPr>
          <p:cNvPr id="3" name="Picture 2" descr="Ofsted-logo - KCC Media Hub">
            <a:extLst>
              <a:ext uri="{FF2B5EF4-FFF2-40B4-BE49-F238E27FC236}">
                <a16:creationId xmlns:a16="http://schemas.microsoft.com/office/drawing/2014/main" id="{6E8ADD01-11A2-AF16-7019-29FFF4F8E0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96630" y="147145"/>
            <a:ext cx="1767250" cy="1506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506017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1F9204-C2AC-85D1-D3F9-72FF6B2E4C14}"/>
              </a:ext>
            </a:extLst>
          </p:cNvPr>
          <p:cNvSpPr txBox="1"/>
          <p:nvPr/>
        </p:nvSpPr>
        <p:spPr>
          <a:xfrm>
            <a:off x="673240" y="281353"/>
            <a:ext cx="4937860" cy="523220"/>
          </a:xfrm>
          <a:prstGeom prst="rect">
            <a:avLst/>
          </a:prstGeom>
          <a:noFill/>
        </p:spPr>
        <p:txBody>
          <a:bodyPr wrap="square" rtlCol="0">
            <a:spAutoFit/>
          </a:bodyPr>
          <a:lstStyle/>
          <a:p>
            <a:r>
              <a:rPr lang="en-US" sz="2800" b="1" dirty="0">
                <a:latin typeface="Abadi" panose="020B0604020104020204" pitchFamily="34" charset="0"/>
              </a:rPr>
              <a:t>Fieldwork enquiry - transport</a:t>
            </a:r>
            <a:endParaRPr lang="en-GB" sz="2800" b="1" dirty="0">
              <a:latin typeface="Abadi" panose="020B0604020104020204" pitchFamily="34" charset="0"/>
            </a:endParaRPr>
          </a:p>
        </p:txBody>
      </p:sp>
      <p:graphicFrame>
        <p:nvGraphicFramePr>
          <p:cNvPr id="3" name="Table 2">
            <a:extLst>
              <a:ext uri="{FF2B5EF4-FFF2-40B4-BE49-F238E27FC236}">
                <a16:creationId xmlns:a16="http://schemas.microsoft.com/office/drawing/2014/main" id="{F48E0C71-FA84-2DF5-6805-78BAFA7A35B6}"/>
              </a:ext>
            </a:extLst>
          </p:cNvPr>
          <p:cNvGraphicFramePr>
            <a:graphicFrameLocks noGrp="1"/>
          </p:cNvGraphicFramePr>
          <p:nvPr/>
        </p:nvGraphicFramePr>
        <p:xfrm>
          <a:off x="673239" y="1055077"/>
          <a:ext cx="10952702" cy="5434005"/>
        </p:xfrm>
        <a:graphic>
          <a:graphicData uri="http://schemas.openxmlformats.org/drawingml/2006/table">
            <a:tbl>
              <a:tblPr firstRow="1" bandRow="1">
                <a:tableStyleId>{5C22544A-7EE6-4342-B048-85BDC9FD1C3A}</a:tableStyleId>
              </a:tblPr>
              <a:tblGrid>
                <a:gridCol w="4883499">
                  <a:extLst>
                    <a:ext uri="{9D8B030D-6E8A-4147-A177-3AD203B41FA5}">
                      <a16:colId xmlns:a16="http://schemas.microsoft.com/office/drawing/2014/main" val="3472207480"/>
                    </a:ext>
                  </a:extLst>
                </a:gridCol>
                <a:gridCol w="6069203">
                  <a:extLst>
                    <a:ext uri="{9D8B030D-6E8A-4147-A177-3AD203B41FA5}">
                      <a16:colId xmlns:a16="http://schemas.microsoft.com/office/drawing/2014/main" val="151681430"/>
                    </a:ext>
                  </a:extLst>
                </a:gridCol>
              </a:tblGrid>
              <a:tr h="582804">
                <a:tc>
                  <a:txBody>
                    <a:bodyPr/>
                    <a:lstStyle/>
                    <a:p>
                      <a:r>
                        <a:rPr lang="en-US" sz="2400" b="1" dirty="0">
                          <a:solidFill>
                            <a:schemeClr val="tx1"/>
                          </a:solidFill>
                          <a:latin typeface="Abadi" panose="020B0604020104020204" pitchFamily="34" charset="0"/>
                        </a:rPr>
                        <a:t>Strands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Activities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3390823553"/>
                  </a:ext>
                </a:extLst>
              </a:tr>
              <a:tr h="736401">
                <a:tc>
                  <a:txBody>
                    <a:bodyPr/>
                    <a:lstStyle/>
                    <a:p>
                      <a:r>
                        <a:rPr lang="en-US" sz="2400" b="1" dirty="0">
                          <a:solidFill>
                            <a:schemeClr val="tx1"/>
                          </a:solidFill>
                          <a:latin typeface="Abadi" panose="020B0604020104020204" pitchFamily="34" charset="0"/>
                        </a:rPr>
                        <a:t>Focus, questions and theory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That patterns of traffic flow exist (do not exist) in X.</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815603847"/>
                  </a:ext>
                </a:extLst>
              </a:tr>
              <a:tr h="736401">
                <a:tc>
                  <a:txBody>
                    <a:bodyPr/>
                    <a:lstStyle/>
                    <a:p>
                      <a:r>
                        <a:rPr lang="en-US" sz="2400" b="1" dirty="0">
                          <a:solidFill>
                            <a:schemeClr val="tx1"/>
                          </a:solidFill>
                          <a:latin typeface="Abadi" panose="020B0604020104020204" pitchFamily="34" charset="0"/>
                        </a:rPr>
                        <a:t>Methodology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2 x 10 minute traffic counts in named street for homework.  All vehicles, both directions.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4201357643"/>
                  </a:ext>
                </a:extLst>
              </a:tr>
              <a:tr h="736401">
                <a:tc>
                  <a:txBody>
                    <a:bodyPr/>
                    <a:lstStyle/>
                    <a:p>
                      <a:r>
                        <a:rPr lang="en-US" sz="2400" b="1" dirty="0">
                          <a:solidFill>
                            <a:schemeClr val="tx1"/>
                          </a:solidFill>
                          <a:latin typeface="Abadi" panose="020B0604020104020204" pitchFamily="34" charset="0"/>
                        </a:rPr>
                        <a:t>Data processing and presentation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Calculate means.  Plot as proportional flow line map.</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216951405"/>
                  </a:ext>
                </a:extLst>
              </a:tr>
              <a:tr h="736401">
                <a:tc>
                  <a:txBody>
                    <a:bodyPr/>
                    <a:lstStyle/>
                    <a:p>
                      <a:r>
                        <a:rPr lang="en-US" sz="2400" b="1" dirty="0">
                          <a:solidFill>
                            <a:schemeClr val="tx1"/>
                          </a:solidFill>
                          <a:latin typeface="Abadi" panose="020B0604020104020204" pitchFamily="34" charset="0"/>
                        </a:rPr>
                        <a:t>Data analysis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Identify patterns, trends, anomalies.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704694192"/>
                  </a:ext>
                </a:extLst>
              </a:tr>
              <a:tr h="736401">
                <a:tc>
                  <a:txBody>
                    <a:bodyPr/>
                    <a:lstStyle/>
                    <a:p>
                      <a:r>
                        <a:rPr lang="en-US" sz="2400" b="1" dirty="0">
                          <a:solidFill>
                            <a:schemeClr val="tx1"/>
                          </a:solidFill>
                          <a:latin typeface="Abadi" panose="020B0604020104020204" pitchFamily="34" charset="0"/>
                        </a:rPr>
                        <a:t>Conclusions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Key findings.  </a:t>
                      </a:r>
                    </a:p>
                    <a:p>
                      <a:r>
                        <a:rPr lang="en-US" sz="2400" b="1" dirty="0">
                          <a:solidFill>
                            <a:schemeClr val="tx1"/>
                          </a:solidFill>
                          <a:latin typeface="Abadi" panose="020B0604020104020204" pitchFamily="34" charset="0"/>
                        </a:rPr>
                        <a:t>Overall conclusion(s) – link to strand 1.</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490021764"/>
                  </a:ext>
                </a:extLst>
              </a:tr>
              <a:tr h="736401">
                <a:tc>
                  <a:txBody>
                    <a:bodyPr/>
                    <a:lstStyle/>
                    <a:p>
                      <a:r>
                        <a:rPr lang="en-US" sz="2400" b="1" dirty="0">
                          <a:solidFill>
                            <a:schemeClr val="tx1"/>
                          </a:solidFill>
                          <a:latin typeface="Abadi" panose="020B0604020104020204" pitchFamily="34" charset="0"/>
                        </a:rPr>
                        <a:t>Evaluation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Accuracy.    Reliability.</a:t>
                      </a:r>
                    </a:p>
                    <a:p>
                      <a:r>
                        <a:rPr lang="en-US" sz="2400" b="1" dirty="0">
                          <a:solidFill>
                            <a:schemeClr val="tx1"/>
                          </a:solidFill>
                          <a:latin typeface="Abadi" panose="020B0604020104020204" pitchFamily="34" charset="0"/>
                        </a:rPr>
                        <a:t>Validity.      Replication.</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327718945"/>
                  </a:ext>
                </a:extLst>
              </a:tr>
            </a:tbl>
          </a:graphicData>
        </a:graphic>
      </p:graphicFrame>
    </p:spTree>
    <p:extLst>
      <p:ext uri="{BB962C8B-B14F-4D97-AF65-F5344CB8AC3E}">
        <p14:creationId xmlns:p14="http://schemas.microsoft.com/office/powerpoint/2010/main" val="373737711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55292"/>
          </a:xfrm>
        </p:spPr>
        <p:txBody>
          <a:bodyPr>
            <a:normAutofit/>
          </a:bodyPr>
          <a:lstStyle/>
          <a:p>
            <a:r>
              <a:rPr lang="en-GB" sz="2800" b="1" dirty="0">
                <a:solidFill>
                  <a:schemeClr val="tx1"/>
                </a:solidFill>
                <a:latin typeface="Abadi" panose="020B0604020104020204" pitchFamily="34" charset="0"/>
              </a:rPr>
              <a:t>Fieldwork Opportunities Year 9 </a:t>
            </a:r>
          </a:p>
        </p:txBody>
      </p:sp>
      <p:sp>
        <p:nvSpPr>
          <p:cNvPr id="3" name="Content Placeholder 2"/>
          <p:cNvSpPr>
            <a:spLocks noGrp="1"/>
          </p:cNvSpPr>
          <p:nvPr>
            <p:ph idx="1"/>
          </p:nvPr>
        </p:nvSpPr>
        <p:spPr>
          <a:xfrm>
            <a:off x="838200" y="1404730"/>
            <a:ext cx="10515599" cy="4772233"/>
          </a:xfrm>
        </p:spPr>
        <p:txBody>
          <a:bodyPr>
            <a:normAutofit/>
          </a:bodyPr>
          <a:lstStyle/>
          <a:p>
            <a:r>
              <a:rPr lang="en-GB" sz="3000" b="1" dirty="0">
                <a:latin typeface="Abadi" panose="020B0604020104020204" pitchFamily="34" charset="0"/>
              </a:rPr>
              <a:t>Impacts of extreme weather event</a:t>
            </a:r>
          </a:p>
          <a:p>
            <a:r>
              <a:rPr lang="en-GB" sz="3000" b="1" dirty="0">
                <a:latin typeface="Abadi" panose="020B0604020104020204" pitchFamily="34" charset="0"/>
              </a:rPr>
              <a:t>Climate change mitigation</a:t>
            </a:r>
          </a:p>
          <a:p>
            <a:r>
              <a:rPr lang="en-GB" sz="3000" b="1" dirty="0">
                <a:latin typeface="Abadi" panose="020B0604020104020204" pitchFamily="34" charset="0"/>
              </a:rPr>
              <a:t>Urban opportunities – social, economic                                              and environmental </a:t>
            </a:r>
            <a:r>
              <a:rPr lang="en-GB" sz="3000" b="1" dirty="0">
                <a:highlight>
                  <a:srgbClr val="FFFF00"/>
                </a:highlight>
                <a:latin typeface="Abadi" panose="020B0604020104020204" pitchFamily="34" charset="0"/>
              </a:rPr>
              <a:t>(SEE)</a:t>
            </a:r>
          </a:p>
          <a:p>
            <a:r>
              <a:rPr lang="en-GB" sz="3000" b="1" dirty="0">
                <a:latin typeface="Abadi" panose="020B0604020104020204" pitchFamily="34" charset="0"/>
              </a:rPr>
              <a:t>Housing</a:t>
            </a:r>
          </a:p>
          <a:p>
            <a:r>
              <a:rPr lang="en-GB" sz="3000" b="1" dirty="0">
                <a:latin typeface="Abadi" panose="020B0604020104020204" pitchFamily="34" charset="0"/>
              </a:rPr>
              <a:t>Regeneration</a:t>
            </a:r>
          </a:p>
          <a:p>
            <a:pPr marL="0" indent="0">
              <a:buNone/>
            </a:pPr>
            <a:endParaRPr lang="en-GB" sz="3000" b="1" dirty="0">
              <a:latin typeface="Abadi" panose="020B0604020104020204" pitchFamily="34" charset="0"/>
            </a:endParaRPr>
          </a:p>
          <a:p>
            <a:endParaRPr lang="en-GB" sz="3600" dirty="0"/>
          </a:p>
          <a:p>
            <a:pPr marL="0" indent="0">
              <a:buNone/>
            </a:pPr>
            <a:endParaRPr lang="en-GB" sz="3600" dirty="0"/>
          </a:p>
          <a:p>
            <a:endParaRPr lang="en-GB" sz="3600" dirty="0"/>
          </a:p>
          <a:p>
            <a:endParaRPr lang="en-GB" dirty="0"/>
          </a:p>
          <a:p>
            <a:endParaRPr lang="en-GB" dirty="0"/>
          </a:p>
          <a:p>
            <a:endParaRPr lang="en-GB" dirty="0"/>
          </a:p>
          <a:p>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56209" y="1942335"/>
            <a:ext cx="3906129" cy="2268611"/>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3078" y="4551366"/>
            <a:ext cx="3118104" cy="2075688"/>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3141" y="3084482"/>
            <a:ext cx="1849804" cy="2383008"/>
          </a:xfrm>
          <a:prstGeom prst="rect">
            <a:avLst/>
          </a:prstGeom>
        </p:spPr>
      </p:pic>
      <p:pic>
        <p:nvPicPr>
          <p:cNvPr id="10" name="Picture 9">
            <a:extLst>
              <a:ext uri="{FF2B5EF4-FFF2-40B4-BE49-F238E27FC236}">
                <a16:creationId xmlns:a16="http://schemas.microsoft.com/office/drawing/2014/main" id="{2725D9F0-E317-12A1-79F9-C863C656AB07}"/>
              </a:ext>
            </a:extLst>
          </p:cNvPr>
          <p:cNvPicPr>
            <a:picLocks noChangeAspect="1"/>
          </p:cNvPicPr>
          <p:nvPr/>
        </p:nvPicPr>
        <p:blipFill>
          <a:blip r:embed="rId5"/>
          <a:stretch>
            <a:fillRect/>
          </a:stretch>
        </p:blipFill>
        <p:spPr>
          <a:xfrm>
            <a:off x="8285870" y="38024"/>
            <a:ext cx="2857752" cy="2268611"/>
          </a:xfrm>
          <a:prstGeom prst="rect">
            <a:avLst/>
          </a:prstGeom>
        </p:spPr>
      </p:pic>
    </p:spTree>
    <p:extLst>
      <p:ext uri="{BB962C8B-B14F-4D97-AF65-F5344CB8AC3E}">
        <p14:creationId xmlns:p14="http://schemas.microsoft.com/office/powerpoint/2010/main" val="107388734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55292"/>
          </a:xfrm>
        </p:spPr>
        <p:txBody>
          <a:bodyPr>
            <a:normAutofit/>
          </a:bodyPr>
          <a:lstStyle/>
          <a:p>
            <a:r>
              <a:rPr lang="en-GB" sz="2800" b="1" dirty="0">
                <a:solidFill>
                  <a:schemeClr val="tx1"/>
                </a:solidFill>
                <a:latin typeface="Abadi" panose="020B0604020104020204" pitchFamily="34" charset="0"/>
              </a:rPr>
              <a:t>Any thoughts on how to carry out one of these? </a:t>
            </a:r>
          </a:p>
        </p:txBody>
      </p:sp>
      <p:sp>
        <p:nvSpPr>
          <p:cNvPr id="3" name="Content Placeholder 2"/>
          <p:cNvSpPr>
            <a:spLocks noGrp="1"/>
          </p:cNvSpPr>
          <p:nvPr>
            <p:ph idx="1"/>
          </p:nvPr>
        </p:nvSpPr>
        <p:spPr>
          <a:xfrm>
            <a:off x="838200" y="1404730"/>
            <a:ext cx="10515599" cy="4772233"/>
          </a:xfrm>
        </p:spPr>
        <p:txBody>
          <a:bodyPr>
            <a:normAutofit/>
          </a:bodyPr>
          <a:lstStyle/>
          <a:p>
            <a:r>
              <a:rPr lang="en-GB" sz="3000" b="1" dirty="0">
                <a:latin typeface="Abadi" panose="020B0604020104020204" pitchFamily="34" charset="0"/>
              </a:rPr>
              <a:t>Impacts of extreme weather event</a:t>
            </a:r>
          </a:p>
          <a:p>
            <a:r>
              <a:rPr lang="en-GB" sz="3000" b="1" dirty="0">
                <a:latin typeface="Abadi" panose="020B0604020104020204" pitchFamily="34" charset="0"/>
              </a:rPr>
              <a:t>Climate change mitigation</a:t>
            </a:r>
          </a:p>
          <a:p>
            <a:r>
              <a:rPr lang="en-GB" sz="3000" b="1" dirty="0">
                <a:latin typeface="Abadi" panose="020B0604020104020204" pitchFamily="34" charset="0"/>
              </a:rPr>
              <a:t>Urban opportunities – social, economic                                              and environmental </a:t>
            </a:r>
            <a:r>
              <a:rPr lang="en-GB" sz="3000" b="1" dirty="0">
                <a:highlight>
                  <a:srgbClr val="FFFF00"/>
                </a:highlight>
                <a:latin typeface="Abadi" panose="020B0604020104020204" pitchFamily="34" charset="0"/>
              </a:rPr>
              <a:t>(SEE)</a:t>
            </a:r>
          </a:p>
          <a:p>
            <a:r>
              <a:rPr lang="en-GB" sz="3000" b="1" dirty="0">
                <a:latin typeface="Abadi" panose="020B0604020104020204" pitchFamily="34" charset="0"/>
              </a:rPr>
              <a:t>Housing</a:t>
            </a:r>
          </a:p>
          <a:p>
            <a:r>
              <a:rPr lang="en-GB" sz="3000" b="1" dirty="0">
                <a:latin typeface="Abadi" panose="020B0604020104020204" pitchFamily="34" charset="0"/>
              </a:rPr>
              <a:t>Regeneration</a:t>
            </a:r>
          </a:p>
          <a:p>
            <a:pPr marL="0" indent="0">
              <a:buNone/>
            </a:pPr>
            <a:endParaRPr lang="en-GB" sz="3000" b="1" dirty="0">
              <a:latin typeface="Abadi" panose="020B0604020104020204" pitchFamily="34" charset="0"/>
            </a:endParaRPr>
          </a:p>
          <a:p>
            <a:endParaRPr lang="en-GB" sz="3600" dirty="0"/>
          </a:p>
          <a:p>
            <a:pPr marL="0" indent="0">
              <a:buNone/>
            </a:pPr>
            <a:endParaRPr lang="en-GB" sz="3600" dirty="0"/>
          </a:p>
          <a:p>
            <a:endParaRPr lang="en-GB" sz="3600" dirty="0"/>
          </a:p>
          <a:p>
            <a:endParaRPr lang="en-GB" dirty="0"/>
          </a:p>
          <a:p>
            <a:endParaRPr lang="en-GB" dirty="0"/>
          </a:p>
          <a:p>
            <a:endParaRPr lang="en-GB" dirty="0"/>
          </a:p>
          <a:p>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56209" y="1942335"/>
            <a:ext cx="3906129" cy="2268611"/>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3078" y="4551366"/>
            <a:ext cx="3118104" cy="2075688"/>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3141" y="3084482"/>
            <a:ext cx="1849804" cy="2383008"/>
          </a:xfrm>
          <a:prstGeom prst="rect">
            <a:avLst/>
          </a:prstGeom>
        </p:spPr>
      </p:pic>
      <p:pic>
        <p:nvPicPr>
          <p:cNvPr id="10" name="Picture 9">
            <a:extLst>
              <a:ext uri="{FF2B5EF4-FFF2-40B4-BE49-F238E27FC236}">
                <a16:creationId xmlns:a16="http://schemas.microsoft.com/office/drawing/2014/main" id="{2725D9F0-E317-12A1-79F9-C863C656AB07}"/>
              </a:ext>
            </a:extLst>
          </p:cNvPr>
          <p:cNvPicPr>
            <a:picLocks noChangeAspect="1"/>
          </p:cNvPicPr>
          <p:nvPr/>
        </p:nvPicPr>
        <p:blipFill>
          <a:blip r:embed="rId5"/>
          <a:stretch>
            <a:fillRect/>
          </a:stretch>
        </p:blipFill>
        <p:spPr>
          <a:xfrm>
            <a:off x="8285870" y="38024"/>
            <a:ext cx="2857752" cy="2268611"/>
          </a:xfrm>
          <a:prstGeom prst="rect">
            <a:avLst/>
          </a:prstGeom>
        </p:spPr>
      </p:pic>
    </p:spTree>
    <p:extLst>
      <p:ext uri="{BB962C8B-B14F-4D97-AF65-F5344CB8AC3E}">
        <p14:creationId xmlns:p14="http://schemas.microsoft.com/office/powerpoint/2010/main" val="218774917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1F9204-C2AC-85D1-D3F9-72FF6B2E4C14}"/>
              </a:ext>
            </a:extLst>
          </p:cNvPr>
          <p:cNvSpPr txBox="1"/>
          <p:nvPr/>
        </p:nvSpPr>
        <p:spPr>
          <a:xfrm>
            <a:off x="673240" y="281353"/>
            <a:ext cx="4937860" cy="523220"/>
          </a:xfrm>
          <a:prstGeom prst="rect">
            <a:avLst/>
          </a:prstGeom>
          <a:noFill/>
        </p:spPr>
        <p:txBody>
          <a:bodyPr wrap="square" rtlCol="0">
            <a:spAutoFit/>
          </a:bodyPr>
          <a:lstStyle/>
          <a:p>
            <a:r>
              <a:rPr lang="en-US" sz="2800" b="1" dirty="0">
                <a:latin typeface="Abadi" panose="020B0604020104020204" pitchFamily="34" charset="0"/>
              </a:rPr>
              <a:t>Fieldwork enquiry - housing</a:t>
            </a:r>
            <a:endParaRPr lang="en-GB" sz="2800" b="1" dirty="0">
              <a:latin typeface="Abadi" panose="020B0604020104020204" pitchFamily="34" charset="0"/>
            </a:endParaRPr>
          </a:p>
        </p:txBody>
      </p:sp>
      <p:graphicFrame>
        <p:nvGraphicFramePr>
          <p:cNvPr id="3" name="Table 2">
            <a:extLst>
              <a:ext uri="{FF2B5EF4-FFF2-40B4-BE49-F238E27FC236}">
                <a16:creationId xmlns:a16="http://schemas.microsoft.com/office/drawing/2014/main" id="{F48E0C71-FA84-2DF5-6805-78BAFA7A35B6}"/>
              </a:ext>
            </a:extLst>
          </p:cNvPr>
          <p:cNvGraphicFramePr>
            <a:graphicFrameLocks noGrp="1"/>
          </p:cNvGraphicFramePr>
          <p:nvPr/>
        </p:nvGraphicFramePr>
        <p:xfrm>
          <a:off x="673239" y="1055077"/>
          <a:ext cx="10952702" cy="5087769"/>
        </p:xfrm>
        <a:graphic>
          <a:graphicData uri="http://schemas.openxmlformats.org/drawingml/2006/table">
            <a:tbl>
              <a:tblPr firstRow="1" bandRow="1">
                <a:tableStyleId>{5C22544A-7EE6-4342-B048-85BDC9FD1C3A}</a:tableStyleId>
              </a:tblPr>
              <a:tblGrid>
                <a:gridCol w="4883499">
                  <a:extLst>
                    <a:ext uri="{9D8B030D-6E8A-4147-A177-3AD203B41FA5}">
                      <a16:colId xmlns:a16="http://schemas.microsoft.com/office/drawing/2014/main" val="3472207480"/>
                    </a:ext>
                  </a:extLst>
                </a:gridCol>
                <a:gridCol w="6069203">
                  <a:extLst>
                    <a:ext uri="{9D8B030D-6E8A-4147-A177-3AD203B41FA5}">
                      <a16:colId xmlns:a16="http://schemas.microsoft.com/office/drawing/2014/main" val="151681430"/>
                    </a:ext>
                  </a:extLst>
                </a:gridCol>
              </a:tblGrid>
              <a:tr h="582804">
                <a:tc>
                  <a:txBody>
                    <a:bodyPr/>
                    <a:lstStyle/>
                    <a:p>
                      <a:r>
                        <a:rPr lang="en-US" sz="2400" b="1" dirty="0">
                          <a:solidFill>
                            <a:schemeClr val="tx1"/>
                          </a:solidFill>
                          <a:latin typeface="Abadi" panose="020B0604020104020204" pitchFamily="34" charset="0"/>
                        </a:rPr>
                        <a:t>Strands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Activities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3390823553"/>
                  </a:ext>
                </a:extLst>
              </a:tr>
              <a:tr h="736401">
                <a:tc>
                  <a:txBody>
                    <a:bodyPr/>
                    <a:lstStyle/>
                    <a:p>
                      <a:r>
                        <a:rPr lang="en-US" sz="2400" b="1" dirty="0">
                          <a:solidFill>
                            <a:schemeClr val="tx1"/>
                          </a:solidFill>
                          <a:latin typeface="Abadi" panose="020B0604020104020204" pitchFamily="34" charset="0"/>
                        </a:rPr>
                        <a:t>Focus, questions and theory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That zones of housing quality exist (do not exist) in X.</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815603847"/>
                  </a:ext>
                </a:extLst>
              </a:tr>
              <a:tr h="736401">
                <a:tc>
                  <a:txBody>
                    <a:bodyPr/>
                    <a:lstStyle/>
                    <a:p>
                      <a:r>
                        <a:rPr lang="en-US" sz="2400" b="1" dirty="0">
                          <a:solidFill>
                            <a:schemeClr val="tx1"/>
                          </a:solidFill>
                          <a:latin typeface="Abadi" panose="020B0604020104020204" pitchFamily="34" charset="0"/>
                        </a:rPr>
                        <a:t>Methodology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4201357643"/>
                  </a:ext>
                </a:extLst>
              </a:tr>
              <a:tr h="736401">
                <a:tc>
                  <a:txBody>
                    <a:bodyPr/>
                    <a:lstStyle/>
                    <a:p>
                      <a:r>
                        <a:rPr lang="en-US" sz="2400" b="1" dirty="0">
                          <a:solidFill>
                            <a:schemeClr val="tx1"/>
                          </a:solidFill>
                          <a:latin typeface="Abadi" panose="020B0604020104020204" pitchFamily="34" charset="0"/>
                        </a:rPr>
                        <a:t>Data processing and presentation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216951405"/>
                  </a:ext>
                </a:extLst>
              </a:tr>
              <a:tr h="736401">
                <a:tc>
                  <a:txBody>
                    <a:bodyPr/>
                    <a:lstStyle/>
                    <a:p>
                      <a:r>
                        <a:rPr lang="en-US" sz="2400" b="1" dirty="0">
                          <a:solidFill>
                            <a:schemeClr val="tx1"/>
                          </a:solidFill>
                          <a:latin typeface="Abadi" panose="020B0604020104020204" pitchFamily="34" charset="0"/>
                        </a:rPr>
                        <a:t>Data analysis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704694192"/>
                  </a:ext>
                </a:extLst>
              </a:tr>
              <a:tr h="736401">
                <a:tc>
                  <a:txBody>
                    <a:bodyPr/>
                    <a:lstStyle/>
                    <a:p>
                      <a:r>
                        <a:rPr lang="en-US" sz="2400" b="1" dirty="0">
                          <a:solidFill>
                            <a:schemeClr val="tx1"/>
                          </a:solidFill>
                          <a:latin typeface="Abadi" panose="020B0604020104020204" pitchFamily="34" charset="0"/>
                        </a:rPr>
                        <a:t>Conclusions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490021764"/>
                  </a:ext>
                </a:extLst>
              </a:tr>
              <a:tr h="736401">
                <a:tc>
                  <a:txBody>
                    <a:bodyPr/>
                    <a:lstStyle/>
                    <a:p>
                      <a:r>
                        <a:rPr lang="en-US" sz="2400" b="1" dirty="0">
                          <a:solidFill>
                            <a:schemeClr val="tx1"/>
                          </a:solidFill>
                          <a:latin typeface="Abadi" panose="020B0604020104020204" pitchFamily="34" charset="0"/>
                        </a:rPr>
                        <a:t>Evaluation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327718945"/>
                  </a:ext>
                </a:extLst>
              </a:tr>
            </a:tbl>
          </a:graphicData>
        </a:graphic>
      </p:graphicFrame>
    </p:spTree>
    <p:extLst>
      <p:ext uri="{BB962C8B-B14F-4D97-AF65-F5344CB8AC3E}">
        <p14:creationId xmlns:p14="http://schemas.microsoft.com/office/powerpoint/2010/main" val="408273872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in on Urban Geography">
            <a:extLst>
              <a:ext uri="{FF2B5EF4-FFF2-40B4-BE49-F238E27FC236}">
                <a16:creationId xmlns:a16="http://schemas.microsoft.com/office/drawing/2014/main" id="{70F78AD7-0FEA-1D26-4022-09DF30BCA22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 b="25885"/>
          <a:stretch/>
        </p:blipFill>
        <p:spPr bwMode="auto">
          <a:xfrm>
            <a:off x="568452" y="571500"/>
            <a:ext cx="11055096"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161431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1F9204-C2AC-85D1-D3F9-72FF6B2E4C14}"/>
              </a:ext>
            </a:extLst>
          </p:cNvPr>
          <p:cNvSpPr txBox="1"/>
          <p:nvPr/>
        </p:nvSpPr>
        <p:spPr>
          <a:xfrm>
            <a:off x="673240" y="281353"/>
            <a:ext cx="4937860" cy="523220"/>
          </a:xfrm>
          <a:prstGeom prst="rect">
            <a:avLst/>
          </a:prstGeom>
          <a:noFill/>
        </p:spPr>
        <p:txBody>
          <a:bodyPr wrap="square" rtlCol="0">
            <a:spAutoFit/>
          </a:bodyPr>
          <a:lstStyle/>
          <a:p>
            <a:r>
              <a:rPr lang="en-US" sz="2800" b="1" dirty="0">
                <a:latin typeface="Abadi" panose="020B0604020104020204" pitchFamily="34" charset="0"/>
              </a:rPr>
              <a:t>Fieldwork enquiry - housing</a:t>
            </a:r>
            <a:endParaRPr lang="en-GB" sz="2800" b="1" dirty="0">
              <a:latin typeface="Abadi" panose="020B0604020104020204" pitchFamily="34" charset="0"/>
            </a:endParaRPr>
          </a:p>
        </p:txBody>
      </p:sp>
      <p:graphicFrame>
        <p:nvGraphicFramePr>
          <p:cNvPr id="3" name="Table 2">
            <a:extLst>
              <a:ext uri="{FF2B5EF4-FFF2-40B4-BE49-F238E27FC236}">
                <a16:creationId xmlns:a16="http://schemas.microsoft.com/office/drawing/2014/main" id="{F48E0C71-FA84-2DF5-6805-78BAFA7A35B6}"/>
              </a:ext>
            </a:extLst>
          </p:cNvPr>
          <p:cNvGraphicFramePr>
            <a:graphicFrameLocks noGrp="1"/>
          </p:cNvGraphicFramePr>
          <p:nvPr/>
        </p:nvGraphicFramePr>
        <p:xfrm>
          <a:off x="673239" y="1055077"/>
          <a:ext cx="10952702" cy="5174328"/>
        </p:xfrm>
        <a:graphic>
          <a:graphicData uri="http://schemas.openxmlformats.org/drawingml/2006/table">
            <a:tbl>
              <a:tblPr firstRow="1" bandRow="1">
                <a:tableStyleId>{5C22544A-7EE6-4342-B048-85BDC9FD1C3A}</a:tableStyleId>
              </a:tblPr>
              <a:tblGrid>
                <a:gridCol w="4883499">
                  <a:extLst>
                    <a:ext uri="{9D8B030D-6E8A-4147-A177-3AD203B41FA5}">
                      <a16:colId xmlns:a16="http://schemas.microsoft.com/office/drawing/2014/main" val="3472207480"/>
                    </a:ext>
                  </a:extLst>
                </a:gridCol>
                <a:gridCol w="6069203">
                  <a:extLst>
                    <a:ext uri="{9D8B030D-6E8A-4147-A177-3AD203B41FA5}">
                      <a16:colId xmlns:a16="http://schemas.microsoft.com/office/drawing/2014/main" val="151681430"/>
                    </a:ext>
                  </a:extLst>
                </a:gridCol>
              </a:tblGrid>
              <a:tr h="582804">
                <a:tc>
                  <a:txBody>
                    <a:bodyPr/>
                    <a:lstStyle/>
                    <a:p>
                      <a:r>
                        <a:rPr lang="en-US" sz="2400" b="1" dirty="0">
                          <a:solidFill>
                            <a:schemeClr val="tx1"/>
                          </a:solidFill>
                          <a:latin typeface="Abadi" panose="020B0604020104020204" pitchFamily="34" charset="0"/>
                        </a:rPr>
                        <a:t>Strands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Activities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3390823553"/>
                  </a:ext>
                </a:extLst>
              </a:tr>
              <a:tr h="736401">
                <a:tc>
                  <a:txBody>
                    <a:bodyPr/>
                    <a:lstStyle/>
                    <a:p>
                      <a:r>
                        <a:rPr lang="en-US" sz="2400" b="1" dirty="0">
                          <a:solidFill>
                            <a:schemeClr val="tx1"/>
                          </a:solidFill>
                          <a:latin typeface="Abadi" panose="020B0604020104020204" pitchFamily="34" charset="0"/>
                        </a:rPr>
                        <a:t>Focus, questions and theory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That zones of housing quality exist (do not exist) in X.</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815603847"/>
                  </a:ext>
                </a:extLst>
              </a:tr>
              <a:tr h="736401">
                <a:tc>
                  <a:txBody>
                    <a:bodyPr/>
                    <a:lstStyle/>
                    <a:p>
                      <a:r>
                        <a:rPr lang="en-US" sz="2400" b="1" dirty="0">
                          <a:solidFill>
                            <a:schemeClr val="tx1"/>
                          </a:solidFill>
                          <a:latin typeface="Abadi" panose="020B0604020104020204" pitchFamily="34" charset="0"/>
                        </a:rPr>
                        <a:t>Methodology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Sample home area using EQS.  Possibly take photographs.  Find house price online.</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4201357643"/>
                  </a:ext>
                </a:extLst>
              </a:tr>
              <a:tr h="736401">
                <a:tc>
                  <a:txBody>
                    <a:bodyPr/>
                    <a:lstStyle/>
                    <a:p>
                      <a:r>
                        <a:rPr lang="en-US" sz="2400" b="1" dirty="0">
                          <a:solidFill>
                            <a:schemeClr val="tx1"/>
                          </a:solidFill>
                          <a:latin typeface="Abadi" panose="020B0604020104020204" pitchFamily="34" charset="0"/>
                        </a:rPr>
                        <a:t>Data processing and presentation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216951405"/>
                  </a:ext>
                </a:extLst>
              </a:tr>
              <a:tr h="736401">
                <a:tc>
                  <a:txBody>
                    <a:bodyPr/>
                    <a:lstStyle/>
                    <a:p>
                      <a:r>
                        <a:rPr lang="en-US" sz="2400" b="1" dirty="0">
                          <a:solidFill>
                            <a:schemeClr val="tx1"/>
                          </a:solidFill>
                          <a:latin typeface="Abadi" panose="020B0604020104020204" pitchFamily="34" charset="0"/>
                        </a:rPr>
                        <a:t>Data analysis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704694192"/>
                  </a:ext>
                </a:extLst>
              </a:tr>
              <a:tr h="736401">
                <a:tc>
                  <a:txBody>
                    <a:bodyPr/>
                    <a:lstStyle/>
                    <a:p>
                      <a:r>
                        <a:rPr lang="en-US" sz="2400" b="1" dirty="0">
                          <a:solidFill>
                            <a:schemeClr val="tx1"/>
                          </a:solidFill>
                          <a:latin typeface="Abadi" panose="020B0604020104020204" pitchFamily="34" charset="0"/>
                        </a:rPr>
                        <a:t>Conclusions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490021764"/>
                  </a:ext>
                </a:extLst>
              </a:tr>
              <a:tr h="736401">
                <a:tc>
                  <a:txBody>
                    <a:bodyPr/>
                    <a:lstStyle/>
                    <a:p>
                      <a:r>
                        <a:rPr lang="en-US" sz="2400" b="1" dirty="0">
                          <a:solidFill>
                            <a:schemeClr val="tx1"/>
                          </a:solidFill>
                          <a:latin typeface="Abadi" panose="020B0604020104020204" pitchFamily="34" charset="0"/>
                        </a:rPr>
                        <a:t>Evaluation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327718945"/>
                  </a:ext>
                </a:extLst>
              </a:tr>
            </a:tbl>
          </a:graphicData>
        </a:graphic>
      </p:graphicFrame>
    </p:spTree>
    <p:extLst>
      <p:ext uri="{BB962C8B-B14F-4D97-AF65-F5344CB8AC3E}">
        <p14:creationId xmlns:p14="http://schemas.microsoft.com/office/powerpoint/2010/main" val="397854206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503583"/>
            <a:ext cx="9369287" cy="769441"/>
          </a:xfrm>
          <a:prstGeom prst="rect">
            <a:avLst/>
          </a:prstGeom>
        </p:spPr>
        <p:txBody>
          <a:bodyPr wrap="square">
            <a:spAutoFit/>
          </a:bodyPr>
          <a:lstStyle/>
          <a:p>
            <a:r>
              <a:rPr lang="en-GB" sz="4400" dirty="0"/>
              <a:t>Environmental Quality Surveys</a:t>
            </a:r>
          </a:p>
        </p:txBody>
      </p:sp>
      <p:sp>
        <p:nvSpPr>
          <p:cNvPr id="3" name="Rectangle 2"/>
          <p:cNvSpPr/>
          <p:nvPr/>
        </p:nvSpPr>
        <p:spPr>
          <a:xfrm>
            <a:off x="2040835" y="1908313"/>
            <a:ext cx="8242851" cy="584775"/>
          </a:xfrm>
          <a:prstGeom prst="rect">
            <a:avLst/>
          </a:prstGeom>
        </p:spPr>
        <p:txBody>
          <a:bodyPr wrap="square">
            <a:spAutoFit/>
          </a:bodyPr>
          <a:lstStyle/>
          <a:p>
            <a:r>
              <a:rPr lang="en-GB" sz="3200" dirty="0"/>
              <a:t> </a:t>
            </a:r>
          </a:p>
        </p:txBody>
      </p:sp>
      <p:graphicFrame>
        <p:nvGraphicFramePr>
          <p:cNvPr id="5" name="Table 4"/>
          <p:cNvGraphicFramePr>
            <a:graphicFrameLocks noGrp="1"/>
          </p:cNvGraphicFramePr>
          <p:nvPr/>
        </p:nvGraphicFramePr>
        <p:xfrm>
          <a:off x="1020417" y="1908313"/>
          <a:ext cx="10156451" cy="3253930"/>
        </p:xfrm>
        <a:graphic>
          <a:graphicData uri="http://schemas.openxmlformats.org/drawingml/2006/table">
            <a:tbl>
              <a:tblPr firstRow="1" bandRow="1">
                <a:tableStyleId>{073A0DAA-6AF3-43AB-8588-CEC1D06C72B9}</a:tableStyleId>
              </a:tblPr>
              <a:tblGrid>
                <a:gridCol w="4041913">
                  <a:extLst>
                    <a:ext uri="{9D8B030D-6E8A-4147-A177-3AD203B41FA5}">
                      <a16:colId xmlns:a16="http://schemas.microsoft.com/office/drawing/2014/main" val="4176784353"/>
                    </a:ext>
                  </a:extLst>
                </a:gridCol>
                <a:gridCol w="543340">
                  <a:extLst>
                    <a:ext uri="{9D8B030D-6E8A-4147-A177-3AD203B41FA5}">
                      <a16:colId xmlns:a16="http://schemas.microsoft.com/office/drawing/2014/main" val="2556140584"/>
                    </a:ext>
                  </a:extLst>
                </a:gridCol>
                <a:gridCol w="477078">
                  <a:extLst>
                    <a:ext uri="{9D8B030D-6E8A-4147-A177-3AD203B41FA5}">
                      <a16:colId xmlns:a16="http://schemas.microsoft.com/office/drawing/2014/main" val="3152989855"/>
                    </a:ext>
                  </a:extLst>
                </a:gridCol>
                <a:gridCol w="463826">
                  <a:extLst>
                    <a:ext uri="{9D8B030D-6E8A-4147-A177-3AD203B41FA5}">
                      <a16:colId xmlns:a16="http://schemas.microsoft.com/office/drawing/2014/main" val="1887039188"/>
                    </a:ext>
                  </a:extLst>
                </a:gridCol>
                <a:gridCol w="503583">
                  <a:extLst>
                    <a:ext uri="{9D8B030D-6E8A-4147-A177-3AD203B41FA5}">
                      <a16:colId xmlns:a16="http://schemas.microsoft.com/office/drawing/2014/main" val="3100595516"/>
                    </a:ext>
                  </a:extLst>
                </a:gridCol>
                <a:gridCol w="463826">
                  <a:extLst>
                    <a:ext uri="{9D8B030D-6E8A-4147-A177-3AD203B41FA5}">
                      <a16:colId xmlns:a16="http://schemas.microsoft.com/office/drawing/2014/main" val="1085926008"/>
                    </a:ext>
                  </a:extLst>
                </a:gridCol>
                <a:gridCol w="3662885">
                  <a:extLst>
                    <a:ext uri="{9D8B030D-6E8A-4147-A177-3AD203B41FA5}">
                      <a16:colId xmlns:a16="http://schemas.microsoft.com/office/drawing/2014/main" val="3276283510"/>
                    </a:ext>
                  </a:extLst>
                </a:gridCol>
              </a:tblGrid>
              <a:tr h="486194">
                <a:tc>
                  <a:txBody>
                    <a:bodyPr/>
                    <a:lstStyle/>
                    <a:p>
                      <a:endParaRPr lang="en-GB" dirty="0"/>
                    </a:p>
                  </a:txBody>
                  <a:tcPr/>
                </a:tc>
                <a:tc>
                  <a:txBody>
                    <a:bodyPr/>
                    <a:lstStyle/>
                    <a:p>
                      <a:r>
                        <a:rPr lang="en-GB" dirty="0"/>
                        <a:t>-2</a:t>
                      </a:r>
                    </a:p>
                  </a:txBody>
                  <a:tcPr/>
                </a:tc>
                <a:tc>
                  <a:txBody>
                    <a:bodyPr/>
                    <a:lstStyle/>
                    <a:p>
                      <a:r>
                        <a:rPr lang="en-GB" dirty="0"/>
                        <a:t>-1</a:t>
                      </a:r>
                    </a:p>
                  </a:txBody>
                  <a:tcPr/>
                </a:tc>
                <a:tc>
                  <a:txBody>
                    <a:bodyPr/>
                    <a:lstStyle/>
                    <a:p>
                      <a:r>
                        <a:rPr lang="en-GB" dirty="0"/>
                        <a:t> 0</a:t>
                      </a:r>
                    </a:p>
                  </a:txBody>
                  <a:tcPr/>
                </a:tc>
                <a:tc>
                  <a:txBody>
                    <a:bodyPr/>
                    <a:lstStyle/>
                    <a:p>
                      <a:r>
                        <a:rPr lang="en-GB" dirty="0"/>
                        <a:t>+1</a:t>
                      </a:r>
                    </a:p>
                  </a:txBody>
                  <a:tcPr/>
                </a:tc>
                <a:tc>
                  <a:txBody>
                    <a:bodyPr/>
                    <a:lstStyle/>
                    <a:p>
                      <a:r>
                        <a:rPr lang="en-GB" dirty="0"/>
                        <a:t>+2</a:t>
                      </a:r>
                    </a:p>
                  </a:txBody>
                  <a:tcPr/>
                </a:tc>
                <a:tc>
                  <a:txBody>
                    <a:bodyPr/>
                    <a:lstStyle/>
                    <a:p>
                      <a:r>
                        <a:rPr lang="en-GB" dirty="0"/>
                        <a:t> </a:t>
                      </a:r>
                    </a:p>
                  </a:txBody>
                  <a:tcPr/>
                </a:tc>
                <a:extLst>
                  <a:ext uri="{0D108BD9-81ED-4DB2-BD59-A6C34878D82A}">
                    <a16:rowId xmlns:a16="http://schemas.microsoft.com/office/drawing/2014/main" val="1077091785"/>
                  </a:ext>
                </a:extLst>
              </a:tr>
              <a:tr h="486194">
                <a:tc>
                  <a:txBody>
                    <a:bodyPr/>
                    <a:lstStyle/>
                    <a:p>
                      <a:r>
                        <a:rPr lang="en-GB" sz="2400" b="1" dirty="0"/>
                        <a:t>Lots of litter</a:t>
                      </a:r>
                    </a:p>
                  </a:txBody>
                  <a:tcPr/>
                </a:tc>
                <a:tc>
                  <a:txBody>
                    <a:bodyPr/>
                    <a:lstStyle/>
                    <a:p>
                      <a:pPr marL="0" indent="0">
                        <a:buFont typeface="Wingdings" panose="05000000000000000000" pitchFamily="2" charset="2"/>
                        <a:buNone/>
                      </a:pPr>
                      <a:r>
                        <a:rPr lang="en-GB" sz="2400" b="1" dirty="0"/>
                        <a:t> X</a:t>
                      </a: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tc>
                  <a:txBody>
                    <a:bodyPr/>
                    <a:lstStyle/>
                    <a:p>
                      <a:r>
                        <a:rPr lang="en-GB" sz="2400" b="1" dirty="0"/>
                        <a:t>No litter</a:t>
                      </a:r>
                    </a:p>
                  </a:txBody>
                  <a:tcPr/>
                </a:tc>
                <a:extLst>
                  <a:ext uri="{0D108BD9-81ED-4DB2-BD59-A6C34878D82A}">
                    <a16:rowId xmlns:a16="http://schemas.microsoft.com/office/drawing/2014/main" val="1074853310"/>
                  </a:ext>
                </a:extLst>
              </a:tr>
              <a:tr h="486194">
                <a:tc>
                  <a:txBody>
                    <a:bodyPr/>
                    <a:lstStyle/>
                    <a:p>
                      <a:r>
                        <a:rPr lang="en-GB" sz="2400" b="1" dirty="0"/>
                        <a:t>Lots of traffic</a:t>
                      </a:r>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r>
                        <a:rPr lang="en-GB" sz="2400" b="1" dirty="0"/>
                        <a:t> X</a:t>
                      </a:r>
                    </a:p>
                  </a:txBody>
                  <a:tcPr/>
                </a:tc>
                <a:tc>
                  <a:txBody>
                    <a:bodyPr/>
                    <a:lstStyle/>
                    <a:p>
                      <a:endParaRPr lang="en-GB" dirty="0"/>
                    </a:p>
                  </a:txBody>
                  <a:tcPr/>
                </a:tc>
                <a:tc>
                  <a:txBody>
                    <a:bodyPr/>
                    <a:lstStyle/>
                    <a:p>
                      <a:r>
                        <a:rPr lang="en-GB" sz="2400" b="1" dirty="0"/>
                        <a:t>No traffic</a:t>
                      </a:r>
                    </a:p>
                  </a:txBody>
                  <a:tcPr/>
                </a:tc>
                <a:extLst>
                  <a:ext uri="{0D108BD9-81ED-4DB2-BD59-A6C34878D82A}">
                    <a16:rowId xmlns:a16="http://schemas.microsoft.com/office/drawing/2014/main" val="2707423601"/>
                  </a:ext>
                </a:extLst>
              </a:tr>
              <a:tr h="486194">
                <a:tc>
                  <a:txBody>
                    <a:bodyPr/>
                    <a:lstStyle/>
                    <a:p>
                      <a:r>
                        <a:rPr lang="en-GB" sz="2400" b="1" dirty="0"/>
                        <a:t>Buildings in poor condition</a:t>
                      </a:r>
                    </a:p>
                  </a:txBody>
                  <a:tcPr/>
                </a:tc>
                <a:tc>
                  <a:txBody>
                    <a:bodyPr/>
                    <a:lstStyle/>
                    <a:p>
                      <a:endParaRPr lang="en-GB" dirty="0"/>
                    </a:p>
                  </a:txBody>
                  <a:tcPr/>
                </a:tc>
                <a:tc>
                  <a:txBody>
                    <a:bodyPr/>
                    <a:lstStyle/>
                    <a:p>
                      <a:endParaRPr lang="en-GB"/>
                    </a:p>
                  </a:txBody>
                  <a:tcPr/>
                </a:tc>
                <a:tc>
                  <a:txBody>
                    <a:bodyPr/>
                    <a:lstStyle/>
                    <a:p>
                      <a:r>
                        <a:rPr lang="en-GB" sz="2400" b="1" dirty="0"/>
                        <a:t> X</a:t>
                      </a:r>
                    </a:p>
                  </a:txBody>
                  <a:tcPr/>
                </a:tc>
                <a:tc>
                  <a:txBody>
                    <a:bodyPr/>
                    <a:lstStyle/>
                    <a:p>
                      <a:endParaRPr lang="en-GB"/>
                    </a:p>
                  </a:txBody>
                  <a:tcPr/>
                </a:tc>
                <a:tc>
                  <a:txBody>
                    <a:bodyPr/>
                    <a:lstStyle/>
                    <a:p>
                      <a:endParaRPr lang="en-GB"/>
                    </a:p>
                  </a:txBody>
                  <a:tcPr/>
                </a:tc>
                <a:tc>
                  <a:txBody>
                    <a:bodyPr/>
                    <a:lstStyle/>
                    <a:p>
                      <a:r>
                        <a:rPr lang="en-GB" sz="2400" b="1" dirty="0"/>
                        <a:t>Buildings in good condition</a:t>
                      </a:r>
                    </a:p>
                  </a:txBody>
                  <a:tcPr/>
                </a:tc>
                <a:extLst>
                  <a:ext uri="{0D108BD9-81ED-4DB2-BD59-A6C34878D82A}">
                    <a16:rowId xmlns:a16="http://schemas.microsoft.com/office/drawing/2014/main" val="3263057290"/>
                  </a:ext>
                </a:extLst>
              </a:tr>
              <a:tr h="486194">
                <a:tc>
                  <a:txBody>
                    <a:bodyPr/>
                    <a:lstStyle/>
                    <a:p>
                      <a:r>
                        <a:rPr lang="en-GB" sz="2400" b="1" dirty="0"/>
                        <a:t>Lots of vandalism</a:t>
                      </a:r>
                    </a:p>
                  </a:txBody>
                  <a:tcPr/>
                </a:tc>
                <a:tc>
                  <a:txBody>
                    <a:bodyPr/>
                    <a:lstStyle/>
                    <a:p>
                      <a:endParaRPr lang="en-GB"/>
                    </a:p>
                  </a:txBody>
                  <a:tcPr/>
                </a:tc>
                <a:tc>
                  <a:txBody>
                    <a:bodyPr/>
                    <a:lstStyle/>
                    <a:p>
                      <a:r>
                        <a:rPr lang="en-GB" sz="2400" b="1" dirty="0"/>
                        <a:t> X</a:t>
                      </a: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r>
                        <a:rPr lang="en-GB" sz="2400" b="1" dirty="0"/>
                        <a:t>No vandalism</a:t>
                      </a:r>
                    </a:p>
                  </a:txBody>
                  <a:tcPr/>
                </a:tc>
                <a:extLst>
                  <a:ext uri="{0D108BD9-81ED-4DB2-BD59-A6C34878D82A}">
                    <a16:rowId xmlns:a16="http://schemas.microsoft.com/office/drawing/2014/main" val="3485788157"/>
                  </a:ext>
                </a:extLst>
              </a:tr>
              <a:tr h="486194">
                <a:tc>
                  <a:txBody>
                    <a:bodyPr/>
                    <a:lstStyle/>
                    <a:p>
                      <a:r>
                        <a:rPr lang="en-GB" sz="2400" b="1" dirty="0"/>
                        <a:t>No green space</a:t>
                      </a: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r>
                        <a:rPr lang="en-GB" sz="2400" b="1" dirty="0"/>
                        <a:t> X</a:t>
                      </a:r>
                    </a:p>
                  </a:txBody>
                  <a:tcPr/>
                </a:tc>
                <a:tc>
                  <a:txBody>
                    <a:bodyPr/>
                    <a:lstStyle/>
                    <a:p>
                      <a:r>
                        <a:rPr lang="en-GB" sz="2400" b="1" dirty="0"/>
                        <a:t>Lots of green space</a:t>
                      </a:r>
                    </a:p>
                  </a:txBody>
                  <a:tcPr/>
                </a:tc>
                <a:extLst>
                  <a:ext uri="{0D108BD9-81ED-4DB2-BD59-A6C34878D82A}">
                    <a16:rowId xmlns:a16="http://schemas.microsoft.com/office/drawing/2014/main" val="2407753565"/>
                  </a:ext>
                </a:extLst>
              </a:tr>
            </a:tbl>
          </a:graphicData>
        </a:graphic>
      </p:graphicFrame>
      <p:sp>
        <p:nvSpPr>
          <p:cNvPr id="6" name="Rectangle 5"/>
          <p:cNvSpPr/>
          <p:nvPr/>
        </p:nvSpPr>
        <p:spPr>
          <a:xfrm>
            <a:off x="2853732" y="5536641"/>
            <a:ext cx="3388042" cy="523220"/>
          </a:xfrm>
          <a:prstGeom prst="rect">
            <a:avLst/>
          </a:prstGeom>
        </p:spPr>
        <p:txBody>
          <a:bodyPr wrap="square">
            <a:spAutoFit/>
          </a:bodyPr>
          <a:lstStyle/>
          <a:p>
            <a:r>
              <a:rPr lang="en-GB" sz="2800" b="1" dirty="0">
                <a:latin typeface="Abadi" panose="020B0604020104020204" pitchFamily="34" charset="0"/>
              </a:rPr>
              <a:t> </a:t>
            </a:r>
          </a:p>
        </p:txBody>
      </p:sp>
    </p:spTree>
    <p:extLst>
      <p:ext uri="{BB962C8B-B14F-4D97-AF65-F5344CB8AC3E}">
        <p14:creationId xmlns:p14="http://schemas.microsoft.com/office/powerpoint/2010/main" val="231084812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503583"/>
            <a:ext cx="9369287" cy="769441"/>
          </a:xfrm>
          <a:prstGeom prst="rect">
            <a:avLst/>
          </a:prstGeom>
        </p:spPr>
        <p:txBody>
          <a:bodyPr wrap="square">
            <a:spAutoFit/>
          </a:bodyPr>
          <a:lstStyle/>
          <a:p>
            <a:r>
              <a:rPr lang="en-GB" sz="4400" dirty="0"/>
              <a:t>Environmental Quality Surveys</a:t>
            </a:r>
          </a:p>
        </p:txBody>
      </p:sp>
      <p:sp>
        <p:nvSpPr>
          <p:cNvPr id="3" name="Rectangle 2"/>
          <p:cNvSpPr/>
          <p:nvPr/>
        </p:nvSpPr>
        <p:spPr>
          <a:xfrm>
            <a:off x="2040835" y="1908313"/>
            <a:ext cx="8242851" cy="584775"/>
          </a:xfrm>
          <a:prstGeom prst="rect">
            <a:avLst/>
          </a:prstGeom>
        </p:spPr>
        <p:txBody>
          <a:bodyPr wrap="square">
            <a:spAutoFit/>
          </a:bodyPr>
          <a:lstStyle/>
          <a:p>
            <a:r>
              <a:rPr lang="en-GB" sz="3200" dirty="0"/>
              <a:t> </a:t>
            </a:r>
          </a:p>
        </p:txBody>
      </p:sp>
      <p:graphicFrame>
        <p:nvGraphicFramePr>
          <p:cNvPr id="5" name="Table 4"/>
          <p:cNvGraphicFramePr>
            <a:graphicFrameLocks noGrp="1"/>
          </p:cNvGraphicFramePr>
          <p:nvPr/>
        </p:nvGraphicFramePr>
        <p:xfrm>
          <a:off x="1020417" y="1908313"/>
          <a:ext cx="10156451" cy="3253930"/>
        </p:xfrm>
        <a:graphic>
          <a:graphicData uri="http://schemas.openxmlformats.org/drawingml/2006/table">
            <a:tbl>
              <a:tblPr firstRow="1" bandRow="1">
                <a:tableStyleId>{073A0DAA-6AF3-43AB-8588-CEC1D06C72B9}</a:tableStyleId>
              </a:tblPr>
              <a:tblGrid>
                <a:gridCol w="4041913">
                  <a:extLst>
                    <a:ext uri="{9D8B030D-6E8A-4147-A177-3AD203B41FA5}">
                      <a16:colId xmlns:a16="http://schemas.microsoft.com/office/drawing/2014/main" val="4176784353"/>
                    </a:ext>
                  </a:extLst>
                </a:gridCol>
                <a:gridCol w="543340">
                  <a:extLst>
                    <a:ext uri="{9D8B030D-6E8A-4147-A177-3AD203B41FA5}">
                      <a16:colId xmlns:a16="http://schemas.microsoft.com/office/drawing/2014/main" val="2556140584"/>
                    </a:ext>
                  </a:extLst>
                </a:gridCol>
                <a:gridCol w="477078">
                  <a:extLst>
                    <a:ext uri="{9D8B030D-6E8A-4147-A177-3AD203B41FA5}">
                      <a16:colId xmlns:a16="http://schemas.microsoft.com/office/drawing/2014/main" val="3152989855"/>
                    </a:ext>
                  </a:extLst>
                </a:gridCol>
                <a:gridCol w="463826">
                  <a:extLst>
                    <a:ext uri="{9D8B030D-6E8A-4147-A177-3AD203B41FA5}">
                      <a16:colId xmlns:a16="http://schemas.microsoft.com/office/drawing/2014/main" val="1887039188"/>
                    </a:ext>
                  </a:extLst>
                </a:gridCol>
                <a:gridCol w="503583">
                  <a:extLst>
                    <a:ext uri="{9D8B030D-6E8A-4147-A177-3AD203B41FA5}">
                      <a16:colId xmlns:a16="http://schemas.microsoft.com/office/drawing/2014/main" val="3100595516"/>
                    </a:ext>
                  </a:extLst>
                </a:gridCol>
                <a:gridCol w="463826">
                  <a:extLst>
                    <a:ext uri="{9D8B030D-6E8A-4147-A177-3AD203B41FA5}">
                      <a16:colId xmlns:a16="http://schemas.microsoft.com/office/drawing/2014/main" val="1085926008"/>
                    </a:ext>
                  </a:extLst>
                </a:gridCol>
                <a:gridCol w="3662885">
                  <a:extLst>
                    <a:ext uri="{9D8B030D-6E8A-4147-A177-3AD203B41FA5}">
                      <a16:colId xmlns:a16="http://schemas.microsoft.com/office/drawing/2014/main" val="3276283510"/>
                    </a:ext>
                  </a:extLst>
                </a:gridCol>
              </a:tblGrid>
              <a:tr h="486194">
                <a:tc>
                  <a:txBody>
                    <a:bodyPr/>
                    <a:lstStyle/>
                    <a:p>
                      <a:endParaRPr lang="en-GB" dirty="0"/>
                    </a:p>
                  </a:txBody>
                  <a:tcPr/>
                </a:tc>
                <a:tc>
                  <a:txBody>
                    <a:bodyPr/>
                    <a:lstStyle/>
                    <a:p>
                      <a:r>
                        <a:rPr lang="en-GB" dirty="0"/>
                        <a:t>-2</a:t>
                      </a:r>
                    </a:p>
                  </a:txBody>
                  <a:tcPr/>
                </a:tc>
                <a:tc>
                  <a:txBody>
                    <a:bodyPr/>
                    <a:lstStyle/>
                    <a:p>
                      <a:r>
                        <a:rPr lang="en-GB" dirty="0"/>
                        <a:t>-1</a:t>
                      </a:r>
                    </a:p>
                  </a:txBody>
                  <a:tcPr/>
                </a:tc>
                <a:tc>
                  <a:txBody>
                    <a:bodyPr/>
                    <a:lstStyle/>
                    <a:p>
                      <a:r>
                        <a:rPr lang="en-GB" dirty="0"/>
                        <a:t> 0</a:t>
                      </a:r>
                    </a:p>
                  </a:txBody>
                  <a:tcPr/>
                </a:tc>
                <a:tc>
                  <a:txBody>
                    <a:bodyPr/>
                    <a:lstStyle/>
                    <a:p>
                      <a:r>
                        <a:rPr lang="en-GB" dirty="0"/>
                        <a:t>+1</a:t>
                      </a:r>
                    </a:p>
                  </a:txBody>
                  <a:tcPr/>
                </a:tc>
                <a:tc>
                  <a:txBody>
                    <a:bodyPr/>
                    <a:lstStyle/>
                    <a:p>
                      <a:r>
                        <a:rPr lang="en-GB" dirty="0"/>
                        <a:t>+2</a:t>
                      </a:r>
                    </a:p>
                  </a:txBody>
                  <a:tcPr/>
                </a:tc>
                <a:tc>
                  <a:txBody>
                    <a:bodyPr/>
                    <a:lstStyle/>
                    <a:p>
                      <a:r>
                        <a:rPr lang="en-GB" dirty="0"/>
                        <a:t> </a:t>
                      </a:r>
                    </a:p>
                  </a:txBody>
                  <a:tcPr/>
                </a:tc>
                <a:extLst>
                  <a:ext uri="{0D108BD9-81ED-4DB2-BD59-A6C34878D82A}">
                    <a16:rowId xmlns:a16="http://schemas.microsoft.com/office/drawing/2014/main" val="1077091785"/>
                  </a:ext>
                </a:extLst>
              </a:tr>
              <a:tr h="486194">
                <a:tc>
                  <a:txBody>
                    <a:bodyPr/>
                    <a:lstStyle/>
                    <a:p>
                      <a:r>
                        <a:rPr lang="en-GB" sz="2400" b="1" dirty="0"/>
                        <a:t>Lots of litter</a:t>
                      </a:r>
                    </a:p>
                  </a:txBody>
                  <a:tcPr/>
                </a:tc>
                <a:tc>
                  <a:txBody>
                    <a:bodyPr/>
                    <a:lstStyle/>
                    <a:p>
                      <a:pPr marL="0" indent="0">
                        <a:buFont typeface="Wingdings" panose="05000000000000000000" pitchFamily="2" charset="2"/>
                        <a:buNone/>
                      </a:pPr>
                      <a:r>
                        <a:rPr lang="en-GB" sz="2400" b="1" dirty="0"/>
                        <a:t> X</a:t>
                      </a: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tc>
                  <a:txBody>
                    <a:bodyPr/>
                    <a:lstStyle/>
                    <a:p>
                      <a:r>
                        <a:rPr lang="en-GB" sz="2400" b="1" dirty="0"/>
                        <a:t>No litter</a:t>
                      </a:r>
                    </a:p>
                  </a:txBody>
                  <a:tcPr/>
                </a:tc>
                <a:extLst>
                  <a:ext uri="{0D108BD9-81ED-4DB2-BD59-A6C34878D82A}">
                    <a16:rowId xmlns:a16="http://schemas.microsoft.com/office/drawing/2014/main" val="1074853310"/>
                  </a:ext>
                </a:extLst>
              </a:tr>
              <a:tr h="486194">
                <a:tc>
                  <a:txBody>
                    <a:bodyPr/>
                    <a:lstStyle/>
                    <a:p>
                      <a:r>
                        <a:rPr lang="en-GB" sz="2400" b="1" dirty="0"/>
                        <a:t>Lots of traffic</a:t>
                      </a:r>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r>
                        <a:rPr lang="en-GB" sz="2400" b="1" dirty="0"/>
                        <a:t> X</a:t>
                      </a:r>
                    </a:p>
                  </a:txBody>
                  <a:tcPr/>
                </a:tc>
                <a:tc>
                  <a:txBody>
                    <a:bodyPr/>
                    <a:lstStyle/>
                    <a:p>
                      <a:endParaRPr lang="en-GB" dirty="0"/>
                    </a:p>
                  </a:txBody>
                  <a:tcPr/>
                </a:tc>
                <a:tc>
                  <a:txBody>
                    <a:bodyPr/>
                    <a:lstStyle/>
                    <a:p>
                      <a:r>
                        <a:rPr lang="en-GB" sz="2400" b="1" dirty="0"/>
                        <a:t>No traffic</a:t>
                      </a:r>
                    </a:p>
                  </a:txBody>
                  <a:tcPr/>
                </a:tc>
                <a:extLst>
                  <a:ext uri="{0D108BD9-81ED-4DB2-BD59-A6C34878D82A}">
                    <a16:rowId xmlns:a16="http://schemas.microsoft.com/office/drawing/2014/main" val="2707423601"/>
                  </a:ext>
                </a:extLst>
              </a:tr>
              <a:tr h="486194">
                <a:tc>
                  <a:txBody>
                    <a:bodyPr/>
                    <a:lstStyle/>
                    <a:p>
                      <a:r>
                        <a:rPr lang="en-GB" sz="2400" b="1" dirty="0"/>
                        <a:t>Buildings in poor condition</a:t>
                      </a:r>
                    </a:p>
                  </a:txBody>
                  <a:tcPr/>
                </a:tc>
                <a:tc>
                  <a:txBody>
                    <a:bodyPr/>
                    <a:lstStyle/>
                    <a:p>
                      <a:endParaRPr lang="en-GB" dirty="0"/>
                    </a:p>
                  </a:txBody>
                  <a:tcPr/>
                </a:tc>
                <a:tc>
                  <a:txBody>
                    <a:bodyPr/>
                    <a:lstStyle/>
                    <a:p>
                      <a:endParaRPr lang="en-GB"/>
                    </a:p>
                  </a:txBody>
                  <a:tcPr/>
                </a:tc>
                <a:tc>
                  <a:txBody>
                    <a:bodyPr/>
                    <a:lstStyle/>
                    <a:p>
                      <a:r>
                        <a:rPr lang="en-GB" sz="2400" b="1" dirty="0"/>
                        <a:t> X</a:t>
                      </a:r>
                    </a:p>
                  </a:txBody>
                  <a:tcPr/>
                </a:tc>
                <a:tc>
                  <a:txBody>
                    <a:bodyPr/>
                    <a:lstStyle/>
                    <a:p>
                      <a:endParaRPr lang="en-GB"/>
                    </a:p>
                  </a:txBody>
                  <a:tcPr/>
                </a:tc>
                <a:tc>
                  <a:txBody>
                    <a:bodyPr/>
                    <a:lstStyle/>
                    <a:p>
                      <a:endParaRPr lang="en-GB"/>
                    </a:p>
                  </a:txBody>
                  <a:tcPr/>
                </a:tc>
                <a:tc>
                  <a:txBody>
                    <a:bodyPr/>
                    <a:lstStyle/>
                    <a:p>
                      <a:r>
                        <a:rPr lang="en-GB" sz="2400" b="1" dirty="0"/>
                        <a:t>Buildings in good condition</a:t>
                      </a:r>
                    </a:p>
                  </a:txBody>
                  <a:tcPr/>
                </a:tc>
                <a:extLst>
                  <a:ext uri="{0D108BD9-81ED-4DB2-BD59-A6C34878D82A}">
                    <a16:rowId xmlns:a16="http://schemas.microsoft.com/office/drawing/2014/main" val="3263057290"/>
                  </a:ext>
                </a:extLst>
              </a:tr>
              <a:tr h="486194">
                <a:tc>
                  <a:txBody>
                    <a:bodyPr/>
                    <a:lstStyle/>
                    <a:p>
                      <a:r>
                        <a:rPr lang="en-GB" sz="2400" b="1" dirty="0"/>
                        <a:t>Lots of vandalism</a:t>
                      </a:r>
                    </a:p>
                  </a:txBody>
                  <a:tcPr/>
                </a:tc>
                <a:tc>
                  <a:txBody>
                    <a:bodyPr/>
                    <a:lstStyle/>
                    <a:p>
                      <a:endParaRPr lang="en-GB"/>
                    </a:p>
                  </a:txBody>
                  <a:tcPr/>
                </a:tc>
                <a:tc>
                  <a:txBody>
                    <a:bodyPr/>
                    <a:lstStyle/>
                    <a:p>
                      <a:r>
                        <a:rPr lang="en-GB" sz="2400" b="1" dirty="0"/>
                        <a:t> X</a:t>
                      </a: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r>
                        <a:rPr lang="en-GB" sz="2400" b="1" dirty="0"/>
                        <a:t>No vandalism</a:t>
                      </a:r>
                    </a:p>
                  </a:txBody>
                  <a:tcPr/>
                </a:tc>
                <a:extLst>
                  <a:ext uri="{0D108BD9-81ED-4DB2-BD59-A6C34878D82A}">
                    <a16:rowId xmlns:a16="http://schemas.microsoft.com/office/drawing/2014/main" val="3485788157"/>
                  </a:ext>
                </a:extLst>
              </a:tr>
              <a:tr h="486194">
                <a:tc>
                  <a:txBody>
                    <a:bodyPr/>
                    <a:lstStyle/>
                    <a:p>
                      <a:r>
                        <a:rPr lang="en-GB" sz="2400" b="1" dirty="0"/>
                        <a:t>No green space</a:t>
                      </a: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r>
                        <a:rPr lang="en-GB" sz="2400" b="1" dirty="0"/>
                        <a:t> X</a:t>
                      </a:r>
                    </a:p>
                  </a:txBody>
                  <a:tcPr/>
                </a:tc>
                <a:tc>
                  <a:txBody>
                    <a:bodyPr/>
                    <a:lstStyle/>
                    <a:p>
                      <a:r>
                        <a:rPr lang="en-GB" sz="2400" b="1" dirty="0"/>
                        <a:t>Lots of green space</a:t>
                      </a:r>
                    </a:p>
                  </a:txBody>
                  <a:tcPr/>
                </a:tc>
                <a:extLst>
                  <a:ext uri="{0D108BD9-81ED-4DB2-BD59-A6C34878D82A}">
                    <a16:rowId xmlns:a16="http://schemas.microsoft.com/office/drawing/2014/main" val="2407753565"/>
                  </a:ext>
                </a:extLst>
              </a:tr>
            </a:tbl>
          </a:graphicData>
        </a:graphic>
      </p:graphicFrame>
      <p:sp>
        <p:nvSpPr>
          <p:cNvPr id="6" name="Rectangle 5"/>
          <p:cNvSpPr/>
          <p:nvPr/>
        </p:nvSpPr>
        <p:spPr>
          <a:xfrm>
            <a:off x="5029200" y="5536641"/>
            <a:ext cx="3044536" cy="523220"/>
          </a:xfrm>
          <a:prstGeom prst="rect">
            <a:avLst/>
          </a:prstGeom>
        </p:spPr>
        <p:txBody>
          <a:bodyPr wrap="square">
            <a:spAutoFit/>
          </a:bodyPr>
          <a:lstStyle/>
          <a:p>
            <a:r>
              <a:rPr lang="en-GB" sz="2800" b="1" dirty="0">
                <a:latin typeface="Abadi" panose="020B0604020104020204" pitchFamily="34" charset="0"/>
              </a:rPr>
              <a:t>Total score = 0 </a:t>
            </a:r>
          </a:p>
        </p:txBody>
      </p:sp>
    </p:spTree>
    <p:extLst>
      <p:ext uri="{BB962C8B-B14F-4D97-AF65-F5344CB8AC3E}">
        <p14:creationId xmlns:p14="http://schemas.microsoft.com/office/powerpoint/2010/main" val="230627259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13F8CF-FBBF-778C-79AF-C9A67DE50044}"/>
              </a:ext>
            </a:extLst>
          </p:cNvPr>
          <p:cNvPicPr>
            <a:picLocks noChangeAspect="1"/>
          </p:cNvPicPr>
          <p:nvPr/>
        </p:nvPicPr>
        <p:blipFill>
          <a:blip r:embed="rId2"/>
          <a:stretch>
            <a:fillRect/>
          </a:stretch>
        </p:blipFill>
        <p:spPr>
          <a:xfrm>
            <a:off x="90177" y="0"/>
            <a:ext cx="12011646" cy="6858000"/>
          </a:xfrm>
          <a:prstGeom prst="rect">
            <a:avLst/>
          </a:prstGeom>
        </p:spPr>
      </p:pic>
    </p:spTree>
    <p:extLst>
      <p:ext uri="{BB962C8B-B14F-4D97-AF65-F5344CB8AC3E}">
        <p14:creationId xmlns:p14="http://schemas.microsoft.com/office/powerpoint/2010/main" val="364065544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1F9204-C2AC-85D1-D3F9-72FF6B2E4C14}"/>
              </a:ext>
            </a:extLst>
          </p:cNvPr>
          <p:cNvSpPr txBox="1"/>
          <p:nvPr/>
        </p:nvSpPr>
        <p:spPr>
          <a:xfrm>
            <a:off x="673240" y="281353"/>
            <a:ext cx="4937860" cy="523220"/>
          </a:xfrm>
          <a:prstGeom prst="rect">
            <a:avLst/>
          </a:prstGeom>
          <a:noFill/>
        </p:spPr>
        <p:txBody>
          <a:bodyPr wrap="square" rtlCol="0">
            <a:spAutoFit/>
          </a:bodyPr>
          <a:lstStyle/>
          <a:p>
            <a:r>
              <a:rPr lang="en-US" sz="2800" b="1" dirty="0">
                <a:latin typeface="Abadi" panose="020B0604020104020204" pitchFamily="34" charset="0"/>
              </a:rPr>
              <a:t>Fieldwork enquiry - housing</a:t>
            </a:r>
            <a:endParaRPr lang="en-GB" sz="2800" b="1" dirty="0">
              <a:latin typeface="Abadi" panose="020B0604020104020204" pitchFamily="34" charset="0"/>
            </a:endParaRPr>
          </a:p>
        </p:txBody>
      </p:sp>
      <p:graphicFrame>
        <p:nvGraphicFramePr>
          <p:cNvPr id="3" name="Table 2">
            <a:extLst>
              <a:ext uri="{FF2B5EF4-FFF2-40B4-BE49-F238E27FC236}">
                <a16:creationId xmlns:a16="http://schemas.microsoft.com/office/drawing/2014/main" id="{F48E0C71-FA84-2DF5-6805-78BAFA7A35B6}"/>
              </a:ext>
            </a:extLst>
          </p:cNvPr>
          <p:cNvGraphicFramePr>
            <a:graphicFrameLocks noGrp="1"/>
          </p:cNvGraphicFramePr>
          <p:nvPr/>
        </p:nvGraphicFramePr>
        <p:xfrm>
          <a:off x="673239" y="1055077"/>
          <a:ext cx="10952702" cy="5626647"/>
        </p:xfrm>
        <a:graphic>
          <a:graphicData uri="http://schemas.openxmlformats.org/drawingml/2006/table">
            <a:tbl>
              <a:tblPr firstRow="1" bandRow="1">
                <a:tableStyleId>{5C22544A-7EE6-4342-B048-85BDC9FD1C3A}</a:tableStyleId>
              </a:tblPr>
              <a:tblGrid>
                <a:gridCol w="4883499">
                  <a:extLst>
                    <a:ext uri="{9D8B030D-6E8A-4147-A177-3AD203B41FA5}">
                      <a16:colId xmlns:a16="http://schemas.microsoft.com/office/drawing/2014/main" val="3472207480"/>
                    </a:ext>
                  </a:extLst>
                </a:gridCol>
                <a:gridCol w="6069203">
                  <a:extLst>
                    <a:ext uri="{9D8B030D-6E8A-4147-A177-3AD203B41FA5}">
                      <a16:colId xmlns:a16="http://schemas.microsoft.com/office/drawing/2014/main" val="151681430"/>
                    </a:ext>
                  </a:extLst>
                </a:gridCol>
              </a:tblGrid>
              <a:tr h="582804">
                <a:tc>
                  <a:txBody>
                    <a:bodyPr/>
                    <a:lstStyle/>
                    <a:p>
                      <a:r>
                        <a:rPr lang="en-US" sz="2400" b="1" dirty="0">
                          <a:solidFill>
                            <a:schemeClr val="tx1"/>
                          </a:solidFill>
                          <a:latin typeface="Abadi" panose="020B0604020104020204" pitchFamily="34" charset="0"/>
                        </a:rPr>
                        <a:t>Strands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Activities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3390823553"/>
                  </a:ext>
                </a:extLst>
              </a:tr>
              <a:tr h="736401">
                <a:tc>
                  <a:txBody>
                    <a:bodyPr/>
                    <a:lstStyle/>
                    <a:p>
                      <a:r>
                        <a:rPr lang="en-US" sz="2400" b="1" dirty="0">
                          <a:solidFill>
                            <a:schemeClr val="tx1"/>
                          </a:solidFill>
                          <a:latin typeface="Abadi" panose="020B0604020104020204" pitchFamily="34" charset="0"/>
                        </a:rPr>
                        <a:t>Focus, questions and theory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That zones of housing quality exist (do not exist) in X.</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815603847"/>
                  </a:ext>
                </a:extLst>
              </a:tr>
              <a:tr h="736401">
                <a:tc>
                  <a:txBody>
                    <a:bodyPr/>
                    <a:lstStyle/>
                    <a:p>
                      <a:r>
                        <a:rPr lang="en-US" sz="2400" b="1" dirty="0">
                          <a:solidFill>
                            <a:schemeClr val="tx1"/>
                          </a:solidFill>
                          <a:latin typeface="Abadi" panose="020B0604020104020204" pitchFamily="34" charset="0"/>
                        </a:rPr>
                        <a:t>Methodology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Sample home area using EQS.  Possibly take photographs.  Find house price online.</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4201357643"/>
                  </a:ext>
                </a:extLst>
              </a:tr>
              <a:tr h="736401">
                <a:tc>
                  <a:txBody>
                    <a:bodyPr/>
                    <a:lstStyle/>
                    <a:p>
                      <a:r>
                        <a:rPr lang="en-US" sz="2400" b="1" dirty="0">
                          <a:solidFill>
                            <a:schemeClr val="tx1"/>
                          </a:solidFill>
                          <a:latin typeface="Abadi" panose="020B0604020104020204" pitchFamily="34" charset="0"/>
                        </a:rPr>
                        <a:t>Data processing and presentation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Collate data.  Take mean EQS scores for same area.  Proportional symbol mapping. Scatter of EQS v House value.</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216951405"/>
                  </a:ext>
                </a:extLst>
              </a:tr>
              <a:tr h="736401">
                <a:tc>
                  <a:txBody>
                    <a:bodyPr/>
                    <a:lstStyle/>
                    <a:p>
                      <a:r>
                        <a:rPr lang="en-US" sz="2400" b="1" dirty="0">
                          <a:solidFill>
                            <a:schemeClr val="tx1"/>
                          </a:solidFill>
                          <a:latin typeface="Abadi" panose="020B0604020104020204" pitchFamily="34" charset="0"/>
                        </a:rPr>
                        <a:t>Data analysis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704694192"/>
                  </a:ext>
                </a:extLst>
              </a:tr>
              <a:tr h="736401">
                <a:tc>
                  <a:txBody>
                    <a:bodyPr/>
                    <a:lstStyle/>
                    <a:p>
                      <a:r>
                        <a:rPr lang="en-US" sz="2400" b="1" dirty="0">
                          <a:solidFill>
                            <a:schemeClr val="tx1"/>
                          </a:solidFill>
                          <a:latin typeface="Abadi" panose="020B0604020104020204" pitchFamily="34" charset="0"/>
                        </a:rPr>
                        <a:t>Conclusions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490021764"/>
                  </a:ext>
                </a:extLst>
              </a:tr>
              <a:tr h="736401">
                <a:tc>
                  <a:txBody>
                    <a:bodyPr/>
                    <a:lstStyle/>
                    <a:p>
                      <a:r>
                        <a:rPr lang="en-US" sz="2400" b="1" dirty="0">
                          <a:solidFill>
                            <a:schemeClr val="tx1"/>
                          </a:solidFill>
                          <a:latin typeface="Abadi" panose="020B0604020104020204" pitchFamily="34" charset="0"/>
                        </a:rPr>
                        <a:t>Evaluation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 </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327718945"/>
                  </a:ext>
                </a:extLst>
              </a:tr>
            </a:tbl>
          </a:graphicData>
        </a:graphic>
      </p:graphicFrame>
    </p:spTree>
    <p:extLst>
      <p:ext uri="{BB962C8B-B14F-4D97-AF65-F5344CB8AC3E}">
        <p14:creationId xmlns:p14="http://schemas.microsoft.com/office/powerpoint/2010/main" val="35927622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615837-6A83-075B-9673-72626591AF9D}"/>
              </a:ext>
            </a:extLst>
          </p:cNvPr>
          <p:cNvSpPr txBox="1"/>
          <p:nvPr/>
        </p:nvSpPr>
        <p:spPr>
          <a:xfrm>
            <a:off x="432079" y="663191"/>
            <a:ext cx="9043517" cy="5693866"/>
          </a:xfrm>
          <a:prstGeom prst="rect">
            <a:avLst/>
          </a:prstGeom>
          <a:noFill/>
        </p:spPr>
        <p:txBody>
          <a:bodyPr wrap="square" rtlCol="0">
            <a:spAutoFit/>
          </a:bodyPr>
          <a:lstStyle/>
          <a:p>
            <a:r>
              <a:rPr lang="en-US" sz="2800" b="1" dirty="0">
                <a:latin typeface="Abadi" panose="020B0604020104020204" pitchFamily="34" charset="0"/>
              </a:rPr>
              <a:t>Other Ofsted observations</a:t>
            </a:r>
          </a:p>
          <a:p>
            <a:endParaRPr lang="en-US" sz="2800" b="1" dirty="0">
              <a:latin typeface="Abadi" panose="020B0604020104020204" pitchFamily="34" charset="0"/>
            </a:endParaRPr>
          </a:p>
          <a:p>
            <a:r>
              <a:rPr lang="en-US" sz="2800" b="1" dirty="0">
                <a:highlight>
                  <a:srgbClr val="FFFF00"/>
                </a:highlight>
                <a:latin typeface="Abadi" panose="020B0604020104020204" pitchFamily="34" charset="0"/>
              </a:rPr>
              <a:t>In a minority of schools</a:t>
            </a:r>
            <a:r>
              <a:rPr lang="en-US" sz="2800" b="1" dirty="0">
                <a:latin typeface="Abadi" panose="020B0604020104020204" pitchFamily="34" charset="0"/>
              </a:rPr>
              <a:t>, there was a clear curriculum for fieldwork.</a:t>
            </a:r>
          </a:p>
          <a:p>
            <a:endParaRPr lang="en-US" sz="2800" b="1" dirty="0">
              <a:latin typeface="Abadi" panose="020B0604020104020204" pitchFamily="34" charset="0"/>
            </a:endParaRPr>
          </a:p>
          <a:p>
            <a:r>
              <a:rPr lang="en-US" sz="2800" b="1" dirty="0">
                <a:latin typeface="Abadi" panose="020B0604020104020204" pitchFamily="34" charset="0"/>
              </a:rPr>
              <a:t>Leaders approached fieldwork alongside other aspects of procedural knowledge, so that </a:t>
            </a:r>
            <a:r>
              <a:rPr lang="en-US" sz="2800" b="1" dirty="0">
                <a:highlight>
                  <a:srgbClr val="FFFF00"/>
                </a:highlight>
                <a:latin typeface="Abadi" panose="020B0604020104020204" pitchFamily="34" charset="0"/>
              </a:rPr>
              <a:t>pupils had frequent opportunities to collect and present data and to </a:t>
            </a:r>
            <a:r>
              <a:rPr lang="en-US" sz="2800" b="1" dirty="0" err="1">
                <a:highlight>
                  <a:srgbClr val="FFFF00"/>
                </a:highlight>
                <a:latin typeface="Abadi" panose="020B0604020104020204" pitchFamily="34" charset="0"/>
              </a:rPr>
              <a:t>analyse</a:t>
            </a:r>
            <a:r>
              <a:rPr lang="en-US" sz="2800" b="1" dirty="0">
                <a:highlight>
                  <a:srgbClr val="FFFF00"/>
                </a:highlight>
                <a:latin typeface="Abadi" panose="020B0604020104020204" pitchFamily="34" charset="0"/>
              </a:rPr>
              <a:t> it</a:t>
            </a:r>
            <a:r>
              <a:rPr lang="en-US" sz="2800" b="1" dirty="0">
                <a:latin typeface="Abadi" panose="020B0604020104020204" pitchFamily="34" charset="0"/>
              </a:rPr>
              <a:t>.</a:t>
            </a:r>
          </a:p>
          <a:p>
            <a:endParaRPr lang="en-US" sz="2800" b="1" dirty="0">
              <a:latin typeface="Abadi" panose="020B0604020104020204" pitchFamily="34" charset="0"/>
            </a:endParaRPr>
          </a:p>
          <a:p>
            <a:r>
              <a:rPr lang="en-US" sz="2800" b="1" dirty="0">
                <a:highlight>
                  <a:srgbClr val="FFFF00"/>
                </a:highlight>
                <a:latin typeface="Abadi" panose="020B0604020104020204" pitchFamily="34" charset="0"/>
              </a:rPr>
              <a:t>These opportunities were not limited to occasions when pupils were taken out of the school site</a:t>
            </a:r>
            <a:r>
              <a:rPr lang="en-US" sz="2800" b="1" dirty="0">
                <a:latin typeface="Abadi" panose="020B0604020104020204" pitchFamily="34" charset="0"/>
              </a:rPr>
              <a:t>.</a:t>
            </a:r>
            <a:endParaRPr lang="en-GB" sz="2800" b="1" dirty="0">
              <a:latin typeface="Abadi" panose="020B0604020104020204" pitchFamily="34" charset="0"/>
            </a:endParaRPr>
          </a:p>
          <a:p>
            <a:endParaRPr lang="en-US" sz="2800" b="1" dirty="0">
              <a:latin typeface="Abadi" panose="020B0604020104020204" pitchFamily="34" charset="0"/>
            </a:endParaRPr>
          </a:p>
          <a:p>
            <a:r>
              <a:rPr lang="en-US" sz="2800" b="1" dirty="0">
                <a:latin typeface="Abadi" panose="020B0604020104020204" pitchFamily="34" charset="0"/>
              </a:rPr>
              <a:t> </a:t>
            </a:r>
            <a:endParaRPr lang="en-GB" sz="2800" b="1" dirty="0">
              <a:latin typeface="Abadi" panose="020B0604020104020204" pitchFamily="34" charset="0"/>
            </a:endParaRPr>
          </a:p>
        </p:txBody>
      </p:sp>
      <p:pic>
        <p:nvPicPr>
          <p:cNvPr id="3" name="Picture 2" descr="Ofsted-logo - KCC Media Hub">
            <a:extLst>
              <a:ext uri="{FF2B5EF4-FFF2-40B4-BE49-F238E27FC236}">
                <a16:creationId xmlns:a16="http://schemas.microsoft.com/office/drawing/2014/main" id="{453B4748-3690-1889-2ACD-C604A2D5F5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96630" y="147145"/>
            <a:ext cx="1767250" cy="1506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583568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ata Presentation for CBD – Field Studies Council">
            <a:extLst>
              <a:ext uri="{FF2B5EF4-FFF2-40B4-BE49-F238E27FC236}">
                <a16:creationId xmlns:a16="http://schemas.microsoft.com/office/drawing/2014/main" id="{528CD3BC-79E4-AF18-3E5A-5E523F9F5B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880" y="536027"/>
            <a:ext cx="8534400" cy="55149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B5C05D4-C973-3C8E-07CB-0CBC7354DB80}"/>
              </a:ext>
            </a:extLst>
          </p:cNvPr>
          <p:cNvSpPr txBox="1"/>
          <p:nvPr/>
        </p:nvSpPr>
        <p:spPr>
          <a:xfrm>
            <a:off x="2649682" y="72736"/>
            <a:ext cx="4312227" cy="523220"/>
          </a:xfrm>
          <a:prstGeom prst="rect">
            <a:avLst/>
          </a:prstGeom>
          <a:noFill/>
        </p:spPr>
        <p:txBody>
          <a:bodyPr wrap="square" rtlCol="0">
            <a:spAutoFit/>
          </a:bodyPr>
          <a:lstStyle/>
          <a:p>
            <a:r>
              <a:rPr lang="en-US" sz="2800" b="1" dirty="0">
                <a:latin typeface="Abadi" panose="020B0604020104020204" pitchFamily="34" charset="0"/>
              </a:rPr>
              <a:t>Avoid using radar graphs</a:t>
            </a:r>
            <a:endParaRPr lang="en-GB" sz="2800" b="1" dirty="0">
              <a:latin typeface="Abadi" panose="020B0604020104020204" pitchFamily="34" charset="0"/>
            </a:endParaRPr>
          </a:p>
        </p:txBody>
      </p:sp>
    </p:spTree>
    <p:extLst>
      <p:ext uri="{BB962C8B-B14F-4D97-AF65-F5344CB8AC3E}">
        <p14:creationId xmlns:p14="http://schemas.microsoft.com/office/powerpoint/2010/main" val="424155097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063AB4-00E4-2F0C-0E45-01269849D4F0}"/>
              </a:ext>
            </a:extLst>
          </p:cNvPr>
          <p:cNvPicPr>
            <a:picLocks noChangeAspect="1"/>
          </p:cNvPicPr>
          <p:nvPr/>
        </p:nvPicPr>
        <p:blipFill>
          <a:blip r:embed="rId2"/>
          <a:stretch>
            <a:fillRect/>
          </a:stretch>
        </p:blipFill>
        <p:spPr>
          <a:xfrm>
            <a:off x="1108841" y="366284"/>
            <a:ext cx="9974317" cy="6125430"/>
          </a:xfrm>
          <a:prstGeom prst="rect">
            <a:avLst/>
          </a:prstGeom>
        </p:spPr>
      </p:pic>
    </p:spTree>
    <p:extLst>
      <p:ext uri="{BB962C8B-B14F-4D97-AF65-F5344CB8AC3E}">
        <p14:creationId xmlns:p14="http://schemas.microsoft.com/office/powerpoint/2010/main" val="59696291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063AB4-00E4-2F0C-0E45-01269849D4F0}"/>
              </a:ext>
            </a:extLst>
          </p:cNvPr>
          <p:cNvPicPr>
            <a:picLocks noChangeAspect="1"/>
          </p:cNvPicPr>
          <p:nvPr/>
        </p:nvPicPr>
        <p:blipFill>
          <a:blip r:embed="rId2"/>
          <a:stretch>
            <a:fillRect/>
          </a:stretch>
        </p:blipFill>
        <p:spPr>
          <a:xfrm>
            <a:off x="1108841" y="366284"/>
            <a:ext cx="9974317" cy="6125430"/>
          </a:xfrm>
          <a:prstGeom prst="rect">
            <a:avLst/>
          </a:prstGeom>
        </p:spPr>
      </p:pic>
      <p:pic>
        <p:nvPicPr>
          <p:cNvPr id="4" name="Graphic 3" descr="House with solid fill">
            <a:extLst>
              <a:ext uri="{FF2B5EF4-FFF2-40B4-BE49-F238E27FC236}">
                <a16:creationId xmlns:a16="http://schemas.microsoft.com/office/drawing/2014/main" id="{63F6CBEA-90F6-610A-1BB7-98A944DB72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69743" y="1314319"/>
            <a:ext cx="1072056" cy="1072056"/>
          </a:xfrm>
          <a:prstGeom prst="rect">
            <a:avLst/>
          </a:prstGeom>
        </p:spPr>
      </p:pic>
      <p:pic>
        <p:nvPicPr>
          <p:cNvPr id="5" name="Graphic 4" descr="House with solid fill">
            <a:extLst>
              <a:ext uri="{FF2B5EF4-FFF2-40B4-BE49-F238E27FC236}">
                <a16:creationId xmlns:a16="http://schemas.microsoft.com/office/drawing/2014/main" id="{DC5C8E97-49D9-32DE-C453-E71FAB91C3B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21212" y="454571"/>
            <a:ext cx="1240223" cy="1240223"/>
          </a:xfrm>
          <a:prstGeom prst="rect">
            <a:avLst/>
          </a:prstGeom>
        </p:spPr>
      </p:pic>
      <p:pic>
        <p:nvPicPr>
          <p:cNvPr id="6" name="Graphic 5" descr="House with solid fill">
            <a:extLst>
              <a:ext uri="{FF2B5EF4-FFF2-40B4-BE49-F238E27FC236}">
                <a16:creationId xmlns:a16="http://schemas.microsoft.com/office/drawing/2014/main" id="{2F968C85-7060-8EB6-2522-3FB14E554C6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04990" y="2798378"/>
            <a:ext cx="630621" cy="630621"/>
          </a:xfrm>
          <a:prstGeom prst="rect">
            <a:avLst/>
          </a:prstGeom>
        </p:spPr>
      </p:pic>
      <p:pic>
        <p:nvPicPr>
          <p:cNvPr id="7" name="Graphic 6" descr="House with solid fill">
            <a:extLst>
              <a:ext uri="{FF2B5EF4-FFF2-40B4-BE49-F238E27FC236}">
                <a16:creationId xmlns:a16="http://schemas.microsoft.com/office/drawing/2014/main" id="{7275208D-5F9F-206F-AF23-EEEA386DABA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21212" y="4519447"/>
            <a:ext cx="630621" cy="630621"/>
          </a:xfrm>
          <a:prstGeom prst="rect">
            <a:avLst/>
          </a:prstGeom>
        </p:spPr>
      </p:pic>
      <p:pic>
        <p:nvPicPr>
          <p:cNvPr id="8" name="Graphic 7" descr="House with solid fill">
            <a:extLst>
              <a:ext uri="{FF2B5EF4-FFF2-40B4-BE49-F238E27FC236}">
                <a16:creationId xmlns:a16="http://schemas.microsoft.com/office/drawing/2014/main" id="{49049C9B-540E-3CBA-0B21-B883D9E31C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63311" y="4191000"/>
            <a:ext cx="914400" cy="914400"/>
          </a:xfrm>
          <a:prstGeom prst="rect">
            <a:avLst/>
          </a:prstGeom>
        </p:spPr>
      </p:pic>
      <p:pic>
        <p:nvPicPr>
          <p:cNvPr id="9" name="Graphic 8" descr="House with solid fill">
            <a:extLst>
              <a:ext uri="{FF2B5EF4-FFF2-40B4-BE49-F238E27FC236}">
                <a16:creationId xmlns:a16="http://schemas.microsoft.com/office/drawing/2014/main" id="{527413AF-7F59-2C18-B375-355A77E2D68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35316" y="3428999"/>
            <a:ext cx="914400" cy="914400"/>
          </a:xfrm>
          <a:prstGeom prst="rect">
            <a:avLst/>
          </a:prstGeom>
        </p:spPr>
      </p:pic>
      <p:pic>
        <p:nvPicPr>
          <p:cNvPr id="11" name="Graphic 10" descr="House with solid fill">
            <a:extLst>
              <a:ext uri="{FF2B5EF4-FFF2-40B4-BE49-F238E27FC236}">
                <a16:creationId xmlns:a16="http://schemas.microsoft.com/office/drawing/2014/main" id="{4839B964-4708-8582-EA04-94A5EB3182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08579" y="1074682"/>
            <a:ext cx="1508177" cy="1508177"/>
          </a:xfrm>
          <a:prstGeom prst="rect">
            <a:avLst/>
          </a:prstGeom>
        </p:spPr>
      </p:pic>
      <p:pic>
        <p:nvPicPr>
          <p:cNvPr id="12" name="Graphic 11" descr="House with solid fill">
            <a:extLst>
              <a:ext uri="{FF2B5EF4-FFF2-40B4-BE49-F238E27FC236}">
                <a16:creationId xmlns:a16="http://schemas.microsoft.com/office/drawing/2014/main" id="{BAF73471-C5A3-D2E7-3793-40D6C8C59D6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62814" y="3712778"/>
            <a:ext cx="630621" cy="630621"/>
          </a:xfrm>
          <a:prstGeom prst="rect">
            <a:avLst/>
          </a:prstGeom>
        </p:spPr>
      </p:pic>
      <p:pic>
        <p:nvPicPr>
          <p:cNvPr id="13" name="Graphic 12" descr="House with solid fill">
            <a:extLst>
              <a:ext uri="{FF2B5EF4-FFF2-40B4-BE49-F238E27FC236}">
                <a16:creationId xmlns:a16="http://schemas.microsoft.com/office/drawing/2014/main" id="{62B16B96-D18A-0FF3-E326-04948024D46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539122" y="4471625"/>
            <a:ext cx="630621" cy="630621"/>
          </a:xfrm>
          <a:prstGeom prst="rect">
            <a:avLst/>
          </a:prstGeom>
        </p:spPr>
      </p:pic>
      <p:pic>
        <p:nvPicPr>
          <p:cNvPr id="14" name="Graphic 13" descr="House with solid fill">
            <a:extLst>
              <a:ext uri="{FF2B5EF4-FFF2-40B4-BE49-F238E27FC236}">
                <a16:creationId xmlns:a16="http://schemas.microsoft.com/office/drawing/2014/main" id="{DABCD233-3F80-DE4C-9AE7-2776A9B8832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27433" y="1248431"/>
            <a:ext cx="1072056" cy="1072056"/>
          </a:xfrm>
          <a:prstGeom prst="rect">
            <a:avLst/>
          </a:prstGeom>
        </p:spPr>
      </p:pic>
      <p:pic>
        <p:nvPicPr>
          <p:cNvPr id="15" name="Graphic 14" descr="House with solid fill">
            <a:extLst>
              <a:ext uri="{FF2B5EF4-FFF2-40B4-BE49-F238E27FC236}">
                <a16:creationId xmlns:a16="http://schemas.microsoft.com/office/drawing/2014/main" id="{B9D64D56-94A0-D77A-160F-CDC8D69520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10702" y="5751784"/>
            <a:ext cx="630621" cy="630621"/>
          </a:xfrm>
          <a:prstGeom prst="rect">
            <a:avLst/>
          </a:prstGeom>
        </p:spPr>
      </p:pic>
      <p:pic>
        <p:nvPicPr>
          <p:cNvPr id="16" name="Graphic 15" descr="House with solid fill">
            <a:extLst>
              <a:ext uri="{FF2B5EF4-FFF2-40B4-BE49-F238E27FC236}">
                <a16:creationId xmlns:a16="http://schemas.microsoft.com/office/drawing/2014/main" id="{C3EB9DBD-A1E5-BF41-2F6C-7CC69CA0E64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34055" y="289557"/>
            <a:ext cx="1240222" cy="1240223"/>
          </a:xfrm>
          <a:prstGeom prst="rect">
            <a:avLst/>
          </a:prstGeom>
        </p:spPr>
      </p:pic>
    </p:spTree>
    <p:extLst>
      <p:ext uri="{BB962C8B-B14F-4D97-AF65-F5344CB8AC3E}">
        <p14:creationId xmlns:p14="http://schemas.microsoft.com/office/powerpoint/2010/main" val="17368770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063AB4-00E4-2F0C-0E45-01269849D4F0}"/>
              </a:ext>
            </a:extLst>
          </p:cNvPr>
          <p:cNvPicPr>
            <a:picLocks noChangeAspect="1"/>
          </p:cNvPicPr>
          <p:nvPr/>
        </p:nvPicPr>
        <p:blipFill>
          <a:blip r:embed="rId2"/>
          <a:stretch>
            <a:fillRect/>
          </a:stretch>
        </p:blipFill>
        <p:spPr>
          <a:xfrm>
            <a:off x="1108841" y="366284"/>
            <a:ext cx="9974317" cy="6125430"/>
          </a:xfrm>
          <a:prstGeom prst="rect">
            <a:avLst/>
          </a:prstGeom>
        </p:spPr>
      </p:pic>
      <p:pic>
        <p:nvPicPr>
          <p:cNvPr id="4" name="Graphic 3" descr="House with solid fill">
            <a:extLst>
              <a:ext uri="{FF2B5EF4-FFF2-40B4-BE49-F238E27FC236}">
                <a16:creationId xmlns:a16="http://schemas.microsoft.com/office/drawing/2014/main" id="{63F6CBEA-90F6-610A-1BB7-98A944DB72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69743" y="1314319"/>
            <a:ext cx="1072056" cy="1072056"/>
          </a:xfrm>
          <a:prstGeom prst="rect">
            <a:avLst/>
          </a:prstGeom>
        </p:spPr>
      </p:pic>
      <p:pic>
        <p:nvPicPr>
          <p:cNvPr id="5" name="Graphic 4" descr="House with solid fill">
            <a:extLst>
              <a:ext uri="{FF2B5EF4-FFF2-40B4-BE49-F238E27FC236}">
                <a16:creationId xmlns:a16="http://schemas.microsoft.com/office/drawing/2014/main" id="{DC5C8E97-49D9-32DE-C453-E71FAB91C3B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21212" y="454571"/>
            <a:ext cx="1240223" cy="1240223"/>
          </a:xfrm>
          <a:prstGeom prst="rect">
            <a:avLst/>
          </a:prstGeom>
        </p:spPr>
      </p:pic>
      <p:pic>
        <p:nvPicPr>
          <p:cNvPr id="6" name="Graphic 5" descr="House with solid fill">
            <a:extLst>
              <a:ext uri="{FF2B5EF4-FFF2-40B4-BE49-F238E27FC236}">
                <a16:creationId xmlns:a16="http://schemas.microsoft.com/office/drawing/2014/main" id="{2F968C85-7060-8EB6-2522-3FB14E554C6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04990" y="2798378"/>
            <a:ext cx="630621" cy="630621"/>
          </a:xfrm>
          <a:prstGeom prst="rect">
            <a:avLst/>
          </a:prstGeom>
        </p:spPr>
      </p:pic>
      <p:pic>
        <p:nvPicPr>
          <p:cNvPr id="7" name="Graphic 6" descr="House with solid fill">
            <a:extLst>
              <a:ext uri="{FF2B5EF4-FFF2-40B4-BE49-F238E27FC236}">
                <a16:creationId xmlns:a16="http://schemas.microsoft.com/office/drawing/2014/main" id="{7275208D-5F9F-206F-AF23-EEEA386DABA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21212" y="4519447"/>
            <a:ext cx="630621" cy="630621"/>
          </a:xfrm>
          <a:prstGeom prst="rect">
            <a:avLst/>
          </a:prstGeom>
        </p:spPr>
      </p:pic>
      <p:pic>
        <p:nvPicPr>
          <p:cNvPr id="8" name="Graphic 7" descr="House with solid fill">
            <a:extLst>
              <a:ext uri="{FF2B5EF4-FFF2-40B4-BE49-F238E27FC236}">
                <a16:creationId xmlns:a16="http://schemas.microsoft.com/office/drawing/2014/main" id="{49049C9B-540E-3CBA-0B21-B883D9E31C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63311" y="4191000"/>
            <a:ext cx="914400" cy="914400"/>
          </a:xfrm>
          <a:prstGeom prst="rect">
            <a:avLst/>
          </a:prstGeom>
        </p:spPr>
      </p:pic>
      <p:pic>
        <p:nvPicPr>
          <p:cNvPr id="9" name="Graphic 8" descr="House with solid fill">
            <a:extLst>
              <a:ext uri="{FF2B5EF4-FFF2-40B4-BE49-F238E27FC236}">
                <a16:creationId xmlns:a16="http://schemas.microsoft.com/office/drawing/2014/main" id="{527413AF-7F59-2C18-B375-355A77E2D68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35316" y="3428999"/>
            <a:ext cx="914400" cy="914400"/>
          </a:xfrm>
          <a:prstGeom prst="rect">
            <a:avLst/>
          </a:prstGeom>
        </p:spPr>
      </p:pic>
      <p:pic>
        <p:nvPicPr>
          <p:cNvPr id="11" name="Graphic 10" descr="House with solid fill">
            <a:extLst>
              <a:ext uri="{FF2B5EF4-FFF2-40B4-BE49-F238E27FC236}">
                <a16:creationId xmlns:a16="http://schemas.microsoft.com/office/drawing/2014/main" id="{4839B964-4708-8582-EA04-94A5EB3182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08579" y="1074682"/>
            <a:ext cx="1508177" cy="1508177"/>
          </a:xfrm>
          <a:prstGeom prst="rect">
            <a:avLst/>
          </a:prstGeom>
        </p:spPr>
      </p:pic>
      <p:pic>
        <p:nvPicPr>
          <p:cNvPr id="12" name="Graphic 11" descr="House with solid fill">
            <a:extLst>
              <a:ext uri="{FF2B5EF4-FFF2-40B4-BE49-F238E27FC236}">
                <a16:creationId xmlns:a16="http://schemas.microsoft.com/office/drawing/2014/main" id="{BAF73471-C5A3-D2E7-3793-40D6C8C59D6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62814" y="3712778"/>
            <a:ext cx="630621" cy="630621"/>
          </a:xfrm>
          <a:prstGeom prst="rect">
            <a:avLst/>
          </a:prstGeom>
        </p:spPr>
      </p:pic>
      <p:pic>
        <p:nvPicPr>
          <p:cNvPr id="13" name="Graphic 12" descr="House with solid fill">
            <a:extLst>
              <a:ext uri="{FF2B5EF4-FFF2-40B4-BE49-F238E27FC236}">
                <a16:creationId xmlns:a16="http://schemas.microsoft.com/office/drawing/2014/main" id="{62B16B96-D18A-0FF3-E326-04948024D46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539122" y="4471625"/>
            <a:ext cx="630621" cy="630621"/>
          </a:xfrm>
          <a:prstGeom prst="rect">
            <a:avLst/>
          </a:prstGeom>
        </p:spPr>
      </p:pic>
      <p:pic>
        <p:nvPicPr>
          <p:cNvPr id="14" name="Graphic 13" descr="House with solid fill">
            <a:extLst>
              <a:ext uri="{FF2B5EF4-FFF2-40B4-BE49-F238E27FC236}">
                <a16:creationId xmlns:a16="http://schemas.microsoft.com/office/drawing/2014/main" id="{DABCD233-3F80-DE4C-9AE7-2776A9B8832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27433" y="1248431"/>
            <a:ext cx="1072056" cy="1072056"/>
          </a:xfrm>
          <a:prstGeom prst="rect">
            <a:avLst/>
          </a:prstGeom>
        </p:spPr>
      </p:pic>
      <p:pic>
        <p:nvPicPr>
          <p:cNvPr id="15" name="Graphic 14" descr="House with solid fill">
            <a:extLst>
              <a:ext uri="{FF2B5EF4-FFF2-40B4-BE49-F238E27FC236}">
                <a16:creationId xmlns:a16="http://schemas.microsoft.com/office/drawing/2014/main" id="{B9D64D56-94A0-D77A-160F-CDC8D69520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10702" y="5751784"/>
            <a:ext cx="630621" cy="630621"/>
          </a:xfrm>
          <a:prstGeom prst="rect">
            <a:avLst/>
          </a:prstGeom>
        </p:spPr>
      </p:pic>
      <p:pic>
        <p:nvPicPr>
          <p:cNvPr id="16" name="Graphic 15" descr="House with solid fill">
            <a:extLst>
              <a:ext uri="{FF2B5EF4-FFF2-40B4-BE49-F238E27FC236}">
                <a16:creationId xmlns:a16="http://schemas.microsoft.com/office/drawing/2014/main" id="{C3EB9DBD-A1E5-BF41-2F6C-7CC69CA0E64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34055" y="289557"/>
            <a:ext cx="1240222" cy="1240223"/>
          </a:xfrm>
          <a:prstGeom prst="rect">
            <a:avLst/>
          </a:prstGeom>
        </p:spPr>
      </p:pic>
      <p:sp>
        <p:nvSpPr>
          <p:cNvPr id="2" name="Oval 1">
            <a:extLst>
              <a:ext uri="{FF2B5EF4-FFF2-40B4-BE49-F238E27FC236}">
                <a16:creationId xmlns:a16="http://schemas.microsoft.com/office/drawing/2014/main" id="{86F22740-6F04-D425-1997-69984407A431}"/>
              </a:ext>
            </a:extLst>
          </p:cNvPr>
          <p:cNvSpPr/>
          <p:nvPr/>
        </p:nvSpPr>
        <p:spPr>
          <a:xfrm>
            <a:off x="5276191" y="2659586"/>
            <a:ext cx="3494221" cy="3908855"/>
          </a:xfrm>
          <a:prstGeom prst="ellipse">
            <a:avLst/>
          </a:prstGeom>
          <a:noFill/>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6FC88410-576E-FFA0-94EC-EA58F3175049}"/>
              </a:ext>
            </a:extLst>
          </p:cNvPr>
          <p:cNvSpPr/>
          <p:nvPr/>
        </p:nvSpPr>
        <p:spPr>
          <a:xfrm>
            <a:off x="5838092" y="454571"/>
            <a:ext cx="4200211" cy="2343807"/>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3739132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063AB4-00E4-2F0C-0E45-01269849D4F0}"/>
              </a:ext>
            </a:extLst>
          </p:cNvPr>
          <p:cNvPicPr>
            <a:picLocks noChangeAspect="1"/>
          </p:cNvPicPr>
          <p:nvPr/>
        </p:nvPicPr>
        <p:blipFill>
          <a:blip r:embed="rId2"/>
          <a:stretch>
            <a:fillRect/>
          </a:stretch>
        </p:blipFill>
        <p:spPr>
          <a:xfrm>
            <a:off x="462224" y="585729"/>
            <a:ext cx="9770346" cy="6125430"/>
          </a:xfrm>
          <a:prstGeom prst="rect">
            <a:avLst/>
          </a:prstGeom>
        </p:spPr>
      </p:pic>
      <p:pic>
        <p:nvPicPr>
          <p:cNvPr id="6" name="Picture 5">
            <a:extLst>
              <a:ext uri="{FF2B5EF4-FFF2-40B4-BE49-F238E27FC236}">
                <a16:creationId xmlns:a16="http://schemas.microsoft.com/office/drawing/2014/main" id="{BE55A0F6-F6C3-19C9-EC45-80BF9602DAB3}"/>
              </a:ext>
            </a:extLst>
          </p:cNvPr>
          <p:cNvPicPr>
            <a:picLocks noChangeAspect="1"/>
          </p:cNvPicPr>
          <p:nvPr/>
        </p:nvPicPr>
        <p:blipFill>
          <a:blip r:embed="rId3"/>
          <a:stretch>
            <a:fillRect/>
          </a:stretch>
        </p:blipFill>
        <p:spPr>
          <a:xfrm>
            <a:off x="5978769" y="3429000"/>
            <a:ext cx="1308054" cy="1832237"/>
          </a:xfrm>
          <a:prstGeom prst="rect">
            <a:avLst/>
          </a:prstGeom>
        </p:spPr>
      </p:pic>
      <p:pic>
        <p:nvPicPr>
          <p:cNvPr id="8" name="Picture 7">
            <a:extLst>
              <a:ext uri="{FF2B5EF4-FFF2-40B4-BE49-F238E27FC236}">
                <a16:creationId xmlns:a16="http://schemas.microsoft.com/office/drawing/2014/main" id="{BF0DB0CE-7A4E-9ED4-B226-CC93132F5733}"/>
              </a:ext>
            </a:extLst>
          </p:cNvPr>
          <p:cNvPicPr>
            <a:picLocks noChangeAspect="1"/>
          </p:cNvPicPr>
          <p:nvPr/>
        </p:nvPicPr>
        <p:blipFill>
          <a:blip r:embed="rId4"/>
          <a:stretch>
            <a:fillRect/>
          </a:stretch>
        </p:blipFill>
        <p:spPr>
          <a:xfrm>
            <a:off x="1959430" y="3488708"/>
            <a:ext cx="1747322" cy="2210340"/>
          </a:xfrm>
          <a:prstGeom prst="rect">
            <a:avLst/>
          </a:prstGeom>
        </p:spPr>
      </p:pic>
      <p:pic>
        <p:nvPicPr>
          <p:cNvPr id="10" name="Picture 9">
            <a:extLst>
              <a:ext uri="{FF2B5EF4-FFF2-40B4-BE49-F238E27FC236}">
                <a16:creationId xmlns:a16="http://schemas.microsoft.com/office/drawing/2014/main" id="{9236DACA-9905-9D45-675B-C33E5CDA4BF7}"/>
              </a:ext>
            </a:extLst>
          </p:cNvPr>
          <p:cNvPicPr>
            <a:picLocks noChangeAspect="1"/>
          </p:cNvPicPr>
          <p:nvPr/>
        </p:nvPicPr>
        <p:blipFill>
          <a:blip r:embed="rId5"/>
          <a:stretch>
            <a:fillRect/>
          </a:stretch>
        </p:blipFill>
        <p:spPr>
          <a:xfrm>
            <a:off x="1125416" y="366703"/>
            <a:ext cx="1829055" cy="2372056"/>
          </a:xfrm>
          <a:prstGeom prst="rect">
            <a:avLst/>
          </a:prstGeom>
        </p:spPr>
      </p:pic>
      <p:pic>
        <p:nvPicPr>
          <p:cNvPr id="12" name="Picture 11">
            <a:extLst>
              <a:ext uri="{FF2B5EF4-FFF2-40B4-BE49-F238E27FC236}">
                <a16:creationId xmlns:a16="http://schemas.microsoft.com/office/drawing/2014/main" id="{69B46CBC-9F63-6C80-F80C-5E87EC591BDB}"/>
              </a:ext>
            </a:extLst>
          </p:cNvPr>
          <p:cNvPicPr>
            <a:picLocks noChangeAspect="1"/>
          </p:cNvPicPr>
          <p:nvPr/>
        </p:nvPicPr>
        <p:blipFill>
          <a:blip r:embed="rId6"/>
          <a:stretch>
            <a:fillRect/>
          </a:stretch>
        </p:blipFill>
        <p:spPr>
          <a:xfrm>
            <a:off x="5378928" y="416452"/>
            <a:ext cx="2295845" cy="2143424"/>
          </a:xfrm>
          <a:prstGeom prst="rect">
            <a:avLst/>
          </a:prstGeom>
        </p:spPr>
      </p:pic>
    </p:spTree>
    <p:extLst>
      <p:ext uri="{BB962C8B-B14F-4D97-AF65-F5344CB8AC3E}">
        <p14:creationId xmlns:p14="http://schemas.microsoft.com/office/powerpoint/2010/main" val="396423224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1F9204-C2AC-85D1-D3F9-72FF6B2E4C14}"/>
              </a:ext>
            </a:extLst>
          </p:cNvPr>
          <p:cNvSpPr txBox="1"/>
          <p:nvPr/>
        </p:nvSpPr>
        <p:spPr>
          <a:xfrm>
            <a:off x="673240" y="281353"/>
            <a:ext cx="4937860" cy="523220"/>
          </a:xfrm>
          <a:prstGeom prst="rect">
            <a:avLst/>
          </a:prstGeom>
          <a:noFill/>
        </p:spPr>
        <p:txBody>
          <a:bodyPr wrap="square" rtlCol="0">
            <a:spAutoFit/>
          </a:bodyPr>
          <a:lstStyle/>
          <a:p>
            <a:r>
              <a:rPr lang="en-US" sz="2800" b="1" dirty="0">
                <a:latin typeface="Abadi" panose="020B0604020104020204" pitchFamily="34" charset="0"/>
              </a:rPr>
              <a:t>Fieldwork enquiry - housing</a:t>
            </a:r>
            <a:endParaRPr lang="en-GB" sz="2800" b="1" dirty="0">
              <a:latin typeface="Abadi" panose="020B0604020104020204" pitchFamily="34" charset="0"/>
            </a:endParaRPr>
          </a:p>
        </p:txBody>
      </p:sp>
      <p:graphicFrame>
        <p:nvGraphicFramePr>
          <p:cNvPr id="3" name="Table 2">
            <a:extLst>
              <a:ext uri="{FF2B5EF4-FFF2-40B4-BE49-F238E27FC236}">
                <a16:creationId xmlns:a16="http://schemas.microsoft.com/office/drawing/2014/main" id="{F48E0C71-FA84-2DF5-6805-78BAFA7A35B6}"/>
              </a:ext>
            </a:extLst>
          </p:cNvPr>
          <p:cNvGraphicFramePr>
            <a:graphicFrameLocks noGrp="1"/>
          </p:cNvGraphicFramePr>
          <p:nvPr/>
        </p:nvGraphicFramePr>
        <p:xfrm>
          <a:off x="673239" y="1055077"/>
          <a:ext cx="10952702" cy="5799765"/>
        </p:xfrm>
        <a:graphic>
          <a:graphicData uri="http://schemas.openxmlformats.org/drawingml/2006/table">
            <a:tbl>
              <a:tblPr firstRow="1" bandRow="1">
                <a:tableStyleId>{5C22544A-7EE6-4342-B048-85BDC9FD1C3A}</a:tableStyleId>
              </a:tblPr>
              <a:tblGrid>
                <a:gridCol w="4883499">
                  <a:extLst>
                    <a:ext uri="{9D8B030D-6E8A-4147-A177-3AD203B41FA5}">
                      <a16:colId xmlns:a16="http://schemas.microsoft.com/office/drawing/2014/main" val="3472207480"/>
                    </a:ext>
                  </a:extLst>
                </a:gridCol>
                <a:gridCol w="6069203">
                  <a:extLst>
                    <a:ext uri="{9D8B030D-6E8A-4147-A177-3AD203B41FA5}">
                      <a16:colId xmlns:a16="http://schemas.microsoft.com/office/drawing/2014/main" val="151681430"/>
                    </a:ext>
                  </a:extLst>
                </a:gridCol>
              </a:tblGrid>
              <a:tr h="582804">
                <a:tc>
                  <a:txBody>
                    <a:bodyPr/>
                    <a:lstStyle/>
                    <a:p>
                      <a:r>
                        <a:rPr lang="en-US" sz="2400" b="1" dirty="0">
                          <a:solidFill>
                            <a:schemeClr val="tx1"/>
                          </a:solidFill>
                          <a:latin typeface="Abadi" panose="020B0604020104020204" pitchFamily="34" charset="0"/>
                        </a:rPr>
                        <a:t>Strands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Activities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3390823553"/>
                  </a:ext>
                </a:extLst>
              </a:tr>
              <a:tr h="736401">
                <a:tc>
                  <a:txBody>
                    <a:bodyPr/>
                    <a:lstStyle/>
                    <a:p>
                      <a:r>
                        <a:rPr lang="en-US" sz="2400" b="1" dirty="0">
                          <a:solidFill>
                            <a:schemeClr val="tx1"/>
                          </a:solidFill>
                          <a:latin typeface="Abadi" panose="020B0604020104020204" pitchFamily="34" charset="0"/>
                        </a:rPr>
                        <a:t>Focus, questions and theory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That zones of housing quality exist (do not exist) in X.</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815603847"/>
                  </a:ext>
                </a:extLst>
              </a:tr>
              <a:tr h="736401">
                <a:tc>
                  <a:txBody>
                    <a:bodyPr/>
                    <a:lstStyle/>
                    <a:p>
                      <a:r>
                        <a:rPr lang="en-US" sz="2400" b="1" dirty="0">
                          <a:solidFill>
                            <a:schemeClr val="tx1"/>
                          </a:solidFill>
                          <a:latin typeface="Abadi" panose="020B0604020104020204" pitchFamily="34" charset="0"/>
                        </a:rPr>
                        <a:t>Methodology</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Sample home area using EQS.  Possibly take photographs.  Find house price online.</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4201357643"/>
                  </a:ext>
                </a:extLst>
              </a:tr>
              <a:tr h="736401">
                <a:tc>
                  <a:txBody>
                    <a:bodyPr/>
                    <a:lstStyle/>
                    <a:p>
                      <a:r>
                        <a:rPr lang="en-US" sz="2400" b="1" dirty="0">
                          <a:solidFill>
                            <a:schemeClr val="tx1"/>
                          </a:solidFill>
                          <a:latin typeface="Abadi" panose="020B0604020104020204" pitchFamily="34" charset="0"/>
                        </a:rPr>
                        <a:t>Data processing and presentation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Collate data.  Take mean EQS scores for same area.  Proportional symbol mapping. Scatter of EQS v House value.</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216951405"/>
                  </a:ext>
                </a:extLst>
              </a:tr>
              <a:tr h="736401">
                <a:tc>
                  <a:txBody>
                    <a:bodyPr/>
                    <a:lstStyle/>
                    <a:p>
                      <a:r>
                        <a:rPr lang="en-US" sz="2400" b="1" dirty="0">
                          <a:solidFill>
                            <a:schemeClr val="tx1"/>
                          </a:solidFill>
                          <a:latin typeface="Abadi" panose="020B0604020104020204" pitchFamily="34" charset="0"/>
                        </a:rPr>
                        <a:t>Data analysis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Identify patterns, trends, anomalies.</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1704694192"/>
                  </a:ext>
                </a:extLst>
              </a:tr>
              <a:tr h="736401">
                <a:tc>
                  <a:txBody>
                    <a:bodyPr/>
                    <a:lstStyle/>
                    <a:p>
                      <a:r>
                        <a:rPr lang="en-US" sz="2400" b="1" dirty="0">
                          <a:solidFill>
                            <a:schemeClr val="tx1"/>
                          </a:solidFill>
                          <a:latin typeface="Abadi" panose="020B0604020104020204" pitchFamily="34" charset="0"/>
                        </a:rPr>
                        <a:t>Conclusions</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Key findings.  </a:t>
                      </a:r>
                    </a:p>
                    <a:p>
                      <a:r>
                        <a:rPr lang="en-US" sz="2400" b="1" dirty="0">
                          <a:solidFill>
                            <a:schemeClr val="tx1"/>
                          </a:solidFill>
                          <a:latin typeface="Abadi" panose="020B0604020104020204" pitchFamily="34" charset="0"/>
                        </a:rPr>
                        <a:t>Overall conclusion(s) – link to strand 1.</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490021764"/>
                  </a:ext>
                </a:extLst>
              </a:tr>
              <a:tr h="736401">
                <a:tc>
                  <a:txBody>
                    <a:bodyPr/>
                    <a:lstStyle/>
                    <a:p>
                      <a:r>
                        <a:rPr lang="en-US" sz="2400" b="1" dirty="0">
                          <a:solidFill>
                            <a:schemeClr val="tx1"/>
                          </a:solidFill>
                          <a:latin typeface="Abadi" panose="020B0604020104020204" pitchFamily="34" charset="0"/>
                        </a:rPr>
                        <a:t>Evaluation</a:t>
                      </a:r>
                      <a:endParaRPr lang="en-GB" sz="2400" b="1" dirty="0">
                        <a:solidFill>
                          <a:schemeClr val="tx1"/>
                        </a:solidFill>
                        <a:latin typeface="Abadi" panose="020B0604020104020204" pitchFamily="34" charset="0"/>
                      </a:endParaRPr>
                    </a:p>
                  </a:txBody>
                  <a:tcPr/>
                </a:tc>
                <a:tc>
                  <a:txBody>
                    <a:bodyPr/>
                    <a:lstStyle/>
                    <a:p>
                      <a:r>
                        <a:rPr lang="en-US" sz="2400" b="1" dirty="0">
                          <a:solidFill>
                            <a:schemeClr val="tx1"/>
                          </a:solidFill>
                          <a:latin typeface="Abadi" panose="020B0604020104020204" pitchFamily="34" charset="0"/>
                        </a:rPr>
                        <a:t>Accuracy.    Reliability.</a:t>
                      </a:r>
                    </a:p>
                    <a:p>
                      <a:r>
                        <a:rPr lang="en-US" sz="2400" b="1" dirty="0">
                          <a:solidFill>
                            <a:schemeClr val="tx1"/>
                          </a:solidFill>
                          <a:latin typeface="Abadi" panose="020B0604020104020204" pitchFamily="34" charset="0"/>
                        </a:rPr>
                        <a:t>Validity.      Replication.</a:t>
                      </a:r>
                      <a:endParaRPr lang="en-GB" sz="2400" b="1" dirty="0">
                        <a:solidFill>
                          <a:schemeClr val="tx1"/>
                        </a:solidFill>
                        <a:latin typeface="Abadi" panose="020B0604020104020204" pitchFamily="34" charset="0"/>
                      </a:endParaRPr>
                    </a:p>
                  </a:txBody>
                  <a:tcPr/>
                </a:tc>
                <a:extLst>
                  <a:ext uri="{0D108BD9-81ED-4DB2-BD59-A6C34878D82A}">
                    <a16:rowId xmlns:a16="http://schemas.microsoft.com/office/drawing/2014/main" val="2327718945"/>
                  </a:ext>
                </a:extLst>
              </a:tr>
            </a:tbl>
          </a:graphicData>
        </a:graphic>
      </p:graphicFrame>
    </p:spTree>
    <p:extLst>
      <p:ext uri="{BB962C8B-B14F-4D97-AF65-F5344CB8AC3E}">
        <p14:creationId xmlns:p14="http://schemas.microsoft.com/office/powerpoint/2010/main" val="194780396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8B8672-30FB-BA98-A021-4FDE30D8DE09}"/>
              </a:ext>
            </a:extLst>
          </p:cNvPr>
          <p:cNvSpPr txBox="1"/>
          <p:nvPr/>
        </p:nvSpPr>
        <p:spPr>
          <a:xfrm>
            <a:off x="994787" y="723481"/>
            <a:ext cx="6248827" cy="954107"/>
          </a:xfrm>
          <a:prstGeom prst="rect">
            <a:avLst/>
          </a:prstGeom>
          <a:noFill/>
        </p:spPr>
        <p:txBody>
          <a:bodyPr wrap="none" rtlCol="0">
            <a:spAutoFit/>
          </a:bodyPr>
          <a:lstStyle/>
          <a:p>
            <a:r>
              <a:rPr lang="en-US" sz="2800" b="1">
                <a:latin typeface="Abadi" panose="020B0604020104020204" pitchFamily="34" charset="0"/>
              </a:rPr>
              <a:t>Classroom based enquiry</a:t>
            </a:r>
          </a:p>
          <a:p>
            <a:r>
              <a:rPr lang="en-US" sz="2800" b="1">
                <a:latin typeface="Abadi" panose="020B0604020104020204" pitchFamily="34" charset="0"/>
              </a:rPr>
              <a:t>Hypothesis driven teaching and learning</a:t>
            </a:r>
            <a:endParaRPr lang="en-US" sz="2800" b="1" dirty="0">
              <a:latin typeface="Abadi" panose="020B0604020104020204" pitchFamily="34" charset="0"/>
            </a:endParaRPr>
          </a:p>
        </p:txBody>
      </p:sp>
    </p:spTree>
    <p:extLst>
      <p:ext uri="{BB962C8B-B14F-4D97-AF65-F5344CB8AC3E}">
        <p14:creationId xmlns:p14="http://schemas.microsoft.com/office/powerpoint/2010/main" val="184070644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8B8672-30FB-BA98-A021-4FDE30D8DE09}"/>
              </a:ext>
            </a:extLst>
          </p:cNvPr>
          <p:cNvSpPr txBox="1"/>
          <p:nvPr/>
        </p:nvSpPr>
        <p:spPr>
          <a:xfrm>
            <a:off x="994787" y="723481"/>
            <a:ext cx="6248827" cy="954107"/>
          </a:xfrm>
          <a:prstGeom prst="rect">
            <a:avLst/>
          </a:prstGeom>
          <a:noFill/>
        </p:spPr>
        <p:txBody>
          <a:bodyPr wrap="none" rtlCol="0">
            <a:spAutoFit/>
          </a:bodyPr>
          <a:lstStyle/>
          <a:p>
            <a:r>
              <a:rPr lang="en-US" sz="2800" b="1">
                <a:latin typeface="Abadi" panose="020B0604020104020204" pitchFamily="34" charset="0"/>
              </a:rPr>
              <a:t>Classroom based enquiry</a:t>
            </a:r>
          </a:p>
          <a:p>
            <a:r>
              <a:rPr lang="en-US" sz="2800" b="1">
                <a:latin typeface="Abadi" panose="020B0604020104020204" pitchFamily="34" charset="0"/>
              </a:rPr>
              <a:t>Hypothesis driven teaching and learning</a:t>
            </a:r>
            <a:endParaRPr lang="en-US" sz="2800" b="1" dirty="0">
              <a:latin typeface="Abadi" panose="020B0604020104020204" pitchFamily="34" charset="0"/>
            </a:endParaRPr>
          </a:p>
        </p:txBody>
      </p:sp>
      <p:pic>
        <p:nvPicPr>
          <p:cNvPr id="5" name="Picture 2" descr="The World Of Informatics Writing Learning Objectives">
            <a:extLst>
              <a:ext uri="{FF2B5EF4-FFF2-40B4-BE49-F238E27FC236}">
                <a16:creationId xmlns:a16="http://schemas.microsoft.com/office/drawing/2014/main" id="{29DFDAA8-77C7-F3FD-7F12-E13C622A19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1803" y="1986454"/>
            <a:ext cx="8553632" cy="4708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450346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8878" y="1361209"/>
            <a:ext cx="4244396" cy="883228"/>
          </a:xfrm>
        </p:spPr>
        <p:txBody>
          <a:bodyPr/>
          <a:lstStyle/>
          <a:p>
            <a:pPr algn="l"/>
            <a:r>
              <a:rPr lang="en-GB" sz="3600" b="1" dirty="0">
                <a:solidFill>
                  <a:schemeClr val="tx1"/>
                </a:solidFill>
                <a:latin typeface="Abadi" panose="020B0604020104020204" pitchFamily="34" charset="0"/>
              </a:rPr>
              <a:t>Tropical Rainforests</a:t>
            </a:r>
          </a:p>
        </p:txBody>
      </p:sp>
      <p:sp>
        <p:nvSpPr>
          <p:cNvPr id="3" name="Subtitle 2"/>
          <p:cNvSpPr>
            <a:spLocks noGrp="1"/>
          </p:cNvSpPr>
          <p:nvPr>
            <p:ph type="subTitle" idx="1"/>
          </p:nvPr>
        </p:nvSpPr>
        <p:spPr>
          <a:xfrm>
            <a:off x="742122" y="4703976"/>
            <a:ext cx="855451" cy="443756"/>
          </a:xfrm>
        </p:spPr>
        <p:txBody>
          <a:bodyPr>
            <a:normAutofit fontScale="62500" lnSpcReduction="20000"/>
          </a:bodyPr>
          <a:lstStyle/>
          <a:p>
            <a:r>
              <a:rPr lang="en-GB" sz="4400" b="1" dirty="0"/>
              <a:t> </a:t>
            </a:r>
          </a:p>
        </p:txBody>
      </p:sp>
      <p:sp>
        <p:nvSpPr>
          <p:cNvPr id="4" name="Rectangle 3">
            <a:extLst>
              <a:ext uri="{FF2B5EF4-FFF2-40B4-BE49-F238E27FC236}">
                <a16:creationId xmlns:a16="http://schemas.microsoft.com/office/drawing/2014/main" id="{D7EB3AB1-D66E-4990-AC49-6A761393E126}"/>
              </a:ext>
            </a:extLst>
          </p:cNvPr>
          <p:cNvSpPr/>
          <p:nvPr/>
        </p:nvSpPr>
        <p:spPr>
          <a:xfrm>
            <a:off x="344557" y="5724939"/>
            <a:ext cx="2107095" cy="755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098" name="Picture 2" descr="Incredible Tropical Rainforest Plants to See on Your Next Vacation ...">
            <a:extLst>
              <a:ext uri="{FF2B5EF4-FFF2-40B4-BE49-F238E27FC236}">
                <a16:creationId xmlns:a16="http://schemas.microsoft.com/office/drawing/2014/main" id="{B1D9E638-3531-052E-6D0E-BC54185D72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0169" y="789879"/>
            <a:ext cx="4481293" cy="254501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Facts About Animals In The Amazon Rainforest">
            <a:extLst>
              <a:ext uri="{FF2B5EF4-FFF2-40B4-BE49-F238E27FC236}">
                <a16:creationId xmlns:a16="http://schemas.microsoft.com/office/drawing/2014/main" id="{E4F63784-EBE4-B2E9-57E3-6A8EEB4CF6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2946" y="3653892"/>
            <a:ext cx="4268516" cy="2467991"/>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10 Amazing Amazon Rainforest Images - Fontica Blog">
            <a:extLst>
              <a:ext uri="{FF2B5EF4-FFF2-40B4-BE49-F238E27FC236}">
                <a16:creationId xmlns:a16="http://schemas.microsoft.com/office/drawing/2014/main" id="{F970F78C-BC71-9F76-F5CF-75C21CB94F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3076685"/>
            <a:ext cx="4420968" cy="36098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916849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BFF60B97-5EB1-411D-9287-82F79E225F9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5" name="Straight Connector 14">
              <a:extLst>
                <a:ext uri="{FF2B5EF4-FFF2-40B4-BE49-F238E27FC236}">
                  <a16:creationId xmlns:a16="http://schemas.microsoft.com/office/drawing/2014/main" id="{D674D93F-5BDC-4ACB-A8CA-7E981651184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08928BCD-A664-442D-ABA1-C3CFBED999E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7" name="Rectangle 23">
              <a:extLst>
                <a:ext uri="{FF2B5EF4-FFF2-40B4-BE49-F238E27FC236}">
                  <a16:creationId xmlns:a16="http://schemas.microsoft.com/office/drawing/2014/main" id="{BA984793-63CC-45CB-A884-996FAAC233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Rectangle 25">
              <a:extLst>
                <a:ext uri="{FF2B5EF4-FFF2-40B4-BE49-F238E27FC236}">
                  <a16:creationId xmlns:a16="http://schemas.microsoft.com/office/drawing/2014/main" id="{2F0C28C5-1A58-4CFD-AE80-A035DCD738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Isosceles Triangle 18">
              <a:extLst>
                <a:ext uri="{FF2B5EF4-FFF2-40B4-BE49-F238E27FC236}">
                  <a16:creationId xmlns:a16="http://schemas.microsoft.com/office/drawing/2014/main" id="{95D7054E-4DD9-45B4-9774-43146D6C73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 name="Rectangle 27">
              <a:extLst>
                <a:ext uri="{FF2B5EF4-FFF2-40B4-BE49-F238E27FC236}">
                  <a16:creationId xmlns:a16="http://schemas.microsoft.com/office/drawing/2014/main" id="{B82025D2-80F5-4523-8D68-3831F8711F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1" name="Rectangle 28">
              <a:extLst>
                <a:ext uri="{FF2B5EF4-FFF2-40B4-BE49-F238E27FC236}">
                  <a16:creationId xmlns:a16="http://schemas.microsoft.com/office/drawing/2014/main" id="{BC890E5E-6997-4B43-8F03-33C4CA22B6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2" name="Rectangle 29">
              <a:extLst>
                <a:ext uri="{FF2B5EF4-FFF2-40B4-BE49-F238E27FC236}">
                  <a16:creationId xmlns:a16="http://schemas.microsoft.com/office/drawing/2014/main" id="{A8F61413-378E-434E-BB32-C83A8B826E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Isosceles Triangle 22">
              <a:extLst>
                <a:ext uri="{FF2B5EF4-FFF2-40B4-BE49-F238E27FC236}">
                  <a16:creationId xmlns:a16="http://schemas.microsoft.com/office/drawing/2014/main" id="{22FCA4F9-826F-46CC-97AA-E951F199A6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Isosceles Triangle 23">
              <a:extLst>
                <a:ext uri="{FF2B5EF4-FFF2-40B4-BE49-F238E27FC236}">
                  <a16:creationId xmlns:a16="http://schemas.microsoft.com/office/drawing/2014/main" id="{96E65488-263B-49DE-A257-2F17752147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pic>
        <p:nvPicPr>
          <p:cNvPr id="7" name="Picture 6">
            <a:extLst>
              <a:ext uri="{FF2B5EF4-FFF2-40B4-BE49-F238E27FC236}">
                <a16:creationId xmlns:a16="http://schemas.microsoft.com/office/drawing/2014/main" id="{89959489-1104-5535-BD55-01C6427C86C3}"/>
              </a:ext>
            </a:extLst>
          </p:cNvPr>
          <p:cNvPicPr>
            <a:picLocks noChangeAspect="1"/>
          </p:cNvPicPr>
          <p:nvPr/>
        </p:nvPicPr>
        <p:blipFill rotWithShape="1">
          <a:blip r:embed="rId2">
            <a:alphaModFix/>
          </a:blip>
          <a:srcRect t="25731" r="-2" b="805"/>
          <a:stretch/>
        </p:blipFill>
        <p:spPr>
          <a:xfrm>
            <a:off x="509136" y="10"/>
            <a:ext cx="3517876" cy="2282808"/>
          </a:xfrm>
          <a:custGeom>
            <a:avLst/>
            <a:gdLst/>
            <a:ahLst/>
            <a:cxnLst/>
            <a:rect l="l" t="t" r="r" b="b"/>
            <a:pathLst>
              <a:path w="3517876" h="2282818">
                <a:moveTo>
                  <a:pt x="339471" y="0"/>
                </a:moveTo>
                <a:lnTo>
                  <a:pt x="3517876" y="0"/>
                </a:lnTo>
                <a:lnTo>
                  <a:pt x="3471247" y="312174"/>
                </a:lnTo>
                <a:lnTo>
                  <a:pt x="3471133" y="312174"/>
                </a:lnTo>
                <a:lnTo>
                  <a:pt x="3176778" y="2282818"/>
                </a:lnTo>
                <a:lnTo>
                  <a:pt x="0" y="2282818"/>
                </a:lnTo>
                <a:close/>
              </a:path>
            </a:pathLst>
          </a:custGeom>
        </p:spPr>
      </p:pic>
      <p:pic>
        <p:nvPicPr>
          <p:cNvPr id="5" name="Picture 4">
            <a:extLst>
              <a:ext uri="{FF2B5EF4-FFF2-40B4-BE49-F238E27FC236}">
                <a16:creationId xmlns:a16="http://schemas.microsoft.com/office/drawing/2014/main" id="{E0B45DAA-4902-30B0-A146-39E2AEE4E140}"/>
              </a:ext>
            </a:extLst>
          </p:cNvPr>
          <p:cNvPicPr>
            <a:picLocks noChangeAspect="1"/>
          </p:cNvPicPr>
          <p:nvPr/>
        </p:nvPicPr>
        <p:blipFill rotWithShape="1">
          <a:blip r:embed="rId3">
            <a:alphaModFix/>
          </a:blip>
          <a:srcRect l="8766" r="11933" b="-2"/>
          <a:stretch/>
        </p:blipFill>
        <p:spPr>
          <a:xfrm>
            <a:off x="169666" y="2289183"/>
            <a:ext cx="3514822" cy="2273270"/>
          </a:xfrm>
          <a:custGeom>
            <a:avLst/>
            <a:gdLst/>
            <a:ahLst/>
            <a:cxnLst/>
            <a:rect l="l" t="t" r="r" b="b"/>
            <a:pathLst>
              <a:path w="3514822" h="2273270">
                <a:moveTo>
                  <a:pt x="338051" y="0"/>
                </a:moveTo>
                <a:lnTo>
                  <a:pt x="3514822" y="0"/>
                </a:lnTo>
                <a:lnTo>
                  <a:pt x="3175264" y="2273270"/>
                </a:lnTo>
                <a:lnTo>
                  <a:pt x="0" y="2273270"/>
                </a:lnTo>
                <a:close/>
              </a:path>
            </a:pathLst>
          </a:custGeom>
        </p:spPr>
      </p:pic>
      <p:pic>
        <p:nvPicPr>
          <p:cNvPr id="9" name="Picture 8">
            <a:extLst>
              <a:ext uri="{FF2B5EF4-FFF2-40B4-BE49-F238E27FC236}">
                <a16:creationId xmlns:a16="http://schemas.microsoft.com/office/drawing/2014/main" id="{5632BC33-7F97-DF60-D5FB-952ED7B0F57F}"/>
              </a:ext>
            </a:extLst>
          </p:cNvPr>
          <p:cNvPicPr>
            <a:picLocks noChangeAspect="1"/>
          </p:cNvPicPr>
          <p:nvPr/>
        </p:nvPicPr>
        <p:blipFill rotWithShape="1">
          <a:blip r:embed="rId4">
            <a:alphaModFix/>
          </a:blip>
          <a:srcRect t="12450" r="-4" b="25885"/>
          <a:stretch/>
        </p:blipFill>
        <p:spPr>
          <a:xfrm>
            <a:off x="-10633" y="4565636"/>
            <a:ext cx="3355563" cy="2292364"/>
          </a:xfrm>
          <a:custGeom>
            <a:avLst/>
            <a:gdLst/>
            <a:ahLst/>
            <a:cxnLst/>
            <a:rect l="l" t="t" r="r" b="b"/>
            <a:pathLst>
              <a:path w="3355563" h="2292364">
                <a:moveTo>
                  <a:pt x="180299" y="0"/>
                </a:moveTo>
                <a:lnTo>
                  <a:pt x="3355563" y="0"/>
                </a:lnTo>
                <a:lnTo>
                  <a:pt x="3013153" y="2292364"/>
                </a:lnTo>
                <a:lnTo>
                  <a:pt x="0" y="2292364"/>
                </a:lnTo>
                <a:lnTo>
                  <a:pt x="0" y="1212444"/>
                </a:lnTo>
                <a:close/>
              </a:path>
            </a:pathLst>
          </a:custGeom>
        </p:spPr>
      </p:pic>
      <p:sp>
        <p:nvSpPr>
          <p:cNvPr id="26" name="Isosceles Triangle 30">
            <a:extLst>
              <a:ext uri="{FF2B5EF4-FFF2-40B4-BE49-F238E27FC236}">
                <a16:creationId xmlns:a16="http://schemas.microsoft.com/office/drawing/2014/main" id="{FD076C4F-CB47-4A2D-95A1-9D5E3C2B76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0634"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28" name="Straight Connector 27">
            <a:extLst>
              <a:ext uri="{FF2B5EF4-FFF2-40B4-BE49-F238E27FC236}">
                <a16:creationId xmlns:a16="http://schemas.microsoft.com/office/drawing/2014/main" id="{EEAF915B-5344-46DC-8097-7DAF062774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232" y="2282818"/>
            <a:ext cx="320608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0B738F4-B505-468D-996C-FEC3D1CA103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2696" y="4565636"/>
            <a:ext cx="320608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Isosceles Triangle 30">
            <a:extLst>
              <a:ext uri="{FF2B5EF4-FFF2-40B4-BE49-F238E27FC236}">
                <a16:creationId xmlns:a16="http://schemas.microsoft.com/office/drawing/2014/main" id="{6F953D60-C1AF-4BFA-9B22-BFE8F0BA1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97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extBox 1">
            <a:extLst>
              <a:ext uri="{FF2B5EF4-FFF2-40B4-BE49-F238E27FC236}">
                <a16:creationId xmlns:a16="http://schemas.microsoft.com/office/drawing/2014/main" id="{D7F00ED2-00A9-BF0C-B9C1-DE4A452EED18}"/>
              </a:ext>
            </a:extLst>
          </p:cNvPr>
          <p:cNvSpPr txBox="1"/>
          <p:nvPr/>
        </p:nvSpPr>
        <p:spPr>
          <a:xfrm>
            <a:off x="4452711" y="451945"/>
            <a:ext cx="4821289" cy="5589417"/>
          </a:xfrm>
          <a:prstGeom prst="rect">
            <a:avLst/>
          </a:prstGeom>
        </p:spPr>
        <p:txBody>
          <a:bodyPr vert="horz" lIns="91440" tIns="45720" rIns="91440" bIns="45720" rtlCol="0">
            <a:noAutofit/>
          </a:bodyPr>
          <a:lstStyle/>
          <a:p>
            <a:pPr>
              <a:lnSpc>
                <a:spcPct val="90000"/>
              </a:lnSpc>
              <a:spcBef>
                <a:spcPts val="1000"/>
              </a:spcBef>
              <a:buClr>
                <a:schemeClr val="accent1"/>
              </a:buClr>
              <a:buSzPct val="80000"/>
            </a:pPr>
            <a:r>
              <a:rPr lang="en-US" sz="2400" b="1" dirty="0">
                <a:solidFill>
                  <a:schemeClr val="tx1">
                    <a:lumMod val="75000"/>
                    <a:lumOff val="25000"/>
                  </a:schemeClr>
                </a:solidFill>
                <a:latin typeface="Abadi" panose="020B0604020104020204" pitchFamily="34" charset="0"/>
              </a:rPr>
              <a:t>Pre-load the thinking and learning</a:t>
            </a:r>
          </a:p>
          <a:p>
            <a:pPr>
              <a:lnSpc>
                <a:spcPct val="90000"/>
              </a:lnSpc>
              <a:spcBef>
                <a:spcPts val="1000"/>
              </a:spcBef>
              <a:buClr>
                <a:schemeClr val="accent1"/>
              </a:buClr>
              <a:buSzPct val="80000"/>
              <a:buFont typeface="Wingdings 3" charset="2"/>
              <a:buChar char=""/>
            </a:pPr>
            <a:endParaRPr lang="en-US" sz="2400" b="1" dirty="0">
              <a:solidFill>
                <a:schemeClr val="tx1">
                  <a:lumMod val="75000"/>
                  <a:lumOff val="25000"/>
                </a:schemeClr>
              </a:solidFill>
              <a:latin typeface="Abadi" panose="020B0604020104020204" pitchFamily="34" charset="0"/>
            </a:endParaRPr>
          </a:p>
          <a:p>
            <a:pPr>
              <a:lnSpc>
                <a:spcPct val="90000"/>
              </a:lnSpc>
              <a:spcBef>
                <a:spcPts val="1000"/>
              </a:spcBef>
              <a:buClr>
                <a:schemeClr val="accent1"/>
              </a:buClr>
              <a:buSzPct val="80000"/>
              <a:buFont typeface="Wingdings 3" charset="2"/>
              <a:buChar char=""/>
            </a:pPr>
            <a:endParaRPr lang="en-US" sz="2400" b="1" dirty="0">
              <a:solidFill>
                <a:schemeClr val="tx1">
                  <a:lumMod val="75000"/>
                  <a:lumOff val="25000"/>
                </a:schemeClr>
              </a:solidFill>
              <a:latin typeface="Abadi" panose="020B0604020104020204" pitchFamily="34" charset="0"/>
            </a:endParaRPr>
          </a:p>
          <a:p>
            <a:pPr marL="342900" indent="-342900">
              <a:lnSpc>
                <a:spcPct val="90000"/>
              </a:lnSpc>
              <a:spcBef>
                <a:spcPts val="1000"/>
              </a:spcBef>
              <a:buClr>
                <a:schemeClr val="accent1"/>
              </a:buClr>
              <a:buSzPct val="80000"/>
              <a:buFont typeface="Wingdings 3" charset="2"/>
              <a:buChar char=""/>
            </a:pPr>
            <a:r>
              <a:rPr lang="en-US" sz="2400" b="1" dirty="0">
                <a:solidFill>
                  <a:schemeClr val="tx1">
                    <a:lumMod val="75000"/>
                    <a:lumOff val="25000"/>
                  </a:schemeClr>
                </a:solidFill>
                <a:latin typeface="Abadi" panose="020B0604020104020204" pitchFamily="34" charset="0"/>
              </a:rPr>
              <a:t>Two weeks before starting the unit on tropical rainforests, set students a homework to research the Amazon rainforest and produce a brief report.</a:t>
            </a:r>
          </a:p>
          <a:p>
            <a:pPr marL="342900" indent="-342900">
              <a:lnSpc>
                <a:spcPct val="90000"/>
              </a:lnSpc>
              <a:spcBef>
                <a:spcPts val="1000"/>
              </a:spcBef>
              <a:buClr>
                <a:schemeClr val="accent1"/>
              </a:buClr>
              <a:buSzPct val="80000"/>
              <a:buFont typeface="Wingdings 3" charset="2"/>
              <a:buChar char=""/>
            </a:pPr>
            <a:endParaRPr lang="en-US" sz="2400" b="1" dirty="0">
              <a:solidFill>
                <a:schemeClr val="tx1">
                  <a:lumMod val="75000"/>
                  <a:lumOff val="25000"/>
                </a:schemeClr>
              </a:solidFill>
              <a:latin typeface="Abadi" panose="020B0604020104020204" pitchFamily="34" charset="0"/>
            </a:endParaRPr>
          </a:p>
          <a:p>
            <a:pPr marL="342900" indent="-342900">
              <a:lnSpc>
                <a:spcPct val="90000"/>
              </a:lnSpc>
              <a:spcBef>
                <a:spcPts val="1000"/>
              </a:spcBef>
              <a:buClr>
                <a:schemeClr val="accent1"/>
              </a:buClr>
              <a:buSzPct val="80000"/>
              <a:buFont typeface="Wingdings 3" charset="2"/>
              <a:buChar char=""/>
            </a:pPr>
            <a:r>
              <a:rPr lang="en-US" sz="2400" b="1" dirty="0">
                <a:solidFill>
                  <a:schemeClr val="tx1">
                    <a:lumMod val="75000"/>
                    <a:lumOff val="25000"/>
                  </a:schemeClr>
                </a:solidFill>
                <a:latin typeface="Abadi" panose="020B0604020104020204" pitchFamily="34" charset="0"/>
              </a:rPr>
              <a:t>Also ask them to select an animal, bird, insect or plant from the Amazon rainforest and draw it (or print a picture) with three facts about it.</a:t>
            </a:r>
          </a:p>
        </p:txBody>
      </p:sp>
    </p:spTree>
    <p:extLst>
      <p:ext uri="{BB962C8B-B14F-4D97-AF65-F5344CB8AC3E}">
        <p14:creationId xmlns:p14="http://schemas.microsoft.com/office/powerpoint/2010/main" val="13125924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Facet</Template>
  <TotalTime>1678</TotalTime>
  <Words>5030</Words>
  <Application>Microsoft Macintosh PowerPoint</Application>
  <PresentationFormat>Widescreen</PresentationFormat>
  <Paragraphs>1002</Paragraphs>
  <Slides>123</Slides>
  <Notes>21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123</vt:i4>
      </vt:variant>
    </vt:vector>
  </HeadingPairs>
  <TitlesOfParts>
    <vt:vector size="134" baseType="lpstr">
      <vt:lpstr>Abadi</vt:lpstr>
      <vt:lpstr>Aptos</vt:lpstr>
      <vt:lpstr>Arial</vt:lpstr>
      <vt:lpstr>Calibri</vt:lpstr>
      <vt:lpstr>Georgia</vt:lpstr>
      <vt:lpstr>Humanst521 BT</vt:lpstr>
      <vt:lpstr>Trebuchet MS</vt:lpstr>
      <vt:lpstr>var( --e-global-typography-secondary-font-family )</vt:lpstr>
      <vt:lpstr>Wingdings</vt:lpstr>
      <vt:lpstr>Wingdings 3</vt:lpstr>
      <vt:lpstr>Facet</vt:lpstr>
      <vt:lpstr>   Fieldwork opportunities in Geography  Keith Bartlett  </vt:lpstr>
      <vt:lpstr>PowerPoint Presentation</vt:lpstr>
      <vt:lpstr> </vt:lpstr>
      <vt:lpstr> </vt:lpstr>
      <vt:lpstr>PowerPoint Presentation</vt:lpstr>
      <vt:lpstr>Fieldwork confidence level  Where are you on this scale?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Fieldwork enquiry process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Fieldwork Opportunities Big Idea 1 </vt:lpstr>
      <vt:lpstr>Fieldwork Opportunities Big Idea 2 </vt:lpstr>
      <vt:lpstr>Fieldwork Opportunities Big Idea 3 </vt:lpstr>
      <vt:lpstr>Fieldwork Opportunities Year 7 </vt:lpstr>
      <vt:lpstr>Any thoughts on how to carry out one of these? Take 5 minutes to plan one investigation. (This is a good way to start within your own school)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Fieldwork Opportunities Year 8 </vt:lpstr>
      <vt:lpstr> Any thoughts on how to carry out one of these? </vt:lpstr>
      <vt:lpstr>PowerPoint Presentation</vt:lpstr>
      <vt:lpstr>PowerPoint Presentation</vt:lpstr>
      <vt:lpstr>PowerPoint Presentation</vt:lpstr>
      <vt:lpstr>PowerPoint Presentation</vt:lpstr>
      <vt:lpstr>PowerPoint Presentation</vt:lpstr>
      <vt:lpstr>Fieldwork Opportunities Year 9 </vt:lpstr>
      <vt:lpstr>Any thoughts on how to carry out one of these?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Tropical Rainforests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Keith Bartlett</dc:creator>
  <cp:lastModifiedBy>Michelle Howard</cp:lastModifiedBy>
  <cp:revision>3</cp:revision>
  <dcterms:created xsi:type="dcterms:W3CDTF">2024-05-10T13:25:43Z</dcterms:created>
  <dcterms:modified xsi:type="dcterms:W3CDTF">2024-06-23T19:58:55Z</dcterms:modified>
</cp:coreProperties>
</file>