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66" r:id="rId6"/>
    <p:sldId id="257" r:id="rId7"/>
    <p:sldId id="258" r:id="rId8"/>
    <p:sldId id="261" r:id="rId9"/>
    <p:sldId id="264" r:id="rId10"/>
    <p:sldId id="265" r:id="rId11"/>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3" d="100"/>
          <a:sy n="43" d="100"/>
        </p:scale>
        <p:origin x="26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626466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788998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3447117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49228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EB12AA9-F881-4B8C-9B51-0138AA41DA18}" type="datetimeFigureOut">
              <a:rPr lang="en-GB" smtClean="0"/>
              <a:t>12/06/2020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912890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3567469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B12AA9-F881-4B8C-9B51-0138AA41DA18}" type="datetimeFigureOut">
              <a:rPr lang="en-GB" smtClean="0"/>
              <a:t>12/06/2020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036079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B12AA9-F881-4B8C-9B51-0138AA41DA18}" type="datetimeFigureOut">
              <a:rPr lang="en-GB" smtClean="0"/>
              <a:t>12/06/2020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264679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B12AA9-F881-4B8C-9B51-0138AA41DA18}" type="datetimeFigureOut">
              <a:rPr lang="en-GB" smtClean="0"/>
              <a:t>12/06/2020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955370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1150364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2EB12AA9-F881-4B8C-9B51-0138AA41DA18}" type="datetimeFigureOut">
              <a:rPr lang="en-GB" smtClean="0"/>
              <a:t>12/06/2020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684D2D3-7BE5-4D0B-8CF5-ED28C545A201}" type="slidenum">
              <a:rPr lang="en-GB" smtClean="0"/>
              <a:t>‹#›</a:t>
            </a:fld>
            <a:endParaRPr lang="en-GB"/>
          </a:p>
        </p:txBody>
      </p:sp>
    </p:spTree>
    <p:extLst>
      <p:ext uri="{BB962C8B-B14F-4D97-AF65-F5344CB8AC3E}">
        <p14:creationId xmlns:p14="http://schemas.microsoft.com/office/powerpoint/2010/main" val="2667668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2EB12AA9-F881-4B8C-9B51-0138AA41DA18}" type="datetimeFigureOut">
              <a:rPr lang="en-GB" smtClean="0"/>
              <a:t>12/06/2020</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0684D2D3-7BE5-4D0B-8CF5-ED28C545A201}" type="slidenum">
              <a:rPr lang="en-GB" smtClean="0"/>
              <a:t>‹#›</a:t>
            </a:fld>
            <a:endParaRPr lang="en-GB"/>
          </a:p>
        </p:txBody>
      </p:sp>
    </p:spTree>
    <p:extLst>
      <p:ext uri="{BB962C8B-B14F-4D97-AF65-F5344CB8AC3E}">
        <p14:creationId xmlns:p14="http://schemas.microsoft.com/office/powerpoint/2010/main" val="26338004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youtube.com/watch?v=5EIH9LPODmQ" TargetMode="Externa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47690" y="222401"/>
            <a:ext cx="5760720" cy="430887"/>
          </a:xfrm>
          <a:prstGeom prst="rect">
            <a:avLst/>
          </a:prstGeom>
          <a:solidFill>
            <a:schemeClr val="accent6">
              <a:lumMod val="40000"/>
              <a:lumOff val="60000"/>
            </a:schemeClr>
          </a:solidFill>
        </p:spPr>
        <p:txBody>
          <a:bodyPr wrap="square" rtlCol="0">
            <a:spAutoFit/>
          </a:bodyPr>
          <a:lstStyle/>
          <a:p>
            <a:pPr algn="ctr"/>
            <a:r>
              <a:rPr lang="en-GB" sz="2200" dirty="0"/>
              <a:t>Eden Teaching and Learning</a:t>
            </a:r>
          </a:p>
        </p:txBody>
      </p:sp>
      <p:sp>
        <p:nvSpPr>
          <p:cNvPr id="7" name="TextBox 6"/>
          <p:cNvSpPr txBox="1"/>
          <p:nvPr/>
        </p:nvSpPr>
        <p:spPr>
          <a:xfrm>
            <a:off x="259080" y="929640"/>
            <a:ext cx="6248400" cy="923330"/>
          </a:xfrm>
          <a:prstGeom prst="rect">
            <a:avLst/>
          </a:prstGeom>
          <a:solidFill>
            <a:schemeClr val="accent6">
              <a:lumMod val="20000"/>
              <a:lumOff val="80000"/>
            </a:schemeClr>
          </a:solidFill>
        </p:spPr>
        <p:txBody>
          <a:bodyPr wrap="square" rtlCol="0">
            <a:spAutoFit/>
          </a:bodyPr>
          <a:lstStyle/>
          <a:p>
            <a:pPr algn="ctr"/>
            <a:r>
              <a:rPr lang="en-GB" b="1" u="sng" dirty="0"/>
              <a:t>Session 3</a:t>
            </a:r>
            <a:r>
              <a:rPr lang="en-GB" dirty="0"/>
              <a:t>: Questioning</a:t>
            </a:r>
          </a:p>
          <a:p>
            <a:pPr algn="ctr"/>
            <a:endParaRPr lang="en-GB" dirty="0"/>
          </a:p>
          <a:p>
            <a:pPr algn="ctr"/>
            <a:r>
              <a:rPr lang="en-GB" i="1" dirty="0" err="1"/>
              <a:t>Rosenshine’s</a:t>
            </a:r>
            <a:r>
              <a:rPr lang="en-GB" i="1" dirty="0"/>
              <a:t> Principles in Action </a:t>
            </a:r>
            <a:r>
              <a:rPr lang="en-GB" dirty="0"/>
              <a:t>by Tom Sherrington</a:t>
            </a:r>
          </a:p>
        </p:txBody>
      </p:sp>
      <p:sp>
        <p:nvSpPr>
          <p:cNvPr id="8" name="TextBox 7"/>
          <p:cNvSpPr txBox="1"/>
          <p:nvPr/>
        </p:nvSpPr>
        <p:spPr>
          <a:xfrm>
            <a:off x="136211" y="2016630"/>
            <a:ext cx="6500334" cy="5262979"/>
          </a:xfrm>
          <a:prstGeom prst="rect">
            <a:avLst/>
          </a:prstGeom>
          <a:noFill/>
          <a:ln>
            <a:solidFill>
              <a:srgbClr val="0070C0"/>
            </a:solidFill>
          </a:ln>
        </p:spPr>
        <p:txBody>
          <a:bodyPr wrap="square" rtlCol="0">
            <a:spAutoFit/>
          </a:bodyPr>
          <a:lstStyle/>
          <a:p>
            <a:pPr algn="ctr"/>
            <a:r>
              <a:rPr lang="en-GB" i="1" dirty="0">
                <a:solidFill>
                  <a:srgbClr val="002060"/>
                </a:solidFill>
              </a:rPr>
              <a:t>‘One of the strongest implications from </a:t>
            </a:r>
            <a:r>
              <a:rPr lang="en-GB" i="1" dirty="0" err="1">
                <a:solidFill>
                  <a:srgbClr val="002060"/>
                </a:solidFill>
              </a:rPr>
              <a:t>Rosenshine’s</a:t>
            </a:r>
            <a:r>
              <a:rPr lang="en-GB" i="1" dirty="0">
                <a:solidFill>
                  <a:srgbClr val="002060"/>
                </a:solidFill>
              </a:rPr>
              <a:t> ‘Principles of Instruction’ is that effective questioning lies at the heart of great instructional teaching… it’s clear this needs to be a highly interactive, dynamic, responsive process.’ </a:t>
            </a:r>
          </a:p>
          <a:p>
            <a:endParaRPr lang="en-GB" dirty="0"/>
          </a:p>
          <a:p>
            <a:r>
              <a:rPr lang="en-GB" dirty="0"/>
              <a:t>Welcome to the third in a series of five sessions exploring </a:t>
            </a:r>
            <a:r>
              <a:rPr lang="en-GB" i="1" dirty="0" err="1"/>
              <a:t>Rosenshine’s</a:t>
            </a:r>
            <a:r>
              <a:rPr lang="en-GB" i="1" dirty="0"/>
              <a:t> Principles in Action </a:t>
            </a:r>
            <a:r>
              <a:rPr lang="en-GB" dirty="0"/>
              <a:t>by Tom Sherrington (@</a:t>
            </a:r>
            <a:r>
              <a:rPr lang="en-GB" dirty="0" err="1"/>
              <a:t>teacherhead</a:t>
            </a:r>
            <a:r>
              <a:rPr lang="en-GB" dirty="0"/>
              <a:t>). We will be using this reflection booklet alongside Tom’s videos in which he delivers in depth training on the principles and how they can support us all to be more effective teachers in the classroom. </a:t>
            </a:r>
          </a:p>
          <a:p>
            <a:endParaRPr lang="en-GB" dirty="0"/>
          </a:p>
          <a:p>
            <a:r>
              <a:rPr lang="en-GB" dirty="0"/>
              <a:t>Whilst it is recommended to complete each session in one sitting, you can of course stop the video at any relevant point and break the session into smaller parts to fit in with your responsibilities. </a:t>
            </a:r>
          </a:p>
          <a:p>
            <a:endParaRPr lang="en-GB" dirty="0"/>
          </a:p>
          <a:p>
            <a:r>
              <a:rPr lang="en-GB" dirty="0"/>
              <a:t>Simply follow the instructions in this booklet that will provide you with relevant links, tasks and reflection points. </a:t>
            </a:r>
          </a:p>
        </p:txBody>
      </p:sp>
      <p:sp>
        <p:nvSpPr>
          <p:cNvPr id="2" name="TextBox 1"/>
          <p:cNvSpPr txBox="1"/>
          <p:nvPr/>
        </p:nvSpPr>
        <p:spPr>
          <a:xfrm>
            <a:off x="177883" y="7348488"/>
            <a:ext cx="6500334" cy="4524315"/>
          </a:xfrm>
          <a:prstGeom prst="rect">
            <a:avLst/>
          </a:prstGeom>
          <a:solidFill>
            <a:schemeClr val="accent6">
              <a:lumMod val="20000"/>
              <a:lumOff val="80000"/>
            </a:schemeClr>
          </a:solidFill>
        </p:spPr>
        <p:txBody>
          <a:bodyPr wrap="square" rtlCol="0">
            <a:spAutoFit/>
          </a:bodyPr>
          <a:lstStyle/>
          <a:p>
            <a:r>
              <a:rPr lang="en-GB" b="1" u="sng" dirty="0"/>
              <a:t>Prior Knowledge Quiz</a:t>
            </a:r>
          </a:p>
          <a:p>
            <a:endParaRPr lang="en-GB" dirty="0"/>
          </a:p>
          <a:p>
            <a:r>
              <a:rPr lang="en-GB" dirty="0"/>
              <a:t>Answer the following question to see how much you can remember from the previous sessions. </a:t>
            </a:r>
          </a:p>
          <a:p>
            <a:endParaRPr lang="en-GB" dirty="0"/>
          </a:p>
          <a:p>
            <a:pPr marL="342900" indent="-342900">
              <a:buAutoNum type="arabicPeriod"/>
            </a:pPr>
            <a:r>
              <a:rPr lang="en-GB" dirty="0"/>
              <a:t>What is a schema? </a:t>
            </a:r>
          </a:p>
          <a:p>
            <a:pPr marL="342900" indent="-342900">
              <a:buFont typeface="+mj-lt"/>
              <a:buAutoNum type="arabicPeriod"/>
            </a:pPr>
            <a:endParaRPr lang="en-GB" dirty="0"/>
          </a:p>
          <a:p>
            <a:pPr marL="342900" indent="-342900">
              <a:buAutoNum type="arabicPeriod"/>
            </a:pPr>
            <a:r>
              <a:rPr lang="en-GB" dirty="0"/>
              <a:t>Why is it important to revisit prior knowledge? </a:t>
            </a:r>
          </a:p>
          <a:p>
            <a:pPr marL="342900" indent="-342900">
              <a:buFont typeface="+mj-lt"/>
              <a:buAutoNum type="arabicPeriod"/>
            </a:pPr>
            <a:endParaRPr lang="en-GB" dirty="0"/>
          </a:p>
          <a:p>
            <a:pPr marL="342900" indent="-342900">
              <a:buAutoNum type="arabicPeriod"/>
            </a:pPr>
            <a:r>
              <a:rPr lang="en-GB" dirty="0"/>
              <a:t>Summarise your learning about Worked Examples. </a:t>
            </a:r>
          </a:p>
          <a:p>
            <a:pPr marL="342900" indent="-342900">
              <a:buFont typeface="+mj-lt"/>
              <a:buAutoNum type="arabicPeriod"/>
            </a:pPr>
            <a:endParaRPr lang="en-GB" dirty="0"/>
          </a:p>
          <a:p>
            <a:pPr marL="342900" indent="-342900">
              <a:buAutoNum type="arabicPeriod"/>
            </a:pPr>
            <a:r>
              <a:rPr lang="en-GB" dirty="0"/>
              <a:t>What is the effect of aligning experience with knowledge?</a:t>
            </a:r>
          </a:p>
          <a:p>
            <a:pPr marL="342900" indent="-342900">
              <a:buFont typeface="+mj-lt"/>
              <a:buAutoNum type="arabicPeriod"/>
            </a:pPr>
            <a:endParaRPr lang="en-GB" dirty="0"/>
          </a:p>
          <a:p>
            <a:pPr marL="342900" indent="-342900">
              <a:buAutoNum type="arabicPeriod"/>
            </a:pPr>
            <a:r>
              <a:rPr lang="en-GB" dirty="0"/>
              <a:t>What is Cognitive Load Theory?</a:t>
            </a:r>
          </a:p>
          <a:p>
            <a:pPr marL="342900" indent="-342900">
              <a:buAutoNum type="arabicPeriod"/>
            </a:pPr>
            <a:endParaRPr lang="en-GB" dirty="0"/>
          </a:p>
          <a:p>
            <a:endParaRPr lang="en-GB" dirty="0"/>
          </a:p>
        </p:txBody>
      </p:sp>
      <p:pic>
        <p:nvPicPr>
          <p:cNvPr id="13" name="Picture 12"/>
          <p:cNvPicPr>
            <a:picLocks noChangeAspect="1"/>
          </p:cNvPicPr>
          <p:nvPr/>
        </p:nvPicPr>
        <p:blipFill rotWithShape="1">
          <a:blip r:embed="rId2"/>
          <a:srcRect l="56000" t="39631" r="24917" b="23036"/>
          <a:stretch/>
        </p:blipFill>
        <p:spPr>
          <a:xfrm>
            <a:off x="6207016" y="7406167"/>
            <a:ext cx="429529" cy="459217"/>
          </a:xfrm>
          <a:prstGeom prst="rect">
            <a:avLst/>
          </a:prstGeom>
        </p:spPr>
      </p:pic>
      <p:pic>
        <p:nvPicPr>
          <p:cNvPr id="9" name="Picture 8" descr="A picture containing drawing&#10;&#10;Description automatically generated">
            <a:extLst>
              <a:ext uri="{FF2B5EF4-FFF2-40B4-BE49-F238E27FC236}">
                <a16:creationId xmlns:a16="http://schemas.microsoft.com/office/drawing/2014/main" id="{2118C968-F126-4F63-AC32-E8B5868345B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2210" y="143595"/>
            <a:ext cx="512064" cy="509693"/>
          </a:xfrm>
          <a:prstGeom prst="rect">
            <a:avLst/>
          </a:prstGeom>
        </p:spPr>
      </p:pic>
    </p:spTree>
    <p:extLst>
      <p:ext uri="{BB962C8B-B14F-4D97-AF65-F5344CB8AC3E}">
        <p14:creationId xmlns:p14="http://schemas.microsoft.com/office/powerpoint/2010/main" val="17591705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974" y="173891"/>
            <a:ext cx="6500334" cy="2862322"/>
          </a:xfrm>
          <a:prstGeom prst="rect">
            <a:avLst/>
          </a:prstGeom>
          <a:solidFill>
            <a:schemeClr val="accent6">
              <a:lumMod val="20000"/>
              <a:lumOff val="80000"/>
            </a:schemeClr>
          </a:solidFill>
        </p:spPr>
        <p:txBody>
          <a:bodyPr wrap="square" rtlCol="0">
            <a:spAutoFit/>
          </a:bodyPr>
          <a:lstStyle/>
          <a:p>
            <a:r>
              <a:rPr lang="en-GB" dirty="0"/>
              <a:t>Go to the following link and play the third in the series of videos: </a:t>
            </a:r>
            <a:r>
              <a:rPr lang="en-GB" dirty="0" err="1">
                <a:hlinkClick r:id="rId2"/>
              </a:rPr>
              <a:t>Rosenshine</a:t>
            </a:r>
            <a:r>
              <a:rPr lang="en-GB" dirty="0">
                <a:hlinkClick r:id="rId2"/>
              </a:rPr>
              <a:t> Masterclass III- Questioning</a:t>
            </a:r>
            <a:endParaRPr lang="en-GB" dirty="0"/>
          </a:p>
          <a:p>
            <a:endParaRPr lang="en-GB" dirty="0"/>
          </a:p>
          <a:p>
            <a:r>
              <a:rPr lang="en-GB" dirty="0"/>
              <a:t>Watch the video until </a:t>
            </a:r>
            <a:r>
              <a:rPr lang="en-GB" b="1" dirty="0"/>
              <a:t>2.07. </a:t>
            </a:r>
          </a:p>
          <a:p>
            <a:endParaRPr lang="en-GB" dirty="0"/>
          </a:p>
          <a:p>
            <a:r>
              <a:rPr lang="en-GB" dirty="0"/>
              <a:t>The beginning of the session discusses teachers’ confidence in asking questions and their success in involving the whole class. Tom explains that a common situation involves the teacher focusing on one student or a few students whilst the rest of the class sit passively. </a:t>
            </a:r>
          </a:p>
        </p:txBody>
      </p:sp>
      <p:pic>
        <p:nvPicPr>
          <p:cNvPr id="3" name="Picture 2"/>
          <p:cNvPicPr>
            <a:picLocks noChangeAspect="1"/>
          </p:cNvPicPr>
          <p:nvPr/>
        </p:nvPicPr>
        <p:blipFill rotWithShape="1">
          <a:blip r:embed="rId3"/>
          <a:srcRect l="54667" t="41259" r="24333" b="27038"/>
          <a:stretch/>
        </p:blipFill>
        <p:spPr>
          <a:xfrm>
            <a:off x="6065518" y="563099"/>
            <a:ext cx="502920" cy="427084"/>
          </a:xfrm>
          <a:prstGeom prst="rect">
            <a:avLst/>
          </a:prstGeom>
        </p:spPr>
      </p:pic>
      <p:sp>
        <p:nvSpPr>
          <p:cNvPr id="4" name="Rectangle 3"/>
          <p:cNvSpPr/>
          <p:nvPr/>
        </p:nvSpPr>
        <p:spPr>
          <a:xfrm>
            <a:off x="190974" y="3294511"/>
            <a:ext cx="6529864" cy="8617744"/>
          </a:xfrm>
          <a:prstGeom prst="rect">
            <a:avLst/>
          </a:prstGeom>
          <a:ln>
            <a:solidFill>
              <a:srgbClr val="FF0000"/>
            </a:solidFill>
          </a:ln>
        </p:spPr>
        <p:txBody>
          <a:bodyPr wrap="square">
            <a:spAutoFit/>
          </a:bodyPr>
          <a:lstStyle/>
          <a:p>
            <a:r>
              <a:rPr lang="en-GB" sz="1600" b="1" u="sng" dirty="0"/>
              <a:t>Activity 1:</a:t>
            </a:r>
            <a:r>
              <a:rPr lang="en-GB" sz="1600" b="1" dirty="0"/>
              <a:t> </a:t>
            </a:r>
            <a:r>
              <a:rPr lang="en-GB" sz="1600" dirty="0"/>
              <a:t>15 minutes</a:t>
            </a:r>
            <a:endParaRPr lang="en-GB" sz="1600" b="1" u="sng" dirty="0"/>
          </a:p>
          <a:p>
            <a:endParaRPr lang="en-GB" sz="1600" b="1" u="sng" dirty="0"/>
          </a:p>
          <a:p>
            <a:r>
              <a:rPr lang="en-GB" dirty="0"/>
              <a:t>Take some time to think about one of your classes where you recognise the situation described by Tom. You are going to reflect on this class specifically. </a:t>
            </a:r>
          </a:p>
          <a:p>
            <a:endParaRPr lang="en-GB" dirty="0"/>
          </a:p>
          <a:p>
            <a:r>
              <a:rPr lang="en-GB" b="1" dirty="0"/>
              <a:t>Thinking about this group of students, which students do you think receive more of your attention during questioning? </a:t>
            </a:r>
          </a:p>
          <a:p>
            <a:endParaRPr lang="en-GB" dirty="0"/>
          </a:p>
          <a:p>
            <a:endParaRPr lang="en-GB" dirty="0"/>
          </a:p>
          <a:p>
            <a:endParaRPr lang="en-GB" dirty="0"/>
          </a:p>
          <a:p>
            <a:endParaRPr lang="en-GB" dirty="0"/>
          </a:p>
          <a:p>
            <a:endParaRPr lang="en-GB" dirty="0"/>
          </a:p>
          <a:p>
            <a:r>
              <a:rPr lang="en-GB" b="1" dirty="0"/>
              <a:t>What might possible reasons for this be? </a:t>
            </a:r>
          </a:p>
          <a:p>
            <a:endParaRPr lang="en-GB" dirty="0"/>
          </a:p>
          <a:p>
            <a:endParaRPr lang="en-GB" dirty="0"/>
          </a:p>
          <a:p>
            <a:endParaRPr lang="en-GB" dirty="0"/>
          </a:p>
          <a:p>
            <a:endParaRPr lang="en-GB" dirty="0"/>
          </a:p>
          <a:p>
            <a:endParaRPr lang="en-GB" dirty="0"/>
          </a:p>
          <a:p>
            <a:r>
              <a:rPr lang="en-GB" b="1" dirty="0"/>
              <a:t>Which students, on reflection, do you question the least? </a:t>
            </a:r>
          </a:p>
          <a:p>
            <a:endParaRPr lang="en-GB" dirty="0"/>
          </a:p>
          <a:p>
            <a:endParaRPr lang="en-GB" dirty="0"/>
          </a:p>
          <a:p>
            <a:endParaRPr lang="en-GB" dirty="0"/>
          </a:p>
          <a:p>
            <a:endParaRPr lang="en-GB" dirty="0"/>
          </a:p>
          <a:p>
            <a:endParaRPr lang="en-GB" dirty="0"/>
          </a:p>
          <a:p>
            <a:r>
              <a:rPr lang="en-GB" b="1" dirty="0"/>
              <a:t>What might possible reasons for this be? </a:t>
            </a:r>
          </a:p>
          <a:p>
            <a:endParaRPr lang="en-GB" dirty="0"/>
          </a:p>
          <a:p>
            <a:endParaRPr lang="en-GB" dirty="0"/>
          </a:p>
          <a:p>
            <a:endParaRPr lang="en-GB" dirty="0"/>
          </a:p>
          <a:p>
            <a:endParaRPr lang="en-GB" dirty="0"/>
          </a:p>
          <a:p>
            <a:endParaRPr lang="en-GB" dirty="0"/>
          </a:p>
        </p:txBody>
      </p:sp>
      <p:pic>
        <p:nvPicPr>
          <p:cNvPr id="6" name="Picture 5"/>
          <p:cNvPicPr>
            <a:picLocks noChangeAspect="1"/>
          </p:cNvPicPr>
          <p:nvPr/>
        </p:nvPicPr>
        <p:blipFill rotWithShape="1">
          <a:blip r:embed="rId4"/>
          <a:srcRect l="56000" t="39631" r="24917" b="23036"/>
          <a:stretch/>
        </p:blipFill>
        <p:spPr>
          <a:xfrm>
            <a:off x="6188986" y="3321580"/>
            <a:ext cx="505219" cy="555962"/>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03AD5B2E-B1BD-4E67-B89D-CAB4F29290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1280" y="143595"/>
            <a:ext cx="312994" cy="311545"/>
          </a:xfrm>
          <a:prstGeom prst="rect">
            <a:avLst/>
          </a:prstGeom>
        </p:spPr>
      </p:pic>
    </p:spTree>
    <p:extLst>
      <p:ext uri="{BB962C8B-B14F-4D97-AF65-F5344CB8AC3E}">
        <p14:creationId xmlns:p14="http://schemas.microsoft.com/office/powerpoint/2010/main" val="3364960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4016" y="571750"/>
            <a:ext cx="6529864" cy="3139321"/>
          </a:xfrm>
          <a:prstGeom prst="rect">
            <a:avLst/>
          </a:prstGeom>
          <a:solidFill>
            <a:schemeClr val="accent6">
              <a:lumMod val="20000"/>
              <a:lumOff val="80000"/>
            </a:schemeClr>
          </a:solidFill>
          <a:ln>
            <a:noFill/>
          </a:ln>
        </p:spPr>
        <p:txBody>
          <a:bodyPr wrap="square" rtlCol="0">
            <a:spAutoFit/>
          </a:bodyPr>
          <a:lstStyle/>
          <a:p>
            <a:r>
              <a:rPr lang="en-GB" b="1" u="sng" dirty="0"/>
              <a:t>Message Sent. Message Received?</a:t>
            </a:r>
          </a:p>
          <a:p>
            <a:endParaRPr lang="en-GB" b="1" u="sng" dirty="0"/>
          </a:p>
          <a:p>
            <a:r>
              <a:rPr lang="en-GB" dirty="0"/>
              <a:t>Resume the video and watch until </a:t>
            </a:r>
            <a:r>
              <a:rPr lang="en-GB" b="1" dirty="0"/>
              <a:t>7.36</a:t>
            </a:r>
            <a:r>
              <a:rPr lang="en-GB" dirty="0"/>
              <a:t>.</a:t>
            </a:r>
          </a:p>
          <a:p>
            <a:endParaRPr lang="en-GB" dirty="0"/>
          </a:p>
          <a:p>
            <a:r>
              <a:rPr lang="en-GB" dirty="0"/>
              <a:t>Here Tom asks us how we know that we are saying is registering with our students. He discusses the fact that your questioning is what helps you to decide whether to move on or whether you need to go back and reteach something. </a:t>
            </a:r>
          </a:p>
          <a:p>
            <a:endParaRPr lang="en-GB" dirty="0"/>
          </a:p>
          <a:p>
            <a:r>
              <a:rPr lang="en-GB" dirty="0"/>
              <a:t>One response is not enough on which to base that decision. </a:t>
            </a:r>
          </a:p>
          <a:p>
            <a:endParaRPr lang="en-GB" dirty="0"/>
          </a:p>
        </p:txBody>
      </p:sp>
      <p:pic>
        <p:nvPicPr>
          <p:cNvPr id="7" name="Picture 6"/>
          <p:cNvPicPr>
            <a:picLocks noChangeAspect="1"/>
          </p:cNvPicPr>
          <p:nvPr/>
        </p:nvPicPr>
        <p:blipFill rotWithShape="1">
          <a:blip r:embed="rId2"/>
          <a:srcRect l="54667" t="41259" r="24333" b="27038"/>
          <a:stretch/>
        </p:blipFill>
        <p:spPr>
          <a:xfrm>
            <a:off x="5797869" y="743672"/>
            <a:ext cx="838200" cy="711806"/>
          </a:xfrm>
          <a:prstGeom prst="rect">
            <a:avLst/>
          </a:prstGeom>
        </p:spPr>
      </p:pic>
      <p:pic>
        <p:nvPicPr>
          <p:cNvPr id="9" name="Picture 8"/>
          <p:cNvPicPr>
            <a:picLocks noChangeAspect="1"/>
          </p:cNvPicPr>
          <p:nvPr/>
        </p:nvPicPr>
        <p:blipFill rotWithShape="1">
          <a:blip r:embed="rId3"/>
          <a:srcRect l="56000" t="39631" r="24917" b="23036"/>
          <a:stretch/>
        </p:blipFill>
        <p:spPr>
          <a:xfrm>
            <a:off x="6216969" y="4020972"/>
            <a:ext cx="500866" cy="551171"/>
          </a:xfrm>
          <a:prstGeom prst="rect">
            <a:avLst/>
          </a:prstGeom>
        </p:spPr>
      </p:pic>
      <p:pic>
        <p:nvPicPr>
          <p:cNvPr id="8" name="Picture 7">
            <a:extLst>
              <a:ext uri="{FF2B5EF4-FFF2-40B4-BE49-F238E27FC236}">
                <a16:creationId xmlns:a16="http://schemas.microsoft.com/office/drawing/2014/main" id="{A2D148BA-004D-B144-AF06-8CD4B522D9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167" y="10221276"/>
            <a:ext cx="2301314" cy="1421225"/>
          </a:xfrm>
          <a:prstGeom prst="rect">
            <a:avLst/>
          </a:prstGeom>
        </p:spPr>
      </p:pic>
      <p:sp>
        <p:nvSpPr>
          <p:cNvPr id="10" name="Rectangle 9"/>
          <p:cNvSpPr/>
          <p:nvPr/>
        </p:nvSpPr>
        <p:spPr>
          <a:xfrm>
            <a:off x="204016" y="4020972"/>
            <a:ext cx="6529864" cy="8002191"/>
          </a:xfrm>
          <a:prstGeom prst="rect">
            <a:avLst/>
          </a:prstGeom>
          <a:ln>
            <a:solidFill>
              <a:srgbClr val="FF0000"/>
            </a:solidFill>
          </a:ln>
        </p:spPr>
        <p:txBody>
          <a:bodyPr wrap="square">
            <a:spAutoFit/>
          </a:bodyPr>
          <a:lstStyle/>
          <a:p>
            <a:r>
              <a:rPr lang="en-GB" sz="1600" b="1" u="sng" dirty="0"/>
              <a:t>Activity 2:</a:t>
            </a:r>
            <a:r>
              <a:rPr lang="en-GB" sz="1600" b="1" dirty="0"/>
              <a:t> </a:t>
            </a:r>
            <a:r>
              <a:rPr lang="en-GB" sz="1600" dirty="0"/>
              <a:t>15 minutes</a:t>
            </a:r>
          </a:p>
          <a:p>
            <a:endParaRPr lang="en-GB" sz="1600" b="1" u="sng" dirty="0"/>
          </a:p>
          <a:p>
            <a:r>
              <a:rPr lang="en-GB" sz="1600" dirty="0"/>
              <a:t>Consider the implications of these two different approaches to questioning. </a:t>
            </a:r>
          </a:p>
          <a:p>
            <a:endParaRPr lang="en-GB" sz="1600" dirty="0"/>
          </a:p>
          <a:p>
            <a:r>
              <a:rPr lang="en-GB" sz="1600" dirty="0"/>
              <a:t>In the grid below, write notes on the implications and impact of using the two different questions. What kind of responses might you receive from each one and how will you use this to drive learning forward? </a:t>
            </a:r>
          </a:p>
          <a:p>
            <a:endParaRPr lang="en-GB" sz="1600" dirty="0"/>
          </a:p>
          <a:p>
            <a:endParaRPr lang="en-GB" sz="1600" dirty="0"/>
          </a:p>
          <a:p>
            <a:endParaRPr lang="en-GB" sz="1600" dirty="0"/>
          </a:p>
          <a:p>
            <a:endParaRPr lang="en-GB" sz="1600" dirty="0"/>
          </a:p>
          <a:p>
            <a:endParaRPr lang="en-GB" sz="1600" dirty="0"/>
          </a:p>
          <a:p>
            <a:endParaRPr lang="en-GB" sz="1600" b="1" u="sng"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899742289"/>
              </p:ext>
            </p:extLst>
          </p:nvPr>
        </p:nvGraphicFramePr>
        <p:xfrm>
          <a:off x="381000" y="5989320"/>
          <a:ext cx="6172200" cy="5811520"/>
        </p:xfrm>
        <a:graphic>
          <a:graphicData uri="http://schemas.openxmlformats.org/drawingml/2006/table">
            <a:tbl>
              <a:tblPr firstRow="1" bandRow="1">
                <a:tableStyleId>{5940675A-B579-460E-94D1-54222C63F5DA}</a:tableStyleId>
              </a:tblPr>
              <a:tblGrid>
                <a:gridCol w="3086100">
                  <a:extLst>
                    <a:ext uri="{9D8B030D-6E8A-4147-A177-3AD203B41FA5}">
                      <a16:colId xmlns:a16="http://schemas.microsoft.com/office/drawing/2014/main" val="3291271033"/>
                    </a:ext>
                  </a:extLst>
                </a:gridCol>
                <a:gridCol w="3086100">
                  <a:extLst>
                    <a:ext uri="{9D8B030D-6E8A-4147-A177-3AD203B41FA5}">
                      <a16:colId xmlns:a16="http://schemas.microsoft.com/office/drawing/2014/main" val="3490360793"/>
                    </a:ext>
                  </a:extLst>
                </a:gridCol>
              </a:tblGrid>
              <a:tr h="370840">
                <a:tc>
                  <a:txBody>
                    <a:bodyPr/>
                    <a:lstStyle/>
                    <a:p>
                      <a:pPr algn="ctr"/>
                      <a:r>
                        <a:rPr lang="en-GB" sz="1800" dirty="0"/>
                        <a:t>Have you understood?</a:t>
                      </a:r>
                    </a:p>
                  </a:txBody>
                  <a:tcPr>
                    <a:solidFill>
                      <a:schemeClr val="accent6">
                        <a:lumMod val="40000"/>
                        <a:lumOff val="60000"/>
                      </a:schemeClr>
                    </a:solidFill>
                  </a:tcPr>
                </a:tc>
                <a:tc>
                  <a:txBody>
                    <a:bodyPr/>
                    <a:lstStyle/>
                    <a:p>
                      <a:pPr algn="ctr"/>
                      <a:r>
                        <a:rPr lang="en-GB" sz="1800" dirty="0"/>
                        <a:t>What have you understood?</a:t>
                      </a:r>
                    </a:p>
                  </a:txBody>
                  <a:tcPr>
                    <a:solidFill>
                      <a:schemeClr val="accent6">
                        <a:lumMod val="60000"/>
                        <a:lumOff val="40000"/>
                      </a:schemeClr>
                    </a:solidFill>
                  </a:tcPr>
                </a:tc>
                <a:extLst>
                  <a:ext uri="{0D108BD9-81ED-4DB2-BD59-A6C34878D82A}">
                    <a16:rowId xmlns:a16="http://schemas.microsoft.com/office/drawing/2014/main" val="373753319"/>
                  </a:ext>
                </a:extLst>
              </a:tr>
              <a:tr h="370840">
                <a:tc>
                  <a: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342662975"/>
                  </a:ext>
                </a:extLst>
              </a:tr>
            </a:tbl>
          </a:graphicData>
        </a:graphic>
      </p:graphicFrame>
      <p:pic>
        <p:nvPicPr>
          <p:cNvPr id="11" name="Picture 10" descr="A picture containing drawing&#10;&#10;Description automatically generated">
            <a:extLst>
              <a:ext uri="{FF2B5EF4-FFF2-40B4-BE49-F238E27FC236}">
                <a16:creationId xmlns:a16="http://schemas.microsoft.com/office/drawing/2014/main" id="{116D833C-692A-407C-A338-D0B3660D9A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32210" y="143595"/>
            <a:ext cx="512064" cy="509693"/>
          </a:xfrm>
          <a:prstGeom prst="rect">
            <a:avLst/>
          </a:prstGeom>
        </p:spPr>
      </p:pic>
    </p:spTree>
    <p:extLst>
      <p:ext uri="{BB962C8B-B14F-4D97-AF65-F5344CB8AC3E}">
        <p14:creationId xmlns:p14="http://schemas.microsoft.com/office/powerpoint/2010/main" val="23795502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32500" y="727044"/>
            <a:ext cx="6457859" cy="2031325"/>
          </a:xfrm>
          <a:prstGeom prst="rect">
            <a:avLst/>
          </a:prstGeom>
          <a:solidFill>
            <a:schemeClr val="accent6">
              <a:lumMod val="20000"/>
              <a:lumOff val="80000"/>
            </a:schemeClr>
          </a:solidFill>
        </p:spPr>
        <p:txBody>
          <a:bodyPr wrap="square" rtlCol="0">
            <a:spAutoFit/>
          </a:bodyPr>
          <a:lstStyle/>
          <a:p>
            <a:r>
              <a:rPr lang="en-GB" b="1" u="sng" dirty="0"/>
              <a:t>A Repertoire of Questioning Techniques </a:t>
            </a:r>
          </a:p>
          <a:p>
            <a:endParaRPr lang="en-GB" dirty="0"/>
          </a:p>
          <a:p>
            <a:r>
              <a:rPr lang="en-GB" dirty="0"/>
              <a:t>Resume the video and watch until </a:t>
            </a:r>
            <a:r>
              <a:rPr lang="en-GB" b="1" dirty="0"/>
              <a:t>19.00</a:t>
            </a:r>
          </a:p>
          <a:p>
            <a:endParaRPr lang="en-GB" dirty="0"/>
          </a:p>
          <a:p>
            <a:r>
              <a:rPr lang="en-GB" dirty="0"/>
              <a:t>This section gives some really effective examples of practical questioning techniques that can be applied to the classroom. Tom’s table below outlines these techniques. </a:t>
            </a:r>
          </a:p>
        </p:txBody>
      </p:sp>
      <p:pic>
        <p:nvPicPr>
          <p:cNvPr id="8" name="Picture 7"/>
          <p:cNvPicPr>
            <a:picLocks noChangeAspect="1"/>
          </p:cNvPicPr>
          <p:nvPr/>
        </p:nvPicPr>
        <p:blipFill rotWithShape="1">
          <a:blip r:embed="rId2"/>
          <a:srcRect l="54667" t="41259" r="24333" b="27038"/>
          <a:stretch/>
        </p:blipFill>
        <p:spPr>
          <a:xfrm>
            <a:off x="182880" y="1"/>
            <a:ext cx="838200" cy="711806"/>
          </a:xfrm>
          <a:prstGeom prst="rect">
            <a:avLst/>
          </a:prstGeom>
        </p:spPr>
      </p:pic>
      <p:pic>
        <p:nvPicPr>
          <p:cNvPr id="9" name="Picture 8"/>
          <p:cNvPicPr>
            <a:picLocks noChangeAspect="1"/>
          </p:cNvPicPr>
          <p:nvPr/>
        </p:nvPicPr>
        <p:blipFill rotWithShape="1">
          <a:blip r:embed="rId3"/>
          <a:srcRect l="56000" t="39631" r="24917" b="23036"/>
          <a:stretch/>
        </p:blipFill>
        <p:spPr>
          <a:xfrm>
            <a:off x="6201731" y="2894519"/>
            <a:ext cx="352053" cy="387412"/>
          </a:xfrm>
          <a:prstGeom prst="rect">
            <a:avLst/>
          </a:prstGeom>
        </p:spPr>
      </p:pic>
      <p:sp>
        <p:nvSpPr>
          <p:cNvPr id="2" name="TextBox 1"/>
          <p:cNvSpPr txBox="1"/>
          <p:nvPr/>
        </p:nvSpPr>
        <p:spPr>
          <a:xfrm>
            <a:off x="232500" y="2839328"/>
            <a:ext cx="6457859" cy="1200329"/>
          </a:xfrm>
          <a:prstGeom prst="rect">
            <a:avLst/>
          </a:prstGeom>
          <a:noFill/>
          <a:ln>
            <a:solidFill>
              <a:srgbClr val="FF0000"/>
            </a:solidFill>
          </a:ln>
        </p:spPr>
        <p:txBody>
          <a:bodyPr wrap="square" rtlCol="0">
            <a:spAutoFit/>
          </a:bodyPr>
          <a:lstStyle/>
          <a:p>
            <a:r>
              <a:rPr lang="en-GB" b="1" u="sng" dirty="0"/>
              <a:t>Activity 3</a:t>
            </a:r>
            <a:r>
              <a:rPr lang="en-GB" dirty="0"/>
              <a:t>: 30 minutes</a:t>
            </a:r>
          </a:p>
          <a:p>
            <a:endParaRPr lang="en-GB" dirty="0"/>
          </a:p>
          <a:p>
            <a:r>
              <a:rPr lang="en-GB" dirty="0"/>
              <a:t>Under each of the questioning techniques, make notes on the explanations Tom gives in the video. </a:t>
            </a:r>
          </a:p>
        </p:txBody>
      </p:sp>
      <p:graphicFrame>
        <p:nvGraphicFramePr>
          <p:cNvPr id="3" name="Table 2"/>
          <p:cNvGraphicFramePr>
            <a:graphicFrameLocks noGrp="1"/>
          </p:cNvGraphicFramePr>
          <p:nvPr>
            <p:extLst>
              <p:ext uri="{D42A27DB-BD31-4B8C-83A1-F6EECF244321}">
                <p14:modId xmlns:p14="http://schemas.microsoft.com/office/powerpoint/2010/main" val="2892454187"/>
              </p:ext>
            </p:extLst>
          </p:nvPr>
        </p:nvGraphicFramePr>
        <p:xfrm>
          <a:off x="232499" y="4236720"/>
          <a:ext cx="6457860" cy="2316480"/>
        </p:xfrm>
        <a:graphic>
          <a:graphicData uri="http://schemas.openxmlformats.org/drawingml/2006/table">
            <a:tbl>
              <a:tblPr firstRow="1" bandRow="1">
                <a:tableStyleId>{5940675A-B579-460E-94D1-54222C63F5DA}</a:tableStyleId>
              </a:tblPr>
              <a:tblGrid>
                <a:gridCol w="1596302">
                  <a:extLst>
                    <a:ext uri="{9D8B030D-6E8A-4147-A177-3AD203B41FA5}">
                      <a16:colId xmlns:a16="http://schemas.microsoft.com/office/drawing/2014/main" val="2336770634"/>
                    </a:ext>
                  </a:extLst>
                </a:gridCol>
                <a:gridCol w="4861558">
                  <a:extLst>
                    <a:ext uri="{9D8B030D-6E8A-4147-A177-3AD203B41FA5}">
                      <a16:colId xmlns:a16="http://schemas.microsoft.com/office/drawing/2014/main" val="3530285771"/>
                    </a:ext>
                  </a:extLst>
                </a:gridCol>
              </a:tblGrid>
              <a:tr h="350520">
                <a:tc>
                  <a:txBody>
                    <a:bodyPr/>
                    <a:lstStyle/>
                    <a:p>
                      <a:r>
                        <a:rPr lang="en-US" sz="1400" b="1" dirty="0"/>
                        <a:t>Cold Call</a:t>
                      </a:r>
                    </a:p>
                  </a:txBody>
                  <a:tcPr anchor="ctr">
                    <a:solidFill>
                      <a:schemeClr val="accent6">
                        <a:lumMod val="60000"/>
                        <a:lumOff val="40000"/>
                      </a:schemeClr>
                    </a:solidFill>
                  </a:tcPr>
                </a:tc>
                <a:tc>
                  <a:txBody>
                    <a:bodyPr/>
                    <a:lstStyle/>
                    <a:p>
                      <a:r>
                        <a:rPr lang="en-US" sz="1400" b="0" dirty="0"/>
                        <a:t>No hands up or calling out. </a:t>
                      </a:r>
                    </a:p>
                    <a:p>
                      <a:r>
                        <a:rPr lang="en-US" sz="1400" b="0" dirty="0"/>
                        <a:t>Ask everyone </a:t>
                      </a:r>
                      <a:r>
                        <a:rPr lang="en-US" sz="1400" b="0" dirty="0">
                          <a:sym typeface="Wingdings" pitchFamily="2" charset="2"/>
                        </a:rPr>
                        <a:t> select who answers. </a:t>
                      </a:r>
                      <a:endParaRPr lang="en-US" sz="1400" b="0" dirty="0"/>
                    </a:p>
                  </a:txBody>
                  <a:tcPr anchor="ctr">
                    <a:solidFill>
                      <a:schemeClr val="accent6">
                        <a:lumMod val="20000"/>
                        <a:lumOff val="80000"/>
                      </a:schemeClr>
                    </a:solidFill>
                  </a:tcPr>
                </a:tc>
                <a:extLst>
                  <a:ext uri="{0D108BD9-81ED-4DB2-BD59-A6C34878D82A}">
                    <a16:rowId xmlns:a16="http://schemas.microsoft.com/office/drawing/2014/main" val="4172138868"/>
                  </a:ext>
                </a:extLst>
              </a:tr>
              <a:tr h="350520">
                <a:tc gridSpan="2">
                  <a:txBody>
                    <a:bodyPr/>
                    <a:lstStyle/>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txBody>
                  <a:tcPr anchor="ctr">
                    <a:solidFill>
                      <a:schemeClr val="bg1"/>
                    </a:solidFill>
                  </a:tcPr>
                </a:tc>
                <a:tc hMerge="1">
                  <a:txBody>
                    <a:bodyPr/>
                    <a:lstStyle/>
                    <a:p>
                      <a:endParaRPr lang="en-US" sz="1400" b="0" dirty="0"/>
                    </a:p>
                  </a:txBody>
                  <a:tcPr anchor="ctr">
                    <a:solidFill>
                      <a:schemeClr val="accent6">
                        <a:lumMod val="20000"/>
                        <a:lumOff val="80000"/>
                      </a:schemeClr>
                    </a:solidFill>
                  </a:tcPr>
                </a:tc>
                <a:extLst>
                  <a:ext uri="{0D108BD9-81ED-4DB2-BD59-A6C34878D82A}">
                    <a16:rowId xmlns:a16="http://schemas.microsoft.com/office/drawing/2014/main" val="4267112970"/>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679395122"/>
              </p:ext>
            </p:extLst>
          </p:nvPr>
        </p:nvGraphicFramePr>
        <p:xfrm>
          <a:off x="232499" y="6750263"/>
          <a:ext cx="6457860" cy="2316480"/>
        </p:xfrm>
        <a:graphic>
          <a:graphicData uri="http://schemas.openxmlformats.org/drawingml/2006/table">
            <a:tbl>
              <a:tblPr firstRow="1" bandRow="1">
                <a:tableStyleId>{5940675A-B579-460E-94D1-54222C63F5DA}</a:tableStyleId>
              </a:tblPr>
              <a:tblGrid>
                <a:gridCol w="1596302">
                  <a:extLst>
                    <a:ext uri="{9D8B030D-6E8A-4147-A177-3AD203B41FA5}">
                      <a16:colId xmlns:a16="http://schemas.microsoft.com/office/drawing/2014/main" val="2336770634"/>
                    </a:ext>
                  </a:extLst>
                </a:gridCol>
                <a:gridCol w="4861558">
                  <a:extLst>
                    <a:ext uri="{9D8B030D-6E8A-4147-A177-3AD203B41FA5}">
                      <a16:colId xmlns:a16="http://schemas.microsoft.com/office/drawing/2014/main" val="3530285771"/>
                    </a:ext>
                  </a:extLst>
                </a:gridCol>
              </a:tblGrid>
              <a:tr h="350520">
                <a:tc>
                  <a:txBody>
                    <a:bodyPr/>
                    <a:lstStyle/>
                    <a:p>
                      <a:r>
                        <a:rPr lang="en-US" sz="1400" b="1" dirty="0"/>
                        <a:t>No </a:t>
                      </a:r>
                      <a:r>
                        <a:rPr lang="en-US" sz="1400" b="1" dirty="0" err="1"/>
                        <a:t>Opt</a:t>
                      </a:r>
                      <a:r>
                        <a:rPr lang="en-US" sz="1400" b="1" dirty="0"/>
                        <a:t> Out</a:t>
                      </a:r>
                    </a:p>
                  </a:txBody>
                  <a:tcPr anchor="ctr">
                    <a:solidFill>
                      <a:schemeClr val="accent6">
                        <a:lumMod val="60000"/>
                        <a:lumOff val="40000"/>
                      </a:schemeClr>
                    </a:solidFill>
                  </a:tcPr>
                </a:tc>
                <a:tc>
                  <a:txBody>
                    <a:bodyPr/>
                    <a:lstStyle/>
                    <a:p>
                      <a:r>
                        <a:rPr lang="en-US" sz="1400" b="0" dirty="0"/>
                        <a:t>If students get an answer wrong or don’t know, go back to them to check that they now know the answer. </a:t>
                      </a:r>
                    </a:p>
                  </a:txBody>
                  <a:tcPr anchor="ctr">
                    <a:solidFill>
                      <a:schemeClr val="accent6">
                        <a:lumMod val="20000"/>
                        <a:lumOff val="80000"/>
                      </a:schemeClr>
                    </a:solidFill>
                  </a:tcPr>
                </a:tc>
                <a:extLst>
                  <a:ext uri="{0D108BD9-81ED-4DB2-BD59-A6C34878D82A}">
                    <a16:rowId xmlns:a16="http://schemas.microsoft.com/office/drawing/2014/main" val="4172138868"/>
                  </a:ext>
                </a:extLst>
              </a:tr>
              <a:tr h="350520">
                <a:tc gridSpan="2">
                  <a:txBody>
                    <a:bodyPr/>
                    <a:lstStyle/>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txBody>
                  <a:tcPr anchor="ctr">
                    <a:solidFill>
                      <a:schemeClr val="bg1"/>
                    </a:solidFill>
                  </a:tcPr>
                </a:tc>
                <a:tc hMerge="1">
                  <a:txBody>
                    <a:bodyPr/>
                    <a:lstStyle/>
                    <a:p>
                      <a:endParaRPr lang="en-US" sz="1400" b="0" dirty="0"/>
                    </a:p>
                  </a:txBody>
                  <a:tcPr anchor="ctr">
                    <a:solidFill>
                      <a:schemeClr val="accent6">
                        <a:lumMod val="20000"/>
                        <a:lumOff val="80000"/>
                      </a:schemeClr>
                    </a:solidFill>
                  </a:tcPr>
                </a:tc>
                <a:extLst>
                  <a:ext uri="{0D108BD9-81ED-4DB2-BD59-A6C34878D82A}">
                    <a16:rowId xmlns:a16="http://schemas.microsoft.com/office/drawing/2014/main" val="4267112970"/>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625469972"/>
              </p:ext>
            </p:extLst>
          </p:nvPr>
        </p:nvGraphicFramePr>
        <p:xfrm>
          <a:off x="232499" y="9263806"/>
          <a:ext cx="6457860" cy="2316480"/>
        </p:xfrm>
        <a:graphic>
          <a:graphicData uri="http://schemas.openxmlformats.org/drawingml/2006/table">
            <a:tbl>
              <a:tblPr firstRow="1" bandRow="1">
                <a:tableStyleId>{5940675A-B579-460E-94D1-54222C63F5DA}</a:tableStyleId>
              </a:tblPr>
              <a:tblGrid>
                <a:gridCol w="1596302">
                  <a:extLst>
                    <a:ext uri="{9D8B030D-6E8A-4147-A177-3AD203B41FA5}">
                      <a16:colId xmlns:a16="http://schemas.microsoft.com/office/drawing/2014/main" val="2336770634"/>
                    </a:ext>
                  </a:extLst>
                </a:gridCol>
                <a:gridCol w="4861558">
                  <a:extLst>
                    <a:ext uri="{9D8B030D-6E8A-4147-A177-3AD203B41FA5}">
                      <a16:colId xmlns:a16="http://schemas.microsoft.com/office/drawing/2014/main" val="3530285771"/>
                    </a:ext>
                  </a:extLst>
                </a:gridCol>
              </a:tblGrid>
              <a:tr h="350520">
                <a:tc>
                  <a:txBody>
                    <a:bodyPr/>
                    <a:lstStyle/>
                    <a:p>
                      <a:r>
                        <a:rPr lang="en-US" sz="1400" b="1" dirty="0"/>
                        <a:t>Check for Understanding</a:t>
                      </a:r>
                    </a:p>
                  </a:txBody>
                  <a:tcPr anchor="ctr">
                    <a:solidFill>
                      <a:schemeClr val="accent6">
                        <a:lumMod val="60000"/>
                        <a:lumOff val="40000"/>
                      </a:schemeClr>
                    </a:solidFill>
                  </a:tcPr>
                </a:tc>
                <a:tc>
                  <a:txBody>
                    <a:bodyPr/>
                    <a:lstStyle/>
                    <a:p>
                      <a:r>
                        <a:rPr lang="en-US" sz="1400" b="0" dirty="0"/>
                        <a:t>Ask a selection of students to relay back  what they have understood about the question under discussion. </a:t>
                      </a:r>
                    </a:p>
                  </a:txBody>
                  <a:tcPr anchor="ctr">
                    <a:solidFill>
                      <a:schemeClr val="accent6">
                        <a:lumMod val="20000"/>
                        <a:lumOff val="80000"/>
                      </a:schemeClr>
                    </a:solidFill>
                  </a:tcPr>
                </a:tc>
                <a:extLst>
                  <a:ext uri="{0D108BD9-81ED-4DB2-BD59-A6C34878D82A}">
                    <a16:rowId xmlns:a16="http://schemas.microsoft.com/office/drawing/2014/main" val="4172138868"/>
                  </a:ext>
                </a:extLst>
              </a:tr>
              <a:tr h="350520">
                <a:tc gridSpan="2">
                  <a:txBody>
                    <a:bodyPr/>
                    <a:lstStyle/>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txBody>
                  <a:tcPr anchor="ctr">
                    <a:solidFill>
                      <a:schemeClr val="bg1"/>
                    </a:solidFill>
                  </a:tcPr>
                </a:tc>
                <a:tc hMerge="1">
                  <a:txBody>
                    <a:bodyPr/>
                    <a:lstStyle/>
                    <a:p>
                      <a:endParaRPr lang="en-US" sz="1400" b="0" dirty="0"/>
                    </a:p>
                  </a:txBody>
                  <a:tcPr anchor="ctr">
                    <a:solidFill>
                      <a:schemeClr val="accent6">
                        <a:lumMod val="20000"/>
                        <a:lumOff val="80000"/>
                      </a:schemeClr>
                    </a:solidFill>
                  </a:tcPr>
                </a:tc>
                <a:extLst>
                  <a:ext uri="{0D108BD9-81ED-4DB2-BD59-A6C34878D82A}">
                    <a16:rowId xmlns:a16="http://schemas.microsoft.com/office/drawing/2014/main" val="4267112970"/>
                  </a:ext>
                </a:extLst>
              </a:tr>
            </a:tbl>
          </a:graphicData>
        </a:graphic>
      </p:graphicFrame>
      <p:pic>
        <p:nvPicPr>
          <p:cNvPr id="10" name="Picture 9" descr="A picture containing drawing&#10;&#10;Description automatically generated">
            <a:extLst>
              <a:ext uri="{FF2B5EF4-FFF2-40B4-BE49-F238E27FC236}">
                <a16:creationId xmlns:a16="http://schemas.microsoft.com/office/drawing/2014/main" id="{5AB88B3F-0A94-4F50-91E4-6248AA0943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32210" y="143595"/>
            <a:ext cx="512064" cy="509693"/>
          </a:xfrm>
          <a:prstGeom prst="rect">
            <a:avLst/>
          </a:prstGeom>
        </p:spPr>
      </p:pic>
    </p:spTree>
    <p:extLst>
      <p:ext uri="{BB962C8B-B14F-4D97-AF65-F5344CB8AC3E}">
        <p14:creationId xmlns:p14="http://schemas.microsoft.com/office/powerpoint/2010/main" val="321661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
          <a:srcRect l="56000" t="39631" r="24917" b="23036"/>
          <a:stretch/>
        </p:blipFill>
        <p:spPr>
          <a:xfrm>
            <a:off x="91440" y="125548"/>
            <a:ext cx="312895" cy="405172"/>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1742848350"/>
              </p:ext>
            </p:extLst>
          </p:nvPr>
        </p:nvGraphicFramePr>
        <p:xfrm>
          <a:off x="247887" y="3716745"/>
          <a:ext cx="6457860" cy="2529840"/>
        </p:xfrm>
        <a:graphic>
          <a:graphicData uri="http://schemas.openxmlformats.org/drawingml/2006/table">
            <a:tbl>
              <a:tblPr firstRow="1" bandRow="1">
                <a:tableStyleId>{5940675A-B579-460E-94D1-54222C63F5DA}</a:tableStyleId>
              </a:tblPr>
              <a:tblGrid>
                <a:gridCol w="1596302">
                  <a:extLst>
                    <a:ext uri="{9D8B030D-6E8A-4147-A177-3AD203B41FA5}">
                      <a16:colId xmlns:a16="http://schemas.microsoft.com/office/drawing/2014/main" val="2336770634"/>
                    </a:ext>
                  </a:extLst>
                </a:gridCol>
                <a:gridCol w="4861558">
                  <a:extLst>
                    <a:ext uri="{9D8B030D-6E8A-4147-A177-3AD203B41FA5}">
                      <a16:colId xmlns:a16="http://schemas.microsoft.com/office/drawing/2014/main" val="3530285771"/>
                    </a:ext>
                  </a:extLst>
                </a:gridCol>
              </a:tblGrid>
              <a:tr h="35052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1" dirty="0"/>
                        <a:t>Think Pair Share</a:t>
                      </a:r>
                    </a:p>
                  </a:txBody>
                  <a:tcPr anchor="ctr">
                    <a:solidFill>
                      <a:schemeClr val="accent6">
                        <a:lumMod val="60000"/>
                        <a:lumOff val="40000"/>
                      </a:schemeClr>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b="0" dirty="0"/>
                        <a:t>Allocate talk partners, set a question with a time limit , ask students to think, then discuss, then report back. </a:t>
                      </a:r>
                    </a:p>
                  </a:txBody>
                  <a:tcPr anchor="ctr">
                    <a:solidFill>
                      <a:schemeClr val="accent6">
                        <a:lumMod val="20000"/>
                        <a:lumOff val="80000"/>
                      </a:schemeClr>
                    </a:solidFill>
                  </a:tcPr>
                </a:tc>
                <a:extLst>
                  <a:ext uri="{0D108BD9-81ED-4DB2-BD59-A6C34878D82A}">
                    <a16:rowId xmlns:a16="http://schemas.microsoft.com/office/drawing/2014/main" val="4172138868"/>
                  </a:ext>
                </a:extLst>
              </a:tr>
              <a:tr h="350520">
                <a:tc gridSpan="2">
                  <a:txBody>
                    <a:bodyPr/>
                    <a:lstStyle/>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txBody>
                  <a:tcPr anchor="ctr">
                    <a:solidFill>
                      <a:schemeClr val="bg1"/>
                    </a:solidFill>
                  </a:tcPr>
                </a:tc>
                <a:tc hMerge="1">
                  <a:txBody>
                    <a:bodyPr/>
                    <a:lstStyle/>
                    <a:p>
                      <a:endParaRPr lang="en-US" sz="1400" b="0" dirty="0"/>
                    </a:p>
                  </a:txBody>
                  <a:tcPr anchor="ctr">
                    <a:solidFill>
                      <a:schemeClr val="accent6">
                        <a:lumMod val="20000"/>
                        <a:lumOff val="80000"/>
                      </a:schemeClr>
                    </a:solidFill>
                  </a:tcPr>
                </a:tc>
                <a:extLst>
                  <a:ext uri="{0D108BD9-81ED-4DB2-BD59-A6C34878D82A}">
                    <a16:rowId xmlns:a16="http://schemas.microsoft.com/office/drawing/2014/main" val="426711297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1452109639"/>
              </p:ext>
            </p:extLst>
          </p:nvPr>
        </p:nvGraphicFramePr>
        <p:xfrm>
          <a:off x="247887" y="6574678"/>
          <a:ext cx="6457860" cy="2529840"/>
        </p:xfrm>
        <a:graphic>
          <a:graphicData uri="http://schemas.openxmlformats.org/drawingml/2006/table">
            <a:tbl>
              <a:tblPr firstRow="1" bandRow="1">
                <a:tableStyleId>{5940675A-B579-460E-94D1-54222C63F5DA}</a:tableStyleId>
              </a:tblPr>
              <a:tblGrid>
                <a:gridCol w="1596302">
                  <a:extLst>
                    <a:ext uri="{9D8B030D-6E8A-4147-A177-3AD203B41FA5}">
                      <a16:colId xmlns:a16="http://schemas.microsoft.com/office/drawing/2014/main" val="2336770634"/>
                    </a:ext>
                  </a:extLst>
                </a:gridCol>
                <a:gridCol w="4861558">
                  <a:extLst>
                    <a:ext uri="{9D8B030D-6E8A-4147-A177-3AD203B41FA5}">
                      <a16:colId xmlns:a16="http://schemas.microsoft.com/office/drawing/2014/main" val="3530285771"/>
                    </a:ext>
                  </a:extLst>
                </a:gridCol>
              </a:tblGrid>
              <a:tr h="350520">
                <a:tc>
                  <a:txBody>
                    <a:bodyPr/>
                    <a:lstStyle/>
                    <a:p>
                      <a:r>
                        <a:rPr lang="en-US" sz="1400" b="1" dirty="0"/>
                        <a:t>Say it again better</a:t>
                      </a:r>
                    </a:p>
                  </a:txBody>
                  <a:tcPr anchor="ctr">
                    <a:solidFill>
                      <a:schemeClr val="accent6">
                        <a:lumMod val="60000"/>
                        <a:lumOff val="40000"/>
                      </a:schemeClr>
                    </a:solidFill>
                  </a:tcPr>
                </a:tc>
                <a:tc>
                  <a:txBody>
                    <a:bodyPr/>
                    <a:lstStyle/>
                    <a:p>
                      <a:r>
                        <a:rPr lang="en-US" sz="1400" b="0" dirty="0"/>
                        <a:t>Accept students’ first half-formed responses but then help them to reframe a better more complete response.</a:t>
                      </a:r>
                    </a:p>
                  </a:txBody>
                  <a:tcPr anchor="ctr">
                    <a:solidFill>
                      <a:schemeClr val="accent6">
                        <a:lumMod val="20000"/>
                        <a:lumOff val="80000"/>
                      </a:schemeClr>
                    </a:solidFill>
                  </a:tcPr>
                </a:tc>
                <a:extLst>
                  <a:ext uri="{0D108BD9-81ED-4DB2-BD59-A6C34878D82A}">
                    <a16:rowId xmlns:a16="http://schemas.microsoft.com/office/drawing/2014/main" val="4172138868"/>
                  </a:ext>
                </a:extLst>
              </a:tr>
              <a:tr h="350520">
                <a:tc gridSpan="2">
                  <a:txBody>
                    <a:bodyPr/>
                    <a:lstStyle/>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txBody>
                  <a:tcPr anchor="ctr">
                    <a:solidFill>
                      <a:schemeClr val="bg1"/>
                    </a:solidFill>
                  </a:tcPr>
                </a:tc>
                <a:tc hMerge="1">
                  <a:txBody>
                    <a:bodyPr/>
                    <a:lstStyle/>
                    <a:p>
                      <a:endParaRPr lang="en-US" sz="1400" b="0" dirty="0"/>
                    </a:p>
                  </a:txBody>
                  <a:tcPr anchor="ctr">
                    <a:solidFill>
                      <a:schemeClr val="accent6">
                        <a:lumMod val="20000"/>
                        <a:lumOff val="80000"/>
                      </a:schemeClr>
                    </a:solidFill>
                  </a:tcPr>
                </a:tc>
                <a:extLst>
                  <a:ext uri="{0D108BD9-81ED-4DB2-BD59-A6C34878D82A}">
                    <a16:rowId xmlns:a16="http://schemas.microsoft.com/office/drawing/2014/main" val="4267112970"/>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672377597"/>
              </p:ext>
            </p:extLst>
          </p:nvPr>
        </p:nvGraphicFramePr>
        <p:xfrm>
          <a:off x="247887" y="735985"/>
          <a:ext cx="6457860" cy="2529840"/>
        </p:xfrm>
        <a:graphic>
          <a:graphicData uri="http://schemas.openxmlformats.org/drawingml/2006/table">
            <a:tbl>
              <a:tblPr firstRow="1" bandRow="1">
                <a:tableStyleId>{5940675A-B579-460E-94D1-54222C63F5DA}</a:tableStyleId>
              </a:tblPr>
              <a:tblGrid>
                <a:gridCol w="1596302">
                  <a:extLst>
                    <a:ext uri="{9D8B030D-6E8A-4147-A177-3AD203B41FA5}">
                      <a16:colId xmlns:a16="http://schemas.microsoft.com/office/drawing/2014/main" val="2336770634"/>
                    </a:ext>
                  </a:extLst>
                </a:gridCol>
                <a:gridCol w="4861558">
                  <a:extLst>
                    <a:ext uri="{9D8B030D-6E8A-4147-A177-3AD203B41FA5}">
                      <a16:colId xmlns:a16="http://schemas.microsoft.com/office/drawing/2014/main" val="3530285771"/>
                    </a:ext>
                  </a:extLst>
                </a:gridCol>
              </a:tblGrid>
              <a:tr h="350520">
                <a:tc>
                  <a:txBody>
                    <a:bodyPr/>
                    <a:lstStyle/>
                    <a:p>
                      <a:r>
                        <a:rPr lang="en-US" sz="1400" b="1" dirty="0"/>
                        <a:t>Probing Questioning</a:t>
                      </a:r>
                    </a:p>
                  </a:txBody>
                  <a:tcPr anchor="ctr">
                    <a:solidFill>
                      <a:schemeClr val="accent6">
                        <a:lumMod val="60000"/>
                        <a:lumOff val="40000"/>
                      </a:schemeClr>
                    </a:solidFill>
                  </a:tcPr>
                </a:tc>
                <a:tc>
                  <a:txBody>
                    <a:bodyPr/>
                    <a:lstStyle/>
                    <a:p>
                      <a:r>
                        <a:rPr lang="en-US" sz="1400" b="0" dirty="0"/>
                        <a:t>Make each question and answer exchange a mini dialogue, probing to explore student’s understanding. </a:t>
                      </a:r>
                    </a:p>
                  </a:txBody>
                  <a:tcPr anchor="ctr">
                    <a:solidFill>
                      <a:schemeClr val="accent6">
                        <a:lumMod val="20000"/>
                        <a:lumOff val="80000"/>
                      </a:schemeClr>
                    </a:solidFill>
                  </a:tcPr>
                </a:tc>
                <a:extLst>
                  <a:ext uri="{0D108BD9-81ED-4DB2-BD59-A6C34878D82A}">
                    <a16:rowId xmlns:a16="http://schemas.microsoft.com/office/drawing/2014/main" val="4172138868"/>
                  </a:ext>
                </a:extLst>
              </a:tr>
              <a:tr h="350520">
                <a:tc gridSpan="2">
                  <a:txBody>
                    <a:bodyPr/>
                    <a:lstStyle/>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txBody>
                  <a:tcPr anchor="ctr">
                    <a:solidFill>
                      <a:schemeClr val="bg1"/>
                    </a:solidFill>
                  </a:tcPr>
                </a:tc>
                <a:tc hMerge="1">
                  <a:txBody>
                    <a:bodyPr/>
                    <a:lstStyle/>
                    <a:p>
                      <a:endParaRPr lang="en-US" sz="1400" b="0" dirty="0"/>
                    </a:p>
                  </a:txBody>
                  <a:tcPr anchor="ctr">
                    <a:solidFill>
                      <a:schemeClr val="accent6">
                        <a:lumMod val="20000"/>
                        <a:lumOff val="80000"/>
                      </a:schemeClr>
                    </a:solidFill>
                  </a:tcPr>
                </a:tc>
                <a:extLst>
                  <a:ext uri="{0D108BD9-81ED-4DB2-BD59-A6C34878D82A}">
                    <a16:rowId xmlns:a16="http://schemas.microsoft.com/office/drawing/2014/main" val="4267112970"/>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796152388"/>
              </p:ext>
            </p:extLst>
          </p:nvPr>
        </p:nvGraphicFramePr>
        <p:xfrm>
          <a:off x="247887" y="9432611"/>
          <a:ext cx="6457860" cy="2529840"/>
        </p:xfrm>
        <a:graphic>
          <a:graphicData uri="http://schemas.openxmlformats.org/drawingml/2006/table">
            <a:tbl>
              <a:tblPr firstRow="1" bandRow="1">
                <a:tableStyleId>{5940675A-B579-460E-94D1-54222C63F5DA}</a:tableStyleId>
              </a:tblPr>
              <a:tblGrid>
                <a:gridCol w="1596302">
                  <a:extLst>
                    <a:ext uri="{9D8B030D-6E8A-4147-A177-3AD203B41FA5}">
                      <a16:colId xmlns:a16="http://schemas.microsoft.com/office/drawing/2014/main" val="2336770634"/>
                    </a:ext>
                  </a:extLst>
                </a:gridCol>
                <a:gridCol w="4861558">
                  <a:extLst>
                    <a:ext uri="{9D8B030D-6E8A-4147-A177-3AD203B41FA5}">
                      <a16:colId xmlns:a16="http://schemas.microsoft.com/office/drawing/2014/main" val="3530285771"/>
                    </a:ext>
                  </a:extLst>
                </a:gridCol>
              </a:tblGrid>
              <a:tr h="350520">
                <a:tc>
                  <a:txBody>
                    <a:bodyPr/>
                    <a:lstStyle/>
                    <a:p>
                      <a:r>
                        <a:rPr lang="en-US" sz="1400" b="1" dirty="0"/>
                        <a:t>Whole Class Response</a:t>
                      </a:r>
                    </a:p>
                  </a:txBody>
                  <a:tcPr anchor="ctr">
                    <a:solidFill>
                      <a:schemeClr val="accent6">
                        <a:lumMod val="60000"/>
                        <a:lumOff val="40000"/>
                      </a:schemeClr>
                    </a:solidFill>
                  </a:tcPr>
                </a:tc>
                <a:tc>
                  <a:txBody>
                    <a:bodyPr/>
                    <a:lstStyle/>
                    <a:p>
                      <a:r>
                        <a:rPr lang="en-US" sz="1400" b="0" dirty="0"/>
                        <a:t>Use techniques like mini whiteboards or ABCD fingers to provide simultaneous responses from a whole class. </a:t>
                      </a:r>
                    </a:p>
                  </a:txBody>
                  <a:tcPr anchor="ctr">
                    <a:solidFill>
                      <a:schemeClr val="accent6">
                        <a:lumMod val="20000"/>
                        <a:lumOff val="80000"/>
                      </a:schemeClr>
                    </a:solidFill>
                  </a:tcPr>
                </a:tc>
                <a:extLst>
                  <a:ext uri="{0D108BD9-81ED-4DB2-BD59-A6C34878D82A}">
                    <a16:rowId xmlns:a16="http://schemas.microsoft.com/office/drawing/2014/main" val="4172138868"/>
                  </a:ext>
                </a:extLst>
              </a:tr>
              <a:tr h="350520">
                <a:tc gridSpan="2">
                  <a:txBody>
                    <a:bodyPr/>
                    <a:lstStyle/>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p>
                      <a:endParaRPr lang="en-US" sz="1400" b="1" dirty="0"/>
                    </a:p>
                  </a:txBody>
                  <a:tcPr anchor="ctr">
                    <a:solidFill>
                      <a:schemeClr val="bg1"/>
                    </a:solidFill>
                  </a:tcPr>
                </a:tc>
                <a:tc hMerge="1">
                  <a:txBody>
                    <a:bodyPr/>
                    <a:lstStyle/>
                    <a:p>
                      <a:endParaRPr lang="en-US" sz="1400" b="0" dirty="0"/>
                    </a:p>
                  </a:txBody>
                  <a:tcPr anchor="ctr">
                    <a:solidFill>
                      <a:schemeClr val="accent6">
                        <a:lumMod val="20000"/>
                        <a:lumOff val="80000"/>
                      </a:schemeClr>
                    </a:solidFill>
                  </a:tcPr>
                </a:tc>
                <a:extLst>
                  <a:ext uri="{0D108BD9-81ED-4DB2-BD59-A6C34878D82A}">
                    <a16:rowId xmlns:a16="http://schemas.microsoft.com/office/drawing/2014/main" val="4267112970"/>
                  </a:ext>
                </a:extLst>
              </a:tr>
            </a:tbl>
          </a:graphicData>
        </a:graphic>
      </p:graphicFrame>
      <p:pic>
        <p:nvPicPr>
          <p:cNvPr id="12" name="Picture 11" descr="A picture containing drawing&#10;&#10;Description automatically generated">
            <a:extLst>
              <a:ext uri="{FF2B5EF4-FFF2-40B4-BE49-F238E27FC236}">
                <a16:creationId xmlns:a16="http://schemas.microsoft.com/office/drawing/2014/main" id="{4CFA8DDD-36E7-4B7C-A5B6-1D1DC68B2D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2210" y="143595"/>
            <a:ext cx="512064" cy="509693"/>
          </a:xfrm>
          <a:prstGeom prst="rect">
            <a:avLst/>
          </a:prstGeom>
        </p:spPr>
      </p:pic>
    </p:spTree>
    <p:extLst>
      <p:ext uri="{BB962C8B-B14F-4D97-AF65-F5344CB8AC3E}">
        <p14:creationId xmlns:p14="http://schemas.microsoft.com/office/powerpoint/2010/main" val="11736037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 y="810699"/>
            <a:ext cx="6629400" cy="2862322"/>
          </a:xfrm>
          <a:prstGeom prst="rect">
            <a:avLst/>
          </a:prstGeom>
          <a:solidFill>
            <a:schemeClr val="accent6">
              <a:lumMod val="20000"/>
              <a:lumOff val="80000"/>
            </a:schemeClr>
          </a:solidFill>
        </p:spPr>
        <p:txBody>
          <a:bodyPr wrap="square" rtlCol="0">
            <a:spAutoFit/>
          </a:bodyPr>
          <a:lstStyle/>
          <a:p>
            <a:r>
              <a:rPr lang="en-GB" b="1" u="sng" dirty="0"/>
              <a:t>Probing Questioning and Process Questions</a:t>
            </a:r>
          </a:p>
          <a:p>
            <a:endParaRPr lang="en-GB" b="1" u="sng" dirty="0"/>
          </a:p>
          <a:p>
            <a:r>
              <a:rPr lang="en-GB" dirty="0"/>
              <a:t>Resume the video now until the end. </a:t>
            </a:r>
          </a:p>
          <a:p>
            <a:endParaRPr lang="en-GB" dirty="0"/>
          </a:p>
          <a:p>
            <a:r>
              <a:rPr lang="en-GB" dirty="0"/>
              <a:t>In this final section, Tom talks us through the need to ask probing questions and emphasises how we must ensure we make time for this. </a:t>
            </a:r>
          </a:p>
          <a:p>
            <a:endParaRPr lang="en-GB" dirty="0"/>
          </a:p>
          <a:p>
            <a:r>
              <a:rPr lang="en-GB" dirty="0"/>
              <a:t>He then goes on to look at process questions and the importance of metacognition here. </a:t>
            </a:r>
          </a:p>
        </p:txBody>
      </p:sp>
      <p:sp>
        <p:nvSpPr>
          <p:cNvPr id="5" name="TextBox 4"/>
          <p:cNvSpPr txBox="1"/>
          <p:nvPr/>
        </p:nvSpPr>
        <p:spPr>
          <a:xfrm>
            <a:off x="121920" y="3862821"/>
            <a:ext cx="6629400" cy="8125301"/>
          </a:xfrm>
          <a:prstGeom prst="rect">
            <a:avLst/>
          </a:prstGeom>
          <a:noFill/>
          <a:ln>
            <a:solidFill>
              <a:srgbClr val="FF0000"/>
            </a:solidFill>
          </a:ln>
        </p:spPr>
        <p:txBody>
          <a:bodyPr wrap="square" rtlCol="0">
            <a:spAutoFit/>
          </a:bodyPr>
          <a:lstStyle/>
          <a:p>
            <a:r>
              <a:rPr lang="en-GB" b="1" u="sng" dirty="0"/>
              <a:t>Activity 4:</a:t>
            </a:r>
            <a:r>
              <a:rPr lang="en-GB" b="1" dirty="0"/>
              <a:t> </a:t>
            </a:r>
            <a:r>
              <a:rPr lang="en-GB" dirty="0"/>
              <a:t>15 minutes </a:t>
            </a:r>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endParaRPr lang="en-GB" b="1" u="sng" dirty="0"/>
          </a:p>
          <a:p>
            <a:r>
              <a:rPr lang="en-GB" b="1" dirty="0"/>
              <a:t>1. Considering your subject area, where could you utilise process questions? Think about specific topics, methods, concepts and ideas. </a:t>
            </a:r>
          </a:p>
          <a:p>
            <a:endParaRPr lang="en-GB" b="1" u="sng" dirty="0"/>
          </a:p>
          <a:p>
            <a:endParaRPr lang="en-GB" b="1" u="sng" dirty="0"/>
          </a:p>
          <a:p>
            <a:endParaRPr lang="en-GB" b="1" u="sng" dirty="0"/>
          </a:p>
          <a:p>
            <a:endParaRPr lang="en-GB" b="1" u="sng" dirty="0"/>
          </a:p>
          <a:p>
            <a:endParaRPr lang="en-GB" b="1" u="sng" dirty="0"/>
          </a:p>
          <a:p>
            <a:endParaRPr lang="en-GB" b="1" u="sng" dirty="0"/>
          </a:p>
          <a:p>
            <a:r>
              <a:rPr lang="en-GB" b="1" dirty="0"/>
              <a:t>2. Thinking back to Session 2, how does this focus on questioning align with an improved understanding of modelling?</a:t>
            </a:r>
          </a:p>
          <a:p>
            <a:endParaRPr lang="en-GB" b="1" u="sng" dirty="0"/>
          </a:p>
          <a:p>
            <a:endParaRPr lang="en-GB" b="1" u="sng" dirty="0"/>
          </a:p>
          <a:p>
            <a:endParaRPr lang="en-GB" b="1" u="sng" dirty="0"/>
          </a:p>
          <a:p>
            <a:endParaRPr lang="en-GB" b="1" u="sng" dirty="0"/>
          </a:p>
          <a:p>
            <a:endParaRPr lang="en-GB" b="1" u="sng" dirty="0"/>
          </a:p>
          <a:p>
            <a:endParaRPr lang="en-GB" b="1" u="sng" dirty="0"/>
          </a:p>
        </p:txBody>
      </p:sp>
      <p:pic>
        <p:nvPicPr>
          <p:cNvPr id="7" name="Picture 6"/>
          <p:cNvPicPr>
            <a:picLocks noChangeAspect="1"/>
          </p:cNvPicPr>
          <p:nvPr/>
        </p:nvPicPr>
        <p:blipFill rotWithShape="1">
          <a:blip r:embed="rId2"/>
          <a:srcRect l="54667" t="41259" r="24333" b="27038"/>
          <a:stretch/>
        </p:blipFill>
        <p:spPr>
          <a:xfrm>
            <a:off x="445088" y="164223"/>
            <a:ext cx="624840" cy="530619"/>
          </a:xfrm>
          <a:prstGeom prst="rect">
            <a:avLst/>
          </a:prstGeom>
        </p:spPr>
      </p:pic>
      <p:pic>
        <p:nvPicPr>
          <p:cNvPr id="8" name="Picture 7"/>
          <p:cNvPicPr>
            <a:picLocks noChangeAspect="1"/>
          </p:cNvPicPr>
          <p:nvPr/>
        </p:nvPicPr>
        <p:blipFill rotWithShape="1">
          <a:blip r:embed="rId3"/>
          <a:srcRect l="56000" t="39631" r="24917" b="23036"/>
          <a:stretch/>
        </p:blipFill>
        <p:spPr>
          <a:xfrm>
            <a:off x="6201731" y="3997770"/>
            <a:ext cx="527076" cy="580014"/>
          </a:xfrm>
          <a:prstGeom prst="rect">
            <a:avLst/>
          </a:prstGeom>
        </p:spPr>
      </p:pic>
      <p:pic>
        <p:nvPicPr>
          <p:cNvPr id="9" name="Content Placeholder 4">
            <a:extLst>
              <a:ext uri="{FF2B5EF4-FFF2-40B4-BE49-F238E27FC236}">
                <a16:creationId xmlns:a16="http://schemas.microsoft.com/office/drawing/2014/main" id="{268DFDC1-0216-E145-B4C3-356F4FBA52C7}"/>
              </a:ext>
            </a:extLst>
          </p:cNvPr>
          <p:cNvPicPr>
            <a:picLocks noChangeAspect="1"/>
          </p:cNvPicPr>
          <p:nvPr/>
        </p:nvPicPr>
        <p:blipFill rotWithShape="1">
          <a:blip r:embed="rId4"/>
          <a:srcRect r="14549"/>
          <a:stretch/>
        </p:blipFill>
        <p:spPr>
          <a:xfrm>
            <a:off x="602043" y="4424937"/>
            <a:ext cx="1625043" cy="2446948"/>
          </a:xfrm>
          <a:prstGeom prst="rect">
            <a:avLst/>
          </a:prstGeom>
        </p:spPr>
      </p:pic>
      <p:pic>
        <p:nvPicPr>
          <p:cNvPr id="10" name="Content Placeholder 4">
            <a:extLst>
              <a:ext uri="{FF2B5EF4-FFF2-40B4-BE49-F238E27FC236}">
                <a16:creationId xmlns:a16="http://schemas.microsoft.com/office/drawing/2014/main" id="{7C21506D-23BB-1C4C-8CA5-DEB1444567C1}"/>
              </a:ext>
            </a:extLst>
          </p:cNvPr>
          <p:cNvPicPr>
            <a:picLocks noChangeAspect="1"/>
          </p:cNvPicPr>
          <p:nvPr/>
        </p:nvPicPr>
        <p:blipFill rotWithShape="1">
          <a:blip r:embed="rId5"/>
          <a:srcRect r="25255"/>
          <a:stretch/>
        </p:blipFill>
        <p:spPr>
          <a:xfrm>
            <a:off x="2398773" y="4589830"/>
            <a:ext cx="3631271" cy="2117161"/>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B19AA973-275C-4060-8A93-3F465A006E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32210" y="143595"/>
            <a:ext cx="512064" cy="509693"/>
          </a:xfrm>
          <a:prstGeom prst="rect">
            <a:avLst/>
          </a:prstGeom>
        </p:spPr>
      </p:pic>
    </p:spTree>
    <p:extLst>
      <p:ext uri="{BB962C8B-B14F-4D97-AF65-F5344CB8AC3E}">
        <p14:creationId xmlns:p14="http://schemas.microsoft.com/office/powerpoint/2010/main" val="2590038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 y="289560"/>
            <a:ext cx="6492240" cy="11726287"/>
          </a:xfrm>
          <a:prstGeom prst="rect">
            <a:avLst/>
          </a:prstGeom>
          <a:noFill/>
          <a:ln>
            <a:solidFill>
              <a:srgbClr val="FF0000"/>
            </a:solidFill>
          </a:ln>
        </p:spPr>
        <p:txBody>
          <a:bodyPr wrap="square" rtlCol="0">
            <a:spAutoFit/>
          </a:bodyPr>
          <a:lstStyle/>
          <a:p>
            <a:r>
              <a:rPr lang="en-GB" b="1" u="sng" dirty="0"/>
              <a:t>Final Reflections</a:t>
            </a:r>
          </a:p>
          <a:p>
            <a:endParaRPr lang="en-GB" dirty="0"/>
          </a:p>
          <a:p>
            <a:r>
              <a:rPr lang="en-GB" b="1" u="sng" dirty="0"/>
              <a:t>Activity 6</a:t>
            </a:r>
            <a:r>
              <a:rPr lang="en-GB" dirty="0"/>
              <a:t>: 20-30 minutes</a:t>
            </a:r>
          </a:p>
          <a:p>
            <a:endParaRPr lang="en-GB" dirty="0"/>
          </a:p>
          <a:p>
            <a:r>
              <a:rPr lang="en-GB" dirty="0"/>
              <a:t>Take some time to reflect on the video and your learning and make some notes on the following prompts:</a:t>
            </a:r>
          </a:p>
          <a:p>
            <a:endParaRPr lang="en-GB" dirty="0"/>
          </a:p>
          <a:p>
            <a:r>
              <a:rPr lang="en-GB" dirty="0">
                <a:solidFill>
                  <a:srgbClr val="002060"/>
                </a:solidFill>
              </a:rPr>
              <a:t>Key takeaways from the session are…</a:t>
            </a:r>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 </a:t>
            </a:r>
          </a:p>
          <a:p>
            <a:endParaRPr lang="en-GB" dirty="0"/>
          </a:p>
          <a:p>
            <a:endParaRPr lang="en-GB" dirty="0"/>
          </a:p>
          <a:p>
            <a:endParaRPr lang="en-GB" dirty="0"/>
          </a:p>
          <a:p>
            <a:r>
              <a:rPr lang="en-GB" dirty="0">
                <a:solidFill>
                  <a:srgbClr val="002060"/>
                </a:solidFill>
              </a:rPr>
              <a:t>Thinking about the students you reflected on in Activity 1, some key actions moving forward could be…</a:t>
            </a:r>
          </a:p>
          <a:p>
            <a:endParaRPr lang="en-GB" dirty="0">
              <a:solidFill>
                <a:srgbClr val="002060"/>
              </a:solidFill>
            </a:endParaRPr>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r>
              <a:rPr lang="en-GB" dirty="0"/>
              <a:t>  </a:t>
            </a:r>
          </a:p>
          <a:p>
            <a:endParaRPr lang="en-GB" dirty="0"/>
          </a:p>
          <a:p>
            <a:endParaRPr lang="en-GB" dirty="0"/>
          </a:p>
          <a:p>
            <a:endParaRPr lang="en-GB" dirty="0"/>
          </a:p>
          <a:p>
            <a:r>
              <a:rPr lang="en-GB" dirty="0">
                <a:solidFill>
                  <a:srgbClr val="002060"/>
                </a:solidFill>
              </a:rPr>
              <a:t>I would still like to know more about or need some additional support with…</a:t>
            </a:r>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pPr marL="285750" indent="-285750">
              <a:buFont typeface="Courier New" panose="02070309020205020404" pitchFamily="49" charset="0"/>
              <a:buChar char="o"/>
            </a:pPr>
            <a:r>
              <a:rPr lang="en-GB" dirty="0"/>
              <a:t> </a:t>
            </a:r>
          </a:p>
          <a:p>
            <a:pPr marL="285750" indent="-285750">
              <a:buFont typeface="Courier New" panose="02070309020205020404" pitchFamily="49" charset="0"/>
              <a:buChar char="o"/>
            </a:pPr>
            <a:endParaRPr lang="en-GB" dirty="0"/>
          </a:p>
          <a:p>
            <a:endParaRPr lang="en-GB" dirty="0"/>
          </a:p>
        </p:txBody>
      </p:sp>
      <p:pic>
        <p:nvPicPr>
          <p:cNvPr id="4" name="Picture 3"/>
          <p:cNvPicPr>
            <a:picLocks noChangeAspect="1"/>
          </p:cNvPicPr>
          <p:nvPr/>
        </p:nvPicPr>
        <p:blipFill rotWithShape="1">
          <a:blip r:embed="rId2"/>
          <a:srcRect l="56000" t="39631" r="24917" b="23036"/>
          <a:stretch/>
        </p:blipFill>
        <p:spPr>
          <a:xfrm>
            <a:off x="5507015" y="366262"/>
            <a:ext cx="527076" cy="580014"/>
          </a:xfrm>
          <a:prstGeom prst="rect">
            <a:avLst/>
          </a:prstGeom>
        </p:spPr>
      </p:pic>
      <p:pic>
        <p:nvPicPr>
          <p:cNvPr id="5" name="Picture 4" descr="A picture containing drawing&#10;&#10;Description automatically generated">
            <a:extLst>
              <a:ext uri="{FF2B5EF4-FFF2-40B4-BE49-F238E27FC236}">
                <a16:creationId xmlns:a16="http://schemas.microsoft.com/office/drawing/2014/main" id="{6ADEA3F3-66BB-45EA-A4FF-2E7C4732A9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2210" y="143595"/>
            <a:ext cx="512064" cy="509693"/>
          </a:xfrm>
          <a:prstGeom prst="rect">
            <a:avLst/>
          </a:prstGeom>
        </p:spPr>
      </p:pic>
    </p:spTree>
    <p:extLst>
      <p:ext uri="{BB962C8B-B14F-4D97-AF65-F5344CB8AC3E}">
        <p14:creationId xmlns:p14="http://schemas.microsoft.com/office/powerpoint/2010/main" val="35696182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F1092D1D98EB04A9CD5757F09EF90C6" ma:contentTypeVersion="11" ma:contentTypeDescription="Create a new document." ma:contentTypeScope="" ma:versionID="5d1222ccf2c63d1dccde23eb552560b2">
  <xsd:schema xmlns:xsd="http://www.w3.org/2001/XMLSchema" xmlns:xs="http://www.w3.org/2001/XMLSchema" xmlns:p="http://schemas.microsoft.com/office/2006/metadata/properties" xmlns:ns2="e292a9c6-14b3-4768-adf5-fae5f2aa8e65" xmlns:ns3="c9205dc0-d474-4408-9e20-c0bd9689d362" targetNamespace="http://schemas.microsoft.com/office/2006/metadata/properties" ma:root="true" ma:fieldsID="5c787778b9899bb660e51a24d5e277f9" ns2:_="" ns3:_="">
    <xsd:import namespace="e292a9c6-14b3-4768-adf5-fae5f2aa8e65"/>
    <xsd:import namespace="c9205dc0-d474-4408-9e20-c0bd9689d36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92a9c6-14b3-4768-adf5-fae5f2aa8e6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9205dc0-d474-4408-9e20-c0bd9689d362"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C918C5-1BC4-422F-8B7E-21171A9A13B9}">
  <ds:schemaRefs>
    <ds:schemaRef ds:uri="http://purl.org/dc/dcmitype/"/>
    <ds:schemaRef ds:uri="http://schemas.microsoft.com/office/2006/metadata/properties"/>
    <ds:schemaRef ds:uri="http://schemas.microsoft.com/office/2006/documentManagement/types"/>
    <ds:schemaRef ds:uri="http://purl.org/dc/elements/1.1/"/>
    <ds:schemaRef ds:uri="http://purl.org/dc/terms/"/>
    <ds:schemaRef ds:uri="c9205dc0-d474-4408-9e20-c0bd9689d362"/>
    <ds:schemaRef ds:uri="e292a9c6-14b3-4768-adf5-fae5f2aa8e65"/>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EC49A5F-0C8D-49F5-8B77-4B185E778F1B}">
  <ds:schemaRefs>
    <ds:schemaRef ds:uri="http://schemas.microsoft.com/sharepoint/v3/contenttype/forms"/>
  </ds:schemaRefs>
</ds:datastoreItem>
</file>

<file path=customXml/itemProps3.xml><?xml version="1.0" encoding="utf-8"?>
<ds:datastoreItem xmlns:ds="http://schemas.openxmlformats.org/officeDocument/2006/customXml" ds:itemID="{9490F6AB-C626-4716-82EA-F0B16F011B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92a9c6-14b3-4768-adf5-fae5f2aa8e65"/>
    <ds:schemaRef ds:uri="c9205dc0-d474-4408-9e20-c0bd9689d3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1516</TotalTime>
  <Words>915</Words>
  <Application>Microsoft Office PowerPoint</Application>
  <PresentationFormat>Widescreen</PresentationFormat>
  <Paragraphs>251</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Courier New</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Thamesview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Sue Gill-Daintith</cp:lastModifiedBy>
  <cp:revision>54</cp:revision>
  <dcterms:created xsi:type="dcterms:W3CDTF">2020-03-26T12:58:39Z</dcterms:created>
  <dcterms:modified xsi:type="dcterms:W3CDTF">2020-06-12T09:20:45Z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0x0101007F1092D1D98EB04A9CD5757F09EF90C6</vt:lpwstr>
  </property>
</Properties>
</file>