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 id="2147483664" r:id="rId3"/>
  </p:sldMasterIdLst>
  <p:notesMasterIdLst>
    <p:notesMasterId r:id="rId43"/>
  </p:notesMasterIdLst>
  <p:sldIdLst>
    <p:sldId id="258" r:id="rId4"/>
    <p:sldId id="259" r:id="rId5"/>
    <p:sldId id="284" r:id="rId6"/>
    <p:sldId id="285" r:id="rId7"/>
    <p:sldId id="286" r:id="rId8"/>
    <p:sldId id="287" r:id="rId9"/>
    <p:sldId id="288" r:id="rId10"/>
    <p:sldId id="289" r:id="rId11"/>
    <p:sldId id="290" r:id="rId12"/>
    <p:sldId id="291" r:id="rId13"/>
    <p:sldId id="292" r:id="rId14"/>
    <p:sldId id="293" r:id="rId15"/>
    <p:sldId id="294" r:id="rId16"/>
    <p:sldId id="295" r:id="rId17"/>
    <p:sldId id="296" r:id="rId18"/>
    <p:sldId id="297" r:id="rId19"/>
    <p:sldId id="298" r:id="rId20"/>
    <p:sldId id="299" r:id="rId21"/>
    <p:sldId id="300" r:id="rId22"/>
    <p:sldId id="301" r:id="rId23"/>
    <p:sldId id="302" r:id="rId24"/>
    <p:sldId id="303" r:id="rId25"/>
    <p:sldId id="304" r:id="rId26"/>
    <p:sldId id="305" r:id="rId27"/>
    <p:sldId id="306" r:id="rId28"/>
    <p:sldId id="307" r:id="rId29"/>
    <p:sldId id="308" r:id="rId30"/>
    <p:sldId id="309" r:id="rId31"/>
    <p:sldId id="310" r:id="rId32"/>
    <p:sldId id="311" r:id="rId33"/>
    <p:sldId id="312" r:id="rId34"/>
    <p:sldId id="314" r:id="rId35"/>
    <p:sldId id="313" r:id="rId36"/>
    <p:sldId id="315" r:id="rId37"/>
    <p:sldId id="316" r:id="rId38"/>
    <p:sldId id="318" r:id="rId39"/>
    <p:sldId id="317" r:id="rId40"/>
    <p:sldId id="319" r:id="rId41"/>
    <p:sldId id="320"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93" autoAdjust="0"/>
    <p:restoredTop sz="94660"/>
  </p:normalViewPr>
  <p:slideViewPr>
    <p:cSldViewPr snapToGrid="0">
      <p:cViewPr varScale="1">
        <p:scale>
          <a:sx n="118" d="100"/>
          <a:sy n="118" d="100"/>
        </p:scale>
        <p:origin x="240" y="2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tableStyles" Target="tableStyle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notesMaster" Target="notesMasters/notesMaster1.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theme" Target="theme/theme1.xml"/><Relationship Id="rId20" Type="http://schemas.openxmlformats.org/officeDocument/2006/relationships/slide" Target="slides/slide17.xml"/><Relationship Id="rId41"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352E890-99D0-4F71-951A-79BE71892953}" type="datetimeFigureOut">
              <a:rPr lang="en-GB" smtClean="0"/>
              <a:t>26/03/2024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50A45B5-62CC-4F08-8B9F-AA30FB52F2A5}" type="slidenum">
              <a:rPr lang="en-GB" smtClean="0"/>
              <a:t>‹#›</a:t>
            </a:fld>
            <a:endParaRPr lang="en-GB"/>
          </a:p>
        </p:txBody>
      </p:sp>
    </p:spTree>
    <p:extLst>
      <p:ext uri="{BB962C8B-B14F-4D97-AF65-F5344CB8AC3E}">
        <p14:creationId xmlns:p14="http://schemas.microsoft.com/office/powerpoint/2010/main" val="35293231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1:notes"/>
          <p:cNvSpPr>
            <a:spLocks noGrp="1" noRot="1" noChangeAspect="1"/>
          </p:cNvSpPr>
          <p:nvPr>
            <p:ph type="sldImg" idx="2"/>
          </p:nvPr>
        </p:nvSpPr>
        <p:spPr>
          <a:xfrm>
            <a:off x="92075" y="746125"/>
            <a:ext cx="6626225" cy="37274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 name="Google Shape;101;p1:notes"/>
          <p:cNvSpPr txBox="1">
            <a:spLocks noGrp="1"/>
          </p:cNvSpPr>
          <p:nvPr>
            <p:ph type="body" idx="1"/>
          </p:nvPr>
        </p:nvSpPr>
        <p:spPr>
          <a:xfrm>
            <a:off x="681038" y="4722694"/>
            <a:ext cx="5448300" cy="4474131"/>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lt1"/>
              </a:buClr>
              <a:buSzPts val="1200"/>
              <a:buFont typeface="Calibri"/>
              <a:buNone/>
            </a:pPr>
            <a:endParaRPr/>
          </a:p>
          <a:p>
            <a:pPr marL="0" lvl="0" indent="0" algn="l" rtl="0">
              <a:lnSpc>
                <a:spcPct val="100000"/>
              </a:lnSpc>
              <a:spcBef>
                <a:spcPts val="0"/>
              </a:spcBef>
              <a:spcAft>
                <a:spcPts val="0"/>
              </a:spcAft>
              <a:buClr>
                <a:schemeClr val="lt1"/>
              </a:buClr>
              <a:buSzPts val="1200"/>
              <a:buFont typeface="Calibri"/>
              <a:buNone/>
            </a:pPr>
            <a:endParaRPr/>
          </a:p>
          <a:p>
            <a:pPr marL="0" lvl="0" indent="0" algn="l" rtl="0">
              <a:lnSpc>
                <a:spcPct val="100000"/>
              </a:lnSpc>
              <a:spcBef>
                <a:spcPts val="0"/>
              </a:spcBef>
              <a:spcAft>
                <a:spcPts val="0"/>
              </a:spcAft>
              <a:buClr>
                <a:schemeClr val="lt1"/>
              </a:buClr>
              <a:buSzPts val="1200"/>
              <a:buFont typeface="Calibri"/>
              <a:buNone/>
            </a:pPr>
            <a:endParaRPr/>
          </a:p>
        </p:txBody>
      </p:sp>
    </p:spTree>
    <p:extLst>
      <p:ext uri="{BB962C8B-B14F-4D97-AF65-F5344CB8AC3E}">
        <p14:creationId xmlns:p14="http://schemas.microsoft.com/office/powerpoint/2010/main" val="42581350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82: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9" name="Google Shape;209;p82: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210" name="Google Shape;210;p82: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GB"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12</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8399445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g29e73b14f03_2_0:notes"/>
          <p:cNvSpPr>
            <a:spLocks noGrp="1" noRot="1" noChangeAspect="1"/>
          </p:cNvSpPr>
          <p:nvPr>
            <p:ph type="sldImg" idx="2"/>
          </p:nvPr>
        </p:nvSpPr>
        <p:spPr>
          <a:xfrm>
            <a:off x="422275" y="1243013"/>
            <a:ext cx="5965800" cy="335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6" name="Google Shape;216;g29e73b14f03_2_0: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120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217" name="Google Shape;217;g29e73b14f03_2_0: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GB"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13</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1296970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p83: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4" name="Google Shape;224;p83: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5" name="Google Shape;225;p83: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GB"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14</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128492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p10: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1" name="Google Shape;231;p10: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
        <p:nvSpPr>
          <p:cNvPr id="232" name="Google Shape;232;p10: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GB"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15</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8946890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p84: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2" name="Google Shape;262;p84: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
        <p:nvSpPr>
          <p:cNvPr id="263" name="Google Shape;263;p84: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GB"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16</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5748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g29e8dcff451_0_0:notes"/>
          <p:cNvSpPr>
            <a:spLocks noGrp="1" noRot="1" noChangeAspect="1"/>
          </p:cNvSpPr>
          <p:nvPr>
            <p:ph type="sldImg" idx="2"/>
          </p:nvPr>
        </p:nvSpPr>
        <p:spPr>
          <a:xfrm>
            <a:off x="422275" y="1243013"/>
            <a:ext cx="5965800" cy="335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4" name="Google Shape;274;g29e8dcff451_0_0: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5" name="Google Shape;275;g29e8dcff451_0_0: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GB"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17</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650016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p85: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2" name="Google Shape;282;p85: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3" name="Google Shape;283;p85: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GB"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18</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6245461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p86: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9" name="Google Shape;289;p86: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0" name="Google Shape;290;p86: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GB"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19</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4551347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p87: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3" name="Google Shape;303;p87: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4" name="Google Shape;304;p87: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GB"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20</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7904466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p88: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6" name="Google Shape;316;p88: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
        <p:nvSpPr>
          <p:cNvPr id="317" name="Google Shape;317;p88: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GB"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21</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2225870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42: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3" name="Google Shape;113;p42: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4" name="Google Shape;114;p42: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GB"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4</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89039759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p89: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3" name="Google Shape;323;p89: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4" name="Google Shape;324;p89: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GB"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22</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97745627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Google Shape;333;p90: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4" name="Google Shape;334;p90: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335" name="Google Shape;335;p90: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GB"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23</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51058103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p91: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1" name="Google Shape;341;p91: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342" name="Google Shape;342;p91: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GB"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24</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7148577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Google Shape;347;p92: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8" name="Google Shape;348;p92: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b="1"/>
          </a:p>
        </p:txBody>
      </p:sp>
      <p:sp>
        <p:nvSpPr>
          <p:cNvPr id="349" name="Google Shape;349;p92: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GB"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25</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7035745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p46: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5" name="Google Shape;355;p46: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6" name="Google Shape;356;p46: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GB"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26</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7852152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75: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2" name="Google Shape;122;p75: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342900" lvl="0" indent="-342900" algn="l" rtl="0">
              <a:lnSpc>
                <a:spcPct val="100000"/>
              </a:lnSpc>
              <a:spcBef>
                <a:spcPts val="0"/>
              </a:spcBef>
              <a:spcAft>
                <a:spcPts val="0"/>
              </a:spcAft>
              <a:buSzPts val="1400"/>
              <a:buFont typeface="Noto Sans Symbols"/>
              <a:buChar char="∙"/>
            </a:pPr>
            <a:endParaRPr sz="1800">
              <a:latin typeface="Calibri"/>
              <a:ea typeface="Calibri"/>
              <a:cs typeface="Calibri"/>
              <a:sym typeface="Calibri"/>
            </a:endParaRPr>
          </a:p>
          <a:p>
            <a:pPr marL="0" lvl="0" indent="0" algn="l" rtl="0">
              <a:lnSpc>
                <a:spcPct val="100000"/>
              </a:lnSpc>
              <a:spcBef>
                <a:spcPts val="0"/>
              </a:spcBef>
              <a:spcAft>
                <a:spcPts val="0"/>
              </a:spcAft>
              <a:buSzPts val="1400"/>
              <a:buNone/>
            </a:pPr>
            <a:endParaRPr/>
          </a:p>
        </p:txBody>
      </p:sp>
      <p:sp>
        <p:nvSpPr>
          <p:cNvPr id="123" name="Google Shape;123;p75: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GB"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5</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4626800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76: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8" name="Google Shape;138;p76: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9" name="Google Shape;139;p76: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GB"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6</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4437197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77: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9" name="Google Shape;149;p77: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150" name="Google Shape;150;p77: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GB"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7</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552770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p78: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0" name="Google Shape;160;p78: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1" name="Google Shape;161;p78: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GB"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8</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7729113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79: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1" name="Google Shape;171;p79: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172" name="Google Shape;172;p79: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GB"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9</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2164450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p80: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0" name="Google Shape;180;p80: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181" name="Google Shape;181;p80: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GB"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10</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35875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81: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6" name="Google Shape;196;p81: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7" name="Google Shape;197;p81: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GB"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11</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8430629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200B2C-839E-15E0-03A5-BB8A93770C8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A8CF16A0-2E8E-E29F-6859-034A19E9908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188F92F0-ABBA-2F3D-0801-7F53EE63B00E}"/>
              </a:ext>
            </a:extLst>
          </p:cNvPr>
          <p:cNvSpPr>
            <a:spLocks noGrp="1"/>
          </p:cNvSpPr>
          <p:nvPr>
            <p:ph type="dt" sz="half" idx="10"/>
          </p:nvPr>
        </p:nvSpPr>
        <p:spPr/>
        <p:txBody>
          <a:bodyPr/>
          <a:lstStyle/>
          <a:p>
            <a:fld id="{BA29E0C8-4595-4A9F-8FC1-683EA4A425D7}" type="datetimeFigureOut">
              <a:rPr lang="en-GB" smtClean="0"/>
              <a:t>26/03/2024</a:t>
            </a:fld>
            <a:endParaRPr lang="en-GB"/>
          </a:p>
        </p:txBody>
      </p:sp>
      <p:sp>
        <p:nvSpPr>
          <p:cNvPr id="5" name="Footer Placeholder 4">
            <a:extLst>
              <a:ext uri="{FF2B5EF4-FFF2-40B4-BE49-F238E27FC236}">
                <a16:creationId xmlns:a16="http://schemas.microsoft.com/office/drawing/2014/main" id="{8976EE76-29E1-472C-5D5C-D6A313DF84E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8A8E0B4-D9C1-CE1A-6E4D-9C4ADA1ECFE6}"/>
              </a:ext>
            </a:extLst>
          </p:cNvPr>
          <p:cNvSpPr>
            <a:spLocks noGrp="1"/>
          </p:cNvSpPr>
          <p:nvPr>
            <p:ph type="sldNum" sz="quarter" idx="12"/>
          </p:nvPr>
        </p:nvSpPr>
        <p:spPr/>
        <p:txBody>
          <a:bodyPr/>
          <a:lstStyle/>
          <a:p>
            <a:fld id="{DD0B1D40-F950-463D-91CD-5B4564DDD52E}" type="slidenum">
              <a:rPr lang="en-GB" smtClean="0"/>
              <a:t>‹#›</a:t>
            </a:fld>
            <a:endParaRPr lang="en-GB"/>
          </a:p>
        </p:txBody>
      </p:sp>
    </p:spTree>
    <p:extLst>
      <p:ext uri="{BB962C8B-B14F-4D97-AF65-F5344CB8AC3E}">
        <p14:creationId xmlns:p14="http://schemas.microsoft.com/office/powerpoint/2010/main" val="4352512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FEF383-F08C-6873-F51B-5CEFD411AFAD}"/>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74844A5-25CA-8350-82F0-E0AB9C43C90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528C711-35B1-DBE0-7668-C8566868C2D6}"/>
              </a:ext>
            </a:extLst>
          </p:cNvPr>
          <p:cNvSpPr>
            <a:spLocks noGrp="1"/>
          </p:cNvSpPr>
          <p:nvPr>
            <p:ph type="dt" sz="half" idx="10"/>
          </p:nvPr>
        </p:nvSpPr>
        <p:spPr/>
        <p:txBody>
          <a:bodyPr/>
          <a:lstStyle/>
          <a:p>
            <a:fld id="{BA29E0C8-4595-4A9F-8FC1-683EA4A425D7}" type="datetimeFigureOut">
              <a:rPr lang="en-GB" smtClean="0"/>
              <a:t>26/03/2024</a:t>
            </a:fld>
            <a:endParaRPr lang="en-GB"/>
          </a:p>
        </p:txBody>
      </p:sp>
      <p:sp>
        <p:nvSpPr>
          <p:cNvPr id="5" name="Footer Placeholder 4">
            <a:extLst>
              <a:ext uri="{FF2B5EF4-FFF2-40B4-BE49-F238E27FC236}">
                <a16:creationId xmlns:a16="http://schemas.microsoft.com/office/drawing/2014/main" id="{1ADCD401-0F29-FB0D-7BCB-A82D658C411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7E719B7-7DCD-F5A4-1F22-5658180881E4}"/>
              </a:ext>
            </a:extLst>
          </p:cNvPr>
          <p:cNvSpPr>
            <a:spLocks noGrp="1"/>
          </p:cNvSpPr>
          <p:nvPr>
            <p:ph type="sldNum" sz="quarter" idx="12"/>
          </p:nvPr>
        </p:nvSpPr>
        <p:spPr/>
        <p:txBody>
          <a:bodyPr/>
          <a:lstStyle/>
          <a:p>
            <a:fld id="{DD0B1D40-F950-463D-91CD-5B4564DDD52E}" type="slidenum">
              <a:rPr lang="en-GB" smtClean="0"/>
              <a:t>‹#›</a:t>
            </a:fld>
            <a:endParaRPr lang="en-GB"/>
          </a:p>
        </p:txBody>
      </p:sp>
    </p:spTree>
    <p:extLst>
      <p:ext uri="{BB962C8B-B14F-4D97-AF65-F5344CB8AC3E}">
        <p14:creationId xmlns:p14="http://schemas.microsoft.com/office/powerpoint/2010/main" val="21021025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189451C-5675-ABEB-F3D8-E7BF6B1832D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CEFC934-91FA-EFD1-EC92-57FEEB57FE7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98B239C-AD40-0A6A-34A9-E72760D62999}"/>
              </a:ext>
            </a:extLst>
          </p:cNvPr>
          <p:cNvSpPr>
            <a:spLocks noGrp="1"/>
          </p:cNvSpPr>
          <p:nvPr>
            <p:ph type="dt" sz="half" idx="10"/>
          </p:nvPr>
        </p:nvSpPr>
        <p:spPr/>
        <p:txBody>
          <a:bodyPr/>
          <a:lstStyle/>
          <a:p>
            <a:fld id="{BA29E0C8-4595-4A9F-8FC1-683EA4A425D7}" type="datetimeFigureOut">
              <a:rPr lang="en-GB" smtClean="0"/>
              <a:t>26/03/2024</a:t>
            </a:fld>
            <a:endParaRPr lang="en-GB"/>
          </a:p>
        </p:txBody>
      </p:sp>
      <p:sp>
        <p:nvSpPr>
          <p:cNvPr id="5" name="Footer Placeholder 4">
            <a:extLst>
              <a:ext uri="{FF2B5EF4-FFF2-40B4-BE49-F238E27FC236}">
                <a16:creationId xmlns:a16="http://schemas.microsoft.com/office/drawing/2014/main" id="{256FB26D-D622-1E1A-9724-0DB52F90B4A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67E7AA0-E068-3AC2-D827-356A5DB4A202}"/>
              </a:ext>
            </a:extLst>
          </p:cNvPr>
          <p:cNvSpPr>
            <a:spLocks noGrp="1"/>
          </p:cNvSpPr>
          <p:nvPr>
            <p:ph type="sldNum" sz="quarter" idx="12"/>
          </p:nvPr>
        </p:nvSpPr>
        <p:spPr/>
        <p:txBody>
          <a:bodyPr/>
          <a:lstStyle/>
          <a:p>
            <a:fld id="{DD0B1D40-F950-463D-91CD-5B4564DDD52E}" type="slidenum">
              <a:rPr lang="en-GB" smtClean="0"/>
              <a:t>‹#›</a:t>
            </a:fld>
            <a:endParaRPr lang="en-GB"/>
          </a:p>
        </p:txBody>
      </p:sp>
    </p:spTree>
    <p:extLst>
      <p:ext uri="{BB962C8B-B14F-4D97-AF65-F5344CB8AC3E}">
        <p14:creationId xmlns:p14="http://schemas.microsoft.com/office/powerpoint/2010/main" val="53537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5"/>
        <p:cNvGrpSpPr/>
        <p:nvPr/>
      </p:nvGrpSpPr>
      <p:grpSpPr>
        <a:xfrm>
          <a:off x="0" y="0"/>
          <a:ext cx="0" cy="0"/>
          <a:chOff x="0" y="0"/>
          <a:chExt cx="0" cy="0"/>
        </a:xfrm>
      </p:grpSpPr>
      <p:sp>
        <p:nvSpPr>
          <p:cNvPr id="16" name="Google Shape;16;p50"/>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algn="l">
              <a:lnSpc>
                <a:spcPct val="90000"/>
              </a:lnSpc>
              <a:spcBef>
                <a:spcPts val="0"/>
              </a:spcBef>
              <a:spcAft>
                <a:spcPts val="0"/>
              </a:spcAft>
              <a:buClr>
                <a:schemeClr val="lt1"/>
              </a:buClr>
              <a:buSzPts val="2800"/>
              <a:buFont typeface="Calibri"/>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7" name="Google Shape;17;p50"/>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lvl1pPr marL="457200" lvl="0" indent="-342900" algn="l">
              <a:lnSpc>
                <a:spcPct val="90000"/>
              </a:lnSpc>
              <a:spcBef>
                <a:spcPts val="0"/>
              </a:spcBef>
              <a:spcAft>
                <a:spcPts val="0"/>
              </a:spcAft>
              <a:buClr>
                <a:schemeClr val="lt1"/>
              </a:buClr>
              <a:buSzPts val="1800"/>
              <a:buChar char="●"/>
              <a:defRPr/>
            </a:lvl1pPr>
            <a:lvl2pPr marL="914400" lvl="1" indent="-317500" algn="l">
              <a:lnSpc>
                <a:spcPct val="90000"/>
              </a:lnSpc>
              <a:spcBef>
                <a:spcPts val="0"/>
              </a:spcBef>
              <a:spcAft>
                <a:spcPts val="0"/>
              </a:spcAft>
              <a:buClr>
                <a:schemeClr val="lt1"/>
              </a:buClr>
              <a:buSzPts val="1400"/>
              <a:buChar char="○"/>
              <a:defRPr/>
            </a:lvl2pPr>
            <a:lvl3pPr marL="1371600" lvl="2" indent="-317500" algn="l">
              <a:lnSpc>
                <a:spcPct val="90000"/>
              </a:lnSpc>
              <a:spcBef>
                <a:spcPts val="0"/>
              </a:spcBef>
              <a:spcAft>
                <a:spcPts val="0"/>
              </a:spcAft>
              <a:buClr>
                <a:schemeClr val="lt1"/>
              </a:buClr>
              <a:buSzPts val="1400"/>
              <a:buChar char="■"/>
              <a:defRPr/>
            </a:lvl3pPr>
            <a:lvl4pPr marL="1828800" lvl="3" indent="-317500" algn="l">
              <a:lnSpc>
                <a:spcPct val="90000"/>
              </a:lnSpc>
              <a:spcBef>
                <a:spcPts val="0"/>
              </a:spcBef>
              <a:spcAft>
                <a:spcPts val="0"/>
              </a:spcAft>
              <a:buClr>
                <a:schemeClr val="lt1"/>
              </a:buClr>
              <a:buSzPts val="1400"/>
              <a:buChar char="●"/>
              <a:defRPr/>
            </a:lvl4pPr>
            <a:lvl5pPr marL="2286000" lvl="4" indent="-317500" algn="l">
              <a:lnSpc>
                <a:spcPct val="90000"/>
              </a:lnSpc>
              <a:spcBef>
                <a:spcPts val="0"/>
              </a:spcBef>
              <a:spcAft>
                <a:spcPts val="0"/>
              </a:spcAft>
              <a:buClr>
                <a:schemeClr val="lt1"/>
              </a:buClr>
              <a:buSzPts val="1400"/>
              <a:buChar char="○"/>
              <a:defRPr/>
            </a:lvl5pPr>
            <a:lvl6pPr marL="2743200" lvl="5" indent="-317500" algn="l">
              <a:lnSpc>
                <a:spcPct val="90000"/>
              </a:lnSpc>
              <a:spcBef>
                <a:spcPts val="0"/>
              </a:spcBef>
              <a:spcAft>
                <a:spcPts val="0"/>
              </a:spcAft>
              <a:buClr>
                <a:schemeClr val="lt1"/>
              </a:buClr>
              <a:buSzPts val="1400"/>
              <a:buChar char="■"/>
              <a:defRPr/>
            </a:lvl6pPr>
            <a:lvl7pPr marL="3200400" lvl="6" indent="-317500" algn="l">
              <a:lnSpc>
                <a:spcPct val="90000"/>
              </a:lnSpc>
              <a:spcBef>
                <a:spcPts val="0"/>
              </a:spcBef>
              <a:spcAft>
                <a:spcPts val="0"/>
              </a:spcAft>
              <a:buClr>
                <a:schemeClr val="lt1"/>
              </a:buClr>
              <a:buSzPts val="1400"/>
              <a:buChar char="●"/>
              <a:defRPr/>
            </a:lvl7pPr>
            <a:lvl8pPr marL="3657600" lvl="7" indent="-317500" algn="l">
              <a:lnSpc>
                <a:spcPct val="90000"/>
              </a:lnSpc>
              <a:spcBef>
                <a:spcPts val="0"/>
              </a:spcBef>
              <a:spcAft>
                <a:spcPts val="0"/>
              </a:spcAft>
              <a:buClr>
                <a:schemeClr val="lt1"/>
              </a:buClr>
              <a:buSzPts val="1400"/>
              <a:buChar char="○"/>
              <a:defRPr/>
            </a:lvl8pPr>
            <a:lvl9pPr marL="4114800" lvl="8" indent="-317500" algn="l">
              <a:lnSpc>
                <a:spcPct val="90000"/>
              </a:lnSpc>
              <a:spcBef>
                <a:spcPts val="0"/>
              </a:spcBef>
              <a:spcAft>
                <a:spcPts val="0"/>
              </a:spcAft>
              <a:buClr>
                <a:schemeClr val="lt1"/>
              </a:buClr>
              <a:buSzPts val="1400"/>
              <a:buChar char="■"/>
              <a:defRPr/>
            </a:lvl9pPr>
          </a:lstStyle>
          <a:p>
            <a:endParaRPr/>
          </a:p>
        </p:txBody>
      </p:sp>
      <p:sp>
        <p:nvSpPr>
          <p:cNvPr id="18" name="Google Shape;18;p50"/>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16893382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9"/>
        <p:cNvGrpSpPr/>
        <p:nvPr/>
      </p:nvGrpSpPr>
      <p:grpSpPr>
        <a:xfrm>
          <a:off x="0" y="0"/>
          <a:ext cx="0" cy="0"/>
          <a:chOff x="0" y="0"/>
          <a:chExt cx="0" cy="0"/>
        </a:xfrm>
      </p:grpSpPr>
      <p:sp>
        <p:nvSpPr>
          <p:cNvPr id="20" name="Google Shape;20;p9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9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 name="Google Shape;22;p9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9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 name="Google Shape;24;p9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25570822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31"/>
        <p:cNvGrpSpPr/>
        <p:nvPr/>
      </p:nvGrpSpPr>
      <p:grpSpPr>
        <a:xfrm>
          <a:off x="0" y="0"/>
          <a:ext cx="0" cy="0"/>
          <a:chOff x="0" y="0"/>
          <a:chExt cx="0" cy="0"/>
        </a:xfrm>
      </p:grpSpPr>
      <p:sp>
        <p:nvSpPr>
          <p:cNvPr id="32" name="Google Shape;32;p5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5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 name="Google Shape;34;p5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5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5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2031382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37"/>
        <p:cNvGrpSpPr/>
        <p:nvPr/>
      </p:nvGrpSpPr>
      <p:grpSpPr>
        <a:xfrm>
          <a:off x="0" y="0"/>
          <a:ext cx="0" cy="0"/>
          <a:chOff x="0" y="0"/>
          <a:chExt cx="0" cy="0"/>
        </a:xfrm>
      </p:grpSpPr>
      <p:sp>
        <p:nvSpPr>
          <p:cNvPr id="38" name="Google Shape;38;p49"/>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algn="l">
              <a:lnSpc>
                <a:spcPct val="90000"/>
              </a:lnSpc>
              <a:spcBef>
                <a:spcPts val="0"/>
              </a:spcBef>
              <a:spcAft>
                <a:spcPts val="0"/>
              </a:spcAft>
              <a:buClr>
                <a:schemeClr val="dk1"/>
              </a:buClr>
              <a:buSzPts val="2800"/>
              <a:buFont typeface="Calibri"/>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39" name="Google Shape;39;p49"/>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lvl1pPr marL="457200" lvl="0" indent="-342900" algn="l">
              <a:lnSpc>
                <a:spcPct val="90000"/>
              </a:lnSpc>
              <a:spcBef>
                <a:spcPts val="0"/>
              </a:spcBef>
              <a:spcAft>
                <a:spcPts val="0"/>
              </a:spcAft>
              <a:buClr>
                <a:schemeClr val="dk1"/>
              </a:buClr>
              <a:buSzPts val="1800"/>
              <a:buChar char="●"/>
              <a:defRPr/>
            </a:lvl1pPr>
            <a:lvl2pPr marL="914400" lvl="1" indent="-317500" algn="l">
              <a:lnSpc>
                <a:spcPct val="90000"/>
              </a:lnSpc>
              <a:spcBef>
                <a:spcPts val="0"/>
              </a:spcBef>
              <a:spcAft>
                <a:spcPts val="0"/>
              </a:spcAft>
              <a:buClr>
                <a:schemeClr val="dk1"/>
              </a:buClr>
              <a:buSzPts val="1400"/>
              <a:buChar char="○"/>
              <a:defRPr/>
            </a:lvl2pPr>
            <a:lvl3pPr marL="1371600" lvl="2" indent="-317500" algn="l">
              <a:lnSpc>
                <a:spcPct val="90000"/>
              </a:lnSpc>
              <a:spcBef>
                <a:spcPts val="0"/>
              </a:spcBef>
              <a:spcAft>
                <a:spcPts val="0"/>
              </a:spcAft>
              <a:buClr>
                <a:schemeClr val="dk1"/>
              </a:buClr>
              <a:buSzPts val="1400"/>
              <a:buChar char="■"/>
              <a:defRPr/>
            </a:lvl3pPr>
            <a:lvl4pPr marL="1828800" lvl="3" indent="-317500" algn="l">
              <a:lnSpc>
                <a:spcPct val="90000"/>
              </a:lnSpc>
              <a:spcBef>
                <a:spcPts val="0"/>
              </a:spcBef>
              <a:spcAft>
                <a:spcPts val="0"/>
              </a:spcAft>
              <a:buClr>
                <a:schemeClr val="dk1"/>
              </a:buClr>
              <a:buSzPts val="1400"/>
              <a:buChar char="●"/>
              <a:defRPr/>
            </a:lvl4pPr>
            <a:lvl5pPr marL="2286000" lvl="4" indent="-317500" algn="l">
              <a:lnSpc>
                <a:spcPct val="90000"/>
              </a:lnSpc>
              <a:spcBef>
                <a:spcPts val="0"/>
              </a:spcBef>
              <a:spcAft>
                <a:spcPts val="0"/>
              </a:spcAft>
              <a:buClr>
                <a:schemeClr val="dk1"/>
              </a:buClr>
              <a:buSzPts val="1400"/>
              <a:buChar char="○"/>
              <a:defRPr/>
            </a:lvl5pPr>
            <a:lvl6pPr marL="2743200" lvl="5" indent="-317500" algn="l">
              <a:lnSpc>
                <a:spcPct val="90000"/>
              </a:lnSpc>
              <a:spcBef>
                <a:spcPts val="0"/>
              </a:spcBef>
              <a:spcAft>
                <a:spcPts val="0"/>
              </a:spcAft>
              <a:buClr>
                <a:schemeClr val="dk1"/>
              </a:buClr>
              <a:buSzPts val="1400"/>
              <a:buChar char="■"/>
              <a:defRPr/>
            </a:lvl6pPr>
            <a:lvl7pPr marL="3200400" lvl="6" indent="-317500" algn="l">
              <a:lnSpc>
                <a:spcPct val="90000"/>
              </a:lnSpc>
              <a:spcBef>
                <a:spcPts val="0"/>
              </a:spcBef>
              <a:spcAft>
                <a:spcPts val="0"/>
              </a:spcAft>
              <a:buClr>
                <a:schemeClr val="dk1"/>
              </a:buClr>
              <a:buSzPts val="1400"/>
              <a:buChar char="●"/>
              <a:defRPr/>
            </a:lvl7pPr>
            <a:lvl8pPr marL="3657600" lvl="7" indent="-317500" algn="l">
              <a:lnSpc>
                <a:spcPct val="90000"/>
              </a:lnSpc>
              <a:spcBef>
                <a:spcPts val="0"/>
              </a:spcBef>
              <a:spcAft>
                <a:spcPts val="0"/>
              </a:spcAft>
              <a:buClr>
                <a:schemeClr val="dk1"/>
              </a:buClr>
              <a:buSzPts val="1400"/>
              <a:buChar char="○"/>
              <a:defRPr/>
            </a:lvl8pPr>
            <a:lvl9pPr marL="4114800" lvl="8" indent="-317500" algn="l">
              <a:lnSpc>
                <a:spcPct val="90000"/>
              </a:lnSpc>
              <a:spcBef>
                <a:spcPts val="0"/>
              </a:spcBef>
              <a:spcAft>
                <a:spcPts val="0"/>
              </a:spcAft>
              <a:buClr>
                <a:schemeClr val="dk1"/>
              </a:buClr>
              <a:buSzPts val="1400"/>
              <a:buChar char="■"/>
              <a:defRPr/>
            </a:lvl9pPr>
          </a:lstStyle>
          <a:p>
            <a:endParaRPr/>
          </a:p>
        </p:txBody>
      </p:sp>
      <p:sp>
        <p:nvSpPr>
          <p:cNvPr id="40" name="Google Shape;40;p49"/>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2285232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41"/>
        <p:cNvGrpSpPr/>
        <p:nvPr/>
      </p:nvGrpSpPr>
      <p:grpSpPr>
        <a:xfrm>
          <a:off x="0" y="0"/>
          <a:ext cx="0" cy="0"/>
          <a:chOff x="0" y="0"/>
          <a:chExt cx="0" cy="0"/>
        </a:xfrm>
      </p:grpSpPr>
      <p:sp>
        <p:nvSpPr>
          <p:cNvPr id="42" name="Google Shape;42;p56"/>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56"/>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44" name="Google Shape;44;p5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5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5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42318991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47"/>
        <p:cNvGrpSpPr/>
        <p:nvPr/>
      </p:nvGrpSpPr>
      <p:grpSpPr>
        <a:xfrm>
          <a:off x="0" y="0"/>
          <a:ext cx="0" cy="0"/>
          <a:chOff x="0" y="0"/>
          <a:chExt cx="0" cy="0"/>
        </a:xfrm>
      </p:grpSpPr>
      <p:sp>
        <p:nvSpPr>
          <p:cNvPr id="48" name="Google Shape;48;p58"/>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58"/>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50" name="Google Shape;50;p5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5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5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375119250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53"/>
        <p:cNvGrpSpPr/>
        <p:nvPr/>
      </p:nvGrpSpPr>
      <p:grpSpPr>
        <a:xfrm>
          <a:off x="0" y="0"/>
          <a:ext cx="0" cy="0"/>
          <a:chOff x="0" y="0"/>
          <a:chExt cx="0" cy="0"/>
        </a:xfrm>
      </p:grpSpPr>
      <p:sp>
        <p:nvSpPr>
          <p:cNvPr id="54" name="Google Shape;54;p5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59"/>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6" name="Google Shape;56;p59"/>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 name="Google Shape;57;p5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5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5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36182758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60"/>
        <p:cNvGrpSpPr/>
        <p:nvPr/>
      </p:nvGrpSpPr>
      <p:grpSpPr>
        <a:xfrm>
          <a:off x="0" y="0"/>
          <a:ext cx="0" cy="0"/>
          <a:chOff x="0" y="0"/>
          <a:chExt cx="0" cy="0"/>
        </a:xfrm>
      </p:grpSpPr>
      <p:sp>
        <p:nvSpPr>
          <p:cNvPr id="61" name="Google Shape;61;p60"/>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60"/>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3" name="Google Shape;63;p60"/>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4" name="Google Shape;64;p60"/>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5" name="Google Shape;65;p60"/>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6" name="Google Shape;66;p6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6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p6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26117592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A9582F-2581-A5E7-DF7E-45992DE5C0C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D39AEA9-971C-16DC-B1ED-576C8EB193E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F90B1E9-0FC4-5B65-2DFF-C7977E88C810}"/>
              </a:ext>
            </a:extLst>
          </p:cNvPr>
          <p:cNvSpPr>
            <a:spLocks noGrp="1"/>
          </p:cNvSpPr>
          <p:nvPr>
            <p:ph type="dt" sz="half" idx="10"/>
          </p:nvPr>
        </p:nvSpPr>
        <p:spPr/>
        <p:txBody>
          <a:bodyPr/>
          <a:lstStyle/>
          <a:p>
            <a:fld id="{BA29E0C8-4595-4A9F-8FC1-683EA4A425D7}" type="datetimeFigureOut">
              <a:rPr lang="en-GB" smtClean="0"/>
              <a:t>26/03/2024</a:t>
            </a:fld>
            <a:endParaRPr lang="en-GB"/>
          </a:p>
        </p:txBody>
      </p:sp>
      <p:sp>
        <p:nvSpPr>
          <p:cNvPr id="5" name="Footer Placeholder 4">
            <a:extLst>
              <a:ext uri="{FF2B5EF4-FFF2-40B4-BE49-F238E27FC236}">
                <a16:creationId xmlns:a16="http://schemas.microsoft.com/office/drawing/2014/main" id="{C7F5A199-F179-67C3-E878-C22DF505304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4D38B8C-5D10-1615-6C04-B965A88833EA}"/>
              </a:ext>
            </a:extLst>
          </p:cNvPr>
          <p:cNvSpPr>
            <a:spLocks noGrp="1"/>
          </p:cNvSpPr>
          <p:nvPr>
            <p:ph type="sldNum" sz="quarter" idx="12"/>
          </p:nvPr>
        </p:nvSpPr>
        <p:spPr/>
        <p:txBody>
          <a:bodyPr/>
          <a:lstStyle/>
          <a:p>
            <a:fld id="{DD0B1D40-F950-463D-91CD-5B4564DDD52E}" type="slidenum">
              <a:rPr lang="en-GB" smtClean="0"/>
              <a:t>‹#›</a:t>
            </a:fld>
            <a:endParaRPr lang="en-GB"/>
          </a:p>
        </p:txBody>
      </p:sp>
    </p:spTree>
    <p:extLst>
      <p:ext uri="{BB962C8B-B14F-4D97-AF65-F5344CB8AC3E}">
        <p14:creationId xmlns:p14="http://schemas.microsoft.com/office/powerpoint/2010/main" val="302963697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9"/>
        <p:cNvGrpSpPr/>
        <p:nvPr/>
      </p:nvGrpSpPr>
      <p:grpSpPr>
        <a:xfrm>
          <a:off x="0" y="0"/>
          <a:ext cx="0" cy="0"/>
          <a:chOff x="0" y="0"/>
          <a:chExt cx="0" cy="0"/>
        </a:xfrm>
      </p:grpSpPr>
      <p:sp>
        <p:nvSpPr>
          <p:cNvPr id="70" name="Google Shape;70;p6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6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6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423063981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73"/>
        <p:cNvGrpSpPr/>
        <p:nvPr/>
      </p:nvGrpSpPr>
      <p:grpSpPr>
        <a:xfrm>
          <a:off x="0" y="0"/>
          <a:ext cx="0" cy="0"/>
          <a:chOff x="0" y="0"/>
          <a:chExt cx="0" cy="0"/>
        </a:xfrm>
      </p:grpSpPr>
      <p:sp>
        <p:nvSpPr>
          <p:cNvPr id="74" name="Google Shape;74;p6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5" name="Google Shape;75;p6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76" name="Google Shape;76;p6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7" name="Google Shape;77;p6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6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6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776372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80"/>
        <p:cNvGrpSpPr/>
        <p:nvPr/>
      </p:nvGrpSpPr>
      <p:grpSpPr>
        <a:xfrm>
          <a:off x="0" y="0"/>
          <a:ext cx="0" cy="0"/>
          <a:chOff x="0" y="0"/>
          <a:chExt cx="0" cy="0"/>
        </a:xfrm>
      </p:grpSpPr>
      <p:sp>
        <p:nvSpPr>
          <p:cNvPr id="81" name="Google Shape;81;p6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63"/>
          <p:cNvSpPr>
            <a:spLocks noGrp="1"/>
          </p:cNvSpPr>
          <p:nvPr>
            <p:ph type="pic" idx="2"/>
          </p:nvPr>
        </p:nvSpPr>
        <p:spPr>
          <a:xfrm>
            <a:off x="5183188" y="987425"/>
            <a:ext cx="6172200" cy="4873625"/>
          </a:xfrm>
          <a:prstGeom prst="rect">
            <a:avLst/>
          </a:prstGeom>
          <a:noFill/>
          <a:ln>
            <a:noFill/>
          </a:ln>
        </p:spPr>
      </p:sp>
      <p:sp>
        <p:nvSpPr>
          <p:cNvPr id="83" name="Google Shape;83;p6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4" name="Google Shape;84;p6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 name="Google Shape;85;p6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6" name="Google Shape;86;p6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32682114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87"/>
        <p:cNvGrpSpPr/>
        <p:nvPr/>
      </p:nvGrpSpPr>
      <p:grpSpPr>
        <a:xfrm>
          <a:off x="0" y="0"/>
          <a:ext cx="0" cy="0"/>
          <a:chOff x="0" y="0"/>
          <a:chExt cx="0" cy="0"/>
        </a:xfrm>
      </p:grpSpPr>
      <p:sp>
        <p:nvSpPr>
          <p:cNvPr id="88" name="Google Shape;88;p6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9" name="Google Shape;89;p6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0" name="Google Shape;90;p6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1" name="Google Shape;91;p6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2" name="Google Shape;92;p6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60027733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93"/>
        <p:cNvGrpSpPr/>
        <p:nvPr/>
      </p:nvGrpSpPr>
      <p:grpSpPr>
        <a:xfrm>
          <a:off x="0" y="0"/>
          <a:ext cx="0" cy="0"/>
          <a:chOff x="0" y="0"/>
          <a:chExt cx="0" cy="0"/>
        </a:xfrm>
      </p:grpSpPr>
      <p:sp>
        <p:nvSpPr>
          <p:cNvPr id="94" name="Google Shape;94;p6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5" name="Google Shape;95;p6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7" name="Google Shape;97;p6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8" name="Google Shape;98;p6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3655215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9CD453-452C-F325-5E10-34048895490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32E7DA2E-BB1E-9487-7764-784959FDA08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D20176D-389C-6497-D244-72C5BCA0E8A9}"/>
              </a:ext>
            </a:extLst>
          </p:cNvPr>
          <p:cNvSpPr>
            <a:spLocks noGrp="1"/>
          </p:cNvSpPr>
          <p:nvPr>
            <p:ph type="dt" sz="half" idx="10"/>
          </p:nvPr>
        </p:nvSpPr>
        <p:spPr/>
        <p:txBody>
          <a:bodyPr/>
          <a:lstStyle/>
          <a:p>
            <a:fld id="{BA29E0C8-4595-4A9F-8FC1-683EA4A425D7}" type="datetimeFigureOut">
              <a:rPr lang="en-GB" smtClean="0"/>
              <a:t>26/03/2024</a:t>
            </a:fld>
            <a:endParaRPr lang="en-GB"/>
          </a:p>
        </p:txBody>
      </p:sp>
      <p:sp>
        <p:nvSpPr>
          <p:cNvPr id="5" name="Footer Placeholder 4">
            <a:extLst>
              <a:ext uri="{FF2B5EF4-FFF2-40B4-BE49-F238E27FC236}">
                <a16:creationId xmlns:a16="http://schemas.microsoft.com/office/drawing/2014/main" id="{FDE84B73-141B-026D-B09C-0557536B1CB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80547A5-ED8E-2407-88CE-09699A149E8B}"/>
              </a:ext>
            </a:extLst>
          </p:cNvPr>
          <p:cNvSpPr>
            <a:spLocks noGrp="1"/>
          </p:cNvSpPr>
          <p:nvPr>
            <p:ph type="sldNum" sz="quarter" idx="12"/>
          </p:nvPr>
        </p:nvSpPr>
        <p:spPr/>
        <p:txBody>
          <a:bodyPr/>
          <a:lstStyle/>
          <a:p>
            <a:fld id="{DD0B1D40-F950-463D-91CD-5B4564DDD52E}" type="slidenum">
              <a:rPr lang="en-GB" smtClean="0"/>
              <a:t>‹#›</a:t>
            </a:fld>
            <a:endParaRPr lang="en-GB"/>
          </a:p>
        </p:txBody>
      </p:sp>
    </p:spTree>
    <p:extLst>
      <p:ext uri="{BB962C8B-B14F-4D97-AF65-F5344CB8AC3E}">
        <p14:creationId xmlns:p14="http://schemas.microsoft.com/office/powerpoint/2010/main" val="27258173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5F00C8-F23B-0DDD-15BD-9239EFB8A9E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0AE46C6-C1AC-5E1E-9E45-B64C26A81DD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267ABE3A-BF5F-0BD5-74D7-2ED39A87B54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3943A15A-0018-2DF3-5FEA-2960B12A6720}"/>
              </a:ext>
            </a:extLst>
          </p:cNvPr>
          <p:cNvSpPr>
            <a:spLocks noGrp="1"/>
          </p:cNvSpPr>
          <p:nvPr>
            <p:ph type="dt" sz="half" idx="10"/>
          </p:nvPr>
        </p:nvSpPr>
        <p:spPr/>
        <p:txBody>
          <a:bodyPr/>
          <a:lstStyle/>
          <a:p>
            <a:fld id="{BA29E0C8-4595-4A9F-8FC1-683EA4A425D7}" type="datetimeFigureOut">
              <a:rPr lang="en-GB" smtClean="0"/>
              <a:t>26/03/2024</a:t>
            </a:fld>
            <a:endParaRPr lang="en-GB"/>
          </a:p>
        </p:txBody>
      </p:sp>
      <p:sp>
        <p:nvSpPr>
          <p:cNvPr id="6" name="Footer Placeholder 5">
            <a:extLst>
              <a:ext uri="{FF2B5EF4-FFF2-40B4-BE49-F238E27FC236}">
                <a16:creationId xmlns:a16="http://schemas.microsoft.com/office/drawing/2014/main" id="{1606FD68-B76D-B1AE-7C21-B622EBC4028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80D7C5C-1DDE-ED47-914E-CDCB40F9B84F}"/>
              </a:ext>
            </a:extLst>
          </p:cNvPr>
          <p:cNvSpPr>
            <a:spLocks noGrp="1"/>
          </p:cNvSpPr>
          <p:nvPr>
            <p:ph type="sldNum" sz="quarter" idx="12"/>
          </p:nvPr>
        </p:nvSpPr>
        <p:spPr/>
        <p:txBody>
          <a:bodyPr/>
          <a:lstStyle/>
          <a:p>
            <a:fld id="{DD0B1D40-F950-463D-91CD-5B4564DDD52E}" type="slidenum">
              <a:rPr lang="en-GB" smtClean="0"/>
              <a:t>‹#›</a:t>
            </a:fld>
            <a:endParaRPr lang="en-GB"/>
          </a:p>
        </p:txBody>
      </p:sp>
    </p:spTree>
    <p:extLst>
      <p:ext uri="{BB962C8B-B14F-4D97-AF65-F5344CB8AC3E}">
        <p14:creationId xmlns:p14="http://schemas.microsoft.com/office/powerpoint/2010/main" val="18329987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AD4AB-B54C-93F5-5202-DDBF94754DEA}"/>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329149E-1E7E-E617-950E-77ADA20965D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5DF6884-F7A9-0B89-223E-20B4F2C8C65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741CBE8F-1137-E219-0769-E9CBA1E94E9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2C2AAAD-8297-E1C6-387C-327ADDCAF51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41ACE54C-2BA9-7E52-6F3C-99E5EA86E57A}"/>
              </a:ext>
            </a:extLst>
          </p:cNvPr>
          <p:cNvSpPr>
            <a:spLocks noGrp="1"/>
          </p:cNvSpPr>
          <p:nvPr>
            <p:ph type="dt" sz="half" idx="10"/>
          </p:nvPr>
        </p:nvSpPr>
        <p:spPr/>
        <p:txBody>
          <a:bodyPr/>
          <a:lstStyle/>
          <a:p>
            <a:fld id="{BA29E0C8-4595-4A9F-8FC1-683EA4A425D7}" type="datetimeFigureOut">
              <a:rPr lang="en-GB" smtClean="0"/>
              <a:t>26/03/2024</a:t>
            </a:fld>
            <a:endParaRPr lang="en-GB"/>
          </a:p>
        </p:txBody>
      </p:sp>
      <p:sp>
        <p:nvSpPr>
          <p:cNvPr id="8" name="Footer Placeholder 7">
            <a:extLst>
              <a:ext uri="{FF2B5EF4-FFF2-40B4-BE49-F238E27FC236}">
                <a16:creationId xmlns:a16="http://schemas.microsoft.com/office/drawing/2014/main" id="{1C4C4623-BF41-25E4-7030-2DB1CE59089C}"/>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3E888F55-95CF-8445-9571-C8177D37A34D}"/>
              </a:ext>
            </a:extLst>
          </p:cNvPr>
          <p:cNvSpPr>
            <a:spLocks noGrp="1"/>
          </p:cNvSpPr>
          <p:nvPr>
            <p:ph type="sldNum" sz="quarter" idx="12"/>
          </p:nvPr>
        </p:nvSpPr>
        <p:spPr/>
        <p:txBody>
          <a:bodyPr/>
          <a:lstStyle/>
          <a:p>
            <a:fld id="{DD0B1D40-F950-463D-91CD-5B4564DDD52E}" type="slidenum">
              <a:rPr lang="en-GB" smtClean="0"/>
              <a:t>‹#›</a:t>
            </a:fld>
            <a:endParaRPr lang="en-GB"/>
          </a:p>
        </p:txBody>
      </p:sp>
    </p:spTree>
    <p:extLst>
      <p:ext uri="{BB962C8B-B14F-4D97-AF65-F5344CB8AC3E}">
        <p14:creationId xmlns:p14="http://schemas.microsoft.com/office/powerpoint/2010/main" val="14137004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F3628A-B2BB-A8A8-758E-1E851DCA3537}"/>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DE2845B0-F809-D06E-3B0E-48FCA7B07503}"/>
              </a:ext>
            </a:extLst>
          </p:cNvPr>
          <p:cNvSpPr>
            <a:spLocks noGrp="1"/>
          </p:cNvSpPr>
          <p:nvPr>
            <p:ph type="dt" sz="half" idx="10"/>
          </p:nvPr>
        </p:nvSpPr>
        <p:spPr/>
        <p:txBody>
          <a:bodyPr/>
          <a:lstStyle/>
          <a:p>
            <a:fld id="{BA29E0C8-4595-4A9F-8FC1-683EA4A425D7}" type="datetimeFigureOut">
              <a:rPr lang="en-GB" smtClean="0"/>
              <a:t>26/03/2024</a:t>
            </a:fld>
            <a:endParaRPr lang="en-GB"/>
          </a:p>
        </p:txBody>
      </p:sp>
      <p:sp>
        <p:nvSpPr>
          <p:cNvPr id="4" name="Footer Placeholder 3">
            <a:extLst>
              <a:ext uri="{FF2B5EF4-FFF2-40B4-BE49-F238E27FC236}">
                <a16:creationId xmlns:a16="http://schemas.microsoft.com/office/drawing/2014/main" id="{83038274-3F35-B5CE-FB4C-2BCD031BFDEA}"/>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974C11E4-F775-75C2-0DCE-9FC6B9EA0A02}"/>
              </a:ext>
            </a:extLst>
          </p:cNvPr>
          <p:cNvSpPr>
            <a:spLocks noGrp="1"/>
          </p:cNvSpPr>
          <p:nvPr>
            <p:ph type="sldNum" sz="quarter" idx="12"/>
          </p:nvPr>
        </p:nvSpPr>
        <p:spPr/>
        <p:txBody>
          <a:bodyPr/>
          <a:lstStyle/>
          <a:p>
            <a:fld id="{DD0B1D40-F950-463D-91CD-5B4564DDD52E}" type="slidenum">
              <a:rPr lang="en-GB" smtClean="0"/>
              <a:t>‹#›</a:t>
            </a:fld>
            <a:endParaRPr lang="en-GB"/>
          </a:p>
        </p:txBody>
      </p:sp>
    </p:spTree>
    <p:extLst>
      <p:ext uri="{BB962C8B-B14F-4D97-AF65-F5344CB8AC3E}">
        <p14:creationId xmlns:p14="http://schemas.microsoft.com/office/powerpoint/2010/main" val="633600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12A9583-DCD4-E6FE-5787-0595C4244C7E}"/>
              </a:ext>
            </a:extLst>
          </p:cNvPr>
          <p:cNvSpPr>
            <a:spLocks noGrp="1"/>
          </p:cNvSpPr>
          <p:nvPr>
            <p:ph type="dt" sz="half" idx="10"/>
          </p:nvPr>
        </p:nvSpPr>
        <p:spPr/>
        <p:txBody>
          <a:bodyPr/>
          <a:lstStyle/>
          <a:p>
            <a:fld id="{BA29E0C8-4595-4A9F-8FC1-683EA4A425D7}" type="datetimeFigureOut">
              <a:rPr lang="en-GB" smtClean="0"/>
              <a:t>26/03/2024</a:t>
            </a:fld>
            <a:endParaRPr lang="en-GB"/>
          </a:p>
        </p:txBody>
      </p:sp>
      <p:sp>
        <p:nvSpPr>
          <p:cNvPr id="3" name="Footer Placeholder 2">
            <a:extLst>
              <a:ext uri="{FF2B5EF4-FFF2-40B4-BE49-F238E27FC236}">
                <a16:creationId xmlns:a16="http://schemas.microsoft.com/office/drawing/2014/main" id="{2A66277A-18B5-ACE3-AC3F-AE06C43F5F0E}"/>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E75A9B86-0339-8B87-C985-D91746B6F9DA}"/>
              </a:ext>
            </a:extLst>
          </p:cNvPr>
          <p:cNvSpPr>
            <a:spLocks noGrp="1"/>
          </p:cNvSpPr>
          <p:nvPr>
            <p:ph type="sldNum" sz="quarter" idx="12"/>
          </p:nvPr>
        </p:nvSpPr>
        <p:spPr/>
        <p:txBody>
          <a:bodyPr/>
          <a:lstStyle/>
          <a:p>
            <a:fld id="{DD0B1D40-F950-463D-91CD-5B4564DDD52E}" type="slidenum">
              <a:rPr lang="en-GB" smtClean="0"/>
              <a:t>‹#›</a:t>
            </a:fld>
            <a:endParaRPr lang="en-GB"/>
          </a:p>
        </p:txBody>
      </p:sp>
    </p:spTree>
    <p:extLst>
      <p:ext uri="{BB962C8B-B14F-4D97-AF65-F5344CB8AC3E}">
        <p14:creationId xmlns:p14="http://schemas.microsoft.com/office/powerpoint/2010/main" val="39968867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E7179B-3C3C-0F2A-F470-4226C7E9322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5301D419-E3B5-0F9D-9E49-3CB0193800F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62346499-428E-093C-4C8A-7040111DA18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8E912E1-EA58-9DAE-B944-0EA91CE8013B}"/>
              </a:ext>
            </a:extLst>
          </p:cNvPr>
          <p:cNvSpPr>
            <a:spLocks noGrp="1"/>
          </p:cNvSpPr>
          <p:nvPr>
            <p:ph type="dt" sz="half" idx="10"/>
          </p:nvPr>
        </p:nvSpPr>
        <p:spPr/>
        <p:txBody>
          <a:bodyPr/>
          <a:lstStyle/>
          <a:p>
            <a:fld id="{BA29E0C8-4595-4A9F-8FC1-683EA4A425D7}" type="datetimeFigureOut">
              <a:rPr lang="en-GB" smtClean="0"/>
              <a:t>26/03/2024</a:t>
            </a:fld>
            <a:endParaRPr lang="en-GB"/>
          </a:p>
        </p:txBody>
      </p:sp>
      <p:sp>
        <p:nvSpPr>
          <p:cNvPr id="6" name="Footer Placeholder 5">
            <a:extLst>
              <a:ext uri="{FF2B5EF4-FFF2-40B4-BE49-F238E27FC236}">
                <a16:creationId xmlns:a16="http://schemas.microsoft.com/office/drawing/2014/main" id="{5CB8641A-B3F8-9CB4-181A-74E8AA2931D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14AAD4D-93FB-8994-FDD4-B9BEA1D45C94}"/>
              </a:ext>
            </a:extLst>
          </p:cNvPr>
          <p:cNvSpPr>
            <a:spLocks noGrp="1"/>
          </p:cNvSpPr>
          <p:nvPr>
            <p:ph type="sldNum" sz="quarter" idx="12"/>
          </p:nvPr>
        </p:nvSpPr>
        <p:spPr/>
        <p:txBody>
          <a:bodyPr/>
          <a:lstStyle/>
          <a:p>
            <a:fld id="{DD0B1D40-F950-463D-91CD-5B4564DDD52E}" type="slidenum">
              <a:rPr lang="en-GB" smtClean="0"/>
              <a:t>‹#›</a:t>
            </a:fld>
            <a:endParaRPr lang="en-GB"/>
          </a:p>
        </p:txBody>
      </p:sp>
    </p:spTree>
    <p:extLst>
      <p:ext uri="{BB962C8B-B14F-4D97-AF65-F5344CB8AC3E}">
        <p14:creationId xmlns:p14="http://schemas.microsoft.com/office/powerpoint/2010/main" val="31302943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EF6EB2-33DD-621D-5967-5107168D829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040E5CA2-C9B9-3E53-6647-4D2F3B6EACA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B37340D9-5008-72F7-48F4-F4D55BDF70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089BC9-2959-786E-5095-2BF01666A143}"/>
              </a:ext>
            </a:extLst>
          </p:cNvPr>
          <p:cNvSpPr>
            <a:spLocks noGrp="1"/>
          </p:cNvSpPr>
          <p:nvPr>
            <p:ph type="dt" sz="half" idx="10"/>
          </p:nvPr>
        </p:nvSpPr>
        <p:spPr/>
        <p:txBody>
          <a:bodyPr/>
          <a:lstStyle/>
          <a:p>
            <a:fld id="{BA29E0C8-4595-4A9F-8FC1-683EA4A425D7}" type="datetimeFigureOut">
              <a:rPr lang="en-GB" smtClean="0"/>
              <a:t>26/03/2024</a:t>
            </a:fld>
            <a:endParaRPr lang="en-GB"/>
          </a:p>
        </p:txBody>
      </p:sp>
      <p:sp>
        <p:nvSpPr>
          <p:cNvPr id="6" name="Footer Placeholder 5">
            <a:extLst>
              <a:ext uri="{FF2B5EF4-FFF2-40B4-BE49-F238E27FC236}">
                <a16:creationId xmlns:a16="http://schemas.microsoft.com/office/drawing/2014/main" id="{12A57C71-D1FD-C7D6-BBA0-5A8D3F239BF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E49E689-FBCA-B0D4-E92B-3D07B6D72352}"/>
              </a:ext>
            </a:extLst>
          </p:cNvPr>
          <p:cNvSpPr>
            <a:spLocks noGrp="1"/>
          </p:cNvSpPr>
          <p:nvPr>
            <p:ph type="sldNum" sz="quarter" idx="12"/>
          </p:nvPr>
        </p:nvSpPr>
        <p:spPr/>
        <p:txBody>
          <a:bodyPr/>
          <a:lstStyle/>
          <a:p>
            <a:fld id="{DD0B1D40-F950-463D-91CD-5B4564DDD52E}" type="slidenum">
              <a:rPr lang="en-GB" smtClean="0"/>
              <a:t>‹#›</a:t>
            </a:fld>
            <a:endParaRPr lang="en-GB"/>
          </a:p>
        </p:txBody>
      </p:sp>
    </p:spTree>
    <p:extLst>
      <p:ext uri="{BB962C8B-B14F-4D97-AF65-F5344CB8AC3E}">
        <p14:creationId xmlns:p14="http://schemas.microsoft.com/office/powerpoint/2010/main" val="33725003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3.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D8082D8-26F7-D2B5-4520-A93CE3A47D7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839E1C6-E713-6276-7826-BAB9B4B4B7D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1C577B8-8FF2-656E-01E6-AE6E0833222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A29E0C8-4595-4A9F-8FC1-683EA4A425D7}" type="datetimeFigureOut">
              <a:rPr lang="en-GB" smtClean="0"/>
              <a:t>26/03/2024</a:t>
            </a:fld>
            <a:endParaRPr lang="en-GB"/>
          </a:p>
        </p:txBody>
      </p:sp>
      <p:sp>
        <p:nvSpPr>
          <p:cNvPr id="5" name="Footer Placeholder 4">
            <a:extLst>
              <a:ext uri="{FF2B5EF4-FFF2-40B4-BE49-F238E27FC236}">
                <a16:creationId xmlns:a16="http://schemas.microsoft.com/office/drawing/2014/main" id="{3A1645C0-59ED-C9BB-66F3-471CDD5E1A3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03A0C4B4-7AF0-C400-EEC2-5668594E099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D0B1D40-F950-463D-91CD-5B4564DDD52E}" type="slidenum">
              <a:rPr lang="en-GB" smtClean="0"/>
              <a:t>‹#›</a:t>
            </a:fld>
            <a:endParaRPr lang="en-GB"/>
          </a:p>
        </p:txBody>
      </p:sp>
    </p:spTree>
    <p:extLst>
      <p:ext uri="{BB962C8B-B14F-4D97-AF65-F5344CB8AC3E}">
        <p14:creationId xmlns:p14="http://schemas.microsoft.com/office/powerpoint/2010/main" val="5279370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a:gsLst>
            <a:gs pos="0">
              <a:srgbClr val="F5F7FC"/>
            </a:gs>
            <a:gs pos="74000">
              <a:srgbClr val="A9BEE4"/>
            </a:gs>
            <a:gs pos="83000">
              <a:srgbClr val="A9BEE4"/>
            </a:gs>
            <a:gs pos="100000">
              <a:srgbClr val="C5D3ED"/>
            </a:gs>
          </a:gsLst>
          <a:lin ang="5400000" scaled="0"/>
        </a:gradFill>
        <a:effectLst/>
      </p:bgPr>
    </p:bg>
    <p:spTree>
      <p:nvGrpSpPr>
        <p:cNvPr id="1" name="Shape 9"/>
        <p:cNvGrpSpPr/>
        <p:nvPr/>
      </p:nvGrpSpPr>
      <p:grpSpPr>
        <a:xfrm>
          <a:off x="0" y="0"/>
          <a:ext cx="0" cy="0"/>
          <a:chOff x="0" y="0"/>
          <a:chExt cx="0" cy="0"/>
        </a:xfrm>
      </p:grpSpPr>
      <p:sp>
        <p:nvSpPr>
          <p:cNvPr id="10" name="Google Shape;10;p4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lt1"/>
              </a:buClr>
              <a:buSzPts val="4400"/>
              <a:buFont typeface="Calibri"/>
              <a:buNone/>
              <a:defRPr sz="44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4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
        <p:nvSpPr>
          <p:cNvPr id="12" name="Google Shape;12;p4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9pPr>
          </a:lstStyle>
          <a:p>
            <a:endParaRPr/>
          </a:p>
        </p:txBody>
      </p:sp>
      <p:sp>
        <p:nvSpPr>
          <p:cNvPr id="13" name="Google Shape;13;p4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9pPr>
          </a:lstStyle>
          <a:p>
            <a:endParaRPr/>
          </a:p>
        </p:txBody>
      </p:sp>
      <p:sp>
        <p:nvSpPr>
          <p:cNvPr id="14" name="Google Shape;14;p4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1993463697"/>
      </p:ext>
    </p:extLst>
  </p:cSld>
  <p:clrMap bg1="lt1" tx1="dk1" bg2="dk2" tx2="lt2" accent1="accent1" accent2="accent2" accent3="accent3" accent4="accent4" accent5="accent5" accent6="accent6" hlink="hlink" folHlink="folHlink"/>
  <p:sldLayoutIdLst>
    <p:sldLayoutId id="2147483662" r:id="rId1"/>
    <p:sldLayoutId id="2147483663"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gradFill>
          <a:gsLst>
            <a:gs pos="0">
              <a:srgbClr val="F5F7FC"/>
            </a:gs>
            <a:gs pos="74000">
              <a:srgbClr val="A9BEE4"/>
            </a:gs>
            <a:gs pos="83000">
              <a:srgbClr val="A9BEE4"/>
            </a:gs>
            <a:gs pos="100000">
              <a:srgbClr val="C5D3ED"/>
            </a:gs>
          </a:gsLst>
          <a:lin ang="5400000" scaled="0"/>
        </a:gradFill>
        <a:effectLst/>
      </p:bgPr>
    </p:bg>
    <p:spTree>
      <p:nvGrpSpPr>
        <p:cNvPr id="1" name="Shape 25"/>
        <p:cNvGrpSpPr/>
        <p:nvPr/>
      </p:nvGrpSpPr>
      <p:grpSpPr>
        <a:xfrm>
          <a:off x="0" y="0"/>
          <a:ext cx="0" cy="0"/>
          <a:chOff x="0" y="0"/>
          <a:chExt cx="0" cy="0"/>
        </a:xfrm>
      </p:grpSpPr>
      <p:sp>
        <p:nvSpPr>
          <p:cNvPr id="26" name="Google Shape;26;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27" name="Google Shape;27;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8" name="Google Shape;28;p4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29" name="Google Shape;29;p4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30" name="Google Shape;30;p4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1249645945"/>
      </p:ext>
    </p:extLst>
  </p:cSld>
  <p:clrMap bg1="lt1" tx1="dk1" bg2="dk2" tx2="lt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15.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14.xml"/><Relationship Id="rId4" Type="http://schemas.openxmlformats.org/officeDocument/2006/relationships/image" Target="../media/image17.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3.xml"/><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24.xml"/><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24.emf"/><Relationship Id="rId4" Type="http://schemas.openxmlformats.org/officeDocument/2006/relationships/image" Target="../media/image23.emf"/></Relationships>
</file>

<file path=ppt/slides/_rels/slide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737171-3BF2-0AD9-C814-D2B010F39438}"/>
              </a:ext>
            </a:extLst>
          </p:cNvPr>
          <p:cNvSpPr>
            <a:spLocks noGrp="1"/>
          </p:cNvSpPr>
          <p:nvPr>
            <p:ph type="ctrTitle"/>
          </p:nvPr>
        </p:nvSpPr>
        <p:spPr/>
        <p:txBody>
          <a:bodyPr/>
          <a:lstStyle/>
          <a:p>
            <a:r>
              <a:rPr lang="en-GB" dirty="0"/>
              <a:t>Geography Hub </a:t>
            </a:r>
            <a:br>
              <a:rPr lang="en-GB" dirty="0"/>
            </a:br>
            <a:r>
              <a:rPr lang="en-GB" sz="4400" dirty="0"/>
              <a:t>25/03/24</a:t>
            </a:r>
            <a:endParaRPr lang="en-GB" dirty="0"/>
          </a:p>
        </p:txBody>
      </p:sp>
      <p:sp>
        <p:nvSpPr>
          <p:cNvPr id="3" name="Subtitle 2">
            <a:extLst>
              <a:ext uri="{FF2B5EF4-FFF2-40B4-BE49-F238E27FC236}">
                <a16:creationId xmlns:a16="http://schemas.microsoft.com/office/drawing/2014/main" id="{0BA2B2AA-D0DC-BAFE-3DA2-47C2C5C1F6C0}"/>
              </a:ext>
            </a:extLst>
          </p:cNvPr>
          <p:cNvSpPr>
            <a:spLocks noGrp="1"/>
          </p:cNvSpPr>
          <p:nvPr>
            <p:ph type="subTitle" idx="1"/>
          </p:nvPr>
        </p:nvSpPr>
        <p:spPr>
          <a:xfrm>
            <a:off x="1524000" y="3765668"/>
            <a:ext cx="9144000" cy="1655762"/>
          </a:xfrm>
        </p:spPr>
        <p:txBody>
          <a:bodyPr>
            <a:normAutofit/>
          </a:bodyPr>
          <a:lstStyle/>
          <a:p>
            <a:r>
              <a:rPr lang="en-GB" sz="3600" dirty="0"/>
              <a:t>Welcome! Please sign in and help yourself to refreshments.</a:t>
            </a:r>
          </a:p>
        </p:txBody>
      </p:sp>
      <p:pic>
        <p:nvPicPr>
          <p:cNvPr id="4" name="Picture 3">
            <a:extLst>
              <a:ext uri="{FF2B5EF4-FFF2-40B4-BE49-F238E27FC236}">
                <a16:creationId xmlns:a16="http://schemas.microsoft.com/office/drawing/2014/main" id="{30C3C1C8-B8BC-2431-E459-05B1CAD11F5F}"/>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156772" y="5591747"/>
            <a:ext cx="4002533" cy="1266253"/>
          </a:xfrm>
          <a:prstGeom prst="rect">
            <a:avLst/>
          </a:prstGeom>
        </p:spPr>
      </p:pic>
      <p:pic>
        <p:nvPicPr>
          <p:cNvPr id="1026" name="Picture 2" descr="Geography GIF - Find on GIFER">
            <a:extLst>
              <a:ext uri="{FF2B5EF4-FFF2-40B4-BE49-F238E27FC236}">
                <a16:creationId xmlns:a16="http://schemas.microsoft.com/office/drawing/2014/main" id="{8F7A96B6-A096-80FF-7674-8251F3CE80B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4295" t="22872" r="28652" b="23641"/>
          <a:stretch/>
        </p:blipFill>
        <p:spPr bwMode="auto">
          <a:xfrm>
            <a:off x="9605247" y="202406"/>
            <a:ext cx="2144390" cy="243764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A1CDA728-8AAD-0142-7E6E-BFF7B4ED1BF1}"/>
              </a:ext>
            </a:extLst>
          </p:cNvPr>
          <p:cNvPicPr>
            <a:picLocks noChangeAspect="1"/>
          </p:cNvPicPr>
          <p:nvPr/>
        </p:nvPicPr>
        <p:blipFill rotWithShape="1">
          <a:blip r:embed="rId4"/>
          <a:srcRect l="8546" t="39882" r="6971" b="41121"/>
          <a:stretch/>
        </p:blipFill>
        <p:spPr>
          <a:xfrm>
            <a:off x="7896730" y="5754760"/>
            <a:ext cx="4138497" cy="930584"/>
          </a:xfrm>
          <a:prstGeom prst="rect">
            <a:avLst/>
          </a:prstGeom>
        </p:spPr>
      </p:pic>
    </p:spTree>
    <p:extLst>
      <p:ext uri="{BB962C8B-B14F-4D97-AF65-F5344CB8AC3E}">
        <p14:creationId xmlns:p14="http://schemas.microsoft.com/office/powerpoint/2010/main" val="22507026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80"/>
          <p:cNvSpPr/>
          <p:nvPr/>
        </p:nvSpPr>
        <p:spPr>
          <a:xfrm>
            <a:off x="6430901" y="1493966"/>
            <a:ext cx="5038804" cy="839659"/>
          </a:xfrm>
          <a:prstGeom prst="roundRect">
            <a:avLst>
              <a:gd name="adj" fmla="val 16667"/>
            </a:avLst>
          </a:prstGeom>
          <a:solidFill>
            <a:srgbClr val="ABD2E3"/>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2400"/>
              <a:buFont typeface="Arial"/>
              <a:buNone/>
              <a:tabLst/>
              <a:defRPr/>
            </a:pPr>
            <a:r>
              <a:rPr kumimoji="0" lang="en-GB" sz="2400" b="0" i="0" u="none" strike="noStrike" kern="0" cap="none" spc="0" normalizeH="0" baseline="0" noProof="0">
                <a:ln>
                  <a:noFill/>
                </a:ln>
                <a:solidFill>
                  <a:srgbClr val="000000"/>
                </a:solidFill>
                <a:effectLst/>
                <a:uLnTx/>
                <a:uFillTx/>
                <a:latin typeface="Arial"/>
                <a:ea typeface="Arial"/>
                <a:cs typeface="Arial"/>
                <a:sym typeface="Arial"/>
              </a:rPr>
              <a:t>Subject Expertise</a:t>
            </a:r>
            <a:endParaRPr kumimoji="0" sz="2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84" name="Google Shape;184;p80"/>
          <p:cNvSpPr/>
          <p:nvPr/>
        </p:nvSpPr>
        <p:spPr>
          <a:xfrm>
            <a:off x="387394" y="1493966"/>
            <a:ext cx="5038803" cy="839659"/>
          </a:xfrm>
          <a:prstGeom prst="roundRect">
            <a:avLst>
              <a:gd name="adj" fmla="val 16667"/>
            </a:avLst>
          </a:prstGeom>
          <a:solidFill>
            <a:srgbClr val="ABD2E3"/>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2400"/>
              <a:buFont typeface="Arial"/>
              <a:buNone/>
              <a:tabLst/>
              <a:defRPr/>
            </a:pPr>
            <a:r>
              <a:rPr kumimoji="0" lang="en-GB" sz="2400" b="0" i="0" u="none" strike="noStrike" kern="0" cap="none" spc="0" normalizeH="0" baseline="0" noProof="0">
                <a:ln>
                  <a:noFill/>
                </a:ln>
                <a:solidFill>
                  <a:srgbClr val="000000"/>
                </a:solidFill>
                <a:effectLst/>
                <a:uLnTx/>
                <a:uFillTx/>
                <a:latin typeface="Arial"/>
                <a:ea typeface="Arial"/>
                <a:cs typeface="Arial"/>
                <a:sym typeface="Arial"/>
              </a:rPr>
              <a:t>Subject Knowledge</a:t>
            </a:r>
            <a:endParaRPr kumimoji="0" sz="2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85" name="Google Shape;185;p80"/>
          <p:cNvSpPr txBox="1">
            <a:spLocks noGrp="1"/>
          </p:cNvSpPr>
          <p:nvPr>
            <p:ph type="title"/>
          </p:nvPr>
        </p:nvSpPr>
        <p:spPr>
          <a:xfrm>
            <a:off x="269394" y="323850"/>
            <a:ext cx="10634472" cy="713984"/>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6600"/>
              <a:buFont typeface="Arial"/>
              <a:buNone/>
            </a:pPr>
            <a:r>
              <a:rPr lang="en-GB">
                <a:solidFill>
                  <a:schemeClr val="dk1"/>
                </a:solidFill>
              </a:rPr>
              <a:t>What does high quality subject expertise look like? In your subject?</a:t>
            </a:r>
            <a:endParaRPr>
              <a:solidFill>
                <a:schemeClr val="dk1"/>
              </a:solidFill>
            </a:endParaRPr>
          </a:p>
        </p:txBody>
      </p:sp>
      <p:sp>
        <p:nvSpPr>
          <p:cNvPr id="186" name="Google Shape;186;p80"/>
          <p:cNvSpPr/>
          <p:nvPr/>
        </p:nvSpPr>
        <p:spPr>
          <a:xfrm>
            <a:off x="387394" y="2484565"/>
            <a:ext cx="5038803" cy="839659"/>
          </a:xfrm>
          <a:prstGeom prst="roundRect">
            <a:avLst>
              <a:gd name="adj" fmla="val 16667"/>
            </a:avLst>
          </a:prstGeom>
          <a:solidFill>
            <a:srgbClr val="DDEAF6"/>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2400"/>
              <a:buFont typeface="Arial"/>
              <a:buNone/>
              <a:tabLst/>
              <a:defRPr/>
            </a:pPr>
            <a:r>
              <a:rPr kumimoji="0" lang="en-GB" sz="2400" b="0" i="0" u="none" strike="noStrike" kern="0" cap="none" spc="0" normalizeH="0" baseline="0" noProof="0">
                <a:ln>
                  <a:noFill/>
                </a:ln>
                <a:solidFill>
                  <a:srgbClr val="000000"/>
                </a:solidFill>
                <a:effectLst/>
                <a:uLnTx/>
                <a:uFillTx/>
                <a:latin typeface="Arial"/>
                <a:ea typeface="Arial"/>
                <a:cs typeface="Arial"/>
                <a:sym typeface="Arial"/>
              </a:rPr>
              <a:t>Relevant qualifications</a:t>
            </a:r>
            <a:endParaRPr kumimoji="0" sz="2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87" name="Google Shape;187;p80"/>
          <p:cNvSpPr/>
          <p:nvPr/>
        </p:nvSpPr>
        <p:spPr>
          <a:xfrm>
            <a:off x="387394" y="3428999"/>
            <a:ext cx="5038803" cy="839659"/>
          </a:xfrm>
          <a:prstGeom prst="roundRect">
            <a:avLst>
              <a:gd name="adj" fmla="val 16667"/>
            </a:avLst>
          </a:prstGeom>
          <a:solidFill>
            <a:srgbClr val="DDEAF6"/>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2400"/>
              <a:buFont typeface="Arial"/>
              <a:buNone/>
              <a:tabLst/>
              <a:defRPr/>
            </a:pPr>
            <a:r>
              <a:rPr kumimoji="0" lang="en-GB" sz="2400" b="0" i="0" u="none" strike="noStrike" kern="0" cap="none" spc="0" normalizeH="0" baseline="0" noProof="0">
                <a:ln>
                  <a:noFill/>
                </a:ln>
                <a:solidFill>
                  <a:srgbClr val="000000"/>
                </a:solidFill>
                <a:effectLst/>
                <a:uLnTx/>
                <a:uFillTx/>
                <a:latin typeface="Arial"/>
                <a:ea typeface="Arial"/>
                <a:cs typeface="Arial"/>
                <a:sym typeface="Arial"/>
              </a:rPr>
              <a:t>Secure knowledge of methods and facts</a:t>
            </a:r>
            <a:endParaRPr kumimoji="0" sz="2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88" name="Google Shape;188;p80"/>
          <p:cNvSpPr/>
          <p:nvPr/>
        </p:nvSpPr>
        <p:spPr>
          <a:xfrm>
            <a:off x="6430900" y="2428763"/>
            <a:ext cx="5038800" cy="895500"/>
          </a:xfrm>
          <a:prstGeom prst="roundRect">
            <a:avLst>
              <a:gd name="adj" fmla="val 16667"/>
            </a:avLst>
          </a:prstGeom>
          <a:solidFill>
            <a:srgbClr val="DDEAF6"/>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2400"/>
              <a:buFont typeface="Arial"/>
              <a:buNone/>
              <a:tabLst/>
              <a:defRPr/>
            </a:pPr>
            <a:r>
              <a:rPr kumimoji="0" lang="en-GB" sz="2100" b="0" i="0" u="none" strike="noStrike" kern="0" cap="none" spc="0" normalizeH="0" baseline="0" noProof="0">
                <a:ln>
                  <a:noFill/>
                </a:ln>
                <a:solidFill>
                  <a:srgbClr val="000000"/>
                </a:solidFill>
                <a:effectLst/>
                <a:uLnTx/>
                <a:uFillTx/>
                <a:latin typeface="Arial"/>
                <a:ea typeface="Arial"/>
                <a:cs typeface="Arial"/>
                <a:sym typeface="Arial"/>
              </a:rPr>
              <a:t>Can design an appropriately sequenced lesson and develop longer term schema.</a:t>
            </a:r>
            <a:endParaRPr kumimoji="0" sz="21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89" name="Google Shape;189;p80"/>
          <p:cNvSpPr/>
          <p:nvPr/>
        </p:nvSpPr>
        <p:spPr>
          <a:xfrm>
            <a:off x="6430900" y="3428999"/>
            <a:ext cx="5038803" cy="839659"/>
          </a:xfrm>
          <a:prstGeom prst="roundRect">
            <a:avLst>
              <a:gd name="adj" fmla="val 16667"/>
            </a:avLst>
          </a:prstGeom>
          <a:solidFill>
            <a:srgbClr val="DDEAF6"/>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2400"/>
              <a:buFont typeface="Arial"/>
              <a:buNone/>
              <a:tabLst/>
              <a:defRPr/>
            </a:pPr>
            <a:r>
              <a:rPr kumimoji="0" lang="en-GB" sz="2400" b="0" i="0" u="none" strike="noStrike" kern="0" cap="none" spc="0" normalizeH="0" baseline="0" noProof="0">
                <a:ln>
                  <a:noFill/>
                </a:ln>
                <a:solidFill>
                  <a:srgbClr val="000000"/>
                </a:solidFill>
                <a:effectLst/>
                <a:uLnTx/>
                <a:uFillTx/>
                <a:latin typeface="Arial"/>
                <a:ea typeface="Arial"/>
                <a:cs typeface="Arial"/>
                <a:sym typeface="Arial"/>
              </a:rPr>
              <a:t>Can give effective explanations to help all pupils to understand</a:t>
            </a:r>
            <a:endParaRPr kumimoji="0" sz="2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90" name="Google Shape;190;p80"/>
          <p:cNvSpPr/>
          <p:nvPr/>
        </p:nvSpPr>
        <p:spPr>
          <a:xfrm>
            <a:off x="6430899" y="5301940"/>
            <a:ext cx="5038803" cy="1295791"/>
          </a:xfrm>
          <a:prstGeom prst="roundRect">
            <a:avLst>
              <a:gd name="adj" fmla="val 16667"/>
            </a:avLst>
          </a:prstGeom>
          <a:solidFill>
            <a:srgbClr val="DDEAF6"/>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2400"/>
              <a:buFont typeface="Arial"/>
              <a:buNone/>
              <a:tabLst/>
              <a:defRPr/>
            </a:pPr>
            <a:r>
              <a:rPr kumimoji="0" lang="en-GB" sz="2400" b="0" i="0" u="none" strike="noStrike" kern="0" cap="none" spc="0" normalizeH="0" baseline="0" noProof="0">
                <a:ln>
                  <a:noFill/>
                </a:ln>
                <a:solidFill>
                  <a:srgbClr val="000000"/>
                </a:solidFill>
                <a:effectLst/>
                <a:uLnTx/>
                <a:uFillTx/>
                <a:latin typeface="Arial"/>
                <a:ea typeface="Arial"/>
                <a:cs typeface="Arial"/>
                <a:sym typeface="Arial"/>
              </a:rPr>
              <a:t>Can pre-empt misconceptions and give effective explanations to overcome them</a:t>
            </a:r>
            <a:endParaRPr kumimoji="0" sz="2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91" name="Google Shape;191;p80"/>
          <p:cNvSpPr/>
          <p:nvPr/>
        </p:nvSpPr>
        <p:spPr>
          <a:xfrm>
            <a:off x="387394" y="5358387"/>
            <a:ext cx="5038803" cy="1111959"/>
          </a:xfrm>
          <a:prstGeom prst="roundRect">
            <a:avLst>
              <a:gd name="adj" fmla="val 16667"/>
            </a:avLst>
          </a:prstGeom>
          <a:solidFill>
            <a:srgbClr val="DDEAF6"/>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2400"/>
              <a:buFont typeface="Arial"/>
              <a:buNone/>
              <a:tabLst/>
              <a:defRPr/>
            </a:pPr>
            <a:r>
              <a:rPr kumimoji="0" lang="en-GB" sz="2400" b="0" i="0" u="none" strike="noStrike" kern="0" cap="none" spc="0" normalizeH="0" baseline="0" noProof="0">
                <a:ln>
                  <a:noFill/>
                </a:ln>
                <a:solidFill>
                  <a:srgbClr val="000000"/>
                </a:solidFill>
                <a:effectLst/>
                <a:uLnTx/>
                <a:uFillTx/>
                <a:latin typeface="Arial"/>
                <a:ea typeface="Arial"/>
                <a:cs typeface="Arial"/>
                <a:sym typeface="Arial"/>
              </a:rPr>
              <a:t>Ability to readily apply facts within complex scenarios</a:t>
            </a: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Pts val="2400"/>
              <a:buFont typeface="Arial"/>
              <a:buNone/>
              <a:tabLst/>
              <a:defRPr/>
            </a:pPr>
            <a:endParaRPr kumimoji="0" sz="2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92" name="Google Shape;192;p80"/>
          <p:cNvSpPr/>
          <p:nvPr/>
        </p:nvSpPr>
        <p:spPr>
          <a:xfrm>
            <a:off x="387394" y="4373433"/>
            <a:ext cx="5038803" cy="839659"/>
          </a:xfrm>
          <a:prstGeom prst="roundRect">
            <a:avLst>
              <a:gd name="adj" fmla="val 16667"/>
            </a:avLst>
          </a:prstGeom>
          <a:solidFill>
            <a:srgbClr val="DDEAF6"/>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2400"/>
              <a:buFont typeface="Arial"/>
              <a:buNone/>
              <a:tabLst/>
              <a:defRPr/>
            </a:pPr>
            <a:r>
              <a:rPr kumimoji="0" lang="en-GB" sz="2400" b="0" i="0" u="none" strike="noStrike" kern="0" cap="none" spc="0" normalizeH="0" baseline="0" noProof="0">
                <a:ln>
                  <a:noFill/>
                </a:ln>
                <a:solidFill>
                  <a:srgbClr val="000000"/>
                </a:solidFill>
                <a:effectLst/>
                <a:uLnTx/>
                <a:uFillTx/>
                <a:latin typeface="Arial"/>
                <a:ea typeface="Arial"/>
                <a:cs typeface="Arial"/>
                <a:sym typeface="Arial"/>
              </a:rPr>
              <a:t>Examiner knowledge for exam board</a:t>
            </a:r>
            <a:endParaRPr kumimoji="0" sz="2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93" name="Google Shape;193;p80"/>
          <p:cNvSpPr/>
          <p:nvPr/>
        </p:nvSpPr>
        <p:spPr>
          <a:xfrm>
            <a:off x="6430898" y="4373433"/>
            <a:ext cx="5038803" cy="839659"/>
          </a:xfrm>
          <a:prstGeom prst="roundRect">
            <a:avLst>
              <a:gd name="adj" fmla="val 16667"/>
            </a:avLst>
          </a:prstGeom>
          <a:solidFill>
            <a:srgbClr val="DDEAF6"/>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2400"/>
              <a:buFont typeface="Arial"/>
              <a:buNone/>
              <a:tabLst/>
              <a:defRPr/>
            </a:pPr>
            <a:r>
              <a:rPr kumimoji="0" lang="en-GB" sz="2400" b="0" i="0" u="none" strike="noStrike" kern="0" cap="none" spc="0" normalizeH="0" baseline="0" noProof="0">
                <a:ln>
                  <a:noFill/>
                </a:ln>
                <a:solidFill>
                  <a:srgbClr val="000000"/>
                </a:solidFill>
                <a:effectLst/>
                <a:uLnTx/>
                <a:uFillTx/>
                <a:latin typeface="Arial"/>
                <a:ea typeface="Arial"/>
                <a:cs typeface="Arial"/>
                <a:sym typeface="Arial"/>
              </a:rPr>
              <a:t>Can adapt a lesson in response to assessment information.</a:t>
            </a:r>
            <a:endParaRPr kumimoji="0" sz="2400" b="0" i="0" u="none" strike="noStrike" kern="0" cap="none" spc="0" normalizeH="0" baseline="0" noProof="0">
              <a:ln>
                <a:noFill/>
              </a:ln>
              <a:solidFill>
                <a:srgbClr val="000000"/>
              </a:solidFill>
              <a:effectLst/>
              <a:uLnTx/>
              <a:uFillTx/>
              <a:latin typeface="Arial"/>
              <a:ea typeface="Arial"/>
              <a:cs typeface="Arial"/>
              <a:sym typeface="Arial"/>
            </a:endParaRPr>
          </a:p>
        </p:txBody>
      </p:sp>
    </p:spTree>
    <p:extLst>
      <p:ext uri="{BB962C8B-B14F-4D97-AF65-F5344CB8AC3E}">
        <p14:creationId xmlns:p14="http://schemas.microsoft.com/office/powerpoint/2010/main" val="19424336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98"/>
        <p:cNvGrpSpPr/>
        <p:nvPr/>
      </p:nvGrpSpPr>
      <p:grpSpPr>
        <a:xfrm>
          <a:off x="0" y="0"/>
          <a:ext cx="0" cy="0"/>
          <a:chOff x="0" y="0"/>
          <a:chExt cx="0" cy="0"/>
        </a:xfrm>
      </p:grpSpPr>
      <p:sp>
        <p:nvSpPr>
          <p:cNvPr id="199" name="Google Shape;199;p81"/>
          <p:cNvSpPr/>
          <p:nvPr/>
        </p:nvSpPr>
        <p:spPr>
          <a:xfrm>
            <a:off x="0" y="0"/>
            <a:ext cx="12191695"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200" name="Google Shape;200;p81"/>
          <p:cNvSpPr txBox="1">
            <a:spLocks noGrp="1"/>
          </p:cNvSpPr>
          <p:nvPr>
            <p:ph type="title"/>
          </p:nvPr>
        </p:nvSpPr>
        <p:spPr>
          <a:xfrm>
            <a:off x="804672" y="5116529"/>
            <a:ext cx="10592174" cy="1000655"/>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1800"/>
              <a:buNone/>
            </a:pPr>
            <a:r>
              <a:rPr lang="en-GB" sz="4000">
                <a:solidFill>
                  <a:schemeClr val="dk1"/>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
                  </a:ext>
                </a:extLst>
              </a:rPr>
              <a:t>Why is subject expertise important?</a:t>
            </a:r>
            <a:endParaRPr/>
          </a:p>
        </p:txBody>
      </p:sp>
      <p:pic>
        <p:nvPicPr>
          <p:cNvPr id="201" name="Google Shape;201;p81" descr="Novice, Amateur, Professional, Consultant, Specialist or Expert ?"/>
          <p:cNvPicPr preferRelativeResize="0"/>
          <p:nvPr/>
        </p:nvPicPr>
        <p:blipFill rotWithShape="1">
          <a:blip r:embed="rId3">
            <a:alphaModFix/>
          </a:blip>
          <a:srcRect t="22252" b="31798"/>
          <a:stretch/>
        </p:blipFill>
        <p:spPr>
          <a:xfrm>
            <a:off x="-1" y="10"/>
            <a:ext cx="12192001" cy="4201449"/>
          </a:xfrm>
          <a:prstGeom prst="rect">
            <a:avLst/>
          </a:prstGeom>
          <a:noFill/>
          <a:ln>
            <a:noFill/>
          </a:ln>
        </p:spPr>
      </p:pic>
      <p:grpSp>
        <p:nvGrpSpPr>
          <p:cNvPr id="202" name="Google Shape;202;p81"/>
          <p:cNvGrpSpPr/>
          <p:nvPr/>
        </p:nvGrpSpPr>
        <p:grpSpPr>
          <a:xfrm>
            <a:off x="-1" y="2941813"/>
            <a:ext cx="12188952" cy="1828800"/>
            <a:chOff x="-305" y="3144820"/>
            <a:chExt cx="9182100" cy="1551136"/>
          </a:xfrm>
        </p:grpSpPr>
        <p:sp>
          <p:nvSpPr>
            <p:cNvPr id="203" name="Google Shape;203;p81"/>
            <p:cNvSpPr/>
            <p:nvPr/>
          </p:nvSpPr>
          <p:spPr>
            <a:xfrm>
              <a:off x="-305" y="3676854"/>
              <a:ext cx="9182100" cy="1019102"/>
            </a:xfrm>
            <a:custGeom>
              <a:avLst/>
              <a:gdLst/>
              <a:ahLst/>
              <a:cxnLst/>
              <a:rect l="l" t="t" r="r" b="b"/>
              <a:pathLst>
                <a:path w="9182100" h="1019102" extrusionOk="0">
                  <a:moveTo>
                    <a:pt x="0" y="1019102"/>
                  </a:moveTo>
                  <a:lnTo>
                    <a:pt x="9182100" y="1019102"/>
                  </a:lnTo>
                  <a:lnTo>
                    <a:pt x="9182100" y="273009"/>
                  </a:lnTo>
                  <a:cubicBezTo>
                    <a:pt x="9143429" y="275485"/>
                    <a:pt x="9104662" y="277200"/>
                    <a:pt x="9065895" y="278343"/>
                  </a:cubicBezTo>
                  <a:cubicBezTo>
                    <a:pt x="8798243" y="285201"/>
                    <a:pt x="8529066" y="277009"/>
                    <a:pt x="8261890" y="257769"/>
                  </a:cubicBezTo>
                  <a:cubicBezTo>
                    <a:pt x="8187024" y="251863"/>
                    <a:pt x="8112443" y="245386"/>
                    <a:pt x="8038624" y="235956"/>
                  </a:cubicBezTo>
                  <a:cubicBezTo>
                    <a:pt x="7980140" y="228051"/>
                    <a:pt x="7920228" y="219002"/>
                    <a:pt x="7862221" y="213097"/>
                  </a:cubicBezTo>
                  <a:cubicBezTo>
                    <a:pt x="7322439" y="159280"/>
                    <a:pt x="6780943" y="130991"/>
                    <a:pt x="6238780" y="126419"/>
                  </a:cubicBezTo>
                  <a:cubicBezTo>
                    <a:pt x="6102477" y="126324"/>
                    <a:pt x="5964745" y="128800"/>
                    <a:pt x="5828729" y="142421"/>
                  </a:cubicBezTo>
                  <a:cubicBezTo>
                    <a:pt x="5624703" y="162328"/>
                    <a:pt x="5429441" y="202048"/>
                    <a:pt x="5227606" y="219764"/>
                  </a:cubicBezTo>
                  <a:cubicBezTo>
                    <a:pt x="4950238" y="245767"/>
                    <a:pt x="4670393" y="228527"/>
                    <a:pt x="4394359" y="190713"/>
                  </a:cubicBezTo>
                  <a:cubicBezTo>
                    <a:pt x="4193381" y="163090"/>
                    <a:pt x="3988880" y="147755"/>
                    <a:pt x="3789236" y="107655"/>
                  </a:cubicBezTo>
                  <a:cubicBezTo>
                    <a:pt x="3660743" y="85271"/>
                    <a:pt x="3520249" y="51648"/>
                    <a:pt x="3391567" y="30502"/>
                  </a:cubicBezTo>
                  <a:cubicBezTo>
                    <a:pt x="2990469" y="-28553"/>
                    <a:pt x="2579370" y="5928"/>
                    <a:pt x="2180177" y="67745"/>
                  </a:cubicBezTo>
                  <a:cubicBezTo>
                    <a:pt x="1965198" y="103273"/>
                    <a:pt x="1751648" y="146136"/>
                    <a:pt x="1543336" y="209953"/>
                  </a:cubicBezTo>
                  <a:cubicBezTo>
                    <a:pt x="1456087" y="238528"/>
                    <a:pt x="1365885" y="264627"/>
                    <a:pt x="1276731" y="286439"/>
                  </a:cubicBezTo>
                  <a:cubicBezTo>
                    <a:pt x="1001173" y="335398"/>
                    <a:pt x="716471" y="346923"/>
                    <a:pt x="441293" y="292345"/>
                  </a:cubicBezTo>
                  <a:cubicBezTo>
                    <a:pt x="285655" y="263198"/>
                    <a:pt x="143923" y="198237"/>
                    <a:pt x="0" y="135563"/>
                  </a:cubicBezTo>
                  <a:lnTo>
                    <a:pt x="0" y="1019102"/>
                  </a:lnTo>
                  <a:close/>
                </a:path>
              </a:pathLst>
            </a:custGeom>
            <a:solidFill>
              <a:schemeClr val="lt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04" name="Google Shape;204;p81"/>
            <p:cNvSpPr/>
            <p:nvPr/>
          </p:nvSpPr>
          <p:spPr>
            <a:xfrm>
              <a:off x="-305" y="3144820"/>
              <a:ext cx="9182100" cy="932744"/>
            </a:xfrm>
            <a:custGeom>
              <a:avLst/>
              <a:gdLst/>
              <a:ahLst/>
              <a:cxnLst/>
              <a:rect l="l" t="t" r="r" b="b"/>
              <a:pathLst>
                <a:path w="9182100" h="932744" extrusionOk="0">
                  <a:moveTo>
                    <a:pt x="9182100" y="396420"/>
                  </a:moveTo>
                  <a:cubicBezTo>
                    <a:pt x="9156097" y="395182"/>
                    <a:pt x="9129999" y="393753"/>
                    <a:pt x="9103805" y="392229"/>
                  </a:cubicBezTo>
                  <a:cubicBezTo>
                    <a:pt x="8974169" y="384419"/>
                    <a:pt x="8843105" y="372989"/>
                    <a:pt x="8712422" y="359749"/>
                  </a:cubicBezTo>
                  <a:cubicBezTo>
                    <a:pt x="8581739" y="346319"/>
                    <a:pt x="8451056" y="331269"/>
                    <a:pt x="8322755" y="313362"/>
                  </a:cubicBezTo>
                  <a:cubicBezTo>
                    <a:pt x="8258747" y="304695"/>
                    <a:pt x="8195120" y="294979"/>
                    <a:pt x="8134826" y="283930"/>
                  </a:cubicBezTo>
                  <a:cubicBezTo>
                    <a:pt x="8119872" y="281168"/>
                    <a:pt x="8105013" y="278501"/>
                    <a:pt x="8090916" y="275643"/>
                  </a:cubicBezTo>
                  <a:lnTo>
                    <a:pt x="8069485" y="271262"/>
                  </a:lnTo>
                  <a:lnTo>
                    <a:pt x="8041862" y="266595"/>
                  </a:lnTo>
                  <a:cubicBezTo>
                    <a:pt x="8023574" y="263547"/>
                    <a:pt x="8004524" y="260213"/>
                    <a:pt x="7986903" y="257546"/>
                  </a:cubicBezTo>
                  <a:lnTo>
                    <a:pt x="7934230" y="249640"/>
                  </a:lnTo>
                  <a:cubicBezTo>
                    <a:pt x="7864221" y="239258"/>
                    <a:pt x="7795832" y="230209"/>
                    <a:pt x="7727537" y="221922"/>
                  </a:cubicBezTo>
                  <a:lnTo>
                    <a:pt x="7625239" y="209730"/>
                  </a:lnTo>
                  <a:lnTo>
                    <a:pt x="7523227" y="198110"/>
                  </a:lnTo>
                  <a:cubicBezTo>
                    <a:pt x="7387209" y="183060"/>
                    <a:pt x="7251573" y="170392"/>
                    <a:pt x="7115651" y="158010"/>
                  </a:cubicBezTo>
                  <a:cubicBezTo>
                    <a:pt x="6979730" y="146580"/>
                    <a:pt x="6843522" y="135721"/>
                    <a:pt x="6706839" y="126958"/>
                  </a:cubicBezTo>
                  <a:lnTo>
                    <a:pt x="6604064" y="120862"/>
                  </a:lnTo>
                  <a:cubicBezTo>
                    <a:pt x="6569869" y="118767"/>
                    <a:pt x="6535484" y="116862"/>
                    <a:pt x="6501003" y="115338"/>
                  </a:cubicBezTo>
                  <a:lnTo>
                    <a:pt x="6397467" y="110385"/>
                  </a:lnTo>
                  <a:lnTo>
                    <a:pt x="6293168" y="106860"/>
                  </a:lnTo>
                  <a:cubicBezTo>
                    <a:pt x="6222969" y="105146"/>
                    <a:pt x="6152769" y="103527"/>
                    <a:pt x="6079712" y="103908"/>
                  </a:cubicBezTo>
                  <a:cubicBezTo>
                    <a:pt x="6061710" y="103908"/>
                    <a:pt x="6043708" y="103812"/>
                    <a:pt x="6024563" y="104479"/>
                  </a:cubicBezTo>
                  <a:cubicBezTo>
                    <a:pt x="6005703" y="104955"/>
                    <a:pt x="5986844" y="105527"/>
                    <a:pt x="5968080" y="106479"/>
                  </a:cubicBezTo>
                  <a:cubicBezTo>
                    <a:pt x="5930456" y="108003"/>
                    <a:pt x="5893023" y="110385"/>
                    <a:pt x="5855875" y="113242"/>
                  </a:cubicBezTo>
                  <a:cubicBezTo>
                    <a:pt x="5706904" y="124577"/>
                    <a:pt x="5565934" y="145151"/>
                    <a:pt x="5439251" y="160105"/>
                  </a:cubicBezTo>
                  <a:cubicBezTo>
                    <a:pt x="5311902" y="175536"/>
                    <a:pt x="5194745" y="184680"/>
                    <a:pt x="5075396" y="186585"/>
                  </a:cubicBezTo>
                  <a:cubicBezTo>
                    <a:pt x="4956429" y="188490"/>
                    <a:pt x="4835748" y="182775"/>
                    <a:pt x="4712780" y="171249"/>
                  </a:cubicBezTo>
                  <a:lnTo>
                    <a:pt x="4666679" y="166773"/>
                  </a:lnTo>
                  <a:lnTo>
                    <a:pt x="4620292" y="161629"/>
                  </a:lnTo>
                  <a:cubicBezTo>
                    <a:pt x="4604862" y="160010"/>
                    <a:pt x="4589336" y="157914"/>
                    <a:pt x="4573810" y="156009"/>
                  </a:cubicBezTo>
                  <a:lnTo>
                    <a:pt x="4550569" y="153057"/>
                  </a:lnTo>
                  <a:lnTo>
                    <a:pt x="4538948" y="151628"/>
                  </a:lnTo>
                  <a:lnTo>
                    <a:pt x="4526566" y="149913"/>
                  </a:lnTo>
                  <a:lnTo>
                    <a:pt x="4327779" y="122862"/>
                  </a:lnTo>
                  <a:lnTo>
                    <a:pt x="3929729" y="68189"/>
                  </a:lnTo>
                  <a:lnTo>
                    <a:pt x="3729133" y="41900"/>
                  </a:lnTo>
                  <a:lnTo>
                    <a:pt x="3628930" y="28946"/>
                  </a:lnTo>
                  <a:lnTo>
                    <a:pt x="3573399" y="22278"/>
                  </a:lnTo>
                  <a:cubicBezTo>
                    <a:pt x="3554445" y="19992"/>
                    <a:pt x="3535585" y="17992"/>
                    <a:pt x="3516916" y="16468"/>
                  </a:cubicBezTo>
                  <a:cubicBezTo>
                    <a:pt x="3366611" y="2752"/>
                    <a:pt x="3219736" y="-2010"/>
                    <a:pt x="3074670" y="752"/>
                  </a:cubicBezTo>
                  <a:cubicBezTo>
                    <a:pt x="3002280" y="2181"/>
                    <a:pt x="2930176" y="4467"/>
                    <a:pt x="2858738" y="8753"/>
                  </a:cubicBezTo>
                  <a:cubicBezTo>
                    <a:pt x="2787206" y="13039"/>
                    <a:pt x="2716149" y="18754"/>
                    <a:pt x="2645474" y="25326"/>
                  </a:cubicBezTo>
                  <a:cubicBezTo>
                    <a:pt x="2362581" y="52473"/>
                    <a:pt x="2085975" y="97145"/>
                    <a:pt x="1810798" y="158010"/>
                  </a:cubicBezTo>
                  <a:cubicBezTo>
                    <a:pt x="1741837" y="173345"/>
                    <a:pt x="1673066" y="189442"/>
                    <a:pt x="1602772" y="208111"/>
                  </a:cubicBezTo>
                  <a:lnTo>
                    <a:pt x="1548860" y="222780"/>
                  </a:lnTo>
                  <a:lnTo>
                    <a:pt x="1501331" y="236115"/>
                  </a:lnTo>
                  <a:cubicBezTo>
                    <a:pt x="1471327" y="244497"/>
                    <a:pt x="1441228" y="253450"/>
                    <a:pt x="1411224" y="260880"/>
                  </a:cubicBezTo>
                  <a:cubicBezTo>
                    <a:pt x="1291209" y="293074"/>
                    <a:pt x="1170813" y="318982"/>
                    <a:pt x="1050893" y="338032"/>
                  </a:cubicBezTo>
                  <a:cubicBezTo>
                    <a:pt x="990790" y="347557"/>
                    <a:pt x="931069" y="354796"/>
                    <a:pt x="871252" y="360511"/>
                  </a:cubicBezTo>
                  <a:cubicBezTo>
                    <a:pt x="841438" y="362702"/>
                    <a:pt x="811530" y="365559"/>
                    <a:pt x="781812" y="366512"/>
                  </a:cubicBezTo>
                  <a:cubicBezTo>
                    <a:pt x="751904" y="368512"/>
                    <a:pt x="722376" y="368893"/>
                    <a:pt x="692563" y="369655"/>
                  </a:cubicBezTo>
                  <a:cubicBezTo>
                    <a:pt x="633222" y="370036"/>
                    <a:pt x="574167" y="368131"/>
                    <a:pt x="515017" y="363940"/>
                  </a:cubicBezTo>
                  <a:cubicBezTo>
                    <a:pt x="455867" y="359749"/>
                    <a:pt x="397097" y="351748"/>
                    <a:pt x="337661" y="341937"/>
                  </a:cubicBezTo>
                  <a:cubicBezTo>
                    <a:pt x="278225" y="331936"/>
                    <a:pt x="218599" y="318696"/>
                    <a:pt x="156972" y="303456"/>
                  </a:cubicBezTo>
                  <a:cubicBezTo>
                    <a:pt x="106680" y="290883"/>
                    <a:pt x="55150" y="276405"/>
                    <a:pt x="0" y="261642"/>
                  </a:cubicBezTo>
                  <a:lnTo>
                    <a:pt x="0" y="713412"/>
                  </a:lnTo>
                  <a:cubicBezTo>
                    <a:pt x="3048" y="714841"/>
                    <a:pt x="6096" y="716270"/>
                    <a:pt x="9144" y="717699"/>
                  </a:cubicBezTo>
                  <a:cubicBezTo>
                    <a:pt x="74295" y="747798"/>
                    <a:pt x="142875" y="775896"/>
                    <a:pt x="213360" y="801042"/>
                  </a:cubicBezTo>
                  <a:cubicBezTo>
                    <a:pt x="354521" y="851715"/>
                    <a:pt x="503873" y="887244"/>
                    <a:pt x="653510" y="908199"/>
                  </a:cubicBezTo>
                  <a:cubicBezTo>
                    <a:pt x="803338" y="928773"/>
                    <a:pt x="953929" y="935631"/>
                    <a:pt x="1101947" y="930773"/>
                  </a:cubicBezTo>
                  <a:cubicBezTo>
                    <a:pt x="1250252" y="926582"/>
                    <a:pt x="1396365" y="911437"/>
                    <a:pt x="1540002" y="889434"/>
                  </a:cubicBezTo>
                  <a:cubicBezTo>
                    <a:pt x="1576197" y="884386"/>
                    <a:pt x="1611535" y="877433"/>
                    <a:pt x="1647158" y="871242"/>
                  </a:cubicBezTo>
                  <a:lnTo>
                    <a:pt x="1698117" y="862193"/>
                  </a:lnTo>
                  <a:lnTo>
                    <a:pt x="1742789" y="854668"/>
                  </a:lnTo>
                  <a:cubicBezTo>
                    <a:pt x="1804035" y="845048"/>
                    <a:pt x="1867472" y="835428"/>
                    <a:pt x="1931003" y="826950"/>
                  </a:cubicBezTo>
                  <a:cubicBezTo>
                    <a:pt x="2058353" y="810282"/>
                    <a:pt x="2186750" y="795327"/>
                    <a:pt x="2314861" y="783897"/>
                  </a:cubicBezTo>
                  <a:cubicBezTo>
                    <a:pt x="2378964" y="778087"/>
                    <a:pt x="2442972" y="772467"/>
                    <a:pt x="2506885" y="768086"/>
                  </a:cubicBezTo>
                  <a:cubicBezTo>
                    <a:pt x="2538794" y="765990"/>
                    <a:pt x="2570798" y="763800"/>
                    <a:pt x="2602611" y="762085"/>
                  </a:cubicBezTo>
                  <a:cubicBezTo>
                    <a:pt x="2634520" y="760180"/>
                    <a:pt x="2666333" y="758370"/>
                    <a:pt x="2698052" y="756846"/>
                  </a:cubicBezTo>
                  <a:cubicBezTo>
                    <a:pt x="2761583" y="753894"/>
                    <a:pt x="2825020" y="751703"/>
                    <a:pt x="2887980" y="750846"/>
                  </a:cubicBezTo>
                  <a:cubicBezTo>
                    <a:pt x="2951036" y="749417"/>
                    <a:pt x="3013615" y="749322"/>
                    <a:pt x="3075813" y="750179"/>
                  </a:cubicBezTo>
                  <a:cubicBezTo>
                    <a:pt x="3106865" y="750846"/>
                    <a:pt x="3137916" y="751417"/>
                    <a:pt x="3168587" y="752751"/>
                  </a:cubicBezTo>
                  <a:cubicBezTo>
                    <a:pt x="3199448" y="753703"/>
                    <a:pt x="3229928" y="755227"/>
                    <a:pt x="3260408" y="756656"/>
                  </a:cubicBezTo>
                  <a:cubicBezTo>
                    <a:pt x="3320987" y="760466"/>
                    <a:pt x="3381470" y="764562"/>
                    <a:pt x="3440049" y="771610"/>
                  </a:cubicBezTo>
                  <a:cubicBezTo>
                    <a:pt x="3454908" y="773039"/>
                    <a:pt x="3469386" y="775039"/>
                    <a:pt x="3483864" y="776849"/>
                  </a:cubicBezTo>
                  <a:lnTo>
                    <a:pt x="3528536" y="782469"/>
                  </a:lnTo>
                  <a:lnTo>
                    <a:pt x="3628549" y="796089"/>
                  </a:lnTo>
                  <a:lnTo>
                    <a:pt x="3828574" y="823140"/>
                  </a:lnTo>
                  <a:cubicBezTo>
                    <a:pt x="3962019" y="840190"/>
                    <a:pt x="4095750" y="858573"/>
                    <a:pt x="4231196" y="874099"/>
                  </a:cubicBezTo>
                  <a:lnTo>
                    <a:pt x="4433126" y="897435"/>
                  </a:lnTo>
                  <a:lnTo>
                    <a:pt x="4485990" y="903246"/>
                  </a:lnTo>
                  <a:cubicBezTo>
                    <a:pt x="4503897" y="905151"/>
                    <a:pt x="4521708" y="907341"/>
                    <a:pt x="4539806" y="908961"/>
                  </a:cubicBezTo>
                  <a:lnTo>
                    <a:pt x="4593908" y="914199"/>
                  </a:lnTo>
                  <a:lnTo>
                    <a:pt x="4648296" y="918771"/>
                  </a:lnTo>
                  <a:cubicBezTo>
                    <a:pt x="4793456" y="930392"/>
                    <a:pt x="4942237" y="935631"/>
                    <a:pt x="5092446" y="931154"/>
                  </a:cubicBezTo>
                  <a:cubicBezTo>
                    <a:pt x="5242274" y="927249"/>
                    <a:pt x="5393627" y="911437"/>
                    <a:pt x="5533168" y="891816"/>
                  </a:cubicBezTo>
                  <a:cubicBezTo>
                    <a:pt x="5673471" y="872289"/>
                    <a:pt x="5798820" y="851906"/>
                    <a:pt x="5918169" y="840666"/>
                  </a:cubicBezTo>
                  <a:cubicBezTo>
                    <a:pt x="5948077" y="837809"/>
                    <a:pt x="5977795" y="835237"/>
                    <a:pt x="6007323" y="833237"/>
                  </a:cubicBezTo>
                  <a:cubicBezTo>
                    <a:pt x="6022086" y="832094"/>
                    <a:pt x="6036945" y="831332"/>
                    <a:pt x="6051709" y="830570"/>
                  </a:cubicBezTo>
                  <a:lnTo>
                    <a:pt x="6097429" y="828379"/>
                  </a:lnTo>
                  <a:cubicBezTo>
                    <a:pt x="6158960" y="825236"/>
                    <a:pt x="6223445" y="823807"/>
                    <a:pt x="6287834" y="822569"/>
                  </a:cubicBezTo>
                  <a:cubicBezTo>
                    <a:pt x="6417374" y="820664"/>
                    <a:pt x="6549485" y="820188"/>
                    <a:pt x="6681597" y="821235"/>
                  </a:cubicBezTo>
                  <a:cubicBezTo>
                    <a:pt x="6813899" y="822378"/>
                    <a:pt x="6946773" y="823617"/>
                    <a:pt x="7079647" y="826569"/>
                  </a:cubicBezTo>
                  <a:cubicBezTo>
                    <a:pt x="7212520" y="828951"/>
                    <a:pt x="7345585" y="831903"/>
                    <a:pt x="7478173" y="836094"/>
                  </a:cubicBezTo>
                  <a:cubicBezTo>
                    <a:pt x="7610475" y="839714"/>
                    <a:pt x="7743539" y="844953"/>
                    <a:pt x="7871937" y="851430"/>
                  </a:cubicBezTo>
                  <a:lnTo>
                    <a:pt x="7919657" y="854097"/>
                  </a:lnTo>
                  <a:cubicBezTo>
                    <a:pt x="7935564" y="854954"/>
                    <a:pt x="7949756" y="856192"/>
                    <a:pt x="7964901" y="857240"/>
                  </a:cubicBezTo>
                  <a:lnTo>
                    <a:pt x="8015955" y="861050"/>
                  </a:lnTo>
                  <a:cubicBezTo>
                    <a:pt x="8035195" y="862383"/>
                    <a:pt x="8053769" y="863622"/>
                    <a:pt x="8072247" y="864384"/>
                  </a:cubicBezTo>
                  <a:cubicBezTo>
                    <a:pt x="8145780" y="867527"/>
                    <a:pt x="8216456" y="868479"/>
                    <a:pt x="8286750" y="868384"/>
                  </a:cubicBezTo>
                  <a:cubicBezTo>
                    <a:pt x="8427148" y="867527"/>
                    <a:pt x="8565452" y="862574"/>
                    <a:pt x="8704040" y="853716"/>
                  </a:cubicBezTo>
                  <a:cubicBezTo>
                    <a:pt x="8842534" y="844762"/>
                    <a:pt x="8980741" y="832284"/>
                    <a:pt x="9120188" y="814092"/>
                  </a:cubicBezTo>
                  <a:cubicBezTo>
                    <a:pt x="9140761" y="811425"/>
                    <a:pt x="9161336" y="808567"/>
                    <a:pt x="9181909" y="805519"/>
                  </a:cubicBezTo>
                  <a:lnTo>
                    <a:pt x="9181909" y="396420"/>
                  </a:lnTo>
                  <a:close/>
                </a:path>
              </a:pathLst>
            </a:custGeom>
            <a:solidFill>
              <a:schemeClr val="lt1">
                <a:alpha val="29411"/>
              </a:schemeClr>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05" name="Google Shape;205;p81"/>
            <p:cNvSpPr/>
            <p:nvPr/>
          </p:nvSpPr>
          <p:spPr>
            <a:xfrm>
              <a:off x="-305" y="3580789"/>
              <a:ext cx="9182100" cy="544245"/>
            </a:xfrm>
            <a:custGeom>
              <a:avLst/>
              <a:gdLst/>
              <a:ahLst/>
              <a:cxnLst/>
              <a:rect l="l" t="t" r="r" b="b"/>
              <a:pathLst>
                <a:path w="9182100" h="544245" extrusionOk="0">
                  <a:moveTo>
                    <a:pt x="9182100" y="154189"/>
                  </a:moveTo>
                  <a:cubicBezTo>
                    <a:pt x="9137618" y="157142"/>
                    <a:pt x="9092851" y="159904"/>
                    <a:pt x="9047702" y="162762"/>
                  </a:cubicBezTo>
                  <a:cubicBezTo>
                    <a:pt x="8917114" y="170668"/>
                    <a:pt x="8784717" y="178002"/>
                    <a:pt x="8652224" y="178287"/>
                  </a:cubicBezTo>
                  <a:cubicBezTo>
                    <a:pt x="8519732" y="178764"/>
                    <a:pt x="8387049" y="171239"/>
                    <a:pt x="8255603" y="161047"/>
                  </a:cubicBezTo>
                  <a:cubicBezTo>
                    <a:pt x="8189881" y="155904"/>
                    <a:pt x="8124539" y="149236"/>
                    <a:pt x="8060722" y="140854"/>
                  </a:cubicBezTo>
                  <a:cubicBezTo>
                    <a:pt x="8044815" y="138759"/>
                    <a:pt x="8029099" y="136473"/>
                    <a:pt x="8013478" y="134187"/>
                  </a:cubicBezTo>
                  <a:lnTo>
                    <a:pt x="7990428" y="130567"/>
                  </a:lnTo>
                  <a:lnTo>
                    <a:pt x="7964139" y="126853"/>
                  </a:lnTo>
                  <a:cubicBezTo>
                    <a:pt x="7946708" y="124376"/>
                    <a:pt x="7928896" y="121709"/>
                    <a:pt x="7911656" y="119518"/>
                  </a:cubicBezTo>
                  <a:lnTo>
                    <a:pt x="7860220" y="113232"/>
                  </a:lnTo>
                  <a:cubicBezTo>
                    <a:pt x="7723728" y="96277"/>
                    <a:pt x="7589044" y="83038"/>
                    <a:pt x="7453884" y="70369"/>
                  </a:cubicBezTo>
                  <a:cubicBezTo>
                    <a:pt x="7318915" y="57701"/>
                    <a:pt x="7184041" y="46366"/>
                    <a:pt x="7048976" y="36556"/>
                  </a:cubicBezTo>
                  <a:cubicBezTo>
                    <a:pt x="6981444" y="31793"/>
                    <a:pt x="6913912" y="26840"/>
                    <a:pt x="6846285" y="22649"/>
                  </a:cubicBezTo>
                  <a:cubicBezTo>
                    <a:pt x="6778657" y="18553"/>
                    <a:pt x="6710934" y="14934"/>
                    <a:pt x="6643212" y="11600"/>
                  </a:cubicBezTo>
                  <a:lnTo>
                    <a:pt x="6541485" y="7314"/>
                  </a:lnTo>
                  <a:cubicBezTo>
                    <a:pt x="6507576" y="5790"/>
                    <a:pt x="6473667" y="4647"/>
                    <a:pt x="6439567" y="3885"/>
                  </a:cubicBezTo>
                  <a:lnTo>
                    <a:pt x="6337459" y="1313"/>
                  </a:lnTo>
                  <a:lnTo>
                    <a:pt x="6234970" y="75"/>
                  </a:lnTo>
                  <a:cubicBezTo>
                    <a:pt x="6166295" y="-116"/>
                    <a:pt x="6097715" y="-116"/>
                    <a:pt x="6027802" y="2265"/>
                  </a:cubicBezTo>
                  <a:cubicBezTo>
                    <a:pt x="5993320" y="3123"/>
                    <a:pt x="5957412" y="4456"/>
                    <a:pt x="5921978" y="6552"/>
                  </a:cubicBezTo>
                  <a:cubicBezTo>
                    <a:pt x="5886546" y="8552"/>
                    <a:pt x="5851112" y="11124"/>
                    <a:pt x="5815965" y="14362"/>
                  </a:cubicBezTo>
                  <a:cubicBezTo>
                    <a:pt x="5674995" y="27126"/>
                    <a:pt x="5538597" y="48938"/>
                    <a:pt x="5408390" y="67036"/>
                  </a:cubicBezTo>
                  <a:cubicBezTo>
                    <a:pt x="5277993" y="85514"/>
                    <a:pt x="5151692" y="99039"/>
                    <a:pt x="5023866" y="103992"/>
                  </a:cubicBezTo>
                  <a:cubicBezTo>
                    <a:pt x="4960049" y="106660"/>
                    <a:pt x="4895946" y="107231"/>
                    <a:pt x="4831556" y="106374"/>
                  </a:cubicBezTo>
                  <a:cubicBezTo>
                    <a:pt x="4767167" y="105231"/>
                    <a:pt x="4702588" y="102468"/>
                    <a:pt x="4637723" y="98754"/>
                  </a:cubicBezTo>
                  <a:cubicBezTo>
                    <a:pt x="4572762" y="95230"/>
                    <a:pt x="4507992" y="88848"/>
                    <a:pt x="4442460" y="83038"/>
                  </a:cubicBezTo>
                  <a:cubicBezTo>
                    <a:pt x="4408837" y="80752"/>
                    <a:pt x="4375214" y="79228"/>
                    <a:pt x="4341686" y="77227"/>
                  </a:cubicBezTo>
                  <a:cubicBezTo>
                    <a:pt x="4308158" y="75227"/>
                    <a:pt x="4274534" y="73417"/>
                    <a:pt x="4241006" y="71989"/>
                  </a:cubicBezTo>
                  <a:cubicBezTo>
                    <a:pt x="4106895" y="65131"/>
                    <a:pt x="3971925" y="59797"/>
                    <a:pt x="3836956" y="54177"/>
                  </a:cubicBezTo>
                  <a:lnTo>
                    <a:pt x="3634549" y="45414"/>
                  </a:lnTo>
                  <a:lnTo>
                    <a:pt x="3533394" y="40461"/>
                  </a:lnTo>
                  <a:lnTo>
                    <a:pt x="3481959" y="37889"/>
                  </a:lnTo>
                  <a:cubicBezTo>
                    <a:pt x="3464719" y="37127"/>
                    <a:pt x="3447479" y="36079"/>
                    <a:pt x="3430238" y="35889"/>
                  </a:cubicBezTo>
                  <a:cubicBezTo>
                    <a:pt x="3292602" y="31126"/>
                    <a:pt x="3156299" y="33603"/>
                    <a:pt x="3020473" y="37603"/>
                  </a:cubicBezTo>
                  <a:cubicBezTo>
                    <a:pt x="2884741" y="41985"/>
                    <a:pt x="2749487" y="48843"/>
                    <a:pt x="2614422" y="56844"/>
                  </a:cubicBezTo>
                  <a:lnTo>
                    <a:pt x="2208657" y="81609"/>
                  </a:lnTo>
                  <a:cubicBezTo>
                    <a:pt x="2073116" y="89991"/>
                    <a:pt x="1937195" y="97515"/>
                    <a:pt x="1800606" y="107612"/>
                  </a:cubicBezTo>
                  <a:cubicBezTo>
                    <a:pt x="1732217" y="112184"/>
                    <a:pt x="1663827" y="117804"/>
                    <a:pt x="1594676" y="124948"/>
                  </a:cubicBezTo>
                  <a:lnTo>
                    <a:pt x="1491996" y="136568"/>
                  </a:lnTo>
                  <a:lnTo>
                    <a:pt x="1442942" y="141902"/>
                  </a:lnTo>
                  <a:lnTo>
                    <a:pt x="1418463" y="144664"/>
                  </a:lnTo>
                  <a:lnTo>
                    <a:pt x="1393984" y="146855"/>
                  </a:lnTo>
                  <a:cubicBezTo>
                    <a:pt x="1263491" y="159142"/>
                    <a:pt x="1134142" y="166667"/>
                    <a:pt x="1006697" y="169810"/>
                  </a:cubicBezTo>
                  <a:cubicBezTo>
                    <a:pt x="942975" y="172001"/>
                    <a:pt x="879729" y="171239"/>
                    <a:pt x="816864" y="170953"/>
                  </a:cubicBezTo>
                  <a:lnTo>
                    <a:pt x="769906" y="169715"/>
                  </a:lnTo>
                  <a:cubicBezTo>
                    <a:pt x="754285" y="169525"/>
                    <a:pt x="738569" y="169048"/>
                    <a:pt x="723043" y="168096"/>
                  </a:cubicBezTo>
                  <a:lnTo>
                    <a:pt x="676370" y="166286"/>
                  </a:lnTo>
                  <a:cubicBezTo>
                    <a:pt x="660845" y="165238"/>
                    <a:pt x="645414" y="164095"/>
                    <a:pt x="629888" y="163333"/>
                  </a:cubicBezTo>
                  <a:cubicBezTo>
                    <a:pt x="568071" y="159047"/>
                    <a:pt x="506540" y="154094"/>
                    <a:pt x="445484" y="146093"/>
                  </a:cubicBezTo>
                  <a:cubicBezTo>
                    <a:pt x="384524" y="137997"/>
                    <a:pt x="323850" y="128091"/>
                    <a:pt x="263366" y="115232"/>
                  </a:cubicBezTo>
                  <a:cubicBezTo>
                    <a:pt x="202787" y="102850"/>
                    <a:pt x="142589" y="87419"/>
                    <a:pt x="81439" y="70369"/>
                  </a:cubicBezTo>
                  <a:cubicBezTo>
                    <a:pt x="66199" y="66178"/>
                    <a:pt x="50864" y="61702"/>
                    <a:pt x="35338" y="57034"/>
                  </a:cubicBezTo>
                  <a:lnTo>
                    <a:pt x="0" y="46652"/>
                  </a:lnTo>
                  <a:lnTo>
                    <a:pt x="0" y="426795"/>
                  </a:lnTo>
                  <a:cubicBezTo>
                    <a:pt x="58198" y="446416"/>
                    <a:pt x="117920" y="464323"/>
                    <a:pt x="178594" y="479658"/>
                  </a:cubicBezTo>
                  <a:cubicBezTo>
                    <a:pt x="319850" y="514901"/>
                    <a:pt x="465582" y="537094"/>
                    <a:pt x="610457" y="542619"/>
                  </a:cubicBezTo>
                  <a:cubicBezTo>
                    <a:pt x="682943" y="545953"/>
                    <a:pt x="755142" y="543762"/>
                    <a:pt x="826865" y="539666"/>
                  </a:cubicBezTo>
                  <a:cubicBezTo>
                    <a:pt x="898398" y="534523"/>
                    <a:pt x="969645" y="526903"/>
                    <a:pt x="1039654" y="515187"/>
                  </a:cubicBezTo>
                  <a:cubicBezTo>
                    <a:pt x="1180052" y="492517"/>
                    <a:pt x="1316736" y="457751"/>
                    <a:pt x="1449705" y="415270"/>
                  </a:cubicBezTo>
                  <a:cubicBezTo>
                    <a:pt x="1483138" y="405364"/>
                    <a:pt x="1515809" y="393172"/>
                    <a:pt x="1548765" y="382123"/>
                  </a:cubicBezTo>
                  <a:lnTo>
                    <a:pt x="1642872" y="349261"/>
                  </a:lnTo>
                  <a:cubicBezTo>
                    <a:pt x="1705261" y="328211"/>
                    <a:pt x="1768983" y="308208"/>
                    <a:pt x="1832991" y="289158"/>
                  </a:cubicBezTo>
                  <a:cubicBezTo>
                    <a:pt x="1961198" y="251821"/>
                    <a:pt x="2091404" y="219435"/>
                    <a:pt x="2222754" y="193623"/>
                  </a:cubicBezTo>
                  <a:cubicBezTo>
                    <a:pt x="2354199" y="168382"/>
                    <a:pt x="2486882" y="149332"/>
                    <a:pt x="2620137" y="138378"/>
                  </a:cubicBezTo>
                  <a:cubicBezTo>
                    <a:pt x="2753392" y="127424"/>
                    <a:pt x="2887123" y="122947"/>
                    <a:pt x="3020473" y="127234"/>
                  </a:cubicBezTo>
                  <a:cubicBezTo>
                    <a:pt x="3087148" y="129043"/>
                    <a:pt x="3153632" y="133711"/>
                    <a:pt x="3219736" y="139807"/>
                  </a:cubicBezTo>
                  <a:cubicBezTo>
                    <a:pt x="3252788" y="143426"/>
                    <a:pt x="3285839" y="146760"/>
                    <a:pt x="3318605" y="151713"/>
                  </a:cubicBezTo>
                  <a:lnTo>
                    <a:pt x="3367754" y="158666"/>
                  </a:lnTo>
                  <a:cubicBezTo>
                    <a:pt x="3384042" y="161238"/>
                    <a:pt x="3400330" y="164000"/>
                    <a:pt x="3416618" y="166858"/>
                  </a:cubicBezTo>
                  <a:cubicBezTo>
                    <a:pt x="3432905" y="169525"/>
                    <a:pt x="3449003" y="172954"/>
                    <a:pt x="3465195" y="176097"/>
                  </a:cubicBezTo>
                  <a:cubicBezTo>
                    <a:pt x="3481483" y="179431"/>
                    <a:pt x="3497199" y="182288"/>
                    <a:pt x="3513868" y="185908"/>
                  </a:cubicBezTo>
                  <a:lnTo>
                    <a:pt x="3612737" y="207625"/>
                  </a:lnTo>
                  <a:lnTo>
                    <a:pt x="3810381" y="252106"/>
                  </a:lnTo>
                  <a:cubicBezTo>
                    <a:pt x="3942112" y="282015"/>
                    <a:pt x="4073843" y="312590"/>
                    <a:pt x="4206621" y="339736"/>
                  </a:cubicBezTo>
                  <a:cubicBezTo>
                    <a:pt x="4239768" y="346785"/>
                    <a:pt x="4272915" y="353452"/>
                    <a:pt x="4306062" y="359834"/>
                  </a:cubicBezTo>
                  <a:cubicBezTo>
                    <a:pt x="4339209" y="366216"/>
                    <a:pt x="4372356" y="372979"/>
                    <a:pt x="4405503" y="378979"/>
                  </a:cubicBezTo>
                  <a:cubicBezTo>
                    <a:pt x="4473416" y="389266"/>
                    <a:pt x="4542378" y="398410"/>
                    <a:pt x="4611529" y="405745"/>
                  </a:cubicBezTo>
                  <a:cubicBezTo>
                    <a:pt x="4749832" y="420794"/>
                    <a:pt x="4890326" y="428795"/>
                    <a:pt x="5031677" y="427462"/>
                  </a:cubicBezTo>
                  <a:cubicBezTo>
                    <a:pt x="5102352" y="426985"/>
                    <a:pt x="5173028" y="423747"/>
                    <a:pt x="5243227" y="418699"/>
                  </a:cubicBezTo>
                  <a:cubicBezTo>
                    <a:pt x="5313427" y="413650"/>
                    <a:pt x="5382959" y="406030"/>
                    <a:pt x="5451062" y="398029"/>
                  </a:cubicBezTo>
                  <a:cubicBezTo>
                    <a:pt x="5587651" y="381551"/>
                    <a:pt x="5717381" y="362501"/>
                    <a:pt x="5844635" y="353071"/>
                  </a:cubicBezTo>
                  <a:cubicBezTo>
                    <a:pt x="5876544" y="350690"/>
                    <a:pt x="5908262" y="348404"/>
                    <a:pt x="5939981" y="346975"/>
                  </a:cubicBezTo>
                  <a:cubicBezTo>
                    <a:pt x="5971794" y="345356"/>
                    <a:pt x="6003036" y="344308"/>
                    <a:pt x="6035898" y="344118"/>
                  </a:cubicBezTo>
                  <a:cubicBezTo>
                    <a:pt x="6100477" y="343070"/>
                    <a:pt x="6166390" y="343356"/>
                    <a:pt x="6232303" y="343642"/>
                  </a:cubicBezTo>
                  <a:cubicBezTo>
                    <a:pt x="6364415" y="344880"/>
                    <a:pt x="6497669" y="347833"/>
                    <a:pt x="6630924" y="351071"/>
                  </a:cubicBezTo>
                  <a:lnTo>
                    <a:pt x="6831140" y="356596"/>
                  </a:lnTo>
                  <a:lnTo>
                    <a:pt x="7031545" y="362501"/>
                  </a:lnTo>
                  <a:cubicBezTo>
                    <a:pt x="7165086" y="367454"/>
                    <a:pt x="7298818" y="371835"/>
                    <a:pt x="7432262" y="378408"/>
                  </a:cubicBezTo>
                  <a:cubicBezTo>
                    <a:pt x="7565518" y="384790"/>
                    <a:pt x="7699153" y="392124"/>
                    <a:pt x="7830312" y="402506"/>
                  </a:cubicBezTo>
                  <a:lnTo>
                    <a:pt x="7879270" y="406792"/>
                  </a:lnTo>
                  <a:lnTo>
                    <a:pt x="7926895" y="411745"/>
                  </a:lnTo>
                  <a:lnTo>
                    <a:pt x="7977569" y="417175"/>
                  </a:lnTo>
                  <a:cubicBezTo>
                    <a:pt x="7995380" y="418984"/>
                    <a:pt x="8013097" y="420699"/>
                    <a:pt x="8030623" y="422127"/>
                  </a:cubicBezTo>
                  <a:cubicBezTo>
                    <a:pt x="8100632" y="427843"/>
                    <a:pt x="8169402" y="431748"/>
                    <a:pt x="8237982" y="435177"/>
                  </a:cubicBezTo>
                  <a:cubicBezTo>
                    <a:pt x="8375047" y="442035"/>
                    <a:pt x="8511254" y="444511"/>
                    <a:pt x="8647748" y="449464"/>
                  </a:cubicBezTo>
                  <a:cubicBezTo>
                    <a:pt x="8715946" y="451750"/>
                    <a:pt x="8784336" y="454513"/>
                    <a:pt x="8852821" y="456132"/>
                  </a:cubicBezTo>
                  <a:cubicBezTo>
                    <a:pt x="8887111" y="456989"/>
                    <a:pt x="8921401" y="457751"/>
                    <a:pt x="8955786" y="458132"/>
                  </a:cubicBezTo>
                  <a:cubicBezTo>
                    <a:pt x="8990171" y="458323"/>
                    <a:pt x="9024651" y="458227"/>
                    <a:pt x="9059227" y="457751"/>
                  </a:cubicBezTo>
                  <a:cubicBezTo>
                    <a:pt x="9099995" y="456989"/>
                    <a:pt x="9140857" y="455275"/>
                    <a:pt x="9182005" y="452512"/>
                  </a:cubicBezTo>
                  <a:lnTo>
                    <a:pt x="9182005" y="154189"/>
                  </a:lnTo>
                  <a:close/>
                </a:path>
              </a:pathLst>
            </a:custGeom>
            <a:solidFill>
              <a:schemeClr val="lt1">
                <a:alpha val="29411"/>
              </a:schemeClr>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06" name="Google Shape;206;p81"/>
            <p:cNvSpPr/>
            <p:nvPr/>
          </p:nvSpPr>
          <p:spPr>
            <a:xfrm>
              <a:off x="-305" y="3324550"/>
              <a:ext cx="9182100" cy="765639"/>
            </a:xfrm>
            <a:custGeom>
              <a:avLst/>
              <a:gdLst/>
              <a:ahLst/>
              <a:cxnLst/>
              <a:rect l="l" t="t" r="r" b="b"/>
              <a:pathLst>
                <a:path w="9182100" h="765639" extrusionOk="0">
                  <a:moveTo>
                    <a:pt x="9182100" y="351088"/>
                  </a:moveTo>
                  <a:cubicBezTo>
                    <a:pt x="9180862" y="351088"/>
                    <a:pt x="9179719" y="350993"/>
                    <a:pt x="9178480" y="350993"/>
                  </a:cubicBezTo>
                  <a:cubicBezTo>
                    <a:pt x="9047607" y="346421"/>
                    <a:pt x="8915591" y="337944"/>
                    <a:pt x="8783955" y="327561"/>
                  </a:cubicBezTo>
                  <a:cubicBezTo>
                    <a:pt x="8652320" y="316894"/>
                    <a:pt x="8520589" y="304416"/>
                    <a:pt x="8390763" y="288795"/>
                  </a:cubicBezTo>
                  <a:cubicBezTo>
                    <a:pt x="8325898" y="281175"/>
                    <a:pt x="8261509" y="272602"/>
                    <a:pt x="8199502" y="262601"/>
                  </a:cubicBezTo>
                  <a:cubicBezTo>
                    <a:pt x="8184070" y="260029"/>
                    <a:pt x="8168831" y="257553"/>
                    <a:pt x="8153972" y="254886"/>
                  </a:cubicBezTo>
                  <a:lnTo>
                    <a:pt x="8131588" y="250790"/>
                  </a:lnTo>
                  <a:lnTo>
                    <a:pt x="8104632" y="246504"/>
                  </a:lnTo>
                  <a:cubicBezTo>
                    <a:pt x="8086725" y="243741"/>
                    <a:pt x="8068247" y="240598"/>
                    <a:pt x="8050911" y="238217"/>
                  </a:cubicBezTo>
                  <a:lnTo>
                    <a:pt x="7998810" y="230978"/>
                  </a:lnTo>
                  <a:cubicBezTo>
                    <a:pt x="7860697" y="212023"/>
                    <a:pt x="7725633" y="198021"/>
                    <a:pt x="7589902" y="183925"/>
                  </a:cubicBezTo>
                  <a:cubicBezTo>
                    <a:pt x="7454360" y="170304"/>
                    <a:pt x="7319010" y="158779"/>
                    <a:pt x="7183469" y="147634"/>
                  </a:cubicBezTo>
                  <a:cubicBezTo>
                    <a:pt x="7047929" y="137252"/>
                    <a:pt x="6912198" y="127632"/>
                    <a:pt x="6775990" y="119821"/>
                  </a:cubicBezTo>
                  <a:cubicBezTo>
                    <a:pt x="6639592" y="112582"/>
                    <a:pt x="6503194" y="105439"/>
                    <a:pt x="6364795" y="102391"/>
                  </a:cubicBezTo>
                  <a:cubicBezTo>
                    <a:pt x="6295263" y="101057"/>
                    <a:pt x="6225826" y="99819"/>
                    <a:pt x="6154293" y="100581"/>
                  </a:cubicBezTo>
                  <a:cubicBezTo>
                    <a:pt x="6136577" y="100581"/>
                    <a:pt x="6118860" y="100581"/>
                    <a:pt x="6100287" y="101343"/>
                  </a:cubicBezTo>
                  <a:cubicBezTo>
                    <a:pt x="6081903" y="101819"/>
                    <a:pt x="6063615" y="102486"/>
                    <a:pt x="6045327" y="103438"/>
                  </a:cubicBezTo>
                  <a:cubicBezTo>
                    <a:pt x="6008656" y="104962"/>
                    <a:pt x="5972175" y="107439"/>
                    <a:pt x="5935980" y="110296"/>
                  </a:cubicBezTo>
                  <a:cubicBezTo>
                    <a:pt x="5790724" y="121631"/>
                    <a:pt x="5651659" y="142110"/>
                    <a:pt x="5523357" y="157635"/>
                  </a:cubicBezTo>
                  <a:cubicBezTo>
                    <a:pt x="5394484" y="173542"/>
                    <a:pt x="5273040" y="183543"/>
                    <a:pt x="5149882" y="185639"/>
                  </a:cubicBezTo>
                  <a:cubicBezTo>
                    <a:pt x="5027010" y="187925"/>
                    <a:pt x="4902803" y="182210"/>
                    <a:pt x="4777073" y="170685"/>
                  </a:cubicBezTo>
                  <a:lnTo>
                    <a:pt x="4729925" y="166208"/>
                  </a:lnTo>
                  <a:lnTo>
                    <a:pt x="4682585" y="161064"/>
                  </a:lnTo>
                  <a:cubicBezTo>
                    <a:pt x="4666869" y="159445"/>
                    <a:pt x="4650963" y="157350"/>
                    <a:pt x="4635151" y="155445"/>
                  </a:cubicBezTo>
                  <a:lnTo>
                    <a:pt x="4611434" y="152492"/>
                  </a:lnTo>
                  <a:cubicBezTo>
                    <a:pt x="4603623" y="151539"/>
                    <a:pt x="4595622" y="150587"/>
                    <a:pt x="4587145" y="149349"/>
                  </a:cubicBezTo>
                  <a:lnTo>
                    <a:pt x="4387977" y="122774"/>
                  </a:lnTo>
                  <a:lnTo>
                    <a:pt x="3989356" y="68577"/>
                  </a:lnTo>
                  <a:lnTo>
                    <a:pt x="3789140" y="42192"/>
                  </a:lnTo>
                  <a:lnTo>
                    <a:pt x="3689033" y="29143"/>
                  </a:lnTo>
                  <a:lnTo>
                    <a:pt x="3634835" y="22571"/>
                  </a:lnTo>
                  <a:cubicBezTo>
                    <a:pt x="3616452" y="20285"/>
                    <a:pt x="3598069" y="18380"/>
                    <a:pt x="3579876" y="16856"/>
                  </a:cubicBezTo>
                  <a:cubicBezTo>
                    <a:pt x="3433667" y="3140"/>
                    <a:pt x="3289840" y="-1622"/>
                    <a:pt x="3147441" y="473"/>
                  </a:cubicBezTo>
                  <a:cubicBezTo>
                    <a:pt x="3005138" y="2283"/>
                    <a:pt x="2864263" y="10188"/>
                    <a:pt x="2724722" y="22857"/>
                  </a:cubicBezTo>
                  <a:cubicBezTo>
                    <a:pt x="2445353" y="48098"/>
                    <a:pt x="2171129" y="90198"/>
                    <a:pt x="1898428" y="147730"/>
                  </a:cubicBezTo>
                  <a:cubicBezTo>
                    <a:pt x="1830134" y="162208"/>
                    <a:pt x="1762030" y="177448"/>
                    <a:pt x="1692878" y="195069"/>
                  </a:cubicBezTo>
                  <a:lnTo>
                    <a:pt x="1640205" y="208785"/>
                  </a:lnTo>
                  <a:lnTo>
                    <a:pt x="1592294" y="221643"/>
                  </a:lnTo>
                  <a:cubicBezTo>
                    <a:pt x="1561624" y="229740"/>
                    <a:pt x="1530858" y="238503"/>
                    <a:pt x="1500092" y="245551"/>
                  </a:cubicBezTo>
                  <a:cubicBezTo>
                    <a:pt x="1377125" y="276412"/>
                    <a:pt x="1253490" y="300987"/>
                    <a:pt x="1130046" y="318227"/>
                  </a:cubicBezTo>
                  <a:cubicBezTo>
                    <a:pt x="1068229" y="326895"/>
                    <a:pt x="1006602" y="333086"/>
                    <a:pt x="944880" y="337658"/>
                  </a:cubicBezTo>
                  <a:cubicBezTo>
                    <a:pt x="914114" y="339277"/>
                    <a:pt x="883253" y="341563"/>
                    <a:pt x="852583" y="341944"/>
                  </a:cubicBezTo>
                  <a:cubicBezTo>
                    <a:pt x="821817" y="343278"/>
                    <a:pt x="791147" y="342992"/>
                    <a:pt x="760476" y="343087"/>
                  </a:cubicBezTo>
                  <a:cubicBezTo>
                    <a:pt x="699230" y="342135"/>
                    <a:pt x="638175" y="338706"/>
                    <a:pt x="577215" y="332800"/>
                  </a:cubicBezTo>
                  <a:cubicBezTo>
                    <a:pt x="516255" y="326895"/>
                    <a:pt x="455771" y="317179"/>
                    <a:pt x="394907" y="305463"/>
                  </a:cubicBezTo>
                  <a:cubicBezTo>
                    <a:pt x="334137" y="293557"/>
                    <a:pt x="273368" y="278412"/>
                    <a:pt x="211265" y="261363"/>
                  </a:cubicBezTo>
                  <a:cubicBezTo>
                    <a:pt x="149066" y="244123"/>
                    <a:pt x="85820" y="224310"/>
                    <a:pt x="17526" y="204880"/>
                  </a:cubicBezTo>
                  <a:cubicBezTo>
                    <a:pt x="11716" y="203165"/>
                    <a:pt x="5906" y="201546"/>
                    <a:pt x="0" y="199927"/>
                  </a:cubicBezTo>
                  <a:lnTo>
                    <a:pt x="0" y="526920"/>
                  </a:lnTo>
                  <a:cubicBezTo>
                    <a:pt x="32576" y="541874"/>
                    <a:pt x="66104" y="557114"/>
                    <a:pt x="100298" y="571973"/>
                  </a:cubicBezTo>
                  <a:cubicBezTo>
                    <a:pt x="164973" y="600167"/>
                    <a:pt x="232410" y="626456"/>
                    <a:pt x="301562" y="649697"/>
                  </a:cubicBezTo>
                  <a:cubicBezTo>
                    <a:pt x="439865" y="696655"/>
                    <a:pt x="585216" y="728754"/>
                    <a:pt x="731044" y="746947"/>
                  </a:cubicBezTo>
                  <a:cubicBezTo>
                    <a:pt x="876967" y="764664"/>
                    <a:pt x="1023652" y="769426"/>
                    <a:pt x="1168241" y="762759"/>
                  </a:cubicBezTo>
                  <a:cubicBezTo>
                    <a:pt x="1313021" y="756663"/>
                    <a:pt x="1455896" y="740185"/>
                    <a:pt x="1596581" y="716944"/>
                  </a:cubicBezTo>
                  <a:cubicBezTo>
                    <a:pt x="1632014" y="711610"/>
                    <a:pt x="1666685" y="704371"/>
                    <a:pt x="1701641" y="697894"/>
                  </a:cubicBezTo>
                  <a:lnTo>
                    <a:pt x="1752124" y="688273"/>
                  </a:lnTo>
                  <a:lnTo>
                    <a:pt x="1797939" y="679891"/>
                  </a:lnTo>
                  <a:cubicBezTo>
                    <a:pt x="1860328" y="669128"/>
                    <a:pt x="1924431" y="658746"/>
                    <a:pt x="1988630" y="649316"/>
                  </a:cubicBezTo>
                  <a:cubicBezTo>
                    <a:pt x="2117217" y="630838"/>
                    <a:pt x="2246852" y="614645"/>
                    <a:pt x="2376297" y="601691"/>
                  </a:cubicBezTo>
                  <a:cubicBezTo>
                    <a:pt x="2441067" y="595214"/>
                    <a:pt x="2505742" y="589118"/>
                    <a:pt x="2570416" y="584165"/>
                  </a:cubicBezTo>
                  <a:cubicBezTo>
                    <a:pt x="2635091" y="579402"/>
                    <a:pt x="2699671" y="574831"/>
                    <a:pt x="2764155" y="571497"/>
                  </a:cubicBezTo>
                  <a:cubicBezTo>
                    <a:pt x="2828639" y="568068"/>
                    <a:pt x="2892933" y="565401"/>
                    <a:pt x="2956941" y="564163"/>
                  </a:cubicBezTo>
                  <a:cubicBezTo>
                    <a:pt x="3021045" y="562353"/>
                    <a:pt x="3084766" y="561972"/>
                    <a:pt x="3148298" y="562639"/>
                  </a:cubicBezTo>
                  <a:cubicBezTo>
                    <a:pt x="3211735" y="563305"/>
                    <a:pt x="3274695" y="565591"/>
                    <a:pt x="3337274" y="568544"/>
                  </a:cubicBezTo>
                  <a:cubicBezTo>
                    <a:pt x="3399568" y="572259"/>
                    <a:pt x="3461671" y="576259"/>
                    <a:pt x="3522345" y="583308"/>
                  </a:cubicBezTo>
                  <a:cubicBezTo>
                    <a:pt x="3537680" y="584737"/>
                    <a:pt x="3552730" y="586737"/>
                    <a:pt x="3567779" y="588642"/>
                  </a:cubicBezTo>
                  <a:lnTo>
                    <a:pt x="3613785" y="594357"/>
                  </a:lnTo>
                  <a:lnTo>
                    <a:pt x="3713798" y="607882"/>
                  </a:lnTo>
                  <a:lnTo>
                    <a:pt x="3913823" y="634838"/>
                  </a:lnTo>
                  <a:cubicBezTo>
                    <a:pt x="4047268" y="652078"/>
                    <a:pt x="4180904" y="670366"/>
                    <a:pt x="4315873" y="686273"/>
                  </a:cubicBezTo>
                  <a:lnTo>
                    <a:pt x="4517422" y="710086"/>
                  </a:lnTo>
                  <a:cubicBezTo>
                    <a:pt x="4586573" y="717896"/>
                    <a:pt x="4657916" y="725992"/>
                    <a:pt x="4728972" y="731422"/>
                  </a:cubicBezTo>
                  <a:cubicBezTo>
                    <a:pt x="4871371" y="743042"/>
                    <a:pt x="5016627" y="748376"/>
                    <a:pt x="5162931" y="744185"/>
                  </a:cubicBezTo>
                  <a:cubicBezTo>
                    <a:pt x="5308949" y="740566"/>
                    <a:pt x="5456111" y="725611"/>
                    <a:pt x="5594033" y="706466"/>
                  </a:cubicBezTo>
                  <a:cubicBezTo>
                    <a:pt x="5732621" y="687511"/>
                    <a:pt x="5859876" y="667033"/>
                    <a:pt x="5982939" y="655793"/>
                  </a:cubicBezTo>
                  <a:cubicBezTo>
                    <a:pt x="6013799" y="652936"/>
                    <a:pt x="6044375" y="650364"/>
                    <a:pt x="6075045" y="648459"/>
                  </a:cubicBezTo>
                  <a:cubicBezTo>
                    <a:pt x="6105906" y="646363"/>
                    <a:pt x="6135529" y="645125"/>
                    <a:pt x="6167819" y="643887"/>
                  </a:cubicBezTo>
                  <a:cubicBezTo>
                    <a:pt x="6230779" y="641125"/>
                    <a:pt x="6295930" y="640077"/>
                    <a:pt x="6361081" y="639124"/>
                  </a:cubicBezTo>
                  <a:cubicBezTo>
                    <a:pt x="6491955" y="637981"/>
                    <a:pt x="6624638" y="638553"/>
                    <a:pt x="6757321" y="640458"/>
                  </a:cubicBezTo>
                  <a:cubicBezTo>
                    <a:pt x="6890195" y="642553"/>
                    <a:pt x="7023449" y="645030"/>
                    <a:pt x="7156704" y="649030"/>
                  </a:cubicBezTo>
                  <a:cubicBezTo>
                    <a:pt x="7289959" y="652650"/>
                    <a:pt x="7423404" y="656841"/>
                    <a:pt x="7556373" y="662365"/>
                  </a:cubicBezTo>
                  <a:cubicBezTo>
                    <a:pt x="7689152" y="667509"/>
                    <a:pt x="7822502" y="673986"/>
                    <a:pt x="7952328" y="682177"/>
                  </a:cubicBezTo>
                  <a:lnTo>
                    <a:pt x="8000714" y="685511"/>
                  </a:lnTo>
                  <a:cubicBezTo>
                    <a:pt x="8016811" y="686654"/>
                    <a:pt x="8031670" y="688178"/>
                    <a:pt x="8047196" y="689416"/>
                  </a:cubicBezTo>
                  <a:lnTo>
                    <a:pt x="8097965" y="693893"/>
                  </a:lnTo>
                  <a:cubicBezTo>
                    <a:pt x="8116539" y="695417"/>
                    <a:pt x="8134731" y="696846"/>
                    <a:pt x="8152733" y="697894"/>
                  </a:cubicBezTo>
                  <a:cubicBezTo>
                    <a:pt x="8224647" y="701989"/>
                    <a:pt x="8294465" y="704085"/>
                    <a:pt x="8363903" y="705133"/>
                  </a:cubicBezTo>
                  <a:cubicBezTo>
                    <a:pt x="8502777" y="706657"/>
                    <a:pt x="8640223" y="704180"/>
                    <a:pt x="8777764" y="698084"/>
                  </a:cubicBezTo>
                  <a:cubicBezTo>
                    <a:pt x="8912352" y="692083"/>
                    <a:pt x="9046845" y="682749"/>
                    <a:pt x="9182005" y="668366"/>
                  </a:cubicBezTo>
                  <a:lnTo>
                    <a:pt x="9182005" y="351088"/>
                  </a:lnTo>
                  <a:close/>
                </a:path>
              </a:pathLst>
            </a:custGeom>
            <a:solidFill>
              <a:schemeClr val="lt1">
                <a:alpha val="29411"/>
              </a:schemeClr>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grpSp>
    </p:spTree>
    <p:extLst>
      <p:ext uri="{BB962C8B-B14F-4D97-AF65-F5344CB8AC3E}">
        <p14:creationId xmlns:p14="http://schemas.microsoft.com/office/powerpoint/2010/main" val="36476399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Google Shape;212;p82"/>
          <p:cNvSpPr txBox="1">
            <a:spLocks noGrp="1"/>
          </p:cNvSpPr>
          <p:nvPr>
            <p:ph type="title"/>
          </p:nvPr>
        </p:nvSpPr>
        <p:spPr>
          <a:xfrm>
            <a:off x="355119" y="0"/>
            <a:ext cx="10634472" cy="713984"/>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6600"/>
              <a:buFont typeface="Arial"/>
              <a:buNone/>
            </a:pPr>
            <a:endParaRPr>
              <a:solidFill>
                <a:schemeClr val="dk1"/>
              </a:solidFill>
            </a:endParaRPr>
          </a:p>
        </p:txBody>
      </p:sp>
      <p:pic>
        <p:nvPicPr>
          <p:cNvPr id="213" name="Google Shape;213;p82" descr="When do novices become experts? – David Didau"/>
          <p:cNvPicPr preferRelativeResize="0"/>
          <p:nvPr/>
        </p:nvPicPr>
        <p:blipFill rotWithShape="1">
          <a:blip r:embed="rId3">
            <a:alphaModFix/>
          </a:blip>
          <a:srcRect/>
          <a:stretch/>
        </p:blipFill>
        <p:spPr>
          <a:xfrm>
            <a:off x="0" y="0"/>
            <a:ext cx="12192000" cy="7048500"/>
          </a:xfrm>
          <a:prstGeom prst="rect">
            <a:avLst/>
          </a:prstGeom>
          <a:noFill/>
          <a:ln>
            <a:noFill/>
          </a:ln>
        </p:spPr>
      </p:pic>
    </p:spTree>
    <p:extLst>
      <p:ext uri="{BB962C8B-B14F-4D97-AF65-F5344CB8AC3E}">
        <p14:creationId xmlns:p14="http://schemas.microsoft.com/office/powerpoint/2010/main" val="34886170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Google Shape;219;g29e73b14f03_2_0"/>
          <p:cNvSpPr txBox="1">
            <a:spLocks noGrp="1"/>
          </p:cNvSpPr>
          <p:nvPr>
            <p:ph type="title"/>
          </p:nvPr>
        </p:nvSpPr>
        <p:spPr>
          <a:xfrm>
            <a:off x="415600" y="276667"/>
            <a:ext cx="11360700" cy="7635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90000"/>
              </a:lnSpc>
              <a:spcBef>
                <a:spcPts val="0"/>
              </a:spcBef>
              <a:spcAft>
                <a:spcPts val="0"/>
              </a:spcAft>
              <a:buSzPct val="70707"/>
              <a:buNone/>
            </a:pPr>
            <a:r>
              <a:rPr lang="en-GB"/>
              <a:t>Teachers as Learning Specialists</a:t>
            </a:r>
            <a:endParaRPr/>
          </a:p>
        </p:txBody>
      </p:sp>
      <p:sp>
        <p:nvSpPr>
          <p:cNvPr id="220" name="Google Shape;220;g29e73b14f03_2_0"/>
          <p:cNvSpPr txBox="1">
            <a:spLocks noGrp="1"/>
          </p:cNvSpPr>
          <p:nvPr>
            <p:ph type="body" idx="1"/>
          </p:nvPr>
        </p:nvSpPr>
        <p:spPr>
          <a:xfrm>
            <a:off x="415600" y="1536633"/>
            <a:ext cx="11360700" cy="4555200"/>
          </a:xfrm>
          <a:prstGeom prst="rect">
            <a:avLst/>
          </a:prstGeom>
          <a:noFill/>
          <a:ln>
            <a:noFill/>
          </a:ln>
        </p:spPr>
        <p:txBody>
          <a:bodyPr spcFirstLastPara="1" wrap="square" lIns="91425" tIns="91425" rIns="91425" bIns="91425" anchor="t" anchorCtr="0">
            <a:normAutofit/>
          </a:bodyPr>
          <a:lstStyle/>
          <a:p>
            <a:pPr marL="0" lvl="0" indent="0" algn="l" rtl="0">
              <a:lnSpc>
                <a:spcPct val="90000"/>
              </a:lnSpc>
              <a:spcBef>
                <a:spcPts val="0"/>
              </a:spcBef>
              <a:spcAft>
                <a:spcPts val="0"/>
              </a:spcAft>
              <a:buSzPts val="1800"/>
              <a:buNone/>
            </a:pPr>
            <a:endParaRPr/>
          </a:p>
          <a:p>
            <a:pPr marL="0" lvl="0" indent="0" algn="l" rtl="0">
              <a:lnSpc>
                <a:spcPct val="90000"/>
              </a:lnSpc>
              <a:spcBef>
                <a:spcPts val="0"/>
              </a:spcBef>
              <a:spcAft>
                <a:spcPts val="0"/>
              </a:spcAft>
              <a:buSzPts val="1800"/>
              <a:buNone/>
            </a:pPr>
            <a:endParaRPr/>
          </a:p>
          <a:p>
            <a:pPr marL="0" lvl="0" indent="0" algn="l" rtl="0">
              <a:lnSpc>
                <a:spcPct val="90000"/>
              </a:lnSpc>
              <a:spcBef>
                <a:spcPts val="0"/>
              </a:spcBef>
              <a:spcAft>
                <a:spcPts val="0"/>
              </a:spcAft>
              <a:buSzPts val="1800"/>
              <a:buNone/>
            </a:pPr>
            <a:endParaRPr/>
          </a:p>
        </p:txBody>
      </p:sp>
      <p:pic>
        <p:nvPicPr>
          <p:cNvPr id="221" name="Google Shape;221;g29e73b14f03_2_0"/>
          <p:cNvPicPr preferRelativeResize="0"/>
          <p:nvPr/>
        </p:nvPicPr>
        <p:blipFill rotWithShape="1">
          <a:blip r:embed="rId3">
            <a:alphaModFix/>
          </a:blip>
          <a:srcRect/>
          <a:stretch/>
        </p:blipFill>
        <p:spPr>
          <a:xfrm>
            <a:off x="706500" y="1219175"/>
            <a:ext cx="10778977" cy="5478950"/>
          </a:xfrm>
          <a:prstGeom prst="rect">
            <a:avLst/>
          </a:prstGeom>
          <a:noFill/>
          <a:ln>
            <a:noFill/>
          </a:ln>
        </p:spPr>
      </p:pic>
    </p:spTree>
    <p:extLst>
      <p:ext uri="{BB962C8B-B14F-4D97-AF65-F5344CB8AC3E}">
        <p14:creationId xmlns:p14="http://schemas.microsoft.com/office/powerpoint/2010/main" val="24666378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p83"/>
          <p:cNvSpPr txBox="1">
            <a:spLocks noGrp="1"/>
          </p:cNvSpPr>
          <p:nvPr>
            <p:ph type="title"/>
          </p:nvPr>
        </p:nvSpPr>
        <p:spPr>
          <a:xfrm>
            <a:off x="456719" y="1981200"/>
            <a:ext cx="10634472" cy="713984"/>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6600"/>
              <a:buFont typeface="Arial"/>
              <a:buNone/>
            </a:pPr>
            <a:endParaRPr>
              <a:solidFill>
                <a:schemeClr val="dk1"/>
              </a:solidFill>
            </a:endParaRPr>
          </a:p>
        </p:txBody>
      </p:sp>
      <p:sp>
        <p:nvSpPr>
          <p:cNvPr id="228" name="Google Shape;228;p83"/>
          <p:cNvSpPr/>
          <p:nvPr/>
        </p:nvSpPr>
        <p:spPr>
          <a:xfrm>
            <a:off x="387394" y="1416517"/>
            <a:ext cx="11347887" cy="2557334"/>
          </a:xfrm>
          <a:prstGeom prst="roundRect">
            <a:avLst>
              <a:gd name="adj" fmla="val 16667"/>
            </a:avLst>
          </a:prstGeom>
          <a:solidFill>
            <a:srgbClr val="ABD2E3"/>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6600"/>
              <a:buFont typeface="Arial"/>
              <a:buNone/>
              <a:tabLst/>
              <a:defRPr/>
            </a:pPr>
            <a:r>
              <a:rPr kumimoji="0" lang="en-GB" sz="6600" b="0" i="0" u="none" strike="noStrike" kern="0" cap="none" spc="0" normalizeH="0" baseline="0" noProof="0">
                <a:ln>
                  <a:noFill/>
                </a:ln>
                <a:solidFill>
                  <a:srgbClr val="000000"/>
                </a:solidFill>
                <a:effectLst/>
                <a:uLnTx/>
                <a:uFillTx/>
                <a:latin typeface="Arial"/>
                <a:ea typeface="Arial"/>
                <a:cs typeface="Arial"/>
                <a:sym typeface="Arial"/>
              </a:rPr>
              <a:t>How do we help with these challenges?</a:t>
            </a:r>
            <a:endParaRPr kumimoji="0" sz="2400" b="0" i="0" u="none" strike="noStrike" kern="0" cap="none" spc="0" normalizeH="0" baseline="0" noProof="0">
              <a:ln>
                <a:noFill/>
              </a:ln>
              <a:solidFill>
                <a:srgbClr val="000000"/>
              </a:solidFill>
              <a:effectLst/>
              <a:uLnTx/>
              <a:uFillTx/>
              <a:latin typeface="Arial"/>
              <a:ea typeface="Arial"/>
              <a:cs typeface="Arial"/>
              <a:sym typeface="Arial"/>
            </a:endParaRPr>
          </a:p>
        </p:txBody>
      </p:sp>
    </p:spTree>
    <p:extLst>
      <p:ext uri="{BB962C8B-B14F-4D97-AF65-F5344CB8AC3E}">
        <p14:creationId xmlns:p14="http://schemas.microsoft.com/office/powerpoint/2010/main" val="28106573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33"/>
        <p:cNvGrpSpPr/>
        <p:nvPr/>
      </p:nvGrpSpPr>
      <p:grpSpPr>
        <a:xfrm>
          <a:off x="0" y="0"/>
          <a:ext cx="0" cy="0"/>
          <a:chOff x="0" y="0"/>
          <a:chExt cx="0" cy="0"/>
        </a:xfrm>
      </p:grpSpPr>
      <p:sp>
        <p:nvSpPr>
          <p:cNvPr id="234" name="Google Shape;234;p10"/>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235" name="Google Shape;235;p10"/>
          <p:cNvSpPr/>
          <p:nvPr/>
        </p:nvSpPr>
        <p:spPr>
          <a:xfrm flipH="1">
            <a:off x="2" y="0"/>
            <a:ext cx="12191998" cy="1575955"/>
          </a:xfrm>
          <a:prstGeom prst="rect">
            <a:avLst/>
          </a:prstGeom>
          <a:gradFill>
            <a:gsLst>
              <a:gs pos="0">
                <a:srgbClr val="000000">
                  <a:alpha val="95294"/>
                </a:srgbClr>
              </a:gs>
              <a:gs pos="100000">
                <a:srgbClr val="2F5496"/>
              </a:gs>
            </a:gsLst>
            <a:lin ang="840000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236" name="Google Shape;236;p10"/>
          <p:cNvSpPr/>
          <p:nvPr/>
        </p:nvSpPr>
        <p:spPr>
          <a:xfrm rot="10800000" flipH="1">
            <a:off x="8128857" y="0"/>
            <a:ext cx="4063143" cy="1576412"/>
          </a:xfrm>
          <a:prstGeom prst="rect">
            <a:avLst/>
          </a:prstGeom>
          <a:gradFill>
            <a:gsLst>
              <a:gs pos="0">
                <a:srgbClr val="1F3864">
                  <a:alpha val="67450"/>
                </a:srgbClr>
              </a:gs>
              <a:gs pos="19000">
                <a:srgbClr val="1F3864">
                  <a:alpha val="67450"/>
                </a:srgbClr>
              </a:gs>
              <a:gs pos="100000">
                <a:srgbClr val="4472C4">
                  <a:alpha val="78431"/>
                </a:srgbClr>
              </a:gs>
            </a:gsLst>
            <a:lin ang="19199999"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237" name="Google Shape;237;p10"/>
          <p:cNvSpPr/>
          <p:nvPr/>
        </p:nvSpPr>
        <p:spPr>
          <a:xfrm rot="5400000">
            <a:off x="5307777" y="-5307778"/>
            <a:ext cx="1576446" cy="12192002"/>
          </a:xfrm>
          <a:prstGeom prst="rect">
            <a:avLst/>
          </a:prstGeom>
          <a:gradFill>
            <a:gsLst>
              <a:gs pos="0">
                <a:srgbClr val="4472C4">
                  <a:alpha val="0"/>
                </a:srgbClr>
              </a:gs>
              <a:gs pos="23000">
                <a:srgbClr val="4472C4">
                  <a:alpha val="0"/>
                </a:srgbClr>
              </a:gs>
              <a:gs pos="99000">
                <a:srgbClr val="000000">
                  <a:alpha val="73333"/>
                </a:srgbClr>
              </a:gs>
              <a:gs pos="100000">
                <a:srgbClr val="000000">
                  <a:alpha val="73333"/>
                </a:srgbClr>
              </a:gs>
            </a:gsLst>
            <a:lin ang="20399999"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238" name="Google Shape;238;p10"/>
          <p:cNvSpPr txBox="1">
            <a:spLocks noGrp="1"/>
          </p:cNvSpPr>
          <p:nvPr>
            <p:ph type="title"/>
          </p:nvPr>
        </p:nvSpPr>
        <p:spPr>
          <a:xfrm>
            <a:off x="1371597" y="348865"/>
            <a:ext cx="10044023" cy="877729"/>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818"/>
              <a:buNone/>
            </a:pPr>
            <a:r>
              <a:rPr lang="en-GB" sz="4000" b="1">
                <a:solidFill>
                  <a:srgbClr val="FFFFFF"/>
                </a:solidFill>
                <a:latin typeface="Arial"/>
                <a:ea typeface="Arial"/>
                <a:cs typeface="Arial"/>
                <a:sym typeface="Arial"/>
              </a:rPr>
              <a:t>School and subject curriculum planning</a:t>
            </a:r>
            <a:endParaRPr sz="4000">
              <a:solidFill>
                <a:srgbClr val="FFFFFF"/>
              </a:solidFill>
              <a:latin typeface="Arial"/>
              <a:ea typeface="Arial"/>
              <a:cs typeface="Arial"/>
              <a:sym typeface="Arial"/>
            </a:endParaRPr>
          </a:p>
        </p:txBody>
      </p:sp>
      <p:grpSp>
        <p:nvGrpSpPr>
          <p:cNvPr id="239" name="Google Shape;239;p10"/>
          <p:cNvGrpSpPr/>
          <p:nvPr/>
        </p:nvGrpSpPr>
        <p:grpSpPr>
          <a:xfrm>
            <a:off x="2135101" y="1807025"/>
            <a:ext cx="8436096" cy="4623986"/>
            <a:chOff x="1503016" y="27319"/>
            <a:chExt cx="8436096" cy="4623986"/>
          </a:xfrm>
        </p:grpSpPr>
        <p:sp>
          <p:nvSpPr>
            <p:cNvPr id="240" name="Google Shape;240;p10"/>
            <p:cNvSpPr/>
            <p:nvPr/>
          </p:nvSpPr>
          <p:spPr>
            <a:xfrm>
              <a:off x="1503016" y="78122"/>
              <a:ext cx="988392" cy="988392"/>
            </a:xfrm>
            <a:prstGeom prst="ellipse">
              <a:avLst/>
            </a:pr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41" name="Google Shape;241;p10"/>
            <p:cNvSpPr/>
            <p:nvPr/>
          </p:nvSpPr>
          <p:spPr>
            <a:xfrm>
              <a:off x="1710578" y="285685"/>
              <a:ext cx="573267" cy="573267"/>
            </a:xfrm>
            <a:prstGeom prst="rect">
              <a:avLst/>
            </a:prstGeom>
            <a:blipFill rotWithShape="1">
              <a:blip r:embed="rId3">
                <a:alphaModFix/>
              </a:blip>
              <a:stretch>
                <a:fillRect/>
              </a:stretch>
            </a:blip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42" name="Google Shape;242;p10"/>
            <p:cNvSpPr/>
            <p:nvPr/>
          </p:nvSpPr>
          <p:spPr>
            <a:xfrm>
              <a:off x="2703206" y="78122"/>
              <a:ext cx="2329782" cy="988392"/>
            </a:xfrm>
            <a:prstGeom prst="rect">
              <a:avLst/>
            </a:pr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43" name="Google Shape;243;p10"/>
            <p:cNvSpPr txBox="1"/>
            <p:nvPr/>
          </p:nvSpPr>
          <p:spPr>
            <a:xfrm>
              <a:off x="2703206" y="78122"/>
              <a:ext cx="2329782" cy="988392"/>
            </a:xfrm>
            <a:prstGeom prst="rect">
              <a:avLst/>
            </a:prstGeom>
            <a:noFill/>
            <a:ln>
              <a:noFill/>
            </a:ln>
          </p:spPr>
          <p:txBody>
            <a:bodyPr spcFirstLastPara="1" wrap="square" lIns="0" tIns="0" rIns="0" bIns="0" anchor="ctr" anchorCtr="0">
              <a:noAutofit/>
            </a:bodyPr>
            <a:lstStyle/>
            <a:p>
              <a:pPr marL="0" marR="0" lvl="0" indent="0" algn="l" defTabSz="914400" rtl="0" eaLnBrk="1" fontAlgn="auto" latinLnBrk="0" hangingPunct="1">
                <a:lnSpc>
                  <a:spcPct val="90000"/>
                </a:lnSpc>
                <a:spcBef>
                  <a:spcPts val="0"/>
                </a:spcBef>
                <a:spcAft>
                  <a:spcPts val="0"/>
                </a:spcAft>
                <a:buClr>
                  <a:srgbClr val="000000"/>
                </a:buClr>
                <a:buSzPts val="2400"/>
                <a:buFont typeface="Arial"/>
                <a:buNone/>
                <a:tabLst/>
                <a:defRPr/>
              </a:pPr>
              <a:r>
                <a:rPr kumimoji="0" lang="en-GB" sz="2400" b="0" i="0" u="none" strike="noStrike" kern="0" cap="none" spc="0" normalizeH="0" baseline="0" noProof="0">
                  <a:ln>
                    <a:noFill/>
                  </a:ln>
                  <a:solidFill>
                    <a:srgbClr val="000000"/>
                  </a:solidFill>
                  <a:effectLst/>
                  <a:uLnTx/>
                  <a:uFillTx/>
                  <a:latin typeface="Arial"/>
                  <a:ea typeface="Arial"/>
                  <a:cs typeface="Arial"/>
                  <a:sym typeface="Arial"/>
                </a:rPr>
                <a:t>Commensurate with the national curriculum (or better)</a:t>
              </a:r>
              <a:endParaRPr kumimoji="0" sz="2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44" name="Google Shape;244;p10"/>
            <p:cNvSpPr/>
            <p:nvPr/>
          </p:nvSpPr>
          <p:spPr>
            <a:xfrm>
              <a:off x="5533574" y="27319"/>
              <a:ext cx="988392" cy="988392"/>
            </a:xfrm>
            <a:prstGeom prst="ellipse">
              <a:avLst/>
            </a:pr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45" name="Google Shape;245;p10"/>
            <p:cNvSpPr/>
            <p:nvPr/>
          </p:nvSpPr>
          <p:spPr>
            <a:xfrm>
              <a:off x="5761524" y="285685"/>
              <a:ext cx="573267" cy="573267"/>
            </a:xfrm>
            <a:prstGeom prst="rect">
              <a:avLst/>
            </a:prstGeom>
            <a:blipFill rotWithShape="1">
              <a:blip r:embed="rId4">
                <a:alphaModFix/>
              </a:blip>
              <a:stretch>
                <a:fillRect/>
              </a:stretch>
            </a:blip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46" name="Google Shape;246;p10"/>
            <p:cNvSpPr/>
            <p:nvPr/>
          </p:nvSpPr>
          <p:spPr>
            <a:xfrm>
              <a:off x="6697523" y="145116"/>
              <a:ext cx="3241589" cy="988392"/>
            </a:xfrm>
            <a:prstGeom prst="rect">
              <a:avLst/>
            </a:pr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47" name="Google Shape;247;p10"/>
            <p:cNvSpPr txBox="1"/>
            <p:nvPr/>
          </p:nvSpPr>
          <p:spPr>
            <a:xfrm>
              <a:off x="6697523" y="145116"/>
              <a:ext cx="3241589" cy="988392"/>
            </a:xfrm>
            <a:prstGeom prst="rect">
              <a:avLst/>
            </a:prstGeom>
            <a:noFill/>
            <a:ln>
              <a:noFill/>
            </a:ln>
          </p:spPr>
          <p:txBody>
            <a:bodyPr spcFirstLastPara="1" wrap="square" lIns="0" tIns="0" rIns="0" bIns="0" anchor="ctr" anchorCtr="0">
              <a:noAutofit/>
            </a:bodyPr>
            <a:lstStyle/>
            <a:p>
              <a:pPr marL="0" marR="0" lvl="0" indent="0" algn="l" defTabSz="914400" rtl="0" eaLnBrk="1" fontAlgn="auto" latinLnBrk="0" hangingPunct="1">
                <a:lnSpc>
                  <a:spcPct val="90000"/>
                </a:lnSpc>
                <a:spcBef>
                  <a:spcPts val="0"/>
                </a:spcBef>
                <a:spcAft>
                  <a:spcPts val="0"/>
                </a:spcAft>
                <a:buClr>
                  <a:srgbClr val="000000"/>
                </a:buClr>
                <a:buSzPts val="2400"/>
                <a:buFont typeface="Arial"/>
                <a:buNone/>
                <a:tabLst/>
                <a:defRPr/>
              </a:pPr>
              <a:r>
                <a:rPr kumimoji="0" lang="en-GB" sz="2400" b="0" i="0" u="none" strike="noStrike" kern="0" cap="none" spc="0" normalizeH="0" baseline="0" noProof="0">
                  <a:ln>
                    <a:noFill/>
                  </a:ln>
                  <a:solidFill>
                    <a:srgbClr val="000000"/>
                  </a:solidFill>
                  <a:effectLst/>
                  <a:uLnTx/>
                  <a:uFillTx/>
                  <a:latin typeface="Arial"/>
                  <a:ea typeface="Arial"/>
                  <a:cs typeface="Arial"/>
                  <a:sym typeface="Arial"/>
                </a:rPr>
                <a:t>The curriculum identifies the most important knowledge that </a:t>
              </a:r>
              <a:r>
                <a:rPr kumimoji="0" lang="en-GB" sz="2400" b="1" i="0" u="none" strike="noStrike" kern="0" cap="none" spc="0" normalizeH="0" baseline="0" noProof="0">
                  <a:ln>
                    <a:noFill/>
                  </a:ln>
                  <a:solidFill>
                    <a:srgbClr val="000000"/>
                  </a:solidFill>
                  <a:effectLst/>
                  <a:uLnTx/>
                  <a:uFillTx/>
                  <a:latin typeface="Arial"/>
                  <a:ea typeface="Arial"/>
                  <a:cs typeface="Arial"/>
                  <a:sym typeface="Arial"/>
                </a:rPr>
                <a:t>all</a:t>
              </a:r>
              <a:r>
                <a:rPr kumimoji="0" lang="en-GB" sz="2400" b="0" i="0" u="none" strike="noStrike" kern="0" cap="none" spc="0" normalizeH="0" baseline="0" noProof="0">
                  <a:ln>
                    <a:noFill/>
                  </a:ln>
                  <a:solidFill>
                    <a:srgbClr val="000000"/>
                  </a:solidFill>
                  <a:effectLst/>
                  <a:uLnTx/>
                  <a:uFillTx/>
                  <a:latin typeface="Arial"/>
                  <a:ea typeface="Arial"/>
                  <a:cs typeface="Arial"/>
                  <a:sym typeface="Arial"/>
                </a:rPr>
                <a:t> pupils need to learn and when</a:t>
              </a:r>
              <a:r>
                <a:rPr kumimoji="0" lang="en-GB" sz="1800" b="0" i="0" u="none" strike="noStrike" kern="0" cap="none" spc="0" normalizeH="0" baseline="0" noProof="0">
                  <a:ln>
                    <a:noFill/>
                  </a:ln>
                  <a:solidFill>
                    <a:srgbClr val="000000"/>
                  </a:solidFill>
                  <a:effectLst/>
                  <a:uLnTx/>
                  <a:uFillTx/>
                  <a:latin typeface="Arial"/>
                  <a:ea typeface="Arial"/>
                  <a:cs typeface="Arial"/>
                  <a:sym typeface="Arial"/>
                </a:rPr>
                <a:t>.</a:t>
              </a: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48" name="Google Shape;248;p10"/>
            <p:cNvSpPr/>
            <p:nvPr/>
          </p:nvSpPr>
          <p:spPr>
            <a:xfrm>
              <a:off x="1503016" y="1870518"/>
              <a:ext cx="988392" cy="988392"/>
            </a:xfrm>
            <a:prstGeom prst="ellipse">
              <a:avLst/>
            </a:pr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49" name="Google Shape;249;p10"/>
            <p:cNvSpPr/>
            <p:nvPr/>
          </p:nvSpPr>
          <p:spPr>
            <a:xfrm>
              <a:off x="1710578" y="2078080"/>
              <a:ext cx="573267" cy="573267"/>
            </a:xfrm>
            <a:prstGeom prst="rect">
              <a:avLst/>
            </a:prstGeom>
            <a:blipFill rotWithShape="1">
              <a:blip r:embed="rId5">
                <a:alphaModFix/>
              </a:blip>
              <a:stretch>
                <a:fillRect/>
              </a:stretch>
            </a:blip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50" name="Google Shape;250;p10"/>
            <p:cNvSpPr/>
            <p:nvPr/>
          </p:nvSpPr>
          <p:spPr>
            <a:xfrm>
              <a:off x="2703206" y="1870518"/>
              <a:ext cx="2329782" cy="988392"/>
            </a:xfrm>
            <a:prstGeom prst="rect">
              <a:avLst/>
            </a:pr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51" name="Google Shape;251;p10"/>
            <p:cNvSpPr txBox="1"/>
            <p:nvPr/>
          </p:nvSpPr>
          <p:spPr>
            <a:xfrm>
              <a:off x="2703206" y="1870518"/>
              <a:ext cx="2329782" cy="988392"/>
            </a:xfrm>
            <a:prstGeom prst="rect">
              <a:avLst/>
            </a:prstGeom>
            <a:noFill/>
            <a:ln>
              <a:noFill/>
            </a:ln>
          </p:spPr>
          <p:txBody>
            <a:bodyPr spcFirstLastPara="1" wrap="square" lIns="0" tIns="0" rIns="0" bIns="0" anchor="ctr" anchorCtr="0">
              <a:noAutofit/>
            </a:bodyPr>
            <a:lstStyle/>
            <a:p>
              <a:pPr marL="0" marR="0" lvl="0" indent="0" algn="l" defTabSz="914400" rtl="0" eaLnBrk="1" fontAlgn="auto" latinLnBrk="0" hangingPunct="1">
                <a:lnSpc>
                  <a:spcPct val="90000"/>
                </a:lnSpc>
                <a:spcBef>
                  <a:spcPts val="0"/>
                </a:spcBef>
                <a:spcAft>
                  <a:spcPts val="0"/>
                </a:spcAft>
                <a:buClr>
                  <a:srgbClr val="000000"/>
                </a:buClr>
                <a:buSzPts val="2000"/>
                <a:buFont typeface="Arial"/>
                <a:buNone/>
                <a:tabLst/>
                <a:defRPr/>
              </a:pPr>
              <a:r>
                <a:rPr kumimoji="0" lang="en-GB" sz="2000" b="0" i="0" u="none" strike="noStrike" kern="0" cap="none" spc="0" normalizeH="0" baseline="0" noProof="0">
                  <a:ln>
                    <a:noFill/>
                  </a:ln>
                  <a:solidFill>
                    <a:srgbClr val="000000"/>
                  </a:solidFill>
                  <a:effectLst/>
                  <a:uLnTx/>
                  <a:uFillTx/>
                  <a:latin typeface="Arial"/>
                  <a:ea typeface="Arial"/>
                  <a:cs typeface="Arial"/>
                  <a:sym typeface="Arial"/>
                </a:rPr>
                <a:t>Curriculum is planned and </a:t>
              </a:r>
              <a:r>
                <a:rPr kumimoji="0" lang="en-GB" sz="2000" b="1" i="0" u="none" strike="noStrike" kern="0" cap="none" spc="0" normalizeH="0" baseline="0" noProof="0">
                  <a:ln>
                    <a:noFill/>
                  </a:ln>
                  <a:solidFill>
                    <a:srgbClr val="000000"/>
                  </a:solidFill>
                  <a:effectLst/>
                  <a:uLnTx/>
                  <a:uFillTx/>
                  <a:latin typeface="Arial"/>
                  <a:ea typeface="Arial"/>
                  <a:cs typeface="Arial"/>
                  <a:sym typeface="Arial"/>
                </a:rPr>
                <a:t>sequenced</a:t>
              </a:r>
              <a:r>
                <a:rPr kumimoji="0" lang="en-GB" sz="2000" b="0" i="0" u="none" strike="noStrike" kern="0" cap="none" spc="0" normalizeH="0" baseline="0" noProof="0">
                  <a:ln>
                    <a:noFill/>
                  </a:ln>
                  <a:solidFill>
                    <a:srgbClr val="000000"/>
                  </a:solidFill>
                  <a:effectLst/>
                  <a:uLnTx/>
                  <a:uFillTx/>
                  <a:latin typeface="Arial"/>
                  <a:ea typeface="Arial"/>
                  <a:cs typeface="Arial"/>
                  <a:sym typeface="Arial"/>
                </a:rPr>
                <a:t> to build on, and deepen, what has been taught before</a:t>
              </a:r>
              <a:r>
                <a:rPr kumimoji="0" lang="en-GB" sz="1600" b="0" i="0" u="none" strike="noStrike" kern="0" cap="none" spc="0" normalizeH="0" baseline="0" noProof="0">
                  <a:ln>
                    <a:noFill/>
                  </a:ln>
                  <a:solidFill>
                    <a:srgbClr val="000000"/>
                  </a:solidFill>
                  <a:effectLst/>
                  <a:uLnTx/>
                  <a:uFillTx/>
                  <a:latin typeface="Arial"/>
                  <a:ea typeface="Arial"/>
                  <a:cs typeface="Arial"/>
                  <a:sym typeface="Arial"/>
                </a:rPr>
                <a:t>. </a:t>
              </a:r>
              <a:endParaRPr kumimoji="0" sz="16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52" name="Google Shape;252;p10"/>
            <p:cNvSpPr/>
            <p:nvPr/>
          </p:nvSpPr>
          <p:spPr>
            <a:xfrm>
              <a:off x="5578635" y="1768921"/>
              <a:ext cx="988392" cy="988392"/>
            </a:xfrm>
            <a:prstGeom prst="ellipse">
              <a:avLst/>
            </a:prstGeom>
            <a:solidFill>
              <a:srgbClr val="599BD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53" name="Google Shape;253;p10"/>
            <p:cNvSpPr/>
            <p:nvPr/>
          </p:nvSpPr>
          <p:spPr>
            <a:xfrm>
              <a:off x="5761524" y="1863758"/>
              <a:ext cx="573267" cy="573267"/>
            </a:xfrm>
            <a:prstGeom prst="rect">
              <a:avLst/>
            </a:prstGeom>
            <a:blipFill rotWithShape="1">
              <a:blip r:embed="rId6">
                <a:alphaModFix/>
              </a:blip>
              <a:stretch>
                <a:fillRect/>
              </a:stretch>
            </a:blip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54" name="Google Shape;254;p10"/>
            <p:cNvSpPr/>
            <p:nvPr/>
          </p:nvSpPr>
          <p:spPr>
            <a:xfrm>
              <a:off x="6753216" y="1845116"/>
              <a:ext cx="3066785" cy="988392"/>
            </a:xfrm>
            <a:prstGeom prst="rect">
              <a:avLst/>
            </a:pr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55" name="Google Shape;255;p10"/>
            <p:cNvSpPr txBox="1"/>
            <p:nvPr/>
          </p:nvSpPr>
          <p:spPr>
            <a:xfrm>
              <a:off x="6753216" y="1845116"/>
              <a:ext cx="3066785" cy="988392"/>
            </a:xfrm>
            <a:prstGeom prst="rect">
              <a:avLst/>
            </a:prstGeom>
            <a:noFill/>
            <a:ln>
              <a:noFill/>
            </a:ln>
          </p:spPr>
          <p:txBody>
            <a:bodyPr spcFirstLastPara="1" wrap="square" lIns="0" tIns="0" rIns="0" bIns="0" anchor="ctr" anchorCtr="0">
              <a:noAutofit/>
            </a:bodyPr>
            <a:lstStyle/>
            <a:p>
              <a:pPr marL="0" marR="0" lvl="0" indent="0" algn="l" defTabSz="914400" rtl="0" eaLnBrk="1" fontAlgn="auto" latinLnBrk="0" hangingPunct="1">
                <a:lnSpc>
                  <a:spcPct val="90000"/>
                </a:lnSpc>
                <a:spcBef>
                  <a:spcPts val="0"/>
                </a:spcBef>
                <a:spcAft>
                  <a:spcPts val="0"/>
                </a:spcAft>
                <a:buClr>
                  <a:srgbClr val="000000"/>
                </a:buClr>
                <a:buSzPts val="1800"/>
                <a:buFont typeface="Arial"/>
                <a:buNone/>
                <a:tabLst/>
                <a:defRPr/>
              </a:pPr>
              <a:r>
                <a:rPr kumimoji="0" lang="en-GB" sz="1800" b="1" i="0" u="none" strike="noStrike" kern="0" cap="none" spc="0" normalizeH="0" baseline="0" noProof="0">
                  <a:ln>
                    <a:noFill/>
                  </a:ln>
                  <a:solidFill>
                    <a:srgbClr val="000000"/>
                  </a:solidFill>
                  <a:effectLst/>
                  <a:uLnTx/>
                  <a:uFillTx/>
                  <a:latin typeface="Arial"/>
                  <a:ea typeface="Arial"/>
                  <a:cs typeface="Arial"/>
                  <a:sym typeface="Arial"/>
                </a:rPr>
                <a:t>‘</a:t>
              </a:r>
              <a:r>
                <a:rPr kumimoji="0" lang="en-GB" sz="2400" b="1" i="0" u="none" strike="noStrike" kern="0" cap="none" spc="0" normalizeH="0" baseline="0" noProof="0">
                  <a:ln>
                    <a:noFill/>
                  </a:ln>
                  <a:solidFill>
                    <a:srgbClr val="000000"/>
                  </a:solidFill>
                  <a:effectLst/>
                  <a:uLnTx/>
                  <a:uFillTx/>
                  <a:latin typeface="Arial"/>
                  <a:ea typeface="Arial"/>
                  <a:cs typeface="Arial"/>
                  <a:sym typeface="Arial"/>
                </a:rPr>
                <a:t>End points</a:t>
              </a:r>
              <a:r>
                <a:rPr kumimoji="0" lang="en-GB" sz="2400" b="0" i="0" u="none" strike="noStrike" kern="0" cap="none" spc="0" normalizeH="0" baseline="0" noProof="0">
                  <a:ln>
                    <a:noFill/>
                  </a:ln>
                  <a:solidFill>
                    <a:srgbClr val="000000"/>
                  </a:solidFill>
                  <a:effectLst/>
                  <a:uLnTx/>
                  <a:uFillTx/>
                  <a:latin typeface="Arial"/>
                  <a:ea typeface="Arial"/>
                  <a:cs typeface="Arial"/>
                  <a:sym typeface="Arial"/>
                </a:rPr>
                <a:t>’ - what the curriculum is building towards.</a:t>
              </a: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56" name="Google Shape;256;p10"/>
            <p:cNvSpPr/>
            <p:nvPr/>
          </p:nvSpPr>
          <p:spPr>
            <a:xfrm>
              <a:off x="1503016" y="3662913"/>
              <a:ext cx="988392" cy="988392"/>
            </a:xfrm>
            <a:prstGeom prst="ellipse">
              <a:avLst/>
            </a:pr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57" name="Google Shape;257;p10"/>
            <p:cNvSpPr/>
            <p:nvPr/>
          </p:nvSpPr>
          <p:spPr>
            <a:xfrm>
              <a:off x="1710578" y="3870476"/>
              <a:ext cx="573267" cy="573267"/>
            </a:xfrm>
            <a:prstGeom prst="rect">
              <a:avLst/>
            </a:prstGeom>
            <a:blipFill rotWithShape="1">
              <a:blip r:embed="rId7">
                <a:alphaModFix/>
              </a:blip>
              <a:stretch>
                <a:fillRect/>
              </a:stretch>
            </a:blip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58" name="Google Shape;258;p10"/>
            <p:cNvSpPr/>
            <p:nvPr/>
          </p:nvSpPr>
          <p:spPr>
            <a:xfrm>
              <a:off x="2703206" y="3662913"/>
              <a:ext cx="2329782" cy="988392"/>
            </a:xfrm>
            <a:prstGeom prst="rect">
              <a:avLst/>
            </a:pr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59" name="Google Shape;259;p10"/>
            <p:cNvSpPr txBox="1"/>
            <p:nvPr/>
          </p:nvSpPr>
          <p:spPr>
            <a:xfrm>
              <a:off x="2703206" y="3662913"/>
              <a:ext cx="2329782" cy="988392"/>
            </a:xfrm>
            <a:prstGeom prst="rect">
              <a:avLst/>
            </a:prstGeom>
            <a:noFill/>
            <a:ln>
              <a:noFill/>
            </a:ln>
          </p:spPr>
          <p:txBody>
            <a:bodyPr spcFirstLastPara="1" wrap="square" lIns="0" tIns="0" rIns="0" bIns="0" anchor="ctr" anchorCtr="0">
              <a:noAutofit/>
            </a:bodyPr>
            <a:lstStyle/>
            <a:p>
              <a:pPr marL="0" marR="0" lvl="0" indent="0" algn="l" defTabSz="914400" rtl="0" eaLnBrk="1" fontAlgn="auto" latinLnBrk="0" hangingPunct="1">
                <a:lnSpc>
                  <a:spcPct val="90000"/>
                </a:lnSpc>
                <a:spcBef>
                  <a:spcPts val="0"/>
                </a:spcBef>
                <a:spcAft>
                  <a:spcPts val="0"/>
                </a:spcAft>
                <a:buClr>
                  <a:srgbClr val="000000"/>
                </a:buClr>
                <a:buSzPts val="2400"/>
                <a:buFont typeface="Arial"/>
                <a:buNone/>
                <a:tabLst/>
                <a:defRPr/>
              </a:pPr>
              <a:r>
                <a:rPr kumimoji="0" lang="en-GB" sz="2400" b="1" i="0" u="none" strike="noStrike" kern="0" cap="none" spc="0" normalizeH="0" baseline="0" noProof="0">
                  <a:ln>
                    <a:noFill/>
                  </a:ln>
                  <a:solidFill>
                    <a:srgbClr val="000000"/>
                  </a:solidFill>
                  <a:effectLst/>
                  <a:uLnTx/>
                  <a:uFillTx/>
                  <a:latin typeface="Arial"/>
                  <a:ea typeface="Arial"/>
                  <a:cs typeface="Arial"/>
                  <a:sym typeface="Arial"/>
                </a:rPr>
                <a:t>Reading, vocabulary and cultural capital, </a:t>
              </a:r>
              <a:r>
                <a:rPr kumimoji="0" lang="en-GB" sz="2400" b="0" i="0" u="none" strike="noStrike" kern="0" cap="none" spc="0" normalizeH="0" baseline="0" noProof="0">
                  <a:ln>
                    <a:noFill/>
                  </a:ln>
                  <a:solidFill>
                    <a:srgbClr val="000000"/>
                  </a:solidFill>
                  <a:effectLst/>
                  <a:uLnTx/>
                  <a:uFillTx/>
                  <a:latin typeface="Arial"/>
                  <a:ea typeface="Arial"/>
                  <a:cs typeface="Arial"/>
                  <a:sym typeface="Arial"/>
                </a:rPr>
                <a:t>are prioritised.</a:t>
              </a:r>
              <a:endParaRPr kumimoji="0" sz="2400" b="0" i="0" u="none" strike="noStrike" kern="0" cap="none" spc="0" normalizeH="0" baseline="0" noProof="0">
                <a:ln>
                  <a:noFill/>
                </a:ln>
                <a:solidFill>
                  <a:srgbClr val="000000"/>
                </a:solidFill>
                <a:effectLst/>
                <a:uLnTx/>
                <a:uFillTx/>
                <a:latin typeface="Arial"/>
                <a:ea typeface="Arial"/>
                <a:cs typeface="Arial"/>
                <a:sym typeface="Arial"/>
              </a:endParaRPr>
            </a:p>
          </p:txBody>
        </p:sp>
      </p:grpSp>
    </p:spTree>
    <p:extLst>
      <p:ext uri="{BB962C8B-B14F-4D97-AF65-F5344CB8AC3E}">
        <p14:creationId xmlns:p14="http://schemas.microsoft.com/office/powerpoint/2010/main" val="10877594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5" name="Google Shape;265;p84"/>
          <p:cNvSpPr txBox="1">
            <a:spLocks noGrp="1"/>
          </p:cNvSpPr>
          <p:nvPr>
            <p:ph type="title"/>
          </p:nvPr>
        </p:nvSpPr>
        <p:spPr>
          <a:xfrm>
            <a:off x="0" y="-1"/>
            <a:ext cx="12192000" cy="954583"/>
          </a:xfrm>
          <a:prstGeom prst="rect">
            <a:avLst/>
          </a:prstGeom>
          <a:solidFill>
            <a:srgbClr val="ABD2E3"/>
          </a:solidFill>
          <a:ln>
            <a:noFill/>
          </a:ln>
        </p:spPr>
        <p:txBody>
          <a:bodyPr spcFirstLastPara="1" wrap="square" lIns="91425" tIns="91425" rIns="91425" bIns="91425" anchor="t" anchorCtr="0">
            <a:noAutofit/>
          </a:bodyPr>
          <a:lstStyle/>
          <a:p>
            <a:pPr marL="0" lvl="0" indent="0" algn="l" rtl="0">
              <a:lnSpc>
                <a:spcPct val="90000"/>
              </a:lnSpc>
              <a:spcBef>
                <a:spcPts val="0"/>
              </a:spcBef>
              <a:spcAft>
                <a:spcPts val="0"/>
              </a:spcAft>
              <a:buClr>
                <a:schemeClr val="dk1"/>
              </a:buClr>
              <a:buSzPts val="3818"/>
              <a:buFont typeface="Calibri"/>
              <a:buNone/>
            </a:pPr>
            <a:r>
              <a:rPr lang="en-GB" sz="4900" b="1"/>
              <a:t>Powerful </a:t>
            </a:r>
            <a:r>
              <a:rPr lang="en-GB" sz="4900" b="1">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
                  </a:ext>
                </a:extLst>
              </a:rPr>
              <a:t>Curriculum Team Discussions</a:t>
            </a:r>
            <a:endParaRPr sz="4900"/>
          </a:p>
        </p:txBody>
      </p:sp>
      <p:sp>
        <p:nvSpPr>
          <p:cNvPr id="266" name="Google Shape;266;p84"/>
          <p:cNvSpPr txBox="1">
            <a:spLocks noGrp="1"/>
          </p:cNvSpPr>
          <p:nvPr>
            <p:ph type="body" idx="1"/>
          </p:nvPr>
        </p:nvSpPr>
        <p:spPr>
          <a:xfrm>
            <a:off x="207800" y="1152491"/>
            <a:ext cx="11776400" cy="5276884"/>
          </a:xfrm>
          <a:prstGeom prst="rect">
            <a:avLst/>
          </a:prstGeom>
          <a:noFill/>
          <a:ln>
            <a:noFill/>
          </a:ln>
        </p:spPr>
        <p:txBody>
          <a:bodyPr spcFirstLastPara="1" wrap="square" lIns="91425" tIns="91425" rIns="91425" bIns="91425" anchor="t" anchorCtr="0">
            <a:normAutofit/>
          </a:bodyPr>
          <a:lstStyle/>
          <a:p>
            <a:pPr marL="0" lvl="0" indent="0" algn="ctr" rtl="0">
              <a:lnSpc>
                <a:spcPct val="120000"/>
              </a:lnSpc>
              <a:spcBef>
                <a:spcPts val="0"/>
              </a:spcBef>
              <a:spcAft>
                <a:spcPts val="0"/>
              </a:spcAft>
              <a:buClr>
                <a:schemeClr val="dk1"/>
              </a:buClr>
              <a:buSzPts val="1575"/>
              <a:buNone/>
            </a:pPr>
            <a:r>
              <a:rPr lang="en-GB"/>
              <a:t>“Continuously curious, continuously reflective”</a:t>
            </a:r>
            <a:endParaRPr/>
          </a:p>
          <a:p>
            <a:pPr marL="152396" lvl="0" indent="0" algn="l" rtl="0">
              <a:lnSpc>
                <a:spcPct val="90000"/>
              </a:lnSpc>
              <a:spcBef>
                <a:spcPts val="0"/>
              </a:spcBef>
              <a:spcAft>
                <a:spcPts val="0"/>
              </a:spcAft>
              <a:buClr>
                <a:schemeClr val="dk1"/>
              </a:buClr>
              <a:buSzPts val="7200"/>
              <a:buNone/>
            </a:pPr>
            <a:endParaRPr/>
          </a:p>
        </p:txBody>
      </p:sp>
      <p:sp>
        <p:nvSpPr>
          <p:cNvPr id="267" name="Google Shape;267;p84"/>
          <p:cNvSpPr/>
          <p:nvPr/>
        </p:nvSpPr>
        <p:spPr>
          <a:xfrm>
            <a:off x="207800" y="2486008"/>
            <a:ext cx="2219325" cy="1304925"/>
          </a:xfrm>
          <a:prstGeom prst="homePlate">
            <a:avLst>
              <a:gd name="adj" fmla="val 50000"/>
            </a:avLst>
          </a:prstGeom>
          <a:solidFill>
            <a:schemeClr val="accent1"/>
          </a:solidFill>
          <a:ln w="25400" cap="flat" cmpd="sng">
            <a:solidFill>
              <a:srgbClr val="1C305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2000"/>
              <a:buFont typeface="Arial"/>
              <a:buNone/>
              <a:tabLst/>
              <a:defRPr/>
            </a:pPr>
            <a:r>
              <a:rPr kumimoji="0" lang="en-GB" sz="2000" b="0" i="0" u="none" strike="noStrike" kern="0" cap="none" spc="0" normalizeH="0" baseline="0" noProof="0">
                <a:ln>
                  <a:noFill/>
                </a:ln>
                <a:solidFill>
                  <a:srgbClr val="FFFFFF"/>
                </a:solidFill>
                <a:effectLst/>
                <a:uLnTx/>
                <a:uFillTx/>
                <a:latin typeface="Arial"/>
                <a:ea typeface="Arial"/>
                <a:cs typeface="Arial"/>
                <a:sym typeface="Arial"/>
              </a:rPr>
              <a:t>Allocate Regular Time </a:t>
            </a:r>
            <a:endParaRPr kumimoji="0" sz="20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268" name="Google Shape;268;p84"/>
          <p:cNvSpPr/>
          <p:nvPr/>
        </p:nvSpPr>
        <p:spPr>
          <a:xfrm>
            <a:off x="2579525" y="2486008"/>
            <a:ext cx="2219325" cy="1304925"/>
          </a:xfrm>
          <a:prstGeom prst="homePlate">
            <a:avLst>
              <a:gd name="adj" fmla="val 50000"/>
            </a:avLst>
          </a:prstGeom>
          <a:solidFill>
            <a:schemeClr val="accent1"/>
          </a:solidFill>
          <a:ln w="25400" cap="flat" cmpd="sng">
            <a:solidFill>
              <a:srgbClr val="1C305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2000"/>
              <a:buFont typeface="Arial"/>
              <a:buNone/>
              <a:tabLst/>
              <a:defRPr/>
            </a:pPr>
            <a:r>
              <a:rPr kumimoji="0" lang="en-GB" sz="2000" b="0" i="0" u="none" strike="noStrike" kern="0" cap="none" spc="0" normalizeH="0" baseline="0" noProof="0">
                <a:ln>
                  <a:noFill/>
                </a:ln>
                <a:solidFill>
                  <a:srgbClr val="FFFFFF"/>
                </a:solidFill>
                <a:effectLst/>
                <a:uLnTx/>
                <a:uFillTx/>
                <a:latin typeface="Arial"/>
                <a:ea typeface="Arial"/>
                <a:cs typeface="Arial"/>
                <a:sym typeface="Arial"/>
              </a:rPr>
              <a:t>Review of </a:t>
            </a:r>
            <a:r>
              <a:rPr kumimoji="0" lang="en-GB" sz="2000" b="0" i="0" u="none" strike="noStrike" kern="0" cap="none" spc="0" normalizeH="0" baseline="0" noProof="0">
                <a:ln>
                  <a:noFill/>
                </a:ln>
                <a:solidFill>
                  <a:srgbClr val="FFFFFF"/>
                </a:solidFill>
                <a:effectLst/>
                <a:uLnTx/>
                <a:uFillTx/>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5"/>
                  </a:ext>
                </a:extLst>
              </a:rPr>
              <a:t>prior learning </a:t>
            </a:r>
            <a:endParaRPr kumimoji="0" sz="20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269" name="Google Shape;269;p84"/>
          <p:cNvSpPr/>
          <p:nvPr/>
        </p:nvSpPr>
        <p:spPr>
          <a:xfrm>
            <a:off x="4930695" y="2486007"/>
            <a:ext cx="2351168" cy="1304925"/>
          </a:xfrm>
          <a:prstGeom prst="homePlate">
            <a:avLst>
              <a:gd name="adj" fmla="val 50000"/>
            </a:avLst>
          </a:prstGeom>
          <a:solidFill>
            <a:schemeClr val="accent1"/>
          </a:solidFill>
          <a:ln w="25400" cap="flat" cmpd="sng">
            <a:solidFill>
              <a:srgbClr val="1C305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2000"/>
              <a:buFont typeface="Arial"/>
              <a:buNone/>
              <a:tabLst/>
              <a:defRPr/>
            </a:pPr>
            <a:r>
              <a:rPr kumimoji="0" lang="en-GB" sz="2000" b="0" i="0" u="none" strike="noStrike" kern="0" cap="none" spc="0" normalizeH="0" baseline="0" noProof="0">
                <a:ln>
                  <a:noFill/>
                </a:ln>
                <a:solidFill>
                  <a:srgbClr val="FFFFFF"/>
                </a:solidFill>
                <a:effectLst/>
                <a:uLnTx/>
                <a:uFillTx/>
                <a:latin typeface="Arial"/>
                <a:ea typeface="Arial"/>
                <a:cs typeface="Arial"/>
                <a:sym typeface="Arial"/>
              </a:rPr>
              <a:t>Implementation of future learning </a:t>
            </a:r>
            <a:endParaRPr kumimoji="0" sz="20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270" name="Google Shape;270;p84"/>
          <p:cNvSpPr/>
          <p:nvPr/>
        </p:nvSpPr>
        <p:spPr>
          <a:xfrm>
            <a:off x="7545549" y="2486007"/>
            <a:ext cx="2219325" cy="1304925"/>
          </a:xfrm>
          <a:prstGeom prst="homePlate">
            <a:avLst>
              <a:gd name="adj" fmla="val 50000"/>
            </a:avLst>
          </a:prstGeom>
          <a:solidFill>
            <a:schemeClr val="accent1"/>
          </a:solidFill>
          <a:ln w="25400" cap="flat" cmpd="sng">
            <a:solidFill>
              <a:srgbClr val="1C305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2000"/>
              <a:buFont typeface="Arial"/>
              <a:buNone/>
              <a:tabLst/>
              <a:defRPr/>
            </a:pPr>
            <a:r>
              <a:rPr kumimoji="0" lang="en-GB" sz="2000" b="0" i="0" u="none" strike="noStrike" kern="0" cap="none" spc="0" normalizeH="0" baseline="0" noProof="0">
                <a:ln>
                  <a:noFill/>
                </a:ln>
                <a:solidFill>
                  <a:srgbClr val="FFFFFF"/>
                </a:solidFill>
                <a:effectLst/>
                <a:uLnTx/>
                <a:uFillTx/>
                <a:latin typeface="Arial"/>
                <a:ea typeface="Arial"/>
                <a:cs typeface="Arial"/>
                <a:sym typeface="Arial"/>
              </a:rPr>
              <a:t>Facilitate Peer Planning</a:t>
            </a:r>
            <a:endParaRPr kumimoji="0" sz="20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271" name="Google Shape;271;p84"/>
          <p:cNvSpPr/>
          <p:nvPr/>
        </p:nvSpPr>
        <p:spPr>
          <a:xfrm>
            <a:off x="9896718" y="2486006"/>
            <a:ext cx="2219325" cy="1304925"/>
          </a:xfrm>
          <a:prstGeom prst="homePlate">
            <a:avLst>
              <a:gd name="adj" fmla="val 50000"/>
            </a:avLst>
          </a:prstGeom>
          <a:solidFill>
            <a:srgbClr val="A8D08C"/>
          </a:solidFill>
          <a:ln w="25400" cap="flat" cmpd="sng">
            <a:solidFill>
              <a:srgbClr val="1C305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2000"/>
              <a:buFont typeface="Arial"/>
              <a:buNone/>
              <a:tabLst/>
              <a:defRPr/>
            </a:pPr>
            <a:r>
              <a:rPr kumimoji="0" lang="en-GB" sz="2000" b="0" i="0" u="none" strike="noStrike" kern="0" cap="none" spc="0" normalizeH="0" baseline="0" noProof="0">
                <a:ln>
                  <a:noFill/>
                </a:ln>
                <a:solidFill>
                  <a:srgbClr val="000000"/>
                </a:solidFill>
                <a:effectLst/>
                <a:uLnTx/>
                <a:uFillTx/>
                <a:latin typeface="Arial"/>
                <a:ea typeface="Arial"/>
                <a:cs typeface="Arial"/>
                <a:sym typeface="Arial"/>
              </a:rPr>
              <a:t>Check!</a:t>
            </a:r>
            <a:endParaRPr kumimoji="0" sz="2000" b="0" i="0" u="none" strike="noStrike" kern="0" cap="none" spc="0" normalizeH="0" baseline="0" noProof="0">
              <a:ln>
                <a:noFill/>
              </a:ln>
              <a:solidFill>
                <a:srgbClr val="000000"/>
              </a:solidFill>
              <a:effectLst/>
              <a:uLnTx/>
              <a:uFillTx/>
              <a:latin typeface="Arial"/>
              <a:ea typeface="Arial"/>
              <a:cs typeface="Arial"/>
              <a:sym typeface="Arial"/>
            </a:endParaRPr>
          </a:p>
        </p:txBody>
      </p:sp>
    </p:spTree>
    <p:extLst>
      <p:ext uri="{BB962C8B-B14F-4D97-AF65-F5344CB8AC3E}">
        <p14:creationId xmlns:p14="http://schemas.microsoft.com/office/powerpoint/2010/main" val="12776849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g29e8dcff451_0_0"/>
          <p:cNvSpPr txBox="1">
            <a:spLocks noGrp="1"/>
          </p:cNvSpPr>
          <p:nvPr>
            <p:ph type="title"/>
          </p:nvPr>
        </p:nvSpPr>
        <p:spPr>
          <a:xfrm>
            <a:off x="456719" y="1981200"/>
            <a:ext cx="10634400" cy="7140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6600"/>
              <a:buFont typeface="Arial"/>
              <a:buNone/>
            </a:pPr>
            <a:endParaRPr>
              <a:solidFill>
                <a:schemeClr val="dk1"/>
              </a:solidFill>
            </a:endParaRPr>
          </a:p>
        </p:txBody>
      </p:sp>
      <p:pic>
        <p:nvPicPr>
          <p:cNvPr id="278" name="Google Shape;278;g29e8dcff451_0_0"/>
          <p:cNvPicPr preferRelativeResize="0"/>
          <p:nvPr/>
        </p:nvPicPr>
        <p:blipFill rotWithShape="1">
          <a:blip r:embed="rId3">
            <a:alphaModFix/>
          </a:blip>
          <a:srcRect/>
          <a:stretch/>
        </p:blipFill>
        <p:spPr>
          <a:xfrm>
            <a:off x="456725" y="845475"/>
            <a:ext cx="2639242" cy="3858001"/>
          </a:xfrm>
          <a:prstGeom prst="rect">
            <a:avLst/>
          </a:prstGeom>
          <a:noFill/>
          <a:ln>
            <a:noFill/>
          </a:ln>
        </p:spPr>
      </p:pic>
      <p:pic>
        <p:nvPicPr>
          <p:cNvPr id="279" name="Google Shape;279;g29e8dcff451_0_0"/>
          <p:cNvPicPr preferRelativeResize="0"/>
          <p:nvPr/>
        </p:nvPicPr>
        <p:blipFill rotWithShape="1">
          <a:blip r:embed="rId4">
            <a:alphaModFix/>
          </a:blip>
          <a:srcRect/>
          <a:stretch/>
        </p:blipFill>
        <p:spPr>
          <a:xfrm>
            <a:off x="3278242" y="1114425"/>
            <a:ext cx="8791232" cy="2890849"/>
          </a:xfrm>
          <a:prstGeom prst="rect">
            <a:avLst/>
          </a:prstGeom>
          <a:noFill/>
          <a:ln>
            <a:noFill/>
          </a:ln>
        </p:spPr>
      </p:pic>
    </p:spTree>
    <p:extLst>
      <p:ext uri="{BB962C8B-B14F-4D97-AF65-F5344CB8AC3E}">
        <p14:creationId xmlns:p14="http://schemas.microsoft.com/office/powerpoint/2010/main" val="6387116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sp>
        <p:nvSpPr>
          <p:cNvPr id="285" name="Google Shape;285;p85"/>
          <p:cNvSpPr txBox="1"/>
          <p:nvPr/>
        </p:nvSpPr>
        <p:spPr>
          <a:xfrm>
            <a:off x="375375" y="2404175"/>
            <a:ext cx="10634400" cy="2765100"/>
          </a:xfrm>
          <a:prstGeom prst="rect">
            <a:avLst/>
          </a:pr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7916"/>
              </a:lnSpc>
              <a:spcBef>
                <a:spcPts val="0"/>
              </a:spcBef>
              <a:spcAft>
                <a:spcPts val="800"/>
              </a:spcAft>
              <a:buClr>
                <a:srgbClr val="000000"/>
              </a:buClr>
              <a:buSzPts val="1100"/>
              <a:buFont typeface="Arial"/>
              <a:buNone/>
              <a:tabLst/>
              <a:defRPr/>
            </a:pPr>
            <a:r>
              <a:rPr kumimoji="0" lang="en-GB" sz="2500" b="0" i="0" u="none" strike="noStrike" kern="0" cap="none" spc="0" normalizeH="0" baseline="0" noProof="0">
                <a:ln>
                  <a:noFill/>
                </a:ln>
                <a:solidFill>
                  <a:srgbClr val="000000"/>
                </a:solidFill>
                <a:effectLst/>
                <a:uLnTx/>
                <a:uFillTx/>
                <a:latin typeface="Calibri"/>
                <a:ea typeface="Calibri"/>
                <a:cs typeface="Calibri"/>
                <a:sym typeface="Calibri"/>
              </a:rPr>
              <a:t>Jane is leading her history department meeting. Last week, the department delivered lessons on ‘how William secured control of England in the 11</a:t>
            </a:r>
            <a:r>
              <a:rPr kumimoji="0" lang="en-GB" sz="2500" b="0" i="0" u="none" strike="noStrike" kern="0" cap="none" spc="0" normalizeH="0" baseline="30000" noProof="0">
                <a:ln>
                  <a:noFill/>
                </a:ln>
                <a:solidFill>
                  <a:srgbClr val="000000"/>
                </a:solidFill>
                <a:effectLst/>
                <a:uLnTx/>
                <a:uFillTx/>
                <a:latin typeface="Calibri"/>
                <a:ea typeface="Calibri"/>
                <a:cs typeface="Calibri"/>
                <a:sym typeface="Calibri"/>
              </a:rPr>
              <a:t>th</a:t>
            </a:r>
            <a:r>
              <a:rPr kumimoji="0" lang="en-GB" sz="2500" b="0" i="0" u="none" strike="noStrike" kern="0" cap="none" spc="0" normalizeH="0" baseline="0" noProof="0">
                <a:ln>
                  <a:noFill/>
                </a:ln>
                <a:solidFill>
                  <a:srgbClr val="000000"/>
                </a:solidFill>
                <a:effectLst/>
                <a:uLnTx/>
                <a:uFillTx/>
                <a:latin typeface="Calibri"/>
                <a:ea typeface="Calibri"/>
                <a:cs typeface="Calibri"/>
                <a:sym typeface="Calibri"/>
              </a:rPr>
              <a:t> century’. Jane asks teachers which misconceptions were identified from formative assessment in lessons. All classes confused Harald Hardrada and Harold Godwinson. In one class, pupils struggled to understand why the Doomsday Book was so significant. </a:t>
            </a:r>
            <a:endParaRPr kumimoji="0" sz="5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86" name="Google Shape;286;p85"/>
          <p:cNvSpPr/>
          <p:nvPr/>
        </p:nvSpPr>
        <p:spPr>
          <a:xfrm>
            <a:off x="329725" y="332471"/>
            <a:ext cx="11347800" cy="1151100"/>
          </a:xfrm>
          <a:prstGeom prst="roundRect">
            <a:avLst>
              <a:gd name="adj" fmla="val 16667"/>
            </a:avLst>
          </a:prstGeom>
          <a:solidFill>
            <a:srgbClr val="ABD2E3"/>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8000"/>
              <a:buFont typeface="Arial"/>
              <a:buNone/>
              <a:tabLst/>
              <a:defRPr/>
            </a:pPr>
            <a:r>
              <a:rPr kumimoji="0" lang="en-GB" sz="5600" b="0" i="0" u="none" strike="noStrike" kern="0" cap="none" spc="0" normalizeH="0" baseline="0" noProof="0">
                <a:ln>
                  <a:noFill/>
                </a:ln>
                <a:solidFill>
                  <a:srgbClr val="000000"/>
                </a:solidFill>
                <a:effectLst/>
                <a:uLnTx/>
                <a:uFillTx/>
                <a:latin typeface="Arial"/>
                <a:ea typeface="Arial"/>
                <a:cs typeface="Arial"/>
                <a:sym typeface="Arial"/>
              </a:rPr>
              <a:t>Activity: What might this look like?</a:t>
            </a:r>
            <a:endParaRPr kumimoji="0" sz="100" b="0" i="0" u="none" strike="noStrike" kern="0" cap="none" spc="0" normalizeH="0" baseline="0" noProof="0">
              <a:ln>
                <a:noFill/>
              </a:ln>
              <a:solidFill>
                <a:srgbClr val="000000"/>
              </a:solidFill>
              <a:effectLst/>
              <a:uLnTx/>
              <a:uFillTx/>
              <a:latin typeface="Arial"/>
              <a:ea typeface="Arial"/>
              <a:cs typeface="Arial"/>
              <a:sym typeface="Arial"/>
            </a:endParaRPr>
          </a:p>
        </p:txBody>
      </p:sp>
    </p:spTree>
    <p:extLst>
      <p:ext uri="{BB962C8B-B14F-4D97-AF65-F5344CB8AC3E}">
        <p14:creationId xmlns:p14="http://schemas.microsoft.com/office/powerpoint/2010/main" val="15403232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91"/>
        <p:cNvGrpSpPr/>
        <p:nvPr/>
      </p:nvGrpSpPr>
      <p:grpSpPr>
        <a:xfrm>
          <a:off x="0" y="0"/>
          <a:ext cx="0" cy="0"/>
          <a:chOff x="0" y="0"/>
          <a:chExt cx="0" cy="0"/>
        </a:xfrm>
      </p:grpSpPr>
      <p:sp>
        <p:nvSpPr>
          <p:cNvPr id="292" name="Google Shape;292;p86"/>
          <p:cNvSpPr/>
          <p:nvPr/>
        </p:nvSpPr>
        <p:spPr>
          <a:xfrm>
            <a:off x="0"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293" name="Google Shape;293;p86"/>
          <p:cNvSpPr/>
          <p:nvPr/>
        </p:nvSpPr>
        <p:spPr>
          <a:xfrm rot="5400000" flipH="1">
            <a:off x="-1410084" y="1410082"/>
            <a:ext cx="6858000" cy="4037836"/>
          </a:xfrm>
          <a:prstGeom prst="rect">
            <a:avLst/>
          </a:prstGeom>
          <a:gradFill>
            <a:gsLst>
              <a:gs pos="0">
                <a:srgbClr val="000000"/>
              </a:gs>
              <a:gs pos="8000">
                <a:srgbClr val="000000"/>
              </a:gs>
              <a:gs pos="100000">
                <a:srgbClr val="2F5496"/>
              </a:gs>
            </a:gsLst>
            <a:lin ang="300000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294" name="Google Shape;294;p86"/>
          <p:cNvSpPr/>
          <p:nvPr/>
        </p:nvSpPr>
        <p:spPr>
          <a:xfrm rot="5400000" flipH="1">
            <a:off x="-1410085" y="1420219"/>
            <a:ext cx="6857999" cy="4037839"/>
          </a:xfrm>
          <a:prstGeom prst="rect">
            <a:avLst/>
          </a:prstGeom>
          <a:gradFill>
            <a:gsLst>
              <a:gs pos="0">
                <a:srgbClr val="000000">
                  <a:alpha val="0"/>
                </a:srgbClr>
              </a:gs>
              <a:gs pos="99000">
                <a:srgbClr val="4472C4">
                  <a:alpha val="45490"/>
                </a:srgbClr>
              </a:gs>
              <a:gs pos="100000">
                <a:srgbClr val="4472C4">
                  <a:alpha val="45490"/>
                </a:srgbClr>
              </a:gs>
            </a:gsLst>
            <a:lin ang="180000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295" name="Google Shape;295;p86"/>
          <p:cNvSpPr/>
          <p:nvPr/>
        </p:nvSpPr>
        <p:spPr>
          <a:xfrm rot="5400000" flipH="1">
            <a:off x="767923" y="3588085"/>
            <a:ext cx="2501979" cy="4037841"/>
          </a:xfrm>
          <a:prstGeom prst="rect">
            <a:avLst/>
          </a:prstGeom>
          <a:gradFill>
            <a:gsLst>
              <a:gs pos="0">
                <a:srgbClr val="4472C4">
                  <a:alpha val="28235"/>
                </a:srgbClr>
              </a:gs>
              <a:gs pos="2000">
                <a:srgbClr val="4472C4">
                  <a:alpha val="28235"/>
                </a:srgbClr>
              </a:gs>
              <a:gs pos="100000">
                <a:srgbClr val="000000">
                  <a:alpha val="29411"/>
                </a:srgbClr>
              </a:gs>
            </a:gsLst>
            <a:lin ang="780000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296" name="Google Shape;296;p86"/>
          <p:cNvSpPr/>
          <p:nvPr/>
        </p:nvSpPr>
        <p:spPr>
          <a:xfrm rot="-964587">
            <a:off x="-501737" y="969718"/>
            <a:ext cx="3900357" cy="4178958"/>
          </a:xfrm>
          <a:custGeom>
            <a:avLst/>
            <a:gdLst/>
            <a:ahLst/>
            <a:cxnLst/>
            <a:rect l="l" t="t" r="r" b="b"/>
            <a:pathLst>
              <a:path w="3900357" h="4178958" extrusionOk="0">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0">
                <a:srgbClr val="000000">
                  <a:alpha val="0"/>
                </a:srgbClr>
              </a:gs>
              <a:gs pos="29000">
                <a:srgbClr val="000000">
                  <a:alpha val="0"/>
                </a:srgbClr>
              </a:gs>
              <a:gs pos="100000">
                <a:srgbClr val="4472C4">
                  <a:alpha val="42352"/>
                </a:srgbClr>
              </a:gs>
            </a:gsLst>
            <a:lin ang="180000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297" name="Google Shape;297;p86"/>
          <p:cNvSpPr/>
          <p:nvPr/>
        </p:nvSpPr>
        <p:spPr>
          <a:xfrm rot="5400000" flipH="1">
            <a:off x="-1410093" y="1399943"/>
            <a:ext cx="6858003" cy="4037835"/>
          </a:xfrm>
          <a:prstGeom prst="rect">
            <a:avLst/>
          </a:prstGeom>
          <a:gradFill>
            <a:gsLst>
              <a:gs pos="0">
                <a:srgbClr val="000000">
                  <a:alpha val="0"/>
                </a:srgbClr>
              </a:gs>
              <a:gs pos="99000">
                <a:srgbClr val="8DA9DB">
                  <a:alpha val="10588"/>
                </a:srgbClr>
              </a:gs>
              <a:gs pos="100000">
                <a:srgbClr val="8DA9DB">
                  <a:alpha val="10588"/>
                </a:srgbClr>
              </a:gs>
            </a:gsLst>
            <a:lin ang="720000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298" name="Google Shape;298;p86"/>
          <p:cNvSpPr txBox="1">
            <a:spLocks noGrp="1"/>
          </p:cNvSpPr>
          <p:nvPr>
            <p:ph type="title"/>
          </p:nvPr>
        </p:nvSpPr>
        <p:spPr>
          <a:xfrm>
            <a:off x="466722" y="586855"/>
            <a:ext cx="3201366" cy="3387497"/>
          </a:xfrm>
          <a:prstGeom prst="rect">
            <a:avLst/>
          </a:prstGeom>
          <a:noFill/>
          <a:ln>
            <a:noFill/>
          </a:ln>
        </p:spPr>
        <p:txBody>
          <a:bodyPr spcFirstLastPara="1" wrap="square" lIns="91425" tIns="45700" rIns="91425" bIns="45700" anchor="b" anchorCtr="0">
            <a:normAutofit/>
          </a:bodyPr>
          <a:lstStyle/>
          <a:p>
            <a:pPr marL="0" lvl="0" indent="0" algn="r" rtl="0">
              <a:lnSpc>
                <a:spcPct val="90000"/>
              </a:lnSpc>
              <a:spcBef>
                <a:spcPts val="0"/>
              </a:spcBef>
              <a:spcAft>
                <a:spcPts val="0"/>
              </a:spcAft>
              <a:buClr>
                <a:schemeClr val="dk1"/>
              </a:buClr>
              <a:buSzPts val="6600"/>
              <a:buNone/>
            </a:pPr>
            <a:r>
              <a:rPr lang="en-GB" sz="4000">
                <a:solidFill>
                  <a:srgbClr val="FFFFFF"/>
                </a:solidFill>
                <a:latin typeface="Arial"/>
                <a:ea typeface="Arial"/>
                <a:cs typeface="Arial"/>
                <a:sym typeface="Arial"/>
              </a:rPr>
              <a:t>Discussion Point</a:t>
            </a:r>
            <a:endParaRPr/>
          </a:p>
        </p:txBody>
      </p:sp>
      <p:sp>
        <p:nvSpPr>
          <p:cNvPr id="299" name="Google Shape;299;p86"/>
          <p:cNvSpPr txBox="1">
            <a:spLocks noGrp="1"/>
          </p:cNvSpPr>
          <p:nvPr>
            <p:ph type="body" idx="1"/>
          </p:nvPr>
        </p:nvSpPr>
        <p:spPr>
          <a:xfrm>
            <a:off x="4134811" y="649480"/>
            <a:ext cx="4247190" cy="5546047"/>
          </a:xfrm>
          <a:prstGeom prst="rect">
            <a:avLst/>
          </a:prstGeom>
          <a:noFill/>
          <a:ln>
            <a:noFill/>
          </a:ln>
        </p:spPr>
        <p:txBody>
          <a:bodyPr spcFirstLastPara="1" wrap="square" lIns="91425" tIns="45700" rIns="91425" bIns="45700" anchor="ctr" anchorCtr="0">
            <a:normAutofit lnSpcReduction="10000"/>
          </a:bodyPr>
          <a:lstStyle/>
          <a:p>
            <a:pPr marL="0" lvl="0" indent="0" algn="l" rtl="0">
              <a:lnSpc>
                <a:spcPct val="90000"/>
              </a:lnSpc>
              <a:spcBef>
                <a:spcPts val="0"/>
              </a:spcBef>
              <a:spcAft>
                <a:spcPts val="0"/>
              </a:spcAft>
              <a:buSzPts val="1800"/>
              <a:buNone/>
            </a:pPr>
            <a:r>
              <a:rPr lang="en-GB" sz="2000">
                <a:solidFill>
                  <a:schemeClr val="dk1"/>
                </a:solidFill>
                <a:latin typeface="Arial"/>
                <a:ea typeface="Arial"/>
                <a:cs typeface="Arial"/>
                <a:sym typeface="Arial"/>
              </a:rPr>
              <a:t>Take a forthcoming lesson or learning point from your scheme of learning. </a:t>
            </a:r>
            <a:endParaRPr/>
          </a:p>
          <a:p>
            <a:pPr marL="0" lvl="0" indent="0" algn="l" rtl="0">
              <a:lnSpc>
                <a:spcPct val="90000"/>
              </a:lnSpc>
              <a:spcBef>
                <a:spcPts val="600"/>
              </a:spcBef>
              <a:spcAft>
                <a:spcPts val="0"/>
              </a:spcAft>
              <a:buSzPts val="1800"/>
              <a:buNone/>
            </a:pPr>
            <a:r>
              <a:rPr lang="en-GB" sz="2000">
                <a:solidFill>
                  <a:schemeClr val="dk1"/>
                </a:solidFill>
                <a:latin typeface="Arial"/>
                <a:ea typeface="Arial"/>
                <a:cs typeface="Arial"/>
                <a:sym typeface="Arial"/>
              </a:rPr>
              <a:t>Use the ‘powerful curriculum discussion’ to talk about how you might have a departmental discussion in your subject.</a:t>
            </a:r>
            <a:endParaRPr/>
          </a:p>
          <a:p>
            <a:pPr marL="114300" lvl="0" indent="0" algn="l" rtl="0">
              <a:lnSpc>
                <a:spcPct val="90000"/>
              </a:lnSpc>
              <a:spcBef>
                <a:spcPts val="600"/>
              </a:spcBef>
              <a:spcAft>
                <a:spcPts val="0"/>
              </a:spcAft>
              <a:buSzPts val="1800"/>
              <a:buFont typeface="Arial"/>
              <a:buNone/>
            </a:pPr>
            <a:endParaRPr sz="2000">
              <a:solidFill>
                <a:schemeClr val="dk1"/>
              </a:solidFill>
              <a:latin typeface="Arial"/>
              <a:ea typeface="Arial"/>
              <a:cs typeface="Arial"/>
              <a:sym typeface="Arial"/>
            </a:endParaRPr>
          </a:p>
          <a:p>
            <a:pPr marL="457200" lvl="0" indent="-228600" algn="l" rtl="0">
              <a:lnSpc>
                <a:spcPct val="90000"/>
              </a:lnSpc>
              <a:spcBef>
                <a:spcPts val="600"/>
              </a:spcBef>
              <a:spcAft>
                <a:spcPts val="0"/>
              </a:spcAft>
              <a:buSzPts val="1800"/>
              <a:buFont typeface="Arial"/>
              <a:buChar char="•"/>
            </a:pPr>
            <a:r>
              <a:rPr lang="en-GB" sz="2000">
                <a:solidFill>
                  <a:schemeClr val="dk1"/>
                </a:solidFill>
                <a:latin typeface="Arial"/>
                <a:ea typeface="Arial"/>
                <a:cs typeface="Arial"/>
                <a:sym typeface="Arial"/>
              </a:rPr>
              <a:t>What has been taught before?</a:t>
            </a:r>
            <a:endParaRPr/>
          </a:p>
          <a:p>
            <a:pPr marL="457200" lvl="0" indent="-228600" algn="l" rtl="0">
              <a:lnSpc>
                <a:spcPct val="90000"/>
              </a:lnSpc>
              <a:spcBef>
                <a:spcPts val="600"/>
              </a:spcBef>
              <a:spcAft>
                <a:spcPts val="0"/>
              </a:spcAft>
              <a:buSzPts val="1800"/>
              <a:buFont typeface="Arial"/>
              <a:buChar char="•"/>
            </a:pPr>
            <a:r>
              <a:rPr lang="en-GB" sz="2000">
                <a:solidFill>
                  <a:schemeClr val="dk1"/>
                </a:solidFill>
                <a:latin typeface="Arial"/>
                <a:ea typeface="Arial"/>
                <a:cs typeface="Arial"/>
                <a:sym typeface="Arial"/>
              </a:rPr>
              <a:t>What misconceptions arise from this?</a:t>
            </a:r>
            <a:endParaRPr/>
          </a:p>
          <a:p>
            <a:pPr marL="457200" lvl="0" indent="-228600" algn="l" rtl="0">
              <a:lnSpc>
                <a:spcPct val="90000"/>
              </a:lnSpc>
              <a:spcBef>
                <a:spcPts val="600"/>
              </a:spcBef>
              <a:spcAft>
                <a:spcPts val="0"/>
              </a:spcAft>
              <a:buSzPts val="1800"/>
              <a:buFont typeface="Arial"/>
              <a:buChar char="•"/>
            </a:pPr>
            <a:r>
              <a:rPr lang="en-GB" sz="2000">
                <a:solidFill>
                  <a:schemeClr val="dk1"/>
                </a:solidFill>
                <a:latin typeface="Arial"/>
                <a:ea typeface="Arial"/>
                <a:cs typeface="Arial"/>
                <a:sym typeface="Arial"/>
              </a:rPr>
              <a:t>Where do you place X in your lesson sequence and why?</a:t>
            </a:r>
            <a:endParaRPr/>
          </a:p>
          <a:p>
            <a:pPr marL="457200" lvl="0" indent="-228600" algn="l" rtl="0">
              <a:lnSpc>
                <a:spcPct val="90000"/>
              </a:lnSpc>
              <a:spcBef>
                <a:spcPts val="600"/>
              </a:spcBef>
              <a:spcAft>
                <a:spcPts val="0"/>
              </a:spcAft>
              <a:buSzPts val="1800"/>
              <a:buFont typeface="Arial"/>
              <a:buChar char="•"/>
            </a:pPr>
            <a:r>
              <a:rPr lang="en-GB" sz="2000">
                <a:solidFill>
                  <a:schemeClr val="dk1"/>
                </a:solidFill>
                <a:latin typeface="Arial"/>
                <a:ea typeface="Arial"/>
                <a:cs typeface="Arial"/>
                <a:sym typeface="Arial"/>
              </a:rPr>
              <a:t>What pedagogy do you use to deliver this (include abstract concepts).</a:t>
            </a:r>
            <a:endParaRPr/>
          </a:p>
          <a:p>
            <a:pPr marL="457200" lvl="0" indent="-228600" algn="l" rtl="0">
              <a:lnSpc>
                <a:spcPct val="90000"/>
              </a:lnSpc>
              <a:spcBef>
                <a:spcPts val="600"/>
              </a:spcBef>
              <a:spcAft>
                <a:spcPts val="600"/>
              </a:spcAft>
              <a:buSzPts val="1800"/>
              <a:buFont typeface="Arial"/>
              <a:buChar char="•"/>
            </a:pPr>
            <a:r>
              <a:rPr lang="en-GB" sz="2000">
                <a:solidFill>
                  <a:schemeClr val="dk1"/>
                </a:solidFill>
                <a:latin typeface="Arial"/>
                <a:ea typeface="Arial"/>
                <a:cs typeface="Arial"/>
                <a:sym typeface="Arial"/>
              </a:rPr>
              <a:t>How do you break X down to smaller components for pupils with SEND.</a:t>
            </a:r>
            <a:endParaRPr/>
          </a:p>
        </p:txBody>
      </p:sp>
      <p:pic>
        <p:nvPicPr>
          <p:cNvPr id="300" name="Google Shape;300;p86" descr="Board Room"/>
          <p:cNvPicPr preferRelativeResize="0"/>
          <p:nvPr/>
        </p:nvPicPr>
        <p:blipFill rotWithShape="1">
          <a:blip r:embed="rId3">
            <a:alphaModFix/>
          </a:blip>
          <a:srcRect/>
          <a:stretch/>
        </p:blipFill>
        <p:spPr>
          <a:xfrm>
            <a:off x="8109502" y="1627051"/>
            <a:ext cx="3615776" cy="3615776"/>
          </a:xfrm>
          <a:prstGeom prst="rect">
            <a:avLst/>
          </a:prstGeom>
          <a:noFill/>
          <a:ln>
            <a:noFill/>
          </a:ln>
        </p:spPr>
      </p:pic>
    </p:spTree>
    <p:extLst>
      <p:ext uri="{BB962C8B-B14F-4D97-AF65-F5344CB8AC3E}">
        <p14:creationId xmlns:p14="http://schemas.microsoft.com/office/powerpoint/2010/main" val="35972287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683EF4-0862-22B9-502B-76D7468AC88C}"/>
              </a:ext>
            </a:extLst>
          </p:cNvPr>
          <p:cNvSpPr>
            <a:spLocks noGrp="1"/>
          </p:cNvSpPr>
          <p:nvPr>
            <p:ph type="title"/>
          </p:nvPr>
        </p:nvSpPr>
        <p:spPr/>
        <p:txBody>
          <a:bodyPr/>
          <a:lstStyle/>
          <a:p>
            <a:r>
              <a:rPr lang="en-GB" dirty="0"/>
              <a:t>Agenda</a:t>
            </a:r>
          </a:p>
        </p:txBody>
      </p:sp>
      <p:sp>
        <p:nvSpPr>
          <p:cNvPr id="3" name="Content Placeholder 2">
            <a:extLst>
              <a:ext uri="{FF2B5EF4-FFF2-40B4-BE49-F238E27FC236}">
                <a16:creationId xmlns:a16="http://schemas.microsoft.com/office/drawing/2014/main" id="{B96F6A9D-725D-1E45-D0DE-7DE47845860F}"/>
              </a:ext>
            </a:extLst>
          </p:cNvPr>
          <p:cNvSpPr>
            <a:spLocks noGrp="1"/>
          </p:cNvSpPr>
          <p:nvPr>
            <p:ph idx="1"/>
          </p:nvPr>
        </p:nvSpPr>
        <p:spPr/>
        <p:txBody>
          <a:bodyPr/>
          <a:lstStyle/>
          <a:p>
            <a:r>
              <a:rPr lang="en-GB" dirty="0"/>
              <a:t>Developing subject expertise</a:t>
            </a:r>
          </a:p>
          <a:p>
            <a:r>
              <a:rPr lang="en-GB" dirty="0"/>
              <a:t>AQA GCSE – Pre-release</a:t>
            </a:r>
          </a:p>
        </p:txBody>
      </p:sp>
      <p:pic>
        <p:nvPicPr>
          <p:cNvPr id="4" name="Picture 3">
            <a:extLst>
              <a:ext uri="{FF2B5EF4-FFF2-40B4-BE49-F238E27FC236}">
                <a16:creationId xmlns:a16="http://schemas.microsoft.com/office/drawing/2014/main" id="{4AFF8A2B-782B-787C-3F21-32B75ADC607F}"/>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156772" y="5608372"/>
            <a:ext cx="4002533" cy="1266253"/>
          </a:xfrm>
          <a:prstGeom prst="rect">
            <a:avLst/>
          </a:prstGeom>
        </p:spPr>
      </p:pic>
      <p:pic>
        <p:nvPicPr>
          <p:cNvPr id="5" name="Picture 4">
            <a:extLst>
              <a:ext uri="{FF2B5EF4-FFF2-40B4-BE49-F238E27FC236}">
                <a16:creationId xmlns:a16="http://schemas.microsoft.com/office/drawing/2014/main" id="{5CF5FCD5-2D35-31A3-D569-054C1D0B1B8F}"/>
              </a:ext>
            </a:extLst>
          </p:cNvPr>
          <p:cNvPicPr>
            <a:picLocks noChangeAspect="1"/>
          </p:cNvPicPr>
          <p:nvPr/>
        </p:nvPicPr>
        <p:blipFill rotWithShape="1">
          <a:blip r:embed="rId3"/>
          <a:srcRect l="8546" t="39882" r="6971" b="41121"/>
          <a:stretch/>
        </p:blipFill>
        <p:spPr>
          <a:xfrm>
            <a:off x="7896730" y="5754760"/>
            <a:ext cx="4138497" cy="930584"/>
          </a:xfrm>
          <a:prstGeom prst="rect">
            <a:avLst/>
          </a:prstGeom>
        </p:spPr>
      </p:pic>
    </p:spTree>
    <p:extLst>
      <p:ext uri="{BB962C8B-B14F-4D97-AF65-F5344CB8AC3E}">
        <p14:creationId xmlns:p14="http://schemas.microsoft.com/office/powerpoint/2010/main" val="9325608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05"/>
        <p:cNvGrpSpPr/>
        <p:nvPr/>
      </p:nvGrpSpPr>
      <p:grpSpPr>
        <a:xfrm>
          <a:off x="0" y="0"/>
          <a:ext cx="0" cy="0"/>
          <a:chOff x="0" y="0"/>
          <a:chExt cx="0" cy="0"/>
        </a:xfrm>
      </p:grpSpPr>
      <p:sp>
        <p:nvSpPr>
          <p:cNvPr id="306" name="Google Shape;306;p87"/>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307" name="Google Shape;307;p87"/>
          <p:cNvSpPr/>
          <p:nvPr/>
        </p:nvSpPr>
        <p:spPr>
          <a:xfrm rot="5400000" flipH="1">
            <a:off x="-638515" y="639280"/>
            <a:ext cx="6858000" cy="5579440"/>
          </a:xfrm>
          <a:prstGeom prst="rect">
            <a:avLst/>
          </a:prstGeom>
          <a:gradFill>
            <a:gsLst>
              <a:gs pos="0">
                <a:srgbClr val="000000"/>
              </a:gs>
              <a:gs pos="8000">
                <a:srgbClr val="000000"/>
              </a:gs>
              <a:gs pos="100000">
                <a:srgbClr val="2F5496"/>
              </a:gs>
            </a:gsLst>
            <a:lin ang="300000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308" name="Google Shape;308;p87"/>
          <p:cNvSpPr/>
          <p:nvPr/>
        </p:nvSpPr>
        <p:spPr>
          <a:xfrm rot="5400000" flipH="1">
            <a:off x="-393206" y="395206"/>
            <a:ext cx="6346209" cy="5576080"/>
          </a:xfrm>
          <a:prstGeom prst="rect">
            <a:avLst/>
          </a:prstGeom>
          <a:gradFill>
            <a:gsLst>
              <a:gs pos="0">
                <a:srgbClr val="000000">
                  <a:alpha val="0"/>
                </a:srgbClr>
              </a:gs>
              <a:gs pos="99000">
                <a:srgbClr val="4472C4">
                  <a:alpha val="0"/>
                </a:srgbClr>
              </a:gs>
              <a:gs pos="100000">
                <a:srgbClr val="4472C4">
                  <a:alpha val="0"/>
                </a:srgbClr>
              </a:gs>
            </a:gsLst>
            <a:lin ang="180000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309" name="Google Shape;309;p87"/>
          <p:cNvSpPr/>
          <p:nvPr/>
        </p:nvSpPr>
        <p:spPr>
          <a:xfrm rot="5400000" flipH="1">
            <a:off x="1528907" y="2818967"/>
            <a:ext cx="2501979" cy="5576080"/>
          </a:xfrm>
          <a:prstGeom prst="rect">
            <a:avLst/>
          </a:prstGeom>
          <a:gradFill>
            <a:gsLst>
              <a:gs pos="0">
                <a:srgbClr val="4472C4">
                  <a:alpha val="28235"/>
                </a:srgbClr>
              </a:gs>
              <a:gs pos="2000">
                <a:srgbClr val="4472C4">
                  <a:alpha val="28235"/>
                </a:srgbClr>
              </a:gs>
              <a:gs pos="100000">
                <a:srgbClr val="000000">
                  <a:alpha val="29411"/>
                </a:srgbClr>
              </a:gs>
            </a:gsLst>
            <a:lin ang="780000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310" name="Google Shape;310;p87"/>
          <p:cNvSpPr/>
          <p:nvPr/>
        </p:nvSpPr>
        <p:spPr>
          <a:xfrm rot="5400000" flipH="1">
            <a:off x="-425002" y="852793"/>
            <a:ext cx="6858001" cy="5152412"/>
          </a:xfrm>
          <a:prstGeom prst="rect">
            <a:avLst/>
          </a:prstGeom>
          <a:gradFill>
            <a:gsLst>
              <a:gs pos="0">
                <a:srgbClr val="000000">
                  <a:alpha val="0"/>
                </a:srgbClr>
              </a:gs>
              <a:gs pos="99000">
                <a:srgbClr val="4472C4">
                  <a:alpha val="10588"/>
                </a:srgbClr>
              </a:gs>
              <a:gs pos="100000">
                <a:srgbClr val="4472C4">
                  <a:alpha val="10588"/>
                </a:srgbClr>
              </a:gs>
            </a:gsLst>
            <a:lin ang="780000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311" name="Google Shape;311;p87"/>
          <p:cNvSpPr/>
          <p:nvPr/>
        </p:nvSpPr>
        <p:spPr>
          <a:xfrm rot="6097846">
            <a:off x="818753" y="1128497"/>
            <a:ext cx="4318303" cy="4318303"/>
          </a:xfrm>
          <a:prstGeom prst="ellipse">
            <a:avLst/>
          </a:prstGeom>
          <a:gradFill>
            <a:gsLst>
              <a:gs pos="0">
                <a:srgbClr val="4472C4">
                  <a:alpha val="0"/>
                </a:srgbClr>
              </a:gs>
              <a:gs pos="39000">
                <a:srgbClr val="4472C4">
                  <a:alpha val="0"/>
                </a:srgbClr>
              </a:gs>
              <a:gs pos="100000">
                <a:srgbClr val="8DA9DB">
                  <a:alpha val="14509"/>
                </a:srgbClr>
              </a:gs>
            </a:gsLst>
            <a:lin ang="1740000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312" name="Google Shape;312;p87"/>
          <p:cNvSpPr txBox="1">
            <a:spLocks noGrp="1"/>
          </p:cNvSpPr>
          <p:nvPr>
            <p:ph type="title"/>
          </p:nvPr>
        </p:nvSpPr>
        <p:spPr>
          <a:xfrm>
            <a:off x="826396" y="586855"/>
            <a:ext cx="4230100" cy="3387497"/>
          </a:xfrm>
          <a:prstGeom prst="rect">
            <a:avLst/>
          </a:prstGeom>
          <a:noFill/>
          <a:ln>
            <a:noFill/>
          </a:ln>
        </p:spPr>
        <p:txBody>
          <a:bodyPr spcFirstLastPara="1" wrap="square" lIns="91425" tIns="45700" rIns="91425" bIns="45700" anchor="b" anchorCtr="0">
            <a:normAutofit/>
          </a:bodyPr>
          <a:lstStyle/>
          <a:p>
            <a:pPr marL="0" lvl="0" indent="0" algn="r" rtl="0">
              <a:lnSpc>
                <a:spcPct val="90000"/>
              </a:lnSpc>
              <a:spcBef>
                <a:spcPts val="0"/>
              </a:spcBef>
              <a:spcAft>
                <a:spcPts val="0"/>
              </a:spcAft>
              <a:buClr>
                <a:schemeClr val="dk1"/>
              </a:buClr>
              <a:buSzPts val="6600"/>
              <a:buNone/>
            </a:pPr>
            <a:r>
              <a:rPr lang="en-GB" sz="4000">
                <a:solidFill>
                  <a:srgbClr val="FFFFFF"/>
                </a:solidFill>
                <a:latin typeface="Arial"/>
                <a:ea typeface="Arial"/>
                <a:cs typeface="Arial"/>
                <a:sym typeface="Arial"/>
              </a:rPr>
              <a:t>Facilitating Effective Curriculum Discussions</a:t>
            </a:r>
            <a:endParaRPr/>
          </a:p>
        </p:txBody>
      </p:sp>
      <p:sp>
        <p:nvSpPr>
          <p:cNvPr id="313" name="Google Shape;313;p87"/>
          <p:cNvSpPr/>
          <p:nvPr/>
        </p:nvSpPr>
        <p:spPr>
          <a:xfrm>
            <a:off x="5966540" y="649480"/>
            <a:ext cx="5920660" cy="5546047"/>
          </a:xfrm>
          <a:prstGeom prst="roundRect">
            <a:avLst>
              <a:gd name="adj" fmla="val 16667"/>
            </a:avLst>
          </a:prstGeom>
          <a:noFill/>
          <a:ln>
            <a:noFill/>
          </a:ln>
        </p:spPr>
        <p:txBody>
          <a:bodyPr spcFirstLastPara="1" wrap="square" lIns="91425" tIns="45700" rIns="91425" bIns="45700" anchor="ctr" anchorCtr="0">
            <a:normAutofit/>
          </a:bodyPr>
          <a:lstStyle/>
          <a:p>
            <a:pPr marL="0" marR="0" lvl="0" indent="0" algn="l" defTabSz="914400" rtl="0" eaLnBrk="1" fontAlgn="auto" latinLnBrk="0" hangingPunct="1">
              <a:lnSpc>
                <a:spcPct val="90000"/>
              </a:lnSpc>
              <a:spcBef>
                <a:spcPts val="0"/>
              </a:spcBef>
              <a:spcAft>
                <a:spcPts val="0"/>
              </a:spcAft>
              <a:buClr>
                <a:srgbClr val="000000"/>
              </a:buClr>
              <a:buSzPts val="2800"/>
              <a:buFont typeface="Arial"/>
              <a:buNone/>
              <a:tabLst/>
              <a:defRPr/>
            </a:pPr>
            <a:r>
              <a:rPr kumimoji="0" lang="en-GB" sz="2800" b="0" i="0" u="none" strike="noStrike" kern="0" cap="none" spc="0" normalizeH="0" baseline="0" noProof="0">
                <a:ln>
                  <a:noFill/>
                </a:ln>
                <a:solidFill>
                  <a:srgbClr val="000000"/>
                </a:solidFill>
                <a:effectLst/>
                <a:uLnTx/>
                <a:uFillTx/>
                <a:latin typeface="Arial"/>
                <a:ea typeface="Arial"/>
                <a:cs typeface="Arial"/>
                <a:sym typeface="Arial"/>
              </a:rPr>
              <a:t>What could be on your department agenda to support the development of effective curriculum expertise in </a:t>
            </a:r>
            <a:r>
              <a:rPr kumimoji="0" lang="en-GB" sz="2800" b="1" i="0" u="none" strike="noStrike" kern="0" cap="none" spc="0" normalizeH="0" baseline="0" noProof="0">
                <a:ln>
                  <a:noFill/>
                </a:ln>
                <a:solidFill>
                  <a:srgbClr val="000000"/>
                </a:solidFill>
                <a:effectLst/>
                <a:uLnTx/>
                <a:uFillTx/>
                <a:latin typeface="Arial"/>
                <a:ea typeface="Arial"/>
                <a:cs typeface="Arial"/>
                <a:sym typeface="Arial"/>
              </a:rPr>
              <a:t>your subject department</a:t>
            </a:r>
            <a:r>
              <a:rPr kumimoji="0" lang="en-GB" sz="2800" b="0" i="0" u="none" strike="noStrike" kern="0" cap="none" spc="0" normalizeH="0" baseline="0" noProof="0">
                <a:ln>
                  <a:noFill/>
                </a:ln>
                <a:solidFill>
                  <a:srgbClr val="000000"/>
                </a:solidFill>
                <a:effectLst/>
                <a:uLnTx/>
                <a:uFillTx/>
                <a:latin typeface="Arial"/>
                <a:ea typeface="Arial"/>
                <a:cs typeface="Arial"/>
                <a:sym typeface="Arial"/>
              </a:rPr>
              <a:t>?</a:t>
            </a: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177800" algn="l" defTabSz="914400" rtl="0" eaLnBrk="1" fontAlgn="auto" latinLnBrk="0" hangingPunct="1">
              <a:lnSpc>
                <a:spcPct val="90000"/>
              </a:lnSpc>
              <a:spcBef>
                <a:spcPts val="600"/>
              </a:spcBef>
              <a:spcAft>
                <a:spcPts val="0"/>
              </a:spcAft>
              <a:buClr>
                <a:srgbClr val="000000"/>
              </a:buClr>
              <a:buSzPts val="2800"/>
              <a:buFont typeface="Arial"/>
              <a:buNone/>
              <a:tabLst/>
              <a:defRPr/>
            </a:pPr>
            <a:endParaRPr kumimoji="0" sz="280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l" defTabSz="914400" rtl="0" eaLnBrk="1" fontAlgn="auto" latinLnBrk="0" hangingPunct="1">
              <a:lnSpc>
                <a:spcPct val="90000"/>
              </a:lnSpc>
              <a:spcBef>
                <a:spcPts val="600"/>
              </a:spcBef>
              <a:spcAft>
                <a:spcPts val="0"/>
              </a:spcAft>
              <a:buClr>
                <a:srgbClr val="000000"/>
              </a:buClr>
              <a:buSzPts val="2800"/>
              <a:buFont typeface="Arial"/>
              <a:buNone/>
              <a:tabLst/>
              <a:defRPr/>
            </a:pPr>
            <a:r>
              <a:rPr kumimoji="0" lang="en-GB" sz="2800" b="0" i="0" u="none" strike="noStrike" kern="0" cap="none" spc="0" normalizeH="0" baseline="0" noProof="0">
                <a:ln>
                  <a:noFill/>
                </a:ln>
                <a:solidFill>
                  <a:srgbClr val="000000"/>
                </a:solidFill>
                <a:effectLst/>
                <a:uLnTx/>
                <a:uFillTx/>
                <a:latin typeface="Arial"/>
                <a:ea typeface="Arial"/>
                <a:cs typeface="Arial"/>
                <a:sym typeface="Arial"/>
              </a:rPr>
              <a:t>To help specialist teachers?</a:t>
            </a: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l" defTabSz="914400" rtl="0" eaLnBrk="1" fontAlgn="auto" latinLnBrk="0" hangingPunct="1">
              <a:lnSpc>
                <a:spcPct val="90000"/>
              </a:lnSpc>
              <a:spcBef>
                <a:spcPts val="600"/>
              </a:spcBef>
              <a:spcAft>
                <a:spcPts val="600"/>
              </a:spcAft>
              <a:buClr>
                <a:srgbClr val="000000"/>
              </a:buClr>
              <a:buSzPts val="2800"/>
              <a:buFont typeface="Arial"/>
              <a:buNone/>
              <a:tabLst/>
              <a:defRPr/>
            </a:pPr>
            <a:r>
              <a:rPr kumimoji="0" lang="en-GB" sz="2800" b="0" i="0" u="none" strike="noStrike" kern="0" cap="none" spc="0" normalizeH="0" baseline="0" noProof="0">
                <a:ln>
                  <a:noFill/>
                </a:ln>
                <a:solidFill>
                  <a:srgbClr val="000000"/>
                </a:solidFill>
                <a:effectLst/>
                <a:uLnTx/>
                <a:uFillTx/>
                <a:latin typeface="Arial"/>
                <a:ea typeface="Arial"/>
                <a:cs typeface="Arial"/>
                <a:sym typeface="Arial"/>
              </a:rPr>
              <a:t>To help non-specialist teachers?</a:t>
            </a: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Tree>
    <p:extLst>
      <p:ext uri="{BB962C8B-B14F-4D97-AF65-F5344CB8AC3E}">
        <p14:creationId xmlns:p14="http://schemas.microsoft.com/office/powerpoint/2010/main" val="11486151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19" name="Google Shape;319;p88"/>
          <p:cNvSpPr txBox="1">
            <a:spLocks noGrp="1"/>
          </p:cNvSpPr>
          <p:nvPr>
            <p:ph type="title"/>
          </p:nvPr>
        </p:nvSpPr>
        <p:spPr>
          <a:xfrm>
            <a:off x="0" y="-1"/>
            <a:ext cx="12192000" cy="954583"/>
          </a:xfrm>
          <a:prstGeom prst="rect">
            <a:avLst/>
          </a:prstGeom>
          <a:solidFill>
            <a:srgbClr val="ABD2E3"/>
          </a:solidFill>
          <a:ln>
            <a:noFill/>
          </a:ln>
        </p:spPr>
        <p:txBody>
          <a:bodyPr spcFirstLastPara="1" wrap="square" lIns="91425" tIns="91425" rIns="91425" bIns="91425" anchor="t" anchorCtr="0">
            <a:noAutofit/>
          </a:bodyPr>
          <a:lstStyle/>
          <a:p>
            <a:pPr marL="0" lvl="0" indent="0" algn="l" rtl="0">
              <a:lnSpc>
                <a:spcPct val="90000"/>
              </a:lnSpc>
              <a:spcBef>
                <a:spcPts val="0"/>
              </a:spcBef>
              <a:spcAft>
                <a:spcPts val="0"/>
              </a:spcAft>
              <a:buClr>
                <a:schemeClr val="dk1"/>
              </a:buClr>
              <a:buSzPts val="3818"/>
              <a:buFont typeface="Calibri"/>
              <a:buNone/>
            </a:pPr>
            <a:r>
              <a:rPr lang="en-GB" b="1"/>
              <a:t>What would we see in X department meetings?</a:t>
            </a:r>
            <a:endParaRPr/>
          </a:p>
        </p:txBody>
      </p:sp>
      <p:sp>
        <p:nvSpPr>
          <p:cNvPr id="320" name="Google Shape;320;p88"/>
          <p:cNvSpPr txBox="1">
            <a:spLocks noGrp="1"/>
          </p:cNvSpPr>
          <p:nvPr>
            <p:ph type="body" idx="1"/>
          </p:nvPr>
        </p:nvSpPr>
        <p:spPr>
          <a:xfrm>
            <a:off x="207800" y="1152491"/>
            <a:ext cx="11776400" cy="5276884"/>
          </a:xfrm>
          <a:prstGeom prst="rect">
            <a:avLst/>
          </a:prstGeom>
          <a:noFill/>
          <a:ln>
            <a:noFill/>
          </a:ln>
        </p:spPr>
        <p:txBody>
          <a:bodyPr spcFirstLastPara="1" wrap="square" lIns="91425" tIns="91425" rIns="91425" bIns="91425" anchor="t" anchorCtr="0">
            <a:normAutofit fontScale="25000" lnSpcReduction="20000"/>
          </a:bodyPr>
          <a:lstStyle/>
          <a:p>
            <a:pPr marL="457200" lvl="0" indent="-457200" algn="l" rtl="0">
              <a:lnSpc>
                <a:spcPct val="120000"/>
              </a:lnSpc>
              <a:spcBef>
                <a:spcPts val="0"/>
              </a:spcBef>
              <a:spcAft>
                <a:spcPts val="0"/>
              </a:spcAft>
              <a:buClr>
                <a:schemeClr val="dk1"/>
              </a:buClr>
              <a:buSzPct val="56250"/>
              <a:buFont typeface="Arial"/>
              <a:buChar char="•"/>
            </a:pPr>
            <a:r>
              <a:rPr lang="en-GB" sz="12800"/>
              <a:t>A review of prior learning and what learning is coming up (books).</a:t>
            </a:r>
            <a:endParaRPr/>
          </a:p>
          <a:p>
            <a:pPr marL="457200" lvl="0" indent="-457200" algn="l" rtl="0">
              <a:lnSpc>
                <a:spcPct val="120000"/>
              </a:lnSpc>
              <a:spcBef>
                <a:spcPts val="0"/>
              </a:spcBef>
              <a:spcAft>
                <a:spcPts val="0"/>
              </a:spcAft>
              <a:buClr>
                <a:schemeClr val="dk1"/>
              </a:buClr>
              <a:buSzPct val="56250"/>
              <a:buFont typeface="Arial"/>
              <a:buChar char="•"/>
            </a:pPr>
            <a:r>
              <a:rPr lang="en-GB" sz="12800"/>
              <a:t>A discussion around intent and essential knowledge.</a:t>
            </a:r>
            <a:endParaRPr/>
          </a:p>
          <a:p>
            <a:pPr marL="457200" lvl="0" indent="-457200" algn="l" rtl="0">
              <a:lnSpc>
                <a:spcPct val="120000"/>
              </a:lnSpc>
              <a:spcBef>
                <a:spcPts val="0"/>
              </a:spcBef>
              <a:spcAft>
                <a:spcPts val="0"/>
              </a:spcAft>
              <a:buClr>
                <a:schemeClr val="dk1"/>
              </a:buClr>
              <a:buSzPct val="56250"/>
              <a:buFont typeface="Arial"/>
              <a:buChar char="•"/>
            </a:pPr>
            <a:r>
              <a:rPr lang="en-GB" sz="12800"/>
              <a:t>A discussion about sequencing within an upcoming lesson.</a:t>
            </a:r>
            <a:endParaRPr/>
          </a:p>
          <a:p>
            <a:pPr marL="457200" lvl="0" indent="-457200" algn="l" rtl="0">
              <a:lnSpc>
                <a:spcPct val="120000"/>
              </a:lnSpc>
              <a:spcBef>
                <a:spcPts val="0"/>
              </a:spcBef>
              <a:spcAft>
                <a:spcPts val="0"/>
              </a:spcAft>
              <a:buClr>
                <a:schemeClr val="dk1"/>
              </a:buClr>
              <a:buSzPct val="56250"/>
              <a:buFont typeface="Arial"/>
              <a:buChar char="•"/>
            </a:pPr>
            <a:r>
              <a:rPr lang="en-GB" sz="12800"/>
              <a:t>A discussion about potential misconceptions or tricky/abstract concepts.</a:t>
            </a:r>
            <a:endParaRPr/>
          </a:p>
          <a:p>
            <a:pPr marL="457200" lvl="0" indent="-457200" algn="l" rtl="0">
              <a:lnSpc>
                <a:spcPct val="120000"/>
              </a:lnSpc>
              <a:spcBef>
                <a:spcPts val="0"/>
              </a:spcBef>
              <a:spcAft>
                <a:spcPts val="0"/>
              </a:spcAft>
              <a:buClr>
                <a:schemeClr val="dk1"/>
              </a:buClr>
              <a:buSzPct val="56250"/>
              <a:buFont typeface="Arial"/>
              <a:buChar char="•"/>
            </a:pPr>
            <a:r>
              <a:rPr lang="en-GB" sz="12800"/>
              <a:t>A discussion about effective pedagogy or explanations to support tricky concepts.</a:t>
            </a:r>
            <a:endParaRPr/>
          </a:p>
          <a:p>
            <a:pPr marL="457200" lvl="0" indent="-457200" algn="l" rtl="0">
              <a:lnSpc>
                <a:spcPct val="120000"/>
              </a:lnSpc>
              <a:spcBef>
                <a:spcPts val="0"/>
              </a:spcBef>
              <a:spcAft>
                <a:spcPts val="0"/>
              </a:spcAft>
              <a:buSzPct val="56250"/>
              <a:buFont typeface="Arial"/>
              <a:buChar char="•"/>
            </a:pPr>
            <a:r>
              <a:rPr lang="en-GB" sz="12800"/>
              <a:t>Exploring modelling or scaffolding for a particular concept.</a:t>
            </a:r>
            <a:endParaRPr/>
          </a:p>
          <a:p>
            <a:pPr marL="457200" lvl="0" indent="-457200" algn="l" rtl="0">
              <a:lnSpc>
                <a:spcPct val="120000"/>
              </a:lnSpc>
              <a:spcBef>
                <a:spcPts val="0"/>
              </a:spcBef>
              <a:spcAft>
                <a:spcPts val="0"/>
              </a:spcAft>
              <a:buClr>
                <a:schemeClr val="dk1"/>
              </a:buClr>
              <a:buSzPct val="56250"/>
              <a:buFont typeface="Arial"/>
              <a:buChar char="•"/>
            </a:pPr>
            <a:r>
              <a:rPr lang="en-GB" sz="12800"/>
              <a:t>A discussion about approaches to address misconceptions that have arisen from previous lessons. </a:t>
            </a:r>
            <a:endParaRPr/>
          </a:p>
          <a:p>
            <a:pPr marL="457200" lvl="0" indent="-432196" algn="l" rtl="0">
              <a:lnSpc>
                <a:spcPct val="120000"/>
              </a:lnSpc>
              <a:spcBef>
                <a:spcPts val="0"/>
              </a:spcBef>
              <a:spcAft>
                <a:spcPts val="0"/>
              </a:spcAft>
              <a:buClr>
                <a:schemeClr val="dk1"/>
              </a:buClr>
              <a:buSzPct val="56250"/>
              <a:buFont typeface="Arial"/>
              <a:buNone/>
            </a:pPr>
            <a:endParaRPr/>
          </a:p>
          <a:p>
            <a:pPr marL="152396" lvl="0" indent="0" algn="l" rtl="0">
              <a:lnSpc>
                <a:spcPct val="90000"/>
              </a:lnSpc>
              <a:spcBef>
                <a:spcPts val="0"/>
              </a:spcBef>
              <a:spcAft>
                <a:spcPts val="0"/>
              </a:spcAft>
              <a:buClr>
                <a:schemeClr val="dk1"/>
              </a:buClr>
              <a:buSzPct val="257142"/>
              <a:buNone/>
            </a:pPr>
            <a:endParaRPr/>
          </a:p>
        </p:txBody>
      </p:sp>
    </p:spTree>
    <p:extLst>
      <p:ext uri="{BB962C8B-B14F-4D97-AF65-F5344CB8AC3E}">
        <p14:creationId xmlns:p14="http://schemas.microsoft.com/office/powerpoint/2010/main" val="37475902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25"/>
        <p:cNvGrpSpPr/>
        <p:nvPr/>
      </p:nvGrpSpPr>
      <p:grpSpPr>
        <a:xfrm>
          <a:off x="0" y="0"/>
          <a:ext cx="0" cy="0"/>
          <a:chOff x="0" y="0"/>
          <a:chExt cx="0" cy="0"/>
        </a:xfrm>
      </p:grpSpPr>
      <p:sp>
        <p:nvSpPr>
          <p:cNvPr id="326" name="Google Shape;326;p89"/>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327" name="Google Shape;327;p89"/>
          <p:cNvSpPr/>
          <p:nvPr/>
        </p:nvSpPr>
        <p:spPr>
          <a:xfrm>
            <a:off x="1329766" y="1146412"/>
            <a:ext cx="9014348" cy="2402006"/>
          </a:xfrm>
          <a:prstGeom prst="roundRect">
            <a:avLst>
              <a:gd name="adj" fmla="val 16667"/>
            </a:avLst>
          </a:prstGeom>
          <a:noFill/>
          <a:ln>
            <a:noFill/>
          </a:ln>
        </p:spPr>
        <p:txBody>
          <a:bodyPr spcFirstLastPara="1" wrap="square" lIns="91425" tIns="45700" rIns="91425" bIns="45700" anchor="b" anchorCtr="0">
            <a:normAutofit/>
          </a:bodyPr>
          <a:lstStyle/>
          <a:p>
            <a:pPr marL="0" marR="0" lvl="0" indent="0" algn="l" defTabSz="914400" rtl="0" eaLnBrk="1" fontAlgn="auto" latinLnBrk="0" hangingPunct="1">
              <a:lnSpc>
                <a:spcPct val="90000"/>
              </a:lnSpc>
              <a:spcBef>
                <a:spcPts val="0"/>
              </a:spcBef>
              <a:spcAft>
                <a:spcPts val="0"/>
              </a:spcAft>
              <a:buClr>
                <a:srgbClr val="000000"/>
              </a:buClr>
              <a:buSzPts val="4440"/>
              <a:buFont typeface="Arial"/>
              <a:buNone/>
              <a:tabLst/>
              <a:defRPr/>
            </a:pPr>
            <a:r>
              <a:rPr kumimoji="0" lang="en-GB" sz="4440" b="0" i="0" u="none" strike="noStrike" kern="0" cap="none" spc="0" normalizeH="0" baseline="0" noProof="0">
                <a:ln>
                  <a:noFill/>
                </a:ln>
                <a:solidFill>
                  <a:srgbClr val="000000"/>
                </a:solidFill>
                <a:effectLst/>
                <a:uLnTx/>
                <a:uFillTx/>
                <a:latin typeface="Arial"/>
                <a:ea typeface="Arial"/>
                <a:cs typeface="Arial"/>
                <a:sym typeface="Arial"/>
              </a:rPr>
              <a:t>Discuss and Share:</a:t>
            </a: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l" defTabSz="914400" rtl="0" eaLnBrk="1" fontAlgn="auto" latinLnBrk="0" hangingPunct="1">
              <a:lnSpc>
                <a:spcPct val="90000"/>
              </a:lnSpc>
              <a:spcBef>
                <a:spcPts val="600"/>
              </a:spcBef>
              <a:spcAft>
                <a:spcPts val="600"/>
              </a:spcAft>
              <a:buClr>
                <a:srgbClr val="000000"/>
              </a:buClr>
              <a:buSzPts val="4440"/>
              <a:buFont typeface="Arial"/>
              <a:buNone/>
              <a:tabLst/>
              <a:defRPr/>
            </a:pPr>
            <a:r>
              <a:rPr kumimoji="0" lang="en-GB" sz="4440" b="0" i="0" u="none" strike="noStrike" kern="0" cap="none" spc="0" normalizeH="0" baseline="0" noProof="0">
                <a:ln>
                  <a:noFill/>
                </a:ln>
                <a:solidFill>
                  <a:srgbClr val="000000"/>
                </a:solidFill>
                <a:effectLst/>
                <a:uLnTx/>
                <a:uFillTx/>
                <a:latin typeface="Arial"/>
                <a:ea typeface="Arial"/>
                <a:cs typeface="Arial"/>
                <a:sym typeface="Arial"/>
              </a:rPr>
              <a:t>How else can we further develop our colleagues’ subject expertise?</a:t>
            </a: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28" name="Google Shape;328;p89"/>
          <p:cNvSpPr/>
          <p:nvPr/>
        </p:nvSpPr>
        <p:spPr>
          <a:xfrm rot="10800000">
            <a:off x="-8" y="4374554"/>
            <a:ext cx="12192007" cy="2483444"/>
          </a:xfrm>
          <a:prstGeom prst="rect">
            <a:avLst/>
          </a:prstGeom>
          <a:gradFill>
            <a:gsLst>
              <a:gs pos="0">
                <a:srgbClr val="2F5496"/>
              </a:gs>
              <a:gs pos="100000">
                <a:srgbClr val="000000"/>
              </a:gs>
            </a:gsLst>
            <a:lin ang="1560000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329" name="Google Shape;329;p89"/>
          <p:cNvSpPr/>
          <p:nvPr/>
        </p:nvSpPr>
        <p:spPr>
          <a:xfrm rot="10800000" flipH="1">
            <a:off x="8140655" y="4374554"/>
            <a:ext cx="4051344" cy="2483446"/>
          </a:xfrm>
          <a:prstGeom prst="rect">
            <a:avLst/>
          </a:prstGeom>
          <a:gradFill>
            <a:gsLst>
              <a:gs pos="0">
                <a:srgbClr val="4472C4">
                  <a:alpha val="20392"/>
                </a:srgbClr>
              </a:gs>
              <a:gs pos="4000">
                <a:srgbClr val="4472C4">
                  <a:alpha val="20392"/>
                </a:srgbClr>
              </a:gs>
              <a:gs pos="83000">
                <a:srgbClr val="1F3864">
                  <a:alpha val="60392"/>
                </a:srgbClr>
              </a:gs>
              <a:gs pos="100000">
                <a:srgbClr val="1F3864">
                  <a:alpha val="60392"/>
                </a:srgbClr>
              </a:gs>
            </a:gsLst>
            <a:lin ang="1800000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330" name="Google Shape;330;p89"/>
          <p:cNvSpPr/>
          <p:nvPr/>
        </p:nvSpPr>
        <p:spPr>
          <a:xfrm rot="10800000">
            <a:off x="0" y="4379429"/>
            <a:ext cx="12191984" cy="1953928"/>
          </a:xfrm>
          <a:prstGeom prst="rect">
            <a:avLst/>
          </a:prstGeom>
          <a:gradFill>
            <a:gsLst>
              <a:gs pos="0">
                <a:srgbClr val="1F3864">
                  <a:alpha val="0"/>
                </a:srgbClr>
              </a:gs>
              <a:gs pos="32000">
                <a:srgbClr val="1F3864">
                  <a:alpha val="0"/>
                </a:srgbClr>
              </a:gs>
              <a:gs pos="100000">
                <a:srgbClr val="4472C4">
                  <a:alpha val="54509"/>
                </a:srgbClr>
              </a:gs>
            </a:gsLst>
            <a:lin ang="660000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331" name="Google Shape;331;p89"/>
          <p:cNvSpPr/>
          <p:nvPr/>
        </p:nvSpPr>
        <p:spPr>
          <a:xfrm>
            <a:off x="-8" y="4380927"/>
            <a:ext cx="12192000" cy="2019443"/>
          </a:xfrm>
          <a:prstGeom prst="rect">
            <a:avLst/>
          </a:prstGeom>
          <a:gradFill>
            <a:gsLst>
              <a:gs pos="0">
                <a:srgbClr val="1F3864">
                  <a:alpha val="0"/>
                </a:srgbClr>
              </a:gs>
              <a:gs pos="32000">
                <a:srgbClr val="1F3864">
                  <a:alpha val="0"/>
                </a:srgbClr>
              </a:gs>
              <a:gs pos="100000">
                <a:srgbClr val="000000">
                  <a:alpha val="44313"/>
                </a:srgbClr>
              </a:gs>
            </a:gsLst>
            <a:lin ang="780000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FFFFFF"/>
              </a:solidFill>
              <a:effectLst/>
              <a:uLnTx/>
              <a:uFillTx/>
              <a:latin typeface="Arial"/>
              <a:ea typeface="Arial"/>
              <a:cs typeface="Arial"/>
              <a:sym typeface="Arial"/>
            </a:endParaRPr>
          </a:p>
        </p:txBody>
      </p:sp>
    </p:spTree>
    <p:extLst>
      <p:ext uri="{BB962C8B-B14F-4D97-AF65-F5344CB8AC3E}">
        <p14:creationId xmlns:p14="http://schemas.microsoft.com/office/powerpoint/2010/main" val="39229964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sp>
        <p:nvSpPr>
          <p:cNvPr id="337" name="Google Shape;337;p90"/>
          <p:cNvSpPr txBox="1">
            <a:spLocks noGrp="1"/>
          </p:cNvSpPr>
          <p:nvPr>
            <p:ph type="title"/>
          </p:nvPr>
        </p:nvSpPr>
        <p:spPr>
          <a:xfrm>
            <a:off x="415650" y="556842"/>
            <a:ext cx="11360700" cy="7635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6600"/>
              <a:buFont typeface="Arial"/>
              <a:buNone/>
            </a:pPr>
            <a:r>
              <a:rPr lang="en-GB">
                <a:solidFill>
                  <a:schemeClr val="dk1"/>
                </a:solidFill>
              </a:rPr>
              <a:t>Subject Hub Reflection Tool</a:t>
            </a:r>
            <a:endParaRPr>
              <a:solidFill>
                <a:schemeClr val="dk1"/>
              </a:solidFill>
            </a:endParaRPr>
          </a:p>
        </p:txBody>
      </p:sp>
      <p:sp>
        <p:nvSpPr>
          <p:cNvPr id="338" name="Google Shape;338;p90"/>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p>
            <a:pPr marL="114300" lvl="0" indent="0" algn="l" rtl="0">
              <a:lnSpc>
                <a:spcPct val="90000"/>
              </a:lnSpc>
              <a:spcBef>
                <a:spcPts val="0"/>
              </a:spcBef>
              <a:spcAft>
                <a:spcPts val="0"/>
              </a:spcAft>
              <a:buSzPts val="1800"/>
              <a:buNone/>
            </a:pPr>
            <a:endParaRPr/>
          </a:p>
        </p:txBody>
      </p:sp>
    </p:spTree>
    <p:extLst>
      <p:ext uri="{BB962C8B-B14F-4D97-AF65-F5344CB8AC3E}">
        <p14:creationId xmlns:p14="http://schemas.microsoft.com/office/powerpoint/2010/main" val="19379820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sp>
        <p:nvSpPr>
          <p:cNvPr id="344" name="Google Shape;344;p91"/>
          <p:cNvSpPr txBox="1">
            <a:spLocks noGrp="1"/>
          </p:cNvSpPr>
          <p:nvPr>
            <p:ph type="title"/>
          </p:nvPr>
        </p:nvSpPr>
        <p:spPr>
          <a:xfrm>
            <a:off x="415600" y="593367"/>
            <a:ext cx="11360800" cy="7636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6600"/>
              <a:buFont typeface="Arial"/>
              <a:buNone/>
            </a:pPr>
            <a:r>
              <a:rPr lang="en-GB">
                <a:solidFill>
                  <a:schemeClr val="dk1"/>
                </a:solidFill>
              </a:rPr>
              <a:t>Summary Points</a:t>
            </a:r>
            <a:endParaRPr>
              <a:solidFill>
                <a:schemeClr val="dk1"/>
              </a:solidFill>
            </a:endParaRPr>
          </a:p>
        </p:txBody>
      </p:sp>
      <p:sp>
        <p:nvSpPr>
          <p:cNvPr id="345" name="Google Shape;345;p9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p>
            <a:pPr marL="457200" lvl="0" indent="-342900" algn="l" rtl="0">
              <a:lnSpc>
                <a:spcPct val="90000"/>
              </a:lnSpc>
              <a:spcBef>
                <a:spcPts val="0"/>
              </a:spcBef>
              <a:spcAft>
                <a:spcPts val="0"/>
              </a:spcAft>
              <a:buClr>
                <a:schemeClr val="dk1"/>
              </a:buClr>
              <a:buSzPts val="1800"/>
              <a:buChar char="●"/>
            </a:pPr>
            <a:r>
              <a:rPr lang="en-GB"/>
              <a:t>Curriculum intents are not good when left sat on a shelf!</a:t>
            </a:r>
            <a:endParaRPr/>
          </a:p>
          <a:p>
            <a:pPr marL="457200" lvl="0" indent="-342900" algn="l" rtl="0">
              <a:lnSpc>
                <a:spcPct val="90000"/>
              </a:lnSpc>
              <a:spcBef>
                <a:spcPts val="0"/>
              </a:spcBef>
              <a:spcAft>
                <a:spcPts val="0"/>
              </a:spcAft>
              <a:buClr>
                <a:schemeClr val="dk1"/>
              </a:buClr>
              <a:buSzPts val="1800"/>
              <a:buChar char="●"/>
            </a:pPr>
            <a:r>
              <a:rPr lang="en-GB"/>
              <a:t>Subject expertise is more than knowing subject content.</a:t>
            </a:r>
            <a:endParaRPr/>
          </a:p>
          <a:p>
            <a:pPr marL="457200" lvl="0" indent="-342900" algn="l" rtl="0">
              <a:lnSpc>
                <a:spcPct val="90000"/>
              </a:lnSpc>
              <a:spcBef>
                <a:spcPts val="0"/>
              </a:spcBef>
              <a:spcAft>
                <a:spcPts val="0"/>
              </a:spcAft>
              <a:buClr>
                <a:schemeClr val="dk1"/>
              </a:buClr>
              <a:buSzPts val="1800"/>
              <a:buChar char="●"/>
            </a:pPr>
            <a:r>
              <a:rPr lang="en-GB"/>
              <a:t>Pupils all the way to Year 11 are novice learners and need to benefit from strong pedagogy which helps them to know and remember more. </a:t>
            </a:r>
            <a:endParaRPr/>
          </a:p>
          <a:p>
            <a:pPr marL="457200" lvl="0" indent="-342900" algn="l" rtl="0">
              <a:lnSpc>
                <a:spcPct val="90000"/>
              </a:lnSpc>
              <a:spcBef>
                <a:spcPts val="0"/>
              </a:spcBef>
              <a:spcAft>
                <a:spcPts val="0"/>
              </a:spcAft>
              <a:buClr>
                <a:schemeClr val="dk1"/>
              </a:buClr>
              <a:buSzPts val="1800"/>
              <a:buChar char="●"/>
            </a:pPr>
            <a:r>
              <a:rPr lang="en-GB"/>
              <a:t>Subject leaders should have regular time to develop their teachers’ expertise in how we deliver our subject to novice learners.</a:t>
            </a:r>
            <a:endParaRPr/>
          </a:p>
          <a:p>
            <a:pPr marL="457200" lvl="0" indent="-342900" algn="l" rtl="0">
              <a:lnSpc>
                <a:spcPct val="90000"/>
              </a:lnSpc>
              <a:spcBef>
                <a:spcPts val="0"/>
              </a:spcBef>
              <a:spcAft>
                <a:spcPts val="0"/>
              </a:spcAft>
              <a:buClr>
                <a:schemeClr val="dk1"/>
              </a:buClr>
              <a:buSzPts val="1800"/>
              <a:buChar char="●"/>
            </a:pPr>
            <a:r>
              <a:rPr lang="en-GB"/>
              <a:t>Be outward looking – there is a range of books, research pieces and sources of best practice across subjects. </a:t>
            </a:r>
            <a:endParaRPr/>
          </a:p>
        </p:txBody>
      </p:sp>
    </p:spTree>
    <p:extLst>
      <p:ext uri="{BB962C8B-B14F-4D97-AF65-F5344CB8AC3E}">
        <p14:creationId xmlns:p14="http://schemas.microsoft.com/office/powerpoint/2010/main" val="9730782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50"/>
        <p:cNvGrpSpPr/>
        <p:nvPr/>
      </p:nvGrpSpPr>
      <p:grpSpPr>
        <a:xfrm>
          <a:off x="0" y="0"/>
          <a:ext cx="0" cy="0"/>
          <a:chOff x="0" y="0"/>
          <a:chExt cx="0" cy="0"/>
        </a:xfrm>
      </p:grpSpPr>
      <p:sp>
        <p:nvSpPr>
          <p:cNvPr id="351" name="Google Shape;351;p92"/>
          <p:cNvSpPr/>
          <p:nvPr/>
        </p:nvSpPr>
        <p:spPr>
          <a:xfrm>
            <a:off x="1524" y="0"/>
            <a:ext cx="12188952" cy="6858000"/>
          </a:xfrm>
          <a:prstGeom prst="rect">
            <a:avLst/>
          </a:prstGeom>
          <a:no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pic>
        <p:nvPicPr>
          <p:cNvPr id="352" name="Google Shape;352;p92" descr="A group of blue question marks&#10;&#10;Description automatically generated"/>
          <p:cNvPicPr preferRelativeResize="0"/>
          <p:nvPr/>
        </p:nvPicPr>
        <p:blipFill rotWithShape="1">
          <a:blip r:embed="rId3">
            <a:alphaModFix/>
          </a:blip>
          <a:srcRect b="1763"/>
          <a:stretch/>
        </p:blipFill>
        <p:spPr>
          <a:xfrm>
            <a:off x="20" y="1282"/>
            <a:ext cx="12191980" cy="6856718"/>
          </a:xfrm>
          <a:prstGeom prst="rect">
            <a:avLst/>
          </a:prstGeom>
          <a:noFill/>
          <a:ln>
            <a:noFill/>
          </a:ln>
        </p:spPr>
      </p:pic>
    </p:spTree>
    <p:extLst>
      <p:ext uri="{BB962C8B-B14F-4D97-AF65-F5344CB8AC3E}">
        <p14:creationId xmlns:p14="http://schemas.microsoft.com/office/powerpoint/2010/main" val="29945363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57"/>
        <p:cNvGrpSpPr/>
        <p:nvPr/>
      </p:nvGrpSpPr>
      <p:grpSpPr>
        <a:xfrm>
          <a:off x="0" y="0"/>
          <a:ext cx="0" cy="0"/>
          <a:chOff x="0" y="0"/>
          <a:chExt cx="0" cy="0"/>
        </a:xfrm>
      </p:grpSpPr>
      <p:sp>
        <p:nvSpPr>
          <p:cNvPr id="358" name="Google Shape;358;p46"/>
          <p:cNvSpPr/>
          <p:nvPr/>
        </p:nvSpPr>
        <p:spPr>
          <a:xfrm>
            <a:off x="1210277" y="0"/>
            <a:ext cx="9771446" cy="6858000"/>
          </a:xfrm>
          <a:custGeom>
            <a:avLst/>
            <a:gdLst/>
            <a:ahLst/>
            <a:cxnLst/>
            <a:rect l="l" t="t" r="r" b="b"/>
            <a:pathLst>
              <a:path w="9771446" h="6858000" extrusionOk="0">
                <a:moveTo>
                  <a:pt x="1422188" y="0"/>
                </a:moveTo>
                <a:lnTo>
                  <a:pt x="8349258" y="0"/>
                </a:lnTo>
                <a:lnTo>
                  <a:pt x="8502224" y="159673"/>
                </a:lnTo>
                <a:cubicBezTo>
                  <a:pt x="9290813" y="1023162"/>
                  <a:pt x="9771446" y="2170221"/>
                  <a:pt x="9771446" y="3429001"/>
                </a:cubicBezTo>
                <a:cubicBezTo>
                  <a:pt x="9771446" y="4687781"/>
                  <a:pt x="9290813" y="5834840"/>
                  <a:pt x="8502224" y="6698330"/>
                </a:cubicBezTo>
                <a:lnTo>
                  <a:pt x="8349260" y="6858000"/>
                </a:lnTo>
                <a:lnTo>
                  <a:pt x="1422186" y="6858000"/>
                </a:lnTo>
                <a:lnTo>
                  <a:pt x="1269223" y="6698330"/>
                </a:lnTo>
                <a:cubicBezTo>
                  <a:pt x="480633" y="5834840"/>
                  <a:pt x="0" y="4687781"/>
                  <a:pt x="0" y="3429001"/>
                </a:cubicBezTo>
                <a:cubicBezTo>
                  <a:pt x="0" y="2170221"/>
                  <a:pt x="480633" y="1023162"/>
                  <a:pt x="1269223" y="159673"/>
                </a:cubicBezTo>
                <a:close/>
              </a:path>
            </a:pathLst>
          </a:custGeom>
          <a:solidFill>
            <a:srgbClr val="D8D8D8">
              <a:alpha val="61176"/>
            </a:srgb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pic>
        <p:nvPicPr>
          <p:cNvPr id="359" name="Google Shape;359;p46" descr="A blackboard with colorful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Tree>
    <p:extLst>
      <p:ext uri="{BB962C8B-B14F-4D97-AF65-F5344CB8AC3E}">
        <p14:creationId xmlns:p14="http://schemas.microsoft.com/office/powerpoint/2010/main" val="40027356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AQA Pre-Release</a:t>
            </a:r>
          </a:p>
        </p:txBody>
      </p:sp>
      <p:pic>
        <p:nvPicPr>
          <p:cNvPr id="6" name="Picture 5"/>
          <p:cNvPicPr>
            <a:picLocks noChangeAspect="1"/>
          </p:cNvPicPr>
          <p:nvPr/>
        </p:nvPicPr>
        <p:blipFill>
          <a:blip r:embed="rId2"/>
          <a:stretch>
            <a:fillRect/>
          </a:stretch>
        </p:blipFill>
        <p:spPr>
          <a:xfrm>
            <a:off x="4501820" y="1458067"/>
            <a:ext cx="3052395" cy="438292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7" name="Picture 6">
            <a:extLst>
              <a:ext uri="{FF2B5EF4-FFF2-40B4-BE49-F238E27FC236}">
                <a16:creationId xmlns:a16="http://schemas.microsoft.com/office/drawing/2014/main" id="{4AFF8A2B-782B-787C-3F21-32B75ADC607F}"/>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156772" y="5608372"/>
            <a:ext cx="4002533" cy="1266253"/>
          </a:xfrm>
          <a:prstGeom prst="rect">
            <a:avLst/>
          </a:prstGeom>
        </p:spPr>
      </p:pic>
      <p:pic>
        <p:nvPicPr>
          <p:cNvPr id="8" name="Picture 7">
            <a:extLst>
              <a:ext uri="{FF2B5EF4-FFF2-40B4-BE49-F238E27FC236}">
                <a16:creationId xmlns:a16="http://schemas.microsoft.com/office/drawing/2014/main" id="{5CF5FCD5-2D35-31A3-D569-054C1D0B1B8F}"/>
              </a:ext>
            </a:extLst>
          </p:cNvPr>
          <p:cNvPicPr>
            <a:picLocks noChangeAspect="1"/>
          </p:cNvPicPr>
          <p:nvPr/>
        </p:nvPicPr>
        <p:blipFill rotWithShape="1">
          <a:blip r:embed="rId4"/>
          <a:srcRect l="8546" t="39882" r="6971" b="41121"/>
          <a:stretch/>
        </p:blipFill>
        <p:spPr>
          <a:xfrm>
            <a:off x="7896730" y="5754760"/>
            <a:ext cx="4138497" cy="930584"/>
          </a:xfrm>
          <a:prstGeom prst="rect">
            <a:avLst/>
          </a:prstGeom>
        </p:spPr>
      </p:pic>
    </p:spTree>
    <p:extLst>
      <p:ext uri="{BB962C8B-B14F-4D97-AF65-F5344CB8AC3E}">
        <p14:creationId xmlns:p14="http://schemas.microsoft.com/office/powerpoint/2010/main" val="8048864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Detail from AQA</a:t>
            </a:r>
          </a:p>
        </p:txBody>
      </p:sp>
      <p:sp>
        <p:nvSpPr>
          <p:cNvPr id="2" name="Content Placeholder 1"/>
          <p:cNvSpPr>
            <a:spLocks noGrp="1"/>
          </p:cNvSpPr>
          <p:nvPr>
            <p:ph idx="1"/>
          </p:nvPr>
        </p:nvSpPr>
        <p:spPr>
          <a:xfrm>
            <a:off x="520700" y="1587501"/>
            <a:ext cx="11341100" cy="4167260"/>
          </a:xfrm>
        </p:spPr>
        <p:txBody>
          <a:bodyPr>
            <a:normAutofit fontScale="92500" lnSpcReduction="20000"/>
          </a:bodyPr>
          <a:lstStyle/>
          <a:p>
            <a:r>
              <a:rPr lang="en-GB" dirty="0"/>
              <a:t>From June 2024, AQA has increased the total exam time for Paper 3 to 1 hour 30 minutes.</a:t>
            </a:r>
          </a:p>
          <a:p>
            <a:r>
              <a:rPr lang="en-GB" dirty="0"/>
              <a:t>This is following a lot of feedback that students were struggling to complete the exam to the best of their ability in the given time.</a:t>
            </a:r>
          </a:p>
          <a:p>
            <a:r>
              <a:rPr lang="en-GB" dirty="0"/>
              <a:t>The intention of this additional 15 minutes is to allow students to:</a:t>
            </a:r>
          </a:p>
          <a:p>
            <a:pPr lvl="1"/>
            <a:r>
              <a:rPr lang="en-GB" dirty="0" err="1"/>
              <a:t>refamiliarise</a:t>
            </a:r>
            <a:r>
              <a:rPr lang="en-GB" dirty="0"/>
              <a:t> themselves with the pre-release material to use in response to questions in Section A</a:t>
            </a:r>
          </a:p>
          <a:p>
            <a:pPr lvl="1"/>
            <a:r>
              <a:rPr lang="en-GB" dirty="0"/>
              <a:t>read and understand the unfamiliar fieldwork contexts</a:t>
            </a:r>
          </a:p>
          <a:p>
            <a:pPr lvl="1"/>
            <a:r>
              <a:rPr lang="en-GB" dirty="0"/>
              <a:t>think about the details of their own fieldwork investigations</a:t>
            </a:r>
          </a:p>
          <a:p>
            <a:pPr lvl="1"/>
            <a:r>
              <a:rPr lang="en-GB" dirty="0"/>
              <a:t>ensure they can answer all exam questions and therefore better access all available </a:t>
            </a:r>
            <a:r>
              <a:rPr lang="en-GB" dirty="0" err="1"/>
              <a:t>SPaG</a:t>
            </a:r>
            <a:r>
              <a:rPr lang="en-GB" dirty="0"/>
              <a:t> marks.</a:t>
            </a:r>
          </a:p>
          <a:p>
            <a:r>
              <a:rPr lang="en-GB" b="1" dirty="0"/>
              <a:t>It’s important to encourage students to use this time as a way to improve their outcome.</a:t>
            </a:r>
            <a:endParaRPr lang="en-GB" dirty="0"/>
          </a:p>
        </p:txBody>
      </p:sp>
      <p:pic>
        <p:nvPicPr>
          <p:cNvPr id="7" name="Picture 6">
            <a:extLst>
              <a:ext uri="{FF2B5EF4-FFF2-40B4-BE49-F238E27FC236}">
                <a16:creationId xmlns:a16="http://schemas.microsoft.com/office/drawing/2014/main" id="{4AFF8A2B-782B-787C-3F21-32B75ADC607F}"/>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156772" y="5608372"/>
            <a:ext cx="4002533" cy="1266253"/>
          </a:xfrm>
          <a:prstGeom prst="rect">
            <a:avLst/>
          </a:prstGeom>
        </p:spPr>
      </p:pic>
      <p:pic>
        <p:nvPicPr>
          <p:cNvPr id="8" name="Picture 7">
            <a:extLst>
              <a:ext uri="{FF2B5EF4-FFF2-40B4-BE49-F238E27FC236}">
                <a16:creationId xmlns:a16="http://schemas.microsoft.com/office/drawing/2014/main" id="{5CF5FCD5-2D35-31A3-D569-054C1D0B1B8F}"/>
              </a:ext>
            </a:extLst>
          </p:cNvPr>
          <p:cNvPicPr>
            <a:picLocks noChangeAspect="1"/>
          </p:cNvPicPr>
          <p:nvPr/>
        </p:nvPicPr>
        <p:blipFill rotWithShape="1">
          <a:blip r:embed="rId3"/>
          <a:srcRect l="8546" t="39882" r="6971" b="41121"/>
          <a:stretch/>
        </p:blipFill>
        <p:spPr>
          <a:xfrm>
            <a:off x="7896730" y="5754760"/>
            <a:ext cx="4138497" cy="930584"/>
          </a:xfrm>
          <a:prstGeom prst="rect">
            <a:avLst/>
          </a:prstGeom>
        </p:spPr>
      </p:pic>
    </p:spTree>
    <p:extLst>
      <p:ext uri="{BB962C8B-B14F-4D97-AF65-F5344CB8AC3E}">
        <p14:creationId xmlns:p14="http://schemas.microsoft.com/office/powerpoint/2010/main" val="6710862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The Pre-Release</a:t>
            </a:r>
          </a:p>
        </p:txBody>
      </p:sp>
      <p:sp>
        <p:nvSpPr>
          <p:cNvPr id="2" name="Content Placeholder 1"/>
          <p:cNvSpPr>
            <a:spLocks noGrp="1"/>
          </p:cNvSpPr>
          <p:nvPr>
            <p:ph idx="1"/>
          </p:nvPr>
        </p:nvSpPr>
        <p:spPr>
          <a:xfrm>
            <a:off x="520700" y="1587501"/>
            <a:ext cx="11341100" cy="4167260"/>
          </a:xfrm>
        </p:spPr>
        <p:txBody>
          <a:bodyPr>
            <a:normAutofit/>
          </a:bodyPr>
          <a:lstStyle/>
          <a:p>
            <a:r>
              <a:rPr lang="en-GB" b="1" dirty="0"/>
              <a:t>The pre-release equates to 49% of the marks in Paper 3.</a:t>
            </a:r>
          </a:p>
          <a:p>
            <a:r>
              <a:rPr lang="en-GB" dirty="0"/>
              <a:t>Students normally engage well with the pre-release because they:</a:t>
            </a:r>
          </a:p>
          <a:p>
            <a:pPr lvl="1"/>
            <a:r>
              <a:rPr lang="en-GB" dirty="0"/>
              <a:t>realise that having the resource booklet beforehand can improve their success.</a:t>
            </a:r>
          </a:p>
          <a:p>
            <a:pPr lvl="1"/>
            <a:r>
              <a:rPr lang="en-GB" dirty="0"/>
              <a:t>know that becoming familiar with the resources will build their confidence for the exam.</a:t>
            </a:r>
          </a:p>
          <a:p>
            <a:pPr lvl="1"/>
            <a:r>
              <a:rPr lang="en-GB" dirty="0"/>
              <a:t>know that you’ll invest a lot of time to ensure that no stone is left unturned.</a:t>
            </a:r>
          </a:p>
        </p:txBody>
      </p:sp>
      <p:pic>
        <p:nvPicPr>
          <p:cNvPr id="7" name="Picture 6">
            <a:extLst>
              <a:ext uri="{FF2B5EF4-FFF2-40B4-BE49-F238E27FC236}">
                <a16:creationId xmlns:a16="http://schemas.microsoft.com/office/drawing/2014/main" id="{4AFF8A2B-782B-787C-3F21-32B75ADC607F}"/>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156772" y="5608372"/>
            <a:ext cx="4002533" cy="1266253"/>
          </a:xfrm>
          <a:prstGeom prst="rect">
            <a:avLst/>
          </a:prstGeom>
        </p:spPr>
      </p:pic>
      <p:pic>
        <p:nvPicPr>
          <p:cNvPr id="8" name="Picture 7">
            <a:extLst>
              <a:ext uri="{FF2B5EF4-FFF2-40B4-BE49-F238E27FC236}">
                <a16:creationId xmlns:a16="http://schemas.microsoft.com/office/drawing/2014/main" id="{5CF5FCD5-2D35-31A3-D569-054C1D0B1B8F}"/>
              </a:ext>
            </a:extLst>
          </p:cNvPr>
          <p:cNvPicPr>
            <a:picLocks noChangeAspect="1"/>
          </p:cNvPicPr>
          <p:nvPr/>
        </p:nvPicPr>
        <p:blipFill rotWithShape="1">
          <a:blip r:embed="rId3"/>
          <a:srcRect l="8546" t="39882" r="6971" b="41121"/>
          <a:stretch/>
        </p:blipFill>
        <p:spPr>
          <a:xfrm>
            <a:off x="7896730" y="5754760"/>
            <a:ext cx="4138497" cy="930584"/>
          </a:xfrm>
          <a:prstGeom prst="rect">
            <a:avLst/>
          </a:prstGeom>
        </p:spPr>
      </p:pic>
    </p:spTree>
    <p:extLst>
      <p:ext uri="{BB962C8B-B14F-4D97-AF65-F5344CB8AC3E}">
        <p14:creationId xmlns:p14="http://schemas.microsoft.com/office/powerpoint/2010/main" val="20449565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2"/>
        <p:cNvGrpSpPr/>
        <p:nvPr/>
      </p:nvGrpSpPr>
      <p:grpSpPr>
        <a:xfrm>
          <a:off x="0" y="0"/>
          <a:ext cx="0" cy="0"/>
          <a:chOff x="0" y="0"/>
          <a:chExt cx="0" cy="0"/>
        </a:xfrm>
      </p:grpSpPr>
      <p:sp>
        <p:nvSpPr>
          <p:cNvPr id="103" name="Google Shape;103;p1"/>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104" name="Google Shape;104;p1"/>
          <p:cNvSpPr/>
          <p:nvPr/>
        </p:nvSpPr>
        <p:spPr>
          <a:xfrm flipH="1">
            <a:off x="0" y="-3"/>
            <a:ext cx="12192000" cy="6858000"/>
          </a:xfrm>
          <a:prstGeom prst="rect">
            <a:avLst/>
          </a:prstGeom>
          <a:gradFill>
            <a:gsLst>
              <a:gs pos="0">
                <a:srgbClr val="000000"/>
              </a:gs>
              <a:gs pos="100000">
                <a:srgbClr val="2F5496"/>
              </a:gs>
            </a:gsLst>
            <a:lin ang="660000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105" name="Google Shape;105;p1"/>
          <p:cNvSpPr/>
          <p:nvPr/>
        </p:nvSpPr>
        <p:spPr>
          <a:xfrm flipH="1">
            <a:off x="480861" y="0"/>
            <a:ext cx="7661934" cy="6858000"/>
          </a:xfrm>
          <a:prstGeom prst="rect">
            <a:avLst/>
          </a:prstGeom>
          <a:gradFill>
            <a:gsLst>
              <a:gs pos="0">
                <a:srgbClr val="2F5496">
                  <a:alpha val="44313"/>
                </a:srgbClr>
              </a:gs>
              <a:gs pos="100000">
                <a:srgbClr val="000000">
                  <a:alpha val="28235"/>
                </a:srgbClr>
              </a:gs>
            </a:gsLst>
            <a:lin ang="1200000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106" name="Google Shape;106;p1"/>
          <p:cNvSpPr/>
          <p:nvPr/>
        </p:nvSpPr>
        <p:spPr>
          <a:xfrm rot="10800000" flipH="1">
            <a:off x="480862" y="-6"/>
            <a:ext cx="11711138" cy="6410334"/>
          </a:xfrm>
          <a:prstGeom prst="rect">
            <a:avLst/>
          </a:prstGeom>
          <a:gradFill>
            <a:gsLst>
              <a:gs pos="0">
                <a:srgbClr val="4472C4">
                  <a:alpha val="0"/>
                </a:srgbClr>
              </a:gs>
              <a:gs pos="100000">
                <a:srgbClr val="000000">
                  <a:alpha val="40392"/>
                </a:srgbClr>
              </a:gs>
            </a:gsLst>
            <a:lin ang="1800000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107" name="Google Shape;107;p1"/>
          <p:cNvSpPr txBox="1">
            <a:spLocks noGrp="1"/>
          </p:cNvSpPr>
          <p:nvPr>
            <p:ph type="title"/>
          </p:nvPr>
        </p:nvSpPr>
        <p:spPr>
          <a:xfrm>
            <a:off x="1127208" y="857251"/>
            <a:ext cx="4747280" cy="3098061"/>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SzPts val="2800"/>
              <a:buNone/>
            </a:pPr>
            <a:r>
              <a:rPr lang="en-GB" sz="3400">
                <a:solidFill>
                  <a:srgbClr val="FFFFFF"/>
                </a:solidFill>
                <a:latin typeface="Arial"/>
                <a:ea typeface="Arial"/>
                <a:cs typeface="Arial"/>
                <a:sym typeface="Arial"/>
              </a:rPr>
              <a:t>Pillar 1: Subject Expertise</a:t>
            </a:r>
            <a:br>
              <a:rPr lang="en-GB" sz="3400">
                <a:solidFill>
                  <a:srgbClr val="FFFFFF"/>
                </a:solidFill>
                <a:latin typeface="Arial"/>
                <a:ea typeface="Arial"/>
                <a:cs typeface="Arial"/>
                <a:sym typeface="Arial"/>
              </a:rPr>
            </a:br>
            <a:br>
              <a:rPr lang="en-GB" sz="3400">
                <a:solidFill>
                  <a:srgbClr val="FFFFFF"/>
                </a:solidFill>
                <a:latin typeface="Arial"/>
                <a:ea typeface="Arial"/>
                <a:cs typeface="Arial"/>
                <a:sym typeface="Arial"/>
              </a:rPr>
            </a:br>
            <a:r>
              <a:rPr lang="en-GB" sz="3400">
                <a:solidFill>
                  <a:srgbClr val="FFFFFF"/>
                </a:solidFill>
                <a:latin typeface="Arial"/>
                <a:ea typeface="Arial"/>
                <a:cs typeface="Arial"/>
                <a:sym typeface="Arial"/>
              </a:rPr>
              <a:t>December 2023</a:t>
            </a:r>
            <a:br>
              <a:rPr lang="en-GB" sz="3400">
                <a:solidFill>
                  <a:srgbClr val="FFFFFF"/>
                </a:solidFill>
                <a:latin typeface="Arial"/>
                <a:ea typeface="Arial"/>
                <a:cs typeface="Arial"/>
                <a:sym typeface="Arial"/>
              </a:rPr>
            </a:br>
            <a:br>
              <a:rPr lang="en-GB" sz="3400">
                <a:solidFill>
                  <a:srgbClr val="FFFFFF"/>
                </a:solidFill>
                <a:latin typeface="Arial"/>
                <a:ea typeface="Arial"/>
                <a:cs typeface="Arial"/>
                <a:sym typeface="Arial"/>
              </a:rPr>
            </a:br>
            <a:endParaRPr sz="3400">
              <a:solidFill>
                <a:srgbClr val="FFFFFF"/>
              </a:solidFill>
              <a:latin typeface="Arial"/>
              <a:ea typeface="Arial"/>
              <a:cs typeface="Arial"/>
              <a:sym typeface="Arial"/>
            </a:endParaRPr>
          </a:p>
        </p:txBody>
      </p:sp>
      <p:sp>
        <p:nvSpPr>
          <p:cNvPr id="108" name="Google Shape;108;p1"/>
          <p:cNvSpPr/>
          <p:nvPr/>
        </p:nvSpPr>
        <p:spPr>
          <a:xfrm rot="-5400000">
            <a:off x="4844797" y="-489206"/>
            <a:ext cx="2502408" cy="12191998"/>
          </a:xfrm>
          <a:prstGeom prst="rect">
            <a:avLst/>
          </a:prstGeom>
          <a:gradFill>
            <a:gsLst>
              <a:gs pos="0">
                <a:srgbClr val="4472C4">
                  <a:alpha val="23529"/>
                </a:srgbClr>
              </a:gs>
              <a:gs pos="78000">
                <a:srgbClr val="1F3864">
                  <a:alpha val="0"/>
                </a:srgbClr>
              </a:gs>
              <a:gs pos="100000">
                <a:srgbClr val="1F3864">
                  <a:alpha val="0"/>
                </a:srgbClr>
              </a:gs>
            </a:gsLst>
            <a:lin ang="1020000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109" name="Google Shape;109;p1"/>
          <p:cNvSpPr/>
          <p:nvPr/>
        </p:nvSpPr>
        <p:spPr>
          <a:xfrm>
            <a:off x="6390589" y="1062544"/>
            <a:ext cx="4756162" cy="4756162"/>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FFFFFF"/>
              </a:solidFill>
              <a:effectLst/>
              <a:uLnTx/>
              <a:uFillTx/>
              <a:latin typeface="Arial"/>
              <a:ea typeface="Arial"/>
              <a:cs typeface="Arial"/>
              <a:sym typeface="Arial"/>
            </a:endParaRPr>
          </a:p>
        </p:txBody>
      </p:sp>
      <p:pic>
        <p:nvPicPr>
          <p:cNvPr id="110" name="Google Shape;110;p1" descr="Learning vs Training: What's the Difference and Why Should You Know"/>
          <p:cNvPicPr preferRelativeResize="0"/>
          <p:nvPr/>
        </p:nvPicPr>
        <p:blipFill rotWithShape="1">
          <a:blip r:embed="rId3">
            <a:alphaModFix/>
          </a:blip>
          <a:srcRect r="16861"/>
          <a:stretch/>
        </p:blipFill>
        <p:spPr>
          <a:xfrm>
            <a:off x="6920559" y="2193283"/>
            <a:ext cx="3737164" cy="2485720"/>
          </a:xfrm>
          <a:prstGeom prst="rect">
            <a:avLst/>
          </a:prstGeom>
          <a:noFill/>
          <a:ln>
            <a:noFill/>
          </a:ln>
        </p:spPr>
      </p:pic>
    </p:spTree>
    <p:extLst>
      <p:ext uri="{BB962C8B-B14F-4D97-AF65-F5344CB8AC3E}">
        <p14:creationId xmlns:p14="http://schemas.microsoft.com/office/powerpoint/2010/main" val="10364524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Strategies to support delivery</a:t>
            </a:r>
          </a:p>
        </p:txBody>
      </p:sp>
      <p:sp>
        <p:nvSpPr>
          <p:cNvPr id="3" name="Content Placeholder 2"/>
          <p:cNvSpPr>
            <a:spLocks noGrp="1"/>
          </p:cNvSpPr>
          <p:nvPr>
            <p:ph idx="1"/>
          </p:nvPr>
        </p:nvSpPr>
        <p:spPr/>
        <p:txBody>
          <a:bodyPr/>
          <a:lstStyle/>
          <a:p>
            <a:r>
              <a:rPr lang="en-GB" dirty="0"/>
              <a:t>Structuring answers using AOs – no AO1 in this paper. Most of the marks are AO3.  </a:t>
            </a:r>
          </a:p>
          <a:p>
            <a:r>
              <a:rPr lang="en-GB" dirty="0"/>
              <a:t>Direct instruction</a:t>
            </a:r>
          </a:p>
          <a:p>
            <a:r>
              <a:rPr lang="en-GB" dirty="0"/>
              <a:t>Mock exams (PPEs) and walking talking mocks</a:t>
            </a:r>
          </a:p>
          <a:p>
            <a:r>
              <a:rPr lang="en-GB" dirty="0"/>
              <a:t>Work booklets and knowledge organisers</a:t>
            </a:r>
          </a:p>
          <a:p>
            <a:r>
              <a:rPr lang="en-GB" dirty="0"/>
              <a:t>Glossaries and low stake quizzing</a:t>
            </a:r>
          </a:p>
        </p:txBody>
      </p:sp>
      <p:pic>
        <p:nvPicPr>
          <p:cNvPr id="4" name="Picture 3">
            <a:extLst>
              <a:ext uri="{FF2B5EF4-FFF2-40B4-BE49-F238E27FC236}">
                <a16:creationId xmlns:a16="http://schemas.microsoft.com/office/drawing/2014/main" id="{4AFF8A2B-782B-787C-3F21-32B75ADC607F}"/>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156772" y="5608372"/>
            <a:ext cx="4002533" cy="1266253"/>
          </a:xfrm>
          <a:prstGeom prst="rect">
            <a:avLst/>
          </a:prstGeom>
        </p:spPr>
      </p:pic>
      <p:pic>
        <p:nvPicPr>
          <p:cNvPr id="5" name="Picture 4">
            <a:extLst>
              <a:ext uri="{FF2B5EF4-FFF2-40B4-BE49-F238E27FC236}">
                <a16:creationId xmlns:a16="http://schemas.microsoft.com/office/drawing/2014/main" id="{5CF5FCD5-2D35-31A3-D569-054C1D0B1B8F}"/>
              </a:ext>
            </a:extLst>
          </p:cNvPr>
          <p:cNvPicPr>
            <a:picLocks noChangeAspect="1"/>
          </p:cNvPicPr>
          <p:nvPr/>
        </p:nvPicPr>
        <p:blipFill rotWithShape="1">
          <a:blip r:embed="rId3"/>
          <a:srcRect l="8546" t="39882" r="6971" b="41121"/>
          <a:stretch/>
        </p:blipFill>
        <p:spPr>
          <a:xfrm>
            <a:off x="7896730" y="5754760"/>
            <a:ext cx="4138497" cy="930584"/>
          </a:xfrm>
          <a:prstGeom prst="rect">
            <a:avLst/>
          </a:prstGeom>
        </p:spPr>
      </p:pic>
    </p:spTree>
    <p:extLst>
      <p:ext uri="{BB962C8B-B14F-4D97-AF65-F5344CB8AC3E}">
        <p14:creationId xmlns:p14="http://schemas.microsoft.com/office/powerpoint/2010/main" val="388344805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Structuring answers using AOs</a:t>
            </a:r>
          </a:p>
        </p:txBody>
      </p:sp>
      <p:sp>
        <p:nvSpPr>
          <p:cNvPr id="3" name="Content Placeholder 2"/>
          <p:cNvSpPr>
            <a:spLocks noGrp="1"/>
          </p:cNvSpPr>
          <p:nvPr>
            <p:ph idx="1"/>
          </p:nvPr>
        </p:nvSpPr>
        <p:spPr>
          <a:xfrm>
            <a:off x="584200" y="1587501"/>
            <a:ext cx="11137900" cy="4020872"/>
          </a:xfrm>
        </p:spPr>
        <p:txBody>
          <a:bodyPr>
            <a:normAutofit fontScale="55000" lnSpcReduction="20000"/>
          </a:bodyPr>
          <a:lstStyle/>
          <a:p>
            <a:pPr>
              <a:lnSpc>
                <a:spcPct val="120000"/>
              </a:lnSpc>
            </a:pPr>
            <a:r>
              <a:rPr lang="en-GB" dirty="0"/>
              <a:t>Students risk dropping marks in the longer questions in the pre-release because they get stuck in Level 1 responses according to the mark scheme. There are two common reasons for this: </a:t>
            </a:r>
          </a:p>
          <a:p>
            <a:pPr lvl="1">
              <a:lnSpc>
                <a:spcPct val="120000"/>
              </a:lnSpc>
            </a:pPr>
            <a:r>
              <a:rPr lang="en-GB" dirty="0"/>
              <a:t>Students overload their responses with information from the pre-release booklet verbatim that is generally not explained/developed well. </a:t>
            </a:r>
          </a:p>
          <a:p>
            <a:pPr lvl="1">
              <a:lnSpc>
                <a:spcPct val="120000"/>
              </a:lnSpc>
            </a:pPr>
            <a:r>
              <a:rPr lang="en-GB" dirty="0"/>
              <a:t>Their AO3 is often lacking or confused so the examiner finds it hard to see a clear argument in their writing. </a:t>
            </a:r>
          </a:p>
          <a:p>
            <a:pPr>
              <a:lnSpc>
                <a:spcPct val="120000"/>
              </a:lnSpc>
            </a:pPr>
            <a:r>
              <a:rPr lang="en-GB" dirty="0"/>
              <a:t>Giving students writing frameworks or structures helps them to write answers that respond to all the elements of the mark scheme. This means they go beyond lifting points or developing ideas simply and therefore they can access Level 2 and Level 3 with their answers. </a:t>
            </a:r>
          </a:p>
          <a:p>
            <a:pPr marL="0" indent="0">
              <a:lnSpc>
                <a:spcPct val="120000"/>
              </a:lnSpc>
              <a:buNone/>
            </a:pPr>
            <a:r>
              <a:rPr lang="en-GB" dirty="0"/>
              <a:t>Tips for use: </a:t>
            </a:r>
          </a:p>
          <a:p>
            <a:pPr>
              <a:lnSpc>
                <a:spcPct val="120000"/>
              </a:lnSpc>
            </a:pPr>
            <a:r>
              <a:rPr lang="en-GB" dirty="0"/>
              <a:t>When first using structures like this, scaffold heavily. Seeing your thinking as you write an entire model into the different sections of the grids, emphasising how the requirements for AO3 differ to AO4 can be extremely valuable for students. </a:t>
            </a:r>
          </a:p>
          <a:p>
            <a:pPr>
              <a:lnSpc>
                <a:spcPct val="120000"/>
              </a:lnSpc>
            </a:pPr>
            <a:r>
              <a:rPr lang="en-GB" dirty="0"/>
              <a:t>In the exam they will face a blank page, so the scaffolding needs removing as soon as they’re comfortable. </a:t>
            </a:r>
          </a:p>
        </p:txBody>
      </p:sp>
      <p:pic>
        <p:nvPicPr>
          <p:cNvPr id="5" name="Picture 4">
            <a:extLst>
              <a:ext uri="{FF2B5EF4-FFF2-40B4-BE49-F238E27FC236}">
                <a16:creationId xmlns:a16="http://schemas.microsoft.com/office/drawing/2014/main" id="{4AFF8A2B-782B-787C-3F21-32B75ADC607F}"/>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156772" y="5608372"/>
            <a:ext cx="4002533" cy="1266253"/>
          </a:xfrm>
          <a:prstGeom prst="rect">
            <a:avLst/>
          </a:prstGeom>
        </p:spPr>
      </p:pic>
      <p:pic>
        <p:nvPicPr>
          <p:cNvPr id="6" name="Picture 5">
            <a:extLst>
              <a:ext uri="{FF2B5EF4-FFF2-40B4-BE49-F238E27FC236}">
                <a16:creationId xmlns:a16="http://schemas.microsoft.com/office/drawing/2014/main" id="{5CF5FCD5-2D35-31A3-D569-054C1D0B1B8F}"/>
              </a:ext>
            </a:extLst>
          </p:cNvPr>
          <p:cNvPicPr>
            <a:picLocks noChangeAspect="1"/>
          </p:cNvPicPr>
          <p:nvPr/>
        </p:nvPicPr>
        <p:blipFill rotWithShape="1">
          <a:blip r:embed="rId3"/>
          <a:srcRect l="8546" t="39882" r="6971" b="41121"/>
          <a:stretch/>
        </p:blipFill>
        <p:spPr>
          <a:xfrm>
            <a:off x="7896730" y="5754760"/>
            <a:ext cx="4138497" cy="930584"/>
          </a:xfrm>
          <a:prstGeom prst="rect">
            <a:avLst/>
          </a:prstGeom>
        </p:spPr>
      </p:pic>
    </p:spTree>
    <p:extLst>
      <p:ext uri="{BB962C8B-B14F-4D97-AF65-F5344CB8AC3E}">
        <p14:creationId xmlns:p14="http://schemas.microsoft.com/office/powerpoint/2010/main" val="392116423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Example from 2023</a:t>
            </a:r>
          </a:p>
        </p:txBody>
      </p:sp>
      <p:pic>
        <p:nvPicPr>
          <p:cNvPr id="4" name="Content Placeholder 3"/>
          <p:cNvPicPr>
            <a:picLocks noGrp="1" noChangeAspect="1"/>
          </p:cNvPicPr>
          <p:nvPr>
            <p:ph idx="1"/>
          </p:nvPr>
        </p:nvPicPr>
        <p:blipFill>
          <a:blip r:embed="rId2"/>
          <a:stretch>
            <a:fillRect/>
          </a:stretch>
        </p:blipFill>
        <p:spPr>
          <a:xfrm>
            <a:off x="2907181" y="1403422"/>
            <a:ext cx="6241673" cy="4351338"/>
          </a:xfrm>
          <a:prstGeom prst="rect">
            <a:avLst/>
          </a:prstGeom>
        </p:spPr>
      </p:pic>
      <p:pic>
        <p:nvPicPr>
          <p:cNvPr id="5" name="Picture 4">
            <a:extLst>
              <a:ext uri="{FF2B5EF4-FFF2-40B4-BE49-F238E27FC236}">
                <a16:creationId xmlns:a16="http://schemas.microsoft.com/office/drawing/2014/main" id="{4AFF8A2B-782B-787C-3F21-32B75ADC607F}"/>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156772" y="5608372"/>
            <a:ext cx="4002533" cy="1266253"/>
          </a:xfrm>
          <a:prstGeom prst="rect">
            <a:avLst/>
          </a:prstGeom>
        </p:spPr>
      </p:pic>
      <p:pic>
        <p:nvPicPr>
          <p:cNvPr id="6" name="Picture 5">
            <a:extLst>
              <a:ext uri="{FF2B5EF4-FFF2-40B4-BE49-F238E27FC236}">
                <a16:creationId xmlns:a16="http://schemas.microsoft.com/office/drawing/2014/main" id="{5CF5FCD5-2D35-31A3-D569-054C1D0B1B8F}"/>
              </a:ext>
            </a:extLst>
          </p:cNvPr>
          <p:cNvPicPr>
            <a:picLocks noChangeAspect="1"/>
          </p:cNvPicPr>
          <p:nvPr/>
        </p:nvPicPr>
        <p:blipFill rotWithShape="1">
          <a:blip r:embed="rId4"/>
          <a:srcRect l="8546" t="39882" r="6971" b="41121"/>
          <a:stretch/>
        </p:blipFill>
        <p:spPr>
          <a:xfrm>
            <a:off x="7896730" y="5754760"/>
            <a:ext cx="4138497" cy="930584"/>
          </a:xfrm>
          <a:prstGeom prst="rect">
            <a:avLst/>
          </a:prstGeom>
        </p:spPr>
      </p:pic>
    </p:spTree>
    <p:extLst>
      <p:ext uri="{BB962C8B-B14F-4D97-AF65-F5344CB8AC3E}">
        <p14:creationId xmlns:p14="http://schemas.microsoft.com/office/powerpoint/2010/main" val="422983004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Template</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995837484"/>
              </p:ext>
            </p:extLst>
          </p:nvPr>
        </p:nvGraphicFramePr>
        <p:xfrm>
          <a:off x="838200" y="1435100"/>
          <a:ext cx="10515599" cy="3850811"/>
        </p:xfrm>
        <a:graphic>
          <a:graphicData uri="http://schemas.openxmlformats.org/drawingml/2006/table">
            <a:tbl>
              <a:tblPr firstRow="1" bandRow="1">
                <a:tableStyleId>{5940675A-B579-460E-94D1-54222C63F5DA}</a:tableStyleId>
              </a:tblPr>
              <a:tblGrid>
                <a:gridCol w="2082800">
                  <a:extLst>
                    <a:ext uri="{9D8B030D-6E8A-4147-A177-3AD203B41FA5}">
                      <a16:colId xmlns:a16="http://schemas.microsoft.com/office/drawing/2014/main" val="21895874"/>
                    </a:ext>
                  </a:extLst>
                </a:gridCol>
                <a:gridCol w="2810933">
                  <a:extLst>
                    <a:ext uri="{9D8B030D-6E8A-4147-A177-3AD203B41FA5}">
                      <a16:colId xmlns:a16="http://schemas.microsoft.com/office/drawing/2014/main" val="951830945"/>
                    </a:ext>
                  </a:extLst>
                </a:gridCol>
                <a:gridCol w="2810933">
                  <a:extLst>
                    <a:ext uri="{9D8B030D-6E8A-4147-A177-3AD203B41FA5}">
                      <a16:colId xmlns:a16="http://schemas.microsoft.com/office/drawing/2014/main" val="153157601"/>
                    </a:ext>
                  </a:extLst>
                </a:gridCol>
                <a:gridCol w="2810933">
                  <a:extLst>
                    <a:ext uri="{9D8B030D-6E8A-4147-A177-3AD203B41FA5}">
                      <a16:colId xmlns:a16="http://schemas.microsoft.com/office/drawing/2014/main" val="1551299857"/>
                    </a:ext>
                  </a:extLst>
                </a:gridCol>
              </a:tblGrid>
              <a:tr h="470780">
                <a:tc gridSpan="4">
                  <a:txBody>
                    <a:bodyPr/>
                    <a:lstStyle/>
                    <a:p>
                      <a:r>
                        <a:rPr lang="en-GB" dirty="0"/>
                        <a:t>Intro- make your</a:t>
                      </a:r>
                      <a:r>
                        <a:rPr lang="en-GB" baseline="0" dirty="0"/>
                        <a:t> decision</a:t>
                      </a:r>
                      <a:endParaRPr lang="en-GB" dirty="0"/>
                    </a:p>
                  </a:txBody>
                  <a:tcPr anchor="ctr"/>
                </a:tc>
                <a:tc hMerge="1">
                  <a:txBody>
                    <a:bodyPr/>
                    <a:lstStyle/>
                    <a:p>
                      <a:endParaRPr lang="en-GB" dirty="0"/>
                    </a:p>
                  </a:txBody>
                  <a:tcPr/>
                </a:tc>
                <a:tc hMerge="1">
                  <a:txBody>
                    <a:bodyPr/>
                    <a:lstStyle/>
                    <a:p>
                      <a:endParaRPr lang="en-GB" dirty="0"/>
                    </a:p>
                  </a:txBody>
                  <a:tcPr/>
                </a:tc>
                <a:tc hMerge="1">
                  <a:txBody>
                    <a:bodyPr/>
                    <a:lstStyle/>
                    <a:p>
                      <a:endParaRPr lang="en-GB" dirty="0"/>
                    </a:p>
                  </a:txBody>
                  <a:tcPr/>
                </a:tc>
                <a:extLst>
                  <a:ext uri="{0D108BD9-81ED-4DB2-BD59-A6C34878D82A}">
                    <a16:rowId xmlns:a16="http://schemas.microsoft.com/office/drawing/2014/main" val="2282641773"/>
                  </a:ext>
                </a:extLst>
              </a:tr>
              <a:tr h="1160828">
                <a:tc>
                  <a:txBody>
                    <a:bodyPr/>
                    <a:lstStyle/>
                    <a:p>
                      <a:r>
                        <a:rPr lang="en-GB" dirty="0"/>
                        <a:t>Point 1- first argument in support of your decision</a:t>
                      </a:r>
                    </a:p>
                  </a:txBody>
                  <a:tcPr anchor="ctr"/>
                </a:tc>
                <a:tc>
                  <a:txBody>
                    <a:bodyPr/>
                    <a:lstStyle/>
                    <a:p>
                      <a:r>
                        <a:rPr lang="en-GB" dirty="0"/>
                        <a:t>AO4</a:t>
                      </a:r>
                      <a:r>
                        <a:rPr lang="en-GB" baseline="0" dirty="0"/>
                        <a:t> (use of the figure)</a:t>
                      </a:r>
                      <a:endParaRPr lang="en-GB" dirty="0"/>
                    </a:p>
                  </a:txBody>
                  <a:tcPr anchor="ctr"/>
                </a:tc>
                <a:tc>
                  <a:txBody>
                    <a:bodyPr/>
                    <a:lstStyle/>
                    <a:p>
                      <a:r>
                        <a:rPr lang="en-GB" dirty="0"/>
                        <a:t>AO3</a:t>
                      </a:r>
                    </a:p>
                  </a:txBody>
                  <a:tcPr anchor="ctr"/>
                </a:tc>
                <a:tc>
                  <a:txBody>
                    <a:bodyPr/>
                    <a:lstStyle/>
                    <a:p>
                      <a:r>
                        <a:rPr lang="en-GB" dirty="0"/>
                        <a:t>AO3</a:t>
                      </a:r>
                    </a:p>
                  </a:txBody>
                  <a:tcPr anchor="ctr"/>
                </a:tc>
                <a:extLst>
                  <a:ext uri="{0D108BD9-81ED-4DB2-BD59-A6C34878D82A}">
                    <a16:rowId xmlns:a16="http://schemas.microsoft.com/office/drawing/2014/main" val="562684027"/>
                  </a:ext>
                </a:extLst>
              </a:tr>
              <a:tr h="812580">
                <a:tc>
                  <a:txBody>
                    <a:bodyPr/>
                    <a:lstStyle/>
                    <a:p>
                      <a:r>
                        <a:rPr lang="en-GB" dirty="0"/>
                        <a:t>Point 2 – second</a:t>
                      </a:r>
                      <a:r>
                        <a:rPr lang="en-GB" baseline="0" dirty="0"/>
                        <a:t> argument in support</a:t>
                      </a:r>
                      <a:endParaRPr lang="en-GB" dirty="0"/>
                    </a:p>
                  </a:txBody>
                  <a:tcPr anchor="ctr"/>
                </a:tc>
                <a:tc>
                  <a:txBody>
                    <a:bodyPr/>
                    <a:lstStyle/>
                    <a:p>
                      <a:r>
                        <a:rPr lang="en-GB" dirty="0"/>
                        <a:t>AO4</a:t>
                      </a:r>
                      <a:r>
                        <a:rPr lang="en-GB" baseline="0" dirty="0"/>
                        <a:t> (use of the figure)</a:t>
                      </a:r>
                      <a:endParaRPr lang="en-GB" dirty="0"/>
                    </a:p>
                  </a:txBody>
                  <a:tcPr anchor="ctr"/>
                </a:tc>
                <a:tc>
                  <a:txBody>
                    <a:bodyPr/>
                    <a:lstStyle/>
                    <a:p>
                      <a:r>
                        <a:rPr lang="en-GB" dirty="0"/>
                        <a:t>AO3</a:t>
                      </a:r>
                    </a:p>
                  </a:txBody>
                  <a:tcPr anchor="ctr"/>
                </a:tc>
                <a:tc>
                  <a:txBody>
                    <a:bodyPr/>
                    <a:lstStyle/>
                    <a:p>
                      <a:r>
                        <a:rPr lang="en-GB" dirty="0"/>
                        <a:t>AO3</a:t>
                      </a:r>
                    </a:p>
                  </a:txBody>
                  <a:tcPr anchor="ctr"/>
                </a:tc>
                <a:extLst>
                  <a:ext uri="{0D108BD9-81ED-4DB2-BD59-A6C34878D82A}">
                    <a16:rowId xmlns:a16="http://schemas.microsoft.com/office/drawing/2014/main" val="1271647080"/>
                  </a:ext>
                </a:extLst>
              </a:tr>
              <a:tr h="812580">
                <a:tc>
                  <a:txBody>
                    <a:bodyPr/>
                    <a:lstStyle/>
                    <a:p>
                      <a:r>
                        <a:rPr lang="en-GB" dirty="0"/>
                        <a:t>Point 3- counter argument </a:t>
                      </a:r>
                    </a:p>
                  </a:txBody>
                  <a:tcPr anchor="ctr"/>
                </a:tc>
                <a:tc>
                  <a:txBody>
                    <a:bodyPr/>
                    <a:lstStyle/>
                    <a:p>
                      <a:r>
                        <a:rPr lang="en-GB" dirty="0"/>
                        <a:t>AO4</a:t>
                      </a:r>
                      <a:r>
                        <a:rPr lang="en-GB" baseline="0" dirty="0"/>
                        <a:t> (use of the figure)</a:t>
                      </a:r>
                      <a:endParaRPr lang="en-GB" dirty="0"/>
                    </a:p>
                  </a:txBody>
                  <a:tcPr anchor="ctr"/>
                </a:tc>
                <a:tc>
                  <a:txBody>
                    <a:bodyPr/>
                    <a:lstStyle/>
                    <a:p>
                      <a:r>
                        <a:rPr lang="en-GB" dirty="0"/>
                        <a:t>AO3</a:t>
                      </a:r>
                    </a:p>
                  </a:txBody>
                  <a:tcPr anchor="ctr"/>
                </a:tc>
                <a:tc>
                  <a:txBody>
                    <a:bodyPr/>
                    <a:lstStyle/>
                    <a:p>
                      <a:r>
                        <a:rPr lang="en-GB" dirty="0"/>
                        <a:t>AO3</a:t>
                      </a:r>
                    </a:p>
                  </a:txBody>
                  <a:tcPr anchor="ctr"/>
                </a:tc>
                <a:extLst>
                  <a:ext uri="{0D108BD9-81ED-4DB2-BD59-A6C34878D82A}">
                    <a16:rowId xmlns:a16="http://schemas.microsoft.com/office/drawing/2014/main" val="1316210916"/>
                  </a:ext>
                </a:extLst>
              </a:tr>
              <a:tr h="464331">
                <a:tc gridSpan="4">
                  <a:txBody>
                    <a:bodyPr/>
                    <a:lstStyle/>
                    <a:p>
                      <a:r>
                        <a:rPr lang="en-GB" dirty="0"/>
                        <a:t>Conclusion- in here</a:t>
                      </a:r>
                      <a:r>
                        <a:rPr lang="en-GB" baseline="0" dirty="0"/>
                        <a:t> clarify the decision- consider SEE and different scales </a:t>
                      </a:r>
                      <a:endParaRPr lang="en-GB" dirty="0"/>
                    </a:p>
                  </a:txBody>
                  <a:tcPr anchor="ctr"/>
                </a:tc>
                <a:tc hMerge="1">
                  <a:txBody>
                    <a:bodyPr/>
                    <a:lstStyle/>
                    <a:p>
                      <a:endParaRPr lang="en-GB" dirty="0"/>
                    </a:p>
                  </a:txBody>
                  <a:tcPr/>
                </a:tc>
                <a:tc hMerge="1">
                  <a:txBody>
                    <a:bodyPr/>
                    <a:lstStyle/>
                    <a:p>
                      <a:endParaRPr lang="en-GB" dirty="0"/>
                    </a:p>
                  </a:txBody>
                  <a:tcPr/>
                </a:tc>
                <a:tc hMerge="1">
                  <a:txBody>
                    <a:bodyPr/>
                    <a:lstStyle/>
                    <a:p>
                      <a:endParaRPr lang="en-GB" dirty="0"/>
                    </a:p>
                  </a:txBody>
                  <a:tcPr/>
                </a:tc>
                <a:extLst>
                  <a:ext uri="{0D108BD9-81ED-4DB2-BD59-A6C34878D82A}">
                    <a16:rowId xmlns:a16="http://schemas.microsoft.com/office/drawing/2014/main" val="3094542713"/>
                  </a:ext>
                </a:extLst>
              </a:tr>
            </a:tbl>
          </a:graphicData>
        </a:graphic>
      </p:graphicFrame>
      <p:pic>
        <p:nvPicPr>
          <p:cNvPr id="5" name="Picture 4">
            <a:extLst>
              <a:ext uri="{FF2B5EF4-FFF2-40B4-BE49-F238E27FC236}">
                <a16:creationId xmlns:a16="http://schemas.microsoft.com/office/drawing/2014/main" id="{4AFF8A2B-782B-787C-3F21-32B75ADC607F}"/>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156772" y="5608372"/>
            <a:ext cx="4002533" cy="1266253"/>
          </a:xfrm>
          <a:prstGeom prst="rect">
            <a:avLst/>
          </a:prstGeom>
        </p:spPr>
      </p:pic>
      <p:pic>
        <p:nvPicPr>
          <p:cNvPr id="6" name="Picture 5">
            <a:extLst>
              <a:ext uri="{FF2B5EF4-FFF2-40B4-BE49-F238E27FC236}">
                <a16:creationId xmlns:a16="http://schemas.microsoft.com/office/drawing/2014/main" id="{5CF5FCD5-2D35-31A3-D569-054C1D0B1B8F}"/>
              </a:ext>
            </a:extLst>
          </p:cNvPr>
          <p:cNvPicPr>
            <a:picLocks noChangeAspect="1"/>
          </p:cNvPicPr>
          <p:nvPr/>
        </p:nvPicPr>
        <p:blipFill rotWithShape="1">
          <a:blip r:embed="rId3"/>
          <a:srcRect l="8546" t="39882" r="6971" b="41121"/>
          <a:stretch/>
        </p:blipFill>
        <p:spPr>
          <a:xfrm>
            <a:off x="7896730" y="5754760"/>
            <a:ext cx="4138497" cy="930584"/>
          </a:xfrm>
          <a:prstGeom prst="rect">
            <a:avLst/>
          </a:prstGeom>
        </p:spPr>
      </p:pic>
    </p:spTree>
    <p:extLst>
      <p:ext uri="{BB962C8B-B14F-4D97-AF65-F5344CB8AC3E}">
        <p14:creationId xmlns:p14="http://schemas.microsoft.com/office/powerpoint/2010/main" val="264847415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Direct instruction</a:t>
            </a:r>
          </a:p>
        </p:txBody>
      </p:sp>
      <p:sp>
        <p:nvSpPr>
          <p:cNvPr id="3" name="Content Placeholder 2"/>
          <p:cNvSpPr>
            <a:spLocks noGrp="1"/>
          </p:cNvSpPr>
          <p:nvPr>
            <p:ph idx="1"/>
          </p:nvPr>
        </p:nvSpPr>
        <p:spPr>
          <a:xfrm>
            <a:off x="533400" y="1460501"/>
            <a:ext cx="11379200" cy="2682206"/>
          </a:xfrm>
        </p:spPr>
        <p:txBody>
          <a:bodyPr>
            <a:normAutofit fontScale="77500" lnSpcReduction="20000"/>
          </a:bodyPr>
          <a:lstStyle/>
          <a:p>
            <a:r>
              <a:rPr lang="en-GB" dirty="0"/>
              <a:t>Read through the pre-release as a group. </a:t>
            </a:r>
          </a:p>
          <a:p>
            <a:r>
              <a:rPr lang="en-GB" dirty="0"/>
              <a:t>Have your pre-release under the </a:t>
            </a:r>
            <a:r>
              <a:rPr lang="en-GB" dirty="0" err="1"/>
              <a:t>visualiser</a:t>
            </a:r>
            <a:r>
              <a:rPr lang="en-GB" dirty="0"/>
              <a:t> and highlight key ideas and themes which appear in each figure. This could be as detailed as working out elements such as the mean, median and mode from graphs/data etc. </a:t>
            </a:r>
          </a:p>
          <a:p>
            <a:r>
              <a:rPr lang="en-GB" dirty="0"/>
              <a:t>You might want to suggest and share with the students the types of questions which could be asked by the exam board in relation to each figure. </a:t>
            </a:r>
          </a:p>
          <a:p>
            <a:r>
              <a:rPr lang="en-GB" dirty="0"/>
              <a:t>Work through the pre-release as a group, following this process with intermittent quizzing to check for understanding. This should take no longer than 2 or 3 60-minute lessons. </a:t>
            </a:r>
          </a:p>
          <a:p>
            <a:endParaRPr lang="en-GB" dirty="0"/>
          </a:p>
        </p:txBody>
      </p:sp>
      <p:pic>
        <p:nvPicPr>
          <p:cNvPr id="6" name="Picture 5">
            <a:extLst>
              <a:ext uri="{FF2B5EF4-FFF2-40B4-BE49-F238E27FC236}">
                <a16:creationId xmlns:a16="http://schemas.microsoft.com/office/drawing/2014/main" id="{4AFF8A2B-782B-787C-3F21-32B75ADC607F}"/>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156772" y="5608372"/>
            <a:ext cx="4002533" cy="1266253"/>
          </a:xfrm>
          <a:prstGeom prst="rect">
            <a:avLst/>
          </a:prstGeom>
        </p:spPr>
      </p:pic>
      <p:pic>
        <p:nvPicPr>
          <p:cNvPr id="7" name="Picture 6">
            <a:extLst>
              <a:ext uri="{FF2B5EF4-FFF2-40B4-BE49-F238E27FC236}">
                <a16:creationId xmlns:a16="http://schemas.microsoft.com/office/drawing/2014/main" id="{5CF5FCD5-2D35-31A3-D569-054C1D0B1B8F}"/>
              </a:ext>
            </a:extLst>
          </p:cNvPr>
          <p:cNvPicPr>
            <a:picLocks noChangeAspect="1"/>
          </p:cNvPicPr>
          <p:nvPr/>
        </p:nvPicPr>
        <p:blipFill rotWithShape="1">
          <a:blip r:embed="rId3"/>
          <a:srcRect l="8546" t="39882" r="6971" b="41121"/>
          <a:stretch/>
        </p:blipFill>
        <p:spPr>
          <a:xfrm>
            <a:off x="7896730" y="5754760"/>
            <a:ext cx="4138497" cy="930584"/>
          </a:xfrm>
          <a:prstGeom prst="rect">
            <a:avLst/>
          </a:prstGeom>
        </p:spPr>
      </p:pic>
      <p:pic>
        <p:nvPicPr>
          <p:cNvPr id="4" name="Picture 3"/>
          <p:cNvPicPr>
            <a:picLocks noChangeAspect="1"/>
          </p:cNvPicPr>
          <p:nvPr/>
        </p:nvPicPr>
        <p:blipFill>
          <a:blip r:embed="rId4"/>
          <a:stretch>
            <a:fillRect/>
          </a:stretch>
        </p:blipFill>
        <p:spPr>
          <a:xfrm>
            <a:off x="1532218" y="4225653"/>
            <a:ext cx="4919382" cy="2459691"/>
          </a:xfrm>
          <a:prstGeom prst="rect">
            <a:avLst/>
          </a:prstGeom>
        </p:spPr>
      </p:pic>
      <p:pic>
        <p:nvPicPr>
          <p:cNvPr id="5" name="Picture 4"/>
          <p:cNvPicPr>
            <a:picLocks noChangeAspect="1"/>
          </p:cNvPicPr>
          <p:nvPr/>
        </p:nvPicPr>
        <p:blipFill>
          <a:blip r:embed="rId5"/>
          <a:stretch>
            <a:fillRect/>
          </a:stretch>
        </p:blipFill>
        <p:spPr>
          <a:xfrm>
            <a:off x="6980627" y="4225653"/>
            <a:ext cx="4339007" cy="2459691"/>
          </a:xfrm>
          <a:prstGeom prst="rect">
            <a:avLst/>
          </a:prstGeom>
        </p:spPr>
      </p:pic>
    </p:spTree>
    <p:extLst>
      <p:ext uri="{BB962C8B-B14F-4D97-AF65-F5344CB8AC3E}">
        <p14:creationId xmlns:p14="http://schemas.microsoft.com/office/powerpoint/2010/main" val="286063074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Mocks/ WTMs</a:t>
            </a:r>
          </a:p>
        </p:txBody>
      </p:sp>
      <p:sp>
        <p:nvSpPr>
          <p:cNvPr id="3" name="Content Placeholder 2"/>
          <p:cNvSpPr>
            <a:spLocks noGrp="1"/>
          </p:cNvSpPr>
          <p:nvPr>
            <p:ph idx="1"/>
          </p:nvPr>
        </p:nvSpPr>
        <p:spPr>
          <a:xfrm>
            <a:off x="571500" y="1547055"/>
            <a:ext cx="11239500" cy="4351338"/>
          </a:xfrm>
        </p:spPr>
        <p:txBody>
          <a:bodyPr>
            <a:normAutofit fontScale="77500" lnSpcReduction="20000"/>
          </a:bodyPr>
          <a:lstStyle/>
          <a:p>
            <a:r>
              <a:rPr lang="en-GB" dirty="0"/>
              <a:t>We know that the students will complete an exam based upon the resources within the pre-release. Therefore, time permitting, producing some mock exams for the students based on the pre-release material which they will sit can be very beneficial. </a:t>
            </a:r>
          </a:p>
          <a:p>
            <a:r>
              <a:rPr lang="en-GB" dirty="0"/>
              <a:t>Look at previous Paper 3 questions (1-3), to look at the structure and style. </a:t>
            </a:r>
          </a:p>
          <a:p>
            <a:r>
              <a:rPr lang="en-GB" dirty="0"/>
              <a:t>Create (or use pre-prepared ones from places such as Internet Geography) a mock paper(s) based on the pre-release. </a:t>
            </a:r>
          </a:p>
          <a:p>
            <a:r>
              <a:rPr lang="en-GB" dirty="0"/>
              <a:t>Complete the mock paper(s) in class, independently, or as a walking talking mock, or a pre-seen mock etc. </a:t>
            </a:r>
          </a:p>
          <a:p>
            <a:r>
              <a:rPr lang="en-GB" dirty="0"/>
              <a:t>This will build student independence and engagement with the figures. </a:t>
            </a:r>
          </a:p>
          <a:p>
            <a:r>
              <a:rPr lang="en-GB" dirty="0"/>
              <a:t>Ensure that mock papers are marked, and feedback is given to the students in the follow-up lesson. </a:t>
            </a:r>
          </a:p>
          <a:p>
            <a:r>
              <a:rPr lang="en-GB" dirty="0"/>
              <a:t>Repeat the process with a further mock if appropriate. </a:t>
            </a:r>
          </a:p>
          <a:p>
            <a:endParaRPr lang="en-GB" dirty="0"/>
          </a:p>
        </p:txBody>
      </p:sp>
      <p:pic>
        <p:nvPicPr>
          <p:cNvPr id="4" name="Picture 3">
            <a:extLst>
              <a:ext uri="{FF2B5EF4-FFF2-40B4-BE49-F238E27FC236}">
                <a16:creationId xmlns:a16="http://schemas.microsoft.com/office/drawing/2014/main" id="{4AFF8A2B-782B-787C-3F21-32B75ADC607F}"/>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156772" y="5608372"/>
            <a:ext cx="4002533" cy="1266253"/>
          </a:xfrm>
          <a:prstGeom prst="rect">
            <a:avLst/>
          </a:prstGeom>
        </p:spPr>
      </p:pic>
      <p:pic>
        <p:nvPicPr>
          <p:cNvPr id="5" name="Picture 4">
            <a:extLst>
              <a:ext uri="{FF2B5EF4-FFF2-40B4-BE49-F238E27FC236}">
                <a16:creationId xmlns:a16="http://schemas.microsoft.com/office/drawing/2014/main" id="{5CF5FCD5-2D35-31A3-D569-054C1D0B1B8F}"/>
              </a:ext>
            </a:extLst>
          </p:cNvPr>
          <p:cNvPicPr>
            <a:picLocks noChangeAspect="1"/>
          </p:cNvPicPr>
          <p:nvPr/>
        </p:nvPicPr>
        <p:blipFill rotWithShape="1">
          <a:blip r:embed="rId3"/>
          <a:srcRect l="8546" t="39882" r="6971" b="41121"/>
          <a:stretch/>
        </p:blipFill>
        <p:spPr>
          <a:xfrm>
            <a:off x="7896730" y="5754760"/>
            <a:ext cx="4138497" cy="930584"/>
          </a:xfrm>
          <a:prstGeom prst="rect">
            <a:avLst/>
          </a:prstGeom>
        </p:spPr>
      </p:pic>
    </p:spTree>
    <p:extLst>
      <p:ext uri="{BB962C8B-B14F-4D97-AF65-F5344CB8AC3E}">
        <p14:creationId xmlns:p14="http://schemas.microsoft.com/office/powerpoint/2010/main" val="266194293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Work booklets </a:t>
            </a:r>
            <a:r>
              <a:rPr lang="en-GB" dirty="0"/>
              <a:t>and knowledge organisers</a:t>
            </a:r>
          </a:p>
        </p:txBody>
      </p:sp>
      <p:sp>
        <p:nvSpPr>
          <p:cNvPr id="3" name="Content Placeholder 2"/>
          <p:cNvSpPr>
            <a:spLocks noGrp="1"/>
          </p:cNvSpPr>
          <p:nvPr>
            <p:ph idx="1"/>
          </p:nvPr>
        </p:nvSpPr>
        <p:spPr>
          <a:xfrm>
            <a:off x="838200" y="1825625"/>
            <a:ext cx="10515600" cy="3929135"/>
          </a:xfrm>
        </p:spPr>
        <p:txBody>
          <a:bodyPr>
            <a:normAutofit fontScale="92500" lnSpcReduction="10000"/>
          </a:bodyPr>
          <a:lstStyle/>
          <a:p>
            <a:r>
              <a:rPr lang="en-GB" dirty="0"/>
              <a:t>Historically, there has always been a lot of information in the pre-release. Condensing this information to promote fluency and ensuring that students continually engage with the figures will improve their confidence during the exam.  </a:t>
            </a:r>
          </a:p>
          <a:p>
            <a:r>
              <a:rPr lang="en-GB" dirty="0"/>
              <a:t>Create a work booklet of low stakes questions and exam questions related to each figure. Students could complete this as part of home learning over a series of weeks. </a:t>
            </a:r>
          </a:p>
          <a:p>
            <a:r>
              <a:rPr lang="en-GB" dirty="0"/>
              <a:t>Create a knowledge organiser of the key bits of information from each figure. Ensure that regular low stakes quizzing of this information takes place to transfer this into the long-term memory of the students. </a:t>
            </a:r>
          </a:p>
        </p:txBody>
      </p:sp>
      <p:pic>
        <p:nvPicPr>
          <p:cNvPr id="4" name="Picture 3">
            <a:extLst>
              <a:ext uri="{FF2B5EF4-FFF2-40B4-BE49-F238E27FC236}">
                <a16:creationId xmlns:a16="http://schemas.microsoft.com/office/drawing/2014/main" id="{4AFF8A2B-782B-787C-3F21-32B75ADC607F}"/>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156772" y="5608372"/>
            <a:ext cx="4002533" cy="1266253"/>
          </a:xfrm>
          <a:prstGeom prst="rect">
            <a:avLst/>
          </a:prstGeom>
        </p:spPr>
      </p:pic>
      <p:pic>
        <p:nvPicPr>
          <p:cNvPr id="5" name="Picture 4">
            <a:extLst>
              <a:ext uri="{FF2B5EF4-FFF2-40B4-BE49-F238E27FC236}">
                <a16:creationId xmlns:a16="http://schemas.microsoft.com/office/drawing/2014/main" id="{5CF5FCD5-2D35-31A3-D569-054C1D0B1B8F}"/>
              </a:ext>
            </a:extLst>
          </p:cNvPr>
          <p:cNvPicPr>
            <a:picLocks noChangeAspect="1"/>
          </p:cNvPicPr>
          <p:nvPr/>
        </p:nvPicPr>
        <p:blipFill rotWithShape="1">
          <a:blip r:embed="rId3"/>
          <a:srcRect l="8546" t="39882" r="6971" b="41121"/>
          <a:stretch/>
        </p:blipFill>
        <p:spPr>
          <a:xfrm>
            <a:off x="7896730" y="5754760"/>
            <a:ext cx="4138497" cy="930584"/>
          </a:xfrm>
          <a:prstGeom prst="rect">
            <a:avLst/>
          </a:prstGeom>
        </p:spPr>
      </p:pic>
    </p:spTree>
    <p:extLst>
      <p:ext uri="{BB962C8B-B14F-4D97-AF65-F5344CB8AC3E}">
        <p14:creationId xmlns:p14="http://schemas.microsoft.com/office/powerpoint/2010/main" val="249574687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Glossaries and low stakes quizzing</a:t>
            </a:r>
          </a:p>
        </p:txBody>
      </p:sp>
      <p:sp>
        <p:nvSpPr>
          <p:cNvPr id="3" name="Content Placeholder 2"/>
          <p:cNvSpPr>
            <a:spLocks noGrp="1"/>
          </p:cNvSpPr>
          <p:nvPr>
            <p:ph idx="1"/>
          </p:nvPr>
        </p:nvSpPr>
        <p:spPr>
          <a:xfrm>
            <a:off x="533400" y="1825625"/>
            <a:ext cx="11188700" cy="3929135"/>
          </a:xfrm>
        </p:spPr>
        <p:txBody>
          <a:bodyPr>
            <a:normAutofit fontScale="92500" lnSpcReduction="20000"/>
          </a:bodyPr>
          <a:lstStyle/>
          <a:p>
            <a:r>
              <a:rPr lang="en-GB" dirty="0"/>
              <a:t>The pre-release will contain many important key words. It’s important that students understand the key words as they may appear within question stems. Students will also need to use the key words fluently within their responses. </a:t>
            </a:r>
          </a:p>
          <a:p>
            <a:r>
              <a:rPr lang="en-GB" dirty="0"/>
              <a:t>Create a glossary of the key words, with one clear definition shared across the department. </a:t>
            </a:r>
          </a:p>
          <a:p>
            <a:r>
              <a:rPr lang="en-GB" dirty="0"/>
              <a:t>Ensure that regular low stakes quizzing of the key terms takes place, to transfer this knowledge into the long-term memory of the students. </a:t>
            </a:r>
          </a:p>
          <a:p>
            <a:r>
              <a:rPr lang="en-GB" dirty="0"/>
              <a:t>This will free up their working memory in the exam to answer questions and ensure full engagement with the different figures. </a:t>
            </a:r>
          </a:p>
          <a:p>
            <a:endParaRPr lang="en-GB" dirty="0"/>
          </a:p>
        </p:txBody>
      </p:sp>
      <p:pic>
        <p:nvPicPr>
          <p:cNvPr id="4" name="Picture 3">
            <a:extLst>
              <a:ext uri="{FF2B5EF4-FFF2-40B4-BE49-F238E27FC236}">
                <a16:creationId xmlns:a16="http://schemas.microsoft.com/office/drawing/2014/main" id="{4AFF8A2B-782B-787C-3F21-32B75ADC607F}"/>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156772" y="5608372"/>
            <a:ext cx="4002533" cy="1266253"/>
          </a:xfrm>
          <a:prstGeom prst="rect">
            <a:avLst/>
          </a:prstGeom>
        </p:spPr>
      </p:pic>
      <p:pic>
        <p:nvPicPr>
          <p:cNvPr id="5" name="Picture 4">
            <a:extLst>
              <a:ext uri="{FF2B5EF4-FFF2-40B4-BE49-F238E27FC236}">
                <a16:creationId xmlns:a16="http://schemas.microsoft.com/office/drawing/2014/main" id="{5CF5FCD5-2D35-31A3-D569-054C1D0B1B8F}"/>
              </a:ext>
            </a:extLst>
          </p:cNvPr>
          <p:cNvPicPr>
            <a:picLocks noChangeAspect="1"/>
          </p:cNvPicPr>
          <p:nvPr/>
        </p:nvPicPr>
        <p:blipFill rotWithShape="1">
          <a:blip r:embed="rId3"/>
          <a:srcRect l="8546" t="39882" r="6971" b="41121"/>
          <a:stretch/>
        </p:blipFill>
        <p:spPr>
          <a:xfrm>
            <a:off x="7896730" y="5754760"/>
            <a:ext cx="4138497" cy="930584"/>
          </a:xfrm>
          <a:prstGeom prst="rect">
            <a:avLst/>
          </a:prstGeom>
        </p:spPr>
      </p:pic>
    </p:spTree>
    <p:extLst>
      <p:ext uri="{BB962C8B-B14F-4D97-AF65-F5344CB8AC3E}">
        <p14:creationId xmlns:p14="http://schemas.microsoft.com/office/powerpoint/2010/main" val="287501192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Unpicking the pre-release</a:t>
            </a:r>
          </a:p>
        </p:txBody>
      </p:sp>
      <p:pic>
        <p:nvPicPr>
          <p:cNvPr id="4" name="Content Placeholder 3"/>
          <p:cNvPicPr>
            <a:picLocks noGrp="1" noChangeAspect="1"/>
          </p:cNvPicPr>
          <p:nvPr>
            <p:ph idx="1"/>
          </p:nvPr>
        </p:nvPicPr>
        <p:blipFill>
          <a:blip r:embed="rId2"/>
          <a:stretch>
            <a:fillRect/>
          </a:stretch>
        </p:blipFill>
        <p:spPr>
          <a:xfrm>
            <a:off x="3213100" y="1470025"/>
            <a:ext cx="5656791" cy="4242594"/>
          </a:xfrm>
          <a:prstGeom prst="rect">
            <a:avLst/>
          </a:prstGeom>
        </p:spPr>
      </p:pic>
      <p:pic>
        <p:nvPicPr>
          <p:cNvPr id="5" name="Picture 4">
            <a:extLst>
              <a:ext uri="{FF2B5EF4-FFF2-40B4-BE49-F238E27FC236}">
                <a16:creationId xmlns:a16="http://schemas.microsoft.com/office/drawing/2014/main" id="{4AFF8A2B-782B-787C-3F21-32B75ADC607F}"/>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156772" y="5608372"/>
            <a:ext cx="4002533" cy="1266253"/>
          </a:xfrm>
          <a:prstGeom prst="rect">
            <a:avLst/>
          </a:prstGeom>
        </p:spPr>
      </p:pic>
      <p:pic>
        <p:nvPicPr>
          <p:cNvPr id="6" name="Picture 5">
            <a:extLst>
              <a:ext uri="{FF2B5EF4-FFF2-40B4-BE49-F238E27FC236}">
                <a16:creationId xmlns:a16="http://schemas.microsoft.com/office/drawing/2014/main" id="{5CF5FCD5-2D35-31A3-D569-054C1D0B1B8F}"/>
              </a:ext>
            </a:extLst>
          </p:cNvPr>
          <p:cNvPicPr>
            <a:picLocks noChangeAspect="1"/>
          </p:cNvPicPr>
          <p:nvPr/>
        </p:nvPicPr>
        <p:blipFill rotWithShape="1">
          <a:blip r:embed="rId4"/>
          <a:srcRect l="8546" t="39882" r="6971" b="41121"/>
          <a:stretch/>
        </p:blipFill>
        <p:spPr>
          <a:xfrm>
            <a:off x="7896730" y="5754760"/>
            <a:ext cx="4138497" cy="930584"/>
          </a:xfrm>
          <a:prstGeom prst="rect">
            <a:avLst/>
          </a:prstGeom>
        </p:spPr>
      </p:pic>
    </p:spTree>
    <p:extLst>
      <p:ext uri="{BB962C8B-B14F-4D97-AF65-F5344CB8AC3E}">
        <p14:creationId xmlns:p14="http://schemas.microsoft.com/office/powerpoint/2010/main" val="208299351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AFF8A2B-782B-787C-3F21-32B75ADC607F}"/>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156772" y="5608372"/>
            <a:ext cx="4002533" cy="1266253"/>
          </a:xfrm>
          <a:prstGeom prst="rect">
            <a:avLst/>
          </a:prstGeom>
        </p:spPr>
      </p:pic>
      <p:pic>
        <p:nvPicPr>
          <p:cNvPr id="5" name="Picture 4">
            <a:extLst>
              <a:ext uri="{FF2B5EF4-FFF2-40B4-BE49-F238E27FC236}">
                <a16:creationId xmlns:a16="http://schemas.microsoft.com/office/drawing/2014/main" id="{5CF5FCD5-2D35-31A3-D569-054C1D0B1B8F}"/>
              </a:ext>
            </a:extLst>
          </p:cNvPr>
          <p:cNvPicPr>
            <a:picLocks noChangeAspect="1"/>
          </p:cNvPicPr>
          <p:nvPr/>
        </p:nvPicPr>
        <p:blipFill rotWithShape="1">
          <a:blip r:embed="rId3"/>
          <a:srcRect l="8546" t="39882" r="6971" b="41121"/>
          <a:stretch/>
        </p:blipFill>
        <p:spPr>
          <a:xfrm>
            <a:off x="7896730" y="5754760"/>
            <a:ext cx="4138497" cy="930584"/>
          </a:xfrm>
          <a:prstGeom prst="rect">
            <a:avLst/>
          </a:prstGeom>
        </p:spPr>
      </p:pic>
      <p:sp>
        <p:nvSpPr>
          <p:cNvPr id="6" name="Content Placeholder 5"/>
          <p:cNvSpPr>
            <a:spLocks noGrp="1"/>
          </p:cNvSpPr>
          <p:nvPr>
            <p:ph idx="1"/>
          </p:nvPr>
        </p:nvSpPr>
        <p:spPr/>
        <p:txBody>
          <a:bodyPr/>
          <a:lstStyle/>
          <a:p>
            <a:endParaRPr lang="en-GB"/>
          </a:p>
        </p:txBody>
      </p:sp>
      <p:sp>
        <p:nvSpPr>
          <p:cNvPr id="7" name="Title 6"/>
          <p:cNvSpPr>
            <a:spLocks noGrp="1"/>
          </p:cNvSpPr>
          <p:nvPr>
            <p:ph type="title"/>
          </p:nvPr>
        </p:nvSpPr>
        <p:spPr/>
        <p:txBody>
          <a:bodyPr/>
          <a:lstStyle/>
          <a:p>
            <a:r>
              <a:rPr lang="en-GB" dirty="0"/>
              <a:t>AOB?</a:t>
            </a:r>
          </a:p>
        </p:txBody>
      </p:sp>
    </p:spTree>
    <p:extLst>
      <p:ext uri="{BB962C8B-B14F-4D97-AF65-F5344CB8AC3E}">
        <p14:creationId xmlns:p14="http://schemas.microsoft.com/office/powerpoint/2010/main" val="22785481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15"/>
        <p:cNvGrpSpPr/>
        <p:nvPr/>
      </p:nvGrpSpPr>
      <p:grpSpPr>
        <a:xfrm>
          <a:off x="0" y="0"/>
          <a:ext cx="0" cy="0"/>
          <a:chOff x="0" y="0"/>
          <a:chExt cx="0" cy="0"/>
        </a:xfrm>
      </p:grpSpPr>
      <p:sp>
        <p:nvSpPr>
          <p:cNvPr id="116" name="Google Shape;116;p42"/>
          <p:cNvSpPr/>
          <p:nvPr/>
        </p:nvSpPr>
        <p:spPr>
          <a:xfrm>
            <a:off x="3049"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FFFFFF"/>
              </a:solidFill>
              <a:effectLst/>
              <a:uLnTx/>
              <a:uFillTx/>
              <a:latin typeface="Arial"/>
              <a:ea typeface="Arial"/>
              <a:cs typeface="Arial"/>
              <a:sym typeface="Arial"/>
            </a:endParaRPr>
          </a:p>
        </p:txBody>
      </p:sp>
      <p:pic>
        <p:nvPicPr>
          <p:cNvPr id="117" name="Google Shape;117;p42" descr="A close-up of a silver head&#10;&#10;Description automatically generated"/>
          <p:cNvPicPr preferRelativeResize="0"/>
          <p:nvPr/>
        </p:nvPicPr>
        <p:blipFill rotWithShape="1">
          <a:blip r:embed="rId3">
            <a:alphaModFix/>
          </a:blip>
          <a:srcRect l="5420" r="6457"/>
          <a:stretch/>
        </p:blipFill>
        <p:spPr>
          <a:xfrm>
            <a:off x="2522356" y="10"/>
            <a:ext cx="9669642" cy="6857990"/>
          </a:xfrm>
          <a:prstGeom prst="rect">
            <a:avLst/>
          </a:prstGeom>
          <a:noFill/>
          <a:ln>
            <a:noFill/>
          </a:ln>
        </p:spPr>
      </p:pic>
      <p:sp>
        <p:nvSpPr>
          <p:cNvPr id="118" name="Google Shape;118;p42"/>
          <p:cNvSpPr/>
          <p:nvPr/>
        </p:nvSpPr>
        <p:spPr>
          <a:xfrm>
            <a:off x="-1" y="0"/>
            <a:ext cx="7390263" cy="6858000"/>
          </a:xfrm>
          <a:prstGeom prst="rect">
            <a:avLst/>
          </a:prstGeom>
          <a:gradFill>
            <a:gsLst>
              <a:gs pos="0">
                <a:srgbClr val="FFFFFF">
                  <a:alpha val="0"/>
                </a:srgbClr>
              </a:gs>
              <a:gs pos="19000">
                <a:srgbClr val="FFFFFF">
                  <a:alpha val="37254"/>
                </a:srgbClr>
              </a:gs>
              <a:gs pos="35000">
                <a:srgbClr val="FFFFFF">
                  <a:alpha val="76470"/>
                </a:srgbClr>
              </a:gs>
              <a:gs pos="48000">
                <a:schemeClr val="lt1"/>
              </a:gs>
              <a:gs pos="100000">
                <a:schemeClr val="lt1"/>
              </a:gs>
            </a:gsLst>
            <a:lin ang="1080000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119" name="Google Shape;119;p42"/>
          <p:cNvSpPr/>
          <p:nvPr/>
        </p:nvSpPr>
        <p:spPr>
          <a:xfrm>
            <a:off x="113025" y="170325"/>
            <a:ext cx="4558800" cy="5402400"/>
          </a:xfrm>
          <a:prstGeom prst="roundRect">
            <a:avLst>
              <a:gd name="adj" fmla="val 16667"/>
            </a:avLst>
          </a:prstGeom>
          <a:noFill/>
          <a:ln>
            <a:noFill/>
          </a:ln>
        </p:spPr>
        <p:txBody>
          <a:bodyPr spcFirstLastPara="1" wrap="square" lIns="91425" tIns="45700" rIns="91425" bIns="45700" anchor="t" anchorCtr="0">
            <a:normAutofit fontScale="92500"/>
          </a:bodyPr>
          <a:lstStyle/>
          <a:p>
            <a:pPr marL="0" marR="0" lvl="0" indent="0" algn="l" defTabSz="914400" rtl="0" eaLnBrk="1" fontAlgn="auto" latinLnBrk="0" hangingPunct="1">
              <a:lnSpc>
                <a:spcPct val="80000"/>
              </a:lnSpc>
              <a:spcBef>
                <a:spcPts val="0"/>
              </a:spcBef>
              <a:spcAft>
                <a:spcPts val="0"/>
              </a:spcAft>
              <a:buClr>
                <a:srgbClr val="000000"/>
              </a:buClr>
              <a:buSzPts val="2800"/>
              <a:buFont typeface="Arial"/>
              <a:buNone/>
              <a:tabLst/>
              <a:defRPr/>
            </a:pPr>
            <a:r>
              <a:rPr kumimoji="0" lang="en-GB" sz="2800" b="1" i="0" u="none" strike="noStrike" kern="0" cap="none" spc="0" normalizeH="0" baseline="0" noProof="0">
                <a:ln>
                  <a:noFill/>
                </a:ln>
                <a:solidFill>
                  <a:srgbClr val="000000"/>
                </a:solidFill>
                <a:effectLst/>
                <a:uLnTx/>
                <a:uFillTx/>
                <a:latin typeface="Arial"/>
                <a:ea typeface="Arial"/>
                <a:cs typeface="Arial"/>
                <a:sym typeface="Arial"/>
              </a:rPr>
              <a:t>Our vision</a:t>
            </a: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l" defTabSz="914400" rtl="0" eaLnBrk="1" fontAlgn="auto" latinLnBrk="0" hangingPunct="1">
              <a:lnSpc>
                <a:spcPct val="80000"/>
              </a:lnSpc>
              <a:spcBef>
                <a:spcPts val="600"/>
              </a:spcBef>
              <a:spcAft>
                <a:spcPts val="0"/>
              </a:spcAft>
              <a:buClr>
                <a:srgbClr val="000000"/>
              </a:buClr>
              <a:buSzPts val="2800"/>
              <a:buFont typeface="Arial"/>
              <a:buNone/>
              <a:tabLst/>
              <a:defRPr/>
            </a:pPr>
            <a:r>
              <a:rPr kumimoji="0" lang="en-GB" sz="2800" b="0" i="0" u="none" strike="noStrike" kern="0" cap="none" spc="0" normalizeH="0" baseline="0" noProof="0">
                <a:ln>
                  <a:noFill/>
                </a:ln>
                <a:solidFill>
                  <a:srgbClr val="000000"/>
                </a:solidFill>
                <a:effectLst/>
                <a:uLnTx/>
                <a:uFillTx/>
                <a:latin typeface="Arial"/>
                <a:ea typeface="Arial"/>
                <a:cs typeface="Arial"/>
                <a:sym typeface="Arial"/>
              </a:rPr>
              <a:t>To facilitate the gathering of best practice curriculum implementation strategies. </a:t>
            </a: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l" defTabSz="914400" rtl="0" eaLnBrk="1" fontAlgn="auto" latinLnBrk="0" hangingPunct="1">
              <a:lnSpc>
                <a:spcPct val="80000"/>
              </a:lnSpc>
              <a:spcBef>
                <a:spcPts val="600"/>
              </a:spcBef>
              <a:spcAft>
                <a:spcPts val="0"/>
              </a:spcAft>
              <a:buClr>
                <a:srgbClr val="000000"/>
              </a:buClr>
              <a:buSzPts val="2800"/>
              <a:buFont typeface="Arial"/>
              <a:buNone/>
              <a:tabLst/>
              <a:defRPr/>
            </a:pPr>
            <a:r>
              <a:rPr kumimoji="0" lang="en-GB" sz="2800" b="0" i="0" u="none" strike="noStrike" kern="0" cap="none" spc="0" normalizeH="0" baseline="0" noProof="0">
                <a:ln>
                  <a:noFill/>
                </a:ln>
                <a:solidFill>
                  <a:srgbClr val="000000"/>
                </a:solidFill>
                <a:effectLst/>
                <a:uLnTx/>
                <a:uFillTx/>
                <a:latin typeface="Arial"/>
                <a:ea typeface="Arial"/>
                <a:cs typeface="Arial"/>
                <a:sym typeface="Arial"/>
              </a:rPr>
              <a:t>This is so that we help subject leaders and teachers to in turn help all children to know and remember important knowledge across subject curriculums. </a:t>
            </a:r>
            <a:endParaRPr kumimoji="0" sz="280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l" defTabSz="914400" rtl="0" eaLnBrk="1" fontAlgn="auto" latinLnBrk="0" hangingPunct="1">
              <a:lnSpc>
                <a:spcPct val="80000"/>
              </a:lnSpc>
              <a:spcBef>
                <a:spcPts val="600"/>
              </a:spcBef>
              <a:spcAft>
                <a:spcPts val="600"/>
              </a:spcAft>
              <a:buClr>
                <a:srgbClr val="000000"/>
              </a:buClr>
              <a:buSzPts val="2800"/>
              <a:buFont typeface="Arial"/>
              <a:buNone/>
              <a:tabLst/>
              <a:defRPr/>
            </a:pPr>
            <a:r>
              <a:rPr kumimoji="0" lang="en-GB" sz="2800" b="0" i="0" u="none" strike="noStrike" kern="0" cap="none" spc="0" normalizeH="0" baseline="0" noProof="0">
                <a:ln>
                  <a:noFill/>
                </a:ln>
                <a:solidFill>
                  <a:srgbClr val="000000"/>
                </a:solidFill>
                <a:effectLst/>
                <a:uLnTx/>
                <a:uFillTx/>
                <a:latin typeface="Arial"/>
                <a:ea typeface="Arial"/>
                <a:cs typeface="Arial"/>
                <a:sym typeface="Arial"/>
              </a:rPr>
              <a:t>To support subject leaders in evaluating the impact of their subject curriculums. </a:t>
            </a:r>
            <a:endParaRPr kumimoji="0" sz="2800" b="0" i="0" u="none" strike="noStrike" kern="0" cap="none" spc="0" normalizeH="0" baseline="0" noProof="0">
              <a:ln>
                <a:noFill/>
              </a:ln>
              <a:solidFill>
                <a:srgbClr val="000000"/>
              </a:solidFill>
              <a:effectLst/>
              <a:uLnTx/>
              <a:uFillTx/>
              <a:latin typeface="Arial"/>
              <a:ea typeface="Arial"/>
              <a:cs typeface="Arial"/>
              <a:sym typeface="Arial"/>
            </a:endParaRPr>
          </a:p>
        </p:txBody>
      </p:sp>
    </p:spTree>
    <p:extLst>
      <p:ext uri="{BB962C8B-B14F-4D97-AF65-F5344CB8AC3E}">
        <p14:creationId xmlns:p14="http://schemas.microsoft.com/office/powerpoint/2010/main" val="29465723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24"/>
        <p:cNvGrpSpPr/>
        <p:nvPr/>
      </p:nvGrpSpPr>
      <p:grpSpPr>
        <a:xfrm>
          <a:off x="0" y="0"/>
          <a:ext cx="0" cy="0"/>
          <a:chOff x="0" y="0"/>
          <a:chExt cx="0" cy="0"/>
        </a:xfrm>
      </p:grpSpPr>
      <p:sp>
        <p:nvSpPr>
          <p:cNvPr id="125" name="Google Shape;125;p75"/>
          <p:cNvSpPr/>
          <p:nvPr/>
        </p:nvSpPr>
        <p:spPr>
          <a:xfrm>
            <a:off x="0"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126" name="Google Shape;126;p75"/>
          <p:cNvSpPr/>
          <p:nvPr/>
        </p:nvSpPr>
        <p:spPr>
          <a:xfrm rot="5400000" flipH="1">
            <a:off x="-1410084" y="1410082"/>
            <a:ext cx="6858000" cy="4037836"/>
          </a:xfrm>
          <a:prstGeom prst="rect">
            <a:avLst/>
          </a:prstGeom>
          <a:gradFill>
            <a:gsLst>
              <a:gs pos="0">
                <a:srgbClr val="000000"/>
              </a:gs>
              <a:gs pos="8000">
                <a:srgbClr val="000000"/>
              </a:gs>
              <a:gs pos="100000">
                <a:srgbClr val="2F5496"/>
              </a:gs>
            </a:gsLst>
            <a:lin ang="300000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127" name="Google Shape;127;p75"/>
          <p:cNvSpPr/>
          <p:nvPr/>
        </p:nvSpPr>
        <p:spPr>
          <a:xfrm rot="5400000" flipH="1">
            <a:off x="-1410085" y="1420219"/>
            <a:ext cx="6857999" cy="4037839"/>
          </a:xfrm>
          <a:prstGeom prst="rect">
            <a:avLst/>
          </a:prstGeom>
          <a:gradFill>
            <a:gsLst>
              <a:gs pos="0">
                <a:srgbClr val="000000">
                  <a:alpha val="0"/>
                </a:srgbClr>
              </a:gs>
              <a:gs pos="99000">
                <a:srgbClr val="4472C4">
                  <a:alpha val="45490"/>
                </a:srgbClr>
              </a:gs>
              <a:gs pos="100000">
                <a:srgbClr val="4472C4">
                  <a:alpha val="45490"/>
                </a:srgbClr>
              </a:gs>
            </a:gsLst>
            <a:lin ang="180000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128" name="Google Shape;128;p75"/>
          <p:cNvSpPr/>
          <p:nvPr/>
        </p:nvSpPr>
        <p:spPr>
          <a:xfrm rot="5400000" flipH="1">
            <a:off x="767923" y="3588085"/>
            <a:ext cx="2501979" cy="4037841"/>
          </a:xfrm>
          <a:prstGeom prst="rect">
            <a:avLst/>
          </a:prstGeom>
          <a:gradFill>
            <a:gsLst>
              <a:gs pos="0">
                <a:srgbClr val="4472C4">
                  <a:alpha val="28235"/>
                </a:srgbClr>
              </a:gs>
              <a:gs pos="2000">
                <a:srgbClr val="4472C4">
                  <a:alpha val="28235"/>
                </a:srgbClr>
              </a:gs>
              <a:gs pos="100000">
                <a:srgbClr val="000000">
                  <a:alpha val="29411"/>
                </a:srgbClr>
              </a:gs>
            </a:gsLst>
            <a:lin ang="780000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129" name="Google Shape;129;p75"/>
          <p:cNvSpPr/>
          <p:nvPr/>
        </p:nvSpPr>
        <p:spPr>
          <a:xfrm rot="-964587">
            <a:off x="-501737" y="969718"/>
            <a:ext cx="3900357" cy="4178958"/>
          </a:xfrm>
          <a:custGeom>
            <a:avLst/>
            <a:gdLst/>
            <a:ahLst/>
            <a:cxnLst/>
            <a:rect l="l" t="t" r="r" b="b"/>
            <a:pathLst>
              <a:path w="3900357" h="4178958" extrusionOk="0">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0">
                <a:srgbClr val="000000">
                  <a:alpha val="0"/>
                </a:srgbClr>
              </a:gs>
              <a:gs pos="29000">
                <a:srgbClr val="000000">
                  <a:alpha val="0"/>
                </a:srgbClr>
              </a:gs>
              <a:gs pos="100000">
                <a:srgbClr val="4472C4">
                  <a:alpha val="42352"/>
                </a:srgbClr>
              </a:gs>
            </a:gsLst>
            <a:lin ang="180000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130" name="Google Shape;130;p75"/>
          <p:cNvSpPr/>
          <p:nvPr/>
        </p:nvSpPr>
        <p:spPr>
          <a:xfrm rot="5400000" flipH="1">
            <a:off x="-1410093" y="1399943"/>
            <a:ext cx="6858003" cy="4037835"/>
          </a:xfrm>
          <a:prstGeom prst="rect">
            <a:avLst/>
          </a:prstGeom>
          <a:gradFill>
            <a:gsLst>
              <a:gs pos="0">
                <a:srgbClr val="000000">
                  <a:alpha val="0"/>
                </a:srgbClr>
              </a:gs>
              <a:gs pos="99000">
                <a:srgbClr val="8DA9DB">
                  <a:alpha val="10588"/>
                </a:srgbClr>
              </a:gs>
              <a:gs pos="100000">
                <a:srgbClr val="8DA9DB">
                  <a:alpha val="10588"/>
                </a:srgbClr>
              </a:gs>
            </a:gsLst>
            <a:lin ang="720000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131" name="Google Shape;131;p75"/>
          <p:cNvSpPr txBox="1">
            <a:spLocks noGrp="1"/>
          </p:cNvSpPr>
          <p:nvPr>
            <p:ph type="title"/>
          </p:nvPr>
        </p:nvSpPr>
        <p:spPr>
          <a:xfrm>
            <a:off x="0" y="707754"/>
            <a:ext cx="3201366" cy="3387497"/>
          </a:xfrm>
          <a:prstGeom prst="rect">
            <a:avLst/>
          </a:prstGeom>
          <a:noFill/>
          <a:ln>
            <a:noFill/>
          </a:ln>
        </p:spPr>
        <p:txBody>
          <a:bodyPr spcFirstLastPara="1" wrap="square" lIns="91425" tIns="45700" rIns="91425" bIns="45700" anchor="b" anchorCtr="0">
            <a:normAutofit/>
          </a:bodyPr>
          <a:lstStyle/>
          <a:p>
            <a:pPr marL="0" lvl="0" indent="0" algn="r" rtl="0">
              <a:lnSpc>
                <a:spcPct val="90000"/>
              </a:lnSpc>
              <a:spcBef>
                <a:spcPts val="0"/>
              </a:spcBef>
              <a:spcAft>
                <a:spcPts val="0"/>
              </a:spcAft>
              <a:buClr>
                <a:schemeClr val="dk1"/>
              </a:buClr>
              <a:buSzPts val="6600"/>
              <a:buFont typeface="Arial"/>
              <a:buNone/>
            </a:pPr>
            <a:r>
              <a:rPr lang="en-GB" sz="5400">
                <a:solidFill>
                  <a:srgbClr val="FFFFFF"/>
                </a:solidFill>
              </a:rPr>
              <a:t>Structure</a:t>
            </a:r>
            <a:endParaRPr/>
          </a:p>
        </p:txBody>
      </p:sp>
      <p:sp>
        <p:nvSpPr>
          <p:cNvPr id="132" name="Google Shape;132;p75"/>
          <p:cNvSpPr/>
          <p:nvPr/>
        </p:nvSpPr>
        <p:spPr>
          <a:xfrm>
            <a:off x="6360381" y="392282"/>
            <a:ext cx="4815619" cy="991394"/>
          </a:xfrm>
          <a:prstGeom prst="roundRect">
            <a:avLst>
              <a:gd name="adj" fmla="val 16667"/>
            </a:avLst>
          </a:prstGeom>
          <a:solidFill>
            <a:srgbClr val="ABD2E3"/>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600"/>
              </a:spcAft>
              <a:buClr>
                <a:srgbClr val="000000"/>
              </a:buClr>
              <a:buSzPts val="3200"/>
              <a:buFont typeface="Arial"/>
              <a:buNone/>
              <a:tabLst/>
              <a:defRPr/>
            </a:pPr>
            <a:r>
              <a:rPr kumimoji="0" lang="en-GB" sz="3200" b="0" i="0" u="none" strike="noStrike" kern="0" cap="none" spc="0" normalizeH="0" baseline="0" noProof="0">
                <a:ln>
                  <a:noFill/>
                </a:ln>
                <a:solidFill>
                  <a:srgbClr val="000000"/>
                </a:solidFill>
                <a:effectLst/>
                <a:uLnTx/>
                <a:uFillTx/>
                <a:latin typeface="Arial"/>
                <a:ea typeface="Arial"/>
                <a:cs typeface="Arial"/>
                <a:sym typeface="Arial"/>
              </a:rPr>
              <a:t>BLA Executive Board</a:t>
            </a:r>
            <a:endParaRPr kumimoji="0" sz="40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33" name="Google Shape;133;p75"/>
          <p:cNvSpPr/>
          <p:nvPr/>
        </p:nvSpPr>
        <p:spPr>
          <a:xfrm>
            <a:off x="6360381" y="1631162"/>
            <a:ext cx="4815619" cy="2724854"/>
          </a:xfrm>
          <a:prstGeom prst="roundRect">
            <a:avLst>
              <a:gd name="adj" fmla="val 16667"/>
            </a:avLst>
          </a:prstGeom>
          <a:solidFill>
            <a:srgbClr val="ABD2E3"/>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2400"/>
              <a:buFont typeface="Arial"/>
              <a:buNone/>
              <a:tabLst/>
              <a:defRPr/>
            </a:pPr>
            <a:r>
              <a:rPr kumimoji="0" lang="en-GB" sz="2400" b="1" i="0" u="none" strike="noStrike" kern="0" cap="none" spc="0" normalizeH="0" baseline="0" noProof="0">
                <a:ln>
                  <a:noFill/>
                </a:ln>
                <a:solidFill>
                  <a:srgbClr val="000000"/>
                </a:solidFill>
                <a:effectLst/>
                <a:uLnTx/>
                <a:uFillTx/>
                <a:latin typeface="Arial"/>
                <a:ea typeface="Arial"/>
                <a:cs typeface="Arial"/>
                <a:sym typeface="Arial"/>
              </a:rPr>
              <a:t>Hub Executive Board</a:t>
            </a: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ctr" defTabSz="914400" rtl="0" eaLnBrk="1" fontAlgn="auto" latinLnBrk="0" hangingPunct="1">
              <a:lnSpc>
                <a:spcPct val="100000"/>
              </a:lnSpc>
              <a:spcBef>
                <a:spcPts val="600"/>
              </a:spcBef>
              <a:spcAft>
                <a:spcPts val="0"/>
              </a:spcAft>
              <a:buClr>
                <a:srgbClr val="000000"/>
              </a:buClr>
              <a:buSzPts val="2400"/>
              <a:buFont typeface="Arial"/>
              <a:buNone/>
              <a:tabLst/>
              <a:defRPr/>
            </a:pPr>
            <a:r>
              <a:rPr kumimoji="0" lang="en-GB" sz="2400" b="0" i="0" u="none" strike="noStrike" kern="0" cap="none" spc="0" normalizeH="0" baseline="0" noProof="0">
                <a:ln>
                  <a:noFill/>
                </a:ln>
                <a:solidFill>
                  <a:srgbClr val="000000"/>
                </a:solidFill>
                <a:effectLst/>
                <a:uLnTx/>
                <a:uFillTx/>
                <a:latin typeface="Arial"/>
                <a:ea typeface="Arial"/>
                <a:cs typeface="Arial"/>
                <a:sym typeface="Arial"/>
              </a:rPr>
              <a:t>Linda Emmett</a:t>
            </a: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ctr" defTabSz="914400" rtl="0" eaLnBrk="1" fontAlgn="auto" latinLnBrk="0" hangingPunct="1">
              <a:lnSpc>
                <a:spcPct val="100000"/>
              </a:lnSpc>
              <a:spcBef>
                <a:spcPts val="600"/>
              </a:spcBef>
              <a:spcAft>
                <a:spcPts val="0"/>
              </a:spcAft>
              <a:buClr>
                <a:srgbClr val="000000"/>
              </a:buClr>
              <a:buSzPts val="2400"/>
              <a:buFont typeface="Arial"/>
              <a:buNone/>
              <a:tabLst/>
              <a:defRPr/>
            </a:pPr>
            <a:r>
              <a:rPr kumimoji="0" lang="en-GB" sz="2400" b="0" i="0" u="none" strike="noStrike" kern="0" cap="none" spc="0" normalizeH="0" baseline="0" noProof="0">
                <a:ln>
                  <a:noFill/>
                </a:ln>
                <a:solidFill>
                  <a:srgbClr val="000000"/>
                </a:solidFill>
                <a:effectLst/>
                <a:uLnTx/>
                <a:uFillTx/>
                <a:latin typeface="Arial"/>
                <a:ea typeface="Arial"/>
                <a:cs typeface="Arial"/>
                <a:sym typeface="Arial"/>
              </a:rPr>
              <a:t>Caroline Molyneux</a:t>
            </a: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ctr" defTabSz="914400" rtl="0" eaLnBrk="1" fontAlgn="auto" latinLnBrk="0" hangingPunct="1">
              <a:lnSpc>
                <a:spcPct val="100000"/>
              </a:lnSpc>
              <a:spcBef>
                <a:spcPts val="600"/>
              </a:spcBef>
              <a:spcAft>
                <a:spcPts val="0"/>
              </a:spcAft>
              <a:buClr>
                <a:srgbClr val="000000"/>
              </a:buClr>
              <a:buSzPts val="2400"/>
              <a:buFont typeface="Arial"/>
              <a:buNone/>
              <a:tabLst/>
              <a:defRPr/>
            </a:pPr>
            <a:r>
              <a:rPr kumimoji="0" lang="en-GB" sz="2400" b="0" i="0" u="none" strike="noStrike" kern="0" cap="none" spc="0" normalizeH="0" baseline="0" noProof="0">
                <a:ln>
                  <a:noFill/>
                </a:ln>
                <a:solidFill>
                  <a:srgbClr val="000000"/>
                </a:solidFill>
                <a:effectLst/>
                <a:uLnTx/>
                <a:uFillTx/>
                <a:latin typeface="Arial"/>
                <a:ea typeface="Arial"/>
                <a:cs typeface="Arial"/>
                <a:sym typeface="Arial"/>
              </a:rPr>
              <a:t>Ed Kirk </a:t>
            </a: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ctr" defTabSz="914400" rtl="0" eaLnBrk="1" fontAlgn="auto" latinLnBrk="0" hangingPunct="1">
              <a:lnSpc>
                <a:spcPct val="100000"/>
              </a:lnSpc>
              <a:spcBef>
                <a:spcPts val="600"/>
              </a:spcBef>
              <a:spcAft>
                <a:spcPts val="600"/>
              </a:spcAft>
              <a:buClr>
                <a:srgbClr val="000000"/>
              </a:buClr>
              <a:buSzPts val="2400"/>
              <a:buFont typeface="Arial"/>
              <a:buNone/>
              <a:tabLst/>
              <a:defRPr/>
            </a:pPr>
            <a:r>
              <a:rPr kumimoji="0" lang="en-GB" sz="2400" b="0" i="0" u="none" strike="noStrike" kern="0" cap="none" spc="0" normalizeH="0" baseline="0" noProof="0">
                <a:ln>
                  <a:noFill/>
                </a:ln>
                <a:solidFill>
                  <a:srgbClr val="000000"/>
                </a:solidFill>
                <a:effectLst/>
                <a:uLnTx/>
                <a:uFillTx/>
                <a:latin typeface="Arial"/>
                <a:ea typeface="Arial"/>
                <a:cs typeface="Arial"/>
                <a:sym typeface="Arial"/>
              </a:rPr>
              <a:t>Michelle Dickinson</a:t>
            </a: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34" name="Google Shape;134;p75"/>
          <p:cNvSpPr/>
          <p:nvPr/>
        </p:nvSpPr>
        <p:spPr>
          <a:xfrm>
            <a:off x="6360381" y="4536765"/>
            <a:ext cx="4929919" cy="752787"/>
          </a:xfrm>
          <a:prstGeom prst="roundRect">
            <a:avLst>
              <a:gd name="adj" fmla="val 16667"/>
            </a:avLst>
          </a:prstGeom>
          <a:solidFill>
            <a:srgbClr val="ABD2E3"/>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600"/>
              </a:spcAft>
              <a:buClr>
                <a:srgbClr val="000000"/>
              </a:buClr>
              <a:buSzPts val="2800"/>
              <a:buFont typeface="Arial"/>
              <a:buNone/>
              <a:tabLst/>
              <a:defRPr/>
            </a:pPr>
            <a:r>
              <a:rPr kumimoji="0" lang="en-GB" sz="2800" b="0" i="0" u="none" strike="noStrike" kern="0" cap="none" spc="0" normalizeH="0" baseline="0" noProof="0">
                <a:ln>
                  <a:noFill/>
                </a:ln>
                <a:solidFill>
                  <a:srgbClr val="000000"/>
                </a:solidFill>
                <a:effectLst/>
                <a:uLnTx/>
                <a:uFillTx/>
                <a:latin typeface="Arial"/>
                <a:ea typeface="Arial"/>
                <a:cs typeface="Arial"/>
                <a:sym typeface="Arial"/>
              </a:rPr>
              <a:t>Hub Leadership Team</a:t>
            </a:r>
            <a:endParaRPr kumimoji="0" sz="20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35" name="Google Shape;135;p75"/>
          <p:cNvSpPr/>
          <p:nvPr/>
        </p:nvSpPr>
        <p:spPr>
          <a:xfrm>
            <a:off x="6360381" y="5671016"/>
            <a:ext cx="4929919" cy="794702"/>
          </a:xfrm>
          <a:prstGeom prst="roundRect">
            <a:avLst>
              <a:gd name="adj" fmla="val 16667"/>
            </a:avLst>
          </a:prstGeom>
          <a:solidFill>
            <a:srgbClr val="ABD2E3"/>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600"/>
              </a:spcAft>
              <a:buClr>
                <a:srgbClr val="000000"/>
              </a:buClr>
              <a:buSzPts val="2800"/>
              <a:buFont typeface="Arial"/>
              <a:buNone/>
              <a:tabLst/>
              <a:defRPr/>
            </a:pPr>
            <a:r>
              <a:rPr kumimoji="0" lang="en-GB" sz="2800" b="0" i="0" u="none" strike="noStrike" kern="0" cap="none" spc="0" normalizeH="0" baseline="0" noProof="0">
                <a:ln>
                  <a:noFill/>
                </a:ln>
                <a:solidFill>
                  <a:srgbClr val="000000"/>
                </a:solidFill>
                <a:effectLst/>
                <a:uLnTx/>
                <a:uFillTx/>
                <a:latin typeface="Arial"/>
                <a:ea typeface="Arial"/>
                <a:cs typeface="Arial"/>
                <a:sym typeface="Arial"/>
              </a:rPr>
              <a:t>Subject Hubs and SEND Hub</a:t>
            </a:r>
            <a:endParaRPr kumimoji="0" sz="2000" b="0" i="0" u="none" strike="noStrike" kern="0" cap="none" spc="0" normalizeH="0" baseline="0" noProof="0">
              <a:ln>
                <a:noFill/>
              </a:ln>
              <a:solidFill>
                <a:srgbClr val="000000"/>
              </a:solidFill>
              <a:effectLst/>
              <a:uLnTx/>
              <a:uFillTx/>
              <a:latin typeface="Arial"/>
              <a:ea typeface="Arial"/>
              <a:cs typeface="Arial"/>
              <a:sym typeface="Arial"/>
            </a:endParaRPr>
          </a:p>
        </p:txBody>
      </p:sp>
    </p:spTree>
    <p:extLst>
      <p:ext uri="{BB962C8B-B14F-4D97-AF65-F5344CB8AC3E}">
        <p14:creationId xmlns:p14="http://schemas.microsoft.com/office/powerpoint/2010/main" val="29786588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40"/>
        <p:cNvGrpSpPr/>
        <p:nvPr/>
      </p:nvGrpSpPr>
      <p:grpSpPr>
        <a:xfrm>
          <a:off x="0" y="0"/>
          <a:ext cx="0" cy="0"/>
          <a:chOff x="0" y="0"/>
          <a:chExt cx="0" cy="0"/>
        </a:xfrm>
      </p:grpSpPr>
      <p:sp>
        <p:nvSpPr>
          <p:cNvPr id="141" name="Google Shape;141;p76"/>
          <p:cNvSpPr/>
          <p:nvPr/>
        </p:nvSpPr>
        <p:spPr>
          <a:xfrm>
            <a:off x="-2" y="0"/>
            <a:ext cx="12192004"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142" name="Google Shape;142;p76"/>
          <p:cNvSpPr/>
          <p:nvPr/>
        </p:nvSpPr>
        <p:spPr>
          <a:xfrm flipH="1">
            <a:off x="-1" y="5282344"/>
            <a:ext cx="12191998" cy="1590742"/>
          </a:xfrm>
          <a:prstGeom prst="rect">
            <a:avLst/>
          </a:prstGeom>
          <a:gradFill>
            <a:gsLst>
              <a:gs pos="0">
                <a:srgbClr val="000000">
                  <a:alpha val="95294"/>
                </a:srgbClr>
              </a:gs>
              <a:gs pos="34000">
                <a:srgbClr val="000000">
                  <a:alpha val="95294"/>
                </a:srgbClr>
              </a:gs>
              <a:gs pos="100000">
                <a:schemeClr val="accent1"/>
              </a:gs>
            </a:gsLst>
            <a:lin ang="840000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143" name="Google Shape;143;p76"/>
          <p:cNvSpPr/>
          <p:nvPr/>
        </p:nvSpPr>
        <p:spPr>
          <a:xfrm flipH="1">
            <a:off x="-4" y="5282344"/>
            <a:ext cx="8115300" cy="1590742"/>
          </a:xfrm>
          <a:prstGeom prst="rect">
            <a:avLst/>
          </a:prstGeom>
          <a:gradFill>
            <a:gsLst>
              <a:gs pos="0">
                <a:srgbClr val="2F5496">
                  <a:alpha val="58431"/>
                </a:srgbClr>
              </a:gs>
              <a:gs pos="28000">
                <a:srgbClr val="2F5496">
                  <a:alpha val="58431"/>
                </a:srgbClr>
              </a:gs>
              <a:gs pos="100000">
                <a:srgbClr val="000000">
                  <a:alpha val="69411"/>
                </a:srgbClr>
              </a:gs>
            </a:gsLst>
            <a:lin ang="1140000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144" name="Google Shape;144;p76"/>
          <p:cNvSpPr/>
          <p:nvPr/>
        </p:nvSpPr>
        <p:spPr>
          <a:xfrm flipH="1">
            <a:off x="-4" y="5282344"/>
            <a:ext cx="12191998" cy="1590742"/>
          </a:xfrm>
          <a:prstGeom prst="rect">
            <a:avLst/>
          </a:prstGeom>
          <a:gradFill>
            <a:gsLst>
              <a:gs pos="0">
                <a:srgbClr val="000000">
                  <a:alpha val="71372"/>
                </a:srgbClr>
              </a:gs>
              <a:gs pos="100000">
                <a:srgbClr val="4472C4">
                  <a:alpha val="0"/>
                </a:srgbClr>
              </a:gs>
            </a:gsLst>
            <a:lin ang="1560000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145" name="Google Shape;145;p76"/>
          <p:cNvSpPr txBox="1">
            <a:spLocks noGrp="1"/>
          </p:cNvSpPr>
          <p:nvPr>
            <p:ph type="title"/>
          </p:nvPr>
        </p:nvSpPr>
        <p:spPr>
          <a:xfrm>
            <a:off x="376550" y="5490975"/>
            <a:ext cx="10429500" cy="11592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65000"/>
              <a:buNone/>
            </a:pPr>
            <a:r>
              <a:rPr lang="en-GB" sz="4000">
                <a:solidFill>
                  <a:srgbClr val="FFFFFF"/>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0"/>
                  </a:ext>
                </a:extLst>
              </a:rPr>
              <a:t>The Pillars</a:t>
            </a:r>
            <a:r>
              <a:rPr lang="en-GB" sz="4000">
                <a:solidFill>
                  <a:srgbClr val="FFFFFF"/>
                </a:solidFill>
                <a:latin typeface="Arial"/>
                <a:ea typeface="Arial"/>
                <a:cs typeface="Arial"/>
                <a:sym typeface="Arial"/>
              </a:rPr>
              <a:t> of Effective Curriculum Implementation</a:t>
            </a:r>
            <a:endParaRPr/>
          </a:p>
        </p:txBody>
      </p:sp>
      <p:pic>
        <p:nvPicPr>
          <p:cNvPr id="146" name="Google Shape;146;p76"/>
          <p:cNvPicPr preferRelativeResize="0"/>
          <p:nvPr/>
        </p:nvPicPr>
        <p:blipFill rotWithShape="1">
          <a:blip r:embed="rId3">
            <a:alphaModFix/>
          </a:blip>
          <a:srcRect l="26381" t="36944" r="26849" b="37083"/>
          <a:stretch/>
        </p:blipFill>
        <p:spPr>
          <a:xfrm>
            <a:off x="-4" y="549010"/>
            <a:ext cx="12191994" cy="4275270"/>
          </a:xfrm>
          <a:prstGeom prst="rect">
            <a:avLst/>
          </a:prstGeom>
          <a:noFill/>
          <a:ln>
            <a:noFill/>
          </a:ln>
        </p:spPr>
      </p:pic>
    </p:spTree>
    <p:extLst>
      <p:ext uri="{BB962C8B-B14F-4D97-AF65-F5344CB8AC3E}">
        <p14:creationId xmlns:p14="http://schemas.microsoft.com/office/powerpoint/2010/main" val="16814134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51"/>
        <p:cNvGrpSpPr/>
        <p:nvPr/>
      </p:nvGrpSpPr>
      <p:grpSpPr>
        <a:xfrm>
          <a:off x="0" y="0"/>
          <a:ext cx="0" cy="0"/>
          <a:chOff x="0" y="0"/>
          <a:chExt cx="0" cy="0"/>
        </a:xfrm>
      </p:grpSpPr>
      <p:sp>
        <p:nvSpPr>
          <p:cNvPr id="152" name="Google Shape;152;p77"/>
          <p:cNvSpPr/>
          <p:nvPr/>
        </p:nvSpPr>
        <p:spPr>
          <a:xfrm>
            <a:off x="0" y="0"/>
            <a:ext cx="12192000" cy="68580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153" name="Google Shape;153;p77"/>
          <p:cNvSpPr/>
          <p:nvPr/>
        </p:nvSpPr>
        <p:spPr>
          <a:xfrm>
            <a:off x="477012" y="480060"/>
            <a:ext cx="11237976" cy="5897880"/>
          </a:xfrm>
          <a:prstGeom prst="rect">
            <a:avLst/>
          </a:prstGeom>
          <a:solidFill>
            <a:srgbClr val="FFFFFF"/>
          </a:solidFill>
          <a:ln>
            <a:noFill/>
          </a:ln>
          <a:effectLst>
            <a:outerShdw blurRad="63500" dist="17780" dir="5400000" algn="t" rotWithShape="0">
              <a:srgbClr val="000000">
                <a:alpha val="42352"/>
              </a:srgbClr>
            </a:outerShdw>
          </a:effectLst>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154" name="Google Shape;154;p77"/>
          <p:cNvSpPr/>
          <p:nvPr/>
        </p:nvSpPr>
        <p:spPr>
          <a:xfrm>
            <a:off x="3521670" y="1525622"/>
            <a:ext cx="7940383" cy="1685819"/>
          </a:xfrm>
          <a:prstGeom prst="roundRect">
            <a:avLst>
              <a:gd name="adj" fmla="val 16667"/>
            </a:avLst>
          </a:prstGeom>
          <a:solidFill>
            <a:srgbClr val="ABD2E3"/>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600"/>
              </a:spcAft>
              <a:buClr>
                <a:srgbClr val="000000"/>
              </a:buClr>
              <a:buSzPts val="2208"/>
              <a:buFont typeface="Arial"/>
              <a:buNone/>
              <a:tabLst/>
              <a:defRPr/>
            </a:pPr>
            <a:r>
              <a:rPr kumimoji="0" lang="en-GB" sz="2208" b="1" i="0" u="none" strike="noStrike" kern="0" cap="none" spc="0" normalizeH="0" baseline="0" noProof="0">
                <a:ln>
                  <a:noFill/>
                </a:ln>
                <a:solidFill>
                  <a:srgbClr val="000000"/>
                </a:solidFill>
                <a:effectLst/>
                <a:uLnTx/>
                <a:uFillTx/>
                <a:latin typeface="Arial"/>
                <a:ea typeface="Arial"/>
                <a:cs typeface="Arial"/>
                <a:sym typeface="Arial"/>
              </a:rPr>
              <a:t>Developing subject expertise so that teachers demonstrate strong expertise in their curriculum area. </a:t>
            </a: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55" name="Google Shape;155;p77"/>
          <p:cNvSpPr/>
          <p:nvPr/>
        </p:nvSpPr>
        <p:spPr>
          <a:xfrm>
            <a:off x="7750680" y="3731127"/>
            <a:ext cx="3797853" cy="1685819"/>
          </a:xfrm>
          <a:prstGeom prst="roundRect">
            <a:avLst>
              <a:gd name="adj" fmla="val 16667"/>
            </a:avLst>
          </a:prstGeom>
          <a:solidFill>
            <a:srgbClr val="ABD2E3"/>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600"/>
              </a:spcAft>
              <a:buClr>
                <a:srgbClr val="000000"/>
              </a:buClr>
              <a:buSzPts val="2208"/>
              <a:buFont typeface="Arial"/>
              <a:buNone/>
              <a:tabLst/>
              <a:defRPr/>
            </a:pPr>
            <a:r>
              <a:rPr kumimoji="0" lang="en-GB" sz="2208" b="1" i="0" u="none" strike="noStrike" kern="0" cap="none" spc="0" normalizeH="0" baseline="0" noProof="0">
                <a:ln>
                  <a:noFill/>
                </a:ln>
                <a:solidFill>
                  <a:srgbClr val="000000"/>
                </a:solidFill>
                <a:effectLst/>
                <a:uLnTx/>
                <a:uFillTx/>
                <a:latin typeface="Arial"/>
                <a:ea typeface="Arial"/>
                <a:cs typeface="Arial"/>
                <a:sym typeface="Arial"/>
              </a:rPr>
              <a:t>Pupils form a deep understanding of intended knowledge. </a:t>
            </a: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56" name="Google Shape;156;p77"/>
          <p:cNvSpPr/>
          <p:nvPr/>
        </p:nvSpPr>
        <p:spPr>
          <a:xfrm>
            <a:off x="3521670" y="3711240"/>
            <a:ext cx="3797853" cy="1685819"/>
          </a:xfrm>
          <a:prstGeom prst="roundRect">
            <a:avLst>
              <a:gd name="adj" fmla="val 16667"/>
            </a:avLst>
          </a:prstGeom>
          <a:solidFill>
            <a:srgbClr val="ABD2E3"/>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600"/>
              </a:spcAft>
              <a:buClr>
                <a:srgbClr val="000000"/>
              </a:buClr>
              <a:buSzPts val="2208"/>
              <a:buFont typeface="Arial"/>
              <a:buNone/>
              <a:tabLst/>
              <a:defRPr/>
            </a:pPr>
            <a:r>
              <a:rPr kumimoji="0" lang="en-GB" sz="2208" b="1" i="0" u="none" strike="noStrike" kern="0" cap="none" spc="0" normalizeH="0" baseline="0" noProof="0">
                <a:ln>
                  <a:noFill/>
                </a:ln>
                <a:solidFill>
                  <a:srgbClr val="000000"/>
                </a:solidFill>
                <a:effectLst/>
                <a:uLnTx/>
                <a:uFillTx/>
                <a:latin typeface="Arial"/>
                <a:ea typeface="Arial"/>
                <a:cs typeface="Arial"/>
                <a:sym typeface="Arial"/>
              </a:rPr>
              <a:t>Teachers use effective pedagogy to help pupils to know and remember more. </a:t>
            </a: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pic>
        <p:nvPicPr>
          <p:cNvPr id="157" name="Google Shape;157;p77"/>
          <p:cNvPicPr preferRelativeResize="0"/>
          <p:nvPr/>
        </p:nvPicPr>
        <p:blipFill rotWithShape="1">
          <a:blip r:embed="rId3">
            <a:alphaModFix/>
          </a:blip>
          <a:srcRect l="26381" t="36944" r="63525" b="37083"/>
          <a:stretch/>
        </p:blipFill>
        <p:spPr>
          <a:xfrm>
            <a:off x="643467" y="1441053"/>
            <a:ext cx="2447047" cy="3975893"/>
          </a:xfrm>
          <a:prstGeom prst="rect">
            <a:avLst/>
          </a:prstGeom>
          <a:noFill/>
          <a:ln>
            <a:noFill/>
          </a:ln>
        </p:spPr>
      </p:pic>
    </p:spTree>
    <p:extLst>
      <p:ext uri="{BB962C8B-B14F-4D97-AF65-F5344CB8AC3E}">
        <p14:creationId xmlns:p14="http://schemas.microsoft.com/office/powerpoint/2010/main" val="37668015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62"/>
        <p:cNvGrpSpPr/>
        <p:nvPr/>
      </p:nvGrpSpPr>
      <p:grpSpPr>
        <a:xfrm>
          <a:off x="0" y="0"/>
          <a:ext cx="0" cy="0"/>
          <a:chOff x="0" y="0"/>
          <a:chExt cx="0" cy="0"/>
        </a:xfrm>
      </p:grpSpPr>
      <p:sp>
        <p:nvSpPr>
          <p:cNvPr id="163" name="Google Shape;163;p78"/>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164" name="Google Shape;164;p78"/>
          <p:cNvSpPr txBox="1">
            <a:spLocks noGrp="1"/>
          </p:cNvSpPr>
          <p:nvPr>
            <p:ph type="title"/>
          </p:nvPr>
        </p:nvSpPr>
        <p:spPr>
          <a:xfrm>
            <a:off x="5596501" y="489508"/>
            <a:ext cx="5754896" cy="1667569"/>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6600"/>
              <a:buNone/>
            </a:pPr>
            <a:r>
              <a:rPr lang="en-GB" sz="4000">
                <a:solidFill>
                  <a:schemeClr val="dk1"/>
                </a:solidFill>
                <a:latin typeface="Arial"/>
                <a:ea typeface="Arial"/>
                <a:cs typeface="Arial"/>
                <a:sym typeface="Arial"/>
              </a:rPr>
              <a:t>Discussion Point</a:t>
            </a:r>
            <a:endParaRPr/>
          </a:p>
        </p:txBody>
      </p:sp>
      <p:pic>
        <p:nvPicPr>
          <p:cNvPr id="165" name="Google Shape;165;p78" descr="Chat"/>
          <p:cNvPicPr preferRelativeResize="0"/>
          <p:nvPr/>
        </p:nvPicPr>
        <p:blipFill rotWithShape="1">
          <a:blip r:embed="rId3">
            <a:alphaModFix/>
          </a:blip>
          <a:srcRect/>
          <a:stretch/>
        </p:blipFill>
        <p:spPr>
          <a:xfrm>
            <a:off x="1068130" y="1275070"/>
            <a:ext cx="3876165" cy="3876165"/>
          </a:xfrm>
          <a:prstGeom prst="rect">
            <a:avLst/>
          </a:prstGeom>
          <a:noFill/>
          <a:ln>
            <a:noFill/>
          </a:ln>
        </p:spPr>
      </p:pic>
      <p:sp>
        <p:nvSpPr>
          <p:cNvPr id="166" name="Google Shape;166;p78"/>
          <p:cNvSpPr/>
          <p:nvPr/>
        </p:nvSpPr>
        <p:spPr>
          <a:xfrm>
            <a:off x="5596502" y="2405894"/>
            <a:ext cx="5754896" cy="3197464"/>
          </a:xfrm>
          <a:prstGeom prst="roundRect">
            <a:avLst>
              <a:gd name="adj" fmla="val 16667"/>
            </a:avLst>
          </a:prstGeom>
          <a:noFill/>
          <a:ln>
            <a:noFill/>
          </a:ln>
        </p:spPr>
        <p:txBody>
          <a:bodyPr spcFirstLastPara="1" wrap="square" lIns="91425" tIns="45700" rIns="91425" bIns="45700" anchor="t" anchorCtr="0">
            <a:normAutofit/>
          </a:bodyPr>
          <a:lstStyle/>
          <a:p>
            <a:pPr marL="0" marR="0" lvl="0" indent="0" algn="l" defTabSz="914400" rtl="0" eaLnBrk="1" fontAlgn="auto" latinLnBrk="0" hangingPunct="1">
              <a:lnSpc>
                <a:spcPct val="90000"/>
              </a:lnSpc>
              <a:spcBef>
                <a:spcPts val="0"/>
              </a:spcBef>
              <a:spcAft>
                <a:spcPts val="600"/>
              </a:spcAft>
              <a:buClr>
                <a:srgbClr val="000000"/>
              </a:buClr>
              <a:buSzPts val="3600"/>
              <a:buFont typeface="Arial"/>
              <a:buNone/>
              <a:tabLst/>
              <a:defRPr/>
            </a:pPr>
            <a:r>
              <a:rPr kumimoji="0" lang="en-GB" sz="3600" b="0" i="0" u="none" strike="noStrike" kern="0" cap="none" spc="0" normalizeH="0" baseline="0" noProof="0">
                <a:ln>
                  <a:noFill/>
                </a:ln>
                <a:solidFill>
                  <a:srgbClr val="000000"/>
                </a:solidFill>
                <a:effectLst/>
                <a:uLnTx/>
                <a:uFillTx/>
                <a:latin typeface="Arial"/>
                <a:ea typeface="Arial"/>
                <a:cs typeface="Arial"/>
                <a:sym typeface="Arial"/>
              </a:rPr>
              <a:t>What was on the agenda of your most recent subject department meeting? </a:t>
            </a: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67" name="Google Shape;167;p78"/>
          <p:cNvSpPr/>
          <p:nvPr/>
        </p:nvSpPr>
        <p:spPr>
          <a:xfrm rot="10800000" flipH="1">
            <a:off x="0" y="6400799"/>
            <a:ext cx="12192000" cy="456773"/>
          </a:xfrm>
          <a:prstGeom prst="rect">
            <a:avLst/>
          </a:prstGeom>
          <a:gradFill>
            <a:gsLst>
              <a:gs pos="0">
                <a:schemeClr val="accent1"/>
              </a:gs>
              <a:gs pos="90000">
                <a:srgbClr val="000000"/>
              </a:gs>
              <a:gs pos="100000">
                <a:srgbClr val="000000"/>
              </a:gs>
            </a:gsLst>
            <a:lin ang="240000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168" name="Google Shape;168;p78"/>
          <p:cNvSpPr/>
          <p:nvPr/>
        </p:nvSpPr>
        <p:spPr>
          <a:xfrm flipH="1">
            <a:off x="4038600" y="6400799"/>
            <a:ext cx="8153398" cy="456772"/>
          </a:xfrm>
          <a:prstGeom prst="rect">
            <a:avLst/>
          </a:prstGeom>
          <a:gradFill>
            <a:gsLst>
              <a:gs pos="0">
                <a:srgbClr val="000000">
                  <a:alpha val="49411"/>
                </a:srgbClr>
              </a:gs>
              <a:gs pos="100000">
                <a:srgbClr val="2F5496"/>
              </a:gs>
            </a:gsLst>
            <a:lin ang="13800001"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FFFFFF"/>
              </a:solidFill>
              <a:effectLst/>
              <a:uLnTx/>
              <a:uFillTx/>
              <a:latin typeface="Arial"/>
              <a:ea typeface="Arial"/>
              <a:cs typeface="Arial"/>
              <a:sym typeface="Arial"/>
            </a:endParaRPr>
          </a:p>
        </p:txBody>
      </p:sp>
    </p:spTree>
    <p:extLst>
      <p:ext uri="{BB962C8B-B14F-4D97-AF65-F5344CB8AC3E}">
        <p14:creationId xmlns:p14="http://schemas.microsoft.com/office/powerpoint/2010/main" val="32728072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73"/>
        <p:cNvGrpSpPr/>
        <p:nvPr/>
      </p:nvGrpSpPr>
      <p:grpSpPr>
        <a:xfrm>
          <a:off x="0" y="0"/>
          <a:ext cx="0" cy="0"/>
          <a:chOff x="0" y="0"/>
          <a:chExt cx="0" cy="0"/>
        </a:xfrm>
      </p:grpSpPr>
      <p:sp>
        <p:nvSpPr>
          <p:cNvPr id="174" name="Google Shape;174;p79"/>
          <p:cNvSpPr/>
          <p:nvPr/>
        </p:nvSpPr>
        <p:spPr>
          <a:xfrm>
            <a:off x="0" y="0"/>
            <a:ext cx="12192000" cy="68580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175" name="Google Shape;175;p79"/>
          <p:cNvSpPr/>
          <p:nvPr/>
        </p:nvSpPr>
        <p:spPr>
          <a:xfrm>
            <a:off x="477012" y="480060"/>
            <a:ext cx="11237976" cy="5897880"/>
          </a:xfrm>
          <a:prstGeom prst="rect">
            <a:avLst/>
          </a:prstGeom>
          <a:solidFill>
            <a:srgbClr val="FFFFFF"/>
          </a:solidFill>
          <a:ln>
            <a:noFill/>
          </a:ln>
          <a:effectLst>
            <a:outerShdw blurRad="63500" dist="17780" dir="5400000" algn="t" rotWithShape="0">
              <a:srgbClr val="000000">
                <a:alpha val="42352"/>
              </a:srgbClr>
            </a:outerShdw>
          </a:effectLst>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176" name="Google Shape;176;p79"/>
          <p:cNvSpPr/>
          <p:nvPr/>
        </p:nvSpPr>
        <p:spPr>
          <a:xfrm>
            <a:off x="642938" y="642938"/>
            <a:ext cx="5160962" cy="5570538"/>
          </a:xfrm>
          <a:prstGeom prst="roundRect">
            <a:avLst>
              <a:gd name="adj" fmla="val 16667"/>
            </a:avLst>
          </a:prstGeom>
          <a:solidFill>
            <a:srgbClr val="ABD2E3"/>
          </a:solidFill>
          <a:ln w="12700" cap="flat" cmpd="sng">
            <a:solidFill>
              <a:srgbClr val="67388E"/>
            </a:solidFill>
            <a:prstDash val="solid"/>
            <a:miter lim="800000"/>
            <a:headEnd type="none" w="sm" len="sm"/>
            <a:tailEnd type="none" w="sm" len="sm"/>
          </a:ln>
        </p:spPr>
        <p:txBody>
          <a:bodyPr spcFirstLastPara="1" wrap="square" lIns="91425" tIns="45700" rIns="91425" bIns="45700" anchor="t" anchorCtr="0">
            <a:normAutofit/>
          </a:bodyPr>
          <a:lstStyle/>
          <a:p>
            <a:pPr marL="0" marR="0" lvl="0" indent="0" algn="ctr" defTabSz="914400" rtl="0" eaLnBrk="1" fontAlgn="auto" latinLnBrk="0" hangingPunct="1">
              <a:lnSpc>
                <a:spcPct val="100000"/>
              </a:lnSpc>
              <a:spcBef>
                <a:spcPts val="0"/>
              </a:spcBef>
              <a:spcAft>
                <a:spcPts val="0"/>
              </a:spcAft>
              <a:buClr>
                <a:srgbClr val="000000"/>
              </a:buClr>
              <a:buSzPts val="2800"/>
              <a:buFont typeface="Arial"/>
              <a:buNone/>
              <a:tabLst/>
              <a:defRPr/>
            </a:pPr>
            <a:endParaRPr kumimoji="0" sz="280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ctr" defTabSz="914400" rtl="0" eaLnBrk="1" fontAlgn="auto" latinLnBrk="0" hangingPunct="1">
              <a:lnSpc>
                <a:spcPct val="100000"/>
              </a:lnSpc>
              <a:spcBef>
                <a:spcPts val="600"/>
              </a:spcBef>
              <a:spcAft>
                <a:spcPts val="0"/>
              </a:spcAft>
              <a:buClr>
                <a:srgbClr val="000000"/>
              </a:buClr>
              <a:buSzPts val="2800"/>
              <a:buFont typeface="Arial"/>
              <a:buNone/>
              <a:tabLst/>
              <a:defRPr/>
            </a:pPr>
            <a:endParaRPr kumimoji="0" sz="280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ctr" defTabSz="914400" rtl="0" eaLnBrk="1" fontAlgn="auto" latinLnBrk="0" hangingPunct="1">
              <a:lnSpc>
                <a:spcPct val="100000"/>
              </a:lnSpc>
              <a:spcBef>
                <a:spcPts val="600"/>
              </a:spcBef>
              <a:spcAft>
                <a:spcPts val="600"/>
              </a:spcAft>
              <a:buClr>
                <a:srgbClr val="000000"/>
              </a:buClr>
              <a:buSzPts val="2800"/>
              <a:buFont typeface="Arial"/>
              <a:buNone/>
              <a:tabLst/>
              <a:defRPr/>
            </a:pPr>
            <a:r>
              <a:rPr kumimoji="0" lang="en-GB" sz="2800" b="0" i="0" u="none" strike="noStrike" kern="0" cap="none" spc="0" normalizeH="0" baseline="0" noProof="0">
                <a:ln>
                  <a:noFill/>
                </a:ln>
                <a:solidFill>
                  <a:srgbClr val="000000"/>
                </a:solidFill>
                <a:effectLst/>
                <a:uLnTx/>
                <a:uFillTx/>
                <a:latin typeface="Arial"/>
                <a:ea typeface="Arial"/>
                <a:cs typeface="Arial"/>
                <a:sym typeface="Arial"/>
              </a:rPr>
              <a:t>What proportion of the time was allocated to developing colleagues’ curriculum expertise?</a:t>
            </a: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77" name="Google Shape;177;p79"/>
          <p:cNvSpPr/>
          <p:nvPr/>
        </p:nvSpPr>
        <p:spPr>
          <a:xfrm>
            <a:off x="5969826" y="642938"/>
            <a:ext cx="5464937" cy="5570538"/>
          </a:xfrm>
          <a:prstGeom prst="roundRect">
            <a:avLst>
              <a:gd name="adj" fmla="val 16667"/>
            </a:avLst>
          </a:prstGeom>
          <a:solidFill>
            <a:srgbClr val="ABD2E3"/>
          </a:solidFill>
          <a:ln w="12700" cap="flat" cmpd="sng">
            <a:solidFill>
              <a:srgbClr val="67388E"/>
            </a:solidFill>
            <a:prstDash val="solid"/>
            <a:miter lim="800000"/>
            <a:headEnd type="none" w="sm" len="sm"/>
            <a:tailEnd type="none" w="sm" len="sm"/>
          </a:ln>
        </p:spPr>
        <p:txBody>
          <a:bodyPr spcFirstLastPara="1" wrap="square" lIns="91425" tIns="45700" rIns="91425" bIns="45700" anchor="t" anchorCtr="0">
            <a:normAutofit/>
          </a:bodyPr>
          <a:lstStyle/>
          <a:p>
            <a:pPr marL="0" marR="0" lvl="0" indent="0" algn="ctr" defTabSz="914400" rtl="0" eaLnBrk="1" fontAlgn="auto" latinLnBrk="0" hangingPunct="1">
              <a:lnSpc>
                <a:spcPct val="100000"/>
              </a:lnSpc>
              <a:spcBef>
                <a:spcPts val="0"/>
              </a:spcBef>
              <a:spcAft>
                <a:spcPts val="0"/>
              </a:spcAft>
              <a:buClr>
                <a:srgbClr val="000000"/>
              </a:buClr>
              <a:buSzPts val="2800"/>
              <a:buFont typeface="Arial"/>
              <a:buNone/>
              <a:tabLst/>
              <a:defRPr/>
            </a:pPr>
            <a:endParaRPr kumimoji="0" sz="280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ctr" defTabSz="914400" rtl="0" eaLnBrk="1" fontAlgn="auto" latinLnBrk="0" hangingPunct="1">
              <a:lnSpc>
                <a:spcPct val="100000"/>
              </a:lnSpc>
              <a:spcBef>
                <a:spcPts val="600"/>
              </a:spcBef>
              <a:spcAft>
                <a:spcPts val="0"/>
              </a:spcAft>
              <a:buClr>
                <a:srgbClr val="000000"/>
              </a:buClr>
              <a:buSzPts val="2800"/>
              <a:buFont typeface="Arial"/>
              <a:buNone/>
              <a:tabLst/>
              <a:defRPr/>
            </a:pPr>
            <a:endParaRPr kumimoji="0" sz="280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ctr" defTabSz="914400" rtl="0" eaLnBrk="1" fontAlgn="auto" latinLnBrk="0" hangingPunct="1">
              <a:lnSpc>
                <a:spcPct val="100000"/>
              </a:lnSpc>
              <a:spcBef>
                <a:spcPts val="600"/>
              </a:spcBef>
              <a:spcAft>
                <a:spcPts val="600"/>
              </a:spcAft>
              <a:buClr>
                <a:srgbClr val="000000"/>
              </a:buClr>
              <a:buSzPts val="2800"/>
              <a:buFont typeface="Arial"/>
              <a:buNone/>
              <a:tabLst/>
              <a:defRPr/>
            </a:pPr>
            <a:r>
              <a:rPr kumimoji="0" lang="en-GB" sz="2800" b="0" i="0" u="none" strike="noStrike" kern="0" cap="none" spc="0" normalizeH="0" baseline="0" noProof="0">
                <a:ln>
                  <a:noFill/>
                </a:ln>
                <a:solidFill>
                  <a:srgbClr val="000000"/>
                </a:solidFill>
                <a:effectLst/>
                <a:uLnTx/>
                <a:uFillTx/>
                <a:latin typeface="Arial"/>
                <a:ea typeface="Arial"/>
                <a:cs typeface="Arial"/>
                <a:sym typeface="Arial"/>
              </a:rPr>
              <a:t>Discussion Point 2: What do we mean by </a:t>
            </a:r>
            <a:r>
              <a:rPr kumimoji="0" lang="en-GB" sz="2800" b="1" i="0" u="none" strike="noStrike" kern="0" cap="none" spc="0" normalizeH="0" baseline="0" noProof="0">
                <a:ln>
                  <a:noFill/>
                </a:ln>
                <a:solidFill>
                  <a:srgbClr val="000000"/>
                </a:solidFill>
                <a:effectLst/>
                <a:uLnTx/>
                <a:uFillTx/>
                <a:latin typeface="Arial"/>
                <a:ea typeface="Arial"/>
                <a:cs typeface="Arial"/>
                <a:sym typeface="Arial"/>
              </a:rPr>
              <a:t>subject</a:t>
            </a:r>
            <a:r>
              <a:rPr kumimoji="0" lang="en-GB" sz="2800" b="1" i="0" u="none" strike="noStrike" kern="0" cap="none" spc="0" normalizeH="0" baseline="0" noProof="0">
                <a:ln>
                  <a:noFill/>
                </a:ln>
                <a:solidFill>
                  <a:srgbClr val="000000"/>
                </a:solidFill>
                <a:effectLst/>
                <a:uLnTx/>
                <a:uFillTx/>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
                  </a:ext>
                </a:extLst>
              </a:rPr>
              <a:t> expertise</a:t>
            </a:r>
            <a:r>
              <a:rPr kumimoji="0" lang="en-GB" sz="2800" b="0" i="0" u="none" strike="noStrike" kern="0" cap="none" spc="0" normalizeH="0" baseline="0" noProof="0">
                <a:ln>
                  <a:noFill/>
                </a:ln>
                <a:solidFill>
                  <a:srgbClr val="000000"/>
                </a:solidFill>
                <a:effectLst/>
                <a:uLnTx/>
                <a:uFillTx/>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
                  </a:ext>
                </a:extLst>
              </a:rPr>
              <a:t>?</a:t>
            </a: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Tree>
    <p:extLst>
      <p:ext uri="{BB962C8B-B14F-4D97-AF65-F5344CB8AC3E}">
        <p14:creationId xmlns:p14="http://schemas.microsoft.com/office/powerpoint/2010/main" val="117067551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258</TotalTime>
  <Words>1787</Words>
  <Application>Microsoft Macintosh PowerPoint</Application>
  <PresentationFormat>Widescreen</PresentationFormat>
  <Paragraphs>187</Paragraphs>
  <Slides>39</Slides>
  <Notes>24</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39</vt:i4>
      </vt:variant>
    </vt:vector>
  </HeadingPairs>
  <TitlesOfParts>
    <vt:vector size="46" baseType="lpstr">
      <vt:lpstr>Arial</vt:lpstr>
      <vt:lpstr>Calibri</vt:lpstr>
      <vt:lpstr>Century Gothic</vt:lpstr>
      <vt:lpstr>Noto Sans Symbols</vt:lpstr>
      <vt:lpstr>Office Theme</vt:lpstr>
      <vt:lpstr>1_Office Theme</vt:lpstr>
      <vt:lpstr>2_Office Theme</vt:lpstr>
      <vt:lpstr>Geography Hub  25/03/24</vt:lpstr>
      <vt:lpstr>Agenda</vt:lpstr>
      <vt:lpstr>Pillar 1: Subject Expertise  December 2023  </vt:lpstr>
      <vt:lpstr>PowerPoint Presentation</vt:lpstr>
      <vt:lpstr>Structure</vt:lpstr>
      <vt:lpstr>The Pillars of Effective Curriculum Implementation</vt:lpstr>
      <vt:lpstr>PowerPoint Presentation</vt:lpstr>
      <vt:lpstr>Discussion Point</vt:lpstr>
      <vt:lpstr>PowerPoint Presentation</vt:lpstr>
      <vt:lpstr>What does high quality subject expertise look like? In your subject?</vt:lpstr>
      <vt:lpstr>Why is subject expertise important?</vt:lpstr>
      <vt:lpstr>PowerPoint Presentation</vt:lpstr>
      <vt:lpstr>Teachers as Learning Specialists</vt:lpstr>
      <vt:lpstr>PowerPoint Presentation</vt:lpstr>
      <vt:lpstr>School and subject curriculum planning</vt:lpstr>
      <vt:lpstr>Powerful Curriculum Team Discussions</vt:lpstr>
      <vt:lpstr>PowerPoint Presentation</vt:lpstr>
      <vt:lpstr>PowerPoint Presentation</vt:lpstr>
      <vt:lpstr>Discussion Point</vt:lpstr>
      <vt:lpstr>Facilitating Effective Curriculum Discussions</vt:lpstr>
      <vt:lpstr>What would we see in X department meetings?</vt:lpstr>
      <vt:lpstr>PowerPoint Presentation</vt:lpstr>
      <vt:lpstr>Subject Hub Reflection Tool</vt:lpstr>
      <vt:lpstr>Summary Points</vt:lpstr>
      <vt:lpstr>PowerPoint Presentation</vt:lpstr>
      <vt:lpstr>PowerPoint Presentation</vt:lpstr>
      <vt:lpstr>AQA Pre-Release</vt:lpstr>
      <vt:lpstr>Detail from AQA</vt:lpstr>
      <vt:lpstr>The Pre-Release</vt:lpstr>
      <vt:lpstr>Strategies to support delivery</vt:lpstr>
      <vt:lpstr>Structuring answers using AOs</vt:lpstr>
      <vt:lpstr>Example from 2023</vt:lpstr>
      <vt:lpstr>Template</vt:lpstr>
      <vt:lpstr>Direct instruction</vt:lpstr>
      <vt:lpstr>Mocks/ WTMs</vt:lpstr>
      <vt:lpstr>Work booklets and knowledge organisers</vt:lpstr>
      <vt:lpstr>Glossaries and low stakes quizzing</vt:lpstr>
      <vt:lpstr>Unpicking the pre-release</vt:lpstr>
      <vt:lpstr>AOB?</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Geography Hub  26/09/23</dc:title>
  <dc:creator>K Parkinson</dc:creator>
  <cp:lastModifiedBy>Michelle Howard</cp:lastModifiedBy>
  <cp:revision>25</cp:revision>
  <dcterms:created xsi:type="dcterms:W3CDTF">2023-09-25T14:24:41Z</dcterms:created>
  <dcterms:modified xsi:type="dcterms:W3CDTF">2024-03-26T18:15:23Z</dcterms:modified>
</cp:coreProperties>
</file>