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62"/>
  </p:notesMasterIdLst>
  <p:sldIdLst>
    <p:sldId id="256" r:id="rId3"/>
    <p:sldId id="257" r:id="rId4"/>
    <p:sldId id="258" r:id="rId5"/>
    <p:sldId id="259" r:id="rId6"/>
    <p:sldId id="260" r:id="rId7"/>
    <p:sldId id="261" r:id="rId8"/>
    <p:sldId id="262" r:id="rId9"/>
    <p:sldId id="263" r:id="rId10"/>
    <p:sldId id="264" r:id="rId11"/>
    <p:sldId id="321" r:id="rId12"/>
    <p:sldId id="265" r:id="rId13"/>
    <p:sldId id="267" r:id="rId14"/>
    <p:sldId id="269" r:id="rId15"/>
    <p:sldId id="270" r:id="rId16"/>
    <p:sldId id="271" r:id="rId17"/>
    <p:sldId id="272" r:id="rId18"/>
    <p:sldId id="273" r:id="rId19"/>
    <p:sldId id="274" r:id="rId20"/>
    <p:sldId id="322" r:id="rId21"/>
    <p:sldId id="275" r:id="rId22"/>
    <p:sldId id="276" r:id="rId23"/>
    <p:sldId id="277" r:id="rId24"/>
    <p:sldId id="278" r:id="rId25"/>
    <p:sldId id="279" r:id="rId26"/>
    <p:sldId id="280" r:id="rId27"/>
    <p:sldId id="281" r:id="rId28"/>
    <p:sldId id="282" r:id="rId29"/>
    <p:sldId id="283" r:id="rId30"/>
    <p:sldId id="284" r:id="rId31"/>
    <p:sldId id="286" r:id="rId32"/>
    <p:sldId id="287" r:id="rId33"/>
    <p:sldId id="288" r:id="rId34"/>
    <p:sldId id="289" r:id="rId35"/>
    <p:sldId id="290" r:id="rId36"/>
    <p:sldId id="291" r:id="rId37"/>
    <p:sldId id="292" r:id="rId38"/>
    <p:sldId id="293" r:id="rId39"/>
    <p:sldId id="323" r:id="rId40"/>
    <p:sldId id="324" r:id="rId41"/>
    <p:sldId id="294" r:id="rId42"/>
    <p:sldId id="295" r:id="rId43"/>
    <p:sldId id="296" r:id="rId44"/>
    <p:sldId id="297" r:id="rId45"/>
    <p:sldId id="298" r:id="rId46"/>
    <p:sldId id="299" r:id="rId47"/>
    <p:sldId id="308" r:id="rId48"/>
    <p:sldId id="309" r:id="rId49"/>
    <p:sldId id="310" r:id="rId50"/>
    <p:sldId id="311" r:id="rId51"/>
    <p:sldId id="312" r:id="rId52"/>
    <p:sldId id="314" r:id="rId53"/>
    <p:sldId id="313" r:id="rId54"/>
    <p:sldId id="315" r:id="rId55"/>
    <p:sldId id="316" r:id="rId56"/>
    <p:sldId id="318" r:id="rId57"/>
    <p:sldId id="317" r:id="rId58"/>
    <p:sldId id="319" r:id="rId59"/>
    <p:sldId id="320" r:id="rId60"/>
    <p:sldId id="300" r:id="rId61"/>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3" roundtripDataSignature="AMtx7mjHNTlE6K8BmpFIWXPoT73Kj9mdA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603367-4C09-42C3-87C9-16A0D0B76AF5}">
  <a:tblStyle styleId="{60603367-4C09-42C3-87C9-16A0D0B76AF5}"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41"/>
    <p:restoredTop sz="66974" autoAdjust="0"/>
  </p:normalViewPr>
  <p:slideViewPr>
    <p:cSldViewPr snapToGrid="0">
      <p:cViewPr varScale="1">
        <p:scale>
          <a:sx n="122" d="100"/>
          <a:sy n="122" d="100"/>
        </p:scale>
        <p:origin x="320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customschemas.google.com/relationships/presentationmetadata" Target="meta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60" cy="498055"/>
          </a:xfrm>
          <a:prstGeom prst="rect">
            <a:avLst/>
          </a:prstGeom>
          <a:noFill/>
          <a:ln>
            <a:noFill/>
          </a:ln>
        </p:spPr>
        <p:txBody>
          <a:bodyPr spcFirstLastPara="1" wrap="square" lIns="91260" tIns="45618" rIns="91260" bIns="45618"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60" cy="498055"/>
          </a:xfrm>
          <a:prstGeom prst="rect">
            <a:avLst/>
          </a:prstGeom>
          <a:noFill/>
          <a:ln>
            <a:noFill/>
          </a:ln>
        </p:spPr>
        <p:txBody>
          <a:bodyPr spcFirstLastPara="1" wrap="square" lIns="91260" tIns="45618" rIns="91260" bIns="45618"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60" cy="498054"/>
          </a:xfrm>
          <a:prstGeom prst="rect">
            <a:avLst/>
          </a:prstGeom>
          <a:noFill/>
          <a:ln>
            <a:noFill/>
          </a:ln>
        </p:spPr>
        <p:txBody>
          <a:bodyPr spcFirstLastPara="1" wrap="square" lIns="91260" tIns="45618" rIns="91260" bIns="45618"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sz="1200" smtClean="0">
                <a:solidFill>
                  <a:schemeClr val="dk1"/>
                </a:solidFill>
                <a:latin typeface="Calibri"/>
                <a:ea typeface="Calibri"/>
                <a:cs typeface="Calibri"/>
                <a:sym typeface="Calibri"/>
              </a:rPr>
              <a:pPr algn="r">
                <a:buSzPts val="1200"/>
              </a:pPr>
              <a:t>‹#›</a:t>
            </a:fld>
            <a:endParaRPr lang="en-GB"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ducationendowmentfoundation.org.uk/news/eef-blog-what-exactly-is-explicit-instruction?utm_source=/news/eef-blog-what-exactly-is-explicit-instruction&amp;utm_medium=search&amp;utm_campaign=site_search&amp;search_term=explicit%20instructio"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researchschool.org.uk/clips-from-the-classroom/learning-behaviours/explicit-instruction-to-support-pupil-learnin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research.cs.queensu.ca/home/cisc497/resources/ThesisAntithesisSynthesisFramework.pdf?ref=alexquigley.co.uk"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d2tic4wvo1iusb.cloudfront.net/documents/5-a-Day_Reflection_Tool_Teaching_AssistantsV0.4.pdf?v=1663794509"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ascl.org.uk/ASCL/media/ASCL/Help%20and%20advice/Inclusion/Teacher-Handbook-SEND-14th-Dec-2021.pdf"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2tic4wvo1iusb.cloudfront.net/production/eef-guidance-reports/send/EEF_Special_Educational_Needs_in_Mainstream_Schools_Guidance_Report.pdf?v=1733921005"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79768" y="4715154"/>
            <a:ext cx="5438140" cy="4466987"/>
          </a:xfrm>
          <a:prstGeom prst="rect">
            <a:avLst/>
          </a:prstGeom>
          <a:noFill/>
          <a:ln>
            <a:noFill/>
          </a:ln>
        </p:spPr>
        <p:txBody>
          <a:bodyPr spcFirstLastPara="1" wrap="square" lIns="91260" tIns="91260" rIns="91260" bIns="91260" anchor="t" anchorCtr="0">
            <a:noAutofit/>
          </a:bodyPr>
          <a:lstStyle/>
          <a:p>
            <a:pPr marL="0" indent="0">
              <a:buClr>
                <a:schemeClr val="lt1"/>
              </a:buClr>
              <a:buSzPts val="1200"/>
            </a:pPr>
            <a:r>
              <a:rPr lang="en-GB"/>
              <a:t>Introduction </a:t>
            </a:r>
            <a:r>
              <a:rPr lang="en-GB" dirty="0"/>
              <a:t>and welcome</a:t>
            </a:r>
            <a:endParaRPr dirty="0"/>
          </a:p>
          <a:p>
            <a:pPr marL="0" indent="0">
              <a:buClr>
                <a:schemeClr val="lt1"/>
              </a:buClr>
              <a:buSzPts val="1200"/>
            </a:pPr>
            <a:r>
              <a:rPr lang="en-GB" dirty="0"/>
              <a:t>Picture shows a team effort with everyone having same aim. </a:t>
            </a:r>
            <a:endParaRPr dirty="0"/>
          </a:p>
          <a:p>
            <a:pPr marL="0" indent="0">
              <a:buClr>
                <a:schemeClr val="lt1"/>
              </a:buClr>
              <a:buSzPts val="1200"/>
            </a:pPr>
            <a:r>
              <a:rPr lang="en-GB" dirty="0"/>
              <a:t>Everyone can get to their summit. Some people may need ropes, porters, oxygen, more equipment, more energy gels. </a:t>
            </a:r>
            <a:endParaRPr dirty="0"/>
          </a:p>
          <a:p>
            <a:pPr marL="0" indent="0">
              <a:buClr>
                <a:schemeClr val="lt1"/>
              </a:buClr>
              <a:buSzPts val="1200"/>
            </a:pPr>
            <a:endParaRPr dirty="0"/>
          </a:p>
          <a:p>
            <a:pPr marL="0" indent="0">
              <a:buClr>
                <a:schemeClr val="lt1"/>
              </a:buClr>
              <a:buSzPts val="1200"/>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10</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2072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1e81e13a8f_0_35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g31e81e13a8f_0_359: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NASEN Teacher Toolkit </a:t>
            </a:r>
            <a:endParaRPr dirty="0"/>
          </a:p>
        </p:txBody>
      </p:sp>
      <p:sp>
        <p:nvSpPr>
          <p:cNvPr id="194" name="Google Shape;194;g31e81e13a8f_0_359: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3: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A summary of adaptive teaching.</a:t>
            </a:r>
            <a:endParaRPr dirty="0"/>
          </a:p>
          <a:p>
            <a:pPr marL="0" indent="0"/>
            <a:r>
              <a:rPr lang="en-GB" dirty="0"/>
              <a:t>Taken from structural learning.com</a:t>
            </a:r>
            <a:endParaRPr dirty="0"/>
          </a:p>
          <a:p>
            <a:pPr marL="0" indent="0"/>
            <a:endParaRPr dirty="0"/>
          </a:p>
          <a:p>
            <a:pPr marL="0" indent="0">
              <a:buClr>
                <a:schemeClr val="dk1"/>
              </a:buClr>
            </a:pPr>
            <a:endParaRPr dirty="0"/>
          </a:p>
          <a:p>
            <a:pPr marL="0" indent="0">
              <a:buClr>
                <a:schemeClr val="dk1"/>
              </a:buClr>
            </a:pPr>
            <a:r>
              <a:rPr lang="en-GB" dirty="0"/>
              <a:t>We have focused today on EEF and NASEN research. We have included the extensive research pieces in the reading list for this session.</a:t>
            </a:r>
            <a:endParaRPr dirty="0"/>
          </a:p>
          <a:p>
            <a:pPr marL="0" indent="0">
              <a:buClr>
                <a:schemeClr val="dk1"/>
              </a:buClr>
            </a:pPr>
            <a:r>
              <a:rPr lang="en-GB" dirty="0"/>
              <a:t>The NASEN teacher handbook includes subject-specific guidance information for you to use to adapt this presentation. </a:t>
            </a:r>
            <a:endParaRPr dirty="0"/>
          </a:p>
          <a:p>
            <a:pPr marL="0" indent="0"/>
            <a:endParaRPr dirty="0"/>
          </a:p>
        </p:txBody>
      </p:sp>
      <p:sp>
        <p:nvSpPr>
          <p:cNvPr id="207" name="Google Shape;207;p3: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1e81e13a8f_0_27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31e81e13a8f_0_274: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endParaRPr dirty="0"/>
          </a:p>
          <a:p>
            <a:pPr marL="0" indent="0"/>
            <a:r>
              <a:rPr lang="en-GB" dirty="0"/>
              <a:t>Let’s look again at recommendation 1, explicit instruction</a:t>
            </a:r>
            <a:endParaRPr dirty="0"/>
          </a:p>
        </p:txBody>
      </p:sp>
      <p:sp>
        <p:nvSpPr>
          <p:cNvPr id="232" name="Google Shape;232;g31e81e13a8f_0_274: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bf337463a2_0_5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2bf337463a2_0_5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Prior to moving to adaptive teaching, let’s recap and delve deeper into some of pillar 2 - explicit instruction in line with EEF guidance</a:t>
            </a:r>
            <a:endParaRPr dirty="0"/>
          </a:p>
          <a:p>
            <a:pPr marL="0" indent="0"/>
            <a:endParaRPr dirty="0"/>
          </a:p>
          <a:p>
            <a:pPr marL="0" indent="0"/>
            <a:r>
              <a:rPr lang="en-GB" sz="1100" u="sng" dirty="0">
                <a:solidFill>
                  <a:schemeClr val="hlink"/>
                </a:solidFill>
                <a:latin typeface="Arial"/>
                <a:ea typeface="Arial"/>
                <a:cs typeface="Arial"/>
                <a:sym typeface="Arial"/>
                <a:hlinkClick r:id="rId3"/>
              </a:rPr>
              <a:t>EEF blog: What exactly is explicit instruction? | EEF</a:t>
            </a:r>
            <a:r>
              <a:rPr lang="en-GB" dirty="0"/>
              <a:t> Gary Aubin</a:t>
            </a:r>
            <a:endParaRPr dirty="0"/>
          </a:p>
          <a:p>
            <a:pPr marL="0" indent="0"/>
            <a:endParaRPr dirty="0"/>
          </a:p>
          <a:p>
            <a:pPr marL="0" indent="0"/>
            <a:r>
              <a:rPr lang="en-GB" dirty="0"/>
              <a:t>To benefit pupils with SEND, the EEF supports the work we have done so far on explicit instruction. </a:t>
            </a:r>
            <a:endParaRPr dirty="0"/>
          </a:p>
          <a:p>
            <a:pPr marL="0" indent="0"/>
            <a:r>
              <a:rPr lang="en-GB" dirty="0"/>
              <a:t>The EEF outlines that we need to use clear and succinct language, chunking and small steps, modelling and regular checks for understanding. </a:t>
            </a:r>
            <a:endParaRPr dirty="0"/>
          </a:p>
          <a:p>
            <a:pPr marL="0" indent="0"/>
            <a:r>
              <a:rPr lang="en-GB" dirty="0"/>
              <a:t>For example, think back to the work we did on being clear and succinct,  and avoiding seductive details. </a:t>
            </a:r>
            <a:endParaRPr dirty="0"/>
          </a:p>
          <a:p>
            <a:pPr marL="0" indent="0"/>
            <a:r>
              <a:rPr lang="en-GB" dirty="0"/>
              <a:t>Also think back to the summary of </a:t>
            </a:r>
            <a:r>
              <a:rPr lang="en-GB" dirty="0" err="1"/>
              <a:t>Lemov’s</a:t>
            </a:r>
            <a:r>
              <a:rPr lang="en-GB" dirty="0"/>
              <a:t> TLAC technique 21 - take the steps. Identify the small steps, sequence the steps, help pupils to understand the steps, check for understanding and give exemplars. </a:t>
            </a:r>
            <a:endParaRPr dirty="0"/>
          </a:p>
          <a:p>
            <a:pPr marL="0" indent="0"/>
            <a:endParaRPr dirty="0"/>
          </a:p>
          <a:p>
            <a:pPr marL="0" indent="0"/>
            <a:endParaRPr dirty="0"/>
          </a:p>
        </p:txBody>
      </p:sp>
      <p:sp>
        <p:nvSpPr>
          <p:cNvPr id="239" name="Google Shape;239;g2bf337463a2_0_5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1e81e13a8f_0_6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g31e81e13a8f_0_60: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Let’s look back at some of </a:t>
            </a:r>
            <a:r>
              <a:rPr lang="en-GB" dirty="0" err="1"/>
              <a:t>Rosenshine’s</a:t>
            </a:r>
            <a:r>
              <a:rPr lang="en-GB" dirty="0"/>
              <a:t> principles that we covered in pillar 2. </a:t>
            </a:r>
            <a:endParaRPr dirty="0"/>
          </a:p>
          <a:p>
            <a:pPr marL="0" indent="0"/>
            <a:endParaRPr dirty="0"/>
          </a:p>
          <a:p>
            <a:pPr marL="0" indent="0"/>
            <a:endParaRPr dirty="0"/>
          </a:p>
          <a:p>
            <a:pPr marL="0" indent="0"/>
            <a:r>
              <a:rPr lang="en-GB" dirty="0"/>
              <a:t>The EEF guidance relates very well to these. </a:t>
            </a:r>
            <a:endParaRPr dirty="0"/>
          </a:p>
          <a:p>
            <a:pPr marL="456377" indent="-316929">
              <a:buChar char="●"/>
            </a:pPr>
            <a:r>
              <a:rPr lang="en-GB" dirty="0"/>
              <a:t>Highly effective explanations links to clear and succinct language</a:t>
            </a:r>
            <a:endParaRPr dirty="0"/>
          </a:p>
          <a:p>
            <a:pPr marL="456377" indent="-316929">
              <a:buChar char="●"/>
            </a:pPr>
            <a:r>
              <a:rPr lang="en-GB" dirty="0"/>
              <a:t>Small steps links to chunking and small steps</a:t>
            </a:r>
            <a:endParaRPr dirty="0"/>
          </a:p>
          <a:p>
            <a:pPr marL="456377" indent="-316929">
              <a:buChar char="●"/>
            </a:pPr>
            <a:r>
              <a:rPr lang="en-GB" dirty="0"/>
              <a:t>modelling and guided practice</a:t>
            </a:r>
            <a:endParaRPr dirty="0"/>
          </a:p>
          <a:p>
            <a:pPr marL="456377" indent="-316929">
              <a:buChar char="●"/>
            </a:pPr>
            <a:r>
              <a:rPr lang="en-GB" dirty="0"/>
              <a:t>regular checks for understanding links to monitoring independent practice. </a:t>
            </a:r>
            <a:endParaRPr dirty="0"/>
          </a:p>
          <a:p>
            <a:pPr marL="0" indent="0"/>
            <a:endParaRPr dirty="0"/>
          </a:p>
          <a:p>
            <a:pPr marL="0" indent="0"/>
            <a:r>
              <a:rPr lang="en-GB" dirty="0"/>
              <a:t>So let’s delve a bit deeper into modelling as our colleagues may think it is more abstract than it actually is!</a:t>
            </a:r>
            <a:endParaRPr dirty="0"/>
          </a:p>
        </p:txBody>
      </p:sp>
      <p:sp>
        <p:nvSpPr>
          <p:cNvPr id="251" name="Google Shape;251;g31e81e13a8f_0_60: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31e81e13a8f_0_3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g31e81e13a8f_0_38: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So we have used small steps and chunked information where needed.</a:t>
            </a:r>
            <a:endParaRPr dirty="0"/>
          </a:p>
          <a:p>
            <a:pPr marL="0" indent="0"/>
            <a:r>
              <a:rPr lang="en-GB" dirty="0"/>
              <a:t>Let’s explore the concept of modelling in more detail.</a:t>
            </a:r>
            <a:endParaRPr dirty="0"/>
          </a:p>
          <a:p>
            <a:pPr marL="0" indent="0"/>
            <a:endParaRPr dirty="0"/>
          </a:p>
          <a:p>
            <a:pPr marL="0" indent="0"/>
            <a:r>
              <a:rPr lang="en-GB" dirty="0"/>
              <a:t>The EEF states the following:</a:t>
            </a:r>
            <a:endParaRPr dirty="0"/>
          </a:p>
          <a:p>
            <a:pPr marL="0" indent="0"/>
            <a:r>
              <a:rPr lang="en-GB" dirty="0"/>
              <a:t>Only present s</a:t>
            </a:r>
            <a:r>
              <a:rPr lang="en-GB" b="1" dirty="0"/>
              <a:t>mall amounts of new materia</a:t>
            </a:r>
            <a:r>
              <a:rPr lang="en-GB" dirty="0"/>
              <a:t>l at any time and assist students as they practice this material</a:t>
            </a:r>
            <a:endParaRPr dirty="0"/>
          </a:p>
          <a:p>
            <a:pPr marL="0" indent="0"/>
            <a:r>
              <a:rPr lang="en-GB" b="1" dirty="0"/>
              <a:t>Think aloud as you model</a:t>
            </a:r>
            <a:r>
              <a:rPr lang="en-GB" dirty="0"/>
              <a:t> and h</a:t>
            </a:r>
            <a:r>
              <a:rPr lang="en-GB" b="1" dirty="0"/>
              <a:t>ighlight any misconceptions</a:t>
            </a:r>
            <a:r>
              <a:rPr lang="en-GB" dirty="0"/>
              <a:t> including </a:t>
            </a:r>
            <a:r>
              <a:rPr lang="en-GB" b="1" dirty="0"/>
              <a:t>contrasting non-examples</a:t>
            </a:r>
            <a:r>
              <a:rPr lang="en-GB" dirty="0"/>
              <a:t> that will draw pupils’ attention to the deep structure of the concept</a:t>
            </a:r>
            <a:endParaRPr dirty="0"/>
          </a:p>
          <a:p>
            <a:pPr marL="0" indent="0"/>
            <a:r>
              <a:rPr lang="en-GB" dirty="0"/>
              <a:t>Include varied examples </a:t>
            </a:r>
            <a:endParaRPr dirty="0"/>
          </a:p>
          <a:p>
            <a:pPr marL="0" indent="0"/>
            <a:r>
              <a:rPr lang="en-GB" b="1" dirty="0"/>
              <a:t>Reduce the language load</a:t>
            </a:r>
            <a:r>
              <a:rPr lang="en-GB" dirty="0"/>
              <a:t>. Limit words and only state that is necessary</a:t>
            </a:r>
            <a:endParaRPr dirty="0"/>
          </a:p>
          <a:p>
            <a:pPr marL="0" indent="0"/>
            <a:r>
              <a:rPr lang="en-GB" dirty="0"/>
              <a:t>Explain ambiguous or tricky language - (as a curriculum executive board, we are looking at ways to explore quick methods of doing this using a current research piece from LEAD academy trust in the East of England)</a:t>
            </a:r>
            <a:endParaRPr dirty="0"/>
          </a:p>
          <a:p>
            <a:pPr marL="0" indent="0"/>
            <a:r>
              <a:rPr lang="en-GB" b="1" dirty="0"/>
              <a:t>Pace your speech</a:t>
            </a:r>
            <a:r>
              <a:rPr lang="en-GB" dirty="0"/>
              <a:t> to aid processing time</a:t>
            </a:r>
            <a:endParaRPr dirty="0"/>
          </a:p>
          <a:p>
            <a:pPr marL="0" indent="0"/>
            <a:r>
              <a:rPr lang="en-GB" b="1" dirty="0"/>
              <a:t>Highlight any essential information</a:t>
            </a:r>
            <a:r>
              <a:rPr lang="en-GB" dirty="0"/>
              <a:t> to remove distracting information that may add to cognitive load. </a:t>
            </a:r>
            <a:endParaRPr dirty="0"/>
          </a:p>
          <a:p>
            <a:pPr marL="0" indent="0"/>
            <a:endParaRPr dirty="0"/>
          </a:p>
          <a:p>
            <a:pPr marL="0" indent="0"/>
            <a:r>
              <a:rPr lang="en-GB" dirty="0"/>
              <a:t>Here are some examples from Research Schools Network</a:t>
            </a:r>
            <a:endParaRPr dirty="0"/>
          </a:p>
          <a:p>
            <a:pPr marL="0" indent="0"/>
            <a:endParaRPr dirty="0"/>
          </a:p>
          <a:p>
            <a:pPr marL="0" indent="0"/>
            <a:r>
              <a:rPr lang="en-GB" sz="1100" u="sng" dirty="0">
                <a:solidFill>
                  <a:schemeClr val="hlink"/>
                </a:solidFill>
                <a:latin typeface="Arial"/>
                <a:ea typeface="Arial"/>
                <a:cs typeface="Arial"/>
                <a:sym typeface="Arial"/>
                <a:hlinkClick r:id="rId3"/>
              </a:rPr>
              <a:t>support, instruction, pupil, explicit,… | Research Schools Network</a:t>
            </a:r>
            <a:endParaRPr dirty="0"/>
          </a:p>
        </p:txBody>
      </p:sp>
      <p:sp>
        <p:nvSpPr>
          <p:cNvPr id="262" name="Google Shape;262;g31e81e13a8f_0_38: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1e81e13a8f_0_3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31e81e13a8f_0_342: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Useful summary from NASEN in relation to  primary mathematics, page 59 </a:t>
            </a:r>
            <a:endParaRPr dirty="0"/>
          </a:p>
          <a:p>
            <a:pPr marL="0" indent="0"/>
            <a:r>
              <a:rPr lang="en-GB" dirty="0"/>
              <a:t>This highlights the movement between concrete to pictorial to abstract and how you might need to use assessment to move back between each step</a:t>
            </a:r>
            <a:endParaRPr dirty="0"/>
          </a:p>
          <a:p>
            <a:pPr marL="0" indent="0"/>
            <a:r>
              <a:rPr lang="en-GB" dirty="0"/>
              <a:t>In secondary, the concrete may be needed for a small number of pupils. Or, it could be breaking down abstract concepts into manageable steps or ‘thinking aloud’</a:t>
            </a:r>
            <a:endParaRPr dirty="0"/>
          </a:p>
          <a:p>
            <a:pPr marL="0" indent="0"/>
            <a:r>
              <a:rPr lang="en-GB" dirty="0"/>
              <a:t>The pictorial element may be the use of visualisers, visual stimuli </a:t>
            </a:r>
            <a:endParaRPr dirty="0"/>
          </a:p>
          <a:p>
            <a:pPr marL="0" indent="0"/>
            <a:r>
              <a:rPr lang="en-GB" dirty="0"/>
              <a:t>How can this be used in your subject area?</a:t>
            </a:r>
            <a:endParaRPr dirty="0"/>
          </a:p>
        </p:txBody>
      </p:sp>
      <p:sp>
        <p:nvSpPr>
          <p:cNvPr id="276" name="Google Shape;276;g31e81e13a8f_0_342: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31e81e13a8f_0_33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31e81e13a8f_0_33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In the key stage 3 element of NASEN teacher handbook, explicit instruction of key vocabulary is important, including etymology and Greek/Latin root words. This will help to create links and also in time give pupils strategies to unpick words.</a:t>
            </a:r>
            <a:endParaRPr dirty="0"/>
          </a:p>
          <a:p>
            <a:pPr marL="0" indent="0"/>
            <a:endParaRPr dirty="0"/>
          </a:p>
          <a:p>
            <a:pPr marL="0" indent="0"/>
            <a:r>
              <a:rPr lang="en-GB" dirty="0"/>
              <a:t>Example of explicit vocabulary instruction to support weaker readers to understand etymology - courtesy of Jayne Calvert at LLS.</a:t>
            </a:r>
            <a:endParaRPr dirty="0"/>
          </a:p>
          <a:p>
            <a:pPr marL="0" indent="0"/>
            <a:endParaRPr dirty="0"/>
          </a:p>
          <a:p>
            <a:pPr marL="0" indent="0"/>
            <a:r>
              <a:rPr lang="en-GB" dirty="0"/>
              <a:t>However we are doing more work on this at the moment in relation to fast and focused models. </a:t>
            </a:r>
            <a:endParaRPr dirty="0"/>
          </a:p>
        </p:txBody>
      </p:sp>
      <p:sp>
        <p:nvSpPr>
          <p:cNvPr id="284" name="Google Shape;284;g31e81e13a8f_0_33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a:extLst>
            <a:ext uri="{FF2B5EF4-FFF2-40B4-BE49-F238E27FC236}">
              <a16:creationId xmlns:a16="http://schemas.microsoft.com/office/drawing/2014/main" id="{B45DE77E-A6E7-F135-7726-8D87E230B90F}"/>
            </a:ext>
          </a:extLst>
        </p:cNvPr>
        <p:cNvGrpSpPr/>
        <p:nvPr/>
      </p:nvGrpSpPr>
      <p:grpSpPr>
        <a:xfrm>
          <a:off x="0" y="0"/>
          <a:ext cx="0" cy="0"/>
          <a:chOff x="0" y="0"/>
          <a:chExt cx="0" cy="0"/>
        </a:xfrm>
      </p:grpSpPr>
      <p:sp>
        <p:nvSpPr>
          <p:cNvPr id="282" name="Google Shape;282;g31e81e13a8f_0_335:notes">
            <a:extLst>
              <a:ext uri="{FF2B5EF4-FFF2-40B4-BE49-F238E27FC236}">
                <a16:creationId xmlns:a16="http://schemas.microsoft.com/office/drawing/2014/main" id="{24010714-FF67-5E2B-6AF6-3F37ADA40CEA}"/>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31e81e13a8f_0_335:notes">
            <a:extLst>
              <a:ext uri="{FF2B5EF4-FFF2-40B4-BE49-F238E27FC236}">
                <a16:creationId xmlns:a16="http://schemas.microsoft.com/office/drawing/2014/main" id="{3B1D013C-6DBC-2370-F223-4B266FE2349E}"/>
              </a:ext>
            </a:extLst>
          </p:cNvPr>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endParaRPr dirty="0"/>
          </a:p>
        </p:txBody>
      </p:sp>
      <p:sp>
        <p:nvSpPr>
          <p:cNvPr id="284" name="Google Shape;284;g31e81e13a8f_0_335:notes">
            <a:extLst>
              <a:ext uri="{FF2B5EF4-FFF2-40B4-BE49-F238E27FC236}">
                <a16:creationId xmlns:a16="http://schemas.microsoft.com/office/drawing/2014/main" id="{D3FAD908-46EB-F005-2449-0B2A6F4C5E76}"/>
              </a:ext>
            </a:extLst>
          </p:cNvPr>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19</a:t>
            </a:fld>
            <a:endParaRPr/>
          </a:p>
        </p:txBody>
      </p:sp>
    </p:spTree>
    <p:extLst>
      <p:ext uri="{BB962C8B-B14F-4D97-AF65-F5344CB8AC3E}">
        <p14:creationId xmlns:p14="http://schemas.microsoft.com/office/powerpoint/2010/main" val="2721844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dirty="0"/>
              <a:t>The 19k</a:t>
            </a:r>
            <a:endParaRPr dirty="0"/>
          </a:p>
          <a:p>
            <a:pPr marL="0" indent="0"/>
            <a:endParaRPr dirty="0"/>
          </a:p>
          <a:p>
            <a:pPr marL="0" indent="0"/>
            <a:r>
              <a:rPr lang="en-GB" dirty="0"/>
              <a:t>Let us recap the analysis of the 19k</a:t>
            </a:r>
            <a:endParaRPr dirty="0"/>
          </a:p>
          <a:p>
            <a:pPr marL="0" indent="0">
              <a:buClr>
                <a:schemeClr val="dk1"/>
              </a:buClr>
            </a:pPr>
            <a:r>
              <a:rPr lang="en-GB" dirty="0"/>
              <a:t>6456 pupils in the 19k live in the 10% most deprived area in UK and 13293 live in the 30% most deprived areas.</a:t>
            </a:r>
            <a:endParaRPr dirty="0"/>
          </a:p>
          <a:p>
            <a:pPr marL="0" indent="0">
              <a:buClr>
                <a:schemeClr val="dk1"/>
              </a:buClr>
            </a:pPr>
            <a:endParaRPr dirty="0"/>
          </a:p>
          <a:p>
            <a:pPr marL="0" indent="0"/>
            <a:r>
              <a:rPr lang="en-GB" dirty="0"/>
              <a:t>Our work is to facilitate learning of and sharing of best generic and subject specific implementation practice across schools.</a:t>
            </a:r>
            <a:endParaRPr dirty="0"/>
          </a:p>
          <a:p>
            <a:pPr marL="0" indent="0"/>
            <a:r>
              <a:rPr lang="en-GB" dirty="0"/>
              <a:t>Our focus must be on improving outcomes for disadvantaged pupils and those with SEND. </a:t>
            </a:r>
            <a:endParaRPr dirty="0"/>
          </a:p>
          <a:p>
            <a:pPr marL="0" indent="0"/>
            <a:r>
              <a:rPr lang="en-GB" dirty="0"/>
              <a:t>However, across the partnership impact so far has been positive. </a:t>
            </a:r>
            <a:endParaRPr dirty="0"/>
          </a:p>
          <a:p>
            <a:pPr marL="0" indent="0"/>
            <a:r>
              <a:rPr lang="en-GB" dirty="0"/>
              <a:t>It is wonderful that working collectively together as leaders of the 19k, we can have a hugely positive impact on pupils across Bolton. </a:t>
            </a:r>
            <a:endParaRPr dirty="0"/>
          </a:p>
        </p:txBody>
      </p:sp>
      <p:sp>
        <p:nvSpPr>
          <p:cNvPr id="114" name="Google Shape;114;p42: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1e81e13a8f_0_25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31e81e13a8f_0_256: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run a brief task </a:t>
            </a:r>
            <a:endParaRPr dirty="0"/>
          </a:p>
          <a:p>
            <a:pPr marL="0" indent="0"/>
            <a:endParaRPr dirty="0"/>
          </a:p>
          <a:p>
            <a:pPr marL="0" indent="0"/>
            <a:r>
              <a:rPr lang="en-GB" dirty="0"/>
              <a:t>Look at the example on the board. </a:t>
            </a:r>
            <a:endParaRPr dirty="0"/>
          </a:p>
          <a:p>
            <a:pPr marL="0" indent="0"/>
            <a:r>
              <a:rPr lang="en-GB" dirty="0"/>
              <a:t>Discuss the effectiveness of this approach when supporting pupils with SEND. </a:t>
            </a:r>
            <a:endParaRPr dirty="0"/>
          </a:p>
          <a:p>
            <a:pPr marL="0" indent="0"/>
            <a:endParaRPr b="1" i="1" dirty="0"/>
          </a:p>
          <a:p>
            <a:pPr marL="0" indent="0"/>
            <a:r>
              <a:rPr lang="en-GB" b="1" i="1" dirty="0"/>
              <a:t>Make the point of cognitive load - the arrows across the text, the definitions are too complex and add to cognitive load rather than diminish it. Think back to ‘optimising communication’. </a:t>
            </a:r>
            <a:endParaRPr b="1" i="1" dirty="0"/>
          </a:p>
          <a:p>
            <a:pPr marL="0" indent="0"/>
            <a:endParaRPr b="1" i="1" dirty="0"/>
          </a:p>
          <a:p>
            <a:pPr marL="0" indent="0"/>
            <a:r>
              <a:rPr lang="en-GB" b="1" i="1" dirty="0"/>
              <a:t>Here you could ask hub members to bring a subject-specific example for comment and discussion, or to share any best practice. </a:t>
            </a:r>
            <a:endParaRPr b="1" i="1" dirty="0"/>
          </a:p>
        </p:txBody>
      </p:sp>
      <p:sp>
        <p:nvSpPr>
          <p:cNvPr id="291" name="Google Shape;291;g31e81e13a8f_0_256: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1e81e13a8f_0_37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g31e81e13a8f_0_371: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lnSpc>
                <a:spcPct val="115000"/>
              </a:lnSpc>
              <a:spcBef>
                <a:spcPts val="1797"/>
              </a:spcBef>
            </a:pPr>
            <a:r>
              <a:rPr lang="en-GB" sz="1000" b="1" dirty="0">
                <a:solidFill>
                  <a:srgbClr val="1E1E1E"/>
                </a:solidFill>
                <a:latin typeface="Arial"/>
                <a:ea typeface="Arial"/>
                <a:cs typeface="Arial"/>
                <a:sym typeface="Arial"/>
              </a:rPr>
              <a:t>What are the principles for using WAGOLLS effectively? (Alex Quigley)</a:t>
            </a:r>
            <a:endParaRPr sz="1000" b="1" dirty="0">
              <a:solidFill>
                <a:srgbClr val="1E1E1E"/>
              </a:solidFill>
              <a:latin typeface="Arial"/>
              <a:ea typeface="Arial"/>
              <a:cs typeface="Arial"/>
              <a:sym typeface="Arial"/>
            </a:endParaRPr>
          </a:p>
          <a:p>
            <a:pPr marL="0" indent="0">
              <a:lnSpc>
                <a:spcPct val="115000"/>
              </a:lnSpc>
              <a:spcBef>
                <a:spcPts val="1198"/>
              </a:spcBef>
            </a:pPr>
            <a:r>
              <a:rPr lang="en-GB" sz="1100" dirty="0">
                <a:solidFill>
                  <a:srgbClr val="1E1E1E"/>
                </a:solidFill>
                <a:latin typeface="Arial"/>
                <a:ea typeface="Arial"/>
                <a:cs typeface="Arial"/>
                <a:sym typeface="Arial"/>
              </a:rPr>
              <a:t>Utilise multiple WAGOLLs where possible. When pupils are faced with one example of good writing, they too often simply imitate it. But shift pupils to comparing two examples and pupils begin to better to </a:t>
            </a:r>
            <a:r>
              <a:rPr lang="en-GB" sz="1100" i="1" dirty="0">
                <a:solidFill>
                  <a:srgbClr val="1E1E1E"/>
                </a:solidFill>
                <a:latin typeface="Arial"/>
                <a:ea typeface="Arial"/>
                <a:cs typeface="Arial"/>
                <a:sym typeface="Arial"/>
              </a:rPr>
              <a:t>discriminate</a:t>
            </a:r>
            <a:r>
              <a:rPr lang="en-GB" sz="1100" dirty="0">
                <a:solidFill>
                  <a:srgbClr val="1E1E1E"/>
                </a:solidFill>
                <a:latin typeface="Arial"/>
                <a:ea typeface="Arial"/>
                <a:cs typeface="Arial"/>
                <a:sym typeface="Arial"/>
              </a:rPr>
              <a:t> their key ingredients. If you have three examples – this could be a bit overwhelming – but with more confident pupils, they begin to get a rich picture of writing styles and moves for their own writing. They can better notice patterns of writing quality (whilst getting a healthy dose of reading).</a:t>
            </a:r>
            <a:endParaRPr sz="1100" dirty="0">
              <a:solidFill>
                <a:srgbClr val="1E1E1E"/>
              </a:solidFill>
              <a:latin typeface="Arial"/>
              <a:ea typeface="Arial"/>
              <a:cs typeface="Arial"/>
              <a:sym typeface="Arial"/>
            </a:endParaRPr>
          </a:p>
          <a:p>
            <a:pPr marL="0" indent="0">
              <a:lnSpc>
                <a:spcPct val="115000"/>
              </a:lnSpc>
              <a:spcBef>
                <a:spcPts val="1198"/>
              </a:spcBef>
            </a:pPr>
            <a:r>
              <a:rPr lang="en-GB" sz="1100" dirty="0">
                <a:solidFill>
                  <a:srgbClr val="1E1E1E"/>
                </a:solidFill>
                <a:latin typeface="Arial"/>
                <a:ea typeface="Arial"/>
                <a:cs typeface="Arial"/>
                <a:sym typeface="Arial"/>
              </a:rPr>
              <a:t>Ensure pupils dig beneath the surface features of WAGOLLs. For novice pupils, it is understandable that they’d fixate on surface features of examples. For instance, for a written argument, they may notice the number of paragraphs, but not discern the crucial argument structure (e.g. such as the classic </a:t>
            </a:r>
            <a:r>
              <a:rPr lang="en-GB" sz="1100" i="1" dirty="0">
                <a:solidFill>
                  <a:schemeClr val="hlink"/>
                </a:solidFill>
                <a:uFill>
                  <a:noFill/>
                </a:uFill>
                <a:latin typeface="Arial"/>
                <a:ea typeface="Arial"/>
                <a:cs typeface="Arial"/>
                <a:sym typeface="Arial"/>
                <a:hlinkClick r:id="rId3"/>
              </a:rPr>
              <a:t>‘thesis, antithesis, synthesis</a:t>
            </a:r>
            <a:r>
              <a:rPr lang="en-GB" sz="1100" dirty="0">
                <a:solidFill>
                  <a:srgbClr val="1E1E1E"/>
                </a:solidFill>
                <a:latin typeface="Arial"/>
                <a:ea typeface="Arial"/>
                <a:cs typeface="Arial"/>
                <a:sym typeface="Arial"/>
              </a:rPr>
              <a:t>’ structure). Sophisticated vocabulary can be visible to pupils, but they don’t notice there is a subtly connected pattern of language. Explicit teaching of the most important ingredients of the WAGOLL is essential.</a:t>
            </a:r>
            <a:endParaRPr sz="1100" dirty="0">
              <a:solidFill>
                <a:srgbClr val="1E1E1E"/>
              </a:solidFill>
              <a:latin typeface="Arial"/>
              <a:ea typeface="Arial"/>
              <a:cs typeface="Arial"/>
              <a:sym typeface="Arial"/>
            </a:endParaRPr>
          </a:p>
          <a:p>
            <a:pPr marL="0" indent="0">
              <a:lnSpc>
                <a:spcPct val="115000"/>
              </a:lnSpc>
              <a:spcBef>
                <a:spcPts val="1198"/>
              </a:spcBef>
            </a:pPr>
            <a:r>
              <a:rPr lang="en-GB" sz="1100" dirty="0">
                <a:solidFill>
                  <a:srgbClr val="1E1E1E"/>
                </a:solidFill>
                <a:latin typeface="Arial"/>
                <a:ea typeface="Arial"/>
                <a:cs typeface="Arial"/>
                <a:sym typeface="Arial"/>
              </a:rPr>
              <a:t>Apply the ‘Goldilocks principle’ to WAGOLLs. Too often, we can use examples that are simply beyond the reach of pupils to imitate well. For instance, if we are teaching complex sentence structures, utilising Dickens, and David Copperfield, isn’t always ideal. We can apply the Goldilocks principle: ensuring the example is within reach. A good example is using past pupil exemplar – with their understandable flaws and mistakes – and not simple the most sophisticated examples we can find.</a:t>
            </a:r>
            <a:endParaRPr sz="1100" dirty="0">
              <a:solidFill>
                <a:srgbClr val="1E1E1E"/>
              </a:solidFill>
              <a:latin typeface="Arial"/>
              <a:ea typeface="Arial"/>
              <a:cs typeface="Arial"/>
              <a:sym typeface="Arial"/>
            </a:endParaRPr>
          </a:p>
          <a:p>
            <a:pPr marL="0" indent="0">
              <a:lnSpc>
                <a:spcPct val="115000"/>
              </a:lnSpc>
              <a:spcBef>
                <a:spcPts val="1198"/>
              </a:spcBef>
            </a:pPr>
            <a:r>
              <a:rPr lang="en-GB" sz="1100" dirty="0">
                <a:solidFill>
                  <a:srgbClr val="1E1E1E"/>
                </a:solidFill>
                <a:latin typeface="Arial"/>
                <a:ea typeface="Arial"/>
                <a:cs typeface="Arial"/>
                <a:sym typeface="Arial"/>
              </a:rPr>
              <a:t>Read aloud, annotate live, and ensure pupils pay close attention to sentence-level choices. Pupils can judge a good piece of writing when they see one, but they can easily miss nuanced effects. By reading the WAGOLL aloud, whilst narrating the writer’s potential thinking and sentence choices, we help pupils notice nuances of writing craft. We have been annotating to pay attention to writing moves, for thousands of years, so let’s be deliberate and explicitly model good quality annotation too.</a:t>
            </a:r>
            <a:endParaRPr sz="1100" dirty="0">
              <a:solidFill>
                <a:srgbClr val="1E1E1E"/>
              </a:solidFill>
              <a:latin typeface="Arial"/>
              <a:ea typeface="Arial"/>
              <a:cs typeface="Arial"/>
              <a:sym typeface="Arial"/>
            </a:endParaRPr>
          </a:p>
          <a:p>
            <a:pPr marL="0" indent="0">
              <a:spcBef>
                <a:spcPts val="1198"/>
              </a:spcBef>
            </a:pPr>
            <a:endParaRPr dirty="0"/>
          </a:p>
        </p:txBody>
      </p:sp>
      <p:sp>
        <p:nvSpPr>
          <p:cNvPr id="298" name="Google Shape;298;g31e81e13a8f_0_371: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1e81e13a8f_0_26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31e81e13a8f_0_266: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Let’s move on to look at recommendation 2, cognitive and metacognitive strategies </a:t>
            </a:r>
            <a:endParaRPr dirty="0"/>
          </a:p>
        </p:txBody>
      </p:sp>
      <p:sp>
        <p:nvSpPr>
          <p:cNvPr id="306" name="Google Shape;306;g31e81e13a8f_0_266: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1e81e13a8f_1_3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31e81e13a8f_1_3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Metacognition - what is it?</a:t>
            </a:r>
            <a:endParaRPr dirty="0"/>
          </a:p>
          <a:p>
            <a:pPr marL="0" indent="0"/>
            <a:endParaRPr dirty="0"/>
          </a:p>
          <a:p>
            <a:pPr marL="0" indent="0"/>
            <a:r>
              <a:rPr lang="en-GB" dirty="0"/>
              <a:t>Metacognition and self-regulation approaches support pupils to think about their learning more explicitly, often by teaching them specific strategies for planning, monitoring and evaluating their learning. Teachers may refer to this as ‘thinking about thinking’ This terms however is vague and slippery- it doesn’t help a the teacher with bottom set Y8 on a wet Wednesday afternoon or a Y11 maths teacher tackling trigonometry after break-time.</a:t>
            </a:r>
            <a:endParaRPr dirty="0"/>
          </a:p>
          <a:p>
            <a:pPr marL="0" indent="0">
              <a:lnSpc>
                <a:spcPct val="115000"/>
              </a:lnSpc>
              <a:buSzPts val="1100"/>
            </a:pPr>
            <a:r>
              <a:rPr lang="en-GB" dirty="0"/>
              <a:t>Other definitions like ‘learning to learn’ are equally vague and can promote the misconception that MC is a generic skill and that we are not actually thinking about something!</a:t>
            </a:r>
            <a:endParaRPr dirty="0"/>
          </a:p>
          <a:p>
            <a:pPr marL="0" indent="0">
              <a:lnSpc>
                <a:spcPct val="115000"/>
              </a:lnSpc>
              <a:buSzPts val="1100"/>
            </a:pPr>
            <a:endParaRPr dirty="0"/>
          </a:p>
          <a:p>
            <a:pPr marL="0" indent="0">
              <a:lnSpc>
                <a:spcPct val="115000"/>
              </a:lnSpc>
              <a:buSzPts val="1100"/>
            </a:pPr>
            <a:r>
              <a:rPr lang="en-GB" dirty="0"/>
              <a:t>By defining MC better we can make it concrete for teachers and pupils, whilst dispelling some common misconceptions about what MC is and isn’t</a:t>
            </a:r>
            <a:endParaRPr dirty="0"/>
          </a:p>
          <a:p>
            <a:pPr marL="0" indent="0"/>
            <a:endParaRPr dirty="0"/>
          </a:p>
          <a:p>
            <a:pPr marL="0" indent="0">
              <a:lnSpc>
                <a:spcPct val="115000"/>
              </a:lnSpc>
              <a:buClr>
                <a:schemeClr val="dk1"/>
              </a:buClr>
              <a:buSzPts val="1100"/>
            </a:pPr>
            <a:r>
              <a:rPr lang="en-GB" dirty="0"/>
              <a:t>1.Cognition – what you know and that includes knowledge of strategies like memorisation techniques</a:t>
            </a:r>
            <a:endParaRPr dirty="0"/>
          </a:p>
          <a:p>
            <a:pPr marL="0" indent="0">
              <a:lnSpc>
                <a:spcPct val="115000"/>
              </a:lnSpc>
              <a:buClr>
                <a:schemeClr val="dk1"/>
              </a:buClr>
              <a:buSzPts val="1100"/>
            </a:pPr>
            <a:r>
              <a:rPr lang="en-GB" dirty="0"/>
              <a:t>2.Metacognition – how you control your thinking – how you self-monitor and deploy what you know at the right time</a:t>
            </a:r>
            <a:endParaRPr dirty="0"/>
          </a:p>
          <a:p>
            <a:pPr marL="0" indent="0"/>
            <a:endParaRPr dirty="0"/>
          </a:p>
        </p:txBody>
      </p:sp>
      <p:sp>
        <p:nvSpPr>
          <p:cNvPr id="313" name="Google Shape;313;g31e81e13a8f_1_3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bdb06796c8_0_5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2bdb06796c8_0_50: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We know that how pupils think about their learning can lead to improvements in this learning. Understanding and reflecting on the process by which they learn information will give pupils more control of this process, and support them to learn independently. Pupils’ ability to reflect on their own work will unlock their creativity and capacity to improve. It will also help them to focus on the steps they need to take next time to improve their learning, or more importantly, reflect and improve on the process they used to approach the task and how this could be replicated for future learning. </a:t>
            </a:r>
            <a:endParaRPr dirty="0"/>
          </a:p>
        </p:txBody>
      </p:sp>
      <p:sp>
        <p:nvSpPr>
          <p:cNvPr id="321" name="Google Shape;321;g2bdb06796c8_0_50: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1e81e13a8f_1_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g31e81e13a8f_1_12: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Does it work?</a:t>
            </a:r>
            <a:endParaRPr dirty="0"/>
          </a:p>
          <a:p>
            <a:pPr marL="0" indent="0"/>
            <a:endParaRPr dirty="0"/>
          </a:p>
          <a:p>
            <a:pPr marL="0" indent="0"/>
            <a:r>
              <a:rPr lang="en-GB" dirty="0"/>
              <a:t>EEF Toolkit data shows that developing pupils’ metacognitive and self-regulation strategies has the biggest impact on pupil outcomes (based on all the strategies they have data for).</a:t>
            </a:r>
            <a:endParaRPr dirty="0"/>
          </a:p>
          <a:p>
            <a:pPr marL="0" indent="0"/>
            <a:endParaRPr dirty="0"/>
          </a:p>
          <a:p>
            <a:pPr marL="0" indent="0"/>
            <a:r>
              <a:rPr lang="en-GB" dirty="0"/>
              <a:t>Done well, this can lead to +7 months progress for pupils. The evidence base for this is strong and the cost implications for school is very low.</a:t>
            </a:r>
            <a:endParaRPr dirty="0"/>
          </a:p>
          <a:p>
            <a:pPr marL="0" indent="0"/>
            <a:endParaRPr dirty="0"/>
          </a:p>
          <a:p>
            <a:pPr marL="0" indent="0"/>
            <a:r>
              <a:rPr lang="en-GB" dirty="0"/>
              <a:t>Hattie Effect size of these approaches: Self-judgement and reflection = 0.74, Meta-cognition strategies = 0.59</a:t>
            </a:r>
            <a:endParaRPr dirty="0"/>
          </a:p>
          <a:p>
            <a:pPr marL="0" indent="0"/>
            <a:endParaRPr dirty="0"/>
          </a:p>
          <a:p>
            <a:pPr marL="0" indent="0">
              <a:lnSpc>
                <a:spcPct val="115000"/>
              </a:lnSpc>
              <a:buSzPts val="1100"/>
            </a:pPr>
            <a:r>
              <a:rPr lang="en-GB" dirty="0" err="1"/>
              <a:t>Veenman</a:t>
            </a:r>
            <a:r>
              <a:rPr lang="en-GB" dirty="0"/>
              <a:t> et al. (2004) study reveals that metacognition has been shown in various studies to have a sig impact on pupils’ academic performance. It is a powerful predictor of learning. Improving a learners MC practices may compensate for any cog limitation they have. MC skills developed and contributed to learning performance partly independently of intelligence. </a:t>
            </a:r>
            <a:endParaRPr dirty="0"/>
          </a:p>
          <a:p>
            <a:pPr marL="0" indent="0">
              <a:lnSpc>
                <a:spcPct val="115000"/>
              </a:lnSpc>
              <a:buClr>
                <a:schemeClr val="dk1"/>
              </a:buClr>
              <a:buSzPts val="1100"/>
            </a:pPr>
            <a:r>
              <a:rPr lang="en-GB" dirty="0"/>
              <a:t>See: https://pdfs.semanticscholar.org/324f/9c2c9a147cc122446e8df3614af9b861ef5e.pdf. </a:t>
            </a:r>
            <a:endParaRPr dirty="0"/>
          </a:p>
          <a:p>
            <a:pPr marL="0" indent="0"/>
            <a:endParaRPr dirty="0"/>
          </a:p>
        </p:txBody>
      </p:sp>
      <p:sp>
        <p:nvSpPr>
          <p:cNvPr id="332" name="Google Shape;332;g31e81e13a8f_1_12: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1e81e13a8f_1_8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g31e81e13a8f_1_83: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buClr>
                <a:schemeClr val="dk1"/>
              </a:buClr>
            </a:pPr>
            <a:r>
              <a:rPr lang="en-GB" dirty="0" err="1"/>
              <a:t>EEf</a:t>
            </a:r>
            <a:r>
              <a:rPr lang="en-GB" dirty="0"/>
              <a:t> Research on metacognition. </a:t>
            </a:r>
            <a:endParaRPr dirty="0"/>
          </a:p>
          <a:p>
            <a:pPr marL="0" indent="0"/>
            <a:r>
              <a:rPr lang="en-GB" dirty="0"/>
              <a:t>Draw attention to</a:t>
            </a:r>
            <a:r>
              <a:rPr lang="en-GB" b="1" dirty="0"/>
              <a:t> Recommendation 2</a:t>
            </a:r>
            <a:r>
              <a:rPr lang="en-GB" dirty="0"/>
              <a:t>: Planning, monitoring and evaluating (metacognitive self-regulation). We need to explicitly teacher pupils metacognitive strategies including how to plan, monitor and evaluate their learning. </a:t>
            </a:r>
            <a:endParaRPr dirty="0"/>
          </a:p>
          <a:p>
            <a:pPr marL="456377" indent="-316929">
              <a:buChar char="-"/>
            </a:pPr>
            <a:r>
              <a:rPr lang="en-GB" dirty="0"/>
              <a:t>Explicit instruction in cognitive and </a:t>
            </a:r>
            <a:r>
              <a:rPr lang="en-GB" dirty="0" err="1"/>
              <a:t>metacogntive</a:t>
            </a:r>
            <a:r>
              <a:rPr lang="en-GB" dirty="0"/>
              <a:t> strategies can improve pupils’ learning</a:t>
            </a:r>
            <a:endParaRPr dirty="0"/>
          </a:p>
          <a:p>
            <a:pPr marL="456377" indent="-316929">
              <a:buChar char="-"/>
            </a:pPr>
            <a:r>
              <a:rPr lang="en-GB" dirty="0"/>
              <a:t>While concepts like ‘plan, monitor and evaluate’ </a:t>
            </a:r>
            <a:r>
              <a:rPr lang="en-GB" dirty="0" err="1"/>
              <a:t>cna</a:t>
            </a:r>
            <a:r>
              <a:rPr lang="en-GB" dirty="0"/>
              <a:t> be introduced generically, the strategies are best applied in relation to subject specific content or tasks.</a:t>
            </a:r>
            <a:endParaRPr dirty="0"/>
          </a:p>
          <a:p>
            <a:pPr marL="456377" indent="-316929">
              <a:buChar char="-"/>
            </a:pPr>
            <a:r>
              <a:rPr lang="en-GB" dirty="0"/>
              <a:t>A series of steps is needed, beginning with activation of prior knowledge and leading to independent practice before ending with structured reflection. These can be applied to different subjects, ages and contexts. </a:t>
            </a:r>
            <a:endParaRPr dirty="0"/>
          </a:p>
          <a:p>
            <a:pPr marL="0" indent="0"/>
            <a:endParaRPr dirty="0"/>
          </a:p>
          <a:p>
            <a:pPr marL="0" indent="0">
              <a:buClr>
                <a:schemeClr val="dk1"/>
              </a:buClr>
            </a:pPr>
            <a:r>
              <a:rPr lang="en-GB" dirty="0"/>
              <a:t>This is perhaps the most well-known aspect of metacognition. Crucially, however, most teachers consider that they ’do this already’ but how effective is this? Is this planned for in their lessons / your curriculum? Do you every use curriculum conversations to delve into how teachers are doing this in their classrooms and what good practice in your subject areas look like?</a:t>
            </a:r>
            <a:endParaRPr dirty="0"/>
          </a:p>
          <a:p>
            <a:pPr marL="0" indent="0"/>
            <a:endParaRPr dirty="0"/>
          </a:p>
        </p:txBody>
      </p:sp>
      <p:sp>
        <p:nvSpPr>
          <p:cNvPr id="341" name="Google Shape;341;g31e81e13a8f_1_83: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1e81e13a8f_1_5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31e81e13a8f_1_54: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err="1"/>
              <a:t>Walkthrus</a:t>
            </a:r>
            <a:r>
              <a:rPr lang="en-GB" dirty="0"/>
              <a:t> (Tom Sherrington and Oliver </a:t>
            </a:r>
            <a:r>
              <a:rPr lang="en-GB" dirty="0" err="1"/>
              <a:t>Caviglioli</a:t>
            </a:r>
            <a:r>
              <a:rPr lang="en-GB" dirty="0"/>
              <a:t>)</a:t>
            </a:r>
            <a:endParaRPr dirty="0"/>
          </a:p>
          <a:p>
            <a:pPr marL="0" indent="0"/>
            <a:endParaRPr dirty="0"/>
          </a:p>
          <a:p>
            <a:pPr marL="0" indent="0"/>
            <a:r>
              <a:rPr lang="en-GB" dirty="0"/>
              <a:t>This strategy really supports recommendation 2 from the EEF. </a:t>
            </a:r>
            <a:endParaRPr dirty="0"/>
          </a:p>
          <a:p>
            <a:pPr marL="0" indent="0"/>
            <a:endParaRPr dirty="0"/>
          </a:p>
          <a:p>
            <a:pPr marL="0" indent="0"/>
            <a:r>
              <a:rPr lang="en-GB" b="1" dirty="0"/>
              <a:t>Set a problem:</a:t>
            </a:r>
            <a:r>
              <a:rPr lang="en-GB" dirty="0"/>
              <a:t> Read through a question; establish what the question is asking or what the task might entail. The initial process is to establish which problem-type it is. This allows you and students to draw on relevant past experience and prior knowledge. </a:t>
            </a:r>
            <a:endParaRPr dirty="0"/>
          </a:p>
          <a:p>
            <a:pPr marL="0" indent="0"/>
            <a:endParaRPr dirty="0"/>
          </a:p>
          <a:p>
            <a:pPr marL="0" indent="0"/>
            <a:r>
              <a:rPr lang="en-GB" b="1" dirty="0"/>
              <a:t>What do we already know? </a:t>
            </a:r>
            <a:r>
              <a:rPr lang="en-GB" dirty="0"/>
              <a:t>Talk through the information that is available in the question and supporting resources. What do we already know from the question? What do we also know from previous learning that might be relevant? Model making notes so that this becomes explicit.</a:t>
            </a:r>
            <a:endParaRPr dirty="0"/>
          </a:p>
          <a:p>
            <a:pPr marL="0" indent="0"/>
            <a:endParaRPr dirty="0"/>
          </a:p>
          <a:p>
            <a:pPr marL="0" indent="0"/>
            <a:r>
              <a:rPr lang="en-GB" b="1" dirty="0"/>
              <a:t>Where do we start?</a:t>
            </a:r>
            <a:r>
              <a:rPr lang="en-GB" dirty="0"/>
              <a:t> Talk through the first steps in solving the problem or completing the task. Explore explicitly why you choose a particular strategy in this case. If any path is as good as another, make this explicit. Aim to demystify the whole process.</a:t>
            </a:r>
            <a:endParaRPr dirty="0"/>
          </a:p>
          <a:p>
            <a:pPr marL="0" indent="0"/>
            <a:endParaRPr dirty="0"/>
          </a:p>
          <a:p>
            <a:pPr marL="0" indent="0"/>
            <a:r>
              <a:rPr lang="en-GB" b="1" dirty="0"/>
              <a:t>Make a plan and monitor:</a:t>
            </a:r>
            <a:r>
              <a:rPr lang="en-GB" dirty="0"/>
              <a:t> Model the process of setting out an overview plan. Be as explicit as possible about every choice, every step, providing a logical reason for each one. As you go through the task, narrate your</a:t>
            </a:r>
            <a:endParaRPr dirty="0"/>
          </a:p>
          <a:p>
            <a:pPr marL="0" indent="0">
              <a:lnSpc>
                <a:spcPct val="115000"/>
              </a:lnSpc>
              <a:buSzPts val="1100"/>
            </a:pPr>
            <a:r>
              <a:rPr lang="en-GB" dirty="0"/>
              <a:t>progress through each of the steps.</a:t>
            </a:r>
            <a:endParaRPr dirty="0"/>
          </a:p>
          <a:p>
            <a:pPr marL="0" indent="0">
              <a:lnSpc>
                <a:spcPct val="115000"/>
              </a:lnSpc>
              <a:buSzPts val="1100"/>
            </a:pPr>
            <a:endParaRPr dirty="0"/>
          </a:p>
          <a:p>
            <a:pPr marL="0" indent="0">
              <a:lnSpc>
                <a:spcPct val="115000"/>
              </a:lnSpc>
              <a:buSzPts val="1100"/>
            </a:pPr>
            <a:r>
              <a:rPr lang="en-GB" b="1" dirty="0"/>
              <a:t>Have we been successful?</a:t>
            </a:r>
            <a:r>
              <a:rPr lang="en-GB" dirty="0"/>
              <a:t> When the task has been completed or the problem solved, model the process of self-review. Check back over it to see if it is correct, complete, accurate, finished to a high standard. Explore ways of knowing if an answer is</a:t>
            </a:r>
            <a:endParaRPr dirty="0"/>
          </a:p>
          <a:p>
            <a:pPr marL="0" indent="0">
              <a:lnSpc>
                <a:spcPct val="115000"/>
              </a:lnSpc>
              <a:buSzPts val="1100"/>
            </a:pPr>
            <a:r>
              <a:rPr lang="en-GB" dirty="0"/>
              <a:t>correct within the context of the subject.</a:t>
            </a:r>
            <a:endParaRPr dirty="0"/>
          </a:p>
          <a:p>
            <a:pPr marL="0" indent="0">
              <a:lnSpc>
                <a:spcPct val="115000"/>
              </a:lnSpc>
              <a:buSzPts val="1100"/>
            </a:pPr>
            <a:endParaRPr sz="2200" dirty="0">
              <a:latin typeface="Arial"/>
              <a:ea typeface="Arial"/>
              <a:cs typeface="Arial"/>
              <a:sym typeface="Arial"/>
            </a:endParaRPr>
          </a:p>
          <a:p>
            <a:pPr marL="0" indent="0">
              <a:lnSpc>
                <a:spcPct val="115000"/>
              </a:lnSpc>
              <a:buSzPts val="1100"/>
            </a:pPr>
            <a:endParaRPr sz="2200" dirty="0">
              <a:latin typeface="Arial"/>
              <a:ea typeface="Arial"/>
              <a:cs typeface="Arial"/>
              <a:sym typeface="Arial"/>
            </a:endParaRPr>
          </a:p>
          <a:p>
            <a:pPr marL="0" indent="0">
              <a:lnSpc>
                <a:spcPct val="115000"/>
              </a:lnSpc>
              <a:buClr>
                <a:schemeClr val="dk1"/>
              </a:buClr>
              <a:buSzPts val="1100"/>
            </a:pPr>
            <a:endParaRPr dirty="0"/>
          </a:p>
          <a:p>
            <a:pPr marL="0" indent="0"/>
            <a:endParaRPr sz="2200" dirty="0">
              <a:latin typeface="Arial"/>
              <a:ea typeface="Arial"/>
              <a:cs typeface="Arial"/>
              <a:sym typeface="Arial"/>
            </a:endParaRPr>
          </a:p>
          <a:p>
            <a:pPr marL="0" indent="0"/>
            <a:endParaRPr sz="2200" dirty="0">
              <a:latin typeface="Arial"/>
              <a:ea typeface="Arial"/>
              <a:cs typeface="Arial"/>
              <a:sym typeface="Arial"/>
            </a:endParaRPr>
          </a:p>
          <a:p>
            <a:pPr marL="0" indent="0"/>
            <a:endParaRPr sz="2200" dirty="0">
              <a:latin typeface="Arial"/>
              <a:ea typeface="Arial"/>
              <a:cs typeface="Arial"/>
              <a:sym typeface="Arial"/>
            </a:endParaRPr>
          </a:p>
          <a:p>
            <a:pPr marL="0" indent="0"/>
            <a:endParaRPr sz="2200" dirty="0">
              <a:latin typeface="Arial"/>
              <a:ea typeface="Arial"/>
              <a:cs typeface="Arial"/>
              <a:sym typeface="Arial"/>
            </a:endParaRPr>
          </a:p>
          <a:p>
            <a:pPr marL="0" indent="0"/>
            <a:endParaRPr dirty="0"/>
          </a:p>
          <a:p>
            <a:pPr marL="0" indent="0"/>
            <a:endParaRPr dirty="0"/>
          </a:p>
          <a:p>
            <a:pPr marL="0" indent="0"/>
            <a:endParaRPr dirty="0"/>
          </a:p>
          <a:p>
            <a:pPr marL="0" indent="0"/>
            <a:endParaRPr dirty="0"/>
          </a:p>
          <a:p>
            <a:pPr marL="0" indent="0"/>
            <a:endParaRPr dirty="0"/>
          </a:p>
          <a:p>
            <a:pPr marL="0" indent="0"/>
            <a:endParaRPr dirty="0"/>
          </a:p>
        </p:txBody>
      </p:sp>
      <p:sp>
        <p:nvSpPr>
          <p:cNvPr id="348" name="Google Shape;348;g31e81e13a8f_1_54: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1e81e13a8f_1_4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g31e81e13a8f_1_4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The EEFs seven-step model is a scaffolding framework to deliberately shift responsibility for learning from the teachers to the pupil. The orange part of the bar represents the pupil and the turquoise part represents the teacher input.</a:t>
            </a:r>
            <a:endParaRPr dirty="0"/>
          </a:p>
          <a:p>
            <a:pPr marL="0" indent="0"/>
            <a:endParaRPr dirty="0"/>
          </a:p>
          <a:p>
            <a:pPr marL="0" indent="0"/>
            <a:r>
              <a:rPr lang="en-GB" dirty="0"/>
              <a:t>All seven steps could take place in a single lesson or over a series of lessons. </a:t>
            </a:r>
            <a:endParaRPr dirty="0"/>
          </a:p>
          <a:p>
            <a:pPr marL="0" indent="0"/>
            <a:endParaRPr dirty="0"/>
          </a:p>
          <a:p>
            <a:pPr marL="0" indent="0"/>
            <a:r>
              <a:rPr lang="en-GB" dirty="0"/>
              <a:t>The arrow leading from stage 7 to 1 signifies structured reflection information planning when pupils come to do a similar task in the future. </a:t>
            </a:r>
            <a:endParaRPr dirty="0"/>
          </a:p>
          <a:p>
            <a:pPr marL="0" indent="0"/>
            <a:endParaRPr dirty="0"/>
          </a:p>
          <a:p>
            <a:pPr marL="12677" indent="0">
              <a:lnSpc>
                <a:spcPct val="115000"/>
              </a:lnSpc>
              <a:buClr>
                <a:schemeClr val="dk1"/>
              </a:buClr>
              <a:buSzPts val="1100"/>
            </a:pPr>
            <a:r>
              <a:rPr lang="en-GB" sz="2400" dirty="0">
                <a:latin typeface="Arial"/>
                <a:ea typeface="Arial"/>
                <a:cs typeface="Arial"/>
                <a:sym typeface="Arial"/>
              </a:rPr>
              <a:t>1.</a:t>
            </a:r>
            <a:r>
              <a:rPr lang="en-GB" sz="2400" b="1" dirty="0"/>
              <a:t>Activating prior knowledge.  </a:t>
            </a:r>
            <a:r>
              <a:rPr lang="en-GB" sz="2400" dirty="0"/>
              <a:t>What useful knowledge do they already have?</a:t>
            </a:r>
            <a:endParaRPr sz="2400" dirty="0"/>
          </a:p>
          <a:p>
            <a:pPr marL="12677" indent="0">
              <a:lnSpc>
                <a:spcPct val="115000"/>
              </a:lnSpc>
              <a:buClr>
                <a:schemeClr val="dk1"/>
              </a:buClr>
              <a:buSzPts val="1100"/>
            </a:pPr>
            <a:r>
              <a:rPr lang="en-GB" sz="2400" dirty="0">
                <a:latin typeface="Arial"/>
                <a:ea typeface="Arial"/>
                <a:cs typeface="Arial"/>
                <a:sym typeface="Arial"/>
              </a:rPr>
              <a:t>2.</a:t>
            </a:r>
            <a:r>
              <a:rPr lang="en-GB" sz="2400" b="1" dirty="0"/>
              <a:t>Explicit strategy instruction. </a:t>
            </a:r>
            <a:r>
              <a:rPr lang="en-GB" sz="2400" dirty="0"/>
              <a:t>Which strategy are we going to use and why</a:t>
            </a:r>
            <a:endParaRPr sz="2400" dirty="0"/>
          </a:p>
          <a:p>
            <a:pPr marL="12677" indent="0">
              <a:lnSpc>
                <a:spcPct val="115000"/>
              </a:lnSpc>
              <a:buClr>
                <a:schemeClr val="dk1"/>
              </a:buClr>
              <a:buSzPts val="1100"/>
            </a:pPr>
            <a:r>
              <a:rPr lang="en-GB" sz="2400" dirty="0">
                <a:latin typeface="Arial"/>
                <a:ea typeface="Arial"/>
                <a:cs typeface="Arial"/>
                <a:sym typeface="Arial"/>
              </a:rPr>
              <a:t>3.</a:t>
            </a:r>
            <a:r>
              <a:rPr lang="en-GB" sz="2400" b="1" dirty="0"/>
              <a:t>Modelling of learned strategy. </a:t>
            </a:r>
            <a:r>
              <a:rPr lang="en-GB" sz="2400" dirty="0"/>
              <a:t>Watch me use this strategy while I talk out loud</a:t>
            </a:r>
            <a:endParaRPr sz="2400" dirty="0"/>
          </a:p>
          <a:p>
            <a:pPr marL="12677" indent="0">
              <a:lnSpc>
                <a:spcPct val="115000"/>
              </a:lnSpc>
              <a:buClr>
                <a:schemeClr val="dk1"/>
              </a:buClr>
              <a:buSzPts val="1100"/>
            </a:pPr>
            <a:r>
              <a:rPr lang="en-GB" sz="2400" dirty="0">
                <a:latin typeface="Arial"/>
                <a:ea typeface="Arial"/>
                <a:cs typeface="Arial"/>
                <a:sym typeface="Arial"/>
              </a:rPr>
              <a:t>4.</a:t>
            </a:r>
            <a:r>
              <a:rPr lang="en-GB" sz="2400" b="1" dirty="0"/>
              <a:t>Memorisation of learned strategy</a:t>
            </a:r>
            <a:r>
              <a:rPr lang="en-GB" sz="2400" dirty="0"/>
              <a:t>. Check the class understanding of what I’ve done</a:t>
            </a:r>
            <a:endParaRPr sz="2400" dirty="0"/>
          </a:p>
          <a:p>
            <a:pPr marL="12677" indent="0">
              <a:lnSpc>
                <a:spcPct val="115000"/>
              </a:lnSpc>
              <a:buClr>
                <a:schemeClr val="dk1"/>
              </a:buClr>
              <a:buSzPts val="1100"/>
            </a:pPr>
            <a:r>
              <a:rPr lang="en-GB" sz="2400" dirty="0">
                <a:latin typeface="Arial"/>
                <a:ea typeface="Arial"/>
                <a:cs typeface="Arial"/>
                <a:sym typeface="Arial"/>
              </a:rPr>
              <a:t>5.</a:t>
            </a:r>
            <a:r>
              <a:rPr lang="en-GB" sz="2400" b="1" dirty="0"/>
              <a:t>Guided practice. </a:t>
            </a:r>
            <a:r>
              <a:rPr lang="en-GB" sz="2400" dirty="0"/>
              <a:t> Let’s do part of one together</a:t>
            </a:r>
            <a:endParaRPr sz="2400" dirty="0"/>
          </a:p>
          <a:p>
            <a:pPr marL="12677" indent="0">
              <a:lnSpc>
                <a:spcPct val="115000"/>
              </a:lnSpc>
              <a:buClr>
                <a:schemeClr val="dk1"/>
              </a:buClr>
              <a:buSzPts val="1100"/>
            </a:pPr>
            <a:r>
              <a:rPr lang="en-GB" sz="2400" dirty="0">
                <a:latin typeface="Arial"/>
                <a:ea typeface="Arial"/>
                <a:cs typeface="Arial"/>
                <a:sym typeface="Arial"/>
              </a:rPr>
              <a:t>6.</a:t>
            </a:r>
            <a:r>
              <a:rPr lang="en-GB" sz="2400" b="1" dirty="0"/>
              <a:t>Independent practice. </a:t>
            </a:r>
            <a:r>
              <a:rPr lang="en-GB" sz="2400" dirty="0"/>
              <a:t>Do it by yourself and think about how well it’s going</a:t>
            </a:r>
            <a:endParaRPr sz="2400" dirty="0"/>
          </a:p>
          <a:p>
            <a:pPr marL="12677" indent="0">
              <a:lnSpc>
                <a:spcPct val="115000"/>
              </a:lnSpc>
              <a:buSzPts val="1100"/>
            </a:pPr>
            <a:r>
              <a:rPr lang="en-GB" sz="2400" dirty="0">
                <a:latin typeface="Arial"/>
                <a:ea typeface="Arial"/>
                <a:cs typeface="Arial"/>
                <a:sym typeface="Arial"/>
              </a:rPr>
              <a:t>7.</a:t>
            </a:r>
            <a:r>
              <a:rPr lang="en-GB" sz="2400" b="1" dirty="0"/>
              <a:t>Structured reflection</a:t>
            </a:r>
            <a:r>
              <a:rPr lang="en-GB" sz="2400" dirty="0"/>
              <a:t>. How well did you do?</a:t>
            </a:r>
            <a:endParaRPr sz="2400" dirty="0"/>
          </a:p>
          <a:p>
            <a:pPr marL="0" indent="0"/>
            <a:endParaRPr dirty="0"/>
          </a:p>
        </p:txBody>
      </p:sp>
      <p:sp>
        <p:nvSpPr>
          <p:cNvPr id="355" name="Google Shape;355;g31e81e13a8f_1_4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1e81e13a8f_1_9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g31e81e13a8f_1_9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12677" indent="0">
              <a:lnSpc>
                <a:spcPct val="115000"/>
              </a:lnSpc>
              <a:buSzPts val="1100"/>
            </a:pPr>
            <a:r>
              <a:rPr lang="en-GB"/>
              <a:t>Jenny</a:t>
            </a:r>
            <a:endParaRPr/>
          </a:p>
          <a:p>
            <a:pPr marL="12677" indent="0">
              <a:lnSpc>
                <a:spcPct val="115000"/>
              </a:lnSpc>
              <a:buSzPts val="1100"/>
            </a:pPr>
            <a:endParaRPr/>
          </a:p>
          <a:p>
            <a:pPr marL="12677" indent="0">
              <a:lnSpc>
                <a:spcPct val="115000"/>
              </a:lnSpc>
              <a:buSzPts val="1100"/>
            </a:pPr>
            <a:r>
              <a:rPr lang="en-GB"/>
              <a:t>Example modelled out.</a:t>
            </a:r>
            <a:endParaRPr/>
          </a:p>
          <a:p>
            <a:pPr marL="12677" indent="0">
              <a:lnSpc>
                <a:spcPct val="115000"/>
              </a:lnSpc>
              <a:buSzPts val="1100"/>
            </a:pPr>
            <a:endParaRPr/>
          </a:p>
          <a:p>
            <a:pPr marL="0" indent="0">
              <a:buClr>
                <a:schemeClr val="dk1"/>
              </a:buClr>
              <a:buSzPts val="1100"/>
            </a:pPr>
            <a:r>
              <a:rPr lang="en-GB" sz="2800"/>
              <a:t>How could you use this, or Walkthrus to develop metacognition in your subject areas?</a:t>
            </a:r>
            <a:endParaRPr sz="2800"/>
          </a:p>
          <a:p>
            <a:pPr marL="12677" indent="0">
              <a:lnSpc>
                <a:spcPct val="115000"/>
              </a:lnSpc>
              <a:buSzPts val="1100"/>
            </a:pPr>
            <a:endParaRPr sz="2400"/>
          </a:p>
          <a:p>
            <a:pPr marL="0" indent="0">
              <a:lnSpc>
                <a:spcPct val="115000"/>
              </a:lnSpc>
              <a:buSzPts val="1100"/>
            </a:pPr>
            <a:r>
              <a:rPr lang="en-GB" sz="1800" b="1">
                <a:latin typeface="Arial"/>
                <a:ea typeface="Arial"/>
                <a:cs typeface="Arial"/>
                <a:sym typeface="Arial"/>
              </a:rPr>
              <a:t>TASK: </a:t>
            </a:r>
            <a:r>
              <a:rPr lang="en-GB" sz="1800">
                <a:latin typeface="Arial"/>
                <a:ea typeface="Arial"/>
                <a:cs typeface="Arial"/>
                <a:sym typeface="Arial"/>
              </a:rPr>
              <a:t>Think of a lesson on your curriculum where metacognitive strategies would support all pupils to learn. In groups, script how you would do this and how you would then train teachers in your team how to do this. Do your lessons already follow this model?</a:t>
            </a:r>
            <a:endParaRPr sz="1800">
              <a:latin typeface="Arial"/>
              <a:ea typeface="Arial"/>
              <a:cs typeface="Arial"/>
              <a:sym typeface="Arial"/>
            </a:endParaRPr>
          </a:p>
          <a:p>
            <a:pPr marL="12677" indent="0">
              <a:lnSpc>
                <a:spcPct val="115000"/>
              </a:lnSpc>
              <a:buSzPts val="1100"/>
            </a:pPr>
            <a:r>
              <a:rPr lang="en-GB" sz="1900"/>
              <a:t>The seven step model planning worksheet may help here </a:t>
            </a:r>
            <a:endParaRPr sz="1900"/>
          </a:p>
          <a:p>
            <a:pPr marL="12677" indent="0">
              <a:lnSpc>
                <a:spcPct val="115000"/>
              </a:lnSpc>
              <a:buSzPts val="1100"/>
            </a:pPr>
            <a:endParaRPr sz="1900"/>
          </a:p>
          <a:p>
            <a:pPr marL="12677" indent="0">
              <a:lnSpc>
                <a:spcPct val="115000"/>
              </a:lnSpc>
              <a:buSzPts val="1100"/>
            </a:pPr>
            <a:r>
              <a:rPr lang="en-GB" sz="1900"/>
              <a:t>What support materials do you already provide to support pupils to plan, monitor and evaluate their learning? See example on the next slide of how English at Little Lever support pupils to plan an answer before beginning a written response. </a:t>
            </a:r>
            <a:endParaRPr sz="1900"/>
          </a:p>
          <a:p>
            <a:pPr marL="0" indent="0"/>
            <a:endParaRPr/>
          </a:p>
        </p:txBody>
      </p:sp>
      <p:sp>
        <p:nvSpPr>
          <p:cNvPr id="363" name="Google Shape;363;g31e81e13a8f_1_9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ec2ac81f64_0_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g2ec2ac81f64_0_43: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endParaRPr dirty="0"/>
          </a:p>
        </p:txBody>
      </p:sp>
      <p:sp>
        <p:nvSpPr>
          <p:cNvPr id="123" name="Google Shape;123;g2ec2ac81f64_0_43: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1e81e13a8f_0_28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31e81e13a8f_0_286: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endParaRPr/>
          </a:p>
          <a:p>
            <a:pPr marL="0" indent="0"/>
            <a:r>
              <a:rPr lang="en-GB"/>
              <a:t>Let’s move on to look at recommendation 3, Scaffolding</a:t>
            </a:r>
            <a:endParaRPr/>
          </a:p>
        </p:txBody>
      </p:sp>
      <p:sp>
        <p:nvSpPr>
          <p:cNvPr id="377" name="Google Shape;377;g31e81e13a8f_0_286: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1e81e13a8f_3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g31e81e13a8f_3_0: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SEND Code of Practice </a:t>
            </a:r>
            <a:endParaRPr dirty="0"/>
          </a:p>
          <a:p>
            <a:pPr marL="0" indent="0"/>
            <a:endParaRPr dirty="0"/>
          </a:p>
          <a:p>
            <a:pPr marL="0" indent="0"/>
            <a:r>
              <a:rPr lang="en-GB" dirty="0"/>
              <a:t>Effective planning for high expectations is important for all students. The SEND Code of Practice states that there is no better provision for all students, especially for those with SEND, than high quality teaching delivered by an expert. </a:t>
            </a:r>
            <a:endParaRPr dirty="0"/>
          </a:p>
          <a:p>
            <a:pPr marL="0" indent="0"/>
            <a:r>
              <a:rPr lang="en-GB" dirty="0"/>
              <a:t>Subject experts “anticipate which aspects of their lessons some (or all) pupils might find conceptually tricky, which content is particularly knowledge-rich or which tasks require pupils to acquire and apply a new skill. The best teachers do this with a strong understanding of the pupils they teach, including considering where barriers to learning may be relevant for pupils with SEND” </a:t>
            </a:r>
            <a:r>
              <a:rPr lang="en-GB" i="1" dirty="0"/>
              <a:t>EEF. </a:t>
            </a:r>
            <a:endParaRPr i="1" dirty="0"/>
          </a:p>
          <a:p>
            <a:pPr marL="0" indent="0"/>
            <a:r>
              <a:rPr lang="en-GB" dirty="0"/>
              <a:t>Planning for and removing barriers to learning impacts on all learners. We can see from the image that one solution benefits all learners, different students are not provided with different adjustments, the lesson and learning is accessible for all. To ensure that gaps in outcomes between pupils with and without SEND needs are addressed we need to ensure that we have high expectations for all learners and that we support all students in achieving these. </a:t>
            </a:r>
            <a:endParaRPr dirty="0"/>
          </a:p>
          <a:p>
            <a:pPr marL="0" indent="0"/>
            <a:endParaRPr dirty="0"/>
          </a:p>
          <a:p>
            <a:pPr marL="0" indent="0"/>
            <a:endParaRPr dirty="0"/>
          </a:p>
        </p:txBody>
      </p:sp>
      <p:sp>
        <p:nvSpPr>
          <p:cNvPr id="384" name="Google Shape;384;g31e81e13a8f_3_0: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1e81e13a8f_3_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g31e81e13a8f_3_8: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Scaffolding is a method that that teacher might use to address and support students in removing barriers to learning. </a:t>
            </a:r>
            <a:endParaRPr dirty="0"/>
          </a:p>
          <a:p>
            <a:pPr marL="0" indent="0">
              <a:lnSpc>
                <a:spcPct val="115000"/>
              </a:lnSpc>
              <a:spcBef>
                <a:spcPts val="998"/>
              </a:spcBef>
              <a:buClr>
                <a:schemeClr val="dk1"/>
              </a:buClr>
              <a:buSzPts val="1100"/>
            </a:pPr>
            <a:r>
              <a:rPr lang="en-GB" dirty="0"/>
              <a:t>The SEN in Mainstream guidance report, EEF, 2020 states that “Scaffolding is a metaphor for temporary support that is removed when no longer required. It may be visual, verbal or written.”</a:t>
            </a:r>
            <a:endParaRPr dirty="0"/>
          </a:p>
          <a:p>
            <a:pPr marL="0" indent="0">
              <a:lnSpc>
                <a:spcPct val="115000"/>
              </a:lnSpc>
              <a:spcBef>
                <a:spcPts val="998"/>
              </a:spcBef>
              <a:buClr>
                <a:schemeClr val="dk1"/>
              </a:buClr>
              <a:buSzPts val="1100"/>
            </a:pPr>
            <a:r>
              <a:rPr lang="en-GB" dirty="0"/>
              <a:t>McLeskey et al in 2017, in research on supporting students with SEND states that “Scaffolded supports provide temporary assistance to students so they can successfully complete tasks that they cannot yet do independently and with a high rate of success. Teachers select powerful visual, verbal and written supports; carefully calibrate them to students’ performance and understanding in relation to learning tasks; use them flexibly; evaluate their effectiveness; and gradually remove them once they are no longer needed. Some supports are planned prior to lessons and some are provided responsively during instruction.”</a:t>
            </a:r>
            <a:endParaRPr dirty="0"/>
          </a:p>
          <a:p>
            <a:pPr marL="0" indent="0">
              <a:lnSpc>
                <a:spcPct val="115000"/>
              </a:lnSpc>
              <a:spcBef>
                <a:spcPts val="998"/>
              </a:spcBef>
              <a:buClr>
                <a:schemeClr val="dk1"/>
              </a:buClr>
              <a:buSzPts val="1100"/>
            </a:pPr>
            <a:r>
              <a:rPr lang="en-GB" dirty="0"/>
              <a:t>McLeskey et al. (2017)—high-leverage practice 15 SEN in Mainstream Schools Evidence Review, EEF, 2020</a:t>
            </a:r>
            <a:endParaRPr dirty="0"/>
          </a:p>
          <a:p>
            <a:pPr marL="0" indent="0"/>
            <a:endParaRPr dirty="0"/>
          </a:p>
        </p:txBody>
      </p:sp>
      <p:sp>
        <p:nvSpPr>
          <p:cNvPr id="392" name="Google Shape;392;g31e81e13a8f_3_8: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1e81e13a8f_3_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g31e81e13a8f_3_18: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sz="1100" u="sng" dirty="0">
                <a:solidFill>
                  <a:schemeClr val="hlink"/>
                </a:solidFill>
                <a:latin typeface="Arial"/>
                <a:ea typeface="Arial"/>
                <a:cs typeface="Arial"/>
                <a:sym typeface="Arial"/>
                <a:hlinkClick r:id="rId3"/>
              </a:rPr>
              <a:t>5-a-Day_Reflection_Tool_Teaching_AssistantsV0.4.pdf</a:t>
            </a:r>
            <a:r>
              <a:rPr lang="en-GB" dirty="0"/>
              <a:t> </a:t>
            </a:r>
            <a:endParaRPr dirty="0"/>
          </a:p>
          <a:p>
            <a:pPr marL="0" indent="0"/>
            <a:r>
              <a:rPr lang="en-GB" dirty="0"/>
              <a:t>The attached resource can be provided at this point to support the information provided here. </a:t>
            </a:r>
            <a:endParaRPr dirty="0"/>
          </a:p>
          <a:p>
            <a:pPr marL="0" indent="0"/>
            <a:endParaRPr dirty="0"/>
          </a:p>
          <a:p>
            <a:pPr marL="0" indent="0"/>
            <a:r>
              <a:rPr lang="en-GB" dirty="0"/>
              <a:t>There are different forms of scaffolding these are: </a:t>
            </a:r>
            <a:endParaRPr dirty="0"/>
          </a:p>
          <a:p>
            <a:pPr marL="0" indent="0"/>
            <a:r>
              <a:rPr lang="en-GB" b="1" dirty="0"/>
              <a:t>Visual </a:t>
            </a:r>
            <a:r>
              <a:rPr lang="en-GB" dirty="0"/>
              <a:t>- </a:t>
            </a:r>
            <a:r>
              <a:rPr lang="en-GB" dirty="0">
                <a:latin typeface="Arial"/>
                <a:ea typeface="Arial"/>
                <a:cs typeface="Arial"/>
                <a:sym typeface="Arial"/>
              </a:rPr>
              <a:t>Visual scaffolds may support a pupil to know what equipment they need, the steps they need to take or what their work should look like, </a:t>
            </a:r>
            <a:r>
              <a:rPr lang="en-GB" dirty="0"/>
              <a:t>such as a task list or model examples of work </a:t>
            </a:r>
            <a:endParaRPr dirty="0"/>
          </a:p>
          <a:p>
            <a:pPr marL="0" indent="0"/>
            <a:r>
              <a:rPr lang="en-GB" b="1" dirty="0"/>
              <a:t>Verbal </a:t>
            </a:r>
            <a:r>
              <a:rPr lang="en-GB" dirty="0"/>
              <a:t>- </a:t>
            </a:r>
            <a:r>
              <a:rPr lang="en-GB" dirty="0">
                <a:latin typeface="Arial"/>
                <a:ea typeface="Arial"/>
                <a:cs typeface="Arial"/>
                <a:sym typeface="Arial"/>
              </a:rPr>
              <a:t>Providing a verbal scaffold may involve reteaching a tricky concept to a group of pupils, or using questioning to identify and address any misconceptions, </a:t>
            </a:r>
            <a:r>
              <a:rPr lang="en-GB" dirty="0"/>
              <a:t>such as questioning or prompting or reteaching in a different way </a:t>
            </a:r>
            <a:endParaRPr dirty="0"/>
          </a:p>
          <a:p>
            <a:pPr marL="0" indent="0"/>
            <a:r>
              <a:rPr lang="en-GB" b="1" dirty="0"/>
              <a:t>Written </a:t>
            </a:r>
            <a:r>
              <a:rPr lang="en-GB" dirty="0"/>
              <a:t>- </a:t>
            </a:r>
            <a:r>
              <a:rPr lang="en-GB" dirty="0">
                <a:latin typeface="Arial"/>
                <a:ea typeface="Arial"/>
                <a:cs typeface="Arial"/>
                <a:sym typeface="Arial"/>
              </a:rPr>
              <a:t>A written scaffold will typically be provided for a pupil to support them with an independent written task. It could be the notes made on the whiteboard during class discussion; it could even be the child’s own previous work used to support their recall, </a:t>
            </a:r>
            <a:r>
              <a:rPr lang="en-GB" dirty="0"/>
              <a:t>such as sentence starters or a writing frame </a:t>
            </a:r>
            <a:endParaRPr dirty="0"/>
          </a:p>
          <a:p>
            <a:pPr marL="0" indent="0"/>
            <a:r>
              <a:rPr lang="en-GB" b="1" dirty="0"/>
              <a:t>Other method</a:t>
            </a:r>
            <a:r>
              <a:rPr lang="en-GB" dirty="0"/>
              <a:t>s - </a:t>
            </a:r>
            <a:r>
              <a:rPr lang="en-GB" dirty="0">
                <a:latin typeface="Arial"/>
                <a:ea typeface="Arial"/>
                <a:cs typeface="Arial"/>
                <a:sym typeface="Arial"/>
              </a:rPr>
              <a:t>Some students need </a:t>
            </a:r>
            <a:endParaRPr dirty="0">
              <a:latin typeface="Arial"/>
              <a:ea typeface="Arial"/>
              <a:cs typeface="Arial"/>
              <a:sym typeface="Arial"/>
            </a:endParaRPr>
          </a:p>
          <a:p>
            <a:pPr marL="456377" marR="2177987" indent="-304251">
              <a:buClr>
                <a:schemeClr val="dk1"/>
              </a:buClr>
              <a:buSzPts val="1200"/>
              <a:buChar char="-"/>
            </a:pPr>
            <a:r>
              <a:rPr lang="en-GB" dirty="0">
                <a:latin typeface="Arial"/>
                <a:ea typeface="Arial"/>
                <a:cs typeface="Arial"/>
                <a:sym typeface="Arial"/>
              </a:rPr>
              <a:t>Access arrangements are a form of scaffolding </a:t>
            </a:r>
            <a:endParaRPr dirty="0">
              <a:latin typeface="Arial"/>
              <a:ea typeface="Arial"/>
              <a:cs typeface="Arial"/>
              <a:sym typeface="Arial"/>
            </a:endParaRPr>
          </a:p>
          <a:p>
            <a:pPr marL="456377" marR="2177987" indent="-304251">
              <a:buClr>
                <a:schemeClr val="dk1"/>
              </a:buClr>
              <a:buSzPts val="1200"/>
              <a:buChar char="-"/>
            </a:pPr>
            <a:r>
              <a:rPr lang="en-GB" dirty="0">
                <a:latin typeface="Arial"/>
                <a:ea typeface="Arial"/>
                <a:cs typeface="Arial"/>
                <a:sym typeface="Arial"/>
              </a:rPr>
              <a:t>Use of additional adults </a:t>
            </a:r>
            <a:endParaRPr dirty="0">
              <a:latin typeface="Arial"/>
              <a:ea typeface="Arial"/>
              <a:cs typeface="Arial"/>
              <a:sym typeface="Arial"/>
            </a:endParaRPr>
          </a:p>
          <a:p>
            <a:pPr marL="456377" indent="-316929">
              <a:buChar char="-"/>
            </a:pPr>
            <a:r>
              <a:rPr lang="en-GB" dirty="0">
                <a:latin typeface="Arial"/>
                <a:ea typeface="Arial"/>
                <a:cs typeface="Arial"/>
                <a:sym typeface="Arial"/>
              </a:rPr>
              <a:t>Removing student specific barriers through knowing students well, </a:t>
            </a:r>
            <a:r>
              <a:rPr lang="en-GB" dirty="0"/>
              <a:t>such as access arrangements or additional adults </a:t>
            </a:r>
            <a:endParaRPr dirty="0"/>
          </a:p>
          <a:p>
            <a:pPr marL="0" indent="0"/>
            <a:endParaRPr dirty="0"/>
          </a:p>
          <a:p>
            <a:pPr marL="0" indent="0"/>
            <a:r>
              <a:rPr lang="en-GB" dirty="0"/>
              <a:t>Teachers should plan to gradually remove scaffolding and make practice more challenging as competence and pupil confidence increases.  </a:t>
            </a:r>
            <a:endParaRPr dirty="0"/>
          </a:p>
        </p:txBody>
      </p:sp>
      <p:sp>
        <p:nvSpPr>
          <p:cNvPr id="400" name="Google Shape;400;g31e81e13a8f_3_18: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31e81e13a8f_3_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g31e81e13a8f_3_39: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Helen</a:t>
            </a:r>
            <a:endParaRPr/>
          </a:p>
          <a:p>
            <a:pPr marL="0" indent="0"/>
            <a:endParaRPr/>
          </a:p>
          <a:p>
            <a:pPr marL="0" indent="0"/>
            <a:r>
              <a:rPr lang="en-GB"/>
              <a:t>Scaffolds need to be temporary and focused on the most important learning in a lesson.</a:t>
            </a:r>
            <a:endParaRPr/>
          </a:p>
          <a:p>
            <a:pPr marL="0" indent="0"/>
            <a:r>
              <a:rPr lang="en-GB"/>
              <a:t>For example, </a:t>
            </a:r>
            <a:endParaRPr/>
          </a:p>
          <a:p>
            <a:pPr marL="0" indent="0"/>
            <a:endParaRPr/>
          </a:p>
        </p:txBody>
      </p:sp>
      <p:sp>
        <p:nvSpPr>
          <p:cNvPr id="412" name="Google Shape;412;g31e81e13a8f_3_39: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1e81e13a8f_0_32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31e81e13a8f_0_321: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Scaffolds need to be temporary and focused on the most important learning in a lesson.</a:t>
            </a:r>
            <a:endParaRPr/>
          </a:p>
          <a:p>
            <a:pPr marL="0" indent="0"/>
            <a:endParaRPr/>
          </a:p>
          <a:p>
            <a:pPr marL="0" indent="0"/>
            <a:endParaRPr/>
          </a:p>
        </p:txBody>
      </p:sp>
      <p:sp>
        <p:nvSpPr>
          <p:cNvPr id="419" name="Google Shape;419;g31e81e13a8f_0_321: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1e81e13a8f_0_32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g31e81e13a8f_0_328: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Courtesy of Jayne Calvert at Little Lever School. </a:t>
            </a:r>
            <a:endParaRPr/>
          </a:p>
        </p:txBody>
      </p:sp>
      <p:sp>
        <p:nvSpPr>
          <p:cNvPr id="426" name="Google Shape;426;g31e81e13a8f_0_328: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1e81e13a8f_0_3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g31e81e13a8f_0_313: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Poetry analysis using a scaffold developed by an examiner. </a:t>
            </a:r>
            <a:endParaRPr/>
          </a:p>
        </p:txBody>
      </p:sp>
      <p:sp>
        <p:nvSpPr>
          <p:cNvPr id="434" name="Google Shape;434;g31e81e13a8f_0_313: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38</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64502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39</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63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1e81e13a8f_0_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g31e81e13a8f_0_6: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endParaRPr dirty="0"/>
          </a:p>
        </p:txBody>
      </p:sp>
      <p:sp>
        <p:nvSpPr>
          <p:cNvPr id="133" name="Google Shape;133;g31e81e13a8f_0_6: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1e81e13a8f_0_29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g31e81e13a8f_0_292: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Task - using your examples of adaptive teaching.</a:t>
            </a:r>
            <a:endParaRPr dirty="0"/>
          </a:p>
          <a:p>
            <a:pPr marL="0" indent="0"/>
            <a:endParaRPr dirty="0"/>
          </a:p>
          <a:p>
            <a:pPr marL="0" indent="0"/>
            <a:r>
              <a:rPr lang="en-GB" dirty="0"/>
              <a:t>What does scaffolding look like in your department? </a:t>
            </a:r>
            <a:endParaRPr dirty="0"/>
          </a:p>
          <a:p>
            <a:pPr marL="0" indent="0"/>
            <a:r>
              <a:rPr lang="en-GB" dirty="0"/>
              <a:t>How and when is this removed? Are scaffolds used and integrated throughout the lesson and gradually withdrawn or are they just given when pupils work independently?</a:t>
            </a:r>
            <a:endParaRPr dirty="0"/>
          </a:p>
          <a:p>
            <a:pPr marL="0" indent="0"/>
            <a:r>
              <a:rPr lang="en-GB" dirty="0"/>
              <a:t>How do you know when to remove these? Do all teachers in your department share the same thinking?</a:t>
            </a:r>
            <a:endParaRPr dirty="0"/>
          </a:p>
          <a:p>
            <a:pPr marL="0" indent="0"/>
            <a:r>
              <a:rPr lang="en-GB" dirty="0"/>
              <a:t>Review the three questions and use the NASEN handbook to look at subject specific examples of how effective scaffolding can be implemented in your subject area. </a:t>
            </a:r>
            <a:endParaRPr dirty="0"/>
          </a:p>
          <a:p>
            <a:pPr marL="0" indent="0"/>
            <a:r>
              <a:rPr lang="en-GB" sz="1100" u="sng" dirty="0">
                <a:solidFill>
                  <a:schemeClr val="hlink"/>
                </a:solidFill>
                <a:latin typeface="Arial"/>
                <a:ea typeface="Arial"/>
                <a:cs typeface="Arial"/>
                <a:sym typeface="Arial"/>
                <a:hlinkClick r:id="rId3"/>
              </a:rPr>
              <a:t>Teacher-Handbook-SEND-14th-Dec-2021.pdf</a:t>
            </a:r>
            <a:endParaRPr dirty="0"/>
          </a:p>
        </p:txBody>
      </p:sp>
      <p:sp>
        <p:nvSpPr>
          <p:cNvPr id="440" name="Google Shape;440;g31e81e13a8f_0_292: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1e81e13a8f_0_35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g31e81e13a8f_0_350: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NASEN Teacher Toolkit</a:t>
            </a:r>
            <a:endParaRPr/>
          </a:p>
          <a:p>
            <a:pPr marL="0" indent="0"/>
            <a:endParaRPr/>
          </a:p>
          <a:p>
            <a:pPr marL="0" indent="0">
              <a:lnSpc>
                <a:spcPct val="90000"/>
              </a:lnSpc>
              <a:spcBef>
                <a:spcPts val="998"/>
              </a:spcBef>
              <a:buClr>
                <a:schemeClr val="dk1"/>
              </a:buClr>
              <a:buSzPts val="1100"/>
            </a:pPr>
            <a:r>
              <a:rPr lang="en-GB"/>
              <a:t>What is the role of the teacher?</a:t>
            </a:r>
            <a:endParaRPr/>
          </a:p>
          <a:p>
            <a:pPr marL="0" indent="0">
              <a:lnSpc>
                <a:spcPct val="90000"/>
              </a:lnSpc>
              <a:spcBef>
                <a:spcPts val="998"/>
              </a:spcBef>
              <a:buClr>
                <a:schemeClr val="dk1"/>
              </a:buClr>
              <a:buSzPts val="1100"/>
            </a:pPr>
            <a:r>
              <a:rPr lang="en-GB"/>
              <a:t>How does the teacher’s expertise support effective and appropriate provision in response to the barriers being faced by each learner?</a:t>
            </a:r>
            <a:endParaRPr/>
          </a:p>
          <a:p>
            <a:pPr marL="0" indent="0">
              <a:lnSpc>
                <a:spcPct val="90000"/>
              </a:lnSpc>
              <a:spcBef>
                <a:spcPts val="998"/>
              </a:spcBef>
              <a:buClr>
                <a:schemeClr val="dk1"/>
              </a:buClr>
              <a:buSzPts val="1100"/>
            </a:pPr>
            <a:r>
              <a:rPr lang="en-GB"/>
              <a:t>What might have been the impact had a holistic understanding of these learners’ needs not been considered?</a:t>
            </a:r>
            <a:endParaRPr/>
          </a:p>
          <a:p>
            <a:pPr marL="0" indent="0">
              <a:lnSpc>
                <a:spcPct val="90000"/>
              </a:lnSpc>
              <a:spcBef>
                <a:spcPts val="998"/>
              </a:spcBef>
              <a:buClr>
                <a:schemeClr val="dk1"/>
              </a:buClr>
              <a:buSzPts val="1100"/>
            </a:pPr>
            <a:r>
              <a:rPr lang="en-GB"/>
              <a:t>Noticing, observation, listening, partnership working – what is their role in assuring the appropriate provision?</a:t>
            </a:r>
            <a:endParaRPr/>
          </a:p>
          <a:p>
            <a:pPr marL="0" indent="0">
              <a:lnSpc>
                <a:spcPct val="90000"/>
              </a:lnSpc>
              <a:spcBef>
                <a:spcPts val="998"/>
              </a:spcBef>
              <a:buClr>
                <a:schemeClr val="dk1"/>
              </a:buClr>
              <a:buSzPts val="1100"/>
            </a:pPr>
            <a:r>
              <a:rPr lang="en-GB"/>
              <a:t>How is appropriate provision determined? What are the key factors in determining this provision?</a:t>
            </a:r>
            <a:endParaRPr/>
          </a:p>
          <a:p>
            <a:pPr marL="0" indent="0"/>
            <a:endParaRPr/>
          </a:p>
          <a:p>
            <a:pPr marL="0" indent="0"/>
            <a:r>
              <a:rPr lang="en-GB"/>
              <a:t>All provision is monitored through the Assess-Plan-Do-Review cycle, it ensures practice is continually reviewed for impact in the best interests of the students. </a:t>
            </a:r>
            <a:endParaRPr/>
          </a:p>
        </p:txBody>
      </p:sp>
      <p:sp>
        <p:nvSpPr>
          <p:cNvPr id="449" name="Google Shape;449;g31e81e13a8f_0_350: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1e81e13a8f_0_2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g31e81e13a8f_0_23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Monitoring processes are a hot potato for Ofsted at the moment.</a:t>
            </a:r>
            <a:endParaRPr dirty="0"/>
          </a:p>
          <a:p>
            <a:pPr marL="0" indent="0"/>
            <a:r>
              <a:rPr lang="en-GB" dirty="0"/>
              <a:t>And rightly so!</a:t>
            </a:r>
            <a:endParaRPr dirty="0"/>
          </a:p>
          <a:p>
            <a:pPr marL="0" indent="0"/>
            <a:r>
              <a:rPr lang="en-GB" dirty="0"/>
              <a:t>The most high performing trusts for pupils with SEND monitor closely against the EEF 5 a day.</a:t>
            </a:r>
            <a:endParaRPr dirty="0"/>
          </a:p>
          <a:p>
            <a:pPr marL="0" indent="0"/>
            <a:r>
              <a:rPr lang="en-GB" dirty="0"/>
              <a:t>For example, Gorse academies have a one-page document with their 5 strategies against which they summarise training, strategies and impact on pupils’ learning (with pictures!)</a:t>
            </a:r>
            <a:endParaRPr dirty="0"/>
          </a:p>
          <a:p>
            <a:pPr marL="0" indent="0"/>
            <a:endParaRPr dirty="0"/>
          </a:p>
          <a:p>
            <a:pPr marL="0" indent="0"/>
            <a:endParaRPr dirty="0"/>
          </a:p>
          <a:p>
            <a:pPr marL="0" indent="0"/>
            <a:endParaRPr dirty="0"/>
          </a:p>
        </p:txBody>
      </p:sp>
      <p:sp>
        <p:nvSpPr>
          <p:cNvPr id="456" name="Google Shape;456;g31e81e13a8f_0_23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31e81e13a8f_0_24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g31e81e13a8f_0_248: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It is important to use pupil information when monitoring.</a:t>
            </a:r>
            <a:endParaRPr dirty="0"/>
          </a:p>
          <a:p>
            <a:pPr marL="0" indent="0"/>
            <a:r>
              <a:rPr lang="en-GB" dirty="0"/>
              <a:t>Then, use this information to look closely at </a:t>
            </a:r>
            <a:r>
              <a:rPr lang="en-GB" b="1" dirty="0"/>
              <a:t>the effectiveness of</a:t>
            </a:r>
            <a:r>
              <a:rPr lang="en-GB" dirty="0"/>
              <a:t> provision and strategies to support pupils in lessons. What is working well and can be shared? Some high-performing trusts collate this information and review with SLT and trustees, including photos of pupils’ work. This makes shared strategies much less abstract and is a far more effective way of sharing ideas. </a:t>
            </a:r>
            <a:endParaRPr dirty="0"/>
          </a:p>
          <a:p>
            <a:pPr marL="0" indent="0"/>
            <a:endParaRPr dirty="0"/>
          </a:p>
          <a:p>
            <a:pPr marL="0" indent="0"/>
            <a:r>
              <a:rPr lang="en-GB" dirty="0"/>
              <a:t>TAs are an underutilised resource when it comes to gathering great practice and information on what works well with particular pupils.</a:t>
            </a:r>
            <a:endParaRPr dirty="0"/>
          </a:p>
          <a:p>
            <a:pPr marL="0" indent="0"/>
            <a:endParaRPr dirty="0"/>
          </a:p>
          <a:p>
            <a:pPr marL="0" indent="0">
              <a:buClr>
                <a:schemeClr val="dk1"/>
              </a:buClr>
            </a:pPr>
            <a:r>
              <a:rPr lang="en-GB" dirty="0"/>
              <a:t>Jenny - give input as to what it feels like to be in the role of a TA in a classroom.</a:t>
            </a:r>
            <a:endParaRPr dirty="0"/>
          </a:p>
          <a:p>
            <a:pPr marL="0" indent="0"/>
            <a:endParaRPr dirty="0"/>
          </a:p>
        </p:txBody>
      </p:sp>
      <p:sp>
        <p:nvSpPr>
          <p:cNvPr id="464" name="Google Shape;464;g31e81e13a8f_0_248: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9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90: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endParaRPr b="1" dirty="0"/>
          </a:p>
          <a:p>
            <a:pPr marL="0" indent="0"/>
            <a:endParaRPr dirty="0"/>
          </a:p>
        </p:txBody>
      </p:sp>
      <p:sp>
        <p:nvSpPr>
          <p:cNvPr id="472" name="Google Shape;472;p90: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1e81e13a8f_1_10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8" name="Google Shape;478;g31e81e13a8f_1_10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endParaRPr/>
          </a:p>
          <a:p>
            <a:pPr marL="0" indent="0"/>
            <a:r>
              <a:rPr lang="en-GB"/>
              <a:t>Jenny The subject hub reflection tool is one document completed with all hub members contributing. This will be fed back to the Hub Executive Board to aid next steps. </a:t>
            </a:r>
            <a:endParaRPr/>
          </a:p>
          <a:p>
            <a:pPr marL="0" indent="0"/>
            <a:r>
              <a:rPr lang="en-GB" b="1"/>
              <a:t>We can also use this to create a reference library for best practice resources. Please list any resources that you have discussed in your sessions.</a:t>
            </a:r>
            <a:endParaRPr b="1"/>
          </a:p>
          <a:p>
            <a:pPr marL="0" indent="0"/>
            <a:r>
              <a:rPr lang="en-GB" b="1"/>
              <a:t>Also please share with us any research that you have found useful and we will add this to the resource bank.</a:t>
            </a:r>
            <a:endParaRPr b="1"/>
          </a:p>
          <a:p>
            <a:pPr marL="0" indent="0"/>
            <a:endParaRPr/>
          </a:p>
        </p:txBody>
      </p:sp>
      <p:sp>
        <p:nvSpPr>
          <p:cNvPr id="479" name="Google Shape;479;g31e81e13a8f_1_10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46</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42965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47</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23111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48</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20425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49</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84786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1e81e13a8f_0_2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31e81e13a8f_0_24: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We have included the 5+ attainment information due to lack of progress 8 next year.</a:t>
            </a:r>
            <a:endParaRPr dirty="0"/>
          </a:p>
          <a:p>
            <a:pPr marL="0" indent="0"/>
            <a:r>
              <a:rPr lang="en-GB" dirty="0"/>
              <a:t>5+ will be a key performance measure.</a:t>
            </a:r>
            <a:endParaRPr dirty="0"/>
          </a:p>
          <a:p>
            <a:pPr marL="0" indent="0"/>
            <a:r>
              <a:rPr lang="en-GB" dirty="0"/>
              <a:t>As leaders, we will also need to focus on 7+ and this could be something we work on together in the coming year - Jenny has been doing a research project at Canon Slade. </a:t>
            </a:r>
            <a:endParaRPr dirty="0"/>
          </a:p>
        </p:txBody>
      </p:sp>
      <p:sp>
        <p:nvSpPr>
          <p:cNvPr id="143" name="Google Shape;143;g31e81e13a8f_0_24: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50</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825866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51</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60498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52</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8944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53</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013395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54</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08288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55</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463450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56</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16101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57</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05119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algn="r">
              <a:buSzPts val="1200"/>
            </a:pPr>
            <a:fld id="{00000000-1234-1234-1234-123412341234}" type="slidenum">
              <a:rPr lang="en-GB" sz="1200">
                <a:solidFill>
                  <a:schemeClr val="dk1"/>
                </a:solidFill>
                <a:latin typeface="Calibri"/>
                <a:ea typeface="Calibri"/>
                <a:cs typeface="Calibri"/>
                <a:sym typeface="Calibri"/>
              </a:rPr>
              <a:pPr algn="r">
                <a:buSzPts val="1200"/>
              </a:pPr>
              <a:t>58</a:t>
            </a:fld>
            <a:endParaRPr lang="en-GB"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77515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8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88: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buClr>
                <a:schemeClr val="dk1"/>
              </a:buClr>
              <a:buSzPts val="1200"/>
            </a:pPr>
            <a:r>
              <a:rPr lang="en-GB"/>
              <a:t>All</a:t>
            </a:r>
            <a:endParaRPr/>
          </a:p>
          <a:p>
            <a:pPr marL="0" indent="0">
              <a:buClr>
                <a:schemeClr val="dk1"/>
              </a:buClr>
              <a:buSzPts val="1200"/>
            </a:pPr>
            <a:endParaRPr/>
          </a:p>
        </p:txBody>
      </p:sp>
      <p:sp>
        <p:nvSpPr>
          <p:cNvPr id="486" name="Google Shape;486;p88: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Clr>
                <a:schemeClr val="dk1"/>
              </a:buClr>
              <a:buSzPts val="1200"/>
            </a:pPr>
            <a:fld id="{00000000-1234-1234-1234-123412341234}" type="slidenum">
              <a:rPr lang="en-GB"/>
              <a:pPr algn="r">
                <a:buClr>
                  <a:schemeClr val="dk1"/>
                </a:buClr>
                <a:buSzPts val="1200"/>
              </a:pPr>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1e81e13a8f_0_1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31e81e13a8f_0_1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NASEN - </a:t>
            </a:r>
            <a:r>
              <a:rPr lang="en-GB" sz="2600" dirty="0">
                <a:latin typeface="Arial"/>
                <a:ea typeface="Arial"/>
                <a:cs typeface="Arial"/>
                <a:sym typeface="Arial"/>
              </a:rPr>
              <a:t> </a:t>
            </a:r>
            <a:r>
              <a:rPr lang="en-GB" dirty="0">
                <a:latin typeface="Arial"/>
                <a:ea typeface="Arial"/>
                <a:cs typeface="Arial"/>
                <a:sym typeface="Arial"/>
              </a:rPr>
              <a:t>The attainment gap (nationally) between pupils with SEND and their peers is twice as big as the gap between pupils eligible for free school meals and their peers. However, pupils with SEND are also more than twice as likely to be eligible for free school meals.’</a:t>
            </a:r>
            <a:endParaRPr dirty="0"/>
          </a:p>
        </p:txBody>
      </p:sp>
      <p:sp>
        <p:nvSpPr>
          <p:cNvPr id="153" name="Google Shape;153;g31e81e13a8f_0_1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7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76: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dirty="0"/>
              <a:t>As discussed in the last two sessions, we have used a range of research, including the work of the Bolton teaching and learning hub, feedback and work from the curriculum hub, best practice visits to high-performing trusts, to inform the five pillars of implementation detailed above.</a:t>
            </a:r>
            <a:endParaRPr dirty="0"/>
          </a:p>
          <a:p>
            <a:pPr marL="0" indent="0"/>
            <a:r>
              <a:rPr lang="en-GB" dirty="0"/>
              <a:t>They are developing subject expertise</a:t>
            </a:r>
            <a:endParaRPr dirty="0"/>
          </a:p>
          <a:p>
            <a:pPr marL="0" indent="0"/>
            <a:r>
              <a:rPr lang="en-GB" dirty="0"/>
              <a:t>Quality of instruction</a:t>
            </a:r>
            <a:endParaRPr dirty="0"/>
          </a:p>
          <a:p>
            <a:pPr marL="0" indent="0"/>
            <a:r>
              <a:rPr lang="en-GB" dirty="0"/>
              <a:t>Making knowledge stick</a:t>
            </a:r>
            <a:endParaRPr dirty="0"/>
          </a:p>
          <a:p>
            <a:pPr marL="0" indent="0"/>
            <a:r>
              <a:rPr lang="en-GB" dirty="0"/>
              <a:t>Adaptive teaching</a:t>
            </a:r>
            <a:endParaRPr dirty="0"/>
          </a:p>
          <a:p>
            <a:pPr marL="0" indent="0"/>
            <a:r>
              <a:rPr lang="en-GB" dirty="0"/>
              <a:t>Assessment and feedback. </a:t>
            </a:r>
            <a:endParaRPr dirty="0"/>
          </a:p>
        </p:txBody>
      </p:sp>
      <p:sp>
        <p:nvSpPr>
          <p:cNvPr id="163" name="Google Shape;163;p76: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77: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dirty="0"/>
              <a:t>In this session, we will be building on the previous sessions on subject expertise and quality of instruction.</a:t>
            </a:r>
            <a:endParaRPr dirty="0"/>
          </a:p>
          <a:p>
            <a:pPr marL="0" indent="0"/>
            <a:r>
              <a:rPr lang="en-GB" dirty="0"/>
              <a:t>This pillar focuses on how we help all pupils, especially disadvantaged pupils and those with SEND, to know and remember the most important knowledge.</a:t>
            </a:r>
            <a:endParaRPr dirty="0"/>
          </a:p>
          <a:p>
            <a:pPr marL="0" indent="0"/>
            <a:endParaRPr b="1" dirty="0"/>
          </a:p>
          <a:p>
            <a:pPr marL="0" indent="0"/>
            <a:r>
              <a:rPr lang="en-GB" dirty="0"/>
              <a:t>As ever, this pillar links to many of our pillars.  </a:t>
            </a:r>
            <a:endParaRPr dirty="0"/>
          </a:p>
          <a:p>
            <a:pPr marL="0" indent="0"/>
            <a:r>
              <a:rPr lang="en-GB" dirty="0"/>
              <a:t>We will follow this with assessment and feedback which is intrinsically linked with this pillar. </a:t>
            </a:r>
            <a:endParaRPr dirty="0"/>
          </a:p>
          <a:p>
            <a:pPr marL="0" indent="0"/>
            <a:endParaRPr dirty="0"/>
          </a:p>
          <a:p>
            <a:pPr marL="0" indent="0"/>
            <a:r>
              <a:rPr lang="en-GB" dirty="0"/>
              <a:t>We will link this pillar with the EEF. If you look at the four focus areas on the board… these link with the 5 focus areas of the EEF around effective support for pupils with SEND in the classroom.</a:t>
            </a:r>
            <a:endParaRPr dirty="0"/>
          </a:p>
          <a:p>
            <a:pPr marL="0" indent="0"/>
            <a:r>
              <a:rPr lang="en-GB" dirty="0"/>
              <a:t>Engineering success to give pupils confidence links back to explicit instruction as well as adaptive teaching. </a:t>
            </a:r>
            <a:endParaRPr dirty="0"/>
          </a:p>
        </p:txBody>
      </p:sp>
      <p:sp>
        <p:nvSpPr>
          <p:cNvPr id="174" name="Google Shape;174;p77: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1e81e13a8f_1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g31e81e13a8f_1_0: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LEM Introduce the EEF guidance report from 2021. </a:t>
            </a:r>
            <a:endParaRPr dirty="0"/>
          </a:p>
          <a:p>
            <a:pPr marL="0" indent="0"/>
            <a:r>
              <a:rPr lang="en-GB" sz="1100" u="sng" dirty="0">
                <a:solidFill>
                  <a:schemeClr val="hlink"/>
                </a:solidFill>
                <a:latin typeface="Arial"/>
                <a:ea typeface="Arial"/>
                <a:cs typeface="Arial"/>
                <a:sym typeface="Arial"/>
                <a:hlinkClick r:id="rId3"/>
              </a:rPr>
              <a:t>EEF_Special_Educational_Needs_in_Mainstream_Schools_Guidance_Report.pdf</a:t>
            </a:r>
            <a:endParaRPr dirty="0"/>
          </a:p>
          <a:p>
            <a:pPr marL="0" indent="0"/>
            <a:endParaRPr dirty="0"/>
          </a:p>
          <a:p>
            <a:pPr marL="0" indent="0"/>
            <a:r>
              <a:rPr lang="en-GB" dirty="0"/>
              <a:t>Link this back to the data -</a:t>
            </a:r>
            <a:r>
              <a:rPr lang="en-GB" sz="1000" dirty="0"/>
              <a:t> </a:t>
            </a:r>
            <a:r>
              <a:rPr lang="en-GB" dirty="0">
                <a:latin typeface="Arial"/>
                <a:ea typeface="Arial"/>
                <a:cs typeface="Arial"/>
                <a:sym typeface="Arial"/>
              </a:rPr>
              <a:t>As seen, SEND is an improving picture pupils in Bolton make </a:t>
            </a:r>
            <a:r>
              <a:rPr lang="en-GB" b="1" dirty="0">
                <a:latin typeface="Arial"/>
                <a:ea typeface="Arial"/>
                <a:cs typeface="Arial"/>
                <a:sym typeface="Arial"/>
              </a:rPr>
              <a:t>over a grade less progress</a:t>
            </a:r>
            <a:r>
              <a:rPr lang="en-GB" dirty="0">
                <a:latin typeface="Arial"/>
                <a:ea typeface="Arial"/>
                <a:cs typeface="Arial"/>
                <a:sym typeface="Arial"/>
              </a:rPr>
              <a:t> than their peers.</a:t>
            </a:r>
            <a:endParaRPr dirty="0"/>
          </a:p>
          <a:p>
            <a:pPr marL="0" indent="0"/>
            <a:endParaRPr dirty="0"/>
          </a:p>
          <a:p>
            <a:pPr marL="0" indent="0">
              <a:lnSpc>
                <a:spcPct val="105000"/>
              </a:lnSpc>
            </a:pPr>
            <a:r>
              <a:rPr lang="en-GB" dirty="0">
                <a:latin typeface="Arial"/>
                <a:ea typeface="Arial"/>
                <a:cs typeface="Arial"/>
                <a:sym typeface="Arial"/>
              </a:rPr>
              <a:t>The ‘five a day’ recommendation from this report gives five highly effective strategies that you can use in your classrooms to improve the learning of SEND pupils. Remember, if we get it right for the most vulnerable in our classrooms, we get it right for them all.</a:t>
            </a:r>
            <a:endParaRPr dirty="0"/>
          </a:p>
          <a:p>
            <a:pPr marL="0" indent="0">
              <a:spcBef>
                <a:spcPts val="1897"/>
              </a:spcBef>
            </a:pPr>
            <a:r>
              <a:rPr lang="en-GB" dirty="0"/>
              <a:t>The overriding message from the report is a positive one. It is tempting to talk about the challenge of SEND as a specific and distinct issue. Yet, far from creating new programmes, the evidence tells us that teachers should instead prioritise familiar but powerful strategies, like scaffolding and explicit instruction, to support their pupils with SEND. This means understanding the needs of individual pupils and weaving specific approaches into everyday, high quality classroom teaching—being inclusive by design not as an afterthought. </a:t>
            </a:r>
            <a:endParaRPr dirty="0"/>
          </a:p>
          <a:p>
            <a:pPr marL="0" indent="0"/>
            <a:endParaRPr dirty="0"/>
          </a:p>
          <a:p>
            <a:pPr marL="0" indent="0"/>
            <a:r>
              <a:rPr lang="en-GB" dirty="0"/>
              <a:t>The report used the best available research on how to improve outcomes for pupils with SEND ages 5-16 in mainstream schools. What came out of this was five key recommendations (five a day) that are the ‘best bets’ for improving SEND provision in mainstream schools. </a:t>
            </a:r>
            <a:endParaRPr dirty="0"/>
          </a:p>
          <a:p>
            <a:pPr marL="0" indent="0"/>
            <a:endParaRPr dirty="0"/>
          </a:p>
          <a:p>
            <a:pPr marL="0" indent="0"/>
            <a:r>
              <a:rPr lang="en-GB" dirty="0"/>
              <a:t>Today, we will recap explicit instruction and then explore cognitive and metacognitive strategies and scaffolding</a:t>
            </a:r>
            <a:endParaRPr dirty="0"/>
          </a:p>
        </p:txBody>
      </p:sp>
      <p:sp>
        <p:nvSpPr>
          <p:cNvPr id="186" name="Google Shape;186;g31e81e13a8f_1_0: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video" Target="https://www.youtube.com/embed/a_4U73xozWk?feature=oembed" TargetMode="Externa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jpeg"/></Relationships>
</file>

<file path=ppt/slides/_rels/slide5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4.png"/></Relationships>
</file>

<file path=ppt/slides/_rels/slide5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5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5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33.jpeg"/></Relationships>
</file>

<file path=ppt/slides/_rels/slide5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59.xml.rels><?xml version="1.0" encoding="UTF-8" standalone="yes"?>
<Relationships xmlns="http://schemas.openxmlformats.org/package/2006/relationships"><Relationship Id="rId3" Type="http://schemas.openxmlformats.org/officeDocument/2006/relationships/hyperlink" Target="https://asset.nasen.org.uk/Teacher%20SEND%20handbook%2030th%20January%202024.pdf" TargetMode="External"/><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openxmlformats.org/officeDocument/2006/relationships/hyperlink" Target="https://bjorklab.psych.ucla.edu/wp-content/uploads/sites/13/2016/04/EBjork_RBjork_2011.pdf" TargetMode="External"/><Relationship Id="rId5" Type="http://schemas.openxmlformats.org/officeDocument/2006/relationships/hyperlink" Target="https://educationendowmentfoundation.org.uk/education-evidence/guidance-reports/metacognition" TargetMode="External"/><Relationship Id="rId4" Type="http://schemas.openxmlformats.org/officeDocument/2006/relationships/hyperlink" Target="https://educationendowmentfoundation.org.uk/education-evidence/guidance-reports/send"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2352"/>
                </a:srgbClr>
              </a:gs>
              <a:gs pos="100000">
                <a:srgbClr val="000000">
                  <a:alpha val="26274"/>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000"/>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818283" y="2566151"/>
            <a:ext cx="4747200" cy="3098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82352"/>
              <a:buNone/>
            </a:pPr>
            <a:r>
              <a:rPr lang="en-GB" sz="3400" dirty="0">
                <a:solidFill>
                  <a:srgbClr val="FFFFFF"/>
                </a:solidFill>
                <a:latin typeface="Arial"/>
                <a:ea typeface="Arial"/>
                <a:cs typeface="Arial"/>
                <a:sym typeface="Arial"/>
              </a:rPr>
              <a:t>Pillar 4: Adaptive Teaching</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r>
              <a:rPr lang="en-GB" sz="3400" dirty="0">
                <a:solidFill>
                  <a:srgbClr val="FFFFFF"/>
                </a:solidFill>
                <a:latin typeface="Arial"/>
                <a:ea typeface="Arial"/>
                <a:cs typeface="Arial"/>
                <a:sym typeface="Arial"/>
              </a:rPr>
              <a:t>March 2025</a:t>
            </a:r>
            <a:endParaRPr sz="3400" dirty="0">
              <a:solidFill>
                <a:srgbClr val="FFFFFF"/>
              </a:solidFill>
              <a:latin typeface="Arial"/>
              <a:ea typeface="Arial"/>
              <a:cs typeface="Arial"/>
              <a:sym typeface="Arial"/>
            </a:endParaRPr>
          </a:p>
          <a:p>
            <a:pPr marL="0" lvl="0" indent="0" algn="l" rtl="0">
              <a:lnSpc>
                <a:spcPct val="90000"/>
              </a:lnSpc>
              <a:spcBef>
                <a:spcPts val="0"/>
              </a:spcBef>
              <a:spcAft>
                <a:spcPts val="0"/>
              </a:spcAft>
              <a:buSzPct val="82352"/>
              <a:buNone/>
            </a:pPr>
            <a:endParaRPr sz="3400" dirty="0">
              <a:solidFill>
                <a:srgbClr val="FFFFFF"/>
              </a:solidFill>
              <a:latin typeface="Arial"/>
              <a:ea typeface="Arial"/>
              <a:cs typeface="Arial"/>
              <a:sym typeface="Arial"/>
            </a:endParaRPr>
          </a:p>
          <a:p>
            <a:pPr marL="0" lvl="0" indent="0" algn="l" rtl="0">
              <a:lnSpc>
                <a:spcPct val="90000"/>
              </a:lnSpc>
              <a:spcBef>
                <a:spcPts val="0"/>
              </a:spcBef>
              <a:spcAft>
                <a:spcPts val="0"/>
              </a:spcAft>
              <a:buSzPct val="82352"/>
              <a:buNone/>
            </a:pPr>
            <a:r>
              <a:rPr lang="en-US" sz="3400" dirty="0">
                <a:solidFill>
                  <a:srgbClr val="FFFFFF"/>
                </a:solidFill>
                <a:latin typeface="Arial"/>
                <a:ea typeface="Arial"/>
                <a:cs typeface="Arial"/>
                <a:sym typeface="Arial"/>
              </a:rPr>
              <a:t>Katie Parkinson</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endParaRPr sz="3400" dirty="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1568"/>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Spartans summit North America's highest mountain &gt; Joint Base ..."/>
          <p:cNvPicPr preferRelativeResize="0"/>
          <p:nvPr/>
        </p:nvPicPr>
        <p:blipFill rotWithShape="1">
          <a:blip r:embed="rId3">
            <a:alphaModFix/>
          </a:blip>
          <a:srcRect/>
          <a:stretch/>
        </p:blipFill>
        <p:spPr>
          <a:xfrm>
            <a:off x="6290725" y="971400"/>
            <a:ext cx="4956000" cy="4938000"/>
          </a:xfrm>
          <a:prstGeom prst="ellipse">
            <a:avLst/>
          </a:prstGeom>
          <a:noFill/>
          <a:ln>
            <a:noFill/>
          </a:ln>
          <a:effectLst>
            <a:outerShdw blurRad="57150" dist="19050" dir="5400000" algn="bl" rotWithShape="0">
              <a:srgbClr val="000000">
                <a:alpha val="49411"/>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High quality teaching: The 'five-a- day' principle">
            <a:hlinkClick r:id="" action="ppaction://media"/>
            <a:extLst>
              <a:ext uri="{FF2B5EF4-FFF2-40B4-BE49-F238E27FC236}">
                <a16:creationId xmlns:a16="http://schemas.microsoft.com/office/drawing/2014/main" id="{56297BD0-0F60-F98B-9786-C018C28728BD}"/>
              </a:ext>
            </a:extLst>
          </p:cNvPr>
          <p:cNvPicPr>
            <a:picLocks noRot="1" noChangeAspect="1"/>
          </p:cNvPicPr>
          <p:nvPr>
            <a:videoFile r:link="rId1"/>
          </p:nvPr>
        </p:nvPicPr>
        <p:blipFill>
          <a:blip r:embed="rId4"/>
          <a:stretch>
            <a:fillRect/>
          </a:stretch>
        </p:blipFill>
        <p:spPr>
          <a:xfrm>
            <a:off x="0" y="-30480"/>
            <a:ext cx="12192000" cy="6888480"/>
          </a:xfrm>
          <a:prstGeom prst="rect">
            <a:avLst/>
          </a:prstGeom>
        </p:spPr>
      </p:pic>
    </p:spTree>
    <p:extLst>
      <p:ext uri="{BB962C8B-B14F-4D97-AF65-F5344CB8AC3E}">
        <p14:creationId xmlns:p14="http://schemas.microsoft.com/office/powerpoint/2010/main" val="862352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31e81e13a8f_0_359"/>
          <p:cNvSpPr txBox="1">
            <a:spLocks noGrp="1"/>
          </p:cNvSpPr>
          <p:nvPr>
            <p:ph type="body" idx="1"/>
          </p:nvPr>
        </p:nvSpPr>
        <p:spPr>
          <a:xfrm>
            <a:off x="185350" y="244475"/>
            <a:ext cx="5431800" cy="4825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sz="3600"/>
              <a:t>Most learners with special educational needs will receive the majority of their support in the classroom. The aim of this support is to ensure that they access the curriculum and maximise their potential. Your contact with them is crucial since you are the expert on the learner. </a:t>
            </a:r>
            <a:endParaRPr sz="3600">
              <a:latin typeface="Arial"/>
              <a:ea typeface="Arial"/>
              <a:cs typeface="Arial"/>
              <a:sym typeface="Arial"/>
            </a:endParaRPr>
          </a:p>
          <a:p>
            <a:pPr marL="0" lvl="0" indent="0" algn="l" rtl="0">
              <a:lnSpc>
                <a:spcPct val="105000"/>
              </a:lnSpc>
              <a:spcBef>
                <a:spcPts val="0"/>
              </a:spcBef>
              <a:spcAft>
                <a:spcPts val="0"/>
              </a:spcAft>
              <a:buSzPts val="935"/>
              <a:buNone/>
            </a:pPr>
            <a:endParaRPr sz="3600">
              <a:latin typeface="Arial"/>
              <a:ea typeface="Arial"/>
              <a:cs typeface="Arial"/>
              <a:sym typeface="Arial"/>
            </a:endParaRPr>
          </a:p>
          <a:p>
            <a:pPr marL="0" lvl="0" indent="0" algn="l" rtl="0">
              <a:lnSpc>
                <a:spcPct val="105000"/>
              </a:lnSpc>
              <a:spcBef>
                <a:spcPts val="1900"/>
              </a:spcBef>
              <a:spcAft>
                <a:spcPts val="0"/>
              </a:spcAft>
              <a:buSzPts val="935"/>
              <a:buNone/>
            </a:pPr>
            <a:endParaRPr sz="3600">
              <a:latin typeface="Arial"/>
              <a:ea typeface="Arial"/>
              <a:cs typeface="Arial"/>
              <a:sym typeface="Arial"/>
            </a:endParaRPr>
          </a:p>
          <a:p>
            <a:pPr marL="0" lvl="0" indent="0" algn="l" rtl="0">
              <a:lnSpc>
                <a:spcPct val="105000"/>
              </a:lnSpc>
              <a:spcBef>
                <a:spcPts val="1900"/>
              </a:spcBef>
              <a:spcAft>
                <a:spcPts val="0"/>
              </a:spcAft>
              <a:buClr>
                <a:schemeClr val="dk1"/>
              </a:buClr>
              <a:buSzPts val="935"/>
              <a:buFont typeface="Arial"/>
              <a:buNone/>
            </a:pPr>
            <a:endParaRPr sz="1475">
              <a:latin typeface="Arial"/>
              <a:ea typeface="Arial"/>
              <a:cs typeface="Arial"/>
              <a:sym typeface="Arial"/>
            </a:endParaRPr>
          </a:p>
          <a:p>
            <a:pPr marL="0" lvl="0" indent="0" algn="l" rtl="0">
              <a:lnSpc>
                <a:spcPct val="105000"/>
              </a:lnSpc>
              <a:spcBef>
                <a:spcPts val="1900"/>
              </a:spcBef>
              <a:spcAft>
                <a:spcPts val="0"/>
              </a:spcAft>
              <a:buClr>
                <a:schemeClr val="dk1"/>
              </a:buClr>
              <a:buSzPts val="935"/>
              <a:buFont typeface="Arial"/>
              <a:buNone/>
            </a:pPr>
            <a:endParaRPr sz="1135">
              <a:latin typeface="Arial"/>
              <a:ea typeface="Arial"/>
              <a:cs typeface="Arial"/>
              <a:sym typeface="Arial"/>
            </a:endParaRPr>
          </a:p>
          <a:p>
            <a:pPr marL="0" lvl="0" indent="0" algn="l" rtl="0">
              <a:lnSpc>
                <a:spcPct val="80000"/>
              </a:lnSpc>
              <a:spcBef>
                <a:spcPts val="1000"/>
              </a:spcBef>
              <a:spcAft>
                <a:spcPts val="0"/>
              </a:spcAft>
              <a:buSzPts val="935"/>
              <a:buNone/>
            </a:pPr>
            <a:endParaRPr sz="2580"/>
          </a:p>
        </p:txBody>
      </p:sp>
      <p:pic>
        <p:nvPicPr>
          <p:cNvPr id="197" name="Google Shape;197;g31e81e13a8f_0_359"/>
          <p:cNvPicPr preferRelativeResize="0"/>
          <p:nvPr/>
        </p:nvPicPr>
        <p:blipFill rotWithShape="1">
          <a:blip r:embed="rId3">
            <a:alphaModFix/>
          </a:blip>
          <a:srcRect t="5784"/>
          <a:stretch/>
        </p:blipFill>
        <p:spPr>
          <a:xfrm>
            <a:off x="5728425" y="0"/>
            <a:ext cx="6463575"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10" name="Google Shape;210;p3"/>
          <p:cNvGrpSpPr/>
          <p:nvPr/>
        </p:nvGrpSpPr>
        <p:grpSpPr>
          <a:xfrm>
            <a:off x="-39" y="5255591"/>
            <a:ext cx="12189238" cy="1828789"/>
            <a:chOff x="-305" y="3144820"/>
            <a:chExt cx="9182100" cy="1551136"/>
          </a:xfrm>
        </p:grpSpPr>
        <p:sp>
          <p:nvSpPr>
            <p:cNvPr id="211" name="Google Shape;211;p3"/>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3"/>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3"/>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3"/>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15" name="Google Shape;215;p3" descr="Adaptive Teaching"/>
          <p:cNvPicPr preferRelativeResize="0"/>
          <p:nvPr/>
        </p:nvPicPr>
        <p:blipFill rotWithShape="1">
          <a:blip r:embed="rId3">
            <a:alphaModFix/>
          </a:blip>
          <a:srcRect/>
          <a:stretch/>
        </p:blipFill>
        <p:spPr>
          <a:xfrm>
            <a:off x="-2801" y="1205182"/>
            <a:ext cx="12192000" cy="5278437"/>
          </a:xfrm>
          <a:prstGeom prst="rect">
            <a:avLst/>
          </a:prstGeom>
          <a:noFill/>
          <a:ln>
            <a:noFill/>
          </a:ln>
        </p:spPr>
      </p:pic>
      <p:sp>
        <p:nvSpPr>
          <p:cNvPr id="216" name="Google Shape;216;p3"/>
          <p:cNvSpPr/>
          <p:nvPr/>
        </p:nvSpPr>
        <p:spPr>
          <a:xfrm>
            <a:off x="128954" y="1"/>
            <a:ext cx="11934091" cy="1099706"/>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4000" b="0" i="0" u="none" strike="noStrike" cap="none">
                <a:solidFill>
                  <a:srgbClr val="000000"/>
                </a:solidFill>
                <a:latin typeface="Arial"/>
                <a:ea typeface="Arial"/>
                <a:cs typeface="Arial"/>
                <a:sym typeface="Arial"/>
              </a:rPr>
              <a:t>What is adaptive teaching?</a:t>
            </a:r>
            <a:endParaRPr sz="40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g31e81e13a8f_0_274"/>
          <p:cNvPicPr preferRelativeResize="0"/>
          <p:nvPr/>
        </p:nvPicPr>
        <p:blipFill rotWithShape="1">
          <a:blip r:embed="rId3">
            <a:alphaModFix/>
          </a:blip>
          <a:srcRect l="4058" t="28176" b="28621"/>
          <a:stretch/>
        </p:blipFill>
        <p:spPr>
          <a:xfrm>
            <a:off x="185350" y="576650"/>
            <a:ext cx="10729500" cy="5420225"/>
          </a:xfrm>
          <a:prstGeom prst="rect">
            <a:avLst/>
          </a:prstGeom>
          <a:noFill/>
          <a:ln>
            <a:noFill/>
          </a:ln>
        </p:spPr>
      </p:pic>
      <p:sp>
        <p:nvSpPr>
          <p:cNvPr id="235" name="Google Shape;235;g31e81e13a8f_0_274"/>
          <p:cNvSpPr/>
          <p:nvPr/>
        </p:nvSpPr>
        <p:spPr>
          <a:xfrm>
            <a:off x="10000500" y="1076500"/>
            <a:ext cx="2191500" cy="724500"/>
          </a:xfrm>
          <a:prstGeom prst="lef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g2bf337463a2_0_5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2" name="Google Shape;242;g2bf337463a2_0_5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39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3" name="Google Shape;243;g2bf337463a2_0_57"/>
          <p:cNvSpPr/>
          <p:nvPr/>
        </p:nvSpPr>
        <p:spPr>
          <a:xfrm>
            <a:off x="642975" y="642950"/>
            <a:ext cx="10889100" cy="1334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Explicit Instruction (Recap) - EEF Guidance</a:t>
            </a:r>
            <a:endParaRPr sz="3300" b="0" i="0" u="none" strike="noStrike" cap="none">
              <a:solidFill>
                <a:srgbClr val="000000"/>
              </a:solidFill>
              <a:latin typeface="Arial"/>
              <a:ea typeface="Arial"/>
              <a:cs typeface="Arial"/>
              <a:sym typeface="Arial"/>
            </a:endParaRPr>
          </a:p>
        </p:txBody>
      </p:sp>
      <p:sp>
        <p:nvSpPr>
          <p:cNvPr id="244" name="Google Shape;244;g2bf337463a2_0_57"/>
          <p:cNvSpPr/>
          <p:nvPr/>
        </p:nvSpPr>
        <p:spPr>
          <a:xfrm>
            <a:off x="642975"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Clear and succinct language</a:t>
            </a:r>
            <a:endParaRPr sz="3300" b="0" i="0" u="none" strike="noStrike" cap="none">
              <a:solidFill>
                <a:srgbClr val="000000"/>
              </a:solidFill>
              <a:latin typeface="Arial"/>
              <a:ea typeface="Arial"/>
              <a:cs typeface="Arial"/>
              <a:sym typeface="Arial"/>
            </a:endParaRPr>
          </a:p>
        </p:txBody>
      </p:sp>
      <p:sp>
        <p:nvSpPr>
          <p:cNvPr id="245" name="Google Shape;245;g2bf337463a2_0_57"/>
          <p:cNvSpPr/>
          <p:nvPr/>
        </p:nvSpPr>
        <p:spPr>
          <a:xfrm>
            <a:off x="4385650"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Chunking and small steps</a:t>
            </a:r>
            <a:endParaRPr sz="3300" b="0" i="0" u="none" strike="noStrike" cap="none">
              <a:solidFill>
                <a:srgbClr val="000000"/>
              </a:solidFill>
              <a:latin typeface="Arial"/>
              <a:ea typeface="Arial"/>
              <a:cs typeface="Arial"/>
              <a:sym typeface="Arial"/>
            </a:endParaRPr>
          </a:p>
        </p:txBody>
      </p:sp>
      <p:sp>
        <p:nvSpPr>
          <p:cNvPr id="246" name="Google Shape;246;g2bf337463a2_0_57"/>
          <p:cNvSpPr/>
          <p:nvPr/>
        </p:nvSpPr>
        <p:spPr>
          <a:xfrm>
            <a:off x="8128325"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Model how to complete a task</a:t>
            </a:r>
            <a:endParaRPr sz="3300" b="0" i="0" u="none" strike="noStrike" cap="none">
              <a:solidFill>
                <a:srgbClr val="000000"/>
              </a:solidFill>
              <a:latin typeface="Arial"/>
              <a:ea typeface="Arial"/>
              <a:cs typeface="Arial"/>
              <a:sym typeface="Arial"/>
            </a:endParaRPr>
          </a:p>
        </p:txBody>
      </p:sp>
      <p:sp>
        <p:nvSpPr>
          <p:cNvPr id="247" name="Google Shape;247;g2bf337463a2_0_57"/>
          <p:cNvSpPr/>
          <p:nvPr/>
        </p:nvSpPr>
        <p:spPr>
          <a:xfrm>
            <a:off x="2253000" y="4616950"/>
            <a:ext cx="7686000" cy="11904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Check pupils’ understanding regularly</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31e81e13a8f_0_60"/>
          <p:cNvSpPr/>
          <p:nvPr/>
        </p:nvSpPr>
        <p:spPr>
          <a:xfrm>
            <a:off x="5035750" y="1110977"/>
            <a:ext cx="5038800" cy="10146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Present new material in small steps</a:t>
            </a:r>
            <a:endParaRPr sz="2400" b="1" i="0" u="none" strike="noStrike" cap="none">
              <a:solidFill>
                <a:srgbClr val="000000"/>
              </a:solidFill>
              <a:latin typeface="Arial"/>
              <a:ea typeface="Arial"/>
              <a:cs typeface="Arial"/>
              <a:sym typeface="Arial"/>
            </a:endParaRPr>
          </a:p>
        </p:txBody>
      </p:sp>
      <p:sp>
        <p:nvSpPr>
          <p:cNvPr id="254" name="Google Shape;254;g31e81e13a8f_0_60"/>
          <p:cNvSpPr txBox="1">
            <a:spLocks noGrp="1"/>
          </p:cNvSpPr>
          <p:nvPr>
            <p:ph type="title"/>
          </p:nvPr>
        </p:nvSpPr>
        <p:spPr>
          <a:xfrm>
            <a:off x="0" y="-83547"/>
            <a:ext cx="12192000" cy="1014600"/>
          </a:xfrm>
          <a:prstGeom prst="rect">
            <a:avLst/>
          </a:prstGeom>
          <a:solidFill>
            <a:srgbClr val="FCE5CD"/>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sz="4500"/>
              <a:t>Rosenshine’s Quality of Instruction Principles</a:t>
            </a:r>
            <a:endParaRPr sz="4500">
              <a:solidFill>
                <a:schemeClr val="dk1"/>
              </a:solidFill>
            </a:endParaRPr>
          </a:p>
        </p:txBody>
      </p:sp>
      <p:sp>
        <p:nvSpPr>
          <p:cNvPr id="255" name="Google Shape;255;g31e81e13a8f_0_60"/>
          <p:cNvSpPr/>
          <p:nvPr/>
        </p:nvSpPr>
        <p:spPr>
          <a:xfrm>
            <a:off x="5035750" y="3719675"/>
            <a:ext cx="5038800" cy="10146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Guide student practice</a:t>
            </a:r>
            <a:endParaRPr sz="2400" b="1" i="0" u="none" strike="noStrike" cap="none">
              <a:solidFill>
                <a:srgbClr val="000000"/>
              </a:solidFill>
              <a:latin typeface="Arial"/>
              <a:ea typeface="Arial"/>
              <a:cs typeface="Arial"/>
              <a:sym typeface="Arial"/>
            </a:endParaRPr>
          </a:p>
        </p:txBody>
      </p:sp>
      <p:sp>
        <p:nvSpPr>
          <p:cNvPr id="256" name="Google Shape;256;g31e81e13a8f_0_60"/>
          <p:cNvSpPr/>
          <p:nvPr/>
        </p:nvSpPr>
        <p:spPr>
          <a:xfrm>
            <a:off x="5035750" y="2496725"/>
            <a:ext cx="5038800" cy="8955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457200" marR="0" lvl="0" indent="0" algn="ctr" rtl="0">
              <a:lnSpc>
                <a:spcPct val="100000"/>
              </a:lnSpc>
              <a:spcBef>
                <a:spcPts val="0"/>
              </a:spcBef>
              <a:spcAft>
                <a:spcPts val="0"/>
              </a:spcAft>
              <a:buClr>
                <a:srgbClr val="000000"/>
              </a:buClr>
              <a:buSzPts val="2400"/>
              <a:buFont typeface="Arial"/>
              <a:buNone/>
            </a:pPr>
            <a:r>
              <a:rPr lang="en-GB" sz="2800" b="1" i="0" u="none" strike="noStrike" cap="none">
                <a:solidFill>
                  <a:srgbClr val="000000"/>
                </a:solidFill>
                <a:latin typeface="Arial"/>
                <a:ea typeface="Arial"/>
                <a:cs typeface="Arial"/>
                <a:sym typeface="Arial"/>
              </a:rPr>
              <a:t>Provide models</a:t>
            </a:r>
            <a:endParaRPr sz="2800" b="1" i="0" u="none" strike="noStrike" cap="none">
              <a:solidFill>
                <a:srgbClr val="000000"/>
              </a:solidFill>
              <a:latin typeface="Arial"/>
              <a:ea typeface="Arial"/>
              <a:cs typeface="Arial"/>
              <a:sym typeface="Arial"/>
            </a:endParaRPr>
          </a:p>
        </p:txBody>
      </p:sp>
      <p:sp>
        <p:nvSpPr>
          <p:cNvPr id="257" name="Google Shape;257;g31e81e13a8f_0_60"/>
          <p:cNvSpPr/>
          <p:nvPr/>
        </p:nvSpPr>
        <p:spPr>
          <a:xfrm>
            <a:off x="5035744" y="5061737"/>
            <a:ext cx="5038800" cy="1112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Monitor independent practice</a:t>
            </a:r>
            <a:endParaRPr sz="14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000000"/>
              </a:solidFill>
              <a:latin typeface="Arial"/>
              <a:ea typeface="Arial"/>
              <a:cs typeface="Arial"/>
              <a:sym typeface="Arial"/>
            </a:endParaRPr>
          </a:p>
        </p:txBody>
      </p:sp>
      <p:sp>
        <p:nvSpPr>
          <p:cNvPr id="258" name="Google Shape;258;g31e81e13a8f_0_60"/>
          <p:cNvSpPr/>
          <p:nvPr/>
        </p:nvSpPr>
        <p:spPr>
          <a:xfrm>
            <a:off x="1658575" y="1110975"/>
            <a:ext cx="2796900" cy="50628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rgbClr val="000000"/>
                </a:solidFill>
                <a:latin typeface="Arial"/>
                <a:ea typeface="Arial"/>
                <a:cs typeface="Arial"/>
                <a:sym typeface="Arial"/>
              </a:rPr>
              <a:t>Provide Highly Effective Explanations</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g31e81e13a8f_0_38"/>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5" name="Google Shape;265;g31e81e13a8f_0_38"/>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6" name="Google Shape;266;g31e81e13a8f_0_38"/>
          <p:cNvSpPr/>
          <p:nvPr/>
        </p:nvSpPr>
        <p:spPr>
          <a:xfrm>
            <a:off x="642975" y="642950"/>
            <a:ext cx="10889100" cy="1334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Modelling</a:t>
            </a:r>
            <a:endParaRPr sz="3300" b="0" i="0" u="none" strike="noStrike" cap="none">
              <a:solidFill>
                <a:srgbClr val="000000"/>
              </a:solidFill>
              <a:latin typeface="Arial"/>
              <a:ea typeface="Arial"/>
              <a:cs typeface="Arial"/>
              <a:sym typeface="Arial"/>
            </a:endParaRPr>
          </a:p>
        </p:txBody>
      </p:sp>
      <p:sp>
        <p:nvSpPr>
          <p:cNvPr id="267" name="Google Shape;267;g31e81e13a8f_0_38"/>
          <p:cNvSpPr/>
          <p:nvPr/>
        </p:nvSpPr>
        <p:spPr>
          <a:xfrm>
            <a:off x="642975"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dirty="0">
                <a:solidFill>
                  <a:srgbClr val="000000"/>
                </a:solidFill>
                <a:latin typeface="Arial"/>
                <a:ea typeface="Arial"/>
                <a:cs typeface="Arial"/>
                <a:sym typeface="Arial"/>
              </a:rPr>
              <a:t>Think aloud as you model</a:t>
            </a:r>
            <a:endParaRPr sz="3300" b="0" i="0" u="none" strike="noStrike" cap="none" dirty="0">
              <a:solidFill>
                <a:srgbClr val="000000"/>
              </a:solidFill>
              <a:latin typeface="Arial"/>
              <a:ea typeface="Arial"/>
              <a:cs typeface="Arial"/>
              <a:sym typeface="Arial"/>
            </a:endParaRPr>
          </a:p>
        </p:txBody>
      </p:sp>
      <p:sp>
        <p:nvSpPr>
          <p:cNvPr id="268" name="Google Shape;268;g31e81e13a8f_0_38"/>
          <p:cNvSpPr/>
          <p:nvPr/>
        </p:nvSpPr>
        <p:spPr>
          <a:xfrm>
            <a:off x="4385650"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dirty="0">
                <a:solidFill>
                  <a:srgbClr val="000000"/>
                </a:solidFill>
                <a:latin typeface="Arial"/>
                <a:ea typeface="Arial"/>
                <a:cs typeface="Arial"/>
                <a:sym typeface="Arial"/>
              </a:rPr>
              <a:t>Highlight misconceptions</a:t>
            </a:r>
            <a:endParaRPr sz="3300" b="0" i="0" u="none" strike="noStrike" cap="none" dirty="0">
              <a:solidFill>
                <a:srgbClr val="000000"/>
              </a:solidFill>
              <a:latin typeface="Arial"/>
              <a:ea typeface="Arial"/>
              <a:cs typeface="Arial"/>
              <a:sym typeface="Arial"/>
            </a:endParaRPr>
          </a:p>
        </p:txBody>
      </p:sp>
      <p:sp>
        <p:nvSpPr>
          <p:cNvPr id="269" name="Google Shape;269;g31e81e13a8f_0_38"/>
          <p:cNvSpPr/>
          <p:nvPr/>
        </p:nvSpPr>
        <p:spPr>
          <a:xfrm>
            <a:off x="8128325" y="2210075"/>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Include contrasting non-examples</a:t>
            </a:r>
            <a:endParaRPr sz="3300" b="0" i="0" u="none" strike="noStrike" cap="none">
              <a:solidFill>
                <a:srgbClr val="000000"/>
              </a:solidFill>
              <a:latin typeface="Arial"/>
              <a:ea typeface="Arial"/>
              <a:cs typeface="Arial"/>
              <a:sym typeface="Arial"/>
            </a:endParaRPr>
          </a:p>
        </p:txBody>
      </p:sp>
      <p:sp>
        <p:nvSpPr>
          <p:cNvPr id="270" name="Google Shape;270;g31e81e13a8f_0_38"/>
          <p:cNvSpPr/>
          <p:nvPr/>
        </p:nvSpPr>
        <p:spPr>
          <a:xfrm>
            <a:off x="664375" y="4306400"/>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Reduce the language load</a:t>
            </a:r>
            <a:endParaRPr sz="3300" b="0" i="0" u="none" strike="noStrike" cap="none">
              <a:solidFill>
                <a:srgbClr val="000000"/>
              </a:solidFill>
              <a:latin typeface="Arial"/>
              <a:ea typeface="Arial"/>
              <a:cs typeface="Arial"/>
              <a:sym typeface="Arial"/>
            </a:endParaRPr>
          </a:p>
        </p:txBody>
      </p:sp>
      <p:sp>
        <p:nvSpPr>
          <p:cNvPr id="271" name="Google Shape;271;g31e81e13a8f_0_38"/>
          <p:cNvSpPr/>
          <p:nvPr/>
        </p:nvSpPr>
        <p:spPr>
          <a:xfrm>
            <a:off x="4396350" y="4306400"/>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Pace your speech</a:t>
            </a:r>
            <a:endParaRPr sz="3300" b="0" i="0" u="none" strike="noStrike" cap="none">
              <a:solidFill>
                <a:srgbClr val="000000"/>
              </a:solidFill>
              <a:latin typeface="Arial"/>
              <a:ea typeface="Arial"/>
              <a:cs typeface="Arial"/>
              <a:sym typeface="Arial"/>
            </a:endParaRPr>
          </a:p>
        </p:txBody>
      </p:sp>
      <p:sp>
        <p:nvSpPr>
          <p:cNvPr id="272" name="Google Shape;272;g31e81e13a8f_0_38"/>
          <p:cNvSpPr/>
          <p:nvPr/>
        </p:nvSpPr>
        <p:spPr>
          <a:xfrm>
            <a:off x="8128325" y="4306400"/>
            <a:ext cx="3399300" cy="18633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Highlight essential information</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31e81e13a8f_0_34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endParaRPr/>
          </a:p>
        </p:txBody>
      </p:sp>
      <p:sp>
        <p:nvSpPr>
          <p:cNvPr id="279" name="Google Shape;279;g31e81e13a8f_0_34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pic>
        <p:nvPicPr>
          <p:cNvPr id="280" name="Google Shape;280;g31e81e13a8f_0_342"/>
          <p:cNvPicPr preferRelativeResize="0"/>
          <p:nvPr/>
        </p:nvPicPr>
        <p:blipFill rotWithShape="1">
          <a:blip r:embed="rId3">
            <a:alphaModFix/>
          </a:blip>
          <a:srcRect/>
          <a:stretch/>
        </p:blipFill>
        <p:spPr>
          <a:xfrm>
            <a:off x="0" y="0"/>
            <a:ext cx="12192001" cy="68579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31e81e13a8f_0_335"/>
          <p:cNvSpPr txBox="1">
            <a:spLocks noGrp="1"/>
          </p:cNvSpPr>
          <p:nvPr>
            <p:ph type="title"/>
          </p:nvPr>
        </p:nvSpPr>
        <p:spPr>
          <a:xfrm>
            <a:off x="0" y="0"/>
            <a:ext cx="123363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Explicit Vocabulary Teaching - Etymology</a:t>
            </a:r>
            <a:endParaRPr/>
          </a:p>
        </p:txBody>
      </p:sp>
      <p:graphicFrame>
        <p:nvGraphicFramePr>
          <p:cNvPr id="287" name="Google Shape;287;g31e81e13a8f_0_335"/>
          <p:cNvGraphicFramePr/>
          <p:nvPr/>
        </p:nvGraphicFramePr>
        <p:xfrm>
          <a:off x="386150" y="1446775"/>
          <a:ext cx="11342475" cy="5029050"/>
        </p:xfrm>
        <a:graphic>
          <a:graphicData uri="http://schemas.openxmlformats.org/drawingml/2006/table">
            <a:tbl>
              <a:tblPr>
                <a:noFill/>
                <a:tableStyleId>{60603367-4C09-42C3-87C9-16A0D0B76AF5}</a:tableStyleId>
              </a:tblPr>
              <a:tblGrid>
                <a:gridCol w="2815750">
                  <a:extLst>
                    <a:ext uri="{9D8B030D-6E8A-4147-A177-3AD203B41FA5}">
                      <a16:colId xmlns:a16="http://schemas.microsoft.com/office/drawing/2014/main" val="20000"/>
                    </a:ext>
                  </a:extLst>
                </a:gridCol>
                <a:gridCol w="4745900">
                  <a:extLst>
                    <a:ext uri="{9D8B030D-6E8A-4147-A177-3AD203B41FA5}">
                      <a16:colId xmlns:a16="http://schemas.microsoft.com/office/drawing/2014/main" val="20001"/>
                    </a:ext>
                  </a:extLst>
                </a:gridCol>
                <a:gridCol w="3780825">
                  <a:extLst>
                    <a:ext uri="{9D8B030D-6E8A-4147-A177-3AD203B41FA5}">
                      <a16:colId xmlns:a16="http://schemas.microsoft.com/office/drawing/2014/main" val="20002"/>
                    </a:ext>
                  </a:extLst>
                </a:gridCol>
              </a:tblGrid>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b="1" u="none" strike="noStrike" cap="none"/>
                        <a:t>Adjective</a:t>
                      </a:r>
                      <a:endParaRPr sz="3000" b="1" u="none" strike="noStrike" cap="none"/>
                    </a:p>
                  </a:txBody>
                  <a:tcPr marL="91425" marR="91425" marT="91425" marB="91425">
                    <a:solidFill>
                      <a:srgbClr val="FCE5CD"/>
                    </a:solidFill>
                  </a:tcPr>
                </a:tc>
                <a:tc>
                  <a:txBody>
                    <a:bodyPr/>
                    <a:lstStyle/>
                    <a:p>
                      <a:pPr marL="0" marR="0" lvl="0" indent="0" algn="l" rtl="0">
                        <a:lnSpc>
                          <a:spcPct val="100000"/>
                        </a:lnSpc>
                        <a:spcBef>
                          <a:spcPts val="0"/>
                        </a:spcBef>
                        <a:spcAft>
                          <a:spcPts val="0"/>
                        </a:spcAft>
                        <a:buClr>
                          <a:srgbClr val="000000"/>
                        </a:buClr>
                        <a:buSzPts val="3000"/>
                        <a:buFont typeface="Arial"/>
                        <a:buNone/>
                      </a:pPr>
                      <a:r>
                        <a:rPr lang="en-GB" sz="3000" b="1" u="none" strike="noStrike" cap="none"/>
                        <a:t>Clues</a:t>
                      </a:r>
                      <a:endParaRPr sz="3000" b="1" u="none" strike="noStrike" cap="none"/>
                    </a:p>
                  </a:txBody>
                  <a:tcPr marL="91425" marR="91425" marT="91425" marB="91425">
                    <a:solidFill>
                      <a:srgbClr val="FCE5CD"/>
                    </a:solidFill>
                  </a:tcPr>
                </a:tc>
                <a:tc>
                  <a:txBody>
                    <a:bodyPr/>
                    <a:lstStyle/>
                    <a:p>
                      <a:pPr marL="0" marR="0" lvl="0" indent="0" algn="l" rtl="0">
                        <a:lnSpc>
                          <a:spcPct val="100000"/>
                        </a:lnSpc>
                        <a:spcBef>
                          <a:spcPts val="0"/>
                        </a:spcBef>
                        <a:spcAft>
                          <a:spcPts val="0"/>
                        </a:spcAft>
                        <a:buClr>
                          <a:srgbClr val="000000"/>
                        </a:buClr>
                        <a:buSzPts val="3000"/>
                        <a:buFont typeface="Arial"/>
                        <a:buNone/>
                      </a:pPr>
                      <a:r>
                        <a:rPr lang="en-GB" sz="3000" b="1" u="none" strike="noStrike" cap="none"/>
                        <a:t>Meaning</a:t>
                      </a:r>
                      <a:endParaRPr sz="3000" b="1" u="none" strike="noStrike" cap="none"/>
                    </a:p>
                  </a:txBody>
                  <a:tcPr marL="91425" marR="91425" marT="91425" marB="91425">
                    <a:solidFill>
                      <a:srgbClr val="FCE5CD"/>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Inaccurate</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In = now</a:t>
                      </a:r>
                      <a:endParaRPr sz="3000" u="none" strike="noStrike" cap="none"/>
                    </a:p>
                    <a:p>
                      <a:pPr marL="0" marR="0" lvl="0" indent="0" algn="l" rtl="0">
                        <a:lnSpc>
                          <a:spcPct val="100000"/>
                        </a:lnSpc>
                        <a:spcBef>
                          <a:spcPts val="0"/>
                        </a:spcBef>
                        <a:spcAft>
                          <a:spcPts val="0"/>
                        </a:spcAft>
                        <a:buClr>
                          <a:srgbClr val="000000"/>
                        </a:buClr>
                        <a:buSzPts val="3000"/>
                        <a:buFont typeface="Arial"/>
                        <a:buNone/>
                      </a:pPr>
                      <a:r>
                        <a:rPr lang="en-GB" sz="3000" u="none" strike="noStrike" cap="none"/>
                        <a:t>Accurate = correct</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Startling</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Startle = shock</a:t>
                      </a:r>
                      <a:endParaRPr sz="3000" u="none" strike="noStrike" cap="none"/>
                    </a:p>
                    <a:p>
                      <a:pPr marL="0" marR="0" lvl="0" indent="0" algn="l" rtl="0">
                        <a:lnSpc>
                          <a:spcPct val="100000"/>
                        </a:lnSpc>
                        <a:spcBef>
                          <a:spcPts val="0"/>
                        </a:spcBef>
                        <a:spcAft>
                          <a:spcPts val="0"/>
                        </a:spcAft>
                        <a:buClr>
                          <a:srgbClr val="000000"/>
                        </a:buClr>
                        <a:buSzPts val="3000"/>
                        <a:buFont typeface="Arial"/>
                        <a:buNone/>
                      </a:pPr>
                      <a:r>
                        <a:rPr lang="en-GB" sz="3000" u="none" strike="noStrike" cap="none"/>
                        <a:t>ing = creates an adjective</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Motionless</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Motion = movement</a:t>
                      </a:r>
                      <a:endParaRPr sz="3000" u="none" strike="noStrike" cap="none"/>
                    </a:p>
                    <a:p>
                      <a:pPr marL="0" marR="0" lvl="0" indent="0" algn="l" rtl="0">
                        <a:lnSpc>
                          <a:spcPct val="100000"/>
                        </a:lnSpc>
                        <a:spcBef>
                          <a:spcPts val="0"/>
                        </a:spcBef>
                        <a:spcAft>
                          <a:spcPts val="0"/>
                        </a:spcAft>
                        <a:buClr>
                          <a:srgbClr val="000000"/>
                        </a:buClr>
                        <a:buSzPts val="3000"/>
                        <a:buFont typeface="Arial"/>
                        <a:buNone/>
                      </a:pPr>
                      <a:r>
                        <a:rPr lang="en-GB" sz="3000" u="none" strike="noStrike" cap="none"/>
                        <a:t>Less = without</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Sinuous</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r>
                        <a:rPr lang="en-GB" sz="3000" u="none" strike="noStrike" cap="none"/>
                        <a:t>Sinus = curve, fold</a:t>
                      </a:r>
                      <a:endParaRPr sz="3000" u="none" strike="noStrike" cap="none"/>
                    </a:p>
                    <a:p>
                      <a:pPr marL="0" marR="0" lvl="0" indent="0" algn="l" rtl="0">
                        <a:lnSpc>
                          <a:spcPct val="100000"/>
                        </a:lnSpc>
                        <a:spcBef>
                          <a:spcPts val="0"/>
                        </a:spcBef>
                        <a:spcAft>
                          <a:spcPts val="0"/>
                        </a:spcAft>
                        <a:buClr>
                          <a:srgbClr val="000000"/>
                        </a:buClr>
                        <a:buSzPts val="3000"/>
                        <a:buFont typeface="Arial"/>
                        <a:buNone/>
                      </a:pPr>
                      <a:r>
                        <a:rPr lang="en-GB" sz="3000" u="none" strike="noStrike" cap="none"/>
                        <a:t>ous = full of</a:t>
                      </a:r>
                      <a:endParaRPr sz="30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3000"/>
                        <a:buFont typeface="Arial"/>
                        <a:buNone/>
                      </a:pPr>
                      <a:endParaRPr sz="3000" u="none" strike="noStrike" cap="none"/>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5">
          <a:extLst>
            <a:ext uri="{FF2B5EF4-FFF2-40B4-BE49-F238E27FC236}">
              <a16:creationId xmlns:a16="http://schemas.microsoft.com/office/drawing/2014/main" id="{E0D80BFE-A8DB-06E0-A2EB-DEFE5B061F2D}"/>
            </a:ext>
          </a:extLst>
        </p:cNvPr>
        <p:cNvGrpSpPr/>
        <p:nvPr/>
      </p:nvGrpSpPr>
      <p:grpSpPr>
        <a:xfrm>
          <a:off x="0" y="0"/>
          <a:ext cx="0" cy="0"/>
          <a:chOff x="0" y="0"/>
          <a:chExt cx="0" cy="0"/>
        </a:xfrm>
      </p:grpSpPr>
      <p:sp>
        <p:nvSpPr>
          <p:cNvPr id="286" name="Google Shape;286;g31e81e13a8f_0_335">
            <a:extLst>
              <a:ext uri="{FF2B5EF4-FFF2-40B4-BE49-F238E27FC236}">
                <a16:creationId xmlns:a16="http://schemas.microsoft.com/office/drawing/2014/main" id="{616FC5FD-7E9A-158D-8B6A-265A6DCF74EB}"/>
              </a:ext>
            </a:extLst>
          </p:cNvPr>
          <p:cNvSpPr txBox="1">
            <a:spLocks noGrp="1"/>
          </p:cNvSpPr>
          <p:nvPr>
            <p:ph type="title"/>
          </p:nvPr>
        </p:nvSpPr>
        <p:spPr>
          <a:xfrm>
            <a:off x="0" y="0"/>
            <a:ext cx="123363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dirty="0"/>
              <a:t>Explicit Vocabulary Teaching – Frayer Model</a:t>
            </a:r>
            <a:endParaRPr dirty="0"/>
          </a:p>
        </p:txBody>
      </p:sp>
      <p:pic>
        <p:nvPicPr>
          <p:cNvPr id="2" name="Picture 2" descr="A diagram of a structure&#10;&#10;Description automatically generated">
            <a:extLst>
              <a:ext uri="{FF2B5EF4-FFF2-40B4-BE49-F238E27FC236}">
                <a16:creationId xmlns:a16="http://schemas.microsoft.com/office/drawing/2014/main" id="{3398CFC9-A351-7710-2317-C3456A3010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605"/>
          <a:stretch/>
        </p:blipFill>
        <p:spPr bwMode="auto">
          <a:xfrm>
            <a:off x="1185518" y="1446028"/>
            <a:ext cx="10010566" cy="514452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C698C73-D1FC-6899-5D1A-E866446DAB36}"/>
              </a:ext>
            </a:extLst>
          </p:cNvPr>
          <p:cNvSpPr txBox="1"/>
          <p:nvPr/>
        </p:nvSpPr>
        <p:spPr>
          <a:xfrm>
            <a:off x="1594884" y="2264735"/>
            <a:ext cx="3636335" cy="1323439"/>
          </a:xfrm>
          <a:prstGeom prst="rect">
            <a:avLst/>
          </a:prstGeom>
          <a:noFill/>
        </p:spPr>
        <p:txBody>
          <a:bodyPr wrap="square" rtlCol="0">
            <a:spAutoFit/>
          </a:bodyPr>
          <a:lstStyle/>
          <a:p>
            <a:r>
              <a:rPr lang="en-GB" sz="2000" dirty="0">
                <a:solidFill>
                  <a:srgbClr val="00B050"/>
                </a:solidFill>
              </a:rPr>
              <a:t>Biodiversity is the VARIETY of life on earth including the variety of species, genes and ecosystems</a:t>
            </a:r>
          </a:p>
        </p:txBody>
      </p:sp>
      <p:sp>
        <p:nvSpPr>
          <p:cNvPr id="4" name="TextBox 3">
            <a:extLst>
              <a:ext uri="{FF2B5EF4-FFF2-40B4-BE49-F238E27FC236}">
                <a16:creationId xmlns:a16="http://schemas.microsoft.com/office/drawing/2014/main" id="{E5A2CE48-AEA2-0303-DF4E-5F345E8938DC}"/>
              </a:ext>
            </a:extLst>
          </p:cNvPr>
          <p:cNvSpPr txBox="1"/>
          <p:nvPr/>
        </p:nvSpPr>
        <p:spPr>
          <a:xfrm>
            <a:off x="6570920" y="2158409"/>
            <a:ext cx="3838353" cy="1323439"/>
          </a:xfrm>
          <a:prstGeom prst="rect">
            <a:avLst/>
          </a:prstGeom>
          <a:noFill/>
        </p:spPr>
        <p:txBody>
          <a:bodyPr wrap="square" rtlCol="0">
            <a:spAutoFit/>
          </a:bodyPr>
          <a:lstStyle/>
          <a:p>
            <a:r>
              <a:rPr lang="en-GB" sz="2000" dirty="0">
                <a:solidFill>
                  <a:srgbClr val="00B050"/>
                </a:solidFill>
              </a:rPr>
              <a:t>We have only discovered 19% of ALL life on earth but humans have destroyed 75% of this since 1970.</a:t>
            </a:r>
          </a:p>
        </p:txBody>
      </p:sp>
      <p:sp>
        <p:nvSpPr>
          <p:cNvPr id="5" name="TextBox 4">
            <a:extLst>
              <a:ext uri="{FF2B5EF4-FFF2-40B4-BE49-F238E27FC236}">
                <a16:creationId xmlns:a16="http://schemas.microsoft.com/office/drawing/2014/main" id="{DF61B02E-4A34-33FC-69B4-5F383425ADB1}"/>
              </a:ext>
            </a:extLst>
          </p:cNvPr>
          <p:cNvSpPr txBox="1"/>
          <p:nvPr/>
        </p:nvSpPr>
        <p:spPr>
          <a:xfrm>
            <a:off x="1477926" y="4584221"/>
            <a:ext cx="2636874" cy="1631216"/>
          </a:xfrm>
          <a:prstGeom prst="rect">
            <a:avLst/>
          </a:prstGeom>
          <a:noFill/>
        </p:spPr>
        <p:txBody>
          <a:bodyPr wrap="square" rtlCol="0">
            <a:spAutoFit/>
          </a:bodyPr>
          <a:lstStyle/>
          <a:p>
            <a:r>
              <a:rPr lang="en-GB" sz="2000" dirty="0">
                <a:solidFill>
                  <a:srgbClr val="00B050"/>
                </a:solidFill>
              </a:rPr>
              <a:t>Bacteria</a:t>
            </a:r>
          </a:p>
          <a:p>
            <a:r>
              <a:rPr lang="en-GB" sz="2000" dirty="0">
                <a:solidFill>
                  <a:srgbClr val="00B050"/>
                </a:solidFill>
              </a:rPr>
              <a:t>Fungi</a:t>
            </a:r>
          </a:p>
          <a:p>
            <a:r>
              <a:rPr lang="en-GB" sz="2000" dirty="0">
                <a:solidFill>
                  <a:srgbClr val="00B050"/>
                </a:solidFill>
              </a:rPr>
              <a:t>Flowering plants</a:t>
            </a:r>
          </a:p>
          <a:p>
            <a:r>
              <a:rPr lang="en-GB" sz="2000" dirty="0">
                <a:solidFill>
                  <a:srgbClr val="00B050"/>
                </a:solidFill>
              </a:rPr>
              <a:t>Ants</a:t>
            </a:r>
          </a:p>
          <a:p>
            <a:r>
              <a:rPr lang="en-GB" sz="2000" dirty="0">
                <a:solidFill>
                  <a:srgbClr val="00B050"/>
                </a:solidFill>
              </a:rPr>
              <a:t>Beetles ….</a:t>
            </a:r>
          </a:p>
        </p:txBody>
      </p:sp>
      <p:sp>
        <p:nvSpPr>
          <p:cNvPr id="6" name="TextBox 5">
            <a:extLst>
              <a:ext uri="{FF2B5EF4-FFF2-40B4-BE49-F238E27FC236}">
                <a16:creationId xmlns:a16="http://schemas.microsoft.com/office/drawing/2014/main" id="{A92E0086-6D67-E58B-E1EE-5CD905C5BF63}"/>
              </a:ext>
            </a:extLst>
          </p:cNvPr>
          <p:cNvSpPr txBox="1"/>
          <p:nvPr/>
        </p:nvSpPr>
        <p:spPr>
          <a:xfrm>
            <a:off x="7974419" y="4584221"/>
            <a:ext cx="2434854" cy="1015663"/>
          </a:xfrm>
          <a:prstGeom prst="rect">
            <a:avLst/>
          </a:prstGeom>
          <a:noFill/>
        </p:spPr>
        <p:txBody>
          <a:bodyPr wrap="square" rtlCol="0">
            <a:spAutoFit/>
          </a:bodyPr>
          <a:lstStyle/>
          <a:p>
            <a:r>
              <a:rPr lang="en-GB" sz="2000" dirty="0">
                <a:solidFill>
                  <a:srgbClr val="00B050"/>
                </a:solidFill>
              </a:rPr>
              <a:t>Abiotic factors</a:t>
            </a:r>
          </a:p>
          <a:p>
            <a:r>
              <a:rPr lang="en-GB" sz="2000" dirty="0">
                <a:solidFill>
                  <a:srgbClr val="00B050"/>
                </a:solidFill>
              </a:rPr>
              <a:t>Monocrops </a:t>
            </a:r>
          </a:p>
          <a:p>
            <a:r>
              <a:rPr lang="en-GB" sz="2000" dirty="0">
                <a:solidFill>
                  <a:srgbClr val="00B050"/>
                </a:solidFill>
              </a:rPr>
              <a:t>Carbon dioxide</a:t>
            </a:r>
          </a:p>
        </p:txBody>
      </p:sp>
      <p:sp>
        <p:nvSpPr>
          <p:cNvPr id="8" name="TextBox 7">
            <a:extLst>
              <a:ext uri="{FF2B5EF4-FFF2-40B4-BE49-F238E27FC236}">
                <a16:creationId xmlns:a16="http://schemas.microsoft.com/office/drawing/2014/main" id="{F76ED88A-6072-F8A1-8F8B-05D5BD8FD6A5}"/>
              </a:ext>
            </a:extLst>
          </p:cNvPr>
          <p:cNvSpPr txBox="1"/>
          <p:nvPr/>
        </p:nvSpPr>
        <p:spPr>
          <a:xfrm>
            <a:off x="5373428" y="3794119"/>
            <a:ext cx="2033477" cy="400110"/>
          </a:xfrm>
          <a:prstGeom prst="rect">
            <a:avLst/>
          </a:prstGeom>
          <a:noFill/>
        </p:spPr>
        <p:txBody>
          <a:bodyPr wrap="square">
            <a:spAutoFit/>
          </a:bodyPr>
          <a:lstStyle/>
          <a:p>
            <a:r>
              <a:rPr lang="en-GB" sz="2000" dirty="0">
                <a:solidFill>
                  <a:srgbClr val="00B050"/>
                </a:solidFill>
              </a:rPr>
              <a:t>Biodiversity</a:t>
            </a:r>
            <a:endParaRPr lang="en-GB" sz="2000" dirty="0"/>
          </a:p>
        </p:txBody>
      </p:sp>
    </p:spTree>
    <p:extLst>
      <p:ext uri="{BB962C8B-B14F-4D97-AF65-F5344CB8AC3E}">
        <p14:creationId xmlns:p14="http://schemas.microsoft.com/office/powerpoint/2010/main" val="358870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7" name="Google Shape;117;p42"/>
          <p:cNvSpPr/>
          <p:nvPr/>
        </p:nvSpPr>
        <p:spPr>
          <a:xfrm>
            <a:off x="-1" y="0"/>
            <a:ext cx="7390263" cy="6858000"/>
          </a:xfrm>
          <a:prstGeom prst="rect">
            <a:avLst/>
          </a:prstGeom>
          <a:gradFill>
            <a:gsLst>
              <a:gs pos="0">
                <a:srgbClr val="FFFFFF">
                  <a:alpha val="0"/>
                </a:srgbClr>
              </a:gs>
              <a:gs pos="19000">
                <a:srgbClr val="FFFFFF">
                  <a:alpha val="35294"/>
                </a:srgbClr>
              </a:gs>
              <a:gs pos="35000">
                <a:srgbClr val="FFFFFF">
                  <a:alpha val="74509"/>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42"/>
          <p:cNvSpPr/>
          <p:nvPr/>
        </p:nvSpPr>
        <p:spPr>
          <a:xfrm>
            <a:off x="113025" y="170325"/>
            <a:ext cx="4893084" cy="6312900"/>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2800"/>
              <a:buFont typeface="Arial"/>
              <a:buNone/>
            </a:pPr>
            <a:r>
              <a:rPr lang="en-GB" sz="2800" b="1" i="0" u="none" strike="noStrike" cap="none" dirty="0">
                <a:solidFill>
                  <a:schemeClr val="dk1"/>
                </a:solidFill>
                <a:latin typeface="Arial"/>
                <a:ea typeface="Arial"/>
                <a:cs typeface="Arial"/>
                <a:sym typeface="Arial"/>
              </a:rPr>
              <a:t>Our vision</a:t>
            </a:r>
            <a:endParaRPr sz="2800" b="1" i="0" u="none" strike="noStrike" cap="none" dirty="0">
              <a:solidFill>
                <a:schemeClr val="dk1"/>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2800"/>
              <a:buFont typeface="Arial"/>
              <a:buNone/>
            </a:pPr>
            <a:endParaRPr sz="2800" b="1" i="0" u="none" strike="noStrike" cap="none" dirty="0">
              <a:solidFill>
                <a:schemeClr val="dk1"/>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dirty="0">
                <a:solidFill>
                  <a:schemeClr val="dk1"/>
                </a:solidFill>
                <a:latin typeface="Arial"/>
                <a:ea typeface="Arial"/>
                <a:cs typeface="Arial"/>
                <a:sym typeface="Arial"/>
              </a:rPr>
              <a:t>To facilitate the gathering of best practice curriculum implementation strategies. </a:t>
            </a:r>
            <a:endParaRPr b="0" i="0" u="none" strike="noStrike" cap="none" dirty="0">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800" b="0" i="0" u="none" strike="noStrike" cap="none" dirty="0">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800" b="0" i="0" u="none" strike="noStrike" cap="none" dirty="0">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800" b="0" i="0" u="none" strike="noStrike" cap="none" dirty="0">
                <a:solidFill>
                  <a:schemeClr val="dk1"/>
                </a:solidFill>
                <a:latin typeface="Arial"/>
                <a:ea typeface="Arial"/>
                <a:cs typeface="Arial"/>
                <a:sym typeface="Arial"/>
              </a:rPr>
              <a:t>To support subject leaders in evaluating the impact of their subject curriculums. </a:t>
            </a:r>
            <a:endParaRPr sz="2800" b="0" i="0" u="none" strike="noStrike" cap="none" dirty="0">
              <a:solidFill>
                <a:schemeClr val="dk1"/>
              </a:solidFill>
              <a:latin typeface="Arial"/>
              <a:ea typeface="Arial"/>
              <a:cs typeface="Arial"/>
              <a:sym typeface="Arial"/>
            </a:endParaRPr>
          </a:p>
        </p:txBody>
      </p:sp>
      <p:pic>
        <p:nvPicPr>
          <p:cNvPr id="119" name="Google Shape;119;p42" descr="File:Bolton Town Hall, Victoria Square (geograph 7172391).jpg ..."/>
          <p:cNvPicPr preferRelativeResize="0"/>
          <p:nvPr/>
        </p:nvPicPr>
        <p:blipFill rotWithShape="1">
          <a:blip r:embed="rId3"/>
          <a:srcRect/>
          <a:stretch/>
        </p:blipFill>
        <p:spPr>
          <a:xfrm>
            <a:off x="5197438" y="666702"/>
            <a:ext cx="6723156" cy="53201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31e81e13a8f_0_256"/>
          <p:cNvSpPr txBox="1">
            <a:spLocks noGrp="1"/>
          </p:cNvSpPr>
          <p:nvPr>
            <p:ph type="title"/>
          </p:nvPr>
        </p:nvSpPr>
        <p:spPr>
          <a:xfrm>
            <a:off x="0" y="25825"/>
            <a:ext cx="12192000" cy="1091400"/>
          </a:xfrm>
          <a:prstGeom prst="rect">
            <a:avLst/>
          </a:prstGeom>
          <a:solidFill>
            <a:srgbClr val="FCE5CD"/>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sz="4500"/>
              <a:t>Modelling Examples</a:t>
            </a:r>
            <a:endParaRPr sz="4500">
              <a:solidFill>
                <a:schemeClr val="dk1"/>
              </a:solidFill>
            </a:endParaRPr>
          </a:p>
        </p:txBody>
      </p:sp>
      <p:pic>
        <p:nvPicPr>
          <p:cNvPr id="294" name="Google Shape;294;g31e81e13a8f_0_256"/>
          <p:cNvPicPr preferRelativeResize="0"/>
          <p:nvPr/>
        </p:nvPicPr>
        <p:blipFill rotWithShape="1">
          <a:blip r:embed="rId3">
            <a:alphaModFix/>
          </a:blip>
          <a:srcRect t="15419"/>
          <a:stretch/>
        </p:blipFill>
        <p:spPr>
          <a:xfrm>
            <a:off x="1279450" y="1269625"/>
            <a:ext cx="9633100" cy="54596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31e81e13a8f_0_371"/>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1" name="Google Shape;301;g31e81e13a8f_0_371"/>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2" name="Google Shape;302;g31e81e13a8f_0_371"/>
          <p:cNvSpPr/>
          <p:nvPr/>
        </p:nvSpPr>
        <p:spPr>
          <a:xfrm>
            <a:off x="642975" y="642950"/>
            <a:ext cx="10889100" cy="55785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You may have considered…</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60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Knowledge of pupils’ needs</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Impact on cognitive load</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Distraction theory</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Pupils’ existing knowledge - do pupils know the components of inference? Do they know to offer perspective interpretation?</a:t>
            </a:r>
            <a:endParaRPr sz="3300" b="0" i="0" u="none" strike="noStrike" cap="none">
              <a:solidFill>
                <a:srgbClr val="000000"/>
              </a:solidFill>
              <a:latin typeface="Arial"/>
              <a:ea typeface="Arial"/>
              <a:cs typeface="Arial"/>
              <a:sym typeface="Arial"/>
            </a:endParaRPr>
          </a:p>
          <a:p>
            <a:pPr marL="457200" marR="0" lvl="0" indent="0" algn="l" rtl="0">
              <a:lnSpc>
                <a:spcPct val="100000"/>
              </a:lnSpc>
              <a:spcBef>
                <a:spcPts val="600"/>
              </a:spcBef>
              <a:spcAft>
                <a:spcPts val="0"/>
              </a:spcAft>
              <a:buClr>
                <a:srgbClr val="000000"/>
              </a:buClr>
              <a:buSzPts val="3300"/>
              <a:buFont typeface="Arial"/>
              <a:buNone/>
            </a:pPr>
            <a:r>
              <a:rPr lang="en-GB" sz="3300" b="0" i="0" u="none" strike="noStrike" cap="none">
                <a:solidFill>
                  <a:srgbClr val="000000"/>
                </a:solidFill>
                <a:latin typeface="Arial"/>
                <a:ea typeface="Arial"/>
                <a:cs typeface="Arial"/>
                <a:sym typeface="Arial"/>
              </a:rPr>
              <a:t> </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 </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08" name="Google Shape;308;g31e81e13a8f_0_266"/>
          <p:cNvPicPr preferRelativeResize="0"/>
          <p:nvPr/>
        </p:nvPicPr>
        <p:blipFill rotWithShape="1">
          <a:blip r:embed="rId3">
            <a:alphaModFix/>
          </a:blip>
          <a:srcRect l="4058" t="28176" b="28621"/>
          <a:stretch/>
        </p:blipFill>
        <p:spPr>
          <a:xfrm>
            <a:off x="185350" y="576650"/>
            <a:ext cx="10729500" cy="5420225"/>
          </a:xfrm>
          <a:prstGeom prst="rect">
            <a:avLst/>
          </a:prstGeom>
          <a:noFill/>
          <a:ln>
            <a:noFill/>
          </a:ln>
        </p:spPr>
      </p:pic>
      <p:sp>
        <p:nvSpPr>
          <p:cNvPr id="309" name="Google Shape;309;g31e81e13a8f_0_266"/>
          <p:cNvSpPr/>
          <p:nvPr/>
        </p:nvSpPr>
        <p:spPr>
          <a:xfrm>
            <a:off x="9787575" y="3066750"/>
            <a:ext cx="2301300" cy="724500"/>
          </a:xfrm>
          <a:prstGeom prst="lef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31e81e13a8f_1_35"/>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316" name="Google Shape;316;g31e81e13a8f_1_35"/>
          <p:cNvSpPr/>
          <p:nvPr/>
        </p:nvSpPr>
        <p:spPr>
          <a:xfrm>
            <a:off x="0" y="0"/>
            <a:ext cx="12192000" cy="13677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Metacognition</a:t>
            </a:r>
            <a:endParaRPr sz="100" b="0" i="0" u="none" strike="noStrike" cap="none">
              <a:solidFill>
                <a:srgbClr val="000000"/>
              </a:solidFill>
              <a:latin typeface="Arial"/>
              <a:ea typeface="Arial"/>
              <a:cs typeface="Arial"/>
              <a:sym typeface="Arial"/>
            </a:endParaRPr>
          </a:p>
        </p:txBody>
      </p:sp>
      <p:pic>
        <p:nvPicPr>
          <p:cNvPr id="1026" name="Picture 2" descr="Pin page">
            <a:extLst>
              <a:ext uri="{FF2B5EF4-FFF2-40B4-BE49-F238E27FC236}">
                <a16:creationId xmlns:a16="http://schemas.microsoft.com/office/drawing/2014/main" id="{1B00486B-1D31-1D8D-3A19-914E5CDCEA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000" b="3767"/>
          <a:stretch/>
        </p:blipFill>
        <p:spPr bwMode="auto">
          <a:xfrm>
            <a:off x="3073200" y="1402425"/>
            <a:ext cx="5700410" cy="54912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2bdb06796c8_0_50"/>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324" name="Google Shape;324;g2bdb06796c8_0_50"/>
          <p:cNvSpPr/>
          <p:nvPr/>
        </p:nvSpPr>
        <p:spPr>
          <a:xfrm>
            <a:off x="1523526" y="1797275"/>
            <a:ext cx="3126600" cy="2324100"/>
          </a:xfrm>
          <a:prstGeom prst="homePlate">
            <a:avLst>
              <a:gd name="adj" fmla="val 50000"/>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900"/>
              <a:buFont typeface="Arial"/>
              <a:buNone/>
            </a:pPr>
            <a:r>
              <a:rPr lang="en-GB" sz="2800" b="0" i="0" u="none" strike="noStrike" cap="none">
                <a:solidFill>
                  <a:srgbClr val="000000"/>
                </a:solidFill>
                <a:latin typeface="Calibri"/>
                <a:ea typeface="Calibri"/>
                <a:cs typeface="Calibri"/>
                <a:sym typeface="Calibri"/>
              </a:rPr>
              <a:t>Activate Prior Knowledge</a:t>
            </a:r>
            <a:endParaRPr sz="2800" b="0" i="0" u="none" strike="noStrike" cap="none">
              <a:solidFill>
                <a:srgbClr val="000000"/>
              </a:solidFill>
              <a:latin typeface="Calibri"/>
              <a:ea typeface="Calibri"/>
              <a:cs typeface="Calibri"/>
              <a:sym typeface="Calibri"/>
            </a:endParaRPr>
          </a:p>
        </p:txBody>
      </p:sp>
      <p:sp>
        <p:nvSpPr>
          <p:cNvPr id="325" name="Google Shape;325;g2bdb06796c8_0_50"/>
          <p:cNvSpPr/>
          <p:nvPr/>
        </p:nvSpPr>
        <p:spPr>
          <a:xfrm>
            <a:off x="4781986" y="1797275"/>
            <a:ext cx="3126600" cy="2324100"/>
          </a:xfrm>
          <a:prstGeom prst="homePlate">
            <a:avLst>
              <a:gd name="adj" fmla="val 50000"/>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500"/>
              <a:buFont typeface="Arial"/>
              <a:buNone/>
            </a:pPr>
            <a:r>
              <a:rPr lang="en-GB" sz="2800" b="0" i="0" u="none" strike="noStrike" cap="none">
                <a:solidFill>
                  <a:srgbClr val="000000"/>
                </a:solidFill>
                <a:latin typeface="Calibri"/>
                <a:ea typeface="Calibri"/>
                <a:cs typeface="Calibri"/>
                <a:sym typeface="Calibri"/>
              </a:rPr>
              <a:t>Independent Practice</a:t>
            </a:r>
            <a:endParaRPr sz="2800" b="0" i="0" u="none" strike="noStrike" cap="none">
              <a:solidFill>
                <a:srgbClr val="000000"/>
              </a:solidFill>
              <a:latin typeface="Calibri"/>
              <a:ea typeface="Calibri"/>
              <a:cs typeface="Calibri"/>
              <a:sym typeface="Calibri"/>
            </a:endParaRPr>
          </a:p>
        </p:txBody>
      </p:sp>
      <p:sp>
        <p:nvSpPr>
          <p:cNvPr id="326" name="Google Shape;326;g2bdb06796c8_0_50"/>
          <p:cNvSpPr/>
          <p:nvPr/>
        </p:nvSpPr>
        <p:spPr>
          <a:xfrm>
            <a:off x="8040446" y="1797275"/>
            <a:ext cx="3126600" cy="2324100"/>
          </a:xfrm>
          <a:prstGeom prst="homePlate">
            <a:avLst>
              <a:gd name="adj" fmla="val 50000"/>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700"/>
              <a:buFont typeface="Arial"/>
              <a:buNone/>
            </a:pPr>
            <a:r>
              <a:rPr lang="en-GB" sz="2800" b="0" i="0" u="none" strike="noStrike" cap="none">
                <a:solidFill>
                  <a:srgbClr val="000000"/>
                </a:solidFill>
                <a:latin typeface="Calibri"/>
                <a:ea typeface="Calibri"/>
                <a:cs typeface="Calibri"/>
                <a:sym typeface="Calibri"/>
              </a:rPr>
              <a:t>Structured Reflection</a:t>
            </a:r>
            <a:endParaRPr sz="2800" b="0" i="0" u="none" strike="noStrike" cap="none">
              <a:solidFill>
                <a:srgbClr val="000000"/>
              </a:solidFill>
              <a:latin typeface="Calibri"/>
              <a:ea typeface="Calibri"/>
              <a:cs typeface="Calibri"/>
              <a:sym typeface="Calibri"/>
            </a:endParaRPr>
          </a:p>
        </p:txBody>
      </p:sp>
      <p:sp>
        <p:nvSpPr>
          <p:cNvPr id="327" name="Google Shape;327;g2bdb06796c8_0_50"/>
          <p:cNvSpPr/>
          <p:nvPr/>
        </p:nvSpPr>
        <p:spPr>
          <a:xfrm>
            <a:off x="683750" y="216550"/>
            <a:ext cx="11074500" cy="1151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Metacognition</a:t>
            </a:r>
            <a:endParaRPr sz="100" b="0" i="0" u="none" strike="noStrike" cap="none">
              <a:solidFill>
                <a:srgbClr val="000000"/>
              </a:solidFill>
              <a:latin typeface="Arial"/>
              <a:ea typeface="Arial"/>
              <a:cs typeface="Arial"/>
              <a:sym typeface="Arial"/>
            </a:endParaRPr>
          </a:p>
        </p:txBody>
      </p:sp>
      <p:sp>
        <p:nvSpPr>
          <p:cNvPr id="328" name="Google Shape;328;g2bdb06796c8_0_50"/>
          <p:cNvSpPr/>
          <p:nvPr/>
        </p:nvSpPr>
        <p:spPr>
          <a:xfrm>
            <a:off x="683750" y="4546150"/>
            <a:ext cx="11074500" cy="19569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Model Your Thinking</a:t>
            </a:r>
            <a:endParaRPr sz="1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g31e81e13a8f_1_12"/>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sp>
        <p:nvSpPr>
          <p:cNvPr id="335" name="Google Shape;335;g31e81e13a8f_1_12"/>
          <p:cNvSpPr/>
          <p:nvPr/>
        </p:nvSpPr>
        <p:spPr>
          <a:xfrm>
            <a:off x="0" y="0"/>
            <a:ext cx="12192000" cy="1151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Metacognition</a:t>
            </a:r>
            <a:endParaRPr sz="100" b="0" i="0" u="none" strike="noStrike" cap="none">
              <a:solidFill>
                <a:srgbClr val="000000"/>
              </a:solidFill>
              <a:latin typeface="Arial"/>
              <a:ea typeface="Arial"/>
              <a:cs typeface="Arial"/>
              <a:sym typeface="Arial"/>
            </a:endParaRPr>
          </a:p>
        </p:txBody>
      </p:sp>
      <p:pic>
        <p:nvPicPr>
          <p:cNvPr id="336" name="Google Shape;336;g31e81e13a8f_1_12"/>
          <p:cNvPicPr preferRelativeResize="0"/>
          <p:nvPr/>
        </p:nvPicPr>
        <p:blipFill rotWithShape="1">
          <a:blip r:embed="rId3">
            <a:alphaModFix/>
          </a:blip>
          <a:srcRect/>
          <a:stretch/>
        </p:blipFill>
        <p:spPr>
          <a:xfrm>
            <a:off x="1325000" y="1420900"/>
            <a:ext cx="9309075" cy="5236349"/>
          </a:xfrm>
          <a:prstGeom prst="rect">
            <a:avLst/>
          </a:prstGeom>
          <a:noFill/>
          <a:ln>
            <a:noFill/>
          </a:ln>
        </p:spPr>
      </p:pic>
      <p:pic>
        <p:nvPicPr>
          <p:cNvPr id="337" name="Google Shape;337;g31e81e13a8f_1_12"/>
          <p:cNvPicPr preferRelativeResize="0"/>
          <p:nvPr/>
        </p:nvPicPr>
        <p:blipFill rotWithShape="1">
          <a:blip r:embed="rId4">
            <a:alphaModFix/>
          </a:blip>
          <a:srcRect l="3523" t="6209" r="3745" b="67443"/>
          <a:stretch/>
        </p:blipFill>
        <p:spPr>
          <a:xfrm>
            <a:off x="795025" y="2404175"/>
            <a:ext cx="11041850" cy="18068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31e81e13a8f_1_83"/>
          <p:cNvSpPr/>
          <p:nvPr/>
        </p:nvSpPr>
        <p:spPr>
          <a:xfrm>
            <a:off x="0" y="0"/>
            <a:ext cx="12192000" cy="13677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4500" b="0" i="0" u="none" strike="noStrike" cap="none">
                <a:solidFill>
                  <a:schemeClr val="dk1"/>
                </a:solidFill>
                <a:latin typeface="Arial"/>
                <a:ea typeface="Arial"/>
                <a:cs typeface="Arial"/>
                <a:sym typeface="Arial"/>
              </a:rPr>
              <a:t>EEF Recommendations on Metacognition</a:t>
            </a:r>
            <a:endParaRPr sz="4400" b="0" i="0" u="none" strike="noStrike" cap="none">
              <a:solidFill>
                <a:srgbClr val="000000"/>
              </a:solidFill>
              <a:latin typeface="Arial"/>
              <a:ea typeface="Arial"/>
              <a:cs typeface="Arial"/>
              <a:sym typeface="Arial"/>
            </a:endParaRPr>
          </a:p>
        </p:txBody>
      </p:sp>
      <p:pic>
        <p:nvPicPr>
          <p:cNvPr id="344" name="Google Shape;344;g31e81e13a8f_1_83"/>
          <p:cNvPicPr preferRelativeResize="0"/>
          <p:nvPr/>
        </p:nvPicPr>
        <p:blipFill rotWithShape="1">
          <a:blip r:embed="rId3">
            <a:alphaModFix/>
          </a:blip>
          <a:srcRect t="3225" b="9963"/>
          <a:stretch/>
        </p:blipFill>
        <p:spPr>
          <a:xfrm>
            <a:off x="2976665" y="1367701"/>
            <a:ext cx="6021420" cy="54903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31e81e13a8f_1_54"/>
          <p:cNvSpPr txBox="1"/>
          <p:nvPr/>
        </p:nvSpPr>
        <p:spPr>
          <a:xfrm>
            <a:off x="375375" y="2404175"/>
            <a:ext cx="10634400" cy="2765100"/>
          </a:xfrm>
          <a:prstGeom prst="rect">
            <a:avLst/>
          </a:prstGeom>
          <a:noFill/>
          <a:ln>
            <a:noFill/>
          </a:ln>
        </p:spPr>
        <p:txBody>
          <a:bodyPr spcFirstLastPara="1" wrap="square" lIns="91425" tIns="45700" rIns="91425" bIns="45700" anchor="ctr" anchorCtr="0">
            <a:noAutofit/>
          </a:bodyPr>
          <a:lstStyle/>
          <a:p>
            <a:pPr marL="0" marR="0" lvl="0" indent="0" algn="l" rtl="0">
              <a:lnSpc>
                <a:spcPct val="107916"/>
              </a:lnSpc>
              <a:spcBef>
                <a:spcPts val="0"/>
              </a:spcBef>
              <a:spcAft>
                <a:spcPts val="800"/>
              </a:spcAft>
              <a:buClr>
                <a:schemeClr val="dk1"/>
              </a:buClr>
              <a:buSzPts val="1100"/>
              <a:buFont typeface="Arial"/>
              <a:buNone/>
            </a:pPr>
            <a:endParaRPr sz="5800" b="0" i="0" u="none" strike="noStrike" cap="none">
              <a:solidFill>
                <a:schemeClr val="dk1"/>
              </a:solidFill>
              <a:latin typeface="Calibri"/>
              <a:ea typeface="Calibri"/>
              <a:cs typeface="Calibri"/>
              <a:sym typeface="Calibri"/>
            </a:endParaRPr>
          </a:p>
        </p:txBody>
      </p:sp>
      <p:pic>
        <p:nvPicPr>
          <p:cNvPr id="351" name="Google Shape;351;g31e81e13a8f_1_54"/>
          <p:cNvPicPr preferRelativeResize="0"/>
          <p:nvPr/>
        </p:nvPicPr>
        <p:blipFill rotWithShape="1">
          <a:blip r:embed="rId3">
            <a:alphaModFix/>
          </a:blip>
          <a:srcRect/>
          <a:stretch/>
        </p:blipFill>
        <p:spPr>
          <a:xfrm>
            <a:off x="0" y="163711"/>
            <a:ext cx="12192000" cy="653057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31e81e13a8f_1_47"/>
          <p:cNvSpPr txBox="1"/>
          <p:nvPr/>
        </p:nvSpPr>
        <p:spPr>
          <a:xfrm>
            <a:off x="367350" y="2444325"/>
            <a:ext cx="10634400" cy="3739200"/>
          </a:xfrm>
          <a:prstGeom prst="rect">
            <a:avLst/>
          </a:prstGeom>
          <a:noFill/>
          <a:ln>
            <a:noFill/>
          </a:ln>
        </p:spPr>
        <p:txBody>
          <a:bodyPr spcFirstLastPara="1" wrap="square" lIns="91425" tIns="45700" rIns="91425" bIns="45700" anchor="ctr" anchorCtr="0">
            <a:noAutofit/>
          </a:bodyPr>
          <a:lstStyle/>
          <a:p>
            <a:pPr marL="12700" marR="0" lvl="0" indent="0" algn="l" rtl="0">
              <a:lnSpc>
                <a:spcPct val="115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p:txBody>
      </p:sp>
      <p:sp>
        <p:nvSpPr>
          <p:cNvPr id="358" name="Google Shape;358;g31e81e13a8f_1_47"/>
          <p:cNvSpPr/>
          <p:nvPr/>
        </p:nvSpPr>
        <p:spPr>
          <a:xfrm>
            <a:off x="367350" y="1559400"/>
            <a:ext cx="6220800" cy="37392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0"/>
              <a:buFont typeface="Arial"/>
              <a:buNone/>
            </a:pPr>
            <a:r>
              <a:rPr lang="en-GB" sz="5100" b="0" i="0" u="none" strike="noStrike" cap="none">
                <a:solidFill>
                  <a:schemeClr val="dk1"/>
                </a:solidFill>
                <a:latin typeface="Arial"/>
                <a:ea typeface="Arial"/>
                <a:cs typeface="Arial"/>
                <a:sym typeface="Arial"/>
              </a:rPr>
              <a:t>Metacognition - The seven Step Model</a:t>
            </a:r>
            <a:endParaRPr sz="100" b="0" i="0" u="none" strike="noStrike" cap="none">
              <a:solidFill>
                <a:srgbClr val="000000"/>
              </a:solidFill>
              <a:latin typeface="Arial"/>
              <a:ea typeface="Arial"/>
              <a:cs typeface="Arial"/>
              <a:sym typeface="Arial"/>
            </a:endParaRPr>
          </a:p>
        </p:txBody>
      </p:sp>
      <p:pic>
        <p:nvPicPr>
          <p:cNvPr id="359" name="Google Shape;359;g31e81e13a8f_1_47"/>
          <p:cNvPicPr preferRelativeResize="0"/>
          <p:nvPr/>
        </p:nvPicPr>
        <p:blipFill rotWithShape="1">
          <a:blip r:embed="rId3">
            <a:alphaModFix/>
          </a:blip>
          <a:srcRect/>
          <a:stretch/>
        </p:blipFill>
        <p:spPr>
          <a:xfrm>
            <a:off x="6930075" y="0"/>
            <a:ext cx="4968451" cy="6858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31e81e13a8f_1_97"/>
          <p:cNvSpPr txBox="1"/>
          <p:nvPr/>
        </p:nvSpPr>
        <p:spPr>
          <a:xfrm>
            <a:off x="367350" y="2444325"/>
            <a:ext cx="10634400" cy="3739200"/>
          </a:xfrm>
          <a:prstGeom prst="rect">
            <a:avLst/>
          </a:prstGeom>
          <a:noFill/>
          <a:ln>
            <a:noFill/>
          </a:ln>
        </p:spPr>
        <p:txBody>
          <a:bodyPr spcFirstLastPara="1" wrap="square" lIns="91425" tIns="45700" rIns="91425" bIns="45700" anchor="ctr" anchorCtr="0">
            <a:noAutofit/>
          </a:bodyPr>
          <a:lstStyle/>
          <a:p>
            <a:pPr marL="12700" marR="0" lvl="0" indent="0" algn="l" rtl="0">
              <a:lnSpc>
                <a:spcPct val="115000"/>
              </a:lnSpc>
              <a:spcBef>
                <a:spcPts val="0"/>
              </a:spcBef>
              <a:spcAft>
                <a:spcPts val="0"/>
              </a:spcAft>
              <a:buClr>
                <a:schemeClr val="dk1"/>
              </a:buClr>
              <a:buSzPts val="1100"/>
              <a:buFont typeface="Arial"/>
              <a:buNone/>
            </a:pPr>
            <a:endParaRPr sz="2400" b="0" i="0" u="none" strike="noStrike" cap="none">
              <a:solidFill>
                <a:schemeClr val="dk1"/>
              </a:solidFill>
              <a:latin typeface="Calibri"/>
              <a:ea typeface="Calibri"/>
              <a:cs typeface="Calibri"/>
              <a:sym typeface="Calibri"/>
            </a:endParaRPr>
          </a:p>
        </p:txBody>
      </p:sp>
      <p:sp>
        <p:nvSpPr>
          <p:cNvPr id="366" name="Google Shape;366;g31e81e13a8f_1_97"/>
          <p:cNvSpPr txBox="1"/>
          <p:nvPr/>
        </p:nvSpPr>
        <p:spPr>
          <a:xfrm>
            <a:off x="8174975" y="1453500"/>
            <a:ext cx="3766200" cy="3910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367" name="Google Shape;367;g31e81e13a8f_1_97"/>
          <p:cNvPicPr preferRelativeResize="0"/>
          <p:nvPr/>
        </p:nvPicPr>
        <p:blipFill rotWithShape="1">
          <a:blip r:embed="rId3">
            <a:alphaModFix/>
          </a:blip>
          <a:srcRect/>
          <a:stretch/>
        </p:blipFill>
        <p:spPr>
          <a:xfrm>
            <a:off x="840500" y="0"/>
            <a:ext cx="107491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2ec2ac81f64_0_43"/>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g2ec2ac81f64_0_43"/>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39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aphicFrame>
        <p:nvGraphicFramePr>
          <p:cNvPr id="127" name="Google Shape;127;g2ec2ac81f64_0_43"/>
          <p:cNvGraphicFramePr/>
          <p:nvPr/>
        </p:nvGraphicFramePr>
        <p:xfrm>
          <a:off x="952500" y="1557350"/>
          <a:ext cx="10287000" cy="1828680"/>
        </p:xfrm>
        <a:graphic>
          <a:graphicData uri="http://schemas.openxmlformats.org/drawingml/2006/table">
            <a:tbl>
              <a:tblPr>
                <a:noFill/>
                <a:tableStyleId>{60603367-4C09-42C3-87C9-16A0D0B76AF5}</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All Pupils</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2021/22</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2022/23</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2023/24</a:t>
                      </a:r>
                      <a:endParaRPr sz="18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-0.12</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+0.05</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-0.03</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-0.03</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-0.03</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-0.16</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-0.20</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-0.17</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
        <p:nvSpPr>
          <p:cNvPr id="128" name="Google Shape;128;g2ec2ac81f64_0_43"/>
          <p:cNvSpPr txBox="1"/>
          <p:nvPr/>
        </p:nvSpPr>
        <p:spPr>
          <a:xfrm>
            <a:off x="856950" y="734900"/>
            <a:ext cx="10478100" cy="67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Calibri"/>
                <a:ea typeface="Calibri"/>
                <a:cs typeface="Calibri"/>
                <a:sym typeface="Calibri"/>
              </a:rPr>
              <a:t>Progress 8 Trajectory</a:t>
            </a:r>
            <a:endParaRPr sz="3000" b="1" i="0" u="none" strike="noStrike" cap="none">
              <a:solidFill>
                <a:schemeClr val="dk1"/>
              </a:solidFill>
              <a:latin typeface="Calibri"/>
              <a:ea typeface="Calibri"/>
              <a:cs typeface="Calibri"/>
              <a:sym typeface="Calibri"/>
            </a:endParaRPr>
          </a:p>
        </p:txBody>
      </p:sp>
      <p:graphicFrame>
        <p:nvGraphicFramePr>
          <p:cNvPr id="129" name="Google Shape;129;g2ec2ac81f64_0_43"/>
          <p:cNvGraphicFramePr/>
          <p:nvPr/>
        </p:nvGraphicFramePr>
        <p:xfrm>
          <a:off x="952500" y="4001825"/>
          <a:ext cx="10287000" cy="1889640"/>
        </p:xfrm>
        <a:graphic>
          <a:graphicData uri="http://schemas.openxmlformats.org/drawingml/2006/table">
            <a:tbl>
              <a:tblPr>
                <a:noFill/>
                <a:tableStyleId>{60603367-4C09-42C3-87C9-16A0D0B76AF5}</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Disadvantaged Pupils</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2021/22</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2022/23</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2023/24</a:t>
                      </a:r>
                      <a:endParaRPr sz="19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-0.51</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-0.53</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-0.30</a:t>
                      </a:r>
                      <a:endParaRPr sz="19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-0.55</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-0.57</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-0.57</a:t>
                      </a:r>
                      <a:endParaRPr sz="19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-0.69</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-0.75</a:t>
                      </a:r>
                      <a:endParaRPr sz="19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900"/>
                        <a:buFont typeface="Arial"/>
                        <a:buNone/>
                      </a:pPr>
                      <a:r>
                        <a:rPr lang="en-GB" sz="1900" u="none" strike="noStrike" cap="none"/>
                        <a:t>-0.71</a:t>
                      </a:r>
                      <a:endParaRPr sz="19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Google Shape;379;g31e81e13a8f_0_286"/>
          <p:cNvPicPr preferRelativeResize="0"/>
          <p:nvPr/>
        </p:nvPicPr>
        <p:blipFill rotWithShape="1">
          <a:blip r:embed="rId3">
            <a:alphaModFix/>
          </a:blip>
          <a:srcRect l="4058" t="28176" b="28621"/>
          <a:stretch/>
        </p:blipFill>
        <p:spPr>
          <a:xfrm>
            <a:off x="185350" y="576650"/>
            <a:ext cx="10729500" cy="5420225"/>
          </a:xfrm>
          <a:prstGeom prst="rect">
            <a:avLst/>
          </a:prstGeom>
          <a:noFill/>
          <a:ln>
            <a:noFill/>
          </a:ln>
        </p:spPr>
      </p:pic>
      <p:sp>
        <p:nvSpPr>
          <p:cNvPr id="380" name="Google Shape;380;g31e81e13a8f_0_286"/>
          <p:cNvSpPr/>
          <p:nvPr/>
        </p:nvSpPr>
        <p:spPr>
          <a:xfrm>
            <a:off x="8932300" y="4540763"/>
            <a:ext cx="3053700" cy="724500"/>
          </a:xfrm>
          <a:prstGeom prst="leftArrow">
            <a:avLst>
              <a:gd name="adj1" fmla="val 50000"/>
              <a:gd name="adj2" fmla="val 50000"/>
            </a:avLst>
          </a:prstGeom>
          <a:solidFill>
            <a:srgbClr val="FF99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g31e81e13a8f_3_0"/>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Scaffolding: High Expectations for all </a:t>
            </a:r>
            <a:endParaRPr/>
          </a:p>
        </p:txBody>
      </p:sp>
      <p:sp>
        <p:nvSpPr>
          <p:cNvPr id="387" name="Google Shape;387;g31e81e13a8f_3_0"/>
          <p:cNvSpPr txBox="1">
            <a:spLocks noGrp="1"/>
          </p:cNvSpPr>
          <p:nvPr>
            <p:ph type="body" idx="1"/>
          </p:nvPr>
        </p:nvSpPr>
        <p:spPr>
          <a:xfrm>
            <a:off x="838200" y="1542450"/>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GB" sz="3100"/>
              <a:t>“High quality teaching, differentiated for individual pupils, is the first step in responding to pupils who have or may have SEN. </a:t>
            </a:r>
            <a:endParaRPr sz="3100"/>
          </a:p>
          <a:p>
            <a:pPr marL="0" lvl="0" indent="0" algn="l" rtl="0">
              <a:lnSpc>
                <a:spcPct val="90000"/>
              </a:lnSpc>
              <a:spcBef>
                <a:spcPts val="1000"/>
              </a:spcBef>
              <a:spcAft>
                <a:spcPts val="0"/>
              </a:spcAft>
              <a:buSzPts val="1800"/>
              <a:buNone/>
            </a:pPr>
            <a:r>
              <a:rPr lang="en-GB" sz="3100"/>
              <a:t>Additional intervention and support cannot compensate for a lack of good quality teaching”.</a:t>
            </a:r>
            <a:endParaRPr sz="3100"/>
          </a:p>
        </p:txBody>
      </p:sp>
      <p:pic>
        <p:nvPicPr>
          <p:cNvPr id="388" name="Google Shape;388;g31e81e13a8f_3_0"/>
          <p:cNvPicPr preferRelativeResize="0"/>
          <p:nvPr/>
        </p:nvPicPr>
        <p:blipFill rotWithShape="1">
          <a:blip r:embed="rId3">
            <a:alphaModFix/>
          </a:blip>
          <a:srcRect b="20464"/>
          <a:stretch/>
        </p:blipFill>
        <p:spPr>
          <a:xfrm>
            <a:off x="2656750" y="3978250"/>
            <a:ext cx="6968054" cy="287975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31e81e13a8f_3_8"/>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Scaffolding </a:t>
            </a:r>
            <a:endParaRPr/>
          </a:p>
        </p:txBody>
      </p:sp>
      <p:sp>
        <p:nvSpPr>
          <p:cNvPr id="395" name="Google Shape;395;g31e81e13a8f_3_8"/>
          <p:cNvSpPr txBox="1">
            <a:spLocks noGrp="1"/>
          </p:cNvSpPr>
          <p:nvPr>
            <p:ph type="body" idx="1"/>
          </p:nvPr>
        </p:nvSpPr>
        <p:spPr>
          <a:xfrm>
            <a:off x="424125" y="1851500"/>
            <a:ext cx="6128400" cy="435120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15000"/>
              </a:lnSpc>
              <a:spcBef>
                <a:spcPts val="1000"/>
              </a:spcBef>
              <a:spcAft>
                <a:spcPts val="0"/>
              </a:spcAft>
              <a:buSzPct val="56544"/>
              <a:buNone/>
            </a:pPr>
            <a:r>
              <a:rPr lang="en-GB" sz="3745"/>
              <a:t>“Scaffolding is a metaphor for temporary support that is removed when no longer required. It may be visual, verbal or written.”</a:t>
            </a:r>
            <a:endParaRPr sz="3745"/>
          </a:p>
          <a:p>
            <a:pPr marL="0" lvl="0" indent="0" algn="l" rtl="0">
              <a:lnSpc>
                <a:spcPct val="115000"/>
              </a:lnSpc>
              <a:spcBef>
                <a:spcPts val="1000"/>
              </a:spcBef>
              <a:spcAft>
                <a:spcPts val="0"/>
              </a:spcAft>
              <a:buSzPct val="56544"/>
              <a:buNone/>
            </a:pPr>
            <a:endParaRPr sz="3745"/>
          </a:p>
          <a:p>
            <a:pPr marL="0" lvl="0" indent="0" algn="l" rtl="0">
              <a:lnSpc>
                <a:spcPct val="115000"/>
              </a:lnSpc>
              <a:spcBef>
                <a:spcPts val="1000"/>
              </a:spcBef>
              <a:spcAft>
                <a:spcPts val="0"/>
              </a:spcAft>
              <a:buSzPct val="56544"/>
              <a:buNone/>
            </a:pPr>
            <a:r>
              <a:rPr lang="en-GB" sz="3745"/>
              <a:t>SEN in Mainstream guidance report, EEF, 2020</a:t>
            </a:r>
            <a:endParaRPr sz="3745"/>
          </a:p>
          <a:p>
            <a:pPr marL="0" lvl="0" indent="0" algn="l" rtl="0">
              <a:lnSpc>
                <a:spcPct val="115000"/>
              </a:lnSpc>
              <a:spcBef>
                <a:spcPts val="1000"/>
              </a:spcBef>
              <a:spcAft>
                <a:spcPts val="0"/>
              </a:spcAft>
              <a:buSzPct val="75630"/>
              <a:buNone/>
            </a:pPr>
            <a:endParaRPr/>
          </a:p>
          <a:p>
            <a:pPr marL="0" lvl="0" indent="0" algn="l" rtl="0">
              <a:lnSpc>
                <a:spcPct val="115000"/>
              </a:lnSpc>
              <a:spcBef>
                <a:spcPts val="1000"/>
              </a:spcBef>
              <a:spcAft>
                <a:spcPts val="0"/>
              </a:spcAft>
              <a:buSzPct val="75630"/>
              <a:buNone/>
            </a:pPr>
            <a:endParaRPr/>
          </a:p>
        </p:txBody>
      </p:sp>
      <p:pic>
        <p:nvPicPr>
          <p:cNvPr id="396" name="Google Shape;396;g31e81e13a8f_3_8"/>
          <p:cNvPicPr preferRelativeResize="0"/>
          <p:nvPr/>
        </p:nvPicPr>
        <p:blipFill rotWithShape="1">
          <a:blip r:embed="rId3">
            <a:alphaModFix/>
          </a:blip>
          <a:srcRect/>
          <a:stretch/>
        </p:blipFill>
        <p:spPr>
          <a:xfrm>
            <a:off x="6747275" y="1595026"/>
            <a:ext cx="5227626" cy="46076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g31e81e13a8f_3_18"/>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Scaffolding in Practice: EEF  </a:t>
            </a:r>
            <a:endParaRPr/>
          </a:p>
        </p:txBody>
      </p:sp>
      <p:graphicFrame>
        <p:nvGraphicFramePr>
          <p:cNvPr id="403" name="Google Shape;403;g31e81e13a8f_3_18"/>
          <p:cNvGraphicFramePr/>
          <p:nvPr/>
        </p:nvGraphicFramePr>
        <p:xfrm>
          <a:off x="952500" y="1503475"/>
          <a:ext cx="10287000" cy="4454475"/>
        </p:xfrm>
        <a:graphic>
          <a:graphicData uri="http://schemas.openxmlformats.org/drawingml/2006/table">
            <a:tbl>
              <a:tblPr>
                <a:noFill/>
                <a:tableStyleId>{60603367-4C09-42C3-87C9-16A0D0B76AF5}</a:tableStyleId>
              </a:tblPr>
              <a:tblGrid>
                <a:gridCol w="5143500">
                  <a:extLst>
                    <a:ext uri="{9D8B030D-6E8A-4147-A177-3AD203B41FA5}">
                      <a16:colId xmlns:a16="http://schemas.microsoft.com/office/drawing/2014/main" val="20000"/>
                    </a:ext>
                  </a:extLst>
                </a:gridCol>
                <a:gridCol w="5143500">
                  <a:extLst>
                    <a:ext uri="{9D8B030D-6E8A-4147-A177-3AD203B41FA5}">
                      <a16:colId xmlns:a16="http://schemas.microsoft.com/office/drawing/2014/main" val="20001"/>
                    </a:ext>
                  </a:extLst>
                </a:gridCol>
              </a:tblGrid>
              <a:tr h="1972700">
                <a:tc>
                  <a:txBody>
                    <a:bodyPr/>
                    <a:lstStyle/>
                    <a:p>
                      <a:pPr marL="914400" marR="1627893" lvl="0" indent="0" algn="l" rtl="0">
                        <a:lnSpc>
                          <a:spcPct val="100000"/>
                        </a:lnSpc>
                        <a:spcBef>
                          <a:spcPts val="0"/>
                        </a:spcBef>
                        <a:spcAft>
                          <a:spcPts val="0"/>
                        </a:spcAft>
                        <a:buClr>
                          <a:srgbClr val="000000"/>
                        </a:buClr>
                        <a:buSzPts val="3800"/>
                        <a:buFont typeface="Arial"/>
                        <a:buNone/>
                      </a:pPr>
                      <a:endParaRPr sz="3800" b="1" u="none" strike="noStrike" cap="none"/>
                    </a:p>
                    <a:p>
                      <a:pPr marL="914400" marR="1627893" lvl="0" indent="0" algn="l" rtl="0">
                        <a:lnSpc>
                          <a:spcPct val="100000"/>
                        </a:lnSpc>
                        <a:spcBef>
                          <a:spcPts val="0"/>
                        </a:spcBef>
                        <a:spcAft>
                          <a:spcPts val="0"/>
                        </a:spcAft>
                        <a:buClr>
                          <a:srgbClr val="000000"/>
                        </a:buClr>
                        <a:buSzPts val="3800"/>
                        <a:buFont typeface="Arial"/>
                        <a:buNone/>
                      </a:pPr>
                      <a:r>
                        <a:rPr lang="en-GB" sz="3800" b="1" u="none" strike="noStrike" cap="none"/>
                        <a:t>Visual</a:t>
                      </a:r>
                      <a:endParaRPr sz="3800" b="1" u="none" strike="noStrike" cap="none"/>
                    </a:p>
                    <a:p>
                      <a:pPr marL="0" marR="1627893" lvl="0" indent="0" algn="l" rtl="0">
                        <a:lnSpc>
                          <a:spcPct val="100000"/>
                        </a:lnSpc>
                        <a:spcBef>
                          <a:spcPts val="0"/>
                        </a:spcBef>
                        <a:spcAft>
                          <a:spcPts val="0"/>
                        </a:spcAft>
                        <a:buClr>
                          <a:srgbClr val="000000"/>
                        </a:buClr>
                        <a:buSzPts val="1600"/>
                        <a:buFont typeface="Arial"/>
                        <a:buNone/>
                      </a:pPr>
                      <a:endParaRPr sz="1600" u="none" strike="noStrike" cap="none"/>
                    </a:p>
                    <a:p>
                      <a:pPr marL="0" marR="1627893" lvl="0" indent="0" algn="l" rtl="0">
                        <a:lnSpc>
                          <a:spcPct val="100000"/>
                        </a:lnSpc>
                        <a:spcBef>
                          <a:spcPts val="0"/>
                        </a:spcBef>
                        <a:spcAft>
                          <a:spcPts val="0"/>
                        </a:spcAft>
                        <a:buClr>
                          <a:srgbClr val="000000"/>
                        </a:buClr>
                        <a:buSzPts val="1600"/>
                        <a:buFont typeface="Arial"/>
                        <a:buNone/>
                      </a:pPr>
                      <a:endParaRPr sz="16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3100"/>
                        <a:buFont typeface="Arial"/>
                        <a:buNone/>
                      </a:pPr>
                      <a:r>
                        <a:rPr lang="en-GB" sz="3100" b="1" u="none" strike="noStrike" cap="none"/>
                        <a:t>         </a:t>
                      </a:r>
                      <a:r>
                        <a:rPr lang="en-GB" sz="3700" b="1" u="none" strike="noStrike" cap="none"/>
                        <a:t>Verbal</a:t>
                      </a:r>
                      <a:endParaRPr sz="3700" b="1" u="none" strike="noStrike" cap="none"/>
                    </a:p>
                    <a:p>
                      <a:pPr marL="0" marR="2451915" lvl="0" indent="0" algn="l" rtl="0">
                        <a:lnSpc>
                          <a:spcPct val="100000"/>
                        </a:lnSpc>
                        <a:spcBef>
                          <a:spcPts val="0"/>
                        </a:spcBef>
                        <a:spcAft>
                          <a:spcPts val="0"/>
                        </a:spcAft>
                        <a:buClr>
                          <a:srgbClr val="000000"/>
                        </a:buClr>
                        <a:buSzPts val="1600"/>
                        <a:buFont typeface="Arial"/>
                        <a:buNone/>
                      </a:pPr>
                      <a:endParaRPr sz="1600" u="none" strike="noStrike" cap="none"/>
                    </a:p>
                  </a:txBody>
                  <a:tcPr marL="91425" marR="91425" marT="91425" marB="91425" anchor="ctr"/>
                </a:tc>
                <a:extLst>
                  <a:ext uri="{0D108BD9-81ED-4DB2-BD59-A6C34878D82A}">
                    <a16:rowId xmlns:a16="http://schemas.microsoft.com/office/drawing/2014/main" val="10000"/>
                  </a:ext>
                </a:extLst>
              </a:tr>
              <a:tr h="2481775">
                <a:tc>
                  <a:txBody>
                    <a:bodyPr/>
                    <a:lstStyle/>
                    <a:p>
                      <a:pPr marL="0" marR="0" lvl="0" indent="0" algn="l" rtl="0">
                        <a:lnSpc>
                          <a:spcPct val="100000"/>
                        </a:lnSpc>
                        <a:spcBef>
                          <a:spcPts val="0"/>
                        </a:spcBef>
                        <a:spcAft>
                          <a:spcPts val="0"/>
                        </a:spcAft>
                        <a:buClr>
                          <a:srgbClr val="000000"/>
                        </a:buClr>
                        <a:buSzPts val="3600"/>
                        <a:buFont typeface="Arial"/>
                        <a:buNone/>
                      </a:pPr>
                      <a:r>
                        <a:rPr lang="en-GB" sz="3600" b="1" u="none" strike="noStrike" cap="none"/>
                        <a:t>       Written</a:t>
                      </a:r>
                      <a:endParaRPr sz="3600" b="1" u="none" strike="noStrike" cap="none"/>
                    </a:p>
                    <a:p>
                      <a:pPr marL="0" marR="1641913" lvl="0" indent="0" algn="l" rtl="0">
                        <a:lnSpc>
                          <a:spcPct val="100000"/>
                        </a:lnSpc>
                        <a:spcBef>
                          <a:spcPts val="0"/>
                        </a:spcBef>
                        <a:spcAft>
                          <a:spcPts val="0"/>
                        </a:spcAft>
                        <a:buClr>
                          <a:srgbClr val="000000"/>
                        </a:buClr>
                        <a:buSzPts val="1600"/>
                        <a:buFont typeface="Arial"/>
                        <a:buNone/>
                      </a:pPr>
                      <a:endParaRPr sz="1600" u="none" strike="noStrike" cap="none"/>
                    </a:p>
                  </a:txBody>
                  <a:tcPr marL="91425" marR="91425" marT="91425" marB="91425" anchor="ctr"/>
                </a:tc>
                <a:tc>
                  <a:txBody>
                    <a:bodyPr/>
                    <a:lstStyle/>
                    <a:p>
                      <a:pPr marL="0" marR="0" lvl="0" indent="0" algn="l" rtl="0">
                        <a:lnSpc>
                          <a:spcPct val="100000"/>
                        </a:lnSpc>
                        <a:spcBef>
                          <a:spcPts val="0"/>
                        </a:spcBef>
                        <a:spcAft>
                          <a:spcPts val="0"/>
                        </a:spcAft>
                        <a:buClr>
                          <a:srgbClr val="000000"/>
                        </a:buClr>
                        <a:buSzPts val="3800"/>
                        <a:buFont typeface="Arial"/>
                        <a:buNone/>
                      </a:pPr>
                      <a:r>
                        <a:rPr lang="en-GB" sz="3800" b="1" u="none" strike="noStrike" cap="none"/>
                        <a:t>    Additional </a:t>
                      </a:r>
                      <a:endParaRPr sz="3800" b="1" u="none" strike="noStrike" cap="none"/>
                    </a:p>
                    <a:p>
                      <a:pPr marL="457200" marR="2181914" lvl="0" indent="0" algn="l" rtl="0">
                        <a:lnSpc>
                          <a:spcPct val="100000"/>
                        </a:lnSpc>
                        <a:spcBef>
                          <a:spcPts val="0"/>
                        </a:spcBef>
                        <a:spcAft>
                          <a:spcPts val="0"/>
                        </a:spcAft>
                        <a:buClr>
                          <a:srgbClr val="000000"/>
                        </a:buClr>
                        <a:buSzPts val="1600"/>
                        <a:buFont typeface="Arial"/>
                        <a:buNone/>
                      </a:pPr>
                      <a:endParaRPr sz="1600" u="none" strike="noStrike" cap="none"/>
                    </a:p>
                    <a:p>
                      <a:pPr marL="0" marR="2181914" lvl="0" indent="0" algn="l" rtl="0">
                        <a:lnSpc>
                          <a:spcPct val="100000"/>
                        </a:lnSpc>
                        <a:spcBef>
                          <a:spcPts val="0"/>
                        </a:spcBef>
                        <a:spcAft>
                          <a:spcPts val="0"/>
                        </a:spcAft>
                        <a:buClr>
                          <a:srgbClr val="000000"/>
                        </a:buClr>
                        <a:buSzPts val="1600"/>
                        <a:buFont typeface="Arial"/>
                        <a:buNone/>
                      </a:pPr>
                      <a:endParaRPr sz="1600" u="none" strike="noStrike" cap="none"/>
                    </a:p>
                  </a:txBody>
                  <a:tcPr marL="91425" marR="91425" marT="91425" marB="91425" anchor="ctr"/>
                </a:tc>
                <a:extLst>
                  <a:ext uri="{0D108BD9-81ED-4DB2-BD59-A6C34878D82A}">
                    <a16:rowId xmlns:a16="http://schemas.microsoft.com/office/drawing/2014/main" val="10001"/>
                  </a:ext>
                </a:extLst>
              </a:tr>
            </a:tbl>
          </a:graphicData>
        </a:graphic>
      </p:graphicFrame>
      <p:pic>
        <p:nvPicPr>
          <p:cNvPr id="404" name="Google Shape;404;g31e81e13a8f_3_18"/>
          <p:cNvPicPr preferRelativeResize="0"/>
          <p:nvPr/>
        </p:nvPicPr>
        <p:blipFill rotWithShape="1">
          <a:blip r:embed="rId3">
            <a:alphaModFix/>
          </a:blip>
          <a:srcRect/>
          <a:stretch/>
        </p:blipFill>
        <p:spPr>
          <a:xfrm>
            <a:off x="4416800" y="2025450"/>
            <a:ext cx="1622200" cy="1325702"/>
          </a:xfrm>
          <a:prstGeom prst="rect">
            <a:avLst/>
          </a:prstGeom>
          <a:noFill/>
          <a:ln>
            <a:noFill/>
          </a:ln>
        </p:spPr>
      </p:pic>
      <p:pic>
        <p:nvPicPr>
          <p:cNvPr id="405" name="Google Shape;405;g31e81e13a8f_3_18"/>
          <p:cNvPicPr preferRelativeResize="0"/>
          <p:nvPr/>
        </p:nvPicPr>
        <p:blipFill rotWithShape="1">
          <a:blip r:embed="rId4">
            <a:alphaModFix/>
          </a:blip>
          <a:srcRect/>
          <a:stretch/>
        </p:blipFill>
        <p:spPr>
          <a:xfrm>
            <a:off x="8758150" y="1885062"/>
            <a:ext cx="2336698" cy="1606476"/>
          </a:xfrm>
          <a:prstGeom prst="rect">
            <a:avLst/>
          </a:prstGeom>
          <a:noFill/>
          <a:ln>
            <a:noFill/>
          </a:ln>
        </p:spPr>
      </p:pic>
      <p:pic>
        <p:nvPicPr>
          <p:cNvPr id="406" name="Google Shape;406;g31e81e13a8f_3_18"/>
          <p:cNvPicPr preferRelativeResize="0"/>
          <p:nvPr/>
        </p:nvPicPr>
        <p:blipFill rotWithShape="1">
          <a:blip r:embed="rId5">
            <a:alphaModFix/>
          </a:blip>
          <a:srcRect/>
          <a:stretch/>
        </p:blipFill>
        <p:spPr>
          <a:xfrm>
            <a:off x="4600963" y="3833400"/>
            <a:ext cx="1406275" cy="1406275"/>
          </a:xfrm>
          <a:prstGeom prst="rect">
            <a:avLst/>
          </a:prstGeom>
          <a:noFill/>
          <a:ln>
            <a:noFill/>
          </a:ln>
        </p:spPr>
      </p:pic>
      <p:pic>
        <p:nvPicPr>
          <p:cNvPr id="407" name="Google Shape;407;g31e81e13a8f_3_18"/>
          <p:cNvPicPr preferRelativeResize="0"/>
          <p:nvPr/>
        </p:nvPicPr>
        <p:blipFill rotWithShape="1">
          <a:blip r:embed="rId6">
            <a:alphaModFix/>
          </a:blip>
          <a:srcRect/>
          <a:stretch/>
        </p:blipFill>
        <p:spPr>
          <a:xfrm>
            <a:off x="9313350" y="3685775"/>
            <a:ext cx="1622200" cy="1622200"/>
          </a:xfrm>
          <a:prstGeom prst="rect">
            <a:avLst/>
          </a:prstGeom>
          <a:noFill/>
          <a:ln>
            <a:noFill/>
          </a:ln>
        </p:spPr>
      </p:pic>
      <p:sp>
        <p:nvSpPr>
          <p:cNvPr id="408" name="Google Shape;408;g31e81e13a8f_3_18"/>
          <p:cNvSpPr txBox="1"/>
          <p:nvPr/>
        </p:nvSpPr>
        <p:spPr>
          <a:xfrm>
            <a:off x="150250" y="6135725"/>
            <a:ext cx="83010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NASEN Handbook: Subject specific guidance </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g31e81e13a8f_3_39"/>
          <p:cNvSpPr txBox="1">
            <a:spLocks noGrp="1"/>
          </p:cNvSpPr>
          <p:nvPr>
            <p:ph type="title"/>
          </p:nvPr>
        </p:nvSpPr>
        <p:spPr>
          <a:xfrm>
            <a:off x="-50" y="-2200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 Scaffolding in Practice </a:t>
            </a:r>
            <a:endParaRPr/>
          </a:p>
        </p:txBody>
      </p:sp>
      <p:pic>
        <p:nvPicPr>
          <p:cNvPr id="415" name="Google Shape;415;g31e81e13a8f_3_39"/>
          <p:cNvPicPr preferRelativeResize="0"/>
          <p:nvPr/>
        </p:nvPicPr>
        <p:blipFill rotWithShape="1">
          <a:blip r:embed="rId3">
            <a:alphaModFix/>
          </a:blip>
          <a:srcRect b="17210"/>
          <a:stretch/>
        </p:blipFill>
        <p:spPr>
          <a:xfrm>
            <a:off x="1299275" y="1303700"/>
            <a:ext cx="9300076" cy="544735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31e81e13a8f_0_321"/>
          <p:cNvSpPr txBox="1">
            <a:spLocks noGrp="1"/>
          </p:cNvSpPr>
          <p:nvPr>
            <p:ph type="title"/>
          </p:nvPr>
        </p:nvSpPr>
        <p:spPr>
          <a:xfrm>
            <a:off x="-50" y="-2200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 Scaffolding in Practice </a:t>
            </a:r>
            <a:endParaRPr/>
          </a:p>
        </p:txBody>
      </p:sp>
      <p:pic>
        <p:nvPicPr>
          <p:cNvPr id="422" name="Google Shape;422;g31e81e13a8f_0_321"/>
          <p:cNvPicPr preferRelativeResize="0"/>
          <p:nvPr/>
        </p:nvPicPr>
        <p:blipFill rotWithShape="1">
          <a:blip r:embed="rId3">
            <a:alphaModFix/>
          </a:blip>
          <a:srcRect/>
          <a:stretch/>
        </p:blipFill>
        <p:spPr>
          <a:xfrm>
            <a:off x="1129375" y="1319150"/>
            <a:ext cx="9933250" cy="54626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31e81e13a8f_0_3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endParaRPr/>
          </a:p>
        </p:txBody>
      </p:sp>
      <p:sp>
        <p:nvSpPr>
          <p:cNvPr id="429" name="Google Shape;429;g31e81e13a8f_0_32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pic>
        <p:nvPicPr>
          <p:cNvPr id="430" name="Google Shape;430;g31e81e13a8f_0_328"/>
          <p:cNvPicPr preferRelativeResize="0"/>
          <p:nvPr/>
        </p:nvPicPr>
        <p:blipFill rotWithShape="1">
          <a:blip r:embed="rId3">
            <a:alphaModFix/>
          </a:blip>
          <a:srcRect l="26649" t="26620" r="13383" b="14638"/>
          <a:stretch/>
        </p:blipFill>
        <p:spPr>
          <a:xfrm>
            <a:off x="0" y="0"/>
            <a:ext cx="12212851" cy="68580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Google Shape;436;g31e81e13a8f_0_313"/>
          <p:cNvPicPr preferRelativeResize="0"/>
          <p:nvPr/>
        </p:nvPicPr>
        <p:blipFill rotWithShape="1">
          <a:blip r:embed="rId3">
            <a:alphaModFix/>
          </a:blip>
          <a:srcRect/>
          <a:stretch/>
        </p:blipFill>
        <p:spPr>
          <a:xfrm>
            <a:off x="8" y="1184200"/>
            <a:ext cx="12192000" cy="480337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3C59E2-C36D-4D57-A4CB-F33A4E5D980D}"/>
              </a:ext>
            </a:extLst>
          </p:cNvPr>
          <p:cNvPicPr>
            <a:picLocks noChangeAspect="1"/>
          </p:cNvPicPr>
          <p:nvPr/>
        </p:nvPicPr>
        <p:blipFill>
          <a:blip r:embed="rId3"/>
          <a:stretch>
            <a:fillRect/>
          </a:stretch>
        </p:blipFill>
        <p:spPr>
          <a:xfrm>
            <a:off x="897548" y="0"/>
            <a:ext cx="10396904" cy="6858000"/>
          </a:xfrm>
          <a:prstGeom prst="rect">
            <a:avLst/>
          </a:prstGeom>
        </p:spPr>
      </p:pic>
    </p:spTree>
    <p:extLst>
      <p:ext uri="{BB962C8B-B14F-4D97-AF65-F5344CB8AC3E}">
        <p14:creationId xmlns:p14="http://schemas.microsoft.com/office/powerpoint/2010/main" val="26800892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409D60-3398-8CB1-807C-D4AD6BC4623F}"/>
              </a:ext>
            </a:extLst>
          </p:cNvPr>
          <p:cNvPicPr>
            <a:picLocks noChangeAspect="1"/>
          </p:cNvPicPr>
          <p:nvPr/>
        </p:nvPicPr>
        <p:blipFill>
          <a:blip r:embed="rId3"/>
          <a:srcRect l="4509"/>
          <a:stretch/>
        </p:blipFill>
        <p:spPr>
          <a:xfrm>
            <a:off x="0" y="1030147"/>
            <a:ext cx="6096000" cy="4243010"/>
          </a:xfrm>
          <a:prstGeom prst="rect">
            <a:avLst/>
          </a:prstGeom>
        </p:spPr>
      </p:pic>
      <p:pic>
        <p:nvPicPr>
          <p:cNvPr id="7" name="Picture 6">
            <a:extLst>
              <a:ext uri="{FF2B5EF4-FFF2-40B4-BE49-F238E27FC236}">
                <a16:creationId xmlns:a16="http://schemas.microsoft.com/office/drawing/2014/main" id="{3AD77E14-9835-7748-8F5B-887180594211}"/>
              </a:ext>
            </a:extLst>
          </p:cNvPr>
          <p:cNvPicPr>
            <a:picLocks noChangeAspect="1"/>
          </p:cNvPicPr>
          <p:nvPr/>
        </p:nvPicPr>
        <p:blipFill>
          <a:blip r:embed="rId4"/>
          <a:stretch>
            <a:fillRect/>
          </a:stretch>
        </p:blipFill>
        <p:spPr>
          <a:xfrm>
            <a:off x="5989744" y="1030147"/>
            <a:ext cx="6202256" cy="4207754"/>
          </a:xfrm>
          <a:prstGeom prst="rect">
            <a:avLst/>
          </a:prstGeom>
        </p:spPr>
      </p:pic>
    </p:spTree>
    <p:extLst>
      <p:ext uri="{BB962C8B-B14F-4D97-AF65-F5344CB8AC3E}">
        <p14:creationId xmlns:p14="http://schemas.microsoft.com/office/powerpoint/2010/main" val="33177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1e81e13a8f_0_6"/>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6" name="Google Shape;136;g31e81e13a8f_0_6"/>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aphicFrame>
        <p:nvGraphicFramePr>
          <p:cNvPr id="137" name="Google Shape;137;g31e81e13a8f_0_6"/>
          <p:cNvGraphicFramePr/>
          <p:nvPr/>
        </p:nvGraphicFramePr>
        <p:xfrm>
          <a:off x="952500" y="1557350"/>
          <a:ext cx="10287000" cy="1828680"/>
        </p:xfrm>
        <a:graphic>
          <a:graphicData uri="http://schemas.openxmlformats.org/drawingml/2006/table">
            <a:tbl>
              <a:tblPr>
                <a:noFill/>
                <a:tableStyleId>{60603367-4C09-42C3-87C9-16A0D0B76AF5}</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SEND EHCP</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2021/22</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2022/23</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2023/24</a:t>
                      </a:r>
                      <a:endParaRPr sz="18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-1.41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-1.07</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-1.33</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-1.12</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-1.13</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-1.31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-1.08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-1.18</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
        <p:nvSpPr>
          <p:cNvPr id="138" name="Google Shape;138;g31e81e13a8f_0_6"/>
          <p:cNvSpPr txBox="1"/>
          <p:nvPr/>
        </p:nvSpPr>
        <p:spPr>
          <a:xfrm>
            <a:off x="856950" y="734900"/>
            <a:ext cx="10478100" cy="67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Calibri"/>
                <a:ea typeface="Calibri"/>
                <a:cs typeface="Calibri"/>
                <a:sym typeface="Calibri"/>
              </a:rPr>
              <a:t>Progress 8 Trajectory - pupils with SEND</a:t>
            </a:r>
            <a:endParaRPr sz="3000" b="1" i="0" u="none" strike="noStrike" cap="none">
              <a:solidFill>
                <a:schemeClr val="dk1"/>
              </a:solidFill>
              <a:latin typeface="Calibri"/>
              <a:ea typeface="Calibri"/>
              <a:cs typeface="Calibri"/>
              <a:sym typeface="Calibri"/>
            </a:endParaRPr>
          </a:p>
        </p:txBody>
      </p:sp>
      <p:graphicFrame>
        <p:nvGraphicFramePr>
          <p:cNvPr id="139" name="Google Shape;139;g31e81e13a8f_0_6"/>
          <p:cNvGraphicFramePr/>
          <p:nvPr/>
        </p:nvGraphicFramePr>
        <p:xfrm>
          <a:off x="952500" y="4001825"/>
          <a:ext cx="10287000" cy="1843920"/>
        </p:xfrm>
        <a:graphic>
          <a:graphicData uri="http://schemas.openxmlformats.org/drawingml/2006/table">
            <a:tbl>
              <a:tblPr>
                <a:noFill/>
                <a:tableStyleId>{60603367-4C09-42C3-87C9-16A0D0B76AF5}</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SEND Support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2021/22</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2022/23</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2023/24</a:t>
                      </a:r>
                      <a:endParaRPr sz="19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-0.54</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-0.74</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-0.23</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-0.47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-0.45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-0.45</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-0.58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-0.59</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-0.56</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31e81e13a8f_0_292"/>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Discussion: Scaffolding in Practice </a:t>
            </a:r>
            <a:endParaRPr/>
          </a:p>
        </p:txBody>
      </p:sp>
      <p:sp>
        <p:nvSpPr>
          <p:cNvPr id="443" name="Google Shape;443;g31e81e13a8f_0_292"/>
          <p:cNvSpPr/>
          <p:nvPr/>
        </p:nvSpPr>
        <p:spPr>
          <a:xfrm>
            <a:off x="1552936" y="1676454"/>
            <a:ext cx="9086127" cy="13836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3200" b="0" i="0" u="none" strike="noStrike" cap="none" dirty="0">
                <a:solidFill>
                  <a:srgbClr val="000000"/>
                </a:solidFill>
                <a:latin typeface="Calibri"/>
                <a:ea typeface="Calibri"/>
                <a:cs typeface="Calibri"/>
                <a:sym typeface="Calibri"/>
              </a:rPr>
              <a:t>How do you work with your subject team to ensure that high expectations evident for </a:t>
            </a:r>
            <a:r>
              <a:rPr lang="en-GB" sz="3200" b="1" i="0" u="none" strike="noStrike" cap="none" dirty="0">
                <a:solidFill>
                  <a:srgbClr val="000000"/>
                </a:solidFill>
                <a:latin typeface="Calibri"/>
                <a:ea typeface="Calibri"/>
                <a:cs typeface="Calibri"/>
                <a:sym typeface="Calibri"/>
              </a:rPr>
              <a:t>ALL </a:t>
            </a:r>
            <a:r>
              <a:rPr lang="en-GB" sz="3200" b="0" i="0" u="none" strike="noStrike" cap="none" dirty="0">
                <a:solidFill>
                  <a:srgbClr val="000000"/>
                </a:solidFill>
                <a:latin typeface="Calibri"/>
                <a:ea typeface="Calibri"/>
                <a:cs typeface="Calibri"/>
                <a:sym typeface="Calibri"/>
              </a:rPr>
              <a:t>learners in the classroom in your department? </a:t>
            </a:r>
            <a:endParaRPr sz="3200" b="0" i="0" u="none" strike="noStrike" cap="none" dirty="0">
              <a:solidFill>
                <a:srgbClr val="000000"/>
              </a:solidFill>
              <a:latin typeface="Calibri"/>
              <a:ea typeface="Calibri"/>
              <a:cs typeface="Calibri"/>
              <a:sym typeface="Calibri"/>
            </a:endParaRPr>
          </a:p>
        </p:txBody>
      </p:sp>
      <p:sp>
        <p:nvSpPr>
          <p:cNvPr id="444" name="Google Shape;444;g31e81e13a8f_0_292"/>
          <p:cNvSpPr/>
          <p:nvPr/>
        </p:nvSpPr>
        <p:spPr>
          <a:xfrm>
            <a:off x="1552036" y="4940779"/>
            <a:ext cx="9086127" cy="13836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3200" b="0" i="0" u="none" strike="noStrike" cap="none">
                <a:solidFill>
                  <a:srgbClr val="000000"/>
                </a:solidFill>
                <a:latin typeface="Calibri"/>
                <a:ea typeface="Calibri"/>
                <a:cs typeface="Calibri"/>
                <a:sym typeface="Calibri"/>
              </a:rPr>
              <a:t>How/when is scaffolding removed for those students that no longer need it? </a:t>
            </a:r>
            <a:endParaRPr sz="3200" b="0" i="0" u="none" strike="noStrike" cap="none">
              <a:solidFill>
                <a:srgbClr val="000000"/>
              </a:solidFill>
              <a:latin typeface="Calibri"/>
              <a:ea typeface="Calibri"/>
              <a:cs typeface="Calibri"/>
              <a:sym typeface="Calibri"/>
            </a:endParaRPr>
          </a:p>
        </p:txBody>
      </p:sp>
      <p:sp>
        <p:nvSpPr>
          <p:cNvPr id="445" name="Google Shape;445;g31e81e13a8f_0_292"/>
          <p:cNvSpPr/>
          <p:nvPr/>
        </p:nvSpPr>
        <p:spPr>
          <a:xfrm>
            <a:off x="1552936" y="3296767"/>
            <a:ext cx="9086127" cy="1383600"/>
          </a:xfrm>
          <a:prstGeom prst="roundRect">
            <a:avLst>
              <a:gd name="adj" fmla="val 16667"/>
            </a:avLst>
          </a:prstGeom>
          <a:solidFill>
            <a:srgbClr val="FCE5C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00"/>
              <a:buFont typeface="Arial"/>
              <a:buNone/>
            </a:pPr>
            <a:r>
              <a:rPr lang="en-GB" sz="3200" b="0" i="0" u="none" strike="noStrike" cap="none">
                <a:solidFill>
                  <a:srgbClr val="000000"/>
                </a:solidFill>
                <a:latin typeface="Calibri"/>
                <a:ea typeface="Calibri"/>
                <a:cs typeface="Calibri"/>
                <a:sym typeface="Calibri"/>
              </a:rPr>
              <a:t>What strategies for scaffolding does your department have?  </a:t>
            </a:r>
            <a:endParaRPr sz="3200" b="0" i="0" u="none" strike="noStrike" cap="none">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31e81e13a8f_0_350"/>
          <p:cNvSpPr txBox="1">
            <a:spLocks noGrp="1"/>
          </p:cNvSpPr>
          <p:nvPr>
            <p:ph type="body" idx="1"/>
          </p:nvPr>
        </p:nvSpPr>
        <p:spPr>
          <a:xfrm>
            <a:off x="314075" y="293475"/>
            <a:ext cx="5414400" cy="5883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endParaRPr/>
          </a:p>
        </p:txBody>
      </p:sp>
      <p:pic>
        <p:nvPicPr>
          <p:cNvPr id="452" name="Google Shape;452;g31e81e13a8f_0_350"/>
          <p:cNvPicPr preferRelativeResize="0"/>
          <p:nvPr/>
        </p:nvPicPr>
        <p:blipFill rotWithShape="1">
          <a:blip r:embed="rId3">
            <a:alphaModFix/>
          </a:blip>
          <a:srcRect t="5784"/>
          <a:stretch/>
        </p:blipFill>
        <p:spPr>
          <a:xfrm>
            <a:off x="3231350" y="0"/>
            <a:ext cx="6463575" cy="6858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31e81e13a8f_0_23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59" name="Google Shape;459;g31e81e13a8f_0_23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0" name="Google Shape;460;g31e81e13a8f_0_237"/>
          <p:cNvSpPr/>
          <p:nvPr/>
        </p:nvSpPr>
        <p:spPr>
          <a:xfrm>
            <a:off x="642975" y="642950"/>
            <a:ext cx="10889100" cy="54231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Monitoring and Impact</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How might you monitor the impact of your focused work around adaptive teaching?</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Discuss and feedback to the group</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 </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31e81e13a8f_0_248"/>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7" name="Google Shape;467;g31e81e13a8f_0_248"/>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68" name="Google Shape;468;g31e81e13a8f_0_248"/>
          <p:cNvSpPr/>
          <p:nvPr/>
        </p:nvSpPr>
        <p:spPr>
          <a:xfrm>
            <a:off x="642975" y="642950"/>
            <a:ext cx="10889100" cy="5578500"/>
          </a:xfrm>
          <a:prstGeom prst="roundRect">
            <a:avLst>
              <a:gd name="adj" fmla="val 16667"/>
            </a:avLst>
          </a:prstGeom>
          <a:solidFill>
            <a:srgbClr val="FCE5CD"/>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600"/>
              </a:spcBef>
              <a:spcAft>
                <a:spcPts val="0"/>
              </a:spcAft>
              <a:buClr>
                <a:srgbClr val="000000"/>
              </a:buClr>
              <a:buSzPts val="2800"/>
              <a:buFont typeface="Arial"/>
              <a:buNone/>
            </a:pPr>
            <a:r>
              <a:rPr lang="en-GB" sz="3300" b="0" i="0" u="none" strike="noStrike" cap="none">
                <a:solidFill>
                  <a:srgbClr val="000000"/>
                </a:solidFill>
                <a:latin typeface="Arial"/>
                <a:ea typeface="Arial"/>
                <a:cs typeface="Arial"/>
                <a:sym typeface="Arial"/>
              </a:rPr>
              <a:t>You may have considered…</a:t>
            </a:r>
            <a:endParaRPr sz="33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60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Look closely at pupils’ with SEND alongside their peers of similar prior attainment.</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Lesson visits to see how well teachers use information about pupils in their classroom</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Work scrutiny </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Pupil voice</a:t>
            </a:r>
            <a:endParaRPr sz="3300" b="0" i="0" u="none" strike="noStrike" cap="none">
              <a:solidFill>
                <a:srgbClr val="000000"/>
              </a:solidFill>
              <a:latin typeface="Arial"/>
              <a:ea typeface="Arial"/>
              <a:cs typeface="Arial"/>
              <a:sym typeface="Arial"/>
            </a:endParaRPr>
          </a:p>
          <a:p>
            <a:pPr marL="457200" marR="0" lvl="0" indent="-438150" algn="l" rtl="0">
              <a:lnSpc>
                <a:spcPct val="100000"/>
              </a:lnSpc>
              <a:spcBef>
                <a:spcPts val="0"/>
              </a:spcBef>
              <a:spcAft>
                <a:spcPts val="0"/>
              </a:spcAft>
              <a:buClr>
                <a:srgbClr val="000000"/>
              </a:buClr>
              <a:buSzPts val="3300"/>
              <a:buFont typeface="Arial"/>
              <a:buChar char="●"/>
            </a:pPr>
            <a:r>
              <a:rPr lang="en-GB" sz="3300" b="0" i="0" u="none" strike="noStrike" cap="none">
                <a:solidFill>
                  <a:srgbClr val="000000"/>
                </a:solidFill>
                <a:latin typeface="Arial"/>
                <a:ea typeface="Arial"/>
                <a:cs typeface="Arial"/>
                <a:sym typeface="Arial"/>
              </a:rPr>
              <a:t>Colleagues’ voice</a:t>
            </a: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0"/>
              </a:spcAft>
              <a:buClr>
                <a:srgbClr val="000000"/>
              </a:buClr>
              <a:buSzPts val="2800"/>
              <a:buFont typeface="Arial"/>
              <a:buNone/>
            </a:pPr>
            <a:endParaRPr sz="33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300" b="0" i="0" u="none" strike="noStrike" cap="none">
                <a:solidFill>
                  <a:srgbClr val="000000"/>
                </a:solidFill>
                <a:latin typeface="Arial"/>
                <a:ea typeface="Arial"/>
                <a:cs typeface="Arial"/>
                <a:sym typeface="Arial"/>
              </a:rPr>
              <a:t> </a:t>
            </a:r>
            <a:endParaRPr sz="33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90"/>
          <p:cNvSpPr txBox="1">
            <a:spLocks noGrp="1"/>
          </p:cNvSpPr>
          <p:nvPr>
            <p:ph type="title"/>
          </p:nvPr>
        </p:nvSpPr>
        <p:spPr>
          <a:xfrm>
            <a:off x="0" y="0"/>
            <a:ext cx="12192000" cy="1004100"/>
          </a:xfrm>
          <a:prstGeom prst="rect">
            <a:avLst/>
          </a:prstGeom>
          <a:solidFill>
            <a:srgbClr val="FCE5CD"/>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Key Reflections</a:t>
            </a:r>
            <a:endParaRPr>
              <a:solidFill>
                <a:schemeClr val="dk1"/>
              </a:solidFill>
            </a:endParaRPr>
          </a:p>
        </p:txBody>
      </p:sp>
      <p:sp>
        <p:nvSpPr>
          <p:cNvPr id="475" name="Google Shape;475;p90"/>
          <p:cNvSpPr txBox="1"/>
          <p:nvPr/>
        </p:nvSpPr>
        <p:spPr>
          <a:xfrm>
            <a:off x="578200" y="1341075"/>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Do our pupils with SEND benefit from expert, quality teaching in our subject areas?</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Are our teachers playing an integral part in the Assess, Plan, Do, Review cycle?</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Are our teachers up to date on the research backed strategies from the EEF and NASEN? Does this inform their practice?</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Does our QA focus on pupils with SEND? If we are getting it right for them, we are getting it right for all pupils. </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b="0" i="0" u="none" strike="noStrike" cap="none">
                <a:solidFill>
                  <a:schemeClr val="dk1"/>
                </a:solidFill>
                <a:latin typeface="Calibri"/>
                <a:ea typeface="Calibri"/>
                <a:cs typeface="Calibri"/>
                <a:sym typeface="Calibri"/>
              </a:rPr>
              <a:t>Are scaffolding, modelling and metacognition integral parts of our curriculum plans or are they add ons?</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31e81e13a8f_1_107"/>
          <p:cNvSpPr txBox="1">
            <a:spLocks noGrp="1"/>
          </p:cNvSpPr>
          <p:nvPr>
            <p:ph type="title"/>
          </p:nvPr>
        </p:nvSpPr>
        <p:spPr>
          <a:xfrm>
            <a:off x="-1" y="0"/>
            <a:ext cx="12192025" cy="763500"/>
          </a:xfrm>
          <a:prstGeom prst="rect">
            <a:avLst/>
          </a:prstGeom>
          <a:solidFill>
            <a:srgbClr val="FCE5CD"/>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482" name="Google Shape;482;g31e81e13a8f_1_107"/>
          <p:cNvPicPr preferRelativeResize="0"/>
          <p:nvPr/>
        </p:nvPicPr>
        <p:blipFill rotWithShape="1">
          <a:blip r:embed="rId3">
            <a:alphaModFix/>
          </a:blip>
          <a:srcRect l="30603" t="28050" r="15637" b="15813"/>
          <a:stretch/>
        </p:blipFill>
        <p:spPr>
          <a:xfrm>
            <a:off x="1384585" y="1004200"/>
            <a:ext cx="9422827" cy="553477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AQA Pre-Release</a:t>
            </a:r>
          </a:p>
        </p:txBody>
      </p:sp>
      <p:pic>
        <p:nvPicPr>
          <p:cNvPr id="7" name="Picture 6">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8" name="Picture 7">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pic>
        <p:nvPicPr>
          <p:cNvPr id="3" name="Picture 2">
            <a:extLst>
              <a:ext uri="{FF2B5EF4-FFF2-40B4-BE49-F238E27FC236}">
                <a16:creationId xmlns:a16="http://schemas.microsoft.com/office/drawing/2014/main" id="{ED5ADFA4-2678-2417-FE30-A0ECB6257673}"/>
              </a:ext>
            </a:extLst>
          </p:cNvPr>
          <p:cNvPicPr>
            <a:picLocks noChangeAspect="1"/>
          </p:cNvPicPr>
          <p:nvPr/>
        </p:nvPicPr>
        <p:blipFill>
          <a:blip r:embed="rId5"/>
          <a:stretch>
            <a:fillRect/>
          </a:stretch>
        </p:blipFill>
        <p:spPr>
          <a:xfrm>
            <a:off x="5451180" y="604592"/>
            <a:ext cx="3395901" cy="490912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8048864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Detail from AQA</a:t>
            </a:r>
          </a:p>
        </p:txBody>
      </p:sp>
      <p:sp>
        <p:nvSpPr>
          <p:cNvPr id="2" name="Content Placeholder 1"/>
          <p:cNvSpPr>
            <a:spLocks noGrp="1"/>
          </p:cNvSpPr>
          <p:nvPr>
            <p:ph idx="1"/>
          </p:nvPr>
        </p:nvSpPr>
        <p:spPr>
          <a:xfrm>
            <a:off x="520700" y="1587501"/>
            <a:ext cx="11341100" cy="4167260"/>
          </a:xfrm>
        </p:spPr>
        <p:txBody>
          <a:bodyPr>
            <a:normAutofit fontScale="85000" lnSpcReduction="10000"/>
          </a:bodyPr>
          <a:lstStyle/>
          <a:p>
            <a:r>
              <a:rPr lang="en-GB" dirty="0"/>
              <a:t>From June 2024, AQA has increased the total exam time for Paper 3 to 1 hour 30 minutes.</a:t>
            </a:r>
          </a:p>
          <a:p>
            <a:r>
              <a:rPr lang="en-GB" dirty="0"/>
              <a:t>This is following a lot of feedback that students were struggling to complete the exam to the best of their ability in the given time.</a:t>
            </a:r>
          </a:p>
          <a:p>
            <a:r>
              <a:rPr lang="en-GB" dirty="0"/>
              <a:t>The intention of this additional 15 minutes is to allow students to:</a:t>
            </a:r>
          </a:p>
          <a:p>
            <a:pPr lvl="1"/>
            <a:r>
              <a:rPr lang="en-GB" dirty="0" err="1"/>
              <a:t>refamiliarise</a:t>
            </a:r>
            <a:r>
              <a:rPr lang="en-GB" dirty="0"/>
              <a:t> themselves with the pre-release material to use in response to questions in Section A</a:t>
            </a:r>
          </a:p>
          <a:p>
            <a:pPr lvl="1"/>
            <a:r>
              <a:rPr lang="en-GB" dirty="0"/>
              <a:t>read and understand the unfamiliar fieldwork contexts</a:t>
            </a:r>
          </a:p>
          <a:p>
            <a:pPr lvl="1"/>
            <a:r>
              <a:rPr lang="en-GB" dirty="0"/>
              <a:t>think about the details of their own fieldwork investigations</a:t>
            </a:r>
          </a:p>
          <a:p>
            <a:pPr lvl="1"/>
            <a:r>
              <a:rPr lang="en-GB" dirty="0"/>
              <a:t>ensure they can answer all exam questions and therefore better access all available </a:t>
            </a:r>
            <a:r>
              <a:rPr lang="en-GB" dirty="0" err="1"/>
              <a:t>SPaG</a:t>
            </a:r>
            <a:r>
              <a:rPr lang="en-GB" dirty="0"/>
              <a:t> marks.</a:t>
            </a:r>
          </a:p>
          <a:p>
            <a:r>
              <a:rPr lang="en-GB" b="1" dirty="0"/>
              <a:t>It’s important to encourage students to use this time as a way to improve their outcome.</a:t>
            </a:r>
            <a:endParaRPr lang="en-GB" dirty="0"/>
          </a:p>
        </p:txBody>
      </p:sp>
      <p:pic>
        <p:nvPicPr>
          <p:cNvPr id="7" name="Picture 6">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8" name="Picture 7">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6710862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The Pre-Release</a:t>
            </a:r>
          </a:p>
        </p:txBody>
      </p:sp>
      <p:sp>
        <p:nvSpPr>
          <p:cNvPr id="2" name="Content Placeholder 1"/>
          <p:cNvSpPr>
            <a:spLocks noGrp="1"/>
          </p:cNvSpPr>
          <p:nvPr>
            <p:ph idx="1"/>
          </p:nvPr>
        </p:nvSpPr>
        <p:spPr>
          <a:xfrm>
            <a:off x="520700" y="1587501"/>
            <a:ext cx="11341100" cy="4167260"/>
          </a:xfrm>
        </p:spPr>
        <p:txBody>
          <a:bodyPr>
            <a:normAutofit/>
          </a:bodyPr>
          <a:lstStyle/>
          <a:p>
            <a:r>
              <a:rPr lang="en-GB" b="1" dirty="0"/>
              <a:t>The pre-release equates to 49% of the marks in Paper 3.</a:t>
            </a:r>
          </a:p>
          <a:p>
            <a:r>
              <a:rPr lang="en-GB" dirty="0"/>
              <a:t>Students normally engage well with the pre-release because they:</a:t>
            </a:r>
          </a:p>
          <a:p>
            <a:pPr lvl="1"/>
            <a:r>
              <a:rPr lang="en-GB" dirty="0"/>
              <a:t>realise that having the resource booklet beforehand can improve their success.</a:t>
            </a:r>
          </a:p>
          <a:p>
            <a:pPr lvl="1"/>
            <a:r>
              <a:rPr lang="en-GB" dirty="0"/>
              <a:t>know that becoming familiar with the resources will build their confidence for the exam.</a:t>
            </a:r>
          </a:p>
          <a:p>
            <a:pPr lvl="1"/>
            <a:r>
              <a:rPr lang="en-GB" dirty="0"/>
              <a:t>know that you’ll invest a lot of time to ensure that no stone is left unturned.</a:t>
            </a:r>
          </a:p>
        </p:txBody>
      </p:sp>
      <p:pic>
        <p:nvPicPr>
          <p:cNvPr id="7" name="Picture 6">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8" name="Picture 7">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0449565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Strategies to support delivery</a:t>
            </a:r>
          </a:p>
        </p:txBody>
      </p:sp>
      <p:sp>
        <p:nvSpPr>
          <p:cNvPr id="3" name="Content Placeholder 2"/>
          <p:cNvSpPr>
            <a:spLocks noGrp="1"/>
          </p:cNvSpPr>
          <p:nvPr>
            <p:ph idx="1"/>
          </p:nvPr>
        </p:nvSpPr>
        <p:spPr/>
        <p:txBody>
          <a:bodyPr/>
          <a:lstStyle/>
          <a:p>
            <a:r>
              <a:rPr lang="en-GB" dirty="0"/>
              <a:t>Structuring answers using AOs – no AO1 in this paper. Most of the marks are AO3.  </a:t>
            </a:r>
          </a:p>
          <a:p>
            <a:r>
              <a:rPr lang="en-GB" dirty="0"/>
              <a:t>Direct instruction</a:t>
            </a:r>
          </a:p>
          <a:p>
            <a:r>
              <a:rPr lang="en-GB" dirty="0"/>
              <a:t>Mock exams (PPEs) and walking talking mocks</a:t>
            </a:r>
          </a:p>
          <a:p>
            <a:r>
              <a:rPr lang="en-GB" dirty="0"/>
              <a:t>Work booklets and knowledge organisers</a:t>
            </a:r>
          </a:p>
          <a:p>
            <a:r>
              <a:rPr lang="en-GB" dirty="0"/>
              <a:t>Glossaries and low stake quizzing</a:t>
            </a:r>
          </a:p>
        </p:txBody>
      </p:sp>
      <p:pic>
        <p:nvPicPr>
          <p:cNvPr id="4" name="Picture 3">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3883448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31e81e13a8f_0_24"/>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6" name="Google Shape;146;g31e81e13a8f_0_24"/>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aphicFrame>
        <p:nvGraphicFramePr>
          <p:cNvPr id="147" name="Google Shape;147;g31e81e13a8f_0_24"/>
          <p:cNvGraphicFramePr/>
          <p:nvPr/>
        </p:nvGraphicFramePr>
        <p:xfrm>
          <a:off x="952500" y="1557350"/>
          <a:ext cx="10287000" cy="1828680"/>
        </p:xfrm>
        <a:graphic>
          <a:graphicData uri="http://schemas.openxmlformats.org/drawingml/2006/table">
            <a:tbl>
              <a:tblPr>
                <a:noFill/>
                <a:tableStyleId>{60603367-4C09-42C3-87C9-16A0D0B76AF5}</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All Pupils</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2021/22</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2022/23</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2023/24</a:t>
                      </a:r>
                      <a:endParaRPr sz="18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47.2</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43.8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46.0</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50.0</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45.5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46.2</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46.8</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41.7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42.5</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
        <p:nvSpPr>
          <p:cNvPr id="148" name="Google Shape;148;g31e81e13a8f_0_24"/>
          <p:cNvSpPr txBox="1"/>
          <p:nvPr/>
        </p:nvSpPr>
        <p:spPr>
          <a:xfrm>
            <a:off x="856950" y="734900"/>
            <a:ext cx="10478100" cy="67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Calibri"/>
                <a:ea typeface="Calibri"/>
                <a:cs typeface="Calibri"/>
                <a:sym typeface="Calibri"/>
              </a:rPr>
              <a:t>% 5+ English and Mathematics Trajectory</a:t>
            </a:r>
            <a:endParaRPr sz="3000" b="1" i="0" u="none" strike="noStrike" cap="none">
              <a:solidFill>
                <a:schemeClr val="dk1"/>
              </a:solidFill>
              <a:latin typeface="Calibri"/>
              <a:ea typeface="Calibri"/>
              <a:cs typeface="Calibri"/>
              <a:sym typeface="Calibri"/>
            </a:endParaRPr>
          </a:p>
        </p:txBody>
      </p:sp>
      <p:graphicFrame>
        <p:nvGraphicFramePr>
          <p:cNvPr id="149" name="Google Shape;149;g31e81e13a8f_0_24"/>
          <p:cNvGraphicFramePr/>
          <p:nvPr/>
        </p:nvGraphicFramePr>
        <p:xfrm>
          <a:off x="952500" y="4001825"/>
          <a:ext cx="10287000" cy="1843920"/>
        </p:xfrm>
        <a:graphic>
          <a:graphicData uri="http://schemas.openxmlformats.org/drawingml/2006/table">
            <a:tbl>
              <a:tblPr>
                <a:noFill/>
                <a:tableStyleId>{60603367-4C09-42C3-87C9-16A0D0B76AF5}</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Disadvantaged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2021/22</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2022/23</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2023/24</a:t>
                      </a:r>
                      <a:endParaRPr sz="19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30.5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26.1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29.0</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29.7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25.4</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26.0</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26.6</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21.9</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22.8</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2656"/>
            <a:ext cx="10515600" cy="1325563"/>
          </a:xfrm>
        </p:spPr>
        <p:txBody>
          <a:bodyPr/>
          <a:lstStyle/>
          <a:p>
            <a:r>
              <a:rPr lang="en-GB" dirty="0"/>
              <a:t>Structuring answers using AOs</a:t>
            </a:r>
          </a:p>
        </p:txBody>
      </p:sp>
      <p:sp>
        <p:nvSpPr>
          <p:cNvPr id="3" name="Content Placeholder 2"/>
          <p:cNvSpPr>
            <a:spLocks noGrp="1"/>
          </p:cNvSpPr>
          <p:nvPr>
            <p:ph idx="1"/>
          </p:nvPr>
        </p:nvSpPr>
        <p:spPr>
          <a:xfrm>
            <a:off x="630499" y="1271206"/>
            <a:ext cx="11137900" cy="4315588"/>
          </a:xfrm>
        </p:spPr>
        <p:txBody>
          <a:bodyPr>
            <a:normAutofit fontScale="92500" lnSpcReduction="20000"/>
          </a:bodyPr>
          <a:lstStyle/>
          <a:p>
            <a:pPr>
              <a:lnSpc>
                <a:spcPct val="120000"/>
              </a:lnSpc>
              <a:spcBef>
                <a:spcPts val="0"/>
              </a:spcBef>
            </a:pPr>
            <a:r>
              <a:rPr lang="en-GB" sz="2000" dirty="0"/>
              <a:t>Students risk dropping marks in the longer questions in the pre-release because they get stuck in Level 1 responses according to the mark scheme. There are two common reasons for this: </a:t>
            </a:r>
          </a:p>
          <a:p>
            <a:pPr lvl="1">
              <a:lnSpc>
                <a:spcPct val="120000"/>
              </a:lnSpc>
            </a:pPr>
            <a:r>
              <a:rPr lang="en-GB" sz="1600" dirty="0"/>
              <a:t>Students overload their responses with information from the pre-release booklet verbatim that is generally not explained/developed well. </a:t>
            </a:r>
          </a:p>
          <a:p>
            <a:pPr lvl="1">
              <a:lnSpc>
                <a:spcPct val="120000"/>
              </a:lnSpc>
            </a:pPr>
            <a:r>
              <a:rPr lang="en-GB" sz="1600" dirty="0"/>
              <a:t>Their AO3 is often lacking or confused so the examiner finds it hard to see a clear argument in their writing. </a:t>
            </a:r>
          </a:p>
          <a:p>
            <a:pPr>
              <a:lnSpc>
                <a:spcPct val="120000"/>
              </a:lnSpc>
            </a:pPr>
            <a:r>
              <a:rPr lang="en-GB" sz="2000" dirty="0"/>
              <a:t>Giving students writing frameworks or structures helps them to write answers that respond to all the elements of the mark scheme. This means they go beyond lifting points or developing ideas simply and therefore they can access Level 2 and Level 3 with their answers. </a:t>
            </a:r>
          </a:p>
          <a:p>
            <a:pPr marL="0" indent="0">
              <a:lnSpc>
                <a:spcPct val="120000"/>
              </a:lnSpc>
              <a:buNone/>
            </a:pPr>
            <a:r>
              <a:rPr lang="en-GB" sz="2000" dirty="0"/>
              <a:t>Tips for use: </a:t>
            </a:r>
          </a:p>
          <a:p>
            <a:pPr>
              <a:lnSpc>
                <a:spcPct val="120000"/>
              </a:lnSpc>
            </a:pPr>
            <a:r>
              <a:rPr lang="en-GB" sz="2000" dirty="0"/>
              <a:t>When first using structures like this, scaffold heavily. Seeing your thinking as you write an entire model into the different sections of the grids, emphasising how the requirements for AO3 differ to AO4 can be extremely valuable for students. </a:t>
            </a:r>
          </a:p>
          <a:p>
            <a:pPr>
              <a:lnSpc>
                <a:spcPct val="120000"/>
              </a:lnSpc>
              <a:spcBef>
                <a:spcPts val="0"/>
              </a:spcBef>
            </a:pPr>
            <a:r>
              <a:rPr lang="en-GB" sz="2000" dirty="0"/>
              <a:t>In the exam they will face a blank page, so the scaffolding needs removing as soon as they’re comfortable. </a:t>
            </a:r>
          </a:p>
        </p:txBody>
      </p:sp>
      <p:pic>
        <p:nvPicPr>
          <p:cNvPr id="5" name="Picture 4">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6" name="Picture 5">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39211642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259" y="1465797"/>
            <a:ext cx="2888848" cy="1325563"/>
          </a:xfrm>
        </p:spPr>
        <p:txBody>
          <a:bodyPr/>
          <a:lstStyle/>
          <a:p>
            <a:pPr algn="ctr"/>
            <a:r>
              <a:rPr lang="en-GB" dirty="0"/>
              <a:t>Example from 2023</a:t>
            </a:r>
          </a:p>
        </p:txBody>
      </p:sp>
      <p:pic>
        <p:nvPicPr>
          <p:cNvPr id="4" name="Content Placeholder 3"/>
          <p:cNvPicPr>
            <a:picLocks noGrp="1" noChangeAspect="1"/>
          </p:cNvPicPr>
          <p:nvPr>
            <p:ph idx="1"/>
          </p:nvPr>
        </p:nvPicPr>
        <p:blipFill>
          <a:blip r:embed="rId3"/>
          <a:stretch>
            <a:fillRect/>
          </a:stretch>
        </p:blipFill>
        <p:spPr>
          <a:xfrm>
            <a:off x="3947660" y="172656"/>
            <a:ext cx="8170074" cy="5695709"/>
          </a:xfrm>
          <a:prstGeom prst="rect">
            <a:avLst/>
          </a:prstGeom>
        </p:spPr>
      </p:pic>
      <p:pic>
        <p:nvPicPr>
          <p:cNvPr id="5" name="Picture 4">
            <a:extLst>
              <a:ext uri="{FF2B5EF4-FFF2-40B4-BE49-F238E27FC236}">
                <a16:creationId xmlns:a16="http://schemas.microsoft.com/office/drawing/2014/main" id="{4AFF8A2B-782B-787C-3F21-32B75ADC607F}"/>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6" name="Picture 5">
            <a:extLst>
              <a:ext uri="{FF2B5EF4-FFF2-40B4-BE49-F238E27FC236}">
                <a16:creationId xmlns:a16="http://schemas.microsoft.com/office/drawing/2014/main" id="{5CF5FCD5-2D35-31A3-D569-054C1D0B1B8F}"/>
              </a:ext>
            </a:extLst>
          </p:cNvPr>
          <p:cNvPicPr>
            <a:picLocks noChangeAspect="1"/>
          </p:cNvPicPr>
          <p:nvPr/>
        </p:nvPicPr>
        <p:blipFill rotWithShape="1">
          <a:blip r:embed="rId5"/>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42298300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Template</a:t>
            </a:r>
          </a:p>
        </p:txBody>
      </p:sp>
      <p:graphicFrame>
        <p:nvGraphicFramePr>
          <p:cNvPr id="4" name="Content Placeholder 3"/>
          <p:cNvGraphicFramePr>
            <a:graphicFrameLocks noGrp="1"/>
          </p:cNvGraphicFramePr>
          <p:nvPr>
            <p:ph idx="1"/>
          </p:nvPr>
        </p:nvGraphicFramePr>
        <p:xfrm>
          <a:off x="838200" y="1435100"/>
          <a:ext cx="10515599" cy="3721099"/>
        </p:xfrm>
        <a:graphic>
          <a:graphicData uri="http://schemas.openxmlformats.org/drawingml/2006/table">
            <a:tbl>
              <a:tblPr firstRow="1" bandRow="1">
                <a:tableStyleId>{5940675A-B579-460E-94D1-54222C63F5DA}</a:tableStyleId>
              </a:tblPr>
              <a:tblGrid>
                <a:gridCol w="2082800">
                  <a:extLst>
                    <a:ext uri="{9D8B030D-6E8A-4147-A177-3AD203B41FA5}">
                      <a16:colId xmlns:a16="http://schemas.microsoft.com/office/drawing/2014/main" val="21895874"/>
                    </a:ext>
                  </a:extLst>
                </a:gridCol>
                <a:gridCol w="2810933">
                  <a:extLst>
                    <a:ext uri="{9D8B030D-6E8A-4147-A177-3AD203B41FA5}">
                      <a16:colId xmlns:a16="http://schemas.microsoft.com/office/drawing/2014/main" val="951830945"/>
                    </a:ext>
                  </a:extLst>
                </a:gridCol>
                <a:gridCol w="2810933">
                  <a:extLst>
                    <a:ext uri="{9D8B030D-6E8A-4147-A177-3AD203B41FA5}">
                      <a16:colId xmlns:a16="http://schemas.microsoft.com/office/drawing/2014/main" val="153157601"/>
                    </a:ext>
                  </a:extLst>
                </a:gridCol>
                <a:gridCol w="2810933">
                  <a:extLst>
                    <a:ext uri="{9D8B030D-6E8A-4147-A177-3AD203B41FA5}">
                      <a16:colId xmlns:a16="http://schemas.microsoft.com/office/drawing/2014/main" val="1551299857"/>
                    </a:ext>
                  </a:extLst>
                </a:gridCol>
              </a:tblGrid>
              <a:tr h="470780">
                <a:tc gridSpan="4">
                  <a:txBody>
                    <a:bodyPr/>
                    <a:lstStyle/>
                    <a:p>
                      <a:r>
                        <a:rPr lang="en-GB" dirty="0"/>
                        <a:t>Intro- make your</a:t>
                      </a:r>
                      <a:r>
                        <a:rPr lang="en-GB" baseline="0" dirty="0"/>
                        <a:t> decision</a:t>
                      </a:r>
                      <a:endParaRPr lang="en-GB" dirty="0"/>
                    </a:p>
                  </a:txBody>
                  <a:tcPr anchor="ct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2282641773"/>
                  </a:ext>
                </a:extLst>
              </a:tr>
              <a:tr h="1160828">
                <a:tc>
                  <a:txBody>
                    <a:bodyPr/>
                    <a:lstStyle/>
                    <a:p>
                      <a:r>
                        <a:rPr lang="en-GB" dirty="0"/>
                        <a:t>Point 1- first argument in support of your decision</a:t>
                      </a:r>
                    </a:p>
                  </a:txBody>
                  <a:tcPr anchor="ctr"/>
                </a:tc>
                <a:tc>
                  <a:txBody>
                    <a:bodyPr/>
                    <a:lstStyle/>
                    <a:p>
                      <a:r>
                        <a:rPr lang="en-GB" dirty="0"/>
                        <a:t>AO4</a:t>
                      </a:r>
                      <a:r>
                        <a:rPr lang="en-GB" baseline="0" dirty="0"/>
                        <a:t> (use of the figure)</a:t>
                      </a:r>
                      <a:endParaRPr lang="en-GB" dirty="0"/>
                    </a:p>
                  </a:txBody>
                  <a:tcPr anchor="ctr"/>
                </a:tc>
                <a:tc>
                  <a:txBody>
                    <a:bodyPr/>
                    <a:lstStyle/>
                    <a:p>
                      <a:r>
                        <a:rPr lang="en-GB" dirty="0"/>
                        <a:t>AO3</a:t>
                      </a:r>
                    </a:p>
                  </a:txBody>
                  <a:tcPr anchor="ctr"/>
                </a:tc>
                <a:tc>
                  <a:txBody>
                    <a:bodyPr/>
                    <a:lstStyle/>
                    <a:p>
                      <a:r>
                        <a:rPr lang="en-GB" dirty="0"/>
                        <a:t>AO3</a:t>
                      </a:r>
                    </a:p>
                  </a:txBody>
                  <a:tcPr anchor="ctr"/>
                </a:tc>
                <a:extLst>
                  <a:ext uri="{0D108BD9-81ED-4DB2-BD59-A6C34878D82A}">
                    <a16:rowId xmlns:a16="http://schemas.microsoft.com/office/drawing/2014/main" val="562684027"/>
                  </a:ext>
                </a:extLst>
              </a:tr>
              <a:tr h="812580">
                <a:tc>
                  <a:txBody>
                    <a:bodyPr/>
                    <a:lstStyle/>
                    <a:p>
                      <a:r>
                        <a:rPr lang="en-GB" dirty="0"/>
                        <a:t>Point 2 – second</a:t>
                      </a:r>
                      <a:r>
                        <a:rPr lang="en-GB" baseline="0" dirty="0"/>
                        <a:t> argument in support</a:t>
                      </a:r>
                      <a:endParaRPr lang="en-GB" dirty="0"/>
                    </a:p>
                  </a:txBody>
                  <a:tcPr anchor="ctr"/>
                </a:tc>
                <a:tc>
                  <a:txBody>
                    <a:bodyPr/>
                    <a:lstStyle/>
                    <a:p>
                      <a:r>
                        <a:rPr lang="en-GB" dirty="0"/>
                        <a:t>AO4</a:t>
                      </a:r>
                      <a:r>
                        <a:rPr lang="en-GB" baseline="0" dirty="0"/>
                        <a:t> (use of the figure)</a:t>
                      </a:r>
                      <a:endParaRPr lang="en-GB" dirty="0"/>
                    </a:p>
                  </a:txBody>
                  <a:tcPr anchor="ctr"/>
                </a:tc>
                <a:tc>
                  <a:txBody>
                    <a:bodyPr/>
                    <a:lstStyle/>
                    <a:p>
                      <a:r>
                        <a:rPr lang="en-GB" dirty="0"/>
                        <a:t>AO3</a:t>
                      </a:r>
                    </a:p>
                  </a:txBody>
                  <a:tcPr anchor="ctr"/>
                </a:tc>
                <a:tc>
                  <a:txBody>
                    <a:bodyPr/>
                    <a:lstStyle/>
                    <a:p>
                      <a:r>
                        <a:rPr lang="en-GB" dirty="0"/>
                        <a:t>AO3</a:t>
                      </a:r>
                    </a:p>
                  </a:txBody>
                  <a:tcPr anchor="ctr"/>
                </a:tc>
                <a:extLst>
                  <a:ext uri="{0D108BD9-81ED-4DB2-BD59-A6C34878D82A}">
                    <a16:rowId xmlns:a16="http://schemas.microsoft.com/office/drawing/2014/main" val="1271647080"/>
                  </a:ext>
                </a:extLst>
              </a:tr>
              <a:tr h="812580">
                <a:tc>
                  <a:txBody>
                    <a:bodyPr/>
                    <a:lstStyle/>
                    <a:p>
                      <a:r>
                        <a:rPr lang="en-GB" dirty="0"/>
                        <a:t>Point 3- counter argument </a:t>
                      </a:r>
                    </a:p>
                  </a:txBody>
                  <a:tcPr anchor="ctr"/>
                </a:tc>
                <a:tc>
                  <a:txBody>
                    <a:bodyPr/>
                    <a:lstStyle/>
                    <a:p>
                      <a:r>
                        <a:rPr lang="en-GB" dirty="0"/>
                        <a:t>AO4</a:t>
                      </a:r>
                      <a:r>
                        <a:rPr lang="en-GB" baseline="0" dirty="0"/>
                        <a:t> (use of the figure)</a:t>
                      </a:r>
                      <a:endParaRPr lang="en-GB" dirty="0"/>
                    </a:p>
                  </a:txBody>
                  <a:tcPr anchor="ctr"/>
                </a:tc>
                <a:tc>
                  <a:txBody>
                    <a:bodyPr/>
                    <a:lstStyle/>
                    <a:p>
                      <a:r>
                        <a:rPr lang="en-GB" dirty="0"/>
                        <a:t>AO3</a:t>
                      </a:r>
                    </a:p>
                  </a:txBody>
                  <a:tcPr anchor="ctr"/>
                </a:tc>
                <a:tc>
                  <a:txBody>
                    <a:bodyPr/>
                    <a:lstStyle/>
                    <a:p>
                      <a:r>
                        <a:rPr lang="en-GB" dirty="0"/>
                        <a:t>AO3</a:t>
                      </a:r>
                    </a:p>
                  </a:txBody>
                  <a:tcPr anchor="ctr"/>
                </a:tc>
                <a:extLst>
                  <a:ext uri="{0D108BD9-81ED-4DB2-BD59-A6C34878D82A}">
                    <a16:rowId xmlns:a16="http://schemas.microsoft.com/office/drawing/2014/main" val="1316210916"/>
                  </a:ext>
                </a:extLst>
              </a:tr>
              <a:tr h="464331">
                <a:tc gridSpan="4">
                  <a:txBody>
                    <a:bodyPr/>
                    <a:lstStyle/>
                    <a:p>
                      <a:r>
                        <a:rPr lang="en-GB" dirty="0"/>
                        <a:t>Conclusion- in here</a:t>
                      </a:r>
                      <a:r>
                        <a:rPr lang="en-GB" baseline="0" dirty="0"/>
                        <a:t> clarify the decision- consider SEE and different scales </a:t>
                      </a:r>
                      <a:endParaRPr lang="en-GB" dirty="0"/>
                    </a:p>
                  </a:txBody>
                  <a:tcPr anchor="ct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3094542713"/>
                  </a:ext>
                </a:extLst>
              </a:tr>
            </a:tbl>
          </a:graphicData>
        </a:graphic>
      </p:graphicFrame>
      <p:pic>
        <p:nvPicPr>
          <p:cNvPr id="5" name="Picture 4">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6" name="Picture 5">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6484741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Direct instruction</a:t>
            </a:r>
          </a:p>
        </p:txBody>
      </p:sp>
      <p:sp>
        <p:nvSpPr>
          <p:cNvPr id="3" name="Content Placeholder 2"/>
          <p:cNvSpPr>
            <a:spLocks noGrp="1"/>
          </p:cNvSpPr>
          <p:nvPr>
            <p:ph idx="1"/>
          </p:nvPr>
        </p:nvSpPr>
        <p:spPr>
          <a:xfrm>
            <a:off x="533400" y="1460501"/>
            <a:ext cx="11379200" cy="2682206"/>
          </a:xfrm>
        </p:spPr>
        <p:txBody>
          <a:bodyPr>
            <a:normAutofit fontScale="77500" lnSpcReduction="20000"/>
          </a:bodyPr>
          <a:lstStyle/>
          <a:p>
            <a:r>
              <a:rPr lang="en-GB" dirty="0"/>
              <a:t>Read through the pre-release as a group. </a:t>
            </a:r>
          </a:p>
          <a:p>
            <a:r>
              <a:rPr lang="en-GB" dirty="0"/>
              <a:t>Have your pre-release under the </a:t>
            </a:r>
            <a:r>
              <a:rPr lang="en-GB" dirty="0" err="1"/>
              <a:t>visualiser</a:t>
            </a:r>
            <a:r>
              <a:rPr lang="en-GB" dirty="0"/>
              <a:t> and highlight key ideas and themes which appear in each figure. This could be as detailed as working out elements such as the mean, median and mode from graphs/data etc. </a:t>
            </a:r>
          </a:p>
          <a:p>
            <a:r>
              <a:rPr lang="en-GB" dirty="0"/>
              <a:t>You might want to suggest and share with the students the types of questions which could be asked by the exam board in relation to each figure. </a:t>
            </a:r>
          </a:p>
          <a:p>
            <a:r>
              <a:rPr lang="en-GB" dirty="0"/>
              <a:t>Work through the pre-release as a group, following this process with intermittent quizzing to check for understanding. This should take no longer than 2 or 3 60-minute lessons. </a:t>
            </a:r>
          </a:p>
          <a:p>
            <a:endParaRPr lang="en-GB" dirty="0"/>
          </a:p>
        </p:txBody>
      </p:sp>
      <p:pic>
        <p:nvPicPr>
          <p:cNvPr id="6" name="Picture 5">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7" name="Picture 6">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pic>
        <p:nvPicPr>
          <p:cNvPr id="4" name="Picture 3"/>
          <p:cNvPicPr>
            <a:picLocks noChangeAspect="1"/>
          </p:cNvPicPr>
          <p:nvPr/>
        </p:nvPicPr>
        <p:blipFill>
          <a:blip r:embed="rId5"/>
          <a:stretch>
            <a:fillRect/>
          </a:stretch>
        </p:blipFill>
        <p:spPr>
          <a:xfrm>
            <a:off x="1532218" y="4225653"/>
            <a:ext cx="4919382" cy="2459691"/>
          </a:xfrm>
          <a:prstGeom prst="rect">
            <a:avLst/>
          </a:prstGeom>
        </p:spPr>
      </p:pic>
      <p:pic>
        <p:nvPicPr>
          <p:cNvPr id="5" name="Picture 4"/>
          <p:cNvPicPr>
            <a:picLocks noChangeAspect="1"/>
          </p:cNvPicPr>
          <p:nvPr/>
        </p:nvPicPr>
        <p:blipFill>
          <a:blip r:embed="rId6"/>
          <a:stretch>
            <a:fillRect/>
          </a:stretch>
        </p:blipFill>
        <p:spPr>
          <a:xfrm>
            <a:off x="6980627" y="4225653"/>
            <a:ext cx="4339007" cy="2459691"/>
          </a:xfrm>
          <a:prstGeom prst="rect">
            <a:avLst/>
          </a:prstGeom>
        </p:spPr>
      </p:pic>
    </p:spTree>
    <p:extLst>
      <p:ext uri="{BB962C8B-B14F-4D97-AF65-F5344CB8AC3E}">
        <p14:creationId xmlns:p14="http://schemas.microsoft.com/office/powerpoint/2010/main" val="28606307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Mocks/ WTMs</a:t>
            </a:r>
          </a:p>
        </p:txBody>
      </p:sp>
      <p:sp>
        <p:nvSpPr>
          <p:cNvPr id="3" name="Content Placeholder 2"/>
          <p:cNvSpPr>
            <a:spLocks noGrp="1"/>
          </p:cNvSpPr>
          <p:nvPr>
            <p:ph idx="1"/>
          </p:nvPr>
        </p:nvSpPr>
        <p:spPr>
          <a:xfrm>
            <a:off x="571500" y="1547055"/>
            <a:ext cx="11239500" cy="4351338"/>
          </a:xfrm>
        </p:spPr>
        <p:txBody>
          <a:bodyPr>
            <a:normAutofit fontScale="85000" lnSpcReduction="20000"/>
          </a:bodyPr>
          <a:lstStyle/>
          <a:p>
            <a:r>
              <a:rPr lang="en-GB" dirty="0"/>
              <a:t>We know that the students will complete an exam based upon the resources within the pre-release. Therefore, time permitting, producing some mock exams for the students based on the pre-release material which they will sit can be very beneficial. </a:t>
            </a:r>
          </a:p>
          <a:p>
            <a:r>
              <a:rPr lang="en-GB" dirty="0"/>
              <a:t>Look at previous Paper 3 questions (1-3), to look at the structure and style. </a:t>
            </a:r>
          </a:p>
          <a:p>
            <a:r>
              <a:rPr lang="en-GB" dirty="0"/>
              <a:t>Create (or use pre-prepared ones from places such as Internet Geography) a mock paper(s) based on the pre-release. </a:t>
            </a:r>
          </a:p>
          <a:p>
            <a:r>
              <a:rPr lang="en-GB" dirty="0"/>
              <a:t>Complete the mock paper(s) in class, independently, or as a walking talking mock, or a pre-seen mock etc. </a:t>
            </a:r>
          </a:p>
          <a:p>
            <a:r>
              <a:rPr lang="en-GB" dirty="0"/>
              <a:t>This will build student independence and engagement with the figures. </a:t>
            </a:r>
          </a:p>
          <a:p>
            <a:r>
              <a:rPr lang="en-GB" dirty="0"/>
              <a:t>Ensure that mock papers are marked, and feedback is given to the students in the follow-up lesson. </a:t>
            </a:r>
          </a:p>
          <a:p>
            <a:r>
              <a:rPr lang="en-GB" dirty="0"/>
              <a:t>Repeat the process with a further mock if appropriate. </a:t>
            </a:r>
          </a:p>
          <a:p>
            <a:endParaRPr lang="en-GB" dirty="0"/>
          </a:p>
        </p:txBody>
      </p:sp>
      <p:pic>
        <p:nvPicPr>
          <p:cNvPr id="4" name="Picture 3">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6619429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Work booklets </a:t>
            </a:r>
            <a:r>
              <a:rPr lang="en-GB" dirty="0"/>
              <a:t>and knowledge organisers</a:t>
            </a:r>
          </a:p>
        </p:txBody>
      </p:sp>
      <p:sp>
        <p:nvSpPr>
          <p:cNvPr id="3" name="Content Placeholder 2"/>
          <p:cNvSpPr>
            <a:spLocks noGrp="1"/>
          </p:cNvSpPr>
          <p:nvPr>
            <p:ph idx="1"/>
          </p:nvPr>
        </p:nvSpPr>
        <p:spPr>
          <a:xfrm>
            <a:off x="838200" y="1825625"/>
            <a:ext cx="10515600" cy="3929135"/>
          </a:xfrm>
        </p:spPr>
        <p:txBody>
          <a:bodyPr>
            <a:normAutofit fontScale="92500" lnSpcReduction="10000"/>
          </a:bodyPr>
          <a:lstStyle/>
          <a:p>
            <a:r>
              <a:rPr lang="en-GB" dirty="0"/>
              <a:t>Historically, there has always been a lot of information in the pre-release. Condensing this information to promote fluency and ensuring that students continually engage with the figures will improve their confidence during the exam.  </a:t>
            </a:r>
          </a:p>
          <a:p>
            <a:r>
              <a:rPr lang="en-GB" dirty="0"/>
              <a:t>Create a work booklet of low stakes questions and exam questions related to each figure. Students could complete this as part of home learning over a series of weeks. </a:t>
            </a:r>
          </a:p>
          <a:p>
            <a:r>
              <a:rPr lang="en-GB" dirty="0"/>
              <a:t>Create a knowledge organiser of the key bits of information from each figure. Ensure that regular low stakes quizzing of this information takes place to transfer this into the long-term memory of the students. </a:t>
            </a:r>
          </a:p>
        </p:txBody>
      </p:sp>
      <p:pic>
        <p:nvPicPr>
          <p:cNvPr id="4" name="Picture 3">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4957468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Glossaries and low stakes quizzing</a:t>
            </a:r>
          </a:p>
        </p:txBody>
      </p:sp>
      <p:sp>
        <p:nvSpPr>
          <p:cNvPr id="3" name="Content Placeholder 2"/>
          <p:cNvSpPr>
            <a:spLocks noGrp="1"/>
          </p:cNvSpPr>
          <p:nvPr>
            <p:ph idx="1"/>
          </p:nvPr>
        </p:nvSpPr>
        <p:spPr>
          <a:xfrm>
            <a:off x="533400" y="1825625"/>
            <a:ext cx="11188700" cy="3929135"/>
          </a:xfrm>
        </p:spPr>
        <p:txBody>
          <a:bodyPr>
            <a:normAutofit fontScale="92500" lnSpcReduction="10000"/>
          </a:bodyPr>
          <a:lstStyle/>
          <a:p>
            <a:r>
              <a:rPr lang="en-GB" dirty="0"/>
              <a:t>The pre-release will contain many important key words. It’s important that students understand the key words as they may appear within question stems. Students will also need to use the key words fluently within their responses. </a:t>
            </a:r>
          </a:p>
          <a:p>
            <a:r>
              <a:rPr lang="en-GB" dirty="0"/>
              <a:t>Create a glossary of the key words, with one clear definition shared across the department. </a:t>
            </a:r>
          </a:p>
          <a:p>
            <a:r>
              <a:rPr lang="en-GB" dirty="0"/>
              <a:t>Ensure that regular low stakes quizzing of the key terms takes place, to transfer this knowledge into the long-term memory of the students. </a:t>
            </a:r>
          </a:p>
          <a:p>
            <a:r>
              <a:rPr lang="en-GB" dirty="0"/>
              <a:t>This will free up their working memory in the exam to answer questions and ensure full engagement with the different figures. </a:t>
            </a:r>
          </a:p>
          <a:p>
            <a:endParaRPr lang="en-GB" dirty="0"/>
          </a:p>
        </p:txBody>
      </p:sp>
      <p:pic>
        <p:nvPicPr>
          <p:cNvPr id="4" name="Picture 3">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8750119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Unpicking the pre-release</a:t>
            </a:r>
          </a:p>
        </p:txBody>
      </p:sp>
      <p:pic>
        <p:nvPicPr>
          <p:cNvPr id="4" name="Content Placeholder 3"/>
          <p:cNvPicPr>
            <a:picLocks noGrp="1" noChangeAspect="1"/>
          </p:cNvPicPr>
          <p:nvPr>
            <p:ph idx="1"/>
          </p:nvPr>
        </p:nvPicPr>
        <p:blipFill>
          <a:blip r:embed="rId3"/>
          <a:stretch>
            <a:fillRect/>
          </a:stretch>
        </p:blipFill>
        <p:spPr>
          <a:xfrm>
            <a:off x="3213100" y="1470025"/>
            <a:ext cx="5656791" cy="4242594"/>
          </a:xfrm>
          <a:prstGeom prst="rect">
            <a:avLst/>
          </a:prstGeom>
        </p:spPr>
      </p:pic>
      <p:pic>
        <p:nvPicPr>
          <p:cNvPr id="5" name="Picture 4">
            <a:extLst>
              <a:ext uri="{FF2B5EF4-FFF2-40B4-BE49-F238E27FC236}">
                <a16:creationId xmlns:a16="http://schemas.microsoft.com/office/drawing/2014/main" id="{4AFF8A2B-782B-787C-3F21-32B75ADC607F}"/>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6" name="Picture 5">
            <a:extLst>
              <a:ext uri="{FF2B5EF4-FFF2-40B4-BE49-F238E27FC236}">
                <a16:creationId xmlns:a16="http://schemas.microsoft.com/office/drawing/2014/main" id="{5CF5FCD5-2D35-31A3-D569-054C1D0B1B8F}"/>
              </a:ext>
            </a:extLst>
          </p:cNvPr>
          <p:cNvPicPr>
            <a:picLocks noChangeAspect="1"/>
          </p:cNvPicPr>
          <p:nvPr/>
        </p:nvPicPr>
        <p:blipFill rotWithShape="1">
          <a:blip r:embed="rId5"/>
          <a:srcRect l="8546" t="39882" r="6971" b="41121"/>
          <a:stretch/>
        </p:blipFill>
        <p:spPr>
          <a:xfrm>
            <a:off x="7896730" y="5754760"/>
            <a:ext cx="4138497" cy="930584"/>
          </a:xfrm>
          <a:prstGeom prst="rect">
            <a:avLst/>
          </a:prstGeom>
        </p:spPr>
      </p:pic>
    </p:spTree>
    <p:extLst>
      <p:ext uri="{BB962C8B-B14F-4D97-AF65-F5344CB8AC3E}">
        <p14:creationId xmlns:p14="http://schemas.microsoft.com/office/powerpoint/2010/main" val="20829935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FF8A2B-782B-787C-3F21-32B75ADC607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56772" y="5608372"/>
            <a:ext cx="4002533" cy="1266253"/>
          </a:xfrm>
          <a:prstGeom prst="rect">
            <a:avLst/>
          </a:prstGeom>
        </p:spPr>
      </p:pic>
      <p:pic>
        <p:nvPicPr>
          <p:cNvPr id="5" name="Picture 4">
            <a:extLst>
              <a:ext uri="{FF2B5EF4-FFF2-40B4-BE49-F238E27FC236}">
                <a16:creationId xmlns:a16="http://schemas.microsoft.com/office/drawing/2014/main" id="{5CF5FCD5-2D35-31A3-D569-054C1D0B1B8F}"/>
              </a:ext>
            </a:extLst>
          </p:cNvPr>
          <p:cNvPicPr>
            <a:picLocks noChangeAspect="1"/>
          </p:cNvPicPr>
          <p:nvPr/>
        </p:nvPicPr>
        <p:blipFill rotWithShape="1">
          <a:blip r:embed="rId4"/>
          <a:srcRect l="8546" t="39882" r="6971" b="41121"/>
          <a:stretch/>
        </p:blipFill>
        <p:spPr>
          <a:xfrm>
            <a:off x="7896730" y="5754760"/>
            <a:ext cx="4138497" cy="930584"/>
          </a:xfrm>
          <a:prstGeom prst="rect">
            <a:avLst/>
          </a:prstGeom>
        </p:spPr>
      </p:pic>
      <p:sp>
        <p:nvSpPr>
          <p:cNvPr id="6" name="Content Placeholder 5"/>
          <p:cNvSpPr>
            <a:spLocks noGrp="1"/>
          </p:cNvSpPr>
          <p:nvPr>
            <p:ph idx="1"/>
          </p:nvPr>
        </p:nvSpPr>
        <p:spPr/>
        <p:txBody>
          <a:bodyPr/>
          <a:lstStyle/>
          <a:p>
            <a:endParaRPr lang="en-GB"/>
          </a:p>
        </p:txBody>
      </p:sp>
      <p:sp>
        <p:nvSpPr>
          <p:cNvPr id="7" name="Title 6"/>
          <p:cNvSpPr>
            <a:spLocks noGrp="1"/>
          </p:cNvSpPr>
          <p:nvPr>
            <p:ph type="title"/>
          </p:nvPr>
        </p:nvSpPr>
        <p:spPr/>
        <p:txBody>
          <a:bodyPr/>
          <a:lstStyle/>
          <a:p>
            <a:r>
              <a:rPr lang="en-GB" dirty="0"/>
              <a:t>AOB?</a:t>
            </a:r>
          </a:p>
        </p:txBody>
      </p:sp>
    </p:spTree>
    <p:extLst>
      <p:ext uri="{BB962C8B-B14F-4D97-AF65-F5344CB8AC3E}">
        <p14:creationId xmlns:p14="http://schemas.microsoft.com/office/powerpoint/2010/main" val="22785481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88"/>
          <p:cNvSpPr txBox="1">
            <a:spLocks noGrp="1"/>
          </p:cNvSpPr>
          <p:nvPr>
            <p:ph type="title"/>
          </p:nvPr>
        </p:nvSpPr>
        <p:spPr>
          <a:xfrm>
            <a:off x="0" y="-1"/>
            <a:ext cx="12192000" cy="954583"/>
          </a:xfrm>
          <a:prstGeom prst="rect">
            <a:avLst/>
          </a:prstGeom>
          <a:solidFill>
            <a:srgbClr val="FCE5CD"/>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489" name="Google Shape;489;p88"/>
          <p:cNvSpPr txBox="1">
            <a:spLocks noGrp="1"/>
          </p:cNvSpPr>
          <p:nvPr>
            <p:ph type="body" idx="1"/>
          </p:nvPr>
        </p:nvSpPr>
        <p:spPr>
          <a:xfrm>
            <a:off x="207800" y="1152491"/>
            <a:ext cx="11776500" cy="5277000"/>
          </a:xfrm>
          <a:prstGeom prst="rect">
            <a:avLst/>
          </a:prstGeom>
          <a:noFill/>
          <a:ln>
            <a:noFill/>
          </a:ln>
        </p:spPr>
        <p:txBody>
          <a:bodyPr spcFirstLastPara="1" wrap="square" lIns="91425" tIns="91425" rIns="91425" bIns="91425" anchor="t" anchorCtr="0">
            <a:normAutofit fontScale="25000" lnSpcReduction="20000"/>
          </a:bodyPr>
          <a:lstStyle/>
          <a:p>
            <a:pPr marL="0" lvl="0" indent="0" algn="l" rtl="0">
              <a:lnSpc>
                <a:spcPct val="115000"/>
              </a:lnSpc>
              <a:spcBef>
                <a:spcPts val="0"/>
              </a:spcBef>
              <a:spcAft>
                <a:spcPts val="0"/>
              </a:spcAft>
              <a:buClr>
                <a:schemeClr val="dk1"/>
              </a:buClr>
              <a:buSzPts val="275"/>
              <a:buFont typeface="Arial"/>
              <a:buNone/>
            </a:pPr>
            <a:r>
              <a:rPr lang="en-GB" sz="8383" u="sng" dirty="0">
                <a:solidFill>
                  <a:schemeClr val="hlink"/>
                </a:solidFill>
                <a:latin typeface="Arial"/>
                <a:ea typeface="Arial"/>
                <a:cs typeface="Arial"/>
                <a:sym typeface="Arial"/>
                <a:hlinkClick r:id="rId3"/>
              </a:rPr>
              <a:t>Teachers’ Handbook - SEND. Embedding Inclusive Practice, NASEN, Katherine Walsh and Amelie Thompson</a:t>
            </a:r>
            <a:endParaRPr sz="8383" u="sng" dirty="0">
              <a:solidFill>
                <a:schemeClr val="hlink"/>
              </a:solidFill>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endParaRPr sz="8383" u="sng" dirty="0">
              <a:solidFill>
                <a:schemeClr val="hlink"/>
              </a:solidFill>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r>
              <a:rPr lang="en-GB" sz="8383" u="sng" dirty="0">
                <a:solidFill>
                  <a:schemeClr val="hlink"/>
                </a:solidFill>
                <a:latin typeface="Arial"/>
                <a:ea typeface="Arial"/>
                <a:cs typeface="Arial"/>
                <a:sym typeface="Arial"/>
              </a:rPr>
              <a:t>EEF SEND Guidance Report</a:t>
            </a:r>
            <a:r>
              <a:rPr lang="en-GB" sz="15583" u="sng" dirty="0">
                <a:solidFill>
                  <a:schemeClr val="hlink"/>
                </a:solidFill>
                <a:latin typeface="Arial"/>
                <a:ea typeface="Arial"/>
                <a:cs typeface="Arial"/>
                <a:sym typeface="Arial"/>
              </a:rPr>
              <a:t>, </a:t>
            </a:r>
            <a:r>
              <a:rPr lang="en-GB" sz="8300" u="sng" dirty="0">
                <a:solidFill>
                  <a:schemeClr val="hlink"/>
                </a:solidFill>
                <a:latin typeface="Arial"/>
                <a:ea typeface="Arial"/>
                <a:cs typeface="Arial"/>
                <a:sym typeface="Arial"/>
                <a:hlinkClick r:id="rId4"/>
              </a:rPr>
              <a:t>Special Educational Needs in Mainstream Schools | EEF</a:t>
            </a:r>
            <a:endParaRPr sz="15583" u="sng" dirty="0">
              <a:solidFill>
                <a:schemeClr val="hlink"/>
              </a:solidFill>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endParaRPr sz="8383" u="sng" dirty="0">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u="sng" dirty="0">
                <a:solidFill>
                  <a:schemeClr val="hlink"/>
                </a:solidFill>
                <a:latin typeface="Arial"/>
                <a:ea typeface="Arial"/>
                <a:cs typeface="Arial"/>
                <a:sym typeface="Arial"/>
                <a:hlinkClick r:id="rId5"/>
              </a:rPr>
              <a:t>Metacognition and Self-regulated Learning | EEF (educationendowmentfoundation.org.uk)</a:t>
            </a:r>
            <a:endParaRPr sz="8383" u="sng" dirty="0">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dirty="0">
                <a:latin typeface="Arial"/>
                <a:ea typeface="Arial"/>
                <a:cs typeface="Arial"/>
                <a:sym typeface="Arial"/>
              </a:rPr>
              <a:t>Making Things Hard for Yourself, Bjork and Bjork</a:t>
            </a:r>
            <a:r>
              <a:rPr lang="en-GB" sz="8383" dirty="0">
                <a:solidFill>
                  <a:schemeClr val="hlink"/>
                </a:solidFill>
                <a:uFill>
                  <a:noFill/>
                </a:uFill>
                <a:latin typeface="Arial"/>
                <a:ea typeface="Arial"/>
                <a:cs typeface="Arial"/>
                <a:sym typeface="Arial"/>
                <a:hlinkClick r:id="rId6"/>
              </a:rPr>
              <a:t> </a:t>
            </a:r>
            <a:r>
              <a:rPr lang="en-GB" sz="8383" u="sng" dirty="0">
                <a:solidFill>
                  <a:schemeClr val="hlink"/>
                </a:solidFill>
                <a:latin typeface="Arial"/>
                <a:ea typeface="Arial"/>
                <a:cs typeface="Arial"/>
                <a:sym typeface="Arial"/>
                <a:hlinkClick r:id="rId6"/>
              </a:rPr>
              <a:t>https://bjorklab.psych.ucla.edu/wp-content/uploads/sites/13/2016/04/EBjork_RBjork_2011.pdf</a:t>
            </a:r>
            <a:endParaRPr sz="8383" u="sng" dirty="0">
              <a:solidFill>
                <a:schemeClr val="hlink"/>
              </a:solidFill>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endParaRPr sz="8383" dirty="0"/>
          </a:p>
          <a:p>
            <a:pPr marL="0" lvl="0" indent="0" algn="l" rtl="0">
              <a:lnSpc>
                <a:spcPct val="115000"/>
              </a:lnSpc>
              <a:spcBef>
                <a:spcPts val="0"/>
              </a:spcBef>
              <a:spcAft>
                <a:spcPts val="0"/>
              </a:spcAft>
              <a:buClr>
                <a:schemeClr val="dk1"/>
              </a:buClr>
              <a:buSzPts val="275"/>
              <a:buFont typeface="Arial"/>
              <a:buNone/>
            </a:pPr>
            <a:r>
              <a:rPr lang="en-GB" sz="8383" dirty="0"/>
              <a:t> </a:t>
            </a:r>
            <a:endParaRPr sz="8383" dirty="0"/>
          </a:p>
          <a:p>
            <a:pPr marL="0" lvl="0" indent="0" algn="l" rtl="0">
              <a:lnSpc>
                <a:spcPct val="115000"/>
              </a:lnSpc>
              <a:spcBef>
                <a:spcPts val="0"/>
              </a:spcBef>
              <a:spcAft>
                <a:spcPts val="0"/>
              </a:spcAft>
              <a:buClr>
                <a:schemeClr val="dk1"/>
              </a:buClr>
              <a:buSzPct val="100000"/>
              <a:buFont typeface="Arial"/>
              <a:buNone/>
            </a:pPr>
            <a:endParaRPr sz="1100" dirty="0"/>
          </a:p>
          <a:p>
            <a:pPr marL="0" lvl="0" indent="0" algn="l" rtl="0">
              <a:lnSpc>
                <a:spcPct val="120000"/>
              </a:lnSpc>
              <a:spcBef>
                <a:spcPts val="0"/>
              </a:spcBef>
              <a:spcAft>
                <a:spcPts val="0"/>
              </a:spcAft>
              <a:buSzPct val="68512"/>
              <a:buNone/>
            </a:pPr>
            <a:endParaRPr sz="3390" dirty="0"/>
          </a:p>
          <a:p>
            <a:pPr marL="457200" lvl="0" indent="0" algn="l" rtl="0">
              <a:lnSpc>
                <a:spcPct val="120000"/>
              </a:lnSpc>
              <a:spcBef>
                <a:spcPts val="0"/>
              </a:spcBef>
              <a:spcAft>
                <a:spcPts val="0"/>
              </a:spcAft>
              <a:buSzPct val="62771"/>
              <a:buNone/>
            </a:pPr>
            <a:endParaRPr sz="3700" dirty="0"/>
          </a:p>
          <a:p>
            <a:pPr marL="457200" lvl="0" indent="-432196" algn="l" rtl="0">
              <a:lnSpc>
                <a:spcPct val="120000"/>
              </a:lnSpc>
              <a:spcBef>
                <a:spcPts val="0"/>
              </a:spcBef>
              <a:spcAft>
                <a:spcPts val="0"/>
              </a:spcAft>
              <a:buClr>
                <a:schemeClr val="dk1"/>
              </a:buClr>
              <a:buSzPct val="56250"/>
              <a:buFont typeface="Arial"/>
              <a:buNone/>
            </a:pPr>
            <a:endParaRPr dirty="0"/>
          </a:p>
          <a:p>
            <a:pPr marL="152396" lvl="0" indent="0" algn="l" rtl="0">
              <a:lnSpc>
                <a:spcPct val="90000"/>
              </a:lnSpc>
              <a:spcBef>
                <a:spcPts val="0"/>
              </a:spcBef>
              <a:spcAft>
                <a:spcPts val="0"/>
              </a:spcAft>
              <a:buClr>
                <a:schemeClr val="dk1"/>
              </a:buClr>
              <a:buSzPct val="257142"/>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31e81e13a8f_0_15"/>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6" name="Google Shape;156;g31e81e13a8f_0_15"/>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078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aphicFrame>
        <p:nvGraphicFramePr>
          <p:cNvPr id="157" name="Google Shape;157;g31e81e13a8f_0_15"/>
          <p:cNvGraphicFramePr/>
          <p:nvPr/>
        </p:nvGraphicFramePr>
        <p:xfrm>
          <a:off x="952500" y="1557350"/>
          <a:ext cx="10287000" cy="1828680"/>
        </p:xfrm>
        <a:graphic>
          <a:graphicData uri="http://schemas.openxmlformats.org/drawingml/2006/table">
            <a:tbl>
              <a:tblPr>
                <a:noFill/>
                <a:tableStyleId>{60603367-4C09-42C3-87C9-16A0D0B76AF5}</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SEND EHCP</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2021/22</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2022/23</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2023/24</a:t>
                      </a:r>
                      <a:endParaRPr sz="18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7.2</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5.1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6.6</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7.0</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6.9</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7.0</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5.5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6.4</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6.3</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
        <p:nvSpPr>
          <p:cNvPr id="158" name="Google Shape;158;g31e81e13a8f_0_15"/>
          <p:cNvSpPr txBox="1"/>
          <p:nvPr/>
        </p:nvSpPr>
        <p:spPr>
          <a:xfrm>
            <a:off x="856950" y="734900"/>
            <a:ext cx="10478100" cy="67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en-GB" sz="3000" b="1" i="0" u="none" strike="noStrike" cap="none">
                <a:solidFill>
                  <a:schemeClr val="dk1"/>
                </a:solidFill>
                <a:latin typeface="Calibri"/>
                <a:ea typeface="Calibri"/>
                <a:cs typeface="Calibri"/>
                <a:sym typeface="Calibri"/>
              </a:rPr>
              <a:t>% 5+ English and Mathematics Trajectory - pupils with SEND</a:t>
            </a:r>
            <a:endParaRPr sz="3000" b="1" i="0" u="none" strike="noStrike" cap="none">
              <a:solidFill>
                <a:schemeClr val="dk1"/>
              </a:solidFill>
              <a:latin typeface="Calibri"/>
              <a:ea typeface="Calibri"/>
              <a:cs typeface="Calibri"/>
              <a:sym typeface="Calibri"/>
            </a:endParaRPr>
          </a:p>
        </p:txBody>
      </p:sp>
      <p:graphicFrame>
        <p:nvGraphicFramePr>
          <p:cNvPr id="159" name="Google Shape;159;g31e81e13a8f_0_15"/>
          <p:cNvGraphicFramePr/>
          <p:nvPr/>
        </p:nvGraphicFramePr>
        <p:xfrm>
          <a:off x="952500" y="4001825"/>
          <a:ext cx="10287000" cy="1843920"/>
        </p:xfrm>
        <a:graphic>
          <a:graphicData uri="http://schemas.openxmlformats.org/drawingml/2006/table">
            <a:tbl>
              <a:tblPr>
                <a:noFill/>
                <a:tableStyleId>{60603367-4C09-42C3-87C9-16A0D0B76AF5}</a:tableStyleId>
              </a:tblPr>
              <a:tblGrid>
                <a:gridCol w="2571750">
                  <a:extLst>
                    <a:ext uri="{9D8B030D-6E8A-4147-A177-3AD203B41FA5}">
                      <a16:colId xmlns:a16="http://schemas.microsoft.com/office/drawing/2014/main" val="20000"/>
                    </a:ext>
                  </a:extLst>
                </a:gridCol>
                <a:gridCol w="2571750">
                  <a:extLst>
                    <a:ext uri="{9D8B030D-6E8A-4147-A177-3AD203B41FA5}">
                      <a16:colId xmlns:a16="http://schemas.microsoft.com/office/drawing/2014/main" val="20001"/>
                    </a:ext>
                  </a:extLst>
                </a:gridCol>
                <a:gridCol w="2571750">
                  <a:extLst>
                    <a:ext uri="{9D8B030D-6E8A-4147-A177-3AD203B41FA5}">
                      <a16:colId xmlns:a16="http://schemas.microsoft.com/office/drawing/2014/main" val="20002"/>
                    </a:ext>
                  </a:extLst>
                </a:gridCol>
                <a:gridCol w="2571750">
                  <a:extLst>
                    <a:ext uri="{9D8B030D-6E8A-4147-A177-3AD203B41FA5}">
                      <a16:colId xmlns:a16="http://schemas.microsoft.com/office/drawing/2014/main" val="20003"/>
                    </a:ext>
                  </a:extLst>
                </a:gridCol>
              </a:tblGrid>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SEND Support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2021/22</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2022/23</a:t>
                      </a:r>
                      <a:endParaRPr sz="19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900"/>
                        <a:buFont typeface="Arial"/>
                        <a:buNone/>
                      </a:pPr>
                      <a:r>
                        <a:rPr lang="en-GB" sz="1900" b="1" u="none" strike="noStrike" cap="none"/>
                        <a:t>2023/24</a:t>
                      </a:r>
                      <a:endParaRPr sz="1900" b="1" u="none" strike="noStrike" cap="none"/>
                    </a:p>
                  </a:txBody>
                  <a:tcPr marL="91425" marR="91425" marT="91425" marB="91425">
                    <a:solidFill>
                      <a:srgbClr val="C9DAF8"/>
                    </a:solidFill>
                  </a:tcPr>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Bolton</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15.7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11.1</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18.2</a:t>
                      </a:r>
                      <a:endParaRPr sz="1800" u="none" strike="noStrike" cap="none"/>
                    </a:p>
                  </a:txBody>
                  <a:tcPr marL="91425" marR="91425" marT="91425" marB="91425">
                    <a:solidFill>
                      <a:srgbClr val="B6D7A8"/>
                    </a:solidFill>
                  </a:tcPr>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England</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22.5</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20.7</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21.6</a:t>
                      </a:r>
                      <a:endParaRPr sz="18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800"/>
                        <a:buFont typeface="Arial"/>
                        <a:buNone/>
                      </a:pPr>
                      <a:r>
                        <a:rPr lang="en-GB" sz="1800" b="1" u="none" strike="noStrike" cap="none"/>
                        <a:t>North West</a:t>
                      </a:r>
                      <a:endParaRPr sz="1800" b="1" u="none" strike="noStrike" cap="none"/>
                    </a:p>
                  </a:txBody>
                  <a:tcPr marL="91425" marR="91425" marT="91425" marB="91425">
                    <a:solidFill>
                      <a:srgbClr val="C9DAF8"/>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20.6</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19.0</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19.3</a:t>
                      </a:r>
                      <a:endParaRPr sz="18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6" name="Google Shape;166;p76"/>
          <p:cNvSpPr/>
          <p:nvPr/>
        </p:nvSpPr>
        <p:spPr>
          <a:xfrm flipH="1">
            <a:off x="-1" y="5282344"/>
            <a:ext cx="12191998" cy="1590742"/>
          </a:xfrm>
          <a:prstGeom prst="rect">
            <a:avLst/>
          </a:prstGeom>
          <a:gradFill>
            <a:gsLst>
              <a:gs pos="0">
                <a:srgbClr val="000000">
                  <a:alpha val="93333"/>
                </a:srgbClr>
              </a:gs>
              <a:gs pos="34000">
                <a:srgbClr val="000000">
                  <a:alpha val="93333"/>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7" name="Google Shape;167;p76"/>
          <p:cNvSpPr/>
          <p:nvPr/>
        </p:nvSpPr>
        <p:spPr>
          <a:xfrm flipH="1">
            <a:off x="-4" y="5282344"/>
            <a:ext cx="8115300" cy="1590742"/>
          </a:xfrm>
          <a:prstGeom prst="rect">
            <a:avLst/>
          </a:prstGeom>
          <a:gradFill>
            <a:gsLst>
              <a:gs pos="0">
                <a:srgbClr val="2F5496">
                  <a:alpha val="56470"/>
                </a:srgbClr>
              </a:gs>
              <a:gs pos="28000">
                <a:srgbClr val="2F5496">
                  <a:alpha val="56470"/>
                </a:srgbClr>
              </a:gs>
              <a:gs pos="100000">
                <a:srgbClr val="000000">
                  <a:alpha val="67450"/>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8" name="Google Shape;168;p76"/>
          <p:cNvSpPr/>
          <p:nvPr/>
        </p:nvSpPr>
        <p:spPr>
          <a:xfrm flipH="1">
            <a:off x="-4" y="5282344"/>
            <a:ext cx="12191998" cy="1590742"/>
          </a:xfrm>
          <a:prstGeom prst="rect">
            <a:avLst/>
          </a:prstGeom>
          <a:gradFill>
            <a:gsLst>
              <a:gs pos="0">
                <a:srgbClr val="000000">
                  <a:alpha val="69411"/>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9" name="Google Shape;169;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70" name="Google Shape;170;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7" name="Google Shape;177;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039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8" name="Google Shape;178;p77"/>
          <p:cNvSpPr/>
          <p:nvPr/>
        </p:nvSpPr>
        <p:spPr>
          <a:xfrm>
            <a:off x="7644270" y="1601822"/>
            <a:ext cx="3798000" cy="1685700"/>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engineer success so that pupils develop confidence. </a:t>
            </a:r>
            <a:endParaRPr sz="1800" b="0" i="0" u="none" strike="noStrike" cap="none">
              <a:solidFill>
                <a:srgbClr val="000000"/>
              </a:solidFill>
              <a:latin typeface="Arial"/>
              <a:ea typeface="Arial"/>
              <a:cs typeface="Arial"/>
              <a:sym typeface="Arial"/>
            </a:endParaRPr>
          </a:p>
        </p:txBody>
      </p:sp>
      <p:sp>
        <p:nvSpPr>
          <p:cNvPr id="179" name="Google Shape;179;p77"/>
          <p:cNvSpPr/>
          <p:nvPr/>
        </p:nvSpPr>
        <p:spPr>
          <a:xfrm>
            <a:off x="3436030" y="1601827"/>
            <a:ext cx="3798000" cy="1685700"/>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have a strong understanding of pupils’ needs, especially SEND. </a:t>
            </a:r>
            <a:endParaRPr sz="1800" b="0" i="0" u="none" strike="noStrike" cap="none">
              <a:solidFill>
                <a:srgbClr val="000000"/>
              </a:solidFill>
              <a:latin typeface="Arial"/>
              <a:ea typeface="Arial"/>
              <a:cs typeface="Arial"/>
              <a:sym typeface="Arial"/>
            </a:endParaRPr>
          </a:p>
        </p:txBody>
      </p:sp>
      <p:sp>
        <p:nvSpPr>
          <p:cNvPr id="180" name="Google Shape;180;p77"/>
          <p:cNvSpPr/>
          <p:nvPr/>
        </p:nvSpPr>
        <p:spPr>
          <a:xfrm>
            <a:off x="3521670" y="3711240"/>
            <a:ext cx="3797853" cy="1685819"/>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use a range of information to adapt teaching as needs emerge. </a:t>
            </a:r>
            <a:endParaRPr sz="1800" b="0" i="0" u="none" strike="noStrike" cap="none">
              <a:solidFill>
                <a:srgbClr val="000000"/>
              </a:solidFill>
              <a:latin typeface="Arial"/>
              <a:ea typeface="Arial"/>
              <a:cs typeface="Arial"/>
              <a:sym typeface="Arial"/>
            </a:endParaRPr>
          </a:p>
        </p:txBody>
      </p:sp>
      <p:pic>
        <p:nvPicPr>
          <p:cNvPr id="181" name="Google Shape;181;p77"/>
          <p:cNvPicPr preferRelativeResize="0"/>
          <p:nvPr/>
        </p:nvPicPr>
        <p:blipFill rotWithShape="1">
          <a:blip r:embed="rId3">
            <a:alphaModFix/>
          </a:blip>
          <a:srcRect l="62085" t="24466" r="25154" b="34158"/>
          <a:stretch/>
        </p:blipFill>
        <p:spPr>
          <a:xfrm>
            <a:off x="848413" y="1131216"/>
            <a:ext cx="2511412" cy="4581427"/>
          </a:xfrm>
          <a:prstGeom prst="rect">
            <a:avLst/>
          </a:prstGeom>
          <a:noFill/>
          <a:ln>
            <a:noFill/>
          </a:ln>
        </p:spPr>
      </p:pic>
      <p:sp>
        <p:nvSpPr>
          <p:cNvPr id="182" name="Google Shape;182;p77"/>
          <p:cNvSpPr/>
          <p:nvPr/>
        </p:nvSpPr>
        <p:spPr>
          <a:xfrm>
            <a:off x="7644204" y="3711236"/>
            <a:ext cx="3798000" cy="1685700"/>
          </a:xfrm>
          <a:prstGeom prst="roundRect">
            <a:avLst>
              <a:gd name="adj" fmla="val 16667"/>
            </a:avLst>
          </a:prstGeom>
          <a:solidFill>
            <a:srgbClr val="FFC000"/>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provide scaffolds for demanding tasks.</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31e81e13a8f_1_0"/>
          <p:cNvSpPr txBox="1">
            <a:spLocks noGrp="1"/>
          </p:cNvSpPr>
          <p:nvPr>
            <p:ph type="title"/>
          </p:nvPr>
        </p:nvSpPr>
        <p:spPr>
          <a:xfrm>
            <a:off x="0" y="0"/>
            <a:ext cx="12192000" cy="1325700"/>
          </a:xfrm>
          <a:prstGeom prst="rect">
            <a:avLst/>
          </a:prstGeom>
          <a:solidFill>
            <a:srgbClr val="FCE5CD"/>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EEF Guidance Report - October 2021</a:t>
            </a:r>
            <a:endParaRPr/>
          </a:p>
          <a:p>
            <a:pPr marL="0" lvl="0" indent="0" algn="l" rtl="0">
              <a:lnSpc>
                <a:spcPct val="90000"/>
              </a:lnSpc>
              <a:spcBef>
                <a:spcPts val="0"/>
              </a:spcBef>
              <a:spcAft>
                <a:spcPts val="0"/>
              </a:spcAft>
              <a:buSzPts val="1800"/>
              <a:buNone/>
            </a:pPr>
            <a:r>
              <a:rPr lang="en-GB"/>
              <a:t>Special Education Needs in Mainstream Schools</a:t>
            </a:r>
            <a:endParaRPr/>
          </a:p>
        </p:txBody>
      </p:sp>
      <p:sp>
        <p:nvSpPr>
          <p:cNvPr id="189" name="Google Shape;189;g31e81e13a8f_1_0"/>
          <p:cNvSpPr txBox="1">
            <a:spLocks noGrp="1"/>
          </p:cNvSpPr>
          <p:nvPr>
            <p:ph type="body" idx="1"/>
          </p:nvPr>
        </p:nvSpPr>
        <p:spPr>
          <a:xfrm>
            <a:off x="314075" y="1825625"/>
            <a:ext cx="6796200" cy="4825500"/>
          </a:xfrm>
          <a:prstGeom prst="rect">
            <a:avLst/>
          </a:prstGeom>
          <a:noFill/>
          <a:ln>
            <a:noFill/>
          </a:ln>
        </p:spPr>
        <p:txBody>
          <a:bodyPr spcFirstLastPara="1" wrap="square" lIns="91425" tIns="45700" rIns="91425" bIns="45700" anchor="t" anchorCtr="0">
            <a:noAutofit/>
          </a:bodyPr>
          <a:lstStyle/>
          <a:p>
            <a:pPr marL="0" lvl="0" indent="0" algn="l" rtl="0">
              <a:lnSpc>
                <a:spcPct val="105000"/>
              </a:lnSpc>
              <a:spcBef>
                <a:spcPts val="0"/>
              </a:spcBef>
              <a:spcAft>
                <a:spcPts val="0"/>
              </a:spcAft>
              <a:buSzPts val="935"/>
              <a:buNone/>
            </a:pPr>
            <a:r>
              <a:rPr lang="en-GB" sz="4175">
                <a:latin typeface="Arial"/>
                <a:ea typeface="Arial"/>
                <a:cs typeface="Arial"/>
                <a:sym typeface="Arial"/>
              </a:rPr>
              <a:t>Pupils with SEND have the greatest need for excellent teaching and are entitled to provision that supports achievement at, and enjoyment of, school.</a:t>
            </a:r>
            <a:endParaRPr sz="4175">
              <a:latin typeface="Arial"/>
              <a:ea typeface="Arial"/>
              <a:cs typeface="Arial"/>
              <a:sym typeface="Arial"/>
            </a:endParaRPr>
          </a:p>
          <a:p>
            <a:pPr marL="0" lvl="0" indent="0" algn="l" rtl="0">
              <a:lnSpc>
                <a:spcPct val="105000"/>
              </a:lnSpc>
              <a:spcBef>
                <a:spcPts val="1900"/>
              </a:spcBef>
              <a:spcAft>
                <a:spcPts val="0"/>
              </a:spcAft>
              <a:buSzPts val="935"/>
              <a:buNone/>
            </a:pPr>
            <a:endParaRPr sz="1675">
              <a:latin typeface="Arial"/>
              <a:ea typeface="Arial"/>
              <a:cs typeface="Arial"/>
              <a:sym typeface="Arial"/>
            </a:endParaRPr>
          </a:p>
          <a:p>
            <a:pPr marL="0" lvl="0" indent="0" algn="l" rtl="0">
              <a:lnSpc>
                <a:spcPct val="105000"/>
              </a:lnSpc>
              <a:spcBef>
                <a:spcPts val="1900"/>
              </a:spcBef>
              <a:spcAft>
                <a:spcPts val="0"/>
              </a:spcAft>
              <a:buSzPts val="935"/>
              <a:buNone/>
            </a:pPr>
            <a:endParaRPr sz="1675">
              <a:latin typeface="Arial"/>
              <a:ea typeface="Arial"/>
              <a:cs typeface="Arial"/>
              <a:sym typeface="Arial"/>
            </a:endParaRPr>
          </a:p>
          <a:p>
            <a:pPr marL="0" lvl="0" indent="0" algn="l" rtl="0">
              <a:lnSpc>
                <a:spcPct val="105000"/>
              </a:lnSpc>
              <a:spcBef>
                <a:spcPts val="1900"/>
              </a:spcBef>
              <a:spcAft>
                <a:spcPts val="0"/>
              </a:spcAft>
              <a:buClr>
                <a:schemeClr val="dk1"/>
              </a:buClr>
              <a:buSzPts val="935"/>
              <a:buFont typeface="Arial"/>
              <a:buNone/>
            </a:pPr>
            <a:endParaRPr sz="1475">
              <a:latin typeface="Arial"/>
              <a:ea typeface="Arial"/>
              <a:cs typeface="Arial"/>
              <a:sym typeface="Arial"/>
            </a:endParaRPr>
          </a:p>
          <a:p>
            <a:pPr marL="0" lvl="0" indent="0" algn="l" rtl="0">
              <a:lnSpc>
                <a:spcPct val="105000"/>
              </a:lnSpc>
              <a:spcBef>
                <a:spcPts val="1900"/>
              </a:spcBef>
              <a:spcAft>
                <a:spcPts val="0"/>
              </a:spcAft>
              <a:buClr>
                <a:schemeClr val="dk1"/>
              </a:buClr>
              <a:buSzPts val="935"/>
              <a:buFont typeface="Arial"/>
              <a:buNone/>
            </a:pPr>
            <a:endParaRPr sz="1135">
              <a:latin typeface="Arial"/>
              <a:ea typeface="Arial"/>
              <a:cs typeface="Arial"/>
              <a:sym typeface="Arial"/>
            </a:endParaRPr>
          </a:p>
          <a:p>
            <a:pPr marL="0" lvl="0" indent="0" algn="l" rtl="0">
              <a:lnSpc>
                <a:spcPct val="80000"/>
              </a:lnSpc>
              <a:spcBef>
                <a:spcPts val="1000"/>
              </a:spcBef>
              <a:spcAft>
                <a:spcPts val="0"/>
              </a:spcAft>
              <a:buSzPts val="935"/>
              <a:buNone/>
            </a:pPr>
            <a:endParaRPr sz="2580"/>
          </a:p>
        </p:txBody>
      </p:sp>
      <p:pic>
        <p:nvPicPr>
          <p:cNvPr id="190" name="Google Shape;190;g31e81e13a8f_1_0"/>
          <p:cNvPicPr preferRelativeResize="0"/>
          <p:nvPr/>
        </p:nvPicPr>
        <p:blipFill rotWithShape="1">
          <a:blip r:embed="rId3">
            <a:alphaModFix/>
          </a:blip>
          <a:srcRect t="753"/>
          <a:stretch/>
        </p:blipFill>
        <p:spPr>
          <a:xfrm>
            <a:off x="7318900" y="1690825"/>
            <a:ext cx="4334001" cy="482555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2129</TotalTime>
  <Words>6295</Words>
  <Application>Microsoft Macintosh PowerPoint</Application>
  <PresentationFormat>Widescreen</PresentationFormat>
  <Paragraphs>655</Paragraphs>
  <Slides>59</Slides>
  <Notes>59</Notes>
  <HiddenSlides>0</HiddenSlides>
  <MMClips>1</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59</vt:i4>
      </vt:variant>
    </vt:vector>
  </HeadingPairs>
  <TitlesOfParts>
    <vt:vector size="63" baseType="lpstr">
      <vt:lpstr>Arial</vt:lpstr>
      <vt:lpstr>Calibri</vt:lpstr>
      <vt:lpstr>Office Theme</vt:lpstr>
      <vt:lpstr>Office Theme</vt:lpstr>
      <vt:lpstr>Pillar 4: Adaptive Teaching  March 2025  Katie Parkinson  </vt:lpstr>
      <vt:lpstr>PowerPoint Presentation</vt:lpstr>
      <vt:lpstr>PowerPoint Presentation</vt:lpstr>
      <vt:lpstr>PowerPoint Presentation</vt:lpstr>
      <vt:lpstr>PowerPoint Presentation</vt:lpstr>
      <vt:lpstr>PowerPoint Presentation</vt:lpstr>
      <vt:lpstr>The Pillars of Effective Curriculum Implementation</vt:lpstr>
      <vt:lpstr>PowerPoint Presentation</vt:lpstr>
      <vt:lpstr>EEF Guidance Report - October 2021 Special Education Needs in Mainstream Schools</vt:lpstr>
      <vt:lpstr>PowerPoint Presentation</vt:lpstr>
      <vt:lpstr>PowerPoint Presentation</vt:lpstr>
      <vt:lpstr>PowerPoint Presentation</vt:lpstr>
      <vt:lpstr>PowerPoint Presentation</vt:lpstr>
      <vt:lpstr>PowerPoint Presentation</vt:lpstr>
      <vt:lpstr>Rosenshine’s Quality of Instruction Principles</vt:lpstr>
      <vt:lpstr>PowerPoint Presentation</vt:lpstr>
      <vt:lpstr>PowerPoint Presentation</vt:lpstr>
      <vt:lpstr>Explicit Vocabulary Teaching - Etymology</vt:lpstr>
      <vt:lpstr>Explicit Vocabulary Teaching – Frayer Model</vt:lpstr>
      <vt:lpstr>Modelling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Scaffolding: High Expectations for all </vt:lpstr>
      <vt:lpstr>Scaffolding </vt:lpstr>
      <vt:lpstr>Scaffolding in Practice: EEF  </vt:lpstr>
      <vt:lpstr> Scaffolding in Practice </vt:lpstr>
      <vt:lpstr> Scaffolding in Practice </vt:lpstr>
      <vt:lpstr>PowerPoint Presentation</vt:lpstr>
      <vt:lpstr>PowerPoint Presentation</vt:lpstr>
      <vt:lpstr>PowerPoint Presentation</vt:lpstr>
      <vt:lpstr>PowerPoint Presentation</vt:lpstr>
      <vt:lpstr>Discussion: Scaffolding in Practice </vt:lpstr>
      <vt:lpstr>PowerPoint Presentation</vt:lpstr>
      <vt:lpstr>PowerPoint Presentation</vt:lpstr>
      <vt:lpstr>PowerPoint Presentation</vt:lpstr>
      <vt:lpstr>Key Reflections</vt:lpstr>
      <vt:lpstr>Subject Hub Reflection Tool</vt:lpstr>
      <vt:lpstr>AQA Pre-Release</vt:lpstr>
      <vt:lpstr>Detail from AQA</vt:lpstr>
      <vt:lpstr>The Pre-Release</vt:lpstr>
      <vt:lpstr>Strategies to support delivery</vt:lpstr>
      <vt:lpstr>Structuring answers using AOs</vt:lpstr>
      <vt:lpstr>Example from 2023</vt:lpstr>
      <vt:lpstr>Template</vt:lpstr>
      <vt:lpstr>Direct instruction</vt:lpstr>
      <vt:lpstr>Mocks/ WTMs</vt:lpstr>
      <vt:lpstr>Work booklets and knowledge organisers</vt:lpstr>
      <vt:lpstr>Glossaries and low stakes quizzing</vt:lpstr>
      <vt:lpstr>Unpicking the pre-release</vt:lpstr>
      <vt:lpstr>AOB?</vt:lpstr>
      <vt:lpstr>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Mrs L Emmett</dc:creator>
  <cp:lastModifiedBy>Michelle Howard</cp:lastModifiedBy>
  <cp:revision>8</cp:revision>
  <cp:lastPrinted>2025-03-24T12:57:32Z</cp:lastPrinted>
  <dcterms:created xsi:type="dcterms:W3CDTF">2022-01-04T10:48:38Z</dcterms:created>
  <dcterms:modified xsi:type="dcterms:W3CDTF">2025-04-03T08:29:52Z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0x010100294D410F23CE5F4387167477F4AE8AA1</vt:lpwstr>
  </property>
</Properties>
</file>