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3.xml" ContentType="application/vnd.openxmlformats-officedocument.theme+xml"/>
  <Override PartName="/ppt/slideLayouts/slideLayout8.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3" r:id="rId1"/>
    <p:sldMasterId id="2147483660" r:id="rId2"/>
    <p:sldMasterId id="2147483661" r:id="rId3"/>
    <p:sldMasterId id="2147483662" r:id="rId4"/>
  </p:sldMasterIdLst>
  <p:notesMasterIdLst>
    <p:notesMasterId r:id="rId54"/>
  </p:notesMasterIdLst>
  <p:sldIdLst>
    <p:sldId id="256" r:id="rId5"/>
    <p:sldId id="264" r:id="rId6"/>
    <p:sldId id="259" r:id="rId7"/>
    <p:sldId id="279" r:id="rId8"/>
    <p:sldId id="333" r:id="rId9"/>
    <p:sldId id="334" r:id="rId10"/>
    <p:sldId id="335" r:id="rId11"/>
    <p:sldId id="336" r:id="rId12"/>
    <p:sldId id="337" r:id="rId13"/>
    <p:sldId id="263" r:id="rId14"/>
    <p:sldId id="338" r:id="rId15"/>
    <p:sldId id="339" r:id="rId16"/>
    <p:sldId id="340" r:id="rId17"/>
    <p:sldId id="267" r:id="rId18"/>
    <p:sldId id="268" r:id="rId19"/>
    <p:sldId id="269" r:id="rId20"/>
    <p:sldId id="270" r:id="rId21"/>
    <p:sldId id="341" r:id="rId22"/>
    <p:sldId id="272" r:id="rId23"/>
    <p:sldId id="273" r:id="rId24"/>
    <p:sldId id="274" r:id="rId25"/>
    <p:sldId id="342" r:id="rId26"/>
    <p:sldId id="343" r:id="rId27"/>
    <p:sldId id="344" r:id="rId28"/>
    <p:sldId id="345" r:id="rId29"/>
    <p:sldId id="283" r:id="rId30"/>
    <p:sldId id="284" r:id="rId31"/>
    <p:sldId id="326" r:id="rId32"/>
    <p:sldId id="327" r:id="rId33"/>
    <p:sldId id="323" r:id="rId34"/>
    <p:sldId id="281" r:id="rId35"/>
    <p:sldId id="317" r:id="rId36"/>
    <p:sldId id="257" r:id="rId37"/>
    <p:sldId id="328" r:id="rId38"/>
    <p:sldId id="329" r:id="rId39"/>
    <p:sldId id="261" r:id="rId40"/>
    <p:sldId id="262" r:id="rId41"/>
    <p:sldId id="330" r:id="rId42"/>
    <p:sldId id="331" r:id="rId43"/>
    <p:sldId id="265" r:id="rId44"/>
    <p:sldId id="280" r:id="rId45"/>
    <p:sldId id="332" r:id="rId46"/>
    <p:sldId id="266" r:id="rId47"/>
    <p:sldId id="319" r:id="rId48"/>
    <p:sldId id="275" r:id="rId49"/>
    <p:sldId id="258" r:id="rId50"/>
    <p:sldId id="300" r:id="rId51"/>
    <p:sldId id="271" r:id="rId52"/>
    <p:sldId id="260" r:id="rId53"/>
  </p:sldIdLst>
  <p:sldSz cx="12192000" cy="6858000"/>
  <p:notesSz cx="7104063" cy="102346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45C22E7-CAA7-43A8-B679-EF0A0A47635B}" v="284" dt="2023-03-22T11:08:36.17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715"/>
    <p:restoredTop sz="94674"/>
  </p:normalViewPr>
  <p:slideViewPr>
    <p:cSldViewPr snapToGrid="0" snapToObjects="1">
      <p:cViewPr varScale="1">
        <p:scale>
          <a:sx n="81" d="100"/>
          <a:sy n="81" d="100"/>
        </p:scale>
        <p:origin x="1042" y="62"/>
      </p:cViewPr>
      <p:guideLst>
        <p:guide orient="horz" pos="2160"/>
        <p:guide pos="384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tableStyles" Target="tableStyles.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microsoft.com/office/2016/11/relationships/changesInfo" Target="changesInfos/changesInfo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theme" Target="theme/theme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ucy Hayes" userId="e5b4ae30-04a9-4b2a-b11a-12f4f2e69248" providerId="ADAL" clId="{C45C22E7-CAA7-43A8-B679-EF0A0A47635B}"/>
    <pc:docChg chg="undo custSel addSld delSld modSld sldOrd modNotesMaster">
      <pc:chgData name="Lucy Hayes" userId="e5b4ae30-04a9-4b2a-b11a-12f4f2e69248" providerId="ADAL" clId="{C45C22E7-CAA7-43A8-B679-EF0A0A47635B}" dt="2023-03-22T14:58:44.455" v="3382"/>
      <pc:docMkLst>
        <pc:docMk/>
      </pc:docMkLst>
      <pc:sldChg chg="modSp mod">
        <pc:chgData name="Lucy Hayes" userId="e5b4ae30-04a9-4b2a-b11a-12f4f2e69248" providerId="ADAL" clId="{C45C22E7-CAA7-43A8-B679-EF0A0A47635B}" dt="2023-03-20T08:11:58.283" v="24" actId="27636"/>
        <pc:sldMkLst>
          <pc:docMk/>
          <pc:sldMk cId="2214179838" sldId="256"/>
        </pc:sldMkLst>
        <pc:spChg chg="mod">
          <ac:chgData name="Lucy Hayes" userId="e5b4ae30-04a9-4b2a-b11a-12f4f2e69248" providerId="ADAL" clId="{C45C22E7-CAA7-43A8-B679-EF0A0A47635B}" dt="2023-03-20T08:11:58.283" v="24" actId="27636"/>
          <ac:spMkLst>
            <pc:docMk/>
            <pc:sldMk cId="2214179838" sldId="256"/>
            <ac:spMk id="3" creationId="{00000000-0000-0000-0000-000000000000}"/>
          </ac:spMkLst>
        </pc:spChg>
      </pc:sldChg>
      <pc:sldChg chg="modSp add del mod">
        <pc:chgData name="Lucy Hayes" userId="e5b4ae30-04a9-4b2a-b11a-12f4f2e69248" providerId="ADAL" clId="{C45C22E7-CAA7-43A8-B679-EF0A0A47635B}" dt="2023-03-21T15:59:06.635" v="3225" actId="1076"/>
        <pc:sldMkLst>
          <pc:docMk/>
          <pc:sldMk cId="2931882827" sldId="257"/>
        </pc:sldMkLst>
        <pc:spChg chg="mod">
          <ac:chgData name="Lucy Hayes" userId="e5b4ae30-04a9-4b2a-b11a-12f4f2e69248" providerId="ADAL" clId="{C45C22E7-CAA7-43A8-B679-EF0A0A47635B}" dt="2023-03-21T12:48:38.461" v="3203" actId="1076"/>
          <ac:spMkLst>
            <pc:docMk/>
            <pc:sldMk cId="2931882827" sldId="257"/>
            <ac:spMk id="2" creationId="{1E8E461B-BEDA-DB6F-5E50-7A4A96A69F8B}"/>
          </ac:spMkLst>
        </pc:spChg>
        <pc:picChg chg="mod">
          <ac:chgData name="Lucy Hayes" userId="e5b4ae30-04a9-4b2a-b11a-12f4f2e69248" providerId="ADAL" clId="{C45C22E7-CAA7-43A8-B679-EF0A0A47635B}" dt="2023-03-21T15:59:06.635" v="3225" actId="1076"/>
          <ac:picMkLst>
            <pc:docMk/>
            <pc:sldMk cId="2931882827" sldId="257"/>
            <ac:picMk id="2050" creationId="{1C5C86E5-6E90-0BFD-E6E8-6905F495B5F1}"/>
          </ac:picMkLst>
        </pc:picChg>
      </pc:sldChg>
      <pc:sldChg chg="delSp modSp mod">
        <pc:chgData name="Lucy Hayes" userId="e5b4ae30-04a9-4b2a-b11a-12f4f2e69248" providerId="ADAL" clId="{C45C22E7-CAA7-43A8-B679-EF0A0A47635B}" dt="2023-03-21T07:58:12.130" v="2413" actId="478"/>
        <pc:sldMkLst>
          <pc:docMk/>
          <pc:sldMk cId="2029678972" sldId="259"/>
        </pc:sldMkLst>
        <pc:spChg chg="del">
          <ac:chgData name="Lucy Hayes" userId="e5b4ae30-04a9-4b2a-b11a-12f4f2e69248" providerId="ADAL" clId="{C45C22E7-CAA7-43A8-B679-EF0A0A47635B}" dt="2023-03-21T07:58:12.130" v="2413" actId="478"/>
          <ac:spMkLst>
            <pc:docMk/>
            <pc:sldMk cId="2029678972" sldId="259"/>
            <ac:spMk id="3" creationId="{00000000-0000-0000-0000-000000000000}"/>
          </ac:spMkLst>
        </pc:spChg>
        <pc:spChg chg="del">
          <ac:chgData name="Lucy Hayes" userId="e5b4ae30-04a9-4b2a-b11a-12f4f2e69248" providerId="ADAL" clId="{C45C22E7-CAA7-43A8-B679-EF0A0A47635B}" dt="2023-03-21T07:58:08.455" v="2412" actId="478"/>
          <ac:spMkLst>
            <pc:docMk/>
            <pc:sldMk cId="2029678972" sldId="259"/>
            <ac:spMk id="7" creationId="{127DA1F3-466C-4F39-8719-0BAD52C2687B}"/>
          </ac:spMkLst>
        </pc:spChg>
        <pc:graphicFrameChg chg="modGraphic">
          <ac:chgData name="Lucy Hayes" userId="e5b4ae30-04a9-4b2a-b11a-12f4f2e69248" providerId="ADAL" clId="{C45C22E7-CAA7-43A8-B679-EF0A0A47635B}" dt="2023-03-20T09:20:41.145" v="1232" actId="20577"/>
          <ac:graphicFrameMkLst>
            <pc:docMk/>
            <pc:sldMk cId="2029678972" sldId="259"/>
            <ac:graphicFrameMk id="2" creationId="{5C418A14-7228-FDBC-649C-5F5AEC9899F3}"/>
          </ac:graphicFrameMkLst>
        </pc:graphicFrameChg>
      </pc:sldChg>
      <pc:sldChg chg="addSp delSp modSp add del mod">
        <pc:chgData name="Lucy Hayes" userId="e5b4ae30-04a9-4b2a-b11a-12f4f2e69248" providerId="ADAL" clId="{C45C22E7-CAA7-43A8-B679-EF0A0A47635B}" dt="2023-03-21T12:49:05.279" v="3210"/>
        <pc:sldMkLst>
          <pc:docMk/>
          <pc:sldMk cId="930597670" sldId="261"/>
        </pc:sldMkLst>
        <pc:spChg chg="add mod">
          <ac:chgData name="Lucy Hayes" userId="e5b4ae30-04a9-4b2a-b11a-12f4f2e69248" providerId="ADAL" clId="{C45C22E7-CAA7-43A8-B679-EF0A0A47635B}" dt="2023-03-21T12:49:05.279" v="3210"/>
          <ac:spMkLst>
            <pc:docMk/>
            <pc:sldMk cId="930597670" sldId="261"/>
            <ac:spMk id="2" creationId="{B623F97A-CAC8-A293-AE10-48D603F831B0}"/>
          </ac:spMkLst>
        </pc:spChg>
        <pc:spChg chg="del">
          <ac:chgData name="Lucy Hayes" userId="e5b4ae30-04a9-4b2a-b11a-12f4f2e69248" providerId="ADAL" clId="{C45C22E7-CAA7-43A8-B679-EF0A0A47635B}" dt="2023-03-21T12:49:04.993" v="3209" actId="478"/>
          <ac:spMkLst>
            <pc:docMk/>
            <pc:sldMk cId="930597670" sldId="261"/>
            <ac:spMk id="4" creationId="{21B18578-9B04-3CB8-48EB-F6BB59202308}"/>
          </ac:spMkLst>
        </pc:spChg>
      </pc:sldChg>
      <pc:sldChg chg="addSp delSp modSp add del mod">
        <pc:chgData name="Lucy Hayes" userId="e5b4ae30-04a9-4b2a-b11a-12f4f2e69248" providerId="ADAL" clId="{C45C22E7-CAA7-43A8-B679-EF0A0A47635B}" dt="2023-03-21T12:49:13.348" v="3213" actId="1076"/>
        <pc:sldMkLst>
          <pc:docMk/>
          <pc:sldMk cId="4007467752" sldId="262"/>
        </pc:sldMkLst>
        <pc:spChg chg="add mod">
          <ac:chgData name="Lucy Hayes" userId="e5b4ae30-04a9-4b2a-b11a-12f4f2e69248" providerId="ADAL" clId="{C45C22E7-CAA7-43A8-B679-EF0A0A47635B}" dt="2023-03-21T12:49:09.404" v="3212"/>
          <ac:spMkLst>
            <pc:docMk/>
            <pc:sldMk cId="4007467752" sldId="262"/>
            <ac:spMk id="2" creationId="{46E340D6-BC6C-9C05-6634-B0ED690ED223}"/>
          </ac:spMkLst>
        </pc:spChg>
        <pc:spChg chg="del">
          <ac:chgData name="Lucy Hayes" userId="e5b4ae30-04a9-4b2a-b11a-12f4f2e69248" providerId="ADAL" clId="{C45C22E7-CAA7-43A8-B679-EF0A0A47635B}" dt="2023-03-21T12:49:09.080" v="3211" actId="478"/>
          <ac:spMkLst>
            <pc:docMk/>
            <pc:sldMk cId="4007467752" sldId="262"/>
            <ac:spMk id="4" creationId="{21B18578-9B04-3CB8-48EB-F6BB59202308}"/>
          </ac:spMkLst>
        </pc:spChg>
        <pc:picChg chg="mod">
          <ac:chgData name="Lucy Hayes" userId="e5b4ae30-04a9-4b2a-b11a-12f4f2e69248" providerId="ADAL" clId="{C45C22E7-CAA7-43A8-B679-EF0A0A47635B}" dt="2023-03-21T12:49:13.348" v="3213" actId="1076"/>
          <ac:picMkLst>
            <pc:docMk/>
            <pc:sldMk cId="4007467752" sldId="262"/>
            <ac:picMk id="5" creationId="{F57F5F15-BE85-B06A-73B5-617C8F749DB0}"/>
          </ac:picMkLst>
        </pc:picChg>
      </pc:sldChg>
      <pc:sldChg chg="modSp add mod ord setBg">
        <pc:chgData name="Lucy Hayes" userId="e5b4ae30-04a9-4b2a-b11a-12f4f2e69248" providerId="ADAL" clId="{C45C22E7-CAA7-43A8-B679-EF0A0A47635B}" dt="2023-03-22T14:58:44.455" v="3382"/>
        <pc:sldMkLst>
          <pc:docMk/>
          <pc:sldMk cId="0" sldId="263"/>
        </pc:sldMkLst>
        <pc:spChg chg="mod">
          <ac:chgData name="Lucy Hayes" userId="e5b4ae30-04a9-4b2a-b11a-12f4f2e69248" providerId="ADAL" clId="{C45C22E7-CAA7-43A8-B679-EF0A0A47635B}" dt="2023-03-22T11:08:36.864" v="3231" actId="27636"/>
          <ac:spMkLst>
            <pc:docMk/>
            <pc:sldMk cId="0" sldId="263"/>
            <ac:spMk id="267" creationId="{00000000-0000-0000-0000-000000000000}"/>
          </ac:spMkLst>
        </pc:spChg>
        <pc:spChg chg="mod">
          <ac:chgData name="Lucy Hayes" userId="e5b4ae30-04a9-4b2a-b11a-12f4f2e69248" providerId="ADAL" clId="{C45C22E7-CAA7-43A8-B679-EF0A0A47635B}" dt="2023-03-22T11:08:36.863" v="3230" actId="27636"/>
          <ac:spMkLst>
            <pc:docMk/>
            <pc:sldMk cId="0" sldId="263"/>
            <ac:spMk id="268" creationId="{00000000-0000-0000-0000-000000000000}"/>
          </ac:spMkLst>
        </pc:spChg>
      </pc:sldChg>
      <pc:sldChg chg="modSp mod">
        <pc:chgData name="Lucy Hayes" userId="e5b4ae30-04a9-4b2a-b11a-12f4f2e69248" providerId="ADAL" clId="{C45C22E7-CAA7-43A8-B679-EF0A0A47635B}" dt="2023-03-21T09:29:20.415" v="3176" actId="20577"/>
        <pc:sldMkLst>
          <pc:docMk/>
          <pc:sldMk cId="1963974888" sldId="264"/>
        </pc:sldMkLst>
        <pc:spChg chg="mod">
          <ac:chgData name="Lucy Hayes" userId="e5b4ae30-04a9-4b2a-b11a-12f4f2e69248" providerId="ADAL" clId="{C45C22E7-CAA7-43A8-B679-EF0A0A47635B}" dt="2023-03-20T09:17:39.388" v="1037" actId="20577"/>
          <ac:spMkLst>
            <pc:docMk/>
            <pc:sldMk cId="1963974888" sldId="264"/>
            <ac:spMk id="2" creationId="{00000000-0000-0000-0000-000000000000}"/>
          </ac:spMkLst>
        </pc:spChg>
        <pc:spChg chg="mod">
          <ac:chgData name="Lucy Hayes" userId="e5b4ae30-04a9-4b2a-b11a-12f4f2e69248" providerId="ADAL" clId="{C45C22E7-CAA7-43A8-B679-EF0A0A47635B}" dt="2023-03-21T09:29:20.415" v="3176" actId="20577"/>
          <ac:spMkLst>
            <pc:docMk/>
            <pc:sldMk cId="1963974888" sldId="264"/>
            <ac:spMk id="4" creationId="{2629DF0C-DBC9-44EB-BC66-10FFAB6DC3F3}"/>
          </ac:spMkLst>
        </pc:spChg>
      </pc:sldChg>
      <pc:sldChg chg="del">
        <pc:chgData name="Lucy Hayes" userId="e5b4ae30-04a9-4b2a-b11a-12f4f2e69248" providerId="ADAL" clId="{C45C22E7-CAA7-43A8-B679-EF0A0A47635B}" dt="2023-03-21T08:34:38.407" v="3163" actId="47"/>
        <pc:sldMkLst>
          <pc:docMk/>
          <pc:sldMk cId="3539379081" sldId="265"/>
        </pc:sldMkLst>
      </pc:sldChg>
      <pc:sldChg chg="modSp add del mod">
        <pc:chgData name="Lucy Hayes" userId="e5b4ae30-04a9-4b2a-b11a-12f4f2e69248" providerId="ADAL" clId="{C45C22E7-CAA7-43A8-B679-EF0A0A47635B}" dt="2023-03-21T12:49:27.329" v="3216" actId="207"/>
        <pc:sldMkLst>
          <pc:docMk/>
          <pc:sldMk cId="4247697678" sldId="265"/>
        </pc:sldMkLst>
        <pc:spChg chg="mod">
          <ac:chgData name="Lucy Hayes" userId="e5b4ae30-04a9-4b2a-b11a-12f4f2e69248" providerId="ADAL" clId="{C45C22E7-CAA7-43A8-B679-EF0A0A47635B}" dt="2023-03-21T12:49:27.329" v="3216" actId="207"/>
          <ac:spMkLst>
            <pc:docMk/>
            <pc:sldMk cId="4247697678" sldId="265"/>
            <ac:spMk id="2" creationId="{82DC8830-FAEB-2F16-F043-AF76D519C7E1}"/>
          </ac:spMkLst>
        </pc:spChg>
      </pc:sldChg>
      <pc:sldChg chg="modSp add del mod">
        <pc:chgData name="Lucy Hayes" userId="e5b4ae30-04a9-4b2a-b11a-12f4f2e69248" providerId="ADAL" clId="{C45C22E7-CAA7-43A8-B679-EF0A0A47635B}" dt="2023-03-21T12:49:39.017" v="3219" actId="207"/>
        <pc:sldMkLst>
          <pc:docMk/>
          <pc:sldMk cId="2803726540" sldId="266"/>
        </pc:sldMkLst>
        <pc:spChg chg="mod">
          <ac:chgData name="Lucy Hayes" userId="e5b4ae30-04a9-4b2a-b11a-12f4f2e69248" providerId="ADAL" clId="{C45C22E7-CAA7-43A8-B679-EF0A0A47635B}" dt="2023-03-21T12:49:39.017" v="3219" actId="207"/>
          <ac:spMkLst>
            <pc:docMk/>
            <pc:sldMk cId="2803726540" sldId="266"/>
            <ac:spMk id="2" creationId="{0EFA9319-0229-8C0F-30E9-C3AAD4F4F901}"/>
          </ac:spMkLst>
        </pc:spChg>
      </pc:sldChg>
      <pc:sldChg chg="modSp add mod ord setBg">
        <pc:chgData name="Lucy Hayes" userId="e5b4ae30-04a9-4b2a-b11a-12f4f2e69248" providerId="ADAL" clId="{C45C22E7-CAA7-43A8-B679-EF0A0A47635B}" dt="2023-03-22T14:58:44.455" v="3382"/>
        <pc:sldMkLst>
          <pc:docMk/>
          <pc:sldMk cId="0" sldId="267"/>
        </pc:sldMkLst>
        <pc:spChg chg="mod">
          <ac:chgData name="Lucy Hayes" userId="e5b4ae30-04a9-4b2a-b11a-12f4f2e69248" providerId="ADAL" clId="{C45C22E7-CAA7-43A8-B679-EF0A0A47635B}" dt="2023-03-22T11:09:36.883" v="3252" actId="1076"/>
          <ac:spMkLst>
            <pc:docMk/>
            <pc:sldMk cId="0" sldId="267"/>
            <ac:spMk id="296" creationId="{00000000-0000-0000-0000-000000000000}"/>
          </ac:spMkLst>
        </pc:spChg>
      </pc:sldChg>
      <pc:sldChg chg="modSp add mod ord">
        <pc:chgData name="Lucy Hayes" userId="e5b4ae30-04a9-4b2a-b11a-12f4f2e69248" providerId="ADAL" clId="{C45C22E7-CAA7-43A8-B679-EF0A0A47635B}" dt="2023-03-22T14:58:44.455" v="3382"/>
        <pc:sldMkLst>
          <pc:docMk/>
          <pc:sldMk cId="0" sldId="268"/>
        </pc:sldMkLst>
        <pc:spChg chg="mod">
          <ac:chgData name="Lucy Hayes" userId="e5b4ae30-04a9-4b2a-b11a-12f4f2e69248" providerId="ADAL" clId="{C45C22E7-CAA7-43A8-B679-EF0A0A47635B}" dt="2023-03-22T11:10:39.811" v="3275" actId="1076"/>
          <ac:spMkLst>
            <pc:docMk/>
            <pc:sldMk cId="0" sldId="268"/>
            <ac:spMk id="311" creationId="{00000000-0000-0000-0000-000000000000}"/>
          </ac:spMkLst>
        </pc:spChg>
      </pc:sldChg>
      <pc:sldChg chg="modSp add mod ord">
        <pc:chgData name="Lucy Hayes" userId="e5b4ae30-04a9-4b2a-b11a-12f4f2e69248" providerId="ADAL" clId="{C45C22E7-CAA7-43A8-B679-EF0A0A47635B}" dt="2023-03-22T14:58:44.455" v="3382"/>
        <pc:sldMkLst>
          <pc:docMk/>
          <pc:sldMk cId="0" sldId="269"/>
        </pc:sldMkLst>
        <pc:spChg chg="mod">
          <ac:chgData name="Lucy Hayes" userId="e5b4ae30-04a9-4b2a-b11a-12f4f2e69248" providerId="ADAL" clId="{C45C22E7-CAA7-43A8-B679-EF0A0A47635B}" dt="2023-03-22T11:10:21.834" v="3269" actId="207"/>
          <ac:spMkLst>
            <pc:docMk/>
            <pc:sldMk cId="0" sldId="269"/>
            <ac:spMk id="320" creationId="{00000000-0000-0000-0000-000000000000}"/>
          </ac:spMkLst>
        </pc:spChg>
      </pc:sldChg>
      <pc:sldChg chg="modSp add mod ord">
        <pc:chgData name="Lucy Hayes" userId="e5b4ae30-04a9-4b2a-b11a-12f4f2e69248" providerId="ADAL" clId="{C45C22E7-CAA7-43A8-B679-EF0A0A47635B}" dt="2023-03-22T14:58:44.455" v="3382"/>
        <pc:sldMkLst>
          <pc:docMk/>
          <pc:sldMk cId="0" sldId="270"/>
        </pc:sldMkLst>
        <pc:spChg chg="mod">
          <ac:chgData name="Lucy Hayes" userId="e5b4ae30-04a9-4b2a-b11a-12f4f2e69248" providerId="ADAL" clId="{C45C22E7-CAA7-43A8-B679-EF0A0A47635B}" dt="2023-03-22T11:10:50.107" v="3279" actId="113"/>
          <ac:spMkLst>
            <pc:docMk/>
            <pc:sldMk cId="0" sldId="270"/>
            <ac:spMk id="328" creationId="{00000000-0000-0000-0000-000000000000}"/>
          </ac:spMkLst>
        </pc:spChg>
      </pc:sldChg>
      <pc:sldChg chg="add ord setBg">
        <pc:chgData name="Lucy Hayes" userId="e5b4ae30-04a9-4b2a-b11a-12f4f2e69248" providerId="ADAL" clId="{C45C22E7-CAA7-43A8-B679-EF0A0A47635B}" dt="2023-03-22T14:58:44.455" v="3382"/>
        <pc:sldMkLst>
          <pc:docMk/>
          <pc:sldMk cId="0" sldId="272"/>
        </pc:sldMkLst>
      </pc:sldChg>
      <pc:sldChg chg="modSp add mod ord">
        <pc:chgData name="Lucy Hayes" userId="e5b4ae30-04a9-4b2a-b11a-12f4f2e69248" providerId="ADAL" clId="{C45C22E7-CAA7-43A8-B679-EF0A0A47635B}" dt="2023-03-22T14:58:44.455" v="3382"/>
        <pc:sldMkLst>
          <pc:docMk/>
          <pc:sldMk cId="0" sldId="273"/>
        </pc:sldMkLst>
        <pc:spChg chg="mod">
          <ac:chgData name="Lucy Hayes" userId="e5b4ae30-04a9-4b2a-b11a-12f4f2e69248" providerId="ADAL" clId="{C45C22E7-CAA7-43A8-B679-EF0A0A47635B}" dt="2023-03-22T11:10:58.380" v="3281" actId="207"/>
          <ac:spMkLst>
            <pc:docMk/>
            <pc:sldMk cId="0" sldId="273"/>
            <ac:spMk id="353" creationId="{00000000-0000-0000-0000-000000000000}"/>
          </ac:spMkLst>
        </pc:spChg>
      </pc:sldChg>
      <pc:sldChg chg="add ord setBg">
        <pc:chgData name="Lucy Hayes" userId="e5b4ae30-04a9-4b2a-b11a-12f4f2e69248" providerId="ADAL" clId="{C45C22E7-CAA7-43A8-B679-EF0A0A47635B}" dt="2023-03-22T14:58:44.455" v="3382"/>
        <pc:sldMkLst>
          <pc:docMk/>
          <pc:sldMk cId="0" sldId="274"/>
        </pc:sldMkLst>
      </pc:sldChg>
      <pc:sldChg chg="modSp mod">
        <pc:chgData name="Lucy Hayes" userId="e5b4ae30-04a9-4b2a-b11a-12f4f2e69248" providerId="ADAL" clId="{C45C22E7-CAA7-43A8-B679-EF0A0A47635B}" dt="2023-03-21T09:29:40.662" v="3199" actId="20577"/>
        <pc:sldMkLst>
          <pc:docMk/>
          <pc:sldMk cId="3070698669" sldId="275"/>
        </pc:sldMkLst>
        <pc:spChg chg="mod">
          <ac:chgData name="Lucy Hayes" userId="e5b4ae30-04a9-4b2a-b11a-12f4f2e69248" providerId="ADAL" clId="{C45C22E7-CAA7-43A8-B679-EF0A0A47635B}" dt="2023-03-21T09:29:40.662" v="3199" actId="20577"/>
          <ac:spMkLst>
            <pc:docMk/>
            <pc:sldMk cId="3070698669" sldId="275"/>
            <ac:spMk id="7" creationId="{127DA1F3-466C-4F39-8719-0BAD52C2687B}"/>
          </ac:spMkLst>
        </pc:spChg>
      </pc:sldChg>
      <pc:sldChg chg="addSp delSp modSp mod">
        <pc:chgData name="Lucy Hayes" userId="e5b4ae30-04a9-4b2a-b11a-12f4f2e69248" providerId="ADAL" clId="{C45C22E7-CAA7-43A8-B679-EF0A0A47635B}" dt="2023-03-20T09:27:39.307" v="1848" actId="1076"/>
        <pc:sldMkLst>
          <pc:docMk/>
          <pc:sldMk cId="426055114" sldId="279"/>
        </pc:sldMkLst>
        <pc:spChg chg="del">
          <ac:chgData name="Lucy Hayes" userId="e5b4ae30-04a9-4b2a-b11a-12f4f2e69248" providerId="ADAL" clId="{C45C22E7-CAA7-43A8-B679-EF0A0A47635B}" dt="2023-03-20T09:21:40.129" v="1274" actId="478"/>
          <ac:spMkLst>
            <pc:docMk/>
            <pc:sldMk cId="426055114" sldId="279"/>
            <ac:spMk id="2" creationId="{E2FAF815-F4BF-A3F7-E79B-FC2D7E40DA13}"/>
          </ac:spMkLst>
        </pc:spChg>
        <pc:spChg chg="mod">
          <ac:chgData name="Lucy Hayes" userId="e5b4ae30-04a9-4b2a-b11a-12f4f2e69248" providerId="ADAL" clId="{C45C22E7-CAA7-43A8-B679-EF0A0A47635B}" dt="2023-03-20T09:27:36.254" v="1847" actId="1076"/>
          <ac:spMkLst>
            <pc:docMk/>
            <pc:sldMk cId="426055114" sldId="279"/>
            <ac:spMk id="3" creationId="{00000000-0000-0000-0000-000000000000}"/>
          </ac:spMkLst>
        </pc:spChg>
        <pc:spChg chg="add mod">
          <ac:chgData name="Lucy Hayes" userId="e5b4ae30-04a9-4b2a-b11a-12f4f2e69248" providerId="ADAL" clId="{C45C22E7-CAA7-43A8-B679-EF0A0A47635B}" dt="2023-03-20T09:27:39.307" v="1848" actId="1076"/>
          <ac:spMkLst>
            <pc:docMk/>
            <pc:sldMk cId="426055114" sldId="279"/>
            <ac:spMk id="4" creationId="{21A3F4FC-5324-E423-A132-D945BAD51575}"/>
          </ac:spMkLst>
        </pc:spChg>
        <pc:spChg chg="mod">
          <ac:chgData name="Lucy Hayes" userId="e5b4ae30-04a9-4b2a-b11a-12f4f2e69248" providerId="ADAL" clId="{C45C22E7-CAA7-43A8-B679-EF0A0A47635B}" dt="2023-03-20T09:25:43.079" v="1501" actId="20577"/>
          <ac:spMkLst>
            <pc:docMk/>
            <pc:sldMk cId="426055114" sldId="279"/>
            <ac:spMk id="7" creationId="{127DA1F3-466C-4F39-8719-0BAD52C2687B}"/>
          </ac:spMkLst>
        </pc:spChg>
      </pc:sldChg>
      <pc:sldChg chg="del">
        <pc:chgData name="Lucy Hayes" userId="e5b4ae30-04a9-4b2a-b11a-12f4f2e69248" providerId="ADAL" clId="{C45C22E7-CAA7-43A8-B679-EF0A0A47635B}" dt="2023-03-21T08:34:38.407" v="3163" actId="47"/>
        <pc:sldMkLst>
          <pc:docMk/>
          <pc:sldMk cId="1219794961" sldId="280"/>
        </pc:sldMkLst>
      </pc:sldChg>
      <pc:sldChg chg="modSp add del mod">
        <pc:chgData name="Lucy Hayes" userId="e5b4ae30-04a9-4b2a-b11a-12f4f2e69248" providerId="ADAL" clId="{C45C22E7-CAA7-43A8-B679-EF0A0A47635B}" dt="2023-03-21T12:49:30.917" v="3217" actId="207"/>
        <pc:sldMkLst>
          <pc:docMk/>
          <pc:sldMk cId="2684318116" sldId="280"/>
        </pc:sldMkLst>
        <pc:spChg chg="mod">
          <ac:chgData name="Lucy Hayes" userId="e5b4ae30-04a9-4b2a-b11a-12f4f2e69248" providerId="ADAL" clId="{C45C22E7-CAA7-43A8-B679-EF0A0A47635B}" dt="2023-03-21T12:49:30.917" v="3217" actId="207"/>
          <ac:spMkLst>
            <pc:docMk/>
            <pc:sldMk cId="2684318116" sldId="280"/>
            <ac:spMk id="2" creationId="{82DC8830-FAEB-2F16-F043-AF76D519C7E1}"/>
          </ac:spMkLst>
        </pc:spChg>
      </pc:sldChg>
      <pc:sldChg chg="delSp modSp mod delAnim">
        <pc:chgData name="Lucy Hayes" userId="e5b4ae30-04a9-4b2a-b11a-12f4f2e69248" providerId="ADAL" clId="{C45C22E7-CAA7-43A8-B679-EF0A0A47635B}" dt="2023-03-21T08:12:48.824" v="2991" actId="20577"/>
        <pc:sldMkLst>
          <pc:docMk/>
          <pc:sldMk cId="859821565" sldId="281"/>
        </pc:sldMkLst>
        <pc:spChg chg="mod">
          <ac:chgData name="Lucy Hayes" userId="e5b4ae30-04a9-4b2a-b11a-12f4f2e69248" providerId="ADAL" clId="{C45C22E7-CAA7-43A8-B679-EF0A0A47635B}" dt="2023-03-21T07:59:52.296" v="2487" actId="20577"/>
          <ac:spMkLst>
            <pc:docMk/>
            <pc:sldMk cId="859821565" sldId="281"/>
            <ac:spMk id="2" creationId="{9E031C12-09A3-AB02-B459-1A7CF7FECC17}"/>
          </ac:spMkLst>
        </pc:spChg>
        <pc:spChg chg="del">
          <ac:chgData name="Lucy Hayes" userId="e5b4ae30-04a9-4b2a-b11a-12f4f2e69248" providerId="ADAL" clId="{C45C22E7-CAA7-43A8-B679-EF0A0A47635B}" dt="2023-03-21T07:59:54.672" v="2488" actId="478"/>
          <ac:spMkLst>
            <pc:docMk/>
            <pc:sldMk cId="859821565" sldId="281"/>
            <ac:spMk id="3" creationId="{00000000-0000-0000-0000-000000000000}"/>
          </ac:spMkLst>
        </pc:spChg>
        <pc:spChg chg="mod">
          <ac:chgData name="Lucy Hayes" userId="e5b4ae30-04a9-4b2a-b11a-12f4f2e69248" providerId="ADAL" clId="{C45C22E7-CAA7-43A8-B679-EF0A0A47635B}" dt="2023-03-21T08:12:48.824" v="2991" actId="20577"/>
          <ac:spMkLst>
            <pc:docMk/>
            <pc:sldMk cId="859821565" sldId="281"/>
            <ac:spMk id="7" creationId="{127DA1F3-466C-4F39-8719-0BAD52C2687B}"/>
          </ac:spMkLst>
        </pc:spChg>
      </pc:sldChg>
      <pc:sldChg chg="modSp add mod ord setBg">
        <pc:chgData name="Lucy Hayes" userId="e5b4ae30-04a9-4b2a-b11a-12f4f2e69248" providerId="ADAL" clId="{C45C22E7-CAA7-43A8-B679-EF0A0A47635B}" dt="2023-03-22T14:58:44.455" v="3382"/>
        <pc:sldMkLst>
          <pc:docMk/>
          <pc:sldMk cId="0" sldId="283"/>
        </pc:sldMkLst>
        <pc:spChg chg="mod">
          <ac:chgData name="Lucy Hayes" userId="e5b4ae30-04a9-4b2a-b11a-12f4f2e69248" providerId="ADAL" clId="{C45C22E7-CAA7-43A8-B679-EF0A0A47635B}" dt="2023-03-22T11:08:38.409" v="3232" actId="27636"/>
          <ac:spMkLst>
            <pc:docMk/>
            <pc:sldMk cId="0" sldId="283"/>
            <ac:spMk id="435" creationId="{00000000-0000-0000-0000-000000000000}"/>
          </ac:spMkLst>
        </pc:spChg>
        <pc:spChg chg="mod">
          <ac:chgData name="Lucy Hayes" userId="e5b4ae30-04a9-4b2a-b11a-12f4f2e69248" providerId="ADAL" clId="{C45C22E7-CAA7-43A8-B679-EF0A0A47635B}" dt="2023-03-22T11:11:37.060" v="3290" actId="1076"/>
          <ac:spMkLst>
            <pc:docMk/>
            <pc:sldMk cId="0" sldId="283"/>
            <ac:spMk id="436" creationId="{00000000-0000-0000-0000-000000000000}"/>
          </ac:spMkLst>
        </pc:spChg>
      </pc:sldChg>
      <pc:sldChg chg="add ord setBg">
        <pc:chgData name="Lucy Hayes" userId="e5b4ae30-04a9-4b2a-b11a-12f4f2e69248" providerId="ADAL" clId="{C45C22E7-CAA7-43A8-B679-EF0A0A47635B}" dt="2023-03-22T14:58:44.455" v="3382"/>
        <pc:sldMkLst>
          <pc:docMk/>
          <pc:sldMk cId="0" sldId="284"/>
        </pc:sldMkLst>
      </pc:sldChg>
      <pc:sldChg chg="del">
        <pc:chgData name="Lucy Hayes" userId="e5b4ae30-04a9-4b2a-b11a-12f4f2e69248" providerId="ADAL" clId="{C45C22E7-CAA7-43A8-B679-EF0A0A47635B}" dt="2023-03-21T08:00:09.418" v="2489" actId="47"/>
        <pc:sldMkLst>
          <pc:docMk/>
          <pc:sldMk cId="412425255" sldId="316"/>
        </pc:sldMkLst>
      </pc:sldChg>
      <pc:sldChg chg="modSp mod modAnim">
        <pc:chgData name="Lucy Hayes" userId="e5b4ae30-04a9-4b2a-b11a-12f4f2e69248" providerId="ADAL" clId="{C45C22E7-CAA7-43A8-B679-EF0A0A47635B}" dt="2023-03-21T08:03:28.602" v="2705" actId="20577"/>
        <pc:sldMkLst>
          <pc:docMk/>
          <pc:sldMk cId="765133099" sldId="317"/>
        </pc:sldMkLst>
        <pc:spChg chg="mod">
          <ac:chgData name="Lucy Hayes" userId="e5b4ae30-04a9-4b2a-b11a-12f4f2e69248" providerId="ADAL" clId="{C45C22E7-CAA7-43A8-B679-EF0A0A47635B}" dt="2023-03-21T08:02:11.448" v="2546" actId="1076"/>
          <ac:spMkLst>
            <pc:docMk/>
            <pc:sldMk cId="765133099" sldId="317"/>
            <ac:spMk id="2" creationId="{D45B753B-363B-C9C6-FF27-A2AEC08E7E2D}"/>
          </ac:spMkLst>
        </pc:spChg>
        <pc:spChg chg="mod">
          <ac:chgData name="Lucy Hayes" userId="e5b4ae30-04a9-4b2a-b11a-12f4f2e69248" providerId="ADAL" clId="{C45C22E7-CAA7-43A8-B679-EF0A0A47635B}" dt="2023-03-21T08:03:28.602" v="2705" actId="20577"/>
          <ac:spMkLst>
            <pc:docMk/>
            <pc:sldMk cId="765133099" sldId="317"/>
            <ac:spMk id="3" creationId="{00000000-0000-0000-0000-000000000000}"/>
          </ac:spMkLst>
        </pc:spChg>
        <pc:spChg chg="mod">
          <ac:chgData name="Lucy Hayes" userId="e5b4ae30-04a9-4b2a-b11a-12f4f2e69248" providerId="ADAL" clId="{C45C22E7-CAA7-43A8-B679-EF0A0A47635B}" dt="2023-03-21T08:00:26.812" v="2540" actId="20577"/>
          <ac:spMkLst>
            <pc:docMk/>
            <pc:sldMk cId="765133099" sldId="317"/>
            <ac:spMk id="7" creationId="{127DA1F3-466C-4F39-8719-0BAD52C2687B}"/>
          </ac:spMkLst>
        </pc:spChg>
      </pc:sldChg>
      <pc:sldChg chg="del">
        <pc:chgData name="Lucy Hayes" userId="e5b4ae30-04a9-4b2a-b11a-12f4f2e69248" providerId="ADAL" clId="{C45C22E7-CAA7-43A8-B679-EF0A0A47635B}" dt="2023-03-21T08:34:38.407" v="3163" actId="47"/>
        <pc:sldMkLst>
          <pc:docMk/>
          <pc:sldMk cId="3320960050" sldId="318"/>
        </pc:sldMkLst>
      </pc:sldChg>
      <pc:sldChg chg="modSp add del mod">
        <pc:chgData name="Lucy Hayes" userId="e5b4ae30-04a9-4b2a-b11a-12f4f2e69248" providerId="ADAL" clId="{C45C22E7-CAA7-43A8-B679-EF0A0A47635B}" dt="2023-03-21T08:18:19.835" v="3162" actId="20577"/>
        <pc:sldMkLst>
          <pc:docMk/>
          <pc:sldMk cId="1861958284" sldId="319"/>
        </pc:sldMkLst>
        <pc:spChg chg="mod">
          <ac:chgData name="Lucy Hayes" userId="e5b4ae30-04a9-4b2a-b11a-12f4f2e69248" providerId="ADAL" clId="{C45C22E7-CAA7-43A8-B679-EF0A0A47635B}" dt="2023-03-21T08:15:22.311" v="3094" actId="20577"/>
          <ac:spMkLst>
            <pc:docMk/>
            <pc:sldMk cId="1861958284" sldId="319"/>
            <ac:spMk id="4" creationId="{581A9472-75FD-3516-19C2-3E869B2BEB52}"/>
          </ac:spMkLst>
        </pc:spChg>
        <pc:spChg chg="mod">
          <ac:chgData name="Lucy Hayes" userId="e5b4ae30-04a9-4b2a-b11a-12f4f2e69248" providerId="ADAL" clId="{C45C22E7-CAA7-43A8-B679-EF0A0A47635B}" dt="2023-03-21T08:18:19.835" v="3162" actId="20577"/>
          <ac:spMkLst>
            <pc:docMk/>
            <pc:sldMk cId="1861958284" sldId="319"/>
            <ac:spMk id="5" creationId="{D0ECB3F9-2A85-90E1-348D-9E81D37B44A4}"/>
          </ac:spMkLst>
        </pc:spChg>
        <pc:spChg chg="mod">
          <ac:chgData name="Lucy Hayes" userId="e5b4ae30-04a9-4b2a-b11a-12f4f2e69248" providerId="ADAL" clId="{C45C22E7-CAA7-43A8-B679-EF0A0A47635B}" dt="2023-03-21T08:17:40.559" v="3146" actId="20577"/>
          <ac:spMkLst>
            <pc:docMk/>
            <pc:sldMk cId="1861958284" sldId="319"/>
            <ac:spMk id="6" creationId="{B549F92F-3E0C-2BDA-9482-7F0F3D322660}"/>
          </ac:spMkLst>
        </pc:spChg>
        <pc:spChg chg="mod">
          <ac:chgData name="Lucy Hayes" userId="e5b4ae30-04a9-4b2a-b11a-12f4f2e69248" providerId="ADAL" clId="{C45C22E7-CAA7-43A8-B679-EF0A0A47635B}" dt="2023-03-21T08:14:43.339" v="3051" actId="207"/>
          <ac:spMkLst>
            <pc:docMk/>
            <pc:sldMk cId="1861958284" sldId="319"/>
            <ac:spMk id="7" creationId="{127DA1F3-466C-4F39-8719-0BAD52C2687B}"/>
          </ac:spMkLst>
        </pc:spChg>
        <pc:spChg chg="mod">
          <ac:chgData name="Lucy Hayes" userId="e5b4ae30-04a9-4b2a-b11a-12f4f2e69248" providerId="ADAL" clId="{C45C22E7-CAA7-43A8-B679-EF0A0A47635B}" dt="2023-03-21T08:14:52.091" v="3054" actId="208"/>
          <ac:spMkLst>
            <pc:docMk/>
            <pc:sldMk cId="1861958284" sldId="319"/>
            <ac:spMk id="10" creationId="{73F8B6D7-A4D0-6869-F0CB-A16BB076E9E7}"/>
          </ac:spMkLst>
        </pc:spChg>
      </pc:sldChg>
      <pc:sldChg chg="del">
        <pc:chgData name="Lucy Hayes" userId="e5b4ae30-04a9-4b2a-b11a-12f4f2e69248" providerId="ADAL" clId="{C45C22E7-CAA7-43A8-B679-EF0A0A47635B}" dt="2023-03-21T08:00:09.910" v="2490" actId="47"/>
        <pc:sldMkLst>
          <pc:docMk/>
          <pc:sldMk cId="1759342865" sldId="320"/>
        </pc:sldMkLst>
      </pc:sldChg>
      <pc:sldChg chg="modSp new del mod ord">
        <pc:chgData name="Lucy Hayes" userId="e5b4ae30-04a9-4b2a-b11a-12f4f2e69248" providerId="ADAL" clId="{C45C22E7-CAA7-43A8-B679-EF0A0A47635B}" dt="2023-03-21T15:59:25.836" v="3226" actId="47"/>
        <pc:sldMkLst>
          <pc:docMk/>
          <pc:sldMk cId="4091501393" sldId="321"/>
        </pc:sldMkLst>
        <pc:spChg chg="mod">
          <ac:chgData name="Lucy Hayes" userId="e5b4ae30-04a9-4b2a-b11a-12f4f2e69248" providerId="ADAL" clId="{C45C22E7-CAA7-43A8-B679-EF0A0A47635B}" dt="2023-03-21T15:58:29.398" v="3224" actId="20577"/>
          <ac:spMkLst>
            <pc:docMk/>
            <pc:sldMk cId="4091501393" sldId="321"/>
            <ac:spMk id="2" creationId="{A2C85AAA-7531-3AEC-2B14-81F6D5D0E4F0}"/>
          </ac:spMkLst>
        </pc:spChg>
      </pc:sldChg>
      <pc:sldChg chg="add del">
        <pc:chgData name="Lucy Hayes" userId="e5b4ae30-04a9-4b2a-b11a-12f4f2e69248" providerId="ADAL" clId="{C45C22E7-CAA7-43A8-B679-EF0A0A47635B}" dt="2023-03-21T07:58:36.264" v="2416" actId="47"/>
        <pc:sldMkLst>
          <pc:docMk/>
          <pc:sldMk cId="2870699156" sldId="322"/>
        </pc:sldMkLst>
      </pc:sldChg>
      <pc:sldChg chg="modSp add mod">
        <pc:chgData name="Lucy Hayes" userId="e5b4ae30-04a9-4b2a-b11a-12f4f2e69248" providerId="ADAL" clId="{C45C22E7-CAA7-43A8-B679-EF0A0A47635B}" dt="2023-03-20T09:32:49.754" v="2050" actId="1076"/>
        <pc:sldMkLst>
          <pc:docMk/>
          <pc:sldMk cId="2787514375" sldId="323"/>
        </pc:sldMkLst>
        <pc:spChg chg="mod">
          <ac:chgData name="Lucy Hayes" userId="e5b4ae30-04a9-4b2a-b11a-12f4f2e69248" providerId="ADAL" clId="{C45C22E7-CAA7-43A8-B679-EF0A0A47635B}" dt="2023-03-20T09:32:46.608" v="2049" actId="1076"/>
          <ac:spMkLst>
            <pc:docMk/>
            <pc:sldMk cId="2787514375" sldId="323"/>
            <ac:spMk id="3" creationId="{00000000-0000-0000-0000-000000000000}"/>
          </ac:spMkLst>
        </pc:spChg>
        <pc:spChg chg="mod">
          <ac:chgData name="Lucy Hayes" userId="e5b4ae30-04a9-4b2a-b11a-12f4f2e69248" providerId="ADAL" clId="{C45C22E7-CAA7-43A8-B679-EF0A0A47635B}" dt="2023-03-20T09:32:49.754" v="2050" actId="1076"/>
          <ac:spMkLst>
            <pc:docMk/>
            <pc:sldMk cId="2787514375" sldId="323"/>
            <ac:spMk id="4" creationId="{21A3F4FC-5324-E423-A132-D945BAD51575}"/>
          </ac:spMkLst>
        </pc:spChg>
        <pc:spChg chg="mod">
          <ac:chgData name="Lucy Hayes" userId="e5b4ae30-04a9-4b2a-b11a-12f4f2e69248" providerId="ADAL" clId="{C45C22E7-CAA7-43A8-B679-EF0A0A47635B}" dt="2023-03-20T09:32:44.289" v="2047" actId="1076"/>
          <ac:spMkLst>
            <pc:docMk/>
            <pc:sldMk cId="2787514375" sldId="323"/>
            <ac:spMk id="7" creationId="{127DA1F3-466C-4F39-8719-0BAD52C2687B}"/>
          </ac:spMkLst>
        </pc:spChg>
      </pc:sldChg>
      <pc:sldChg chg="modSp add del mod">
        <pc:chgData name="Lucy Hayes" userId="e5b4ae30-04a9-4b2a-b11a-12f4f2e69248" providerId="ADAL" clId="{C45C22E7-CAA7-43A8-B679-EF0A0A47635B}" dt="2023-03-21T07:58:34.786" v="2414" actId="47"/>
        <pc:sldMkLst>
          <pc:docMk/>
          <pc:sldMk cId="3767874192" sldId="324"/>
        </pc:sldMkLst>
        <pc:spChg chg="mod">
          <ac:chgData name="Lucy Hayes" userId="e5b4ae30-04a9-4b2a-b11a-12f4f2e69248" providerId="ADAL" clId="{C45C22E7-CAA7-43A8-B679-EF0A0A47635B}" dt="2023-03-20T09:25:25.961" v="1471" actId="20577"/>
          <ac:spMkLst>
            <pc:docMk/>
            <pc:sldMk cId="3767874192" sldId="324"/>
            <ac:spMk id="7" creationId="{127DA1F3-466C-4F39-8719-0BAD52C2687B}"/>
          </ac:spMkLst>
        </pc:spChg>
      </pc:sldChg>
      <pc:sldChg chg="modSp add del mod">
        <pc:chgData name="Lucy Hayes" userId="e5b4ae30-04a9-4b2a-b11a-12f4f2e69248" providerId="ADAL" clId="{C45C22E7-CAA7-43A8-B679-EF0A0A47635B}" dt="2023-03-21T07:58:35.458" v="2415" actId="47"/>
        <pc:sldMkLst>
          <pc:docMk/>
          <pc:sldMk cId="1501117449" sldId="325"/>
        </pc:sldMkLst>
        <pc:spChg chg="mod">
          <ac:chgData name="Lucy Hayes" userId="e5b4ae30-04a9-4b2a-b11a-12f4f2e69248" providerId="ADAL" clId="{C45C22E7-CAA7-43A8-B679-EF0A0A47635B}" dt="2023-03-20T09:25:34.671" v="1500" actId="20577"/>
          <ac:spMkLst>
            <pc:docMk/>
            <pc:sldMk cId="1501117449" sldId="325"/>
            <ac:spMk id="7" creationId="{127DA1F3-466C-4F39-8719-0BAD52C2687B}"/>
          </ac:spMkLst>
        </pc:spChg>
      </pc:sldChg>
      <pc:sldChg chg="modSp add mod">
        <pc:chgData name="Lucy Hayes" userId="e5b4ae30-04a9-4b2a-b11a-12f4f2e69248" providerId="ADAL" clId="{C45C22E7-CAA7-43A8-B679-EF0A0A47635B}" dt="2023-03-22T14:46:03.691" v="3380" actId="20577"/>
        <pc:sldMkLst>
          <pc:docMk/>
          <pc:sldMk cId="3855525793" sldId="326"/>
        </pc:sldMkLst>
        <pc:spChg chg="mod">
          <ac:chgData name="Lucy Hayes" userId="e5b4ae30-04a9-4b2a-b11a-12f4f2e69248" providerId="ADAL" clId="{C45C22E7-CAA7-43A8-B679-EF0A0A47635B}" dt="2023-03-22T14:46:03.691" v="3380" actId="20577"/>
          <ac:spMkLst>
            <pc:docMk/>
            <pc:sldMk cId="3855525793" sldId="326"/>
            <ac:spMk id="3" creationId="{00000000-0000-0000-0000-000000000000}"/>
          </ac:spMkLst>
        </pc:spChg>
        <pc:spChg chg="mod">
          <ac:chgData name="Lucy Hayes" userId="e5b4ae30-04a9-4b2a-b11a-12f4f2e69248" providerId="ADAL" clId="{C45C22E7-CAA7-43A8-B679-EF0A0A47635B}" dt="2023-03-20T09:39:56.462" v="2354" actId="20577"/>
          <ac:spMkLst>
            <pc:docMk/>
            <pc:sldMk cId="3855525793" sldId="326"/>
            <ac:spMk id="4" creationId="{21A3F4FC-5324-E423-A132-D945BAD51575}"/>
          </ac:spMkLst>
        </pc:spChg>
        <pc:spChg chg="mod">
          <ac:chgData name="Lucy Hayes" userId="e5b4ae30-04a9-4b2a-b11a-12f4f2e69248" providerId="ADAL" clId="{C45C22E7-CAA7-43A8-B679-EF0A0A47635B}" dt="2023-03-20T09:40:42.351" v="2375" actId="20577"/>
          <ac:spMkLst>
            <pc:docMk/>
            <pc:sldMk cId="3855525793" sldId="326"/>
            <ac:spMk id="7" creationId="{127DA1F3-466C-4F39-8719-0BAD52C2687B}"/>
          </ac:spMkLst>
        </pc:spChg>
      </pc:sldChg>
      <pc:sldChg chg="modSp add mod">
        <pc:chgData name="Lucy Hayes" userId="e5b4ae30-04a9-4b2a-b11a-12f4f2e69248" providerId="ADAL" clId="{C45C22E7-CAA7-43A8-B679-EF0A0A47635B}" dt="2023-03-21T08:06:13.061" v="2974" actId="20577"/>
        <pc:sldMkLst>
          <pc:docMk/>
          <pc:sldMk cId="3766608820" sldId="327"/>
        </pc:sldMkLst>
        <pc:spChg chg="mod">
          <ac:chgData name="Lucy Hayes" userId="e5b4ae30-04a9-4b2a-b11a-12f4f2e69248" providerId="ADAL" clId="{C45C22E7-CAA7-43A8-B679-EF0A0A47635B}" dt="2023-03-21T08:06:13.061" v="2974" actId="20577"/>
          <ac:spMkLst>
            <pc:docMk/>
            <pc:sldMk cId="3766608820" sldId="327"/>
            <ac:spMk id="3" creationId="{00000000-0000-0000-0000-000000000000}"/>
          </ac:spMkLst>
        </pc:spChg>
        <pc:spChg chg="mod">
          <ac:chgData name="Lucy Hayes" userId="e5b4ae30-04a9-4b2a-b11a-12f4f2e69248" providerId="ADAL" clId="{C45C22E7-CAA7-43A8-B679-EF0A0A47635B}" dt="2023-03-20T09:44:59.468" v="2379" actId="20577"/>
          <ac:spMkLst>
            <pc:docMk/>
            <pc:sldMk cId="3766608820" sldId="327"/>
            <ac:spMk id="4" creationId="{21A3F4FC-5324-E423-A132-D945BAD51575}"/>
          </ac:spMkLst>
        </pc:spChg>
      </pc:sldChg>
      <pc:sldChg chg="modSp add del mod">
        <pc:chgData name="Lucy Hayes" userId="e5b4ae30-04a9-4b2a-b11a-12f4f2e69248" providerId="ADAL" clId="{C45C22E7-CAA7-43A8-B679-EF0A0A47635B}" dt="2023-03-21T12:48:53.359" v="3206" actId="1076"/>
        <pc:sldMkLst>
          <pc:docMk/>
          <pc:sldMk cId="2420502285" sldId="328"/>
        </pc:sldMkLst>
        <pc:spChg chg="mod">
          <ac:chgData name="Lucy Hayes" userId="e5b4ae30-04a9-4b2a-b11a-12f4f2e69248" providerId="ADAL" clId="{C45C22E7-CAA7-43A8-B679-EF0A0A47635B}" dt="2023-03-21T12:48:53.359" v="3206" actId="1076"/>
          <ac:spMkLst>
            <pc:docMk/>
            <pc:sldMk cId="2420502285" sldId="328"/>
            <ac:spMk id="2" creationId="{9C76A597-01B3-5ED8-794E-ECBA98C58554}"/>
          </ac:spMkLst>
        </pc:spChg>
        <pc:spChg chg="mod">
          <ac:chgData name="Lucy Hayes" userId="e5b4ae30-04a9-4b2a-b11a-12f4f2e69248" providerId="ADAL" clId="{C45C22E7-CAA7-43A8-B679-EF0A0A47635B}" dt="2023-03-21T12:48:48.430" v="3205" actId="1076"/>
          <ac:spMkLst>
            <pc:docMk/>
            <pc:sldMk cId="2420502285" sldId="328"/>
            <ac:spMk id="3" creationId="{1ED455D6-4E49-28CE-07CA-9E4A580B4353}"/>
          </ac:spMkLst>
        </pc:spChg>
      </pc:sldChg>
      <pc:sldChg chg="addSp delSp modSp add del mod">
        <pc:chgData name="Lucy Hayes" userId="e5b4ae30-04a9-4b2a-b11a-12f4f2e69248" providerId="ADAL" clId="{C45C22E7-CAA7-43A8-B679-EF0A0A47635B}" dt="2023-03-21T12:49:01.080" v="3208"/>
        <pc:sldMkLst>
          <pc:docMk/>
          <pc:sldMk cId="860948614" sldId="329"/>
        </pc:sldMkLst>
        <pc:spChg chg="add mod">
          <ac:chgData name="Lucy Hayes" userId="e5b4ae30-04a9-4b2a-b11a-12f4f2e69248" providerId="ADAL" clId="{C45C22E7-CAA7-43A8-B679-EF0A0A47635B}" dt="2023-03-21T12:49:01.080" v="3208"/>
          <ac:spMkLst>
            <pc:docMk/>
            <pc:sldMk cId="860948614" sldId="329"/>
            <ac:spMk id="2" creationId="{F147CA12-6360-22EB-6A34-B0475401ADAF}"/>
          </ac:spMkLst>
        </pc:spChg>
        <pc:spChg chg="del">
          <ac:chgData name="Lucy Hayes" userId="e5b4ae30-04a9-4b2a-b11a-12f4f2e69248" providerId="ADAL" clId="{C45C22E7-CAA7-43A8-B679-EF0A0A47635B}" dt="2023-03-21T12:49:00.814" v="3207" actId="478"/>
          <ac:spMkLst>
            <pc:docMk/>
            <pc:sldMk cId="860948614" sldId="329"/>
            <ac:spMk id="4" creationId="{21B18578-9B04-3CB8-48EB-F6BB59202308}"/>
          </ac:spMkLst>
        </pc:spChg>
      </pc:sldChg>
      <pc:sldChg chg="modSp add del mod">
        <pc:chgData name="Lucy Hayes" userId="e5b4ae30-04a9-4b2a-b11a-12f4f2e69248" providerId="ADAL" clId="{C45C22E7-CAA7-43A8-B679-EF0A0A47635B}" dt="2023-03-21T12:49:17.949" v="3214" actId="207"/>
        <pc:sldMkLst>
          <pc:docMk/>
          <pc:sldMk cId="1190370348" sldId="330"/>
        </pc:sldMkLst>
        <pc:spChg chg="mod">
          <ac:chgData name="Lucy Hayes" userId="e5b4ae30-04a9-4b2a-b11a-12f4f2e69248" providerId="ADAL" clId="{C45C22E7-CAA7-43A8-B679-EF0A0A47635B}" dt="2023-03-21T12:49:17.949" v="3214" actId="207"/>
          <ac:spMkLst>
            <pc:docMk/>
            <pc:sldMk cId="1190370348" sldId="330"/>
            <ac:spMk id="2" creationId="{82DC8830-FAEB-2F16-F043-AF76D519C7E1}"/>
          </ac:spMkLst>
        </pc:spChg>
      </pc:sldChg>
      <pc:sldChg chg="modSp add del mod">
        <pc:chgData name="Lucy Hayes" userId="e5b4ae30-04a9-4b2a-b11a-12f4f2e69248" providerId="ADAL" clId="{C45C22E7-CAA7-43A8-B679-EF0A0A47635B}" dt="2023-03-21T12:49:23.131" v="3215" actId="207"/>
        <pc:sldMkLst>
          <pc:docMk/>
          <pc:sldMk cId="1141649307" sldId="331"/>
        </pc:sldMkLst>
        <pc:spChg chg="mod">
          <ac:chgData name="Lucy Hayes" userId="e5b4ae30-04a9-4b2a-b11a-12f4f2e69248" providerId="ADAL" clId="{C45C22E7-CAA7-43A8-B679-EF0A0A47635B}" dt="2023-03-21T12:49:23.131" v="3215" actId="207"/>
          <ac:spMkLst>
            <pc:docMk/>
            <pc:sldMk cId="1141649307" sldId="331"/>
            <ac:spMk id="2" creationId="{82DC8830-FAEB-2F16-F043-AF76D519C7E1}"/>
          </ac:spMkLst>
        </pc:spChg>
      </pc:sldChg>
      <pc:sldChg chg="modSp add del mod">
        <pc:chgData name="Lucy Hayes" userId="e5b4ae30-04a9-4b2a-b11a-12f4f2e69248" providerId="ADAL" clId="{C45C22E7-CAA7-43A8-B679-EF0A0A47635B}" dt="2023-03-21T12:49:34.547" v="3218" actId="207"/>
        <pc:sldMkLst>
          <pc:docMk/>
          <pc:sldMk cId="2205379643" sldId="332"/>
        </pc:sldMkLst>
        <pc:spChg chg="mod">
          <ac:chgData name="Lucy Hayes" userId="e5b4ae30-04a9-4b2a-b11a-12f4f2e69248" providerId="ADAL" clId="{C45C22E7-CAA7-43A8-B679-EF0A0A47635B}" dt="2023-03-21T12:49:34.547" v="3218" actId="207"/>
          <ac:spMkLst>
            <pc:docMk/>
            <pc:sldMk cId="2205379643" sldId="332"/>
            <ac:spMk id="2" creationId="{82DC8830-FAEB-2F16-F043-AF76D519C7E1}"/>
          </ac:spMkLst>
        </pc:spChg>
      </pc:sldChg>
      <pc:sldChg chg="modSp add mod ord setBg">
        <pc:chgData name="Lucy Hayes" userId="e5b4ae30-04a9-4b2a-b11a-12f4f2e69248" providerId="ADAL" clId="{C45C22E7-CAA7-43A8-B679-EF0A0A47635B}" dt="2023-03-22T14:58:44.455" v="3382"/>
        <pc:sldMkLst>
          <pc:docMk/>
          <pc:sldMk cId="0" sldId="333"/>
        </pc:sldMkLst>
        <pc:spChg chg="mod">
          <ac:chgData name="Lucy Hayes" userId="e5b4ae30-04a9-4b2a-b11a-12f4f2e69248" providerId="ADAL" clId="{C45C22E7-CAA7-43A8-B679-EF0A0A47635B}" dt="2023-03-22T11:08:42.743" v="3233" actId="207"/>
          <ac:spMkLst>
            <pc:docMk/>
            <pc:sldMk cId="0" sldId="333"/>
            <ac:spMk id="199" creationId="{00000000-0000-0000-0000-000000000000}"/>
          </ac:spMkLst>
        </pc:spChg>
        <pc:spChg chg="mod">
          <ac:chgData name="Lucy Hayes" userId="e5b4ae30-04a9-4b2a-b11a-12f4f2e69248" providerId="ADAL" clId="{C45C22E7-CAA7-43A8-B679-EF0A0A47635B}" dt="2023-03-22T11:08:42.743" v="3233" actId="207"/>
          <ac:spMkLst>
            <pc:docMk/>
            <pc:sldMk cId="0" sldId="333"/>
            <ac:spMk id="200" creationId="{00000000-0000-0000-0000-000000000000}"/>
          </ac:spMkLst>
        </pc:spChg>
        <pc:spChg chg="mod">
          <ac:chgData name="Lucy Hayes" userId="e5b4ae30-04a9-4b2a-b11a-12f4f2e69248" providerId="ADAL" clId="{C45C22E7-CAA7-43A8-B679-EF0A0A47635B}" dt="2023-03-22T11:08:42.743" v="3233" actId="207"/>
          <ac:spMkLst>
            <pc:docMk/>
            <pc:sldMk cId="0" sldId="333"/>
            <ac:spMk id="203" creationId="{00000000-0000-0000-0000-000000000000}"/>
          </ac:spMkLst>
        </pc:spChg>
      </pc:sldChg>
      <pc:sldChg chg="modSp add mod ord setBg">
        <pc:chgData name="Lucy Hayes" userId="e5b4ae30-04a9-4b2a-b11a-12f4f2e69248" providerId="ADAL" clId="{C45C22E7-CAA7-43A8-B679-EF0A0A47635B}" dt="2023-03-22T14:58:44.455" v="3382"/>
        <pc:sldMkLst>
          <pc:docMk/>
          <pc:sldMk cId="0" sldId="334"/>
        </pc:sldMkLst>
        <pc:spChg chg="mod">
          <ac:chgData name="Lucy Hayes" userId="e5b4ae30-04a9-4b2a-b11a-12f4f2e69248" providerId="ADAL" clId="{C45C22E7-CAA7-43A8-B679-EF0A0A47635B}" dt="2023-03-22T11:08:53.210" v="3236" actId="113"/>
          <ac:spMkLst>
            <pc:docMk/>
            <pc:sldMk cId="0" sldId="334"/>
            <ac:spMk id="210" creationId="{00000000-0000-0000-0000-000000000000}"/>
          </ac:spMkLst>
        </pc:spChg>
        <pc:spChg chg="mod">
          <ac:chgData name="Lucy Hayes" userId="e5b4ae30-04a9-4b2a-b11a-12f4f2e69248" providerId="ADAL" clId="{C45C22E7-CAA7-43A8-B679-EF0A0A47635B}" dt="2023-03-22T11:08:36.401" v="3229" actId="27636"/>
          <ac:spMkLst>
            <pc:docMk/>
            <pc:sldMk cId="0" sldId="334"/>
            <ac:spMk id="211" creationId="{00000000-0000-0000-0000-000000000000}"/>
          </ac:spMkLst>
        </pc:spChg>
      </pc:sldChg>
      <pc:sldChg chg="add ord setBg">
        <pc:chgData name="Lucy Hayes" userId="e5b4ae30-04a9-4b2a-b11a-12f4f2e69248" providerId="ADAL" clId="{C45C22E7-CAA7-43A8-B679-EF0A0A47635B}" dt="2023-03-22T14:58:44.455" v="3382"/>
        <pc:sldMkLst>
          <pc:docMk/>
          <pc:sldMk cId="0" sldId="335"/>
        </pc:sldMkLst>
      </pc:sldChg>
      <pc:sldChg chg="modSp add mod ord setBg">
        <pc:chgData name="Lucy Hayes" userId="e5b4ae30-04a9-4b2a-b11a-12f4f2e69248" providerId="ADAL" clId="{C45C22E7-CAA7-43A8-B679-EF0A0A47635B}" dt="2023-03-22T14:58:44.455" v="3382"/>
        <pc:sldMkLst>
          <pc:docMk/>
          <pc:sldMk cId="0" sldId="336"/>
        </pc:sldMkLst>
        <pc:spChg chg="mod">
          <ac:chgData name="Lucy Hayes" userId="e5b4ae30-04a9-4b2a-b11a-12f4f2e69248" providerId="ADAL" clId="{C45C22E7-CAA7-43A8-B679-EF0A0A47635B}" dt="2023-03-22T11:09:01.177" v="3239" actId="113"/>
          <ac:spMkLst>
            <pc:docMk/>
            <pc:sldMk cId="0" sldId="336"/>
            <ac:spMk id="253" creationId="{00000000-0000-0000-0000-000000000000}"/>
          </ac:spMkLst>
        </pc:spChg>
      </pc:sldChg>
      <pc:sldChg chg="modSp add mod ord setBg">
        <pc:chgData name="Lucy Hayes" userId="e5b4ae30-04a9-4b2a-b11a-12f4f2e69248" providerId="ADAL" clId="{C45C22E7-CAA7-43A8-B679-EF0A0A47635B}" dt="2023-03-22T14:58:44.455" v="3382"/>
        <pc:sldMkLst>
          <pc:docMk/>
          <pc:sldMk cId="0" sldId="337"/>
        </pc:sldMkLst>
        <pc:spChg chg="mod">
          <ac:chgData name="Lucy Hayes" userId="e5b4ae30-04a9-4b2a-b11a-12f4f2e69248" providerId="ADAL" clId="{C45C22E7-CAA7-43A8-B679-EF0A0A47635B}" dt="2023-03-22T11:09:09.080" v="3242" actId="113"/>
          <ac:spMkLst>
            <pc:docMk/>
            <pc:sldMk cId="0" sldId="337"/>
            <ac:spMk id="261" creationId="{00000000-0000-0000-0000-000000000000}"/>
          </ac:spMkLst>
        </pc:spChg>
      </pc:sldChg>
      <pc:sldChg chg="add ord setBg">
        <pc:chgData name="Lucy Hayes" userId="e5b4ae30-04a9-4b2a-b11a-12f4f2e69248" providerId="ADAL" clId="{C45C22E7-CAA7-43A8-B679-EF0A0A47635B}" dt="2023-03-22T14:58:44.455" v="3382"/>
        <pc:sldMkLst>
          <pc:docMk/>
          <pc:sldMk cId="0" sldId="338"/>
        </pc:sldMkLst>
      </pc:sldChg>
      <pc:sldChg chg="modSp add mod ord setBg">
        <pc:chgData name="Lucy Hayes" userId="e5b4ae30-04a9-4b2a-b11a-12f4f2e69248" providerId="ADAL" clId="{C45C22E7-CAA7-43A8-B679-EF0A0A47635B}" dt="2023-03-22T14:58:44.455" v="3382"/>
        <pc:sldMkLst>
          <pc:docMk/>
          <pc:sldMk cId="0" sldId="339"/>
        </pc:sldMkLst>
        <pc:spChg chg="mod">
          <ac:chgData name="Lucy Hayes" userId="e5b4ae30-04a9-4b2a-b11a-12f4f2e69248" providerId="ADAL" clId="{C45C22E7-CAA7-43A8-B679-EF0A0A47635B}" dt="2023-03-22T11:09:20.225" v="3245" actId="113"/>
          <ac:spMkLst>
            <pc:docMk/>
            <pc:sldMk cId="0" sldId="339"/>
            <ac:spMk id="282" creationId="{00000000-0000-0000-0000-000000000000}"/>
          </ac:spMkLst>
        </pc:spChg>
      </pc:sldChg>
      <pc:sldChg chg="modSp add mod ord setBg">
        <pc:chgData name="Lucy Hayes" userId="e5b4ae30-04a9-4b2a-b11a-12f4f2e69248" providerId="ADAL" clId="{C45C22E7-CAA7-43A8-B679-EF0A0A47635B}" dt="2023-03-22T14:58:44.455" v="3382"/>
        <pc:sldMkLst>
          <pc:docMk/>
          <pc:sldMk cId="0" sldId="340"/>
        </pc:sldMkLst>
        <pc:spChg chg="mod">
          <ac:chgData name="Lucy Hayes" userId="e5b4ae30-04a9-4b2a-b11a-12f4f2e69248" providerId="ADAL" clId="{C45C22E7-CAA7-43A8-B679-EF0A0A47635B}" dt="2023-03-22T11:09:26.418" v="3247" actId="113"/>
          <ac:spMkLst>
            <pc:docMk/>
            <pc:sldMk cId="0" sldId="340"/>
            <ac:spMk id="290" creationId="{00000000-0000-0000-0000-000000000000}"/>
          </ac:spMkLst>
        </pc:spChg>
      </pc:sldChg>
      <pc:sldChg chg="add ord">
        <pc:chgData name="Lucy Hayes" userId="e5b4ae30-04a9-4b2a-b11a-12f4f2e69248" providerId="ADAL" clId="{C45C22E7-CAA7-43A8-B679-EF0A0A47635B}" dt="2023-03-22T14:58:44.455" v="3382"/>
        <pc:sldMkLst>
          <pc:docMk/>
          <pc:sldMk cId="0" sldId="341"/>
        </pc:sldMkLst>
      </pc:sldChg>
      <pc:sldChg chg="modSp add mod ord setBg">
        <pc:chgData name="Lucy Hayes" userId="e5b4ae30-04a9-4b2a-b11a-12f4f2e69248" providerId="ADAL" clId="{C45C22E7-CAA7-43A8-B679-EF0A0A47635B}" dt="2023-03-22T14:58:44.455" v="3382"/>
        <pc:sldMkLst>
          <pc:docMk/>
          <pc:sldMk cId="0" sldId="342"/>
        </pc:sldMkLst>
        <pc:spChg chg="mod">
          <ac:chgData name="Lucy Hayes" userId="e5b4ae30-04a9-4b2a-b11a-12f4f2e69248" providerId="ADAL" clId="{C45C22E7-CAA7-43A8-B679-EF0A0A47635B}" dt="2023-03-22T11:11:11.446" v="3282" actId="207"/>
          <ac:spMkLst>
            <pc:docMk/>
            <pc:sldMk cId="0" sldId="342"/>
            <ac:spMk id="372" creationId="{00000000-0000-0000-0000-000000000000}"/>
          </ac:spMkLst>
        </pc:spChg>
        <pc:spChg chg="mod">
          <ac:chgData name="Lucy Hayes" userId="e5b4ae30-04a9-4b2a-b11a-12f4f2e69248" providerId="ADAL" clId="{C45C22E7-CAA7-43A8-B679-EF0A0A47635B}" dt="2023-03-22T11:11:11.446" v="3282" actId="207"/>
          <ac:spMkLst>
            <pc:docMk/>
            <pc:sldMk cId="0" sldId="342"/>
            <ac:spMk id="373" creationId="{00000000-0000-0000-0000-000000000000}"/>
          </ac:spMkLst>
        </pc:spChg>
        <pc:spChg chg="mod">
          <ac:chgData name="Lucy Hayes" userId="e5b4ae30-04a9-4b2a-b11a-12f4f2e69248" providerId="ADAL" clId="{C45C22E7-CAA7-43A8-B679-EF0A0A47635B}" dt="2023-03-22T11:11:11.446" v="3282" actId="207"/>
          <ac:spMkLst>
            <pc:docMk/>
            <pc:sldMk cId="0" sldId="342"/>
            <ac:spMk id="374" creationId="{00000000-0000-0000-0000-000000000000}"/>
          </ac:spMkLst>
        </pc:spChg>
      </pc:sldChg>
      <pc:sldChg chg="modSp add mod ord setBg">
        <pc:chgData name="Lucy Hayes" userId="e5b4ae30-04a9-4b2a-b11a-12f4f2e69248" providerId="ADAL" clId="{C45C22E7-CAA7-43A8-B679-EF0A0A47635B}" dt="2023-03-22T14:58:44.455" v="3382"/>
        <pc:sldMkLst>
          <pc:docMk/>
          <pc:sldMk cId="0" sldId="343"/>
        </pc:sldMkLst>
        <pc:spChg chg="mod">
          <ac:chgData name="Lucy Hayes" userId="e5b4ae30-04a9-4b2a-b11a-12f4f2e69248" providerId="ADAL" clId="{C45C22E7-CAA7-43A8-B679-EF0A0A47635B}" dt="2023-03-22T11:11:16.880" v="3284" actId="113"/>
          <ac:spMkLst>
            <pc:docMk/>
            <pc:sldMk cId="0" sldId="343"/>
            <ac:spMk id="409" creationId="{00000000-0000-0000-0000-000000000000}"/>
          </ac:spMkLst>
        </pc:spChg>
      </pc:sldChg>
      <pc:sldChg chg="add ord">
        <pc:chgData name="Lucy Hayes" userId="e5b4ae30-04a9-4b2a-b11a-12f4f2e69248" providerId="ADAL" clId="{C45C22E7-CAA7-43A8-B679-EF0A0A47635B}" dt="2023-03-22T14:58:44.455" v="3382"/>
        <pc:sldMkLst>
          <pc:docMk/>
          <pc:sldMk cId="0" sldId="344"/>
        </pc:sldMkLst>
      </pc:sldChg>
      <pc:sldChg chg="modSp add mod ord setBg">
        <pc:chgData name="Lucy Hayes" userId="e5b4ae30-04a9-4b2a-b11a-12f4f2e69248" providerId="ADAL" clId="{C45C22E7-CAA7-43A8-B679-EF0A0A47635B}" dt="2023-03-22T14:58:44.455" v="3382"/>
        <pc:sldMkLst>
          <pc:docMk/>
          <pc:sldMk cId="0" sldId="345"/>
        </pc:sldMkLst>
        <pc:spChg chg="mod">
          <ac:chgData name="Lucy Hayes" userId="e5b4ae30-04a9-4b2a-b11a-12f4f2e69248" providerId="ADAL" clId="{C45C22E7-CAA7-43A8-B679-EF0A0A47635B}" dt="2023-03-22T11:11:25.946" v="3286" actId="113"/>
          <ac:spMkLst>
            <pc:docMk/>
            <pc:sldMk cId="0" sldId="345"/>
            <ac:spMk id="421"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3077662" cy="513111"/>
          </a:xfrm>
          <a:prstGeom prst="rect">
            <a:avLst/>
          </a:prstGeom>
        </p:spPr>
        <p:txBody>
          <a:bodyPr vert="horz" lIns="93926" tIns="46964" rIns="93926" bIns="46964" rtlCol="0"/>
          <a:lstStyle>
            <a:lvl1pPr algn="l">
              <a:defRPr sz="1200"/>
            </a:lvl1pPr>
          </a:lstStyle>
          <a:p>
            <a:endParaRPr lang="en-GB"/>
          </a:p>
        </p:txBody>
      </p:sp>
      <p:sp>
        <p:nvSpPr>
          <p:cNvPr id="3" name="Date Placeholder 2"/>
          <p:cNvSpPr>
            <a:spLocks noGrp="1"/>
          </p:cNvSpPr>
          <p:nvPr>
            <p:ph type="dt" idx="1"/>
          </p:nvPr>
        </p:nvSpPr>
        <p:spPr>
          <a:xfrm>
            <a:off x="4024761" y="1"/>
            <a:ext cx="3077662" cy="513111"/>
          </a:xfrm>
          <a:prstGeom prst="rect">
            <a:avLst/>
          </a:prstGeom>
        </p:spPr>
        <p:txBody>
          <a:bodyPr vert="horz" lIns="93926" tIns="46964" rIns="93926" bIns="46964" rtlCol="0"/>
          <a:lstStyle>
            <a:lvl1pPr algn="r">
              <a:defRPr sz="1200"/>
            </a:lvl1pPr>
          </a:lstStyle>
          <a:p>
            <a:fld id="{24AEE9EF-3AA8-4CE6-8124-45F31797DE2D}" type="datetimeFigureOut">
              <a:rPr lang="en-GB" smtClean="0"/>
              <a:t>22/03/2023</a:t>
            </a:fld>
            <a:endParaRPr lang="en-GB"/>
          </a:p>
        </p:txBody>
      </p:sp>
      <p:sp>
        <p:nvSpPr>
          <p:cNvPr id="4" name="Slide Image Placeholder 3"/>
          <p:cNvSpPr>
            <a:spLocks noGrp="1" noRot="1" noChangeAspect="1"/>
          </p:cNvSpPr>
          <p:nvPr>
            <p:ph type="sldImg" idx="2"/>
          </p:nvPr>
        </p:nvSpPr>
        <p:spPr>
          <a:xfrm>
            <a:off x="481013" y="1279525"/>
            <a:ext cx="6142037" cy="3454400"/>
          </a:xfrm>
          <a:prstGeom prst="rect">
            <a:avLst/>
          </a:prstGeom>
          <a:noFill/>
          <a:ln w="12700">
            <a:solidFill>
              <a:prstClr val="black"/>
            </a:solidFill>
          </a:ln>
        </p:spPr>
        <p:txBody>
          <a:bodyPr vert="horz" lIns="93926" tIns="46964" rIns="93926" bIns="46964" rtlCol="0" anchor="ctr"/>
          <a:lstStyle/>
          <a:p>
            <a:endParaRPr lang="en-GB"/>
          </a:p>
        </p:txBody>
      </p:sp>
      <p:sp>
        <p:nvSpPr>
          <p:cNvPr id="5" name="Notes Placeholder 4"/>
          <p:cNvSpPr>
            <a:spLocks noGrp="1"/>
          </p:cNvSpPr>
          <p:nvPr>
            <p:ph type="body" sz="quarter" idx="3"/>
          </p:nvPr>
        </p:nvSpPr>
        <p:spPr>
          <a:xfrm>
            <a:off x="710737" y="4924892"/>
            <a:ext cx="5682594" cy="4030193"/>
          </a:xfrm>
          <a:prstGeom prst="rect">
            <a:avLst/>
          </a:prstGeom>
        </p:spPr>
        <p:txBody>
          <a:bodyPr vert="horz" lIns="93926" tIns="46964" rIns="93926" bIns="4696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1" y="9721502"/>
            <a:ext cx="3077662" cy="513111"/>
          </a:xfrm>
          <a:prstGeom prst="rect">
            <a:avLst/>
          </a:prstGeom>
        </p:spPr>
        <p:txBody>
          <a:bodyPr vert="horz" lIns="93926" tIns="46964" rIns="93926" bIns="46964" rtlCol="0" anchor="b"/>
          <a:lstStyle>
            <a:lvl1pPr algn="l">
              <a:defRPr sz="1200"/>
            </a:lvl1pPr>
          </a:lstStyle>
          <a:p>
            <a:endParaRPr lang="en-GB"/>
          </a:p>
        </p:txBody>
      </p:sp>
      <p:sp>
        <p:nvSpPr>
          <p:cNvPr id="7" name="Slide Number Placeholder 6"/>
          <p:cNvSpPr>
            <a:spLocks noGrp="1"/>
          </p:cNvSpPr>
          <p:nvPr>
            <p:ph type="sldNum" sz="quarter" idx="5"/>
          </p:nvPr>
        </p:nvSpPr>
        <p:spPr>
          <a:xfrm>
            <a:off x="4024761" y="9721502"/>
            <a:ext cx="3077662" cy="513111"/>
          </a:xfrm>
          <a:prstGeom prst="rect">
            <a:avLst/>
          </a:prstGeom>
        </p:spPr>
        <p:txBody>
          <a:bodyPr vert="horz" lIns="93926" tIns="46964" rIns="93926" bIns="46964" rtlCol="0" anchor="b"/>
          <a:lstStyle>
            <a:lvl1pPr algn="r">
              <a:defRPr sz="1200"/>
            </a:lvl1pPr>
          </a:lstStyle>
          <a:p>
            <a:fld id="{6349F337-F26A-4DA0-951D-78CC0D9BE815}" type="slidenum">
              <a:rPr lang="en-GB" smtClean="0"/>
              <a:t>‹#›</a:t>
            </a:fld>
            <a:endParaRPr lang="en-GB"/>
          </a:p>
        </p:txBody>
      </p:sp>
    </p:spTree>
    <p:extLst>
      <p:ext uri="{BB962C8B-B14F-4D97-AF65-F5344CB8AC3E}">
        <p14:creationId xmlns:p14="http://schemas.microsoft.com/office/powerpoint/2010/main" val="15313376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349F337-F26A-4DA0-951D-78CC0D9BE815}" type="slidenum">
              <a:rPr lang="en-GB" smtClean="0"/>
              <a:t>1</a:t>
            </a:fld>
            <a:endParaRPr lang="en-GB"/>
          </a:p>
        </p:txBody>
      </p:sp>
    </p:spTree>
    <p:extLst>
      <p:ext uri="{BB962C8B-B14F-4D97-AF65-F5344CB8AC3E}">
        <p14:creationId xmlns:p14="http://schemas.microsoft.com/office/powerpoint/2010/main" val="22029330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Google Shape;286;p11: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sz="1200"/>
              <a:t>Curriculum ambition, including equity for all. Do all pupils have access to the same content and texts?</a:t>
            </a:r>
            <a:endParaRPr/>
          </a:p>
          <a:p>
            <a:pPr marL="0" lvl="0" indent="0" algn="l" rtl="0">
              <a:spcBef>
                <a:spcPts val="0"/>
              </a:spcBef>
              <a:spcAft>
                <a:spcPts val="0"/>
              </a:spcAft>
              <a:buNone/>
            </a:pPr>
            <a:r>
              <a:rPr lang="en-GB" sz="1200"/>
              <a:t>The same texts for all is important so that all pupils have access to the same rich vocabulary and cultural capital.</a:t>
            </a:r>
            <a:endParaRPr/>
          </a:p>
          <a:p>
            <a:pPr marL="0" lvl="0" indent="0" algn="l" rtl="0">
              <a:spcBef>
                <a:spcPts val="0"/>
              </a:spcBef>
              <a:spcAft>
                <a:spcPts val="0"/>
              </a:spcAft>
              <a:buNone/>
            </a:pPr>
            <a:r>
              <a:rPr lang="en-GB" sz="1200"/>
              <a:t>National curriculum coverage for all pupils., including across language and literature at key stage 4.</a:t>
            </a:r>
            <a:endParaRPr/>
          </a:p>
          <a:p>
            <a:pPr marL="0" lvl="0" indent="0" algn="l" rtl="0">
              <a:spcBef>
                <a:spcPts val="0"/>
              </a:spcBef>
              <a:spcAft>
                <a:spcPts val="0"/>
              </a:spcAft>
              <a:buNone/>
            </a:pPr>
            <a:r>
              <a:rPr lang="en-GB" sz="1200"/>
              <a:t>No GCSE creep into key stage 3.</a:t>
            </a:r>
            <a:endParaRPr/>
          </a:p>
          <a:p>
            <a:pPr marL="0" lvl="0" indent="0" algn="l" rtl="0">
              <a:spcBef>
                <a:spcPts val="0"/>
              </a:spcBef>
              <a:spcAft>
                <a:spcPts val="0"/>
              </a:spcAft>
              <a:buNone/>
            </a:pPr>
            <a:r>
              <a:rPr lang="en-GB" sz="1200"/>
              <a:t>In EYFS, curriculum design may look at components within communication and language and the prime areas of learning. </a:t>
            </a:r>
            <a:endParaRPr/>
          </a:p>
          <a:p>
            <a:pPr marL="0" marR="0" lvl="0" indent="0" algn="l" rtl="0">
              <a:lnSpc>
                <a:spcPct val="100000"/>
              </a:lnSpc>
              <a:spcBef>
                <a:spcPts val="0"/>
              </a:spcBef>
              <a:spcAft>
                <a:spcPts val="0"/>
              </a:spcAft>
              <a:buClr>
                <a:schemeClr val="dk1"/>
              </a:buClr>
              <a:buSzPts val="1200"/>
              <a:buFont typeface="Calibri"/>
              <a:buNone/>
            </a:pPr>
            <a:r>
              <a:rPr lang="en-GB" sz="1200"/>
              <a:t>Effectiveness of subject curriculum design to help all pupils to remember the most important knowledge.</a:t>
            </a:r>
            <a:endParaRPr/>
          </a:p>
          <a:p>
            <a:pPr marL="0" lvl="0" indent="0" algn="l" rtl="0">
              <a:spcBef>
                <a:spcPts val="0"/>
              </a:spcBef>
              <a:spcAft>
                <a:spcPts val="0"/>
              </a:spcAft>
              <a:buNone/>
            </a:pPr>
            <a:r>
              <a:rPr lang="en-GB" sz="1200"/>
              <a:t>Components and sequencing. This is important to aid fluency. </a:t>
            </a:r>
            <a:endParaRPr/>
          </a:p>
          <a:p>
            <a:pPr marL="0" lvl="0" indent="0" algn="l" rtl="0">
              <a:spcBef>
                <a:spcPts val="0"/>
              </a:spcBef>
              <a:spcAft>
                <a:spcPts val="0"/>
              </a:spcAft>
              <a:buNone/>
            </a:pPr>
            <a:r>
              <a:rPr lang="en-GB" sz="1200"/>
              <a:t>Reading and vocabulary development.  Cultural capital.</a:t>
            </a:r>
            <a:endParaRPr/>
          </a:p>
          <a:p>
            <a:pPr marL="0" lvl="0" indent="0" algn="l" rtl="0">
              <a:spcBef>
                <a:spcPts val="0"/>
              </a:spcBef>
              <a:spcAft>
                <a:spcPts val="0"/>
              </a:spcAft>
              <a:buNone/>
            </a:pPr>
            <a:r>
              <a:rPr lang="en-GB" sz="1200"/>
              <a:t>Assessment information and how this aids pedagogy and curriculum design. </a:t>
            </a:r>
            <a:endParaRPr/>
          </a:p>
          <a:p>
            <a:pPr marL="0" lvl="0" indent="0" algn="l" rtl="0">
              <a:spcBef>
                <a:spcPts val="0"/>
              </a:spcBef>
              <a:spcAft>
                <a:spcPts val="0"/>
              </a:spcAft>
              <a:buNone/>
            </a:pPr>
            <a:r>
              <a:rPr lang="en-GB" sz="1200"/>
              <a:t>Support for SEND. This may include appropriate curriculums in specialist settings, that are again broken down into components. </a:t>
            </a:r>
            <a:endParaRPr/>
          </a:p>
          <a:p>
            <a:pPr marL="0" lvl="0" indent="0" algn="l" rtl="0">
              <a:spcBef>
                <a:spcPts val="0"/>
              </a:spcBef>
              <a:spcAft>
                <a:spcPts val="0"/>
              </a:spcAft>
              <a:buNone/>
            </a:pPr>
            <a:r>
              <a:rPr lang="en-GB" sz="1200"/>
              <a:t>Enrichment and clubs.</a:t>
            </a:r>
            <a:endParaRPr/>
          </a:p>
          <a:p>
            <a:pPr marL="0" lvl="0" indent="0" algn="l" rtl="0">
              <a:spcBef>
                <a:spcPts val="0"/>
              </a:spcBef>
              <a:spcAft>
                <a:spcPts val="0"/>
              </a:spcAft>
              <a:buNone/>
            </a:pPr>
            <a:r>
              <a:rPr lang="en-GB" sz="1200"/>
              <a:t>Outcomes on an ongoing basis. This is not just terminal outcomes. It’s also what pupils know and remember on an ongoing basis. </a:t>
            </a:r>
            <a:endParaRPr/>
          </a:p>
        </p:txBody>
      </p:sp>
      <p:sp>
        <p:nvSpPr>
          <p:cNvPr id="287" name="Google Shape;287;p11: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p12: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3" name="Google Shape;293;p12: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A summary of high-quality curriculum planning. </a:t>
            </a:r>
            <a:endParaRPr/>
          </a:p>
        </p:txBody>
      </p:sp>
      <p:sp>
        <p:nvSpPr>
          <p:cNvPr id="294" name="Google Shape;294;p12: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14</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p13: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8" name="Google Shape;308;p13: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The components that need to be identified in a curriculum plan are those that, rooted in research, you think are the things that pupils need to have secure in their memory prior to moving onto something complex. It is what might come out when you are panning for gold. </a:t>
            </a:r>
            <a:endParaRPr/>
          </a:p>
          <a:p>
            <a:pPr marL="0" lvl="0" indent="0" algn="l" rtl="0">
              <a:spcBef>
                <a:spcPts val="0"/>
              </a:spcBef>
              <a:spcAft>
                <a:spcPts val="0"/>
              </a:spcAft>
              <a:buNone/>
            </a:pPr>
            <a:r>
              <a:rPr lang="en-GB"/>
              <a:t>They may be substantive knowledge components (i.e. content)</a:t>
            </a:r>
            <a:endParaRPr/>
          </a:p>
          <a:p>
            <a:pPr marL="0" lvl="0" indent="0" algn="l" rtl="0">
              <a:spcBef>
                <a:spcPts val="0"/>
              </a:spcBef>
              <a:spcAft>
                <a:spcPts val="0"/>
              </a:spcAft>
              <a:buNone/>
            </a:pPr>
            <a:r>
              <a:rPr lang="en-GB"/>
              <a:t>Disciplinary components (i.e. methods in mathematics, knowledge to be able to analyse data or conduct an experiment in science). Although disciplinary knowledge may be different in English, for example knowledge of how to debate or write at length (when they have the substantive knowledge to do so).</a:t>
            </a:r>
            <a:endParaRPr/>
          </a:p>
          <a:p>
            <a:pPr marL="0" lvl="0" indent="0" algn="l" rtl="0">
              <a:spcBef>
                <a:spcPts val="0"/>
              </a:spcBef>
              <a:spcAft>
                <a:spcPts val="0"/>
              </a:spcAft>
              <a:buNone/>
            </a:pPr>
            <a:r>
              <a:rPr lang="en-GB"/>
              <a:t>This works towards end points where pupils are able to apply knowledge in complex activities so that pupils can do complex tasks with fluent recall.</a:t>
            </a:r>
            <a:endParaRPr/>
          </a:p>
        </p:txBody>
      </p:sp>
      <p:sp>
        <p:nvSpPr>
          <p:cNvPr id="309" name="Google Shape;309;p13: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15</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p14: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7" name="Google Shape;317;p14: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What are the components when driving a car? Which ones can you do without?</a:t>
            </a:r>
            <a:endParaRPr/>
          </a:p>
          <a:p>
            <a:pPr marL="0" lvl="0" indent="0" algn="l" rtl="0">
              <a:spcBef>
                <a:spcPts val="0"/>
              </a:spcBef>
              <a:spcAft>
                <a:spcPts val="0"/>
              </a:spcAft>
              <a:buNone/>
            </a:pPr>
            <a:r>
              <a:rPr lang="en-GB"/>
              <a:t>What are the end points when driving a car?</a:t>
            </a:r>
            <a:endParaRPr/>
          </a:p>
          <a:p>
            <a:pPr marL="0" lvl="0" indent="0" algn="l" rtl="0">
              <a:spcBef>
                <a:spcPts val="0"/>
              </a:spcBef>
              <a:spcAft>
                <a:spcPts val="0"/>
              </a:spcAft>
              <a:buNone/>
            </a:pPr>
            <a:r>
              <a:rPr lang="en-GB"/>
              <a:t>Take responses.</a:t>
            </a:r>
            <a:endParaRPr/>
          </a:p>
          <a:p>
            <a:pPr marL="0" lvl="0" indent="0" algn="l" rtl="0">
              <a:spcBef>
                <a:spcPts val="0"/>
              </a:spcBef>
              <a:spcAft>
                <a:spcPts val="0"/>
              </a:spcAft>
              <a:buNone/>
            </a:pPr>
            <a:r>
              <a:rPr lang="en-GB"/>
              <a:t>It is the application of knowledge learned when doing mini-assessments such as a reverse around a corner. It gives meaningful information to the instructor and learner about what components are missing. </a:t>
            </a:r>
            <a:endParaRPr/>
          </a:p>
        </p:txBody>
      </p:sp>
      <p:sp>
        <p:nvSpPr>
          <p:cNvPr id="318" name="Google Shape;318;p14: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16</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p15: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5" name="Google Shape;325;p15: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b="0"/>
              <a:t>A focus on knowledge, not generic pedagogy or exam rubrics. Not mnemonics at the expense of subject content.</a:t>
            </a:r>
            <a:endParaRPr/>
          </a:p>
          <a:p>
            <a:pPr marL="0" lvl="0" indent="0" algn="l" rtl="0">
              <a:spcBef>
                <a:spcPts val="0"/>
              </a:spcBef>
              <a:spcAft>
                <a:spcPts val="0"/>
              </a:spcAft>
              <a:buNone/>
            </a:pPr>
            <a:endParaRPr b="1"/>
          </a:p>
          <a:p>
            <a:pPr marL="0" lvl="0" indent="0" algn="l" rtl="0">
              <a:spcBef>
                <a:spcPts val="0"/>
              </a:spcBef>
              <a:spcAft>
                <a:spcPts val="0"/>
              </a:spcAft>
              <a:buNone/>
            </a:pPr>
            <a:r>
              <a:rPr lang="en-GB" b="1"/>
              <a:t>Literary Studies</a:t>
            </a:r>
            <a:endParaRPr/>
          </a:p>
          <a:p>
            <a:pPr marL="0" lvl="0" indent="0" algn="l" rtl="0">
              <a:spcBef>
                <a:spcPts val="0"/>
              </a:spcBef>
              <a:spcAft>
                <a:spcPts val="0"/>
              </a:spcAft>
              <a:buNone/>
            </a:pPr>
            <a:r>
              <a:rPr lang="en-GB" b="0"/>
              <a:t>A wide-range of literature (genre, form, world) or a narrow focus on GCSE texts?</a:t>
            </a:r>
            <a:endParaRPr/>
          </a:p>
          <a:p>
            <a:pPr marL="0" lvl="0" indent="0" algn="l" rtl="0">
              <a:spcBef>
                <a:spcPts val="0"/>
              </a:spcBef>
              <a:spcAft>
                <a:spcPts val="0"/>
              </a:spcAft>
              <a:buNone/>
            </a:pPr>
            <a:r>
              <a:rPr lang="en-GB" b="0"/>
              <a:t>Do teachers identify the components of context that need careful teaching to understand texts?</a:t>
            </a:r>
            <a:endParaRPr/>
          </a:p>
          <a:p>
            <a:pPr marL="0" lvl="0" indent="0" algn="l" rtl="0">
              <a:spcBef>
                <a:spcPts val="0"/>
              </a:spcBef>
              <a:spcAft>
                <a:spcPts val="0"/>
              </a:spcAft>
              <a:buNone/>
            </a:pPr>
            <a:r>
              <a:rPr lang="en-GB" b="0"/>
              <a:t>Does the curriculum identify components of literary concepts and grammar and how these shape meaning? </a:t>
            </a:r>
            <a:endParaRPr/>
          </a:p>
          <a:p>
            <a:pPr marL="0" lvl="0" indent="0" algn="l" rtl="0">
              <a:spcBef>
                <a:spcPts val="0"/>
              </a:spcBef>
              <a:spcAft>
                <a:spcPts val="0"/>
              </a:spcAft>
              <a:buNone/>
            </a:pPr>
            <a:endParaRPr b="0"/>
          </a:p>
          <a:p>
            <a:pPr marL="0" lvl="0" indent="0" algn="l" rtl="0">
              <a:spcBef>
                <a:spcPts val="0"/>
              </a:spcBef>
              <a:spcAft>
                <a:spcPts val="0"/>
              </a:spcAft>
              <a:buNone/>
            </a:pPr>
            <a:r>
              <a:rPr lang="en-GB" b="1"/>
              <a:t>Composition</a:t>
            </a:r>
            <a:endParaRPr/>
          </a:p>
          <a:p>
            <a:pPr marL="0" lvl="0" indent="0" algn="l" rtl="0">
              <a:spcBef>
                <a:spcPts val="0"/>
              </a:spcBef>
              <a:spcAft>
                <a:spcPts val="0"/>
              </a:spcAft>
              <a:buNone/>
            </a:pPr>
            <a:r>
              <a:rPr lang="en-GB" b="0"/>
              <a:t>Rich texts given as models</a:t>
            </a:r>
            <a:endParaRPr/>
          </a:p>
          <a:p>
            <a:pPr marL="0" lvl="0" indent="0" algn="l" rtl="0">
              <a:spcBef>
                <a:spcPts val="0"/>
              </a:spcBef>
              <a:spcAft>
                <a:spcPts val="0"/>
              </a:spcAft>
              <a:buNone/>
            </a:pPr>
            <a:r>
              <a:rPr lang="en-GB" b="0"/>
              <a:t>Explicit identification of components such as SPAG</a:t>
            </a:r>
            <a:endParaRPr/>
          </a:p>
          <a:p>
            <a:pPr marL="0" lvl="0" indent="0" algn="l" rtl="0">
              <a:spcBef>
                <a:spcPts val="0"/>
              </a:spcBef>
              <a:spcAft>
                <a:spcPts val="0"/>
              </a:spcAft>
              <a:buNone/>
            </a:pPr>
            <a:r>
              <a:rPr lang="en-GB" b="0"/>
              <a:t>Do pupils have the fluency of knowledge to edit their own writing and evaluate their writing?</a:t>
            </a:r>
            <a:endParaRPr/>
          </a:p>
          <a:p>
            <a:pPr marL="0" lvl="0" indent="0" algn="l" rtl="0">
              <a:spcBef>
                <a:spcPts val="0"/>
              </a:spcBef>
              <a:spcAft>
                <a:spcPts val="0"/>
              </a:spcAft>
              <a:buNone/>
            </a:pPr>
            <a:r>
              <a:rPr lang="en-GB" b="0"/>
              <a:t>Do you identify the components of syntax so that pupils can compose increasingly complex sentences to convey complex meanings?</a:t>
            </a:r>
            <a:endParaRPr/>
          </a:p>
          <a:p>
            <a:pPr marL="0" lvl="0" indent="0" algn="l" rtl="0">
              <a:spcBef>
                <a:spcPts val="0"/>
              </a:spcBef>
              <a:spcAft>
                <a:spcPts val="0"/>
              </a:spcAft>
              <a:buNone/>
            </a:pPr>
            <a:endParaRPr b="0"/>
          </a:p>
          <a:p>
            <a:pPr marL="0" lvl="0" indent="0" algn="l" rtl="0">
              <a:spcBef>
                <a:spcPts val="0"/>
              </a:spcBef>
              <a:spcAft>
                <a:spcPts val="0"/>
              </a:spcAft>
              <a:buNone/>
            </a:pPr>
            <a:r>
              <a:rPr lang="en-GB" b="1"/>
              <a:t>Linguistics</a:t>
            </a:r>
            <a:endParaRPr/>
          </a:p>
          <a:p>
            <a:pPr marL="0" lvl="0" indent="0" algn="l" rtl="0">
              <a:spcBef>
                <a:spcPts val="0"/>
              </a:spcBef>
              <a:spcAft>
                <a:spcPts val="0"/>
              </a:spcAft>
              <a:buNone/>
            </a:pPr>
            <a:r>
              <a:rPr lang="en-GB" b="0"/>
              <a:t>Importance of standard English, including its origins</a:t>
            </a:r>
            <a:endParaRPr/>
          </a:p>
          <a:p>
            <a:pPr marL="0" lvl="0" indent="0" algn="l" rtl="0">
              <a:spcBef>
                <a:spcPts val="0"/>
              </a:spcBef>
              <a:spcAft>
                <a:spcPts val="0"/>
              </a:spcAft>
              <a:buNone/>
            </a:pPr>
            <a:r>
              <a:rPr lang="en-GB" b="0"/>
              <a:t>Etymology and the history of the English language</a:t>
            </a:r>
            <a:endParaRPr/>
          </a:p>
          <a:p>
            <a:pPr marL="0" lvl="0" indent="0" algn="l" rtl="0">
              <a:spcBef>
                <a:spcPts val="0"/>
              </a:spcBef>
              <a:spcAft>
                <a:spcPts val="0"/>
              </a:spcAft>
              <a:buNone/>
            </a:pPr>
            <a:r>
              <a:rPr lang="en-GB" b="0"/>
              <a:t>Differences between written and spoken English.</a:t>
            </a:r>
            <a:endParaRPr/>
          </a:p>
          <a:p>
            <a:pPr marL="0" lvl="0" indent="0" algn="l" rtl="0">
              <a:spcBef>
                <a:spcPts val="0"/>
              </a:spcBef>
              <a:spcAft>
                <a:spcPts val="0"/>
              </a:spcAft>
              <a:buNone/>
            </a:pPr>
            <a:endParaRPr b="0"/>
          </a:p>
          <a:p>
            <a:pPr marL="0" lvl="0" indent="0" algn="l" rtl="0">
              <a:spcBef>
                <a:spcPts val="0"/>
              </a:spcBef>
              <a:spcAft>
                <a:spcPts val="0"/>
              </a:spcAft>
              <a:buNone/>
            </a:pPr>
            <a:r>
              <a:rPr lang="en-GB" b="1"/>
              <a:t>Rhetoric</a:t>
            </a:r>
            <a:endParaRPr/>
          </a:p>
          <a:p>
            <a:pPr marL="0" lvl="0" indent="0" algn="l" rtl="0">
              <a:spcBef>
                <a:spcPts val="0"/>
              </a:spcBef>
              <a:spcAft>
                <a:spcPts val="0"/>
              </a:spcAft>
              <a:buNone/>
            </a:pPr>
            <a:r>
              <a:rPr lang="en-GB" b="0"/>
              <a:t>Plans show components around effective written and spoken rhetoric that are sequenced so that pupils embed them to fluency.</a:t>
            </a:r>
            <a:endParaRPr/>
          </a:p>
          <a:p>
            <a:pPr marL="0" lvl="0" indent="0" algn="l" rtl="0">
              <a:spcBef>
                <a:spcPts val="0"/>
              </a:spcBef>
              <a:spcAft>
                <a:spcPts val="0"/>
              </a:spcAft>
              <a:buNone/>
            </a:pPr>
            <a:r>
              <a:rPr lang="en-GB" b="0"/>
              <a:t>Plans help pupils to deepen knowledge or rhetoric and apply this fluently in their own oral and written compositions.</a:t>
            </a:r>
            <a:endParaRPr/>
          </a:p>
          <a:p>
            <a:pPr marL="0" lvl="0" indent="0" algn="l" rtl="0">
              <a:spcBef>
                <a:spcPts val="0"/>
              </a:spcBef>
              <a:spcAft>
                <a:spcPts val="0"/>
              </a:spcAft>
              <a:buNone/>
            </a:pPr>
            <a:r>
              <a:rPr lang="en-GB" b="0"/>
              <a:t>Do plans identify components of rhetoric in great speeches and writing? Is this seuqnced to help pupils to use this in their own language?</a:t>
            </a:r>
            <a:endParaRPr/>
          </a:p>
          <a:p>
            <a:pPr marL="0" lvl="0" indent="0" algn="l" rtl="0">
              <a:spcBef>
                <a:spcPts val="0"/>
              </a:spcBef>
              <a:spcAft>
                <a:spcPts val="0"/>
              </a:spcAft>
              <a:buNone/>
            </a:pPr>
            <a:endParaRPr b="0"/>
          </a:p>
          <a:p>
            <a:pPr marL="0" lvl="0" indent="0" algn="l" rtl="0">
              <a:spcBef>
                <a:spcPts val="0"/>
              </a:spcBef>
              <a:spcAft>
                <a:spcPts val="0"/>
              </a:spcAft>
              <a:buNone/>
            </a:pPr>
            <a:endParaRPr b="0"/>
          </a:p>
        </p:txBody>
      </p:sp>
      <p:sp>
        <p:nvSpPr>
          <p:cNvPr id="326" name="Google Shape;326;p15: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17</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p16: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5" name="Google Shape;335;p16: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How do you intend for pupils to read for pleasure? Across a range of quality texts? This is a social justice matter as it exposes pupils to the best that has been written and said. </a:t>
            </a:r>
            <a:endParaRPr/>
          </a:p>
          <a:p>
            <a:pPr marL="0" lvl="0" indent="0" algn="l" rtl="0">
              <a:spcBef>
                <a:spcPts val="0"/>
              </a:spcBef>
              <a:spcAft>
                <a:spcPts val="0"/>
              </a:spcAft>
              <a:buNone/>
            </a:pPr>
            <a:r>
              <a:rPr lang="en-GB"/>
              <a:t>What about barriers to reading? Including gaps in phonics knowledge? How do you identify and tackle gaps in components of phonics knowledge?</a:t>
            </a:r>
            <a:endParaRPr/>
          </a:p>
          <a:p>
            <a:pPr marL="0" lvl="0" indent="0" algn="l" rtl="0">
              <a:spcBef>
                <a:spcPts val="0"/>
              </a:spcBef>
              <a:spcAft>
                <a:spcPts val="0"/>
              </a:spcAft>
              <a:buNone/>
            </a:pPr>
            <a:r>
              <a:rPr lang="en-GB"/>
              <a:t>How do develop teachers’ subject and pedagogical knowledge to support curriculum delivery?</a:t>
            </a:r>
            <a:endParaRPr/>
          </a:p>
          <a:p>
            <a:pPr marL="0" lvl="0" indent="0" algn="l" rtl="0">
              <a:spcBef>
                <a:spcPts val="0"/>
              </a:spcBef>
              <a:spcAft>
                <a:spcPts val="0"/>
              </a:spcAft>
              <a:buNone/>
            </a:pPr>
            <a:r>
              <a:rPr lang="en-GB"/>
              <a:t>So, components of debate and discussion are taught, using effective pedagogy. </a:t>
            </a:r>
            <a:endParaRPr/>
          </a:p>
          <a:p>
            <a:pPr marL="0" lvl="0" indent="0" algn="l" rtl="0">
              <a:spcBef>
                <a:spcPts val="0"/>
              </a:spcBef>
              <a:spcAft>
                <a:spcPts val="0"/>
              </a:spcAft>
              <a:buNone/>
            </a:pPr>
            <a:r>
              <a:rPr lang="en-GB"/>
              <a:t>How do you develop tier 1, 2 vocabulary? SPAG?</a:t>
            </a:r>
            <a:endParaRPr/>
          </a:p>
          <a:p>
            <a:pPr marL="0" lvl="0" indent="0" algn="l" rtl="0">
              <a:spcBef>
                <a:spcPts val="0"/>
              </a:spcBef>
              <a:spcAft>
                <a:spcPts val="0"/>
              </a:spcAft>
              <a:buNone/>
            </a:pPr>
            <a:endParaRPr/>
          </a:p>
        </p:txBody>
      </p:sp>
      <p:sp>
        <p:nvSpPr>
          <p:cNvPr id="336" name="Google Shape;336;p16: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18</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p17: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2" name="Google Shape;342;p17: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In their research, they discuss how well leaders have identified the small pieces of knowledge, how they have ensured that they are sequenced well in plans and lessons, how this is deepened as pupils move through a school. This is not topics, it is the topics broken down further, to pinpoint what absolutely needs to be secure.</a:t>
            </a:r>
            <a:endParaRPr/>
          </a:p>
          <a:p>
            <a:pPr marL="0" lvl="0" indent="0" algn="l" rtl="0">
              <a:spcBef>
                <a:spcPts val="0"/>
              </a:spcBef>
              <a:spcAft>
                <a:spcPts val="0"/>
              </a:spcAft>
              <a:buNone/>
            </a:pPr>
            <a:r>
              <a:rPr lang="en-GB"/>
              <a:t>To exemplify the move from complex topics to well-sequenced component knowledge, we know that learner drivers don’t learn how to drive a car by getting into one and having a go. </a:t>
            </a:r>
            <a:endParaRPr/>
          </a:p>
          <a:p>
            <a:pPr marL="0" lvl="0" indent="0" algn="l" rtl="0">
              <a:spcBef>
                <a:spcPts val="0"/>
              </a:spcBef>
              <a:spcAft>
                <a:spcPts val="0"/>
              </a:spcAft>
              <a:buNone/>
            </a:pPr>
            <a:r>
              <a:rPr lang="en-GB"/>
              <a:t>They need to learn a lot of knowledge such as the highway code, instruments, clutch control, navigation. They do this about learning important pieces of knowledge</a:t>
            </a:r>
            <a:endParaRPr/>
          </a:p>
          <a:p>
            <a:pPr marL="0" lvl="0" indent="0" algn="l" rtl="0">
              <a:spcBef>
                <a:spcPts val="0"/>
              </a:spcBef>
              <a:spcAft>
                <a:spcPts val="0"/>
              </a:spcAft>
              <a:buNone/>
            </a:pPr>
            <a:endParaRPr/>
          </a:p>
          <a:p>
            <a:pPr marL="0" lvl="0" indent="0" algn="l" rtl="0">
              <a:spcBef>
                <a:spcPts val="0"/>
              </a:spcBef>
              <a:spcAft>
                <a:spcPts val="0"/>
              </a:spcAft>
              <a:buNone/>
            </a:pPr>
            <a:r>
              <a:rPr lang="en-GB"/>
              <a:t>Now it occurs to me how well my own driving instructor, Dennis,  identified what I needed to learn, and in what order. It was no point him asking me to drive a long journey. For example, lesson one was on simple things such as turning on the engine, use of handbrake, signals and clutch control. </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343" name="Google Shape;343;p17: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19</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
        <p:cNvGrpSpPr/>
        <p:nvPr/>
      </p:nvGrpSpPr>
      <p:grpSpPr>
        <a:xfrm>
          <a:off x="0" y="0"/>
          <a:ext cx="0" cy="0"/>
          <a:chOff x="0" y="0"/>
          <a:chExt cx="0" cy="0"/>
        </a:xfrm>
      </p:grpSpPr>
      <p:sp>
        <p:nvSpPr>
          <p:cNvPr id="349" name="Google Shape;349;p18: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0" name="Google Shape;350;p18: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On key misconception is complex activities/tasks vs components. Have a think about the actual components of English across the categories of knowledge that we have discussed. </a:t>
            </a:r>
            <a:endParaRPr/>
          </a:p>
          <a:p>
            <a:pPr marL="0" lvl="0" indent="0" algn="l" rtl="0">
              <a:spcBef>
                <a:spcPts val="0"/>
              </a:spcBef>
              <a:spcAft>
                <a:spcPts val="0"/>
              </a:spcAft>
              <a:buNone/>
            </a:pPr>
            <a:endParaRPr/>
          </a:p>
          <a:p>
            <a:pPr marL="0" lvl="0" indent="0" algn="l" rtl="0">
              <a:spcBef>
                <a:spcPts val="0"/>
              </a:spcBef>
              <a:spcAft>
                <a:spcPts val="0"/>
              </a:spcAft>
              <a:buNone/>
            </a:pPr>
            <a:r>
              <a:rPr lang="en-GB"/>
              <a:t>Discuss for 2 minutes. Take feedback.</a:t>
            </a:r>
            <a:endParaRPr/>
          </a:p>
          <a:p>
            <a:pPr marL="0" lvl="0" indent="0" algn="l" rtl="0">
              <a:spcBef>
                <a:spcPts val="0"/>
              </a:spcBef>
              <a:spcAft>
                <a:spcPts val="0"/>
              </a:spcAft>
              <a:buNone/>
            </a:pPr>
            <a:r>
              <a:rPr lang="en-GB"/>
              <a:t>You may have considered…</a:t>
            </a:r>
            <a:endParaRPr/>
          </a:p>
        </p:txBody>
      </p:sp>
      <p:sp>
        <p:nvSpPr>
          <p:cNvPr id="351" name="Google Shape;351;p18: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20</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
        <p:cNvGrpSpPr/>
        <p:nvPr/>
      </p:nvGrpSpPr>
      <p:grpSpPr>
        <a:xfrm>
          <a:off x="0" y="0"/>
          <a:ext cx="0" cy="0"/>
          <a:chOff x="0" y="0"/>
          <a:chExt cx="0" cy="0"/>
        </a:xfrm>
      </p:grpSpPr>
      <p:sp>
        <p:nvSpPr>
          <p:cNvPr id="357" name="Google Shape;357;p19: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8" name="Google Shape;358;p19: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b="1"/>
              <a:t>Our aim is to facilitate this – complex webs or schemas of knowledge, including key knowledge of elements of rhetoric, context, SPAG etc.</a:t>
            </a:r>
            <a:endParaRPr/>
          </a:p>
          <a:p>
            <a:pPr marL="0" lvl="0" indent="0" algn="l" rtl="0">
              <a:spcBef>
                <a:spcPts val="0"/>
              </a:spcBef>
              <a:spcAft>
                <a:spcPts val="0"/>
              </a:spcAft>
              <a:buNone/>
            </a:pPr>
            <a:endParaRPr/>
          </a:p>
          <a:p>
            <a:pPr marL="0" lvl="0" indent="0" algn="l" rtl="0">
              <a:spcBef>
                <a:spcPts val="0"/>
              </a:spcBef>
              <a:spcAft>
                <a:spcPts val="0"/>
              </a:spcAft>
              <a:buNone/>
            </a:pPr>
            <a:r>
              <a:rPr lang="en-GB"/>
              <a:t>Discuss that knowledge is generative. The more you know, the more connections you are able to make. This dispels the idea of ‘higher order thinking’. Instead, we focus on a multiplicative effect. </a:t>
            </a:r>
            <a:endParaRPr/>
          </a:p>
          <a:p>
            <a:pPr marL="0" lvl="0" indent="0" algn="l" rtl="0">
              <a:spcBef>
                <a:spcPts val="0"/>
              </a:spcBef>
              <a:spcAft>
                <a:spcPts val="0"/>
              </a:spcAft>
              <a:buNone/>
            </a:pPr>
            <a:endParaRPr/>
          </a:p>
          <a:p>
            <a:pPr marL="0" lvl="0" indent="0" algn="l" rtl="0">
              <a:spcBef>
                <a:spcPts val="0"/>
              </a:spcBef>
              <a:spcAft>
                <a:spcPts val="0"/>
              </a:spcAft>
              <a:buNone/>
            </a:pPr>
            <a:r>
              <a:rPr lang="en-GB"/>
              <a:t>When designing our curriculums, it is also the first point that we consider cognitive overload and spaced repetition. This is so that we can start to facilitate the building of strong schema. </a:t>
            </a:r>
            <a:endParaRPr/>
          </a:p>
        </p:txBody>
      </p:sp>
      <p:sp>
        <p:nvSpPr>
          <p:cNvPr id="359" name="Google Shape;359;p19: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21</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3"/>
        <p:cNvGrpSpPr/>
        <p:nvPr/>
      </p:nvGrpSpPr>
      <p:grpSpPr>
        <a:xfrm>
          <a:off x="0" y="0"/>
          <a:ext cx="0" cy="0"/>
          <a:chOff x="0" y="0"/>
          <a:chExt cx="0" cy="0"/>
        </a:xfrm>
      </p:grpSpPr>
      <p:sp>
        <p:nvSpPr>
          <p:cNvPr id="364" name="Google Shape;364;p20:notes"/>
          <p:cNvSpPr>
            <a:spLocks noGrp="1" noRot="1" noChangeAspect="1"/>
          </p:cNvSpPr>
          <p:nvPr>
            <p:ph type="sldImg" idx="2"/>
          </p:nvPr>
        </p:nvSpPr>
        <p:spPr>
          <a:xfrm>
            <a:off x="92075" y="746125"/>
            <a:ext cx="6626225" cy="37274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5" name="Google Shape;365;p20:notes"/>
          <p:cNvSpPr txBox="1">
            <a:spLocks noGrp="1"/>
          </p:cNvSpPr>
          <p:nvPr>
            <p:ph type="body" idx="1"/>
          </p:nvPr>
        </p:nvSpPr>
        <p:spPr>
          <a:xfrm>
            <a:off x="681038" y="4722694"/>
            <a:ext cx="5448300" cy="4474131"/>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GB"/>
              <a:t>Let’s look at subject curriculum planning as part of intent. Pupils may be working towards complex tasks or full knowledge of topics throughout the year. These could be end points.</a:t>
            </a:r>
            <a:endParaRPr/>
          </a:p>
          <a:p>
            <a:pPr marL="0" marR="0" lvl="0" indent="0" algn="l" rtl="0">
              <a:lnSpc>
                <a:spcPct val="100000"/>
              </a:lnSpc>
              <a:spcBef>
                <a:spcPts val="0"/>
              </a:spcBef>
              <a:spcAft>
                <a:spcPts val="0"/>
              </a:spcAft>
              <a:buClr>
                <a:schemeClr val="dk1"/>
              </a:buClr>
              <a:buSzPts val="1200"/>
              <a:buFont typeface="Calibri"/>
              <a:buNone/>
            </a:pPr>
            <a:r>
              <a:rPr lang="en-GB"/>
              <a:t>Topics or complex activities are the combination of many pieces of knowledge. This underpinning knowledge is the bits of knowledge needed to help pupils to complete something complicated, such as responding to an exam question. Pupils do not get better at these complex activities such as exam-style questions, playing a game of football, doing a Spanish listening, by repeating these complex tasks. We need to identify the underpinning knowledge or knowledge gaps that students may have, help them learn knowledge to fluency, and also sequence this learning well. </a:t>
            </a:r>
            <a:endParaRPr/>
          </a:p>
          <a:p>
            <a:pPr marL="0" marR="0" lvl="0" indent="0" algn="l" rtl="0">
              <a:lnSpc>
                <a:spcPct val="100000"/>
              </a:lnSpc>
              <a:spcBef>
                <a:spcPts val="0"/>
              </a:spcBef>
              <a:spcAft>
                <a:spcPts val="0"/>
              </a:spcAft>
              <a:buClr>
                <a:schemeClr val="dk1"/>
              </a:buClr>
              <a:buSzPts val="1200"/>
              <a:buFont typeface="Calibri"/>
              <a:buNone/>
            </a:pPr>
            <a:endParaRPr/>
          </a:p>
          <a:p>
            <a:pPr marL="0" lvl="0" indent="0" algn="l" rtl="0">
              <a:spcBef>
                <a:spcPts val="0"/>
              </a:spcBef>
              <a:spcAft>
                <a:spcPts val="0"/>
              </a:spcAft>
              <a:buClr>
                <a:schemeClr val="dk1"/>
              </a:buClr>
              <a:buSzPts val="1200"/>
              <a:buFont typeface="Calibri"/>
              <a:buNone/>
            </a:pPr>
            <a:r>
              <a:rPr lang="en-GB"/>
              <a:t>As such, composite complex activities, such as understanding place value, are formed of many different important pieces of knowledge. This knowledge is needed to perform skills or complex tasks. It is important that we identify what knowledge needs to be secure to enable pupils, especially disadvantaged pupils and those with SEND, to access the curriculum, be successful, know and remember increasingly more. This slide is an extract from the maths curriculum plan. In autumn term 1, pupils look at these four complex topics. Underneath these topics may sit  a medium plan and a series of lessons that identify, sequence and build the most important knowledge that pupils need to learn. Let’s look in detail at place value on the next slide.</a:t>
            </a:r>
            <a:endParaRPr/>
          </a:p>
          <a:p>
            <a:pPr marL="0" lvl="0" indent="0" algn="l" rtl="0">
              <a:spcBef>
                <a:spcPts val="0"/>
              </a:spcBef>
              <a:spcAft>
                <a:spcPts val="0"/>
              </a:spcAft>
              <a:buClr>
                <a:schemeClr val="dk1"/>
              </a:buClr>
              <a:buSzPts val="1200"/>
              <a:buFont typeface="Calibri"/>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1:notes"/>
          <p:cNvSpPr>
            <a:spLocks noGrp="1" noRot="1" noChangeAspect="1"/>
          </p:cNvSpPr>
          <p:nvPr>
            <p:ph type="sldImg" idx="2"/>
          </p:nvPr>
        </p:nvSpPr>
        <p:spPr>
          <a:xfrm>
            <a:off x="92075" y="746125"/>
            <a:ext cx="6626225" cy="37274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5" name="Google Shape;195;p1:notes"/>
          <p:cNvSpPr txBox="1">
            <a:spLocks noGrp="1"/>
          </p:cNvSpPr>
          <p:nvPr>
            <p:ph type="body" idx="1"/>
          </p:nvPr>
        </p:nvSpPr>
        <p:spPr>
          <a:xfrm>
            <a:off x="681038" y="4722694"/>
            <a:ext cx="5448300" cy="4474131"/>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lt1"/>
              </a:buClr>
              <a:buSzPts val="1200"/>
              <a:buFont typeface="Calibri"/>
              <a:buNone/>
            </a:pPr>
            <a:r>
              <a:rPr lang="en-GB"/>
              <a:t>Welcome, introduce each other and session.</a:t>
            </a:r>
            <a:endParaRPr/>
          </a:p>
          <a:p>
            <a:pPr marL="0" lvl="0" indent="0" algn="l" rtl="0">
              <a:spcBef>
                <a:spcPts val="0"/>
              </a:spcBef>
              <a:spcAft>
                <a:spcPts val="0"/>
              </a:spcAft>
              <a:buClr>
                <a:schemeClr val="lt1"/>
              </a:buClr>
              <a:buSzPts val="1200"/>
              <a:buFont typeface="Calibri"/>
              <a:buNone/>
            </a:pPr>
            <a:r>
              <a:rPr lang="en-GB"/>
              <a:t>This is a practice session for subject hubs on curriculum.</a:t>
            </a:r>
            <a:endParaRPr/>
          </a:p>
          <a:p>
            <a:pPr marL="0" lvl="0" indent="0" algn="l" rtl="0">
              <a:spcBef>
                <a:spcPts val="0"/>
              </a:spcBef>
              <a:spcAft>
                <a:spcPts val="0"/>
              </a:spcAft>
              <a:buClr>
                <a:schemeClr val="lt1"/>
              </a:buClr>
              <a:buSzPts val="1200"/>
              <a:buFont typeface="Calibri"/>
              <a:buNone/>
            </a:pPr>
            <a:r>
              <a:rPr lang="en-GB"/>
              <a:t>It is the first of many, as part of an ambitious LA wide project</a:t>
            </a:r>
            <a:endParaRPr/>
          </a:p>
          <a:p>
            <a:pPr marL="0" lvl="0" indent="0" algn="l" rtl="0">
              <a:spcBef>
                <a:spcPts val="0"/>
              </a:spcBef>
              <a:spcAft>
                <a:spcPts val="0"/>
              </a:spcAft>
              <a:buClr>
                <a:schemeClr val="lt1"/>
              </a:buClr>
              <a:buSzPts val="1200"/>
              <a:buFont typeface="Calibri"/>
              <a:buNone/>
            </a:pPr>
            <a:r>
              <a:rPr lang="en-GB"/>
              <a:t>We appreciate your feedback.</a:t>
            </a:r>
            <a:endParaRPr/>
          </a:p>
          <a:p>
            <a:pPr marL="0" lvl="0" indent="0" algn="l" rtl="0">
              <a:spcBef>
                <a:spcPts val="0"/>
              </a:spcBef>
              <a:spcAft>
                <a:spcPts val="0"/>
              </a:spcAft>
              <a:buClr>
                <a:schemeClr val="lt1"/>
              </a:buClr>
              <a:buSzPts val="1200"/>
              <a:buFont typeface="Calibri"/>
              <a:buNone/>
            </a:pPr>
            <a:endParaRPr/>
          </a:p>
          <a:p>
            <a:pPr marL="0" lvl="0" indent="0" algn="l" rtl="0">
              <a:spcBef>
                <a:spcPts val="0"/>
              </a:spcBef>
              <a:spcAft>
                <a:spcPts val="0"/>
              </a:spcAft>
              <a:buClr>
                <a:schemeClr val="lt1"/>
              </a:buClr>
              <a:buSzPts val="1200"/>
              <a:buFont typeface="Calibri"/>
              <a:buNone/>
            </a:pPr>
            <a:r>
              <a:rPr lang="en-GB"/>
              <a:t>It is within the remit of support without judgement. We are here to genuinely help you and to facilitate helping each other. The reason is that we impact approximately 19 thousand pupils across the LA. </a:t>
            </a:r>
            <a:endParaRPr/>
          </a:p>
          <a:p>
            <a:pPr marL="0" lvl="0" indent="0" algn="l" rtl="0">
              <a:spcBef>
                <a:spcPts val="0"/>
              </a:spcBef>
              <a:spcAft>
                <a:spcPts val="0"/>
              </a:spcAft>
              <a:buClr>
                <a:schemeClr val="lt1"/>
              </a:buClr>
              <a:buSzPts val="1200"/>
              <a:buFont typeface="Calibri"/>
              <a:buNone/>
            </a:pPr>
            <a:endParaRPr/>
          </a:p>
          <a:p>
            <a:pPr marL="0" lvl="0" indent="0" algn="l" rtl="0">
              <a:spcBef>
                <a:spcPts val="0"/>
              </a:spcBef>
              <a:spcAft>
                <a:spcPts val="0"/>
              </a:spcAft>
              <a:buClr>
                <a:schemeClr val="lt1"/>
              </a:buClr>
              <a:buSzPts val="1200"/>
              <a:buFont typeface="Calibri"/>
              <a:buNone/>
            </a:pPr>
            <a:endParaRPr/>
          </a:p>
          <a:p>
            <a:pPr marL="0" lvl="0" indent="0" algn="l" rtl="0">
              <a:spcBef>
                <a:spcPts val="0"/>
              </a:spcBef>
              <a:spcAft>
                <a:spcPts val="0"/>
              </a:spcAft>
              <a:buClr>
                <a:schemeClr val="lt1"/>
              </a:buClr>
              <a:buSzPts val="1200"/>
              <a:buFont typeface="Calibri"/>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4"/>
        <p:cNvGrpSpPr/>
        <p:nvPr/>
      </p:nvGrpSpPr>
      <p:grpSpPr>
        <a:xfrm>
          <a:off x="0" y="0"/>
          <a:ext cx="0" cy="0"/>
          <a:chOff x="0" y="0"/>
          <a:chExt cx="0" cy="0"/>
        </a:xfrm>
      </p:grpSpPr>
      <p:sp>
        <p:nvSpPr>
          <p:cNvPr id="405" name="Google Shape;405;p24: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6" name="Google Shape;406;p24: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So, choose the right things for pupils to learn. Plan for small components, well sequenced, to avoid cognitive overload. Then, space the learning over a sequence of lessons to aid memory. </a:t>
            </a:r>
            <a:endParaRPr/>
          </a:p>
          <a:p>
            <a:pPr marL="0" lvl="0" indent="0" algn="l" rtl="0">
              <a:spcBef>
                <a:spcPts val="0"/>
              </a:spcBef>
              <a:spcAft>
                <a:spcPts val="0"/>
              </a:spcAft>
              <a:buNone/>
            </a:pPr>
            <a:r>
              <a:rPr lang="en-GB"/>
              <a:t>Consider why a sequence of knowledge is in place, how does it relate to existing knowledge and skills, how well is this implemented and assessed. Does it enable pupils to know and remember more? </a:t>
            </a:r>
            <a:endParaRPr/>
          </a:p>
          <a:p>
            <a:pPr marL="0" lvl="0" indent="0" algn="l" rtl="0">
              <a:spcBef>
                <a:spcPts val="0"/>
              </a:spcBef>
              <a:spcAft>
                <a:spcPts val="0"/>
              </a:spcAft>
              <a:buNone/>
            </a:pPr>
            <a:endParaRPr/>
          </a:p>
        </p:txBody>
      </p:sp>
      <p:sp>
        <p:nvSpPr>
          <p:cNvPr id="407" name="Google Shape;407;p24: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23</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Google Shape;412;p25: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3" name="Google Shape;413;p25: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Reflections so far. What are your next steps in these areas?</a:t>
            </a:r>
            <a:endParaRPr/>
          </a:p>
          <a:p>
            <a:pPr marL="0" lvl="0" indent="0" algn="l" rtl="0">
              <a:spcBef>
                <a:spcPts val="0"/>
              </a:spcBef>
              <a:spcAft>
                <a:spcPts val="0"/>
              </a:spcAft>
              <a:buNone/>
            </a:pPr>
            <a:endParaRPr/>
          </a:p>
        </p:txBody>
      </p:sp>
      <p:sp>
        <p:nvSpPr>
          <p:cNvPr id="414" name="Google Shape;414;p25: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24</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7"/>
        <p:cNvGrpSpPr/>
        <p:nvPr/>
      </p:nvGrpSpPr>
      <p:grpSpPr>
        <a:xfrm>
          <a:off x="0" y="0"/>
          <a:ext cx="0" cy="0"/>
          <a:chOff x="0" y="0"/>
          <a:chExt cx="0" cy="0"/>
        </a:xfrm>
      </p:grpSpPr>
      <p:sp>
        <p:nvSpPr>
          <p:cNvPr id="418" name="Google Shape;418;p26:notes"/>
          <p:cNvSpPr txBox="1">
            <a:spLocks noGrp="1"/>
          </p:cNvSpPr>
          <p:nvPr>
            <p:ph type="body" idx="1"/>
          </p:nvPr>
        </p:nvSpPr>
        <p:spPr>
          <a:xfrm>
            <a:off x="681038" y="4784835"/>
            <a:ext cx="5448300" cy="391486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9" name="Google Shape;419;p26: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1"/>
        <p:cNvGrpSpPr/>
        <p:nvPr/>
      </p:nvGrpSpPr>
      <p:grpSpPr>
        <a:xfrm>
          <a:off x="0" y="0"/>
          <a:ext cx="0" cy="0"/>
          <a:chOff x="0" y="0"/>
          <a:chExt cx="0" cy="0"/>
        </a:xfrm>
      </p:grpSpPr>
      <p:sp>
        <p:nvSpPr>
          <p:cNvPr id="432" name="Google Shape;432;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3" name="Google Shape;433;p2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p:cNvGrpSpPr/>
        <p:nvPr/>
      </p:nvGrpSpPr>
      <p:grpSpPr>
        <a:xfrm>
          <a:off x="0" y="0"/>
          <a:ext cx="0" cy="0"/>
          <a:chOff x="0" y="0"/>
          <a:chExt cx="0" cy="0"/>
        </a:xfrm>
      </p:grpSpPr>
      <p:sp>
        <p:nvSpPr>
          <p:cNvPr id="438" name="Google Shape;438;p29: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9" name="Google Shape;439;p29: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 </a:t>
            </a:r>
            <a:endParaRPr/>
          </a:p>
        </p:txBody>
      </p:sp>
      <p:sp>
        <p:nvSpPr>
          <p:cNvPr id="440" name="Google Shape;440;p29: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27</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2: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7" name="Google Shape;207;p2: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8" name="Google Shape;208;p2: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6</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p5: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8" name="Google Shape;238;p5: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Each year on GCSE results day, during SATs results, at end-of year celebrations, we see many pupils and students across the country celebrate their outcomes and learning from the year. The following week, we also see pupils transition successfully from primary to secondary, and secondary to college, and to other destinations. using their prior learning. There will also be many young people in their 20s and 30s drawing on what we have taught them, in unexpected ways.</a:t>
            </a:r>
            <a:endParaRPr/>
          </a:p>
          <a:p>
            <a:pPr marL="0" lvl="0" indent="0" algn="l" rtl="0">
              <a:spcBef>
                <a:spcPts val="0"/>
              </a:spcBef>
              <a:spcAft>
                <a:spcPts val="0"/>
              </a:spcAft>
              <a:buNone/>
            </a:pPr>
            <a:endParaRPr/>
          </a:p>
          <a:p>
            <a:pPr marL="0" lvl="0" indent="0" algn="l" rtl="0">
              <a:spcBef>
                <a:spcPts val="0"/>
              </a:spcBef>
              <a:spcAft>
                <a:spcPts val="0"/>
              </a:spcAft>
              <a:buNone/>
            </a:pPr>
            <a:r>
              <a:rPr lang="en-GB"/>
              <a:t>The focus of EIF aligns with our fundamental belief as teachers that we want to inspire pupils and students across our schools to excel and feel a sense of success. We are also preparing them to have such a detailed and complex web of knowledge, that they are able to draw on this knowledge with ease throughout education and employment. This is achieved through high-quality curriculum design.</a:t>
            </a:r>
            <a:endParaRPr/>
          </a:p>
          <a:p>
            <a:pPr marL="0" lvl="0" indent="0" algn="l" rtl="0">
              <a:spcBef>
                <a:spcPts val="0"/>
              </a:spcBef>
              <a:spcAft>
                <a:spcPts val="0"/>
              </a:spcAft>
              <a:buNone/>
            </a:pPr>
            <a:endParaRPr sz="1200">
              <a:solidFill>
                <a:schemeClr val="dk1"/>
              </a:solidFill>
              <a:latin typeface="Calibri"/>
              <a:ea typeface="Calibri"/>
              <a:cs typeface="Calibri"/>
              <a:sym typeface="Calibri"/>
            </a:endParaRPr>
          </a:p>
          <a:p>
            <a:pPr marL="0" lvl="0" indent="0" algn="l" rtl="0">
              <a:spcBef>
                <a:spcPts val="0"/>
              </a:spcBef>
              <a:spcAft>
                <a:spcPts val="0"/>
              </a:spcAft>
              <a:buNone/>
            </a:pPr>
            <a:r>
              <a:rPr lang="en-GB" sz="1200">
                <a:solidFill>
                  <a:schemeClr val="dk1"/>
                </a:solidFill>
                <a:latin typeface="Calibri"/>
                <a:ea typeface="Calibri"/>
                <a:cs typeface="Calibri"/>
                <a:sym typeface="Calibri"/>
              </a:rPr>
              <a:t>English is particularly important as it supports all other subject areas, and also the development of reading. </a:t>
            </a:r>
            <a:endParaRPr/>
          </a:p>
          <a:p>
            <a:pPr marL="0" lvl="0" indent="0" algn="l" rtl="0">
              <a:spcBef>
                <a:spcPts val="0"/>
              </a:spcBef>
              <a:spcAft>
                <a:spcPts val="0"/>
              </a:spcAft>
              <a:buNone/>
            </a:pPr>
            <a:endParaRPr/>
          </a:p>
        </p:txBody>
      </p:sp>
      <p:sp>
        <p:nvSpPr>
          <p:cNvPr id="239" name="Google Shape;239;p5: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7</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p6: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0" name="Google Shape;250;p6: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Researchers recorded that in their first four years:</a:t>
            </a:r>
            <a:endParaRPr/>
          </a:p>
          <a:p>
            <a:pPr marL="0" lvl="0" indent="0" algn="l" rtl="0">
              <a:spcBef>
                <a:spcPts val="0"/>
              </a:spcBef>
              <a:spcAft>
                <a:spcPts val="0"/>
              </a:spcAft>
              <a:buNone/>
            </a:pPr>
            <a:r>
              <a:rPr lang="en-GB"/>
              <a:t>An average child in a professional family accumulated experience with almost 45 million words.</a:t>
            </a:r>
            <a:endParaRPr/>
          </a:p>
          <a:p>
            <a:pPr marL="0" lvl="0" indent="0" algn="l" rtl="0">
              <a:spcBef>
                <a:spcPts val="0"/>
              </a:spcBef>
              <a:spcAft>
                <a:spcPts val="0"/>
              </a:spcAft>
              <a:buNone/>
            </a:pPr>
            <a:r>
              <a:rPr lang="en-GB"/>
              <a:t>An average child in a working-class family, 26 million words.</a:t>
            </a:r>
            <a:endParaRPr/>
          </a:p>
          <a:p>
            <a:pPr marL="0" lvl="0" indent="0" algn="l" rtl="0">
              <a:spcBef>
                <a:spcPts val="0"/>
              </a:spcBef>
              <a:spcAft>
                <a:spcPts val="0"/>
              </a:spcAft>
              <a:buNone/>
            </a:pPr>
            <a:r>
              <a:rPr lang="en-GB"/>
              <a:t>An average child in a welfare family, 13 million words.</a:t>
            </a:r>
            <a:endParaRPr/>
          </a:p>
          <a:p>
            <a:pPr marL="0" lvl="0" indent="0" algn="l" rtl="0">
              <a:spcBef>
                <a:spcPts val="0"/>
              </a:spcBef>
              <a:spcAft>
                <a:spcPts val="0"/>
              </a:spcAft>
              <a:buNone/>
            </a:pPr>
            <a:r>
              <a:rPr lang="en-GB"/>
              <a:t>The gap in social classes is clear from this research. </a:t>
            </a:r>
            <a:endParaRPr/>
          </a:p>
          <a:p>
            <a:pPr marL="0" lvl="0" indent="0" algn="l" rtl="0">
              <a:spcBef>
                <a:spcPts val="0"/>
              </a:spcBef>
              <a:spcAft>
                <a:spcPts val="0"/>
              </a:spcAft>
              <a:buNone/>
            </a:pPr>
            <a:r>
              <a:rPr lang="en-GB"/>
              <a:t>Vocabulary size relates to academic success. It is a convenient proxy for a whole range of academic abilities, not just reading, writing, listening and speaking. Also relates to achievement in science, history, geography and the arts. </a:t>
            </a:r>
            <a:endParaRPr/>
          </a:p>
          <a:p>
            <a:pPr marL="0" lvl="0" indent="0" algn="l" rtl="0">
              <a:spcBef>
                <a:spcPts val="0"/>
              </a:spcBef>
              <a:spcAft>
                <a:spcPts val="0"/>
              </a:spcAft>
              <a:buNone/>
            </a:pPr>
            <a:r>
              <a:rPr lang="en-GB"/>
              <a:t>90% of vocabulary is only encountered in writing and not in speech.</a:t>
            </a:r>
            <a:endParaRPr/>
          </a:p>
          <a:p>
            <a:pPr marL="0" lvl="0" indent="0" algn="l" rtl="0">
              <a:spcBef>
                <a:spcPts val="0"/>
              </a:spcBef>
              <a:spcAft>
                <a:spcPts val="0"/>
              </a:spcAft>
              <a:buNone/>
            </a:pPr>
            <a:r>
              <a:rPr lang="en-GB"/>
              <a:t>Therefore, a rich and high-quality curriculum is needed to address vocabulary and cultural capital deficits. </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251" name="Google Shape;251;p6: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8</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p7: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8" name="Google Shape;258;p7: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We have had a strong focus on examination outcomes. However, underneath this sits a wealth of knowledge that we can impart on the next generation. This is our curriculum.</a:t>
            </a:r>
            <a:endParaRPr/>
          </a:p>
          <a:p>
            <a:pPr marL="0" lvl="0" indent="0" algn="l" rtl="0">
              <a:spcBef>
                <a:spcPts val="0"/>
              </a:spcBef>
              <a:spcAft>
                <a:spcPts val="0"/>
              </a:spcAft>
              <a:buNone/>
            </a:pPr>
            <a:r>
              <a:rPr lang="en-GB"/>
              <a:t>Author David Didau writes that ‘learning must be durable and flexible (i.e. applicable in different contexts). If we accept these ideas, then we should accept that learning cannot be observed in the here and now. The only way to see if something has been retained over time and transferred to a new context is to look at what students can do later and elsewhere’. </a:t>
            </a:r>
            <a:endParaRPr/>
          </a:p>
          <a:p>
            <a:pPr marL="0" lvl="0" indent="0" algn="l" rtl="0">
              <a:spcBef>
                <a:spcPts val="0"/>
              </a:spcBef>
              <a:spcAft>
                <a:spcPts val="0"/>
              </a:spcAft>
              <a:buNone/>
            </a:pPr>
            <a:endParaRPr/>
          </a:p>
        </p:txBody>
      </p:sp>
      <p:sp>
        <p:nvSpPr>
          <p:cNvPr id="259" name="Google Shape;259;p7: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9</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p8:notes"/>
          <p:cNvSpPr>
            <a:spLocks noGrp="1" noRot="1" noChangeAspect="1"/>
          </p:cNvSpPr>
          <p:nvPr>
            <p:ph type="sldImg" idx="2"/>
          </p:nvPr>
        </p:nvSpPr>
        <p:spPr>
          <a:xfrm>
            <a:off x="92075" y="746125"/>
            <a:ext cx="6626225" cy="37274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5" name="Google Shape;265;p8:notes"/>
          <p:cNvSpPr txBox="1">
            <a:spLocks noGrp="1"/>
          </p:cNvSpPr>
          <p:nvPr>
            <p:ph type="body" idx="1"/>
          </p:nvPr>
        </p:nvSpPr>
        <p:spPr>
          <a:xfrm>
            <a:off x="681038" y="4722694"/>
            <a:ext cx="5448300" cy="4474131"/>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r>
              <a:rPr lang="en-GB"/>
              <a:t>When building an effective curriculum, we need to focus on the above areas. </a:t>
            </a:r>
            <a:endParaRPr/>
          </a:p>
          <a:p>
            <a:pPr marL="0" lvl="0" indent="0" algn="l" rtl="0">
              <a:spcBef>
                <a:spcPts val="0"/>
              </a:spcBef>
              <a:spcAft>
                <a:spcPts val="0"/>
              </a:spcAft>
              <a:buClr>
                <a:schemeClr val="dk1"/>
              </a:buClr>
              <a:buSzPts val="1200"/>
              <a:buFont typeface="Calibri"/>
              <a:buNone/>
            </a:pPr>
            <a:r>
              <a:rPr lang="en-GB"/>
              <a:t>School ambition and intent</a:t>
            </a:r>
            <a:endParaRPr/>
          </a:p>
          <a:p>
            <a:pPr marL="0" lvl="0" indent="0" algn="l" rtl="0">
              <a:spcBef>
                <a:spcPts val="0"/>
              </a:spcBef>
              <a:spcAft>
                <a:spcPts val="0"/>
              </a:spcAft>
              <a:buClr>
                <a:schemeClr val="dk1"/>
              </a:buClr>
              <a:buSzPts val="1200"/>
              <a:buFont typeface="Calibri"/>
              <a:buNone/>
            </a:pPr>
            <a:r>
              <a:rPr lang="en-GB"/>
              <a:t>Subject ambition and intent</a:t>
            </a:r>
            <a:endParaRPr/>
          </a:p>
          <a:p>
            <a:pPr marL="0" lvl="0" indent="0" algn="l" rtl="0">
              <a:spcBef>
                <a:spcPts val="0"/>
              </a:spcBef>
              <a:spcAft>
                <a:spcPts val="0"/>
              </a:spcAft>
              <a:buClr>
                <a:schemeClr val="dk1"/>
              </a:buClr>
              <a:buSzPts val="1200"/>
              <a:buFont typeface="Calibri"/>
              <a:buNone/>
            </a:pPr>
            <a:r>
              <a:rPr lang="en-GB"/>
              <a:t>Pedagogy – it how we are delivering our intent</a:t>
            </a:r>
            <a:endParaRPr/>
          </a:p>
          <a:p>
            <a:pPr marL="0" lvl="0" indent="0" algn="l" rtl="0">
              <a:spcBef>
                <a:spcPts val="0"/>
              </a:spcBef>
              <a:spcAft>
                <a:spcPts val="0"/>
              </a:spcAft>
              <a:buClr>
                <a:schemeClr val="dk1"/>
              </a:buClr>
              <a:buSzPts val="1200"/>
              <a:buFont typeface="Calibri"/>
              <a:buNone/>
            </a:pPr>
            <a:r>
              <a:rPr lang="en-GB"/>
              <a:t>Impact – this is much wider than data and spreadsheets. It is also what pupils know, remember and can do in their books. It is not just outcomes. It is also facilitating high-quality destinations, for example success at key stage 3 in a broad range of subjects, and in reading, and at key stage 5 across the subjects that pupils choose to study through to the end of Year 11.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9: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2" name="Google Shape;272;p9: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r>
              <a:rPr lang="en-GB"/>
              <a:t>Intent is the overarching curriculum model. It is also the curriculum planning at subject level. </a:t>
            </a:r>
            <a:endParaRPr/>
          </a:p>
          <a:p>
            <a:pPr marL="0" lvl="0" indent="0" algn="l" rtl="0">
              <a:spcBef>
                <a:spcPts val="0"/>
              </a:spcBef>
              <a:spcAft>
                <a:spcPts val="0"/>
              </a:spcAft>
              <a:buClr>
                <a:schemeClr val="dk1"/>
              </a:buClr>
              <a:buSzPts val="1200"/>
              <a:buFont typeface="Calibri"/>
              <a:buNone/>
            </a:pPr>
            <a:r>
              <a:rPr lang="en-GB"/>
              <a:t>How does the curriculum develop knowledge as pupils progress through the school? This may be from early years upwards in primary or through schools; key stage 3 upwards in secondary.</a:t>
            </a:r>
            <a:endParaRPr/>
          </a:p>
          <a:p>
            <a:pPr marL="0" lvl="0" indent="0" algn="l" rtl="0">
              <a:spcBef>
                <a:spcPts val="0"/>
              </a:spcBef>
              <a:spcAft>
                <a:spcPts val="0"/>
              </a:spcAft>
              <a:buClr>
                <a:schemeClr val="dk1"/>
              </a:buClr>
              <a:buSzPts val="1200"/>
              <a:buFont typeface="Calibri"/>
              <a:buNone/>
            </a:pPr>
            <a:r>
              <a:rPr lang="en-GB"/>
              <a:t>This does not mean that curriculums are narrowed to focus on outcomes at key stages 2, 4 and 5 – a broad and rich curriculum in line with the national curriculum. </a:t>
            </a:r>
            <a:endParaRPr/>
          </a:p>
          <a:p>
            <a:pPr marL="0" lvl="0" indent="0" algn="l" rtl="0">
              <a:spcBef>
                <a:spcPts val="0"/>
              </a:spcBef>
              <a:spcAft>
                <a:spcPts val="0"/>
              </a:spcAft>
              <a:buClr>
                <a:schemeClr val="dk1"/>
              </a:buClr>
              <a:buSzPts val="1200"/>
              <a:buFont typeface="Calibri"/>
              <a:buNone/>
            </a:pPr>
            <a:r>
              <a:rPr lang="en-GB"/>
              <a:t>What research did you use to design your curriculum? There are a range of universities and institutions that have done research into effective curriculum design such as York University for Science using the 10 big ideas in science as a basis. Have you sought subject-specific research and support for content and delivery?</a:t>
            </a:r>
            <a:endParaRPr/>
          </a:p>
          <a:p>
            <a:pPr marL="0" lvl="0" indent="0" algn="l" rtl="0">
              <a:spcBef>
                <a:spcPts val="0"/>
              </a:spcBef>
              <a:spcAft>
                <a:spcPts val="0"/>
              </a:spcAft>
              <a:buClr>
                <a:schemeClr val="dk1"/>
              </a:buClr>
              <a:buSzPts val="1200"/>
              <a:buFont typeface="Calibri"/>
              <a:buNone/>
            </a:pPr>
            <a:r>
              <a:rPr lang="en-GB"/>
              <a:t>Para 410 to 411 Ambition for all important, for example, are DP and SEND pupils able to follow the pathway they wish or are they guided away from this? Can DP and SEND do triple sciences if they wish, a language if they wish? Does SEND support have an accidental negative impact on curriculum breadth? </a:t>
            </a:r>
            <a:endParaRPr/>
          </a:p>
          <a:p>
            <a:pPr marL="0" lvl="0" indent="0" algn="l" rtl="0">
              <a:spcBef>
                <a:spcPts val="0"/>
              </a:spcBef>
              <a:spcAft>
                <a:spcPts val="0"/>
              </a:spcAft>
              <a:buClr>
                <a:schemeClr val="dk1"/>
              </a:buClr>
              <a:buSzPts val="1200"/>
              <a:buFont typeface="Calibri"/>
              <a:buNone/>
            </a:pPr>
            <a:r>
              <a:rPr lang="en-GB" b="1"/>
              <a:t>For us in English</a:t>
            </a:r>
            <a:r>
              <a:rPr lang="en-GB"/>
              <a:t>, has the subject leader has already ensured that DP and SEND pupils access the same texts as all pupils in English? They ensure that the wider cultural knowledge and vocabulary needed to access texts?</a:t>
            </a:r>
            <a:endParaRPr/>
          </a:p>
          <a:p>
            <a:pPr marL="0" lvl="0" indent="0" algn="l" rtl="0">
              <a:spcBef>
                <a:spcPts val="0"/>
              </a:spcBef>
              <a:spcAft>
                <a:spcPts val="0"/>
              </a:spcAft>
              <a:buClr>
                <a:schemeClr val="dk1"/>
              </a:buClr>
              <a:buSzPts val="1200"/>
              <a:buFont typeface="Calibri"/>
              <a:buNone/>
            </a:pPr>
            <a:r>
              <a:rPr lang="en-GB"/>
              <a:t>Do pupils study their full curriculum during time in school, or is it narrowed? For example, do Year 6 pupils still access a broad range of subjects or do they spend a lot of time on SATs? Do pupils early enter for any subjects at key stage 4? Does this mean then that they are not studying NC subjects such as lang or lit throughout their KS4? Does this also mean that any narrowing at KS2 or 4 is preventing later study in key stage 3 or 5 due to the forgetting curve?</a:t>
            </a:r>
            <a:endParaRPr/>
          </a:p>
          <a:p>
            <a:pPr marL="0" lvl="0" indent="0" algn="l" rtl="0">
              <a:spcBef>
                <a:spcPts val="0"/>
              </a:spcBef>
              <a:spcAft>
                <a:spcPts val="0"/>
              </a:spcAft>
              <a:buClr>
                <a:schemeClr val="dk1"/>
              </a:buClr>
              <a:buSzPts val="1200"/>
              <a:buFont typeface="Calibri"/>
              <a:buNone/>
            </a:pPr>
            <a:r>
              <a:rPr lang="en-GB"/>
              <a:t>Is any required curriculum narrowing for particular pupils well planned, with a clear rationale, with a clear plan for a return to full study so that narrowing is temporary?</a:t>
            </a:r>
            <a:endParaRPr/>
          </a:p>
          <a:p>
            <a:pPr marL="0" lvl="0" indent="0" algn="l" rtl="0">
              <a:spcBef>
                <a:spcPts val="0"/>
              </a:spcBef>
              <a:spcAft>
                <a:spcPts val="0"/>
              </a:spcAft>
              <a:buClr>
                <a:schemeClr val="dk1"/>
              </a:buClr>
              <a:buSzPts val="1200"/>
              <a:buFont typeface="Calibri"/>
              <a:buNone/>
            </a:pPr>
            <a:r>
              <a:rPr lang="en-GB"/>
              <a:t>Knowledge – we have more work to do in this specific area. As mentioned before, this is a mindset shift. But it has huge positive impact on our pupils. If we have defined and sequenced topics or complex tasks rather than the essential knowledge that students need to be able to perform a complex task, we may not always consistently focus on the right things. This would also impact the effectiveness of assessment, which is hindering identification of specific gaps and misconceptions for each pupil. </a:t>
            </a:r>
            <a:endParaRPr/>
          </a:p>
          <a:p>
            <a:pPr marL="0" lvl="0" indent="0" algn="l" rtl="0">
              <a:spcBef>
                <a:spcPts val="0"/>
              </a:spcBef>
              <a:spcAft>
                <a:spcPts val="0"/>
              </a:spcAft>
              <a:buClr>
                <a:schemeClr val="dk1"/>
              </a:buClr>
              <a:buSzPts val="1200"/>
              <a:buFont typeface="Calibri"/>
              <a:buNone/>
            </a:pPr>
            <a:r>
              <a:rPr lang="en-GB"/>
              <a:t>Vocabulary – many angles on this. Overall reading to promote a love of reading, vocabulary development and comprehension. Subject-specific reading to further promote vocabulary and knowledge. Support for the weakest readers through a phonics programme that develops pupils’ phonics knowledge, fluency and accuracy. </a:t>
            </a:r>
            <a:endParaRPr/>
          </a:p>
        </p:txBody>
      </p:sp>
      <p:sp>
        <p:nvSpPr>
          <p:cNvPr id="273" name="Google Shape;273;p9: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GB"/>
              <a:t>11</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p10: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9" name="Google Shape;279;p10: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Discuss for 2 minutes. Take feedback.</a:t>
            </a:r>
            <a:endParaRPr/>
          </a:p>
          <a:p>
            <a:pPr marL="0" lvl="0" indent="0" algn="l" rtl="0">
              <a:spcBef>
                <a:spcPts val="0"/>
              </a:spcBef>
              <a:spcAft>
                <a:spcPts val="0"/>
              </a:spcAft>
              <a:buNone/>
            </a:pPr>
            <a:r>
              <a:rPr lang="en-GB"/>
              <a:t>You may have thought about… (next slide…)</a:t>
            </a:r>
            <a:endParaRPr/>
          </a:p>
        </p:txBody>
      </p:sp>
      <p:sp>
        <p:nvSpPr>
          <p:cNvPr id="280" name="Google Shape;280;p10: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12</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US"/>
          </a:p>
        </p:txBody>
      </p:sp>
    </p:spTree>
    <p:extLst>
      <p:ext uri="{BB962C8B-B14F-4D97-AF65-F5344CB8AC3E}">
        <p14:creationId xmlns:p14="http://schemas.microsoft.com/office/powerpoint/2010/main" val="12687758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42B25025-5622-F143-B75B-B9C5CBBD2B3D}" type="datetimeFigureOut">
              <a:rPr lang="en-US" smtClean="0"/>
              <a:t>3/22/2023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C3FBE25-1FCD-004A-A7A6-A2559AAB13AE}" type="slidenum">
              <a:rPr lang="en-US" smtClean="0"/>
              <a:t>‹#›</a:t>
            </a:fld>
            <a:endParaRPr lang="en-US"/>
          </a:p>
        </p:txBody>
      </p:sp>
    </p:spTree>
    <p:extLst>
      <p:ext uri="{BB962C8B-B14F-4D97-AF65-F5344CB8AC3E}">
        <p14:creationId xmlns:p14="http://schemas.microsoft.com/office/powerpoint/2010/main" val="19503109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C0338AE8-6AF1-504B-8D2A-1E9AAFD037CC}" type="datetimeFigureOut">
              <a:rPr lang="en-US" smtClean="0"/>
              <a:t>3/22/2023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944720B-28F1-E449-A447-A33A8F5D03FA}" type="slidenum">
              <a:rPr lang="en-US" smtClean="0"/>
              <a:t>‹#›</a:t>
            </a:fld>
            <a:endParaRPr lang="en-US"/>
          </a:p>
        </p:txBody>
      </p:sp>
    </p:spTree>
    <p:extLst>
      <p:ext uri="{BB962C8B-B14F-4D97-AF65-F5344CB8AC3E}">
        <p14:creationId xmlns:p14="http://schemas.microsoft.com/office/powerpoint/2010/main" val="18336526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CE9E51C6-0F87-41A0-A954-D7A953A7ABD2}" type="datetimeFigureOut">
              <a:rPr lang="en-GB" smtClean="0"/>
              <a:t>22/03/2023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6E5ED5A-27C7-4097-89A6-849144790809}" type="slidenum">
              <a:rPr lang="en-GB" smtClean="0"/>
              <a:t>‹#›</a:t>
            </a:fld>
            <a:endParaRPr lang="en-GB"/>
          </a:p>
        </p:txBody>
      </p:sp>
    </p:spTree>
    <p:extLst>
      <p:ext uri="{BB962C8B-B14F-4D97-AF65-F5344CB8AC3E}">
        <p14:creationId xmlns:p14="http://schemas.microsoft.com/office/powerpoint/2010/main" val="10159247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CE9E51C6-0F87-41A0-A954-D7A953A7ABD2}" type="datetimeFigureOut">
              <a:rPr lang="en-GB" smtClean="0"/>
              <a:t>22/03/2023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6E5ED5A-27C7-4097-89A6-849144790809}" type="slidenum">
              <a:rPr lang="en-GB" smtClean="0"/>
              <a:t>‹#›</a:t>
            </a:fld>
            <a:endParaRPr lang="en-GB"/>
          </a:p>
        </p:txBody>
      </p:sp>
    </p:spTree>
    <p:extLst>
      <p:ext uri="{BB962C8B-B14F-4D97-AF65-F5344CB8AC3E}">
        <p14:creationId xmlns:p14="http://schemas.microsoft.com/office/powerpoint/2010/main" val="10051740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3CDECB-C214-359F-0C44-E2E50EEBD36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790A9E0-573A-8036-47C0-8642B5A4F5D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5CA1C4E-4D41-3383-2CD7-EF330C30FF99}"/>
              </a:ext>
            </a:extLst>
          </p:cNvPr>
          <p:cNvSpPr>
            <a:spLocks noGrp="1"/>
          </p:cNvSpPr>
          <p:nvPr>
            <p:ph type="dt" sz="half" idx="10"/>
          </p:nvPr>
        </p:nvSpPr>
        <p:spPr/>
        <p:txBody>
          <a:bodyPr/>
          <a:lstStyle/>
          <a:p>
            <a:fld id="{9AEF4B72-76C1-4056-9952-4E1AE2E58D72}" type="datetimeFigureOut">
              <a:rPr lang="en-GB" smtClean="0"/>
              <a:t>22/03/2023</a:t>
            </a:fld>
            <a:endParaRPr lang="en-GB"/>
          </a:p>
        </p:txBody>
      </p:sp>
      <p:sp>
        <p:nvSpPr>
          <p:cNvPr id="5" name="Footer Placeholder 4">
            <a:extLst>
              <a:ext uri="{FF2B5EF4-FFF2-40B4-BE49-F238E27FC236}">
                <a16:creationId xmlns:a16="http://schemas.microsoft.com/office/drawing/2014/main" id="{93145234-68F9-D14B-448B-ED5B5E530B8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2DA36C5-7A23-35A7-7472-32B8D4B0884B}"/>
              </a:ext>
            </a:extLst>
          </p:cNvPr>
          <p:cNvSpPr>
            <a:spLocks noGrp="1"/>
          </p:cNvSpPr>
          <p:nvPr>
            <p:ph type="sldNum" sz="quarter" idx="12"/>
          </p:nvPr>
        </p:nvSpPr>
        <p:spPr/>
        <p:txBody>
          <a:bodyPr/>
          <a:lstStyle/>
          <a:p>
            <a:fld id="{4AE335D6-DB5E-4111-BAA1-1505E7741E9D}" type="slidenum">
              <a:rPr lang="en-GB" smtClean="0"/>
              <a:t>‹#›</a:t>
            </a:fld>
            <a:endParaRPr lang="en-GB"/>
          </a:p>
        </p:txBody>
      </p:sp>
    </p:spTree>
    <p:extLst>
      <p:ext uri="{BB962C8B-B14F-4D97-AF65-F5344CB8AC3E}">
        <p14:creationId xmlns:p14="http://schemas.microsoft.com/office/powerpoint/2010/main" val="38270401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5"/>
        <p:cNvGrpSpPr/>
        <p:nvPr/>
      </p:nvGrpSpPr>
      <p:grpSpPr>
        <a:xfrm>
          <a:off x="0" y="0"/>
          <a:ext cx="0" cy="0"/>
          <a:chOff x="0" y="0"/>
          <a:chExt cx="0" cy="0"/>
        </a:xfrm>
      </p:grpSpPr>
      <p:sp>
        <p:nvSpPr>
          <p:cNvPr id="16" name="Google Shape;16;p33"/>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algn="l">
              <a:lnSpc>
                <a:spcPct val="90000"/>
              </a:lnSpc>
              <a:spcBef>
                <a:spcPts val="0"/>
              </a:spcBef>
              <a:spcAft>
                <a:spcPts val="0"/>
              </a:spcAft>
              <a:buClr>
                <a:schemeClr val="lt1"/>
              </a:buClr>
              <a:buSzPts val="2800"/>
              <a:buFont typeface="Calibri"/>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7" name="Google Shape;17;p33"/>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lvl1pPr marL="457200" lvl="0" indent="-342900" algn="l">
              <a:lnSpc>
                <a:spcPct val="90000"/>
              </a:lnSpc>
              <a:spcBef>
                <a:spcPts val="0"/>
              </a:spcBef>
              <a:spcAft>
                <a:spcPts val="0"/>
              </a:spcAft>
              <a:buClr>
                <a:schemeClr val="lt1"/>
              </a:buClr>
              <a:buSzPts val="1800"/>
              <a:buChar char="●"/>
              <a:defRPr/>
            </a:lvl1pPr>
            <a:lvl2pPr marL="914400" lvl="1" indent="-317500" algn="l">
              <a:lnSpc>
                <a:spcPct val="90000"/>
              </a:lnSpc>
              <a:spcBef>
                <a:spcPts val="0"/>
              </a:spcBef>
              <a:spcAft>
                <a:spcPts val="0"/>
              </a:spcAft>
              <a:buClr>
                <a:schemeClr val="lt1"/>
              </a:buClr>
              <a:buSzPts val="1400"/>
              <a:buChar char="○"/>
              <a:defRPr/>
            </a:lvl2pPr>
            <a:lvl3pPr marL="1371600" lvl="2" indent="-317500" algn="l">
              <a:lnSpc>
                <a:spcPct val="90000"/>
              </a:lnSpc>
              <a:spcBef>
                <a:spcPts val="0"/>
              </a:spcBef>
              <a:spcAft>
                <a:spcPts val="0"/>
              </a:spcAft>
              <a:buClr>
                <a:schemeClr val="lt1"/>
              </a:buClr>
              <a:buSzPts val="1400"/>
              <a:buChar char="■"/>
              <a:defRPr/>
            </a:lvl3pPr>
            <a:lvl4pPr marL="1828800" lvl="3" indent="-317500" algn="l">
              <a:lnSpc>
                <a:spcPct val="90000"/>
              </a:lnSpc>
              <a:spcBef>
                <a:spcPts val="0"/>
              </a:spcBef>
              <a:spcAft>
                <a:spcPts val="0"/>
              </a:spcAft>
              <a:buClr>
                <a:schemeClr val="lt1"/>
              </a:buClr>
              <a:buSzPts val="1400"/>
              <a:buChar char="●"/>
              <a:defRPr/>
            </a:lvl4pPr>
            <a:lvl5pPr marL="2286000" lvl="4" indent="-317500" algn="l">
              <a:lnSpc>
                <a:spcPct val="90000"/>
              </a:lnSpc>
              <a:spcBef>
                <a:spcPts val="0"/>
              </a:spcBef>
              <a:spcAft>
                <a:spcPts val="0"/>
              </a:spcAft>
              <a:buClr>
                <a:schemeClr val="lt1"/>
              </a:buClr>
              <a:buSzPts val="1400"/>
              <a:buChar char="○"/>
              <a:defRPr/>
            </a:lvl5pPr>
            <a:lvl6pPr marL="2743200" lvl="5" indent="-317500" algn="l">
              <a:lnSpc>
                <a:spcPct val="90000"/>
              </a:lnSpc>
              <a:spcBef>
                <a:spcPts val="0"/>
              </a:spcBef>
              <a:spcAft>
                <a:spcPts val="0"/>
              </a:spcAft>
              <a:buClr>
                <a:schemeClr val="lt1"/>
              </a:buClr>
              <a:buSzPts val="1400"/>
              <a:buChar char="■"/>
              <a:defRPr/>
            </a:lvl6pPr>
            <a:lvl7pPr marL="3200400" lvl="6" indent="-317500" algn="l">
              <a:lnSpc>
                <a:spcPct val="90000"/>
              </a:lnSpc>
              <a:spcBef>
                <a:spcPts val="0"/>
              </a:spcBef>
              <a:spcAft>
                <a:spcPts val="0"/>
              </a:spcAft>
              <a:buClr>
                <a:schemeClr val="lt1"/>
              </a:buClr>
              <a:buSzPts val="1400"/>
              <a:buChar char="●"/>
              <a:defRPr/>
            </a:lvl7pPr>
            <a:lvl8pPr marL="3657600" lvl="7" indent="-317500" algn="l">
              <a:lnSpc>
                <a:spcPct val="90000"/>
              </a:lnSpc>
              <a:spcBef>
                <a:spcPts val="0"/>
              </a:spcBef>
              <a:spcAft>
                <a:spcPts val="0"/>
              </a:spcAft>
              <a:buClr>
                <a:schemeClr val="lt1"/>
              </a:buClr>
              <a:buSzPts val="1400"/>
              <a:buChar char="○"/>
              <a:defRPr/>
            </a:lvl8pPr>
            <a:lvl9pPr marL="4114800" lvl="8" indent="-317500" algn="l">
              <a:lnSpc>
                <a:spcPct val="90000"/>
              </a:lnSpc>
              <a:spcBef>
                <a:spcPts val="0"/>
              </a:spcBef>
              <a:spcAft>
                <a:spcPts val="0"/>
              </a:spcAft>
              <a:buClr>
                <a:schemeClr val="lt1"/>
              </a:buClr>
              <a:buSzPts val="1400"/>
              <a:buChar char="■"/>
              <a:defRPr/>
            </a:lvl9pPr>
          </a:lstStyle>
          <a:p>
            <a:endParaRPr/>
          </a:p>
        </p:txBody>
      </p:sp>
      <p:sp>
        <p:nvSpPr>
          <p:cNvPr id="18" name="Google Shape;18;p33"/>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lvl="0" indent="0" algn="r">
              <a:buClr>
                <a:schemeClr val="lt1"/>
              </a:buClr>
              <a:buSzPts val="1200"/>
              <a:buFont typeface="Calibri"/>
              <a:buNone/>
              <a:defRPr sz="1200" b="0" i="0" u="none" strike="noStrike" cap="none">
                <a:solidFill>
                  <a:schemeClr val="lt1"/>
                </a:solidFill>
                <a:latin typeface="Calibri"/>
                <a:ea typeface="Calibri"/>
                <a:cs typeface="Calibri"/>
                <a:sym typeface="Calibri"/>
              </a:defRPr>
            </a:lvl1pPr>
            <a:lvl2pPr marL="0" lvl="1" indent="0" algn="r">
              <a:buClr>
                <a:schemeClr val="lt1"/>
              </a:buClr>
              <a:buSzPts val="1200"/>
              <a:buFont typeface="Calibri"/>
              <a:buNone/>
              <a:defRPr sz="1200" b="0" i="0" u="none" strike="noStrike" cap="none">
                <a:solidFill>
                  <a:schemeClr val="lt1"/>
                </a:solidFill>
                <a:latin typeface="Calibri"/>
                <a:ea typeface="Calibri"/>
                <a:cs typeface="Calibri"/>
                <a:sym typeface="Calibri"/>
              </a:defRPr>
            </a:lvl2pPr>
            <a:lvl3pPr marL="0" lvl="2" indent="0" algn="r">
              <a:buClr>
                <a:schemeClr val="lt1"/>
              </a:buClr>
              <a:buSzPts val="1200"/>
              <a:buFont typeface="Calibri"/>
              <a:buNone/>
              <a:defRPr sz="1200" b="0" i="0" u="none" strike="noStrike" cap="none">
                <a:solidFill>
                  <a:schemeClr val="lt1"/>
                </a:solidFill>
                <a:latin typeface="Calibri"/>
                <a:ea typeface="Calibri"/>
                <a:cs typeface="Calibri"/>
                <a:sym typeface="Calibri"/>
              </a:defRPr>
            </a:lvl3pPr>
            <a:lvl4pPr marL="0" lvl="3" indent="0" algn="r">
              <a:buClr>
                <a:schemeClr val="lt1"/>
              </a:buClr>
              <a:buSzPts val="1200"/>
              <a:buFont typeface="Calibri"/>
              <a:buNone/>
              <a:defRPr sz="1200" b="0" i="0" u="none" strike="noStrike" cap="none">
                <a:solidFill>
                  <a:schemeClr val="lt1"/>
                </a:solidFill>
                <a:latin typeface="Calibri"/>
                <a:ea typeface="Calibri"/>
                <a:cs typeface="Calibri"/>
                <a:sym typeface="Calibri"/>
              </a:defRPr>
            </a:lvl4pPr>
            <a:lvl5pPr marL="0" lvl="4" indent="0" algn="r">
              <a:buClr>
                <a:schemeClr val="lt1"/>
              </a:buClr>
              <a:buSzPts val="1200"/>
              <a:buFont typeface="Calibri"/>
              <a:buNone/>
              <a:defRPr sz="1200" b="0" i="0" u="none" strike="noStrike" cap="none">
                <a:solidFill>
                  <a:schemeClr val="lt1"/>
                </a:solidFill>
                <a:latin typeface="Calibri"/>
                <a:ea typeface="Calibri"/>
                <a:cs typeface="Calibri"/>
                <a:sym typeface="Calibri"/>
              </a:defRPr>
            </a:lvl5pPr>
            <a:lvl6pPr marL="0" lvl="5" indent="0" algn="r">
              <a:buClr>
                <a:schemeClr val="lt1"/>
              </a:buClr>
              <a:buSzPts val="1200"/>
              <a:buFont typeface="Calibri"/>
              <a:buNone/>
              <a:defRPr sz="1200" b="0" i="0" u="none" strike="noStrike" cap="none">
                <a:solidFill>
                  <a:schemeClr val="lt1"/>
                </a:solidFill>
                <a:latin typeface="Calibri"/>
                <a:ea typeface="Calibri"/>
                <a:cs typeface="Calibri"/>
                <a:sym typeface="Calibri"/>
              </a:defRPr>
            </a:lvl6pPr>
            <a:lvl7pPr marL="0" lvl="6" indent="0" algn="r">
              <a:buClr>
                <a:schemeClr val="lt1"/>
              </a:buClr>
              <a:buSzPts val="1200"/>
              <a:buFont typeface="Calibri"/>
              <a:buNone/>
              <a:defRPr sz="1200" b="0" i="0" u="none" strike="noStrike" cap="none">
                <a:solidFill>
                  <a:schemeClr val="lt1"/>
                </a:solidFill>
                <a:latin typeface="Calibri"/>
                <a:ea typeface="Calibri"/>
                <a:cs typeface="Calibri"/>
                <a:sym typeface="Calibri"/>
              </a:defRPr>
            </a:lvl7pPr>
            <a:lvl8pPr marL="0" lvl="7" indent="0" algn="r">
              <a:buClr>
                <a:schemeClr val="lt1"/>
              </a:buClr>
              <a:buSzPts val="1200"/>
              <a:buFont typeface="Calibri"/>
              <a:buNone/>
              <a:defRPr sz="1200" b="0" i="0" u="none" strike="noStrike" cap="none">
                <a:solidFill>
                  <a:schemeClr val="lt1"/>
                </a:solidFill>
                <a:latin typeface="Calibri"/>
                <a:ea typeface="Calibri"/>
                <a:cs typeface="Calibri"/>
                <a:sym typeface="Calibri"/>
              </a:defRPr>
            </a:lvl8pPr>
            <a:lvl9pPr marL="0" lvl="8" indent="0" algn="r">
              <a:buClr>
                <a:schemeClr val="lt1"/>
              </a:buClr>
              <a:buSzPts val="1200"/>
              <a:buFont typeface="Calibri"/>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19579550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US"/>
          </a:p>
        </p:txBody>
      </p:sp>
    </p:spTree>
    <p:extLst>
      <p:ext uri="{BB962C8B-B14F-4D97-AF65-F5344CB8AC3E}">
        <p14:creationId xmlns:p14="http://schemas.microsoft.com/office/powerpoint/2010/main" val="201988204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image" Target="../media/image3.png"/><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theme" Target="../theme/theme3.xml"/><Relationship Id="rId5" Type="http://schemas.openxmlformats.org/officeDocument/2006/relationships/slideLayout" Target="../slideLayouts/slideLayout7.xml"/><Relationship Id="rId4" Type="http://schemas.openxmlformats.org/officeDocument/2006/relationships/slideLayout" Target="../slideLayouts/slideLayout6.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4.xml"/><Relationship Id="rId1"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192000" cy="6865856"/>
          </a:xfrm>
          <a:prstGeom prst="rect">
            <a:avLst/>
          </a:prstGeom>
        </p:spPr>
      </p:pic>
    </p:spTree>
    <p:extLst>
      <p:ext uri="{BB962C8B-B14F-4D97-AF65-F5344CB8AC3E}">
        <p14:creationId xmlns:p14="http://schemas.microsoft.com/office/powerpoint/2010/main" val="926153429"/>
      </p:ext>
    </p:extLst>
  </p:cSld>
  <p:clrMap bg1="lt1" tx1="dk1" bg2="lt2" tx2="dk2" accent1="accent1" accent2="accent2" accent3="accent3" accent4="accent4" accent5="accent5" accent6="accent6" hlink="hlink" folHlink="folHlink"/>
  <p:sldLayoutIdLst>
    <p:sldLayoutId id="2147483664"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193746" cy="6858000"/>
          </a:xfrm>
          <a:prstGeom prst="rect">
            <a:avLst/>
          </a:prstGeom>
        </p:spPr>
      </p:pic>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2B25025-5622-F143-B75B-B9C5CBBD2B3D}" type="datetimeFigureOut">
              <a:rPr lang="en-US" smtClean="0"/>
              <a:t>3/22/2023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3FBE25-1FCD-004A-A7A6-A2559AAB13AE}" type="slidenum">
              <a:rPr lang="en-US" smtClean="0"/>
              <a:t>‹#›</a:t>
            </a:fld>
            <a:endParaRPr lang="en-US"/>
          </a:p>
        </p:txBody>
      </p:sp>
    </p:spTree>
    <p:extLst>
      <p:ext uri="{BB962C8B-B14F-4D97-AF65-F5344CB8AC3E}">
        <p14:creationId xmlns:p14="http://schemas.microsoft.com/office/powerpoint/2010/main" val="1114562220"/>
      </p:ext>
    </p:extLst>
  </p:cSld>
  <p:clrMap bg1="lt1" tx1="dk1" bg2="lt2" tx2="dk2" accent1="accent1" accent2="accent2" accent3="accent3" accent4="accent4" accent5="accent5" accent6="accent6" hlink="hlink" folHlink="folHlink"/>
  <p:sldLayoutIdLst>
    <p:sldLayoutId id="214748366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0" y="0"/>
            <a:ext cx="12196658" cy="6858000"/>
          </a:xfrm>
          <a:prstGeom prst="rect">
            <a:avLst/>
          </a:prstGeom>
        </p:spPr>
      </p:pic>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338AE8-6AF1-504B-8D2A-1E9AAFD037CC}" type="datetimeFigureOut">
              <a:rPr lang="en-US" smtClean="0"/>
              <a:t>3/22/2023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944720B-28F1-E449-A447-A33A8F5D03FA}" type="slidenum">
              <a:rPr lang="en-US" smtClean="0"/>
              <a:t>‹#›</a:t>
            </a:fld>
            <a:endParaRPr lang="en-US"/>
          </a:p>
        </p:txBody>
      </p:sp>
    </p:spTree>
    <p:extLst>
      <p:ext uri="{BB962C8B-B14F-4D97-AF65-F5344CB8AC3E}">
        <p14:creationId xmlns:p14="http://schemas.microsoft.com/office/powerpoint/2010/main" val="1028003862"/>
      </p:ext>
    </p:extLst>
  </p:cSld>
  <p:clrMap bg1="lt1" tx1="dk1" bg2="lt2" tx2="dk2" accent1="accent1" accent2="accent2" accent3="accent3" accent4="accent4" accent5="accent5" accent6="accent6" hlink="hlink" folHlink="folHlink"/>
  <p:sldLayoutIdLst>
    <p:sldLayoutId id="2147483666" r:id="rId1"/>
    <p:sldLayoutId id="2147483668" r:id="rId2"/>
    <p:sldLayoutId id="2147483669" r:id="rId3"/>
    <p:sldLayoutId id="2147483670" r:id="rId4"/>
    <p:sldLayoutId id="2147483671"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0"/>
            <a:ext cx="12213371" cy="6858000"/>
          </a:xfrm>
          <a:prstGeom prst="rect">
            <a:avLst/>
          </a:prstGeom>
        </p:spPr>
      </p:pic>
    </p:spTree>
    <p:extLst>
      <p:ext uri="{BB962C8B-B14F-4D97-AF65-F5344CB8AC3E}">
        <p14:creationId xmlns:p14="http://schemas.microsoft.com/office/powerpoint/2010/main" val="1248588473"/>
      </p:ext>
    </p:extLst>
  </p:cSld>
  <p:clrMap bg1="lt1" tx1="dk1" bg2="lt2" tx2="dk2" accent1="accent1" accent2="accent2" accent3="accent3" accent4="accent4" accent5="accent5" accent6="accent6" hlink="hlink" folHlink="folHlink"/>
  <p:sldLayoutIdLst>
    <p:sldLayoutId id="214748366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2.xml"/><Relationship Id="rId1" Type="http://schemas.openxmlformats.org/officeDocument/2006/relationships/slideLayout" Target="../slideLayouts/slideLayout6.xml"/><Relationship Id="rId6" Type="http://schemas.openxmlformats.org/officeDocument/2006/relationships/hyperlink" Target="https://creativecommons.org/licenses/by-sa/3.0/" TargetMode="External"/><Relationship Id="rId5" Type="http://schemas.openxmlformats.org/officeDocument/2006/relationships/hyperlink" Target="https://en.wikipedia.org/wiki/Gold_panning" TargetMode="External"/><Relationship Id="rId4" Type="http://schemas.openxmlformats.org/officeDocument/2006/relationships/image" Target="../media/image16.jpg"/></Relationships>
</file>

<file path=ppt/slides/_rels/slide16.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hyperlink" Target="https://creativecommons.org/licenses/by-sa/3.0/" TargetMode="External"/><Relationship Id="rId4" Type="http://schemas.openxmlformats.org/officeDocument/2006/relationships/hyperlink" Target="https://www.thebluediamondgallery.com/tablet/c/collaboration.html"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8" Type="http://schemas.openxmlformats.org/officeDocument/2006/relationships/image" Target="../media/image12.jpg"/><Relationship Id="rId3" Type="http://schemas.openxmlformats.org/officeDocument/2006/relationships/image" Target="../media/image7.jpg"/><Relationship Id="rId7" Type="http://schemas.openxmlformats.org/officeDocument/2006/relationships/image" Target="../media/image11.jp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10.jpg"/><Relationship Id="rId5" Type="http://schemas.openxmlformats.org/officeDocument/2006/relationships/image" Target="../media/image9.jpg"/><Relationship Id="rId4" Type="http://schemas.openxmlformats.org/officeDocument/2006/relationships/image" Target="../media/image8.jpg"/></Relationships>
</file>

<file path=ppt/slides/_rels/slide8.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561181"/>
            <a:ext cx="9144000" cy="2387600"/>
          </a:xfrm>
        </p:spPr>
        <p:txBody>
          <a:bodyPr>
            <a:normAutofit/>
          </a:bodyPr>
          <a:lstStyle/>
          <a:p>
            <a:r>
              <a:rPr lang="en-GB" sz="7200" b="1" dirty="0">
                <a:latin typeface="+mn-lt"/>
              </a:rPr>
              <a:t>Bolton English Hub </a:t>
            </a:r>
            <a:endParaRPr lang="en-GB" sz="7200" dirty="0"/>
          </a:p>
        </p:txBody>
      </p:sp>
      <p:sp>
        <p:nvSpPr>
          <p:cNvPr id="3" name="Subtitle 2"/>
          <p:cNvSpPr>
            <a:spLocks noGrp="1"/>
          </p:cNvSpPr>
          <p:nvPr>
            <p:ph type="subTitle" idx="1"/>
          </p:nvPr>
        </p:nvSpPr>
        <p:spPr/>
        <p:txBody>
          <a:bodyPr>
            <a:normAutofit/>
          </a:bodyPr>
          <a:lstStyle/>
          <a:p>
            <a:r>
              <a:rPr lang="en-GB" sz="5400" b="1" dirty="0">
                <a:solidFill>
                  <a:srgbClr val="FF0000"/>
                </a:solidFill>
              </a:rPr>
              <a:t>Wednesday, 22</a:t>
            </a:r>
            <a:r>
              <a:rPr lang="en-GB" sz="5400" b="1" baseline="30000" dirty="0">
                <a:solidFill>
                  <a:srgbClr val="FF0000"/>
                </a:solidFill>
              </a:rPr>
              <a:t>nd</a:t>
            </a:r>
            <a:r>
              <a:rPr lang="en-GB" sz="5400" b="1" dirty="0">
                <a:solidFill>
                  <a:srgbClr val="FF0000"/>
                </a:solidFill>
              </a:rPr>
              <a:t> March 2023</a:t>
            </a:r>
            <a:br>
              <a:rPr lang="en-GB" sz="5400" dirty="0">
                <a:solidFill>
                  <a:srgbClr val="FF0000"/>
                </a:solidFill>
              </a:rPr>
            </a:br>
            <a:r>
              <a:rPr lang="en-GB" sz="5400" b="1" dirty="0">
                <a:solidFill>
                  <a:srgbClr val="FF0000"/>
                </a:solidFill>
              </a:rPr>
              <a:t>1.30pm – 3.30/4.00pm</a:t>
            </a:r>
            <a:endParaRPr lang="en-GB" sz="5400" dirty="0">
              <a:solidFill>
                <a:srgbClr val="FF0000"/>
              </a:solidFill>
            </a:endParaRPr>
          </a:p>
        </p:txBody>
      </p:sp>
      <p:pic>
        <p:nvPicPr>
          <p:cNvPr id="5" name="Picture 4"/>
          <p:cNvPicPr>
            <a:picLocks noChangeAspect="1"/>
          </p:cNvPicPr>
          <p:nvPr/>
        </p:nvPicPr>
        <p:blipFill>
          <a:blip r:embed="rId3"/>
          <a:stretch>
            <a:fillRect/>
          </a:stretch>
        </p:blipFill>
        <p:spPr>
          <a:xfrm>
            <a:off x="0" y="0"/>
            <a:ext cx="3989200" cy="1122363"/>
          </a:xfrm>
          <a:prstGeom prst="rect">
            <a:avLst/>
          </a:prstGeom>
        </p:spPr>
      </p:pic>
    </p:spTree>
    <p:extLst>
      <p:ext uri="{BB962C8B-B14F-4D97-AF65-F5344CB8AC3E}">
        <p14:creationId xmlns:p14="http://schemas.microsoft.com/office/powerpoint/2010/main" val="221417983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67" name="Google Shape;267;p8"/>
          <p:cNvSpPr txBox="1">
            <a:spLocks noGrp="1"/>
          </p:cNvSpPr>
          <p:nvPr>
            <p:ph type="title"/>
          </p:nvPr>
        </p:nvSpPr>
        <p:spPr>
          <a:xfrm>
            <a:off x="0" y="0"/>
            <a:ext cx="12192000" cy="1204567"/>
          </a:xfrm>
          <a:prstGeom prst="rect">
            <a:avLst/>
          </a:prstGeom>
          <a:solidFill>
            <a:srgbClr val="ABD2E3"/>
          </a:solidFill>
          <a:ln>
            <a:noFill/>
          </a:ln>
        </p:spPr>
        <p:txBody>
          <a:bodyPr spcFirstLastPara="1" wrap="square" lIns="121900" tIns="121900" rIns="121900" bIns="121900" anchor="t" anchorCtr="0">
            <a:normAutofit/>
          </a:bodyPr>
          <a:lstStyle/>
          <a:p>
            <a:pPr marL="0" lvl="0" indent="0" algn="l" rtl="0">
              <a:lnSpc>
                <a:spcPct val="100000"/>
              </a:lnSpc>
              <a:spcBef>
                <a:spcPts val="0"/>
              </a:spcBef>
              <a:spcAft>
                <a:spcPts val="0"/>
              </a:spcAft>
              <a:buClr>
                <a:schemeClr val="dk1"/>
              </a:buClr>
              <a:buSzPct val="47138"/>
              <a:buFont typeface="Arial"/>
              <a:buNone/>
            </a:pPr>
            <a:r>
              <a:rPr lang="en-GB" b="1"/>
              <a:t>Building a high-quality curriculum</a:t>
            </a:r>
            <a:endParaRPr b="1"/>
          </a:p>
        </p:txBody>
      </p:sp>
      <p:sp>
        <p:nvSpPr>
          <p:cNvPr id="268" name="Google Shape;268;p8"/>
          <p:cNvSpPr txBox="1">
            <a:spLocks noGrp="1"/>
          </p:cNvSpPr>
          <p:nvPr>
            <p:ph type="body" idx="1"/>
          </p:nvPr>
        </p:nvSpPr>
        <p:spPr>
          <a:xfrm>
            <a:off x="178534" y="1765567"/>
            <a:ext cx="6353298" cy="4841965"/>
          </a:xfrm>
          <a:prstGeom prst="rect">
            <a:avLst/>
          </a:prstGeom>
          <a:noFill/>
          <a:ln>
            <a:noFill/>
          </a:ln>
        </p:spPr>
        <p:txBody>
          <a:bodyPr spcFirstLastPara="1" wrap="square" lIns="121900" tIns="121900" rIns="121900" bIns="121900" anchor="t" anchorCtr="0">
            <a:normAutofit fontScale="85000" lnSpcReduction="10000"/>
          </a:bodyPr>
          <a:lstStyle/>
          <a:p>
            <a:pPr marL="0" lvl="0" indent="0" algn="l" rtl="0">
              <a:lnSpc>
                <a:spcPct val="100000"/>
              </a:lnSpc>
              <a:spcBef>
                <a:spcPts val="0"/>
              </a:spcBef>
              <a:spcAft>
                <a:spcPts val="0"/>
              </a:spcAft>
              <a:buClr>
                <a:schemeClr val="dk1"/>
              </a:buClr>
              <a:buSzPct val="75630"/>
              <a:buNone/>
            </a:pPr>
            <a:r>
              <a:rPr lang="en-GB" sz="2800" b="1" dirty="0"/>
              <a:t>School</a:t>
            </a:r>
            <a:r>
              <a:rPr lang="en-GB" sz="2800" dirty="0"/>
              <a:t> curriculum breadth and ambition (including SEND and DP)</a:t>
            </a:r>
            <a:endParaRPr dirty="0"/>
          </a:p>
          <a:p>
            <a:pPr marL="0" lvl="0" indent="0" algn="l" rtl="0">
              <a:lnSpc>
                <a:spcPct val="100000"/>
              </a:lnSpc>
              <a:spcBef>
                <a:spcPts val="0"/>
              </a:spcBef>
              <a:spcAft>
                <a:spcPts val="0"/>
              </a:spcAft>
              <a:buClr>
                <a:schemeClr val="dk1"/>
              </a:buClr>
              <a:buSzPct val="75630"/>
              <a:buNone/>
            </a:pPr>
            <a:endParaRPr sz="2800" dirty="0"/>
          </a:p>
          <a:p>
            <a:pPr marL="0" lvl="0" indent="0" algn="l" rtl="0">
              <a:lnSpc>
                <a:spcPct val="100000"/>
              </a:lnSpc>
              <a:spcBef>
                <a:spcPts val="0"/>
              </a:spcBef>
              <a:spcAft>
                <a:spcPts val="0"/>
              </a:spcAft>
              <a:buClr>
                <a:schemeClr val="dk1"/>
              </a:buClr>
              <a:buSzPct val="75630"/>
              <a:buNone/>
            </a:pPr>
            <a:r>
              <a:rPr lang="en-GB" sz="2800" b="1" dirty="0"/>
              <a:t>Subject</a:t>
            </a:r>
            <a:r>
              <a:rPr lang="en-GB" sz="2800" dirty="0"/>
              <a:t> curriculum design, including coverage, building blocks of essential knowledge, end points, sequencing, reading, vocabulary. </a:t>
            </a:r>
            <a:endParaRPr dirty="0"/>
          </a:p>
          <a:p>
            <a:pPr marL="0" lvl="0" indent="0" algn="l" rtl="0">
              <a:lnSpc>
                <a:spcPct val="100000"/>
              </a:lnSpc>
              <a:spcBef>
                <a:spcPts val="0"/>
              </a:spcBef>
              <a:spcAft>
                <a:spcPts val="0"/>
              </a:spcAft>
              <a:buClr>
                <a:schemeClr val="dk1"/>
              </a:buClr>
              <a:buSzPct val="75630"/>
              <a:buNone/>
            </a:pPr>
            <a:endParaRPr sz="2800" dirty="0"/>
          </a:p>
          <a:p>
            <a:pPr marL="0" lvl="0" indent="0" algn="l" rtl="0">
              <a:lnSpc>
                <a:spcPct val="100000"/>
              </a:lnSpc>
              <a:spcBef>
                <a:spcPts val="0"/>
              </a:spcBef>
              <a:spcAft>
                <a:spcPts val="0"/>
              </a:spcAft>
              <a:buClr>
                <a:schemeClr val="dk1"/>
              </a:buClr>
              <a:buSzPct val="75630"/>
              <a:buNone/>
            </a:pPr>
            <a:r>
              <a:rPr lang="en-GB" sz="2800" b="1" dirty="0"/>
              <a:t>Delivery</a:t>
            </a:r>
            <a:r>
              <a:rPr lang="en-GB" sz="2800" dirty="0"/>
              <a:t> - pedagogy, access for SEND and PP, effective assessment, enabling memory, inspiring destinations.</a:t>
            </a:r>
            <a:endParaRPr dirty="0"/>
          </a:p>
          <a:p>
            <a:pPr marL="0" lvl="0" indent="0" algn="l" rtl="0">
              <a:lnSpc>
                <a:spcPct val="100000"/>
              </a:lnSpc>
              <a:spcBef>
                <a:spcPts val="1600"/>
              </a:spcBef>
              <a:spcAft>
                <a:spcPts val="0"/>
              </a:spcAft>
              <a:buClr>
                <a:schemeClr val="dk1"/>
              </a:buClr>
              <a:buSzPct val="75630"/>
              <a:buNone/>
            </a:pPr>
            <a:r>
              <a:rPr lang="en-GB" sz="2800" dirty="0"/>
              <a:t>The </a:t>
            </a:r>
            <a:r>
              <a:rPr lang="en-GB" sz="2800" b="1" dirty="0"/>
              <a:t>impact</a:t>
            </a:r>
            <a:r>
              <a:rPr lang="en-GB" sz="2800" dirty="0"/>
              <a:t> on pupils, such as knowing more and remembering more, external data, reading, destinations.</a:t>
            </a:r>
            <a:endParaRPr sz="2800" dirty="0"/>
          </a:p>
          <a:p>
            <a:pPr marL="0" lvl="0" indent="0" algn="l" rtl="0">
              <a:lnSpc>
                <a:spcPct val="100000"/>
              </a:lnSpc>
              <a:spcBef>
                <a:spcPts val="1600"/>
              </a:spcBef>
              <a:spcAft>
                <a:spcPts val="1600"/>
              </a:spcAft>
              <a:buClr>
                <a:schemeClr val="dk1"/>
              </a:buClr>
              <a:buSzPct val="88235"/>
              <a:buNone/>
            </a:pPr>
            <a:endParaRPr dirty="0"/>
          </a:p>
        </p:txBody>
      </p:sp>
      <p:pic>
        <p:nvPicPr>
          <p:cNvPr id="269" name="Google Shape;269;p8" descr="See the source image"/>
          <p:cNvPicPr preferRelativeResize="0"/>
          <p:nvPr/>
        </p:nvPicPr>
        <p:blipFill rotWithShape="1">
          <a:blip r:embed="rId3">
            <a:alphaModFix/>
          </a:blip>
          <a:srcRect/>
          <a:stretch/>
        </p:blipFill>
        <p:spPr>
          <a:xfrm>
            <a:off x="6531832" y="1422667"/>
            <a:ext cx="5481634" cy="46564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Google Shape;275;p9"/>
          <p:cNvSpPr txBox="1">
            <a:spLocks noGrp="1"/>
          </p:cNvSpPr>
          <p:nvPr>
            <p:ph type="title"/>
          </p:nvPr>
        </p:nvSpPr>
        <p:spPr>
          <a:xfrm>
            <a:off x="0" y="-1"/>
            <a:ext cx="12192000" cy="954583"/>
          </a:xfrm>
          <a:prstGeom prst="rect">
            <a:avLst/>
          </a:prstGeom>
          <a:solidFill>
            <a:srgbClr val="ABD2E3"/>
          </a:solidFill>
          <a:ln>
            <a:noFill/>
          </a:ln>
        </p:spPr>
        <p:txBody>
          <a:bodyPr spcFirstLastPara="1" wrap="square" lIns="91425" tIns="91425" rIns="91425" bIns="91425" anchor="t" anchorCtr="0">
            <a:noAutofit/>
          </a:bodyPr>
          <a:lstStyle/>
          <a:p>
            <a:pPr marL="0" lvl="0" indent="0" algn="l" rtl="0">
              <a:lnSpc>
                <a:spcPct val="90000"/>
              </a:lnSpc>
              <a:spcBef>
                <a:spcPts val="0"/>
              </a:spcBef>
              <a:spcAft>
                <a:spcPts val="0"/>
              </a:spcAft>
              <a:buClr>
                <a:schemeClr val="dk1"/>
              </a:buClr>
              <a:buSzPts val="3394"/>
              <a:buFont typeface="Calibri"/>
              <a:buNone/>
            </a:pPr>
            <a:r>
              <a:rPr lang="en-GB" sz="4800" b="1"/>
              <a:t>School and subject curriculum planning</a:t>
            </a:r>
            <a:endParaRPr sz="4800"/>
          </a:p>
        </p:txBody>
      </p:sp>
      <p:sp>
        <p:nvSpPr>
          <p:cNvPr id="276" name="Google Shape;276;p9"/>
          <p:cNvSpPr txBox="1">
            <a:spLocks noGrp="1"/>
          </p:cNvSpPr>
          <p:nvPr>
            <p:ph type="body" idx="1"/>
          </p:nvPr>
        </p:nvSpPr>
        <p:spPr>
          <a:xfrm>
            <a:off x="0" y="954582"/>
            <a:ext cx="11776400" cy="5649417"/>
          </a:xfrm>
          <a:prstGeom prst="rect">
            <a:avLst/>
          </a:prstGeom>
          <a:solidFill>
            <a:schemeClr val="lt1"/>
          </a:solidFill>
          <a:ln>
            <a:noFill/>
          </a:ln>
        </p:spPr>
        <p:txBody>
          <a:bodyPr spcFirstLastPara="1" wrap="square" lIns="91425" tIns="91425" rIns="91425" bIns="91425" anchor="t" anchorCtr="0">
            <a:normAutofit fontScale="25000" lnSpcReduction="20000"/>
          </a:bodyPr>
          <a:lstStyle/>
          <a:p>
            <a:pPr marL="457200" lvl="0" indent="-457200" algn="l" rtl="0">
              <a:lnSpc>
                <a:spcPct val="120000"/>
              </a:lnSpc>
              <a:spcBef>
                <a:spcPts val="0"/>
              </a:spcBef>
              <a:spcAft>
                <a:spcPts val="0"/>
              </a:spcAft>
              <a:buClr>
                <a:schemeClr val="dk1"/>
              </a:buClr>
              <a:buSzPct val="56250"/>
              <a:buFont typeface="Arial"/>
              <a:buChar char="•"/>
            </a:pPr>
            <a:r>
              <a:rPr lang="en-GB" sz="12800"/>
              <a:t>Ambitious knowledge, texts and cultural capital for </a:t>
            </a:r>
            <a:r>
              <a:rPr lang="en-GB" sz="12800" b="1"/>
              <a:t>all pupils</a:t>
            </a:r>
            <a:r>
              <a:rPr lang="en-GB" sz="12800"/>
              <a:t>.</a:t>
            </a:r>
            <a:endParaRPr/>
          </a:p>
          <a:p>
            <a:pPr marL="457200" lvl="0" indent="-457200" algn="l" rtl="0">
              <a:lnSpc>
                <a:spcPct val="120000"/>
              </a:lnSpc>
              <a:spcBef>
                <a:spcPts val="0"/>
              </a:spcBef>
              <a:spcAft>
                <a:spcPts val="0"/>
              </a:spcAft>
              <a:buClr>
                <a:schemeClr val="dk1"/>
              </a:buClr>
              <a:buSzPct val="56250"/>
              <a:buFont typeface="Arial"/>
              <a:buChar char="•"/>
            </a:pPr>
            <a:r>
              <a:rPr lang="en-GB" sz="12800"/>
              <a:t>Commensurate with the national curriculum (or better)</a:t>
            </a:r>
            <a:endParaRPr/>
          </a:p>
          <a:p>
            <a:pPr marL="457200" lvl="0" indent="-457200" algn="l" rtl="0">
              <a:lnSpc>
                <a:spcPct val="120000"/>
              </a:lnSpc>
              <a:spcBef>
                <a:spcPts val="0"/>
              </a:spcBef>
              <a:spcAft>
                <a:spcPts val="0"/>
              </a:spcAft>
              <a:buClr>
                <a:schemeClr val="dk1"/>
              </a:buClr>
              <a:buSzPct val="56250"/>
              <a:buFont typeface="Arial"/>
              <a:buChar char="•"/>
            </a:pPr>
            <a:r>
              <a:rPr lang="en-GB" sz="12800"/>
              <a:t>Pupils across the school study the full curriculum </a:t>
            </a:r>
            <a:endParaRPr/>
          </a:p>
          <a:p>
            <a:pPr marL="457200" lvl="0" indent="-457200" algn="l" rtl="0">
              <a:lnSpc>
                <a:spcPct val="120000"/>
              </a:lnSpc>
              <a:spcBef>
                <a:spcPts val="0"/>
              </a:spcBef>
              <a:spcAft>
                <a:spcPts val="0"/>
              </a:spcAft>
              <a:buClr>
                <a:schemeClr val="dk1"/>
              </a:buClr>
              <a:buSzPct val="56250"/>
              <a:buFont typeface="Arial"/>
              <a:buChar char="•"/>
            </a:pPr>
            <a:r>
              <a:rPr lang="en-GB" sz="12800" b="1"/>
              <a:t>Disadvantaged pupils or  those with SEND </a:t>
            </a:r>
            <a:r>
              <a:rPr lang="en-GB" sz="12800"/>
              <a:t>are not given a reduced curriculum</a:t>
            </a:r>
            <a:r>
              <a:rPr lang="en-GB" sz="8000"/>
              <a:t>. </a:t>
            </a:r>
            <a:endParaRPr sz="12800"/>
          </a:p>
          <a:p>
            <a:pPr marL="457200" lvl="0" indent="-457200" algn="l" rtl="0">
              <a:lnSpc>
                <a:spcPct val="120000"/>
              </a:lnSpc>
              <a:spcBef>
                <a:spcPts val="0"/>
              </a:spcBef>
              <a:spcAft>
                <a:spcPts val="0"/>
              </a:spcAft>
              <a:buClr>
                <a:schemeClr val="dk1"/>
              </a:buClr>
              <a:buSzPct val="56250"/>
              <a:buFont typeface="Arial"/>
              <a:buChar char="•"/>
            </a:pPr>
            <a:r>
              <a:rPr lang="en-GB" sz="12800"/>
              <a:t>The curriculum identifies the most important knowledge pupils need to learn and when.</a:t>
            </a:r>
            <a:endParaRPr/>
          </a:p>
          <a:p>
            <a:pPr marL="457200" lvl="0" indent="-457200" algn="l" rtl="0">
              <a:lnSpc>
                <a:spcPct val="120000"/>
              </a:lnSpc>
              <a:spcBef>
                <a:spcPts val="0"/>
              </a:spcBef>
              <a:spcAft>
                <a:spcPts val="0"/>
              </a:spcAft>
              <a:buClr>
                <a:schemeClr val="dk1"/>
              </a:buClr>
              <a:buSzPct val="56250"/>
              <a:buFont typeface="Arial"/>
              <a:buChar char="•"/>
            </a:pPr>
            <a:r>
              <a:rPr lang="en-GB" sz="12800"/>
              <a:t>Curriculum is planned and </a:t>
            </a:r>
            <a:r>
              <a:rPr lang="en-GB" sz="12800" b="1"/>
              <a:t>sequenced</a:t>
            </a:r>
            <a:r>
              <a:rPr lang="en-GB" sz="12800"/>
              <a:t> to build on, and deepen, what has been taught before. </a:t>
            </a:r>
            <a:endParaRPr/>
          </a:p>
          <a:p>
            <a:pPr marL="457200" lvl="0" indent="-457200" algn="l" rtl="0">
              <a:lnSpc>
                <a:spcPct val="120000"/>
              </a:lnSpc>
              <a:spcBef>
                <a:spcPts val="0"/>
              </a:spcBef>
              <a:spcAft>
                <a:spcPts val="0"/>
              </a:spcAft>
              <a:buClr>
                <a:schemeClr val="dk1"/>
              </a:buClr>
              <a:buSzPct val="56250"/>
              <a:buFont typeface="Arial"/>
              <a:buChar char="•"/>
            </a:pPr>
            <a:r>
              <a:rPr lang="en-GB" sz="12800" b="1"/>
              <a:t>‘End points</a:t>
            </a:r>
            <a:r>
              <a:rPr lang="en-GB" sz="12800"/>
              <a:t>’ - what the curriculum is building towards.</a:t>
            </a:r>
            <a:endParaRPr/>
          </a:p>
          <a:p>
            <a:pPr marL="457200" lvl="0" indent="-457200" algn="l" rtl="0">
              <a:lnSpc>
                <a:spcPct val="120000"/>
              </a:lnSpc>
              <a:spcBef>
                <a:spcPts val="0"/>
              </a:spcBef>
              <a:spcAft>
                <a:spcPts val="0"/>
              </a:spcAft>
              <a:buClr>
                <a:schemeClr val="dk1"/>
              </a:buClr>
              <a:buSzPct val="56250"/>
              <a:buFont typeface="Arial"/>
              <a:buChar char="•"/>
            </a:pPr>
            <a:r>
              <a:rPr lang="en-GB" sz="12800" b="1"/>
              <a:t>Reading, vocabulary and cultural capital, </a:t>
            </a:r>
            <a:r>
              <a:rPr lang="en-GB" sz="12800"/>
              <a:t>are prioritised.</a:t>
            </a:r>
            <a:endParaRPr/>
          </a:p>
          <a:p>
            <a:pPr marL="152396" lvl="0" indent="0" algn="l" rtl="0">
              <a:lnSpc>
                <a:spcPct val="90000"/>
              </a:lnSpc>
              <a:spcBef>
                <a:spcPts val="0"/>
              </a:spcBef>
              <a:spcAft>
                <a:spcPts val="0"/>
              </a:spcAft>
              <a:buClr>
                <a:schemeClr val="dk1"/>
              </a:buClr>
              <a:buSzPct val="257142"/>
              <a:buNone/>
            </a:pP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sp>
        <p:nvSpPr>
          <p:cNvPr id="282" name="Google Shape;282;p10"/>
          <p:cNvSpPr txBox="1">
            <a:spLocks noGrp="1"/>
          </p:cNvSpPr>
          <p:nvPr>
            <p:ph type="title"/>
          </p:nvPr>
        </p:nvSpPr>
        <p:spPr>
          <a:xfrm>
            <a:off x="3612298" y="233692"/>
            <a:ext cx="11230429" cy="744718"/>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6600"/>
              <a:buFont typeface="Arial"/>
              <a:buNone/>
            </a:pPr>
            <a:r>
              <a:rPr lang="en-GB" b="1" dirty="0"/>
              <a:t>Discussion Point</a:t>
            </a:r>
            <a:endParaRPr b="1" dirty="0"/>
          </a:p>
        </p:txBody>
      </p:sp>
      <p:sp>
        <p:nvSpPr>
          <p:cNvPr id="284" name="Google Shape;284;p10"/>
          <p:cNvSpPr/>
          <p:nvPr/>
        </p:nvSpPr>
        <p:spPr>
          <a:xfrm>
            <a:off x="659063" y="2157983"/>
            <a:ext cx="10330528" cy="3721607"/>
          </a:xfrm>
          <a:prstGeom prst="roundRect">
            <a:avLst>
              <a:gd name="adj" fmla="val 16667"/>
            </a:avLst>
          </a:prstGeom>
          <a:solidFill>
            <a:srgbClr val="ABD2E3"/>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3200" dirty="0">
                <a:solidFill>
                  <a:srgbClr val="000000"/>
                </a:solidFill>
                <a:latin typeface="Arial"/>
                <a:ea typeface="Arial"/>
                <a:cs typeface="Arial"/>
                <a:sym typeface="Arial"/>
              </a:rPr>
              <a:t>What might you need to consider when looking at the curriculum </a:t>
            </a:r>
            <a:r>
              <a:rPr lang="en-GB" sz="3200" b="1" dirty="0">
                <a:solidFill>
                  <a:srgbClr val="000000"/>
                </a:solidFill>
                <a:latin typeface="Arial"/>
                <a:ea typeface="Arial"/>
                <a:cs typeface="Arial"/>
                <a:sym typeface="Arial"/>
              </a:rPr>
              <a:t>ambition</a:t>
            </a:r>
            <a:r>
              <a:rPr lang="en-GB" sz="3200" dirty="0">
                <a:solidFill>
                  <a:srgbClr val="000000"/>
                </a:solidFill>
                <a:latin typeface="Arial"/>
                <a:ea typeface="Arial"/>
                <a:cs typeface="Arial"/>
                <a:sym typeface="Arial"/>
              </a:rPr>
              <a:t> and </a:t>
            </a:r>
            <a:r>
              <a:rPr lang="en-GB" sz="3200" b="1" dirty="0">
                <a:solidFill>
                  <a:srgbClr val="000000"/>
                </a:solidFill>
                <a:latin typeface="Arial"/>
                <a:ea typeface="Arial"/>
                <a:cs typeface="Arial"/>
                <a:sym typeface="Arial"/>
              </a:rPr>
              <a:t>equity</a:t>
            </a:r>
            <a:r>
              <a:rPr lang="en-GB" sz="3200" dirty="0">
                <a:solidFill>
                  <a:srgbClr val="000000"/>
                </a:solidFill>
                <a:latin typeface="Arial"/>
                <a:ea typeface="Arial"/>
                <a:cs typeface="Arial"/>
                <a:sym typeface="Arial"/>
              </a:rPr>
              <a:t> in English?</a:t>
            </a:r>
            <a:endParaRPr dirty="0"/>
          </a:p>
          <a:p>
            <a:pPr marL="0" marR="0" lvl="0" indent="0" algn="ctr" rtl="0">
              <a:spcBef>
                <a:spcPts val="0"/>
              </a:spcBef>
              <a:spcAft>
                <a:spcPts val="0"/>
              </a:spcAft>
              <a:buNone/>
            </a:pPr>
            <a:endParaRPr sz="3200" dirty="0">
              <a:solidFill>
                <a:srgbClr val="000000"/>
              </a:solidFill>
              <a:latin typeface="Arial"/>
              <a:ea typeface="Arial"/>
              <a:cs typeface="Arial"/>
              <a:sym typeface="Arial"/>
            </a:endParaRPr>
          </a:p>
          <a:p>
            <a:pPr marL="0" marR="0" lvl="0" indent="0" algn="ctr" rtl="0">
              <a:spcBef>
                <a:spcPts val="0"/>
              </a:spcBef>
              <a:spcAft>
                <a:spcPts val="0"/>
              </a:spcAft>
              <a:buNone/>
            </a:pPr>
            <a:r>
              <a:rPr lang="en-GB" sz="3200" dirty="0">
                <a:solidFill>
                  <a:srgbClr val="000000"/>
                </a:solidFill>
                <a:latin typeface="Arial"/>
                <a:ea typeface="Arial"/>
                <a:cs typeface="Arial"/>
                <a:sym typeface="Arial"/>
              </a:rPr>
              <a:t>Discuss and be prepared to feed back.</a:t>
            </a:r>
            <a:endParaRP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sp>
        <p:nvSpPr>
          <p:cNvPr id="289" name="Google Shape;289;p11"/>
          <p:cNvSpPr txBox="1">
            <a:spLocks noGrp="1"/>
          </p:cNvSpPr>
          <p:nvPr>
            <p:ph type="body" idx="1"/>
          </p:nvPr>
        </p:nvSpPr>
        <p:spPr>
          <a:xfrm>
            <a:off x="204225" y="1447487"/>
            <a:ext cx="11773800" cy="5498400"/>
          </a:xfrm>
          <a:prstGeom prst="rect">
            <a:avLst/>
          </a:prstGeom>
          <a:noFill/>
          <a:ln>
            <a:noFill/>
          </a:ln>
        </p:spPr>
        <p:txBody>
          <a:bodyPr spcFirstLastPara="1" wrap="square" lIns="91425" tIns="91425" rIns="91425" bIns="91425" anchor="t" anchorCtr="0">
            <a:normAutofit fontScale="70000" lnSpcReduction="20000"/>
          </a:bodyPr>
          <a:lstStyle/>
          <a:p>
            <a:pPr marL="609585" lvl="0" indent="-457189" algn="l" rtl="0">
              <a:lnSpc>
                <a:spcPct val="100000"/>
              </a:lnSpc>
              <a:spcBef>
                <a:spcPts val="0"/>
              </a:spcBef>
              <a:spcAft>
                <a:spcPts val="0"/>
              </a:spcAft>
              <a:buClr>
                <a:schemeClr val="dk1"/>
              </a:buClr>
              <a:buSzPct val="71428"/>
              <a:buChar char="●"/>
            </a:pPr>
            <a:r>
              <a:rPr lang="en-GB" sz="3600" dirty="0"/>
              <a:t>National curriculum coverage through all key stages</a:t>
            </a:r>
            <a:endParaRPr dirty="0"/>
          </a:p>
          <a:p>
            <a:pPr marL="609585" lvl="0" indent="-457189" algn="l" rtl="0">
              <a:lnSpc>
                <a:spcPct val="100000"/>
              </a:lnSpc>
              <a:spcBef>
                <a:spcPts val="0"/>
              </a:spcBef>
              <a:spcAft>
                <a:spcPts val="0"/>
              </a:spcAft>
              <a:buClr>
                <a:schemeClr val="dk1"/>
              </a:buClr>
              <a:buSzPct val="71428"/>
              <a:buChar char="●"/>
            </a:pPr>
            <a:r>
              <a:rPr lang="en-GB" sz="3600" dirty="0"/>
              <a:t>Links to the EYFS curriculum</a:t>
            </a:r>
            <a:endParaRPr dirty="0"/>
          </a:p>
          <a:p>
            <a:pPr marL="609585" lvl="0" indent="-457189" algn="l" rtl="0">
              <a:lnSpc>
                <a:spcPct val="100000"/>
              </a:lnSpc>
              <a:spcBef>
                <a:spcPts val="0"/>
              </a:spcBef>
              <a:spcAft>
                <a:spcPts val="0"/>
              </a:spcAft>
              <a:buClr>
                <a:schemeClr val="dk1"/>
              </a:buClr>
              <a:buSzPct val="71428"/>
              <a:buChar char="●"/>
            </a:pPr>
            <a:r>
              <a:rPr lang="en-GB" sz="3600" dirty="0"/>
              <a:t>Support for pupils’ phonics knowledge, consistent delivery of the phonics programme. </a:t>
            </a:r>
            <a:endParaRPr dirty="0"/>
          </a:p>
          <a:p>
            <a:pPr marL="609585" lvl="0" indent="-457189" algn="l" rtl="0">
              <a:lnSpc>
                <a:spcPct val="100000"/>
              </a:lnSpc>
              <a:spcBef>
                <a:spcPts val="0"/>
              </a:spcBef>
              <a:spcAft>
                <a:spcPts val="0"/>
              </a:spcAft>
              <a:buClr>
                <a:schemeClr val="dk1"/>
              </a:buClr>
              <a:buSzPct val="71428"/>
              <a:buChar char="●"/>
            </a:pPr>
            <a:r>
              <a:rPr lang="en-GB" sz="3600" dirty="0"/>
              <a:t>A range of ambitious texts.</a:t>
            </a:r>
            <a:endParaRPr dirty="0"/>
          </a:p>
          <a:p>
            <a:pPr marL="609585" lvl="0" indent="-457189" algn="l" rtl="0">
              <a:lnSpc>
                <a:spcPct val="100000"/>
              </a:lnSpc>
              <a:spcBef>
                <a:spcPts val="0"/>
              </a:spcBef>
              <a:spcAft>
                <a:spcPts val="0"/>
              </a:spcAft>
              <a:buClr>
                <a:schemeClr val="dk1"/>
              </a:buClr>
              <a:buSzPct val="71428"/>
              <a:buChar char="●"/>
            </a:pPr>
            <a:r>
              <a:rPr lang="en-GB" sz="3600" dirty="0"/>
              <a:t>A rich range of texts</a:t>
            </a:r>
            <a:endParaRPr dirty="0"/>
          </a:p>
          <a:p>
            <a:pPr marL="609585" lvl="0" indent="-457189" algn="l" rtl="0">
              <a:lnSpc>
                <a:spcPct val="100000"/>
              </a:lnSpc>
              <a:spcBef>
                <a:spcPts val="0"/>
              </a:spcBef>
              <a:spcAft>
                <a:spcPts val="0"/>
              </a:spcAft>
              <a:buClr>
                <a:schemeClr val="dk1"/>
              </a:buClr>
              <a:buSzPct val="71428"/>
              <a:buChar char="●"/>
            </a:pPr>
            <a:r>
              <a:rPr lang="en-GB" sz="3600" dirty="0"/>
              <a:t>At key stage 3, two full Shakespeare plays.</a:t>
            </a:r>
            <a:endParaRPr dirty="0"/>
          </a:p>
          <a:p>
            <a:pPr marL="609585" lvl="0" indent="-457189" algn="l" rtl="0">
              <a:lnSpc>
                <a:spcPct val="100000"/>
              </a:lnSpc>
              <a:spcBef>
                <a:spcPts val="0"/>
              </a:spcBef>
              <a:spcAft>
                <a:spcPts val="0"/>
              </a:spcAft>
              <a:buClr>
                <a:schemeClr val="dk1"/>
              </a:buClr>
              <a:buSzPct val="71428"/>
              <a:buChar char="●"/>
            </a:pPr>
            <a:r>
              <a:rPr lang="en-GB" sz="3600" dirty="0"/>
              <a:t>Equal access to both language and literature across key stage 4. </a:t>
            </a:r>
            <a:endParaRPr dirty="0"/>
          </a:p>
          <a:p>
            <a:pPr marL="609585" lvl="0" indent="-457189" algn="l" rtl="0">
              <a:lnSpc>
                <a:spcPct val="100000"/>
              </a:lnSpc>
              <a:spcBef>
                <a:spcPts val="0"/>
              </a:spcBef>
              <a:spcAft>
                <a:spcPts val="0"/>
              </a:spcAft>
              <a:buClr>
                <a:schemeClr val="dk1"/>
              </a:buClr>
              <a:buSzPct val="71428"/>
              <a:buChar char="●"/>
            </a:pPr>
            <a:r>
              <a:rPr lang="en-GB" sz="3600" dirty="0"/>
              <a:t>Time-limited interventions which do not limit the curriculum for some pupils. </a:t>
            </a:r>
            <a:endParaRPr dirty="0"/>
          </a:p>
          <a:p>
            <a:pPr marL="609585" lvl="0" indent="-457189" algn="l" rtl="0">
              <a:lnSpc>
                <a:spcPct val="100000"/>
              </a:lnSpc>
              <a:spcBef>
                <a:spcPts val="0"/>
              </a:spcBef>
              <a:spcAft>
                <a:spcPts val="0"/>
              </a:spcAft>
              <a:buClr>
                <a:schemeClr val="dk1"/>
              </a:buClr>
              <a:buSzPct val="71428"/>
              <a:buChar char="●"/>
            </a:pPr>
            <a:r>
              <a:rPr lang="en-GB" sz="3600" dirty="0"/>
              <a:t>Cultural capital, e.g. when teaching abstract aspects such as the knowledge needed to access a poem, book or play. </a:t>
            </a:r>
            <a:endParaRPr dirty="0"/>
          </a:p>
          <a:p>
            <a:pPr marL="609585" lvl="0" indent="-457189" algn="l" rtl="0">
              <a:lnSpc>
                <a:spcPct val="100000"/>
              </a:lnSpc>
              <a:spcBef>
                <a:spcPts val="0"/>
              </a:spcBef>
              <a:spcAft>
                <a:spcPts val="0"/>
              </a:spcAft>
              <a:buClr>
                <a:schemeClr val="dk1"/>
              </a:buClr>
              <a:buSzPct val="71428"/>
              <a:buChar char="●"/>
            </a:pPr>
            <a:r>
              <a:rPr lang="en-GB" sz="3600" dirty="0"/>
              <a:t>Effectiveness of subject curriculum design for all</a:t>
            </a:r>
            <a:endParaRPr dirty="0"/>
          </a:p>
          <a:p>
            <a:pPr marL="609585" lvl="0" indent="-457189" algn="l" rtl="0">
              <a:lnSpc>
                <a:spcPct val="100000"/>
              </a:lnSpc>
              <a:spcBef>
                <a:spcPts val="0"/>
              </a:spcBef>
              <a:spcAft>
                <a:spcPts val="0"/>
              </a:spcAft>
              <a:buClr>
                <a:schemeClr val="dk1"/>
              </a:buClr>
              <a:buSzPct val="71428"/>
              <a:buChar char="●"/>
            </a:pPr>
            <a:r>
              <a:rPr lang="en-GB" sz="3600" dirty="0"/>
              <a:t>Components and sequencing to help all</a:t>
            </a:r>
            <a:endParaRPr dirty="0"/>
          </a:p>
          <a:p>
            <a:pPr marL="609585" lvl="0" indent="-457189" algn="l" rtl="0">
              <a:lnSpc>
                <a:spcPct val="100000"/>
              </a:lnSpc>
              <a:spcBef>
                <a:spcPts val="0"/>
              </a:spcBef>
              <a:spcAft>
                <a:spcPts val="0"/>
              </a:spcAft>
              <a:buClr>
                <a:schemeClr val="dk1"/>
              </a:buClr>
              <a:buSzPct val="71428"/>
              <a:buChar char="●"/>
            </a:pPr>
            <a:r>
              <a:rPr lang="en-GB" sz="3600" dirty="0"/>
              <a:t>Assessment information to aid learning</a:t>
            </a:r>
            <a:endParaRPr dirty="0"/>
          </a:p>
          <a:p>
            <a:pPr marL="609585" lvl="0" indent="-457189" algn="l" rtl="0">
              <a:lnSpc>
                <a:spcPct val="100000"/>
              </a:lnSpc>
              <a:spcBef>
                <a:spcPts val="0"/>
              </a:spcBef>
              <a:spcAft>
                <a:spcPts val="0"/>
              </a:spcAft>
              <a:buClr>
                <a:schemeClr val="dk1"/>
              </a:buClr>
              <a:buSzPct val="71428"/>
              <a:buChar char="●"/>
            </a:pPr>
            <a:r>
              <a:rPr lang="en-GB" sz="3600" dirty="0"/>
              <a:t>Support for SEND </a:t>
            </a:r>
            <a:endParaRPr dirty="0"/>
          </a:p>
          <a:p>
            <a:pPr marL="609585" lvl="0" indent="-342888" algn="l" rtl="0">
              <a:lnSpc>
                <a:spcPct val="100000"/>
              </a:lnSpc>
              <a:spcBef>
                <a:spcPts val="0"/>
              </a:spcBef>
              <a:spcAft>
                <a:spcPts val="0"/>
              </a:spcAft>
              <a:buClr>
                <a:schemeClr val="dk1"/>
              </a:buClr>
              <a:buSzPct val="107142"/>
              <a:buNone/>
            </a:pPr>
            <a:endParaRPr dirty="0"/>
          </a:p>
        </p:txBody>
      </p:sp>
      <p:sp>
        <p:nvSpPr>
          <p:cNvPr id="290" name="Google Shape;290;p11"/>
          <p:cNvSpPr txBox="1">
            <a:spLocks noGrp="1"/>
          </p:cNvSpPr>
          <p:nvPr>
            <p:ph type="title"/>
          </p:nvPr>
        </p:nvSpPr>
        <p:spPr>
          <a:xfrm>
            <a:off x="3389595" y="205135"/>
            <a:ext cx="11360800" cy="7636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Clr>
                <a:schemeClr val="dk1"/>
              </a:buClr>
              <a:buSzPct val="47138"/>
              <a:buFont typeface="Arial"/>
              <a:buNone/>
            </a:pPr>
            <a:r>
              <a:rPr lang="en-GB" b="1" dirty="0"/>
              <a:t>You may have considered…</a:t>
            </a:r>
            <a:endParaRPr b="1"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95"/>
        <p:cNvGrpSpPr/>
        <p:nvPr/>
      </p:nvGrpSpPr>
      <p:grpSpPr>
        <a:xfrm>
          <a:off x="0" y="0"/>
          <a:ext cx="0" cy="0"/>
          <a:chOff x="0" y="0"/>
          <a:chExt cx="0" cy="0"/>
        </a:xfrm>
      </p:grpSpPr>
      <p:sp>
        <p:nvSpPr>
          <p:cNvPr id="296" name="Google Shape;296;p12"/>
          <p:cNvSpPr txBox="1">
            <a:spLocks noGrp="1"/>
          </p:cNvSpPr>
          <p:nvPr>
            <p:ph type="title"/>
          </p:nvPr>
        </p:nvSpPr>
        <p:spPr>
          <a:xfrm>
            <a:off x="3084397" y="115034"/>
            <a:ext cx="11230429" cy="970207"/>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5400"/>
              <a:buFont typeface="Arial"/>
              <a:buNone/>
            </a:pPr>
            <a:r>
              <a:rPr lang="en-GB" b="1" dirty="0"/>
              <a:t>A high-quality subject curriculum</a:t>
            </a:r>
            <a:endParaRPr sz="3600" b="1" dirty="0"/>
          </a:p>
        </p:txBody>
      </p:sp>
      <p:sp>
        <p:nvSpPr>
          <p:cNvPr id="297" name="Google Shape;297;p12"/>
          <p:cNvSpPr/>
          <p:nvPr/>
        </p:nvSpPr>
        <p:spPr>
          <a:xfrm>
            <a:off x="4254323" y="3292693"/>
            <a:ext cx="3683354" cy="1407885"/>
          </a:xfrm>
          <a:prstGeom prst="roundRect">
            <a:avLst>
              <a:gd name="adj" fmla="val 16667"/>
            </a:avLst>
          </a:prstGeom>
          <a:solidFill>
            <a:srgbClr val="ABD2E3"/>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2400">
                <a:solidFill>
                  <a:srgbClr val="000000"/>
                </a:solidFill>
                <a:latin typeface="Arial"/>
                <a:ea typeface="Arial"/>
                <a:cs typeface="Arial"/>
                <a:sym typeface="Arial"/>
              </a:rPr>
              <a:t>Sequencing - Systemic and cumulative knowledge acquisition</a:t>
            </a:r>
            <a:endParaRPr/>
          </a:p>
        </p:txBody>
      </p:sp>
      <p:sp>
        <p:nvSpPr>
          <p:cNvPr id="298" name="Google Shape;298;p12"/>
          <p:cNvSpPr/>
          <p:nvPr/>
        </p:nvSpPr>
        <p:spPr>
          <a:xfrm>
            <a:off x="9157197" y="1747425"/>
            <a:ext cx="2699657" cy="1407885"/>
          </a:xfrm>
          <a:prstGeom prst="roundRect">
            <a:avLst>
              <a:gd name="adj" fmla="val 16667"/>
            </a:avLst>
          </a:prstGeom>
          <a:solidFill>
            <a:srgbClr val="ABD2E3"/>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2400">
                <a:solidFill>
                  <a:srgbClr val="000000"/>
                </a:solidFill>
                <a:latin typeface="Arial"/>
                <a:ea typeface="Arial"/>
                <a:cs typeface="Arial"/>
                <a:sym typeface="Arial"/>
              </a:rPr>
              <a:t>Systematic focus on vocabulary</a:t>
            </a:r>
            <a:endParaRPr/>
          </a:p>
        </p:txBody>
      </p:sp>
      <p:sp>
        <p:nvSpPr>
          <p:cNvPr id="299" name="Google Shape;299;p12"/>
          <p:cNvSpPr/>
          <p:nvPr/>
        </p:nvSpPr>
        <p:spPr>
          <a:xfrm>
            <a:off x="3289499" y="1734906"/>
            <a:ext cx="2699657" cy="1407885"/>
          </a:xfrm>
          <a:prstGeom prst="roundRect">
            <a:avLst>
              <a:gd name="adj" fmla="val 16667"/>
            </a:avLst>
          </a:prstGeom>
          <a:solidFill>
            <a:srgbClr val="ABD2E3"/>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2400">
                <a:solidFill>
                  <a:srgbClr val="000000"/>
                </a:solidFill>
                <a:latin typeface="Arial"/>
                <a:ea typeface="Arial"/>
                <a:cs typeface="Arial"/>
                <a:sym typeface="Arial"/>
              </a:rPr>
              <a:t>‘Golden nuggets’ of knowledge in interconnected webs (schema)</a:t>
            </a:r>
            <a:endParaRPr/>
          </a:p>
        </p:txBody>
      </p:sp>
      <p:sp>
        <p:nvSpPr>
          <p:cNvPr id="300" name="Google Shape;300;p12"/>
          <p:cNvSpPr/>
          <p:nvPr/>
        </p:nvSpPr>
        <p:spPr>
          <a:xfrm>
            <a:off x="9264118" y="4849977"/>
            <a:ext cx="2699657" cy="1407885"/>
          </a:xfrm>
          <a:prstGeom prst="roundRect">
            <a:avLst>
              <a:gd name="adj" fmla="val 16667"/>
            </a:avLst>
          </a:prstGeom>
          <a:solidFill>
            <a:srgbClr val="ABD2E3"/>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2400">
                <a:solidFill>
                  <a:srgbClr val="000000"/>
                </a:solidFill>
                <a:latin typeface="Arial"/>
                <a:ea typeface="Arial"/>
                <a:cs typeface="Arial"/>
                <a:sym typeface="Arial"/>
              </a:rPr>
              <a:t>Alteration in long-term memory</a:t>
            </a:r>
            <a:endParaRPr/>
          </a:p>
        </p:txBody>
      </p:sp>
      <p:sp>
        <p:nvSpPr>
          <p:cNvPr id="301" name="Google Shape;301;p12"/>
          <p:cNvSpPr/>
          <p:nvPr/>
        </p:nvSpPr>
        <p:spPr>
          <a:xfrm>
            <a:off x="6276808" y="1733551"/>
            <a:ext cx="2699657" cy="1407885"/>
          </a:xfrm>
          <a:prstGeom prst="roundRect">
            <a:avLst>
              <a:gd name="adj" fmla="val 16667"/>
            </a:avLst>
          </a:prstGeom>
          <a:solidFill>
            <a:srgbClr val="ABD2E3"/>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2400">
                <a:solidFill>
                  <a:srgbClr val="000000"/>
                </a:solidFill>
                <a:latin typeface="Arial"/>
                <a:ea typeface="Arial"/>
                <a:cs typeface="Arial"/>
                <a:sym typeface="Arial"/>
              </a:rPr>
              <a:t>Pre-empted cultural capital deficits</a:t>
            </a:r>
            <a:endParaRPr/>
          </a:p>
        </p:txBody>
      </p:sp>
      <p:sp>
        <p:nvSpPr>
          <p:cNvPr id="302" name="Google Shape;302;p12"/>
          <p:cNvSpPr/>
          <p:nvPr/>
        </p:nvSpPr>
        <p:spPr>
          <a:xfrm>
            <a:off x="265285" y="4849977"/>
            <a:ext cx="2699657" cy="1407885"/>
          </a:xfrm>
          <a:prstGeom prst="roundRect">
            <a:avLst>
              <a:gd name="adj" fmla="val 16667"/>
            </a:avLst>
          </a:prstGeom>
          <a:solidFill>
            <a:srgbClr val="ABD2E3"/>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2400">
                <a:solidFill>
                  <a:srgbClr val="000000"/>
                </a:solidFill>
                <a:latin typeface="Arial"/>
                <a:ea typeface="Arial"/>
                <a:cs typeface="Arial"/>
                <a:sym typeface="Arial"/>
              </a:rPr>
              <a:t>Vertical and horizontal thinking</a:t>
            </a:r>
            <a:endParaRPr/>
          </a:p>
        </p:txBody>
      </p:sp>
      <p:sp>
        <p:nvSpPr>
          <p:cNvPr id="303" name="Google Shape;303;p12"/>
          <p:cNvSpPr/>
          <p:nvPr/>
        </p:nvSpPr>
        <p:spPr>
          <a:xfrm>
            <a:off x="265285" y="1733552"/>
            <a:ext cx="2699657" cy="1407885"/>
          </a:xfrm>
          <a:prstGeom prst="roundRect">
            <a:avLst>
              <a:gd name="adj" fmla="val 16667"/>
            </a:avLst>
          </a:prstGeom>
          <a:solidFill>
            <a:srgbClr val="ABD2E3"/>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2400">
                <a:solidFill>
                  <a:srgbClr val="000000"/>
                </a:solidFill>
                <a:latin typeface="Arial"/>
                <a:ea typeface="Arial"/>
                <a:cs typeface="Arial"/>
                <a:sym typeface="Arial"/>
              </a:rPr>
              <a:t>Ambition and equity for all</a:t>
            </a:r>
            <a:endParaRPr/>
          </a:p>
        </p:txBody>
      </p:sp>
      <p:sp>
        <p:nvSpPr>
          <p:cNvPr id="304" name="Google Shape;304;p12"/>
          <p:cNvSpPr/>
          <p:nvPr/>
        </p:nvSpPr>
        <p:spPr>
          <a:xfrm>
            <a:off x="3291911" y="4849977"/>
            <a:ext cx="2699657" cy="1407885"/>
          </a:xfrm>
          <a:prstGeom prst="roundRect">
            <a:avLst>
              <a:gd name="adj" fmla="val 16667"/>
            </a:avLst>
          </a:prstGeom>
          <a:solidFill>
            <a:srgbClr val="ABD2E3"/>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2400">
                <a:solidFill>
                  <a:srgbClr val="000000"/>
                </a:solidFill>
                <a:latin typeface="Arial"/>
                <a:ea typeface="Arial"/>
                <a:cs typeface="Arial"/>
                <a:sym typeface="Arial"/>
              </a:rPr>
              <a:t>Knowledge before pedagogy</a:t>
            </a:r>
            <a:endParaRPr/>
          </a:p>
        </p:txBody>
      </p:sp>
      <p:sp>
        <p:nvSpPr>
          <p:cNvPr id="305" name="Google Shape;305;p12"/>
          <p:cNvSpPr/>
          <p:nvPr/>
        </p:nvSpPr>
        <p:spPr>
          <a:xfrm>
            <a:off x="6318537" y="4849977"/>
            <a:ext cx="2699657" cy="1407885"/>
          </a:xfrm>
          <a:prstGeom prst="roundRect">
            <a:avLst>
              <a:gd name="adj" fmla="val 16667"/>
            </a:avLst>
          </a:prstGeom>
          <a:solidFill>
            <a:srgbClr val="ABD2E3"/>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2400">
                <a:solidFill>
                  <a:srgbClr val="000000"/>
                </a:solidFill>
                <a:latin typeface="Arial"/>
                <a:ea typeface="Arial"/>
                <a:cs typeface="Arial"/>
                <a:sym typeface="Arial"/>
              </a:rPr>
              <a:t>Systematic assessment</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sp>
        <p:nvSpPr>
          <p:cNvPr id="311" name="Google Shape;311;p13"/>
          <p:cNvSpPr txBox="1">
            <a:spLocks noGrp="1"/>
          </p:cNvSpPr>
          <p:nvPr>
            <p:ph type="title"/>
          </p:nvPr>
        </p:nvSpPr>
        <p:spPr>
          <a:xfrm>
            <a:off x="362235" y="179790"/>
            <a:ext cx="10572857" cy="772243"/>
          </a:xfrm>
          <a:prstGeom prst="rect">
            <a:avLst/>
          </a:prstGeom>
          <a:solidFill>
            <a:schemeClr val="bg1"/>
          </a:solid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4400"/>
              <a:buFont typeface="Arial"/>
              <a:buNone/>
            </a:pPr>
            <a:r>
              <a:rPr lang="en-GB" sz="4000" b="1" dirty="0"/>
              <a:t>What do we mean by component knowledge?</a:t>
            </a:r>
            <a:endParaRPr sz="4000" b="1" dirty="0"/>
          </a:p>
        </p:txBody>
      </p:sp>
      <p:pic>
        <p:nvPicPr>
          <p:cNvPr id="312" name="Google Shape;312;p13" descr="A picture containing text&#10;&#10;Description automatically generated"/>
          <p:cNvPicPr preferRelativeResize="0">
            <a:picLocks noGrp="1"/>
          </p:cNvPicPr>
          <p:nvPr>
            <p:ph type="body" idx="1"/>
          </p:nvPr>
        </p:nvPicPr>
        <p:blipFill rotWithShape="1">
          <a:blip r:embed="rId3">
            <a:alphaModFix/>
          </a:blip>
          <a:srcRect/>
          <a:stretch/>
        </p:blipFill>
        <p:spPr>
          <a:xfrm>
            <a:off x="6695090" y="2031295"/>
            <a:ext cx="4667262" cy="3591739"/>
          </a:xfrm>
          <a:prstGeom prst="rect">
            <a:avLst/>
          </a:prstGeom>
          <a:noFill/>
          <a:ln>
            <a:noFill/>
          </a:ln>
        </p:spPr>
      </p:pic>
      <p:pic>
        <p:nvPicPr>
          <p:cNvPr id="313" name="Google Shape;313;p13"/>
          <p:cNvPicPr preferRelativeResize="0"/>
          <p:nvPr/>
        </p:nvPicPr>
        <p:blipFill rotWithShape="1">
          <a:blip r:embed="rId4">
            <a:alphaModFix/>
          </a:blip>
          <a:srcRect/>
          <a:stretch/>
        </p:blipFill>
        <p:spPr>
          <a:xfrm>
            <a:off x="1022630" y="2031295"/>
            <a:ext cx="4806636" cy="3626827"/>
          </a:xfrm>
          <a:prstGeom prst="rect">
            <a:avLst/>
          </a:prstGeom>
          <a:noFill/>
          <a:ln>
            <a:noFill/>
          </a:ln>
        </p:spPr>
      </p:pic>
      <p:sp>
        <p:nvSpPr>
          <p:cNvPr id="314" name="Google Shape;314;p13"/>
          <p:cNvSpPr txBox="1"/>
          <p:nvPr/>
        </p:nvSpPr>
        <p:spPr>
          <a:xfrm>
            <a:off x="1415569" y="4348028"/>
            <a:ext cx="4020759"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900" u="sng">
                <a:solidFill>
                  <a:schemeClr val="dk1"/>
                </a:solidFill>
                <a:latin typeface="Arial"/>
                <a:ea typeface="Arial"/>
                <a:cs typeface="Arial"/>
                <a:sym typeface="Arial"/>
                <a:hlinkClick r:id="rId5">
                  <a:extLst>
                    <a:ext uri="{A12FA001-AC4F-418D-AE19-62706E023703}">
                      <ahyp:hlinkClr xmlns:ahyp="http://schemas.microsoft.com/office/drawing/2018/hyperlinkcolor" val="tx"/>
                    </a:ext>
                  </a:extLst>
                </a:hlinkClick>
              </a:rPr>
              <a:t>This Photo</a:t>
            </a:r>
            <a:r>
              <a:rPr lang="en-GB" sz="900">
                <a:solidFill>
                  <a:schemeClr val="dk1"/>
                </a:solidFill>
                <a:latin typeface="Arial"/>
                <a:ea typeface="Arial"/>
                <a:cs typeface="Arial"/>
                <a:sym typeface="Arial"/>
              </a:rPr>
              <a:t> by Unknown Author is licensed under </a:t>
            </a:r>
            <a:r>
              <a:rPr lang="en-GB" sz="900" u="sng">
                <a:solidFill>
                  <a:schemeClr val="dk1"/>
                </a:solidFill>
                <a:latin typeface="Arial"/>
                <a:ea typeface="Arial"/>
                <a:cs typeface="Arial"/>
                <a:sym typeface="Arial"/>
                <a:hlinkClick r:id="rId6">
                  <a:extLst>
                    <a:ext uri="{A12FA001-AC4F-418D-AE19-62706E023703}">
                      <ahyp:hlinkClr xmlns:ahyp="http://schemas.microsoft.com/office/drawing/2018/hyperlinkcolor" val="tx"/>
                    </a:ext>
                  </a:extLst>
                </a:hlinkClick>
              </a:rPr>
              <a:t>CC BY-SA</a:t>
            </a:r>
            <a:endParaRPr sz="900">
              <a:solidFill>
                <a:schemeClr val="dk1"/>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sp>
        <p:nvSpPr>
          <p:cNvPr id="320" name="Google Shape;320;p14"/>
          <p:cNvSpPr txBox="1">
            <a:spLocks noGrp="1"/>
          </p:cNvSpPr>
          <p:nvPr>
            <p:ph type="title"/>
          </p:nvPr>
        </p:nvSpPr>
        <p:spPr>
          <a:xfrm>
            <a:off x="360051" y="255277"/>
            <a:ext cx="11230429" cy="951353"/>
          </a:xfrm>
          <a:prstGeom prst="rect">
            <a:avLst/>
          </a:prstGeom>
          <a:solidFill>
            <a:schemeClr val="bg1"/>
          </a:solid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4400"/>
              <a:buFont typeface="Arial"/>
              <a:buNone/>
            </a:pPr>
            <a:r>
              <a:rPr lang="en-GB" sz="3600" b="1" dirty="0"/>
              <a:t>What do we mean by components and end points?</a:t>
            </a:r>
            <a:endParaRPr sz="3600" b="1" dirty="0"/>
          </a:p>
        </p:txBody>
      </p:sp>
      <p:pic>
        <p:nvPicPr>
          <p:cNvPr id="321" name="Google Shape;321;p14"/>
          <p:cNvPicPr preferRelativeResize="0">
            <a:picLocks noGrp="1"/>
          </p:cNvPicPr>
          <p:nvPr>
            <p:ph type="body" idx="1"/>
          </p:nvPr>
        </p:nvPicPr>
        <p:blipFill rotWithShape="1">
          <a:blip r:embed="rId3">
            <a:alphaModFix/>
          </a:blip>
          <a:srcRect/>
          <a:stretch/>
        </p:blipFill>
        <p:spPr>
          <a:xfrm>
            <a:off x="745357" y="2311232"/>
            <a:ext cx="5003801" cy="2999779"/>
          </a:xfrm>
          <a:prstGeom prst="rect">
            <a:avLst/>
          </a:prstGeom>
          <a:noFill/>
          <a:ln>
            <a:noFill/>
          </a:ln>
        </p:spPr>
      </p:pic>
      <p:sp>
        <p:nvSpPr>
          <p:cNvPr id="322" name="Google Shape;322;p14"/>
          <p:cNvSpPr/>
          <p:nvPr/>
        </p:nvSpPr>
        <p:spPr>
          <a:xfrm>
            <a:off x="6276091" y="1950317"/>
            <a:ext cx="5531978" cy="3984491"/>
          </a:xfrm>
          <a:prstGeom prst="roundRect">
            <a:avLst>
              <a:gd name="adj" fmla="val 16667"/>
            </a:avLst>
          </a:prstGeom>
          <a:solidFill>
            <a:srgbClr val="ABD2E3"/>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3200">
                <a:solidFill>
                  <a:srgbClr val="000000"/>
                </a:solidFill>
                <a:latin typeface="Arial"/>
                <a:ea typeface="Arial"/>
                <a:cs typeface="Arial"/>
                <a:sym typeface="Arial"/>
              </a:rPr>
              <a:t>Reflect on what the components and end points are during the process of learning to drive.</a:t>
            </a:r>
            <a:endParaRPr/>
          </a:p>
          <a:p>
            <a:pPr marL="0" marR="0" lvl="0" indent="0" algn="ctr" rtl="0">
              <a:spcBef>
                <a:spcPts val="0"/>
              </a:spcBef>
              <a:spcAft>
                <a:spcPts val="0"/>
              </a:spcAft>
              <a:buNone/>
            </a:pPr>
            <a:endParaRPr sz="3200">
              <a:solidFill>
                <a:srgbClr val="000000"/>
              </a:solidFill>
              <a:latin typeface="Arial"/>
              <a:ea typeface="Arial"/>
              <a:cs typeface="Arial"/>
              <a:sym typeface="Arial"/>
            </a:endParaRPr>
          </a:p>
          <a:p>
            <a:pPr marL="0" marR="0" lvl="0" indent="0" algn="ctr" rtl="0">
              <a:spcBef>
                <a:spcPts val="0"/>
              </a:spcBef>
              <a:spcAft>
                <a:spcPts val="0"/>
              </a:spcAft>
              <a:buNone/>
            </a:pPr>
            <a:r>
              <a:rPr lang="en-GB" sz="3200">
                <a:solidFill>
                  <a:srgbClr val="000000"/>
                </a:solidFill>
                <a:latin typeface="Arial"/>
                <a:ea typeface="Arial"/>
                <a:cs typeface="Arial"/>
                <a:sym typeface="Arial"/>
              </a:rPr>
              <a:t>How might you sequence the components? </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sp>
        <p:nvSpPr>
          <p:cNvPr id="328" name="Google Shape;328;p15"/>
          <p:cNvSpPr txBox="1">
            <a:spLocks noGrp="1"/>
          </p:cNvSpPr>
          <p:nvPr>
            <p:ph type="title"/>
          </p:nvPr>
        </p:nvSpPr>
        <p:spPr>
          <a:xfrm>
            <a:off x="220134" y="9426"/>
            <a:ext cx="11230429" cy="1988302"/>
          </a:xfrm>
          <a:prstGeom prst="rect">
            <a:avLst/>
          </a:prstGeom>
          <a:solidFill>
            <a:schemeClr val="bg1"/>
          </a:solid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4800"/>
              <a:buFont typeface="Arial"/>
              <a:buNone/>
            </a:pPr>
            <a:r>
              <a:rPr lang="en-GB" sz="4800" b="1" dirty="0"/>
              <a:t>Categories of knowledge in English</a:t>
            </a:r>
            <a:endParaRPr b="1" dirty="0"/>
          </a:p>
        </p:txBody>
      </p:sp>
      <p:sp>
        <p:nvSpPr>
          <p:cNvPr id="329" name="Google Shape;329;p15"/>
          <p:cNvSpPr/>
          <p:nvPr/>
        </p:nvSpPr>
        <p:spPr>
          <a:xfrm>
            <a:off x="220134" y="1828801"/>
            <a:ext cx="2844799" cy="4050790"/>
          </a:xfrm>
          <a:prstGeom prst="roundRect">
            <a:avLst>
              <a:gd name="adj" fmla="val 16667"/>
            </a:avLst>
          </a:prstGeom>
          <a:solidFill>
            <a:srgbClr val="ABD2E3"/>
          </a:solidFill>
          <a:ln w="12700" cap="flat" cmpd="sng">
            <a:solidFill>
              <a:srgbClr val="67388E"/>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spcBef>
                <a:spcPts val="0"/>
              </a:spcBef>
              <a:spcAft>
                <a:spcPts val="0"/>
              </a:spcAft>
              <a:buNone/>
            </a:pPr>
            <a:r>
              <a:rPr lang="en-GB" sz="3200" b="1">
                <a:solidFill>
                  <a:srgbClr val="000000"/>
                </a:solidFill>
                <a:latin typeface="Arial"/>
                <a:ea typeface="Arial"/>
                <a:cs typeface="Arial"/>
                <a:sym typeface="Arial"/>
              </a:rPr>
              <a:t>Literary Studies</a:t>
            </a:r>
            <a:endParaRPr/>
          </a:p>
          <a:p>
            <a:pPr marL="0" marR="0" lvl="0" indent="0" algn="ctr" rtl="0">
              <a:spcBef>
                <a:spcPts val="0"/>
              </a:spcBef>
              <a:spcAft>
                <a:spcPts val="0"/>
              </a:spcAft>
              <a:buNone/>
            </a:pPr>
            <a:endParaRPr sz="3200" b="1">
              <a:solidFill>
                <a:srgbClr val="000000"/>
              </a:solidFill>
              <a:latin typeface="Arial"/>
              <a:ea typeface="Arial"/>
              <a:cs typeface="Arial"/>
              <a:sym typeface="Arial"/>
            </a:endParaRPr>
          </a:p>
          <a:p>
            <a:pPr marL="0" marR="0" lvl="0" indent="0" algn="ctr" rtl="0">
              <a:spcBef>
                <a:spcPts val="0"/>
              </a:spcBef>
              <a:spcAft>
                <a:spcPts val="0"/>
              </a:spcAft>
              <a:buNone/>
            </a:pPr>
            <a:r>
              <a:rPr lang="en-GB" sz="2800">
                <a:solidFill>
                  <a:srgbClr val="000000"/>
                </a:solidFill>
                <a:latin typeface="Arial"/>
                <a:ea typeface="Arial"/>
                <a:cs typeface="Arial"/>
                <a:sym typeface="Arial"/>
              </a:rPr>
              <a:t>Wide range of literature</a:t>
            </a:r>
            <a:endParaRPr/>
          </a:p>
          <a:p>
            <a:pPr marL="0" marR="0" lvl="0" indent="0" algn="ctr" rtl="0">
              <a:spcBef>
                <a:spcPts val="0"/>
              </a:spcBef>
              <a:spcAft>
                <a:spcPts val="0"/>
              </a:spcAft>
              <a:buNone/>
            </a:pPr>
            <a:r>
              <a:rPr lang="en-GB" sz="2800">
                <a:solidFill>
                  <a:srgbClr val="000000"/>
                </a:solidFill>
                <a:latin typeface="Arial"/>
                <a:ea typeface="Arial"/>
                <a:cs typeface="Arial"/>
                <a:sym typeface="Arial"/>
              </a:rPr>
              <a:t>Context</a:t>
            </a:r>
            <a:endParaRPr/>
          </a:p>
          <a:p>
            <a:pPr marL="0" marR="0" lvl="0" indent="0" algn="ctr" rtl="0">
              <a:spcBef>
                <a:spcPts val="0"/>
              </a:spcBef>
              <a:spcAft>
                <a:spcPts val="0"/>
              </a:spcAft>
              <a:buNone/>
            </a:pPr>
            <a:r>
              <a:rPr lang="en-GB" sz="2800">
                <a:solidFill>
                  <a:srgbClr val="000000"/>
                </a:solidFill>
                <a:latin typeface="Arial"/>
                <a:ea typeface="Arial"/>
                <a:cs typeface="Arial"/>
                <a:sym typeface="Arial"/>
              </a:rPr>
              <a:t>Concepts</a:t>
            </a:r>
            <a:endParaRPr/>
          </a:p>
          <a:p>
            <a:pPr marL="0" marR="0" lvl="0" indent="0" algn="ctr" rtl="0">
              <a:spcBef>
                <a:spcPts val="0"/>
              </a:spcBef>
              <a:spcAft>
                <a:spcPts val="0"/>
              </a:spcAft>
              <a:buNone/>
            </a:pPr>
            <a:r>
              <a:rPr lang="en-GB" sz="2800">
                <a:solidFill>
                  <a:srgbClr val="000000"/>
                </a:solidFill>
                <a:latin typeface="Arial"/>
                <a:ea typeface="Arial"/>
                <a:cs typeface="Arial"/>
                <a:sym typeface="Arial"/>
              </a:rPr>
              <a:t>Grammar</a:t>
            </a:r>
            <a:endParaRPr/>
          </a:p>
          <a:p>
            <a:pPr marL="0" marR="0" lvl="0" indent="0" algn="ctr" rtl="0">
              <a:spcBef>
                <a:spcPts val="0"/>
              </a:spcBef>
              <a:spcAft>
                <a:spcPts val="0"/>
              </a:spcAft>
              <a:buNone/>
            </a:pPr>
            <a:endParaRPr sz="3200">
              <a:solidFill>
                <a:srgbClr val="000000"/>
              </a:solidFill>
              <a:latin typeface="Arial"/>
              <a:ea typeface="Arial"/>
              <a:cs typeface="Arial"/>
              <a:sym typeface="Arial"/>
            </a:endParaRPr>
          </a:p>
          <a:p>
            <a:pPr marL="0" marR="0" lvl="0" indent="0" algn="ctr" rtl="0">
              <a:spcBef>
                <a:spcPts val="0"/>
              </a:spcBef>
              <a:spcAft>
                <a:spcPts val="0"/>
              </a:spcAft>
              <a:buNone/>
            </a:pPr>
            <a:endParaRPr sz="3200">
              <a:solidFill>
                <a:srgbClr val="000000"/>
              </a:solidFill>
              <a:latin typeface="Arial"/>
              <a:ea typeface="Arial"/>
              <a:cs typeface="Arial"/>
              <a:sym typeface="Arial"/>
            </a:endParaRPr>
          </a:p>
        </p:txBody>
      </p:sp>
      <p:sp>
        <p:nvSpPr>
          <p:cNvPr id="330" name="Google Shape;330;p15"/>
          <p:cNvSpPr/>
          <p:nvPr/>
        </p:nvSpPr>
        <p:spPr>
          <a:xfrm>
            <a:off x="9003695" y="1828801"/>
            <a:ext cx="2968171" cy="4050790"/>
          </a:xfrm>
          <a:prstGeom prst="roundRect">
            <a:avLst>
              <a:gd name="adj" fmla="val 16667"/>
            </a:avLst>
          </a:prstGeom>
          <a:solidFill>
            <a:srgbClr val="ABD2E3"/>
          </a:solidFill>
          <a:ln w="12700" cap="flat" cmpd="sng">
            <a:solidFill>
              <a:srgbClr val="67388E"/>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spcBef>
                <a:spcPts val="0"/>
              </a:spcBef>
              <a:spcAft>
                <a:spcPts val="0"/>
              </a:spcAft>
              <a:buNone/>
            </a:pPr>
            <a:r>
              <a:rPr lang="en-GB" sz="3200" b="1">
                <a:solidFill>
                  <a:srgbClr val="000000"/>
                </a:solidFill>
                <a:latin typeface="Arial"/>
                <a:ea typeface="Arial"/>
                <a:cs typeface="Arial"/>
                <a:sym typeface="Arial"/>
              </a:rPr>
              <a:t>Rhetoric</a:t>
            </a:r>
            <a:endParaRPr/>
          </a:p>
          <a:p>
            <a:pPr marL="0" marR="0" lvl="0" indent="0" algn="ctr" rtl="0">
              <a:spcBef>
                <a:spcPts val="0"/>
              </a:spcBef>
              <a:spcAft>
                <a:spcPts val="0"/>
              </a:spcAft>
              <a:buNone/>
            </a:pPr>
            <a:endParaRPr sz="3200" b="1">
              <a:solidFill>
                <a:srgbClr val="000000"/>
              </a:solidFill>
              <a:latin typeface="Arial"/>
              <a:ea typeface="Arial"/>
              <a:cs typeface="Arial"/>
              <a:sym typeface="Arial"/>
            </a:endParaRPr>
          </a:p>
          <a:p>
            <a:pPr marL="0" marR="0" lvl="0" indent="0" algn="ctr" rtl="0">
              <a:spcBef>
                <a:spcPts val="0"/>
              </a:spcBef>
              <a:spcAft>
                <a:spcPts val="0"/>
              </a:spcAft>
              <a:buNone/>
            </a:pPr>
            <a:endParaRPr sz="2800">
              <a:solidFill>
                <a:srgbClr val="000000"/>
              </a:solidFill>
              <a:latin typeface="Arial"/>
              <a:ea typeface="Arial"/>
              <a:cs typeface="Arial"/>
              <a:sym typeface="Arial"/>
            </a:endParaRPr>
          </a:p>
          <a:p>
            <a:pPr marL="0" marR="0" lvl="0" indent="0" algn="ctr" rtl="0">
              <a:spcBef>
                <a:spcPts val="0"/>
              </a:spcBef>
              <a:spcAft>
                <a:spcPts val="0"/>
              </a:spcAft>
              <a:buNone/>
            </a:pPr>
            <a:r>
              <a:rPr lang="en-GB" sz="2800">
                <a:solidFill>
                  <a:srgbClr val="000000"/>
                </a:solidFill>
                <a:latin typeface="Arial"/>
                <a:ea typeface="Arial"/>
                <a:cs typeface="Arial"/>
                <a:sym typeface="Arial"/>
              </a:rPr>
              <a:t>Written and spoken rhetoric</a:t>
            </a:r>
            <a:endParaRPr/>
          </a:p>
          <a:p>
            <a:pPr marL="0" marR="0" lvl="0" indent="0" algn="ctr" rtl="0">
              <a:spcBef>
                <a:spcPts val="0"/>
              </a:spcBef>
              <a:spcAft>
                <a:spcPts val="0"/>
              </a:spcAft>
              <a:buNone/>
            </a:pPr>
            <a:r>
              <a:rPr lang="en-GB" sz="2800">
                <a:solidFill>
                  <a:srgbClr val="000000"/>
                </a:solidFill>
                <a:latin typeface="Arial"/>
                <a:ea typeface="Arial"/>
                <a:cs typeface="Arial"/>
                <a:sym typeface="Arial"/>
              </a:rPr>
              <a:t>Great speeches</a:t>
            </a:r>
            <a:endParaRPr/>
          </a:p>
          <a:p>
            <a:pPr marL="0" marR="0" lvl="0" indent="0" algn="ctr" rtl="0">
              <a:spcBef>
                <a:spcPts val="0"/>
              </a:spcBef>
              <a:spcAft>
                <a:spcPts val="0"/>
              </a:spcAft>
              <a:buNone/>
            </a:pPr>
            <a:r>
              <a:rPr lang="en-GB" sz="2800">
                <a:solidFill>
                  <a:srgbClr val="000000"/>
                </a:solidFill>
                <a:latin typeface="Arial"/>
                <a:ea typeface="Arial"/>
                <a:cs typeface="Arial"/>
                <a:sym typeface="Arial"/>
              </a:rPr>
              <a:t>Great writing</a:t>
            </a:r>
            <a:endParaRPr/>
          </a:p>
          <a:p>
            <a:pPr marL="0" marR="0" lvl="0" indent="0" algn="ctr" rtl="0">
              <a:spcBef>
                <a:spcPts val="0"/>
              </a:spcBef>
              <a:spcAft>
                <a:spcPts val="0"/>
              </a:spcAft>
              <a:buNone/>
            </a:pPr>
            <a:endParaRPr sz="2400">
              <a:solidFill>
                <a:srgbClr val="000000"/>
              </a:solidFill>
              <a:latin typeface="Arial"/>
              <a:ea typeface="Arial"/>
              <a:cs typeface="Arial"/>
              <a:sym typeface="Arial"/>
            </a:endParaRPr>
          </a:p>
        </p:txBody>
      </p:sp>
      <p:sp>
        <p:nvSpPr>
          <p:cNvPr id="331" name="Google Shape;331;p15"/>
          <p:cNvSpPr/>
          <p:nvPr/>
        </p:nvSpPr>
        <p:spPr>
          <a:xfrm>
            <a:off x="6096000" y="1854202"/>
            <a:ext cx="2772229" cy="4050790"/>
          </a:xfrm>
          <a:prstGeom prst="roundRect">
            <a:avLst>
              <a:gd name="adj" fmla="val 16667"/>
            </a:avLst>
          </a:prstGeom>
          <a:solidFill>
            <a:srgbClr val="ABD2E3"/>
          </a:solidFill>
          <a:ln w="12700" cap="flat" cmpd="sng">
            <a:solidFill>
              <a:srgbClr val="67388E"/>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spcBef>
                <a:spcPts val="0"/>
              </a:spcBef>
              <a:spcAft>
                <a:spcPts val="0"/>
              </a:spcAft>
              <a:buNone/>
            </a:pPr>
            <a:r>
              <a:rPr lang="en-GB" sz="2800" b="1">
                <a:solidFill>
                  <a:srgbClr val="000000"/>
                </a:solidFill>
                <a:latin typeface="Arial"/>
                <a:ea typeface="Arial"/>
                <a:cs typeface="Arial"/>
                <a:sym typeface="Arial"/>
              </a:rPr>
              <a:t>Linguistics</a:t>
            </a:r>
            <a:endParaRPr sz="3200" b="1">
              <a:solidFill>
                <a:srgbClr val="000000"/>
              </a:solidFill>
              <a:latin typeface="Arial"/>
              <a:ea typeface="Arial"/>
              <a:cs typeface="Arial"/>
              <a:sym typeface="Arial"/>
            </a:endParaRPr>
          </a:p>
          <a:p>
            <a:pPr marL="0" marR="0" lvl="0" indent="0" algn="ctr" rtl="0">
              <a:spcBef>
                <a:spcPts val="0"/>
              </a:spcBef>
              <a:spcAft>
                <a:spcPts val="0"/>
              </a:spcAft>
              <a:buNone/>
            </a:pPr>
            <a:endParaRPr sz="3200" b="1">
              <a:solidFill>
                <a:srgbClr val="000000"/>
              </a:solidFill>
              <a:latin typeface="Arial"/>
              <a:ea typeface="Arial"/>
              <a:cs typeface="Arial"/>
              <a:sym typeface="Arial"/>
            </a:endParaRPr>
          </a:p>
          <a:p>
            <a:pPr marL="0" marR="0" lvl="0" indent="0" algn="ctr" rtl="0">
              <a:spcBef>
                <a:spcPts val="0"/>
              </a:spcBef>
              <a:spcAft>
                <a:spcPts val="0"/>
              </a:spcAft>
              <a:buNone/>
            </a:pPr>
            <a:r>
              <a:rPr lang="en-GB" sz="2800">
                <a:solidFill>
                  <a:srgbClr val="000000"/>
                </a:solidFill>
                <a:latin typeface="Arial"/>
                <a:ea typeface="Arial"/>
                <a:cs typeface="Arial"/>
                <a:sym typeface="Arial"/>
              </a:rPr>
              <a:t>Standard English</a:t>
            </a:r>
            <a:endParaRPr/>
          </a:p>
          <a:p>
            <a:pPr marL="0" marR="0" lvl="0" indent="0" algn="ctr" rtl="0">
              <a:spcBef>
                <a:spcPts val="0"/>
              </a:spcBef>
              <a:spcAft>
                <a:spcPts val="0"/>
              </a:spcAft>
              <a:buNone/>
            </a:pPr>
            <a:r>
              <a:rPr lang="en-GB" sz="2800">
                <a:solidFill>
                  <a:srgbClr val="000000"/>
                </a:solidFill>
                <a:latin typeface="Arial"/>
                <a:ea typeface="Arial"/>
                <a:cs typeface="Arial"/>
                <a:sym typeface="Arial"/>
              </a:rPr>
              <a:t>Etymology</a:t>
            </a:r>
            <a:endParaRPr/>
          </a:p>
          <a:p>
            <a:pPr marL="0" marR="0" lvl="0" indent="0" algn="ctr" rtl="0">
              <a:spcBef>
                <a:spcPts val="0"/>
              </a:spcBef>
              <a:spcAft>
                <a:spcPts val="0"/>
              </a:spcAft>
              <a:buNone/>
            </a:pPr>
            <a:r>
              <a:rPr lang="en-GB" sz="2800">
                <a:solidFill>
                  <a:srgbClr val="000000"/>
                </a:solidFill>
                <a:latin typeface="Arial"/>
                <a:ea typeface="Arial"/>
                <a:cs typeface="Arial"/>
                <a:sym typeface="Arial"/>
              </a:rPr>
              <a:t>Written and spoken language</a:t>
            </a:r>
            <a:endParaRPr/>
          </a:p>
          <a:p>
            <a:pPr marL="0" marR="0" lvl="0" indent="0" algn="ctr" rtl="0">
              <a:spcBef>
                <a:spcPts val="0"/>
              </a:spcBef>
              <a:spcAft>
                <a:spcPts val="0"/>
              </a:spcAft>
              <a:buNone/>
            </a:pPr>
            <a:endParaRPr sz="3200">
              <a:solidFill>
                <a:srgbClr val="000000"/>
              </a:solidFill>
              <a:latin typeface="Arial"/>
              <a:ea typeface="Arial"/>
              <a:cs typeface="Arial"/>
              <a:sym typeface="Arial"/>
            </a:endParaRPr>
          </a:p>
          <a:p>
            <a:pPr marL="0" marR="0" lvl="0" indent="0" algn="ctr" rtl="0">
              <a:spcBef>
                <a:spcPts val="0"/>
              </a:spcBef>
              <a:spcAft>
                <a:spcPts val="0"/>
              </a:spcAft>
              <a:buNone/>
            </a:pPr>
            <a:endParaRPr sz="3200">
              <a:solidFill>
                <a:srgbClr val="000000"/>
              </a:solidFill>
              <a:latin typeface="Arial"/>
              <a:ea typeface="Arial"/>
              <a:cs typeface="Arial"/>
              <a:sym typeface="Arial"/>
            </a:endParaRPr>
          </a:p>
        </p:txBody>
      </p:sp>
      <p:sp>
        <p:nvSpPr>
          <p:cNvPr id="332" name="Google Shape;332;p15"/>
          <p:cNvSpPr/>
          <p:nvPr/>
        </p:nvSpPr>
        <p:spPr>
          <a:xfrm>
            <a:off x="3200400" y="1820334"/>
            <a:ext cx="2723847" cy="4050790"/>
          </a:xfrm>
          <a:prstGeom prst="roundRect">
            <a:avLst>
              <a:gd name="adj" fmla="val 16667"/>
            </a:avLst>
          </a:prstGeom>
          <a:solidFill>
            <a:srgbClr val="ABD2E3"/>
          </a:solidFill>
          <a:ln w="12700" cap="flat" cmpd="sng">
            <a:solidFill>
              <a:srgbClr val="67388E"/>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spcBef>
                <a:spcPts val="0"/>
              </a:spcBef>
              <a:spcAft>
                <a:spcPts val="0"/>
              </a:spcAft>
              <a:buNone/>
            </a:pPr>
            <a:r>
              <a:rPr lang="en-GB" sz="2800" b="1">
                <a:solidFill>
                  <a:srgbClr val="000000"/>
                </a:solidFill>
                <a:latin typeface="Arial"/>
                <a:ea typeface="Arial"/>
                <a:cs typeface="Arial"/>
                <a:sym typeface="Arial"/>
              </a:rPr>
              <a:t>Composition</a:t>
            </a:r>
            <a:endParaRPr/>
          </a:p>
          <a:p>
            <a:pPr marL="0" marR="0" lvl="0" indent="0" algn="ctr" rtl="0">
              <a:spcBef>
                <a:spcPts val="0"/>
              </a:spcBef>
              <a:spcAft>
                <a:spcPts val="0"/>
              </a:spcAft>
              <a:buNone/>
            </a:pPr>
            <a:endParaRPr sz="3200" b="1">
              <a:solidFill>
                <a:srgbClr val="000000"/>
              </a:solidFill>
              <a:latin typeface="Arial"/>
              <a:ea typeface="Arial"/>
              <a:cs typeface="Arial"/>
              <a:sym typeface="Arial"/>
            </a:endParaRPr>
          </a:p>
          <a:p>
            <a:pPr marL="0" marR="0" lvl="0" indent="0" algn="ctr" rtl="0">
              <a:spcBef>
                <a:spcPts val="0"/>
              </a:spcBef>
              <a:spcAft>
                <a:spcPts val="0"/>
              </a:spcAft>
              <a:buNone/>
            </a:pPr>
            <a:r>
              <a:rPr lang="en-GB" sz="2800">
                <a:solidFill>
                  <a:srgbClr val="000000"/>
                </a:solidFill>
                <a:latin typeface="Arial"/>
                <a:ea typeface="Arial"/>
                <a:cs typeface="Arial"/>
                <a:sym typeface="Arial"/>
              </a:rPr>
              <a:t>Models</a:t>
            </a:r>
            <a:endParaRPr/>
          </a:p>
          <a:p>
            <a:pPr marL="0" marR="0" lvl="0" indent="0" algn="ctr" rtl="0">
              <a:spcBef>
                <a:spcPts val="0"/>
              </a:spcBef>
              <a:spcAft>
                <a:spcPts val="0"/>
              </a:spcAft>
              <a:buNone/>
            </a:pPr>
            <a:r>
              <a:rPr lang="en-GB" sz="2800">
                <a:solidFill>
                  <a:srgbClr val="000000"/>
                </a:solidFill>
                <a:latin typeface="Arial"/>
                <a:ea typeface="Arial"/>
                <a:cs typeface="Arial"/>
                <a:sym typeface="Arial"/>
              </a:rPr>
              <a:t>Components</a:t>
            </a:r>
            <a:endParaRPr/>
          </a:p>
          <a:p>
            <a:pPr marL="0" marR="0" lvl="0" indent="0" algn="ctr" rtl="0">
              <a:spcBef>
                <a:spcPts val="0"/>
              </a:spcBef>
              <a:spcAft>
                <a:spcPts val="0"/>
              </a:spcAft>
              <a:buNone/>
            </a:pPr>
            <a:r>
              <a:rPr lang="en-GB" sz="2800">
                <a:solidFill>
                  <a:srgbClr val="000000"/>
                </a:solidFill>
                <a:latin typeface="Arial"/>
                <a:ea typeface="Arial"/>
                <a:cs typeface="Arial"/>
                <a:sym typeface="Arial"/>
              </a:rPr>
              <a:t>Evaluation</a:t>
            </a:r>
            <a:endParaRPr/>
          </a:p>
          <a:p>
            <a:pPr marL="0" marR="0" lvl="0" indent="0" algn="ctr" rtl="0">
              <a:spcBef>
                <a:spcPts val="0"/>
              </a:spcBef>
              <a:spcAft>
                <a:spcPts val="0"/>
              </a:spcAft>
              <a:buNone/>
            </a:pPr>
            <a:r>
              <a:rPr lang="en-GB" sz="2800">
                <a:solidFill>
                  <a:srgbClr val="000000"/>
                </a:solidFill>
                <a:latin typeface="Arial"/>
                <a:ea typeface="Arial"/>
                <a:cs typeface="Arial"/>
                <a:sym typeface="Arial"/>
              </a:rPr>
              <a:t>Syntax</a:t>
            </a:r>
            <a:endParaRPr/>
          </a:p>
          <a:p>
            <a:pPr marL="0" marR="0" lvl="0" indent="0" algn="ctr" rtl="0">
              <a:spcBef>
                <a:spcPts val="0"/>
              </a:spcBef>
              <a:spcAft>
                <a:spcPts val="0"/>
              </a:spcAft>
              <a:buNone/>
            </a:pPr>
            <a:endParaRPr sz="3200">
              <a:solidFill>
                <a:srgbClr val="000000"/>
              </a:solidFill>
              <a:latin typeface="Arial"/>
              <a:ea typeface="Arial"/>
              <a:cs typeface="Arial"/>
              <a:sym typeface="Arial"/>
            </a:endParaRPr>
          </a:p>
          <a:p>
            <a:pPr marL="0" marR="0" lvl="0" indent="0" algn="ctr" rtl="0">
              <a:spcBef>
                <a:spcPts val="0"/>
              </a:spcBef>
              <a:spcAft>
                <a:spcPts val="0"/>
              </a:spcAft>
              <a:buNone/>
            </a:pPr>
            <a:endParaRPr sz="3200">
              <a:solidFill>
                <a:srgbClr val="000000"/>
              </a:solidFill>
              <a:latin typeface="Arial"/>
              <a:ea typeface="Arial"/>
              <a:cs typeface="Arial"/>
              <a:sym typeface="Arial"/>
            </a:endParaRPr>
          </a:p>
          <a:p>
            <a:pPr marL="0" marR="0" lvl="0" indent="0" algn="ctr" rtl="0">
              <a:spcBef>
                <a:spcPts val="0"/>
              </a:spcBef>
              <a:spcAft>
                <a:spcPts val="0"/>
              </a:spcAft>
              <a:buNone/>
            </a:pPr>
            <a:endParaRPr sz="3200">
              <a:solidFill>
                <a:srgbClr val="000000"/>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37"/>
        <p:cNvGrpSpPr/>
        <p:nvPr/>
      </p:nvGrpSpPr>
      <p:grpSpPr>
        <a:xfrm>
          <a:off x="0" y="0"/>
          <a:ext cx="0" cy="0"/>
          <a:chOff x="0" y="0"/>
          <a:chExt cx="0" cy="0"/>
        </a:xfrm>
      </p:grpSpPr>
      <p:sp>
        <p:nvSpPr>
          <p:cNvPr id="338" name="Google Shape;338;p16"/>
          <p:cNvSpPr/>
          <p:nvPr/>
        </p:nvSpPr>
        <p:spPr>
          <a:xfrm>
            <a:off x="419100" y="176783"/>
            <a:ext cx="11400367" cy="1448817"/>
          </a:xfrm>
          <a:prstGeom prst="roundRect">
            <a:avLst>
              <a:gd name="adj" fmla="val 16667"/>
            </a:avLst>
          </a:prstGeom>
          <a:solidFill>
            <a:srgbClr val="ABD2E3"/>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4000">
                <a:solidFill>
                  <a:srgbClr val="000000"/>
                </a:solidFill>
                <a:latin typeface="Arial"/>
                <a:ea typeface="Arial"/>
                <a:cs typeface="Arial"/>
                <a:sym typeface="Arial"/>
              </a:rPr>
              <a:t>Other Areas</a:t>
            </a:r>
            <a:endParaRPr/>
          </a:p>
        </p:txBody>
      </p:sp>
      <p:sp>
        <p:nvSpPr>
          <p:cNvPr id="339" name="Google Shape;339;p16"/>
          <p:cNvSpPr txBox="1">
            <a:spLocks noGrp="1"/>
          </p:cNvSpPr>
          <p:nvPr>
            <p:ph type="body" idx="1"/>
          </p:nvPr>
        </p:nvSpPr>
        <p:spPr>
          <a:xfrm>
            <a:off x="482600" y="2019937"/>
            <a:ext cx="11336867" cy="4661280"/>
          </a:xfrm>
          <a:prstGeom prst="rect">
            <a:avLst/>
          </a:prstGeom>
          <a:solidFill>
            <a:schemeClr val="lt1"/>
          </a:solidFill>
          <a:ln>
            <a:noFill/>
          </a:ln>
        </p:spPr>
        <p:txBody>
          <a:bodyPr spcFirstLastPara="1" wrap="square" lIns="91425" tIns="45700" rIns="91425" bIns="45700" anchor="t" anchorCtr="0">
            <a:normAutofit/>
          </a:bodyPr>
          <a:lstStyle/>
          <a:p>
            <a:pPr marL="342900" lvl="0" indent="-342900" algn="l" rtl="0">
              <a:lnSpc>
                <a:spcPct val="100000"/>
              </a:lnSpc>
              <a:spcBef>
                <a:spcPts val="0"/>
              </a:spcBef>
              <a:spcAft>
                <a:spcPts val="0"/>
              </a:spcAft>
              <a:buClr>
                <a:schemeClr val="dk1"/>
              </a:buClr>
              <a:buSzPts val="3200"/>
              <a:buFont typeface="Arial"/>
              <a:buChar char="•"/>
            </a:pPr>
            <a:r>
              <a:rPr lang="en-GB" sz="3200" dirty="0"/>
              <a:t>Reading for pleasure.</a:t>
            </a:r>
            <a:endParaRPr dirty="0"/>
          </a:p>
          <a:p>
            <a:pPr marL="342900" lvl="0" indent="-342900" algn="l" rtl="0">
              <a:lnSpc>
                <a:spcPct val="100000"/>
              </a:lnSpc>
              <a:spcBef>
                <a:spcPts val="1000"/>
              </a:spcBef>
              <a:spcAft>
                <a:spcPts val="0"/>
              </a:spcAft>
              <a:buClr>
                <a:schemeClr val="dk1"/>
              </a:buClr>
              <a:buSzPts val="3200"/>
              <a:buFont typeface="Arial"/>
              <a:buChar char="•"/>
            </a:pPr>
            <a:r>
              <a:rPr lang="en-GB" sz="3200" dirty="0"/>
              <a:t>Social justice.</a:t>
            </a:r>
            <a:endParaRPr dirty="0"/>
          </a:p>
          <a:p>
            <a:pPr marL="342900" lvl="0" indent="-342900" algn="l" rtl="0">
              <a:lnSpc>
                <a:spcPct val="100000"/>
              </a:lnSpc>
              <a:spcBef>
                <a:spcPts val="1000"/>
              </a:spcBef>
              <a:spcAft>
                <a:spcPts val="0"/>
              </a:spcAft>
              <a:buClr>
                <a:schemeClr val="dk1"/>
              </a:buClr>
              <a:buSzPts val="3200"/>
              <a:buFont typeface="Arial"/>
              <a:buChar char="•"/>
            </a:pPr>
            <a:r>
              <a:rPr lang="en-GB" sz="3200" dirty="0"/>
              <a:t>Support for the weakest readers.</a:t>
            </a:r>
            <a:endParaRPr dirty="0"/>
          </a:p>
          <a:p>
            <a:pPr marL="342900" lvl="0" indent="-342900" algn="l" rtl="0">
              <a:lnSpc>
                <a:spcPct val="100000"/>
              </a:lnSpc>
              <a:spcBef>
                <a:spcPts val="1000"/>
              </a:spcBef>
              <a:spcAft>
                <a:spcPts val="0"/>
              </a:spcAft>
              <a:buClr>
                <a:schemeClr val="dk1"/>
              </a:buClr>
              <a:buSzPts val="3200"/>
              <a:buFont typeface="Arial"/>
              <a:buChar char="•"/>
            </a:pPr>
            <a:r>
              <a:rPr lang="en-GB" sz="3200" dirty="0"/>
              <a:t>Discussion and debate.</a:t>
            </a:r>
            <a:endParaRPr dirty="0"/>
          </a:p>
          <a:p>
            <a:pPr marL="342900" lvl="0" indent="-342900" algn="l" rtl="0">
              <a:lnSpc>
                <a:spcPct val="100000"/>
              </a:lnSpc>
              <a:spcBef>
                <a:spcPts val="1000"/>
              </a:spcBef>
              <a:spcAft>
                <a:spcPts val="0"/>
              </a:spcAft>
              <a:buClr>
                <a:schemeClr val="dk1"/>
              </a:buClr>
              <a:buSzPts val="3200"/>
              <a:buFont typeface="Arial"/>
              <a:buChar char="•"/>
            </a:pPr>
            <a:r>
              <a:rPr lang="en-GB" sz="3200" dirty="0"/>
              <a:t>Vocabulary.</a:t>
            </a:r>
            <a:endParaRPr dirty="0"/>
          </a:p>
          <a:p>
            <a:pPr marL="342900" lvl="0" indent="-165100" algn="l" rtl="0">
              <a:lnSpc>
                <a:spcPct val="100000"/>
              </a:lnSpc>
              <a:spcBef>
                <a:spcPts val="1000"/>
              </a:spcBef>
              <a:spcAft>
                <a:spcPts val="0"/>
              </a:spcAft>
              <a:buClr>
                <a:schemeClr val="dk1"/>
              </a:buClr>
              <a:buSzPts val="2800"/>
              <a:buFont typeface="Arial"/>
              <a:buNone/>
            </a:pPr>
            <a:endParaRPr sz="2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44"/>
        <p:cNvGrpSpPr/>
        <p:nvPr/>
      </p:nvGrpSpPr>
      <p:grpSpPr>
        <a:xfrm>
          <a:off x="0" y="0"/>
          <a:ext cx="0" cy="0"/>
          <a:chOff x="0" y="0"/>
          <a:chExt cx="0" cy="0"/>
        </a:xfrm>
      </p:grpSpPr>
      <p:sp>
        <p:nvSpPr>
          <p:cNvPr id="345" name="Google Shape;345;p17"/>
          <p:cNvSpPr/>
          <p:nvPr/>
        </p:nvSpPr>
        <p:spPr>
          <a:xfrm>
            <a:off x="931985" y="2426677"/>
            <a:ext cx="2919046" cy="1318846"/>
          </a:xfrm>
          <a:prstGeom prst="homePlate">
            <a:avLst>
              <a:gd name="adj" fmla="val 50000"/>
            </a:avLst>
          </a:prstGeom>
          <a:solidFill>
            <a:srgbClr val="ABD2E3"/>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4800">
                <a:solidFill>
                  <a:schemeClr val="dk1"/>
                </a:solidFill>
                <a:latin typeface="Arial"/>
                <a:ea typeface="Arial"/>
                <a:cs typeface="Arial"/>
                <a:sym typeface="Arial"/>
              </a:rPr>
              <a:t>Mirror</a:t>
            </a:r>
            <a:endParaRPr sz="1800">
              <a:solidFill>
                <a:schemeClr val="dk1"/>
              </a:solidFill>
              <a:latin typeface="Arial"/>
              <a:ea typeface="Arial"/>
              <a:cs typeface="Arial"/>
              <a:sym typeface="Arial"/>
            </a:endParaRPr>
          </a:p>
        </p:txBody>
      </p:sp>
      <p:sp>
        <p:nvSpPr>
          <p:cNvPr id="346" name="Google Shape;346;p17"/>
          <p:cNvSpPr/>
          <p:nvPr/>
        </p:nvSpPr>
        <p:spPr>
          <a:xfrm>
            <a:off x="4302369" y="2426677"/>
            <a:ext cx="2919046" cy="1318846"/>
          </a:xfrm>
          <a:prstGeom prst="homePlate">
            <a:avLst>
              <a:gd name="adj" fmla="val 50000"/>
            </a:avLst>
          </a:prstGeom>
          <a:solidFill>
            <a:srgbClr val="ABD2E3"/>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4400">
                <a:solidFill>
                  <a:schemeClr val="dk1"/>
                </a:solidFill>
                <a:latin typeface="Arial"/>
                <a:ea typeface="Arial"/>
                <a:cs typeface="Arial"/>
                <a:sym typeface="Arial"/>
              </a:rPr>
              <a:t>Signal</a:t>
            </a:r>
            <a:endParaRPr sz="1800">
              <a:solidFill>
                <a:schemeClr val="dk1"/>
              </a:solidFill>
              <a:latin typeface="Arial"/>
              <a:ea typeface="Arial"/>
              <a:cs typeface="Arial"/>
              <a:sym typeface="Arial"/>
            </a:endParaRPr>
          </a:p>
        </p:txBody>
      </p:sp>
      <p:sp>
        <p:nvSpPr>
          <p:cNvPr id="347" name="Google Shape;347;p17"/>
          <p:cNvSpPr/>
          <p:nvPr/>
        </p:nvSpPr>
        <p:spPr>
          <a:xfrm>
            <a:off x="7819293" y="2426677"/>
            <a:ext cx="2919046" cy="1318846"/>
          </a:xfrm>
          <a:prstGeom prst="homePlate">
            <a:avLst>
              <a:gd name="adj" fmla="val 50000"/>
            </a:avLst>
          </a:prstGeom>
          <a:solidFill>
            <a:srgbClr val="ABD2E3"/>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3600">
                <a:solidFill>
                  <a:schemeClr val="dk1"/>
                </a:solidFill>
                <a:latin typeface="Arial"/>
                <a:ea typeface="Arial"/>
                <a:cs typeface="Arial"/>
                <a:sym typeface="Arial"/>
              </a:rPr>
              <a:t>Manoeuvre</a:t>
            </a:r>
            <a:endParaRPr sz="1800">
              <a:solidFill>
                <a:schemeClr val="dk1"/>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6451" y="2087420"/>
            <a:ext cx="4885057" cy="3518901"/>
          </a:xfrm>
        </p:spPr>
        <p:txBody>
          <a:bodyPr/>
          <a:lstStyle/>
          <a:p>
            <a:r>
              <a:rPr lang="en-US" b="1" dirty="0"/>
              <a:t>Bolton English Hub</a:t>
            </a:r>
            <a:br>
              <a:rPr lang="en-US" b="1" dirty="0"/>
            </a:br>
            <a:r>
              <a:rPr lang="en-US" b="1" dirty="0"/>
              <a:t>Wednesday 22</a:t>
            </a:r>
            <a:r>
              <a:rPr lang="en-US" b="1" baseline="30000" dirty="0"/>
              <a:t>nd</a:t>
            </a:r>
            <a:r>
              <a:rPr lang="en-US" b="1" dirty="0"/>
              <a:t> March 2023</a:t>
            </a:r>
            <a:br>
              <a:rPr lang="en-US" b="1" dirty="0"/>
            </a:br>
            <a:r>
              <a:rPr lang="en-US" b="1" dirty="0"/>
              <a:t>1:30-4:00</a:t>
            </a:r>
          </a:p>
        </p:txBody>
      </p:sp>
      <p:sp>
        <p:nvSpPr>
          <p:cNvPr id="4" name="Title 1">
            <a:extLst>
              <a:ext uri="{FF2B5EF4-FFF2-40B4-BE49-F238E27FC236}">
                <a16:creationId xmlns:a16="http://schemas.microsoft.com/office/drawing/2014/main" id="{2629DF0C-DBC9-44EB-BC66-10FFAB6DC3F3}"/>
              </a:ext>
            </a:extLst>
          </p:cNvPr>
          <p:cNvSpPr txBox="1">
            <a:spLocks/>
          </p:cNvSpPr>
          <p:nvPr/>
        </p:nvSpPr>
        <p:spPr>
          <a:xfrm>
            <a:off x="5141626" y="1847576"/>
            <a:ext cx="6775554" cy="437334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r>
              <a:rPr lang="en-GB" sz="2800" b="1" u="sng" dirty="0">
                <a:effectLst/>
                <a:latin typeface="Calibri Light" panose="020F0302020204030204" pitchFamily="34" charset="0"/>
                <a:ea typeface="Times New Roman" panose="02020603050405020304" pitchFamily="18" charset="0"/>
                <a:cs typeface="Times New Roman" panose="02020603050405020304" pitchFamily="18" charset="0"/>
              </a:rPr>
              <a:t>Agenda</a:t>
            </a:r>
          </a:p>
          <a:p>
            <a:pPr lvl="0"/>
            <a:endParaRPr lang="en-GB" sz="2800" b="1" u="sng" dirty="0">
              <a:effectLst/>
              <a:latin typeface="Calibri Light" panose="020F0302020204030204" pitchFamily="34" charset="0"/>
              <a:ea typeface="Times New Roman" panose="02020603050405020304" pitchFamily="18" charset="0"/>
              <a:cs typeface="Times New Roman" panose="02020603050405020304" pitchFamily="18" charset="0"/>
            </a:endParaRPr>
          </a:p>
          <a:p>
            <a:pPr marL="342900" lvl="0" indent="-342900">
              <a:buFont typeface="+mj-lt"/>
              <a:buAutoNum type="arabicPeriod"/>
            </a:pPr>
            <a:r>
              <a:rPr lang="en-GB" sz="2800" b="1" dirty="0">
                <a:solidFill>
                  <a:srgbClr val="FF0000"/>
                </a:solidFill>
                <a:latin typeface="Calibri Light" panose="020F0302020204030204" pitchFamily="34" charset="0"/>
                <a:ea typeface="Times New Roman" panose="02020603050405020304" pitchFamily="18" charset="0"/>
                <a:cs typeface="Times New Roman" panose="02020603050405020304" pitchFamily="18" charset="0"/>
              </a:rPr>
              <a:t>Key Stage 4- exam strategies, revision and interventions</a:t>
            </a:r>
            <a:endParaRPr lang="en-GB" sz="2800" b="1" dirty="0">
              <a:solidFill>
                <a:srgbClr val="FF0000"/>
              </a:solidFill>
              <a:effectLst/>
              <a:latin typeface="Calibri Light" panose="020F0302020204030204" pitchFamily="34" charset="0"/>
              <a:ea typeface="Times New Roman" panose="02020603050405020304" pitchFamily="18" charset="0"/>
              <a:cs typeface="Times New Roman" panose="02020603050405020304" pitchFamily="18" charset="0"/>
            </a:endParaRPr>
          </a:p>
          <a:p>
            <a:pPr marL="342900" lvl="0" indent="-342900">
              <a:buFont typeface="+mj-lt"/>
              <a:buAutoNum type="arabicPeriod"/>
            </a:pPr>
            <a:r>
              <a:rPr lang="en-GB" sz="2800" b="1" dirty="0">
                <a:solidFill>
                  <a:srgbClr val="00B0F0"/>
                </a:solidFill>
                <a:effectLst/>
                <a:latin typeface="Calibri Light" panose="020F0302020204030204" pitchFamily="34" charset="0"/>
                <a:ea typeface="Times New Roman" panose="02020603050405020304" pitchFamily="18" charset="0"/>
                <a:cs typeface="Times New Roman" panose="02020603050405020304" pitchFamily="18" charset="0"/>
              </a:rPr>
              <a:t>Effective Curriculum Design</a:t>
            </a:r>
          </a:p>
          <a:p>
            <a:pPr marL="342900" lvl="0" indent="-342900">
              <a:buFont typeface="+mj-lt"/>
              <a:buAutoNum type="arabicPeriod"/>
            </a:pPr>
            <a:r>
              <a:rPr lang="en-GB" sz="2800" b="1" dirty="0">
                <a:solidFill>
                  <a:schemeClr val="accent2"/>
                </a:solidFill>
                <a:effectLst/>
                <a:latin typeface="Calibri Light" panose="020F0302020204030204" pitchFamily="34" charset="0"/>
                <a:ea typeface="Times New Roman" panose="02020603050405020304" pitchFamily="18" charset="0"/>
                <a:cs typeface="Times New Roman" panose="02020603050405020304" pitchFamily="18" charset="0"/>
              </a:rPr>
              <a:t>Pedagogical strategies- ‘Top Tips’ </a:t>
            </a:r>
            <a:endParaRPr lang="en-GB" sz="2800" b="1" dirty="0">
              <a:solidFill>
                <a:schemeClr val="accent2"/>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mj-lt"/>
              <a:buAutoNum type="arabicPeriod"/>
            </a:pPr>
            <a:r>
              <a:rPr lang="en-GB" sz="2800" b="1" dirty="0">
                <a:solidFill>
                  <a:srgbClr val="00B050"/>
                </a:solidFill>
                <a:latin typeface="Calibri Light" panose="020F0302020204030204" pitchFamily="34" charset="0"/>
                <a:ea typeface="Times New Roman" panose="02020603050405020304" pitchFamily="18" charset="0"/>
                <a:cs typeface="Times New Roman" panose="02020603050405020304" pitchFamily="18" charset="0"/>
              </a:rPr>
              <a:t>HPA- </a:t>
            </a:r>
            <a:r>
              <a:rPr lang="en-GB" sz="2800" b="1" dirty="0">
                <a:solidFill>
                  <a:srgbClr val="00B050"/>
                </a:solidFill>
                <a:effectLst/>
                <a:latin typeface="Calibri Light" panose="020F0302020204030204" pitchFamily="34" charset="0"/>
                <a:ea typeface="Times New Roman" panose="02020603050405020304" pitchFamily="18" charset="0"/>
                <a:cs typeface="Times New Roman" panose="02020603050405020304" pitchFamily="18" charset="0"/>
              </a:rPr>
              <a:t>Collaboration Tasks </a:t>
            </a:r>
          </a:p>
          <a:p>
            <a:pPr marL="342900" lvl="0" indent="-342900">
              <a:buFont typeface="+mj-lt"/>
              <a:buAutoNum type="arabicPeriod"/>
            </a:pPr>
            <a:r>
              <a:rPr lang="en-GB" sz="2800" b="1" dirty="0">
                <a:latin typeface="Calibri Light" panose="020F0302020204030204" pitchFamily="34" charset="0"/>
                <a:ea typeface="Calibri" panose="020F0502020204030204" pitchFamily="34" charset="0"/>
                <a:cs typeface="Times New Roman" panose="02020603050405020304" pitchFamily="18" charset="0"/>
              </a:rPr>
              <a:t>Ofsted- Open floor </a:t>
            </a:r>
          </a:p>
          <a:p>
            <a:pPr marL="342900" lvl="0" indent="-342900">
              <a:buFont typeface="+mj-lt"/>
              <a:buAutoNum type="arabicPeriod"/>
            </a:pPr>
            <a:r>
              <a:rPr lang="en-GB" sz="2800" b="1" dirty="0">
                <a:solidFill>
                  <a:srgbClr val="7030A0"/>
                </a:solidFill>
                <a:effectLst/>
                <a:latin typeface="Calibri Light" panose="020F0302020204030204" pitchFamily="34" charset="0"/>
                <a:ea typeface="Times New Roman" panose="02020603050405020304" pitchFamily="18" charset="0"/>
                <a:cs typeface="Times New Roman" panose="02020603050405020304" pitchFamily="18" charset="0"/>
              </a:rPr>
              <a:t>A.O.B. </a:t>
            </a:r>
            <a:r>
              <a:rPr lang="en-GB" sz="2800" b="1" dirty="0">
                <a:solidFill>
                  <a:srgbClr val="7030A0"/>
                </a:solidFill>
                <a:effectLst/>
                <a:latin typeface="Calibri Light" panose="020F0302020204030204" pitchFamily="34" charset="0"/>
                <a:ea typeface="Calibri" panose="020F0502020204030204" pitchFamily="34" charset="0"/>
                <a:cs typeface="Times New Roman" panose="02020603050405020304" pitchFamily="18" charset="0"/>
              </a:rPr>
              <a:t>Future meetings and agenda requests</a:t>
            </a:r>
            <a:endParaRPr lang="en-GB" sz="28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mj-lt"/>
              <a:buAutoNum type="arabicPeriod"/>
            </a:pPr>
            <a:endParaRPr lang="en-GB" sz="2800" b="1"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639748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52"/>
        <p:cNvGrpSpPr/>
        <p:nvPr/>
      </p:nvGrpSpPr>
      <p:grpSpPr>
        <a:xfrm>
          <a:off x="0" y="0"/>
          <a:ext cx="0" cy="0"/>
          <a:chOff x="0" y="0"/>
          <a:chExt cx="0" cy="0"/>
        </a:xfrm>
      </p:grpSpPr>
      <p:sp>
        <p:nvSpPr>
          <p:cNvPr id="353" name="Google Shape;353;p18"/>
          <p:cNvSpPr txBox="1">
            <a:spLocks noGrp="1"/>
          </p:cNvSpPr>
          <p:nvPr>
            <p:ph type="title"/>
          </p:nvPr>
        </p:nvSpPr>
        <p:spPr>
          <a:xfrm>
            <a:off x="482599" y="0"/>
            <a:ext cx="11230429" cy="2157984"/>
          </a:xfrm>
          <a:prstGeom prst="rect">
            <a:avLst/>
          </a:prstGeom>
          <a:solidFill>
            <a:schemeClr val="bg1"/>
          </a:solid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4800"/>
              <a:buFont typeface="Arial"/>
              <a:buNone/>
            </a:pPr>
            <a:r>
              <a:rPr lang="en-GB" sz="4800" b="1" dirty="0"/>
              <a:t>Discussion Point</a:t>
            </a:r>
            <a:endParaRPr b="1" dirty="0"/>
          </a:p>
        </p:txBody>
      </p:sp>
      <p:sp>
        <p:nvSpPr>
          <p:cNvPr id="354" name="Google Shape;354;p18"/>
          <p:cNvSpPr txBox="1">
            <a:spLocks noGrp="1"/>
          </p:cNvSpPr>
          <p:nvPr>
            <p:ph type="body" idx="1"/>
          </p:nvPr>
        </p:nvSpPr>
        <p:spPr>
          <a:xfrm>
            <a:off x="482600" y="3306870"/>
            <a:ext cx="10506991" cy="2572721"/>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chemeClr val="dk1"/>
              </a:buClr>
              <a:buSzPts val="2400"/>
              <a:buNone/>
            </a:pPr>
            <a:endParaRPr/>
          </a:p>
        </p:txBody>
      </p:sp>
      <p:sp>
        <p:nvSpPr>
          <p:cNvPr id="355" name="Google Shape;355;p18"/>
          <p:cNvSpPr/>
          <p:nvPr/>
        </p:nvSpPr>
        <p:spPr>
          <a:xfrm>
            <a:off x="478972" y="2157983"/>
            <a:ext cx="11086495" cy="3721607"/>
          </a:xfrm>
          <a:prstGeom prst="roundRect">
            <a:avLst>
              <a:gd name="adj" fmla="val 16667"/>
            </a:avLst>
          </a:prstGeom>
          <a:solidFill>
            <a:srgbClr val="ABD2E3"/>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3200" dirty="0">
                <a:solidFill>
                  <a:srgbClr val="000000"/>
                </a:solidFill>
                <a:latin typeface="Arial"/>
                <a:ea typeface="Arial"/>
                <a:cs typeface="Arial"/>
                <a:sym typeface="Arial"/>
              </a:rPr>
              <a:t>Discuss what </a:t>
            </a:r>
            <a:r>
              <a:rPr lang="en-GB" sz="3200" b="1" dirty="0">
                <a:solidFill>
                  <a:srgbClr val="000000"/>
                </a:solidFill>
                <a:latin typeface="Arial"/>
                <a:ea typeface="Arial"/>
                <a:cs typeface="Arial"/>
                <a:sym typeface="Arial"/>
              </a:rPr>
              <a:t>components</a:t>
            </a:r>
            <a:r>
              <a:rPr lang="en-GB" sz="3200" dirty="0">
                <a:solidFill>
                  <a:srgbClr val="000000"/>
                </a:solidFill>
                <a:latin typeface="Arial"/>
                <a:ea typeface="Arial"/>
                <a:cs typeface="Arial"/>
                <a:sym typeface="Arial"/>
              </a:rPr>
              <a:t> and </a:t>
            </a:r>
            <a:r>
              <a:rPr lang="en-GB" sz="3200" b="1" dirty="0">
                <a:solidFill>
                  <a:srgbClr val="000000"/>
                </a:solidFill>
                <a:latin typeface="Arial"/>
                <a:ea typeface="Arial"/>
                <a:cs typeface="Arial"/>
                <a:sym typeface="Arial"/>
              </a:rPr>
              <a:t>end points </a:t>
            </a:r>
            <a:r>
              <a:rPr lang="en-GB" sz="3200" dirty="0">
                <a:solidFill>
                  <a:srgbClr val="000000"/>
                </a:solidFill>
                <a:latin typeface="Arial"/>
                <a:ea typeface="Arial"/>
                <a:cs typeface="Arial"/>
                <a:sym typeface="Arial"/>
              </a:rPr>
              <a:t>look like in English. Discuss and be prepared to feed back to the group. </a:t>
            </a:r>
            <a:endParaRP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sp>
        <p:nvSpPr>
          <p:cNvPr id="361" name="Google Shape;361;p19"/>
          <p:cNvSpPr/>
          <p:nvPr/>
        </p:nvSpPr>
        <p:spPr>
          <a:xfrm>
            <a:off x="482600" y="770021"/>
            <a:ext cx="3532663" cy="5355665"/>
          </a:xfrm>
          <a:prstGeom prst="roundRect">
            <a:avLst>
              <a:gd name="adj" fmla="val 16667"/>
            </a:avLst>
          </a:prstGeom>
          <a:solidFill>
            <a:srgbClr val="ABD2E3"/>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3200">
                <a:solidFill>
                  <a:srgbClr val="000000"/>
                </a:solidFill>
                <a:latin typeface="Arial"/>
                <a:ea typeface="Arial"/>
                <a:cs typeface="Arial"/>
                <a:sym typeface="Arial"/>
              </a:rPr>
              <a:t>Schemas:</a:t>
            </a:r>
            <a:endParaRPr/>
          </a:p>
          <a:p>
            <a:pPr marL="0" marR="0" lvl="0" indent="0" algn="ctr" rtl="0">
              <a:spcBef>
                <a:spcPts val="0"/>
              </a:spcBef>
              <a:spcAft>
                <a:spcPts val="0"/>
              </a:spcAft>
              <a:buNone/>
            </a:pPr>
            <a:r>
              <a:rPr lang="en-GB" sz="3200">
                <a:solidFill>
                  <a:srgbClr val="000000"/>
                </a:solidFill>
                <a:latin typeface="Arial"/>
                <a:ea typeface="Arial"/>
                <a:cs typeface="Arial"/>
                <a:sym typeface="Arial"/>
              </a:rPr>
              <a:t>The complex and interconnected web of prior knowledge which allows the learning of new content.</a:t>
            </a:r>
            <a:endParaRPr/>
          </a:p>
        </p:txBody>
      </p:sp>
      <p:pic>
        <p:nvPicPr>
          <p:cNvPr id="362" name="Google Shape;362;p19" descr="See the source image"/>
          <p:cNvPicPr preferRelativeResize="0"/>
          <p:nvPr/>
        </p:nvPicPr>
        <p:blipFill rotWithShape="1">
          <a:blip r:embed="rId3">
            <a:alphaModFix/>
          </a:blip>
          <a:srcRect/>
          <a:stretch/>
        </p:blipFill>
        <p:spPr>
          <a:xfrm>
            <a:off x="4249060" y="925232"/>
            <a:ext cx="7855357" cy="5045242"/>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66"/>
        <p:cNvGrpSpPr/>
        <p:nvPr/>
      </p:nvGrpSpPr>
      <p:grpSpPr>
        <a:xfrm>
          <a:off x="0" y="0"/>
          <a:ext cx="0" cy="0"/>
          <a:chOff x="0" y="0"/>
          <a:chExt cx="0" cy="0"/>
        </a:xfrm>
      </p:grpSpPr>
      <p:sp>
        <p:nvSpPr>
          <p:cNvPr id="367" name="Google Shape;367;p20"/>
          <p:cNvSpPr txBox="1"/>
          <p:nvPr/>
        </p:nvSpPr>
        <p:spPr>
          <a:xfrm>
            <a:off x="415600" y="909467"/>
            <a:ext cx="11360800" cy="1596666"/>
          </a:xfrm>
          <a:prstGeom prst="rect">
            <a:avLst/>
          </a:prstGeom>
          <a:solidFill>
            <a:srgbClr val="D4E9F1"/>
          </a:solidFill>
          <a:ln>
            <a:noFill/>
          </a:ln>
        </p:spPr>
        <p:txBody>
          <a:bodyPr spcFirstLastPara="1" wrap="square" lIns="121900" tIns="121900" rIns="121900" bIns="121900" anchor="t" anchorCtr="0">
            <a:normAutofit/>
          </a:bodyPr>
          <a:lstStyle/>
          <a:p>
            <a:pPr marL="0" marR="0" lvl="0" indent="0" algn="l" rtl="0">
              <a:lnSpc>
                <a:spcPct val="90000"/>
              </a:lnSpc>
              <a:spcBef>
                <a:spcPts val="0"/>
              </a:spcBef>
              <a:spcAft>
                <a:spcPts val="0"/>
              </a:spcAft>
              <a:buClr>
                <a:schemeClr val="dk1"/>
              </a:buClr>
              <a:buSzPts val="2800"/>
              <a:buFont typeface="Arial"/>
              <a:buNone/>
            </a:pPr>
            <a:r>
              <a:rPr lang="en-GB" sz="4400" b="1">
                <a:solidFill>
                  <a:schemeClr val="dk1"/>
                </a:solidFill>
                <a:latin typeface="Arial"/>
                <a:ea typeface="Arial"/>
                <a:cs typeface="Arial"/>
                <a:sym typeface="Arial"/>
              </a:rPr>
              <a:t>Maths Y7 Autumn Term 1</a:t>
            </a:r>
            <a:endParaRPr/>
          </a:p>
        </p:txBody>
      </p:sp>
      <p:sp>
        <p:nvSpPr>
          <p:cNvPr id="368" name="Google Shape;368;p20"/>
          <p:cNvSpPr txBox="1"/>
          <p:nvPr/>
        </p:nvSpPr>
        <p:spPr>
          <a:xfrm>
            <a:off x="324770" y="3295132"/>
            <a:ext cx="2463066" cy="1821735"/>
          </a:xfrm>
          <a:prstGeom prst="rect">
            <a:avLst/>
          </a:prstGeom>
          <a:solidFill>
            <a:srgbClr val="D4E9F1"/>
          </a:solidFill>
          <a:ln>
            <a:noFill/>
          </a:ln>
        </p:spPr>
        <p:txBody>
          <a:bodyPr spcFirstLastPara="1" wrap="square" lIns="121900" tIns="121900" rIns="121900" bIns="121900" anchor="t" anchorCtr="0">
            <a:normAutofit/>
          </a:bodyPr>
          <a:lstStyle/>
          <a:p>
            <a:pPr marL="0" marR="0" lvl="0" indent="0" algn="ctr" rtl="0">
              <a:lnSpc>
                <a:spcPct val="90000"/>
              </a:lnSpc>
              <a:spcBef>
                <a:spcPts val="0"/>
              </a:spcBef>
              <a:spcAft>
                <a:spcPts val="0"/>
              </a:spcAft>
              <a:buClr>
                <a:schemeClr val="dk1"/>
              </a:buClr>
              <a:buSzPts val="1800"/>
              <a:buFont typeface="Arial"/>
              <a:buNone/>
            </a:pPr>
            <a:r>
              <a:rPr lang="en-GB" sz="2800" b="1">
                <a:solidFill>
                  <a:schemeClr val="dk1"/>
                </a:solidFill>
                <a:latin typeface="Arial"/>
                <a:ea typeface="Arial"/>
                <a:cs typeface="Arial"/>
                <a:sym typeface="Arial"/>
              </a:rPr>
              <a:t>Place value</a:t>
            </a:r>
            <a:endParaRPr sz="2800">
              <a:solidFill>
                <a:schemeClr val="dk1"/>
              </a:solidFill>
              <a:latin typeface="Arial"/>
              <a:ea typeface="Arial"/>
              <a:cs typeface="Arial"/>
              <a:sym typeface="Arial"/>
            </a:endParaRPr>
          </a:p>
        </p:txBody>
      </p:sp>
      <p:sp>
        <p:nvSpPr>
          <p:cNvPr id="369" name="Google Shape;369;p20"/>
          <p:cNvSpPr txBox="1"/>
          <p:nvPr/>
        </p:nvSpPr>
        <p:spPr>
          <a:xfrm>
            <a:off x="3069535" y="3295132"/>
            <a:ext cx="2463066" cy="1821735"/>
          </a:xfrm>
          <a:prstGeom prst="rect">
            <a:avLst/>
          </a:prstGeom>
          <a:solidFill>
            <a:srgbClr val="D4E9F1"/>
          </a:solidFill>
          <a:ln>
            <a:noFill/>
          </a:ln>
        </p:spPr>
        <p:txBody>
          <a:bodyPr spcFirstLastPara="1" wrap="square" lIns="121900" tIns="121900" rIns="121900" bIns="121900" anchor="t" anchorCtr="0">
            <a:normAutofit/>
          </a:bodyPr>
          <a:lstStyle/>
          <a:p>
            <a:pPr marL="0" marR="0" lvl="0" indent="0" algn="ctr" rtl="0">
              <a:lnSpc>
                <a:spcPct val="90000"/>
              </a:lnSpc>
              <a:spcBef>
                <a:spcPts val="0"/>
              </a:spcBef>
              <a:spcAft>
                <a:spcPts val="0"/>
              </a:spcAft>
              <a:buClr>
                <a:schemeClr val="dk1"/>
              </a:buClr>
              <a:buSzPts val="1800"/>
              <a:buFont typeface="Arial"/>
              <a:buNone/>
            </a:pPr>
            <a:r>
              <a:rPr lang="en-GB" sz="2800" b="1">
                <a:solidFill>
                  <a:schemeClr val="dk1"/>
                </a:solidFill>
                <a:latin typeface="Arial"/>
                <a:ea typeface="Arial"/>
                <a:cs typeface="Arial"/>
                <a:sym typeface="Arial"/>
              </a:rPr>
              <a:t>Powers and Roots</a:t>
            </a:r>
            <a:endParaRPr sz="2800">
              <a:solidFill>
                <a:schemeClr val="dk1"/>
              </a:solidFill>
              <a:latin typeface="Arial"/>
              <a:ea typeface="Arial"/>
              <a:cs typeface="Arial"/>
              <a:sym typeface="Arial"/>
            </a:endParaRPr>
          </a:p>
        </p:txBody>
      </p:sp>
      <p:sp>
        <p:nvSpPr>
          <p:cNvPr id="370" name="Google Shape;370;p20"/>
          <p:cNvSpPr txBox="1"/>
          <p:nvPr/>
        </p:nvSpPr>
        <p:spPr>
          <a:xfrm>
            <a:off x="6096000" y="3278198"/>
            <a:ext cx="2463066" cy="1821735"/>
          </a:xfrm>
          <a:prstGeom prst="rect">
            <a:avLst/>
          </a:prstGeom>
          <a:solidFill>
            <a:srgbClr val="D4E9F1"/>
          </a:solidFill>
          <a:ln>
            <a:noFill/>
          </a:ln>
        </p:spPr>
        <p:txBody>
          <a:bodyPr spcFirstLastPara="1" wrap="square" lIns="121900" tIns="121900" rIns="121900" bIns="121900" anchor="t" anchorCtr="0">
            <a:normAutofit/>
          </a:bodyPr>
          <a:lstStyle/>
          <a:p>
            <a:pPr marL="0" marR="0" lvl="0" indent="0" algn="ctr" rtl="0">
              <a:lnSpc>
                <a:spcPct val="90000"/>
              </a:lnSpc>
              <a:spcBef>
                <a:spcPts val="0"/>
              </a:spcBef>
              <a:spcAft>
                <a:spcPts val="0"/>
              </a:spcAft>
              <a:buClr>
                <a:schemeClr val="dk1"/>
              </a:buClr>
              <a:buSzPts val="1800"/>
              <a:buFont typeface="Arial"/>
              <a:buNone/>
            </a:pPr>
            <a:r>
              <a:rPr lang="en-GB" sz="2800" b="1">
                <a:solidFill>
                  <a:schemeClr val="dk1"/>
                </a:solidFill>
                <a:latin typeface="Arial"/>
                <a:ea typeface="Arial"/>
                <a:cs typeface="Arial"/>
                <a:sym typeface="Arial"/>
              </a:rPr>
              <a:t>Standard Form</a:t>
            </a:r>
            <a:endParaRPr sz="2800">
              <a:solidFill>
                <a:schemeClr val="dk1"/>
              </a:solidFill>
              <a:latin typeface="Arial"/>
              <a:ea typeface="Arial"/>
              <a:cs typeface="Arial"/>
              <a:sym typeface="Arial"/>
            </a:endParaRPr>
          </a:p>
        </p:txBody>
      </p:sp>
      <p:sp>
        <p:nvSpPr>
          <p:cNvPr id="371" name="Google Shape;371;p20"/>
          <p:cNvSpPr txBox="1"/>
          <p:nvPr/>
        </p:nvSpPr>
        <p:spPr>
          <a:xfrm>
            <a:off x="8923867" y="3278197"/>
            <a:ext cx="2463066" cy="1821735"/>
          </a:xfrm>
          <a:prstGeom prst="rect">
            <a:avLst/>
          </a:prstGeom>
          <a:solidFill>
            <a:srgbClr val="D4E9F1"/>
          </a:solidFill>
          <a:ln>
            <a:noFill/>
          </a:ln>
        </p:spPr>
        <p:txBody>
          <a:bodyPr spcFirstLastPara="1" wrap="square" lIns="121900" tIns="121900" rIns="121900" bIns="121900" anchor="t" anchorCtr="0">
            <a:normAutofit/>
          </a:bodyPr>
          <a:lstStyle/>
          <a:p>
            <a:pPr marL="152396" marR="0" lvl="0" indent="0" algn="l" rtl="0">
              <a:lnSpc>
                <a:spcPct val="90000"/>
              </a:lnSpc>
              <a:spcBef>
                <a:spcPts val="0"/>
              </a:spcBef>
              <a:spcAft>
                <a:spcPts val="0"/>
              </a:spcAft>
              <a:buClr>
                <a:schemeClr val="dk1"/>
              </a:buClr>
              <a:buSzPts val="1800"/>
              <a:buFont typeface="Arial"/>
              <a:buNone/>
            </a:pPr>
            <a:r>
              <a:rPr lang="en-GB" sz="2800" b="1">
                <a:solidFill>
                  <a:schemeClr val="dk1"/>
                </a:solidFill>
                <a:latin typeface="Arial"/>
                <a:ea typeface="Arial"/>
                <a:cs typeface="Arial"/>
                <a:sym typeface="Arial"/>
              </a:rPr>
              <a:t>Integers and decimals</a:t>
            </a:r>
            <a:endParaRPr/>
          </a:p>
          <a:p>
            <a:pPr marL="0" marR="0" lvl="0" indent="0" algn="ctr" rtl="0">
              <a:lnSpc>
                <a:spcPct val="90000"/>
              </a:lnSpc>
              <a:spcBef>
                <a:spcPts val="1600"/>
              </a:spcBef>
              <a:spcAft>
                <a:spcPts val="1600"/>
              </a:spcAft>
              <a:buClr>
                <a:schemeClr val="dk1"/>
              </a:buClr>
              <a:buSzPts val="1800"/>
              <a:buFont typeface="Arial"/>
              <a:buNone/>
            </a:pPr>
            <a:endParaRPr sz="2800">
              <a:solidFill>
                <a:schemeClr val="dk1"/>
              </a:solidFill>
              <a:latin typeface="Arial"/>
              <a:ea typeface="Arial"/>
              <a:cs typeface="Arial"/>
              <a:sym typeface="Arial"/>
            </a:endParaRPr>
          </a:p>
        </p:txBody>
      </p:sp>
      <p:sp>
        <p:nvSpPr>
          <p:cNvPr id="372" name="Google Shape;372;p20"/>
          <p:cNvSpPr txBox="1"/>
          <p:nvPr/>
        </p:nvSpPr>
        <p:spPr>
          <a:xfrm rot="10800000" flipH="1">
            <a:off x="130131" y="5487650"/>
            <a:ext cx="837465" cy="836432"/>
          </a:xfrm>
          <a:prstGeom prst="rect">
            <a:avLst/>
          </a:prstGeom>
          <a:solidFill>
            <a:srgbClr val="D4E9F1"/>
          </a:solidFill>
          <a:ln>
            <a:noFill/>
          </a:ln>
        </p:spPr>
        <p:txBody>
          <a:bodyPr spcFirstLastPara="1" wrap="square" lIns="121900" tIns="121900" rIns="121900" bIns="121900" anchor="t" anchorCtr="0">
            <a:normAutofit/>
          </a:bodyPr>
          <a:lstStyle/>
          <a:p>
            <a:pPr marL="0" marR="0" lvl="0" indent="0" algn="ctr" rtl="0">
              <a:lnSpc>
                <a:spcPct val="90000"/>
              </a:lnSpc>
              <a:spcBef>
                <a:spcPts val="0"/>
              </a:spcBef>
              <a:spcAft>
                <a:spcPts val="0"/>
              </a:spcAft>
              <a:buClr>
                <a:schemeClr val="dk1"/>
              </a:buClr>
              <a:buSzPts val="1800"/>
              <a:buFont typeface="Arial"/>
              <a:buNone/>
            </a:pPr>
            <a:r>
              <a:rPr lang="en-GB" sz="2800">
                <a:latin typeface="Arial"/>
                <a:ea typeface="Arial"/>
                <a:cs typeface="Arial"/>
                <a:sym typeface="Arial"/>
              </a:rPr>
              <a:t>  </a:t>
            </a:r>
            <a:endParaRPr/>
          </a:p>
          <a:p>
            <a:pPr marL="0" marR="0" lvl="0" indent="0" algn="ctr" rtl="0">
              <a:lnSpc>
                <a:spcPct val="90000"/>
              </a:lnSpc>
              <a:spcBef>
                <a:spcPts val="1600"/>
              </a:spcBef>
              <a:spcAft>
                <a:spcPts val="1600"/>
              </a:spcAft>
              <a:buClr>
                <a:schemeClr val="dk1"/>
              </a:buClr>
              <a:buSzPts val="1800"/>
              <a:buFont typeface="Arial"/>
              <a:buNone/>
            </a:pPr>
            <a:endParaRPr sz="2800">
              <a:latin typeface="Arial"/>
              <a:ea typeface="Arial"/>
              <a:cs typeface="Arial"/>
              <a:sym typeface="Arial"/>
            </a:endParaRPr>
          </a:p>
        </p:txBody>
      </p:sp>
      <p:sp>
        <p:nvSpPr>
          <p:cNvPr id="373" name="Google Shape;373;p20"/>
          <p:cNvSpPr txBox="1"/>
          <p:nvPr/>
        </p:nvSpPr>
        <p:spPr>
          <a:xfrm rot="10800000" flipH="1">
            <a:off x="1137570" y="5487650"/>
            <a:ext cx="837465" cy="836432"/>
          </a:xfrm>
          <a:prstGeom prst="rect">
            <a:avLst/>
          </a:prstGeom>
          <a:solidFill>
            <a:srgbClr val="D4E9F1"/>
          </a:solidFill>
          <a:ln>
            <a:noFill/>
          </a:ln>
        </p:spPr>
        <p:txBody>
          <a:bodyPr spcFirstLastPara="1" wrap="square" lIns="121900" tIns="121900" rIns="121900" bIns="121900" anchor="t" anchorCtr="0">
            <a:normAutofit/>
          </a:bodyPr>
          <a:lstStyle/>
          <a:p>
            <a:pPr marL="0" marR="0" lvl="0" indent="0" algn="ctr" rtl="0">
              <a:lnSpc>
                <a:spcPct val="90000"/>
              </a:lnSpc>
              <a:spcBef>
                <a:spcPts val="0"/>
              </a:spcBef>
              <a:spcAft>
                <a:spcPts val="0"/>
              </a:spcAft>
              <a:buClr>
                <a:schemeClr val="dk1"/>
              </a:buClr>
              <a:buSzPts val="1800"/>
              <a:buFont typeface="Arial"/>
              <a:buNone/>
            </a:pPr>
            <a:r>
              <a:rPr lang="en-GB" sz="2800">
                <a:latin typeface="Arial"/>
                <a:ea typeface="Arial"/>
                <a:cs typeface="Arial"/>
                <a:sym typeface="Arial"/>
              </a:rPr>
              <a:t>  </a:t>
            </a:r>
            <a:endParaRPr/>
          </a:p>
        </p:txBody>
      </p:sp>
      <p:sp>
        <p:nvSpPr>
          <p:cNvPr id="374" name="Google Shape;374;p20"/>
          <p:cNvSpPr txBox="1"/>
          <p:nvPr/>
        </p:nvSpPr>
        <p:spPr>
          <a:xfrm rot="10800000" flipH="1">
            <a:off x="2199180" y="5458201"/>
            <a:ext cx="837465" cy="836432"/>
          </a:xfrm>
          <a:prstGeom prst="rect">
            <a:avLst/>
          </a:prstGeom>
          <a:solidFill>
            <a:srgbClr val="D4E9F1"/>
          </a:solidFill>
          <a:ln>
            <a:noFill/>
          </a:ln>
        </p:spPr>
        <p:txBody>
          <a:bodyPr spcFirstLastPara="1" wrap="square" lIns="121900" tIns="121900" rIns="121900" bIns="121900" anchor="t" anchorCtr="0">
            <a:normAutofit/>
          </a:bodyPr>
          <a:lstStyle/>
          <a:p>
            <a:pPr marL="0" marR="0" lvl="0" indent="0" algn="ctr" rtl="0">
              <a:lnSpc>
                <a:spcPct val="90000"/>
              </a:lnSpc>
              <a:spcBef>
                <a:spcPts val="0"/>
              </a:spcBef>
              <a:spcAft>
                <a:spcPts val="0"/>
              </a:spcAft>
              <a:buClr>
                <a:schemeClr val="dk1"/>
              </a:buClr>
              <a:buSzPts val="1800"/>
              <a:buFont typeface="Arial"/>
              <a:buNone/>
            </a:pPr>
            <a:r>
              <a:rPr lang="en-GB" sz="2800">
                <a:latin typeface="Arial"/>
                <a:ea typeface="Arial"/>
                <a:cs typeface="Arial"/>
                <a:sym typeface="Arial"/>
              </a:rPr>
              <a:t>   </a:t>
            </a:r>
            <a:endParaRPr/>
          </a:p>
        </p:txBody>
      </p:sp>
      <p:sp>
        <p:nvSpPr>
          <p:cNvPr id="375" name="Google Shape;375;p20"/>
          <p:cNvSpPr/>
          <p:nvPr/>
        </p:nvSpPr>
        <p:spPr>
          <a:xfrm>
            <a:off x="1291919" y="4639733"/>
            <a:ext cx="459851" cy="818468"/>
          </a:xfrm>
          <a:prstGeom prst="downArrow">
            <a:avLst>
              <a:gd name="adj1" fmla="val 50000"/>
              <a:gd name="adj2" fmla="val 50000"/>
            </a:avLst>
          </a:prstGeom>
          <a:solidFill>
            <a:schemeClr val="accent1"/>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76" name="Google Shape;376;p20"/>
          <p:cNvSpPr/>
          <p:nvPr/>
        </p:nvSpPr>
        <p:spPr>
          <a:xfrm>
            <a:off x="132092" y="2956200"/>
            <a:ext cx="2779504" cy="3755933"/>
          </a:xfrm>
          <a:prstGeom prst="ellipse">
            <a:avLst/>
          </a:prstGeom>
          <a:noFill/>
          <a:ln w="38100" cap="flat" cmpd="sng">
            <a:solidFill>
              <a:srgbClr val="FF0000"/>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spcBef>
                <a:spcPts val="0"/>
              </a:spcBef>
              <a:spcAft>
                <a:spcPts val="0"/>
              </a:spcAft>
              <a:buNone/>
            </a:pPr>
            <a:endParaRPr sz="2400">
              <a:solidFill>
                <a:schemeClr val="dk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76"/>
                                        </p:tgtEl>
                                        <p:attrNameLst>
                                          <p:attrName>style.visibility</p:attrName>
                                        </p:attrNameLst>
                                      </p:cBhvr>
                                      <p:to>
                                        <p:strVal val="visible"/>
                                      </p:to>
                                    </p:set>
                                    <p:anim calcmode="lin" valueType="num">
                                      <p:cBhvr additive="base">
                                        <p:cTn id="7" dur="500"/>
                                        <p:tgtEl>
                                          <p:spTgt spid="37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08"/>
        <p:cNvGrpSpPr/>
        <p:nvPr/>
      </p:nvGrpSpPr>
      <p:grpSpPr>
        <a:xfrm>
          <a:off x="0" y="0"/>
          <a:ext cx="0" cy="0"/>
          <a:chOff x="0" y="0"/>
          <a:chExt cx="0" cy="0"/>
        </a:xfrm>
      </p:grpSpPr>
      <p:sp>
        <p:nvSpPr>
          <p:cNvPr id="409" name="Google Shape;409;p24"/>
          <p:cNvSpPr txBox="1">
            <a:spLocks noGrp="1"/>
          </p:cNvSpPr>
          <p:nvPr>
            <p:ph type="title"/>
          </p:nvPr>
        </p:nvSpPr>
        <p:spPr>
          <a:xfrm>
            <a:off x="418859" y="0"/>
            <a:ext cx="10634472" cy="2157984"/>
          </a:xfrm>
          <a:prstGeom prst="rect">
            <a:avLst/>
          </a:prstGeom>
          <a:solidFill>
            <a:schemeClr val="bg1"/>
          </a:solid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6600"/>
              <a:buFont typeface="Arial"/>
              <a:buNone/>
            </a:pPr>
            <a:r>
              <a:rPr lang="en-GB" b="1" dirty="0"/>
              <a:t>Effective curricular thinking</a:t>
            </a:r>
            <a:endParaRPr b="1" dirty="0"/>
          </a:p>
        </p:txBody>
      </p:sp>
      <p:sp>
        <p:nvSpPr>
          <p:cNvPr id="410" name="Google Shape;410;p24"/>
          <p:cNvSpPr txBox="1">
            <a:spLocks noGrp="1"/>
          </p:cNvSpPr>
          <p:nvPr>
            <p:ph type="body" idx="1"/>
          </p:nvPr>
        </p:nvSpPr>
        <p:spPr>
          <a:xfrm>
            <a:off x="546340" y="1943291"/>
            <a:ext cx="10811471" cy="3976246"/>
          </a:xfrm>
          <a:prstGeom prst="rect">
            <a:avLst/>
          </a:prstGeom>
          <a:noFill/>
          <a:ln>
            <a:noFill/>
          </a:ln>
        </p:spPr>
        <p:txBody>
          <a:bodyPr spcFirstLastPara="1" wrap="square" lIns="91425" tIns="45700" rIns="91425" bIns="45700" anchor="t" anchorCtr="0">
            <a:normAutofit lnSpcReduction="10000"/>
          </a:bodyPr>
          <a:lstStyle/>
          <a:p>
            <a:pPr marL="457200" lvl="0" indent="-457200" algn="l" rtl="0">
              <a:lnSpc>
                <a:spcPct val="170000"/>
              </a:lnSpc>
              <a:spcBef>
                <a:spcPts val="0"/>
              </a:spcBef>
              <a:spcAft>
                <a:spcPts val="0"/>
              </a:spcAft>
              <a:buClr>
                <a:schemeClr val="dk1"/>
              </a:buClr>
              <a:buSzPts val="2800"/>
              <a:buAutoNum type="arabicPeriod"/>
            </a:pPr>
            <a:r>
              <a:rPr lang="en-GB" sz="2800"/>
              <a:t>Decide what content needs to be deeply embedded in long-term memory.</a:t>
            </a:r>
            <a:endParaRPr/>
          </a:p>
          <a:p>
            <a:pPr marL="457200" lvl="0" indent="-457200" algn="l" rtl="0">
              <a:lnSpc>
                <a:spcPct val="170000"/>
              </a:lnSpc>
              <a:spcBef>
                <a:spcPts val="1000"/>
              </a:spcBef>
              <a:spcAft>
                <a:spcPts val="0"/>
              </a:spcAft>
              <a:buClr>
                <a:schemeClr val="dk1"/>
              </a:buClr>
              <a:buSzPts val="2800"/>
              <a:buAutoNum type="arabicPeriod"/>
            </a:pPr>
            <a:r>
              <a:rPr lang="en-GB" sz="2800"/>
              <a:t>Consider what pupils pay attention to.</a:t>
            </a:r>
            <a:endParaRPr/>
          </a:p>
          <a:p>
            <a:pPr marL="457200" lvl="0" indent="-457200" algn="l" rtl="0">
              <a:lnSpc>
                <a:spcPct val="170000"/>
              </a:lnSpc>
              <a:spcBef>
                <a:spcPts val="1000"/>
              </a:spcBef>
              <a:spcAft>
                <a:spcPts val="0"/>
              </a:spcAft>
              <a:buClr>
                <a:schemeClr val="dk1"/>
              </a:buClr>
              <a:buSzPts val="2800"/>
              <a:buAutoNum type="arabicPeriod"/>
            </a:pPr>
            <a:r>
              <a:rPr lang="en-GB" sz="2800"/>
              <a:t>Avoid overloading working memory.</a:t>
            </a:r>
            <a:endParaRPr/>
          </a:p>
          <a:p>
            <a:pPr marL="457200" lvl="0" indent="-457200" algn="l" rtl="0">
              <a:lnSpc>
                <a:spcPct val="170000"/>
              </a:lnSpc>
              <a:spcBef>
                <a:spcPts val="1000"/>
              </a:spcBef>
              <a:spcAft>
                <a:spcPts val="0"/>
              </a:spcAft>
              <a:buClr>
                <a:schemeClr val="dk1"/>
              </a:buClr>
              <a:buSzPts val="2800"/>
              <a:buAutoNum type="arabicPeriod"/>
            </a:pPr>
            <a:r>
              <a:rPr lang="en-GB" sz="2800"/>
              <a:t>Provide spaced repetition for overlearning. </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15"/>
        <p:cNvGrpSpPr/>
        <p:nvPr/>
      </p:nvGrpSpPr>
      <p:grpSpPr>
        <a:xfrm>
          <a:off x="0" y="0"/>
          <a:ext cx="0" cy="0"/>
          <a:chOff x="0" y="0"/>
          <a:chExt cx="0" cy="0"/>
        </a:xfrm>
      </p:grpSpPr>
      <p:pic>
        <p:nvPicPr>
          <p:cNvPr id="416" name="Google Shape;416;p25" descr="Question mark on green pastel background"/>
          <p:cNvPicPr preferRelativeResize="0"/>
          <p:nvPr/>
        </p:nvPicPr>
        <p:blipFill rotWithShape="1">
          <a:blip r:embed="rId3">
            <a:alphaModFix/>
          </a:blip>
          <a:srcRect/>
          <a:stretch/>
        </p:blipFill>
        <p:spPr>
          <a:xfrm>
            <a:off x="0" y="0"/>
            <a:ext cx="12192000" cy="68580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20"/>
        <p:cNvGrpSpPr/>
        <p:nvPr/>
      </p:nvGrpSpPr>
      <p:grpSpPr>
        <a:xfrm>
          <a:off x="0" y="0"/>
          <a:ext cx="0" cy="0"/>
          <a:chOff x="0" y="0"/>
          <a:chExt cx="0" cy="0"/>
        </a:xfrm>
      </p:grpSpPr>
      <p:sp>
        <p:nvSpPr>
          <p:cNvPr id="421" name="Google Shape;421;p26"/>
          <p:cNvSpPr txBox="1">
            <a:spLocks noGrp="1"/>
          </p:cNvSpPr>
          <p:nvPr>
            <p:ph type="title"/>
          </p:nvPr>
        </p:nvSpPr>
        <p:spPr>
          <a:xfrm>
            <a:off x="418859" y="0"/>
            <a:ext cx="10634472" cy="2157984"/>
          </a:xfrm>
          <a:prstGeom prst="rect">
            <a:avLst/>
          </a:prstGeom>
          <a:solidFill>
            <a:schemeClr val="bg1"/>
          </a:solid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6600"/>
              <a:buFont typeface="Arial"/>
              <a:buNone/>
            </a:pPr>
            <a:r>
              <a:rPr lang="en-GB" b="1" dirty="0"/>
              <a:t>Key points</a:t>
            </a:r>
            <a:endParaRPr b="1" dirty="0"/>
          </a:p>
        </p:txBody>
      </p:sp>
      <p:sp>
        <p:nvSpPr>
          <p:cNvPr id="422" name="Google Shape;422;p26"/>
          <p:cNvSpPr txBox="1">
            <a:spLocks noGrp="1"/>
          </p:cNvSpPr>
          <p:nvPr>
            <p:ph type="body" idx="1"/>
          </p:nvPr>
        </p:nvSpPr>
        <p:spPr>
          <a:xfrm>
            <a:off x="482600" y="1959430"/>
            <a:ext cx="10506991" cy="3920162"/>
          </a:xfrm>
          <a:prstGeom prst="rect">
            <a:avLst/>
          </a:prstGeom>
          <a:noFill/>
          <a:ln>
            <a:noFill/>
          </a:ln>
        </p:spPr>
        <p:txBody>
          <a:bodyPr spcFirstLastPara="1" wrap="square" lIns="91425" tIns="45700" rIns="91425" bIns="45700" anchor="t" anchorCtr="0">
            <a:normAutofit fontScale="85000" lnSpcReduction="20000"/>
          </a:bodyPr>
          <a:lstStyle/>
          <a:p>
            <a:pPr marL="342900" lvl="0" indent="-342900" algn="l" rtl="0">
              <a:lnSpc>
                <a:spcPct val="100000"/>
              </a:lnSpc>
              <a:spcBef>
                <a:spcPts val="0"/>
              </a:spcBef>
              <a:spcAft>
                <a:spcPts val="0"/>
              </a:spcAft>
              <a:buClr>
                <a:schemeClr val="dk1"/>
              </a:buClr>
              <a:buSzPct val="100000"/>
              <a:buFont typeface="Arial"/>
              <a:buChar char="•"/>
            </a:pPr>
            <a:r>
              <a:rPr lang="en-GB" sz="2800" dirty="0"/>
              <a:t>Be ambitious for all!</a:t>
            </a:r>
            <a:endParaRPr dirty="0"/>
          </a:p>
          <a:p>
            <a:pPr marL="342900" lvl="0" indent="-342900" algn="l" rtl="0">
              <a:lnSpc>
                <a:spcPct val="100000"/>
              </a:lnSpc>
              <a:spcBef>
                <a:spcPts val="1000"/>
              </a:spcBef>
              <a:spcAft>
                <a:spcPts val="0"/>
              </a:spcAft>
              <a:buClr>
                <a:schemeClr val="dk1"/>
              </a:buClr>
              <a:buSzPct val="100000"/>
              <a:buFont typeface="Arial"/>
              <a:buChar char="•"/>
            </a:pPr>
            <a:r>
              <a:rPr lang="en-GB" sz="2800" dirty="0"/>
              <a:t>Identify your ‘golden nuggets’, including context and </a:t>
            </a:r>
            <a:r>
              <a:rPr lang="en-GB" sz="2800" dirty="0" err="1"/>
              <a:t>SPaG</a:t>
            </a:r>
            <a:r>
              <a:rPr lang="en-GB" sz="2800" dirty="0"/>
              <a:t>.</a:t>
            </a:r>
            <a:endParaRPr dirty="0"/>
          </a:p>
          <a:p>
            <a:pPr marL="342900" lvl="0" indent="-342900" algn="l" rtl="0">
              <a:lnSpc>
                <a:spcPct val="100000"/>
              </a:lnSpc>
              <a:spcBef>
                <a:spcPts val="1000"/>
              </a:spcBef>
              <a:spcAft>
                <a:spcPts val="0"/>
              </a:spcAft>
              <a:buClr>
                <a:schemeClr val="dk1"/>
              </a:buClr>
              <a:buSzPct val="100000"/>
              <a:buFont typeface="Arial"/>
              <a:buChar char="•"/>
            </a:pPr>
            <a:r>
              <a:rPr lang="en-GB" sz="2800" dirty="0"/>
              <a:t>Weave language and literature through plans.</a:t>
            </a:r>
            <a:endParaRPr dirty="0"/>
          </a:p>
          <a:p>
            <a:pPr marL="342900" lvl="0" indent="-342900" algn="l" rtl="0">
              <a:lnSpc>
                <a:spcPct val="100000"/>
              </a:lnSpc>
              <a:spcBef>
                <a:spcPts val="1000"/>
              </a:spcBef>
              <a:spcAft>
                <a:spcPts val="0"/>
              </a:spcAft>
              <a:buClr>
                <a:schemeClr val="dk1"/>
              </a:buClr>
              <a:buSzPct val="100000"/>
              <a:buFont typeface="Arial"/>
              <a:buChar char="•"/>
            </a:pPr>
            <a:r>
              <a:rPr lang="en-GB" sz="2800" dirty="0"/>
              <a:t>Progress is knowing more and remembering more.</a:t>
            </a:r>
            <a:endParaRPr dirty="0"/>
          </a:p>
          <a:p>
            <a:pPr marL="342900" lvl="0" indent="-342900" algn="l" rtl="0">
              <a:lnSpc>
                <a:spcPct val="100000"/>
              </a:lnSpc>
              <a:spcBef>
                <a:spcPts val="1000"/>
              </a:spcBef>
              <a:spcAft>
                <a:spcPts val="0"/>
              </a:spcAft>
              <a:buClr>
                <a:schemeClr val="dk1"/>
              </a:buClr>
              <a:buSzPct val="100000"/>
              <a:buFont typeface="Arial"/>
              <a:buChar char="•"/>
            </a:pPr>
            <a:r>
              <a:rPr lang="en-GB" sz="2800" dirty="0"/>
              <a:t>Learning is a change in long-term memory.</a:t>
            </a:r>
            <a:endParaRPr dirty="0"/>
          </a:p>
          <a:p>
            <a:pPr marL="342900" lvl="0" indent="-342900" algn="l" rtl="0">
              <a:lnSpc>
                <a:spcPct val="100000"/>
              </a:lnSpc>
              <a:spcBef>
                <a:spcPts val="1000"/>
              </a:spcBef>
              <a:spcAft>
                <a:spcPts val="0"/>
              </a:spcAft>
              <a:buClr>
                <a:schemeClr val="dk1"/>
              </a:buClr>
              <a:buSzPct val="100000"/>
              <a:buFont typeface="Arial"/>
              <a:buChar char="•"/>
            </a:pPr>
            <a:r>
              <a:rPr lang="en-GB" sz="2800" dirty="0"/>
              <a:t>Skills is the capacity to perform drawing on what is known.</a:t>
            </a:r>
            <a:endParaRPr dirty="0"/>
          </a:p>
          <a:p>
            <a:pPr marL="342900" lvl="0" indent="-342900" algn="l" rtl="0">
              <a:lnSpc>
                <a:spcPct val="100000"/>
              </a:lnSpc>
              <a:spcBef>
                <a:spcPts val="1000"/>
              </a:spcBef>
              <a:spcAft>
                <a:spcPts val="0"/>
              </a:spcAft>
              <a:buClr>
                <a:schemeClr val="dk1"/>
              </a:buClr>
              <a:buSzPct val="100000"/>
              <a:buFont typeface="Arial"/>
              <a:buChar char="•"/>
            </a:pPr>
            <a:r>
              <a:rPr lang="en-GB" sz="2800" dirty="0"/>
              <a:t>Knowledge forms connected networks or schema.</a:t>
            </a:r>
            <a:endParaRPr dirty="0"/>
          </a:p>
          <a:p>
            <a:pPr marL="342900" lvl="0" indent="-342900" algn="l" rtl="0">
              <a:lnSpc>
                <a:spcPct val="100000"/>
              </a:lnSpc>
              <a:spcBef>
                <a:spcPts val="1000"/>
              </a:spcBef>
              <a:spcAft>
                <a:spcPts val="0"/>
              </a:spcAft>
              <a:buClr>
                <a:schemeClr val="dk1"/>
              </a:buClr>
              <a:buSzPct val="100000"/>
              <a:buFont typeface="Arial"/>
              <a:buChar char="•"/>
            </a:pPr>
            <a:r>
              <a:rPr lang="en-GB" sz="2800" dirty="0"/>
              <a:t>It is what is remembered, not taught, that is important.</a:t>
            </a:r>
            <a:endParaRPr dirty="0"/>
          </a:p>
          <a:p>
            <a:pPr marL="342900" lvl="0" indent="-342900" algn="l" rtl="0">
              <a:lnSpc>
                <a:spcPct val="100000"/>
              </a:lnSpc>
              <a:spcBef>
                <a:spcPts val="1000"/>
              </a:spcBef>
              <a:spcAft>
                <a:spcPts val="0"/>
              </a:spcAft>
              <a:buClr>
                <a:schemeClr val="dk1"/>
              </a:buClr>
              <a:buSzPct val="100000"/>
              <a:buFont typeface="Arial"/>
              <a:buChar char="•"/>
            </a:pPr>
            <a:r>
              <a:rPr lang="en-GB" dirty="0"/>
              <a:t>.</a:t>
            </a:r>
            <a:endParaRPr dirty="0"/>
          </a:p>
          <a:p>
            <a:pPr marL="0" lvl="0" indent="0" algn="ctr" rtl="0">
              <a:lnSpc>
                <a:spcPct val="100000"/>
              </a:lnSpc>
              <a:spcBef>
                <a:spcPts val="1000"/>
              </a:spcBef>
              <a:spcAft>
                <a:spcPts val="0"/>
              </a:spcAft>
              <a:buClr>
                <a:schemeClr val="dk1"/>
              </a:buClr>
              <a:buSzPct val="100000"/>
              <a:buNone/>
            </a:pPr>
            <a:endParaRPr sz="3600" b="1" dirty="0"/>
          </a:p>
          <a:p>
            <a:pPr marL="0" lvl="0" indent="0" algn="l" rtl="0">
              <a:lnSpc>
                <a:spcPct val="100000"/>
              </a:lnSpc>
              <a:spcBef>
                <a:spcPts val="1000"/>
              </a:spcBef>
              <a:spcAft>
                <a:spcPts val="0"/>
              </a:spcAft>
              <a:buClr>
                <a:schemeClr val="dk1"/>
              </a:buClr>
              <a:buSzPct val="100000"/>
              <a:buNone/>
            </a:pPr>
            <a:endParaRPr dirty="0"/>
          </a:p>
          <a:p>
            <a:pPr marL="0" lvl="0" indent="0" algn="l" rtl="0">
              <a:lnSpc>
                <a:spcPct val="100000"/>
              </a:lnSpc>
              <a:spcBef>
                <a:spcPts val="1000"/>
              </a:spcBef>
              <a:spcAft>
                <a:spcPts val="0"/>
              </a:spcAft>
              <a:buClr>
                <a:schemeClr val="dk1"/>
              </a:buClr>
              <a:buSzPct val="100000"/>
              <a:buNone/>
            </a:pPr>
            <a:endParaRPr dirty="0"/>
          </a:p>
          <a:p>
            <a:pPr marL="0" lvl="0" indent="0" algn="l" rtl="0">
              <a:lnSpc>
                <a:spcPct val="100000"/>
              </a:lnSpc>
              <a:spcBef>
                <a:spcPts val="1000"/>
              </a:spcBef>
              <a:spcAft>
                <a:spcPts val="0"/>
              </a:spcAft>
              <a:buClr>
                <a:schemeClr val="dk1"/>
              </a:buClr>
              <a:buSzPct val="100000"/>
              <a:buNone/>
            </a:pPr>
            <a:endParaRPr dirty="0"/>
          </a:p>
          <a:p>
            <a:pPr marL="0" lvl="0" indent="0" algn="l" rtl="0">
              <a:lnSpc>
                <a:spcPct val="100000"/>
              </a:lnSpc>
              <a:spcBef>
                <a:spcPts val="1000"/>
              </a:spcBef>
              <a:spcAft>
                <a:spcPts val="0"/>
              </a:spcAft>
              <a:buClr>
                <a:schemeClr val="dk1"/>
              </a:buClr>
              <a:buSzPct val="100000"/>
              <a:buNone/>
            </a:pPr>
            <a:endParaRPr dirty="0"/>
          </a:p>
          <a:p>
            <a:pPr marL="0" lvl="0" indent="0" algn="l" rtl="0">
              <a:lnSpc>
                <a:spcPct val="100000"/>
              </a:lnSpc>
              <a:spcBef>
                <a:spcPts val="1000"/>
              </a:spcBef>
              <a:spcAft>
                <a:spcPts val="0"/>
              </a:spcAft>
              <a:buClr>
                <a:schemeClr val="dk1"/>
              </a:buClr>
              <a:buSzPct val="100000"/>
              <a:buNone/>
            </a:pPr>
            <a:endParaRP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34"/>
        <p:cNvGrpSpPr/>
        <p:nvPr/>
      </p:nvGrpSpPr>
      <p:grpSpPr>
        <a:xfrm>
          <a:off x="0" y="0"/>
          <a:ext cx="0" cy="0"/>
          <a:chOff x="0" y="0"/>
          <a:chExt cx="0" cy="0"/>
        </a:xfrm>
      </p:grpSpPr>
      <p:sp>
        <p:nvSpPr>
          <p:cNvPr id="435" name="Google Shape;435;p28"/>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lnSpcReduction="10000"/>
          </a:bodyPr>
          <a:lstStyle/>
          <a:p>
            <a:pPr marL="609585" lvl="0" indent="-457188" algn="l" rtl="0">
              <a:lnSpc>
                <a:spcPct val="100000"/>
              </a:lnSpc>
              <a:spcBef>
                <a:spcPts val="0"/>
              </a:spcBef>
              <a:spcAft>
                <a:spcPts val="0"/>
              </a:spcAft>
              <a:buClr>
                <a:schemeClr val="dk1"/>
              </a:buClr>
              <a:buSzPts val="1800"/>
              <a:buChar char="●"/>
            </a:pPr>
            <a:r>
              <a:rPr lang="en-GB"/>
              <a:t>Ofsted handbooks September 2022</a:t>
            </a:r>
            <a:endParaRPr/>
          </a:p>
          <a:p>
            <a:pPr marL="609585" lvl="0" indent="-457188" algn="l" rtl="0">
              <a:lnSpc>
                <a:spcPct val="100000"/>
              </a:lnSpc>
              <a:spcBef>
                <a:spcPts val="0"/>
              </a:spcBef>
              <a:spcAft>
                <a:spcPts val="0"/>
              </a:spcAft>
              <a:buClr>
                <a:schemeClr val="dk1"/>
              </a:buClr>
              <a:buSzPts val="1800"/>
              <a:buChar char="●"/>
            </a:pPr>
            <a:r>
              <a:rPr lang="en-GB"/>
              <a:t>Ofsted research documents and You Tube channel</a:t>
            </a:r>
            <a:endParaRPr/>
          </a:p>
          <a:p>
            <a:pPr marL="609585" lvl="0" indent="-457188" algn="l" rtl="0">
              <a:lnSpc>
                <a:spcPct val="100000"/>
              </a:lnSpc>
              <a:spcBef>
                <a:spcPts val="0"/>
              </a:spcBef>
              <a:spcAft>
                <a:spcPts val="0"/>
              </a:spcAft>
              <a:buClr>
                <a:schemeClr val="dk1"/>
              </a:buClr>
              <a:buSzPts val="1800"/>
              <a:buChar char="●"/>
            </a:pPr>
            <a:r>
              <a:rPr lang="en-GB"/>
              <a:t>Ofsted’s Twitter feed, </a:t>
            </a:r>
            <a:r>
              <a:rPr lang="en-GB" b="1"/>
              <a:t>including Matea Marcinko for English</a:t>
            </a:r>
            <a:endParaRPr/>
          </a:p>
          <a:p>
            <a:pPr marL="609585" lvl="0" indent="-457188" algn="l" rtl="0">
              <a:lnSpc>
                <a:spcPct val="100000"/>
              </a:lnSpc>
              <a:spcBef>
                <a:spcPts val="0"/>
              </a:spcBef>
              <a:spcAft>
                <a:spcPts val="0"/>
              </a:spcAft>
              <a:buClr>
                <a:schemeClr val="dk1"/>
              </a:buClr>
              <a:buSzPts val="1800"/>
              <a:buChar char="●"/>
            </a:pPr>
            <a:r>
              <a:rPr lang="en-GB"/>
              <a:t>Subject Associations</a:t>
            </a:r>
            <a:endParaRPr/>
          </a:p>
          <a:p>
            <a:pPr marL="609585" lvl="0" indent="-457188" algn="l" rtl="0">
              <a:lnSpc>
                <a:spcPct val="100000"/>
              </a:lnSpc>
              <a:spcBef>
                <a:spcPts val="0"/>
              </a:spcBef>
              <a:spcAft>
                <a:spcPts val="0"/>
              </a:spcAft>
              <a:buClr>
                <a:schemeClr val="dk1"/>
              </a:buClr>
              <a:buSzPts val="1800"/>
              <a:buChar char="●"/>
            </a:pPr>
            <a:r>
              <a:rPr lang="en-GB"/>
              <a:t>Peers!</a:t>
            </a:r>
            <a:endParaRPr/>
          </a:p>
          <a:p>
            <a:pPr marL="609585" lvl="0" indent="-342888" algn="l" rtl="0">
              <a:lnSpc>
                <a:spcPct val="100000"/>
              </a:lnSpc>
              <a:spcBef>
                <a:spcPts val="0"/>
              </a:spcBef>
              <a:spcAft>
                <a:spcPts val="0"/>
              </a:spcAft>
              <a:buClr>
                <a:schemeClr val="dk1"/>
              </a:buClr>
              <a:buSzPts val="1800"/>
              <a:buNone/>
            </a:pPr>
            <a:endParaRPr/>
          </a:p>
          <a:p>
            <a:pPr marL="609585" lvl="0" indent="-342888" algn="l" rtl="0">
              <a:lnSpc>
                <a:spcPct val="100000"/>
              </a:lnSpc>
              <a:spcBef>
                <a:spcPts val="0"/>
              </a:spcBef>
              <a:spcAft>
                <a:spcPts val="0"/>
              </a:spcAft>
              <a:buClr>
                <a:schemeClr val="dk1"/>
              </a:buClr>
              <a:buSzPts val="1800"/>
              <a:buNone/>
            </a:pPr>
            <a:endParaRPr/>
          </a:p>
          <a:p>
            <a:pPr marL="609585" lvl="0" indent="-457188" algn="l" rtl="0">
              <a:lnSpc>
                <a:spcPct val="100000"/>
              </a:lnSpc>
              <a:spcBef>
                <a:spcPts val="0"/>
              </a:spcBef>
              <a:spcAft>
                <a:spcPts val="0"/>
              </a:spcAft>
              <a:buClr>
                <a:schemeClr val="dk1"/>
              </a:buClr>
              <a:buSzPts val="1800"/>
              <a:buChar char="●"/>
            </a:pPr>
            <a:r>
              <a:rPr lang="en-GB"/>
              <a:t>How Learning Happens (Paul A. Kirschner &amp; Carl Hendrick)</a:t>
            </a:r>
            <a:endParaRPr/>
          </a:p>
          <a:p>
            <a:pPr marL="609585" lvl="0" indent="-457188" algn="l" rtl="0">
              <a:lnSpc>
                <a:spcPct val="100000"/>
              </a:lnSpc>
              <a:spcBef>
                <a:spcPts val="0"/>
              </a:spcBef>
              <a:spcAft>
                <a:spcPts val="0"/>
              </a:spcAft>
              <a:buClr>
                <a:schemeClr val="dk1"/>
              </a:buClr>
              <a:buSzPts val="1800"/>
              <a:buChar char="●"/>
            </a:pPr>
            <a:r>
              <a:rPr lang="en-GB"/>
              <a:t>How Teaching Happens (Paul A. Kirschner, Carl Hendrick &amp; Jim Heal)</a:t>
            </a:r>
            <a:endParaRPr/>
          </a:p>
          <a:p>
            <a:pPr marL="609585" lvl="0" indent="-457188" algn="l" rtl="0">
              <a:lnSpc>
                <a:spcPct val="100000"/>
              </a:lnSpc>
              <a:spcBef>
                <a:spcPts val="0"/>
              </a:spcBef>
              <a:spcAft>
                <a:spcPts val="0"/>
              </a:spcAft>
              <a:buClr>
                <a:schemeClr val="dk1"/>
              </a:buClr>
              <a:buSzPts val="1800"/>
              <a:buChar char="●"/>
            </a:pPr>
            <a:r>
              <a:rPr lang="en-GB"/>
              <a:t>Why Knowledge Matters (E.D. Hirsch, Jr)</a:t>
            </a:r>
            <a:endParaRPr/>
          </a:p>
          <a:p>
            <a:pPr marL="609585" lvl="0" indent="-457188" algn="l" rtl="0">
              <a:lnSpc>
                <a:spcPct val="100000"/>
              </a:lnSpc>
              <a:spcBef>
                <a:spcPts val="0"/>
              </a:spcBef>
              <a:spcAft>
                <a:spcPts val="0"/>
              </a:spcAft>
              <a:buClr>
                <a:schemeClr val="dk1"/>
              </a:buClr>
              <a:buSzPts val="1800"/>
              <a:buChar char="●"/>
            </a:pPr>
            <a:r>
              <a:rPr lang="en-GB"/>
              <a:t>Curriculum (Ruth Ashbee)</a:t>
            </a:r>
            <a:endParaRPr/>
          </a:p>
          <a:p>
            <a:pPr marL="609585" lvl="0" indent="-342888" algn="l" rtl="0">
              <a:lnSpc>
                <a:spcPct val="100000"/>
              </a:lnSpc>
              <a:spcBef>
                <a:spcPts val="0"/>
              </a:spcBef>
              <a:spcAft>
                <a:spcPts val="0"/>
              </a:spcAft>
              <a:buClr>
                <a:schemeClr val="dk1"/>
              </a:buClr>
              <a:buSzPts val="1800"/>
              <a:buNone/>
            </a:pPr>
            <a:endParaRPr/>
          </a:p>
          <a:p>
            <a:pPr marL="609585" lvl="0" indent="-342888" algn="l" rtl="0">
              <a:lnSpc>
                <a:spcPct val="100000"/>
              </a:lnSpc>
              <a:spcBef>
                <a:spcPts val="0"/>
              </a:spcBef>
              <a:spcAft>
                <a:spcPts val="0"/>
              </a:spcAft>
              <a:buClr>
                <a:schemeClr val="dk1"/>
              </a:buClr>
              <a:buSzPts val="1800"/>
              <a:buNone/>
            </a:pPr>
            <a:endParaRPr/>
          </a:p>
        </p:txBody>
      </p:sp>
      <p:sp>
        <p:nvSpPr>
          <p:cNvPr id="436" name="Google Shape;436;p28"/>
          <p:cNvSpPr txBox="1">
            <a:spLocks noGrp="1"/>
          </p:cNvSpPr>
          <p:nvPr>
            <p:ph type="title"/>
          </p:nvPr>
        </p:nvSpPr>
        <p:spPr>
          <a:xfrm>
            <a:off x="415600" y="229386"/>
            <a:ext cx="10634472" cy="864124"/>
          </a:xfrm>
          <a:prstGeom prst="rect">
            <a:avLst/>
          </a:prstGeom>
          <a:solidFill>
            <a:schemeClr val="bg1"/>
          </a:solid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Clr>
                <a:schemeClr val="dk1"/>
              </a:buClr>
              <a:buSzPts val="2800"/>
              <a:buFont typeface="Arial"/>
              <a:buNone/>
            </a:pPr>
            <a:r>
              <a:rPr lang="en-GB" b="1" dirty="0"/>
              <a:t>Suggested support</a:t>
            </a:r>
            <a:endParaRPr b="1"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41"/>
        <p:cNvGrpSpPr/>
        <p:nvPr/>
      </p:nvGrpSpPr>
      <p:grpSpPr>
        <a:xfrm>
          <a:off x="0" y="0"/>
          <a:ext cx="0" cy="0"/>
          <a:chOff x="0" y="0"/>
          <a:chExt cx="0" cy="0"/>
        </a:xfrm>
      </p:grpSpPr>
      <p:sp>
        <p:nvSpPr>
          <p:cNvPr id="442" name="Google Shape;442;p29"/>
          <p:cNvSpPr/>
          <p:nvPr/>
        </p:nvSpPr>
        <p:spPr>
          <a:xfrm>
            <a:off x="1210277" y="0"/>
            <a:ext cx="9771446" cy="6858000"/>
          </a:xfrm>
          <a:custGeom>
            <a:avLst/>
            <a:gdLst/>
            <a:ahLst/>
            <a:cxnLst/>
            <a:rect l="l" t="t" r="r" b="b"/>
            <a:pathLst>
              <a:path w="9771446" h="6858000" extrusionOk="0">
                <a:moveTo>
                  <a:pt x="1422188" y="0"/>
                </a:moveTo>
                <a:lnTo>
                  <a:pt x="8349258" y="0"/>
                </a:lnTo>
                <a:lnTo>
                  <a:pt x="8502224" y="159673"/>
                </a:lnTo>
                <a:cubicBezTo>
                  <a:pt x="9290813" y="1023162"/>
                  <a:pt x="9771446" y="2170221"/>
                  <a:pt x="9771446" y="3429001"/>
                </a:cubicBezTo>
                <a:cubicBezTo>
                  <a:pt x="9771446" y="4687781"/>
                  <a:pt x="9290813" y="5834840"/>
                  <a:pt x="8502224" y="6698330"/>
                </a:cubicBezTo>
                <a:lnTo>
                  <a:pt x="8349260" y="6858000"/>
                </a:lnTo>
                <a:lnTo>
                  <a:pt x="1422186" y="6858000"/>
                </a:lnTo>
                <a:lnTo>
                  <a:pt x="1269223" y="6698330"/>
                </a:lnTo>
                <a:cubicBezTo>
                  <a:pt x="480633" y="5834840"/>
                  <a:pt x="0" y="4687781"/>
                  <a:pt x="0" y="3429001"/>
                </a:cubicBezTo>
                <a:cubicBezTo>
                  <a:pt x="0" y="2170221"/>
                  <a:pt x="480633" y="1023162"/>
                  <a:pt x="1269223" y="159673"/>
                </a:cubicBezTo>
                <a:close/>
              </a:path>
            </a:pathLst>
          </a:custGeom>
          <a:solidFill>
            <a:srgbClr val="D8D8D8">
              <a:alpha val="6196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443" name="Google Shape;443;p29" descr="See the source image"/>
          <p:cNvPicPr preferRelativeResize="0"/>
          <p:nvPr/>
        </p:nvPicPr>
        <p:blipFill rotWithShape="1">
          <a:blip r:embed="rId3">
            <a:alphaModFix/>
          </a:blip>
          <a:srcRect t="21170" b="4856"/>
          <a:stretch/>
        </p:blipFill>
        <p:spPr>
          <a:xfrm>
            <a:off x="1460597" y="10"/>
            <a:ext cx="9270806" cy="6857990"/>
          </a:xfrm>
          <a:custGeom>
            <a:avLst/>
            <a:gdLst/>
            <a:ahLst/>
            <a:cxnLst/>
            <a:rect l="l" t="t" r="r" b="b"/>
            <a:pathLst>
              <a:path w="9270806" h="6858000" extrusionOk="0">
                <a:moveTo>
                  <a:pt x="1503712" y="0"/>
                </a:moveTo>
                <a:lnTo>
                  <a:pt x="7767094" y="0"/>
                </a:lnTo>
                <a:lnTo>
                  <a:pt x="7913128" y="139721"/>
                </a:lnTo>
                <a:cubicBezTo>
                  <a:pt x="8751971" y="981521"/>
                  <a:pt x="9270806" y="2144457"/>
                  <a:pt x="9270806" y="3429000"/>
                </a:cubicBezTo>
                <a:cubicBezTo>
                  <a:pt x="9270806" y="4713544"/>
                  <a:pt x="8751971" y="5876479"/>
                  <a:pt x="7913128" y="6718279"/>
                </a:cubicBezTo>
                <a:lnTo>
                  <a:pt x="7767094" y="6858000"/>
                </a:lnTo>
                <a:lnTo>
                  <a:pt x="1503712" y="6858000"/>
                </a:lnTo>
                <a:lnTo>
                  <a:pt x="1357679" y="6718279"/>
                </a:lnTo>
                <a:cubicBezTo>
                  <a:pt x="518835" y="5876479"/>
                  <a:pt x="0" y="4713544"/>
                  <a:pt x="0" y="3429000"/>
                </a:cubicBezTo>
                <a:cubicBezTo>
                  <a:pt x="0" y="2144457"/>
                  <a:pt x="518835" y="981521"/>
                  <a:pt x="1357679" y="139721"/>
                </a:cubicBezTo>
                <a:close/>
              </a:path>
            </a:pathLst>
          </a:cu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95241" y="1375402"/>
            <a:ext cx="11382097" cy="5078313"/>
          </a:xfrm>
          <a:prstGeom prst="rect">
            <a:avLst/>
          </a:prstGeom>
          <a:noFill/>
        </p:spPr>
        <p:txBody>
          <a:bodyPr wrap="square" rtlCol="0">
            <a:spAutoFit/>
          </a:bodyPr>
          <a:lstStyle/>
          <a:p>
            <a:r>
              <a:rPr lang="en-GB" sz="3600" b="1" dirty="0">
                <a:latin typeface="+mj-lt"/>
              </a:rPr>
              <a:t>English Literature:</a:t>
            </a:r>
          </a:p>
          <a:p>
            <a:pPr marL="571500" indent="-571500">
              <a:buFont typeface="Arial" panose="020B0604020202020204" pitchFamily="34" charset="0"/>
              <a:buChar char="•"/>
            </a:pPr>
            <a:r>
              <a:rPr lang="en-GB" sz="3600" dirty="0">
                <a:latin typeface="+mj-lt"/>
              </a:rPr>
              <a:t>Teaching developed responses</a:t>
            </a:r>
          </a:p>
          <a:p>
            <a:r>
              <a:rPr lang="en-GB" sz="3600" b="1" dirty="0">
                <a:solidFill>
                  <a:srgbClr val="FF0000"/>
                </a:solidFill>
                <a:latin typeface="+mj-lt"/>
              </a:rPr>
              <a:t>What key knowledge do students need to have to successfully respond to this question?</a:t>
            </a:r>
            <a:endParaRPr lang="en-GB" sz="3600" dirty="0">
              <a:latin typeface="+mj-lt"/>
            </a:endParaRPr>
          </a:p>
          <a:p>
            <a:r>
              <a:rPr lang="en-GB" sz="3600" dirty="0">
                <a:latin typeface="+mj-lt"/>
              </a:rPr>
              <a:t>Discuss the question focus and how you would guide students to approach this: </a:t>
            </a:r>
          </a:p>
          <a:p>
            <a:pPr marL="571500" indent="-571500">
              <a:buFont typeface="Arial" panose="020B0604020202020204" pitchFamily="34" charset="0"/>
              <a:buChar char="•"/>
            </a:pPr>
            <a:r>
              <a:rPr lang="en-GB" sz="3600" dirty="0">
                <a:latin typeface="+mj-lt"/>
              </a:rPr>
              <a:t>Interpreting the extract</a:t>
            </a:r>
          </a:p>
          <a:p>
            <a:pPr marL="571500" indent="-571500">
              <a:buFont typeface="Arial" panose="020B0604020202020204" pitchFamily="34" charset="0"/>
              <a:buChar char="•"/>
            </a:pPr>
            <a:r>
              <a:rPr lang="en-GB" sz="3600" dirty="0">
                <a:latin typeface="+mj-lt"/>
              </a:rPr>
              <a:t>Retrieving significant content from elsewhere in the play</a:t>
            </a:r>
          </a:p>
          <a:p>
            <a:pPr marL="571500" indent="-571500">
              <a:buFont typeface="Arial" panose="020B0604020202020204" pitchFamily="34" charset="0"/>
              <a:buChar char="•"/>
            </a:pPr>
            <a:r>
              <a:rPr lang="en-GB" sz="3600" dirty="0">
                <a:latin typeface="+mj-lt"/>
              </a:rPr>
              <a:t>How to develop their responses  </a:t>
            </a:r>
          </a:p>
        </p:txBody>
      </p:sp>
      <p:sp>
        <p:nvSpPr>
          <p:cNvPr id="7" name="TextBox 6">
            <a:extLst>
              <a:ext uri="{FF2B5EF4-FFF2-40B4-BE49-F238E27FC236}">
                <a16:creationId xmlns:a16="http://schemas.microsoft.com/office/drawing/2014/main" id="{127DA1F3-466C-4F39-8719-0BAD52C2687B}"/>
              </a:ext>
            </a:extLst>
          </p:cNvPr>
          <p:cNvSpPr txBox="1"/>
          <p:nvPr/>
        </p:nvSpPr>
        <p:spPr>
          <a:xfrm>
            <a:off x="3605134" y="343896"/>
            <a:ext cx="8586866" cy="584775"/>
          </a:xfrm>
          <a:prstGeom prst="rect">
            <a:avLst/>
          </a:prstGeom>
          <a:noFill/>
        </p:spPr>
        <p:txBody>
          <a:bodyPr wrap="square">
            <a:spAutoFit/>
          </a:bodyPr>
          <a:lstStyle/>
          <a:p>
            <a:r>
              <a:rPr lang="en-GB" sz="3200" b="1" dirty="0">
                <a:solidFill>
                  <a:srgbClr val="FF0000"/>
                </a:solidFill>
                <a:latin typeface="Calibri Light" panose="020F0302020204030204" pitchFamily="34" charset="0"/>
                <a:cs typeface="Times New Roman" panose="02020603050405020304" pitchFamily="18" charset="0"/>
              </a:rPr>
              <a:t>1. Key Stage 4- collaborative task</a:t>
            </a:r>
            <a:endParaRPr lang="en-GB" sz="3200" dirty="0">
              <a:solidFill>
                <a:srgbClr val="FF0000"/>
              </a:solidFill>
            </a:endParaRPr>
          </a:p>
        </p:txBody>
      </p:sp>
      <p:sp>
        <p:nvSpPr>
          <p:cNvPr id="4" name="Rectangle 3">
            <a:extLst>
              <a:ext uri="{FF2B5EF4-FFF2-40B4-BE49-F238E27FC236}">
                <a16:creationId xmlns:a16="http://schemas.microsoft.com/office/drawing/2014/main" id="{21A3F4FC-5324-E423-A132-D945BAD51575}"/>
              </a:ext>
            </a:extLst>
          </p:cNvPr>
          <p:cNvSpPr/>
          <p:nvPr/>
        </p:nvSpPr>
        <p:spPr>
          <a:xfrm>
            <a:off x="9439141" y="103668"/>
            <a:ext cx="2498103" cy="1065229"/>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rgbClr val="FF0000"/>
                </a:solidFill>
              </a:rPr>
              <a:t>15 minutes discussion</a:t>
            </a:r>
          </a:p>
        </p:txBody>
      </p:sp>
    </p:spTree>
    <p:extLst>
      <p:ext uri="{BB962C8B-B14F-4D97-AF65-F5344CB8AC3E}">
        <p14:creationId xmlns:p14="http://schemas.microsoft.com/office/powerpoint/2010/main" val="38555257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95241" y="1375402"/>
            <a:ext cx="11382097" cy="5078313"/>
          </a:xfrm>
          <a:prstGeom prst="rect">
            <a:avLst/>
          </a:prstGeom>
          <a:noFill/>
        </p:spPr>
        <p:txBody>
          <a:bodyPr wrap="square" rtlCol="0">
            <a:spAutoFit/>
          </a:bodyPr>
          <a:lstStyle/>
          <a:p>
            <a:r>
              <a:rPr lang="en-GB" sz="3600" b="1" dirty="0">
                <a:latin typeface="+mj-lt"/>
              </a:rPr>
              <a:t>English Literature:</a:t>
            </a:r>
          </a:p>
          <a:p>
            <a:pPr marL="571500" indent="-571500">
              <a:buFont typeface="Arial" panose="020B0604020202020204" pitchFamily="34" charset="0"/>
              <a:buChar char="•"/>
            </a:pPr>
            <a:r>
              <a:rPr lang="en-GB" sz="3600" i="1" dirty="0">
                <a:latin typeface="+mj-lt"/>
              </a:rPr>
              <a:t>Worlds and Lives </a:t>
            </a:r>
            <a:r>
              <a:rPr lang="en-GB" sz="3600" dirty="0">
                <a:latin typeface="+mj-lt"/>
              </a:rPr>
              <a:t>poetry cluster</a:t>
            </a:r>
            <a:endParaRPr lang="en-GB" sz="3600" i="1" dirty="0">
              <a:latin typeface="+mj-lt"/>
            </a:endParaRPr>
          </a:p>
          <a:p>
            <a:endParaRPr lang="en-GB" sz="3600" dirty="0">
              <a:latin typeface="+mj-lt"/>
            </a:endParaRPr>
          </a:p>
          <a:p>
            <a:r>
              <a:rPr lang="en-GB" sz="3600" dirty="0">
                <a:latin typeface="+mj-lt"/>
              </a:rPr>
              <a:t>Read the information from AQA regarding the new cluster and get ready to share thoughts: </a:t>
            </a:r>
          </a:p>
          <a:p>
            <a:pPr marL="571500" indent="-571500">
              <a:buFont typeface="Arial" panose="020B0604020202020204" pitchFamily="34" charset="0"/>
              <a:buChar char="•"/>
            </a:pPr>
            <a:r>
              <a:rPr lang="en-GB" sz="3600" dirty="0">
                <a:latin typeface="+mj-lt"/>
              </a:rPr>
              <a:t>What are your current feelings on poetry? </a:t>
            </a:r>
          </a:p>
          <a:p>
            <a:pPr marL="571500" indent="-571500">
              <a:buFont typeface="Arial" panose="020B0604020202020204" pitchFamily="34" charset="0"/>
              <a:buChar char="•"/>
            </a:pPr>
            <a:r>
              <a:rPr lang="en-GB" sz="3600" dirty="0">
                <a:latin typeface="+mj-lt"/>
              </a:rPr>
              <a:t>How do other exam boards approach the poetry element? </a:t>
            </a:r>
          </a:p>
          <a:p>
            <a:pPr marL="571500" indent="-571500">
              <a:buFont typeface="Arial" panose="020B0604020202020204" pitchFamily="34" charset="0"/>
              <a:buChar char="•"/>
            </a:pPr>
            <a:r>
              <a:rPr lang="en-GB" sz="3600" dirty="0">
                <a:latin typeface="+mj-lt"/>
              </a:rPr>
              <a:t>Are you considering a change?</a:t>
            </a:r>
          </a:p>
        </p:txBody>
      </p:sp>
      <p:sp>
        <p:nvSpPr>
          <p:cNvPr id="7" name="TextBox 6">
            <a:extLst>
              <a:ext uri="{FF2B5EF4-FFF2-40B4-BE49-F238E27FC236}">
                <a16:creationId xmlns:a16="http://schemas.microsoft.com/office/drawing/2014/main" id="{127DA1F3-466C-4F39-8719-0BAD52C2687B}"/>
              </a:ext>
            </a:extLst>
          </p:cNvPr>
          <p:cNvSpPr txBox="1"/>
          <p:nvPr/>
        </p:nvSpPr>
        <p:spPr>
          <a:xfrm>
            <a:off x="3605134" y="343896"/>
            <a:ext cx="8586866" cy="584775"/>
          </a:xfrm>
          <a:prstGeom prst="rect">
            <a:avLst/>
          </a:prstGeom>
          <a:noFill/>
        </p:spPr>
        <p:txBody>
          <a:bodyPr wrap="square">
            <a:spAutoFit/>
          </a:bodyPr>
          <a:lstStyle/>
          <a:p>
            <a:r>
              <a:rPr lang="en-GB" sz="3200" b="1" dirty="0">
                <a:solidFill>
                  <a:srgbClr val="FF0000"/>
                </a:solidFill>
                <a:latin typeface="Calibri Light" panose="020F0302020204030204" pitchFamily="34" charset="0"/>
                <a:cs typeface="Times New Roman" panose="02020603050405020304" pitchFamily="18" charset="0"/>
              </a:rPr>
              <a:t>1. Key Stage 4- collaborative task</a:t>
            </a:r>
            <a:endParaRPr lang="en-GB" sz="3200" dirty="0">
              <a:solidFill>
                <a:srgbClr val="FF0000"/>
              </a:solidFill>
            </a:endParaRPr>
          </a:p>
        </p:txBody>
      </p:sp>
      <p:sp>
        <p:nvSpPr>
          <p:cNvPr id="4" name="Rectangle 3">
            <a:extLst>
              <a:ext uri="{FF2B5EF4-FFF2-40B4-BE49-F238E27FC236}">
                <a16:creationId xmlns:a16="http://schemas.microsoft.com/office/drawing/2014/main" id="{21A3F4FC-5324-E423-A132-D945BAD51575}"/>
              </a:ext>
            </a:extLst>
          </p:cNvPr>
          <p:cNvSpPr/>
          <p:nvPr/>
        </p:nvSpPr>
        <p:spPr>
          <a:xfrm>
            <a:off x="9439141" y="103668"/>
            <a:ext cx="2498103" cy="1065229"/>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rgbClr val="FF0000"/>
                </a:solidFill>
              </a:rPr>
              <a:t>5 minutes discussion</a:t>
            </a:r>
          </a:p>
        </p:txBody>
      </p:sp>
    </p:spTree>
    <p:extLst>
      <p:ext uri="{BB962C8B-B14F-4D97-AF65-F5344CB8AC3E}">
        <p14:creationId xmlns:p14="http://schemas.microsoft.com/office/powerpoint/2010/main" val="37666088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5C418A14-7228-FDBC-649C-5F5AEC9899F3}"/>
              </a:ext>
            </a:extLst>
          </p:cNvPr>
          <p:cNvGraphicFramePr>
            <a:graphicFrameLocks noGrp="1"/>
          </p:cNvGraphicFramePr>
          <p:nvPr>
            <p:extLst>
              <p:ext uri="{D42A27DB-BD31-4B8C-83A1-F6EECF244321}">
                <p14:modId xmlns:p14="http://schemas.microsoft.com/office/powerpoint/2010/main" val="3890872002"/>
              </p:ext>
            </p:extLst>
          </p:nvPr>
        </p:nvGraphicFramePr>
        <p:xfrm>
          <a:off x="404951" y="2120633"/>
          <a:ext cx="11382098" cy="1763210"/>
        </p:xfrm>
        <a:graphic>
          <a:graphicData uri="http://schemas.openxmlformats.org/drawingml/2006/table">
            <a:tbl>
              <a:tblPr firstRow="1" firstCol="1" bandRow="1">
                <a:tableStyleId>{5C22544A-7EE6-4342-B048-85BDC9FD1C3A}</a:tableStyleId>
              </a:tblPr>
              <a:tblGrid>
                <a:gridCol w="1425129">
                  <a:extLst>
                    <a:ext uri="{9D8B030D-6E8A-4147-A177-3AD203B41FA5}">
                      <a16:colId xmlns:a16="http://schemas.microsoft.com/office/drawing/2014/main" val="169689712"/>
                    </a:ext>
                  </a:extLst>
                </a:gridCol>
                <a:gridCol w="1414087">
                  <a:extLst>
                    <a:ext uri="{9D8B030D-6E8A-4147-A177-3AD203B41FA5}">
                      <a16:colId xmlns:a16="http://schemas.microsoft.com/office/drawing/2014/main" val="294900056"/>
                    </a:ext>
                  </a:extLst>
                </a:gridCol>
                <a:gridCol w="1680658">
                  <a:extLst>
                    <a:ext uri="{9D8B030D-6E8A-4147-A177-3AD203B41FA5}">
                      <a16:colId xmlns:a16="http://schemas.microsoft.com/office/drawing/2014/main" val="2312351785"/>
                    </a:ext>
                  </a:extLst>
                </a:gridCol>
                <a:gridCol w="1309982">
                  <a:extLst>
                    <a:ext uri="{9D8B030D-6E8A-4147-A177-3AD203B41FA5}">
                      <a16:colId xmlns:a16="http://schemas.microsoft.com/office/drawing/2014/main" val="3225406873"/>
                    </a:ext>
                  </a:extLst>
                </a:gridCol>
                <a:gridCol w="1416453">
                  <a:extLst>
                    <a:ext uri="{9D8B030D-6E8A-4147-A177-3AD203B41FA5}">
                      <a16:colId xmlns:a16="http://schemas.microsoft.com/office/drawing/2014/main" val="3336085043"/>
                    </a:ext>
                  </a:extLst>
                </a:gridCol>
                <a:gridCol w="1399102">
                  <a:extLst>
                    <a:ext uri="{9D8B030D-6E8A-4147-A177-3AD203B41FA5}">
                      <a16:colId xmlns:a16="http://schemas.microsoft.com/office/drawing/2014/main" val="1943130355"/>
                    </a:ext>
                  </a:extLst>
                </a:gridCol>
                <a:gridCol w="1336797">
                  <a:extLst>
                    <a:ext uri="{9D8B030D-6E8A-4147-A177-3AD203B41FA5}">
                      <a16:colId xmlns:a16="http://schemas.microsoft.com/office/drawing/2014/main" val="354662669"/>
                    </a:ext>
                  </a:extLst>
                </a:gridCol>
                <a:gridCol w="1399890">
                  <a:extLst>
                    <a:ext uri="{9D8B030D-6E8A-4147-A177-3AD203B41FA5}">
                      <a16:colId xmlns:a16="http://schemas.microsoft.com/office/drawing/2014/main" val="1690235425"/>
                    </a:ext>
                  </a:extLst>
                </a:gridCol>
              </a:tblGrid>
              <a:tr h="730154">
                <a:tc>
                  <a:txBody>
                    <a:bodyPr/>
                    <a:lstStyle/>
                    <a:p>
                      <a:pPr algn="ctr"/>
                      <a:r>
                        <a:rPr lang="en-GB" sz="1800" dirty="0">
                          <a:effectLst/>
                        </a:rPr>
                        <a:t>Host Venue</a:t>
                      </a:r>
                      <a:endParaRPr lang="en-GB" sz="1100" dirty="0">
                        <a:effectLst/>
                        <a:latin typeface="Calibri" panose="020F0502020204030204" pitchFamily="34" charset="0"/>
                        <a:ea typeface="Calibri" panose="020F0502020204030204" pitchFamily="34" charset="0"/>
                      </a:endParaRPr>
                    </a:p>
                  </a:txBody>
                  <a:tcPr marL="68580" marR="68580" marT="0" marB="0" anchor="ctr"/>
                </a:tc>
                <a:tc>
                  <a:txBody>
                    <a:bodyPr/>
                    <a:lstStyle/>
                    <a:p>
                      <a:pPr algn="ctr"/>
                      <a:r>
                        <a:rPr lang="en-GB" sz="1800">
                          <a:effectLst/>
                        </a:rPr>
                        <a:t>Time</a:t>
                      </a:r>
                      <a:endParaRPr lang="en-GB" sz="1100">
                        <a:effectLst/>
                      </a:endParaRPr>
                    </a:p>
                    <a:p>
                      <a:pPr algn="ctr"/>
                      <a:r>
                        <a:rPr lang="en-GB" sz="1800">
                          <a:effectLst/>
                        </a:rPr>
                        <a:t>(Typical)</a:t>
                      </a:r>
                      <a:endParaRPr lang="en-GB" sz="1100">
                        <a:effectLst/>
                        <a:latin typeface="Calibri" panose="020F0502020204030204" pitchFamily="34" charset="0"/>
                        <a:ea typeface="Calibri" panose="020F0502020204030204" pitchFamily="34" charset="0"/>
                      </a:endParaRPr>
                    </a:p>
                  </a:txBody>
                  <a:tcPr marL="68580" marR="68580" marT="0" marB="0" anchor="ctr"/>
                </a:tc>
                <a:tc gridSpan="2">
                  <a:txBody>
                    <a:bodyPr/>
                    <a:lstStyle/>
                    <a:p>
                      <a:pPr algn="ctr"/>
                      <a:r>
                        <a:rPr lang="en-GB" sz="1800" dirty="0">
                          <a:effectLst/>
                        </a:rPr>
                        <a:t>Autumn Term</a:t>
                      </a:r>
                      <a:endParaRPr lang="en-GB" sz="1100" dirty="0">
                        <a:effectLst/>
                        <a:latin typeface="Calibri" panose="020F0502020204030204" pitchFamily="34" charset="0"/>
                        <a:ea typeface="Calibri" panose="020F0502020204030204" pitchFamily="34" charset="0"/>
                      </a:endParaRPr>
                    </a:p>
                  </a:txBody>
                  <a:tcPr marL="68580" marR="68580" marT="0" marB="0" anchor="ctr">
                    <a:solidFill>
                      <a:srgbClr val="CC0099"/>
                    </a:solidFill>
                  </a:tcPr>
                </a:tc>
                <a:tc hMerge="1">
                  <a:txBody>
                    <a:bodyPr/>
                    <a:lstStyle/>
                    <a:p>
                      <a:endParaRPr lang="en-GB"/>
                    </a:p>
                  </a:txBody>
                  <a:tcPr/>
                </a:tc>
                <a:tc gridSpan="2">
                  <a:txBody>
                    <a:bodyPr/>
                    <a:lstStyle/>
                    <a:p>
                      <a:pPr algn="ctr"/>
                      <a:r>
                        <a:rPr lang="en-GB" sz="1800" dirty="0">
                          <a:solidFill>
                            <a:schemeClr val="tx1"/>
                          </a:solidFill>
                          <a:effectLst/>
                        </a:rPr>
                        <a:t>Spring Term</a:t>
                      </a:r>
                      <a:endParaRPr lang="en-GB" sz="1100" dirty="0">
                        <a:solidFill>
                          <a:schemeClr val="tx1"/>
                        </a:solidFill>
                        <a:effectLst/>
                        <a:latin typeface="Calibri" panose="020F0502020204030204" pitchFamily="34" charset="0"/>
                        <a:ea typeface="Calibri" panose="020F0502020204030204" pitchFamily="34" charset="0"/>
                      </a:endParaRPr>
                    </a:p>
                  </a:txBody>
                  <a:tcPr marL="68580" marR="68580" marT="0" marB="0" anchor="ctr">
                    <a:solidFill>
                      <a:schemeClr val="accent4">
                        <a:lumMod val="60000"/>
                        <a:lumOff val="40000"/>
                      </a:schemeClr>
                    </a:solidFill>
                  </a:tcPr>
                </a:tc>
                <a:tc hMerge="1">
                  <a:txBody>
                    <a:bodyPr/>
                    <a:lstStyle/>
                    <a:p>
                      <a:endParaRPr lang="en-GB"/>
                    </a:p>
                  </a:txBody>
                  <a:tcPr/>
                </a:tc>
                <a:tc gridSpan="2">
                  <a:txBody>
                    <a:bodyPr/>
                    <a:lstStyle/>
                    <a:p>
                      <a:pPr algn="ctr"/>
                      <a:r>
                        <a:rPr lang="en-GB" sz="1800" dirty="0">
                          <a:solidFill>
                            <a:schemeClr val="tx1"/>
                          </a:solidFill>
                          <a:effectLst/>
                        </a:rPr>
                        <a:t>Summer Term</a:t>
                      </a:r>
                      <a:endParaRPr lang="en-GB" sz="1100" dirty="0">
                        <a:solidFill>
                          <a:schemeClr val="tx1"/>
                        </a:solidFill>
                        <a:effectLst/>
                        <a:latin typeface="Calibri" panose="020F0502020204030204" pitchFamily="34" charset="0"/>
                        <a:ea typeface="Calibri" panose="020F0502020204030204" pitchFamily="34" charset="0"/>
                      </a:endParaRPr>
                    </a:p>
                  </a:txBody>
                  <a:tcPr marL="68580" marR="68580" marT="0" marB="0" anchor="ctr">
                    <a:solidFill>
                      <a:schemeClr val="accent6">
                        <a:lumMod val="60000"/>
                        <a:lumOff val="40000"/>
                      </a:schemeClr>
                    </a:solidFill>
                  </a:tcPr>
                </a:tc>
                <a:tc hMerge="1">
                  <a:txBody>
                    <a:bodyPr/>
                    <a:lstStyle/>
                    <a:p>
                      <a:endParaRPr lang="en-GB"/>
                    </a:p>
                  </a:txBody>
                  <a:tcPr/>
                </a:tc>
                <a:extLst>
                  <a:ext uri="{0D108BD9-81ED-4DB2-BD59-A6C34878D82A}">
                    <a16:rowId xmlns:a16="http://schemas.microsoft.com/office/drawing/2014/main" val="3925478084"/>
                  </a:ext>
                </a:extLst>
              </a:tr>
              <a:tr h="1033056">
                <a:tc>
                  <a:txBody>
                    <a:bodyPr/>
                    <a:lstStyle/>
                    <a:p>
                      <a:pPr algn="l"/>
                      <a:r>
                        <a:rPr lang="en-GB" sz="1800">
                          <a:effectLst/>
                        </a:rPr>
                        <a:t>ESSA</a:t>
                      </a:r>
                      <a:endParaRPr lang="en-GB" sz="1100">
                        <a:effectLst/>
                        <a:latin typeface="Calibri" panose="020F0502020204030204" pitchFamily="34" charset="0"/>
                        <a:ea typeface="Calibri" panose="020F0502020204030204" pitchFamily="34" charset="0"/>
                      </a:endParaRPr>
                    </a:p>
                  </a:txBody>
                  <a:tcPr marL="68580" marR="68580" marT="0" marB="0" anchor="ctr"/>
                </a:tc>
                <a:tc>
                  <a:txBody>
                    <a:bodyPr/>
                    <a:lstStyle/>
                    <a:p>
                      <a:pPr algn="ctr"/>
                      <a:r>
                        <a:rPr lang="en-GB" sz="1800">
                          <a:effectLst/>
                        </a:rPr>
                        <a:t>1.30pm – 4pm</a:t>
                      </a:r>
                      <a:endParaRPr lang="en-GB" sz="1100">
                        <a:effectLst/>
                        <a:latin typeface="Calibri" panose="020F0502020204030204" pitchFamily="34" charset="0"/>
                        <a:ea typeface="Calibri" panose="020F0502020204030204" pitchFamily="34" charset="0"/>
                      </a:endParaRPr>
                    </a:p>
                  </a:txBody>
                  <a:tcPr marL="68580" marR="68580" marT="0" marB="0" anchor="ctr"/>
                </a:tc>
                <a:tc>
                  <a:txBody>
                    <a:bodyPr/>
                    <a:lstStyle/>
                    <a:p>
                      <a:pPr algn="ctr"/>
                      <a:r>
                        <a:rPr lang="en-GB" sz="1800">
                          <a:effectLst/>
                        </a:rPr>
                        <a:t>Wednesday 28th September</a:t>
                      </a:r>
                      <a:endParaRPr lang="en-GB" sz="1100">
                        <a:effectLst/>
                        <a:latin typeface="Calibri" panose="020F0502020204030204" pitchFamily="34" charset="0"/>
                        <a:ea typeface="Calibri" panose="020F0502020204030204" pitchFamily="34" charset="0"/>
                      </a:endParaRPr>
                    </a:p>
                  </a:txBody>
                  <a:tcPr marL="68580" marR="68580" marT="0" marB="0" anchor="ctr"/>
                </a:tc>
                <a:tc>
                  <a:txBody>
                    <a:bodyPr/>
                    <a:lstStyle/>
                    <a:p>
                      <a:pPr algn="ctr"/>
                      <a:r>
                        <a:rPr lang="en-GB" sz="1800">
                          <a:effectLst/>
                        </a:rPr>
                        <a:t> </a:t>
                      </a:r>
                      <a:endParaRPr lang="en-GB" sz="1100">
                        <a:effectLst/>
                        <a:latin typeface="Calibri" panose="020F0502020204030204" pitchFamily="34" charset="0"/>
                        <a:ea typeface="Calibri" panose="020F0502020204030204" pitchFamily="34" charset="0"/>
                      </a:endParaRPr>
                    </a:p>
                  </a:txBody>
                  <a:tcPr marL="68580" marR="68580" marT="0" marB="0" anchor="ctr"/>
                </a:tc>
                <a:tc>
                  <a:txBody>
                    <a:bodyPr/>
                    <a:lstStyle/>
                    <a:p>
                      <a:pPr algn="ctr"/>
                      <a:r>
                        <a:rPr lang="en-GB" sz="1800">
                          <a:effectLst/>
                        </a:rPr>
                        <a:t>Tuesday 17th January</a:t>
                      </a:r>
                      <a:endParaRPr lang="en-GB" sz="1100">
                        <a:effectLst/>
                        <a:latin typeface="Calibri" panose="020F0502020204030204" pitchFamily="34" charset="0"/>
                        <a:ea typeface="Calibri" panose="020F0502020204030204" pitchFamily="34" charset="0"/>
                      </a:endParaRPr>
                    </a:p>
                  </a:txBody>
                  <a:tcPr marL="68580" marR="68580" marT="0" marB="0" anchor="ctr"/>
                </a:tc>
                <a:tc>
                  <a:txBody>
                    <a:bodyPr/>
                    <a:lstStyle/>
                    <a:p>
                      <a:pPr algn="ctr"/>
                      <a:r>
                        <a:rPr lang="en-GB" sz="1800" dirty="0">
                          <a:effectLst/>
                        </a:rPr>
                        <a:t>Wednesday 22</a:t>
                      </a:r>
                      <a:r>
                        <a:rPr lang="en-GB" sz="1800" baseline="30000" dirty="0">
                          <a:effectLst/>
                        </a:rPr>
                        <a:t>nd</a:t>
                      </a:r>
                      <a:r>
                        <a:rPr lang="en-GB" sz="1800" dirty="0">
                          <a:effectLst/>
                        </a:rPr>
                        <a:t> March</a:t>
                      </a:r>
                      <a:endParaRPr lang="en-GB" sz="1100" dirty="0">
                        <a:effectLst/>
                        <a:latin typeface="Calibri" panose="020F0502020204030204" pitchFamily="34" charset="0"/>
                        <a:ea typeface="Calibri" panose="020F0502020204030204" pitchFamily="34" charset="0"/>
                      </a:endParaRPr>
                    </a:p>
                  </a:txBody>
                  <a:tcPr marL="68580" marR="68580" marT="0" marB="0" anchor="ctr"/>
                </a:tc>
                <a:tc>
                  <a:txBody>
                    <a:bodyPr/>
                    <a:lstStyle/>
                    <a:p>
                      <a:pPr algn="ctr"/>
                      <a:r>
                        <a:rPr lang="en-GB" sz="1800" dirty="0">
                          <a:effectLst/>
                        </a:rPr>
                        <a:t> </a:t>
                      </a:r>
                      <a:endParaRPr lang="en-GB" sz="1100" dirty="0">
                        <a:effectLst/>
                        <a:latin typeface="Calibri" panose="020F0502020204030204" pitchFamily="34" charset="0"/>
                        <a:ea typeface="Calibri" panose="020F0502020204030204" pitchFamily="34" charset="0"/>
                      </a:endParaRPr>
                    </a:p>
                  </a:txBody>
                  <a:tcPr marL="68580" marR="68580" marT="0" marB="0" anchor="ctr"/>
                </a:tc>
                <a:tc>
                  <a:txBody>
                    <a:bodyPr/>
                    <a:lstStyle/>
                    <a:p>
                      <a:pPr algn="ctr"/>
                      <a:r>
                        <a:rPr lang="en-GB" sz="1800" dirty="0">
                          <a:effectLst/>
                        </a:rPr>
                        <a:t>Thursday</a:t>
                      </a:r>
                      <a:endParaRPr lang="en-GB" sz="1100" dirty="0">
                        <a:effectLst/>
                      </a:endParaRPr>
                    </a:p>
                    <a:p>
                      <a:pPr algn="ctr"/>
                      <a:r>
                        <a:rPr lang="en-GB" sz="1800" dirty="0">
                          <a:effectLst/>
                        </a:rPr>
                        <a:t>22nd </a:t>
                      </a:r>
                      <a:endParaRPr lang="en-GB" sz="1100" dirty="0">
                        <a:effectLst/>
                      </a:endParaRPr>
                    </a:p>
                    <a:p>
                      <a:pPr algn="ctr"/>
                      <a:r>
                        <a:rPr lang="en-GB" sz="1800" dirty="0">
                          <a:effectLst/>
                        </a:rPr>
                        <a:t>June</a:t>
                      </a:r>
                      <a:endParaRPr lang="en-GB" sz="1100" dirty="0">
                        <a:effectLst/>
                        <a:latin typeface="Calibri" panose="020F0502020204030204" pitchFamily="34" charset="0"/>
                        <a:ea typeface="Calibri" panose="020F0502020204030204" pitchFamily="34" charset="0"/>
                      </a:endParaRPr>
                    </a:p>
                  </a:txBody>
                  <a:tcPr marL="68580" marR="68580" marT="0" marB="0" anchor="ctr"/>
                </a:tc>
                <a:extLst>
                  <a:ext uri="{0D108BD9-81ED-4DB2-BD59-A6C34878D82A}">
                    <a16:rowId xmlns:a16="http://schemas.microsoft.com/office/drawing/2014/main" val="3482522254"/>
                  </a:ext>
                </a:extLst>
              </a:tr>
            </a:tbl>
          </a:graphicData>
        </a:graphic>
      </p:graphicFrame>
      <p:sp>
        <p:nvSpPr>
          <p:cNvPr id="4" name="TextBox 3">
            <a:extLst>
              <a:ext uri="{FF2B5EF4-FFF2-40B4-BE49-F238E27FC236}">
                <a16:creationId xmlns:a16="http://schemas.microsoft.com/office/drawing/2014/main" id="{DDDE2610-505A-7A9A-A477-DB3D297CA935}"/>
              </a:ext>
            </a:extLst>
          </p:cNvPr>
          <p:cNvSpPr txBox="1"/>
          <p:nvPr/>
        </p:nvSpPr>
        <p:spPr>
          <a:xfrm>
            <a:off x="295241" y="4115712"/>
            <a:ext cx="11133457" cy="1384995"/>
          </a:xfrm>
          <a:prstGeom prst="rect">
            <a:avLst/>
          </a:prstGeom>
          <a:noFill/>
        </p:spPr>
        <p:txBody>
          <a:bodyPr wrap="square" rtlCol="0">
            <a:spAutoFit/>
          </a:bodyPr>
          <a:lstStyle/>
          <a:p>
            <a:pPr marL="457200" indent="-457200">
              <a:buFont typeface="Arial" panose="020B0604020202020204" pitchFamily="34" charset="0"/>
              <a:buChar char="•"/>
            </a:pPr>
            <a:r>
              <a:rPr lang="en-GB" sz="2800" dirty="0">
                <a:latin typeface="+mj-lt"/>
              </a:rPr>
              <a:t>Who’s here? </a:t>
            </a:r>
          </a:p>
          <a:p>
            <a:pPr marL="457200" indent="-457200">
              <a:buFont typeface="Arial" panose="020B0604020202020204" pitchFamily="34" charset="0"/>
              <a:buChar char="•"/>
            </a:pPr>
            <a:r>
              <a:rPr lang="en-GB" sz="2800" dirty="0">
                <a:latin typeface="+mj-lt"/>
              </a:rPr>
              <a:t>What is your current role? </a:t>
            </a:r>
          </a:p>
          <a:p>
            <a:pPr marL="457200" indent="-457200">
              <a:buFont typeface="Arial" panose="020B0604020202020204" pitchFamily="34" charset="0"/>
              <a:buChar char="•"/>
            </a:pPr>
            <a:r>
              <a:rPr lang="en-GB" sz="2800" dirty="0">
                <a:latin typeface="+mj-lt"/>
              </a:rPr>
              <a:t>What do you expect from the hub?</a:t>
            </a:r>
          </a:p>
        </p:txBody>
      </p:sp>
    </p:spTree>
    <p:extLst>
      <p:ext uri="{BB962C8B-B14F-4D97-AF65-F5344CB8AC3E}">
        <p14:creationId xmlns:p14="http://schemas.microsoft.com/office/powerpoint/2010/main" val="202967897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95241" y="1375402"/>
            <a:ext cx="11382097" cy="5078313"/>
          </a:xfrm>
          <a:prstGeom prst="rect">
            <a:avLst/>
          </a:prstGeom>
          <a:noFill/>
        </p:spPr>
        <p:txBody>
          <a:bodyPr wrap="square" rtlCol="0">
            <a:spAutoFit/>
          </a:bodyPr>
          <a:lstStyle/>
          <a:p>
            <a:pPr marL="571500" indent="-571500">
              <a:buFont typeface="Arial" panose="020B0604020202020204" pitchFamily="34" charset="0"/>
              <a:buChar char="•"/>
            </a:pPr>
            <a:r>
              <a:rPr lang="en-GB" sz="3600" dirty="0">
                <a:latin typeface="+mj-lt"/>
              </a:rPr>
              <a:t>When do people finish delivering content and move onto revision?</a:t>
            </a:r>
          </a:p>
          <a:p>
            <a:pPr marL="571500" indent="-571500">
              <a:buFont typeface="Arial" panose="020B0604020202020204" pitchFamily="34" charset="0"/>
              <a:buChar char="•"/>
            </a:pPr>
            <a:endParaRPr lang="en-GB" sz="3600" dirty="0">
              <a:latin typeface="+mj-lt"/>
            </a:endParaRPr>
          </a:p>
          <a:p>
            <a:pPr marL="571500" indent="-571500">
              <a:buFont typeface="Arial" panose="020B0604020202020204" pitchFamily="34" charset="0"/>
              <a:buChar char="•"/>
            </a:pPr>
            <a:r>
              <a:rPr lang="en-GB" sz="3600" dirty="0">
                <a:latin typeface="+mj-lt"/>
              </a:rPr>
              <a:t>What do your revision sessions look like?</a:t>
            </a:r>
          </a:p>
          <a:p>
            <a:pPr marL="1028700" lvl="1" indent="-571500">
              <a:buFont typeface="Arial" panose="020B0604020202020204" pitchFamily="34" charset="0"/>
              <a:buChar char="•"/>
            </a:pPr>
            <a:r>
              <a:rPr lang="en-GB" sz="3600" dirty="0">
                <a:latin typeface="+mj-lt"/>
              </a:rPr>
              <a:t>In the classroom</a:t>
            </a:r>
          </a:p>
          <a:p>
            <a:pPr marL="1028700" lvl="1" indent="-571500">
              <a:buFont typeface="Arial" panose="020B0604020202020204" pitchFamily="34" charset="0"/>
              <a:buChar char="•"/>
            </a:pPr>
            <a:r>
              <a:rPr lang="en-GB" sz="3600" dirty="0">
                <a:latin typeface="+mj-lt"/>
              </a:rPr>
              <a:t>Outside of the classroom</a:t>
            </a:r>
          </a:p>
          <a:p>
            <a:pPr marL="571500" indent="-571500">
              <a:buFont typeface="Arial" panose="020B0604020202020204" pitchFamily="34" charset="0"/>
              <a:buChar char="•"/>
            </a:pPr>
            <a:endParaRPr lang="en-GB" sz="3600" dirty="0">
              <a:latin typeface="+mj-lt"/>
            </a:endParaRPr>
          </a:p>
          <a:p>
            <a:pPr marL="571500" indent="-571500">
              <a:buFont typeface="Arial" panose="020B0604020202020204" pitchFamily="34" charset="0"/>
              <a:buChar char="•"/>
            </a:pPr>
            <a:r>
              <a:rPr lang="en-GB" sz="3600" dirty="0">
                <a:latin typeface="+mj-lt"/>
              </a:rPr>
              <a:t>What interventions do you currently run? What is the impact? How do you measure impact? </a:t>
            </a:r>
          </a:p>
        </p:txBody>
      </p:sp>
      <p:sp>
        <p:nvSpPr>
          <p:cNvPr id="7" name="TextBox 6">
            <a:extLst>
              <a:ext uri="{FF2B5EF4-FFF2-40B4-BE49-F238E27FC236}">
                <a16:creationId xmlns:a16="http://schemas.microsoft.com/office/drawing/2014/main" id="{127DA1F3-466C-4F39-8719-0BAD52C2687B}"/>
              </a:ext>
            </a:extLst>
          </p:cNvPr>
          <p:cNvSpPr txBox="1"/>
          <p:nvPr/>
        </p:nvSpPr>
        <p:spPr>
          <a:xfrm>
            <a:off x="3167389" y="310173"/>
            <a:ext cx="8586866" cy="584775"/>
          </a:xfrm>
          <a:prstGeom prst="rect">
            <a:avLst/>
          </a:prstGeom>
          <a:noFill/>
        </p:spPr>
        <p:txBody>
          <a:bodyPr wrap="square">
            <a:spAutoFit/>
          </a:bodyPr>
          <a:lstStyle/>
          <a:p>
            <a:r>
              <a:rPr lang="en-GB" sz="3200" b="1" dirty="0">
                <a:solidFill>
                  <a:srgbClr val="FF0000"/>
                </a:solidFill>
                <a:latin typeface="Calibri Light" panose="020F0302020204030204" pitchFamily="34" charset="0"/>
                <a:cs typeface="Times New Roman" panose="02020603050405020304" pitchFamily="18" charset="0"/>
              </a:rPr>
              <a:t>1. Key Stage 4- revision and intervention</a:t>
            </a:r>
            <a:endParaRPr lang="en-GB" sz="3200" dirty="0">
              <a:solidFill>
                <a:srgbClr val="FF0000"/>
              </a:solidFill>
            </a:endParaRPr>
          </a:p>
        </p:txBody>
      </p:sp>
      <p:sp>
        <p:nvSpPr>
          <p:cNvPr id="4" name="Rectangle 3">
            <a:extLst>
              <a:ext uri="{FF2B5EF4-FFF2-40B4-BE49-F238E27FC236}">
                <a16:creationId xmlns:a16="http://schemas.microsoft.com/office/drawing/2014/main" id="{21A3F4FC-5324-E423-A132-D945BAD51575}"/>
              </a:ext>
            </a:extLst>
          </p:cNvPr>
          <p:cNvSpPr/>
          <p:nvPr/>
        </p:nvSpPr>
        <p:spPr>
          <a:xfrm>
            <a:off x="9361319" y="2363771"/>
            <a:ext cx="2498103" cy="1065229"/>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rgbClr val="FF0000"/>
                </a:solidFill>
              </a:rPr>
              <a:t>5 minutes discussion</a:t>
            </a:r>
          </a:p>
        </p:txBody>
      </p:sp>
    </p:spTree>
    <p:extLst>
      <p:ext uri="{BB962C8B-B14F-4D97-AF65-F5344CB8AC3E}">
        <p14:creationId xmlns:p14="http://schemas.microsoft.com/office/powerpoint/2010/main" val="278751437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27DA1F3-466C-4F39-8719-0BAD52C2687B}"/>
              </a:ext>
            </a:extLst>
          </p:cNvPr>
          <p:cNvSpPr txBox="1"/>
          <p:nvPr/>
        </p:nvSpPr>
        <p:spPr>
          <a:xfrm>
            <a:off x="3605134" y="343896"/>
            <a:ext cx="8586866" cy="584775"/>
          </a:xfrm>
          <a:prstGeom prst="rect">
            <a:avLst/>
          </a:prstGeom>
          <a:noFill/>
        </p:spPr>
        <p:txBody>
          <a:bodyPr wrap="square">
            <a:spAutoFit/>
          </a:bodyPr>
          <a:lstStyle/>
          <a:p>
            <a:r>
              <a:rPr lang="en-GB" sz="3200" b="1" dirty="0">
                <a:solidFill>
                  <a:srgbClr val="00B0F0"/>
                </a:solidFill>
                <a:latin typeface="Calibri Light" panose="020F0302020204030204" pitchFamily="34" charset="0"/>
                <a:ea typeface="Times New Roman" panose="02020603050405020304" pitchFamily="18" charset="0"/>
                <a:cs typeface="Times New Roman" panose="02020603050405020304" pitchFamily="18" charset="0"/>
              </a:rPr>
              <a:t>2. Effective Curriculum Design</a:t>
            </a:r>
            <a:endParaRPr lang="en-GB" sz="3200" dirty="0">
              <a:solidFill>
                <a:srgbClr val="00B0F0"/>
              </a:solidFill>
            </a:endParaRPr>
          </a:p>
        </p:txBody>
      </p:sp>
      <p:sp>
        <p:nvSpPr>
          <p:cNvPr id="2" name="Rectangle 1">
            <a:extLst>
              <a:ext uri="{FF2B5EF4-FFF2-40B4-BE49-F238E27FC236}">
                <a16:creationId xmlns:a16="http://schemas.microsoft.com/office/drawing/2014/main" id="{9E031C12-09A3-AB02-B459-1A7CF7FECC17}"/>
              </a:ext>
            </a:extLst>
          </p:cNvPr>
          <p:cNvSpPr/>
          <p:nvPr/>
        </p:nvSpPr>
        <p:spPr>
          <a:xfrm>
            <a:off x="9179235" y="5448875"/>
            <a:ext cx="2498103" cy="1065229"/>
          </a:xfrm>
          <a:prstGeom prst="rect">
            <a:avLst/>
          </a:pr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rgbClr val="00B0F0"/>
                </a:solidFill>
              </a:rPr>
              <a:t>Curriculum Hub Lead for English- Claire Cronin</a:t>
            </a:r>
          </a:p>
        </p:txBody>
      </p:sp>
    </p:spTree>
    <p:extLst>
      <p:ext uri="{BB962C8B-B14F-4D97-AF65-F5344CB8AC3E}">
        <p14:creationId xmlns:p14="http://schemas.microsoft.com/office/powerpoint/2010/main" val="85982156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95241" y="1588864"/>
            <a:ext cx="11621939" cy="4524315"/>
          </a:xfrm>
          <a:prstGeom prst="rect">
            <a:avLst/>
          </a:prstGeom>
          <a:noFill/>
        </p:spPr>
        <p:txBody>
          <a:bodyPr wrap="square" rtlCol="0">
            <a:spAutoFit/>
          </a:bodyPr>
          <a:lstStyle/>
          <a:p>
            <a:pPr marL="571500" indent="-571500">
              <a:buFont typeface="Arial" panose="020B0604020202020204" pitchFamily="34" charset="0"/>
              <a:buChar char="•"/>
            </a:pPr>
            <a:r>
              <a:rPr lang="en-GB" sz="3600" dirty="0">
                <a:latin typeface="+mj-lt"/>
              </a:rPr>
              <a:t>Vocabulary Instruction- C Parkinson</a:t>
            </a:r>
          </a:p>
          <a:p>
            <a:pPr marL="571500" indent="-571500">
              <a:buFont typeface="Arial" panose="020B0604020202020204" pitchFamily="34" charset="0"/>
              <a:buChar char="•"/>
            </a:pPr>
            <a:endParaRPr lang="en-GB" sz="3600" dirty="0">
              <a:latin typeface="+mj-lt"/>
            </a:endParaRPr>
          </a:p>
          <a:p>
            <a:pPr marL="571500" indent="-571500">
              <a:buFont typeface="Arial" panose="020B0604020202020204" pitchFamily="34" charset="0"/>
              <a:buChar char="•"/>
            </a:pPr>
            <a:r>
              <a:rPr lang="en-GB" sz="3600" dirty="0">
                <a:latin typeface="+mj-lt"/>
              </a:rPr>
              <a:t>Diagnostic Questioning- C Wood</a:t>
            </a:r>
          </a:p>
          <a:p>
            <a:pPr marL="571500" indent="-571500">
              <a:buFont typeface="Arial" panose="020B0604020202020204" pitchFamily="34" charset="0"/>
              <a:buChar char="•"/>
            </a:pPr>
            <a:endParaRPr lang="en-GB" sz="3600" dirty="0">
              <a:latin typeface="+mj-lt"/>
            </a:endParaRPr>
          </a:p>
          <a:p>
            <a:pPr marL="571500" indent="-571500">
              <a:buFont typeface="Arial" panose="020B0604020202020204" pitchFamily="34" charset="0"/>
              <a:buChar char="•"/>
            </a:pPr>
            <a:r>
              <a:rPr lang="en-GB" sz="3600" dirty="0">
                <a:latin typeface="+mj-lt"/>
              </a:rPr>
              <a:t>Analysing Structure- J Entwistle</a:t>
            </a:r>
          </a:p>
          <a:p>
            <a:pPr marL="571500" indent="-571500">
              <a:buFont typeface="Arial" panose="020B0604020202020204" pitchFamily="34" charset="0"/>
              <a:buChar char="•"/>
            </a:pPr>
            <a:endParaRPr lang="en-GB" sz="3600" dirty="0">
              <a:latin typeface="+mj-lt"/>
            </a:endParaRPr>
          </a:p>
          <a:p>
            <a:pPr marL="571500" indent="-571500">
              <a:buFont typeface="Arial" panose="020B0604020202020204" pitchFamily="34" charset="0"/>
              <a:buChar char="•"/>
            </a:pPr>
            <a:r>
              <a:rPr lang="en-GB" sz="3600" dirty="0">
                <a:latin typeface="+mj-lt"/>
              </a:rPr>
              <a:t>Critical Evaluation- J Entwistle</a:t>
            </a:r>
          </a:p>
          <a:p>
            <a:pPr marL="571500" indent="-571500">
              <a:buFont typeface="Arial" panose="020B0604020202020204" pitchFamily="34" charset="0"/>
              <a:buChar char="•"/>
            </a:pPr>
            <a:endParaRPr lang="en-GB" sz="3600" dirty="0">
              <a:latin typeface="+mj-lt"/>
            </a:endParaRPr>
          </a:p>
        </p:txBody>
      </p:sp>
      <p:sp>
        <p:nvSpPr>
          <p:cNvPr id="7" name="TextBox 6">
            <a:extLst>
              <a:ext uri="{FF2B5EF4-FFF2-40B4-BE49-F238E27FC236}">
                <a16:creationId xmlns:a16="http://schemas.microsoft.com/office/drawing/2014/main" id="{127DA1F3-466C-4F39-8719-0BAD52C2687B}"/>
              </a:ext>
            </a:extLst>
          </p:cNvPr>
          <p:cNvSpPr txBox="1"/>
          <p:nvPr/>
        </p:nvSpPr>
        <p:spPr>
          <a:xfrm>
            <a:off x="3605134" y="343896"/>
            <a:ext cx="8312046" cy="584775"/>
          </a:xfrm>
          <a:prstGeom prst="rect">
            <a:avLst/>
          </a:prstGeom>
          <a:noFill/>
        </p:spPr>
        <p:txBody>
          <a:bodyPr wrap="square">
            <a:spAutoFit/>
          </a:bodyPr>
          <a:lstStyle/>
          <a:p>
            <a:pPr lvl="0" algn="just"/>
            <a:r>
              <a:rPr lang="en-GB" sz="3200" b="1" dirty="0">
                <a:solidFill>
                  <a:schemeClr val="accent2"/>
                </a:solidFill>
                <a:latin typeface="Calibri Light" panose="020F0302020204030204" pitchFamily="34" charset="0"/>
                <a:ea typeface="Times New Roman" panose="02020603050405020304" pitchFamily="18" charset="0"/>
                <a:cs typeface="Times New Roman" panose="02020603050405020304" pitchFamily="18" charset="0"/>
              </a:rPr>
              <a:t>3</a:t>
            </a:r>
            <a:r>
              <a:rPr lang="en-GB" sz="3200" b="1" dirty="0">
                <a:solidFill>
                  <a:schemeClr val="accent2"/>
                </a:solidFill>
                <a:effectLst/>
                <a:latin typeface="Calibri Light" panose="020F0302020204030204" pitchFamily="34" charset="0"/>
                <a:ea typeface="Times New Roman" panose="02020603050405020304" pitchFamily="18" charset="0"/>
                <a:cs typeface="Times New Roman" panose="02020603050405020304" pitchFamily="18" charset="0"/>
              </a:rPr>
              <a:t>. Pedagogical Strategies ‘Top Tips’ </a:t>
            </a:r>
            <a:endParaRPr lang="en-GB" sz="3200" b="1" dirty="0">
              <a:solidFill>
                <a:schemeClr val="accent2"/>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Rectangle 1">
            <a:extLst>
              <a:ext uri="{FF2B5EF4-FFF2-40B4-BE49-F238E27FC236}">
                <a16:creationId xmlns:a16="http://schemas.microsoft.com/office/drawing/2014/main" id="{D45B753B-363B-C9C6-FF27-A2AEC08E7E2D}"/>
              </a:ext>
            </a:extLst>
          </p:cNvPr>
          <p:cNvSpPr/>
          <p:nvPr/>
        </p:nvSpPr>
        <p:spPr>
          <a:xfrm>
            <a:off x="9539926" y="103668"/>
            <a:ext cx="2498103" cy="1065229"/>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accent2"/>
                </a:solidFill>
              </a:rPr>
              <a:t>5 minutes to discuss</a:t>
            </a:r>
          </a:p>
        </p:txBody>
      </p:sp>
    </p:spTree>
    <p:extLst>
      <p:ext uri="{BB962C8B-B14F-4D97-AF65-F5344CB8AC3E}">
        <p14:creationId xmlns:p14="http://schemas.microsoft.com/office/powerpoint/2010/main" val="7651330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8E461B-BEDA-DB6F-5E50-7A4A96A69F8B}"/>
              </a:ext>
            </a:extLst>
          </p:cNvPr>
          <p:cNvSpPr>
            <a:spLocks noGrp="1"/>
          </p:cNvSpPr>
          <p:nvPr>
            <p:ph type="title"/>
          </p:nvPr>
        </p:nvSpPr>
        <p:spPr>
          <a:xfrm>
            <a:off x="317695" y="1101969"/>
            <a:ext cx="10515600" cy="1716893"/>
          </a:xfrm>
        </p:spPr>
        <p:txBody>
          <a:bodyPr>
            <a:normAutofit/>
          </a:bodyPr>
          <a:lstStyle/>
          <a:p>
            <a:r>
              <a:rPr lang="en-GB" dirty="0"/>
              <a:t>When do we use DQs well in our lessons?</a:t>
            </a:r>
            <a:br>
              <a:rPr lang="en-GB" dirty="0"/>
            </a:br>
            <a:r>
              <a:rPr lang="en-GB" dirty="0"/>
              <a:t>Any examples?</a:t>
            </a:r>
          </a:p>
        </p:txBody>
      </p:sp>
      <p:sp>
        <p:nvSpPr>
          <p:cNvPr id="4" name="Title 1">
            <a:extLst>
              <a:ext uri="{FF2B5EF4-FFF2-40B4-BE49-F238E27FC236}">
                <a16:creationId xmlns:a16="http://schemas.microsoft.com/office/drawing/2014/main" id="{38E7AB0F-BF8A-5C20-8034-4CC25B975262}"/>
              </a:ext>
            </a:extLst>
          </p:cNvPr>
          <p:cNvSpPr txBox="1">
            <a:spLocks/>
          </p:cNvSpPr>
          <p:nvPr/>
        </p:nvSpPr>
        <p:spPr>
          <a:xfrm>
            <a:off x="317695" y="5103910"/>
            <a:ext cx="10515600" cy="171689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a:t>Are there any lessons where you find it hard to include DQs?</a:t>
            </a:r>
          </a:p>
        </p:txBody>
      </p:sp>
      <p:pic>
        <p:nvPicPr>
          <p:cNvPr id="2050" name="Picture 2" descr="See the source image">
            <a:extLst>
              <a:ext uri="{FF2B5EF4-FFF2-40B4-BE49-F238E27FC236}">
                <a16:creationId xmlns:a16="http://schemas.microsoft.com/office/drawing/2014/main" id="{1C5C86E5-6E90-0BFD-E6E8-6905F495B5F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99878" y="2250512"/>
            <a:ext cx="4799647" cy="28533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188282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76A597-01B3-5ED8-794E-ECBA98C58554}"/>
              </a:ext>
            </a:extLst>
          </p:cNvPr>
          <p:cNvSpPr>
            <a:spLocks noGrp="1"/>
          </p:cNvSpPr>
          <p:nvPr>
            <p:ph type="title"/>
          </p:nvPr>
        </p:nvSpPr>
        <p:spPr>
          <a:xfrm>
            <a:off x="134815" y="232264"/>
            <a:ext cx="10515600" cy="924280"/>
          </a:xfrm>
          <a:solidFill>
            <a:schemeClr val="bg1"/>
          </a:solidFill>
        </p:spPr>
        <p:txBody>
          <a:bodyPr/>
          <a:lstStyle/>
          <a:p>
            <a:r>
              <a:rPr lang="en-GB" dirty="0"/>
              <a:t>DQ common examples…</a:t>
            </a:r>
          </a:p>
        </p:txBody>
      </p:sp>
      <p:sp>
        <p:nvSpPr>
          <p:cNvPr id="3" name="Content Placeholder 2">
            <a:extLst>
              <a:ext uri="{FF2B5EF4-FFF2-40B4-BE49-F238E27FC236}">
                <a16:creationId xmlns:a16="http://schemas.microsoft.com/office/drawing/2014/main" id="{1ED455D6-4E49-28CE-07CA-9E4A580B4353}"/>
              </a:ext>
            </a:extLst>
          </p:cNvPr>
          <p:cNvSpPr>
            <a:spLocks noGrp="1"/>
          </p:cNvSpPr>
          <p:nvPr>
            <p:ph idx="1"/>
          </p:nvPr>
        </p:nvSpPr>
        <p:spPr>
          <a:xfrm>
            <a:off x="257654" y="1341740"/>
            <a:ext cx="11868443" cy="1111348"/>
          </a:xfrm>
        </p:spPr>
        <p:txBody>
          <a:bodyPr>
            <a:normAutofit/>
          </a:bodyPr>
          <a:lstStyle/>
          <a:p>
            <a:pPr marL="0" indent="0">
              <a:buNone/>
            </a:pPr>
            <a:r>
              <a:rPr lang="en-GB" sz="3200" dirty="0"/>
              <a:t>We often use DQ when we are studying literature. DQs give us quick indicators as to whether students have retained knowledge.</a:t>
            </a:r>
          </a:p>
        </p:txBody>
      </p:sp>
      <p:pic>
        <p:nvPicPr>
          <p:cNvPr id="5" name="Picture 4">
            <a:extLst>
              <a:ext uri="{FF2B5EF4-FFF2-40B4-BE49-F238E27FC236}">
                <a16:creationId xmlns:a16="http://schemas.microsoft.com/office/drawing/2014/main" id="{10753888-9320-D2A9-41B6-65E3E1FA5F46}"/>
              </a:ext>
            </a:extLst>
          </p:cNvPr>
          <p:cNvPicPr>
            <a:picLocks noChangeAspect="1"/>
          </p:cNvPicPr>
          <p:nvPr/>
        </p:nvPicPr>
        <p:blipFill rotWithShape="1">
          <a:blip r:embed="rId2"/>
          <a:srcRect l="24116" t="24193" r="15538" b="14034"/>
          <a:stretch/>
        </p:blipFill>
        <p:spPr>
          <a:xfrm>
            <a:off x="2499075" y="2365910"/>
            <a:ext cx="7045569" cy="4054906"/>
          </a:xfrm>
          <a:prstGeom prst="rect">
            <a:avLst/>
          </a:prstGeom>
        </p:spPr>
      </p:pic>
    </p:spTree>
    <p:extLst>
      <p:ext uri="{BB962C8B-B14F-4D97-AF65-F5344CB8AC3E}">
        <p14:creationId xmlns:p14="http://schemas.microsoft.com/office/powerpoint/2010/main" val="242050228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A2CB8D4-3B53-A597-0F89-EA7BC8FFD081}"/>
              </a:ext>
            </a:extLst>
          </p:cNvPr>
          <p:cNvPicPr>
            <a:picLocks noChangeAspect="1"/>
          </p:cNvPicPr>
          <p:nvPr/>
        </p:nvPicPr>
        <p:blipFill rotWithShape="1">
          <a:blip r:embed="rId2"/>
          <a:srcRect l="21000" t="16804" r="6538" b="10135"/>
          <a:stretch/>
        </p:blipFill>
        <p:spPr>
          <a:xfrm>
            <a:off x="1385667" y="1209822"/>
            <a:ext cx="9420666" cy="5340377"/>
          </a:xfrm>
          <a:prstGeom prst="rect">
            <a:avLst/>
          </a:prstGeom>
        </p:spPr>
      </p:pic>
      <p:sp>
        <p:nvSpPr>
          <p:cNvPr id="2" name="Title 1">
            <a:extLst>
              <a:ext uri="{FF2B5EF4-FFF2-40B4-BE49-F238E27FC236}">
                <a16:creationId xmlns:a16="http://schemas.microsoft.com/office/drawing/2014/main" id="{F147CA12-6360-22EB-6A34-B0475401ADAF}"/>
              </a:ext>
            </a:extLst>
          </p:cNvPr>
          <p:cNvSpPr>
            <a:spLocks noGrp="1"/>
          </p:cNvSpPr>
          <p:nvPr>
            <p:ph type="title"/>
          </p:nvPr>
        </p:nvSpPr>
        <p:spPr>
          <a:xfrm>
            <a:off x="134815" y="232264"/>
            <a:ext cx="10515600" cy="924280"/>
          </a:xfrm>
          <a:solidFill>
            <a:schemeClr val="bg1"/>
          </a:solidFill>
        </p:spPr>
        <p:txBody>
          <a:bodyPr/>
          <a:lstStyle/>
          <a:p>
            <a:r>
              <a:rPr lang="en-GB" dirty="0"/>
              <a:t>DQ common examples…</a:t>
            </a:r>
          </a:p>
        </p:txBody>
      </p:sp>
    </p:spTree>
    <p:extLst>
      <p:ext uri="{BB962C8B-B14F-4D97-AF65-F5344CB8AC3E}">
        <p14:creationId xmlns:p14="http://schemas.microsoft.com/office/powerpoint/2010/main" val="86094861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032A043-C9D6-2A06-615D-B7B1801A266E}"/>
              </a:ext>
            </a:extLst>
          </p:cNvPr>
          <p:cNvPicPr>
            <a:picLocks noChangeAspect="1"/>
          </p:cNvPicPr>
          <p:nvPr/>
        </p:nvPicPr>
        <p:blipFill rotWithShape="1">
          <a:blip r:embed="rId2"/>
          <a:srcRect l="25384" t="25424" r="9769" b="12186"/>
          <a:stretch/>
        </p:blipFill>
        <p:spPr>
          <a:xfrm>
            <a:off x="1366013" y="1336429"/>
            <a:ext cx="9284402" cy="5022167"/>
          </a:xfrm>
          <a:prstGeom prst="rect">
            <a:avLst/>
          </a:prstGeom>
        </p:spPr>
      </p:pic>
      <p:sp>
        <p:nvSpPr>
          <p:cNvPr id="2" name="Title 1">
            <a:extLst>
              <a:ext uri="{FF2B5EF4-FFF2-40B4-BE49-F238E27FC236}">
                <a16:creationId xmlns:a16="http://schemas.microsoft.com/office/drawing/2014/main" id="{B623F97A-CAC8-A293-AE10-48D603F831B0}"/>
              </a:ext>
            </a:extLst>
          </p:cNvPr>
          <p:cNvSpPr>
            <a:spLocks noGrp="1"/>
          </p:cNvSpPr>
          <p:nvPr>
            <p:ph type="title"/>
          </p:nvPr>
        </p:nvSpPr>
        <p:spPr>
          <a:xfrm>
            <a:off x="134815" y="232264"/>
            <a:ext cx="10515600" cy="924280"/>
          </a:xfrm>
          <a:solidFill>
            <a:schemeClr val="bg1"/>
          </a:solidFill>
        </p:spPr>
        <p:txBody>
          <a:bodyPr/>
          <a:lstStyle/>
          <a:p>
            <a:r>
              <a:rPr lang="en-GB" dirty="0"/>
              <a:t>DQ common examples…</a:t>
            </a:r>
          </a:p>
        </p:txBody>
      </p:sp>
    </p:spTree>
    <p:extLst>
      <p:ext uri="{BB962C8B-B14F-4D97-AF65-F5344CB8AC3E}">
        <p14:creationId xmlns:p14="http://schemas.microsoft.com/office/powerpoint/2010/main" val="93059767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57F5F15-BE85-B06A-73B5-617C8F749DB0}"/>
              </a:ext>
            </a:extLst>
          </p:cNvPr>
          <p:cNvPicPr>
            <a:picLocks noChangeAspect="1"/>
          </p:cNvPicPr>
          <p:nvPr/>
        </p:nvPicPr>
        <p:blipFill rotWithShape="1">
          <a:blip r:embed="rId2"/>
          <a:srcRect l="25154" t="26040" r="12644" b="12187"/>
          <a:stretch/>
        </p:blipFill>
        <p:spPr>
          <a:xfrm>
            <a:off x="1223888" y="1218276"/>
            <a:ext cx="10100604" cy="5639724"/>
          </a:xfrm>
          <a:prstGeom prst="rect">
            <a:avLst/>
          </a:prstGeom>
        </p:spPr>
      </p:pic>
      <p:sp>
        <p:nvSpPr>
          <p:cNvPr id="2" name="Title 1">
            <a:extLst>
              <a:ext uri="{FF2B5EF4-FFF2-40B4-BE49-F238E27FC236}">
                <a16:creationId xmlns:a16="http://schemas.microsoft.com/office/drawing/2014/main" id="{46E340D6-BC6C-9C05-6634-B0ED690ED223}"/>
              </a:ext>
            </a:extLst>
          </p:cNvPr>
          <p:cNvSpPr>
            <a:spLocks noGrp="1"/>
          </p:cNvSpPr>
          <p:nvPr>
            <p:ph type="title"/>
          </p:nvPr>
        </p:nvSpPr>
        <p:spPr>
          <a:xfrm>
            <a:off x="134815" y="232264"/>
            <a:ext cx="10515600" cy="924280"/>
          </a:xfrm>
          <a:solidFill>
            <a:schemeClr val="bg1"/>
          </a:solidFill>
        </p:spPr>
        <p:txBody>
          <a:bodyPr/>
          <a:lstStyle/>
          <a:p>
            <a:r>
              <a:rPr lang="en-GB" dirty="0"/>
              <a:t>DQ common examples…</a:t>
            </a:r>
          </a:p>
        </p:txBody>
      </p:sp>
    </p:spTree>
    <p:extLst>
      <p:ext uri="{BB962C8B-B14F-4D97-AF65-F5344CB8AC3E}">
        <p14:creationId xmlns:p14="http://schemas.microsoft.com/office/powerpoint/2010/main" val="400746775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DC8830-FAEB-2F16-F043-AF76D519C7E1}"/>
              </a:ext>
            </a:extLst>
          </p:cNvPr>
          <p:cNvSpPr>
            <a:spLocks noGrp="1"/>
          </p:cNvSpPr>
          <p:nvPr>
            <p:ph type="title"/>
          </p:nvPr>
        </p:nvSpPr>
        <p:spPr>
          <a:xfrm>
            <a:off x="154745" y="125974"/>
            <a:ext cx="12037255" cy="816561"/>
          </a:xfrm>
          <a:solidFill>
            <a:schemeClr val="bg1"/>
          </a:solidFill>
        </p:spPr>
        <p:txBody>
          <a:bodyPr/>
          <a:lstStyle/>
          <a:p>
            <a:r>
              <a:rPr lang="en-GB" dirty="0"/>
              <a:t>How can we make DQs work for us every lesson…</a:t>
            </a:r>
          </a:p>
        </p:txBody>
      </p:sp>
      <p:sp>
        <p:nvSpPr>
          <p:cNvPr id="3" name="Content Placeholder 2">
            <a:extLst>
              <a:ext uri="{FF2B5EF4-FFF2-40B4-BE49-F238E27FC236}">
                <a16:creationId xmlns:a16="http://schemas.microsoft.com/office/drawing/2014/main" id="{B9B7998A-8191-24F2-E8A5-17F3754ECF78}"/>
              </a:ext>
            </a:extLst>
          </p:cNvPr>
          <p:cNvSpPr>
            <a:spLocks noGrp="1"/>
          </p:cNvSpPr>
          <p:nvPr>
            <p:ph idx="1"/>
          </p:nvPr>
        </p:nvSpPr>
        <p:spPr>
          <a:xfrm>
            <a:off x="508195" y="6060000"/>
            <a:ext cx="11175609" cy="537747"/>
          </a:xfrm>
        </p:spPr>
        <p:txBody>
          <a:bodyPr/>
          <a:lstStyle/>
          <a:p>
            <a:pPr marL="0" indent="0" algn="ctr">
              <a:buNone/>
            </a:pPr>
            <a:r>
              <a:rPr lang="en-GB" dirty="0">
                <a:highlight>
                  <a:srgbClr val="FFFF00"/>
                </a:highlight>
              </a:rPr>
              <a:t>Using DQs to engage students in objectives / lesson foci…</a:t>
            </a:r>
          </a:p>
        </p:txBody>
      </p:sp>
      <p:pic>
        <p:nvPicPr>
          <p:cNvPr id="5" name="Picture 4">
            <a:extLst>
              <a:ext uri="{FF2B5EF4-FFF2-40B4-BE49-F238E27FC236}">
                <a16:creationId xmlns:a16="http://schemas.microsoft.com/office/drawing/2014/main" id="{F5F75910-BEA5-3019-1066-F6EF2584979B}"/>
              </a:ext>
            </a:extLst>
          </p:cNvPr>
          <p:cNvPicPr>
            <a:picLocks noChangeAspect="1"/>
          </p:cNvPicPr>
          <p:nvPr/>
        </p:nvPicPr>
        <p:blipFill>
          <a:blip r:embed="rId2"/>
          <a:stretch>
            <a:fillRect/>
          </a:stretch>
        </p:blipFill>
        <p:spPr>
          <a:xfrm>
            <a:off x="2538189" y="1125417"/>
            <a:ext cx="7115622" cy="4000584"/>
          </a:xfrm>
          <a:prstGeom prst="rect">
            <a:avLst/>
          </a:prstGeom>
        </p:spPr>
      </p:pic>
      <p:pic>
        <p:nvPicPr>
          <p:cNvPr id="7" name="Picture 6">
            <a:extLst>
              <a:ext uri="{FF2B5EF4-FFF2-40B4-BE49-F238E27FC236}">
                <a16:creationId xmlns:a16="http://schemas.microsoft.com/office/drawing/2014/main" id="{A4B62A2F-2D2B-35CA-1604-BBADE12CA12E}"/>
              </a:ext>
            </a:extLst>
          </p:cNvPr>
          <p:cNvPicPr>
            <a:picLocks noChangeAspect="1"/>
          </p:cNvPicPr>
          <p:nvPr/>
        </p:nvPicPr>
        <p:blipFill rotWithShape="1">
          <a:blip r:embed="rId3"/>
          <a:srcRect l="24346" t="24193" r="10231" b="10750"/>
          <a:stretch/>
        </p:blipFill>
        <p:spPr>
          <a:xfrm>
            <a:off x="2185180" y="1079697"/>
            <a:ext cx="7976383" cy="4459458"/>
          </a:xfrm>
          <a:prstGeom prst="rect">
            <a:avLst/>
          </a:prstGeom>
        </p:spPr>
      </p:pic>
    </p:spTree>
    <p:extLst>
      <p:ext uri="{BB962C8B-B14F-4D97-AF65-F5344CB8AC3E}">
        <p14:creationId xmlns:p14="http://schemas.microsoft.com/office/powerpoint/2010/main" val="1190370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DC8830-FAEB-2F16-F043-AF76D519C7E1}"/>
              </a:ext>
            </a:extLst>
          </p:cNvPr>
          <p:cNvSpPr>
            <a:spLocks noGrp="1"/>
          </p:cNvSpPr>
          <p:nvPr>
            <p:ph type="title"/>
          </p:nvPr>
        </p:nvSpPr>
        <p:spPr>
          <a:xfrm>
            <a:off x="154745" y="125974"/>
            <a:ext cx="12037255" cy="816561"/>
          </a:xfrm>
          <a:solidFill>
            <a:schemeClr val="bg1"/>
          </a:solidFill>
        </p:spPr>
        <p:txBody>
          <a:bodyPr/>
          <a:lstStyle/>
          <a:p>
            <a:r>
              <a:rPr lang="en-GB" dirty="0"/>
              <a:t>How can we make DQs work for us every lesson…</a:t>
            </a:r>
          </a:p>
        </p:txBody>
      </p:sp>
      <p:sp>
        <p:nvSpPr>
          <p:cNvPr id="3" name="Content Placeholder 2">
            <a:extLst>
              <a:ext uri="{FF2B5EF4-FFF2-40B4-BE49-F238E27FC236}">
                <a16:creationId xmlns:a16="http://schemas.microsoft.com/office/drawing/2014/main" id="{B9B7998A-8191-24F2-E8A5-17F3754ECF78}"/>
              </a:ext>
            </a:extLst>
          </p:cNvPr>
          <p:cNvSpPr>
            <a:spLocks noGrp="1"/>
          </p:cNvSpPr>
          <p:nvPr>
            <p:ph idx="1"/>
          </p:nvPr>
        </p:nvSpPr>
        <p:spPr>
          <a:xfrm>
            <a:off x="585567" y="1016681"/>
            <a:ext cx="11175609" cy="537747"/>
          </a:xfrm>
        </p:spPr>
        <p:txBody>
          <a:bodyPr/>
          <a:lstStyle/>
          <a:p>
            <a:pPr marL="0" indent="0" algn="ctr">
              <a:buNone/>
            </a:pPr>
            <a:r>
              <a:rPr lang="en-GB" dirty="0">
                <a:highlight>
                  <a:srgbClr val="FFFF00"/>
                </a:highlight>
              </a:rPr>
              <a:t>Using DQs to engage students in objectives / lesson foci…</a:t>
            </a:r>
          </a:p>
        </p:txBody>
      </p:sp>
      <p:pic>
        <p:nvPicPr>
          <p:cNvPr id="6" name="Picture 5">
            <a:extLst>
              <a:ext uri="{FF2B5EF4-FFF2-40B4-BE49-F238E27FC236}">
                <a16:creationId xmlns:a16="http://schemas.microsoft.com/office/drawing/2014/main" id="{37C7F7E7-42B0-54CE-7D92-B9850F2F7859}"/>
              </a:ext>
            </a:extLst>
          </p:cNvPr>
          <p:cNvPicPr>
            <a:picLocks noChangeAspect="1"/>
          </p:cNvPicPr>
          <p:nvPr/>
        </p:nvPicPr>
        <p:blipFill rotWithShape="1">
          <a:blip r:embed="rId2"/>
          <a:srcRect l="24461" t="24603" r="10346" b="50866"/>
          <a:stretch/>
        </p:blipFill>
        <p:spPr>
          <a:xfrm>
            <a:off x="1651601" y="1964961"/>
            <a:ext cx="9043539" cy="1913205"/>
          </a:xfrm>
          <a:prstGeom prst="rect">
            <a:avLst/>
          </a:prstGeom>
          <a:ln w="38100">
            <a:solidFill>
              <a:schemeClr val="tx1"/>
            </a:solidFill>
          </a:ln>
        </p:spPr>
      </p:pic>
      <p:graphicFrame>
        <p:nvGraphicFramePr>
          <p:cNvPr id="8" name="Table 8">
            <a:extLst>
              <a:ext uri="{FF2B5EF4-FFF2-40B4-BE49-F238E27FC236}">
                <a16:creationId xmlns:a16="http://schemas.microsoft.com/office/drawing/2014/main" id="{839DDA0D-AC79-C64B-059C-3AEED07DE542}"/>
              </a:ext>
            </a:extLst>
          </p:cNvPr>
          <p:cNvGraphicFramePr>
            <a:graphicFrameLocks noGrp="1"/>
          </p:cNvGraphicFramePr>
          <p:nvPr/>
        </p:nvGraphicFramePr>
        <p:xfrm>
          <a:off x="689316" y="4162725"/>
          <a:ext cx="11071860" cy="2569301"/>
        </p:xfrm>
        <a:graphic>
          <a:graphicData uri="http://schemas.openxmlformats.org/drawingml/2006/table">
            <a:tbl>
              <a:tblPr firstRow="1" bandRow="1">
                <a:tableStyleId>{5C22544A-7EE6-4342-B048-85BDC9FD1C3A}</a:tableStyleId>
              </a:tblPr>
              <a:tblGrid>
                <a:gridCol w="5535930">
                  <a:extLst>
                    <a:ext uri="{9D8B030D-6E8A-4147-A177-3AD203B41FA5}">
                      <a16:colId xmlns:a16="http://schemas.microsoft.com/office/drawing/2014/main" val="591627547"/>
                    </a:ext>
                  </a:extLst>
                </a:gridCol>
                <a:gridCol w="5535930">
                  <a:extLst>
                    <a:ext uri="{9D8B030D-6E8A-4147-A177-3AD203B41FA5}">
                      <a16:colId xmlns:a16="http://schemas.microsoft.com/office/drawing/2014/main" val="3697462736"/>
                    </a:ext>
                  </a:extLst>
                </a:gridCol>
              </a:tblGrid>
              <a:tr h="717505">
                <a:tc gridSpan="2">
                  <a:txBody>
                    <a:bodyPr/>
                    <a:lstStyle/>
                    <a:p>
                      <a:pPr algn="ctr"/>
                      <a:r>
                        <a:rPr lang="en-GB" sz="2400" dirty="0"/>
                        <a:t>What will we be learning in today’s lesson?</a:t>
                      </a:r>
                    </a:p>
                  </a:txBody>
                  <a:tcPr/>
                </a:tc>
                <a:tc hMerge="1">
                  <a:txBody>
                    <a:bodyPr/>
                    <a:lstStyle/>
                    <a:p>
                      <a:endParaRPr lang="en-GB" dirty="0"/>
                    </a:p>
                  </a:txBody>
                  <a:tcPr/>
                </a:tc>
                <a:extLst>
                  <a:ext uri="{0D108BD9-81ED-4DB2-BD59-A6C34878D82A}">
                    <a16:rowId xmlns:a16="http://schemas.microsoft.com/office/drawing/2014/main" val="2988247818"/>
                  </a:ext>
                </a:extLst>
              </a:tr>
              <a:tr h="925898">
                <a:tc>
                  <a:txBody>
                    <a:bodyPr/>
                    <a:lstStyle/>
                    <a:p>
                      <a:r>
                        <a:rPr lang="en-GB" sz="2400" dirty="0"/>
                        <a:t>A – how to write a PEAZL paragraph</a:t>
                      </a:r>
                    </a:p>
                  </a:txBody>
                  <a:tcPr/>
                </a:tc>
                <a:tc>
                  <a:txBody>
                    <a:bodyPr/>
                    <a:lstStyle/>
                    <a:p>
                      <a:r>
                        <a:rPr lang="en-GB" sz="2400" dirty="0"/>
                        <a:t>B – How to zoom in on words and explain what they mean</a:t>
                      </a:r>
                    </a:p>
                  </a:txBody>
                  <a:tcPr/>
                </a:tc>
                <a:extLst>
                  <a:ext uri="{0D108BD9-81ED-4DB2-BD59-A6C34878D82A}">
                    <a16:rowId xmlns:a16="http://schemas.microsoft.com/office/drawing/2014/main" val="1726716734"/>
                  </a:ext>
                </a:extLst>
              </a:tr>
              <a:tr h="925898">
                <a:tc>
                  <a:txBody>
                    <a:bodyPr/>
                    <a:lstStyle/>
                    <a:p>
                      <a:r>
                        <a:rPr lang="en-GB" sz="2400" dirty="0"/>
                        <a:t>C – Explaining what a quotation makes a reader think/feel</a:t>
                      </a:r>
                    </a:p>
                  </a:txBody>
                  <a:tcPr/>
                </a:tc>
                <a:tc>
                  <a:txBody>
                    <a:bodyPr/>
                    <a:lstStyle/>
                    <a:p>
                      <a:r>
                        <a:rPr lang="en-GB" sz="2400" dirty="0"/>
                        <a:t>D – How to explain what specific words suggest to the reader</a:t>
                      </a:r>
                    </a:p>
                  </a:txBody>
                  <a:tcPr/>
                </a:tc>
                <a:extLst>
                  <a:ext uri="{0D108BD9-81ED-4DB2-BD59-A6C34878D82A}">
                    <a16:rowId xmlns:a16="http://schemas.microsoft.com/office/drawing/2014/main" val="3119546378"/>
                  </a:ext>
                </a:extLst>
              </a:tr>
            </a:tbl>
          </a:graphicData>
        </a:graphic>
      </p:graphicFrame>
    </p:spTree>
    <p:extLst>
      <p:ext uri="{BB962C8B-B14F-4D97-AF65-F5344CB8AC3E}">
        <p14:creationId xmlns:p14="http://schemas.microsoft.com/office/powerpoint/2010/main" val="11416493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95241" y="1375402"/>
            <a:ext cx="11382097" cy="5078313"/>
          </a:xfrm>
          <a:prstGeom prst="rect">
            <a:avLst/>
          </a:prstGeom>
          <a:noFill/>
        </p:spPr>
        <p:txBody>
          <a:bodyPr wrap="square" rtlCol="0">
            <a:spAutoFit/>
          </a:bodyPr>
          <a:lstStyle/>
          <a:p>
            <a:pPr marL="571500" indent="-571500">
              <a:buFont typeface="Arial" panose="020B0604020202020204" pitchFamily="34" charset="0"/>
              <a:buChar char="•"/>
            </a:pPr>
            <a:r>
              <a:rPr lang="en-GB" sz="3600" dirty="0">
                <a:latin typeface="+mj-lt"/>
              </a:rPr>
              <a:t>Some common requests: </a:t>
            </a:r>
          </a:p>
          <a:p>
            <a:r>
              <a:rPr lang="en-GB" sz="3600" b="1" dirty="0">
                <a:latin typeface="+mj-lt"/>
              </a:rPr>
              <a:t>English Language</a:t>
            </a:r>
          </a:p>
          <a:p>
            <a:pPr marL="571500" indent="-571500">
              <a:buFont typeface="Arial" panose="020B0604020202020204" pitchFamily="34" charset="0"/>
              <a:buChar char="•"/>
            </a:pPr>
            <a:r>
              <a:rPr lang="en-GB" sz="3600" dirty="0">
                <a:latin typeface="+mj-lt"/>
              </a:rPr>
              <a:t>Analysing Structure</a:t>
            </a:r>
          </a:p>
          <a:p>
            <a:pPr marL="571500" indent="-571500">
              <a:buFont typeface="Arial" panose="020B0604020202020204" pitchFamily="34" charset="0"/>
              <a:buChar char="•"/>
            </a:pPr>
            <a:r>
              <a:rPr lang="en-GB" sz="3600" dirty="0">
                <a:latin typeface="+mj-lt"/>
              </a:rPr>
              <a:t>Critical Evaluation</a:t>
            </a:r>
          </a:p>
          <a:p>
            <a:pPr marL="571500" indent="-571500">
              <a:buFont typeface="Arial" panose="020B0604020202020204" pitchFamily="34" charset="0"/>
              <a:buChar char="•"/>
            </a:pPr>
            <a:r>
              <a:rPr lang="en-GB" sz="3600" dirty="0">
                <a:latin typeface="+mj-lt"/>
              </a:rPr>
              <a:t>Comparison- synthesis</a:t>
            </a:r>
          </a:p>
          <a:p>
            <a:pPr marL="571500" indent="-571500">
              <a:buFont typeface="Arial" panose="020B0604020202020204" pitchFamily="34" charset="0"/>
              <a:buChar char="•"/>
            </a:pPr>
            <a:r>
              <a:rPr lang="en-GB" sz="3600" dirty="0">
                <a:latin typeface="+mj-lt"/>
              </a:rPr>
              <a:t>Comparison- methods and perspectives</a:t>
            </a:r>
          </a:p>
          <a:p>
            <a:endParaRPr lang="en-GB" sz="3600" dirty="0">
              <a:latin typeface="+mj-lt"/>
            </a:endParaRPr>
          </a:p>
          <a:p>
            <a:r>
              <a:rPr lang="en-GB" sz="3600" dirty="0">
                <a:latin typeface="+mj-lt"/>
              </a:rPr>
              <a:t>Choose a focus and spend 5 minutes discussing your approaches. We will feedback and share as a group </a:t>
            </a:r>
          </a:p>
        </p:txBody>
      </p:sp>
      <p:sp>
        <p:nvSpPr>
          <p:cNvPr id="7" name="TextBox 6">
            <a:extLst>
              <a:ext uri="{FF2B5EF4-FFF2-40B4-BE49-F238E27FC236}">
                <a16:creationId xmlns:a16="http://schemas.microsoft.com/office/drawing/2014/main" id="{127DA1F3-466C-4F39-8719-0BAD52C2687B}"/>
              </a:ext>
            </a:extLst>
          </p:cNvPr>
          <p:cNvSpPr txBox="1"/>
          <p:nvPr/>
        </p:nvSpPr>
        <p:spPr>
          <a:xfrm>
            <a:off x="3605134" y="343896"/>
            <a:ext cx="8586866" cy="584775"/>
          </a:xfrm>
          <a:prstGeom prst="rect">
            <a:avLst/>
          </a:prstGeom>
          <a:noFill/>
        </p:spPr>
        <p:txBody>
          <a:bodyPr wrap="square">
            <a:spAutoFit/>
          </a:bodyPr>
          <a:lstStyle/>
          <a:p>
            <a:r>
              <a:rPr lang="en-GB" sz="3200" b="1" dirty="0">
                <a:solidFill>
                  <a:srgbClr val="FF0000"/>
                </a:solidFill>
                <a:latin typeface="Calibri Light" panose="020F0302020204030204" pitchFamily="34" charset="0"/>
                <a:cs typeface="Times New Roman" panose="02020603050405020304" pitchFamily="18" charset="0"/>
              </a:rPr>
              <a:t>1. Key Stage 4- exam strategies</a:t>
            </a:r>
            <a:endParaRPr lang="en-GB" sz="3200" dirty="0">
              <a:solidFill>
                <a:srgbClr val="FF0000"/>
              </a:solidFill>
            </a:endParaRPr>
          </a:p>
        </p:txBody>
      </p:sp>
      <p:sp>
        <p:nvSpPr>
          <p:cNvPr id="4" name="Rectangle 3">
            <a:extLst>
              <a:ext uri="{FF2B5EF4-FFF2-40B4-BE49-F238E27FC236}">
                <a16:creationId xmlns:a16="http://schemas.microsoft.com/office/drawing/2014/main" id="{21A3F4FC-5324-E423-A132-D945BAD51575}"/>
              </a:ext>
            </a:extLst>
          </p:cNvPr>
          <p:cNvSpPr/>
          <p:nvPr/>
        </p:nvSpPr>
        <p:spPr>
          <a:xfrm>
            <a:off x="9439141" y="103668"/>
            <a:ext cx="2498103" cy="1065229"/>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rgbClr val="FF0000"/>
                </a:solidFill>
              </a:rPr>
              <a:t>5 minutes discussion</a:t>
            </a:r>
          </a:p>
        </p:txBody>
      </p:sp>
    </p:spTree>
    <p:extLst>
      <p:ext uri="{BB962C8B-B14F-4D97-AF65-F5344CB8AC3E}">
        <p14:creationId xmlns:p14="http://schemas.microsoft.com/office/powerpoint/2010/main" val="42605511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DC8830-FAEB-2F16-F043-AF76D519C7E1}"/>
              </a:ext>
            </a:extLst>
          </p:cNvPr>
          <p:cNvSpPr>
            <a:spLocks noGrp="1"/>
          </p:cNvSpPr>
          <p:nvPr>
            <p:ph type="title"/>
          </p:nvPr>
        </p:nvSpPr>
        <p:spPr>
          <a:xfrm>
            <a:off x="154745" y="125974"/>
            <a:ext cx="12037255" cy="816561"/>
          </a:xfrm>
          <a:solidFill>
            <a:schemeClr val="bg1"/>
          </a:solidFill>
        </p:spPr>
        <p:txBody>
          <a:bodyPr/>
          <a:lstStyle/>
          <a:p>
            <a:r>
              <a:rPr lang="en-GB" dirty="0"/>
              <a:t>How can we make DQs work for us every lesson…</a:t>
            </a:r>
          </a:p>
        </p:txBody>
      </p:sp>
      <p:pic>
        <p:nvPicPr>
          <p:cNvPr id="6" name="Picture 5">
            <a:extLst>
              <a:ext uri="{FF2B5EF4-FFF2-40B4-BE49-F238E27FC236}">
                <a16:creationId xmlns:a16="http://schemas.microsoft.com/office/drawing/2014/main" id="{37C7F7E7-42B0-54CE-7D92-B9850F2F7859}"/>
              </a:ext>
            </a:extLst>
          </p:cNvPr>
          <p:cNvPicPr>
            <a:picLocks noChangeAspect="1"/>
          </p:cNvPicPr>
          <p:nvPr/>
        </p:nvPicPr>
        <p:blipFill rotWithShape="1">
          <a:blip r:embed="rId2"/>
          <a:srcRect l="24461" t="49580" r="10346" b="11617"/>
          <a:stretch/>
        </p:blipFill>
        <p:spPr>
          <a:xfrm>
            <a:off x="1481745" y="2051724"/>
            <a:ext cx="9080228" cy="3038622"/>
          </a:xfrm>
          <a:prstGeom prst="rect">
            <a:avLst/>
          </a:prstGeom>
          <a:ln w="38100">
            <a:solidFill>
              <a:schemeClr val="tx1"/>
            </a:solidFill>
          </a:ln>
        </p:spPr>
      </p:pic>
      <p:sp>
        <p:nvSpPr>
          <p:cNvPr id="4" name="TextBox 3">
            <a:extLst>
              <a:ext uri="{FF2B5EF4-FFF2-40B4-BE49-F238E27FC236}">
                <a16:creationId xmlns:a16="http://schemas.microsoft.com/office/drawing/2014/main" id="{4FA57782-CD0F-58BB-D0C1-261088E4A6D4}"/>
              </a:ext>
            </a:extLst>
          </p:cNvPr>
          <p:cNvSpPr txBox="1"/>
          <p:nvPr/>
        </p:nvSpPr>
        <p:spPr>
          <a:xfrm>
            <a:off x="1149656" y="5445326"/>
            <a:ext cx="9332509" cy="584775"/>
          </a:xfrm>
          <a:prstGeom prst="rect">
            <a:avLst/>
          </a:prstGeom>
          <a:noFill/>
        </p:spPr>
        <p:txBody>
          <a:bodyPr wrap="square" rtlCol="0">
            <a:spAutoFit/>
          </a:bodyPr>
          <a:lstStyle/>
          <a:p>
            <a:pPr algn="ctr"/>
            <a:r>
              <a:rPr lang="en-GB" sz="3200" dirty="0">
                <a:solidFill>
                  <a:srgbClr val="FF0000"/>
                </a:solidFill>
              </a:rPr>
              <a:t>What is the difference between Step 3 and Step 5?</a:t>
            </a:r>
          </a:p>
        </p:txBody>
      </p:sp>
      <p:sp>
        <p:nvSpPr>
          <p:cNvPr id="8" name="Content Placeholder 2">
            <a:extLst>
              <a:ext uri="{FF2B5EF4-FFF2-40B4-BE49-F238E27FC236}">
                <a16:creationId xmlns:a16="http://schemas.microsoft.com/office/drawing/2014/main" id="{68229507-B05D-7647-538F-7D6AA557326A}"/>
              </a:ext>
            </a:extLst>
          </p:cNvPr>
          <p:cNvSpPr txBox="1">
            <a:spLocks/>
          </p:cNvSpPr>
          <p:nvPr/>
        </p:nvSpPr>
        <p:spPr>
          <a:xfrm>
            <a:off x="508194" y="1158997"/>
            <a:ext cx="11175609" cy="53774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dirty="0">
                <a:highlight>
                  <a:srgbClr val="FFFF00"/>
                </a:highlight>
              </a:rPr>
              <a:t>Using DQs to help students engage with success criteria…</a:t>
            </a:r>
          </a:p>
        </p:txBody>
      </p:sp>
    </p:spTree>
    <p:extLst>
      <p:ext uri="{BB962C8B-B14F-4D97-AF65-F5344CB8AC3E}">
        <p14:creationId xmlns:p14="http://schemas.microsoft.com/office/powerpoint/2010/main" val="424769767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DC8830-FAEB-2F16-F043-AF76D519C7E1}"/>
              </a:ext>
            </a:extLst>
          </p:cNvPr>
          <p:cNvSpPr>
            <a:spLocks noGrp="1"/>
          </p:cNvSpPr>
          <p:nvPr>
            <p:ph type="title"/>
          </p:nvPr>
        </p:nvSpPr>
        <p:spPr>
          <a:xfrm>
            <a:off x="154745" y="125974"/>
            <a:ext cx="12037255" cy="816561"/>
          </a:xfrm>
          <a:solidFill>
            <a:schemeClr val="bg1"/>
          </a:solidFill>
        </p:spPr>
        <p:txBody>
          <a:bodyPr/>
          <a:lstStyle/>
          <a:p>
            <a:r>
              <a:rPr lang="en-GB" dirty="0"/>
              <a:t>How can we make DQs work for us every lesson…</a:t>
            </a:r>
          </a:p>
        </p:txBody>
      </p:sp>
      <p:pic>
        <p:nvPicPr>
          <p:cNvPr id="6" name="Picture 5">
            <a:extLst>
              <a:ext uri="{FF2B5EF4-FFF2-40B4-BE49-F238E27FC236}">
                <a16:creationId xmlns:a16="http://schemas.microsoft.com/office/drawing/2014/main" id="{37C7F7E7-42B0-54CE-7D92-B9850F2F7859}"/>
              </a:ext>
            </a:extLst>
          </p:cNvPr>
          <p:cNvPicPr>
            <a:picLocks noChangeAspect="1"/>
          </p:cNvPicPr>
          <p:nvPr/>
        </p:nvPicPr>
        <p:blipFill rotWithShape="1">
          <a:blip r:embed="rId2"/>
          <a:srcRect l="24461" t="49580" r="10346" b="11617"/>
          <a:stretch/>
        </p:blipFill>
        <p:spPr>
          <a:xfrm>
            <a:off x="1401937" y="1839572"/>
            <a:ext cx="9080228" cy="2781855"/>
          </a:xfrm>
          <a:prstGeom prst="rect">
            <a:avLst/>
          </a:prstGeom>
          <a:ln w="38100">
            <a:solidFill>
              <a:schemeClr val="tx1"/>
            </a:solidFill>
          </a:ln>
        </p:spPr>
      </p:pic>
      <p:sp>
        <p:nvSpPr>
          <p:cNvPr id="8" name="Content Placeholder 2">
            <a:extLst>
              <a:ext uri="{FF2B5EF4-FFF2-40B4-BE49-F238E27FC236}">
                <a16:creationId xmlns:a16="http://schemas.microsoft.com/office/drawing/2014/main" id="{68229507-B05D-7647-538F-7D6AA557326A}"/>
              </a:ext>
            </a:extLst>
          </p:cNvPr>
          <p:cNvSpPr txBox="1">
            <a:spLocks/>
          </p:cNvSpPr>
          <p:nvPr/>
        </p:nvSpPr>
        <p:spPr>
          <a:xfrm>
            <a:off x="508194" y="1158997"/>
            <a:ext cx="11175609" cy="53774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dirty="0">
                <a:highlight>
                  <a:srgbClr val="FFFF00"/>
                </a:highlight>
              </a:rPr>
              <a:t>Using DQs to help students engage with success criteria…</a:t>
            </a:r>
          </a:p>
        </p:txBody>
      </p:sp>
      <p:graphicFrame>
        <p:nvGraphicFramePr>
          <p:cNvPr id="7" name="Table 9">
            <a:extLst>
              <a:ext uri="{FF2B5EF4-FFF2-40B4-BE49-F238E27FC236}">
                <a16:creationId xmlns:a16="http://schemas.microsoft.com/office/drawing/2014/main" id="{68AF9530-3D17-CD41-A91D-D07232092C08}"/>
              </a:ext>
            </a:extLst>
          </p:cNvPr>
          <p:cNvGraphicFramePr>
            <a:graphicFrameLocks noGrp="1"/>
          </p:cNvGraphicFramePr>
          <p:nvPr/>
        </p:nvGraphicFramePr>
        <p:xfrm>
          <a:off x="1401937" y="4843849"/>
          <a:ext cx="9102812" cy="1809138"/>
        </p:xfrm>
        <a:graphic>
          <a:graphicData uri="http://schemas.openxmlformats.org/drawingml/2006/table">
            <a:tbl>
              <a:tblPr firstRow="1" bandRow="1">
                <a:tableStyleId>{5C22544A-7EE6-4342-B048-85BDC9FD1C3A}</a:tableStyleId>
              </a:tblPr>
              <a:tblGrid>
                <a:gridCol w="4551406">
                  <a:extLst>
                    <a:ext uri="{9D8B030D-6E8A-4147-A177-3AD203B41FA5}">
                      <a16:colId xmlns:a16="http://schemas.microsoft.com/office/drawing/2014/main" val="2694918672"/>
                    </a:ext>
                  </a:extLst>
                </a:gridCol>
                <a:gridCol w="4551406">
                  <a:extLst>
                    <a:ext uri="{9D8B030D-6E8A-4147-A177-3AD203B41FA5}">
                      <a16:colId xmlns:a16="http://schemas.microsoft.com/office/drawing/2014/main" val="20001"/>
                    </a:ext>
                  </a:extLst>
                </a:gridCol>
              </a:tblGrid>
              <a:tr h="390473">
                <a:tc gridSpan="2">
                  <a:txBody>
                    <a:bodyPr/>
                    <a:lstStyle/>
                    <a:p>
                      <a:pPr algn="ctr"/>
                      <a:r>
                        <a:rPr lang="en-GB" sz="1800" dirty="0"/>
                        <a:t>Why are the boxes colour coded?</a:t>
                      </a:r>
                    </a:p>
                  </a:txBody>
                  <a:tcPr/>
                </a:tc>
                <a:tc hMerge="1">
                  <a:txBody>
                    <a:bodyPr/>
                    <a:lstStyle/>
                    <a:p>
                      <a:pPr algn="ctr"/>
                      <a:endParaRPr lang="en-GB" sz="1800" dirty="0"/>
                    </a:p>
                  </a:txBody>
                  <a:tcPr/>
                </a:tc>
                <a:extLst>
                  <a:ext uri="{0D108BD9-81ED-4DB2-BD59-A6C34878D82A}">
                    <a16:rowId xmlns:a16="http://schemas.microsoft.com/office/drawing/2014/main" val="3514026073"/>
                  </a:ext>
                </a:extLst>
              </a:tr>
              <a:tr h="778585">
                <a:tc>
                  <a:txBody>
                    <a:bodyPr/>
                    <a:lstStyle/>
                    <a:p>
                      <a:pPr algn="ctr"/>
                      <a:r>
                        <a:rPr lang="en-GB" sz="1800" dirty="0"/>
                        <a:t>A – To make the slide look pretty</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800" dirty="0"/>
                        <a:t>B – To show each step is different</a:t>
                      </a:r>
                    </a:p>
                    <a:p>
                      <a:pPr algn="ctr"/>
                      <a:endParaRPr lang="en-GB" sz="1800" dirty="0"/>
                    </a:p>
                  </a:txBody>
                  <a:tcPr/>
                </a:tc>
                <a:extLst>
                  <a:ext uri="{0D108BD9-81ED-4DB2-BD59-A6C34878D82A}">
                    <a16:rowId xmlns:a16="http://schemas.microsoft.com/office/drawing/2014/main" val="3080202919"/>
                  </a:ext>
                </a:extLst>
              </a:tr>
              <a:tr h="616546">
                <a:tc>
                  <a:txBody>
                    <a:bodyPr/>
                    <a:lstStyle/>
                    <a:p>
                      <a:pPr algn="ctr"/>
                      <a:r>
                        <a:rPr lang="en-GB" sz="1800" dirty="0"/>
                        <a:t>C – To make it clear on the board</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800" dirty="0"/>
                        <a:t>D – Another reason</a:t>
                      </a:r>
                    </a:p>
                    <a:p>
                      <a:pPr algn="ctr"/>
                      <a:endParaRPr lang="en-GB" sz="1800" dirty="0"/>
                    </a:p>
                  </a:txBody>
                  <a:tcPr/>
                </a:tc>
                <a:extLst>
                  <a:ext uri="{0D108BD9-81ED-4DB2-BD59-A6C34878D82A}">
                    <a16:rowId xmlns:a16="http://schemas.microsoft.com/office/drawing/2014/main" val="657620999"/>
                  </a:ext>
                </a:extLst>
              </a:tr>
            </a:tbl>
          </a:graphicData>
        </a:graphic>
      </p:graphicFrame>
    </p:spTree>
    <p:extLst>
      <p:ext uri="{BB962C8B-B14F-4D97-AF65-F5344CB8AC3E}">
        <p14:creationId xmlns:p14="http://schemas.microsoft.com/office/powerpoint/2010/main" val="268431811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DC8830-FAEB-2F16-F043-AF76D519C7E1}"/>
              </a:ext>
            </a:extLst>
          </p:cNvPr>
          <p:cNvSpPr>
            <a:spLocks noGrp="1"/>
          </p:cNvSpPr>
          <p:nvPr>
            <p:ph type="title"/>
          </p:nvPr>
        </p:nvSpPr>
        <p:spPr>
          <a:xfrm>
            <a:off x="154745" y="125974"/>
            <a:ext cx="12037255" cy="816561"/>
          </a:xfrm>
          <a:solidFill>
            <a:schemeClr val="bg1"/>
          </a:solidFill>
        </p:spPr>
        <p:txBody>
          <a:bodyPr/>
          <a:lstStyle/>
          <a:p>
            <a:r>
              <a:rPr lang="en-GB" dirty="0"/>
              <a:t>How can we make DQs work for us every lesson…</a:t>
            </a:r>
          </a:p>
        </p:txBody>
      </p:sp>
      <p:sp>
        <p:nvSpPr>
          <p:cNvPr id="10" name="Content Placeholder 2">
            <a:extLst>
              <a:ext uri="{FF2B5EF4-FFF2-40B4-BE49-F238E27FC236}">
                <a16:creationId xmlns:a16="http://schemas.microsoft.com/office/drawing/2014/main" id="{33E21358-698D-F0E7-FE9F-66324F7E262A}"/>
              </a:ext>
            </a:extLst>
          </p:cNvPr>
          <p:cNvSpPr txBox="1">
            <a:spLocks/>
          </p:cNvSpPr>
          <p:nvPr/>
        </p:nvSpPr>
        <p:spPr>
          <a:xfrm>
            <a:off x="508194" y="1081941"/>
            <a:ext cx="11175609" cy="53774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dirty="0">
                <a:highlight>
                  <a:srgbClr val="FFFF00"/>
                </a:highlight>
              </a:rPr>
              <a:t>Using DQs to help students demonstrate progress in a certain skill…</a:t>
            </a:r>
          </a:p>
        </p:txBody>
      </p:sp>
      <p:pic>
        <p:nvPicPr>
          <p:cNvPr id="4" name="Picture 3">
            <a:extLst>
              <a:ext uri="{FF2B5EF4-FFF2-40B4-BE49-F238E27FC236}">
                <a16:creationId xmlns:a16="http://schemas.microsoft.com/office/drawing/2014/main" id="{5DBBD119-89FF-D5D8-E11A-A19BD596D862}"/>
              </a:ext>
            </a:extLst>
          </p:cNvPr>
          <p:cNvPicPr>
            <a:picLocks noChangeAspect="1"/>
          </p:cNvPicPr>
          <p:nvPr/>
        </p:nvPicPr>
        <p:blipFill rotWithShape="1">
          <a:blip r:embed="rId2"/>
          <a:srcRect l="25731" t="25638" r="10230" b="30247"/>
          <a:stretch/>
        </p:blipFill>
        <p:spPr>
          <a:xfrm>
            <a:off x="1484922" y="2296843"/>
            <a:ext cx="9222155" cy="3571796"/>
          </a:xfrm>
          <a:prstGeom prst="rect">
            <a:avLst/>
          </a:prstGeom>
          <a:ln w="38100">
            <a:solidFill>
              <a:schemeClr val="tx1"/>
            </a:solidFill>
          </a:ln>
        </p:spPr>
      </p:pic>
    </p:spTree>
    <p:extLst>
      <p:ext uri="{BB962C8B-B14F-4D97-AF65-F5344CB8AC3E}">
        <p14:creationId xmlns:p14="http://schemas.microsoft.com/office/powerpoint/2010/main" val="220537964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FA9319-0229-8C0F-30E9-C3AAD4F4F901}"/>
              </a:ext>
            </a:extLst>
          </p:cNvPr>
          <p:cNvSpPr>
            <a:spLocks noGrp="1"/>
          </p:cNvSpPr>
          <p:nvPr>
            <p:ph type="title"/>
          </p:nvPr>
        </p:nvSpPr>
        <p:spPr>
          <a:xfrm>
            <a:off x="323557" y="365125"/>
            <a:ext cx="11030243" cy="985373"/>
          </a:xfrm>
          <a:solidFill>
            <a:schemeClr val="bg1"/>
          </a:solidFill>
        </p:spPr>
        <p:txBody>
          <a:bodyPr/>
          <a:lstStyle/>
          <a:p>
            <a:r>
              <a:rPr lang="en-GB" dirty="0">
                <a:solidFill>
                  <a:srgbClr val="0070C0"/>
                </a:solidFill>
              </a:rPr>
              <a:t>Think back to a lesson you’ve taught this week…</a:t>
            </a:r>
          </a:p>
        </p:txBody>
      </p:sp>
      <p:sp>
        <p:nvSpPr>
          <p:cNvPr id="3" name="Content Placeholder 2">
            <a:extLst>
              <a:ext uri="{FF2B5EF4-FFF2-40B4-BE49-F238E27FC236}">
                <a16:creationId xmlns:a16="http://schemas.microsoft.com/office/drawing/2014/main" id="{3906D85C-78A5-512E-078C-23DDFA7F1019}"/>
              </a:ext>
            </a:extLst>
          </p:cNvPr>
          <p:cNvSpPr>
            <a:spLocks noGrp="1"/>
          </p:cNvSpPr>
          <p:nvPr>
            <p:ph idx="1"/>
          </p:nvPr>
        </p:nvSpPr>
        <p:spPr>
          <a:xfrm>
            <a:off x="472440" y="1839692"/>
            <a:ext cx="6462932" cy="4758055"/>
          </a:xfrm>
        </p:spPr>
        <p:txBody>
          <a:bodyPr>
            <a:normAutofit/>
          </a:bodyPr>
          <a:lstStyle/>
          <a:p>
            <a:r>
              <a:rPr lang="en-GB" dirty="0"/>
              <a:t>Did you use DQs at any point? When? What was the impact?</a:t>
            </a:r>
          </a:p>
          <a:p>
            <a:endParaRPr lang="en-GB" dirty="0"/>
          </a:p>
          <a:p>
            <a:r>
              <a:rPr lang="en-GB" dirty="0"/>
              <a:t>Have their been any opportunities for DQs that you missed? When? Discuss how you might reflect on this for next time.</a:t>
            </a:r>
          </a:p>
          <a:p>
            <a:endParaRPr lang="en-GB" dirty="0"/>
          </a:p>
          <a:p>
            <a:r>
              <a:rPr lang="en-GB" dirty="0"/>
              <a:t>Responding to the outcome of DQs is important. Why?</a:t>
            </a:r>
          </a:p>
        </p:txBody>
      </p:sp>
      <p:pic>
        <p:nvPicPr>
          <p:cNvPr id="4" name="Picture 2" descr="See the source image">
            <a:extLst>
              <a:ext uri="{FF2B5EF4-FFF2-40B4-BE49-F238E27FC236}">
                <a16:creationId xmlns:a16="http://schemas.microsoft.com/office/drawing/2014/main" id="{3BB09079-FDD7-D0AB-3CC8-E707D7CBBC5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5372" y="2218005"/>
            <a:ext cx="4799647" cy="28533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372654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10400" y="1252094"/>
            <a:ext cx="11382097" cy="2308324"/>
          </a:xfrm>
          <a:prstGeom prst="rect">
            <a:avLst/>
          </a:prstGeom>
          <a:noFill/>
        </p:spPr>
        <p:txBody>
          <a:bodyPr wrap="square" rtlCol="0">
            <a:spAutoFit/>
          </a:bodyPr>
          <a:lstStyle/>
          <a:p>
            <a:r>
              <a:rPr lang="en-GB" sz="3600" b="1" dirty="0">
                <a:latin typeface="+mj-lt"/>
              </a:rPr>
              <a:t>Collaborative task</a:t>
            </a:r>
          </a:p>
          <a:p>
            <a:pPr marL="571500" indent="-571500">
              <a:buFont typeface="Arial" panose="020B0604020202020204" pitchFamily="34" charset="0"/>
              <a:buChar char="•"/>
            </a:pPr>
            <a:r>
              <a:rPr lang="en-GB" sz="3600" dirty="0">
                <a:latin typeface="+mj-lt"/>
              </a:rPr>
              <a:t>Working in groups of 3 or 4, choose a topic from below and create a recall/ review task based on what we’ve discussed and read. </a:t>
            </a:r>
          </a:p>
        </p:txBody>
      </p:sp>
      <p:sp>
        <p:nvSpPr>
          <p:cNvPr id="7" name="TextBox 6">
            <a:extLst>
              <a:ext uri="{FF2B5EF4-FFF2-40B4-BE49-F238E27FC236}">
                <a16:creationId xmlns:a16="http://schemas.microsoft.com/office/drawing/2014/main" id="{127DA1F3-466C-4F39-8719-0BAD52C2687B}"/>
              </a:ext>
            </a:extLst>
          </p:cNvPr>
          <p:cNvSpPr txBox="1"/>
          <p:nvPr/>
        </p:nvSpPr>
        <p:spPr>
          <a:xfrm>
            <a:off x="3605134" y="343896"/>
            <a:ext cx="8586866" cy="584775"/>
          </a:xfrm>
          <a:prstGeom prst="rect">
            <a:avLst/>
          </a:prstGeom>
          <a:noFill/>
        </p:spPr>
        <p:txBody>
          <a:bodyPr wrap="square">
            <a:spAutoFit/>
          </a:bodyPr>
          <a:lstStyle/>
          <a:p>
            <a:r>
              <a:rPr lang="en-GB" sz="3200" b="1" dirty="0">
                <a:solidFill>
                  <a:srgbClr val="00B050"/>
                </a:solidFill>
                <a:latin typeface="Calibri Light" panose="020F0302020204030204" pitchFamily="34" charset="0"/>
                <a:ea typeface="Times New Roman" panose="02020603050405020304" pitchFamily="18" charset="0"/>
                <a:cs typeface="Times New Roman" panose="02020603050405020304" pitchFamily="18" charset="0"/>
              </a:rPr>
              <a:t>4. HPA- Collaboration task</a:t>
            </a:r>
            <a:endParaRPr lang="en-GB" sz="3200" dirty="0">
              <a:solidFill>
                <a:srgbClr val="00B050"/>
              </a:solidFill>
            </a:endParaRPr>
          </a:p>
        </p:txBody>
      </p:sp>
      <p:pic>
        <p:nvPicPr>
          <p:cNvPr id="1028" name="Picture 4" descr="Collaboration for Success on Military Projects | Reid Middleton">
            <a:extLst>
              <a:ext uri="{FF2B5EF4-FFF2-40B4-BE49-F238E27FC236}">
                <a16:creationId xmlns:a16="http://schemas.microsoft.com/office/drawing/2014/main" id="{DDE15D97-5E95-CD37-318D-D7608D0BF8D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33335" y="3883842"/>
            <a:ext cx="3158665" cy="2974157"/>
          </a:xfrm>
          <a:prstGeom prst="rect">
            <a:avLst/>
          </a:prstGeom>
          <a:noFill/>
          <a:extLst>
            <a:ext uri="{909E8E84-426E-40DD-AFC4-6F175D3DCCD1}">
              <a14:hiddenFill xmlns:a14="http://schemas.microsoft.com/office/drawing/2010/main">
                <a:solidFill>
                  <a:srgbClr val="FFFFFF"/>
                </a:solidFill>
              </a14:hiddenFill>
            </a:ext>
          </a:extLst>
        </p:spPr>
      </p:pic>
      <p:sp>
        <p:nvSpPr>
          <p:cNvPr id="4" name="Oval 3">
            <a:extLst>
              <a:ext uri="{FF2B5EF4-FFF2-40B4-BE49-F238E27FC236}">
                <a16:creationId xmlns:a16="http://schemas.microsoft.com/office/drawing/2014/main" id="{581A9472-75FD-3516-19C2-3E869B2BEB52}"/>
              </a:ext>
            </a:extLst>
          </p:cNvPr>
          <p:cNvSpPr/>
          <p:nvPr/>
        </p:nvSpPr>
        <p:spPr>
          <a:xfrm>
            <a:off x="237301" y="3560420"/>
            <a:ext cx="2139885" cy="1604226"/>
          </a:xfrm>
          <a:prstGeom prst="ellipse">
            <a:avLst/>
          </a:prstGeom>
          <a:solidFill>
            <a:schemeClr val="accent1">
              <a:lumMod val="20000"/>
              <a:lumOff val="8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dirty="0">
                <a:solidFill>
                  <a:schemeClr val="tx1"/>
                </a:solidFill>
                <a:latin typeface="+mj-lt"/>
              </a:rPr>
              <a:t>Themes in </a:t>
            </a:r>
          </a:p>
          <a:p>
            <a:pPr algn="ctr"/>
            <a:r>
              <a:rPr lang="en-GB" b="1" i="1" dirty="0">
                <a:solidFill>
                  <a:schemeClr val="tx1"/>
                </a:solidFill>
                <a:latin typeface="+mj-lt"/>
              </a:rPr>
              <a:t>‘A Christmas Carol</a:t>
            </a:r>
            <a:r>
              <a:rPr lang="en-GB" sz="1800" b="1" i="1" dirty="0">
                <a:solidFill>
                  <a:schemeClr val="tx1"/>
                </a:solidFill>
                <a:latin typeface="+mj-lt"/>
              </a:rPr>
              <a:t>’ </a:t>
            </a:r>
            <a:r>
              <a:rPr lang="en-GB" sz="1800" dirty="0">
                <a:solidFill>
                  <a:schemeClr val="tx1"/>
                </a:solidFill>
                <a:latin typeface="+mj-lt"/>
              </a:rPr>
              <a:t>or </a:t>
            </a:r>
            <a:r>
              <a:rPr lang="en-GB" sz="1800" b="1" i="1" dirty="0">
                <a:solidFill>
                  <a:schemeClr val="tx1"/>
                </a:solidFill>
                <a:latin typeface="+mj-lt"/>
              </a:rPr>
              <a:t>‘Dr Jekyll and Mr Hyde’</a:t>
            </a:r>
            <a:endParaRPr lang="en-GB" b="1" i="1" dirty="0">
              <a:solidFill>
                <a:schemeClr val="tx1"/>
              </a:solidFill>
            </a:endParaRPr>
          </a:p>
        </p:txBody>
      </p:sp>
      <p:sp>
        <p:nvSpPr>
          <p:cNvPr id="5" name="Oval 4">
            <a:extLst>
              <a:ext uri="{FF2B5EF4-FFF2-40B4-BE49-F238E27FC236}">
                <a16:creationId xmlns:a16="http://schemas.microsoft.com/office/drawing/2014/main" id="{D0ECB3F9-2A85-90E1-348D-9E81D37B44A4}"/>
              </a:ext>
            </a:extLst>
          </p:cNvPr>
          <p:cNvSpPr/>
          <p:nvPr/>
        </p:nvSpPr>
        <p:spPr>
          <a:xfrm>
            <a:off x="1700707" y="5121497"/>
            <a:ext cx="2139885" cy="1604226"/>
          </a:xfrm>
          <a:prstGeom prst="ellipse">
            <a:avLst/>
          </a:prstGeom>
          <a:solidFill>
            <a:schemeClr val="accent1">
              <a:lumMod val="20000"/>
              <a:lumOff val="8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dirty="0">
                <a:solidFill>
                  <a:schemeClr val="tx1"/>
                </a:solidFill>
                <a:latin typeface="+mj-lt"/>
              </a:rPr>
              <a:t> Ambition in </a:t>
            </a:r>
            <a:r>
              <a:rPr lang="en-GB" sz="1800" b="1" dirty="0">
                <a:solidFill>
                  <a:schemeClr val="tx1"/>
                </a:solidFill>
                <a:latin typeface="+mj-lt"/>
              </a:rPr>
              <a:t>‘Macbeth’</a:t>
            </a:r>
            <a:endParaRPr lang="en-GB" b="1" i="1" dirty="0">
              <a:solidFill>
                <a:schemeClr val="tx1"/>
              </a:solidFill>
            </a:endParaRPr>
          </a:p>
        </p:txBody>
      </p:sp>
      <p:sp>
        <p:nvSpPr>
          <p:cNvPr id="6" name="Oval 5">
            <a:extLst>
              <a:ext uri="{FF2B5EF4-FFF2-40B4-BE49-F238E27FC236}">
                <a16:creationId xmlns:a16="http://schemas.microsoft.com/office/drawing/2014/main" id="{B549F92F-3E0C-2BDA-9482-7F0F3D322660}"/>
              </a:ext>
            </a:extLst>
          </p:cNvPr>
          <p:cNvSpPr/>
          <p:nvPr/>
        </p:nvSpPr>
        <p:spPr>
          <a:xfrm>
            <a:off x="3305666" y="3560419"/>
            <a:ext cx="2139885" cy="1604226"/>
          </a:xfrm>
          <a:prstGeom prst="ellipse">
            <a:avLst/>
          </a:prstGeom>
          <a:solidFill>
            <a:schemeClr val="accent1">
              <a:lumMod val="20000"/>
              <a:lumOff val="8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dirty="0">
                <a:solidFill>
                  <a:schemeClr val="tx1"/>
                </a:solidFill>
                <a:latin typeface="+mj-lt"/>
              </a:rPr>
              <a:t>Messages in </a:t>
            </a:r>
            <a:r>
              <a:rPr lang="en-GB" sz="1800" b="1" dirty="0">
                <a:solidFill>
                  <a:schemeClr val="tx1"/>
                </a:solidFill>
                <a:latin typeface="+mj-lt"/>
              </a:rPr>
              <a:t>‘Bayonet Charge’ (or other poem of your choice</a:t>
            </a:r>
            <a:endParaRPr lang="en-GB" b="1" i="1" dirty="0">
              <a:solidFill>
                <a:schemeClr val="tx1"/>
              </a:solidFill>
            </a:endParaRPr>
          </a:p>
        </p:txBody>
      </p:sp>
      <p:sp>
        <p:nvSpPr>
          <p:cNvPr id="8" name="Oval 7">
            <a:extLst>
              <a:ext uri="{FF2B5EF4-FFF2-40B4-BE49-F238E27FC236}">
                <a16:creationId xmlns:a16="http://schemas.microsoft.com/office/drawing/2014/main" id="{F955EA82-F1D3-51B7-672F-05A3666DF637}"/>
              </a:ext>
            </a:extLst>
          </p:cNvPr>
          <p:cNvSpPr/>
          <p:nvPr/>
        </p:nvSpPr>
        <p:spPr>
          <a:xfrm>
            <a:off x="4832050" y="5078348"/>
            <a:ext cx="2139885" cy="1604226"/>
          </a:xfrm>
          <a:prstGeom prst="ellipse">
            <a:avLst/>
          </a:prstGeom>
          <a:solidFill>
            <a:schemeClr val="accent1">
              <a:lumMod val="20000"/>
              <a:lumOff val="8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dirty="0">
                <a:solidFill>
                  <a:schemeClr val="tx1"/>
                </a:solidFill>
                <a:latin typeface="+mj-lt"/>
              </a:rPr>
              <a:t>Analysing </a:t>
            </a:r>
            <a:r>
              <a:rPr lang="en-GB" sz="1800" b="1" dirty="0">
                <a:solidFill>
                  <a:schemeClr val="tx1"/>
                </a:solidFill>
                <a:latin typeface="+mj-lt"/>
              </a:rPr>
              <a:t>language/ structure in a fiction text</a:t>
            </a:r>
            <a:endParaRPr lang="en-GB" b="1" i="1" dirty="0">
              <a:solidFill>
                <a:schemeClr val="tx1"/>
              </a:solidFill>
            </a:endParaRPr>
          </a:p>
        </p:txBody>
      </p:sp>
      <p:sp>
        <p:nvSpPr>
          <p:cNvPr id="9" name="Oval 8">
            <a:extLst>
              <a:ext uri="{FF2B5EF4-FFF2-40B4-BE49-F238E27FC236}">
                <a16:creationId xmlns:a16="http://schemas.microsoft.com/office/drawing/2014/main" id="{E92F9736-85F6-AFD1-E734-AD9EB0B5C42D}"/>
              </a:ext>
            </a:extLst>
          </p:cNvPr>
          <p:cNvSpPr/>
          <p:nvPr/>
        </p:nvSpPr>
        <p:spPr>
          <a:xfrm>
            <a:off x="6232478" y="3560420"/>
            <a:ext cx="2139885" cy="1604226"/>
          </a:xfrm>
          <a:prstGeom prst="ellipse">
            <a:avLst/>
          </a:prstGeom>
          <a:solidFill>
            <a:schemeClr val="accent1">
              <a:lumMod val="20000"/>
              <a:lumOff val="8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dirty="0">
                <a:solidFill>
                  <a:schemeClr val="tx1"/>
                </a:solidFill>
                <a:latin typeface="+mj-lt"/>
              </a:rPr>
              <a:t>Summarising and synthesising two non-fiction texts</a:t>
            </a:r>
            <a:endParaRPr lang="en-GB" b="1" i="1" dirty="0">
              <a:solidFill>
                <a:schemeClr val="tx1"/>
              </a:solidFill>
            </a:endParaRPr>
          </a:p>
        </p:txBody>
      </p:sp>
      <p:sp>
        <p:nvSpPr>
          <p:cNvPr id="10" name="Rectangle 9">
            <a:extLst>
              <a:ext uri="{FF2B5EF4-FFF2-40B4-BE49-F238E27FC236}">
                <a16:creationId xmlns:a16="http://schemas.microsoft.com/office/drawing/2014/main" id="{73F8B6D7-A4D0-6869-F0CB-A16BB076E9E7}"/>
              </a:ext>
            </a:extLst>
          </p:cNvPr>
          <p:cNvSpPr/>
          <p:nvPr/>
        </p:nvSpPr>
        <p:spPr>
          <a:xfrm>
            <a:off x="9040306" y="103668"/>
            <a:ext cx="2498103" cy="1065229"/>
          </a:xfrm>
          <a:prstGeom prst="rect">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rgbClr val="00B050"/>
                </a:solidFill>
              </a:rPr>
              <a:t>10 minute breakout</a:t>
            </a:r>
          </a:p>
        </p:txBody>
      </p:sp>
    </p:spTree>
    <p:extLst>
      <p:ext uri="{BB962C8B-B14F-4D97-AF65-F5344CB8AC3E}">
        <p14:creationId xmlns:p14="http://schemas.microsoft.com/office/powerpoint/2010/main" val="1861958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8" grpId="0" animBg="1"/>
      <p:bldP spid="9"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27DA1F3-466C-4F39-8719-0BAD52C2687B}"/>
              </a:ext>
            </a:extLst>
          </p:cNvPr>
          <p:cNvSpPr txBox="1"/>
          <p:nvPr/>
        </p:nvSpPr>
        <p:spPr>
          <a:xfrm>
            <a:off x="3605134" y="343896"/>
            <a:ext cx="8312046" cy="584775"/>
          </a:xfrm>
          <a:prstGeom prst="rect">
            <a:avLst/>
          </a:prstGeom>
          <a:noFill/>
        </p:spPr>
        <p:txBody>
          <a:bodyPr wrap="square">
            <a:spAutoFit/>
          </a:bodyPr>
          <a:lstStyle/>
          <a:p>
            <a:r>
              <a:rPr lang="en-GB" sz="3200" b="1" dirty="0">
                <a:latin typeface="Calibri Light" panose="020F0302020204030204" pitchFamily="34" charset="0"/>
                <a:ea typeface="Times New Roman" panose="02020603050405020304" pitchFamily="18" charset="0"/>
                <a:cs typeface="Times New Roman" panose="02020603050405020304" pitchFamily="18" charset="0"/>
              </a:rPr>
              <a:t>5. Ofsted- Open floor</a:t>
            </a:r>
            <a:endParaRPr lang="en-GB" sz="3200" dirty="0"/>
          </a:p>
        </p:txBody>
      </p:sp>
    </p:spTree>
    <p:extLst>
      <p:ext uri="{BB962C8B-B14F-4D97-AF65-F5344CB8AC3E}">
        <p14:creationId xmlns:p14="http://schemas.microsoft.com/office/powerpoint/2010/main" val="307069866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stretch>
            <a:fillRect/>
          </a:stretch>
        </p:blipFill>
        <p:spPr>
          <a:xfrm>
            <a:off x="0" y="0"/>
            <a:ext cx="3989200" cy="1122363"/>
          </a:xfrm>
          <a:prstGeom prst="rect">
            <a:avLst/>
          </a:prstGeom>
        </p:spPr>
      </p:pic>
      <p:pic>
        <p:nvPicPr>
          <p:cNvPr id="10" name="Picture 9">
            <a:extLst>
              <a:ext uri="{FF2B5EF4-FFF2-40B4-BE49-F238E27FC236}">
                <a16:creationId xmlns:a16="http://schemas.microsoft.com/office/drawing/2014/main" id="{D92A055F-B4EE-0DC8-8F3D-9F7E8737F75C}"/>
              </a:ext>
            </a:extLst>
          </p:cNvPr>
          <p:cNvPicPr>
            <a:picLocks noChangeAspect="1"/>
          </p:cNvPicPr>
          <p:nvPr/>
        </p:nvPicPr>
        <p:blipFill>
          <a:blip r:embed="rId3"/>
          <a:stretch>
            <a:fillRect/>
          </a:stretch>
        </p:blipFill>
        <p:spPr>
          <a:xfrm>
            <a:off x="0" y="0"/>
            <a:ext cx="5277586" cy="6718596"/>
          </a:xfrm>
          <a:prstGeom prst="rect">
            <a:avLst/>
          </a:prstGeom>
        </p:spPr>
      </p:pic>
      <p:sp>
        <p:nvSpPr>
          <p:cNvPr id="12" name="TextBox 11">
            <a:extLst>
              <a:ext uri="{FF2B5EF4-FFF2-40B4-BE49-F238E27FC236}">
                <a16:creationId xmlns:a16="http://schemas.microsoft.com/office/drawing/2014/main" id="{F03A7691-6670-0D3A-BF26-D087DAD89C5A}"/>
              </a:ext>
            </a:extLst>
          </p:cNvPr>
          <p:cNvSpPr txBox="1"/>
          <p:nvPr/>
        </p:nvSpPr>
        <p:spPr>
          <a:xfrm>
            <a:off x="5730240" y="403304"/>
            <a:ext cx="6096000" cy="461665"/>
          </a:xfrm>
          <a:prstGeom prst="rect">
            <a:avLst/>
          </a:prstGeom>
          <a:noFill/>
        </p:spPr>
        <p:txBody>
          <a:bodyPr wrap="square">
            <a:spAutoFit/>
          </a:bodyPr>
          <a:lstStyle/>
          <a:p>
            <a:pPr lvl="0" algn="just"/>
            <a:r>
              <a:rPr lang="en-GB" sz="2400" b="1" dirty="0">
                <a:solidFill>
                  <a:srgbClr val="7030A0"/>
                </a:solidFill>
                <a:latin typeface="Calibri Light" panose="020F0302020204030204" pitchFamily="34" charset="0"/>
                <a:ea typeface="Calibri" panose="020F0502020204030204" pitchFamily="34" charset="0"/>
                <a:cs typeface="Times New Roman" panose="02020603050405020304" pitchFamily="18" charset="0"/>
              </a:rPr>
              <a:t>6. </a:t>
            </a:r>
            <a:r>
              <a:rPr lang="en-GB" sz="2400" b="1" dirty="0">
                <a:solidFill>
                  <a:srgbClr val="7030A0"/>
                </a:solidFill>
                <a:effectLst/>
                <a:latin typeface="Calibri Light" panose="020F0302020204030204" pitchFamily="34" charset="0"/>
                <a:ea typeface="Calibri" panose="020F0502020204030204" pitchFamily="34" charset="0"/>
                <a:cs typeface="Times New Roman" panose="02020603050405020304" pitchFamily="18" charset="0"/>
              </a:rPr>
              <a:t>Future meetings and agenda requests</a:t>
            </a:r>
            <a:endParaRPr lang="en-GB" sz="24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1424145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ACF5E161-F3A3-420A-B979-9784F31AC341}"/>
              </a:ext>
            </a:extLst>
          </p:cNvPr>
          <p:cNvGraphicFramePr>
            <a:graphicFrameLocks noGrp="1"/>
          </p:cNvGraphicFramePr>
          <p:nvPr>
            <p:extLst>
              <p:ext uri="{D42A27DB-BD31-4B8C-83A1-F6EECF244321}">
                <p14:modId xmlns:p14="http://schemas.microsoft.com/office/powerpoint/2010/main" val="2149510105"/>
              </p:ext>
            </p:extLst>
          </p:nvPr>
        </p:nvGraphicFramePr>
        <p:xfrm>
          <a:off x="561473" y="1476709"/>
          <a:ext cx="11069053" cy="5225748"/>
        </p:xfrm>
        <a:graphic>
          <a:graphicData uri="http://schemas.openxmlformats.org/drawingml/2006/table">
            <a:tbl>
              <a:tblPr firstRow="1" firstCol="1" bandRow="1"/>
              <a:tblGrid>
                <a:gridCol w="2209590">
                  <a:extLst>
                    <a:ext uri="{9D8B030D-6E8A-4147-A177-3AD203B41FA5}">
                      <a16:colId xmlns:a16="http://schemas.microsoft.com/office/drawing/2014/main" val="2924771690"/>
                    </a:ext>
                  </a:extLst>
                </a:gridCol>
                <a:gridCol w="8859463">
                  <a:extLst>
                    <a:ext uri="{9D8B030D-6E8A-4147-A177-3AD203B41FA5}">
                      <a16:colId xmlns:a16="http://schemas.microsoft.com/office/drawing/2014/main" val="937531794"/>
                    </a:ext>
                  </a:extLst>
                </a:gridCol>
              </a:tblGrid>
              <a:tr h="5225748">
                <a:tc>
                  <a:txBody>
                    <a:bodyPr/>
                    <a:lstStyle/>
                    <a:p>
                      <a:pPr>
                        <a:spcAft>
                          <a:spcPts val="0"/>
                        </a:spcAft>
                      </a:pPr>
                      <a:r>
                        <a:rPr lang="en-GB" sz="1600" dirty="0">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rPr>
                        <a:t>What would you like to see on the agenda for 2022-2023?</a:t>
                      </a:r>
                      <a:endParaRPr lang="en-GB" sz="1600" dirty="0">
                        <a:effectLst/>
                        <a:latin typeface="Arial" panose="020B0604020202020204" pitchFamily="34" charset="0"/>
                        <a:ea typeface="Times New Roman" panose="02020603050405020304" pitchFamily="18" charset="0"/>
                        <a:cs typeface="Times New Roman" panose="02020603050405020304" pitchFamily="18" charset="0"/>
                      </a:endParaRPr>
                    </a:p>
                    <a:p>
                      <a:pPr>
                        <a:spcAft>
                          <a:spcPts val="0"/>
                        </a:spcAft>
                      </a:pPr>
                      <a:r>
                        <a:rPr lang="en-GB" sz="1600" dirty="0">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rPr>
                        <a:t>Think about:</a:t>
                      </a:r>
                      <a:endParaRPr lang="en-GB" sz="1600" dirty="0">
                        <a:effectLst/>
                        <a:latin typeface="Arial" panose="020B0604020202020204" pitchFamily="34" charset="0"/>
                        <a:ea typeface="Times New Roman" panose="02020603050405020304" pitchFamily="18" charset="0"/>
                        <a:cs typeface="Times New Roman" panose="02020603050405020304" pitchFamily="18" charset="0"/>
                      </a:endParaRPr>
                    </a:p>
                    <a:p>
                      <a:pPr>
                        <a:spcAft>
                          <a:spcPts val="0"/>
                        </a:spcAft>
                      </a:pPr>
                      <a:r>
                        <a:rPr lang="en-GB" sz="1600" dirty="0">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rPr>
                        <a:t>• Leadership development</a:t>
                      </a:r>
                      <a:endParaRPr lang="en-GB" sz="1600" dirty="0">
                        <a:effectLst/>
                        <a:latin typeface="Arial" panose="020B0604020202020204" pitchFamily="34" charset="0"/>
                        <a:ea typeface="Times New Roman" panose="02020603050405020304" pitchFamily="18" charset="0"/>
                        <a:cs typeface="Times New Roman" panose="02020603050405020304" pitchFamily="18" charset="0"/>
                      </a:endParaRPr>
                    </a:p>
                    <a:p>
                      <a:pPr>
                        <a:spcAft>
                          <a:spcPts val="0"/>
                        </a:spcAft>
                      </a:pPr>
                      <a:r>
                        <a:rPr lang="en-GB" sz="1600" dirty="0">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rPr>
                        <a:t>• Pedagogy</a:t>
                      </a:r>
                      <a:endParaRPr lang="en-GB" sz="1600" dirty="0">
                        <a:effectLst/>
                        <a:latin typeface="Arial" panose="020B0604020202020204" pitchFamily="34" charset="0"/>
                        <a:ea typeface="Times New Roman" panose="02020603050405020304" pitchFamily="18" charset="0"/>
                        <a:cs typeface="Times New Roman" panose="02020603050405020304" pitchFamily="18" charset="0"/>
                      </a:endParaRPr>
                    </a:p>
                    <a:p>
                      <a:pPr>
                        <a:spcAft>
                          <a:spcPts val="0"/>
                        </a:spcAft>
                      </a:pPr>
                      <a:r>
                        <a:rPr lang="en-GB" sz="1600" dirty="0">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rPr>
                        <a:t>• Interventions</a:t>
                      </a:r>
                      <a:endParaRPr lang="en-GB" sz="16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spcAft>
                          <a:spcPts val="0"/>
                        </a:spcAft>
                        <a:buFont typeface="Symbol" panose="05050102010706020507" pitchFamily="18" charset="2"/>
                        <a:buChar char=""/>
                      </a:pPr>
                      <a:r>
                        <a:rPr lang="en-GB" sz="16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Further opportunities for moderation and standardisation</a:t>
                      </a:r>
                      <a:endParaRPr lang="en-GB" sz="1600" dirty="0">
                        <a:effectLst/>
                        <a:latin typeface="Candara" panose="020E0502030303020204" pitchFamily="34" charset="0"/>
                        <a:ea typeface="Calibri" panose="020F0502020204030204" pitchFamily="34" charset="0"/>
                        <a:cs typeface="Times New Roman" panose="02020603050405020304" pitchFamily="18" charset="0"/>
                      </a:endParaRPr>
                    </a:p>
                    <a:p>
                      <a:pPr marL="342900" lvl="0" indent="-342900">
                        <a:spcAft>
                          <a:spcPts val="0"/>
                        </a:spcAft>
                        <a:buFont typeface="Symbol" panose="05050102010706020507" pitchFamily="18" charset="2"/>
                        <a:buChar char=""/>
                      </a:pPr>
                      <a:r>
                        <a:rPr lang="en-GB" sz="16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Share strategies based on summer’s results</a:t>
                      </a:r>
                      <a:endParaRPr lang="en-GB" sz="1600" dirty="0">
                        <a:effectLst/>
                        <a:latin typeface="Candara" panose="020E0502030303020204" pitchFamily="34" charset="0"/>
                        <a:ea typeface="Calibri" panose="020F0502020204030204" pitchFamily="34" charset="0"/>
                        <a:cs typeface="Times New Roman" panose="02020603050405020304" pitchFamily="18" charset="0"/>
                      </a:endParaRPr>
                    </a:p>
                    <a:p>
                      <a:pPr marL="342900" lvl="0" indent="-342900">
                        <a:spcAft>
                          <a:spcPts val="0"/>
                        </a:spcAft>
                        <a:buFont typeface="Symbol" panose="05050102010706020507" pitchFamily="18" charset="2"/>
                        <a:buChar char=""/>
                      </a:pPr>
                      <a:r>
                        <a:rPr lang="en-GB" sz="16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KS3 curriculum</a:t>
                      </a:r>
                      <a:endParaRPr lang="en-GB" sz="1600" dirty="0">
                        <a:effectLst/>
                        <a:latin typeface="Candara" panose="020E0502030303020204" pitchFamily="34" charset="0"/>
                        <a:ea typeface="Calibri" panose="020F0502020204030204" pitchFamily="34" charset="0"/>
                        <a:cs typeface="Times New Roman" panose="02020603050405020304" pitchFamily="18" charset="0"/>
                      </a:endParaRPr>
                    </a:p>
                    <a:p>
                      <a:pPr marL="342900" lvl="0" indent="-342900">
                        <a:spcAft>
                          <a:spcPts val="0"/>
                        </a:spcAft>
                        <a:buFont typeface="Symbol" panose="05050102010706020507" pitchFamily="18" charset="2"/>
                        <a:buChar char=""/>
                      </a:pPr>
                      <a:r>
                        <a:rPr lang="en-GB" sz="16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Stretch and challenge (HAPs)</a:t>
                      </a:r>
                      <a:endParaRPr lang="en-GB" sz="1600" dirty="0">
                        <a:effectLst/>
                        <a:latin typeface="Candara" panose="020E0502030303020204" pitchFamily="34" charset="0"/>
                        <a:ea typeface="Calibri" panose="020F0502020204030204" pitchFamily="34" charset="0"/>
                        <a:cs typeface="Times New Roman" panose="02020603050405020304" pitchFamily="18" charset="0"/>
                      </a:endParaRPr>
                    </a:p>
                    <a:p>
                      <a:pPr marL="342900" lvl="0" indent="-342900">
                        <a:spcAft>
                          <a:spcPts val="0"/>
                        </a:spcAft>
                        <a:buFont typeface="Symbol" panose="05050102010706020507" pitchFamily="18" charset="2"/>
                        <a:buChar char=""/>
                      </a:pPr>
                      <a:r>
                        <a:rPr lang="en-GB" sz="16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Engagement of boys</a:t>
                      </a:r>
                      <a:endParaRPr lang="en-GB" sz="1600" dirty="0">
                        <a:effectLst/>
                        <a:latin typeface="Candara" panose="020E0502030303020204" pitchFamily="34" charset="0"/>
                        <a:ea typeface="Calibri" panose="020F0502020204030204" pitchFamily="34" charset="0"/>
                        <a:cs typeface="Times New Roman" panose="02020603050405020304" pitchFamily="18" charset="0"/>
                      </a:endParaRPr>
                    </a:p>
                    <a:p>
                      <a:pPr marL="342900" lvl="0" indent="-342900">
                        <a:spcAft>
                          <a:spcPts val="0"/>
                        </a:spcAft>
                        <a:buFont typeface="Symbol" panose="05050102010706020507" pitchFamily="18" charset="2"/>
                        <a:buChar char=""/>
                      </a:pPr>
                      <a:r>
                        <a:rPr lang="en-GB" sz="16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Teaching the structure question</a:t>
                      </a:r>
                      <a:endParaRPr lang="en-GB" sz="1600" dirty="0">
                        <a:effectLst/>
                        <a:latin typeface="Candara" panose="020E0502030303020204" pitchFamily="34" charset="0"/>
                        <a:ea typeface="Calibri" panose="020F0502020204030204" pitchFamily="34" charset="0"/>
                        <a:cs typeface="Times New Roman" panose="02020603050405020304" pitchFamily="18" charset="0"/>
                      </a:endParaRPr>
                    </a:p>
                    <a:p>
                      <a:pPr marL="342900" lvl="0" indent="-342900">
                        <a:spcAft>
                          <a:spcPts val="0"/>
                        </a:spcAft>
                        <a:buFont typeface="Symbol" panose="05050102010706020507" pitchFamily="18" charset="2"/>
                        <a:buChar char=""/>
                      </a:pPr>
                      <a:r>
                        <a:rPr lang="en-GB" sz="16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Effective interventions</a:t>
                      </a:r>
                      <a:endParaRPr lang="en-GB" sz="1600" dirty="0">
                        <a:effectLst/>
                        <a:latin typeface="Candara" panose="020E0502030303020204" pitchFamily="34" charset="0"/>
                        <a:ea typeface="Calibri" panose="020F0502020204030204" pitchFamily="34" charset="0"/>
                        <a:cs typeface="Times New Roman" panose="02020603050405020304" pitchFamily="18" charset="0"/>
                      </a:endParaRPr>
                    </a:p>
                    <a:p>
                      <a:pPr marL="342900" lvl="0" indent="-342900">
                        <a:spcAft>
                          <a:spcPts val="0"/>
                        </a:spcAft>
                        <a:buFont typeface="Symbol" panose="05050102010706020507" pitchFamily="18" charset="2"/>
                        <a:buChar char=""/>
                      </a:pPr>
                      <a:r>
                        <a:rPr lang="en-GB" sz="16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Pedagogy</a:t>
                      </a:r>
                      <a:endParaRPr lang="en-GB" sz="1600" dirty="0">
                        <a:effectLst/>
                        <a:latin typeface="Candara" panose="020E0502030303020204" pitchFamily="34" charset="0"/>
                        <a:ea typeface="Calibri" panose="020F0502020204030204" pitchFamily="34" charset="0"/>
                        <a:cs typeface="Times New Roman" panose="02020603050405020304" pitchFamily="18" charset="0"/>
                      </a:endParaRPr>
                    </a:p>
                    <a:p>
                      <a:pPr marL="342900" lvl="0" indent="-342900">
                        <a:spcAft>
                          <a:spcPts val="0"/>
                        </a:spcAft>
                        <a:buFont typeface="Symbol" panose="05050102010706020507" pitchFamily="18" charset="2"/>
                        <a:buChar char=""/>
                      </a:pPr>
                      <a:r>
                        <a:rPr lang="en-GB" sz="16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Discussion</a:t>
                      </a:r>
                      <a:endParaRPr lang="en-GB" sz="1600" dirty="0">
                        <a:effectLst/>
                        <a:latin typeface="Candara" panose="020E0502030303020204" pitchFamily="34" charset="0"/>
                        <a:ea typeface="Calibri" panose="020F0502020204030204" pitchFamily="34" charset="0"/>
                        <a:cs typeface="Times New Roman" panose="02020603050405020304" pitchFamily="18" charset="0"/>
                      </a:endParaRPr>
                    </a:p>
                    <a:p>
                      <a:pPr marL="342900" lvl="0" indent="-342900">
                        <a:spcAft>
                          <a:spcPts val="0"/>
                        </a:spcAft>
                        <a:buFont typeface="Symbol" panose="05050102010706020507" pitchFamily="18" charset="2"/>
                        <a:buChar char=""/>
                      </a:pPr>
                      <a:r>
                        <a:rPr lang="en-GB" sz="16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Visits from exam boards/ resource providers</a:t>
                      </a:r>
                      <a:endParaRPr lang="en-GB" sz="1600" dirty="0">
                        <a:effectLst/>
                        <a:latin typeface="Candara" panose="020E0502030303020204" pitchFamily="34" charset="0"/>
                        <a:ea typeface="Calibri" panose="020F0502020204030204" pitchFamily="34" charset="0"/>
                        <a:cs typeface="Times New Roman" panose="02020603050405020304" pitchFamily="18" charset="0"/>
                      </a:endParaRPr>
                    </a:p>
                    <a:p>
                      <a:pPr marL="342900" lvl="0" indent="-342900">
                        <a:spcAft>
                          <a:spcPts val="0"/>
                        </a:spcAft>
                        <a:buFont typeface="Symbol" panose="05050102010706020507" pitchFamily="18" charset="2"/>
                        <a:buChar char=""/>
                      </a:pPr>
                      <a:r>
                        <a:rPr lang="en-GB" sz="16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The chance to discuss successful intervention strategies used with key cohorts such as WBB</a:t>
                      </a:r>
                      <a:endParaRPr lang="en-GB" sz="1600" dirty="0">
                        <a:effectLst/>
                        <a:latin typeface="Candara" panose="020E0502030303020204" pitchFamily="34" charset="0"/>
                        <a:ea typeface="Calibri" panose="020F0502020204030204" pitchFamily="34" charset="0"/>
                        <a:cs typeface="Times New Roman" panose="02020603050405020304" pitchFamily="18" charset="0"/>
                      </a:endParaRPr>
                    </a:p>
                    <a:p>
                      <a:pPr marL="342900" lvl="0" indent="-342900">
                        <a:spcAft>
                          <a:spcPts val="0"/>
                        </a:spcAft>
                        <a:buFont typeface="Symbol" panose="05050102010706020507" pitchFamily="18" charset="2"/>
                        <a:buChar char=""/>
                      </a:pPr>
                      <a:r>
                        <a:rPr lang="en-GB" sz="16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To hear from colleagues who have made improvements in key areas (boys, writing etc.), unpacking how they have made an impact </a:t>
                      </a:r>
                      <a:endParaRPr lang="en-GB" sz="1600" dirty="0">
                        <a:effectLst/>
                        <a:latin typeface="Candara" panose="020E0502030303020204" pitchFamily="34" charset="0"/>
                        <a:ea typeface="Calibri" panose="020F0502020204030204" pitchFamily="34" charset="0"/>
                        <a:cs typeface="Times New Roman" panose="02020603050405020304" pitchFamily="18" charset="0"/>
                      </a:endParaRPr>
                    </a:p>
                    <a:p>
                      <a:pPr marL="342900" lvl="0" indent="-342900">
                        <a:spcAft>
                          <a:spcPts val="0"/>
                        </a:spcAft>
                        <a:buFont typeface="Symbol" panose="05050102010706020507" pitchFamily="18" charset="2"/>
                        <a:buChar char=""/>
                      </a:pPr>
                      <a:r>
                        <a:rPr lang="en-GB" sz="16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Further examples of how we engage students in reading</a:t>
                      </a:r>
                      <a:endParaRPr lang="en-GB" sz="1600" dirty="0">
                        <a:effectLst/>
                        <a:latin typeface="Candara" panose="020E0502030303020204" pitchFamily="34" charset="0"/>
                        <a:ea typeface="Calibri" panose="020F0502020204030204" pitchFamily="34" charset="0"/>
                        <a:cs typeface="Times New Roman" panose="02020603050405020304" pitchFamily="18" charset="0"/>
                      </a:endParaRPr>
                    </a:p>
                    <a:p>
                      <a:pPr marL="342900" lvl="0" indent="-342900">
                        <a:spcAft>
                          <a:spcPts val="0"/>
                        </a:spcAft>
                        <a:buFont typeface="Symbol" panose="05050102010706020507" pitchFamily="18" charset="2"/>
                        <a:buChar char=""/>
                      </a:pPr>
                      <a:r>
                        <a:rPr lang="en-GB" sz="16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Teaching top tips</a:t>
                      </a:r>
                      <a:endParaRPr lang="en-GB" sz="1600" dirty="0">
                        <a:effectLst/>
                        <a:latin typeface="Candara" panose="020E0502030303020204" pitchFamily="34" charset="0"/>
                        <a:ea typeface="Calibri" panose="020F0502020204030204" pitchFamily="34" charset="0"/>
                        <a:cs typeface="Times New Roman" panose="02020603050405020304" pitchFamily="18" charset="0"/>
                      </a:endParaRPr>
                    </a:p>
                    <a:p>
                      <a:pPr marL="342900" lvl="0" indent="-342900">
                        <a:spcAft>
                          <a:spcPts val="0"/>
                        </a:spcAft>
                        <a:buFont typeface="Symbol" panose="05050102010706020507" pitchFamily="18" charset="2"/>
                        <a:buChar char=""/>
                      </a:pPr>
                      <a:r>
                        <a:rPr lang="en-GB" sz="16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Accuracy of predictions</a:t>
                      </a:r>
                      <a:endParaRPr lang="en-GB" sz="1600" dirty="0">
                        <a:effectLst/>
                        <a:latin typeface="Candara" panose="020E0502030303020204" pitchFamily="34" charset="0"/>
                        <a:ea typeface="Calibri" panose="020F0502020204030204" pitchFamily="34" charset="0"/>
                        <a:cs typeface="Times New Roman" panose="02020603050405020304" pitchFamily="18" charset="0"/>
                      </a:endParaRPr>
                    </a:p>
                    <a:p>
                      <a:pPr marL="342900" lvl="0" indent="-342900">
                        <a:spcAft>
                          <a:spcPts val="0"/>
                        </a:spcAft>
                        <a:buFont typeface="Symbol" panose="05050102010706020507" pitchFamily="18" charset="2"/>
                        <a:buChar char=""/>
                      </a:pPr>
                      <a:r>
                        <a:rPr lang="en-GB" sz="16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Assessment points</a:t>
                      </a:r>
                      <a:endParaRPr lang="en-GB" sz="1600" dirty="0">
                        <a:effectLst/>
                        <a:latin typeface="Candara" panose="020E0502030303020204" pitchFamily="34" charset="0"/>
                        <a:ea typeface="Calibri" panose="020F0502020204030204" pitchFamily="34" charset="0"/>
                        <a:cs typeface="Times New Roman" panose="02020603050405020304" pitchFamily="18" charset="0"/>
                      </a:endParaRPr>
                    </a:p>
                    <a:p>
                      <a:pPr marL="342900" lvl="0" indent="-342900">
                        <a:spcAft>
                          <a:spcPts val="0"/>
                        </a:spcAft>
                        <a:buFont typeface="Symbol" panose="05050102010706020507" pitchFamily="18" charset="2"/>
                        <a:buChar char=""/>
                      </a:pPr>
                      <a:r>
                        <a:rPr lang="en-GB" sz="16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Data – PPE tracking and comparison to outcomes</a:t>
                      </a:r>
                      <a:endParaRPr lang="en-GB" sz="1600" dirty="0">
                        <a:effectLst/>
                        <a:latin typeface="Candara" panose="020E0502030303020204" pitchFamily="34" charset="0"/>
                        <a:ea typeface="Calibri" panose="020F0502020204030204" pitchFamily="34" charset="0"/>
                        <a:cs typeface="Times New Roman" panose="02020603050405020304" pitchFamily="18" charset="0"/>
                      </a:endParaRPr>
                    </a:p>
                    <a:p>
                      <a:pPr marL="342900" lvl="0" indent="-342900">
                        <a:spcAft>
                          <a:spcPts val="0"/>
                        </a:spcAft>
                        <a:buFont typeface="Symbol" panose="05050102010706020507" pitchFamily="18" charset="2"/>
                        <a:buChar char=""/>
                      </a:pPr>
                      <a:r>
                        <a:rPr lang="en-GB" sz="16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Leadership development</a:t>
                      </a:r>
                      <a:endParaRPr lang="en-GB" sz="1600" dirty="0">
                        <a:effectLst/>
                        <a:latin typeface="Candara" panose="020E0502030303020204" pitchFamily="34" charset="0"/>
                        <a:ea typeface="Calibri" panose="020F0502020204030204" pitchFamily="34" charset="0"/>
                        <a:cs typeface="Times New Roman" panose="02020603050405020304" pitchFamily="18" charset="0"/>
                      </a:endParaRPr>
                    </a:p>
                    <a:p>
                      <a:pPr marL="342900" lvl="0" indent="-342900">
                        <a:spcAft>
                          <a:spcPts val="0"/>
                        </a:spcAft>
                        <a:buFont typeface="Symbol" panose="05050102010706020507" pitchFamily="18" charset="2"/>
                        <a:buChar char=""/>
                      </a:pPr>
                      <a:r>
                        <a:rPr lang="en-GB" sz="16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Curriculum sharing</a:t>
                      </a:r>
                      <a:endParaRPr lang="en-GB" sz="1600" dirty="0">
                        <a:effectLst/>
                        <a:latin typeface="Candara" panose="020E0502030303020204" pitchFamily="34" charset="0"/>
                        <a:ea typeface="Calibri" panose="020F0502020204030204" pitchFamily="34" charset="0"/>
                        <a:cs typeface="Times New Roman" panose="02020603050405020304" pitchFamily="18" charset="0"/>
                      </a:endParaRPr>
                    </a:p>
                    <a:p>
                      <a:pPr marL="342900" lvl="0" indent="-342900">
                        <a:spcAft>
                          <a:spcPts val="0"/>
                        </a:spcAft>
                        <a:buFont typeface="Symbol" panose="05050102010706020507" pitchFamily="18" charset="2"/>
                        <a:buChar char=""/>
                      </a:pPr>
                      <a:r>
                        <a:rPr lang="en-GB" sz="16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Discussion on interleaving (recall/ retrieval/ metacognition)</a:t>
                      </a:r>
                      <a:endParaRPr lang="en-GB" sz="1600" dirty="0">
                        <a:effectLst/>
                        <a:latin typeface="Candara" panose="020E0502030303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42928667"/>
                  </a:ext>
                </a:extLst>
              </a:tr>
            </a:tbl>
          </a:graphicData>
        </a:graphic>
      </p:graphicFrame>
    </p:spTree>
    <p:extLst>
      <p:ext uri="{BB962C8B-B14F-4D97-AF65-F5344CB8AC3E}">
        <p14:creationId xmlns:p14="http://schemas.microsoft.com/office/powerpoint/2010/main" val="216296379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27DA1F3-466C-4F39-8719-0BAD52C2687B}"/>
              </a:ext>
            </a:extLst>
          </p:cNvPr>
          <p:cNvSpPr txBox="1"/>
          <p:nvPr/>
        </p:nvSpPr>
        <p:spPr>
          <a:xfrm>
            <a:off x="3605134" y="343896"/>
            <a:ext cx="8072204" cy="584775"/>
          </a:xfrm>
          <a:prstGeom prst="rect">
            <a:avLst/>
          </a:prstGeom>
          <a:noFill/>
        </p:spPr>
        <p:txBody>
          <a:bodyPr wrap="square">
            <a:spAutoFit/>
          </a:bodyPr>
          <a:lstStyle/>
          <a:p>
            <a:pPr lvl="0" algn="just"/>
            <a:r>
              <a:rPr lang="en-GB" sz="3200" b="1" dirty="0">
                <a:effectLst/>
                <a:latin typeface="Calibri Light" panose="020F0302020204030204" pitchFamily="34" charset="0"/>
                <a:ea typeface="Times New Roman" panose="02020603050405020304" pitchFamily="18" charset="0"/>
                <a:cs typeface="Times New Roman" panose="02020603050405020304" pitchFamily="18" charset="0"/>
              </a:rPr>
              <a:t>A.O.B</a:t>
            </a:r>
            <a:endParaRPr lang="en-GB" sz="3200" b="1"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1329900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5934629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1"/>
          <p:cNvSpPr/>
          <p:nvPr/>
        </p:nvSpPr>
        <p:spPr>
          <a:xfrm>
            <a:off x="0" y="0"/>
            <a:ext cx="12192000" cy="68580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98" name="Google Shape;198;p1" descr="A picture containing text&#10;&#10;Description automatically generated"/>
          <p:cNvPicPr preferRelativeResize="0"/>
          <p:nvPr/>
        </p:nvPicPr>
        <p:blipFill rotWithShape="1">
          <a:blip r:embed="rId3">
            <a:alphaModFix/>
          </a:blip>
          <a:srcRect l="7417" t="6347" r="13556"/>
          <a:stretch/>
        </p:blipFill>
        <p:spPr>
          <a:xfrm>
            <a:off x="3522468" y="10"/>
            <a:ext cx="8669532" cy="6857990"/>
          </a:xfrm>
          <a:prstGeom prst="rect">
            <a:avLst/>
          </a:prstGeom>
          <a:noFill/>
          <a:ln>
            <a:noFill/>
          </a:ln>
        </p:spPr>
      </p:pic>
      <p:sp>
        <p:nvSpPr>
          <p:cNvPr id="199" name="Google Shape;199;p1"/>
          <p:cNvSpPr/>
          <p:nvPr/>
        </p:nvSpPr>
        <p:spPr>
          <a:xfrm>
            <a:off x="2" y="0"/>
            <a:ext cx="9756601" cy="6858000"/>
          </a:xfrm>
          <a:prstGeom prst="rect">
            <a:avLst/>
          </a:prstGeom>
          <a:gradFill>
            <a:gsLst>
              <a:gs pos="0">
                <a:srgbClr val="000000">
                  <a:alpha val="0"/>
                </a:srgbClr>
              </a:gs>
              <a:gs pos="19000">
                <a:srgbClr val="000000">
                  <a:alpha val="37647"/>
                </a:srgbClr>
              </a:gs>
              <a:gs pos="35000">
                <a:srgbClr val="000000">
                  <a:alpha val="77647"/>
                </a:srgbClr>
              </a:gs>
              <a:gs pos="58000">
                <a:schemeClr val="dk1"/>
              </a:gs>
              <a:gs pos="100000">
                <a:schemeClr val="dk1"/>
              </a:gs>
            </a:gsLst>
            <a:lin ang="10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bg1"/>
              </a:solidFill>
              <a:latin typeface="Calibri"/>
              <a:ea typeface="Calibri"/>
              <a:cs typeface="Calibri"/>
              <a:sym typeface="Calibri"/>
            </a:endParaRPr>
          </a:p>
        </p:txBody>
      </p:sp>
      <p:sp>
        <p:nvSpPr>
          <p:cNvPr id="200" name="Google Shape;200;p1"/>
          <p:cNvSpPr txBox="1">
            <a:spLocks noGrp="1"/>
          </p:cNvSpPr>
          <p:nvPr>
            <p:ph type="title"/>
          </p:nvPr>
        </p:nvSpPr>
        <p:spPr>
          <a:xfrm>
            <a:off x="371093" y="1161288"/>
            <a:ext cx="4065439" cy="1124712"/>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chemeClr val="lt1"/>
              </a:buClr>
              <a:buSzPct val="111111"/>
              <a:buFont typeface="Calibri"/>
              <a:buNone/>
            </a:pPr>
            <a:r>
              <a:rPr lang="en-GB" sz="2800" dirty="0">
                <a:solidFill>
                  <a:schemeClr val="bg1"/>
                </a:solidFill>
              </a:rPr>
              <a:t>Effective Curriculum Design</a:t>
            </a:r>
            <a:br>
              <a:rPr lang="en-GB" sz="2800" dirty="0">
                <a:solidFill>
                  <a:schemeClr val="bg1"/>
                </a:solidFill>
              </a:rPr>
            </a:br>
            <a:r>
              <a:rPr lang="en-GB" sz="2800" dirty="0">
                <a:solidFill>
                  <a:schemeClr val="bg1"/>
                </a:solidFill>
              </a:rPr>
              <a:t>English Curriculum Hub</a:t>
            </a:r>
            <a:endParaRPr dirty="0">
              <a:solidFill>
                <a:schemeClr val="bg1"/>
              </a:solidFill>
            </a:endParaRPr>
          </a:p>
        </p:txBody>
      </p:sp>
      <p:sp>
        <p:nvSpPr>
          <p:cNvPr id="201" name="Google Shape;201;p1"/>
          <p:cNvSpPr/>
          <p:nvPr/>
        </p:nvSpPr>
        <p:spPr>
          <a:xfrm rot="5400000">
            <a:off x="662559" y="605790"/>
            <a:ext cx="73152" cy="54864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02" name="Google Shape;202;p1"/>
          <p:cNvSpPr/>
          <p:nvPr/>
        </p:nvSpPr>
        <p:spPr>
          <a:xfrm>
            <a:off x="428244" y="2443480"/>
            <a:ext cx="3300984" cy="1828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03" name="Google Shape;203;p1"/>
          <p:cNvSpPr txBox="1">
            <a:spLocks noGrp="1"/>
          </p:cNvSpPr>
          <p:nvPr>
            <p:ph type="body" idx="1"/>
          </p:nvPr>
        </p:nvSpPr>
        <p:spPr>
          <a:xfrm>
            <a:off x="371094" y="2718054"/>
            <a:ext cx="3438906" cy="320725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1800"/>
              <a:buNone/>
            </a:pPr>
            <a:endParaRPr lang="en-GB" sz="2400" dirty="0">
              <a:solidFill>
                <a:schemeClr val="bg1"/>
              </a:solidFill>
            </a:endParaRPr>
          </a:p>
          <a:p>
            <a:pPr marL="0" lvl="0" indent="0" algn="l" rtl="0">
              <a:lnSpc>
                <a:spcPct val="90000"/>
              </a:lnSpc>
              <a:spcBef>
                <a:spcPts val="0"/>
              </a:spcBef>
              <a:spcAft>
                <a:spcPts val="0"/>
              </a:spcAft>
              <a:buClr>
                <a:schemeClr val="lt1"/>
              </a:buClr>
              <a:buSzPts val="1800"/>
              <a:buNone/>
            </a:pPr>
            <a:r>
              <a:rPr lang="en-GB" sz="2400" dirty="0">
                <a:solidFill>
                  <a:schemeClr val="bg1"/>
                </a:solidFill>
              </a:rPr>
              <a:t>Designed by:</a:t>
            </a:r>
          </a:p>
          <a:p>
            <a:pPr marL="0" lvl="0" indent="0" algn="l" rtl="0">
              <a:lnSpc>
                <a:spcPct val="90000"/>
              </a:lnSpc>
              <a:spcBef>
                <a:spcPts val="0"/>
              </a:spcBef>
              <a:spcAft>
                <a:spcPts val="0"/>
              </a:spcAft>
              <a:buClr>
                <a:schemeClr val="lt1"/>
              </a:buClr>
              <a:buSzPts val="1800"/>
              <a:buNone/>
            </a:pPr>
            <a:r>
              <a:rPr lang="en-GB" sz="2400" dirty="0">
                <a:solidFill>
                  <a:schemeClr val="bg1"/>
                </a:solidFill>
              </a:rPr>
              <a:t>Linda Emmett</a:t>
            </a:r>
            <a:endParaRPr dirty="0">
              <a:solidFill>
                <a:schemeClr val="bg1"/>
              </a:solidFill>
            </a:endParaRPr>
          </a:p>
          <a:p>
            <a:pPr marL="0" lvl="0" indent="0" algn="l" rtl="0">
              <a:lnSpc>
                <a:spcPct val="90000"/>
              </a:lnSpc>
              <a:spcBef>
                <a:spcPts val="0"/>
              </a:spcBef>
              <a:spcAft>
                <a:spcPts val="0"/>
              </a:spcAft>
              <a:buClr>
                <a:schemeClr val="lt1"/>
              </a:buClr>
              <a:buSzPts val="1800"/>
              <a:buNone/>
            </a:pPr>
            <a:r>
              <a:rPr lang="en-GB" sz="2400" dirty="0">
                <a:solidFill>
                  <a:schemeClr val="bg1"/>
                </a:solidFill>
              </a:rPr>
              <a:t>Lydia Grellier</a:t>
            </a:r>
            <a:endParaRPr dirty="0">
              <a:solidFill>
                <a:schemeClr val="bg1"/>
              </a:solidFill>
            </a:endParaRPr>
          </a:p>
          <a:p>
            <a:pPr marL="0" lvl="0" indent="0" algn="l" rtl="0">
              <a:lnSpc>
                <a:spcPct val="90000"/>
              </a:lnSpc>
              <a:spcBef>
                <a:spcPts val="0"/>
              </a:spcBef>
              <a:spcAft>
                <a:spcPts val="0"/>
              </a:spcAft>
              <a:buClr>
                <a:schemeClr val="lt1"/>
              </a:buClr>
              <a:buSzPts val="1800"/>
              <a:buNone/>
            </a:pPr>
            <a:r>
              <a:rPr lang="en-GB" sz="2400" dirty="0">
                <a:solidFill>
                  <a:schemeClr val="bg1"/>
                </a:solidFill>
              </a:rPr>
              <a:t>Ed Kirk</a:t>
            </a:r>
            <a:endParaRPr dirty="0">
              <a:solidFill>
                <a:schemeClr val="bg1"/>
              </a:solidFill>
            </a:endParaRPr>
          </a:p>
          <a:p>
            <a:pPr marL="0" lvl="0" indent="114300" algn="l" rtl="0">
              <a:lnSpc>
                <a:spcPct val="90000"/>
              </a:lnSpc>
              <a:spcBef>
                <a:spcPts val="0"/>
              </a:spcBef>
              <a:spcAft>
                <a:spcPts val="0"/>
              </a:spcAft>
              <a:buClr>
                <a:schemeClr val="lt1"/>
              </a:buClr>
              <a:buSzPts val="1800"/>
              <a:buFont typeface="Arial"/>
              <a:buNone/>
            </a:pPr>
            <a:endParaRPr sz="2400" dirty="0">
              <a:solidFill>
                <a:schemeClr val="bg1"/>
              </a:solidFill>
            </a:endParaRPr>
          </a:p>
          <a:p>
            <a:pPr marL="0" lvl="0" indent="0" algn="l" rtl="0">
              <a:lnSpc>
                <a:spcPct val="90000"/>
              </a:lnSpc>
              <a:spcBef>
                <a:spcPts val="0"/>
              </a:spcBef>
              <a:spcAft>
                <a:spcPts val="0"/>
              </a:spcAft>
              <a:buClr>
                <a:schemeClr val="lt1"/>
              </a:buClr>
              <a:buSzPts val="1800"/>
              <a:buNone/>
            </a:pPr>
            <a:r>
              <a:rPr lang="en-GB" sz="2400" dirty="0">
                <a:solidFill>
                  <a:schemeClr val="bg1"/>
                </a:solidFill>
              </a:rPr>
              <a:t>March 2023</a:t>
            </a:r>
            <a:br>
              <a:rPr lang="en-GB" sz="1700" dirty="0">
                <a:solidFill>
                  <a:schemeClr val="bg1"/>
                </a:solidFill>
              </a:rPr>
            </a:br>
            <a:r>
              <a:rPr lang="en-GB" sz="1700" dirty="0">
                <a:solidFill>
                  <a:schemeClr val="bg1"/>
                </a:solidFill>
              </a:rPr>
              <a:t>Delivery: Claire Cronin</a:t>
            </a:r>
            <a:br>
              <a:rPr lang="en-GB" sz="1700" dirty="0">
                <a:solidFill>
                  <a:schemeClr val="bg1"/>
                </a:solidFill>
              </a:rPr>
            </a:br>
            <a:r>
              <a:rPr lang="en-GB" sz="1700" dirty="0">
                <a:solidFill>
                  <a:schemeClr val="bg1"/>
                </a:solidFill>
              </a:rPr>
              <a:t>Westhoughton High School</a:t>
            </a:r>
            <a:endParaRPr dirty="0">
              <a:solidFill>
                <a:schemeClr val="bg1"/>
              </a:solidFill>
            </a:endParaRPr>
          </a:p>
        </p:txBody>
      </p:sp>
      <p:sp>
        <p:nvSpPr>
          <p:cNvPr id="204" name="Google Shape;204;p1"/>
          <p:cNvSpPr txBox="1"/>
          <p:nvPr/>
        </p:nvSpPr>
        <p:spPr>
          <a:xfrm>
            <a:off x="9884958" y="6657945"/>
            <a:ext cx="2307042" cy="200055"/>
          </a:xfrm>
          <a:prstGeom prst="rect">
            <a:avLst/>
          </a:prstGeom>
          <a:solidFill>
            <a:srgbClr val="000000"/>
          </a:solid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GB" sz="700" b="0" i="0" u="sng" strike="noStrike" cap="none">
                <a:solidFill>
                  <a:srgbClr val="FFFFFF"/>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This Photo</a:t>
            </a:r>
            <a:r>
              <a:rPr lang="en-GB" sz="700" b="0" i="0" u="none" strike="noStrike" cap="none">
                <a:solidFill>
                  <a:srgbClr val="FFFFFF"/>
                </a:solidFill>
                <a:latin typeface="Calibri"/>
                <a:ea typeface="Calibri"/>
                <a:cs typeface="Calibri"/>
                <a:sym typeface="Calibri"/>
              </a:rPr>
              <a:t> by Unknown Author is licensed under </a:t>
            </a:r>
            <a:r>
              <a:rPr lang="en-GB" sz="700" b="0" i="0" u="sng" strike="noStrike" cap="none">
                <a:solidFill>
                  <a:srgbClr val="FFFFFF"/>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CC BY-SA</a:t>
            </a:r>
            <a:endParaRPr sz="700" b="0" i="0" u="none" strike="noStrike" cap="none">
              <a:solidFill>
                <a:srgbClr val="FFFFFF"/>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p2"/>
          <p:cNvSpPr txBox="1">
            <a:spLocks noGrp="1"/>
          </p:cNvSpPr>
          <p:nvPr>
            <p:ph type="title"/>
          </p:nvPr>
        </p:nvSpPr>
        <p:spPr>
          <a:xfrm>
            <a:off x="3209193" y="130943"/>
            <a:ext cx="10634472" cy="847465"/>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6600"/>
              <a:buFont typeface="Arial"/>
              <a:buNone/>
            </a:pPr>
            <a:r>
              <a:rPr lang="en-GB" b="1" dirty="0"/>
              <a:t>Training Aims</a:t>
            </a:r>
            <a:endParaRPr b="1" dirty="0"/>
          </a:p>
        </p:txBody>
      </p:sp>
      <p:sp>
        <p:nvSpPr>
          <p:cNvPr id="211" name="Google Shape;211;p2"/>
          <p:cNvSpPr txBox="1">
            <a:spLocks noGrp="1"/>
          </p:cNvSpPr>
          <p:nvPr>
            <p:ph type="body" idx="1"/>
          </p:nvPr>
        </p:nvSpPr>
        <p:spPr>
          <a:xfrm>
            <a:off x="482600" y="2280746"/>
            <a:ext cx="10506991" cy="3598846"/>
          </a:xfrm>
          <a:prstGeom prst="rect">
            <a:avLst/>
          </a:prstGeom>
          <a:noFill/>
          <a:ln>
            <a:noFill/>
          </a:ln>
        </p:spPr>
        <p:txBody>
          <a:bodyPr spcFirstLastPara="1" wrap="square" lIns="91425" tIns="45700" rIns="91425" bIns="45700" anchor="t" anchorCtr="0">
            <a:normAutofit lnSpcReduction="10000"/>
          </a:bodyPr>
          <a:lstStyle/>
          <a:p>
            <a:pPr marL="342900" lvl="0" indent="-342900" algn="l" rtl="0">
              <a:lnSpc>
                <a:spcPct val="100000"/>
              </a:lnSpc>
              <a:spcBef>
                <a:spcPts val="0"/>
              </a:spcBef>
              <a:spcAft>
                <a:spcPts val="0"/>
              </a:spcAft>
              <a:buClr>
                <a:schemeClr val="dk1"/>
              </a:buClr>
              <a:buSzPts val="2400"/>
              <a:buFont typeface="Arial"/>
              <a:buChar char="•"/>
            </a:pPr>
            <a:r>
              <a:rPr lang="en-GB"/>
              <a:t>To develop an understanding of the research underpinning the Education Inspection Framework</a:t>
            </a:r>
            <a:endParaRPr/>
          </a:p>
          <a:p>
            <a:pPr marL="342900" lvl="0" indent="-342900" algn="l" rtl="0">
              <a:lnSpc>
                <a:spcPct val="100000"/>
              </a:lnSpc>
              <a:spcBef>
                <a:spcPts val="1000"/>
              </a:spcBef>
              <a:spcAft>
                <a:spcPts val="0"/>
              </a:spcAft>
              <a:buClr>
                <a:schemeClr val="dk1"/>
              </a:buClr>
              <a:buSzPts val="2400"/>
              <a:buFont typeface="Arial"/>
              <a:buChar char="•"/>
            </a:pPr>
            <a:r>
              <a:rPr lang="en-GB"/>
              <a:t>To develop an understanding of effective curriculum design, both generic and in English.</a:t>
            </a:r>
            <a:endParaRPr/>
          </a:p>
          <a:p>
            <a:pPr marL="342900" lvl="0" indent="-342900" algn="l" rtl="0">
              <a:lnSpc>
                <a:spcPct val="100000"/>
              </a:lnSpc>
              <a:spcBef>
                <a:spcPts val="1000"/>
              </a:spcBef>
              <a:spcAft>
                <a:spcPts val="0"/>
              </a:spcAft>
              <a:buClr>
                <a:schemeClr val="dk1"/>
              </a:buClr>
              <a:buSzPts val="2400"/>
              <a:buFont typeface="Arial"/>
              <a:buChar char="•"/>
            </a:pPr>
            <a:r>
              <a:rPr lang="en-GB"/>
              <a:t>To understand the importance of effective curriculum design to aid understanding and memorisation of important knowledge.</a:t>
            </a:r>
            <a:endParaRPr/>
          </a:p>
          <a:p>
            <a:pPr marL="342900" lvl="0" indent="-342900" algn="l" rtl="0">
              <a:lnSpc>
                <a:spcPct val="100000"/>
              </a:lnSpc>
              <a:spcBef>
                <a:spcPts val="1000"/>
              </a:spcBef>
              <a:spcAft>
                <a:spcPts val="0"/>
              </a:spcAft>
              <a:buClr>
                <a:schemeClr val="dk1"/>
              </a:buClr>
              <a:buSzPts val="2400"/>
              <a:buFont typeface="Arial"/>
              <a:buChar char="•"/>
            </a:pPr>
            <a:r>
              <a:rPr lang="en-GB"/>
              <a:t>To consider how to work effectively together as a collective group of practitioners. </a:t>
            </a:r>
            <a:endParaRPr/>
          </a:p>
          <a:p>
            <a:pPr marL="0" lvl="0" indent="0" algn="l" rtl="0">
              <a:lnSpc>
                <a:spcPct val="100000"/>
              </a:lnSpc>
              <a:spcBef>
                <a:spcPts val="1000"/>
              </a:spcBef>
              <a:spcAft>
                <a:spcPts val="0"/>
              </a:spcAft>
              <a:buClr>
                <a:schemeClr val="dk1"/>
              </a:buClr>
              <a:buSzPts val="2400"/>
              <a:buNone/>
            </a:pP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1" name="Google Shape;241;p5"/>
          <p:cNvSpPr/>
          <p:nvPr/>
        </p:nvSpPr>
        <p:spPr>
          <a:xfrm>
            <a:off x="0" y="-1"/>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242" name="Google Shape;242;p5" descr="The Bolton News: Amber Killeen's emotional journey"/>
          <p:cNvPicPr preferRelativeResize="0"/>
          <p:nvPr/>
        </p:nvPicPr>
        <p:blipFill rotWithShape="1">
          <a:blip r:embed="rId3">
            <a:alphaModFix/>
          </a:blip>
          <a:srcRect l="10101" r="1" b="1"/>
          <a:stretch/>
        </p:blipFill>
        <p:spPr>
          <a:xfrm>
            <a:off x="20" y="10"/>
            <a:ext cx="4635480" cy="3428986"/>
          </a:xfrm>
          <a:prstGeom prst="rect">
            <a:avLst/>
          </a:prstGeom>
          <a:noFill/>
          <a:ln>
            <a:noFill/>
          </a:ln>
        </p:spPr>
      </p:pic>
      <p:pic>
        <p:nvPicPr>
          <p:cNvPr id="243" name="Google Shape;243;p5" descr="See the source image"/>
          <p:cNvPicPr preferRelativeResize="0"/>
          <p:nvPr/>
        </p:nvPicPr>
        <p:blipFill rotWithShape="1">
          <a:blip r:embed="rId4">
            <a:alphaModFix/>
          </a:blip>
          <a:srcRect l="6492" r="-1" b="-2"/>
          <a:stretch/>
        </p:blipFill>
        <p:spPr>
          <a:xfrm>
            <a:off x="20" y="3548987"/>
            <a:ext cx="4635480" cy="3309011"/>
          </a:xfrm>
          <a:prstGeom prst="rect">
            <a:avLst/>
          </a:prstGeom>
          <a:noFill/>
          <a:ln>
            <a:noFill/>
          </a:ln>
        </p:spPr>
      </p:pic>
      <p:pic>
        <p:nvPicPr>
          <p:cNvPr id="244" name="Google Shape;244;p5" descr="The Bolton News: Bolton School Students "/>
          <p:cNvPicPr preferRelativeResize="0"/>
          <p:nvPr/>
        </p:nvPicPr>
        <p:blipFill rotWithShape="1">
          <a:blip r:embed="rId5">
            <a:alphaModFix/>
          </a:blip>
          <a:srcRect t="20877" r="2" b="1"/>
          <a:stretch/>
        </p:blipFill>
        <p:spPr>
          <a:xfrm>
            <a:off x="4738959" y="10"/>
            <a:ext cx="7453039" cy="4422801"/>
          </a:xfrm>
          <a:prstGeom prst="rect">
            <a:avLst/>
          </a:prstGeom>
          <a:noFill/>
          <a:ln>
            <a:noFill/>
          </a:ln>
        </p:spPr>
      </p:pic>
      <p:pic>
        <p:nvPicPr>
          <p:cNvPr id="245" name="Google Shape;245;p5" descr="The Bolton News: "/>
          <p:cNvPicPr preferRelativeResize="0"/>
          <p:nvPr/>
        </p:nvPicPr>
        <p:blipFill rotWithShape="1">
          <a:blip r:embed="rId6">
            <a:alphaModFix/>
          </a:blip>
          <a:srcRect l="9976" r="11828" b="-4"/>
          <a:stretch/>
        </p:blipFill>
        <p:spPr>
          <a:xfrm>
            <a:off x="4735912" y="4526276"/>
            <a:ext cx="2430949" cy="2331725"/>
          </a:xfrm>
          <a:prstGeom prst="rect">
            <a:avLst/>
          </a:prstGeom>
          <a:noFill/>
          <a:ln>
            <a:noFill/>
          </a:ln>
        </p:spPr>
      </p:pic>
      <p:pic>
        <p:nvPicPr>
          <p:cNvPr id="246" name="Google Shape;246;p5" descr="The Bolton News: From left to right: From left to right: Aliza celebrating with, Carmen Forrest-Rhone and Oliver Di-Marcello"/>
          <p:cNvPicPr preferRelativeResize="0"/>
          <p:nvPr/>
        </p:nvPicPr>
        <p:blipFill rotWithShape="1">
          <a:blip r:embed="rId7">
            <a:alphaModFix/>
          </a:blip>
          <a:srcRect l="17880" r="4528" b="-4"/>
          <a:stretch/>
        </p:blipFill>
        <p:spPr>
          <a:xfrm>
            <a:off x="7267272" y="4526276"/>
            <a:ext cx="2412157" cy="2331725"/>
          </a:xfrm>
          <a:prstGeom prst="rect">
            <a:avLst/>
          </a:prstGeom>
          <a:noFill/>
          <a:ln>
            <a:noFill/>
          </a:ln>
        </p:spPr>
      </p:pic>
      <p:pic>
        <p:nvPicPr>
          <p:cNvPr id="247" name="Google Shape;247;p5" descr="Image result for sixth form results"/>
          <p:cNvPicPr preferRelativeResize="0"/>
          <p:nvPr/>
        </p:nvPicPr>
        <p:blipFill rotWithShape="1">
          <a:blip r:embed="rId8">
            <a:alphaModFix/>
          </a:blip>
          <a:srcRect l="17585" r="4175"/>
          <a:stretch/>
        </p:blipFill>
        <p:spPr>
          <a:xfrm>
            <a:off x="9779836" y="4526274"/>
            <a:ext cx="2412157" cy="2331726"/>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Google Shape;253;p6"/>
          <p:cNvSpPr txBox="1">
            <a:spLocks noGrp="1"/>
          </p:cNvSpPr>
          <p:nvPr>
            <p:ph type="title"/>
          </p:nvPr>
        </p:nvSpPr>
        <p:spPr>
          <a:xfrm>
            <a:off x="3216373" y="8602"/>
            <a:ext cx="10634472" cy="1054855"/>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6600"/>
              <a:buFont typeface="Arial"/>
              <a:buNone/>
            </a:pPr>
            <a:r>
              <a:rPr lang="en-GB" b="1" dirty="0"/>
              <a:t>A high-quality curriculum</a:t>
            </a:r>
            <a:endParaRPr b="1" dirty="0"/>
          </a:p>
        </p:txBody>
      </p:sp>
      <p:pic>
        <p:nvPicPr>
          <p:cNvPr id="254" name="Google Shape;254;p6" descr="See the source image"/>
          <p:cNvPicPr preferRelativeResize="0"/>
          <p:nvPr/>
        </p:nvPicPr>
        <p:blipFill rotWithShape="1">
          <a:blip r:embed="rId3">
            <a:alphaModFix/>
          </a:blip>
          <a:srcRect t="23678"/>
          <a:stretch/>
        </p:blipFill>
        <p:spPr>
          <a:xfrm>
            <a:off x="120870" y="1671142"/>
            <a:ext cx="9144000" cy="4650828"/>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sp>
        <p:nvSpPr>
          <p:cNvPr id="261" name="Google Shape;261;p7"/>
          <p:cNvSpPr txBox="1">
            <a:spLocks noGrp="1"/>
          </p:cNvSpPr>
          <p:nvPr>
            <p:ph type="title"/>
          </p:nvPr>
        </p:nvSpPr>
        <p:spPr>
          <a:xfrm>
            <a:off x="3320068" y="194539"/>
            <a:ext cx="10634472" cy="1037141"/>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6600"/>
              <a:buFont typeface="Arial"/>
              <a:buNone/>
            </a:pPr>
            <a:r>
              <a:rPr lang="en-GB" b="1" dirty="0"/>
              <a:t>The substance of education</a:t>
            </a:r>
            <a:endParaRPr b="1" dirty="0"/>
          </a:p>
        </p:txBody>
      </p:sp>
      <p:sp>
        <p:nvSpPr>
          <p:cNvPr id="262" name="Google Shape;262;p7"/>
          <p:cNvSpPr txBox="1">
            <a:spLocks noGrp="1"/>
          </p:cNvSpPr>
          <p:nvPr>
            <p:ph type="body" idx="1"/>
          </p:nvPr>
        </p:nvSpPr>
        <p:spPr>
          <a:xfrm>
            <a:off x="482600" y="1744674"/>
            <a:ext cx="11083089" cy="4400216"/>
          </a:xfrm>
          <a:prstGeom prst="rect">
            <a:avLst/>
          </a:prstGeom>
          <a:solidFill>
            <a:srgbClr val="D4E9F1"/>
          </a:solidFill>
          <a:ln w="12700" cap="flat" cmpd="sng">
            <a:solidFill>
              <a:schemeClr val="dk1"/>
            </a:solidFill>
            <a:prstDash val="solid"/>
            <a:round/>
            <a:headEnd type="none" w="sm" len="sm"/>
            <a:tailEnd type="none" w="sm" len="sm"/>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chemeClr val="dk1"/>
              </a:buClr>
              <a:buSzPts val="3200"/>
              <a:buNone/>
            </a:pPr>
            <a:r>
              <a:rPr lang="en-GB" sz="3200"/>
              <a:t>“The focus on substance, on the knowledge that we want young people to acquire, is often lost…</a:t>
            </a:r>
            <a:endParaRPr/>
          </a:p>
          <a:p>
            <a:pPr marL="0" lvl="0" indent="0" algn="l" rtl="0">
              <a:lnSpc>
                <a:spcPct val="100000"/>
              </a:lnSpc>
              <a:spcBef>
                <a:spcPts val="1000"/>
              </a:spcBef>
              <a:spcAft>
                <a:spcPts val="0"/>
              </a:spcAft>
              <a:buClr>
                <a:schemeClr val="dk1"/>
              </a:buClr>
              <a:buSzPts val="3200"/>
              <a:buNone/>
            </a:pPr>
            <a:endParaRPr sz="3200"/>
          </a:p>
          <a:p>
            <a:pPr marL="0" lvl="0" indent="0" algn="l" rtl="0">
              <a:lnSpc>
                <a:spcPct val="100000"/>
              </a:lnSpc>
              <a:spcBef>
                <a:spcPts val="1000"/>
              </a:spcBef>
              <a:spcAft>
                <a:spcPts val="0"/>
              </a:spcAft>
              <a:buClr>
                <a:schemeClr val="dk1"/>
              </a:buClr>
              <a:buSzPts val="3200"/>
              <a:buNone/>
            </a:pPr>
            <a:r>
              <a:rPr lang="en-GB" sz="3200"/>
              <a:t>If their entire school experience has been designed to push them through mark-scheme hoops, rather than developing a deep body of knowledge, then they will struggle in later study.” </a:t>
            </a:r>
            <a:endParaRPr/>
          </a:p>
          <a:p>
            <a:pPr marL="0" lvl="0" indent="0" algn="l" rtl="0">
              <a:lnSpc>
                <a:spcPct val="100000"/>
              </a:lnSpc>
              <a:spcBef>
                <a:spcPts val="1000"/>
              </a:spcBef>
              <a:spcAft>
                <a:spcPts val="0"/>
              </a:spcAft>
              <a:buClr>
                <a:schemeClr val="dk1"/>
              </a:buClr>
              <a:buSzPts val="3200"/>
              <a:buNone/>
            </a:pPr>
            <a:r>
              <a:rPr lang="en-GB" sz="3200" i="1"/>
              <a:t>Amanda Spielman, HMCI, October 2017</a:t>
            </a:r>
            <a:endParaRPr/>
          </a:p>
          <a:p>
            <a:pPr marL="457200" lvl="0" indent="-254000" algn="l" rtl="0">
              <a:lnSpc>
                <a:spcPct val="100000"/>
              </a:lnSpc>
              <a:spcBef>
                <a:spcPts val="1000"/>
              </a:spcBef>
              <a:spcAft>
                <a:spcPts val="0"/>
              </a:spcAft>
              <a:buClr>
                <a:schemeClr val="dk1"/>
              </a:buClr>
              <a:buSzPts val="3200"/>
              <a:buFont typeface="Noto Sans Symbols"/>
              <a:buNone/>
            </a:pPr>
            <a:endParaRPr sz="3200"/>
          </a:p>
        </p:txBody>
      </p:sp>
    </p:spTree>
  </p:cSld>
  <p:clrMapOvr>
    <a:masterClrMapping/>
  </p:clrMapOvr>
</p:sld>
</file>

<file path=ppt/theme/theme1.xml><?xml version="1.0" encoding="utf-8"?>
<a:theme xmlns:a="http://schemas.openxmlformats.org/drawingml/2006/main" name="3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1925</TotalTime>
  <Words>4393</Words>
  <Application>Microsoft Office PowerPoint</Application>
  <PresentationFormat>Widescreen</PresentationFormat>
  <Paragraphs>424</Paragraphs>
  <Slides>49</Slides>
  <Notes>24</Notes>
  <HiddenSlides>0</HiddenSlides>
  <MMClips>0</MMClips>
  <ScaleCrop>false</ScaleCrop>
  <HeadingPairs>
    <vt:vector size="6" baseType="variant">
      <vt:variant>
        <vt:lpstr>Fonts Used</vt:lpstr>
      </vt:variant>
      <vt:variant>
        <vt:i4>6</vt:i4>
      </vt:variant>
      <vt:variant>
        <vt:lpstr>Theme</vt:lpstr>
      </vt:variant>
      <vt:variant>
        <vt:i4>4</vt:i4>
      </vt:variant>
      <vt:variant>
        <vt:lpstr>Slide Titles</vt:lpstr>
      </vt:variant>
      <vt:variant>
        <vt:i4>49</vt:i4>
      </vt:variant>
    </vt:vector>
  </HeadingPairs>
  <TitlesOfParts>
    <vt:vector size="59" baseType="lpstr">
      <vt:lpstr>Arial</vt:lpstr>
      <vt:lpstr>Calibri</vt:lpstr>
      <vt:lpstr>Calibri Light</vt:lpstr>
      <vt:lpstr>Candara</vt:lpstr>
      <vt:lpstr>Noto Sans Symbols</vt:lpstr>
      <vt:lpstr>Symbol</vt:lpstr>
      <vt:lpstr>3_Custom Design</vt:lpstr>
      <vt:lpstr>Custom Design</vt:lpstr>
      <vt:lpstr>1_Custom Design</vt:lpstr>
      <vt:lpstr>2_Custom Design</vt:lpstr>
      <vt:lpstr>Bolton English Hub </vt:lpstr>
      <vt:lpstr>Bolton English Hub Wednesday 22nd March 2023 1:30-4:00</vt:lpstr>
      <vt:lpstr>PowerPoint Presentation</vt:lpstr>
      <vt:lpstr>PowerPoint Presentation</vt:lpstr>
      <vt:lpstr>Effective Curriculum Design English Curriculum Hub</vt:lpstr>
      <vt:lpstr>Training Aims</vt:lpstr>
      <vt:lpstr>PowerPoint Presentation</vt:lpstr>
      <vt:lpstr>A high-quality curriculum</vt:lpstr>
      <vt:lpstr>The substance of education</vt:lpstr>
      <vt:lpstr>Building a high-quality curriculum</vt:lpstr>
      <vt:lpstr>School and subject curriculum planning</vt:lpstr>
      <vt:lpstr>Discussion Point</vt:lpstr>
      <vt:lpstr>You may have considered…</vt:lpstr>
      <vt:lpstr>A high-quality subject curriculum</vt:lpstr>
      <vt:lpstr>What do we mean by component knowledge?</vt:lpstr>
      <vt:lpstr>What do we mean by components and end points?</vt:lpstr>
      <vt:lpstr>Categories of knowledge in English</vt:lpstr>
      <vt:lpstr>PowerPoint Presentation</vt:lpstr>
      <vt:lpstr>PowerPoint Presentation</vt:lpstr>
      <vt:lpstr>Discussion Point</vt:lpstr>
      <vt:lpstr>PowerPoint Presentation</vt:lpstr>
      <vt:lpstr>PowerPoint Presentation</vt:lpstr>
      <vt:lpstr>Effective curricular thinking</vt:lpstr>
      <vt:lpstr>PowerPoint Presentation</vt:lpstr>
      <vt:lpstr>Key points</vt:lpstr>
      <vt:lpstr>Suggested support</vt:lpstr>
      <vt:lpstr>PowerPoint Presentation</vt:lpstr>
      <vt:lpstr>PowerPoint Presentation</vt:lpstr>
      <vt:lpstr>PowerPoint Presentation</vt:lpstr>
      <vt:lpstr>PowerPoint Presentation</vt:lpstr>
      <vt:lpstr>PowerPoint Presentation</vt:lpstr>
      <vt:lpstr>PowerPoint Presentation</vt:lpstr>
      <vt:lpstr>When do we use DQs well in our lessons? Any examples?</vt:lpstr>
      <vt:lpstr>DQ common examples…</vt:lpstr>
      <vt:lpstr>DQ common examples…</vt:lpstr>
      <vt:lpstr>DQ common examples…</vt:lpstr>
      <vt:lpstr>DQ common examples…</vt:lpstr>
      <vt:lpstr>How can we make DQs work for us every lesson…</vt:lpstr>
      <vt:lpstr>How can we make DQs work for us every lesson…</vt:lpstr>
      <vt:lpstr>How can we make DQs work for us every lesson…</vt:lpstr>
      <vt:lpstr>How can we make DQs work for us every lesson…</vt:lpstr>
      <vt:lpstr>How can we make DQs work for us every lesson…</vt:lpstr>
      <vt:lpstr>Think back to a lesson you’ve taught this week…</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Lucy Hayes</cp:lastModifiedBy>
  <cp:revision>24</cp:revision>
  <cp:lastPrinted>2023-01-17T07:23:18Z</cp:lastPrinted>
  <dcterms:created xsi:type="dcterms:W3CDTF">2018-11-23T10:59:08Z</dcterms:created>
  <dcterms:modified xsi:type="dcterms:W3CDTF">2023-03-22T14:58:53Z</dcterms:modified>
</cp:coreProperties>
</file>