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4"/>
  </p:sldMasterIdLst>
  <p:sldIdLst>
    <p:sldId id="390" r:id="rId5"/>
    <p:sldId id="256" r:id="rId6"/>
    <p:sldId id="257" r:id="rId7"/>
    <p:sldId id="399" r:id="rId8"/>
    <p:sldId id="397" r:id="rId9"/>
    <p:sldId id="398" r:id="rId10"/>
    <p:sldId id="400" r:id="rId11"/>
    <p:sldId id="394" r:id="rId12"/>
    <p:sldId id="395" r:id="rId13"/>
    <p:sldId id="401" r:id="rId14"/>
    <p:sldId id="396" r:id="rId15"/>
    <p:sldId id="39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6DB2A2-0FE2-4682-A37C-583881FE285B}" v="12" dt="2025-02-05T21:10:30.964"/>
    <p1510:client id="{8ABF7EF1-9777-41FC-BDFA-ECA2423114C2}" v="13" dt="2025-02-06T13:01:15.2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1"/>
    <p:restoredTop sz="94649"/>
  </p:normalViewPr>
  <p:slideViewPr>
    <p:cSldViewPr snapToGrid="0">
      <p:cViewPr varScale="1">
        <p:scale>
          <a:sx n="178" d="100"/>
          <a:sy n="178" d="100"/>
        </p:scale>
        <p:origin x="102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00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475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376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48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61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45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90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41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720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682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743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48E833E-EC80-43FA-AB73-619A2BE4366B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52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hekeysfederation.sharepoint.com/:x:/r/sites/TheUCSBolton/_layouts/15/Doc.aspx?sourcedoc=%7BE4957EF7-9B41-4611-8C46-4D17C092C5E5%7D&amp;file=KS3%20DT%20projects%20overview%20and%20mapping%202024-25.xlsx&amp;action=default&amp;mobileredirect=true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CF7F84-7447-A61C-1CC5-95E34E616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954" y="778599"/>
            <a:ext cx="4389500" cy="5852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C55577-7B8C-156A-9DF6-CF3F47563014}"/>
              </a:ext>
            </a:extLst>
          </p:cNvPr>
          <p:cNvSpPr txBox="1"/>
          <p:nvPr/>
        </p:nvSpPr>
        <p:spPr>
          <a:xfrm>
            <a:off x="574009" y="1377244"/>
            <a:ext cx="654794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Welcome to</a:t>
            </a:r>
          </a:p>
          <a:p>
            <a:endParaRPr lang="en-GB" sz="3200" b="1" dirty="0">
              <a:latin typeface="Century Gothic" panose="020B0502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Design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Technology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Engineering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Art </a:t>
            </a:r>
          </a:p>
          <a:p>
            <a:endParaRPr lang="en-GB" sz="3200" b="1" dirty="0">
              <a:latin typeface="Century Gothic" panose="020B0502020202020204" pitchFamily="34" charset="0"/>
            </a:endParaRPr>
          </a:p>
          <a:p>
            <a:endParaRPr lang="en-GB" sz="3200" b="1" dirty="0">
              <a:latin typeface="Century Gothic" panose="020B0502020202020204" pitchFamily="34" charset="0"/>
            </a:endParaRPr>
          </a:p>
          <a:p>
            <a:r>
              <a:rPr lang="en-GB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At University Collegiate School</a:t>
            </a:r>
          </a:p>
        </p:txBody>
      </p:sp>
    </p:spTree>
    <p:extLst>
      <p:ext uri="{BB962C8B-B14F-4D97-AF65-F5344CB8AC3E}">
        <p14:creationId xmlns:p14="http://schemas.microsoft.com/office/powerpoint/2010/main" val="1965859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710C42-2DAE-393B-CC92-E43E00E07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750" y="0"/>
            <a:ext cx="8592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69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8CE9-A445-4E52-C98C-E128378F2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381C3C6-07A8-F8BE-B09B-BB5AA35BBC76}"/>
              </a:ext>
            </a:extLst>
          </p:cNvPr>
          <p:cNvSpPr txBox="1"/>
          <p:nvPr/>
        </p:nvSpPr>
        <p:spPr>
          <a:xfrm>
            <a:off x="-203200" y="62037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rtl="0" fontAlgn="base"/>
            <a:r>
              <a:rPr lang="en-GB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4. 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Food teachers </a:t>
            </a:r>
            <a:r>
              <a:rPr lang="en-GB" sz="1800" b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KS3  </a:t>
            </a:r>
            <a:endParaRPr lang="en-GB" b="1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D6AB07-4224-34D8-CDAB-A7A5A14B3006}"/>
              </a:ext>
            </a:extLst>
          </p:cNvPr>
          <p:cNvSpPr/>
          <p:nvPr/>
        </p:nvSpPr>
        <p:spPr>
          <a:xfrm>
            <a:off x="528320" y="1341120"/>
            <a:ext cx="4389120" cy="16865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What works well?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1A999E-06F7-20E7-E76F-5F41B511EC28}"/>
              </a:ext>
            </a:extLst>
          </p:cNvPr>
          <p:cNvSpPr/>
          <p:nvPr/>
        </p:nvSpPr>
        <p:spPr>
          <a:xfrm>
            <a:off x="528320" y="4191000"/>
            <a:ext cx="4389120" cy="16865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What do we want to cover this year?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3743B29-D09F-6883-940C-CE03643970A9}"/>
              </a:ext>
            </a:extLst>
          </p:cNvPr>
          <p:cNvSpPr/>
          <p:nvPr/>
        </p:nvSpPr>
        <p:spPr>
          <a:xfrm>
            <a:off x="6380480" y="805041"/>
            <a:ext cx="4389120" cy="16865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What works well for short lessons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707C838-0816-1CFE-69A1-CE94655E72E8}"/>
              </a:ext>
            </a:extLst>
          </p:cNvPr>
          <p:cNvSpPr/>
          <p:nvPr/>
        </p:nvSpPr>
        <p:spPr>
          <a:xfrm>
            <a:off x="6380480" y="2786241"/>
            <a:ext cx="4389120" cy="16865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What works well for low ability/EAL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4168AC-97AF-1C77-9D95-DA8074F9A63E}"/>
              </a:ext>
            </a:extLst>
          </p:cNvPr>
          <p:cNvSpPr/>
          <p:nvPr/>
        </p:nvSpPr>
        <p:spPr>
          <a:xfrm>
            <a:off x="6380480" y="4869041"/>
            <a:ext cx="4389120" cy="16865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What works well for cost of living issues</a:t>
            </a:r>
          </a:p>
        </p:txBody>
      </p:sp>
    </p:spTree>
    <p:extLst>
      <p:ext uri="{BB962C8B-B14F-4D97-AF65-F5344CB8AC3E}">
        <p14:creationId xmlns:p14="http://schemas.microsoft.com/office/powerpoint/2010/main" val="1182027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7AB0D6-6702-69BF-1D90-54B10FB72558}"/>
              </a:ext>
            </a:extLst>
          </p:cNvPr>
          <p:cNvSpPr/>
          <p:nvPr/>
        </p:nvSpPr>
        <p:spPr>
          <a:xfrm>
            <a:off x="538480" y="1097280"/>
            <a:ext cx="11308080" cy="5181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/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2253895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D83DED-AC20-F6C2-BB60-34A0549B163C}"/>
              </a:ext>
            </a:extLst>
          </p:cNvPr>
          <p:cNvSpPr txBox="1"/>
          <p:nvPr/>
        </p:nvSpPr>
        <p:spPr>
          <a:xfrm>
            <a:off x="812800" y="1392381"/>
            <a:ext cx="8694882" cy="6462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fontAlgn="base">
              <a:lnSpc>
                <a:spcPct val="150000"/>
              </a:lnSpc>
              <a:buFont typeface="+mj-lt"/>
              <a:buAutoNum type="arabicPeriod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KS3 journey against the national curriculum</a:t>
            </a:r>
          </a:p>
          <a:p>
            <a:pPr fontAlgn="base">
              <a:lnSpc>
                <a:spcPct val="150000"/>
              </a:lnSpc>
              <a:buFont typeface="+mj-lt"/>
              <a:buAutoNum type="arabicPeriod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Moderation of coursework</a:t>
            </a:r>
          </a:p>
          <a:p>
            <a:pPr fontAlgn="base">
              <a:lnSpc>
                <a:spcPct val="150000"/>
              </a:lnSpc>
              <a:buFont typeface="+mj-lt"/>
              <a:buAutoNum type="arabicPeriod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Practical task - team structures challenge </a:t>
            </a:r>
          </a:p>
          <a:p>
            <a:pPr fontAlgn="base">
              <a:lnSpc>
                <a:spcPct val="150000"/>
              </a:lnSpc>
              <a:buFont typeface="+mj-lt"/>
              <a:buAutoNum type="arabicPeriod"/>
            </a:pP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Food teachers will be discussing some other areas while the rest do the structures challenge which I will clarify once I know numbers</a:t>
            </a:r>
          </a:p>
          <a:p>
            <a:pPr>
              <a:lnSpc>
                <a:spcPct val="150000"/>
              </a:lnSpc>
            </a:pPr>
            <a:b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E44730-52A5-9E30-6F41-9BE274AA59B9}"/>
              </a:ext>
            </a:extLst>
          </p:cNvPr>
          <p:cNvSpPr/>
          <p:nvPr/>
        </p:nvSpPr>
        <p:spPr>
          <a:xfrm>
            <a:off x="2011680" y="213360"/>
            <a:ext cx="8524240" cy="73152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DT HUB Tuesday 3</a:t>
            </a:r>
            <a:r>
              <a:rPr lang="en-GB" sz="3200" b="1" baseline="30000" dirty="0">
                <a:solidFill>
                  <a:schemeClr val="tx1"/>
                </a:solidFill>
              </a:rPr>
              <a:t>rd</a:t>
            </a:r>
            <a:r>
              <a:rPr lang="en-GB" sz="3200" b="1" dirty="0">
                <a:solidFill>
                  <a:schemeClr val="tx1"/>
                </a:solidFill>
              </a:rPr>
              <a:t> December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225F97-FCCE-AC61-C6FA-39DB2C93F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7385" y="1934859"/>
            <a:ext cx="2474615" cy="329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30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FBF165-56F4-FB7F-8113-FD81BE9EDF76}"/>
              </a:ext>
            </a:extLst>
          </p:cNvPr>
          <p:cNvSpPr txBox="1"/>
          <p:nvPr/>
        </p:nvSpPr>
        <p:spPr>
          <a:xfrm>
            <a:off x="-132080" y="295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rtl="0" fontAlgn="base">
              <a:buFont typeface="+mj-lt"/>
              <a:buAutoNum type="arabicPeriod"/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KS3 journey against the national curriculum</a:t>
            </a:r>
            <a:endParaRPr lang="en-GB" b="1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D73EAC-4703-63BE-4A00-9C9CAD2F2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301" y="915421"/>
            <a:ext cx="3987954" cy="568095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C7D6DFC-F17E-34F7-70DC-7F8F9CFF586F}"/>
              </a:ext>
            </a:extLst>
          </p:cNvPr>
          <p:cNvSpPr/>
          <p:nvPr/>
        </p:nvSpPr>
        <p:spPr>
          <a:xfrm>
            <a:off x="5283200" y="1035427"/>
            <a:ext cx="2570480" cy="163665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Design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E3DB42C-8E83-BE7E-2516-0B46C6B59C8A}"/>
              </a:ext>
            </a:extLst>
          </p:cNvPr>
          <p:cNvSpPr/>
          <p:nvPr/>
        </p:nvSpPr>
        <p:spPr>
          <a:xfrm>
            <a:off x="8988219" y="1035426"/>
            <a:ext cx="2570480" cy="163665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Manufacture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98951E73-EE52-9E9E-E976-2714498A9BF6}"/>
              </a:ext>
            </a:extLst>
          </p:cNvPr>
          <p:cNvSpPr/>
          <p:nvPr/>
        </p:nvSpPr>
        <p:spPr>
          <a:xfrm>
            <a:off x="6319520" y="2915920"/>
            <a:ext cx="345440" cy="241808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F15C2D7-352B-BC44-467C-3777D2582CF5}"/>
              </a:ext>
            </a:extLst>
          </p:cNvPr>
          <p:cNvSpPr/>
          <p:nvPr/>
        </p:nvSpPr>
        <p:spPr>
          <a:xfrm>
            <a:off x="10100739" y="2874387"/>
            <a:ext cx="345440" cy="241808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8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AA8CFA-9ED7-DF0D-8EE8-36A6D988A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708" y="617087"/>
            <a:ext cx="10260901" cy="398539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6E80504-6625-3487-D2C2-737493B7C4CC}"/>
              </a:ext>
            </a:extLst>
          </p:cNvPr>
          <p:cNvSpPr/>
          <p:nvPr/>
        </p:nvSpPr>
        <p:spPr>
          <a:xfrm>
            <a:off x="3566160" y="5069840"/>
            <a:ext cx="4795520" cy="10363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How did we get to this ?</a:t>
            </a:r>
          </a:p>
        </p:txBody>
      </p:sp>
    </p:spTree>
    <p:extLst>
      <p:ext uri="{BB962C8B-B14F-4D97-AF65-F5344CB8AC3E}">
        <p14:creationId xmlns:p14="http://schemas.microsoft.com/office/powerpoint/2010/main" val="3261365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56A19E-C361-FEFC-3B8E-2A65C5F92AB2}"/>
              </a:ext>
            </a:extLst>
          </p:cNvPr>
          <p:cNvSpPr txBox="1"/>
          <p:nvPr/>
        </p:nvSpPr>
        <p:spPr>
          <a:xfrm>
            <a:off x="1362935" y="569269"/>
            <a:ext cx="10829065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Purpose of study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Design and technology is an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inspiring, rigorous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practical subject. Using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creativity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imagination, pupils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design and make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products that solve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real and relevant problems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within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variety of contexts, considering their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own and others’ needs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wants and values. They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acquire a broad range of subject knowledge and draw on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disciplines such as mathematics, </a:t>
            </a:r>
          </a:p>
          <a:p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science, engineering, computing and art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Pupils learn how to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take risks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becoming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resourceful, innovative, enterprising and capable citizens. Through the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evaluation of past </a:t>
            </a:r>
          </a:p>
          <a:p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and present design and technology,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they develop a critical understanding of its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impact on </a:t>
            </a:r>
          </a:p>
          <a:p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daily life and the wider world.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High-quality design and technology education makes an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essential contribution to the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creativity, culture, wealth and well-being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 the nation.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Aims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national curriculum for design and technology aims to ensure that all pupils: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 develop the creative, technical and practical expertise needed to perform everyday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tasks confidently and to participate successfully in an increasingly technological world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 build and apply a repertoire of knowledge,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understanding and skills in order to design </a:t>
            </a:r>
          </a:p>
          <a:p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and make high-quality prototypes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products for a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wide range of users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 critique, evaluate and test their ideas and </a:t>
            </a:r>
            <a:r>
              <a:rPr lang="en-GB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products and the work of others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 understand and apply the </a:t>
            </a:r>
            <a:r>
              <a:rPr lang="en-GB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principles of nutrition and learn how to cook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Attainment targets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By the end of key stage 3, pupils are expected to know, apply and understand the matters,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skills and processes specified in the programme of study.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Schools are not required by law to teach the example content in [square brackets]</a:t>
            </a:r>
          </a:p>
        </p:txBody>
      </p:sp>
    </p:spTree>
    <p:extLst>
      <p:ext uri="{BB962C8B-B14F-4D97-AF65-F5344CB8AC3E}">
        <p14:creationId xmlns:p14="http://schemas.microsoft.com/office/powerpoint/2010/main" val="868735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A70BEF-8E55-A75A-C031-D971866BBF13}"/>
              </a:ext>
            </a:extLst>
          </p:cNvPr>
          <p:cNvSpPr txBox="1"/>
          <p:nvPr/>
        </p:nvSpPr>
        <p:spPr>
          <a:xfrm>
            <a:off x="90707" y="663596"/>
            <a:ext cx="540512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/>
              <a:t>Subject content</a:t>
            </a:r>
          </a:p>
          <a:p>
            <a:r>
              <a:rPr lang="en-GB" sz="1200" b="1" dirty="0"/>
              <a:t>Key stage 3</a:t>
            </a:r>
          </a:p>
          <a:p>
            <a:r>
              <a:rPr lang="en-GB" sz="1200" dirty="0"/>
              <a:t>Through a variety of creative and practical activities, pupils should be taught the </a:t>
            </a:r>
          </a:p>
          <a:p>
            <a:r>
              <a:rPr lang="en-GB" sz="1200" dirty="0"/>
              <a:t>knowledge, understanding and skills needed to engage in an </a:t>
            </a:r>
            <a:r>
              <a:rPr lang="en-GB" sz="1200" dirty="0">
                <a:highlight>
                  <a:srgbClr val="00FFFF"/>
                </a:highlight>
              </a:rPr>
              <a:t>iterative process of designing </a:t>
            </a:r>
          </a:p>
          <a:p>
            <a:r>
              <a:rPr lang="en-GB" sz="1200" dirty="0">
                <a:highlight>
                  <a:srgbClr val="00FFFF"/>
                </a:highlight>
              </a:rPr>
              <a:t>and making</a:t>
            </a:r>
            <a:r>
              <a:rPr lang="en-GB" sz="1200" dirty="0"/>
              <a:t>. They should work in a range of domestic and local contexts [for example, the </a:t>
            </a:r>
          </a:p>
          <a:p>
            <a:r>
              <a:rPr lang="en-GB" sz="1200" dirty="0"/>
              <a:t>home, </a:t>
            </a:r>
            <a:r>
              <a:rPr lang="en-GB" sz="1200" dirty="0">
                <a:highlight>
                  <a:srgbClr val="00FFFF"/>
                </a:highlight>
              </a:rPr>
              <a:t>health</a:t>
            </a:r>
            <a:r>
              <a:rPr lang="en-GB" sz="1200" dirty="0"/>
              <a:t>, leisure and </a:t>
            </a:r>
            <a:r>
              <a:rPr lang="en-GB" sz="1200" dirty="0">
                <a:highlight>
                  <a:srgbClr val="00FFFF"/>
                </a:highlight>
              </a:rPr>
              <a:t>culture</a:t>
            </a:r>
            <a:r>
              <a:rPr lang="en-GB" sz="1200" dirty="0"/>
              <a:t>], and industrial contexts [for example, </a:t>
            </a:r>
            <a:r>
              <a:rPr lang="en-GB" sz="1200" dirty="0">
                <a:highlight>
                  <a:srgbClr val="00FFFF"/>
                </a:highlight>
              </a:rPr>
              <a:t>engineering, </a:t>
            </a:r>
          </a:p>
          <a:p>
            <a:r>
              <a:rPr lang="en-GB" sz="1200" dirty="0">
                <a:highlight>
                  <a:srgbClr val="00FFFF"/>
                </a:highlight>
              </a:rPr>
              <a:t>manufacturing, construction, food, energy</a:t>
            </a:r>
            <a:r>
              <a:rPr lang="en-GB" sz="1200" dirty="0"/>
              <a:t>, agriculture (including horticulture) and fashion].</a:t>
            </a:r>
          </a:p>
          <a:p>
            <a:endParaRPr lang="en-GB" sz="1200" dirty="0"/>
          </a:p>
          <a:p>
            <a:r>
              <a:rPr lang="en-GB" sz="1200" dirty="0"/>
              <a:t>When designing and making, pupils should be taught to:</a:t>
            </a:r>
          </a:p>
          <a:p>
            <a:endParaRPr lang="en-GB" sz="1200" dirty="0"/>
          </a:p>
          <a:p>
            <a:r>
              <a:rPr lang="en-GB" sz="1200" b="1" dirty="0"/>
              <a:t>Design</a:t>
            </a:r>
          </a:p>
          <a:p>
            <a:r>
              <a:rPr lang="en-GB" sz="1200" dirty="0"/>
              <a:t> use research and exploration, such as the </a:t>
            </a:r>
            <a:r>
              <a:rPr lang="en-GB" sz="1200" dirty="0">
                <a:highlight>
                  <a:srgbClr val="00FFFF"/>
                </a:highlight>
              </a:rPr>
              <a:t>study of different cultures</a:t>
            </a:r>
            <a:r>
              <a:rPr lang="en-GB" sz="1200" dirty="0"/>
              <a:t>, to identify and </a:t>
            </a:r>
            <a:r>
              <a:rPr lang="en-GB" sz="1200" dirty="0">
                <a:highlight>
                  <a:srgbClr val="00FFFF"/>
                </a:highlight>
              </a:rPr>
              <a:t>understand user needs</a:t>
            </a:r>
          </a:p>
          <a:p>
            <a:r>
              <a:rPr lang="en-GB" sz="1200" dirty="0"/>
              <a:t> identify and solve their own design problems and understand how to reformulate </a:t>
            </a:r>
          </a:p>
          <a:p>
            <a:r>
              <a:rPr lang="en-GB" sz="1200" dirty="0"/>
              <a:t>problems given to them</a:t>
            </a:r>
          </a:p>
          <a:p>
            <a:r>
              <a:rPr lang="en-GB" sz="1200" dirty="0"/>
              <a:t> develop specifications to inform the </a:t>
            </a:r>
            <a:r>
              <a:rPr lang="en-GB" sz="1200" dirty="0">
                <a:highlight>
                  <a:srgbClr val="00FFFF"/>
                </a:highlight>
              </a:rPr>
              <a:t>design of innovative, functional, appealing products</a:t>
            </a:r>
            <a:r>
              <a:rPr lang="en-GB" sz="1200" dirty="0"/>
              <a:t> that respond to needs in a variety of situations</a:t>
            </a:r>
          </a:p>
          <a:p>
            <a:r>
              <a:rPr lang="en-GB" sz="1200" dirty="0"/>
              <a:t> use a variety of approaches [for example, </a:t>
            </a:r>
            <a:r>
              <a:rPr lang="en-GB" sz="1200" dirty="0">
                <a:highlight>
                  <a:srgbClr val="00FFFF"/>
                </a:highlight>
              </a:rPr>
              <a:t>biomimicry</a:t>
            </a:r>
            <a:r>
              <a:rPr lang="en-GB" sz="1200" dirty="0"/>
              <a:t> and user-centred design],</a:t>
            </a:r>
          </a:p>
          <a:p>
            <a:r>
              <a:rPr lang="en-GB" sz="1200" dirty="0"/>
              <a:t>to generate creative ideas and avoid stereotypical responses</a:t>
            </a:r>
          </a:p>
          <a:p>
            <a:r>
              <a:rPr lang="en-GB" sz="1200" dirty="0"/>
              <a:t> develop and communicate design ideas using annotated sketches, detailed plans, 3-D and mathematical modelling, oral and digital presentations and computer-based tools</a:t>
            </a:r>
          </a:p>
          <a:p>
            <a:r>
              <a:rPr lang="en-GB" sz="1200" b="1" dirty="0"/>
              <a:t>Make</a:t>
            </a:r>
          </a:p>
          <a:p>
            <a:r>
              <a:rPr lang="en-GB" sz="1200" dirty="0"/>
              <a:t> select from and use specialist tools, techniques, processes, equipment and machinery precisely, including computer-aided manufacture</a:t>
            </a:r>
          </a:p>
          <a:p>
            <a:r>
              <a:rPr lang="en-GB" sz="1200" dirty="0"/>
              <a:t> select from and use a wider, more complex range of materials, components and </a:t>
            </a:r>
          </a:p>
          <a:p>
            <a:r>
              <a:rPr lang="en-GB" sz="1200" dirty="0"/>
              <a:t>ingredients, taking into account their properties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BA80C3-D809-CE98-5944-09DD44663321}"/>
              </a:ext>
            </a:extLst>
          </p:cNvPr>
          <p:cNvSpPr txBox="1"/>
          <p:nvPr/>
        </p:nvSpPr>
        <p:spPr>
          <a:xfrm>
            <a:off x="5648227" y="409414"/>
            <a:ext cx="6940013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/>
              <a:t>Evaluate</a:t>
            </a:r>
          </a:p>
          <a:p>
            <a:r>
              <a:rPr lang="en-GB" sz="1200" dirty="0"/>
              <a:t> analyse the </a:t>
            </a:r>
            <a:r>
              <a:rPr lang="en-GB" sz="1200" dirty="0">
                <a:highlight>
                  <a:srgbClr val="00FFFF"/>
                </a:highlight>
              </a:rPr>
              <a:t>work of past and present professionals </a:t>
            </a:r>
            <a:r>
              <a:rPr lang="en-GB" sz="1200" dirty="0"/>
              <a:t>and others to develop and broaden </a:t>
            </a:r>
          </a:p>
          <a:p>
            <a:r>
              <a:rPr lang="en-GB" sz="1200" dirty="0"/>
              <a:t>their understanding</a:t>
            </a:r>
          </a:p>
          <a:p>
            <a:r>
              <a:rPr lang="en-GB" sz="1200" dirty="0"/>
              <a:t> investigate new and emerging technologies</a:t>
            </a:r>
          </a:p>
          <a:p>
            <a:r>
              <a:rPr lang="en-GB" sz="1200" dirty="0"/>
              <a:t> test, evaluate and refine their ideas and products against a specification, taking into </a:t>
            </a:r>
          </a:p>
          <a:p>
            <a:r>
              <a:rPr lang="en-GB" sz="1200" dirty="0"/>
              <a:t>account the views of </a:t>
            </a:r>
            <a:r>
              <a:rPr lang="en-GB" sz="1200" dirty="0">
                <a:highlight>
                  <a:srgbClr val="00FFFF"/>
                </a:highlight>
              </a:rPr>
              <a:t>intended users and other interested groups</a:t>
            </a:r>
          </a:p>
          <a:p>
            <a:r>
              <a:rPr lang="en-GB" sz="1200" dirty="0"/>
              <a:t> understand developments in design and technology, its impact on individuals, </a:t>
            </a:r>
            <a:r>
              <a:rPr lang="en-GB" sz="1200" dirty="0">
                <a:highlight>
                  <a:srgbClr val="00FFFF"/>
                </a:highlight>
              </a:rPr>
              <a:t>society </a:t>
            </a:r>
          </a:p>
          <a:p>
            <a:r>
              <a:rPr lang="en-GB" sz="1200" dirty="0">
                <a:highlight>
                  <a:srgbClr val="00FFFF"/>
                </a:highlight>
              </a:rPr>
              <a:t>and the environment</a:t>
            </a:r>
            <a:r>
              <a:rPr lang="en-GB" sz="1200" dirty="0"/>
              <a:t>, and the responsibilities of designers, engineers and technologists</a:t>
            </a:r>
          </a:p>
          <a:p>
            <a:r>
              <a:rPr lang="en-GB" sz="1200" b="1" dirty="0"/>
              <a:t>Technical knowledge</a:t>
            </a:r>
          </a:p>
          <a:p>
            <a:r>
              <a:rPr lang="en-GB" sz="1200" dirty="0"/>
              <a:t> understand and use the properties of materials and the performance of structural </a:t>
            </a:r>
          </a:p>
          <a:p>
            <a:r>
              <a:rPr lang="en-GB" sz="1200" dirty="0"/>
              <a:t>elements to achieve functioning solutions</a:t>
            </a:r>
          </a:p>
          <a:p>
            <a:r>
              <a:rPr lang="en-GB" sz="1200" dirty="0"/>
              <a:t> understand how more advanced mechanical systems used in their products enable </a:t>
            </a:r>
          </a:p>
          <a:p>
            <a:r>
              <a:rPr lang="en-GB" sz="1200" dirty="0"/>
              <a:t>changes in movement and force</a:t>
            </a:r>
          </a:p>
          <a:p>
            <a:r>
              <a:rPr lang="en-GB" sz="1200" dirty="0"/>
              <a:t> understand how more advanced electrical and electronic systems can be powered and </a:t>
            </a:r>
          </a:p>
          <a:p>
            <a:r>
              <a:rPr lang="en-GB" sz="1200" dirty="0"/>
              <a:t>used in their products [for example, circuits with heat, light, sound and movement as </a:t>
            </a:r>
          </a:p>
          <a:p>
            <a:r>
              <a:rPr lang="en-GB" sz="1200" dirty="0"/>
              <a:t>inputs and outputs]</a:t>
            </a:r>
          </a:p>
          <a:p>
            <a:r>
              <a:rPr lang="en-GB" sz="1200" dirty="0"/>
              <a:t> apply computing and use electronics to embed intelligence in products that respond to </a:t>
            </a:r>
          </a:p>
          <a:p>
            <a:r>
              <a:rPr lang="en-GB" sz="1200" dirty="0"/>
              <a:t>inputs [for example, sensors], and control outputs [for example, actuators], using </a:t>
            </a:r>
          </a:p>
          <a:p>
            <a:r>
              <a:rPr lang="en-GB" sz="1200" dirty="0"/>
              <a:t>programmable components [for example, microcontrollers].</a:t>
            </a:r>
          </a:p>
          <a:p>
            <a:r>
              <a:rPr lang="en-GB" sz="1200" b="1" dirty="0"/>
              <a:t>Cooking and nutrition</a:t>
            </a:r>
          </a:p>
          <a:p>
            <a:r>
              <a:rPr lang="en-GB" sz="1200" dirty="0"/>
              <a:t>As part of their work with food, pupils should be taught how to cook and apply the </a:t>
            </a:r>
          </a:p>
          <a:p>
            <a:r>
              <a:rPr lang="en-GB" sz="1200" dirty="0"/>
              <a:t>principles of </a:t>
            </a:r>
            <a:r>
              <a:rPr lang="en-GB" sz="1200" dirty="0">
                <a:highlight>
                  <a:srgbClr val="FFFF00"/>
                </a:highlight>
              </a:rPr>
              <a:t>nutrition and healthy eating</a:t>
            </a:r>
            <a:r>
              <a:rPr lang="en-GB" sz="1200" dirty="0"/>
              <a:t>. Instilling a love of cooking in pupils will also open </a:t>
            </a:r>
          </a:p>
          <a:p>
            <a:r>
              <a:rPr lang="en-GB" sz="1200" dirty="0"/>
              <a:t>a door to one of the great expressions of human creativity. Learning how to cook is a </a:t>
            </a:r>
          </a:p>
          <a:p>
            <a:r>
              <a:rPr lang="en-GB" sz="1200" dirty="0"/>
              <a:t>crucial life skill that enables pupils to feed themselves and others affordably and well, now </a:t>
            </a:r>
          </a:p>
          <a:p>
            <a:r>
              <a:rPr lang="en-GB" sz="1200" dirty="0"/>
              <a:t>and in later life.</a:t>
            </a:r>
          </a:p>
          <a:p>
            <a:r>
              <a:rPr lang="en-GB" sz="1200" b="1" dirty="0"/>
              <a:t>Pupils should be taught to:</a:t>
            </a:r>
          </a:p>
          <a:p>
            <a:r>
              <a:rPr lang="en-GB" sz="1200" b="1" dirty="0"/>
              <a:t>Key stage 3</a:t>
            </a:r>
          </a:p>
          <a:p>
            <a:r>
              <a:rPr lang="en-GB" sz="1200" dirty="0"/>
              <a:t> understand and apply the principles of nutrition and health</a:t>
            </a:r>
          </a:p>
          <a:p>
            <a:r>
              <a:rPr lang="en-GB" sz="1200" dirty="0"/>
              <a:t> cook a repertoire of predominantly savoury dishes so that they are able to feed </a:t>
            </a:r>
          </a:p>
          <a:p>
            <a:r>
              <a:rPr lang="en-GB" sz="1200" dirty="0"/>
              <a:t>themselves and others a </a:t>
            </a:r>
            <a:r>
              <a:rPr lang="en-GB" sz="1200" dirty="0">
                <a:highlight>
                  <a:srgbClr val="FFFF00"/>
                </a:highlight>
              </a:rPr>
              <a:t>healthy and varied diet</a:t>
            </a:r>
          </a:p>
          <a:p>
            <a:r>
              <a:rPr lang="en-GB" sz="1200" dirty="0"/>
              <a:t> become competent in a range of cooking techniques [for example, selecting and </a:t>
            </a:r>
          </a:p>
          <a:p>
            <a:r>
              <a:rPr lang="en-GB" sz="1200" dirty="0"/>
              <a:t>preparing ingredients; using utensils and electrical equipment; applying heat in different </a:t>
            </a:r>
          </a:p>
          <a:p>
            <a:r>
              <a:rPr lang="en-GB" sz="1200" dirty="0"/>
              <a:t>ways; using awareness of taste, texture and smell to decide how to season dishes and </a:t>
            </a:r>
          </a:p>
          <a:p>
            <a:r>
              <a:rPr lang="en-GB" sz="1200" dirty="0"/>
              <a:t>combine ingredients; adapting and using their own recipes]</a:t>
            </a:r>
          </a:p>
          <a:p>
            <a:r>
              <a:rPr lang="en-GB" sz="1200" dirty="0"/>
              <a:t> understand the source, seasonality and characteristics of a broad range of ingredients.</a:t>
            </a:r>
          </a:p>
        </p:txBody>
      </p:sp>
    </p:spTree>
    <p:extLst>
      <p:ext uri="{BB962C8B-B14F-4D97-AF65-F5344CB8AC3E}">
        <p14:creationId xmlns:p14="http://schemas.microsoft.com/office/powerpoint/2010/main" val="2829952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F3E7A5-3D00-EA21-41BC-D99CB3627D52}"/>
              </a:ext>
            </a:extLst>
          </p:cNvPr>
          <p:cNvSpPr txBox="1"/>
          <p:nvPr/>
        </p:nvSpPr>
        <p:spPr>
          <a:xfrm>
            <a:off x="5506720" y="4370477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https://thekeysfederation.sharepoint.com/:x:/r/sites/TheUCSBolton/_layouts/15/Doc.aspx?sourcedoc=%7BE4957EF7-9B41-4611-8C46-4D17C092C5E5%7D&amp;file=KS3%20DT%20projects%20overview%20and%20mapping%202024-25.xlsx&amp;action=default&amp;mobileredirect=true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4D8567-F549-B0C5-1C6F-D25587ECFF06}"/>
              </a:ext>
            </a:extLst>
          </p:cNvPr>
          <p:cNvSpPr txBox="1"/>
          <p:nvPr/>
        </p:nvSpPr>
        <p:spPr>
          <a:xfrm>
            <a:off x="355600" y="902345"/>
            <a:ext cx="2255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rtl="0" fontAlgn="base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Mapping</a:t>
            </a:r>
            <a:endParaRPr lang="en-GB" b="1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5BF562-B8B4-E034-E29D-302645CB5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39" y="1457783"/>
            <a:ext cx="6304781" cy="222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617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E9423-2CB3-0989-7984-5CEC41079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90B500-EB1B-F521-8B2A-04F9912D668A}"/>
              </a:ext>
            </a:extLst>
          </p:cNvPr>
          <p:cNvSpPr txBox="1"/>
          <p:nvPr/>
        </p:nvSpPr>
        <p:spPr>
          <a:xfrm>
            <a:off x="274782" y="693111"/>
            <a:ext cx="609600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Moderation of coursework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597792D-6F25-3F60-565E-D4AB2EF64C60}"/>
              </a:ext>
            </a:extLst>
          </p:cNvPr>
          <p:cNvSpPr/>
          <p:nvPr/>
        </p:nvSpPr>
        <p:spPr>
          <a:xfrm>
            <a:off x="822960" y="1615440"/>
            <a:ext cx="5689600" cy="43891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Where are people up to?</a:t>
            </a:r>
          </a:p>
          <a:p>
            <a:pPr algn="ctr"/>
            <a:endParaRPr lang="en-GB" sz="3600" dirty="0"/>
          </a:p>
          <a:p>
            <a:pPr algn="ctr"/>
            <a:r>
              <a:rPr lang="en-GB" sz="3600" dirty="0"/>
              <a:t>Who needs a check in?</a:t>
            </a:r>
          </a:p>
        </p:txBody>
      </p:sp>
    </p:spTree>
    <p:extLst>
      <p:ext uri="{BB962C8B-B14F-4D97-AF65-F5344CB8AC3E}">
        <p14:creationId xmlns:p14="http://schemas.microsoft.com/office/powerpoint/2010/main" val="1341687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A6C74-D5EC-BC7E-7858-3FBB705EE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C548DF9-17CF-E9AA-9B3D-4F140C6BAB5B}"/>
              </a:ext>
            </a:extLst>
          </p:cNvPr>
          <p:cNvSpPr txBox="1"/>
          <p:nvPr/>
        </p:nvSpPr>
        <p:spPr>
          <a:xfrm>
            <a:off x="-203200" y="62037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fontAlgn="base"/>
            <a:r>
              <a:rPr lang="en-GB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3. 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Practical task - team structures challenge </a:t>
            </a:r>
          </a:p>
          <a:p>
            <a:pPr marL="457200" algn="l" rtl="0" fontAlgn="base"/>
            <a:endParaRPr lang="en-GB" b="1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Picture 2" descr="A drawing of a bridge construction&#10;&#10;Description automatically generated">
            <a:extLst>
              <a:ext uri="{FF2B5EF4-FFF2-40B4-BE49-F238E27FC236}">
                <a16:creationId xmlns:a16="http://schemas.microsoft.com/office/drawing/2014/main" id="{ED03F3DD-B6CC-4EBF-C125-255CEE577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77" y="1097023"/>
            <a:ext cx="6928814" cy="5389077"/>
          </a:xfrm>
          <a:prstGeom prst="rect">
            <a:avLst/>
          </a:prstGeom>
        </p:spPr>
      </p:pic>
      <p:pic>
        <p:nvPicPr>
          <p:cNvPr id="5" name="Picture 4" descr="A metal structure with many metal parts&#10;&#10;Description automatically generated with medium confidence">
            <a:extLst>
              <a:ext uri="{FF2B5EF4-FFF2-40B4-BE49-F238E27FC236}">
                <a16:creationId xmlns:a16="http://schemas.microsoft.com/office/drawing/2014/main" id="{7FB2C0D6-DD5D-B5C9-EF3F-E9ED043AE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555" y="1939933"/>
            <a:ext cx="4582445" cy="370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2876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398bec8-87b5-44b1-a3e0-279a4eafc3b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738F139C74CD448CBF2EB8634BBC8F" ma:contentTypeVersion="16" ma:contentTypeDescription="Create a new document." ma:contentTypeScope="" ma:versionID="1c42a3559e5eee93e7181efe7ac47b85">
  <xsd:schema xmlns:xsd="http://www.w3.org/2001/XMLSchema" xmlns:xs="http://www.w3.org/2001/XMLSchema" xmlns:p="http://schemas.microsoft.com/office/2006/metadata/properties" xmlns:ns3="a398bec8-87b5-44b1-a3e0-279a4eafc3bc" xmlns:ns4="f415f9b2-85d0-4f9f-bc39-ad1481e277a0" targetNamespace="http://schemas.microsoft.com/office/2006/metadata/properties" ma:root="true" ma:fieldsID="127ce01580c849cead9a28e20beb8d2d" ns3:_="" ns4:_="">
    <xsd:import namespace="a398bec8-87b5-44b1-a3e0-279a4eafc3bc"/>
    <xsd:import namespace="f415f9b2-85d0-4f9f-bc39-ad1481e277a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8bec8-87b5-44b1-a3e0-279a4eafc3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5f9b2-85d0-4f9f-bc39-ad1481e277a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FB01E3-3FCD-4183-B357-4DB62241E2FC}">
  <ds:schemaRefs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f415f9b2-85d0-4f9f-bc39-ad1481e277a0"/>
    <ds:schemaRef ds:uri="http://www.w3.org/XML/1998/namespace"/>
    <ds:schemaRef ds:uri="http://purl.org/dc/terms/"/>
    <ds:schemaRef ds:uri="http://schemas.microsoft.com/office/2006/documentManagement/types"/>
    <ds:schemaRef ds:uri="a398bec8-87b5-44b1-a3e0-279a4eafc3bc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DE7F81D-1FEE-4EE6-A59B-3CA72B6220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B6DB55-9250-4FCF-8DFD-D2AE8B0B7D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98bec8-87b5-44b1-a3e0-279a4eafc3bc"/>
    <ds:schemaRef ds:uri="f415f9b2-85d0-4f9f-bc39-ad1481e277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409</TotalTime>
  <Words>1097</Words>
  <Application>Microsoft Macintosh PowerPoint</Application>
  <PresentationFormat>Widescreen</PresentationFormat>
  <Paragraphs>113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Gill Sans MT</vt:lpstr>
      <vt:lpstr>Wingdings 2</vt:lpstr>
      <vt:lpstr>Dividend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L Arkwright</dc:creator>
  <cp:lastModifiedBy>Michelle Howard</cp:lastModifiedBy>
  <cp:revision>3</cp:revision>
  <dcterms:created xsi:type="dcterms:W3CDTF">2024-11-24T21:49:57Z</dcterms:created>
  <dcterms:modified xsi:type="dcterms:W3CDTF">2025-04-03T08:19:06Z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0x01010094738F139C74CD448CBF2EB8634BBC8F</vt:lpwstr>
  </property>
</Properties>
</file>