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C30B8AE7-F0FC-463D-80A9-94D8635D3B4C}">
          <p14:sldIdLst>
            <p14:sldId id="256"/>
            <p14:sldId id="258"/>
            <p14:sldId id="257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9D1E"/>
    <a:srgbClr val="C007C9"/>
    <a:srgbClr val="0066FF"/>
    <a:srgbClr val="CF2215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5369F-FAAE-4A56-BB0B-44CD0C0D9AFF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D367F-B2C4-4232-89E5-13E231AB46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60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277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175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2200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545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8479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703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667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531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9091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296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249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1009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5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64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48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368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8" name="Graphic 17" descr="Home outline">
            <a:hlinkClick r:id="" action="ppaction://noaction"/>
            <a:extLst>
              <a:ext uri="{FF2B5EF4-FFF2-40B4-BE49-F238E27FC236}">
                <a16:creationId xmlns:a16="http://schemas.microsoft.com/office/drawing/2014/main" id="{77631B86-652B-4D38-A935-6BF51424B20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4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32A5A-211F-4097-A996-AC83397FF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674" y="1028740"/>
            <a:ext cx="7766936" cy="1646302"/>
          </a:xfrm>
        </p:spPr>
        <p:txBody>
          <a:bodyPr/>
          <a:lstStyle/>
          <a:p>
            <a:pPr algn="ctr"/>
            <a:r>
              <a:rPr lang="en-GB" sz="7200" b="1" dirty="0"/>
              <a:t>Maths Hub </a:t>
            </a:r>
            <a:br>
              <a:rPr lang="en-GB" sz="7200" b="1" dirty="0"/>
            </a:br>
            <a:r>
              <a:rPr lang="en-GB" sz="7200" b="1" dirty="0"/>
              <a:t>29</a:t>
            </a:r>
            <a:r>
              <a:rPr lang="en-GB" sz="7200" b="1" baseline="30000" dirty="0"/>
              <a:t>th</a:t>
            </a:r>
            <a:r>
              <a:rPr lang="en-GB" sz="7200" b="1" dirty="0"/>
              <a:t> June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75AFD-AF85-4E56-AB1B-554CACCA1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0130" y="3549064"/>
            <a:ext cx="5808133" cy="2935626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/>
              <a:t>Curriculum Intent: </a:t>
            </a:r>
          </a:p>
          <a:p>
            <a:pPr algn="ctr"/>
            <a:r>
              <a:rPr lang="en-GB" sz="3600" b="1" dirty="0"/>
              <a:t>Understanding and use of </a:t>
            </a:r>
          </a:p>
          <a:p>
            <a:pPr algn="ctr"/>
            <a:r>
              <a:rPr lang="en-GB" sz="3600" b="1" dirty="0"/>
              <a:t>algebraic notation</a:t>
            </a:r>
          </a:p>
        </p:txBody>
      </p:sp>
    </p:spTree>
    <p:extLst>
      <p:ext uri="{BB962C8B-B14F-4D97-AF65-F5344CB8AC3E}">
        <p14:creationId xmlns:p14="http://schemas.microsoft.com/office/powerpoint/2010/main" val="238938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4CEA5-80B2-4BC1-9306-BB79F5202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164" y="466987"/>
            <a:ext cx="8596668" cy="1320800"/>
          </a:xfrm>
        </p:spPr>
        <p:txBody>
          <a:bodyPr/>
          <a:lstStyle/>
          <a:p>
            <a:r>
              <a:rPr lang="en-GB" dirty="0"/>
              <a:t>The big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79BD3-C333-4E88-BDDF-BB39F15E4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3" y="1266738"/>
            <a:ext cx="9798340" cy="5124275"/>
          </a:xfrm>
        </p:spPr>
        <p:txBody>
          <a:bodyPr>
            <a:normAutofit/>
          </a:bodyPr>
          <a:lstStyle/>
          <a:p>
            <a:r>
              <a:rPr lang="en-GB" sz="2000" dirty="0"/>
              <a:t>How does </a:t>
            </a:r>
            <a:r>
              <a:rPr lang="en-GB" sz="2000" b="1" dirty="0"/>
              <a:t>KS2 feed into </a:t>
            </a:r>
            <a:r>
              <a:rPr lang="en-GB" sz="2000" dirty="0"/>
              <a:t>this topic?</a:t>
            </a:r>
          </a:p>
          <a:p>
            <a:r>
              <a:rPr lang="en-GB" sz="2000" dirty="0"/>
              <a:t>How have you gone about </a:t>
            </a:r>
            <a:r>
              <a:rPr lang="en-GB" sz="2000" b="1" dirty="0"/>
              <a:t>designing your curriculum</a:t>
            </a:r>
            <a:r>
              <a:rPr lang="en-GB" sz="2000" dirty="0"/>
              <a:t>?</a:t>
            </a:r>
          </a:p>
          <a:p>
            <a:r>
              <a:rPr lang="en-GB" sz="2000" dirty="0"/>
              <a:t>Is there a </a:t>
            </a:r>
            <a:r>
              <a:rPr lang="en-GB" sz="2000" b="1" dirty="0"/>
              <a:t>logical order </a:t>
            </a:r>
            <a:r>
              <a:rPr lang="en-GB" sz="2000" dirty="0"/>
              <a:t>to your curriculum?</a:t>
            </a:r>
          </a:p>
          <a:p>
            <a:r>
              <a:rPr lang="en-GB" sz="2000" b="1" dirty="0"/>
              <a:t>What does ‘getting better’ look like </a:t>
            </a:r>
            <a:r>
              <a:rPr lang="en-GB" sz="2000" dirty="0"/>
              <a:t>when teaching and learning algebra?</a:t>
            </a:r>
          </a:p>
          <a:p>
            <a:r>
              <a:rPr lang="en-GB" sz="2000" dirty="0"/>
              <a:t>How do you know all your teachers are delivering the </a:t>
            </a:r>
            <a:r>
              <a:rPr lang="en-GB" sz="2000" b="1" dirty="0"/>
              <a:t>essential knowledge</a:t>
            </a:r>
            <a:r>
              <a:rPr lang="en-GB" sz="2000" dirty="0"/>
              <a:t> and </a:t>
            </a:r>
            <a:r>
              <a:rPr lang="en-GB" sz="2000" b="1" dirty="0"/>
              <a:t>language?</a:t>
            </a:r>
          </a:p>
          <a:p>
            <a:r>
              <a:rPr lang="en-GB" sz="2000" dirty="0"/>
              <a:t>How is the topic </a:t>
            </a:r>
            <a:r>
              <a:rPr lang="en-GB" sz="2000" b="1" dirty="0"/>
              <a:t>sequenced</a:t>
            </a:r>
            <a:r>
              <a:rPr lang="en-GB" sz="2000" dirty="0"/>
              <a:t>?</a:t>
            </a:r>
          </a:p>
          <a:p>
            <a:r>
              <a:rPr lang="en-GB" sz="2000" dirty="0"/>
              <a:t>What </a:t>
            </a:r>
            <a:r>
              <a:rPr lang="en-GB" sz="2000" b="1" dirty="0"/>
              <a:t>prior knowledge </a:t>
            </a:r>
            <a:r>
              <a:rPr lang="en-GB" sz="2000" dirty="0"/>
              <a:t>is needed and is this evident on your SOL?</a:t>
            </a:r>
          </a:p>
          <a:p>
            <a:r>
              <a:rPr lang="en-GB" sz="2000" dirty="0"/>
              <a:t>Are students given opportunity to </a:t>
            </a:r>
            <a:r>
              <a:rPr lang="en-GB" sz="2000" b="1" dirty="0"/>
              <a:t>think and think hard</a:t>
            </a:r>
            <a:r>
              <a:rPr lang="en-GB" sz="2000" dirty="0"/>
              <a:t>?</a:t>
            </a:r>
          </a:p>
          <a:p>
            <a:r>
              <a:rPr lang="en-GB" sz="2000" b="1" dirty="0"/>
              <a:t>Assessment</a:t>
            </a:r>
            <a:r>
              <a:rPr lang="en-GB" sz="2000" dirty="0"/>
              <a:t> - how do you know if students are learning the </a:t>
            </a:r>
            <a:r>
              <a:rPr lang="en-GB" sz="2000" b="1" dirty="0"/>
              <a:t>intended curriculum</a:t>
            </a:r>
            <a:r>
              <a:rPr lang="en-GB" sz="2000" dirty="0"/>
              <a:t>? </a:t>
            </a:r>
          </a:p>
          <a:p>
            <a:r>
              <a:rPr lang="en-GB" sz="2000" dirty="0"/>
              <a:t>How are you planning for </a:t>
            </a:r>
            <a:r>
              <a:rPr lang="en-GB" sz="2000" b="1" dirty="0"/>
              <a:t>long-term fluent recall</a:t>
            </a:r>
            <a:r>
              <a:rPr lang="en-GB" sz="2000" dirty="0"/>
              <a:t>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4CEA5-80B2-4BC1-9306-BB79F5202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164" y="466987"/>
            <a:ext cx="8596668" cy="1320800"/>
          </a:xfrm>
        </p:spPr>
        <p:txBody>
          <a:bodyPr/>
          <a:lstStyle/>
          <a:p>
            <a:r>
              <a:rPr lang="en-GB" dirty="0"/>
              <a:t>Essential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79BD3-C333-4E88-BDDF-BB39F15E4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163" y="1623693"/>
            <a:ext cx="9464955" cy="4483492"/>
          </a:xfrm>
        </p:spPr>
        <p:txBody>
          <a:bodyPr>
            <a:noAutofit/>
          </a:bodyPr>
          <a:lstStyle/>
          <a:p>
            <a:r>
              <a:rPr lang="en-GB" sz="2400" dirty="0"/>
              <a:t>What is the </a:t>
            </a:r>
            <a:r>
              <a:rPr lang="en-GB" sz="2400" b="1" dirty="0"/>
              <a:t>essential knowledge </a:t>
            </a:r>
            <a:r>
              <a:rPr lang="en-GB" sz="2400" dirty="0"/>
              <a:t>that all students need to know?</a:t>
            </a:r>
          </a:p>
          <a:p>
            <a:r>
              <a:rPr lang="en-GB" sz="2400" dirty="0"/>
              <a:t>What is the </a:t>
            </a:r>
            <a:r>
              <a:rPr lang="en-GB" sz="2400" b="1" dirty="0"/>
              <a:t>key language</a:t>
            </a:r>
            <a:r>
              <a:rPr lang="en-GB" sz="2400" dirty="0"/>
              <a:t>?</a:t>
            </a:r>
          </a:p>
          <a:p>
            <a:r>
              <a:rPr lang="en-GB" sz="2400" dirty="0"/>
              <a:t>Do your </a:t>
            </a:r>
            <a:r>
              <a:rPr lang="en-GB" sz="2400" b="1" dirty="0"/>
              <a:t>teachers in your dept know </a:t>
            </a:r>
            <a:r>
              <a:rPr lang="en-GB" sz="2400" dirty="0"/>
              <a:t>what the essential knowledge is?</a:t>
            </a:r>
          </a:p>
          <a:p>
            <a:r>
              <a:rPr lang="en-GB" sz="2400" dirty="0"/>
              <a:t>Do the </a:t>
            </a:r>
            <a:r>
              <a:rPr lang="en-GB" sz="2400" b="1" dirty="0"/>
              <a:t>students know </a:t>
            </a:r>
            <a:r>
              <a:rPr lang="en-GB" sz="2400" dirty="0"/>
              <a:t>what the essential knowledge is?</a:t>
            </a:r>
          </a:p>
          <a:p>
            <a:r>
              <a:rPr lang="en-GB" sz="2400" dirty="0"/>
              <a:t>Are there opportunities to </a:t>
            </a:r>
            <a:r>
              <a:rPr lang="en-GB" sz="2400" b="1" dirty="0"/>
              <a:t>assess</a:t>
            </a:r>
            <a:r>
              <a:rPr lang="en-GB" sz="2400" dirty="0"/>
              <a:t> whether students have learned the essential knowledge?</a:t>
            </a:r>
          </a:p>
          <a:p>
            <a:pPr lvl="2"/>
            <a:r>
              <a:rPr lang="en-GB" sz="2400" dirty="0"/>
              <a:t>Short term</a:t>
            </a:r>
          </a:p>
          <a:p>
            <a:pPr lvl="2"/>
            <a:r>
              <a:rPr lang="en-GB" sz="2400" dirty="0"/>
              <a:t>Long term</a:t>
            </a:r>
          </a:p>
          <a:p>
            <a:r>
              <a:rPr lang="en-GB" sz="2400" dirty="0"/>
              <a:t>How do you know if </a:t>
            </a:r>
            <a:r>
              <a:rPr lang="en-GB" sz="2400" b="1" dirty="0"/>
              <a:t>all students have learned it</a:t>
            </a:r>
            <a:r>
              <a:rPr lang="en-GB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51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4CEA5-80B2-4BC1-9306-BB79F5202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164" y="466987"/>
            <a:ext cx="8596668" cy="1320800"/>
          </a:xfrm>
        </p:spPr>
        <p:txBody>
          <a:bodyPr/>
          <a:lstStyle/>
          <a:p>
            <a:r>
              <a:rPr lang="en-GB" dirty="0"/>
              <a:t>Dates for your diary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79BD3-C333-4E88-BDDF-BB39F15E4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163" y="1623693"/>
            <a:ext cx="9464955" cy="4483492"/>
          </a:xfrm>
        </p:spPr>
        <p:txBody>
          <a:bodyPr>
            <a:noAutofit/>
          </a:bodyPr>
          <a:lstStyle/>
          <a:p>
            <a:r>
              <a:rPr lang="en-GB" sz="2400" dirty="0"/>
              <a:t>29</a:t>
            </a:r>
            <a:r>
              <a:rPr lang="en-GB" sz="2400" baseline="30000" dirty="0"/>
              <a:t>th</a:t>
            </a:r>
            <a:r>
              <a:rPr lang="en-GB" sz="2400" dirty="0"/>
              <a:t> Sept</a:t>
            </a:r>
          </a:p>
          <a:p>
            <a:r>
              <a:rPr lang="en-GB" sz="2400" dirty="0"/>
              <a:t>7</a:t>
            </a:r>
            <a:r>
              <a:rPr lang="en-GB" sz="2400" baseline="30000" dirty="0"/>
              <a:t>th</a:t>
            </a:r>
            <a:r>
              <a:rPr lang="en-GB" sz="2400" dirty="0"/>
              <a:t> Dec</a:t>
            </a:r>
          </a:p>
          <a:p>
            <a:r>
              <a:rPr lang="en-GB" sz="2400" dirty="0"/>
              <a:t>19</a:t>
            </a:r>
            <a:r>
              <a:rPr lang="en-GB" sz="2400" baseline="30000" dirty="0"/>
              <a:t>th</a:t>
            </a:r>
            <a:r>
              <a:rPr lang="en-GB" sz="2400" dirty="0"/>
              <a:t> March</a:t>
            </a:r>
          </a:p>
          <a:p>
            <a:r>
              <a:rPr lang="en-GB" sz="2400"/>
              <a:t>27</a:t>
            </a:r>
            <a:r>
              <a:rPr lang="en-GB" sz="2400" baseline="30000"/>
              <a:t>th</a:t>
            </a:r>
            <a:r>
              <a:rPr lang="en-GB" sz="2400"/>
              <a:t> June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4455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</TotalTime>
  <Words>208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Wingdings 3</vt:lpstr>
      <vt:lpstr>Facet</vt:lpstr>
      <vt:lpstr>Maths Hub  29th June 2023</vt:lpstr>
      <vt:lpstr>The big questions</vt:lpstr>
      <vt:lpstr>Essential knowledge</vt:lpstr>
      <vt:lpstr>Dates for your diary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K Wilkinson</cp:lastModifiedBy>
  <cp:revision>175</cp:revision>
  <dcterms:created xsi:type="dcterms:W3CDTF">2022-02-28T13:04:41Z</dcterms:created>
  <dcterms:modified xsi:type="dcterms:W3CDTF">2023-06-29T15:13:50Z</dcterms:modified>
</cp:coreProperties>
</file>