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1"/>
  </p:notesMasterIdLst>
  <p:sldIdLst>
    <p:sldId id="256" r:id="rId5"/>
    <p:sldId id="335" r:id="rId6"/>
    <p:sldId id="272" r:id="rId7"/>
    <p:sldId id="309" r:id="rId8"/>
    <p:sldId id="288" r:id="rId9"/>
    <p:sldId id="290" r:id="rId10"/>
    <p:sldId id="286" r:id="rId11"/>
    <p:sldId id="297" r:id="rId12"/>
    <p:sldId id="259" r:id="rId13"/>
    <p:sldId id="260" r:id="rId14"/>
    <p:sldId id="287" r:id="rId15"/>
    <p:sldId id="263" r:id="rId16"/>
    <p:sldId id="333" r:id="rId17"/>
    <p:sldId id="294" r:id="rId18"/>
    <p:sldId id="277" r:id="rId19"/>
    <p:sldId id="295" r:id="rId20"/>
    <p:sldId id="278" r:id="rId21"/>
    <p:sldId id="279" r:id="rId22"/>
    <p:sldId id="280" r:id="rId23"/>
    <p:sldId id="281" r:id="rId24"/>
    <p:sldId id="282" r:id="rId25"/>
    <p:sldId id="283" r:id="rId26"/>
    <p:sldId id="305" r:id="rId27"/>
    <p:sldId id="307" r:id="rId28"/>
    <p:sldId id="299" r:id="rId29"/>
    <p:sldId id="289" r:id="rId30"/>
    <p:sldId id="337" r:id="rId31"/>
    <p:sldId id="318" r:id="rId32"/>
    <p:sldId id="321" r:id="rId33"/>
    <p:sldId id="327" r:id="rId34"/>
    <p:sldId id="325" r:id="rId35"/>
    <p:sldId id="322" r:id="rId36"/>
    <p:sldId id="329" r:id="rId37"/>
    <p:sldId id="323" r:id="rId38"/>
    <p:sldId id="330" r:id="rId39"/>
    <p:sldId id="324" r:id="rId40"/>
    <p:sldId id="326" r:id="rId41"/>
    <p:sldId id="332" r:id="rId42"/>
    <p:sldId id="310" r:id="rId43"/>
    <p:sldId id="334" r:id="rId44"/>
    <p:sldId id="336" r:id="rId45"/>
    <p:sldId id="302" r:id="rId46"/>
    <p:sldId id="266" r:id="rId47"/>
    <p:sldId id="319" r:id="rId48"/>
    <p:sldId id="338" r:id="rId49"/>
    <p:sldId id="339" r:id="rId50"/>
    <p:sldId id="341" r:id="rId51"/>
    <p:sldId id="340" r:id="rId52"/>
    <p:sldId id="308" r:id="rId53"/>
    <p:sldId id="311" r:id="rId54"/>
    <p:sldId id="312" r:id="rId55"/>
    <p:sldId id="313" r:id="rId56"/>
    <p:sldId id="314" r:id="rId57"/>
    <p:sldId id="317" r:id="rId58"/>
    <p:sldId id="315" r:id="rId59"/>
    <p:sldId id="316"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30608D8-4BCC-46CC-BB00-0EEB303A9782}">
          <p14:sldIdLst>
            <p14:sldId id="256"/>
            <p14:sldId id="335"/>
            <p14:sldId id="272"/>
            <p14:sldId id="309"/>
            <p14:sldId id="288"/>
            <p14:sldId id="290"/>
            <p14:sldId id="286"/>
            <p14:sldId id="297"/>
            <p14:sldId id="259"/>
            <p14:sldId id="260"/>
            <p14:sldId id="287"/>
            <p14:sldId id="263"/>
            <p14:sldId id="333"/>
            <p14:sldId id="294"/>
            <p14:sldId id="277"/>
            <p14:sldId id="295"/>
            <p14:sldId id="278"/>
            <p14:sldId id="279"/>
            <p14:sldId id="280"/>
            <p14:sldId id="281"/>
            <p14:sldId id="282"/>
            <p14:sldId id="283"/>
            <p14:sldId id="305"/>
          </p14:sldIdLst>
        </p14:section>
        <p14:section name="Instruction Coaching and lesson obs" id="{8C747A4F-9E5B-4E01-8474-E84339A6F938}">
          <p14:sldIdLst>
            <p14:sldId id="307"/>
            <p14:sldId id="299"/>
            <p14:sldId id="289"/>
            <p14:sldId id="337"/>
            <p14:sldId id="318"/>
            <p14:sldId id="321"/>
            <p14:sldId id="327"/>
            <p14:sldId id="325"/>
            <p14:sldId id="322"/>
            <p14:sldId id="329"/>
            <p14:sldId id="323"/>
            <p14:sldId id="330"/>
            <p14:sldId id="324"/>
            <p14:sldId id="326"/>
            <p14:sldId id="332"/>
            <p14:sldId id="310"/>
            <p14:sldId id="334"/>
            <p14:sldId id="336"/>
            <p14:sldId id="302"/>
            <p14:sldId id="266"/>
            <p14:sldId id="319"/>
            <p14:sldId id="338"/>
            <p14:sldId id="339"/>
            <p14:sldId id="341"/>
            <p14:sldId id="340"/>
            <p14:sldId id="308"/>
            <p14:sldId id="311"/>
            <p14:sldId id="312"/>
            <p14:sldId id="313"/>
            <p14:sldId id="314"/>
            <p14:sldId id="317"/>
            <p14:sldId id="315"/>
            <p14:sldId id="31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5638E0-6399-4F4C-AB67-DCD04DA3F966}" v="266" dt="2021-11-22T19:29:59.2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62653" autoAdjust="0"/>
  </p:normalViewPr>
  <p:slideViewPr>
    <p:cSldViewPr snapToGrid="0">
      <p:cViewPr varScale="1">
        <p:scale>
          <a:sx n="77" d="100"/>
          <a:sy n="77" d="100"/>
        </p:scale>
        <p:origin x="191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microsoft.com/office/2015/10/relationships/revisionInfo" Target="revisionInfo.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BAA0EF-F458-4AD9-B575-9D101AA649EA}"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52677BBC-BACB-4C21-B31A-0D3AA8FC23EF}">
      <dgm:prSet/>
      <dgm:spPr/>
      <dgm:t>
        <a:bodyPr/>
        <a:lstStyle/>
        <a:p>
          <a:r>
            <a:rPr lang="en-GB"/>
            <a:t>This session is an opportunity to:</a:t>
          </a:r>
          <a:endParaRPr lang="en-US"/>
        </a:p>
      </dgm:t>
    </dgm:pt>
    <dgm:pt modelId="{91812EF9-9EC9-478C-BC82-26A234800787}" type="parTrans" cxnId="{BA521141-8AD6-4D56-987A-8DA49E64CEFC}">
      <dgm:prSet/>
      <dgm:spPr/>
      <dgm:t>
        <a:bodyPr/>
        <a:lstStyle/>
        <a:p>
          <a:endParaRPr lang="en-US"/>
        </a:p>
      </dgm:t>
    </dgm:pt>
    <dgm:pt modelId="{9B5503B6-E124-4F6D-94BA-EA430172FFBD}" type="sibTrans" cxnId="{BA521141-8AD6-4D56-987A-8DA49E64CEFC}">
      <dgm:prSet/>
      <dgm:spPr/>
      <dgm:t>
        <a:bodyPr/>
        <a:lstStyle/>
        <a:p>
          <a:endParaRPr lang="en-US"/>
        </a:p>
      </dgm:t>
    </dgm:pt>
    <dgm:pt modelId="{379A8EFE-FB8A-438A-AF3A-169D60BF6882}">
      <dgm:prSet/>
      <dgm:spPr/>
      <dgm:t>
        <a:bodyPr/>
        <a:lstStyle/>
        <a:p>
          <a:r>
            <a:rPr lang="en-GB" dirty="0"/>
            <a:t>Part 1: Delve deeper into instructional coaching – what it is and what it isn’t.</a:t>
          </a:r>
          <a:endParaRPr lang="en-US" dirty="0"/>
        </a:p>
      </dgm:t>
    </dgm:pt>
    <dgm:pt modelId="{9AEC1973-5E5D-4E42-B210-76406F4DD82A}" type="parTrans" cxnId="{E59A788C-3F72-4C91-B917-A532AA11F691}">
      <dgm:prSet/>
      <dgm:spPr/>
      <dgm:t>
        <a:bodyPr/>
        <a:lstStyle/>
        <a:p>
          <a:endParaRPr lang="en-US"/>
        </a:p>
      </dgm:t>
    </dgm:pt>
    <dgm:pt modelId="{6F289B69-DE93-408A-B79D-B0DD2F12F264}" type="sibTrans" cxnId="{E59A788C-3F72-4C91-B917-A532AA11F691}">
      <dgm:prSet/>
      <dgm:spPr/>
      <dgm:t>
        <a:bodyPr/>
        <a:lstStyle/>
        <a:p>
          <a:endParaRPr lang="en-US"/>
        </a:p>
      </dgm:t>
    </dgm:pt>
    <dgm:pt modelId="{C5286728-C5CC-459C-B25E-FF3B29B6B8D1}">
      <dgm:prSet/>
      <dgm:spPr/>
      <dgm:t>
        <a:bodyPr/>
        <a:lstStyle/>
        <a:p>
          <a:r>
            <a:rPr lang="en-GB" dirty="0"/>
            <a:t>Part 2: Understand how instructional coaching can be applied to curriculum development.</a:t>
          </a:r>
          <a:endParaRPr lang="en-US" dirty="0"/>
        </a:p>
      </dgm:t>
    </dgm:pt>
    <dgm:pt modelId="{F17256D6-95C1-4E95-A11E-6253D5C4CAF1}" type="parTrans" cxnId="{44353927-9A48-4671-B96D-DAAB6D2AC107}">
      <dgm:prSet/>
      <dgm:spPr/>
      <dgm:t>
        <a:bodyPr/>
        <a:lstStyle/>
        <a:p>
          <a:endParaRPr lang="en-US"/>
        </a:p>
      </dgm:t>
    </dgm:pt>
    <dgm:pt modelId="{65ACBB66-FA24-40CB-90FF-2979CE4D4A0F}" type="sibTrans" cxnId="{44353927-9A48-4671-B96D-DAAB6D2AC107}">
      <dgm:prSet/>
      <dgm:spPr/>
      <dgm:t>
        <a:bodyPr/>
        <a:lstStyle/>
        <a:p>
          <a:endParaRPr lang="en-US"/>
        </a:p>
      </dgm:t>
    </dgm:pt>
    <dgm:pt modelId="{51A26491-D5BE-459E-9D9C-FAE49CF99B5E}" type="pres">
      <dgm:prSet presAssocID="{7CBAA0EF-F458-4AD9-B575-9D101AA649EA}" presName="linear" presStyleCnt="0">
        <dgm:presLayoutVars>
          <dgm:animLvl val="lvl"/>
          <dgm:resizeHandles val="exact"/>
        </dgm:presLayoutVars>
      </dgm:prSet>
      <dgm:spPr/>
    </dgm:pt>
    <dgm:pt modelId="{40527AA3-7F21-436D-9A4A-422DC7833308}" type="pres">
      <dgm:prSet presAssocID="{52677BBC-BACB-4C21-B31A-0D3AA8FC23EF}" presName="parentText" presStyleLbl="node1" presStyleIdx="0" presStyleCnt="1">
        <dgm:presLayoutVars>
          <dgm:chMax val="0"/>
          <dgm:bulletEnabled val="1"/>
        </dgm:presLayoutVars>
      </dgm:prSet>
      <dgm:spPr/>
    </dgm:pt>
    <dgm:pt modelId="{41CD75CE-632E-4B00-BC28-6B0A66CC8815}" type="pres">
      <dgm:prSet presAssocID="{52677BBC-BACB-4C21-B31A-0D3AA8FC23EF}" presName="childText" presStyleLbl="revTx" presStyleIdx="0" presStyleCnt="1">
        <dgm:presLayoutVars>
          <dgm:bulletEnabled val="1"/>
        </dgm:presLayoutVars>
      </dgm:prSet>
      <dgm:spPr/>
    </dgm:pt>
  </dgm:ptLst>
  <dgm:cxnLst>
    <dgm:cxn modelId="{1407A611-5812-41B5-B342-5C8E2237AED4}" type="presOf" srcId="{7CBAA0EF-F458-4AD9-B575-9D101AA649EA}" destId="{51A26491-D5BE-459E-9D9C-FAE49CF99B5E}" srcOrd="0" destOrd="0" presId="urn:microsoft.com/office/officeart/2005/8/layout/vList2"/>
    <dgm:cxn modelId="{44353927-9A48-4671-B96D-DAAB6D2AC107}" srcId="{52677BBC-BACB-4C21-B31A-0D3AA8FC23EF}" destId="{C5286728-C5CC-459C-B25E-FF3B29B6B8D1}" srcOrd="1" destOrd="0" parTransId="{F17256D6-95C1-4E95-A11E-6253D5C4CAF1}" sibTransId="{65ACBB66-FA24-40CB-90FF-2979CE4D4A0F}"/>
    <dgm:cxn modelId="{BA521141-8AD6-4D56-987A-8DA49E64CEFC}" srcId="{7CBAA0EF-F458-4AD9-B575-9D101AA649EA}" destId="{52677BBC-BACB-4C21-B31A-0D3AA8FC23EF}" srcOrd="0" destOrd="0" parTransId="{91812EF9-9EC9-478C-BC82-26A234800787}" sibTransId="{9B5503B6-E124-4F6D-94BA-EA430172FFBD}"/>
    <dgm:cxn modelId="{E59A788C-3F72-4C91-B917-A532AA11F691}" srcId="{52677BBC-BACB-4C21-B31A-0D3AA8FC23EF}" destId="{379A8EFE-FB8A-438A-AF3A-169D60BF6882}" srcOrd="0" destOrd="0" parTransId="{9AEC1973-5E5D-4E42-B210-76406F4DD82A}" sibTransId="{6F289B69-DE93-408A-B79D-B0DD2F12F264}"/>
    <dgm:cxn modelId="{CC898F8E-311C-40AC-99B9-5F361AA6C6AA}" type="presOf" srcId="{C5286728-C5CC-459C-B25E-FF3B29B6B8D1}" destId="{41CD75CE-632E-4B00-BC28-6B0A66CC8815}" srcOrd="0" destOrd="1" presId="urn:microsoft.com/office/officeart/2005/8/layout/vList2"/>
    <dgm:cxn modelId="{4624DEB7-CCC0-4AEB-9E81-0984D06B8495}" type="presOf" srcId="{379A8EFE-FB8A-438A-AF3A-169D60BF6882}" destId="{41CD75CE-632E-4B00-BC28-6B0A66CC8815}" srcOrd="0" destOrd="0" presId="urn:microsoft.com/office/officeart/2005/8/layout/vList2"/>
    <dgm:cxn modelId="{590FFCF3-AD03-4DEC-A03D-545CE351362E}" type="presOf" srcId="{52677BBC-BACB-4C21-B31A-0D3AA8FC23EF}" destId="{40527AA3-7F21-436D-9A4A-422DC7833308}" srcOrd="0" destOrd="0" presId="urn:microsoft.com/office/officeart/2005/8/layout/vList2"/>
    <dgm:cxn modelId="{039400BA-B71B-4488-B2BA-3C1BF0CF18E3}" type="presParOf" srcId="{51A26491-D5BE-459E-9D9C-FAE49CF99B5E}" destId="{40527AA3-7F21-436D-9A4A-422DC7833308}" srcOrd="0" destOrd="0" presId="urn:microsoft.com/office/officeart/2005/8/layout/vList2"/>
    <dgm:cxn modelId="{48A575D6-0AE0-4BE0-8021-B4CAD55DB490}" type="presParOf" srcId="{51A26491-D5BE-459E-9D9C-FAE49CF99B5E}" destId="{41CD75CE-632E-4B00-BC28-6B0A66CC8815}"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913611A-82C7-4BA3-BAFC-1CE3DBCDF695}" type="doc">
      <dgm:prSet loTypeId="urn:microsoft.com/office/officeart/2011/layout/HexagonRadial" loCatId="cycle" qsTypeId="urn:microsoft.com/office/officeart/2005/8/quickstyle/simple1" qsCatId="simple" csTypeId="urn:microsoft.com/office/officeart/2005/8/colors/colorful1" csCatId="colorful" phldr="1"/>
      <dgm:spPr/>
      <dgm:t>
        <a:bodyPr/>
        <a:lstStyle/>
        <a:p>
          <a:endParaRPr lang="en-GB"/>
        </a:p>
      </dgm:t>
    </dgm:pt>
    <dgm:pt modelId="{0A37AC51-C43A-4284-AF6D-2076886DDFAD}">
      <dgm:prSet phldrT="[Text]" custT="1"/>
      <dgm:spPr/>
      <dgm:t>
        <a:bodyPr/>
        <a:lstStyle/>
        <a:p>
          <a:r>
            <a:rPr lang="en-GB" sz="2000" b="1" dirty="0">
              <a:solidFill>
                <a:schemeClr val="tx1"/>
              </a:solidFill>
            </a:rPr>
            <a:t>Equality</a:t>
          </a:r>
        </a:p>
      </dgm:t>
    </dgm:pt>
    <dgm:pt modelId="{9609592D-5FB7-48F9-9732-F0911DCB78B1}" type="parTrans" cxnId="{E47C653C-B326-45C0-B1F6-9AA3E5B2322C}">
      <dgm:prSet/>
      <dgm:spPr/>
      <dgm:t>
        <a:bodyPr/>
        <a:lstStyle/>
        <a:p>
          <a:endParaRPr lang="en-GB" sz="2000" b="1">
            <a:solidFill>
              <a:schemeClr val="tx1"/>
            </a:solidFill>
          </a:endParaRPr>
        </a:p>
      </dgm:t>
    </dgm:pt>
    <dgm:pt modelId="{D353966B-81F7-4F91-96AE-0DCAAA266C5C}" type="sibTrans" cxnId="{E47C653C-B326-45C0-B1F6-9AA3E5B2322C}">
      <dgm:prSet/>
      <dgm:spPr/>
      <dgm:t>
        <a:bodyPr/>
        <a:lstStyle/>
        <a:p>
          <a:endParaRPr lang="en-GB" sz="2000" b="1">
            <a:solidFill>
              <a:schemeClr val="tx1"/>
            </a:solidFill>
          </a:endParaRPr>
        </a:p>
      </dgm:t>
    </dgm:pt>
    <dgm:pt modelId="{93313167-9E74-4675-A8CC-B4A2C072A16B}">
      <dgm:prSet phldrT="[Text]" custT="1"/>
      <dgm:spPr/>
      <dgm:t>
        <a:bodyPr/>
        <a:lstStyle/>
        <a:p>
          <a:r>
            <a:rPr lang="en-GB" sz="2000" b="1" dirty="0">
              <a:solidFill>
                <a:schemeClr val="tx1"/>
              </a:solidFill>
            </a:rPr>
            <a:t>Choice</a:t>
          </a:r>
        </a:p>
      </dgm:t>
    </dgm:pt>
    <dgm:pt modelId="{6A0539D5-A89D-4D98-9D8B-D29F575DA1F8}" type="parTrans" cxnId="{9A2E6A72-E90C-4DFC-BFE3-7B0C2153F627}">
      <dgm:prSet/>
      <dgm:spPr/>
      <dgm:t>
        <a:bodyPr/>
        <a:lstStyle/>
        <a:p>
          <a:endParaRPr lang="en-GB" sz="2000" b="1">
            <a:solidFill>
              <a:schemeClr val="tx1"/>
            </a:solidFill>
          </a:endParaRPr>
        </a:p>
      </dgm:t>
    </dgm:pt>
    <dgm:pt modelId="{47225FDE-57FC-4745-A15A-42DDBC5F0761}" type="sibTrans" cxnId="{9A2E6A72-E90C-4DFC-BFE3-7B0C2153F627}">
      <dgm:prSet/>
      <dgm:spPr/>
      <dgm:t>
        <a:bodyPr/>
        <a:lstStyle/>
        <a:p>
          <a:endParaRPr lang="en-GB" sz="2000" b="1">
            <a:solidFill>
              <a:schemeClr val="tx1"/>
            </a:solidFill>
          </a:endParaRPr>
        </a:p>
      </dgm:t>
    </dgm:pt>
    <dgm:pt modelId="{73461B86-D600-4BD3-9E5A-0C0F0C3CD411}">
      <dgm:prSet phldrT="[Text]" phldr="1"/>
      <dgm:spPr/>
      <dgm:t>
        <a:bodyPr/>
        <a:lstStyle/>
        <a:p>
          <a:endParaRPr lang="en-GB" sz="2000" b="1" dirty="0">
            <a:solidFill>
              <a:schemeClr val="tx1"/>
            </a:solidFill>
          </a:endParaRPr>
        </a:p>
      </dgm:t>
    </dgm:pt>
    <dgm:pt modelId="{8DC3C203-7094-4B87-8E08-82C32CEECACF}" type="parTrans" cxnId="{600F48C8-789D-4831-8267-04C39105D940}">
      <dgm:prSet/>
      <dgm:spPr/>
      <dgm:t>
        <a:bodyPr/>
        <a:lstStyle/>
        <a:p>
          <a:endParaRPr lang="en-GB" sz="2000" b="1">
            <a:solidFill>
              <a:schemeClr val="tx1"/>
            </a:solidFill>
          </a:endParaRPr>
        </a:p>
      </dgm:t>
    </dgm:pt>
    <dgm:pt modelId="{21033973-CCAD-4ADD-95E7-62242ADACEBC}" type="sibTrans" cxnId="{600F48C8-789D-4831-8267-04C39105D940}">
      <dgm:prSet/>
      <dgm:spPr/>
      <dgm:t>
        <a:bodyPr/>
        <a:lstStyle/>
        <a:p>
          <a:endParaRPr lang="en-GB" sz="2000" b="1">
            <a:solidFill>
              <a:schemeClr val="tx1"/>
            </a:solidFill>
          </a:endParaRPr>
        </a:p>
      </dgm:t>
    </dgm:pt>
    <dgm:pt modelId="{004C8CB4-5C91-42F7-BAF1-95551C340980}">
      <dgm:prSet phldrT="[Text]" phldr="1"/>
      <dgm:spPr/>
      <dgm:t>
        <a:bodyPr/>
        <a:lstStyle/>
        <a:p>
          <a:endParaRPr lang="en-GB" sz="2000" b="1">
            <a:solidFill>
              <a:schemeClr val="tx1"/>
            </a:solidFill>
          </a:endParaRPr>
        </a:p>
      </dgm:t>
    </dgm:pt>
    <dgm:pt modelId="{BC819E92-F0CA-4338-A72B-1C59EB9E202A}" type="parTrans" cxnId="{F504E05B-92A8-4DB2-9062-45BC579EB928}">
      <dgm:prSet/>
      <dgm:spPr/>
      <dgm:t>
        <a:bodyPr/>
        <a:lstStyle/>
        <a:p>
          <a:endParaRPr lang="en-GB" sz="2000" b="1">
            <a:solidFill>
              <a:schemeClr val="tx1"/>
            </a:solidFill>
          </a:endParaRPr>
        </a:p>
      </dgm:t>
    </dgm:pt>
    <dgm:pt modelId="{B8F323FE-270F-47C6-806B-2A1429010FDA}" type="sibTrans" cxnId="{F504E05B-92A8-4DB2-9062-45BC579EB928}">
      <dgm:prSet/>
      <dgm:spPr/>
      <dgm:t>
        <a:bodyPr/>
        <a:lstStyle/>
        <a:p>
          <a:endParaRPr lang="en-GB" sz="2000" b="1">
            <a:solidFill>
              <a:schemeClr val="tx1"/>
            </a:solidFill>
          </a:endParaRPr>
        </a:p>
      </dgm:t>
    </dgm:pt>
    <dgm:pt modelId="{5CA1B3A4-19AC-498F-8388-62CCF1C42DB5}">
      <dgm:prSet phldrT="[Text]" phldr="1"/>
      <dgm:spPr/>
      <dgm:t>
        <a:bodyPr/>
        <a:lstStyle/>
        <a:p>
          <a:endParaRPr lang="en-GB" sz="2000" b="1">
            <a:solidFill>
              <a:schemeClr val="tx1"/>
            </a:solidFill>
          </a:endParaRPr>
        </a:p>
      </dgm:t>
    </dgm:pt>
    <dgm:pt modelId="{DEB41778-4E1D-4907-8AE2-5EE84B125F48}" type="parTrans" cxnId="{B2255704-E86F-4DC4-94D2-12EFD469C153}">
      <dgm:prSet/>
      <dgm:spPr/>
      <dgm:t>
        <a:bodyPr/>
        <a:lstStyle/>
        <a:p>
          <a:endParaRPr lang="en-GB" sz="2000" b="1">
            <a:solidFill>
              <a:schemeClr val="tx1"/>
            </a:solidFill>
          </a:endParaRPr>
        </a:p>
      </dgm:t>
    </dgm:pt>
    <dgm:pt modelId="{D1037B5C-067A-4D7D-BECB-7D32B7E8E918}" type="sibTrans" cxnId="{B2255704-E86F-4DC4-94D2-12EFD469C153}">
      <dgm:prSet/>
      <dgm:spPr/>
      <dgm:t>
        <a:bodyPr/>
        <a:lstStyle/>
        <a:p>
          <a:endParaRPr lang="en-GB" sz="2000" b="1">
            <a:solidFill>
              <a:schemeClr val="tx1"/>
            </a:solidFill>
          </a:endParaRPr>
        </a:p>
      </dgm:t>
    </dgm:pt>
    <dgm:pt modelId="{EB79B776-6094-4C00-8A07-6ABA056864CE}">
      <dgm:prSet phldrT="[Text]" phldr="1"/>
      <dgm:spPr/>
      <dgm:t>
        <a:bodyPr/>
        <a:lstStyle/>
        <a:p>
          <a:endParaRPr lang="en-GB" sz="2000" b="1">
            <a:solidFill>
              <a:schemeClr val="tx1"/>
            </a:solidFill>
          </a:endParaRPr>
        </a:p>
      </dgm:t>
    </dgm:pt>
    <dgm:pt modelId="{B8603B99-0EE4-439F-A78D-DD02206C0F23}" type="parTrans" cxnId="{E409FBA7-DF0E-48CE-BDCC-884CD71D880C}">
      <dgm:prSet/>
      <dgm:spPr/>
      <dgm:t>
        <a:bodyPr/>
        <a:lstStyle/>
        <a:p>
          <a:endParaRPr lang="en-GB" sz="2000" b="1">
            <a:solidFill>
              <a:schemeClr val="tx1"/>
            </a:solidFill>
          </a:endParaRPr>
        </a:p>
      </dgm:t>
    </dgm:pt>
    <dgm:pt modelId="{FDAAE41F-C850-4DFA-8285-1FFB5D2EBE50}" type="sibTrans" cxnId="{E409FBA7-DF0E-48CE-BDCC-884CD71D880C}">
      <dgm:prSet/>
      <dgm:spPr/>
      <dgm:t>
        <a:bodyPr/>
        <a:lstStyle/>
        <a:p>
          <a:endParaRPr lang="en-GB" sz="2000" b="1">
            <a:solidFill>
              <a:schemeClr val="tx1"/>
            </a:solidFill>
          </a:endParaRPr>
        </a:p>
      </dgm:t>
    </dgm:pt>
    <dgm:pt modelId="{0D86168E-077C-4810-8A9B-1829459B3937}">
      <dgm:prSet phldrT="[Text]" custT="1"/>
      <dgm:spPr/>
      <dgm:t>
        <a:bodyPr/>
        <a:lstStyle/>
        <a:p>
          <a:r>
            <a:rPr lang="en-GB" sz="2000" b="1" dirty="0">
              <a:solidFill>
                <a:schemeClr val="tx1"/>
              </a:solidFill>
            </a:rPr>
            <a:t>Voice</a:t>
          </a:r>
        </a:p>
      </dgm:t>
    </dgm:pt>
    <dgm:pt modelId="{1E30BC70-217C-415B-AEEB-B51535B9D80E}" type="parTrans" cxnId="{BCA62A28-3F50-449F-9B95-97B932BA7E39}">
      <dgm:prSet/>
      <dgm:spPr/>
      <dgm:t>
        <a:bodyPr/>
        <a:lstStyle/>
        <a:p>
          <a:endParaRPr lang="en-GB" sz="2000" b="1">
            <a:solidFill>
              <a:schemeClr val="tx1"/>
            </a:solidFill>
          </a:endParaRPr>
        </a:p>
      </dgm:t>
    </dgm:pt>
    <dgm:pt modelId="{DD23E109-4836-48E5-9332-3E56045787D0}" type="sibTrans" cxnId="{BCA62A28-3F50-449F-9B95-97B932BA7E39}">
      <dgm:prSet/>
      <dgm:spPr/>
      <dgm:t>
        <a:bodyPr/>
        <a:lstStyle/>
        <a:p>
          <a:endParaRPr lang="en-GB" sz="2000" b="1">
            <a:solidFill>
              <a:schemeClr val="tx1"/>
            </a:solidFill>
          </a:endParaRPr>
        </a:p>
      </dgm:t>
    </dgm:pt>
    <dgm:pt modelId="{2B83700B-54C2-4268-BCA2-2CD0A9E5DF88}">
      <dgm:prSet phldrT="[Text]" custT="1"/>
      <dgm:spPr/>
      <dgm:t>
        <a:bodyPr/>
        <a:lstStyle/>
        <a:p>
          <a:r>
            <a:rPr lang="en-GB" sz="2000" b="1" dirty="0">
              <a:solidFill>
                <a:schemeClr val="tx1"/>
              </a:solidFill>
            </a:rPr>
            <a:t>Dialogue</a:t>
          </a:r>
        </a:p>
      </dgm:t>
    </dgm:pt>
    <dgm:pt modelId="{FD9ED3A2-00AD-4A60-954C-29F517F54B7F}" type="parTrans" cxnId="{294022B4-698A-4C0C-BBED-F75B08C718C9}">
      <dgm:prSet/>
      <dgm:spPr/>
      <dgm:t>
        <a:bodyPr/>
        <a:lstStyle/>
        <a:p>
          <a:endParaRPr lang="en-GB" sz="2000" b="1">
            <a:solidFill>
              <a:schemeClr val="tx1"/>
            </a:solidFill>
          </a:endParaRPr>
        </a:p>
      </dgm:t>
    </dgm:pt>
    <dgm:pt modelId="{83685CE2-3A81-41D4-B66C-B8F81486B2C0}" type="sibTrans" cxnId="{294022B4-698A-4C0C-BBED-F75B08C718C9}">
      <dgm:prSet/>
      <dgm:spPr/>
      <dgm:t>
        <a:bodyPr/>
        <a:lstStyle/>
        <a:p>
          <a:endParaRPr lang="en-GB" sz="2000" b="1">
            <a:solidFill>
              <a:schemeClr val="tx1"/>
            </a:solidFill>
          </a:endParaRPr>
        </a:p>
      </dgm:t>
    </dgm:pt>
    <dgm:pt modelId="{E7D5C058-7132-4CF3-9A7F-C7F58EB054AF}">
      <dgm:prSet phldrT="[Text]" custT="1"/>
      <dgm:spPr/>
      <dgm:t>
        <a:bodyPr/>
        <a:lstStyle/>
        <a:p>
          <a:r>
            <a:rPr lang="en-GB" sz="2000" b="1" dirty="0">
              <a:solidFill>
                <a:schemeClr val="tx1"/>
              </a:solidFill>
            </a:rPr>
            <a:t>Reflection</a:t>
          </a:r>
        </a:p>
      </dgm:t>
    </dgm:pt>
    <dgm:pt modelId="{35971400-5D4E-4392-BA6C-A38534BED0BE}" type="parTrans" cxnId="{19F611DB-A8F5-4EA5-B984-CC36D00568EB}">
      <dgm:prSet/>
      <dgm:spPr/>
      <dgm:t>
        <a:bodyPr/>
        <a:lstStyle/>
        <a:p>
          <a:endParaRPr lang="en-GB" sz="2000" b="1">
            <a:solidFill>
              <a:schemeClr val="tx1"/>
            </a:solidFill>
          </a:endParaRPr>
        </a:p>
      </dgm:t>
    </dgm:pt>
    <dgm:pt modelId="{FC4DA1E8-4693-417F-9E11-DD0EB278BBD1}" type="sibTrans" cxnId="{19F611DB-A8F5-4EA5-B984-CC36D00568EB}">
      <dgm:prSet/>
      <dgm:spPr/>
      <dgm:t>
        <a:bodyPr/>
        <a:lstStyle/>
        <a:p>
          <a:endParaRPr lang="en-GB" sz="2000" b="1">
            <a:solidFill>
              <a:schemeClr val="tx1"/>
            </a:solidFill>
          </a:endParaRPr>
        </a:p>
      </dgm:t>
    </dgm:pt>
    <dgm:pt modelId="{C6ECC96D-C82E-4383-9F72-E2CB8685144B}">
      <dgm:prSet phldrT="[Text]" custT="1"/>
      <dgm:spPr/>
      <dgm:t>
        <a:bodyPr/>
        <a:lstStyle/>
        <a:p>
          <a:r>
            <a:rPr lang="en-GB" sz="2000" b="1" dirty="0">
              <a:solidFill>
                <a:schemeClr val="tx1"/>
              </a:solidFill>
            </a:rPr>
            <a:t>Praxis</a:t>
          </a:r>
        </a:p>
      </dgm:t>
    </dgm:pt>
    <dgm:pt modelId="{16CF3F6F-6CE2-4813-AD6F-18973CF65C9E}" type="parTrans" cxnId="{55F65B9E-48EB-4753-B27C-8D349047CBB5}">
      <dgm:prSet/>
      <dgm:spPr/>
      <dgm:t>
        <a:bodyPr/>
        <a:lstStyle/>
        <a:p>
          <a:endParaRPr lang="en-GB" sz="2000" b="1">
            <a:solidFill>
              <a:schemeClr val="tx1"/>
            </a:solidFill>
          </a:endParaRPr>
        </a:p>
      </dgm:t>
    </dgm:pt>
    <dgm:pt modelId="{7EDBB9AF-00D3-4831-ACA3-891B85CBA3B8}" type="sibTrans" cxnId="{55F65B9E-48EB-4753-B27C-8D349047CBB5}">
      <dgm:prSet/>
      <dgm:spPr/>
      <dgm:t>
        <a:bodyPr/>
        <a:lstStyle/>
        <a:p>
          <a:endParaRPr lang="en-GB" sz="2000" b="1">
            <a:solidFill>
              <a:schemeClr val="tx1"/>
            </a:solidFill>
          </a:endParaRPr>
        </a:p>
      </dgm:t>
    </dgm:pt>
    <dgm:pt modelId="{710BB130-EFB0-49A4-B333-6493D315F906}">
      <dgm:prSet phldrT="[Text]" custT="1"/>
      <dgm:spPr/>
      <dgm:t>
        <a:bodyPr/>
        <a:lstStyle/>
        <a:p>
          <a:r>
            <a:rPr lang="en-GB" sz="2000" b="1" dirty="0">
              <a:solidFill>
                <a:schemeClr val="tx1"/>
              </a:solidFill>
            </a:rPr>
            <a:t>Reciprocity</a:t>
          </a:r>
        </a:p>
      </dgm:t>
    </dgm:pt>
    <dgm:pt modelId="{7EC2365A-E58A-477D-BCA7-0AA5F791B250}" type="parTrans" cxnId="{1270CC8A-A281-4709-8C8C-3ED2EE02A1E1}">
      <dgm:prSet/>
      <dgm:spPr/>
      <dgm:t>
        <a:bodyPr/>
        <a:lstStyle/>
        <a:p>
          <a:endParaRPr lang="en-GB" sz="2000" b="1">
            <a:solidFill>
              <a:schemeClr val="tx1"/>
            </a:solidFill>
          </a:endParaRPr>
        </a:p>
      </dgm:t>
    </dgm:pt>
    <dgm:pt modelId="{62D94461-E935-4F23-A427-0C29CFFDCBC8}" type="sibTrans" cxnId="{1270CC8A-A281-4709-8C8C-3ED2EE02A1E1}">
      <dgm:prSet/>
      <dgm:spPr/>
      <dgm:t>
        <a:bodyPr/>
        <a:lstStyle/>
        <a:p>
          <a:endParaRPr lang="en-GB" sz="2000" b="1">
            <a:solidFill>
              <a:schemeClr val="tx1"/>
            </a:solidFill>
          </a:endParaRPr>
        </a:p>
      </dgm:t>
    </dgm:pt>
    <dgm:pt modelId="{120DFCCC-E32E-4EA0-B6AB-DA9821F57D13}">
      <dgm:prSet phldrT="[Text]"/>
      <dgm:spPr/>
      <dgm:t>
        <a:bodyPr/>
        <a:lstStyle/>
        <a:p>
          <a:endParaRPr lang="en-GB" sz="2000" b="1" dirty="0">
            <a:solidFill>
              <a:schemeClr val="tx1"/>
            </a:solidFill>
          </a:endParaRPr>
        </a:p>
      </dgm:t>
    </dgm:pt>
    <dgm:pt modelId="{611EB402-BBF6-4BD1-B1B7-D9048084A4CD}" type="parTrans" cxnId="{8DECE391-8B1E-49B6-8985-BB37EED27799}">
      <dgm:prSet/>
      <dgm:spPr/>
      <dgm:t>
        <a:bodyPr/>
        <a:lstStyle/>
        <a:p>
          <a:endParaRPr lang="en-GB" sz="2000" b="1">
            <a:solidFill>
              <a:schemeClr val="tx1"/>
            </a:solidFill>
          </a:endParaRPr>
        </a:p>
      </dgm:t>
    </dgm:pt>
    <dgm:pt modelId="{2782FC13-2F27-444E-BF7F-FA5B1EFCC08A}" type="sibTrans" cxnId="{8DECE391-8B1E-49B6-8985-BB37EED27799}">
      <dgm:prSet/>
      <dgm:spPr/>
      <dgm:t>
        <a:bodyPr/>
        <a:lstStyle/>
        <a:p>
          <a:endParaRPr lang="en-GB" sz="2000" b="1">
            <a:solidFill>
              <a:schemeClr val="tx1"/>
            </a:solidFill>
          </a:endParaRPr>
        </a:p>
      </dgm:t>
    </dgm:pt>
    <dgm:pt modelId="{F97FBEFE-E6F3-44A2-90C9-AF2416D67217}" type="pres">
      <dgm:prSet presAssocID="{8913611A-82C7-4BA3-BAFC-1CE3DBCDF695}" presName="Name0" presStyleCnt="0">
        <dgm:presLayoutVars>
          <dgm:chMax val="1"/>
          <dgm:chPref val="1"/>
          <dgm:dir/>
          <dgm:animOne val="branch"/>
          <dgm:animLvl val="lvl"/>
        </dgm:presLayoutVars>
      </dgm:prSet>
      <dgm:spPr/>
    </dgm:pt>
    <dgm:pt modelId="{D5B2C6BB-166D-4F4F-9ACC-86450B576C12}" type="pres">
      <dgm:prSet presAssocID="{0A37AC51-C43A-4284-AF6D-2076886DDFAD}" presName="Parent" presStyleLbl="node0" presStyleIdx="0" presStyleCnt="1">
        <dgm:presLayoutVars>
          <dgm:chMax val="6"/>
          <dgm:chPref val="6"/>
        </dgm:presLayoutVars>
      </dgm:prSet>
      <dgm:spPr/>
    </dgm:pt>
    <dgm:pt modelId="{0ACF5A09-D289-4199-A99C-167460710A13}" type="pres">
      <dgm:prSet presAssocID="{93313167-9E74-4675-A8CC-B4A2C072A16B}" presName="Accent1" presStyleCnt="0"/>
      <dgm:spPr/>
    </dgm:pt>
    <dgm:pt modelId="{3BE35A35-CD21-4426-952A-6E869F6BFA3D}" type="pres">
      <dgm:prSet presAssocID="{93313167-9E74-4675-A8CC-B4A2C072A16B}" presName="Accent" presStyleLbl="bgShp" presStyleIdx="0" presStyleCnt="6"/>
      <dgm:spPr/>
    </dgm:pt>
    <dgm:pt modelId="{FFFB2ACC-341A-42DA-98E3-4FBC5F094180}" type="pres">
      <dgm:prSet presAssocID="{93313167-9E74-4675-A8CC-B4A2C072A16B}" presName="Child1" presStyleLbl="node1" presStyleIdx="0" presStyleCnt="6">
        <dgm:presLayoutVars>
          <dgm:chMax val="0"/>
          <dgm:chPref val="0"/>
          <dgm:bulletEnabled val="1"/>
        </dgm:presLayoutVars>
      </dgm:prSet>
      <dgm:spPr/>
    </dgm:pt>
    <dgm:pt modelId="{14FEC851-DC1C-4FCC-A2B8-A07FA991DA0F}" type="pres">
      <dgm:prSet presAssocID="{0D86168E-077C-4810-8A9B-1829459B3937}" presName="Accent2" presStyleCnt="0"/>
      <dgm:spPr/>
    </dgm:pt>
    <dgm:pt modelId="{77497DCA-1300-472B-8D5D-D5BC229CC399}" type="pres">
      <dgm:prSet presAssocID="{0D86168E-077C-4810-8A9B-1829459B3937}" presName="Accent" presStyleLbl="bgShp" presStyleIdx="1" presStyleCnt="6"/>
      <dgm:spPr/>
    </dgm:pt>
    <dgm:pt modelId="{7F0C0FFB-15E5-47B2-85EA-36B40333A32B}" type="pres">
      <dgm:prSet presAssocID="{0D86168E-077C-4810-8A9B-1829459B3937}" presName="Child2" presStyleLbl="node1" presStyleIdx="1" presStyleCnt="6" custLinFactNeighborX="-466" custLinFactNeighborY="-538">
        <dgm:presLayoutVars>
          <dgm:chMax val="0"/>
          <dgm:chPref val="0"/>
          <dgm:bulletEnabled val="1"/>
        </dgm:presLayoutVars>
      </dgm:prSet>
      <dgm:spPr/>
    </dgm:pt>
    <dgm:pt modelId="{1E79D329-923F-4EBB-9104-286D6C9A9DD3}" type="pres">
      <dgm:prSet presAssocID="{2B83700B-54C2-4268-BCA2-2CD0A9E5DF88}" presName="Accent3" presStyleCnt="0"/>
      <dgm:spPr/>
    </dgm:pt>
    <dgm:pt modelId="{D7DD77AD-52B1-4F22-A2EC-F470A818EB29}" type="pres">
      <dgm:prSet presAssocID="{2B83700B-54C2-4268-BCA2-2CD0A9E5DF88}" presName="Accent" presStyleLbl="bgShp" presStyleIdx="2" presStyleCnt="6"/>
      <dgm:spPr/>
    </dgm:pt>
    <dgm:pt modelId="{8876877D-7B32-4A6D-BF7A-AA4957D6824E}" type="pres">
      <dgm:prSet presAssocID="{2B83700B-54C2-4268-BCA2-2CD0A9E5DF88}" presName="Child3" presStyleLbl="node1" presStyleIdx="2" presStyleCnt="6">
        <dgm:presLayoutVars>
          <dgm:chMax val="0"/>
          <dgm:chPref val="0"/>
          <dgm:bulletEnabled val="1"/>
        </dgm:presLayoutVars>
      </dgm:prSet>
      <dgm:spPr/>
    </dgm:pt>
    <dgm:pt modelId="{9C0460C8-0DCC-48EF-9DF3-300C7399FEBD}" type="pres">
      <dgm:prSet presAssocID="{E7D5C058-7132-4CF3-9A7F-C7F58EB054AF}" presName="Accent4" presStyleCnt="0"/>
      <dgm:spPr/>
    </dgm:pt>
    <dgm:pt modelId="{D374EFAB-A59D-488E-9569-D7FCB097CFEB}" type="pres">
      <dgm:prSet presAssocID="{E7D5C058-7132-4CF3-9A7F-C7F58EB054AF}" presName="Accent" presStyleLbl="bgShp" presStyleIdx="3" presStyleCnt="6"/>
      <dgm:spPr/>
    </dgm:pt>
    <dgm:pt modelId="{A7049038-DF58-48B9-BA87-ED7930242413}" type="pres">
      <dgm:prSet presAssocID="{E7D5C058-7132-4CF3-9A7F-C7F58EB054AF}" presName="Child4" presStyleLbl="node1" presStyleIdx="3" presStyleCnt="6">
        <dgm:presLayoutVars>
          <dgm:chMax val="0"/>
          <dgm:chPref val="0"/>
          <dgm:bulletEnabled val="1"/>
        </dgm:presLayoutVars>
      </dgm:prSet>
      <dgm:spPr/>
    </dgm:pt>
    <dgm:pt modelId="{ED8A63D0-CAC1-4F9B-A7A2-53281C921CB5}" type="pres">
      <dgm:prSet presAssocID="{C6ECC96D-C82E-4383-9F72-E2CB8685144B}" presName="Accent5" presStyleCnt="0"/>
      <dgm:spPr/>
    </dgm:pt>
    <dgm:pt modelId="{F7E0C5AD-EEB1-4815-A5B5-77C40E9F3CA9}" type="pres">
      <dgm:prSet presAssocID="{C6ECC96D-C82E-4383-9F72-E2CB8685144B}" presName="Accent" presStyleLbl="bgShp" presStyleIdx="4" presStyleCnt="6"/>
      <dgm:spPr/>
    </dgm:pt>
    <dgm:pt modelId="{F7FD611B-DD02-4BF7-A06F-1155AE6C5C92}" type="pres">
      <dgm:prSet presAssocID="{C6ECC96D-C82E-4383-9F72-E2CB8685144B}" presName="Child5" presStyleLbl="node1" presStyleIdx="4" presStyleCnt="6">
        <dgm:presLayoutVars>
          <dgm:chMax val="0"/>
          <dgm:chPref val="0"/>
          <dgm:bulletEnabled val="1"/>
        </dgm:presLayoutVars>
      </dgm:prSet>
      <dgm:spPr/>
    </dgm:pt>
    <dgm:pt modelId="{7084614B-930B-4A26-9075-0A68B3658857}" type="pres">
      <dgm:prSet presAssocID="{710BB130-EFB0-49A4-B333-6493D315F906}" presName="Accent6" presStyleCnt="0"/>
      <dgm:spPr/>
    </dgm:pt>
    <dgm:pt modelId="{C2FC8722-54D6-4B51-9ABB-9ABDE2E8E5A1}" type="pres">
      <dgm:prSet presAssocID="{710BB130-EFB0-49A4-B333-6493D315F906}" presName="Accent" presStyleLbl="bgShp" presStyleIdx="5" presStyleCnt="6"/>
      <dgm:spPr/>
    </dgm:pt>
    <dgm:pt modelId="{DE23ECEC-C03D-41D3-AEA0-79FDB69EAE60}" type="pres">
      <dgm:prSet presAssocID="{710BB130-EFB0-49A4-B333-6493D315F906}" presName="Child6" presStyleLbl="node1" presStyleIdx="5" presStyleCnt="6">
        <dgm:presLayoutVars>
          <dgm:chMax val="0"/>
          <dgm:chPref val="0"/>
          <dgm:bulletEnabled val="1"/>
        </dgm:presLayoutVars>
      </dgm:prSet>
      <dgm:spPr/>
    </dgm:pt>
  </dgm:ptLst>
  <dgm:cxnLst>
    <dgm:cxn modelId="{B2255704-E86F-4DC4-94D2-12EFD469C153}" srcId="{8913611A-82C7-4BA3-BAFC-1CE3DBCDF695}" destId="{5CA1B3A4-19AC-498F-8388-62CCF1C42DB5}" srcOrd="2" destOrd="0" parTransId="{DEB41778-4E1D-4907-8AE2-5EE84B125F48}" sibTransId="{D1037B5C-067A-4D7D-BECB-7D32B7E8E918}"/>
    <dgm:cxn modelId="{2F66AB11-0814-4B85-9941-58A2FA9A3B39}" type="presOf" srcId="{8913611A-82C7-4BA3-BAFC-1CE3DBCDF695}" destId="{F97FBEFE-E6F3-44A2-90C9-AF2416D67217}" srcOrd="0" destOrd="0" presId="urn:microsoft.com/office/officeart/2011/layout/HexagonRadial"/>
    <dgm:cxn modelId="{F218AB14-C4BA-45C9-B51D-D23B7FD30CBC}" type="presOf" srcId="{E7D5C058-7132-4CF3-9A7F-C7F58EB054AF}" destId="{A7049038-DF58-48B9-BA87-ED7930242413}" srcOrd="0" destOrd="0" presId="urn:microsoft.com/office/officeart/2011/layout/HexagonRadial"/>
    <dgm:cxn modelId="{BCA62A28-3F50-449F-9B95-97B932BA7E39}" srcId="{0A37AC51-C43A-4284-AF6D-2076886DDFAD}" destId="{0D86168E-077C-4810-8A9B-1829459B3937}" srcOrd="1" destOrd="0" parTransId="{1E30BC70-217C-415B-AEEB-B51535B9D80E}" sibTransId="{DD23E109-4836-48E5-9332-3E56045787D0}"/>
    <dgm:cxn modelId="{3C8AC536-52B0-4EF0-839C-285B4C5FAEF2}" type="presOf" srcId="{2B83700B-54C2-4268-BCA2-2CD0A9E5DF88}" destId="{8876877D-7B32-4A6D-BF7A-AA4957D6824E}" srcOrd="0" destOrd="0" presId="urn:microsoft.com/office/officeart/2011/layout/HexagonRadial"/>
    <dgm:cxn modelId="{E47C653C-B326-45C0-B1F6-9AA3E5B2322C}" srcId="{8913611A-82C7-4BA3-BAFC-1CE3DBCDF695}" destId="{0A37AC51-C43A-4284-AF6D-2076886DDFAD}" srcOrd="0" destOrd="0" parTransId="{9609592D-5FB7-48F9-9732-F0911DCB78B1}" sibTransId="{D353966B-81F7-4F91-96AE-0DCAAA266C5C}"/>
    <dgm:cxn modelId="{7DA83048-13D5-48AF-BC5E-6EB4FB644275}" type="presOf" srcId="{C6ECC96D-C82E-4383-9F72-E2CB8685144B}" destId="{F7FD611B-DD02-4BF7-A06F-1155AE6C5C92}" srcOrd="0" destOrd="0" presId="urn:microsoft.com/office/officeart/2011/layout/HexagonRadial"/>
    <dgm:cxn modelId="{F504E05B-92A8-4DB2-9062-45BC579EB928}" srcId="{73461B86-D600-4BD3-9E5A-0C0F0C3CD411}" destId="{004C8CB4-5C91-42F7-BAF1-95551C340980}" srcOrd="0" destOrd="0" parTransId="{BC819E92-F0CA-4338-A72B-1C59EB9E202A}" sibTransId="{B8F323FE-270F-47C6-806B-2A1429010FDA}"/>
    <dgm:cxn modelId="{EC641465-5D18-4495-9B5A-61085F6F6552}" type="presOf" srcId="{93313167-9E74-4675-A8CC-B4A2C072A16B}" destId="{FFFB2ACC-341A-42DA-98E3-4FBC5F094180}" srcOrd="0" destOrd="0" presId="urn:microsoft.com/office/officeart/2011/layout/HexagonRadial"/>
    <dgm:cxn modelId="{2B795168-8FEB-4551-9BEE-3549E9C4B5C2}" type="presOf" srcId="{0D86168E-077C-4810-8A9B-1829459B3937}" destId="{7F0C0FFB-15E5-47B2-85EA-36B40333A32B}" srcOrd="0" destOrd="0" presId="urn:microsoft.com/office/officeart/2011/layout/HexagonRadial"/>
    <dgm:cxn modelId="{9A2E6A72-E90C-4DFC-BFE3-7B0C2153F627}" srcId="{0A37AC51-C43A-4284-AF6D-2076886DDFAD}" destId="{93313167-9E74-4675-A8CC-B4A2C072A16B}" srcOrd="0" destOrd="0" parTransId="{6A0539D5-A89D-4D98-9D8B-D29F575DA1F8}" sibTransId="{47225FDE-57FC-4745-A15A-42DDBC5F0761}"/>
    <dgm:cxn modelId="{1270CC8A-A281-4709-8C8C-3ED2EE02A1E1}" srcId="{0A37AC51-C43A-4284-AF6D-2076886DDFAD}" destId="{710BB130-EFB0-49A4-B333-6493D315F906}" srcOrd="5" destOrd="0" parTransId="{7EC2365A-E58A-477D-BCA7-0AA5F791B250}" sibTransId="{62D94461-E935-4F23-A427-0C29CFFDCBC8}"/>
    <dgm:cxn modelId="{8DECE391-8B1E-49B6-8985-BB37EED27799}" srcId="{0A37AC51-C43A-4284-AF6D-2076886DDFAD}" destId="{120DFCCC-E32E-4EA0-B6AB-DA9821F57D13}" srcOrd="6" destOrd="0" parTransId="{611EB402-BBF6-4BD1-B1B7-D9048084A4CD}" sibTransId="{2782FC13-2F27-444E-BF7F-FA5B1EFCC08A}"/>
    <dgm:cxn modelId="{55F65B9E-48EB-4753-B27C-8D349047CBB5}" srcId="{0A37AC51-C43A-4284-AF6D-2076886DDFAD}" destId="{C6ECC96D-C82E-4383-9F72-E2CB8685144B}" srcOrd="4" destOrd="0" parTransId="{16CF3F6F-6CE2-4813-AD6F-18973CF65C9E}" sibTransId="{7EDBB9AF-00D3-4831-ACA3-891B85CBA3B8}"/>
    <dgm:cxn modelId="{E409FBA7-DF0E-48CE-BDCC-884CD71D880C}" srcId="{5CA1B3A4-19AC-498F-8388-62CCF1C42DB5}" destId="{EB79B776-6094-4C00-8A07-6ABA056864CE}" srcOrd="0" destOrd="0" parTransId="{B8603B99-0EE4-439F-A78D-DD02206C0F23}" sibTransId="{FDAAE41F-C850-4DFA-8285-1FFB5D2EBE50}"/>
    <dgm:cxn modelId="{294022B4-698A-4C0C-BBED-F75B08C718C9}" srcId="{0A37AC51-C43A-4284-AF6D-2076886DDFAD}" destId="{2B83700B-54C2-4268-BCA2-2CD0A9E5DF88}" srcOrd="2" destOrd="0" parTransId="{FD9ED3A2-00AD-4A60-954C-29F517F54B7F}" sibTransId="{83685CE2-3A81-41D4-B66C-B8F81486B2C0}"/>
    <dgm:cxn modelId="{E21252C5-8E10-4E16-8865-48B2EB08D46F}" type="presOf" srcId="{0A37AC51-C43A-4284-AF6D-2076886DDFAD}" destId="{D5B2C6BB-166D-4F4F-9ACC-86450B576C12}" srcOrd="0" destOrd="0" presId="urn:microsoft.com/office/officeart/2011/layout/HexagonRadial"/>
    <dgm:cxn modelId="{600F48C8-789D-4831-8267-04C39105D940}" srcId="{8913611A-82C7-4BA3-BAFC-1CE3DBCDF695}" destId="{73461B86-D600-4BD3-9E5A-0C0F0C3CD411}" srcOrd="1" destOrd="0" parTransId="{8DC3C203-7094-4B87-8E08-82C32CEECACF}" sibTransId="{21033973-CCAD-4ADD-95E7-62242ADACEBC}"/>
    <dgm:cxn modelId="{19F611DB-A8F5-4EA5-B984-CC36D00568EB}" srcId="{0A37AC51-C43A-4284-AF6D-2076886DDFAD}" destId="{E7D5C058-7132-4CF3-9A7F-C7F58EB054AF}" srcOrd="3" destOrd="0" parTransId="{35971400-5D4E-4392-BA6C-A38534BED0BE}" sibTransId="{FC4DA1E8-4693-417F-9E11-DD0EB278BBD1}"/>
    <dgm:cxn modelId="{695A2AE0-A87E-42B8-8245-0ECD5B4715D7}" type="presOf" srcId="{710BB130-EFB0-49A4-B333-6493D315F906}" destId="{DE23ECEC-C03D-41D3-AEA0-79FDB69EAE60}" srcOrd="0" destOrd="0" presId="urn:microsoft.com/office/officeart/2011/layout/HexagonRadial"/>
    <dgm:cxn modelId="{84B3AA41-8886-44BF-BC17-00B06DBA69C0}" type="presParOf" srcId="{F97FBEFE-E6F3-44A2-90C9-AF2416D67217}" destId="{D5B2C6BB-166D-4F4F-9ACC-86450B576C12}" srcOrd="0" destOrd="0" presId="urn:microsoft.com/office/officeart/2011/layout/HexagonRadial"/>
    <dgm:cxn modelId="{8A4C2E26-B3F6-4A7C-A061-3E7C63EE2FA4}" type="presParOf" srcId="{F97FBEFE-E6F3-44A2-90C9-AF2416D67217}" destId="{0ACF5A09-D289-4199-A99C-167460710A13}" srcOrd="1" destOrd="0" presId="urn:microsoft.com/office/officeart/2011/layout/HexagonRadial"/>
    <dgm:cxn modelId="{177AB91B-7287-4B5E-8A8D-B8A2BF939AB5}" type="presParOf" srcId="{0ACF5A09-D289-4199-A99C-167460710A13}" destId="{3BE35A35-CD21-4426-952A-6E869F6BFA3D}" srcOrd="0" destOrd="0" presId="urn:microsoft.com/office/officeart/2011/layout/HexagonRadial"/>
    <dgm:cxn modelId="{3A95C874-F792-4203-B758-985119EBCE1D}" type="presParOf" srcId="{F97FBEFE-E6F3-44A2-90C9-AF2416D67217}" destId="{FFFB2ACC-341A-42DA-98E3-4FBC5F094180}" srcOrd="2" destOrd="0" presId="urn:microsoft.com/office/officeart/2011/layout/HexagonRadial"/>
    <dgm:cxn modelId="{6DCFEDBD-79C6-4DE2-8718-D96A03508CF3}" type="presParOf" srcId="{F97FBEFE-E6F3-44A2-90C9-AF2416D67217}" destId="{14FEC851-DC1C-4FCC-A2B8-A07FA991DA0F}" srcOrd="3" destOrd="0" presId="urn:microsoft.com/office/officeart/2011/layout/HexagonRadial"/>
    <dgm:cxn modelId="{840FFEA7-4097-4EE9-AF73-1BA902A34852}" type="presParOf" srcId="{14FEC851-DC1C-4FCC-A2B8-A07FA991DA0F}" destId="{77497DCA-1300-472B-8D5D-D5BC229CC399}" srcOrd="0" destOrd="0" presId="urn:microsoft.com/office/officeart/2011/layout/HexagonRadial"/>
    <dgm:cxn modelId="{FC881676-3BB0-4922-BA7E-F134987E6487}" type="presParOf" srcId="{F97FBEFE-E6F3-44A2-90C9-AF2416D67217}" destId="{7F0C0FFB-15E5-47B2-85EA-36B40333A32B}" srcOrd="4" destOrd="0" presId="urn:microsoft.com/office/officeart/2011/layout/HexagonRadial"/>
    <dgm:cxn modelId="{5D53F07F-1580-4B7D-AA02-0A21B84FFD25}" type="presParOf" srcId="{F97FBEFE-E6F3-44A2-90C9-AF2416D67217}" destId="{1E79D329-923F-4EBB-9104-286D6C9A9DD3}" srcOrd="5" destOrd="0" presId="urn:microsoft.com/office/officeart/2011/layout/HexagonRadial"/>
    <dgm:cxn modelId="{8F0B36A4-D306-44D3-8028-0244ACE8A1DF}" type="presParOf" srcId="{1E79D329-923F-4EBB-9104-286D6C9A9DD3}" destId="{D7DD77AD-52B1-4F22-A2EC-F470A818EB29}" srcOrd="0" destOrd="0" presId="urn:microsoft.com/office/officeart/2011/layout/HexagonRadial"/>
    <dgm:cxn modelId="{7E34B515-89CF-447C-9387-312E970AD006}" type="presParOf" srcId="{F97FBEFE-E6F3-44A2-90C9-AF2416D67217}" destId="{8876877D-7B32-4A6D-BF7A-AA4957D6824E}" srcOrd="6" destOrd="0" presId="urn:microsoft.com/office/officeart/2011/layout/HexagonRadial"/>
    <dgm:cxn modelId="{BAF5F473-BDFB-4826-8647-AADD757F4845}" type="presParOf" srcId="{F97FBEFE-E6F3-44A2-90C9-AF2416D67217}" destId="{9C0460C8-0DCC-48EF-9DF3-300C7399FEBD}" srcOrd="7" destOrd="0" presId="urn:microsoft.com/office/officeart/2011/layout/HexagonRadial"/>
    <dgm:cxn modelId="{1AFCF350-1980-4376-A03C-33475F5425DD}" type="presParOf" srcId="{9C0460C8-0DCC-48EF-9DF3-300C7399FEBD}" destId="{D374EFAB-A59D-488E-9569-D7FCB097CFEB}" srcOrd="0" destOrd="0" presId="urn:microsoft.com/office/officeart/2011/layout/HexagonRadial"/>
    <dgm:cxn modelId="{34A74A9C-A5EE-40C8-AED8-047EC115C1BC}" type="presParOf" srcId="{F97FBEFE-E6F3-44A2-90C9-AF2416D67217}" destId="{A7049038-DF58-48B9-BA87-ED7930242413}" srcOrd="8" destOrd="0" presId="urn:microsoft.com/office/officeart/2011/layout/HexagonRadial"/>
    <dgm:cxn modelId="{5149FCF6-1E3A-4459-8000-A86F71EA05B3}" type="presParOf" srcId="{F97FBEFE-E6F3-44A2-90C9-AF2416D67217}" destId="{ED8A63D0-CAC1-4F9B-A7A2-53281C921CB5}" srcOrd="9" destOrd="0" presId="urn:microsoft.com/office/officeart/2011/layout/HexagonRadial"/>
    <dgm:cxn modelId="{F055B0F9-F9D9-4723-84FF-9462C1B308AF}" type="presParOf" srcId="{ED8A63D0-CAC1-4F9B-A7A2-53281C921CB5}" destId="{F7E0C5AD-EEB1-4815-A5B5-77C40E9F3CA9}" srcOrd="0" destOrd="0" presId="urn:microsoft.com/office/officeart/2011/layout/HexagonRadial"/>
    <dgm:cxn modelId="{A90AF834-94D2-4921-AB68-1830D28ED139}" type="presParOf" srcId="{F97FBEFE-E6F3-44A2-90C9-AF2416D67217}" destId="{F7FD611B-DD02-4BF7-A06F-1155AE6C5C92}" srcOrd="10" destOrd="0" presId="urn:microsoft.com/office/officeart/2011/layout/HexagonRadial"/>
    <dgm:cxn modelId="{A9D006CA-97E5-40FD-AE6A-3ADB1EBBB839}" type="presParOf" srcId="{F97FBEFE-E6F3-44A2-90C9-AF2416D67217}" destId="{7084614B-930B-4A26-9075-0A68B3658857}" srcOrd="11" destOrd="0" presId="urn:microsoft.com/office/officeart/2011/layout/HexagonRadial"/>
    <dgm:cxn modelId="{780B71FE-4510-42CF-B708-50F126E5F12C}" type="presParOf" srcId="{7084614B-930B-4A26-9075-0A68B3658857}" destId="{C2FC8722-54D6-4B51-9ABB-9ABDE2E8E5A1}" srcOrd="0" destOrd="0" presId="urn:microsoft.com/office/officeart/2011/layout/HexagonRadial"/>
    <dgm:cxn modelId="{E64078B4-8DFB-418B-9D8F-DC0F0F62E2E4}" type="presParOf" srcId="{F97FBEFE-E6F3-44A2-90C9-AF2416D67217}" destId="{DE23ECEC-C03D-41D3-AEA0-79FDB69EAE60}"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73E3B9C-7B3F-4AEE-8697-F2BE935216ED}" type="doc">
      <dgm:prSet loTypeId="urn:microsoft.com/office/officeart/2005/8/layout/hProcess9" loCatId="process" qsTypeId="urn:microsoft.com/office/officeart/2005/8/quickstyle/simple1" qsCatId="simple" csTypeId="urn:microsoft.com/office/officeart/2005/8/colors/accent1_2" csCatId="accent1" phldr="1"/>
      <dgm:spPr/>
    </dgm:pt>
    <dgm:pt modelId="{1E2DB608-E189-4735-82DC-D4F7BE7DDA69}">
      <dgm:prSet phldrT="[Text]"/>
      <dgm:spPr/>
      <dgm:t>
        <a:bodyPr/>
        <a:lstStyle/>
        <a:p>
          <a:r>
            <a:rPr lang="en-GB" b="1" i="0" dirty="0"/>
            <a:t>The Design Phase</a:t>
          </a:r>
          <a:r>
            <a:rPr lang="en-GB" b="0" i="0" dirty="0"/>
            <a:t> </a:t>
          </a:r>
          <a:endParaRPr lang="en-GB" dirty="0"/>
        </a:p>
      </dgm:t>
    </dgm:pt>
    <dgm:pt modelId="{4F481E05-5431-452C-A706-814A10D654BF}" type="parTrans" cxnId="{5E7C3BB6-3D05-4476-960F-7E7C5DFCA89A}">
      <dgm:prSet/>
      <dgm:spPr/>
      <dgm:t>
        <a:bodyPr/>
        <a:lstStyle/>
        <a:p>
          <a:endParaRPr lang="en-GB"/>
        </a:p>
      </dgm:t>
    </dgm:pt>
    <dgm:pt modelId="{DABA7604-C16D-42AD-A939-D3B11DD3AEBB}" type="sibTrans" cxnId="{5E7C3BB6-3D05-4476-960F-7E7C5DFCA89A}">
      <dgm:prSet/>
      <dgm:spPr/>
      <dgm:t>
        <a:bodyPr/>
        <a:lstStyle/>
        <a:p>
          <a:endParaRPr lang="en-GB"/>
        </a:p>
      </dgm:t>
    </dgm:pt>
    <dgm:pt modelId="{DBDD9F7B-ECDB-4ADA-A58E-020443AFE1A0}">
      <dgm:prSet phldrT="[Text]"/>
      <dgm:spPr/>
      <dgm:t>
        <a:bodyPr/>
        <a:lstStyle/>
        <a:p>
          <a:r>
            <a:rPr lang="en-GB" b="1" i="0" dirty="0"/>
            <a:t>The Implementation Phase</a:t>
          </a:r>
          <a:endParaRPr lang="en-GB" dirty="0"/>
        </a:p>
      </dgm:t>
    </dgm:pt>
    <dgm:pt modelId="{E2052E4A-225F-421D-BB2D-7F62830522AF}" type="parTrans" cxnId="{A4364679-9DA5-4FCF-A629-C232CF580934}">
      <dgm:prSet/>
      <dgm:spPr/>
      <dgm:t>
        <a:bodyPr/>
        <a:lstStyle/>
        <a:p>
          <a:endParaRPr lang="en-GB"/>
        </a:p>
      </dgm:t>
    </dgm:pt>
    <dgm:pt modelId="{392742DA-0489-4036-B6E9-E534E124246F}" type="sibTrans" cxnId="{A4364679-9DA5-4FCF-A629-C232CF580934}">
      <dgm:prSet/>
      <dgm:spPr/>
      <dgm:t>
        <a:bodyPr/>
        <a:lstStyle/>
        <a:p>
          <a:endParaRPr lang="en-GB"/>
        </a:p>
      </dgm:t>
    </dgm:pt>
    <dgm:pt modelId="{3C5F51A0-E2FE-4273-9750-F864CBDDF515}">
      <dgm:prSet phldrT="[Text]"/>
      <dgm:spPr/>
      <dgm:t>
        <a:bodyPr/>
        <a:lstStyle/>
        <a:p>
          <a:r>
            <a:rPr lang="en-GB" b="1" i="0" dirty="0"/>
            <a:t>The Improvement Phase</a:t>
          </a:r>
          <a:endParaRPr lang="en-GB" dirty="0"/>
        </a:p>
      </dgm:t>
    </dgm:pt>
    <dgm:pt modelId="{E6D4895D-CAD5-47CB-A422-DCFCAD01921C}" type="parTrans" cxnId="{A0EF77B1-B9C9-41CA-A820-D52C74B5FF94}">
      <dgm:prSet/>
      <dgm:spPr/>
      <dgm:t>
        <a:bodyPr/>
        <a:lstStyle/>
        <a:p>
          <a:endParaRPr lang="en-GB"/>
        </a:p>
      </dgm:t>
    </dgm:pt>
    <dgm:pt modelId="{254A4BEE-4A00-481C-BA8B-A36C31C96B00}" type="sibTrans" cxnId="{A0EF77B1-B9C9-41CA-A820-D52C74B5FF94}">
      <dgm:prSet/>
      <dgm:spPr/>
      <dgm:t>
        <a:bodyPr/>
        <a:lstStyle/>
        <a:p>
          <a:endParaRPr lang="en-GB"/>
        </a:p>
      </dgm:t>
    </dgm:pt>
    <dgm:pt modelId="{1520A1B2-1508-4B08-B76A-35D1A5248E5E}" type="pres">
      <dgm:prSet presAssocID="{A73E3B9C-7B3F-4AEE-8697-F2BE935216ED}" presName="CompostProcess" presStyleCnt="0">
        <dgm:presLayoutVars>
          <dgm:dir/>
          <dgm:resizeHandles val="exact"/>
        </dgm:presLayoutVars>
      </dgm:prSet>
      <dgm:spPr/>
    </dgm:pt>
    <dgm:pt modelId="{A2979E77-57D4-4266-A93C-AB3921F32B90}" type="pres">
      <dgm:prSet presAssocID="{A73E3B9C-7B3F-4AEE-8697-F2BE935216ED}" presName="arrow" presStyleLbl="bgShp" presStyleIdx="0" presStyleCnt="1"/>
      <dgm:spPr/>
    </dgm:pt>
    <dgm:pt modelId="{6D783C0A-B934-480E-83A0-583BDEC5A773}" type="pres">
      <dgm:prSet presAssocID="{A73E3B9C-7B3F-4AEE-8697-F2BE935216ED}" presName="linearProcess" presStyleCnt="0"/>
      <dgm:spPr/>
    </dgm:pt>
    <dgm:pt modelId="{085E4760-C8A8-4DAE-B16C-946F07B10FA1}" type="pres">
      <dgm:prSet presAssocID="{1E2DB608-E189-4735-82DC-D4F7BE7DDA69}" presName="textNode" presStyleLbl="node1" presStyleIdx="0" presStyleCnt="3">
        <dgm:presLayoutVars>
          <dgm:bulletEnabled val="1"/>
        </dgm:presLayoutVars>
      </dgm:prSet>
      <dgm:spPr/>
    </dgm:pt>
    <dgm:pt modelId="{A52EBF30-6BC3-4946-8BAE-A452E73F8AA5}" type="pres">
      <dgm:prSet presAssocID="{DABA7604-C16D-42AD-A939-D3B11DD3AEBB}" presName="sibTrans" presStyleCnt="0"/>
      <dgm:spPr/>
    </dgm:pt>
    <dgm:pt modelId="{B3BB8442-B4B8-428D-A820-FE0446CC3ABA}" type="pres">
      <dgm:prSet presAssocID="{DBDD9F7B-ECDB-4ADA-A58E-020443AFE1A0}" presName="textNode" presStyleLbl="node1" presStyleIdx="1" presStyleCnt="3">
        <dgm:presLayoutVars>
          <dgm:bulletEnabled val="1"/>
        </dgm:presLayoutVars>
      </dgm:prSet>
      <dgm:spPr/>
    </dgm:pt>
    <dgm:pt modelId="{9A02FA21-2017-4C32-AD4A-DA2E753D9AC5}" type="pres">
      <dgm:prSet presAssocID="{392742DA-0489-4036-B6E9-E534E124246F}" presName="sibTrans" presStyleCnt="0"/>
      <dgm:spPr/>
    </dgm:pt>
    <dgm:pt modelId="{3F7941FB-E4D8-4357-806E-6E76964A8412}" type="pres">
      <dgm:prSet presAssocID="{3C5F51A0-E2FE-4273-9750-F864CBDDF515}" presName="textNode" presStyleLbl="node1" presStyleIdx="2" presStyleCnt="3">
        <dgm:presLayoutVars>
          <dgm:bulletEnabled val="1"/>
        </dgm:presLayoutVars>
      </dgm:prSet>
      <dgm:spPr/>
    </dgm:pt>
  </dgm:ptLst>
  <dgm:cxnLst>
    <dgm:cxn modelId="{FA5A8E34-9111-4CCF-BC3D-F960AC941245}" type="presOf" srcId="{A73E3B9C-7B3F-4AEE-8697-F2BE935216ED}" destId="{1520A1B2-1508-4B08-B76A-35D1A5248E5E}" srcOrd="0" destOrd="0" presId="urn:microsoft.com/office/officeart/2005/8/layout/hProcess9"/>
    <dgm:cxn modelId="{89A7B94C-0C20-49F1-A61B-6DB5D60D2B76}" type="presOf" srcId="{1E2DB608-E189-4735-82DC-D4F7BE7DDA69}" destId="{085E4760-C8A8-4DAE-B16C-946F07B10FA1}" srcOrd="0" destOrd="0" presId="urn:microsoft.com/office/officeart/2005/8/layout/hProcess9"/>
    <dgm:cxn modelId="{09B9B475-F40B-4A23-83CC-C6DD8D2B696F}" type="presOf" srcId="{3C5F51A0-E2FE-4273-9750-F864CBDDF515}" destId="{3F7941FB-E4D8-4357-806E-6E76964A8412}" srcOrd="0" destOrd="0" presId="urn:microsoft.com/office/officeart/2005/8/layout/hProcess9"/>
    <dgm:cxn modelId="{A4364679-9DA5-4FCF-A629-C232CF580934}" srcId="{A73E3B9C-7B3F-4AEE-8697-F2BE935216ED}" destId="{DBDD9F7B-ECDB-4ADA-A58E-020443AFE1A0}" srcOrd="1" destOrd="0" parTransId="{E2052E4A-225F-421D-BB2D-7F62830522AF}" sibTransId="{392742DA-0489-4036-B6E9-E534E124246F}"/>
    <dgm:cxn modelId="{A0EF77B1-B9C9-41CA-A820-D52C74B5FF94}" srcId="{A73E3B9C-7B3F-4AEE-8697-F2BE935216ED}" destId="{3C5F51A0-E2FE-4273-9750-F864CBDDF515}" srcOrd="2" destOrd="0" parTransId="{E6D4895D-CAD5-47CB-A422-DCFCAD01921C}" sibTransId="{254A4BEE-4A00-481C-BA8B-A36C31C96B00}"/>
    <dgm:cxn modelId="{5E7C3BB6-3D05-4476-960F-7E7C5DFCA89A}" srcId="{A73E3B9C-7B3F-4AEE-8697-F2BE935216ED}" destId="{1E2DB608-E189-4735-82DC-D4F7BE7DDA69}" srcOrd="0" destOrd="0" parTransId="{4F481E05-5431-452C-A706-814A10D654BF}" sibTransId="{DABA7604-C16D-42AD-A939-D3B11DD3AEBB}"/>
    <dgm:cxn modelId="{F40DCBCA-301C-4256-9FDE-C8672C62C227}" type="presOf" srcId="{DBDD9F7B-ECDB-4ADA-A58E-020443AFE1A0}" destId="{B3BB8442-B4B8-428D-A820-FE0446CC3ABA}" srcOrd="0" destOrd="0" presId="urn:microsoft.com/office/officeart/2005/8/layout/hProcess9"/>
    <dgm:cxn modelId="{6AB96F58-8E4F-497E-A0B0-925333E867A5}" type="presParOf" srcId="{1520A1B2-1508-4B08-B76A-35D1A5248E5E}" destId="{A2979E77-57D4-4266-A93C-AB3921F32B90}" srcOrd="0" destOrd="0" presId="urn:microsoft.com/office/officeart/2005/8/layout/hProcess9"/>
    <dgm:cxn modelId="{9AEFB6A5-978C-488D-9C5F-DE630AC0E0FE}" type="presParOf" srcId="{1520A1B2-1508-4B08-B76A-35D1A5248E5E}" destId="{6D783C0A-B934-480E-83A0-583BDEC5A773}" srcOrd="1" destOrd="0" presId="urn:microsoft.com/office/officeart/2005/8/layout/hProcess9"/>
    <dgm:cxn modelId="{146CA9CC-1B04-4132-A7D6-FE5AB48DA5EB}" type="presParOf" srcId="{6D783C0A-B934-480E-83A0-583BDEC5A773}" destId="{085E4760-C8A8-4DAE-B16C-946F07B10FA1}" srcOrd="0" destOrd="0" presId="urn:microsoft.com/office/officeart/2005/8/layout/hProcess9"/>
    <dgm:cxn modelId="{0581931D-524B-48B7-B48A-A9C0750296A8}" type="presParOf" srcId="{6D783C0A-B934-480E-83A0-583BDEC5A773}" destId="{A52EBF30-6BC3-4946-8BAE-A452E73F8AA5}" srcOrd="1" destOrd="0" presId="urn:microsoft.com/office/officeart/2005/8/layout/hProcess9"/>
    <dgm:cxn modelId="{E407D1DD-A2BA-4B5F-8A2B-644483438041}" type="presParOf" srcId="{6D783C0A-B934-480E-83A0-583BDEC5A773}" destId="{B3BB8442-B4B8-428D-A820-FE0446CC3ABA}" srcOrd="2" destOrd="0" presId="urn:microsoft.com/office/officeart/2005/8/layout/hProcess9"/>
    <dgm:cxn modelId="{044AA011-236B-4CBC-9E4D-4C0105DFB93D}" type="presParOf" srcId="{6D783C0A-B934-480E-83A0-583BDEC5A773}" destId="{9A02FA21-2017-4C32-AD4A-DA2E753D9AC5}" srcOrd="3" destOrd="0" presId="urn:microsoft.com/office/officeart/2005/8/layout/hProcess9"/>
    <dgm:cxn modelId="{E521FD7A-69E5-41CB-B73E-F5B4EC803D4E}" type="presParOf" srcId="{6D783C0A-B934-480E-83A0-583BDEC5A773}" destId="{3F7941FB-E4D8-4357-806E-6E76964A8412}"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527AA3-7F21-436D-9A4A-422DC7833308}">
      <dsp:nvSpPr>
        <dsp:cNvPr id="0" name=""/>
        <dsp:cNvSpPr/>
      </dsp:nvSpPr>
      <dsp:spPr>
        <a:xfrm>
          <a:off x="0" y="4156"/>
          <a:ext cx="11501437" cy="743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GB" sz="3100" kern="1200"/>
            <a:t>This session is an opportunity to:</a:t>
          </a:r>
          <a:endParaRPr lang="en-US" sz="3100" kern="1200"/>
        </a:p>
      </dsp:txBody>
      <dsp:txXfrm>
        <a:off x="36296" y="40452"/>
        <a:ext cx="11428845" cy="670943"/>
      </dsp:txXfrm>
    </dsp:sp>
    <dsp:sp modelId="{41CD75CE-632E-4B00-BC28-6B0A66CC8815}">
      <dsp:nvSpPr>
        <dsp:cNvPr id="0" name=""/>
        <dsp:cNvSpPr/>
      </dsp:nvSpPr>
      <dsp:spPr>
        <a:xfrm>
          <a:off x="0" y="747691"/>
          <a:ext cx="11501437" cy="11871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5171"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GB" sz="2400" kern="1200" dirty="0"/>
            <a:t>Part 1: Delve deeper into instructional coaching – what it is and what it isn’t.</a:t>
          </a:r>
          <a:endParaRPr lang="en-US" sz="2400" kern="1200" dirty="0"/>
        </a:p>
        <a:p>
          <a:pPr marL="228600" lvl="1" indent="-228600" algn="l" defTabSz="1066800">
            <a:lnSpc>
              <a:spcPct val="90000"/>
            </a:lnSpc>
            <a:spcBef>
              <a:spcPct val="0"/>
            </a:spcBef>
            <a:spcAft>
              <a:spcPct val="20000"/>
            </a:spcAft>
            <a:buChar char="•"/>
          </a:pPr>
          <a:r>
            <a:rPr lang="en-GB" sz="2400" kern="1200" dirty="0"/>
            <a:t>Part 2: Understand how instructional coaching can be applied to curriculum development.</a:t>
          </a:r>
          <a:endParaRPr lang="en-US" sz="2400" kern="1200" dirty="0"/>
        </a:p>
      </dsp:txBody>
      <dsp:txXfrm>
        <a:off x="0" y="747691"/>
        <a:ext cx="11501437" cy="11871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B2C6BB-166D-4F4F-9ACC-86450B576C12}">
      <dsp:nvSpPr>
        <dsp:cNvPr id="0" name=""/>
        <dsp:cNvSpPr/>
      </dsp:nvSpPr>
      <dsp:spPr>
        <a:xfrm>
          <a:off x="3689214" y="1884443"/>
          <a:ext cx="2395209" cy="2071953"/>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b="1" kern="1200" dirty="0">
              <a:solidFill>
                <a:schemeClr val="tx1"/>
              </a:solidFill>
            </a:rPr>
            <a:t>Equality</a:t>
          </a:r>
        </a:p>
      </dsp:txBody>
      <dsp:txXfrm>
        <a:off x="4086134" y="2227795"/>
        <a:ext cx="1601369" cy="1385249"/>
      </dsp:txXfrm>
    </dsp:sp>
    <dsp:sp modelId="{77497DCA-1300-472B-8D5D-D5BC229CC399}">
      <dsp:nvSpPr>
        <dsp:cNvPr id="0" name=""/>
        <dsp:cNvSpPr/>
      </dsp:nvSpPr>
      <dsp:spPr>
        <a:xfrm>
          <a:off x="5189075" y="893153"/>
          <a:ext cx="903705" cy="778661"/>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FFB2ACC-341A-42DA-98E3-4FBC5F094180}">
      <dsp:nvSpPr>
        <dsp:cNvPr id="0" name=""/>
        <dsp:cNvSpPr/>
      </dsp:nvSpPr>
      <dsp:spPr>
        <a:xfrm>
          <a:off x="3909847" y="0"/>
          <a:ext cx="1962857" cy="1698101"/>
        </a:xfrm>
        <a:prstGeom prst="hexagon">
          <a:avLst>
            <a:gd name="adj" fmla="val 28570"/>
            <a:gd name="vf" fmla="val 11547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b="1" kern="1200" dirty="0">
              <a:solidFill>
                <a:schemeClr val="tx1"/>
              </a:solidFill>
            </a:rPr>
            <a:t>Choice</a:t>
          </a:r>
        </a:p>
      </dsp:txBody>
      <dsp:txXfrm>
        <a:off x="4235134" y="281412"/>
        <a:ext cx="1312283" cy="1135277"/>
      </dsp:txXfrm>
    </dsp:sp>
    <dsp:sp modelId="{D7DD77AD-52B1-4F22-A2EC-F470A818EB29}">
      <dsp:nvSpPr>
        <dsp:cNvPr id="0" name=""/>
        <dsp:cNvSpPr/>
      </dsp:nvSpPr>
      <dsp:spPr>
        <a:xfrm>
          <a:off x="6243769" y="2348836"/>
          <a:ext cx="903705" cy="778661"/>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0C0FFB-15E5-47B2-85EA-36B40333A32B}">
      <dsp:nvSpPr>
        <dsp:cNvPr id="0" name=""/>
        <dsp:cNvSpPr/>
      </dsp:nvSpPr>
      <dsp:spPr>
        <a:xfrm>
          <a:off x="5700868" y="1035310"/>
          <a:ext cx="1962857" cy="1698101"/>
        </a:xfrm>
        <a:prstGeom prst="hexagon">
          <a:avLst>
            <a:gd name="adj" fmla="val 28570"/>
            <a:gd name="vf" fmla="val 11547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b="1" kern="1200" dirty="0">
              <a:solidFill>
                <a:schemeClr val="tx1"/>
              </a:solidFill>
            </a:rPr>
            <a:t>Voice</a:t>
          </a:r>
        </a:p>
      </dsp:txBody>
      <dsp:txXfrm>
        <a:off x="6026155" y="1316722"/>
        <a:ext cx="1312283" cy="1135277"/>
      </dsp:txXfrm>
    </dsp:sp>
    <dsp:sp modelId="{D374EFAB-A59D-488E-9569-D7FCB097CFEB}">
      <dsp:nvSpPr>
        <dsp:cNvPr id="0" name=""/>
        <dsp:cNvSpPr/>
      </dsp:nvSpPr>
      <dsp:spPr>
        <a:xfrm>
          <a:off x="5511111" y="3992029"/>
          <a:ext cx="903705" cy="778661"/>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76877D-7B32-4A6D-BF7A-AA4957D6824E}">
      <dsp:nvSpPr>
        <dsp:cNvPr id="0" name=""/>
        <dsp:cNvSpPr/>
      </dsp:nvSpPr>
      <dsp:spPr>
        <a:xfrm>
          <a:off x="5710015" y="3097707"/>
          <a:ext cx="1962857" cy="1698101"/>
        </a:xfrm>
        <a:prstGeom prst="hexagon">
          <a:avLst>
            <a:gd name="adj" fmla="val 28570"/>
            <a:gd name="vf" fmla="val 11547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b="1" kern="1200" dirty="0">
              <a:solidFill>
                <a:schemeClr val="tx1"/>
              </a:solidFill>
            </a:rPr>
            <a:t>Dialogue</a:t>
          </a:r>
        </a:p>
      </dsp:txBody>
      <dsp:txXfrm>
        <a:off x="6035302" y="3379119"/>
        <a:ext cx="1312283" cy="1135277"/>
      </dsp:txXfrm>
    </dsp:sp>
    <dsp:sp modelId="{F7E0C5AD-EEB1-4815-A5B5-77C40E9F3CA9}">
      <dsp:nvSpPr>
        <dsp:cNvPr id="0" name=""/>
        <dsp:cNvSpPr/>
      </dsp:nvSpPr>
      <dsp:spPr>
        <a:xfrm>
          <a:off x="3693671" y="4162598"/>
          <a:ext cx="903705" cy="778661"/>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049038-DF58-48B9-BA87-ED7930242413}">
      <dsp:nvSpPr>
        <dsp:cNvPr id="0" name=""/>
        <dsp:cNvSpPr/>
      </dsp:nvSpPr>
      <dsp:spPr>
        <a:xfrm>
          <a:off x="3909847" y="4143322"/>
          <a:ext cx="1962857" cy="1698101"/>
        </a:xfrm>
        <a:prstGeom prst="hexagon">
          <a:avLst>
            <a:gd name="adj" fmla="val 28570"/>
            <a:gd name="vf" fmla="val 11547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b="1" kern="1200" dirty="0">
              <a:solidFill>
                <a:schemeClr val="tx1"/>
              </a:solidFill>
            </a:rPr>
            <a:t>Reflection</a:t>
          </a:r>
        </a:p>
      </dsp:txBody>
      <dsp:txXfrm>
        <a:off x="4235134" y="4424734"/>
        <a:ext cx="1312283" cy="1135277"/>
      </dsp:txXfrm>
    </dsp:sp>
    <dsp:sp modelId="{C2FC8722-54D6-4B51-9ABB-9ABDE2E8E5A1}">
      <dsp:nvSpPr>
        <dsp:cNvPr id="0" name=""/>
        <dsp:cNvSpPr/>
      </dsp:nvSpPr>
      <dsp:spPr>
        <a:xfrm>
          <a:off x="2621705" y="2707500"/>
          <a:ext cx="903705" cy="778661"/>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FD611B-DD02-4BF7-A06F-1155AE6C5C92}">
      <dsp:nvSpPr>
        <dsp:cNvPr id="0" name=""/>
        <dsp:cNvSpPr/>
      </dsp:nvSpPr>
      <dsp:spPr>
        <a:xfrm>
          <a:off x="2101322" y="3098875"/>
          <a:ext cx="1962857" cy="1698101"/>
        </a:xfrm>
        <a:prstGeom prst="hexagon">
          <a:avLst>
            <a:gd name="adj" fmla="val 28570"/>
            <a:gd name="vf" fmla="val 11547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b="1" kern="1200" dirty="0">
              <a:solidFill>
                <a:schemeClr val="tx1"/>
              </a:solidFill>
            </a:rPr>
            <a:t>Praxis</a:t>
          </a:r>
        </a:p>
      </dsp:txBody>
      <dsp:txXfrm>
        <a:off x="2426609" y="3380287"/>
        <a:ext cx="1312283" cy="1135277"/>
      </dsp:txXfrm>
    </dsp:sp>
    <dsp:sp modelId="{DE23ECEC-C03D-41D3-AEA0-79FDB69EAE60}">
      <dsp:nvSpPr>
        <dsp:cNvPr id="0" name=""/>
        <dsp:cNvSpPr/>
      </dsp:nvSpPr>
      <dsp:spPr>
        <a:xfrm>
          <a:off x="2101322" y="1042110"/>
          <a:ext cx="1962857" cy="1698101"/>
        </a:xfrm>
        <a:prstGeom prst="hexagon">
          <a:avLst>
            <a:gd name="adj" fmla="val 28570"/>
            <a:gd name="vf" fmla="val 11547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b="1" kern="1200" dirty="0">
              <a:solidFill>
                <a:schemeClr val="tx1"/>
              </a:solidFill>
            </a:rPr>
            <a:t>Reciprocity</a:t>
          </a:r>
        </a:p>
      </dsp:txBody>
      <dsp:txXfrm>
        <a:off x="2426609" y="1323522"/>
        <a:ext cx="1312283" cy="11352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979E77-57D4-4266-A93C-AB3921F32B90}">
      <dsp:nvSpPr>
        <dsp:cNvPr id="0" name=""/>
        <dsp:cNvSpPr/>
      </dsp:nvSpPr>
      <dsp:spPr>
        <a:xfrm>
          <a:off x="528042" y="0"/>
          <a:ext cx="5984478" cy="482587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5E4760-C8A8-4DAE-B16C-946F07B10FA1}">
      <dsp:nvSpPr>
        <dsp:cNvPr id="0" name=""/>
        <dsp:cNvSpPr/>
      </dsp:nvSpPr>
      <dsp:spPr>
        <a:xfrm>
          <a:off x="7563" y="1447760"/>
          <a:ext cx="2266181" cy="193034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b="1" i="0" kern="1200" dirty="0"/>
            <a:t>The Design Phase</a:t>
          </a:r>
          <a:r>
            <a:rPr lang="en-GB" sz="2200" b="0" i="0" kern="1200" dirty="0"/>
            <a:t> </a:t>
          </a:r>
          <a:endParaRPr lang="en-GB" sz="2200" kern="1200" dirty="0"/>
        </a:p>
      </dsp:txBody>
      <dsp:txXfrm>
        <a:off x="101795" y="1541992"/>
        <a:ext cx="2077717" cy="1741884"/>
      </dsp:txXfrm>
    </dsp:sp>
    <dsp:sp modelId="{B3BB8442-B4B8-428D-A820-FE0446CC3ABA}">
      <dsp:nvSpPr>
        <dsp:cNvPr id="0" name=""/>
        <dsp:cNvSpPr/>
      </dsp:nvSpPr>
      <dsp:spPr>
        <a:xfrm>
          <a:off x="2387190" y="1447760"/>
          <a:ext cx="2266181" cy="193034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b="1" i="0" kern="1200" dirty="0"/>
            <a:t>The Implementation Phase</a:t>
          </a:r>
          <a:endParaRPr lang="en-GB" sz="2200" kern="1200" dirty="0"/>
        </a:p>
      </dsp:txBody>
      <dsp:txXfrm>
        <a:off x="2481422" y="1541992"/>
        <a:ext cx="2077717" cy="1741884"/>
      </dsp:txXfrm>
    </dsp:sp>
    <dsp:sp modelId="{3F7941FB-E4D8-4357-806E-6E76964A8412}">
      <dsp:nvSpPr>
        <dsp:cNvPr id="0" name=""/>
        <dsp:cNvSpPr/>
      </dsp:nvSpPr>
      <dsp:spPr>
        <a:xfrm>
          <a:off x="4766818" y="1447760"/>
          <a:ext cx="2266181" cy="193034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b="1" i="0" kern="1200" dirty="0"/>
            <a:t>The Improvement Phase</a:t>
          </a:r>
          <a:endParaRPr lang="en-GB" sz="2200" kern="1200" dirty="0"/>
        </a:p>
      </dsp:txBody>
      <dsp:txXfrm>
        <a:off x="4861050" y="1541992"/>
        <a:ext cx="2077717" cy="174188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B30A38-911E-475E-A2AC-001ACDB6B3D9}" type="datetimeFigureOut">
              <a:rPr lang="en-GB" smtClean="0"/>
              <a:t>06/12/2021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7CDC8F-DE4D-45D8-8B8C-AFF03D86999A}" type="slidenum">
              <a:rPr lang="en-GB" smtClean="0"/>
              <a:t>‹#›</a:t>
            </a:fld>
            <a:endParaRPr lang="en-GB"/>
          </a:p>
        </p:txBody>
      </p:sp>
    </p:spTree>
    <p:extLst>
      <p:ext uri="{BB962C8B-B14F-4D97-AF65-F5344CB8AC3E}">
        <p14:creationId xmlns:p14="http://schemas.microsoft.com/office/powerpoint/2010/main" val="3087625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Aims:</a:t>
            </a:r>
          </a:p>
        </p:txBody>
      </p:sp>
      <p:sp>
        <p:nvSpPr>
          <p:cNvPr id="4" name="Slide Number Placeholder 3"/>
          <p:cNvSpPr>
            <a:spLocks noGrp="1"/>
          </p:cNvSpPr>
          <p:nvPr>
            <p:ph type="sldNum" sz="quarter" idx="5"/>
          </p:nvPr>
        </p:nvSpPr>
        <p:spPr/>
        <p:txBody>
          <a:bodyPr/>
          <a:lstStyle/>
          <a:p>
            <a:fld id="{1B7CDC8F-DE4D-45D8-8B8C-AFF03D86999A}" type="slidenum">
              <a:rPr lang="en-GB" smtClean="0"/>
              <a:t>1</a:t>
            </a:fld>
            <a:endParaRPr lang="en-GB"/>
          </a:p>
        </p:txBody>
      </p:sp>
    </p:spTree>
    <p:extLst>
      <p:ext uri="{BB962C8B-B14F-4D97-AF65-F5344CB8AC3E}">
        <p14:creationId xmlns:p14="http://schemas.microsoft.com/office/powerpoint/2010/main" val="10111633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Group work:</a:t>
            </a:r>
          </a:p>
          <a:p>
            <a:endParaRPr lang="en-GB" dirty="0"/>
          </a:p>
          <a:p>
            <a:pPr marL="171450" indent="-171450">
              <a:buFont typeface="Arial" panose="020B0604020202020204" pitchFamily="34" charset="0"/>
              <a:buChar char="•"/>
            </a:pPr>
            <a:r>
              <a:rPr lang="en-GB" dirty="0"/>
              <a:t>What do you think the Partnership Principles should include and why – come up with 5?</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dirty="0"/>
              <a:t>Allow 5 minutes for groups to consider these questions and then seek feedback.</a:t>
            </a:r>
          </a:p>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1B7CDC8F-DE4D-45D8-8B8C-AFF03D86999A}" type="slidenum">
              <a:rPr lang="en-GB" smtClean="0"/>
              <a:t>14</a:t>
            </a:fld>
            <a:endParaRPr lang="en-GB"/>
          </a:p>
        </p:txBody>
      </p:sp>
    </p:spTree>
    <p:extLst>
      <p:ext uri="{BB962C8B-B14F-4D97-AF65-F5344CB8AC3E}">
        <p14:creationId xmlns:p14="http://schemas.microsoft.com/office/powerpoint/2010/main" val="20756281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10 mins to discuss, make notes. </a:t>
            </a:r>
          </a:p>
          <a:p>
            <a:endParaRPr lang="en-GB" dirty="0"/>
          </a:p>
          <a:p>
            <a:r>
              <a:rPr lang="en-GB" dirty="0"/>
              <a:t>Feedback – make notes on the other groups feedback.</a:t>
            </a:r>
          </a:p>
        </p:txBody>
      </p:sp>
      <p:sp>
        <p:nvSpPr>
          <p:cNvPr id="4" name="Slide Number Placeholder 3"/>
          <p:cNvSpPr>
            <a:spLocks noGrp="1"/>
          </p:cNvSpPr>
          <p:nvPr>
            <p:ph type="sldNum" sz="quarter" idx="5"/>
          </p:nvPr>
        </p:nvSpPr>
        <p:spPr/>
        <p:txBody>
          <a:bodyPr/>
          <a:lstStyle/>
          <a:p>
            <a:fld id="{1B7CDC8F-DE4D-45D8-8B8C-AFF03D86999A}" type="slidenum">
              <a:rPr lang="en-GB" smtClean="0"/>
              <a:t>15</a:t>
            </a:fld>
            <a:endParaRPr lang="en-GB"/>
          </a:p>
        </p:txBody>
      </p:sp>
    </p:spTree>
    <p:extLst>
      <p:ext uri="{BB962C8B-B14F-4D97-AF65-F5344CB8AC3E}">
        <p14:creationId xmlns:p14="http://schemas.microsoft.com/office/powerpoint/2010/main" val="29879022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Take feedback from the pair</a:t>
            </a:r>
          </a:p>
        </p:txBody>
      </p:sp>
      <p:sp>
        <p:nvSpPr>
          <p:cNvPr id="4" name="Slide Number Placeholder 3"/>
          <p:cNvSpPr>
            <a:spLocks noGrp="1"/>
          </p:cNvSpPr>
          <p:nvPr>
            <p:ph type="sldNum" sz="quarter" idx="5"/>
          </p:nvPr>
        </p:nvSpPr>
        <p:spPr/>
        <p:txBody>
          <a:bodyPr/>
          <a:lstStyle/>
          <a:p>
            <a:fld id="{1B7CDC8F-DE4D-45D8-8B8C-AFF03D86999A}" type="slidenum">
              <a:rPr lang="en-GB" smtClean="0"/>
              <a:t>16</a:t>
            </a:fld>
            <a:endParaRPr lang="en-GB"/>
          </a:p>
        </p:txBody>
      </p:sp>
    </p:spTree>
    <p:extLst>
      <p:ext uri="{BB962C8B-B14F-4D97-AF65-F5344CB8AC3E}">
        <p14:creationId xmlns:p14="http://schemas.microsoft.com/office/powerpoint/2010/main" val="14609723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Take feedback from the pair</a:t>
            </a:r>
          </a:p>
          <a:p>
            <a:endParaRPr lang="en-GB" dirty="0"/>
          </a:p>
        </p:txBody>
      </p:sp>
      <p:sp>
        <p:nvSpPr>
          <p:cNvPr id="4" name="Slide Number Placeholder 3"/>
          <p:cNvSpPr>
            <a:spLocks noGrp="1"/>
          </p:cNvSpPr>
          <p:nvPr>
            <p:ph type="sldNum" sz="quarter" idx="5"/>
          </p:nvPr>
        </p:nvSpPr>
        <p:spPr/>
        <p:txBody>
          <a:bodyPr/>
          <a:lstStyle/>
          <a:p>
            <a:fld id="{1B7CDC8F-DE4D-45D8-8B8C-AFF03D86999A}" type="slidenum">
              <a:rPr lang="en-GB" smtClean="0"/>
              <a:t>17</a:t>
            </a:fld>
            <a:endParaRPr lang="en-GB"/>
          </a:p>
        </p:txBody>
      </p:sp>
    </p:spTree>
    <p:extLst>
      <p:ext uri="{BB962C8B-B14F-4D97-AF65-F5344CB8AC3E}">
        <p14:creationId xmlns:p14="http://schemas.microsoft.com/office/powerpoint/2010/main" val="32771708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Take feedback from the pair</a:t>
            </a:r>
          </a:p>
          <a:p>
            <a:endParaRPr lang="en-GB" dirty="0"/>
          </a:p>
        </p:txBody>
      </p:sp>
      <p:sp>
        <p:nvSpPr>
          <p:cNvPr id="4" name="Slide Number Placeholder 3"/>
          <p:cNvSpPr>
            <a:spLocks noGrp="1"/>
          </p:cNvSpPr>
          <p:nvPr>
            <p:ph type="sldNum" sz="quarter" idx="5"/>
          </p:nvPr>
        </p:nvSpPr>
        <p:spPr/>
        <p:txBody>
          <a:bodyPr/>
          <a:lstStyle/>
          <a:p>
            <a:fld id="{1B7CDC8F-DE4D-45D8-8B8C-AFF03D86999A}" type="slidenum">
              <a:rPr lang="en-GB" smtClean="0"/>
              <a:t>18</a:t>
            </a:fld>
            <a:endParaRPr lang="en-GB"/>
          </a:p>
        </p:txBody>
      </p:sp>
    </p:spTree>
    <p:extLst>
      <p:ext uri="{BB962C8B-B14F-4D97-AF65-F5344CB8AC3E}">
        <p14:creationId xmlns:p14="http://schemas.microsoft.com/office/powerpoint/2010/main" val="24019466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Take feedback from the pair</a:t>
            </a:r>
          </a:p>
          <a:p>
            <a:endParaRPr lang="en-GB" dirty="0"/>
          </a:p>
        </p:txBody>
      </p:sp>
      <p:sp>
        <p:nvSpPr>
          <p:cNvPr id="4" name="Slide Number Placeholder 3"/>
          <p:cNvSpPr>
            <a:spLocks noGrp="1"/>
          </p:cNvSpPr>
          <p:nvPr>
            <p:ph type="sldNum" sz="quarter" idx="5"/>
          </p:nvPr>
        </p:nvSpPr>
        <p:spPr/>
        <p:txBody>
          <a:bodyPr/>
          <a:lstStyle/>
          <a:p>
            <a:fld id="{1B7CDC8F-DE4D-45D8-8B8C-AFF03D86999A}" type="slidenum">
              <a:rPr lang="en-GB" smtClean="0"/>
              <a:t>19</a:t>
            </a:fld>
            <a:endParaRPr lang="en-GB"/>
          </a:p>
        </p:txBody>
      </p:sp>
    </p:spTree>
    <p:extLst>
      <p:ext uri="{BB962C8B-B14F-4D97-AF65-F5344CB8AC3E}">
        <p14:creationId xmlns:p14="http://schemas.microsoft.com/office/powerpoint/2010/main" val="28976260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Take feedback from the pair</a:t>
            </a:r>
          </a:p>
          <a:p>
            <a:endParaRPr lang="en-GB" dirty="0"/>
          </a:p>
        </p:txBody>
      </p:sp>
      <p:sp>
        <p:nvSpPr>
          <p:cNvPr id="4" name="Slide Number Placeholder 3"/>
          <p:cNvSpPr>
            <a:spLocks noGrp="1"/>
          </p:cNvSpPr>
          <p:nvPr>
            <p:ph type="sldNum" sz="quarter" idx="5"/>
          </p:nvPr>
        </p:nvSpPr>
        <p:spPr/>
        <p:txBody>
          <a:bodyPr/>
          <a:lstStyle/>
          <a:p>
            <a:fld id="{1B7CDC8F-DE4D-45D8-8B8C-AFF03D86999A}" type="slidenum">
              <a:rPr lang="en-GB" smtClean="0"/>
              <a:t>20</a:t>
            </a:fld>
            <a:endParaRPr lang="en-GB"/>
          </a:p>
        </p:txBody>
      </p:sp>
    </p:spTree>
    <p:extLst>
      <p:ext uri="{BB962C8B-B14F-4D97-AF65-F5344CB8AC3E}">
        <p14:creationId xmlns:p14="http://schemas.microsoft.com/office/powerpoint/2010/main" val="28469148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Take feedback from the pair</a:t>
            </a:r>
          </a:p>
          <a:p>
            <a:endParaRPr lang="en-GB" dirty="0"/>
          </a:p>
        </p:txBody>
      </p:sp>
      <p:sp>
        <p:nvSpPr>
          <p:cNvPr id="4" name="Slide Number Placeholder 3"/>
          <p:cNvSpPr>
            <a:spLocks noGrp="1"/>
          </p:cNvSpPr>
          <p:nvPr>
            <p:ph type="sldNum" sz="quarter" idx="5"/>
          </p:nvPr>
        </p:nvSpPr>
        <p:spPr/>
        <p:txBody>
          <a:bodyPr/>
          <a:lstStyle/>
          <a:p>
            <a:fld id="{1B7CDC8F-DE4D-45D8-8B8C-AFF03D86999A}" type="slidenum">
              <a:rPr lang="en-GB" smtClean="0"/>
              <a:t>21</a:t>
            </a:fld>
            <a:endParaRPr lang="en-GB"/>
          </a:p>
        </p:txBody>
      </p:sp>
    </p:spTree>
    <p:extLst>
      <p:ext uri="{BB962C8B-B14F-4D97-AF65-F5344CB8AC3E}">
        <p14:creationId xmlns:p14="http://schemas.microsoft.com/office/powerpoint/2010/main" val="25879109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Take feedback from the pair</a:t>
            </a:r>
          </a:p>
          <a:p>
            <a:endParaRPr lang="en-GB" dirty="0"/>
          </a:p>
          <a:p>
            <a:r>
              <a:rPr lang="en-GB" dirty="0"/>
              <a:t>Take a break.</a:t>
            </a:r>
          </a:p>
        </p:txBody>
      </p:sp>
      <p:sp>
        <p:nvSpPr>
          <p:cNvPr id="4" name="Slide Number Placeholder 3"/>
          <p:cNvSpPr>
            <a:spLocks noGrp="1"/>
          </p:cNvSpPr>
          <p:nvPr>
            <p:ph type="sldNum" sz="quarter" idx="5"/>
          </p:nvPr>
        </p:nvSpPr>
        <p:spPr/>
        <p:txBody>
          <a:bodyPr/>
          <a:lstStyle/>
          <a:p>
            <a:fld id="{1B7CDC8F-DE4D-45D8-8B8C-AFF03D86999A}" type="slidenum">
              <a:rPr lang="en-GB" smtClean="0"/>
              <a:t>22</a:t>
            </a:fld>
            <a:endParaRPr lang="en-GB"/>
          </a:p>
        </p:txBody>
      </p:sp>
    </p:spTree>
    <p:extLst>
      <p:ext uri="{BB962C8B-B14F-4D97-AF65-F5344CB8AC3E}">
        <p14:creationId xmlns:p14="http://schemas.microsoft.com/office/powerpoint/2010/main" val="23365494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Discussion – 10 mins</a:t>
            </a:r>
          </a:p>
          <a:p>
            <a:r>
              <a:rPr lang="en-GB" dirty="0"/>
              <a:t>Take 15 min break after this.</a:t>
            </a:r>
          </a:p>
        </p:txBody>
      </p:sp>
      <p:sp>
        <p:nvSpPr>
          <p:cNvPr id="4" name="Slide Number Placeholder 3"/>
          <p:cNvSpPr>
            <a:spLocks noGrp="1"/>
          </p:cNvSpPr>
          <p:nvPr>
            <p:ph type="sldNum" sz="quarter" idx="5"/>
          </p:nvPr>
        </p:nvSpPr>
        <p:spPr/>
        <p:txBody>
          <a:bodyPr/>
          <a:lstStyle/>
          <a:p>
            <a:fld id="{1B7CDC8F-DE4D-45D8-8B8C-AFF03D86999A}" type="slidenum">
              <a:rPr lang="en-GB" smtClean="0"/>
              <a:t>23</a:t>
            </a:fld>
            <a:endParaRPr lang="en-GB"/>
          </a:p>
        </p:txBody>
      </p:sp>
    </p:spTree>
    <p:extLst>
      <p:ext uri="{BB962C8B-B14F-4D97-AF65-F5344CB8AC3E}">
        <p14:creationId xmlns:p14="http://schemas.microsoft.com/office/powerpoint/2010/main" val="6003270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Why are we here, talking about IC?</a:t>
            </a:r>
          </a:p>
        </p:txBody>
      </p:sp>
      <p:sp>
        <p:nvSpPr>
          <p:cNvPr id="4" name="Slide Number Placeholder 3"/>
          <p:cNvSpPr>
            <a:spLocks noGrp="1"/>
          </p:cNvSpPr>
          <p:nvPr>
            <p:ph type="sldNum" sz="quarter" idx="5"/>
          </p:nvPr>
        </p:nvSpPr>
        <p:spPr/>
        <p:txBody>
          <a:bodyPr/>
          <a:lstStyle/>
          <a:p>
            <a:fld id="{1B7CDC8F-DE4D-45D8-8B8C-AFF03D86999A}" type="slidenum">
              <a:rPr lang="en-GB" smtClean="0"/>
              <a:t>3</a:t>
            </a:fld>
            <a:endParaRPr lang="en-GB"/>
          </a:p>
        </p:txBody>
      </p:sp>
    </p:spTree>
    <p:extLst>
      <p:ext uri="{BB962C8B-B14F-4D97-AF65-F5344CB8AC3E}">
        <p14:creationId xmlns:p14="http://schemas.microsoft.com/office/powerpoint/2010/main" val="37889231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5 mins</a:t>
            </a:r>
          </a:p>
        </p:txBody>
      </p:sp>
      <p:sp>
        <p:nvSpPr>
          <p:cNvPr id="4" name="Slide Number Placeholder 3"/>
          <p:cNvSpPr>
            <a:spLocks noGrp="1"/>
          </p:cNvSpPr>
          <p:nvPr>
            <p:ph type="sldNum" sz="quarter" idx="5"/>
          </p:nvPr>
        </p:nvSpPr>
        <p:spPr/>
        <p:txBody>
          <a:bodyPr/>
          <a:lstStyle/>
          <a:p>
            <a:fld id="{1B7CDC8F-DE4D-45D8-8B8C-AFF03D86999A}" type="slidenum">
              <a:rPr lang="en-GB" smtClean="0"/>
              <a:t>24</a:t>
            </a:fld>
            <a:endParaRPr lang="en-GB"/>
          </a:p>
        </p:txBody>
      </p:sp>
    </p:spTree>
    <p:extLst>
      <p:ext uri="{BB962C8B-B14F-4D97-AF65-F5344CB8AC3E}">
        <p14:creationId xmlns:p14="http://schemas.microsoft.com/office/powerpoint/2010/main" val="12447782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B7CDC8F-DE4D-45D8-8B8C-AFF03D86999A}" type="slidenum">
              <a:rPr lang="en-GB" smtClean="0"/>
              <a:t>25</a:t>
            </a:fld>
            <a:endParaRPr lang="en-GB"/>
          </a:p>
        </p:txBody>
      </p:sp>
    </p:spTree>
    <p:extLst>
      <p:ext uri="{BB962C8B-B14F-4D97-AF65-F5344CB8AC3E}">
        <p14:creationId xmlns:p14="http://schemas.microsoft.com/office/powerpoint/2010/main" val="13707776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Instructional coaching should be used to support change.</a:t>
            </a:r>
          </a:p>
          <a:p>
            <a:r>
              <a:rPr lang="en-GB" dirty="0"/>
              <a:t>What does a ‘better curriculum’ look like in your school?</a:t>
            </a:r>
          </a:p>
          <a:p>
            <a:r>
              <a:rPr lang="en-GB" dirty="0"/>
              <a:t>What are the features of an excellent curriculum?</a:t>
            </a:r>
          </a:p>
        </p:txBody>
      </p:sp>
      <p:sp>
        <p:nvSpPr>
          <p:cNvPr id="4" name="Slide Number Placeholder 3"/>
          <p:cNvSpPr>
            <a:spLocks noGrp="1"/>
          </p:cNvSpPr>
          <p:nvPr>
            <p:ph type="sldNum" sz="quarter" idx="5"/>
          </p:nvPr>
        </p:nvSpPr>
        <p:spPr/>
        <p:txBody>
          <a:bodyPr/>
          <a:lstStyle/>
          <a:p>
            <a:fld id="{1B7CDC8F-DE4D-45D8-8B8C-AFF03D86999A}" type="slidenum">
              <a:rPr lang="en-GB" smtClean="0"/>
              <a:t>26</a:t>
            </a:fld>
            <a:endParaRPr lang="en-GB"/>
          </a:p>
        </p:txBody>
      </p:sp>
    </p:spTree>
    <p:extLst>
      <p:ext uri="{BB962C8B-B14F-4D97-AF65-F5344CB8AC3E}">
        <p14:creationId xmlns:p14="http://schemas.microsoft.com/office/powerpoint/2010/main" val="28497945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this section we will explore how coaching can use to support the curriculum development process.</a:t>
            </a:r>
          </a:p>
        </p:txBody>
      </p:sp>
      <p:sp>
        <p:nvSpPr>
          <p:cNvPr id="4" name="Slide Number Placeholder 3"/>
          <p:cNvSpPr>
            <a:spLocks noGrp="1"/>
          </p:cNvSpPr>
          <p:nvPr>
            <p:ph type="sldNum" sz="quarter" idx="5"/>
          </p:nvPr>
        </p:nvSpPr>
        <p:spPr/>
        <p:txBody>
          <a:bodyPr/>
          <a:lstStyle/>
          <a:p>
            <a:fld id="{1B7CDC8F-DE4D-45D8-8B8C-AFF03D86999A}" type="slidenum">
              <a:rPr lang="en-GB" smtClean="0"/>
              <a:t>27</a:t>
            </a:fld>
            <a:endParaRPr lang="en-GB"/>
          </a:p>
        </p:txBody>
      </p:sp>
    </p:spTree>
    <p:extLst>
      <p:ext uri="{BB962C8B-B14F-4D97-AF65-F5344CB8AC3E}">
        <p14:creationId xmlns:p14="http://schemas.microsoft.com/office/powerpoint/2010/main" val="36845564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B7CDC8F-DE4D-45D8-8B8C-AFF03D86999A}" type="slidenum">
              <a:rPr lang="en-GB" smtClean="0"/>
              <a:t>28</a:t>
            </a:fld>
            <a:endParaRPr lang="en-GB"/>
          </a:p>
        </p:txBody>
      </p:sp>
    </p:spTree>
    <p:extLst>
      <p:ext uri="{BB962C8B-B14F-4D97-AF65-F5344CB8AC3E}">
        <p14:creationId xmlns:p14="http://schemas.microsoft.com/office/powerpoint/2010/main" val="41153215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B7CDC8F-DE4D-45D8-8B8C-AFF03D86999A}" type="slidenum">
              <a:rPr lang="en-GB" smtClean="0"/>
              <a:t>29</a:t>
            </a:fld>
            <a:endParaRPr lang="en-GB"/>
          </a:p>
        </p:txBody>
      </p:sp>
    </p:spTree>
    <p:extLst>
      <p:ext uri="{BB962C8B-B14F-4D97-AF65-F5344CB8AC3E}">
        <p14:creationId xmlns:p14="http://schemas.microsoft.com/office/powerpoint/2010/main" val="27616119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for 5 mins and then take feedback?</a:t>
            </a:r>
          </a:p>
          <a:p>
            <a:r>
              <a:rPr lang="en-GB" dirty="0"/>
              <a:t>Essentially, it is about asking the right questions and looking for evidence to triangulate it.</a:t>
            </a:r>
          </a:p>
        </p:txBody>
      </p:sp>
      <p:sp>
        <p:nvSpPr>
          <p:cNvPr id="4" name="Slide Number Placeholder 3"/>
          <p:cNvSpPr>
            <a:spLocks noGrp="1"/>
          </p:cNvSpPr>
          <p:nvPr>
            <p:ph type="sldNum" sz="quarter" idx="5"/>
          </p:nvPr>
        </p:nvSpPr>
        <p:spPr/>
        <p:txBody>
          <a:bodyPr/>
          <a:lstStyle/>
          <a:p>
            <a:fld id="{1B7CDC8F-DE4D-45D8-8B8C-AFF03D86999A}" type="slidenum">
              <a:rPr lang="en-GB" smtClean="0"/>
              <a:t>30</a:t>
            </a:fld>
            <a:endParaRPr lang="en-GB"/>
          </a:p>
        </p:txBody>
      </p:sp>
    </p:spTree>
    <p:extLst>
      <p:ext uri="{BB962C8B-B14F-4D97-AF65-F5344CB8AC3E}">
        <p14:creationId xmlns:p14="http://schemas.microsoft.com/office/powerpoint/2010/main" val="27404669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questions should senior leaders be asking when supporting middle-leaders with curriculum development?</a:t>
            </a:r>
          </a:p>
          <a:p>
            <a:r>
              <a:rPr lang="en-GB" dirty="0"/>
              <a:t>Spend 10 mins, in your pairs considering what questions SL’s should ask ML to gain an accurate understanding of a subjects curriculum intent, implementation and impact?</a:t>
            </a:r>
          </a:p>
        </p:txBody>
      </p:sp>
      <p:sp>
        <p:nvSpPr>
          <p:cNvPr id="4" name="Slide Number Placeholder 3"/>
          <p:cNvSpPr>
            <a:spLocks noGrp="1"/>
          </p:cNvSpPr>
          <p:nvPr>
            <p:ph type="sldNum" sz="quarter" idx="5"/>
          </p:nvPr>
        </p:nvSpPr>
        <p:spPr/>
        <p:txBody>
          <a:bodyPr/>
          <a:lstStyle/>
          <a:p>
            <a:fld id="{1B7CDC8F-DE4D-45D8-8B8C-AFF03D86999A}" type="slidenum">
              <a:rPr lang="en-GB" smtClean="0"/>
              <a:t>31</a:t>
            </a:fld>
            <a:endParaRPr lang="en-GB"/>
          </a:p>
        </p:txBody>
      </p:sp>
    </p:spTree>
    <p:extLst>
      <p:ext uri="{BB962C8B-B14F-4D97-AF65-F5344CB8AC3E}">
        <p14:creationId xmlns:p14="http://schemas.microsoft.com/office/powerpoint/2010/main" val="17182897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B7CDC8F-DE4D-45D8-8B8C-AFF03D86999A}" type="slidenum">
              <a:rPr lang="en-GB" smtClean="0"/>
              <a:t>32</a:t>
            </a:fld>
            <a:endParaRPr lang="en-GB"/>
          </a:p>
        </p:txBody>
      </p:sp>
    </p:spTree>
    <p:extLst>
      <p:ext uri="{BB962C8B-B14F-4D97-AF65-F5344CB8AC3E}">
        <p14:creationId xmlns:p14="http://schemas.microsoft.com/office/powerpoint/2010/main" val="24970439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B7CDC8F-DE4D-45D8-8B8C-AFF03D86999A}" type="slidenum">
              <a:rPr lang="en-GB" smtClean="0"/>
              <a:t>33</a:t>
            </a:fld>
            <a:endParaRPr lang="en-GB"/>
          </a:p>
        </p:txBody>
      </p:sp>
    </p:spTree>
    <p:extLst>
      <p:ext uri="{BB962C8B-B14F-4D97-AF65-F5344CB8AC3E}">
        <p14:creationId xmlns:p14="http://schemas.microsoft.com/office/powerpoint/2010/main" val="1204725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resonates with you?</a:t>
            </a:r>
          </a:p>
        </p:txBody>
      </p:sp>
      <p:sp>
        <p:nvSpPr>
          <p:cNvPr id="4" name="Slide Number Placeholder 3"/>
          <p:cNvSpPr>
            <a:spLocks noGrp="1"/>
          </p:cNvSpPr>
          <p:nvPr>
            <p:ph type="sldNum" sz="quarter" idx="5"/>
          </p:nvPr>
        </p:nvSpPr>
        <p:spPr/>
        <p:txBody>
          <a:bodyPr/>
          <a:lstStyle/>
          <a:p>
            <a:fld id="{1B7CDC8F-DE4D-45D8-8B8C-AFF03D86999A}" type="slidenum">
              <a:rPr lang="en-GB" smtClean="0"/>
              <a:t>4</a:t>
            </a:fld>
            <a:endParaRPr lang="en-GB"/>
          </a:p>
        </p:txBody>
      </p:sp>
    </p:spTree>
    <p:extLst>
      <p:ext uri="{BB962C8B-B14F-4D97-AF65-F5344CB8AC3E}">
        <p14:creationId xmlns:p14="http://schemas.microsoft.com/office/powerpoint/2010/main" val="12712412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B7CDC8F-DE4D-45D8-8B8C-AFF03D86999A}" type="slidenum">
              <a:rPr lang="en-GB" smtClean="0"/>
              <a:t>35</a:t>
            </a:fld>
            <a:endParaRPr lang="en-GB"/>
          </a:p>
        </p:txBody>
      </p:sp>
    </p:spTree>
    <p:extLst>
      <p:ext uri="{BB962C8B-B14F-4D97-AF65-F5344CB8AC3E}">
        <p14:creationId xmlns:p14="http://schemas.microsoft.com/office/powerpoint/2010/main" val="23934117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B7CDC8F-DE4D-45D8-8B8C-AFF03D86999A}" type="slidenum">
              <a:rPr lang="en-GB" smtClean="0"/>
              <a:t>39</a:t>
            </a:fld>
            <a:endParaRPr lang="en-GB"/>
          </a:p>
        </p:txBody>
      </p:sp>
    </p:spTree>
    <p:extLst>
      <p:ext uri="{BB962C8B-B14F-4D97-AF65-F5344CB8AC3E}">
        <p14:creationId xmlns:p14="http://schemas.microsoft.com/office/powerpoint/2010/main" val="7470907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B7CDC8F-DE4D-45D8-8B8C-AFF03D86999A}" type="slidenum">
              <a:rPr lang="en-GB" smtClean="0"/>
              <a:t>40</a:t>
            </a:fld>
            <a:endParaRPr lang="en-GB"/>
          </a:p>
        </p:txBody>
      </p:sp>
    </p:spTree>
    <p:extLst>
      <p:ext uri="{BB962C8B-B14F-4D97-AF65-F5344CB8AC3E}">
        <p14:creationId xmlns:p14="http://schemas.microsoft.com/office/powerpoint/2010/main" val="38451336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B7CDC8F-DE4D-45D8-8B8C-AFF03D86999A}" type="slidenum">
              <a:rPr lang="en-GB" smtClean="0"/>
              <a:t>41</a:t>
            </a:fld>
            <a:endParaRPr lang="en-GB"/>
          </a:p>
        </p:txBody>
      </p:sp>
    </p:spTree>
    <p:extLst>
      <p:ext uri="{BB962C8B-B14F-4D97-AF65-F5344CB8AC3E}">
        <p14:creationId xmlns:p14="http://schemas.microsoft.com/office/powerpoint/2010/main" val="32738687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in pairs, an experience of using IC in lesson observations.</a:t>
            </a:r>
          </a:p>
          <a:p>
            <a:endParaRPr lang="en-GB" dirty="0"/>
          </a:p>
          <a:p>
            <a:r>
              <a:rPr lang="en-GB" dirty="0"/>
              <a:t>How did you establish the reality, goals and actions?</a:t>
            </a:r>
          </a:p>
          <a:p>
            <a:r>
              <a:rPr lang="en-GB" dirty="0"/>
              <a:t>How did you ensure that the practice of the chosen intervention was deliberate?</a:t>
            </a:r>
          </a:p>
          <a:p>
            <a:r>
              <a:rPr lang="en-GB" dirty="0"/>
              <a:t>How did you ensure that your feedback was developmental/supportive rather than judgemental?</a:t>
            </a:r>
          </a:p>
          <a:p>
            <a:r>
              <a:rPr lang="en-GB" dirty="0"/>
              <a:t>What did YOU learn from this process? What did the coachee learn from the process? How do you know?</a:t>
            </a:r>
          </a:p>
          <a:p>
            <a:endParaRPr lang="en-GB" dirty="0"/>
          </a:p>
          <a:p>
            <a:r>
              <a:rPr lang="en-GB" dirty="0"/>
              <a:t>10 mins</a:t>
            </a:r>
          </a:p>
        </p:txBody>
      </p:sp>
      <p:sp>
        <p:nvSpPr>
          <p:cNvPr id="4" name="Slide Number Placeholder 3"/>
          <p:cNvSpPr>
            <a:spLocks noGrp="1"/>
          </p:cNvSpPr>
          <p:nvPr>
            <p:ph type="sldNum" sz="quarter" idx="5"/>
          </p:nvPr>
        </p:nvSpPr>
        <p:spPr/>
        <p:txBody>
          <a:bodyPr/>
          <a:lstStyle/>
          <a:p>
            <a:fld id="{1B7CDC8F-DE4D-45D8-8B8C-AFF03D86999A}" type="slidenum">
              <a:rPr lang="en-GB" smtClean="0"/>
              <a:t>43</a:t>
            </a:fld>
            <a:endParaRPr lang="en-GB"/>
          </a:p>
        </p:txBody>
      </p:sp>
    </p:spTree>
    <p:extLst>
      <p:ext uri="{BB962C8B-B14F-4D97-AF65-F5344CB8AC3E}">
        <p14:creationId xmlns:p14="http://schemas.microsoft.com/office/powerpoint/2010/main" val="14399910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How can these principles of deliberate practice be used to support middle leaders in their curriculum development?</a:t>
            </a:r>
          </a:p>
        </p:txBody>
      </p:sp>
      <p:sp>
        <p:nvSpPr>
          <p:cNvPr id="4" name="Slide Number Placeholder 3"/>
          <p:cNvSpPr>
            <a:spLocks noGrp="1"/>
          </p:cNvSpPr>
          <p:nvPr>
            <p:ph type="sldNum" sz="quarter" idx="5"/>
          </p:nvPr>
        </p:nvSpPr>
        <p:spPr/>
        <p:txBody>
          <a:bodyPr/>
          <a:lstStyle/>
          <a:p>
            <a:fld id="{1B7CDC8F-DE4D-45D8-8B8C-AFF03D86999A}" type="slidenum">
              <a:rPr lang="en-GB" smtClean="0"/>
              <a:t>44</a:t>
            </a:fld>
            <a:endParaRPr lang="en-GB"/>
          </a:p>
        </p:txBody>
      </p:sp>
    </p:spTree>
    <p:extLst>
      <p:ext uri="{BB962C8B-B14F-4D97-AF65-F5344CB8AC3E}">
        <p14:creationId xmlns:p14="http://schemas.microsoft.com/office/powerpoint/2010/main" val="11131738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B7CDC8F-DE4D-45D8-8B8C-AFF03D86999A}" type="slidenum">
              <a:rPr lang="en-GB" smtClean="0"/>
              <a:t>46</a:t>
            </a:fld>
            <a:endParaRPr lang="en-GB"/>
          </a:p>
        </p:txBody>
      </p:sp>
    </p:spTree>
    <p:extLst>
      <p:ext uri="{BB962C8B-B14F-4D97-AF65-F5344CB8AC3E}">
        <p14:creationId xmlns:p14="http://schemas.microsoft.com/office/powerpoint/2010/main" val="121670095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5 mins, then feedback.</a:t>
            </a:r>
          </a:p>
        </p:txBody>
      </p:sp>
      <p:sp>
        <p:nvSpPr>
          <p:cNvPr id="4" name="Slide Number Placeholder 3"/>
          <p:cNvSpPr>
            <a:spLocks noGrp="1"/>
          </p:cNvSpPr>
          <p:nvPr>
            <p:ph type="sldNum" sz="quarter" idx="5"/>
          </p:nvPr>
        </p:nvSpPr>
        <p:spPr/>
        <p:txBody>
          <a:bodyPr/>
          <a:lstStyle/>
          <a:p>
            <a:fld id="{1B7CDC8F-DE4D-45D8-8B8C-AFF03D86999A}" type="slidenum">
              <a:rPr lang="en-GB" smtClean="0"/>
              <a:t>49</a:t>
            </a:fld>
            <a:endParaRPr lang="en-GB"/>
          </a:p>
        </p:txBody>
      </p:sp>
    </p:spTree>
    <p:extLst>
      <p:ext uri="{BB962C8B-B14F-4D97-AF65-F5344CB8AC3E}">
        <p14:creationId xmlns:p14="http://schemas.microsoft.com/office/powerpoint/2010/main" val="5998975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Give pairs 15 mins. 5 mins to consider the context and challenges, then ten mins to role play the conversation.</a:t>
            </a:r>
          </a:p>
          <a:p>
            <a:endParaRPr lang="en-GB" dirty="0"/>
          </a:p>
          <a:p>
            <a:r>
              <a:rPr lang="en-GB" dirty="0"/>
              <a:t>Swap the scenarios around, ask the pairs to swap roles and practice with the second scenario.</a:t>
            </a:r>
          </a:p>
          <a:p>
            <a:r>
              <a:rPr lang="en-GB" dirty="0"/>
              <a:t>Total: 30 mins</a:t>
            </a:r>
          </a:p>
        </p:txBody>
      </p:sp>
      <p:sp>
        <p:nvSpPr>
          <p:cNvPr id="4" name="Slide Number Placeholder 3"/>
          <p:cNvSpPr>
            <a:spLocks noGrp="1"/>
          </p:cNvSpPr>
          <p:nvPr>
            <p:ph type="sldNum" sz="quarter" idx="5"/>
          </p:nvPr>
        </p:nvSpPr>
        <p:spPr/>
        <p:txBody>
          <a:bodyPr/>
          <a:lstStyle/>
          <a:p>
            <a:fld id="{1B7CDC8F-DE4D-45D8-8B8C-AFF03D86999A}" type="slidenum">
              <a:rPr lang="en-GB" smtClean="0"/>
              <a:t>50</a:t>
            </a:fld>
            <a:endParaRPr lang="en-GB"/>
          </a:p>
        </p:txBody>
      </p:sp>
    </p:spTree>
    <p:extLst>
      <p:ext uri="{BB962C8B-B14F-4D97-AF65-F5344CB8AC3E}">
        <p14:creationId xmlns:p14="http://schemas.microsoft.com/office/powerpoint/2010/main" val="62234205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B7CDC8F-DE4D-45D8-8B8C-AFF03D86999A}" type="slidenum">
              <a:rPr lang="en-GB" smtClean="0"/>
              <a:t>53</a:t>
            </a:fld>
            <a:endParaRPr lang="en-GB"/>
          </a:p>
        </p:txBody>
      </p:sp>
    </p:spTree>
    <p:extLst>
      <p:ext uri="{BB962C8B-B14F-4D97-AF65-F5344CB8AC3E}">
        <p14:creationId xmlns:p14="http://schemas.microsoft.com/office/powerpoint/2010/main" val="20650988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have a professional duty to support colleagues to improve.</a:t>
            </a:r>
          </a:p>
        </p:txBody>
      </p:sp>
      <p:sp>
        <p:nvSpPr>
          <p:cNvPr id="4" name="Slide Number Placeholder 3"/>
          <p:cNvSpPr>
            <a:spLocks noGrp="1"/>
          </p:cNvSpPr>
          <p:nvPr>
            <p:ph type="sldNum" sz="quarter" idx="5"/>
          </p:nvPr>
        </p:nvSpPr>
        <p:spPr/>
        <p:txBody>
          <a:bodyPr/>
          <a:lstStyle/>
          <a:p>
            <a:fld id="{1B7CDC8F-DE4D-45D8-8B8C-AFF03D86999A}" type="slidenum">
              <a:rPr lang="en-GB" smtClean="0"/>
              <a:t>5</a:t>
            </a:fld>
            <a:endParaRPr lang="en-GB"/>
          </a:p>
        </p:txBody>
      </p:sp>
    </p:spTree>
    <p:extLst>
      <p:ext uri="{BB962C8B-B14F-4D97-AF65-F5344CB8AC3E}">
        <p14:creationId xmlns:p14="http://schemas.microsoft.com/office/powerpoint/2010/main" val="300833123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Worksheet </a:t>
            </a:r>
          </a:p>
        </p:txBody>
      </p:sp>
      <p:sp>
        <p:nvSpPr>
          <p:cNvPr id="4" name="Slide Number Placeholder 3"/>
          <p:cNvSpPr>
            <a:spLocks noGrp="1"/>
          </p:cNvSpPr>
          <p:nvPr>
            <p:ph type="sldNum" sz="quarter" idx="5"/>
          </p:nvPr>
        </p:nvSpPr>
        <p:spPr/>
        <p:txBody>
          <a:bodyPr/>
          <a:lstStyle/>
          <a:p>
            <a:fld id="{1B7CDC8F-DE4D-45D8-8B8C-AFF03D86999A}" type="slidenum">
              <a:rPr lang="en-GB" smtClean="0"/>
              <a:t>56</a:t>
            </a:fld>
            <a:endParaRPr lang="en-GB"/>
          </a:p>
        </p:txBody>
      </p:sp>
    </p:spTree>
    <p:extLst>
      <p:ext uri="{BB962C8B-B14F-4D97-AF65-F5344CB8AC3E}">
        <p14:creationId xmlns:p14="http://schemas.microsoft.com/office/powerpoint/2010/main" val="4249968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10 minutes in</a:t>
            </a:r>
          </a:p>
        </p:txBody>
      </p:sp>
      <p:sp>
        <p:nvSpPr>
          <p:cNvPr id="4" name="Slide Number Placeholder 3"/>
          <p:cNvSpPr>
            <a:spLocks noGrp="1"/>
          </p:cNvSpPr>
          <p:nvPr>
            <p:ph type="sldNum" sz="quarter" idx="5"/>
          </p:nvPr>
        </p:nvSpPr>
        <p:spPr/>
        <p:txBody>
          <a:bodyPr/>
          <a:lstStyle/>
          <a:p>
            <a:fld id="{1B7CDC8F-DE4D-45D8-8B8C-AFF03D86999A}" type="slidenum">
              <a:rPr lang="en-GB" smtClean="0"/>
              <a:t>6</a:t>
            </a:fld>
            <a:endParaRPr lang="en-GB"/>
          </a:p>
        </p:txBody>
      </p:sp>
    </p:spTree>
    <p:extLst>
      <p:ext uri="{BB962C8B-B14F-4D97-AF65-F5344CB8AC3E}">
        <p14:creationId xmlns:p14="http://schemas.microsoft.com/office/powerpoint/2010/main" val="33973099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10 mins to discuss and then receive feedback from each pair.</a:t>
            </a:r>
          </a:p>
        </p:txBody>
      </p:sp>
      <p:sp>
        <p:nvSpPr>
          <p:cNvPr id="4" name="Slide Number Placeholder 3"/>
          <p:cNvSpPr>
            <a:spLocks noGrp="1"/>
          </p:cNvSpPr>
          <p:nvPr>
            <p:ph type="sldNum" sz="quarter" idx="5"/>
          </p:nvPr>
        </p:nvSpPr>
        <p:spPr/>
        <p:txBody>
          <a:bodyPr/>
          <a:lstStyle/>
          <a:p>
            <a:fld id="{1B7CDC8F-DE4D-45D8-8B8C-AFF03D86999A}" type="slidenum">
              <a:rPr lang="en-GB" smtClean="0"/>
              <a:t>7</a:t>
            </a:fld>
            <a:endParaRPr lang="en-GB"/>
          </a:p>
        </p:txBody>
      </p:sp>
    </p:spTree>
    <p:extLst>
      <p:ext uri="{BB962C8B-B14F-4D97-AF65-F5344CB8AC3E}">
        <p14:creationId xmlns:p14="http://schemas.microsoft.com/office/powerpoint/2010/main" val="19133578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solidFill>
                  <a:srgbClr val="002060"/>
                </a:solidFill>
              </a:rPr>
              <a:t>Instructional coaches help teachers to:</a:t>
            </a:r>
          </a:p>
          <a:p>
            <a:endParaRPr lang="en-GB" sz="1200" dirty="0">
              <a:solidFill>
                <a:srgbClr val="002060"/>
              </a:solidFill>
            </a:endParaRPr>
          </a:p>
          <a:p>
            <a:pPr marL="285750" indent="-285750">
              <a:buFont typeface="Wingdings" panose="05000000000000000000" pitchFamily="2" charset="2"/>
              <a:buChar char="§"/>
            </a:pPr>
            <a:r>
              <a:rPr lang="en-GB" sz="1200" i="1" dirty="0">
                <a:solidFill>
                  <a:srgbClr val="002060"/>
                </a:solidFill>
              </a:rPr>
              <a:t>Analyse current reality</a:t>
            </a:r>
          </a:p>
          <a:p>
            <a:pPr marL="285750" indent="-285750">
              <a:buFont typeface="Wingdings" panose="05000000000000000000" pitchFamily="2" charset="2"/>
              <a:buChar char="§"/>
            </a:pPr>
            <a:r>
              <a:rPr lang="en-GB" sz="1200" i="1" dirty="0">
                <a:solidFill>
                  <a:srgbClr val="002060"/>
                </a:solidFill>
              </a:rPr>
              <a:t>Set goals</a:t>
            </a:r>
          </a:p>
          <a:p>
            <a:pPr marL="285750" indent="-285750">
              <a:buFont typeface="Wingdings" panose="05000000000000000000" pitchFamily="2" charset="2"/>
              <a:buChar char="§"/>
            </a:pPr>
            <a:r>
              <a:rPr lang="en-GB" sz="1200" i="1" dirty="0">
                <a:solidFill>
                  <a:srgbClr val="002060"/>
                </a:solidFill>
              </a:rPr>
              <a:t>Identify and explain teaching strategies to meet goals</a:t>
            </a:r>
          </a:p>
          <a:p>
            <a:pPr marL="285750" indent="-285750">
              <a:buFont typeface="Wingdings" panose="05000000000000000000" pitchFamily="2" charset="2"/>
              <a:buChar char="§"/>
            </a:pPr>
            <a:r>
              <a:rPr lang="en-GB" sz="1200" i="1" dirty="0">
                <a:solidFill>
                  <a:srgbClr val="002060"/>
                </a:solidFill>
              </a:rPr>
              <a:t>Provide support until goals are met.</a:t>
            </a:r>
          </a:p>
          <a:p>
            <a:pPr marL="285750" indent="-285750">
              <a:buFont typeface="Wingdings" panose="05000000000000000000" pitchFamily="2" charset="2"/>
              <a:buChar char="§"/>
            </a:pPr>
            <a:endParaRPr lang="en-GB" sz="1200" dirty="0">
              <a:solidFill>
                <a:srgbClr val="002060"/>
              </a:solidFill>
            </a:endParaRPr>
          </a:p>
          <a:p>
            <a:r>
              <a:rPr lang="en-GB" sz="1200" b="0" dirty="0">
                <a:solidFill>
                  <a:srgbClr val="002060"/>
                </a:solidFill>
              </a:rPr>
              <a:t>Jim Knight (The Impact Cycle, 2018)</a:t>
            </a:r>
          </a:p>
          <a:p>
            <a:endParaRPr lang="en-GB" dirty="0"/>
          </a:p>
        </p:txBody>
      </p:sp>
      <p:sp>
        <p:nvSpPr>
          <p:cNvPr id="4" name="Slide Number Placeholder 3"/>
          <p:cNvSpPr>
            <a:spLocks noGrp="1"/>
          </p:cNvSpPr>
          <p:nvPr>
            <p:ph type="sldNum" sz="quarter" idx="5"/>
          </p:nvPr>
        </p:nvSpPr>
        <p:spPr/>
        <p:txBody>
          <a:bodyPr/>
          <a:lstStyle/>
          <a:p>
            <a:fld id="{1B7CDC8F-DE4D-45D8-8B8C-AFF03D86999A}" type="slidenum">
              <a:rPr lang="en-GB" smtClean="0"/>
              <a:t>8</a:t>
            </a:fld>
            <a:endParaRPr lang="en-GB"/>
          </a:p>
        </p:txBody>
      </p:sp>
    </p:spTree>
    <p:extLst>
      <p:ext uri="{BB962C8B-B14F-4D97-AF65-F5344CB8AC3E}">
        <p14:creationId xmlns:p14="http://schemas.microsoft.com/office/powerpoint/2010/main" val="7160338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02124"/>
                </a:solidFill>
                <a:effectLst/>
                <a:latin typeface="Google Sans Text"/>
              </a:rPr>
              <a:t>30 mins in</a:t>
            </a:r>
          </a:p>
          <a:p>
            <a:endParaRPr lang="en-GB" b="0" i="0" dirty="0">
              <a:solidFill>
                <a:srgbClr val="202124"/>
              </a:solidFill>
              <a:effectLst/>
              <a:latin typeface="Google Sans Text"/>
            </a:endParaRPr>
          </a:p>
          <a:p>
            <a:r>
              <a:rPr lang="en-GB" b="0" i="0" dirty="0">
                <a:solidFill>
                  <a:srgbClr val="202124"/>
                </a:solidFill>
                <a:effectLst/>
                <a:latin typeface="Google Sans Text"/>
              </a:rPr>
              <a:t>Deliberate practice is defined as </a:t>
            </a:r>
            <a:r>
              <a:rPr lang="en-GB" b="1" i="0" dirty="0">
                <a:solidFill>
                  <a:srgbClr val="202124"/>
                </a:solidFill>
                <a:effectLst/>
                <a:latin typeface="Google Sans Text"/>
              </a:rPr>
              <a:t>being effortful in nature</a:t>
            </a:r>
            <a:r>
              <a:rPr lang="en-GB" b="0" i="0" dirty="0">
                <a:solidFill>
                  <a:srgbClr val="202124"/>
                </a:solidFill>
                <a:effectLst/>
                <a:latin typeface="Google Sans Text"/>
              </a:rPr>
              <a:t>, with the main goal of personal improvement of performance rather than enjoyment, and is often performed without immediate reward. Designing practice requires the coach to have a high level of expertise.</a:t>
            </a:r>
            <a:endParaRPr lang="en-GB" dirty="0"/>
          </a:p>
        </p:txBody>
      </p:sp>
      <p:sp>
        <p:nvSpPr>
          <p:cNvPr id="4" name="Slide Number Placeholder 3"/>
          <p:cNvSpPr>
            <a:spLocks noGrp="1"/>
          </p:cNvSpPr>
          <p:nvPr>
            <p:ph type="sldNum" sz="quarter" idx="5"/>
          </p:nvPr>
        </p:nvSpPr>
        <p:spPr/>
        <p:txBody>
          <a:bodyPr/>
          <a:lstStyle/>
          <a:p>
            <a:fld id="{1B7CDC8F-DE4D-45D8-8B8C-AFF03D86999A}" type="slidenum">
              <a:rPr lang="en-GB" smtClean="0"/>
              <a:t>12</a:t>
            </a:fld>
            <a:endParaRPr lang="en-GB"/>
          </a:p>
        </p:txBody>
      </p:sp>
    </p:spTree>
    <p:extLst>
      <p:ext uri="{BB962C8B-B14F-4D97-AF65-F5344CB8AC3E}">
        <p14:creationId xmlns:p14="http://schemas.microsoft.com/office/powerpoint/2010/main" val="1547776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will now take a closer look at the impact cycle.</a:t>
            </a:r>
          </a:p>
        </p:txBody>
      </p:sp>
      <p:sp>
        <p:nvSpPr>
          <p:cNvPr id="4" name="Slide Number Placeholder 3"/>
          <p:cNvSpPr>
            <a:spLocks noGrp="1"/>
          </p:cNvSpPr>
          <p:nvPr>
            <p:ph type="sldNum" sz="quarter" idx="5"/>
          </p:nvPr>
        </p:nvSpPr>
        <p:spPr/>
        <p:txBody>
          <a:bodyPr/>
          <a:lstStyle/>
          <a:p>
            <a:fld id="{1B7CDC8F-DE4D-45D8-8B8C-AFF03D86999A}" type="slidenum">
              <a:rPr lang="en-GB" smtClean="0"/>
              <a:t>13</a:t>
            </a:fld>
            <a:endParaRPr lang="en-GB"/>
          </a:p>
        </p:txBody>
      </p:sp>
    </p:spTree>
    <p:extLst>
      <p:ext uri="{BB962C8B-B14F-4D97-AF65-F5344CB8AC3E}">
        <p14:creationId xmlns:p14="http://schemas.microsoft.com/office/powerpoint/2010/main" val="2058215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BD265-6F90-4262-98F1-992A1DF4CFDF}"/>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F4364E8-2EDD-44A0-8270-B191DE36EB35}"/>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23804760"/>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5832271"/>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ambition.org.uk/blog/what-instructional-coaching/" TargetMode="Externa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www.ambition.org.uk/blog/what-instructional-coaching/"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5.sv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5.sv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hyperlink" Target="https://www.tandfonline.com/doi/abs/10.1080/09585176.2019.1570292" TargetMode="External"/><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5.sv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5.sv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5.sv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hyperlink" Target="https://deansforimpact.org/resources/practice-with-purpose/" TargetMode="Externa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4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45.xml.rels><?xml version="1.0" encoding="UTF-8" standalone="yes"?>
<Relationships xmlns="http://schemas.openxmlformats.org/package/2006/relationships"><Relationship Id="rId2" Type="http://schemas.openxmlformats.org/officeDocument/2006/relationships/hyperlink" Target="https://powerfulactionsteps.education/pas" TargetMode="Externa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18.tmp"/><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21.tmp"/><Relationship Id="rId5" Type="http://schemas.openxmlformats.org/officeDocument/2006/relationships/image" Target="../media/image20.tmp"/><Relationship Id="rId4" Type="http://schemas.openxmlformats.org/officeDocument/2006/relationships/image" Target="../media/image19.tmp"/></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5.sv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AC431-C4AE-4B1C-B1AD-21ED368E305A}"/>
              </a:ext>
            </a:extLst>
          </p:cNvPr>
          <p:cNvSpPr>
            <a:spLocks noGrp="1"/>
          </p:cNvSpPr>
          <p:nvPr>
            <p:ph type="ctrTitle"/>
          </p:nvPr>
        </p:nvSpPr>
        <p:spPr>
          <a:xfrm>
            <a:off x="7573423" y="730554"/>
            <a:ext cx="4087306" cy="1422457"/>
          </a:xfrm>
        </p:spPr>
        <p:txBody>
          <a:bodyPr anchor="b">
            <a:noAutofit/>
          </a:bodyPr>
          <a:lstStyle/>
          <a:p>
            <a:r>
              <a:rPr lang="en-GB" dirty="0"/>
              <a:t>Instructional Coaching.</a:t>
            </a:r>
          </a:p>
        </p:txBody>
      </p:sp>
      <p:sp>
        <p:nvSpPr>
          <p:cNvPr id="8" name="Freeform: Shape 7">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descr="White bulbs with a yellow one standing out">
            <a:extLst>
              <a:ext uri="{FF2B5EF4-FFF2-40B4-BE49-F238E27FC236}">
                <a16:creationId xmlns:a16="http://schemas.microsoft.com/office/drawing/2014/main" id="{93B4E158-471D-4134-AD60-33BCC5100801}"/>
              </a:ext>
            </a:extLst>
          </p:cNvPr>
          <p:cNvPicPr>
            <a:picLocks noChangeAspect="1"/>
          </p:cNvPicPr>
          <p:nvPr/>
        </p:nvPicPr>
        <p:blipFill rotWithShape="1">
          <a:blip r:embed="rId3"/>
          <a:srcRect l="7860" r="23730" b="-1"/>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
        <p:nvSpPr>
          <p:cNvPr id="3" name="TextBox 2">
            <a:extLst>
              <a:ext uri="{FF2B5EF4-FFF2-40B4-BE49-F238E27FC236}">
                <a16:creationId xmlns:a16="http://schemas.microsoft.com/office/drawing/2014/main" id="{2CA3EDAB-741D-4FEB-9839-4C01C8549A1F}"/>
              </a:ext>
            </a:extLst>
          </p:cNvPr>
          <p:cNvSpPr txBox="1"/>
          <p:nvPr/>
        </p:nvSpPr>
        <p:spPr>
          <a:xfrm>
            <a:off x="5657851" y="5789579"/>
            <a:ext cx="6534149" cy="1323439"/>
          </a:xfrm>
          <a:prstGeom prst="rect">
            <a:avLst/>
          </a:prstGeom>
          <a:noFill/>
        </p:spPr>
        <p:txBody>
          <a:bodyPr wrap="square" rtlCol="0">
            <a:spAutoFit/>
          </a:bodyPr>
          <a:lstStyle/>
          <a:p>
            <a:pPr algn="just"/>
            <a:r>
              <a:rPr lang="en-GB" sz="2000" dirty="0"/>
              <a:t>Aim: To develop a secure understanding of instructional coaching as a professional development strategy to support teacher excellence and curriculum development.</a:t>
            </a:r>
          </a:p>
          <a:p>
            <a:pPr algn="just"/>
            <a:endParaRPr lang="en-GB" sz="2000" dirty="0"/>
          </a:p>
        </p:txBody>
      </p:sp>
    </p:spTree>
    <p:extLst>
      <p:ext uri="{BB962C8B-B14F-4D97-AF65-F5344CB8AC3E}">
        <p14:creationId xmlns:p14="http://schemas.microsoft.com/office/powerpoint/2010/main" val="123732324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41FC90B-3F89-4B3B-8AAC-81207886FE33}"/>
              </a:ext>
            </a:extLst>
          </p:cNvPr>
          <p:cNvSpPr txBox="1"/>
          <p:nvPr/>
        </p:nvSpPr>
        <p:spPr>
          <a:xfrm>
            <a:off x="362857" y="273139"/>
            <a:ext cx="11466286" cy="584775"/>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algn="ctr"/>
            <a:r>
              <a:rPr lang="en-GB" sz="3200" b="1" dirty="0"/>
              <a:t>How can instructional coaching support teacher excellence?</a:t>
            </a:r>
          </a:p>
        </p:txBody>
      </p:sp>
      <p:sp>
        <p:nvSpPr>
          <p:cNvPr id="5" name="TextBox 4">
            <a:extLst>
              <a:ext uri="{FF2B5EF4-FFF2-40B4-BE49-F238E27FC236}">
                <a16:creationId xmlns:a16="http://schemas.microsoft.com/office/drawing/2014/main" id="{E91B101A-E118-4E6D-8D07-D13A006415F8}"/>
              </a:ext>
            </a:extLst>
          </p:cNvPr>
          <p:cNvSpPr txBox="1"/>
          <p:nvPr/>
        </p:nvSpPr>
        <p:spPr>
          <a:xfrm>
            <a:off x="262844" y="1186527"/>
            <a:ext cx="7095219" cy="4957099"/>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marL="342900" indent="-342900" algn="just">
              <a:buFont typeface="Arial" panose="020B0604020202020204" pitchFamily="34" charset="0"/>
              <a:buChar char="•"/>
            </a:pPr>
            <a:r>
              <a:rPr lang="en-GB" sz="2400" dirty="0"/>
              <a:t>Instructional coaching has the strongest body of evidence as an effective professional development strategy  (Sims, 2019).</a:t>
            </a:r>
          </a:p>
          <a:p>
            <a:pPr marL="342900" indent="-342900" algn="just">
              <a:buFont typeface="Arial" panose="020B0604020202020204" pitchFamily="34" charset="0"/>
              <a:buChar char="•"/>
            </a:pPr>
            <a:endParaRPr lang="en-GB" sz="2400" dirty="0"/>
          </a:p>
          <a:p>
            <a:pPr marL="342900" indent="-342900" algn="just">
              <a:buFont typeface="Arial" panose="020B0604020202020204" pitchFamily="34" charset="0"/>
              <a:buChar char="•"/>
            </a:pPr>
            <a:r>
              <a:rPr lang="en-GB" sz="2400" dirty="0"/>
              <a:t>Instructional coaching underpins the ITT/ECF/NPQs.</a:t>
            </a:r>
          </a:p>
          <a:p>
            <a:pPr marL="342900" indent="-342900" algn="just">
              <a:buFont typeface="Arial" panose="020B0604020202020204" pitchFamily="34" charset="0"/>
              <a:buChar char="•"/>
            </a:pPr>
            <a:endParaRPr lang="en-GB" sz="2400" dirty="0"/>
          </a:p>
          <a:p>
            <a:pPr marL="342900" indent="-342900" algn="just">
              <a:buFont typeface="Arial" panose="020B0604020202020204" pitchFamily="34" charset="0"/>
              <a:buChar char="•"/>
            </a:pPr>
            <a:r>
              <a:rPr lang="en-GB" sz="2400" dirty="0"/>
              <a:t>It is described as an essential tool to support teachers to understand and apply new theories to the specific context of their classrooms.</a:t>
            </a:r>
          </a:p>
          <a:p>
            <a:pPr marL="342900" indent="-342900" algn="just">
              <a:buFont typeface="Arial" panose="020B0604020202020204" pitchFamily="34" charset="0"/>
              <a:buChar char="•"/>
            </a:pPr>
            <a:endParaRPr lang="en-GB" sz="2400" dirty="0">
              <a:solidFill>
                <a:schemeClr val="tx1"/>
              </a:solidFill>
            </a:endParaRPr>
          </a:p>
          <a:p>
            <a:pPr marL="342900" indent="-342900" algn="just">
              <a:buFont typeface="Arial" panose="020B0604020202020204" pitchFamily="34" charset="0"/>
              <a:buChar char="•"/>
            </a:pPr>
            <a:r>
              <a:rPr lang="en-GB" sz="2400" dirty="0">
                <a:solidFill>
                  <a:schemeClr val="tx1"/>
                </a:solidFill>
              </a:rPr>
              <a:t>“Instructional coaching is a powerful tool with the potential to transform teacher development.” (Field, G. 2020)</a:t>
            </a:r>
          </a:p>
        </p:txBody>
      </p:sp>
      <p:pic>
        <p:nvPicPr>
          <p:cNvPr id="6" name="Picture 5">
            <a:extLst>
              <a:ext uri="{FF2B5EF4-FFF2-40B4-BE49-F238E27FC236}">
                <a16:creationId xmlns:a16="http://schemas.microsoft.com/office/drawing/2014/main" id="{822436F0-7E80-4EBD-968C-172FCC9896C2}"/>
              </a:ext>
            </a:extLst>
          </p:cNvPr>
          <p:cNvPicPr>
            <a:picLocks noChangeAspect="1"/>
          </p:cNvPicPr>
          <p:nvPr/>
        </p:nvPicPr>
        <p:blipFill rotWithShape="1">
          <a:blip r:embed="rId2"/>
          <a:srcRect r="49465"/>
          <a:stretch/>
        </p:blipFill>
        <p:spPr>
          <a:xfrm>
            <a:off x="7759428" y="1707686"/>
            <a:ext cx="3835266" cy="3150322"/>
          </a:xfrm>
          <a:prstGeom prst="rect">
            <a:avLst/>
          </a:prstGeom>
        </p:spPr>
      </p:pic>
    </p:spTree>
    <p:extLst>
      <p:ext uri="{BB962C8B-B14F-4D97-AF65-F5344CB8AC3E}">
        <p14:creationId xmlns:p14="http://schemas.microsoft.com/office/powerpoint/2010/main" val="1280941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41FC90B-3F89-4B3B-8AAC-81207886FE33}"/>
              </a:ext>
            </a:extLst>
          </p:cNvPr>
          <p:cNvSpPr txBox="1"/>
          <p:nvPr/>
        </p:nvSpPr>
        <p:spPr>
          <a:xfrm>
            <a:off x="482601" y="300521"/>
            <a:ext cx="11355566" cy="584775"/>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algn="ctr"/>
            <a:r>
              <a:rPr lang="en-GB" sz="3200" b="1" dirty="0"/>
              <a:t>How can instructional coaching support teacher excellence?</a:t>
            </a:r>
          </a:p>
        </p:txBody>
      </p:sp>
      <p:sp>
        <p:nvSpPr>
          <p:cNvPr id="5" name="TextBox 4">
            <a:extLst>
              <a:ext uri="{FF2B5EF4-FFF2-40B4-BE49-F238E27FC236}">
                <a16:creationId xmlns:a16="http://schemas.microsoft.com/office/drawing/2014/main" id="{F963D0DF-0313-4841-80A1-9B229F32E14F}"/>
              </a:ext>
            </a:extLst>
          </p:cNvPr>
          <p:cNvSpPr txBox="1"/>
          <p:nvPr/>
        </p:nvSpPr>
        <p:spPr>
          <a:xfrm>
            <a:off x="124827" y="680620"/>
            <a:ext cx="5971173" cy="5847755"/>
          </a:xfrm>
          <a:prstGeom prst="rect">
            <a:avLst/>
          </a:prstGeom>
          <a:noFill/>
        </p:spPr>
        <p:txBody>
          <a:bodyPr wrap="square">
            <a:spAutoFit/>
          </a:bodyPr>
          <a:lstStyle/>
          <a:p>
            <a:pPr algn="just"/>
            <a:endParaRPr lang="en-GB" sz="2200" b="0" i="0" dirty="0">
              <a:effectLst/>
              <a:latin typeface="quiet-sans"/>
            </a:endParaRPr>
          </a:p>
          <a:p>
            <a:pPr marL="285750" indent="-285750" algn="just">
              <a:buFont typeface="Arial" panose="020B0604020202020204" pitchFamily="34" charset="0"/>
              <a:buChar char="•"/>
            </a:pPr>
            <a:r>
              <a:rPr lang="en-GB" sz="2200" b="0" i="0" dirty="0">
                <a:effectLst/>
                <a:latin typeface="quiet-sans"/>
              </a:rPr>
              <a:t>Instructional coaching is in contrast to a more traditional coaching model where the coach asks a series of open questions in order to </a:t>
            </a:r>
            <a:r>
              <a:rPr lang="en-GB" sz="2200" b="1" i="0" dirty="0">
                <a:effectLst/>
                <a:latin typeface="quiet-sans"/>
              </a:rPr>
              <a:t>draw out the answer that the practitioner is already aware of. </a:t>
            </a:r>
          </a:p>
          <a:p>
            <a:pPr marL="285750" indent="-285750" algn="just">
              <a:buFont typeface="Arial" panose="020B0604020202020204" pitchFamily="34" charset="0"/>
              <a:buChar char="•"/>
            </a:pPr>
            <a:endParaRPr lang="en-GB" sz="2200" dirty="0">
              <a:latin typeface="quiet-sans"/>
            </a:endParaRPr>
          </a:p>
          <a:p>
            <a:pPr marL="285750" indent="-285750" algn="just">
              <a:buFont typeface="Arial" panose="020B0604020202020204" pitchFamily="34" charset="0"/>
              <a:buChar char="•"/>
            </a:pPr>
            <a:r>
              <a:rPr lang="en-GB" sz="2200" b="0" i="0" dirty="0">
                <a:effectLst/>
                <a:latin typeface="quiet-sans"/>
              </a:rPr>
              <a:t>Instructional coaching </a:t>
            </a:r>
            <a:r>
              <a:rPr lang="en-GB" sz="2200" b="1" i="0" dirty="0">
                <a:effectLst/>
                <a:latin typeface="quiet-sans"/>
              </a:rPr>
              <a:t>assumes</a:t>
            </a:r>
            <a:r>
              <a:rPr lang="en-GB" sz="2200" b="0" i="0" dirty="0">
                <a:effectLst/>
                <a:latin typeface="quiet-sans"/>
              </a:rPr>
              <a:t> that there are some areas where the teacher being coached is more novice and that the coach, being more expert, will be able to guide their improvement in those areas.</a:t>
            </a:r>
          </a:p>
          <a:p>
            <a:pPr algn="just"/>
            <a:endParaRPr lang="en-GB" sz="2200" b="0" i="0" dirty="0">
              <a:effectLst/>
              <a:latin typeface="quiet-sans"/>
            </a:endParaRPr>
          </a:p>
          <a:p>
            <a:pPr marL="285750" indent="-285750" algn="just">
              <a:buFont typeface="Arial" panose="020B0604020202020204" pitchFamily="34" charset="0"/>
              <a:buChar char="•"/>
            </a:pPr>
            <a:r>
              <a:rPr lang="en-GB" sz="2200" b="0" i="0" dirty="0">
                <a:effectLst/>
                <a:latin typeface="quiet-sans"/>
              </a:rPr>
              <a:t>This doesn’t only apply to new teachers – </a:t>
            </a:r>
            <a:r>
              <a:rPr lang="en-GB" sz="2200" b="1" i="0" dirty="0">
                <a:effectLst/>
                <a:latin typeface="quiet-sans"/>
              </a:rPr>
              <a:t>all teachers have areas in which they can improve,</a:t>
            </a:r>
            <a:r>
              <a:rPr lang="en-GB" sz="2200" b="0" i="0" dirty="0">
                <a:effectLst/>
                <a:latin typeface="quiet-sans"/>
              </a:rPr>
              <a:t> and the most efficient way of doing this is to undergo direct, explicit instruction.</a:t>
            </a:r>
          </a:p>
        </p:txBody>
      </p:sp>
      <p:sp>
        <p:nvSpPr>
          <p:cNvPr id="6" name="TextBox 5">
            <a:extLst>
              <a:ext uri="{FF2B5EF4-FFF2-40B4-BE49-F238E27FC236}">
                <a16:creationId xmlns:a16="http://schemas.microsoft.com/office/drawing/2014/main" id="{C7C76DE3-DC45-43D3-862A-06353056E7D0}"/>
              </a:ext>
            </a:extLst>
          </p:cNvPr>
          <p:cNvSpPr txBox="1"/>
          <p:nvPr/>
        </p:nvSpPr>
        <p:spPr>
          <a:xfrm>
            <a:off x="7111414" y="6488184"/>
            <a:ext cx="6097002" cy="369332"/>
          </a:xfrm>
          <a:prstGeom prst="rect">
            <a:avLst/>
          </a:prstGeom>
          <a:noFill/>
        </p:spPr>
        <p:txBody>
          <a:bodyPr wrap="square">
            <a:spAutoFit/>
          </a:bodyPr>
          <a:lstStyle/>
          <a:p>
            <a:r>
              <a:rPr lang="en-GB" dirty="0">
                <a:hlinkClick r:id="rId2"/>
              </a:rPr>
              <a:t>What is instructional coaching? | Ambition Institute</a:t>
            </a:r>
            <a:endParaRPr lang="en-GB" dirty="0"/>
          </a:p>
        </p:txBody>
      </p:sp>
      <p:pic>
        <p:nvPicPr>
          <p:cNvPr id="2" name="Picture 1">
            <a:extLst>
              <a:ext uri="{FF2B5EF4-FFF2-40B4-BE49-F238E27FC236}">
                <a16:creationId xmlns:a16="http://schemas.microsoft.com/office/drawing/2014/main" id="{D6C60245-6EAC-47A8-9219-80D2D6862E0D}"/>
              </a:ext>
            </a:extLst>
          </p:cNvPr>
          <p:cNvPicPr>
            <a:picLocks noChangeAspect="1"/>
          </p:cNvPicPr>
          <p:nvPr/>
        </p:nvPicPr>
        <p:blipFill>
          <a:blip r:embed="rId3"/>
          <a:stretch>
            <a:fillRect/>
          </a:stretch>
        </p:blipFill>
        <p:spPr>
          <a:xfrm>
            <a:off x="6427788" y="1613109"/>
            <a:ext cx="5310366" cy="3982775"/>
          </a:xfrm>
          <a:prstGeom prst="rect">
            <a:avLst/>
          </a:prstGeom>
        </p:spPr>
      </p:pic>
    </p:spTree>
    <p:extLst>
      <p:ext uri="{BB962C8B-B14F-4D97-AF65-F5344CB8AC3E}">
        <p14:creationId xmlns:p14="http://schemas.microsoft.com/office/powerpoint/2010/main" val="1469305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41FC90B-3F89-4B3B-8AAC-81207886FE33}"/>
              </a:ext>
            </a:extLst>
          </p:cNvPr>
          <p:cNvSpPr txBox="1"/>
          <p:nvPr/>
        </p:nvSpPr>
        <p:spPr>
          <a:xfrm>
            <a:off x="438793" y="143586"/>
            <a:ext cx="11566071" cy="646331"/>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algn="ctr"/>
            <a:r>
              <a:rPr lang="en-GB" sz="3600" b="1" dirty="0"/>
              <a:t>How can instructional coaching support teacher excellence?</a:t>
            </a:r>
          </a:p>
        </p:txBody>
      </p:sp>
      <p:sp>
        <p:nvSpPr>
          <p:cNvPr id="5" name="TextBox 4">
            <a:extLst>
              <a:ext uri="{FF2B5EF4-FFF2-40B4-BE49-F238E27FC236}">
                <a16:creationId xmlns:a16="http://schemas.microsoft.com/office/drawing/2014/main" id="{F963D0DF-0313-4841-80A1-9B229F32E14F}"/>
              </a:ext>
            </a:extLst>
          </p:cNvPr>
          <p:cNvSpPr txBox="1"/>
          <p:nvPr/>
        </p:nvSpPr>
        <p:spPr>
          <a:xfrm>
            <a:off x="187136" y="789917"/>
            <a:ext cx="7102529" cy="6370975"/>
          </a:xfrm>
          <a:prstGeom prst="rect">
            <a:avLst/>
          </a:prstGeom>
          <a:noFill/>
        </p:spPr>
        <p:txBody>
          <a:bodyPr wrap="square">
            <a:spAutoFit/>
          </a:bodyPr>
          <a:lstStyle/>
          <a:p>
            <a:pPr marL="285750" indent="-285750" algn="just">
              <a:buFont typeface="Arial" panose="020B0604020202020204" pitchFamily="34" charset="0"/>
              <a:buChar char="•"/>
            </a:pPr>
            <a:r>
              <a:rPr lang="en-GB" sz="2400" b="0" i="0" dirty="0">
                <a:effectLst/>
                <a:latin typeface="quiet-sans"/>
              </a:rPr>
              <a:t>The principles of instructional coaching are linked to the principles of developing expertise in any domain through the </a:t>
            </a:r>
            <a:r>
              <a:rPr lang="en-GB" sz="2400" b="1" i="0" u="none" strike="noStrike" dirty="0">
                <a:effectLst/>
                <a:latin typeface="quiet-sans"/>
              </a:rPr>
              <a:t>use of deliberate practice.</a:t>
            </a:r>
            <a:endParaRPr lang="en-GB" sz="2400" b="1" i="0" dirty="0">
              <a:effectLst/>
              <a:latin typeface="quiet-sans"/>
            </a:endParaRPr>
          </a:p>
          <a:p>
            <a:pPr marL="285750" indent="-285750" algn="just">
              <a:buFont typeface="Arial" panose="020B0604020202020204" pitchFamily="34" charset="0"/>
              <a:buChar char="•"/>
            </a:pPr>
            <a:endParaRPr lang="en-GB" sz="2400" dirty="0">
              <a:latin typeface="quiet-sans"/>
            </a:endParaRPr>
          </a:p>
          <a:p>
            <a:pPr marL="285750" indent="-285750" algn="just">
              <a:buFont typeface="Arial" panose="020B0604020202020204" pitchFamily="34" charset="0"/>
              <a:buChar char="•"/>
            </a:pPr>
            <a:r>
              <a:rPr lang="en-GB" sz="2400" b="0" i="0" dirty="0">
                <a:effectLst/>
                <a:latin typeface="quiet-sans"/>
              </a:rPr>
              <a:t>The first step is to identify a destination or outcome, often called the </a:t>
            </a:r>
            <a:r>
              <a:rPr lang="en-GB" sz="2400" b="1" i="1" dirty="0">
                <a:effectLst/>
                <a:latin typeface="quiet-sans"/>
              </a:rPr>
              <a:t>target performance</a:t>
            </a:r>
            <a:r>
              <a:rPr lang="en-GB" sz="2400" b="0" i="0" dirty="0">
                <a:effectLst/>
                <a:latin typeface="quiet-sans"/>
              </a:rPr>
              <a:t>.</a:t>
            </a:r>
          </a:p>
          <a:p>
            <a:pPr algn="just"/>
            <a:endParaRPr lang="en-GB" sz="2400" b="0" i="0" dirty="0">
              <a:effectLst/>
              <a:latin typeface="quiet-sans"/>
            </a:endParaRPr>
          </a:p>
          <a:p>
            <a:pPr marL="285750" indent="-285750" algn="just">
              <a:buFont typeface="Arial" panose="020B0604020202020204" pitchFamily="34" charset="0"/>
              <a:buChar char="•"/>
            </a:pPr>
            <a:r>
              <a:rPr lang="en-GB" sz="2400" b="0" i="0" dirty="0">
                <a:effectLst/>
                <a:latin typeface="quiet-sans"/>
              </a:rPr>
              <a:t>Teachers can move from their current performance towards this target performance by practising a </a:t>
            </a:r>
            <a:r>
              <a:rPr lang="en-GB" sz="2400" b="1" i="0" dirty="0">
                <a:effectLst/>
                <a:latin typeface="quiet-sans"/>
              </a:rPr>
              <a:t>sequence of sub-goals with the aid of a coach.</a:t>
            </a:r>
            <a:r>
              <a:rPr lang="en-GB" sz="2400" b="0" i="0" dirty="0">
                <a:effectLst/>
                <a:latin typeface="quiet-sans"/>
              </a:rPr>
              <a:t> This allows them to </a:t>
            </a:r>
            <a:r>
              <a:rPr lang="en-GB" sz="2400" b="1" i="0" dirty="0">
                <a:effectLst/>
                <a:latin typeface="quiet-sans"/>
              </a:rPr>
              <a:t>overcome existing ingrained habits and adopt new behaviours. </a:t>
            </a:r>
          </a:p>
          <a:p>
            <a:pPr marL="285750" indent="-285750" algn="just">
              <a:buFont typeface="Arial" panose="020B0604020202020204" pitchFamily="34" charset="0"/>
              <a:buChar char="•"/>
            </a:pPr>
            <a:endParaRPr lang="en-GB" sz="2400" dirty="0">
              <a:latin typeface="quiet-sans"/>
            </a:endParaRPr>
          </a:p>
          <a:p>
            <a:pPr marL="285750" indent="-285750" algn="just">
              <a:buFont typeface="Arial" panose="020B0604020202020204" pitchFamily="34" charset="0"/>
              <a:buChar char="•"/>
            </a:pPr>
            <a:r>
              <a:rPr lang="en-GB" sz="2400" b="0" i="0" dirty="0">
                <a:effectLst/>
                <a:latin typeface="quiet-sans"/>
              </a:rPr>
              <a:t>The input of the coach is in </a:t>
            </a:r>
            <a:r>
              <a:rPr lang="en-GB" sz="2400" b="1" i="0" dirty="0">
                <a:effectLst/>
                <a:latin typeface="quiet-sans"/>
              </a:rPr>
              <a:t>observing the practitioner’s current performance</a:t>
            </a:r>
            <a:r>
              <a:rPr lang="en-GB" sz="2400" b="0" i="0" dirty="0">
                <a:effectLst/>
                <a:latin typeface="quiet-sans"/>
              </a:rPr>
              <a:t>, setting precise sub-goals and </a:t>
            </a:r>
            <a:r>
              <a:rPr lang="en-GB" sz="2400" b="1" i="0" dirty="0">
                <a:effectLst/>
                <a:latin typeface="quiet-sans"/>
              </a:rPr>
              <a:t>designing practice</a:t>
            </a:r>
            <a:r>
              <a:rPr lang="en-GB" sz="2400" b="0" i="0" dirty="0">
                <a:effectLst/>
                <a:latin typeface="quiet-sans"/>
              </a:rPr>
              <a:t>.</a:t>
            </a:r>
          </a:p>
          <a:p>
            <a:pPr algn="just"/>
            <a:endParaRPr lang="en-GB" sz="2400" b="0" i="0" dirty="0">
              <a:effectLst/>
              <a:latin typeface="quiet-sans"/>
            </a:endParaRPr>
          </a:p>
        </p:txBody>
      </p:sp>
      <p:sp>
        <p:nvSpPr>
          <p:cNvPr id="6" name="TextBox 5">
            <a:extLst>
              <a:ext uri="{FF2B5EF4-FFF2-40B4-BE49-F238E27FC236}">
                <a16:creationId xmlns:a16="http://schemas.microsoft.com/office/drawing/2014/main" id="{C7C76DE3-DC45-43D3-862A-06353056E7D0}"/>
              </a:ext>
            </a:extLst>
          </p:cNvPr>
          <p:cNvSpPr txBox="1"/>
          <p:nvPr/>
        </p:nvSpPr>
        <p:spPr>
          <a:xfrm>
            <a:off x="7906943" y="6406637"/>
            <a:ext cx="6097002" cy="307777"/>
          </a:xfrm>
          <a:prstGeom prst="rect">
            <a:avLst/>
          </a:prstGeom>
          <a:noFill/>
        </p:spPr>
        <p:txBody>
          <a:bodyPr wrap="square">
            <a:spAutoFit/>
          </a:bodyPr>
          <a:lstStyle/>
          <a:p>
            <a:r>
              <a:rPr lang="en-GB" sz="1400" dirty="0">
                <a:hlinkClick r:id="rId3"/>
              </a:rPr>
              <a:t>What is instructional coaching? | Ambition Institute</a:t>
            </a:r>
            <a:endParaRPr lang="en-GB" sz="1400" dirty="0"/>
          </a:p>
        </p:txBody>
      </p:sp>
      <p:pic>
        <p:nvPicPr>
          <p:cNvPr id="7" name="Picture 6">
            <a:extLst>
              <a:ext uri="{FF2B5EF4-FFF2-40B4-BE49-F238E27FC236}">
                <a16:creationId xmlns:a16="http://schemas.microsoft.com/office/drawing/2014/main" id="{20170BEB-8F76-405B-A961-5555732D5584}"/>
              </a:ext>
            </a:extLst>
          </p:cNvPr>
          <p:cNvPicPr>
            <a:picLocks noChangeAspect="1"/>
          </p:cNvPicPr>
          <p:nvPr/>
        </p:nvPicPr>
        <p:blipFill>
          <a:blip r:embed="rId4"/>
          <a:stretch>
            <a:fillRect/>
          </a:stretch>
        </p:blipFill>
        <p:spPr>
          <a:xfrm>
            <a:off x="7677065" y="1943100"/>
            <a:ext cx="4238256" cy="2826917"/>
          </a:xfrm>
          <a:prstGeom prst="rect">
            <a:avLst/>
          </a:prstGeom>
        </p:spPr>
      </p:pic>
    </p:spTree>
    <p:extLst>
      <p:ext uri="{BB962C8B-B14F-4D97-AF65-F5344CB8AC3E}">
        <p14:creationId xmlns:p14="http://schemas.microsoft.com/office/powerpoint/2010/main" val="931934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DE086BC-32D2-4605-99B8-50B78B0170A2}"/>
              </a:ext>
            </a:extLst>
          </p:cNvPr>
          <p:cNvPicPr>
            <a:picLocks noChangeAspect="1"/>
          </p:cNvPicPr>
          <p:nvPr/>
        </p:nvPicPr>
        <p:blipFill rotWithShape="1">
          <a:blip r:embed="rId3"/>
          <a:srcRect t="19561" r="-1" b="1324"/>
          <a:stretch/>
        </p:blipFill>
        <p:spPr>
          <a:xfrm>
            <a:off x="3523488" y="10"/>
            <a:ext cx="8668512" cy="6857990"/>
          </a:xfrm>
          <a:prstGeom prst="rect">
            <a:avLst/>
          </a:prstGeom>
        </p:spPr>
      </p:pic>
      <p:sp>
        <p:nvSpPr>
          <p:cNvPr id="12" name="Rectangle 11">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F38A036C-26F5-4708-94C6-7474198E2B44}"/>
              </a:ext>
            </a:extLst>
          </p:cNvPr>
          <p:cNvSpPr txBox="1"/>
          <p:nvPr/>
        </p:nvSpPr>
        <p:spPr>
          <a:xfrm>
            <a:off x="477981" y="1122363"/>
            <a:ext cx="4023360" cy="3204134"/>
          </a:xfrm>
          <a:prstGeom prst="rect">
            <a:avLst/>
          </a:prstGeom>
        </p:spPr>
        <p:style>
          <a:lnRef idx="0">
            <a:scrgbClr r="0" g="0" b="0"/>
          </a:lnRef>
          <a:fillRef idx="0">
            <a:scrgbClr r="0" g="0" b="0"/>
          </a:fillRef>
          <a:effectRef idx="0">
            <a:scrgbClr r="0" g="0" b="0"/>
          </a:effectRef>
          <a:fontRef idx="minor">
            <a:schemeClr val="accent1"/>
          </a:fontRef>
        </p:style>
        <p:txBody>
          <a:bodyPr vert="horz" lIns="91440" tIns="45720" rIns="91440" bIns="45720" rtlCol="0" anchor="b">
            <a:normAutofit/>
          </a:bodyPr>
          <a:lstStyle/>
          <a:p>
            <a:pPr>
              <a:lnSpc>
                <a:spcPct val="90000"/>
              </a:lnSpc>
              <a:spcBef>
                <a:spcPct val="0"/>
              </a:spcBef>
              <a:spcAft>
                <a:spcPts val="600"/>
              </a:spcAft>
            </a:pPr>
            <a:r>
              <a:rPr lang="en-US" sz="4800" b="1">
                <a:solidFill>
                  <a:schemeClr val="tx1"/>
                </a:solidFill>
                <a:latin typeface="+mj-lt"/>
                <a:ea typeface="+mj-ea"/>
                <a:cs typeface="+mj-cs"/>
              </a:rPr>
              <a:t>The Impact Cycle</a:t>
            </a:r>
          </a:p>
        </p:txBody>
      </p:sp>
      <p:sp>
        <p:nvSpPr>
          <p:cNvPr id="14" name="Rectangle 1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94087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42B493-4C35-4459-ABCE-2BBA833A4739}"/>
              </a:ext>
            </a:extLst>
          </p:cNvPr>
          <p:cNvSpPr txBox="1"/>
          <p:nvPr/>
        </p:nvSpPr>
        <p:spPr>
          <a:xfrm>
            <a:off x="275827" y="-54898"/>
            <a:ext cx="5608736" cy="875600"/>
          </a:xfrm>
          <a:prstGeom prst="rect">
            <a:avLst/>
          </a:prstGeom>
          <a:noFill/>
          <a:ln>
            <a:noFill/>
          </a:ln>
        </p:spPr>
        <p:style>
          <a:lnRef idx="0">
            <a:scrgbClr r="0" g="0" b="0"/>
          </a:lnRef>
          <a:fillRef idx="0">
            <a:scrgbClr r="0" g="0" b="0"/>
          </a:fillRef>
          <a:effectRef idx="0">
            <a:scrgbClr r="0" g="0" b="0"/>
          </a:effectRef>
          <a:fontRef idx="minor">
            <a:schemeClr val="accent1"/>
          </a:fontRef>
        </p:style>
        <p:txBody>
          <a:bodyPr vert="horz" lIns="91440" tIns="45720" rIns="91440" bIns="45720" rtlCol="0" anchor="ctr">
            <a:normAutofit/>
          </a:bodyPr>
          <a:lstStyle/>
          <a:p>
            <a:pPr algn="ctr">
              <a:lnSpc>
                <a:spcPct val="90000"/>
              </a:lnSpc>
              <a:spcBef>
                <a:spcPct val="0"/>
              </a:spcBef>
              <a:spcAft>
                <a:spcPts val="600"/>
              </a:spcAft>
            </a:pPr>
            <a:r>
              <a:rPr lang="en-US" sz="2800" b="1" kern="1200" dirty="0">
                <a:latin typeface="+mj-lt"/>
                <a:ea typeface="+mj-ea"/>
                <a:cs typeface="+mj-cs"/>
              </a:rPr>
              <a:t>The Impact Cycle - (Jim Knight, 2018)</a:t>
            </a:r>
          </a:p>
        </p:txBody>
      </p:sp>
      <p:sp>
        <p:nvSpPr>
          <p:cNvPr id="5" name="TextBox 4">
            <a:extLst>
              <a:ext uri="{FF2B5EF4-FFF2-40B4-BE49-F238E27FC236}">
                <a16:creationId xmlns:a16="http://schemas.microsoft.com/office/drawing/2014/main" id="{F1C98F66-2EE0-4CDA-8B9C-5E7681C55598}"/>
              </a:ext>
            </a:extLst>
          </p:cNvPr>
          <p:cNvSpPr txBox="1"/>
          <p:nvPr/>
        </p:nvSpPr>
        <p:spPr>
          <a:xfrm>
            <a:off x="-26122" y="798440"/>
            <a:ext cx="6019413" cy="5773809"/>
          </a:xfrm>
          <a:prstGeom prst="rect">
            <a:avLst/>
          </a:prstGeom>
        </p:spPr>
        <p:txBody>
          <a:bodyPr vert="horz" lIns="91440" tIns="45720" rIns="91440" bIns="45720" rtlCol="0">
            <a:noAutofit/>
          </a:bodyPr>
          <a:lstStyle/>
          <a:p>
            <a:pPr marL="285750" indent="-228600" algn="just">
              <a:lnSpc>
                <a:spcPct val="90000"/>
              </a:lnSpc>
              <a:spcAft>
                <a:spcPts val="600"/>
              </a:spcAft>
              <a:buFont typeface="Arial" panose="020B0604020202020204" pitchFamily="34" charset="0"/>
              <a:buChar char="•"/>
            </a:pPr>
            <a:r>
              <a:rPr lang="en-US" sz="1600" dirty="0"/>
              <a:t>The impact cycle is </a:t>
            </a:r>
            <a:r>
              <a:rPr lang="en-US" sz="1600" b="1" dirty="0"/>
              <a:t>deceptively simple </a:t>
            </a:r>
            <a:r>
              <a:rPr lang="en-US" sz="1600" dirty="0"/>
              <a:t>– it involves setting a goal, identifying an [evidence informed] strategy to use to hit the goal, getting good at implementing the strategy, and then making adaptations until the goal is met.</a:t>
            </a:r>
          </a:p>
          <a:p>
            <a:pPr marL="285750" indent="-228600" algn="just">
              <a:lnSpc>
                <a:spcPct val="90000"/>
              </a:lnSpc>
              <a:spcAft>
                <a:spcPts val="600"/>
              </a:spcAft>
              <a:buFont typeface="Arial" panose="020B0604020202020204" pitchFamily="34" charset="0"/>
              <a:buChar char="•"/>
            </a:pPr>
            <a:endParaRPr lang="en-US" sz="1600" dirty="0"/>
          </a:p>
          <a:p>
            <a:pPr marL="285750" indent="-228600" algn="just">
              <a:lnSpc>
                <a:spcPct val="90000"/>
              </a:lnSpc>
              <a:spcAft>
                <a:spcPts val="600"/>
              </a:spcAft>
              <a:buFont typeface="Arial" panose="020B0604020202020204" pitchFamily="34" charset="0"/>
              <a:buChar char="•"/>
            </a:pPr>
            <a:r>
              <a:rPr lang="en-US" sz="1600" dirty="0"/>
              <a:t>IC’s </a:t>
            </a:r>
            <a:r>
              <a:rPr lang="en-US" sz="1600" b="1" dirty="0"/>
              <a:t>partner</a:t>
            </a:r>
            <a:r>
              <a:rPr lang="en-US" sz="1600" dirty="0"/>
              <a:t> with teachers to help them improve their teaching and learning so pupils become more successful in the classroom. </a:t>
            </a:r>
          </a:p>
          <a:p>
            <a:pPr marL="285750" indent="-228600" algn="just">
              <a:lnSpc>
                <a:spcPct val="90000"/>
              </a:lnSpc>
              <a:spcAft>
                <a:spcPts val="600"/>
              </a:spcAft>
              <a:buFont typeface="Arial" panose="020B0604020202020204" pitchFamily="34" charset="0"/>
              <a:buChar char="•"/>
            </a:pPr>
            <a:endParaRPr lang="en-US" sz="1600" dirty="0"/>
          </a:p>
          <a:p>
            <a:pPr marL="285750" indent="-228600" algn="just">
              <a:lnSpc>
                <a:spcPct val="90000"/>
              </a:lnSpc>
              <a:spcAft>
                <a:spcPts val="600"/>
              </a:spcAft>
              <a:buFont typeface="Arial" panose="020B0604020202020204" pitchFamily="34" charset="0"/>
              <a:buChar char="•"/>
            </a:pPr>
            <a:r>
              <a:rPr lang="en-US" sz="1600" dirty="0"/>
              <a:t>How IC’s </a:t>
            </a:r>
            <a:r>
              <a:rPr lang="en-US" sz="1600" b="1" dirty="0"/>
              <a:t>interact </a:t>
            </a:r>
            <a:r>
              <a:rPr lang="en-US" sz="1600" dirty="0"/>
              <a:t>with others is as </a:t>
            </a:r>
            <a:r>
              <a:rPr lang="en-US" sz="1600" b="1" dirty="0"/>
              <a:t>important</a:t>
            </a:r>
            <a:r>
              <a:rPr lang="en-US" sz="1600" dirty="0"/>
              <a:t> as what they do. An IC who sees themselves as an expert and believes teachers simply needs to buy into their good advice on what they did right and wrong is likely to encounter a lot of resistance.</a:t>
            </a:r>
          </a:p>
          <a:p>
            <a:pPr marL="285750" indent="-228600" algn="just">
              <a:lnSpc>
                <a:spcPct val="90000"/>
              </a:lnSpc>
              <a:spcAft>
                <a:spcPts val="600"/>
              </a:spcAft>
              <a:buFont typeface="Arial" panose="020B0604020202020204" pitchFamily="34" charset="0"/>
              <a:buChar char="•"/>
            </a:pPr>
            <a:endParaRPr lang="en-US" sz="1600" dirty="0"/>
          </a:p>
          <a:p>
            <a:pPr marL="285750" indent="-228600" algn="just">
              <a:lnSpc>
                <a:spcPct val="90000"/>
              </a:lnSpc>
              <a:spcAft>
                <a:spcPts val="600"/>
              </a:spcAft>
              <a:buFont typeface="Arial" panose="020B0604020202020204" pitchFamily="34" charset="0"/>
              <a:buChar char="•"/>
            </a:pPr>
            <a:r>
              <a:rPr lang="en-US" sz="1600" dirty="0"/>
              <a:t>Effective IC’s see </a:t>
            </a:r>
            <a:r>
              <a:rPr lang="en-US" sz="1600" b="1" dirty="0"/>
              <a:t>teachers as professionals</a:t>
            </a:r>
            <a:r>
              <a:rPr lang="en-US" sz="1600" dirty="0"/>
              <a:t>, which means they see teachers as the ultimate decision makers about what and how they learn.</a:t>
            </a:r>
          </a:p>
          <a:p>
            <a:pPr marL="285750" indent="-228600" algn="just">
              <a:lnSpc>
                <a:spcPct val="90000"/>
              </a:lnSpc>
              <a:spcAft>
                <a:spcPts val="600"/>
              </a:spcAft>
              <a:buFont typeface="Arial" panose="020B0604020202020204" pitchFamily="34" charset="0"/>
              <a:buChar char="•"/>
            </a:pPr>
            <a:endParaRPr lang="en-US" sz="1600" dirty="0"/>
          </a:p>
          <a:p>
            <a:pPr marL="285750" indent="-228600" algn="just">
              <a:lnSpc>
                <a:spcPct val="90000"/>
              </a:lnSpc>
              <a:spcAft>
                <a:spcPts val="600"/>
              </a:spcAft>
              <a:buFont typeface="Arial" panose="020B0604020202020204" pitchFamily="34" charset="0"/>
              <a:buChar char="•"/>
            </a:pPr>
            <a:r>
              <a:rPr lang="en-US" sz="1600" dirty="0"/>
              <a:t>The impact cycle can be applied to all circumstances that require </a:t>
            </a:r>
            <a:r>
              <a:rPr lang="en-US" sz="1600" b="1" dirty="0"/>
              <a:t>change</a:t>
            </a:r>
            <a:r>
              <a:rPr lang="en-US" sz="1600" dirty="0"/>
              <a:t> and </a:t>
            </a:r>
            <a:r>
              <a:rPr lang="en-US" sz="1600" b="1" dirty="0"/>
              <a:t>improvement.</a:t>
            </a:r>
          </a:p>
          <a:p>
            <a:pPr marL="285750" indent="-228600" algn="just">
              <a:lnSpc>
                <a:spcPct val="90000"/>
              </a:lnSpc>
              <a:spcAft>
                <a:spcPts val="600"/>
              </a:spcAft>
              <a:buFont typeface="Arial" panose="020B0604020202020204" pitchFamily="34" charset="0"/>
              <a:buChar char="•"/>
            </a:pPr>
            <a:endParaRPr lang="en-US" sz="1600" dirty="0"/>
          </a:p>
          <a:p>
            <a:pPr marL="285750" indent="-228600" algn="just">
              <a:lnSpc>
                <a:spcPct val="90000"/>
              </a:lnSpc>
              <a:spcAft>
                <a:spcPts val="600"/>
              </a:spcAft>
              <a:buFont typeface="Arial" panose="020B0604020202020204" pitchFamily="34" charset="0"/>
              <a:buChar char="•"/>
            </a:pPr>
            <a:r>
              <a:rPr lang="en-US" sz="1600" dirty="0"/>
              <a:t>IC’s must work in ways that are consistent with </a:t>
            </a:r>
            <a:r>
              <a:rPr lang="en-US" sz="1600" b="1" dirty="0"/>
              <a:t>‘Partnership Principles’</a:t>
            </a:r>
            <a:r>
              <a:rPr lang="en-US" sz="1600" dirty="0"/>
              <a:t> as opposed to a top-down approach.</a:t>
            </a:r>
          </a:p>
        </p:txBody>
      </p:sp>
      <p:sp>
        <p:nvSpPr>
          <p:cNvPr id="11" name="Rectangle 10">
            <a:extLst>
              <a:ext uri="{FF2B5EF4-FFF2-40B4-BE49-F238E27FC236}">
                <a16:creationId xmlns:a16="http://schemas.microsoft.com/office/drawing/2014/main" id="{46F7435D-E3DB-47B1-BA61-B00ACC83A9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2950" y="0"/>
            <a:ext cx="609905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9">
            <a:extLst>
              <a:ext uri="{FF2B5EF4-FFF2-40B4-BE49-F238E27FC236}">
                <a16:creationId xmlns:a16="http://schemas.microsoft.com/office/drawing/2014/main" id="{F263A0B5-F8C4-4116-809F-78A768EA79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77582" y="557784"/>
            <a:ext cx="513020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2" descr="Preparing for the New School Year #4: The Impact Cycle Checklist »  Instructional Coaching Group">
            <a:extLst>
              <a:ext uri="{FF2B5EF4-FFF2-40B4-BE49-F238E27FC236}">
                <a16:creationId xmlns:a16="http://schemas.microsoft.com/office/drawing/2014/main" id="{ACF5BF44-6F2B-4520-9D88-9C978F3451A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214361" y="807872"/>
            <a:ext cx="3856228" cy="4516608"/>
          </a:xfrm>
          <a:prstGeom prst="rect">
            <a:avLst/>
          </a:prstGeom>
          <a:noFill/>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B83AA5D-706F-4305-9177-5A1027B1D48D}"/>
              </a:ext>
            </a:extLst>
          </p:cNvPr>
          <p:cNvSpPr txBox="1"/>
          <p:nvPr/>
        </p:nvSpPr>
        <p:spPr>
          <a:xfrm>
            <a:off x="10689336" y="6400800"/>
            <a:ext cx="1014984" cy="369332"/>
          </a:xfrm>
          <a:prstGeom prst="rect">
            <a:avLst/>
          </a:prstGeom>
          <a:noFill/>
        </p:spPr>
        <p:txBody>
          <a:bodyPr wrap="square" rtlCol="0">
            <a:spAutoFit/>
          </a:bodyPr>
          <a:lstStyle/>
          <a:p>
            <a:r>
              <a:rPr lang="en-GB" dirty="0"/>
              <a:t>5 mins</a:t>
            </a:r>
          </a:p>
        </p:txBody>
      </p:sp>
      <p:sp>
        <p:nvSpPr>
          <p:cNvPr id="9" name="TextBox 8">
            <a:extLst>
              <a:ext uri="{FF2B5EF4-FFF2-40B4-BE49-F238E27FC236}">
                <a16:creationId xmlns:a16="http://schemas.microsoft.com/office/drawing/2014/main" id="{810B7FE5-65D5-4DD9-946D-E230C27485FA}"/>
              </a:ext>
            </a:extLst>
          </p:cNvPr>
          <p:cNvSpPr txBox="1"/>
          <p:nvPr/>
        </p:nvSpPr>
        <p:spPr>
          <a:xfrm>
            <a:off x="6815399" y="5574568"/>
            <a:ext cx="4654152" cy="646331"/>
          </a:xfrm>
          <a:prstGeom prst="rect">
            <a:avLst/>
          </a:prstGeom>
          <a:noFill/>
        </p:spPr>
        <p:txBody>
          <a:bodyPr wrap="square">
            <a:spAutoFit/>
          </a:bodyPr>
          <a:lstStyle/>
          <a:p>
            <a:pPr algn="ctr"/>
            <a:r>
              <a:rPr lang="en-GB" b="1" dirty="0"/>
              <a:t>What do you think the Partnership Principles should include and why?</a:t>
            </a:r>
          </a:p>
        </p:txBody>
      </p:sp>
    </p:spTree>
    <p:extLst>
      <p:ext uri="{BB962C8B-B14F-4D97-AF65-F5344CB8AC3E}">
        <p14:creationId xmlns:p14="http://schemas.microsoft.com/office/powerpoint/2010/main" val="3669636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FFCA047-2258-4E4F-BE73-4296D07C728D}"/>
              </a:ext>
            </a:extLst>
          </p:cNvPr>
          <p:cNvSpPr txBox="1"/>
          <p:nvPr/>
        </p:nvSpPr>
        <p:spPr>
          <a:xfrm>
            <a:off x="1136821" y="16430"/>
            <a:ext cx="10836876" cy="769441"/>
          </a:xfrm>
          <a:prstGeom prst="rect">
            <a:avLst/>
          </a:prstGeom>
          <a:noFill/>
        </p:spPr>
        <p:txBody>
          <a:bodyPr wrap="square" rtlCol="0">
            <a:spAutoFit/>
          </a:bodyPr>
          <a:lstStyle/>
          <a:p>
            <a:pPr algn="ctr"/>
            <a:r>
              <a:rPr lang="en-GB" sz="4400" b="1" dirty="0">
                <a:solidFill>
                  <a:schemeClr val="accent5"/>
                </a:solidFill>
              </a:rPr>
              <a:t>The Partnership Principles (Knight, 2018)</a:t>
            </a:r>
          </a:p>
        </p:txBody>
      </p:sp>
      <p:graphicFrame>
        <p:nvGraphicFramePr>
          <p:cNvPr id="6" name="Diagram 5">
            <a:extLst>
              <a:ext uri="{FF2B5EF4-FFF2-40B4-BE49-F238E27FC236}">
                <a16:creationId xmlns:a16="http://schemas.microsoft.com/office/drawing/2014/main" id="{13CEC54E-C0B4-48B4-AD4E-DDF619E83795}"/>
              </a:ext>
            </a:extLst>
          </p:cNvPr>
          <p:cNvGraphicFramePr/>
          <p:nvPr>
            <p:extLst>
              <p:ext uri="{D42A27DB-BD31-4B8C-83A1-F6EECF244321}">
                <p14:modId xmlns:p14="http://schemas.microsoft.com/office/powerpoint/2010/main" val="1599808565"/>
              </p:ext>
            </p:extLst>
          </p:nvPr>
        </p:nvGraphicFramePr>
        <p:xfrm>
          <a:off x="-1377779" y="893009"/>
          <a:ext cx="9774195" cy="58414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28AE2DBD-203E-4D90-A3F3-AF6C79276AAD}"/>
              </a:ext>
            </a:extLst>
          </p:cNvPr>
          <p:cNvSpPr txBox="1"/>
          <p:nvPr/>
        </p:nvSpPr>
        <p:spPr>
          <a:xfrm>
            <a:off x="7863840" y="1353312"/>
            <a:ext cx="3566160" cy="4524315"/>
          </a:xfrm>
          <a:prstGeom prst="rect">
            <a:avLst/>
          </a:prstGeom>
          <a:noFill/>
        </p:spPr>
        <p:txBody>
          <a:bodyPr wrap="square" rtlCol="0">
            <a:spAutoFit/>
          </a:bodyPr>
          <a:lstStyle/>
          <a:p>
            <a:pPr algn="ctr"/>
            <a:r>
              <a:rPr lang="en-GB" sz="3200" dirty="0"/>
              <a:t>In pairs: </a:t>
            </a:r>
          </a:p>
          <a:p>
            <a:pPr algn="ctr"/>
            <a:endParaRPr lang="en-GB" sz="3200" dirty="0"/>
          </a:p>
          <a:p>
            <a:pPr algn="ctr"/>
            <a:r>
              <a:rPr lang="en-GB" sz="3200" dirty="0"/>
              <a:t>What does this mean to you?</a:t>
            </a:r>
          </a:p>
          <a:p>
            <a:pPr algn="ctr"/>
            <a:endParaRPr lang="en-GB" sz="3200" dirty="0"/>
          </a:p>
          <a:p>
            <a:pPr algn="ctr"/>
            <a:r>
              <a:rPr lang="en-GB" sz="3200" dirty="0"/>
              <a:t>Why is it important?</a:t>
            </a:r>
          </a:p>
          <a:p>
            <a:pPr algn="ctr"/>
            <a:endParaRPr lang="en-GB" sz="3200" dirty="0"/>
          </a:p>
          <a:p>
            <a:pPr algn="ctr"/>
            <a:r>
              <a:rPr lang="en-GB" sz="3200" dirty="0"/>
              <a:t>How can it be achieved?</a:t>
            </a:r>
          </a:p>
        </p:txBody>
      </p:sp>
      <p:sp>
        <p:nvSpPr>
          <p:cNvPr id="4" name="TextBox 3">
            <a:extLst>
              <a:ext uri="{FF2B5EF4-FFF2-40B4-BE49-F238E27FC236}">
                <a16:creationId xmlns:a16="http://schemas.microsoft.com/office/drawing/2014/main" id="{1AD1E8A5-3AD7-4395-B702-E94A8384BE82}"/>
              </a:ext>
            </a:extLst>
          </p:cNvPr>
          <p:cNvSpPr txBox="1"/>
          <p:nvPr/>
        </p:nvSpPr>
        <p:spPr>
          <a:xfrm>
            <a:off x="10689336" y="6400800"/>
            <a:ext cx="1014984" cy="369332"/>
          </a:xfrm>
          <a:prstGeom prst="rect">
            <a:avLst/>
          </a:prstGeom>
          <a:noFill/>
        </p:spPr>
        <p:txBody>
          <a:bodyPr wrap="square" rtlCol="0">
            <a:spAutoFit/>
          </a:bodyPr>
          <a:lstStyle/>
          <a:p>
            <a:r>
              <a:rPr lang="en-GB" dirty="0"/>
              <a:t>10 mins</a:t>
            </a:r>
          </a:p>
        </p:txBody>
      </p:sp>
    </p:spTree>
    <p:extLst>
      <p:ext uri="{BB962C8B-B14F-4D97-AF65-F5344CB8AC3E}">
        <p14:creationId xmlns:p14="http://schemas.microsoft.com/office/powerpoint/2010/main" val="12821930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93EFC-6E37-40F3-BD18-8D1B05F8B53D}"/>
              </a:ext>
            </a:extLst>
          </p:cNvPr>
          <p:cNvSpPr>
            <a:spLocks noGrp="1"/>
          </p:cNvSpPr>
          <p:nvPr>
            <p:ph type="ctrTitle"/>
          </p:nvPr>
        </p:nvSpPr>
        <p:spPr>
          <a:xfrm>
            <a:off x="1298448" y="522478"/>
            <a:ext cx="9610344" cy="1261173"/>
          </a:xfrm>
        </p:spPr>
        <p:style>
          <a:lnRef idx="2">
            <a:schemeClr val="accent1"/>
          </a:lnRef>
          <a:fillRef idx="1">
            <a:schemeClr val="lt1"/>
          </a:fillRef>
          <a:effectRef idx="0">
            <a:schemeClr val="accent1"/>
          </a:effectRef>
          <a:fontRef idx="minor">
            <a:schemeClr val="dk1"/>
          </a:fontRef>
        </p:style>
        <p:txBody>
          <a:bodyPr/>
          <a:lstStyle/>
          <a:p>
            <a:r>
              <a:rPr lang="en-GB" sz="4400" dirty="0"/>
              <a:t>Equality: Instructional coaches and teachers are equal partners.</a:t>
            </a:r>
          </a:p>
        </p:txBody>
      </p:sp>
      <p:sp>
        <p:nvSpPr>
          <p:cNvPr id="4" name="TextBox 3">
            <a:extLst>
              <a:ext uri="{FF2B5EF4-FFF2-40B4-BE49-F238E27FC236}">
                <a16:creationId xmlns:a16="http://schemas.microsoft.com/office/drawing/2014/main" id="{836E3BBE-E477-4D22-B647-68B50C491D7C}"/>
              </a:ext>
            </a:extLst>
          </p:cNvPr>
          <p:cNvSpPr txBox="1"/>
          <p:nvPr/>
        </p:nvSpPr>
        <p:spPr>
          <a:xfrm>
            <a:off x="1383030" y="2296681"/>
            <a:ext cx="9525762" cy="3539430"/>
          </a:xfrm>
          <a:prstGeom prst="rect">
            <a:avLst/>
          </a:prstGeom>
          <a:noFill/>
        </p:spPr>
        <p:txBody>
          <a:bodyPr wrap="square">
            <a:spAutoFit/>
          </a:bodyPr>
          <a:lstStyle/>
          <a:p>
            <a:pPr algn="just"/>
            <a:r>
              <a:rPr lang="en-GB" sz="3200" dirty="0"/>
              <a:t>Partnership involves relationships between individuals. The instructional coaches recognise collaborating teachers as equal partners, and they truly believe that each teacher’s thoughts and beliefs are valuable. Instructional coaches listen to teachers with the intent to learn, to really understand, and then respond, rather than with the intent to persuade. </a:t>
            </a:r>
          </a:p>
        </p:txBody>
      </p:sp>
    </p:spTree>
    <p:extLst>
      <p:ext uri="{BB962C8B-B14F-4D97-AF65-F5344CB8AC3E}">
        <p14:creationId xmlns:p14="http://schemas.microsoft.com/office/powerpoint/2010/main" val="4818415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2245F-102C-4C8D-BD06-C91C06DEB58D}"/>
              </a:ext>
            </a:extLst>
          </p:cNvPr>
          <p:cNvSpPr>
            <a:spLocks noGrp="1"/>
          </p:cNvSpPr>
          <p:nvPr>
            <p:ph type="ctrTitle"/>
          </p:nvPr>
        </p:nvSpPr>
        <p:spPr>
          <a:xfrm>
            <a:off x="1631479" y="531846"/>
            <a:ext cx="9144000" cy="1214658"/>
          </a:xfrm>
          <a:ln>
            <a:solidFill>
              <a:schemeClr val="accent1"/>
            </a:solidFill>
          </a:ln>
        </p:spPr>
        <p:txBody>
          <a:bodyPr/>
          <a:lstStyle/>
          <a:p>
            <a:r>
              <a:rPr lang="en-GB" sz="4400" dirty="0">
                <a:latin typeface="+mn-lt"/>
              </a:rPr>
              <a:t>Choice: Teachers should have choice regarding what and how they learn. </a:t>
            </a:r>
          </a:p>
        </p:txBody>
      </p:sp>
      <p:sp>
        <p:nvSpPr>
          <p:cNvPr id="4" name="TextBox 3">
            <a:extLst>
              <a:ext uri="{FF2B5EF4-FFF2-40B4-BE49-F238E27FC236}">
                <a16:creationId xmlns:a16="http://schemas.microsoft.com/office/drawing/2014/main" id="{B4B4C6BE-7CB1-4459-93CB-924EA3E688A1}"/>
              </a:ext>
            </a:extLst>
          </p:cNvPr>
          <p:cNvSpPr txBox="1"/>
          <p:nvPr/>
        </p:nvSpPr>
        <p:spPr>
          <a:xfrm>
            <a:off x="1547621" y="2551837"/>
            <a:ext cx="9388603" cy="3539430"/>
          </a:xfrm>
          <a:prstGeom prst="rect">
            <a:avLst/>
          </a:prstGeom>
          <a:noFill/>
        </p:spPr>
        <p:txBody>
          <a:bodyPr wrap="square">
            <a:spAutoFit/>
          </a:bodyPr>
          <a:lstStyle/>
          <a:p>
            <a:pPr algn="just"/>
            <a:r>
              <a:rPr lang="en-GB" sz="3200" dirty="0"/>
              <a:t>In a partnership, one individual does not make decisions for another. Because partners are equal, they make their own individual choices and make decisions collaboratively (Block, 1993). Professionalism is about making choices. Rather, an instructional coach’s goal is to meet teachers where they currently are in their practice and offer choices for learning. </a:t>
            </a:r>
          </a:p>
        </p:txBody>
      </p:sp>
    </p:spTree>
    <p:extLst>
      <p:ext uri="{BB962C8B-B14F-4D97-AF65-F5344CB8AC3E}">
        <p14:creationId xmlns:p14="http://schemas.microsoft.com/office/powerpoint/2010/main" val="1106879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EF94A-5937-44A9-9DDB-73431560D6D6}"/>
              </a:ext>
            </a:extLst>
          </p:cNvPr>
          <p:cNvSpPr>
            <a:spLocks noGrp="1"/>
          </p:cNvSpPr>
          <p:nvPr>
            <p:ph type="ctrTitle"/>
          </p:nvPr>
        </p:nvSpPr>
        <p:spPr>
          <a:xfrm>
            <a:off x="1143000" y="362669"/>
            <a:ext cx="10131470" cy="1219243"/>
          </a:xfrm>
        </p:spPr>
        <p:style>
          <a:lnRef idx="2">
            <a:schemeClr val="accent1"/>
          </a:lnRef>
          <a:fillRef idx="1">
            <a:schemeClr val="lt1"/>
          </a:fillRef>
          <a:effectRef idx="0">
            <a:schemeClr val="accent1"/>
          </a:effectRef>
          <a:fontRef idx="minor">
            <a:schemeClr val="dk1"/>
          </a:fontRef>
        </p:style>
        <p:txBody>
          <a:bodyPr/>
          <a:lstStyle/>
          <a:p>
            <a:r>
              <a:rPr lang="en-GB" sz="4000" dirty="0"/>
              <a:t>Voice: professional learning should empower and respect the voices of teachers.</a:t>
            </a:r>
          </a:p>
        </p:txBody>
      </p:sp>
      <p:sp>
        <p:nvSpPr>
          <p:cNvPr id="4" name="TextBox 3">
            <a:extLst>
              <a:ext uri="{FF2B5EF4-FFF2-40B4-BE49-F238E27FC236}">
                <a16:creationId xmlns:a16="http://schemas.microsoft.com/office/drawing/2014/main" id="{23307B7D-998C-4DA8-AEAA-0A74D248D3CE}"/>
              </a:ext>
            </a:extLst>
          </p:cNvPr>
          <p:cNvSpPr txBox="1"/>
          <p:nvPr/>
        </p:nvSpPr>
        <p:spPr>
          <a:xfrm>
            <a:off x="1026414" y="2295805"/>
            <a:ext cx="10248056" cy="3046988"/>
          </a:xfrm>
          <a:prstGeom prst="rect">
            <a:avLst/>
          </a:prstGeom>
          <a:noFill/>
        </p:spPr>
        <p:txBody>
          <a:bodyPr wrap="square">
            <a:spAutoFit/>
          </a:bodyPr>
          <a:lstStyle/>
          <a:p>
            <a:pPr algn="just"/>
            <a:r>
              <a:rPr lang="en-GB" sz="3200" dirty="0"/>
              <a:t>In a partnership, one individual does not make decisions for another. Because partners are equal, they make their own individual choices and make decisions collaboratively (Block, 1993). Professionalism is about making choices. Rather, an instructional coach’s goal is to meet teachers where they currently are in their practice and offer choices for learning. </a:t>
            </a:r>
          </a:p>
        </p:txBody>
      </p:sp>
    </p:spTree>
    <p:extLst>
      <p:ext uri="{BB962C8B-B14F-4D97-AF65-F5344CB8AC3E}">
        <p14:creationId xmlns:p14="http://schemas.microsoft.com/office/powerpoint/2010/main" val="2303971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84739-9632-4E0C-8F72-959076E1CCD6}"/>
              </a:ext>
            </a:extLst>
          </p:cNvPr>
          <p:cNvSpPr>
            <a:spLocks noGrp="1"/>
          </p:cNvSpPr>
          <p:nvPr>
            <p:ph type="ctrTitle"/>
          </p:nvPr>
        </p:nvSpPr>
        <p:spPr>
          <a:xfrm>
            <a:off x="1636199" y="302863"/>
            <a:ext cx="9144000" cy="1452785"/>
          </a:xfrm>
        </p:spPr>
        <p:style>
          <a:lnRef idx="2">
            <a:schemeClr val="accent1"/>
          </a:lnRef>
          <a:fillRef idx="1">
            <a:schemeClr val="lt1"/>
          </a:fillRef>
          <a:effectRef idx="0">
            <a:schemeClr val="accent1"/>
          </a:effectRef>
          <a:fontRef idx="minor">
            <a:schemeClr val="dk1"/>
          </a:fontRef>
        </p:style>
        <p:txBody>
          <a:bodyPr/>
          <a:lstStyle/>
          <a:p>
            <a:br>
              <a:rPr lang="en-GB" sz="4400" dirty="0">
                <a:latin typeface="+mn-lt"/>
              </a:rPr>
            </a:br>
            <a:br>
              <a:rPr lang="en-GB" sz="4400" dirty="0">
                <a:latin typeface="+mn-lt"/>
              </a:rPr>
            </a:br>
            <a:br>
              <a:rPr lang="en-GB" sz="4400" dirty="0">
                <a:latin typeface="+mn-lt"/>
              </a:rPr>
            </a:br>
            <a:r>
              <a:rPr lang="en-GB" sz="4400" dirty="0">
                <a:latin typeface="+mn-lt"/>
              </a:rPr>
              <a:t>Dialogue: professional learning should enable authentic dialogue.</a:t>
            </a:r>
          </a:p>
        </p:txBody>
      </p:sp>
      <p:sp>
        <p:nvSpPr>
          <p:cNvPr id="4" name="TextBox 3">
            <a:extLst>
              <a:ext uri="{FF2B5EF4-FFF2-40B4-BE49-F238E27FC236}">
                <a16:creationId xmlns:a16="http://schemas.microsoft.com/office/drawing/2014/main" id="{484B416D-0515-4434-870F-4CED3B573074}"/>
              </a:ext>
            </a:extLst>
          </p:cNvPr>
          <p:cNvSpPr txBox="1"/>
          <p:nvPr/>
        </p:nvSpPr>
        <p:spPr>
          <a:xfrm>
            <a:off x="1636200" y="2223225"/>
            <a:ext cx="9143999" cy="3539430"/>
          </a:xfrm>
          <a:prstGeom prst="rect">
            <a:avLst/>
          </a:prstGeom>
          <a:noFill/>
        </p:spPr>
        <p:txBody>
          <a:bodyPr wrap="square">
            <a:spAutoFit/>
          </a:bodyPr>
          <a:lstStyle/>
          <a:p>
            <a:pPr algn="just"/>
            <a:r>
              <a:rPr lang="en-GB" sz="3200" dirty="0"/>
              <a:t>Partners engage in conversation learning together as they explore ideas (Bohm, 2000). For instructional coaches, this means they listen more than they tell. Instructional coaches avoid manipulation, engage participants in conversation about content, and think and learn with collaborating teachers. Conditions for dialogue are humility, hope, faith, and love.</a:t>
            </a:r>
          </a:p>
        </p:txBody>
      </p:sp>
    </p:spTree>
    <p:extLst>
      <p:ext uri="{BB962C8B-B14F-4D97-AF65-F5344CB8AC3E}">
        <p14:creationId xmlns:p14="http://schemas.microsoft.com/office/powerpoint/2010/main" val="3642547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extBox 3">
            <a:extLst>
              <a:ext uri="{FF2B5EF4-FFF2-40B4-BE49-F238E27FC236}">
                <a16:creationId xmlns:a16="http://schemas.microsoft.com/office/drawing/2014/main" id="{EDFAA0FB-ED4F-4C95-870A-CB810014AB18}"/>
              </a:ext>
            </a:extLst>
          </p:cNvPr>
          <p:cNvGraphicFramePr/>
          <p:nvPr/>
        </p:nvGraphicFramePr>
        <p:xfrm>
          <a:off x="528638" y="685800"/>
          <a:ext cx="11501437" cy="19389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698210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5875C-2D86-48EF-80BF-EEC547EDDFAE}"/>
              </a:ext>
            </a:extLst>
          </p:cNvPr>
          <p:cNvSpPr>
            <a:spLocks noGrp="1"/>
          </p:cNvSpPr>
          <p:nvPr>
            <p:ph type="ctrTitle"/>
          </p:nvPr>
        </p:nvSpPr>
        <p:spPr>
          <a:xfrm>
            <a:off x="1757894" y="256032"/>
            <a:ext cx="9144000" cy="1344168"/>
          </a:xfrm>
        </p:spPr>
        <p:style>
          <a:lnRef idx="2">
            <a:schemeClr val="accent1"/>
          </a:lnRef>
          <a:fillRef idx="1">
            <a:schemeClr val="lt1"/>
          </a:fillRef>
          <a:effectRef idx="0">
            <a:schemeClr val="accent1"/>
          </a:effectRef>
          <a:fontRef idx="minor">
            <a:schemeClr val="dk1"/>
          </a:fontRef>
        </p:style>
        <p:txBody>
          <a:bodyPr/>
          <a:lstStyle/>
          <a:p>
            <a:br>
              <a:rPr lang="en-GB" sz="4400" dirty="0"/>
            </a:br>
            <a:r>
              <a:rPr lang="en-GB" sz="4400" dirty="0"/>
              <a:t>Reflection: reflection is an integral part of professional learning.</a:t>
            </a:r>
          </a:p>
        </p:txBody>
      </p:sp>
      <p:sp>
        <p:nvSpPr>
          <p:cNvPr id="4" name="TextBox 3">
            <a:extLst>
              <a:ext uri="{FF2B5EF4-FFF2-40B4-BE49-F238E27FC236}">
                <a16:creationId xmlns:a16="http://schemas.microsoft.com/office/drawing/2014/main" id="{4625014F-3E21-4FDB-8A2A-6E2F40BEDA0D}"/>
              </a:ext>
            </a:extLst>
          </p:cNvPr>
          <p:cNvSpPr txBox="1"/>
          <p:nvPr/>
        </p:nvSpPr>
        <p:spPr>
          <a:xfrm>
            <a:off x="1676741" y="2048150"/>
            <a:ext cx="9306306" cy="4031873"/>
          </a:xfrm>
          <a:prstGeom prst="rect">
            <a:avLst/>
          </a:prstGeom>
          <a:noFill/>
        </p:spPr>
        <p:txBody>
          <a:bodyPr wrap="square">
            <a:spAutoFit/>
          </a:bodyPr>
          <a:lstStyle/>
          <a:p>
            <a:pPr algn="just"/>
            <a:r>
              <a:rPr lang="en-GB" sz="3200" dirty="0"/>
              <a:t>One the most important choices collaborating partners will make is how to make sense of whatever the instructional coach proposes they learn. Instructional coaches encourage collaborating teachers to consider ideas before adopting them. Indeed, instructional coaches recognize that reflective thinkers, by definition, must be free to adopt or reject ideas, or they simply are not thinkers at all.</a:t>
            </a:r>
          </a:p>
        </p:txBody>
      </p:sp>
    </p:spTree>
    <p:extLst>
      <p:ext uri="{BB962C8B-B14F-4D97-AF65-F5344CB8AC3E}">
        <p14:creationId xmlns:p14="http://schemas.microsoft.com/office/powerpoint/2010/main" val="24483163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20C29-FE45-4020-9818-DF7F0586A887}"/>
              </a:ext>
            </a:extLst>
          </p:cNvPr>
          <p:cNvSpPr>
            <a:spLocks noGrp="1"/>
          </p:cNvSpPr>
          <p:nvPr>
            <p:ph type="ctrTitle"/>
          </p:nvPr>
        </p:nvSpPr>
        <p:spPr>
          <a:xfrm>
            <a:off x="1684742" y="291867"/>
            <a:ext cx="9144000" cy="1765533"/>
          </a:xfrm>
        </p:spPr>
        <p:style>
          <a:lnRef idx="2">
            <a:schemeClr val="accent1"/>
          </a:lnRef>
          <a:fillRef idx="1">
            <a:schemeClr val="lt1"/>
          </a:fillRef>
          <a:effectRef idx="0">
            <a:schemeClr val="accent1"/>
          </a:effectRef>
          <a:fontRef idx="minor">
            <a:schemeClr val="dk1"/>
          </a:fontRef>
        </p:style>
        <p:txBody>
          <a:bodyPr/>
          <a:lstStyle/>
          <a:p>
            <a:r>
              <a:rPr lang="en-GB" sz="4000" dirty="0"/>
              <a:t>Praxis: teachers should apply their learning to their real-life practice as they are learning. </a:t>
            </a:r>
          </a:p>
        </p:txBody>
      </p:sp>
      <p:sp>
        <p:nvSpPr>
          <p:cNvPr id="4" name="TextBox 3">
            <a:extLst>
              <a:ext uri="{FF2B5EF4-FFF2-40B4-BE49-F238E27FC236}">
                <a16:creationId xmlns:a16="http://schemas.microsoft.com/office/drawing/2014/main" id="{DED11742-E317-4340-BCEA-3645E85980BF}"/>
              </a:ext>
            </a:extLst>
          </p:cNvPr>
          <p:cNvSpPr txBox="1"/>
          <p:nvPr/>
        </p:nvSpPr>
        <p:spPr>
          <a:xfrm>
            <a:off x="1684742" y="2336230"/>
            <a:ext cx="9144000" cy="3108543"/>
          </a:xfrm>
          <a:prstGeom prst="rect">
            <a:avLst/>
          </a:prstGeom>
          <a:noFill/>
        </p:spPr>
        <p:txBody>
          <a:bodyPr wrap="square">
            <a:spAutoFit/>
          </a:bodyPr>
          <a:lstStyle/>
          <a:p>
            <a:pPr algn="just"/>
            <a:r>
              <a:rPr lang="en-GB" sz="2800" dirty="0"/>
              <a:t>One the most important choices collaborating partners will make is how to make sense of whatever the instructional coach proposes they learn. Instructional coaches encourage collaborating teachers to consider ideas before adopting them. Indeed, instructional coaches recognize that reflective thinkers, by definition, must be free to adopt or reject ideas, or they simply are not thinkers at all.</a:t>
            </a:r>
          </a:p>
        </p:txBody>
      </p:sp>
    </p:spTree>
    <p:extLst>
      <p:ext uri="{BB962C8B-B14F-4D97-AF65-F5344CB8AC3E}">
        <p14:creationId xmlns:p14="http://schemas.microsoft.com/office/powerpoint/2010/main" val="12608627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C2A02-A470-4989-9348-F51C56E92D5C}"/>
              </a:ext>
            </a:extLst>
          </p:cNvPr>
          <p:cNvSpPr>
            <a:spLocks noGrp="1"/>
          </p:cNvSpPr>
          <p:nvPr>
            <p:ph type="ctrTitle"/>
          </p:nvPr>
        </p:nvSpPr>
        <p:spPr>
          <a:xfrm>
            <a:off x="1716024" y="222297"/>
            <a:ext cx="9144000" cy="1259031"/>
          </a:xfrm>
        </p:spPr>
        <p:style>
          <a:lnRef idx="2">
            <a:schemeClr val="accent1"/>
          </a:lnRef>
          <a:fillRef idx="1">
            <a:schemeClr val="lt1"/>
          </a:fillRef>
          <a:effectRef idx="0">
            <a:schemeClr val="accent1"/>
          </a:effectRef>
          <a:fontRef idx="minor">
            <a:schemeClr val="dk1"/>
          </a:fontRef>
        </p:style>
        <p:txBody>
          <a:bodyPr/>
          <a:lstStyle/>
          <a:p>
            <a:r>
              <a:rPr lang="en-GB" sz="4000" dirty="0"/>
              <a:t>Reciprocity: instructional coaches should expect to get as much as they give.</a:t>
            </a:r>
          </a:p>
        </p:txBody>
      </p:sp>
      <p:sp>
        <p:nvSpPr>
          <p:cNvPr id="4" name="TextBox 3">
            <a:extLst>
              <a:ext uri="{FF2B5EF4-FFF2-40B4-BE49-F238E27FC236}">
                <a16:creationId xmlns:a16="http://schemas.microsoft.com/office/drawing/2014/main" id="{6CCC24F7-A2FC-46E0-B8AA-73F94B690360}"/>
              </a:ext>
            </a:extLst>
          </p:cNvPr>
          <p:cNvSpPr txBox="1"/>
          <p:nvPr/>
        </p:nvSpPr>
        <p:spPr>
          <a:xfrm>
            <a:off x="1620774" y="2111586"/>
            <a:ext cx="9425178" cy="3108543"/>
          </a:xfrm>
          <a:prstGeom prst="rect">
            <a:avLst/>
          </a:prstGeom>
          <a:noFill/>
        </p:spPr>
        <p:txBody>
          <a:bodyPr wrap="square">
            <a:spAutoFit/>
          </a:bodyPr>
          <a:lstStyle/>
          <a:p>
            <a:pPr algn="just"/>
            <a:r>
              <a:rPr lang="en-GB" sz="2800" dirty="0"/>
              <a:t>One the most important choices collaborating partners will make is how to make sense of whatever the instructional coach proposes they learn. Instructional coaches encourage collaborating teachers to consider ideas before adopting them. Indeed, instructional coaches recognize that reflective thinkers, by definition, must be free to adopt or reject ideas, or they simply are not thinkers at all.</a:t>
            </a:r>
          </a:p>
        </p:txBody>
      </p:sp>
    </p:spTree>
    <p:extLst>
      <p:ext uri="{BB962C8B-B14F-4D97-AF65-F5344CB8AC3E}">
        <p14:creationId xmlns:p14="http://schemas.microsoft.com/office/powerpoint/2010/main" val="20899176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F30FC-E9D9-4653-9FE1-3D2F1E06A710}"/>
              </a:ext>
            </a:extLst>
          </p:cNvPr>
          <p:cNvSpPr>
            <a:spLocks noGrp="1"/>
          </p:cNvSpPr>
          <p:nvPr>
            <p:ph type="ctrTitle"/>
          </p:nvPr>
        </p:nvSpPr>
        <p:spPr>
          <a:xfrm>
            <a:off x="1524000" y="671513"/>
            <a:ext cx="9144000" cy="4932998"/>
          </a:xfrm>
        </p:spPr>
        <p:txBody>
          <a:bodyPr/>
          <a:lstStyle/>
          <a:p>
            <a:r>
              <a:rPr lang="en-GB" b="1" dirty="0">
                <a:solidFill>
                  <a:schemeClr val="accent1"/>
                </a:solidFill>
              </a:rPr>
              <a:t>As senior leaders, what are the benefits and challenges of seeing coachees as equal partners rather than the coach being the ultimate expert?</a:t>
            </a:r>
          </a:p>
        </p:txBody>
      </p:sp>
      <p:sp>
        <p:nvSpPr>
          <p:cNvPr id="4" name="TextBox 3">
            <a:extLst>
              <a:ext uri="{FF2B5EF4-FFF2-40B4-BE49-F238E27FC236}">
                <a16:creationId xmlns:a16="http://schemas.microsoft.com/office/drawing/2014/main" id="{668D097F-3FDE-4C76-B6EE-2A7A82871577}"/>
              </a:ext>
            </a:extLst>
          </p:cNvPr>
          <p:cNvSpPr txBox="1"/>
          <p:nvPr/>
        </p:nvSpPr>
        <p:spPr>
          <a:xfrm>
            <a:off x="11177016" y="6488668"/>
            <a:ext cx="1014984" cy="369332"/>
          </a:xfrm>
          <a:prstGeom prst="rect">
            <a:avLst/>
          </a:prstGeom>
          <a:noFill/>
        </p:spPr>
        <p:txBody>
          <a:bodyPr wrap="square" rtlCol="0">
            <a:spAutoFit/>
          </a:bodyPr>
          <a:lstStyle/>
          <a:p>
            <a:r>
              <a:rPr lang="en-GB" dirty="0"/>
              <a:t>10 mins</a:t>
            </a:r>
          </a:p>
        </p:txBody>
      </p:sp>
    </p:spTree>
    <p:extLst>
      <p:ext uri="{BB962C8B-B14F-4D97-AF65-F5344CB8AC3E}">
        <p14:creationId xmlns:p14="http://schemas.microsoft.com/office/powerpoint/2010/main" val="16914550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4411B3A-0F5B-4899-BC2D-E881141B50CD}"/>
              </a:ext>
            </a:extLst>
          </p:cNvPr>
          <p:cNvSpPr txBox="1"/>
          <p:nvPr/>
        </p:nvSpPr>
        <p:spPr>
          <a:xfrm>
            <a:off x="155448" y="95264"/>
            <a:ext cx="12243816" cy="646331"/>
          </a:xfrm>
          <a:prstGeom prst="rect">
            <a:avLst/>
          </a:prstGeom>
          <a:noFill/>
        </p:spPr>
        <p:txBody>
          <a:bodyPr wrap="square" rtlCol="0">
            <a:spAutoFit/>
          </a:bodyPr>
          <a:lstStyle/>
          <a:p>
            <a:pPr algn="ctr"/>
            <a:r>
              <a:rPr lang="en-GB" sz="3600" b="1" dirty="0">
                <a:solidFill>
                  <a:schemeClr val="accent1"/>
                </a:solidFill>
              </a:rPr>
              <a:t>Beyond lesson observations – extending the sphere of impact.</a:t>
            </a:r>
          </a:p>
        </p:txBody>
      </p:sp>
      <p:sp>
        <p:nvSpPr>
          <p:cNvPr id="5" name="TextBox 4">
            <a:extLst>
              <a:ext uri="{FF2B5EF4-FFF2-40B4-BE49-F238E27FC236}">
                <a16:creationId xmlns:a16="http://schemas.microsoft.com/office/drawing/2014/main" id="{9A9C376C-B587-4A09-ADA0-AA31188B6E9D}"/>
              </a:ext>
            </a:extLst>
          </p:cNvPr>
          <p:cNvSpPr txBox="1"/>
          <p:nvPr/>
        </p:nvSpPr>
        <p:spPr>
          <a:xfrm>
            <a:off x="566928" y="1413063"/>
            <a:ext cx="5349240" cy="3539430"/>
          </a:xfrm>
          <a:prstGeom prst="rect">
            <a:avLst/>
          </a:prstGeom>
          <a:noFill/>
        </p:spPr>
        <p:txBody>
          <a:bodyPr wrap="square" rtlCol="0">
            <a:spAutoFit/>
          </a:bodyPr>
          <a:lstStyle/>
          <a:p>
            <a:pPr algn="just"/>
            <a:r>
              <a:rPr lang="en-GB" sz="3200" dirty="0"/>
              <a:t>Think about your specific roles and responsibilities.</a:t>
            </a:r>
          </a:p>
          <a:p>
            <a:pPr algn="just"/>
            <a:endParaRPr lang="en-GB" sz="3200" dirty="0"/>
          </a:p>
          <a:p>
            <a:pPr algn="just"/>
            <a:r>
              <a:rPr lang="en-GB" sz="3200" dirty="0"/>
              <a:t>Discuss in pairs in what ways instructional coaching can be used to support middle leaders to develop in their role?</a:t>
            </a:r>
          </a:p>
        </p:txBody>
      </p:sp>
      <p:pic>
        <p:nvPicPr>
          <p:cNvPr id="6" name="Graphic 5" descr="Chat outline">
            <a:extLst>
              <a:ext uri="{FF2B5EF4-FFF2-40B4-BE49-F238E27FC236}">
                <a16:creationId xmlns:a16="http://schemas.microsoft.com/office/drawing/2014/main" id="{F3DD9A0F-92DE-4E1F-AD2B-1ACEA269C06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13576" y="1368259"/>
            <a:ext cx="5349240" cy="5349240"/>
          </a:xfrm>
          <a:prstGeom prst="rect">
            <a:avLst/>
          </a:prstGeom>
        </p:spPr>
      </p:pic>
      <p:sp>
        <p:nvSpPr>
          <p:cNvPr id="7" name="TextBox 6">
            <a:extLst>
              <a:ext uri="{FF2B5EF4-FFF2-40B4-BE49-F238E27FC236}">
                <a16:creationId xmlns:a16="http://schemas.microsoft.com/office/drawing/2014/main" id="{DD158B72-7A14-4A11-8A85-662E39428E51}"/>
              </a:ext>
            </a:extLst>
          </p:cNvPr>
          <p:cNvSpPr txBox="1"/>
          <p:nvPr/>
        </p:nvSpPr>
        <p:spPr>
          <a:xfrm>
            <a:off x="155448" y="6506956"/>
            <a:ext cx="886968" cy="369332"/>
          </a:xfrm>
          <a:prstGeom prst="rect">
            <a:avLst/>
          </a:prstGeom>
          <a:noFill/>
        </p:spPr>
        <p:txBody>
          <a:bodyPr wrap="square" rtlCol="0">
            <a:spAutoFit/>
          </a:bodyPr>
          <a:lstStyle/>
          <a:p>
            <a:r>
              <a:rPr lang="en-GB" dirty="0"/>
              <a:t>5 min</a:t>
            </a:r>
          </a:p>
        </p:txBody>
      </p:sp>
    </p:spTree>
    <p:extLst>
      <p:ext uri="{BB962C8B-B14F-4D97-AF65-F5344CB8AC3E}">
        <p14:creationId xmlns:p14="http://schemas.microsoft.com/office/powerpoint/2010/main" val="38895632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AC431-C4AE-4B1C-B1AD-21ED368E305A}"/>
              </a:ext>
            </a:extLst>
          </p:cNvPr>
          <p:cNvSpPr>
            <a:spLocks noGrp="1"/>
          </p:cNvSpPr>
          <p:nvPr>
            <p:ph type="ctrTitle"/>
          </p:nvPr>
        </p:nvSpPr>
        <p:spPr>
          <a:xfrm>
            <a:off x="7489261" y="2362337"/>
            <a:ext cx="4335796" cy="2550695"/>
          </a:xfrm>
        </p:spPr>
        <p:txBody>
          <a:bodyPr anchor="b">
            <a:noAutofit/>
          </a:bodyPr>
          <a:lstStyle/>
          <a:p>
            <a:r>
              <a:rPr lang="en-GB" dirty="0"/>
              <a:t>Instructional Coaching: Curriculum Development</a:t>
            </a:r>
          </a:p>
        </p:txBody>
      </p:sp>
      <p:sp>
        <p:nvSpPr>
          <p:cNvPr id="8" name="Freeform: Shape 7">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descr="White bulbs with a yellow one standing out">
            <a:extLst>
              <a:ext uri="{FF2B5EF4-FFF2-40B4-BE49-F238E27FC236}">
                <a16:creationId xmlns:a16="http://schemas.microsoft.com/office/drawing/2014/main" id="{93B4E158-471D-4134-AD60-33BCC5100801}"/>
              </a:ext>
            </a:extLst>
          </p:cNvPr>
          <p:cNvPicPr>
            <a:picLocks noChangeAspect="1"/>
          </p:cNvPicPr>
          <p:nvPr/>
        </p:nvPicPr>
        <p:blipFill rotWithShape="1">
          <a:blip r:embed="rId3"/>
          <a:srcRect l="7860" r="23730" b="-1"/>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extLst>
      <p:ext uri="{BB962C8B-B14F-4D97-AF65-F5344CB8AC3E}">
        <p14:creationId xmlns:p14="http://schemas.microsoft.com/office/powerpoint/2010/main" val="346451073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6F62E64-47B6-446B-A498-5497B3E2D2DC}"/>
              </a:ext>
            </a:extLst>
          </p:cNvPr>
          <p:cNvSpPr txBox="1"/>
          <p:nvPr/>
        </p:nvSpPr>
        <p:spPr>
          <a:xfrm>
            <a:off x="271150" y="10450"/>
            <a:ext cx="5739033" cy="1133012"/>
          </a:xfrm>
          <a:prstGeom prst="rect">
            <a:avLst/>
          </a:prstGeom>
        </p:spPr>
        <p:style>
          <a:lnRef idx="0">
            <a:scrgbClr r="0" g="0" b="0"/>
          </a:lnRef>
          <a:fillRef idx="0">
            <a:scrgbClr r="0" g="0" b="0"/>
          </a:fillRef>
          <a:effectRef idx="0">
            <a:scrgbClr r="0" g="0" b="0"/>
          </a:effectRef>
          <a:fontRef idx="minor">
            <a:schemeClr val="accent1"/>
          </a:fontRef>
        </p:style>
        <p:txBody>
          <a:bodyPr vert="horz" lIns="91440" tIns="45720" rIns="91440" bIns="45720" rtlCol="0" anchor="ctr">
            <a:normAutofit/>
          </a:bodyPr>
          <a:lstStyle/>
          <a:p>
            <a:pPr algn="ctr">
              <a:lnSpc>
                <a:spcPct val="90000"/>
              </a:lnSpc>
              <a:spcBef>
                <a:spcPct val="0"/>
              </a:spcBef>
              <a:spcAft>
                <a:spcPts val="600"/>
              </a:spcAft>
            </a:pPr>
            <a:r>
              <a:rPr lang="en-US" sz="2400" b="1" kern="1200" dirty="0">
                <a:solidFill>
                  <a:srgbClr val="0070C0"/>
                </a:solidFill>
                <a:ea typeface="+mj-ea"/>
                <a:cs typeface="+mj-cs"/>
              </a:rPr>
              <a:t>Defining ‘better’ in curriculum development: considerations for implementation.</a:t>
            </a:r>
          </a:p>
        </p:txBody>
      </p:sp>
      <p:sp>
        <p:nvSpPr>
          <p:cNvPr id="6" name="TextBox 5">
            <a:extLst>
              <a:ext uri="{FF2B5EF4-FFF2-40B4-BE49-F238E27FC236}">
                <a16:creationId xmlns:a16="http://schemas.microsoft.com/office/drawing/2014/main" id="{E17550FB-4714-4424-BBA9-7D5C7F8A3D7B}"/>
              </a:ext>
            </a:extLst>
          </p:cNvPr>
          <p:cNvSpPr txBox="1"/>
          <p:nvPr/>
        </p:nvSpPr>
        <p:spPr>
          <a:xfrm>
            <a:off x="-55567" y="1272049"/>
            <a:ext cx="5906201" cy="4185776"/>
          </a:xfrm>
          <a:prstGeom prst="rect">
            <a:avLst/>
          </a:prstGeom>
        </p:spPr>
        <p:txBody>
          <a:bodyPr vert="horz" lIns="91440" tIns="45720" rIns="91440" bIns="45720" rtlCol="0">
            <a:normAutofit lnSpcReduction="10000"/>
          </a:bodyPr>
          <a:lstStyle/>
          <a:p>
            <a:pPr marL="285750" indent="-228600" algn="just">
              <a:lnSpc>
                <a:spcPct val="90000"/>
              </a:lnSpc>
              <a:spcAft>
                <a:spcPts val="600"/>
              </a:spcAft>
              <a:buFont typeface="Arial" panose="020B0604020202020204" pitchFamily="34" charset="0"/>
              <a:buChar char="•"/>
            </a:pPr>
            <a:r>
              <a:rPr lang="en-US" sz="2000" dirty="0"/>
              <a:t>School leaders must define what a </a:t>
            </a:r>
            <a:r>
              <a:rPr lang="en-US" sz="2000" b="1" dirty="0"/>
              <a:t>‘better curriculum’ </a:t>
            </a:r>
            <a:r>
              <a:rPr lang="en-US" sz="2000" dirty="0"/>
              <a:t>looks like in their context.</a:t>
            </a:r>
          </a:p>
          <a:p>
            <a:pPr algn="just">
              <a:lnSpc>
                <a:spcPct val="90000"/>
              </a:lnSpc>
              <a:spcAft>
                <a:spcPts val="600"/>
              </a:spcAft>
            </a:pPr>
            <a:endParaRPr lang="en-US" sz="2000" dirty="0"/>
          </a:p>
          <a:p>
            <a:pPr marL="285750" indent="-228600" algn="just">
              <a:lnSpc>
                <a:spcPct val="90000"/>
              </a:lnSpc>
              <a:spcAft>
                <a:spcPts val="600"/>
              </a:spcAft>
              <a:buFont typeface="Arial" panose="020B0604020202020204" pitchFamily="34" charset="0"/>
              <a:buChar char="•"/>
            </a:pPr>
            <a:r>
              <a:rPr lang="en-US" sz="2000" dirty="0"/>
              <a:t>The purpose of IC is to train teachers </a:t>
            </a:r>
            <a:r>
              <a:rPr lang="en-US" sz="2000" b="1" dirty="0"/>
              <a:t>in something else </a:t>
            </a:r>
            <a:r>
              <a:rPr lang="en-US" sz="2000" dirty="0"/>
              <a:t>– this means that senior leaders need to think carefully about what to teach their middle leaders with regards to curriculum development.</a:t>
            </a:r>
          </a:p>
          <a:p>
            <a:pPr indent="-228600" algn="just">
              <a:lnSpc>
                <a:spcPct val="90000"/>
              </a:lnSpc>
              <a:spcAft>
                <a:spcPts val="600"/>
              </a:spcAft>
              <a:buFont typeface="Arial" panose="020B0604020202020204" pitchFamily="34" charset="0"/>
              <a:buChar char="•"/>
            </a:pPr>
            <a:endParaRPr lang="en-US" sz="2000" dirty="0"/>
          </a:p>
          <a:p>
            <a:pPr marL="285750" indent="-228600" algn="just">
              <a:lnSpc>
                <a:spcPct val="90000"/>
              </a:lnSpc>
              <a:spcAft>
                <a:spcPts val="600"/>
              </a:spcAft>
              <a:buFont typeface="Arial" panose="020B0604020202020204" pitchFamily="34" charset="0"/>
              <a:buChar char="•"/>
            </a:pPr>
            <a:r>
              <a:rPr lang="en-US" sz="2000" dirty="0"/>
              <a:t>IC’s must have a </a:t>
            </a:r>
            <a:r>
              <a:rPr lang="en-US" sz="2000" b="1" dirty="0"/>
              <a:t>clear understanding of what an excellent curriculum looks like </a:t>
            </a:r>
            <a:r>
              <a:rPr lang="en-US" sz="2000" dirty="0"/>
              <a:t>so that they can model, design practice and offer precise feedback to support the teachers' improvements – this goes </a:t>
            </a:r>
            <a:r>
              <a:rPr lang="en-US" sz="2000" b="1" dirty="0"/>
              <a:t>beyond their own experience as a classroom teacher.</a:t>
            </a:r>
          </a:p>
        </p:txBody>
      </p:sp>
      <p:sp>
        <p:nvSpPr>
          <p:cNvPr id="12" name="Rectangle 11">
            <a:extLst>
              <a:ext uri="{FF2B5EF4-FFF2-40B4-BE49-F238E27FC236}">
                <a16:creationId xmlns:a16="http://schemas.microsoft.com/office/drawing/2014/main" id="{46F7435D-E3DB-47B1-BA61-B00ACC83A9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2950" y="0"/>
            <a:ext cx="609905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9">
            <a:extLst>
              <a:ext uri="{FF2B5EF4-FFF2-40B4-BE49-F238E27FC236}">
                <a16:creationId xmlns:a16="http://schemas.microsoft.com/office/drawing/2014/main" id="{F263A0B5-F8C4-4116-809F-78A768EA79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77582" y="557784"/>
            <a:ext cx="513020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6C73BC4-8E49-4B41-896A-B429002E86B9}"/>
              </a:ext>
            </a:extLst>
          </p:cNvPr>
          <p:cNvPicPr>
            <a:picLocks noChangeAspect="1"/>
          </p:cNvPicPr>
          <p:nvPr/>
        </p:nvPicPr>
        <p:blipFill rotWithShape="1">
          <a:blip r:embed="rId3"/>
          <a:srcRect l="7972" t="14369" r="8821" b="11974"/>
          <a:stretch/>
        </p:blipFill>
        <p:spPr>
          <a:xfrm>
            <a:off x="7055831" y="835041"/>
            <a:ext cx="4228151" cy="5187917"/>
          </a:xfrm>
          <a:prstGeom prst="rect">
            <a:avLst/>
          </a:prstGeom>
          <a:effectLst/>
        </p:spPr>
      </p:pic>
      <p:sp>
        <p:nvSpPr>
          <p:cNvPr id="8" name="TextBox 7">
            <a:extLst>
              <a:ext uri="{FF2B5EF4-FFF2-40B4-BE49-F238E27FC236}">
                <a16:creationId xmlns:a16="http://schemas.microsoft.com/office/drawing/2014/main" id="{03661914-1CBA-4ECC-B059-E5DCDB3007FB}"/>
              </a:ext>
            </a:extLst>
          </p:cNvPr>
          <p:cNvSpPr txBox="1"/>
          <p:nvPr/>
        </p:nvSpPr>
        <p:spPr>
          <a:xfrm>
            <a:off x="1742943" y="5561293"/>
            <a:ext cx="4267240" cy="923330"/>
          </a:xfrm>
          <a:prstGeom prst="rect">
            <a:avLst/>
          </a:prstGeom>
          <a:noFill/>
        </p:spPr>
        <p:txBody>
          <a:bodyPr wrap="square">
            <a:spAutoFit/>
          </a:bodyPr>
          <a:lstStyle/>
          <a:p>
            <a:pPr algn="ctr"/>
            <a:r>
              <a:rPr lang="en-GB" b="1" dirty="0">
                <a:solidFill>
                  <a:schemeClr val="accent1"/>
                </a:solidFill>
              </a:rPr>
              <a:t>What does a ‘better curriculum’ look like in your school? What are the features of a robust curriculum?</a:t>
            </a:r>
          </a:p>
        </p:txBody>
      </p:sp>
      <p:pic>
        <p:nvPicPr>
          <p:cNvPr id="9" name="Graphic 8" descr="Chat outline">
            <a:extLst>
              <a:ext uri="{FF2B5EF4-FFF2-40B4-BE49-F238E27FC236}">
                <a16:creationId xmlns:a16="http://schemas.microsoft.com/office/drawing/2014/main" id="{5258F169-0CB7-4860-BA9F-FD3DED9A61C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5167" y="5080080"/>
            <a:ext cx="1920796" cy="1920796"/>
          </a:xfrm>
          <a:prstGeom prst="rect">
            <a:avLst/>
          </a:prstGeom>
        </p:spPr>
      </p:pic>
    </p:spTree>
    <p:extLst>
      <p:ext uri="{BB962C8B-B14F-4D97-AF65-F5344CB8AC3E}">
        <p14:creationId xmlns:p14="http://schemas.microsoft.com/office/powerpoint/2010/main" val="9786665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018604A-D694-4253-9605-70B30A9D916A}"/>
              </a:ext>
            </a:extLst>
          </p:cNvPr>
          <p:cNvSpPr txBox="1"/>
          <p:nvPr/>
        </p:nvSpPr>
        <p:spPr>
          <a:xfrm>
            <a:off x="673893" y="286762"/>
            <a:ext cx="10844213" cy="584775"/>
          </a:xfrm>
          <a:prstGeom prst="rect">
            <a:avLst/>
          </a:prstGeom>
          <a:noFill/>
        </p:spPr>
        <p:txBody>
          <a:bodyPr wrap="square" rtlCol="0">
            <a:spAutoFit/>
          </a:bodyPr>
          <a:lstStyle/>
          <a:p>
            <a:pPr algn="ctr"/>
            <a:r>
              <a:rPr lang="en-GB" sz="3200" dirty="0">
                <a:solidFill>
                  <a:schemeClr val="accent1"/>
                </a:solidFill>
              </a:rPr>
              <a:t>Iterative curriculum design</a:t>
            </a:r>
          </a:p>
        </p:txBody>
      </p:sp>
      <p:sp>
        <p:nvSpPr>
          <p:cNvPr id="6" name="TextBox 5">
            <a:extLst>
              <a:ext uri="{FF2B5EF4-FFF2-40B4-BE49-F238E27FC236}">
                <a16:creationId xmlns:a16="http://schemas.microsoft.com/office/drawing/2014/main" id="{0DCE71F0-B9A1-47C1-B5AF-7352B48405AB}"/>
              </a:ext>
            </a:extLst>
          </p:cNvPr>
          <p:cNvSpPr txBox="1"/>
          <p:nvPr/>
        </p:nvSpPr>
        <p:spPr>
          <a:xfrm>
            <a:off x="517922" y="871537"/>
            <a:ext cx="11000184" cy="830997"/>
          </a:xfrm>
          <a:prstGeom prst="rect">
            <a:avLst/>
          </a:prstGeom>
          <a:noFill/>
        </p:spPr>
        <p:txBody>
          <a:bodyPr wrap="square">
            <a:spAutoFit/>
          </a:bodyPr>
          <a:lstStyle/>
          <a:p>
            <a:r>
              <a:rPr lang="en-GB" sz="2400" b="0" i="0" dirty="0">
                <a:effectLst/>
              </a:rPr>
              <a:t>Curriculum development is a complex task; however, it can be simplified by taking a process approach.</a:t>
            </a:r>
            <a:endParaRPr lang="en-GB" sz="2400" dirty="0"/>
          </a:p>
        </p:txBody>
      </p:sp>
      <p:graphicFrame>
        <p:nvGraphicFramePr>
          <p:cNvPr id="7" name="Diagram 6">
            <a:extLst>
              <a:ext uri="{FF2B5EF4-FFF2-40B4-BE49-F238E27FC236}">
                <a16:creationId xmlns:a16="http://schemas.microsoft.com/office/drawing/2014/main" id="{58F858AC-C5D6-4ABB-98D5-7312CD60B1BF}"/>
              </a:ext>
            </a:extLst>
          </p:cNvPr>
          <p:cNvGraphicFramePr/>
          <p:nvPr>
            <p:extLst>
              <p:ext uri="{D42A27DB-BD31-4B8C-83A1-F6EECF244321}">
                <p14:modId xmlns:p14="http://schemas.microsoft.com/office/powerpoint/2010/main" val="3594977414"/>
              </p:ext>
            </p:extLst>
          </p:nvPr>
        </p:nvGraphicFramePr>
        <p:xfrm>
          <a:off x="231775" y="1432056"/>
          <a:ext cx="7040563" cy="48258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A2346C4C-B804-4FBB-99F1-DA9BA8B90ECE}"/>
              </a:ext>
            </a:extLst>
          </p:cNvPr>
          <p:cNvSpPr txBox="1"/>
          <p:nvPr/>
        </p:nvSpPr>
        <p:spPr>
          <a:xfrm>
            <a:off x="7714456" y="2287309"/>
            <a:ext cx="3944144" cy="3046988"/>
          </a:xfrm>
          <a:prstGeom prst="rect">
            <a:avLst/>
          </a:prstGeom>
          <a:noFill/>
        </p:spPr>
        <p:txBody>
          <a:bodyPr wrap="square" rtlCol="0">
            <a:spAutoFit/>
          </a:bodyPr>
          <a:lstStyle/>
          <a:p>
            <a:r>
              <a:rPr lang="en-GB" sz="2400" dirty="0"/>
              <a:t>Developing middle leaders subject knowledge/curriculum design expertise  is a way of improving teachers practice.</a:t>
            </a:r>
          </a:p>
          <a:p>
            <a:endParaRPr lang="en-GB" sz="2400" dirty="0"/>
          </a:p>
          <a:p>
            <a:r>
              <a:rPr lang="en-GB" sz="2400" dirty="0"/>
              <a:t>It is a professional development opportunity and process.</a:t>
            </a:r>
          </a:p>
        </p:txBody>
      </p:sp>
      <p:sp>
        <p:nvSpPr>
          <p:cNvPr id="9" name="TextBox 8">
            <a:extLst>
              <a:ext uri="{FF2B5EF4-FFF2-40B4-BE49-F238E27FC236}">
                <a16:creationId xmlns:a16="http://schemas.microsoft.com/office/drawing/2014/main" id="{D52B39CD-F833-4AA5-9020-FE19D931CD44}"/>
              </a:ext>
            </a:extLst>
          </p:cNvPr>
          <p:cNvSpPr txBox="1"/>
          <p:nvPr/>
        </p:nvSpPr>
        <p:spPr>
          <a:xfrm>
            <a:off x="673893" y="5179130"/>
            <a:ext cx="3496866" cy="1200329"/>
          </a:xfrm>
          <a:prstGeom prst="rect">
            <a:avLst/>
          </a:prstGeom>
          <a:noFill/>
        </p:spPr>
        <p:txBody>
          <a:bodyPr wrap="square" rtlCol="0">
            <a:spAutoFit/>
          </a:bodyPr>
          <a:lstStyle/>
          <a:p>
            <a:pPr algn="ctr"/>
            <a:r>
              <a:rPr lang="en-GB" sz="2400" b="1" dirty="0"/>
              <a:t>How do we support middle leaders through each of these phases?</a:t>
            </a:r>
          </a:p>
        </p:txBody>
      </p:sp>
    </p:spTree>
    <p:extLst>
      <p:ext uri="{BB962C8B-B14F-4D97-AF65-F5344CB8AC3E}">
        <p14:creationId xmlns:p14="http://schemas.microsoft.com/office/powerpoint/2010/main" val="22436722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CBC8B-881A-4CE0-A683-7394B503EC1C}"/>
              </a:ext>
            </a:extLst>
          </p:cNvPr>
          <p:cNvSpPr>
            <a:spLocks noGrp="1"/>
          </p:cNvSpPr>
          <p:nvPr>
            <p:ph type="ctrTitle"/>
          </p:nvPr>
        </p:nvSpPr>
        <p:spPr>
          <a:xfrm>
            <a:off x="1724026" y="522288"/>
            <a:ext cx="9144000" cy="1763712"/>
          </a:xfrm>
        </p:spPr>
        <p:txBody>
          <a:bodyPr/>
          <a:lstStyle/>
          <a:p>
            <a:r>
              <a:rPr lang="en-GB" b="1" dirty="0">
                <a:solidFill>
                  <a:schemeClr val="accent1"/>
                </a:solidFill>
              </a:rPr>
              <a:t>Principles of curriculum development.</a:t>
            </a:r>
          </a:p>
        </p:txBody>
      </p:sp>
      <p:cxnSp>
        <p:nvCxnSpPr>
          <p:cNvPr id="4" name="Straight Arrow Connector 3">
            <a:extLst>
              <a:ext uri="{FF2B5EF4-FFF2-40B4-BE49-F238E27FC236}">
                <a16:creationId xmlns:a16="http://schemas.microsoft.com/office/drawing/2014/main" id="{48C12C30-6896-4E2E-9732-E9A5B0930931}"/>
              </a:ext>
            </a:extLst>
          </p:cNvPr>
          <p:cNvCxnSpPr>
            <a:cxnSpLocks/>
          </p:cNvCxnSpPr>
          <p:nvPr/>
        </p:nvCxnSpPr>
        <p:spPr>
          <a:xfrm flipH="1">
            <a:off x="3843338" y="2286000"/>
            <a:ext cx="2252663" cy="12858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A4C8070-EAD9-47E0-801F-6350C4AED645}"/>
              </a:ext>
            </a:extLst>
          </p:cNvPr>
          <p:cNvSpPr txBox="1"/>
          <p:nvPr/>
        </p:nvSpPr>
        <p:spPr>
          <a:xfrm>
            <a:off x="757238" y="3729038"/>
            <a:ext cx="4157662" cy="646331"/>
          </a:xfrm>
          <a:prstGeom prst="rect">
            <a:avLst/>
          </a:prstGeom>
          <a:noFill/>
        </p:spPr>
        <p:txBody>
          <a:bodyPr wrap="square" rtlCol="0">
            <a:spAutoFit/>
          </a:bodyPr>
          <a:lstStyle/>
          <a:p>
            <a:pPr algn="ctr"/>
            <a:r>
              <a:rPr lang="en-GB" i="1" dirty="0"/>
              <a:t>What are the features of a robust curriculum?</a:t>
            </a:r>
          </a:p>
        </p:txBody>
      </p:sp>
      <p:sp>
        <p:nvSpPr>
          <p:cNvPr id="6" name="TextBox 5">
            <a:extLst>
              <a:ext uri="{FF2B5EF4-FFF2-40B4-BE49-F238E27FC236}">
                <a16:creationId xmlns:a16="http://schemas.microsoft.com/office/drawing/2014/main" id="{A9D19360-4287-41C5-A621-6C734850F9D4}"/>
              </a:ext>
            </a:extLst>
          </p:cNvPr>
          <p:cNvSpPr txBox="1"/>
          <p:nvPr/>
        </p:nvSpPr>
        <p:spPr>
          <a:xfrm>
            <a:off x="6710364" y="3726546"/>
            <a:ext cx="4157662" cy="646331"/>
          </a:xfrm>
          <a:prstGeom prst="rect">
            <a:avLst/>
          </a:prstGeom>
          <a:noFill/>
        </p:spPr>
        <p:txBody>
          <a:bodyPr wrap="square" rtlCol="0">
            <a:spAutoFit/>
          </a:bodyPr>
          <a:lstStyle/>
          <a:p>
            <a:pPr algn="ctr"/>
            <a:r>
              <a:rPr lang="en-GB" i="1" dirty="0"/>
              <a:t>How can senior leaders coach middle leaders through this process?</a:t>
            </a:r>
          </a:p>
        </p:txBody>
      </p:sp>
      <p:cxnSp>
        <p:nvCxnSpPr>
          <p:cNvPr id="7" name="Straight Arrow Connector 6">
            <a:extLst>
              <a:ext uri="{FF2B5EF4-FFF2-40B4-BE49-F238E27FC236}">
                <a16:creationId xmlns:a16="http://schemas.microsoft.com/office/drawing/2014/main" id="{8C86F044-E8EE-4DBA-BF20-3C8964A000F4}"/>
              </a:ext>
            </a:extLst>
          </p:cNvPr>
          <p:cNvCxnSpPr>
            <a:cxnSpLocks/>
          </p:cNvCxnSpPr>
          <p:nvPr/>
        </p:nvCxnSpPr>
        <p:spPr>
          <a:xfrm>
            <a:off x="6296026" y="2286000"/>
            <a:ext cx="2276473" cy="12858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B54574E-D99A-4528-9246-6FF1F5D8268E}"/>
              </a:ext>
            </a:extLst>
          </p:cNvPr>
          <p:cNvSpPr txBox="1"/>
          <p:nvPr/>
        </p:nvSpPr>
        <p:spPr>
          <a:xfrm>
            <a:off x="931961" y="4926697"/>
            <a:ext cx="10426602" cy="1631216"/>
          </a:xfrm>
          <a:prstGeom prst="rect">
            <a:avLst/>
          </a:prstGeom>
          <a:noFill/>
        </p:spPr>
        <p:txBody>
          <a:bodyPr wrap="square">
            <a:spAutoFit/>
          </a:bodyPr>
          <a:lstStyle/>
          <a:p>
            <a:pPr algn="just"/>
            <a:r>
              <a:rPr lang="en-GB" sz="2000" b="1" i="0" strike="noStrike" dirty="0">
                <a:effectLst/>
              </a:rPr>
              <a:t>“There is now a need for senior leaders to have a more insightful understanding of subject disciplines outside of their own; a need for subject leaders to articulate the what and why of their curriculum design; a need for a clear understanding of the curriculum as a model for progression; and a need for a wider overview of the relationship between subjects as interconnected components.” (Howard, K. &amp; Hill, C. 2020)</a:t>
            </a:r>
            <a:endParaRPr lang="en-GB" sz="2000" b="1" i="0" dirty="0">
              <a:effectLst/>
            </a:endParaRPr>
          </a:p>
        </p:txBody>
      </p:sp>
    </p:spTree>
    <p:extLst>
      <p:ext uri="{BB962C8B-B14F-4D97-AF65-F5344CB8AC3E}">
        <p14:creationId xmlns:p14="http://schemas.microsoft.com/office/powerpoint/2010/main" val="23480971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13279C9-2B95-4697-A1FD-E2AFE6425230}"/>
              </a:ext>
            </a:extLst>
          </p:cNvPr>
          <p:cNvSpPr txBox="1"/>
          <p:nvPr/>
        </p:nvSpPr>
        <p:spPr>
          <a:xfrm>
            <a:off x="2929509" y="0"/>
            <a:ext cx="6094476" cy="707886"/>
          </a:xfrm>
          <a:prstGeom prst="rect">
            <a:avLst/>
          </a:prstGeom>
          <a:noFill/>
        </p:spPr>
        <p:txBody>
          <a:bodyPr wrap="square">
            <a:spAutoFit/>
          </a:bodyPr>
          <a:lstStyle/>
          <a:p>
            <a:pPr algn="ctr"/>
            <a:r>
              <a:rPr lang="en-GB" sz="4000" b="1" dirty="0">
                <a:solidFill>
                  <a:schemeClr val="accent1"/>
                </a:solidFill>
              </a:rPr>
              <a:t>Curriculum Development</a:t>
            </a:r>
          </a:p>
        </p:txBody>
      </p:sp>
      <p:sp>
        <p:nvSpPr>
          <p:cNvPr id="10" name="TextBox 9">
            <a:extLst>
              <a:ext uri="{FF2B5EF4-FFF2-40B4-BE49-F238E27FC236}">
                <a16:creationId xmlns:a16="http://schemas.microsoft.com/office/drawing/2014/main" id="{DF2FD99D-BBB4-46AC-9FA6-CA4FEB29809B}"/>
              </a:ext>
            </a:extLst>
          </p:cNvPr>
          <p:cNvSpPr txBox="1"/>
          <p:nvPr/>
        </p:nvSpPr>
        <p:spPr>
          <a:xfrm>
            <a:off x="450437" y="784121"/>
            <a:ext cx="11291126" cy="6001643"/>
          </a:xfrm>
          <a:prstGeom prst="rect">
            <a:avLst/>
          </a:prstGeom>
          <a:noFill/>
        </p:spPr>
        <p:txBody>
          <a:bodyPr wrap="square">
            <a:spAutoFit/>
          </a:bodyPr>
          <a:lstStyle/>
          <a:p>
            <a:pPr marL="342900" indent="-342900" algn="just">
              <a:buFont typeface="Arial" panose="020B0604020202020204" pitchFamily="34" charset="0"/>
              <a:buChar char="•"/>
            </a:pPr>
            <a:r>
              <a:rPr lang="en-GB" sz="2400" dirty="0">
                <a:effectLst/>
                <a:ea typeface="Yu Gothic" panose="020B0400000000000000" pitchFamily="34" charset="-128"/>
              </a:rPr>
              <a:t>A school’s curriculum enables it to set out the </a:t>
            </a:r>
            <a:r>
              <a:rPr lang="en-GB" sz="2400" b="1" dirty="0">
                <a:effectLst/>
                <a:ea typeface="Yu Gothic" panose="020B0400000000000000" pitchFamily="34" charset="-128"/>
              </a:rPr>
              <a:t>knowledge, skills, and values that its pupils learn</a:t>
            </a:r>
            <a:r>
              <a:rPr lang="en-GB" sz="2400" dirty="0">
                <a:effectLst/>
                <a:ea typeface="Yu Gothic" panose="020B0400000000000000" pitchFamily="34" charset="-128"/>
              </a:rPr>
              <a:t>, encompassing </a:t>
            </a:r>
            <a:r>
              <a:rPr lang="en-GB" sz="2400" b="1" dirty="0">
                <a:effectLst/>
                <a:ea typeface="Yu Gothic" panose="020B0400000000000000" pitchFamily="34" charset="-128"/>
              </a:rPr>
              <a:t>the national curriculum within a coherent wider vision </a:t>
            </a:r>
            <a:r>
              <a:rPr lang="en-GB" sz="2400" dirty="0">
                <a:effectLst/>
                <a:ea typeface="Yu Gothic" panose="020B0400000000000000" pitchFamily="34" charset="-128"/>
              </a:rPr>
              <a:t>for successful learning.</a:t>
            </a:r>
          </a:p>
          <a:p>
            <a:pPr marL="342900" indent="-342900" algn="just">
              <a:buFont typeface="Arial" panose="020B0604020202020204" pitchFamily="34" charset="0"/>
              <a:buChar char="•"/>
            </a:pPr>
            <a:endParaRPr lang="en-GB" sz="2400" b="0" i="0" dirty="0">
              <a:effectLst/>
            </a:endParaRPr>
          </a:p>
          <a:p>
            <a:pPr marL="342900" indent="-342900" algn="just">
              <a:buFont typeface="Arial" panose="020B0604020202020204" pitchFamily="34" charset="0"/>
              <a:buChar char="•"/>
            </a:pPr>
            <a:r>
              <a:rPr lang="en-GB" sz="2400" b="0" i="0" dirty="0">
                <a:effectLst/>
              </a:rPr>
              <a:t>For senior leaders, the school’s curriculum aims will inform which subjects will be taught and which will get more precedence in the timetable.</a:t>
            </a:r>
          </a:p>
          <a:p>
            <a:pPr marL="342900" indent="-342900" algn="just">
              <a:buFont typeface="Arial" panose="020B0604020202020204" pitchFamily="34" charset="0"/>
              <a:buChar char="•"/>
            </a:pPr>
            <a:endParaRPr lang="en-GB" sz="2400" dirty="0"/>
          </a:p>
          <a:p>
            <a:pPr marL="342900" indent="-342900" algn="just">
              <a:buFont typeface="Arial" panose="020B0604020202020204" pitchFamily="34" charset="0"/>
              <a:buChar char="•"/>
            </a:pPr>
            <a:r>
              <a:rPr lang="en-GB" sz="2400" dirty="0">
                <a:effectLst/>
                <a:ea typeface="Yu Gothic" panose="020B0400000000000000" pitchFamily="34" charset="-128"/>
              </a:rPr>
              <a:t>Effective teaching will be supported by having a </a:t>
            </a:r>
            <a:r>
              <a:rPr lang="en-GB" sz="2400" b="1" dirty="0">
                <a:effectLst/>
                <a:ea typeface="Yu Gothic" panose="020B0400000000000000" pitchFamily="34" charset="-128"/>
              </a:rPr>
              <a:t>well-designed curriculum</a:t>
            </a:r>
            <a:r>
              <a:rPr lang="en-GB" sz="2400" dirty="0">
                <a:effectLst/>
                <a:ea typeface="Yu Gothic" panose="020B0400000000000000" pitchFamily="34" charset="-128"/>
              </a:rPr>
              <a:t>, that reflects the </a:t>
            </a:r>
            <a:r>
              <a:rPr lang="en-GB" sz="2400" b="1" dirty="0">
                <a:effectLst/>
                <a:ea typeface="Yu Gothic" panose="020B0400000000000000" pitchFamily="34" charset="-128"/>
              </a:rPr>
              <a:t>knowledge, skills and values</a:t>
            </a:r>
            <a:r>
              <a:rPr lang="en-GB" sz="2400" dirty="0">
                <a:effectLst/>
                <a:ea typeface="Yu Gothic" panose="020B0400000000000000" pitchFamily="34" charset="-128"/>
              </a:rPr>
              <a:t> that have been identified as important for pupils to learn. </a:t>
            </a:r>
          </a:p>
          <a:p>
            <a:pPr marL="342900" indent="-342900" algn="just">
              <a:buFont typeface="Arial" panose="020B0604020202020204" pitchFamily="34" charset="0"/>
              <a:buChar char="•"/>
            </a:pPr>
            <a:endParaRPr lang="en-GB" sz="2400" b="0" i="0" dirty="0">
              <a:effectLst/>
            </a:endParaRPr>
          </a:p>
          <a:p>
            <a:pPr marL="342900" indent="-342900" algn="just">
              <a:buFont typeface="Arial" panose="020B0604020202020204" pitchFamily="34" charset="0"/>
              <a:buChar char="•"/>
            </a:pPr>
            <a:r>
              <a:rPr lang="en-GB" sz="2400" b="0" i="0" dirty="0">
                <a:effectLst/>
              </a:rPr>
              <a:t>For subject leaders, it means making </a:t>
            </a:r>
            <a:r>
              <a:rPr lang="en-GB" sz="2400" b="1" i="0" dirty="0">
                <a:effectLst/>
              </a:rPr>
              <a:t>tough decisions about the most powerful knowledge </a:t>
            </a:r>
            <a:r>
              <a:rPr lang="en-GB" sz="2400" b="0" i="0" dirty="0">
                <a:effectLst/>
              </a:rPr>
              <a:t>to include in </a:t>
            </a:r>
            <a:r>
              <a:rPr lang="en-GB" sz="2400" dirty="0"/>
              <a:t>their </a:t>
            </a:r>
            <a:r>
              <a:rPr lang="en-GB" sz="2400" b="0" i="0" dirty="0">
                <a:effectLst/>
              </a:rPr>
              <a:t>curriculum (</a:t>
            </a:r>
            <a:r>
              <a:rPr lang="en-GB" sz="2400" b="0" i="0" strike="noStrike" dirty="0">
                <a:effectLst/>
                <a:hlinkClick r:id="rId3">
                  <a:extLst>
                    <a:ext uri="{A12FA001-AC4F-418D-AE19-62706E023703}">
                      <ahyp:hlinkClr xmlns:ahyp="http://schemas.microsoft.com/office/drawing/2018/hyperlinkcolor" val="tx"/>
                    </a:ext>
                  </a:extLst>
                </a:hlinkClick>
              </a:rPr>
              <a:t>Young, 2018</a:t>
            </a:r>
            <a:r>
              <a:rPr lang="en-GB" sz="2400" b="0" i="0" dirty="0">
                <a:effectLst/>
              </a:rPr>
              <a:t>).</a:t>
            </a:r>
          </a:p>
          <a:p>
            <a:pPr marL="342900" indent="-342900" algn="just">
              <a:buFont typeface="Arial" panose="020B0604020202020204" pitchFamily="34" charset="0"/>
              <a:buChar char="•"/>
            </a:pPr>
            <a:endParaRPr lang="en-GB" sz="2400" dirty="0"/>
          </a:p>
          <a:p>
            <a:pPr marL="342900" indent="-342900" algn="just">
              <a:buFont typeface="Arial" panose="020B0604020202020204" pitchFamily="34" charset="0"/>
              <a:buChar char="•"/>
            </a:pPr>
            <a:r>
              <a:rPr lang="en-GB" sz="2400" dirty="0"/>
              <a:t>Those that design the curriculum must have a strong knowledge about </a:t>
            </a:r>
            <a:r>
              <a:rPr lang="en-GB" sz="2400" b="1" dirty="0"/>
              <a:t>how pupils learn</a:t>
            </a:r>
            <a:r>
              <a:rPr lang="en-GB" sz="2400" dirty="0"/>
              <a:t> so that the curriculum can actually serve it’s indented purpose.</a:t>
            </a:r>
            <a:endParaRPr lang="en-GB" sz="2400" b="0" i="0" dirty="0">
              <a:effectLst/>
            </a:endParaRPr>
          </a:p>
        </p:txBody>
      </p:sp>
    </p:spTree>
    <p:extLst>
      <p:ext uri="{BB962C8B-B14F-4D97-AF65-F5344CB8AC3E}">
        <p14:creationId xmlns:p14="http://schemas.microsoft.com/office/powerpoint/2010/main" val="2865444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70E3127-18F2-4879-A48D-13395652A777}"/>
              </a:ext>
            </a:extLst>
          </p:cNvPr>
          <p:cNvSpPr txBox="1"/>
          <p:nvPr/>
        </p:nvSpPr>
        <p:spPr>
          <a:xfrm>
            <a:off x="343612" y="1720840"/>
            <a:ext cx="6941975" cy="3416320"/>
          </a:xfrm>
          <a:prstGeom prst="rect">
            <a:avLst/>
          </a:prstGeom>
          <a:noFill/>
        </p:spPr>
        <p:txBody>
          <a:bodyPr wrap="square">
            <a:spAutoFit/>
          </a:bodyPr>
          <a:lstStyle/>
          <a:p>
            <a:pPr algn="ctr"/>
            <a:r>
              <a:rPr lang="en-GB" sz="3600" dirty="0">
                <a:solidFill>
                  <a:schemeClr val="accent1"/>
                </a:solidFill>
              </a:rPr>
              <a:t>“Every teacher needs to improve, not because they are not good enough, but because they can be even better.” </a:t>
            </a:r>
          </a:p>
          <a:p>
            <a:pPr algn="ctr"/>
            <a:endParaRPr lang="en-GB" sz="3600" dirty="0">
              <a:solidFill>
                <a:schemeClr val="accent1"/>
              </a:solidFill>
            </a:endParaRPr>
          </a:p>
          <a:p>
            <a:pPr algn="ctr"/>
            <a:r>
              <a:rPr lang="en-GB" sz="3600" dirty="0">
                <a:solidFill>
                  <a:schemeClr val="accent1"/>
                </a:solidFill>
              </a:rPr>
              <a:t>(Wiliam, D. 2018)</a:t>
            </a:r>
          </a:p>
        </p:txBody>
      </p:sp>
      <p:pic>
        <p:nvPicPr>
          <p:cNvPr id="7" name="Picture 6">
            <a:extLst>
              <a:ext uri="{FF2B5EF4-FFF2-40B4-BE49-F238E27FC236}">
                <a16:creationId xmlns:a16="http://schemas.microsoft.com/office/drawing/2014/main" id="{B1467D22-DAFC-484E-8827-8F7173C0FCA9}"/>
              </a:ext>
            </a:extLst>
          </p:cNvPr>
          <p:cNvPicPr>
            <a:picLocks noChangeAspect="1"/>
          </p:cNvPicPr>
          <p:nvPr/>
        </p:nvPicPr>
        <p:blipFill>
          <a:blip r:embed="rId3"/>
          <a:stretch>
            <a:fillRect/>
          </a:stretch>
        </p:blipFill>
        <p:spPr>
          <a:xfrm>
            <a:off x="7415784" y="672840"/>
            <a:ext cx="4008854" cy="5326580"/>
          </a:xfrm>
          <a:prstGeom prst="rect">
            <a:avLst/>
          </a:prstGeom>
        </p:spPr>
      </p:pic>
      <p:sp>
        <p:nvSpPr>
          <p:cNvPr id="2" name="TextBox 1">
            <a:extLst>
              <a:ext uri="{FF2B5EF4-FFF2-40B4-BE49-F238E27FC236}">
                <a16:creationId xmlns:a16="http://schemas.microsoft.com/office/drawing/2014/main" id="{AA42CC87-1CF0-4560-B806-1D69C038D336}"/>
              </a:ext>
            </a:extLst>
          </p:cNvPr>
          <p:cNvSpPr txBox="1"/>
          <p:nvPr/>
        </p:nvSpPr>
        <p:spPr>
          <a:xfrm>
            <a:off x="485775" y="157163"/>
            <a:ext cx="6429375" cy="646331"/>
          </a:xfrm>
          <a:prstGeom prst="rect">
            <a:avLst/>
          </a:prstGeom>
          <a:noFill/>
        </p:spPr>
        <p:txBody>
          <a:bodyPr wrap="square" rtlCol="0">
            <a:spAutoFit/>
          </a:bodyPr>
          <a:lstStyle/>
          <a:p>
            <a:pPr algn="ctr"/>
            <a:r>
              <a:rPr lang="en-GB" sz="3600" b="1" dirty="0">
                <a:solidFill>
                  <a:schemeClr val="accent1"/>
                </a:solidFill>
              </a:rPr>
              <a:t>Why instructional coaching?</a:t>
            </a:r>
          </a:p>
        </p:txBody>
      </p:sp>
    </p:spTree>
    <p:extLst>
      <p:ext uri="{BB962C8B-B14F-4D97-AF65-F5344CB8AC3E}">
        <p14:creationId xmlns:p14="http://schemas.microsoft.com/office/powerpoint/2010/main" val="5188443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13279C9-2B95-4697-A1FD-E2AFE6425230}"/>
              </a:ext>
            </a:extLst>
          </p:cNvPr>
          <p:cNvSpPr txBox="1"/>
          <p:nvPr/>
        </p:nvSpPr>
        <p:spPr>
          <a:xfrm>
            <a:off x="2915221" y="0"/>
            <a:ext cx="6094476" cy="707886"/>
          </a:xfrm>
          <a:prstGeom prst="rect">
            <a:avLst/>
          </a:prstGeom>
          <a:noFill/>
        </p:spPr>
        <p:txBody>
          <a:bodyPr wrap="square">
            <a:spAutoFit/>
          </a:bodyPr>
          <a:lstStyle/>
          <a:p>
            <a:pPr algn="ctr"/>
            <a:r>
              <a:rPr lang="en-GB" sz="4000" b="1" dirty="0">
                <a:solidFill>
                  <a:schemeClr val="accent1"/>
                </a:solidFill>
              </a:rPr>
              <a:t>Curriculum Development</a:t>
            </a:r>
          </a:p>
        </p:txBody>
      </p:sp>
      <p:sp>
        <p:nvSpPr>
          <p:cNvPr id="10" name="TextBox 9">
            <a:extLst>
              <a:ext uri="{FF2B5EF4-FFF2-40B4-BE49-F238E27FC236}">
                <a16:creationId xmlns:a16="http://schemas.microsoft.com/office/drawing/2014/main" id="{DF2FD99D-BBB4-46AC-9FA6-CA4FEB29809B}"/>
              </a:ext>
            </a:extLst>
          </p:cNvPr>
          <p:cNvSpPr txBox="1"/>
          <p:nvPr/>
        </p:nvSpPr>
        <p:spPr>
          <a:xfrm>
            <a:off x="169040" y="746514"/>
            <a:ext cx="8196629" cy="5581271"/>
          </a:xfrm>
          <a:prstGeom prst="rect">
            <a:avLst/>
          </a:prstGeom>
          <a:noFill/>
        </p:spPr>
        <p:txBody>
          <a:bodyPr wrap="square">
            <a:spAutoFit/>
          </a:bodyPr>
          <a:lstStyle/>
          <a:p>
            <a:pPr algn="just">
              <a:spcAft>
                <a:spcPts val="1200"/>
              </a:spcAft>
            </a:pPr>
            <a:r>
              <a:rPr lang="en-GB" sz="1900" dirty="0">
                <a:ea typeface="Yu Gothic" panose="020B0400000000000000" pitchFamily="34" charset="-128"/>
              </a:rPr>
              <a:t>M</a:t>
            </a:r>
            <a:r>
              <a:rPr lang="en-GB" sz="1900" dirty="0">
                <a:effectLst/>
                <a:ea typeface="Yu Gothic" panose="020B0400000000000000" pitchFamily="34" charset="-128"/>
              </a:rPr>
              <a:t>iddle leaders </a:t>
            </a:r>
            <a:r>
              <a:rPr lang="en-GB" sz="1900" dirty="0">
                <a:ea typeface="Yu Gothic" panose="020B0400000000000000" pitchFamily="34" charset="-128"/>
              </a:rPr>
              <a:t>must</a:t>
            </a:r>
            <a:r>
              <a:rPr lang="en-GB" sz="1900" dirty="0">
                <a:effectLst/>
                <a:ea typeface="Yu Gothic" panose="020B0400000000000000" pitchFamily="34" charset="-128"/>
              </a:rPr>
              <a:t> have a broad and secure subject knowledge to allow them to make good choices on </a:t>
            </a:r>
            <a:r>
              <a:rPr lang="en-GB" sz="1900" b="1" dirty="0">
                <a:effectLst/>
                <a:ea typeface="Yu Gothic" panose="020B0400000000000000" pitchFamily="34" charset="-128"/>
              </a:rPr>
              <a:t>what is studied</a:t>
            </a:r>
            <a:r>
              <a:rPr lang="en-GB" sz="1900" dirty="0">
                <a:effectLst/>
                <a:ea typeface="Yu Gothic" panose="020B0400000000000000" pitchFamily="34" charset="-128"/>
              </a:rPr>
              <a:t>, </a:t>
            </a:r>
            <a:r>
              <a:rPr lang="en-GB" sz="1900" b="1" dirty="0">
                <a:effectLst/>
                <a:ea typeface="Yu Gothic" panose="020B0400000000000000" pitchFamily="34" charset="-128"/>
              </a:rPr>
              <a:t>how it is studied</a:t>
            </a:r>
            <a:r>
              <a:rPr lang="en-GB" sz="1900" dirty="0">
                <a:effectLst/>
                <a:ea typeface="Yu Gothic" panose="020B0400000000000000" pitchFamily="34" charset="-128"/>
              </a:rPr>
              <a:t>, the way in which it is </a:t>
            </a:r>
            <a:r>
              <a:rPr lang="en-GB" sz="1900" b="1" dirty="0">
                <a:effectLst/>
                <a:ea typeface="Yu Gothic" panose="020B0400000000000000" pitchFamily="34" charset="-128"/>
              </a:rPr>
              <a:t>sequenced</a:t>
            </a:r>
            <a:r>
              <a:rPr lang="en-GB" sz="1900" dirty="0">
                <a:effectLst/>
                <a:ea typeface="Yu Gothic" panose="020B0400000000000000" pitchFamily="34" charset="-128"/>
              </a:rPr>
              <a:t> and to ensure it is effectively understood</a:t>
            </a:r>
            <a:r>
              <a:rPr lang="en-GB" sz="1900" dirty="0">
                <a:effectLst/>
                <a:ea typeface="Times New Roman" panose="02020603050405020304" pitchFamily="18" charset="0"/>
              </a:rPr>
              <a:t> </a:t>
            </a:r>
            <a:r>
              <a:rPr lang="en-GB" sz="1900" dirty="0">
                <a:effectLst/>
                <a:ea typeface="Yu Gothic" panose="020B0400000000000000" pitchFamily="34" charset="-128"/>
              </a:rPr>
              <a:t> by their pupils. </a:t>
            </a:r>
          </a:p>
          <a:p>
            <a:pPr algn="just">
              <a:tabLst>
                <a:tab pos="457200" algn="l"/>
              </a:tabLst>
            </a:pPr>
            <a:r>
              <a:rPr lang="en-GB" sz="1900" dirty="0">
                <a:effectLst/>
                <a:ea typeface="Yu Gothic" panose="020B0400000000000000" pitchFamily="34" charset="-128"/>
                <a:cs typeface="Calibri" panose="020F0502020204030204" pitchFamily="34" charset="0"/>
              </a:rPr>
              <a:t>They must have a strong </a:t>
            </a:r>
            <a:r>
              <a:rPr lang="en-GB" sz="1900" b="1" dirty="0">
                <a:effectLst/>
                <a:ea typeface="Yu Gothic" panose="020B0400000000000000" pitchFamily="34" charset="-128"/>
                <a:cs typeface="Calibri" panose="020F0502020204030204" pitchFamily="34" charset="0"/>
              </a:rPr>
              <a:t>content knowledge</a:t>
            </a:r>
            <a:r>
              <a:rPr lang="en-GB" sz="1900" b="1" dirty="0">
                <a:ea typeface="Yu Gothic" panose="020B0400000000000000" pitchFamily="34" charset="-128"/>
                <a:cs typeface="Calibri" panose="020F0502020204030204" pitchFamily="34" charset="0"/>
              </a:rPr>
              <a:t> and </a:t>
            </a:r>
            <a:r>
              <a:rPr lang="en-GB" sz="1900" b="1" dirty="0">
                <a:effectLst/>
                <a:ea typeface="Yu Gothic" panose="020B0400000000000000" pitchFamily="34" charset="-128"/>
                <a:cs typeface="Calibri" panose="020F0502020204030204" pitchFamily="34" charset="0"/>
              </a:rPr>
              <a:t>pedagogical content knowledge</a:t>
            </a:r>
            <a:r>
              <a:rPr lang="en-GB" sz="1900" dirty="0">
                <a:effectLst/>
                <a:ea typeface="Yu Gothic" panose="020B0400000000000000" pitchFamily="34" charset="-128"/>
                <a:cs typeface="Calibri" panose="020F0502020204030204" pitchFamily="34" charset="0"/>
              </a:rPr>
              <a:t> about the subjects that they teach. Coe et al (2020) describe the difference between these two types of knowledge:</a:t>
            </a:r>
            <a:endParaRPr lang="en-GB" sz="1900" dirty="0">
              <a:effectLst/>
              <a:ea typeface="Yu Gothic" panose="020B0400000000000000" pitchFamily="34" charset="-128"/>
              <a:cs typeface="Arial" panose="020B0604020202020204" pitchFamily="34" charset="0"/>
            </a:endParaRPr>
          </a:p>
          <a:p>
            <a:pPr algn="just">
              <a:tabLst>
                <a:tab pos="457200" algn="l"/>
              </a:tabLst>
            </a:pPr>
            <a:r>
              <a:rPr lang="en-GB" sz="1900" dirty="0">
                <a:effectLst/>
                <a:ea typeface="Yu Gothic" panose="020B0400000000000000" pitchFamily="34" charset="-128"/>
                <a:cs typeface="Calibri" panose="020F0502020204030204" pitchFamily="34" charset="0"/>
              </a:rPr>
              <a:t> </a:t>
            </a:r>
            <a:endParaRPr lang="en-GB" sz="1900" dirty="0">
              <a:effectLst/>
              <a:ea typeface="Yu Gothic" panose="020B0400000000000000" pitchFamily="34" charset="-128"/>
              <a:cs typeface="Arial" panose="020B0604020202020204" pitchFamily="34" charset="0"/>
            </a:endParaRPr>
          </a:p>
          <a:p>
            <a:pPr marL="342900" lvl="0" indent="-342900" algn="just">
              <a:lnSpc>
                <a:spcPct val="120000"/>
              </a:lnSpc>
              <a:spcAft>
                <a:spcPts val="600"/>
              </a:spcAft>
              <a:buFont typeface="Symbol" panose="05050102010706020507" pitchFamily="18" charset="2"/>
              <a:buChar char=""/>
              <a:tabLst>
                <a:tab pos="457200" algn="l"/>
              </a:tabLst>
            </a:pPr>
            <a:r>
              <a:rPr lang="en-GB" sz="1900" b="1" dirty="0">
                <a:solidFill>
                  <a:schemeClr val="accent1"/>
                </a:solidFill>
                <a:effectLst/>
                <a:ea typeface="Times New Roman" panose="02020603050405020304" pitchFamily="18" charset="0"/>
                <a:cs typeface="Times New Roman" panose="02020603050405020304" pitchFamily="18" charset="0"/>
              </a:rPr>
              <a:t>Content Knowledge </a:t>
            </a:r>
            <a:r>
              <a:rPr lang="en-GB" sz="1900" dirty="0">
                <a:effectLst/>
                <a:ea typeface="Times New Roman" panose="02020603050405020304" pitchFamily="18" charset="0"/>
                <a:cs typeface="Times New Roman" panose="02020603050405020304" pitchFamily="18" charset="0"/>
              </a:rPr>
              <a:t>is the knowledge and understanding of the subject itself. For example, having a strong knowledge of the Physics curriculum content. </a:t>
            </a:r>
          </a:p>
          <a:p>
            <a:pPr lvl="0" algn="just">
              <a:lnSpc>
                <a:spcPct val="120000"/>
              </a:lnSpc>
              <a:spcAft>
                <a:spcPts val="600"/>
              </a:spcAft>
              <a:tabLst>
                <a:tab pos="457200" algn="l"/>
              </a:tabLst>
            </a:pPr>
            <a:endParaRPr lang="en-GB" sz="1900" dirty="0">
              <a:effectLst/>
              <a:ea typeface="Times New Roman" panose="02020603050405020304" pitchFamily="18" charset="0"/>
              <a:cs typeface="Times New Roman" panose="02020603050405020304" pitchFamily="18" charset="0"/>
            </a:endParaRPr>
          </a:p>
          <a:p>
            <a:pPr marL="342900" lvl="0" indent="-342900" algn="just">
              <a:lnSpc>
                <a:spcPct val="120000"/>
              </a:lnSpc>
              <a:spcAft>
                <a:spcPts val="600"/>
              </a:spcAft>
              <a:buFont typeface="Symbol" panose="05050102010706020507" pitchFamily="18" charset="2"/>
              <a:buChar char=""/>
              <a:tabLst>
                <a:tab pos="457200" algn="l"/>
              </a:tabLst>
            </a:pPr>
            <a:r>
              <a:rPr lang="en-GB" sz="1900" b="1" dirty="0">
                <a:solidFill>
                  <a:schemeClr val="accent1"/>
                </a:solidFill>
                <a:effectLst/>
                <a:ea typeface="Times New Roman" panose="02020603050405020304" pitchFamily="18" charset="0"/>
                <a:cs typeface="Times New Roman" panose="02020603050405020304" pitchFamily="18" charset="0"/>
              </a:rPr>
              <a:t>Pedagogical Content Knowledge </a:t>
            </a:r>
            <a:r>
              <a:rPr lang="en-GB" sz="1900" dirty="0">
                <a:effectLst/>
                <a:ea typeface="Times New Roman" panose="02020603050405020304" pitchFamily="18" charset="0"/>
                <a:cs typeface="Times New Roman" panose="02020603050405020304" pitchFamily="18" charset="0"/>
              </a:rPr>
              <a:t>is the knowledge of how different concepts relate to each other within a subject (for example, how number bonds relate to basic operations in Mathematics such as addition and subtraction), the skills and knowledge that pupils must have before they can learn new concepts as well as knowledge </a:t>
            </a:r>
            <a:r>
              <a:rPr lang="en-GB" sz="1900" b="1" dirty="0">
                <a:effectLst/>
                <a:ea typeface="Times New Roman" panose="02020603050405020304" pitchFamily="18" charset="0"/>
                <a:cs typeface="Times New Roman" panose="02020603050405020304" pitchFamily="18" charset="0"/>
              </a:rPr>
              <a:t>of how to teach particular concepts </a:t>
            </a:r>
            <a:r>
              <a:rPr lang="en-GB" sz="1900" dirty="0">
                <a:effectLst/>
                <a:ea typeface="Times New Roman" panose="02020603050405020304" pitchFamily="18" charset="0"/>
                <a:cs typeface="Times New Roman" panose="02020603050405020304" pitchFamily="18" charset="0"/>
              </a:rPr>
              <a:t>or ideas (such as the use of particular worked examples or practical demonstrations).</a:t>
            </a:r>
          </a:p>
        </p:txBody>
      </p:sp>
      <p:sp>
        <p:nvSpPr>
          <p:cNvPr id="2" name="TextBox 1">
            <a:extLst>
              <a:ext uri="{FF2B5EF4-FFF2-40B4-BE49-F238E27FC236}">
                <a16:creationId xmlns:a16="http://schemas.microsoft.com/office/drawing/2014/main" id="{D3203C26-C946-4124-8AA9-79E98B8CB614}"/>
              </a:ext>
            </a:extLst>
          </p:cNvPr>
          <p:cNvSpPr txBox="1"/>
          <p:nvPr/>
        </p:nvSpPr>
        <p:spPr>
          <a:xfrm>
            <a:off x="9009697" y="2028910"/>
            <a:ext cx="3107244" cy="1631216"/>
          </a:xfrm>
          <a:prstGeom prst="rect">
            <a:avLst/>
          </a:prstGeom>
          <a:noFill/>
        </p:spPr>
        <p:txBody>
          <a:bodyPr wrap="square" rtlCol="0">
            <a:spAutoFit/>
          </a:bodyPr>
          <a:lstStyle/>
          <a:p>
            <a:pPr algn="ctr"/>
            <a:r>
              <a:rPr lang="en-GB" sz="2000" b="1" dirty="0"/>
              <a:t>In what ways can senior leaders establish the strength of middle leaders content and pedagogical content knowledge?</a:t>
            </a:r>
          </a:p>
        </p:txBody>
      </p:sp>
      <p:pic>
        <p:nvPicPr>
          <p:cNvPr id="6" name="Graphic 5" descr="Chat outline">
            <a:extLst>
              <a:ext uri="{FF2B5EF4-FFF2-40B4-BE49-F238E27FC236}">
                <a16:creationId xmlns:a16="http://schemas.microsoft.com/office/drawing/2014/main" id="{219F0842-BF83-43CD-B906-5F001015DE9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23709" y="3660126"/>
            <a:ext cx="2386013" cy="2386013"/>
          </a:xfrm>
          <a:prstGeom prst="rect">
            <a:avLst/>
          </a:prstGeom>
        </p:spPr>
      </p:pic>
      <p:sp>
        <p:nvSpPr>
          <p:cNvPr id="7" name="TextBox 6">
            <a:extLst>
              <a:ext uri="{FF2B5EF4-FFF2-40B4-BE49-F238E27FC236}">
                <a16:creationId xmlns:a16="http://schemas.microsoft.com/office/drawing/2014/main" id="{402A697E-6AA4-4548-B758-0B45380393B2}"/>
              </a:ext>
            </a:extLst>
          </p:cNvPr>
          <p:cNvSpPr txBox="1"/>
          <p:nvPr/>
        </p:nvSpPr>
        <p:spPr>
          <a:xfrm>
            <a:off x="10928795" y="6325862"/>
            <a:ext cx="886968" cy="369332"/>
          </a:xfrm>
          <a:prstGeom prst="rect">
            <a:avLst/>
          </a:prstGeom>
          <a:noFill/>
        </p:spPr>
        <p:txBody>
          <a:bodyPr wrap="square" rtlCol="0">
            <a:spAutoFit/>
          </a:bodyPr>
          <a:lstStyle/>
          <a:p>
            <a:r>
              <a:rPr lang="en-GB" dirty="0"/>
              <a:t>5 min</a:t>
            </a:r>
          </a:p>
        </p:txBody>
      </p:sp>
    </p:spTree>
    <p:extLst>
      <p:ext uri="{BB962C8B-B14F-4D97-AF65-F5344CB8AC3E}">
        <p14:creationId xmlns:p14="http://schemas.microsoft.com/office/powerpoint/2010/main" val="15590685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A55A740-E1C0-4F3E-AFDF-33CF439C1A15}"/>
              </a:ext>
            </a:extLst>
          </p:cNvPr>
          <p:cNvSpPr txBox="1"/>
          <p:nvPr/>
        </p:nvSpPr>
        <p:spPr>
          <a:xfrm>
            <a:off x="957264" y="217975"/>
            <a:ext cx="10701337" cy="830997"/>
          </a:xfrm>
          <a:prstGeom prst="rect">
            <a:avLst/>
          </a:prstGeom>
          <a:noFill/>
        </p:spPr>
        <p:txBody>
          <a:bodyPr wrap="square" rtlCol="0">
            <a:spAutoFit/>
          </a:bodyPr>
          <a:lstStyle/>
          <a:p>
            <a:pPr algn="ctr"/>
            <a:r>
              <a:rPr lang="en-GB" sz="4800" b="1" dirty="0">
                <a:solidFill>
                  <a:schemeClr val="accent1"/>
                </a:solidFill>
              </a:rPr>
              <a:t>Intent – Implementation - Impact</a:t>
            </a:r>
          </a:p>
        </p:txBody>
      </p:sp>
      <p:sp>
        <p:nvSpPr>
          <p:cNvPr id="6" name="TextBox 5">
            <a:extLst>
              <a:ext uri="{FF2B5EF4-FFF2-40B4-BE49-F238E27FC236}">
                <a16:creationId xmlns:a16="http://schemas.microsoft.com/office/drawing/2014/main" id="{EFAF006C-F06D-493D-AF60-B5C8F89BA0E1}"/>
              </a:ext>
            </a:extLst>
          </p:cNvPr>
          <p:cNvSpPr txBox="1"/>
          <p:nvPr/>
        </p:nvSpPr>
        <p:spPr>
          <a:xfrm>
            <a:off x="957264" y="2501146"/>
            <a:ext cx="5800724" cy="2246769"/>
          </a:xfrm>
          <a:prstGeom prst="rect">
            <a:avLst/>
          </a:prstGeom>
          <a:noFill/>
        </p:spPr>
        <p:txBody>
          <a:bodyPr wrap="square">
            <a:spAutoFit/>
          </a:bodyPr>
          <a:lstStyle/>
          <a:p>
            <a:pPr algn="ctr"/>
            <a:r>
              <a:rPr lang="en-GB" sz="2800" b="1" dirty="0"/>
              <a:t>What questions should senior leaders be asking about curriculum intent, implementation and impact when supporting middle-leaders with curriculum development?</a:t>
            </a:r>
          </a:p>
        </p:txBody>
      </p:sp>
      <p:sp>
        <p:nvSpPr>
          <p:cNvPr id="7" name="TextBox 6">
            <a:extLst>
              <a:ext uri="{FF2B5EF4-FFF2-40B4-BE49-F238E27FC236}">
                <a16:creationId xmlns:a16="http://schemas.microsoft.com/office/drawing/2014/main" id="{F852EF61-3AED-49DD-8ECF-A0568F736BCA}"/>
              </a:ext>
            </a:extLst>
          </p:cNvPr>
          <p:cNvSpPr txBox="1"/>
          <p:nvPr/>
        </p:nvSpPr>
        <p:spPr>
          <a:xfrm>
            <a:off x="10885361" y="6270693"/>
            <a:ext cx="886968" cy="369332"/>
          </a:xfrm>
          <a:prstGeom prst="rect">
            <a:avLst/>
          </a:prstGeom>
          <a:noFill/>
        </p:spPr>
        <p:txBody>
          <a:bodyPr wrap="square" rtlCol="0">
            <a:spAutoFit/>
          </a:bodyPr>
          <a:lstStyle/>
          <a:p>
            <a:r>
              <a:rPr lang="en-GB" dirty="0"/>
              <a:t>10 min</a:t>
            </a:r>
          </a:p>
        </p:txBody>
      </p:sp>
      <p:pic>
        <p:nvPicPr>
          <p:cNvPr id="8" name="Graphic 7" descr="Chat outline">
            <a:extLst>
              <a:ext uri="{FF2B5EF4-FFF2-40B4-BE49-F238E27FC236}">
                <a16:creationId xmlns:a16="http://schemas.microsoft.com/office/drawing/2014/main" id="{E51AD765-76BB-44C8-A9EC-9B1226E653B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29943" y="2088120"/>
            <a:ext cx="3355418" cy="3355418"/>
          </a:xfrm>
          <a:prstGeom prst="rect">
            <a:avLst/>
          </a:prstGeom>
        </p:spPr>
      </p:pic>
    </p:spTree>
    <p:extLst>
      <p:ext uri="{BB962C8B-B14F-4D97-AF65-F5344CB8AC3E}">
        <p14:creationId xmlns:p14="http://schemas.microsoft.com/office/powerpoint/2010/main" val="27576477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36C06DC-7078-401F-BA4E-E6E0E8648D58}"/>
              </a:ext>
            </a:extLst>
          </p:cNvPr>
          <p:cNvSpPr txBox="1"/>
          <p:nvPr/>
        </p:nvSpPr>
        <p:spPr>
          <a:xfrm>
            <a:off x="299275" y="610136"/>
            <a:ext cx="11593449" cy="6247864"/>
          </a:xfrm>
          <a:prstGeom prst="rect">
            <a:avLst/>
          </a:prstGeom>
          <a:noFill/>
        </p:spPr>
        <p:txBody>
          <a:bodyPr wrap="square">
            <a:spAutoFit/>
          </a:bodyPr>
          <a:lstStyle/>
          <a:p>
            <a:pPr marL="342900" indent="-342900" algn="just">
              <a:buFont typeface="Arial" panose="020B0604020202020204" pitchFamily="34" charset="0"/>
              <a:buChar char="•"/>
            </a:pPr>
            <a:r>
              <a:rPr lang="en-GB" sz="2000" b="0" i="0" dirty="0">
                <a:solidFill>
                  <a:srgbClr val="000000"/>
                </a:solidFill>
                <a:effectLst/>
                <a:latin typeface="neo-sans"/>
              </a:rPr>
              <a:t>Senior leaders must focus on the </a:t>
            </a:r>
            <a:r>
              <a:rPr lang="en-GB" sz="2000" b="1" i="1" dirty="0">
                <a:solidFill>
                  <a:srgbClr val="000000"/>
                </a:solidFill>
                <a:effectLst/>
                <a:latin typeface="neo-sans"/>
              </a:rPr>
              <a:t>how</a:t>
            </a:r>
            <a:r>
              <a:rPr lang="en-GB" sz="2000" b="0" i="0" dirty="0">
                <a:solidFill>
                  <a:srgbClr val="000000"/>
                </a:solidFill>
                <a:effectLst/>
                <a:latin typeface="neo-sans"/>
              </a:rPr>
              <a:t> and </a:t>
            </a:r>
            <a:r>
              <a:rPr lang="en-GB" sz="2000" b="1" i="1" dirty="0">
                <a:solidFill>
                  <a:srgbClr val="000000"/>
                </a:solidFill>
                <a:effectLst/>
                <a:latin typeface="neo-sans"/>
              </a:rPr>
              <a:t>why</a:t>
            </a:r>
            <a:r>
              <a:rPr lang="en-GB" sz="2000" b="0" i="0" dirty="0">
                <a:solidFill>
                  <a:srgbClr val="000000"/>
                </a:solidFill>
                <a:effectLst/>
                <a:latin typeface="neo-sans"/>
              </a:rPr>
              <a:t> of </a:t>
            </a:r>
            <a:r>
              <a:rPr lang="en-GB" sz="2000" dirty="0">
                <a:solidFill>
                  <a:srgbClr val="000000"/>
                </a:solidFill>
                <a:latin typeface="neo-sans"/>
              </a:rPr>
              <a:t>a subject’s</a:t>
            </a:r>
            <a:r>
              <a:rPr lang="en-GB" sz="2000" b="0" i="0" dirty="0">
                <a:solidFill>
                  <a:srgbClr val="000000"/>
                </a:solidFill>
                <a:effectLst/>
                <a:latin typeface="neo-sans"/>
              </a:rPr>
              <a:t> curriculum</a:t>
            </a:r>
            <a:r>
              <a:rPr lang="en-GB" sz="2000" dirty="0">
                <a:solidFill>
                  <a:srgbClr val="000000"/>
                </a:solidFill>
                <a:latin typeface="neo-sans"/>
              </a:rPr>
              <a:t>. </a:t>
            </a:r>
            <a:endParaRPr lang="en-GB" sz="2000" b="0" i="0" dirty="0">
              <a:solidFill>
                <a:srgbClr val="000000"/>
              </a:solidFill>
              <a:effectLst/>
              <a:latin typeface="neo-sans"/>
            </a:endParaRPr>
          </a:p>
          <a:p>
            <a:pPr marL="342900" indent="-342900" algn="just">
              <a:buFont typeface="Arial" panose="020B0604020202020204" pitchFamily="34" charset="0"/>
              <a:buChar char="•"/>
            </a:pPr>
            <a:endParaRPr lang="en-GB" sz="2000" dirty="0">
              <a:solidFill>
                <a:srgbClr val="000000"/>
              </a:solidFill>
              <a:latin typeface="neo-sans"/>
            </a:endParaRPr>
          </a:p>
          <a:p>
            <a:pPr marL="342900" indent="-342900" algn="just">
              <a:buFont typeface="Arial" panose="020B0604020202020204" pitchFamily="34" charset="0"/>
              <a:buChar char="•"/>
            </a:pPr>
            <a:r>
              <a:rPr lang="en-GB" sz="2000" b="0" i="0" dirty="0">
                <a:solidFill>
                  <a:srgbClr val="000000"/>
                </a:solidFill>
                <a:effectLst/>
                <a:latin typeface="neo-sans"/>
              </a:rPr>
              <a:t>“We should </a:t>
            </a:r>
            <a:r>
              <a:rPr lang="en-GB" sz="2000" b="1" i="0" dirty="0">
                <a:solidFill>
                  <a:srgbClr val="000000"/>
                </a:solidFill>
                <a:effectLst/>
                <a:latin typeface="neo-sans"/>
              </a:rPr>
              <a:t>not</a:t>
            </a:r>
            <a:r>
              <a:rPr lang="en-GB" sz="2000" b="0" i="0" dirty="0">
                <a:solidFill>
                  <a:srgbClr val="000000"/>
                </a:solidFill>
                <a:effectLst/>
                <a:latin typeface="neo-sans"/>
              </a:rPr>
              <a:t> be asking subject leaders for </a:t>
            </a:r>
            <a:r>
              <a:rPr lang="en-GB" sz="2000" b="1" i="0" dirty="0">
                <a:solidFill>
                  <a:srgbClr val="000000"/>
                </a:solidFill>
                <a:effectLst/>
                <a:latin typeface="neo-sans"/>
              </a:rPr>
              <a:t>intent statements or complicated infographics of curriculum </a:t>
            </a:r>
            <a:r>
              <a:rPr lang="en-GB" sz="2000" b="0" i="0" dirty="0">
                <a:solidFill>
                  <a:srgbClr val="000000"/>
                </a:solidFill>
                <a:effectLst/>
                <a:latin typeface="neo-sans"/>
              </a:rPr>
              <a:t>maps. Rather, we should be </a:t>
            </a:r>
            <a:r>
              <a:rPr lang="en-GB" sz="2000" b="1" i="0" dirty="0">
                <a:solidFill>
                  <a:srgbClr val="000000"/>
                </a:solidFill>
                <a:effectLst/>
                <a:latin typeface="neo-sans"/>
              </a:rPr>
              <a:t>supporting subject leaders to get to the heart of their subject </a:t>
            </a:r>
            <a:r>
              <a:rPr lang="en-GB" sz="2000" b="0" i="0" dirty="0">
                <a:solidFill>
                  <a:srgbClr val="000000"/>
                </a:solidFill>
                <a:effectLst/>
                <a:latin typeface="neo-sans"/>
              </a:rPr>
              <a:t>and draw out a clear rationale that underpins the curriculum so this can guide their decisions.” (Howard, K. 2020).</a:t>
            </a:r>
          </a:p>
          <a:p>
            <a:pPr marL="342900" indent="-342900" algn="just">
              <a:buFont typeface="Arial" panose="020B0604020202020204" pitchFamily="34" charset="0"/>
              <a:buChar char="•"/>
            </a:pPr>
            <a:endParaRPr lang="en-GB" sz="2000" dirty="0">
              <a:solidFill>
                <a:srgbClr val="000000"/>
              </a:solidFill>
              <a:latin typeface="neo-sans"/>
            </a:endParaRPr>
          </a:p>
          <a:p>
            <a:pPr marL="342900" indent="-342900" algn="just">
              <a:buFont typeface="Arial" panose="020B0604020202020204" pitchFamily="34" charset="0"/>
              <a:buChar char="•"/>
            </a:pPr>
            <a:r>
              <a:rPr lang="en-GB" sz="2000" b="0" i="0" dirty="0">
                <a:solidFill>
                  <a:srgbClr val="0B0C0C"/>
                </a:solidFill>
                <a:effectLst/>
                <a:latin typeface="GDS Transport"/>
              </a:rPr>
              <a:t>“It must be clear </a:t>
            </a:r>
            <a:r>
              <a:rPr lang="en-GB" sz="2000" b="1" i="0" dirty="0">
                <a:solidFill>
                  <a:srgbClr val="0B0C0C"/>
                </a:solidFill>
                <a:effectLst/>
                <a:latin typeface="GDS Transport"/>
              </a:rPr>
              <a:t>what end points the curriculum is building towards </a:t>
            </a:r>
            <a:r>
              <a:rPr lang="en-GB" sz="2000" b="0" i="0" dirty="0">
                <a:solidFill>
                  <a:srgbClr val="0B0C0C"/>
                </a:solidFill>
                <a:effectLst/>
                <a:latin typeface="GDS Transport"/>
              </a:rPr>
              <a:t>and what </a:t>
            </a:r>
            <a:r>
              <a:rPr lang="en-GB" sz="2000" b="1" i="0" dirty="0">
                <a:solidFill>
                  <a:srgbClr val="0B0C0C"/>
                </a:solidFill>
                <a:effectLst/>
                <a:latin typeface="GDS Transport"/>
              </a:rPr>
              <a:t>pupils need to know </a:t>
            </a:r>
            <a:r>
              <a:rPr lang="en-GB" sz="2000" b="0" i="0" dirty="0">
                <a:solidFill>
                  <a:srgbClr val="0B0C0C"/>
                </a:solidFill>
                <a:effectLst/>
                <a:latin typeface="GDS Transport"/>
              </a:rPr>
              <a:t>and be able to do to reach those end points.” (Ofsted, 2021)</a:t>
            </a:r>
          </a:p>
          <a:p>
            <a:pPr marL="342900" indent="-342900" algn="just">
              <a:buFont typeface="Arial" panose="020B0604020202020204" pitchFamily="34" charset="0"/>
              <a:buChar char="•"/>
            </a:pPr>
            <a:endParaRPr lang="en-GB" sz="2000" b="0" i="0" dirty="0">
              <a:solidFill>
                <a:srgbClr val="0B0C0C"/>
              </a:solidFill>
              <a:effectLst/>
              <a:latin typeface="GDS Transport"/>
            </a:endParaRPr>
          </a:p>
          <a:p>
            <a:pPr marL="342900" indent="-342900" algn="just">
              <a:buFont typeface="Arial" panose="020B0604020202020204" pitchFamily="34" charset="0"/>
              <a:buChar char="•"/>
            </a:pPr>
            <a:r>
              <a:rPr lang="en-GB" sz="2000" b="0" i="0" dirty="0">
                <a:solidFill>
                  <a:srgbClr val="0B0C0C"/>
                </a:solidFill>
                <a:effectLst/>
                <a:latin typeface="GDS Transport"/>
              </a:rPr>
              <a:t>“The curriculum must </a:t>
            </a:r>
            <a:r>
              <a:rPr lang="en-GB" sz="2000" b="1" i="0" dirty="0">
                <a:solidFill>
                  <a:srgbClr val="0B0C0C"/>
                </a:solidFill>
                <a:effectLst/>
                <a:latin typeface="GDS Transport"/>
              </a:rPr>
              <a:t>be planned and sequenced </a:t>
            </a:r>
            <a:r>
              <a:rPr lang="en-GB" sz="2000" b="0" i="0" dirty="0">
                <a:solidFill>
                  <a:srgbClr val="0B0C0C"/>
                </a:solidFill>
                <a:effectLst/>
                <a:latin typeface="GDS Transport"/>
              </a:rPr>
              <a:t>so that new knowledge and skills build on what has been taught before and towards its clearly defined end points.” (Ofsted, 2021)</a:t>
            </a:r>
          </a:p>
          <a:p>
            <a:pPr marL="342900" indent="-342900" algn="just">
              <a:buFont typeface="Arial" panose="020B0604020202020204" pitchFamily="34" charset="0"/>
              <a:buChar char="•"/>
            </a:pPr>
            <a:endParaRPr lang="en-GB" sz="2000" b="0" i="0" dirty="0">
              <a:solidFill>
                <a:srgbClr val="0B0C0C"/>
              </a:solidFill>
              <a:effectLst/>
              <a:latin typeface="GDS Transport"/>
            </a:endParaRPr>
          </a:p>
          <a:p>
            <a:pPr marL="342900" indent="-342900" algn="just">
              <a:buFont typeface="Arial" panose="020B0604020202020204" pitchFamily="34" charset="0"/>
              <a:buChar char="•"/>
            </a:pPr>
            <a:r>
              <a:rPr lang="en-GB" sz="2000" b="0" i="0" dirty="0">
                <a:solidFill>
                  <a:srgbClr val="000000"/>
                </a:solidFill>
                <a:effectLst/>
                <a:latin typeface="neo-sans"/>
              </a:rPr>
              <a:t>Senior Leader’s must ensure that Middle Leader’s “create coherence through the curriculum by identifying the </a:t>
            </a:r>
            <a:r>
              <a:rPr lang="en-GB" sz="2000" b="1" i="0" dirty="0">
                <a:solidFill>
                  <a:schemeClr val="accent1"/>
                </a:solidFill>
                <a:effectLst/>
                <a:latin typeface="neo-sans"/>
              </a:rPr>
              <a:t>conceptual connections </a:t>
            </a:r>
            <a:r>
              <a:rPr lang="en-GB" sz="2000" b="0" i="0" dirty="0">
                <a:solidFill>
                  <a:srgbClr val="000000"/>
                </a:solidFill>
                <a:effectLst/>
                <a:latin typeface="neo-sans"/>
              </a:rPr>
              <a:t>across the curriculum - not as an infographic - but as an exercise in ensuring </a:t>
            </a:r>
            <a:r>
              <a:rPr lang="en-GB" sz="2000" b="1" i="0" dirty="0">
                <a:solidFill>
                  <a:schemeClr val="accent1"/>
                </a:solidFill>
                <a:effectLst/>
                <a:latin typeface="neo-sans"/>
              </a:rPr>
              <a:t>prior, current and future learning </a:t>
            </a:r>
            <a:r>
              <a:rPr lang="en-GB" sz="2000" b="0" i="0" dirty="0">
                <a:solidFill>
                  <a:srgbClr val="000000"/>
                </a:solidFill>
                <a:effectLst/>
                <a:latin typeface="neo-sans"/>
              </a:rPr>
              <a:t>is connected so that pupils have strong conceptual architecture to build their understanding</a:t>
            </a:r>
            <a:r>
              <a:rPr lang="en-GB" sz="2000" dirty="0">
                <a:solidFill>
                  <a:srgbClr val="000000"/>
                </a:solidFill>
                <a:latin typeface="neo-sans"/>
              </a:rPr>
              <a:t> </a:t>
            </a:r>
            <a:r>
              <a:rPr lang="en-GB" sz="2000" b="0" i="0" dirty="0">
                <a:solidFill>
                  <a:srgbClr val="000000"/>
                </a:solidFill>
                <a:effectLst/>
                <a:latin typeface="neo-sans"/>
              </a:rPr>
              <a:t>.” (Howard, K. 2020).</a:t>
            </a:r>
          </a:p>
          <a:p>
            <a:pPr marL="342900" indent="-342900" algn="just">
              <a:buFont typeface="Arial" panose="020B0604020202020204" pitchFamily="34" charset="0"/>
              <a:buChar char="•"/>
            </a:pPr>
            <a:endParaRPr lang="en-GB" sz="2000" dirty="0">
              <a:solidFill>
                <a:srgbClr val="000000"/>
              </a:solidFill>
              <a:latin typeface="neo-sans"/>
            </a:endParaRPr>
          </a:p>
          <a:p>
            <a:pPr marL="342900" indent="-342900" algn="just">
              <a:buFont typeface="Arial" panose="020B0604020202020204" pitchFamily="34" charset="0"/>
              <a:buChar char="•"/>
            </a:pPr>
            <a:r>
              <a:rPr lang="en-GB" sz="2000" b="0" i="0" dirty="0">
                <a:solidFill>
                  <a:srgbClr val="000000"/>
                </a:solidFill>
                <a:effectLst/>
                <a:latin typeface="neo-sans"/>
              </a:rPr>
              <a:t>“If we can support subject leaders in how to design and deliver their curriculum, not through quick fixes, gimmicks or generic approaches that lose sight of the subject, we can create the conditions for far more effective curriculum work.” (Howard, K. 2020).</a:t>
            </a:r>
          </a:p>
        </p:txBody>
      </p:sp>
      <p:sp>
        <p:nvSpPr>
          <p:cNvPr id="6" name="TextBox 5">
            <a:extLst>
              <a:ext uri="{FF2B5EF4-FFF2-40B4-BE49-F238E27FC236}">
                <a16:creationId xmlns:a16="http://schemas.microsoft.com/office/drawing/2014/main" id="{55566896-3482-4B9F-B483-A84E94B3E4EF}"/>
              </a:ext>
            </a:extLst>
          </p:cNvPr>
          <p:cNvSpPr txBox="1"/>
          <p:nvPr/>
        </p:nvSpPr>
        <p:spPr>
          <a:xfrm>
            <a:off x="2100072" y="0"/>
            <a:ext cx="7991856" cy="646331"/>
          </a:xfrm>
          <a:prstGeom prst="rect">
            <a:avLst/>
          </a:prstGeom>
          <a:noFill/>
        </p:spPr>
        <p:txBody>
          <a:bodyPr wrap="square" rtlCol="0">
            <a:spAutoFit/>
          </a:bodyPr>
          <a:lstStyle/>
          <a:p>
            <a:pPr algn="ctr"/>
            <a:r>
              <a:rPr lang="en-GB" sz="3600" b="1" dirty="0">
                <a:solidFill>
                  <a:schemeClr val="accent1"/>
                </a:solidFill>
              </a:rPr>
              <a:t>Curriculum intent</a:t>
            </a:r>
          </a:p>
        </p:txBody>
      </p:sp>
    </p:spTree>
    <p:extLst>
      <p:ext uri="{BB962C8B-B14F-4D97-AF65-F5344CB8AC3E}">
        <p14:creationId xmlns:p14="http://schemas.microsoft.com/office/powerpoint/2010/main" val="30955713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36C06DC-7078-401F-BA4E-E6E0E8648D58}"/>
              </a:ext>
            </a:extLst>
          </p:cNvPr>
          <p:cNvSpPr txBox="1"/>
          <p:nvPr/>
        </p:nvSpPr>
        <p:spPr>
          <a:xfrm>
            <a:off x="379476" y="323165"/>
            <a:ext cx="11433048" cy="6309420"/>
          </a:xfrm>
          <a:prstGeom prst="rect">
            <a:avLst/>
          </a:prstGeom>
          <a:noFill/>
        </p:spPr>
        <p:txBody>
          <a:bodyPr wrap="square">
            <a:spAutoFit/>
          </a:bodyPr>
          <a:lstStyle/>
          <a:p>
            <a:pPr algn="just"/>
            <a:endParaRPr lang="en-GB" sz="2000" b="0" i="0" dirty="0">
              <a:solidFill>
                <a:srgbClr val="000000"/>
              </a:solidFill>
              <a:effectLst/>
              <a:latin typeface="neo-sans"/>
            </a:endParaRPr>
          </a:p>
          <a:p>
            <a:pPr algn="just"/>
            <a:r>
              <a:rPr lang="en-GB" sz="2400" b="0" i="0" dirty="0">
                <a:solidFill>
                  <a:srgbClr val="000000"/>
                </a:solidFill>
                <a:effectLst/>
                <a:latin typeface="neo-sans"/>
              </a:rPr>
              <a:t>Senior Leader’s must work with Middle Learner’s to establish:</a:t>
            </a:r>
          </a:p>
          <a:p>
            <a:pPr algn="just"/>
            <a:endParaRPr lang="en-GB" sz="2400" dirty="0">
              <a:solidFill>
                <a:srgbClr val="000000"/>
              </a:solidFill>
              <a:latin typeface="neo-sans"/>
            </a:endParaRPr>
          </a:p>
          <a:p>
            <a:pPr marL="342900" indent="-342900" algn="just">
              <a:buFont typeface="Arial" panose="020B0604020202020204" pitchFamily="34" charset="0"/>
              <a:buChar char="•"/>
            </a:pPr>
            <a:r>
              <a:rPr lang="en-GB" sz="2400" dirty="0">
                <a:solidFill>
                  <a:srgbClr val="000000"/>
                </a:solidFill>
                <a:latin typeface="neo-sans"/>
              </a:rPr>
              <a:t>H</a:t>
            </a:r>
            <a:r>
              <a:rPr lang="en-GB" sz="2400" b="0" i="0" dirty="0">
                <a:solidFill>
                  <a:srgbClr val="000000"/>
                </a:solidFill>
                <a:effectLst/>
                <a:latin typeface="neo-sans"/>
              </a:rPr>
              <a:t>ow carefully leaders have thought about </a:t>
            </a:r>
            <a:r>
              <a:rPr lang="en-GB" sz="2400" b="1" i="0" dirty="0">
                <a:solidFill>
                  <a:srgbClr val="000000"/>
                </a:solidFill>
                <a:effectLst/>
                <a:latin typeface="neo-sans"/>
              </a:rPr>
              <a:t>what end points the curriculum is building towards, </a:t>
            </a:r>
            <a:r>
              <a:rPr lang="en-GB" sz="2400" b="0" i="0" dirty="0">
                <a:solidFill>
                  <a:srgbClr val="000000"/>
                </a:solidFill>
                <a:effectLst/>
                <a:latin typeface="neo-sans"/>
              </a:rPr>
              <a:t>what pupils will be able to </a:t>
            </a:r>
            <a:r>
              <a:rPr lang="en-GB" sz="2400" b="1" i="0" dirty="0">
                <a:solidFill>
                  <a:srgbClr val="000000"/>
                </a:solidFill>
                <a:effectLst/>
                <a:latin typeface="neo-sans"/>
              </a:rPr>
              <a:t>know and do at those end points</a:t>
            </a:r>
            <a:r>
              <a:rPr lang="en-GB" sz="2400" b="0" i="0" dirty="0">
                <a:solidFill>
                  <a:srgbClr val="000000"/>
                </a:solidFill>
                <a:effectLst/>
                <a:latin typeface="neo-sans"/>
              </a:rPr>
              <a:t>, and how leaders have </a:t>
            </a:r>
            <a:r>
              <a:rPr lang="en-GB" sz="2400" b="1" i="0" dirty="0">
                <a:solidFill>
                  <a:srgbClr val="000000"/>
                </a:solidFill>
                <a:effectLst/>
                <a:latin typeface="neo-sans"/>
              </a:rPr>
              <a:t>planned the curriculum accordingly. </a:t>
            </a:r>
          </a:p>
          <a:p>
            <a:pPr algn="just"/>
            <a:endParaRPr lang="en-GB" sz="2400" b="1" i="0" dirty="0">
              <a:solidFill>
                <a:srgbClr val="000000"/>
              </a:solidFill>
              <a:effectLst/>
              <a:latin typeface="neo-sans"/>
            </a:endParaRPr>
          </a:p>
          <a:p>
            <a:pPr marL="342900" indent="-342900" algn="just">
              <a:buFont typeface="Arial" panose="020B0604020202020204" pitchFamily="34" charset="0"/>
              <a:buChar char="•"/>
            </a:pPr>
            <a:r>
              <a:rPr lang="en-GB" sz="2400" b="0" i="0" dirty="0">
                <a:solidFill>
                  <a:srgbClr val="000000"/>
                </a:solidFill>
                <a:effectLst/>
                <a:latin typeface="neo-sans"/>
              </a:rPr>
              <a:t>This includes considering how the intended curriculum will </a:t>
            </a:r>
            <a:r>
              <a:rPr lang="en-GB" sz="2400" b="1" i="0" dirty="0">
                <a:solidFill>
                  <a:srgbClr val="000000"/>
                </a:solidFill>
                <a:effectLst/>
                <a:latin typeface="neo-sans"/>
              </a:rPr>
              <a:t>address social disadvantage by addressing gaps in pupils’ knowledge and skills.</a:t>
            </a:r>
          </a:p>
          <a:p>
            <a:pPr algn="just"/>
            <a:endParaRPr lang="en-GB" sz="2400" b="1" i="0" dirty="0">
              <a:solidFill>
                <a:srgbClr val="000000"/>
              </a:solidFill>
              <a:effectLst/>
              <a:latin typeface="neo-sans"/>
            </a:endParaRPr>
          </a:p>
          <a:p>
            <a:pPr marL="342900" indent="-342900" algn="just">
              <a:buFont typeface="Arial" panose="020B0604020202020204" pitchFamily="34" charset="0"/>
              <a:buChar char="•"/>
            </a:pPr>
            <a:r>
              <a:rPr lang="en-GB" sz="2400" dirty="0">
                <a:solidFill>
                  <a:srgbClr val="000000"/>
                </a:solidFill>
                <a:latin typeface="neo-sans"/>
              </a:rPr>
              <a:t>H</a:t>
            </a:r>
            <a:r>
              <a:rPr lang="en-GB" sz="2400" b="0" i="0" dirty="0">
                <a:solidFill>
                  <a:srgbClr val="000000"/>
                </a:solidFill>
                <a:effectLst/>
                <a:latin typeface="neo-sans"/>
              </a:rPr>
              <a:t>ow leaders have </a:t>
            </a:r>
            <a:r>
              <a:rPr lang="en-GB" sz="2400" b="1" i="0" dirty="0">
                <a:solidFill>
                  <a:srgbClr val="000000"/>
                </a:solidFill>
                <a:effectLst/>
                <a:latin typeface="neo-sans"/>
              </a:rPr>
              <a:t>sequenced the curriculum </a:t>
            </a:r>
            <a:r>
              <a:rPr lang="en-GB" sz="2400" b="0" i="0" dirty="0">
                <a:solidFill>
                  <a:srgbClr val="000000"/>
                </a:solidFill>
                <a:effectLst/>
                <a:latin typeface="neo-sans"/>
              </a:rPr>
              <a:t>to enable pupils to build their knowledge and skills towards the agreed end points.</a:t>
            </a:r>
          </a:p>
          <a:p>
            <a:pPr algn="just"/>
            <a:endParaRPr lang="en-GB" sz="2400" b="0" i="0" dirty="0">
              <a:solidFill>
                <a:srgbClr val="000000"/>
              </a:solidFill>
              <a:effectLst/>
              <a:latin typeface="neo-sans"/>
            </a:endParaRPr>
          </a:p>
          <a:p>
            <a:pPr marL="342900" indent="-342900" algn="just">
              <a:buFont typeface="Arial" panose="020B0604020202020204" pitchFamily="34" charset="0"/>
              <a:buChar char="•"/>
            </a:pPr>
            <a:r>
              <a:rPr lang="en-GB" sz="2400" b="0" i="0" dirty="0">
                <a:solidFill>
                  <a:srgbClr val="000000"/>
                </a:solidFill>
                <a:effectLst/>
                <a:latin typeface="neo-sans"/>
              </a:rPr>
              <a:t>How leaders have ensured that the subject curriculum contains content that has been identified as </a:t>
            </a:r>
            <a:r>
              <a:rPr lang="en-GB" sz="2400" b="1" i="0" dirty="0">
                <a:solidFill>
                  <a:srgbClr val="000000"/>
                </a:solidFill>
                <a:effectLst/>
                <a:latin typeface="neo-sans"/>
              </a:rPr>
              <a:t>most useful</a:t>
            </a:r>
            <a:r>
              <a:rPr lang="en-GB" sz="2400" b="0" i="0" dirty="0">
                <a:solidFill>
                  <a:srgbClr val="000000"/>
                </a:solidFill>
                <a:effectLst/>
                <a:latin typeface="neo-sans"/>
              </a:rPr>
              <a:t>, ensuring that this content is </a:t>
            </a:r>
            <a:r>
              <a:rPr lang="en-GB" sz="2400" b="1" i="0" dirty="0">
                <a:solidFill>
                  <a:srgbClr val="000000"/>
                </a:solidFill>
                <a:effectLst/>
                <a:latin typeface="neo-sans"/>
              </a:rPr>
              <a:t>taught in a logical progression</a:t>
            </a:r>
            <a:r>
              <a:rPr lang="en-GB" sz="2400" b="0" i="0" dirty="0">
                <a:solidFill>
                  <a:srgbClr val="000000"/>
                </a:solidFill>
                <a:effectLst/>
                <a:latin typeface="neo-sans"/>
              </a:rPr>
              <a:t>, systematically and explicitly enough for all pupils to acquire the </a:t>
            </a:r>
            <a:r>
              <a:rPr lang="en-GB" sz="2400" b="1" i="0" dirty="0">
                <a:solidFill>
                  <a:srgbClr val="000000"/>
                </a:solidFill>
                <a:effectLst/>
                <a:latin typeface="neo-sans"/>
              </a:rPr>
              <a:t>intended knowledge and skills.</a:t>
            </a:r>
            <a:endParaRPr lang="en-GB" sz="2400" b="0" i="0" dirty="0">
              <a:solidFill>
                <a:srgbClr val="000000"/>
              </a:solidFill>
              <a:effectLst/>
              <a:latin typeface="neo-sans"/>
            </a:endParaRPr>
          </a:p>
        </p:txBody>
      </p:sp>
      <p:sp>
        <p:nvSpPr>
          <p:cNvPr id="6" name="TextBox 5">
            <a:extLst>
              <a:ext uri="{FF2B5EF4-FFF2-40B4-BE49-F238E27FC236}">
                <a16:creationId xmlns:a16="http://schemas.microsoft.com/office/drawing/2014/main" id="{55566896-3482-4B9F-B483-A84E94B3E4EF}"/>
              </a:ext>
            </a:extLst>
          </p:cNvPr>
          <p:cNvSpPr txBox="1"/>
          <p:nvPr/>
        </p:nvSpPr>
        <p:spPr>
          <a:xfrm>
            <a:off x="2100072" y="0"/>
            <a:ext cx="7991856" cy="646331"/>
          </a:xfrm>
          <a:prstGeom prst="rect">
            <a:avLst/>
          </a:prstGeom>
          <a:noFill/>
        </p:spPr>
        <p:txBody>
          <a:bodyPr wrap="square" rtlCol="0">
            <a:spAutoFit/>
          </a:bodyPr>
          <a:lstStyle/>
          <a:p>
            <a:pPr algn="ctr"/>
            <a:r>
              <a:rPr lang="en-GB" sz="3600" b="1" dirty="0">
                <a:solidFill>
                  <a:schemeClr val="accent1"/>
                </a:solidFill>
              </a:rPr>
              <a:t>Curriculum Intent.</a:t>
            </a:r>
          </a:p>
        </p:txBody>
      </p:sp>
      <p:sp>
        <p:nvSpPr>
          <p:cNvPr id="7" name="TextBox 6">
            <a:extLst>
              <a:ext uri="{FF2B5EF4-FFF2-40B4-BE49-F238E27FC236}">
                <a16:creationId xmlns:a16="http://schemas.microsoft.com/office/drawing/2014/main" id="{15EC41F4-802E-4AB6-BD36-72A501D0AD99}"/>
              </a:ext>
            </a:extLst>
          </p:cNvPr>
          <p:cNvSpPr txBox="1"/>
          <p:nvPr/>
        </p:nvSpPr>
        <p:spPr>
          <a:xfrm>
            <a:off x="10258759" y="6447919"/>
            <a:ext cx="1553765" cy="369332"/>
          </a:xfrm>
          <a:prstGeom prst="rect">
            <a:avLst/>
          </a:prstGeom>
          <a:noFill/>
        </p:spPr>
        <p:txBody>
          <a:bodyPr wrap="square">
            <a:spAutoFit/>
          </a:bodyPr>
          <a:lstStyle/>
          <a:p>
            <a:pPr algn="just"/>
            <a:r>
              <a:rPr lang="en-GB" dirty="0">
                <a:solidFill>
                  <a:srgbClr val="000000"/>
                </a:solidFill>
                <a:latin typeface="neo-sans"/>
              </a:rPr>
              <a:t>(Ofsted, 2021)</a:t>
            </a:r>
            <a:endParaRPr lang="en-GB" b="0" i="0" dirty="0">
              <a:solidFill>
                <a:srgbClr val="000000"/>
              </a:solidFill>
              <a:effectLst/>
              <a:latin typeface="neo-sans"/>
            </a:endParaRPr>
          </a:p>
        </p:txBody>
      </p:sp>
    </p:spTree>
    <p:extLst>
      <p:ext uri="{BB962C8B-B14F-4D97-AF65-F5344CB8AC3E}">
        <p14:creationId xmlns:p14="http://schemas.microsoft.com/office/powerpoint/2010/main" val="2982027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1F5F527-D5C0-49CE-9784-B1D6A30C5D50}"/>
              </a:ext>
            </a:extLst>
          </p:cNvPr>
          <p:cNvSpPr txBox="1"/>
          <p:nvPr/>
        </p:nvSpPr>
        <p:spPr>
          <a:xfrm>
            <a:off x="522732" y="982176"/>
            <a:ext cx="11146536" cy="4893647"/>
          </a:xfrm>
          <a:prstGeom prst="rect">
            <a:avLst/>
          </a:prstGeom>
          <a:noFill/>
        </p:spPr>
        <p:txBody>
          <a:bodyPr wrap="square">
            <a:spAutoFit/>
          </a:bodyPr>
          <a:lstStyle/>
          <a:p>
            <a:pPr algn="just"/>
            <a:r>
              <a:rPr lang="en-GB" sz="2400" b="1" i="0" u="sng" dirty="0">
                <a:solidFill>
                  <a:schemeClr val="accent1"/>
                </a:solidFill>
                <a:effectLst/>
                <a:latin typeface="neo-sans"/>
              </a:rPr>
              <a:t>Dismantling and reassembling</a:t>
            </a:r>
          </a:p>
          <a:p>
            <a:pPr algn="just"/>
            <a:endParaRPr lang="en-GB" sz="2400" b="1" i="0" dirty="0">
              <a:solidFill>
                <a:schemeClr val="accent1"/>
              </a:solidFill>
              <a:effectLst/>
              <a:latin typeface="neo-sans"/>
            </a:endParaRPr>
          </a:p>
          <a:p>
            <a:pPr marL="457200" indent="-457200" algn="just">
              <a:buFont typeface="Arial" panose="020B0604020202020204" pitchFamily="34" charset="0"/>
              <a:buChar char="•"/>
            </a:pPr>
            <a:r>
              <a:rPr lang="en-GB" sz="2400" b="0" i="0" dirty="0">
                <a:solidFill>
                  <a:srgbClr val="000000"/>
                </a:solidFill>
                <a:effectLst/>
                <a:latin typeface="neo-sans"/>
              </a:rPr>
              <a:t>Effective curriculum work requires subject leaders to </a:t>
            </a:r>
            <a:r>
              <a:rPr lang="en-GB" sz="2400" b="1" i="0" dirty="0">
                <a:solidFill>
                  <a:srgbClr val="000000"/>
                </a:solidFill>
                <a:effectLst/>
                <a:latin typeface="neo-sans"/>
              </a:rPr>
              <a:t>diagnose, dismantle and reassemble </a:t>
            </a:r>
            <a:r>
              <a:rPr lang="en-GB" sz="2400" b="0" i="0" dirty="0">
                <a:solidFill>
                  <a:srgbClr val="000000"/>
                </a:solidFill>
                <a:effectLst/>
                <a:latin typeface="neo-sans"/>
              </a:rPr>
              <a:t>the curriculum - evaluating and refining to seek what fits, why here, why now, what makes sense, what </a:t>
            </a:r>
            <a:r>
              <a:rPr lang="en-GB" sz="2400" dirty="0">
                <a:solidFill>
                  <a:srgbClr val="000000"/>
                </a:solidFill>
                <a:latin typeface="neo-sans"/>
              </a:rPr>
              <a:t>doesn’t fit/make sense</a:t>
            </a:r>
            <a:r>
              <a:rPr lang="en-GB" sz="2400" b="0" i="0" dirty="0">
                <a:solidFill>
                  <a:srgbClr val="000000"/>
                </a:solidFill>
                <a:effectLst/>
                <a:latin typeface="neo-sans"/>
              </a:rPr>
              <a:t>. </a:t>
            </a:r>
          </a:p>
          <a:p>
            <a:pPr algn="just"/>
            <a:endParaRPr lang="en-GB" sz="2400" b="0" i="0" dirty="0">
              <a:solidFill>
                <a:srgbClr val="000000"/>
              </a:solidFill>
              <a:effectLst/>
              <a:latin typeface="neo-sans"/>
            </a:endParaRPr>
          </a:p>
          <a:p>
            <a:pPr marL="457200" indent="-457200" algn="just">
              <a:buFont typeface="Arial" panose="020B0604020202020204" pitchFamily="34" charset="0"/>
              <a:buChar char="•"/>
            </a:pPr>
            <a:r>
              <a:rPr lang="en-GB" sz="2400" b="0" i="0" dirty="0">
                <a:solidFill>
                  <a:srgbClr val="000000"/>
                </a:solidFill>
                <a:effectLst/>
                <a:latin typeface="neo-sans"/>
              </a:rPr>
              <a:t>The process itself offers a way to </a:t>
            </a:r>
            <a:r>
              <a:rPr lang="en-GB" sz="2400" b="1" i="0" dirty="0">
                <a:solidFill>
                  <a:srgbClr val="000000"/>
                </a:solidFill>
                <a:effectLst/>
                <a:latin typeface="neo-sans"/>
              </a:rPr>
              <a:t>shape and develop our subject specialists </a:t>
            </a:r>
            <a:r>
              <a:rPr lang="en-GB" sz="2400" b="0" i="0" dirty="0">
                <a:solidFill>
                  <a:srgbClr val="000000"/>
                </a:solidFill>
                <a:effectLst/>
                <a:latin typeface="neo-sans"/>
              </a:rPr>
              <a:t>by focusing on what is being taught (content knowledge) and then refining how this is taught in a way that best serves the subject (pedagogical content knowledge). </a:t>
            </a:r>
          </a:p>
          <a:p>
            <a:pPr marL="457200" indent="-457200" algn="just">
              <a:buFont typeface="Arial" panose="020B0604020202020204" pitchFamily="34" charset="0"/>
              <a:buChar char="•"/>
            </a:pPr>
            <a:endParaRPr lang="en-GB" sz="2400" dirty="0">
              <a:solidFill>
                <a:srgbClr val="000000"/>
              </a:solidFill>
              <a:latin typeface="neo-sans"/>
            </a:endParaRPr>
          </a:p>
          <a:p>
            <a:pPr marL="457200" indent="-457200" algn="just">
              <a:buFont typeface="Arial" panose="020B0604020202020204" pitchFamily="34" charset="0"/>
              <a:buChar char="•"/>
            </a:pPr>
            <a:r>
              <a:rPr lang="en-GB" sz="2400" b="0" i="0" dirty="0">
                <a:solidFill>
                  <a:srgbClr val="000000"/>
                </a:solidFill>
                <a:effectLst/>
                <a:latin typeface="neo-sans"/>
              </a:rPr>
              <a:t>This shift ensures we move away from pursuing generic one size fits all approaches that can mangle the subject discipline and undermine the curriculum and allows us to get much closer to meaningful curriculum delivery as well as design.</a:t>
            </a:r>
          </a:p>
        </p:txBody>
      </p:sp>
      <p:sp>
        <p:nvSpPr>
          <p:cNvPr id="6" name="TextBox 5">
            <a:extLst>
              <a:ext uri="{FF2B5EF4-FFF2-40B4-BE49-F238E27FC236}">
                <a16:creationId xmlns:a16="http://schemas.microsoft.com/office/drawing/2014/main" id="{057D653C-522E-4E53-A383-709207D83586}"/>
              </a:ext>
            </a:extLst>
          </p:cNvPr>
          <p:cNvSpPr txBox="1"/>
          <p:nvPr/>
        </p:nvSpPr>
        <p:spPr>
          <a:xfrm>
            <a:off x="2100072" y="173926"/>
            <a:ext cx="7991856" cy="707886"/>
          </a:xfrm>
          <a:prstGeom prst="rect">
            <a:avLst/>
          </a:prstGeom>
          <a:noFill/>
        </p:spPr>
        <p:txBody>
          <a:bodyPr wrap="square" rtlCol="0">
            <a:spAutoFit/>
          </a:bodyPr>
          <a:lstStyle/>
          <a:p>
            <a:pPr algn="ctr"/>
            <a:r>
              <a:rPr lang="en-GB" sz="4000" b="1" dirty="0">
                <a:solidFill>
                  <a:schemeClr val="accent1"/>
                </a:solidFill>
              </a:rPr>
              <a:t>Curriculum Implementation</a:t>
            </a:r>
          </a:p>
        </p:txBody>
      </p:sp>
    </p:spTree>
    <p:extLst>
      <p:ext uri="{BB962C8B-B14F-4D97-AF65-F5344CB8AC3E}">
        <p14:creationId xmlns:p14="http://schemas.microsoft.com/office/powerpoint/2010/main" val="23228379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1476CCD-0817-459A-A145-AFE209EC3620}"/>
              </a:ext>
            </a:extLst>
          </p:cNvPr>
          <p:cNvSpPr txBox="1"/>
          <p:nvPr/>
        </p:nvSpPr>
        <p:spPr>
          <a:xfrm>
            <a:off x="252412" y="129212"/>
            <a:ext cx="11687176" cy="6740307"/>
          </a:xfrm>
          <a:prstGeom prst="rect">
            <a:avLst/>
          </a:prstGeom>
          <a:noFill/>
        </p:spPr>
        <p:txBody>
          <a:bodyPr wrap="square">
            <a:spAutoFit/>
          </a:bodyPr>
          <a:lstStyle/>
          <a:p>
            <a:pPr algn="just"/>
            <a:r>
              <a:rPr lang="en-GB" sz="2200" b="1" i="0" dirty="0">
                <a:solidFill>
                  <a:srgbClr val="0070C0"/>
                </a:solidFill>
                <a:effectLst/>
              </a:rPr>
              <a:t>Research and evidence suggest that the most important factors in how, and how effectively</a:t>
            </a:r>
            <a:r>
              <a:rPr lang="en-GB" sz="2200" b="1" dirty="0">
                <a:solidFill>
                  <a:srgbClr val="0070C0"/>
                </a:solidFill>
              </a:rPr>
              <a:t> </a:t>
            </a:r>
            <a:r>
              <a:rPr lang="en-GB" sz="2200" b="1" i="0" dirty="0">
                <a:solidFill>
                  <a:srgbClr val="0070C0"/>
                </a:solidFill>
                <a:effectLst/>
              </a:rPr>
              <a:t>the curriculum is implemented are:</a:t>
            </a:r>
          </a:p>
          <a:p>
            <a:pPr algn="just"/>
            <a:endParaRPr lang="en-GB" sz="2200" b="0" i="0" dirty="0">
              <a:solidFill>
                <a:srgbClr val="0B0C0C"/>
              </a:solidFill>
              <a:effectLst/>
            </a:endParaRPr>
          </a:p>
          <a:p>
            <a:pPr marL="285750" indent="-285750" algn="just">
              <a:buFont typeface="Arial" panose="020B0604020202020204" pitchFamily="34" charset="0"/>
              <a:buChar char="•"/>
            </a:pPr>
            <a:r>
              <a:rPr lang="en-GB" sz="2200" b="0" i="0" dirty="0">
                <a:solidFill>
                  <a:srgbClr val="0B0C0C"/>
                </a:solidFill>
                <a:effectLst/>
              </a:rPr>
              <a:t>Teachers have </a:t>
            </a:r>
            <a:r>
              <a:rPr lang="en-GB" sz="2200" b="1" i="0" dirty="0">
                <a:solidFill>
                  <a:srgbClr val="0B0C0C"/>
                </a:solidFill>
                <a:effectLst/>
              </a:rPr>
              <a:t>expert knowledge of the subjects </a:t>
            </a:r>
            <a:r>
              <a:rPr lang="en-GB" sz="2200" b="0" i="0" dirty="0">
                <a:solidFill>
                  <a:srgbClr val="0B0C0C"/>
                </a:solidFill>
                <a:effectLst/>
              </a:rPr>
              <a:t>that they teach. If they do not, they are supported to address gaps in their knowledge so that pupils are not disadvantaged by ineffective teaching.</a:t>
            </a:r>
          </a:p>
          <a:p>
            <a:pPr marL="285750" indent="-285750" algn="just">
              <a:buFont typeface="Arial" panose="020B0604020202020204" pitchFamily="34" charset="0"/>
              <a:buChar char="•"/>
            </a:pPr>
            <a:r>
              <a:rPr lang="en-GB" sz="2200" b="0" i="0" dirty="0">
                <a:solidFill>
                  <a:srgbClr val="0B0C0C"/>
                </a:solidFill>
                <a:effectLst/>
              </a:rPr>
              <a:t>Teachers </a:t>
            </a:r>
            <a:r>
              <a:rPr lang="en-GB" sz="2200" b="1" i="0" dirty="0">
                <a:solidFill>
                  <a:srgbClr val="0B0C0C"/>
                </a:solidFill>
                <a:effectLst/>
              </a:rPr>
              <a:t>check pupils’ understanding effectively</a:t>
            </a:r>
            <a:r>
              <a:rPr lang="en-GB" sz="2200" b="0" i="0" dirty="0">
                <a:solidFill>
                  <a:srgbClr val="0B0C0C"/>
                </a:solidFill>
                <a:effectLst/>
              </a:rPr>
              <a:t>, and identify and correct misunderstandings.</a:t>
            </a:r>
          </a:p>
          <a:p>
            <a:pPr marL="285750" indent="-285750" algn="just">
              <a:buFont typeface="Arial" panose="020B0604020202020204" pitchFamily="34" charset="0"/>
              <a:buChar char="•"/>
            </a:pPr>
            <a:r>
              <a:rPr lang="en-GB" sz="2200" b="0" i="0" dirty="0">
                <a:solidFill>
                  <a:srgbClr val="0B0C0C"/>
                </a:solidFill>
                <a:effectLst/>
              </a:rPr>
              <a:t>Teachers ensure that </a:t>
            </a:r>
            <a:r>
              <a:rPr lang="en-GB" sz="2200" b="1" i="0" dirty="0">
                <a:solidFill>
                  <a:srgbClr val="0B0C0C"/>
                </a:solidFill>
                <a:effectLst/>
              </a:rPr>
              <a:t>pupils embed key concepts in their long-term memory </a:t>
            </a:r>
            <a:r>
              <a:rPr lang="en-GB" sz="2200" b="0" i="0" dirty="0">
                <a:solidFill>
                  <a:srgbClr val="0B0C0C"/>
                </a:solidFill>
                <a:effectLst/>
              </a:rPr>
              <a:t>and apply them fluently.</a:t>
            </a:r>
          </a:p>
          <a:p>
            <a:pPr marL="285750" indent="-285750" algn="just">
              <a:buFont typeface="Arial" panose="020B0604020202020204" pitchFamily="34" charset="0"/>
              <a:buChar char="•"/>
            </a:pPr>
            <a:r>
              <a:rPr lang="en-GB" sz="2200" b="0" i="0" dirty="0">
                <a:solidFill>
                  <a:srgbClr val="0B0C0C"/>
                </a:solidFill>
                <a:effectLst/>
              </a:rPr>
              <a:t>The subject curriculum is designed and delivered in a way that allows pupils </a:t>
            </a:r>
            <a:r>
              <a:rPr lang="en-GB" sz="2200" b="1" i="0" dirty="0">
                <a:solidFill>
                  <a:srgbClr val="0B0C0C"/>
                </a:solidFill>
                <a:effectLst/>
              </a:rPr>
              <a:t>to transfer key knowledge to long-term memory. </a:t>
            </a:r>
          </a:p>
          <a:p>
            <a:pPr marL="285750" indent="-285750" algn="just">
              <a:buFont typeface="Arial" panose="020B0604020202020204" pitchFamily="34" charset="0"/>
              <a:buChar char="•"/>
            </a:pPr>
            <a:r>
              <a:rPr lang="en-GB" sz="2200" b="0" i="0" dirty="0">
                <a:solidFill>
                  <a:srgbClr val="0B0C0C"/>
                </a:solidFill>
                <a:effectLst/>
              </a:rPr>
              <a:t>It is </a:t>
            </a:r>
            <a:r>
              <a:rPr lang="en-GB" sz="2200" b="1" i="0" dirty="0">
                <a:solidFill>
                  <a:srgbClr val="0B0C0C"/>
                </a:solidFill>
                <a:effectLst/>
              </a:rPr>
              <a:t>sequenced so that new knowledge and skills build on what has been taught before </a:t>
            </a:r>
            <a:r>
              <a:rPr lang="en-GB" sz="2200" b="0" i="0" dirty="0">
                <a:solidFill>
                  <a:srgbClr val="0B0C0C"/>
                </a:solidFill>
                <a:effectLst/>
              </a:rPr>
              <a:t>and pupils can work towards clearly defined end points.</a:t>
            </a:r>
          </a:p>
          <a:p>
            <a:pPr marL="285750" indent="-285750" algn="just">
              <a:buFont typeface="Arial" panose="020B0604020202020204" pitchFamily="34" charset="0"/>
              <a:buChar char="•"/>
            </a:pPr>
            <a:r>
              <a:rPr lang="en-GB" sz="2200" b="0" i="0" dirty="0">
                <a:solidFill>
                  <a:srgbClr val="0B0C0C"/>
                </a:solidFill>
                <a:effectLst/>
              </a:rPr>
              <a:t>Teachers </a:t>
            </a:r>
            <a:r>
              <a:rPr lang="en-GB" sz="2200" b="1" i="0" dirty="0">
                <a:solidFill>
                  <a:srgbClr val="0B0C0C"/>
                </a:solidFill>
                <a:effectLst/>
              </a:rPr>
              <a:t>use assessment to check pupils’ understanding </a:t>
            </a:r>
            <a:r>
              <a:rPr lang="en-GB" sz="2200" b="0" i="0" dirty="0">
                <a:solidFill>
                  <a:srgbClr val="0B0C0C"/>
                </a:solidFill>
                <a:effectLst/>
              </a:rPr>
              <a:t>in order to inform teaching, and to help pupils embed and use knowledge fluently and develop their understanding, and not simply memorise disconnected facts</a:t>
            </a:r>
          </a:p>
          <a:p>
            <a:pPr marL="285750" indent="-285750" algn="just">
              <a:buFont typeface="Arial" panose="020B0604020202020204" pitchFamily="34" charset="0"/>
              <a:buChar char="•"/>
            </a:pPr>
            <a:r>
              <a:rPr lang="en-GB" sz="2200" b="0" i="0" dirty="0">
                <a:solidFill>
                  <a:srgbClr val="0B0C0C"/>
                </a:solidFill>
                <a:effectLst/>
              </a:rPr>
              <a:t>Their approach to teaching remains </a:t>
            </a:r>
            <a:r>
              <a:rPr lang="en-GB" sz="2200" b="1" i="0" dirty="0">
                <a:solidFill>
                  <a:srgbClr val="0B0C0C"/>
                </a:solidFill>
                <a:effectLst/>
              </a:rPr>
              <a:t>rooted in evidence and the key elements of effective teaching</a:t>
            </a:r>
            <a:r>
              <a:rPr lang="en-GB" sz="2200" b="0" i="0" dirty="0">
                <a:solidFill>
                  <a:srgbClr val="0B0C0C"/>
                </a:solidFill>
                <a:effectLst/>
              </a:rPr>
              <a:t>. </a:t>
            </a:r>
          </a:p>
          <a:p>
            <a:pPr marL="285750" indent="-285750" algn="just">
              <a:buFont typeface="Arial" panose="020B0604020202020204" pitchFamily="34" charset="0"/>
              <a:buChar char="•"/>
            </a:pPr>
            <a:r>
              <a:rPr lang="en-GB" sz="2200" b="1" i="0" dirty="0">
                <a:solidFill>
                  <a:srgbClr val="0B0C0C"/>
                </a:solidFill>
                <a:effectLst/>
              </a:rPr>
              <a:t>Feedback, retrieval practice </a:t>
            </a:r>
            <a:r>
              <a:rPr lang="en-GB" sz="2200" i="0" dirty="0">
                <a:solidFill>
                  <a:srgbClr val="0B0C0C"/>
                </a:solidFill>
                <a:effectLst/>
              </a:rPr>
              <a:t>and</a:t>
            </a:r>
            <a:r>
              <a:rPr lang="en-GB" sz="2200" b="1" i="0" dirty="0">
                <a:solidFill>
                  <a:srgbClr val="0B0C0C"/>
                </a:solidFill>
                <a:effectLst/>
              </a:rPr>
              <a:t> assessment </a:t>
            </a:r>
            <a:r>
              <a:rPr lang="en-GB" sz="2200" b="0" i="0" dirty="0">
                <a:solidFill>
                  <a:srgbClr val="0B0C0C"/>
                </a:solidFill>
                <a:effectLst/>
              </a:rPr>
              <a:t>are prioritised. </a:t>
            </a:r>
            <a:endParaRPr lang="en-GB" sz="2200" dirty="0">
              <a:solidFill>
                <a:srgbClr val="0B0C0C"/>
              </a:solidFill>
            </a:endParaRPr>
          </a:p>
          <a:p>
            <a:pPr algn="just"/>
            <a:r>
              <a:rPr lang="en-GB" sz="1400" b="0" i="0" dirty="0">
                <a:solidFill>
                  <a:srgbClr val="0B0C0C"/>
                </a:solidFill>
                <a:effectLst/>
              </a:rPr>
              <a:t>(Ofsted, 2021)</a:t>
            </a:r>
          </a:p>
        </p:txBody>
      </p:sp>
    </p:spTree>
    <p:extLst>
      <p:ext uri="{BB962C8B-B14F-4D97-AF65-F5344CB8AC3E}">
        <p14:creationId xmlns:p14="http://schemas.microsoft.com/office/powerpoint/2010/main" val="37197683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4DD02A7-6C7A-4E9F-B271-6E6D3FB88F73}"/>
              </a:ext>
            </a:extLst>
          </p:cNvPr>
          <p:cNvSpPr txBox="1"/>
          <p:nvPr/>
        </p:nvSpPr>
        <p:spPr>
          <a:xfrm>
            <a:off x="299085" y="169932"/>
            <a:ext cx="11593830" cy="6278642"/>
          </a:xfrm>
          <a:prstGeom prst="rect">
            <a:avLst/>
          </a:prstGeom>
          <a:noFill/>
        </p:spPr>
        <p:txBody>
          <a:bodyPr wrap="square">
            <a:spAutoFit/>
          </a:bodyPr>
          <a:lstStyle/>
          <a:p>
            <a:pPr algn="ctr"/>
            <a:r>
              <a:rPr lang="en-GB" sz="2800" b="1" i="0" dirty="0">
                <a:solidFill>
                  <a:schemeClr val="accent1"/>
                </a:solidFill>
                <a:effectLst/>
              </a:rPr>
              <a:t>Implementation - Curriculum sequencing.</a:t>
            </a:r>
          </a:p>
          <a:p>
            <a:pPr algn="just"/>
            <a:endParaRPr lang="en-GB" sz="2200" dirty="0">
              <a:solidFill>
                <a:srgbClr val="000000"/>
              </a:solidFill>
            </a:endParaRPr>
          </a:p>
          <a:p>
            <a:pPr marL="342900" indent="-342900" algn="just">
              <a:buFont typeface="Arial" panose="020B0604020202020204" pitchFamily="34" charset="0"/>
              <a:buChar char="•"/>
            </a:pPr>
            <a:r>
              <a:rPr lang="en-GB" sz="2200" b="0" i="0" dirty="0">
                <a:solidFill>
                  <a:srgbClr val="000000"/>
                </a:solidFill>
                <a:effectLst/>
              </a:rPr>
              <a:t>Sequencing is far more than just “</a:t>
            </a:r>
            <a:r>
              <a:rPr lang="en-GB" sz="2200" b="0" i="1" dirty="0">
                <a:solidFill>
                  <a:srgbClr val="000000"/>
                </a:solidFill>
                <a:effectLst/>
              </a:rPr>
              <a:t>this follows this, this follows this”</a:t>
            </a:r>
            <a:r>
              <a:rPr lang="en-GB" sz="2200" b="0" i="0" dirty="0">
                <a:solidFill>
                  <a:srgbClr val="000000"/>
                </a:solidFill>
                <a:effectLst/>
              </a:rPr>
              <a:t>. It is more than the ordering of component parts - it is foreshadowing, embellishment, echoing and evolution. </a:t>
            </a:r>
          </a:p>
          <a:p>
            <a:pPr marL="342900" indent="-342900" algn="just">
              <a:buFont typeface="Arial" panose="020B0604020202020204" pitchFamily="34" charset="0"/>
              <a:buChar char="•"/>
            </a:pPr>
            <a:endParaRPr lang="en-GB" sz="2200" dirty="0">
              <a:solidFill>
                <a:srgbClr val="000000"/>
              </a:solidFill>
            </a:endParaRPr>
          </a:p>
          <a:p>
            <a:pPr marL="342900" indent="-342900" algn="just">
              <a:buFont typeface="Arial" panose="020B0604020202020204" pitchFamily="34" charset="0"/>
              <a:buChar char="•"/>
            </a:pPr>
            <a:r>
              <a:rPr lang="en-GB" sz="2200" b="0" i="0" dirty="0">
                <a:solidFill>
                  <a:srgbClr val="000000"/>
                </a:solidFill>
                <a:effectLst/>
              </a:rPr>
              <a:t>To create coherence, we need to look at the </a:t>
            </a:r>
            <a:r>
              <a:rPr lang="en-GB" sz="2200" b="1" i="0" dirty="0">
                <a:solidFill>
                  <a:srgbClr val="000000"/>
                </a:solidFill>
                <a:effectLst/>
              </a:rPr>
              <a:t>relationships </a:t>
            </a:r>
            <a:r>
              <a:rPr lang="en-GB" sz="2200" i="0" dirty="0">
                <a:solidFill>
                  <a:srgbClr val="000000"/>
                </a:solidFill>
                <a:effectLst/>
              </a:rPr>
              <a:t>and</a:t>
            </a:r>
            <a:r>
              <a:rPr lang="en-GB" sz="2200" b="1" i="0" dirty="0">
                <a:solidFill>
                  <a:srgbClr val="000000"/>
                </a:solidFill>
                <a:effectLst/>
              </a:rPr>
              <a:t> connections </a:t>
            </a:r>
            <a:r>
              <a:rPr lang="en-GB" sz="2200" b="0" i="0" dirty="0">
                <a:solidFill>
                  <a:srgbClr val="000000"/>
                </a:solidFill>
                <a:effectLst/>
              </a:rPr>
              <a:t>that make up our curriculum. </a:t>
            </a:r>
          </a:p>
          <a:p>
            <a:pPr marL="342900" indent="-342900" algn="just">
              <a:buFont typeface="Arial" panose="020B0604020202020204" pitchFamily="34" charset="0"/>
              <a:buChar char="•"/>
            </a:pPr>
            <a:endParaRPr lang="en-GB" sz="2200" dirty="0">
              <a:solidFill>
                <a:srgbClr val="000000"/>
              </a:solidFill>
            </a:endParaRPr>
          </a:p>
          <a:p>
            <a:pPr marL="342900" indent="-342900" algn="just">
              <a:buFont typeface="Arial" panose="020B0604020202020204" pitchFamily="34" charset="0"/>
              <a:buChar char="•"/>
            </a:pPr>
            <a:r>
              <a:rPr lang="en-GB" sz="2200" b="0" i="0" dirty="0">
                <a:solidFill>
                  <a:srgbClr val="000000"/>
                </a:solidFill>
                <a:effectLst/>
              </a:rPr>
              <a:t>This can be as simple as signposting statements: where have we seen this before? How does this have a relationship with what has been learnt previously? How does our understanding of one concept act as a threshold for understanding the next? </a:t>
            </a:r>
          </a:p>
          <a:p>
            <a:pPr marL="342900" indent="-342900" algn="just">
              <a:buFont typeface="Arial" panose="020B0604020202020204" pitchFamily="34" charset="0"/>
              <a:buChar char="•"/>
            </a:pPr>
            <a:endParaRPr lang="en-GB" sz="2200" dirty="0">
              <a:solidFill>
                <a:srgbClr val="000000"/>
              </a:solidFill>
            </a:endParaRPr>
          </a:p>
          <a:p>
            <a:pPr marL="342900" indent="-342900" algn="just">
              <a:buFont typeface="Arial" panose="020B0604020202020204" pitchFamily="34" charset="0"/>
              <a:buChar char="•"/>
            </a:pPr>
            <a:r>
              <a:rPr lang="en-GB" sz="2200" b="0" i="0" dirty="0">
                <a:solidFill>
                  <a:srgbClr val="000000"/>
                </a:solidFill>
                <a:effectLst/>
              </a:rPr>
              <a:t>But to do this work and to provide this coherence, we need a clear framework for our subject and those who teach it so we can help students make strong schematic connections at each stage of the curriculum. </a:t>
            </a:r>
          </a:p>
          <a:p>
            <a:pPr marL="342900" indent="-342900" algn="just">
              <a:buFont typeface="Arial" panose="020B0604020202020204" pitchFamily="34" charset="0"/>
              <a:buChar char="•"/>
            </a:pPr>
            <a:endParaRPr lang="en-GB" sz="2200" dirty="0">
              <a:solidFill>
                <a:srgbClr val="000000"/>
              </a:solidFill>
            </a:endParaRPr>
          </a:p>
          <a:p>
            <a:pPr marL="342900" indent="-342900" algn="just">
              <a:buFont typeface="Arial" panose="020B0604020202020204" pitchFamily="34" charset="0"/>
              <a:buChar char="•"/>
            </a:pPr>
            <a:r>
              <a:rPr lang="en-GB" sz="2200" b="0" i="0" dirty="0">
                <a:solidFill>
                  <a:srgbClr val="000000"/>
                </a:solidFill>
                <a:effectLst/>
              </a:rPr>
              <a:t>No matter how we approach this sequencing, it is crucial to constantly ask ourselves: </a:t>
            </a:r>
            <a:r>
              <a:rPr lang="en-GB" sz="2200" b="1" i="1" dirty="0">
                <a:effectLst/>
              </a:rPr>
              <a:t>Why this? Why now?</a:t>
            </a:r>
            <a:endParaRPr lang="en-GB" sz="2200" b="1" i="0" dirty="0">
              <a:effectLst/>
            </a:endParaRPr>
          </a:p>
        </p:txBody>
      </p:sp>
    </p:spTree>
    <p:extLst>
      <p:ext uri="{BB962C8B-B14F-4D97-AF65-F5344CB8AC3E}">
        <p14:creationId xmlns:p14="http://schemas.microsoft.com/office/powerpoint/2010/main" val="30319271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B0A016B-509C-4580-A59B-E1CDB633F088}"/>
              </a:ext>
            </a:extLst>
          </p:cNvPr>
          <p:cNvSpPr txBox="1"/>
          <p:nvPr/>
        </p:nvSpPr>
        <p:spPr>
          <a:xfrm>
            <a:off x="392618" y="3657600"/>
            <a:ext cx="10965944" cy="1938992"/>
          </a:xfrm>
          <a:prstGeom prst="rect">
            <a:avLst/>
          </a:prstGeom>
          <a:noFill/>
        </p:spPr>
        <p:txBody>
          <a:bodyPr wrap="square">
            <a:spAutoFit/>
          </a:bodyPr>
          <a:lstStyle/>
          <a:p>
            <a:pPr algn="just"/>
            <a:r>
              <a:rPr lang="en-GB" sz="2400" b="1" dirty="0">
                <a:solidFill>
                  <a:srgbClr val="00839E"/>
                </a:solidFill>
                <a:effectLst/>
                <a:latin typeface="Calibri" panose="020F0502020204030204" pitchFamily="34" charset="0"/>
                <a:ea typeface="Times New Roman" panose="02020603050405020304" pitchFamily="18" charset="0"/>
                <a:cs typeface="Segoe UI" panose="020B0502040204020203" pitchFamily="34" charset="0"/>
              </a:rPr>
              <a:t>Religious Education </a:t>
            </a:r>
            <a:r>
              <a:rPr lang="en-GB" sz="2400" dirty="0">
                <a:effectLst/>
                <a:latin typeface="Calibri" panose="020F0502020204030204" pitchFamily="34" charset="0"/>
                <a:ea typeface="Times New Roman" panose="02020603050405020304" pitchFamily="18" charset="0"/>
                <a:cs typeface="Segoe UI" panose="020B0502040204020203" pitchFamily="34" charset="0"/>
              </a:rPr>
              <a:t>– Pupils must develop a strong knowledge of Original Sin (the Fall), before they can fully understand the importance of the Incarnation (when God took human form in Jesus). Therefore, the sequence of the curriculum needs to reflect this. Pupils must be aware of the fact that Jesus was Jewish, and the challenges he faced as a Jewish man, to understand events surrounding his Crucifixion.</a:t>
            </a:r>
          </a:p>
        </p:txBody>
      </p:sp>
      <p:sp>
        <p:nvSpPr>
          <p:cNvPr id="6" name="TextBox 5">
            <a:extLst>
              <a:ext uri="{FF2B5EF4-FFF2-40B4-BE49-F238E27FC236}">
                <a16:creationId xmlns:a16="http://schemas.microsoft.com/office/drawing/2014/main" id="{22A3C591-A5BF-478C-97EE-415CA7E925F0}"/>
              </a:ext>
            </a:extLst>
          </p:cNvPr>
          <p:cNvSpPr txBox="1"/>
          <p:nvPr/>
        </p:nvSpPr>
        <p:spPr>
          <a:xfrm>
            <a:off x="392618" y="734914"/>
            <a:ext cx="10865931" cy="2308324"/>
          </a:xfrm>
          <a:prstGeom prst="rect">
            <a:avLst/>
          </a:prstGeom>
          <a:noFill/>
        </p:spPr>
        <p:txBody>
          <a:bodyPr wrap="square">
            <a:spAutoFit/>
          </a:bodyPr>
          <a:lstStyle/>
          <a:p>
            <a:pPr algn="just"/>
            <a:r>
              <a:rPr lang="en-GB" sz="2400" b="1" dirty="0">
                <a:solidFill>
                  <a:srgbClr val="00839E"/>
                </a:solidFill>
                <a:effectLst/>
                <a:latin typeface="Calibri" panose="020F0502020204030204" pitchFamily="34" charset="0"/>
                <a:ea typeface="Times New Roman" panose="02020603050405020304" pitchFamily="18" charset="0"/>
                <a:cs typeface="Segoe UI" panose="020B0502040204020203" pitchFamily="34" charset="0"/>
              </a:rPr>
              <a:t>History</a:t>
            </a:r>
            <a:r>
              <a:rPr lang="en-GB" sz="2400" b="1" dirty="0">
                <a:effectLst/>
                <a:latin typeface="Calibri" panose="020F0502020204030204" pitchFamily="34" charset="0"/>
                <a:ea typeface="Times New Roman" panose="02020603050405020304" pitchFamily="18" charset="0"/>
                <a:cs typeface="Segoe UI" panose="020B0502040204020203" pitchFamily="34" charset="0"/>
              </a:rPr>
              <a:t> </a:t>
            </a:r>
            <a:r>
              <a:rPr lang="en-GB" sz="2400" dirty="0">
                <a:effectLst/>
                <a:latin typeface="Calibri" panose="020F0502020204030204" pitchFamily="34" charset="0"/>
                <a:ea typeface="Times New Roman" panose="02020603050405020304" pitchFamily="18" charset="0"/>
                <a:cs typeface="Segoe UI" panose="020B0502040204020203" pitchFamily="34" charset="0"/>
              </a:rPr>
              <a:t>– Before teaching the events of the Battle of Hastings in 1066, teachers must have a strong content knowledge of the Vikings in England.  Without this knowledge, teachers would not be able to accurately explain why Harold Hardrada believed he was the Heir to the Throne. Pupils must be able to acquire a strong prior-knowledge of the Vikings in England, before being taught about the Battle of Hastings. This should be reflected in the sequencing of the curriculum.</a:t>
            </a:r>
            <a:endParaRPr lang="en-GB"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259495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4DD02A7-6C7A-4E9F-B271-6E6D3FB88F73}"/>
              </a:ext>
            </a:extLst>
          </p:cNvPr>
          <p:cNvSpPr txBox="1"/>
          <p:nvPr/>
        </p:nvSpPr>
        <p:spPr>
          <a:xfrm>
            <a:off x="350520" y="327094"/>
            <a:ext cx="11593830" cy="6309420"/>
          </a:xfrm>
          <a:prstGeom prst="rect">
            <a:avLst/>
          </a:prstGeom>
          <a:noFill/>
        </p:spPr>
        <p:txBody>
          <a:bodyPr wrap="square">
            <a:spAutoFit/>
          </a:bodyPr>
          <a:lstStyle/>
          <a:p>
            <a:pPr algn="ctr"/>
            <a:r>
              <a:rPr lang="en-GB" sz="2800" b="1" i="0" dirty="0">
                <a:solidFill>
                  <a:schemeClr val="accent1"/>
                </a:solidFill>
                <a:effectLst/>
                <a:latin typeface="neo-sans"/>
              </a:rPr>
              <a:t>How do we accurately assess the impact of the curriculum?</a:t>
            </a:r>
          </a:p>
          <a:p>
            <a:pPr algn="just"/>
            <a:endParaRPr lang="en-GB" sz="2200" b="0" i="0" dirty="0">
              <a:solidFill>
                <a:srgbClr val="000000"/>
              </a:solidFill>
              <a:effectLst/>
              <a:latin typeface="neo-sans"/>
            </a:endParaRPr>
          </a:p>
          <a:p>
            <a:pPr marL="342900" indent="-342900" algn="just">
              <a:buFont typeface="Arial" panose="020B0604020202020204" pitchFamily="34" charset="0"/>
              <a:buChar char="•"/>
            </a:pPr>
            <a:r>
              <a:rPr lang="en-GB" sz="2400" b="0" i="0" dirty="0">
                <a:solidFill>
                  <a:srgbClr val="000000"/>
                </a:solidFill>
                <a:effectLst/>
                <a:latin typeface="neo-sans"/>
              </a:rPr>
              <a:t>A well-constructed, well-taught curriculum will </a:t>
            </a:r>
            <a:r>
              <a:rPr lang="en-GB" sz="2400" b="1" i="0" dirty="0">
                <a:solidFill>
                  <a:srgbClr val="000000"/>
                </a:solidFill>
                <a:effectLst/>
                <a:latin typeface="neo-sans"/>
              </a:rPr>
              <a:t>lead to pupils learning more </a:t>
            </a:r>
            <a:r>
              <a:rPr lang="en-GB" sz="2400" b="0" i="0" dirty="0">
                <a:solidFill>
                  <a:srgbClr val="000000"/>
                </a:solidFill>
                <a:effectLst/>
                <a:latin typeface="neo-sans"/>
              </a:rPr>
              <a:t>and so achieving </a:t>
            </a:r>
            <a:r>
              <a:rPr lang="en-GB" sz="2400" b="1" i="0" dirty="0">
                <a:solidFill>
                  <a:srgbClr val="000000"/>
                </a:solidFill>
                <a:effectLst/>
                <a:latin typeface="neo-sans"/>
              </a:rPr>
              <a:t>good results</a:t>
            </a:r>
            <a:r>
              <a:rPr lang="en-GB" sz="2400" b="0" i="0" dirty="0">
                <a:solidFill>
                  <a:srgbClr val="000000"/>
                </a:solidFill>
                <a:effectLst/>
                <a:latin typeface="neo-sans"/>
              </a:rPr>
              <a:t>. Therefore, such a curriculum contributes to evidence of impact. </a:t>
            </a:r>
          </a:p>
          <a:p>
            <a:pPr marL="342900" indent="-342900" algn="just">
              <a:buFont typeface="Arial" panose="020B0604020202020204" pitchFamily="34" charset="0"/>
              <a:buChar char="•"/>
            </a:pPr>
            <a:endParaRPr lang="en-GB" sz="2400" b="0" i="0" dirty="0">
              <a:solidFill>
                <a:srgbClr val="000000"/>
              </a:solidFill>
              <a:effectLst/>
              <a:latin typeface="neo-sans"/>
            </a:endParaRPr>
          </a:p>
          <a:p>
            <a:pPr marL="342900" indent="-342900" algn="just">
              <a:buFont typeface="Arial" panose="020B0604020202020204" pitchFamily="34" charset="0"/>
              <a:buChar char="•"/>
            </a:pPr>
            <a:r>
              <a:rPr lang="en-GB" sz="2400" b="0" i="0" dirty="0">
                <a:solidFill>
                  <a:srgbClr val="000000"/>
                </a:solidFill>
                <a:effectLst/>
                <a:latin typeface="neo-sans"/>
              </a:rPr>
              <a:t>Disadvantaged pupils and pupils with SEND will acquire the knowledge and cultural capital they need to succeed in life.</a:t>
            </a:r>
          </a:p>
          <a:p>
            <a:pPr marL="342900" indent="-342900" algn="just">
              <a:buFont typeface="Arial" panose="020B0604020202020204" pitchFamily="34" charset="0"/>
              <a:buChar char="•"/>
            </a:pPr>
            <a:endParaRPr lang="en-GB" sz="2400" b="0" i="0" dirty="0">
              <a:solidFill>
                <a:srgbClr val="000000"/>
              </a:solidFill>
              <a:effectLst/>
              <a:latin typeface="neo-sans"/>
            </a:endParaRPr>
          </a:p>
          <a:p>
            <a:pPr marL="342900" indent="-342900" algn="just">
              <a:buFont typeface="Arial" panose="020B0604020202020204" pitchFamily="34" charset="0"/>
              <a:buChar char="•"/>
            </a:pPr>
            <a:r>
              <a:rPr lang="en-GB" sz="2400" b="0" i="0" dirty="0">
                <a:solidFill>
                  <a:srgbClr val="000000"/>
                </a:solidFill>
                <a:effectLst/>
                <a:latin typeface="neo-sans"/>
              </a:rPr>
              <a:t>Pupils are making progress in that they </a:t>
            </a:r>
            <a:r>
              <a:rPr lang="en-GB" sz="2400" b="1" i="0" dirty="0">
                <a:solidFill>
                  <a:srgbClr val="000000"/>
                </a:solidFill>
                <a:effectLst/>
                <a:latin typeface="neo-sans"/>
              </a:rPr>
              <a:t>know more, remember more </a:t>
            </a:r>
            <a:r>
              <a:rPr lang="en-GB" sz="2400" i="0" dirty="0">
                <a:solidFill>
                  <a:srgbClr val="000000"/>
                </a:solidFill>
                <a:effectLst/>
                <a:latin typeface="neo-sans"/>
              </a:rPr>
              <a:t>and</a:t>
            </a:r>
            <a:r>
              <a:rPr lang="en-GB" sz="2400" b="1" i="0" dirty="0">
                <a:solidFill>
                  <a:srgbClr val="000000"/>
                </a:solidFill>
                <a:effectLst/>
                <a:latin typeface="neo-sans"/>
              </a:rPr>
              <a:t> are able to do more. </a:t>
            </a:r>
            <a:r>
              <a:rPr lang="en-GB" sz="2400" b="0" i="0" dirty="0">
                <a:solidFill>
                  <a:srgbClr val="000000"/>
                </a:solidFill>
                <a:effectLst/>
                <a:latin typeface="neo-sans"/>
              </a:rPr>
              <a:t>They are learning what is intended in the curriculum.</a:t>
            </a:r>
          </a:p>
          <a:p>
            <a:pPr marL="342900" indent="-342900" algn="just">
              <a:buFont typeface="Arial" panose="020B0604020202020204" pitchFamily="34" charset="0"/>
              <a:buChar char="•"/>
            </a:pPr>
            <a:endParaRPr lang="en-GB" sz="2400" b="0" i="0" dirty="0">
              <a:solidFill>
                <a:srgbClr val="000000"/>
              </a:solidFill>
              <a:effectLst/>
              <a:latin typeface="neo-sans"/>
            </a:endParaRPr>
          </a:p>
          <a:p>
            <a:pPr marL="342900" indent="-342900" algn="just">
              <a:buFont typeface="Arial" panose="020B0604020202020204" pitchFamily="34" charset="0"/>
              <a:buChar char="•"/>
            </a:pPr>
            <a:r>
              <a:rPr lang="en-GB" sz="2400" b="0" i="0" dirty="0">
                <a:solidFill>
                  <a:srgbClr val="000000"/>
                </a:solidFill>
                <a:effectLst/>
                <a:latin typeface="neo-sans"/>
              </a:rPr>
              <a:t>All learning builds towards an </a:t>
            </a:r>
            <a:r>
              <a:rPr lang="en-GB" sz="2400" b="1" i="0" dirty="0">
                <a:solidFill>
                  <a:srgbClr val="000000"/>
                </a:solidFill>
                <a:effectLst/>
                <a:latin typeface="neo-sans"/>
              </a:rPr>
              <a:t>end point</a:t>
            </a:r>
            <a:r>
              <a:rPr lang="en-GB" sz="2400" b="0" i="0" dirty="0">
                <a:solidFill>
                  <a:srgbClr val="000000"/>
                </a:solidFill>
                <a:effectLst/>
                <a:latin typeface="neo-sans"/>
              </a:rPr>
              <a:t>. Pupils are being prepared for their next stage of education, training or employment at each stage of their learning. </a:t>
            </a:r>
          </a:p>
          <a:p>
            <a:pPr algn="just"/>
            <a:endParaRPr lang="en-GB" b="0" i="0" dirty="0">
              <a:solidFill>
                <a:srgbClr val="000000"/>
              </a:solidFill>
              <a:effectLst/>
              <a:latin typeface="neo-sans"/>
            </a:endParaRPr>
          </a:p>
          <a:p>
            <a:pPr algn="just"/>
            <a:endParaRPr lang="en-GB" b="0" i="0" dirty="0">
              <a:solidFill>
                <a:srgbClr val="0B0C0C"/>
              </a:solidFill>
              <a:effectLst/>
            </a:endParaRPr>
          </a:p>
          <a:p>
            <a:pPr algn="just"/>
            <a:endParaRPr lang="en-GB" dirty="0">
              <a:solidFill>
                <a:srgbClr val="0B0C0C"/>
              </a:solidFill>
            </a:endParaRPr>
          </a:p>
          <a:p>
            <a:pPr algn="just"/>
            <a:endParaRPr lang="en-GB" b="0" i="0" dirty="0">
              <a:solidFill>
                <a:srgbClr val="0B0C0C"/>
              </a:solidFill>
              <a:effectLst/>
            </a:endParaRPr>
          </a:p>
          <a:p>
            <a:pPr algn="just"/>
            <a:r>
              <a:rPr lang="en-GB" b="0" i="0" dirty="0">
                <a:solidFill>
                  <a:srgbClr val="0B0C0C"/>
                </a:solidFill>
                <a:effectLst/>
              </a:rPr>
              <a:t>(Ofsted, 2021)</a:t>
            </a:r>
          </a:p>
        </p:txBody>
      </p:sp>
    </p:spTree>
    <p:extLst>
      <p:ext uri="{BB962C8B-B14F-4D97-AF65-F5344CB8AC3E}">
        <p14:creationId xmlns:p14="http://schemas.microsoft.com/office/powerpoint/2010/main" val="17396315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descr="Chat outline">
            <a:extLst>
              <a:ext uri="{FF2B5EF4-FFF2-40B4-BE49-F238E27FC236}">
                <a16:creationId xmlns:a16="http://schemas.microsoft.com/office/drawing/2014/main" id="{3390CB68-7EBF-424C-8625-157D4188591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78858" y="1894349"/>
            <a:ext cx="2846070" cy="2846070"/>
          </a:xfrm>
          <a:prstGeom prst="rect">
            <a:avLst/>
          </a:prstGeom>
        </p:spPr>
      </p:pic>
      <p:sp>
        <p:nvSpPr>
          <p:cNvPr id="4" name="TextBox 3">
            <a:extLst>
              <a:ext uri="{FF2B5EF4-FFF2-40B4-BE49-F238E27FC236}">
                <a16:creationId xmlns:a16="http://schemas.microsoft.com/office/drawing/2014/main" id="{0459CF3E-B898-45CB-9A8E-7A09A1E5D35C}"/>
              </a:ext>
            </a:extLst>
          </p:cNvPr>
          <p:cNvSpPr txBox="1"/>
          <p:nvPr/>
        </p:nvSpPr>
        <p:spPr>
          <a:xfrm>
            <a:off x="353187" y="24215"/>
            <a:ext cx="4649724" cy="461665"/>
          </a:xfrm>
          <a:prstGeom prst="rect">
            <a:avLst/>
          </a:prstGeom>
          <a:noFill/>
        </p:spPr>
        <p:txBody>
          <a:bodyPr wrap="square" rtlCol="0">
            <a:spAutoFit/>
          </a:bodyPr>
          <a:lstStyle/>
          <a:p>
            <a:pPr algn="ctr"/>
            <a:r>
              <a:rPr lang="en-GB" sz="2400" b="1" dirty="0"/>
              <a:t>What is the  curriculum Intent?</a:t>
            </a:r>
          </a:p>
        </p:txBody>
      </p:sp>
      <p:sp>
        <p:nvSpPr>
          <p:cNvPr id="8" name="TextBox 7">
            <a:extLst>
              <a:ext uri="{FF2B5EF4-FFF2-40B4-BE49-F238E27FC236}">
                <a16:creationId xmlns:a16="http://schemas.microsoft.com/office/drawing/2014/main" id="{FE30A81F-2DAD-4D06-B10B-F1720FB347D0}"/>
              </a:ext>
            </a:extLst>
          </p:cNvPr>
          <p:cNvSpPr txBox="1"/>
          <p:nvPr/>
        </p:nvSpPr>
        <p:spPr>
          <a:xfrm>
            <a:off x="-145542" y="669517"/>
            <a:ext cx="4649724" cy="830997"/>
          </a:xfrm>
          <a:prstGeom prst="rect">
            <a:avLst/>
          </a:prstGeom>
          <a:noFill/>
        </p:spPr>
        <p:txBody>
          <a:bodyPr wrap="square" rtlCol="0">
            <a:spAutoFit/>
          </a:bodyPr>
          <a:lstStyle/>
          <a:p>
            <a:pPr algn="ctr"/>
            <a:r>
              <a:rPr lang="en-GB" sz="2400" b="1" u="sng" dirty="0"/>
              <a:t>Why</a:t>
            </a:r>
            <a:r>
              <a:rPr lang="en-GB" sz="2400" b="1" dirty="0"/>
              <a:t> is this the curriculum intention?</a:t>
            </a:r>
          </a:p>
        </p:txBody>
      </p:sp>
      <p:sp>
        <p:nvSpPr>
          <p:cNvPr id="10" name="TextBox 9">
            <a:extLst>
              <a:ext uri="{FF2B5EF4-FFF2-40B4-BE49-F238E27FC236}">
                <a16:creationId xmlns:a16="http://schemas.microsoft.com/office/drawing/2014/main" id="{2E903CEC-8CB6-4A0A-B60E-C520B752757F}"/>
              </a:ext>
            </a:extLst>
          </p:cNvPr>
          <p:cNvSpPr txBox="1"/>
          <p:nvPr/>
        </p:nvSpPr>
        <p:spPr>
          <a:xfrm>
            <a:off x="0" y="1713111"/>
            <a:ext cx="4649724" cy="461665"/>
          </a:xfrm>
          <a:prstGeom prst="rect">
            <a:avLst/>
          </a:prstGeom>
          <a:noFill/>
        </p:spPr>
        <p:txBody>
          <a:bodyPr wrap="square" rtlCol="0">
            <a:spAutoFit/>
          </a:bodyPr>
          <a:lstStyle/>
          <a:p>
            <a:pPr algn="ctr"/>
            <a:r>
              <a:rPr lang="en-GB" sz="2400" b="1" dirty="0"/>
              <a:t>How is the intent, implemented?</a:t>
            </a:r>
          </a:p>
        </p:txBody>
      </p:sp>
      <p:sp>
        <p:nvSpPr>
          <p:cNvPr id="13" name="TextBox 12">
            <a:extLst>
              <a:ext uri="{FF2B5EF4-FFF2-40B4-BE49-F238E27FC236}">
                <a16:creationId xmlns:a16="http://schemas.microsoft.com/office/drawing/2014/main" id="{73885728-3424-4075-A598-9063A2559A5A}"/>
              </a:ext>
            </a:extLst>
          </p:cNvPr>
          <p:cNvSpPr txBox="1"/>
          <p:nvPr/>
        </p:nvSpPr>
        <p:spPr>
          <a:xfrm>
            <a:off x="-98298" y="2504580"/>
            <a:ext cx="4932807" cy="830997"/>
          </a:xfrm>
          <a:prstGeom prst="rect">
            <a:avLst/>
          </a:prstGeom>
          <a:noFill/>
        </p:spPr>
        <p:txBody>
          <a:bodyPr wrap="square" rtlCol="0">
            <a:spAutoFit/>
          </a:bodyPr>
          <a:lstStyle/>
          <a:p>
            <a:pPr algn="ctr"/>
            <a:r>
              <a:rPr lang="en-GB" sz="2400" b="1" dirty="0"/>
              <a:t>Why have you chosen to implement it in this way?</a:t>
            </a:r>
          </a:p>
        </p:txBody>
      </p:sp>
      <p:sp>
        <p:nvSpPr>
          <p:cNvPr id="15" name="TextBox 14">
            <a:extLst>
              <a:ext uri="{FF2B5EF4-FFF2-40B4-BE49-F238E27FC236}">
                <a16:creationId xmlns:a16="http://schemas.microsoft.com/office/drawing/2014/main" id="{0F313E14-9E3B-409A-A81B-623C154896DC}"/>
              </a:ext>
            </a:extLst>
          </p:cNvPr>
          <p:cNvSpPr txBox="1"/>
          <p:nvPr/>
        </p:nvSpPr>
        <p:spPr>
          <a:xfrm>
            <a:off x="6758178" y="1301177"/>
            <a:ext cx="4649724" cy="830997"/>
          </a:xfrm>
          <a:prstGeom prst="rect">
            <a:avLst/>
          </a:prstGeom>
          <a:noFill/>
        </p:spPr>
        <p:txBody>
          <a:bodyPr wrap="square" rtlCol="0">
            <a:spAutoFit/>
          </a:bodyPr>
          <a:lstStyle/>
          <a:p>
            <a:pPr algn="ctr"/>
            <a:r>
              <a:rPr lang="en-GB" sz="2400" b="1" dirty="0"/>
              <a:t>How does the curriculum maximise pupils learning?</a:t>
            </a:r>
          </a:p>
        </p:txBody>
      </p:sp>
      <p:sp>
        <p:nvSpPr>
          <p:cNvPr id="16" name="TextBox 15">
            <a:extLst>
              <a:ext uri="{FF2B5EF4-FFF2-40B4-BE49-F238E27FC236}">
                <a16:creationId xmlns:a16="http://schemas.microsoft.com/office/drawing/2014/main" id="{9D7B3C8A-24B6-4F04-B0E5-7A0CFA00BB94}"/>
              </a:ext>
            </a:extLst>
          </p:cNvPr>
          <p:cNvSpPr txBox="1"/>
          <p:nvPr/>
        </p:nvSpPr>
        <p:spPr>
          <a:xfrm>
            <a:off x="0" y="5956020"/>
            <a:ext cx="7529513" cy="830997"/>
          </a:xfrm>
          <a:prstGeom prst="rect">
            <a:avLst/>
          </a:prstGeom>
          <a:noFill/>
        </p:spPr>
        <p:txBody>
          <a:bodyPr wrap="square" rtlCol="0">
            <a:spAutoFit/>
          </a:bodyPr>
          <a:lstStyle/>
          <a:p>
            <a:pPr algn="ctr"/>
            <a:r>
              <a:rPr lang="en-GB" sz="2400" b="1" dirty="0"/>
              <a:t>How is both disciplinary and substantive knowledge demonstrated and developed through the curriculum?</a:t>
            </a:r>
          </a:p>
        </p:txBody>
      </p:sp>
      <p:sp>
        <p:nvSpPr>
          <p:cNvPr id="17" name="TextBox 16">
            <a:extLst>
              <a:ext uri="{FF2B5EF4-FFF2-40B4-BE49-F238E27FC236}">
                <a16:creationId xmlns:a16="http://schemas.microsoft.com/office/drawing/2014/main" id="{79471361-F1D3-4338-87D0-91CF80F26245}"/>
              </a:ext>
            </a:extLst>
          </p:cNvPr>
          <p:cNvSpPr txBox="1"/>
          <p:nvPr/>
        </p:nvSpPr>
        <p:spPr>
          <a:xfrm>
            <a:off x="5429250" y="115557"/>
            <a:ext cx="5858256" cy="830997"/>
          </a:xfrm>
          <a:prstGeom prst="rect">
            <a:avLst/>
          </a:prstGeom>
          <a:noFill/>
        </p:spPr>
        <p:txBody>
          <a:bodyPr wrap="square" rtlCol="0">
            <a:spAutoFit/>
          </a:bodyPr>
          <a:lstStyle/>
          <a:p>
            <a:pPr algn="ctr"/>
            <a:r>
              <a:rPr lang="en-GB" sz="2400" b="1" dirty="0"/>
              <a:t>How is progression planned for in the curriculum?</a:t>
            </a:r>
          </a:p>
        </p:txBody>
      </p:sp>
      <p:sp>
        <p:nvSpPr>
          <p:cNvPr id="18" name="TextBox 17">
            <a:extLst>
              <a:ext uri="{FF2B5EF4-FFF2-40B4-BE49-F238E27FC236}">
                <a16:creationId xmlns:a16="http://schemas.microsoft.com/office/drawing/2014/main" id="{D5A815FB-ABB5-4723-928C-2CF30DC4934B}"/>
              </a:ext>
            </a:extLst>
          </p:cNvPr>
          <p:cNvSpPr txBox="1"/>
          <p:nvPr/>
        </p:nvSpPr>
        <p:spPr>
          <a:xfrm>
            <a:off x="43243" y="3598974"/>
            <a:ext cx="4649724" cy="830997"/>
          </a:xfrm>
          <a:prstGeom prst="rect">
            <a:avLst/>
          </a:prstGeom>
          <a:noFill/>
        </p:spPr>
        <p:txBody>
          <a:bodyPr wrap="square" rtlCol="0">
            <a:spAutoFit/>
          </a:bodyPr>
          <a:lstStyle/>
          <a:p>
            <a:pPr algn="ctr"/>
            <a:r>
              <a:rPr lang="en-GB" sz="2400" b="1" dirty="0"/>
              <a:t>What is the fundamental knowledge that pupils must learn?</a:t>
            </a:r>
          </a:p>
        </p:txBody>
      </p:sp>
      <p:sp>
        <p:nvSpPr>
          <p:cNvPr id="19" name="TextBox 18">
            <a:extLst>
              <a:ext uri="{FF2B5EF4-FFF2-40B4-BE49-F238E27FC236}">
                <a16:creationId xmlns:a16="http://schemas.microsoft.com/office/drawing/2014/main" id="{5A0E65B2-7471-46AD-95AB-876626AF10FF}"/>
              </a:ext>
            </a:extLst>
          </p:cNvPr>
          <p:cNvSpPr txBox="1"/>
          <p:nvPr/>
        </p:nvSpPr>
        <p:spPr>
          <a:xfrm>
            <a:off x="7262622" y="2554644"/>
            <a:ext cx="4649724" cy="830997"/>
          </a:xfrm>
          <a:prstGeom prst="rect">
            <a:avLst/>
          </a:prstGeom>
          <a:noFill/>
        </p:spPr>
        <p:txBody>
          <a:bodyPr wrap="square" rtlCol="0">
            <a:spAutoFit/>
          </a:bodyPr>
          <a:lstStyle/>
          <a:p>
            <a:pPr algn="ctr"/>
            <a:r>
              <a:rPr lang="en-GB" sz="2400" b="1" dirty="0"/>
              <a:t>What is the impact of the curriculum? How do they know?</a:t>
            </a:r>
          </a:p>
        </p:txBody>
      </p:sp>
      <p:sp>
        <p:nvSpPr>
          <p:cNvPr id="20" name="TextBox 19">
            <a:extLst>
              <a:ext uri="{FF2B5EF4-FFF2-40B4-BE49-F238E27FC236}">
                <a16:creationId xmlns:a16="http://schemas.microsoft.com/office/drawing/2014/main" id="{DF4D8610-18B2-443A-907B-C8FF5A82549B}"/>
              </a:ext>
            </a:extLst>
          </p:cNvPr>
          <p:cNvSpPr txBox="1"/>
          <p:nvPr/>
        </p:nvSpPr>
        <p:spPr>
          <a:xfrm>
            <a:off x="6995160" y="3950523"/>
            <a:ext cx="4649724" cy="461665"/>
          </a:xfrm>
          <a:prstGeom prst="rect">
            <a:avLst/>
          </a:prstGeom>
          <a:noFill/>
        </p:spPr>
        <p:txBody>
          <a:bodyPr wrap="square" rtlCol="0">
            <a:spAutoFit/>
          </a:bodyPr>
          <a:lstStyle/>
          <a:p>
            <a:pPr algn="ctr"/>
            <a:r>
              <a:rPr lang="en-GB" sz="2400" b="1" dirty="0"/>
              <a:t>How is pupils knowledge assessed?</a:t>
            </a:r>
          </a:p>
        </p:txBody>
      </p:sp>
      <p:sp>
        <p:nvSpPr>
          <p:cNvPr id="21" name="TextBox 20">
            <a:extLst>
              <a:ext uri="{FF2B5EF4-FFF2-40B4-BE49-F238E27FC236}">
                <a16:creationId xmlns:a16="http://schemas.microsoft.com/office/drawing/2014/main" id="{F0686A5F-098A-4A0F-B754-0BEEE676E7E7}"/>
              </a:ext>
            </a:extLst>
          </p:cNvPr>
          <p:cNvSpPr txBox="1"/>
          <p:nvPr/>
        </p:nvSpPr>
        <p:spPr>
          <a:xfrm>
            <a:off x="7389496" y="4752617"/>
            <a:ext cx="4675632" cy="1569660"/>
          </a:xfrm>
          <a:prstGeom prst="rect">
            <a:avLst/>
          </a:prstGeom>
          <a:noFill/>
        </p:spPr>
        <p:txBody>
          <a:bodyPr wrap="square" rtlCol="0">
            <a:spAutoFit/>
          </a:bodyPr>
          <a:lstStyle/>
          <a:p>
            <a:pPr algn="ctr"/>
            <a:r>
              <a:rPr lang="en-GB" sz="2400" b="1" dirty="0"/>
              <a:t>How does the curriculum design mitigate the limitations of the working memory? E.G., retrieval practice, scaffolding, modelling.</a:t>
            </a:r>
          </a:p>
        </p:txBody>
      </p:sp>
      <p:sp>
        <p:nvSpPr>
          <p:cNvPr id="22" name="TextBox 21">
            <a:extLst>
              <a:ext uri="{FF2B5EF4-FFF2-40B4-BE49-F238E27FC236}">
                <a16:creationId xmlns:a16="http://schemas.microsoft.com/office/drawing/2014/main" id="{F31568CE-4D2B-446E-B8DD-B5C6F8C5B1BF}"/>
              </a:ext>
            </a:extLst>
          </p:cNvPr>
          <p:cNvSpPr txBox="1"/>
          <p:nvPr/>
        </p:nvSpPr>
        <p:spPr>
          <a:xfrm>
            <a:off x="91440" y="4695254"/>
            <a:ext cx="4649724" cy="830997"/>
          </a:xfrm>
          <a:prstGeom prst="rect">
            <a:avLst/>
          </a:prstGeom>
          <a:noFill/>
        </p:spPr>
        <p:txBody>
          <a:bodyPr wrap="square" rtlCol="0">
            <a:spAutoFit/>
          </a:bodyPr>
          <a:lstStyle/>
          <a:p>
            <a:pPr algn="ctr"/>
            <a:r>
              <a:rPr lang="en-GB" sz="2400" b="1" dirty="0"/>
              <a:t>How is the knowledge that pupils need made explicit to pupils?</a:t>
            </a:r>
          </a:p>
        </p:txBody>
      </p:sp>
    </p:spTree>
    <p:extLst>
      <p:ext uri="{BB962C8B-B14F-4D97-AF65-F5344CB8AC3E}">
        <p14:creationId xmlns:p14="http://schemas.microsoft.com/office/powerpoint/2010/main" val="1209064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ppt_x"/>
                                          </p:val>
                                        </p:tav>
                                        <p:tav tm="100000">
                                          <p:val>
                                            <p:strVal val="#ppt_x"/>
                                          </p:val>
                                        </p:tav>
                                      </p:tavLst>
                                    </p:anim>
                                    <p:anim calcmode="lin" valueType="num">
                                      <p:cBhvr additive="base">
                                        <p:cTn id="3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ppt_x"/>
                                          </p:val>
                                        </p:tav>
                                        <p:tav tm="100000">
                                          <p:val>
                                            <p:strVal val="#ppt_x"/>
                                          </p:val>
                                        </p:tav>
                                      </p:tavLst>
                                    </p:anim>
                                    <p:anim calcmode="lin" valueType="num">
                                      <p:cBhvr additive="base">
                                        <p:cTn id="4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 calcmode="lin" valueType="num">
                                      <p:cBhvr additive="base">
                                        <p:cTn id="55" dur="500" fill="hold"/>
                                        <p:tgtEl>
                                          <p:spTgt spid="15"/>
                                        </p:tgtEl>
                                        <p:attrNameLst>
                                          <p:attrName>ppt_x</p:attrName>
                                        </p:attrNameLst>
                                      </p:cBhvr>
                                      <p:tavLst>
                                        <p:tav tm="0">
                                          <p:val>
                                            <p:strVal val="#ppt_x"/>
                                          </p:val>
                                        </p:tav>
                                        <p:tav tm="100000">
                                          <p:val>
                                            <p:strVal val="#ppt_x"/>
                                          </p:val>
                                        </p:tav>
                                      </p:tavLst>
                                    </p:anim>
                                    <p:anim calcmode="lin" valueType="num">
                                      <p:cBhvr additive="base">
                                        <p:cTn id="5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9"/>
                                        </p:tgtEl>
                                        <p:attrNameLst>
                                          <p:attrName>style.visibility</p:attrName>
                                        </p:attrNameLst>
                                      </p:cBhvr>
                                      <p:to>
                                        <p:strVal val="visible"/>
                                      </p:to>
                                    </p:set>
                                    <p:anim calcmode="lin" valueType="num">
                                      <p:cBhvr additive="base">
                                        <p:cTn id="61" dur="500" fill="hold"/>
                                        <p:tgtEl>
                                          <p:spTgt spid="19"/>
                                        </p:tgtEl>
                                        <p:attrNameLst>
                                          <p:attrName>ppt_x</p:attrName>
                                        </p:attrNameLst>
                                      </p:cBhvr>
                                      <p:tavLst>
                                        <p:tav tm="0">
                                          <p:val>
                                            <p:strVal val="#ppt_x"/>
                                          </p:val>
                                        </p:tav>
                                        <p:tav tm="100000">
                                          <p:val>
                                            <p:strVal val="#ppt_x"/>
                                          </p:val>
                                        </p:tav>
                                      </p:tavLst>
                                    </p:anim>
                                    <p:anim calcmode="lin" valueType="num">
                                      <p:cBhvr additive="base">
                                        <p:cTn id="6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anim calcmode="lin" valueType="num">
                                      <p:cBhvr additive="base">
                                        <p:cTn id="67" dur="500" fill="hold"/>
                                        <p:tgtEl>
                                          <p:spTgt spid="20"/>
                                        </p:tgtEl>
                                        <p:attrNameLst>
                                          <p:attrName>ppt_x</p:attrName>
                                        </p:attrNameLst>
                                      </p:cBhvr>
                                      <p:tavLst>
                                        <p:tav tm="0">
                                          <p:val>
                                            <p:strVal val="#ppt_x"/>
                                          </p:val>
                                        </p:tav>
                                        <p:tav tm="100000">
                                          <p:val>
                                            <p:strVal val="#ppt_x"/>
                                          </p:val>
                                        </p:tav>
                                      </p:tavLst>
                                    </p:anim>
                                    <p:anim calcmode="lin" valueType="num">
                                      <p:cBhvr additive="base">
                                        <p:cTn id="6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1"/>
                                        </p:tgtEl>
                                        <p:attrNameLst>
                                          <p:attrName>style.visibility</p:attrName>
                                        </p:attrNameLst>
                                      </p:cBhvr>
                                      <p:to>
                                        <p:strVal val="visible"/>
                                      </p:to>
                                    </p:set>
                                    <p:anim calcmode="lin" valueType="num">
                                      <p:cBhvr additive="base">
                                        <p:cTn id="73" dur="500" fill="hold"/>
                                        <p:tgtEl>
                                          <p:spTgt spid="21"/>
                                        </p:tgtEl>
                                        <p:attrNameLst>
                                          <p:attrName>ppt_x</p:attrName>
                                        </p:attrNameLst>
                                      </p:cBhvr>
                                      <p:tavLst>
                                        <p:tav tm="0">
                                          <p:val>
                                            <p:strVal val="#ppt_x"/>
                                          </p:val>
                                        </p:tav>
                                        <p:tav tm="100000">
                                          <p:val>
                                            <p:strVal val="#ppt_x"/>
                                          </p:val>
                                        </p:tav>
                                      </p:tavLst>
                                    </p:anim>
                                    <p:anim calcmode="lin" valueType="num">
                                      <p:cBhvr additive="base">
                                        <p:cTn id="7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10" grpId="0"/>
      <p:bldP spid="13" grpId="0"/>
      <p:bldP spid="15" grpId="0"/>
      <p:bldP spid="16" grpId="0"/>
      <p:bldP spid="17" grpId="0"/>
      <p:bldP spid="18" grpId="0"/>
      <p:bldP spid="19" grpId="0"/>
      <p:bldP spid="20" grpId="0"/>
      <p:bldP spid="21" grpId="0"/>
      <p:bldP spid="2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Text&#10;&#10;Description automatically generated">
            <a:extLst>
              <a:ext uri="{FF2B5EF4-FFF2-40B4-BE49-F238E27FC236}">
                <a16:creationId xmlns:a16="http://schemas.microsoft.com/office/drawing/2014/main" id="{C9EF56FF-799C-497F-B9A6-522AAC2CBD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467" y="1070781"/>
            <a:ext cx="10905066" cy="4716438"/>
          </a:xfrm>
          <a:prstGeom prst="rect">
            <a:avLst/>
          </a:prstGeom>
        </p:spPr>
      </p:pic>
      <p:sp>
        <p:nvSpPr>
          <p:cNvPr id="5" name="TextBox 4">
            <a:extLst>
              <a:ext uri="{FF2B5EF4-FFF2-40B4-BE49-F238E27FC236}">
                <a16:creationId xmlns:a16="http://schemas.microsoft.com/office/drawing/2014/main" id="{3CF68AB3-3D5C-4C13-9A9E-CE67E8562DEE}"/>
              </a:ext>
            </a:extLst>
          </p:cNvPr>
          <p:cNvSpPr txBox="1"/>
          <p:nvPr/>
        </p:nvSpPr>
        <p:spPr>
          <a:xfrm>
            <a:off x="7525512" y="5842583"/>
            <a:ext cx="3666744" cy="369332"/>
          </a:xfrm>
          <a:prstGeom prst="rect">
            <a:avLst/>
          </a:prstGeom>
          <a:noFill/>
        </p:spPr>
        <p:txBody>
          <a:bodyPr wrap="square" rtlCol="0">
            <a:spAutoFit/>
          </a:bodyPr>
          <a:lstStyle/>
          <a:p>
            <a:r>
              <a:rPr lang="en-GB" dirty="0"/>
              <a:t>Knight, J. (2018) The Impact Cycle.</a:t>
            </a:r>
          </a:p>
        </p:txBody>
      </p:sp>
      <p:sp>
        <p:nvSpPr>
          <p:cNvPr id="7" name="TextBox 6">
            <a:extLst>
              <a:ext uri="{FF2B5EF4-FFF2-40B4-BE49-F238E27FC236}">
                <a16:creationId xmlns:a16="http://schemas.microsoft.com/office/drawing/2014/main" id="{9ED18C56-6433-4090-8387-18E3C3175CBE}"/>
              </a:ext>
            </a:extLst>
          </p:cNvPr>
          <p:cNvSpPr txBox="1"/>
          <p:nvPr/>
        </p:nvSpPr>
        <p:spPr>
          <a:xfrm>
            <a:off x="477012" y="6313200"/>
            <a:ext cx="6093618" cy="523220"/>
          </a:xfrm>
          <a:prstGeom prst="rect">
            <a:avLst/>
          </a:prstGeom>
          <a:noFill/>
        </p:spPr>
        <p:txBody>
          <a:bodyPr wrap="square">
            <a:spAutoFit/>
          </a:bodyPr>
          <a:lstStyle/>
          <a:p>
            <a:r>
              <a:rPr lang="en-GB" sz="2800" dirty="0">
                <a:solidFill>
                  <a:schemeClr val="bg1"/>
                </a:solidFill>
              </a:rPr>
              <a:t>What resonates with you?</a:t>
            </a:r>
          </a:p>
        </p:txBody>
      </p:sp>
    </p:spTree>
    <p:extLst>
      <p:ext uri="{BB962C8B-B14F-4D97-AF65-F5344CB8AC3E}">
        <p14:creationId xmlns:p14="http://schemas.microsoft.com/office/powerpoint/2010/main" val="468173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A55A740-E1C0-4F3E-AFDF-33CF439C1A15}"/>
              </a:ext>
            </a:extLst>
          </p:cNvPr>
          <p:cNvSpPr txBox="1"/>
          <p:nvPr/>
        </p:nvSpPr>
        <p:spPr>
          <a:xfrm>
            <a:off x="745331" y="0"/>
            <a:ext cx="10701337" cy="830997"/>
          </a:xfrm>
          <a:prstGeom prst="rect">
            <a:avLst/>
          </a:prstGeom>
          <a:noFill/>
        </p:spPr>
        <p:txBody>
          <a:bodyPr wrap="square" rtlCol="0">
            <a:spAutoFit/>
          </a:bodyPr>
          <a:lstStyle/>
          <a:p>
            <a:pPr algn="ctr"/>
            <a:r>
              <a:rPr lang="en-GB" sz="4800" b="1" dirty="0">
                <a:solidFill>
                  <a:schemeClr val="accent1"/>
                </a:solidFill>
              </a:rPr>
              <a:t>Intent – Implementation - Impact</a:t>
            </a:r>
          </a:p>
        </p:txBody>
      </p:sp>
      <p:sp>
        <p:nvSpPr>
          <p:cNvPr id="6" name="TextBox 5">
            <a:extLst>
              <a:ext uri="{FF2B5EF4-FFF2-40B4-BE49-F238E27FC236}">
                <a16:creationId xmlns:a16="http://schemas.microsoft.com/office/drawing/2014/main" id="{EFAF006C-F06D-493D-AF60-B5C8F89BA0E1}"/>
              </a:ext>
            </a:extLst>
          </p:cNvPr>
          <p:cNvSpPr txBox="1"/>
          <p:nvPr/>
        </p:nvSpPr>
        <p:spPr>
          <a:xfrm>
            <a:off x="957264" y="2321004"/>
            <a:ext cx="5800724" cy="2677656"/>
          </a:xfrm>
          <a:prstGeom prst="rect">
            <a:avLst/>
          </a:prstGeom>
          <a:noFill/>
        </p:spPr>
        <p:txBody>
          <a:bodyPr wrap="square">
            <a:spAutoFit/>
          </a:bodyPr>
          <a:lstStyle/>
          <a:p>
            <a:pPr algn="ctr"/>
            <a:r>
              <a:rPr lang="en-GB" sz="2400" b="1" dirty="0"/>
              <a:t>SELF –REFLECTION:</a:t>
            </a:r>
          </a:p>
          <a:p>
            <a:pPr algn="ctr"/>
            <a:endParaRPr lang="en-GB" sz="2400" b="1" dirty="0"/>
          </a:p>
          <a:p>
            <a:pPr algn="ctr"/>
            <a:r>
              <a:rPr lang="en-GB" sz="2400" b="1" dirty="0"/>
              <a:t>What knowledge do </a:t>
            </a:r>
            <a:r>
              <a:rPr lang="en-GB" sz="2400" b="1" u="sng" dirty="0"/>
              <a:t>you</a:t>
            </a:r>
            <a:r>
              <a:rPr lang="en-GB" sz="2400" b="1" dirty="0"/>
              <a:t> need to gain, in order to coach middle leaders effectively on their curriculum? What actions do you need to take to develop a sufficiently deep knowledge about curriculum development?</a:t>
            </a:r>
          </a:p>
        </p:txBody>
      </p:sp>
      <p:sp>
        <p:nvSpPr>
          <p:cNvPr id="7" name="TextBox 6">
            <a:extLst>
              <a:ext uri="{FF2B5EF4-FFF2-40B4-BE49-F238E27FC236}">
                <a16:creationId xmlns:a16="http://schemas.microsoft.com/office/drawing/2014/main" id="{F852EF61-3AED-49DD-8ECF-A0568F736BCA}"/>
              </a:ext>
            </a:extLst>
          </p:cNvPr>
          <p:cNvSpPr txBox="1"/>
          <p:nvPr/>
        </p:nvSpPr>
        <p:spPr>
          <a:xfrm>
            <a:off x="241173" y="6488668"/>
            <a:ext cx="886968" cy="369332"/>
          </a:xfrm>
          <a:prstGeom prst="rect">
            <a:avLst/>
          </a:prstGeom>
          <a:noFill/>
        </p:spPr>
        <p:txBody>
          <a:bodyPr wrap="square" rtlCol="0">
            <a:spAutoFit/>
          </a:bodyPr>
          <a:lstStyle/>
          <a:p>
            <a:r>
              <a:rPr lang="en-GB" dirty="0"/>
              <a:t>10 min</a:t>
            </a:r>
          </a:p>
        </p:txBody>
      </p:sp>
      <p:pic>
        <p:nvPicPr>
          <p:cNvPr id="8" name="Graphic 7" descr="Chat outline">
            <a:extLst>
              <a:ext uri="{FF2B5EF4-FFF2-40B4-BE49-F238E27FC236}">
                <a16:creationId xmlns:a16="http://schemas.microsoft.com/office/drawing/2014/main" id="{E51AD765-76BB-44C8-A9EC-9B1226E653B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90257" y="1773797"/>
            <a:ext cx="3944479" cy="3944479"/>
          </a:xfrm>
          <a:prstGeom prst="rect">
            <a:avLst/>
          </a:prstGeom>
        </p:spPr>
      </p:pic>
    </p:spTree>
    <p:extLst>
      <p:ext uri="{BB962C8B-B14F-4D97-AF65-F5344CB8AC3E}">
        <p14:creationId xmlns:p14="http://schemas.microsoft.com/office/powerpoint/2010/main" val="13806278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BAD76F3E-3A97-486B-B402-44400A8B9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E562FBC-9909-4C19-8DF1-714D3237A289}"/>
              </a:ext>
            </a:extLst>
          </p:cNvPr>
          <p:cNvSpPr txBox="1"/>
          <p:nvPr/>
        </p:nvSpPr>
        <p:spPr>
          <a:xfrm>
            <a:off x="838199" y="1093788"/>
            <a:ext cx="10506455" cy="2967208"/>
          </a:xfrm>
          <a:prstGeom prst="rect">
            <a:avLst/>
          </a:prstGeom>
        </p:spPr>
        <p:style>
          <a:lnRef idx="0">
            <a:scrgbClr r="0" g="0" b="0"/>
          </a:lnRef>
          <a:fillRef idx="0">
            <a:scrgbClr r="0" g="0" b="0"/>
          </a:fillRef>
          <a:effectRef idx="0">
            <a:scrgbClr r="0" g="0" b="0"/>
          </a:effectRef>
          <a:fontRef idx="minor">
            <a:schemeClr val="accent1"/>
          </a:fontRef>
        </p:style>
        <p:txBody>
          <a:bodyPr vert="horz" lIns="91440" tIns="45720" rIns="91440" bIns="45720" rtlCol="0" anchor="b">
            <a:normAutofit/>
          </a:bodyPr>
          <a:lstStyle/>
          <a:p>
            <a:pPr>
              <a:lnSpc>
                <a:spcPct val="90000"/>
              </a:lnSpc>
              <a:spcBef>
                <a:spcPct val="0"/>
              </a:spcBef>
              <a:spcAft>
                <a:spcPts val="600"/>
              </a:spcAft>
            </a:pPr>
            <a:r>
              <a:rPr lang="en-US" sz="6800" b="1" kern="1200" dirty="0">
                <a:solidFill>
                  <a:schemeClr val="tx1"/>
                </a:solidFill>
                <a:latin typeface="+mj-lt"/>
                <a:ea typeface="+mj-ea"/>
                <a:cs typeface="+mj-cs"/>
              </a:rPr>
              <a:t>Using instructional coaching </a:t>
            </a:r>
            <a:r>
              <a:rPr lang="en-US" sz="6800" b="1" dirty="0">
                <a:solidFill>
                  <a:schemeClr val="tx1"/>
                </a:solidFill>
                <a:latin typeface="+mj-lt"/>
                <a:ea typeface="+mj-ea"/>
                <a:cs typeface="+mj-cs"/>
              </a:rPr>
              <a:t>to support middle leaders in</a:t>
            </a:r>
            <a:r>
              <a:rPr lang="en-US" sz="6800" b="1" kern="1200" dirty="0">
                <a:solidFill>
                  <a:schemeClr val="tx1"/>
                </a:solidFill>
                <a:latin typeface="+mj-lt"/>
                <a:ea typeface="+mj-ea"/>
                <a:cs typeface="+mj-cs"/>
              </a:rPr>
              <a:t> curriculum development.</a:t>
            </a:r>
          </a:p>
        </p:txBody>
      </p:sp>
      <p:sp>
        <p:nvSpPr>
          <p:cNvPr id="16" name="Rectangle 10">
            <a:extLst>
              <a:ext uri="{FF2B5EF4-FFF2-40B4-BE49-F238E27FC236}">
                <a16:creationId xmlns:a16="http://schemas.microsoft.com/office/drawing/2014/main" id="{391F6B52-91F4-4AEB-B6DB-29FEBCF28C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4331166"/>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2">
            <a:extLst>
              <a:ext uri="{FF2B5EF4-FFF2-40B4-BE49-F238E27FC236}">
                <a16:creationId xmlns:a16="http://schemas.microsoft.com/office/drawing/2014/main" id="{2CD6F061-7C53-44F4-9794-953DB70A4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346882" y="2348839"/>
            <a:ext cx="54864" cy="394677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564AEF43-D5AD-4467-8FA2-0E79836DA82C}"/>
              </a:ext>
            </a:extLst>
          </p:cNvPr>
          <p:cNvSpPr txBox="1"/>
          <p:nvPr/>
        </p:nvSpPr>
        <p:spPr>
          <a:xfrm>
            <a:off x="695513" y="4767000"/>
            <a:ext cx="10791826" cy="461665"/>
          </a:xfrm>
          <a:prstGeom prst="rect">
            <a:avLst/>
          </a:prstGeom>
          <a:noFill/>
        </p:spPr>
        <p:txBody>
          <a:bodyPr wrap="square" rtlCol="0">
            <a:spAutoFit/>
          </a:bodyPr>
          <a:lstStyle/>
          <a:p>
            <a:r>
              <a:rPr lang="en-GB" sz="2400" b="1" dirty="0"/>
              <a:t>Two models: Deliberate practice/Impact Cycle and Powerful Action Points.</a:t>
            </a:r>
          </a:p>
        </p:txBody>
      </p:sp>
    </p:spTree>
    <p:extLst>
      <p:ext uri="{BB962C8B-B14F-4D97-AF65-F5344CB8AC3E}">
        <p14:creationId xmlns:p14="http://schemas.microsoft.com/office/powerpoint/2010/main" val="42510531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B3E9B3D-3831-4003-B6B3-1BC629EEC6EB}"/>
              </a:ext>
            </a:extLst>
          </p:cNvPr>
          <p:cNvSpPr txBox="1"/>
          <p:nvPr/>
        </p:nvSpPr>
        <p:spPr>
          <a:xfrm>
            <a:off x="319594" y="38572"/>
            <a:ext cx="11594237" cy="1077218"/>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algn="ctr"/>
            <a:r>
              <a:rPr lang="en-GB" sz="3200" b="1" dirty="0"/>
              <a:t>Model 1: Using instructional coaching in curriculum development: the five principles of deliberate practice.</a:t>
            </a:r>
          </a:p>
        </p:txBody>
      </p:sp>
      <p:sp>
        <p:nvSpPr>
          <p:cNvPr id="9" name="TextBox 8">
            <a:extLst>
              <a:ext uri="{FF2B5EF4-FFF2-40B4-BE49-F238E27FC236}">
                <a16:creationId xmlns:a16="http://schemas.microsoft.com/office/drawing/2014/main" id="{7C6B3D00-D0B3-471F-9309-247D6D6F2CD7}"/>
              </a:ext>
            </a:extLst>
          </p:cNvPr>
          <p:cNvSpPr txBox="1"/>
          <p:nvPr/>
        </p:nvSpPr>
        <p:spPr>
          <a:xfrm>
            <a:off x="109572" y="6488668"/>
            <a:ext cx="6094520" cy="369332"/>
          </a:xfrm>
          <a:prstGeom prst="rect">
            <a:avLst/>
          </a:prstGeom>
          <a:noFill/>
        </p:spPr>
        <p:txBody>
          <a:bodyPr wrap="square">
            <a:spAutoFit/>
          </a:bodyPr>
          <a:lstStyle/>
          <a:p>
            <a:r>
              <a:rPr lang="en-GB" dirty="0">
                <a:hlinkClick r:id="rId2"/>
              </a:rPr>
              <a:t>https://deansforimpact.org/resources/practice-with-purpose/</a:t>
            </a:r>
            <a:r>
              <a:rPr lang="en-GB" dirty="0"/>
              <a:t> </a:t>
            </a:r>
          </a:p>
        </p:txBody>
      </p:sp>
      <p:pic>
        <p:nvPicPr>
          <p:cNvPr id="11" name="Picture 10" descr="Diagram&#10;&#10;Description automatically generated">
            <a:extLst>
              <a:ext uri="{FF2B5EF4-FFF2-40B4-BE49-F238E27FC236}">
                <a16:creationId xmlns:a16="http://schemas.microsoft.com/office/drawing/2014/main" id="{59B605C5-15FD-4B1E-BF84-2002A473EB58}"/>
              </a:ext>
            </a:extLst>
          </p:cNvPr>
          <p:cNvPicPr>
            <a:picLocks noChangeAspect="1"/>
          </p:cNvPicPr>
          <p:nvPr/>
        </p:nvPicPr>
        <p:blipFill rotWithShape="1">
          <a:blip r:embed="rId3">
            <a:extLst>
              <a:ext uri="{28A0092B-C50C-407E-A947-70E740481C1C}">
                <a14:useLocalDpi xmlns:a14="http://schemas.microsoft.com/office/drawing/2010/main" val="0"/>
              </a:ext>
            </a:extLst>
          </a:blip>
          <a:srcRect t="20501"/>
          <a:stretch/>
        </p:blipFill>
        <p:spPr>
          <a:xfrm>
            <a:off x="0" y="1326568"/>
            <a:ext cx="12192000" cy="2758471"/>
          </a:xfrm>
          <a:prstGeom prst="rect">
            <a:avLst/>
          </a:prstGeom>
          <a:ln>
            <a:noFill/>
          </a:ln>
        </p:spPr>
      </p:pic>
      <p:sp>
        <p:nvSpPr>
          <p:cNvPr id="6" name="TextBox 5">
            <a:extLst>
              <a:ext uri="{FF2B5EF4-FFF2-40B4-BE49-F238E27FC236}">
                <a16:creationId xmlns:a16="http://schemas.microsoft.com/office/drawing/2014/main" id="{608DF65B-9B47-461A-B3F2-2B2AFE913808}"/>
              </a:ext>
            </a:extLst>
          </p:cNvPr>
          <p:cNvSpPr txBox="1"/>
          <p:nvPr/>
        </p:nvSpPr>
        <p:spPr>
          <a:xfrm>
            <a:off x="254307" y="4497451"/>
            <a:ext cx="11724813" cy="1569660"/>
          </a:xfrm>
          <a:prstGeom prst="rect">
            <a:avLst/>
          </a:prstGeom>
          <a:ln w="28575"/>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GB" sz="2400" dirty="0"/>
              <a:t>Deliberate practice has proven useful in improving performance across a range of fields, and several of its principles can help inform how teacher development programmes improve teachers expertise. The phrase “deliberate practice” is used to refer to activities meant to improve teaching that are based in principles derived from research.</a:t>
            </a:r>
          </a:p>
        </p:txBody>
      </p:sp>
    </p:spTree>
    <p:extLst>
      <p:ext uri="{BB962C8B-B14F-4D97-AF65-F5344CB8AC3E}">
        <p14:creationId xmlns:p14="http://schemas.microsoft.com/office/powerpoint/2010/main" val="24195009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961477A-1C5F-4461-BB47-818D3C94E424}"/>
              </a:ext>
            </a:extLst>
          </p:cNvPr>
          <p:cNvPicPr>
            <a:picLocks noChangeAspect="1"/>
          </p:cNvPicPr>
          <p:nvPr/>
        </p:nvPicPr>
        <p:blipFill>
          <a:blip r:embed="rId3"/>
          <a:stretch>
            <a:fillRect/>
          </a:stretch>
        </p:blipFill>
        <p:spPr>
          <a:xfrm>
            <a:off x="477012" y="662940"/>
            <a:ext cx="5886503" cy="1633505"/>
          </a:xfrm>
          <a:prstGeom prst="rect">
            <a:avLst/>
          </a:prstGeom>
        </p:spPr>
      </p:pic>
      <p:cxnSp>
        <p:nvCxnSpPr>
          <p:cNvPr id="16" name="Straight Connector 15">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995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16C57662-D64A-4B14-BBD8-D40498EE590D}"/>
              </a:ext>
            </a:extLst>
          </p:cNvPr>
          <p:cNvPicPr>
            <a:picLocks noChangeAspect="1"/>
          </p:cNvPicPr>
          <p:nvPr/>
        </p:nvPicPr>
        <p:blipFill>
          <a:blip r:embed="rId4"/>
          <a:stretch>
            <a:fillRect/>
          </a:stretch>
        </p:blipFill>
        <p:spPr>
          <a:xfrm>
            <a:off x="7613930" y="604948"/>
            <a:ext cx="2577209" cy="2409689"/>
          </a:xfrm>
          <a:prstGeom prst="rect">
            <a:avLst/>
          </a:prstGeom>
        </p:spPr>
      </p:pic>
      <p:cxnSp>
        <p:nvCxnSpPr>
          <p:cNvPr id="9" name="Straight Arrow Connector 8">
            <a:extLst>
              <a:ext uri="{FF2B5EF4-FFF2-40B4-BE49-F238E27FC236}">
                <a16:creationId xmlns:a16="http://schemas.microsoft.com/office/drawing/2014/main" id="{5B31C35E-9B21-4170-BF16-44C2F1264204}"/>
              </a:ext>
            </a:extLst>
          </p:cNvPr>
          <p:cNvCxnSpPr/>
          <p:nvPr/>
        </p:nvCxnSpPr>
        <p:spPr>
          <a:xfrm>
            <a:off x="1145219" y="2188875"/>
            <a:ext cx="0" cy="3668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3A4CC941-7E6C-45AB-A461-74F7893CC7B1}"/>
              </a:ext>
            </a:extLst>
          </p:cNvPr>
          <p:cNvSpPr txBox="1"/>
          <p:nvPr/>
        </p:nvSpPr>
        <p:spPr>
          <a:xfrm>
            <a:off x="3516078" y="3580360"/>
            <a:ext cx="1675071" cy="1200329"/>
          </a:xfrm>
          <a:prstGeom prst="rect">
            <a:avLst/>
          </a:prstGeom>
          <a:noFill/>
        </p:spPr>
        <p:txBody>
          <a:bodyPr wrap="square" rtlCol="0">
            <a:spAutoFit/>
          </a:bodyPr>
          <a:lstStyle/>
          <a:p>
            <a:pPr algn="ctr"/>
            <a:r>
              <a:rPr lang="en-GB" dirty="0"/>
              <a:t>Developmental, supportive feedback, collaboration </a:t>
            </a:r>
          </a:p>
        </p:txBody>
      </p:sp>
      <p:cxnSp>
        <p:nvCxnSpPr>
          <p:cNvPr id="17" name="Straight Arrow Connector 16">
            <a:extLst>
              <a:ext uri="{FF2B5EF4-FFF2-40B4-BE49-F238E27FC236}">
                <a16:creationId xmlns:a16="http://schemas.microsoft.com/office/drawing/2014/main" id="{7A4C174B-2E28-4199-A987-8C56035359E9}"/>
              </a:ext>
            </a:extLst>
          </p:cNvPr>
          <p:cNvCxnSpPr>
            <a:cxnSpLocks/>
            <a:endCxn id="18" idx="0"/>
          </p:cNvCxnSpPr>
          <p:nvPr/>
        </p:nvCxnSpPr>
        <p:spPr>
          <a:xfrm>
            <a:off x="3187249" y="2148500"/>
            <a:ext cx="24155" cy="2572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0C7934C6-BF4D-4A18-91A2-C12525884922}"/>
              </a:ext>
            </a:extLst>
          </p:cNvPr>
          <p:cNvSpPr txBox="1"/>
          <p:nvPr/>
        </p:nvSpPr>
        <p:spPr>
          <a:xfrm>
            <a:off x="2486063" y="4720500"/>
            <a:ext cx="1450681" cy="1200329"/>
          </a:xfrm>
          <a:prstGeom prst="rect">
            <a:avLst/>
          </a:prstGeom>
          <a:noFill/>
        </p:spPr>
        <p:txBody>
          <a:bodyPr wrap="square" rtlCol="0">
            <a:spAutoFit/>
          </a:bodyPr>
          <a:lstStyle/>
          <a:p>
            <a:pPr algn="ctr"/>
            <a:r>
              <a:rPr lang="en-GB" dirty="0"/>
              <a:t>Effortful practice, desirable difficulties.</a:t>
            </a:r>
          </a:p>
        </p:txBody>
      </p:sp>
      <p:cxnSp>
        <p:nvCxnSpPr>
          <p:cNvPr id="20" name="Straight Arrow Connector 19">
            <a:extLst>
              <a:ext uri="{FF2B5EF4-FFF2-40B4-BE49-F238E27FC236}">
                <a16:creationId xmlns:a16="http://schemas.microsoft.com/office/drawing/2014/main" id="{278BF775-CD1C-4F4F-8E6B-4B8BB3F51AF2}"/>
              </a:ext>
            </a:extLst>
          </p:cNvPr>
          <p:cNvCxnSpPr>
            <a:cxnSpLocks/>
          </p:cNvCxnSpPr>
          <p:nvPr/>
        </p:nvCxnSpPr>
        <p:spPr>
          <a:xfrm>
            <a:off x="2247530" y="2158108"/>
            <a:ext cx="0" cy="131676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4B12E493-0724-4578-8846-CF02EBC9256E}"/>
              </a:ext>
            </a:extLst>
          </p:cNvPr>
          <p:cNvSpPr txBox="1"/>
          <p:nvPr/>
        </p:nvSpPr>
        <p:spPr>
          <a:xfrm>
            <a:off x="510016" y="2638635"/>
            <a:ext cx="1376037" cy="923330"/>
          </a:xfrm>
          <a:prstGeom prst="rect">
            <a:avLst/>
          </a:prstGeom>
          <a:noFill/>
        </p:spPr>
        <p:txBody>
          <a:bodyPr wrap="square" rtlCol="0">
            <a:spAutoFit/>
          </a:bodyPr>
          <a:lstStyle/>
          <a:p>
            <a:pPr algn="ctr"/>
            <a:r>
              <a:rPr lang="en-GB" dirty="0"/>
              <a:t>Ask teachers to challenge themselves.</a:t>
            </a:r>
          </a:p>
        </p:txBody>
      </p:sp>
      <p:cxnSp>
        <p:nvCxnSpPr>
          <p:cNvPr id="23" name="Straight Arrow Connector 22">
            <a:extLst>
              <a:ext uri="{FF2B5EF4-FFF2-40B4-BE49-F238E27FC236}">
                <a16:creationId xmlns:a16="http://schemas.microsoft.com/office/drawing/2014/main" id="{C430E3D0-F19E-4B43-A634-13D8DEFD461B}"/>
              </a:ext>
            </a:extLst>
          </p:cNvPr>
          <p:cNvCxnSpPr>
            <a:cxnSpLocks/>
          </p:cNvCxnSpPr>
          <p:nvPr/>
        </p:nvCxnSpPr>
        <p:spPr>
          <a:xfrm>
            <a:off x="4381544" y="2158108"/>
            <a:ext cx="0" cy="131676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C07BCA17-23F0-4FA2-9DD5-C6E45ADE71EA}"/>
              </a:ext>
            </a:extLst>
          </p:cNvPr>
          <p:cNvSpPr txBox="1"/>
          <p:nvPr/>
        </p:nvSpPr>
        <p:spPr>
          <a:xfrm>
            <a:off x="1471289" y="3580360"/>
            <a:ext cx="1376037" cy="923330"/>
          </a:xfrm>
          <a:prstGeom prst="rect">
            <a:avLst/>
          </a:prstGeom>
          <a:noFill/>
        </p:spPr>
        <p:txBody>
          <a:bodyPr wrap="square" rtlCol="0">
            <a:spAutoFit/>
          </a:bodyPr>
          <a:lstStyle/>
          <a:p>
            <a:pPr algn="ctr"/>
            <a:r>
              <a:rPr lang="en-GB" dirty="0"/>
              <a:t>Reality, Goals, Actions.</a:t>
            </a:r>
          </a:p>
        </p:txBody>
      </p:sp>
      <p:cxnSp>
        <p:nvCxnSpPr>
          <p:cNvPr id="26" name="Straight Arrow Connector 25">
            <a:extLst>
              <a:ext uri="{FF2B5EF4-FFF2-40B4-BE49-F238E27FC236}">
                <a16:creationId xmlns:a16="http://schemas.microsoft.com/office/drawing/2014/main" id="{4D71E618-81E7-4CC4-B82D-B559F8AF9B4B}"/>
              </a:ext>
            </a:extLst>
          </p:cNvPr>
          <p:cNvCxnSpPr/>
          <p:nvPr/>
        </p:nvCxnSpPr>
        <p:spPr>
          <a:xfrm>
            <a:off x="5399103" y="2158108"/>
            <a:ext cx="0" cy="3668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012E2A8C-7E97-49E0-B71B-4E89FEB82C44}"/>
              </a:ext>
            </a:extLst>
          </p:cNvPr>
          <p:cNvSpPr txBox="1"/>
          <p:nvPr/>
        </p:nvSpPr>
        <p:spPr>
          <a:xfrm>
            <a:off x="4604465" y="2422439"/>
            <a:ext cx="1491535" cy="1200329"/>
          </a:xfrm>
          <a:prstGeom prst="rect">
            <a:avLst/>
          </a:prstGeom>
          <a:noFill/>
        </p:spPr>
        <p:txBody>
          <a:bodyPr wrap="square" rtlCol="0">
            <a:spAutoFit/>
          </a:bodyPr>
          <a:lstStyle/>
          <a:p>
            <a:pPr algn="ctr"/>
            <a:r>
              <a:rPr lang="en-GB" dirty="0"/>
              <a:t>Refine and practice until it becomes automatic.</a:t>
            </a:r>
          </a:p>
        </p:txBody>
      </p:sp>
      <p:sp>
        <p:nvSpPr>
          <p:cNvPr id="2" name="TextBox 1">
            <a:extLst>
              <a:ext uri="{FF2B5EF4-FFF2-40B4-BE49-F238E27FC236}">
                <a16:creationId xmlns:a16="http://schemas.microsoft.com/office/drawing/2014/main" id="{B50814E3-B3C2-453A-8CE7-CDBB0B33E0E7}"/>
              </a:ext>
            </a:extLst>
          </p:cNvPr>
          <p:cNvSpPr txBox="1"/>
          <p:nvPr/>
        </p:nvSpPr>
        <p:spPr>
          <a:xfrm>
            <a:off x="10762488" y="6506728"/>
            <a:ext cx="1078992" cy="369332"/>
          </a:xfrm>
          <a:prstGeom prst="rect">
            <a:avLst/>
          </a:prstGeom>
          <a:noFill/>
        </p:spPr>
        <p:txBody>
          <a:bodyPr wrap="square" rtlCol="0">
            <a:spAutoFit/>
          </a:bodyPr>
          <a:lstStyle/>
          <a:p>
            <a:r>
              <a:rPr lang="en-GB" dirty="0"/>
              <a:t>10 min</a:t>
            </a:r>
          </a:p>
        </p:txBody>
      </p:sp>
      <p:sp>
        <p:nvSpPr>
          <p:cNvPr id="19" name="TextBox 18">
            <a:extLst>
              <a:ext uri="{FF2B5EF4-FFF2-40B4-BE49-F238E27FC236}">
                <a16:creationId xmlns:a16="http://schemas.microsoft.com/office/drawing/2014/main" id="{9A061A9F-8A17-476F-92D3-0B71BB2E7130}"/>
              </a:ext>
            </a:extLst>
          </p:cNvPr>
          <p:cNvSpPr txBox="1"/>
          <p:nvPr/>
        </p:nvSpPr>
        <p:spPr>
          <a:xfrm>
            <a:off x="6214270" y="3417943"/>
            <a:ext cx="5398489" cy="2554545"/>
          </a:xfrm>
          <a:prstGeom prst="rect">
            <a:avLst/>
          </a:prstGeom>
          <a:noFill/>
        </p:spPr>
        <p:txBody>
          <a:bodyPr wrap="square">
            <a:spAutoFit/>
          </a:bodyPr>
          <a:lstStyle/>
          <a:p>
            <a:r>
              <a:rPr lang="en-GB" sz="1600" b="1" dirty="0">
                <a:solidFill>
                  <a:srgbClr val="0070C0"/>
                </a:solidFill>
              </a:rPr>
              <a:t>Discuss in pairs, an experience of using IC in lesson observations.</a:t>
            </a:r>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r>
              <a:rPr lang="en-GB" sz="1600" dirty="0"/>
              <a:t>How did you establish the reality, goals and actions?</a:t>
            </a:r>
          </a:p>
          <a:p>
            <a:pPr marL="285750" indent="-285750">
              <a:buFont typeface="Arial" panose="020B0604020202020204" pitchFamily="34" charset="0"/>
              <a:buChar char="•"/>
            </a:pPr>
            <a:r>
              <a:rPr lang="en-GB" sz="1600" dirty="0"/>
              <a:t>How did you ensure that the practice of the chosen intervention was deliberate?</a:t>
            </a:r>
          </a:p>
          <a:p>
            <a:pPr marL="285750" indent="-285750">
              <a:buFont typeface="Arial" panose="020B0604020202020204" pitchFamily="34" charset="0"/>
              <a:buChar char="•"/>
            </a:pPr>
            <a:r>
              <a:rPr lang="en-GB" sz="1600" dirty="0"/>
              <a:t>How did you ensure that your feedback was developmental/supportive rather than judgemental?</a:t>
            </a:r>
          </a:p>
          <a:p>
            <a:pPr marL="285750" indent="-285750">
              <a:buFont typeface="Arial" panose="020B0604020202020204" pitchFamily="34" charset="0"/>
              <a:buChar char="•"/>
            </a:pPr>
            <a:r>
              <a:rPr lang="en-GB" sz="1600" dirty="0"/>
              <a:t>What did YOU learn from this process? What did the coachee learn from the process? How do you know?</a:t>
            </a:r>
          </a:p>
        </p:txBody>
      </p:sp>
    </p:spTree>
    <p:extLst>
      <p:ext uri="{BB962C8B-B14F-4D97-AF65-F5344CB8AC3E}">
        <p14:creationId xmlns:p14="http://schemas.microsoft.com/office/powerpoint/2010/main" val="1198561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ppt_x"/>
                                          </p:val>
                                        </p:tav>
                                        <p:tav tm="100000">
                                          <p:val>
                                            <p:strVal val="#ppt_x"/>
                                          </p:val>
                                        </p:tav>
                                      </p:tavLst>
                                    </p:anim>
                                    <p:anim calcmode="lin" valueType="num">
                                      <p:cBhvr additive="base">
                                        <p:cTn id="1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anim calcmode="lin" valueType="num">
                                      <p:cBhvr additive="base">
                                        <p:cTn id="31" dur="500" fill="hold"/>
                                        <p:tgtEl>
                                          <p:spTgt spid="27"/>
                                        </p:tgtEl>
                                        <p:attrNameLst>
                                          <p:attrName>ppt_x</p:attrName>
                                        </p:attrNameLst>
                                      </p:cBhvr>
                                      <p:tavLst>
                                        <p:tav tm="0">
                                          <p:val>
                                            <p:strVal val="#ppt_x"/>
                                          </p:val>
                                        </p:tav>
                                        <p:tav tm="100000">
                                          <p:val>
                                            <p:strVal val="#ppt_x"/>
                                          </p:val>
                                        </p:tav>
                                      </p:tavLst>
                                    </p:anim>
                                    <p:anim calcmode="lin" valueType="num">
                                      <p:cBhvr additive="base">
                                        <p:cTn id="32"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8" grpId="0"/>
      <p:bldP spid="22" grpId="0"/>
      <p:bldP spid="24" grpId="0"/>
      <p:bldP spid="27"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961477A-1C5F-4461-BB47-818D3C94E424}"/>
              </a:ext>
            </a:extLst>
          </p:cNvPr>
          <p:cNvPicPr>
            <a:picLocks noChangeAspect="1"/>
          </p:cNvPicPr>
          <p:nvPr/>
        </p:nvPicPr>
        <p:blipFill>
          <a:blip r:embed="rId3"/>
          <a:stretch>
            <a:fillRect/>
          </a:stretch>
        </p:blipFill>
        <p:spPr>
          <a:xfrm>
            <a:off x="477012" y="662940"/>
            <a:ext cx="5886503" cy="1633505"/>
          </a:xfrm>
          <a:prstGeom prst="rect">
            <a:avLst/>
          </a:prstGeom>
        </p:spPr>
      </p:pic>
      <p:cxnSp>
        <p:nvCxnSpPr>
          <p:cNvPr id="16" name="Straight Connector 15">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995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16C57662-D64A-4B14-BBD8-D40498EE590D}"/>
              </a:ext>
            </a:extLst>
          </p:cNvPr>
          <p:cNvPicPr>
            <a:picLocks noChangeAspect="1"/>
          </p:cNvPicPr>
          <p:nvPr/>
        </p:nvPicPr>
        <p:blipFill>
          <a:blip r:embed="rId4"/>
          <a:stretch>
            <a:fillRect/>
          </a:stretch>
        </p:blipFill>
        <p:spPr>
          <a:xfrm>
            <a:off x="7452994" y="1138537"/>
            <a:ext cx="3208766" cy="3000195"/>
          </a:xfrm>
          <a:prstGeom prst="rect">
            <a:avLst/>
          </a:prstGeom>
        </p:spPr>
      </p:pic>
      <p:cxnSp>
        <p:nvCxnSpPr>
          <p:cNvPr id="9" name="Straight Arrow Connector 8">
            <a:extLst>
              <a:ext uri="{FF2B5EF4-FFF2-40B4-BE49-F238E27FC236}">
                <a16:creationId xmlns:a16="http://schemas.microsoft.com/office/drawing/2014/main" id="{5B31C35E-9B21-4170-BF16-44C2F1264204}"/>
              </a:ext>
            </a:extLst>
          </p:cNvPr>
          <p:cNvCxnSpPr/>
          <p:nvPr/>
        </p:nvCxnSpPr>
        <p:spPr>
          <a:xfrm>
            <a:off x="1145219" y="2188875"/>
            <a:ext cx="0" cy="3668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3A4CC941-7E6C-45AB-A461-74F7893CC7B1}"/>
              </a:ext>
            </a:extLst>
          </p:cNvPr>
          <p:cNvSpPr txBox="1"/>
          <p:nvPr/>
        </p:nvSpPr>
        <p:spPr>
          <a:xfrm>
            <a:off x="3455892" y="3537952"/>
            <a:ext cx="1675071" cy="1077218"/>
          </a:xfrm>
          <a:prstGeom prst="rect">
            <a:avLst/>
          </a:prstGeom>
          <a:noFill/>
        </p:spPr>
        <p:txBody>
          <a:bodyPr wrap="square" rtlCol="0">
            <a:spAutoFit/>
          </a:bodyPr>
          <a:lstStyle/>
          <a:p>
            <a:pPr algn="ctr"/>
            <a:r>
              <a:rPr lang="en-GB" sz="1600" dirty="0"/>
              <a:t>Developmental, supportive feedback, collaboration </a:t>
            </a:r>
          </a:p>
        </p:txBody>
      </p:sp>
      <p:cxnSp>
        <p:nvCxnSpPr>
          <p:cNvPr id="17" name="Straight Arrow Connector 16">
            <a:extLst>
              <a:ext uri="{FF2B5EF4-FFF2-40B4-BE49-F238E27FC236}">
                <a16:creationId xmlns:a16="http://schemas.microsoft.com/office/drawing/2014/main" id="{7A4C174B-2E28-4199-A987-8C56035359E9}"/>
              </a:ext>
            </a:extLst>
          </p:cNvPr>
          <p:cNvCxnSpPr>
            <a:cxnSpLocks/>
          </p:cNvCxnSpPr>
          <p:nvPr/>
        </p:nvCxnSpPr>
        <p:spPr>
          <a:xfrm>
            <a:off x="3227501" y="2114068"/>
            <a:ext cx="35515" cy="252812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0C7934C6-BF4D-4A18-91A2-C12525884922}"/>
              </a:ext>
            </a:extLst>
          </p:cNvPr>
          <p:cNvSpPr txBox="1"/>
          <p:nvPr/>
        </p:nvSpPr>
        <p:spPr>
          <a:xfrm>
            <a:off x="2338116" y="4738281"/>
            <a:ext cx="1675070" cy="1569660"/>
          </a:xfrm>
          <a:prstGeom prst="rect">
            <a:avLst/>
          </a:prstGeom>
          <a:noFill/>
        </p:spPr>
        <p:txBody>
          <a:bodyPr wrap="square" rtlCol="0">
            <a:spAutoFit/>
          </a:bodyPr>
          <a:lstStyle/>
          <a:p>
            <a:pPr algn="ctr"/>
            <a:r>
              <a:rPr lang="en-GB" sz="1600" dirty="0"/>
              <a:t>What activities should middle leaders be focussing on that will have the most leverage?</a:t>
            </a:r>
          </a:p>
        </p:txBody>
      </p:sp>
      <p:cxnSp>
        <p:nvCxnSpPr>
          <p:cNvPr id="20" name="Straight Arrow Connector 19">
            <a:extLst>
              <a:ext uri="{FF2B5EF4-FFF2-40B4-BE49-F238E27FC236}">
                <a16:creationId xmlns:a16="http://schemas.microsoft.com/office/drawing/2014/main" id="{278BF775-CD1C-4F4F-8E6B-4B8BB3F51AF2}"/>
              </a:ext>
            </a:extLst>
          </p:cNvPr>
          <p:cNvCxnSpPr>
            <a:cxnSpLocks/>
          </p:cNvCxnSpPr>
          <p:nvPr/>
        </p:nvCxnSpPr>
        <p:spPr>
          <a:xfrm>
            <a:off x="2247530" y="2158108"/>
            <a:ext cx="0" cy="131676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4B12E493-0724-4578-8846-CF02EBC9256E}"/>
              </a:ext>
            </a:extLst>
          </p:cNvPr>
          <p:cNvSpPr txBox="1"/>
          <p:nvPr/>
        </p:nvSpPr>
        <p:spPr>
          <a:xfrm>
            <a:off x="462427" y="2500135"/>
            <a:ext cx="1376037" cy="1077218"/>
          </a:xfrm>
          <a:prstGeom prst="rect">
            <a:avLst/>
          </a:prstGeom>
          <a:noFill/>
        </p:spPr>
        <p:txBody>
          <a:bodyPr wrap="square" rtlCol="0">
            <a:spAutoFit/>
          </a:bodyPr>
          <a:lstStyle/>
          <a:p>
            <a:pPr algn="ctr"/>
            <a:r>
              <a:rPr lang="en-GB" sz="1600" dirty="0"/>
              <a:t>Ask middle leaders challenging questions.</a:t>
            </a:r>
          </a:p>
        </p:txBody>
      </p:sp>
      <p:cxnSp>
        <p:nvCxnSpPr>
          <p:cNvPr id="23" name="Straight Arrow Connector 22">
            <a:extLst>
              <a:ext uri="{FF2B5EF4-FFF2-40B4-BE49-F238E27FC236}">
                <a16:creationId xmlns:a16="http://schemas.microsoft.com/office/drawing/2014/main" id="{C430E3D0-F19E-4B43-A634-13D8DEFD461B}"/>
              </a:ext>
            </a:extLst>
          </p:cNvPr>
          <p:cNvCxnSpPr>
            <a:cxnSpLocks/>
          </p:cNvCxnSpPr>
          <p:nvPr/>
        </p:nvCxnSpPr>
        <p:spPr>
          <a:xfrm>
            <a:off x="4381544" y="2158108"/>
            <a:ext cx="0" cy="131676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C07BCA17-23F0-4FA2-9DD5-C6E45ADE71EA}"/>
              </a:ext>
            </a:extLst>
          </p:cNvPr>
          <p:cNvSpPr txBox="1"/>
          <p:nvPr/>
        </p:nvSpPr>
        <p:spPr>
          <a:xfrm>
            <a:off x="1471289" y="3580360"/>
            <a:ext cx="1376037" cy="584775"/>
          </a:xfrm>
          <a:prstGeom prst="rect">
            <a:avLst/>
          </a:prstGeom>
          <a:noFill/>
        </p:spPr>
        <p:txBody>
          <a:bodyPr wrap="square" rtlCol="0">
            <a:spAutoFit/>
          </a:bodyPr>
          <a:lstStyle/>
          <a:p>
            <a:pPr algn="ctr"/>
            <a:r>
              <a:rPr lang="en-GB" sz="1600" dirty="0"/>
              <a:t>Reality, Goals, Actions.</a:t>
            </a:r>
          </a:p>
        </p:txBody>
      </p:sp>
      <p:cxnSp>
        <p:nvCxnSpPr>
          <p:cNvPr id="26" name="Straight Arrow Connector 25">
            <a:extLst>
              <a:ext uri="{FF2B5EF4-FFF2-40B4-BE49-F238E27FC236}">
                <a16:creationId xmlns:a16="http://schemas.microsoft.com/office/drawing/2014/main" id="{4D71E618-81E7-4CC4-B82D-B559F8AF9B4B}"/>
              </a:ext>
            </a:extLst>
          </p:cNvPr>
          <p:cNvCxnSpPr/>
          <p:nvPr/>
        </p:nvCxnSpPr>
        <p:spPr>
          <a:xfrm>
            <a:off x="5399103" y="2158108"/>
            <a:ext cx="0" cy="3668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012E2A8C-7E97-49E0-B71B-4E89FEB82C44}"/>
              </a:ext>
            </a:extLst>
          </p:cNvPr>
          <p:cNvSpPr txBox="1"/>
          <p:nvPr/>
        </p:nvSpPr>
        <p:spPr>
          <a:xfrm>
            <a:off x="4604465" y="2422439"/>
            <a:ext cx="1491535" cy="1077218"/>
          </a:xfrm>
          <a:prstGeom prst="rect">
            <a:avLst/>
          </a:prstGeom>
          <a:noFill/>
        </p:spPr>
        <p:txBody>
          <a:bodyPr wrap="square" rtlCol="0">
            <a:spAutoFit/>
          </a:bodyPr>
          <a:lstStyle/>
          <a:p>
            <a:pPr algn="ctr"/>
            <a:r>
              <a:rPr lang="en-GB" sz="1600" dirty="0"/>
              <a:t>Refine and practice until  new knowledge is embedded.</a:t>
            </a:r>
          </a:p>
        </p:txBody>
      </p:sp>
      <p:sp>
        <p:nvSpPr>
          <p:cNvPr id="2" name="TextBox 1">
            <a:extLst>
              <a:ext uri="{FF2B5EF4-FFF2-40B4-BE49-F238E27FC236}">
                <a16:creationId xmlns:a16="http://schemas.microsoft.com/office/drawing/2014/main" id="{B50814E3-B3C2-453A-8CE7-CDBB0B33E0E7}"/>
              </a:ext>
            </a:extLst>
          </p:cNvPr>
          <p:cNvSpPr txBox="1"/>
          <p:nvPr/>
        </p:nvSpPr>
        <p:spPr>
          <a:xfrm>
            <a:off x="10762488" y="6377939"/>
            <a:ext cx="1078992" cy="369332"/>
          </a:xfrm>
          <a:prstGeom prst="rect">
            <a:avLst/>
          </a:prstGeom>
          <a:noFill/>
        </p:spPr>
        <p:txBody>
          <a:bodyPr wrap="square" rtlCol="0">
            <a:spAutoFit/>
          </a:bodyPr>
          <a:lstStyle/>
          <a:p>
            <a:r>
              <a:rPr lang="en-GB" dirty="0"/>
              <a:t>5 min</a:t>
            </a:r>
          </a:p>
        </p:txBody>
      </p:sp>
      <p:sp>
        <p:nvSpPr>
          <p:cNvPr id="19" name="TextBox 18">
            <a:extLst>
              <a:ext uri="{FF2B5EF4-FFF2-40B4-BE49-F238E27FC236}">
                <a16:creationId xmlns:a16="http://schemas.microsoft.com/office/drawing/2014/main" id="{72253858-BE8E-4A7F-87AE-659F72956A9C}"/>
              </a:ext>
            </a:extLst>
          </p:cNvPr>
          <p:cNvSpPr txBox="1"/>
          <p:nvPr/>
        </p:nvSpPr>
        <p:spPr>
          <a:xfrm>
            <a:off x="6801853" y="4580065"/>
            <a:ext cx="4500131" cy="1323439"/>
          </a:xfrm>
          <a:prstGeom prst="rect">
            <a:avLst/>
          </a:prstGeom>
          <a:noFill/>
        </p:spPr>
        <p:txBody>
          <a:bodyPr wrap="square">
            <a:spAutoFit/>
          </a:bodyPr>
          <a:lstStyle/>
          <a:p>
            <a:pPr algn="ctr"/>
            <a:r>
              <a:rPr lang="en-GB" sz="2000" b="1" dirty="0">
                <a:solidFill>
                  <a:srgbClr val="0070C0"/>
                </a:solidFill>
              </a:rPr>
              <a:t>How can these principles of deliberate practice be used to support middle leaders in their curriculum development?</a:t>
            </a:r>
          </a:p>
        </p:txBody>
      </p:sp>
    </p:spTree>
    <p:extLst>
      <p:ext uri="{BB962C8B-B14F-4D97-AF65-F5344CB8AC3E}">
        <p14:creationId xmlns:p14="http://schemas.microsoft.com/office/powerpoint/2010/main" val="2411071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ppt_x"/>
                                          </p:val>
                                        </p:tav>
                                        <p:tav tm="100000">
                                          <p:val>
                                            <p:strVal val="#ppt_x"/>
                                          </p:val>
                                        </p:tav>
                                      </p:tavLst>
                                    </p:anim>
                                    <p:anim calcmode="lin" valueType="num">
                                      <p:cBhvr additive="base">
                                        <p:cTn id="1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anim calcmode="lin" valueType="num">
                                      <p:cBhvr additive="base">
                                        <p:cTn id="31" dur="500" fill="hold"/>
                                        <p:tgtEl>
                                          <p:spTgt spid="27"/>
                                        </p:tgtEl>
                                        <p:attrNameLst>
                                          <p:attrName>ppt_x</p:attrName>
                                        </p:attrNameLst>
                                      </p:cBhvr>
                                      <p:tavLst>
                                        <p:tav tm="0">
                                          <p:val>
                                            <p:strVal val="#ppt_x"/>
                                          </p:val>
                                        </p:tav>
                                        <p:tav tm="100000">
                                          <p:val>
                                            <p:strVal val="#ppt_x"/>
                                          </p:val>
                                        </p:tav>
                                      </p:tavLst>
                                    </p:anim>
                                    <p:anim calcmode="lin" valueType="num">
                                      <p:cBhvr additive="base">
                                        <p:cTn id="32"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8" grpId="0"/>
      <p:bldP spid="22" grpId="0"/>
      <p:bldP spid="24" grpId="0"/>
      <p:bldP spid="2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F2139A7-F7B5-477C-89ED-BB2AF1DB9DE0}"/>
              </a:ext>
            </a:extLst>
          </p:cNvPr>
          <p:cNvSpPr txBox="1"/>
          <p:nvPr/>
        </p:nvSpPr>
        <p:spPr>
          <a:xfrm>
            <a:off x="319594" y="38572"/>
            <a:ext cx="11594237" cy="584775"/>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algn="ctr"/>
            <a:r>
              <a:rPr lang="en-GB" sz="3200" b="1" dirty="0"/>
              <a:t>Model 1: Powerful Action Steps (Goodrich, J.)</a:t>
            </a:r>
          </a:p>
        </p:txBody>
      </p:sp>
      <p:sp>
        <p:nvSpPr>
          <p:cNvPr id="6" name="TextBox 5">
            <a:extLst>
              <a:ext uri="{FF2B5EF4-FFF2-40B4-BE49-F238E27FC236}">
                <a16:creationId xmlns:a16="http://schemas.microsoft.com/office/drawing/2014/main" id="{6BA48055-783B-4147-83C3-95503EE7738F}"/>
              </a:ext>
            </a:extLst>
          </p:cNvPr>
          <p:cNvSpPr txBox="1"/>
          <p:nvPr/>
        </p:nvSpPr>
        <p:spPr>
          <a:xfrm>
            <a:off x="461620" y="1228397"/>
            <a:ext cx="11310183" cy="4401205"/>
          </a:xfrm>
          <a:prstGeom prst="rect">
            <a:avLst/>
          </a:prstGeom>
          <a:noFill/>
        </p:spPr>
        <p:txBody>
          <a:bodyPr wrap="square">
            <a:spAutoFit/>
          </a:bodyPr>
          <a:lstStyle/>
          <a:p>
            <a:pPr marL="457200" indent="-457200" algn="just">
              <a:buFont typeface="Arial" panose="020B0604020202020204" pitchFamily="34" charset="0"/>
              <a:buChar char="•"/>
            </a:pPr>
            <a:r>
              <a:rPr lang="en-GB" sz="2800" b="1" i="0" u="none" strike="noStrike" dirty="0">
                <a:effectLst/>
                <a:hlinkClick r:id="rId2">
                  <a:extLst>
                    <a:ext uri="{A12FA001-AC4F-418D-AE19-62706E023703}">
                      <ahyp:hlinkClr xmlns:ahyp="http://schemas.microsoft.com/office/drawing/2018/hyperlinkcolor" val="tx"/>
                    </a:ext>
                  </a:extLst>
                </a:hlinkClick>
              </a:rPr>
              <a:t>Powerful Action Steps</a:t>
            </a:r>
            <a:r>
              <a:rPr lang="en-GB" sz="2800" b="0" i="0" dirty="0">
                <a:effectLst/>
              </a:rPr>
              <a:t> guides coaches and coachees in selection of the most powerful next step in a teacher's development.</a:t>
            </a:r>
          </a:p>
          <a:p>
            <a:pPr marL="457200" indent="-457200" algn="just">
              <a:buFont typeface="Arial" panose="020B0604020202020204" pitchFamily="34" charset="0"/>
              <a:buChar char="•"/>
            </a:pPr>
            <a:endParaRPr lang="en-GB" sz="2800" dirty="0"/>
          </a:p>
          <a:p>
            <a:pPr marL="457200" indent="-457200" algn="just">
              <a:buFont typeface="Arial" panose="020B0604020202020204" pitchFamily="34" charset="0"/>
              <a:buChar char="•"/>
            </a:pPr>
            <a:r>
              <a:rPr lang="en-GB" sz="2800" b="0" i="0" dirty="0">
                <a:effectLst/>
              </a:rPr>
              <a:t>Setting precise, high quality action steps and holding others to account to practise are powerful levers in improving practice.</a:t>
            </a:r>
            <a:endParaRPr lang="en-GB" sz="2800" dirty="0"/>
          </a:p>
          <a:p>
            <a:pPr algn="just"/>
            <a:endParaRPr lang="en-GB" sz="2800" b="0" i="0" dirty="0">
              <a:effectLst/>
            </a:endParaRPr>
          </a:p>
          <a:p>
            <a:pPr marL="457200" indent="-457200" algn="just">
              <a:buFont typeface="Arial" panose="020B0604020202020204" pitchFamily="34" charset="0"/>
              <a:buChar char="•"/>
            </a:pPr>
            <a:r>
              <a:rPr lang="en-GB" sz="2800" dirty="0"/>
              <a:t>The senior leader would define the action steps for curriculum development, and through the instructional coaching process, they would work with middle leaders to agree on the action that would be the most powerful at that point in time.</a:t>
            </a:r>
          </a:p>
        </p:txBody>
      </p:sp>
    </p:spTree>
    <p:extLst>
      <p:ext uri="{BB962C8B-B14F-4D97-AF65-F5344CB8AC3E}">
        <p14:creationId xmlns:p14="http://schemas.microsoft.com/office/powerpoint/2010/main" val="26040364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10;&#10;Description automatically generated">
            <a:extLst>
              <a:ext uri="{FF2B5EF4-FFF2-40B4-BE49-F238E27FC236}">
                <a16:creationId xmlns:a16="http://schemas.microsoft.com/office/drawing/2014/main" id="{D907766D-B71C-4B9A-A5C0-A2F7EF3532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5925" y="379169"/>
            <a:ext cx="8644471" cy="5737862"/>
          </a:xfrm>
          <a:prstGeom prst="rect">
            <a:avLst/>
          </a:prstGeom>
          <a:ln>
            <a:solidFill>
              <a:schemeClr val="tx1"/>
            </a:solidFill>
          </a:ln>
        </p:spPr>
      </p:pic>
      <p:pic>
        <p:nvPicPr>
          <p:cNvPr id="7" name="Picture 6" descr="Graphical user interface, text, application, email&#10;&#10;Description automatically generated">
            <a:extLst>
              <a:ext uri="{FF2B5EF4-FFF2-40B4-BE49-F238E27FC236}">
                <a16:creationId xmlns:a16="http://schemas.microsoft.com/office/drawing/2014/main" id="{7D60875E-838A-4836-846E-3B5CE71BE1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132114"/>
            <a:ext cx="9383475" cy="5990490"/>
          </a:xfrm>
          <a:prstGeom prst="rect">
            <a:avLst/>
          </a:prstGeom>
        </p:spPr>
      </p:pic>
      <p:pic>
        <p:nvPicPr>
          <p:cNvPr id="11" name="Picture 10" descr="A picture containing table&#10;&#10;Description automatically generated">
            <a:extLst>
              <a:ext uri="{FF2B5EF4-FFF2-40B4-BE49-F238E27FC236}">
                <a16:creationId xmlns:a16="http://schemas.microsoft.com/office/drawing/2014/main" id="{29F54C4A-82C4-4029-9638-B095840326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4400" y="53463"/>
            <a:ext cx="8850714" cy="6310623"/>
          </a:xfrm>
          <a:prstGeom prst="rect">
            <a:avLst/>
          </a:prstGeom>
          <a:ln>
            <a:solidFill>
              <a:schemeClr val="tx1"/>
            </a:solidFill>
          </a:ln>
        </p:spPr>
      </p:pic>
      <p:pic>
        <p:nvPicPr>
          <p:cNvPr id="13" name="Picture 12" descr="Graphical user interface, text, application, email&#10;&#10;Description automatically generated">
            <a:extLst>
              <a:ext uri="{FF2B5EF4-FFF2-40B4-BE49-F238E27FC236}">
                <a16:creationId xmlns:a16="http://schemas.microsoft.com/office/drawing/2014/main" id="{B1DFD551-A890-4274-9A99-903B5F30603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1839" y="247055"/>
            <a:ext cx="10301937" cy="6231776"/>
          </a:xfrm>
          <a:prstGeom prst="rect">
            <a:avLst/>
          </a:prstGeom>
          <a:ln>
            <a:solidFill>
              <a:schemeClr val="tx1"/>
            </a:solidFill>
          </a:ln>
        </p:spPr>
      </p:pic>
    </p:spTree>
    <p:extLst>
      <p:ext uri="{BB962C8B-B14F-4D97-AF65-F5344CB8AC3E}">
        <p14:creationId xmlns:p14="http://schemas.microsoft.com/office/powerpoint/2010/main" val="1525618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0D85F1-0DDA-4DD4-8B9F-55917E45A4F3}"/>
              </a:ext>
            </a:extLst>
          </p:cNvPr>
          <p:cNvSpPr txBox="1"/>
          <p:nvPr/>
        </p:nvSpPr>
        <p:spPr>
          <a:xfrm>
            <a:off x="457200" y="314325"/>
            <a:ext cx="11344275" cy="1200329"/>
          </a:xfrm>
          <a:prstGeom prst="rect">
            <a:avLst/>
          </a:prstGeom>
          <a:noFill/>
        </p:spPr>
        <p:txBody>
          <a:bodyPr wrap="square" rtlCol="0">
            <a:spAutoFit/>
          </a:bodyPr>
          <a:lstStyle/>
          <a:p>
            <a:r>
              <a:rPr lang="en-GB" sz="2400" b="1" dirty="0"/>
              <a:t>Powerful Action Steps for Curriculum Development – questions for middle leaders.</a:t>
            </a:r>
          </a:p>
          <a:p>
            <a:endParaRPr lang="en-GB" sz="2400" b="1" dirty="0"/>
          </a:p>
          <a:p>
            <a:endParaRPr lang="en-GB" sz="2400" b="1" dirty="0"/>
          </a:p>
        </p:txBody>
      </p:sp>
      <p:sp>
        <p:nvSpPr>
          <p:cNvPr id="5" name="TextBox 4">
            <a:extLst>
              <a:ext uri="{FF2B5EF4-FFF2-40B4-BE49-F238E27FC236}">
                <a16:creationId xmlns:a16="http://schemas.microsoft.com/office/drawing/2014/main" id="{FB138446-CE56-457E-9B0C-9888F5D88B9E}"/>
              </a:ext>
            </a:extLst>
          </p:cNvPr>
          <p:cNvSpPr txBox="1"/>
          <p:nvPr/>
        </p:nvSpPr>
        <p:spPr>
          <a:xfrm>
            <a:off x="473869" y="1283821"/>
            <a:ext cx="11244262" cy="461665"/>
          </a:xfrm>
          <a:prstGeom prst="rect">
            <a:avLst/>
          </a:prstGeom>
          <a:noFill/>
        </p:spPr>
        <p:txBody>
          <a:bodyPr wrap="square" rtlCol="0">
            <a:spAutoFit/>
          </a:bodyPr>
          <a:lstStyle/>
          <a:p>
            <a:r>
              <a:rPr lang="en-GB" sz="2400" i="1" dirty="0">
                <a:solidFill>
                  <a:schemeClr val="accent1"/>
                </a:solidFill>
              </a:rPr>
              <a:t>Where could you make the most powerful change?</a:t>
            </a:r>
          </a:p>
        </p:txBody>
      </p:sp>
      <p:sp>
        <p:nvSpPr>
          <p:cNvPr id="6" name="TextBox 5">
            <a:extLst>
              <a:ext uri="{FF2B5EF4-FFF2-40B4-BE49-F238E27FC236}">
                <a16:creationId xmlns:a16="http://schemas.microsoft.com/office/drawing/2014/main" id="{B4B943D0-613B-488D-8B5D-D1FBC5F63A22}"/>
              </a:ext>
            </a:extLst>
          </p:cNvPr>
          <p:cNvSpPr txBox="1"/>
          <p:nvPr/>
        </p:nvSpPr>
        <p:spPr>
          <a:xfrm>
            <a:off x="642938" y="1857375"/>
            <a:ext cx="10215562" cy="4832092"/>
          </a:xfrm>
          <a:prstGeom prst="rect">
            <a:avLst/>
          </a:prstGeom>
          <a:noFill/>
        </p:spPr>
        <p:txBody>
          <a:bodyPr wrap="square" rtlCol="0">
            <a:spAutoFit/>
          </a:bodyPr>
          <a:lstStyle/>
          <a:p>
            <a:pPr marL="342900" indent="-342900" algn="just">
              <a:buAutoNum type="arabicPeriod"/>
            </a:pPr>
            <a:r>
              <a:rPr lang="en-GB" sz="2800" dirty="0"/>
              <a:t>Establishing the </a:t>
            </a:r>
            <a:r>
              <a:rPr lang="en-GB" sz="2800" b="1" dirty="0"/>
              <a:t>substantive</a:t>
            </a:r>
            <a:r>
              <a:rPr lang="en-GB" sz="2800" dirty="0"/>
              <a:t> and </a:t>
            </a:r>
            <a:r>
              <a:rPr lang="en-GB" sz="2800" b="1" dirty="0"/>
              <a:t>procedural knowledge </a:t>
            </a:r>
            <a:r>
              <a:rPr lang="en-GB" sz="2800" dirty="0"/>
              <a:t>that pupils need to learn effectively in this subject?</a:t>
            </a:r>
          </a:p>
          <a:p>
            <a:pPr marL="342900" indent="-342900" algn="just">
              <a:buAutoNum type="arabicPeriod"/>
            </a:pPr>
            <a:r>
              <a:rPr lang="en-GB" sz="2800" dirty="0"/>
              <a:t>Mapping </a:t>
            </a:r>
            <a:r>
              <a:rPr lang="en-GB" sz="2800" b="1" dirty="0"/>
              <a:t>conceptual connections </a:t>
            </a:r>
            <a:r>
              <a:rPr lang="en-GB" sz="2800" dirty="0"/>
              <a:t>across the curriculum?</a:t>
            </a:r>
          </a:p>
          <a:p>
            <a:pPr marL="342900" indent="-342900" algn="just">
              <a:buAutoNum type="arabicPeriod"/>
            </a:pPr>
            <a:r>
              <a:rPr lang="en-GB" sz="2800" dirty="0"/>
              <a:t>Evaluating the </a:t>
            </a:r>
            <a:r>
              <a:rPr lang="en-GB" sz="2800" b="1" dirty="0"/>
              <a:t>sequencing of the curriculum </a:t>
            </a:r>
            <a:r>
              <a:rPr lang="en-GB" sz="2800" dirty="0"/>
              <a:t>– is it appropriate with a clear rationale?</a:t>
            </a:r>
          </a:p>
          <a:p>
            <a:pPr marL="342900" indent="-342900" algn="just">
              <a:buAutoNum type="arabicPeriod"/>
            </a:pPr>
            <a:r>
              <a:rPr lang="en-GB" sz="2800" dirty="0"/>
              <a:t>Identifying how pupils prior knowledge is accounted for at different stages of the curriculum?</a:t>
            </a:r>
          </a:p>
          <a:p>
            <a:pPr marL="342900" indent="-342900" algn="just">
              <a:buAutoNum type="arabicPeriod"/>
            </a:pPr>
            <a:r>
              <a:rPr lang="en-GB" sz="2800" dirty="0"/>
              <a:t>Being explicit about building evidence informed practice through the curriculum – retrieval, high-quality questioning, modelling, scaffolding.</a:t>
            </a:r>
          </a:p>
          <a:p>
            <a:pPr marL="342900" indent="-342900" algn="just">
              <a:buAutoNum type="arabicPeriod"/>
            </a:pPr>
            <a:endParaRPr lang="en-GB" sz="2800" dirty="0"/>
          </a:p>
        </p:txBody>
      </p:sp>
    </p:spTree>
    <p:extLst>
      <p:ext uri="{BB962C8B-B14F-4D97-AF65-F5344CB8AC3E}">
        <p14:creationId xmlns:p14="http://schemas.microsoft.com/office/powerpoint/2010/main" val="31713688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0D85F1-0DDA-4DD4-8B9F-55917E45A4F3}"/>
              </a:ext>
            </a:extLst>
          </p:cNvPr>
          <p:cNvSpPr txBox="1"/>
          <p:nvPr/>
        </p:nvSpPr>
        <p:spPr>
          <a:xfrm>
            <a:off x="457200" y="314325"/>
            <a:ext cx="11344275" cy="1138773"/>
          </a:xfrm>
          <a:prstGeom prst="rect">
            <a:avLst/>
          </a:prstGeom>
          <a:noFill/>
        </p:spPr>
        <p:txBody>
          <a:bodyPr wrap="square" rtlCol="0">
            <a:spAutoFit/>
          </a:bodyPr>
          <a:lstStyle/>
          <a:p>
            <a:r>
              <a:rPr lang="en-GB" sz="2400" b="1" dirty="0"/>
              <a:t>Powerful Action Steps for Curriculum Development – questions for middle leaders.</a:t>
            </a:r>
          </a:p>
          <a:p>
            <a:endParaRPr lang="en-GB" sz="2400" b="1" dirty="0"/>
          </a:p>
          <a:p>
            <a:endParaRPr lang="en-GB" sz="2000" b="1" dirty="0"/>
          </a:p>
        </p:txBody>
      </p:sp>
      <p:sp>
        <p:nvSpPr>
          <p:cNvPr id="5" name="TextBox 4">
            <a:extLst>
              <a:ext uri="{FF2B5EF4-FFF2-40B4-BE49-F238E27FC236}">
                <a16:creationId xmlns:a16="http://schemas.microsoft.com/office/drawing/2014/main" id="{FB138446-CE56-457E-9B0C-9888F5D88B9E}"/>
              </a:ext>
            </a:extLst>
          </p:cNvPr>
          <p:cNvSpPr txBox="1"/>
          <p:nvPr/>
        </p:nvSpPr>
        <p:spPr>
          <a:xfrm>
            <a:off x="507206" y="868323"/>
            <a:ext cx="11244262" cy="461665"/>
          </a:xfrm>
          <a:prstGeom prst="rect">
            <a:avLst/>
          </a:prstGeom>
          <a:noFill/>
        </p:spPr>
        <p:txBody>
          <a:bodyPr wrap="square" rtlCol="0">
            <a:spAutoFit/>
          </a:bodyPr>
          <a:lstStyle/>
          <a:p>
            <a:r>
              <a:rPr lang="en-GB" sz="2400" i="1" dirty="0">
                <a:solidFill>
                  <a:schemeClr val="accent1"/>
                </a:solidFill>
              </a:rPr>
              <a:t>Where could you make the most powerful change?</a:t>
            </a:r>
          </a:p>
        </p:txBody>
      </p:sp>
      <p:sp>
        <p:nvSpPr>
          <p:cNvPr id="6" name="TextBox 5">
            <a:extLst>
              <a:ext uri="{FF2B5EF4-FFF2-40B4-BE49-F238E27FC236}">
                <a16:creationId xmlns:a16="http://schemas.microsoft.com/office/drawing/2014/main" id="{B4B943D0-613B-488D-8B5D-D1FBC5F63A22}"/>
              </a:ext>
            </a:extLst>
          </p:cNvPr>
          <p:cNvSpPr txBox="1"/>
          <p:nvPr/>
        </p:nvSpPr>
        <p:spPr>
          <a:xfrm>
            <a:off x="628650" y="1450449"/>
            <a:ext cx="10215562" cy="1815882"/>
          </a:xfrm>
          <a:prstGeom prst="rect">
            <a:avLst/>
          </a:prstGeom>
          <a:noFill/>
        </p:spPr>
        <p:txBody>
          <a:bodyPr wrap="square" rtlCol="0">
            <a:spAutoFit/>
          </a:bodyPr>
          <a:lstStyle/>
          <a:p>
            <a:pPr marL="342900" indent="-342900" algn="just">
              <a:buAutoNum type="arabicPeriod"/>
            </a:pPr>
            <a:r>
              <a:rPr lang="en-GB" sz="2800" dirty="0"/>
              <a:t>Being explicit about building evidence informed practice through the curriculum – retrieval, high-quality questioning, modelling, scaffolding.</a:t>
            </a:r>
          </a:p>
          <a:p>
            <a:pPr marL="342900" indent="-342900" algn="just">
              <a:buAutoNum type="arabicPeriod"/>
            </a:pPr>
            <a:endParaRPr lang="en-GB" sz="2800" dirty="0"/>
          </a:p>
        </p:txBody>
      </p:sp>
      <p:cxnSp>
        <p:nvCxnSpPr>
          <p:cNvPr id="8" name="Straight Arrow Connector 7">
            <a:extLst>
              <a:ext uri="{FF2B5EF4-FFF2-40B4-BE49-F238E27FC236}">
                <a16:creationId xmlns:a16="http://schemas.microsoft.com/office/drawing/2014/main" id="{1A165559-1EB6-43FB-A576-17754A3A0F8F}"/>
              </a:ext>
            </a:extLst>
          </p:cNvPr>
          <p:cNvCxnSpPr>
            <a:cxnSpLocks/>
          </p:cNvCxnSpPr>
          <p:nvPr/>
        </p:nvCxnSpPr>
        <p:spPr>
          <a:xfrm>
            <a:off x="6700839" y="2514599"/>
            <a:ext cx="0" cy="6419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E14252C5-8315-418D-955B-B5303A8A7D47}"/>
              </a:ext>
            </a:extLst>
          </p:cNvPr>
          <p:cNvSpPr txBox="1"/>
          <p:nvPr/>
        </p:nvSpPr>
        <p:spPr>
          <a:xfrm>
            <a:off x="742951" y="3156584"/>
            <a:ext cx="10458449" cy="3416320"/>
          </a:xfrm>
          <a:prstGeom prst="rect">
            <a:avLst/>
          </a:prstGeom>
          <a:noFill/>
          <a:ln w="28575">
            <a:solidFill>
              <a:srgbClr val="0070C0"/>
            </a:solidFill>
          </a:ln>
        </p:spPr>
        <p:txBody>
          <a:bodyPr wrap="square" rtlCol="0">
            <a:spAutoFit/>
          </a:bodyPr>
          <a:lstStyle/>
          <a:p>
            <a:r>
              <a:rPr lang="en-GB" sz="2400" b="1" dirty="0"/>
              <a:t>Practice task:</a:t>
            </a:r>
            <a:endParaRPr lang="en-GB" sz="2400" dirty="0"/>
          </a:p>
          <a:p>
            <a:pPr marL="457200" indent="-457200">
              <a:buFont typeface="Arial" panose="020B0604020202020204" pitchFamily="34" charset="0"/>
              <a:buChar char="•"/>
            </a:pPr>
            <a:r>
              <a:rPr lang="en-GB" sz="2400" dirty="0"/>
              <a:t>Review curriculum plans to identify where evidence-informed practice is explicit within curriculum design:</a:t>
            </a:r>
          </a:p>
          <a:p>
            <a:pPr marL="914400" lvl="1" indent="-457200">
              <a:buFont typeface="Arial" panose="020B0604020202020204" pitchFamily="34" charset="0"/>
              <a:buChar char="•"/>
            </a:pPr>
            <a:r>
              <a:rPr lang="en-GB" sz="2400" dirty="0"/>
              <a:t>Where is retrieval practice used? At what point in the lesson? Why is it used here?</a:t>
            </a:r>
          </a:p>
          <a:p>
            <a:pPr marL="914400" lvl="1" indent="-457200">
              <a:buFont typeface="Arial" panose="020B0604020202020204" pitchFamily="34" charset="0"/>
              <a:buChar char="•"/>
            </a:pPr>
            <a:r>
              <a:rPr lang="en-GB" sz="2400" dirty="0"/>
              <a:t>At what point should teachers be using high-quality questioning? Why here? </a:t>
            </a:r>
          </a:p>
          <a:p>
            <a:pPr marL="914400" lvl="1" indent="-457200">
              <a:buFont typeface="Arial" panose="020B0604020202020204" pitchFamily="34" charset="0"/>
              <a:buChar char="•"/>
            </a:pPr>
            <a:r>
              <a:rPr lang="en-GB" sz="2400" dirty="0"/>
              <a:t>Are the models used at the most crucial times? How do these model help pupils to solve complex problems?</a:t>
            </a:r>
          </a:p>
        </p:txBody>
      </p:sp>
    </p:spTree>
    <p:extLst>
      <p:ext uri="{BB962C8B-B14F-4D97-AF65-F5344CB8AC3E}">
        <p14:creationId xmlns:p14="http://schemas.microsoft.com/office/powerpoint/2010/main" val="3487299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D72A4120-BFEE-4ABA-A9C8-BBB8DA7D5E42}"/>
              </a:ext>
            </a:extLst>
          </p:cNvPr>
          <p:cNvSpPr txBox="1"/>
          <p:nvPr/>
        </p:nvSpPr>
        <p:spPr>
          <a:xfrm>
            <a:off x="6096000" y="582067"/>
            <a:ext cx="5801297" cy="6124754"/>
          </a:xfrm>
          <a:prstGeom prst="rect">
            <a:avLst/>
          </a:prstGeom>
          <a:noFill/>
        </p:spPr>
        <p:txBody>
          <a:bodyPr wrap="square" rtlCol="0">
            <a:spAutoFit/>
          </a:bodyPr>
          <a:lstStyle/>
          <a:p>
            <a:pPr algn="ctr"/>
            <a:r>
              <a:rPr lang="en-GB" sz="4400" b="1" dirty="0">
                <a:solidFill>
                  <a:srgbClr val="0070C0"/>
                </a:solidFill>
              </a:rPr>
              <a:t>Scenario</a:t>
            </a:r>
          </a:p>
          <a:p>
            <a:endParaRPr lang="en-GB" sz="2000" dirty="0"/>
          </a:p>
          <a:p>
            <a:r>
              <a:rPr lang="en-GB" sz="2800" b="1" dirty="0"/>
              <a:t>You are the SLT link for a subject that isn’t your specialism.</a:t>
            </a:r>
          </a:p>
          <a:p>
            <a:endParaRPr lang="en-GB" sz="2800" b="1" dirty="0"/>
          </a:p>
          <a:p>
            <a:r>
              <a:rPr lang="en-GB" sz="2800" b="1" dirty="0"/>
              <a:t>What actions should you take to:</a:t>
            </a:r>
          </a:p>
          <a:p>
            <a:endParaRPr lang="en-GB" sz="2800" b="1" dirty="0"/>
          </a:p>
          <a:p>
            <a:pPr marL="285750" indent="-285750">
              <a:buFont typeface="Arial" panose="020B0604020202020204" pitchFamily="34" charset="0"/>
              <a:buChar char="•"/>
            </a:pPr>
            <a:r>
              <a:rPr lang="en-GB" sz="2800" b="1" dirty="0"/>
              <a:t>Identify the current reality regarding the curriculum and set goals?</a:t>
            </a:r>
          </a:p>
          <a:p>
            <a:pPr marL="285750" indent="-285750">
              <a:buFont typeface="Arial" panose="020B0604020202020204" pitchFamily="34" charset="0"/>
              <a:buChar char="•"/>
            </a:pPr>
            <a:r>
              <a:rPr lang="en-GB" sz="2800" b="1" dirty="0"/>
              <a:t>Ensure that deep learning happens for the coachee?</a:t>
            </a:r>
          </a:p>
          <a:p>
            <a:pPr marL="285750" indent="-285750">
              <a:buFont typeface="Arial" panose="020B0604020202020204" pitchFamily="34" charset="0"/>
              <a:buChar char="•"/>
            </a:pPr>
            <a:r>
              <a:rPr lang="en-GB" sz="2800" b="1" dirty="0"/>
              <a:t>Ensure that improvement happens?</a:t>
            </a:r>
          </a:p>
          <a:p>
            <a:pPr marL="285750" indent="-285750">
              <a:buFont typeface="Arial" panose="020B0604020202020204" pitchFamily="34" charset="0"/>
              <a:buChar char="•"/>
            </a:pPr>
            <a:endParaRPr lang="en-GB" sz="2000" dirty="0"/>
          </a:p>
        </p:txBody>
      </p:sp>
      <p:pic>
        <p:nvPicPr>
          <p:cNvPr id="12" name="Picture 2" descr="Preparing for the New School Year #4: The Impact Cycle Checklist »  Instructional Coaching Group">
            <a:extLst>
              <a:ext uri="{FF2B5EF4-FFF2-40B4-BE49-F238E27FC236}">
                <a16:creationId xmlns:a16="http://schemas.microsoft.com/office/drawing/2014/main" id="{4041A0CA-8AF3-4635-AC7C-172281228AB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19133" y="344999"/>
            <a:ext cx="5381567" cy="6303162"/>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86983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15C99A9-F908-4447-A9EF-83F1278DA22C}"/>
              </a:ext>
            </a:extLst>
          </p:cNvPr>
          <p:cNvSpPr txBox="1"/>
          <p:nvPr/>
        </p:nvSpPr>
        <p:spPr>
          <a:xfrm>
            <a:off x="475456" y="1166842"/>
            <a:ext cx="11241088" cy="4524315"/>
          </a:xfrm>
          <a:prstGeom prst="rect">
            <a:avLst/>
          </a:prstGeom>
          <a:noFill/>
        </p:spPr>
        <p:txBody>
          <a:bodyPr wrap="square">
            <a:spAutoFit/>
          </a:bodyPr>
          <a:lstStyle/>
          <a:p>
            <a:pPr algn="just"/>
            <a:r>
              <a:rPr lang="en-GB" sz="2400" b="1" dirty="0"/>
              <a:t>Part 3 </a:t>
            </a:r>
            <a:r>
              <a:rPr lang="en-GB" sz="2400" dirty="0"/>
              <a:t>– Professional development should include </a:t>
            </a:r>
            <a:r>
              <a:rPr lang="en-GB" sz="2400" b="1" i="1" dirty="0"/>
              <a:t>collaboration and expert challenge. </a:t>
            </a:r>
            <a:r>
              <a:rPr lang="en-GB" sz="2400" dirty="0"/>
              <a:t>Professional development that aims to change teachers’ practice is most effective when it includes collaborative activities with a focus on the intended pupil outcomes. In particular, effective professional development: </a:t>
            </a:r>
          </a:p>
          <a:p>
            <a:pPr algn="just"/>
            <a:endParaRPr lang="en-GB" sz="2400" dirty="0"/>
          </a:p>
          <a:p>
            <a:pPr marL="457200" indent="-457200" algn="just">
              <a:buFont typeface="Arial" panose="020B0604020202020204" pitchFamily="34" charset="0"/>
              <a:buChar char="•"/>
            </a:pPr>
            <a:r>
              <a:rPr lang="en-GB" sz="2400" dirty="0"/>
              <a:t>Builds-in peer support for problem solving; </a:t>
            </a:r>
          </a:p>
          <a:p>
            <a:pPr marL="457200" indent="-457200" algn="just">
              <a:buFont typeface="Arial" panose="020B0604020202020204" pitchFamily="34" charset="0"/>
              <a:buChar char="•"/>
            </a:pPr>
            <a:r>
              <a:rPr lang="en-GB" sz="2400" dirty="0"/>
              <a:t>Includes focussed discussion about practice and supporting groups of pupils with similar needs; </a:t>
            </a:r>
          </a:p>
          <a:p>
            <a:pPr marL="457200" indent="-457200" algn="just">
              <a:buFont typeface="Arial" panose="020B0604020202020204" pitchFamily="34" charset="0"/>
              <a:buChar char="•"/>
            </a:pPr>
            <a:r>
              <a:rPr lang="en-GB" sz="2400" dirty="0"/>
              <a:t>Challenges existing practice, by raising expectations and bringing in new perspectives; and,</a:t>
            </a:r>
          </a:p>
          <a:p>
            <a:pPr marL="457200" indent="-457200" algn="just">
              <a:buFont typeface="Arial" panose="020B0604020202020204" pitchFamily="34" charset="0"/>
              <a:buChar char="•"/>
            </a:pPr>
            <a:r>
              <a:rPr lang="en-GB" sz="2400" dirty="0"/>
              <a:t>Includes support from someone in a </a:t>
            </a:r>
            <a:r>
              <a:rPr lang="en-GB" sz="2400" b="1" dirty="0"/>
              <a:t>coaching and/or mentoring </a:t>
            </a:r>
            <a:r>
              <a:rPr lang="en-GB" sz="2400" dirty="0"/>
              <a:t>role to provide modelling and challenge.</a:t>
            </a:r>
          </a:p>
        </p:txBody>
      </p:sp>
      <p:sp>
        <p:nvSpPr>
          <p:cNvPr id="6" name="TextBox 5">
            <a:extLst>
              <a:ext uri="{FF2B5EF4-FFF2-40B4-BE49-F238E27FC236}">
                <a16:creationId xmlns:a16="http://schemas.microsoft.com/office/drawing/2014/main" id="{EEDAF945-A6CE-4880-AE7B-1E2D73D4D41F}"/>
              </a:ext>
            </a:extLst>
          </p:cNvPr>
          <p:cNvSpPr txBox="1"/>
          <p:nvPr/>
        </p:nvSpPr>
        <p:spPr>
          <a:xfrm>
            <a:off x="388937" y="229483"/>
            <a:ext cx="10966450" cy="584775"/>
          </a:xfrm>
          <a:prstGeom prst="rect">
            <a:avLst/>
          </a:prstGeom>
          <a:noFill/>
          <a:ln>
            <a:noFill/>
          </a:ln>
        </p:spPr>
        <p:txBody>
          <a:bodyPr wrap="square" rtlCol="0">
            <a:spAutoFit/>
          </a:bodyPr>
          <a:lstStyle/>
          <a:p>
            <a:pPr algn="ctr"/>
            <a:r>
              <a:rPr lang="en-GB" sz="3200" b="1" dirty="0">
                <a:solidFill>
                  <a:schemeClr val="accent1"/>
                </a:solidFill>
              </a:rPr>
              <a:t>Teachers’ Standard for Professional Development – DfE (2016).</a:t>
            </a:r>
          </a:p>
        </p:txBody>
      </p:sp>
    </p:spTree>
    <p:extLst>
      <p:ext uri="{BB962C8B-B14F-4D97-AF65-F5344CB8AC3E}">
        <p14:creationId xmlns:p14="http://schemas.microsoft.com/office/powerpoint/2010/main" val="417593086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D72A4120-BFEE-4ABA-A9C8-BBB8DA7D5E42}"/>
              </a:ext>
            </a:extLst>
          </p:cNvPr>
          <p:cNvSpPr txBox="1"/>
          <p:nvPr/>
        </p:nvSpPr>
        <p:spPr>
          <a:xfrm>
            <a:off x="5852160" y="324601"/>
            <a:ext cx="5988117" cy="5693866"/>
          </a:xfrm>
          <a:prstGeom prst="rect">
            <a:avLst/>
          </a:prstGeom>
          <a:noFill/>
        </p:spPr>
        <p:txBody>
          <a:bodyPr wrap="square" rtlCol="0">
            <a:spAutoFit/>
          </a:bodyPr>
          <a:lstStyle/>
          <a:p>
            <a:pPr algn="just"/>
            <a:r>
              <a:rPr lang="en-GB" sz="4000" b="1" dirty="0">
                <a:solidFill>
                  <a:srgbClr val="0070C0"/>
                </a:solidFill>
              </a:rPr>
              <a:t>Practice</a:t>
            </a:r>
          </a:p>
          <a:p>
            <a:pPr algn="just"/>
            <a:endParaRPr lang="en-GB" dirty="0"/>
          </a:p>
          <a:p>
            <a:pPr algn="just"/>
            <a:r>
              <a:rPr lang="en-GB" sz="2400" b="1" dirty="0"/>
              <a:t>Look at the scenario provided to your pair. One of you will be the coach, one of you will be the coachee.</a:t>
            </a:r>
          </a:p>
          <a:p>
            <a:pPr algn="just"/>
            <a:endParaRPr lang="en-GB" sz="2400" b="1" dirty="0"/>
          </a:p>
          <a:p>
            <a:pPr algn="just"/>
            <a:r>
              <a:rPr lang="en-GB" sz="2400" b="1" dirty="0"/>
              <a:t>Thinking about the impact cycle, role play the coaching conversation to identify the:</a:t>
            </a:r>
          </a:p>
          <a:p>
            <a:pPr algn="just"/>
            <a:endParaRPr lang="en-GB" sz="2400" b="1" dirty="0"/>
          </a:p>
          <a:p>
            <a:pPr marL="342900" indent="-342900" algn="just">
              <a:buFont typeface="Arial" panose="020B0604020202020204" pitchFamily="34" charset="0"/>
              <a:buChar char="•"/>
            </a:pPr>
            <a:r>
              <a:rPr lang="en-GB" sz="2400" b="1" dirty="0"/>
              <a:t>Current Reality.</a:t>
            </a:r>
          </a:p>
          <a:p>
            <a:pPr marL="342900" indent="-342900" algn="just">
              <a:buFont typeface="Arial" panose="020B0604020202020204" pitchFamily="34" charset="0"/>
              <a:buChar char="•"/>
            </a:pPr>
            <a:r>
              <a:rPr lang="en-GB" sz="2400" b="1" dirty="0"/>
              <a:t>Set goals/action steps.</a:t>
            </a:r>
          </a:p>
          <a:p>
            <a:pPr marL="342900" indent="-342900" algn="just">
              <a:buFont typeface="Arial" panose="020B0604020202020204" pitchFamily="34" charset="0"/>
              <a:buChar char="•"/>
            </a:pPr>
            <a:r>
              <a:rPr lang="en-GB" sz="2400" b="1" dirty="0"/>
              <a:t>Create a learning opportunity through deliberate practice and/or modelling.</a:t>
            </a:r>
          </a:p>
          <a:p>
            <a:pPr marL="342900" indent="-342900" algn="just">
              <a:buFont typeface="Arial" panose="020B0604020202020204" pitchFamily="34" charset="0"/>
              <a:buChar char="•"/>
            </a:pPr>
            <a:r>
              <a:rPr lang="en-GB" sz="2400" b="1" dirty="0"/>
              <a:t>Stimulate improvement.</a:t>
            </a:r>
          </a:p>
          <a:p>
            <a:pPr marL="285750" indent="-285750" algn="just">
              <a:buFont typeface="Arial" panose="020B0604020202020204" pitchFamily="34" charset="0"/>
              <a:buChar char="•"/>
            </a:pPr>
            <a:endParaRPr lang="en-GB" dirty="0"/>
          </a:p>
        </p:txBody>
      </p:sp>
      <p:pic>
        <p:nvPicPr>
          <p:cNvPr id="12" name="Picture 2" descr="Preparing for the New School Year #4: The Impact Cycle Checklist »  Instructional Coaching Group">
            <a:extLst>
              <a:ext uri="{FF2B5EF4-FFF2-40B4-BE49-F238E27FC236}">
                <a16:creationId xmlns:a16="http://schemas.microsoft.com/office/drawing/2014/main" id="{4041A0CA-8AF3-4635-AC7C-172281228AB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19135" y="481800"/>
            <a:ext cx="5032570" cy="5894399"/>
          </a:xfrm>
          <a:prstGeom prst="rect">
            <a:avLst/>
          </a:prstGeom>
          <a:noFill/>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E219D68-7AE6-4B08-91A4-A3DE03DAF482}"/>
              </a:ext>
            </a:extLst>
          </p:cNvPr>
          <p:cNvSpPr txBox="1"/>
          <p:nvPr/>
        </p:nvSpPr>
        <p:spPr>
          <a:xfrm>
            <a:off x="10012204" y="6376199"/>
            <a:ext cx="6093618" cy="369332"/>
          </a:xfrm>
          <a:prstGeom prst="rect">
            <a:avLst/>
          </a:prstGeom>
          <a:noFill/>
        </p:spPr>
        <p:txBody>
          <a:bodyPr wrap="square">
            <a:spAutoFit/>
          </a:bodyPr>
          <a:lstStyle/>
          <a:p>
            <a:r>
              <a:rPr lang="en-GB" dirty="0"/>
              <a:t>Total: 30 mins</a:t>
            </a:r>
          </a:p>
        </p:txBody>
      </p:sp>
    </p:spTree>
    <p:extLst>
      <p:ext uri="{BB962C8B-B14F-4D97-AF65-F5344CB8AC3E}">
        <p14:creationId xmlns:p14="http://schemas.microsoft.com/office/powerpoint/2010/main" val="40748373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CB14AB6-1C00-4A84-96A3-7518BEED5138}"/>
              </a:ext>
            </a:extLst>
          </p:cNvPr>
          <p:cNvSpPr txBox="1"/>
          <p:nvPr/>
        </p:nvSpPr>
        <p:spPr>
          <a:xfrm>
            <a:off x="310895" y="146876"/>
            <a:ext cx="11333417" cy="6340197"/>
          </a:xfrm>
          <a:prstGeom prst="rect">
            <a:avLst/>
          </a:prstGeom>
          <a:noFill/>
        </p:spPr>
        <p:txBody>
          <a:bodyPr wrap="square" rtlCol="0">
            <a:spAutoFit/>
          </a:bodyPr>
          <a:lstStyle/>
          <a:p>
            <a:pPr algn="just"/>
            <a:r>
              <a:rPr lang="en-GB" b="1" dirty="0"/>
              <a:t>Scenario 1 – </a:t>
            </a:r>
            <a:r>
              <a:rPr lang="en-GB" dirty="0"/>
              <a:t>You have been asked to line the manage the science department. This department was previously managed by a member of SLT who has recently retired. As part of taking on this department, you complete quality assurance review.</a:t>
            </a:r>
          </a:p>
          <a:p>
            <a:pPr algn="just"/>
            <a:endParaRPr lang="en-GB" sz="1600" dirty="0"/>
          </a:p>
          <a:p>
            <a:pPr marL="285750" indent="-285750" algn="just">
              <a:buFont typeface="Arial" panose="020B0604020202020204" pitchFamily="34" charset="0"/>
              <a:buChar char="•"/>
            </a:pPr>
            <a:r>
              <a:rPr lang="en-GB" sz="1600" dirty="0"/>
              <a:t>The department is made up on 9 teachers.</a:t>
            </a:r>
          </a:p>
          <a:p>
            <a:pPr marL="285750" indent="-285750" algn="just">
              <a:buFont typeface="Arial" panose="020B0604020202020204" pitchFamily="34" charset="0"/>
              <a:buChar char="•"/>
            </a:pPr>
            <a:r>
              <a:rPr lang="en-GB" sz="1600" dirty="0"/>
              <a:t>There head of department has worked at the school for 22 years.</a:t>
            </a:r>
          </a:p>
          <a:p>
            <a:pPr marL="285750" indent="-285750" algn="just">
              <a:buFont typeface="Arial" panose="020B0604020202020204" pitchFamily="34" charset="0"/>
              <a:buChar char="•"/>
            </a:pPr>
            <a:r>
              <a:rPr lang="en-GB" sz="1600" dirty="0"/>
              <a:t>There are 3 ECT’s, all Biologists.</a:t>
            </a:r>
          </a:p>
          <a:p>
            <a:pPr marL="285750" indent="-285750" algn="just">
              <a:buFont typeface="Arial" panose="020B0604020202020204" pitchFamily="34" charset="0"/>
              <a:buChar char="•"/>
            </a:pPr>
            <a:r>
              <a:rPr lang="en-GB" sz="1600" dirty="0"/>
              <a:t>Three of the teachers are part-time.</a:t>
            </a:r>
          </a:p>
          <a:p>
            <a:pPr algn="just"/>
            <a:endParaRPr lang="en-GB" sz="1600" dirty="0"/>
          </a:p>
          <a:p>
            <a:pPr algn="just"/>
            <a:r>
              <a:rPr lang="en-GB" sz="1600" dirty="0"/>
              <a:t>The results have been declining for the last 3 years, and the disadvantage gap is widening further year on year. During lesson observations you notice that pupils are off task and disengaged in their learning and this is not typical across the school. Pupils are often working out of textbooks and upon speaking to pupils and looking in their books, it is unclear what they have been learning. </a:t>
            </a:r>
          </a:p>
          <a:p>
            <a:pPr algn="just"/>
            <a:endParaRPr lang="en-GB" sz="1600" dirty="0"/>
          </a:p>
          <a:p>
            <a:pPr algn="just"/>
            <a:r>
              <a:rPr lang="en-GB" sz="1600" dirty="0"/>
              <a:t>You speak to one of the ECT’s about the curriculum and they explain that whilst they don’t have detailed schemes of work, they are given the topic and they each plan their own lessons based on that topic.</a:t>
            </a:r>
          </a:p>
          <a:p>
            <a:pPr algn="just"/>
            <a:endParaRPr lang="en-GB" sz="1600" dirty="0"/>
          </a:p>
          <a:p>
            <a:pPr algn="just"/>
            <a:r>
              <a:rPr lang="en-GB" sz="1600" dirty="0"/>
              <a:t>You are due to meet with the Head of Department next week to discuss your findings from the QA review.</a:t>
            </a:r>
          </a:p>
          <a:p>
            <a:pPr algn="just"/>
            <a:endParaRPr lang="en-GB" sz="1600" dirty="0"/>
          </a:p>
          <a:p>
            <a:pPr algn="just"/>
            <a:r>
              <a:rPr lang="en-GB" sz="1600" dirty="0"/>
              <a:t>Spend five minutes in your pair to establish the main concerns that you would like discuss in the meeting. Decide who will be the </a:t>
            </a:r>
            <a:r>
              <a:rPr lang="en-GB" sz="1600" b="1" dirty="0"/>
              <a:t>coach</a:t>
            </a:r>
            <a:r>
              <a:rPr lang="en-GB" sz="1600" dirty="0"/>
              <a:t> and who will be the </a:t>
            </a:r>
            <a:r>
              <a:rPr lang="en-GB" sz="1600" b="1" dirty="0"/>
              <a:t>coachee.</a:t>
            </a:r>
            <a:r>
              <a:rPr lang="en-GB" sz="1600" dirty="0"/>
              <a:t> Thinking about the impact cycle, role play the coaching conversation to identify the:</a:t>
            </a:r>
          </a:p>
          <a:p>
            <a:pPr algn="just"/>
            <a:endParaRPr lang="en-GB" sz="1600" dirty="0"/>
          </a:p>
          <a:p>
            <a:pPr algn="just"/>
            <a:r>
              <a:rPr lang="en-GB" sz="1600" dirty="0"/>
              <a:t>Current Reality.</a:t>
            </a:r>
          </a:p>
          <a:p>
            <a:pPr algn="just"/>
            <a:r>
              <a:rPr lang="en-GB" sz="1600" dirty="0"/>
              <a:t>Set goals.</a:t>
            </a:r>
          </a:p>
          <a:p>
            <a:pPr algn="just"/>
            <a:r>
              <a:rPr lang="en-GB" sz="1600" dirty="0"/>
              <a:t>Create a learning opportunity through deliberate practice and/or modelling.</a:t>
            </a:r>
          </a:p>
          <a:p>
            <a:pPr algn="just"/>
            <a:r>
              <a:rPr lang="en-GB" sz="1600" dirty="0"/>
              <a:t>Stimulate improvement.</a:t>
            </a:r>
          </a:p>
        </p:txBody>
      </p:sp>
    </p:spTree>
    <p:extLst>
      <p:ext uri="{BB962C8B-B14F-4D97-AF65-F5344CB8AC3E}">
        <p14:creationId xmlns:p14="http://schemas.microsoft.com/office/powerpoint/2010/main" val="37429797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3">
            <a:extLst>
              <a:ext uri="{FF2B5EF4-FFF2-40B4-BE49-F238E27FC236}">
                <a16:creationId xmlns:a16="http://schemas.microsoft.com/office/drawing/2014/main" id="{DF0F448C-EB47-4F8E-8787-35915D8C749D}"/>
              </a:ext>
            </a:extLst>
          </p:cNvPr>
          <p:cNvSpPr txBox="1"/>
          <p:nvPr/>
        </p:nvSpPr>
        <p:spPr>
          <a:xfrm>
            <a:off x="309562" y="100012"/>
            <a:ext cx="11572875" cy="6657975"/>
          </a:xfrm>
          <a:prstGeom prst="rect">
            <a:avLst/>
          </a:prstGeom>
          <a:noFill/>
          <a:ln w="12700">
            <a:no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800"/>
              </a:spcAft>
            </a:pPr>
            <a:r>
              <a:rPr lang="en-GB" sz="1600" b="1" dirty="0">
                <a:solidFill>
                  <a:schemeClr val="tx1"/>
                </a:solidFill>
                <a:effectLst/>
                <a:ea typeface="Yu Gothic" panose="020B0400000000000000" pitchFamily="34" charset="-128"/>
                <a:cs typeface="Arial" panose="020B0604020202020204" pitchFamily="34" charset="0"/>
              </a:rPr>
              <a:t>Scenario 2:</a:t>
            </a:r>
            <a:r>
              <a:rPr lang="en-GB" sz="1600" b="1" dirty="0">
                <a:solidFill>
                  <a:schemeClr val="tx1"/>
                </a:solidFill>
                <a:ea typeface="Yu Gothic" panose="020B0400000000000000" pitchFamily="34" charset="-128"/>
                <a:cs typeface="Arial" panose="020B0604020202020204" pitchFamily="34" charset="0"/>
              </a:rPr>
              <a:t> </a:t>
            </a:r>
            <a:r>
              <a:rPr lang="en-GB" sz="1600" dirty="0">
                <a:effectLst/>
                <a:ea typeface="Yu Gothic" panose="020B0400000000000000" pitchFamily="34" charset="-128"/>
                <a:cs typeface="Arial" panose="020B0604020202020204" pitchFamily="34" charset="0"/>
              </a:rPr>
              <a:t>You are SLT responsible for curriculum and assessment. Although the school was graded ‘Good’ in its last Ofsted in 2017, standards in Maths and English have declined in this time, such that they are now both below national average for all pupils, and significantly below for disadvantaged pupils. An Ofsted inspection is now over due to the Covid-19 pandemic.</a:t>
            </a:r>
          </a:p>
          <a:p>
            <a:pPr algn="just"/>
            <a:r>
              <a:rPr lang="en-GB" sz="1600" dirty="0">
                <a:effectLst/>
                <a:ea typeface="Yu Gothic" panose="020B0400000000000000" pitchFamily="34" charset="-128"/>
                <a:cs typeface="Arial" panose="020B0604020202020204" pitchFamily="34" charset="0"/>
              </a:rPr>
              <a:t> </a:t>
            </a:r>
          </a:p>
          <a:p>
            <a:pPr algn="just"/>
            <a:r>
              <a:rPr lang="en-GB" sz="1600" dirty="0">
                <a:effectLst/>
                <a:ea typeface="Yu Gothic" panose="020B0400000000000000" pitchFamily="34" charset="-128"/>
                <a:cs typeface="Arial" panose="020B0604020202020204" pitchFamily="34" charset="0"/>
              </a:rPr>
              <a:t>You are asked by the Headteacher to conduct a quality assurance review of </a:t>
            </a:r>
            <a:r>
              <a:rPr lang="en-GB" sz="1600" dirty="0">
                <a:ea typeface="Yu Gothic" panose="020B0400000000000000" pitchFamily="34" charset="-128"/>
                <a:cs typeface="Arial" panose="020B0604020202020204" pitchFamily="34" charset="0"/>
              </a:rPr>
              <a:t>the curriculum for each subject. You plan this, explain the process to middle leaders and set up meetings with each HoD as part of the review process. </a:t>
            </a:r>
            <a:r>
              <a:rPr lang="en-GB" sz="1600" dirty="0">
                <a:effectLst/>
                <a:ea typeface="Yu Gothic" panose="020B0400000000000000" pitchFamily="34" charset="-128"/>
                <a:cs typeface="Arial" panose="020B0604020202020204" pitchFamily="34" charset="0"/>
              </a:rPr>
              <a:t>The </a:t>
            </a:r>
            <a:r>
              <a:rPr lang="en-GB" sz="1600" dirty="0" err="1">
                <a:effectLst/>
                <a:ea typeface="Yu Gothic" panose="020B0400000000000000" pitchFamily="34" charset="-128"/>
                <a:cs typeface="Arial" panose="020B0604020202020204" pitchFamily="34" charset="0"/>
              </a:rPr>
              <a:t>MfL</a:t>
            </a:r>
            <a:r>
              <a:rPr lang="en-GB" sz="1600" dirty="0">
                <a:effectLst/>
                <a:ea typeface="Yu Gothic" panose="020B0400000000000000" pitchFamily="34" charset="-128"/>
                <a:cs typeface="Arial" panose="020B0604020202020204" pitchFamily="34" charset="0"/>
              </a:rPr>
              <a:t> department has recently appointed a new HoD.</a:t>
            </a:r>
          </a:p>
          <a:p>
            <a:pPr algn="just"/>
            <a:r>
              <a:rPr lang="en-GB" sz="1600" dirty="0">
                <a:effectLst/>
                <a:ea typeface="Yu Gothic" panose="020B0400000000000000" pitchFamily="34" charset="-128"/>
                <a:cs typeface="Arial" panose="020B0604020202020204" pitchFamily="34" charset="0"/>
              </a:rPr>
              <a:t> </a:t>
            </a:r>
          </a:p>
          <a:p>
            <a:pPr algn="just"/>
            <a:r>
              <a:rPr lang="en-GB" sz="1600" dirty="0">
                <a:effectLst/>
                <a:ea typeface="Yu Gothic" panose="020B0400000000000000" pitchFamily="34" charset="-128"/>
                <a:cs typeface="Arial" panose="020B0604020202020204" pitchFamily="34" charset="0"/>
              </a:rPr>
              <a:t>In your initial meeting with the new Head of </a:t>
            </a:r>
            <a:r>
              <a:rPr lang="en-GB" sz="1600" dirty="0" err="1">
                <a:effectLst/>
                <a:ea typeface="Yu Gothic" panose="020B0400000000000000" pitchFamily="34" charset="-128"/>
                <a:cs typeface="Arial" panose="020B0604020202020204" pitchFamily="34" charset="0"/>
              </a:rPr>
              <a:t>MfL</a:t>
            </a:r>
            <a:r>
              <a:rPr lang="en-GB" sz="1600" dirty="0">
                <a:effectLst/>
                <a:ea typeface="Yu Gothic" panose="020B0400000000000000" pitchFamily="34" charset="-128"/>
                <a:cs typeface="Arial" panose="020B0604020202020204" pitchFamily="34" charset="0"/>
              </a:rPr>
              <a:t>, concepts such as retrieval practice, cognitive overload, spaced practice, and scaffolding appear as unfamiliar. When asked about the curriculum intent, the HoD showed a colourful infographic that outlined each of the topics that pupils would be taught. When asked about why these topics have been selected, the HoD said the </a:t>
            </a:r>
            <a:r>
              <a:rPr lang="en-GB" sz="1600" dirty="0">
                <a:ea typeface="Yu Gothic" panose="020B0400000000000000" pitchFamily="34" charset="-128"/>
                <a:cs typeface="Arial" panose="020B0604020202020204" pitchFamily="34" charset="0"/>
              </a:rPr>
              <a:t>department have always taught these topics. </a:t>
            </a:r>
            <a:r>
              <a:rPr lang="en-GB" sz="1600" dirty="0">
                <a:effectLst/>
                <a:ea typeface="Yu Gothic" panose="020B0400000000000000" pitchFamily="34" charset="-128"/>
                <a:cs typeface="Arial" panose="020B0604020202020204" pitchFamily="34" charset="0"/>
              </a:rPr>
              <a:t>In your informal learning walks, it is evident that pupils are not clear how to break down tasks into smaller parts, and struggle to build a secure knowledge base about the key concepts they </a:t>
            </a:r>
            <a:r>
              <a:rPr lang="en-GB" sz="1600" dirty="0">
                <a:ea typeface="Yu Gothic" panose="020B0400000000000000" pitchFamily="34" charset="-128"/>
                <a:cs typeface="Arial" panose="020B0604020202020204" pitchFamily="34" charset="0"/>
              </a:rPr>
              <a:t>need to learn. </a:t>
            </a:r>
            <a:r>
              <a:rPr lang="en-GB" sz="1600" dirty="0">
                <a:effectLst/>
                <a:ea typeface="Yu Gothic" panose="020B0400000000000000" pitchFamily="34" charset="-128"/>
                <a:cs typeface="Arial" panose="020B0604020202020204" pitchFamily="34" charset="0"/>
              </a:rPr>
              <a:t>One teacher stated that “I have been teaching for 12 years, I know how to teach and don’t need to be quizzing the children, they need to focus on new learning”. </a:t>
            </a:r>
          </a:p>
          <a:p>
            <a:pPr algn="just"/>
            <a:r>
              <a:rPr lang="en-GB" sz="1600" dirty="0">
                <a:effectLst/>
                <a:ea typeface="Yu Gothic" panose="020B0400000000000000" pitchFamily="34" charset="-128"/>
                <a:cs typeface="Arial" panose="020B0604020202020204" pitchFamily="34" charset="0"/>
              </a:rPr>
              <a:t> </a:t>
            </a:r>
          </a:p>
          <a:p>
            <a:pPr algn="just"/>
            <a:r>
              <a:rPr lang="en-GB" sz="1600" dirty="0">
                <a:effectLst/>
                <a:ea typeface="Yu Gothic" panose="020B0400000000000000" pitchFamily="34" charset="-128"/>
                <a:cs typeface="Arial" panose="020B0604020202020204" pitchFamily="34" charset="0"/>
              </a:rPr>
              <a:t>In examining teachers’ planning, you can see little evidence of clear curriculum plans with retrieval/spaced practice built in, and very little evidence of modelling complex problems for pupils. There appears to be no clear consistent way of planning lessons</a:t>
            </a:r>
            <a:r>
              <a:rPr lang="en-GB" sz="1600" dirty="0">
                <a:ea typeface="Yu Gothic" panose="020B0400000000000000" pitchFamily="34" charset="-128"/>
                <a:cs typeface="Arial" panose="020B0604020202020204" pitchFamily="34" charset="0"/>
              </a:rPr>
              <a:t> </a:t>
            </a:r>
            <a:r>
              <a:rPr lang="en-GB" sz="1600" dirty="0">
                <a:effectLst/>
                <a:ea typeface="Yu Gothic" panose="020B0400000000000000" pitchFamily="34" charset="-128"/>
                <a:cs typeface="Arial" panose="020B0604020202020204" pitchFamily="34" charset="0"/>
              </a:rPr>
              <a:t>within the department. When you talk to pupils, they explain that they find it difficult to answer harder questions and often get told they need to work harder and concentrate more and they will understand.</a:t>
            </a:r>
          </a:p>
          <a:p>
            <a:pPr algn="just"/>
            <a:endParaRPr lang="en-GB" sz="1600" dirty="0">
              <a:effectLst/>
              <a:ea typeface="Yu Gothic" panose="020B0400000000000000" pitchFamily="34" charset="-128"/>
              <a:cs typeface="Arial" panose="020B0604020202020204" pitchFamily="34" charset="0"/>
            </a:endParaRPr>
          </a:p>
          <a:p>
            <a:pPr algn="just"/>
            <a:r>
              <a:rPr lang="en-GB" sz="1600" dirty="0"/>
              <a:t>Spend five minutes in your pair to establish the main concerns that you would like discuss in the meeting. Decide who will be the </a:t>
            </a:r>
            <a:r>
              <a:rPr lang="en-GB" sz="1600" b="1" dirty="0"/>
              <a:t>coach</a:t>
            </a:r>
            <a:r>
              <a:rPr lang="en-GB" sz="1600" dirty="0"/>
              <a:t> and who will be the </a:t>
            </a:r>
            <a:r>
              <a:rPr lang="en-GB" sz="1600" b="1" dirty="0"/>
              <a:t>coachee.</a:t>
            </a:r>
            <a:r>
              <a:rPr lang="en-GB" sz="1600" dirty="0"/>
              <a:t> Thinking about the impact cycle, role play the coaching conversation to identify the:</a:t>
            </a:r>
          </a:p>
          <a:p>
            <a:pPr algn="just"/>
            <a:endParaRPr lang="en-GB" sz="1600" dirty="0"/>
          </a:p>
          <a:p>
            <a:pPr algn="just"/>
            <a:r>
              <a:rPr lang="en-GB" sz="1600" dirty="0"/>
              <a:t>Current Reality.</a:t>
            </a:r>
          </a:p>
          <a:p>
            <a:pPr algn="just"/>
            <a:r>
              <a:rPr lang="en-GB" sz="1600" dirty="0"/>
              <a:t>Set goals.</a:t>
            </a:r>
          </a:p>
          <a:p>
            <a:pPr algn="just"/>
            <a:r>
              <a:rPr lang="en-GB" sz="1600" dirty="0"/>
              <a:t>Create a learning opportunity through deliberate practice and/or modelling.</a:t>
            </a:r>
          </a:p>
          <a:p>
            <a:pPr algn="just"/>
            <a:r>
              <a:rPr lang="en-GB" sz="1600" dirty="0"/>
              <a:t>Stimulate improvement.</a:t>
            </a:r>
          </a:p>
          <a:p>
            <a:pPr algn="just"/>
            <a:endParaRPr lang="en-GB" sz="1600" dirty="0">
              <a:effectLst/>
              <a:ea typeface="Yu Gothic" panose="020B0400000000000000" pitchFamily="34" charset="-128"/>
              <a:cs typeface="Arial" panose="020B0604020202020204" pitchFamily="34" charset="0"/>
            </a:endParaRPr>
          </a:p>
        </p:txBody>
      </p:sp>
    </p:spTree>
    <p:extLst>
      <p:ext uri="{BB962C8B-B14F-4D97-AF65-F5344CB8AC3E}">
        <p14:creationId xmlns:p14="http://schemas.microsoft.com/office/powerpoint/2010/main" val="16941737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C7576E5-00BC-49EC-92FB-F1C798FE5E86}"/>
              </a:ext>
            </a:extLst>
          </p:cNvPr>
          <p:cNvSpPr txBox="1"/>
          <p:nvPr/>
        </p:nvSpPr>
        <p:spPr>
          <a:xfrm>
            <a:off x="310896" y="246888"/>
            <a:ext cx="11448288" cy="6247864"/>
          </a:xfrm>
          <a:prstGeom prst="rect">
            <a:avLst/>
          </a:prstGeom>
          <a:noFill/>
        </p:spPr>
        <p:txBody>
          <a:bodyPr wrap="square" rtlCol="0">
            <a:spAutoFit/>
          </a:bodyPr>
          <a:lstStyle/>
          <a:p>
            <a:pPr algn="just"/>
            <a:r>
              <a:rPr lang="en-GB" sz="2000" b="1" dirty="0"/>
              <a:t>Scenario 3  – </a:t>
            </a:r>
            <a:r>
              <a:rPr lang="en-GB" sz="2000" dirty="0"/>
              <a:t>You are the SLT responsible for teaching and learning.</a:t>
            </a:r>
          </a:p>
          <a:p>
            <a:pPr algn="just"/>
            <a:endParaRPr lang="en-GB" sz="2000" dirty="0"/>
          </a:p>
          <a:p>
            <a:pPr algn="just"/>
            <a:r>
              <a:rPr lang="en-GB" sz="2000" dirty="0"/>
              <a:t>You have been engaging with a lot of research around the impact of retrieval practice on improving pupils memory and knowledge retention and you recognise the important role that this plays in pupils learning. You deliver a series of professional development sessions on this to all teaching staff. </a:t>
            </a:r>
          </a:p>
          <a:p>
            <a:pPr algn="just"/>
            <a:endParaRPr lang="en-GB" sz="2000" dirty="0"/>
          </a:p>
          <a:p>
            <a:pPr algn="just"/>
            <a:r>
              <a:rPr lang="en-GB" sz="2000" dirty="0"/>
              <a:t>You ask heads of department to complete a review of the curriculum and work with their teams to ensure that retrieval practice is a common, persistent feature in lessons to support pupils with their learning. The head of food technology comes you to say that they can’t do retrieval practice in food technology because it is practical and they do something different each week.</a:t>
            </a:r>
          </a:p>
          <a:p>
            <a:pPr algn="just"/>
            <a:endParaRPr lang="en-GB" sz="2000" dirty="0"/>
          </a:p>
          <a:p>
            <a:pPr algn="just"/>
            <a:r>
              <a:rPr lang="en-GB" sz="2000" dirty="0"/>
              <a:t>Spend five minutes in your pair to establish the main concerns that you would like discuss in the meeting. Decide who will be the </a:t>
            </a:r>
            <a:r>
              <a:rPr lang="en-GB" sz="2000" b="1" dirty="0"/>
              <a:t>coach</a:t>
            </a:r>
            <a:r>
              <a:rPr lang="en-GB" sz="2000" dirty="0"/>
              <a:t> and who will be the </a:t>
            </a:r>
            <a:r>
              <a:rPr lang="en-GB" sz="2000" b="1" dirty="0"/>
              <a:t>coachee.</a:t>
            </a:r>
            <a:r>
              <a:rPr lang="en-GB" sz="2000" dirty="0"/>
              <a:t> Thinking about the impact cycle, role play the coaching conversation to identify the:</a:t>
            </a:r>
          </a:p>
          <a:p>
            <a:pPr algn="just"/>
            <a:endParaRPr lang="en-GB" sz="2000" dirty="0"/>
          </a:p>
          <a:p>
            <a:pPr algn="just"/>
            <a:r>
              <a:rPr lang="en-GB" sz="2000" dirty="0"/>
              <a:t>Current Reality.</a:t>
            </a:r>
          </a:p>
          <a:p>
            <a:pPr algn="just"/>
            <a:r>
              <a:rPr lang="en-GB" sz="2000" dirty="0"/>
              <a:t>Set goals.</a:t>
            </a:r>
          </a:p>
          <a:p>
            <a:pPr algn="just"/>
            <a:r>
              <a:rPr lang="en-GB" sz="2000" dirty="0"/>
              <a:t>Create a learning opportunity through deliberate practice and/or modelling.</a:t>
            </a:r>
          </a:p>
          <a:p>
            <a:pPr algn="just"/>
            <a:r>
              <a:rPr lang="en-GB" sz="2000" dirty="0"/>
              <a:t>Stimulate improvement.</a:t>
            </a:r>
          </a:p>
          <a:p>
            <a:pPr algn="just"/>
            <a:endParaRPr lang="en-GB" sz="2000" dirty="0"/>
          </a:p>
        </p:txBody>
      </p:sp>
    </p:spTree>
    <p:extLst>
      <p:ext uri="{BB962C8B-B14F-4D97-AF65-F5344CB8AC3E}">
        <p14:creationId xmlns:p14="http://schemas.microsoft.com/office/powerpoint/2010/main" val="41563732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6">
            <a:extLst>
              <a:ext uri="{FF2B5EF4-FFF2-40B4-BE49-F238E27FC236}">
                <a16:creationId xmlns:a16="http://schemas.microsoft.com/office/drawing/2014/main" id="{69D184B2-2226-4E31-BCCB-444330767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8533" y="918266"/>
            <a:ext cx="706127" cy="5863534"/>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7">
            <a:extLst>
              <a:ext uri="{FF2B5EF4-FFF2-40B4-BE49-F238E27FC236}">
                <a16:creationId xmlns:a16="http://schemas.microsoft.com/office/drawing/2014/main" id="{1AC4D4E3-486A-464A-8EC8-D448810972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7879" y="643467"/>
            <a:ext cx="420307" cy="5668919"/>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Rectangle 12">
            <a:extLst>
              <a:ext uri="{FF2B5EF4-FFF2-40B4-BE49-F238E27FC236}">
                <a16:creationId xmlns:a16="http://schemas.microsoft.com/office/drawing/2014/main" id="{864DE13E-58EB-4475-B79C-0D4FC6512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38387" y="643467"/>
            <a:ext cx="10933503" cy="5391944"/>
          </a:xfrm>
          <a:prstGeom prst="rect">
            <a:avLst/>
          </a:prstGeom>
          <a:solidFill>
            <a:srgbClr val="FFFFFF"/>
          </a:solidFill>
          <a:ln w="12700">
            <a:solidFill>
              <a:schemeClr val="accent1"/>
            </a:solidFill>
            <a:miter lim="800000"/>
          </a:ln>
        </p:spPr>
        <p:txBody>
          <a:bodyPr vert="horz" wrap="square" lIns="91440" tIns="45720" rIns="91440" bIns="45720" numCol="1" anchor="t" anchorCtr="0" compatLnSpc="1">
            <a:prstTxWarp prst="textNoShape">
              <a:avLst/>
            </a:prstTxWarp>
          </a:bodyPr>
          <a:lstStyle/>
          <a:p>
            <a:endParaRPr lang="en-US"/>
          </a:p>
        </p:txBody>
      </p:sp>
      <p:pic>
        <p:nvPicPr>
          <p:cNvPr id="4" name="Graphic 3" descr="Chat outline">
            <a:extLst>
              <a:ext uri="{FF2B5EF4-FFF2-40B4-BE49-F238E27FC236}">
                <a16:creationId xmlns:a16="http://schemas.microsoft.com/office/drawing/2014/main" id="{7BB1402F-5AF6-4371-A93C-B3C57A404E6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43026" y="1286934"/>
            <a:ext cx="4105949" cy="4105949"/>
          </a:xfrm>
          <a:prstGeom prst="rect">
            <a:avLst/>
          </a:prstGeom>
        </p:spPr>
      </p:pic>
      <p:sp>
        <p:nvSpPr>
          <p:cNvPr id="5" name="TextBox 4">
            <a:extLst>
              <a:ext uri="{FF2B5EF4-FFF2-40B4-BE49-F238E27FC236}">
                <a16:creationId xmlns:a16="http://schemas.microsoft.com/office/drawing/2014/main" id="{7B195375-EC0F-4C53-B4EE-0E9831A0E4B7}"/>
              </a:ext>
            </a:extLst>
          </p:cNvPr>
          <p:cNvSpPr txBox="1"/>
          <p:nvPr/>
        </p:nvSpPr>
        <p:spPr>
          <a:xfrm>
            <a:off x="807627" y="822589"/>
            <a:ext cx="10141013" cy="830997"/>
          </a:xfrm>
          <a:prstGeom prst="rect">
            <a:avLst/>
          </a:prstGeom>
          <a:noFill/>
        </p:spPr>
        <p:txBody>
          <a:bodyPr wrap="square" rtlCol="0">
            <a:spAutoFit/>
          </a:bodyPr>
          <a:lstStyle/>
          <a:p>
            <a:pPr algn="ctr"/>
            <a:r>
              <a:rPr lang="en-GB" sz="2400" b="1" dirty="0">
                <a:solidFill>
                  <a:schemeClr val="accent1"/>
                </a:solidFill>
              </a:rPr>
              <a:t>What did you learn from that role play experience about the use of instructional coaching to support curriculum development?</a:t>
            </a:r>
          </a:p>
        </p:txBody>
      </p:sp>
    </p:spTree>
    <p:extLst>
      <p:ext uri="{BB962C8B-B14F-4D97-AF65-F5344CB8AC3E}">
        <p14:creationId xmlns:p14="http://schemas.microsoft.com/office/powerpoint/2010/main" val="30028794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descr="Chat outline">
            <a:extLst>
              <a:ext uri="{FF2B5EF4-FFF2-40B4-BE49-F238E27FC236}">
                <a16:creationId xmlns:a16="http://schemas.microsoft.com/office/drawing/2014/main" id="{E9B9E3B0-800C-4C4A-9080-BA18A0B2669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61682" y="1141327"/>
            <a:ext cx="4437126" cy="4437126"/>
          </a:xfrm>
          <a:prstGeom prst="rect">
            <a:avLst/>
          </a:prstGeom>
        </p:spPr>
      </p:pic>
      <p:sp>
        <p:nvSpPr>
          <p:cNvPr id="5" name="TextBox 4">
            <a:extLst>
              <a:ext uri="{FF2B5EF4-FFF2-40B4-BE49-F238E27FC236}">
                <a16:creationId xmlns:a16="http://schemas.microsoft.com/office/drawing/2014/main" id="{77E32785-861A-4D42-85B3-4F0DB53089D3}"/>
              </a:ext>
            </a:extLst>
          </p:cNvPr>
          <p:cNvSpPr txBox="1"/>
          <p:nvPr/>
        </p:nvSpPr>
        <p:spPr>
          <a:xfrm>
            <a:off x="393192" y="420624"/>
            <a:ext cx="6782562" cy="5878532"/>
          </a:xfrm>
          <a:prstGeom prst="rect">
            <a:avLst/>
          </a:prstGeom>
          <a:noFill/>
        </p:spPr>
        <p:txBody>
          <a:bodyPr wrap="square" rtlCol="0">
            <a:spAutoFit/>
          </a:bodyPr>
          <a:lstStyle/>
          <a:p>
            <a:pPr algn="ctr"/>
            <a:r>
              <a:rPr lang="en-GB" sz="3200" b="1" dirty="0">
                <a:solidFill>
                  <a:schemeClr val="accent1"/>
                </a:solidFill>
              </a:rPr>
              <a:t>Summary and key takeaways</a:t>
            </a:r>
          </a:p>
          <a:p>
            <a:endParaRPr lang="en-GB" sz="3200" dirty="0"/>
          </a:p>
          <a:p>
            <a:pPr marL="285750" indent="-285750" algn="just">
              <a:buFont typeface="Arial" panose="020B0604020202020204" pitchFamily="34" charset="0"/>
              <a:buChar char="•"/>
            </a:pPr>
            <a:r>
              <a:rPr lang="en-GB" sz="2400" dirty="0"/>
              <a:t>Instructional coaching is a powerful tool to stimulate improvement in teachers practice so that pupil outcomes also improve.</a:t>
            </a:r>
          </a:p>
          <a:p>
            <a:pPr algn="just"/>
            <a:endParaRPr lang="en-GB" sz="2400" dirty="0"/>
          </a:p>
          <a:p>
            <a:pPr marL="285750" indent="-285750" algn="just">
              <a:buFont typeface="Arial" panose="020B0604020202020204" pitchFamily="34" charset="0"/>
              <a:buChar char="•"/>
            </a:pPr>
            <a:r>
              <a:rPr lang="en-GB" sz="2400" dirty="0"/>
              <a:t>Instructional coaching is incremental.</a:t>
            </a:r>
          </a:p>
          <a:p>
            <a:pPr algn="just"/>
            <a:endParaRPr lang="en-GB" sz="2400" dirty="0"/>
          </a:p>
          <a:p>
            <a:pPr marL="285750" indent="-285750" algn="just">
              <a:buFont typeface="Arial" panose="020B0604020202020204" pitchFamily="34" charset="0"/>
              <a:buChar char="•"/>
            </a:pPr>
            <a:r>
              <a:rPr lang="en-GB" sz="2400" dirty="0"/>
              <a:t>Instructional coaching is about evaluating the </a:t>
            </a:r>
            <a:r>
              <a:rPr lang="en-GB" sz="2400" b="1" dirty="0"/>
              <a:t>reality</a:t>
            </a:r>
            <a:r>
              <a:rPr lang="en-GB" sz="2400" dirty="0"/>
              <a:t>, setting </a:t>
            </a:r>
            <a:r>
              <a:rPr lang="en-GB" sz="2400" b="1" dirty="0"/>
              <a:t>goals</a:t>
            </a:r>
            <a:r>
              <a:rPr lang="en-GB" sz="2400" dirty="0"/>
              <a:t>, creating opportunities for deep learning, creating </a:t>
            </a:r>
            <a:r>
              <a:rPr lang="en-GB" sz="2400" b="1" dirty="0"/>
              <a:t>change</a:t>
            </a:r>
            <a:r>
              <a:rPr lang="en-GB" sz="2400" dirty="0"/>
              <a:t> in teachers knowledge and practice.</a:t>
            </a:r>
          </a:p>
          <a:p>
            <a:pPr marL="285750" indent="-285750" algn="just">
              <a:buFont typeface="Arial" panose="020B0604020202020204" pitchFamily="34" charset="0"/>
              <a:buChar char="•"/>
            </a:pPr>
            <a:endParaRPr lang="en-GB" sz="2400" dirty="0"/>
          </a:p>
          <a:p>
            <a:pPr marL="285750" indent="-285750" algn="just">
              <a:buFont typeface="Arial" panose="020B0604020202020204" pitchFamily="34" charset="0"/>
              <a:buChar char="•"/>
            </a:pPr>
            <a:r>
              <a:rPr lang="en-GB" sz="2400" dirty="0"/>
              <a:t>Instructional coaching is supportive and developmental, not judgemental or divisive.</a:t>
            </a:r>
          </a:p>
        </p:txBody>
      </p:sp>
    </p:spTree>
    <p:extLst>
      <p:ext uri="{BB962C8B-B14F-4D97-AF65-F5344CB8AC3E}">
        <p14:creationId xmlns:p14="http://schemas.microsoft.com/office/powerpoint/2010/main" val="34361616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50EC40B4-387B-48B6-9C8B-205FD1F7DF63}"/>
              </a:ext>
            </a:extLst>
          </p:cNvPr>
          <p:cNvGraphicFramePr>
            <a:graphicFrameLocks noGrp="1"/>
          </p:cNvGraphicFramePr>
          <p:nvPr>
            <p:extLst>
              <p:ext uri="{D42A27DB-BD31-4B8C-83A1-F6EECF244321}">
                <p14:modId xmlns:p14="http://schemas.microsoft.com/office/powerpoint/2010/main" val="259433145"/>
              </p:ext>
            </p:extLst>
          </p:nvPr>
        </p:nvGraphicFramePr>
        <p:xfrm>
          <a:off x="2880360" y="374904"/>
          <a:ext cx="8951976" cy="6099048"/>
        </p:xfrm>
        <a:graphic>
          <a:graphicData uri="http://schemas.openxmlformats.org/drawingml/2006/table">
            <a:tbl>
              <a:tblPr firstRow="1" bandRow="1">
                <a:tableStyleId>{5C22544A-7EE6-4342-B048-85BDC9FD1C3A}</a:tableStyleId>
              </a:tblPr>
              <a:tblGrid>
                <a:gridCol w="2983992">
                  <a:extLst>
                    <a:ext uri="{9D8B030D-6E8A-4147-A177-3AD203B41FA5}">
                      <a16:colId xmlns:a16="http://schemas.microsoft.com/office/drawing/2014/main" val="602478038"/>
                    </a:ext>
                  </a:extLst>
                </a:gridCol>
                <a:gridCol w="2983992">
                  <a:extLst>
                    <a:ext uri="{9D8B030D-6E8A-4147-A177-3AD203B41FA5}">
                      <a16:colId xmlns:a16="http://schemas.microsoft.com/office/drawing/2014/main" val="2919654514"/>
                    </a:ext>
                  </a:extLst>
                </a:gridCol>
                <a:gridCol w="2983992">
                  <a:extLst>
                    <a:ext uri="{9D8B030D-6E8A-4147-A177-3AD203B41FA5}">
                      <a16:colId xmlns:a16="http://schemas.microsoft.com/office/drawing/2014/main" val="2933803491"/>
                    </a:ext>
                  </a:extLst>
                </a:gridCol>
              </a:tblGrid>
              <a:tr h="2033016">
                <a:tc>
                  <a:txBody>
                    <a:bodyPr/>
                    <a:lstStyle/>
                    <a:p>
                      <a:pPr algn="just"/>
                      <a:r>
                        <a:rPr lang="en-GB" sz="1400" b="0" dirty="0">
                          <a:solidFill>
                            <a:schemeClr val="tx1"/>
                          </a:solidFill>
                        </a:rPr>
                        <a:t>Equality: Instructional coaches and teachers are equal partners.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GB" sz="1400" b="0" dirty="0">
                          <a:solidFill>
                            <a:schemeClr val="tx1"/>
                          </a:solidFill>
                          <a:latin typeface="+mn-lt"/>
                        </a:rPr>
                        <a:t>Choice: Teachers should have choice regarding what and how they learn. </a:t>
                      </a:r>
                      <a:endParaRPr lang="en-GB"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GB" sz="1400" b="0" dirty="0">
                          <a:solidFill>
                            <a:schemeClr val="tx1"/>
                          </a:solidFill>
                        </a:rPr>
                        <a:t>Voice: professional learning should empower and respect the voices of teachers.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7844462"/>
                  </a:ext>
                </a:extLst>
              </a:tr>
              <a:tr h="2033016">
                <a:tc>
                  <a:txBody>
                    <a:bodyPr/>
                    <a:lstStyle/>
                    <a:p>
                      <a:pPr algn="just"/>
                      <a:r>
                        <a:rPr lang="en-GB" sz="1400" b="0" dirty="0">
                          <a:solidFill>
                            <a:schemeClr val="tx1"/>
                          </a:solidFill>
                          <a:latin typeface="+mn-lt"/>
                        </a:rPr>
                        <a:t>Dialogue: professional learning should enable authentic dialogue.</a:t>
                      </a:r>
                      <a:endParaRPr lang="en-GB"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GB" sz="1400" b="0" dirty="0">
                          <a:solidFill>
                            <a:schemeClr val="tx1"/>
                          </a:solidFill>
                        </a:rPr>
                        <a:t>Reflection: reflection is an integral part of professional learning.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GB" sz="1400" b="0" dirty="0">
                          <a:solidFill>
                            <a:schemeClr val="tx1"/>
                          </a:solidFill>
                        </a:rPr>
                        <a:t>Praxis: teachers should apply their learning to their real-life practice as they are learning.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66455774"/>
                  </a:ext>
                </a:extLst>
              </a:tr>
              <a:tr h="2033016">
                <a:tc gridSpan="3">
                  <a:txBody>
                    <a:bodyPr/>
                    <a:lstStyle/>
                    <a:p>
                      <a:pPr algn="just"/>
                      <a:r>
                        <a:rPr lang="en-GB" sz="1400" b="0" dirty="0">
                          <a:solidFill>
                            <a:schemeClr val="tx1"/>
                          </a:solidFill>
                        </a:rPr>
                        <a:t>Reciprocity: instructional coaches should expect to get as much as they give.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just"/>
                      <a:endParaRPr lang="en-GB"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just"/>
                      <a:endParaRPr lang="en-GB"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85702079"/>
                  </a:ext>
                </a:extLst>
              </a:tr>
            </a:tbl>
          </a:graphicData>
        </a:graphic>
      </p:graphicFrame>
      <p:sp>
        <p:nvSpPr>
          <p:cNvPr id="6" name="TextBox 5">
            <a:extLst>
              <a:ext uri="{FF2B5EF4-FFF2-40B4-BE49-F238E27FC236}">
                <a16:creationId xmlns:a16="http://schemas.microsoft.com/office/drawing/2014/main" id="{F0A5C5AC-F258-498D-AE4A-254491217848}"/>
              </a:ext>
            </a:extLst>
          </p:cNvPr>
          <p:cNvSpPr txBox="1"/>
          <p:nvPr/>
        </p:nvSpPr>
        <p:spPr>
          <a:xfrm>
            <a:off x="93726" y="2077688"/>
            <a:ext cx="2786634" cy="1754326"/>
          </a:xfrm>
          <a:prstGeom prst="rect">
            <a:avLst/>
          </a:prstGeom>
          <a:noFill/>
        </p:spPr>
        <p:txBody>
          <a:bodyPr wrap="square">
            <a:spAutoFit/>
          </a:bodyPr>
          <a:lstStyle/>
          <a:p>
            <a:pPr algn="ctr"/>
            <a:r>
              <a:rPr lang="en-GB" sz="1800" dirty="0"/>
              <a:t>What does this mean to you?</a:t>
            </a:r>
          </a:p>
          <a:p>
            <a:pPr algn="ctr"/>
            <a:endParaRPr lang="en-GB" sz="1800" dirty="0"/>
          </a:p>
          <a:p>
            <a:pPr algn="ctr"/>
            <a:r>
              <a:rPr lang="en-GB" sz="1800" dirty="0"/>
              <a:t>Why is it important?</a:t>
            </a:r>
          </a:p>
          <a:p>
            <a:pPr algn="ctr"/>
            <a:endParaRPr lang="en-GB" sz="1800" dirty="0"/>
          </a:p>
          <a:p>
            <a:pPr algn="ctr"/>
            <a:r>
              <a:rPr lang="en-GB" sz="1800" dirty="0"/>
              <a:t>How can it be achieved?</a:t>
            </a:r>
          </a:p>
        </p:txBody>
      </p:sp>
    </p:spTree>
    <p:extLst>
      <p:ext uri="{BB962C8B-B14F-4D97-AF65-F5344CB8AC3E}">
        <p14:creationId xmlns:p14="http://schemas.microsoft.com/office/powerpoint/2010/main" val="1921504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AC431-C4AE-4B1C-B1AD-21ED368E305A}"/>
              </a:ext>
            </a:extLst>
          </p:cNvPr>
          <p:cNvSpPr>
            <a:spLocks noGrp="1"/>
          </p:cNvSpPr>
          <p:nvPr>
            <p:ph type="ctrTitle"/>
          </p:nvPr>
        </p:nvSpPr>
        <p:spPr>
          <a:xfrm>
            <a:off x="7422503" y="2337412"/>
            <a:ext cx="4087306" cy="1422457"/>
          </a:xfrm>
        </p:spPr>
        <p:txBody>
          <a:bodyPr anchor="b">
            <a:noAutofit/>
          </a:bodyPr>
          <a:lstStyle/>
          <a:p>
            <a:r>
              <a:rPr lang="en-GB" dirty="0"/>
              <a:t>Instructional Coaching</a:t>
            </a:r>
          </a:p>
        </p:txBody>
      </p:sp>
      <p:sp>
        <p:nvSpPr>
          <p:cNvPr id="8" name="Freeform: Shape 7">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descr="White bulbs with a yellow one standing out">
            <a:extLst>
              <a:ext uri="{FF2B5EF4-FFF2-40B4-BE49-F238E27FC236}">
                <a16:creationId xmlns:a16="http://schemas.microsoft.com/office/drawing/2014/main" id="{93B4E158-471D-4134-AD60-33BCC5100801}"/>
              </a:ext>
            </a:extLst>
          </p:cNvPr>
          <p:cNvPicPr>
            <a:picLocks noChangeAspect="1"/>
          </p:cNvPicPr>
          <p:nvPr/>
        </p:nvPicPr>
        <p:blipFill rotWithShape="1">
          <a:blip r:embed="rId3"/>
          <a:srcRect l="7860" r="23730" b="-1"/>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extLst>
      <p:ext uri="{BB962C8B-B14F-4D97-AF65-F5344CB8AC3E}">
        <p14:creationId xmlns:p14="http://schemas.microsoft.com/office/powerpoint/2010/main" val="13878508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CDCBF394-F951-4F95-B18B-037C94976A48}"/>
              </a:ext>
            </a:extLst>
          </p:cNvPr>
          <p:cNvSpPr txBox="1">
            <a:spLocks noGrp="1"/>
          </p:cNvSpPr>
          <p:nvPr>
            <p:ph type="ctrTitle"/>
          </p:nvPr>
        </p:nvSpPr>
        <p:spPr>
          <a:xfrm>
            <a:off x="939257" y="172088"/>
            <a:ext cx="10313485" cy="2246769"/>
          </a:xfrm>
          <a:prstGeom prst="rect">
            <a:avLst/>
          </a:prstGeom>
        </p:spPr>
        <p:txBody>
          <a:bodyPr rtlCol="0" anchor="ctr">
            <a:normAutofit/>
          </a:bodyPr>
          <a:lstStyle/>
          <a:p>
            <a:r>
              <a:rPr lang="en-GB" sz="4400" b="1" dirty="0">
                <a:solidFill>
                  <a:schemeClr val="accent1"/>
                </a:solidFill>
              </a:rPr>
              <a:t>Coaching is a professional development tool that can help teachers to improve their practice so that pupil outcomes also improve.</a:t>
            </a:r>
          </a:p>
        </p:txBody>
      </p:sp>
      <p:sp>
        <p:nvSpPr>
          <p:cNvPr id="15" name="Rectangle 14">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69253438-E906-4F2D-BCC7-6CDE29CB26A7}"/>
              </a:ext>
            </a:extLst>
          </p:cNvPr>
          <p:cNvSpPr txBox="1"/>
          <p:nvPr/>
        </p:nvSpPr>
        <p:spPr>
          <a:xfrm>
            <a:off x="7239" y="6488668"/>
            <a:ext cx="2653665" cy="369332"/>
          </a:xfrm>
          <a:prstGeom prst="rect">
            <a:avLst/>
          </a:prstGeom>
          <a:noFill/>
        </p:spPr>
        <p:txBody>
          <a:bodyPr wrap="square" rtlCol="0">
            <a:spAutoFit/>
          </a:bodyPr>
          <a:lstStyle/>
          <a:p>
            <a:r>
              <a:rPr lang="en-GB" dirty="0"/>
              <a:t>Kraft and Papay (2014)</a:t>
            </a:r>
          </a:p>
        </p:txBody>
      </p:sp>
      <p:sp>
        <p:nvSpPr>
          <p:cNvPr id="3" name="TextBox 2">
            <a:extLst>
              <a:ext uri="{FF2B5EF4-FFF2-40B4-BE49-F238E27FC236}">
                <a16:creationId xmlns:a16="http://schemas.microsoft.com/office/drawing/2014/main" id="{F494B510-6B4A-4FC4-953C-453677CF5BB8}"/>
              </a:ext>
            </a:extLst>
          </p:cNvPr>
          <p:cNvSpPr txBox="1"/>
          <p:nvPr/>
        </p:nvSpPr>
        <p:spPr>
          <a:xfrm>
            <a:off x="3566157" y="3613667"/>
            <a:ext cx="7101843" cy="2246769"/>
          </a:xfrm>
          <a:prstGeom prst="rect">
            <a:avLst/>
          </a:prstGeom>
          <a:noFill/>
        </p:spPr>
        <p:txBody>
          <a:bodyPr wrap="square" rtlCol="0">
            <a:spAutoFit/>
          </a:bodyPr>
          <a:lstStyle/>
          <a:p>
            <a:r>
              <a:rPr lang="en-GB" sz="2000" dirty="0"/>
              <a:t>Discuss in pairs:</a:t>
            </a:r>
          </a:p>
          <a:p>
            <a:endParaRPr lang="en-GB" sz="2000" dirty="0"/>
          </a:p>
          <a:p>
            <a:pPr marL="285750" indent="-285750">
              <a:buFont typeface="Arial" panose="020B0604020202020204" pitchFamily="34" charset="0"/>
              <a:buChar char="•"/>
            </a:pPr>
            <a:r>
              <a:rPr lang="en-GB" sz="2000" dirty="0"/>
              <a:t>Your current experience of coaching as a coach or coachee.</a:t>
            </a:r>
          </a:p>
          <a:p>
            <a:pPr marL="285750" indent="-285750">
              <a:buFont typeface="Arial" panose="020B0604020202020204" pitchFamily="34" charset="0"/>
              <a:buChar char="•"/>
            </a:pPr>
            <a:r>
              <a:rPr lang="en-GB" sz="2000" dirty="0"/>
              <a:t>The benefits of this approach.</a:t>
            </a:r>
          </a:p>
          <a:p>
            <a:pPr marL="285750" indent="-285750">
              <a:buFont typeface="Arial" panose="020B0604020202020204" pitchFamily="34" charset="0"/>
              <a:buChar char="•"/>
            </a:pPr>
            <a:r>
              <a:rPr lang="en-GB" sz="2000" dirty="0"/>
              <a:t>The challenges of using instructional coaching to achieve school improvement priorities.</a:t>
            </a:r>
          </a:p>
          <a:p>
            <a:pPr marL="285750" indent="-285750">
              <a:buFont typeface="Arial" panose="020B0604020202020204" pitchFamily="34" charset="0"/>
              <a:buChar char="•"/>
            </a:pPr>
            <a:endParaRPr lang="en-GB" sz="2000" dirty="0"/>
          </a:p>
        </p:txBody>
      </p:sp>
      <p:pic>
        <p:nvPicPr>
          <p:cNvPr id="6" name="Graphic 5" descr="Chat outline">
            <a:extLst>
              <a:ext uri="{FF2B5EF4-FFF2-40B4-BE49-F238E27FC236}">
                <a16:creationId xmlns:a16="http://schemas.microsoft.com/office/drawing/2014/main" id="{4E7FA42E-10B2-42AA-A655-DF53A5493A7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4515" y="3244334"/>
            <a:ext cx="3010474" cy="3010474"/>
          </a:xfrm>
          <a:prstGeom prst="rect">
            <a:avLst/>
          </a:prstGeom>
        </p:spPr>
      </p:pic>
      <p:sp>
        <p:nvSpPr>
          <p:cNvPr id="7" name="TextBox 6">
            <a:extLst>
              <a:ext uri="{FF2B5EF4-FFF2-40B4-BE49-F238E27FC236}">
                <a16:creationId xmlns:a16="http://schemas.microsoft.com/office/drawing/2014/main" id="{AD398048-3744-49A2-92F4-F8AFE476A256}"/>
              </a:ext>
            </a:extLst>
          </p:cNvPr>
          <p:cNvSpPr txBox="1"/>
          <p:nvPr/>
        </p:nvSpPr>
        <p:spPr>
          <a:xfrm>
            <a:off x="10933366" y="6488668"/>
            <a:ext cx="1106424" cy="369332"/>
          </a:xfrm>
          <a:prstGeom prst="rect">
            <a:avLst/>
          </a:prstGeom>
          <a:noFill/>
        </p:spPr>
        <p:txBody>
          <a:bodyPr wrap="square" rtlCol="0">
            <a:spAutoFit/>
          </a:bodyPr>
          <a:lstStyle/>
          <a:p>
            <a:r>
              <a:rPr lang="en-GB" dirty="0"/>
              <a:t>10 mins</a:t>
            </a:r>
          </a:p>
        </p:txBody>
      </p:sp>
    </p:spTree>
    <p:extLst>
      <p:ext uri="{BB962C8B-B14F-4D97-AF65-F5344CB8AC3E}">
        <p14:creationId xmlns:p14="http://schemas.microsoft.com/office/powerpoint/2010/main" val="1370421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C6716FE-F9C1-4226-A714-27F0056CB548}"/>
              </a:ext>
            </a:extLst>
          </p:cNvPr>
          <p:cNvSpPr txBox="1"/>
          <p:nvPr/>
        </p:nvSpPr>
        <p:spPr>
          <a:xfrm>
            <a:off x="1657165" y="149816"/>
            <a:ext cx="8877670" cy="707886"/>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algn="ctr"/>
            <a:r>
              <a:rPr lang="en-GB" sz="4000" b="1" dirty="0"/>
              <a:t>Instructional Coaching in many forms.</a:t>
            </a:r>
          </a:p>
        </p:txBody>
      </p:sp>
      <p:sp>
        <p:nvSpPr>
          <p:cNvPr id="5" name="Rectangle: Rounded Corners 4">
            <a:extLst>
              <a:ext uri="{FF2B5EF4-FFF2-40B4-BE49-F238E27FC236}">
                <a16:creationId xmlns:a16="http://schemas.microsoft.com/office/drawing/2014/main" id="{DE8EB35D-0A14-43A2-81B8-22CB9A2FFDC7}"/>
              </a:ext>
            </a:extLst>
          </p:cNvPr>
          <p:cNvSpPr/>
          <p:nvPr/>
        </p:nvSpPr>
        <p:spPr>
          <a:xfrm>
            <a:off x="5638034" y="1004098"/>
            <a:ext cx="6319802" cy="5436882"/>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GB" sz="2800" b="1" dirty="0">
                <a:solidFill>
                  <a:srgbClr val="002060"/>
                </a:solidFill>
              </a:rPr>
              <a:t>Fundamentally, Instructional Coaching is always based around:</a:t>
            </a:r>
          </a:p>
          <a:p>
            <a:endParaRPr lang="en-GB" sz="2800" b="1" dirty="0">
              <a:solidFill>
                <a:srgbClr val="002060"/>
              </a:solidFill>
            </a:endParaRPr>
          </a:p>
          <a:p>
            <a:pPr marL="285750" indent="-285750">
              <a:buFont typeface="Wingdings" panose="05000000000000000000" pitchFamily="2" charset="2"/>
              <a:buChar char="§"/>
            </a:pPr>
            <a:r>
              <a:rPr lang="en-GB" sz="2800" b="1" i="1" dirty="0">
                <a:solidFill>
                  <a:srgbClr val="002060"/>
                </a:solidFill>
              </a:rPr>
              <a:t>Analysing current reality.</a:t>
            </a:r>
          </a:p>
          <a:p>
            <a:pPr marL="285750" indent="-285750">
              <a:buFont typeface="Wingdings" panose="05000000000000000000" pitchFamily="2" charset="2"/>
              <a:buChar char="§"/>
            </a:pPr>
            <a:r>
              <a:rPr lang="en-GB" sz="2800" b="1" i="1" dirty="0">
                <a:solidFill>
                  <a:srgbClr val="002060"/>
                </a:solidFill>
              </a:rPr>
              <a:t>Setting goals.</a:t>
            </a:r>
          </a:p>
          <a:p>
            <a:pPr marL="285750" indent="-285750">
              <a:buFont typeface="Wingdings" panose="05000000000000000000" pitchFamily="2" charset="2"/>
              <a:buChar char="§"/>
            </a:pPr>
            <a:r>
              <a:rPr lang="en-GB" sz="2800" b="1" i="1" dirty="0">
                <a:solidFill>
                  <a:srgbClr val="002060"/>
                </a:solidFill>
              </a:rPr>
              <a:t>Identifying and explaining teaching strategies to meet goals.</a:t>
            </a:r>
          </a:p>
          <a:p>
            <a:pPr marL="285750" indent="-285750">
              <a:buFont typeface="Wingdings" panose="05000000000000000000" pitchFamily="2" charset="2"/>
              <a:buChar char="§"/>
            </a:pPr>
            <a:r>
              <a:rPr lang="en-GB" sz="2800" b="1" i="1" dirty="0">
                <a:solidFill>
                  <a:srgbClr val="002060"/>
                </a:solidFill>
              </a:rPr>
              <a:t>Providing support until goals are met.</a:t>
            </a:r>
          </a:p>
          <a:p>
            <a:pPr marL="285750" indent="-285750">
              <a:buFont typeface="Wingdings" panose="05000000000000000000" pitchFamily="2" charset="2"/>
              <a:buChar char="§"/>
            </a:pPr>
            <a:endParaRPr lang="en-GB" sz="2800" b="1" dirty="0">
              <a:solidFill>
                <a:srgbClr val="002060"/>
              </a:solidFill>
            </a:endParaRPr>
          </a:p>
          <a:p>
            <a:r>
              <a:rPr lang="en-GB" sz="2800" b="1" dirty="0">
                <a:solidFill>
                  <a:srgbClr val="002060"/>
                </a:solidFill>
              </a:rPr>
              <a:t>Jim Knight (The Impact Cycle, 2018)</a:t>
            </a:r>
          </a:p>
          <a:p>
            <a:pPr algn="ctr"/>
            <a:endParaRPr lang="en-GB" sz="2800" b="1" dirty="0">
              <a:solidFill>
                <a:srgbClr val="002060"/>
              </a:solidFill>
            </a:endParaRPr>
          </a:p>
        </p:txBody>
      </p:sp>
      <p:pic>
        <p:nvPicPr>
          <p:cNvPr id="6" name="Picture 5">
            <a:extLst>
              <a:ext uri="{FF2B5EF4-FFF2-40B4-BE49-F238E27FC236}">
                <a16:creationId xmlns:a16="http://schemas.microsoft.com/office/drawing/2014/main" id="{18FD2BCC-6B3D-4487-A320-5F662F4A33FA}"/>
              </a:ext>
            </a:extLst>
          </p:cNvPr>
          <p:cNvPicPr>
            <a:picLocks noChangeAspect="1"/>
          </p:cNvPicPr>
          <p:nvPr/>
        </p:nvPicPr>
        <p:blipFill>
          <a:blip r:embed="rId3"/>
          <a:stretch>
            <a:fillRect/>
          </a:stretch>
        </p:blipFill>
        <p:spPr>
          <a:xfrm>
            <a:off x="344750" y="1039149"/>
            <a:ext cx="2148854" cy="2148854"/>
          </a:xfrm>
          <a:prstGeom prst="rect">
            <a:avLst/>
          </a:prstGeom>
        </p:spPr>
      </p:pic>
      <p:pic>
        <p:nvPicPr>
          <p:cNvPr id="8" name="Picture 7">
            <a:extLst>
              <a:ext uri="{FF2B5EF4-FFF2-40B4-BE49-F238E27FC236}">
                <a16:creationId xmlns:a16="http://schemas.microsoft.com/office/drawing/2014/main" id="{F455AE7A-1D9C-4C18-A063-200ED83EACC3}"/>
              </a:ext>
            </a:extLst>
          </p:cNvPr>
          <p:cNvPicPr>
            <a:picLocks noChangeAspect="1"/>
          </p:cNvPicPr>
          <p:nvPr/>
        </p:nvPicPr>
        <p:blipFill>
          <a:blip r:embed="rId4"/>
          <a:stretch>
            <a:fillRect/>
          </a:stretch>
        </p:blipFill>
        <p:spPr>
          <a:xfrm>
            <a:off x="2919086" y="1056215"/>
            <a:ext cx="2230500" cy="2131788"/>
          </a:xfrm>
          <a:prstGeom prst="rect">
            <a:avLst/>
          </a:prstGeom>
        </p:spPr>
      </p:pic>
      <p:pic>
        <p:nvPicPr>
          <p:cNvPr id="10" name="Picture 9">
            <a:extLst>
              <a:ext uri="{FF2B5EF4-FFF2-40B4-BE49-F238E27FC236}">
                <a16:creationId xmlns:a16="http://schemas.microsoft.com/office/drawing/2014/main" id="{2D6C099D-180A-4490-AF0D-FA957FB75D3D}"/>
              </a:ext>
            </a:extLst>
          </p:cNvPr>
          <p:cNvPicPr>
            <a:picLocks noChangeAspect="1"/>
          </p:cNvPicPr>
          <p:nvPr/>
        </p:nvPicPr>
        <p:blipFill rotWithShape="1">
          <a:blip r:embed="rId5"/>
          <a:srcRect l="14948" t="18876" r="16417" b="22955"/>
          <a:stretch/>
        </p:blipFill>
        <p:spPr>
          <a:xfrm>
            <a:off x="681257" y="3260089"/>
            <a:ext cx="4197909" cy="1874184"/>
          </a:xfrm>
          <a:prstGeom prst="rect">
            <a:avLst/>
          </a:prstGeom>
        </p:spPr>
      </p:pic>
      <p:sp>
        <p:nvSpPr>
          <p:cNvPr id="9" name="TextBox 8">
            <a:extLst>
              <a:ext uri="{FF2B5EF4-FFF2-40B4-BE49-F238E27FC236}">
                <a16:creationId xmlns:a16="http://schemas.microsoft.com/office/drawing/2014/main" id="{F17B6639-E279-4083-89B2-399AE7248ED2}"/>
              </a:ext>
            </a:extLst>
          </p:cNvPr>
          <p:cNvSpPr txBox="1"/>
          <p:nvPr/>
        </p:nvSpPr>
        <p:spPr>
          <a:xfrm>
            <a:off x="205582" y="5330976"/>
            <a:ext cx="5188228" cy="1200329"/>
          </a:xfrm>
          <a:prstGeom prst="rect">
            <a:avLst/>
          </a:prstGeom>
          <a:noFill/>
        </p:spPr>
        <p:txBody>
          <a:bodyPr wrap="square">
            <a:spAutoFit/>
          </a:bodyPr>
          <a:lstStyle/>
          <a:p>
            <a:pPr algn="just"/>
            <a:r>
              <a:rPr lang="en-GB" b="1" i="0" dirty="0">
                <a:effectLst/>
              </a:rPr>
              <a:t>“How can we use Instructional Coaching to transform teacher quality when we don't agree about what it is and who it's for?” (Goodrich, J. 2021)</a:t>
            </a:r>
            <a:endParaRPr lang="en-GB" dirty="0"/>
          </a:p>
        </p:txBody>
      </p:sp>
    </p:spTree>
    <p:extLst>
      <p:ext uri="{BB962C8B-B14F-4D97-AF65-F5344CB8AC3E}">
        <p14:creationId xmlns:p14="http://schemas.microsoft.com/office/powerpoint/2010/main" val="4154721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41FC90B-3F89-4B3B-8AAC-81207886FE33}"/>
              </a:ext>
            </a:extLst>
          </p:cNvPr>
          <p:cNvSpPr txBox="1"/>
          <p:nvPr/>
        </p:nvSpPr>
        <p:spPr>
          <a:xfrm>
            <a:off x="346063" y="151072"/>
            <a:ext cx="11466286" cy="584775"/>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algn="ctr"/>
            <a:r>
              <a:rPr lang="en-GB" sz="3200" b="1" dirty="0"/>
              <a:t>Recap: What is instructional coaching? </a:t>
            </a:r>
          </a:p>
        </p:txBody>
      </p:sp>
      <p:sp>
        <p:nvSpPr>
          <p:cNvPr id="5" name="TextBox 4">
            <a:extLst>
              <a:ext uri="{FF2B5EF4-FFF2-40B4-BE49-F238E27FC236}">
                <a16:creationId xmlns:a16="http://schemas.microsoft.com/office/drawing/2014/main" id="{21A095ED-F8F7-4832-ADB4-4040988A8E99}"/>
              </a:ext>
            </a:extLst>
          </p:cNvPr>
          <p:cNvSpPr txBox="1"/>
          <p:nvPr/>
        </p:nvSpPr>
        <p:spPr>
          <a:xfrm>
            <a:off x="346062" y="1030946"/>
            <a:ext cx="6777113" cy="5632311"/>
          </a:xfrm>
          <a:prstGeom prst="rect">
            <a:avLst/>
          </a:prstGeom>
          <a:noFill/>
        </p:spPr>
        <p:txBody>
          <a:bodyPr wrap="square">
            <a:spAutoFit/>
          </a:bodyPr>
          <a:lstStyle/>
          <a:p>
            <a:pPr marL="285750" indent="-285750" algn="just">
              <a:buFont typeface="Arial" panose="020B0604020202020204" pitchFamily="34" charset="0"/>
              <a:buChar char="•"/>
            </a:pPr>
            <a:r>
              <a:rPr lang="en-GB" sz="2400" b="0" i="0" u="none" strike="noStrike" baseline="0" dirty="0">
                <a:solidFill>
                  <a:srgbClr val="000000"/>
                </a:solidFill>
                <a:latin typeface="Quiet Sans"/>
              </a:rPr>
              <a:t>Instructional coaching involves a more </a:t>
            </a:r>
            <a:r>
              <a:rPr lang="en-GB" sz="2400" b="1" i="0" u="none" strike="noStrike" baseline="0" dirty="0">
                <a:solidFill>
                  <a:srgbClr val="000000"/>
                </a:solidFill>
                <a:latin typeface="Quiet Sans"/>
              </a:rPr>
              <a:t>expert teacher/leader </a:t>
            </a:r>
            <a:r>
              <a:rPr lang="en-GB" sz="2400" b="0" i="0" u="none" strike="noStrike" baseline="0" dirty="0">
                <a:solidFill>
                  <a:srgbClr val="000000"/>
                </a:solidFill>
                <a:latin typeface="Quiet Sans"/>
              </a:rPr>
              <a:t>helping another teacher to develop their practice with individual classroom-based observational feedback. </a:t>
            </a:r>
          </a:p>
          <a:p>
            <a:pPr marL="285750" indent="-285750" algn="just">
              <a:buFont typeface="Arial" panose="020B0604020202020204" pitchFamily="34" charset="0"/>
              <a:buChar char="•"/>
            </a:pPr>
            <a:endParaRPr lang="en-GB" sz="2400" dirty="0">
              <a:solidFill>
                <a:srgbClr val="000000"/>
              </a:solidFill>
              <a:latin typeface="Quiet Sans"/>
            </a:endParaRPr>
          </a:p>
          <a:p>
            <a:pPr marL="285750" indent="-285750" algn="just">
              <a:buFont typeface="Arial" panose="020B0604020202020204" pitchFamily="34" charset="0"/>
              <a:buChar char="•"/>
            </a:pPr>
            <a:r>
              <a:rPr lang="en-GB" sz="2400" b="0" i="0" u="none" strike="noStrike" baseline="0" dirty="0">
                <a:solidFill>
                  <a:srgbClr val="000000"/>
                </a:solidFill>
                <a:latin typeface="Quiet Sans"/>
              </a:rPr>
              <a:t>Coaches focus on bite-sized pieces of feedback and provide specific steps that the teacher can take to develop their expertise through regular coaching over time</a:t>
            </a:r>
            <a:r>
              <a:rPr lang="en-GB" sz="2400" dirty="0">
                <a:solidFill>
                  <a:srgbClr val="000000"/>
                </a:solidFill>
                <a:latin typeface="Quiet Sans"/>
              </a:rPr>
              <a:t> </a:t>
            </a:r>
            <a:r>
              <a:rPr lang="en-GB" sz="2400" b="0" i="0" u="none" strike="noStrike" baseline="0" dirty="0">
                <a:solidFill>
                  <a:srgbClr val="000000"/>
                </a:solidFill>
                <a:latin typeface="Quiet Sans"/>
              </a:rPr>
              <a:t>(Farndon, 2020).</a:t>
            </a:r>
          </a:p>
          <a:p>
            <a:pPr marL="285750" indent="-285750" algn="just">
              <a:buFont typeface="Arial" panose="020B0604020202020204" pitchFamily="34" charset="0"/>
              <a:buChar char="•"/>
            </a:pPr>
            <a:endParaRPr lang="en-GB" sz="2400" dirty="0">
              <a:solidFill>
                <a:srgbClr val="000000"/>
              </a:solidFill>
              <a:latin typeface="Quiet Sans"/>
            </a:endParaRPr>
          </a:p>
          <a:p>
            <a:pPr marL="285750" indent="-285750" algn="just">
              <a:buFont typeface="Arial" panose="020B0604020202020204" pitchFamily="34" charset="0"/>
              <a:buChar char="•"/>
            </a:pPr>
            <a:r>
              <a:rPr lang="en-GB" sz="2400" dirty="0">
                <a:solidFill>
                  <a:srgbClr val="000000"/>
                </a:solidFill>
                <a:latin typeface="Quiet Sans"/>
              </a:rPr>
              <a:t>Instructional coaching is not only theoretically promising as the only form of professional development that reliably affects student achievement (Kraft et al, 2018) – it’s impact is also visible in schools (Farndon, 2021).</a:t>
            </a:r>
            <a:endParaRPr lang="en-GB" sz="2400" dirty="0"/>
          </a:p>
        </p:txBody>
      </p:sp>
      <p:pic>
        <p:nvPicPr>
          <p:cNvPr id="2" name="Picture 1">
            <a:extLst>
              <a:ext uri="{FF2B5EF4-FFF2-40B4-BE49-F238E27FC236}">
                <a16:creationId xmlns:a16="http://schemas.microsoft.com/office/drawing/2014/main" id="{D13EFDA1-19D2-451F-906B-9F22CCF323C3}"/>
              </a:ext>
            </a:extLst>
          </p:cNvPr>
          <p:cNvPicPr>
            <a:picLocks noChangeAspect="1"/>
          </p:cNvPicPr>
          <p:nvPr/>
        </p:nvPicPr>
        <p:blipFill rotWithShape="1">
          <a:blip r:embed="rId2"/>
          <a:srcRect l="50869"/>
          <a:stretch/>
        </p:blipFill>
        <p:spPr>
          <a:xfrm>
            <a:off x="8061031" y="2296568"/>
            <a:ext cx="3474791" cy="2939694"/>
          </a:xfrm>
          <a:prstGeom prst="rect">
            <a:avLst/>
          </a:prstGeom>
        </p:spPr>
      </p:pic>
    </p:spTree>
    <p:extLst>
      <p:ext uri="{BB962C8B-B14F-4D97-AF65-F5344CB8AC3E}">
        <p14:creationId xmlns:p14="http://schemas.microsoft.com/office/powerpoint/2010/main" val="38071790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0EB6362C5E7FC4ABF3537870A36A646" ma:contentTypeVersion="8" ma:contentTypeDescription="Create a new document." ma:contentTypeScope="" ma:versionID="2e599c7129e47f03af8e96b9e3b0ec90">
  <xsd:schema xmlns:xsd="http://www.w3.org/2001/XMLSchema" xmlns:xs="http://www.w3.org/2001/XMLSchema" xmlns:p="http://schemas.microsoft.com/office/2006/metadata/properties" xmlns:ns3="dc520398-5c51-434b-8684-f4edccab196e" targetNamespace="http://schemas.microsoft.com/office/2006/metadata/properties" ma:root="true" ma:fieldsID="debfe86ac7f0db05ca226af86906359c" ns3:_="">
    <xsd:import namespace="dc520398-5c51-434b-8684-f4edccab196e"/>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520398-5c51-434b-8684-f4edccab196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F3F57E2-20BC-4C73-8133-7A599C67F508}">
  <ds:schemaRefs>
    <ds:schemaRef ds:uri="http://schemas.microsoft.com/sharepoint/v3/contenttype/forms"/>
  </ds:schemaRefs>
</ds:datastoreItem>
</file>

<file path=customXml/itemProps2.xml><?xml version="1.0" encoding="utf-8"?>
<ds:datastoreItem xmlns:ds="http://schemas.openxmlformats.org/officeDocument/2006/customXml" ds:itemID="{8826531A-6C8C-4195-AF8E-4001ED39DAF0}">
  <ds:schemaRefs>
    <ds:schemaRef ds:uri="http://purl.org/dc/dcmitype/"/>
    <ds:schemaRef ds:uri="http://www.w3.org/XML/1998/namespace"/>
    <ds:schemaRef ds:uri="http://purl.org/dc/terms/"/>
    <ds:schemaRef ds:uri="http://schemas.microsoft.com/office/2006/documentManagement/types"/>
    <ds:schemaRef ds:uri="dc520398-5c51-434b-8684-f4edccab196e"/>
    <ds:schemaRef ds:uri="http://purl.org/dc/elements/1.1/"/>
    <ds:schemaRef ds:uri="http://schemas.microsoft.com/office/2006/metadata/properties"/>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FD6489BD-E3A1-4486-827F-53C3747881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520398-5c51-434b-8684-f4edccab19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TotalTime>
  <Words>5969</Words>
  <Application>Microsoft Macintosh PowerPoint</Application>
  <PresentationFormat>Widescreen</PresentationFormat>
  <Paragraphs>483</Paragraphs>
  <Slides>56</Slides>
  <Notes>40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56</vt:i4>
      </vt:variant>
    </vt:vector>
  </HeadingPairs>
  <TitlesOfParts>
    <vt:vector size="68" baseType="lpstr">
      <vt:lpstr>Arial</vt:lpstr>
      <vt:lpstr>Calibri</vt:lpstr>
      <vt:lpstr>Calibri Light</vt:lpstr>
      <vt:lpstr>GDS Transport</vt:lpstr>
      <vt:lpstr>Google Sans Text</vt:lpstr>
      <vt:lpstr>neo-sans</vt:lpstr>
      <vt:lpstr>Quiet Sans</vt:lpstr>
      <vt:lpstr>quiet-sans</vt:lpstr>
      <vt:lpstr>Symbol</vt:lpstr>
      <vt:lpstr>Times New Roman</vt:lpstr>
      <vt:lpstr>Wingdings</vt:lpstr>
      <vt:lpstr>Office Theme</vt:lpstr>
      <vt:lpstr>Instructional Coaching.</vt:lpstr>
      <vt:lpstr>PowerPoint Presentation</vt:lpstr>
      <vt:lpstr>PowerPoint Presentation</vt:lpstr>
      <vt:lpstr>PowerPoint Presentation</vt:lpstr>
      <vt:lpstr>PowerPoint Presentation</vt:lpstr>
      <vt:lpstr>Instructional Coaching</vt:lpstr>
      <vt:lpstr>Coaching is a professional development tool that can help teachers to improve their practice so that pupil outcomes also improve.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Equality: Instructional coaches and teachers are equal partners.</vt:lpstr>
      <vt:lpstr>Choice: Teachers should have choice regarding what and how they learn. </vt:lpstr>
      <vt:lpstr>Voice: professional learning should empower and respect the voices of teachers.</vt:lpstr>
      <vt:lpstr>   Dialogue: professional learning should enable authentic dialogue.</vt:lpstr>
      <vt:lpstr> Reflection: reflection is an integral part of professional learning.</vt:lpstr>
      <vt:lpstr>Praxis: teachers should apply their learning to their real-life practice as they are learning. </vt:lpstr>
      <vt:lpstr>Reciprocity: instructional coaches should expect to get as much as they give.</vt:lpstr>
      <vt:lpstr>As senior leaders, what are the benefits and challenges of seeing coachees as equal partners rather than the coach being the ultimate expert?</vt:lpstr>
      <vt:lpstr>PowerPoint Presentation</vt:lpstr>
      <vt:lpstr>Instructional Coaching: Curriculum Development</vt:lpstr>
      <vt:lpstr>PowerPoint Presentation</vt:lpstr>
      <vt:lpstr>PowerPoint Presentation</vt:lpstr>
      <vt:lpstr>Principles of curriculum development.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Instructional Coaching</dc:title>
  <dc:creator>Jo Lomax</dc:creator>
  <cp:lastModifiedBy>mh</cp:lastModifiedBy>
  <cp:revision>4</cp:revision>
  <dcterms:created xsi:type="dcterms:W3CDTF">2021-09-06T07:38:17Z</dcterms:created>
  <dcterms:modified xsi:type="dcterms:W3CDTF">2021-12-06T09:49:16Z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0x01010080EB6362C5E7FC4ABF3537870A36A646</vt:lpwstr>
  </property>
</Properties>
</file>