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66"/>
  </p:notesMasterIdLst>
  <p:sldIdLst>
    <p:sldId id="256" r:id="rId2"/>
    <p:sldId id="1082" r:id="rId3"/>
    <p:sldId id="369" r:id="rId4"/>
    <p:sldId id="341" r:id="rId5"/>
    <p:sldId id="854" r:id="rId6"/>
    <p:sldId id="265" r:id="rId7"/>
    <p:sldId id="828" r:id="rId8"/>
    <p:sldId id="830" r:id="rId9"/>
    <p:sldId id="375" r:id="rId10"/>
    <p:sldId id="266" r:id="rId11"/>
    <p:sldId id="267" r:id="rId12"/>
    <p:sldId id="842" r:id="rId13"/>
    <p:sldId id="843" r:id="rId14"/>
    <p:sldId id="844" r:id="rId15"/>
    <p:sldId id="845" r:id="rId16"/>
    <p:sldId id="846" r:id="rId17"/>
    <p:sldId id="851" r:id="rId18"/>
    <p:sldId id="852" r:id="rId19"/>
    <p:sldId id="374" r:id="rId20"/>
    <p:sldId id="373" r:id="rId21"/>
    <p:sldId id="847" r:id="rId22"/>
    <p:sldId id="381" r:id="rId23"/>
    <p:sldId id="839" r:id="rId24"/>
    <p:sldId id="848" r:id="rId25"/>
    <p:sldId id="387" r:id="rId26"/>
    <p:sldId id="336" r:id="rId27"/>
    <p:sldId id="382" r:id="rId28"/>
    <p:sldId id="392" r:id="rId29"/>
    <p:sldId id="389" r:id="rId30"/>
    <p:sldId id="795" r:id="rId31"/>
    <p:sldId id="794" r:id="rId32"/>
    <p:sldId id="402" r:id="rId33"/>
    <p:sldId id="390" r:id="rId34"/>
    <p:sldId id="798" r:id="rId35"/>
    <p:sldId id="800" r:id="rId36"/>
    <p:sldId id="804" r:id="rId37"/>
    <p:sldId id="832" r:id="rId38"/>
    <p:sldId id="801" r:id="rId39"/>
    <p:sldId id="835" r:id="rId40"/>
    <p:sldId id="802" r:id="rId41"/>
    <p:sldId id="833" r:id="rId42"/>
    <p:sldId id="834" r:id="rId43"/>
    <p:sldId id="836" r:id="rId44"/>
    <p:sldId id="837" r:id="rId45"/>
    <p:sldId id="321" r:id="rId46"/>
    <p:sldId id="791" r:id="rId47"/>
    <p:sldId id="782" r:id="rId48"/>
    <p:sldId id="796" r:id="rId49"/>
    <p:sldId id="823" r:id="rId50"/>
    <p:sldId id="840" r:id="rId51"/>
    <p:sldId id="781" r:id="rId52"/>
    <p:sldId id="826" r:id="rId53"/>
    <p:sldId id="797" r:id="rId54"/>
    <p:sldId id="799" r:id="rId55"/>
    <p:sldId id="383" r:id="rId56"/>
    <p:sldId id="803" r:id="rId57"/>
    <p:sldId id="849" r:id="rId58"/>
    <p:sldId id="853" r:id="rId59"/>
    <p:sldId id="376" r:id="rId60"/>
    <p:sldId id="377" r:id="rId61"/>
    <p:sldId id="379" r:id="rId62"/>
    <p:sldId id="805" r:id="rId63"/>
    <p:sldId id="806" r:id="rId64"/>
    <p:sldId id="275" r:id="rId65"/>
    <p:sldId id="315" r:id="rId66"/>
    <p:sldId id="280" r:id="rId67"/>
    <p:sldId id="808" r:id="rId68"/>
    <p:sldId id="827" r:id="rId69"/>
    <p:sldId id="317" r:id="rId70"/>
    <p:sldId id="342" r:id="rId71"/>
    <p:sldId id="809" r:id="rId72"/>
    <p:sldId id="810" r:id="rId73"/>
    <p:sldId id="811" r:id="rId74"/>
    <p:sldId id="812" r:id="rId75"/>
    <p:sldId id="1081" r:id="rId76"/>
    <p:sldId id="855" r:id="rId77"/>
    <p:sldId id="403" r:id="rId78"/>
    <p:sldId id="286" r:id="rId79"/>
    <p:sldId id="410" r:id="rId80"/>
    <p:sldId id="506" r:id="rId81"/>
    <p:sldId id="338" r:id="rId82"/>
    <p:sldId id="511" r:id="rId83"/>
    <p:sldId id="359" r:id="rId84"/>
    <p:sldId id="816" r:id="rId85"/>
    <p:sldId id="858" r:id="rId86"/>
    <p:sldId id="363" r:id="rId87"/>
    <p:sldId id="364" r:id="rId88"/>
    <p:sldId id="319" r:id="rId89"/>
    <p:sldId id="282" r:id="rId90"/>
    <p:sldId id="349" r:id="rId91"/>
    <p:sldId id="350" r:id="rId92"/>
    <p:sldId id="352" r:id="rId93"/>
    <p:sldId id="353" r:id="rId94"/>
    <p:sldId id="355" r:id="rId95"/>
    <p:sldId id="345" r:id="rId96"/>
    <p:sldId id="339" r:id="rId97"/>
    <p:sldId id="356" r:id="rId98"/>
    <p:sldId id="357" r:id="rId99"/>
    <p:sldId id="281" r:id="rId100"/>
    <p:sldId id="368" r:id="rId101"/>
    <p:sldId id="308" r:id="rId102"/>
    <p:sldId id="270" r:id="rId103"/>
    <p:sldId id="284" r:id="rId104"/>
    <p:sldId id="866" r:id="rId105"/>
    <p:sldId id="476" r:id="rId106"/>
    <p:sldId id="477" r:id="rId107"/>
    <p:sldId id="412" r:id="rId108"/>
    <p:sldId id="309" r:id="rId109"/>
    <p:sldId id="347" r:id="rId110"/>
    <p:sldId id="531" r:id="rId111"/>
    <p:sldId id="532" r:id="rId112"/>
    <p:sldId id="479" r:id="rId113"/>
    <p:sldId id="425" r:id="rId114"/>
    <p:sldId id="488" r:id="rId115"/>
    <p:sldId id="874" r:id="rId116"/>
    <p:sldId id="408" r:id="rId117"/>
    <p:sldId id="490" r:id="rId118"/>
    <p:sldId id="478" r:id="rId119"/>
    <p:sldId id="487" r:id="rId120"/>
    <p:sldId id="414" r:id="rId121"/>
    <p:sldId id="283" r:id="rId122"/>
    <p:sldId id="415" r:id="rId123"/>
    <p:sldId id="481" r:id="rId124"/>
    <p:sldId id="482" r:id="rId125"/>
    <p:sldId id="406" r:id="rId126"/>
    <p:sldId id="857" r:id="rId127"/>
    <p:sldId id="296" r:id="rId128"/>
    <p:sldId id="954" r:id="rId129"/>
    <p:sldId id="821" r:id="rId130"/>
    <p:sldId id="841" r:id="rId131"/>
    <p:sldId id="1088" r:id="rId132"/>
    <p:sldId id="1087" r:id="rId133"/>
    <p:sldId id="1085" r:id="rId134"/>
    <p:sldId id="789" r:id="rId135"/>
    <p:sldId id="258" r:id="rId136"/>
    <p:sldId id="1083" r:id="rId137"/>
    <p:sldId id="1084" r:id="rId138"/>
    <p:sldId id="1086" r:id="rId139"/>
    <p:sldId id="825" r:id="rId140"/>
    <p:sldId id="367" r:id="rId141"/>
    <p:sldId id="887" r:id="rId142"/>
    <p:sldId id="1056" r:id="rId143"/>
    <p:sldId id="1057" r:id="rId144"/>
    <p:sldId id="257" r:id="rId145"/>
    <p:sldId id="305" r:id="rId146"/>
    <p:sldId id="302" r:id="rId147"/>
    <p:sldId id="1077" r:id="rId148"/>
    <p:sldId id="1070" r:id="rId149"/>
    <p:sldId id="1078" r:id="rId150"/>
    <p:sldId id="856" r:id="rId151"/>
    <p:sldId id="974" r:id="rId152"/>
    <p:sldId id="889" r:id="rId153"/>
    <p:sldId id="960" r:id="rId154"/>
    <p:sldId id="944" r:id="rId155"/>
    <p:sldId id="1067" r:id="rId156"/>
    <p:sldId id="943" r:id="rId157"/>
    <p:sldId id="946" r:id="rId158"/>
    <p:sldId id="950" r:id="rId159"/>
    <p:sldId id="951" r:id="rId160"/>
    <p:sldId id="945" r:id="rId161"/>
    <p:sldId id="949" r:id="rId162"/>
    <p:sldId id="864" r:id="rId163"/>
    <p:sldId id="1080" r:id="rId164"/>
    <p:sldId id="965" r:id="rId16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1"/>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3932" autoAdjust="0"/>
    <p:restoredTop sz="94660"/>
  </p:normalViewPr>
  <p:slideViewPr>
    <p:cSldViewPr snapToGrid="0">
      <p:cViewPr varScale="1">
        <p:scale>
          <a:sx n="67" d="100"/>
          <a:sy n="67" d="100"/>
        </p:scale>
        <p:origin x="90" y="2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tableStyles" Target="tableStyles.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microsoft.com/office/2016/11/relationships/changesInfo" Target="changesInfos/changesInfo1.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rs V McKinlay" userId="60da9a5c-28dc-475c-8b6d-f1b38fc3affa" providerId="ADAL" clId="{5D66CF1C-322D-49B8-85AE-966E64FA1E77}"/>
    <pc:docChg chg="custSel addSld modSld">
      <pc:chgData name="Mrs V McKinlay" userId="60da9a5c-28dc-475c-8b6d-f1b38fc3affa" providerId="ADAL" clId="{5D66CF1C-322D-49B8-85AE-966E64FA1E77}" dt="2024-02-02T14:28:21.748" v="3" actId="27636"/>
      <pc:docMkLst>
        <pc:docMk/>
      </pc:docMkLst>
      <pc:sldChg chg="modSp">
        <pc:chgData name="Mrs V McKinlay" userId="60da9a5c-28dc-475c-8b6d-f1b38fc3affa" providerId="ADAL" clId="{5D66CF1C-322D-49B8-85AE-966E64FA1E77}" dt="2024-02-01T12:20:54.873" v="0" actId="14100"/>
        <pc:sldMkLst>
          <pc:docMk/>
          <pc:sldMk cId="1259167620" sldId="308"/>
        </pc:sldMkLst>
        <pc:picChg chg="mod">
          <ac:chgData name="Mrs V McKinlay" userId="60da9a5c-28dc-475c-8b6d-f1b38fc3affa" providerId="ADAL" clId="{5D66CF1C-322D-49B8-85AE-966E64FA1E77}" dt="2024-02-01T12:20:54.873" v="0" actId="14100"/>
          <ac:picMkLst>
            <pc:docMk/>
            <pc:sldMk cId="1259167620" sldId="308"/>
            <ac:picMk id="3078" creationId="{7537EB3E-9AE9-4B19-92E1-3620CDF6D1A7}"/>
          </ac:picMkLst>
        </pc:picChg>
      </pc:sldChg>
      <pc:sldChg chg="modSp add mod">
        <pc:chgData name="Mrs V McKinlay" userId="60da9a5c-28dc-475c-8b6d-f1b38fc3affa" providerId="ADAL" clId="{5D66CF1C-322D-49B8-85AE-966E64FA1E77}" dt="2024-02-02T14:28:21.748" v="3" actId="27636"/>
        <pc:sldMkLst>
          <pc:docMk/>
          <pc:sldMk cId="2772313191" sldId="974"/>
        </pc:sldMkLst>
        <pc:spChg chg="mod">
          <ac:chgData name="Mrs V McKinlay" userId="60da9a5c-28dc-475c-8b6d-f1b38fc3affa" providerId="ADAL" clId="{5D66CF1C-322D-49B8-85AE-966E64FA1E77}" dt="2024-02-02T14:28:21.748" v="2" actId="27636"/>
          <ac:spMkLst>
            <pc:docMk/>
            <pc:sldMk cId="2772313191" sldId="974"/>
            <ac:spMk id="2" creationId="{031EA8E8-FED0-E45F-31B5-36804EB36033}"/>
          </ac:spMkLst>
        </pc:spChg>
        <pc:spChg chg="mod">
          <ac:chgData name="Mrs V McKinlay" userId="60da9a5c-28dc-475c-8b6d-f1b38fc3affa" providerId="ADAL" clId="{5D66CF1C-322D-49B8-85AE-966E64FA1E77}" dt="2024-02-02T14:28:21.748" v="3" actId="27636"/>
          <ac:spMkLst>
            <pc:docMk/>
            <pc:sldMk cId="2772313191" sldId="974"/>
            <ac:spMk id="3" creationId="{CE6A6CE5-113C-6E25-F46F-B082372699CD}"/>
          </ac:spMkLst>
        </pc:spChg>
      </pc:sldChg>
    </pc:docChg>
  </pc:docChgLst>
  <pc:docChgLst>
    <pc:chgData name="Mrs V McKinlay" userId="60da9a5c-28dc-475c-8b6d-f1b38fc3affa" providerId="ADAL" clId="{8233ECFA-41E1-432F-A322-BF234A664B99}"/>
    <pc:docChg chg="undo custSel addSld delSld modSld sldOrd">
      <pc:chgData name="Mrs V McKinlay" userId="60da9a5c-28dc-475c-8b6d-f1b38fc3affa" providerId="ADAL" clId="{8233ECFA-41E1-432F-A322-BF234A664B99}" dt="2024-02-01T12:06:04.698" v="330" actId="20577"/>
      <pc:docMkLst>
        <pc:docMk/>
      </pc:docMkLst>
      <pc:sldChg chg="ord">
        <pc:chgData name="Mrs V McKinlay" userId="60da9a5c-28dc-475c-8b6d-f1b38fc3affa" providerId="ADAL" clId="{8233ECFA-41E1-432F-A322-BF234A664B99}" dt="2024-02-01T00:12:12.285" v="92"/>
        <pc:sldMkLst>
          <pc:docMk/>
          <pc:sldMk cId="264853474" sldId="256"/>
        </pc:sldMkLst>
      </pc:sldChg>
      <pc:sldChg chg="add mod modClrScheme chgLayout">
        <pc:chgData name="Mrs V McKinlay" userId="60da9a5c-28dc-475c-8b6d-f1b38fc3affa" providerId="ADAL" clId="{8233ECFA-41E1-432F-A322-BF234A664B99}" dt="2024-01-31T23:59:46.001" v="66" actId="700"/>
        <pc:sldMkLst>
          <pc:docMk/>
          <pc:sldMk cId="1730236023" sldId="257"/>
        </pc:sldMkLst>
      </pc:sldChg>
      <pc:sldChg chg="del">
        <pc:chgData name="Mrs V McKinlay" userId="60da9a5c-28dc-475c-8b6d-f1b38fc3affa" providerId="ADAL" clId="{8233ECFA-41E1-432F-A322-BF234A664B99}" dt="2024-01-31T23:58:55.793" v="62" actId="47"/>
        <pc:sldMkLst>
          <pc:docMk/>
          <pc:sldMk cId="4260718911" sldId="257"/>
        </pc:sldMkLst>
      </pc:sldChg>
      <pc:sldChg chg="add ord">
        <pc:chgData name="Mrs V McKinlay" userId="60da9a5c-28dc-475c-8b6d-f1b38fc3affa" providerId="ADAL" clId="{8233ECFA-41E1-432F-A322-BF234A664B99}" dt="2024-02-01T11:50:25.293" v="221"/>
        <pc:sldMkLst>
          <pc:docMk/>
          <pc:sldMk cId="1607794639" sldId="258"/>
        </pc:sldMkLst>
      </pc:sldChg>
      <pc:sldChg chg="addSp delSp modSp mod">
        <pc:chgData name="Mrs V McKinlay" userId="60da9a5c-28dc-475c-8b6d-f1b38fc3affa" providerId="ADAL" clId="{8233ECFA-41E1-432F-A322-BF234A664B99}" dt="2024-02-01T11:59:06.136" v="242" actId="404"/>
        <pc:sldMkLst>
          <pc:docMk/>
          <pc:sldMk cId="579749928" sldId="270"/>
        </pc:sldMkLst>
        <pc:spChg chg="add mod">
          <ac:chgData name="Mrs V McKinlay" userId="60da9a5c-28dc-475c-8b6d-f1b38fc3affa" providerId="ADAL" clId="{8233ECFA-41E1-432F-A322-BF234A664B99}" dt="2024-02-01T11:59:06.136" v="242" actId="404"/>
          <ac:spMkLst>
            <pc:docMk/>
            <pc:sldMk cId="579749928" sldId="270"/>
            <ac:spMk id="14" creationId="{321DDF4B-AF45-465E-8748-C482C45BA411}"/>
          </ac:spMkLst>
        </pc:spChg>
        <pc:picChg chg="add mod">
          <ac:chgData name="Mrs V McKinlay" userId="60da9a5c-28dc-475c-8b6d-f1b38fc3affa" providerId="ADAL" clId="{8233ECFA-41E1-432F-A322-BF234A664B99}" dt="2024-02-01T11:58:19.747" v="232" actId="1076"/>
          <ac:picMkLst>
            <pc:docMk/>
            <pc:sldMk cId="579749928" sldId="270"/>
            <ac:picMk id="4" creationId="{E9736746-25A2-4BB1-AD47-BE776977F275}"/>
          </ac:picMkLst>
        </pc:picChg>
        <pc:picChg chg="add del">
          <ac:chgData name="Mrs V McKinlay" userId="60da9a5c-28dc-475c-8b6d-f1b38fc3affa" providerId="ADAL" clId="{8233ECFA-41E1-432F-A322-BF234A664B99}" dt="2024-02-01T11:58:10.146" v="227" actId="478"/>
          <ac:picMkLst>
            <pc:docMk/>
            <pc:sldMk cId="579749928" sldId="270"/>
            <ac:picMk id="1026" creationId="{DEEED397-CE10-584D-AFD7-CF566EFCE6F3}"/>
          </ac:picMkLst>
        </pc:picChg>
      </pc:sldChg>
      <pc:sldChg chg="modSp mod">
        <pc:chgData name="Mrs V McKinlay" userId="60da9a5c-28dc-475c-8b6d-f1b38fc3affa" providerId="ADAL" clId="{8233ECFA-41E1-432F-A322-BF234A664B99}" dt="2024-02-01T11:41:42.519" v="139" actId="113"/>
        <pc:sldMkLst>
          <pc:docMk/>
          <pc:sldMk cId="722587060" sldId="282"/>
        </pc:sldMkLst>
        <pc:spChg chg="mod">
          <ac:chgData name="Mrs V McKinlay" userId="60da9a5c-28dc-475c-8b6d-f1b38fc3affa" providerId="ADAL" clId="{8233ECFA-41E1-432F-A322-BF234A664B99}" dt="2024-02-01T11:41:42.519" v="139" actId="113"/>
          <ac:spMkLst>
            <pc:docMk/>
            <pc:sldMk cId="722587060" sldId="282"/>
            <ac:spMk id="3" creationId="{00000000-0000-0000-0000-000000000000}"/>
          </ac:spMkLst>
        </pc:spChg>
      </pc:sldChg>
      <pc:sldChg chg="addSp delSp modSp mod">
        <pc:chgData name="Mrs V McKinlay" userId="60da9a5c-28dc-475c-8b6d-f1b38fc3affa" providerId="ADAL" clId="{8233ECFA-41E1-432F-A322-BF234A664B99}" dt="2024-02-01T11:59:17.988" v="244" actId="1076"/>
        <pc:sldMkLst>
          <pc:docMk/>
          <pc:sldMk cId="3145197725" sldId="284"/>
        </pc:sldMkLst>
        <pc:spChg chg="del">
          <ac:chgData name="Mrs V McKinlay" userId="60da9a5c-28dc-475c-8b6d-f1b38fc3affa" providerId="ADAL" clId="{8233ECFA-41E1-432F-A322-BF234A664B99}" dt="2024-02-01T11:42:57.476" v="148" actId="478"/>
          <ac:spMkLst>
            <pc:docMk/>
            <pc:sldMk cId="3145197725" sldId="284"/>
            <ac:spMk id="3" creationId="{00000000-0000-0000-0000-000000000000}"/>
          </ac:spMkLst>
        </pc:spChg>
        <pc:spChg chg="mod">
          <ac:chgData name="Mrs V McKinlay" userId="60da9a5c-28dc-475c-8b6d-f1b38fc3affa" providerId="ADAL" clId="{8233ECFA-41E1-432F-A322-BF234A664B99}" dt="2024-02-01T11:58:28.164" v="235" actId="1076"/>
          <ac:spMkLst>
            <pc:docMk/>
            <pc:sldMk cId="3145197725" sldId="284"/>
            <ac:spMk id="4" creationId="{00000000-0000-0000-0000-000000000000}"/>
          </ac:spMkLst>
        </pc:spChg>
        <pc:spChg chg="add mod">
          <ac:chgData name="Mrs V McKinlay" userId="60da9a5c-28dc-475c-8b6d-f1b38fc3affa" providerId="ADAL" clId="{8233ECFA-41E1-432F-A322-BF234A664B99}" dt="2024-02-01T11:59:17.988" v="244" actId="1076"/>
          <ac:spMkLst>
            <pc:docMk/>
            <pc:sldMk cId="3145197725" sldId="284"/>
            <ac:spMk id="10" creationId="{D2B969D2-3FA3-4B75-BB9C-CD141C65E469}"/>
          </ac:spMkLst>
        </pc:spChg>
        <pc:picChg chg="add mod">
          <ac:chgData name="Mrs V McKinlay" userId="60da9a5c-28dc-475c-8b6d-f1b38fc3affa" providerId="ADAL" clId="{8233ECFA-41E1-432F-A322-BF234A664B99}" dt="2024-02-01T11:58:48.883" v="237" actId="14100"/>
          <ac:picMkLst>
            <pc:docMk/>
            <pc:sldMk cId="3145197725" sldId="284"/>
            <ac:picMk id="8" creationId="{E96B2572-FD50-48F3-A353-F128D756FB0C}"/>
          </ac:picMkLst>
        </pc:picChg>
        <pc:picChg chg="del">
          <ac:chgData name="Mrs V McKinlay" userId="60da9a5c-28dc-475c-8b6d-f1b38fc3affa" providerId="ADAL" clId="{8233ECFA-41E1-432F-A322-BF234A664B99}" dt="2024-02-01T11:52:51.077" v="224" actId="478"/>
          <ac:picMkLst>
            <pc:docMk/>
            <pc:sldMk cId="3145197725" sldId="284"/>
            <ac:picMk id="9" creationId="{612B771A-CBA4-5149-A56F-5FEFD5BF9E5E}"/>
          </ac:picMkLst>
        </pc:picChg>
      </pc:sldChg>
      <pc:sldChg chg="addSp delSp modSp mod">
        <pc:chgData name="Mrs V McKinlay" userId="60da9a5c-28dc-475c-8b6d-f1b38fc3affa" providerId="ADAL" clId="{8233ECFA-41E1-432F-A322-BF234A664B99}" dt="2024-02-01T11:42:47.250" v="147" actId="113"/>
        <pc:sldMkLst>
          <pc:docMk/>
          <pc:sldMk cId="1259167620" sldId="308"/>
        </pc:sldMkLst>
        <pc:spChg chg="mod">
          <ac:chgData name="Mrs V McKinlay" userId="60da9a5c-28dc-475c-8b6d-f1b38fc3affa" providerId="ADAL" clId="{8233ECFA-41E1-432F-A322-BF234A664B99}" dt="2024-02-01T11:42:47.250" v="147" actId="113"/>
          <ac:spMkLst>
            <pc:docMk/>
            <pc:sldMk cId="1259167620" sldId="308"/>
            <ac:spMk id="2" creationId="{00000000-0000-0000-0000-000000000000}"/>
          </ac:spMkLst>
        </pc:spChg>
        <pc:spChg chg="mod">
          <ac:chgData name="Mrs V McKinlay" userId="60da9a5c-28dc-475c-8b6d-f1b38fc3affa" providerId="ADAL" clId="{8233ECFA-41E1-432F-A322-BF234A664B99}" dt="2024-02-01T11:42:41.877" v="146" actId="120"/>
          <ac:spMkLst>
            <pc:docMk/>
            <pc:sldMk cId="1259167620" sldId="308"/>
            <ac:spMk id="4" creationId="{00000000-0000-0000-0000-000000000000}"/>
          </ac:spMkLst>
        </pc:spChg>
        <pc:spChg chg="add mod">
          <ac:chgData name="Mrs V McKinlay" userId="60da9a5c-28dc-475c-8b6d-f1b38fc3affa" providerId="ADAL" clId="{8233ECFA-41E1-432F-A322-BF234A664B99}" dt="2024-02-01T00:04:14.587" v="90" actId="1076"/>
          <ac:spMkLst>
            <pc:docMk/>
            <pc:sldMk cId="1259167620" sldId="308"/>
            <ac:spMk id="9" creationId="{2BCD2A28-4A02-40C8-887B-A600F5B218C1}"/>
          </ac:spMkLst>
        </pc:spChg>
        <pc:picChg chg="del">
          <ac:chgData name="Mrs V McKinlay" userId="60da9a5c-28dc-475c-8b6d-f1b38fc3affa" providerId="ADAL" clId="{8233ECFA-41E1-432F-A322-BF234A664B99}" dt="2024-01-31T23:58:04.613" v="60" actId="478"/>
          <ac:picMkLst>
            <pc:docMk/>
            <pc:sldMk cId="1259167620" sldId="308"/>
            <ac:picMk id="5" creationId="{00000000-0000-0000-0000-000000000000}"/>
          </ac:picMkLst>
        </pc:picChg>
        <pc:picChg chg="add del mod">
          <ac:chgData name="Mrs V McKinlay" userId="60da9a5c-28dc-475c-8b6d-f1b38fc3affa" providerId="ADAL" clId="{8233ECFA-41E1-432F-A322-BF234A664B99}" dt="2024-02-01T00:03:39.392" v="80" actId="478"/>
          <ac:picMkLst>
            <pc:docMk/>
            <pc:sldMk cId="1259167620" sldId="308"/>
            <ac:picMk id="3074" creationId="{3EB883E2-8357-43F3-883B-46EDAEF639DD}"/>
          </ac:picMkLst>
        </pc:picChg>
        <pc:picChg chg="add del">
          <ac:chgData name="Mrs V McKinlay" userId="60da9a5c-28dc-475c-8b6d-f1b38fc3affa" providerId="ADAL" clId="{8233ECFA-41E1-432F-A322-BF234A664B99}" dt="2024-02-01T00:03:39.392" v="80" actId="478"/>
          <ac:picMkLst>
            <pc:docMk/>
            <pc:sldMk cId="1259167620" sldId="308"/>
            <ac:picMk id="3076" creationId="{1F2EF841-D323-44A2-B04A-6BB754276A20}"/>
          </ac:picMkLst>
        </pc:picChg>
        <pc:picChg chg="add mod">
          <ac:chgData name="Mrs V McKinlay" userId="60da9a5c-28dc-475c-8b6d-f1b38fc3affa" providerId="ADAL" clId="{8233ECFA-41E1-432F-A322-BF234A664B99}" dt="2024-02-01T00:03:46.227" v="83" actId="1076"/>
          <ac:picMkLst>
            <pc:docMk/>
            <pc:sldMk cId="1259167620" sldId="308"/>
            <ac:picMk id="3078" creationId="{7537EB3E-9AE9-4B19-92E1-3620CDF6D1A7}"/>
          </ac:picMkLst>
        </pc:picChg>
      </pc:sldChg>
      <pc:sldChg chg="modSp mod">
        <pc:chgData name="Mrs V McKinlay" userId="60da9a5c-28dc-475c-8b6d-f1b38fc3affa" providerId="ADAL" clId="{8233ECFA-41E1-432F-A322-BF234A664B99}" dt="2024-02-01T11:44:09.591" v="149" actId="1076"/>
        <pc:sldMkLst>
          <pc:docMk/>
          <pc:sldMk cId="2159948045" sldId="309"/>
        </pc:sldMkLst>
        <pc:graphicFrameChg chg="mod">
          <ac:chgData name="Mrs V McKinlay" userId="60da9a5c-28dc-475c-8b6d-f1b38fc3affa" providerId="ADAL" clId="{8233ECFA-41E1-432F-A322-BF234A664B99}" dt="2024-02-01T11:44:09.591" v="149" actId="1076"/>
          <ac:graphicFrameMkLst>
            <pc:docMk/>
            <pc:sldMk cId="2159948045" sldId="309"/>
            <ac:graphicFrameMk id="2" creationId="{00000000-0000-0000-0000-000000000000}"/>
          </ac:graphicFrameMkLst>
        </pc:graphicFrameChg>
      </pc:sldChg>
      <pc:sldChg chg="modSp mod">
        <pc:chgData name="Mrs V McKinlay" userId="60da9a5c-28dc-475c-8b6d-f1b38fc3affa" providerId="ADAL" clId="{8233ECFA-41E1-432F-A322-BF234A664B99}" dt="2024-02-01T11:41:16.319" v="135" actId="207"/>
        <pc:sldMkLst>
          <pc:docMk/>
          <pc:sldMk cId="160903635" sldId="319"/>
        </pc:sldMkLst>
        <pc:spChg chg="mod">
          <ac:chgData name="Mrs V McKinlay" userId="60da9a5c-28dc-475c-8b6d-f1b38fc3affa" providerId="ADAL" clId="{8233ECFA-41E1-432F-A322-BF234A664B99}" dt="2024-02-01T11:41:16.319" v="135" actId="207"/>
          <ac:spMkLst>
            <pc:docMk/>
            <pc:sldMk cId="160903635" sldId="319"/>
            <ac:spMk id="3" creationId="{00000000-0000-0000-0000-000000000000}"/>
          </ac:spMkLst>
        </pc:spChg>
      </pc:sldChg>
      <pc:sldChg chg="modSp add mod modClrScheme chgLayout">
        <pc:chgData name="Mrs V McKinlay" userId="60da9a5c-28dc-475c-8b6d-f1b38fc3affa" providerId="ADAL" clId="{8233ECFA-41E1-432F-A322-BF234A664B99}" dt="2024-01-31T23:57:50.208" v="59" actId="207"/>
        <pc:sldMkLst>
          <pc:docMk/>
          <pc:sldMk cId="609972284" sldId="339"/>
        </pc:sldMkLst>
        <pc:spChg chg="mod ord">
          <ac:chgData name="Mrs V McKinlay" userId="60da9a5c-28dc-475c-8b6d-f1b38fc3affa" providerId="ADAL" clId="{8233ECFA-41E1-432F-A322-BF234A664B99}" dt="2024-01-31T23:40:48.079" v="3" actId="700"/>
          <ac:spMkLst>
            <pc:docMk/>
            <pc:sldMk cId="609972284" sldId="339"/>
            <ac:spMk id="2" creationId="{AB047686-891A-9546-84E9-81584F315E59}"/>
          </ac:spMkLst>
        </pc:spChg>
        <pc:spChg chg="mod">
          <ac:chgData name="Mrs V McKinlay" userId="60da9a5c-28dc-475c-8b6d-f1b38fc3affa" providerId="ADAL" clId="{8233ECFA-41E1-432F-A322-BF234A664B99}" dt="2024-01-31T23:57:50.208" v="59" actId="207"/>
          <ac:spMkLst>
            <pc:docMk/>
            <pc:sldMk cId="609972284" sldId="339"/>
            <ac:spMk id="4" creationId="{CC8101CD-DFB2-7B4B-82CD-29910F5F5B3A}"/>
          </ac:spMkLst>
        </pc:spChg>
      </pc:sldChg>
      <pc:sldChg chg="modSp mod">
        <pc:chgData name="Mrs V McKinlay" userId="60da9a5c-28dc-475c-8b6d-f1b38fc3affa" providerId="ADAL" clId="{8233ECFA-41E1-432F-A322-BF234A664B99}" dt="2024-02-01T12:03:53.095" v="282" actId="1076"/>
        <pc:sldMkLst>
          <pc:docMk/>
          <pc:sldMk cId="1919765668" sldId="341"/>
        </pc:sldMkLst>
        <pc:spChg chg="mod">
          <ac:chgData name="Mrs V McKinlay" userId="60da9a5c-28dc-475c-8b6d-f1b38fc3affa" providerId="ADAL" clId="{8233ECFA-41E1-432F-A322-BF234A664B99}" dt="2024-02-01T12:03:53.095" v="282" actId="1076"/>
          <ac:spMkLst>
            <pc:docMk/>
            <pc:sldMk cId="1919765668" sldId="341"/>
            <ac:spMk id="2" creationId="{24EA8A90-2D9C-DC4F-A59B-18924AD9158C}"/>
          </ac:spMkLst>
        </pc:spChg>
        <pc:spChg chg="mod">
          <ac:chgData name="Mrs V McKinlay" userId="60da9a5c-28dc-475c-8b6d-f1b38fc3affa" providerId="ADAL" clId="{8233ECFA-41E1-432F-A322-BF234A664B99}" dt="2024-02-01T12:03:49.709" v="281" actId="1076"/>
          <ac:spMkLst>
            <pc:docMk/>
            <pc:sldMk cId="1919765668" sldId="341"/>
            <ac:spMk id="3" creationId="{B1208BCB-0367-C44C-8179-553144B71743}"/>
          </ac:spMkLst>
        </pc:spChg>
      </pc:sldChg>
      <pc:sldChg chg="mod modClrScheme chgLayout">
        <pc:chgData name="Mrs V McKinlay" userId="60da9a5c-28dc-475c-8b6d-f1b38fc3affa" providerId="ADAL" clId="{8233ECFA-41E1-432F-A322-BF234A664B99}" dt="2024-02-01T11:44:16.448" v="150" actId="700"/>
        <pc:sldMkLst>
          <pc:docMk/>
          <pc:sldMk cId="1854445558" sldId="347"/>
        </pc:sldMkLst>
      </pc:sldChg>
      <pc:sldChg chg="del">
        <pc:chgData name="Mrs V McKinlay" userId="60da9a5c-28dc-475c-8b6d-f1b38fc3affa" providerId="ADAL" clId="{8233ECFA-41E1-432F-A322-BF234A664B99}" dt="2024-01-31T23:55:51.725" v="53" actId="47"/>
        <pc:sldMkLst>
          <pc:docMk/>
          <pc:sldMk cId="3315648000" sldId="354"/>
        </pc:sldMkLst>
      </pc:sldChg>
      <pc:sldChg chg="addSp delSp modSp">
        <pc:chgData name="Mrs V McKinlay" userId="60da9a5c-28dc-475c-8b6d-f1b38fc3affa" providerId="ADAL" clId="{8233ECFA-41E1-432F-A322-BF234A664B99}" dt="2024-01-31T23:57:28.804" v="58" actId="14100"/>
        <pc:sldMkLst>
          <pc:docMk/>
          <pc:sldMk cId="524607643" sldId="355"/>
        </pc:sldMkLst>
        <pc:picChg chg="add mod">
          <ac:chgData name="Mrs V McKinlay" userId="60da9a5c-28dc-475c-8b6d-f1b38fc3affa" providerId="ADAL" clId="{8233ECFA-41E1-432F-A322-BF234A664B99}" dt="2024-01-31T23:57:28.804" v="58" actId="14100"/>
          <ac:picMkLst>
            <pc:docMk/>
            <pc:sldMk cId="524607643" sldId="355"/>
            <ac:picMk id="1026" creationId="{E1C76144-F748-4B87-B3D4-8BC714AFCF3D}"/>
          </ac:picMkLst>
        </pc:picChg>
        <pc:picChg chg="del">
          <ac:chgData name="Mrs V McKinlay" userId="60da9a5c-28dc-475c-8b6d-f1b38fc3affa" providerId="ADAL" clId="{8233ECFA-41E1-432F-A322-BF234A664B99}" dt="2024-01-31T23:55:54.049" v="54" actId="478"/>
          <ac:picMkLst>
            <pc:docMk/>
            <pc:sldMk cId="524607643" sldId="355"/>
            <ac:picMk id="38915" creationId="{746C4597-A879-4F4D-8BE3-68462EEAA87E}"/>
          </ac:picMkLst>
        </pc:picChg>
      </pc:sldChg>
      <pc:sldChg chg="modSp mod">
        <pc:chgData name="Mrs V McKinlay" userId="60da9a5c-28dc-475c-8b6d-f1b38fc3affa" providerId="ADAL" clId="{8233ECFA-41E1-432F-A322-BF234A664B99}" dt="2024-02-01T11:42:01.612" v="141" actId="1076"/>
        <pc:sldMkLst>
          <pc:docMk/>
          <pc:sldMk cId="1353684772" sldId="357"/>
        </pc:sldMkLst>
        <pc:spChg chg="mod">
          <ac:chgData name="Mrs V McKinlay" userId="60da9a5c-28dc-475c-8b6d-f1b38fc3affa" providerId="ADAL" clId="{8233ECFA-41E1-432F-A322-BF234A664B99}" dt="2024-02-01T11:42:01.612" v="141" actId="1076"/>
          <ac:spMkLst>
            <pc:docMk/>
            <pc:sldMk cId="1353684772" sldId="357"/>
            <ac:spMk id="3" creationId="{5C41483A-57DB-4A5B-8614-3FF7562246E9}"/>
          </ac:spMkLst>
        </pc:spChg>
      </pc:sldChg>
      <pc:sldChg chg="modSp mod">
        <pc:chgData name="Mrs V McKinlay" userId="60da9a5c-28dc-475c-8b6d-f1b38fc3affa" providerId="ADAL" clId="{8233ECFA-41E1-432F-A322-BF234A664B99}" dt="2024-02-01T11:40:43.969" v="130" actId="14100"/>
        <pc:sldMkLst>
          <pc:docMk/>
          <pc:sldMk cId="3235476568" sldId="363"/>
        </pc:sldMkLst>
        <pc:spChg chg="mod">
          <ac:chgData name="Mrs V McKinlay" userId="60da9a5c-28dc-475c-8b6d-f1b38fc3affa" providerId="ADAL" clId="{8233ECFA-41E1-432F-A322-BF234A664B99}" dt="2024-02-01T11:40:43.969" v="130" actId="14100"/>
          <ac:spMkLst>
            <pc:docMk/>
            <pc:sldMk cId="3235476568" sldId="363"/>
            <ac:spMk id="2" creationId="{00000000-0000-0000-0000-000000000000}"/>
          </ac:spMkLst>
        </pc:spChg>
      </pc:sldChg>
      <pc:sldChg chg="modSp mod">
        <pc:chgData name="Mrs V McKinlay" userId="60da9a5c-28dc-475c-8b6d-f1b38fc3affa" providerId="ADAL" clId="{8233ECFA-41E1-432F-A322-BF234A664B99}" dt="2024-02-01T11:41:03.686" v="134" actId="207"/>
        <pc:sldMkLst>
          <pc:docMk/>
          <pc:sldMk cId="2545643145" sldId="364"/>
        </pc:sldMkLst>
        <pc:spChg chg="mod">
          <ac:chgData name="Mrs V McKinlay" userId="60da9a5c-28dc-475c-8b6d-f1b38fc3affa" providerId="ADAL" clId="{8233ECFA-41E1-432F-A322-BF234A664B99}" dt="2024-02-01T11:41:03.686" v="134" actId="207"/>
          <ac:spMkLst>
            <pc:docMk/>
            <pc:sldMk cId="2545643145" sldId="364"/>
            <ac:spMk id="3" creationId="{00000000-0000-0000-0000-000000000000}"/>
          </ac:spMkLst>
        </pc:spChg>
      </pc:sldChg>
      <pc:sldChg chg="modSp mod">
        <pc:chgData name="Mrs V McKinlay" userId="60da9a5c-28dc-475c-8b6d-f1b38fc3affa" providerId="ADAL" clId="{8233ECFA-41E1-432F-A322-BF234A664B99}" dt="2024-02-01T11:36:46.995" v="106" actId="1076"/>
        <pc:sldMkLst>
          <pc:docMk/>
          <pc:sldMk cId="3580046360" sldId="374"/>
        </pc:sldMkLst>
        <pc:spChg chg="mod">
          <ac:chgData name="Mrs V McKinlay" userId="60da9a5c-28dc-475c-8b6d-f1b38fc3affa" providerId="ADAL" clId="{8233ECFA-41E1-432F-A322-BF234A664B99}" dt="2024-01-31T23:52:40.569" v="37" actId="1076"/>
          <ac:spMkLst>
            <pc:docMk/>
            <pc:sldMk cId="3580046360" sldId="374"/>
            <ac:spMk id="5" creationId="{DEC6F198-6FBE-8043-82E8-961DFB0ED519}"/>
          </ac:spMkLst>
        </pc:spChg>
        <pc:spChg chg="mod">
          <ac:chgData name="Mrs V McKinlay" userId="60da9a5c-28dc-475c-8b6d-f1b38fc3affa" providerId="ADAL" clId="{8233ECFA-41E1-432F-A322-BF234A664B99}" dt="2024-01-31T23:52:40.569" v="37" actId="1076"/>
          <ac:spMkLst>
            <pc:docMk/>
            <pc:sldMk cId="3580046360" sldId="374"/>
            <ac:spMk id="6" creationId="{3BCBE554-3A0C-034A-89F4-F8DAD22B8F27}"/>
          </ac:spMkLst>
        </pc:spChg>
        <pc:spChg chg="mod">
          <ac:chgData name="Mrs V McKinlay" userId="60da9a5c-28dc-475c-8b6d-f1b38fc3affa" providerId="ADAL" clId="{8233ECFA-41E1-432F-A322-BF234A664B99}" dt="2024-01-31T23:53:01.394" v="39" actId="14100"/>
          <ac:spMkLst>
            <pc:docMk/>
            <pc:sldMk cId="3580046360" sldId="374"/>
            <ac:spMk id="9" creationId="{BD85DF28-C58E-B947-8607-4C3B1EE08030}"/>
          </ac:spMkLst>
        </pc:spChg>
        <pc:spChg chg="mod">
          <ac:chgData name="Mrs V McKinlay" userId="60da9a5c-28dc-475c-8b6d-f1b38fc3affa" providerId="ADAL" clId="{8233ECFA-41E1-432F-A322-BF234A664B99}" dt="2024-01-31T23:52:56.088" v="38" actId="1076"/>
          <ac:spMkLst>
            <pc:docMk/>
            <pc:sldMk cId="3580046360" sldId="374"/>
            <ac:spMk id="10" creationId="{D82DC56E-FE98-014F-B0FC-3E7E5FD06FD3}"/>
          </ac:spMkLst>
        </pc:spChg>
        <pc:spChg chg="mod">
          <ac:chgData name="Mrs V McKinlay" userId="60da9a5c-28dc-475c-8b6d-f1b38fc3affa" providerId="ADAL" clId="{8233ECFA-41E1-432F-A322-BF234A664B99}" dt="2024-01-31T23:52:40.569" v="37" actId="1076"/>
          <ac:spMkLst>
            <pc:docMk/>
            <pc:sldMk cId="3580046360" sldId="374"/>
            <ac:spMk id="15" creationId="{F058D012-B1CA-4246-9B00-03D64C6CA5FB}"/>
          </ac:spMkLst>
        </pc:spChg>
        <pc:spChg chg="mod">
          <ac:chgData name="Mrs V McKinlay" userId="60da9a5c-28dc-475c-8b6d-f1b38fc3affa" providerId="ADAL" clId="{8233ECFA-41E1-432F-A322-BF234A664B99}" dt="2024-01-31T23:52:56.088" v="38" actId="1076"/>
          <ac:spMkLst>
            <pc:docMk/>
            <pc:sldMk cId="3580046360" sldId="374"/>
            <ac:spMk id="18" creationId="{99AA13CC-177A-2C4D-AA6C-FF6193583BC7}"/>
          </ac:spMkLst>
        </pc:spChg>
        <pc:spChg chg="mod">
          <ac:chgData name="Mrs V McKinlay" userId="60da9a5c-28dc-475c-8b6d-f1b38fc3affa" providerId="ADAL" clId="{8233ECFA-41E1-432F-A322-BF234A664B99}" dt="2024-02-01T11:36:46.995" v="106" actId="1076"/>
          <ac:spMkLst>
            <pc:docMk/>
            <pc:sldMk cId="3580046360" sldId="374"/>
            <ac:spMk id="22" creationId="{BB9AF510-C1C8-9B46-B18D-5C6A0664B199}"/>
          </ac:spMkLst>
        </pc:spChg>
      </pc:sldChg>
      <pc:sldChg chg="modSp mod">
        <pc:chgData name="Mrs V McKinlay" userId="60da9a5c-28dc-475c-8b6d-f1b38fc3affa" providerId="ADAL" clId="{8233ECFA-41E1-432F-A322-BF234A664B99}" dt="2024-02-01T11:38:49.885" v="116" actId="14100"/>
        <pc:sldMkLst>
          <pc:docMk/>
          <pc:sldMk cId="3786148939" sldId="410"/>
        </pc:sldMkLst>
        <pc:spChg chg="mod">
          <ac:chgData name="Mrs V McKinlay" userId="60da9a5c-28dc-475c-8b6d-f1b38fc3affa" providerId="ADAL" clId="{8233ECFA-41E1-432F-A322-BF234A664B99}" dt="2024-02-01T11:38:49.885" v="116" actId="14100"/>
          <ac:spMkLst>
            <pc:docMk/>
            <pc:sldMk cId="3786148939" sldId="410"/>
            <ac:spMk id="3" creationId="{00000000-0000-0000-0000-000000000000}"/>
          </ac:spMkLst>
        </pc:spChg>
      </pc:sldChg>
      <pc:sldChg chg="add">
        <pc:chgData name="Mrs V McKinlay" userId="60da9a5c-28dc-475c-8b6d-f1b38fc3affa" providerId="ADAL" clId="{8233ECFA-41E1-432F-A322-BF234A664B99}" dt="2024-02-01T00:01:34.378" v="70"/>
        <pc:sldMkLst>
          <pc:docMk/>
          <pc:sldMk cId="1058674638" sldId="789"/>
        </pc:sldMkLst>
      </pc:sldChg>
      <pc:sldChg chg="modSp mod">
        <pc:chgData name="Mrs V McKinlay" userId="60da9a5c-28dc-475c-8b6d-f1b38fc3affa" providerId="ADAL" clId="{8233ECFA-41E1-432F-A322-BF234A664B99}" dt="2024-01-31T23:53:55.940" v="46" actId="404"/>
        <pc:sldMkLst>
          <pc:docMk/>
          <pc:sldMk cId="4084168214" sldId="791"/>
        </pc:sldMkLst>
        <pc:spChg chg="mod">
          <ac:chgData name="Mrs V McKinlay" userId="60da9a5c-28dc-475c-8b6d-f1b38fc3affa" providerId="ADAL" clId="{8233ECFA-41E1-432F-A322-BF234A664B99}" dt="2024-01-31T23:53:55.940" v="46" actId="404"/>
          <ac:spMkLst>
            <pc:docMk/>
            <pc:sldMk cId="4084168214" sldId="791"/>
            <ac:spMk id="2" creationId="{00000000-0000-0000-0000-000000000000}"/>
          </ac:spMkLst>
        </pc:spChg>
      </pc:sldChg>
      <pc:sldChg chg="modSp mod modClrScheme chgLayout">
        <pc:chgData name="Mrs V McKinlay" userId="60da9a5c-28dc-475c-8b6d-f1b38fc3affa" providerId="ADAL" clId="{8233ECFA-41E1-432F-A322-BF234A664B99}" dt="2024-02-01T11:37:50.982" v="110" actId="700"/>
        <pc:sldMkLst>
          <pc:docMk/>
          <pc:sldMk cId="3704190507" sldId="796"/>
        </pc:sldMkLst>
        <pc:spChg chg="mod">
          <ac:chgData name="Mrs V McKinlay" userId="60da9a5c-28dc-475c-8b6d-f1b38fc3affa" providerId="ADAL" clId="{8233ECFA-41E1-432F-A322-BF234A664B99}" dt="2024-02-01T11:37:21.986" v="108" actId="1076"/>
          <ac:spMkLst>
            <pc:docMk/>
            <pc:sldMk cId="3704190507" sldId="796"/>
            <ac:spMk id="6" creationId="{00000000-0000-0000-0000-000000000000}"/>
          </ac:spMkLst>
        </pc:spChg>
        <pc:graphicFrameChg chg="mod ord modGraphic">
          <ac:chgData name="Mrs V McKinlay" userId="60da9a5c-28dc-475c-8b6d-f1b38fc3affa" providerId="ADAL" clId="{8233ECFA-41E1-432F-A322-BF234A664B99}" dt="2024-02-01T11:37:50.982" v="110" actId="700"/>
          <ac:graphicFrameMkLst>
            <pc:docMk/>
            <pc:sldMk cId="3704190507" sldId="796"/>
            <ac:graphicFrameMk id="7" creationId="{00000000-0000-0000-0000-000000000000}"/>
          </ac:graphicFrameMkLst>
        </pc:graphicFrameChg>
      </pc:sldChg>
      <pc:sldChg chg="modSp mod">
        <pc:chgData name="Mrs V McKinlay" userId="60da9a5c-28dc-475c-8b6d-f1b38fc3affa" providerId="ADAL" clId="{8233ECFA-41E1-432F-A322-BF234A664B99}" dt="2024-02-01T12:06:04.698" v="330" actId="20577"/>
        <pc:sldMkLst>
          <pc:docMk/>
          <pc:sldMk cId="2937306436" sldId="806"/>
        </pc:sldMkLst>
        <pc:spChg chg="mod">
          <ac:chgData name="Mrs V McKinlay" userId="60da9a5c-28dc-475c-8b6d-f1b38fc3affa" providerId="ADAL" clId="{8233ECFA-41E1-432F-A322-BF234A664B99}" dt="2024-02-01T12:06:04.698" v="330" actId="20577"/>
          <ac:spMkLst>
            <pc:docMk/>
            <pc:sldMk cId="2937306436" sldId="806"/>
            <ac:spMk id="3" creationId="{A0387AD9-6484-664D-9EB9-EE05BF3DB5D4}"/>
          </ac:spMkLst>
        </pc:spChg>
      </pc:sldChg>
      <pc:sldChg chg="addSp delSp modSp mod">
        <pc:chgData name="Mrs V McKinlay" userId="60da9a5c-28dc-475c-8b6d-f1b38fc3affa" providerId="ADAL" clId="{8233ECFA-41E1-432F-A322-BF234A664B99}" dt="2024-02-01T11:39:05.352" v="118" actId="1076"/>
        <pc:sldMkLst>
          <pc:docMk/>
          <pc:sldMk cId="1950105568" sldId="816"/>
        </pc:sldMkLst>
        <pc:spChg chg="del">
          <ac:chgData name="Mrs V McKinlay" userId="60da9a5c-28dc-475c-8b6d-f1b38fc3affa" providerId="ADAL" clId="{8233ECFA-41E1-432F-A322-BF234A664B99}" dt="2024-02-01T11:39:02.330" v="117" actId="478"/>
          <ac:spMkLst>
            <pc:docMk/>
            <pc:sldMk cId="1950105568" sldId="816"/>
            <ac:spMk id="2" creationId="{04043A6F-3677-B140-8A3A-1ABA4B9FAA4A}"/>
          </ac:spMkLst>
        </pc:spChg>
        <pc:picChg chg="add mod">
          <ac:chgData name="Mrs V McKinlay" userId="60da9a5c-28dc-475c-8b6d-f1b38fc3affa" providerId="ADAL" clId="{8233ECFA-41E1-432F-A322-BF234A664B99}" dt="2024-02-01T11:39:05.352" v="118" actId="1076"/>
          <ac:picMkLst>
            <pc:docMk/>
            <pc:sldMk cId="1950105568" sldId="816"/>
            <ac:picMk id="4" creationId="{8899E3D2-712F-4BE7-9BF7-A3E4C61E538C}"/>
          </ac:picMkLst>
        </pc:picChg>
        <pc:picChg chg="del">
          <ac:chgData name="Mrs V McKinlay" userId="60da9a5c-28dc-475c-8b6d-f1b38fc3affa" providerId="ADAL" clId="{8233ECFA-41E1-432F-A322-BF234A664B99}" dt="2024-01-31T23:48:59.982" v="26" actId="478"/>
          <ac:picMkLst>
            <pc:docMk/>
            <pc:sldMk cId="1950105568" sldId="816"/>
            <ac:picMk id="5" creationId="{A84EC293-0919-E64F-A556-2B4A32F63AA0}"/>
          </ac:picMkLst>
        </pc:picChg>
      </pc:sldChg>
      <pc:sldChg chg="del">
        <pc:chgData name="Mrs V McKinlay" userId="60da9a5c-28dc-475c-8b6d-f1b38fc3affa" providerId="ADAL" clId="{8233ECFA-41E1-432F-A322-BF234A664B99}" dt="2024-01-31T23:51:35.754" v="33" actId="47"/>
        <pc:sldMkLst>
          <pc:docMk/>
          <pc:sldMk cId="4103444604" sldId="819"/>
        </pc:sldMkLst>
      </pc:sldChg>
      <pc:sldChg chg="del">
        <pc:chgData name="Mrs V McKinlay" userId="60da9a5c-28dc-475c-8b6d-f1b38fc3affa" providerId="ADAL" clId="{8233ECFA-41E1-432F-A322-BF234A664B99}" dt="2024-01-31T23:51:36.287" v="34" actId="47"/>
        <pc:sldMkLst>
          <pc:docMk/>
          <pc:sldMk cId="1060611459" sldId="820"/>
        </pc:sldMkLst>
      </pc:sldChg>
      <pc:sldChg chg="addSp delSp modSp mod">
        <pc:chgData name="Mrs V McKinlay" userId="60da9a5c-28dc-475c-8b6d-f1b38fc3affa" providerId="ADAL" clId="{8233ECFA-41E1-432F-A322-BF234A664B99}" dt="2024-02-01T11:48:52.784" v="163" actId="478"/>
        <pc:sldMkLst>
          <pc:docMk/>
          <pc:sldMk cId="2941943742" sldId="821"/>
        </pc:sldMkLst>
        <pc:spChg chg="del">
          <ac:chgData name="Mrs V McKinlay" userId="60da9a5c-28dc-475c-8b6d-f1b38fc3affa" providerId="ADAL" clId="{8233ECFA-41E1-432F-A322-BF234A664B99}" dt="2024-02-01T11:48:52.784" v="163" actId="478"/>
          <ac:spMkLst>
            <pc:docMk/>
            <pc:sldMk cId="2941943742" sldId="821"/>
            <ac:spMk id="2" creationId="{CD559BCF-F351-8E43-A01C-A69697353103}"/>
          </ac:spMkLst>
        </pc:spChg>
        <pc:spChg chg="del">
          <ac:chgData name="Mrs V McKinlay" userId="60da9a5c-28dc-475c-8b6d-f1b38fc3affa" providerId="ADAL" clId="{8233ECFA-41E1-432F-A322-BF234A664B99}" dt="2024-02-01T11:47:29.407" v="153"/>
          <ac:spMkLst>
            <pc:docMk/>
            <pc:sldMk cId="2941943742" sldId="821"/>
            <ac:spMk id="3" creationId="{F75EBB92-74DE-A743-B69F-0745744D2ADB}"/>
          </ac:spMkLst>
        </pc:spChg>
        <pc:picChg chg="add mod modCrop">
          <ac:chgData name="Mrs V McKinlay" userId="60da9a5c-28dc-475c-8b6d-f1b38fc3affa" providerId="ADAL" clId="{8233ECFA-41E1-432F-A322-BF234A664B99}" dt="2024-02-01T11:48:50.767" v="162" actId="14100"/>
          <ac:picMkLst>
            <pc:docMk/>
            <pc:sldMk cId="2941943742" sldId="821"/>
            <ac:picMk id="5" creationId="{B7B05A21-D761-42F5-9796-4D2DE2904C88}"/>
          </ac:picMkLst>
        </pc:picChg>
        <pc:picChg chg="del">
          <ac:chgData name="Mrs V McKinlay" userId="60da9a5c-28dc-475c-8b6d-f1b38fc3affa" providerId="ADAL" clId="{8233ECFA-41E1-432F-A322-BF234A664B99}" dt="2024-01-31T23:47:39.948" v="23" actId="478"/>
          <ac:picMkLst>
            <pc:docMk/>
            <pc:sldMk cId="2941943742" sldId="821"/>
            <ac:picMk id="5" creationId="{CBB590B1-8BAB-B249-A694-700F02FB1379}"/>
          </ac:picMkLst>
        </pc:picChg>
        <pc:picChg chg="add del">
          <ac:chgData name="Mrs V McKinlay" userId="60da9a5c-28dc-475c-8b6d-f1b38fc3affa" providerId="ADAL" clId="{8233ECFA-41E1-432F-A322-BF234A664B99}" dt="2024-01-31T23:48:43.962" v="25" actId="478"/>
          <ac:picMkLst>
            <pc:docMk/>
            <pc:sldMk cId="2941943742" sldId="821"/>
            <ac:picMk id="6" creationId="{78A59DCC-FBBF-4CA5-A7AD-8DF911EBB1C5}"/>
          </ac:picMkLst>
        </pc:picChg>
        <pc:picChg chg="add del mod modCrop">
          <ac:chgData name="Mrs V McKinlay" userId="60da9a5c-28dc-475c-8b6d-f1b38fc3affa" providerId="ADAL" clId="{8233ECFA-41E1-432F-A322-BF234A664B99}" dt="2024-02-01T11:47:08.603" v="152" actId="478"/>
          <ac:picMkLst>
            <pc:docMk/>
            <pc:sldMk cId="2941943742" sldId="821"/>
            <ac:picMk id="8" creationId="{51352CC7-FEF4-4EA1-84E2-0425BE864F54}"/>
          </ac:picMkLst>
        </pc:picChg>
      </pc:sldChg>
      <pc:sldChg chg="modSp mod modClrScheme chgLayout">
        <pc:chgData name="Mrs V McKinlay" userId="60da9a5c-28dc-475c-8b6d-f1b38fc3affa" providerId="ADAL" clId="{8233ECFA-41E1-432F-A322-BF234A664B99}" dt="2024-02-01T11:37:56.575" v="111" actId="700"/>
        <pc:sldMkLst>
          <pc:docMk/>
          <pc:sldMk cId="3739243541" sldId="823"/>
        </pc:sldMkLst>
        <pc:graphicFrameChg chg="mod ord">
          <ac:chgData name="Mrs V McKinlay" userId="60da9a5c-28dc-475c-8b6d-f1b38fc3affa" providerId="ADAL" clId="{8233ECFA-41E1-432F-A322-BF234A664B99}" dt="2024-02-01T11:37:56.575" v="111" actId="700"/>
          <ac:graphicFrameMkLst>
            <pc:docMk/>
            <pc:sldMk cId="3739243541" sldId="823"/>
            <ac:graphicFrameMk id="7" creationId="{00000000-0000-0000-0000-000000000000}"/>
          </ac:graphicFrameMkLst>
        </pc:graphicFrameChg>
      </pc:sldChg>
      <pc:sldChg chg="del">
        <pc:chgData name="Mrs V McKinlay" userId="60da9a5c-28dc-475c-8b6d-f1b38fc3affa" providerId="ADAL" clId="{8233ECFA-41E1-432F-A322-BF234A664B99}" dt="2024-02-01T00:01:31.626" v="69" actId="47"/>
        <pc:sldMkLst>
          <pc:docMk/>
          <pc:sldMk cId="1426577968" sldId="838"/>
        </pc:sldMkLst>
      </pc:sldChg>
      <pc:sldChg chg="addSp delSp modSp mod">
        <pc:chgData name="Mrs V McKinlay" userId="60da9a5c-28dc-475c-8b6d-f1b38fc3affa" providerId="ADAL" clId="{8233ECFA-41E1-432F-A322-BF234A664B99}" dt="2024-01-31T23:47:30.639" v="22" actId="1076"/>
        <pc:sldMkLst>
          <pc:docMk/>
          <pc:sldMk cId="1464253869" sldId="841"/>
        </pc:sldMkLst>
        <pc:spChg chg="add del mod">
          <ac:chgData name="Mrs V McKinlay" userId="60da9a5c-28dc-475c-8b6d-f1b38fc3affa" providerId="ADAL" clId="{8233ECFA-41E1-432F-A322-BF234A664B99}" dt="2024-01-31T23:47:26.342" v="21" actId="478"/>
          <ac:spMkLst>
            <pc:docMk/>
            <pc:sldMk cId="1464253869" sldId="841"/>
            <ac:spMk id="4" creationId="{C8EF7690-F732-4EB0-B799-F4A87A3B5625}"/>
          </ac:spMkLst>
        </pc:spChg>
        <pc:spChg chg="mod">
          <ac:chgData name="Mrs V McKinlay" userId="60da9a5c-28dc-475c-8b6d-f1b38fc3affa" providerId="ADAL" clId="{8233ECFA-41E1-432F-A322-BF234A664B99}" dt="2024-01-31T23:47:30.639" v="22" actId="1076"/>
          <ac:spMkLst>
            <pc:docMk/>
            <pc:sldMk cId="1464253869" sldId="841"/>
            <ac:spMk id="8" creationId="{D0D796FE-FCEC-E44D-9D9D-0B60F70E6E7F}"/>
          </ac:spMkLst>
        </pc:spChg>
        <pc:picChg chg="del">
          <ac:chgData name="Mrs V McKinlay" userId="60da9a5c-28dc-475c-8b6d-f1b38fc3affa" providerId="ADAL" clId="{8233ECFA-41E1-432F-A322-BF234A664B99}" dt="2024-01-31T23:46:58.731" v="11" actId="478"/>
          <ac:picMkLst>
            <pc:docMk/>
            <pc:sldMk cId="1464253869" sldId="841"/>
            <ac:picMk id="5" creationId="{A345DCC9-6243-C941-97BC-B7C174635078}"/>
          </ac:picMkLst>
        </pc:picChg>
        <pc:picChg chg="del">
          <ac:chgData name="Mrs V McKinlay" userId="60da9a5c-28dc-475c-8b6d-f1b38fc3affa" providerId="ADAL" clId="{8233ECFA-41E1-432F-A322-BF234A664B99}" dt="2024-01-31T23:47:00.165" v="12" actId="478"/>
          <ac:picMkLst>
            <pc:docMk/>
            <pc:sldMk cId="1464253869" sldId="841"/>
            <ac:picMk id="7" creationId="{504846B9-7BFB-1E46-BDDB-0E905108281B}"/>
          </ac:picMkLst>
        </pc:picChg>
        <pc:picChg chg="add mod">
          <ac:chgData name="Mrs V McKinlay" userId="60da9a5c-28dc-475c-8b6d-f1b38fc3affa" providerId="ADAL" clId="{8233ECFA-41E1-432F-A322-BF234A664B99}" dt="2024-01-31T23:47:21.263" v="20" actId="14100"/>
          <ac:picMkLst>
            <pc:docMk/>
            <pc:sldMk cId="1464253869" sldId="841"/>
            <ac:picMk id="9" creationId="{93776E06-37B1-4DE8-9CA7-09DA26FA2B9F}"/>
          </ac:picMkLst>
        </pc:picChg>
      </pc:sldChg>
      <pc:sldChg chg="modSp mod">
        <pc:chgData name="Mrs V McKinlay" userId="60da9a5c-28dc-475c-8b6d-f1b38fc3affa" providerId="ADAL" clId="{8233ECFA-41E1-432F-A322-BF234A664B99}" dt="2024-02-01T12:03:14.576" v="280" actId="20577"/>
        <pc:sldMkLst>
          <pc:docMk/>
          <pc:sldMk cId="3432476127" sldId="852"/>
        </pc:sldMkLst>
        <pc:spChg chg="mod">
          <ac:chgData name="Mrs V McKinlay" userId="60da9a5c-28dc-475c-8b6d-f1b38fc3affa" providerId="ADAL" clId="{8233ECFA-41E1-432F-A322-BF234A664B99}" dt="2024-02-01T12:03:14.576" v="280" actId="20577"/>
          <ac:spMkLst>
            <pc:docMk/>
            <pc:sldMk cId="3432476127" sldId="852"/>
            <ac:spMk id="3" creationId="{CD037553-EFD2-42CB-AE04-E0AB52AA776B}"/>
          </ac:spMkLst>
        </pc:spChg>
      </pc:sldChg>
      <pc:sldChg chg="modSp mod">
        <pc:chgData name="Mrs V McKinlay" userId="60da9a5c-28dc-475c-8b6d-f1b38fc3affa" providerId="ADAL" clId="{8233ECFA-41E1-432F-A322-BF234A664B99}" dt="2024-02-01T11:40:54.388" v="133" actId="20577"/>
        <pc:sldMkLst>
          <pc:docMk/>
          <pc:sldMk cId="1832511872" sldId="858"/>
        </pc:sldMkLst>
        <pc:spChg chg="mod">
          <ac:chgData name="Mrs V McKinlay" userId="60da9a5c-28dc-475c-8b6d-f1b38fc3affa" providerId="ADAL" clId="{8233ECFA-41E1-432F-A322-BF234A664B99}" dt="2024-02-01T11:40:54.388" v="133" actId="20577"/>
          <ac:spMkLst>
            <pc:docMk/>
            <pc:sldMk cId="1832511872" sldId="858"/>
            <ac:spMk id="3" creationId="{00000000-0000-0000-0000-000000000000}"/>
          </ac:spMkLst>
        </pc:spChg>
      </pc:sldChg>
      <pc:sldChg chg="del">
        <pc:chgData name="Mrs V McKinlay" userId="60da9a5c-28dc-475c-8b6d-f1b38fc3affa" providerId="ADAL" clId="{8233ECFA-41E1-432F-A322-BF234A664B99}" dt="2024-02-01T11:42:14.530" v="142" actId="47"/>
        <pc:sldMkLst>
          <pc:docMk/>
          <pc:sldMk cId="478438148" sldId="865"/>
        </pc:sldMkLst>
      </pc:sldChg>
      <pc:sldChg chg="add mod modClrScheme chgLayout">
        <pc:chgData name="Mrs V McKinlay" userId="60da9a5c-28dc-475c-8b6d-f1b38fc3affa" providerId="ADAL" clId="{8233ECFA-41E1-432F-A322-BF234A664B99}" dt="2024-01-31T23:37:49.515" v="1" actId="700"/>
        <pc:sldMkLst>
          <pc:docMk/>
          <pc:sldMk cId="2385225900" sldId="954"/>
        </pc:sldMkLst>
      </pc:sldChg>
      <pc:sldChg chg="addSp modSp mod">
        <pc:chgData name="Mrs V McKinlay" userId="60da9a5c-28dc-475c-8b6d-f1b38fc3affa" providerId="ADAL" clId="{8233ECFA-41E1-432F-A322-BF234A664B99}" dt="2024-02-01T11:34:32.074" v="105" actId="1076"/>
        <pc:sldMkLst>
          <pc:docMk/>
          <pc:sldMk cId="2139103644" sldId="965"/>
        </pc:sldMkLst>
        <pc:spChg chg="mod">
          <ac:chgData name="Mrs V McKinlay" userId="60da9a5c-28dc-475c-8b6d-f1b38fc3affa" providerId="ADAL" clId="{8233ECFA-41E1-432F-A322-BF234A664B99}" dt="2024-02-01T11:34:16.174" v="103" actId="404"/>
          <ac:spMkLst>
            <pc:docMk/>
            <pc:sldMk cId="2139103644" sldId="965"/>
            <ac:spMk id="5" creationId="{F0F1D8F2-4C6F-4439-AC49-36E30FAF1A8D}"/>
          </ac:spMkLst>
        </pc:spChg>
        <pc:picChg chg="add mod">
          <ac:chgData name="Mrs V McKinlay" userId="60da9a5c-28dc-475c-8b6d-f1b38fc3affa" providerId="ADAL" clId="{8233ECFA-41E1-432F-A322-BF234A664B99}" dt="2024-02-01T11:34:32.074" v="105" actId="1076"/>
          <ac:picMkLst>
            <pc:docMk/>
            <pc:sldMk cId="2139103644" sldId="965"/>
            <ac:picMk id="3" creationId="{358FA92B-E8B1-470A-8162-B7CC547B4C2D}"/>
          </ac:picMkLst>
        </pc:picChg>
      </pc:sldChg>
      <pc:sldChg chg="del">
        <pc:chgData name="Mrs V McKinlay" userId="60da9a5c-28dc-475c-8b6d-f1b38fc3affa" providerId="ADAL" clId="{8233ECFA-41E1-432F-A322-BF234A664B99}" dt="2024-02-01T00:01:29.747" v="67" actId="47"/>
        <pc:sldMkLst>
          <pc:docMk/>
          <pc:sldMk cId="1883421781" sldId="1054"/>
        </pc:sldMkLst>
      </pc:sldChg>
      <pc:sldChg chg="del">
        <pc:chgData name="Mrs V McKinlay" userId="60da9a5c-28dc-475c-8b6d-f1b38fc3affa" providerId="ADAL" clId="{8233ECFA-41E1-432F-A322-BF234A664B99}" dt="2024-02-01T00:01:30.997" v="68" actId="47"/>
        <pc:sldMkLst>
          <pc:docMk/>
          <pc:sldMk cId="568264567" sldId="1055"/>
        </pc:sldMkLst>
      </pc:sldChg>
      <pc:sldChg chg="addSp delSp">
        <pc:chgData name="Mrs V McKinlay" userId="60da9a5c-28dc-475c-8b6d-f1b38fc3affa" providerId="ADAL" clId="{8233ECFA-41E1-432F-A322-BF234A664B99}" dt="2024-01-31T23:59:02.179" v="64"/>
        <pc:sldMkLst>
          <pc:docMk/>
          <pc:sldMk cId="276692015" sldId="1057"/>
        </pc:sldMkLst>
        <pc:picChg chg="add del">
          <ac:chgData name="Mrs V McKinlay" userId="60da9a5c-28dc-475c-8b6d-f1b38fc3affa" providerId="ADAL" clId="{8233ECFA-41E1-432F-A322-BF234A664B99}" dt="2024-01-31T23:59:02.179" v="64"/>
          <ac:picMkLst>
            <pc:docMk/>
            <pc:sldMk cId="276692015" sldId="1057"/>
            <ac:picMk id="2050" creationId="{BDF361DF-4816-445D-9DE5-1B8A3C61878C}"/>
          </ac:picMkLst>
        </pc:picChg>
      </pc:sldChg>
      <pc:sldChg chg="del">
        <pc:chgData name="Mrs V McKinlay" userId="60da9a5c-28dc-475c-8b6d-f1b38fc3affa" providerId="ADAL" clId="{8233ECFA-41E1-432F-A322-BF234A664B99}" dt="2024-01-31T23:58:54.073" v="61" actId="47"/>
        <pc:sldMkLst>
          <pc:docMk/>
          <pc:sldMk cId="3465144345" sldId="1058"/>
        </pc:sldMkLst>
      </pc:sldChg>
      <pc:sldChg chg="addSp delSp modSp mod">
        <pc:chgData name="Mrs V McKinlay" userId="60da9a5c-28dc-475c-8b6d-f1b38fc3affa" providerId="ADAL" clId="{8233ECFA-41E1-432F-A322-BF234A664B99}" dt="2024-01-31T23:44:19.628" v="10" actId="14100"/>
        <pc:sldMkLst>
          <pc:docMk/>
          <pc:sldMk cId="1613151667" sldId="1070"/>
        </pc:sldMkLst>
        <pc:picChg chg="add mod">
          <ac:chgData name="Mrs V McKinlay" userId="60da9a5c-28dc-475c-8b6d-f1b38fc3affa" providerId="ADAL" clId="{8233ECFA-41E1-432F-A322-BF234A664B99}" dt="2024-01-31T23:42:45.547" v="7" actId="1076"/>
          <ac:picMkLst>
            <pc:docMk/>
            <pc:sldMk cId="1613151667" sldId="1070"/>
            <ac:picMk id="3" creationId="{86799502-B0C4-4ACA-8230-3CE4288D0669}"/>
          </ac:picMkLst>
        </pc:picChg>
        <pc:picChg chg="del">
          <ac:chgData name="Mrs V McKinlay" userId="60da9a5c-28dc-475c-8b6d-f1b38fc3affa" providerId="ADAL" clId="{8233ECFA-41E1-432F-A322-BF234A664B99}" dt="2024-01-31T23:41:24.525" v="5" actId="478"/>
          <ac:picMkLst>
            <pc:docMk/>
            <pc:sldMk cId="1613151667" sldId="1070"/>
            <ac:picMk id="5" creationId="{3C5C8567-FCBB-42E5-8B85-F59B0F5B620C}"/>
          </ac:picMkLst>
        </pc:picChg>
        <pc:picChg chg="add mod">
          <ac:chgData name="Mrs V McKinlay" userId="60da9a5c-28dc-475c-8b6d-f1b38fc3affa" providerId="ADAL" clId="{8233ECFA-41E1-432F-A322-BF234A664B99}" dt="2024-01-31T23:44:19.628" v="10" actId="14100"/>
          <ac:picMkLst>
            <pc:docMk/>
            <pc:sldMk cId="1613151667" sldId="1070"/>
            <ac:picMk id="6" creationId="{BCE0800F-C905-4BBE-99D5-3CB829FDD6DA}"/>
          </ac:picMkLst>
        </pc:picChg>
        <pc:picChg chg="del">
          <ac:chgData name="Mrs V McKinlay" userId="60da9a5c-28dc-475c-8b6d-f1b38fc3affa" providerId="ADAL" clId="{8233ECFA-41E1-432F-A322-BF234A664B99}" dt="2024-01-31T23:41:22.161" v="4" actId="478"/>
          <ac:picMkLst>
            <pc:docMk/>
            <pc:sldMk cId="1613151667" sldId="1070"/>
            <ac:picMk id="7" creationId="{94907B5C-D58A-4FF0-8266-1E848320AF0D}"/>
          </ac:picMkLst>
        </pc:picChg>
      </pc:sldChg>
      <pc:sldChg chg="add">
        <pc:chgData name="Mrs V McKinlay" userId="60da9a5c-28dc-475c-8b6d-f1b38fc3affa" providerId="ADAL" clId="{8233ECFA-41E1-432F-A322-BF234A664B99}" dt="2024-02-01T00:01:34.378" v="70"/>
        <pc:sldMkLst>
          <pc:docMk/>
          <pc:sldMk cId="41121159" sldId="1083"/>
        </pc:sldMkLst>
      </pc:sldChg>
      <pc:sldChg chg="add">
        <pc:chgData name="Mrs V McKinlay" userId="60da9a5c-28dc-475c-8b6d-f1b38fc3affa" providerId="ADAL" clId="{8233ECFA-41E1-432F-A322-BF234A664B99}" dt="2024-02-01T00:01:34.378" v="70"/>
        <pc:sldMkLst>
          <pc:docMk/>
          <pc:sldMk cId="2913919211" sldId="1084"/>
        </pc:sldMkLst>
      </pc:sldChg>
      <pc:sldChg chg="add">
        <pc:chgData name="Mrs V McKinlay" userId="60da9a5c-28dc-475c-8b6d-f1b38fc3affa" providerId="ADAL" clId="{8233ECFA-41E1-432F-A322-BF234A664B99}" dt="2024-02-01T11:49:47.224" v="211"/>
        <pc:sldMkLst>
          <pc:docMk/>
          <pc:sldMk cId="160168021" sldId="1085"/>
        </pc:sldMkLst>
      </pc:sldChg>
      <pc:sldChg chg="delSp modSp add del mod modClrScheme chgLayout">
        <pc:chgData name="Mrs V McKinlay" userId="60da9a5c-28dc-475c-8b6d-f1b38fc3affa" providerId="ADAL" clId="{8233ECFA-41E1-432F-A322-BF234A664B99}" dt="2024-02-01T11:49:40.750" v="210" actId="2696"/>
        <pc:sldMkLst>
          <pc:docMk/>
          <pc:sldMk cId="4086254772" sldId="1085"/>
        </pc:sldMkLst>
        <pc:spChg chg="del">
          <ac:chgData name="Mrs V McKinlay" userId="60da9a5c-28dc-475c-8b6d-f1b38fc3affa" providerId="ADAL" clId="{8233ECFA-41E1-432F-A322-BF234A664B99}" dt="2024-02-01T00:01:44.452" v="71" actId="700"/>
          <ac:spMkLst>
            <pc:docMk/>
            <pc:sldMk cId="4086254772" sldId="1085"/>
            <ac:spMk id="2" creationId="{1E62812E-3910-B944-BEFF-7895ECC43F92}"/>
          </ac:spMkLst>
        </pc:spChg>
        <pc:graphicFrameChg chg="mod ord">
          <ac:chgData name="Mrs V McKinlay" userId="60da9a5c-28dc-475c-8b6d-f1b38fc3affa" providerId="ADAL" clId="{8233ECFA-41E1-432F-A322-BF234A664B99}" dt="2024-02-01T00:01:48.835" v="72" actId="1076"/>
          <ac:graphicFrameMkLst>
            <pc:docMk/>
            <pc:sldMk cId="4086254772" sldId="1085"/>
            <ac:graphicFrameMk id="4" creationId="{77D5BC60-27ED-2C40-A31F-4D3BA0B525EF}"/>
          </ac:graphicFrameMkLst>
        </pc:graphicFrameChg>
      </pc:sldChg>
      <pc:sldChg chg="modSp add del mod modClrScheme chgLayout">
        <pc:chgData name="Mrs V McKinlay" userId="60da9a5c-28dc-475c-8b6d-f1b38fc3affa" providerId="ADAL" clId="{8233ECFA-41E1-432F-A322-BF234A664B99}" dt="2024-02-01T11:49:40.750" v="210" actId="2696"/>
        <pc:sldMkLst>
          <pc:docMk/>
          <pc:sldMk cId="2590404994" sldId="1086"/>
        </pc:sldMkLst>
        <pc:spChg chg="mod ord">
          <ac:chgData name="Mrs V McKinlay" userId="60da9a5c-28dc-475c-8b6d-f1b38fc3affa" providerId="ADAL" clId="{8233ECFA-41E1-432F-A322-BF234A664B99}" dt="2024-02-01T00:01:53.750" v="73" actId="700"/>
          <ac:spMkLst>
            <pc:docMk/>
            <pc:sldMk cId="2590404994" sldId="1086"/>
            <ac:spMk id="2" creationId="{AB047686-891A-9546-84E9-81584F315E59}"/>
          </ac:spMkLst>
        </pc:spChg>
      </pc:sldChg>
      <pc:sldChg chg="add del ord">
        <pc:chgData name="Mrs V McKinlay" userId="60da9a5c-28dc-475c-8b6d-f1b38fc3affa" providerId="ADAL" clId="{8233ECFA-41E1-432F-A322-BF234A664B99}" dt="2024-02-01T11:50:13.601" v="217"/>
        <pc:sldMkLst>
          <pc:docMk/>
          <pc:sldMk cId="2671130012" sldId="1086"/>
        </pc:sldMkLst>
      </pc:sldChg>
      <pc:sldChg chg="add del mod modClrScheme chgLayout">
        <pc:chgData name="Mrs V McKinlay" userId="60da9a5c-28dc-475c-8b6d-f1b38fc3affa" providerId="ADAL" clId="{8233ECFA-41E1-432F-A322-BF234A664B99}" dt="2024-02-01T11:49:40.750" v="210" actId="2696"/>
        <pc:sldMkLst>
          <pc:docMk/>
          <pc:sldMk cId="84256558" sldId="1087"/>
        </pc:sldMkLst>
      </pc:sldChg>
      <pc:sldChg chg="add ord">
        <pc:chgData name="Mrs V McKinlay" userId="60da9a5c-28dc-475c-8b6d-f1b38fc3affa" providerId="ADAL" clId="{8233ECFA-41E1-432F-A322-BF234A664B99}" dt="2024-02-01T11:50:36.708" v="223"/>
        <pc:sldMkLst>
          <pc:docMk/>
          <pc:sldMk cId="1551855150" sldId="1087"/>
        </pc:sldMkLst>
      </pc:sldChg>
      <pc:sldChg chg="modSp new mod">
        <pc:chgData name="Mrs V McKinlay" userId="60da9a5c-28dc-475c-8b6d-f1b38fc3affa" providerId="ADAL" clId="{8233ECFA-41E1-432F-A322-BF234A664B99}" dt="2024-02-01T11:49:29.492" v="209" actId="20577"/>
        <pc:sldMkLst>
          <pc:docMk/>
          <pc:sldMk cId="2999190554" sldId="1088"/>
        </pc:sldMkLst>
        <pc:spChg chg="mod">
          <ac:chgData name="Mrs V McKinlay" userId="60da9a5c-28dc-475c-8b6d-f1b38fc3affa" providerId="ADAL" clId="{8233ECFA-41E1-432F-A322-BF234A664B99}" dt="2024-02-01T11:49:29.492" v="209" actId="20577"/>
          <ac:spMkLst>
            <pc:docMk/>
            <pc:sldMk cId="2999190554" sldId="1088"/>
            <ac:spMk id="2" creationId="{6A0C9161-6008-4181-9EFB-701841140B4C}"/>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19663B0-09DC-49C0-AA86-39FD851A13C5}" type="doc">
      <dgm:prSet loTypeId="urn:microsoft.com/office/officeart/2005/8/layout/vProcess5" loCatId="process" qsTypeId="urn:microsoft.com/office/officeart/2005/8/quickstyle/simple3" qsCatId="simple" csTypeId="urn:microsoft.com/office/officeart/2005/8/colors/accent1_2" csCatId="accent1" phldr="1"/>
      <dgm:spPr/>
      <dgm:t>
        <a:bodyPr/>
        <a:lstStyle/>
        <a:p>
          <a:endParaRPr lang="en-GB"/>
        </a:p>
      </dgm:t>
    </dgm:pt>
    <dgm:pt modelId="{A029A894-30EE-4B2B-8A61-5126BBCE1853}">
      <dgm:prSet phldrT="[Text]"/>
      <dgm:spPr/>
      <dgm:t>
        <a:bodyPr/>
        <a:lstStyle/>
        <a:p>
          <a:r>
            <a:rPr lang="en-GB">
              <a:latin typeface="Century Gothic" panose="020B0502020202020204" pitchFamily="34" charset="0"/>
            </a:rPr>
            <a:t>Identify suitable question</a:t>
          </a:r>
          <a:endParaRPr lang="en-GB" dirty="0">
            <a:latin typeface="Century Gothic" panose="020B0502020202020204" pitchFamily="34" charset="0"/>
          </a:endParaRPr>
        </a:p>
      </dgm:t>
    </dgm:pt>
    <dgm:pt modelId="{745FDBBE-31A4-4701-AD0D-A89692233E9C}" type="parTrans" cxnId="{754F1AED-282C-452B-949E-8EE21211E0FB}">
      <dgm:prSet/>
      <dgm:spPr/>
      <dgm:t>
        <a:bodyPr/>
        <a:lstStyle/>
        <a:p>
          <a:endParaRPr lang="en-GB"/>
        </a:p>
      </dgm:t>
    </dgm:pt>
    <dgm:pt modelId="{4C04466E-D8A7-49DB-8CBC-4320669C5133}" type="sibTrans" cxnId="{754F1AED-282C-452B-949E-8EE21211E0FB}">
      <dgm:prSet/>
      <dgm:spPr>
        <a:ln>
          <a:solidFill>
            <a:schemeClr val="accent1">
              <a:alpha val="90000"/>
            </a:schemeClr>
          </a:solidFill>
        </a:ln>
      </dgm:spPr>
      <dgm:t>
        <a:bodyPr/>
        <a:lstStyle/>
        <a:p>
          <a:endParaRPr lang="en-GB"/>
        </a:p>
      </dgm:t>
    </dgm:pt>
    <dgm:pt modelId="{4387E4BB-87DE-497E-8310-85882DD5A12F}">
      <dgm:prSet phldrT="[Text]"/>
      <dgm:spPr/>
      <dgm:t>
        <a:bodyPr/>
        <a:lstStyle/>
        <a:p>
          <a:r>
            <a:rPr lang="en-GB">
              <a:latin typeface="Century Gothic" panose="020B0502020202020204" pitchFamily="34" charset="0"/>
            </a:rPr>
            <a:t>Select, measure and record data</a:t>
          </a:r>
          <a:endParaRPr lang="en-GB" dirty="0">
            <a:latin typeface="Century Gothic" panose="020B0502020202020204" pitchFamily="34" charset="0"/>
          </a:endParaRPr>
        </a:p>
      </dgm:t>
    </dgm:pt>
    <dgm:pt modelId="{58E64148-E6A1-45A8-8624-1D6FDDB72A33}" type="parTrans" cxnId="{F8B0CEFD-0213-405A-B077-200BC1222919}">
      <dgm:prSet/>
      <dgm:spPr/>
      <dgm:t>
        <a:bodyPr/>
        <a:lstStyle/>
        <a:p>
          <a:endParaRPr lang="en-GB"/>
        </a:p>
      </dgm:t>
    </dgm:pt>
    <dgm:pt modelId="{FAC5B013-9B20-4314-90FC-FE75D648C94D}" type="sibTrans" cxnId="{F8B0CEFD-0213-405A-B077-200BC1222919}">
      <dgm:prSet/>
      <dgm:spPr>
        <a:ln>
          <a:solidFill>
            <a:schemeClr val="accent1">
              <a:alpha val="90000"/>
            </a:schemeClr>
          </a:solidFill>
        </a:ln>
      </dgm:spPr>
      <dgm:t>
        <a:bodyPr/>
        <a:lstStyle/>
        <a:p>
          <a:endParaRPr lang="en-GB"/>
        </a:p>
      </dgm:t>
    </dgm:pt>
    <dgm:pt modelId="{6F8903AE-73B9-4D56-982E-7540087E2DA3}">
      <dgm:prSet phldrT="[Text]"/>
      <dgm:spPr/>
      <dgm:t>
        <a:bodyPr/>
        <a:lstStyle/>
        <a:p>
          <a:r>
            <a:rPr lang="en-GB" dirty="0">
              <a:latin typeface="Century Gothic" panose="020B0502020202020204" pitchFamily="34" charset="0"/>
            </a:rPr>
            <a:t>Process and present findings</a:t>
          </a:r>
        </a:p>
      </dgm:t>
    </dgm:pt>
    <dgm:pt modelId="{84974805-FBCD-4142-BA1E-72327506C693}" type="parTrans" cxnId="{85BFBC97-3F6A-4256-9D52-64775D192D86}">
      <dgm:prSet/>
      <dgm:spPr/>
      <dgm:t>
        <a:bodyPr/>
        <a:lstStyle/>
        <a:p>
          <a:endParaRPr lang="en-GB"/>
        </a:p>
      </dgm:t>
    </dgm:pt>
    <dgm:pt modelId="{CE6CE2AD-8FD2-4B5E-B564-DD0377E67A46}" type="sibTrans" cxnId="{85BFBC97-3F6A-4256-9D52-64775D192D86}">
      <dgm:prSet/>
      <dgm:spPr/>
      <dgm:t>
        <a:bodyPr/>
        <a:lstStyle/>
        <a:p>
          <a:endParaRPr lang="en-GB"/>
        </a:p>
      </dgm:t>
    </dgm:pt>
    <dgm:pt modelId="{7701112D-833F-4600-8336-BC243935F0FC}" type="pres">
      <dgm:prSet presAssocID="{319663B0-09DC-49C0-AA86-39FD851A13C5}" presName="outerComposite" presStyleCnt="0">
        <dgm:presLayoutVars>
          <dgm:chMax val="5"/>
          <dgm:dir/>
          <dgm:resizeHandles val="exact"/>
        </dgm:presLayoutVars>
      </dgm:prSet>
      <dgm:spPr/>
      <dgm:t>
        <a:bodyPr/>
        <a:lstStyle/>
        <a:p>
          <a:endParaRPr lang="en-US"/>
        </a:p>
      </dgm:t>
    </dgm:pt>
    <dgm:pt modelId="{BA7C3F65-2AC6-43F8-8BB7-D46E6B3F5DAB}" type="pres">
      <dgm:prSet presAssocID="{319663B0-09DC-49C0-AA86-39FD851A13C5}" presName="dummyMaxCanvas" presStyleCnt="0">
        <dgm:presLayoutVars/>
      </dgm:prSet>
      <dgm:spPr/>
    </dgm:pt>
    <dgm:pt modelId="{9559F636-3D92-4F59-BA16-61AF43B9B138}" type="pres">
      <dgm:prSet presAssocID="{319663B0-09DC-49C0-AA86-39FD851A13C5}" presName="ThreeNodes_1" presStyleLbl="node1" presStyleIdx="0" presStyleCnt="3">
        <dgm:presLayoutVars>
          <dgm:bulletEnabled val="1"/>
        </dgm:presLayoutVars>
      </dgm:prSet>
      <dgm:spPr/>
      <dgm:t>
        <a:bodyPr/>
        <a:lstStyle/>
        <a:p>
          <a:endParaRPr lang="en-US"/>
        </a:p>
      </dgm:t>
    </dgm:pt>
    <dgm:pt modelId="{DF715F65-99EE-43FF-A40C-866A3795D1EE}" type="pres">
      <dgm:prSet presAssocID="{319663B0-09DC-49C0-AA86-39FD851A13C5}" presName="ThreeNodes_2" presStyleLbl="node1" presStyleIdx="1" presStyleCnt="3">
        <dgm:presLayoutVars>
          <dgm:bulletEnabled val="1"/>
        </dgm:presLayoutVars>
      </dgm:prSet>
      <dgm:spPr/>
      <dgm:t>
        <a:bodyPr/>
        <a:lstStyle/>
        <a:p>
          <a:endParaRPr lang="en-US"/>
        </a:p>
      </dgm:t>
    </dgm:pt>
    <dgm:pt modelId="{A785F917-EA93-4964-8FAB-4D1D1B9C3DE5}" type="pres">
      <dgm:prSet presAssocID="{319663B0-09DC-49C0-AA86-39FD851A13C5}" presName="ThreeNodes_3" presStyleLbl="node1" presStyleIdx="2" presStyleCnt="3" custScaleX="100451">
        <dgm:presLayoutVars>
          <dgm:bulletEnabled val="1"/>
        </dgm:presLayoutVars>
      </dgm:prSet>
      <dgm:spPr/>
      <dgm:t>
        <a:bodyPr/>
        <a:lstStyle/>
        <a:p>
          <a:endParaRPr lang="en-US"/>
        </a:p>
      </dgm:t>
    </dgm:pt>
    <dgm:pt modelId="{EB930024-3BC8-41CF-87E6-7D87B580E351}" type="pres">
      <dgm:prSet presAssocID="{319663B0-09DC-49C0-AA86-39FD851A13C5}" presName="ThreeConn_1-2" presStyleLbl="fgAccFollowNode1" presStyleIdx="0" presStyleCnt="2">
        <dgm:presLayoutVars>
          <dgm:bulletEnabled val="1"/>
        </dgm:presLayoutVars>
      </dgm:prSet>
      <dgm:spPr/>
      <dgm:t>
        <a:bodyPr/>
        <a:lstStyle/>
        <a:p>
          <a:endParaRPr lang="en-US"/>
        </a:p>
      </dgm:t>
    </dgm:pt>
    <dgm:pt modelId="{61E4C7FF-56E5-4A06-A3FF-20A8D8C2D444}" type="pres">
      <dgm:prSet presAssocID="{319663B0-09DC-49C0-AA86-39FD851A13C5}" presName="ThreeConn_2-3" presStyleLbl="fgAccFollowNode1" presStyleIdx="1" presStyleCnt="2">
        <dgm:presLayoutVars>
          <dgm:bulletEnabled val="1"/>
        </dgm:presLayoutVars>
      </dgm:prSet>
      <dgm:spPr/>
      <dgm:t>
        <a:bodyPr/>
        <a:lstStyle/>
        <a:p>
          <a:endParaRPr lang="en-US"/>
        </a:p>
      </dgm:t>
    </dgm:pt>
    <dgm:pt modelId="{6D9DA8B9-5ECC-44D4-A301-9CCCA4F213BD}" type="pres">
      <dgm:prSet presAssocID="{319663B0-09DC-49C0-AA86-39FD851A13C5}" presName="ThreeNodes_1_text" presStyleLbl="node1" presStyleIdx="2" presStyleCnt="3">
        <dgm:presLayoutVars>
          <dgm:bulletEnabled val="1"/>
        </dgm:presLayoutVars>
      </dgm:prSet>
      <dgm:spPr/>
      <dgm:t>
        <a:bodyPr/>
        <a:lstStyle/>
        <a:p>
          <a:endParaRPr lang="en-US"/>
        </a:p>
      </dgm:t>
    </dgm:pt>
    <dgm:pt modelId="{F40191C2-9A19-4A99-9473-D93ABA99559B}" type="pres">
      <dgm:prSet presAssocID="{319663B0-09DC-49C0-AA86-39FD851A13C5}" presName="ThreeNodes_2_text" presStyleLbl="node1" presStyleIdx="2" presStyleCnt="3">
        <dgm:presLayoutVars>
          <dgm:bulletEnabled val="1"/>
        </dgm:presLayoutVars>
      </dgm:prSet>
      <dgm:spPr/>
      <dgm:t>
        <a:bodyPr/>
        <a:lstStyle/>
        <a:p>
          <a:endParaRPr lang="en-US"/>
        </a:p>
      </dgm:t>
    </dgm:pt>
    <dgm:pt modelId="{CA6E935B-06A2-4DC7-BA55-45D359DD558E}" type="pres">
      <dgm:prSet presAssocID="{319663B0-09DC-49C0-AA86-39FD851A13C5}" presName="ThreeNodes_3_text" presStyleLbl="node1" presStyleIdx="2" presStyleCnt="3">
        <dgm:presLayoutVars>
          <dgm:bulletEnabled val="1"/>
        </dgm:presLayoutVars>
      </dgm:prSet>
      <dgm:spPr/>
      <dgm:t>
        <a:bodyPr/>
        <a:lstStyle/>
        <a:p>
          <a:endParaRPr lang="en-US"/>
        </a:p>
      </dgm:t>
    </dgm:pt>
  </dgm:ptLst>
  <dgm:cxnLst>
    <dgm:cxn modelId="{0180ED12-7700-4FE6-82AC-8A0BA5D2CCF3}" type="presOf" srcId="{A029A894-30EE-4B2B-8A61-5126BBCE1853}" destId="{9559F636-3D92-4F59-BA16-61AF43B9B138}" srcOrd="0" destOrd="0" presId="urn:microsoft.com/office/officeart/2005/8/layout/vProcess5"/>
    <dgm:cxn modelId="{62FF81CA-653C-4293-BEF2-CCD6281F6C81}" type="presOf" srcId="{4387E4BB-87DE-497E-8310-85882DD5A12F}" destId="{F40191C2-9A19-4A99-9473-D93ABA99559B}" srcOrd="1" destOrd="0" presId="urn:microsoft.com/office/officeart/2005/8/layout/vProcess5"/>
    <dgm:cxn modelId="{F82DBEDC-B222-44DC-9D7B-0BED6F1773DE}" type="presOf" srcId="{4387E4BB-87DE-497E-8310-85882DD5A12F}" destId="{DF715F65-99EE-43FF-A40C-866A3795D1EE}" srcOrd="0" destOrd="0" presId="urn:microsoft.com/office/officeart/2005/8/layout/vProcess5"/>
    <dgm:cxn modelId="{695087F6-1B85-4E85-8037-CE9AAFCCC98F}" type="presOf" srcId="{4C04466E-D8A7-49DB-8CBC-4320669C5133}" destId="{EB930024-3BC8-41CF-87E6-7D87B580E351}" srcOrd="0" destOrd="0" presId="urn:microsoft.com/office/officeart/2005/8/layout/vProcess5"/>
    <dgm:cxn modelId="{ED46B63D-2736-4FFC-8B45-5911419471AE}" type="presOf" srcId="{A029A894-30EE-4B2B-8A61-5126BBCE1853}" destId="{6D9DA8B9-5ECC-44D4-A301-9CCCA4F213BD}" srcOrd="1" destOrd="0" presId="urn:microsoft.com/office/officeart/2005/8/layout/vProcess5"/>
    <dgm:cxn modelId="{66E83D1B-9F7E-417B-80EB-B190B76A3178}" type="presOf" srcId="{319663B0-09DC-49C0-AA86-39FD851A13C5}" destId="{7701112D-833F-4600-8336-BC243935F0FC}" srcOrd="0" destOrd="0" presId="urn:microsoft.com/office/officeart/2005/8/layout/vProcess5"/>
    <dgm:cxn modelId="{39B1E6B9-F890-4FB1-92BD-350F630D5739}" type="presOf" srcId="{FAC5B013-9B20-4314-90FC-FE75D648C94D}" destId="{61E4C7FF-56E5-4A06-A3FF-20A8D8C2D444}" srcOrd="0" destOrd="0" presId="urn:microsoft.com/office/officeart/2005/8/layout/vProcess5"/>
    <dgm:cxn modelId="{F8B0CEFD-0213-405A-B077-200BC1222919}" srcId="{319663B0-09DC-49C0-AA86-39FD851A13C5}" destId="{4387E4BB-87DE-497E-8310-85882DD5A12F}" srcOrd="1" destOrd="0" parTransId="{58E64148-E6A1-45A8-8624-1D6FDDB72A33}" sibTransId="{FAC5B013-9B20-4314-90FC-FE75D648C94D}"/>
    <dgm:cxn modelId="{45C8C3A8-75C1-45A4-A86E-4084FFC5A254}" type="presOf" srcId="{6F8903AE-73B9-4D56-982E-7540087E2DA3}" destId="{CA6E935B-06A2-4DC7-BA55-45D359DD558E}" srcOrd="1" destOrd="0" presId="urn:microsoft.com/office/officeart/2005/8/layout/vProcess5"/>
    <dgm:cxn modelId="{85BFBC97-3F6A-4256-9D52-64775D192D86}" srcId="{319663B0-09DC-49C0-AA86-39FD851A13C5}" destId="{6F8903AE-73B9-4D56-982E-7540087E2DA3}" srcOrd="2" destOrd="0" parTransId="{84974805-FBCD-4142-BA1E-72327506C693}" sibTransId="{CE6CE2AD-8FD2-4B5E-B564-DD0377E67A46}"/>
    <dgm:cxn modelId="{F5FD521C-53BE-4D15-ADB0-2F5A7AE35CB3}" type="presOf" srcId="{6F8903AE-73B9-4D56-982E-7540087E2DA3}" destId="{A785F917-EA93-4964-8FAB-4D1D1B9C3DE5}" srcOrd="0" destOrd="0" presId="urn:microsoft.com/office/officeart/2005/8/layout/vProcess5"/>
    <dgm:cxn modelId="{754F1AED-282C-452B-949E-8EE21211E0FB}" srcId="{319663B0-09DC-49C0-AA86-39FD851A13C5}" destId="{A029A894-30EE-4B2B-8A61-5126BBCE1853}" srcOrd="0" destOrd="0" parTransId="{745FDBBE-31A4-4701-AD0D-A89692233E9C}" sibTransId="{4C04466E-D8A7-49DB-8CBC-4320669C5133}"/>
    <dgm:cxn modelId="{198766F5-685F-455D-8D92-D3E6004DF642}" type="presParOf" srcId="{7701112D-833F-4600-8336-BC243935F0FC}" destId="{BA7C3F65-2AC6-43F8-8BB7-D46E6B3F5DAB}" srcOrd="0" destOrd="0" presId="urn:microsoft.com/office/officeart/2005/8/layout/vProcess5"/>
    <dgm:cxn modelId="{8AEE663E-1853-4C74-8276-8B18D99F7766}" type="presParOf" srcId="{7701112D-833F-4600-8336-BC243935F0FC}" destId="{9559F636-3D92-4F59-BA16-61AF43B9B138}" srcOrd="1" destOrd="0" presId="urn:microsoft.com/office/officeart/2005/8/layout/vProcess5"/>
    <dgm:cxn modelId="{3CE993E8-4B80-4504-90AC-420D8D997B4C}" type="presParOf" srcId="{7701112D-833F-4600-8336-BC243935F0FC}" destId="{DF715F65-99EE-43FF-A40C-866A3795D1EE}" srcOrd="2" destOrd="0" presId="urn:microsoft.com/office/officeart/2005/8/layout/vProcess5"/>
    <dgm:cxn modelId="{346E165B-1E07-4288-824C-1B7C4DF218ED}" type="presParOf" srcId="{7701112D-833F-4600-8336-BC243935F0FC}" destId="{A785F917-EA93-4964-8FAB-4D1D1B9C3DE5}" srcOrd="3" destOrd="0" presId="urn:microsoft.com/office/officeart/2005/8/layout/vProcess5"/>
    <dgm:cxn modelId="{7CFFBFA2-97D5-4119-8432-553B36690577}" type="presParOf" srcId="{7701112D-833F-4600-8336-BC243935F0FC}" destId="{EB930024-3BC8-41CF-87E6-7D87B580E351}" srcOrd="4" destOrd="0" presId="urn:microsoft.com/office/officeart/2005/8/layout/vProcess5"/>
    <dgm:cxn modelId="{B2B4566D-8DB5-44EE-BCA5-D146D9901554}" type="presParOf" srcId="{7701112D-833F-4600-8336-BC243935F0FC}" destId="{61E4C7FF-56E5-4A06-A3FF-20A8D8C2D444}" srcOrd="5" destOrd="0" presId="urn:microsoft.com/office/officeart/2005/8/layout/vProcess5"/>
    <dgm:cxn modelId="{5D620E82-6076-4E4D-8844-A27AF9D8D058}" type="presParOf" srcId="{7701112D-833F-4600-8336-BC243935F0FC}" destId="{6D9DA8B9-5ECC-44D4-A301-9CCCA4F213BD}" srcOrd="6" destOrd="0" presId="urn:microsoft.com/office/officeart/2005/8/layout/vProcess5"/>
    <dgm:cxn modelId="{3E2333AF-8021-45B2-92D6-7B5E96FE70C4}" type="presParOf" srcId="{7701112D-833F-4600-8336-BC243935F0FC}" destId="{F40191C2-9A19-4A99-9473-D93ABA99559B}" srcOrd="7" destOrd="0" presId="urn:microsoft.com/office/officeart/2005/8/layout/vProcess5"/>
    <dgm:cxn modelId="{71FCA0BD-F71A-4B8C-A217-87ACDD49DA1C}" type="presParOf" srcId="{7701112D-833F-4600-8336-BC243935F0FC}" destId="{CA6E935B-06A2-4DC7-BA55-45D359DD558E}"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435A2D7-3D93-49A7-968B-D3560F3727A4}" type="doc">
      <dgm:prSet loTypeId="urn:microsoft.com/office/officeart/2005/8/layout/vProcess5" loCatId="process" qsTypeId="urn:microsoft.com/office/officeart/2005/8/quickstyle/simple3" qsCatId="simple" csTypeId="urn:microsoft.com/office/officeart/2005/8/colors/accent1_2" csCatId="accent1" phldr="1"/>
      <dgm:spPr/>
      <dgm:t>
        <a:bodyPr/>
        <a:lstStyle/>
        <a:p>
          <a:endParaRPr lang="en-GB"/>
        </a:p>
      </dgm:t>
    </dgm:pt>
    <dgm:pt modelId="{22C4B003-8DD6-4B7D-915E-E08C35EF4AA0}">
      <dgm:prSet phldrT="[Text]"/>
      <dgm:spPr/>
      <dgm:t>
        <a:bodyPr/>
        <a:lstStyle/>
        <a:p>
          <a:r>
            <a:rPr lang="en-GB" dirty="0">
              <a:latin typeface="Century Gothic" panose="020B0502020202020204" pitchFamily="34" charset="0"/>
            </a:rPr>
            <a:t>Describe, analyse and explain</a:t>
          </a:r>
        </a:p>
      </dgm:t>
    </dgm:pt>
    <dgm:pt modelId="{AC5AB93F-9AFA-4006-8CA7-AB9D75B57093}" type="parTrans" cxnId="{6F6FFE84-D864-496A-BBE9-03D94E2AC8D1}">
      <dgm:prSet/>
      <dgm:spPr/>
      <dgm:t>
        <a:bodyPr/>
        <a:lstStyle/>
        <a:p>
          <a:endParaRPr lang="en-GB"/>
        </a:p>
      </dgm:t>
    </dgm:pt>
    <dgm:pt modelId="{F3C191A5-9A92-4F74-AB7C-9BB37AF4C598}" type="sibTrans" cxnId="{6F6FFE84-D864-496A-BBE9-03D94E2AC8D1}">
      <dgm:prSet/>
      <dgm:spPr>
        <a:ln>
          <a:solidFill>
            <a:schemeClr val="accent1">
              <a:alpha val="90000"/>
            </a:schemeClr>
          </a:solidFill>
        </a:ln>
      </dgm:spPr>
      <dgm:t>
        <a:bodyPr/>
        <a:lstStyle/>
        <a:p>
          <a:endParaRPr lang="en-GB"/>
        </a:p>
      </dgm:t>
    </dgm:pt>
    <dgm:pt modelId="{72A0A05E-8F1F-44AD-A266-F24A224CD1CC}">
      <dgm:prSet phldrT="[Text]"/>
      <dgm:spPr/>
      <dgm:t>
        <a:bodyPr/>
        <a:lstStyle/>
        <a:p>
          <a:r>
            <a:rPr lang="en-GB">
              <a:latin typeface="Century Gothic" panose="020B0502020202020204" pitchFamily="34" charset="0"/>
            </a:rPr>
            <a:t>Conclude</a:t>
          </a:r>
          <a:endParaRPr lang="en-GB" dirty="0">
            <a:latin typeface="Century Gothic" panose="020B0502020202020204" pitchFamily="34" charset="0"/>
          </a:endParaRPr>
        </a:p>
      </dgm:t>
    </dgm:pt>
    <dgm:pt modelId="{996E06C3-2E7C-4212-BCE0-E457A808335C}" type="parTrans" cxnId="{B8E61AD8-C13E-42BD-A6F1-8B3CCCC4981D}">
      <dgm:prSet/>
      <dgm:spPr/>
      <dgm:t>
        <a:bodyPr/>
        <a:lstStyle/>
        <a:p>
          <a:endParaRPr lang="en-GB"/>
        </a:p>
      </dgm:t>
    </dgm:pt>
    <dgm:pt modelId="{05BA5D0E-284B-4BE5-A0F4-05EF9F6A9699}" type="sibTrans" cxnId="{B8E61AD8-C13E-42BD-A6F1-8B3CCCC4981D}">
      <dgm:prSet/>
      <dgm:spPr>
        <a:ln>
          <a:solidFill>
            <a:schemeClr val="accent1">
              <a:alpha val="90000"/>
            </a:schemeClr>
          </a:solidFill>
        </a:ln>
      </dgm:spPr>
      <dgm:t>
        <a:bodyPr/>
        <a:lstStyle/>
        <a:p>
          <a:endParaRPr lang="en-GB"/>
        </a:p>
      </dgm:t>
    </dgm:pt>
    <dgm:pt modelId="{A21198C0-4B0E-47E2-B60D-E20F53F796B7}">
      <dgm:prSet phldrT="[Text]"/>
      <dgm:spPr/>
      <dgm:t>
        <a:bodyPr/>
        <a:lstStyle/>
        <a:p>
          <a:r>
            <a:rPr lang="en-GB">
              <a:latin typeface="Century Gothic" panose="020B0502020202020204" pitchFamily="34" charset="0"/>
            </a:rPr>
            <a:t>Evaluate</a:t>
          </a:r>
          <a:endParaRPr lang="en-GB" dirty="0">
            <a:latin typeface="Century Gothic" panose="020B0502020202020204" pitchFamily="34" charset="0"/>
          </a:endParaRPr>
        </a:p>
      </dgm:t>
    </dgm:pt>
    <dgm:pt modelId="{8765D404-07E9-4171-8D95-A475DEE213D5}" type="parTrans" cxnId="{D710B177-F24E-49B9-A804-D3D67FACFFD6}">
      <dgm:prSet/>
      <dgm:spPr/>
      <dgm:t>
        <a:bodyPr/>
        <a:lstStyle/>
        <a:p>
          <a:endParaRPr lang="en-GB"/>
        </a:p>
      </dgm:t>
    </dgm:pt>
    <dgm:pt modelId="{A4439CBF-62BE-4912-9EA9-F1902A965C44}" type="sibTrans" cxnId="{D710B177-F24E-49B9-A804-D3D67FACFFD6}">
      <dgm:prSet/>
      <dgm:spPr/>
      <dgm:t>
        <a:bodyPr/>
        <a:lstStyle/>
        <a:p>
          <a:endParaRPr lang="en-GB"/>
        </a:p>
      </dgm:t>
    </dgm:pt>
    <dgm:pt modelId="{3C49E569-892F-459B-9D7B-22A906885599}" type="pres">
      <dgm:prSet presAssocID="{0435A2D7-3D93-49A7-968B-D3560F3727A4}" presName="outerComposite" presStyleCnt="0">
        <dgm:presLayoutVars>
          <dgm:chMax val="5"/>
          <dgm:dir/>
          <dgm:resizeHandles val="exact"/>
        </dgm:presLayoutVars>
      </dgm:prSet>
      <dgm:spPr/>
      <dgm:t>
        <a:bodyPr/>
        <a:lstStyle/>
        <a:p>
          <a:endParaRPr lang="en-US"/>
        </a:p>
      </dgm:t>
    </dgm:pt>
    <dgm:pt modelId="{76FCBD5B-3D4F-4EB6-9B71-251E83D9E2AB}" type="pres">
      <dgm:prSet presAssocID="{0435A2D7-3D93-49A7-968B-D3560F3727A4}" presName="dummyMaxCanvas" presStyleCnt="0">
        <dgm:presLayoutVars/>
      </dgm:prSet>
      <dgm:spPr/>
    </dgm:pt>
    <dgm:pt modelId="{484A6590-2B0F-437C-B02A-43C5B89D0777}" type="pres">
      <dgm:prSet presAssocID="{0435A2D7-3D93-49A7-968B-D3560F3727A4}" presName="ThreeNodes_1" presStyleLbl="node1" presStyleIdx="0" presStyleCnt="3">
        <dgm:presLayoutVars>
          <dgm:bulletEnabled val="1"/>
        </dgm:presLayoutVars>
      </dgm:prSet>
      <dgm:spPr/>
      <dgm:t>
        <a:bodyPr/>
        <a:lstStyle/>
        <a:p>
          <a:endParaRPr lang="en-US"/>
        </a:p>
      </dgm:t>
    </dgm:pt>
    <dgm:pt modelId="{D5FBF639-1FB1-488B-AD9A-6C5601C99A6B}" type="pres">
      <dgm:prSet presAssocID="{0435A2D7-3D93-49A7-968B-D3560F3727A4}" presName="ThreeNodes_2" presStyleLbl="node1" presStyleIdx="1" presStyleCnt="3" custLinFactNeighborX="-1291" custLinFactNeighborY="-1592">
        <dgm:presLayoutVars>
          <dgm:bulletEnabled val="1"/>
        </dgm:presLayoutVars>
      </dgm:prSet>
      <dgm:spPr/>
      <dgm:t>
        <a:bodyPr/>
        <a:lstStyle/>
        <a:p>
          <a:endParaRPr lang="en-US"/>
        </a:p>
      </dgm:t>
    </dgm:pt>
    <dgm:pt modelId="{D7CC844E-F0C8-4CFF-A0D8-3510D19B632E}" type="pres">
      <dgm:prSet presAssocID="{0435A2D7-3D93-49A7-968B-D3560F3727A4}" presName="ThreeNodes_3" presStyleLbl="node1" presStyleIdx="2" presStyleCnt="3">
        <dgm:presLayoutVars>
          <dgm:bulletEnabled val="1"/>
        </dgm:presLayoutVars>
      </dgm:prSet>
      <dgm:spPr/>
      <dgm:t>
        <a:bodyPr/>
        <a:lstStyle/>
        <a:p>
          <a:endParaRPr lang="en-US"/>
        </a:p>
      </dgm:t>
    </dgm:pt>
    <dgm:pt modelId="{5D115049-90C9-43C8-A84A-5DC5E3FBEFCB}" type="pres">
      <dgm:prSet presAssocID="{0435A2D7-3D93-49A7-968B-D3560F3727A4}" presName="ThreeConn_1-2" presStyleLbl="fgAccFollowNode1" presStyleIdx="0" presStyleCnt="2">
        <dgm:presLayoutVars>
          <dgm:bulletEnabled val="1"/>
        </dgm:presLayoutVars>
      </dgm:prSet>
      <dgm:spPr/>
      <dgm:t>
        <a:bodyPr/>
        <a:lstStyle/>
        <a:p>
          <a:endParaRPr lang="en-US"/>
        </a:p>
      </dgm:t>
    </dgm:pt>
    <dgm:pt modelId="{3326D5B7-3E5E-493A-A102-29DC863B4F5F}" type="pres">
      <dgm:prSet presAssocID="{0435A2D7-3D93-49A7-968B-D3560F3727A4}" presName="ThreeConn_2-3" presStyleLbl="fgAccFollowNode1" presStyleIdx="1" presStyleCnt="2">
        <dgm:presLayoutVars>
          <dgm:bulletEnabled val="1"/>
        </dgm:presLayoutVars>
      </dgm:prSet>
      <dgm:spPr/>
      <dgm:t>
        <a:bodyPr/>
        <a:lstStyle/>
        <a:p>
          <a:endParaRPr lang="en-US"/>
        </a:p>
      </dgm:t>
    </dgm:pt>
    <dgm:pt modelId="{94A408BE-30DE-4A5D-A28F-114E577FF187}" type="pres">
      <dgm:prSet presAssocID="{0435A2D7-3D93-49A7-968B-D3560F3727A4}" presName="ThreeNodes_1_text" presStyleLbl="node1" presStyleIdx="2" presStyleCnt="3">
        <dgm:presLayoutVars>
          <dgm:bulletEnabled val="1"/>
        </dgm:presLayoutVars>
      </dgm:prSet>
      <dgm:spPr/>
      <dgm:t>
        <a:bodyPr/>
        <a:lstStyle/>
        <a:p>
          <a:endParaRPr lang="en-US"/>
        </a:p>
      </dgm:t>
    </dgm:pt>
    <dgm:pt modelId="{BA8E9447-049A-4566-A940-4EBCE24C1A3D}" type="pres">
      <dgm:prSet presAssocID="{0435A2D7-3D93-49A7-968B-D3560F3727A4}" presName="ThreeNodes_2_text" presStyleLbl="node1" presStyleIdx="2" presStyleCnt="3">
        <dgm:presLayoutVars>
          <dgm:bulletEnabled val="1"/>
        </dgm:presLayoutVars>
      </dgm:prSet>
      <dgm:spPr/>
      <dgm:t>
        <a:bodyPr/>
        <a:lstStyle/>
        <a:p>
          <a:endParaRPr lang="en-US"/>
        </a:p>
      </dgm:t>
    </dgm:pt>
    <dgm:pt modelId="{D3B3CAF1-454E-4E57-96C6-6144117E8B82}" type="pres">
      <dgm:prSet presAssocID="{0435A2D7-3D93-49A7-968B-D3560F3727A4}" presName="ThreeNodes_3_text" presStyleLbl="node1" presStyleIdx="2" presStyleCnt="3">
        <dgm:presLayoutVars>
          <dgm:bulletEnabled val="1"/>
        </dgm:presLayoutVars>
      </dgm:prSet>
      <dgm:spPr/>
      <dgm:t>
        <a:bodyPr/>
        <a:lstStyle/>
        <a:p>
          <a:endParaRPr lang="en-US"/>
        </a:p>
      </dgm:t>
    </dgm:pt>
  </dgm:ptLst>
  <dgm:cxnLst>
    <dgm:cxn modelId="{D710B177-F24E-49B9-A804-D3D67FACFFD6}" srcId="{0435A2D7-3D93-49A7-968B-D3560F3727A4}" destId="{A21198C0-4B0E-47E2-B60D-E20F53F796B7}" srcOrd="2" destOrd="0" parTransId="{8765D404-07E9-4171-8D95-A475DEE213D5}" sibTransId="{A4439CBF-62BE-4912-9EA9-F1902A965C44}"/>
    <dgm:cxn modelId="{7E182E12-97E2-4621-B002-81E8DBDEBE33}" type="presOf" srcId="{A21198C0-4B0E-47E2-B60D-E20F53F796B7}" destId="{D7CC844E-F0C8-4CFF-A0D8-3510D19B632E}" srcOrd="0" destOrd="0" presId="urn:microsoft.com/office/officeart/2005/8/layout/vProcess5"/>
    <dgm:cxn modelId="{DD3BB7BC-8C4C-461A-B077-3C48CCF31A1E}" type="presOf" srcId="{22C4B003-8DD6-4B7D-915E-E08C35EF4AA0}" destId="{94A408BE-30DE-4A5D-A28F-114E577FF187}" srcOrd="1" destOrd="0" presId="urn:microsoft.com/office/officeart/2005/8/layout/vProcess5"/>
    <dgm:cxn modelId="{BB8A20FA-5A4E-4435-A1B9-50C98B779397}" type="presOf" srcId="{22C4B003-8DD6-4B7D-915E-E08C35EF4AA0}" destId="{484A6590-2B0F-437C-B02A-43C5B89D0777}" srcOrd="0" destOrd="0" presId="urn:microsoft.com/office/officeart/2005/8/layout/vProcess5"/>
    <dgm:cxn modelId="{FCCCA04D-385E-48AA-843C-1C59639F773F}" type="presOf" srcId="{A21198C0-4B0E-47E2-B60D-E20F53F796B7}" destId="{D3B3CAF1-454E-4E57-96C6-6144117E8B82}" srcOrd="1" destOrd="0" presId="urn:microsoft.com/office/officeart/2005/8/layout/vProcess5"/>
    <dgm:cxn modelId="{25DA37F2-9509-46F5-ADD6-72C4070B90A3}" type="presOf" srcId="{72A0A05E-8F1F-44AD-A266-F24A224CD1CC}" destId="{BA8E9447-049A-4566-A940-4EBCE24C1A3D}" srcOrd="1" destOrd="0" presId="urn:microsoft.com/office/officeart/2005/8/layout/vProcess5"/>
    <dgm:cxn modelId="{8D88F7CD-88A1-4FC1-A4DD-44E7D1136B8C}" type="presOf" srcId="{0435A2D7-3D93-49A7-968B-D3560F3727A4}" destId="{3C49E569-892F-459B-9D7B-22A906885599}" srcOrd="0" destOrd="0" presId="urn:microsoft.com/office/officeart/2005/8/layout/vProcess5"/>
    <dgm:cxn modelId="{66C5EA67-AF65-4784-9F36-EFA1A311EED3}" type="presOf" srcId="{05BA5D0E-284B-4BE5-A0F4-05EF9F6A9699}" destId="{3326D5B7-3E5E-493A-A102-29DC863B4F5F}" srcOrd="0" destOrd="0" presId="urn:microsoft.com/office/officeart/2005/8/layout/vProcess5"/>
    <dgm:cxn modelId="{D5F69497-27FA-4924-95E7-D99162FAA301}" type="presOf" srcId="{72A0A05E-8F1F-44AD-A266-F24A224CD1CC}" destId="{D5FBF639-1FB1-488B-AD9A-6C5601C99A6B}" srcOrd="0" destOrd="0" presId="urn:microsoft.com/office/officeart/2005/8/layout/vProcess5"/>
    <dgm:cxn modelId="{CDC74677-7B3B-45F7-B473-2705D604A9BB}" type="presOf" srcId="{F3C191A5-9A92-4F74-AB7C-9BB37AF4C598}" destId="{5D115049-90C9-43C8-A84A-5DC5E3FBEFCB}" srcOrd="0" destOrd="0" presId="urn:microsoft.com/office/officeart/2005/8/layout/vProcess5"/>
    <dgm:cxn modelId="{6F6FFE84-D864-496A-BBE9-03D94E2AC8D1}" srcId="{0435A2D7-3D93-49A7-968B-D3560F3727A4}" destId="{22C4B003-8DD6-4B7D-915E-E08C35EF4AA0}" srcOrd="0" destOrd="0" parTransId="{AC5AB93F-9AFA-4006-8CA7-AB9D75B57093}" sibTransId="{F3C191A5-9A92-4F74-AB7C-9BB37AF4C598}"/>
    <dgm:cxn modelId="{B8E61AD8-C13E-42BD-A6F1-8B3CCCC4981D}" srcId="{0435A2D7-3D93-49A7-968B-D3560F3727A4}" destId="{72A0A05E-8F1F-44AD-A266-F24A224CD1CC}" srcOrd="1" destOrd="0" parTransId="{996E06C3-2E7C-4212-BCE0-E457A808335C}" sibTransId="{05BA5D0E-284B-4BE5-A0F4-05EF9F6A9699}"/>
    <dgm:cxn modelId="{2C77FFDE-B756-49FD-818D-33ABF15EBC15}" type="presParOf" srcId="{3C49E569-892F-459B-9D7B-22A906885599}" destId="{76FCBD5B-3D4F-4EB6-9B71-251E83D9E2AB}" srcOrd="0" destOrd="0" presId="urn:microsoft.com/office/officeart/2005/8/layout/vProcess5"/>
    <dgm:cxn modelId="{1D89F54C-DC23-4D6E-BAD8-B3E98BD009CF}" type="presParOf" srcId="{3C49E569-892F-459B-9D7B-22A906885599}" destId="{484A6590-2B0F-437C-B02A-43C5B89D0777}" srcOrd="1" destOrd="0" presId="urn:microsoft.com/office/officeart/2005/8/layout/vProcess5"/>
    <dgm:cxn modelId="{C4332F91-2A49-4B17-8767-79F687B2EEB7}" type="presParOf" srcId="{3C49E569-892F-459B-9D7B-22A906885599}" destId="{D5FBF639-1FB1-488B-AD9A-6C5601C99A6B}" srcOrd="2" destOrd="0" presId="urn:microsoft.com/office/officeart/2005/8/layout/vProcess5"/>
    <dgm:cxn modelId="{73235A2C-50C6-4DE9-9A2A-CA9B5F1B7880}" type="presParOf" srcId="{3C49E569-892F-459B-9D7B-22A906885599}" destId="{D7CC844E-F0C8-4CFF-A0D8-3510D19B632E}" srcOrd="3" destOrd="0" presId="urn:microsoft.com/office/officeart/2005/8/layout/vProcess5"/>
    <dgm:cxn modelId="{B05190AD-C519-45C4-B97A-7C62364418A4}" type="presParOf" srcId="{3C49E569-892F-459B-9D7B-22A906885599}" destId="{5D115049-90C9-43C8-A84A-5DC5E3FBEFCB}" srcOrd="4" destOrd="0" presId="urn:microsoft.com/office/officeart/2005/8/layout/vProcess5"/>
    <dgm:cxn modelId="{2BEF0776-D7E0-49D8-8D79-A957571D27F5}" type="presParOf" srcId="{3C49E569-892F-459B-9D7B-22A906885599}" destId="{3326D5B7-3E5E-493A-A102-29DC863B4F5F}" srcOrd="5" destOrd="0" presId="urn:microsoft.com/office/officeart/2005/8/layout/vProcess5"/>
    <dgm:cxn modelId="{9F5E2330-0E2C-4365-92DF-5ACB889A68A4}" type="presParOf" srcId="{3C49E569-892F-459B-9D7B-22A906885599}" destId="{94A408BE-30DE-4A5D-A28F-114E577FF187}" srcOrd="6" destOrd="0" presId="urn:microsoft.com/office/officeart/2005/8/layout/vProcess5"/>
    <dgm:cxn modelId="{A1114CE7-761A-4C95-A26F-B42DAAA23713}" type="presParOf" srcId="{3C49E569-892F-459B-9D7B-22A906885599}" destId="{BA8E9447-049A-4566-A940-4EBCE24C1A3D}" srcOrd="7" destOrd="0" presId="urn:microsoft.com/office/officeart/2005/8/layout/vProcess5"/>
    <dgm:cxn modelId="{3ED9FC56-C223-4F31-855F-18F8AE2E4857}" type="presParOf" srcId="{3C49E569-892F-459B-9D7B-22A906885599}" destId="{D3B3CAF1-454E-4E57-96C6-6144117E8B82}" srcOrd="8" destOrd="0" presId="urn:microsoft.com/office/officeart/2005/8/layout/vProcess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59F636-3D92-4F59-BA16-61AF43B9B138}">
      <dsp:nvSpPr>
        <dsp:cNvPr id="0" name=""/>
        <dsp:cNvSpPr/>
      </dsp:nvSpPr>
      <dsp:spPr>
        <a:xfrm>
          <a:off x="-4860" y="0"/>
          <a:ext cx="4310490" cy="778013"/>
        </a:xfrm>
        <a:prstGeom prst="roundRect">
          <a:avLst>
            <a:gd name="adj" fmla="val 10000"/>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GB" sz="2000" kern="1200">
              <a:latin typeface="Century Gothic" panose="020B0502020202020204" pitchFamily="34" charset="0"/>
            </a:rPr>
            <a:t>Identify suitable question</a:t>
          </a:r>
          <a:endParaRPr lang="en-GB" sz="2000" kern="1200" dirty="0">
            <a:latin typeface="Century Gothic" panose="020B0502020202020204" pitchFamily="34" charset="0"/>
          </a:endParaRPr>
        </a:p>
      </dsp:txBody>
      <dsp:txXfrm>
        <a:off x="17927" y="22787"/>
        <a:ext cx="3470953" cy="732439"/>
      </dsp:txXfrm>
    </dsp:sp>
    <dsp:sp modelId="{DF715F65-99EE-43FF-A40C-866A3795D1EE}">
      <dsp:nvSpPr>
        <dsp:cNvPr id="0" name=""/>
        <dsp:cNvSpPr/>
      </dsp:nvSpPr>
      <dsp:spPr>
        <a:xfrm>
          <a:off x="375477" y="907681"/>
          <a:ext cx="4310490" cy="778013"/>
        </a:xfrm>
        <a:prstGeom prst="roundRect">
          <a:avLst>
            <a:gd name="adj" fmla="val 10000"/>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GB" sz="2000" kern="1200">
              <a:latin typeface="Century Gothic" panose="020B0502020202020204" pitchFamily="34" charset="0"/>
            </a:rPr>
            <a:t>Select, measure and record data</a:t>
          </a:r>
          <a:endParaRPr lang="en-GB" sz="2000" kern="1200" dirty="0">
            <a:latin typeface="Century Gothic" panose="020B0502020202020204" pitchFamily="34" charset="0"/>
          </a:endParaRPr>
        </a:p>
      </dsp:txBody>
      <dsp:txXfrm>
        <a:off x="398264" y="930468"/>
        <a:ext cx="3378870" cy="732439"/>
      </dsp:txXfrm>
    </dsp:sp>
    <dsp:sp modelId="{A785F917-EA93-4964-8FAB-4D1D1B9C3DE5}">
      <dsp:nvSpPr>
        <dsp:cNvPr id="0" name=""/>
        <dsp:cNvSpPr/>
      </dsp:nvSpPr>
      <dsp:spPr>
        <a:xfrm>
          <a:off x="746094" y="1815363"/>
          <a:ext cx="4329930" cy="778013"/>
        </a:xfrm>
        <a:prstGeom prst="roundRect">
          <a:avLst>
            <a:gd name="adj" fmla="val 10000"/>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GB" sz="2000" kern="1200" dirty="0">
              <a:latin typeface="Century Gothic" panose="020B0502020202020204" pitchFamily="34" charset="0"/>
            </a:rPr>
            <a:t>Process and present findings</a:t>
          </a:r>
        </a:p>
      </dsp:txBody>
      <dsp:txXfrm>
        <a:off x="768881" y="1838150"/>
        <a:ext cx="3394314" cy="732439"/>
      </dsp:txXfrm>
    </dsp:sp>
    <dsp:sp modelId="{EB930024-3BC8-41CF-87E6-7D87B580E351}">
      <dsp:nvSpPr>
        <dsp:cNvPr id="0" name=""/>
        <dsp:cNvSpPr/>
      </dsp:nvSpPr>
      <dsp:spPr>
        <a:xfrm>
          <a:off x="3799921" y="589993"/>
          <a:ext cx="505708" cy="505708"/>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lvl="0" algn="ctr" defTabSz="1022350">
            <a:lnSpc>
              <a:spcPct val="90000"/>
            </a:lnSpc>
            <a:spcBef>
              <a:spcPct val="0"/>
            </a:spcBef>
            <a:spcAft>
              <a:spcPct val="35000"/>
            </a:spcAft>
          </a:pPr>
          <a:endParaRPr lang="en-GB" sz="2300" kern="1200"/>
        </a:p>
      </dsp:txBody>
      <dsp:txXfrm>
        <a:off x="3913705" y="589993"/>
        <a:ext cx="278140" cy="380545"/>
      </dsp:txXfrm>
    </dsp:sp>
    <dsp:sp modelId="{61E4C7FF-56E5-4A06-A3FF-20A8D8C2D444}">
      <dsp:nvSpPr>
        <dsp:cNvPr id="0" name=""/>
        <dsp:cNvSpPr/>
      </dsp:nvSpPr>
      <dsp:spPr>
        <a:xfrm>
          <a:off x="4180259" y="1492488"/>
          <a:ext cx="505708" cy="505708"/>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lvl="0" algn="ctr" defTabSz="1022350">
            <a:lnSpc>
              <a:spcPct val="90000"/>
            </a:lnSpc>
            <a:spcBef>
              <a:spcPct val="0"/>
            </a:spcBef>
            <a:spcAft>
              <a:spcPct val="35000"/>
            </a:spcAft>
          </a:pPr>
          <a:endParaRPr lang="en-GB" sz="2300" kern="1200"/>
        </a:p>
      </dsp:txBody>
      <dsp:txXfrm>
        <a:off x="4294043" y="1492488"/>
        <a:ext cx="278140" cy="38054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4A6590-2B0F-437C-B02A-43C5B89D0777}">
      <dsp:nvSpPr>
        <dsp:cNvPr id="0" name=""/>
        <dsp:cNvSpPr/>
      </dsp:nvSpPr>
      <dsp:spPr>
        <a:xfrm>
          <a:off x="0" y="0"/>
          <a:ext cx="4310490" cy="816996"/>
        </a:xfrm>
        <a:prstGeom prst="roundRect">
          <a:avLst>
            <a:gd name="adj" fmla="val 10000"/>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n-GB" sz="2100" kern="1200" dirty="0">
              <a:latin typeface="Century Gothic" panose="020B0502020202020204" pitchFamily="34" charset="0"/>
            </a:rPr>
            <a:t>Describe, analyse and explain</a:t>
          </a:r>
        </a:p>
      </dsp:txBody>
      <dsp:txXfrm>
        <a:off x="23929" y="23929"/>
        <a:ext cx="3428887" cy="769138"/>
      </dsp:txXfrm>
    </dsp:sp>
    <dsp:sp modelId="{D5FBF639-1FB1-488B-AD9A-6C5601C99A6B}">
      <dsp:nvSpPr>
        <dsp:cNvPr id="0" name=""/>
        <dsp:cNvSpPr/>
      </dsp:nvSpPr>
      <dsp:spPr>
        <a:xfrm>
          <a:off x="324688" y="940155"/>
          <a:ext cx="4310490" cy="816996"/>
        </a:xfrm>
        <a:prstGeom prst="roundRect">
          <a:avLst>
            <a:gd name="adj" fmla="val 10000"/>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n-GB" sz="2100" kern="1200">
              <a:latin typeface="Century Gothic" panose="020B0502020202020204" pitchFamily="34" charset="0"/>
            </a:rPr>
            <a:t>Conclude</a:t>
          </a:r>
          <a:endParaRPr lang="en-GB" sz="2100" kern="1200" dirty="0">
            <a:latin typeface="Century Gothic" panose="020B0502020202020204" pitchFamily="34" charset="0"/>
          </a:endParaRPr>
        </a:p>
      </dsp:txBody>
      <dsp:txXfrm>
        <a:off x="348617" y="964084"/>
        <a:ext cx="3351247" cy="769138"/>
      </dsp:txXfrm>
    </dsp:sp>
    <dsp:sp modelId="{D7CC844E-F0C8-4CFF-A0D8-3510D19B632E}">
      <dsp:nvSpPr>
        <dsp:cNvPr id="0" name=""/>
        <dsp:cNvSpPr/>
      </dsp:nvSpPr>
      <dsp:spPr>
        <a:xfrm>
          <a:off x="760674" y="1906324"/>
          <a:ext cx="4310490" cy="816996"/>
        </a:xfrm>
        <a:prstGeom prst="roundRect">
          <a:avLst>
            <a:gd name="adj" fmla="val 10000"/>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n-GB" sz="2100" kern="1200">
              <a:latin typeface="Century Gothic" panose="020B0502020202020204" pitchFamily="34" charset="0"/>
            </a:rPr>
            <a:t>Evaluate</a:t>
          </a:r>
          <a:endParaRPr lang="en-GB" sz="2100" kern="1200" dirty="0">
            <a:latin typeface="Century Gothic" panose="020B0502020202020204" pitchFamily="34" charset="0"/>
          </a:endParaRPr>
        </a:p>
      </dsp:txBody>
      <dsp:txXfrm>
        <a:off x="784603" y="1930253"/>
        <a:ext cx="3351247" cy="769138"/>
      </dsp:txXfrm>
    </dsp:sp>
    <dsp:sp modelId="{5D115049-90C9-43C8-A84A-5DC5E3FBEFCB}">
      <dsp:nvSpPr>
        <dsp:cNvPr id="0" name=""/>
        <dsp:cNvSpPr/>
      </dsp:nvSpPr>
      <dsp:spPr>
        <a:xfrm>
          <a:off x="3779442" y="619555"/>
          <a:ext cx="531047" cy="531047"/>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en-GB" sz="2400" kern="1200"/>
        </a:p>
      </dsp:txBody>
      <dsp:txXfrm>
        <a:off x="3898928" y="619555"/>
        <a:ext cx="292075" cy="399613"/>
      </dsp:txXfrm>
    </dsp:sp>
    <dsp:sp modelId="{3326D5B7-3E5E-493A-A102-29DC863B4F5F}">
      <dsp:nvSpPr>
        <dsp:cNvPr id="0" name=""/>
        <dsp:cNvSpPr/>
      </dsp:nvSpPr>
      <dsp:spPr>
        <a:xfrm>
          <a:off x="4159780" y="1567270"/>
          <a:ext cx="531047" cy="531047"/>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en-GB" sz="2400" kern="1200"/>
        </a:p>
      </dsp:txBody>
      <dsp:txXfrm>
        <a:off x="4279266" y="1567270"/>
        <a:ext cx="292075" cy="399613"/>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DC1396-95C6-4CAE-B3F2-CD2F27E06432}" type="datetimeFigureOut">
              <a:rPr lang="en-GB" smtClean="0"/>
              <a:t>05/02/2024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52FF87-D19A-4CF3-B152-178BC5AFF754}" type="slidenum">
              <a:rPr lang="en-GB" smtClean="0"/>
              <a:t>‹#›</a:t>
            </a:fld>
            <a:endParaRPr lang="en-GB"/>
          </a:p>
        </p:txBody>
      </p:sp>
    </p:spTree>
    <p:extLst>
      <p:ext uri="{BB962C8B-B14F-4D97-AF65-F5344CB8AC3E}">
        <p14:creationId xmlns:p14="http://schemas.microsoft.com/office/powerpoint/2010/main" val="20693630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0B62FF-1A58-4907-A461-B8BA80FE3126}" type="slidenum">
              <a:rPr lang="en-GB" smtClean="0"/>
              <a:t>7</a:t>
            </a:fld>
            <a:endParaRPr lang="en-GB"/>
          </a:p>
        </p:txBody>
      </p:sp>
    </p:spTree>
    <p:extLst>
      <p:ext uri="{BB962C8B-B14F-4D97-AF65-F5344CB8AC3E}">
        <p14:creationId xmlns:p14="http://schemas.microsoft.com/office/powerpoint/2010/main" val="8621562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sz="1400" dirty="0"/>
              <a:t>Hierarchy of command words </a:t>
            </a:r>
          </a:p>
        </p:txBody>
      </p:sp>
      <p:sp>
        <p:nvSpPr>
          <p:cNvPr id="4" name="Slide Number Placeholder 3"/>
          <p:cNvSpPr>
            <a:spLocks noGrp="1"/>
          </p:cNvSpPr>
          <p:nvPr>
            <p:ph type="sldNum" sz="quarter" idx="5"/>
          </p:nvPr>
        </p:nvSpPr>
        <p:spPr/>
        <p:txBody>
          <a:bodyPr/>
          <a:lstStyle/>
          <a:p>
            <a:fld id="{CF46250A-9BFD-4217-957F-1128B2E61B8B}" type="slidenum">
              <a:rPr lang="en-GB" smtClean="0"/>
              <a:t>83</a:t>
            </a:fld>
            <a:endParaRPr lang="en-GB"/>
          </a:p>
        </p:txBody>
      </p:sp>
    </p:spTree>
    <p:extLst>
      <p:ext uri="{BB962C8B-B14F-4D97-AF65-F5344CB8AC3E}">
        <p14:creationId xmlns:p14="http://schemas.microsoft.com/office/powerpoint/2010/main" val="39155000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2438" y="1138238"/>
            <a:ext cx="5953125" cy="3349625"/>
          </a:xfrm>
        </p:spPr>
      </p:sp>
      <p:sp>
        <p:nvSpPr>
          <p:cNvPr id="3" name="Notes Placeholder 2"/>
          <p:cNvSpPr>
            <a:spLocks noGrp="1"/>
          </p:cNvSpPr>
          <p:nvPr>
            <p:ph type="body" idx="1"/>
          </p:nvPr>
        </p:nvSpPr>
        <p:spPr/>
        <p:txBody>
          <a:bodyPr>
            <a:normAutofit/>
          </a:bodyPr>
          <a:lstStyle/>
          <a:p>
            <a:endParaRPr lang="en-GB" dirty="0"/>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sz="1600" b="1" dirty="0">
                <a:solidFill>
                  <a:schemeClr val="tx1"/>
                </a:solidFill>
              </a:rPr>
              <a:t>You may have to choose 2 correct answers so take care to read the instructions carefully. The best way is often to eliminate the wrong answers leaving you with the correct one or ones</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GB" sz="1600" b="1" dirty="0">
              <a:solidFill>
                <a:schemeClr val="tx1"/>
              </a:solidFill>
            </a:endParaRPr>
          </a:p>
          <a:p>
            <a:pPr marL="228600" lvl="0" indent="-228600">
              <a:buFontTx/>
              <a:buAutoNum type="arabicPeriod"/>
            </a:pPr>
            <a:r>
              <a:rPr lang="en-GB" sz="1600" b="1" dirty="0">
                <a:solidFill>
                  <a:schemeClr val="tx1"/>
                </a:solidFill>
              </a:rPr>
              <a:t>These are often describe, outline, complete or calculate questions. Again read the instructions for example if the question asks for </a:t>
            </a:r>
            <a:r>
              <a:rPr lang="en-GB" sz="1600" b="1" dirty="0">
                <a:solidFill>
                  <a:schemeClr val="tx1"/>
                </a:solidFill>
                <a:highlight>
                  <a:srgbClr val="FFFF00"/>
                </a:highlight>
              </a:rPr>
              <a:t>one</a:t>
            </a:r>
            <a:r>
              <a:rPr lang="en-GB" sz="1600" b="1" dirty="0">
                <a:solidFill>
                  <a:schemeClr val="tx1"/>
                </a:solidFill>
              </a:rPr>
              <a:t> reason then do not waste your time giving more. Do not forget the units such as KMs, or metres if it a calculate or measure question</a:t>
            </a:r>
          </a:p>
          <a:p>
            <a:pPr marL="228600" lvl="0" indent="-228600">
              <a:buFontTx/>
              <a:buAutoNum type="arabicPeriod"/>
            </a:pPr>
            <a:r>
              <a:rPr lang="en-GB" sz="1600" b="1" dirty="0">
                <a:solidFill>
                  <a:schemeClr val="tx1"/>
                </a:solidFill>
              </a:rPr>
              <a:t>Check the command words if it says describe do not explain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GB" sz="1600" b="1" dirty="0">
              <a:solidFill>
                <a:schemeClr val="tx1"/>
              </a:solidFill>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GB" sz="1200" b="1" dirty="0">
              <a:solidFill>
                <a:srgbClr val="FF0000"/>
              </a:solidFill>
            </a:endParaRPr>
          </a:p>
          <a:p>
            <a:endParaRPr lang="en-GB" dirty="0"/>
          </a:p>
        </p:txBody>
      </p:sp>
      <p:sp>
        <p:nvSpPr>
          <p:cNvPr id="4" name="Slide Number Placeholder 3"/>
          <p:cNvSpPr>
            <a:spLocks noGrp="1"/>
          </p:cNvSpPr>
          <p:nvPr>
            <p:ph type="sldNum" sz="quarter" idx="10"/>
          </p:nvPr>
        </p:nvSpPr>
        <p:spPr/>
        <p:txBody>
          <a:bodyPr/>
          <a:lstStyle/>
          <a:p>
            <a:fld id="{E7CA483E-519A-4063-B560-B591DA5A430B}" type="slidenum">
              <a:rPr lang="en-GB" smtClean="0"/>
              <a:pPr/>
              <a:t>85</a:t>
            </a:fld>
            <a:endParaRPr lang="en-GB" dirty="0"/>
          </a:p>
        </p:txBody>
      </p:sp>
    </p:spTree>
    <p:extLst>
      <p:ext uri="{BB962C8B-B14F-4D97-AF65-F5344CB8AC3E}">
        <p14:creationId xmlns:p14="http://schemas.microsoft.com/office/powerpoint/2010/main" val="6170518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GB" sz="1400" b="1" dirty="0">
                <a:solidFill>
                  <a:schemeClr val="tx1"/>
                </a:solidFill>
              </a:rPr>
              <a:t>3.</a:t>
            </a:r>
            <a:r>
              <a:rPr lang="en-GB" sz="1400" b="1" baseline="0" dirty="0">
                <a:solidFill>
                  <a:schemeClr val="tx1"/>
                </a:solidFill>
              </a:rPr>
              <a:t> </a:t>
            </a:r>
            <a:r>
              <a:rPr lang="en-GB" sz="1400" b="1" baseline="0" dirty="0"/>
              <a:t>	</a:t>
            </a:r>
            <a:r>
              <a:rPr lang="en-GB" sz="1400" b="1" dirty="0">
                <a:solidFill>
                  <a:schemeClr val="tx1"/>
                </a:solidFill>
              </a:rPr>
              <a:t>These question will be marked using levels so think whilst you are writing </a:t>
            </a:r>
          </a:p>
          <a:p>
            <a:pPr>
              <a:buNone/>
            </a:pPr>
            <a:r>
              <a:rPr lang="en-GB" sz="1400" b="1" dirty="0">
                <a:solidFill>
                  <a:schemeClr val="tx1"/>
                </a:solidFill>
              </a:rPr>
              <a:t>	“is my answer basic, clear or detailed?”</a:t>
            </a:r>
          </a:p>
          <a:p>
            <a:pPr>
              <a:buNone/>
            </a:pPr>
            <a:endParaRPr lang="en-GB" sz="1400" b="1" dirty="0">
              <a:solidFill>
                <a:schemeClr val="tx1"/>
              </a:solidFill>
            </a:endParaRPr>
          </a:p>
          <a:p>
            <a:pPr>
              <a:buNone/>
            </a:pPr>
            <a:r>
              <a:rPr lang="en-GB" sz="1400" b="1" dirty="0">
                <a:solidFill>
                  <a:schemeClr val="tx1"/>
                </a:solidFill>
              </a:rPr>
              <a:t>4. These questions also use levels and often have command words such as assess, evaluate, to what extent, justify and discuss.</a:t>
            </a:r>
          </a:p>
          <a:p>
            <a:pPr>
              <a:buNone/>
            </a:pPr>
            <a:r>
              <a:rPr lang="en-GB" sz="1400" b="1" dirty="0">
                <a:solidFill>
                  <a:schemeClr val="tx1"/>
                </a:solidFill>
              </a:rPr>
              <a:t>	Make a plan to answer these questions to ensure you answer all the parts of the question and </a:t>
            </a:r>
            <a:r>
              <a:rPr lang="en-GB" sz="1400" b="1" dirty="0">
                <a:solidFill>
                  <a:schemeClr val="tx1"/>
                </a:solidFill>
                <a:highlight>
                  <a:srgbClr val="FFFF00"/>
                </a:highlight>
              </a:rPr>
              <a:t>remember 9 mark </a:t>
            </a:r>
            <a:r>
              <a:rPr lang="en-GB" sz="1400" b="1" dirty="0">
                <a:solidFill>
                  <a:schemeClr val="tx1"/>
                </a:solidFill>
              </a:rPr>
              <a:t>questions should have a conclusion</a:t>
            </a:r>
          </a:p>
          <a:p>
            <a:pPr>
              <a:buNone/>
            </a:pPr>
            <a:endParaRPr lang="en-GB" sz="1400" b="1" dirty="0">
              <a:solidFill>
                <a:schemeClr val="tx1"/>
              </a:solidFill>
            </a:endParaRPr>
          </a:p>
          <a:p>
            <a:endParaRPr lang="en-US" dirty="0"/>
          </a:p>
        </p:txBody>
      </p:sp>
      <p:sp>
        <p:nvSpPr>
          <p:cNvPr id="4" name="Slide Number Placeholder 3"/>
          <p:cNvSpPr>
            <a:spLocks noGrp="1"/>
          </p:cNvSpPr>
          <p:nvPr>
            <p:ph type="sldNum" sz="quarter" idx="10"/>
          </p:nvPr>
        </p:nvSpPr>
        <p:spPr/>
        <p:txBody>
          <a:bodyPr/>
          <a:lstStyle/>
          <a:p>
            <a:fld id="{DDC99458-5B1A-44E4-9EC2-9B20133C976B}" type="slidenum">
              <a:rPr lang="en-US" smtClean="0"/>
              <a:t>86</a:t>
            </a:fld>
            <a:endParaRPr lang="en-US"/>
          </a:p>
        </p:txBody>
      </p:sp>
    </p:spTree>
    <p:extLst>
      <p:ext uri="{BB962C8B-B14F-4D97-AF65-F5344CB8AC3E}">
        <p14:creationId xmlns:p14="http://schemas.microsoft.com/office/powerpoint/2010/main" val="3380197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sz="1600" dirty="0"/>
              <a:t>This is an easy one to sort it’s all in the question and these questions come up on all 3 papers </a:t>
            </a:r>
          </a:p>
          <a:p>
            <a:endParaRPr lang="en-GB" sz="1600" dirty="0"/>
          </a:p>
          <a:p>
            <a:r>
              <a:rPr lang="en-GB" sz="1600" dirty="0"/>
              <a:t> Examples on past paper 1 include</a:t>
            </a:r>
          </a:p>
          <a:p>
            <a:r>
              <a:rPr lang="en-GB" sz="1600" dirty="0"/>
              <a:t>Paper 1 </a:t>
            </a:r>
          </a:p>
          <a:p>
            <a:pPr marL="158750" indent="0">
              <a:buNone/>
            </a:pPr>
            <a:r>
              <a:rPr lang="en-GB" sz="1600" dirty="0"/>
              <a:t>	Give </a:t>
            </a:r>
            <a:r>
              <a:rPr lang="en-GB" sz="1600" dirty="0">
                <a:highlight>
                  <a:srgbClr val="FFFF00"/>
                </a:highlight>
              </a:rPr>
              <a:t>2 pieces </a:t>
            </a:r>
            <a:r>
              <a:rPr lang="en-GB" sz="1600" dirty="0"/>
              <a:t>of evidence for changes in the 	global temperatures (2)</a:t>
            </a:r>
          </a:p>
          <a:p>
            <a:pPr marL="158750" indent="0">
              <a:buNone/>
            </a:pPr>
            <a:r>
              <a:rPr lang="en-GB" sz="1600" dirty="0"/>
              <a:t>    	Outline </a:t>
            </a:r>
            <a:r>
              <a:rPr lang="en-GB" sz="1600" dirty="0">
                <a:highlight>
                  <a:srgbClr val="FFFF00"/>
                </a:highlight>
              </a:rPr>
              <a:t>one reason </a:t>
            </a:r>
            <a:r>
              <a:rPr lang="en-GB" sz="1600" dirty="0"/>
              <a:t>for the distribution of deserts </a:t>
            </a:r>
          </a:p>
          <a:p>
            <a:endParaRPr lang="en-GB" sz="1600" dirty="0"/>
          </a:p>
          <a:p>
            <a:r>
              <a:rPr lang="en-GB" sz="1600" dirty="0"/>
              <a:t>Paper 3</a:t>
            </a:r>
          </a:p>
          <a:p>
            <a:r>
              <a:rPr lang="en-GB" sz="1600" dirty="0"/>
              <a:t>Give 2 effect of water stress (2)</a:t>
            </a:r>
          </a:p>
          <a:p>
            <a:r>
              <a:rPr lang="en-GB" sz="1600" dirty="0"/>
              <a:t>Explain why the location was suitable to collect your fieldwork data (2)</a:t>
            </a:r>
            <a:endParaRPr lang="en-US" sz="1600" dirty="0"/>
          </a:p>
        </p:txBody>
      </p:sp>
      <p:sp>
        <p:nvSpPr>
          <p:cNvPr id="4" name="Slide Number Placeholder 3"/>
          <p:cNvSpPr>
            <a:spLocks noGrp="1"/>
          </p:cNvSpPr>
          <p:nvPr>
            <p:ph type="sldNum" sz="quarter" idx="10"/>
          </p:nvPr>
        </p:nvSpPr>
        <p:spPr/>
        <p:txBody>
          <a:bodyPr/>
          <a:lstStyle/>
          <a:p>
            <a:fld id="{580B62FF-1A58-4907-A461-B8BA80FE3126}" type="slidenum">
              <a:rPr lang="en-GB" smtClean="0"/>
              <a:t>87</a:t>
            </a:fld>
            <a:endParaRPr lang="en-GB"/>
          </a:p>
        </p:txBody>
      </p:sp>
    </p:spTree>
    <p:extLst>
      <p:ext uri="{BB962C8B-B14F-4D97-AF65-F5344CB8AC3E}">
        <p14:creationId xmlns:p14="http://schemas.microsoft.com/office/powerpoint/2010/main" val="28755204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228600" indent="-228600">
              <a:buAutoNum type="arabicPeriod"/>
            </a:pPr>
            <a:r>
              <a:rPr lang="en-GB" dirty="0"/>
              <a:t>Lots of practice questions – teach the content consolidate with exam question for HWK use notes and textbooks </a:t>
            </a:r>
          </a:p>
          <a:p>
            <a:pPr marL="228600" indent="-228600">
              <a:buAutoNum type="arabicPeriod"/>
            </a:pPr>
            <a:r>
              <a:rPr lang="en-GB" dirty="0"/>
              <a:t>Use question in class spend some time on this well worth it</a:t>
            </a:r>
          </a:p>
          <a:p>
            <a:pPr marL="228600" indent="-228600">
              <a:buAutoNum type="arabicPeriod"/>
            </a:pPr>
            <a:endParaRPr lang="en-GB" dirty="0"/>
          </a:p>
          <a:p>
            <a:pPr marL="228600" indent="-228600">
              <a:buAutoNum type="arabicPeriod"/>
            </a:pPr>
            <a:r>
              <a:rPr lang="en-GB" dirty="0"/>
              <a:t>2 lots of ways of doing this</a:t>
            </a:r>
          </a:p>
        </p:txBody>
      </p:sp>
      <p:sp>
        <p:nvSpPr>
          <p:cNvPr id="4" name="Slide Number Placeholder 3"/>
          <p:cNvSpPr>
            <a:spLocks noGrp="1"/>
          </p:cNvSpPr>
          <p:nvPr>
            <p:ph type="sldNum" sz="quarter" idx="5"/>
          </p:nvPr>
        </p:nvSpPr>
        <p:spPr/>
        <p:txBody>
          <a:bodyPr/>
          <a:lstStyle/>
          <a:p>
            <a:fld id="{CF46250A-9BFD-4217-957F-1128B2E61B8B}" type="slidenum">
              <a:rPr lang="en-GB" smtClean="0"/>
              <a:t>88</a:t>
            </a:fld>
            <a:endParaRPr lang="en-GB"/>
          </a:p>
        </p:txBody>
      </p:sp>
    </p:spTree>
    <p:extLst>
      <p:ext uri="{BB962C8B-B14F-4D97-AF65-F5344CB8AC3E}">
        <p14:creationId xmlns:p14="http://schemas.microsoft.com/office/powerpoint/2010/main" val="13806948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sz="1600" dirty="0"/>
              <a:t>Various ways of using exam questions with students – use them all the time low tariff ones and 6/9 mark ones</a:t>
            </a:r>
          </a:p>
          <a:p>
            <a:r>
              <a:rPr lang="en-GB" sz="1600" dirty="0"/>
              <a:t>Use a question at the end of a lesson to consolidate and for HWK</a:t>
            </a:r>
          </a:p>
          <a:p>
            <a:r>
              <a:rPr lang="en-GB" sz="1600" u="sng" dirty="0"/>
              <a:t>Sources of Question </a:t>
            </a:r>
          </a:p>
          <a:p>
            <a:r>
              <a:rPr lang="en-GB" sz="1600" dirty="0" err="1"/>
              <a:t>Exampro</a:t>
            </a:r>
            <a:endParaRPr lang="en-GB" sz="1600" dirty="0"/>
          </a:p>
          <a:p>
            <a:r>
              <a:rPr lang="en-GB" sz="1600" dirty="0" err="1"/>
              <a:t>Eaqa</a:t>
            </a:r>
            <a:r>
              <a:rPr lang="en-GB" sz="1600" dirty="0"/>
              <a:t> – past papers and SAMS</a:t>
            </a:r>
          </a:p>
          <a:p>
            <a:r>
              <a:rPr lang="en-GB" sz="1600" dirty="0"/>
              <a:t>Internet Geography</a:t>
            </a:r>
          </a:p>
          <a:p>
            <a:r>
              <a:rPr lang="en-GB" sz="1600" dirty="0"/>
              <a:t>Boost/Kerboodle – exam style questions pack</a:t>
            </a:r>
          </a:p>
          <a:p>
            <a:r>
              <a:rPr lang="en-GB" sz="1600" dirty="0"/>
              <a:t>Revision guides (Hodder has student MS and model answers online) </a:t>
            </a:r>
          </a:p>
          <a:p>
            <a:r>
              <a:rPr lang="en-GB" sz="1600" dirty="0"/>
              <a:t>Text Books – especially second editions</a:t>
            </a:r>
          </a:p>
        </p:txBody>
      </p:sp>
      <p:sp>
        <p:nvSpPr>
          <p:cNvPr id="4" name="Slide Number Placeholder 3"/>
          <p:cNvSpPr>
            <a:spLocks noGrp="1"/>
          </p:cNvSpPr>
          <p:nvPr>
            <p:ph type="sldNum" sz="quarter" idx="5"/>
          </p:nvPr>
        </p:nvSpPr>
        <p:spPr/>
        <p:txBody>
          <a:bodyPr/>
          <a:lstStyle/>
          <a:p>
            <a:fld id="{CBCAE4C9-17B5-476D-B79C-53A853B1AA44}" type="slidenum">
              <a:rPr lang="en-GB" smtClean="0"/>
              <a:t>89</a:t>
            </a:fld>
            <a:endParaRPr lang="en-GB"/>
          </a:p>
        </p:txBody>
      </p:sp>
    </p:spTree>
    <p:extLst>
      <p:ext uri="{BB962C8B-B14F-4D97-AF65-F5344CB8AC3E}">
        <p14:creationId xmlns:p14="http://schemas.microsoft.com/office/powerpoint/2010/main" val="2517223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sz="1400" dirty="0"/>
              <a:t>Sources of model answers AQA website, Hodder exam practice,  your own students from previous years – copy exam papers or questions – re type </a:t>
            </a:r>
            <a:r>
              <a:rPr lang="en-GB" sz="1400" dirty="0">
                <a:highlight>
                  <a:srgbClr val="FFFF00"/>
                </a:highlight>
              </a:rPr>
              <a:t>need examples in here</a:t>
            </a:r>
          </a:p>
          <a:p>
            <a:endParaRPr lang="en-GB" sz="1400" dirty="0">
              <a:highlight>
                <a:srgbClr val="FFFF00"/>
              </a:highlight>
            </a:endParaRPr>
          </a:p>
          <a:p>
            <a:r>
              <a:rPr lang="en-GB" sz="1400" dirty="0">
                <a:highlight>
                  <a:srgbClr val="FFFF00"/>
                </a:highlight>
              </a:rPr>
              <a:t>There are some in the pack you can use also now on AQA  SAMS 1 has model answers and model answers were provided as part of 2021 assessment material adapt to your students</a:t>
            </a:r>
          </a:p>
          <a:p>
            <a:endParaRPr lang="en-GB" sz="1400" dirty="0">
              <a:highlight>
                <a:srgbClr val="FFFF00"/>
              </a:highlight>
            </a:endParaRPr>
          </a:p>
          <a:p>
            <a:r>
              <a:rPr lang="en-GB" sz="1400" dirty="0"/>
              <a:t>This year you may have got your papers back for free so you now have a bank of live answers you can use</a:t>
            </a:r>
          </a:p>
        </p:txBody>
      </p:sp>
      <p:sp>
        <p:nvSpPr>
          <p:cNvPr id="4" name="Slide Number Placeholder 3"/>
          <p:cNvSpPr>
            <a:spLocks noGrp="1"/>
          </p:cNvSpPr>
          <p:nvPr>
            <p:ph type="sldNum" sz="quarter" idx="5"/>
          </p:nvPr>
        </p:nvSpPr>
        <p:spPr/>
        <p:txBody>
          <a:bodyPr/>
          <a:lstStyle/>
          <a:p>
            <a:fld id="{CBCAE4C9-17B5-476D-B79C-53A853B1AA44}" type="slidenum">
              <a:rPr lang="en-GB" smtClean="0"/>
              <a:t>98</a:t>
            </a:fld>
            <a:endParaRPr lang="en-GB"/>
          </a:p>
        </p:txBody>
      </p:sp>
    </p:spTree>
    <p:extLst>
      <p:ext uri="{BB962C8B-B14F-4D97-AF65-F5344CB8AC3E}">
        <p14:creationId xmlns:p14="http://schemas.microsoft.com/office/powerpoint/2010/main" val="22907300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For students!</a:t>
            </a:r>
          </a:p>
        </p:txBody>
      </p:sp>
      <p:sp>
        <p:nvSpPr>
          <p:cNvPr id="4" name="Slide Number Placeholder 3"/>
          <p:cNvSpPr>
            <a:spLocks noGrp="1"/>
          </p:cNvSpPr>
          <p:nvPr>
            <p:ph type="sldNum" sz="quarter" idx="5"/>
          </p:nvPr>
        </p:nvSpPr>
        <p:spPr/>
        <p:txBody>
          <a:bodyPr/>
          <a:lstStyle/>
          <a:p>
            <a:fld id="{CF46250A-9BFD-4217-957F-1128B2E61B8B}" type="slidenum">
              <a:rPr lang="en-GB" smtClean="0"/>
              <a:t>100</a:t>
            </a:fld>
            <a:endParaRPr lang="en-GB"/>
          </a:p>
        </p:txBody>
      </p:sp>
    </p:spTree>
    <p:extLst>
      <p:ext uri="{BB962C8B-B14F-4D97-AF65-F5344CB8AC3E}">
        <p14:creationId xmlns:p14="http://schemas.microsoft.com/office/powerpoint/2010/main" val="18938755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Waste of time to explain no marks for this</a:t>
            </a:r>
          </a:p>
        </p:txBody>
      </p:sp>
      <p:sp>
        <p:nvSpPr>
          <p:cNvPr id="4" name="Slide Number Placeholder 3"/>
          <p:cNvSpPr>
            <a:spLocks noGrp="1"/>
          </p:cNvSpPr>
          <p:nvPr>
            <p:ph type="sldNum" sz="quarter" idx="5"/>
          </p:nvPr>
        </p:nvSpPr>
        <p:spPr/>
        <p:txBody>
          <a:bodyPr/>
          <a:lstStyle/>
          <a:p>
            <a:fld id="{CF46250A-9BFD-4217-957F-1128B2E61B8B}" type="slidenum">
              <a:rPr lang="en-GB" smtClean="0"/>
              <a:t>101</a:t>
            </a:fld>
            <a:endParaRPr lang="en-GB"/>
          </a:p>
        </p:txBody>
      </p:sp>
    </p:spTree>
    <p:extLst>
      <p:ext uri="{BB962C8B-B14F-4D97-AF65-F5344CB8AC3E}">
        <p14:creationId xmlns:p14="http://schemas.microsoft.com/office/powerpoint/2010/main" val="10719144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Great starter activities – students</a:t>
            </a:r>
            <a:r>
              <a:rPr lang="en-GB" baseline="0" dirty="0"/>
              <a:t> write questions – mini white boards then swop and use the photo to answer them – either based purely on what they can see or on own knowledge as well up to you very clear example of this on paper 2  question 2.9</a:t>
            </a:r>
            <a:endParaRPr lang="en-US" dirty="0"/>
          </a:p>
        </p:txBody>
      </p:sp>
      <p:sp>
        <p:nvSpPr>
          <p:cNvPr id="4" name="Slide Number Placeholder 3"/>
          <p:cNvSpPr>
            <a:spLocks noGrp="1"/>
          </p:cNvSpPr>
          <p:nvPr>
            <p:ph type="sldNum" sz="quarter" idx="10"/>
          </p:nvPr>
        </p:nvSpPr>
        <p:spPr/>
        <p:txBody>
          <a:bodyPr/>
          <a:lstStyle/>
          <a:p>
            <a:fld id="{580B62FF-1A58-4907-A461-B8BA80FE3126}" type="slidenum">
              <a:rPr lang="en-GB" smtClean="0"/>
              <a:t>103</a:t>
            </a:fld>
            <a:endParaRPr lang="en-GB"/>
          </a:p>
        </p:txBody>
      </p:sp>
    </p:spTree>
    <p:extLst>
      <p:ext uri="{BB962C8B-B14F-4D97-AF65-F5344CB8AC3E}">
        <p14:creationId xmlns:p14="http://schemas.microsoft.com/office/powerpoint/2010/main" val="39753870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err="1"/>
              <a:t>Rosenshine’s</a:t>
            </a:r>
            <a:r>
              <a:rPr lang="en-US" dirty="0"/>
              <a:t> principles of instruction</a:t>
            </a:r>
          </a:p>
        </p:txBody>
      </p:sp>
      <p:sp>
        <p:nvSpPr>
          <p:cNvPr id="4" name="Slide Number Placeholder 3"/>
          <p:cNvSpPr>
            <a:spLocks noGrp="1"/>
          </p:cNvSpPr>
          <p:nvPr>
            <p:ph type="sldNum" sz="quarter" idx="5"/>
          </p:nvPr>
        </p:nvSpPr>
        <p:spPr/>
        <p:txBody>
          <a:bodyPr/>
          <a:lstStyle/>
          <a:p>
            <a:fld id="{CF46250A-9BFD-4217-957F-1128B2E61B8B}" type="slidenum">
              <a:rPr lang="en-GB" smtClean="0"/>
              <a:t>56</a:t>
            </a:fld>
            <a:endParaRPr lang="en-GB"/>
          </a:p>
        </p:txBody>
      </p:sp>
    </p:spTree>
    <p:extLst>
      <p:ext uri="{BB962C8B-B14F-4D97-AF65-F5344CB8AC3E}">
        <p14:creationId xmlns:p14="http://schemas.microsoft.com/office/powerpoint/2010/main" val="26221509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From marking and an analysis of the Examiners reports these are the common mistakes made by students which hopefully we can avoid if we have covered the skills well</a:t>
            </a:r>
          </a:p>
        </p:txBody>
      </p:sp>
      <p:sp>
        <p:nvSpPr>
          <p:cNvPr id="4" name="Slide Number Placeholder 3"/>
          <p:cNvSpPr>
            <a:spLocks noGrp="1"/>
          </p:cNvSpPr>
          <p:nvPr>
            <p:ph type="sldNum" sz="quarter" idx="5"/>
          </p:nvPr>
        </p:nvSpPr>
        <p:spPr/>
        <p:txBody>
          <a:bodyPr/>
          <a:lstStyle/>
          <a:p>
            <a:fld id="{CF46250A-9BFD-4217-957F-1128B2E61B8B}" type="slidenum">
              <a:rPr lang="en-GB" smtClean="0"/>
              <a:t>107</a:t>
            </a:fld>
            <a:endParaRPr lang="en-GB" dirty="0"/>
          </a:p>
        </p:txBody>
      </p:sp>
    </p:spTree>
    <p:extLst>
      <p:ext uri="{BB962C8B-B14F-4D97-AF65-F5344CB8AC3E}">
        <p14:creationId xmlns:p14="http://schemas.microsoft.com/office/powerpoint/2010/main" val="3090834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46250A-9BFD-4217-957F-1128B2E61B8B}" type="slidenum">
              <a:rPr lang="en-GB" smtClean="0"/>
              <a:t>108</a:t>
            </a:fld>
            <a:endParaRPr lang="en-GB"/>
          </a:p>
        </p:txBody>
      </p:sp>
    </p:spTree>
    <p:extLst>
      <p:ext uri="{BB962C8B-B14F-4D97-AF65-F5344CB8AC3E}">
        <p14:creationId xmlns:p14="http://schemas.microsoft.com/office/powerpoint/2010/main" val="19422773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D142CAF-BEC6-44FF-B68D-A5E181F088C0}" type="slidenum">
              <a:rPr lang="en-GB" smtClean="0"/>
              <a:t>115</a:t>
            </a:fld>
            <a:endParaRPr lang="en-GB"/>
          </a:p>
        </p:txBody>
      </p:sp>
    </p:spTree>
    <p:extLst>
      <p:ext uri="{BB962C8B-B14F-4D97-AF65-F5344CB8AC3E}">
        <p14:creationId xmlns:p14="http://schemas.microsoft.com/office/powerpoint/2010/main" val="7703864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So from the Principal examiners report we can see these are the main issues. </a:t>
            </a:r>
          </a:p>
          <a:p>
            <a:r>
              <a:rPr lang="en-GB" dirty="0"/>
              <a:t>Fairly predictable and as expected </a:t>
            </a:r>
          </a:p>
          <a:p>
            <a:r>
              <a:rPr lang="en-GB" dirty="0"/>
              <a:t>Some of these can be easily fixed (hopefully) but we will go thruogh them all and look at some exemplars of the main errors</a:t>
            </a:r>
          </a:p>
        </p:txBody>
      </p:sp>
      <p:sp>
        <p:nvSpPr>
          <p:cNvPr id="4" name="Slide Number Placeholder 3"/>
          <p:cNvSpPr>
            <a:spLocks noGrp="1"/>
          </p:cNvSpPr>
          <p:nvPr>
            <p:ph type="sldNum" sz="quarter" idx="5"/>
          </p:nvPr>
        </p:nvSpPr>
        <p:spPr/>
        <p:txBody>
          <a:bodyPr/>
          <a:lstStyle/>
          <a:p>
            <a:fld id="{580B62FF-1A58-4907-A461-B8BA80FE3126}" type="slidenum">
              <a:rPr lang="en-GB" smtClean="0"/>
              <a:t>127</a:t>
            </a:fld>
            <a:endParaRPr lang="en-GB"/>
          </a:p>
        </p:txBody>
      </p:sp>
    </p:spTree>
    <p:extLst>
      <p:ext uri="{BB962C8B-B14F-4D97-AF65-F5344CB8AC3E}">
        <p14:creationId xmlns:p14="http://schemas.microsoft.com/office/powerpoint/2010/main" val="33503376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GB" dirty="0"/>
              <a:t>Or you can give them a selection and they add them in</a:t>
            </a:r>
          </a:p>
          <a:p>
            <a:r>
              <a:rPr lang="en-GB" dirty="0"/>
              <a:t>After time, you can remove them completely </a:t>
            </a:r>
          </a:p>
        </p:txBody>
      </p:sp>
    </p:spTree>
    <p:extLst>
      <p:ext uri="{BB962C8B-B14F-4D97-AF65-F5344CB8AC3E}">
        <p14:creationId xmlns:p14="http://schemas.microsoft.com/office/powerpoint/2010/main" val="13712055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Oil sample, headscarf . .etc. </a:t>
            </a:r>
          </a:p>
        </p:txBody>
      </p:sp>
      <p:sp>
        <p:nvSpPr>
          <p:cNvPr id="4" name="Slide Number Placeholder 3"/>
          <p:cNvSpPr>
            <a:spLocks noGrp="1"/>
          </p:cNvSpPr>
          <p:nvPr>
            <p:ph type="sldNum" sz="quarter" idx="10"/>
          </p:nvPr>
        </p:nvSpPr>
        <p:spPr/>
        <p:txBody>
          <a:bodyPr/>
          <a:lstStyle/>
          <a:p>
            <a:fld id="{580B62FF-1A58-4907-A461-B8BA80FE3126}" type="slidenum">
              <a:rPr lang="en-GB" smtClean="0"/>
              <a:t>64</a:t>
            </a:fld>
            <a:endParaRPr lang="en-GB"/>
          </a:p>
        </p:txBody>
      </p:sp>
    </p:spTree>
    <p:extLst>
      <p:ext uri="{BB962C8B-B14F-4D97-AF65-F5344CB8AC3E}">
        <p14:creationId xmlns:p14="http://schemas.microsoft.com/office/powerpoint/2010/main" val="17319408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A question refers to the questions on each topic and also to the series of sub questions within each topic questions. Sometimes these will be linked. Generally they start with the easier questions and work up to the 6/9 mark ones but not always</a:t>
            </a:r>
          </a:p>
        </p:txBody>
      </p:sp>
      <p:sp>
        <p:nvSpPr>
          <p:cNvPr id="4" name="Slide Number Placeholder 3"/>
          <p:cNvSpPr>
            <a:spLocks noGrp="1"/>
          </p:cNvSpPr>
          <p:nvPr>
            <p:ph type="sldNum" sz="quarter" idx="5"/>
          </p:nvPr>
        </p:nvSpPr>
        <p:spPr/>
        <p:txBody>
          <a:bodyPr/>
          <a:lstStyle/>
          <a:p>
            <a:fld id="{CF46250A-9BFD-4217-957F-1128B2E61B8B}" type="slidenum">
              <a:rPr lang="en-GB" smtClean="0"/>
              <a:t>77</a:t>
            </a:fld>
            <a:endParaRPr lang="en-GB"/>
          </a:p>
        </p:txBody>
      </p:sp>
    </p:spTree>
    <p:extLst>
      <p:ext uri="{BB962C8B-B14F-4D97-AF65-F5344CB8AC3E}">
        <p14:creationId xmlns:p14="http://schemas.microsoft.com/office/powerpoint/2010/main" val="1692827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Quick review of papers and assessment styles A brief outline of the types of questions on the papers</a:t>
            </a:r>
          </a:p>
          <a:p>
            <a:endParaRPr lang="en-GB" dirty="0"/>
          </a:p>
        </p:txBody>
      </p:sp>
      <p:sp>
        <p:nvSpPr>
          <p:cNvPr id="4" name="Slide Number Placeholder 3"/>
          <p:cNvSpPr>
            <a:spLocks noGrp="1"/>
          </p:cNvSpPr>
          <p:nvPr>
            <p:ph type="sldNum" sz="quarter" idx="5"/>
          </p:nvPr>
        </p:nvSpPr>
        <p:spPr/>
        <p:txBody>
          <a:bodyPr/>
          <a:lstStyle/>
          <a:p>
            <a:fld id="{CF46250A-9BFD-4217-957F-1128B2E61B8B}" type="slidenum">
              <a:rPr lang="en-GB" smtClean="0"/>
              <a:t>78</a:t>
            </a:fld>
            <a:endParaRPr lang="en-GB" dirty="0"/>
          </a:p>
        </p:txBody>
      </p:sp>
    </p:spTree>
    <p:extLst>
      <p:ext uri="{BB962C8B-B14F-4D97-AF65-F5344CB8AC3E}">
        <p14:creationId xmlns:p14="http://schemas.microsoft.com/office/powerpoint/2010/main" val="15003896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Common errors are missing out the questions without lines such as annotate and labelling diagrams and completing graphs, plurals ….. Explain the impacts of…. Only need two do not need to cover the whole section of the spec!! </a:t>
            </a:r>
          </a:p>
          <a:p>
            <a:endParaRPr lang="en-GB" dirty="0"/>
          </a:p>
          <a:p>
            <a:r>
              <a:rPr lang="en-GB" dirty="0"/>
              <a:t>Already discussed</a:t>
            </a:r>
          </a:p>
        </p:txBody>
      </p:sp>
      <p:sp>
        <p:nvSpPr>
          <p:cNvPr id="4" name="Slide Number Placeholder 3"/>
          <p:cNvSpPr>
            <a:spLocks noGrp="1"/>
          </p:cNvSpPr>
          <p:nvPr>
            <p:ph type="sldNum" sz="quarter" idx="5"/>
          </p:nvPr>
        </p:nvSpPr>
        <p:spPr/>
        <p:txBody>
          <a:bodyPr/>
          <a:lstStyle/>
          <a:p>
            <a:fld id="{CF46250A-9BFD-4217-957F-1128B2E61B8B}" type="slidenum">
              <a:rPr lang="en-GB" smtClean="0"/>
              <a:t>79</a:t>
            </a:fld>
            <a:endParaRPr lang="en-GB"/>
          </a:p>
        </p:txBody>
      </p:sp>
    </p:spTree>
    <p:extLst>
      <p:ext uri="{BB962C8B-B14F-4D97-AF65-F5344CB8AC3E}">
        <p14:creationId xmlns:p14="http://schemas.microsoft.com/office/powerpoint/2010/main" val="10615387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It is definitely worth practising the timing and space</a:t>
            </a:r>
          </a:p>
          <a:p>
            <a:endParaRPr lang="en-GB" dirty="0"/>
          </a:p>
          <a:p>
            <a:r>
              <a:rPr lang="en-GB" dirty="0"/>
              <a:t>Hand out pieces of paper cut to size for the number of lines plus 4 extra</a:t>
            </a:r>
          </a:p>
          <a:p>
            <a:endParaRPr lang="en-GB" dirty="0"/>
          </a:p>
          <a:p>
            <a:r>
              <a:rPr lang="en-GB" dirty="0"/>
              <a:t>Get students to draw a red line on their work at the time/line limit and then revise their answer after to see if they could condense it and still get the marks</a:t>
            </a:r>
          </a:p>
          <a:p>
            <a:endParaRPr lang="en-GB" dirty="0"/>
          </a:p>
        </p:txBody>
      </p:sp>
      <p:sp>
        <p:nvSpPr>
          <p:cNvPr id="4" name="Slide Number Placeholder 3"/>
          <p:cNvSpPr>
            <a:spLocks noGrp="1"/>
          </p:cNvSpPr>
          <p:nvPr>
            <p:ph type="sldNum" sz="quarter" idx="5"/>
          </p:nvPr>
        </p:nvSpPr>
        <p:spPr/>
        <p:txBody>
          <a:bodyPr/>
          <a:lstStyle/>
          <a:p>
            <a:fld id="{CF46250A-9BFD-4217-957F-1128B2E61B8B}" type="slidenum">
              <a:rPr lang="en-GB" smtClean="0"/>
              <a:t>80</a:t>
            </a:fld>
            <a:endParaRPr lang="en-GB"/>
          </a:p>
        </p:txBody>
      </p:sp>
    </p:spTree>
    <p:extLst>
      <p:ext uri="{BB962C8B-B14F-4D97-AF65-F5344CB8AC3E}">
        <p14:creationId xmlns:p14="http://schemas.microsoft.com/office/powerpoint/2010/main" val="22114467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AO’s  quite important for us as teachers, less important for students. We need to understand these in order to mark students exam questions. </a:t>
            </a:r>
          </a:p>
        </p:txBody>
      </p:sp>
      <p:sp>
        <p:nvSpPr>
          <p:cNvPr id="4" name="Slide Number Placeholder 3"/>
          <p:cNvSpPr>
            <a:spLocks noGrp="1"/>
          </p:cNvSpPr>
          <p:nvPr>
            <p:ph type="sldNum" sz="quarter" idx="5"/>
          </p:nvPr>
        </p:nvSpPr>
        <p:spPr/>
        <p:txBody>
          <a:bodyPr/>
          <a:lstStyle/>
          <a:p>
            <a:fld id="{CF46250A-9BFD-4217-957F-1128B2E61B8B}" type="slidenum">
              <a:rPr lang="en-GB" smtClean="0"/>
              <a:t>81</a:t>
            </a:fld>
            <a:endParaRPr lang="en-GB"/>
          </a:p>
        </p:txBody>
      </p:sp>
    </p:spTree>
    <p:extLst>
      <p:ext uri="{BB962C8B-B14F-4D97-AF65-F5344CB8AC3E}">
        <p14:creationId xmlns:p14="http://schemas.microsoft.com/office/powerpoint/2010/main" val="8384772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Note that paper 3 has no marks for knowledge and this will become evident when we look at that section in detail</a:t>
            </a:r>
          </a:p>
        </p:txBody>
      </p:sp>
      <p:sp>
        <p:nvSpPr>
          <p:cNvPr id="4" name="Slide Number Placeholder 3"/>
          <p:cNvSpPr>
            <a:spLocks noGrp="1"/>
          </p:cNvSpPr>
          <p:nvPr>
            <p:ph type="sldNum" sz="quarter" idx="5"/>
          </p:nvPr>
        </p:nvSpPr>
        <p:spPr/>
        <p:txBody>
          <a:bodyPr/>
          <a:lstStyle/>
          <a:p>
            <a:fld id="{CF46250A-9BFD-4217-957F-1128B2E61B8B}" type="slidenum">
              <a:rPr lang="en-GB" smtClean="0"/>
              <a:t>82</a:t>
            </a:fld>
            <a:endParaRPr lang="en-GB"/>
          </a:p>
        </p:txBody>
      </p:sp>
    </p:spTree>
    <p:extLst>
      <p:ext uri="{BB962C8B-B14F-4D97-AF65-F5344CB8AC3E}">
        <p14:creationId xmlns:p14="http://schemas.microsoft.com/office/powerpoint/2010/main" val="38535415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A069CB8-F204-4D06-B913-C5A26A89888A}" type="datetimeFigureOut">
              <a:rPr lang="en-US" dirty="0"/>
              <a:t>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0B6E300-0A13-4A81-945A-7333C271A069}" type="datetimeFigureOut">
              <a:rPr lang="en-US" dirty="0"/>
              <a:t>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4671962-1EA4-46E7-BCB0-F36CE46D1A59}" type="datetimeFigureOut">
              <a:rPr lang="en-US" dirty="0"/>
              <a:t>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30BB376-B19C-488D-ABEB-03C7E6E9E3E0}" type="datetimeFigureOut">
              <a:rPr lang="en-US" dirty="0"/>
              <a:t>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29637A9-119A-49DA-BD12-AAC58B377D80}"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6F077B-A50F-4D64-8574-E2D6A98A5553}" type="datetimeFigureOut">
              <a:rPr lang="en-US" dirty="0"/>
              <a:t>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D9E2A62-1983-43A1-A163-D8AA46534C80}" type="datetimeFigureOut">
              <a:rPr lang="en-US" dirty="0"/>
              <a:t>2/5/2024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98F3E3B-34E3-4345-B2A1-994B83598A9C}" type="datetimeFigureOut">
              <a:rPr lang="en-US" dirty="0"/>
              <a:t>2/5/2024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D816C96-82A1-4D77-8ADA-627AC6FE3D65}" type="datetimeFigureOut">
              <a:rPr lang="en-US" dirty="0"/>
              <a:t>2/5/2024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D102C1E-28F2-47E9-802D-339E64E2F920}" type="datetimeFigureOut">
              <a:rPr lang="en-US" dirty="0"/>
              <a:t>2/5/2024</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24271A48-F18A-45B3-BC05-1E27DA3F88AF}" type="datetimeFigureOut">
              <a:rPr lang="en-US" dirty="0"/>
              <a:t>2/5/2024</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5B747F8-9654-4282-85D2-65F41AAE7A75}" type="datetimeFigureOut">
              <a:rPr lang="en-US" dirty="0"/>
              <a:t>2/5/2024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5DC5B261-8843-42D1-AAFC-05E20E2D9B97}" type="datetimeFigureOut">
              <a:rPr lang="en-US" dirty="0"/>
              <a:t>2/5/2024</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dirty="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6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0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7.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7.xml"/><Relationship Id="rId5" Type="http://schemas.openxmlformats.org/officeDocument/2006/relationships/image" Target="../media/image57.png"/><Relationship Id="rId4" Type="http://schemas.openxmlformats.org/officeDocument/2006/relationships/image" Target="../media/image56.tiff"/></Relationships>
</file>

<file path=ppt/slides/_rels/slide1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61.tiff"/></Relationships>
</file>

<file path=ppt/slides/_rels/slide11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128.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2" Type="http://schemas.openxmlformats.org/officeDocument/2006/relationships/image" Target="../media/image7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hyperlink" Target="https://www.tes.com/teaching-resource/connective-underground-map-6425335" TargetMode="Externa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image" Target="../media/image73.tiff"/><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2" Type="http://schemas.openxmlformats.org/officeDocument/2006/relationships/image" Target="../media/image74.tiff"/><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2" Type="http://schemas.openxmlformats.org/officeDocument/2006/relationships/image" Target="../media/image75.tiff"/><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2" Type="http://schemas.openxmlformats.org/officeDocument/2006/relationships/image" Target="../media/image75.tiff"/><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2" Type="http://schemas.openxmlformats.org/officeDocument/2006/relationships/image" Target="../media/image75.tiff"/><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7.tiff"/><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141.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3" Type="http://schemas.openxmlformats.org/officeDocument/2006/relationships/image" Target="../media/image79.tiff"/><Relationship Id="rId2" Type="http://schemas.openxmlformats.org/officeDocument/2006/relationships/hyperlink" Target="https://en.m.wikipedia.org/wiki/Geology_of_Iceland" TargetMode="External"/><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7.xml"/></Relationships>
</file>

<file path=ppt/slides/_rels/slide149.xml.rels><?xml version="1.0" encoding="UTF-8" standalone="yes"?>
<Relationships xmlns="http://schemas.openxmlformats.org/package/2006/relationships"><Relationship Id="rId2" Type="http://schemas.openxmlformats.org/officeDocument/2006/relationships/hyperlink" Target="https://uk.qwiqr.education/"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154.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image" Target="../media/image83.jpeg"/><Relationship Id="rId1" Type="http://schemas.openxmlformats.org/officeDocument/2006/relationships/slideLayout" Target="../slideLayouts/slideLayout7.xml"/></Relationships>
</file>

<file path=ppt/slides/_rels/slide155.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7.xml"/></Relationships>
</file>

<file path=ppt/slides/_rels/slide156.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7.xml"/></Relationships>
</file>

<file path=ppt/slides/_rels/slide15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58.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160.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7.xml"/></Relationships>
</file>

<file path=ppt/slides/_rels/slide161.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7.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3.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3" Type="http://schemas.openxmlformats.org/officeDocument/2006/relationships/hyperlink" Target="mailto:Vicky.mckinlay@icloud.com" TargetMode="External"/><Relationship Id="rId2" Type="http://schemas.openxmlformats.org/officeDocument/2006/relationships/image" Target="../media/image92.jpeg"/><Relationship Id="rId1" Type="http://schemas.openxmlformats.org/officeDocument/2006/relationships/slideLayout" Target="../slideLayouts/slideLayout7.xml"/><Relationship Id="rId5" Type="http://schemas.openxmlformats.org/officeDocument/2006/relationships/image" Target="../media/image93.png"/><Relationship Id="rId4" Type="http://schemas.openxmlformats.org/officeDocument/2006/relationships/hyperlink" Target="https://forms.gle/q6JXCA2Hyz5hSvvu6"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forms.office.com/Pages/ShareFormPage.aspx?id=6TlgTaPq9k22IgNa28aAvlya2mDcKFxHi23xs4_Dr_pUMExPOUlVMjAxUzhLRzBUUTFERTc2UTQ2VC4u&amp;sharetoken=eTOIgjuyUhKOygeiCq72" TargetMode="External"/><Relationship Id="rId2" Type="http://schemas.openxmlformats.org/officeDocument/2006/relationships/hyperlink" Target="https://forms.office.com/Pages/ShareFormPage.aspx?id=6TlgTaPq9k22IgNa28aAvlya2mDcKFxHi23xs4_Dr_pURUJHRjdKUE9GNVdKVU1QOTBMTkhMNkxXUS4u&amp;sharetoken=4e5yxilOnedILwMV1Cje" TargetMode="External"/><Relationship Id="rId1" Type="http://schemas.openxmlformats.org/officeDocument/2006/relationships/slideLayout" Target="../slideLayouts/slideLayout2.xml"/><Relationship Id="rId4" Type="http://schemas.openxmlformats.org/officeDocument/2006/relationships/hyperlink" Target="https://forms.office.com/Pages/ShareFormPage.aspx?id=6TlgTaPq9k22IgNa28aAvlya2mDcKFxHi23xs4_Dr_pUQkcxT1VYQTQ5Nk9ETkZDUUdTRzhTSk5RQi4u&amp;sharetoken=GuScJo87QRGUwiMTDKz7"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youtube.com/watch?v=CPxSzxylRCI" TargetMode="External"/><Relationship Id="rId1" Type="http://schemas.openxmlformats.org/officeDocument/2006/relationships/slideLayout" Target="../slideLayouts/slideLayout2.xml"/><Relationship Id="rId5" Type="http://schemas.openxmlformats.org/officeDocument/2006/relationships/hyperlink" Target="https://80000hours.org/2013/04/how-to-improve-your-memory/" TargetMode="External"/><Relationship Id="rId4" Type="http://schemas.openxmlformats.org/officeDocument/2006/relationships/image" Target="../media/image7.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file:////var/folders/3s/y9gk13q1713098lqrh77f1940000gq/T/com.microsoft.Word/WebArchiveCopyPasteTempFiles/maxresdefault.jpg" TargetMode="External"/><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myfreebingocards.com/"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hyperlink" Target="https://www.tes.com/news/watch-how-close-covid-19-learning-gap" TargetMode="Externa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srenshaw.wordpress.com/2014/01/12/developing-hinge-questions-in-geography/" TargetMode="Externa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4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28.tiff"/><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hyperlink" Target="https://www.bbc.co.uk/news/av/uk-england-york-north-yorkshire-40672629" TargetMode="External"/><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https://www.ifitweremyhome.com/" TargetMode="External"/><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image" Target="../media/image34.emf"/><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www.womened.com/" TargetMode="Externa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s://www.aqa.org.uk/resources/geography/gcse/geography/teach/command-words" TargetMode="External"/></Relationships>
</file>

<file path=ppt/slides/_rels/slide8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6.xml"/></Relationships>
</file>

<file path=ppt/slides/_rels/slide9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2" Type="http://schemas.openxmlformats.org/officeDocument/2006/relationships/image" Target="../media/image46.tif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F80724-8EBD-41E4-9A99-53A14380CC5B}"/>
              </a:ext>
            </a:extLst>
          </p:cNvPr>
          <p:cNvSpPr>
            <a:spLocks noGrp="1"/>
          </p:cNvSpPr>
          <p:nvPr>
            <p:ph type="ctrTitle"/>
          </p:nvPr>
        </p:nvSpPr>
        <p:spPr>
          <a:xfrm>
            <a:off x="1097280" y="758952"/>
            <a:ext cx="10058400" cy="2822448"/>
          </a:xfrm>
        </p:spPr>
        <p:txBody>
          <a:bodyPr>
            <a:normAutofit fontScale="90000"/>
          </a:bodyPr>
          <a:lstStyle/>
          <a:p>
            <a:r>
              <a:rPr lang="en-GB" dirty="0"/>
              <a:t>GCSE Geography</a:t>
            </a:r>
            <a:br>
              <a:rPr lang="en-GB" dirty="0"/>
            </a:br>
            <a:r>
              <a:rPr lang="en-GB" dirty="0"/>
              <a:t>Increasing attainment for LPA and MPA- Grades 1-6</a:t>
            </a:r>
          </a:p>
        </p:txBody>
      </p:sp>
      <p:sp>
        <p:nvSpPr>
          <p:cNvPr id="3" name="Subtitle 2">
            <a:extLst>
              <a:ext uri="{FF2B5EF4-FFF2-40B4-BE49-F238E27FC236}">
                <a16:creationId xmlns:a16="http://schemas.microsoft.com/office/drawing/2014/main" id="{CDE3A998-12B6-4861-9B90-89D0A7BE779D}"/>
              </a:ext>
            </a:extLst>
          </p:cNvPr>
          <p:cNvSpPr>
            <a:spLocks noGrp="1"/>
          </p:cNvSpPr>
          <p:nvPr>
            <p:ph type="subTitle" idx="1"/>
          </p:nvPr>
        </p:nvSpPr>
        <p:spPr>
          <a:xfrm>
            <a:off x="1100051" y="4325112"/>
            <a:ext cx="10058400" cy="1932813"/>
          </a:xfrm>
        </p:spPr>
        <p:txBody>
          <a:bodyPr>
            <a:normAutofit lnSpcReduction="10000"/>
          </a:bodyPr>
          <a:lstStyle/>
          <a:p>
            <a:r>
              <a:rPr lang="en-GB" dirty="0"/>
              <a:t>Vicky </a:t>
            </a:r>
            <a:r>
              <a:rPr lang="en-GB" dirty="0" err="1"/>
              <a:t>mckinlay</a:t>
            </a:r>
            <a:r>
              <a:rPr lang="en-GB" dirty="0"/>
              <a:t> </a:t>
            </a:r>
          </a:p>
          <a:p>
            <a:r>
              <a:rPr lang="en-GB" dirty="0" err="1"/>
              <a:t>Linkedin</a:t>
            </a:r>
            <a:r>
              <a:rPr lang="en-GB" dirty="0"/>
              <a:t>: Victoria-</a:t>
            </a:r>
            <a:r>
              <a:rPr lang="en-GB" dirty="0" err="1"/>
              <a:t>mckinlay</a:t>
            </a:r>
            <a:r>
              <a:rPr lang="en-GB" dirty="0"/>
              <a:t>-</a:t>
            </a:r>
            <a:r>
              <a:rPr lang="en-GB" dirty="0" err="1"/>
              <a:t>fcct</a:t>
            </a:r>
            <a:endParaRPr lang="en-GB" dirty="0"/>
          </a:p>
          <a:p>
            <a:r>
              <a:rPr lang="en-GB" dirty="0"/>
              <a:t>x/Twitter: @vmckinlayfcct</a:t>
            </a:r>
          </a:p>
          <a:p>
            <a:r>
              <a:rPr lang="en-GB" dirty="0"/>
              <a:t>Email: Vicky.mckinlay@icloud.com</a:t>
            </a:r>
          </a:p>
        </p:txBody>
      </p:sp>
    </p:spTree>
    <p:extLst>
      <p:ext uri="{BB962C8B-B14F-4D97-AF65-F5344CB8AC3E}">
        <p14:creationId xmlns:p14="http://schemas.microsoft.com/office/powerpoint/2010/main" val="26485347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GB" dirty="0"/>
              <a:t>Who are the students?</a:t>
            </a:r>
          </a:p>
        </p:txBody>
      </p:sp>
      <p:pic>
        <p:nvPicPr>
          <p:cNvPr id="2" name="Picture 2" descr="Clip Art Student Png For - High School Students Cartoon, Transparent Png ,  Transparent Png Image - PNGitem">
            <a:extLst>
              <a:ext uri="{FF2B5EF4-FFF2-40B4-BE49-F238E27FC236}">
                <a16:creationId xmlns:a16="http://schemas.microsoft.com/office/drawing/2014/main" id="{05EA9977-F50C-814C-9A7D-CF93E729A8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7280" y="1852448"/>
            <a:ext cx="6432715" cy="42858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7912060"/>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6089D1-983F-454E-BAD7-EF56381380AA}"/>
              </a:ext>
            </a:extLst>
          </p:cNvPr>
          <p:cNvSpPr>
            <a:spLocks noGrp="1"/>
          </p:cNvSpPr>
          <p:nvPr>
            <p:ph type="title"/>
          </p:nvPr>
        </p:nvSpPr>
        <p:spPr>
          <a:xfrm>
            <a:off x="-2689550" y="988906"/>
            <a:ext cx="11360800" cy="763600"/>
          </a:xfrm>
        </p:spPr>
        <p:txBody>
          <a:bodyPr>
            <a:noAutofit/>
          </a:bodyPr>
          <a:lstStyle/>
          <a:p>
            <a:pPr algn="ctr"/>
            <a:r>
              <a:rPr lang="en-GB" sz="4267" dirty="0">
                <a:solidFill>
                  <a:schemeClr val="tx1"/>
                </a:solidFill>
              </a:rPr>
              <a:t>4. Using Resources</a:t>
            </a:r>
          </a:p>
        </p:txBody>
      </p:sp>
      <p:sp>
        <p:nvSpPr>
          <p:cNvPr id="3" name="Content Placeholder 2">
            <a:extLst>
              <a:ext uri="{FF2B5EF4-FFF2-40B4-BE49-F238E27FC236}">
                <a16:creationId xmlns:a16="http://schemas.microsoft.com/office/drawing/2014/main" id="{ACDE5C02-8D56-467E-B667-72C96BB05995}"/>
              </a:ext>
            </a:extLst>
          </p:cNvPr>
          <p:cNvSpPr>
            <a:spLocks noGrp="1"/>
          </p:cNvSpPr>
          <p:nvPr>
            <p:ph idx="1"/>
          </p:nvPr>
        </p:nvSpPr>
        <p:spPr/>
        <p:txBody>
          <a:bodyPr>
            <a:normAutofit lnSpcReduction="10000"/>
          </a:bodyPr>
          <a:lstStyle/>
          <a:p>
            <a:pPr marL="365749" indent="0" algn="ctr">
              <a:buClr>
                <a:schemeClr val="accent1">
                  <a:lumMod val="75000"/>
                </a:schemeClr>
              </a:buClr>
              <a:buNone/>
            </a:pPr>
            <a:r>
              <a:rPr lang="en-GB" sz="2800" dirty="0">
                <a:solidFill>
                  <a:schemeClr val="tx1"/>
                </a:solidFill>
              </a:rPr>
              <a:t>Key points for students</a:t>
            </a:r>
            <a:endParaRPr lang="en-GB" sz="2667" b="1" u="sng" dirty="0">
              <a:solidFill>
                <a:schemeClr val="accent1">
                  <a:lumMod val="75000"/>
                </a:schemeClr>
              </a:solidFill>
            </a:endParaRPr>
          </a:p>
          <a:p>
            <a:pPr>
              <a:buClr>
                <a:schemeClr val="accent1">
                  <a:lumMod val="75000"/>
                </a:schemeClr>
              </a:buClr>
              <a:buFont typeface="Arial" panose="020B0604020202020204" pitchFamily="34" charset="0"/>
              <a:buChar char="•"/>
            </a:pPr>
            <a:r>
              <a:rPr lang="en-GB" sz="2667" dirty="0">
                <a:solidFill>
                  <a:schemeClr val="tx1"/>
                </a:solidFill>
              </a:rPr>
              <a:t>Look at the resource carefully</a:t>
            </a:r>
          </a:p>
          <a:p>
            <a:pPr>
              <a:buClr>
                <a:schemeClr val="accent1">
                  <a:lumMod val="75000"/>
                </a:schemeClr>
              </a:buClr>
              <a:buFont typeface="Arial" panose="020B0604020202020204" pitchFamily="34" charset="0"/>
              <a:buChar char="•"/>
            </a:pPr>
            <a:r>
              <a:rPr lang="en-GB" sz="2667" dirty="0">
                <a:solidFill>
                  <a:schemeClr val="tx1"/>
                </a:solidFill>
              </a:rPr>
              <a:t>Read the text through several times</a:t>
            </a:r>
          </a:p>
          <a:p>
            <a:pPr>
              <a:buClr>
                <a:schemeClr val="accent1">
                  <a:lumMod val="75000"/>
                </a:schemeClr>
              </a:buClr>
              <a:buFont typeface="Arial" panose="020B0604020202020204" pitchFamily="34" charset="0"/>
              <a:buChar char="•"/>
            </a:pPr>
            <a:r>
              <a:rPr lang="en-GB" sz="2667" dirty="0">
                <a:solidFill>
                  <a:schemeClr val="tx1"/>
                </a:solidFill>
              </a:rPr>
              <a:t>Check the axes on graphs</a:t>
            </a:r>
          </a:p>
          <a:p>
            <a:pPr>
              <a:buClr>
                <a:schemeClr val="accent1">
                  <a:lumMod val="75000"/>
                </a:schemeClr>
              </a:buClr>
              <a:buFont typeface="Arial" panose="020B0604020202020204" pitchFamily="34" charset="0"/>
              <a:buChar char="•"/>
            </a:pPr>
            <a:r>
              <a:rPr lang="en-GB" sz="2667" dirty="0">
                <a:solidFill>
                  <a:schemeClr val="tx1"/>
                </a:solidFill>
              </a:rPr>
              <a:t>Look carefully at the key on maps</a:t>
            </a:r>
          </a:p>
          <a:p>
            <a:pPr>
              <a:buClr>
                <a:schemeClr val="accent1">
                  <a:lumMod val="75000"/>
                </a:schemeClr>
              </a:buClr>
              <a:buFont typeface="Arial" panose="020B0604020202020204" pitchFamily="34" charset="0"/>
              <a:buChar char="•"/>
            </a:pPr>
            <a:r>
              <a:rPr lang="en-GB" sz="2667" dirty="0">
                <a:solidFill>
                  <a:schemeClr val="tx1"/>
                </a:solidFill>
              </a:rPr>
              <a:t>Look really closely at photographs</a:t>
            </a:r>
          </a:p>
          <a:p>
            <a:pPr>
              <a:buClr>
                <a:schemeClr val="accent1">
                  <a:lumMod val="75000"/>
                </a:schemeClr>
              </a:buClr>
              <a:buFont typeface="Arial" panose="020B0604020202020204" pitchFamily="34" charset="0"/>
              <a:buChar char="•"/>
            </a:pPr>
            <a:r>
              <a:rPr lang="en-GB" sz="2667" dirty="0">
                <a:solidFill>
                  <a:schemeClr val="tx1"/>
                </a:solidFill>
              </a:rPr>
              <a:t>Annotate the resource</a:t>
            </a:r>
          </a:p>
          <a:p>
            <a:pPr>
              <a:buClr>
                <a:schemeClr val="accent1">
                  <a:lumMod val="75000"/>
                </a:schemeClr>
              </a:buClr>
              <a:buFont typeface="Arial" panose="020B0604020202020204" pitchFamily="34" charset="0"/>
              <a:buChar char="•"/>
            </a:pPr>
            <a:r>
              <a:rPr lang="en-GB" sz="2667" dirty="0">
                <a:solidFill>
                  <a:schemeClr val="tx1"/>
                </a:solidFill>
              </a:rPr>
              <a:t>Reword text</a:t>
            </a:r>
          </a:p>
          <a:p>
            <a:pPr>
              <a:buClr>
                <a:schemeClr val="accent1">
                  <a:lumMod val="75000"/>
                </a:schemeClr>
              </a:buClr>
              <a:buFont typeface="Arial" panose="020B0604020202020204" pitchFamily="34" charset="0"/>
              <a:buChar char="•"/>
            </a:pPr>
            <a:endParaRPr lang="en-GB" sz="2667" dirty="0">
              <a:solidFill>
                <a:schemeClr val="accent1">
                  <a:lumMod val="75000"/>
                </a:schemeClr>
              </a:solidFill>
            </a:endParaRPr>
          </a:p>
          <a:p>
            <a:pPr marL="0" indent="0">
              <a:buNone/>
            </a:pPr>
            <a:endParaRPr lang="en-GB" dirty="0"/>
          </a:p>
        </p:txBody>
      </p:sp>
    </p:spTree>
    <p:extLst>
      <p:ext uri="{BB962C8B-B14F-4D97-AF65-F5344CB8AC3E}">
        <p14:creationId xmlns:p14="http://schemas.microsoft.com/office/powerpoint/2010/main" val="4103155028"/>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15600" y="639829"/>
            <a:ext cx="11360800" cy="763600"/>
          </a:xfrm>
        </p:spPr>
        <p:txBody>
          <a:bodyPr>
            <a:noAutofit/>
          </a:bodyPr>
          <a:lstStyle/>
          <a:p>
            <a:r>
              <a:rPr lang="en-GB" sz="4267" dirty="0">
                <a:solidFill>
                  <a:schemeClr val="tx1"/>
                </a:solidFill>
              </a:rPr>
              <a:t>Using the photo, </a:t>
            </a:r>
            <a:r>
              <a:rPr lang="en-GB" sz="4267" dirty="0">
                <a:solidFill>
                  <a:srgbClr val="FF0000"/>
                </a:solidFill>
              </a:rPr>
              <a:t>explain</a:t>
            </a:r>
            <a:r>
              <a:rPr lang="en-GB" sz="4267" dirty="0">
                <a:solidFill>
                  <a:schemeClr val="accent1">
                    <a:lumMod val="75000"/>
                  </a:schemeClr>
                </a:solidFill>
              </a:rPr>
              <a:t> </a:t>
            </a:r>
            <a:r>
              <a:rPr lang="en-GB" sz="4267" dirty="0">
                <a:solidFill>
                  <a:schemeClr val="tx1"/>
                </a:solidFill>
              </a:rPr>
              <a:t>how the coast is protected  (4 marks)</a:t>
            </a:r>
          </a:p>
        </p:txBody>
      </p:sp>
      <p:sp>
        <p:nvSpPr>
          <p:cNvPr id="2" name="TextBox 1"/>
          <p:cNvSpPr txBox="1"/>
          <p:nvPr/>
        </p:nvSpPr>
        <p:spPr>
          <a:xfrm>
            <a:off x="9456421" y="1955433"/>
            <a:ext cx="2784309" cy="1938992"/>
          </a:xfrm>
          <a:prstGeom prst="rect">
            <a:avLst/>
          </a:prstGeom>
          <a:noFill/>
          <a:ln>
            <a:noFill/>
          </a:ln>
        </p:spPr>
        <p:txBody>
          <a:bodyPr wrap="square" rtlCol="0">
            <a:spAutoFit/>
          </a:bodyPr>
          <a:lstStyle/>
          <a:p>
            <a:r>
              <a:rPr lang="en-GB" sz="2400" dirty="0">
                <a:solidFill>
                  <a:srgbClr val="FF0000"/>
                </a:solidFill>
                <a:latin typeface="Century Gothic" panose="020B0502020202020204" pitchFamily="34" charset="0"/>
              </a:rPr>
              <a:t>2 strategies</a:t>
            </a:r>
          </a:p>
          <a:p>
            <a:endParaRPr lang="en-GB" sz="2400" dirty="0">
              <a:solidFill>
                <a:srgbClr val="FF0000"/>
              </a:solidFill>
              <a:latin typeface="Century Gothic" panose="020B0502020202020204" pitchFamily="34" charset="0"/>
            </a:endParaRPr>
          </a:p>
          <a:p>
            <a:r>
              <a:rPr lang="en-GB" sz="2400" dirty="0">
                <a:solidFill>
                  <a:srgbClr val="FF0000"/>
                </a:solidFill>
                <a:latin typeface="Century Gothic" panose="020B0502020202020204" pitchFamily="34" charset="0"/>
              </a:rPr>
              <a:t>Laminate photographs</a:t>
            </a:r>
          </a:p>
          <a:p>
            <a:endParaRPr lang="en-GB" sz="2400" b="1" dirty="0">
              <a:solidFill>
                <a:srgbClr val="FF0000"/>
              </a:solidFill>
              <a:latin typeface="Century Gothic" panose="020B0502020202020204" pitchFamily="34" charset="0"/>
            </a:endParaRPr>
          </a:p>
        </p:txBody>
      </p:sp>
      <p:pic>
        <p:nvPicPr>
          <p:cNvPr id="3078" name="Picture 6" descr="Coastal Protection Structures Archives - AW Maritime">
            <a:extLst>
              <a:ext uri="{FF2B5EF4-FFF2-40B4-BE49-F238E27FC236}">
                <a16:creationId xmlns:a16="http://schemas.microsoft.com/office/drawing/2014/main" id="{7537EB3E-9AE9-4B19-92E1-3620CDF6D1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4767" y="1789610"/>
            <a:ext cx="5983553" cy="448766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2BCD2A28-4A02-40C8-887B-A600F5B218C1}"/>
              </a:ext>
            </a:extLst>
          </p:cNvPr>
          <p:cNvSpPr txBox="1"/>
          <p:nvPr/>
        </p:nvSpPr>
        <p:spPr>
          <a:xfrm>
            <a:off x="7467484" y="5795897"/>
            <a:ext cx="3977874" cy="523220"/>
          </a:xfrm>
          <a:prstGeom prst="rect">
            <a:avLst/>
          </a:prstGeom>
          <a:noFill/>
        </p:spPr>
        <p:txBody>
          <a:bodyPr wrap="square">
            <a:spAutoFit/>
          </a:bodyPr>
          <a:lstStyle/>
          <a:p>
            <a:r>
              <a:rPr lang="en-GB" sz="1400" dirty="0"/>
              <a:t>https://www.awmaritime.com/projects_cat/coastal-protection-structures/</a:t>
            </a:r>
          </a:p>
        </p:txBody>
      </p:sp>
    </p:spTree>
    <p:extLst>
      <p:ext uri="{BB962C8B-B14F-4D97-AF65-F5344CB8AC3E}">
        <p14:creationId xmlns:p14="http://schemas.microsoft.com/office/powerpoint/2010/main" val="1259167620"/>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idx="4294967295"/>
          </p:nvPr>
        </p:nvSpPr>
        <p:spPr>
          <a:xfrm>
            <a:off x="0" y="406400"/>
            <a:ext cx="7859713" cy="1143000"/>
          </a:xfrm>
        </p:spPr>
        <p:txBody>
          <a:bodyPr>
            <a:normAutofit/>
          </a:bodyPr>
          <a:lstStyle/>
          <a:p>
            <a:r>
              <a:rPr lang="en-GB" sz="3600" dirty="0"/>
              <a:t>Train your students:</a:t>
            </a:r>
            <a:br>
              <a:rPr lang="en-GB" sz="3600" dirty="0"/>
            </a:br>
            <a:r>
              <a:rPr lang="en-GB" sz="3600" dirty="0"/>
              <a:t>Rich and poor in RIO</a:t>
            </a:r>
          </a:p>
        </p:txBody>
      </p:sp>
      <p:sp>
        <p:nvSpPr>
          <p:cNvPr id="8" name="AutoShape 4" descr="Related image"/>
          <p:cNvSpPr>
            <a:spLocks noChangeAspect="1" noChangeArrowheads="1"/>
          </p:cNvSpPr>
          <p:nvPr/>
        </p:nvSpPr>
        <p:spPr bwMode="auto">
          <a:xfrm>
            <a:off x="1679575" y="748905"/>
            <a:ext cx="3048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 name="AutoShape 6" descr="Related image"/>
          <p:cNvSpPr>
            <a:spLocks noChangeAspect="1" noChangeArrowheads="1"/>
          </p:cNvSpPr>
          <p:nvPr/>
        </p:nvSpPr>
        <p:spPr bwMode="auto">
          <a:xfrm>
            <a:off x="1831975" y="863205"/>
            <a:ext cx="3048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 name="AutoShape 8" descr="Related image"/>
          <p:cNvSpPr>
            <a:spLocks noChangeAspect="1" noChangeArrowheads="1"/>
          </p:cNvSpPr>
          <p:nvPr/>
        </p:nvSpPr>
        <p:spPr bwMode="auto">
          <a:xfrm>
            <a:off x="1984375" y="977505"/>
            <a:ext cx="3048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 name="AutoShape 10" descr="Arm neben Reich (Foto: Benjamin Myers)"/>
          <p:cNvSpPr>
            <a:spLocks noChangeAspect="1" noChangeArrowheads="1"/>
          </p:cNvSpPr>
          <p:nvPr/>
        </p:nvSpPr>
        <p:spPr bwMode="auto">
          <a:xfrm>
            <a:off x="2136775" y="1091805"/>
            <a:ext cx="3048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 name="AutoShape 12" descr="Arm neben Reich (Foto: Benjamin Myers)"/>
          <p:cNvSpPr>
            <a:spLocks noChangeAspect="1" noChangeArrowheads="1"/>
          </p:cNvSpPr>
          <p:nvPr/>
        </p:nvSpPr>
        <p:spPr bwMode="auto">
          <a:xfrm>
            <a:off x="2289175" y="1206105"/>
            <a:ext cx="3048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 name="TextBox 1"/>
          <p:cNvSpPr txBox="1"/>
          <p:nvPr/>
        </p:nvSpPr>
        <p:spPr>
          <a:xfrm>
            <a:off x="2441575" y="4733556"/>
            <a:ext cx="7633115" cy="1569660"/>
          </a:xfrm>
          <a:prstGeom prst="rect">
            <a:avLst/>
          </a:prstGeom>
          <a:noFill/>
        </p:spPr>
        <p:txBody>
          <a:bodyPr wrap="none" rtlCol="0">
            <a:spAutoFit/>
          </a:bodyPr>
          <a:lstStyle/>
          <a:p>
            <a:r>
              <a:rPr lang="en-GB" sz="2400" b="1" dirty="0">
                <a:solidFill>
                  <a:srgbClr val="FF0000"/>
                </a:solidFill>
              </a:rPr>
              <a:t>Suggest questions</a:t>
            </a:r>
          </a:p>
          <a:p>
            <a:r>
              <a:rPr lang="en-GB" sz="2400" b="1" dirty="0">
                <a:solidFill>
                  <a:srgbClr val="FF0000"/>
                </a:solidFill>
              </a:rPr>
              <a:t>Level 1:  closed questions, e.g. What…  When..</a:t>
            </a:r>
          </a:p>
          <a:p>
            <a:r>
              <a:rPr lang="en-GB" sz="2400" b="1" dirty="0">
                <a:solidFill>
                  <a:srgbClr val="FF0000"/>
                </a:solidFill>
              </a:rPr>
              <a:t>Level 2 : open questions, e.g.  Why…</a:t>
            </a:r>
          </a:p>
          <a:p>
            <a:r>
              <a:rPr lang="en-GB" sz="2400" b="1" dirty="0">
                <a:solidFill>
                  <a:srgbClr val="FF0000"/>
                </a:solidFill>
              </a:rPr>
              <a:t>Level 3 : probing questions, e.g. Which…   To what extent…</a:t>
            </a:r>
          </a:p>
        </p:txBody>
      </p:sp>
      <p:sp>
        <p:nvSpPr>
          <p:cNvPr id="17" name="TextBox 16">
            <a:extLst>
              <a:ext uri="{FF2B5EF4-FFF2-40B4-BE49-F238E27FC236}">
                <a16:creationId xmlns:a16="http://schemas.microsoft.com/office/drawing/2014/main" id="{5FF1052F-5D7E-D14B-A9AA-F5B72F94A01E}"/>
              </a:ext>
            </a:extLst>
          </p:cNvPr>
          <p:cNvSpPr txBox="1"/>
          <p:nvPr/>
        </p:nvSpPr>
        <p:spPr>
          <a:xfrm>
            <a:off x="1114008" y="1891905"/>
            <a:ext cx="1740733" cy="1938992"/>
          </a:xfrm>
          <a:prstGeom prst="rect">
            <a:avLst/>
          </a:prstGeom>
          <a:noFill/>
        </p:spPr>
        <p:txBody>
          <a:bodyPr wrap="none" rtlCol="0">
            <a:spAutoFit/>
          </a:bodyPr>
          <a:lstStyle/>
          <a:p>
            <a:r>
              <a:rPr lang="en-GB" sz="2000" b="1" dirty="0">
                <a:solidFill>
                  <a:srgbClr val="FF0000"/>
                </a:solidFill>
              </a:rPr>
              <a:t>Key words:</a:t>
            </a:r>
          </a:p>
          <a:p>
            <a:r>
              <a:rPr lang="en-GB" sz="2000" b="1" dirty="0">
                <a:solidFill>
                  <a:srgbClr val="FF0000"/>
                </a:solidFill>
              </a:rPr>
              <a:t>Social</a:t>
            </a:r>
          </a:p>
          <a:p>
            <a:r>
              <a:rPr lang="en-GB" sz="2000" b="1" dirty="0">
                <a:solidFill>
                  <a:srgbClr val="FF0000"/>
                </a:solidFill>
              </a:rPr>
              <a:t>Economic</a:t>
            </a:r>
          </a:p>
          <a:p>
            <a:r>
              <a:rPr lang="en-GB" sz="2000" b="1" dirty="0">
                <a:solidFill>
                  <a:srgbClr val="FF0000"/>
                </a:solidFill>
              </a:rPr>
              <a:t>Environmental</a:t>
            </a:r>
          </a:p>
          <a:p>
            <a:r>
              <a:rPr lang="en-GB" sz="2000" b="1" dirty="0">
                <a:solidFill>
                  <a:srgbClr val="FF0000"/>
                </a:solidFill>
              </a:rPr>
              <a:t>Challenges</a:t>
            </a:r>
          </a:p>
          <a:p>
            <a:r>
              <a:rPr lang="en-GB" sz="2000" b="1" dirty="0">
                <a:solidFill>
                  <a:srgbClr val="FF0000"/>
                </a:solidFill>
              </a:rPr>
              <a:t>Opportunities</a:t>
            </a:r>
          </a:p>
        </p:txBody>
      </p:sp>
      <p:pic>
        <p:nvPicPr>
          <p:cNvPr id="4" name="Picture 3">
            <a:extLst>
              <a:ext uri="{FF2B5EF4-FFF2-40B4-BE49-F238E27FC236}">
                <a16:creationId xmlns:a16="http://schemas.microsoft.com/office/drawing/2014/main" id="{E9736746-25A2-4BB1-AD47-BE776977F275}"/>
              </a:ext>
            </a:extLst>
          </p:cNvPr>
          <p:cNvPicPr>
            <a:picLocks noChangeAspect="1"/>
          </p:cNvPicPr>
          <p:nvPr/>
        </p:nvPicPr>
        <p:blipFill>
          <a:blip r:embed="rId2"/>
          <a:stretch>
            <a:fillRect/>
          </a:stretch>
        </p:blipFill>
        <p:spPr>
          <a:xfrm>
            <a:off x="7008294" y="221014"/>
            <a:ext cx="3199331" cy="4790793"/>
          </a:xfrm>
          <a:prstGeom prst="rect">
            <a:avLst/>
          </a:prstGeom>
        </p:spPr>
      </p:pic>
      <p:sp>
        <p:nvSpPr>
          <p:cNvPr id="14" name="TextBox 13">
            <a:extLst>
              <a:ext uri="{FF2B5EF4-FFF2-40B4-BE49-F238E27FC236}">
                <a16:creationId xmlns:a16="http://schemas.microsoft.com/office/drawing/2014/main" id="{321DDF4B-AF45-465E-8748-C482C45BA411}"/>
              </a:ext>
            </a:extLst>
          </p:cNvPr>
          <p:cNvSpPr txBox="1"/>
          <p:nvPr/>
        </p:nvSpPr>
        <p:spPr>
          <a:xfrm>
            <a:off x="6903720" y="4998394"/>
            <a:ext cx="6187440" cy="276999"/>
          </a:xfrm>
          <a:prstGeom prst="rect">
            <a:avLst/>
          </a:prstGeom>
          <a:noFill/>
        </p:spPr>
        <p:txBody>
          <a:bodyPr wrap="square">
            <a:spAutoFit/>
          </a:bodyPr>
          <a:lstStyle/>
          <a:p>
            <a:r>
              <a:rPr lang="en-GB" sz="1200" dirty="0"/>
              <a:t>https://www.flickr.com/photos/hadsie/3288905571</a:t>
            </a:r>
          </a:p>
        </p:txBody>
      </p:sp>
    </p:spTree>
    <p:extLst>
      <p:ext uri="{BB962C8B-B14F-4D97-AF65-F5344CB8AC3E}">
        <p14:creationId xmlns:p14="http://schemas.microsoft.com/office/powerpoint/2010/main" val="579749928"/>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23393" y="884522"/>
            <a:ext cx="5927135" cy="369332"/>
          </a:xfrm>
          <a:prstGeom prst="rect">
            <a:avLst/>
          </a:prstGeom>
          <a:noFill/>
        </p:spPr>
        <p:txBody>
          <a:bodyPr wrap="none" rtlCol="0">
            <a:spAutoFit/>
          </a:bodyPr>
          <a:lstStyle/>
          <a:p>
            <a:r>
              <a:rPr lang="en-GB" dirty="0"/>
              <a:t>They can annotate the photograph in order to really look at it</a:t>
            </a:r>
            <a:endParaRPr lang="en-US" dirty="0"/>
          </a:p>
        </p:txBody>
      </p:sp>
      <p:sp>
        <p:nvSpPr>
          <p:cNvPr id="5" name="TextBox 4"/>
          <p:cNvSpPr txBox="1"/>
          <p:nvPr/>
        </p:nvSpPr>
        <p:spPr>
          <a:xfrm>
            <a:off x="502159" y="1887236"/>
            <a:ext cx="3762377" cy="1754326"/>
          </a:xfrm>
          <a:prstGeom prst="rect">
            <a:avLst/>
          </a:prstGeom>
          <a:noFill/>
        </p:spPr>
        <p:txBody>
          <a:bodyPr wrap="none" rtlCol="0">
            <a:spAutoFit/>
          </a:bodyPr>
          <a:lstStyle/>
          <a:p>
            <a:pPr marL="285744" indent="-285744">
              <a:buFont typeface="Arial" panose="020B0604020202020204" pitchFamily="34" charset="0"/>
              <a:buChar char="•"/>
            </a:pPr>
            <a:r>
              <a:rPr lang="en-GB" dirty="0"/>
              <a:t>Where is this?</a:t>
            </a:r>
          </a:p>
          <a:p>
            <a:pPr marL="285744" indent="-285744">
              <a:buFont typeface="Arial" panose="020B0604020202020204" pitchFamily="34" charset="0"/>
              <a:buChar char="•"/>
            </a:pPr>
            <a:r>
              <a:rPr lang="en-GB" dirty="0"/>
              <a:t>Who owns the land?</a:t>
            </a:r>
          </a:p>
          <a:p>
            <a:pPr marL="285744" indent="-285744">
              <a:buFont typeface="Arial" panose="020B0604020202020204" pitchFamily="34" charset="0"/>
              <a:buChar char="•"/>
            </a:pPr>
            <a:r>
              <a:rPr lang="en-GB" dirty="0"/>
              <a:t>How could this place be improved?</a:t>
            </a:r>
          </a:p>
          <a:p>
            <a:pPr marL="285744" indent="-285744">
              <a:buFont typeface="Arial" panose="020B0604020202020204" pitchFamily="34" charset="0"/>
              <a:buChar char="•"/>
            </a:pPr>
            <a:r>
              <a:rPr lang="en-GB" dirty="0"/>
              <a:t>Why do people live here?</a:t>
            </a:r>
          </a:p>
          <a:p>
            <a:pPr marL="285744" indent="-285744">
              <a:buFont typeface="Arial" panose="020B0604020202020204" pitchFamily="34" charset="0"/>
              <a:buChar char="•"/>
            </a:pPr>
            <a:r>
              <a:rPr lang="en-GB" dirty="0"/>
              <a:t>Do they have running water?</a:t>
            </a:r>
          </a:p>
          <a:p>
            <a:pPr marL="285744" indent="-285744">
              <a:buFont typeface="Arial" panose="020B0604020202020204" pitchFamily="34" charset="0"/>
              <a:buChar char="•"/>
            </a:pPr>
            <a:r>
              <a:rPr lang="en-GB" dirty="0"/>
              <a:t>Do they have electricity?</a:t>
            </a:r>
            <a:endParaRPr lang="en-US" dirty="0"/>
          </a:p>
        </p:txBody>
      </p:sp>
      <p:sp>
        <p:nvSpPr>
          <p:cNvPr id="6" name="TextBox 5"/>
          <p:cNvSpPr txBox="1"/>
          <p:nvPr/>
        </p:nvSpPr>
        <p:spPr>
          <a:xfrm>
            <a:off x="502159" y="4148105"/>
            <a:ext cx="2783007" cy="369332"/>
          </a:xfrm>
          <a:prstGeom prst="rect">
            <a:avLst/>
          </a:prstGeom>
          <a:noFill/>
        </p:spPr>
        <p:txBody>
          <a:bodyPr wrap="square" rtlCol="0">
            <a:spAutoFit/>
          </a:bodyPr>
          <a:lstStyle/>
          <a:p>
            <a:r>
              <a:rPr lang="en-GB" dirty="0"/>
              <a:t>Convert to exam questions</a:t>
            </a:r>
            <a:endParaRPr lang="en-US" dirty="0"/>
          </a:p>
        </p:txBody>
      </p:sp>
      <p:sp>
        <p:nvSpPr>
          <p:cNvPr id="7" name="TextBox 6"/>
          <p:cNvSpPr txBox="1"/>
          <p:nvPr/>
        </p:nvSpPr>
        <p:spPr>
          <a:xfrm>
            <a:off x="623393" y="4773149"/>
            <a:ext cx="2695577" cy="1200329"/>
          </a:xfrm>
          <a:prstGeom prst="rect">
            <a:avLst/>
          </a:prstGeom>
          <a:noFill/>
        </p:spPr>
        <p:txBody>
          <a:bodyPr wrap="square" rtlCol="0">
            <a:spAutoFit/>
          </a:bodyPr>
          <a:lstStyle/>
          <a:p>
            <a:pPr marL="285744" indent="-285744">
              <a:buFont typeface="Arial" panose="020B0604020202020204" pitchFamily="34" charset="0"/>
              <a:buChar char="•"/>
            </a:pPr>
            <a:r>
              <a:rPr lang="en-GB" dirty="0"/>
              <a:t>Suggest the challenges and opportunities of living in this shanty town</a:t>
            </a:r>
            <a:r>
              <a:rPr lang="en-US" dirty="0"/>
              <a:t>.</a:t>
            </a:r>
            <a:endParaRPr lang="en-GB" dirty="0"/>
          </a:p>
        </p:txBody>
      </p:sp>
      <p:pic>
        <p:nvPicPr>
          <p:cNvPr id="8" name="Picture 7">
            <a:extLst>
              <a:ext uri="{FF2B5EF4-FFF2-40B4-BE49-F238E27FC236}">
                <a16:creationId xmlns:a16="http://schemas.microsoft.com/office/drawing/2014/main" id="{E96B2572-FD50-48F3-A353-F128D756FB0C}"/>
              </a:ext>
            </a:extLst>
          </p:cNvPr>
          <p:cNvPicPr>
            <a:picLocks noChangeAspect="1"/>
          </p:cNvPicPr>
          <p:nvPr/>
        </p:nvPicPr>
        <p:blipFill>
          <a:blip r:embed="rId3"/>
          <a:stretch>
            <a:fillRect/>
          </a:stretch>
        </p:blipFill>
        <p:spPr>
          <a:xfrm>
            <a:off x="6714945" y="108832"/>
            <a:ext cx="4018635" cy="6017648"/>
          </a:xfrm>
          <a:prstGeom prst="rect">
            <a:avLst/>
          </a:prstGeom>
        </p:spPr>
      </p:pic>
      <p:sp>
        <p:nvSpPr>
          <p:cNvPr id="10" name="TextBox 9">
            <a:extLst>
              <a:ext uri="{FF2B5EF4-FFF2-40B4-BE49-F238E27FC236}">
                <a16:creationId xmlns:a16="http://schemas.microsoft.com/office/drawing/2014/main" id="{D2B969D2-3FA3-4B75-BB9C-CD141C65E469}"/>
              </a:ext>
            </a:extLst>
          </p:cNvPr>
          <p:cNvSpPr txBox="1"/>
          <p:nvPr/>
        </p:nvSpPr>
        <p:spPr>
          <a:xfrm>
            <a:off x="6714945" y="6126480"/>
            <a:ext cx="6187440" cy="276999"/>
          </a:xfrm>
          <a:prstGeom prst="rect">
            <a:avLst/>
          </a:prstGeom>
          <a:noFill/>
        </p:spPr>
        <p:txBody>
          <a:bodyPr wrap="square">
            <a:spAutoFit/>
          </a:bodyPr>
          <a:lstStyle/>
          <a:p>
            <a:r>
              <a:rPr lang="en-GB" sz="1200" dirty="0"/>
              <a:t>https://www.flickr.com/photos/hadsie/3288905571</a:t>
            </a:r>
          </a:p>
        </p:txBody>
      </p:sp>
    </p:spTree>
    <p:extLst>
      <p:ext uri="{BB962C8B-B14F-4D97-AF65-F5344CB8AC3E}">
        <p14:creationId xmlns:p14="http://schemas.microsoft.com/office/powerpoint/2010/main" val="3145197725"/>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E048D-75F4-4B62-A040-E43558ED27B7}"/>
              </a:ext>
            </a:extLst>
          </p:cNvPr>
          <p:cNvSpPr>
            <a:spLocks noGrp="1"/>
          </p:cNvSpPr>
          <p:nvPr>
            <p:ph type="title"/>
          </p:nvPr>
        </p:nvSpPr>
        <p:spPr/>
        <p:txBody>
          <a:bodyPr/>
          <a:lstStyle/>
          <a:p>
            <a:r>
              <a:rPr lang="en-GB" dirty="0"/>
              <a:t>6. Ensure skills are secure</a:t>
            </a:r>
          </a:p>
        </p:txBody>
      </p:sp>
    </p:spTree>
    <p:extLst>
      <p:ext uri="{BB962C8B-B14F-4D97-AF65-F5344CB8AC3E}">
        <p14:creationId xmlns:p14="http://schemas.microsoft.com/office/powerpoint/2010/main" val="2368291619"/>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99456" y="185267"/>
            <a:ext cx="9313880" cy="1138773"/>
          </a:xfrm>
          <a:prstGeom prst="rect">
            <a:avLst/>
          </a:prstGeom>
        </p:spPr>
        <p:txBody>
          <a:bodyPr wrap="square">
            <a:spAutoFit/>
          </a:bodyPr>
          <a:lstStyle/>
          <a:p>
            <a:r>
              <a:rPr lang="en-GB" sz="3600" dirty="0"/>
              <a:t>The Importance of Skills</a:t>
            </a:r>
          </a:p>
          <a:p>
            <a:r>
              <a:rPr lang="en-GB" sz="2000" b="1" dirty="0"/>
              <a:t> </a:t>
            </a:r>
            <a:r>
              <a:rPr lang="en-GB" sz="3200" b="1" dirty="0"/>
              <a:t>60 marks</a:t>
            </a:r>
          </a:p>
        </p:txBody>
      </p:sp>
      <p:sp>
        <p:nvSpPr>
          <p:cNvPr id="3" name="Rectangle 2"/>
          <p:cNvSpPr/>
          <p:nvPr/>
        </p:nvSpPr>
        <p:spPr>
          <a:xfrm rot="10800000" flipV="1">
            <a:off x="3233530" y="4993116"/>
            <a:ext cx="2266121" cy="461665"/>
          </a:xfrm>
          <a:prstGeom prst="rect">
            <a:avLst/>
          </a:prstGeom>
        </p:spPr>
        <p:txBody>
          <a:bodyPr wrap="square">
            <a:spAutoFit/>
          </a:bodyPr>
          <a:lstStyle/>
          <a:p>
            <a:r>
              <a:rPr lang="en-GB" sz="2400" b="1" dirty="0">
                <a:highlight>
                  <a:srgbClr val="FFFF00"/>
                </a:highlight>
              </a:rPr>
              <a:t> </a:t>
            </a:r>
          </a:p>
        </p:txBody>
      </p:sp>
      <p:pic>
        <p:nvPicPr>
          <p:cNvPr id="4" name="Picture 3">
            <a:extLst>
              <a:ext uri="{FF2B5EF4-FFF2-40B4-BE49-F238E27FC236}">
                <a16:creationId xmlns:a16="http://schemas.microsoft.com/office/drawing/2014/main" id="{46F354C0-0394-4091-886F-5FF539A2FEA6}"/>
              </a:ext>
            </a:extLst>
          </p:cNvPr>
          <p:cNvPicPr>
            <a:picLocks noChangeAspect="1"/>
          </p:cNvPicPr>
          <p:nvPr/>
        </p:nvPicPr>
        <p:blipFill>
          <a:blip r:embed="rId2"/>
          <a:stretch>
            <a:fillRect/>
          </a:stretch>
        </p:blipFill>
        <p:spPr>
          <a:xfrm>
            <a:off x="4755564" y="2994337"/>
            <a:ext cx="2719371" cy="1364975"/>
          </a:xfrm>
          <a:prstGeom prst="rect">
            <a:avLst/>
          </a:prstGeom>
        </p:spPr>
      </p:pic>
      <p:pic>
        <p:nvPicPr>
          <p:cNvPr id="5" name="Picture 4">
            <a:extLst>
              <a:ext uri="{FF2B5EF4-FFF2-40B4-BE49-F238E27FC236}">
                <a16:creationId xmlns:a16="http://schemas.microsoft.com/office/drawing/2014/main" id="{7B631A75-7B14-42E9-862A-0A0D310EAC89}"/>
              </a:ext>
            </a:extLst>
          </p:cNvPr>
          <p:cNvPicPr>
            <a:picLocks noChangeAspect="1"/>
          </p:cNvPicPr>
          <p:nvPr/>
        </p:nvPicPr>
        <p:blipFill>
          <a:blip r:embed="rId3"/>
          <a:stretch>
            <a:fillRect/>
          </a:stretch>
        </p:blipFill>
        <p:spPr>
          <a:xfrm>
            <a:off x="9368381" y="2717596"/>
            <a:ext cx="2822172" cy="2413181"/>
          </a:xfrm>
          <a:prstGeom prst="rect">
            <a:avLst/>
          </a:prstGeom>
        </p:spPr>
      </p:pic>
      <p:pic>
        <p:nvPicPr>
          <p:cNvPr id="7" name="Picture 6">
            <a:extLst>
              <a:ext uri="{FF2B5EF4-FFF2-40B4-BE49-F238E27FC236}">
                <a16:creationId xmlns:a16="http://schemas.microsoft.com/office/drawing/2014/main" id="{ECB3344E-7DCB-4375-BAE1-626016644946}"/>
              </a:ext>
            </a:extLst>
          </p:cNvPr>
          <p:cNvPicPr>
            <a:picLocks noChangeAspect="1"/>
          </p:cNvPicPr>
          <p:nvPr/>
        </p:nvPicPr>
        <p:blipFill>
          <a:blip r:embed="rId4"/>
          <a:stretch>
            <a:fillRect/>
          </a:stretch>
        </p:blipFill>
        <p:spPr>
          <a:xfrm>
            <a:off x="638761" y="2717597"/>
            <a:ext cx="4078308" cy="3283431"/>
          </a:xfrm>
          <a:prstGeom prst="rect">
            <a:avLst/>
          </a:prstGeom>
        </p:spPr>
      </p:pic>
      <p:pic>
        <p:nvPicPr>
          <p:cNvPr id="8" name="Picture 7">
            <a:extLst>
              <a:ext uri="{FF2B5EF4-FFF2-40B4-BE49-F238E27FC236}">
                <a16:creationId xmlns:a16="http://schemas.microsoft.com/office/drawing/2014/main" id="{AB82FF41-35F2-4D12-8BF6-2C3DF57AA7FF}"/>
              </a:ext>
            </a:extLst>
          </p:cNvPr>
          <p:cNvPicPr>
            <a:picLocks noChangeAspect="1"/>
          </p:cNvPicPr>
          <p:nvPr/>
        </p:nvPicPr>
        <p:blipFill>
          <a:blip r:embed="rId5"/>
          <a:stretch>
            <a:fillRect/>
          </a:stretch>
        </p:blipFill>
        <p:spPr>
          <a:xfrm>
            <a:off x="7171027" y="1354817"/>
            <a:ext cx="2719371" cy="2156171"/>
          </a:xfrm>
          <a:prstGeom prst="rect">
            <a:avLst/>
          </a:prstGeom>
        </p:spPr>
      </p:pic>
      <p:pic>
        <p:nvPicPr>
          <p:cNvPr id="9" name="Picture 8">
            <a:extLst>
              <a:ext uri="{FF2B5EF4-FFF2-40B4-BE49-F238E27FC236}">
                <a16:creationId xmlns:a16="http://schemas.microsoft.com/office/drawing/2014/main" id="{23F6AD55-A687-4315-BE79-F606D9E7D7EF}"/>
              </a:ext>
            </a:extLst>
          </p:cNvPr>
          <p:cNvPicPr>
            <a:picLocks noChangeAspect="1"/>
          </p:cNvPicPr>
          <p:nvPr/>
        </p:nvPicPr>
        <p:blipFill>
          <a:blip r:embed="rId6"/>
          <a:stretch>
            <a:fillRect/>
          </a:stretch>
        </p:blipFill>
        <p:spPr>
          <a:xfrm>
            <a:off x="5101931" y="4684907"/>
            <a:ext cx="3629755" cy="1987827"/>
          </a:xfrm>
          <a:prstGeom prst="rect">
            <a:avLst/>
          </a:prstGeom>
        </p:spPr>
      </p:pic>
      <p:sp>
        <p:nvSpPr>
          <p:cNvPr id="11" name="TextBox 10">
            <a:extLst>
              <a:ext uri="{FF2B5EF4-FFF2-40B4-BE49-F238E27FC236}">
                <a16:creationId xmlns:a16="http://schemas.microsoft.com/office/drawing/2014/main" id="{A7AB6D7D-F341-4A0D-B4E3-E39355F431F2}"/>
              </a:ext>
            </a:extLst>
          </p:cNvPr>
          <p:cNvSpPr txBox="1"/>
          <p:nvPr/>
        </p:nvSpPr>
        <p:spPr>
          <a:xfrm>
            <a:off x="1487489" y="6082242"/>
            <a:ext cx="2592287" cy="318100"/>
          </a:xfrm>
          <a:prstGeom prst="rect">
            <a:avLst/>
          </a:prstGeom>
          <a:noFill/>
        </p:spPr>
        <p:txBody>
          <a:bodyPr wrap="square" rtlCol="0">
            <a:spAutoFit/>
          </a:bodyPr>
          <a:lstStyle/>
          <a:p>
            <a:r>
              <a:rPr lang="en-GB" sz="1467" dirty="0"/>
              <a:t>BBC Bitesize </a:t>
            </a:r>
          </a:p>
        </p:txBody>
      </p:sp>
    </p:spTree>
    <p:extLst>
      <p:ext uri="{BB962C8B-B14F-4D97-AF65-F5344CB8AC3E}">
        <p14:creationId xmlns:p14="http://schemas.microsoft.com/office/powerpoint/2010/main" val="3905455192"/>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35360" y="260648"/>
            <a:ext cx="11924648" cy="5693866"/>
          </a:xfrm>
          <a:prstGeom prst="rect">
            <a:avLst/>
          </a:prstGeom>
          <a:noFill/>
        </p:spPr>
        <p:txBody>
          <a:bodyPr wrap="square" rtlCol="0">
            <a:spAutoFit/>
          </a:bodyPr>
          <a:lstStyle/>
          <a:p>
            <a:r>
              <a:rPr lang="en-GB" sz="2800" b="1" dirty="0"/>
              <a:t>‘Grades are an accumulation of marks’</a:t>
            </a:r>
          </a:p>
          <a:p>
            <a:endParaRPr lang="en-GB" sz="2800" dirty="0"/>
          </a:p>
          <a:p>
            <a:endParaRPr lang="en-GB" sz="2800" dirty="0"/>
          </a:p>
          <a:p>
            <a:r>
              <a:rPr lang="en-GB" sz="2800" dirty="0"/>
              <a:t>There are</a:t>
            </a:r>
            <a:r>
              <a:rPr lang="en-GB" sz="2800" dirty="0">
                <a:highlight>
                  <a:srgbClr val="FFFF00"/>
                </a:highlight>
              </a:rPr>
              <a:t> 240 </a:t>
            </a:r>
            <a:r>
              <a:rPr lang="en-GB" sz="2800" dirty="0"/>
              <a:t>marks in total for the three examination papers; </a:t>
            </a:r>
            <a:r>
              <a:rPr lang="en-GB" sz="2800" dirty="0">
                <a:highlight>
                  <a:srgbClr val="FFFF00"/>
                </a:highlight>
              </a:rPr>
              <a:t>216</a:t>
            </a:r>
            <a:r>
              <a:rPr lang="en-GB" sz="2800" dirty="0"/>
              <a:t> marks are allocated to Geography and </a:t>
            </a:r>
            <a:r>
              <a:rPr lang="en-GB" sz="2800" dirty="0">
                <a:highlight>
                  <a:srgbClr val="FFFF00"/>
                </a:highlight>
              </a:rPr>
              <a:t>24</a:t>
            </a:r>
            <a:r>
              <a:rPr lang="en-GB" sz="2800" dirty="0"/>
              <a:t> marks are allocated to Maths/Stats.</a:t>
            </a:r>
          </a:p>
          <a:p>
            <a:endParaRPr lang="en-GB" sz="2800" dirty="0"/>
          </a:p>
          <a:p>
            <a:r>
              <a:rPr lang="en-GB" sz="2800" b="1" dirty="0"/>
              <a:t>36</a:t>
            </a:r>
            <a:r>
              <a:rPr lang="en-GB" sz="2800" dirty="0"/>
              <a:t> marks are for Knowledge</a:t>
            </a:r>
          </a:p>
          <a:p>
            <a:r>
              <a:rPr lang="en-GB" sz="2800" b="1" dirty="0"/>
              <a:t>60</a:t>
            </a:r>
            <a:r>
              <a:rPr lang="en-GB" sz="2800" dirty="0"/>
              <a:t> marks are for Understanding</a:t>
            </a:r>
          </a:p>
          <a:p>
            <a:r>
              <a:rPr lang="en-GB" sz="2800" b="1" dirty="0"/>
              <a:t>84</a:t>
            </a:r>
            <a:r>
              <a:rPr lang="en-GB" sz="2800" dirty="0"/>
              <a:t> marks are for Application      </a:t>
            </a:r>
          </a:p>
          <a:p>
            <a:r>
              <a:rPr lang="en-GB" sz="2800" b="1" dirty="0">
                <a:highlight>
                  <a:srgbClr val="FFFF00"/>
                </a:highlight>
              </a:rPr>
              <a:t>60</a:t>
            </a:r>
            <a:r>
              <a:rPr lang="en-GB" sz="2800" dirty="0">
                <a:highlight>
                  <a:srgbClr val="FFFF00"/>
                </a:highlight>
              </a:rPr>
              <a:t> marks are for Skills</a:t>
            </a:r>
          </a:p>
          <a:p>
            <a:endParaRPr lang="en-GB" sz="2800" dirty="0"/>
          </a:p>
          <a:p>
            <a:r>
              <a:rPr lang="en-GB" sz="2800" dirty="0">
                <a:highlight>
                  <a:srgbClr val="FFFF00"/>
                </a:highlight>
              </a:rPr>
              <a:t>12</a:t>
            </a:r>
            <a:r>
              <a:rPr lang="en-GB" sz="2800" dirty="0"/>
              <a:t> additional marks are awarded for </a:t>
            </a:r>
            <a:r>
              <a:rPr lang="en-GB" sz="2800" dirty="0" err="1"/>
              <a:t>SPaG</a:t>
            </a:r>
            <a:endParaRPr lang="en-GB" sz="2800" dirty="0"/>
          </a:p>
          <a:p>
            <a:r>
              <a:rPr lang="en-GB" sz="2800" dirty="0"/>
              <a:t>Overall there are </a:t>
            </a:r>
            <a:r>
              <a:rPr lang="en-GB" sz="2800" dirty="0">
                <a:highlight>
                  <a:srgbClr val="FFFF00"/>
                </a:highlight>
              </a:rPr>
              <a:t>252</a:t>
            </a:r>
            <a:r>
              <a:rPr lang="en-GB" sz="2800" dirty="0"/>
              <a:t> marks available</a:t>
            </a:r>
          </a:p>
        </p:txBody>
      </p:sp>
    </p:spTree>
    <p:extLst>
      <p:ext uri="{BB962C8B-B14F-4D97-AF65-F5344CB8AC3E}">
        <p14:creationId xmlns:p14="http://schemas.microsoft.com/office/powerpoint/2010/main" val="323731779"/>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63AC79-2582-4662-ACA2-8AE6B52046DA}"/>
              </a:ext>
            </a:extLst>
          </p:cNvPr>
          <p:cNvSpPr>
            <a:spLocks noGrp="1"/>
          </p:cNvSpPr>
          <p:nvPr>
            <p:ph type="title"/>
          </p:nvPr>
        </p:nvSpPr>
        <p:spPr>
          <a:xfrm>
            <a:off x="-2660975" y="988906"/>
            <a:ext cx="11360800" cy="763600"/>
          </a:xfrm>
        </p:spPr>
        <p:txBody>
          <a:bodyPr>
            <a:noAutofit/>
          </a:bodyPr>
          <a:lstStyle/>
          <a:p>
            <a:pPr algn="ctr"/>
            <a:r>
              <a:rPr lang="en-GB" sz="4267" dirty="0">
                <a:solidFill>
                  <a:schemeClr val="tx1"/>
                </a:solidFill>
              </a:rPr>
              <a:t>Common mistakes</a:t>
            </a:r>
          </a:p>
        </p:txBody>
      </p:sp>
      <p:sp>
        <p:nvSpPr>
          <p:cNvPr id="5" name="Content Placeholder 4">
            <a:extLst>
              <a:ext uri="{FF2B5EF4-FFF2-40B4-BE49-F238E27FC236}">
                <a16:creationId xmlns:a16="http://schemas.microsoft.com/office/drawing/2014/main" id="{FD45FAF5-B4C9-4F69-A0C1-73FF22F97A32}"/>
              </a:ext>
            </a:extLst>
          </p:cNvPr>
          <p:cNvSpPr>
            <a:spLocks noGrp="1"/>
          </p:cNvSpPr>
          <p:nvPr>
            <p:ph idx="1"/>
          </p:nvPr>
        </p:nvSpPr>
        <p:spPr/>
        <p:txBody>
          <a:bodyPr>
            <a:normAutofit fontScale="62500" lnSpcReduction="20000"/>
          </a:bodyPr>
          <a:lstStyle/>
          <a:p>
            <a:pPr>
              <a:buClr>
                <a:schemeClr val="accent1">
                  <a:lumMod val="75000"/>
                </a:schemeClr>
              </a:buClr>
              <a:buFont typeface="Arial" panose="020B0604020202020204" pitchFamily="34" charset="0"/>
              <a:buChar char="•"/>
            </a:pPr>
            <a:r>
              <a:rPr lang="en-GB" sz="3200" b="1" dirty="0">
                <a:solidFill>
                  <a:schemeClr val="tx1"/>
                </a:solidFill>
                <a:latin typeface="ArialMT"/>
              </a:rPr>
              <a:t> </a:t>
            </a:r>
            <a:r>
              <a:rPr lang="en-GB" sz="3200" dirty="0">
                <a:solidFill>
                  <a:schemeClr val="tx1"/>
                </a:solidFill>
              </a:rPr>
              <a:t>Confusing compass directions</a:t>
            </a:r>
          </a:p>
          <a:p>
            <a:pPr>
              <a:buFont typeface="Arial" panose="020B0604020202020204" pitchFamily="34" charset="0"/>
              <a:buChar char="•"/>
            </a:pPr>
            <a:r>
              <a:rPr lang="en-GB" sz="3200" dirty="0">
                <a:solidFill>
                  <a:schemeClr val="tx1"/>
                </a:solidFill>
              </a:rPr>
              <a:t> Incorrect calculations</a:t>
            </a:r>
          </a:p>
          <a:p>
            <a:pPr>
              <a:buFont typeface="Arial" panose="020B0604020202020204" pitchFamily="34" charset="0"/>
              <a:buChar char="•"/>
            </a:pPr>
            <a:r>
              <a:rPr lang="en-GB" sz="3200" dirty="0">
                <a:solidFill>
                  <a:schemeClr val="tx1"/>
                </a:solidFill>
              </a:rPr>
              <a:t> Failing to attempt completion of graphs</a:t>
            </a:r>
          </a:p>
          <a:p>
            <a:pPr>
              <a:buFont typeface="Arial" panose="020B0604020202020204" pitchFamily="34" charset="0"/>
              <a:buChar char="•"/>
            </a:pPr>
            <a:r>
              <a:rPr lang="en-GB" sz="3200" dirty="0">
                <a:solidFill>
                  <a:schemeClr val="tx1"/>
                </a:solidFill>
              </a:rPr>
              <a:t> Lack of accuracy when completing graphs</a:t>
            </a:r>
          </a:p>
          <a:p>
            <a:pPr>
              <a:buFont typeface="Arial" panose="020B0604020202020204" pitchFamily="34" charset="0"/>
              <a:buChar char="•"/>
            </a:pPr>
            <a:r>
              <a:rPr lang="en-GB" sz="3200" dirty="0">
                <a:solidFill>
                  <a:schemeClr val="tx1"/>
                </a:solidFill>
              </a:rPr>
              <a:t> Confusing Eastings and Northings on OS map tasks</a:t>
            </a:r>
          </a:p>
          <a:p>
            <a:pPr>
              <a:buFont typeface="Arial" panose="020B0604020202020204" pitchFamily="34" charset="0"/>
              <a:buChar char="•"/>
            </a:pPr>
            <a:r>
              <a:rPr lang="en-GB" sz="3200" dirty="0">
                <a:solidFill>
                  <a:schemeClr val="tx1"/>
                </a:solidFill>
              </a:rPr>
              <a:t> Giving 4 fig GR when 6 are asked for and vice versa</a:t>
            </a:r>
          </a:p>
          <a:p>
            <a:pPr>
              <a:buFont typeface="Arial" panose="020B0604020202020204" pitchFamily="34" charset="0"/>
              <a:buChar char="•"/>
            </a:pPr>
            <a:r>
              <a:rPr lang="en-GB" sz="3200" dirty="0">
                <a:solidFill>
                  <a:schemeClr val="tx1"/>
                </a:solidFill>
              </a:rPr>
              <a:t> Failure to orientate photograph with map of same area</a:t>
            </a:r>
          </a:p>
          <a:p>
            <a:pPr>
              <a:buFont typeface="Arial" panose="020B0604020202020204" pitchFamily="34" charset="0"/>
              <a:buChar char="•"/>
            </a:pPr>
            <a:r>
              <a:rPr lang="en-GB" sz="3200" dirty="0">
                <a:solidFill>
                  <a:schemeClr val="tx1"/>
                </a:solidFill>
              </a:rPr>
              <a:t> Inability to compare two graphs or two lines on a graph</a:t>
            </a:r>
          </a:p>
          <a:p>
            <a:pPr>
              <a:buFont typeface="Arial" panose="020B0604020202020204" pitchFamily="34" charset="0"/>
              <a:buChar char="•"/>
            </a:pPr>
            <a:r>
              <a:rPr lang="en-GB" sz="3200" dirty="0">
                <a:solidFill>
                  <a:schemeClr val="tx1"/>
                </a:solidFill>
              </a:rPr>
              <a:t> Confusing temperature and rainfall sections of climate graph          </a:t>
            </a:r>
          </a:p>
          <a:p>
            <a:pPr>
              <a:buFont typeface="Arial" panose="020B0604020202020204" pitchFamily="34" charset="0"/>
              <a:buChar char="•"/>
            </a:pPr>
            <a:r>
              <a:rPr lang="en-GB" sz="3200" dirty="0">
                <a:solidFill>
                  <a:schemeClr val="tx1"/>
                </a:solidFill>
              </a:rPr>
              <a:t> Failure to complete cross-sections from map evidence.</a:t>
            </a:r>
          </a:p>
          <a:p>
            <a:endParaRPr lang="en-GB" dirty="0"/>
          </a:p>
        </p:txBody>
      </p:sp>
    </p:spTree>
    <p:extLst>
      <p:ext uri="{BB962C8B-B14F-4D97-AF65-F5344CB8AC3E}">
        <p14:creationId xmlns:p14="http://schemas.microsoft.com/office/powerpoint/2010/main" val="645643386"/>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141314494"/>
              </p:ext>
            </p:extLst>
          </p:nvPr>
        </p:nvGraphicFramePr>
        <p:xfrm>
          <a:off x="1295467" y="532167"/>
          <a:ext cx="8832981" cy="5870448"/>
        </p:xfrm>
        <a:graphic>
          <a:graphicData uri="http://schemas.openxmlformats.org/drawingml/2006/table">
            <a:tbl>
              <a:tblPr firstRow="1" firstCol="1" bandRow="1">
                <a:tableStyleId>{5940675A-B579-460E-94D1-54222C63F5DA}</a:tableStyleId>
              </a:tblPr>
              <a:tblGrid>
                <a:gridCol w="6560600">
                  <a:extLst>
                    <a:ext uri="{9D8B030D-6E8A-4147-A177-3AD203B41FA5}">
                      <a16:colId xmlns:a16="http://schemas.microsoft.com/office/drawing/2014/main" val="2051172766"/>
                    </a:ext>
                  </a:extLst>
                </a:gridCol>
                <a:gridCol w="2272381">
                  <a:extLst>
                    <a:ext uri="{9D8B030D-6E8A-4147-A177-3AD203B41FA5}">
                      <a16:colId xmlns:a16="http://schemas.microsoft.com/office/drawing/2014/main" val="1154423472"/>
                    </a:ext>
                  </a:extLst>
                </a:gridCol>
              </a:tblGrid>
              <a:tr h="322471">
                <a:tc>
                  <a:txBody>
                    <a:bodyPr/>
                    <a:lstStyle/>
                    <a:p>
                      <a:pPr>
                        <a:lnSpc>
                          <a:spcPct val="107000"/>
                        </a:lnSpc>
                        <a:spcAft>
                          <a:spcPts val="0"/>
                        </a:spcAft>
                      </a:pPr>
                      <a:r>
                        <a:rPr lang="en-GB" sz="2000" dirty="0">
                          <a:solidFill>
                            <a:schemeClr val="tx1"/>
                          </a:solidFill>
                          <a:effectLst/>
                        </a:rPr>
                        <a:t>Skill</a:t>
                      </a: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500" dirty="0">
                          <a:solidFill>
                            <a:schemeClr val="tx1"/>
                          </a:solidFill>
                          <a:effectLst/>
                        </a:rPr>
                        <a:t>Confidence Level</a:t>
                      </a:r>
                      <a:endParaRPr lang="en-GB"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09672714"/>
                  </a:ext>
                </a:extLst>
              </a:tr>
              <a:tr h="322471">
                <a:tc>
                  <a:txBody>
                    <a:bodyPr/>
                    <a:lstStyle/>
                    <a:p>
                      <a:pPr>
                        <a:lnSpc>
                          <a:spcPct val="107000"/>
                        </a:lnSpc>
                        <a:spcAft>
                          <a:spcPts val="0"/>
                        </a:spcAft>
                      </a:pPr>
                      <a:r>
                        <a:rPr lang="en-GB" sz="2000" dirty="0">
                          <a:solidFill>
                            <a:schemeClr val="tx1"/>
                          </a:solidFill>
                          <a:effectLst/>
                        </a:rPr>
                        <a:t>Line graphs #</a:t>
                      </a: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100" dirty="0">
                          <a:solidFill>
                            <a:schemeClr val="tx1"/>
                          </a:solidFill>
                          <a:effectLst/>
                        </a:rPr>
                        <a:t> </a:t>
                      </a:r>
                      <a:endParaRPr lang="en-GB"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33332007"/>
                  </a:ext>
                </a:extLst>
              </a:tr>
              <a:tr h="322471">
                <a:tc>
                  <a:txBody>
                    <a:bodyPr/>
                    <a:lstStyle/>
                    <a:p>
                      <a:pPr>
                        <a:lnSpc>
                          <a:spcPct val="107000"/>
                        </a:lnSpc>
                        <a:spcAft>
                          <a:spcPts val="0"/>
                        </a:spcAft>
                      </a:pPr>
                      <a:r>
                        <a:rPr lang="en-GB" sz="2000" dirty="0">
                          <a:effectLst/>
                        </a:rPr>
                        <a:t>Bar graphs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100">
                          <a:effectLst/>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01962769"/>
                  </a:ext>
                </a:extLst>
              </a:tr>
              <a:tr h="322471">
                <a:tc>
                  <a:txBody>
                    <a:bodyPr/>
                    <a:lstStyle/>
                    <a:p>
                      <a:pPr>
                        <a:lnSpc>
                          <a:spcPct val="107000"/>
                        </a:lnSpc>
                        <a:spcAft>
                          <a:spcPts val="0"/>
                        </a:spcAft>
                      </a:pPr>
                      <a:r>
                        <a:rPr lang="en-GB" sz="2000" dirty="0">
                          <a:effectLst/>
                        </a:rPr>
                        <a:t>Pie charts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100">
                          <a:effectLst/>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98204083"/>
                  </a:ext>
                </a:extLst>
              </a:tr>
              <a:tr h="322471">
                <a:tc>
                  <a:txBody>
                    <a:bodyPr/>
                    <a:lstStyle/>
                    <a:p>
                      <a:pPr>
                        <a:lnSpc>
                          <a:spcPct val="107000"/>
                        </a:lnSpc>
                        <a:spcAft>
                          <a:spcPts val="0"/>
                        </a:spcAft>
                      </a:pPr>
                      <a:r>
                        <a:rPr lang="en-GB" sz="2000" dirty="0">
                          <a:effectLst/>
                        </a:rPr>
                        <a:t>Pictograms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100">
                          <a:effectLst/>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15674904"/>
                  </a:ext>
                </a:extLst>
              </a:tr>
              <a:tr h="322471">
                <a:tc>
                  <a:txBody>
                    <a:bodyPr/>
                    <a:lstStyle/>
                    <a:p>
                      <a:pPr>
                        <a:lnSpc>
                          <a:spcPct val="107000"/>
                        </a:lnSpc>
                        <a:spcAft>
                          <a:spcPts val="0"/>
                        </a:spcAft>
                      </a:pPr>
                      <a:r>
                        <a:rPr lang="en-GB" sz="2000" dirty="0">
                          <a:effectLst/>
                        </a:rPr>
                        <a:t>Histograms with equal class intervals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100">
                          <a:effectLst/>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00996827"/>
                  </a:ext>
                </a:extLst>
              </a:tr>
              <a:tr h="322471">
                <a:tc>
                  <a:txBody>
                    <a:bodyPr/>
                    <a:lstStyle/>
                    <a:p>
                      <a:pPr>
                        <a:lnSpc>
                          <a:spcPct val="107000"/>
                        </a:lnSpc>
                        <a:spcAft>
                          <a:spcPts val="0"/>
                        </a:spcAft>
                      </a:pPr>
                      <a:r>
                        <a:rPr lang="en-GB" sz="2000" dirty="0">
                          <a:effectLst/>
                        </a:rPr>
                        <a:t>Divided bar graphs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100">
                          <a:effectLst/>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38368367"/>
                  </a:ext>
                </a:extLst>
              </a:tr>
              <a:tr h="311659">
                <a:tc>
                  <a:txBody>
                    <a:bodyPr/>
                    <a:lstStyle/>
                    <a:p>
                      <a:pPr>
                        <a:lnSpc>
                          <a:spcPct val="107000"/>
                        </a:lnSpc>
                        <a:spcAft>
                          <a:spcPts val="0"/>
                        </a:spcAft>
                      </a:pPr>
                      <a:r>
                        <a:rPr lang="en-GB" sz="2000" dirty="0">
                          <a:effectLst/>
                        </a:rPr>
                        <a:t>Scatter graphs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100">
                          <a:effectLst/>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45114290"/>
                  </a:ext>
                </a:extLst>
              </a:tr>
              <a:tr h="322471">
                <a:tc>
                  <a:txBody>
                    <a:bodyPr/>
                    <a:lstStyle/>
                    <a:p>
                      <a:pPr>
                        <a:lnSpc>
                          <a:spcPct val="107000"/>
                        </a:lnSpc>
                        <a:spcAft>
                          <a:spcPts val="0"/>
                        </a:spcAft>
                      </a:pPr>
                      <a:r>
                        <a:rPr lang="en-GB" sz="2000" dirty="0">
                          <a:effectLst/>
                        </a:rPr>
                        <a:t>Population pyramids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100">
                          <a:effectLst/>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6593850"/>
                  </a:ext>
                </a:extLst>
              </a:tr>
              <a:tr h="322471">
                <a:tc>
                  <a:txBody>
                    <a:bodyPr/>
                    <a:lstStyle/>
                    <a:p>
                      <a:pPr>
                        <a:lnSpc>
                          <a:spcPct val="107000"/>
                        </a:lnSpc>
                        <a:spcAft>
                          <a:spcPts val="0"/>
                        </a:spcAft>
                      </a:pPr>
                      <a:r>
                        <a:rPr lang="en-GB" sz="2000" dirty="0">
                          <a:effectLst/>
                        </a:rPr>
                        <a:t>Suggest appropriate skills for data</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100">
                          <a:effectLst/>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08176059"/>
                  </a:ext>
                </a:extLst>
              </a:tr>
              <a:tr h="322471">
                <a:tc>
                  <a:txBody>
                    <a:bodyPr/>
                    <a:lstStyle/>
                    <a:p>
                      <a:pPr>
                        <a:lnSpc>
                          <a:spcPct val="107000"/>
                        </a:lnSpc>
                        <a:spcAft>
                          <a:spcPts val="0"/>
                        </a:spcAft>
                      </a:pPr>
                      <a:r>
                        <a:rPr lang="en-GB" sz="2000" dirty="0">
                          <a:effectLst/>
                        </a:rPr>
                        <a:t>Choropleth maps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100">
                          <a:effectLst/>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87974930"/>
                  </a:ext>
                </a:extLst>
              </a:tr>
              <a:tr h="322471">
                <a:tc>
                  <a:txBody>
                    <a:bodyPr/>
                    <a:lstStyle/>
                    <a:p>
                      <a:pPr>
                        <a:lnSpc>
                          <a:spcPct val="107000"/>
                        </a:lnSpc>
                        <a:spcAft>
                          <a:spcPts val="0"/>
                        </a:spcAft>
                      </a:pPr>
                      <a:r>
                        <a:rPr lang="en-GB" sz="2000" dirty="0">
                          <a:effectLst/>
                        </a:rPr>
                        <a:t>Isoline maps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100" dirty="0">
                          <a:effectLst/>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64282533"/>
                  </a:ext>
                </a:extLst>
              </a:tr>
              <a:tr h="322471">
                <a:tc>
                  <a:txBody>
                    <a:bodyPr/>
                    <a:lstStyle/>
                    <a:p>
                      <a:pPr>
                        <a:lnSpc>
                          <a:spcPct val="107000"/>
                        </a:lnSpc>
                        <a:spcAft>
                          <a:spcPts val="0"/>
                        </a:spcAft>
                      </a:pPr>
                      <a:r>
                        <a:rPr lang="en-GB" sz="2000" dirty="0">
                          <a:effectLst/>
                        </a:rPr>
                        <a:t>Dot maps</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100" dirty="0">
                          <a:effectLst/>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93617070"/>
                  </a:ext>
                </a:extLst>
              </a:tr>
              <a:tr h="322471">
                <a:tc>
                  <a:txBody>
                    <a:bodyPr/>
                    <a:lstStyle/>
                    <a:p>
                      <a:pPr>
                        <a:lnSpc>
                          <a:spcPct val="107000"/>
                        </a:lnSpc>
                        <a:spcAft>
                          <a:spcPts val="0"/>
                        </a:spcAft>
                      </a:pPr>
                      <a:r>
                        <a:rPr lang="en-GB" sz="2000" dirty="0">
                          <a:effectLst/>
                        </a:rPr>
                        <a:t>Desire line maps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100" dirty="0">
                          <a:effectLst/>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80869287"/>
                  </a:ext>
                </a:extLst>
              </a:tr>
              <a:tr h="322471">
                <a:tc>
                  <a:txBody>
                    <a:bodyPr/>
                    <a:lstStyle/>
                    <a:p>
                      <a:pPr>
                        <a:lnSpc>
                          <a:spcPct val="107000"/>
                        </a:lnSpc>
                        <a:spcAft>
                          <a:spcPts val="0"/>
                        </a:spcAft>
                      </a:pPr>
                      <a:r>
                        <a:rPr lang="en-GB" sz="2000" dirty="0">
                          <a:effectLst/>
                        </a:rPr>
                        <a:t>Proportional symbols on maps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100" dirty="0">
                          <a:effectLst/>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89545004"/>
                  </a:ext>
                </a:extLst>
              </a:tr>
              <a:tr h="322471">
                <a:tc>
                  <a:txBody>
                    <a:bodyPr/>
                    <a:lstStyle/>
                    <a:p>
                      <a:pPr>
                        <a:lnSpc>
                          <a:spcPct val="107000"/>
                        </a:lnSpc>
                        <a:spcAft>
                          <a:spcPts val="0"/>
                        </a:spcAft>
                      </a:pPr>
                      <a:r>
                        <a:rPr lang="en-GB" sz="2000">
                          <a:effectLst/>
                        </a:rPr>
                        <a:t>Proportional flow lines</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100" dirty="0">
                          <a:effectLst/>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79097040"/>
                  </a:ext>
                </a:extLst>
              </a:tr>
              <a:tr h="322471">
                <a:tc>
                  <a:txBody>
                    <a:bodyPr/>
                    <a:lstStyle/>
                    <a:p>
                      <a:pPr>
                        <a:lnSpc>
                          <a:spcPct val="107000"/>
                        </a:lnSpc>
                        <a:spcAft>
                          <a:spcPts val="0"/>
                        </a:spcAft>
                      </a:pPr>
                      <a:r>
                        <a:rPr lang="en-GB" sz="2000" dirty="0">
                          <a:effectLst/>
                        </a:rPr>
                        <a:t>Understand gradient, contour and value on isoline maps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100" dirty="0">
                          <a:effectLst/>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613208"/>
                  </a:ext>
                </a:extLst>
              </a:tr>
              <a:tr h="322471">
                <a:tc>
                  <a:txBody>
                    <a:bodyPr/>
                    <a:lstStyle/>
                    <a:p>
                      <a:pPr>
                        <a:lnSpc>
                          <a:spcPct val="107000"/>
                        </a:lnSpc>
                        <a:spcAft>
                          <a:spcPts val="0"/>
                        </a:spcAft>
                      </a:pPr>
                      <a:r>
                        <a:rPr lang="en-GB" sz="2000" dirty="0">
                          <a:effectLst/>
                        </a:rPr>
                        <a:t>Interpret maps, graphs and charts noted above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100" dirty="0">
                          <a:effectLst/>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41600451"/>
                  </a:ext>
                </a:extLst>
              </a:tr>
            </a:tbl>
          </a:graphicData>
        </a:graphic>
      </p:graphicFrame>
      <p:sp>
        <p:nvSpPr>
          <p:cNvPr id="3" name="Rectangle 2"/>
          <p:cNvSpPr/>
          <p:nvPr/>
        </p:nvSpPr>
        <p:spPr>
          <a:xfrm>
            <a:off x="1295467" y="92766"/>
            <a:ext cx="6047703" cy="532903"/>
          </a:xfrm>
          <a:prstGeom prst="rect">
            <a:avLst/>
          </a:prstGeom>
        </p:spPr>
        <p:txBody>
          <a:bodyPr wrap="square">
            <a:spAutoFit/>
          </a:bodyPr>
          <a:lstStyle/>
          <a:p>
            <a:pPr>
              <a:lnSpc>
                <a:spcPct val="107000"/>
              </a:lnSpc>
              <a:spcAft>
                <a:spcPts val="800"/>
              </a:spcAft>
            </a:pPr>
            <a:r>
              <a:rPr lang="en-GB" sz="2800" b="1" dirty="0">
                <a:latin typeface="Calibri" panose="020F0502020204030204" pitchFamily="34" charset="0"/>
                <a:ea typeface="Calibri" panose="020F0502020204030204" pitchFamily="34" charset="0"/>
                <a:cs typeface="Times New Roman" panose="02020603050405020304" pitchFamily="18" charset="0"/>
              </a:rPr>
              <a:t>Graphical Skills for GCSE</a:t>
            </a:r>
            <a:endParaRPr lang="en-GB" sz="28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59948045"/>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4287333" y="1049168"/>
            <a:ext cx="3523169" cy="1177247"/>
          </a:xfrm>
          <a:prstGeom prst="rect">
            <a:avLst/>
          </a:prstGeom>
          <a:noFill/>
        </p:spPr>
        <p:txBody>
          <a:bodyPr wrap="square" lIns="68580" tIns="34291" rIns="68580" bIns="34291">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7200" b="1" spc="37" dirty="0">
                <a:ln w="11430"/>
                <a:solidFill>
                  <a:srgbClr val="00B0F0"/>
                </a:solidFill>
                <a:effectLst>
                  <a:outerShdw blurRad="76200" dist="50800" dir="5400000" algn="tl" rotWithShape="0">
                    <a:srgbClr val="000000">
                      <a:alpha val="65000"/>
                    </a:srgbClr>
                  </a:outerShdw>
                </a:effectLst>
              </a:rPr>
              <a:t>CALMS</a:t>
            </a:r>
            <a:r>
              <a:rPr lang="en-US" sz="7200" b="1" spc="37"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endParaRPr lang="en-US" sz="5400" b="1" spc="37"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8" name="Rectangle 7"/>
          <p:cNvSpPr/>
          <p:nvPr/>
        </p:nvSpPr>
        <p:spPr>
          <a:xfrm>
            <a:off x="6331216" y="2078896"/>
            <a:ext cx="3709553" cy="3347072"/>
          </a:xfrm>
          <a:prstGeom prst="rect">
            <a:avLst/>
          </a:prstGeom>
          <a:noFill/>
        </p:spPr>
        <p:txBody>
          <a:bodyPr wrap="square" lIns="68580" tIns="34291" rIns="68580" bIns="34291">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3000" b="1" spc="37" dirty="0">
                <a:ln w="11430"/>
                <a:solidFill>
                  <a:srgbClr val="00B0F0"/>
                </a:solidFill>
                <a:effectLst>
                  <a:outerShdw blurRad="76200" dist="50800" dir="5400000" algn="tl" rotWithShape="0">
                    <a:srgbClr val="000000">
                      <a:alpha val="65000"/>
                    </a:srgbClr>
                  </a:outerShdw>
                </a:effectLst>
              </a:rPr>
              <a:t>C- </a:t>
            </a:r>
            <a:r>
              <a:rPr lang="en-US" sz="3000" b="1" spc="37" dirty="0">
                <a:ln w="11430"/>
                <a:effectLst>
                  <a:outerShdw blurRad="76200" dist="50800" dir="5400000" algn="tl" rotWithShape="0">
                    <a:srgbClr val="000000">
                      <a:alpha val="65000"/>
                    </a:srgbClr>
                  </a:outerShdw>
                </a:effectLst>
              </a:rPr>
              <a:t>cluster</a:t>
            </a:r>
          </a:p>
          <a:p>
            <a:r>
              <a:rPr lang="en-US" sz="3000" b="1" spc="37" dirty="0">
                <a:ln w="11430"/>
                <a:solidFill>
                  <a:srgbClr val="00B0F0"/>
                </a:solidFill>
                <a:effectLst>
                  <a:outerShdw blurRad="76200" dist="50800" dir="5400000" algn="tl" rotWithShape="0">
                    <a:srgbClr val="000000">
                      <a:alpha val="65000"/>
                    </a:srgbClr>
                  </a:outerShdw>
                </a:effectLst>
              </a:rPr>
              <a:t>A- </a:t>
            </a:r>
            <a:r>
              <a:rPr lang="en-US" sz="3000" b="1" spc="37" dirty="0">
                <a:ln w="11430"/>
                <a:effectLst>
                  <a:outerShdw blurRad="76200" dist="50800" dir="5400000" algn="tl" rotWithShape="0">
                    <a:srgbClr val="000000">
                      <a:alpha val="65000"/>
                    </a:srgbClr>
                  </a:outerShdw>
                </a:effectLst>
              </a:rPr>
              <a:t>anomaly/ </a:t>
            </a:r>
          </a:p>
          <a:p>
            <a:r>
              <a:rPr lang="en-US" sz="3000" b="1" spc="37" dirty="0">
                <a:ln w="11430"/>
                <a:effectLst>
                  <a:outerShdw blurRad="76200" dist="50800" dir="5400000" algn="tl" rotWithShape="0">
                    <a:srgbClr val="000000">
                      <a:alpha val="65000"/>
                    </a:srgbClr>
                  </a:outerShdw>
                </a:effectLst>
              </a:rPr>
              <a:t>    isolated/outlier</a:t>
            </a:r>
          </a:p>
          <a:p>
            <a:r>
              <a:rPr lang="en-US" sz="3000" b="1" spc="37" dirty="0">
                <a:ln w="11430"/>
                <a:solidFill>
                  <a:srgbClr val="00B0F0"/>
                </a:solidFill>
                <a:effectLst>
                  <a:outerShdw blurRad="76200" dist="50800" dir="5400000" algn="tl" rotWithShape="0">
                    <a:srgbClr val="000000">
                      <a:alpha val="65000"/>
                    </a:srgbClr>
                  </a:outerShdw>
                </a:effectLst>
              </a:rPr>
              <a:t>L- </a:t>
            </a:r>
            <a:r>
              <a:rPr lang="en-US" sz="3000" b="1" spc="37" dirty="0">
                <a:ln w="11430"/>
                <a:effectLst>
                  <a:outerShdw blurRad="76200" dist="50800" dir="5400000" algn="tl" rotWithShape="0">
                    <a:srgbClr val="000000">
                      <a:alpha val="65000"/>
                    </a:srgbClr>
                  </a:outerShdw>
                </a:effectLst>
              </a:rPr>
              <a:t>line/stretch</a:t>
            </a:r>
          </a:p>
          <a:p>
            <a:r>
              <a:rPr lang="en-US" sz="3000" b="1" spc="37" dirty="0">
                <a:ln w="11430"/>
                <a:solidFill>
                  <a:srgbClr val="00B0F0"/>
                </a:solidFill>
                <a:effectLst>
                  <a:outerShdw blurRad="76200" dist="50800" dir="5400000" algn="tl" rotWithShape="0">
                    <a:srgbClr val="000000">
                      <a:alpha val="65000"/>
                    </a:srgbClr>
                  </a:outerShdw>
                </a:effectLst>
              </a:rPr>
              <a:t>M- </a:t>
            </a:r>
            <a:r>
              <a:rPr lang="en-US" sz="3000" b="1" spc="37" dirty="0">
                <a:ln w="11430"/>
                <a:effectLst>
                  <a:outerShdw blurRad="76200" dist="50800" dir="5400000" algn="tl" rotWithShape="0">
                    <a:srgbClr val="000000">
                      <a:alpha val="65000"/>
                    </a:srgbClr>
                  </a:outerShdw>
                </a:effectLst>
              </a:rPr>
              <a:t>mostly/fewest/</a:t>
            </a:r>
          </a:p>
          <a:p>
            <a:r>
              <a:rPr lang="en-US" sz="3000" b="1" spc="37" dirty="0">
                <a:ln w="11430"/>
                <a:effectLst>
                  <a:outerShdw blurRad="76200" dist="50800" dir="5400000" algn="tl" rotWithShape="0">
                    <a:srgbClr val="000000">
                      <a:alpha val="65000"/>
                    </a:srgbClr>
                  </a:outerShdw>
                </a:effectLst>
              </a:rPr>
              <a:t>     all</a:t>
            </a:r>
          </a:p>
          <a:p>
            <a:r>
              <a:rPr lang="en-US" sz="3000" b="1" spc="37" dirty="0">
                <a:ln w="11430"/>
                <a:solidFill>
                  <a:srgbClr val="00B0F0"/>
                </a:solidFill>
                <a:effectLst>
                  <a:outerShdw blurRad="76200" dist="50800" dir="5400000" algn="tl" rotWithShape="0">
                    <a:srgbClr val="000000">
                      <a:alpha val="65000"/>
                    </a:srgbClr>
                  </a:outerShdw>
                </a:effectLst>
              </a:rPr>
              <a:t>S- </a:t>
            </a:r>
            <a:r>
              <a:rPr lang="en-US" sz="3000" b="1" spc="37" dirty="0">
                <a:ln w="11430"/>
                <a:effectLst>
                  <a:outerShdw blurRad="76200" dist="50800" dir="5400000" algn="tl" rotWithShape="0">
                    <a:srgbClr val="000000">
                      <a:alpha val="65000"/>
                    </a:srgbClr>
                  </a:outerShdw>
                </a:effectLst>
              </a:rPr>
              <a:t>scattered</a:t>
            </a:r>
            <a:r>
              <a:rPr lang="en-US" sz="3300" b="1" spc="37" dirty="0">
                <a:ln w="11430"/>
                <a:effectLst>
                  <a:outerShdw blurRad="76200" dist="50800" dir="5400000" algn="tl" rotWithShape="0">
                    <a:srgbClr val="000000">
                      <a:alpha val="65000"/>
                    </a:srgbClr>
                  </a:outerShdw>
                </a:effectLst>
              </a:rPr>
              <a:t> </a:t>
            </a:r>
            <a:endParaRPr lang="en-US" sz="2400" b="1" spc="37" dirty="0">
              <a:ln w="11430"/>
              <a:effectLst>
                <a:outerShdw blurRad="76200" dist="50800" dir="5400000" algn="tl" rotWithShape="0">
                  <a:srgbClr val="000000">
                    <a:alpha val="65000"/>
                  </a:srgbClr>
                </a:outerShdw>
              </a:effectLst>
            </a:endParaRPr>
          </a:p>
        </p:txBody>
      </p:sp>
      <p:pic>
        <p:nvPicPr>
          <p:cNvPr id="1026" name="Picture 2"/>
          <p:cNvPicPr>
            <a:picLocks noChangeAspect="1" noChangeArrowheads="1"/>
          </p:cNvPicPr>
          <p:nvPr/>
        </p:nvPicPr>
        <p:blipFill rotWithShape="1">
          <a:blip r:embed="rId2" cstate="hqprint">
            <a:extLst>
              <a:ext uri="{28A0092B-C50C-407E-A947-70E740481C1C}">
                <a14:useLocalDpi xmlns:a14="http://schemas.microsoft.com/office/drawing/2010/main" val="0"/>
              </a:ext>
            </a:extLst>
          </a:blip>
          <a:srcRect/>
          <a:stretch/>
        </p:blipFill>
        <p:spPr bwMode="auto">
          <a:xfrm>
            <a:off x="2745937" y="3580360"/>
            <a:ext cx="3358247" cy="2102461"/>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cxnSp>
        <p:nvCxnSpPr>
          <p:cNvPr id="10" name="Straight Arrow Connector 9"/>
          <p:cNvCxnSpPr>
            <a:cxnSpLocks/>
          </p:cNvCxnSpPr>
          <p:nvPr/>
        </p:nvCxnSpPr>
        <p:spPr>
          <a:xfrm flipH="1">
            <a:off x="5658843" y="2376463"/>
            <a:ext cx="672371" cy="35564"/>
          </a:xfrm>
          <a:prstGeom prst="straightConnector1">
            <a:avLst/>
          </a:prstGeom>
          <a:ln w="60325">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cxnSpLocks/>
          </p:cNvCxnSpPr>
          <p:nvPr/>
        </p:nvCxnSpPr>
        <p:spPr>
          <a:xfrm flipH="1">
            <a:off x="4691847" y="2833042"/>
            <a:ext cx="1639367" cy="2162135"/>
          </a:xfrm>
          <a:prstGeom prst="straightConnector1">
            <a:avLst/>
          </a:prstGeom>
          <a:ln w="60325">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cxnSpLocks/>
          </p:cNvCxnSpPr>
          <p:nvPr/>
        </p:nvCxnSpPr>
        <p:spPr>
          <a:xfrm flipH="1">
            <a:off x="5991109" y="5186148"/>
            <a:ext cx="381660" cy="257315"/>
          </a:xfrm>
          <a:prstGeom prst="straightConnector1">
            <a:avLst/>
          </a:prstGeom>
          <a:ln w="60325">
            <a:solidFill>
              <a:srgbClr val="00B0F0"/>
            </a:solidFill>
            <a:tailEnd type="arrow"/>
          </a:ln>
        </p:spPr>
        <p:style>
          <a:lnRef idx="1">
            <a:schemeClr val="accent1"/>
          </a:lnRef>
          <a:fillRef idx="0">
            <a:schemeClr val="accent1"/>
          </a:fillRef>
          <a:effectRef idx="0">
            <a:schemeClr val="accent1"/>
          </a:effectRef>
          <a:fontRef idx="minor">
            <a:schemeClr val="tx1"/>
          </a:fontRef>
        </p:style>
      </p:cxnSp>
      <p:sp>
        <p:nvSpPr>
          <p:cNvPr id="19" name="AutoShape 4" descr="Image result for scatter pattern"/>
          <p:cNvSpPr>
            <a:spLocks noChangeAspect="1" noChangeArrowheads="1"/>
          </p:cNvSpPr>
          <p:nvPr/>
        </p:nvSpPr>
        <p:spPr bwMode="auto">
          <a:xfrm>
            <a:off x="2783681" y="748905"/>
            <a:ext cx="228600" cy="2286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68580" tIns="34291" rIns="68580" bIns="34291" numCol="1" anchor="t" anchorCtr="0" compatLnSpc="1">
            <a:prstTxWarp prst="textNoShape">
              <a:avLst/>
            </a:prstTxWarp>
          </a:bodyPr>
          <a:lstStyle/>
          <a:p>
            <a:endParaRPr lang="en-GB" sz="1351"/>
          </a:p>
        </p:txBody>
      </p:sp>
      <p:pic>
        <p:nvPicPr>
          <p:cNvPr id="1029"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15943" y="5133003"/>
            <a:ext cx="685800" cy="502571"/>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2" name="Rectangle 11"/>
          <p:cNvSpPr/>
          <p:nvPr/>
        </p:nvSpPr>
        <p:spPr>
          <a:xfrm>
            <a:off x="2966867" y="379564"/>
            <a:ext cx="6459365" cy="438584"/>
          </a:xfrm>
          <a:prstGeom prst="rect">
            <a:avLst/>
          </a:prstGeom>
          <a:noFill/>
        </p:spPr>
        <p:txBody>
          <a:bodyPr wrap="square" lIns="68580" tIns="34291" rIns="68580" bIns="34291">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2400" b="1" spc="37" dirty="0">
                <a:ln w="11430"/>
                <a:solidFill>
                  <a:srgbClr val="00B0F0"/>
                </a:solidFill>
                <a:effectLst>
                  <a:outerShdw blurRad="76200" dist="50800" dir="5400000" algn="tl" rotWithShape="0">
                    <a:srgbClr val="000000">
                      <a:alpha val="65000"/>
                    </a:srgbClr>
                  </a:outerShdw>
                </a:effectLst>
              </a:rPr>
              <a:t>Exam Question- </a:t>
            </a:r>
            <a:r>
              <a:rPr lang="en-US" sz="2400" b="1" u="sng" spc="37" dirty="0">
                <a:ln w="11430"/>
                <a:solidFill>
                  <a:srgbClr val="00B0F0"/>
                </a:solidFill>
                <a:effectLst>
                  <a:outerShdw blurRad="76200" dist="50800" dir="5400000" algn="tl" rotWithShape="0">
                    <a:srgbClr val="000000">
                      <a:alpha val="65000"/>
                    </a:srgbClr>
                  </a:outerShdw>
                </a:effectLst>
              </a:rPr>
              <a:t>Describe</a:t>
            </a:r>
            <a:r>
              <a:rPr lang="en-US" sz="2400" b="1" spc="37" dirty="0">
                <a:ln w="11430"/>
                <a:solidFill>
                  <a:srgbClr val="00B0F0"/>
                </a:solidFill>
                <a:effectLst>
                  <a:outerShdw blurRad="76200" dist="50800" dir="5400000" algn="tl" rotWithShape="0">
                    <a:srgbClr val="000000">
                      <a:alpha val="65000"/>
                    </a:srgbClr>
                  </a:outerShdw>
                </a:effectLst>
              </a:rPr>
              <a:t> the </a:t>
            </a:r>
            <a:r>
              <a:rPr lang="en-US" sz="2400" b="1" u="sng" spc="37" dirty="0">
                <a:ln w="11430"/>
                <a:solidFill>
                  <a:srgbClr val="00B0F0"/>
                </a:solidFill>
                <a:effectLst>
                  <a:outerShdw blurRad="76200" dist="50800" dir="5400000" algn="tl" rotWithShape="0">
                    <a:srgbClr val="000000">
                      <a:alpha val="65000"/>
                    </a:srgbClr>
                  </a:outerShdw>
                </a:effectLst>
              </a:rPr>
              <a:t>distribution</a:t>
            </a:r>
            <a:r>
              <a:rPr lang="en-US" sz="1500" b="1" spc="37"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endParaRPr lang="en-US" sz="1051" b="1" spc="37"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cxnSp>
        <p:nvCxnSpPr>
          <p:cNvPr id="20" name="Straight Arrow Connector 19">
            <a:extLst>
              <a:ext uri="{FF2B5EF4-FFF2-40B4-BE49-F238E27FC236}">
                <a16:creationId xmlns:a16="http://schemas.microsoft.com/office/drawing/2014/main" id="{1C9FE448-4F70-5E4A-857E-F90F9094DF1C}"/>
              </a:ext>
            </a:extLst>
          </p:cNvPr>
          <p:cNvCxnSpPr>
            <a:cxnSpLocks/>
          </p:cNvCxnSpPr>
          <p:nvPr/>
        </p:nvCxnSpPr>
        <p:spPr>
          <a:xfrm flipH="1">
            <a:off x="5552595" y="3861049"/>
            <a:ext cx="820175" cy="904083"/>
          </a:xfrm>
          <a:prstGeom prst="straightConnector1">
            <a:avLst/>
          </a:prstGeom>
          <a:ln w="60325">
            <a:solidFill>
              <a:srgbClr val="00B0F0"/>
            </a:solidFill>
            <a:tailEnd type="arrow"/>
          </a:ln>
        </p:spPr>
        <p:style>
          <a:lnRef idx="1">
            <a:schemeClr val="accent1"/>
          </a:lnRef>
          <a:fillRef idx="0">
            <a:schemeClr val="accent1"/>
          </a:fillRef>
          <a:effectRef idx="0">
            <a:schemeClr val="accent1"/>
          </a:effectRef>
          <a:fontRef idx="minor">
            <a:schemeClr val="tx1"/>
          </a:fontRef>
        </p:style>
      </p:cxnSp>
      <p:pic>
        <p:nvPicPr>
          <p:cNvPr id="23" name="Picture 22">
            <a:extLst>
              <a:ext uri="{FF2B5EF4-FFF2-40B4-BE49-F238E27FC236}">
                <a16:creationId xmlns:a16="http://schemas.microsoft.com/office/drawing/2014/main" id="{A66ECADB-476C-CF4D-BD33-280E88D6FB4E}"/>
              </a:ext>
            </a:extLst>
          </p:cNvPr>
          <p:cNvPicPr>
            <a:picLocks noChangeAspect="1"/>
          </p:cNvPicPr>
          <p:nvPr/>
        </p:nvPicPr>
        <p:blipFill rotWithShape="1">
          <a:blip r:embed="rId4"/>
          <a:srcRect l="6963" t="35310" r="24141" b="9986"/>
          <a:stretch/>
        </p:blipFill>
        <p:spPr>
          <a:xfrm>
            <a:off x="2012071" y="1304580"/>
            <a:ext cx="1771821" cy="974352"/>
          </a:xfrm>
          <a:prstGeom prst="rect">
            <a:avLst/>
          </a:prstGeom>
        </p:spPr>
      </p:pic>
      <p:pic>
        <p:nvPicPr>
          <p:cNvPr id="32" name="Picture 31">
            <a:extLst>
              <a:ext uri="{FF2B5EF4-FFF2-40B4-BE49-F238E27FC236}">
                <a16:creationId xmlns:a16="http://schemas.microsoft.com/office/drawing/2014/main" id="{0CDFD472-12E8-D246-99F9-5C39D334F2D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15943" y="2290651"/>
            <a:ext cx="284180" cy="292539"/>
          </a:xfrm>
          <a:prstGeom prst="rect">
            <a:avLst/>
          </a:prstGeom>
        </p:spPr>
      </p:pic>
    </p:spTree>
    <p:extLst>
      <p:ext uri="{BB962C8B-B14F-4D97-AF65-F5344CB8AC3E}">
        <p14:creationId xmlns:p14="http://schemas.microsoft.com/office/powerpoint/2010/main" val="18544455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Who are the students?</a:t>
            </a:r>
          </a:p>
        </p:txBody>
      </p:sp>
      <p:sp>
        <p:nvSpPr>
          <p:cNvPr id="3" name="Content Placeholder 2"/>
          <p:cNvSpPr>
            <a:spLocks noGrp="1"/>
          </p:cNvSpPr>
          <p:nvPr>
            <p:ph idx="1"/>
          </p:nvPr>
        </p:nvSpPr>
        <p:spPr>
          <a:xfrm>
            <a:off x="1106290" y="1860545"/>
            <a:ext cx="10092744" cy="5141167"/>
          </a:xfrm>
        </p:spPr>
        <p:txBody>
          <a:bodyPr>
            <a:normAutofit/>
          </a:bodyPr>
          <a:lstStyle/>
          <a:p>
            <a:pPr>
              <a:buFont typeface="Arial" panose="020B0604020202020204" pitchFamily="34" charset="0"/>
              <a:buChar char="•"/>
            </a:pPr>
            <a:r>
              <a:rPr lang="en-GB" dirty="0"/>
              <a:t>‘Lazy boys!’</a:t>
            </a:r>
          </a:p>
          <a:p>
            <a:pPr>
              <a:buFont typeface="Arial" panose="020B0604020202020204" pitchFamily="34" charset="0"/>
              <a:buChar char="•"/>
            </a:pPr>
            <a:r>
              <a:rPr lang="en-GB" dirty="0"/>
              <a:t>‘Hard working students who seem stuck at L1’</a:t>
            </a:r>
          </a:p>
          <a:p>
            <a:pPr>
              <a:buFont typeface="Arial" panose="020B0604020202020204" pitchFamily="34" charset="0"/>
              <a:buChar char="•"/>
            </a:pPr>
            <a:r>
              <a:rPr lang="en-GB" dirty="0"/>
              <a:t>‘Students who need to write a bit more’</a:t>
            </a:r>
          </a:p>
          <a:p>
            <a:pPr>
              <a:buFont typeface="Arial" panose="020B0604020202020204" pitchFamily="34" charset="0"/>
              <a:buChar char="•"/>
            </a:pPr>
            <a:r>
              <a:rPr lang="en-GB" dirty="0"/>
              <a:t>‘Students with barriers such as family situation, SEND and/or EAL’</a:t>
            </a:r>
          </a:p>
          <a:p>
            <a:pPr>
              <a:buFont typeface="Arial" panose="020B0604020202020204" pitchFamily="34" charset="0"/>
              <a:buChar char="•"/>
            </a:pPr>
            <a:r>
              <a:rPr lang="en-GB" dirty="0"/>
              <a:t>‘Poorly organised students’</a:t>
            </a:r>
          </a:p>
          <a:p>
            <a:pPr>
              <a:buFont typeface="Arial" panose="020B0604020202020204" pitchFamily="34" charset="0"/>
              <a:buChar char="•"/>
            </a:pPr>
            <a:r>
              <a:rPr lang="en-GB" dirty="0"/>
              <a:t>‘Students with time management issues’</a:t>
            </a:r>
          </a:p>
          <a:p>
            <a:pPr>
              <a:buFont typeface="Arial" panose="020B0604020202020204" pitchFamily="34" charset="0"/>
              <a:buChar char="•"/>
            </a:pPr>
            <a:r>
              <a:rPr lang="en-GB" dirty="0"/>
              <a:t>‘Students who write too much waffle and go off topic’</a:t>
            </a:r>
          </a:p>
          <a:p>
            <a:pPr>
              <a:buFont typeface="Arial" panose="020B0604020202020204" pitchFamily="34" charset="0"/>
              <a:buChar char="•"/>
            </a:pPr>
            <a:r>
              <a:rPr lang="en-GB" dirty="0"/>
              <a:t>‘Careless students’</a:t>
            </a:r>
          </a:p>
          <a:p>
            <a:pPr>
              <a:buFont typeface="Arial" panose="020B0604020202020204" pitchFamily="34" charset="0"/>
              <a:buChar char="•"/>
            </a:pPr>
            <a:r>
              <a:rPr lang="en-GB" dirty="0"/>
              <a:t>‘Students lacking motivation and ambition’</a:t>
            </a:r>
          </a:p>
          <a:p>
            <a:endParaRPr lang="en-GB" sz="1400" dirty="0"/>
          </a:p>
        </p:txBody>
      </p:sp>
      <p:pic>
        <p:nvPicPr>
          <p:cNvPr id="4" name="Graphic 3" descr="Lights On">
            <a:extLst>
              <a:ext uri="{FF2B5EF4-FFF2-40B4-BE49-F238E27FC236}">
                <a16:creationId xmlns:a16="http://schemas.microsoft.com/office/drawing/2014/main" id="{3F5493B3-23C5-7548-8EB0-183698545E7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10637440" y="193578"/>
            <a:ext cx="1123189" cy="1123189"/>
          </a:xfrm>
          <a:prstGeom prst="rect">
            <a:avLst/>
          </a:prstGeom>
        </p:spPr>
      </p:pic>
      <p:sp>
        <p:nvSpPr>
          <p:cNvPr id="5" name="TextBox 4">
            <a:extLst>
              <a:ext uri="{FF2B5EF4-FFF2-40B4-BE49-F238E27FC236}">
                <a16:creationId xmlns:a16="http://schemas.microsoft.com/office/drawing/2014/main" id="{FC836FD5-6C3E-41B5-AC1E-8FBE014B9E9F}"/>
              </a:ext>
            </a:extLst>
          </p:cNvPr>
          <p:cNvSpPr txBox="1"/>
          <p:nvPr/>
        </p:nvSpPr>
        <p:spPr>
          <a:xfrm>
            <a:off x="7324725" y="4048125"/>
            <a:ext cx="4659609" cy="1107996"/>
          </a:xfrm>
          <a:prstGeom prst="rect">
            <a:avLst/>
          </a:prstGeom>
          <a:noFill/>
        </p:spPr>
        <p:txBody>
          <a:bodyPr wrap="none" rtlCol="0">
            <a:spAutoFit/>
          </a:bodyPr>
          <a:lstStyle/>
          <a:p>
            <a:r>
              <a:rPr lang="en-GB" sz="2400" dirty="0">
                <a:solidFill>
                  <a:srgbClr val="FF0000"/>
                </a:solidFill>
              </a:rPr>
              <a:t>Does this sound like your students? </a:t>
            </a:r>
          </a:p>
          <a:p>
            <a:r>
              <a:rPr lang="en-GB" sz="2400" dirty="0">
                <a:solidFill>
                  <a:srgbClr val="FF0000"/>
                </a:solidFill>
              </a:rPr>
              <a:t>Any other suggestions?</a:t>
            </a:r>
          </a:p>
          <a:p>
            <a:endParaRPr lang="en-GB" dirty="0"/>
          </a:p>
        </p:txBody>
      </p:sp>
    </p:spTree>
    <p:extLst>
      <p:ext uri="{BB962C8B-B14F-4D97-AF65-F5344CB8AC3E}">
        <p14:creationId xmlns:p14="http://schemas.microsoft.com/office/powerpoint/2010/main" val="3183798976"/>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B6CE990-4361-49C0-8911-1FA6D44756DD}"/>
              </a:ext>
            </a:extLst>
          </p:cNvPr>
          <p:cNvPicPr/>
          <p:nvPr/>
        </p:nvPicPr>
        <p:blipFill>
          <a:blip r:embed="rId2"/>
          <a:stretch>
            <a:fillRect/>
          </a:stretch>
        </p:blipFill>
        <p:spPr>
          <a:xfrm>
            <a:off x="470316" y="389926"/>
            <a:ext cx="9793088" cy="5760639"/>
          </a:xfrm>
          <a:prstGeom prst="rect">
            <a:avLst/>
          </a:prstGeom>
        </p:spPr>
      </p:pic>
      <p:sp>
        <p:nvSpPr>
          <p:cNvPr id="3" name="TextBox 2">
            <a:extLst>
              <a:ext uri="{FF2B5EF4-FFF2-40B4-BE49-F238E27FC236}">
                <a16:creationId xmlns:a16="http://schemas.microsoft.com/office/drawing/2014/main" id="{C7D85531-41E4-4EE2-A34E-89CF8886FE64}"/>
              </a:ext>
            </a:extLst>
          </p:cNvPr>
          <p:cNvSpPr txBox="1"/>
          <p:nvPr/>
        </p:nvSpPr>
        <p:spPr>
          <a:xfrm>
            <a:off x="10704514" y="5349214"/>
            <a:ext cx="1112933" cy="318100"/>
          </a:xfrm>
          <a:prstGeom prst="rect">
            <a:avLst/>
          </a:prstGeom>
          <a:noFill/>
        </p:spPr>
        <p:txBody>
          <a:bodyPr wrap="none" rtlCol="0">
            <a:spAutoFit/>
          </a:bodyPr>
          <a:lstStyle/>
          <a:p>
            <a:r>
              <a:rPr lang="en-GB" sz="1467" dirty="0"/>
              <a:t>BBC Bitesize</a:t>
            </a:r>
          </a:p>
        </p:txBody>
      </p:sp>
    </p:spTree>
    <p:extLst>
      <p:ext uri="{BB962C8B-B14F-4D97-AF65-F5344CB8AC3E}">
        <p14:creationId xmlns:p14="http://schemas.microsoft.com/office/powerpoint/2010/main" val="2715000247"/>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B6CE990-4361-49C0-8911-1FA6D44756DD}"/>
              </a:ext>
            </a:extLst>
          </p:cNvPr>
          <p:cNvPicPr/>
          <p:nvPr/>
        </p:nvPicPr>
        <p:blipFill>
          <a:blip r:embed="rId2"/>
          <a:stretch>
            <a:fillRect/>
          </a:stretch>
        </p:blipFill>
        <p:spPr>
          <a:xfrm>
            <a:off x="586174" y="164639"/>
            <a:ext cx="10790415" cy="6411508"/>
          </a:xfrm>
          <a:prstGeom prst="rect">
            <a:avLst/>
          </a:prstGeom>
        </p:spPr>
      </p:pic>
      <p:sp>
        <p:nvSpPr>
          <p:cNvPr id="3" name="TextBox 2">
            <a:extLst>
              <a:ext uri="{FF2B5EF4-FFF2-40B4-BE49-F238E27FC236}">
                <a16:creationId xmlns:a16="http://schemas.microsoft.com/office/drawing/2014/main" id="{C7D85531-41E4-4EE2-A34E-89CF8886FE64}"/>
              </a:ext>
            </a:extLst>
          </p:cNvPr>
          <p:cNvSpPr txBox="1"/>
          <p:nvPr/>
        </p:nvSpPr>
        <p:spPr>
          <a:xfrm>
            <a:off x="10151166" y="5406886"/>
            <a:ext cx="1776759" cy="318100"/>
          </a:xfrm>
          <a:prstGeom prst="rect">
            <a:avLst/>
          </a:prstGeom>
          <a:noFill/>
        </p:spPr>
        <p:txBody>
          <a:bodyPr wrap="square" rtlCol="0">
            <a:spAutoFit/>
          </a:bodyPr>
          <a:lstStyle/>
          <a:p>
            <a:r>
              <a:rPr lang="en-GB" sz="1467" dirty="0"/>
              <a:t>BBC Bitesize</a:t>
            </a:r>
          </a:p>
        </p:txBody>
      </p:sp>
      <p:sp>
        <p:nvSpPr>
          <p:cNvPr id="5" name="Rectangle 4">
            <a:extLst>
              <a:ext uri="{FF2B5EF4-FFF2-40B4-BE49-F238E27FC236}">
                <a16:creationId xmlns:a16="http://schemas.microsoft.com/office/drawing/2014/main" id="{8B5E029E-45F5-45CC-90D6-5FC6DDE8F0D1}"/>
              </a:ext>
            </a:extLst>
          </p:cNvPr>
          <p:cNvSpPr/>
          <p:nvPr/>
        </p:nvSpPr>
        <p:spPr>
          <a:xfrm>
            <a:off x="6096001" y="4808536"/>
            <a:ext cx="3840427" cy="48005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6" name="Oval 5">
            <a:extLst>
              <a:ext uri="{FF2B5EF4-FFF2-40B4-BE49-F238E27FC236}">
                <a16:creationId xmlns:a16="http://schemas.microsoft.com/office/drawing/2014/main" id="{7B4678F0-CC91-4D94-8B7C-C2672A3ED608}"/>
              </a:ext>
            </a:extLst>
          </p:cNvPr>
          <p:cNvSpPr/>
          <p:nvPr/>
        </p:nvSpPr>
        <p:spPr>
          <a:xfrm>
            <a:off x="1126436" y="1425044"/>
            <a:ext cx="1186069" cy="618457"/>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7" name="Oval 6">
            <a:extLst>
              <a:ext uri="{FF2B5EF4-FFF2-40B4-BE49-F238E27FC236}">
                <a16:creationId xmlns:a16="http://schemas.microsoft.com/office/drawing/2014/main" id="{6C924DC6-35A6-4B77-A450-111379512C36}"/>
              </a:ext>
            </a:extLst>
          </p:cNvPr>
          <p:cNvSpPr/>
          <p:nvPr/>
        </p:nvSpPr>
        <p:spPr>
          <a:xfrm rot="784752">
            <a:off x="5309306" y="2189242"/>
            <a:ext cx="1344149" cy="489327"/>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8" name="Oval 7">
            <a:extLst>
              <a:ext uri="{FF2B5EF4-FFF2-40B4-BE49-F238E27FC236}">
                <a16:creationId xmlns:a16="http://schemas.microsoft.com/office/drawing/2014/main" id="{83A762D0-A157-409C-823B-50F88105BB99}"/>
              </a:ext>
            </a:extLst>
          </p:cNvPr>
          <p:cNvSpPr/>
          <p:nvPr/>
        </p:nvSpPr>
        <p:spPr>
          <a:xfrm rot="1946487">
            <a:off x="7722645" y="2044354"/>
            <a:ext cx="1979720" cy="64784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10" name="Oval 9">
            <a:extLst>
              <a:ext uri="{FF2B5EF4-FFF2-40B4-BE49-F238E27FC236}">
                <a16:creationId xmlns:a16="http://schemas.microsoft.com/office/drawing/2014/main" id="{432C0236-8659-4201-8154-49934F601D56}"/>
              </a:ext>
            </a:extLst>
          </p:cNvPr>
          <p:cNvSpPr/>
          <p:nvPr/>
        </p:nvSpPr>
        <p:spPr>
          <a:xfrm>
            <a:off x="3616439" y="2173359"/>
            <a:ext cx="1313371" cy="78081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12" name="Oval 11">
            <a:extLst>
              <a:ext uri="{FF2B5EF4-FFF2-40B4-BE49-F238E27FC236}">
                <a16:creationId xmlns:a16="http://schemas.microsoft.com/office/drawing/2014/main" id="{36787527-AD87-41FB-B005-021DB945DBC5}"/>
              </a:ext>
            </a:extLst>
          </p:cNvPr>
          <p:cNvSpPr/>
          <p:nvPr/>
        </p:nvSpPr>
        <p:spPr>
          <a:xfrm>
            <a:off x="1126436" y="2173359"/>
            <a:ext cx="1033669" cy="32375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14" name="Oval 13">
            <a:extLst>
              <a:ext uri="{FF2B5EF4-FFF2-40B4-BE49-F238E27FC236}">
                <a16:creationId xmlns:a16="http://schemas.microsoft.com/office/drawing/2014/main" id="{2DDC6DF0-1A7D-401F-9966-86E03187B231}"/>
              </a:ext>
            </a:extLst>
          </p:cNvPr>
          <p:cNvSpPr/>
          <p:nvPr/>
        </p:nvSpPr>
        <p:spPr>
          <a:xfrm>
            <a:off x="1126436" y="2824312"/>
            <a:ext cx="1186069" cy="618457"/>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Tree>
    <p:extLst>
      <p:ext uri="{BB962C8B-B14F-4D97-AF65-F5344CB8AC3E}">
        <p14:creationId xmlns:p14="http://schemas.microsoft.com/office/powerpoint/2010/main" val="3570166728"/>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3865E9D-529B-4FFD-978A-CC81EF2D36B7}"/>
              </a:ext>
            </a:extLst>
          </p:cNvPr>
          <p:cNvPicPr>
            <a:picLocks noChangeAspect="1"/>
          </p:cNvPicPr>
          <p:nvPr/>
        </p:nvPicPr>
        <p:blipFill>
          <a:blip r:embed="rId2"/>
          <a:stretch>
            <a:fillRect/>
          </a:stretch>
        </p:blipFill>
        <p:spPr>
          <a:xfrm>
            <a:off x="3105151" y="200026"/>
            <a:ext cx="5981700" cy="6457951"/>
          </a:xfrm>
          <a:prstGeom prst="rect">
            <a:avLst/>
          </a:prstGeom>
        </p:spPr>
      </p:pic>
      <p:sp>
        <p:nvSpPr>
          <p:cNvPr id="3" name="TextBox 2">
            <a:extLst>
              <a:ext uri="{FF2B5EF4-FFF2-40B4-BE49-F238E27FC236}">
                <a16:creationId xmlns:a16="http://schemas.microsoft.com/office/drawing/2014/main" id="{3462784E-7C43-41DF-8C69-3B40E59D2C1E}"/>
              </a:ext>
            </a:extLst>
          </p:cNvPr>
          <p:cNvSpPr txBox="1"/>
          <p:nvPr/>
        </p:nvSpPr>
        <p:spPr>
          <a:xfrm>
            <a:off x="303822" y="458117"/>
            <a:ext cx="2571361" cy="461665"/>
          </a:xfrm>
          <a:prstGeom prst="rect">
            <a:avLst/>
          </a:prstGeom>
          <a:noFill/>
        </p:spPr>
        <p:txBody>
          <a:bodyPr wrap="square" rtlCol="0">
            <a:spAutoFit/>
          </a:bodyPr>
          <a:lstStyle/>
          <a:p>
            <a:r>
              <a:rPr lang="en-GB" sz="2400" b="1" dirty="0"/>
              <a:t>Choropleth map</a:t>
            </a:r>
          </a:p>
        </p:txBody>
      </p:sp>
      <p:pic>
        <p:nvPicPr>
          <p:cNvPr id="5" name="Picture 4">
            <a:extLst>
              <a:ext uri="{FF2B5EF4-FFF2-40B4-BE49-F238E27FC236}">
                <a16:creationId xmlns:a16="http://schemas.microsoft.com/office/drawing/2014/main" id="{18459223-D372-4F1E-9ED3-56E41793BA12}"/>
              </a:ext>
            </a:extLst>
          </p:cNvPr>
          <p:cNvPicPr>
            <a:picLocks noChangeAspect="1"/>
          </p:cNvPicPr>
          <p:nvPr/>
        </p:nvPicPr>
        <p:blipFill>
          <a:blip r:embed="rId3"/>
          <a:stretch>
            <a:fillRect/>
          </a:stretch>
        </p:blipFill>
        <p:spPr>
          <a:xfrm>
            <a:off x="10896533" y="5445225"/>
            <a:ext cx="1192696" cy="436463"/>
          </a:xfrm>
          <a:prstGeom prst="rect">
            <a:avLst/>
          </a:prstGeom>
        </p:spPr>
      </p:pic>
    </p:spTree>
    <p:extLst>
      <p:ext uri="{BB962C8B-B14F-4D97-AF65-F5344CB8AC3E}">
        <p14:creationId xmlns:p14="http://schemas.microsoft.com/office/powerpoint/2010/main" val="2020074316"/>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3865E9D-529B-4FFD-978A-CC81EF2D36B7}"/>
              </a:ext>
            </a:extLst>
          </p:cNvPr>
          <p:cNvPicPr>
            <a:picLocks noChangeAspect="1"/>
          </p:cNvPicPr>
          <p:nvPr/>
        </p:nvPicPr>
        <p:blipFill>
          <a:blip r:embed="rId2"/>
          <a:stretch>
            <a:fillRect/>
          </a:stretch>
        </p:blipFill>
        <p:spPr>
          <a:xfrm>
            <a:off x="3105151" y="200026"/>
            <a:ext cx="5981700" cy="6457951"/>
          </a:xfrm>
          <a:prstGeom prst="rect">
            <a:avLst/>
          </a:prstGeom>
        </p:spPr>
      </p:pic>
      <p:sp>
        <p:nvSpPr>
          <p:cNvPr id="3" name="TextBox 2">
            <a:extLst>
              <a:ext uri="{FF2B5EF4-FFF2-40B4-BE49-F238E27FC236}">
                <a16:creationId xmlns:a16="http://schemas.microsoft.com/office/drawing/2014/main" id="{3462784E-7C43-41DF-8C69-3B40E59D2C1E}"/>
              </a:ext>
            </a:extLst>
          </p:cNvPr>
          <p:cNvSpPr txBox="1"/>
          <p:nvPr/>
        </p:nvSpPr>
        <p:spPr>
          <a:xfrm>
            <a:off x="527382" y="417598"/>
            <a:ext cx="2097073" cy="830997"/>
          </a:xfrm>
          <a:prstGeom prst="rect">
            <a:avLst/>
          </a:prstGeom>
          <a:noFill/>
        </p:spPr>
        <p:txBody>
          <a:bodyPr wrap="square" rtlCol="0">
            <a:spAutoFit/>
          </a:bodyPr>
          <a:lstStyle/>
          <a:p>
            <a:r>
              <a:rPr lang="en-GB" sz="2400" b="1" dirty="0"/>
              <a:t>Choropleth map</a:t>
            </a:r>
          </a:p>
        </p:txBody>
      </p:sp>
      <p:cxnSp>
        <p:nvCxnSpPr>
          <p:cNvPr id="5" name="Straight Connector 4">
            <a:extLst>
              <a:ext uri="{FF2B5EF4-FFF2-40B4-BE49-F238E27FC236}">
                <a16:creationId xmlns:a16="http://schemas.microsoft.com/office/drawing/2014/main" id="{B93FC7D0-409B-464E-972A-C165F6505B5E}"/>
              </a:ext>
            </a:extLst>
          </p:cNvPr>
          <p:cNvCxnSpPr>
            <a:cxnSpLocks/>
          </p:cNvCxnSpPr>
          <p:nvPr/>
        </p:nvCxnSpPr>
        <p:spPr>
          <a:xfrm flipH="1">
            <a:off x="6705600" y="622852"/>
            <a:ext cx="1046923" cy="4638261"/>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DFA20D6C-E502-472F-92A8-729AF026FB75}"/>
              </a:ext>
            </a:extLst>
          </p:cNvPr>
          <p:cNvSpPr txBox="1"/>
          <p:nvPr/>
        </p:nvSpPr>
        <p:spPr>
          <a:xfrm>
            <a:off x="3105151" y="2226364"/>
            <a:ext cx="1991296" cy="523220"/>
          </a:xfrm>
          <a:prstGeom prst="rect">
            <a:avLst/>
          </a:prstGeom>
          <a:noFill/>
        </p:spPr>
        <p:txBody>
          <a:bodyPr wrap="square" rtlCol="0">
            <a:spAutoFit/>
          </a:bodyPr>
          <a:lstStyle/>
          <a:p>
            <a:r>
              <a:rPr lang="en-GB" sz="2800" b="1" dirty="0"/>
              <a:t>Wetter</a:t>
            </a:r>
          </a:p>
        </p:txBody>
      </p:sp>
      <p:sp>
        <p:nvSpPr>
          <p:cNvPr id="8" name="TextBox 7">
            <a:extLst>
              <a:ext uri="{FF2B5EF4-FFF2-40B4-BE49-F238E27FC236}">
                <a16:creationId xmlns:a16="http://schemas.microsoft.com/office/drawing/2014/main" id="{5CBA0A8F-5B38-40A7-B50F-66D2F8352F19}"/>
              </a:ext>
            </a:extLst>
          </p:cNvPr>
          <p:cNvSpPr txBox="1"/>
          <p:nvPr/>
        </p:nvSpPr>
        <p:spPr>
          <a:xfrm>
            <a:off x="7752522" y="2226365"/>
            <a:ext cx="1189101" cy="523220"/>
          </a:xfrm>
          <a:prstGeom prst="rect">
            <a:avLst/>
          </a:prstGeom>
          <a:noFill/>
          <a:ln w="38100">
            <a:solidFill>
              <a:schemeClr val="tx1"/>
            </a:solidFill>
          </a:ln>
        </p:spPr>
        <p:txBody>
          <a:bodyPr wrap="square" rtlCol="0">
            <a:spAutoFit/>
          </a:bodyPr>
          <a:lstStyle/>
          <a:p>
            <a:r>
              <a:rPr lang="en-GB" sz="2800" b="1" dirty="0"/>
              <a:t>Drier</a:t>
            </a:r>
          </a:p>
        </p:txBody>
      </p:sp>
      <p:sp>
        <p:nvSpPr>
          <p:cNvPr id="6" name="TextBox 5">
            <a:extLst>
              <a:ext uri="{FF2B5EF4-FFF2-40B4-BE49-F238E27FC236}">
                <a16:creationId xmlns:a16="http://schemas.microsoft.com/office/drawing/2014/main" id="{CCE52DDD-4BE9-45F4-8A6F-2064D4C35E7C}"/>
              </a:ext>
            </a:extLst>
          </p:cNvPr>
          <p:cNvSpPr txBox="1"/>
          <p:nvPr/>
        </p:nvSpPr>
        <p:spPr>
          <a:xfrm>
            <a:off x="3843129" y="1296553"/>
            <a:ext cx="1673371" cy="461665"/>
          </a:xfrm>
          <a:prstGeom prst="rect">
            <a:avLst/>
          </a:prstGeom>
          <a:noFill/>
        </p:spPr>
        <p:txBody>
          <a:bodyPr wrap="square" rtlCol="0">
            <a:spAutoFit/>
          </a:bodyPr>
          <a:lstStyle/>
          <a:p>
            <a:r>
              <a:rPr lang="en-GB" sz="2400" b="1" dirty="0"/>
              <a:t> </a:t>
            </a:r>
          </a:p>
        </p:txBody>
      </p:sp>
      <p:sp>
        <p:nvSpPr>
          <p:cNvPr id="13" name="TextBox 12">
            <a:extLst>
              <a:ext uri="{FF2B5EF4-FFF2-40B4-BE49-F238E27FC236}">
                <a16:creationId xmlns:a16="http://schemas.microsoft.com/office/drawing/2014/main" id="{4BDCB8E3-A599-47E6-BAA3-79E6705847FB}"/>
              </a:ext>
            </a:extLst>
          </p:cNvPr>
          <p:cNvSpPr txBox="1"/>
          <p:nvPr/>
        </p:nvSpPr>
        <p:spPr>
          <a:xfrm>
            <a:off x="9197009" y="3776869"/>
            <a:ext cx="266420" cy="523220"/>
          </a:xfrm>
          <a:prstGeom prst="rect">
            <a:avLst/>
          </a:prstGeom>
          <a:noFill/>
        </p:spPr>
        <p:txBody>
          <a:bodyPr wrap="none" rtlCol="0">
            <a:spAutoFit/>
          </a:bodyPr>
          <a:lstStyle/>
          <a:p>
            <a:r>
              <a:rPr lang="en-GB" sz="2800" b="1" dirty="0"/>
              <a:t> </a:t>
            </a:r>
          </a:p>
        </p:txBody>
      </p:sp>
      <p:sp>
        <p:nvSpPr>
          <p:cNvPr id="4" name="Rectangle 3">
            <a:extLst>
              <a:ext uri="{FF2B5EF4-FFF2-40B4-BE49-F238E27FC236}">
                <a16:creationId xmlns:a16="http://schemas.microsoft.com/office/drawing/2014/main" id="{F315F775-9749-4201-8F5C-D0CF6458B5CD}"/>
              </a:ext>
            </a:extLst>
          </p:cNvPr>
          <p:cNvSpPr/>
          <p:nvPr/>
        </p:nvSpPr>
        <p:spPr>
          <a:xfrm>
            <a:off x="3105151" y="2226365"/>
            <a:ext cx="1294572" cy="46166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a:extLst>
              <a:ext uri="{FF2B5EF4-FFF2-40B4-BE49-F238E27FC236}">
                <a16:creationId xmlns:a16="http://schemas.microsoft.com/office/drawing/2014/main" id="{5C294709-8039-4CCB-A1BF-D707625DC57C}"/>
              </a:ext>
            </a:extLst>
          </p:cNvPr>
          <p:cNvPicPr>
            <a:picLocks noChangeAspect="1"/>
          </p:cNvPicPr>
          <p:nvPr/>
        </p:nvPicPr>
        <p:blipFill>
          <a:blip r:embed="rId3"/>
          <a:stretch>
            <a:fillRect/>
          </a:stretch>
        </p:blipFill>
        <p:spPr>
          <a:xfrm>
            <a:off x="10896534" y="5541235"/>
            <a:ext cx="1086679" cy="442704"/>
          </a:xfrm>
          <a:prstGeom prst="rect">
            <a:avLst/>
          </a:prstGeom>
        </p:spPr>
      </p:pic>
    </p:spTree>
    <p:extLst>
      <p:ext uri="{BB962C8B-B14F-4D97-AF65-F5344CB8AC3E}">
        <p14:creationId xmlns:p14="http://schemas.microsoft.com/office/powerpoint/2010/main" val="408481889"/>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3865E9D-529B-4FFD-978A-CC81EF2D36B7}"/>
              </a:ext>
            </a:extLst>
          </p:cNvPr>
          <p:cNvPicPr>
            <a:picLocks noChangeAspect="1"/>
          </p:cNvPicPr>
          <p:nvPr/>
        </p:nvPicPr>
        <p:blipFill>
          <a:blip r:embed="rId2"/>
          <a:stretch>
            <a:fillRect/>
          </a:stretch>
        </p:blipFill>
        <p:spPr>
          <a:xfrm>
            <a:off x="3105151" y="200026"/>
            <a:ext cx="5981700" cy="6457951"/>
          </a:xfrm>
          <a:prstGeom prst="rect">
            <a:avLst/>
          </a:prstGeom>
        </p:spPr>
      </p:pic>
      <p:sp>
        <p:nvSpPr>
          <p:cNvPr id="3" name="TextBox 2">
            <a:extLst>
              <a:ext uri="{FF2B5EF4-FFF2-40B4-BE49-F238E27FC236}">
                <a16:creationId xmlns:a16="http://schemas.microsoft.com/office/drawing/2014/main" id="{3462784E-7C43-41DF-8C69-3B40E59D2C1E}"/>
              </a:ext>
            </a:extLst>
          </p:cNvPr>
          <p:cNvSpPr txBox="1"/>
          <p:nvPr/>
        </p:nvSpPr>
        <p:spPr>
          <a:xfrm>
            <a:off x="392270" y="434778"/>
            <a:ext cx="2300573" cy="461665"/>
          </a:xfrm>
          <a:prstGeom prst="rect">
            <a:avLst/>
          </a:prstGeom>
          <a:noFill/>
        </p:spPr>
        <p:txBody>
          <a:bodyPr wrap="square" rtlCol="0">
            <a:spAutoFit/>
          </a:bodyPr>
          <a:lstStyle/>
          <a:p>
            <a:r>
              <a:rPr lang="en-GB" sz="2400" b="1" dirty="0"/>
              <a:t>Choropleth map</a:t>
            </a:r>
          </a:p>
        </p:txBody>
      </p:sp>
      <p:cxnSp>
        <p:nvCxnSpPr>
          <p:cNvPr id="5" name="Straight Connector 4">
            <a:extLst>
              <a:ext uri="{FF2B5EF4-FFF2-40B4-BE49-F238E27FC236}">
                <a16:creationId xmlns:a16="http://schemas.microsoft.com/office/drawing/2014/main" id="{B93FC7D0-409B-464E-972A-C165F6505B5E}"/>
              </a:ext>
            </a:extLst>
          </p:cNvPr>
          <p:cNvCxnSpPr>
            <a:cxnSpLocks/>
          </p:cNvCxnSpPr>
          <p:nvPr/>
        </p:nvCxnSpPr>
        <p:spPr>
          <a:xfrm flipH="1">
            <a:off x="6705600" y="622852"/>
            <a:ext cx="1046923" cy="4638261"/>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DFA20D6C-E502-472F-92A8-729AF026FB75}"/>
              </a:ext>
            </a:extLst>
          </p:cNvPr>
          <p:cNvSpPr txBox="1"/>
          <p:nvPr/>
        </p:nvSpPr>
        <p:spPr>
          <a:xfrm>
            <a:off x="3105151" y="2226364"/>
            <a:ext cx="1991296" cy="523220"/>
          </a:xfrm>
          <a:prstGeom prst="rect">
            <a:avLst/>
          </a:prstGeom>
          <a:noFill/>
        </p:spPr>
        <p:txBody>
          <a:bodyPr wrap="square" rtlCol="0">
            <a:spAutoFit/>
          </a:bodyPr>
          <a:lstStyle/>
          <a:p>
            <a:r>
              <a:rPr lang="en-GB" sz="2800" b="1" dirty="0"/>
              <a:t>Wetter</a:t>
            </a:r>
          </a:p>
        </p:txBody>
      </p:sp>
      <p:sp>
        <p:nvSpPr>
          <p:cNvPr id="8" name="TextBox 7">
            <a:extLst>
              <a:ext uri="{FF2B5EF4-FFF2-40B4-BE49-F238E27FC236}">
                <a16:creationId xmlns:a16="http://schemas.microsoft.com/office/drawing/2014/main" id="{5CBA0A8F-5B38-40A7-B50F-66D2F8352F19}"/>
              </a:ext>
            </a:extLst>
          </p:cNvPr>
          <p:cNvSpPr txBox="1"/>
          <p:nvPr/>
        </p:nvSpPr>
        <p:spPr>
          <a:xfrm>
            <a:off x="7752522" y="2226364"/>
            <a:ext cx="1262509" cy="523220"/>
          </a:xfrm>
          <a:prstGeom prst="rect">
            <a:avLst/>
          </a:prstGeom>
          <a:noFill/>
          <a:ln w="38100">
            <a:solidFill>
              <a:schemeClr val="tx1"/>
            </a:solidFill>
          </a:ln>
        </p:spPr>
        <p:txBody>
          <a:bodyPr wrap="square" rtlCol="0">
            <a:spAutoFit/>
          </a:bodyPr>
          <a:lstStyle/>
          <a:p>
            <a:r>
              <a:rPr lang="en-GB" sz="2800" b="1" dirty="0"/>
              <a:t>Drier</a:t>
            </a:r>
          </a:p>
        </p:txBody>
      </p:sp>
      <p:sp>
        <p:nvSpPr>
          <p:cNvPr id="4" name="Oval 3">
            <a:extLst>
              <a:ext uri="{FF2B5EF4-FFF2-40B4-BE49-F238E27FC236}">
                <a16:creationId xmlns:a16="http://schemas.microsoft.com/office/drawing/2014/main" id="{688F0ECB-B1AD-4E85-9D19-52A0AC1FF298}"/>
              </a:ext>
            </a:extLst>
          </p:cNvPr>
          <p:cNvSpPr/>
          <p:nvPr/>
        </p:nvSpPr>
        <p:spPr>
          <a:xfrm>
            <a:off x="5764697" y="1139687"/>
            <a:ext cx="590787" cy="1086679"/>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CCE52DDD-4BE9-45F4-8A6F-2064D4C35E7C}"/>
              </a:ext>
            </a:extLst>
          </p:cNvPr>
          <p:cNvSpPr txBox="1"/>
          <p:nvPr/>
        </p:nvSpPr>
        <p:spPr>
          <a:xfrm>
            <a:off x="3843129" y="1296553"/>
            <a:ext cx="1673371" cy="461665"/>
          </a:xfrm>
          <a:prstGeom prst="rect">
            <a:avLst/>
          </a:prstGeom>
          <a:noFill/>
        </p:spPr>
        <p:txBody>
          <a:bodyPr wrap="square" rtlCol="0">
            <a:spAutoFit/>
          </a:bodyPr>
          <a:lstStyle/>
          <a:p>
            <a:r>
              <a:rPr lang="en-GB" sz="2400" b="1" dirty="0"/>
              <a:t>Wettest</a:t>
            </a:r>
          </a:p>
        </p:txBody>
      </p:sp>
      <p:cxnSp>
        <p:nvCxnSpPr>
          <p:cNvPr id="10" name="Straight Arrow Connector 9">
            <a:extLst>
              <a:ext uri="{FF2B5EF4-FFF2-40B4-BE49-F238E27FC236}">
                <a16:creationId xmlns:a16="http://schemas.microsoft.com/office/drawing/2014/main" id="{7A8830AA-9B5F-4142-838A-94FF557A1AB2}"/>
              </a:ext>
            </a:extLst>
          </p:cNvPr>
          <p:cNvCxnSpPr>
            <a:cxnSpLocks/>
          </p:cNvCxnSpPr>
          <p:nvPr/>
        </p:nvCxnSpPr>
        <p:spPr>
          <a:xfrm>
            <a:off x="4982818" y="1524001"/>
            <a:ext cx="781879" cy="106017"/>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3D271B6C-6E2C-4105-A6A8-827520F4785F}"/>
              </a:ext>
            </a:extLst>
          </p:cNvPr>
          <p:cNvSpPr/>
          <p:nvPr/>
        </p:nvSpPr>
        <p:spPr>
          <a:xfrm>
            <a:off x="7036905" y="2955235"/>
            <a:ext cx="1338471" cy="1855304"/>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4BDCB8E3-A599-47E6-BAA3-79E6705847FB}"/>
              </a:ext>
            </a:extLst>
          </p:cNvPr>
          <p:cNvSpPr txBox="1"/>
          <p:nvPr/>
        </p:nvSpPr>
        <p:spPr>
          <a:xfrm>
            <a:off x="9197010" y="3776869"/>
            <a:ext cx="1071897" cy="523220"/>
          </a:xfrm>
          <a:prstGeom prst="rect">
            <a:avLst/>
          </a:prstGeom>
          <a:noFill/>
        </p:spPr>
        <p:txBody>
          <a:bodyPr wrap="none" rtlCol="0">
            <a:spAutoFit/>
          </a:bodyPr>
          <a:lstStyle/>
          <a:p>
            <a:r>
              <a:rPr lang="en-GB" sz="2800" b="1" dirty="0"/>
              <a:t>Driest</a:t>
            </a:r>
          </a:p>
        </p:txBody>
      </p:sp>
      <p:cxnSp>
        <p:nvCxnSpPr>
          <p:cNvPr id="16" name="Straight Arrow Connector 15">
            <a:extLst>
              <a:ext uri="{FF2B5EF4-FFF2-40B4-BE49-F238E27FC236}">
                <a16:creationId xmlns:a16="http://schemas.microsoft.com/office/drawing/2014/main" id="{28147420-A7CC-477C-9840-03CA33589544}"/>
              </a:ext>
            </a:extLst>
          </p:cNvPr>
          <p:cNvCxnSpPr>
            <a:stCxn id="13" idx="1"/>
          </p:cNvCxnSpPr>
          <p:nvPr/>
        </p:nvCxnSpPr>
        <p:spPr>
          <a:xfrm flipH="1" flipV="1">
            <a:off x="7752525" y="3962403"/>
            <a:ext cx="1444485" cy="76076"/>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1FBC7AA7-B89D-4986-A641-EDE5AC660E41}"/>
              </a:ext>
            </a:extLst>
          </p:cNvPr>
          <p:cNvSpPr/>
          <p:nvPr/>
        </p:nvSpPr>
        <p:spPr>
          <a:xfrm>
            <a:off x="3105149" y="2226365"/>
            <a:ext cx="1325219" cy="46166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291009125"/>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BFDD400-1931-4A43-997F-45DF2674E34E}"/>
              </a:ext>
            </a:extLst>
          </p:cNvPr>
          <p:cNvPicPr>
            <a:picLocks noChangeAspect="1"/>
          </p:cNvPicPr>
          <p:nvPr/>
        </p:nvPicPr>
        <p:blipFill>
          <a:blip r:embed="rId3"/>
          <a:stretch>
            <a:fillRect/>
          </a:stretch>
        </p:blipFill>
        <p:spPr>
          <a:xfrm>
            <a:off x="10996744" y="4908394"/>
            <a:ext cx="848408" cy="576063"/>
          </a:xfrm>
          <a:prstGeom prst="rect">
            <a:avLst/>
          </a:prstGeom>
        </p:spPr>
      </p:pic>
      <p:sp>
        <p:nvSpPr>
          <p:cNvPr id="6" name="Content Placeholder 2">
            <a:extLst>
              <a:ext uri="{FF2B5EF4-FFF2-40B4-BE49-F238E27FC236}">
                <a16:creationId xmlns:a16="http://schemas.microsoft.com/office/drawing/2014/main" id="{E64B9877-58A0-9E47-BC9B-FBAF0081C1C9}"/>
              </a:ext>
            </a:extLst>
          </p:cNvPr>
          <p:cNvSpPr txBox="1">
            <a:spLocks/>
          </p:cNvSpPr>
          <p:nvPr/>
        </p:nvSpPr>
        <p:spPr>
          <a:xfrm>
            <a:off x="1523560" y="188026"/>
            <a:ext cx="8045200" cy="4286551"/>
          </a:xfrm>
          <a:prstGeom prst="rect">
            <a:avLst/>
          </a:prstGeom>
        </p:spPr>
        <p:txBody>
          <a:bodyPr>
            <a:noAutofit/>
          </a:bodyPr>
          <a:lstStyle>
            <a:lvl1pPr marL="137160" indent="-137160" algn="l" defTabSz="685800" rtl="0" eaLnBrk="1" latinLnBrk="0" hangingPunct="1">
              <a:lnSpc>
                <a:spcPct val="90000"/>
              </a:lnSpc>
              <a:spcBef>
                <a:spcPts val="900"/>
              </a:spcBef>
              <a:spcAft>
                <a:spcPts val="150"/>
              </a:spcAft>
              <a:buClr>
                <a:schemeClr val="tx1"/>
              </a:buClr>
              <a:buFont typeface="Wingdings" pitchFamily="2" charset="2"/>
              <a:buChar char=""/>
              <a:defRPr sz="2400" kern="1200">
                <a:solidFill>
                  <a:srgbClr val="02659C"/>
                </a:solidFill>
                <a:latin typeface="+mn-lt"/>
                <a:ea typeface="+mn-ea"/>
                <a:cs typeface="+mn-cs"/>
              </a:defRPr>
            </a:lvl1pPr>
            <a:lvl2pPr marL="308610" indent="-137160" algn="l" defTabSz="685800" rtl="0" eaLnBrk="1" latinLnBrk="0" hangingPunct="1">
              <a:lnSpc>
                <a:spcPct val="90000"/>
              </a:lnSpc>
              <a:spcBef>
                <a:spcPts val="150"/>
              </a:spcBef>
              <a:spcAft>
                <a:spcPts val="300"/>
              </a:spcAft>
              <a:buClr>
                <a:schemeClr val="tx1"/>
              </a:buClr>
              <a:buFont typeface="Wingdings" pitchFamily="2" charset="2"/>
              <a:buChar char=""/>
              <a:defRPr sz="2000" kern="1200">
                <a:solidFill>
                  <a:srgbClr val="02659C"/>
                </a:solidFill>
                <a:latin typeface="+mn-lt"/>
                <a:ea typeface="+mn-ea"/>
                <a:cs typeface="+mn-cs"/>
              </a:defRPr>
            </a:lvl2pPr>
            <a:lvl3pPr marL="480060" indent="-137160" algn="l" defTabSz="685800" rtl="0" eaLnBrk="1" latinLnBrk="0" hangingPunct="1">
              <a:lnSpc>
                <a:spcPct val="90000"/>
              </a:lnSpc>
              <a:spcBef>
                <a:spcPts val="150"/>
              </a:spcBef>
              <a:spcAft>
                <a:spcPts val="300"/>
              </a:spcAft>
              <a:buClr>
                <a:schemeClr val="tx1"/>
              </a:buClr>
              <a:buFont typeface="Wingdings" pitchFamily="2" charset="2"/>
              <a:buChar char=""/>
              <a:defRPr sz="1800" kern="1200">
                <a:solidFill>
                  <a:srgbClr val="02659C"/>
                </a:solidFill>
                <a:latin typeface="+mn-lt"/>
                <a:ea typeface="+mn-ea"/>
                <a:cs typeface="+mn-cs"/>
              </a:defRPr>
            </a:lvl3pPr>
            <a:lvl4pPr marL="651510" indent="-137160" algn="l" defTabSz="685800" rtl="0" eaLnBrk="1" latinLnBrk="0" hangingPunct="1">
              <a:lnSpc>
                <a:spcPct val="90000"/>
              </a:lnSpc>
              <a:spcBef>
                <a:spcPts val="150"/>
              </a:spcBef>
              <a:spcAft>
                <a:spcPts val="300"/>
              </a:spcAft>
              <a:buClr>
                <a:schemeClr val="tx1"/>
              </a:buClr>
              <a:buFont typeface="Wingdings" pitchFamily="2" charset="2"/>
              <a:buChar char=""/>
              <a:defRPr sz="1800" kern="1200">
                <a:solidFill>
                  <a:srgbClr val="02659C"/>
                </a:solidFill>
                <a:latin typeface="+mn-lt"/>
                <a:ea typeface="+mn-ea"/>
                <a:cs typeface="+mn-cs"/>
              </a:defRPr>
            </a:lvl4pPr>
            <a:lvl5pPr marL="822960" indent="-137160" algn="l" defTabSz="685800" rtl="0" eaLnBrk="1" latinLnBrk="0" hangingPunct="1">
              <a:lnSpc>
                <a:spcPct val="90000"/>
              </a:lnSpc>
              <a:spcBef>
                <a:spcPts val="150"/>
              </a:spcBef>
              <a:spcAft>
                <a:spcPts val="300"/>
              </a:spcAft>
              <a:buClr>
                <a:schemeClr val="tx1"/>
              </a:buClr>
              <a:buFont typeface="Wingdings" pitchFamily="2" charset="2"/>
              <a:buChar char=""/>
              <a:defRPr sz="1800" kern="1200">
                <a:solidFill>
                  <a:srgbClr val="02659C"/>
                </a:solidFill>
                <a:latin typeface="+mn-lt"/>
                <a:ea typeface="+mn-ea"/>
                <a:cs typeface="+mn-cs"/>
              </a:defRPr>
            </a:lvl5pPr>
            <a:lvl6pPr marL="963450" indent="-17145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tx1"/>
                </a:solidFill>
                <a:latin typeface="+mn-lt"/>
                <a:ea typeface="+mn-ea"/>
                <a:cs typeface="+mn-cs"/>
              </a:defRPr>
            </a:lvl6pPr>
            <a:lvl7pPr marL="1103850" indent="-17145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tx1"/>
                </a:solidFill>
                <a:latin typeface="+mn-lt"/>
                <a:ea typeface="+mn-ea"/>
                <a:cs typeface="+mn-cs"/>
              </a:defRPr>
            </a:lvl7pPr>
            <a:lvl8pPr marL="1221750" indent="-17145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tx1"/>
                </a:solidFill>
                <a:latin typeface="+mn-lt"/>
                <a:ea typeface="+mn-ea"/>
                <a:cs typeface="+mn-cs"/>
              </a:defRPr>
            </a:lvl8pPr>
            <a:lvl9pPr marL="1354650" indent="-17145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tx1"/>
                </a:solidFill>
                <a:latin typeface="+mn-lt"/>
                <a:ea typeface="+mn-ea"/>
                <a:cs typeface="+mn-cs"/>
              </a:defRPr>
            </a:lvl9pPr>
          </a:lstStyle>
          <a:p>
            <a:r>
              <a:rPr lang="en-GB" sz="2667" dirty="0">
                <a:solidFill>
                  <a:schemeClr val="tx1"/>
                </a:solidFill>
              </a:rPr>
              <a:t>Discrete data</a:t>
            </a:r>
          </a:p>
          <a:p>
            <a:r>
              <a:rPr lang="en-GB" sz="2667" dirty="0">
                <a:solidFill>
                  <a:schemeClr val="tx1"/>
                </a:solidFill>
              </a:rPr>
              <a:t>Continuous data</a:t>
            </a:r>
            <a:endParaRPr lang="en-GB" sz="1867" dirty="0">
              <a:solidFill>
                <a:schemeClr val="tx1"/>
              </a:solidFill>
            </a:endParaRPr>
          </a:p>
          <a:p>
            <a:r>
              <a:rPr lang="en-GB" sz="1867" b="1" dirty="0"/>
              <a:t>Discrete data</a:t>
            </a:r>
            <a:r>
              <a:rPr lang="en-GB" sz="1867" dirty="0"/>
              <a:t> take particular values, while </a:t>
            </a:r>
            <a:r>
              <a:rPr lang="en-GB" sz="1867" b="1" dirty="0"/>
              <a:t>continuous data</a:t>
            </a:r>
            <a:r>
              <a:rPr lang="en-GB" sz="1867" dirty="0"/>
              <a:t> are not restricted to separate values. ... </a:t>
            </a:r>
            <a:r>
              <a:rPr lang="en-GB" sz="1867" b="1" dirty="0"/>
              <a:t>Discrete data</a:t>
            </a:r>
            <a:r>
              <a:rPr lang="en-GB" sz="1867" dirty="0"/>
              <a:t> can take on only certain values whereas </a:t>
            </a:r>
            <a:r>
              <a:rPr lang="en-GB" sz="1867" b="1" dirty="0"/>
              <a:t>continuous data</a:t>
            </a:r>
            <a:r>
              <a:rPr lang="en-GB" sz="1867" dirty="0"/>
              <a:t> can take on any value. For instance the number of cancer patients treated by a hospital each year is </a:t>
            </a:r>
            <a:r>
              <a:rPr lang="en-GB" sz="1867" b="1" dirty="0"/>
              <a:t>discrete</a:t>
            </a:r>
            <a:r>
              <a:rPr lang="en-GB" sz="1867" dirty="0"/>
              <a:t> but your weight is </a:t>
            </a:r>
            <a:r>
              <a:rPr lang="en-GB" sz="1867" b="1" dirty="0"/>
              <a:t>continuous</a:t>
            </a:r>
            <a:endParaRPr lang="en-US" sz="1867" dirty="0"/>
          </a:p>
        </p:txBody>
      </p:sp>
      <p:pic>
        <p:nvPicPr>
          <p:cNvPr id="8" name="Picture 7">
            <a:extLst>
              <a:ext uri="{FF2B5EF4-FFF2-40B4-BE49-F238E27FC236}">
                <a16:creationId xmlns:a16="http://schemas.microsoft.com/office/drawing/2014/main" id="{93CE585E-EE9D-8F4E-92B9-07639B9BDC98}"/>
              </a:ext>
            </a:extLst>
          </p:cNvPr>
          <p:cNvPicPr>
            <a:picLocks noChangeAspect="1"/>
          </p:cNvPicPr>
          <p:nvPr/>
        </p:nvPicPr>
        <p:blipFill>
          <a:blip r:embed="rId4"/>
          <a:stretch>
            <a:fillRect/>
          </a:stretch>
        </p:blipFill>
        <p:spPr>
          <a:xfrm>
            <a:off x="1179721" y="2958787"/>
            <a:ext cx="8331051" cy="3899213"/>
          </a:xfrm>
          <a:prstGeom prst="rect">
            <a:avLst/>
          </a:prstGeom>
        </p:spPr>
      </p:pic>
    </p:spTree>
    <p:extLst>
      <p:ext uri="{BB962C8B-B14F-4D97-AF65-F5344CB8AC3E}">
        <p14:creationId xmlns:p14="http://schemas.microsoft.com/office/powerpoint/2010/main" val="1765111515"/>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DD3D555-1F75-4554-B83F-00B16EF51E59}"/>
              </a:ext>
            </a:extLst>
          </p:cNvPr>
          <p:cNvPicPr>
            <a:picLocks noChangeAspect="1"/>
          </p:cNvPicPr>
          <p:nvPr/>
        </p:nvPicPr>
        <p:blipFill>
          <a:blip r:embed="rId2"/>
          <a:stretch>
            <a:fillRect/>
          </a:stretch>
        </p:blipFill>
        <p:spPr>
          <a:xfrm>
            <a:off x="431371" y="0"/>
            <a:ext cx="10657184" cy="5824765"/>
          </a:xfrm>
          <a:prstGeom prst="rect">
            <a:avLst/>
          </a:prstGeom>
        </p:spPr>
      </p:pic>
      <p:pic>
        <p:nvPicPr>
          <p:cNvPr id="3" name="Picture 2">
            <a:extLst>
              <a:ext uri="{FF2B5EF4-FFF2-40B4-BE49-F238E27FC236}">
                <a16:creationId xmlns:a16="http://schemas.microsoft.com/office/drawing/2014/main" id="{8F36261F-6F8D-467A-8A6D-0D73C221FD96}"/>
              </a:ext>
            </a:extLst>
          </p:cNvPr>
          <p:cNvPicPr>
            <a:picLocks noChangeAspect="1"/>
          </p:cNvPicPr>
          <p:nvPr/>
        </p:nvPicPr>
        <p:blipFill>
          <a:blip r:embed="rId3"/>
          <a:stretch>
            <a:fillRect/>
          </a:stretch>
        </p:blipFill>
        <p:spPr>
          <a:xfrm>
            <a:off x="6096001" y="6092493"/>
            <a:ext cx="960161" cy="568984"/>
          </a:xfrm>
          <a:prstGeom prst="rect">
            <a:avLst/>
          </a:prstGeom>
        </p:spPr>
      </p:pic>
    </p:spTree>
    <p:extLst>
      <p:ext uri="{BB962C8B-B14F-4D97-AF65-F5344CB8AC3E}">
        <p14:creationId xmlns:p14="http://schemas.microsoft.com/office/powerpoint/2010/main" val="1049356061"/>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C3035D3-5893-41D5-B378-B36AE2BB6BF3}"/>
              </a:ext>
            </a:extLst>
          </p:cNvPr>
          <p:cNvPicPr>
            <a:picLocks noChangeAspect="1"/>
          </p:cNvPicPr>
          <p:nvPr/>
        </p:nvPicPr>
        <p:blipFill>
          <a:blip r:embed="rId2"/>
          <a:stretch>
            <a:fillRect/>
          </a:stretch>
        </p:blipFill>
        <p:spPr>
          <a:xfrm>
            <a:off x="1617163" y="262075"/>
            <a:ext cx="9855435" cy="5375171"/>
          </a:xfrm>
          <a:prstGeom prst="rect">
            <a:avLst/>
          </a:prstGeom>
        </p:spPr>
      </p:pic>
      <p:sp>
        <p:nvSpPr>
          <p:cNvPr id="3" name="TextBox 2">
            <a:extLst>
              <a:ext uri="{FF2B5EF4-FFF2-40B4-BE49-F238E27FC236}">
                <a16:creationId xmlns:a16="http://schemas.microsoft.com/office/drawing/2014/main" id="{1048BA86-EC49-4210-979C-0C8D7187483E}"/>
              </a:ext>
            </a:extLst>
          </p:cNvPr>
          <p:cNvSpPr txBox="1"/>
          <p:nvPr/>
        </p:nvSpPr>
        <p:spPr>
          <a:xfrm>
            <a:off x="1199456" y="4121427"/>
            <a:ext cx="2500379" cy="830997"/>
          </a:xfrm>
          <a:prstGeom prst="rect">
            <a:avLst/>
          </a:prstGeom>
          <a:noFill/>
        </p:spPr>
        <p:txBody>
          <a:bodyPr wrap="square" rtlCol="0">
            <a:spAutoFit/>
          </a:bodyPr>
          <a:lstStyle/>
          <a:p>
            <a:r>
              <a:rPr lang="en-GB" sz="2400" b="1" dirty="0"/>
              <a:t>Transport used in Bristol</a:t>
            </a:r>
          </a:p>
        </p:txBody>
      </p:sp>
      <p:sp>
        <p:nvSpPr>
          <p:cNvPr id="4" name="TextBox 3">
            <a:extLst>
              <a:ext uri="{FF2B5EF4-FFF2-40B4-BE49-F238E27FC236}">
                <a16:creationId xmlns:a16="http://schemas.microsoft.com/office/drawing/2014/main" id="{BFF4A540-5CAB-4894-9943-82C86F42956C}"/>
              </a:ext>
            </a:extLst>
          </p:cNvPr>
          <p:cNvSpPr txBox="1"/>
          <p:nvPr/>
        </p:nvSpPr>
        <p:spPr>
          <a:xfrm>
            <a:off x="1103446" y="5349216"/>
            <a:ext cx="6240693" cy="707886"/>
          </a:xfrm>
          <a:prstGeom prst="rect">
            <a:avLst/>
          </a:prstGeom>
          <a:noFill/>
        </p:spPr>
        <p:txBody>
          <a:bodyPr wrap="square" rtlCol="0">
            <a:spAutoFit/>
          </a:bodyPr>
          <a:lstStyle/>
          <a:p>
            <a:r>
              <a:rPr lang="en-GB" sz="2000" b="1" dirty="0"/>
              <a:t>If you are required to complete a pie chart, you must be 100% accurate and use the correct key (if provided).</a:t>
            </a:r>
          </a:p>
        </p:txBody>
      </p:sp>
      <p:pic>
        <p:nvPicPr>
          <p:cNvPr id="6" name="Picture 5">
            <a:extLst>
              <a:ext uri="{FF2B5EF4-FFF2-40B4-BE49-F238E27FC236}">
                <a16:creationId xmlns:a16="http://schemas.microsoft.com/office/drawing/2014/main" id="{AC8B78E0-625A-4BCD-B0BA-AD0116D50C12}"/>
              </a:ext>
            </a:extLst>
          </p:cNvPr>
          <p:cNvPicPr>
            <a:picLocks noChangeAspect="1"/>
          </p:cNvPicPr>
          <p:nvPr/>
        </p:nvPicPr>
        <p:blipFill>
          <a:blip r:embed="rId3"/>
          <a:stretch>
            <a:fillRect/>
          </a:stretch>
        </p:blipFill>
        <p:spPr>
          <a:xfrm>
            <a:off x="11088555" y="4915074"/>
            <a:ext cx="745636" cy="914193"/>
          </a:xfrm>
          <a:prstGeom prst="rect">
            <a:avLst/>
          </a:prstGeom>
        </p:spPr>
      </p:pic>
    </p:spTree>
    <p:extLst>
      <p:ext uri="{BB962C8B-B14F-4D97-AF65-F5344CB8AC3E}">
        <p14:creationId xmlns:p14="http://schemas.microsoft.com/office/powerpoint/2010/main" val="3885318939"/>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28E71C8-3731-441D-A4EC-9A872328FA59}"/>
              </a:ext>
            </a:extLst>
          </p:cNvPr>
          <p:cNvPicPr>
            <a:picLocks noChangeAspect="1"/>
          </p:cNvPicPr>
          <p:nvPr/>
        </p:nvPicPr>
        <p:blipFill>
          <a:blip r:embed="rId2"/>
          <a:stretch>
            <a:fillRect/>
          </a:stretch>
        </p:blipFill>
        <p:spPr>
          <a:xfrm>
            <a:off x="1295467" y="347777"/>
            <a:ext cx="9217024" cy="5657419"/>
          </a:xfrm>
          <a:prstGeom prst="rect">
            <a:avLst/>
          </a:prstGeom>
        </p:spPr>
      </p:pic>
      <p:pic>
        <p:nvPicPr>
          <p:cNvPr id="3" name="Picture 2">
            <a:extLst>
              <a:ext uri="{FF2B5EF4-FFF2-40B4-BE49-F238E27FC236}">
                <a16:creationId xmlns:a16="http://schemas.microsoft.com/office/drawing/2014/main" id="{5E3BFE3A-1409-4A81-94D2-7B3C06706A6D}"/>
              </a:ext>
            </a:extLst>
          </p:cNvPr>
          <p:cNvPicPr>
            <a:picLocks noChangeAspect="1"/>
          </p:cNvPicPr>
          <p:nvPr/>
        </p:nvPicPr>
        <p:blipFill>
          <a:blip r:embed="rId3"/>
          <a:stretch>
            <a:fillRect/>
          </a:stretch>
        </p:blipFill>
        <p:spPr>
          <a:xfrm>
            <a:off x="11184566" y="5541236"/>
            <a:ext cx="834887" cy="463961"/>
          </a:xfrm>
          <a:prstGeom prst="rect">
            <a:avLst/>
          </a:prstGeom>
        </p:spPr>
      </p:pic>
    </p:spTree>
    <p:extLst>
      <p:ext uri="{BB962C8B-B14F-4D97-AF65-F5344CB8AC3E}">
        <p14:creationId xmlns:p14="http://schemas.microsoft.com/office/powerpoint/2010/main" val="1923381206"/>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F2F3A81-3E0E-4C59-AC95-1A0F4BC223F7}"/>
              </a:ext>
            </a:extLst>
          </p:cNvPr>
          <p:cNvPicPr>
            <a:picLocks noChangeAspect="1"/>
          </p:cNvPicPr>
          <p:nvPr/>
        </p:nvPicPr>
        <p:blipFill>
          <a:blip r:embed="rId2"/>
          <a:stretch>
            <a:fillRect/>
          </a:stretch>
        </p:blipFill>
        <p:spPr>
          <a:xfrm>
            <a:off x="1603514" y="556592"/>
            <a:ext cx="9157252" cy="5976731"/>
          </a:xfrm>
          <a:prstGeom prst="rect">
            <a:avLst/>
          </a:prstGeom>
        </p:spPr>
      </p:pic>
      <p:sp>
        <p:nvSpPr>
          <p:cNvPr id="3" name="TextBox 2">
            <a:extLst>
              <a:ext uri="{FF2B5EF4-FFF2-40B4-BE49-F238E27FC236}">
                <a16:creationId xmlns:a16="http://schemas.microsoft.com/office/drawing/2014/main" id="{84564781-0E93-46EC-AA7C-67D2DBAE33FB}"/>
              </a:ext>
            </a:extLst>
          </p:cNvPr>
          <p:cNvSpPr txBox="1"/>
          <p:nvPr/>
        </p:nvSpPr>
        <p:spPr>
          <a:xfrm>
            <a:off x="43349" y="1482890"/>
            <a:ext cx="3840026" cy="461665"/>
          </a:xfrm>
          <a:prstGeom prst="rect">
            <a:avLst/>
          </a:prstGeom>
          <a:noFill/>
        </p:spPr>
        <p:txBody>
          <a:bodyPr wrap="none" rtlCol="0">
            <a:spAutoFit/>
          </a:bodyPr>
          <a:lstStyle/>
          <a:p>
            <a:r>
              <a:rPr lang="en-GB" sz="2400" b="1" dirty="0"/>
              <a:t>Population Pyramid of Japan</a:t>
            </a:r>
          </a:p>
        </p:txBody>
      </p:sp>
      <p:cxnSp>
        <p:nvCxnSpPr>
          <p:cNvPr id="5" name="Straight Arrow Connector 4">
            <a:extLst>
              <a:ext uri="{FF2B5EF4-FFF2-40B4-BE49-F238E27FC236}">
                <a16:creationId xmlns:a16="http://schemas.microsoft.com/office/drawing/2014/main" id="{F91CC3C3-225E-4940-B668-7E40B96383A4}"/>
              </a:ext>
            </a:extLst>
          </p:cNvPr>
          <p:cNvCxnSpPr>
            <a:cxnSpLocks/>
          </p:cNvCxnSpPr>
          <p:nvPr/>
        </p:nvCxnSpPr>
        <p:spPr>
          <a:xfrm>
            <a:off x="2584173" y="3551584"/>
            <a:ext cx="742123" cy="176253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3E040327-B4A8-421C-9FC8-3043E277FCE5}"/>
              </a:ext>
            </a:extLst>
          </p:cNvPr>
          <p:cNvCxnSpPr/>
          <p:nvPr/>
        </p:nvCxnSpPr>
        <p:spPr>
          <a:xfrm flipV="1">
            <a:off x="2584175" y="1258957"/>
            <a:ext cx="2676939" cy="217004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BAC9D71C-1F41-4CB4-B12E-5B4EEC02D965}"/>
              </a:ext>
            </a:extLst>
          </p:cNvPr>
          <p:cNvCxnSpPr>
            <a:cxnSpLocks/>
          </p:cNvCxnSpPr>
          <p:nvPr/>
        </p:nvCxnSpPr>
        <p:spPr>
          <a:xfrm flipH="1">
            <a:off x="8772939" y="3551584"/>
            <a:ext cx="583096" cy="176253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EA136B73-2B3A-4B54-AC7E-43DE3D488541}"/>
              </a:ext>
            </a:extLst>
          </p:cNvPr>
          <p:cNvCxnSpPr/>
          <p:nvPr/>
        </p:nvCxnSpPr>
        <p:spPr>
          <a:xfrm flipH="1" flipV="1">
            <a:off x="7262191" y="1126436"/>
            <a:ext cx="2093844" cy="2302565"/>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2" name="Arrow: Down 11">
            <a:extLst>
              <a:ext uri="{FF2B5EF4-FFF2-40B4-BE49-F238E27FC236}">
                <a16:creationId xmlns:a16="http://schemas.microsoft.com/office/drawing/2014/main" id="{C1887A3E-13BC-4128-8E29-7351F86BB55C}"/>
              </a:ext>
            </a:extLst>
          </p:cNvPr>
          <p:cNvSpPr/>
          <p:nvPr/>
        </p:nvSpPr>
        <p:spPr>
          <a:xfrm>
            <a:off x="2948610" y="2398643"/>
            <a:ext cx="530087" cy="43732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Down 12">
            <a:extLst>
              <a:ext uri="{FF2B5EF4-FFF2-40B4-BE49-F238E27FC236}">
                <a16:creationId xmlns:a16="http://schemas.microsoft.com/office/drawing/2014/main" id="{1A9F1B35-68C0-45FC-A494-4EC0DE2DC94D}"/>
              </a:ext>
            </a:extLst>
          </p:cNvPr>
          <p:cNvSpPr/>
          <p:nvPr/>
        </p:nvSpPr>
        <p:spPr>
          <a:xfrm>
            <a:off x="8652741" y="2352262"/>
            <a:ext cx="484632" cy="53008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a:extLst>
              <a:ext uri="{FF2B5EF4-FFF2-40B4-BE49-F238E27FC236}">
                <a16:creationId xmlns:a16="http://schemas.microsoft.com/office/drawing/2014/main" id="{56D2060E-C174-49E6-BAB8-6B7E184D4553}"/>
              </a:ext>
            </a:extLst>
          </p:cNvPr>
          <p:cNvPicPr>
            <a:picLocks noChangeAspect="1"/>
          </p:cNvPicPr>
          <p:nvPr/>
        </p:nvPicPr>
        <p:blipFill>
          <a:blip r:embed="rId3"/>
          <a:stretch>
            <a:fillRect/>
          </a:stretch>
        </p:blipFill>
        <p:spPr>
          <a:xfrm>
            <a:off x="10906539" y="5541235"/>
            <a:ext cx="795131" cy="471188"/>
          </a:xfrm>
          <a:prstGeom prst="rect">
            <a:avLst/>
          </a:prstGeom>
        </p:spPr>
      </p:pic>
    </p:spTree>
    <p:extLst>
      <p:ext uri="{BB962C8B-B14F-4D97-AF65-F5344CB8AC3E}">
        <p14:creationId xmlns:p14="http://schemas.microsoft.com/office/powerpoint/2010/main" val="29226680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C8D672-7D18-4AD7-8FEB-41AAAAB85BE9}"/>
              </a:ext>
            </a:extLst>
          </p:cNvPr>
          <p:cNvSpPr>
            <a:spLocks noGrp="1"/>
          </p:cNvSpPr>
          <p:nvPr>
            <p:ph type="title"/>
          </p:nvPr>
        </p:nvSpPr>
        <p:spPr/>
        <p:txBody>
          <a:bodyPr>
            <a:normAutofit/>
          </a:bodyPr>
          <a:lstStyle/>
          <a:p>
            <a:r>
              <a:rPr lang="en-GB" dirty="0"/>
              <a:t>Who are the students?- One example</a:t>
            </a:r>
          </a:p>
        </p:txBody>
      </p:sp>
      <p:sp>
        <p:nvSpPr>
          <p:cNvPr id="3" name="Content Placeholder 2">
            <a:extLst>
              <a:ext uri="{FF2B5EF4-FFF2-40B4-BE49-F238E27FC236}">
                <a16:creationId xmlns:a16="http://schemas.microsoft.com/office/drawing/2014/main" id="{5A65815A-2A2F-4C0D-A43D-5E4F06016044}"/>
              </a:ext>
            </a:extLst>
          </p:cNvPr>
          <p:cNvSpPr>
            <a:spLocks noGrp="1"/>
          </p:cNvSpPr>
          <p:nvPr>
            <p:ph idx="1"/>
          </p:nvPr>
        </p:nvSpPr>
        <p:spPr>
          <a:xfrm>
            <a:off x="3701748" y="1841434"/>
            <a:ext cx="7731752" cy="4467509"/>
          </a:xfrm>
        </p:spPr>
        <p:txBody>
          <a:bodyPr>
            <a:normAutofit/>
          </a:bodyPr>
          <a:lstStyle/>
          <a:p>
            <a:r>
              <a:rPr lang="en-GB" sz="2400" dirty="0"/>
              <a:t>13 year old boy</a:t>
            </a:r>
          </a:p>
          <a:p>
            <a:r>
              <a:rPr lang="en-GB" sz="2400" dirty="0"/>
              <a:t>Year 8</a:t>
            </a:r>
          </a:p>
          <a:p>
            <a:r>
              <a:rPr lang="en-GB" sz="2400" dirty="0"/>
              <a:t>Set 3 of 5 in his half of the year group for History, Geography, RE and MFL</a:t>
            </a:r>
          </a:p>
          <a:p>
            <a:r>
              <a:rPr lang="en-GB" sz="2400" dirty="0"/>
              <a:t>Autistic</a:t>
            </a:r>
          </a:p>
          <a:p>
            <a:r>
              <a:rPr lang="en-GB" sz="2400" dirty="0"/>
              <a:t>Average maths SATS score</a:t>
            </a:r>
          </a:p>
          <a:p>
            <a:r>
              <a:rPr lang="en-GB" sz="2400" dirty="0"/>
              <a:t>Just above average English SATS score</a:t>
            </a:r>
          </a:p>
          <a:p>
            <a:r>
              <a:rPr lang="en-GB" sz="2400" dirty="0"/>
              <a:t>Predicted GCSE grades: 5 </a:t>
            </a:r>
          </a:p>
        </p:txBody>
      </p:sp>
      <p:pic>
        <p:nvPicPr>
          <p:cNvPr id="1026" name="Picture 2" descr="Topic icon question mark with male user person Vector Image">
            <a:extLst>
              <a:ext uri="{FF2B5EF4-FFF2-40B4-BE49-F238E27FC236}">
                <a16:creationId xmlns:a16="http://schemas.microsoft.com/office/drawing/2014/main" id="{54BFFCEF-71D4-4FFE-A083-EA3AF925FCC5}"/>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627745" y="2341637"/>
            <a:ext cx="2389929" cy="2581124"/>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DFE093F8-DDE4-4F1F-A7EC-42CC000C2611}"/>
              </a:ext>
            </a:extLst>
          </p:cNvPr>
          <p:cNvSpPr txBox="1"/>
          <p:nvPr/>
        </p:nvSpPr>
        <p:spPr>
          <a:xfrm>
            <a:off x="512838" y="4954417"/>
            <a:ext cx="2389929" cy="297646"/>
          </a:xfrm>
          <a:prstGeom prst="rect">
            <a:avLst/>
          </a:prstGeom>
          <a:noFill/>
        </p:spPr>
        <p:txBody>
          <a:bodyPr wrap="square">
            <a:spAutoFit/>
          </a:bodyPr>
          <a:lstStyle/>
          <a:p>
            <a:r>
              <a:rPr lang="en-GB" sz="667" dirty="0"/>
              <a:t>https://www.vectorstock.com/royalty-free-vector/topic-icon-question-mark-with-male-user-person-vector-28785241</a:t>
            </a:r>
          </a:p>
        </p:txBody>
      </p:sp>
    </p:spTree>
    <p:extLst>
      <p:ext uri="{BB962C8B-B14F-4D97-AF65-F5344CB8AC3E}">
        <p14:creationId xmlns:p14="http://schemas.microsoft.com/office/powerpoint/2010/main" val="989058786"/>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2C2544D-A68D-4357-B263-ED6B901E5D4D}"/>
              </a:ext>
            </a:extLst>
          </p:cNvPr>
          <p:cNvPicPr>
            <a:picLocks noChangeAspect="1"/>
          </p:cNvPicPr>
          <p:nvPr/>
        </p:nvPicPr>
        <p:blipFill>
          <a:blip r:embed="rId2"/>
          <a:stretch>
            <a:fillRect/>
          </a:stretch>
        </p:blipFill>
        <p:spPr>
          <a:xfrm>
            <a:off x="1391478" y="164638"/>
            <a:ext cx="9180781" cy="6000751"/>
          </a:xfrm>
          <a:prstGeom prst="rect">
            <a:avLst/>
          </a:prstGeom>
        </p:spPr>
      </p:pic>
      <p:pic>
        <p:nvPicPr>
          <p:cNvPr id="3" name="Picture 2">
            <a:extLst>
              <a:ext uri="{FF2B5EF4-FFF2-40B4-BE49-F238E27FC236}">
                <a16:creationId xmlns:a16="http://schemas.microsoft.com/office/drawing/2014/main" id="{63FDC06D-8658-4D0B-B6F8-E7B87E2E4F8D}"/>
              </a:ext>
            </a:extLst>
          </p:cNvPr>
          <p:cNvPicPr>
            <a:picLocks noChangeAspect="1"/>
          </p:cNvPicPr>
          <p:nvPr/>
        </p:nvPicPr>
        <p:blipFill>
          <a:blip r:embed="rId3"/>
          <a:stretch>
            <a:fillRect/>
          </a:stretch>
        </p:blipFill>
        <p:spPr>
          <a:xfrm>
            <a:off x="11088555" y="5541235"/>
            <a:ext cx="821635" cy="371063"/>
          </a:xfrm>
          <a:prstGeom prst="rect">
            <a:avLst/>
          </a:prstGeom>
        </p:spPr>
      </p:pic>
    </p:spTree>
    <p:extLst>
      <p:ext uri="{BB962C8B-B14F-4D97-AF65-F5344CB8AC3E}">
        <p14:creationId xmlns:p14="http://schemas.microsoft.com/office/powerpoint/2010/main" val="3107045879"/>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6492" y="596800"/>
            <a:ext cx="5390389" cy="1143000"/>
          </a:xfrm>
        </p:spPr>
        <p:txBody>
          <a:bodyPr>
            <a:normAutofit/>
          </a:bodyPr>
          <a:lstStyle/>
          <a:p>
            <a:r>
              <a:rPr lang="en-GB" dirty="0">
                <a:latin typeface="+mn-lt"/>
              </a:rPr>
              <a:t>Calculations</a:t>
            </a:r>
          </a:p>
        </p:txBody>
      </p:sp>
      <p:pic>
        <p:nvPicPr>
          <p:cNvPr id="4" name="Picture 3"/>
          <p:cNvPicPr>
            <a:picLocks noChangeAspect="1"/>
          </p:cNvPicPr>
          <p:nvPr/>
        </p:nvPicPr>
        <p:blipFill>
          <a:blip r:embed="rId2"/>
          <a:stretch>
            <a:fillRect/>
          </a:stretch>
        </p:blipFill>
        <p:spPr>
          <a:xfrm>
            <a:off x="10089257" y="156717"/>
            <a:ext cx="1378843" cy="1378843"/>
          </a:xfrm>
          <a:prstGeom prst="rect">
            <a:avLst/>
          </a:prstGeom>
        </p:spPr>
      </p:pic>
      <p:sp>
        <p:nvSpPr>
          <p:cNvPr id="5" name="Oval 4"/>
          <p:cNvSpPr/>
          <p:nvPr/>
        </p:nvSpPr>
        <p:spPr>
          <a:xfrm>
            <a:off x="1565209" y="1955211"/>
            <a:ext cx="2226531" cy="1152939"/>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bg1"/>
                </a:solidFill>
              </a:rPr>
              <a:t>Mean</a:t>
            </a:r>
          </a:p>
        </p:txBody>
      </p:sp>
      <p:sp>
        <p:nvSpPr>
          <p:cNvPr id="6" name="Oval 5"/>
          <p:cNvSpPr/>
          <p:nvPr/>
        </p:nvSpPr>
        <p:spPr>
          <a:xfrm>
            <a:off x="4559827" y="1948071"/>
            <a:ext cx="2496279" cy="115293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bg2"/>
                </a:solidFill>
              </a:rPr>
              <a:t>Median</a:t>
            </a:r>
          </a:p>
        </p:txBody>
      </p:sp>
      <p:sp>
        <p:nvSpPr>
          <p:cNvPr id="7" name="Oval 6"/>
          <p:cNvSpPr/>
          <p:nvPr/>
        </p:nvSpPr>
        <p:spPr>
          <a:xfrm>
            <a:off x="7824192" y="2042449"/>
            <a:ext cx="2496277" cy="1058561"/>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bg1"/>
                </a:solidFill>
              </a:rPr>
              <a:t>Mode</a:t>
            </a:r>
          </a:p>
        </p:txBody>
      </p:sp>
      <p:sp>
        <p:nvSpPr>
          <p:cNvPr id="8" name="Oval 7"/>
          <p:cNvSpPr/>
          <p:nvPr/>
        </p:nvSpPr>
        <p:spPr>
          <a:xfrm>
            <a:off x="1565208" y="3358391"/>
            <a:ext cx="2226531" cy="112084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Quartiles</a:t>
            </a:r>
          </a:p>
        </p:txBody>
      </p:sp>
      <p:sp>
        <p:nvSpPr>
          <p:cNvPr id="9" name="Oval 8"/>
          <p:cNvSpPr/>
          <p:nvPr/>
        </p:nvSpPr>
        <p:spPr>
          <a:xfrm>
            <a:off x="4559827" y="3358393"/>
            <a:ext cx="2496279" cy="1120844"/>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bg1"/>
                </a:solidFill>
              </a:rPr>
              <a:t>Interquartile</a:t>
            </a:r>
            <a:r>
              <a:rPr lang="en-GB" dirty="0">
                <a:solidFill>
                  <a:schemeClr val="bg2"/>
                </a:solidFill>
              </a:rPr>
              <a:t> range</a:t>
            </a:r>
          </a:p>
        </p:txBody>
      </p:sp>
      <p:sp>
        <p:nvSpPr>
          <p:cNvPr id="10" name="Oval 9"/>
          <p:cNvSpPr/>
          <p:nvPr/>
        </p:nvSpPr>
        <p:spPr>
          <a:xfrm>
            <a:off x="7824192" y="3358393"/>
            <a:ext cx="2496277" cy="1120843"/>
          </a:xfrm>
          <a:prstGeom prst="ellips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bg1"/>
                </a:solidFill>
              </a:rPr>
              <a:t>Percentiles</a:t>
            </a:r>
          </a:p>
        </p:txBody>
      </p:sp>
      <p:sp>
        <p:nvSpPr>
          <p:cNvPr id="11" name="Oval 10"/>
          <p:cNvSpPr/>
          <p:nvPr/>
        </p:nvSpPr>
        <p:spPr>
          <a:xfrm>
            <a:off x="1565208" y="4736617"/>
            <a:ext cx="2226531" cy="1120843"/>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bg2"/>
                </a:solidFill>
              </a:rPr>
              <a:t>Range</a:t>
            </a:r>
          </a:p>
        </p:txBody>
      </p:sp>
      <p:sp>
        <p:nvSpPr>
          <p:cNvPr id="12" name="Oval 11"/>
          <p:cNvSpPr/>
          <p:nvPr/>
        </p:nvSpPr>
        <p:spPr>
          <a:xfrm>
            <a:off x="4559826" y="4736617"/>
            <a:ext cx="2496279" cy="1120843"/>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bg2"/>
                </a:solidFill>
              </a:rPr>
              <a:t>Percentages</a:t>
            </a:r>
          </a:p>
        </p:txBody>
      </p:sp>
      <p:sp>
        <p:nvSpPr>
          <p:cNvPr id="13" name="Oval 12"/>
          <p:cNvSpPr/>
          <p:nvPr/>
        </p:nvSpPr>
        <p:spPr>
          <a:xfrm>
            <a:off x="7824190" y="4736620"/>
            <a:ext cx="2496277" cy="1120843"/>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Lines of best fit</a:t>
            </a:r>
          </a:p>
        </p:txBody>
      </p:sp>
      <p:sp>
        <p:nvSpPr>
          <p:cNvPr id="14" name="Rectangle 13"/>
          <p:cNvSpPr/>
          <p:nvPr/>
        </p:nvSpPr>
        <p:spPr>
          <a:xfrm>
            <a:off x="1428079" y="5904558"/>
            <a:ext cx="10477605" cy="420564"/>
          </a:xfrm>
          <a:prstGeom prst="rect">
            <a:avLst/>
          </a:prstGeom>
        </p:spPr>
        <p:txBody>
          <a:bodyPr wrap="square">
            <a:spAutoFit/>
          </a:bodyPr>
          <a:lstStyle/>
          <a:p>
            <a:r>
              <a:rPr lang="en-GB" sz="2133" b="1" dirty="0"/>
              <a:t>Remember students are allowed a calculator in all three of their geography exams!                  </a:t>
            </a:r>
            <a:endParaRPr lang="en-GB" sz="2133" b="1" dirty="0">
              <a:solidFill>
                <a:srgbClr val="FF0000"/>
              </a:solidFill>
            </a:endParaRPr>
          </a:p>
        </p:txBody>
      </p:sp>
    </p:spTree>
    <p:extLst>
      <p:ext uri="{BB962C8B-B14F-4D97-AF65-F5344CB8AC3E}">
        <p14:creationId xmlns:p14="http://schemas.microsoft.com/office/powerpoint/2010/main" val="1289407888"/>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6C9699C-C5C3-4030-BF7C-0E83FCD54325}"/>
              </a:ext>
            </a:extLst>
          </p:cNvPr>
          <p:cNvPicPr>
            <a:picLocks noChangeAspect="1"/>
          </p:cNvPicPr>
          <p:nvPr/>
        </p:nvPicPr>
        <p:blipFill>
          <a:blip r:embed="rId2"/>
          <a:stretch>
            <a:fillRect/>
          </a:stretch>
        </p:blipFill>
        <p:spPr>
          <a:xfrm>
            <a:off x="1311965" y="410818"/>
            <a:ext cx="10058400" cy="5594244"/>
          </a:xfrm>
          <a:prstGeom prst="rect">
            <a:avLst/>
          </a:prstGeom>
        </p:spPr>
      </p:pic>
      <p:pic>
        <p:nvPicPr>
          <p:cNvPr id="3" name="Picture 2">
            <a:extLst>
              <a:ext uri="{FF2B5EF4-FFF2-40B4-BE49-F238E27FC236}">
                <a16:creationId xmlns:a16="http://schemas.microsoft.com/office/drawing/2014/main" id="{93D990D4-D79C-44AF-ABBB-506975249E1E}"/>
              </a:ext>
            </a:extLst>
          </p:cNvPr>
          <p:cNvPicPr>
            <a:picLocks noChangeAspect="1"/>
          </p:cNvPicPr>
          <p:nvPr/>
        </p:nvPicPr>
        <p:blipFill>
          <a:blip r:embed="rId3"/>
          <a:stretch>
            <a:fillRect/>
          </a:stretch>
        </p:blipFill>
        <p:spPr>
          <a:xfrm>
            <a:off x="10959548" y="5541235"/>
            <a:ext cx="821635" cy="463827"/>
          </a:xfrm>
          <a:prstGeom prst="rect">
            <a:avLst/>
          </a:prstGeom>
        </p:spPr>
      </p:pic>
    </p:spTree>
    <p:extLst>
      <p:ext uri="{BB962C8B-B14F-4D97-AF65-F5344CB8AC3E}">
        <p14:creationId xmlns:p14="http://schemas.microsoft.com/office/powerpoint/2010/main" val="3085982431"/>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3198556-2757-4E3A-9689-BB901929D92B}"/>
              </a:ext>
            </a:extLst>
          </p:cNvPr>
          <p:cNvPicPr>
            <a:picLocks noChangeAspect="1"/>
          </p:cNvPicPr>
          <p:nvPr/>
        </p:nvPicPr>
        <p:blipFill>
          <a:blip r:embed="rId2"/>
          <a:stretch>
            <a:fillRect/>
          </a:stretch>
        </p:blipFill>
        <p:spPr>
          <a:xfrm>
            <a:off x="1391477" y="410818"/>
            <a:ext cx="8839200" cy="5610471"/>
          </a:xfrm>
          <a:prstGeom prst="rect">
            <a:avLst/>
          </a:prstGeom>
        </p:spPr>
      </p:pic>
      <p:pic>
        <p:nvPicPr>
          <p:cNvPr id="3" name="Picture 2">
            <a:extLst>
              <a:ext uri="{FF2B5EF4-FFF2-40B4-BE49-F238E27FC236}">
                <a16:creationId xmlns:a16="http://schemas.microsoft.com/office/drawing/2014/main" id="{E6FD1970-332E-4F05-BBCC-571AFAE5B471}"/>
              </a:ext>
            </a:extLst>
          </p:cNvPr>
          <p:cNvPicPr>
            <a:picLocks noChangeAspect="1"/>
          </p:cNvPicPr>
          <p:nvPr/>
        </p:nvPicPr>
        <p:blipFill>
          <a:blip r:embed="rId3"/>
          <a:stretch>
            <a:fillRect/>
          </a:stretch>
        </p:blipFill>
        <p:spPr>
          <a:xfrm>
            <a:off x="11179378" y="5541235"/>
            <a:ext cx="662609" cy="371061"/>
          </a:xfrm>
          <a:prstGeom prst="rect">
            <a:avLst/>
          </a:prstGeom>
        </p:spPr>
      </p:pic>
    </p:spTree>
    <p:extLst>
      <p:ext uri="{BB962C8B-B14F-4D97-AF65-F5344CB8AC3E}">
        <p14:creationId xmlns:p14="http://schemas.microsoft.com/office/powerpoint/2010/main" val="1272047543"/>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1584C6F-2F92-4BC2-B245-E6198F2F98FB}"/>
              </a:ext>
            </a:extLst>
          </p:cNvPr>
          <p:cNvPicPr>
            <a:picLocks noChangeAspect="1"/>
          </p:cNvPicPr>
          <p:nvPr/>
        </p:nvPicPr>
        <p:blipFill>
          <a:blip r:embed="rId2"/>
          <a:stretch>
            <a:fillRect/>
          </a:stretch>
        </p:blipFill>
        <p:spPr>
          <a:xfrm>
            <a:off x="1679509" y="543341"/>
            <a:ext cx="8948735" cy="4997895"/>
          </a:xfrm>
          <a:prstGeom prst="rect">
            <a:avLst/>
          </a:prstGeom>
        </p:spPr>
      </p:pic>
      <p:pic>
        <p:nvPicPr>
          <p:cNvPr id="3" name="Picture 2">
            <a:extLst>
              <a:ext uri="{FF2B5EF4-FFF2-40B4-BE49-F238E27FC236}">
                <a16:creationId xmlns:a16="http://schemas.microsoft.com/office/drawing/2014/main" id="{FE5D4ADE-520E-42B3-86C7-7C1453E933B7}"/>
              </a:ext>
            </a:extLst>
          </p:cNvPr>
          <p:cNvPicPr>
            <a:picLocks noChangeAspect="1"/>
          </p:cNvPicPr>
          <p:nvPr/>
        </p:nvPicPr>
        <p:blipFill>
          <a:blip r:embed="rId3"/>
          <a:stretch>
            <a:fillRect/>
          </a:stretch>
        </p:blipFill>
        <p:spPr>
          <a:xfrm>
            <a:off x="10896533" y="5445224"/>
            <a:ext cx="1046923" cy="424069"/>
          </a:xfrm>
          <a:prstGeom prst="rect">
            <a:avLst/>
          </a:prstGeom>
        </p:spPr>
      </p:pic>
    </p:spTree>
    <p:extLst>
      <p:ext uri="{BB962C8B-B14F-4D97-AF65-F5344CB8AC3E}">
        <p14:creationId xmlns:p14="http://schemas.microsoft.com/office/powerpoint/2010/main" val="3245032079"/>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CD82529-D8BF-476E-B8B2-18832F0F5399}"/>
              </a:ext>
            </a:extLst>
          </p:cNvPr>
          <p:cNvPicPr>
            <a:picLocks noChangeAspect="1"/>
          </p:cNvPicPr>
          <p:nvPr/>
        </p:nvPicPr>
        <p:blipFill>
          <a:blip r:embed="rId2"/>
          <a:stretch>
            <a:fillRect/>
          </a:stretch>
        </p:blipFill>
        <p:spPr>
          <a:xfrm>
            <a:off x="1616765" y="299845"/>
            <a:ext cx="9051235" cy="5796156"/>
          </a:xfrm>
          <a:prstGeom prst="rect">
            <a:avLst/>
          </a:prstGeom>
        </p:spPr>
      </p:pic>
      <p:pic>
        <p:nvPicPr>
          <p:cNvPr id="3" name="Picture 2">
            <a:extLst>
              <a:ext uri="{FF2B5EF4-FFF2-40B4-BE49-F238E27FC236}">
                <a16:creationId xmlns:a16="http://schemas.microsoft.com/office/drawing/2014/main" id="{AAA2DCA0-404C-43C4-9F84-C71F067A2566}"/>
              </a:ext>
            </a:extLst>
          </p:cNvPr>
          <p:cNvPicPr>
            <a:picLocks noChangeAspect="1"/>
          </p:cNvPicPr>
          <p:nvPr/>
        </p:nvPicPr>
        <p:blipFill>
          <a:blip r:embed="rId3"/>
          <a:stretch>
            <a:fillRect/>
          </a:stretch>
        </p:blipFill>
        <p:spPr>
          <a:xfrm>
            <a:off x="11088555" y="5592418"/>
            <a:ext cx="901148" cy="503583"/>
          </a:xfrm>
          <a:prstGeom prst="rect">
            <a:avLst/>
          </a:prstGeom>
        </p:spPr>
      </p:pic>
    </p:spTree>
    <p:extLst>
      <p:ext uri="{BB962C8B-B14F-4D97-AF65-F5344CB8AC3E}">
        <p14:creationId xmlns:p14="http://schemas.microsoft.com/office/powerpoint/2010/main" val="2114203015"/>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896F2B-2514-984F-A795-E2175D4ED856}"/>
              </a:ext>
            </a:extLst>
          </p:cNvPr>
          <p:cNvSpPr>
            <a:spLocks noGrp="1"/>
          </p:cNvSpPr>
          <p:nvPr>
            <p:ph type="title"/>
          </p:nvPr>
        </p:nvSpPr>
        <p:spPr>
          <a:xfrm>
            <a:off x="1071068" y="1227876"/>
            <a:ext cx="9816008" cy="1032591"/>
          </a:xfrm>
        </p:spPr>
        <p:txBody>
          <a:bodyPr>
            <a:normAutofit fontScale="90000"/>
          </a:bodyPr>
          <a:lstStyle/>
          <a:p>
            <a:r>
              <a:rPr lang="en-GB" sz="5300" dirty="0"/>
              <a:t>3. </a:t>
            </a:r>
            <a:r>
              <a:rPr lang="en-GB" sz="5400" dirty="0"/>
              <a:t>Feedback from the 2023 exams (AQA) and strategies to move forward</a:t>
            </a:r>
            <a:r>
              <a:rPr lang="en-GB" dirty="0"/>
              <a:t/>
            </a:r>
            <a:br>
              <a:rPr lang="en-GB" dirty="0"/>
            </a:br>
            <a:endParaRPr lang="en-US" dirty="0"/>
          </a:p>
        </p:txBody>
      </p:sp>
      <p:pic>
        <p:nvPicPr>
          <p:cNvPr id="1026" name="Picture 2" descr="Design Thinking Is Transforming Learning Experience - eLearning Industry">
            <a:extLst>
              <a:ext uri="{FF2B5EF4-FFF2-40B4-BE49-F238E27FC236}">
                <a16:creationId xmlns:a16="http://schemas.microsoft.com/office/drawing/2014/main" id="{419A060F-3AE1-5247-8A92-1C7B652610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1547" y="1744172"/>
            <a:ext cx="7792904" cy="43713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2117107"/>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8060" y="817651"/>
            <a:ext cx="11360800" cy="763600"/>
          </a:xfrm>
          <a:noFill/>
          <a:ln>
            <a:noFill/>
          </a:ln>
        </p:spPr>
        <p:txBody>
          <a:bodyPr>
            <a:noAutofit/>
          </a:bodyPr>
          <a:lstStyle/>
          <a:p>
            <a:pPr algn="ctr"/>
            <a:r>
              <a:rPr lang="en-GB" sz="4267" b="1" dirty="0">
                <a:solidFill>
                  <a:schemeClr val="accent1">
                    <a:lumMod val="75000"/>
                  </a:schemeClr>
                </a:solidFill>
              </a:rPr>
              <a:t>2023 Main issues in papers 1 and 2</a:t>
            </a:r>
          </a:p>
        </p:txBody>
      </p:sp>
      <p:sp>
        <p:nvSpPr>
          <p:cNvPr id="3" name="Content Placeholder 2"/>
          <p:cNvSpPr>
            <a:spLocks noGrp="1"/>
          </p:cNvSpPr>
          <p:nvPr>
            <p:ph idx="1"/>
          </p:nvPr>
        </p:nvSpPr>
        <p:spPr/>
        <p:txBody>
          <a:bodyPr>
            <a:normAutofit fontScale="92500" lnSpcReduction="20000"/>
          </a:bodyPr>
          <a:lstStyle/>
          <a:p>
            <a:pPr marL="0" indent="0">
              <a:buNone/>
            </a:pPr>
            <a:r>
              <a:rPr lang="en-GB" b="1" dirty="0">
                <a:solidFill>
                  <a:schemeClr val="accent1">
                    <a:lumMod val="75000"/>
                  </a:schemeClr>
                </a:solidFill>
              </a:rPr>
              <a:t>1</a:t>
            </a:r>
            <a:r>
              <a:rPr lang="en-GB" dirty="0">
                <a:solidFill>
                  <a:schemeClr val="tx1"/>
                </a:solidFill>
              </a:rPr>
              <a:t>. Answering the question set</a:t>
            </a:r>
          </a:p>
          <a:p>
            <a:pPr marL="0" indent="0">
              <a:buNone/>
            </a:pPr>
            <a:r>
              <a:rPr lang="en-GB" dirty="0">
                <a:solidFill>
                  <a:schemeClr val="tx1"/>
                </a:solidFill>
              </a:rPr>
              <a:t>2. Application of concepts to case study material </a:t>
            </a:r>
          </a:p>
          <a:p>
            <a:pPr marL="0" indent="0">
              <a:buNone/>
            </a:pPr>
            <a:r>
              <a:rPr lang="en-GB" dirty="0">
                <a:solidFill>
                  <a:schemeClr val="tx1"/>
                </a:solidFill>
              </a:rPr>
              <a:t>3. Linking concepts</a:t>
            </a:r>
          </a:p>
          <a:p>
            <a:pPr marL="0" indent="0">
              <a:buNone/>
            </a:pPr>
            <a:r>
              <a:rPr lang="en-GB" dirty="0">
                <a:solidFill>
                  <a:schemeClr val="tx1"/>
                </a:solidFill>
              </a:rPr>
              <a:t>4. Use of specialist geographical terminology </a:t>
            </a:r>
          </a:p>
          <a:p>
            <a:pPr marL="0" indent="0">
              <a:buNone/>
            </a:pPr>
            <a:r>
              <a:rPr lang="en-GB" dirty="0">
                <a:solidFill>
                  <a:schemeClr val="tx1"/>
                </a:solidFill>
              </a:rPr>
              <a:t>5. Use of resources/stimulus material and the application of   understanding  AO2 to those resources along with “lifting” material </a:t>
            </a:r>
          </a:p>
          <a:p>
            <a:pPr marL="0" indent="0">
              <a:buNone/>
            </a:pPr>
            <a:r>
              <a:rPr lang="en-GB" dirty="0">
                <a:solidFill>
                  <a:schemeClr val="tx1"/>
                </a:solidFill>
              </a:rPr>
              <a:t>6. Following clear instructions for the maths-based questions</a:t>
            </a:r>
          </a:p>
          <a:p>
            <a:pPr marL="0" indent="0">
              <a:buNone/>
            </a:pPr>
            <a:r>
              <a:rPr lang="en-GB" dirty="0">
                <a:solidFill>
                  <a:schemeClr val="tx1"/>
                </a:solidFill>
              </a:rPr>
              <a:t>7. Need for organisation of information to give a clear and concise answers</a:t>
            </a:r>
          </a:p>
          <a:p>
            <a:pPr marL="0" indent="0">
              <a:buNone/>
            </a:pPr>
            <a:r>
              <a:rPr lang="en-GB" dirty="0">
                <a:solidFill>
                  <a:schemeClr val="tx1"/>
                </a:solidFill>
              </a:rPr>
              <a:t>8. Missing out some of the questions (especially graph completion questions</a:t>
            </a:r>
          </a:p>
          <a:p>
            <a:pPr marL="0" indent="0">
              <a:buNone/>
            </a:pPr>
            <a:endParaRPr lang="en-GB" sz="2400" dirty="0">
              <a:solidFill>
                <a:srgbClr val="FF0000"/>
              </a:solidFill>
            </a:endParaRPr>
          </a:p>
          <a:p>
            <a:pPr marL="0" indent="0">
              <a:buNone/>
            </a:pPr>
            <a:r>
              <a:rPr lang="en-GB" sz="2400" dirty="0">
                <a:solidFill>
                  <a:srgbClr val="FF0000"/>
                </a:solidFill>
              </a:rPr>
              <a:t>How can we tackle these?</a:t>
            </a:r>
          </a:p>
          <a:p>
            <a:endParaRPr lang="en-GB" dirty="0"/>
          </a:p>
        </p:txBody>
      </p:sp>
      <p:pic>
        <p:nvPicPr>
          <p:cNvPr id="4" name="Graphic 3" descr="Lights On">
            <a:extLst>
              <a:ext uri="{FF2B5EF4-FFF2-40B4-BE49-F238E27FC236}">
                <a16:creationId xmlns:a16="http://schemas.microsoft.com/office/drawing/2014/main" id="{4E7EF65E-17A8-4A58-AE41-22543788D33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10637440" y="193578"/>
            <a:ext cx="1123189" cy="1123189"/>
          </a:xfrm>
          <a:prstGeom prst="rect">
            <a:avLst/>
          </a:prstGeom>
        </p:spPr>
      </p:pic>
    </p:spTree>
    <p:extLst>
      <p:ext uri="{BB962C8B-B14F-4D97-AF65-F5344CB8AC3E}">
        <p14:creationId xmlns:p14="http://schemas.microsoft.com/office/powerpoint/2010/main" val="3964817954"/>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3ABC9C7-31FD-4665-97EB-4CBA735B0CBE}"/>
              </a:ext>
            </a:extLst>
          </p:cNvPr>
          <p:cNvPicPr>
            <a:picLocks noChangeAspect="1"/>
          </p:cNvPicPr>
          <p:nvPr/>
        </p:nvPicPr>
        <p:blipFill rotWithShape="1">
          <a:blip r:embed="rId2"/>
          <a:srcRect t="28219" r="-1978" b="15062"/>
          <a:stretch/>
        </p:blipFill>
        <p:spPr>
          <a:xfrm>
            <a:off x="1988173" y="1"/>
            <a:ext cx="5714075" cy="6887127"/>
          </a:xfrm>
          <a:prstGeom prst="rect">
            <a:avLst/>
          </a:prstGeom>
        </p:spPr>
      </p:pic>
    </p:spTree>
    <p:extLst>
      <p:ext uri="{BB962C8B-B14F-4D97-AF65-F5344CB8AC3E}">
        <p14:creationId xmlns:p14="http://schemas.microsoft.com/office/powerpoint/2010/main" val="2385225900"/>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B7B05A21-D761-42F5-9796-4D2DE2904C88}"/>
              </a:ext>
            </a:extLst>
          </p:cNvPr>
          <p:cNvPicPr>
            <a:picLocks noGrp="1" noChangeAspect="1"/>
          </p:cNvPicPr>
          <p:nvPr>
            <p:ph idx="1"/>
          </p:nvPr>
        </p:nvPicPr>
        <p:blipFill rotWithShape="1">
          <a:blip r:embed="rId2"/>
          <a:srcRect l="72358" t="30632" b="48658"/>
          <a:stretch/>
        </p:blipFill>
        <p:spPr>
          <a:xfrm>
            <a:off x="1004289" y="497840"/>
            <a:ext cx="9765311" cy="5487368"/>
          </a:xfrm>
        </p:spPr>
      </p:pic>
    </p:spTree>
    <p:extLst>
      <p:ext uri="{BB962C8B-B14F-4D97-AF65-F5344CB8AC3E}">
        <p14:creationId xmlns:p14="http://schemas.microsoft.com/office/powerpoint/2010/main" val="294194374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C8D672-7D18-4AD7-8FEB-41AAAAB85BE9}"/>
              </a:ext>
            </a:extLst>
          </p:cNvPr>
          <p:cNvSpPr>
            <a:spLocks noGrp="1"/>
          </p:cNvSpPr>
          <p:nvPr>
            <p:ph type="title"/>
          </p:nvPr>
        </p:nvSpPr>
        <p:spPr/>
        <p:txBody>
          <a:bodyPr>
            <a:normAutofit/>
          </a:bodyPr>
          <a:lstStyle/>
          <a:p>
            <a:r>
              <a:rPr lang="en-GB" dirty="0"/>
              <a:t>What does he say about himself and setting and why does it matter?</a:t>
            </a:r>
          </a:p>
        </p:txBody>
      </p:sp>
      <p:sp>
        <p:nvSpPr>
          <p:cNvPr id="3" name="Content Placeholder 2">
            <a:extLst>
              <a:ext uri="{FF2B5EF4-FFF2-40B4-BE49-F238E27FC236}">
                <a16:creationId xmlns:a16="http://schemas.microsoft.com/office/drawing/2014/main" id="{5A65815A-2A2F-4C0D-A43D-5E4F06016044}"/>
              </a:ext>
            </a:extLst>
          </p:cNvPr>
          <p:cNvSpPr>
            <a:spLocks noGrp="1"/>
          </p:cNvSpPr>
          <p:nvPr>
            <p:ph idx="1"/>
          </p:nvPr>
        </p:nvSpPr>
        <p:spPr>
          <a:xfrm>
            <a:off x="3604511" y="2103888"/>
            <a:ext cx="7731752" cy="4467509"/>
          </a:xfrm>
        </p:spPr>
        <p:txBody>
          <a:bodyPr>
            <a:normAutofit lnSpcReduction="10000"/>
          </a:bodyPr>
          <a:lstStyle/>
          <a:p>
            <a:r>
              <a:rPr lang="en-GB" sz="2400" dirty="0"/>
              <a:t>“I’m in set 3, I’m not clever”</a:t>
            </a:r>
          </a:p>
          <a:p>
            <a:r>
              <a:rPr lang="en-GB" sz="2400" dirty="0"/>
              <a:t>“Teachers don’t care” (When they teach set 3? Lack of ambition from teachers?, Which leads to a lack of motivation for students?)</a:t>
            </a:r>
          </a:p>
          <a:p>
            <a:r>
              <a:rPr lang="en-GB" sz="2400" dirty="0"/>
              <a:t>“60 children are more clever than me” </a:t>
            </a:r>
          </a:p>
          <a:p>
            <a:endParaRPr lang="en-GB" sz="2400" dirty="0"/>
          </a:p>
          <a:p>
            <a:r>
              <a:rPr lang="en-GB" sz="2400" dirty="0"/>
              <a:t>He is very self-aware and this is a sad situation</a:t>
            </a:r>
          </a:p>
          <a:p>
            <a:r>
              <a:rPr lang="en-GB" sz="2400" dirty="0"/>
              <a:t>Issues with mental health and wellbeing</a:t>
            </a:r>
          </a:p>
          <a:p>
            <a:r>
              <a:rPr lang="en-GB" sz="2400" dirty="0"/>
              <a:t>This could become a self-fulfilling prophecy and affect attainment</a:t>
            </a:r>
          </a:p>
          <a:p>
            <a:endParaRPr lang="en-GB" dirty="0"/>
          </a:p>
          <a:p>
            <a:endParaRPr lang="en-GB" dirty="0"/>
          </a:p>
          <a:p>
            <a:pPr marL="152396" indent="0">
              <a:buNone/>
            </a:pPr>
            <a:endParaRPr lang="en-GB" dirty="0"/>
          </a:p>
        </p:txBody>
      </p:sp>
      <p:pic>
        <p:nvPicPr>
          <p:cNvPr id="1026" name="Picture 2" descr="Topic icon question mark with male user person Vector Image">
            <a:extLst>
              <a:ext uri="{FF2B5EF4-FFF2-40B4-BE49-F238E27FC236}">
                <a16:creationId xmlns:a16="http://schemas.microsoft.com/office/drawing/2014/main" id="{54BFFCEF-71D4-4FFE-A083-EA3AF925FCC5}"/>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627745" y="2341637"/>
            <a:ext cx="2389929" cy="2581124"/>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DFE093F8-DDE4-4F1F-A7EC-42CC000C2611}"/>
              </a:ext>
            </a:extLst>
          </p:cNvPr>
          <p:cNvSpPr txBox="1"/>
          <p:nvPr/>
        </p:nvSpPr>
        <p:spPr>
          <a:xfrm>
            <a:off x="512838" y="4954417"/>
            <a:ext cx="2389929" cy="297646"/>
          </a:xfrm>
          <a:prstGeom prst="rect">
            <a:avLst/>
          </a:prstGeom>
          <a:noFill/>
        </p:spPr>
        <p:txBody>
          <a:bodyPr wrap="square">
            <a:spAutoFit/>
          </a:bodyPr>
          <a:lstStyle/>
          <a:p>
            <a:r>
              <a:rPr lang="en-GB" sz="667" dirty="0"/>
              <a:t>https://www.vectorstock.com/royalty-free-vector/topic-icon-question-mark-with-male-user-person-vector-28785241</a:t>
            </a:r>
          </a:p>
        </p:txBody>
      </p:sp>
    </p:spTree>
    <p:extLst>
      <p:ext uri="{BB962C8B-B14F-4D97-AF65-F5344CB8AC3E}">
        <p14:creationId xmlns:p14="http://schemas.microsoft.com/office/powerpoint/2010/main" val="3886307785"/>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8A7885-0740-0D4B-B984-C60C40E18378}"/>
              </a:ext>
            </a:extLst>
          </p:cNvPr>
          <p:cNvSpPr>
            <a:spLocks noGrp="1"/>
          </p:cNvSpPr>
          <p:nvPr>
            <p:ph type="title"/>
          </p:nvPr>
        </p:nvSpPr>
        <p:spPr/>
        <p:txBody>
          <a:bodyPr>
            <a:normAutofit/>
          </a:bodyPr>
          <a:lstStyle/>
          <a:p>
            <a:endParaRPr lang="en-US" dirty="0"/>
          </a:p>
        </p:txBody>
      </p:sp>
      <p:sp>
        <p:nvSpPr>
          <p:cNvPr id="8" name="Rectangle 7">
            <a:extLst>
              <a:ext uri="{FF2B5EF4-FFF2-40B4-BE49-F238E27FC236}">
                <a16:creationId xmlns:a16="http://schemas.microsoft.com/office/drawing/2014/main" id="{D0D796FE-FCEC-E44D-9D9D-0B60F70E6E7F}"/>
              </a:ext>
            </a:extLst>
          </p:cNvPr>
          <p:cNvSpPr/>
          <p:nvPr/>
        </p:nvSpPr>
        <p:spPr>
          <a:xfrm>
            <a:off x="9159155" y="2598003"/>
            <a:ext cx="3222711" cy="830997"/>
          </a:xfrm>
          <a:prstGeom prst="rect">
            <a:avLst/>
          </a:prstGeom>
        </p:spPr>
        <p:txBody>
          <a:bodyPr wrap="square">
            <a:spAutoFit/>
          </a:bodyPr>
          <a:lstStyle/>
          <a:p>
            <a:r>
              <a:rPr lang="en-US" sz="1600" dirty="0">
                <a:hlinkClick r:id="rId2"/>
              </a:rPr>
              <a:t>https://www.tes.com/teaching-resource/connective-underground-map-6425335</a:t>
            </a:r>
            <a:endParaRPr lang="en-US" sz="1600" dirty="0"/>
          </a:p>
        </p:txBody>
      </p:sp>
      <p:pic>
        <p:nvPicPr>
          <p:cNvPr id="9" name="Picture 8">
            <a:extLst>
              <a:ext uri="{FF2B5EF4-FFF2-40B4-BE49-F238E27FC236}">
                <a16:creationId xmlns:a16="http://schemas.microsoft.com/office/drawing/2014/main" id="{93776E06-37B1-4DE8-9CA7-09DA26FA2B9F}"/>
              </a:ext>
            </a:extLst>
          </p:cNvPr>
          <p:cNvPicPr>
            <a:picLocks noChangeAspect="1"/>
          </p:cNvPicPr>
          <p:nvPr/>
        </p:nvPicPr>
        <p:blipFill>
          <a:blip r:embed="rId3"/>
          <a:stretch>
            <a:fillRect/>
          </a:stretch>
        </p:blipFill>
        <p:spPr>
          <a:xfrm>
            <a:off x="204268" y="85701"/>
            <a:ext cx="8954887" cy="6116316"/>
          </a:xfrm>
          <a:prstGeom prst="rect">
            <a:avLst/>
          </a:prstGeom>
        </p:spPr>
      </p:pic>
    </p:spTree>
    <p:extLst>
      <p:ext uri="{BB962C8B-B14F-4D97-AF65-F5344CB8AC3E}">
        <p14:creationId xmlns:p14="http://schemas.microsoft.com/office/powerpoint/2010/main" val="1464253869"/>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C9161-6008-4181-9EFB-701841140B4C}"/>
              </a:ext>
            </a:extLst>
          </p:cNvPr>
          <p:cNvSpPr>
            <a:spLocks noGrp="1"/>
          </p:cNvSpPr>
          <p:nvPr>
            <p:ph type="title"/>
          </p:nvPr>
        </p:nvSpPr>
        <p:spPr/>
        <p:txBody>
          <a:bodyPr/>
          <a:lstStyle/>
          <a:p>
            <a:r>
              <a:rPr lang="en-GB" dirty="0"/>
              <a:t>Consensus and key word bullseye</a:t>
            </a:r>
          </a:p>
        </p:txBody>
      </p:sp>
      <p:sp>
        <p:nvSpPr>
          <p:cNvPr id="3" name="Content Placeholder 2">
            <a:extLst>
              <a:ext uri="{FF2B5EF4-FFF2-40B4-BE49-F238E27FC236}">
                <a16:creationId xmlns:a16="http://schemas.microsoft.com/office/drawing/2014/main" id="{EA62A767-1965-46B5-B383-BD5E8C91DA1B}"/>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2999190554"/>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2FD4419-1E7E-744D-B3A1-18A4A4866A62}"/>
              </a:ext>
            </a:extLst>
          </p:cNvPr>
          <p:cNvSpPr txBox="1"/>
          <p:nvPr/>
        </p:nvSpPr>
        <p:spPr>
          <a:xfrm>
            <a:off x="5564779" y="326571"/>
            <a:ext cx="1502229" cy="369332"/>
          </a:xfrm>
          <a:prstGeom prst="rect">
            <a:avLst/>
          </a:prstGeom>
          <a:noFill/>
        </p:spPr>
        <p:txBody>
          <a:bodyPr wrap="square" rtlCol="0">
            <a:spAutoFit/>
          </a:bodyPr>
          <a:lstStyle/>
          <a:p>
            <a:r>
              <a:rPr lang="en-US" b="1"/>
              <a:t>Scouring</a:t>
            </a:r>
          </a:p>
        </p:txBody>
      </p:sp>
      <p:pic>
        <p:nvPicPr>
          <p:cNvPr id="7" name="Picture 6">
            <a:extLst>
              <a:ext uri="{FF2B5EF4-FFF2-40B4-BE49-F238E27FC236}">
                <a16:creationId xmlns:a16="http://schemas.microsoft.com/office/drawing/2014/main" id="{42986C40-9012-6647-9BAD-6597CC253408}"/>
              </a:ext>
            </a:extLst>
          </p:cNvPr>
          <p:cNvPicPr>
            <a:picLocks noChangeAspect="1"/>
          </p:cNvPicPr>
          <p:nvPr/>
        </p:nvPicPr>
        <p:blipFill>
          <a:blip r:embed="rId2"/>
          <a:stretch>
            <a:fillRect/>
          </a:stretch>
        </p:blipFill>
        <p:spPr>
          <a:xfrm>
            <a:off x="1862132" y="2"/>
            <a:ext cx="8961041" cy="9248369"/>
          </a:xfrm>
          <a:prstGeom prst="rect">
            <a:avLst/>
          </a:prstGeom>
        </p:spPr>
      </p:pic>
      <p:sp>
        <p:nvSpPr>
          <p:cNvPr id="10" name="TextBox 9">
            <a:extLst>
              <a:ext uri="{FF2B5EF4-FFF2-40B4-BE49-F238E27FC236}">
                <a16:creationId xmlns:a16="http://schemas.microsoft.com/office/drawing/2014/main" id="{97E469CC-BB6A-9447-BFE2-DB66CEAC9E08}"/>
              </a:ext>
            </a:extLst>
          </p:cNvPr>
          <p:cNvSpPr txBox="1"/>
          <p:nvPr/>
        </p:nvSpPr>
        <p:spPr>
          <a:xfrm>
            <a:off x="7978740" y="4263794"/>
            <a:ext cx="2709334" cy="1261884"/>
          </a:xfrm>
          <a:prstGeom prst="rect">
            <a:avLst/>
          </a:prstGeom>
          <a:noFill/>
        </p:spPr>
        <p:txBody>
          <a:bodyPr wrap="square" rtlCol="0">
            <a:spAutoFit/>
          </a:bodyPr>
          <a:lstStyle/>
          <a:p>
            <a:pPr algn="ctr"/>
            <a:endParaRPr lang="en-US" sz="2800" dirty="0"/>
          </a:p>
          <a:p>
            <a:r>
              <a:rPr lang="en-US" sz="2400" dirty="0"/>
              <a:t>breaks </a:t>
            </a:r>
          </a:p>
          <a:p>
            <a:r>
              <a:rPr lang="en-US" sz="2400" dirty="0"/>
              <a:t>through</a:t>
            </a:r>
          </a:p>
        </p:txBody>
      </p:sp>
      <p:sp>
        <p:nvSpPr>
          <p:cNvPr id="13" name="TextBox 12">
            <a:extLst>
              <a:ext uri="{FF2B5EF4-FFF2-40B4-BE49-F238E27FC236}">
                <a16:creationId xmlns:a16="http://schemas.microsoft.com/office/drawing/2014/main" id="{6CAD895A-F242-DE43-ADAC-12164E0B4801}"/>
              </a:ext>
            </a:extLst>
          </p:cNvPr>
          <p:cNvSpPr txBox="1"/>
          <p:nvPr/>
        </p:nvSpPr>
        <p:spPr>
          <a:xfrm>
            <a:off x="3859988" y="5653575"/>
            <a:ext cx="2231035" cy="523220"/>
          </a:xfrm>
          <a:prstGeom prst="rect">
            <a:avLst/>
          </a:prstGeom>
          <a:noFill/>
        </p:spPr>
        <p:txBody>
          <a:bodyPr wrap="square" rtlCol="0">
            <a:spAutoFit/>
          </a:bodyPr>
          <a:lstStyle/>
          <a:p>
            <a:r>
              <a:rPr lang="en-US" sz="2800"/>
              <a:t>headland</a:t>
            </a:r>
          </a:p>
        </p:txBody>
      </p:sp>
      <p:sp>
        <p:nvSpPr>
          <p:cNvPr id="15" name="TextBox 14">
            <a:extLst>
              <a:ext uri="{FF2B5EF4-FFF2-40B4-BE49-F238E27FC236}">
                <a16:creationId xmlns:a16="http://schemas.microsoft.com/office/drawing/2014/main" id="{BECC7E88-6B07-1E4B-9123-DC7C4351D44C}"/>
              </a:ext>
            </a:extLst>
          </p:cNvPr>
          <p:cNvSpPr txBox="1"/>
          <p:nvPr/>
        </p:nvSpPr>
        <p:spPr>
          <a:xfrm>
            <a:off x="3473277" y="3741906"/>
            <a:ext cx="1502229" cy="523220"/>
          </a:xfrm>
          <a:prstGeom prst="rect">
            <a:avLst/>
          </a:prstGeom>
          <a:noFill/>
        </p:spPr>
        <p:txBody>
          <a:bodyPr wrap="square" rtlCol="0">
            <a:spAutoFit/>
          </a:bodyPr>
          <a:lstStyle/>
          <a:p>
            <a:r>
              <a:rPr lang="en-US" sz="2800"/>
              <a:t>erosion</a:t>
            </a:r>
          </a:p>
        </p:txBody>
      </p:sp>
      <p:sp>
        <p:nvSpPr>
          <p:cNvPr id="16" name="TextBox 15">
            <a:extLst>
              <a:ext uri="{FF2B5EF4-FFF2-40B4-BE49-F238E27FC236}">
                <a16:creationId xmlns:a16="http://schemas.microsoft.com/office/drawing/2014/main" id="{CD8B3919-A13E-8644-BF58-3D32B274BE6C}"/>
              </a:ext>
            </a:extLst>
          </p:cNvPr>
          <p:cNvSpPr txBox="1"/>
          <p:nvPr/>
        </p:nvSpPr>
        <p:spPr>
          <a:xfrm>
            <a:off x="5291460" y="4801601"/>
            <a:ext cx="1502229" cy="830997"/>
          </a:xfrm>
          <a:prstGeom prst="rect">
            <a:avLst/>
          </a:prstGeom>
          <a:noFill/>
        </p:spPr>
        <p:txBody>
          <a:bodyPr wrap="square" rtlCol="0">
            <a:spAutoFit/>
          </a:bodyPr>
          <a:lstStyle/>
          <a:p>
            <a:r>
              <a:rPr lang="en-US" sz="2400"/>
              <a:t>base</a:t>
            </a:r>
          </a:p>
          <a:p>
            <a:r>
              <a:rPr lang="en-US" sz="2400"/>
              <a:t>widens</a:t>
            </a:r>
          </a:p>
        </p:txBody>
      </p:sp>
      <p:sp>
        <p:nvSpPr>
          <p:cNvPr id="17" name="TextBox 16">
            <a:extLst>
              <a:ext uri="{FF2B5EF4-FFF2-40B4-BE49-F238E27FC236}">
                <a16:creationId xmlns:a16="http://schemas.microsoft.com/office/drawing/2014/main" id="{0258D64F-A4FB-E646-A9D5-A05E127F0239}"/>
              </a:ext>
            </a:extLst>
          </p:cNvPr>
          <p:cNvSpPr txBox="1"/>
          <p:nvPr/>
        </p:nvSpPr>
        <p:spPr>
          <a:xfrm>
            <a:off x="5174218" y="3761564"/>
            <a:ext cx="1502229" cy="646331"/>
          </a:xfrm>
          <a:prstGeom prst="rect">
            <a:avLst/>
          </a:prstGeom>
          <a:noFill/>
        </p:spPr>
        <p:txBody>
          <a:bodyPr wrap="square" rtlCol="0">
            <a:spAutoFit/>
          </a:bodyPr>
          <a:lstStyle/>
          <a:p>
            <a:r>
              <a:rPr lang="en-US"/>
              <a:t>cave</a:t>
            </a:r>
          </a:p>
          <a:p>
            <a:r>
              <a:rPr lang="en-US"/>
              <a:t>deepens</a:t>
            </a:r>
          </a:p>
        </p:txBody>
      </p:sp>
      <p:sp>
        <p:nvSpPr>
          <p:cNvPr id="18" name="TextBox 17">
            <a:extLst>
              <a:ext uri="{FF2B5EF4-FFF2-40B4-BE49-F238E27FC236}">
                <a16:creationId xmlns:a16="http://schemas.microsoft.com/office/drawing/2014/main" id="{4EC175A0-B25B-9847-B8D3-A6A11299B946}"/>
              </a:ext>
            </a:extLst>
          </p:cNvPr>
          <p:cNvSpPr txBox="1"/>
          <p:nvPr/>
        </p:nvSpPr>
        <p:spPr>
          <a:xfrm>
            <a:off x="9314504" y="5690879"/>
            <a:ext cx="1502229" cy="523220"/>
          </a:xfrm>
          <a:prstGeom prst="rect">
            <a:avLst/>
          </a:prstGeom>
          <a:noFill/>
        </p:spPr>
        <p:txBody>
          <a:bodyPr wrap="square" rtlCol="0">
            <a:spAutoFit/>
          </a:bodyPr>
          <a:lstStyle/>
          <a:p>
            <a:r>
              <a:rPr lang="en-US" sz="2800"/>
              <a:t>cliff</a:t>
            </a:r>
          </a:p>
        </p:txBody>
      </p:sp>
      <p:sp>
        <p:nvSpPr>
          <p:cNvPr id="19" name="TextBox 18">
            <a:extLst>
              <a:ext uri="{FF2B5EF4-FFF2-40B4-BE49-F238E27FC236}">
                <a16:creationId xmlns:a16="http://schemas.microsoft.com/office/drawing/2014/main" id="{13D5D921-6526-0545-8187-7093EC7F9985}"/>
              </a:ext>
            </a:extLst>
          </p:cNvPr>
          <p:cNvSpPr txBox="1"/>
          <p:nvPr/>
        </p:nvSpPr>
        <p:spPr>
          <a:xfrm>
            <a:off x="2695859" y="5952489"/>
            <a:ext cx="1502229" cy="523220"/>
          </a:xfrm>
          <a:prstGeom prst="rect">
            <a:avLst/>
          </a:prstGeom>
          <a:noFill/>
        </p:spPr>
        <p:txBody>
          <a:bodyPr wrap="square" rtlCol="0">
            <a:spAutoFit/>
          </a:bodyPr>
          <a:lstStyle/>
          <a:p>
            <a:r>
              <a:rPr lang="en-US" sz="2800"/>
              <a:t>arch</a:t>
            </a:r>
          </a:p>
        </p:txBody>
      </p:sp>
      <p:sp>
        <p:nvSpPr>
          <p:cNvPr id="20" name="TextBox 19">
            <a:extLst>
              <a:ext uri="{FF2B5EF4-FFF2-40B4-BE49-F238E27FC236}">
                <a16:creationId xmlns:a16="http://schemas.microsoft.com/office/drawing/2014/main" id="{B53E1ED5-7E1D-5549-B246-4B418F28F570}"/>
              </a:ext>
            </a:extLst>
          </p:cNvPr>
          <p:cNvSpPr txBox="1"/>
          <p:nvPr/>
        </p:nvSpPr>
        <p:spPr>
          <a:xfrm>
            <a:off x="6967479" y="4124730"/>
            <a:ext cx="1502229" cy="523220"/>
          </a:xfrm>
          <a:prstGeom prst="rect">
            <a:avLst/>
          </a:prstGeom>
          <a:noFill/>
        </p:spPr>
        <p:txBody>
          <a:bodyPr wrap="square" rtlCol="0">
            <a:spAutoFit/>
          </a:bodyPr>
          <a:lstStyle/>
          <a:p>
            <a:endParaRPr lang="en-US" sz="2800"/>
          </a:p>
        </p:txBody>
      </p:sp>
      <p:sp>
        <p:nvSpPr>
          <p:cNvPr id="21" name="TextBox 20">
            <a:extLst>
              <a:ext uri="{FF2B5EF4-FFF2-40B4-BE49-F238E27FC236}">
                <a16:creationId xmlns:a16="http://schemas.microsoft.com/office/drawing/2014/main" id="{9FF2C280-E344-D14F-B57B-124039D1F295}"/>
              </a:ext>
            </a:extLst>
          </p:cNvPr>
          <p:cNvSpPr txBox="1"/>
          <p:nvPr/>
        </p:nvSpPr>
        <p:spPr>
          <a:xfrm>
            <a:off x="2912065" y="1987781"/>
            <a:ext cx="1502229" cy="523220"/>
          </a:xfrm>
          <a:prstGeom prst="rect">
            <a:avLst/>
          </a:prstGeom>
          <a:noFill/>
        </p:spPr>
        <p:txBody>
          <a:bodyPr wrap="square" rtlCol="0">
            <a:spAutoFit/>
          </a:bodyPr>
          <a:lstStyle/>
          <a:p>
            <a:r>
              <a:rPr lang="en-US" sz="2800" dirty="0"/>
              <a:t>crack</a:t>
            </a:r>
          </a:p>
        </p:txBody>
      </p:sp>
      <p:sp>
        <p:nvSpPr>
          <p:cNvPr id="22" name="TextBox 21">
            <a:extLst>
              <a:ext uri="{FF2B5EF4-FFF2-40B4-BE49-F238E27FC236}">
                <a16:creationId xmlns:a16="http://schemas.microsoft.com/office/drawing/2014/main" id="{3688A291-C65A-EC4A-B5CA-95E1AC237665}"/>
              </a:ext>
            </a:extLst>
          </p:cNvPr>
          <p:cNvSpPr txBox="1"/>
          <p:nvPr/>
        </p:nvSpPr>
        <p:spPr>
          <a:xfrm>
            <a:off x="8592980" y="2038938"/>
            <a:ext cx="1502229" cy="523220"/>
          </a:xfrm>
          <a:prstGeom prst="rect">
            <a:avLst/>
          </a:prstGeom>
          <a:noFill/>
        </p:spPr>
        <p:txBody>
          <a:bodyPr wrap="square" rtlCol="0">
            <a:spAutoFit/>
          </a:bodyPr>
          <a:lstStyle/>
          <a:p>
            <a:r>
              <a:rPr lang="en-US" sz="2800"/>
              <a:t>stack</a:t>
            </a:r>
          </a:p>
        </p:txBody>
      </p:sp>
      <p:sp>
        <p:nvSpPr>
          <p:cNvPr id="23" name="TextBox 22">
            <a:extLst>
              <a:ext uri="{FF2B5EF4-FFF2-40B4-BE49-F238E27FC236}">
                <a16:creationId xmlns:a16="http://schemas.microsoft.com/office/drawing/2014/main" id="{EFB5C1A5-896D-8C41-8B13-FC134DB28B91}"/>
              </a:ext>
            </a:extLst>
          </p:cNvPr>
          <p:cNvSpPr txBox="1"/>
          <p:nvPr/>
        </p:nvSpPr>
        <p:spPr>
          <a:xfrm>
            <a:off x="2080829" y="3938540"/>
            <a:ext cx="1502229" cy="523220"/>
          </a:xfrm>
          <a:prstGeom prst="rect">
            <a:avLst/>
          </a:prstGeom>
          <a:noFill/>
        </p:spPr>
        <p:txBody>
          <a:bodyPr wrap="square" rtlCol="0">
            <a:spAutoFit/>
          </a:bodyPr>
          <a:lstStyle/>
          <a:p>
            <a:r>
              <a:rPr lang="en-US" sz="2800"/>
              <a:t>stump</a:t>
            </a:r>
          </a:p>
        </p:txBody>
      </p:sp>
      <p:sp>
        <p:nvSpPr>
          <p:cNvPr id="24" name="TextBox 23">
            <a:extLst>
              <a:ext uri="{FF2B5EF4-FFF2-40B4-BE49-F238E27FC236}">
                <a16:creationId xmlns:a16="http://schemas.microsoft.com/office/drawing/2014/main" id="{D4444B17-3126-154E-A002-6C7D822A81F3}"/>
              </a:ext>
            </a:extLst>
          </p:cNvPr>
          <p:cNvSpPr txBox="1"/>
          <p:nvPr/>
        </p:nvSpPr>
        <p:spPr>
          <a:xfrm>
            <a:off x="9146752" y="2774367"/>
            <a:ext cx="1502229" cy="523220"/>
          </a:xfrm>
          <a:prstGeom prst="rect">
            <a:avLst/>
          </a:prstGeom>
          <a:noFill/>
        </p:spPr>
        <p:txBody>
          <a:bodyPr wrap="square" rtlCol="0">
            <a:spAutoFit/>
          </a:bodyPr>
          <a:lstStyle/>
          <a:p>
            <a:r>
              <a:rPr lang="en-US" sz="2800"/>
              <a:t>cave</a:t>
            </a:r>
          </a:p>
        </p:txBody>
      </p:sp>
      <p:sp>
        <p:nvSpPr>
          <p:cNvPr id="25" name="TextBox 24">
            <a:extLst>
              <a:ext uri="{FF2B5EF4-FFF2-40B4-BE49-F238E27FC236}">
                <a16:creationId xmlns:a16="http://schemas.microsoft.com/office/drawing/2014/main" id="{0669EABB-221F-4D46-B86D-C4604BA2495B}"/>
              </a:ext>
            </a:extLst>
          </p:cNvPr>
          <p:cNvSpPr txBox="1"/>
          <p:nvPr/>
        </p:nvSpPr>
        <p:spPr>
          <a:xfrm>
            <a:off x="2020643" y="3499953"/>
            <a:ext cx="1502229" cy="523220"/>
          </a:xfrm>
          <a:prstGeom prst="rect">
            <a:avLst/>
          </a:prstGeom>
          <a:noFill/>
        </p:spPr>
        <p:txBody>
          <a:bodyPr wrap="square" rtlCol="0">
            <a:spAutoFit/>
          </a:bodyPr>
          <a:lstStyle/>
          <a:p>
            <a:endParaRPr lang="en-US" sz="2800"/>
          </a:p>
        </p:txBody>
      </p:sp>
      <p:sp>
        <p:nvSpPr>
          <p:cNvPr id="26" name="TextBox 25">
            <a:extLst>
              <a:ext uri="{FF2B5EF4-FFF2-40B4-BE49-F238E27FC236}">
                <a16:creationId xmlns:a16="http://schemas.microsoft.com/office/drawing/2014/main" id="{47884C09-3344-E242-A102-D0EC26824FE8}"/>
              </a:ext>
            </a:extLst>
          </p:cNvPr>
          <p:cNvSpPr txBox="1"/>
          <p:nvPr/>
        </p:nvSpPr>
        <p:spPr>
          <a:xfrm>
            <a:off x="5505725" y="3603407"/>
            <a:ext cx="1844828" cy="1015663"/>
          </a:xfrm>
          <a:prstGeom prst="rect">
            <a:avLst/>
          </a:prstGeom>
          <a:noFill/>
        </p:spPr>
        <p:txBody>
          <a:bodyPr wrap="square" rtlCol="0">
            <a:spAutoFit/>
          </a:bodyPr>
          <a:lstStyle/>
          <a:p>
            <a:pPr algn="ctr"/>
            <a:r>
              <a:rPr lang="en-US" sz="3200" b="1">
                <a:solidFill>
                  <a:srgbClr val="FF0000"/>
                </a:solidFill>
              </a:rPr>
              <a:t>5</a:t>
            </a:r>
            <a:endParaRPr lang="en-US" sz="2800" b="1">
              <a:solidFill>
                <a:srgbClr val="FF0000"/>
              </a:solidFill>
            </a:endParaRPr>
          </a:p>
          <a:p>
            <a:pPr algn="ctr"/>
            <a:r>
              <a:rPr lang="en-US" sz="2800" b="1">
                <a:solidFill>
                  <a:srgbClr val="FF0000"/>
                </a:solidFill>
              </a:rPr>
              <a:t>marks</a:t>
            </a:r>
          </a:p>
        </p:txBody>
      </p:sp>
      <p:sp>
        <p:nvSpPr>
          <p:cNvPr id="27" name="TextBox 26">
            <a:extLst>
              <a:ext uri="{FF2B5EF4-FFF2-40B4-BE49-F238E27FC236}">
                <a16:creationId xmlns:a16="http://schemas.microsoft.com/office/drawing/2014/main" id="{ABD48B9D-87E1-444D-BE39-551EAF9832F7}"/>
              </a:ext>
            </a:extLst>
          </p:cNvPr>
          <p:cNvSpPr txBox="1"/>
          <p:nvPr/>
        </p:nvSpPr>
        <p:spPr>
          <a:xfrm>
            <a:off x="5464226" y="1800129"/>
            <a:ext cx="1502229" cy="1077218"/>
          </a:xfrm>
          <a:prstGeom prst="rect">
            <a:avLst/>
          </a:prstGeom>
          <a:noFill/>
        </p:spPr>
        <p:txBody>
          <a:bodyPr wrap="square" rtlCol="0">
            <a:spAutoFit/>
          </a:bodyPr>
          <a:lstStyle/>
          <a:p>
            <a:pPr algn="ctr"/>
            <a:r>
              <a:rPr lang="en-US" sz="3200" b="1"/>
              <a:t>3 marks</a:t>
            </a:r>
          </a:p>
        </p:txBody>
      </p:sp>
      <p:sp>
        <p:nvSpPr>
          <p:cNvPr id="29" name="TextBox 28">
            <a:extLst>
              <a:ext uri="{FF2B5EF4-FFF2-40B4-BE49-F238E27FC236}">
                <a16:creationId xmlns:a16="http://schemas.microsoft.com/office/drawing/2014/main" id="{04DB8917-12E6-8542-870D-5FF342E2D4F4}"/>
              </a:ext>
            </a:extLst>
          </p:cNvPr>
          <p:cNvSpPr txBox="1"/>
          <p:nvPr/>
        </p:nvSpPr>
        <p:spPr>
          <a:xfrm>
            <a:off x="7519142" y="632624"/>
            <a:ext cx="1502229" cy="707886"/>
          </a:xfrm>
          <a:prstGeom prst="rect">
            <a:avLst/>
          </a:prstGeom>
          <a:noFill/>
        </p:spPr>
        <p:txBody>
          <a:bodyPr wrap="square" rtlCol="0">
            <a:spAutoFit/>
          </a:bodyPr>
          <a:lstStyle/>
          <a:p>
            <a:pPr algn="ctr"/>
            <a:r>
              <a:rPr lang="en-US" sz="4000" b="1">
                <a:solidFill>
                  <a:srgbClr val="FF0000"/>
                </a:solidFill>
              </a:rPr>
              <a:t>1 </a:t>
            </a:r>
            <a:r>
              <a:rPr lang="en-US" sz="3200" b="1">
                <a:solidFill>
                  <a:srgbClr val="FF0000"/>
                </a:solidFill>
              </a:rPr>
              <a:t>mark</a:t>
            </a:r>
            <a:endParaRPr lang="en-US" sz="4000" b="1">
              <a:solidFill>
                <a:srgbClr val="FF0000"/>
              </a:solidFill>
            </a:endParaRPr>
          </a:p>
        </p:txBody>
      </p:sp>
      <p:sp>
        <p:nvSpPr>
          <p:cNvPr id="2" name="TextBox 1">
            <a:extLst>
              <a:ext uri="{FF2B5EF4-FFF2-40B4-BE49-F238E27FC236}">
                <a16:creationId xmlns:a16="http://schemas.microsoft.com/office/drawing/2014/main" id="{622DE872-C1DD-AE87-51F7-DC4AA48D4F53}"/>
              </a:ext>
            </a:extLst>
          </p:cNvPr>
          <p:cNvSpPr txBox="1"/>
          <p:nvPr/>
        </p:nvSpPr>
        <p:spPr>
          <a:xfrm>
            <a:off x="6526626" y="3665901"/>
            <a:ext cx="1502229" cy="646331"/>
          </a:xfrm>
          <a:prstGeom prst="rect">
            <a:avLst/>
          </a:prstGeom>
          <a:noFill/>
        </p:spPr>
        <p:txBody>
          <a:bodyPr wrap="square" rtlCol="0">
            <a:spAutoFit/>
          </a:bodyPr>
          <a:lstStyle/>
          <a:p>
            <a:r>
              <a:rPr lang="en-US" dirty="0"/>
              <a:t>hydraulic action</a:t>
            </a:r>
          </a:p>
        </p:txBody>
      </p:sp>
      <p:sp>
        <p:nvSpPr>
          <p:cNvPr id="4" name="TextBox 3">
            <a:extLst>
              <a:ext uri="{FF2B5EF4-FFF2-40B4-BE49-F238E27FC236}">
                <a16:creationId xmlns:a16="http://schemas.microsoft.com/office/drawing/2014/main" id="{66A3A88A-7BE9-68BB-6F1D-837455197682}"/>
              </a:ext>
            </a:extLst>
          </p:cNvPr>
          <p:cNvSpPr txBox="1"/>
          <p:nvPr/>
        </p:nvSpPr>
        <p:spPr>
          <a:xfrm>
            <a:off x="6460141" y="4105191"/>
            <a:ext cx="2709334" cy="1077218"/>
          </a:xfrm>
          <a:prstGeom prst="rect">
            <a:avLst/>
          </a:prstGeom>
          <a:noFill/>
        </p:spPr>
        <p:txBody>
          <a:bodyPr wrap="square" rtlCol="0">
            <a:spAutoFit/>
          </a:bodyPr>
          <a:lstStyle/>
          <a:p>
            <a:pPr algn="ctr"/>
            <a:endParaRPr lang="en-US" sz="2800" dirty="0"/>
          </a:p>
          <a:p>
            <a:r>
              <a:rPr lang="en-US" dirty="0"/>
              <a:t>biological </a:t>
            </a:r>
          </a:p>
          <a:p>
            <a:r>
              <a:rPr lang="en-US" dirty="0"/>
              <a:t>weathering</a:t>
            </a:r>
          </a:p>
        </p:txBody>
      </p:sp>
    </p:spTree>
    <p:extLst>
      <p:ext uri="{BB962C8B-B14F-4D97-AF65-F5344CB8AC3E}">
        <p14:creationId xmlns:p14="http://schemas.microsoft.com/office/powerpoint/2010/main" val="1551855150"/>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77D5BC60-27ED-2C40-A31F-4D3BA0B525EF}"/>
              </a:ext>
            </a:extLst>
          </p:cNvPr>
          <p:cNvGraphicFramePr>
            <a:graphicFrameLocks noGrp="1"/>
          </p:cNvGraphicFramePr>
          <p:nvPr>
            <p:ph idx="4294967295"/>
          </p:nvPr>
        </p:nvGraphicFramePr>
        <p:xfrm>
          <a:off x="1878360" y="1794520"/>
          <a:ext cx="8435280" cy="3268960"/>
        </p:xfrm>
        <a:graphic>
          <a:graphicData uri="http://schemas.openxmlformats.org/drawingml/2006/table">
            <a:tbl>
              <a:tblPr firstRow="1" bandRow="1">
                <a:tableStyleId>{5940675A-B579-460E-94D1-54222C63F5DA}</a:tableStyleId>
              </a:tblPr>
              <a:tblGrid>
                <a:gridCol w="3864978">
                  <a:extLst>
                    <a:ext uri="{9D8B030D-6E8A-4147-A177-3AD203B41FA5}">
                      <a16:colId xmlns:a16="http://schemas.microsoft.com/office/drawing/2014/main" val="1932489465"/>
                    </a:ext>
                  </a:extLst>
                </a:gridCol>
                <a:gridCol w="2050022">
                  <a:extLst>
                    <a:ext uri="{9D8B030D-6E8A-4147-A177-3AD203B41FA5}">
                      <a16:colId xmlns:a16="http://schemas.microsoft.com/office/drawing/2014/main" val="3369486657"/>
                    </a:ext>
                  </a:extLst>
                </a:gridCol>
                <a:gridCol w="2520280">
                  <a:extLst>
                    <a:ext uri="{9D8B030D-6E8A-4147-A177-3AD203B41FA5}">
                      <a16:colId xmlns:a16="http://schemas.microsoft.com/office/drawing/2014/main" val="2095613162"/>
                    </a:ext>
                  </a:extLst>
                </a:gridCol>
              </a:tblGrid>
              <a:tr h="653792">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t>Target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t>Actual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2639430"/>
                  </a:ext>
                </a:extLst>
              </a:tr>
              <a:tr h="653792">
                <a:tc>
                  <a:txBody>
                    <a:bodyPr/>
                    <a:lstStyle/>
                    <a:p>
                      <a:r>
                        <a:rPr lang="en-US"/>
                        <a:t>5 point words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52795817"/>
                  </a:ext>
                </a:extLst>
              </a:tr>
              <a:tr h="653792">
                <a:tc>
                  <a:txBody>
                    <a:bodyPr/>
                    <a:lstStyle/>
                    <a:p>
                      <a:r>
                        <a:rPr lang="en-US"/>
                        <a:t>3 point words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89574099"/>
                  </a:ext>
                </a:extLst>
              </a:tr>
              <a:tr h="653792">
                <a:tc>
                  <a:txBody>
                    <a:bodyPr/>
                    <a:lstStyle/>
                    <a:p>
                      <a:r>
                        <a:rPr lang="en-US"/>
                        <a:t>1 point word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76211772"/>
                  </a:ext>
                </a:extLst>
              </a:tr>
              <a:tr h="653792">
                <a:tc>
                  <a:txBody>
                    <a:bodyPr/>
                    <a:lstStyle/>
                    <a:p>
                      <a:r>
                        <a:rPr lang="en-US"/>
                        <a:t>Overall total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47488622"/>
                  </a:ext>
                </a:extLst>
              </a:tr>
            </a:tbl>
          </a:graphicData>
        </a:graphic>
      </p:graphicFrame>
    </p:spTree>
    <p:extLst>
      <p:ext uri="{BB962C8B-B14F-4D97-AF65-F5344CB8AC3E}">
        <p14:creationId xmlns:p14="http://schemas.microsoft.com/office/powerpoint/2010/main" val="160168021"/>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Text Box 6">
            <a:extLst>
              <a:ext uri="{FF2B5EF4-FFF2-40B4-BE49-F238E27FC236}">
                <a16:creationId xmlns:a16="http://schemas.microsoft.com/office/drawing/2014/main" id="{18363B4B-82CA-654B-816E-B32966A83A70}"/>
              </a:ext>
            </a:extLst>
          </p:cNvPr>
          <p:cNvSpPr txBox="1">
            <a:spLocks noChangeArrowheads="1"/>
          </p:cNvSpPr>
          <p:nvPr/>
        </p:nvSpPr>
        <p:spPr bwMode="auto">
          <a:xfrm>
            <a:off x="1991545" y="49324"/>
            <a:ext cx="8136903"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GB" altLang="en-US" sz="2400" b="1"/>
              <a:t>How do stacks and stumps form?</a:t>
            </a:r>
          </a:p>
          <a:p>
            <a:pPr algn="ctr" eaLnBrk="1" hangingPunct="1">
              <a:spcBef>
                <a:spcPct val="0"/>
              </a:spcBef>
              <a:buFontTx/>
              <a:buNone/>
            </a:pPr>
            <a:r>
              <a:rPr lang="en-GB" altLang="en-US" sz="2400"/>
              <a:t>Consensus- 10 minute independent activity</a:t>
            </a:r>
          </a:p>
          <a:p>
            <a:pPr marL="457200" indent="-457200" algn="ctr">
              <a:spcBef>
                <a:spcPct val="0"/>
              </a:spcBef>
              <a:buFontTx/>
              <a:buAutoNum type="arabicParenR"/>
            </a:pPr>
            <a:r>
              <a:rPr lang="en-GB" altLang="en-US" sz="2400"/>
              <a:t>Shade in where the erosion would happen</a:t>
            </a:r>
          </a:p>
          <a:p>
            <a:pPr marL="457200" indent="-457200" algn="ctr">
              <a:spcBef>
                <a:spcPct val="0"/>
              </a:spcBef>
              <a:buFontTx/>
              <a:buAutoNum type="arabicParenR"/>
            </a:pPr>
            <a:r>
              <a:rPr lang="en-GB" altLang="en-US" sz="2400"/>
              <a:t>Explain the process using the key words in the target</a:t>
            </a:r>
          </a:p>
          <a:p>
            <a:pPr algn="ctr" eaLnBrk="1" hangingPunct="1">
              <a:spcBef>
                <a:spcPct val="0"/>
              </a:spcBef>
              <a:buNone/>
            </a:pPr>
            <a:r>
              <a:rPr lang="en-GB" altLang="en-US" sz="2400" i="1">
                <a:solidFill>
                  <a:srgbClr val="0070C0"/>
                </a:solidFill>
              </a:rPr>
              <a:t>Firstly…      secondly     then      moreover    finally</a:t>
            </a:r>
          </a:p>
          <a:p>
            <a:pPr algn="ctr" eaLnBrk="1" hangingPunct="1">
              <a:spcBef>
                <a:spcPct val="0"/>
              </a:spcBef>
              <a:buFontTx/>
              <a:buNone/>
            </a:pPr>
            <a:endParaRPr lang="en-GB" altLang="en-US" sz="2400"/>
          </a:p>
        </p:txBody>
      </p:sp>
      <p:pic>
        <p:nvPicPr>
          <p:cNvPr id="2" name="Picture 1">
            <a:extLst>
              <a:ext uri="{FF2B5EF4-FFF2-40B4-BE49-F238E27FC236}">
                <a16:creationId xmlns:a16="http://schemas.microsoft.com/office/drawing/2014/main" id="{8C952352-5732-D742-93B4-5D8D7F662850}"/>
              </a:ext>
            </a:extLst>
          </p:cNvPr>
          <p:cNvPicPr>
            <a:picLocks noChangeAspect="1"/>
          </p:cNvPicPr>
          <p:nvPr/>
        </p:nvPicPr>
        <p:blipFill>
          <a:blip r:embed="rId2"/>
          <a:stretch>
            <a:fillRect/>
          </a:stretch>
        </p:blipFill>
        <p:spPr>
          <a:xfrm>
            <a:off x="2613637" y="2492896"/>
            <a:ext cx="6964727" cy="4202052"/>
          </a:xfrm>
          <a:prstGeom prst="rect">
            <a:avLst/>
          </a:prstGeom>
        </p:spPr>
      </p:pic>
    </p:spTree>
    <p:extLst>
      <p:ext uri="{BB962C8B-B14F-4D97-AF65-F5344CB8AC3E}">
        <p14:creationId xmlns:p14="http://schemas.microsoft.com/office/powerpoint/2010/main" val="1058674638"/>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271C6C7-9273-BC4C-98AD-24791F21DCC9}"/>
              </a:ext>
            </a:extLst>
          </p:cNvPr>
          <p:cNvPicPr>
            <a:picLocks noChangeAspect="1"/>
          </p:cNvPicPr>
          <p:nvPr/>
        </p:nvPicPr>
        <p:blipFill rotWithShape="1">
          <a:blip r:embed="rId2"/>
          <a:srcRect t="11570" b="22727"/>
          <a:stretch/>
        </p:blipFill>
        <p:spPr>
          <a:xfrm>
            <a:off x="2142122" y="2018805"/>
            <a:ext cx="7907756" cy="3295402"/>
          </a:xfrm>
          <a:prstGeom prst="rect">
            <a:avLst/>
          </a:prstGeom>
        </p:spPr>
      </p:pic>
      <p:cxnSp>
        <p:nvCxnSpPr>
          <p:cNvPr id="4" name="Straight Connector 3">
            <a:extLst>
              <a:ext uri="{FF2B5EF4-FFF2-40B4-BE49-F238E27FC236}">
                <a16:creationId xmlns:a16="http://schemas.microsoft.com/office/drawing/2014/main" id="{557870CC-BE3A-FC4E-9962-2CF7B2C811A3}"/>
              </a:ext>
            </a:extLst>
          </p:cNvPr>
          <p:cNvCxnSpPr/>
          <p:nvPr/>
        </p:nvCxnSpPr>
        <p:spPr>
          <a:xfrm>
            <a:off x="3215680" y="4005064"/>
            <a:ext cx="288032" cy="576064"/>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607794639"/>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9"/>
          <p:cNvCxnSpPr/>
          <p:nvPr/>
        </p:nvCxnSpPr>
        <p:spPr>
          <a:xfrm>
            <a:off x="1524000" y="3421558"/>
            <a:ext cx="9144000" cy="0"/>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flipV="1">
            <a:off x="6099053" y="1"/>
            <a:ext cx="1" cy="6849946"/>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sp>
        <p:nvSpPr>
          <p:cNvPr id="4" name="Plaque 3"/>
          <p:cNvSpPr/>
          <p:nvPr/>
        </p:nvSpPr>
        <p:spPr>
          <a:xfrm>
            <a:off x="4959362" y="2409459"/>
            <a:ext cx="2230541" cy="2051295"/>
          </a:xfrm>
          <a:prstGeom prst="plaque">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lIns="91440" tIns="45720" rIns="91440" bIns="45720" spcCol="0" rtlCol="0" anchor="ctr"/>
          <a:lstStyle/>
          <a:p>
            <a:pPr algn="ctr"/>
            <a:endParaRPr lang="en-US" sz="1143"/>
          </a:p>
        </p:txBody>
      </p:sp>
      <p:sp>
        <p:nvSpPr>
          <p:cNvPr id="5" name="TextBox 4"/>
          <p:cNvSpPr txBox="1"/>
          <p:nvPr/>
        </p:nvSpPr>
        <p:spPr>
          <a:xfrm rot="10800000">
            <a:off x="5622985" y="2391440"/>
            <a:ext cx="779381" cy="257122"/>
          </a:xfrm>
          <a:prstGeom prst="rect">
            <a:avLst/>
          </a:prstGeom>
          <a:noFill/>
        </p:spPr>
        <p:txBody>
          <a:bodyPr wrap="none" lIns="91440" tIns="45720" rIns="91440" bIns="45720" rtlCol="0">
            <a:spAutoFit/>
          </a:bodyPr>
          <a:lstStyle/>
          <a:p>
            <a:r>
              <a:rPr lang="en-US" sz="1071">
                <a:latin typeface="KG Second Chances Sketch"/>
                <a:cs typeface="KG Second Chances Sketch"/>
              </a:rPr>
              <a:t>Consensus</a:t>
            </a:r>
          </a:p>
        </p:txBody>
      </p:sp>
      <p:sp>
        <p:nvSpPr>
          <p:cNvPr id="6" name="TextBox 5"/>
          <p:cNvSpPr txBox="1"/>
          <p:nvPr/>
        </p:nvSpPr>
        <p:spPr>
          <a:xfrm rot="16200000">
            <a:off x="6669408" y="3292725"/>
            <a:ext cx="779381" cy="257122"/>
          </a:xfrm>
          <a:prstGeom prst="rect">
            <a:avLst/>
          </a:prstGeom>
          <a:noFill/>
        </p:spPr>
        <p:txBody>
          <a:bodyPr wrap="none" lIns="91440" tIns="45720" rIns="91440" bIns="45720" rtlCol="0">
            <a:spAutoFit/>
          </a:bodyPr>
          <a:lstStyle/>
          <a:p>
            <a:r>
              <a:rPr lang="en-US" sz="1071">
                <a:latin typeface="KG Second Chances Sketch"/>
                <a:cs typeface="KG Second Chances Sketch"/>
              </a:rPr>
              <a:t>Consensus</a:t>
            </a:r>
          </a:p>
        </p:txBody>
      </p:sp>
      <p:sp>
        <p:nvSpPr>
          <p:cNvPr id="7" name="TextBox 6"/>
          <p:cNvSpPr txBox="1"/>
          <p:nvPr/>
        </p:nvSpPr>
        <p:spPr>
          <a:xfrm>
            <a:off x="5594333" y="4199143"/>
            <a:ext cx="779381" cy="257122"/>
          </a:xfrm>
          <a:prstGeom prst="rect">
            <a:avLst/>
          </a:prstGeom>
          <a:noFill/>
        </p:spPr>
        <p:txBody>
          <a:bodyPr wrap="none" lIns="91440" tIns="45720" rIns="91440" bIns="45720" rtlCol="0">
            <a:spAutoFit/>
          </a:bodyPr>
          <a:lstStyle/>
          <a:p>
            <a:r>
              <a:rPr lang="en-US" sz="1071">
                <a:latin typeface="KG Second Chances Sketch"/>
                <a:cs typeface="KG Second Chances Sketch"/>
              </a:rPr>
              <a:t>Consensus</a:t>
            </a:r>
          </a:p>
        </p:txBody>
      </p:sp>
      <p:sp>
        <p:nvSpPr>
          <p:cNvPr id="8" name="TextBox 7"/>
          <p:cNvSpPr txBox="1"/>
          <p:nvPr/>
        </p:nvSpPr>
        <p:spPr>
          <a:xfrm rot="5400000">
            <a:off x="4700477" y="3289175"/>
            <a:ext cx="779381" cy="257122"/>
          </a:xfrm>
          <a:prstGeom prst="rect">
            <a:avLst/>
          </a:prstGeom>
          <a:noFill/>
        </p:spPr>
        <p:txBody>
          <a:bodyPr wrap="none" lIns="91440" tIns="45720" rIns="91440" bIns="45720" rtlCol="0">
            <a:spAutoFit/>
          </a:bodyPr>
          <a:lstStyle/>
          <a:p>
            <a:r>
              <a:rPr lang="en-US" sz="1071">
                <a:latin typeface="KG Second Chances Sketch"/>
                <a:cs typeface="KG Second Chances Sketch"/>
              </a:rPr>
              <a:t>Consensus</a:t>
            </a:r>
          </a:p>
        </p:txBody>
      </p:sp>
      <p:sp>
        <p:nvSpPr>
          <p:cNvPr id="13" name="TextBox 12"/>
          <p:cNvSpPr txBox="1"/>
          <p:nvPr/>
        </p:nvSpPr>
        <p:spPr>
          <a:xfrm rot="5400000">
            <a:off x="4700477" y="3276717"/>
            <a:ext cx="779381" cy="257122"/>
          </a:xfrm>
          <a:prstGeom prst="rect">
            <a:avLst/>
          </a:prstGeom>
          <a:noFill/>
        </p:spPr>
        <p:txBody>
          <a:bodyPr wrap="none" lIns="91440" tIns="45720" rIns="91440" bIns="45720" rtlCol="0">
            <a:spAutoFit/>
          </a:bodyPr>
          <a:lstStyle/>
          <a:p>
            <a:r>
              <a:rPr lang="en-US" sz="1071">
                <a:latin typeface="KG Second Chances Sketch"/>
                <a:cs typeface="KG Second Chances Sketch"/>
              </a:rPr>
              <a:t>Consensus</a:t>
            </a:r>
          </a:p>
        </p:txBody>
      </p:sp>
      <p:pic>
        <p:nvPicPr>
          <p:cNvPr id="11" name="Picture 10">
            <a:extLst>
              <a:ext uri="{FF2B5EF4-FFF2-40B4-BE49-F238E27FC236}">
                <a16:creationId xmlns:a16="http://schemas.microsoft.com/office/drawing/2014/main" id="{D4C80467-8787-EA45-BACA-0044CE3C9199}"/>
              </a:ext>
            </a:extLst>
          </p:cNvPr>
          <p:cNvPicPr>
            <a:picLocks noChangeAspect="1"/>
          </p:cNvPicPr>
          <p:nvPr/>
        </p:nvPicPr>
        <p:blipFill rotWithShape="1">
          <a:blip r:embed="rId2"/>
          <a:srcRect t="11570" b="22727"/>
          <a:stretch/>
        </p:blipFill>
        <p:spPr>
          <a:xfrm>
            <a:off x="1777342" y="3479074"/>
            <a:ext cx="2929659" cy="1220878"/>
          </a:xfrm>
          <a:prstGeom prst="rect">
            <a:avLst/>
          </a:prstGeom>
        </p:spPr>
      </p:pic>
      <p:pic>
        <p:nvPicPr>
          <p:cNvPr id="12" name="Picture 11">
            <a:extLst>
              <a:ext uri="{FF2B5EF4-FFF2-40B4-BE49-F238E27FC236}">
                <a16:creationId xmlns:a16="http://schemas.microsoft.com/office/drawing/2014/main" id="{6A72EBDB-F0F0-9748-981D-8820686A1E90}"/>
              </a:ext>
            </a:extLst>
          </p:cNvPr>
          <p:cNvPicPr>
            <a:picLocks noChangeAspect="1"/>
          </p:cNvPicPr>
          <p:nvPr/>
        </p:nvPicPr>
        <p:blipFill rotWithShape="1">
          <a:blip r:embed="rId2"/>
          <a:srcRect t="11570" b="22727"/>
          <a:stretch/>
        </p:blipFill>
        <p:spPr>
          <a:xfrm>
            <a:off x="7464122" y="3479074"/>
            <a:ext cx="2929659" cy="1220878"/>
          </a:xfrm>
          <a:prstGeom prst="rect">
            <a:avLst/>
          </a:prstGeom>
        </p:spPr>
      </p:pic>
      <p:pic>
        <p:nvPicPr>
          <p:cNvPr id="15" name="Picture 14">
            <a:extLst>
              <a:ext uri="{FF2B5EF4-FFF2-40B4-BE49-F238E27FC236}">
                <a16:creationId xmlns:a16="http://schemas.microsoft.com/office/drawing/2014/main" id="{1DA047E1-FA31-6644-BF24-2ED7215071D0}"/>
              </a:ext>
            </a:extLst>
          </p:cNvPr>
          <p:cNvPicPr>
            <a:picLocks noChangeAspect="1"/>
          </p:cNvPicPr>
          <p:nvPr/>
        </p:nvPicPr>
        <p:blipFill rotWithShape="1">
          <a:blip r:embed="rId2"/>
          <a:srcRect t="11570" b="22727"/>
          <a:stretch/>
        </p:blipFill>
        <p:spPr>
          <a:xfrm rot="10800000">
            <a:off x="1831522" y="2040366"/>
            <a:ext cx="2929659" cy="1220878"/>
          </a:xfrm>
          <a:prstGeom prst="rect">
            <a:avLst/>
          </a:prstGeom>
        </p:spPr>
      </p:pic>
      <p:pic>
        <p:nvPicPr>
          <p:cNvPr id="16" name="Picture 15">
            <a:extLst>
              <a:ext uri="{FF2B5EF4-FFF2-40B4-BE49-F238E27FC236}">
                <a16:creationId xmlns:a16="http://schemas.microsoft.com/office/drawing/2014/main" id="{733FB802-9312-F240-88D0-9F5269212200}"/>
              </a:ext>
            </a:extLst>
          </p:cNvPr>
          <p:cNvPicPr>
            <a:picLocks noChangeAspect="1"/>
          </p:cNvPicPr>
          <p:nvPr/>
        </p:nvPicPr>
        <p:blipFill rotWithShape="1">
          <a:blip r:embed="rId2"/>
          <a:srcRect t="11570" b="22727"/>
          <a:stretch/>
        </p:blipFill>
        <p:spPr>
          <a:xfrm rot="10800000">
            <a:off x="7422932" y="1909560"/>
            <a:ext cx="2929659" cy="1220878"/>
          </a:xfrm>
          <a:prstGeom prst="rect">
            <a:avLst/>
          </a:prstGeom>
        </p:spPr>
      </p:pic>
      <p:cxnSp>
        <p:nvCxnSpPr>
          <p:cNvPr id="24" name="Straight Connector 23">
            <a:extLst>
              <a:ext uri="{FF2B5EF4-FFF2-40B4-BE49-F238E27FC236}">
                <a16:creationId xmlns:a16="http://schemas.microsoft.com/office/drawing/2014/main" id="{E8E6AD17-AD10-3D47-95F8-E3AD3FCC5E09}"/>
              </a:ext>
            </a:extLst>
          </p:cNvPr>
          <p:cNvCxnSpPr/>
          <p:nvPr/>
        </p:nvCxnSpPr>
        <p:spPr>
          <a:xfrm>
            <a:off x="2135560" y="4144784"/>
            <a:ext cx="144016" cy="257122"/>
          </a:xfrm>
          <a:prstGeom prst="line">
            <a:avLst/>
          </a:prstGeom>
        </p:spPr>
        <p:style>
          <a:lnRef idx="1">
            <a:schemeClr val="dk1"/>
          </a:lnRef>
          <a:fillRef idx="0">
            <a:schemeClr val="dk1"/>
          </a:fillRef>
          <a:effectRef idx="0">
            <a:schemeClr val="dk1"/>
          </a:effectRef>
          <a:fontRef idx="minor">
            <a:schemeClr val="tx1"/>
          </a:fontRef>
        </p:style>
      </p:cxnSp>
      <p:cxnSp>
        <p:nvCxnSpPr>
          <p:cNvPr id="25" name="Straight Connector 24">
            <a:extLst>
              <a:ext uri="{FF2B5EF4-FFF2-40B4-BE49-F238E27FC236}">
                <a16:creationId xmlns:a16="http://schemas.microsoft.com/office/drawing/2014/main" id="{EFAC5719-F982-7A49-9FC0-20A29207CE1C}"/>
              </a:ext>
            </a:extLst>
          </p:cNvPr>
          <p:cNvCxnSpPr/>
          <p:nvPr/>
        </p:nvCxnSpPr>
        <p:spPr>
          <a:xfrm>
            <a:off x="7833499" y="4153593"/>
            <a:ext cx="144016" cy="257122"/>
          </a:xfrm>
          <a:prstGeom prst="line">
            <a:avLst/>
          </a:prstGeom>
        </p:spPr>
        <p:style>
          <a:lnRef idx="1">
            <a:schemeClr val="dk1"/>
          </a:lnRef>
          <a:fillRef idx="0">
            <a:schemeClr val="dk1"/>
          </a:fillRef>
          <a:effectRef idx="0">
            <a:schemeClr val="dk1"/>
          </a:effectRef>
          <a:fontRef idx="minor">
            <a:schemeClr val="tx1"/>
          </a:fontRef>
        </p:style>
      </p:cxnSp>
      <p:cxnSp>
        <p:nvCxnSpPr>
          <p:cNvPr id="26" name="Straight Connector 25">
            <a:extLst>
              <a:ext uri="{FF2B5EF4-FFF2-40B4-BE49-F238E27FC236}">
                <a16:creationId xmlns:a16="http://schemas.microsoft.com/office/drawing/2014/main" id="{222FB8E1-882B-B449-91FF-F50A693260AA}"/>
              </a:ext>
            </a:extLst>
          </p:cNvPr>
          <p:cNvCxnSpPr>
            <a:cxnSpLocks/>
          </p:cNvCxnSpPr>
          <p:nvPr/>
        </p:nvCxnSpPr>
        <p:spPr>
          <a:xfrm>
            <a:off x="9840416" y="2159756"/>
            <a:ext cx="144016" cy="333140"/>
          </a:xfrm>
          <a:prstGeom prst="line">
            <a:avLst/>
          </a:prstGeom>
        </p:spPr>
        <p:style>
          <a:lnRef idx="1">
            <a:schemeClr val="dk1"/>
          </a:lnRef>
          <a:fillRef idx="0">
            <a:schemeClr val="dk1"/>
          </a:fillRef>
          <a:effectRef idx="0">
            <a:schemeClr val="dk1"/>
          </a:effectRef>
          <a:fontRef idx="minor">
            <a:schemeClr val="tx1"/>
          </a:fontRef>
        </p:style>
      </p:cxnSp>
      <p:cxnSp>
        <p:nvCxnSpPr>
          <p:cNvPr id="28" name="Straight Connector 27">
            <a:extLst>
              <a:ext uri="{FF2B5EF4-FFF2-40B4-BE49-F238E27FC236}">
                <a16:creationId xmlns:a16="http://schemas.microsoft.com/office/drawing/2014/main" id="{122CFB8D-C047-FF43-AB6E-771B18DE8378}"/>
              </a:ext>
            </a:extLst>
          </p:cNvPr>
          <p:cNvCxnSpPr>
            <a:cxnSpLocks/>
          </p:cNvCxnSpPr>
          <p:nvPr/>
        </p:nvCxnSpPr>
        <p:spPr>
          <a:xfrm>
            <a:off x="4270226" y="2326326"/>
            <a:ext cx="144016" cy="33314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1121159"/>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4959362" y="2409459"/>
            <a:ext cx="2230541" cy="2051295"/>
          </a:xfrm>
          <a:prstGeom prst="plaque">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lIns="91440" tIns="45720" rIns="91440" bIns="45720" spcCol="0" rtlCol="0" anchor="ctr"/>
          <a:lstStyle/>
          <a:p>
            <a:pPr algn="ctr"/>
            <a:endParaRPr lang="en-US" sz="1143"/>
          </a:p>
        </p:txBody>
      </p:sp>
      <p:sp>
        <p:nvSpPr>
          <p:cNvPr id="5" name="TextBox 4"/>
          <p:cNvSpPr txBox="1"/>
          <p:nvPr/>
        </p:nvSpPr>
        <p:spPr>
          <a:xfrm rot="10800000">
            <a:off x="5622985" y="2391440"/>
            <a:ext cx="779381" cy="257122"/>
          </a:xfrm>
          <a:prstGeom prst="rect">
            <a:avLst/>
          </a:prstGeom>
          <a:noFill/>
        </p:spPr>
        <p:txBody>
          <a:bodyPr wrap="none" lIns="91440" tIns="45720" rIns="91440" bIns="45720" rtlCol="0">
            <a:spAutoFit/>
          </a:bodyPr>
          <a:lstStyle/>
          <a:p>
            <a:r>
              <a:rPr lang="en-US" sz="1071">
                <a:latin typeface="KG Second Chances Sketch"/>
                <a:cs typeface="KG Second Chances Sketch"/>
              </a:rPr>
              <a:t>Consensus</a:t>
            </a:r>
          </a:p>
        </p:txBody>
      </p:sp>
      <p:sp>
        <p:nvSpPr>
          <p:cNvPr id="6" name="TextBox 5"/>
          <p:cNvSpPr txBox="1"/>
          <p:nvPr/>
        </p:nvSpPr>
        <p:spPr>
          <a:xfrm rot="16200000">
            <a:off x="6669408" y="3178765"/>
            <a:ext cx="779381" cy="257122"/>
          </a:xfrm>
          <a:prstGeom prst="rect">
            <a:avLst/>
          </a:prstGeom>
          <a:noFill/>
        </p:spPr>
        <p:txBody>
          <a:bodyPr wrap="none" lIns="91440" tIns="45720" rIns="91440" bIns="45720" rtlCol="0">
            <a:spAutoFit/>
          </a:bodyPr>
          <a:lstStyle/>
          <a:p>
            <a:r>
              <a:rPr lang="en-US" sz="1071">
                <a:latin typeface="KG Second Chances Sketch"/>
                <a:cs typeface="KG Second Chances Sketch"/>
              </a:rPr>
              <a:t>Consensus</a:t>
            </a:r>
          </a:p>
        </p:txBody>
      </p:sp>
      <p:sp>
        <p:nvSpPr>
          <p:cNvPr id="7" name="TextBox 6"/>
          <p:cNvSpPr txBox="1"/>
          <p:nvPr/>
        </p:nvSpPr>
        <p:spPr>
          <a:xfrm>
            <a:off x="5594333" y="4199143"/>
            <a:ext cx="779381" cy="257122"/>
          </a:xfrm>
          <a:prstGeom prst="rect">
            <a:avLst/>
          </a:prstGeom>
          <a:noFill/>
        </p:spPr>
        <p:txBody>
          <a:bodyPr wrap="none" lIns="91440" tIns="45720" rIns="91440" bIns="45720" rtlCol="0">
            <a:spAutoFit/>
          </a:bodyPr>
          <a:lstStyle/>
          <a:p>
            <a:r>
              <a:rPr lang="en-US" sz="1071">
                <a:latin typeface="KG Second Chances Sketch"/>
                <a:cs typeface="KG Second Chances Sketch"/>
              </a:rPr>
              <a:t>Consensus</a:t>
            </a:r>
          </a:p>
        </p:txBody>
      </p:sp>
      <p:sp>
        <p:nvSpPr>
          <p:cNvPr id="8" name="TextBox 7"/>
          <p:cNvSpPr txBox="1"/>
          <p:nvPr/>
        </p:nvSpPr>
        <p:spPr>
          <a:xfrm rot="5400000">
            <a:off x="4700477" y="3289175"/>
            <a:ext cx="779381" cy="257122"/>
          </a:xfrm>
          <a:prstGeom prst="rect">
            <a:avLst/>
          </a:prstGeom>
          <a:noFill/>
        </p:spPr>
        <p:txBody>
          <a:bodyPr wrap="none" lIns="91440" tIns="45720" rIns="91440" bIns="45720" rtlCol="0">
            <a:spAutoFit/>
          </a:bodyPr>
          <a:lstStyle/>
          <a:p>
            <a:r>
              <a:rPr lang="en-US" sz="1071">
                <a:latin typeface="KG Second Chances Sketch"/>
                <a:cs typeface="KG Second Chances Sketch"/>
              </a:rPr>
              <a:t>Consensus</a:t>
            </a:r>
          </a:p>
        </p:txBody>
      </p:sp>
      <p:cxnSp>
        <p:nvCxnSpPr>
          <p:cNvPr id="10" name="Straight Connector 9"/>
          <p:cNvCxnSpPr/>
          <p:nvPr/>
        </p:nvCxnSpPr>
        <p:spPr>
          <a:xfrm flipV="1">
            <a:off x="6928293" y="0"/>
            <a:ext cx="3739709" cy="2650806"/>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V="1">
            <a:off x="1524000" y="4199142"/>
            <a:ext cx="3696970" cy="2658858"/>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flipH="1" flipV="1">
            <a:off x="1524003" y="3"/>
            <a:ext cx="3696969" cy="2650805"/>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flipV="1">
            <a:off x="6988423" y="4199144"/>
            <a:ext cx="3696969" cy="2650805"/>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pic>
        <p:nvPicPr>
          <p:cNvPr id="12" name="Picture 11">
            <a:extLst>
              <a:ext uri="{FF2B5EF4-FFF2-40B4-BE49-F238E27FC236}">
                <a16:creationId xmlns:a16="http://schemas.microsoft.com/office/drawing/2014/main" id="{7A5B3247-D2E3-F748-8BC0-563511FF4F3A}"/>
              </a:ext>
            </a:extLst>
          </p:cNvPr>
          <p:cNvPicPr>
            <a:picLocks noChangeAspect="1"/>
          </p:cNvPicPr>
          <p:nvPr/>
        </p:nvPicPr>
        <p:blipFill rotWithShape="1">
          <a:blip r:embed="rId2"/>
          <a:srcRect t="11570" b="22727"/>
          <a:stretch/>
        </p:blipFill>
        <p:spPr>
          <a:xfrm>
            <a:off x="4740608" y="4727582"/>
            <a:ext cx="2929659" cy="1220878"/>
          </a:xfrm>
          <a:prstGeom prst="rect">
            <a:avLst/>
          </a:prstGeom>
        </p:spPr>
      </p:pic>
      <p:cxnSp>
        <p:nvCxnSpPr>
          <p:cNvPr id="13" name="Straight Connector 12">
            <a:extLst>
              <a:ext uri="{FF2B5EF4-FFF2-40B4-BE49-F238E27FC236}">
                <a16:creationId xmlns:a16="http://schemas.microsoft.com/office/drawing/2014/main" id="{320EC02E-56C7-014C-881B-6D53727B111F}"/>
              </a:ext>
            </a:extLst>
          </p:cNvPr>
          <p:cNvCxnSpPr/>
          <p:nvPr/>
        </p:nvCxnSpPr>
        <p:spPr>
          <a:xfrm>
            <a:off x="5098826" y="5393292"/>
            <a:ext cx="144016" cy="257122"/>
          </a:xfrm>
          <a:prstGeom prst="line">
            <a:avLst/>
          </a:prstGeom>
        </p:spPr>
        <p:style>
          <a:lnRef idx="1">
            <a:schemeClr val="dk1"/>
          </a:lnRef>
          <a:fillRef idx="0">
            <a:schemeClr val="dk1"/>
          </a:fillRef>
          <a:effectRef idx="0">
            <a:schemeClr val="dk1"/>
          </a:effectRef>
          <a:fontRef idx="minor">
            <a:schemeClr val="tx1"/>
          </a:fontRef>
        </p:style>
      </p:cxnSp>
      <p:pic>
        <p:nvPicPr>
          <p:cNvPr id="15" name="Picture 14">
            <a:extLst>
              <a:ext uri="{FF2B5EF4-FFF2-40B4-BE49-F238E27FC236}">
                <a16:creationId xmlns:a16="http://schemas.microsoft.com/office/drawing/2014/main" id="{14E90825-B2CF-F046-BF41-51ED5F2B8777}"/>
              </a:ext>
            </a:extLst>
          </p:cNvPr>
          <p:cNvPicPr>
            <a:picLocks noChangeAspect="1"/>
          </p:cNvPicPr>
          <p:nvPr/>
        </p:nvPicPr>
        <p:blipFill rotWithShape="1">
          <a:blip r:embed="rId2"/>
          <a:srcRect t="11570" b="22727"/>
          <a:stretch/>
        </p:blipFill>
        <p:spPr>
          <a:xfrm rot="10800000">
            <a:off x="4668600" y="961994"/>
            <a:ext cx="2929659" cy="1220878"/>
          </a:xfrm>
          <a:prstGeom prst="rect">
            <a:avLst/>
          </a:prstGeom>
        </p:spPr>
      </p:pic>
      <p:cxnSp>
        <p:nvCxnSpPr>
          <p:cNvPr id="16" name="Straight Connector 15">
            <a:extLst>
              <a:ext uri="{FF2B5EF4-FFF2-40B4-BE49-F238E27FC236}">
                <a16:creationId xmlns:a16="http://schemas.microsoft.com/office/drawing/2014/main" id="{0EEB9FCD-5655-FD46-BBAA-87F1098962E7}"/>
              </a:ext>
            </a:extLst>
          </p:cNvPr>
          <p:cNvCxnSpPr>
            <a:cxnSpLocks/>
          </p:cNvCxnSpPr>
          <p:nvPr/>
        </p:nvCxnSpPr>
        <p:spPr>
          <a:xfrm rot="10800000">
            <a:off x="7059097" y="1242796"/>
            <a:ext cx="144016" cy="257122"/>
          </a:xfrm>
          <a:prstGeom prst="line">
            <a:avLst/>
          </a:prstGeom>
        </p:spPr>
        <p:style>
          <a:lnRef idx="1">
            <a:schemeClr val="dk1"/>
          </a:lnRef>
          <a:fillRef idx="0">
            <a:schemeClr val="dk1"/>
          </a:fillRef>
          <a:effectRef idx="0">
            <a:schemeClr val="dk1"/>
          </a:effectRef>
          <a:fontRef idx="minor">
            <a:schemeClr val="tx1"/>
          </a:fontRef>
        </p:style>
      </p:cxnSp>
      <p:sp>
        <p:nvSpPr>
          <p:cNvPr id="18" name="TextBox 17">
            <a:extLst>
              <a:ext uri="{FF2B5EF4-FFF2-40B4-BE49-F238E27FC236}">
                <a16:creationId xmlns:a16="http://schemas.microsoft.com/office/drawing/2014/main" id="{F6B5C6ED-352B-4642-BD78-56F6EEECD8D4}"/>
              </a:ext>
            </a:extLst>
          </p:cNvPr>
          <p:cNvSpPr txBox="1"/>
          <p:nvPr/>
        </p:nvSpPr>
        <p:spPr>
          <a:xfrm rot="5400000">
            <a:off x="3087270" y="2302299"/>
            <a:ext cx="779381" cy="257122"/>
          </a:xfrm>
          <a:prstGeom prst="rect">
            <a:avLst/>
          </a:prstGeom>
          <a:noFill/>
        </p:spPr>
        <p:txBody>
          <a:bodyPr wrap="none" lIns="91440" tIns="45720" rIns="91440" bIns="45720" rtlCol="0">
            <a:spAutoFit/>
          </a:bodyPr>
          <a:lstStyle/>
          <a:p>
            <a:r>
              <a:rPr lang="en-US" sz="1071">
                <a:latin typeface="KG Second Chances Sketch"/>
                <a:cs typeface="KG Second Chances Sketch"/>
              </a:rPr>
              <a:t>Consensus</a:t>
            </a:r>
          </a:p>
        </p:txBody>
      </p:sp>
      <p:pic>
        <p:nvPicPr>
          <p:cNvPr id="19" name="Picture 18">
            <a:extLst>
              <a:ext uri="{FF2B5EF4-FFF2-40B4-BE49-F238E27FC236}">
                <a16:creationId xmlns:a16="http://schemas.microsoft.com/office/drawing/2014/main" id="{79981B65-1508-7046-923D-8D181561FC27}"/>
              </a:ext>
            </a:extLst>
          </p:cNvPr>
          <p:cNvPicPr>
            <a:picLocks noChangeAspect="1"/>
          </p:cNvPicPr>
          <p:nvPr/>
        </p:nvPicPr>
        <p:blipFill rotWithShape="1">
          <a:blip r:embed="rId2"/>
          <a:srcRect t="11570" b="22727"/>
          <a:stretch/>
        </p:blipFill>
        <p:spPr>
          <a:xfrm rot="5400000">
            <a:off x="2233545" y="2830738"/>
            <a:ext cx="2929659" cy="1220878"/>
          </a:xfrm>
          <a:prstGeom prst="rect">
            <a:avLst/>
          </a:prstGeom>
        </p:spPr>
      </p:pic>
      <p:cxnSp>
        <p:nvCxnSpPr>
          <p:cNvPr id="20" name="Straight Connector 19">
            <a:extLst>
              <a:ext uri="{FF2B5EF4-FFF2-40B4-BE49-F238E27FC236}">
                <a16:creationId xmlns:a16="http://schemas.microsoft.com/office/drawing/2014/main" id="{EC187887-DCCD-B748-ACA1-A82C93B3D09D}"/>
              </a:ext>
            </a:extLst>
          </p:cNvPr>
          <p:cNvCxnSpPr>
            <a:cxnSpLocks/>
          </p:cNvCxnSpPr>
          <p:nvPr/>
        </p:nvCxnSpPr>
        <p:spPr>
          <a:xfrm rot="5400000">
            <a:off x="3404951" y="2280897"/>
            <a:ext cx="144016" cy="257122"/>
          </a:xfrm>
          <a:prstGeom prst="line">
            <a:avLst/>
          </a:prstGeom>
        </p:spPr>
        <p:style>
          <a:lnRef idx="1">
            <a:schemeClr val="dk1"/>
          </a:lnRef>
          <a:fillRef idx="0">
            <a:schemeClr val="dk1"/>
          </a:fillRef>
          <a:effectRef idx="0">
            <a:schemeClr val="dk1"/>
          </a:effectRef>
          <a:fontRef idx="minor">
            <a:schemeClr val="tx1"/>
          </a:fontRef>
        </p:style>
      </p:cxnSp>
      <p:sp>
        <p:nvSpPr>
          <p:cNvPr id="21" name="TextBox 20">
            <a:extLst>
              <a:ext uri="{FF2B5EF4-FFF2-40B4-BE49-F238E27FC236}">
                <a16:creationId xmlns:a16="http://schemas.microsoft.com/office/drawing/2014/main" id="{2605F8ED-1096-6B42-B854-C5DF9F1B37DF}"/>
              </a:ext>
            </a:extLst>
          </p:cNvPr>
          <p:cNvSpPr txBox="1"/>
          <p:nvPr/>
        </p:nvSpPr>
        <p:spPr>
          <a:xfrm rot="16200000">
            <a:off x="7942610" y="2286097"/>
            <a:ext cx="779381" cy="257122"/>
          </a:xfrm>
          <a:prstGeom prst="rect">
            <a:avLst/>
          </a:prstGeom>
          <a:noFill/>
        </p:spPr>
        <p:txBody>
          <a:bodyPr wrap="none" lIns="91440" tIns="45720" rIns="91440" bIns="45720" rtlCol="0">
            <a:spAutoFit/>
          </a:bodyPr>
          <a:lstStyle/>
          <a:p>
            <a:r>
              <a:rPr lang="en-US" sz="1071">
                <a:latin typeface="KG Second Chances Sketch"/>
                <a:cs typeface="KG Second Chances Sketch"/>
              </a:rPr>
              <a:t>Consensus</a:t>
            </a:r>
          </a:p>
        </p:txBody>
      </p:sp>
      <p:pic>
        <p:nvPicPr>
          <p:cNvPr id="22" name="Picture 21">
            <a:extLst>
              <a:ext uri="{FF2B5EF4-FFF2-40B4-BE49-F238E27FC236}">
                <a16:creationId xmlns:a16="http://schemas.microsoft.com/office/drawing/2014/main" id="{86DACDC2-9368-2443-AE2C-6DB4FBA45251}"/>
              </a:ext>
            </a:extLst>
          </p:cNvPr>
          <p:cNvPicPr>
            <a:picLocks noChangeAspect="1"/>
          </p:cNvPicPr>
          <p:nvPr/>
        </p:nvPicPr>
        <p:blipFill rotWithShape="1">
          <a:blip r:embed="rId2"/>
          <a:srcRect t="11570" b="22727"/>
          <a:stretch/>
        </p:blipFill>
        <p:spPr>
          <a:xfrm rot="16200000">
            <a:off x="7083567" y="2807296"/>
            <a:ext cx="2929659" cy="1220878"/>
          </a:xfrm>
          <a:prstGeom prst="rect">
            <a:avLst/>
          </a:prstGeom>
        </p:spPr>
      </p:pic>
      <p:cxnSp>
        <p:nvCxnSpPr>
          <p:cNvPr id="23" name="Straight Connector 22">
            <a:extLst>
              <a:ext uri="{FF2B5EF4-FFF2-40B4-BE49-F238E27FC236}">
                <a16:creationId xmlns:a16="http://schemas.microsoft.com/office/drawing/2014/main" id="{C73EB5E0-413A-E74E-9ECD-B191D64CED01}"/>
              </a:ext>
            </a:extLst>
          </p:cNvPr>
          <p:cNvCxnSpPr>
            <a:cxnSpLocks/>
          </p:cNvCxnSpPr>
          <p:nvPr/>
        </p:nvCxnSpPr>
        <p:spPr>
          <a:xfrm rot="16200000">
            <a:off x="8624111" y="4294145"/>
            <a:ext cx="144016" cy="257122"/>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913919211"/>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047686-891A-9546-84E9-81584F315E59}"/>
              </a:ext>
            </a:extLst>
          </p:cNvPr>
          <p:cNvSpPr>
            <a:spLocks noGrp="1"/>
          </p:cNvSpPr>
          <p:nvPr>
            <p:ph type="title" idx="4294967295"/>
          </p:nvPr>
        </p:nvSpPr>
        <p:spPr>
          <a:xfrm>
            <a:off x="0" y="90488"/>
            <a:ext cx="6826250" cy="1209675"/>
          </a:xfrm>
        </p:spPr>
        <p:txBody>
          <a:bodyPr>
            <a:noAutofit/>
          </a:bodyPr>
          <a:lstStyle/>
          <a:p>
            <a:pPr>
              <a:lnSpc>
                <a:spcPct val="80000"/>
              </a:lnSpc>
              <a:defRPr/>
            </a:pPr>
            <a:r>
              <a:rPr lang="en-GB" altLang="en-US" sz="2400" u="sng" dirty="0">
                <a:solidFill>
                  <a:srgbClr val="7030A0"/>
                </a:solidFill>
              </a:rPr>
              <a:t>Explain how stacks and stumps form</a:t>
            </a:r>
            <a:endParaRPr lang="en-GB" altLang="en-US" sz="2400" u="sng" dirty="0"/>
          </a:p>
        </p:txBody>
      </p:sp>
      <p:pic>
        <p:nvPicPr>
          <p:cNvPr id="29700" name="Picture 5">
            <a:extLst>
              <a:ext uri="{FF2B5EF4-FFF2-40B4-BE49-F238E27FC236}">
                <a16:creationId xmlns:a16="http://schemas.microsoft.com/office/drawing/2014/main" id="{A3DC42C8-0CF5-0046-8F68-3F6109790C03}"/>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533525" y="1331914"/>
            <a:ext cx="2300288" cy="556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CC8101CD-DFB2-7B4B-82CD-29910F5F5B3A}"/>
              </a:ext>
            </a:extLst>
          </p:cNvPr>
          <p:cNvSpPr txBox="1"/>
          <p:nvPr/>
        </p:nvSpPr>
        <p:spPr>
          <a:xfrm>
            <a:off x="3900380" y="4831697"/>
            <a:ext cx="3871984" cy="1528945"/>
          </a:xfrm>
          <a:prstGeom prst="rect">
            <a:avLst/>
          </a:prstGeom>
          <a:noFill/>
        </p:spPr>
        <p:txBody>
          <a:bodyPr wrap="square">
            <a:spAutoFit/>
          </a:bodyPr>
          <a:lstStyle/>
          <a:p>
            <a:pPr>
              <a:defRPr/>
            </a:pPr>
            <a:r>
              <a:rPr lang="en-US" sz="1867" dirty="0"/>
              <a:t>Level 1: Start climbing out of the pit:</a:t>
            </a:r>
          </a:p>
          <a:p>
            <a:pPr>
              <a:defRPr/>
            </a:pPr>
            <a:r>
              <a:rPr lang="en-US" sz="1867" b="1" dirty="0"/>
              <a:t>Describe the sequence of the  landform formation.   </a:t>
            </a:r>
            <a:endParaRPr lang="en-US" sz="1867" b="1" dirty="0">
              <a:solidFill>
                <a:srgbClr val="00B0F0"/>
              </a:solidFill>
            </a:endParaRPr>
          </a:p>
          <a:p>
            <a:pPr>
              <a:defRPr/>
            </a:pPr>
            <a:r>
              <a:rPr lang="en-GB" sz="1867" i="1" dirty="0"/>
              <a:t>Firstly a crack forms in the headland by..</a:t>
            </a:r>
            <a:endParaRPr lang="en-US" sz="1867" i="1" dirty="0"/>
          </a:p>
        </p:txBody>
      </p:sp>
      <p:sp>
        <p:nvSpPr>
          <p:cNvPr id="8" name="TextBox 7">
            <a:extLst>
              <a:ext uri="{FF2B5EF4-FFF2-40B4-BE49-F238E27FC236}">
                <a16:creationId xmlns:a16="http://schemas.microsoft.com/office/drawing/2014/main" id="{6DEA3FEB-56E5-8049-BF43-644C89DEB2F8}"/>
              </a:ext>
            </a:extLst>
          </p:cNvPr>
          <p:cNvSpPr txBox="1"/>
          <p:nvPr/>
        </p:nvSpPr>
        <p:spPr>
          <a:xfrm>
            <a:off x="3906839" y="3225466"/>
            <a:ext cx="3070905" cy="954300"/>
          </a:xfrm>
          <a:prstGeom prst="rect">
            <a:avLst/>
          </a:prstGeom>
          <a:noFill/>
        </p:spPr>
        <p:txBody>
          <a:bodyPr wrap="square">
            <a:spAutoFit/>
          </a:bodyPr>
          <a:lstStyle/>
          <a:p>
            <a:pPr>
              <a:defRPr/>
            </a:pPr>
            <a:r>
              <a:rPr lang="en-US" sz="1867" dirty="0"/>
              <a:t>Level 2: Climb out of the pit:</a:t>
            </a:r>
          </a:p>
          <a:p>
            <a:pPr>
              <a:defRPr/>
            </a:pPr>
            <a:r>
              <a:rPr lang="en-US" sz="1867" b="1" dirty="0"/>
              <a:t>Explain the sequence using key words</a:t>
            </a:r>
            <a:endParaRPr lang="en-US" sz="1867" b="1" dirty="0">
              <a:solidFill>
                <a:srgbClr val="C00000"/>
              </a:solidFill>
            </a:endParaRPr>
          </a:p>
        </p:txBody>
      </p:sp>
      <p:sp>
        <p:nvSpPr>
          <p:cNvPr id="11" name="TextBox 10">
            <a:extLst>
              <a:ext uri="{FF2B5EF4-FFF2-40B4-BE49-F238E27FC236}">
                <a16:creationId xmlns:a16="http://schemas.microsoft.com/office/drawing/2014/main" id="{9BF1D33F-E7D4-A949-AA01-7A9769CDE246}"/>
              </a:ext>
            </a:extLst>
          </p:cNvPr>
          <p:cNvSpPr txBox="1"/>
          <p:nvPr/>
        </p:nvSpPr>
        <p:spPr>
          <a:xfrm>
            <a:off x="3906838" y="1331913"/>
            <a:ext cx="4066949" cy="954300"/>
          </a:xfrm>
          <a:prstGeom prst="rect">
            <a:avLst/>
          </a:prstGeom>
          <a:noFill/>
        </p:spPr>
        <p:txBody>
          <a:bodyPr wrap="square">
            <a:spAutoFit/>
          </a:bodyPr>
          <a:lstStyle/>
          <a:p>
            <a:pPr>
              <a:defRPr/>
            </a:pPr>
            <a:r>
              <a:rPr lang="en-US" sz="1867" dirty="0"/>
              <a:t>Level 3: Fly off</a:t>
            </a:r>
          </a:p>
          <a:p>
            <a:pPr>
              <a:defRPr/>
            </a:pPr>
            <a:r>
              <a:rPr lang="en-US" sz="1867" b="1" dirty="0"/>
              <a:t>Explain the sequence in order using all of the key words</a:t>
            </a:r>
            <a:endParaRPr lang="en-US" sz="1867" b="1" dirty="0">
              <a:solidFill>
                <a:srgbClr val="C00000"/>
              </a:solidFill>
            </a:endParaRPr>
          </a:p>
        </p:txBody>
      </p:sp>
      <p:pic>
        <p:nvPicPr>
          <p:cNvPr id="9" name="Picture 2">
            <a:extLst>
              <a:ext uri="{FF2B5EF4-FFF2-40B4-BE49-F238E27FC236}">
                <a16:creationId xmlns:a16="http://schemas.microsoft.com/office/drawing/2014/main" id="{9CE91A4D-AA16-254D-93E8-8928CA67C88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772364" y="4941168"/>
            <a:ext cx="2895636" cy="1864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C868251C-E1A4-3541-B43C-E152BAAC4F62}"/>
              </a:ext>
            </a:extLst>
          </p:cNvPr>
          <p:cNvSpPr/>
          <p:nvPr/>
        </p:nvSpPr>
        <p:spPr>
          <a:xfrm>
            <a:off x="6562330" y="253079"/>
            <a:ext cx="4066949" cy="3416320"/>
          </a:xfrm>
          <a:prstGeom prst="rect">
            <a:avLst/>
          </a:prstGeom>
        </p:spPr>
        <p:txBody>
          <a:bodyPr wrap="square">
            <a:spAutoFit/>
          </a:bodyPr>
          <a:lstStyle/>
          <a:p>
            <a:pPr algn="ctr" eaLnBrk="1" hangingPunct="1"/>
            <a:r>
              <a:rPr lang="en-GB" altLang="en-US" sz="2400" i="1" dirty="0">
                <a:solidFill>
                  <a:srgbClr val="0070C0"/>
                </a:solidFill>
              </a:rPr>
              <a:t>Firstly…      </a:t>
            </a:r>
          </a:p>
          <a:p>
            <a:pPr algn="ctr" eaLnBrk="1" hangingPunct="1"/>
            <a:r>
              <a:rPr lang="en-GB" altLang="en-US" sz="2400" i="1" dirty="0">
                <a:solidFill>
                  <a:srgbClr val="0070C0"/>
                </a:solidFill>
              </a:rPr>
              <a:t>secondly    </a:t>
            </a:r>
          </a:p>
          <a:p>
            <a:pPr algn="ctr" eaLnBrk="1" hangingPunct="1"/>
            <a:r>
              <a:rPr lang="en-GB" altLang="en-US" sz="2400" i="1" dirty="0">
                <a:solidFill>
                  <a:srgbClr val="0070C0"/>
                </a:solidFill>
              </a:rPr>
              <a:t> then      </a:t>
            </a:r>
          </a:p>
          <a:p>
            <a:pPr algn="ctr" eaLnBrk="1" hangingPunct="1"/>
            <a:r>
              <a:rPr lang="en-GB" altLang="en-US" sz="2400" i="1" dirty="0">
                <a:solidFill>
                  <a:srgbClr val="0070C0"/>
                </a:solidFill>
              </a:rPr>
              <a:t>moreover    </a:t>
            </a:r>
          </a:p>
          <a:p>
            <a:pPr algn="ctr" eaLnBrk="1" hangingPunct="1"/>
            <a:r>
              <a:rPr lang="en-GB" altLang="en-US" sz="2400" i="1" dirty="0">
                <a:solidFill>
                  <a:srgbClr val="0070C0"/>
                </a:solidFill>
              </a:rPr>
              <a:t>Finally</a:t>
            </a:r>
          </a:p>
          <a:p>
            <a:pPr algn="ctr" eaLnBrk="1" hangingPunct="1"/>
            <a:endParaRPr lang="en-GB" altLang="en-US" sz="2400" i="1" dirty="0">
              <a:solidFill>
                <a:srgbClr val="0070C0"/>
              </a:solidFill>
            </a:endParaRPr>
          </a:p>
          <a:p>
            <a:pPr algn="ctr" eaLnBrk="1" hangingPunct="1"/>
            <a:r>
              <a:rPr lang="en-GB" altLang="en-US" sz="2400" i="1" dirty="0">
                <a:solidFill>
                  <a:srgbClr val="7030A0"/>
                </a:solidFill>
              </a:rPr>
              <a:t>-erosion: hydraulic action-the force of the water</a:t>
            </a:r>
          </a:p>
          <a:p>
            <a:pPr algn="ctr" eaLnBrk="1" hangingPunct="1"/>
            <a:r>
              <a:rPr lang="en-GB" altLang="en-US" sz="2400" i="1" dirty="0">
                <a:solidFill>
                  <a:srgbClr val="7030A0"/>
                </a:solidFill>
              </a:rPr>
              <a:t>-biological weathering</a:t>
            </a:r>
          </a:p>
        </p:txBody>
      </p:sp>
    </p:spTree>
    <p:extLst>
      <p:ext uri="{BB962C8B-B14F-4D97-AF65-F5344CB8AC3E}">
        <p14:creationId xmlns:p14="http://schemas.microsoft.com/office/powerpoint/2010/main" val="2671130012"/>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384E3B-5F66-0446-8B75-F3F7C6AF6116}"/>
              </a:ext>
            </a:extLst>
          </p:cNvPr>
          <p:cNvSpPr>
            <a:spLocks noGrp="1"/>
          </p:cNvSpPr>
          <p:nvPr>
            <p:ph type="title"/>
          </p:nvPr>
        </p:nvSpPr>
        <p:spPr/>
        <p:txBody>
          <a:bodyPr>
            <a:normAutofit/>
          </a:bodyPr>
          <a:lstStyle/>
          <a:p>
            <a:r>
              <a:rPr lang="en-US" dirty="0"/>
              <a:t>Modelling exam questions</a:t>
            </a:r>
          </a:p>
        </p:txBody>
      </p:sp>
      <p:sp>
        <p:nvSpPr>
          <p:cNvPr id="3" name="Content Placeholder 2">
            <a:extLst>
              <a:ext uri="{FF2B5EF4-FFF2-40B4-BE49-F238E27FC236}">
                <a16:creationId xmlns:a16="http://schemas.microsoft.com/office/drawing/2014/main" id="{017A80FB-3984-3B43-9997-98F1937339F7}"/>
              </a:ext>
            </a:extLst>
          </p:cNvPr>
          <p:cNvSpPr>
            <a:spLocks noGrp="1"/>
          </p:cNvSpPr>
          <p:nvPr>
            <p:ph idx="1"/>
          </p:nvPr>
        </p:nvSpPr>
        <p:spPr/>
        <p:txBody>
          <a:bodyPr/>
          <a:lstStyle/>
          <a:p>
            <a:r>
              <a:rPr lang="en-US" dirty="0"/>
              <a:t>Students need to answer the 2018 Qu 1 6 marker on a constructive plate margin independently</a:t>
            </a:r>
          </a:p>
          <a:p>
            <a:r>
              <a:rPr lang="en-US" dirty="0"/>
              <a:t>To do that they will first watch you model the SAM 3 Qu1 6 marker on a destructive boundary</a:t>
            </a:r>
          </a:p>
          <a:p>
            <a:r>
              <a:rPr lang="en-US" dirty="0"/>
              <a:t>They will then plan out their 2018 question in pairs</a:t>
            </a:r>
          </a:p>
          <a:p>
            <a:r>
              <a:rPr lang="en-US" dirty="0"/>
              <a:t>Then they will complete theirs on their own</a:t>
            </a:r>
          </a:p>
          <a:p>
            <a:endParaRPr lang="en-US" dirty="0"/>
          </a:p>
          <a:p>
            <a:r>
              <a:rPr lang="en-US" dirty="0"/>
              <a:t>‘you do’, ‘we do’, ‘I do’</a:t>
            </a:r>
          </a:p>
        </p:txBody>
      </p:sp>
    </p:spTree>
    <p:extLst>
      <p:ext uri="{BB962C8B-B14F-4D97-AF65-F5344CB8AC3E}">
        <p14:creationId xmlns:p14="http://schemas.microsoft.com/office/powerpoint/2010/main" val="348030381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C8D672-7D18-4AD7-8FEB-41AAAAB85BE9}"/>
              </a:ext>
            </a:extLst>
          </p:cNvPr>
          <p:cNvSpPr>
            <a:spLocks noGrp="1"/>
          </p:cNvSpPr>
          <p:nvPr>
            <p:ph type="title"/>
          </p:nvPr>
        </p:nvSpPr>
        <p:spPr/>
        <p:txBody>
          <a:bodyPr>
            <a:normAutofit/>
          </a:bodyPr>
          <a:lstStyle/>
          <a:p>
            <a:r>
              <a:rPr lang="en-GB" dirty="0"/>
              <a:t>Context matters!</a:t>
            </a:r>
          </a:p>
        </p:txBody>
      </p:sp>
      <p:sp>
        <p:nvSpPr>
          <p:cNvPr id="3" name="Content Placeholder 2">
            <a:extLst>
              <a:ext uri="{FF2B5EF4-FFF2-40B4-BE49-F238E27FC236}">
                <a16:creationId xmlns:a16="http://schemas.microsoft.com/office/drawing/2014/main" id="{5A65815A-2A2F-4C0D-A43D-5E4F06016044}"/>
              </a:ext>
            </a:extLst>
          </p:cNvPr>
          <p:cNvSpPr>
            <a:spLocks noGrp="1"/>
          </p:cNvSpPr>
          <p:nvPr>
            <p:ph idx="1"/>
          </p:nvPr>
        </p:nvSpPr>
        <p:spPr>
          <a:xfrm>
            <a:off x="3423928" y="1993834"/>
            <a:ext cx="7731752" cy="4467509"/>
          </a:xfrm>
        </p:spPr>
        <p:txBody>
          <a:bodyPr/>
          <a:lstStyle/>
          <a:p>
            <a:r>
              <a:rPr lang="en-GB" sz="2800" dirty="0"/>
              <a:t>He struggled during his SATS because he is autistic, and probably did not achieve his potential</a:t>
            </a:r>
          </a:p>
          <a:p>
            <a:r>
              <a:rPr lang="en-GB" sz="2800" dirty="0"/>
              <a:t>The average grade in our school is 6, nationally it is 4. He would probably be in a higher set in another school and have a more positive view about his progress and relationships with teachers</a:t>
            </a:r>
          </a:p>
          <a:p>
            <a:pPr marL="152396" indent="0">
              <a:buNone/>
            </a:pPr>
            <a:endParaRPr lang="en-GB" dirty="0"/>
          </a:p>
        </p:txBody>
      </p:sp>
      <p:pic>
        <p:nvPicPr>
          <p:cNvPr id="1026" name="Picture 2" descr="Topic icon question mark with male user person Vector Image">
            <a:extLst>
              <a:ext uri="{FF2B5EF4-FFF2-40B4-BE49-F238E27FC236}">
                <a16:creationId xmlns:a16="http://schemas.microsoft.com/office/drawing/2014/main" id="{54BFFCEF-71D4-4FFE-A083-EA3AF925FCC5}"/>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627745" y="2341637"/>
            <a:ext cx="2389929" cy="2581124"/>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DFE093F8-DDE4-4F1F-A7EC-42CC000C2611}"/>
              </a:ext>
            </a:extLst>
          </p:cNvPr>
          <p:cNvSpPr txBox="1"/>
          <p:nvPr/>
        </p:nvSpPr>
        <p:spPr>
          <a:xfrm>
            <a:off x="512838" y="4954417"/>
            <a:ext cx="2389929" cy="297646"/>
          </a:xfrm>
          <a:prstGeom prst="rect">
            <a:avLst/>
          </a:prstGeom>
          <a:noFill/>
        </p:spPr>
        <p:txBody>
          <a:bodyPr wrap="square">
            <a:spAutoFit/>
          </a:bodyPr>
          <a:lstStyle/>
          <a:p>
            <a:r>
              <a:rPr lang="en-GB" sz="667" dirty="0"/>
              <a:t>https://www.vectorstock.com/royalty-free-vector/topic-icon-question-mark-with-male-user-person-vector-28785241</a:t>
            </a:r>
          </a:p>
        </p:txBody>
      </p:sp>
    </p:spTree>
    <p:extLst>
      <p:ext uri="{BB962C8B-B14F-4D97-AF65-F5344CB8AC3E}">
        <p14:creationId xmlns:p14="http://schemas.microsoft.com/office/powerpoint/2010/main" val="3184141732"/>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F53C67-5FEA-C441-A947-C8255E62ED9B}"/>
              </a:ext>
            </a:extLst>
          </p:cNvPr>
          <p:cNvSpPr>
            <a:spLocks noGrp="1"/>
          </p:cNvSpPr>
          <p:nvPr>
            <p:ph type="title"/>
          </p:nvPr>
        </p:nvSpPr>
        <p:spPr/>
        <p:txBody>
          <a:bodyPr>
            <a:normAutofit/>
          </a:bodyPr>
          <a:lstStyle/>
          <a:p>
            <a:r>
              <a:rPr lang="en-US" dirty="0"/>
              <a:t>SAM 3</a:t>
            </a:r>
          </a:p>
        </p:txBody>
      </p:sp>
      <p:pic>
        <p:nvPicPr>
          <p:cNvPr id="8" name="Picture 7">
            <a:extLst>
              <a:ext uri="{FF2B5EF4-FFF2-40B4-BE49-F238E27FC236}">
                <a16:creationId xmlns:a16="http://schemas.microsoft.com/office/drawing/2014/main" id="{31EA92A4-E177-C94A-9820-8CA75116C243}"/>
              </a:ext>
            </a:extLst>
          </p:cNvPr>
          <p:cNvPicPr>
            <a:picLocks noChangeAspect="1"/>
          </p:cNvPicPr>
          <p:nvPr/>
        </p:nvPicPr>
        <p:blipFill>
          <a:blip r:embed="rId2"/>
          <a:stretch>
            <a:fillRect/>
          </a:stretch>
        </p:blipFill>
        <p:spPr>
          <a:xfrm>
            <a:off x="394488" y="2518600"/>
            <a:ext cx="6820849" cy="3387688"/>
          </a:xfrm>
          <a:prstGeom prst="rect">
            <a:avLst/>
          </a:prstGeom>
        </p:spPr>
      </p:pic>
      <p:sp>
        <p:nvSpPr>
          <p:cNvPr id="3" name="TextBox 2">
            <a:extLst>
              <a:ext uri="{FF2B5EF4-FFF2-40B4-BE49-F238E27FC236}">
                <a16:creationId xmlns:a16="http://schemas.microsoft.com/office/drawing/2014/main" id="{2C5862D3-7306-924B-A686-A0AFF3DEBD71}"/>
              </a:ext>
            </a:extLst>
          </p:cNvPr>
          <p:cNvSpPr txBox="1"/>
          <p:nvPr/>
        </p:nvSpPr>
        <p:spPr>
          <a:xfrm>
            <a:off x="576383" y="1809369"/>
            <a:ext cx="6624736" cy="830997"/>
          </a:xfrm>
          <a:prstGeom prst="rect">
            <a:avLst/>
          </a:prstGeom>
          <a:noFill/>
        </p:spPr>
        <p:txBody>
          <a:bodyPr wrap="square" rtlCol="0">
            <a:spAutoFit/>
          </a:bodyPr>
          <a:lstStyle/>
          <a:p>
            <a:r>
              <a:rPr lang="en-US" sz="2400" dirty="0"/>
              <a:t>Using figure 1 suggest why both volcanoes and earthquakes occur in Japan (6 marks)</a:t>
            </a:r>
          </a:p>
        </p:txBody>
      </p:sp>
      <p:pic>
        <p:nvPicPr>
          <p:cNvPr id="7" name="Graphic 6" descr="Lights On">
            <a:extLst>
              <a:ext uri="{FF2B5EF4-FFF2-40B4-BE49-F238E27FC236}">
                <a16:creationId xmlns:a16="http://schemas.microsoft.com/office/drawing/2014/main" id="{42471FEA-88BF-4745-A451-7A1599E8CE65}"/>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10896533" y="148073"/>
            <a:ext cx="1027179" cy="1027179"/>
          </a:xfrm>
          <a:prstGeom prst="rect">
            <a:avLst/>
          </a:prstGeom>
        </p:spPr>
      </p:pic>
      <p:sp>
        <p:nvSpPr>
          <p:cNvPr id="9" name="TextBox 8">
            <a:extLst>
              <a:ext uri="{FF2B5EF4-FFF2-40B4-BE49-F238E27FC236}">
                <a16:creationId xmlns:a16="http://schemas.microsoft.com/office/drawing/2014/main" id="{88335178-43F6-294F-AB44-6A38047D91DC}"/>
              </a:ext>
            </a:extLst>
          </p:cNvPr>
          <p:cNvSpPr txBox="1"/>
          <p:nvPr/>
        </p:nvSpPr>
        <p:spPr>
          <a:xfrm>
            <a:off x="7444240" y="2084851"/>
            <a:ext cx="4581912" cy="1569660"/>
          </a:xfrm>
          <a:prstGeom prst="rect">
            <a:avLst/>
          </a:prstGeom>
          <a:noFill/>
        </p:spPr>
        <p:txBody>
          <a:bodyPr wrap="square" rtlCol="0">
            <a:spAutoFit/>
          </a:bodyPr>
          <a:lstStyle/>
          <a:p>
            <a:r>
              <a:rPr lang="en-US" sz="2400" dirty="0">
                <a:solidFill>
                  <a:schemeClr val="bg1"/>
                </a:solidFill>
              </a:rPr>
              <a:t>How would you model this answer?</a:t>
            </a:r>
          </a:p>
          <a:p>
            <a:r>
              <a:rPr lang="en-US" sz="2400" dirty="0">
                <a:solidFill>
                  <a:schemeClr val="bg1"/>
                </a:solidFill>
              </a:rPr>
              <a:t>What resources would you use?</a:t>
            </a:r>
          </a:p>
          <a:p>
            <a:r>
              <a:rPr lang="en-US" sz="2400" dirty="0">
                <a:solidFill>
                  <a:schemeClr val="bg1"/>
                </a:solidFill>
              </a:rPr>
              <a:t>What steps would you take?</a:t>
            </a:r>
          </a:p>
        </p:txBody>
      </p:sp>
      <p:sp>
        <p:nvSpPr>
          <p:cNvPr id="6" name="Rectangle 5">
            <a:extLst>
              <a:ext uri="{FF2B5EF4-FFF2-40B4-BE49-F238E27FC236}">
                <a16:creationId xmlns:a16="http://schemas.microsoft.com/office/drawing/2014/main" id="{A9EE2EB9-F634-3246-A3BA-F10B14360921}"/>
              </a:ext>
            </a:extLst>
          </p:cNvPr>
          <p:cNvSpPr/>
          <p:nvPr/>
        </p:nvSpPr>
        <p:spPr>
          <a:xfrm>
            <a:off x="576383" y="5490789"/>
            <a:ext cx="4572000" cy="830997"/>
          </a:xfrm>
          <a:prstGeom prst="rect">
            <a:avLst/>
          </a:prstGeom>
        </p:spPr>
        <p:txBody>
          <a:bodyPr>
            <a:spAutoFit/>
          </a:bodyPr>
          <a:lstStyle/>
          <a:p>
            <a:r>
              <a:rPr lang="en-US" sz="1600" dirty="0"/>
              <a:t>https://</a:t>
            </a:r>
            <a:r>
              <a:rPr lang="en-US" sz="1600" dirty="0" err="1"/>
              <a:t>www.earthobservatory.sg</a:t>
            </a:r>
            <a:r>
              <a:rPr lang="en-US" sz="1600" dirty="0"/>
              <a:t>/news/great-east-japan-tohoku-2011-earthquake-important-lessons-old-dirt</a:t>
            </a:r>
          </a:p>
        </p:txBody>
      </p:sp>
    </p:spTree>
    <p:extLst>
      <p:ext uri="{BB962C8B-B14F-4D97-AF65-F5344CB8AC3E}">
        <p14:creationId xmlns:p14="http://schemas.microsoft.com/office/powerpoint/2010/main" val="1256380002"/>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88020-2040-F442-AE79-CF259952A519}"/>
              </a:ext>
            </a:extLst>
          </p:cNvPr>
          <p:cNvSpPr>
            <a:spLocks noGrp="1"/>
          </p:cNvSpPr>
          <p:nvPr>
            <p:ph type="title"/>
          </p:nvPr>
        </p:nvSpPr>
        <p:spPr/>
        <p:txBody>
          <a:bodyPr>
            <a:normAutofit/>
          </a:bodyPr>
          <a:lstStyle/>
          <a:p>
            <a:endParaRPr lang="en-US"/>
          </a:p>
        </p:txBody>
      </p:sp>
      <p:pic>
        <p:nvPicPr>
          <p:cNvPr id="5" name="Content Placeholder 4" descr="Text, letter&#10;&#10;Description automatically generated">
            <a:extLst>
              <a:ext uri="{FF2B5EF4-FFF2-40B4-BE49-F238E27FC236}">
                <a16:creationId xmlns:a16="http://schemas.microsoft.com/office/drawing/2014/main" id="{F501ADB9-342A-3F41-A50A-D30D05CFE347}"/>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27382" y="365691"/>
            <a:ext cx="9530540" cy="6208133"/>
          </a:xfrm>
        </p:spPr>
      </p:pic>
    </p:spTree>
    <p:extLst>
      <p:ext uri="{BB962C8B-B14F-4D97-AF65-F5344CB8AC3E}">
        <p14:creationId xmlns:p14="http://schemas.microsoft.com/office/powerpoint/2010/main" val="36406579"/>
      </p:ext>
    </p:extLst>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0BA82-1C2A-6F46-9C74-34241A66D8BF}"/>
              </a:ext>
            </a:extLst>
          </p:cNvPr>
          <p:cNvSpPr>
            <a:spLocks noGrp="1"/>
          </p:cNvSpPr>
          <p:nvPr>
            <p:ph type="title"/>
          </p:nvPr>
        </p:nvSpPr>
        <p:spPr/>
        <p:txBody>
          <a:bodyPr>
            <a:normAutofit/>
          </a:bodyPr>
          <a:lstStyle/>
          <a:p>
            <a:r>
              <a:rPr lang="en-US" dirty="0"/>
              <a:t>2018</a:t>
            </a:r>
          </a:p>
        </p:txBody>
      </p:sp>
      <p:sp>
        <p:nvSpPr>
          <p:cNvPr id="6" name="Rectangle 5">
            <a:extLst>
              <a:ext uri="{FF2B5EF4-FFF2-40B4-BE49-F238E27FC236}">
                <a16:creationId xmlns:a16="http://schemas.microsoft.com/office/drawing/2014/main" id="{A93FEC32-6F5B-B043-9C6A-E9F838AE927D}"/>
              </a:ext>
            </a:extLst>
          </p:cNvPr>
          <p:cNvSpPr/>
          <p:nvPr/>
        </p:nvSpPr>
        <p:spPr>
          <a:xfrm>
            <a:off x="1027245" y="5515717"/>
            <a:ext cx="4572000" cy="646331"/>
          </a:xfrm>
          <a:prstGeom prst="rect">
            <a:avLst/>
          </a:prstGeom>
        </p:spPr>
        <p:txBody>
          <a:bodyPr>
            <a:spAutoFit/>
          </a:bodyPr>
          <a:lstStyle/>
          <a:p>
            <a:r>
              <a:rPr lang="en-GB" dirty="0">
                <a:latin typeface="SFNSText"/>
                <a:hlinkClick r:id="rId2"/>
              </a:rPr>
              <a:t>https://en.m.wikipedia.org/wiki/Geology_of_Iceland</a:t>
            </a:r>
            <a:endParaRPr lang="en-US" dirty="0"/>
          </a:p>
        </p:txBody>
      </p:sp>
      <p:pic>
        <p:nvPicPr>
          <p:cNvPr id="7" name="Picture 6">
            <a:extLst>
              <a:ext uri="{FF2B5EF4-FFF2-40B4-BE49-F238E27FC236}">
                <a16:creationId xmlns:a16="http://schemas.microsoft.com/office/drawing/2014/main" id="{118FAF4A-A928-3045-9B95-4B8759577CFB}"/>
              </a:ext>
            </a:extLst>
          </p:cNvPr>
          <p:cNvPicPr>
            <a:picLocks noChangeAspect="1"/>
          </p:cNvPicPr>
          <p:nvPr/>
        </p:nvPicPr>
        <p:blipFill>
          <a:blip r:embed="rId3"/>
          <a:stretch>
            <a:fillRect/>
          </a:stretch>
        </p:blipFill>
        <p:spPr>
          <a:xfrm>
            <a:off x="7537117" y="1924285"/>
            <a:ext cx="4223512" cy="4378373"/>
          </a:xfrm>
          <a:prstGeom prst="rect">
            <a:avLst/>
          </a:prstGeom>
        </p:spPr>
      </p:pic>
      <p:sp>
        <p:nvSpPr>
          <p:cNvPr id="3" name="TextBox 2">
            <a:extLst>
              <a:ext uri="{FF2B5EF4-FFF2-40B4-BE49-F238E27FC236}">
                <a16:creationId xmlns:a16="http://schemas.microsoft.com/office/drawing/2014/main" id="{7F2FE408-4D59-A54E-9D7D-C543E73C18B5}"/>
              </a:ext>
            </a:extLst>
          </p:cNvPr>
          <p:cNvSpPr txBox="1"/>
          <p:nvPr/>
        </p:nvSpPr>
        <p:spPr>
          <a:xfrm>
            <a:off x="1027245" y="1842162"/>
            <a:ext cx="6059355" cy="1200329"/>
          </a:xfrm>
          <a:prstGeom prst="rect">
            <a:avLst/>
          </a:prstGeom>
          <a:noFill/>
        </p:spPr>
        <p:txBody>
          <a:bodyPr wrap="square" rtlCol="0">
            <a:spAutoFit/>
          </a:bodyPr>
          <a:lstStyle/>
          <a:p>
            <a:r>
              <a:rPr lang="en-US" sz="2400" dirty="0"/>
              <a:t>Using figure 1 and your own understanding, suggest how plate movements cause tectonic hazards (6 marks)</a:t>
            </a:r>
          </a:p>
        </p:txBody>
      </p:sp>
    </p:spTree>
    <p:extLst>
      <p:ext uri="{BB962C8B-B14F-4D97-AF65-F5344CB8AC3E}">
        <p14:creationId xmlns:p14="http://schemas.microsoft.com/office/powerpoint/2010/main" val="2290917128"/>
      </p:ext>
    </p:extLst>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416C1C-BF9A-9642-AA3B-1C46720D4032}"/>
              </a:ext>
            </a:extLst>
          </p:cNvPr>
          <p:cNvSpPr>
            <a:spLocks noGrp="1"/>
          </p:cNvSpPr>
          <p:nvPr>
            <p:ph type="title"/>
          </p:nvPr>
        </p:nvSpPr>
        <p:spPr>
          <a:xfrm>
            <a:off x="1097280" y="286603"/>
            <a:ext cx="10058400" cy="1046897"/>
          </a:xfrm>
        </p:spPr>
        <p:txBody>
          <a:bodyPr>
            <a:normAutofit/>
          </a:bodyPr>
          <a:lstStyle/>
          <a:p>
            <a:r>
              <a:rPr lang="en-US" dirty="0"/>
              <a:t>Exam question grid 2018</a:t>
            </a:r>
          </a:p>
        </p:txBody>
      </p:sp>
      <p:pic>
        <p:nvPicPr>
          <p:cNvPr id="5" name="Content Placeholder 4" descr="Text&#10;&#10;Description automatically generated">
            <a:extLst>
              <a:ext uri="{FF2B5EF4-FFF2-40B4-BE49-F238E27FC236}">
                <a16:creationId xmlns:a16="http://schemas.microsoft.com/office/drawing/2014/main" id="{32D9AB04-8834-1F4A-86C3-35CAA143044F}"/>
              </a:ext>
            </a:extLst>
          </p:cNvPr>
          <p:cNvPicPr>
            <a:picLocks noGrp="1" noChangeAspect="1"/>
          </p:cNvPicPr>
          <p:nvPr>
            <p:ph idx="1"/>
          </p:nvPr>
        </p:nvPicPr>
        <p:blipFill rotWithShape="1">
          <a:blip r:embed="rId2" cstate="hqprint">
            <a:extLst>
              <a:ext uri="{28A0092B-C50C-407E-A947-70E740481C1C}">
                <a14:useLocalDpi xmlns:a14="http://schemas.microsoft.com/office/drawing/2010/main" val="0"/>
              </a:ext>
            </a:extLst>
          </a:blip>
          <a:srcRect/>
          <a:stretch/>
        </p:blipFill>
        <p:spPr>
          <a:xfrm>
            <a:off x="730946" y="1823823"/>
            <a:ext cx="8403530" cy="4869540"/>
          </a:xfrm>
        </p:spPr>
      </p:pic>
    </p:spTree>
    <p:extLst>
      <p:ext uri="{BB962C8B-B14F-4D97-AF65-F5344CB8AC3E}">
        <p14:creationId xmlns:p14="http://schemas.microsoft.com/office/powerpoint/2010/main" val="276692015"/>
      </p:ext>
    </p:extLst>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79F0D545-3B4D-9240-AAB3-130066D3F0FB}"/>
              </a:ext>
            </a:extLst>
          </p:cNvPr>
          <p:cNvGraphicFramePr>
            <a:graphicFrameLocks noGrp="1"/>
          </p:cNvGraphicFramePr>
          <p:nvPr/>
        </p:nvGraphicFramePr>
        <p:xfrm>
          <a:off x="1643921" y="71021"/>
          <a:ext cx="8904159" cy="6665444"/>
        </p:xfrm>
        <a:graphic>
          <a:graphicData uri="http://schemas.openxmlformats.org/drawingml/2006/table">
            <a:tbl>
              <a:tblPr firstRow="1" bandRow="1">
                <a:tableStyleId>{5940675A-B579-460E-94D1-54222C63F5DA}</a:tableStyleId>
              </a:tblPr>
              <a:tblGrid>
                <a:gridCol w="3705569">
                  <a:extLst>
                    <a:ext uri="{9D8B030D-6E8A-4147-A177-3AD203B41FA5}">
                      <a16:colId xmlns:a16="http://schemas.microsoft.com/office/drawing/2014/main" val="1119268392"/>
                    </a:ext>
                  </a:extLst>
                </a:gridCol>
                <a:gridCol w="5198590">
                  <a:extLst>
                    <a:ext uri="{9D8B030D-6E8A-4147-A177-3AD203B41FA5}">
                      <a16:colId xmlns:a16="http://schemas.microsoft.com/office/drawing/2014/main" val="1324965597"/>
                    </a:ext>
                  </a:extLst>
                </a:gridCol>
              </a:tblGrid>
              <a:tr h="1188545">
                <a:tc gridSpan="2">
                  <a:txBody>
                    <a:bodyPr/>
                    <a:lstStyle/>
                    <a:p>
                      <a:r>
                        <a:rPr lang="en-US" sz="1200" dirty="0"/>
                        <a:t>1) Copy the question.                                                                  2) Circle the command word </a:t>
                      </a:r>
                    </a:p>
                    <a:p>
                      <a:r>
                        <a:rPr lang="en-US" sz="1200" dirty="0"/>
                        <a:t>3) Underline important parts of the question                         4) Write what the main words mean above or below each word.</a:t>
                      </a:r>
                    </a:p>
                    <a:p>
                      <a:endParaRPr lang="en-US" sz="1500" dirty="0"/>
                    </a:p>
                    <a:p>
                      <a:endParaRPr lang="en-US" sz="1500" dirty="0"/>
                    </a:p>
                    <a:p>
                      <a:endParaRPr lang="en-US" sz="1500" dirty="0"/>
                    </a:p>
                  </a:txBody>
                  <a:tcPr/>
                </a:tc>
                <a:tc hMerge="1">
                  <a:txBody>
                    <a:bodyPr/>
                    <a:lstStyle/>
                    <a:p>
                      <a:endParaRPr lang="en-US" dirty="0"/>
                    </a:p>
                  </a:txBody>
                  <a:tcPr/>
                </a:tc>
                <a:extLst>
                  <a:ext uri="{0D108BD9-81ED-4DB2-BD59-A6C34878D82A}">
                    <a16:rowId xmlns:a16="http://schemas.microsoft.com/office/drawing/2014/main" val="3553551816"/>
                  </a:ext>
                </a:extLst>
              </a:tr>
              <a:tr h="41898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dirty="0"/>
                        <a:t>Number of marks/minutes:  </a:t>
                      </a:r>
                    </a:p>
                  </a:txBody>
                  <a:tcPr/>
                </a:tc>
                <a:tc rowSpan="4">
                  <a:txBody>
                    <a:bodyPr/>
                    <a:lstStyle/>
                    <a:p>
                      <a:r>
                        <a:rPr lang="en-US" sz="1500" dirty="0"/>
                        <a:t>Plan: (bullet points / mind map, etc.)</a:t>
                      </a:r>
                    </a:p>
                  </a:txBody>
                  <a:tcPr/>
                </a:tc>
                <a:extLst>
                  <a:ext uri="{0D108BD9-81ED-4DB2-BD59-A6C34878D82A}">
                    <a16:rowId xmlns:a16="http://schemas.microsoft.com/office/drawing/2014/main" val="185731846"/>
                  </a:ext>
                </a:extLst>
              </a:tr>
              <a:tr h="333426">
                <a:tc>
                  <a:txBody>
                    <a:bodyPr/>
                    <a:lstStyle/>
                    <a:p>
                      <a:r>
                        <a:rPr lang="en-US" sz="1500" dirty="0"/>
                        <a:t>Circle the maximum level: 1   2   3</a:t>
                      </a:r>
                    </a:p>
                  </a:txBody>
                  <a:tcPr/>
                </a:tc>
                <a:tc vMerge="1">
                  <a:txBody>
                    <a:bodyPr/>
                    <a:lstStyle/>
                    <a:p>
                      <a:endParaRPr lang="en-US"/>
                    </a:p>
                  </a:txBody>
                  <a:tcPr/>
                </a:tc>
                <a:extLst>
                  <a:ext uri="{0D108BD9-81ED-4DB2-BD59-A6C34878D82A}">
                    <a16:rowId xmlns:a16="http://schemas.microsoft.com/office/drawing/2014/main" val="4159938856"/>
                  </a:ext>
                </a:extLst>
              </a:tr>
              <a:tr h="1861850">
                <a:tc>
                  <a:txBody>
                    <a:bodyPr/>
                    <a:lstStyle/>
                    <a:p>
                      <a:r>
                        <a:rPr lang="en-US" sz="1200" dirty="0"/>
                        <a:t>L3 (6/9 marks) Name of the Case Study/Example(s): </a:t>
                      </a:r>
                    </a:p>
                    <a:p>
                      <a:endParaRPr lang="en-US" sz="1200" dirty="0"/>
                    </a:p>
                    <a:p>
                      <a:endParaRPr lang="en-US" sz="1200" dirty="0"/>
                    </a:p>
                    <a:p>
                      <a:r>
                        <a:rPr lang="en-US" sz="1200" dirty="0"/>
                        <a:t>2-4 specific facts:</a:t>
                      </a:r>
                    </a:p>
                  </a:txBody>
                  <a:tcPr/>
                </a:tc>
                <a:tc vMerge="1">
                  <a:txBody>
                    <a:bodyPr/>
                    <a:lstStyle/>
                    <a:p>
                      <a:endParaRPr lang="en-US"/>
                    </a:p>
                  </a:txBody>
                  <a:tcPr/>
                </a:tc>
                <a:extLst>
                  <a:ext uri="{0D108BD9-81ED-4DB2-BD59-A6C34878D82A}">
                    <a16:rowId xmlns:a16="http://schemas.microsoft.com/office/drawing/2014/main" val="3858502497"/>
                  </a:ext>
                </a:extLst>
              </a:tr>
              <a:tr h="2862642">
                <a:tc>
                  <a:txBody>
                    <a:bodyPr/>
                    <a:lstStyle/>
                    <a:p>
                      <a:r>
                        <a:rPr lang="en-US" sz="1200" dirty="0"/>
                        <a:t>Figure.  Circle if there is a figure:           Yes           No Suggestions:</a:t>
                      </a:r>
                    </a:p>
                    <a:p>
                      <a:r>
                        <a:rPr lang="en-US" sz="1200" dirty="0"/>
                        <a:t>-Text: Put the text in my own words</a:t>
                      </a:r>
                    </a:p>
                    <a:p>
                      <a:r>
                        <a:rPr lang="en-US" sz="1200" dirty="0"/>
                        <a:t>-Graph: What is the trend?</a:t>
                      </a:r>
                    </a:p>
                    <a:p>
                      <a:r>
                        <a:rPr lang="en-US" sz="1200" dirty="0"/>
                        <a:t>-Image: </a:t>
                      </a:r>
                      <a:r>
                        <a:rPr lang="en-US" sz="1200"/>
                        <a:t>What are </a:t>
                      </a:r>
                      <a:r>
                        <a:rPr lang="en-US" sz="1200" dirty="0"/>
                        <a:t>the </a:t>
                      </a:r>
                      <a:r>
                        <a:rPr lang="en-US" sz="1200"/>
                        <a:t>important features?</a:t>
                      </a:r>
                      <a:endParaRPr lang="en-US" sz="1200" dirty="0"/>
                    </a:p>
                  </a:txBody>
                  <a:tcPr/>
                </a:tc>
                <a:tc vMerge="1">
                  <a:txBody>
                    <a:bodyPr/>
                    <a:lstStyle/>
                    <a:p>
                      <a:endParaRPr lang="en-US" dirty="0"/>
                    </a:p>
                  </a:txBody>
                  <a:tcPr/>
                </a:tc>
                <a:extLst>
                  <a:ext uri="{0D108BD9-81ED-4DB2-BD59-A6C34878D82A}">
                    <a16:rowId xmlns:a16="http://schemas.microsoft.com/office/drawing/2014/main" val="2228448210"/>
                  </a:ext>
                </a:extLst>
              </a:tr>
            </a:tbl>
          </a:graphicData>
        </a:graphic>
      </p:graphicFrame>
    </p:spTree>
    <p:extLst>
      <p:ext uri="{BB962C8B-B14F-4D97-AF65-F5344CB8AC3E}">
        <p14:creationId xmlns:p14="http://schemas.microsoft.com/office/powerpoint/2010/main" val="1730236023"/>
      </p:ext>
    </p:extLst>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0C8063-ACEF-9B4B-8FCB-263C844F8E30}"/>
              </a:ext>
            </a:extLst>
          </p:cNvPr>
          <p:cNvSpPr>
            <a:spLocks noGrp="1"/>
          </p:cNvSpPr>
          <p:nvPr>
            <p:ph type="title"/>
          </p:nvPr>
        </p:nvSpPr>
        <p:spPr/>
        <p:txBody>
          <a:bodyPr>
            <a:normAutofit/>
          </a:bodyPr>
          <a:lstStyle/>
          <a:p>
            <a:r>
              <a:rPr lang="en-US" dirty="0"/>
              <a:t>Help sheet</a:t>
            </a:r>
          </a:p>
        </p:txBody>
      </p:sp>
      <p:sp>
        <p:nvSpPr>
          <p:cNvPr id="4" name="Right Arrow 3">
            <a:extLst>
              <a:ext uri="{FF2B5EF4-FFF2-40B4-BE49-F238E27FC236}">
                <a16:creationId xmlns:a16="http://schemas.microsoft.com/office/drawing/2014/main" id="{8814B9FC-82C5-1E49-91EC-CAC698693CB9}"/>
              </a:ext>
            </a:extLst>
          </p:cNvPr>
          <p:cNvSpPr/>
          <p:nvPr/>
        </p:nvSpPr>
        <p:spPr>
          <a:xfrm>
            <a:off x="1534818" y="1988839"/>
            <a:ext cx="2323007" cy="22324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33" dirty="0"/>
              <a:t>Feature</a:t>
            </a:r>
          </a:p>
        </p:txBody>
      </p:sp>
      <p:sp>
        <p:nvSpPr>
          <p:cNvPr id="5" name="Right Arrow 4">
            <a:extLst>
              <a:ext uri="{FF2B5EF4-FFF2-40B4-BE49-F238E27FC236}">
                <a16:creationId xmlns:a16="http://schemas.microsoft.com/office/drawing/2014/main" id="{AA0208F4-11B6-6646-8B99-3BCCE3E20400}"/>
              </a:ext>
            </a:extLst>
          </p:cNvPr>
          <p:cNvSpPr/>
          <p:nvPr/>
        </p:nvSpPr>
        <p:spPr>
          <a:xfrm>
            <a:off x="3887755" y="1796819"/>
            <a:ext cx="2592288" cy="25922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33" dirty="0"/>
              <a:t>This was a problem because…</a:t>
            </a:r>
          </a:p>
        </p:txBody>
      </p:sp>
      <p:sp>
        <p:nvSpPr>
          <p:cNvPr id="7" name="Right Arrow 6">
            <a:extLst>
              <a:ext uri="{FF2B5EF4-FFF2-40B4-BE49-F238E27FC236}">
                <a16:creationId xmlns:a16="http://schemas.microsoft.com/office/drawing/2014/main" id="{63B3B0DF-75B6-DF4C-94EB-A665160452BC}"/>
              </a:ext>
            </a:extLst>
          </p:cNvPr>
          <p:cNvSpPr/>
          <p:nvPr/>
        </p:nvSpPr>
        <p:spPr>
          <a:xfrm>
            <a:off x="6509973" y="1757739"/>
            <a:ext cx="3700827" cy="263136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33" dirty="0"/>
              <a:t>This led to….because</a:t>
            </a:r>
          </a:p>
        </p:txBody>
      </p:sp>
    </p:spTree>
    <p:extLst>
      <p:ext uri="{BB962C8B-B14F-4D97-AF65-F5344CB8AC3E}">
        <p14:creationId xmlns:p14="http://schemas.microsoft.com/office/powerpoint/2010/main" val="1950615263"/>
      </p:ext>
    </p:extLst>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rrow: Right 6">
            <a:extLst>
              <a:ext uri="{FF2B5EF4-FFF2-40B4-BE49-F238E27FC236}">
                <a16:creationId xmlns:a16="http://schemas.microsoft.com/office/drawing/2014/main" id="{2ADB817B-0B38-4982-B204-EFFD54A0CF2D}"/>
              </a:ext>
            </a:extLst>
          </p:cNvPr>
          <p:cNvSpPr/>
          <p:nvPr/>
        </p:nvSpPr>
        <p:spPr>
          <a:xfrm>
            <a:off x="3648075" y="1839974"/>
            <a:ext cx="1200151" cy="657717"/>
          </a:xfrm>
          <a:prstGeom prst="rightArrow">
            <a:avLst/>
          </a:prstGeom>
          <a:ln/>
        </p:spPr>
        <p:style>
          <a:lnRef idx="3">
            <a:schemeClr val="lt1"/>
          </a:lnRef>
          <a:fillRef idx="1">
            <a:schemeClr val="accent2"/>
          </a:fillRef>
          <a:effectRef idx="1">
            <a:schemeClr val="accent2"/>
          </a:effectRef>
          <a:fontRef idx="minor">
            <a:schemeClr val="lt1"/>
          </a:fontRef>
        </p:style>
        <p:txBody>
          <a:bodyPr rot="0" spcFirstLastPara="1" vertOverflow="overflow" horzOverflow="overflow" vert="horz" wrap="square" lIns="26789" tIns="26789" rIns="26789" bIns="26789" numCol="1" spcCol="38100" rtlCol="0" anchor="ctr">
            <a:spAutoFit/>
          </a:bodyPr>
          <a:lstStyle/>
          <a:p>
            <a:pPr algn="ctr" defTabSz="308067" hangingPunct="0"/>
            <a:endParaRPr lang="en-GB" b="1" dirty="0">
              <a:sym typeface="Helvetica Light"/>
            </a:endParaRPr>
          </a:p>
        </p:txBody>
      </p:sp>
      <p:sp>
        <p:nvSpPr>
          <p:cNvPr id="8" name="Arrow: Right 7">
            <a:extLst>
              <a:ext uri="{FF2B5EF4-FFF2-40B4-BE49-F238E27FC236}">
                <a16:creationId xmlns:a16="http://schemas.microsoft.com/office/drawing/2014/main" id="{5F1778FC-B79E-4E49-828C-C965993D81FA}"/>
              </a:ext>
            </a:extLst>
          </p:cNvPr>
          <p:cNvSpPr/>
          <p:nvPr/>
        </p:nvSpPr>
        <p:spPr>
          <a:xfrm>
            <a:off x="6857201" y="1839846"/>
            <a:ext cx="1666875" cy="612118"/>
          </a:xfrm>
          <a:prstGeom prst="rightArrow">
            <a:avLst/>
          </a:prstGeom>
          <a:ln/>
        </p:spPr>
        <p:style>
          <a:lnRef idx="3">
            <a:schemeClr val="lt1"/>
          </a:lnRef>
          <a:fillRef idx="1">
            <a:schemeClr val="accent2"/>
          </a:fillRef>
          <a:effectRef idx="1">
            <a:schemeClr val="accent2"/>
          </a:effectRef>
          <a:fontRef idx="minor">
            <a:schemeClr val="lt1"/>
          </a:fontRef>
        </p:style>
        <p:txBody>
          <a:bodyPr rot="0" spcFirstLastPara="1" vertOverflow="overflow" horzOverflow="overflow" vert="horz" wrap="square" lIns="26789" tIns="26789" rIns="26789" bIns="26789" numCol="1" spcCol="38100" rtlCol="0" anchor="ctr">
            <a:spAutoFit/>
          </a:bodyPr>
          <a:lstStyle/>
          <a:p>
            <a:pPr algn="ctr" defTabSz="308067" hangingPunct="0"/>
            <a:endParaRPr lang="en-GB" sz="1651" b="1" dirty="0">
              <a:sym typeface="Helvetica Light"/>
            </a:endParaRPr>
          </a:p>
        </p:txBody>
      </p:sp>
      <p:sp>
        <p:nvSpPr>
          <p:cNvPr id="9" name="Rectangle 8">
            <a:extLst>
              <a:ext uri="{FF2B5EF4-FFF2-40B4-BE49-F238E27FC236}">
                <a16:creationId xmlns:a16="http://schemas.microsoft.com/office/drawing/2014/main" id="{E4557D20-07B3-416D-83A0-2B25DEB250B7}"/>
              </a:ext>
            </a:extLst>
          </p:cNvPr>
          <p:cNvSpPr/>
          <p:nvPr/>
        </p:nvSpPr>
        <p:spPr>
          <a:xfrm>
            <a:off x="1657752" y="1316038"/>
            <a:ext cx="1990325" cy="1728037"/>
          </a:xfrm>
          <a:prstGeom prst="rect">
            <a:avLst/>
          </a:prstGeom>
          <a:ln>
            <a:solidFill>
              <a:schemeClr val="tx1"/>
            </a:solidFill>
          </a:ln>
        </p:spPr>
        <p:txBody>
          <a:bodyPr wrap="square">
            <a:spAutoFit/>
          </a:bodyPr>
          <a:lstStyle/>
          <a:p>
            <a:pPr>
              <a:lnSpc>
                <a:spcPct val="107000"/>
              </a:lnSpc>
              <a:spcAft>
                <a:spcPts val="300"/>
              </a:spcAft>
            </a:pPr>
            <a:endParaRPr lang="en-GB" i="1" dirty="0">
              <a:latin typeface="MV Boli" panose="02000500030200090000" pitchFamily="2" charset="0"/>
              <a:ea typeface="Calibri" panose="020F0502020204030204" pitchFamily="34" charset="0"/>
              <a:cs typeface="MV Boli" panose="02000500030200090000" pitchFamily="2" charset="0"/>
            </a:endParaRPr>
          </a:p>
          <a:p>
            <a:pPr>
              <a:lnSpc>
                <a:spcPct val="107000"/>
              </a:lnSpc>
              <a:spcAft>
                <a:spcPts val="300"/>
              </a:spcAft>
            </a:pPr>
            <a:endParaRPr lang="en-GB" i="1" dirty="0">
              <a:latin typeface="MV Boli" panose="02000500030200090000" pitchFamily="2" charset="0"/>
              <a:ea typeface="Calibri" panose="020F0502020204030204" pitchFamily="34" charset="0"/>
              <a:cs typeface="MV Boli" panose="02000500030200090000" pitchFamily="2" charset="0"/>
            </a:endParaRPr>
          </a:p>
          <a:p>
            <a:pPr>
              <a:lnSpc>
                <a:spcPct val="107000"/>
              </a:lnSpc>
              <a:spcAft>
                <a:spcPts val="300"/>
              </a:spcAft>
            </a:pPr>
            <a:endParaRPr lang="en-GB" i="1" dirty="0">
              <a:latin typeface="MV Boli" panose="02000500030200090000" pitchFamily="2" charset="0"/>
              <a:ea typeface="Calibri" panose="020F0502020204030204" pitchFamily="34" charset="0"/>
              <a:cs typeface="MV Boli" panose="02000500030200090000" pitchFamily="2" charset="0"/>
            </a:endParaRPr>
          </a:p>
          <a:p>
            <a:pPr>
              <a:lnSpc>
                <a:spcPct val="107000"/>
              </a:lnSpc>
              <a:spcAft>
                <a:spcPts val="300"/>
              </a:spcAft>
            </a:pPr>
            <a:endParaRPr lang="en-GB" i="1" dirty="0">
              <a:latin typeface="MV Boli" panose="02000500030200090000" pitchFamily="2" charset="0"/>
              <a:ea typeface="Calibri" panose="020F0502020204030204" pitchFamily="34" charset="0"/>
              <a:cs typeface="MV Boli" panose="02000500030200090000" pitchFamily="2" charset="0"/>
            </a:endParaRPr>
          </a:p>
          <a:p>
            <a:pPr>
              <a:lnSpc>
                <a:spcPct val="107000"/>
              </a:lnSpc>
              <a:spcAft>
                <a:spcPts val="300"/>
              </a:spcAft>
            </a:pPr>
            <a:endParaRPr lang="en-GB" i="1" dirty="0">
              <a:latin typeface="MV Boli" panose="02000500030200090000" pitchFamily="2" charset="0"/>
              <a:ea typeface="Calibri" panose="020F0502020204030204" pitchFamily="34" charset="0"/>
              <a:cs typeface="MV Boli" panose="02000500030200090000" pitchFamily="2" charset="0"/>
            </a:endParaRPr>
          </a:p>
        </p:txBody>
      </p:sp>
      <p:sp>
        <p:nvSpPr>
          <p:cNvPr id="10" name="Rectangle 9">
            <a:extLst>
              <a:ext uri="{FF2B5EF4-FFF2-40B4-BE49-F238E27FC236}">
                <a16:creationId xmlns:a16="http://schemas.microsoft.com/office/drawing/2014/main" id="{31E2F5B8-07E0-4483-BB05-BBD139041121}"/>
              </a:ext>
            </a:extLst>
          </p:cNvPr>
          <p:cNvSpPr/>
          <p:nvPr/>
        </p:nvSpPr>
        <p:spPr>
          <a:xfrm>
            <a:off x="4848228" y="1330228"/>
            <a:ext cx="1990325" cy="1728037"/>
          </a:xfrm>
          <a:prstGeom prst="rect">
            <a:avLst/>
          </a:prstGeom>
          <a:ln>
            <a:solidFill>
              <a:schemeClr val="tx1"/>
            </a:solidFill>
          </a:ln>
        </p:spPr>
        <p:txBody>
          <a:bodyPr wrap="square">
            <a:spAutoFit/>
          </a:bodyPr>
          <a:lstStyle/>
          <a:p>
            <a:pPr>
              <a:lnSpc>
                <a:spcPct val="107000"/>
              </a:lnSpc>
              <a:spcAft>
                <a:spcPts val="300"/>
              </a:spcAft>
            </a:pPr>
            <a:endParaRPr lang="en-GB" i="1" dirty="0">
              <a:latin typeface="MV Boli" panose="02000500030200090000" pitchFamily="2" charset="0"/>
              <a:ea typeface="Calibri" panose="020F0502020204030204" pitchFamily="34" charset="0"/>
              <a:cs typeface="MV Boli" panose="02000500030200090000" pitchFamily="2" charset="0"/>
            </a:endParaRPr>
          </a:p>
          <a:p>
            <a:pPr>
              <a:lnSpc>
                <a:spcPct val="107000"/>
              </a:lnSpc>
              <a:spcAft>
                <a:spcPts val="300"/>
              </a:spcAft>
            </a:pPr>
            <a:endParaRPr lang="en-GB" i="1" dirty="0">
              <a:latin typeface="MV Boli" panose="02000500030200090000" pitchFamily="2" charset="0"/>
              <a:ea typeface="Calibri" panose="020F0502020204030204" pitchFamily="34" charset="0"/>
              <a:cs typeface="MV Boli" panose="02000500030200090000" pitchFamily="2" charset="0"/>
            </a:endParaRPr>
          </a:p>
          <a:p>
            <a:pPr>
              <a:lnSpc>
                <a:spcPct val="107000"/>
              </a:lnSpc>
              <a:spcAft>
                <a:spcPts val="300"/>
              </a:spcAft>
            </a:pPr>
            <a:endParaRPr lang="en-GB" i="1" dirty="0">
              <a:latin typeface="MV Boli" panose="02000500030200090000" pitchFamily="2" charset="0"/>
              <a:ea typeface="Calibri" panose="020F0502020204030204" pitchFamily="34" charset="0"/>
              <a:cs typeface="MV Boli" panose="02000500030200090000" pitchFamily="2" charset="0"/>
            </a:endParaRPr>
          </a:p>
          <a:p>
            <a:pPr>
              <a:lnSpc>
                <a:spcPct val="107000"/>
              </a:lnSpc>
              <a:spcAft>
                <a:spcPts val="300"/>
              </a:spcAft>
            </a:pPr>
            <a:endParaRPr lang="en-GB" i="1" dirty="0">
              <a:latin typeface="MV Boli" panose="02000500030200090000" pitchFamily="2" charset="0"/>
              <a:ea typeface="Calibri" panose="020F0502020204030204" pitchFamily="34" charset="0"/>
              <a:cs typeface="MV Boli" panose="02000500030200090000" pitchFamily="2" charset="0"/>
            </a:endParaRPr>
          </a:p>
          <a:p>
            <a:pPr>
              <a:lnSpc>
                <a:spcPct val="107000"/>
              </a:lnSpc>
              <a:spcAft>
                <a:spcPts val="300"/>
              </a:spcAft>
            </a:pPr>
            <a:endParaRPr lang="en-GB" i="1" dirty="0">
              <a:latin typeface="MV Boli" panose="02000500030200090000" pitchFamily="2" charset="0"/>
              <a:ea typeface="Calibri" panose="020F0502020204030204" pitchFamily="34" charset="0"/>
              <a:cs typeface="MV Boli" panose="02000500030200090000" pitchFamily="2" charset="0"/>
            </a:endParaRPr>
          </a:p>
        </p:txBody>
      </p:sp>
      <p:sp>
        <p:nvSpPr>
          <p:cNvPr id="11" name="Rectangle 10">
            <a:extLst>
              <a:ext uri="{FF2B5EF4-FFF2-40B4-BE49-F238E27FC236}">
                <a16:creationId xmlns:a16="http://schemas.microsoft.com/office/drawing/2014/main" id="{917EE119-4715-4EF7-B167-99A88F7EAECA}"/>
              </a:ext>
            </a:extLst>
          </p:cNvPr>
          <p:cNvSpPr/>
          <p:nvPr/>
        </p:nvSpPr>
        <p:spPr>
          <a:xfrm>
            <a:off x="8542727" y="1500093"/>
            <a:ext cx="1990325" cy="1728037"/>
          </a:xfrm>
          <a:prstGeom prst="rect">
            <a:avLst/>
          </a:prstGeom>
          <a:ln>
            <a:solidFill>
              <a:schemeClr val="tx1"/>
            </a:solidFill>
          </a:ln>
        </p:spPr>
        <p:txBody>
          <a:bodyPr wrap="square">
            <a:spAutoFit/>
          </a:bodyPr>
          <a:lstStyle/>
          <a:p>
            <a:pPr>
              <a:lnSpc>
                <a:spcPct val="107000"/>
              </a:lnSpc>
              <a:spcAft>
                <a:spcPts val="300"/>
              </a:spcAft>
            </a:pPr>
            <a:endParaRPr lang="en-GB" i="1" dirty="0">
              <a:latin typeface="MV Boli" panose="02000500030200090000" pitchFamily="2" charset="0"/>
              <a:ea typeface="Calibri" panose="020F0502020204030204" pitchFamily="34" charset="0"/>
              <a:cs typeface="MV Boli" panose="02000500030200090000" pitchFamily="2" charset="0"/>
            </a:endParaRPr>
          </a:p>
          <a:p>
            <a:pPr>
              <a:lnSpc>
                <a:spcPct val="107000"/>
              </a:lnSpc>
              <a:spcAft>
                <a:spcPts val="300"/>
              </a:spcAft>
            </a:pPr>
            <a:endParaRPr lang="en-GB" i="1" dirty="0">
              <a:latin typeface="MV Boli" panose="02000500030200090000" pitchFamily="2" charset="0"/>
              <a:ea typeface="Calibri" panose="020F0502020204030204" pitchFamily="34" charset="0"/>
              <a:cs typeface="MV Boli" panose="02000500030200090000" pitchFamily="2" charset="0"/>
            </a:endParaRPr>
          </a:p>
          <a:p>
            <a:pPr>
              <a:lnSpc>
                <a:spcPct val="107000"/>
              </a:lnSpc>
              <a:spcAft>
                <a:spcPts val="300"/>
              </a:spcAft>
            </a:pPr>
            <a:endParaRPr lang="en-GB" i="1" dirty="0">
              <a:latin typeface="MV Boli" panose="02000500030200090000" pitchFamily="2" charset="0"/>
              <a:ea typeface="Calibri" panose="020F0502020204030204" pitchFamily="34" charset="0"/>
              <a:cs typeface="MV Boli" panose="02000500030200090000" pitchFamily="2" charset="0"/>
            </a:endParaRPr>
          </a:p>
          <a:p>
            <a:pPr>
              <a:lnSpc>
                <a:spcPct val="107000"/>
              </a:lnSpc>
              <a:spcAft>
                <a:spcPts val="300"/>
              </a:spcAft>
            </a:pPr>
            <a:endParaRPr lang="en-GB" i="1" dirty="0">
              <a:latin typeface="MV Boli" panose="02000500030200090000" pitchFamily="2" charset="0"/>
              <a:ea typeface="Calibri" panose="020F0502020204030204" pitchFamily="34" charset="0"/>
              <a:cs typeface="MV Boli" panose="02000500030200090000" pitchFamily="2" charset="0"/>
            </a:endParaRPr>
          </a:p>
          <a:p>
            <a:pPr>
              <a:lnSpc>
                <a:spcPct val="107000"/>
              </a:lnSpc>
              <a:spcAft>
                <a:spcPts val="300"/>
              </a:spcAft>
            </a:pPr>
            <a:endParaRPr lang="en-GB" i="1" dirty="0">
              <a:latin typeface="MV Boli" panose="02000500030200090000" pitchFamily="2" charset="0"/>
              <a:ea typeface="Calibri" panose="020F0502020204030204" pitchFamily="34" charset="0"/>
              <a:cs typeface="MV Boli" panose="02000500030200090000" pitchFamily="2" charset="0"/>
            </a:endParaRPr>
          </a:p>
        </p:txBody>
      </p:sp>
      <p:sp>
        <p:nvSpPr>
          <p:cNvPr id="12" name="TextBox 11">
            <a:extLst>
              <a:ext uri="{FF2B5EF4-FFF2-40B4-BE49-F238E27FC236}">
                <a16:creationId xmlns:a16="http://schemas.microsoft.com/office/drawing/2014/main" id="{B4299FEA-3E99-4695-89C4-03137C14930D}"/>
              </a:ext>
            </a:extLst>
          </p:cNvPr>
          <p:cNvSpPr txBox="1"/>
          <p:nvPr/>
        </p:nvSpPr>
        <p:spPr>
          <a:xfrm>
            <a:off x="3771255" y="3622755"/>
            <a:ext cx="4448015" cy="2270092"/>
          </a:xfrm>
          <a:prstGeom prst="rect">
            <a:avLst/>
          </a:prstGeom>
          <a:ln/>
        </p:spPr>
        <p:style>
          <a:lnRef idx="3">
            <a:schemeClr val="lt1"/>
          </a:lnRef>
          <a:fillRef idx="1">
            <a:schemeClr val="accent2"/>
          </a:fillRef>
          <a:effectRef idx="1">
            <a:schemeClr val="accent2"/>
          </a:effectRef>
          <a:fontRef idx="minor">
            <a:schemeClr val="lt1"/>
          </a:fontRef>
        </p:style>
        <p:txBody>
          <a:bodyPr rot="0" spcFirstLastPara="1" vertOverflow="overflow" horzOverflow="overflow" vert="horz" wrap="square" lIns="26789" tIns="26789" rIns="26789" bIns="26789" numCol="1" spcCol="38100" rtlCol="0" anchor="ctr">
            <a:spAutoFit/>
          </a:bodyPr>
          <a:lstStyle/>
          <a:p>
            <a:pPr algn="ctr" defTabSz="308067" hangingPunct="0"/>
            <a:r>
              <a:rPr lang="en-GB" b="1" dirty="0">
                <a:solidFill>
                  <a:srgbClr val="FFFF00"/>
                </a:solidFill>
                <a:sym typeface="Helvetica Light"/>
              </a:rPr>
              <a:t>Subsequently</a:t>
            </a:r>
          </a:p>
          <a:p>
            <a:pPr algn="ctr" defTabSz="308067" hangingPunct="0"/>
            <a:r>
              <a:rPr lang="en-GB" b="1" dirty="0"/>
              <a:t>Consequently</a:t>
            </a:r>
          </a:p>
          <a:p>
            <a:pPr algn="ctr" defTabSz="308067" hangingPunct="0"/>
            <a:r>
              <a:rPr lang="en-GB" b="1" dirty="0">
                <a:solidFill>
                  <a:srgbClr val="FFFF00"/>
                </a:solidFill>
                <a:sym typeface="Helvetica Light"/>
              </a:rPr>
              <a:t>This leads to</a:t>
            </a:r>
          </a:p>
          <a:p>
            <a:pPr algn="ctr" defTabSz="308067" hangingPunct="0"/>
            <a:r>
              <a:rPr lang="en-GB" b="1" dirty="0"/>
              <a:t>However</a:t>
            </a:r>
          </a:p>
          <a:p>
            <a:pPr algn="ctr" defTabSz="308067" hangingPunct="0"/>
            <a:r>
              <a:rPr lang="en-GB" b="1" dirty="0">
                <a:solidFill>
                  <a:srgbClr val="FFFF00"/>
                </a:solidFill>
                <a:sym typeface="Helvetica Light"/>
              </a:rPr>
              <a:t>Additionally</a:t>
            </a:r>
          </a:p>
          <a:p>
            <a:pPr algn="ctr" defTabSz="308067" hangingPunct="0"/>
            <a:r>
              <a:rPr lang="en-GB" b="1" dirty="0"/>
              <a:t>Because</a:t>
            </a:r>
          </a:p>
          <a:p>
            <a:pPr algn="ctr" defTabSz="308067" hangingPunct="0"/>
            <a:r>
              <a:rPr lang="en-GB" b="1" dirty="0">
                <a:solidFill>
                  <a:srgbClr val="FFFF00"/>
                </a:solidFill>
                <a:sym typeface="Helvetica Light"/>
              </a:rPr>
              <a:t>Therefore</a:t>
            </a:r>
            <a:endParaRPr lang="en-GB" b="1" dirty="0">
              <a:solidFill>
                <a:srgbClr val="FFFF00"/>
              </a:solidFill>
            </a:endParaRPr>
          </a:p>
          <a:p>
            <a:pPr algn="ctr" defTabSz="308067" hangingPunct="0"/>
            <a:r>
              <a:rPr lang="en-GB" b="1" dirty="0">
                <a:solidFill>
                  <a:schemeClr val="bg1"/>
                </a:solidFill>
                <a:sym typeface="Helvetica Light"/>
              </a:rPr>
              <a:t>In addition to this</a:t>
            </a:r>
          </a:p>
        </p:txBody>
      </p:sp>
    </p:spTree>
    <p:extLst>
      <p:ext uri="{BB962C8B-B14F-4D97-AF65-F5344CB8AC3E}">
        <p14:creationId xmlns:p14="http://schemas.microsoft.com/office/powerpoint/2010/main" val="884621455"/>
      </p:ext>
    </p:extLst>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13898A-B101-4F35-A7DF-F9B70CB6AE7B}"/>
              </a:ext>
            </a:extLst>
          </p:cNvPr>
          <p:cNvSpPr>
            <a:spLocks noGrp="1"/>
          </p:cNvSpPr>
          <p:nvPr>
            <p:ph type="title"/>
          </p:nvPr>
        </p:nvSpPr>
        <p:spPr/>
        <p:txBody>
          <a:bodyPr>
            <a:normAutofit/>
          </a:bodyPr>
          <a:lstStyle/>
          <a:p>
            <a:r>
              <a:rPr lang="en-GB" dirty="0"/>
              <a:t>Assessment for Learning: Effective feedback</a:t>
            </a:r>
          </a:p>
        </p:txBody>
      </p:sp>
      <p:sp>
        <p:nvSpPr>
          <p:cNvPr id="3" name="Content Placeholder 2">
            <a:extLst>
              <a:ext uri="{FF2B5EF4-FFF2-40B4-BE49-F238E27FC236}">
                <a16:creationId xmlns:a16="http://schemas.microsoft.com/office/drawing/2014/main" id="{6B24E0A3-C57D-4AD8-8E4E-07EF6B4EFD4C}"/>
              </a:ext>
            </a:extLst>
          </p:cNvPr>
          <p:cNvSpPr>
            <a:spLocks noGrp="1"/>
          </p:cNvSpPr>
          <p:nvPr>
            <p:ph idx="1"/>
          </p:nvPr>
        </p:nvSpPr>
        <p:spPr/>
        <p:txBody>
          <a:bodyPr/>
          <a:lstStyle/>
          <a:p>
            <a:pPr>
              <a:buFont typeface="Arial" panose="020B0604020202020204" pitchFamily="34" charset="0"/>
              <a:buChar char="•"/>
            </a:pPr>
            <a:r>
              <a:rPr lang="en-GB" dirty="0"/>
              <a:t>Feedback should be timely, easy to understand, motivational, diagnostic and acted upon</a:t>
            </a:r>
          </a:p>
          <a:p>
            <a:pPr>
              <a:buFont typeface="Arial" panose="020B0604020202020204" pitchFamily="34" charset="0"/>
              <a:buChar char="•"/>
            </a:pPr>
            <a:r>
              <a:rPr lang="en-GB" dirty="0"/>
              <a:t>Comments should be clear</a:t>
            </a:r>
          </a:p>
          <a:p>
            <a:pPr>
              <a:buFont typeface="Arial" panose="020B0604020202020204" pitchFamily="34" charset="0"/>
              <a:buChar char="•"/>
            </a:pPr>
            <a:r>
              <a:rPr lang="en-GB" dirty="0"/>
              <a:t>Managerial feedback should be limited (task completion/ neatness) as it lacks clarity for how students can improve</a:t>
            </a:r>
          </a:p>
          <a:p>
            <a:pPr>
              <a:buFont typeface="Arial" panose="020B0604020202020204" pitchFamily="34" charset="0"/>
              <a:buChar char="•"/>
            </a:pPr>
            <a:r>
              <a:rPr lang="en-GB" dirty="0"/>
              <a:t>Only give grades when absolutely necessary</a:t>
            </a:r>
          </a:p>
          <a:p>
            <a:pPr>
              <a:buFont typeface="Arial" panose="020B0604020202020204" pitchFamily="34" charset="0"/>
              <a:buChar char="•"/>
            </a:pPr>
            <a:r>
              <a:rPr lang="en-GB" dirty="0"/>
              <a:t>So, reduce marking and give timely feedback. </a:t>
            </a:r>
          </a:p>
        </p:txBody>
      </p:sp>
    </p:spTree>
    <p:extLst>
      <p:ext uri="{BB962C8B-B14F-4D97-AF65-F5344CB8AC3E}">
        <p14:creationId xmlns:p14="http://schemas.microsoft.com/office/powerpoint/2010/main" val="697203933"/>
      </p:ext>
    </p:extLst>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6799502-B0C4-4ACA-8230-3CE4288D0669}"/>
              </a:ext>
            </a:extLst>
          </p:cNvPr>
          <p:cNvPicPr>
            <a:picLocks noChangeAspect="1"/>
          </p:cNvPicPr>
          <p:nvPr/>
        </p:nvPicPr>
        <p:blipFill>
          <a:blip r:embed="rId2"/>
          <a:stretch>
            <a:fillRect/>
          </a:stretch>
        </p:blipFill>
        <p:spPr>
          <a:xfrm>
            <a:off x="174975" y="0"/>
            <a:ext cx="4991797" cy="6763694"/>
          </a:xfrm>
          <a:prstGeom prst="rect">
            <a:avLst/>
          </a:prstGeom>
        </p:spPr>
      </p:pic>
      <p:pic>
        <p:nvPicPr>
          <p:cNvPr id="6" name="Picture 5">
            <a:extLst>
              <a:ext uri="{FF2B5EF4-FFF2-40B4-BE49-F238E27FC236}">
                <a16:creationId xmlns:a16="http://schemas.microsoft.com/office/drawing/2014/main" id="{BCE0800F-C905-4BBE-99D5-3CB829FDD6DA}"/>
              </a:ext>
            </a:extLst>
          </p:cNvPr>
          <p:cNvPicPr>
            <a:picLocks noChangeAspect="1"/>
          </p:cNvPicPr>
          <p:nvPr/>
        </p:nvPicPr>
        <p:blipFill>
          <a:blip r:embed="rId3"/>
          <a:stretch>
            <a:fillRect/>
          </a:stretch>
        </p:blipFill>
        <p:spPr>
          <a:xfrm>
            <a:off x="6323308" y="9170"/>
            <a:ext cx="5693717" cy="6754524"/>
          </a:xfrm>
          <a:prstGeom prst="rect">
            <a:avLst/>
          </a:prstGeom>
        </p:spPr>
      </p:pic>
    </p:spTree>
    <p:extLst>
      <p:ext uri="{BB962C8B-B14F-4D97-AF65-F5344CB8AC3E}">
        <p14:creationId xmlns:p14="http://schemas.microsoft.com/office/powerpoint/2010/main" val="1613151667"/>
      </p:ext>
    </p:extLst>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B525CE-E5F1-B64B-B966-2D0CB88D3B0D}"/>
              </a:ext>
            </a:extLst>
          </p:cNvPr>
          <p:cNvSpPr>
            <a:spLocks noGrp="1"/>
          </p:cNvSpPr>
          <p:nvPr>
            <p:ph type="title"/>
          </p:nvPr>
        </p:nvSpPr>
        <p:spPr/>
        <p:txBody>
          <a:bodyPr>
            <a:normAutofit/>
          </a:bodyPr>
          <a:lstStyle/>
          <a:p>
            <a:r>
              <a:rPr lang="en-US" dirty="0"/>
              <a:t>QR code</a:t>
            </a:r>
          </a:p>
        </p:txBody>
      </p:sp>
      <p:sp>
        <p:nvSpPr>
          <p:cNvPr id="3" name="Content Placeholder 2">
            <a:extLst>
              <a:ext uri="{FF2B5EF4-FFF2-40B4-BE49-F238E27FC236}">
                <a16:creationId xmlns:a16="http://schemas.microsoft.com/office/drawing/2014/main" id="{360F98D3-57DF-FD41-B581-7354ED3BC8B3}"/>
              </a:ext>
            </a:extLst>
          </p:cNvPr>
          <p:cNvSpPr>
            <a:spLocks noGrp="1"/>
          </p:cNvSpPr>
          <p:nvPr>
            <p:ph idx="1"/>
          </p:nvPr>
        </p:nvSpPr>
        <p:spPr/>
        <p:txBody>
          <a:bodyPr/>
          <a:lstStyle/>
          <a:p>
            <a:r>
              <a:rPr lang="en-US" dirty="0"/>
              <a:t>Free to use</a:t>
            </a:r>
          </a:p>
          <a:p>
            <a:r>
              <a:rPr lang="en-US" dirty="0"/>
              <a:t>Print off 50 QR codes at a time</a:t>
            </a:r>
          </a:p>
          <a:p>
            <a:r>
              <a:rPr lang="en-US" dirty="0"/>
              <a:t>Scan them with your phone</a:t>
            </a:r>
          </a:p>
          <a:p>
            <a:r>
              <a:rPr lang="en-US" dirty="0"/>
              <a:t>Record your message</a:t>
            </a:r>
          </a:p>
          <a:p>
            <a:r>
              <a:rPr lang="en-US" dirty="0"/>
              <a:t>Can be used for modelling, </a:t>
            </a:r>
          </a:p>
          <a:p>
            <a:pPr marL="0" indent="0">
              <a:buNone/>
            </a:pPr>
            <a:r>
              <a:rPr lang="en-US" dirty="0"/>
              <a:t>exam feedback per question, book marking, </a:t>
            </a:r>
            <a:r>
              <a:rPr lang="en-US" dirty="0" err="1"/>
              <a:t>etc</a:t>
            </a:r>
            <a:endParaRPr lang="en-US" dirty="0"/>
          </a:p>
          <a:p>
            <a:r>
              <a:rPr lang="en-US" sz="1867" dirty="0">
                <a:hlinkClick r:id="rId2"/>
              </a:rPr>
              <a:t>https://uk.qwiqr.education</a:t>
            </a:r>
            <a:endParaRPr lang="en-US" sz="1867" dirty="0"/>
          </a:p>
          <a:p>
            <a:endParaRPr lang="en-US" dirty="0"/>
          </a:p>
        </p:txBody>
      </p:sp>
    </p:spTree>
    <p:extLst>
      <p:ext uri="{BB962C8B-B14F-4D97-AF65-F5344CB8AC3E}">
        <p14:creationId xmlns:p14="http://schemas.microsoft.com/office/powerpoint/2010/main" val="23184122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C8D672-7D18-4AD7-8FEB-41AAAAB85BE9}"/>
              </a:ext>
            </a:extLst>
          </p:cNvPr>
          <p:cNvSpPr>
            <a:spLocks noGrp="1"/>
          </p:cNvSpPr>
          <p:nvPr>
            <p:ph type="title"/>
          </p:nvPr>
        </p:nvSpPr>
        <p:spPr/>
        <p:txBody>
          <a:bodyPr>
            <a:normAutofit/>
          </a:bodyPr>
          <a:lstStyle/>
          <a:p>
            <a:r>
              <a:rPr lang="en-GB" dirty="0"/>
              <a:t>What can be done if setting is an issue?</a:t>
            </a:r>
          </a:p>
        </p:txBody>
      </p:sp>
      <p:sp>
        <p:nvSpPr>
          <p:cNvPr id="3" name="Content Placeholder 2">
            <a:extLst>
              <a:ext uri="{FF2B5EF4-FFF2-40B4-BE49-F238E27FC236}">
                <a16:creationId xmlns:a16="http://schemas.microsoft.com/office/drawing/2014/main" id="{5A65815A-2A2F-4C0D-A43D-5E4F06016044}"/>
              </a:ext>
            </a:extLst>
          </p:cNvPr>
          <p:cNvSpPr>
            <a:spLocks noGrp="1"/>
          </p:cNvSpPr>
          <p:nvPr>
            <p:ph idx="1"/>
          </p:nvPr>
        </p:nvSpPr>
        <p:spPr>
          <a:xfrm>
            <a:off x="3125108" y="2103888"/>
            <a:ext cx="8670343" cy="4467509"/>
          </a:xfrm>
        </p:spPr>
        <p:txBody>
          <a:bodyPr>
            <a:normAutofit/>
          </a:bodyPr>
          <a:lstStyle/>
          <a:p>
            <a:r>
              <a:rPr lang="en-GB" sz="2400" dirty="0"/>
              <a:t>Talk to the students about SATS and how some students performed well and others struggled and how that result does not define their future potential</a:t>
            </a:r>
          </a:p>
          <a:p>
            <a:r>
              <a:rPr lang="en-GB" sz="2400" dirty="0"/>
              <a:t>Talk to your school leadership team about changing the setting system so that learning is not capped and students are not defined by their prior attainment. Middle ability students should ideally work with students of higher abilities so that they are exposed to higher-level thinking. In addition, middle ability students benefit from explaining their thinking to lower ability students. Some ideas include total mixed ability classes, one low set and the rest are mixed ability or a high and a low set and the middle are mixed ability.</a:t>
            </a:r>
          </a:p>
          <a:p>
            <a:endParaRPr lang="en-GB" dirty="0"/>
          </a:p>
          <a:p>
            <a:pPr marL="152396" indent="0">
              <a:buNone/>
            </a:pPr>
            <a:endParaRPr lang="en-GB" dirty="0"/>
          </a:p>
        </p:txBody>
      </p:sp>
      <p:pic>
        <p:nvPicPr>
          <p:cNvPr id="1026" name="Picture 2" descr="Topic icon question mark with male user person Vector Image">
            <a:extLst>
              <a:ext uri="{FF2B5EF4-FFF2-40B4-BE49-F238E27FC236}">
                <a16:creationId xmlns:a16="http://schemas.microsoft.com/office/drawing/2014/main" id="{54BFFCEF-71D4-4FFE-A083-EA3AF925FCC5}"/>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627745" y="2341637"/>
            <a:ext cx="2389929" cy="2581124"/>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DFE093F8-DDE4-4F1F-A7EC-42CC000C2611}"/>
              </a:ext>
            </a:extLst>
          </p:cNvPr>
          <p:cNvSpPr txBox="1"/>
          <p:nvPr/>
        </p:nvSpPr>
        <p:spPr>
          <a:xfrm>
            <a:off x="512838" y="4954417"/>
            <a:ext cx="2389929" cy="297646"/>
          </a:xfrm>
          <a:prstGeom prst="rect">
            <a:avLst/>
          </a:prstGeom>
          <a:noFill/>
        </p:spPr>
        <p:txBody>
          <a:bodyPr wrap="square">
            <a:spAutoFit/>
          </a:bodyPr>
          <a:lstStyle/>
          <a:p>
            <a:r>
              <a:rPr lang="en-GB" sz="667" dirty="0"/>
              <a:t>https://www.vectorstock.com/royalty-free-vector/topic-icon-question-mark-with-male-user-person-vector-28785241</a:t>
            </a:r>
          </a:p>
        </p:txBody>
      </p:sp>
    </p:spTree>
    <p:extLst>
      <p:ext uri="{BB962C8B-B14F-4D97-AF65-F5344CB8AC3E}">
        <p14:creationId xmlns:p14="http://schemas.microsoft.com/office/powerpoint/2010/main" val="1403259996"/>
      </p:ext>
    </p:extLst>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896F2B-2514-984F-A795-E2175D4ED856}"/>
              </a:ext>
            </a:extLst>
          </p:cNvPr>
          <p:cNvSpPr>
            <a:spLocks noGrp="1"/>
          </p:cNvSpPr>
          <p:nvPr>
            <p:ph type="title"/>
          </p:nvPr>
        </p:nvSpPr>
        <p:spPr>
          <a:xfrm>
            <a:off x="1141547" y="1744172"/>
            <a:ext cx="9816008" cy="1032591"/>
          </a:xfrm>
        </p:spPr>
        <p:txBody>
          <a:bodyPr>
            <a:normAutofit fontScale="90000"/>
          </a:bodyPr>
          <a:lstStyle/>
          <a:p>
            <a:r>
              <a:rPr lang="en-GB" sz="4800" dirty="0"/>
              <a:t>4. The pre-release and fieldwork strategies </a:t>
            </a:r>
            <a:r>
              <a:rPr lang="en-GB" sz="3600" dirty="0"/>
              <a:t>	</a:t>
            </a:r>
            <a:r>
              <a:rPr lang="en-GB" dirty="0"/>
              <a:t/>
            </a:r>
            <a:br>
              <a:rPr lang="en-GB" dirty="0"/>
            </a:br>
            <a:endParaRPr lang="en-US" dirty="0"/>
          </a:p>
        </p:txBody>
      </p:sp>
      <p:pic>
        <p:nvPicPr>
          <p:cNvPr id="1026" name="Picture 2" descr="Design Thinking Is Transforming Learning Experience - eLearning Industry">
            <a:extLst>
              <a:ext uri="{FF2B5EF4-FFF2-40B4-BE49-F238E27FC236}">
                <a16:creationId xmlns:a16="http://schemas.microsoft.com/office/drawing/2014/main" id="{419A060F-3AE1-5247-8A92-1C7B652610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1547" y="1744172"/>
            <a:ext cx="7792904" cy="43713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9700425"/>
      </p:ext>
    </p:extLst>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1EA8E8-FED0-E45F-31B5-36804EB36033}"/>
              </a:ext>
            </a:extLst>
          </p:cNvPr>
          <p:cNvSpPr>
            <a:spLocks noGrp="1"/>
          </p:cNvSpPr>
          <p:nvPr>
            <p:ph type="title"/>
          </p:nvPr>
        </p:nvSpPr>
        <p:spPr/>
        <p:txBody>
          <a:bodyPr>
            <a:normAutofit/>
          </a:bodyPr>
          <a:lstStyle/>
          <a:p>
            <a:r>
              <a:rPr lang="en-US" dirty="0"/>
              <a:t>Going beyond the resource (developing points)</a:t>
            </a:r>
          </a:p>
        </p:txBody>
      </p:sp>
      <p:sp>
        <p:nvSpPr>
          <p:cNvPr id="3" name="Content Placeholder 2">
            <a:extLst>
              <a:ext uri="{FF2B5EF4-FFF2-40B4-BE49-F238E27FC236}">
                <a16:creationId xmlns:a16="http://schemas.microsoft.com/office/drawing/2014/main" id="{CE6A6CE5-113C-6E25-F46F-B082372699CD}"/>
              </a:ext>
            </a:extLst>
          </p:cNvPr>
          <p:cNvSpPr>
            <a:spLocks noGrp="1"/>
          </p:cNvSpPr>
          <p:nvPr>
            <p:ph idx="1"/>
          </p:nvPr>
        </p:nvSpPr>
        <p:spPr/>
        <p:txBody>
          <a:bodyPr>
            <a:normAutofit fontScale="92500" lnSpcReduction="20000"/>
          </a:bodyPr>
          <a:lstStyle/>
          <a:p>
            <a:pPr marL="152396" indent="0">
              <a:buNone/>
            </a:pPr>
            <a:r>
              <a:rPr lang="en-GB" sz="2400" kern="0" dirty="0">
                <a:ea typeface="Calibri" panose="020F0502020204030204" pitchFamily="34" charset="0"/>
                <a:cs typeface="Helvetica Neue" panose="02000503000000020004" pitchFamily="2" charset="0"/>
              </a:rPr>
              <a:t> Common L2 triggers were:</a:t>
            </a:r>
            <a:endParaRPr lang="en-GB" sz="2400" kern="100" dirty="0">
              <a:ea typeface="Calibri" panose="020F0502020204030204" pitchFamily="34" charset="0"/>
              <a:cs typeface="Times New Roman" panose="02020603050405020304" pitchFamily="18" charset="0"/>
            </a:endParaRPr>
          </a:p>
          <a:p>
            <a:pPr marL="152396" indent="0">
              <a:buNone/>
            </a:pPr>
            <a:endParaRPr lang="en-GB" sz="2400" kern="100" dirty="0">
              <a:ea typeface="Calibri" panose="020F0502020204030204" pitchFamily="34" charset="0"/>
              <a:cs typeface="Times New Roman" panose="02020603050405020304" pitchFamily="18" charset="0"/>
            </a:endParaRPr>
          </a:p>
          <a:p>
            <a:pPr marL="152396" indent="0">
              <a:buNone/>
            </a:pPr>
            <a:r>
              <a:rPr lang="en-GB" sz="2400" kern="0" dirty="0">
                <a:ea typeface="Calibri" panose="020F0502020204030204" pitchFamily="34" charset="0"/>
                <a:cs typeface="Helvetica Neue" panose="02000503000000020004" pitchFamily="2" charset="0"/>
              </a:rPr>
              <a:t>-‘disposable income’</a:t>
            </a:r>
            <a:endParaRPr lang="en-GB" sz="2400" kern="100" dirty="0">
              <a:ea typeface="Calibri" panose="020F0502020204030204" pitchFamily="34" charset="0"/>
              <a:cs typeface="Times New Roman" panose="02020603050405020304" pitchFamily="18" charset="0"/>
            </a:endParaRPr>
          </a:p>
          <a:p>
            <a:pPr marL="152396" indent="0">
              <a:buNone/>
            </a:pPr>
            <a:r>
              <a:rPr lang="en-GB" sz="2400" kern="0" dirty="0">
                <a:ea typeface="Calibri" panose="020F0502020204030204" pitchFamily="34" charset="0"/>
                <a:cs typeface="Helvetica Neue" panose="02000503000000020004" pitchFamily="2" charset="0"/>
              </a:rPr>
              <a:t>-‘attract TNC investment’</a:t>
            </a:r>
            <a:endParaRPr lang="en-GB" sz="2400" kern="100" dirty="0">
              <a:ea typeface="Calibri" panose="020F0502020204030204" pitchFamily="34" charset="0"/>
              <a:cs typeface="Times New Roman" panose="02020603050405020304" pitchFamily="18" charset="0"/>
            </a:endParaRPr>
          </a:p>
          <a:p>
            <a:pPr marL="152396" indent="0">
              <a:buNone/>
            </a:pPr>
            <a:r>
              <a:rPr lang="en-GB" sz="2400" kern="0" dirty="0">
                <a:ea typeface="Calibri" panose="020F0502020204030204" pitchFamily="34" charset="0"/>
                <a:cs typeface="Helvetica Neue" panose="02000503000000020004" pitchFamily="2" charset="0"/>
              </a:rPr>
              <a:t>-‘improve infrastructure’</a:t>
            </a:r>
            <a:endParaRPr lang="en-GB" sz="2400" kern="100" dirty="0">
              <a:ea typeface="Calibri" panose="020F0502020204030204" pitchFamily="34" charset="0"/>
              <a:cs typeface="Times New Roman" panose="02020603050405020304" pitchFamily="18" charset="0"/>
            </a:endParaRPr>
          </a:p>
          <a:p>
            <a:pPr marL="152396" indent="0">
              <a:buNone/>
            </a:pPr>
            <a:r>
              <a:rPr lang="en-GB" sz="2400" kern="0" dirty="0">
                <a:ea typeface="Calibri" panose="020F0502020204030204" pitchFamily="34" charset="0"/>
                <a:cs typeface="Helvetica Neue" panose="02000503000000020004" pitchFamily="2" charset="0"/>
              </a:rPr>
              <a:t>-‘biodiversity’ (for 2.6 and 3)</a:t>
            </a:r>
            <a:endParaRPr lang="en-GB" sz="2400" kern="100" dirty="0">
              <a:ea typeface="Calibri" panose="020F0502020204030204" pitchFamily="34" charset="0"/>
              <a:cs typeface="Times New Roman" panose="02020603050405020304" pitchFamily="18" charset="0"/>
            </a:endParaRPr>
          </a:p>
          <a:p>
            <a:pPr marL="152396" indent="0">
              <a:buNone/>
            </a:pPr>
            <a:r>
              <a:rPr lang="en-GB" sz="2400" kern="0" dirty="0">
                <a:ea typeface="Calibri" panose="020F0502020204030204" pitchFamily="34" charset="0"/>
                <a:cs typeface="Helvetica Neue" panose="02000503000000020004" pitchFamily="2" charset="0"/>
              </a:rPr>
              <a:t>-‘formal and informal employment’</a:t>
            </a:r>
          </a:p>
          <a:p>
            <a:pPr marL="152396" indent="0">
              <a:buNone/>
            </a:pPr>
            <a:endParaRPr lang="en-GB" dirty="0">
              <a:cs typeface="Helvetica Neue" panose="02000503000000020004" pitchFamily="2" charset="0"/>
            </a:endParaRPr>
          </a:p>
          <a:p>
            <a:pPr marL="152396" indent="0">
              <a:buNone/>
            </a:pPr>
            <a:r>
              <a:rPr lang="en-GB" dirty="0">
                <a:cs typeface="Helvetica Neue" panose="02000503000000020004" pitchFamily="2" charset="0"/>
              </a:rPr>
              <a:t>Students need to be aware that they need to develop copied statements. </a:t>
            </a:r>
            <a:r>
              <a:rPr lang="en-GB" b="1" dirty="0">
                <a:cs typeface="Helvetica Neue" panose="02000503000000020004" pitchFamily="2" charset="0"/>
              </a:rPr>
              <a:t>Get students to quote anything that is copied.</a:t>
            </a:r>
            <a:endParaRPr lang="en-US" b="1" dirty="0"/>
          </a:p>
        </p:txBody>
      </p:sp>
    </p:spTree>
    <p:extLst>
      <p:ext uri="{BB962C8B-B14F-4D97-AF65-F5344CB8AC3E}">
        <p14:creationId xmlns:p14="http://schemas.microsoft.com/office/powerpoint/2010/main" val="2772313191"/>
      </p:ext>
    </p:extLst>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90600" y="1344637"/>
            <a:ext cx="11329259" cy="5065037"/>
          </a:xfrm>
        </p:spPr>
        <p:txBody>
          <a:bodyPr>
            <a:normAutofit/>
          </a:bodyPr>
          <a:lstStyle/>
          <a:p>
            <a:pPr marL="0" indent="0">
              <a:buNone/>
            </a:pPr>
            <a:endParaRPr lang="en-GB" sz="2667" dirty="0"/>
          </a:p>
          <a:p>
            <a:pPr marL="0" indent="0">
              <a:buNone/>
            </a:pPr>
            <a:r>
              <a:rPr lang="en-GB" dirty="0"/>
              <a:t>When the pre-release comes out think about:</a:t>
            </a:r>
            <a:endParaRPr lang="en-GB" b="1" dirty="0"/>
          </a:p>
          <a:p>
            <a:pPr marL="0" indent="0">
              <a:buNone/>
            </a:pPr>
            <a:endParaRPr lang="en-GB" sz="2667" dirty="0"/>
          </a:p>
          <a:p>
            <a:pPr marL="609585" indent="-609585">
              <a:buAutoNum type="arabicParenR"/>
            </a:pPr>
            <a:r>
              <a:rPr lang="en-GB" dirty="0"/>
              <a:t>What GCSE topics link here (</a:t>
            </a:r>
            <a:r>
              <a:rPr lang="en-GB" dirty="0" err="1"/>
              <a:t>synopticity</a:t>
            </a:r>
            <a:r>
              <a:rPr lang="en-GB" dirty="0"/>
              <a:t>)?</a:t>
            </a:r>
          </a:p>
          <a:p>
            <a:pPr marL="609585" indent="-609585">
              <a:buAutoNum type="arabicParenR"/>
            </a:pPr>
            <a:r>
              <a:rPr lang="en-GB" dirty="0"/>
              <a:t>What opportunities are there for pattern questions, data trends and maps?</a:t>
            </a:r>
          </a:p>
          <a:p>
            <a:pPr marL="609585" indent="-609585">
              <a:buAutoNum type="arabicParenR" startAt="3"/>
            </a:pPr>
            <a:r>
              <a:rPr lang="en-GB" dirty="0"/>
              <a:t>What opportunities are there for comparison questions? </a:t>
            </a:r>
          </a:p>
          <a:p>
            <a:pPr marL="609585" indent="-609585">
              <a:buAutoNum type="arabicParenR" startAt="3"/>
            </a:pPr>
            <a:r>
              <a:rPr lang="en-GB" dirty="0"/>
              <a:t>What terms can you annotate that will be the ‘trigger words’ to get the students to L2? </a:t>
            </a:r>
          </a:p>
          <a:p>
            <a:pPr marL="609585" indent="-609585">
              <a:buAutoNum type="arabicParenR" startAt="3"/>
            </a:pPr>
            <a:r>
              <a:rPr lang="en-GB" dirty="0"/>
              <a:t>What main ideas are involved?  </a:t>
            </a:r>
          </a:p>
          <a:p>
            <a:pPr marL="609585" indent="-609585">
              <a:buAutoNum type="arabicParenR" startAt="3"/>
            </a:pPr>
            <a:r>
              <a:rPr lang="en-GB" dirty="0"/>
              <a:t>Suggest the likely theme/s of the main 9 marker question </a:t>
            </a:r>
          </a:p>
          <a:p>
            <a:pPr marL="0" indent="0">
              <a:buNone/>
            </a:pPr>
            <a:endParaRPr lang="en-GB" dirty="0"/>
          </a:p>
        </p:txBody>
      </p:sp>
      <p:sp>
        <p:nvSpPr>
          <p:cNvPr id="6" name="Title 1">
            <a:extLst>
              <a:ext uri="{FF2B5EF4-FFF2-40B4-BE49-F238E27FC236}">
                <a16:creationId xmlns:a16="http://schemas.microsoft.com/office/drawing/2014/main" id="{81ECA839-B1CC-0120-04F3-5E460A56C42E}"/>
              </a:ext>
            </a:extLst>
          </p:cNvPr>
          <p:cNvSpPr>
            <a:spLocks noGrp="1"/>
          </p:cNvSpPr>
          <p:nvPr>
            <p:ph type="title"/>
          </p:nvPr>
        </p:nvSpPr>
        <p:spPr>
          <a:xfrm>
            <a:off x="764746" y="666416"/>
            <a:ext cx="11329259" cy="1032591"/>
          </a:xfrm>
        </p:spPr>
        <p:txBody>
          <a:bodyPr/>
          <a:lstStyle/>
          <a:p>
            <a:r>
              <a:rPr lang="en-GB" dirty="0"/>
              <a:t>    </a:t>
            </a:r>
            <a:r>
              <a:rPr lang="en-GB" dirty="0" err="1"/>
              <a:t>Synopticity</a:t>
            </a:r>
            <a:r>
              <a:rPr lang="en-GB" dirty="0"/>
              <a:t> in the pre-release</a:t>
            </a:r>
          </a:p>
        </p:txBody>
      </p:sp>
    </p:spTree>
    <p:extLst>
      <p:ext uri="{BB962C8B-B14F-4D97-AF65-F5344CB8AC3E}">
        <p14:creationId xmlns:p14="http://schemas.microsoft.com/office/powerpoint/2010/main" val="2415426532"/>
      </p:ext>
    </p:extLst>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38E2D06F-1E60-4D36-831E-B2AFC3B14B7E}"/>
              </a:ext>
            </a:extLst>
          </p:cNvPr>
          <p:cNvGraphicFramePr/>
          <p:nvPr/>
        </p:nvGraphicFramePr>
        <p:xfrm>
          <a:off x="2124766" y="736234"/>
          <a:ext cx="5071165" cy="25933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Diagram 2">
            <a:extLst>
              <a:ext uri="{FF2B5EF4-FFF2-40B4-BE49-F238E27FC236}">
                <a16:creationId xmlns:a16="http://schemas.microsoft.com/office/drawing/2014/main" id="{0D30E13B-3909-4B74-8FC2-3223CF073DF8}"/>
              </a:ext>
            </a:extLst>
          </p:cNvPr>
          <p:cNvGraphicFramePr/>
          <p:nvPr/>
        </p:nvGraphicFramePr>
        <p:xfrm>
          <a:off x="3260036" y="3544959"/>
          <a:ext cx="5071165" cy="272332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4" name="Arrow: Right 3">
            <a:extLst>
              <a:ext uri="{FF2B5EF4-FFF2-40B4-BE49-F238E27FC236}">
                <a16:creationId xmlns:a16="http://schemas.microsoft.com/office/drawing/2014/main" id="{9D452062-67D5-46E2-8DDA-B522CA349490}"/>
              </a:ext>
            </a:extLst>
          </p:cNvPr>
          <p:cNvSpPr/>
          <p:nvPr/>
        </p:nvSpPr>
        <p:spPr>
          <a:xfrm rot="5400000">
            <a:off x="6397485" y="3144081"/>
            <a:ext cx="662611" cy="602975"/>
          </a:xfrm>
          <a:prstGeom prst="rightArrow">
            <a:avLst/>
          </a:prstGeom>
          <a:solidFill>
            <a:schemeClr val="accent1">
              <a:lumMod val="40000"/>
              <a:lumOff val="60000"/>
            </a:schemeClr>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entury Gothic" panose="020B0502020202020204" pitchFamily="34" charset="0"/>
            </a:endParaRPr>
          </a:p>
        </p:txBody>
      </p:sp>
      <p:sp>
        <p:nvSpPr>
          <p:cNvPr id="5" name="TextBox 4">
            <a:extLst>
              <a:ext uri="{FF2B5EF4-FFF2-40B4-BE49-F238E27FC236}">
                <a16:creationId xmlns:a16="http://schemas.microsoft.com/office/drawing/2014/main" id="{B21E6B1B-6915-4995-B50F-644F7B94E4F2}"/>
              </a:ext>
            </a:extLst>
          </p:cNvPr>
          <p:cNvSpPr txBox="1"/>
          <p:nvPr/>
        </p:nvSpPr>
        <p:spPr>
          <a:xfrm>
            <a:off x="954159" y="172278"/>
            <a:ext cx="7377043" cy="523220"/>
          </a:xfrm>
          <a:prstGeom prst="rect">
            <a:avLst/>
          </a:prstGeom>
          <a:noFill/>
        </p:spPr>
        <p:txBody>
          <a:bodyPr wrap="square" rtlCol="0">
            <a:spAutoFit/>
          </a:bodyPr>
          <a:lstStyle/>
          <a:p>
            <a:r>
              <a:rPr lang="en-GB" sz="2800" b="1" dirty="0">
                <a:latin typeface="Century Gothic" panose="020B0502020202020204" pitchFamily="34" charset="0"/>
              </a:rPr>
              <a:t>ENQUIRY SEQUENCE: Questions 4 and 5</a:t>
            </a:r>
          </a:p>
        </p:txBody>
      </p:sp>
    </p:spTree>
    <p:extLst>
      <p:ext uri="{BB962C8B-B14F-4D97-AF65-F5344CB8AC3E}">
        <p14:creationId xmlns:p14="http://schemas.microsoft.com/office/powerpoint/2010/main" val="220044325"/>
      </p:ext>
    </p:extLst>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1B14F8-4EE0-374D-9D11-46594C583DFE}"/>
              </a:ext>
            </a:extLst>
          </p:cNvPr>
          <p:cNvSpPr>
            <a:spLocks noGrp="1"/>
          </p:cNvSpPr>
          <p:nvPr>
            <p:ph type="title" idx="4294967295"/>
          </p:nvPr>
        </p:nvSpPr>
        <p:spPr>
          <a:xfrm>
            <a:off x="0" y="196850"/>
            <a:ext cx="11328400" cy="1033463"/>
          </a:xfrm>
        </p:spPr>
        <p:txBody>
          <a:bodyPr>
            <a:normAutofit fontScale="90000"/>
          </a:bodyPr>
          <a:lstStyle/>
          <a:p>
            <a:r>
              <a:rPr lang="en-US" dirty="0"/>
              <a:t>Does traffic congestion increase noise pollution at school start and finish times?</a:t>
            </a:r>
          </a:p>
        </p:txBody>
      </p:sp>
      <p:pic>
        <p:nvPicPr>
          <p:cNvPr id="4098" name="Picture 2" descr="Parents in parking row with school | The Bolton News">
            <a:extLst>
              <a:ext uri="{FF2B5EF4-FFF2-40B4-BE49-F238E27FC236}">
                <a16:creationId xmlns:a16="http://schemas.microsoft.com/office/drawing/2014/main" id="{5A02D3C1-E27A-B244-ACDF-500694C4AC7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9821" y="1461256"/>
            <a:ext cx="5666180" cy="371703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CF7823CC-F3E4-3B44-9751-151C5C529B3E}"/>
              </a:ext>
            </a:extLst>
          </p:cNvPr>
          <p:cNvSpPr txBox="1"/>
          <p:nvPr/>
        </p:nvSpPr>
        <p:spPr>
          <a:xfrm>
            <a:off x="214909" y="5289092"/>
            <a:ext cx="6096000" cy="502573"/>
          </a:xfrm>
          <a:prstGeom prst="rect">
            <a:avLst/>
          </a:prstGeom>
          <a:noFill/>
        </p:spPr>
        <p:txBody>
          <a:bodyPr wrap="square">
            <a:spAutoFit/>
          </a:bodyPr>
          <a:lstStyle/>
          <a:p>
            <a:r>
              <a:rPr lang="en-US" sz="1333" dirty="0"/>
              <a:t>https://</a:t>
            </a:r>
            <a:r>
              <a:rPr lang="en-US" sz="1333" dirty="0" err="1"/>
              <a:t>www.theboltonnews.co.uk</a:t>
            </a:r>
            <a:r>
              <a:rPr lang="en-US" sz="1333" dirty="0"/>
              <a:t>/news/3744317.</a:t>
            </a:r>
            <a:r>
              <a:rPr lang="en-US" sz="1333" dirty="0">
                <a:latin typeface="Century Gothic" panose="020B0502020202020204" pitchFamily="34" charset="0"/>
              </a:rPr>
              <a:t>parents-in-parking-row-with-school</a:t>
            </a:r>
            <a:r>
              <a:rPr lang="en-US" sz="1333" dirty="0"/>
              <a:t>/</a:t>
            </a:r>
          </a:p>
        </p:txBody>
      </p:sp>
      <p:sp>
        <p:nvSpPr>
          <p:cNvPr id="8" name="TextBox 7">
            <a:extLst>
              <a:ext uri="{FF2B5EF4-FFF2-40B4-BE49-F238E27FC236}">
                <a16:creationId xmlns:a16="http://schemas.microsoft.com/office/drawing/2014/main" id="{7282B747-F2D1-4246-88C4-63F267CC496F}"/>
              </a:ext>
            </a:extLst>
          </p:cNvPr>
          <p:cNvSpPr txBox="1"/>
          <p:nvPr/>
        </p:nvSpPr>
        <p:spPr>
          <a:xfrm>
            <a:off x="7466016" y="1488188"/>
            <a:ext cx="4422595" cy="1569660"/>
          </a:xfrm>
          <a:prstGeom prst="rect">
            <a:avLst/>
          </a:prstGeom>
          <a:noFill/>
        </p:spPr>
        <p:txBody>
          <a:bodyPr wrap="square" rtlCol="0">
            <a:spAutoFit/>
          </a:bodyPr>
          <a:lstStyle/>
          <a:p>
            <a:r>
              <a:rPr lang="en-US" sz="2400" dirty="0">
                <a:latin typeface="Century Gothic" panose="020B0502020202020204" pitchFamily="34" charset="0"/>
              </a:rPr>
              <a:t>Why is this a good location for a school study about noise pollution/ traffic congestion?</a:t>
            </a:r>
          </a:p>
        </p:txBody>
      </p:sp>
      <p:sp>
        <p:nvSpPr>
          <p:cNvPr id="9" name="TextBox 8">
            <a:extLst>
              <a:ext uri="{FF2B5EF4-FFF2-40B4-BE49-F238E27FC236}">
                <a16:creationId xmlns:a16="http://schemas.microsoft.com/office/drawing/2014/main" id="{C8C7D775-0B0D-484E-9409-DF4BDCEBB0C4}"/>
              </a:ext>
            </a:extLst>
          </p:cNvPr>
          <p:cNvSpPr txBox="1"/>
          <p:nvPr/>
        </p:nvSpPr>
        <p:spPr>
          <a:xfrm>
            <a:off x="6251424" y="3238634"/>
            <a:ext cx="4422595" cy="461665"/>
          </a:xfrm>
          <a:prstGeom prst="rect">
            <a:avLst/>
          </a:prstGeom>
          <a:noFill/>
        </p:spPr>
        <p:txBody>
          <a:bodyPr wrap="square" rtlCol="0">
            <a:spAutoFit/>
          </a:bodyPr>
          <a:lstStyle/>
          <a:p>
            <a:r>
              <a:rPr lang="en-US" sz="2400" dirty="0">
                <a:latin typeface="Century Gothic" panose="020B0502020202020204" pitchFamily="34" charset="0"/>
              </a:rPr>
              <a:t>Decimeter vs EQS</a:t>
            </a:r>
          </a:p>
        </p:txBody>
      </p:sp>
      <p:sp>
        <p:nvSpPr>
          <p:cNvPr id="10" name="TextBox 9">
            <a:extLst>
              <a:ext uri="{FF2B5EF4-FFF2-40B4-BE49-F238E27FC236}">
                <a16:creationId xmlns:a16="http://schemas.microsoft.com/office/drawing/2014/main" id="{1146D056-A0A0-6D49-91EB-EEEEE38AA731}"/>
              </a:ext>
            </a:extLst>
          </p:cNvPr>
          <p:cNvSpPr txBox="1"/>
          <p:nvPr/>
        </p:nvSpPr>
        <p:spPr>
          <a:xfrm>
            <a:off x="2032355" y="5537852"/>
            <a:ext cx="7296811" cy="830997"/>
          </a:xfrm>
          <a:prstGeom prst="rect">
            <a:avLst/>
          </a:prstGeom>
          <a:noFill/>
        </p:spPr>
        <p:txBody>
          <a:bodyPr wrap="square" rtlCol="0">
            <a:spAutoFit/>
          </a:bodyPr>
          <a:lstStyle/>
          <a:p>
            <a:r>
              <a:rPr lang="en-US" sz="2400" dirty="0"/>
              <a:t>Equipment- accurate but expensive and difficult to use</a:t>
            </a:r>
          </a:p>
          <a:p>
            <a:r>
              <a:rPr lang="en-US" sz="2400" dirty="0"/>
              <a:t>EQS- easy to conduct but </a:t>
            </a:r>
            <a:r>
              <a:rPr lang="en-US" sz="2400" dirty="0">
                <a:latin typeface="Century Gothic" panose="020B0502020202020204" pitchFamily="34" charset="0"/>
              </a:rPr>
              <a:t>less</a:t>
            </a:r>
            <a:r>
              <a:rPr lang="en-US" sz="2400" dirty="0"/>
              <a:t> accurate</a:t>
            </a:r>
          </a:p>
        </p:txBody>
      </p:sp>
      <p:pic>
        <p:nvPicPr>
          <p:cNvPr id="4100" name="Picture 4" descr="Decimeter Handheld Sound Meter  large">
            <a:extLst>
              <a:ext uri="{FF2B5EF4-FFF2-40B4-BE49-F238E27FC236}">
                <a16:creationId xmlns:a16="http://schemas.microsoft.com/office/drawing/2014/main" id="{32C426F0-49AB-ED49-AC09-D1A1D55AC7C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71275" y="3815079"/>
            <a:ext cx="1265416" cy="1265416"/>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E71EA77F-9C58-0446-B083-08BB6D5B5760}"/>
              </a:ext>
            </a:extLst>
          </p:cNvPr>
          <p:cNvSpPr txBox="1"/>
          <p:nvPr/>
        </p:nvSpPr>
        <p:spPr>
          <a:xfrm>
            <a:off x="6251424" y="5129594"/>
            <a:ext cx="6096000" cy="297454"/>
          </a:xfrm>
          <a:prstGeom prst="rect">
            <a:avLst/>
          </a:prstGeom>
          <a:noFill/>
        </p:spPr>
        <p:txBody>
          <a:bodyPr wrap="square">
            <a:spAutoFit/>
          </a:bodyPr>
          <a:lstStyle/>
          <a:p>
            <a:r>
              <a:rPr lang="en-US" sz="1333" dirty="0"/>
              <a:t>https://</a:t>
            </a:r>
            <a:r>
              <a:rPr lang="en-US" sz="1333" dirty="0" err="1"/>
              <a:t>www.</a:t>
            </a:r>
            <a:r>
              <a:rPr lang="en-US" sz="1333" dirty="0" err="1">
                <a:latin typeface="Century Gothic" panose="020B0502020202020204" pitchFamily="34" charset="0"/>
              </a:rPr>
              <a:t>tts-group</a:t>
            </a:r>
            <a:r>
              <a:rPr lang="en-US" sz="1333" dirty="0" err="1"/>
              <a:t>.co.uk</a:t>
            </a:r>
            <a:r>
              <a:rPr lang="en-US" sz="1333" dirty="0"/>
              <a:t>/decimeter-handheld-sound-meter/1003947.html</a:t>
            </a:r>
          </a:p>
        </p:txBody>
      </p:sp>
    </p:spTree>
    <p:extLst>
      <p:ext uri="{BB962C8B-B14F-4D97-AF65-F5344CB8AC3E}">
        <p14:creationId xmlns:p14="http://schemas.microsoft.com/office/powerpoint/2010/main" val="1988645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C:\Users\Simon\Pictures\Woodford River 2008\IMG_253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5640" y="421040"/>
            <a:ext cx="6336704" cy="422404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66D73EAC-97B4-ED40-89F6-35FD2E2094A4}"/>
              </a:ext>
            </a:extLst>
          </p:cNvPr>
          <p:cNvSpPr txBox="1"/>
          <p:nvPr/>
        </p:nvSpPr>
        <p:spPr>
          <a:xfrm>
            <a:off x="0" y="1597171"/>
            <a:ext cx="2639616" cy="1938992"/>
          </a:xfrm>
          <a:prstGeom prst="rect">
            <a:avLst/>
          </a:prstGeom>
          <a:noFill/>
        </p:spPr>
        <p:txBody>
          <a:bodyPr wrap="square" rtlCol="0">
            <a:spAutoFit/>
          </a:bodyPr>
          <a:lstStyle/>
          <a:p>
            <a:r>
              <a:rPr lang="en-US" sz="2400" dirty="0">
                <a:latin typeface="Century Gothic" panose="020B0502020202020204" pitchFamily="34" charset="0"/>
              </a:rPr>
              <a:t>What are the risks?</a:t>
            </a:r>
          </a:p>
          <a:p>
            <a:endParaRPr lang="en-US" sz="2400" dirty="0">
              <a:latin typeface="Century Gothic" panose="020B0502020202020204" pitchFamily="34" charset="0"/>
            </a:endParaRPr>
          </a:p>
          <a:p>
            <a:r>
              <a:rPr lang="en-US" sz="2400" dirty="0">
                <a:latin typeface="Century Gothic" panose="020B0502020202020204" pitchFamily="34" charset="0"/>
              </a:rPr>
              <a:t>What is the risk management?</a:t>
            </a:r>
          </a:p>
        </p:txBody>
      </p:sp>
      <p:sp>
        <p:nvSpPr>
          <p:cNvPr id="5" name="TextBox 4">
            <a:extLst>
              <a:ext uri="{FF2B5EF4-FFF2-40B4-BE49-F238E27FC236}">
                <a16:creationId xmlns:a16="http://schemas.microsoft.com/office/drawing/2014/main" id="{06EB28D4-AF74-3F47-BAAE-27AA00D7BA24}"/>
              </a:ext>
            </a:extLst>
          </p:cNvPr>
          <p:cNvSpPr txBox="1"/>
          <p:nvPr/>
        </p:nvSpPr>
        <p:spPr>
          <a:xfrm>
            <a:off x="9408368" y="1405149"/>
            <a:ext cx="2639616" cy="1200329"/>
          </a:xfrm>
          <a:prstGeom prst="rect">
            <a:avLst/>
          </a:prstGeom>
          <a:noFill/>
        </p:spPr>
        <p:txBody>
          <a:bodyPr wrap="square" rtlCol="0">
            <a:spAutoFit/>
          </a:bodyPr>
          <a:lstStyle/>
          <a:p>
            <a:r>
              <a:rPr lang="en-US" sz="2400" dirty="0">
                <a:latin typeface="Century Gothic" panose="020B0502020202020204" pitchFamily="34" charset="0"/>
              </a:rPr>
              <a:t>What could limit your data collection?</a:t>
            </a:r>
          </a:p>
        </p:txBody>
      </p:sp>
      <p:sp>
        <p:nvSpPr>
          <p:cNvPr id="6" name="TextBox 5">
            <a:extLst>
              <a:ext uri="{FF2B5EF4-FFF2-40B4-BE49-F238E27FC236}">
                <a16:creationId xmlns:a16="http://schemas.microsoft.com/office/drawing/2014/main" id="{90E9CFDA-3C1F-D24B-99D4-19C1F68354E5}"/>
              </a:ext>
            </a:extLst>
          </p:cNvPr>
          <p:cNvSpPr txBox="1"/>
          <p:nvPr/>
        </p:nvSpPr>
        <p:spPr>
          <a:xfrm>
            <a:off x="9336360" y="3051368"/>
            <a:ext cx="2639616" cy="1200329"/>
          </a:xfrm>
          <a:prstGeom prst="rect">
            <a:avLst/>
          </a:prstGeom>
          <a:noFill/>
        </p:spPr>
        <p:txBody>
          <a:bodyPr wrap="square" rtlCol="0">
            <a:spAutoFit/>
          </a:bodyPr>
          <a:lstStyle/>
          <a:p>
            <a:r>
              <a:rPr lang="en-US" sz="2400" dirty="0">
                <a:latin typeface="Century Gothic" panose="020B0502020202020204" pitchFamily="34" charset="0"/>
              </a:rPr>
              <a:t>Why is this a good location for a river study?</a:t>
            </a:r>
          </a:p>
        </p:txBody>
      </p:sp>
      <p:sp>
        <p:nvSpPr>
          <p:cNvPr id="7" name="TextBox 6">
            <a:extLst>
              <a:ext uri="{FF2B5EF4-FFF2-40B4-BE49-F238E27FC236}">
                <a16:creationId xmlns:a16="http://schemas.microsoft.com/office/drawing/2014/main" id="{B35346A6-796E-2348-9BB3-313842F3066B}"/>
              </a:ext>
            </a:extLst>
          </p:cNvPr>
          <p:cNvSpPr txBox="1"/>
          <p:nvPr/>
        </p:nvSpPr>
        <p:spPr>
          <a:xfrm>
            <a:off x="0" y="4361280"/>
            <a:ext cx="3287688" cy="1938992"/>
          </a:xfrm>
          <a:prstGeom prst="rect">
            <a:avLst/>
          </a:prstGeom>
          <a:noFill/>
        </p:spPr>
        <p:txBody>
          <a:bodyPr wrap="square" rtlCol="0">
            <a:spAutoFit/>
          </a:bodyPr>
          <a:lstStyle/>
          <a:p>
            <a:r>
              <a:rPr lang="en-US" sz="2400" dirty="0">
                <a:latin typeface="Century Gothic" panose="020B0502020202020204" pitchFamily="34" charset="0"/>
              </a:rPr>
              <a:t>What data could you collect?</a:t>
            </a:r>
          </a:p>
          <a:p>
            <a:endParaRPr lang="en-US" sz="2400" dirty="0">
              <a:latin typeface="Century Gothic" panose="020B0502020202020204" pitchFamily="34" charset="0"/>
            </a:endParaRPr>
          </a:p>
          <a:p>
            <a:r>
              <a:rPr lang="en-US" sz="2400" dirty="0">
                <a:latin typeface="Century Gothic" panose="020B0502020202020204" pitchFamily="34" charset="0"/>
              </a:rPr>
              <a:t>How could you present your data?</a:t>
            </a:r>
          </a:p>
        </p:txBody>
      </p:sp>
      <p:sp>
        <p:nvSpPr>
          <p:cNvPr id="8" name="TextBox 7">
            <a:extLst>
              <a:ext uri="{FF2B5EF4-FFF2-40B4-BE49-F238E27FC236}">
                <a16:creationId xmlns:a16="http://schemas.microsoft.com/office/drawing/2014/main" id="{38D0D31F-FE97-1744-AA94-3513B8555510}"/>
              </a:ext>
            </a:extLst>
          </p:cNvPr>
          <p:cNvSpPr txBox="1"/>
          <p:nvPr/>
        </p:nvSpPr>
        <p:spPr>
          <a:xfrm>
            <a:off x="4655840" y="4935796"/>
            <a:ext cx="4055773" cy="1200329"/>
          </a:xfrm>
          <a:prstGeom prst="rect">
            <a:avLst/>
          </a:prstGeom>
          <a:noFill/>
        </p:spPr>
        <p:txBody>
          <a:bodyPr wrap="square" rtlCol="0">
            <a:spAutoFit/>
          </a:bodyPr>
          <a:lstStyle/>
          <a:p>
            <a:r>
              <a:rPr lang="en-US" sz="2400" dirty="0">
                <a:latin typeface="Century Gothic" panose="020B0502020202020204" pitchFamily="34" charset="0"/>
              </a:rPr>
              <a:t>How could you improve the reliability or accuracy of your data?</a:t>
            </a:r>
          </a:p>
        </p:txBody>
      </p:sp>
    </p:spTree>
    <p:extLst>
      <p:ext uri="{BB962C8B-B14F-4D97-AF65-F5344CB8AC3E}">
        <p14:creationId xmlns:p14="http://schemas.microsoft.com/office/powerpoint/2010/main" val="2942874769"/>
      </p:ext>
    </p:extLst>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6D73EAC-97B4-ED40-89F6-35FD2E2094A4}"/>
              </a:ext>
            </a:extLst>
          </p:cNvPr>
          <p:cNvSpPr txBox="1"/>
          <p:nvPr/>
        </p:nvSpPr>
        <p:spPr>
          <a:xfrm>
            <a:off x="0" y="1713285"/>
            <a:ext cx="2639616" cy="1938992"/>
          </a:xfrm>
          <a:prstGeom prst="rect">
            <a:avLst/>
          </a:prstGeom>
          <a:noFill/>
        </p:spPr>
        <p:txBody>
          <a:bodyPr wrap="square" rtlCol="0">
            <a:spAutoFit/>
          </a:bodyPr>
          <a:lstStyle/>
          <a:p>
            <a:r>
              <a:rPr lang="en-US" sz="2400" dirty="0">
                <a:latin typeface="Century Gothic" panose="020B0502020202020204" pitchFamily="34" charset="0"/>
              </a:rPr>
              <a:t>What are the risks?</a:t>
            </a:r>
          </a:p>
          <a:p>
            <a:endParaRPr lang="en-US" sz="2400" dirty="0">
              <a:latin typeface="Century Gothic" panose="020B0502020202020204" pitchFamily="34" charset="0"/>
            </a:endParaRPr>
          </a:p>
          <a:p>
            <a:r>
              <a:rPr lang="en-US" sz="2400" dirty="0">
                <a:latin typeface="Century Gothic" panose="020B0502020202020204" pitchFamily="34" charset="0"/>
              </a:rPr>
              <a:t>What is the risk management?</a:t>
            </a:r>
          </a:p>
        </p:txBody>
      </p:sp>
      <p:sp>
        <p:nvSpPr>
          <p:cNvPr id="5" name="TextBox 4">
            <a:extLst>
              <a:ext uri="{FF2B5EF4-FFF2-40B4-BE49-F238E27FC236}">
                <a16:creationId xmlns:a16="http://schemas.microsoft.com/office/drawing/2014/main" id="{06EB28D4-AF74-3F47-BAAE-27AA00D7BA24}"/>
              </a:ext>
            </a:extLst>
          </p:cNvPr>
          <p:cNvSpPr txBox="1"/>
          <p:nvPr/>
        </p:nvSpPr>
        <p:spPr>
          <a:xfrm>
            <a:off x="9408368" y="1521264"/>
            <a:ext cx="2639616" cy="1200329"/>
          </a:xfrm>
          <a:prstGeom prst="rect">
            <a:avLst/>
          </a:prstGeom>
          <a:noFill/>
        </p:spPr>
        <p:txBody>
          <a:bodyPr wrap="square" rtlCol="0">
            <a:spAutoFit/>
          </a:bodyPr>
          <a:lstStyle/>
          <a:p>
            <a:r>
              <a:rPr lang="en-US" sz="2400" dirty="0">
                <a:latin typeface="Century Gothic" panose="020B0502020202020204" pitchFamily="34" charset="0"/>
              </a:rPr>
              <a:t>What could limit your data collection?</a:t>
            </a:r>
          </a:p>
        </p:txBody>
      </p:sp>
      <p:sp>
        <p:nvSpPr>
          <p:cNvPr id="6" name="TextBox 5">
            <a:extLst>
              <a:ext uri="{FF2B5EF4-FFF2-40B4-BE49-F238E27FC236}">
                <a16:creationId xmlns:a16="http://schemas.microsoft.com/office/drawing/2014/main" id="{90E9CFDA-3C1F-D24B-99D4-19C1F68354E5}"/>
              </a:ext>
            </a:extLst>
          </p:cNvPr>
          <p:cNvSpPr txBox="1"/>
          <p:nvPr/>
        </p:nvSpPr>
        <p:spPr>
          <a:xfrm>
            <a:off x="9336360" y="3167483"/>
            <a:ext cx="2639616" cy="1569660"/>
          </a:xfrm>
          <a:prstGeom prst="rect">
            <a:avLst/>
          </a:prstGeom>
          <a:noFill/>
        </p:spPr>
        <p:txBody>
          <a:bodyPr wrap="square" rtlCol="0">
            <a:spAutoFit/>
          </a:bodyPr>
          <a:lstStyle/>
          <a:p>
            <a:r>
              <a:rPr lang="en-US" sz="2400" dirty="0">
                <a:latin typeface="Century Gothic" panose="020B0502020202020204" pitchFamily="34" charset="0"/>
              </a:rPr>
              <a:t>Why is this a good location </a:t>
            </a:r>
            <a:r>
              <a:rPr lang="en-US" sz="2400">
                <a:latin typeface="Century Gothic" panose="020B0502020202020204" pitchFamily="34" charset="0"/>
              </a:rPr>
              <a:t>for a coastal </a:t>
            </a:r>
            <a:r>
              <a:rPr lang="en-US" sz="2400" dirty="0">
                <a:latin typeface="Century Gothic" panose="020B0502020202020204" pitchFamily="34" charset="0"/>
              </a:rPr>
              <a:t>study?</a:t>
            </a:r>
          </a:p>
        </p:txBody>
      </p:sp>
      <p:sp>
        <p:nvSpPr>
          <p:cNvPr id="7" name="TextBox 6">
            <a:extLst>
              <a:ext uri="{FF2B5EF4-FFF2-40B4-BE49-F238E27FC236}">
                <a16:creationId xmlns:a16="http://schemas.microsoft.com/office/drawing/2014/main" id="{B35346A6-796E-2348-9BB3-313842F3066B}"/>
              </a:ext>
            </a:extLst>
          </p:cNvPr>
          <p:cNvSpPr txBox="1"/>
          <p:nvPr/>
        </p:nvSpPr>
        <p:spPr>
          <a:xfrm>
            <a:off x="0" y="3994296"/>
            <a:ext cx="3287688" cy="1938992"/>
          </a:xfrm>
          <a:prstGeom prst="rect">
            <a:avLst/>
          </a:prstGeom>
          <a:noFill/>
        </p:spPr>
        <p:txBody>
          <a:bodyPr wrap="square" rtlCol="0">
            <a:spAutoFit/>
          </a:bodyPr>
          <a:lstStyle/>
          <a:p>
            <a:r>
              <a:rPr lang="en-US" sz="2400" dirty="0">
                <a:latin typeface="Century Gothic" panose="020B0502020202020204" pitchFamily="34" charset="0"/>
              </a:rPr>
              <a:t>What data could you collect?</a:t>
            </a:r>
          </a:p>
          <a:p>
            <a:endParaRPr lang="en-US" sz="2400" dirty="0">
              <a:latin typeface="Century Gothic" panose="020B0502020202020204" pitchFamily="34" charset="0"/>
            </a:endParaRPr>
          </a:p>
          <a:p>
            <a:r>
              <a:rPr lang="en-US" sz="2400" dirty="0">
                <a:latin typeface="Century Gothic" panose="020B0502020202020204" pitchFamily="34" charset="0"/>
              </a:rPr>
              <a:t>How could you present your data?</a:t>
            </a:r>
          </a:p>
        </p:txBody>
      </p:sp>
      <p:sp>
        <p:nvSpPr>
          <p:cNvPr id="8" name="TextBox 7">
            <a:extLst>
              <a:ext uri="{FF2B5EF4-FFF2-40B4-BE49-F238E27FC236}">
                <a16:creationId xmlns:a16="http://schemas.microsoft.com/office/drawing/2014/main" id="{38D0D31F-FE97-1744-AA94-3513B8555510}"/>
              </a:ext>
            </a:extLst>
          </p:cNvPr>
          <p:cNvSpPr txBox="1"/>
          <p:nvPr/>
        </p:nvSpPr>
        <p:spPr>
          <a:xfrm>
            <a:off x="4655840" y="5051911"/>
            <a:ext cx="4055773" cy="1200329"/>
          </a:xfrm>
          <a:prstGeom prst="rect">
            <a:avLst/>
          </a:prstGeom>
          <a:noFill/>
        </p:spPr>
        <p:txBody>
          <a:bodyPr wrap="square" rtlCol="0">
            <a:spAutoFit/>
          </a:bodyPr>
          <a:lstStyle/>
          <a:p>
            <a:r>
              <a:rPr lang="en-US" sz="2400" dirty="0">
                <a:latin typeface="Century Gothic" panose="020B0502020202020204" pitchFamily="34" charset="0"/>
              </a:rPr>
              <a:t>How could you improve the reliability or accuracy of your data?</a:t>
            </a:r>
          </a:p>
        </p:txBody>
      </p:sp>
      <p:pic>
        <p:nvPicPr>
          <p:cNvPr id="3074" name="Picture 2" descr="Blackpool | town and unitary authority, England, United Kingdom | Britannica">
            <a:extLst>
              <a:ext uri="{FF2B5EF4-FFF2-40B4-BE49-F238E27FC236}">
                <a16:creationId xmlns:a16="http://schemas.microsoft.com/office/drawing/2014/main" id="{60694F5C-96EF-504B-875D-6BBADD3E1E5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27649" y="396520"/>
            <a:ext cx="5578847" cy="3909053"/>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02C290EE-B41D-4E40-949A-4DEFA4FBD909}"/>
              </a:ext>
            </a:extLst>
          </p:cNvPr>
          <p:cNvSpPr txBox="1"/>
          <p:nvPr/>
        </p:nvSpPr>
        <p:spPr>
          <a:xfrm>
            <a:off x="3315995" y="4335272"/>
            <a:ext cx="6138672" cy="297454"/>
          </a:xfrm>
          <a:prstGeom prst="rect">
            <a:avLst/>
          </a:prstGeom>
          <a:noFill/>
        </p:spPr>
        <p:txBody>
          <a:bodyPr wrap="square">
            <a:spAutoFit/>
          </a:bodyPr>
          <a:lstStyle/>
          <a:p>
            <a:r>
              <a:rPr lang="en-US" sz="1333" dirty="0">
                <a:latin typeface="Century Gothic" panose="020B0502020202020204" pitchFamily="34" charset="0"/>
              </a:rPr>
              <a:t>https://</a:t>
            </a:r>
            <a:r>
              <a:rPr lang="en-US" sz="1333" dirty="0" err="1">
                <a:latin typeface="Century Gothic" panose="020B0502020202020204" pitchFamily="34" charset="0"/>
              </a:rPr>
              <a:t>www.britannica.com</a:t>
            </a:r>
            <a:r>
              <a:rPr lang="en-US" sz="1333" dirty="0">
                <a:latin typeface="Century Gothic" panose="020B0502020202020204" pitchFamily="34" charset="0"/>
              </a:rPr>
              <a:t>/place/Blackpool</a:t>
            </a:r>
          </a:p>
        </p:txBody>
      </p:sp>
    </p:spTree>
    <p:extLst>
      <p:ext uri="{BB962C8B-B14F-4D97-AF65-F5344CB8AC3E}">
        <p14:creationId xmlns:p14="http://schemas.microsoft.com/office/powerpoint/2010/main" val="112534098"/>
      </p:ext>
    </p:extLst>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5E2D5A-E740-8CE9-3C0F-306453374117}"/>
              </a:ext>
            </a:extLst>
          </p:cNvPr>
          <p:cNvSpPr>
            <a:spLocks noGrp="1"/>
          </p:cNvSpPr>
          <p:nvPr>
            <p:ph type="title" idx="4294967295"/>
          </p:nvPr>
        </p:nvSpPr>
        <p:spPr>
          <a:xfrm>
            <a:off x="0" y="257175"/>
            <a:ext cx="11361738" cy="763588"/>
          </a:xfrm>
        </p:spPr>
        <p:txBody>
          <a:bodyPr>
            <a:noAutofit/>
          </a:bodyPr>
          <a:lstStyle/>
          <a:p>
            <a:r>
              <a:rPr lang="en-US" sz="2400" dirty="0"/>
              <a:t>Regeneration in Blackpool (short title!)</a:t>
            </a:r>
            <a:br>
              <a:rPr lang="en-US" sz="2400" dirty="0"/>
            </a:br>
            <a:r>
              <a:rPr lang="en-US" sz="2400" dirty="0"/>
              <a:t>Do the impacts of regeneration in Blackpool decrease with distance from the beach?</a:t>
            </a:r>
          </a:p>
        </p:txBody>
      </p:sp>
      <p:graphicFrame>
        <p:nvGraphicFramePr>
          <p:cNvPr id="4" name="Table 3">
            <a:extLst>
              <a:ext uri="{FF2B5EF4-FFF2-40B4-BE49-F238E27FC236}">
                <a16:creationId xmlns:a16="http://schemas.microsoft.com/office/drawing/2014/main" id="{DCE559CD-FCC1-41AF-3D68-55C15C1EC14B}"/>
              </a:ext>
            </a:extLst>
          </p:cNvPr>
          <p:cNvGraphicFramePr>
            <a:graphicFrameLocks noGrp="1"/>
          </p:cNvGraphicFramePr>
          <p:nvPr/>
        </p:nvGraphicFramePr>
        <p:xfrm>
          <a:off x="1" y="1717040"/>
          <a:ext cx="10032436" cy="4343400"/>
        </p:xfrm>
        <a:graphic>
          <a:graphicData uri="http://schemas.openxmlformats.org/drawingml/2006/table">
            <a:tbl>
              <a:tblPr firstRow="1" firstCol="1" bandRow="1">
                <a:tableStyleId>{5940675A-B579-460E-94D1-54222C63F5DA}</a:tableStyleId>
              </a:tblPr>
              <a:tblGrid>
                <a:gridCol w="554872">
                  <a:extLst>
                    <a:ext uri="{9D8B030D-6E8A-4147-A177-3AD203B41FA5}">
                      <a16:colId xmlns:a16="http://schemas.microsoft.com/office/drawing/2014/main" val="2425011309"/>
                    </a:ext>
                  </a:extLst>
                </a:gridCol>
                <a:gridCol w="1163443">
                  <a:extLst>
                    <a:ext uri="{9D8B030D-6E8A-4147-A177-3AD203B41FA5}">
                      <a16:colId xmlns:a16="http://schemas.microsoft.com/office/drawing/2014/main" val="4025379444"/>
                    </a:ext>
                  </a:extLst>
                </a:gridCol>
                <a:gridCol w="1476672">
                  <a:extLst>
                    <a:ext uri="{9D8B030D-6E8A-4147-A177-3AD203B41FA5}">
                      <a16:colId xmlns:a16="http://schemas.microsoft.com/office/drawing/2014/main" val="4257669653"/>
                    </a:ext>
                  </a:extLst>
                </a:gridCol>
                <a:gridCol w="1597493">
                  <a:extLst>
                    <a:ext uri="{9D8B030D-6E8A-4147-A177-3AD203B41FA5}">
                      <a16:colId xmlns:a16="http://schemas.microsoft.com/office/drawing/2014/main" val="3777798328"/>
                    </a:ext>
                  </a:extLst>
                </a:gridCol>
                <a:gridCol w="1597493">
                  <a:extLst>
                    <a:ext uri="{9D8B030D-6E8A-4147-A177-3AD203B41FA5}">
                      <a16:colId xmlns:a16="http://schemas.microsoft.com/office/drawing/2014/main" val="3977896003"/>
                    </a:ext>
                  </a:extLst>
                </a:gridCol>
                <a:gridCol w="1322372">
                  <a:extLst>
                    <a:ext uri="{9D8B030D-6E8A-4147-A177-3AD203B41FA5}">
                      <a16:colId xmlns:a16="http://schemas.microsoft.com/office/drawing/2014/main" val="1513291307"/>
                    </a:ext>
                  </a:extLst>
                </a:gridCol>
                <a:gridCol w="1455996">
                  <a:extLst>
                    <a:ext uri="{9D8B030D-6E8A-4147-A177-3AD203B41FA5}">
                      <a16:colId xmlns:a16="http://schemas.microsoft.com/office/drawing/2014/main" val="2800354796"/>
                    </a:ext>
                  </a:extLst>
                </a:gridCol>
                <a:gridCol w="864095">
                  <a:extLst>
                    <a:ext uri="{9D8B030D-6E8A-4147-A177-3AD203B41FA5}">
                      <a16:colId xmlns:a16="http://schemas.microsoft.com/office/drawing/2014/main" val="19205932"/>
                    </a:ext>
                  </a:extLst>
                </a:gridCol>
              </a:tblGrid>
              <a:tr h="1341120">
                <a:tc>
                  <a:txBody>
                    <a:bodyPr/>
                    <a:lstStyle/>
                    <a:p>
                      <a:r>
                        <a:rPr lang="en-US" sz="1500" dirty="0">
                          <a:effectLst/>
                        </a:rPr>
                        <a:t>Site</a:t>
                      </a:r>
                      <a:endParaRPr lang="en-GB" sz="2700" dirty="0">
                        <a:effectLst/>
                        <a:latin typeface="Cambria" panose="02040503050406030204" pitchFamily="18" charset="0"/>
                        <a:ea typeface="MS Mincho" panose="02020609040205080304" pitchFamily="49" charset="-128"/>
                        <a:cs typeface="Times New Roman" panose="02020603050405020304" pitchFamily="18" charset="0"/>
                      </a:endParaRPr>
                    </a:p>
                  </a:txBody>
                  <a:tcPr marT="0" marB="0"/>
                </a:tc>
                <a:tc>
                  <a:txBody>
                    <a:bodyPr/>
                    <a:lstStyle/>
                    <a:p>
                      <a:r>
                        <a:rPr lang="en-US" sz="1500" dirty="0">
                          <a:effectLst/>
                        </a:rPr>
                        <a:t>Distance from coast (m)</a:t>
                      </a:r>
                      <a:endParaRPr lang="en-GB" sz="2700" dirty="0">
                        <a:effectLst/>
                        <a:latin typeface="Cambria" panose="02040503050406030204" pitchFamily="18" charset="0"/>
                        <a:ea typeface="MS Mincho" panose="02020609040205080304" pitchFamily="49" charset="-128"/>
                        <a:cs typeface="Times New Roman" panose="02020603050405020304" pitchFamily="18" charset="0"/>
                      </a:endParaRPr>
                    </a:p>
                  </a:txBody>
                  <a:tcPr marT="0" marB="0"/>
                </a:tc>
                <a:tc>
                  <a:txBody>
                    <a:bodyPr/>
                    <a:lstStyle/>
                    <a:p>
                      <a:r>
                        <a:rPr lang="en-US" sz="1500" dirty="0">
                          <a:effectLst/>
                        </a:rPr>
                        <a:t>Description</a:t>
                      </a:r>
                      <a:endParaRPr lang="en-GB" sz="2700" dirty="0">
                        <a:effectLst/>
                        <a:latin typeface="Cambria" panose="02040503050406030204" pitchFamily="18" charset="0"/>
                        <a:ea typeface="MS Mincho" panose="02020609040205080304" pitchFamily="49" charset="-128"/>
                        <a:cs typeface="Times New Roman" panose="02020603050405020304" pitchFamily="18" charset="0"/>
                      </a:endParaRPr>
                    </a:p>
                  </a:txBody>
                  <a:tcPr marT="0" marB="0"/>
                </a:tc>
                <a:tc>
                  <a:txBody>
                    <a:bodyPr/>
                    <a:lstStyle/>
                    <a:p>
                      <a:r>
                        <a:rPr lang="en-US" sz="1500" dirty="0">
                          <a:effectLst/>
                        </a:rPr>
                        <a:t>Building attractiveness </a:t>
                      </a:r>
                      <a:endParaRPr lang="en-GB" sz="2700" dirty="0">
                        <a:effectLst/>
                        <a:latin typeface="Cambria" panose="02040503050406030204" pitchFamily="18" charset="0"/>
                        <a:ea typeface="MS Mincho" panose="02020609040205080304" pitchFamily="49" charset="-128"/>
                        <a:cs typeface="Times New Roman" panose="02020603050405020304" pitchFamily="18" charset="0"/>
                      </a:endParaRPr>
                    </a:p>
                  </a:txBody>
                  <a:tcPr marT="0" marB="0"/>
                </a:tc>
                <a:tc>
                  <a:txBody>
                    <a:bodyPr/>
                    <a:lstStyle/>
                    <a:p>
                      <a:r>
                        <a:rPr lang="en-US" sz="1500">
                          <a:effectLst/>
                        </a:rPr>
                        <a:t>Traffic management </a:t>
                      </a:r>
                      <a:endParaRPr lang="en-GB" sz="2700">
                        <a:effectLst/>
                        <a:latin typeface="Cambria" panose="02040503050406030204" pitchFamily="18" charset="0"/>
                        <a:ea typeface="MS Mincho" panose="02020609040205080304" pitchFamily="49" charset="-128"/>
                        <a:cs typeface="Times New Roman" panose="02020603050405020304" pitchFamily="18" charset="0"/>
                      </a:endParaRPr>
                    </a:p>
                  </a:txBody>
                  <a:tcPr marT="0" marB="0"/>
                </a:tc>
                <a:tc>
                  <a:txBody>
                    <a:bodyPr/>
                    <a:lstStyle/>
                    <a:p>
                      <a:r>
                        <a:rPr lang="en-US" sz="1500">
                          <a:effectLst/>
                        </a:rPr>
                        <a:t>Public amenities (lighting/ signage/ benches/ bins, etc)</a:t>
                      </a:r>
                      <a:endParaRPr lang="en-GB" sz="2700">
                        <a:effectLst/>
                        <a:latin typeface="Cambria" panose="02040503050406030204" pitchFamily="18" charset="0"/>
                        <a:ea typeface="MS Mincho" panose="02020609040205080304" pitchFamily="49" charset="-128"/>
                        <a:cs typeface="Times New Roman" panose="02020603050405020304" pitchFamily="18" charset="0"/>
                      </a:endParaRPr>
                    </a:p>
                  </a:txBody>
                  <a:tcPr marT="0" marB="0"/>
                </a:tc>
                <a:tc>
                  <a:txBody>
                    <a:bodyPr/>
                    <a:lstStyle/>
                    <a:p>
                      <a:r>
                        <a:rPr lang="en-US" sz="1500" dirty="0">
                          <a:effectLst/>
                        </a:rPr>
                        <a:t>Accessibility</a:t>
                      </a:r>
                      <a:endParaRPr lang="en-GB" sz="2700" dirty="0">
                        <a:effectLst/>
                        <a:latin typeface="Cambria" panose="02040503050406030204" pitchFamily="18" charset="0"/>
                        <a:ea typeface="MS Mincho" panose="02020609040205080304" pitchFamily="49" charset="-128"/>
                        <a:cs typeface="Times New Roman" panose="02020603050405020304" pitchFamily="18" charset="0"/>
                      </a:endParaRPr>
                    </a:p>
                  </a:txBody>
                  <a:tcPr marT="0" marB="0"/>
                </a:tc>
                <a:tc>
                  <a:txBody>
                    <a:bodyPr/>
                    <a:lstStyle/>
                    <a:p>
                      <a:r>
                        <a:rPr lang="en-GB" sz="1500" dirty="0">
                          <a:effectLst/>
                          <a:latin typeface="+mj-lt"/>
                          <a:ea typeface="MS Mincho" panose="02020609040205080304" pitchFamily="49" charset="-128"/>
                          <a:cs typeface="Times New Roman" panose="02020603050405020304" pitchFamily="18" charset="0"/>
                        </a:rPr>
                        <a:t>Total</a:t>
                      </a:r>
                    </a:p>
                  </a:txBody>
                  <a:tcPr marT="0" marB="0"/>
                </a:tc>
                <a:extLst>
                  <a:ext uri="{0D108BD9-81ED-4DB2-BD59-A6C34878D82A}">
                    <a16:rowId xmlns:a16="http://schemas.microsoft.com/office/drawing/2014/main" val="3444413104"/>
                  </a:ext>
                </a:extLst>
              </a:tr>
              <a:tr h="670560">
                <a:tc>
                  <a:txBody>
                    <a:bodyPr/>
                    <a:lstStyle/>
                    <a:p>
                      <a:r>
                        <a:rPr lang="en-US" sz="1500">
                          <a:effectLst/>
                        </a:rPr>
                        <a:t>1 </a:t>
                      </a:r>
                      <a:endParaRPr lang="en-GB" sz="2700">
                        <a:effectLst/>
                        <a:latin typeface="Cambria" panose="02040503050406030204" pitchFamily="18" charset="0"/>
                        <a:ea typeface="MS Mincho" panose="02020609040205080304" pitchFamily="49" charset="-128"/>
                        <a:cs typeface="Times New Roman" panose="02020603050405020304" pitchFamily="18" charset="0"/>
                      </a:endParaRPr>
                    </a:p>
                  </a:txBody>
                  <a:tcPr marT="0" marB="0"/>
                </a:tc>
                <a:tc>
                  <a:txBody>
                    <a:bodyPr/>
                    <a:lstStyle/>
                    <a:p>
                      <a:r>
                        <a:rPr lang="en-US" sz="1500">
                          <a:effectLst/>
                        </a:rPr>
                        <a:t>0</a:t>
                      </a:r>
                      <a:endParaRPr lang="en-GB" sz="2700">
                        <a:effectLst/>
                        <a:latin typeface="Cambria" panose="02040503050406030204" pitchFamily="18" charset="0"/>
                        <a:ea typeface="MS Mincho" panose="02020609040205080304" pitchFamily="49" charset="-128"/>
                        <a:cs typeface="Times New Roman" panose="02020603050405020304" pitchFamily="18" charset="0"/>
                      </a:endParaRPr>
                    </a:p>
                  </a:txBody>
                  <a:tcPr marT="0" marB="0"/>
                </a:tc>
                <a:tc>
                  <a:txBody>
                    <a:bodyPr/>
                    <a:lstStyle/>
                    <a:p>
                      <a:r>
                        <a:rPr lang="en-US" sz="1500" dirty="0">
                          <a:effectLst/>
                        </a:rPr>
                        <a:t>Seafront (west)  Seating area by the mirror ball</a:t>
                      </a:r>
                      <a:endParaRPr lang="en-GB" sz="2700" dirty="0">
                        <a:effectLst/>
                        <a:latin typeface="Cambria" panose="02040503050406030204" pitchFamily="18" charset="0"/>
                        <a:ea typeface="MS Mincho" panose="02020609040205080304" pitchFamily="49" charset="-128"/>
                        <a:cs typeface="Times New Roman" panose="02020603050405020304" pitchFamily="18" charset="0"/>
                      </a:endParaRPr>
                    </a:p>
                  </a:txBody>
                  <a:tcPr marT="0" marB="0"/>
                </a:tc>
                <a:tc>
                  <a:txBody>
                    <a:bodyPr/>
                    <a:lstStyle/>
                    <a:p>
                      <a:pPr algn="ctr"/>
                      <a:r>
                        <a:rPr lang="en-US" sz="1500" dirty="0">
                          <a:effectLst/>
                        </a:rPr>
                        <a:t>4</a:t>
                      </a:r>
                      <a:endParaRPr lang="en-GB" sz="2700" dirty="0">
                        <a:effectLst/>
                        <a:latin typeface="Cambria" panose="02040503050406030204" pitchFamily="18" charset="0"/>
                        <a:ea typeface="MS Mincho" panose="02020609040205080304" pitchFamily="49" charset="-128"/>
                        <a:cs typeface="Times New Roman" panose="02020603050405020304" pitchFamily="18" charset="0"/>
                      </a:endParaRPr>
                    </a:p>
                  </a:txBody>
                  <a:tcPr marT="0" marB="0"/>
                </a:tc>
                <a:tc>
                  <a:txBody>
                    <a:bodyPr/>
                    <a:lstStyle/>
                    <a:p>
                      <a:pPr algn="ctr"/>
                      <a:r>
                        <a:rPr lang="en-US" sz="1500" dirty="0">
                          <a:effectLst/>
                        </a:rPr>
                        <a:t>5</a:t>
                      </a:r>
                      <a:endParaRPr lang="en-GB" sz="2700" dirty="0">
                        <a:effectLst/>
                        <a:latin typeface="Cambria" panose="02040503050406030204" pitchFamily="18" charset="0"/>
                        <a:ea typeface="MS Mincho" panose="02020609040205080304" pitchFamily="49" charset="-128"/>
                        <a:cs typeface="Times New Roman" panose="02020603050405020304" pitchFamily="18" charset="0"/>
                      </a:endParaRPr>
                    </a:p>
                  </a:txBody>
                  <a:tcPr marT="0" marB="0"/>
                </a:tc>
                <a:tc>
                  <a:txBody>
                    <a:bodyPr/>
                    <a:lstStyle/>
                    <a:p>
                      <a:pPr algn="ctr"/>
                      <a:r>
                        <a:rPr lang="en-US" sz="1500">
                          <a:effectLst/>
                        </a:rPr>
                        <a:t>5</a:t>
                      </a:r>
                      <a:endParaRPr lang="en-GB" sz="2700">
                        <a:effectLst/>
                        <a:latin typeface="Cambria" panose="02040503050406030204" pitchFamily="18" charset="0"/>
                        <a:ea typeface="MS Mincho" panose="02020609040205080304" pitchFamily="49" charset="-128"/>
                        <a:cs typeface="Times New Roman" panose="02020603050405020304" pitchFamily="18" charset="0"/>
                      </a:endParaRPr>
                    </a:p>
                  </a:txBody>
                  <a:tcPr marT="0" marB="0"/>
                </a:tc>
                <a:tc>
                  <a:txBody>
                    <a:bodyPr/>
                    <a:lstStyle/>
                    <a:p>
                      <a:pPr algn="ctr"/>
                      <a:r>
                        <a:rPr lang="en-US" sz="1500" dirty="0">
                          <a:effectLst/>
                        </a:rPr>
                        <a:t>5</a:t>
                      </a:r>
                      <a:endParaRPr lang="en-GB" sz="2700" dirty="0">
                        <a:effectLst/>
                        <a:latin typeface="Cambria" panose="02040503050406030204" pitchFamily="18" charset="0"/>
                        <a:ea typeface="MS Mincho" panose="02020609040205080304" pitchFamily="49" charset="-128"/>
                        <a:cs typeface="Times New Roman" panose="02020603050405020304" pitchFamily="18" charset="0"/>
                      </a:endParaRPr>
                    </a:p>
                  </a:txBody>
                  <a:tcPr marT="0" marB="0"/>
                </a:tc>
                <a:tc>
                  <a:txBody>
                    <a:bodyPr/>
                    <a:lstStyle/>
                    <a:p>
                      <a:pPr algn="ctr"/>
                      <a:r>
                        <a:rPr lang="en-GB" sz="1500" dirty="0">
                          <a:effectLst/>
                          <a:latin typeface="+mj-lt"/>
                          <a:ea typeface="MS Mincho" panose="02020609040205080304" pitchFamily="49" charset="-128"/>
                          <a:cs typeface="Times New Roman" panose="02020603050405020304" pitchFamily="18" charset="0"/>
                        </a:rPr>
                        <a:t>19</a:t>
                      </a:r>
                    </a:p>
                  </a:txBody>
                  <a:tcPr marT="0" marB="0"/>
                </a:tc>
                <a:extLst>
                  <a:ext uri="{0D108BD9-81ED-4DB2-BD59-A6C34878D82A}">
                    <a16:rowId xmlns:a16="http://schemas.microsoft.com/office/drawing/2014/main" val="531648918"/>
                  </a:ext>
                </a:extLst>
              </a:tr>
              <a:tr h="447040">
                <a:tc>
                  <a:txBody>
                    <a:bodyPr/>
                    <a:lstStyle/>
                    <a:p>
                      <a:pPr algn="just"/>
                      <a:r>
                        <a:rPr lang="en-US" sz="1500">
                          <a:effectLst/>
                        </a:rPr>
                        <a:t>2 </a:t>
                      </a:r>
                      <a:endParaRPr lang="en-GB" sz="2700">
                        <a:effectLst/>
                        <a:latin typeface="Cambria" panose="02040503050406030204" pitchFamily="18" charset="0"/>
                        <a:ea typeface="MS Mincho" panose="02020609040205080304" pitchFamily="49" charset="-128"/>
                        <a:cs typeface="Times New Roman" panose="02020603050405020304" pitchFamily="18" charset="0"/>
                      </a:endParaRPr>
                    </a:p>
                  </a:txBody>
                  <a:tcPr marT="0" marB="0"/>
                </a:tc>
                <a:tc>
                  <a:txBody>
                    <a:bodyPr/>
                    <a:lstStyle/>
                    <a:p>
                      <a:r>
                        <a:rPr lang="en-US" sz="1500">
                          <a:effectLst/>
                        </a:rPr>
                        <a:t>100</a:t>
                      </a:r>
                      <a:endParaRPr lang="en-GB" sz="2700">
                        <a:effectLst/>
                        <a:latin typeface="Cambria" panose="02040503050406030204" pitchFamily="18" charset="0"/>
                        <a:ea typeface="MS Mincho" panose="02020609040205080304" pitchFamily="49" charset="-128"/>
                        <a:cs typeface="Times New Roman" panose="02020603050405020304" pitchFamily="18" charset="0"/>
                      </a:endParaRPr>
                    </a:p>
                  </a:txBody>
                  <a:tcPr marT="0" marB="0"/>
                </a:tc>
                <a:tc>
                  <a:txBody>
                    <a:bodyPr/>
                    <a:lstStyle/>
                    <a:p>
                      <a:r>
                        <a:rPr lang="en-US" sz="1500">
                          <a:effectLst/>
                        </a:rPr>
                        <a:t>Solaris Park</a:t>
                      </a:r>
                      <a:endParaRPr lang="en-GB" sz="2700">
                        <a:effectLst/>
                        <a:latin typeface="Cambria" panose="02040503050406030204" pitchFamily="18" charset="0"/>
                        <a:ea typeface="MS Mincho" panose="02020609040205080304" pitchFamily="49" charset="-128"/>
                        <a:cs typeface="Times New Roman" panose="02020603050405020304" pitchFamily="18" charset="0"/>
                      </a:endParaRPr>
                    </a:p>
                  </a:txBody>
                  <a:tcPr marT="0" marB="0"/>
                </a:tc>
                <a:tc>
                  <a:txBody>
                    <a:bodyPr/>
                    <a:lstStyle/>
                    <a:p>
                      <a:pPr algn="ctr"/>
                      <a:r>
                        <a:rPr lang="en-US" sz="1500" dirty="0">
                          <a:effectLst/>
                        </a:rPr>
                        <a:t>4</a:t>
                      </a:r>
                      <a:endParaRPr lang="en-GB" sz="2700" dirty="0">
                        <a:effectLst/>
                      </a:endParaRPr>
                    </a:p>
                    <a:p>
                      <a:pPr algn="ctr"/>
                      <a:r>
                        <a:rPr lang="en-US" sz="1500" dirty="0">
                          <a:effectLst/>
                        </a:rPr>
                        <a:t> </a:t>
                      </a:r>
                      <a:endParaRPr lang="en-GB" sz="2700" dirty="0">
                        <a:effectLst/>
                        <a:latin typeface="Cambria" panose="02040503050406030204" pitchFamily="18" charset="0"/>
                        <a:ea typeface="MS Mincho" panose="02020609040205080304" pitchFamily="49" charset="-128"/>
                        <a:cs typeface="Times New Roman" panose="02020603050405020304" pitchFamily="18" charset="0"/>
                      </a:endParaRPr>
                    </a:p>
                  </a:txBody>
                  <a:tcPr marT="0" marB="0"/>
                </a:tc>
                <a:tc>
                  <a:txBody>
                    <a:bodyPr/>
                    <a:lstStyle/>
                    <a:p>
                      <a:pPr algn="ctr"/>
                      <a:r>
                        <a:rPr lang="en-US" sz="1500" dirty="0">
                          <a:effectLst/>
                        </a:rPr>
                        <a:t>5</a:t>
                      </a:r>
                      <a:endParaRPr lang="en-GB" sz="2700" dirty="0">
                        <a:effectLst/>
                        <a:latin typeface="Cambria" panose="02040503050406030204" pitchFamily="18" charset="0"/>
                        <a:ea typeface="MS Mincho" panose="02020609040205080304" pitchFamily="49" charset="-128"/>
                        <a:cs typeface="Times New Roman" panose="02020603050405020304" pitchFamily="18" charset="0"/>
                      </a:endParaRPr>
                    </a:p>
                  </a:txBody>
                  <a:tcPr marT="0" marB="0"/>
                </a:tc>
                <a:tc>
                  <a:txBody>
                    <a:bodyPr/>
                    <a:lstStyle/>
                    <a:p>
                      <a:pPr algn="ctr"/>
                      <a:r>
                        <a:rPr lang="en-US" sz="1500">
                          <a:effectLst/>
                        </a:rPr>
                        <a:t>4</a:t>
                      </a:r>
                      <a:endParaRPr lang="en-GB" sz="2700">
                        <a:effectLst/>
                        <a:latin typeface="Cambria" panose="02040503050406030204" pitchFamily="18" charset="0"/>
                        <a:ea typeface="MS Mincho" panose="02020609040205080304" pitchFamily="49" charset="-128"/>
                        <a:cs typeface="Times New Roman" panose="02020603050405020304" pitchFamily="18" charset="0"/>
                      </a:endParaRPr>
                    </a:p>
                  </a:txBody>
                  <a:tcPr marT="0" marB="0"/>
                </a:tc>
                <a:tc>
                  <a:txBody>
                    <a:bodyPr/>
                    <a:lstStyle/>
                    <a:p>
                      <a:pPr algn="ctr"/>
                      <a:r>
                        <a:rPr lang="en-US" sz="1500" dirty="0">
                          <a:effectLst/>
                        </a:rPr>
                        <a:t>5</a:t>
                      </a:r>
                      <a:endParaRPr lang="en-GB" sz="2700" dirty="0">
                        <a:effectLst/>
                        <a:latin typeface="Cambria" panose="02040503050406030204" pitchFamily="18" charset="0"/>
                        <a:ea typeface="MS Mincho" panose="02020609040205080304" pitchFamily="49" charset="-128"/>
                        <a:cs typeface="Times New Roman" panose="02020603050405020304" pitchFamily="18" charset="0"/>
                      </a:endParaRPr>
                    </a:p>
                  </a:txBody>
                  <a:tcPr marT="0" marB="0"/>
                </a:tc>
                <a:tc>
                  <a:txBody>
                    <a:bodyPr/>
                    <a:lstStyle/>
                    <a:p>
                      <a:pPr algn="ctr"/>
                      <a:r>
                        <a:rPr lang="en-GB" sz="1500" dirty="0">
                          <a:effectLst/>
                          <a:latin typeface="+mj-lt"/>
                          <a:ea typeface="MS Mincho" panose="02020609040205080304" pitchFamily="49" charset="-128"/>
                          <a:cs typeface="Times New Roman" panose="02020603050405020304" pitchFamily="18" charset="0"/>
                        </a:rPr>
                        <a:t>18</a:t>
                      </a:r>
                    </a:p>
                  </a:txBody>
                  <a:tcPr marT="0" marB="0"/>
                </a:tc>
                <a:extLst>
                  <a:ext uri="{0D108BD9-81ED-4DB2-BD59-A6C34878D82A}">
                    <a16:rowId xmlns:a16="http://schemas.microsoft.com/office/drawing/2014/main" val="2762068943"/>
                  </a:ext>
                </a:extLst>
              </a:tr>
              <a:tr h="447040">
                <a:tc>
                  <a:txBody>
                    <a:bodyPr/>
                    <a:lstStyle/>
                    <a:p>
                      <a:pPr algn="just"/>
                      <a:r>
                        <a:rPr lang="en-US" sz="1500">
                          <a:effectLst/>
                        </a:rPr>
                        <a:t>3</a:t>
                      </a:r>
                      <a:endParaRPr lang="en-GB" sz="2700">
                        <a:effectLst/>
                        <a:latin typeface="Cambria" panose="02040503050406030204" pitchFamily="18" charset="0"/>
                        <a:ea typeface="MS Mincho" panose="02020609040205080304" pitchFamily="49" charset="-128"/>
                        <a:cs typeface="Times New Roman" panose="02020603050405020304" pitchFamily="18" charset="0"/>
                      </a:endParaRPr>
                    </a:p>
                  </a:txBody>
                  <a:tcPr marT="0" marB="0"/>
                </a:tc>
                <a:tc>
                  <a:txBody>
                    <a:bodyPr/>
                    <a:lstStyle/>
                    <a:p>
                      <a:r>
                        <a:rPr lang="en-US" sz="1500">
                          <a:effectLst/>
                        </a:rPr>
                        <a:t>200</a:t>
                      </a:r>
                      <a:endParaRPr lang="en-GB" sz="2700">
                        <a:effectLst/>
                        <a:latin typeface="Cambria" panose="02040503050406030204" pitchFamily="18" charset="0"/>
                        <a:ea typeface="MS Mincho" panose="02020609040205080304" pitchFamily="49" charset="-128"/>
                        <a:cs typeface="Times New Roman" panose="02020603050405020304" pitchFamily="18" charset="0"/>
                      </a:endParaRPr>
                    </a:p>
                  </a:txBody>
                  <a:tcPr marT="0" marB="0"/>
                </a:tc>
                <a:tc>
                  <a:txBody>
                    <a:bodyPr/>
                    <a:lstStyle/>
                    <a:p>
                      <a:r>
                        <a:rPr lang="en-US" sz="1500">
                          <a:effectLst/>
                        </a:rPr>
                        <a:t>Bus Shelter on Harrowside</a:t>
                      </a:r>
                      <a:endParaRPr lang="en-GB" sz="2700">
                        <a:effectLst/>
                        <a:latin typeface="Cambria" panose="02040503050406030204" pitchFamily="18" charset="0"/>
                        <a:ea typeface="MS Mincho" panose="02020609040205080304" pitchFamily="49" charset="-128"/>
                        <a:cs typeface="Times New Roman" panose="02020603050405020304" pitchFamily="18" charset="0"/>
                      </a:endParaRPr>
                    </a:p>
                  </a:txBody>
                  <a:tcPr marT="0" marB="0"/>
                </a:tc>
                <a:tc>
                  <a:txBody>
                    <a:bodyPr/>
                    <a:lstStyle/>
                    <a:p>
                      <a:pPr algn="ctr"/>
                      <a:r>
                        <a:rPr lang="en-US" sz="1500" dirty="0">
                          <a:effectLst/>
                        </a:rPr>
                        <a:t>3</a:t>
                      </a:r>
                      <a:endParaRPr lang="en-GB" sz="2700" dirty="0">
                        <a:effectLst/>
                      </a:endParaRPr>
                    </a:p>
                    <a:p>
                      <a:pPr algn="ctr"/>
                      <a:r>
                        <a:rPr lang="en-US" sz="1500" dirty="0">
                          <a:effectLst/>
                        </a:rPr>
                        <a:t> </a:t>
                      </a:r>
                      <a:endParaRPr lang="en-GB" sz="2700" dirty="0">
                        <a:effectLst/>
                        <a:latin typeface="Cambria" panose="02040503050406030204" pitchFamily="18" charset="0"/>
                        <a:ea typeface="MS Mincho" panose="02020609040205080304" pitchFamily="49" charset="-128"/>
                        <a:cs typeface="Times New Roman" panose="02020603050405020304" pitchFamily="18" charset="0"/>
                      </a:endParaRPr>
                    </a:p>
                  </a:txBody>
                  <a:tcPr marT="0" marB="0"/>
                </a:tc>
                <a:tc>
                  <a:txBody>
                    <a:bodyPr/>
                    <a:lstStyle/>
                    <a:p>
                      <a:pPr algn="ctr"/>
                      <a:r>
                        <a:rPr lang="en-US" sz="1500">
                          <a:effectLst/>
                        </a:rPr>
                        <a:t>4</a:t>
                      </a:r>
                      <a:endParaRPr lang="en-GB" sz="2700">
                        <a:effectLst/>
                        <a:latin typeface="Cambria" panose="02040503050406030204" pitchFamily="18" charset="0"/>
                        <a:ea typeface="MS Mincho" panose="02020609040205080304" pitchFamily="49" charset="-128"/>
                        <a:cs typeface="Times New Roman" panose="02020603050405020304" pitchFamily="18" charset="0"/>
                      </a:endParaRPr>
                    </a:p>
                  </a:txBody>
                  <a:tcPr marT="0" marB="0"/>
                </a:tc>
                <a:tc>
                  <a:txBody>
                    <a:bodyPr/>
                    <a:lstStyle/>
                    <a:p>
                      <a:pPr algn="ctr"/>
                      <a:r>
                        <a:rPr lang="en-US" sz="1500" dirty="0">
                          <a:effectLst/>
                        </a:rPr>
                        <a:t>3</a:t>
                      </a:r>
                      <a:endParaRPr lang="en-GB" sz="2700" dirty="0">
                        <a:effectLst/>
                        <a:latin typeface="Cambria" panose="02040503050406030204" pitchFamily="18" charset="0"/>
                        <a:ea typeface="MS Mincho" panose="02020609040205080304" pitchFamily="49" charset="-128"/>
                        <a:cs typeface="Times New Roman" panose="02020603050405020304" pitchFamily="18" charset="0"/>
                      </a:endParaRPr>
                    </a:p>
                  </a:txBody>
                  <a:tcPr marT="0" marB="0"/>
                </a:tc>
                <a:tc>
                  <a:txBody>
                    <a:bodyPr/>
                    <a:lstStyle/>
                    <a:p>
                      <a:pPr algn="ctr"/>
                      <a:r>
                        <a:rPr lang="en-US" sz="1500" dirty="0">
                          <a:effectLst/>
                        </a:rPr>
                        <a:t>5</a:t>
                      </a:r>
                      <a:endParaRPr lang="en-GB" sz="2700" dirty="0">
                        <a:effectLst/>
                        <a:latin typeface="Cambria" panose="02040503050406030204" pitchFamily="18" charset="0"/>
                        <a:ea typeface="MS Mincho" panose="02020609040205080304" pitchFamily="49" charset="-128"/>
                        <a:cs typeface="Times New Roman" panose="02020603050405020304" pitchFamily="18" charset="0"/>
                      </a:endParaRPr>
                    </a:p>
                  </a:txBody>
                  <a:tcPr marT="0" marB="0"/>
                </a:tc>
                <a:tc>
                  <a:txBody>
                    <a:bodyPr/>
                    <a:lstStyle/>
                    <a:p>
                      <a:pPr algn="ctr"/>
                      <a:r>
                        <a:rPr lang="en-GB" sz="1500" dirty="0">
                          <a:effectLst/>
                          <a:latin typeface="+mj-lt"/>
                          <a:ea typeface="MS Mincho" panose="02020609040205080304" pitchFamily="49" charset="-128"/>
                          <a:cs typeface="Times New Roman" panose="02020603050405020304" pitchFamily="18" charset="0"/>
                        </a:rPr>
                        <a:t>15</a:t>
                      </a:r>
                    </a:p>
                  </a:txBody>
                  <a:tcPr marT="0" marB="0"/>
                </a:tc>
                <a:extLst>
                  <a:ext uri="{0D108BD9-81ED-4DB2-BD59-A6C34878D82A}">
                    <a16:rowId xmlns:a16="http://schemas.microsoft.com/office/drawing/2014/main" val="415957078"/>
                  </a:ext>
                </a:extLst>
              </a:tr>
              <a:tr h="447040">
                <a:tc>
                  <a:txBody>
                    <a:bodyPr/>
                    <a:lstStyle/>
                    <a:p>
                      <a:pPr algn="just"/>
                      <a:r>
                        <a:rPr lang="en-US" sz="1500">
                          <a:effectLst/>
                        </a:rPr>
                        <a:t>4</a:t>
                      </a:r>
                      <a:endParaRPr lang="en-GB" sz="2700">
                        <a:effectLst/>
                        <a:latin typeface="Cambria" panose="02040503050406030204" pitchFamily="18" charset="0"/>
                        <a:ea typeface="MS Mincho" panose="02020609040205080304" pitchFamily="49" charset="-128"/>
                        <a:cs typeface="Times New Roman" panose="02020603050405020304" pitchFamily="18" charset="0"/>
                      </a:endParaRPr>
                    </a:p>
                  </a:txBody>
                  <a:tcPr marT="0" marB="0"/>
                </a:tc>
                <a:tc>
                  <a:txBody>
                    <a:bodyPr/>
                    <a:lstStyle/>
                    <a:p>
                      <a:r>
                        <a:rPr lang="en-US" sz="1500">
                          <a:effectLst/>
                        </a:rPr>
                        <a:t>300</a:t>
                      </a:r>
                      <a:endParaRPr lang="en-GB" sz="2700">
                        <a:effectLst/>
                        <a:latin typeface="Cambria" panose="02040503050406030204" pitchFamily="18" charset="0"/>
                        <a:ea typeface="MS Mincho" panose="02020609040205080304" pitchFamily="49" charset="-128"/>
                        <a:cs typeface="Times New Roman" panose="02020603050405020304" pitchFamily="18" charset="0"/>
                      </a:endParaRPr>
                    </a:p>
                  </a:txBody>
                  <a:tcPr marT="0" marB="0"/>
                </a:tc>
                <a:tc>
                  <a:txBody>
                    <a:bodyPr/>
                    <a:lstStyle/>
                    <a:p>
                      <a:r>
                        <a:rPr lang="en-US" sz="1500">
                          <a:effectLst/>
                        </a:rPr>
                        <a:t>Corner of Brixham Place</a:t>
                      </a:r>
                      <a:endParaRPr lang="en-GB" sz="2700">
                        <a:effectLst/>
                        <a:latin typeface="Cambria" panose="02040503050406030204" pitchFamily="18" charset="0"/>
                        <a:ea typeface="MS Mincho" panose="02020609040205080304" pitchFamily="49" charset="-128"/>
                        <a:cs typeface="Times New Roman" panose="02020603050405020304" pitchFamily="18" charset="0"/>
                      </a:endParaRPr>
                    </a:p>
                  </a:txBody>
                  <a:tcPr marT="0" marB="0"/>
                </a:tc>
                <a:tc>
                  <a:txBody>
                    <a:bodyPr/>
                    <a:lstStyle/>
                    <a:p>
                      <a:pPr algn="ctr"/>
                      <a:r>
                        <a:rPr lang="en-US" sz="1500">
                          <a:effectLst/>
                        </a:rPr>
                        <a:t>3</a:t>
                      </a:r>
                      <a:endParaRPr lang="en-GB" sz="2700">
                        <a:effectLst/>
                      </a:endParaRPr>
                    </a:p>
                    <a:p>
                      <a:pPr algn="ctr"/>
                      <a:r>
                        <a:rPr lang="en-US" sz="1500">
                          <a:effectLst/>
                        </a:rPr>
                        <a:t> </a:t>
                      </a:r>
                      <a:endParaRPr lang="en-GB" sz="2700">
                        <a:effectLst/>
                        <a:latin typeface="Cambria" panose="02040503050406030204" pitchFamily="18" charset="0"/>
                        <a:ea typeface="MS Mincho" panose="02020609040205080304" pitchFamily="49" charset="-128"/>
                        <a:cs typeface="Times New Roman" panose="02020603050405020304" pitchFamily="18" charset="0"/>
                      </a:endParaRPr>
                    </a:p>
                  </a:txBody>
                  <a:tcPr marT="0" marB="0"/>
                </a:tc>
                <a:tc>
                  <a:txBody>
                    <a:bodyPr/>
                    <a:lstStyle/>
                    <a:p>
                      <a:pPr algn="ctr"/>
                      <a:r>
                        <a:rPr lang="en-US" sz="1500" dirty="0">
                          <a:effectLst/>
                        </a:rPr>
                        <a:t>3</a:t>
                      </a:r>
                      <a:endParaRPr lang="en-GB" sz="2700" dirty="0">
                        <a:effectLst/>
                        <a:latin typeface="Cambria" panose="02040503050406030204" pitchFamily="18" charset="0"/>
                        <a:ea typeface="MS Mincho" panose="02020609040205080304" pitchFamily="49" charset="-128"/>
                        <a:cs typeface="Times New Roman" panose="02020603050405020304" pitchFamily="18" charset="0"/>
                      </a:endParaRPr>
                    </a:p>
                  </a:txBody>
                  <a:tcPr marT="0" marB="0"/>
                </a:tc>
                <a:tc>
                  <a:txBody>
                    <a:bodyPr/>
                    <a:lstStyle/>
                    <a:p>
                      <a:pPr algn="ctr"/>
                      <a:r>
                        <a:rPr lang="en-US" sz="1500">
                          <a:effectLst/>
                        </a:rPr>
                        <a:t>2</a:t>
                      </a:r>
                      <a:endParaRPr lang="en-GB" sz="2700">
                        <a:effectLst/>
                        <a:latin typeface="Cambria" panose="02040503050406030204" pitchFamily="18" charset="0"/>
                        <a:ea typeface="MS Mincho" panose="02020609040205080304" pitchFamily="49" charset="-128"/>
                        <a:cs typeface="Times New Roman" panose="02020603050405020304" pitchFamily="18" charset="0"/>
                      </a:endParaRPr>
                    </a:p>
                  </a:txBody>
                  <a:tcPr marT="0" marB="0"/>
                </a:tc>
                <a:tc>
                  <a:txBody>
                    <a:bodyPr/>
                    <a:lstStyle/>
                    <a:p>
                      <a:pPr algn="ctr"/>
                      <a:r>
                        <a:rPr lang="en-US" sz="1500" dirty="0">
                          <a:effectLst/>
                        </a:rPr>
                        <a:t>4</a:t>
                      </a:r>
                      <a:endParaRPr lang="en-GB" sz="2700" dirty="0">
                        <a:effectLst/>
                        <a:latin typeface="Cambria" panose="02040503050406030204" pitchFamily="18" charset="0"/>
                        <a:ea typeface="MS Mincho" panose="02020609040205080304" pitchFamily="49" charset="-128"/>
                        <a:cs typeface="Times New Roman" panose="02020603050405020304" pitchFamily="18" charset="0"/>
                      </a:endParaRPr>
                    </a:p>
                  </a:txBody>
                  <a:tcPr marT="0" marB="0"/>
                </a:tc>
                <a:tc>
                  <a:txBody>
                    <a:bodyPr/>
                    <a:lstStyle/>
                    <a:p>
                      <a:pPr algn="ctr"/>
                      <a:r>
                        <a:rPr lang="en-GB" sz="1500" dirty="0">
                          <a:effectLst/>
                          <a:latin typeface="+mj-lt"/>
                          <a:ea typeface="MS Mincho" panose="02020609040205080304" pitchFamily="49" charset="-128"/>
                          <a:cs typeface="Times New Roman" panose="02020603050405020304" pitchFamily="18" charset="0"/>
                        </a:rPr>
                        <a:t>12</a:t>
                      </a:r>
                    </a:p>
                  </a:txBody>
                  <a:tcPr marT="0" marB="0"/>
                </a:tc>
                <a:extLst>
                  <a:ext uri="{0D108BD9-81ED-4DB2-BD59-A6C34878D82A}">
                    <a16:rowId xmlns:a16="http://schemas.microsoft.com/office/drawing/2014/main" val="3545377796"/>
                  </a:ext>
                </a:extLst>
              </a:tr>
              <a:tr h="670560">
                <a:tc>
                  <a:txBody>
                    <a:bodyPr/>
                    <a:lstStyle/>
                    <a:p>
                      <a:pPr algn="just"/>
                      <a:r>
                        <a:rPr lang="en-US" sz="1500">
                          <a:effectLst/>
                        </a:rPr>
                        <a:t>5</a:t>
                      </a:r>
                      <a:endParaRPr lang="en-GB" sz="2700">
                        <a:effectLst/>
                        <a:latin typeface="Cambria" panose="02040503050406030204" pitchFamily="18" charset="0"/>
                        <a:ea typeface="MS Mincho" panose="02020609040205080304" pitchFamily="49" charset="-128"/>
                        <a:cs typeface="Times New Roman" panose="02020603050405020304" pitchFamily="18" charset="0"/>
                      </a:endParaRPr>
                    </a:p>
                  </a:txBody>
                  <a:tcPr marT="0" marB="0"/>
                </a:tc>
                <a:tc>
                  <a:txBody>
                    <a:bodyPr/>
                    <a:lstStyle/>
                    <a:p>
                      <a:r>
                        <a:rPr lang="en-US" sz="1500">
                          <a:effectLst/>
                        </a:rPr>
                        <a:t>400</a:t>
                      </a:r>
                      <a:endParaRPr lang="en-GB" sz="2700">
                        <a:effectLst/>
                        <a:latin typeface="Cambria" panose="02040503050406030204" pitchFamily="18" charset="0"/>
                        <a:ea typeface="MS Mincho" panose="02020609040205080304" pitchFamily="49" charset="-128"/>
                        <a:cs typeface="Times New Roman" panose="02020603050405020304" pitchFamily="18" charset="0"/>
                      </a:endParaRPr>
                    </a:p>
                  </a:txBody>
                  <a:tcPr marT="0" marB="0"/>
                </a:tc>
                <a:tc>
                  <a:txBody>
                    <a:bodyPr/>
                    <a:lstStyle/>
                    <a:p>
                      <a:r>
                        <a:rPr lang="en-US" sz="1500">
                          <a:effectLst/>
                        </a:rPr>
                        <a:t>Delphi Wellbeing near Stony Hill Avenue</a:t>
                      </a:r>
                      <a:endParaRPr lang="en-GB" sz="2700">
                        <a:effectLst/>
                        <a:latin typeface="Cambria" panose="02040503050406030204" pitchFamily="18" charset="0"/>
                        <a:ea typeface="MS Mincho" panose="02020609040205080304" pitchFamily="49" charset="-128"/>
                        <a:cs typeface="Times New Roman" panose="02020603050405020304" pitchFamily="18" charset="0"/>
                      </a:endParaRPr>
                    </a:p>
                  </a:txBody>
                  <a:tcPr marT="0" marB="0"/>
                </a:tc>
                <a:tc>
                  <a:txBody>
                    <a:bodyPr/>
                    <a:lstStyle/>
                    <a:p>
                      <a:pPr algn="ctr"/>
                      <a:r>
                        <a:rPr lang="en-US" sz="1500">
                          <a:effectLst/>
                        </a:rPr>
                        <a:t>5</a:t>
                      </a:r>
                      <a:endParaRPr lang="en-GB" sz="2700">
                        <a:effectLst/>
                      </a:endParaRPr>
                    </a:p>
                    <a:p>
                      <a:pPr algn="ctr"/>
                      <a:r>
                        <a:rPr lang="en-US" sz="1500">
                          <a:effectLst/>
                        </a:rPr>
                        <a:t> </a:t>
                      </a:r>
                      <a:endParaRPr lang="en-GB" sz="2700">
                        <a:effectLst/>
                        <a:latin typeface="Cambria" panose="02040503050406030204" pitchFamily="18" charset="0"/>
                        <a:ea typeface="MS Mincho" panose="02020609040205080304" pitchFamily="49" charset="-128"/>
                        <a:cs typeface="Times New Roman" panose="02020603050405020304" pitchFamily="18" charset="0"/>
                      </a:endParaRPr>
                    </a:p>
                  </a:txBody>
                  <a:tcPr marT="0" marB="0"/>
                </a:tc>
                <a:tc>
                  <a:txBody>
                    <a:bodyPr/>
                    <a:lstStyle/>
                    <a:p>
                      <a:pPr algn="ctr"/>
                      <a:r>
                        <a:rPr lang="en-US" sz="1500">
                          <a:effectLst/>
                        </a:rPr>
                        <a:t>2</a:t>
                      </a:r>
                      <a:endParaRPr lang="en-GB" sz="2700">
                        <a:effectLst/>
                        <a:latin typeface="Cambria" panose="02040503050406030204" pitchFamily="18" charset="0"/>
                        <a:ea typeface="MS Mincho" panose="02020609040205080304" pitchFamily="49" charset="-128"/>
                        <a:cs typeface="Times New Roman" panose="02020603050405020304" pitchFamily="18" charset="0"/>
                      </a:endParaRPr>
                    </a:p>
                  </a:txBody>
                  <a:tcPr marT="0" marB="0"/>
                </a:tc>
                <a:tc>
                  <a:txBody>
                    <a:bodyPr/>
                    <a:lstStyle/>
                    <a:p>
                      <a:pPr algn="ctr"/>
                      <a:r>
                        <a:rPr lang="en-US" sz="1500" dirty="0">
                          <a:effectLst/>
                        </a:rPr>
                        <a:t>1</a:t>
                      </a:r>
                      <a:endParaRPr lang="en-GB" sz="2700" dirty="0">
                        <a:effectLst/>
                        <a:latin typeface="Cambria" panose="02040503050406030204" pitchFamily="18" charset="0"/>
                        <a:ea typeface="MS Mincho" panose="02020609040205080304" pitchFamily="49" charset="-128"/>
                        <a:cs typeface="Times New Roman" panose="02020603050405020304" pitchFamily="18" charset="0"/>
                      </a:endParaRPr>
                    </a:p>
                  </a:txBody>
                  <a:tcPr marT="0" marB="0"/>
                </a:tc>
                <a:tc>
                  <a:txBody>
                    <a:bodyPr/>
                    <a:lstStyle/>
                    <a:p>
                      <a:pPr algn="ctr"/>
                      <a:r>
                        <a:rPr lang="en-US" sz="1500" dirty="0">
                          <a:effectLst/>
                        </a:rPr>
                        <a:t>4</a:t>
                      </a:r>
                      <a:endParaRPr lang="en-GB" sz="2700" dirty="0">
                        <a:effectLst/>
                        <a:latin typeface="Cambria" panose="02040503050406030204" pitchFamily="18" charset="0"/>
                        <a:ea typeface="MS Mincho" panose="02020609040205080304" pitchFamily="49" charset="-128"/>
                        <a:cs typeface="Times New Roman" panose="02020603050405020304" pitchFamily="18" charset="0"/>
                      </a:endParaRPr>
                    </a:p>
                  </a:txBody>
                  <a:tcPr marT="0" marB="0"/>
                </a:tc>
                <a:tc>
                  <a:txBody>
                    <a:bodyPr/>
                    <a:lstStyle/>
                    <a:p>
                      <a:pPr algn="ctr"/>
                      <a:r>
                        <a:rPr lang="en-GB" sz="1500" dirty="0">
                          <a:effectLst/>
                          <a:latin typeface="+mj-lt"/>
                          <a:ea typeface="MS Mincho" panose="02020609040205080304" pitchFamily="49" charset="-128"/>
                          <a:cs typeface="Times New Roman" panose="02020603050405020304" pitchFamily="18" charset="0"/>
                        </a:rPr>
                        <a:t>12</a:t>
                      </a:r>
                    </a:p>
                  </a:txBody>
                  <a:tcPr marT="0" marB="0"/>
                </a:tc>
                <a:extLst>
                  <a:ext uri="{0D108BD9-81ED-4DB2-BD59-A6C34878D82A}">
                    <a16:rowId xmlns:a16="http://schemas.microsoft.com/office/drawing/2014/main" val="3820092324"/>
                  </a:ext>
                </a:extLst>
              </a:tr>
            </a:tbl>
          </a:graphicData>
        </a:graphic>
      </p:graphicFrame>
      <p:sp>
        <p:nvSpPr>
          <p:cNvPr id="5" name="TextBox 4">
            <a:extLst>
              <a:ext uri="{FF2B5EF4-FFF2-40B4-BE49-F238E27FC236}">
                <a16:creationId xmlns:a16="http://schemas.microsoft.com/office/drawing/2014/main" id="{D112E026-7CCC-A906-F334-D17A0698C202}"/>
              </a:ext>
            </a:extLst>
          </p:cNvPr>
          <p:cNvSpPr txBox="1"/>
          <p:nvPr/>
        </p:nvSpPr>
        <p:spPr>
          <a:xfrm>
            <a:off x="10032437" y="1644600"/>
            <a:ext cx="1865273" cy="3702873"/>
          </a:xfrm>
          <a:prstGeom prst="rect">
            <a:avLst/>
          </a:prstGeom>
          <a:noFill/>
        </p:spPr>
        <p:txBody>
          <a:bodyPr wrap="square" rtlCol="0">
            <a:spAutoFit/>
          </a:bodyPr>
          <a:lstStyle/>
          <a:p>
            <a:pPr marL="457189" indent="-457189">
              <a:buAutoNum type="arabicParenR"/>
            </a:pPr>
            <a:r>
              <a:rPr lang="en-US" sz="2133" dirty="0"/>
              <a:t>Suggest how the method could be adapted</a:t>
            </a:r>
          </a:p>
          <a:p>
            <a:pPr marL="457189" indent="-457189">
              <a:buAutoNum type="arabicParenR"/>
            </a:pPr>
            <a:endParaRPr lang="en-US" sz="2133" dirty="0"/>
          </a:p>
          <a:p>
            <a:pPr marL="457189" indent="-457189">
              <a:buAutoNum type="arabicParenR"/>
            </a:pPr>
            <a:r>
              <a:rPr lang="en-US" sz="2133" dirty="0"/>
              <a:t>Suggest an additional data collection method</a:t>
            </a:r>
          </a:p>
        </p:txBody>
      </p:sp>
      <p:pic>
        <p:nvPicPr>
          <p:cNvPr id="7" name="Graphic 6" descr="Lights On">
            <a:extLst>
              <a:ext uri="{FF2B5EF4-FFF2-40B4-BE49-F238E27FC236}">
                <a16:creationId xmlns:a16="http://schemas.microsoft.com/office/drawing/2014/main" id="{6165F9B3-BEAB-4B1A-87BE-D9186E918BF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11090600" y="134383"/>
            <a:ext cx="1123189" cy="1123189"/>
          </a:xfrm>
          <a:prstGeom prst="rect">
            <a:avLst/>
          </a:prstGeom>
        </p:spPr>
      </p:pic>
    </p:spTree>
    <p:extLst>
      <p:ext uri="{BB962C8B-B14F-4D97-AF65-F5344CB8AC3E}">
        <p14:creationId xmlns:p14="http://schemas.microsoft.com/office/powerpoint/2010/main" val="1575276493"/>
      </p:ext>
    </p:extLst>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7EC5A-D370-B162-5134-000000CF583B}"/>
              </a:ext>
            </a:extLst>
          </p:cNvPr>
          <p:cNvSpPr>
            <a:spLocks noGrp="1"/>
          </p:cNvSpPr>
          <p:nvPr>
            <p:ph type="title"/>
          </p:nvPr>
        </p:nvSpPr>
        <p:spPr/>
        <p:txBody>
          <a:bodyPr>
            <a:normAutofit/>
          </a:bodyPr>
          <a:lstStyle/>
          <a:p>
            <a:endParaRPr lang="en-US"/>
          </a:p>
        </p:txBody>
      </p:sp>
      <p:pic>
        <p:nvPicPr>
          <p:cNvPr id="5" name="Picture 4" descr="A close-up of a map&#10;&#10;Description automatically generated">
            <a:extLst>
              <a:ext uri="{FF2B5EF4-FFF2-40B4-BE49-F238E27FC236}">
                <a16:creationId xmlns:a16="http://schemas.microsoft.com/office/drawing/2014/main" id="{5DA77083-3630-DA5A-D2B3-00D7FBE2FF8D}"/>
              </a:ext>
            </a:extLst>
          </p:cNvPr>
          <p:cNvPicPr>
            <a:picLocks noChangeAspect="1"/>
          </p:cNvPicPr>
          <p:nvPr/>
        </p:nvPicPr>
        <p:blipFill>
          <a:blip r:embed="rId2"/>
          <a:stretch>
            <a:fillRect/>
          </a:stretch>
        </p:blipFill>
        <p:spPr>
          <a:xfrm>
            <a:off x="1225979" y="0"/>
            <a:ext cx="9740043" cy="6858000"/>
          </a:xfrm>
          <a:prstGeom prst="rect">
            <a:avLst/>
          </a:prstGeom>
        </p:spPr>
      </p:pic>
    </p:spTree>
    <p:extLst>
      <p:ext uri="{BB962C8B-B14F-4D97-AF65-F5344CB8AC3E}">
        <p14:creationId xmlns:p14="http://schemas.microsoft.com/office/powerpoint/2010/main" val="617570059"/>
      </p:ext>
    </p:extLst>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E4ED99A-00B8-84C4-952F-8AFF323A704B}"/>
              </a:ext>
            </a:extLst>
          </p:cNvPr>
          <p:cNvGraphicFramePr>
            <a:graphicFrameLocks noGrp="1"/>
          </p:cNvGraphicFramePr>
          <p:nvPr/>
        </p:nvGraphicFramePr>
        <p:xfrm>
          <a:off x="105103" y="42989"/>
          <a:ext cx="11792605" cy="6430818"/>
        </p:xfrm>
        <a:graphic>
          <a:graphicData uri="http://schemas.openxmlformats.org/drawingml/2006/table">
            <a:tbl>
              <a:tblPr firstRow="1" firstCol="1" bandRow="1">
                <a:tableStyleId>{5940675A-B579-460E-94D1-54222C63F5DA}</a:tableStyleId>
              </a:tblPr>
              <a:tblGrid>
                <a:gridCol w="1051035">
                  <a:extLst>
                    <a:ext uri="{9D8B030D-6E8A-4147-A177-3AD203B41FA5}">
                      <a16:colId xmlns:a16="http://schemas.microsoft.com/office/drawing/2014/main" val="2330230687"/>
                    </a:ext>
                  </a:extLst>
                </a:gridCol>
                <a:gridCol w="953272">
                  <a:extLst>
                    <a:ext uri="{9D8B030D-6E8A-4147-A177-3AD203B41FA5}">
                      <a16:colId xmlns:a16="http://schemas.microsoft.com/office/drawing/2014/main" val="3644628724"/>
                    </a:ext>
                  </a:extLst>
                </a:gridCol>
                <a:gridCol w="3068152">
                  <a:extLst>
                    <a:ext uri="{9D8B030D-6E8A-4147-A177-3AD203B41FA5}">
                      <a16:colId xmlns:a16="http://schemas.microsoft.com/office/drawing/2014/main" val="636391594"/>
                    </a:ext>
                  </a:extLst>
                </a:gridCol>
                <a:gridCol w="3438643">
                  <a:extLst>
                    <a:ext uri="{9D8B030D-6E8A-4147-A177-3AD203B41FA5}">
                      <a16:colId xmlns:a16="http://schemas.microsoft.com/office/drawing/2014/main" val="2675151011"/>
                    </a:ext>
                  </a:extLst>
                </a:gridCol>
                <a:gridCol w="3281503">
                  <a:extLst>
                    <a:ext uri="{9D8B030D-6E8A-4147-A177-3AD203B41FA5}">
                      <a16:colId xmlns:a16="http://schemas.microsoft.com/office/drawing/2014/main" val="1543579399"/>
                    </a:ext>
                  </a:extLst>
                </a:gridCol>
              </a:tblGrid>
              <a:tr h="418000">
                <a:tc>
                  <a:txBody>
                    <a:bodyPr/>
                    <a:lstStyle/>
                    <a:p>
                      <a:pPr algn="l">
                        <a:lnSpc>
                          <a:spcPct val="107000"/>
                        </a:lnSpc>
                        <a:spcAft>
                          <a:spcPts val="800"/>
                        </a:spcAft>
                      </a:pPr>
                      <a:r>
                        <a:rPr lang="en-GB" sz="1300" dirty="0">
                          <a:effectLst/>
                          <a:latin typeface="Century Gothic" panose="020B0502020202020204" pitchFamily="34" charset="0"/>
                        </a:rPr>
                        <a:t> </a:t>
                      </a:r>
                      <a:endParaRPr lang="en-GB" sz="13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24647" marR="24647" marT="0" marB="0">
                    <a:solidFill>
                      <a:schemeClr val="bg1"/>
                    </a:solidFill>
                  </a:tcPr>
                </a:tc>
                <a:tc>
                  <a:txBody>
                    <a:bodyPr/>
                    <a:lstStyle/>
                    <a:p>
                      <a:pPr algn="l">
                        <a:lnSpc>
                          <a:spcPct val="107000"/>
                        </a:lnSpc>
                        <a:spcAft>
                          <a:spcPts val="800"/>
                        </a:spcAft>
                      </a:pPr>
                      <a:r>
                        <a:rPr lang="en-GB" sz="1300">
                          <a:effectLst/>
                          <a:latin typeface="Century Gothic" panose="020B0502020202020204" pitchFamily="34" charset="0"/>
                        </a:rPr>
                        <a:t>How effective?</a:t>
                      </a:r>
                      <a:endParaRPr lang="en-GB" sz="1300">
                        <a:effectLst/>
                        <a:latin typeface="Century Gothic" panose="020B0502020202020204" pitchFamily="34" charset="0"/>
                        <a:ea typeface="Calibri" panose="020F0502020204030204" pitchFamily="34" charset="0"/>
                        <a:cs typeface="Times New Roman" panose="02020603050405020304" pitchFamily="18" charset="0"/>
                      </a:endParaRPr>
                    </a:p>
                  </a:txBody>
                  <a:tcPr marL="24647" marR="24647" marT="0" marB="0">
                    <a:solidFill>
                      <a:schemeClr val="bg1"/>
                    </a:solidFill>
                  </a:tcPr>
                </a:tc>
                <a:tc>
                  <a:txBody>
                    <a:bodyPr/>
                    <a:lstStyle/>
                    <a:p>
                      <a:pPr algn="l">
                        <a:lnSpc>
                          <a:spcPct val="107000"/>
                        </a:lnSpc>
                        <a:spcAft>
                          <a:spcPts val="800"/>
                        </a:spcAft>
                      </a:pPr>
                      <a:r>
                        <a:rPr lang="en-GB" sz="1300">
                          <a:effectLst/>
                          <a:latin typeface="Century Gothic" panose="020B0502020202020204" pitchFamily="34" charset="0"/>
                        </a:rPr>
                        <a:t>Benefits</a:t>
                      </a:r>
                      <a:endParaRPr lang="en-GB" sz="1300">
                        <a:effectLst/>
                        <a:latin typeface="Century Gothic" panose="020B0502020202020204" pitchFamily="34" charset="0"/>
                        <a:ea typeface="Calibri" panose="020F0502020204030204" pitchFamily="34" charset="0"/>
                        <a:cs typeface="Times New Roman" panose="02020603050405020304" pitchFamily="18" charset="0"/>
                      </a:endParaRPr>
                    </a:p>
                  </a:txBody>
                  <a:tcPr marL="24647" marR="24647" marT="0" marB="0">
                    <a:solidFill>
                      <a:schemeClr val="bg1"/>
                    </a:solidFill>
                  </a:tcPr>
                </a:tc>
                <a:tc>
                  <a:txBody>
                    <a:bodyPr/>
                    <a:lstStyle/>
                    <a:p>
                      <a:pPr algn="l">
                        <a:lnSpc>
                          <a:spcPct val="107000"/>
                        </a:lnSpc>
                        <a:spcAft>
                          <a:spcPts val="800"/>
                        </a:spcAft>
                      </a:pPr>
                      <a:r>
                        <a:rPr lang="en-GB" sz="1300">
                          <a:effectLst/>
                          <a:latin typeface="Century Gothic" panose="020B0502020202020204" pitchFamily="34" charset="0"/>
                        </a:rPr>
                        <a:t>Negatives/problems with reliability</a:t>
                      </a:r>
                      <a:endParaRPr lang="en-GB" sz="1300">
                        <a:effectLst/>
                        <a:latin typeface="Century Gothic" panose="020B0502020202020204" pitchFamily="34" charset="0"/>
                        <a:ea typeface="Calibri" panose="020F0502020204030204" pitchFamily="34" charset="0"/>
                        <a:cs typeface="Times New Roman" panose="02020603050405020304" pitchFamily="18" charset="0"/>
                      </a:endParaRPr>
                    </a:p>
                  </a:txBody>
                  <a:tcPr marL="24647" marR="24647" marT="0" marB="0">
                    <a:solidFill>
                      <a:schemeClr val="bg1"/>
                    </a:solidFill>
                  </a:tcPr>
                </a:tc>
                <a:tc>
                  <a:txBody>
                    <a:bodyPr/>
                    <a:lstStyle/>
                    <a:p>
                      <a:pPr algn="l">
                        <a:lnSpc>
                          <a:spcPct val="107000"/>
                        </a:lnSpc>
                        <a:spcAft>
                          <a:spcPts val="800"/>
                        </a:spcAft>
                      </a:pPr>
                      <a:r>
                        <a:rPr lang="en-GB" sz="1300">
                          <a:effectLst/>
                          <a:latin typeface="Century Gothic" panose="020B0502020202020204" pitchFamily="34" charset="0"/>
                        </a:rPr>
                        <a:t>Improvements</a:t>
                      </a:r>
                      <a:endParaRPr lang="en-GB" sz="1300">
                        <a:effectLst/>
                        <a:latin typeface="Century Gothic" panose="020B0502020202020204" pitchFamily="34" charset="0"/>
                        <a:ea typeface="Calibri" panose="020F0502020204030204" pitchFamily="34" charset="0"/>
                        <a:cs typeface="Times New Roman" panose="02020603050405020304" pitchFamily="18" charset="0"/>
                      </a:endParaRPr>
                    </a:p>
                  </a:txBody>
                  <a:tcPr marL="24647" marR="24647" marT="0" marB="0">
                    <a:solidFill>
                      <a:schemeClr val="bg1"/>
                    </a:solidFill>
                  </a:tcPr>
                </a:tc>
                <a:extLst>
                  <a:ext uri="{0D108BD9-81ED-4DB2-BD59-A6C34878D82A}">
                    <a16:rowId xmlns:a16="http://schemas.microsoft.com/office/drawing/2014/main" val="2298847050"/>
                  </a:ext>
                </a:extLst>
              </a:tr>
              <a:tr h="2886973">
                <a:tc>
                  <a:txBody>
                    <a:bodyPr/>
                    <a:lstStyle/>
                    <a:p>
                      <a:pPr algn="l">
                        <a:lnSpc>
                          <a:spcPct val="107000"/>
                        </a:lnSpc>
                        <a:spcAft>
                          <a:spcPts val="800"/>
                        </a:spcAft>
                      </a:pPr>
                      <a:r>
                        <a:rPr lang="en-GB" sz="1300" dirty="0">
                          <a:effectLst/>
                          <a:latin typeface="Century Gothic" panose="020B0502020202020204" pitchFamily="34" charset="0"/>
                        </a:rPr>
                        <a:t>Data collection method</a:t>
                      </a:r>
                      <a:endParaRPr lang="en-GB" sz="13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24647" marR="24647" marT="0" marB="0">
                    <a:solidFill>
                      <a:schemeClr val="bg1"/>
                    </a:solidFill>
                  </a:tcPr>
                </a:tc>
                <a:tc>
                  <a:txBody>
                    <a:bodyPr/>
                    <a:lstStyle/>
                    <a:p>
                      <a:pPr algn="l">
                        <a:lnSpc>
                          <a:spcPct val="107000"/>
                        </a:lnSpc>
                        <a:spcAft>
                          <a:spcPts val="800"/>
                        </a:spcAft>
                      </a:pPr>
                      <a:r>
                        <a:rPr lang="en-GB" sz="1300" dirty="0">
                          <a:effectLst/>
                          <a:latin typeface="Century Gothic" panose="020B0502020202020204" pitchFamily="34" charset="0"/>
                        </a:rPr>
                        <a:t>Mostly</a:t>
                      </a:r>
                      <a:endParaRPr lang="en-GB" sz="13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24647" marR="24647" marT="0" marB="0">
                    <a:solidFill>
                      <a:schemeClr val="bg1"/>
                    </a:solidFill>
                  </a:tcPr>
                </a:tc>
                <a:tc>
                  <a:txBody>
                    <a:bodyPr/>
                    <a:lstStyle/>
                    <a:p>
                      <a:pPr algn="l">
                        <a:lnSpc>
                          <a:spcPct val="107000"/>
                        </a:lnSpc>
                        <a:spcAft>
                          <a:spcPts val="800"/>
                        </a:spcAft>
                      </a:pPr>
                      <a:r>
                        <a:rPr lang="en-GB" sz="1300" dirty="0">
                          <a:effectLst/>
                          <a:latin typeface="Century Gothic" panose="020B0502020202020204" pitchFamily="34" charset="0"/>
                        </a:rPr>
                        <a:t>4 factor EQS enables a mean for each site, so the mean can be compared </a:t>
                      </a:r>
                    </a:p>
                    <a:p>
                      <a:pPr algn="l">
                        <a:lnSpc>
                          <a:spcPct val="107000"/>
                        </a:lnSpc>
                        <a:spcAft>
                          <a:spcPts val="800"/>
                        </a:spcAft>
                      </a:pPr>
                      <a:r>
                        <a:rPr lang="en-GB" sz="1300" dirty="0">
                          <a:effectLst/>
                          <a:latin typeface="Century Gothic" panose="020B0502020202020204" pitchFamily="34" charset="0"/>
                        </a:rPr>
                        <a:t>Systematic sampling removes bias</a:t>
                      </a:r>
                    </a:p>
                    <a:p>
                      <a:pPr algn="l">
                        <a:lnSpc>
                          <a:spcPct val="107000"/>
                        </a:lnSpc>
                        <a:spcAft>
                          <a:spcPts val="800"/>
                        </a:spcAft>
                      </a:pPr>
                      <a:r>
                        <a:rPr lang="en-GB" sz="1300" dirty="0">
                          <a:effectLst/>
                          <a:latin typeface="Century Gothic" panose="020B0502020202020204" pitchFamily="34" charset="0"/>
                        </a:rPr>
                        <a:t>5 samples: allows for a comparison between sites.</a:t>
                      </a:r>
                    </a:p>
                    <a:p>
                      <a:pPr algn="l">
                        <a:lnSpc>
                          <a:spcPct val="107000"/>
                        </a:lnSpc>
                        <a:spcAft>
                          <a:spcPts val="800"/>
                        </a:spcAft>
                      </a:pPr>
                      <a:r>
                        <a:rPr lang="en-GB" sz="1300" dirty="0">
                          <a:effectLst/>
                          <a:latin typeface="Century Gothic" panose="020B0502020202020204" pitchFamily="34" charset="0"/>
                        </a:rPr>
                        <a:t>No equipment is needed, so it is easy to conduct</a:t>
                      </a:r>
                    </a:p>
                  </a:txBody>
                  <a:tcPr marL="24647" marR="24647" marT="0" marB="0">
                    <a:solidFill>
                      <a:schemeClr val="bg1"/>
                    </a:solidFill>
                  </a:tcPr>
                </a:tc>
                <a:tc>
                  <a:txBody>
                    <a:bodyPr/>
                    <a:lstStyle/>
                    <a:p>
                      <a:pPr algn="l">
                        <a:lnSpc>
                          <a:spcPct val="107000"/>
                        </a:lnSpc>
                        <a:spcAft>
                          <a:spcPts val="800"/>
                        </a:spcAft>
                      </a:pPr>
                      <a:r>
                        <a:rPr lang="en-GB" sz="1300" dirty="0">
                          <a:effectLst/>
                          <a:latin typeface="Century Gothic" panose="020B0502020202020204" pitchFamily="34" charset="0"/>
                        </a:rPr>
                        <a:t>Only 4 factors, so any anomalies greatly affect the mean; make it higher or lower</a:t>
                      </a:r>
                    </a:p>
                    <a:p>
                      <a:pPr algn="l">
                        <a:lnSpc>
                          <a:spcPct val="107000"/>
                        </a:lnSpc>
                        <a:spcAft>
                          <a:spcPts val="800"/>
                        </a:spcAft>
                      </a:pPr>
                      <a:r>
                        <a:rPr lang="en-GB" sz="1300" dirty="0">
                          <a:effectLst/>
                          <a:latin typeface="Century Gothic" panose="020B0502020202020204" pitchFamily="34" charset="0"/>
                        </a:rPr>
                        <a:t>We could not sample in a straight line because of a lack of public access (residential and business properties were in the way) so we may have missed key regeneration features</a:t>
                      </a:r>
                    </a:p>
                    <a:p>
                      <a:pPr algn="l">
                        <a:lnSpc>
                          <a:spcPct val="107000"/>
                        </a:lnSpc>
                        <a:spcAft>
                          <a:spcPts val="800"/>
                        </a:spcAft>
                      </a:pPr>
                      <a:r>
                        <a:rPr lang="en-GB" sz="1300" dirty="0">
                          <a:effectLst/>
                          <a:latin typeface="Century Gothic" panose="020B0502020202020204" pitchFamily="34" charset="0"/>
                        </a:rPr>
                        <a:t>Only 5 sites 100m apart, so any regeneration between these points will not be recorded</a:t>
                      </a:r>
                    </a:p>
                    <a:p>
                      <a:pPr algn="l">
                        <a:lnSpc>
                          <a:spcPct val="107000"/>
                        </a:lnSpc>
                        <a:spcAft>
                          <a:spcPts val="800"/>
                        </a:spcAft>
                      </a:pPr>
                      <a:r>
                        <a:rPr lang="en-GB" sz="1300" dirty="0">
                          <a:effectLst/>
                          <a:latin typeface="Century Gothic" panose="020B0502020202020204" pitchFamily="34" charset="0"/>
                        </a:rPr>
                        <a:t>Opinion-based, so the data is subjective</a:t>
                      </a:r>
                    </a:p>
                  </a:txBody>
                  <a:tcPr marL="24647" marR="24647" marT="0" marB="0">
                    <a:solidFill>
                      <a:schemeClr val="bg1"/>
                    </a:solidFill>
                  </a:tcPr>
                </a:tc>
                <a:tc>
                  <a:txBody>
                    <a:bodyPr/>
                    <a:lstStyle/>
                    <a:p>
                      <a:pPr algn="l">
                        <a:lnSpc>
                          <a:spcPct val="107000"/>
                        </a:lnSpc>
                        <a:spcAft>
                          <a:spcPts val="800"/>
                        </a:spcAft>
                      </a:pPr>
                      <a:r>
                        <a:rPr lang="en-GB" sz="1300" dirty="0">
                          <a:effectLst/>
                          <a:latin typeface="Century Gothic" panose="020B0502020202020204" pitchFamily="34" charset="0"/>
                        </a:rPr>
                        <a:t>Sampling 10 sites 50 m apart rather than 100m would enable a larger sample size and a more reliable mean.  This would ensure a larger sample size and more data that is representative of the area </a:t>
                      </a:r>
                      <a:endParaRPr lang="en-GB" sz="1300" dirty="0">
                        <a:effectLst/>
                        <a:latin typeface="Century Gothic" panose="020B0502020202020204" pitchFamily="34" charset="0"/>
                        <a:ea typeface="Calibri" panose="020F0502020204030204" pitchFamily="34" charset="0"/>
                        <a:cs typeface="Times New Roman" panose="02020603050405020304" pitchFamily="18" charset="0"/>
                      </a:endParaRPr>
                    </a:p>
                    <a:p>
                      <a:pPr algn="l">
                        <a:lnSpc>
                          <a:spcPct val="107000"/>
                        </a:lnSpc>
                        <a:spcAft>
                          <a:spcPts val="800"/>
                        </a:spcAft>
                      </a:pPr>
                      <a:r>
                        <a:rPr lang="en-GB" sz="1300" dirty="0">
                          <a:effectLst/>
                          <a:latin typeface="Century Gothic" panose="020B0502020202020204" pitchFamily="34" charset="0"/>
                          <a:ea typeface="Calibri" panose="020F0502020204030204" pitchFamily="34" charset="0"/>
                          <a:cs typeface="Times New Roman" panose="02020603050405020304" pitchFamily="18" charset="0"/>
                        </a:rPr>
                        <a:t>Compare the survey with a partner and take an average of the scores to increase the reliability of the data, as there is less chance of anomalies. Any inaccurate opinions about the regeneration features will be reduced.</a:t>
                      </a:r>
                    </a:p>
                  </a:txBody>
                  <a:tcPr marL="24647" marR="24647" marT="0" marB="0">
                    <a:solidFill>
                      <a:schemeClr val="bg1"/>
                    </a:solidFill>
                  </a:tcPr>
                </a:tc>
                <a:extLst>
                  <a:ext uri="{0D108BD9-81ED-4DB2-BD59-A6C34878D82A}">
                    <a16:rowId xmlns:a16="http://schemas.microsoft.com/office/drawing/2014/main" val="3582917597"/>
                  </a:ext>
                </a:extLst>
              </a:tr>
              <a:tr h="1939968">
                <a:tc>
                  <a:txBody>
                    <a:bodyPr/>
                    <a:lstStyle/>
                    <a:p>
                      <a:pPr algn="l">
                        <a:lnSpc>
                          <a:spcPct val="107000"/>
                        </a:lnSpc>
                        <a:spcAft>
                          <a:spcPts val="800"/>
                        </a:spcAft>
                      </a:pPr>
                      <a:r>
                        <a:rPr lang="en-GB" sz="1300">
                          <a:effectLst/>
                          <a:latin typeface="Century Gothic" panose="020B0502020202020204" pitchFamily="34" charset="0"/>
                        </a:rPr>
                        <a:t>Data Presentation</a:t>
                      </a:r>
                      <a:endParaRPr lang="en-GB" sz="1300">
                        <a:effectLst/>
                        <a:latin typeface="Century Gothic" panose="020B0502020202020204" pitchFamily="34" charset="0"/>
                        <a:ea typeface="Calibri" panose="020F0502020204030204" pitchFamily="34" charset="0"/>
                        <a:cs typeface="Times New Roman" panose="02020603050405020304" pitchFamily="18" charset="0"/>
                      </a:endParaRPr>
                    </a:p>
                  </a:txBody>
                  <a:tcPr marL="24647" marR="24647" marT="0" marB="0">
                    <a:solidFill>
                      <a:schemeClr val="bg1"/>
                    </a:solidFill>
                  </a:tcPr>
                </a:tc>
                <a:tc>
                  <a:txBody>
                    <a:bodyPr/>
                    <a:lstStyle/>
                    <a:p>
                      <a:pPr algn="l">
                        <a:lnSpc>
                          <a:spcPct val="107000"/>
                        </a:lnSpc>
                        <a:spcAft>
                          <a:spcPts val="800"/>
                        </a:spcAft>
                      </a:pPr>
                      <a:r>
                        <a:rPr lang="en-GB" sz="1300">
                          <a:effectLst/>
                          <a:latin typeface="Century Gothic" panose="020B0502020202020204" pitchFamily="34" charset="0"/>
                        </a:rPr>
                        <a:t>Mostly</a:t>
                      </a:r>
                      <a:endParaRPr lang="en-GB" sz="1300">
                        <a:effectLst/>
                        <a:latin typeface="Century Gothic" panose="020B0502020202020204" pitchFamily="34" charset="0"/>
                        <a:ea typeface="Calibri" panose="020F0502020204030204" pitchFamily="34" charset="0"/>
                        <a:cs typeface="Times New Roman" panose="02020603050405020304" pitchFamily="18" charset="0"/>
                      </a:endParaRPr>
                    </a:p>
                  </a:txBody>
                  <a:tcPr marL="24647" marR="24647" marT="0" marB="0">
                    <a:solidFill>
                      <a:schemeClr val="bg1"/>
                    </a:solidFill>
                  </a:tcPr>
                </a:tc>
                <a:tc>
                  <a:txBody>
                    <a:bodyPr/>
                    <a:lstStyle/>
                    <a:p>
                      <a:pPr algn="l">
                        <a:lnSpc>
                          <a:spcPct val="107000"/>
                        </a:lnSpc>
                        <a:spcAft>
                          <a:spcPts val="800"/>
                        </a:spcAft>
                      </a:pPr>
                      <a:r>
                        <a:rPr lang="en-GB" sz="1300" dirty="0">
                          <a:effectLst/>
                          <a:latin typeface="Century Gothic" panose="020B0502020202020204" pitchFamily="34" charset="0"/>
                        </a:rPr>
                        <a:t>Located Bar charts show how regeneration scores vary between sites on the map, so they can be compared.  Shows distribution of the data and anomalies (e.g. traffic management site at 5, as the junction to the East could be seen). The same units on the y axis allow an easy and reliable comparison. </a:t>
                      </a:r>
                      <a:endParaRPr lang="en-GB" sz="13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24647" marR="24647" marT="0" marB="0">
                    <a:solidFill>
                      <a:schemeClr val="bg1"/>
                    </a:solidFill>
                  </a:tcPr>
                </a:tc>
                <a:tc>
                  <a:txBody>
                    <a:bodyPr/>
                    <a:lstStyle/>
                    <a:p>
                      <a:pPr algn="l">
                        <a:lnSpc>
                          <a:spcPct val="107000"/>
                        </a:lnSpc>
                        <a:spcAft>
                          <a:spcPts val="800"/>
                        </a:spcAft>
                      </a:pPr>
                      <a:r>
                        <a:rPr lang="en-GB" sz="1300" dirty="0">
                          <a:effectLst/>
                          <a:latin typeface="Century Gothic" panose="020B0502020202020204" pitchFamily="34" charset="0"/>
                        </a:rPr>
                        <a:t>unit scale on the y axis is whole numbers (0,1,2 etc), so it is hard to read the average score, e.g. site 4 is 2.3, which means that the results can be misread. </a:t>
                      </a:r>
                    </a:p>
                    <a:p>
                      <a:pPr algn="l">
                        <a:lnSpc>
                          <a:spcPct val="107000"/>
                        </a:lnSpc>
                        <a:spcAft>
                          <a:spcPts val="800"/>
                        </a:spcAft>
                      </a:pPr>
                      <a:r>
                        <a:rPr lang="en-GB" sz="1300" dirty="0">
                          <a:effectLst/>
                          <a:latin typeface="Century Gothic" panose="020B0502020202020204" pitchFamily="34" charset="0"/>
                        </a:rPr>
                        <a:t> </a:t>
                      </a:r>
                      <a:endParaRPr lang="en-GB" sz="13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24647" marR="24647" marT="0" marB="0">
                    <a:solidFill>
                      <a:schemeClr val="bg1"/>
                    </a:solidFill>
                  </a:tcPr>
                </a:tc>
                <a:tc>
                  <a:txBody>
                    <a:bodyPr/>
                    <a:lstStyle/>
                    <a:p>
                      <a:pPr algn="l">
                        <a:lnSpc>
                          <a:spcPct val="107000"/>
                        </a:lnSpc>
                        <a:spcAft>
                          <a:spcPts val="800"/>
                        </a:spcAft>
                      </a:pPr>
                      <a:r>
                        <a:rPr lang="en-GB" sz="1300" dirty="0">
                          <a:effectLst/>
                          <a:latin typeface="Century Gothic" panose="020B0502020202020204" pitchFamily="34" charset="0"/>
                        </a:rPr>
                        <a:t>unit scale on the y axis could be in 0.5 intervals to allow for more accuracy when reading results and allows for reliable data comparisons</a:t>
                      </a:r>
                    </a:p>
                    <a:p>
                      <a:pPr algn="l">
                        <a:lnSpc>
                          <a:spcPct val="107000"/>
                        </a:lnSpc>
                        <a:spcAft>
                          <a:spcPts val="800"/>
                        </a:spcAft>
                      </a:pPr>
                      <a:r>
                        <a:rPr lang="en-GB" sz="1300" dirty="0">
                          <a:effectLst/>
                          <a:latin typeface="Century Gothic" panose="020B0502020202020204" pitchFamily="34" charset="0"/>
                        </a:rPr>
                        <a:t> </a:t>
                      </a:r>
                      <a:endParaRPr lang="en-GB" sz="13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24647" marR="24647" marT="0" marB="0">
                    <a:solidFill>
                      <a:schemeClr val="bg1"/>
                    </a:solidFill>
                  </a:tcPr>
                </a:tc>
                <a:extLst>
                  <a:ext uri="{0D108BD9-81ED-4DB2-BD59-A6C34878D82A}">
                    <a16:rowId xmlns:a16="http://schemas.microsoft.com/office/drawing/2014/main" val="1251451431"/>
                  </a:ext>
                </a:extLst>
              </a:tr>
              <a:tr h="510415">
                <a:tc>
                  <a:txBody>
                    <a:bodyPr/>
                    <a:lstStyle/>
                    <a:p>
                      <a:pPr algn="l">
                        <a:lnSpc>
                          <a:spcPct val="107000"/>
                        </a:lnSpc>
                        <a:spcAft>
                          <a:spcPts val="800"/>
                        </a:spcAft>
                      </a:pPr>
                      <a:r>
                        <a:rPr lang="en-GB" sz="1300" dirty="0">
                          <a:effectLst/>
                          <a:latin typeface="Century Gothic" panose="020B0502020202020204" pitchFamily="34" charset="0"/>
                        </a:rPr>
                        <a:t>Results</a:t>
                      </a:r>
                      <a:endParaRPr lang="en-GB" sz="13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24647" marR="24647" marT="0" marB="0">
                    <a:solidFill>
                      <a:schemeClr val="bg1"/>
                    </a:solidFill>
                  </a:tcPr>
                </a:tc>
                <a:tc>
                  <a:txBody>
                    <a:bodyPr/>
                    <a:lstStyle/>
                    <a:p>
                      <a:pPr algn="l">
                        <a:lnSpc>
                          <a:spcPct val="107000"/>
                        </a:lnSpc>
                        <a:spcAft>
                          <a:spcPts val="800"/>
                        </a:spcAft>
                      </a:pPr>
                      <a:r>
                        <a:rPr lang="en-GB" sz="1300" dirty="0">
                          <a:effectLst/>
                          <a:latin typeface="Century Gothic" panose="020B0502020202020204" pitchFamily="34" charset="0"/>
                        </a:rPr>
                        <a:t>Mostly</a:t>
                      </a:r>
                      <a:endParaRPr lang="en-GB" sz="13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24647" marR="24647" marT="0" marB="0">
                    <a:solidFill>
                      <a:schemeClr val="bg1"/>
                    </a:solidFill>
                  </a:tcPr>
                </a:tc>
                <a:tc>
                  <a:txBody>
                    <a:bodyPr/>
                    <a:lstStyle/>
                    <a:p>
                      <a:pPr algn="l">
                        <a:lnSpc>
                          <a:spcPct val="107000"/>
                        </a:lnSpc>
                        <a:spcAft>
                          <a:spcPts val="800"/>
                        </a:spcAft>
                      </a:pPr>
                      <a:endParaRPr lang="en-GB" sz="13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24647" marR="24647" marT="0" marB="0">
                    <a:solidFill>
                      <a:schemeClr val="bg1"/>
                    </a:solidFill>
                  </a:tcPr>
                </a:tc>
                <a:tc>
                  <a:txBody>
                    <a:bodyPr/>
                    <a:lstStyle/>
                    <a:p>
                      <a:pPr algn="l">
                        <a:lnSpc>
                          <a:spcPct val="107000"/>
                        </a:lnSpc>
                        <a:spcAft>
                          <a:spcPts val="800"/>
                        </a:spcAft>
                      </a:pPr>
                      <a:r>
                        <a:rPr lang="en-GB" sz="1300" dirty="0">
                          <a:effectLst/>
                          <a:latin typeface="Century Gothic" panose="020B0502020202020204" pitchFamily="34" charset="0"/>
                        </a:rPr>
                        <a:t> </a:t>
                      </a:r>
                    </a:p>
                  </a:txBody>
                  <a:tcPr marL="24647" marR="24647" marT="0" marB="0">
                    <a:solidFill>
                      <a:schemeClr val="bg1"/>
                    </a:solidFill>
                  </a:tcPr>
                </a:tc>
                <a:tc>
                  <a:txBody>
                    <a:bodyPr/>
                    <a:lstStyle/>
                    <a:p>
                      <a:pPr algn="l">
                        <a:lnSpc>
                          <a:spcPct val="107000"/>
                        </a:lnSpc>
                        <a:spcAft>
                          <a:spcPts val="800"/>
                        </a:spcAft>
                      </a:pPr>
                      <a:endParaRPr lang="en-GB" sz="13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24647" marR="24647" marT="0" marB="0">
                    <a:solidFill>
                      <a:schemeClr val="bg1"/>
                    </a:solidFill>
                  </a:tcPr>
                </a:tc>
                <a:extLst>
                  <a:ext uri="{0D108BD9-81ED-4DB2-BD59-A6C34878D82A}">
                    <a16:rowId xmlns:a16="http://schemas.microsoft.com/office/drawing/2014/main" val="1827046819"/>
                  </a:ext>
                </a:extLst>
              </a:tr>
              <a:tr h="669536">
                <a:tc>
                  <a:txBody>
                    <a:bodyPr/>
                    <a:lstStyle/>
                    <a:p>
                      <a:pPr algn="l">
                        <a:lnSpc>
                          <a:spcPct val="107000"/>
                        </a:lnSpc>
                        <a:spcAft>
                          <a:spcPts val="800"/>
                        </a:spcAft>
                      </a:pPr>
                      <a:r>
                        <a:rPr lang="en-GB" sz="1300" dirty="0">
                          <a:effectLst/>
                          <a:latin typeface="Century Gothic" panose="020B0502020202020204" pitchFamily="34" charset="0"/>
                        </a:rPr>
                        <a:t>Conclusion</a:t>
                      </a:r>
                      <a:endParaRPr lang="en-GB" sz="13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24647" marR="24647" marT="0" marB="0">
                    <a:solidFill>
                      <a:schemeClr val="bg1"/>
                    </a:solidFill>
                  </a:tcPr>
                </a:tc>
                <a:tc>
                  <a:txBody>
                    <a:bodyPr/>
                    <a:lstStyle/>
                    <a:p>
                      <a:pPr algn="l">
                        <a:lnSpc>
                          <a:spcPct val="107000"/>
                        </a:lnSpc>
                        <a:spcAft>
                          <a:spcPts val="800"/>
                        </a:spcAft>
                      </a:pPr>
                      <a:r>
                        <a:rPr lang="en-GB" sz="1300" dirty="0">
                          <a:effectLst/>
                          <a:latin typeface="Century Gothic" panose="020B0502020202020204" pitchFamily="34" charset="0"/>
                        </a:rPr>
                        <a:t>Mostly</a:t>
                      </a:r>
                      <a:endParaRPr lang="en-GB" sz="13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24647" marR="24647" marT="0" marB="0">
                    <a:solidFill>
                      <a:schemeClr val="bg1"/>
                    </a:solidFill>
                  </a:tcPr>
                </a:tc>
                <a:tc>
                  <a:txBody>
                    <a:bodyPr/>
                    <a:lstStyle/>
                    <a:p>
                      <a:pPr algn="l">
                        <a:lnSpc>
                          <a:spcPct val="107000"/>
                        </a:lnSpc>
                        <a:spcAft>
                          <a:spcPts val="800"/>
                        </a:spcAft>
                      </a:pPr>
                      <a:endParaRPr lang="en-GB" sz="13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24647" marR="24647" marT="0" marB="0">
                    <a:solidFill>
                      <a:schemeClr val="bg1"/>
                    </a:solidFill>
                  </a:tcPr>
                </a:tc>
                <a:tc>
                  <a:txBody>
                    <a:bodyPr/>
                    <a:lstStyle/>
                    <a:p>
                      <a:pPr algn="l">
                        <a:lnSpc>
                          <a:spcPct val="107000"/>
                        </a:lnSpc>
                        <a:spcAft>
                          <a:spcPts val="800"/>
                        </a:spcAft>
                      </a:pPr>
                      <a:r>
                        <a:rPr lang="en-GB" sz="1300" dirty="0">
                          <a:effectLst/>
                          <a:latin typeface="Century Gothic" panose="020B0502020202020204" pitchFamily="34" charset="0"/>
                        </a:rPr>
                        <a:t> </a:t>
                      </a:r>
                      <a:endParaRPr lang="en-GB" sz="13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24647" marR="24647" marT="0" marB="0">
                    <a:solidFill>
                      <a:schemeClr val="bg1"/>
                    </a:solidFill>
                  </a:tcPr>
                </a:tc>
                <a:tc>
                  <a:txBody>
                    <a:bodyPr/>
                    <a:lstStyle/>
                    <a:p>
                      <a:pPr algn="l">
                        <a:lnSpc>
                          <a:spcPct val="107000"/>
                        </a:lnSpc>
                        <a:spcAft>
                          <a:spcPts val="800"/>
                        </a:spcAft>
                      </a:pPr>
                      <a:r>
                        <a:rPr lang="en-GB" sz="1300" dirty="0">
                          <a:effectLst/>
                          <a:latin typeface="Century Gothic" panose="020B0502020202020204" pitchFamily="34" charset="0"/>
                        </a:rPr>
                        <a:t>. </a:t>
                      </a:r>
                      <a:endParaRPr lang="en-GB" sz="13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24647" marR="24647" marT="0" marB="0">
                    <a:solidFill>
                      <a:schemeClr val="bg1"/>
                    </a:solidFill>
                  </a:tcPr>
                </a:tc>
                <a:extLst>
                  <a:ext uri="{0D108BD9-81ED-4DB2-BD59-A6C34878D82A}">
                    <a16:rowId xmlns:a16="http://schemas.microsoft.com/office/drawing/2014/main" val="1961675304"/>
                  </a:ext>
                </a:extLst>
              </a:tr>
            </a:tbl>
          </a:graphicData>
        </a:graphic>
      </p:graphicFrame>
    </p:spTree>
    <p:extLst>
      <p:ext uri="{BB962C8B-B14F-4D97-AF65-F5344CB8AC3E}">
        <p14:creationId xmlns:p14="http://schemas.microsoft.com/office/powerpoint/2010/main" val="268023640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A65815A-2A2F-4C0D-A43D-5E4F06016044}"/>
              </a:ext>
            </a:extLst>
          </p:cNvPr>
          <p:cNvSpPr>
            <a:spLocks noGrp="1"/>
          </p:cNvSpPr>
          <p:nvPr>
            <p:ph idx="1"/>
          </p:nvPr>
        </p:nvSpPr>
        <p:spPr>
          <a:xfrm>
            <a:off x="3090286" y="1908109"/>
            <a:ext cx="8670343" cy="4467509"/>
          </a:xfrm>
        </p:spPr>
        <p:txBody>
          <a:bodyPr>
            <a:normAutofit/>
          </a:bodyPr>
          <a:lstStyle/>
          <a:p>
            <a:r>
              <a:rPr lang="en-GB" dirty="0"/>
              <a:t>I asked my MPA son in year 8 to imagine that he was going to have a week of exams the week before Christmas.  He would have a 1 hour exam for every subject.  The content would be what he has learnt from the start of year 7 to his current year 8 topic.</a:t>
            </a:r>
          </a:p>
          <a:p>
            <a:r>
              <a:rPr lang="en-GB" dirty="0"/>
              <a:t>I asked him what his revision plan would be:</a:t>
            </a:r>
          </a:p>
          <a:p>
            <a:pPr>
              <a:buAutoNum type="arabicParenR"/>
            </a:pPr>
            <a:r>
              <a:rPr lang="en-GB" dirty="0"/>
              <a:t>When would he start revising? </a:t>
            </a:r>
          </a:p>
          <a:p>
            <a:pPr>
              <a:buAutoNum type="arabicParenR"/>
            </a:pPr>
            <a:r>
              <a:rPr lang="en-GB" dirty="0"/>
              <a:t>How would he revise? </a:t>
            </a:r>
          </a:p>
          <a:p>
            <a:pPr>
              <a:buAutoNum type="arabicParenR"/>
            </a:pPr>
            <a:r>
              <a:rPr lang="en-GB" dirty="0"/>
              <a:t>Would he prioritise any subjects? If so, which subjects and why?</a:t>
            </a:r>
          </a:p>
          <a:p>
            <a:pPr>
              <a:buAutoNum type="arabicParenR"/>
            </a:pPr>
            <a:endParaRPr lang="en-GB" dirty="0"/>
          </a:p>
          <a:p>
            <a:pPr marL="152396" indent="0">
              <a:buNone/>
            </a:pPr>
            <a:r>
              <a:rPr lang="en-GB" dirty="0"/>
              <a:t>Suggest what his answers were</a:t>
            </a:r>
          </a:p>
          <a:p>
            <a:pPr marL="152396" indent="0">
              <a:buNone/>
            </a:pPr>
            <a:endParaRPr lang="en-GB" dirty="0"/>
          </a:p>
        </p:txBody>
      </p:sp>
      <p:pic>
        <p:nvPicPr>
          <p:cNvPr id="1026" name="Picture 2" descr="Topic icon question mark with male user person Vector Image">
            <a:extLst>
              <a:ext uri="{FF2B5EF4-FFF2-40B4-BE49-F238E27FC236}">
                <a16:creationId xmlns:a16="http://schemas.microsoft.com/office/drawing/2014/main" id="{54BFFCEF-71D4-4FFE-A083-EA3AF925FCC5}"/>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627745" y="2341637"/>
            <a:ext cx="2389929" cy="2581124"/>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DFE093F8-DDE4-4F1F-A7EC-42CC000C2611}"/>
              </a:ext>
            </a:extLst>
          </p:cNvPr>
          <p:cNvSpPr txBox="1"/>
          <p:nvPr/>
        </p:nvSpPr>
        <p:spPr>
          <a:xfrm>
            <a:off x="512838" y="4954417"/>
            <a:ext cx="2389929" cy="297646"/>
          </a:xfrm>
          <a:prstGeom prst="rect">
            <a:avLst/>
          </a:prstGeom>
          <a:noFill/>
        </p:spPr>
        <p:txBody>
          <a:bodyPr wrap="square">
            <a:spAutoFit/>
          </a:bodyPr>
          <a:lstStyle/>
          <a:p>
            <a:r>
              <a:rPr lang="en-GB" sz="667" dirty="0"/>
              <a:t>https://www.vectorstock.com/royalty-free-vector/topic-icon-question-mark-with-male-user-person-vector-28785241</a:t>
            </a:r>
          </a:p>
        </p:txBody>
      </p:sp>
      <p:sp>
        <p:nvSpPr>
          <p:cNvPr id="9" name="Title 1">
            <a:extLst>
              <a:ext uri="{FF2B5EF4-FFF2-40B4-BE49-F238E27FC236}">
                <a16:creationId xmlns:a16="http://schemas.microsoft.com/office/drawing/2014/main" id="{48811331-AE82-4D13-B2C7-43C7E771C137}"/>
              </a:ext>
            </a:extLst>
          </p:cNvPr>
          <p:cNvSpPr txBox="1">
            <a:spLocks/>
          </p:cNvSpPr>
          <p:nvPr/>
        </p:nvSpPr>
        <p:spPr>
          <a:xfrm>
            <a:off x="1101400" y="966623"/>
            <a:ext cx="11360800" cy="7636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Century Gothic" panose="020B0502020202020204" pitchFamily="34" charset="0"/>
                <a:ea typeface="Century Gothic" panose="020B0502020202020204" pitchFamily="34" charset="0"/>
                <a:cs typeface="Arial"/>
                <a:sym typeface="Arial"/>
              </a:defRPr>
            </a:lvl1pPr>
            <a:lvl2pPr marR="0" lvl="1"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GB" sz="3600" dirty="0"/>
              <a:t>What are the barriers to higher achievement?</a:t>
            </a:r>
            <a:endParaRPr lang="en-US" sz="3600" dirty="0"/>
          </a:p>
        </p:txBody>
      </p:sp>
      <p:pic>
        <p:nvPicPr>
          <p:cNvPr id="10" name="Graphic 9" descr="Lights On">
            <a:extLst>
              <a:ext uri="{FF2B5EF4-FFF2-40B4-BE49-F238E27FC236}">
                <a16:creationId xmlns:a16="http://schemas.microsoft.com/office/drawing/2014/main" id="{3BC1086E-ACBD-486A-B4E2-E0B31E763AD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11090600" y="134383"/>
            <a:ext cx="1123189" cy="1123189"/>
          </a:xfrm>
          <a:prstGeom prst="rect">
            <a:avLst/>
          </a:prstGeom>
        </p:spPr>
      </p:pic>
    </p:spTree>
    <p:extLst>
      <p:ext uri="{BB962C8B-B14F-4D97-AF65-F5344CB8AC3E}">
        <p14:creationId xmlns:p14="http://schemas.microsoft.com/office/powerpoint/2010/main" val="2336097021"/>
      </p:ext>
    </p:extLst>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328FC-5AE4-60D8-5A15-3855A1CBE16E}"/>
              </a:ext>
            </a:extLst>
          </p:cNvPr>
          <p:cNvSpPr>
            <a:spLocks noGrp="1"/>
          </p:cNvSpPr>
          <p:nvPr>
            <p:ph type="title" idx="4294967295"/>
          </p:nvPr>
        </p:nvSpPr>
        <p:spPr>
          <a:xfrm>
            <a:off x="6048375" y="284163"/>
            <a:ext cx="6143625" cy="1031875"/>
          </a:xfrm>
        </p:spPr>
        <p:txBody>
          <a:bodyPr>
            <a:normAutofit fontScale="90000"/>
          </a:bodyPr>
          <a:lstStyle/>
          <a:p>
            <a:r>
              <a:rPr lang="en-US" dirty="0"/>
              <a:t>Longshore drift in Blackpool</a:t>
            </a:r>
          </a:p>
        </p:txBody>
      </p:sp>
      <p:pic>
        <p:nvPicPr>
          <p:cNvPr id="3" name="Picture 2" descr="Diagram&#10;&#10;Description automatically generated">
            <a:extLst>
              <a:ext uri="{FF2B5EF4-FFF2-40B4-BE49-F238E27FC236}">
                <a16:creationId xmlns:a16="http://schemas.microsoft.com/office/drawing/2014/main" id="{266CE438-DBF9-1CA9-A0E9-88A7E7D131D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6601"/>
            <a:ext cx="5391873" cy="6858000"/>
          </a:xfrm>
          <a:prstGeom prst="rect">
            <a:avLst/>
          </a:prstGeom>
        </p:spPr>
      </p:pic>
      <p:sp>
        <p:nvSpPr>
          <p:cNvPr id="4" name="TextBox 3">
            <a:extLst>
              <a:ext uri="{FF2B5EF4-FFF2-40B4-BE49-F238E27FC236}">
                <a16:creationId xmlns:a16="http://schemas.microsoft.com/office/drawing/2014/main" id="{BCAF7FED-ABA4-5BFE-312C-777768E23BE0}"/>
              </a:ext>
            </a:extLst>
          </p:cNvPr>
          <p:cNvSpPr txBox="1"/>
          <p:nvPr/>
        </p:nvSpPr>
        <p:spPr>
          <a:xfrm>
            <a:off x="8238757" y="1520786"/>
            <a:ext cx="3953244" cy="3375796"/>
          </a:xfrm>
          <a:prstGeom prst="rect">
            <a:avLst/>
          </a:prstGeom>
          <a:noFill/>
        </p:spPr>
        <p:txBody>
          <a:bodyPr wrap="square" rtlCol="0">
            <a:spAutoFit/>
          </a:bodyPr>
          <a:lstStyle/>
          <a:p>
            <a:r>
              <a:rPr lang="en-US" sz="2667" dirty="0">
                <a:latin typeface="Century Gothic" panose="020B0502020202020204" pitchFamily="34" charset="0"/>
              </a:rPr>
              <a:t>Does Longshore drift move from South to North along the coast at Blackpool?</a:t>
            </a:r>
          </a:p>
          <a:p>
            <a:endParaRPr lang="en-US" sz="2667" dirty="0">
              <a:latin typeface="Century Gothic" panose="020B0502020202020204" pitchFamily="34" charset="0"/>
            </a:endParaRPr>
          </a:p>
          <a:p>
            <a:endParaRPr lang="en-US" sz="2667" dirty="0">
              <a:latin typeface="Century Gothic" panose="020B0502020202020204" pitchFamily="34" charset="0"/>
            </a:endParaRPr>
          </a:p>
          <a:p>
            <a:r>
              <a:rPr lang="en-US" sz="2667" dirty="0">
                <a:latin typeface="Century Gothic" panose="020B0502020202020204" pitchFamily="34" charset="0"/>
              </a:rPr>
              <a:t>How effective is the data presentation?</a:t>
            </a:r>
          </a:p>
        </p:txBody>
      </p:sp>
      <p:pic>
        <p:nvPicPr>
          <p:cNvPr id="5" name="Picture 4" descr="Diagram&#10;&#10;Description automatically generated">
            <a:extLst>
              <a:ext uri="{FF2B5EF4-FFF2-40B4-BE49-F238E27FC236}">
                <a16:creationId xmlns:a16="http://schemas.microsoft.com/office/drawing/2014/main" id="{6EF7BFD3-7703-529C-7C03-AE30CE990892}"/>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a:stretch/>
        </p:blipFill>
        <p:spPr>
          <a:xfrm>
            <a:off x="5391873" y="1377358"/>
            <a:ext cx="2735627" cy="4494239"/>
          </a:xfrm>
          <a:prstGeom prst="rect">
            <a:avLst/>
          </a:prstGeom>
        </p:spPr>
      </p:pic>
    </p:spTree>
    <p:extLst>
      <p:ext uri="{BB962C8B-B14F-4D97-AF65-F5344CB8AC3E}">
        <p14:creationId xmlns:p14="http://schemas.microsoft.com/office/powerpoint/2010/main" val="2981111178"/>
      </p:ext>
    </p:extLst>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map of a lake&#10;&#10;Description automatically generated">
            <a:extLst>
              <a:ext uri="{FF2B5EF4-FFF2-40B4-BE49-F238E27FC236}">
                <a16:creationId xmlns:a16="http://schemas.microsoft.com/office/drawing/2014/main" id="{06EE9570-EA08-21E7-199D-9508699F9636}"/>
              </a:ext>
            </a:extLst>
          </p:cNvPr>
          <p:cNvPicPr>
            <a:picLocks noChangeAspect="1"/>
          </p:cNvPicPr>
          <p:nvPr/>
        </p:nvPicPr>
        <p:blipFill>
          <a:blip r:embed="rId2"/>
          <a:stretch>
            <a:fillRect/>
          </a:stretch>
        </p:blipFill>
        <p:spPr>
          <a:xfrm>
            <a:off x="1" y="0"/>
            <a:ext cx="10110807" cy="6858000"/>
          </a:xfrm>
          <a:prstGeom prst="rect">
            <a:avLst/>
          </a:prstGeom>
        </p:spPr>
      </p:pic>
      <p:sp>
        <p:nvSpPr>
          <p:cNvPr id="7" name="TextBox 6">
            <a:extLst>
              <a:ext uri="{FF2B5EF4-FFF2-40B4-BE49-F238E27FC236}">
                <a16:creationId xmlns:a16="http://schemas.microsoft.com/office/drawing/2014/main" id="{B8373996-718C-8958-1C39-D4613A9E20BE}"/>
              </a:ext>
            </a:extLst>
          </p:cNvPr>
          <p:cNvSpPr txBox="1"/>
          <p:nvPr/>
        </p:nvSpPr>
        <p:spPr>
          <a:xfrm>
            <a:off x="9871549" y="1931154"/>
            <a:ext cx="2144111" cy="3991542"/>
          </a:xfrm>
          <a:prstGeom prst="rect">
            <a:avLst/>
          </a:prstGeom>
          <a:noFill/>
        </p:spPr>
        <p:txBody>
          <a:bodyPr wrap="square">
            <a:spAutoFit/>
          </a:bodyPr>
          <a:lstStyle/>
          <a:p>
            <a:r>
              <a:rPr lang="en-US" sz="2400" dirty="0">
                <a:latin typeface="Century Gothic" panose="020B0502020202020204" pitchFamily="34" charset="0"/>
              </a:rPr>
              <a:t>River study at </a:t>
            </a:r>
            <a:r>
              <a:rPr lang="en-US" sz="2400" dirty="0" err="1">
                <a:latin typeface="Century Gothic" panose="020B0502020202020204" pitchFamily="34" charset="0"/>
              </a:rPr>
              <a:t>Colne</a:t>
            </a:r>
            <a:endParaRPr lang="en-US" sz="2400" dirty="0">
              <a:latin typeface="Century Gothic" panose="020B0502020202020204" pitchFamily="34" charset="0"/>
            </a:endParaRPr>
          </a:p>
          <a:p>
            <a:endParaRPr lang="en-US" sz="1867" dirty="0">
              <a:latin typeface="Century Gothic" panose="020B0502020202020204" pitchFamily="34" charset="0"/>
            </a:endParaRPr>
          </a:p>
          <a:p>
            <a:r>
              <a:rPr lang="en-US" sz="1867" dirty="0">
                <a:latin typeface="Century Gothic" panose="020B0502020202020204" pitchFamily="34" charset="0"/>
              </a:rPr>
              <a:t>Does the river become narrower and deeper after the dams?</a:t>
            </a:r>
          </a:p>
          <a:p>
            <a:endParaRPr lang="en-US" sz="1867" dirty="0">
              <a:latin typeface="Century Gothic" panose="020B0502020202020204" pitchFamily="34" charset="0"/>
            </a:endParaRPr>
          </a:p>
          <a:p>
            <a:endParaRPr lang="en-US" sz="1867" dirty="0">
              <a:latin typeface="Century Gothic" panose="020B0502020202020204" pitchFamily="34" charset="0"/>
            </a:endParaRPr>
          </a:p>
          <a:p>
            <a:r>
              <a:rPr lang="en-US" sz="1867" dirty="0">
                <a:latin typeface="Century Gothic" panose="020B0502020202020204" pitchFamily="34" charset="0"/>
              </a:rPr>
              <a:t>How effective is the data presentation?</a:t>
            </a:r>
          </a:p>
        </p:txBody>
      </p:sp>
    </p:spTree>
    <p:extLst>
      <p:ext uri="{BB962C8B-B14F-4D97-AF65-F5344CB8AC3E}">
        <p14:creationId xmlns:p14="http://schemas.microsoft.com/office/powerpoint/2010/main" val="2000524490"/>
      </p:ext>
    </p:extLst>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411B657-CFE2-4BC2-9D40-389BA802A45B}"/>
              </a:ext>
            </a:extLst>
          </p:cNvPr>
          <p:cNvSpPr txBox="1"/>
          <p:nvPr/>
        </p:nvSpPr>
        <p:spPr>
          <a:xfrm>
            <a:off x="661491" y="417612"/>
            <a:ext cx="9225459" cy="4936929"/>
          </a:xfrm>
          <a:prstGeom prst="rect">
            <a:avLst/>
          </a:prstGeom>
          <a:noFill/>
        </p:spPr>
        <p:txBody>
          <a:bodyPr wrap="square">
            <a:spAutoFit/>
          </a:bodyPr>
          <a:lstStyle/>
          <a:p>
            <a:pPr>
              <a:lnSpc>
                <a:spcPct val="107000"/>
              </a:lnSpc>
              <a:spcAft>
                <a:spcPts val="800"/>
              </a:spcAft>
            </a:pPr>
            <a:r>
              <a:rPr lang="en-GB" sz="2400" dirty="0">
                <a:latin typeface="Century Gothic" panose="020B0502020202020204" pitchFamily="34" charset="0"/>
                <a:ea typeface="Tahoma" panose="020B0604030504040204" pitchFamily="34" charset="0"/>
                <a:cs typeface="Tahoma" panose="020B0604030504040204" pitchFamily="34" charset="0"/>
              </a:rPr>
              <a:t>Cover the enquiry sequence</a:t>
            </a:r>
          </a:p>
          <a:p>
            <a:pPr marL="342900" indent="-342900">
              <a:lnSpc>
                <a:spcPct val="107000"/>
              </a:lnSpc>
              <a:spcAft>
                <a:spcPts val="800"/>
              </a:spcAft>
              <a:buFont typeface="Arial" panose="020B0604020202020204" pitchFamily="34" charset="0"/>
              <a:buChar char="•"/>
            </a:pPr>
            <a:r>
              <a:rPr lang="en-GB" sz="2400" dirty="0">
                <a:latin typeface="Century Gothic" panose="020B0502020202020204" pitchFamily="34" charset="0"/>
                <a:ea typeface="Tahoma" panose="020B0604030504040204" pitchFamily="34" charset="0"/>
                <a:cs typeface="Tahoma" panose="020B0604030504040204" pitchFamily="34" charset="0"/>
              </a:rPr>
              <a:t>Ensure students know what the six stages are</a:t>
            </a:r>
          </a:p>
          <a:p>
            <a:pPr marL="342900" indent="-342900">
              <a:lnSpc>
                <a:spcPct val="107000"/>
              </a:lnSpc>
              <a:spcAft>
                <a:spcPts val="800"/>
              </a:spcAft>
              <a:buFont typeface="Arial" panose="020B0604020202020204" pitchFamily="34" charset="0"/>
              <a:buChar char="•"/>
            </a:pPr>
            <a:r>
              <a:rPr lang="en-GB" sz="2400" dirty="0">
                <a:latin typeface="Century Gothic" panose="020B0502020202020204" pitchFamily="34" charset="0"/>
                <a:ea typeface="Tahoma" panose="020B0604030504040204" pitchFamily="34" charset="0"/>
                <a:cs typeface="Tahoma" panose="020B0604030504040204" pitchFamily="34" charset="0"/>
              </a:rPr>
              <a:t>How they link together</a:t>
            </a:r>
          </a:p>
          <a:p>
            <a:pPr marL="342900" indent="-342900">
              <a:lnSpc>
                <a:spcPct val="107000"/>
              </a:lnSpc>
              <a:spcAft>
                <a:spcPts val="800"/>
              </a:spcAft>
              <a:buFont typeface="Arial" panose="020B0604020202020204" pitchFamily="34" charset="0"/>
              <a:buChar char="•"/>
            </a:pPr>
            <a:r>
              <a:rPr lang="en-GB" sz="2400" dirty="0">
                <a:latin typeface="Century Gothic" panose="020B0502020202020204" pitchFamily="34" charset="0"/>
                <a:ea typeface="Tahoma" panose="020B0604030504040204" pitchFamily="34" charset="0"/>
                <a:cs typeface="Tahoma" panose="020B0604030504040204" pitchFamily="34" charset="0"/>
              </a:rPr>
              <a:t>How they facilitate a geographical investigation</a:t>
            </a:r>
          </a:p>
          <a:p>
            <a:pPr>
              <a:lnSpc>
                <a:spcPct val="107000"/>
              </a:lnSpc>
              <a:spcAft>
                <a:spcPts val="800"/>
              </a:spcAft>
            </a:pPr>
            <a:endParaRPr lang="en-GB" sz="2400" dirty="0">
              <a:latin typeface="Century Gothic" panose="020B0502020202020204" pitchFamily="34" charset="0"/>
              <a:ea typeface="Tahoma" panose="020B0604030504040204" pitchFamily="34" charset="0"/>
              <a:cs typeface="Tahoma" panose="020B0604030504040204" pitchFamily="34" charset="0"/>
            </a:endParaRPr>
          </a:p>
          <a:p>
            <a:pPr>
              <a:lnSpc>
                <a:spcPct val="107000"/>
              </a:lnSpc>
              <a:spcAft>
                <a:spcPts val="800"/>
              </a:spcAft>
            </a:pPr>
            <a:r>
              <a:rPr lang="en-GB" sz="2400" dirty="0">
                <a:latin typeface="Century Gothic" panose="020B0502020202020204" pitchFamily="34" charset="0"/>
                <a:ea typeface="Tahoma" panose="020B0604030504040204" pitchFamily="34" charset="0"/>
                <a:cs typeface="Tahoma" panose="020B0604030504040204" pitchFamily="34" charset="0"/>
              </a:rPr>
              <a:t>The 9 marker in question 5 will have 2 parts of the strand</a:t>
            </a:r>
          </a:p>
          <a:p>
            <a:pPr>
              <a:lnSpc>
                <a:spcPct val="107000"/>
              </a:lnSpc>
              <a:spcAft>
                <a:spcPts val="800"/>
              </a:spcAft>
            </a:pPr>
            <a:endParaRPr lang="en-GB" sz="2400" dirty="0">
              <a:latin typeface="Century Gothic" panose="020B0502020202020204" pitchFamily="34" charset="0"/>
              <a:ea typeface="Tahoma" panose="020B0604030504040204" pitchFamily="34" charset="0"/>
              <a:cs typeface="Tahoma" panose="020B0604030504040204" pitchFamily="34" charset="0"/>
            </a:endParaRPr>
          </a:p>
          <a:p>
            <a:pPr>
              <a:lnSpc>
                <a:spcPct val="107000"/>
              </a:lnSpc>
              <a:spcAft>
                <a:spcPts val="800"/>
              </a:spcAft>
            </a:pPr>
            <a:r>
              <a:rPr lang="en-GB" sz="2400" dirty="0">
                <a:latin typeface="Century Gothic" panose="020B0502020202020204" pitchFamily="34" charset="0"/>
                <a:ea typeface="Tahoma" panose="020B0604030504040204" pitchFamily="34" charset="0"/>
                <a:cs typeface="Tahoma" panose="020B0604030504040204" pitchFamily="34" charset="0"/>
              </a:rPr>
              <a:t>Give students a copy of the enquiry sequence diagram.</a:t>
            </a:r>
          </a:p>
          <a:p>
            <a:pPr>
              <a:lnSpc>
                <a:spcPct val="107000"/>
              </a:lnSpc>
              <a:spcAft>
                <a:spcPts val="800"/>
              </a:spcAft>
            </a:pPr>
            <a:endParaRPr lang="en-GB" sz="2400" dirty="0">
              <a:latin typeface="Century Gothic" panose="020B0502020202020204" pitchFamily="34" charset="0"/>
              <a:ea typeface="Tahoma" panose="020B0604030504040204" pitchFamily="34" charset="0"/>
              <a:cs typeface="Tahoma" panose="020B0604030504040204" pitchFamily="34" charset="0"/>
            </a:endParaRPr>
          </a:p>
          <a:p>
            <a:pPr>
              <a:lnSpc>
                <a:spcPct val="107000"/>
              </a:lnSpc>
              <a:spcAft>
                <a:spcPts val="800"/>
              </a:spcAft>
            </a:pPr>
            <a:r>
              <a:rPr lang="en-GB" sz="2400" dirty="0">
                <a:latin typeface="Century Gothic" panose="020B0502020202020204" pitchFamily="34" charset="0"/>
                <a:ea typeface="Tahoma" panose="020B0604030504040204" pitchFamily="34" charset="0"/>
                <a:cs typeface="Tahoma" panose="020B0604030504040204" pitchFamily="34" charset="0"/>
              </a:rPr>
              <a:t>Discuss and annotate each stage</a:t>
            </a:r>
          </a:p>
        </p:txBody>
      </p:sp>
    </p:spTree>
    <p:extLst>
      <p:ext uri="{BB962C8B-B14F-4D97-AF65-F5344CB8AC3E}">
        <p14:creationId xmlns:p14="http://schemas.microsoft.com/office/powerpoint/2010/main" val="1828834876"/>
      </p:ext>
    </p:extLst>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674320"/>
            <a:ext cx="10058400" cy="1450757"/>
          </a:xfrm>
        </p:spPr>
        <p:txBody>
          <a:bodyPr>
            <a:noAutofit/>
          </a:bodyPr>
          <a:lstStyle/>
          <a:p>
            <a:r>
              <a:rPr lang="en-GB" dirty="0"/>
              <a:t>Final points</a:t>
            </a:r>
            <a:r>
              <a:rPr lang="en-GB" sz="3600" dirty="0"/>
              <a:t/>
            </a:r>
            <a:br>
              <a:rPr lang="en-GB" sz="3600" dirty="0"/>
            </a:br>
            <a:endParaRPr lang="en-GB" sz="3600" dirty="0"/>
          </a:p>
        </p:txBody>
      </p:sp>
      <p:sp>
        <p:nvSpPr>
          <p:cNvPr id="3" name="Content Placeholder 2"/>
          <p:cNvSpPr>
            <a:spLocks noGrp="1"/>
          </p:cNvSpPr>
          <p:nvPr>
            <p:ph idx="1"/>
          </p:nvPr>
        </p:nvSpPr>
        <p:spPr/>
        <p:txBody>
          <a:bodyPr>
            <a:normAutofit/>
          </a:bodyPr>
          <a:lstStyle/>
          <a:p>
            <a:pPr>
              <a:buFont typeface="Arial" panose="020B0604020202020204" pitchFamily="34" charset="0"/>
              <a:buChar char="•"/>
            </a:pPr>
            <a:r>
              <a:rPr lang="en-GB" sz="2800" dirty="0"/>
              <a:t>Thank you</a:t>
            </a:r>
          </a:p>
          <a:p>
            <a:pPr>
              <a:buFont typeface="Arial" panose="020B0604020202020204" pitchFamily="34" charset="0"/>
              <a:buChar char="•"/>
            </a:pPr>
            <a:r>
              <a:rPr lang="en-GB" sz="2800" dirty="0"/>
              <a:t>You play an important role</a:t>
            </a:r>
          </a:p>
          <a:p>
            <a:pPr>
              <a:buFont typeface="Arial" panose="020B0604020202020204" pitchFamily="34" charset="0"/>
              <a:buChar char="•"/>
            </a:pPr>
            <a:r>
              <a:rPr lang="en-GB" sz="2800" dirty="0"/>
              <a:t>There are many factors affecting the success of students in your classroom</a:t>
            </a:r>
          </a:p>
          <a:p>
            <a:pPr>
              <a:buFont typeface="Arial" panose="020B0604020202020204" pitchFamily="34" charset="0"/>
              <a:buChar char="•"/>
            </a:pPr>
            <a:r>
              <a:rPr lang="en-GB" sz="2800" dirty="0"/>
              <a:t>You cannot be solely responsible for their decisions, behaviour and success</a:t>
            </a:r>
          </a:p>
        </p:txBody>
      </p:sp>
      <p:pic>
        <p:nvPicPr>
          <p:cNvPr id="6146" name="Picture 2" descr="Free Students Cliparts, Download Free Clip Art, Free Clip Art on Clipart  Library">
            <a:extLst>
              <a:ext uri="{FF2B5EF4-FFF2-40B4-BE49-F238E27FC236}">
                <a16:creationId xmlns:a16="http://schemas.microsoft.com/office/drawing/2014/main" id="{A00556E8-A918-4443-BA5F-2EDDCD4D2D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8475" y="4368579"/>
            <a:ext cx="3330938" cy="18151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7721605"/>
      </p:ext>
    </p:extLst>
  </p:cSld>
  <p:clrMapOvr>
    <a:masterClrMapping/>
  </p:clrMapOvr>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Keep Calm and Love Geography Customizable Classic Round ...">
            <a:extLst>
              <a:ext uri="{FF2B5EF4-FFF2-40B4-BE49-F238E27FC236}">
                <a16:creationId xmlns:a16="http://schemas.microsoft.com/office/drawing/2014/main" id="{82BFAC59-2CF8-EF03-81A7-AC70625F440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2960" y="403759"/>
            <a:ext cx="5512981" cy="551298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F0F1D8F2-4C6F-4439-AC49-36E30FAF1A8D}"/>
              </a:ext>
            </a:extLst>
          </p:cNvPr>
          <p:cNvSpPr txBox="1"/>
          <p:nvPr/>
        </p:nvSpPr>
        <p:spPr>
          <a:xfrm>
            <a:off x="6375990" y="212636"/>
            <a:ext cx="5353050" cy="3847207"/>
          </a:xfrm>
          <a:prstGeom prst="rect">
            <a:avLst/>
          </a:prstGeom>
          <a:noFill/>
        </p:spPr>
        <p:txBody>
          <a:bodyPr wrap="square">
            <a:spAutoFit/>
          </a:bodyPr>
          <a:lstStyle/>
          <a:p>
            <a:r>
              <a:rPr lang="en-GB" sz="2800" dirty="0"/>
              <a:t>Vicky McKinlay </a:t>
            </a:r>
          </a:p>
          <a:p>
            <a:r>
              <a:rPr lang="en-GB" sz="2800" dirty="0" err="1"/>
              <a:t>Linkedin</a:t>
            </a:r>
            <a:r>
              <a:rPr lang="en-GB" sz="2800" dirty="0"/>
              <a:t>: Victoria-</a:t>
            </a:r>
            <a:r>
              <a:rPr lang="en-GB" sz="2800" dirty="0" err="1"/>
              <a:t>mckinlay</a:t>
            </a:r>
            <a:r>
              <a:rPr lang="en-GB" sz="2800" dirty="0"/>
              <a:t>-</a:t>
            </a:r>
            <a:r>
              <a:rPr lang="en-GB" sz="2800" dirty="0" err="1"/>
              <a:t>fcct</a:t>
            </a:r>
            <a:endParaRPr lang="en-GB" sz="2800" dirty="0"/>
          </a:p>
          <a:p>
            <a:r>
              <a:rPr lang="en-GB" sz="2800" dirty="0"/>
              <a:t>x/Twitter: @vmckinlayfcct</a:t>
            </a:r>
          </a:p>
          <a:p>
            <a:r>
              <a:rPr lang="en-GB" sz="2800" dirty="0"/>
              <a:t>Email: </a:t>
            </a:r>
            <a:r>
              <a:rPr lang="en-GB" sz="2800" dirty="0">
                <a:hlinkClick r:id="rId3"/>
              </a:rPr>
              <a:t>Vicky.mckinlay@icloud.com</a:t>
            </a:r>
            <a:endParaRPr lang="en-GB" sz="2800" dirty="0"/>
          </a:p>
          <a:p>
            <a:endParaRPr lang="en-GB" sz="2800" dirty="0"/>
          </a:p>
          <a:p>
            <a:r>
              <a:rPr lang="en-GB" sz="2400" dirty="0"/>
              <a:t>Please provide feedback using the link: </a:t>
            </a:r>
            <a:r>
              <a:rPr lang="en-GB" sz="2400" dirty="0">
                <a:hlinkClick r:id="rId4"/>
              </a:rPr>
              <a:t>https://forms.gle/q6JXCA2Hyz5hSvvu6</a:t>
            </a:r>
            <a:endParaRPr lang="en-GB" sz="2400" dirty="0"/>
          </a:p>
          <a:p>
            <a:endParaRPr lang="en-GB" sz="2800" dirty="0"/>
          </a:p>
          <a:p>
            <a:endParaRPr lang="en-GB" sz="2800" dirty="0"/>
          </a:p>
        </p:txBody>
      </p:sp>
      <p:pic>
        <p:nvPicPr>
          <p:cNvPr id="3" name="Picture 2">
            <a:extLst>
              <a:ext uri="{FF2B5EF4-FFF2-40B4-BE49-F238E27FC236}">
                <a16:creationId xmlns:a16="http://schemas.microsoft.com/office/drawing/2014/main" id="{358FA92B-E8B1-470A-8162-B7CC547B4C2D}"/>
              </a:ext>
            </a:extLst>
          </p:cNvPr>
          <p:cNvPicPr>
            <a:picLocks noChangeAspect="1"/>
          </p:cNvPicPr>
          <p:nvPr/>
        </p:nvPicPr>
        <p:blipFill>
          <a:blip r:embed="rId5"/>
          <a:stretch>
            <a:fillRect/>
          </a:stretch>
        </p:blipFill>
        <p:spPr>
          <a:xfrm>
            <a:off x="8321040" y="3153523"/>
            <a:ext cx="2951481" cy="3049660"/>
          </a:xfrm>
          <a:prstGeom prst="rect">
            <a:avLst/>
          </a:prstGeom>
        </p:spPr>
      </p:pic>
    </p:spTree>
    <p:extLst>
      <p:ext uri="{BB962C8B-B14F-4D97-AF65-F5344CB8AC3E}">
        <p14:creationId xmlns:p14="http://schemas.microsoft.com/office/powerpoint/2010/main" val="213910364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EAC04-3D31-4030-8B58-B59121C8E102}"/>
              </a:ext>
            </a:extLst>
          </p:cNvPr>
          <p:cNvSpPr>
            <a:spLocks noGrp="1"/>
          </p:cNvSpPr>
          <p:nvPr>
            <p:ph type="title"/>
          </p:nvPr>
        </p:nvSpPr>
        <p:spPr>
          <a:xfrm>
            <a:off x="1157190" y="885825"/>
            <a:ext cx="11360800" cy="763600"/>
          </a:xfrm>
        </p:spPr>
        <p:txBody>
          <a:bodyPr>
            <a:normAutofit/>
          </a:bodyPr>
          <a:lstStyle/>
          <a:p>
            <a:r>
              <a:rPr lang="en-GB" dirty="0"/>
              <a:t>Curiosity! Is this a trend at your school?</a:t>
            </a:r>
          </a:p>
        </p:txBody>
      </p:sp>
      <p:sp>
        <p:nvSpPr>
          <p:cNvPr id="3" name="Content Placeholder 2">
            <a:extLst>
              <a:ext uri="{FF2B5EF4-FFF2-40B4-BE49-F238E27FC236}">
                <a16:creationId xmlns:a16="http://schemas.microsoft.com/office/drawing/2014/main" id="{BA1F2A1C-AE53-45AF-B511-2E6F27DFDC70}"/>
              </a:ext>
            </a:extLst>
          </p:cNvPr>
          <p:cNvSpPr>
            <a:spLocks noGrp="1"/>
          </p:cNvSpPr>
          <p:nvPr>
            <p:ph idx="1"/>
          </p:nvPr>
        </p:nvSpPr>
        <p:spPr>
          <a:xfrm>
            <a:off x="157065" y="1831908"/>
            <a:ext cx="11360800" cy="5188319"/>
          </a:xfrm>
        </p:spPr>
        <p:txBody>
          <a:bodyPr>
            <a:normAutofit/>
          </a:bodyPr>
          <a:lstStyle/>
          <a:p>
            <a:r>
              <a:rPr lang="en-GB" dirty="0"/>
              <a:t>Forms quizzes which include gender</a:t>
            </a:r>
          </a:p>
          <a:p>
            <a:endParaRPr lang="en-GB" dirty="0"/>
          </a:p>
          <a:p>
            <a:r>
              <a:rPr lang="en-GB" dirty="0"/>
              <a:t>Year 8 revision research </a:t>
            </a:r>
            <a:r>
              <a:rPr lang="en-GB" dirty="0">
                <a:hlinkClick r:id="rId2"/>
              </a:rPr>
              <a:t>https://forms.office.com/Pages/ShareFormPage.aspx?id=6TlgTaPq9k22IgNa28aAvlya2mDcKFxHi23xs4_Dr_pURUJHRjdKUE9GNVdKVU1QOTBMTkhMNkxXUS4u&amp;sharetoken=4e5yxilOnedILwMV1Cje</a:t>
            </a:r>
            <a:endParaRPr lang="en-GB" dirty="0"/>
          </a:p>
          <a:p>
            <a:r>
              <a:rPr lang="en-GB" dirty="0"/>
              <a:t>Year 10 revision research </a:t>
            </a:r>
            <a:r>
              <a:rPr lang="en-GB" dirty="0">
                <a:hlinkClick r:id="rId3"/>
              </a:rPr>
              <a:t>https://forms.office.com/Pages/ShareFormPage.aspx?id=6TlgTaPq9k22IgNa28aAvlya2mDcKFxHi23xs4_Dr_pUMExPOUlVMjAxUzhLRzBUUTFERTc2UTQ2VC4u&amp;sharetoken=eTOIgjuyUhKOygeiCq72</a:t>
            </a:r>
            <a:endParaRPr lang="en-GB" dirty="0"/>
          </a:p>
          <a:p>
            <a:r>
              <a:rPr lang="en-GB" dirty="0"/>
              <a:t>Year 11 revision research </a:t>
            </a:r>
            <a:r>
              <a:rPr lang="en-GB" dirty="0">
                <a:hlinkClick r:id="rId4"/>
              </a:rPr>
              <a:t>https://forms.office.com/Pages/ShareFormPage.aspx?id=6TlgTaPq9k22IgNa28aAvlya2mDcKFxHi23xs4_Dr_pUQkcxT1VYQTQ5Nk9ETkZDUUdTRzhTSk5RQi4u&amp;sharetoken=GuScJo87QRGUwiMTDKz7</a:t>
            </a:r>
            <a:endParaRPr lang="en-GB" dirty="0"/>
          </a:p>
          <a:p>
            <a:endParaRPr lang="en-GB" dirty="0"/>
          </a:p>
          <a:p>
            <a:endParaRPr lang="en-GB" dirty="0"/>
          </a:p>
          <a:p>
            <a:endParaRPr lang="en-GB" dirty="0"/>
          </a:p>
          <a:p>
            <a:endParaRPr lang="en-GB" dirty="0"/>
          </a:p>
          <a:p>
            <a:endParaRPr lang="en-GB" dirty="0"/>
          </a:p>
          <a:p>
            <a:pPr marL="152396" indent="0">
              <a:buNone/>
            </a:pPr>
            <a:endParaRPr lang="en-GB" dirty="0"/>
          </a:p>
        </p:txBody>
      </p:sp>
    </p:spTree>
    <p:extLst>
      <p:ext uri="{BB962C8B-B14F-4D97-AF65-F5344CB8AC3E}">
        <p14:creationId xmlns:p14="http://schemas.microsoft.com/office/powerpoint/2010/main" val="340660746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EAC0C-483F-4D98-9E44-9AC01DB37998}"/>
              </a:ext>
            </a:extLst>
          </p:cNvPr>
          <p:cNvSpPr>
            <a:spLocks noGrp="1"/>
          </p:cNvSpPr>
          <p:nvPr>
            <p:ph type="title"/>
          </p:nvPr>
        </p:nvSpPr>
        <p:spPr/>
        <p:txBody>
          <a:bodyPr>
            <a:normAutofit/>
          </a:bodyPr>
          <a:lstStyle/>
          <a:p>
            <a:r>
              <a:rPr lang="en-GB" dirty="0"/>
              <a:t>So what can the evidence be used for?</a:t>
            </a:r>
          </a:p>
        </p:txBody>
      </p:sp>
      <p:sp>
        <p:nvSpPr>
          <p:cNvPr id="3" name="Content Placeholder 2">
            <a:extLst>
              <a:ext uri="{FF2B5EF4-FFF2-40B4-BE49-F238E27FC236}">
                <a16:creationId xmlns:a16="http://schemas.microsoft.com/office/drawing/2014/main" id="{CD037553-EFD2-42CB-AE04-E0AB52AA776B}"/>
              </a:ext>
            </a:extLst>
          </p:cNvPr>
          <p:cNvSpPr>
            <a:spLocks noGrp="1"/>
          </p:cNvSpPr>
          <p:nvPr>
            <p:ph idx="1"/>
          </p:nvPr>
        </p:nvSpPr>
        <p:spPr/>
        <p:txBody>
          <a:bodyPr>
            <a:normAutofit/>
          </a:bodyPr>
          <a:lstStyle/>
          <a:p>
            <a:pPr>
              <a:buFont typeface="Arial" panose="020B0604020202020204" pitchFamily="34" charset="0"/>
              <a:buChar char="•"/>
            </a:pPr>
            <a:r>
              <a:rPr lang="en-GB" sz="2400" dirty="0"/>
              <a:t>Informs whether study skills are being taught explicitly and/or students use them</a:t>
            </a:r>
          </a:p>
          <a:p>
            <a:pPr>
              <a:buFont typeface="Arial" panose="020B0604020202020204" pitchFamily="34" charset="0"/>
              <a:buChar char="•"/>
            </a:pPr>
            <a:r>
              <a:rPr lang="en-GB" sz="2400" dirty="0"/>
              <a:t>Informs whether students prioritise Geography revision. (Evidence for SLT to justify poor option results?)</a:t>
            </a:r>
          </a:p>
          <a:p>
            <a:pPr>
              <a:buFont typeface="Arial" panose="020B0604020202020204" pitchFamily="34" charset="0"/>
              <a:buChar char="•"/>
            </a:pPr>
            <a:r>
              <a:rPr lang="en-GB" sz="2400" dirty="0"/>
              <a:t>Trends can be seen between abilities and gender</a:t>
            </a:r>
          </a:p>
          <a:p>
            <a:pPr>
              <a:buFont typeface="Arial" panose="020B0604020202020204" pitchFamily="34" charset="0"/>
              <a:buChar char="•"/>
            </a:pPr>
            <a:r>
              <a:rPr lang="en-GB" sz="2400" dirty="0"/>
              <a:t>Enables teachers to put strategies in place early- teach year 7 revision strategies</a:t>
            </a:r>
          </a:p>
        </p:txBody>
      </p:sp>
    </p:spTree>
    <p:extLst>
      <p:ext uri="{BB962C8B-B14F-4D97-AF65-F5344CB8AC3E}">
        <p14:creationId xmlns:p14="http://schemas.microsoft.com/office/powerpoint/2010/main" val="343247612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FB8697-8A7D-4245-BC0C-645DF311D291}"/>
              </a:ext>
            </a:extLst>
          </p:cNvPr>
          <p:cNvSpPr>
            <a:spLocks noGrp="1"/>
          </p:cNvSpPr>
          <p:nvPr>
            <p:ph type="title"/>
          </p:nvPr>
        </p:nvSpPr>
        <p:spPr/>
        <p:txBody>
          <a:bodyPr>
            <a:noAutofit/>
          </a:bodyPr>
          <a:lstStyle/>
          <a:p>
            <a:r>
              <a:rPr lang="en-GB" dirty="0"/>
              <a:t>What are the barriers to higher achievement?</a:t>
            </a:r>
            <a:endParaRPr lang="en-US" sz="4000" dirty="0"/>
          </a:p>
        </p:txBody>
      </p:sp>
      <p:sp>
        <p:nvSpPr>
          <p:cNvPr id="4" name="Rectangle 3">
            <a:extLst>
              <a:ext uri="{FF2B5EF4-FFF2-40B4-BE49-F238E27FC236}">
                <a16:creationId xmlns:a16="http://schemas.microsoft.com/office/drawing/2014/main" id="{61168DB5-0E10-B14A-841E-BE40C04FA690}"/>
              </a:ext>
            </a:extLst>
          </p:cNvPr>
          <p:cNvSpPr/>
          <p:nvPr/>
        </p:nvSpPr>
        <p:spPr>
          <a:xfrm>
            <a:off x="4467580" y="3501894"/>
            <a:ext cx="2016225" cy="113741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latin typeface="Arial" panose="020B0604020202020204" pitchFamily="34" charset="0"/>
                <a:cs typeface="Arial" panose="020B0604020202020204" pitchFamily="34" charset="0"/>
              </a:rPr>
              <a:t>Factors affecting success</a:t>
            </a:r>
          </a:p>
        </p:txBody>
      </p:sp>
      <p:sp>
        <p:nvSpPr>
          <p:cNvPr id="5" name="Oval 4">
            <a:extLst>
              <a:ext uri="{FF2B5EF4-FFF2-40B4-BE49-F238E27FC236}">
                <a16:creationId xmlns:a16="http://schemas.microsoft.com/office/drawing/2014/main" id="{DEC6F198-6FBE-8043-82E8-961DFB0ED519}"/>
              </a:ext>
            </a:extLst>
          </p:cNvPr>
          <p:cNvSpPr/>
          <p:nvPr/>
        </p:nvSpPr>
        <p:spPr>
          <a:xfrm>
            <a:off x="8198083" y="2064965"/>
            <a:ext cx="2110005" cy="1032591"/>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 name="TextBox 5">
            <a:extLst>
              <a:ext uri="{FF2B5EF4-FFF2-40B4-BE49-F238E27FC236}">
                <a16:creationId xmlns:a16="http://schemas.microsoft.com/office/drawing/2014/main" id="{3BCBE554-3A0C-034A-89F4-F8DAD22B8F27}"/>
              </a:ext>
            </a:extLst>
          </p:cNvPr>
          <p:cNvSpPr txBox="1"/>
          <p:nvPr/>
        </p:nvSpPr>
        <p:spPr>
          <a:xfrm>
            <a:off x="8307152" y="2410214"/>
            <a:ext cx="1628844" cy="338554"/>
          </a:xfrm>
          <a:prstGeom prst="rect">
            <a:avLst/>
          </a:prstGeom>
          <a:noFill/>
        </p:spPr>
        <p:txBody>
          <a:bodyPr wrap="none" rtlCol="0">
            <a:spAutoFit/>
          </a:bodyPr>
          <a:lstStyle/>
          <a:p>
            <a:r>
              <a:rPr lang="en-US" sz="1600" dirty="0"/>
              <a:t>Retrieval practice</a:t>
            </a:r>
          </a:p>
        </p:txBody>
      </p:sp>
      <p:sp>
        <p:nvSpPr>
          <p:cNvPr id="7" name="Oval 6">
            <a:extLst>
              <a:ext uri="{FF2B5EF4-FFF2-40B4-BE49-F238E27FC236}">
                <a16:creationId xmlns:a16="http://schemas.microsoft.com/office/drawing/2014/main" id="{CFFB665E-B084-4E45-9EF0-57FDB50DDEE2}"/>
              </a:ext>
            </a:extLst>
          </p:cNvPr>
          <p:cNvSpPr/>
          <p:nvPr/>
        </p:nvSpPr>
        <p:spPr>
          <a:xfrm>
            <a:off x="1111654" y="4142884"/>
            <a:ext cx="2009525" cy="1137417"/>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 name="TextBox 7">
            <a:extLst>
              <a:ext uri="{FF2B5EF4-FFF2-40B4-BE49-F238E27FC236}">
                <a16:creationId xmlns:a16="http://schemas.microsoft.com/office/drawing/2014/main" id="{C14DB5BE-CE4C-CF46-915A-D1058185B71D}"/>
              </a:ext>
            </a:extLst>
          </p:cNvPr>
          <p:cNvSpPr txBox="1"/>
          <p:nvPr/>
        </p:nvSpPr>
        <p:spPr>
          <a:xfrm>
            <a:off x="1454503" y="4526927"/>
            <a:ext cx="1142620" cy="338554"/>
          </a:xfrm>
          <a:prstGeom prst="rect">
            <a:avLst/>
          </a:prstGeom>
          <a:noFill/>
        </p:spPr>
        <p:txBody>
          <a:bodyPr wrap="none" rtlCol="0">
            <a:spAutoFit/>
          </a:bodyPr>
          <a:lstStyle/>
          <a:p>
            <a:r>
              <a:rPr lang="en-US" sz="1600" dirty="0"/>
              <a:t>Attendance</a:t>
            </a:r>
          </a:p>
        </p:txBody>
      </p:sp>
      <p:sp>
        <p:nvSpPr>
          <p:cNvPr id="9" name="Oval 8">
            <a:extLst>
              <a:ext uri="{FF2B5EF4-FFF2-40B4-BE49-F238E27FC236}">
                <a16:creationId xmlns:a16="http://schemas.microsoft.com/office/drawing/2014/main" id="{BD85DF28-C58E-B947-8607-4C3B1EE08030}"/>
              </a:ext>
            </a:extLst>
          </p:cNvPr>
          <p:cNvSpPr/>
          <p:nvPr/>
        </p:nvSpPr>
        <p:spPr>
          <a:xfrm>
            <a:off x="1351512" y="2248329"/>
            <a:ext cx="2170223" cy="1317213"/>
          </a:xfrm>
          <a:prstGeom prst="ellipse">
            <a:avLst/>
          </a:prstGeom>
          <a:solidFill>
            <a:schemeClr val="accent5">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0" name="TextBox 9">
            <a:extLst>
              <a:ext uri="{FF2B5EF4-FFF2-40B4-BE49-F238E27FC236}">
                <a16:creationId xmlns:a16="http://schemas.microsoft.com/office/drawing/2014/main" id="{D82DC56E-FE98-014F-B0FC-3E7E5FD06FD3}"/>
              </a:ext>
            </a:extLst>
          </p:cNvPr>
          <p:cNvSpPr txBox="1"/>
          <p:nvPr/>
        </p:nvSpPr>
        <p:spPr>
          <a:xfrm>
            <a:off x="1843203" y="2653911"/>
            <a:ext cx="1132889" cy="338554"/>
          </a:xfrm>
          <a:prstGeom prst="rect">
            <a:avLst/>
          </a:prstGeom>
          <a:noFill/>
        </p:spPr>
        <p:txBody>
          <a:bodyPr wrap="square" rtlCol="0">
            <a:spAutoFit/>
          </a:bodyPr>
          <a:lstStyle/>
          <a:p>
            <a:r>
              <a:rPr lang="en-US" sz="1600" dirty="0"/>
              <a:t>Motivation</a:t>
            </a:r>
          </a:p>
        </p:txBody>
      </p:sp>
      <p:sp>
        <p:nvSpPr>
          <p:cNvPr id="11" name="Oval 10">
            <a:extLst>
              <a:ext uri="{FF2B5EF4-FFF2-40B4-BE49-F238E27FC236}">
                <a16:creationId xmlns:a16="http://schemas.microsoft.com/office/drawing/2014/main" id="{896E9AF3-F653-0840-A47D-1DEBC1759950}"/>
              </a:ext>
            </a:extLst>
          </p:cNvPr>
          <p:cNvSpPr/>
          <p:nvPr/>
        </p:nvSpPr>
        <p:spPr>
          <a:xfrm>
            <a:off x="4388424" y="1559652"/>
            <a:ext cx="2064229" cy="1200133"/>
          </a:xfrm>
          <a:prstGeom prst="ellipse">
            <a:avLst/>
          </a:prstGeom>
          <a:solidFill>
            <a:schemeClr val="accent4">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2" name="TextBox 11">
            <a:extLst>
              <a:ext uri="{FF2B5EF4-FFF2-40B4-BE49-F238E27FC236}">
                <a16:creationId xmlns:a16="http://schemas.microsoft.com/office/drawing/2014/main" id="{49F36E97-E1DE-B840-9178-229D66E9F8FA}"/>
              </a:ext>
            </a:extLst>
          </p:cNvPr>
          <p:cNvSpPr txBox="1"/>
          <p:nvPr/>
        </p:nvSpPr>
        <p:spPr>
          <a:xfrm>
            <a:off x="4455889" y="1982646"/>
            <a:ext cx="1570943" cy="338554"/>
          </a:xfrm>
          <a:prstGeom prst="rect">
            <a:avLst/>
          </a:prstGeom>
          <a:noFill/>
        </p:spPr>
        <p:txBody>
          <a:bodyPr wrap="none" rtlCol="0">
            <a:spAutoFit/>
          </a:bodyPr>
          <a:lstStyle/>
          <a:p>
            <a:r>
              <a:rPr lang="en-US" sz="1600" dirty="0"/>
              <a:t>Parental support</a:t>
            </a:r>
          </a:p>
        </p:txBody>
      </p:sp>
      <p:sp>
        <p:nvSpPr>
          <p:cNvPr id="13" name="Oval 12">
            <a:extLst>
              <a:ext uri="{FF2B5EF4-FFF2-40B4-BE49-F238E27FC236}">
                <a16:creationId xmlns:a16="http://schemas.microsoft.com/office/drawing/2014/main" id="{D322B51C-09ED-954D-9753-E487BFD08C1C}"/>
              </a:ext>
            </a:extLst>
          </p:cNvPr>
          <p:cNvSpPr/>
          <p:nvPr/>
        </p:nvSpPr>
        <p:spPr>
          <a:xfrm>
            <a:off x="7907846" y="3953101"/>
            <a:ext cx="2080700" cy="1137417"/>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highlight>
                <a:srgbClr val="FFFF00"/>
              </a:highlight>
            </a:endParaRPr>
          </a:p>
        </p:txBody>
      </p:sp>
      <p:sp>
        <p:nvSpPr>
          <p:cNvPr id="14" name="TextBox 13">
            <a:extLst>
              <a:ext uri="{FF2B5EF4-FFF2-40B4-BE49-F238E27FC236}">
                <a16:creationId xmlns:a16="http://schemas.microsoft.com/office/drawing/2014/main" id="{28C5E86D-2466-DC4F-B7AF-5B32C8C728BF}"/>
              </a:ext>
            </a:extLst>
          </p:cNvPr>
          <p:cNvSpPr txBox="1"/>
          <p:nvPr/>
        </p:nvSpPr>
        <p:spPr>
          <a:xfrm>
            <a:off x="8051223" y="4280706"/>
            <a:ext cx="1491690" cy="338554"/>
          </a:xfrm>
          <a:prstGeom prst="rect">
            <a:avLst/>
          </a:prstGeom>
          <a:noFill/>
        </p:spPr>
        <p:txBody>
          <a:bodyPr wrap="none" rtlCol="0">
            <a:spAutoFit/>
          </a:bodyPr>
          <a:lstStyle/>
          <a:p>
            <a:r>
              <a:rPr lang="en-US" sz="1600" dirty="0"/>
              <a:t>Spaced practice</a:t>
            </a:r>
          </a:p>
        </p:txBody>
      </p:sp>
      <p:sp>
        <p:nvSpPr>
          <p:cNvPr id="15" name="TextBox 14">
            <a:extLst>
              <a:ext uri="{FF2B5EF4-FFF2-40B4-BE49-F238E27FC236}">
                <a16:creationId xmlns:a16="http://schemas.microsoft.com/office/drawing/2014/main" id="{F058D012-B1CA-4246-9B00-03D64C6CA5FB}"/>
              </a:ext>
            </a:extLst>
          </p:cNvPr>
          <p:cNvSpPr txBox="1"/>
          <p:nvPr/>
        </p:nvSpPr>
        <p:spPr>
          <a:xfrm>
            <a:off x="8100074" y="3145575"/>
            <a:ext cx="2618922" cy="338554"/>
          </a:xfrm>
          <a:prstGeom prst="rect">
            <a:avLst/>
          </a:prstGeom>
          <a:noFill/>
        </p:spPr>
        <p:txBody>
          <a:bodyPr wrap="none" rtlCol="0">
            <a:spAutoFit/>
          </a:bodyPr>
          <a:lstStyle/>
          <a:p>
            <a:r>
              <a:rPr lang="en-US" sz="1600" dirty="0"/>
              <a:t>High effort, lower attainment</a:t>
            </a:r>
          </a:p>
        </p:txBody>
      </p:sp>
      <p:sp>
        <p:nvSpPr>
          <p:cNvPr id="16" name="TextBox 15">
            <a:extLst>
              <a:ext uri="{FF2B5EF4-FFF2-40B4-BE49-F238E27FC236}">
                <a16:creationId xmlns:a16="http://schemas.microsoft.com/office/drawing/2014/main" id="{7ECBBBA9-6ABB-F84F-B929-9D7CE4FF4FC8}"/>
              </a:ext>
            </a:extLst>
          </p:cNvPr>
          <p:cNvSpPr txBox="1"/>
          <p:nvPr/>
        </p:nvSpPr>
        <p:spPr>
          <a:xfrm>
            <a:off x="1103446" y="5233456"/>
            <a:ext cx="1666803" cy="338554"/>
          </a:xfrm>
          <a:prstGeom prst="rect">
            <a:avLst/>
          </a:prstGeom>
          <a:noFill/>
        </p:spPr>
        <p:txBody>
          <a:bodyPr wrap="none" rtlCol="0">
            <a:spAutoFit/>
          </a:bodyPr>
          <a:lstStyle/>
          <a:p>
            <a:r>
              <a:rPr lang="en-US" sz="1600" dirty="0"/>
              <a:t>Lower attainment</a:t>
            </a:r>
          </a:p>
        </p:txBody>
      </p:sp>
      <p:sp>
        <p:nvSpPr>
          <p:cNvPr id="17" name="TextBox 16">
            <a:extLst>
              <a:ext uri="{FF2B5EF4-FFF2-40B4-BE49-F238E27FC236}">
                <a16:creationId xmlns:a16="http://schemas.microsoft.com/office/drawing/2014/main" id="{395DAAB4-5263-8E4D-BFEA-773F4CC42F7F}"/>
              </a:ext>
            </a:extLst>
          </p:cNvPr>
          <p:cNvSpPr txBox="1"/>
          <p:nvPr/>
        </p:nvSpPr>
        <p:spPr>
          <a:xfrm>
            <a:off x="4274561" y="2740554"/>
            <a:ext cx="3165431" cy="584775"/>
          </a:xfrm>
          <a:prstGeom prst="rect">
            <a:avLst/>
          </a:prstGeom>
          <a:noFill/>
        </p:spPr>
        <p:txBody>
          <a:bodyPr wrap="square" rtlCol="0">
            <a:spAutoFit/>
          </a:bodyPr>
          <a:lstStyle/>
          <a:p>
            <a:r>
              <a:rPr lang="en-US" sz="1600" dirty="0"/>
              <a:t>Lower attainment and weaker social skills</a:t>
            </a:r>
          </a:p>
        </p:txBody>
      </p:sp>
      <p:sp>
        <p:nvSpPr>
          <p:cNvPr id="18" name="TextBox 17">
            <a:extLst>
              <a:ext uri="{FF2B5EF4-FFF2-40B4-BE49-F238E27FC236}">
                <a16:creationId xmlns:a16="http://schemas.microsoft.com/office/drawing/2014/main" id="{99AA13CC-177A-2C4D-AA6C-FF6193583BC7}"/>
              </a:ext>
            </a:extLst>
          </p:cNvPr>
          <p:cNvSpPr txBox="1"/>
          <p:nvPr/>
        </p:nvSpPr>
        <p:spPr>
          <a:xfrm>
            <a:off x="1537857" y="3550132"/>
            <a:ext cx="1714372" cy="338554"/>
          </a:xfrm>
          <a:prstGeom prst="rect">
            <a:avLst/>
          </a:prstGeom>
          <a:noFill/>
        </p:spPr>
        <p:txBody>
          <a:bodyPr wrap="square" rtlCol="0">
            <a:spAutoFit/>
          </a:bodyPr>
          <a:lstStyle/>
          <a:p>
            <a:r>
              <a:rPr lang="en-US" sz="1600" dirty="0"/>
              <a:t>Lower attainment</a:t>
            </a:r>
          </a:p>
        </p:txBody>
      </p:sp>
      <p:sp>
        <p:nvSpPr>
          <p:cNvPr id="19" name="TextBox 18">
            <a:extLst>
              <a:ext uri="{FF2B5EF4-FFF2-40B4-BE49-F238E27FC236}">
                <a16:creationId xmlns:a16="http://schemas.microsoft.com/office/drawing/2014/main" id="{BDBD08BD-8661-324C-893C-41E0B852A7F7}"/>
              </a:ext>
            </a:extLst>
          </p:cNvPr>
          <p:cNvSpPr txBox="1"/>
          <p:nvPr/>
        </p:nvSpPr>
        <p:spPr>
          <a:xfrm>
            <a:off x="7734000" y="5048791"/>
            <a:ext cx="2618922" cy="338554"/>
          </a:xfrm>
          <a:prstGeom prst="rect">
            <a:avLst/>
          </a:prstGeom>
          <a:noFill/>
        </p:spPr>
        <p:txBody>
          <a:bodyPr wrap="none" rtlCol="0">
            <a:spAutoFit/>
          </a:bodyPr>
          <a:lstStyle/>
          <a:p>
            <a:r>
              <a:rPr lang="en-US" sz="1600" dirty="0"/>
              <a:t>High effort, lower attainment</a:t>
            </a:r>
          </a:p>
        </p:txBody>
      </p:sp>
      <p:sp>
        <p:nvSpPr>
          <p:cNvPr id="21" name="Oval 20">
            <a:extLst>
              <a:ext uri="{FF2B5EF4-FFF2-40B4-BE49-F238E27FC236}">
                <a16:creationId xmlns:a16="http://schemas.microsoft.com/office/drawing/2014/main" id="{5D8C652F-FF9F-8245-8A10-1EFB83FA3B05}"/>
              </a:ext>
            </a:extLst>
          </p:cNvPr>
          <p:cNvSpPr/>
          <p:nvPr/>
        </p:nvSpPr>
        <p:spPr>
          <a:xfrm>
            <a:off x="4419575" y="4785098"/>
            <a:ext cx="2064229" cy="120013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2" name="TextBox 21">
            <a:extLst>
              <a:ext uri="{FF2B5EF4-FFF2-40B4-BE49-F238E27FC236}">
                <a16:creationId xmlns:a16="http://schemas.microsoft.com/office/drawing/2014/main" id="{BB9AF510-C1C8-9B46-B18D-5C6A0664B199}"/>
              </a:ext>
            </a:extLst>
          </p:cNvPr>
          <p:cNvSpPr txBox="1"/>
          <p:nvPr/>
        </p:nvSpPr>
        <p:spPr>
          <a:xfrm>
            <a:off x="4552476" y="5008447"/>
            <a:ext cx="1736123" cy="830997"/>
          </a:xfrm>
          <a:prstGeom prst="rect">
            <a:avLst/>
          </a:prstGeom>
          <a:noFill/>
        </p:spPr>
        <p:txBody>
          <a:bodyPr wrap="square" rtlCol="0">
            <a:spAutoFit/>
          </a:bodyPr>
          <a:lstStyle/>
          <a:p>
            <a:pPr algn="ctr"/>
            <a:r>
              <a:rPr lang="en-US" sz="1600" dirty="0"/>
              <a:t>Physiological and phycological needs</a:t>
            </a:r>
          </a:p>
        </p:txBody>
      </p:sp>
      <p:sp>
        <p:nvSpPr>
          <p:cNvPr id="23" name="TextBox 22">
            <a:extLst>
              <a:ext uri="{FF2B5EF4-FFF2-40B4-BE49-F238E27FC236}">
                <a16:creationId xmlns:a16="http://schemas.microsoft.com/office/drawing/2014/main" id="{C25207E5-0A0A-9446-AA23-AD7D56720736}"/>
              </a:ext>
            </a:extLst>
          </p:cNvPr>
          <p:cNvSpPr txBox="1"/>
          <p:nvPr/>
        </p:nvSpPr>
        <p:spPr>
          <a:xfrm>
            <a:off x="4675418" y="5985231"/>
            <a:ext cx="2702828" cy="338554"/>
          </a:xfrm>
          <a:prstGeom prst="rect">
            <a:avLst/>
          </a:prstGeom>
          <a:noFill/>
        </p:spPr>
        <p:txBody>
          <a:bodyPr wrap="square" rtlCol="0">
            <a:spAutoFit/>
          </a:bodyPr>
          <a:lstStyle/>
          <a:p>
            <a:r>
              <a:rPr lang="en-US" sz="1600" dirty="0"/>
              <a:t>Lower attainment</a:t>
            </a:r>
          </a:p>
        </p:txBody>
      </p:sp>
    </p:spTree>
    <p:extLst>
      <p:ext uri="{BB962C8B-B14F-4D97-AF65-F5344CB8AC3E}">
        <p14:creationId xmlns:p14="http://schemas.microsoft.com/office/powerpoint/2010/main" val="35800463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51C908-7998-477B-9F01-A1FD981BAC44}"/>
              </a:ext>
            </a:extLst>
          </p:cNvPr>
          <p:cNvSpPr>
            <a:spLocks noGrp="1"/>
          </p:cNvSpPr>
          <p:nvPr>
            <p:ph type="title"/>
          </p:nvPr>
        </p:nvSpPr>
        <p:spPr/>
        <p:txBody>
          <a:bodyPr/>
          <a:lstStyle/>
          <a:p>
            <a:r>
              <a:rPr lang="en-GB" dirty="0"/>
              <a:t>Housekeeping</a:t>
            </a:r>
          </a:p>
        </p:txBody>
      </p:sp>
      <p:sp>
        <p:nvSpPr>
          <p:cNvPr id="3" name="Content Placeholder 2">
            <a:extLst>
              <a:ext uri="{FF2B5EF4-FFF2-40B4-BE49-F238E27FC236}">
                <a16:creationId xmlns:a16="http://schemas.microsoft.com/office/drawing/2014/main" id="{782F16F7-5EE3-4A04-AB39-EE2937AD982C}"/>
              </a:ext>
            </a:extLst>
          </p:cNvPr>
          <p:cNvSpPr>
            <a:spLocks noGrp="1"/>
          </p:cNvSpPr>
          <p:nvPr>
            <p:ph idx="1"/>
          </p:nvPr>
        </p:nvSpPr>
        <p:spPr/>
        <p:txBody>
          <a:bodyPr/>
          <a:lstStyle/>
          <a:p>
            <a:pPr>
              <a:buFont typeface="Arial" panose="020B0604020202020204" pitchFamily="34" charset="0"/>
              <a:buChar char="•"/>
            </a:pPr>
            <a:r>
              <a:rPr lang="en-GB" sz="2800" dirty="0"/>
              <a:t>Fire exits</a:t>
            </a:r>
          </a:p>
          <a:p>
            <a:pPr>
              <a:buFont typeface="Arial" panose="020B0604020202020204" pitchFamily="34" charset="0"/>
              <a:buChar char="•"/>
            </a:pPr>
            <a:r>
              <a:rPr lang="en-GB" sz="2800" dirty="0"/>
              <a:t>Toilets</a:t>
            </a:r>
          </a:p>
          <a:p>
            <a:pPr>
              <a:buFont typeface="Arial" panose="020B0604020202020204" pitchFamily="34" charset="0"/>
              <a:buChar char="•"/>
            </a:pPr>
            <a:r>
              <a:rPr lang="en-GB" sz="2800" dirty="0"/>
              <a:t>Please feel free to share my resources in your schools and with your colleagues in your departments but do not share them more widely and/or publish them online</a:t>
            </a:r>
          </a:p>
          <a:p>
            <a:pPr>
              <a:buFont typeface="Arial" panose="020B0604020202020204" pitchFamily="34" charset="0"/>
              <a:buChar char="•"/>
            </a:pPr>
            <a:r>
              <a:rPr lang="en-GB" sz="2800" dirty="0"/>
              <a:t>Thank you for inviting me!</a:t>
            </a:r>
          </a:p>
          <a:p>
            <a:endParaRPr lang="en-GB" dirty="0"/>
          </a:p>
        </p:txBody>
      </p:sp>
    </p:spTree>
    <p:extLst>
      <p:ext uri="{BB962C8B-B14F-4D97-AF65-F5344CB8AC3E}">
        <p14:creationId xmlns:p14="http://schemas.microsoft.com/office/powerpoint/2010/main" val="71531991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5600" y="1733233"/>
            <a:ext cx="9970535" cy="5793739"/>
          </a:xfrm>
        </p:spPr>
        <p:txBody>
          <a:bodyPr>
            <a:normAutofit/>
          </a:bodyPr>
          <a:lstStyle/>
          <a:p>
            <a:pPr>
              <a:buFont typeface="Arial" panose="020B0604020202020204" pitchFamily="34" charset="0"/>
              <a:buChar char="•"/>
            </a:pPr>
            <a:r>
              <a:rPr lang="en-GB" sz="1800" dirty="0"/>
              <a:t>SEND/EAL</a:t>
            </a:r>
          </a:p>
          <a:p>
            <a:pPr>
              <a:buFont typeface="Arial" panose="020B0604020202020204" pitchFamily="34" charset="0"/>
              <a:buChar char="•"/>
            </a:pPr>
            <a:r>
              <a:rPr lang="en-GB" sz="1800" dirty="0">
                <a:highlight>
                  <a:srgbClr val="FFFF00"/>
                </a:highlight>
              </a:rPr>
              <a:t>Overconfident boys and the link with poor study skills: supporting good organisation, problems with retrieving information or seeing how it links and issues with cognitive load </a:t>
            </a:r>
          </a:p>
          <a:p>
            <a:pPr>
              <a:buFont typeface="Arial" panose="020B0604020202020204" pitchFamily="34" charset="0"/>
              <a:buChar char="•"/>
            </a:pPr>
            <a:r>
              <a:rPr lang="en-GB" sz="1800" dirty="0"/>
              <a:t>Low teacher expectations </a:t>
            </a:r>
            <a:endParaRPr lang="en-GB" sz="1800" dirty="0">
              <a:highlight>
                <a:srgbClr val="FFFF00"/>
              </a:highlight>
            </a:endParaRPr>
          </a:p>
          <a:p>
            <a:pPr>
              <a:buFont typeface="Arial" panose="020B0604020202020204" pitchFamily="34" charset="0"/>
              <a:buChar char="•"/>
            </a:pPr>
            <a:r>
              <a:rPr lang="en-GB" sz="1800" dirty="0"/>
              <a:t>Weak ability</a:t>
            </a:r>
          </a:p>
          <a:p>
            <a:pPr>
              <a:buFont typeface="Arial" panose="020B0604020202020204" pitchFamily="34" charset="0"/>
              <a:buChar char="•"/>
            </a:pPr>
            <a:r>
              <a:rPr lang="en-GB" sz="1800" dirty="0">
                <a:highlight>
                  <a:srgbClr val="FFFF00"/>
                </a:highlight>
              </a:rPr>
              <a:t>Issues with writing extended answers: model writing (addressed in part 3)</a:t>
            </a:r>
          </a:p>
          <a:p>
            <a:pPr>
              <a:buFont typeface="Arial" panose="020B0604020202020204" pitchFamily="34" charset="0"/>
              <a:buChar char="•"/>
            </a:pPr>
            <a:r>
              <a:rPr lang="en-GB" sz="1800" dirty="0"/>
              <a:t>Low motivation:</a:t>
            </a:r>
          </a:p>
          <a:p>
            <a:pPr>
              <a:buFont typeface="Arial" panose="020B0604020202020204" pitchFamily="34" charset="0"/>
              <a:buChar char="•"/>
            </a:pPr>
            <a:r>
              <a:rPr lang="en-GB" sz="1800" dirty="0">
                <a:highlight>
                  <a:srgbClr val="FFFF00"/>
                </a:highlight>
              </a:rPr>
              <a:t>seeing the intrinsic value of learning rather than performance goals</a:t>
            </a:r>
          </a:p>
          <a:p>
            <a:pPr>
              <a:buFont typeface="Arial" panose="020B0604020202020204" pitchFamily="34" charset="0"/>
              <a:buChar char="•"/>
            </a:pPr>
            <a:r>
              <a:rPr lang="en-GB" sz="1800" dirty="0"/>
              <a:t>not knowing what they have to do (teacher clarity, teachers lack assessment knowledge, lack of </a:t>
            </a:r>
            <a:r>
              <a:rPr lang="en-GB" sz="1800" dirty="0">
                <a:highlight>
                  <a:srgbClr val="FFFF00"/>
                </a:highlight>
              </a:rPr>
              <a:t>effective feedback (addressed in part 3</a:t>
            </a:r>
            <a:r>
              <a:rPr lang="en-GB" sz="1800" dirty="0"/>
              <a:t>) </a:t>
            </a:r>
            <a:endParaRPr lang="en-GB" sz="1800" dirty="0">
              <a:highlight>
                <a:srgbClr val="FFFF00"/>
              </a:highlight>
            </a:endParaRPr>
          </a:p>
          <a:p>
            <a:pPr>
              <a:buFont typeface="Arial" panose="020B0604020202020204" pitchFamily="34" charset="0"/>
              <a:buChar char="•"/>
            </a:pPr>
            <a:r>
              <a:rPr lang="en-GB" sz="1800" dirty="0"/>
              <a:t>abstract ideas </a:t>
            </a:r>
            <a:endParaRPr lang="en-GB" sz="1800" dirty="0">
              <a:highlight>
                <a:srgbClr val="FFFF00"/>
              </a:highlight>
            </a:endParaRPr>
          </a:p>
          <a:p>
            <a:pPr>
              <a:buFont typeface="Arial" panose="020B0604020202020204" pitchFamily="34" charset="0"/>
              <a:buChar char="•"/>
            </a:pPr>
            <a:r>
              <a:rPr lang="en-GB" sz="1800" dirty="0">
                <a:highlight>
                  <a:srgbClr val="FFFF00"/>
                </a:highlight>
              </a:rPr>
              <a:t>competitive boys </a:t>
            </a:r>
          </a:p>
          <a:p>
            <a:pPr marL="0" indent="0">
              <a:buNone/>
            </a:pPr>
            <a:endParaRPr lang="en-GB" dirty="0"/>
          </a:p>
          <a:p>
            <a:pPr marL="0" indent="0">
              <a:buNone/>
            </a:pPr>
            <a:endParaRPr lang="en-GB" dirty="0"/>
          </a:p>
          <a:p>
            <a:endParaRPr lang="en-GB" dirty="0"/>
          </a:p>
          <a:p>
            <a:endParaRPr lang="en-GB" dirty="0"/>
          </a:p>
          <a:p>
            <a:endParaRPr lang="en-GB" dirty="0"/>
          </a:p>
        </p:txBody>
      </p:sp>
      <p:sp>
        <p:nvSpPr>
          <p:cNvPr id="6" name="Title 1">
            <a:extLst>
              <a:ext uri="{FF2B5EF4-FFF2-40B4-BE49-F238E27FC236}">
                <a16:creationId xmlns:a16="http://schemas.microsoft.com/office/drawing/2014/main" id="{9495FAAC-8EFA-4FC9-9FD9-C39BBFEDCF46}"/>
              </a:ext>
            </a:extLst>
          </p:cNvPr>
          <p:cNvSpPr txBox="1">
            <a:spLocks/>
          </p:cNvSpPr>
          <p:nvPr/>
        </p:nvSpPr>
        <p:spPr>
          <a:xfrm>
            <a:off x="415600" y="84516"/>
            <a:ext cx="11360800" cy="7636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Century Gothic" panose="020B0502020202020204" pitchFamily="34" charset="0"/>
                <a:ea typeface="Century Gothic" panose="020B0502020202020204" pitchFamily="34" charset="0"/>
                <a:cs typeface="Arial"/>
                <a:sym typeface="Arial"/>
              </a:defRPr>
            </a:lvl1pPr>
            <a:lvl2pPr marR="0" lvl="1"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GB" sz="4800" dirty="0"/>
              <a:t>What are the barriers to higher achievement?</a:t>
            </a:r>
            <a:endParaRPr lang="en-US" sz="4800" dirty="0"/>
          </a:p>
        </p:txBody>
      </p:sp>
      <p:sp>
        <p:nvSpPr>
          <p:cNvPr id="2" name="TextBox 1">
            <a:extLst>
              <a:ext uri="{FF2B5EF4-FFF2-40B4-BE49-F238E27FC236}">
                <a16:creationId xmlns:a16="http://schemas.microsoft.com/office/drawing/2014/main" id="{4F343D88-DE1A-4C5D-BCAC-8FC975BF2D40}"/>
              </a:ext>
            </a:extLst>
          </p:cNvPr>
          <p:cNvSpPr txBox="1"/>
          <p:nvPr/>
        </p:nvSpPr>
        <p:spPr>
          <a:xfrm>
            <a:off x="8362950" y="3152775"/>
            <a:ext cx="3583885" cy="1477328"/>
          </a:xfrm>
          <a:prstGeom prst="rect">
            <a:avLst/>
          </a:prstGeom>
          <a:noFill/>
        </p:spPr>
        <p:txBody>
          <a:bodyPr wrap="square" rtlCol="0">
            <a:spAutoFit/>
          </a:bodyPr>
          <a:lstStyle/>
          <a:p>
            <a:r>
              <a:rPr lang="en-GB" dirty="0"/>
              <a:t>Boys do achieve lower grades than girls but some girls struggle with the same issues. I have highlighted the issues that boys tend to have.</a:t>
            </a:r>
          </a:p>
          <a:p>
            <a:endParaRPr lang="en-GB" dirty="0"/>
          </a:p>
        </p:txBody>
      </p:sp>
    </p:spTree>
    <p:extLst>
      <p:ext uri="{BB962C8B-B14F-4D97-AF65-F5344CB8AC3E}">
        <p14:creationId xmlns:p14="http://schemas.microsoft.com/office/powerpoint/2010/main" val="6860741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DBFFA0-D451-4081-A79B-2F919F1DE6F5}"/>
              </a:ext>
            </a:extLst>
          </p:cNvPr>
          <p:cNvSpPr>
            <a:spLocks noGrp="1"/>
          </p:cNvSpPr>
          <p:nvPr>
            <p:ph type="title"/>
          </p:nvPr>
        </p:nvSpPr>
        <p:spPr/>
        <p:txBody>
          <a:bodyPr>
            <a:normAutofit/>
          </a:bodyPr>
          <a:lstStyle/>
          <a:p>
            <a:r>
              <a:rPr lang="en-GB" dirty="0"/>
              <a:t>Recommended reading:</a:t>
            </a:r>
          </a:p>
        </p:txBody>
      </p:sp>
      <p:sp>
        <p:nvSpPr>
          <p:cNvPr id="3" name="Content Placeholder 2">
            <a:extLst>
              <a:ext uri="{FF2B5EF4-FFF2-40B4-BE49-F238E27FC236}">
                <a16:creationId xmlns:a16="http://schemas.microsoft.com/office/drawing/2014/main" id="{BBD1B392-6A9D-49F2-B605-F07C763EDEF7}"/>
              </a:ext>
            </a:extLst>
          </p:cNvPr>
          <p:cNvSpPr>
            <a:spLocks noGrp="1"/>
          </p:cNvSpPr>
          <p:nvPr>
            <p:ph idx="1"/>
          </p:nvPr>
        </p:nvSpPr>
        <p:spPr/>
        <p:txBody>
          <a:bodyPr/>
          <a:lstStyle/>
          <a:p>
            <a:r>
              <a:rPr lang="en-GB" dirty="0"/>
              <a:t>The Boy Question by Mark Roberts</a:t>
            </a:r>
          </a:p>
        </p:txBody>
      </p:sp>
    </p:spTree>
    <p:extLst>
      <p:ext uri="{BB962C8B-B14F-4D97-AF65-F5344CB8AC3E}">
        <p14:creationId xmlns:p14="http://schemas.microsoft.com/office/powerpoint/2010/main" val="4869673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C47058-4932-2249-A873-DA063EFE951D}"/>
              </a:ext>
            </a:extLst>
          </p:cNvPr>
          <p:cNvSpPr>
            <a:spLocks noGrp="1"/>
          </p:cNvSpPr>
          <p:nvPr>
            <p:ph type="title"/>
          </p:nvPr>
        </p:nvSpPr>
        <p:spPr>
          <a:xfrm>
            <a:off x="1206175" y="909052"/>
            <a:ext cx="11360800" cy="763600"/>
          </a:xfrm>
        </p:spPr>
        <p:txBody>
          <a:bodyPr>
            <a:normAutofit/>
          </a:bodyPr>
          <a:lstStyle/>
          <a:p>
            <a:r>
              <a:rPr lang="en-US" dirty="0"/>
              <a:t>SEND/EAL</a:t>
            </a:r>
          </a:p>
        </p:txBody>
      </p:sp>
      <p:sp>
        <p:nvSpPr>
          <p:cNvPr id="3" name="Content Placeholder 2">
            <a:extLst>
              <a:ext uri="{FF2B5EF4-FFF2-40B4-BE49-F238E27FC236}">
                <a16:creationId xmlns:a16="http://schemas.microsoft.com/office/drawing/2014/main" id="{896F97D7-D027-7248-AB0A-1C23E1085B00}"/>
              </a:ext>
            </a:extLst>
          </p:cNvPr>
          <p:cNvSpPr>
            <a:spLocks noGrp="1"/>
          </p:cNvSpPr>
          <p:nvPr>
            <p:ph idx="1"/>
          </p:nvPr>
        </p:nvSpPr>
        <p:spPr>
          <a:xfrm>
            <a:off x="1206175" y="1881774"/>
            <a:ext cx="11329259" cy="4338052"/>
          </a:xfrm>
        </p:spPr>
        <p:txBody>
          <a:bodyPr>
            <a:normAutofit fontScale="70000" lnSpcReduction="20000"/>
          </a:bodyPr>
          <a:lstStyle/>
          <a:p>
            <a:pPr>
              <a:buFont typeface="Arial" panose="020B0604020202020204" pitchFamily="34" charset="0"/>
              <a:buChar char="•"/>
            </a:pPr>
            <a:r>
              <a:rPr lang="en-US" sz="2667" dirty="0"/>
              <a:t>Huge and complex area</a:t>
            </a:r>
          </a:p>
          <a:p>
            <a:pPr>
              <a:buFont typeface="Arial" panose="020B0604020202020204" pitchFamily="34" charset="0"/>
              <a:buChar char="•"/>
            </a:pPr>
            <a:r>
              <a:rPr lang="en-US" sz="2667" dirty="0"/>
              <a:t>Adaptive teaching can be used to scaffold responses</a:t>
            </a:r>
          </a:p>
          <a:p>
            <a:pPr>
              <a:buFont typeface="Arial" panose="020B0604020202020204" pitchFamily="34" charset="0"/>
              <a:buChar char="•"/>
            </a:pPr>
            <a:r>
              <a:rPr lang="en-US" sz="2667" dirty="0"/>
              <a:t>Links with other factors, e.g. motivation</a:t>
            </a:r>
          </a:p>
          <a:p>
            <a:pPr>
              <a:buFont typeface="Arial" panose="020B0604020202020204" pitchFamily="34" charset="0"/>
              <a:buChar char="•"/>
            </a:pPr>
            <a:r>
              <a:rPr lang="en-US" sz="2667" dirty="0"/>
              <a:t>Suggested strategies for SEND:</a:t>
            </a:r>
          </a:p>
          <a:p>
            <a:pPr>
              <a:buFont typeface="Arial" panose="020B0604020202020204" pitchFamily="34" charset="0"/>
              <a:buChar char="•"/>
            </a:pPr>
            <a:r>
              <a:rPr lang="en-US" sz="2667" dirty="0"/>
              <a:t>ASC: </a:t>
            </a:r>
          </a:p>
          <a:p>
            <a:pPr marL="0" indent="0">
              <a:buNone/>
            </a:pPr>
            <a:r>
              <a:rPr lang="en-US" sz="2667" dirty="0"/>
              <a:t>-possible sensory issues, so uncluttered slides and displays</a:t>
            </a:r>
          </a:p>
          <a:p>
            <a:pPr marL="0" indent="0">
              <a:buNone/>
            </a:pPr>
            <a:r>
              <a:rPr lang="en-US" sz="2667" dirty="0"/>
              <a:t>-consider positioning around the edge of the room</a:t>
            </a:r>
          </a:p>
          <a:p>
            <a:pPr>
              <a:buFont typeface="Arial" panose="020B0604020202020204" pitchFamily="34" charset="0"/>
              <a:buChar char="•"/>
            </a:pPr>
            <a:r>
              <a:rPr lang="en-US" sz="2667" dirty="0"/>
              <a:t>ADHD/ADD: handing out equipment, consider positioning at the edge of the room</a:t>
            </a:r>
          </a:p>
          <a:p>
            <a:pPr>
              <a:buFont typeface="Arial" panose="020B0604020202020204" pitchFamily="34" charset="0"/>
              <a:buChar char="•"/>
            </a:pPr>
            <a:r>
              <a:rPr lang="en-US" sz="2667" dirty="0"/>
              <a:t>VI: verbal descriptions, raised diagrams, immersive reader on word</a:t>
            </a:r>
          </a:p>
          <a:p>
            <a:pPr>
              <a:buFont typeface="Arial" panose="020B0604020202020204" pitchFamily="34" charset="0"/>
              <a:buChar char="•"/>
            </a:pPr>
            <a:r>
              <a:rPr lang="en-US" sz="2667" dirty="0"/>
              <a:t>EAL strategy: google translate (including whole documents), ppt translation tool</a:t>
            </a:r>
          </a:p>
          <a:p>
            <a:pPr>
              <a:buFont typeface="Arial" panose="020B0604020202020204" pitchFamily="34" charset="0"/>
              <a:buChar char="•"/>
            </a:pPr>
            <a:r>
              <a:rPr lang="en-US" sz="2667" dirty="0"/>
              <a:t>Liaise with skilled colleagues</a:t>
            </a:r>
          </a:p>
          <a:p>
            <a:pPr marL="0" indent="0">
              <a:buNone/>
            </a:pPr>
            <a:endParaRPr lang="en-US" dirty="0"/>
          </a:p>
        </p:txBody>
      </p:sp>
    </p:spTree>
    <p:extLst>
      <p:ext uri="{BB962C8B-B14F-4D97-AF65-F5344CB8AC3E}">
        <p14:creationId xmlns:p14="http://schemas.microsoft.com/office/powerpoint/2010/main" val="202902006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9FA605-E079-4788-9BBD-87C1755C89D1}"/>
              </a:ext>
            </a:extLst>
          </p:cNvPr>
          <p:cNvSpPr>
            <a:spLocks noGrp="1"/>
          </p:cNvSpPr>
          <p:nvPr>
            <p:ph type="title"/>
          </p:nvPr>
        </p:nvSpPr>
        <p:spPr/>
        <p:txBody>
          <a:bodyPr>
            <a:normAutofit/>
          </a:bodyPr>
          <a:lstStyle/>
          <a:p>
            <a:r>
              <a:rPr lang="en-GB" dirty="0"/>
              <a:t>Overconfident boys</a:t>
            </a:r>
          </a:p>
        </p:txBody>
      </p:sp>
      <p:sp>
        <p:nvSpPr>
          <p:cNvPr id="3" name="Content Placeholder 2">
            <a:extLst>
              <a:ext uri="{FF2B5EF4-FFF2-40B4-BE49-F238E27FC236}">
                <a16:creationId xmlns:a16="http://schemas.microsoft.com/office/drawing/2014/main" id="{F5B1EB9B-133C-422C-9EA4-0D023908BD4C}"/>
              </a:ext>
            </a:extLst>
          </p:cNvPr>
          <p:cNvSpPr>
            <a:spLocks noGrp="1"/>
          </p:cNvSpPr>
          <p:nvPr>
            <p:ph idx="1"/>
          </p:nvPr>
        </p:nvSpPr>
        <p:spPr/>
        <p:txBody>
          <a:bodyPr/>
          <a:lstStyle/>
          <a:p>
            <a:pPr>
              <a:buFont typeface="Arial" panose="020B0604020202020204" pitchFamily="34" charset="0"/>
              <a:buChar char="•"/>
            </a:pPr>
            <a:r>
              <a:rPr lang="en-GB" dirty="0"/>
              <a:t>Boys tend to overestimate their potential by an average of 1 grade, which means that they do not put as  much effort into their work, or utilise study skills and revise as effectively as girls and so they underperform</a:t>
            </a:r>
          </a:p>
          <a:p>
            <a:pPr>
              <a:buFont typeface="Arial" panose="020B0604020202020204" pitchFamily="34" charset="0"/>
              <a:buChar char="•"/>
            </a:pPr>
            <a:r>
              <a:rPr lang="en-GB" dirty="0"/>
              <a:t>We need to teach them how to study and how to plan to revise</a:t>
            </a:r>
          </a:p>
          <a:p>
            <a:pPr>
              <a:buFont typeface="Arial" panose="020B0604020202020204" pitchFamily="34" charset="0"/>
              <a:buChar char="•"/>
            </a:pPr>
            <a:r>
              <a:rPr lang="en-GB" dirty="0"/>
              <a:t>We need to do this from KS3 onwards</a:t>
            </a:r>
          </a:p>
        </p:txBody>
      </p:sp>
    </p:spTree>
    <p:extLst>
      <p:ext uri="{BB962C8B-B14F-4D97-AF65-F5344CB8AC3E}">
        <p14:creationId xmlns:p14="http://schemas.microsoft.com/office/powerpoint/2010/main" val="179096952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98BFA0-14AD-47FB-8E49-E554A64152BD}"/>
              </a:ext>
            </a:extLst>
          </p:cNvPr>
          <p:cNvSpPr>
            <a:spLocks noGrp="1"/>
          </p:cNvSpPr>
          <p:nvPr>
            <p:ph type="title"/>
          </p:nvPr>
        </p:nvSpPr>
        <p:spPr/>
        <p:txBody>
          <a:bodyPr>
            <a:normAutofit/>
          </a:bodyPr>
          <a:lstStyle/>
          <a:p>
            <a:r>
              <a:rPr lang="en-GB" dirty="0"/>
              <a:t>Supporting good organisation</a:t>
            </a:r>
          </a:p>
        </p:txBody>
      </p:sp>
      <p:sp>
        <p:nvSpPr>
          <p:cNvPr id="3" name="Content Placeholder 2">
            <a:extLst>
              <a:ext uri="{FF2B5EF4-FFF2-40B4-BE49-F238E27FC236}">
                <a16:creationId xmlns:a16="http://schemas.microsoft.com/office/drawing/2014/main" id="{1602061A-D53A-4A68-B5E8-F3D109B1E135}"/>
              </a:ext>
            </a:extLst>
          </p:cNvPr>
          <p:cNvSpPr>
            <a:spLocks noGrp="1"/>
          </p:cNvSpPr>
          <p:nvPr>
            <p:ph idx="1"/>
          </p:nvPr>
        </p:nvSpPr>
        <p:spPr/>
        <p:txBody>
          <a:bodyPr/>
          <a:lstStyle/>
          <a:p>
            <a:pPr>
              <a:buFont typeface="Arial" panose="020B0604020202020204" pitchFamily="34" charset="0"/>
              <a:buChar char="•"/>
            </a:pPr>
            <a:r>
              <a:rPr lang="en-GB" dirty="0"/>
              <a:t>Revision file/folder</a:t>
            </a:r>
          </a:p>
          <a:p>
            <a:pPr>
              <a:buFont typeface="Arial" panose="020B0604020202020204" pitchFamily="34" charset="0"/>
              <a:buChar char="•"/>
            </a:pPr>
            <a:r>
              <a:rPr lang="en-GB" dirty="0"/>
              <a:t>Organise revision notes and knowledge organisers (addressed later) by paper and question</a:t>
            </a:r>
          </a:p>
          <a:p>
            <a:endParaRPr lang="en-GB" dirty="0"/>
          </a:p>
        </p:txBody>
      </p:sp>
    </p:spTree>
    <p:extLst>
      <p:ext uri="{BB962C8B-B14F-4D97-AF65-F5344CB8AC3E}">
        <p14:creationId xmlns:p14="http://schemas.microsoft.com/office/powerpoint/2010/main" val="148480261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3E735-B4EF-AB49-9AA7-487E42B36306}"/>
              </a:ext>
            </a:extLst>
          </p:cNvPr>
          <p:cNvSpPr>
            <a:spLocks noGrp="1"/>
          </p:cNvSpPr>
          <p:nvPr>
            <p:ph type="title"/>
          </p:nvPr>
        </p:nvSpPr>
        <p:spPr>
          <a:xfrm>
            <a:off x="1133737" y="318939"/>
            <a:ext cx="9724763" cy="1528911"/>
          </a:xfrm>
        </p:spPr>
        <p:txBody>
          <a:bodyPr>
            <a:normAutofit/>
          </a:bodyPr>
          <a:lstStyle/>
          <a:p>
            <a:r>
              <a:rPr lang="en-US" dirty="0"/>
              <a:t>Cornell notes to support good </a:t>
            </a:r>
            <a:r>
              <a:rPr lang="en-US" dirty="0" err="1"/>
              <a:t>organisation</a:t>
            </a:r>
            <a:endParaRPr lang="en-US" dirty="0"/>
          </a:p>
        </p:txBody>
      </p:sp>
      <p:pic>
        <p:nvPicPr>
          <p:cNvPr id="5" name="Content Placeholder 4" descr="A screenshot of a cell phone&#10;&#10;Description automatically generated">
            <a:extLst>
              <a:ext uri="{FF2B5EF4-FFF2-40B4-BE49-F238E27FC236}">
                <a16:creationId xmlns:a16="http://schemas.microsoft.com/office/drawing/2014/main" id="{18A68F06-7A05-1740-8ED0-B0969FAFB9A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12220" y="1847850"/>
            <a:ext cx="3681394" cy="4338786"/>
          </a:xfrm>
        </p:spPr>
      </p:pic>
    </p:spTree>
    <p:extLst>
      <p:ext uri="{BB962C8B-B14F-4D97-AF65-F5344CB8AC3E}">
        <p14:creationId xmlns:p14="http://schemas.microsoft.com/office/powerpoint/2010/main" val="76039428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490EAE-8427-9845-AD21-4C99F11E091C}"/>
              </a:ext>
            </a:extLst>
          </p:cNvPr>
          <p:cNvSpPr>
            <a:spLocks noGrp="1"/>
          </p:cNvSpPr>
          <p:nvPr>
            <p:ph type="title"/>
          </p:nvPr>
        </p:nvSpPr>
        <p:spPr>
          <a:xfrm>
            <a:off x="1196650" y="931189"/>
            <a:ext cx="10471475" cy="763600"/>
          </a:xfrm>
        </p:spPr>
        <p:txBody>
          <a:bodyPr>
            <a:normAutofit fontScale="90000"/>
          </a:bodyPr>
          <a:lstStyle/>
          <a:p>
            <a:r>
              <a:rPr lang="en-US" dirty="0"/>
              <a:t>Problems with retrieving information or seeing how it links</a:t>
            </a:r>
          </a:p>
        </p:txBody>
      </p:sp>
      <p:sp>
        <p:nvSpPr>
          <p:cNvPr id="3" name="Content Placeholder 2">
            <a:extLst>
              <a:ext uri="{FF2B5EF4-FFF2-40B4-BE49-F238E27FC236}">
                <a16:creationId xmlns:a16="http://schemas.microsoft.com/office/drawing/2014/main" id="{0086389B-4578-2A4E-92BC-F79E877DD909}"/>
              </a:ext>
            </a:extLst>
          </p:cNvPr>
          <p:cNvSpPr>
            <a:spLocks noGrp="1"/>
          </p:cNvSpPr>
          <p:nvPr>
            <p:ph idx="1"/>
          </p:nvPr>
        </p:nvSpPr>
        <p:spPr>
          <a:xfrm>
            <a:off x="1196650" y="1819316"/>
            <a:ext cx="11360800" cy="4467509"/>
          </a:xfrm>
        </p:spPr>
        <p:txBody>
          <a:bodyPr/>
          <a:lstStyle/>
          <a:p>
            <a:r>
              <a:rPr lang="en-US" sz="2800" dirty="0"/>
              <a:t>Study skills clip with evidence-based practice.</a:t>
            </a:r>
          </a:p>
          <a:p>
            <a:pPr marL="0" indent="0">
              <a:buNone/>
            </a:pPr>
            <a:r>
              <a:rPr lang="en-US" sz="2400" dirty="0">
                <a:hlinkClick r:id="rId2"/>
              </a:rPr>
              <a:t>https://www.youtube.com/watch?v=CPxSzxylRCI</a:t>
            </a:r>
            <a:endParaRPr lang="en-US" sz="2400" dirty="0"/>
          </a:p>
          <a:p>
            <a:endParaRPr lang="en-US" dirty="0"/>
          </a:p>
          <a:p>
            <a:endParaRPr lang="en-US" dirty="0"/>
          </a:p>
        </p:txBody>
      </p:sp>
      <p:pic>
        <p:nvPicPr>
          <p:cNvPr id="4" name="Picture 3" descr="A screenshot of a cell phone&#10;&#10;Description automatically generated">
            <a:extLst>
              <a:ext uri="{FF2B5EF4-FFF2-40B4-BE49-F238E27FC236}">
                <a16:creationId xmlns:a16="http://schemas.microsoft.com/office/drawing/2014/main" id="{281E0B77-7260-4F49-95E9-1A60567162B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44692" y="3170600"/>
            <a:ext cx="4608512" cy="2309983"/>
          </a:xfrm>
          <a:prstGeom prst="rect">
            <a:avLst/>
          </a:prstGeom>
        </p:spPr>
      </p:pic>
      <p:pic>
        <p:nvPicPr>
          <p:cNvPr id="1026" name="Picture 2">
            <a:extLst>
              <a:ext uri="{FF2B5EF4-FFF2-40B4-BE49-F238E27FC236}">
                <a16:creationId xmlns:a16="http://schemas.microsoft.com/office/drawing/2014/main" id="{BA0AE319-1E58-7748-ABC6-AC444521D64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1" y="2756927"/>
            <a:ext cx="5120569" cy="259228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BF002D3-234A-C046-9808-9FDE11805773}"/>
              </a:ext>
            </a:extLst>
          </p:cNvPr>
          <p:cNvSpPr/>
          <p:nvPr/>
        </p:nvSpPr>
        <p:spPr>
          <a:xfrm>
            <a:off x="6157327" y="5349214"/>
            <a:ext cx="6096000" cy="584775"/>
          </a:xfrm>
          <a:prstGeom prst="rect">
            <a:avLst/>
          </a:prstGeom>
        </p:spPr>
        <p:txBody>
          <a:bodyPr>
            <a:spAutoFit/>
          </a:bodyPr>
          <a:lstStyle/>
          <a:p>
            <a:r>
              <a:rPr lang="en-US" sz="1600" dirty="0">
                <a:hlinkClick r:id="rId5"/>
              </a:rPr>
              <a:t>https://80000hours.org/2013/04/how-to-improve-your-memory/</a:t>
            </a:r>
            <a:endParaRPr lang="en-US" sz="1600" dirty="0"/>
          </a:p>
          <a:p>
            <a:endParaRPr lang="en-US" sz="1600" dirty="0"/>
          </a:p>
        </p:txBody>
      </p:sp>
    </p:spTree>
    <p:extLst>
      <p:ext uri="{BB962C8B-B14F-4D97-AF65-F5344CB8AC3E}">
        <p14:creationId xmlns:p14="http://schemas.microsoft.com/office/powerpoint/2010/main" val="77633674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C47058-4932-2249-A873-DA063EFE951D}"/>
              </a:ext>
            </a:extLst>
          </p:cNvPr>
          <p:cNvSpPr>
            <a:spLocks noGrp="1"/>
          </p:cNvSpPr>
          <p:nvPr>
            <p:ph type="title"/>
          </p:nvPr>
        </p:nvSpPr>
        <p:spPr>
          <a:xfrm>
            <a:off x="1006150" y="877276"/>
            <a:ext cx="10204775" cy="763600"/>
          </a:xfrm>
        </p:spPr>
        <p:txBody>
          <a:bodyPr>
            <a:normAutofit fontScale="90000"/>
          </a:bodyPr>
          <a:lstStyle/>
          <a:p>
            <a:r>
              <a:rPr lang="en-US" dirty="0"/>
              <a:t>Problems with retrieving information or seeing how it links</a:t>
            </a:r>
          </a:p>
        </p:txBody>
      </p:sp>
      <p:sp>
        <p:nvSpPr>
          <p:cNvPr id="3" name="Content Placeholder 2">
            <a:extLst>
              <a:ext uri="{FF2B5EF4-FFF2-40B4-BE49-F238E27FC236}">
                <a16:creationId xmlns:a16="http://schemas.microsoft.com/office/drawing/2014/main" id="{896F97D7-D027-7248-AB0A-1C23E1085B00}"/>
              </a:ext>
            </a:extLst>
          </p:cNvPr>
          <p:cNvSpPr>
            <a:spLocks noGrp="1"/>
          </p:cNvSpPr>
          <p:nvPr>
            <p:ph idx="1"/>
          </p:nvPr>
        </p:nvSpPr>
        <p:spPr>
          <a:xfrm>
            <a:off x="1006150" y="1904330"/>
            <a:ext cx="11360800" cy="4467509"/>
          </a:xfrm>
        </p:spPr>
        <p:txBody>
          <a:bodyPr/>
          <a:lstStyle/>
          <a:p>
            <a:pPr>
              <a:buFont typeface="Arial" panose="020B0604020202020204" pitchFamily="34" charset="0"/>
              <a:buChar char="•"/>
            </a:pPr>
            <a:r>
              <a:rPr lang="en-US" sz="2800" dirty="0"/>
              <a:t>Retrieval practice is low effort and high impact</a:t>
            </a:r>
          </a:p>
          <a:p>
            <a:pPr>
              <a:buFont typeface="Arial" panose="020B0604020202020204" pitchFamily="34" charset="0"/>
              <a:buChar char="•"/>
            </a:pPr>
            <a:r>
              <a:rPr lang="en-US" sz="2800" dirty="0"/>
              <a:t>Used throughout the years as a part of learning</a:t>
            </a:r>
          </a:p>
          <a:p>
            <a:pPr>
              <a:buFont typeface="Arial" panose="020B0604020202020204" pitchFamily="34" charset="0"/>
              <a:buChar char="•"/>
            </a:pPr>
            <a:r>
              <a:rPr lang="en-US" sz="2800" dirty="0"/>
              <a:t>It is active learning</a:t>
            </a:r>
          </a:p>
          <a:p>
            <a:endParaRPr lang="en-US" dirty="0"/>
          </a:p>
        </p:txBody>
      </p:sp>
    </p:spTree>
    <p:extLst>
      <p:ext uri="{BB962C8B-B14F-4D97-AF65-F5344CB8AC3E}">
        <p14:creationId xmlns:p14="http://schemas.microsoft.com/office/powerpoint/2010/main" val="14254555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713AB8-47B3-5844-956E-738AF265C3B6}"/>
              </a:ext>
            </a:extLst>
          </p:cNvPr>
          <p:cNvSpPr>
            <a:spLocks noGrp="1"/>
          </p:cNvSpPr>
          <p:nvPr>
            <p:ph type="title"/>
          </p:nvPr>
        </p:nvSpPr>
        <p:spPr/>
        <p:txBody>
          <a:bodyPr>
            <a:normAutofit/>
          </a:bodyPr>
          <a:lstStyle/>
          <a:p>
            <a:r>
              <a:rPr lang="en-US" dirty="0"/>
              <a:t>Brain dump</a:t>
            </a:r>
          </a:p>
        </p:txBody>
      </p:sp>
      <p:sp>
        <p:nvSpPr>
          <p:cNvPr id="4" name="Content Placeholder 2">
            <a:extLst>
              <a:ext uri="{FF2B5EF4-FFF2-40B4-BE49-F238E27FC236}">
                <a16:creationId xmlns:a16="http://schemas.microsoft.com/office/drawing/2014/main" id="{7D46BDD3-2E74-2941-8022-D8F410B38DE7}"/>
              </a:ext>
            </a:extLst>
          </p:cNvPr>
          <p:cNvSpPr txBox="1">
            <a:spLocks/>
          </p:cNvSpPr>
          <p:nvPr/>
        </p:nvSpPr>
        <p:spPr>
          <a:xfrm>
            <a:off x="2133600" y="1752601"/>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endParaRPr lang="en-GB" dirty="0"/>
          </a:p>
        </p:txBody>
      </p:sp>
      <p:sp>
        <p:nvSpPr>
          <p:cNvPr id="5" name="Rectangle 2">
            <a:extLst>
              <a:ext uri="{FF2B5EF4-FFF2-40B4-BE49-F238E27FC236}">
                <a16:creationId xmlns:a16="http://schemas.microsoft.com/office/drawing/2014/main" id="{51C65D6F-A897-5744-B5BC-A629BA777308}"/>
              </a:ext>
            </a:extLst>
          </p:cNvPr>
          <p:cNvSpPr>
            <a:spLocks noChangeArrowheads="1"/>
          </p:cNvSpPr>
          <p:nvPr/>
        </p:nvSpPr>
        <p:spPr bwMode="auto">
          <a:xfrm>
            <a:off x="1097280" y="1828369"/>
            <a:ext cx="7700487" cy="16006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377" eaLnBrk="0" fontAlgn="base" hangingPunct="0">
              <a:spcBef>
                <a:spcPct val="0"/>
              </a:spcBef>
              <a:spcAft>
                <a:spcPct val="0"/>
              </a:spcAft>
            </a:pPr>
            <a:r>
              <a:rPr lang="en-US" altLang="en-US" sz="2667" dirty="0">
                <a:latin typeface="Century Gothic" panose="020B0502020202020204" pitchFamily="34" charset="0"/>
                <a:ea typeface="Calibri" panose="020F0502020204030204" pitchFamily="34" charset="0"/>
                <a:cs typeface="Times New Roman" panose="02020603050405020304" pitchFamily="18" charset="0"/>
              </a:rPr>
              <a:t>Starter: write down as many things as you can about the rivers topic that you learnt in the summer term</a:t>
            </a:r>
            <a:endParaRPr lang="en-US" altLang="en-US" sz="2667" dirty="0">
              <a:latin typeface="Century Gothic" panose="020B0502020202020204" pitchFamily="34" charset="0"/>
            </a:endParaRPr>
          </a:p>
          <a:p>
            <a:pPr defTabSz="914377" eaLnBrk="0" fontAlgn="base" hangingPunct="0">
              <a:spcBef>
                <a:spcPct val="0"/>
              </a:spcBef>
              <a:spcAft>
                <a:spcPct val="0"/>
              </a:spcAft>
            </a:pPr>
            <a:endParaRPr lang="en-US" altLang="en-US" dirty="0">
              <a:latin typeface="Arial" panose="020B0604020202020204" pitchFamily="34" charset="0"/>
            </a:endParaRPr>
          </a:p>
        </p:txBody>
      </p:sp>
      <p:pic>
        <p:nvPicPr>
          <p:cNvPr id="6" name="Picture 1" descr="Drainage basin hydrological cycle - YouTube">
            <a:extLst>
              <a:ext uri="{FF2B5EF4-FFF2-40B4-BE49-F238E27FC236}">
                <a16:creationId xmlns:a16="http://schemas.microsoft.com/office/drawing/2014/main" id="{0874161C-416E-104E-8C2B-E58860DC5833}"/>
              </a:ext>
            </a:extLst>
          </p:cNvPr>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129074" y="3202860"/>
            <a:ext cx="5306232" cy="29912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72524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9F2859-D28A-D943-B854-54C66CC4181D}"/>
              </a:ext>
            </a:extLst>
          </p:cNvPr>
          <p:cNvSpPr>
            <a:spLocks noGrp="1"/>
          </p:cNvSpPr>
          <p:nvPr>
            <p:ph type="title"/>
          </p:nvPr>
        </p:nvSpPr>
        <p:spPr>
          <a:xfrm>
            <a:off x="335281" y="0"/>
            <a:ext cx="2293620" cy="1450757"/>
          </a:xfrm>
        </p:spPr>
        <p:txBody>
          <a:bodyPr>
            <a:normAutofit/>
          </a:bodyPr>
          <a:lstStyle/>
          <a:p>
            <a:r>
              <a:rPr lang="en-US" dirty="0"/>
              <a:t>Revision clock</a:t>
            </a:r>
          </a:p>
        </p:txBody>
      </p:sp>
      <p:pic>
        <p:nvPicPr>
          <p:cNvPr id="1026" name="Picture 2" descr="revn">
            <a:extLst>
              <a:ext uri="{FF2B5EF4-FFF2-40B4-BE49-F238E27FC236}">
                <a16:creationId xmlns:a16="http://schemas.microsoft.com/office/drawing/2014/main" id="{F4E3DB82-6D76-0946-A012-CDD63E24F4E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608807" y="593367"/>
            <a:ext cx="7261909" cy="5065183"/>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a:extLst>
              <a:ext uri="{FF2B5EF4-FFF2-40B4-BE49-F238E27FC236}">
                <a16:creationId xmlns:a16="http://schemas.microsoft.com/office/drawing/2014/main" id="{A55FA6ED-2AE6-7048-906D-E8F53D6EDD72}"/>
              </a:ext>
            </a:extLst>
          </p:cNvPr>
          <p:cNvSpPr txBox="1">
            <a:spLocks/>
          </p:cNvSpPr>
          <p:nvPr/>
        </p:nvSpPr>
        <p:spPr>
          <a:xfrm>
            <a:off x="0" y="1927887"/>
            <a:ext cx="3823092" cy="5065037"/>
          </a:xfrm>
          <a:prstGeom prst="rect">
            <a:avLst/>
          </a:prstGeom>
        </p:spPr>
        <p:txBody>
          <a:bodyPr vert="horz" lIns="121920" tIns="60960" rIns="121920" bIns="60960" rtlCol="0">
            <a:normAutofit/>
          </a:bodyPr>
          <a:lstStyle>
            <a:lvl1pPr marL="137160" indent="-137160" algn="l" defTabSz="685800" rtl="0" eaLnBrk="1" latinLnBrk="0" hangingPunct="1">
              <a:lnSpc>
                <a:spcPct val="90000"/>
              </a:lnSpc>
              <a:spcBef>
                <a:spcPts val="900"/>
              </a:spcBef>
              <a:spcAft>
                <a:spcPts val="150"/>
              </a:spcAft>
              <a:buClr>
                <a:schemeClr val="tx1"/>
              </a:buClr>
              <a:buFont typeface="Wingdings" pitchFamily="2" charset="2"/>
              <a:buChar char=""/>
              <a:defRPr sz="2400" kern="1200">
                <a:solidFill>
                  <a:srgbClr val="02659C"/>
                </a:solidFill>
                <a:latin typeface="+mn-lt"/>
                <a:ea typeface="+mn-ea"/>
                <a:cs typeface="+mn-cs"/>
              </a:defRPr>
            </a:lvl1pPr>
            <a:lvl2pPr marL="308610" indent="-137160" algn="l" defTabSz="685800" rtl="0" eaLnBrk="1" latinLnBrk="0" hangingPunct="1">
              <a:lnSpc>
                <a:spcPct val="90000"/>
              </a:lnSpc>
              <a:spcBef>
                <a:spcPts val="150"/>
              </a:spcBef>
              <a:spcAft>
                <a:spcPts val="300"/>
              </a:spcAft>
              <a:buClr>
                <a:schemeClr val="tx1"/>
              </a:buClr>
              <a:buFont typeface="Wingdings" pitchFamily="2" charset="2"/>
              <a:buChar char=""/>
              <a:defRPr sz="2000" kern="1200">
                <a:solidFill>
                  <a:srgbClr val="02659C"/>
                </a:solidFill>
                <a:latin typeface="+mn-lt"/>
                <a:ea typeface="+mn-ea"/>
                <a:cs typeface="+mn-cs"/>
              </a:defRPr>
            </a:lvl2pPr>
            <a:lvl3pPr marL="480060" indent="-137160" algn="l" defTabSz="685800" rtl="0" eaLnBrk="1" latinLnBrk="0" hangingPunct="1">
              <a:lnSpc>
                <a:spcPct val="90000"/>
              </a:lnSpc>
              <a:spcBef>
                <a:spcPts val="150"/>
              </a:spcBef>
              <a:spcAft>
                <a:spcPts val="300"/>
              </a:spcAft>
              <a:buClr>
                <a:schemeClr val="tx1"/>
              </a:buClr>
              <a:buFont typeface="Wingdings" pitchFamily="2" charset="2"/>
              <a:buChar char=""/>
              <a:defRPr sz="1800" kern="1200">
                <a:solidFill>
                  <a:srgbClr val="02659C"/>
                </a:solidFill>
                <a:latin typeface="+mn-lt"/>
                <a:ea typeface="+mn-ea"/>
                <a:cs typeface="+mn-cs"/>
              </a:defRPr>
            </a:lvl3pPr>
            <a:lvl4pPr marL="651510" indent="-137160" algn="l" defTabSz="685800" rtl="0" eaLnBrk="1" latinLnBrk="0" hangingPunct="1">
              <a:lnSpc>
                <a:spcPct val="90000"/>
              </a:lnSpc>
              <a:spcBef>
                <a:spcPts val="150"/>
              </a:spcBef>
              <a:spcAft>
                <a:spcPts val="300"/>
              </a:spcAft>
              <a:buClr>
                <a:schemeClr val="tx1"/>
              </a:buClr>
              <a:buFont typeface="Wingdings" pitchFamily="2" charset="2"/>
              <a:buChar char=""/>
              <a:defRPr sz="1800" kern="1200">
                <a:solidFill>
                  <a:srgbClr val="02659C"/>
                </a:solidFill>
                <a:latin typeface="+mn-lt"/>
                <a:ea typeface="+mn-ea"/>
                <a:cs typeface="+mn-cs"/>
              </a:defRPr>
            </a:lvl4pPr>
            <a:lvl5pPr marL="822960" indent="-137160" algn="l" defTabSz="685800" rtl="0" eaLnBrk="1" latinLnBrk="0" hangingPunct="1">
              <a:lnSpc>
                <a:spcPct val="90000"/>
              </a:lnSpc>
              <a:spcBef>
                <a:spcPts val="150"/>
              </a:spcBef>
              <a:spcAft>
                <a:spcPts val="300"/>
              </a:spcAft>
              <a:buClr>
                <a:schemeClr val="tx1"/>
              </a:buClr>
              <a:buFont typeface="Wingdings" pitchFamily="2" charset="2"/>
              <a:buChar char=""/>
              <a:defRPr sz="1800" kern="1200">
                <a:solidFill>
                  <a:srgbClr val="02659C"/>
                </a:solidFill>
                <a:latin typeface="+mn-lt"/>
                <a:ea typeface="+mn-ea"/>
                <a:cs typeface="+mn-cs"/>
              </a:defRPr>
            </a:lvl5pPr>
            <a:lvl6pPr marL="963450" indent="-17145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tx1"/>
                </a:solidFill>
                <a:latin typeface="+mn-lt"/>
                <a:ea typeface="+mn-ea"/>
                <a:cs typeface="+mn-cs"/>
              </a:defRPr>
            </a:lvl6pPr>
            <a:lvl7pPr marL="1103850" indent="-17145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tx1"/>
                </a:solidFill>
                <a:latin typeface="+mn-lt"/>
                <a:ea typeface="+mn-ea"/>
                <a:cs typeface="+mn-cs"/>
              </a:defRPr>
            </a:lvl7pPr>
            <a:lvl8pPr marL="1221750" indent="-17145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tx1"/>
                </a:solidFill>
                <a:latin typeface="+mn-lt"/>
                <a:ea typeface="+mn-ea"/>
                <a:cs typeface="+mn-cs"/>
              </a:defRPr>
            </a:lvl8pPr>
            <a:lvl9pPr marL="1354650" indent="-17145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tx1"/>
                </a:solidFill>
                <a:latin typeface="+mn-lt"/>
                <a:ea typeface="+mn-ea"/>
                <a:cs typeface="+mn-cs"/>
              </a:defRPr>
            </a:lvl9pPr>
          </a:lstStyle>
          <a:p>
            <a:r>
              <a:rPr lang="en-US" sz="2667" dirty="0">
                <a:latin typeface="Century Gothic" panose="020B0502020202020204" pitchFamily="34" charset="0"/>
              </a:rPr>
              <a:t>5 min intervals</a:t>
            </a:r>
          </a:p>
          <a:p>
            <a:r>
              <a:rPr lang="en-US" sz="2667" dirty="0">
                <a:latin typeface="Century Gothic" panose="020B0502020202020204" pitchFamily="34" charset="0"/>
              </a:rPr>
              <a:t>2 different </a:t>
            </a:r>
            <a:r>
              <a:rPr lang="en-US" sz="2667" dirty="0" err="1">
                <a:latin typeface="Century Gothic" panose="020B0502020202020204" pitchFamily="34" charset="0"/>
              </a:rPr>
              <a:t>colours</a:t>
            </a:r>
            <a:r>
              <a:rPr lang="en-US" sz="2667" dirty="0">
                <a:latin typeface="Century Gothic" panose="020B0502020202020204" pitchFamily="34" charset="0"/>
              </a:rPr>
              <a:t> (one for the ‘brain dump’, one for additional info)</a:t>
            </a:r>
          </a:p>
          <a:p>
            <a:r>
              <a:rPr lang="en-US" sz="2667" dirty="0">
                <a:latin typeface="Century Gothic" panose="020B0502020202020204" pitchFamily="34" charset="0"/>
              </a:rPr>
              <a:t>The additional information comes from revision notes/ KO/ a book that is  provided for them</a:t>
            </a:r>
          </a:p>
        </p:txBody>
      </p:sp>
    </p:spTree>
    <p:extLst>
      <p:ext uri="{BB962C8B-B14F-4D97-AF65-F5344CB8AC3E}">
        <p14:creationId xmlns:p14="http://schemas.microsoft.com/office/powerpoint/2010/main" val="37259794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A00C9-5E8D-1A4F-85C7-814EC2E5458B}"/>
              </a:ext>
            </a:extLst>
          </p:cNvPr>
          <p:cNvSpPr>
            <a:spLocks noGrp="1"/>
          </p:cNvSpPr>
          <p:nvPr>
            <p:ph type="title"/>
          </p:nvPr>
        </p:nvSpPr>
        <p:spPr/>
        <p:txBody>
          <a:bodyPr>
            <a:normAutofit/>
          </a:bodyPr>
          <a:lstStyle/>
          <a:p>
            <a:r>
              <a:rPr lang="en-US" dirty="0"/>
              <a:t>Introductions</a:t>
            </a:r>
          </a:p>
        </p:txBody>
      </p:sp>
      <p:sp>
        <p:nvSpPr>
          <p:cNvPr id="3" name="Content Placeholder 2">
            <a:extLst>
              <a:ext uri="{FF2B5EF4-FFF2-40B4-BE49-F238E27FC236}">
                <a16:creationId xmlns:a16="http://schemas.microsoft.com/office/drawing/2014/main" id="{26C005FC-48C8-CE4A-8D52-7E8CDEBD87B2}"/>
              </a:ext>
            </a:extLst>
          </p:cNvPr>
          <p:cNvSpPr>
            <a:spLocks noGrp="1"/>
          </p:cNvSpPr>
          <p:nvPr>
            <p:ph idx="1"/>
          </p:nvPr>
        </p:nvSpPr>
        <p:spPr/>
        <p:txBody>
          <a:bodyPr>
            <a:normAutofit/>
          </a:bodyPr>
          <a:lstStyle/>
          <a:p>
            <a:pPr>
              <a:buFont typeface="Arial" panose="020B0604020202020204" pitchFamily="34" charset="0"/>
              <a:buChar char="•"/>
            </a:pPr>
            <a:r>
              <a:rPr lang="en-US" sz="2667" dirty="0"/>
              <a:t>Where do you work?</a:t>
            </a:r>
          </a:p>
          <a:p>
            <a:pPr>
              <a:buFont typeface="Arial" panose="020B0604020202020204" pitchFamily="34" charset="0"/>
              <a:buChar char="•"/>
            </a:pPr>
            <a:r>
              <a:rPr lang="en-US" sz="2667" dirty="0"/>
              <a:t>What is your experience? (how many years teaching?)</a:t>
            </a:r>
          </a:p>
          <a:p>
            <a:pPr>
              <a:buFont typeface="Arial" panose="020B0604020202020204" pitchFamily="34" charset="0"/>
              <a:buChar char="•"/>
            </a:pPr>
            <a:r>
              <a:rPr lang="en-US" sz="2667" dirty="0"/>
              <a:t>What is your school context?</a:t>
            </a:r>
          </a:p>
          <a:p>
            <a:pPr>
              <a:buFont typeface="Arial" panose="020B0604020202020204" pitchFamily="34" charset="0"/>
              <a:buChar char="•"/>
            </a:pPr>
            <a:r>
              <a:rPr lang="en-US" sz="2667" dirty="0"/>
              <a:t>Do you have any exam marking experience?</a:t>
            </a:r>
          </a:p>
          <a:p>
            <a:pPr>
              <a:buFont typeface="Arial" panose="020B0604020202020204" pitchFamily="34" charset="0"/>
              <a:buChar char="•"/>
            </a:pPr>
            <a:r>
              <a:rPr lang="en-US" sz="2667" dirty="0"/>
              <a:t>What board do you follow?</a:t>
            </a:r>
          </a:p>
        </p:txBody>
      </p:sp>
    </p:spTree>
    <p:extLst>
      <p:ext uri="{BB962C8B-B14F-4D97-AF65-F5344CB8AC3E}">
        <p14:creationId xmlns:p14="http://schemas.microsoft.com/office/powerpoint/2010/main" val="221179056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78AEB-84FF-ED4B-9E8D-BD3B23ED7415}"/>
              </a:ext>
            </a:extLst>
          </p:cNvPr>
          <p:cNvSpPr>
            <a:spLocks noGrp="1"/>
          </p:cNvSpPr>
          <p:nvPr>
            <p:ph type="title"/>
          </p:nvPr>
        </p:nvSpPr>
        <p:spPr/>
        <p:txBody>
          <a:bodyPr>
            <a:normAutofit/>
          </a:bodyPr>
          <a:lstStyle/>
          <a:p>
            <a:r>
              <a:rPr lang="en-US" dirty="0"/>
              <a:t>Retrieval grid</a:t>
            </a:r>
          </a:p>
        </p:txBody>
      </p:sp>
    </p:spTree>
    <p:extLst>
      <p:ext uri="{BB962C8B-B14F-4D97-AF65-F5344CB8AC3E}">
        <p14:creationId xmlns:p14="http://schemas.microsoft.com/office/powerpoint/2010/main" val="71811262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3" name="Table"/>
          <p:cNvGraphicFramePr/>
          <p:nvPr/>
        </p:nvGraphicFramePr>
        <p:xfrm>
          <a:off x="1524000" y="897669"/>
          <a:ext cx="9144000" cy="5983124"/>
        </p:xfrm>
        <a:graphic>
          <a:graphicData uri="http://schemas.openxmlformats.org/drawingml/2006/table">
            <a:tbl>
              <a:tblPr/>
              <a:tblGrid>
                <a:gridCol w="2286000">
                  <a:extLst>
                    <a:ext uri="{9D8B030D-6E8A-4147-A177-3AD203B41FA5}">
                      <a16:colId xmlns:a16="http://schemas.microsoft.com/office/drawing/2014/main" val="20000"/>
                    </a:ext>
                  </a:extLst>
                </a:gridCol>
                <a:gridCol w="2286000">
                  <a:extLst>
                    <a:ext uri="{9D8B030D-6E8A-4147-A177-3AD203B41FA5}">
                      <a16:colId xmlns:a16="http://schemas.microsoft.com/office/drawing/2014/main" val="20001"/>
                    </a:ext>
                  </a:extLst>
                </a:gridCol>
                <a:gridCol w="2286000">
                  <a:extLst>
                    <a:ext uri="{9D8B030D-6E8A-4147-A177-3AD203B41FA5}">
                      <a16:colId xmlns:a16="http://schemas.microsoft.com/office/drawing/2014/main" val="20002"/>
                    </a:ext>
                  </a:extLst>
                </a:gridCol>
                <a:gridCol w="2286000">
                  <a:extLst>
                    <a:ext uri="{9D8B030D-6E8A-4147-A177-3AD203B41FA5}">
                      <a16:colId xmlns:a16="http://schemas.microsoft.com/office/drawing/2014/main" val="20003"/>
                    </a:ext>
                  </a:extLst>
                </a:gridCol>
              </a:tblGrid>
              <a:tr h="1450111">
                <a:tc>
                  <a:txBody>
                    <a:bodyPr/>
                    <a:lstStyle/>
                    <a:p>
                      <a:pPr marL="12700" indent="-12700" defTabSz="914400">
                        <a:buAutoNum type="arabicParenR"/>
                        <a:tabLst/>
                        <a:defRPr sz="1800"/>
                      </a:pPr>
                      <a:r>
                        <a:rPr lang="en-GB" sz="1600" dirty="0">
                          <a:solidFill>
                            <a:schemeClr val="tx1"/>
                          </a:solidFill>
                          <a:latin typeface="Arial"/>
                          <a:ea typeface="Arial"/>
                          <a:cs typeface="Arial"/>
                          <a:sym typeface="Arial"/>
                        </a:rPr>
                        <a:t> What is the difference between primary and secondary effects?</a:t>
                      </a:r>
                      <a:endParaRPr sz="1600" dirty="0">
                        <a:solidFill>
                          <a:schemeClr val="tx1"/>
                        </a:solidFill>
                        <a:latin typeface="Arial"/>
                        <a:ea typeface="Arial"/>
                        <a:cs typeface="Arial"/>
                        <a:sym typeface="Arial"/>
                      </a:endParaRPr>
                    </a:p>
                  </a:txBody>
                  <a:tcPr marL="35719" marR="35719" marT="35719" marB="35719" anchor="ctr" horzOverflow="overflow">
                    <a:solidFill>
                      <a:srgbClr val="FFC000"/>
                    </a:solidFill>
                  </a:tcPr>
                </a:tc>
                <a:tc>
                  <a:txBody>
                    <a:bodyPr/>
                    <a:lstStyle/>
                    <a:p>
                      <a:pPr defTabSz="914400">
                        <a:defRPr sz="1800"/>
                      </a:pPr>
                      <a:r>
                        <a:rPr lang="en-GB" sz="1600" dirty="0">
                          <a:solidFill>
                            <a:schemeClr val="tx1"/>
                          </a:solidFill>
                          <a:latin typeface="Arial"/>
                          <a:ea typeface="Arial"/>
                          <a:cs typeface="Arial"/>
                          <a:sym typeface="Arial"/>
                        </a:rPr>
                        <a:t>2) How does using GPS help predict when a volcano will erupt?</a:t>
                      </a:r>
                      <a:endParaRPr sz="1600" dirty="0">
                        <a:solidFill>
                          <a:schemeClr val="tx1"/>
                        </a:solidFill>
                        <a:latin typeface="Arial"/>
                        <a:ea typeface="Arial"/>
                        <a:cs typeface="Arial"/>
                        <a:sym typeface="Arial"/>
                      </a:endParaRPr>
                    </a:p>
                  </a:txBody>
                  <a:tcPr marL="35719" marR="35719" marT="35719" marB="35719" anchor="ctr" horzOverflow="overflow">
                    <a:solidFill>
                      <a:schemeClr val="accent1">
                        <a:lumMod val="40000"/>
                        <a:lumOff val="60000"/>
                      </a:schemeClr>
                    </a:solidFill>
                  </a:tcPr>
                </a:tc>
                <a:tc>
                  <a:txBody>
                    <a:bodyPr/>
                    <a:lstStyle/>
                    <a:p>
                      <a:pPr defTabSz="914400">
                        <a:defRPr sz="1800"/>
                      </a:pPr>
                      <a:r>
                        <a:rPr lang="en-GB" sz="1600" dirty="0">
                          <a:solidFill>
                            <a:schemeClr val="tx1"/>
                          </a:solidFill>
                          <a:latin typeface="Arial"/>
                          <a:ea typeface="Arial"/>
                          <a:cs typeface="Arial"/>
                          <a:sym typeface="Arial"/>
                        </a:rPr>
                        <a:t>3) Identify 2 immediate responses for the Haiti earthquake </a:t>
                      </a:r>
                      <a:endParaRPr sz="1600" dirty="0">
                        <a:solidFill>
                          <a:schemeClr val="tx1"/>
                        </a:solidFill>
                        <a:latin typeface="Arial"/>
                        <a:ea typeface="Arial"/>
                        <a:cs typeface="Arial"/>
                        <a:sym typeface="Arial"/>
                      </a:endParaRPr>
                    </a:p>
                  </a:txBody>
                  <a:tcPr marL="35719" marR="35719" marT="35719" marB="35719" anchor="ctr" horzOverflow="overflow">
                    <a:solidFill>
                      <a:srgbClr val="FFC000"/>
                    </a:solidFill>
                  </a:tcPr>
                </a:tc>
                <a:tc>
                  <a:txBody>
                    <a:bodyPr/>
                    <a:lstStyle/>
                    <a:p>
                      <a:pPr defTabSz="914400">
                        <a:defRPr sz="1800"/>
                      </a:pPr>
                      <a:r>
                        <a:rPr lang="en-GB" sz="1600" dirty="0">
                          <a:solidFill>
                            <a:schemeClr val="tx1"/>
                          </a:solidFill>
                          <a:latin typeface="Arial"/>
                          <a:ea typeface="Arial"/>
                          <a:cs typeface="Arial"/>
                          <a:sym typeface="Arial"/>
                        </a:rPr>
                        <a:t>4) Identify 2 long term responses for the Haiti earthquake</a:t>
                      </a:r>
                      <a:endParaRPr sz="1600" dirty="0">
                        <a:solidFill>
                          <a:schemeClr val="tx1"/>
                        </a:solidFill>
                        <a:latin typeface="Arial"/>
                        <a:ea typeface="Arial"/>
                        <a:cs typeface="Arial"/>
                        <a:sym typeface="Arial"/>
                      </a:endParaRPr>
                    </a:p>
                  </a:txBody>
                  <a:tcPr marL="35719" marR="35719" marT="35719" marB="35719" anchor="ctr" horzOverflow="overflow">
                    <a:solidFill>
                      <a:srgbClr val="FFC000"/>
                    </a:solidFill>
                  </a:tcPr>
                </a:tc>
                <a:extLst>
                  <a:ext uri="{0D108BD9-81ED-4DB2-BD59-A6C34878D82A}">
                    <a16:rowId xmlns:a16="http://schemas.microsoft.com/office/drawing/2014/main" val="10000"/>
                  </a:ext>
                </a:extLst>
              </a:tr>
              <a:tr h="1778319">
                <a:tc>
                  <a:txBody>
                    <a:bodyPr/>
                    <a:lstStyle/>
                    <a:p>
                      <a:pPr defTabSz="914400">
                        <a:defRPr sz="1800"/>
                      </a:pPr>
                      <a:r>
                        <a:rPr lang="en-GB" sz="1600" dirty="0">
                          <a:solidFill>
                            <a:schemeClr val="tx1"/>
                          </a:solidFill>
                          <a:latin typeface="Arial"/>
                          <a:ea typeface="Arial"/>
                          <a:cs typeface="Arial"/>
                          <a:sym typeface="Arial"/>
                        </a:rPr>
                        <a:t>5) How do convection currents in the mantle cause plates to move via continental drift?</a:t>
                      </a:r>
                      <a:endParaRPr sz="1600" dirty="0">
                        <a:solidFill>
                          <a:schemeClr val="tx1"/>
                        </a:solidFill>
                        <a:latin typeface="Arial"/>
                        <a:ea typeface="Arial"/>
                        <a:cs typeface="Arial"/>
                        <a:sym typeface="Arial"/>
                      </a:endParaRPr>
                    </a:p>
                  </a:txBody>
                  <a:tcPr marL="35719" marR="35719" marT="35719" marB="35719" anchor="ctr" horzOverflow="overflow">
                    <a:solidFill>
                      <a:schemeClr val="bg1">
                        <a:lumMod val="25000"/>
                        <a:lumOff val="75000"/>
                      </a:schemeClr>
                    </a:solidFill>
                  </a:tcPr>
                </a:tc>
                <a:tc>
                  <a:txBody>
                    <a:bodyPr/>
                    <a:lstStyle/>
                    <a:p>
                      <a:pPr defTabSz="914400">
                        <a:defRPr sz="1800"/>
                      </a:pPr>
                      <a:r>
                        <a:rPr lang="en-GB" sz="1600" dirty="0">
                          <a:solidFill>
                            <a:schemeClr val="tx1"/>
                          </a:solidFill>
                          <a:latin typeface="Arial"/>
                          <a:ea typeface="Arial"/>
                          <a:cs typeface="Arial"/>
                          <a:sym typeface="Arial"/>
                        </a:rPr>
                        <a:t>6) Identify 2 items in an earthquake kit and explain how they reduce the effects </a:t>
                      </a:r>
                      <a:endParaRPr sz="1600" dirty="0">
                        <a:solidFill>
                          <a:schemeClr val="tx1"/>
                        </a:solidFill>
                        <a:latin typeface="Arial"/>
                        <a:ea typeface="Arial"/>
                        <a:cs typeface="Arial"/>
                        <a:sym typeface="Arial"/>
                      </a:endParaRPr>
                    </a:p>
                  </a:txBody>
                  <a:tcPr marL="35719" marR="35719" marT="35719" marB="35719" anchor="ctr" horzOverflow="overflow">
                    <a:solidFill>
                      <a:schemeClr val="accent1">
                        <a:lumMod val="40000"/>
                        <a:lumOff val="60000"/>
                      </a:schemeClr>
                    </a:solidFill>
                  </a:tcPr>
                </a:tc>
                <a:tc>
                  <a:txBody>
                    <a:bodyPr/>
                    <a:lstStyle/>
                    <a:p>
                      <a:pPr defTabSz="914400">
                        <a:defRPr sz="1800"/>
                      </a:pPr>
                      <a:r>
                        <a:rPr lang="en-GB" sz="1600" dirty="0">
                          <a:solidFill>
                            <a:schemeClr val="tx1"/>
                          </a:solidFill>
                          <a:latin typeface="Arial"/>
                          <a:ea typeface="Arial"/>
                          <a:cs typeface="Arial"/>
                          <a:sym typeface="Arial"/>
                        </a:rPr>
                        <a:t>7) What is the name of the boundary where plates move apart?</a:t>
                      </a:r>
                      <a:endParaRPr sz="1600" dirty="0">
                        <a:solidFill>
                          <a:schemeClr val="tx1"/>
                        </a:solidFill>
                        <a:latin typeface="Arial"/>
                        <a:ea typeface="Arial"/>
                        <a:cs typeface="Arial"/>
                        <a:sym typeface="Arial"/>
                      </a:endParaRPr>
                    </a:p>
                  </a:txBody>
                  <a:tcPr marL="35719" marR="35719" marT="35719" marB="35719" anchor="ctr" horzOverflow="overflow">
                    <a:solidFill>
                      <a:srgbClr val="92D050"/>
                    </a:solidFill>
                  </a:tcPr>
                </a:tc>
                <a:tc>
                  <a:txBody>
                    <a:bodyPr/>
                    <a:lstStyle/>
                    <a:p>
                      <a:pPr defTabSz="914400">
                        <a:defRPr sz="1800"/>
                      </a:pPr>
                      <a:r>
                        <a:rPr lang="en-GB" sz="1600" dirty="0">
                          <a:solidFill>
                            <a:schemeClr val="tx1"/>
                          </a:solidFill>
                          <a:latin typeface="Arial"/>
                          <a:ea typeface="Arial"/>
                          <a:cs typeface="Arial"/>
                          <a:sym typeface="Arial"/>
                        </a:rPr>
                        <a:t>8) Why did differences in wealth mean that the effects were more severe for the earthquake in Haiti, a LIC, rather than in Japan, a HIC?</a:t>
                      </a:r>
                      <a:endParaRPr sz="1600" dirty="0">
                        <a:solidFill>
                          <a:schemeClr val="tx1"/>
                        </a:solidFill>
                        <a:latin typeface="Arial"/>
                        <a:ea typeface="Arial"/>
                        <a:cs typeface="Arial"/>
                        <a:sym typeface="Arial"/>
                      </a:endParaRPr>
                    </a:p>
                  </a:txBody>
                  <a:tcPr marL="35719" marR="35719" marT="35719" marB="35719" anchor="ctr" horzOverflow="overflow">
                    <a:solidFill>
                      <a:srgbClr val="FFC000"/>
                    </a:solidFill>
                  </a:tcPr>
                </a:tc>
                <a:extLst>
                  <a:ext uri="{0D108BD9-81ED-4DB2-BD59-A6C34878D82A}">
                    <a16:rowId xmlns:a16="http://schemas.microsoft.com/office/drawing/2014/main" val="10001"/>
                  </a:ext>
                </a:extLst>
              </a:tr>
              <a:tr h="1450111">
                <a:tc>
                  <a:txBody>
                    <a:bodyPr/>
                    <a:lstStyle/>
                    <a:p>
                      <a:pPr defTabSz="914400">
                        <a:defRPr sz="1800"/>
                      </a:pPr>
                      <a:r>
                        <a:rPr lang="en-GB" sz="1600" dirty="0">
                          <a:solidFill>
                            <a:schemeClr val="tx1"/>
                          </a:solidFill>
                          <a:latin typeface="Arial"/>
                          <a:ea typeface="Arial"/>
                          <a:cs typeface="Arial"/>
                          <a:sym typeface="Arial"/>
                        </a:rPr>
                        <a:t>9) Identify 2 primary effects of the Haiti earthquake</a:t>
                      </a:r>
                      <a:endParaRPr sz="1600" dirty="0">
                        <a:solidFill>
                          <a:schemeClr val="tx1"/>
                        </a:solidFill>
                        <a:latin typeface="Arial"/>
                        <a:ea typeface="Arial"/>
                        <a:cs typeface="Arial"/>
                        <a:sym typeface="Arial"/>
                      </a:endParaRPr>
                    </a:p>
                  </a:txBody>
                  <a:tcPr marL="35719" marR="35719" marT="35719" marB="35719" anchor="ctr" horzOverflow="overflow">
                    <a:solidFill>
                      <a:srgbClr val="FFC000"/>
                    </a:solidFill>
                  </a:tcPr>
                </a:tc>
                <a:tc>
                  <a:txBody>
                    <a:bodyPr/>
                    <a:lstStyle/>
                    <a:p>
                      <a:pPr defTabSz="914400">
                        <a:defRPr sz="1800"/>
                      </a:pPr>
                      <a:r>
                        <a:rPr lang="en-GB" sz="1600" dirty="0">
                          <a:solidFill>
                            <a:schemeClr val="tx1"/>
                          </a:solidFill>
                          <a:latin typeface="Arial"/>
                          <a:ea typeface="Arial"/>
                          <a:cs typeface="Arial"/>
                          <a:sym typeface="Arial"/>
                        </a:rPr>
                        <a:t>10) How does using shaking maps reduce the effects of an earthquake?</a:t>
                      </a:r>
                      <a:endParaRPr sz="1600" dirty="0">
                        <a:solidFill>
                          <a:schemeClr val="tx1"/>
                        </a:solidFill>
                        <a:latin typeface="Arial"/>
                        <a:ea typeface="Arial"/>
                        <a:cs typeface="Arial"/>
                        <a:sym typeface="Arial"/>
                      </a:endParaRPr>
                    </a:p>
                  </a:txBody>
                  <a:tcPr marL="35719" marR="35719" marT="35719" marB="35719" anchor="ctr" horzOverflow="overflow">
                    <a:solidFill>
                      <a:schemeClr val="accent1">
                        <a:lumMod val="40000"/>
                        <a:lumOff val="60000"/>
                      </a:schemeClr>
                    </a:solidFill>
                  </a:tcPr>
                </a:tc>
                <a:tc>
                  <a:txBody>
                    <a:bodyPr/>
                    <a:lstStyle/>
                    <a:p>
                      <a:pPr defTabSz="914400">
                        <a:defRPr sz="1800"/>
                      </a:pPr>
                      <a:r>
                        <a:rPr lang="en-GB" sz="1600" dirty="0">
                          <a:solidFill>
                            <a:schemeClr val="tx1"/>
                          </a:solidFill>
                          <a:latin typeface="Arial"/>
                          <a:ea typeface="Arial"/>
                          <a:cs typeface="Arial"/>
                          <a:sym typeface="Arial"/>
                        </a:rPr>
                        <a:t>11) What is the difference between oceanic and continental crust?</a:t>
                      </a:r>
                      <a:endParaRPr sz="1600" dirty="0">
                        <a:solidFill>
                          <a:schemeClr val="tx1"/>
                        </a:solidFill>
                        <a:latin typeface="Arial"/>
                        <a:ea typeface="Arial"/>
                        <a:cs typeface="Arial"/>
                        <a:sym typeface="Arial"/>
                      </a:endParaRPr>
                    </a:p>
                  </a:txBody>
                  <a:tcPr marL="35719" marR="35719" marT="35719" marB="35719" anchor="ctr" horzOverflow="overflow">
                    <a:solidFill>
                      <a:srgbClr val="92D050"/>
                    </a:solidFill>
                  </a:tcPr>
                </a:tc>
                <a:tc>
                  <a:txBody>
                    <a:bodyPr/>
                    <a:lstStyle/>
                    <a:p>
                      <a:pPr defTabSz="914400">
                        <a:defRPr sz="1800"/>
                      </a:pPr>
                      <a:r>
                        <a:rPr lang="en-GB" sz="1600" dirty="0">
                          <a:solidFill>
                            <a:schemeClr val="tx1"/>
                          </a:solidFill>
                          <a:latin typeface="Arial"/>
                          <a:ea typeface="Arial"/>
                          <a:cs typeface="Arial"/>
                          <a:sym typeface="Arial"/>
                        </a:rPr>
                        <a:t>12) Name 2 features of earthquake proof buildings and explain how they work to reduce effects</a:t>
                      </a:r>
                      <a:endParaRPr sz="1600" dirty="0">
                        <a:solidFill>
                          <a:schemeClr val="tx1"/>
                        </a:solidFill>
                        <a:latin typeface="Arial"/>
                        <a:ea typeface="Arial"/>
                        <a:cs typeface="Arial"/>
                        <a:sym typeface="Arial"/>
                      </a:endParaRPr>
                    </a:p>
                  </a:txBody>
                  <a:tcPr marL="35719" marR="35719" marT="35719" marB="35719" anchor="ctr" horzOverflow="overflow">
                    <a:solidFill>
                      <a:schemeClr val="accent1">
                        <a:lumMod val="40000"/>
                        <a:lumOff val="60000"/>
                      </a:schemeClr>
                    </a:solidFill>
                  </a:tcPr>
                </a:tc>
                <a:extLst>
                  <a:ext uri="{0D108BD9-81ED-4DB2-BD59-A6C34878D82A}">
                    <a16:rowId xmlns:a16="http://schemas.microsoft.com/office/drawing/2014/main" val="10002"/>
                  </a:ext>
                </a:extLst>
              </a:tr>
              <a:tr h="1304583">
                <a:tc>
                  <a:txBody>
                    <a:bodyPr/>
                    <a:lstStyle/>
                    <a:p>
                      <a:pPr defTabSz="914400">
                        <a:defRPr sz="1800"/>
                      </a:pPr>
                      <a:r>
                        <a:rPr lang="en-GB" sz="1600" dirty="0">
                          <a:solidFill>
                            <a:schemeClr val="tx1"/>
                          </a:solidFill>
                          <a:latin typeface="Arial"/>
                          <a:ea typeface="Arial"/>
                          <a:cs typeface="Arial"/>
                          <a:sym typeface="Arial"/>
                        </a:rPr>
                        <a:t>13) Explain how earthquakes occur at a conservative boundary</a:t>
                      </a:r>
                      <a:endParaRPr sz="1600" dirty="0">
                        <a:solidFill>
                          <a:schemeClr val="tx1"/>
                        </a:solidFill>
                        <a:latin typeface="Arial"/>
                        <a:ea typeface="Arial"/>
                        <a:cs typeface="Arial"/>
                        <a:sym typeface="Arial"/>
                      </a:endParaRPr>
                    </a:p>
                  </a:txBody>
                  <a:tcPr marL="35719" marR="35719" marT="35719" marB="35719" anchor="ctr" horzOverflow="overflow">
                    <a:solidFill>
                      <a:srgbClr val="92D050"/>
                    </a:solidFill>
                  </a:tcPr>
                </a:tc>
                <a:tc>
                  <a:txBody>
                    <a:bodyPr/>
                    <a:lstStyle/>
                    <a:p>
                      <a:pPr defTabSz="914400">
                        <a:defRPr sz="1800"/>
                      </a:pPr>
                      <a:r>
                        <a:rPr lang="en-GB" sz="1600" dirty="0">
                          <a:solidFill>
                            <a:schemeClr val="tx1"/>
                          </a:solidFill>
                          <a:latin typeface="Arial"/>
                          <a:ea typeface="Arial"/>
                          <a:cs typeface="Arial"/>
                          <a:sym typeface="Arial"/>
                        </a:rPr>
                        <a:t>14) Identify 2 secondary effects of the Haiti earthquake</a:t>
                      </a:r>
                      <a:endParaRPr sz="1600" dirty="0">
                        <a:solidFill>
                          <a:schemeClr val="tx1"/>
                        </a:solidFill>
                        <a:latin typeface="Arial"/>
                        <a:ea typeface="Arial"/>
                        <a:cs typeface="Arial"/>
                        <a:sym typeface="Arial"/>
                      </a:endParaRPr>
                    </a:p>
                  </a:txBody>
                  <a:tcPr marL="35719" marR="35719" marT="35719" marB="35719" anchor="ctr" horzOverflow="overflow">
                    <a:solidFill>
                      <a:srgbClr val="FFC000"/>
                    </a:solidFill>
                  </a:tcPr>
                </a:tc>
                <a:tc>
                  <a:txBody>
                    <a:bodyPr/>
                    <a:lstStyle/>
                    <a:p>
                      <a:pPr defTabSz="914400">
                        <a:defRPr sz="1800"/>
                      </a:pPr>
                      <a:r>
                        <a:rPr lang="en-GB" sz="1600" dirty="0">
                          <a:solidFill>
                            <a:schemeClr val="tx1"/>
                          </a:solidFill>
                          <a:latin typeface="Arial"/>
                          <a:ea typeface="Arial"/>
                          <a:cs typeface="Arial"/>
                          <a:sym typeface="Arial"/>
                        </a:rPr>
                        <a:t>15) Explain why hazards occur at a destructive boundary</a:t>
                      </a:r>
                      <a:endParaRPr sz="1600" dirty="0">
                        <a:solidFill>
                          <a:schemeClr val="tx1"/>
                        </a:solidFill>
                        <a:latin typeface="Arial"/>
                        <a:ea typeface="Arial"/>
                        <a:cs typeface="Arial"/>
                        <a:sym typeface="Arial"/>
                      </a:endParaRPr>
                    </a:p>
                  </a:txBody>
                  <a:tcPr marL="35719" marR="35719" marT="35719" marB="35719" anchor="ctr" horzOverflow="overflow">
                    <a:solidFill>
                      <a:srgbClr val="92D050"/>
                    </a:solidFill>
                  </a:tcPr>
                </a:tc>
                <a:tc>
                  <a:txBody>
                    <a:bodyPr/>
                    <a:lstStyle/>
                    <a:p>
                      <a:pPr defTabSz="914400">
                        <a:defRPr sz="1800"/>
                      </a:pPr>
                      <a:r>
                        <a:rPr lang="en-GB" sz="1600" dirty="0">
                          <a:solidFill>
                            <a:schemeClr val="tx1"/>
                          </a:solidFill>
                          <a:latin typeface="Arial"/>
                          <a:ea typeface="Arial"/>
                          <a:cs typeface="Arial"/>
                          <a:sym typeface="Arial"/>
                        </a:rPr>
                        <a:t>16) Why Is population density a hazard risk factor?</a:t>
                      </a:r>
                      <a:endParaRPr sz="1600" dirty="0">
                        <a:solidFill>
                          <a:schemeClr val="tx1"/>
                        </a:solidFill>
                        <a:latin typeface="Arial"/>
                        <a:ea typeface="Arial"/>
                        <a:cs typeface="Arial"/>
                        <a:sym typeface="Arial"/>
                      </a:endParaRPr>
                    </a:p>
                  </a:txBody>
                  <a:tcPr marL="35719" marR="35719" marT="35719" marB="35719" anchor="ctr" horzOverflow="overflow">
                    <a:solidFill>
                      <a:schemeClr val="bg1">
                        <a:lumMod val="25000"/>
                        <a:lumOff val="75000"/>
                      </a:schemeClr>
                    </a:solidFill>
                  </a:tcPr>
                </a:tc>
                <a:extLst>
                  <a:ext uri="{0D108BD9-81ED-4DB2-BD59-A6C34878D82A}">
                    <a16:rowId xmlns:a16="http://schemas.microsoft.com/office/drawing/2014/main" val="10003"/>
                  </a:ext>
                </a:extLst>
              </a:tr>
            </a:tbl>
          </a:graphicData>
        </a:graphic>
      </p:graphicFrame>
      <p:graphicFrame>
        <p:nvGraphicFramePr>
          <p:cNvPr id="125" name="Table"/>
          <p:cNvGraphicFramePr/>
          <p:nvPr/>
        </p:nvGraphicFramePr>
        <p:xfrm>
          <a:off x="2687796" y="84393"/>
          <a:ext cx="6951764" cy="692227"/>
        </p:xfrm>
        <a:graphic>
          <a:graphicData uri="http://schemas.openxmlformats.org/drawingml/2006/table">
            <a:tbl>
              <a:tblPr/>
              <a:tblGrid>
                <a:gridCol w="1737941">
                  <a:extLst>
                    <a:ext uri="{9D8B030D-6E8A-4147-A177-3AD203B41FA5}">
                      <a16:colId xmlns:a16="http://schemas.microsoft.com/office/drawing/2014/main" val="20000"/>
                    </a:ext>
                  </a:extLst>
                </a:gridCol>
                <a:gridCol w="1737941">
                  <a:extLst>
                    <a:ext uri="{9D8B030D-6E8A-4147-A177-3AD203B41FA5}">
                      <a16:colId xmlns:a16="http://schemas.microsoft.com/office/drawing/2014/main" val="20001"/>
                    </a:ext>
                  </a:extLst>
                </a:gridCol>
                <a:gridCol w="1737941">
                  <a:extLst>
                    <a:ext uri="{9D8B030D-6E8A-4147-A177-3AD203B41FA5}">
                      <a16:colId xmlns:a16="http://schemas.microsoft.com/office/drawing/2014/main" val="20002"/>
                    </a:ext>
                  </a:extLst>
                </a:gridCol>
                <a:gridCol w="1737941">
                  <a:extLst>
                    <a:ext uri="{9D8B030D-6E8A-4147-A177-3AD203B41FA5}">
                      <a16:colId xmlns:a16="http://schemas.microsoft.com/office/drawing/2014/main" val="20003"/>
                    </a:ext>
                  </a:extLst>
                </a:gridCol>
              </a:tblGrid>
              <a:tr h="692227">
                <a:tc>
                  <a:txBody>
                    <a:bodyPr/>
                    <a:lstStyle/>
                    <a:p>
                      <a:pPr defTabSz="914400">
                        <a:defRPr sz="2300">
                          <a:solidFill>
                            <a:srgbClr val="FFFFFF"/>
                          </a:solidFill>
                          <a:latin typeface="Arial"/>
                          <a:ea typeface="Arial"/>
                          <a:cs typeface="Arial"/>
                          <a:sym typeface="Arial"/>
                        </a:defRPr>
                      </a:pPr>
                      <a:r>
                        <a:rPr sz="2000" dirty="0">
                          <a:solidFill>
                            <a:schemeClr val="tx1"/>
                          </a:solidFill>
                        </a:rPr>
                        <a:t>One Point</a:t>
                      </a:r>
                    </a:p>
                  </a:txBody>
                  <a:tcPr marL="35719" marR="35719" marT="35719" marB="3571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defTabSz="914400">
                        <a:defRPr sz="2300">
                          <a:latin typeface="Arial"/>
                          <a:ea typeface="Arial"/>
                          <a:cs typeface="Arial"/>
                          <a:sym typeface="Arial"/>
                        </a:defRPr>
                      </a:pPr>
                      <a:r>
                        <a:rPr sz="2000" dirty="0"/>
                        <a:t>Two Points</a:t>
                      </a:r>
                    </a:p>
                  </a:txBody>
                  <a:tcPr marL="35719" marR="35719" marT="35719" marB="3571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defTabSz="914400">
                        <a:defRPr sz="2300">
                          <a:solidFill>
                            <a:srgbClr val="FFFFFF"/>
                          </a:solidFill>
                          <a:latin typeface="Arial"/>
                          <a:ea typeface="Arial"/>
                          <a:cs typeface="Arial"/>
                          <a:sym typeface="Arial"/>
                        </a:defRPr>
                      </a:pPr>
                      <a:r>
                        <a:rPr sz="2000" dirty="0">
                          <a:solidFill>
                            <a:schemeClr val="tx1"/>
                          </a:solidFill>
                        </a:rPr>
                        <a:t>Three Points</a:t>
                      </a:r>
                    </a:p>
                  </a:txBody>
                  <a:tcPr marL="35719" marR="35719" marT="35719" marB="3571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defTabSz="914400">
                        <a:defRPr sz="1400">
                          <a:solidFill>
                            <a:srgbClr val="FFFFFF"/>
                          </a:solidFill>
                          <a:latin typeface="Arial"/>
                          <a:ea typeface="Arial"/>
                          <a:cs typeface="Arial"/>
                          <a:sym typeface="Arial"/>
                        </a:defRPr>
                      </a:pPr>
                      <a:r>
                        <a:rPr lang="en-GB" sz="2000" dirty="0">
                          <a:solidFill>
                            <a:schemeClr val="tx1"/>
                          </a:solidFill>
                        </a:rPr>
                        <a:t>Four Points</a:t>
                      </a:r>
                      <a:endParaRPr sz="2000" dirty="0">
                        <a:solidFill>
                          <a:schemeClr val="tx1"/>
                        </a:solidFill>
                      </a:endParaRPr>
                    </a:p>
                  </a:txBody>
                  <a:tcPr marL="35719" marR="35719" marT="35719" marB="3571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25000"/>
                        <a:lumOff val="75000"/>
                      </a:schemeClr>
                    </a:solidFill>
                  </a:tcPr>
                </a:tc>
                <a:extLst>
                  <a:ext uri="{0D108BD9-81ED-4DB2-BD59-A6C34878D82A}">
                    <a16:rowId xmlns:a16="http://schemas.microsoft.com/office/drawing/2014/main" val="10000"/>
                  </a:ext>
                </a:extLst>
              </a:tr>
            </a:tbl>
          </a:graphicData>
        </a:graphic>
      </p:graphicFrame>
      <p:sp>
        <p:nvSpPr>
          <p:cNvPr id="4" name="TextBox 3">
            <a:extLst>
              <a:ext uri="{FF2B5EF4-FFF2-40B4-BE49-F238E27FC236}">
                <a16:creationId xmlns:a16="http://schemas.microsoft.com/office/drawing/2014/main" id="{B3D1805B-7147-8749-938A-33A1589A6F7A}"/>
              </a:ext>
            </a:extLst>
          </p:cNvPr>
          <p:cNvSpPr txBox="1"/>
          <p:nvPr/>
        </p:nvSpPr>
        <p:spPr>
          <a:xfrm>
            <a:off x="1777219" y="309489"/>
            <a:ext cx="45719" cy="369332"/>
          </a:xfrm>
          <a:prstGeom prst="rect">
            <a:avLst/>
          </a:prstGeom>
          <a:noFill/>
        </p:spPr>
        <p:txBody>
          <a:bodyPr wrap="square" rtlCol="0">
            <a:spAutoFit/>
          </a:bodyPr>
          <a:lstStyle/>
          <a:p>
            <a:r>
              <a:rPr lang="en-US" dirty="0"/>
              <a:t>A</a:t>
            </a:r>
          </a:p>
        </p:txBody>
      </p:sp>
    </p:spTree>
    <p:extLst>
      <p:ext uri="{BB962C8B-B14F-4D97-AF65-F5344CB8AC3E}">
        <p14:creationId xmlns:p14="http://schemas.microsoft.com/office/powerpoint/2010/main" val="223805723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3" name="Table"/>
          <p:cNvGraphicFramePr/>
          <p:nvPr/>
        </p:nvGraphicFramePr>
        <p:xfrm>
          <a:off x="1524000" y="897669"/>
          <a:ext cx="9144000" cy="5924852"/>
        </p:xfrm>
        <a:graphic>
          <a:graphicData uri="http://schemas.openxmlformats.org/drawingml/2006/table">
            <a:tbl>
              <a:tblPr/>
              <a:tblGrid>
                <a:gridCol w="2286000">
                  <a:extLst>
                    <a:ext uri="{9D8B030D-6E8A-4147-A177-3AD203B41FA5}">
                      <a16:colId xmlns:a16="http://schemas.microsoft.com/office/drawing/2014/main" val="20000"/>
                    </a:ext>
                  </a:extLst>
                </a:gridCol>
                <a:gridCol w="2286000">
                  <a:extLst>
                    <a:ext uri="{9D8B030D-6E8A-4147-A177-3AD203B41FA5}">
                      <a16:colId xmlns:a16="http://schemas.microsoft.com/office/drawing/2014/main" val="20001"/>
                    </a:ext>
                  </a:extLst>
                </a:gridCol>
                <a:gridCol w="2286000">
                  <a:extLst>
                    <a:ext uri="{9D8B030D-6E8A-4147-A177-3AD203B41FA5}">
                      <a16:colId xmlns:a16="http://schemas.microsoft.com/office/drawing/2014/main" val="20002"/>
                    </a:ext>
                  </a:extLst>
                </a:gridCol>
                <a:gridCol w="2286000">
                  <a:extLst>
                    <a:ext uri="{9D8B030D-6E8A-4147-A177-3AD203B41FA5}">
                      <a16:colId xmlns:a16="http://schemas.microsoft.com/office/drawing/2014/main" val="20003"/>
                    </a:ext>
                  </a:extLst>
                </a:gridCol>
              </a:tblGrid>
              <a:tr h="1468935">
                <a:tc>
                  <a:txBody>
                    <a:bodyPr/>
                    <a:lstStyle/>
                    <a:p>
                      <a:pPr marL="12700" indent="-12700" defTabSz="914400">
                        <a:buAutoNum type="arabicParenR"/>
                        <a:tabLst/>
                        <a:defRPr sz="1800"/>
                      </a:pPr>
                      <a:r>
                        <a:rPr lang="en-GB" sz="1600" dirty="0">
                          <a:solidFill>
                            <a:schemeClr val="tx1"/>
                          </a:solidFill>
                          <a:latin typeface="Arial"/>
                          <a:ea typeface="Arial"/>
                          <a:cs typeface="Arial"/>
                          <a:sym typeface="Arial"/>
                        </a:rPr>
                        <a:t> What is the difference between primary and secondary effects?</a:t>
                      </a:r>
                      <a:endParaRPr sz="1600" dirty="0">
                        <a:solidFill>
                          <a:schemeClr val="tx1"/>
                        </a:solidFill>
                        <a:latin typeface="Arial"/>
                        <a:ea typeface="Arial"/>
                        <a:cs typeface="Arial"/>
                        <a:sym typeface="Arial"/>
                      </a:endParaRPr>
                    </a:p>
                  </a:txBody>
                  <a:tcPr marL="35719" marR="35719" marT="35719" marB="35719" anchor="ctr" horzOverflow="overflow">
                    <a:solidFill>
                      <a:srgbClr val="FFC000"/>
                    </a:solidFill>
                  </a:tcPr>
                </a:tc>
                <a:tc>
                  <a:txBody>
                    <a:bodyPr/>
                    <a:lstStyle/>
                    <a:p>
                      <a:pPr defTabSz="914400">
                        <a:defRPr sz="1800"/>
                      </a:pPr>
                      <a:r>
                        <a:rPr lang="en-GB" sz="1600" dirty="0">
                          <a:solidFill>
                            <a:schemeClr val="tx1"/>
                          </a:solidFill>
                          <a:latin typeface="Arial"/>
                          <a:ea typeface="Arial"/>
                          <a:cs typeface="Arial"/>
                          <a:sym typeface="Arial"/>
                        </a:rPr>
                        <a:t>2) How does using GPS help predict when a volcano will erupt?</a:t>
                      </a:r>
                      <a:endParaRPr sz="1600" dirty="0">
                        <a:solidFill>
                          <a:schemeClr val="tx1"/>
                        </a:solidFill>
                        <a:latin typeface="Arial"/>
                        <a:ea typeface="Arial"/>
                        <a:cs typeface="Arial"/>
                        <a:sym typeface="Arial"/>
                      </a:endParaRPr>
                    </a:p>
                  </a:txBody>
                  <a:tcPr marL="35719" marR="35719" marT="35719" marB="35719" anchor="ctr" horzOverflow="overflow">
                    <a:solidFill>
                      <a:schemeClr val="accent1">
                        <a:lumMod val="40000"/>
                        <a:lumOff val="60000"/>
                      </a:schemeClr>
                    </a:solidFill>
                  </a:tcPr>
                </a:tc>
                <a:tc>
                  <a:txBody>
                    <a:bodyPr/>
                    <a:lstStyle/>
                    <a:p>
                      <a:pPr defTabSz="914400">
                        <a:defRPr sz="1800"/>
                      </a:pPr>
                      <a:r>
                        <a:rPr lang="en-GB" sz="1600" dirty="0">
                          <a:solidFill>
                            <a:schemeClr val="tx1"/>
                          </a:solidFill>
                          <a:latin typeface="Arial"/>
                          <a:ea typeface="Arial"/>
                          <a:cs typeface="Arial"/>
                          <a:sym typeface="Arial"/>
                        </a:rPr>
                        <a:t>3) Identify 2 immediate responses for an earthquake</a:t>
                      </a:r>
                      <a:endParaRPr sz="1600" dirty="0">
                        <a:solidFill>
                          <a:schemeClr val="tx1"/>
                        </a:solidFill>
                        <a:latin typeface="Arial"/>
                        <a:ea typeface="Arial"/>
                        <a:cs typeface="Arial"/>
                        <a:sym typeface="Arial"/>
                      </a:endParaRPr>
                    </a:p>
                  </a:txBody>
                  <a:tcPr marL="35719" marR="35719" marT="35719" marB="35719" anchor="ctr" horzOverflow="overflow">
                    <a:solidFill>
                      <a:srgbClr val="FFC000"/>
                    </a:solidFill>
                  </a:tcPr>
                </a:tc>
                <a:tc>
                  <a:txBody>
                    <a:bodyPr/>
                    <a:lstStyle/>
                    <a:p>
                      <a:pPr defTabSz="914400">
                        <a:defRPr sz="1800"/>
                      </a:pPr>
                      <a:r>
                        <a:rPr lang="en-GB" sz="1600" dirty="0">
                          <a:solidFill>
                            <a:schemeClr val="tx1"/>
                          </a:solidFill>
                          <a:latin typeface="Arial"/>
                          <a:ea typeface="Arial"/>
                          <a:cs typeface="Arial"/>
                          <a:sym typeface="Arial"/>
                        </a:rPr>
                        <a:t>4) Identify 2 long term responses for an earthquake</a:t>
                      </a:r>
                      <a:endParaRPr sz="1600" dirty="0">
                        <a:solidFill>
                          <a:schemeClr val="tx1"/>
                        </a:solidFill>
                        <a:latin typeface="Arial"/>
                        <a:ea typeface="Arial"/>
                        <a:cs typeface="Arial"/>
                        <a:sym typeface="Arial"/>
                      </a:endParaRPr>
                    </a:p>
                  </a:txBody>
                  <a:tcPr marL="35719" marR="35719" marT="35719" marB="35719" anchor="ctr" horzOverflow="overflow">
                    <a:solidFill>
                      <a:srgbClr val="FFC000"/>
                    </a:solidFill>
                  </a:tcPr>
                </a:tc>
                <a:extLst>
                  <a:ext uri="{0D108BD9-81ED-4DB2-BD59-A6C34878D82A}">
                    <a16:rowId xmlns:a16="http://schemas.microsoft.com/office/drawing/2014/main" val="10000"/>
                  </a:ext>
                </a:extLst>
              </a:tr>
              <a:tr h="1468935">
                <a:tc>
                  <a:txBody>
                    <a:bodyPr/>
                    <a:lstStyle/>
                    <a:p>
                      <a:pPr defTabSz="914400">
                        <a:defRPr sz="1800"/>
                      </a:pPr>
                      <a:r>
                        <a:rPr lang="en-GB" sz="1600" dirty="0">
                          <a:solidFill>
                            <a:schemeClr val="tx1"/>
                          </a:solidFill>
                          <a:latin typeface="Arial"/>
                          <a:ea typeface="Arial"/>
                          <a:cs typeface="Arial"/>
                          <a:sym typeface="Arial"/>
                        </a:rPr>
                        <a:t>5) How do convection currents in the mantle cause plates to move via continental drift?</a:t>
                      </a:r>
                      <a:endParaRPr sz="1600" dirty="0">
                        <a:solidFill>
                          <a:schemeClr val="tx1"/>
                        </a:solidFill>
                        <a:latin typeface="Arial"/>
                        <a:ea typeface="Arial"/>
                        <a:cs typeface="Arial"/>
                        <a:sym typeface="Arial"/>
                      </a:endParaRPr>
                    </a:p>
                  </a:txBody>
                  <a:tcPr marL="35719" marR="35719" marT="35719" marB="35719" anchor="ctr" horzOverflow="overflow">
                    <a:solidFill>
                      <a:schemeClr val="bg1">
                        <a:lumMod val="25000"/>
                        <a:lumOff val="75000"/>
                      </a:schemeClr>
                    </a:solidFill>
                  </a:tcPr>
                </a:tc>
                <a:tc>
                  <a:txBody>
                    <a:bodyPr/>
                    <a:lstStyle/>
                    <a:p>
                      <a:pPr defTabSz="914400">
                        <a:defRPr sz="1800"/>
                      </a:pPr>
                      <a:r>
                        <a:rPr lang="en-GB" sz="1600" dirty="0">
                          <a:solidFill>
                            <a:schemeClr val="tx1"/>
                          </a:solidFill>
                          <a:latin typeface="Arial"/>
                          <a:ea typeface="Arial"/>
                          <a:cs typeface="Arial"/>
                          <a:sym typeface="Arial"/>
                        </a:rPr>
                        <a:t>6) Identify 2 items in an earthquake kit and explain how they reduce the effects </a:t>
                      </a:r>
                      <a:endParaRPr sz="1600" dirty="0">
                        <a:solidFill>
                          <a:schemeClr val="tx1"/>
                        </a:solidFill>
                        <a:latin typeface="Arial"/>
                        <a:ea typeface="Arial"/>
                        <a:cs typeface="Arial"/>
                        <a:sym typeface="Arial"/>
                      </a:endParaRPr>
                    </a:p>
                  </a:txBody>
                  <a:tcPr marL="35719" marR="35719" marT="35719" marB="35719" anchor="ctr" horzOverflow="overflow">
                    <a:solidFill>
                      <a:schemeClr val="accent1">
                        <a:lumMod val="40000"/>
                        <a:lumOff val="60000"/>
                      </a:schemeClr>
                    </a:solidFill>
                  </a:tcPr>
                </a:tc>
                <a:tc>
                  <a:txBody>
                    <a:bodyPr/>
                    <a:lstStyle/>
                    <a:p>
                      <a:pPr defTabSz="914400">
                        <a:defRPr sz="1800"/>
                      </a:pPr>
                      <a:r>
                        <a:rPr lang="en-GB" sz="1600" dirty="0">
                          <a:solidFill>
                            <a:schemeClr val="tx1"/>
                          </a:solidFill>
                          <a:latin typeface="Arial"/>
                          <a:ea typeface="Arial"/>
                          <a:cs typeface="Arial"/>
                          <a:sym typeface="Arial"/>
                        </a:rPr>
                        <a:t>7) What is the name of the boundary where plates move apart?</a:t>
                      </a:r>
                      <a:endParaRPr sz="1600" dirty="0">
                        <a:solidFill>
                          <a:schemeClr val="tx1"/>
                        </a:solidFill>
                        <a:latin typeface="Arial"/>
                        <a:ea typeface="Arial"/>
                        <a:cs typeface="Arial"/>
                        <a:sym typeface="Arial"/>
                      </a:endParaRPr>
                    </a:p>
                  </a:txBody>
                  <a:tcPr marL="35719" marR="35719" marT="35719" marB="35719" anchor="ctr" horzOverflow="overflow">
                    <a:solidFill>
                      <a:srgbClr val="92D050"/>
                    </a:solidFill>
                  </a:tcPr>
                </a:tc>
                <a:tc>
                  <a:txBody>
                    <a:bodyPr/>
                    <a:lstStyle/>
                    <a:p>
                      <a:pPr defTabSz="914400">
                        <a:defRPr sz="1800"/>
                      </a:pPr>
                      <a:r>
                        <a:rPr lang="en-GB" sz="1600" dirty="0">
                          <a:solidFill>
                            <a:schemeClr val="tx1"/>
                          </a:solidFill>
                          <a:latin typeface="Arial"/>
                          <a:ea typeface="Arial"/>
                          <a:cs typeface="Arial"/>
                          <a:sym typeface="Arial"/>
                        </a:rPr>
                        <a:t>8) Why do differences in wealth mean that the effects are more severe for an earthquake in  LIC rather than a HIC?</a:t>
                      </a:r>
                      <a:endParaRPr sz="1600" dirty="0">
                        <a:solidFill>
                          <a:schemeClr val="tx1"/>
                        </a:solidFill>
                        <a:latin typeface="Arial"/>
                        <a:ea typeface="Arial"/>
                        <a:cs typeface="Arial"/>
                        <a:sym typeface="Arial"/>
                      </a:endParaRPr>
                    </a:p>
                  </a:txBody>
                  <a:tcPr marL="35719" marR="35719" marT="35719" marB="35719" anchor="ctr" horzOverflow="overflow">
                    <a:solidFill>
                      <a:srgbClr val="FFC000"/>
                    </a:solidFill>
                  </a:tcPr>
                </a:tc>
                <a:extLst>
                  <a:ext uri="{0D108BD9-81ED-4DB2-BD59-A6C34878D82A}">
                    <a16:rowId xmlns:a16="http://schemas.microsoft.com/office/drawing/2014/main" val="10001"/>
                  </a:ext>
                </a:extLst>
              </a:tr>
              <a:tr h="1468935">
                <a:tc>
                  <a:txBody>
                    <a:bodyPr/>
                    <a:lstStyle/>
                    <a:p>
                      <a:pPr defTabSz="914400">
                        <a:defRPr sz="1800"/>
                      </a:pPr>
                      <a:r>
                        <a:rPr lang="en-GB" sz="1600" dirty="0">
                          <a:solidFill>
                            <a:schemeClr val="tx1"/>
                          </a:solidFill>
                          <a:latin typeface="Arial"/>
                          <a:ea typeface="Arial"/>
                          <a:cs typeface="Arial"/>
                          <a:sym typeface="Arial"/>
                        </a:rPr>
                        <a:t>9) Identify 2 primary effects of an earthquake</a:t>
                      </a:r>
                      <a:endParaRPr sz="1600" dirty="0">
                        <a:solidFill>
                          <a:schemeClr val="tx1"/>
                        </a:solidFill>
                        <a:latin typeface="Arial"/>
                        <a:ea typeface="Arial"/>
                        <a:cs typeface="Arial"/>
                        <a:sym typeface="Arial"/>
                      </a:endParaRPr>
                    </a:p>
                  </a:txBody>
                  <a:tcPr marL="35719" marR="35719" marT="35719" marB="35719" anchor="ctr" horzOverflow="overflow">
                    <a:solidFill>
                      <a:srgbClr val="FFC000"/>
                    </a:solidFill>
                  </a:tcPr>
                </a:tc>
                <a:tc>
                  <a:txBody>
                    <a:bodyPr/>
                    <a:lstStyle/>
                    <a:p>
                      <a:pPr defTabSz="914400">
                        <a:defRPr sz="1800"/>
                      </a:pPr>
                      <a:r>
                        <a:rPr lang="en-GB" sz="1600" dirty="0">
                          <a:solidFill>
                            <a:schemeClr val="tx1"/>
                          </a:solidFill>
                          <a:latin typeface="Arial"/>
                          <a:ea typeface="Arial"/>
                          <a:cs typeface="Arial"/>
                          <a:sym typeface="Arial"/>
                        </a:rPr>
                        <a:t>10) How does using shaking maps reduce the effects of an earthquake?</a:t>
                      </a:r>
                      <a:endParaRPr sz="1600" dirty="0">
                        <a:solidFill>
                          <a:schemeClr val="tx1"/>
                        </a:solidFill>
                        <a:latin typeface="Arial"/>
                        <a:ea typeface="Arial"/>
                        <a:cs typeface="Arial"/>
                        <a:sym typeface="Arial"/>
                      </a:endParaRPr>
                    </a:p>
                  </a:txBody>
                  <a:tcPr marL="35719" marR="35719" marT="35719" marB="35719" anchor="ctr" horzOverflow="overflow">
                    <a:solidFill>
                      <a:schemeClr val="accent1">
                        <a:lumMod val="40000"/>
                        <a:lumOff val="60000"/>
                      </a:schemeClr>
                    </a:solidFill>
                  </a:tcPr>
                </a:tc>
                <a:tc>
                  <a:txBody>
                    <a:bodyPr/>
                    <a:lstStyle/>
                    <a:p>
                      <a:pPr defTabSz="914400">
                        <a:defRPr sz="1800"/>
                      </a:pPr>
                      <a:r>
                        <a:rPr lang="en-GB" sz="1600" dirty="0">
                          <a:solidFill>
                            <a:schemeClr val="tx1"/>
                          </a:solidFill>
                          <a:latin typeface="Arial"/>
                          <a:ea typeface="Arial"/>
                          <a:cs typeface="Arial"/>
                          <a:sym typeface="Arial"/>
                        </a:rPr>
                        <a:t>11) What is the difference between oceanic and continental crust?</a:t>
                      </a:r>
                      <a:endParaRPr sz="1600" dirty="0">
                        <a:solidFill>
                          <a:schemeClr val="tx1"/>
                        </a:solidFill>
                        <a:latin typeface="Arial"/>
                        <a:ea typeface="Arial"/>
                        <a:cs typeface="Arial"/>
                        <a:sym typeface="Arial"/>
                      </a:endParaRPr>
                    </a:p>
                  </a:txBody>
                  <a:tcPr marL="35719" marR="35719" marT="35719" marB="35719" anchor="ctr" horzOverflow="overflow">
                    <a:solidFill>
                      <a:srgbClr val="92D050"/>
                    </a:solidFill>
                  </a:tcPr>
                </a:tc>
                <a:tc>
                  <a:txBody>
                    <a:bodyPr/>
                    <a:lstStyle/>
                    <a:p>
                      <a:pPr defTabSz="914400">
                        <a:defRPr sz="1800"/>
                      </a:pPr>
                      <a:r>
                        <a:rPr lang="en-GB" sz="1600" dirty="0">
                          <a:solidFill>
                            <a:schemeClr val="tx1"/>
                          </a:solidFill>
                          <a:latin typeface="Arial"/>
                          <a:ea typeface="Arial"/>
                          <a:cs typeface="Arial"/>
                          <a:sym typeface="Arial"/>
                        </a:rPr>
                        <a:t>12) Name 2 features of earthquake proof buildings and explain how they work to reduce effects</a:t>
                      </a:r>
                      <a:endParaRPr sz="1600" dirty="0">
                        <a:solidFill>
                          <a:schemeClr val="tx1"/>
                        </a:solidFill>
                        <a:latin typeface="Arial"/>
                        <a:ea typeface="Arial"/>
                        <a:cs typeface="Arial"/>
                        <a:sym typeface="Arial"/>
                      </a:endParaRPr>
                    </a:p>
                  </a:txBody>
                  <a:tcPr marL="35719" marR="35719" marT="35719" marB="35719" anchor="ctr" horzOverflow="overflow">
                    <a:solidFill>
                      <a:schemeClr val="accent1">
                        <a:lumMod val="40000"/>
                        <a:lumOff val="60000"/>
                      </a:schemeClr>
                    </a:solidFill>
                  </a:tcPr>
                </a:tc>
                <a:extLst>
                  <a:ext uri="{0D108BD9-81ED-4DB2-BD59-A6C34878D82A}">
                    <a16:rowId xmlns:a16="http://schemas.microsoft.com/office/drawing/2014/main" val="10002"/>
                  </a:ext>
                </a:extLst>
              </a:tr>
              <a:tr h="1518047">
                <a:tc>
                  <a:txBody>
                    <a:bodyPr/>
                    <a:lstStyle/>
                    <a:p>
                      <a:pPr defTabSz="914400">
                        <a:defRPr sz="1800"/>
                      </a:pPr>
                      <a:r>
                        <a:rPr lang="en-GB" sz="1600" dirty="0">
                          <a:solidFill>
                            <a:schemeClr val="tx1"/>
                          </a:solidFill>
                          <a:latin typeface="Arial"/>
                          <a:ea typeface="Arial"/>
                          <a:cs typeface="Arial"/>
                          <a:sym typeface="Arial"/>
                        </a:rPr>
                        <a:t>13) Explain how earthquakes occur at a conservative boundary</a:t>
                      </a:r>
                      <a:endParaRPr sz="1600" dirty="0">
                        <a:solidFill>
                          <a:schemeClr val="tx1"/>
                        </a:solidFill>
                        <a:latin typeface="Arial"/>
                        <a:ea typeface="Arial"/>
                        <a:cs typeface="Arial"/>
                        <a:sym typeface="Arial"/>
                      </a:endParaRPr>
                    </a:p>
                  </a:txBody>
                  <a:tcPr marL="35719" marR="35719" marT="35719" marB="35719" anchor="ctr" horzOverflow="overflow">
                    <a:solidFill>
                      <a:srgbClr val="92D050"/>
                    </a:solidFill>
                  </a:tcPr>
                </a:tc>
                <a:tc>
                  <a:txBody>
                    <a:bodyPr/>
                    <a:lstStyle/>
                    <a:p>
                      <a:pPr defTabSz="914400">
                        <a:defRPr sz="1800"/>
                      </a:pPr>
                      <a:r>
                        <a:rPr lang="en-GB" sz="1600" dirty="0">
                          <a:solidFill>
                            <a:schemeClr val="tx1"/>
                          </a:solidFill>
                          <a:latin typeface="Arial"/>
                          <a:ea typeface="Arial"/>
                          <a:cs typeface="Arial"/>
                          <a:sym typeface="Arial"/>
                        </a:rPr>
                        <a:t>14) Identify 2 secondary effects of an earthquake</a:t>
                      </a:r>
                      <a:endParaRPr sz="1600" dirty="0">
                        <a:solidFill>
                          <a:schemeClr val="tx1"/>
                        </a:solidFill>
                        <a:latin typeface="Arial"/>
                        <a:ea typeface="Arial"/>
                        <a:cs typeface="Arial"/>
                        <a:sym typeface="Arial"/>
                      </a:endParaRPr>
                    </a:p>
                  </a:txBody>
                  <a:tcPr marL="35719" marR="35719" marT="35719" marB="35719" anchor="ctr" horzOverflow="overflow">
                    <a:solidFill>
                      <a:srgbClr val="FFC000"/>
                    </a:solidFill>
                  </a:tcPr>
                </a:tc>
                <a:tc>
                  <a:txBody>
                    <a:bodyPr/>
                    <a:lstStyle/>
                    <a:p>
                      <a:pPr defTabSz="914400">
                        <a:defRPr sz="1800"/>
                      </a:pPr>
                      <a:r>
                        <a:rPr lang="en-GB" sz="1600" dirty="0">
                          <a:solidFill>
                            <a:schemeClr val="tx1"/>
                          </a:solidFill>
                          <a:latin typeface="Arial"/>
                          <a:ea typeface="Arial"/>
                          <a:cs typeface="Arial"/>
                          <a:sym typeface="Arial"/>
                        </a:rPr>
                        <a:t>15) Explain why volcanoes occur at a destructive boundary</a:t>
                      </a:r>
                      <a:endParaRPr sz="1600" dirty="0">
                        <a:solidFill>
                          <a:schemeClr val="tx1"/>
                        </a:solidFill>
                        <a:latin typeface="Arial"/>
                        <a:ea typeface="Arial"/>
                        <a:cs typeface="Arial"/>
                        <a:sym typeface="Arial"/>
                      </a:endParaRPr>
                    </a:p>
                  </a:txBody>
                  <a:tcPr marL="35719" marR="35719" marT="35719" marB="35719" anchor="ctr" horzOverflow="overflow">
                    <a:solidFill>
                      <a:srgbClr val="92D050"/>
                    </a:solidFill>
                  </a:tcPr>
                </a:tc>
                <a:tc>
                  <a:txBody>
                    <a:bodyPr/>
                    <a:lstStyle/>
                    <a:p>
                      <a:pPr defTabSz="914400">
                        <a:defRPr sz="1800"/>
                      </a:pPr>
                      <a:r>
                        <a:rPr lang="en-GB" sz="1600" dirty="0">
                          <a:solidFill>
                            <a:schemeClr val="tx1"/>
                          </a:solidFill>
                          <a:latin typeface="Arial"/>
                          <a:ea typeface="Arial"/>
                          <a:cs typeface="Arial"/>
                          <a:sym typeface="Arial"/>
                        </a:rPr>
                        <a:t>16) Why Is population density a hazard risk factor?</a:t>
                      </a:r>
                      <a:endParaRPr sz="1600" dirty="0">
                        <a:solidFill>
                          <a:schemeClr val="tx1"/>
                        </a:solidFill>
                        <a:latin typeface="Arial"/>
                        <a:ea typeface="Arial"/>
                        <a:cs typeface="Arial"/>
                        <a:sym typeface="Arial"/>
                      </a:endParaRPr>
                    </a:p>
                  </a:txBody>
                  <a:tcPr marL="35719" marR="35719" marT="35719" marB="35719" anchor="ctr" horzOverflow="overflow">
                    <a:solidFill>
                      <a:schemeClr val="bg1">
                        <a:lumMod val="25000"/>
                        <a:lumOff val="75000"/>
                      </a:schemeClr>
                    </a:solidFill>
                  </a:tcPr>
                </a:tc>
                <a:extLst>
                  <a:ext uri="{0D108BD9-81ED-4DB2-BD59-A6C34878D82A}">
                    <a16:rowId xmlns:a16="http://schemas.microsoft.com/office/drawing/2014/main" val="10003"/>
                  </a:ext>
                </a:extLst>
              </a:tr>
            </a:tbl>
          </a:graphicData>
        </a:graphic>
      </p:graphicFrame>
      <p:graphicFrame>
        <p:nvGraphicFramePr>
          <p:cNvPr id="125" name="Table"/>
          <p:cNvGraphicFramePr/>
          <p:nvPr/>
        </p:nvGraphicFramePr>
        <p:xfrm>
          <a:off x="2687796" y="84393"/>
          <a:ext cx="6951764" cy="692227"/>
        </p:xfrm>
        <a:graphic>
          <a:graphicData uri="http://schemas.openxmlformats.org/drawingml/2006/table">
            <a:tbl>
              <a:tblPr/>
              <a:tblGrid>
                <a:gridCol w="1737941">
                  <a:extLst>
                    <a:ext uri="{9D8B030D-6E8A-4147-A177-3AD203B41FA5}">
                      <a16:colId xmlns:a16="http://schemas.microsoft.com/office/drawing/2014/main" val="20000"/>
                    </a:ext>
                  </a:extLst>
                </a:gridCol>
                <a:gridCol w="1737941">
                  <a:extLst>
                    <a:ext uri="{9D8B030D-6E8A-4147-A177-3AD203B41FA5}">
                      <a16:colId xmlns:a16="http://schemas.microsoft.com/office/drawing/2014/main" val="20001"/>
                    </a:ext>
                  </a:extLst>
                </a:gridCol>
                <a:gridCol w="1737941">
                  <a:extLst>
                    <a:ext uri="{9D8B030D-6E8A-4147-A177-3AD203B41FA5}">
                      <a16:colId xmlns:a16="http://schemas.microsoft.com/office/drawing/2014/main" val="20002"/>
                    </a:ext>
                  </a:extLst>
                </a:gridCol>
                <a:gridCol w="1737941">
                  <a:extLst>
                    <a:ext uri="{9D8B030D-6E8A-4147-A177-3AD203B41FA5}">
                      <a16:colId xmlns:a16="http://schemas.microsoft.com/office/drawing/2014/main" val="20003"/>
                    </a:ext>
                  </a:extLst>
                </a:gridCol>
              </a:tblGrid>
              <a:tr h="692227">
                <a:tc>
                  <a:txBody>
                    <a:bodyPr/>
                    <a:lstStyle/>
                    <a:p>
                      <a:pPr defTabSz="914400">
                        <a:defRPr sz="2300">
                          <a:solidFill>
                            <a:srgbClr val="FFFFFF"/>
                          </a:solidFill>
                          <a:latin typeface="Arial"/>
                          <a:ea typeface="Arial"/>
                          <a:cs typeface="Arial"/>
                          <a:sym typeface="Arial"/>
                        </a:defRPr>
                      </a:pPr>
                      <a:r>
                        <a:rPr sz="2000" dirty="0">
                          <a:solidFill>
                            <a:schemeClr val="tx1"/>
                          </a:solidFill>
                        </a:rPr>
                        <a:t>One Point</a:t>
                      </a:r>
                    </a:p>
                  </a:txBody>
                  <a:tcPr marL="35719" marR="35719" marT="35719" marB="3571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defTabSz="914400">
                        <a:defRPr sz="2300">
                          <a:latin typeface="Arial"/>
                          <a:ea typeface="Arial"/>
                          <a:cs typeface="Arial"/>
                          <a:sym typeface="Arial"/>
                        </a:defRPr>
                      </a:pPr>
                      <a:r>
                        <a:rPr sz="2000" dirty="0"/>
                        <a:t>Two Points</a:t>
                      </a:r>
                    </a:p>
                  </a:txBody>
                  <a:tcPr marL="35719" marR="35719" marT="35719" marB="3571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defTabSz="914400">
                        <a:defRPr sz="2300">
                          <a:solidFill>
                            <a:srgbClr val="FFFFFF"/>
                          </a:solidFill>
                          <a:latin typeface="Arial"/>
                          <a:ea typeface="Arial"/>
                          <a:cs typeface="Arial"/>
                          <a:sym typeface="Arial"/>
                        </a:defRPr>
                      </a:pPr>
                      <a:r>
                        <a:rPr sz="2000" dirty="0">
                          <a:solidFill>
                            <a:schemeClr val="tx1"/>
                          </a:solidFill>
                        </a:rPr>
                        <a:t>Three Points</a:t>
                      </a:r>
                    </a:p>
                  </a:txBody>
                  <a:tcPr marL="35719" marR="35719" marT="35719" marB="3571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defTabSz="914400">
                        <a:defRPr sz="1400">
                          <a:solidFill>
                            <a:srgbClr val="FFFFFF"/>
                          </a:solidFill>
                          <a:latin typeface="Arial"/>
                          <a:ea typeface="Arial"/>
                          <a:cs typeface="Arial"/>
                          <a:sym typeface="Arial"/>
                        </a:defRPr>
                      </a:pPr>
                      <a:r>
                        <a:rPr lang="en-GB" sz="2000" dirty="0">
                          <a:solidFill>
                            <a:schemeClr val="tx1"/>
                          </a:solidFill>
                        </a:rPr>
                        <a:t>Four Points</a:t>
                      </a:r>
                      <a:endParaRPr sz="2000" dirty="0">
                        <a:solidFill>
                          <a:schemeClr val="tx1"/>
                        </a:solidFill>
                      </a:endParaRPr>
                    </a:p>
                  </a:txBody>
                  <a:tcPr marL="35719" marR="35719" marT="35719" marB="3571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25000"/>
                        <a:lumOff val="75000"/>
                      </a:schemeClr>
                    </a:solidFill>
                  </a:tcPr>
                </a:tc>
                <a:extLst>
                  <a:ext uri="{0D108BD9-81ED-4DB2-BD59-A6C34878D82A}">
                    <a16:rowId xmlns:a16="http://schemas.microsoft.com/office/drawing/2014/main" val="10000"/>
                  </a:ext>
                </a:extLst>
              </a:tr>
            </a:tbl>
          </a:graphicData>
        </a:graphic>
      </p:graphicFrame>
      <p:sp>
        <p:nvSpPr>
          <p:cNvPr id="2" name="TextBox 1">
            <a:extLst>
              <a:ext uri="{FF2B5EF4-FFF2-40B4-BE49-F238E27FC236}">
                <a16:creationId xmlns:a16="http://schemas.microsoft.com/office/drawing/2014/main" id="{0DAD046F-07E3-3147-A2EF-5C99B6E97039}"/>
              </a:ext>
            </a:extLst>
          </p:cNvPr>
          <p:cNvSpPr txBox="1"/>
          <p:nvPr/>
        </p:nvSpPr>
        <p:spPr>
          <a:xfrm>
            <a:off x="1777219" y="309489"/>
            <a:ext cx="45719" cy="369332"/>
          </a:xfrm>
          <a:prstGeom prst="rect">
            <a:avLst/>
          </a:prstGeom>
          <a:noFill/>
        </p:spPr>
        <p:txBody>
          <a:bodyPr wrap="square" rtlCol="0">
            <a:spAutoFit/>
          </a:bodyPr>
          <a:lstStyle/>
          <a:p>
            <a:r>
              <a:rPr lang="en-US" dirty="0"/>
              <a:t>B</a:t>
            </a:r>
          </a:p>
        </p:txBody>
      </p:sp>
    </p:spTree>
    <p:extLst>
      <p:ext uri="{BB962C8B-B14F-4D97-AF65-F5344CB8AC3E}">
        <p14:creationId xmlns:p14="http://schemas.microsoft.com/office/powerpoint/2010/main" val="26936478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78AEB-84FF-ED4B-9E8D-BD3B23ED7415}"/>
              </a:ext>
            </a:extLst>
          </p:cNvPr>
          <p:cNvSpPr>
            <a:spLocks noGrp="1"/>
          </p:cNvSpPr>
          <p:nvPr>
            <p:ph type="title"/>
          </p:nvPr>
        </p:nvSpPr>
        <p:spPr/>
        <p:txBody>
          <a:bodyPr>
            <a:normAutofit/>
          </a:bodyPr>
          <a:lstStyle/>
          <a:p>
            <a:r>
              <a:rPr lang="en-US" dirty="0"/>
              <a:t>Linking Grid</a:t>
            </a:r>
          </a:p>
        </p:txBody>
      </p:sp>
      <p:sp>
        <p:nvSpPr>
          <p:cNvPr id="3" name="Content Placeholder 2">
            <a:extLst>
              <a:ext uri="{FF2B5EF4-FFF2-40B4-BE49-F238E27FC236}">
                <a16:creationId xmlns:a16="http://schemas.microsoft.com/office/drawing/2014/main" id="{A9863DA0-E2E8-F243-AFBE-D66B601C0AA4}"/>
              </a:ext>
            </a:extLst>
          </p:cNvPr>
          <p:cNvSpPr>
            <a:spLocks noGrp="1"/>
          </p:cNvSpPr>
          <p:nvPr>
            <p:ph idx="1"/>
          </p:nvPr>
        </p:nvSpPr>
        <p:spPr/>
        <p:txBody>
          <a:bodyPr>
            <a:normAutofit lnSpcReduction="10000"/>
          </a:bodyPr>
          <a:lstStyle/>
          <a:p>
            <a:r>
              <a:rPr lang="en-US" sz="2667" dirty="0"/>
              <a:t>Roll two dice twice  </a:t>
            </a:r>
          </a:p>
          <a:p>
            <a:pPr marL="0" indent="0">
              <a:buNone/>
            </a:pPr>
            <a:r>
              <a:rPr lang="en-US" sz="2667" dirty="0"/>
              <a:t>and explain how </a:t>
            </a:r>
          </a:p>
          <a:p>
            <a:pPr marL="0" indent="0">
              <a:buNone/>
            </a:pPr>
            <a:r>
              <a:rPr lang="en-US" sz="2667" dirty="0"/>
              <a:t>two ideas link</a:t>
            </a:r>
          </a:p>
          <a:p>
            <a:r>
              <a:rPr lang="en-US" sz="2667" dirty="0"/>
              <a:t>Exploring themes </a:t>
            </a:r>
          </a:p>
          <a:p>
            <a:pPr marL="0" indent="0">
              <a:buNone/>
            </a:pPr>
            <a:r>
              <a:rPr lang="en-US" sz="2667" dirty="0"/>
              <a:t>and make </a:t>
            </a:r>
          </a:p>
          <a:p>
            <a:pPr marL="0" indent="0">
              <a:buNone/>
            </a:pPr>
            <a:r>
              <a:rPr lang="en-US" sz="2667" dirty="0"/>
              <a:t>Connections</a:t>
            </a:r>
          </a:p>
          <a:p>
            <a:pPr marL="0" indent="0">
              <a:buNone/>
            </a:pPr>
            <a:endParaRPr lang="en-US" sz="2667" dirty="0"/>
          </a:p>
          <a:p>
            <a:pPr marL="0" indent="0">
              <a:buNone/>
            </a:pPr>
            <a:r>
              <a:rPr lang="en-US" sz="2133" dirty="0">
                <a:hlinkClick r:id="rId2"/>
              </a:rPr>
              <a:t>https://myfreebingocards.com/</a:t>
            </a:r>
            <a:endParaRPr lang="en-US" sz="2133" dirty="0"/>
          </a:p>
          <a:p>
            <a:pPr marL="0" indent="0">
              <a:buNone/>
            </a:pPr>
            <a:endParaRPr lang="en-US" sz="2133" dirty="0"/>
          </a:p>
        </p:txBody>
      </p:sp>
      <p:pic>
        <p:nvPicPr>
          <p:cNvPr id="4" name="Picture 3">
            <a:extLst>
              <a:ext uri="{FF2B5EF4-FFF2-40B4-BE49-F238E27FC236}">
                <a16:creationId xmlns:a16="http://schemas.microsoft.com/office/drawing/2014/main" id="{8C5310ED-A3E2-F340-88E3-E2D5F37E95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80231" y="286603"/>
            <a:ext cx="5400600" cy="6206215"/>
          </a:xfrm>
          <a:prstGeom prst="rect">
            <a:avLst/>
          </a:prstGeom>
        </p:spPr>
      </p:pic>
      <p:sp>
        <p:nvSpPr>
          <p:cNvPr id="5" name="TextBox 4">
            <a:extLst>
              <a:ext uri="{FF2B5EF4-FFF2-40B4-BE49-F238E27FC236}">
                <a16:creationId xmlns:a16="http://schemas.microsoft.com/office/drawing/2014/main" id="{521BF86B-316B-8B49-A83F-90A38E46CDDF}"/>
              </a:ext>
            </a:extLst>
          </p:cNvPr>
          <p:cNvSpPr txBox="1"/>
          <p:nvPr/>
        </p:nvSpPr>
        <p:spPr>
          <a:xfrm>
            <a:off x="5139169" y="6094333"/>
            <a:ext cx="5028941" cy="461665"/>
          </a:xfrm>
          <a:prstGeom prst="rect">
            <a:avLst/>
          </a:prstGeom>
          <a:noFill/>
        </p:spPr>
        <p:txBody>
          <a:bodyPr wrap="none" rtlCol="0">
            <a:spAutoFit/>
          </a:bodyPr>
          <a:lstStyle/>
          <a:p>
            <a:r>
              <a:rPr lang="en-US" sz="2400" dirty="0"/>
              <a:t>1              2              3             4              5    </a:t>
            </a:r>
          </a:p>
        </p:txBody>
      </p:sp>
      <p:sp>
        <p:nvSpPr>
          <p:cNvPr id="6" name="TextBox 5">
            <a:extLst>
              <a:ext uri="{FF2B5EF4-FFF2-40B4-BE49-F238E27FC236}">
                <a16:creationId xmlns:a16="http://schemas.microsoft.com/office/drawing/2014/main" id="{78691039-B4AE-7241-A5B9-EDED62A0FAE8}"/>
              </a:ext>
            </a:extLst>
          </p:cNvPr>
          <p:cNvSpPr txBox="1"/>
          <p:nvPr/>
        </p:nvSpPr>
        <p:spPr>
          <a:xfrm>
            <a:off x="4568768" y="979769"/>
            <a:ext cx="622927" cy="6227987"/>
          </a:xfrm>
          <a:prstGeom prst="rect">
            <a:avLst/>
          </a:prstGeom>
          <a:noFill/>
        </p:spPr>
        <p:txBody>
          <a:bodyPr vert="wordArtVert" wrap="none" rtlCol="0">
            <a:spAutoFit/>
          </a:bodyPr>
          <a:lstStyle/>
          <a:p>
            <a:r>
              <a:rPr lang="en-US" sz="2400" dirty="0"/>
              <a:t>1  2   3  4  5</a:t>
            </a:r>
          </a:p>
        </p:txBody>
      </p:sp>
    </p:spTree>
    <p:extLst>
      <p:ext uri="{BB962C8B-B14F-4D97-AF65-F5344CB8AC3E}">
        <p14:creationId xmlns:p14="http://schemas.microsoft.com/office/powerpoint/2010/main" val="412079985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7FBA2B-BF0D-DB4D-B406-ED73A76C9267}"/>
              </a:ext>
            </a:extLst>
          </p:cNvPr>
          <p:cNvSpPr>
            <a:spLocks noGrp="1"/>
          </p:cNvSpPr>
          <p:nvPr>
            <p:ph type="title"/>
          </p:nvPr>
        </p:nvSpPr>
        <p:spPr/>
        <p:txBody>
          <a:bodyPr>
            <a:normAutofit/>
          </a:bodyPr>
          <a:lstStyle/>
          <a:p>
            <a:r>
              <a:rPr lang="en-US" dirty="0"/>
              <a:t>Schema of learning </a:t>
            </a:r>
          </a:p>
        </p:txBody>
      </p:sp>
      <p:sp>
        <p:nvSpPr>
          <p:cNvPr id="3" name="Content Placeholder 2">
            <a:extLst>
              <a:ext uri="{FF2B5EF4-FFF2-40B4-BE49-F238E27FC236}">
                <a16:creationId xmlns:a16="http://schemas.microsoft.com/office/drawing/2014/main" id="{86506090-B5FA-3F45-A461-05E173D7C7AC}"/>
              </a:ext>
            </a:extLst>
          </p:cNvPr>
          <p:cNvSpPr>
            <a:spLocks noGrp="1"/>
          </p:cNvSpPr>
          <p:nvPr>
            <p:ph idx="1"/>
          </p:nvPr>
        </p:nvSpPr>
        <p:spPr/>
        <p:txBody>
          <a:bodyPr>
            <a:normAutofit lnSpcReduction="10000"/>
          </a:bodyPr>
          <a:lstStyle/>
          <a:p>
            <a:pPr>
              <a:buFont typeface="Arial" panose="020B0604020202020204" pitchFamily="34" charset="0"/>
              <a:buChar char="•"/>
            </a:pPr>
            <a:r>
              <a:rPr lang="en-US" sz="2667" dirty="0"/>
              <a:t>A framework in our long-term memory that helps us to </a:t>
            </a:r>
            <a:r>
              <a:rPr lang="en-US" sz="2667" dirty="0" err="1"/>
              <a:t>organise</a:t>
            </a:r>
            <a:r>
              <a:rPr lang="en-US" sz="2667" dirty="0"/>
              <a:t> and interpret information</a:t>
            </a:r>
          </a:p>
          <a:p>
            <a:pPr>
              <a:buFont typeface="Arial" panose="020B0604020202020204" pitchFamily="34" charset="0"/>
              <a:buChar char="•"/>
            </a:pPr>
            <a:r>
              <a:rPr lang="en-US" sz="2667" dirty="0"/>
              <a:t>If an existing schema can be used through memory retrieval new knowledge can be given context</a:t>
            </a:r>
          </a:p>
          <a:p>
            <a:pPr>
              <a:buFont typeface="Arial" panose="020B0604020202020204" pitchFamily="34" charset="0"/>
              <a:buChar char="•"/>
            </a:pPr>
            <a:r>
              <a:rPr lang="en-US" sz="2667" dirty="0"/>
              <a:t>Recapping allows schemas to develop </a:t>
            </a:r>
          </a:p>
          <a:p>
            <a:pPr>
              <a:buFont typeface="Arial" panose="020B0604020202020204" pitchFamily="34" charset="0"/>
              <a:buChar char="•"/>
            </a:pPr>
            <a:r>
              <a:rPr lang="en-US" sz="2667" dirty="0"/>
              <a:t>Memory retrieval links new ideas to a schema</a:t>
            </a:r>
          </a:p>
          <a:p>
            <a:pPr>
              <a:buFont typeface="Arial" panose="020B0604020202020204" pitchFamily="34" charset="0"/>
              <a:buChar char="•"/>
            </a:pPr>
            <a:r>
              <a:rPr lang="en-US" sz="2667" dirty="0"/>
              <a:t>Recapping and testing isn’t neutral, knowledge is reconstructed in the light of new contexts and information </a:t>
            </a:r>
          </a:p>
          <a:p>
            <a:pPr>
              <a:buFont typeface="Arial" panose="020B0604020202020204" pitchFamily="34" charset="0"/>
              <a:buChar char="•"/>
            </a:pPr>
            <a:r>
              <a:rPr lang="en-US" sz="2667" dirty="0"/>
              <a:t>Harder than restudying, but more effective</a:t>
            </a:r>
          </a:p>
        </p:txBody>
      </p:sp>
    </p:spTree>
    <p:extLst>
      <p:ext uri="{BB962C8B-B14F-4D97-AF65-F5344CB8AC3E}">
        <p14:creationId xmlns:p14="http://schemas.microsoft.com/office/powerpoint/2010/main" val="118136266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B304A6-4049-1B4B-BDE7-FF4CC647A995}"/>
              </a:ext>
            </a:extLst>
          </p:cNvPr>
          <p:cNvSpPr>
            <a:spLocks noGrp="1"/>
          </p:cNvSpPr>
          <p:nvPr>
            <p:ph type="title"/>
          </p:nvPr>
        </p:nvSpPr>
        <p:spPr/>
        <p:txBody>
          <a:bodyPr>
            <a:normAutofit/>
          </a:bodyPr>
          <a:lstStyle/>
          <a:p>
            <a:r>
              <a:rPr lang="en-US" dirty="0"/>
              <a:t>Hook</a:t>
            </a:r>
          </a:p>
        </p:txBody>
      </p:sp>
      <p:sp>
        <p:nvSpPr>
          <p:cNvPr id="3" name="Content Placeholder 2">
            <a:extLst>
              <a:ext uri="{FF2B5EF4-FFF2-40B4-BE49-F238E27FC236}">
                <a16:creationId xmlns:a16="http://schemas.microsoft.com/office/drawing/2014/main" id="{11D30743-0F09-EB49-8997-3095CC37ED46}"/>
              </a:ext>
            </a:extLst>
          </p:cNvPr>
          <p:cNvSpPr>
            <a:spLocks noGrp="1"/>
          </p:cNvSpPr>
          <p:nvPr>
            <p:ph idx="1"/>
          </p:nvPr>
        </p:nvSpPr>
        <p:spPr>
          <a:xfrm>
            <a:off x="993346" y="1880262"/>
            <a:ext cx="7680853" cy="5065037"/>
          </a:xfrm>
        </p:spPr>
        <p:txBody>
          <a:bodyPr/>
          <a:lstStyle/>
          <a:p>
            <a:r>
              <a:rPr lang="en-US" dirty="0"/>
              <a:t>Hook the schema to what they already know to make the leaning concrete rather than abstract</a:t>
            </a:r>
          </a:p>
          <a:p>
            <a:r>
              <a:rPr lang="en-US" dirty="0"/>
              <a:t>Rivers  </a:t>
            </a:r>
          </a:p>
          <a:p>
            <a:pPr marL="0" indent="0">
              <a:buNone/>
            </a:pPr>
            <a:r>
              <a:rPr lang="en-US" dirty="0"/>
              <a:t>-abrasion</a:t>
            </a:r>
          </a:p>
          <a:p>
            <a:pPr marL="0" indent="0">
              <a:buNone/>
            </a:pPr>
            <a:r>
              <a:rPr lang="en-US" dirty="0"/>
              <a:t>-attrition</a:t>
            </a:r>
          </a:p>
          <a:p>
            <a:pPr marL="0" indent="0">
              <a:buNone/>
            </a:pPr>
            <a:r>
              <a:rPr lang="en-US" dirty="0"/>
              <a:t>-local river</a:t>
            </a:r>
          </a:p>
          <a:p>
            <a:pPr marL="0" indent="0">
              <a:buNone/>
            </a:pPr>
            <a:r>
              <a:rPr lang="en-US" dirty="0"/>
              <a:t>-bum on a water slide/car on a roundabout</a:t>
            </a:r>
          </a:p>
        </p:txBody>
      </p:sp>
      <p:pic>
        <p:nvPicPr>
          <p:cNvPr id="2050" name="Picture 2" descr="Knee Scrape Images, Stock Photos &amp; Vectors | Shutterstock">
            <a:extLst>
              <a:ext uri="{FF2B5EF4-FFF2-40B4-BE49-F238E27FC236}">
                <a16:creationId xmlns:a16="http://schemas.microsoft.com/office/drawing/2014/main" id="{C17C6B91-9921-CD47-A1D0-1390985632D3}"/>
              </a:ext>
            </a:extLst>
          </p:cNvPr>
          <p:cNvPicPr>
            <a:picLocks noChangeAspect="1" noChangeArrowheads="1"/>
          </p:cNvPicPr>
          <p:nvPr/>
        </p:nvPicPr>
        <p:blipFill rotWithShape="1">
          <a:blip r:embed="rId2" cstate="hqprint">
            <a:extLst>
              <a:ext uri="{28A0092B-C50C-407E-A947-70E740481C1C}">
                <a14:useLocalDpi xmlns:a14="http://schemas.microsoft.com/office/drawing/2010/main" val="0"/>
              </a:ext>
            </a:extLst>
          </a:blip>
          <a:srcRect b="11385"/>
          <a:stretch/>
        </p:blipFill>
        <p:spPr bwMode="auto">
          <a:xfrm>
            <a:off x="8403215" y="1356968"/>
            <a:ext cx="2929467" cy="42015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886316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descr="Timeline&#10;&#10;Description automatically generated with low confidence">
            <a:extLst>
              <a:ext uri="{FF2B5EF4-FFF2-40B4-BE49-F238E27FC236}">
                <a16:creationId xmlns:a16="http://schemas.microsoft.com/office/drawing/2014/main" id="{772CED19-B940-E844-8A0E-2CE8F06BDE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3954" y="0"/>
            <a:ext cx="9884092" cy="6858000"/>
          </a:xfrm>
          <a:prstGeom prst="rect">
            <a:avLst/>
          </a:prstGeom>
        </p:spPr>
      </p:pic>
    </p:spTree>
    <p:extLst>
      <p:ext uri="{BB962C8B-B14F-4D97-AF65-F5344CB8AC3E}">
        <p14:creationId xmlns:p14="http://schemas.microsoft.com/office/powerpoint/2010/main" val="413512267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ext, application&#10;&#10;Description automatically generated">
            <a:extLst>
              <a:ext uri="{FF2B5EF4-FFF2-40B4-BE49-F238E27FC236}">
                <a16:creationId xmlns:a16="http://schemas.microsoft.com/office/drawing/2014/main" id="{413829C8-4D2C-A743-9A65-AF5869326A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0083" y="0"/>
            <a:ext cx="9951835" cy="6858000"/>
          </a:xfrm>
          <a:prstGeom prst="rect">
            <a:avLst/>
          </a:prstGeom>
        </p:spPr>
      </p:pic>
    </p:spTree>
    <p:extLst>
      <p:ext uri="{BB962C8B-B14F-4D97-AF65-F5344CB8AC3E}">
        <p14:creationId xmlns:p14="http://schemas.microsoft.com/office/powerpoint/2010/main" val="377077721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5C4593-EC72-8C46-9666-F52F2C9A2062}"/>
              </a:ext>
            </a:extLst>
          </p:cNvPr>
          <p:cNvSpPr>
            <a:spLocks noGrp="1"/>
          </p:cNvSpPr>
          <p:nvPr>
            <p:ph type="title"/>
          </p:nvPr>
        </p:nvSpPr>
        <p:spPr/>
        <p:txBody>
          <a:bodyPr>
            <a:normAutofit/>
          </a:bodyPr>
          <a:lstStyle/>
          <a:p>
            <a:endParaRPr lang="en-US"/>
          </a:p>
        </p:txBody>
      </p:sp>
      <p:pic>
        <p:nvPicPr>
          <p:cNvPr id="5" name="Content Placeholder 4" descr="Diagram&#10;&#10;Description automatically generated">
            <a:extLst>
              <a:ext uri="{FF2B5EF4-FFF2-40B4-BE49-F238E27FC236}">
                <a16:creationId xmlns:a16="http://schemas.microsoft.com/office/drawing/2014/main" id="{B0636DE9-E765-BD45-8A70-8755E86B194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05277" y="0"/>
            <a:ext cx="9146867" cy="6858000"/>
          </a:xfrm>
        </p:spPr>
      </p:pic>
    </p:spTree>
    <p:extLst>
      <p:ext uri="{BB962C8B-B14F-4D97-AF65-F5344CB8AC3E}">
        <p14:creationId xmlns:p14="http://schemas.microsoft.com/office/powerpoint/2010/main" val="21917319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EB45D7-8DE2-7345-9667-7D63270B109A}"/>
              </a:ext>
            </a:extLst>
          </p:cNvPr>
          <p:cNvSpPr>
            <a:spLocks noGrp="1"/>
          </p:cNvSpPr>
          <p:nvPr>
            <p:ph type="title"/>
          </p:nvPr>
        </p:nvSpPr>
        <p:spPr/>
        <p:txBody>
          <a:bodyPr>
            <a:normAutofit/>
          </a:bodyPr>
          <a:lstStyle/>
          <a:p>
            <a:endParaRPr lang="en-US"/>
          </a:p>
        </p:txBody>
      </p:sp>
      <p:pic>
        <p:nvPicPr>
          <p:cNvPr id="5" name="Picture 4" descr="Diagram&#10;&#10;Description automatically generated">
            <a:extLst>
              <a:ext uri="{FF2B5EF4-FFF2-40B4-BE49-F238E27FC236}">
                <a16:creationId xmlns:a16="http://schemas.microsoft.com/office/drawing/2014/main" id="{D179C518-DAB4-8346-8141-AD8CB30EE6C5}"/>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a:stretch/>
        </p:blipFill>
        <p:spPr>
          <a:xfrm rot="10800000">
            <a:off x="1007435" y="84247"/>
            <a:ext cx="8988491" cy="6689507"/>
          </a:xfrm>
          <a:prstGeom prst="rect">
            <a:avLst/>
          </a:prstGeom>
        </p:spPr>
      </p:pic>
    </p:spTree>
    <p:extLst>
      <p:ext uri="{BB962C8B-B14F-4D97-AF65-F5344CB8AC3E}">
        <p14:creationId xmlns:p14="http://schemas.microsoft.com/office/powerpoint/2010/main" val="19984521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EA8A90-2D9C-DC4F-A59B-18924AD9158C}"/>
              </a:ext>
            </a:extLst>
          </p:cNvPr>
          <p:cNvSpPr>
            <a:spLocks noGrp="1"/>
          </p:cNvSpPr>
          <p:nvPr>
            <p:ph type="title"/>
          </p:nvPr>
        </p:nvSpPr>
        <p:spPr>
          <a:xfrm>
            <a:off x="1075040" y="749519"/>
            <a:ext cx="10058400" cy="818836"/>
          </a:xfrm>
        </p:spPr>
        <p:txBody>
          <a:bodyPr>
            <a:normAutofit/>
          </a:bodyPr>
          <a:lstStyle/>
          <a:p>
            <a:r>
              <a:rPr lang="en-US" dirty="0"/>
              <a:t>About me- Vicky McKinlay</a:t>
            </a:r>
          </a:p>
        </p:txBody>
      </p:sp>
      <p:sp>
        <p:nvSpPr>
          <p:cNvPr id="3" name="Content Placeholder 2">
            <a:extLst>
              <a:ext uri="{FF2B5EF4-FFF2-40B4-BE49-F238E27FC236}">
                <a16:creationId xmlns:a16="http://schemas.microsoft.com/office/drawing/2014/main" id="{B1208BCB-0367-C44C-8179-553144B71743}"/>
              </a:ext>
            </a:extLst>
          </p:cNvPr>
          <p:cNvSpPr>
            <a:spLocks noGrp="1"/>
          </p:cNvSpPr>
          <p:nvPr>
            <p:ph idx="1"/>
          </p:nvPr>
        </p:nvSpPr>
        <p:spPr>
          <a:xfrm>
            <a:off x="1075040" y="1836867"/>
            <a:ext cx="11360800" cy="4467509"/>
          </a:xfrm>
        </p:spPr>
        <p:txBody>
          <a:bodyPr>
            <a:normAutofit fontScale="92500" lnSpcReduction="10000"/>
          </a:bodyPr>
          <a:lstStyle/>
          <a:p>
            <a:pPr>
              <a:buFont typeface="Arial" panose="020B0604020202020204" pitchFamily="34" charset="0"/>
              <a:buChar char="•"/>
            </a:pPr>
            <a:r>
              <a:rPr lang="en-US" dirty="0"/>
              <a:t>Assistant Lead Examiner for a well-known exam board (Papers 1 and 3)</a:t>
            </a:r>
          </a:p>
          <a:p>
            <a:pPr>
              <a:buFont typeface="Arial" panose="020B0604020202020204" pitchFamily="34" charset="0"/>
              <a:buChar char="•"/>
            </a:pPr>
            <a:r>
              <a:rPr lang="en-US" dirty="0"/>
              <a:t>Over 12 years examiner experience</a:t>
            </a:r>
          </a:p>
          <a:p>
            <a:pPr>
              <a:buFont typeface="Arial" panose="020B0604020202020204" pitchFamily="34" charset="0"/>
              <a:buChar char="•"/>
            </a:pPr>
            <a:r>
              <a:rPr lang="en-US" dirty="0"/>
              <a:t>Middle Leader for over 10 years in NW England in Outstanding, Good and RI schools</a:t>
            </a:r>
          </a:p>
          <a:p>
            <a:pPr>
              <a:buFont typeface="Arial" panose="020B0604020202020204" pitchFamily="34" charset="0"/>
              <a:buChar char="•"/>
            </a:pPr>
            <a:r>
              <a:rPr lang="en-US" dirty="0"/>
              <a:t>Previous Lead Practitioner for Geography</a:t>
            </a:r>
          </a:p>
          <a:p>
            <a:pPr>
              <a:buFont typeface="Arial" panose="020B0604020202020204" pitchFamily="34" charset="0"/>
              <a:buChar char="•"/>
            </a:pPr>
            <a:r>
              <a:rPr lang="en-US" dirty="0"/>
              <a:t>Currently employed in Blackburn</a:t>
            </a:r>
          </a:p>
          <a:p>
            <a:pPr>
              <a:buFont typeface="Arial" panose="020B0604020202020204" pitchFamily="34" charset="0"/>
              <a:buChar char="•"/>
            </a:pPr>
            <a:r>
              <a:rPr lang="en-US" dirty="0"/>
              <a:t>Involved in whole school coaching</a:t>
            </a:r>
          </a:p>
          <a:p>
            <a:pPr>
              <a:buFont typeface="Arial" panose="020B0604020202020204" pitchFamily="34" charset="0"/>
              <a:buChar char="•"/>
            </a:pPr>
            <a:r>
              <a:rPr lang="en-GB" sz="2000" dirty="0"/>
              <a:t>Deliver face-to-face CPD and online CPD for a well known exam board and Education Companies</a:t>
            </a:r>
          </a:p>
          <a:p>
            <a:pPr>
              <a:buFont typeface="Arial" panose="020B0604020202020204" pitchFamily="34" charset="0"/>
              <a:buChar char="•"/>
            </a:pPr>
            <a:r>
              <a:rPr lang="en-GB" sz="2000" dirty="0"/>
              <a:t>Produce educational content for well-known companies</a:t>
            </a:r>
          </a:p>
          <a:p>
            <a:pPr>
              <a:buFont typeface="Arial" panose="020B0604020202020204" pitchFamily="34" charset="0"/>
              <a:buChar char="•"/>
            </a:pPr>
            <a:r>
              <a:rPr lang="en-GB" sz="2000" dirty="0"/>
              <a:t>Active member of #WomenEd and #WomenEdNW</a:t>
            </a:r>
          </a:p>
          <a:p>
            <a:pPr>
              <a:buFont typeface="Arial" panose="020B0604020202020204" pitchFamily="34" charset="0"/>
              <a:buChar char="•"/>
            </a:pPr>
            <a:r>
              <a:rPr lang="en-US" dirty="0"/>
              <a:t>Mother to 2 children: High ability girl KS2 and MPA boy KS3. The least that I can say about my children! I will  discuss my son later, as an example. I have his consent.</a:t>
            </a:r>
          </a:p>
          <a:p>
            <a:pPr>
              <a:buFont typeface="Arial" panose="020B0604020202020204" pitchFamily="34" charset="0"/>
              <a:buChar char="•"/>
            </a:pPr>
            <a:endParaRPr lang="en-US" dirty="0"/>
          </a:p>
          <a:p>
            <a:pPr marL="0" indent="0">
              <a:buNone/>
            </a:pPr>
            <a:endParaRPr lang="en-US" dirty="0"/>
          </a:p>
          <a:p>
            <a:endParaRPr lang="en-US" dirty="0"/>
          </a:p>
          <a:p>
            <a:endParaRPr lang="en-US" dirty="0"/>
          </a:p>
        </p:txBody>
      </p:sp>
    </p:spTree>
    <p:extLst>
      <p:ext uri="{BB962C8B-B14F-4D97-AF65-F5344CB8AC3E}">
        <p14:creationId xmlns:p14="http://schemas.microsoft.com/office/powerpoint/2010/main" val="191976566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EF189-4402-0B49-B21F-FCD05E317537}"/>
              </a:ext>
            </a:extLst>
          </p:cNvPr>
          <p:cNvSpPr>
            <a:spLocks noGrp="1"/>
          </p:cNvSpPr>
          <p:nvPr>
            <p:ph type="title"/>
          </p:nvPr>
        </p:nvSpPr>
        <p:spPr/>
        <p:txBody>
          <a:bodyPr>
            <a:normAutofit/>
          </a:bodyPr>
          <a:lstStyle/>
          <a:p>
            <a:endParaRPr lang="en-US" dirty="0"/>
          </a:p>
        </p:txBody>
      </p:sp>
      <p:pic>
        <p:nvPicPr>
          <p:cNvPr id="5" name="Content Placeholder 4" descr="Diagram&#10;&#10;Description automatically generated">
            <a:extLst>
              <a:ext uri="{FF2B5EF4-FFF2-40B4-BE49-F238E27FC236}">
                <a16:creationId xmlns:a16="http://schemas.microsoft.com/office/drawing/2014/main" id="{EE401089-AC1D-BC42-822F-FEC7E1C95F9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11425" y="164528"/>
            <a:ext cx="8950372" cy="6693472"/>
          </a:xfrm>
        </p:spPr>
      </p:pic>
      <p:sp>
        <p:nvSpPr>
          <p:cNvPr id="3" name="Rectangle 2">
            <a:extLst>
              <a:ext uri="{FF2B5EF4-FFF2-40B4-BE49-F238E27FC236}">
                <a16:creationId xmlns:a16="http://schemas.microsoft.com/office/drawing/2014/main" id="{3270D157-352F-3A41-9055-5167BD094174}"/>
              </a:ext>
            </a:extLst>
          </p:cNvPr>
          <p:cNvSpPr/>
          <p:nvPr/>
        </p:nvSpPr>
        <p:spPr>
          <a:xfrm>
            <a:off x="719403" y="6501341"/>
            <a:ext cx="1728192" cy="3566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293577154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iagram&#10;&#10;Description automatically generated">
            <a:extLst>
              <a:ext uri="{FF2B5EF4-FFF2-40B4-BE49-F238E27FC236}">
                <a16:creationId xmlns:a16="http://schemas.microsoft.com/office/drawing/2014/main" id="{E429BB26-394D-7E4F-9D47-C36575FFAC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5535" y="0"/>
            <a:ext cx="9260931" cy="6858000"/>
          </a:xfrm>
          <a:prstGeom prst="rect">
            <a:avLst/>
          </a:prstGeom>
        </p:spPr>
      </p:pic>
    </p:spTree>
    <p:extLst>
      <p:ext uri="{BB962C8B-B14F-4D97-AF65-F5344CB8AC3E}">
        <p14:creationId xmlns:p14="http://schemas.microsoft.com/office/powerpoint/2010/main" val="168215651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iagram&#10;&#10;Description automatically generated">
            <a:extLst>
              <a:ext uri="{FF2B5EF4-FFF2-40B4-BE49-F238E27FC236}">
                <a16:creationId xmlns:a16="http://schemas.microsoft.com/office/drawing/2014/main" id="{BD19E87E-DD37-064B-A04E-147BFF91C4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46867"/>
            <a:ext cx="9907281" cy="6611133"/>
          </a:xfrm>
          <a:prstGeom prst="rect">
            <a:avLst/>
          </a:prstGeom>
        </p:spPr>
      </p:pic>
      <p:sp>
        <p:nvSpPr>
          <p:cNvPr id="2" name="TextBox 1">
            <a:extLst>
              <a:ext uri="{FF2B5EF4-FFF2-40B4-BE49-F238E27FC236}">
                <a16:creationId xmlns:a16="http://schemas.microsoft.com/office/drawing/2014/main" id="{DCC98555-8D57-4679-83F1-B26C4A59B65B}"/>
              </a:ext>
            </a:extLst>
          </p:cNvPr>
          <p:cNvSpPr txBox="1"/>
          <p:nvPr/>
        </p:nvSpPr>
        <p:spPr>
          <a:xfrm>
            <a:off x="8439809" y="462455"/>
            <a:ext cx="2995447" cy="2677656"/>
          </a:xfrm>
          <a:prstGeom prst="rect">
            <a:avLst/>
          </a:prstGeom>
          <a:noFill/>
        </p:spPr>
        <p:txBody>
          <a:bodyPr wrap="square" rtlCol="0">
            <a:spAutoFit/>
          </a:bodyPr>
          <a:lstStyle/>
          <a:p>
            <a:r>
              <a:rPr lang="en-GB" sz="2400" dirty="0">
                <a:latin typeface="Century Gothic" panose="020B0502020202020204" pitchFamily="34" charset="0"/>
              </a:rPr>
              <a:t>Break it down to reduce cognitive load</a:t>
            </a:r>
          </a:p>
          <a:p>
            <a:endParaRPr lang="en-GB" sz="2400" dirty="0">
              <a:latin typeface="Century Gothic" panose="020B0502020202020204" pitchFamily="34" charset="0"/>
            </a:endParaRPr>
          </a:p>
          <a:p>
            <a:r>
              <a:rPr lang="en-GB" sz="2400" dirty="0">
                <a:latin typeface="Century Gothic" panose="020B0502020202020204" pitchFamily="34" charset="0"/>
              </a:rPr>
              <a:t>For LPA consider removing case study examples</a:t>
            </a:r>
          </a:p>
        </p:txBody>
      </p:sp>
    </p:spTree>
    <p:extLst>
      <p:ext uri="{BB962C8B-B14F-4D97-AF65-F5344CB8AC3E}">
        <p14:creationId xmlns:p14="http://schemas.microsoft.com/office/powerpoint/2010/main" val="363758786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D4AA491-563C-4487-9D1C-8B4FD72B910B}"/>
              </a:ext>
            </a:extLst>
          </p:cNvPr>
          <p:cNvPicPr>
            <a:picLocks noChangeAspect="1"/>
          </p:cNvPicPr>
          <p:nvPr/>
        </p:nvPicPr>
        <p:blipFill>
          <a:blip r:embed="rId2"/>
          <a:stretch>
            <a:fillRect/>
          </a:stretch>
        </p:blipFill>
        <p:spPr>
          <a:xfrm>
            <a:off x="143339" y="0"/>
            <a:ext cx="9749928" cy="6858000"/>
          </a:xfrm>
          <a:prstGeom prst="rect">
            <a:avLst/>
          </a:prstGeom>
        </p:spPr>
      </p:pic>
    </p:spTree>
    <p:extLst>
      <p:ext uri="{BB962C8B-B14F-4D97-AF65-F5344CB8AC3E}">
        <p14:creationId xmlns:p14="http://schemas.microsoft.com/office/powerpoint/2010/main" val="173475390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AFL: hinge questions and threshold concepts</a:t>
            </a:r>
            <a:endParaRPr lang="en-GB" dirty="0"/>
          </a:p>
        </p:txBody>
      </p:sp>
      <p:sp>
        <p:nvSpPr>
          <p:cNvPr id="3" name="Content Placeholder 2"/>
          <p:cNvSpPr>
            <a:spLocks noGrp="1"/>
          </p:cNvSpPr>
          <p:nvPr>
            <p:ph idx="1"/>
          </p:nvPr>
        </p:nvSpPr>
        <p:spPr/>
        <p:txBody>
          <a:bodyPr>
            <a:normAutofit fontScale="85000" lnSpcReduction="20000"/>
          </a:bodyPr>
          <a:lstStyle/>
          <a:p>
            <a:pPr>
              <a:buFont typeface="Arial" panose="020B0604020202020204" pitchFamily="34" charset="0"/>
              <a:buChar char="•"/>
            </a:pPr>
            <a:r>
              <a:rPr lang="en-GB" sz="2933" dirty="0"/>
              <a:t>A threshold concept is a portal that allows a greater understanding into a subject</a:t>
            </a:r>
          </a:p>
          <a:p>
            <a:pPr>
              <a:buFont typeface="Arial" panose="020B0604020202020204" pitchFamily="34" charset="0"/>
              <a:buChar char="•"/>
            </a:pPr>
            <a:r>
              <a:rPr lang="en-GB" sz="2933" dirty="0"/>
              <a:t>If students get ‘stuck’ and don’t understand a threshold concept in their schema it prevents them from making progress later on, e.g. why the climate is colder at the poles than the equator</a:t>
            </a:r>
          </a:p>
          <a:p>
            <a:pPr>
              <a:buFont typeface="Arial" panose="020B0604020202020204" pitchFamily="34" charset="0"/>
              <a:buChar char="•"/>
            </a:pPr>
            <a:r>
              <a:rPr lang="en-GB" sz="2933" dirty="0"/>
              <a:t>If a student understands a TC they can access other parts of the spec quicker, because they have a firm foundation to build their knowledge and understanding </a:t>
            </a:r>
          </a:p>
          <a:p>
            <a:pPr marL="0" indent="0">
              <a:buNone/>
            </a:pPr>
            <a:endParaRPr lang="en-GB" sz="2933" dirty="0"/>
          </a:p>
          <a:p>
            <a:pPr marL="0" indent="0">
              <a:buNone/>
            </a:pPr>
            <a:r>
              <a:rPr lang="en-GB" sz="2933" dirty="0"/>
              <a:t>Mark </a:t>
            </a:r>
            <a:r>
              <a:rPr lang="en-GB" sz="2933" dirty="0" err="1"/>
              <a:t>Enser</a:t>
            </a:r>
            <a:endParaRPr lang="en-GB" sz="2933" dirty="0"/>
          </a:p>
          <a:p>
            <a:pPr marL="0" indent="0">
              <a:buNone/>
            </a:pPr>
            <a:r>
              <a:rPr lang="en-GB" sz="2933" dirty="0">
                <a:hlinkClick r:id="rId2"/>
              </a:rPr>
              <a:t>https://www.tes.com/news/watch-how-close-covid-19-learning-gap</a:t>
            </a:r>
            <a:endParaRPr lang="en-GB" sz="2933" dirty="0"/>
          </a:p>
          <a:p>
            <a:endParaRPr lang="en-GB" dirty="0"/>
          </a:p>
        </p:txBody>
      </p:sp>
    </p:spTree>
    <p:extLst>
      <p:ext uri="{BB962C8B-B14F-4D97-AF65-F5344CB8AC3E}">
        <p14:creationId xmlns:p14="http://schemas.microsoft.com/office/powerpoint/2010/main" val="60443768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Threshold concepts</a:t>
            </a:r>
          </a:p>
        </p:txBody>
      </p:sp>
      <p:sp>
        <p:nvSpPr>
          <p:cNvPr id="3" name="Content Placeholder 2"/>
          <p:cNvSpPr>
            <a:spLocks noGrp="1"/>
          </p:cNvSpPr>
          <p:nvPr>
            <p:ph idx="1"/>
          </p:nvPr>
        </p:nvSpPr>
        <p:spPr/>
        <p:txBody>
          <a:bodyPr>
            <a:normAutofit/>
          </a:bodyPr>
          <a:lstStyle/>
          <a:p>
            <a:pPr>
              <a:buFont typeface="Arial" panose="020B0604020202020204" pitchFamily="34" charset="0"/>
              <a:buChar char="•"/>
            </a:pPr>
            <a:r>
              <a:rPr lang="en-GB" sz="2667" dirty="0"/>
              <a:t>Social, economic and environmental (and political?)</a:t>
            </a:r>
          </a:p>
          <a:p>
            <a:pPr>
              <a:buFont typeface="Arial" panose="020B0604020202020204" pitchFamily="34" charset="0"/>
              <a:buChar char="•"/>
            </a:pPr>
            <a:r>
              <a:rPr lang="en-GB" sz="2667" dirty="0"/>
              <a:t>Scale – understanding the importance of time scale (climate change, short-term/long-term) and spatial scale (local, regional, national and global)</a:t>
            </a:r>
          </a:p>
          <a:p>
            <a:pPr>
              <a:buFont typeface="Arial" panose="020B0604020202020204" pitchFamily="34" charset="0"/>
              <a:buChar char="•"/>
            </a:pPr>
            <a:r>
              <a:rPr lang="en-GB" sz="2667" dirty="0"/>
              <a:t>Sustainable development</a:t>
            </a:r>
          </a:p>
          <a:p>
            <a:pPr>
              <a:buFont typeface="Arial" panose="020B0604020202020204" pitchFamily="34" charset="0"/>
              <a:buChar char="•"/>
            </a:pPr>
            <a:r>
              <a:rPr lang="en-GB" sz="2667" dirty="0" err="1"/>
              <a:t>Synopticity</a:t>
            </a:r>
            <a:r>
              <a:rPr lang="en-GB" sz="2667" dirty="0"/>
              <a:t> (showing how separate threads of the subject connect)</a:t>
            </a:r>
          </a:p>
        </p:txBody>
      </p:sp>
      <p:pic>
        <p:nvPicPr>
          <p:cNvPr id="5122" name="Picture 2" descr="Image result for synopticity image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456373" y="421072"/>
            <a:ext cx="1383624" cy="13836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091441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8007" y="372491"/>
            <a:ext cx="10849205" cy="1143000"/>
          </a:xfrm>
        </p:spPr>
        <p:txBody>
          <a:bodyPr>
            <a:noAutofit/>
          </a:bodyPr>
          <a:lstStyle/>
          <a:p>
            <a:r>
              <a:rPr lang="en-GB" sz="3600" dirty="0"/>
              <a:t>Constant recall/retrieval practice to check the threshold concepts: </a:t>
            </a:r>
            <a:r>
              <a:rPr lang="en-GB" sz="4000" dirty="0"/>
              <a:t>Set hinge questions to divert the learning</a:t>
            </a:r>
          </a:p>
        </p:txBody>
      </p:sp>
      <p:sp>
        <p:nvSpPr>
          <p:cNvPr id="3" name="Content Placeholder 2"/>
          <p:cNvSpPr>
            <a:spLocks noGrp="1"/>
          </p:cNvSpPr>
          <p:nvPr>
            <p:ph idx="1"/>
          </p:nvPr>
        </p:nvSpPr>
        <p:spPr>
          <a:xfrm>
            <a:off x="177882" y="1821357"/>
            <a:ext cx="8229600" cy="4853136"/>
          </a:xfrm>
        </p:spPr>
        <p:txBody>
          <a:bodyPr>
            <a:normAutofit/>
          </a:bodyPr>
          <a:lstStyle/>
          <a:p>
            <a:r>
              <a:rPr lang="en-GB" sz="1600" dirty="0">
                <a:hlinkClick r:id="rId2"/>
              </a:rPr>
              <a:t>https://srenshaw.wordpress.com/2014/01/12/developing-hinge-questions-in-geography/</a:t>
            </a:r>
            <a:endParaRPr lang="en-GB" sz="1600" dirty="0"/>
          </a:p>
          <a:p>
            <a:endParaRPr lang="en-GB" sz="2900" dirty="0"/>
          </a:p>
          <a:p>
            <a:pPr marL="0" indent="0">
              <a:buNone/>
            </a:pPr>
            <a:endParaRPr lang="en-GB" sz="2900" dirty="0"/>
          </a:p>
          <a:p>
            <a:endParaRPr lang="en-GB" sz="2900" dirty="0"/>
          </a:p>
          <a:p>
            <a:endParaRPr lang="en-GB" sz="2900" dirty="0"/>
          </a:p>
          <a:p>
            <a:endParaRPr lang="en-GB" sz="2900" dirty="0"/>
          </a:p>
          <a:p>
            <a:endParaRPr lang="en-GB" dirty="0"/>
          </a:p>
        </p:txBody>
      </p:sp>
      <p:pic>
        <p:nvPicPr>
          <p:cNvPr id="5" name="Picture 4" descr="A screenshot of a tree&#10;&#10;Description automatically generated">
            <a:extLst>
              <a:ext uri="{FF2B5EF4-FFF2-40B4-BE49-F238E27FC236}">
                <a16:creationId xmlns:a16="http://schemas.microsoft.com/office/drawing/2014/main" id="{0858D564-37F2-7643-901F-7689F22E2C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7882" y="3140968"/>
            <a:ext cx="7678041" cy="2773040"/>
          </a:xfrm>
          <a:prstGeom prst="rect">
            <a:avLst/>
          </a:prstGeom>
        </p:spPr>
      </p:pic>
      <p:pic>
        <p:nvPicPr>
          <p:cNvPr id="1026" name="Picture 2" descr="Why are polar climates very cold? | Socratic">
            <a:extLst>
              <a:ext uri="{FF2B5EF4-FFF2-40B4-BE49-F238E27FC236}">
                <a16:creationId xmlns:a16="http://schemas.microsoft.com/office/drawing/2014/main" id="{B38C45E9-60F0-184B-AC8D-1CB0F1E252E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51266" y="2884533"/>
            <a:ext cx="4225321" cy="30294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416821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538077"/>
            <a:ext cx="11329259" cy="1143000"/>
          </a:xfrm>
        </p:spPr>
        <p:txBody>
          <a:bodyPr>
            <a:noAutofit/>
          </a:bodyPr>
          <a:lstStyle/>
          <a:p>
            <a:r>
              <a:rPr lang="en-GB" dirty="0"/>
              <a:t/>
            </a:r>
            <a:br>
              <a:rPr lang="en-GB" dirty="0"/>
            </a:br>
            <a:r>
              <a:rPr lang="en-GB" dirty="0"/>
              <a:t>Short low stakes quizzes and games to reduce cognitive load and build schemas</a:t>
            </a:r>
          </a:p>
        </p:txBody>
      </p:sp>
      <p:sp>
        <p:nvSpPr>
          <p:cNvPr id="3" name="Content Placeholder 2"/>
          <p:cNvSpPr>
            <a:spLocks noGrp="1"/>
          </p:cNvSpPr>
          <p:nvPr>
            <p:ph idx="1"/>
          </p:nvPr>
        </p:nvSpPr>
        <p:spPr/>
        <p:txBody>
          <a:bodyPr/>
          <a:lstStyle/>
          <a:p>
            <a:r>
              <a:rPr lang="en-GB" dirty="0"/>
              <a:t>‘</a:t>
            </a:r>
            <a:r>
              <a:rPr lang="en-GB" sz="2667" dirty="0"/>
              <a:t>Register wars’</a:t>
            </a:r>
          </a:p>
          <a:p>
            <a:endParaRPr lang="en-GB" dirty="0"/>
          </a:p>
        </p:txBody>
      </p:sp>
      <p:pic>
        <p:nvPicPr>
          <p:cNvPr id="3074" name="Picture 2" descr="6 steps to resolve customer conflict | storEDGE">
            <a:extLst>
              <a:ext uri="{FF2B5EF4-FFF2-40B4-BE49-F238E27FC236}">
                <a16:creationId xmlns:a16="http://schemas.microsoft.com/office/drawing/2014/main" id="{410C097C-F15B-ED46-9F72-066E6148FAB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43674" y="2348880"/>
            <a:ext cx="5347471" cy="34758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694386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4294967295"/>
            <p:extLst>
              <p:ext uri="{D42A27DB-BD31-4B8C-83A1-F6EECF244321}">
                <p14:modId xmlns:p14="http://schemas.microsoft.com/office/powerpoint/2010/main" val="2593393234"/>
              </p:ext>
            </p:extLst>
          </p:nvPr>
        </p:nvGraphicFramePr>
        <p:xfrm>
          <a:off x="0" y="893763"/>
          <a:ext cx="5856651" cy="5415379"/>
        </p:xfrm>
        <a:graphic>
          <a:graphicData uri="http://schemas.openxmlformats.org/drawingml/2006/table">
            <a:tbl>
              <a:tblPr firstRow="1" bandRow="1">
                <a:tableStyleId>{5C22544A-7EE6-4342-B048-85BDC9FD1C3A}</a:tableStyleId>
              </a:tblPr>
              <a:tblGrid>
                <a:gridCol w="3439460">
                  <a:extLst>
                    <a:ext uri="{9D8B030D-6E8A-4147-A177-3AD203B41FA5}">
                      <a16:colId xmlns:a16="http://schemas.microsoft.com/office/drawing/2014/main" val="20000"/>
                    </a:ext>
                  </a:extLst>
                </a:gridCol>
                <a:gridCol w="2417191">
                  <a:extLst>
                    <a:ext uri="{9D8B030D-6E8A-4147-A177-3AD203B41FA5}">
                      <a16:colId xmlns:a16="http://schemas.microsoft.com/office/drawing/2014/main" val="20001"/>
                    </a:ext>
                  </a:extLst>
                </a:gridCol>
              </a:tblGrid>
              <a:tr h="678181">
                <a:tc>
                  <a:txBody>
                    <a:bodyPr/>
                    <a:lstStyle/>
                    <a:p>
                      <a:r>
                        <a:rPr lang="en-GB" sz="2000" b="0" dirty="0">
                          <a:solidFill>
                            <a:schemeClr val="tx1"/>
                          </a:solidFill>
                          <a:latin typeface="Century Gothic" panose="020B0502020202020204" pitchFamily="34" charset="0"/>
                        </a:rPr>
                        <a:t>1 What does deforestation mean?</a:t>
                      </a:r>
                    </a:p>
                  </a:txBody>
                  <a:tcPr marL="68580" marR="68580" marT="34291" marB="3429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endParaRPr lang="en-GB" sz="1500" b="0" dirty="0">
                        <a:solidFill>
                          <a:schemeClr val="tx1"/>
                        </a:solidFill>
                        <a:latin typeface="Century Gothic" panose="020B0502020202020204" pitchFamily="34" charset="0"/>
                      </a:endParaRPr>
                    </a:p>
                  </a:txBody>
                  <a:tcPr marL="68580" marR="68580" marT="34291" marB="3429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0000"/>
                  </a:ext>
                </a:extLst>
              </a:tr>
              <a:tr h="892433">
                <a:tc>
                  <a:txBody>
                    <a:bodyPr/>
                    <a:lstStyle/>
                    <a:p>
                      <a:r>
                        <a:rPr lang="en-GB" sz="2000" b="0" dirty="0">
                          <a:solidFill>
                            <a:schemeClr val="tx1"/>
                          </a:solidFill>
                          <a:latin typeface="Century Gothic" panose="020B0502020202020204" pitchFamily="34" charset="0"/>
                        </a:rPr>
                        <a:t>2 What does logging mean?</a:t>
                      </a:r>
                    </a:p>
                  </a:txBody>
                  <a:tcPr marL="68580" marR="68580" marT="34291" marB="3429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endParaRPr lang="en-GB" sz="1500" b="0" dirty="0">
                        <a:solidFill>
                          <a:schemeClr val="tx1"/>
                        </a:solidFill>
                        <a:latin typeface="Century Gothic" panose="020B0502020202020204" pitchFamily="34" charset="0"/>
                      </a:endParaRPr>
                    </a:p>
                  </a:txBody>
                  <a:tcPr marL="68580" marR="68580" marT="34291" marB="3429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0001"/>
                  </a:ext>
                </a:extLst>
              </a:tr>
              <a:tr h="98298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000" b="0" dirty="0">
                          <a:solidFill>
                            <a:schemeClr val="tx1"/>
                          </a:solidFill>
                          <a:latin typeface="Century Gothic" panose="020B0502020202020204" pitchFamily="34" charset="0"/>
                        </a:rPr>
                        <a:t>3 What is an example of a small-scale ecosystem?</a:t>
                      </a:r>
                    </a:p>
                    <a:p>
                      <a:endParaRPr lang="en-GB" sz="2000" b="0" dirty="0">
                        <a:solidFill>
                          <a:schemeClr val="tx1"/>
                        </a:solidFill>
                        <a:latin typeface="Century Gothic" panose="020B0502020202020204" pitchFamily="34" charset="0"/>
                      </a:endParaRPr>
                    </a:p>
                  </a:txBody>
                  <a:tcPr marL="68580" marR="68580" marT="34291" marB="3429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GB" sz="1500" b="0" dirty="0">
                        <a:solidFill>
                          <a:schemeClr val="tx1"/>
                        </a:solidFill>
                        <a:latin typeface="Century Gothic" panose="020B0502020202020204" pitchFamily="34" charset="0"/>
                      </a:endParaRPr>
                    </a:p>
                  </a:txBody>
                  <a:tcPr marL="68580" marR="68580" marT="34291" marB="3429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2"/>
                  </a:ext>
                </a:extLst>
              </a:tr>
              <a:tr h="892433">
                <a:tc>
                  <a:txBody>
                    <a:bodyPr/>
                    <a:lstStyle/>
                    <a:p>
                      <a:r>
                        <a:rPr lang="en-GB" sz="2000" b="0" dirty="0">
                          <a:solidFill>
                            <a:schemeClr val="tx1"/>
                          </a:solidFill>
                          <a:latin typeface="Century Gothic" panose="020B0502020202020204" pitchFamily="34" charset="0"/>
                        </a:rPr>
                        <a:t>4 What is a food web</a:t>
                      </a:r>
                      <a:r>
                        <a:rPr lang="en-GB" sz="2000" b="0" baseline="0" dirty="0">
                          <a:solidFill>
                            <a:schemeClr val="tx1"/>
                          </a:solidFill>
                          <a:latin typeface="Century Gothic" panose="020B0502020202020204" pitchFamily="34" charset="0"/>
                        </a:rPr>
                        <a:t>?</a:t>
                      </a:r>
                      <a:endParaRPr lang="en-GB" sz="2000" b="0" dirty="0">
                        <a:solidFill>
                          <a:schemeClr val="tx1"/>
                        </a:solidFill>
                        <a:latin typeface="Century Gothic" panose="020B0502020202020204" pitchFamily="34" charset="0"/>
                      </a:endParaRPr>
                    </a:p>
                  </a:txBody>
                  <a:tcPr marL="68580" marR="68580" marT="34291" marB="3429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endParaRPr lang="en-GB" sz="1500" b="0" dirty="0">
                        <a:solidFill>
                          <a:schemeClr val="tx1"/>
                        </a:solidFill>
                        <a:latin typeface="Century Gothic" panose="020B0502020202020204" pitchFamily="34" charset="0"/>
                      </a:endParaRPr>
                    </a:p>
                  </a:txBody>
                  <a:tcPr marL="68580" marR="68580" marT="34291" marB="3429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3"/>
                  </a:ext>
                </a:extLst>
              </a:tr>
              <a:tr h="1076916">
                <a:tc>
                  <a:txBody>
                    <a:bodyPr/>
                    <a:lstStyle/>
                    <a:p>
                      <a:r>
                        <a:rPr lang="en-GB" sz="2000" b="0" dirty="0">
                          <a:solidFill>
                            <a:schemeClr val="tx1"/>
                          </a:solidFill>
                          <a:latin typeface="Century Gothic" panose="020B0502020202020204" pitchFamily="34" charset="0"/>
                        </a:rPr>
                        <a:t>5 What is economic development</a:t>
                      </a:r>
                      <a:r>
                        <a:rPr lang="en-GB" sz="2000" b="0" baseline="0" dirty="0">
                          <a:solidFill>
                            <a:schemeClr val="tx1"/>
                          </a:solidFill>
                          <a:latin typeface="Century Gothic" panose="020B0502020202020204" pitchFamily="34" charset="0"/>
                        </a:rPr>
                        <a:t>?</a:t>
                      </a:r>
                      <a:endParaRPr lang="en-GB" sz="2000" b="0" dirty="0">
                        <a:solidFill>
                          <a:schemeClr val="tx1"/>
                        </a:solidFill>
                        <a:latin typeface="Century Gothic" panose="020B0502020202020204" pitchFamily="34" charset="0"/>
                      </a:endParaRPr>
                    </a:p>
                  </a:txBody>
                  <a:tcPr marL="68580" marR="68580" marT="34291" marB="3429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endParaRPr lang="en-GB" sz="1500" b="0" dirty="0">
                        <a:solidFill>
                          <a:schemeClr val="tx1"/>
                        </a:solidFill>
                        <a:latin typeface="Century Gothic" panose="020B0502020202020204" pitchFamily="34" charset="0"/>
                      </a:endParaRPr>
                    </a:p>
                  </a:txBody>
                  <a:tcPr marL="68580" marR="68580" marT="34291" marB="3429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0004"/>
                  </a:ext>
                </a:extLst>
              </a:tr>
              <a:tr h="892433">
                <a:tc>
                  <a:txBody>
                    <a:bodyPr/>
                    <a:lstStyle/>
                    <a:p>
                      <a:r>
                        <a:rPr lang="en-GB" sz="2000" b="0" dirty="0">
                          <a:solidFill>
                            <a:schemeClr val="tx1"/>
                          </a:solidFill>
                          <a:latin typeface="Century Gothic" panose="020B0502020202020204" pitchFamily="34" charset="0"/>
                        </a:rPr>
                        <a:t>6 What does life expectancy measure?</a:t>
                      </a:r>
                    </a:p>
                  </a:txBody>
                  <a:tcPr marL="68580" marR="68580" marT="34291" marB="3429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endParaRPr lang="en-GB" sz="1500" b="0" dirty="0">
                        <a:solidFill>
                          <a:schemeClr val="tx1"/>
                        </a:solidFill>
                        <a:latin typeface="Century Gothic" panose="020B0502020202020204" pitchFamily="34" charset="0"/>
                      </a:endParaRPr>
                    </a:p>
                  </a:txBody>
                  <a:tcPr marL="68580" marR="68580" marT="34291" marB="3429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0005"/>
                  </a:ext>
                </a:extLst>
              </a:tr>
            </a:tbl>
          </a:graphicData>
        </a:graphic>
      </p:graphicFrame>
      <p:sp>
        <p:nvSpPr>
          <p:cNvPr id="6" name="Rectangle 5"/>
          <p:cNvSpPr/>
          <p:nvPr/>
        </p:nvSpPr>
        <p:spPr>
          <a:xfrm>
            <a:off x="3619360" y="106355"/>
            <a:ext cx="3792320" cy="692628"/>
          </a:xfrm>
          <a:prstGeom prst="rect">
            <a:avLst/>
          </a:prstGeom>
          <a:noFill/>
        </p:spPr>
        <p:txBody>
          <a:bodyPr wrap="none" lIns="68580" tIns="34291" rIns="68580" bIns="34291">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4051" b="1" dirty="0">
                <a:ln/>
                <a:solidFill>
                  <a:schemeClr val="accent3"/>
                </a:solidFill>
              </a:rPr>
              <a:t>Do now: Quick  6</a:t>
            </a:r>
          </a:p>
        </p:txBody>
      </p:sp>
      <p:pic>
        <p:nvPicPr>
          <p:cNvPr id="8" name="Picture 7"/>
          <p:cNvPicPr>
            <a:picLocks noChangeAspect="1"/>
          </p:cNvPicPr>
          <p:nvPr/>
        </p:nvPicPr>
        <p:blipFill>
          <a:blip r:embed="rId2"/>
          <a:stretch>
            <a:fillRect/>
          </a:stretch>
        </p:blipFill>
        <p:spPr>
          <a:xfrm>
            <a:off x="7411680" y="1582532"/>
            <a:ext cx="1640627" cy="1307307"/>
          </a:xfrm>
          <a:prstGeom prst="rect">
            <a:avLst/>
          </a:prstGeom>
        </p:spPr>
      </p:pic>
      <p:pic>
        <p:nvPicPr>
          <p:cNvPr id="9" name="Picture 8"/>
          <p:cNvPicPr>
            <a:picLocks noChangeAspect="1"/>
          </p:cNvPicPr>
          <p:nvPr/>
        </p:nvPicPr>
        <p:blipFill>
          <a:blip r:embed="rId3"/>
          <a:stretch>
            <a:fillRect/>
          </a:stretch>
        </p:blipFill>
        <p:spPr>
          <a:xfrm>
            <a:off x="6938987" y="2967117"/>
            <a:ext cx="2586015" cy="1939511"/>
          </a:xfrm>
          <a:prstGeom prst="rect">
            <a:avLst/>
          </a:prstGeom>
        </p:spPr>
      </p:pic>
      <p:sp>
        <p:nvSpPr>
          <p:cNvPr id="11" name="Rounded Rectangle 10">
            <a:extLst>
              <a:ext uri="{FF2B5EF4-FFF2-40B4-BE49-F238E27FC236}">
                <a16:creationId xmlns:a16="http://schemas.microsoft.com/office/drawing/2014/main" id="{485F311D-AB9E-8441-9519-597A5F63DB65}"/>
              </a:ext>
            </a:extLst>
          </p:cNvPr>
          <p:cNvSpPr/>
          <p:nvPr/>
        </p:nvSpPr>
        <p:spPr>
          <a:xfrm>
            <a:off x="6628267" y="5061182"/>
            <a:ext cx="3308159" cy="1344149"/>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Challenge: Explain how deforestation can bring economic benefits to a country</a:t>
            </a:r>
          </a:p>
        </p:txBody>
      </p:sp>
    </p:spTree>
    <p:extLst>
      <p:ext uri="{BB962C8B-B14F-4D97-AF65-F5344CB8AC3E}">
        <p14:creationId xmlns:p14="http://schemas.microsoft.com/office/powerpoint/2010/main" val="370419050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4294967295"/>
            <p:extLst>
              <p:ext uri="{D42A27DB-BD31-4B8C-83A1-F6EECF244321}">
                <p14:modId xmlns:p14="http://schemas.microsoft.com/office/powerpoint/2010/main" val="1811167359"/>
              </p:ext>
            </p:extLst>
          </p:nvPr>
        </p:nvGraphicFramePr>
        <p:xfrm>
          <a:off x="0" y="692150"/>
          <a:ext cx="5856651" cy="5387046"/>
        </p:xfrm>
        <a:graphic>
          <a:graphicData uri="http://schemas.openxmlformats.org/drawingml/2006/table">
            <a:tbl>
              <a:tblPr firstRow="1" bandRow="1">
                <a:tableStyleId>{5940675A-B579-460E-94D1-54222C63F5DA}</a:tableStyleId>
              </a:tblPr>
              <a:tblGrid>
                <a:gridCol w="3439460">
                  <a:extLst>
                    <a:ext uri="{9D8B030D-6E8A-4147-A177-3AD203B41FA5}">
                      <a16:colId xmlns:a16="http://schemas.microsoft.com/office/drawing/2014/main" val="20000"/>
                    </a:ext>
                  </a:extLst>
                </a:gridCol>
                <a:gridCol w="2417191">
                  <a:extLst>
                    <a:ext uri="{9D8B030D-6E8A-4147-A177-3AD203B41FA5}">
                      <a16:colId xmlns:a16="http://schemas.microsoft.com/office/drawing/2014/main" val="20001"/>
                    </a:ext>
                  </a:extLst>
                </a:gridCol>
              </a:tblGrid>
              <a:tr h="678181">
                <a:tc>
                  <a:txBody>
                    <a:bodyPr/>
                    <a:lstStyle/>
                    <a:p>
                      <a:r>
                        <a:rPr lang="en-GB" sz="2000" b="0" dirty="0">
                          <a:solidFill>
                            <a:schemeClr val="tx1"/>
                          </a:solidFill>
                          <a:latin typeface="Century Gothic" panose="020B0502020202020204" pitchFamily="34" charset="0"/>
                        </a:rPr>
                        <a:t>1 What does deforestation mean?</a:t>
                      </a:r>
                    </a:p>
                  </a:txBody>
                  <a:tcPr marL="68580" marR="68580" marT="34291" marB="34291">
                    <a:solidFill>
                      <a:schemeClr val="bg1"/>
                    </a:solidFill>
                  </a:tcPr>
                </a:tc>
                <a:tc>
                  <a:txBody>
                    <a:bodyPr/>
                    <a:lstStyle/>
                    <a:p>
                      <a:r>
                        <a:rPr lang="en-GB" sz="1500" b="0" dirty="0">
                          <a:solidFill>
                            <a:schemeClr val="tx1"/>
                          </a:solidFill>
                          <a:latin typeface="Century Gothic" panose="020B0502020202020204" pitchFamily="34" charset="0"/>
                        </a:rPr>
                        <a:t>Removal of trees</a:t>
                      </a:r>
                    </a:p>
                  </a:txBody>
                  <a:tcPr marL="68580" marR="68580" marT="34291" marB="34291">
                    <a:solidFill>
                      <a:schemeClr val="bg1"/>
                    </a:solidFill>
                  </a:tcPr>
                </a:tc>
                <a:extLst>
                  <a:ext uri="{0D108BD9-81ED-4DB2-BD59-A6C34878D82A}">
                    <a16:rowId xmlns:a16="http://schemas.microsoft.com/office/drawing/2014/main" val="10000"/>
                  </a:ext>
                </a:extLst>
              </a:tr>
              <a:tr h="765659">
                <a:tc>
                  <a:txBody>
                    <a:bodyPr/>
                    <a:lstStyle/>
                    <a:p>
                      <a:r>
                        <a:rPr lang="en-GB" sz="2000" b="0" dirty="0">
                          <a:solidFill>
                            <a:schemeClr val="tx1"/>
                          </a:solidFill>
                          <a:latin typeface="Century Gothic" panose="020B0502020202020204" pitchFamily="34" charset="0"/>
                        </a:rPr>
                        <a:t>2 What does logging mean?</a:t>
                      </a:r>
                    </a:p>
                  </a:txBody>
                  <a:tcPr marL="68580" marR="68580" marT="34291" marB="34291">
                    <a:solidFill>
                      <a:schemeClr val="bg1"/>
                    </a:solidFill>
                  </a:tcPr>
                </a:tc>
                <a:tc>
                  <a:txBody>
                    <a:bodyPr/>
                    <a:lstStyle/>
                    <a:p>
                      <a:r>
                        <a:rPr lang="en-GB" sz="1500" b="0" dirty="0">
                          <a:solidFill>
                            <a:schemeClr val="tx1"/>
                          </a:solidFill>
                          <a:latin typeface="Century Gothic" panose="020B0502020202020204" pitchFamily="34" charset="0"/>
                        </a:rPr>
                        <a:t>Removing trees by cutting them down</a:t>
                      </a:r>
                    </a:p>
                  </a:txBody>
                  <a:tcPr marL="68580" marR="68580" marT="34291" marB="34291">
                    <a:solidFill>
                      <a:schemeClr val="bg1"/>
                    </a:solidFill>
                  </a:tcPr>
                </a:tc>
                <a:extLst>
                  <a:ext uri="{0D108BD9-81ED-4DB2-BD59-A6C34878D82A}">
                    <a16:rowId xmlns:a16="http://schemas.microsoft.com/office/drawing/2014/main" val="10001"/>
                  </a:ext>
                </a:extLst>
              </a:tr>
              <a:tr h="98298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000" b="0" dirty="0">
                          <a:solidFill>
                            <a:schemeClr val="tx1"/>
                          </a:solidFill>
                          <a:latin typeface="Century Gothic" panose="020B0502020202020204" pitchFamily="34" charset="0"/>
                        </a:rPr>
                        <a:t>3 What is an example of a  small-scale ecosystem?</a:t>
                      </a:r>
                    </a:p>
                    <a:p>
                      <a:endParaRPr lang="en-GB" sz="2000" b="0" dirty="0">
                        <a:solidFill>
                          <a:schemeClr val="tx1"/>
                        </a:solidFill>
                        <a:latin typeface="Century Gothic" panose="020B0502020202020204" pitchFamily="34" charset="0"/>
                      </a:endParaRPr>
                    </a:p>
                  </a:txBody>
                  <a:tcPr marL="68580" marR="68580" marT="34291" marB="34291">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1500" b="0" dirty="0">
                          <a:solidFill>
                            <a:schemeClr val="tx1"/>
                          </a:solidFill>
                          <a:latin typeface="Century Gothic" panose="020B0502020202020204" pitchFamily="34" charset="0"/>
                        </a:rPr>
                        <a:t>A pond, hedgerow, tree etc</a:t>
                      </a:r>
                    </a:p>
                  </a:txBody>
                  <a:tcPr marL="68580" marR="68580" marT="34291" marB="34291">
                    <a:solidFill>
                      <a:schemeClr val="bg1"/>
                    </a:solidFill>
                  </a:tcPr>
                </a:tc>
                <a:extLst>
                  <a:ext uri="{0D108BD9-81ED-4DB2-BD59-A6C34878D82A}">
                    <a16:rowId xmlns:a16="http://schemas.microsoft.com/office/drawing/2014/main" val="10002"/>
                  </a:ext>
                </a:extLst>
              </a:tr>
              <a:tr h="962661">
                <a:tc>
                  <a:txBody>
                    <a:bodyPr/>
                    <a:lstStyle/>
                    <a:p>
                      <a:r>
                        <a:rPr lang="en-GB" sz="2000" b="0" dirty="0">
                          <a:solidFill>
                            <a:schemeClr val="tx1"/>
                          </a:solidFill>
                          <a:latin typeface="Century Gothic" panose="020B0502020202020204" pitchFamily="34" charset="0"/>
                        </a:rPr>
                        <a:t>4 What is a food web</a:t>
                      </a:r>
                      <a:r>
                        <a:rPr lang="en-GB" sz="2000" b="0" baseline="0" dirty="0">
                          <a:solidFill>
                            <a:schemeClr val="tx1"/>
                          </a:solidFill>
                          <a:latin typeface="Century Gothic" panose="020B0502020202020204" pitchFamily="34" charset="0"/>
                        </a:rPr>
                        <a:t>?</a:t>
                      </a:r>
                      <a:endParaRPr lang="en-GB" sz="2000" b="0" dirty="0">
                        <a:solidFill>
                          <a:schemeClr val="tx1"/>
                        </a:solidFill>
                        <a:latin typeface="Century Gothic" panose="020B0502020202020204" pitchFamily="34" charset="0"/>
                      </a:endParaRPr>
                    </a:p>
                  </a:txBody>
                  <a:tcPr marL="68580" marR="68580" marT="34291" marB="34291"/>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1500" b="0" dirty="0">
                          <a:solidFill>
                            <a:schemeClr val="tx1"/>
                          </a:solidFill>
                          <a:latin typeface="Century Gothic" panose="020B0502020202020204" pitchFamily="34" charset="0"/>
                        </a:rPr>
                        <a:t>A complex set</a:t>
                      </a:r>
                      <a:r>
                        <a:rPr lang="en-GB" sz="1500" b="0" baseline="0" dirty="0">
                          <a:solidFill>
                            <a:schemeClr val="tx1"/>
                          </a:solidFill>
                          <a:latin typeface="Century Gothic" panose="020B0502020202020204" pitchFamily="34" charset="0"/>
                        </a:rPr>
                        <a:t> of links between producers and consumers, many connected food chains</a:t>
                      </a:r>
                      <a:endParaRPr lang="en-GB" sz="1500" b="0" dirty="0">
                        <a:solidFill>
                          <a:schemeClr val="tx1"/>
                        </a:solidFill>
                        <a:latin typeface="Century Gothic" panose="020B0502020202020204" pitchFamily="34" charset="0"/>
                      </a:endParaRPr>
                    </a:p>
                  </a:txBody>
                  <a:tcPr marL="68580" marR="68580" marT="34291" marB="34291"/>
                </a:tc>
                <a:extLst>
                  <a:ext uri="{0D108BD9-81ED-4DB2-BD59-A6C34878D82A}">
                    <a16:rowId xmlns:a16="http://schemas.microsoft.com/office/drawing/2014/main" val="10003"/>
                  </a:ext>
                </a:extLst>
              </a:tr>
              <a:tr h="1186181">
                <a:tc>
                  <a:txBody>
                    <a:bodyPr/>
                    <a:lstStyle/>
                    <a:p>
                      <a:r>
                        <a:rPr lang="en-GB" sz="2000" b="0" dirty="0">
                          <a:solidFill>
                            <a:schemeClr val="tx1"/>
                          </a:solidFill>
                          <a:latin typeface="Century Gothic" panose="020B0502020202020204" pitchFamily="34" charset="0"/>
                        </a:rPr>
                        <a:t>5 What is economic development</a:t>
                      </a:r>
                      <a:r>
                        <a:rPr lang="en-GB" sz="2000" b="0" baseline="0" dirty="0">
                          <a:solidFill>
                            <a:schemeClr val="tx1"/>
                          </a:solidFill>
                          <a:latin typeface="Century Gothic" panose="020B0502020202020204" pitchFamily="34" charset="0"/>
                        </a:rPr>
                        <a:t>?</a:t>
                      </a:r>
                      <a:endParaRPr lang="en-GB" sz="2000" b="0" dirty="0">
                        <a:solidFill>
                          <a:schemeClr val="tx1"/>
                        </a:solidFill>
                        <a:latin typeface="Century Gothic" panose="020B0502020202020204" pitchFamily="34" charset="0"/>
                      </a:endParaRPr>
                    </a:p>
                  </a:txBody>
                  <a:tcPr marL="68580" marR="68580" marT="34291" marB="34291"/>
                </a:tc>
                <a:tc>
                  <a:txBody>
                    <a:bodyPr/>
                    <a:lstStyle/>
                    <a:p>
                      <a:r>
                        <a:rPr lang="en-GB" sz="1500" b="0" dirty="0">
                          <a:solidFill>
                            <a:schemeClr val="tx1"/>
                          </a:solidFill>
                          <a:latin typeface="Century Gothic" panose="020B0502020202020204" pitchFamily="34" charset="0"/>
                        </a:rPr>
                        <a:t>When a country improves and becomes more wealthy. The standard of living increases</a:t>
                      </a:r>
                    </a:p>
                  </a:txBody>
                  <a:tcPr marL="68580" marR="68580" marT="34291" marB="34291"/>
                </a:tc>
                <a:extLst>
                  <a:ext uri="{0D108BD9-81ED-4DB2-BD59-A6C34878D82A}">
                    <a16:rowId xmlns:a16="http://schemas.microsoft.com/office/drawing/2014/main" val="10004"/>
                  </a:ext>
                </a:extLst>
              </a:tr>
              <a:tr h="765659">
                <a:tc>
                  <a:txBody>
                    <a:bodyPr/>
                    <a:lstStyle/>
                    <a:p>
                      <a:r>
                        <a:rPr lang="en-GB" sz="2000" b="0" dirty="0">
                          <a:solidFill>
                            <a:schemeClr val="tx1"/>
                          </a:solidFill>
                          <a:latin typeface="Century Gothic" panose="020B0502020202020204" pitchFamily="34" charset="0"/>
                        </a:rPr>
                        <a:t>6 What does life expectancy measure?</a:t>
                      </a:r>
                    </a:p>
                  </a:txBody>
                  <a:tcPr marL="68580" marR="68580" marT="34291" marB="34291"/>
                </a:tc>
                <a:tc>
                  <a:txBody>
                    <a:bodyPr/>
                    <a:lstStyle/>
                    <a:p>
                      <a:r>
                        <a:rPr lang="en-GB" sz="1500" b="0" dirty="0">
                          <a:solidFill>
                            <a:schemeClr val="tx1"/>
                          </a:solidFill>
                          <a:latin typeface="Century Gothic" panose="020B0502020202020204" pitchFamily="34" charset="0"/>
                        </a:rPr>
                        <a:t>Healthcare, nutrition and housing quality.</a:t>
                      </a:r>
                    </a:p>
                  </a:txBody>
                  <a:tcPr marL="68580" marR="68580" marT="34291" marB="34291"/>
                </a:tc>
                <a:extLst>
                  <a:ext uri="{0D108BD9-81ED-4DB2-BD59-A6C34878D82A}">
                    <a16:rowId xmlns:a16="http://schemas.microsoft.com/office/drawing/2014/main" val="10005"/>
                  </a:ext>
                </a:extLst>
              </a:tr>
            </a:tbl>
          </a:graphicData>
        </a:graphic>
      </p:graphicFrame>
      <p:sp>
        <p:nvSpPr>
          <p:cNvPr id="6" name="Rectangle 5"/>
          <p:cNvSpPr/>
          <p:nvPr/>
        </p:nvSpPr>
        <p:spPr>
          <a:xfrm>
            <a:off x="3888084" y="0"/>
            <a:ext cx="3792320" cy="692628"/>
          </a:xfrm>
          <a:prstGeom prst="rect">
            <a:avLst/>
          </a:prstGeom>
          <a:noFill/>
        </p:spPr>
        <p:txBody>
          <a:bodyPr wrap="none" lIns="68580" tIns="34291" rIns="68580" bIns="34291">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4051" b="1" dirty="0">
                <a:ln/>
                <a:solidFill>
                  <a:schemeClr val="accent3"/>
                </a:solidFill>
              </a:rPr>
              <a:t>Do now: Quick  6</a:t>
            </a:r>
          </a:p>
        </p:txBody>
      </p:sp>
      <p:pic>
        <p:nvPicPr>
          <p:cNvPr id="8" name="Picture 7"/>
          <p:cNvPicPr>
            <a:picLocks noChangeAspect="1"/>
          </p:cNvPicPr>
          <p:nvPr/>
        </p:nvPicPr>
        <p:blipFill>
          <a:blip r:embed="rId2"/>
          <a:stretch>
            <a:fillRect/>
          </a:stretch>
        </p:blipFill>
        <p:spPr>
          <a:xfrm>
            <a:off x="7411680" y="1582532"/>
            <a:ext cx="1640627" cy="1307307"/>
          </a:xfrm>
          <a:prstGeom prst="rect">
            <a:avLst/>
          </a:prstGeom>
        </p:spPr>
      </p:pic>
      <p:pic>
        <p:nvPicPr>
          <p:cNvPr id="9" name="Picture 8"/>
          <p:cNvPicPr>
            <a:picLocks noChangeAspect="1"/>
          </p:cNvPicPr>
          <p:nvPr/>
        </p:nvPicPr>
        <p:blipFill>
          <a:blip r:embed="rId3"/>
          <a:stretch>
            <a:fillRect/>
          </a:stretch>
        </p:blipFill>
        <p:spPr>
          <a:xfrm>
            <a:off x="6938987" y="2967117"/>
            <a:ext cx="2586015" cy="1939511"/>
          </a:xfrm>
          <a:prstGeom prst="rect">
            <a:avLst/>
          </a:prstGeom>
        </p:spPr>
      </p:pic>
      <p:sp>
        <p:nvSpPr>
          <p:cNvPr id="11" name="Rounded Rectangle 10">
            <a:extLst>
              <a:ext uri="{FF2B5EF4-FFF2-40B4-BE49-F238E27FC236}">
                <a16:creationId xmlns:a16="http://schemas.microsoft.com/office/drawing/2014/main" id="{485F311D-AB9E-8441-9519-597A5F63DB65}"/>
              </a:ext>
            </a:extLst>
          </p:cNvPr>
          <p:cNvSpPr/>
          <p:nvPr/>
        </p:nvSpPr>
        <p:spPr>
          <a:xfrm>
            <a:off x="6628267" y="5061182"/>
            <a:ext cx="3308159" cy="1344149"/>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Challenge: Explain how deforestation can bring economic benefits to a country</a:t>
            </a:r>
          </a:p>
        </p:txBody>
      </p:sp>
    </p:spTree>
    <p:extLst>
      <p:ext uri="{BB962C8B-B14F-4D97-AF65-F5344CB8AC3E}">
        <p14:creationId xmlns:p14="http://schemas.microsoft.com/office/powerpoint/2010/main" val="37392435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7DF62-2324-E246-89AA-6AE70E575733}"/>
              </a:ext>
            </a:extLst>
          </p:cNvPr>
          <p:cNvSpPr>
            <a:spLocks noGrp="1"/>
          </p:cNvSpPr>
          <p:nvPr>
            <p:ph type="title"/>
          </p:nvPr>
        </p:nvSpPr>
        <p:spPr/>
        <p:txBody>
          <a:bodyPr>
            <a:normAutofit/>
          </a:bodyPr>
          <a:lstStyle/>
          <a:p>
            <a:r>
              <a:rPr lang="en-US" dirty="0"/>
              <a:t>Examiner CPD</a:t>
            </a:r>
          </a:p>
        </p:txBody>
      </p:sp>
      <p:sp>
        <p:nvSpPr>
          <p:cNvPr id="3" name="Content Placeholder 2">
            <a:extLst>
              <a:ext uri="{FF2B5EF4-FFF2-40B4-BE49-F238E27FC236}">
                <a16:creationId xmlns:a16="http://schemas.microsoft.com/office/drawing/2014/main" id="{D8F0B4C4-77B3-6D4C-8023-183F8C299DF0}"/>
              </a:ext>
            </a:extLst>
          </p:cNvPr>
          <p:cNvSpPr>
            <a:spLocks noGrp="1"/>
          </p:cNvSpPr>
          <p:nvPr>
            <p:ph idx="1"/>
          </p:nvPr>
        </p:nvSpPr>
        <p:spPr/>
        <p:txBody>
          <a:bodyPr/>
          <a:lstStyle/>
          <a:p>
            <a:pPr>
              <a:buFont typeface="Arial" panose="020B0604020202020204" pitchFamily="34" charset="0"/>
              <a:buChar char="•"/>
            </a:pPr>
            <a:r>
              <a:rPr lang="en-US" sz="2800" dirty="0"/>
              <a:t>One of the best forms of CPD</a:t>
            </a:r>
          </a:p>
          <a:p>
            <a:pPr>
              <a:buFont typeface="Arial" panose="020B0604020202020204" pitchFamily="34" charset="0"/>
              <a:buChar char="•"/>
            </a:pPr>
            <a:r>
              <a:rPr lang="en-US" sz="2800" dirty="0"/>
              <a:t>Changes how you teach</a:t>
            </a:r>
          </a:p>
          <a:p>
            <a:pPr>
              <a:buFont typeface="Arial" panose="020B0604020202020204" pitchFamily="34" charset="0"/>
              <a:buChar char="•"/>
            </a:pPr>
            <a:r>
              <a:rPr lang="en-US" sz="2800" dirty="0"/>
              <a:t>Strengthens understanding of the assessment</a:t>
            </a:r>
          </a:p>
          <a:p>
            <a:pPr>
              <a:buFont typeface="Arial" panose="020B0604020202020204" pitchFamily="34" charset="0"/>
              <a:buChar char="•"/>
            </a:pPr>
            <a:r>
              <a:rPr lang="en-US" sz="2800" dirty="0"/>
              <a:t>Helps with internal mocks</a:t>
            </a:r>
          </a:p>
          <a:p>
            <a:endParaRPr lang="en-US" dirty="0"/>
          </a:p>
        </p:txBody>
      </p:sp>
    </p:spTree>
    <p:extLst>
      <p:ext uri="{BB962C8B-B14F-4D97-AF65-F5344CB8AC3E}">
        <p14:creationId xmlns:p14="http://schemas.microsoft.com/office/powerpoint/2010/main" val="343109128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40CE64-D360-469E-9506-F8FC895B49B5}"/>
              </a:ext>
            </a:extLst>
          </p:cNvPr>
          <p:cNvSpPr>
            <a:spLocks noGrp="1"/>
          </p:cNvSpPr>
          <p:nvPr>
            <p:ph type="title"/>
          </p:nvPr>
        </p:nvSpPr>
        <p:spPr/>
        <p:txBody>
          <a:bodyPr>
            <a:normAutofit/>
          </a:bodyPr>
          <a:lstStyle/>
          <a:p>
            <a:r>
              <a:rPr lang="en-GB" dirty="0"/>
              <a:t>Revision checklist</a:t>
            </a:r>
          </a:p>
        </p:txBody>
      </p:sp>
      <p:sp>
        <p:nvSpPr>
          <p:cNvPr id="3" name="Content Placeholder 2">
            <a:extLst>
              <a:ext uri="{FF2B5EF4-FFF2-40B4-BE49-F238E27FC236}">
                <a16:creationId xmlns:a16="http://schemas.microsoft.com/office/drawing/2014/main" id="{21DAD941-A2B8-44C7-B071-700A63618D29}"/>
              </a:ext>
            </a:extLst>
          </p:cNvPr>
          <p:cNvSpPr>
            <a:spLocks noGrp="1"/>
          </p:cNvSpPr>
          <p:nvPr>
            <p:ph idx="1"/>
          </p:nvPr>
        </p:nvSpPr>
        <p:spPr/>
        <p:txBody>
          <a:bodyPr>
            <a:normAutofit/>
          </a:bodyPr>
          <a:lstStyle/>
          <a:p>
            <a:r>
              <a:rPr lang="en-GB" sz="2667" dirty="0"/>
              <a:t>Questions rather than topics</a:t>
            </a:r>
          </a:p>
        </p:txBody>
      </p:sp>
    </p:spTree>
    <p:extLst>
      <p:ext uri="{BB962C8B-B14F-4D97-AF65-F5344CB8AC3E}">
        <p14:creationId xmlns:p14="http://schemas.microsoft.com/office/powerpoint/2010/main" val="225994163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2402" y="563538"/>
            <a:ext cx="9601067" cy="1143000"/>
          </a:xfrm>
        </p:spPr>
        <p:txBody>
          <a:bodyPr>
            <a:normAutofit/>
          </a:bodyPr>
          <a:lstStyle/>
          <a:p>
            <a:r>
              <a:rPr lang="en-GB" dirty="0"/>
              <a:t>Short low stakes quizzes and games</a:t>
            </a:r>
          </a:p>
        </p:txBody>
      </p:sp>
      <p:sp>
        <p:nvSpPr>
          <p:cNvPr id="3" name="Content Placeholder 2"/>
          <p:cNvSpPr>
            <a:spLocks noGrp="1"/>
          </p:cNvSpPr>
          <p:nvPr>
            <p:ph idx="1"/>
          </p:nvPr>
        </p:nvSpPr>
        <p:spPr/>
        <p:txBody>
          <a:bodyPr/>
          <a:lstStyle/>
          <a:p>
            <a:r>
              <a:rPr lang="en-GB" dirty="0"/>
              <a:t>Odd one out</a:t>
            </a:r>
          </a:p>
          <a:p>
            <a:pPr marL="0" indent="0">
              <a:buNone/>
            </a:pPr>
            <a:endParaRPr lang="en-GB" dirty="0"/>
          </a:p>
          <a:p>
            <a:pPr marL="0" indent="0">
              <a:buNone/>
            </a:pPr>
            <a:r>
              <a:rPr lang="en-GB" dirty="0"/>
              <a:t>1) Attrition      Abrasion      Saltation</a:t>
            </a:r>
          </a:p>
          <a:p>
            <a:pPr marL="0" indent="0">
              <a:buNone/>
            </a:pPr>
            <a:endParaRPr lang="en-GB" dirty="0"/>
          </a:p>
          <a:p>
            <a:pPr marL="0" indent="0">
              <a:buNone/>
            </a:pPr>
            <a:r>
              <a:rPr lang="en-GB" dirty="0"/>
              <a:t>2) Meander     Waterfall      Gorge</a:t>
            </a:r>
          </a:p>
        </p:txBody>
      </p:sp>
    </p:spTree>
    <p:extLst>
      <p:ext uri="{BB962C8B-B14F-4D97-AF65-F5344CB8AC3E}">
        <p14:creationId xmlns:p14="http://schemas.microsoft.com/office/powerpoint/2010/main" val="107251893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1477" y="620688"/>
            <a:ext cx="9601067" cy="1143000"/>
          </a:xfrm>
        </p:spPr>
        <p:txBody>
          <a:bodyPr>
            <a:normAutofit/>
          </a:bodyPr>
          <a:lstStyle/>
          <a:p>
            <a:r>
              <a:rPr lang="en-GB" dirty="0"/>
              <a:t>Short low stakes quizzes and games</a:t>
            </a:r>
          </a:p>
        </p:txBody>
      </p:sp>
      <p:sp>
        <p:nvSpPr>
          <p:cNvPr id="3" name="Content Placeholder 2"/>
          <p:cNvSpPr>
            <a:spLocks noGrp="1"/>
          </p:cNvSpPr>
          <p:nvPr>
            <p:ph idx="1"/>
          </p:nvPr>
        </p:nvSpPr>
        <p:spPr>
          <a:xfrm>
            <a:off x="1162810" y="1973424"/>
            <a:ext cx="10058400" cy="4023360"/>
          </a:xfrm>
        </p:spPr>
        <p:txBody>
          <a:bodyPr>
            <a:normAutofit/>
          </a:bodyPr>
          <a:lstStyle/>
          <a:p>
            <a:pPr marL="0" indent="0">
              <a:buNone/>
            </a:pPr>
            <a:r>
              <a:rPr lang="en-GB" sz="2800" dirty="0"/>
              <a:t>Just a minute</a:t>
            </a:r>
          </a:p>
          <a:p>
            <a:pPr marL="0" indent="0">
              <a:buNone/>
            </a:pPr>
            <a:endParaRPr lang="en-GB" sz="2800" dirty="0"/>
          </a:p>
          <a:p>
            <a:pPr marL="0" indent="0">
              <a:buNone/>
            </a:pPr>
            <a:r>
              <a:rPr lang="en-GB" sz="2800" dirty="0"/>
              <a:t>No repetition, deviation or hesitation</a:t>
            </a:r>
          </a:p>
        </p:txBody>
      </p:sp>
      <p:pic>
        <p:nvPicPr>
          <p:cNvPr id="1026" name="Picture 2" descr="In One Minute … (Infographic)">
            <a:extLst>
              <a:ext uri="{FF2B5EF4-FFF2-40B4-BE49-F238E27FC236}">
                <a16:creationId xmlns:a16="http://schemas.microsoft.com/office/drawing/2014/main" id="{BF8EE3A5-BB90-424E-BB47-58708EA3C7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11748" y="2038536"/>
            <a:ext cx="3707904" cy="27809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777287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8124" y="1652328"/>
            <a:ext cx="10561173" cy="1143000"/>
          </a:xfrm>
        </p:spPr>
        <p:txBody>
          <a:bodyPr>
            <a:normAutofit fontScale="90000"/>
          </a:bodyPr>
          <a:lstStyle/>
          <a:p>
            <a:r>
              <a:rPr lang="en-GB" dirty="0"/>
              <a:t>Self mark quizzes/tests Forms, Seneca etc.</a:t>
            </a:r>
            <a:br>
              <a:rPr lang="en-GB" dirty="0"/>
            </a:br>
            <a:r>
              <a:rPr lang="en-GB" dirty="0"/>
              <a:t/>
            </a:r>
            <a:br>
              <a:rPr lang="en-GB" dirty="0"/>
            </a:br>
            <a:endParaRPr lang="en-GB" dirty="0"/>
          </a:p>
        </p:txBody>
      </p:sp>
      <p:sp>
        <p:nvSpPr>
          <p:cNvPr id="3" name="Content Placeholder 2"/>
          <p:cNvSpPr>
            <a:spLocks noGrp="1"/>
          </p:cNvSpPr>
          <p:nvPr>
            <p:ph idx="1"/>
          </p:nvPr>
        </p:nvSpPr>
        <p:spPr/>
        <p:txBody>
          <a:bodyPr/>
          <a:lstStyle/>
          <a:p>
            <a:pPr>
              <a:buFont typeface="Arial" panose="020B0604020202020204" pitchFamily="34" charset="0"/>
              <a:buChar char="•"/>
            </a:pPr>
            <a:r>
              <a:rPr lang="en-GB" sz="2667" dirty="0"/>
              <a:t>Multiple choice questions on ‘Forms’ or similar </a:t>
            </a:r>
          </a:p>
          <a:p>
            <a:pPr>
              <a:buFont typeface="Arial" panose="020B0604020202020204" pitchFamily="34" charset="0"/>
              <a:buChar char="•"/>
            </a:pPr>
            <a:r>
              <a:rPr lang="en-GB" sz="2667" dirty="0"/>
              <a:t>Seneca</a:t>
            </a:r>
          </a:p>
          <a:p>
            <a:pPr>
              <a:buFont typeface="Arial" panose="020B0604020202020204" pitchFamily="34" charset="0"/>
              <a:buChar char="•"/>
            </a:pPr>
            <a:r>
              <a:rPr lang="en-GB" sz="2667" dirty="0" err="1"/>
              <a:t>Educake</a:t>
            </a:r>
            <a:endParaRPr lang="en-GB" sz="2667" dirty="0"/>
          </a:p>
          <a:p>
            <a:endParaRPr lang="en-GB" dirty="0"/>
          </a:p>
          <a:p>
            <a:endParaRPr lang="en-GB" dirty="0"/>
          </a:p>
        </p:txBody>
      </p:sp>
    </p:spTree>
    <p:extLst>
      <p:ext uri="{BB962C8B-B14F-4D97-AF65-F5344CB8AC3E}">
        <p14:creationId xmlns:p14="http://schemas.microsoft.com/office/powerpoint/2010/main" val="206655334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3E735-B4EF-AB49-9AA7-487E42B36306}"/>
              </a:ext>
            </a:extLst>
          </p:cNvPr>
          <p:cNvSpPr>
            <a:spLocks noGrp="1"/>
          </p:cNvSpPr>
          <p:nvPr>
            <p:ph type="title"/>
          </p:nvPr>
        </p:nvSpPr>
        <p:spPr/>
        <p:txBody>
          <a:bodyPr>
            <a:normAutofit/>
          </a:bodyPr>
          <a:lstStyle/>
          <a:p>
            <a:r>
              <a:rPr lang="en-US" dirty="0"/>
              <a:t>Cornell notes quizzing </a:t>
            </a:r>
          </a:p>
        </p:txBody>
      </p:sp>
      <p:pic>
        <p:nvPicPr>
          <p:cNvPr id="5" name="Content Placeholder 4" descr="A screenshot of a cell phone&#10;&#10;Description automatically generated">
            <a:extLst>
              <a:ext uri="{FF2B5EF4-FFF2-40B4-BE49-F238E27FC236}">
                <a16:creationId xmlns:a16="http://schemas.microsoft.com/office/drawing/2014/main" id="{18A68F06-7A05-1740-8ED0-B0969FAFB9A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300498" y="284176"/>
            <a:ext cx="4460132" cy="5256584"/>
          </a:xfrm>
        </p:spPr>
      </p:pic>
      <p:sp>
        <p:nvSpPr>
          <p:cNvPr id="4" name="Content Placeholder 2">
            <a:extLst>
              <a:ext uri="{FF2B5EF4-FFF2-40B4-BE49-F238E27FC236}">
                <a16:creationId xmlns:a16="http://schemas.microsoft.com/office/drawing/2014/main" id="{E5839C05-B4C3-7148-9D27-1FECE286CB1B}"/>
              </a:ext>
            </a:extLst>
          </p:cNvPr>
          <p:cNvSpPr txBox="1">
            <a:spLocks/>
          </p:cNvSpPr>
          <p:nvPr/>
        </p:nvSpPr>
        <p:spPr>
          <a:xfrm>
            <a:off x="862741" y="1918362"/>
            <a:ext cx="11329259" cy="5065037"/>
          </a:xfrm>
          <a:prstGeom prst="rect">
            <a:avLst/>
          </a:prstGeom>
        </p:spPr>
        <p:txBody>
          <a:bodyPr vert="horz" lIns="121920" tIns="60960" rIns="121920" bIns="60960" rtlCol="0">
            <a:normAutofit/>
          </a:bodyPr>
          <a:lstStyle>
            <a:lvl1pPr marL="137160" indent="-137160" algn="l" defTabSz="685800" rtl="0" eaLnBrk="1" latinLnBrk="0" hangingPunct="1">
              <a:lnSpc>
                <a:spcPct val="90000"/>
              </a:lnSpc>
              <a:spcBef>
                <a:spcPts val="900"/>
              </a:spcBef>
              <a:spcAft>
                <a:spcPts val="150"/>
              </a:spcAft>
              <a:buClr>
                <a:schemeClr val="tx1"/>
              </a:buClr>
              <a:buFont typeface="Wingdings" pitchFamily="2" charset="2"/>
              <a:buChar char=""/>
              <a:defRPr sz="2400" kern="1200">
                <a:solidFill>
                  <a:srgbClr val="02659C"/>
                </a:solidFill>
                <a:latin typeface="+mn-lt"/>
                <a:ea typeface="+mn-ea"/>
                <a:cs typeface="+mn-cs"/>
              </a:defRPr>
            </a:lvl1pPr>
            <a:lvl2pPr marL="308610" indent="-137160" algn="l" defTabSz="685800" rtl="0" eaLnBrk="1" latinLnBrk="0" hangingPunct="1">
              <a:lnSpc>
                <a:spcPct val="90000"/>
              </a:lnSpc>
              <a:spcBef>
                <a:spcPts val="150"/>
              </a:spcBef>
              <a:spcAft>
                <a:spcPts val="300"/>
              </a:spcAft>
              <a:buClr>
                <a:schemeClr val="tx1"/>
              </a:buClr>
              <a:buFont typeface="Wingdings" pitchFamily="2" charset="2"/>
              <a:buChar char=""/>
              <a:defRPr sz="2000" kern="1200">
                <a:solidFill>
                  <a:srgbClr val="02659C"/>
                </a:solidFill>
                <a:latin typeface="+mn-lt"/>
                <a:ea typeface="+mn-ea"/>
                <a:cs typeface="+mn-cs"/>
              </a:defRPr>
            </a:lvl2pPr>
            <a:lvl3pPr marL="480060" indent="-137160" algn="l" defTabSz="685800" rtl="0" eaLnBrk="1" latinLnBrk="0" hangingPunct="1">
              <a:lnSpc>
                <a:spcPct val="90000"/>
              </a:lnSpc>
              <a:spcBef>
                <a:spcPts val="150"/>
              </a:spcBef>
              <a:spcAft>
                <a:spcPts val="300"/>
              </a:spcAft>
              <a:buClr>
                <a:schemeClr val="tx1"/>
              </a:buClr>
              <a:buFont typeface="Wingdings" pitchFamily="2" charset="2"/>
              <a:buChar char=""/>
              <a:defRPr sz="1800" kern="1200">
                <a:solidFill>
                  <a:srgbClr val="02659C"/>
                </a:solidFill>
                <a:latin typeface="+mn-lt"/>
                <a:ea typeface="+mn-ea"/>
                <a:cs typeface="+mn-cs"/>
              </a:defRPr>
            </a:lvl3pPr>
            <a:lvl4pPr marL="651510" indent="-137160" algn="l" defTabSz="685800" rtl="0" eaLnBrk="1" latinLnBrk="0" hangingPunct="1">
              <a:lnSpc>
                <a:spcPct val="90000"/>
              </a:lnSpc>
              <a:spcBef>
                <a:spcPts val="150"/>
              </a:spcBef>
              <a:spcAft>
                <a:spcPts val="300"/>
              </a:spcAft>
              <a:buClr>
                <a:schemeClr val="tx1"/>
              </a:buClr>
              <a:buFont typeface="Wingdings" pitchFamily="2" charset="2"/>
              <a:buChar char=""/>
              <a:defRPr sz="1800" kern="1200">
                <a:solidFill>
                  <a:srgbClr val="02659C"/>
                </a:solidFill>
                <a:latin typeface="+mn-lt"/>
                <a:ea typeface="+mn-ea"/>
                <a:cs typeface="+mn-cs"/>
              </a:defRPr>
            </a:lvl4pPr>
            <a:lvl5pPr marL="822960" indent="-137160" algn="l" defTabSz="685800" rtl="0" eaLnBrk="1" latinLnBrk="0" hangingPunct="1">
              <a:lnSpc>
                <a:spcPct val="90000"/>
              </a:lnSpc>
              <a:spcBef>
                <a:spcPts val="150"/>
              </a:spcBef>
              <a:spcAft>
                <a:spcPts val="300"/>
              </a:spcAft>
              <a:buClr>
                <a:schemeClr val="tx1"/>
              </a:buClr>
              <a:buFont typeface="Wingdings" pitchFamily="2" charset="2"/>
              <a:buChar char=""/>
              <a:defRPr sz="1800" kern="1200">
                <a:solidFill>
                  <a:srgbClr val="02659C"/>
                </a:solidFill>
                <a:latin typeface="+mn-lt"/>
                <a:ea typeface="+mn-ea"/>
                <a:cs typeface="+mn-cs"/>
              </a:defRPr>
            </a:lvl5pPr>
            <a:lvl6pPr marL="963450" indent="-17145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tx1"/>
                </a:solidFill>
                <a:latin typeface="+mn-lt"/>
                <a:ea typeface="+mn-ea"/>
                <a:cs typeface="+mn-cs"/>
              </a:defRPr>
            </a:lvl6pPr>
            <a:lvl7pPr marL="1103850" indent="-17145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tx1"/>
                </a:solidFill>
                <a:latin typeface="+mn-lt"/>
                <a:ea typeface="+mn-ea"/>
                <a:cs typeface="+mn-cs"/>
              </a:defRPr>
            </a:lvl7pPr>
            <a:lvl8pPr marL="1221750" indent="-17145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tx1"/>
                </a:solidFill>
                <a:latin typeface="+mn-lt"/>
                <a:ea typeface="+mn-ea"/>
                <a:cs typeface="+mn-cs"/>
              </a:defRPr>
            </a:lvl8pPr>
            <a:lvl9pPr marL="1354650" indent="-17145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tx1"/>
                </a:solidFill>
                <a:latin typeface="+mn-lt"/>
                <a:ea typeface="+mn-ea"/>
                <a:cs typeface="+mn-cs"/>
              </a:defRPr>
            </a:lvl9pPr>
          </a:lstStyle>
          <a:p>
            <a:pPr>
              <a:buFont typeface="Arial" panose="020B0604020202020204" pitchFamily="34" charset="0"/>
              <a:buChar char="•"/>
            </a:pPr>
            <a:r>
              <a:rPr lang="en-GB" sz="2800" dirty="0">
                <a:solidFill>
                  <a:schemeClr val="tx1"/>
                </a:solidFill>
                <a:latin typeface="Century Gothic" panose="020B0502020202020204" pitchFamily="34" charset="0"/>
              </a:rPr>
              <a:t>Plenary in their exercise book</a:t>
            </a:r>
          </a:p>
          <a:p>
            <a:pPr>
              <a:buFont typeface="Arial" panose="020B0604020202020204" pitchFamily="34" charset="0"/>
              <a:buChar char="•"/>
            </a:pPr>
            <a:r>
              <a:rPr lang="en-GB" sz="2800" dirty="0">
                <a:solidFill>
                  <a:schemeClr val="tx1"/>
                </a:solidFill>
                <a:latin typeface="Century Gothic" panose="020B0502020202020204" pitchFamily="34" charset="0"/>
              </a:rPr>
              <a:t>Write quiz questions on the left</a:t>
            </a:r>
          </a:p>
          <a:p>
            <a:pPr>
              <a:buFont typeface="Arial" panose="020B0604020202020204" pitchFamily="34" charset="0"/>
              <a:buChar char="•"/>
            </a:pPr>
            <a:r>
              <a:rPr lang="en-GB" sz="2800" dirty="0">
                <a:solidFill>
                  <a:schemeClr val="tx1"/>
                </a:solidFill>
                <a:latin typeface="Century Gothic" panose="020B0502020202020204" pitchFamily="34" charset="0"/>
              </a:rPr>
              <a:t>Write a summary at the bottom</a:t>
            </a:r>
          </a:p>
          <a:p>
            <a:pPr>
              <a:buFont typeface="Arial" panose="020B0604020202020204" pitchFamily="34" charset="0"/>
              <a:buChar char="•"/>
            </a:pPr>
            <a:r>
              <a:rPr lang="en-GB" sz="2800" dirty="0">
                <a:solidFill>
                  <a:schemeClr val="tx1"/>
                </a:solidFill>
                <a:latin typeface="Century Gothic" panose="020B0502020202020204" pitchFamily="34" charset="0"/>
              </a:rPr>
              <a:t>Test and answer at home</a:t>
            </a:r>
          </a:p>
        </p:txBody>
      </p:sp>
    </p:spTree>
    <p:extLst>
      <p:ext uri="{BB962C8B-B14F-4D97-AF65-F5344CB8AC3E}">
        <p14:creationId xmlns:p14="http://schemas.microsoft.com/office/powerpoint/2010/main" val="160541215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C47058-4932-2249-A873-DA063EFE951D}"/>
              </a:ext>
            </a:extLst>
          </p:cNvPr>
          <p:cNvSpPr>
            <a:spLocks noGrp="1"/>
          </p:cNvSpPr>
          <p:nvPr>
            <p:ph type="title"/>
          </p:nvPr>
        </p:nvSpPr>
        <p:spPr>
          <a:xfrm>
            <a:off x="1097280" y="715361"/>
            <a:ext cx="11360800" cy="1041656"/>
          </a:xfrm>
        </p:spPr>
        <p:txBody>
          <a:bodyPr>
            <a:normAutofit/>
          </a:bodyPr>
          <a:lstStyle/>
          <a:p>
            <a:r>
              <a:rPr lang="en-US" dirty="0"/>
              <a:t>Low teacher expectations</a:t>
            </a:r>
          </a:p>
        </p:txBody>
      </p:sp>
      <p:sp>
        <p:nvSpPr>
          <p:cNvPr id="3" name="Content Placeholder 2">
            <a:extLst>
              <a:ext uri="{FF2B5EF4-FFF2-40B4-BE49-F238E27FC236}">
                <a16:creationId xmlns:a16="http://schemas.microsoft.com/office/drawing/2014/main" id="{896F97D7-D027-7248-AB0A-1C23E1085B00}"/>
              </a:ext>
            </a:extLst>
          </p:cNvPr>
          <p:cNvSpPr>
            <a:spLocks noGrp="1"/>
          </p:cNvSpPr>
          <p:nvPr>
            <p:ph idx="1"/>
          </p:nvPr>
        </p:nvSpPr>
        <p:spPr/>
        <p:txBody>
          <a:bodyPr/>
          <a:lstStyle/>
          <a:p>
            <a:pPr>
              <a:buFont typeface="Arial" panose="020B0604020202020204" pitchFamily="34" charset="0"/>
              <a:buChar char="•"/>
            </a:pPr>
            <a:r>
              <a:rPr lang="en-US" sz="3200" dirty="0"/>
              <a:t>‘Boy friendly’ KS3 SOL can lack high expectations as content doesn’t necessarily drive interest and  promotes stereotypes. This is less of an issue with the current national curriculum.</a:t>
            </a:r>
          </a:p>
          <a:p>
            <a:pPr>
              <a:buFont typeface="Arial" panose="020B0604020202020204" pitchFamily="34" charset="0"/>
              <a:buChar char="•"/>
            </a:pPr>
            <a:r>
              <a:rPr lang="en-US" sz="3200" dirty="0"/>
              <a:t>Teachers can sometimes expect less from boys than girls</a:t>
            </a:r>
          </a:p>
          <a:p>
            <a:pPr>
              <a:buFont typeface="Arial" panose="020B0604020202020204" pitchFamily="34" charset="0"/>
              <a:buChar char="•"/>
            </a:pPr>
            <a:r>
              <a:rPr lang="en-US" sz="3200" dirty="0"/>
              <a:t>Setting can be an issue, as previously discussed</a:t>
            </a:r>
          </a:p>
          <a:p>
            <a:endParaRPr lang="en-US" dirty="0"/>
          </a:p>
          <a:p>
            <a:endParaRPr lang="en-US" dirty="0"/>
          </a:p>
          <a:p>
            <a:endParaRPr lang="en-US" dirty="0"/>
          </a:p>
        </p:txBody>
      </p:sp>
    </p:spTree>
    <p:extLst>
      <p:ext uri="{BB962C8B-B14F-4D97-AF65-F5344CB8AC3E}">
        <p14:creationId xmlns:p14="http://schemas.microsoft.com/office/powerpoint/2010/main" val="1211029456"/>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C2FFA9-DE4B-D741-8199-057D2CC3AE5A}"/>
              </a:ext>
            </a:extLst>
          </p:cNvPr>
          <p:cNvSpPr>
            <a:spLocks noGrp="1"/>
          </p:cNvSpPr>
          <p:nvPr>
            <p:ph type="title"/>
          </p:nvPr>
        </p:nvSpPr>
        <p:spPr>
          <a:xfrm>
            <a:off x="1097280" y="337264"/>
            <a:ext cx="11360800" cy="1303283"/>
          </a:xfrm>
        </p:spPr>
        <p:txBody>
          <a:bodyPr>
            <a:normAutofit/>
          </a:bodyPr>
          <a:lstStyle/>
          <a:p>
            <a:r>
              <a:rPr lang="en-US" dirty="0"/>
              <a:t>Good practice for ensuring high expectations</a:t>
            </a:r>
          </a:p>
        </p:txBody>
      </p:sp>
      <p:sp>
        <p:nvSpPr>
          <p:cNvPr id="3" name="Content Placeholder 2">
            <a:extLst>
              <a:ext uri="{FF2B5EF4-FFF2-40B4-BE49-F238E27FC236}">
                <a16:creationId xmlns:a16="http://schemas.microsoft.com/office/drawing/2014/main" id="{10FE7CD2-82BD-1647-9B4F-524467B33F58}"/>
              </a:ext>
            </a:extLst>
          </p:cNvPr>
          <p:cNvSpPr>
            <a:spLocks noGrp="1"/>
          </p:cNvSpPr>
          <p:nvPr>
            <p:ph idx="1"/>
          </p:nvPr>
        </p:nvSpPr>
        <p:spPr/>
        <p:txBody>
          <a:bodyPr/>
          <a:lstStyle/>
          <a:p>
            <a:pPr>
              <a:buFont typeface="Arial" panose="020B0604020202020204" pitchFamily="34" charset="0"/>
              <a:buChar char="•"/>
            </a:pPr>
            <a:r>
              <a:rPr lang="en-US" dirty="0"/>
              <a:t>Recap previous learning</a:t>
            </a:r>
          </a:p>
          <a:p>
            <a:pPr>
              <a:buFont typeface="Arial" panose="020B0604020202020204" pitchFamily="34" charset="0"/>
              <a:buChar char="•"/>
            </a:pPr>
            <a:r>
              <a:rPr lang="en-US" dirty="0"/>
              <a:t>Use models and examples (part 3)</a:t>
            </a:r>
          </a:p>
          <a:p>
            <a:pPr>
              <a:buFont typeface="Arial" panose="020B0604020202020204" pitchFamily="34" charset="0"/>
              <a:buChar char="•"/>
            </a:pPr>
            <a:r>
              <a:rPr lang="en-US" dirty="0"/>
              <a:t>Scaffold for success</a:t>
            </a:r>
          </a:p>
          <a:p>
            <a:pPr>
              <a:buFont typeface="Arial" panose="020B0604020202020204" pitchFamily="34" charset="0"/>
              <a:buChar char="•"/>
            </a:pPr>
            <a:r>
              <a:rPr lang="en-US" dirty="0"/>
              <a:t>Check for understanding (AFL)</a:t>
            </a:r>
          </a:p>
          <a:p>
            <a:pPr>
              <a:buFont typeface="Arial" panose="020B0604020202020204" pitchFamily="34" charset="0"/>
              <a:buChar char="•"/>
            </a:pPr>
            <a:r>
              <a:rPr lang="en-US" dirty="0"/>
              <a:t>Avoid gimmicks</a:t>
            </a:r>
          </a:p>
          <a:p>
            <a:pPr>
              <a:buFont typeface="Arial" panose="020B0604020202020204" pitchFamily="34" charset="0"/>
              <a:buChar char="•"/>
            </a:pPr>
            <a:r>
              <a:rPr lang="en-US" dirty="0"/>
              <a:t>Treat boys and girls the same; high expectations and high challenge</a:t>
            </a:r>
          </a:p>
          <a:p>
            <a:pPr>
              <a:buFont typeface="Arial" panose="020B0604020202020204" pitchFamily="34" charset="0"/>
              <a:buChar char="•"/>
            </a:pPr>
            <a:r>
              <a:rPr lang="en-US" dirty="0"/>
              <a:t>Change our view of them; low and middle ability is fixed</a:t>
            </a:r>
          </a:p>
          <a:p>
            <a:endParaRPr lang="en-US" dirty="0"/>
          </a:p>
          <a:p>
            <a:pPr marL="0" indent="0">
              <a:buNone/>
            </a:pPr>
            <a:endParaRPr lang="en-US" dirty="0"/>
          </a:p>
        </p:txBody>
      </p:sp>
    </p:spTree>
    <p:extLst>
      <p:ext uri="{BB962C8B-B14F-4D97-AF65-F5344CB8AC3E}">
        <p14:creationId xmlns:p14="http://schemas.microsoft.com/office/powerpoint/2010/main" val="287900996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C47058-4932-2249-A873-DA063EFE951D}"/>
              </a:ext>
            </a:extLst>
          </p:cNvPr>
          <p:cNvSpPr>
            <a:spLocks noGrp="1"/>
          </p:cNvSpPr>
          <p:nvPr>
            <p:ph type="title"/>
          </p:nvPr>
        </p:nvSpPr>
        <p:spPr>
          <a:xfrm>
            <a:off x="1084994" y="1586079"/>
            <a:ext cx="11360800" cy="763600"/>
          </a:xfrm>
        </p:spPr>
        <p:txBody>
          <a:bodyPr>
            <a:normAutofit fontScale="90000"/>
          </a:bodyPr>
          <a:lstStyle/>
          <a:p>
            <a:r>
              <a:rPr lang="en-US" dirty="0"/>
              <a:t>Low motivation: </a:t>
            </a:r>
            <a:r>
              <a:rPr lang="en-GB" dirty="0"/>
              <a:t>seeing the intrinsic value of learning rather than performance goals</a:t>
            </a:r>
            <a:r>
              <a:rPr lang="en-GB" dirty="0">
                <a:highlight>
                  <a:srgbClr val="FFFF00"/>
                </a:highlight>
              </a:rPr>
              <a:t/>
            </a:r>
            <a:br>
              <a:rPr lang="en-GB" dirty="0">
                <a:highlight>
                  <a:srgbClr val="FFFF00"/>
                </a:highlight>
              </a:rPr>
            </a:br>
            <a:endParaRPr lang="en-US" dirty="0"/>
          </a:p>
        </p:txBody>
      </p:sp>
      <p:sp>
        <p:nvSpPr>
          <p:cNvPr id="3" name="Content Placeholder 2">
            <a:extLst>
              <a:ext uri="{FF2B5EF4-FFF2-40B4-BE49-F238E27FC236}">
                <a16:creationId xmlns:a16="http://schemas.microsoft.com/office/drawing/2014/main" id="{896F97D7-D027-7248-AB0A-1C23E1085B00}"/>
              </a:ext>
            </a:extLst>
          </p:cNvPr>
          <p:cNvSpPr>
            <a:spLocks noGrp="1"/>
          </p:cNvSpPr>
          <p:nvPr>
            <p:ph idx="1"/>
          </p:nvPr>
        </p:nvSpPr>
        <p:spPr>
          <a:xfrm>
            <a:off x="1100764" y="1872959"/>
            <a:ext cx="10834061" cy="5065037"/>
          </a:xfrm>
        </p:spPr>
        <p:txBody>
          <a:bodyPr>
            <a:noAutofit/>
          </a:bodyPr>
          <a:lstStyle/>
          <a:p>
            <a:r>
              <a:rPr lang="en-GB" dirty="0"/>
              <a:t>Boys tend to focus on a long-term goal rather than enjoy the learning process</a:t>
            </a:r>
          </a:p>
          <a:p>
            <a:r>
              <a:rPr lang="en-GB" dirty="0"/>
              <a:t>Many boys complete learning activities to avoid negative consequences or to get something in return rather than finding the learning process satisfying</a:t>
            </a:r>
          </a:p>
          <a:p>
            <a:r>
              <a:rPr lang="en-GB" dirty="0"/>
              <a:t>Ideas for engagement through effective teaching: </a:t>
            </a:r>
          </a:p>
          <a:p>
            <a:pPr marL="152396" indent="0">
              <a:buNone/>
            </a:pPr>
            <a:r>
              <a:rPr lang="en-GB" dirty="0"/>
              <a:t>-provide a scaffold for a challenging task (key words/ sentence starters). Circulate and ensure boys are on-task. Get them to experience success.  </a:t>
            </a:r>
          </a:p>
          <a:p>
            <a:pPr marL="152396" indent="0">
              <a:buNone/>
            </a:pPr>
            <a:r>
              <a:rPr lang="en-GB" dirty="0"/>
              <a:t>-discuss ideas with boys and then choose those boys to answer with a developed point</a:t>
            </a:r>
          </a:p>
          <a:p>
            <a:pPr marL="152396" indent="0">
              <a:buNone/>
            </a:pPr>
            <a:r>
              <a:rPr lang="en-GB" dirty="0"/>
              <a:t>-use a students example under a visualiser and model the writing process to enable metacognition</a:t>
            </a:r>
            <a:endParaRPr lang="en-US" dirty="0"/>
          </a:p>
        </p:txBody>
      </p:sp>
    </p:spTree>
    <p:extLst>
      <p:ext uri="{BB962C8B-B14F-4D97-AF65-F5344CB8AC3E}">
        <p14:creationId xmlns:p14="http://schemas.microsoft.com/office/powerpoint/2010/main" val="281471197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C47058-4932-2249-A873-DA063EFE951D}"/>
              </a:ext>
            </a:extLst>
          </p:cNvPr>
          <p:cNvSpPr>
            <a:spLocks noGrp="1"/>
          </p:cNvSpPr>
          <p:nvPr>
            <p:ph type="title"/>
          </p:nvPr>
        </p:nvSpPr>
        <p:spPr>
          <a:xfrm>
            <a:off x="1127008" y="1586409"/>
            <a:ext cx="11360800" cy="763600"/>
          </a:xfrm>
        </p:spPr>
        <p:txBody>
          <a:bodyPr>
            <a:normAutofit fontScale="90000"/>
          </a:bodyPr>
          <a:lstStyle/>
          <a:p>
            <a:r>
              <a:rPr lang="en-US" dirty="0"/>
              <a:t>Low motivation: </a:t>
            </a:r>
            <a:r>
              <a:rPr lang="en-GB" dirty="0"/>
              <a:t>seeing the intrinsic value of learning rather than performance goals</a:t>
            </a:r>
            <a:r>
              <a:rPr lang="en-GB" dirty="0">
                <a:highlight>
                  <a:srgbClr val="FFFF00"/>
                </a:highlight>
              </a:rPr>
              <a:t/>
            </a:r>
            <a:br>
              <a:rPr lang="en-GB" dirty="0">
                <a:highlight>
                  <a:srgbClr val="FFFF00"/>
                </a:highlight>
              </a:rPr>
            </a:br>
            <a:endParaRPr lang="en-US" dirty="0"/>
          </a:p>
        </p:txBody>
      </p:sp>
      <p:sp>
        <p:nvSpPr>
          <p:cNvPr id="3" name="Content Placeholder 2">
            <a:extLst>
              <a:ext uri="{FF2B5EF4-FFF2-40B4-BE49-F238E27FC236}">
                <a16:creationId xmlns:a16="http://schemas.microsoft.com/office/drawing/2014/main" id="{896F97D7-D027-7248-AB0A-1C23E1085B00}"/>
              </a:ext>
            </a:extLst>
          </p:cNvPr>
          <p:cNvSpPr>
            <a:spLocks noGrp="1"/>
          </p:cNvSpPr>
          <p:nvPr>
            <p:ph idx="1"/>
          </p:nvPr>
        </p:nvSpPr>
        <p:spPr>
          <a:xfrm>
            <a:off x="1142779" y="1968209"/>
            <a:ext cx="11329259" cy="5065037"/>
          </a:xfrm>
        </p:spPr>
        <p:txBody>
          <a:bodyPr>
            <a:noAutofit/>
          </a:bodyPr>
          <a:lstStyle/>
          <a:p>
            <a:pPr>
              <a:buFont typeface="Arial" panose="020B0604020202020204" pitchFamily="34" charset="0"/>
              <a:buChar char="•"/>
            </a:pPr>
            <a:r>
              <a:rPr lang="en-GB" sz="2800" dirty="0"/>
              <a:t>“You’re better than this” for some students</a:t>
            </a:r>
          </a:p>
          <a:p>
            <a:pPr>
              <a:buFont typeface="Arial" panose="020B0604020202020204" pitchFamily="34" charset="0"/>
              <a:buChar char="•"/>
            </a:pPr>
            <a:r>
              <a:rPr lang="en-GB" sz="2800" dirty="0"/>
              <a:t>“I bet you can’t…” for some students</a:t>
            </a:r>
          </a:p>
          <a:p>
            <a:pPr>
              <a:buFont typeface="Arial" panose="020B0604020202020204" pitchFamily="34" charset="0"/>
              <a:buChar char="•"/>
            </a:pPr>
            <a:r>
              <a:rPr lang="en-GB" sz="2800" dirty="0"/>
              <a:t>Promote curiosity (addressed later)</a:t>
            </a:r>
          </a:p>
          <a:p>
            <a:pPr>
              <a:buFont typeface="Arial" panose="020B0604020202020204" pitchFamily="34" charset="0"/>
              <a:buChar char="•"/>
            </a:pPr>
            <a:r>
              <a:rPr lang="en-GB" sz="2800" dirty="0"/>
              <a:t>Use praise often and specifically</a:t>
            </a:r>
            <a:endParaRPr lang="en-US" sz="2800" dirty="0"/>
          </a:p>
        </p:txBody>
      </p:sp>
    </p:spTree>
    <p:extLst>
      <p:ext uri="{BB962C8B-B14F-4D97-AF65-F5344CB8AC3E}">
        <p14:creationId xmlns:p14="http://schemas.microsoft.com/office/powerpoint/2010/main" val="4096515543"/>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C47058-4932-2249-A873-DA063EFE951D}"/>
              </a:ext>
            </a:extLst>
          </p:cNvPr>
          <p:cNvSpPr>
            <a:spLocks noGrp="1"/>
          </p:cNvSpPr>
          <p:nvPr>
            <p:ph type="title"/>
          </p:nvPr>
        </p:nvSpPr>
        <p:spPr>
          <a:xfrm>
            <a:off x="1031446" y="937909"/>
            <a:ext cx="11360800" cy="763600"/>
          </a:xfrm>
        </p:spPr>
        <p:txBody>
          <a:bodyPr>
            <a:normAutofit fontScale="90000"/>
          </a:bodyPr>
          <a:lstStyle/>
          <a:p>
            <a:r>
              <a:rPr lang="en-US" dirty="0"/>
              <a:t>Low motivation: teacher clarity and assessment knowledge</a:t>
            </a:r>
          </a:p>
        </p:txBody>
      </p:sp>
      <p:sp>
        <p:nvSpPr>
          <p:cNvPr id="3" name="Content Placeholder 2">
            <a:extLst>
              <a:ext uri="{FF2B5EF4-FFF2-40B4-BE49-F238E27FC236}">
                <a16:creationId xmlns:a16="http://schemas.microsoft.com/office/drawing/2014/main" id="{896F97D7-D027-7248-AB0A-1C23E1085B00}"/>
              </a:ext>
            </a:extLst>
          </p:cNvPr>
          <p:cNvSpPr>
            <a:spLocks noGrp="1"/>
          </p:cNvSpPr>
          <p:nvPr>
            <p:ph idx="1"/>
          </p:nvPr>
        </p:nvSpPr>
        <p:spPr>
          <a:xfrm>
            <a:off x="1031446" y="1792963"/>
            <a:ext cx="11329259" cy="5065037"/>
          </a:xfrm>
        </p:spPr>
        <p:txBody>
          <a:bodyPr>
            <a:noAutofit/>
          </a:bodyPr>
          <a:lstStyle/>
          <a:p>
            <a:pPr>
              <a:buFont typeface="Arial" panose="020B0604020202020204" pitchFamily="34" charset="0"/>
              <a:buChar char="•"/>
            </a:pPr>
            <a:r>
              <a:rPr lang="en-US" sz="2133" dirty="0"/>
              <a:t>Clarity of explanations (the curse of the expert): </a:t>
            </a:r>
          </a:p>
          <a:p>
            <a:pPr>
              <a:buFont typeface="Arial" panose="020B0604020202020204" pitchFamily="34" charset="0"/>
              <a:buChar char="•"/>
            </a:pPr>
            <a:r>
              <a:rPr lang="en-US" sz="2133" dirty="0"/>
              <a:t>Explicit instruction:</a:t>
            </a:r>
          </a:p>
          <a:p>
            <a:pPr>
              <a:buFont typeface="Arial" panose="020B0604020202020204" pitchFamily="34" charset="0"/>
              <a:buChar char="•"/>
            </a:pPr>
            <a:r>
              <a:rPr lang="en-GB" sz="2133" dirty="0"/>
              <a:t>teaching skills and concepts in small steps</a:t>
            </a:r>
            <a:r>
              <a:rPr lang="en-US" sz="2133" dirty="0"/>
              <a:t>. Use of audio and video, </a:t>
            </a:r>
            <a:r>
              <a:rPr lang="en-US" sz="2133" dirty="0" err="1"/>
              <a:t>GCSEpod</a:t>
            </a:r>
            <a:r>
              <a:rPr lang="en-US" sz="2133" dirty="0"/>
              <a:t>, Seneca</a:t>
            </a:r>
          </a:p>
          <a:p>
            <a:pPr>
              <a:buFont typeface="Arial" panose="020B0604020202020204" pitchFamily="34" charset="0"/>
              <a:buChar char="•"/>
            </a:pPr>
            <a:r>
              <a:rPr lang="en-GB" sz="2133" dirty="0"/>
              <a:t>using examples and non-examples</a:t>
            </a:r>
            <a:r>
              <a:rPr lang="en-US" sz="2133" dirty="0"/>
              <a:t>. Use of models such as a walking talking demo and </a:t>
            </a:r>
            <a:r>
              <a:rPr lang="en-US" sz="2133" dirty="0" err="1"/>
              <a:t>wagolls</a:t>
            </a:r>
            <a:r>
              <a:rPr lang="en-US" sz="2133" dirty="0"/>
              <a:t> and </a:t>
            </a:r>
            <a:r>
              <a:rPr lang="en-US" sz="2133" dirty="0" err="1"/>
              <a:t>wabolls</a:t>
            </a:r>
            <a:r>
              <a:rPr lang="en-US" sz="2133" dirty="0"/>
              <a:t> and how to get the most out of them </a:t>
            </a:r>
          </a:p>
          <a:p>
            <a:pPr>
              <a:buFont typeface="Arial" panose="020B0604020202020204" pitchFamily="34" charset="0"/>
              <a:buChar char="•"/>
            </a:pPr>
            <a:r>
              <a:rPr lang="en-GB" sz="2133" dirty="0"/>
              <a:t>using clear and unambiguous language</a:t>
            </a:r>
          </a:p>
          <a:p>
            <a:pPr>
              <a:buFont typeface="Arial" panose="020B0604020202020204" pitchFamily="34" charset="0"/>
              <a:buChar char="•"/>
            </a:pPr>
            <a:r>
              <a:rPr lang="en-GB" sz="2133" dirty="0"/>
              <a:t>anticipating and planning for common misconceptions.  Planning in AFL and hinge-questions</a:t>
            </a:r>
            <a:endParaRPr lang="en-US" sz="2133" dirty="0"/>
          </a:p>
          <a:p>
            <a:pPr>
              <a:buFont typeface="Arial" panose="020B0604020202020204" pitchFamily="34" charset="0"/>
              <a:buChar char="•"/>
            </a:pPr>
            <a:r>
              <a:rPr lang="en-US" sz="2133" dirty="0"/>
              <a:t>Purposeful feedback </a:t>
            </a:r>
          </a:p>
          <a:p>
            <a:pPr>
              <a:buFont typeface="Arial" panose="020B0604020202020204" pitchFamily="34" charset="0"/>
              <a:buChar char="•"/>
            </a:pPr>
            <a:r>
              <a:rPr lang="en-US" sz="2133" dirty="0"/>
              <a:t>The learning journey (medium and long-term plan)</a:t>
            </a:r>
          </a:p>
          <a:p>
            <a:pPr>
              <a:buFont typeface="Arial" panose="020B0604020202020204" pitchFamily="34" charset="0"/>
              <a:buChar char="•"/>
            </a:pPr>
            <a:r>
              <a:rPr lang="en-US" sz="2133" dirty="0"/>
              <a:t>Understanding exam technique and assessment</a:t>
            </a:r>
          </a:p>
        </p:txBody>
      </p:sp>
    </p:spTree>
    <p:extLst>
      <p:ext uri="{BB962C8B-B14F-4D97-AF65-F5344CB8AC3E}">
        <p14:creationId xmlns:p14="http://schemas.microsoft.com/office/powerpoint/2010/main" val="18488133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Aims of the session</a:t>
            </a:r>
          </a:p>
        </p:txBody>
      </p:sp>
      <p:sp>
        <p:nvSpPr>
          <p:cNvPr id="3" name="Content Placeholder 2"/>
          <p:cNvSpPr>
            <a:spLocks noGrp="1"/>
          </p:cNvSpPr>
          <p:nvPr>
            <p:ph idx="1"/>
          </p:nvPr>
        </p:nvSpPr>
        <p:spPr/>
        <p:txBody>
          <a:bodyPr>
            <a:normAutofit/>
          </a:bodyPr>
          <a:lstStyle/>
          <a:p>
            <a:pPr>
              <a:buFont typeface="Arial" panose="020B0604020202020204" pitchFamily="34" charset="0"/>
              <a:buChar char="•"/>
            </a:pPr>
            <a:r>
              <a:rPr lang="en-GB" sz="2800" dirty="0"/>
              <a:t>Consideration of factors determining low and middle achieving student success (assessment, revision, support strategies)</a:t>
            </a:r>
          </a:p>
          <a:p>
            <a:pPr>
              <a:buFont typeface="Arial" panose="020B0604020202020204" pitchFamily="34" charset="0"/>
              <a:buChar char="•"/>
            </a:pPr>
            <a:r>
              <a:rPr lang="en-GB" sz="2800" dirty="0"/>
              <a:t>Focus on key issues associated with Papers 1 and 2</a:t>
            </a:r>
          </a:p>
          <a:p>
            <a:pPr>
              <a:buFont typeface="Arial" panose="020B0604020202020204" pitchFamily="34" charset="0"/>
              <a:buChar char="•"/>
            </a:pPr>
            <a:r>
              <a:rPr lang="en-GB" sz="2800" dirty="0"/>
              <a:t>Focus on Paper 3 (maximising the pre-release booklet, skills and fieldwork)</a:t>
            </a:r>
          </a:p>
          <a:p>
            <a:pPr>
              <a:buFont typeface="Arial" panose="020B0604020202020204" pitchFamily="34" charset="0"/>
              <a:buChar char="•"/>
            </a:pPr>
            <a:r>
              <a:rPr lang="en-GB" sz="2800" dirty="0"/>
              <a:t>Opportunities for informal discussion and sharing good practice</a:t>
            </a:r>
          </a:p>
        </p:txBody>
      </p:sp>
    </p:spTree>
    <p:extLst>
      <p:ext uri="{BB962C8B-B14F-4D97-AF65-F5344CB8AC3E}">
        <p14:creationId xmlns:p14="http://schemas.microsoft.com/office/powerpoint/2010/main" val="259879849"/>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C47058-4932-2249-A873-DA063EFE951D}"/>
              </a:ext>
            </a:extLst>
          </p:cNvPr>
          <p:cNvSpPr>
            <a:spLocks noGrp="1"/>
          </p:cNvSpPr>
          <p:nvPr>
            <p:ph type="title"/>
          </p:nvPr>
        </p:nvSpPr>
        <p:spPr/>
        <p:txBody>
          <a:bodyPr>
            <a:normAutofit/>
          </a:bodyPr>
          <a:lstStyle/>
          <a:p>
            <a:r>
              <a:rPr lang="en-US" dirty="0"/>
              <a:t>Low motivation: Abstract ideas to concrete </a:t>
            </a:r>
          </a:p>
        </p:txBody>
      </p:sp>
      <p:sp>
        <p:nvSpPr>
          <p:cNvPr id="3" name="Content Placeholder 2">
            <a:extLst>
              <a:ext uri="{FF2B5EF4-FFF2-40B4-BE49-F238E27FC236}">
                <a16:creationId xmlns:a16="http://schemas.microsoft.com/office/drawing/2014/main" id="{896F97D7-D027-7248-AB0A-1C23E1085B00}"/>
              </a:ext>
            </a:extLst>
          </p:cNvPr>
          <p:cNvSpPr>
            <a:spLocks noGrp="1"/>
          </p:cNvSpPr>
          <p:nvPr>
            <p:ph idx="1"/>
          </p:nvPr>
        </p:nvSpPr>
        <p:spPr/>
        <p:txBody>
          <a:bodyPr>
            <a:normAutofit/>
          </a:bodyPr>
          <a:lstStyle/>
          <a:p>
            <a:pPr>
              <a:buFont typeface="Arial" panose="020B0604020202020204" pitchFamily="34" charset="0"/>
              <a:buChar char="•"/>
            </a:pPr>
            <a:r>
              <a:rPr lang="en-US" sz="2800" dirty="0">
                <a:solidFill>
                  <a:schemeClr val="tx1"/>
                </a:solidFill>
              </a:rPr>
              <a:t>Be a ‘story teller’ so students can hook their new learning to their schema</a:t>
            </a:r>
          </a:p>
          <a:p>
            <a:pPr>
              <a:buFont typeface="Arial" panose="020B0604020202020204" pitchFamily="34" charset="0"/>
              <a:buChar char="•"/>
            </a:pPr>
            <a:r>
              <a:rPr lang="en-US" sz="2800" dirty="0">
                <a:solidFill>
                  <a:schemeClr val="tx1"/>
                </a:solidFill>
              </a:rPr>
              <a:t>’abstract’ to ‘concrete’</a:t>
            </a:r>
          </a:p>
        </p:txBody>
      </p:sp>
      <p:pic>
        <p:nvPicPr>
          <p:cNvPr id="4" name="Picture 2" descr="Knee Scrape Images, Stock Photos &amp; Vectors | Shutterstock">
            <a:extLst>
              <a:ext uri="{FF2B5EF4-FFF2-40B4-BE49-F238E27FC236}">
                <a16:creationId xmlns:a16="http://schemas.microsoft.com/office/drawing/2014/main" id="{6FE4DE52-4C7B-E145-937A-6A626683A7D7}"/>
              </a:ext>
            </a:extLst>
          </p:cNvPr>
          <p:cNvPicPr>
            <a:picLocks noChangeAspect="1" noChangeArrowheads="1"/>
          </p:cNvPicPr>
          <p:nvPr/>
        </p:nvPicPr>
        <p:blipFill rotWithShape="1">
          <a:blip r:embed="rId2" cstate="hqprint">
            <a:extLst>
              <a:ext uri="{28A0092B-C50C-407E-A947-70E740481C1C}">
                <a14:useLocalDpi xmlns:a14="http://schemas.microsoft.com/office/drawing/2010/main" val="0"/>
              </a:ext>
            </a:extLst>
          </a:blip>
          <a:srcRect b="11385"/>
          <a:stretch/>
        </p:blipFill>
        <p:spPr bwMode="auto">
          <a:xfrm>
            <a:off x="7841804" y="2687400"/>
            <a:ext cx="2190633" cy="31418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1860468"/>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C47058-4932-2249-A873-DA063EFE951D}"/>
              </a:ext>
            </a:extLst>
          </p:cNvPr>
          <p:cNvSpPr>
            <a:spLocks noGrp="1"/>
          </p:cNvSpPr>
          <p:nvPr>
            <p:ph type="title"/>
          </p:nvPr>
        </p:nvSpPr>
        <p:spPr/>
        <p:txBody>
          <a:bodyPr>
            <a:normAutofit/>
          </a:bodyPr>
          <a:lstStyle/>
          <a:p>
            <a:r>
              <a:rPr lang="en-US" dirty="0"/>
              <a:t>Low motivation: competitive boys</a:t>
            </a:r>
          </a:p>
        </p:txBody>
      </p:sp>
      <p:sp>
        <p:nvSpPr>
          <p:cNvPr id="3" name="Content Placeholder 2">
            <a:extLst>
              <a:ext uri="{FF2B5EF4-FFF2-40B4-BE49-F238E27FC236}">
                <a16:creationId xmlns:a16="http://schemas.microsoft.com/office/drawing/2014/main" id="{896F97D7-D027-7248-AB0A-1C23E1085B00}"/>
              </a:ext>
            </a:extLst>
          </p:cNvPr>
          <p:cNvSpPr>
            <a:spLocks noGrp="1"/>
          </p:cNvSpPr>
          <p:nvPr>
            <p:ph idx="1"/>
          </p:nvPr>
        </p:nvSpPr>
        <p:spPr/>
        <p:txBody>
          <a:bodyPr>
            <a:normAutofit/>
          </a:bodyPr>
          <a:lstStyle/>
          <a:p>
            <a:pPr>
              <a:buFont typeface="Arial" panose="020B0604020202020204" pitchFamily="34" charset="0"/>
              <a:buChar char="•"/>
            </a:pPr>
            <a:r>
              <a:rPr lang="en-US" sz="2667" dirty="0"/>
              <a:t>Boys are generally competitive </a:t>
            </a:r>
          </a:p>
          <a:p>
            <a:pPr>
              <a:buFont typeface="Arial" panose="020B0604020202020204" pitchFamily="34" charset="0"/>
              <a:buChar char="•"/>
            </a:pPr>
            <a:r>
              <a:rPr lang="en-US" sz="2667" dirty="0"/>
              <a:t>Competition in lessons can have unintended consequences; ‘losers’ and ‘don’t try’ for risk of failure</a:t>
            </a:r>
          </a:p>
        </p:txBody>
      </p:sp>
    </p:spTree>
    <p:extLst>
      <p:ext uri="{BB962C8B-B14F-4D97-AF65-F5344CB8AC3E}">
        <p14:creationId xmlns:p14="http://schemas.microsoft.com/office/powerpoint/2010/main" val="1893076930"/>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C47058-4932-2249-A873-DA063EFE951D}"/>
              </a:ext>
            </a:extLst>
          </p:cNvPr>
          <p:cNvSpPr>
            <a:spLocks noGrp="1"/>
          </p:cNvSpPr>
          <p:nvPr>
            <p:ph type="title"/>
          </p:nvPr>
        </p:nvSpPr>
        <p:spPr>
          <a:xfrm>
            <a:off x="1097279" y="921662"/>
            <a:ext cx="12685395" cy="763600"/>
          </a:xfrm>
        </p:spPr>
        <p:txBody>
          <a:bodyPr>
            <a:normAutofit/>
          </a:bodyPr>
          <a:lstStyle/>
          <a:p>
            <a:r>
              <a:rPr lang="en-US" dirty="0"/>
              <a:t>Low motivation: competitive boys strategies</a:t>
            </a:r>
          </a:p>
        </p:txBody>
      </p:sp>
      <p:sp>
        <p:nvSpPr>
          <p:cNvPr id="3" name="Content Placeholder 2">
            <a:extLst>
              <a:ext uri="{FF2B5EF4-FFF2-40B4-BE49-F238E27FC236}">
                <a16:creationId xmlns:a16="http://schemas.microsoft.com/office/drawing/2014/main" id="{896F97D7-D027-7248-AB0A-1C23E1085B00}"/>
              </a:ext>
            </a:extLst>
          </p:cNvPr>
          <p:cNvSpPr>
            <a:spLocks noGrp="1"/>
          </p:cNvSpPr>
          <p:nvPr>
            <p:ph idx="1"/>
          </p:nvPr>
        </p:nvSpPr>
        <p:spPr/>
        <p:txBody>
          <a:bodyPr/>
          <a:lstStyle/>
          <a:p>
            <a:pPr>
              <a:buFont typeface="Arial" panose="020B0604020202020204" pitchFamily="34" charset="0"/>
              <a:buChar char="•"/>
            </a:pPr>
            <a:r>
              <a:rPr lang="en-US" dirty="0"/>
              <a:t>Low stakes retrieval quizzing is best</a:t>
            </a:r>
          </a:p>
          <a:p>
            <a:pPr>
              <a:buFont typeface="Arial" panose="020B0604020202020204" pitchFamily="34" charset="0"/>
              <a:buChar char="•"/>
            </a:pPr>
            <a:r>
              <a:rPr lang="en-US" dirty="0"/>
              <a:t>‘Personal’ competition (run your own race/ PB)</a:t>
            </a:r>
          </a:p>
          <a:p>
            <a:pPr>
              <a:buFont typeface="Arial" panose="020B0604020202020204" pitchFamily="34" charset="0"/>
              <a:buChar char="•"/>
            </a:pPr>
            <a:r>
              <a:rPr lang="en-US" dirty="0"/>
              <a:t>Don’t display test scores/grades</a:t>
            </a:r>
          </a:p>
          <a:p>
            <a:pPr>
              <a:buFont typeface="Arial" panose="020B0604020202020204" pitchFamily="34" charset="0"/>
              <a:buChar char="•"/>
            </a:pPr>
            <a:r>
              <a:rPr lang="en-US" dirty="0"/>
              <a:t>Whenever possible do not share grades</a:t>
            </a:r>
          </a:p>
          <a:p>
            <a:pPr>
              <a:buFont typeface="Arial" panose="020B0604020202020204" pitchFamily="34" charset="0"/>
              <a:buChar char="•"/>
            </a:pPr>
            <a:r>
              <a:rPr lang="en-US" dirty="0"/>
              <a:t>Praise effort</a:t>
            </a:r>
          </a:p>
          <a:p>
            <a:endParaRPr lang="en-US" dirty="0"/>
          </a:p>
          <a:p>
            <a:endParaRPr lang="en-US" dirty="0"/>
          </a:p>
        </p:txBody>
      </p:sp>
    </p:spTree>
    <p:extLst>
      <p:ext uri="{BB962C8B-B14F-4D97-AF65-F5344CB8AC3E}">
        <p14:creationId xmlns:p14="http://schemas.microsoft.com/office/powerpoint/2010/main" val="2623989554"/>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D22645-B3F2-9141-865C-14DA0EA47282}"/>
              </a:ext>
            </a:extLst>
          </p:cNvPr>
          <p:cNvSpPr>
            <a:spLocks noGrp="1"/>
          </p:cNvSpPr>
          <p:nvPr>
            <p:ph type="title"/>
          </p:nvPr>
        </p:nvSpPr>
        <p:spPr/>
        <p:txBody>
          <a:bodyPr>
            <a:normAutofit/>
          </a:bodyPr>
          <a:lstStyle/>
          <a:p>
            <a:r>
              <a:rPr lang="en-US" dirty="0"/>
              <a:t>Reflection</a:t>
            </a:r>
          </a:p>
        </p:txBody>
      </p:sp>
      <p:sp>
        <p:nvSpPr>
          <p:cNvPr id="3" name="Content Placeholder 2">
            <a:extLst>
              <a:ext uri="{FF2B5EF4-FFF2-40B4-BE49-F238E27FC236}">
                <a16:creationId xmlns:a16="http://schemas.microsoft.com/office/drawing/2014/main" id="{A0387AD9-6484-664D-9EB9-EE05BF3DB5D4}"/>
              </a:ext>
            </a:extLst>
          </p:cNvPr>
          <p:cNvSpPr>
            <a:spLocks noGrp="1"/>
          </p:cNvSpPr>
          <p:nvPr>
            <p:ph idx="1"/>
          </p:nvPr>
        </p:nvSpPr>
        <p:spPr/>
        <p:txBody>
          <a:bodyPr>
            <a:normAutofit/>
          </a:bodyPr>
          <a:lstStyle/>
          <a:p>
            <a:pPr>
              <a:buFont typeface="Arial" panose="020B0604020202020204" pitchFamily="34" charset="0"/>
              <a:buChar char="•"/>
            </a:pPr>
            <a:r>
              <a:rPr lang="en-US" sz="2800" dirty="0"/>
              <a:t>Which strategies will you try with your students and why?</a:t>
            </a:r>
          </a:p>
          <a:p>
            <a:pPr>
              <a:buFont typeface="Arial" panose="020B0604020202020204" pitchFamily="34" charset="0"/>
              <a:buChar char="•"/>
            </a:pPr>
            <a:r>
              <a:rPr lang="en-US" sz="2800" dirty="0"/>
              <a:t>What have you already tried and has worked well? Why did it work well?</a:t>
            </a:r>
          </a:p>
        </p:txBody>
      </p:sp>
      <p:pic>
        <p:nvPicPr>
          <p:cNvPr id="4" name="Graphic 3" descr="Lights On">
            <a:extLst>
              <a:ext uri="{FF2B5EF4-FFF2-40B4-BE49-F238E27FC236}">
                <a16:creationId xmlns:a16="http://schemas.microsoft.com/office/drawing/2014/main" id="{30CB523C-6C51-A44E-806D-AC0110D1CB6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10637440" y="193578"/>
            <a:ext cx="1123189" cy="1123189"/>
          </a:xfrm>
          <a:prstGeom prst="rect">
            <a:avLst/>
          </a:prstGeom>
        </p:spPr>
      </p:pic>
    </p:spTree>
    <p:extLst>
      <p:ext uri="{BB962C8B-B14F-4D97-AF65-F5344CB8AC3E}">
        <p14:creationId xmlns:p14="http://schemas.microsoft.com/office/powerpoint/2010/main" val="2937306436"/>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8863" y="872132"/>
            <a:ext cx="11360800" cy="763600"/>
          </a:xfrm>
        </p:spPr>
        <p:txBody>
          <a:bodyPr>
            <a:noAutofit/>
          </a:bodyPr>
          <a:lstStyle/>
          <a:p>
            <a:r>
              <a:rPr lang="en-GB" dirty="0"/>
              <a:t>Inspire, motivate and enthuse!</a:t>
            </a:r>
            <a:br>
              <a:rPr lang="en-GB" dirty="0"/>
            </a:br>
            <a:r>
              <a:rPr lang="en-GB" dirty="0"/>
              <a:t>Building in ‘</a:t>
            </a:r>
            <a:r>
              <a:rPr lang="en-GB" dirty="0" err="1"/>
              <a:t>botheredness</a:t>
            </a:r>
            <a:r>
              <a:rPr lang="en-GB" dirty="0"/>
              <a:t>’</a:t>
            </a:r>
          </a:p>
        </p:txBody>
      </p:sp>
      <p:sp>
        <p:nvSpPr>
          <p:cNvPr id="3" name="Content Placeholder 2"/>
          <p:cNvSpPr>
            <a:spLocks noGrp="1"/>
          </p:cNvSpPr>
          <p:nvPr>
            <p:ph idx="1"/>
          </p:nvPr>
        </p:nvSpPr>
        <p:spPr>
          <a:xfrm>
            <a:off x="1048863" y="1801538"/>
            <a:ext cx="8229600" cy="5440361"/>
          </a:xfrm>
        </p:spPr>
        <p:txBody>
          <a:bodyPr>
            <a:normAutofit fontScale="47500" lnSpcReduction="20000"/>
          </a:bodyPr>
          <a:lstStyle/>
          <a:p>
            <a:pPr>
              <a:buFont typeface="Arial" panose="020B0604020202020204" pitchFamily="34" charset="0"/>
              <a:buChar char="•"/>
            </a:pPr>
            <a:r>
              <a:rPr lang="en-GB" sz="5100" dirty="0"/>
              <a:t>Bring enthusiasm/passion to the classroom </a:t>
            </a:r>
          </a:p>
          <a:p>
            <a:pPr>
              <a:buFont typeface="Arial" panose="020B0604020202020204" pitchFamily="34" charset="0"/>
              <a:buChar char="•"/>
            </a:pPr>
            <a:r>
              <a:rPr lang="en-GB" sz="5100" dirty="0"/>
              <a:t>Freshness (starter activities, QI facts, </a:t>
            </a:r>
            <a:r>
              <a:rPr lang="en-GB" sz="5100" dirty="0" err="1"/>
              <a:t>etc</a:t>
            </a:r>
            <a:r>
              <a:rPr lang="en-GB" sz="5100" dirty="0"/>
              <a:t>)</a:t>
            </a:r>
          </a:p>
          <a:p>
            <a:pPr>
              <a:buFont typeface="Arial" panose="020B0604020202020204" pitchFamily="34" charset="0"/>
              <a:buChar char="•"/>
            </a:pPr>
            <a:r>
              <a:rPr lang="en-GB" sz="5100" dirty="0"/>
              <a:t>‘Variety is the spice of life’ (content delivery)</a:t>
            </a:r>
          </a:p>
          <a:p>
            <a:pPr>
              <a:buFont typeface="Arial" panose="020B0604020202020204" pitchFamily="34" charset="0"/>
              <a:buChar char="•"/>
            </a:pPr>
            <a:r>
              <a:rPr lang="en-GB" sz="5100" dirty="0"/>
              <a:t>Fieldwork – inside and outside school grounds</a:t>
            </a:r>
          </a:p>
          <a:p>
            <a:pPr>
              <a:buFont typeface="Arial" panose="020B0604020202020204" pitchFamily="34" charset="0"/>
              <a:buChar char="•"/>
            </a:pPr>
            <a:r>
              <a:rPr lang="en-GB" sz="5100" dirty="0"/>
              <a:t>Eccentricity (resource ‘souvenirs’, quirky is memorable) </a:t>
            </a:r>
          </a:p>
          <a:p>
            <a:pPr>
              <a:buFont typeface="Arial" panose="020B0604020202020204" pitchFamily="34" charset="0"/>
              <a:buChar char="•"/>
            </a:pPr>
            <a:r>
              <a:rPr lang="en-GB" sz="5100" dirty="0"/>
              <a:t>Geographical Association meetings/speakers; </a:t>
            </a:r>
            <a:r>
              <a:rPr lang="en-GB" sz="5100" dirty="0" err="1"/>
              <a:t>Worldwise</a:t>
            </a:r>
            <a:r>
              <a:rPr lang="en-GB" sz="5100" dirty="0"/>
              <a:t> Quiz, local manufacturers, Colleges, Organisations linked with KS3 topics</a:t>
            </a:r>
          </a:p>
          <a:p>
            <a:pPr>
              <a:buFont typeface="Arial" panose="020B0604020202020204" pitchFamily="34" charset="0"/>
              <a:buChar char="•"/>
            </a:pPr>
            <a:r>
              <a:rPr lang="en-GB" sz="5100" dirty="0"/>
              <a:t>Trips to enhance the curriculum, e.g. Chester Zoo for Ecosystems and </a:t>
            </a:r>
            <a:r>
              <a:rPr lang="en-GB" sz="5100" dirty="0" err="1"/>
              <a:t>Cadburyworld</a:t>
            </a:r>
            <a:r>
              <a:rPr lang="en-GB" sz="5100" dirty="0"/>
              <a:t> for Changing Economic World (TNC Ghana)</a:t>
            </a:r>
          </a:p>
          <a:p>
            <a:pPr>
              <a:buFont typeface="Arial" panose="020B0604020202020204" pitchFamily="34" charset="0"/>
              <a:buChar char="•"/>
            </a:pPr>
            <a:r>
              <a:rPr lang="en-GB" sz="5100" dirty="0"/>
              <a:t>Geography environment (classroom posters, weather station, etc)</a:t>
            </a:r>
          </a:p>
          <a:p>
            <a:pPr>
              <a:buFont typeface="Arial" panose="020B0604020202020204" pitchFamily="34" charset="0"/>
              <a:buChar char="•"/>
            </a:pPr>
            <a:r>
              <a:rPr lang="en-GB" sz="5100" dirty="0"/>
              <a:t>Rewards and prizes (merits, trip souvenir, etc)</a:t>
            </a:r>
            <a:endParaRPr lang="en-GB" sz="3800" dirty="0"/>
          </a:p>
          <a:p>
            <a:pPr>
              <a:buFont typeface="Arial" panose="020B0604020202020204" pitchFamily="34" charset="0"/>
              <a:buChar char="•"/>
            </a:pPr>
            <a:endParaRPr lang="en-GB" dirty="0"/>
          </a:p>
        </p:txBody>
      </p:sp>
      <p:pic>
        <p:nvPicPr>
          <p:cNvPr id="4" name="Picture 4" descr="Image result for geography teacher cartoo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020194" y="2432248"/>
            <a:ext cx="1737749" cy="144016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9689849"/>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GB" dirty="0"/>
              <a:t>Curiosity – at the heart of a good geographical education</a:t>
            </a:r>
          </a:p>
        </p:txBody>
      </p:sp>
      <p:sp>
        <p:nvSpPr>
          <p:cNvPr id="4" name="Content Placeholder 3"/>
          <p:cNvSpPr>
            <a:spLocks noGrp="1"/>
          </p:cNvSpPr>
          <p:nvPr>
            <p:ph idx="1"/>
          </p:nvPr>
        </p:nvSpPr>
        <p:spPr>
          <a:xfrm>
            <a:off x="1097280" y="1881014"/>
            <a:ext cx="6789420" cy="3394472"/>
          </a:xfrm>
        </p:spPr>
        <p:txBody>
          <a:bodyPr>
            <a:normAutofit/>
          </a:bodyPr>
          <a:lstStyle/>
          <a:p>
            <a:pPr>
              <a:buFont typeface="Arial" panose="020B0604020202020204" pitchFamily="34" charset="0"/>
              <a:buChar char="•"/>
            </a:pPr>
            <a:r>
              <a:rPr lang="en-GB" sz="2400" dirty="0"/>
              <a:t>Why is the weather like this?</a:t>
            </a:r>
          </a:p>
          <a:p>
            <a:pPr>
              <a:buFont typeface="Arial" panose="020B0604020202020204" pitchFamily="34" charset="0"/>
              <a:buChar char="•"/>
            </a:pPr>
            <a:r>
              <a:rPr lang="en-GB" sz="2400" dirty="0"/>
              <a:t>What is causing climate change?</a:t>
            </a:r>
          </a:p>
          <a:p>
            <a:pPr>
              <a:buFont typeface="Arial" panose="020B0604020202020204" pitchFamily="34" charset="0"/>
              <a:buChar char="•"/>
            </a:pPr>
            <a:r>
              <a:rPr lang="en-GB" sz="2400" dirty="0"/>
              <a:t>Why are there homeless people in Rio de Janeiro?</a:t>
            </a:r>
          </a:p>
          <a:p>
            <a:pPr>
              <a:buFont typeface="Arial" panose="020B0604020202020204" pitchFamily="34" charset="0"/>
              <a:buChar char="•"/>
            </a:pPr>
            <a:r>
              <a:rPr lang="en-GB" sz="2400" dirty="0"/>
              <a:t>Why are some people facing food shortages in Nigeria?</a:t>
            </a:r>
          </a:p>
          <a:p>
            <a:pPr>
              <a:buFont typeface="Arial" panose="020B0604020202020204" pitchFamily="34" charset="0"/>
              <a:buChar char="•"/>
            </a:pPr>
            <a:r>
              <a:rPr lang="en-GB" sz="2400" dirty="0"/>
              <a:t>Why have there been so many fires in Brazil?</a:t>
            </a:r>
          </a:p>
          <a:p>
            <a:pPr>
              <a:buFont typeface="Arial" panose="020B0604020202020204" pitchFamily="34" charset="0"/>
              <a:buChar char="•"/>
            </a:pPr>
            <a:r>
              <a:rPr lang="en-GB" sz="2400" dirty="0"/>
              <a:t>Why did the river flood?</a:t>
            </a:r>
          </a:p>
        </p:txBody>
      </p:sp>
      <p:pic>
        <p:nvPicPr>
          <p:cNvPr id="5" name="Picture 4">
            <a:extLst>
              <a:ext uri="{FF2B5EF4-FFF2-40B4-BE49-F238E27FC236}">
                <a16:creationId xmlns:a16="http://schemas.microsoft.com/office/drawing/2014/main" id="{33CA6852-E572-439C-80D2-E83D42DCABE8}"/>
              </a:ext>
            </a:extLst>
          </p:cNvPr>
          <p:cNvPicPr>
            <a:picLocks noChangeAspect="1"/>
          </p:cNvPicPr>
          <p:nvPr/>
        </p:nvPicPr>
        <p:blipFill>
          <a:blip r:embed="rId2"/>
          <a:stretch>
            <a:fillRect/>
          </a:stretch>
        </p:blipFill>
        <p:spPr>
          <a:xfrm>
            <a:off x="7509853" y="2919239"/>
            <a:ext cx="4090210" cy="2730982"/>
          </a:xfrm>
          <a:prstGeom prst="rect">
            <a:avLst/>
          </a:prstGeom>
        </p:spPr>
      </p:pic>
    </p:spTree>
    <p:extLst>
      <p:ext uri="{BB962C8B-B14F-4D97-AF65-F5344CB8AC3E}">
        <p14:creationId xmlns:p14="http://schemas.microsoft.com/office/powerpoint/2010/main" val="1140129207"/>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213719" y="2368882"/>
            <a:ext cx="1891306" cy="2355518"/>
          </a:xfrm>
        </p:spPr>
        <p:txBody>
          <a:bodyPr>
            <a:normAutofit/>
          </a:bodyPr>
          <a:lstStyle/>
          <a:p>
            <a:pPr eaLnBrk="1" hangingPunct="1"/>
            <a:r>
              <a:rPr lang="en-GB" altLang="en-US" sz="3600" dirty="0"/>
              <a:t>How did the river get like this?</a:t>
            </a:r>
          </a:p>
        </p:txBody>
      </p:sp>
      <p:pic>
        <p:nvPicPr>
          <p:cNvPr id="20483" name="Picture 4" descr="http://cgc.rncan.gc.ca/floods/redriver/images/view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0803" y="1862825"/>
            <a:ext cx="6964515" cy="3402379"/>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0484" name="Rectangle 5"/>
          <p:cNvSpPr>
            <a:spLocks noChangeArrowheads="1"/>
          </p:cNvSpPr>
          <p:nvPr/>
        </p:nvSpPr>
        <p:spPr bwMode="auto">
          <a:xfrm>
            <a:off x="4654925" y="5373217"/>
            <a:ext cx="3025252" cy="514351"/>
          </a:xfrm>
          <a:prstGeom prst="rect">
            <a:avLst/>
          </a:prstGeom>
          <a:solidFill>
            <a:schemeClr val="bg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altLang="en-US" dirty="0"/>
              <a:t>Red River, Canada</a:t>
            </a:r>
          </a:p>
        </p:txBody>
      </p:sp>
      <p:sp>
        <p:nvSpPr>
          <p:cNvPr id="5" name="Rectangle 2">
            <a:extLst>
              <a:ext uri="{FF2B5EF4-FFF2-40B4-BE49-F238E27FC236}">
                <a16:creationId xmlns:a16="http://schemas.microsoft.com/office/drawing/2014/main" id="{B8DB5F82-083C-1C43-9ECC-B22DEABCF4E2}"/>
              </a:ext>
            </a:extLst>
          </p:cNvPr>
          <p:cNvSpPr txBox="1">
            <a:spLocks noChangeArrowheads="1"/>
          </p:cNvSpPr>
          <p:nvPr/>
        </p:nvSpPr>
        <p:spPr>
          <a:xfrm>
            <a:off x="107763" y="974113"/>
            <a:ext cx="10561173" cy="618683"/>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altLang="en-US" sz="4800" dirty="0"/>
              <a:t>Promote curiosity through starters</a:t>
            </a:r>
          </a:p>
        </p:txBody>
      </p:sp>
    </p:spTree>
    <p:extLst>
      <p:ext uri="{BB962C8B-B14F-4D97-AF65-F5344CB8AC3E}">
        <p14:creationId xmlns:p14="http://schemas.microsoft.com/office/powerpoint/2010/main" val="1228315816"/>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9378752" y="2084851"/>
            <a:ext cx="2707231" cy="1701958"/>
          </a:xfrm>
        </p:spPr>
        <p:txBody>
          <a:bodyPr>
            <a:normAutofit/>
          </a:bodyPr>
          <a:lstStyle/>
          <a:p>
            <a:pPr eaLnBrk="1" hangingPunct="1"/>
            <a:r>
              <a:rPr lang="en-GB" altLang="en-US" sz="3600" dirty="0"/>
              <a:t>Why is the sediment that shape? </a:t>
            </a:r>
          </a:p>
        </p:txBody>
      </p:sp>
      <p:sp>
        <p:nvSpPr>
          <p:cNvPr id="5" name="Rectangle 2">
            <a:extLst>
              <a:ext uri="{FF2B5EF4-FFF2-40B4-BE49-F238E27FC236}">
                <a16:creationId xmlns:a16="http://schemas.microsoft.com/office/drawing/2014/main" id="{B8DB5F82-083C-1C43-9ECC-B22DEABCF4E2}"/>
              </a:ext>
            </a:extLst>
          </p:cNvPr>
          <p:cNvSpPr txBox="1">
            <a:spLocks noChangeArrowheads="1"/>
          </p:cNvSpPr>
          <p:nvPr/>
        </p:nvSpPr>
        <p:spPr>
          <a:xfrm>
            <a:off x="80881" y="956386"/>
            <a:ext cx="10561173" cy="618683"/>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altLang="en-US" sz="4800" dirty="0"/>
              <a:t>Promote curiosity through starters</a:t>
            </a:r>
          </a:p>
        </p:txBody>
      </p:sp>
      <p:sp>
        <p:nvSpPr>
          <p:cNvPr id="2" name="Rectangle 1">
            <a:extLst>
              <a:ext uri="{FF2B5EF4-FFF2-40B4-BE49-F238E27FC236}">
                <a16:creationId xmlns:a16="http://schemas.microsoft.com/office/drawing/2014/main" id="{BD6C4637-09C3-5B4E-9C9D-8915A8CE924B}"/>
              </a:ext>
            </a:extLst>
          </p:cNvPr>
          <p:cNvSpPr/>
          <p:nvPr/>
        </p:nvSpPr>
        <p:spPr>
          <a:xfrm>
            <a:off x="335360" y="5368991"/>
            <a:ext cx="6096000" cy="1200329"/>
          </a:xfrm>
          <a:prstGeom prst="rect">
            <a:avLst/>
          </a:prstGeom>
        </p:spPr>
        <p:txBody>
          <a:bodyPr>
            <a:spAutoFit/>
          </a:bodyPr>
          <a:lstStyle/>
          <a:p>
            <a:r>
              <a:rPr lang="en-US" sz="2400" dirty="0">
                <a:hlinkClick r:id="rId2"/>
              </a:rPr>
              <a:t>https://www.bbc.co.uk/news/av/uk-england-york-north-yorkshire-40672629</a:t>
            </a:r>
            <a:endParaRPr lang="en-US" sz="2400" dirty="0"/>
          </a:p>
          <a:p>
            <a:endParaRPr lang="en-US" sz="2400" dirty="0"/>
          </a:p>
        </p:txBody>
      </p:sp>
      <p:pic>
        <p:nvPicPr>
          <p:cNvPr id="4" name="Picture 3" descr="A river running through a grassy field&#10;&#10;Description automatically generated">
            <a:extLst>
              <a:ext uri="{FF2B5EF4-FFF2-40B4-BE49-F238E27FC236}">
                <a16:creationId xmlns:a16="http://schemas.microsoft.com/office/drawing/2014/main" id="{58900ADC-AD4F-F14B-B536-0692AF515B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43923" y="1831756"/>
            <a:ext cx="6275504" cy="3537235"/>
          </a:xfrm>
          <a:prstGeom prst="rect">
            <a:avLst/>
          </a:prstGeom>
        </p:spPr>
      </p:pic>
      <p:sp>
        <p:nvSpPr>
          <p:cNvPr id="6" name="TextBox 5">
            <a:extLst>
              <a:ext uri="{FF2B5EF4-FFF2-40B4-BE49-F238E27FC236}">
                <a16:creationId xmlns:a16="http://schemas.microsoft.com/office/drawing/2014/main" id="{9EFF6F22-13F9-DE47-853D-599ADDFD971C}"/>
              </a:ext>
            </a:extLst>
          </p:cNvPr>
          <p:cNvSpPr txBox="1"/>
          <p:nvPr/>
        </p:nvSpPr>
        <p:spPr>
          <a:xfrm>
            <a:off x="623392" y="2084851"/>
            <a:ext cx="1920213" cy="1200329"/>
          </a:xfrm>
          <a:prstGeom prst="rect">
            <a:avLst/>
          </a:prstGeom>
          <a:noFill/>
        </p:spPr>
        <p:txBody>
          <a:bodyPr wrap="square" rtlCol="0">
            <a:spAutoFit/>
          </a:bodyPr>
          <a:lstStyle/>
          <a:p>
            <a:r>
              <a:rPr lang="en-US" sz="2400" dirty="0"/>
              <a:t>Where did the water come from?</a:t>
            </a:r>
          </a:p>
        </p:txBody>
      </p:sp>
    </p:spTree>
    <p:extLst>
      <p:ext uri="{BB962C8B-B14F-4D97-AF65-F5344CB8AC3E}">
        <p14:creationId xmlns:p14="http://schemas.microsoft.com/office/powerpoint/2010/main" val="3639085262"/>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7368342" y="1980557"/>
            <a:ext cx="7859216" cy="413391"/>
          </a:xfrm>
        </p:spPr>
        <p:txBody>
          <a:bodyPr>
            <a:normAutofit fontScale="90000"/>
          </a:bodyPr>
          <a:lstStyle/>
          <a:p>
            <a:pPr eaLnBrk="1" hangingPunct="1"/>
            <a:r>
              <a:rPr lang="en-GB" altLang="en-US" sz="3600" dirty="0"/>
              <a:t>If it were my home….</a:t>
            </a:r>
          </a:p>
        </p:txBody>
      </p:sp>
      <p:sp>
        <p:nvSpPr>
          <p:cNvPr id="2" name="Rectangle 1">
            <a:extLst>
              <a:ext uri="{FF2B5EF4-FFF2-40B4-BE49-F238E27FC236}">
                <a16:creationId xmlns:a16="http://schemas.microsoft.com/office/drawing/2014/main" id="{BD6C4637-09C3-5B4E-9C9D-8915A8CE924B}"/>
              </a:ext>
            </a:extLst>
          </p:cNvPr>
          <p:cNvSpPr/>
          <p:nvPr/>
        </p:nvSpPr>
        <p:spPr>
          <a:xfrm>
            <a:off x="6960096" y="6157403"/>
            <a:ext cx="3840427" cy="707886"/>
          </a:xfrm>
          <a:prstGeom prst="rect">
            <a:avLst/>
          </a:prstGeom>
        </p:spPr>
        <p:txBody>
          <a:bodyPr wrap="square">
            <a:spAutoFit/>
          </a:bodyPr>
          <a:lstStyle/>
          <a:p>
            <a:r>
              <a:rPr lang="en-US" sz="1600" dirty="0">
                <a:hlinkClick r:id="rId2"/>
              </a:rPr>
              <a:t>https://www.ifitweremyhome.com</a:t>
            </a:r>
            <a:endParaRPr lang="en-US" sz="1600" dirty="0"/>
          </a:p>
          <a:p>
            <a:endParaRPr lang="en-US" sz="2400" dirty="0"/>
          </a:p>
        </p:txBody>
      </p:sp>
      <p:pic>
        <p:nvPicPr>
          <p:cNvPr id="7" name="Picture 6" descr="A picture containing graphical user interface&#10;&#10;Description automatically generated">
            <a:extLst>
              <a:ext uri="{FF2B5EF4-FFF2-40B4-BE49-F238E27FC236}">
                <a16:creationId xmlns:a16="http://schemas.microsoft.com/office/drawing/2014/main" id="{15FC1AF2-7697-104D-8408-BD22A7A386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1481" y="1820847"/>
            <a:ext cx="5919867" cy="5046444"/>
          </a:xfrm>
          <a:prstGeom prst="rect">
            <a:avLst/>
          </a:prstGeom>
        </p:spPr>
      </p:pic>
      <p:sp>
        <p:nvSpPr>
          <p:cNvPr id="3" name="TextBox 2">
            <a:extLst>
              <a:ext uri="{FF2B5EF4-FFF2-40B4-BE49-F238E27FC236}">
                <a16:creationId xmlns:a16="http://schemas.microsoft.com/office/drawing/2014/main" id="{A3D105F0-746E-B145-B408-80B097AF5848}"/>
              </a:ext>
            </a:extLst>
          </p:cNvPr>
          <p:cNvSpPr txBox="1"/>
          <p:nvPr/>
        </p:nvSpPr>
        <p:spPr>
          <a:xfrm>
            <a:off x="7056107" y="2393948"/>
            <a:ext cx="5135893" cy="1200329"/>
          </a:xfrm>
          <a:prstGeom prst="rect">
            <a:avLst/>
          </a:prstGeom>
          <a:noFill/>
        </p:spPr>
        <p:txBody>
          <a:bodyPr wrap="square" rtlCol="0">
            <a:spAutoFit/>
          </a:bodyPr>
          <a:lstStyle/>
          <a:p>
            <a:r>
              <a:rPr lang="en-US" sz="2400" dirty="0"/>
              <a:t>Level 1: What do you know for certain?</a:t>
            </a:r>
          </a:p>
          <a:p>
            <a:endParaRPr lang="en-US" sz="2400" dirty="0"/>
          </a:p>
          <a:p>
            <a:r>
              <a:rPr lang="en-US" sz="2400" dirty="0"/>
              <a:t>Level 2: What can you infer?</a:t>
            </a:r>
          </a:p>
        </p:txBody>
      </p:sp>
      <p:sp>
        <p:nvSpPr>
          <p:cNvPr id="8" name="Rectangle 2">
            <a:extLst>
              <a:ext uri="{FF2B5EF4-FFF2-40B4-BE49-F238E27FC236}">
                <a16:creationId xmlns:a16="http://schemas.microsoft.com/office/drawing/2014/main" id="{EBBBAA6F-5B86-42D9-980C-AD3925A03F5E}"/>
              </a:ext>
            </a:extLst>
          </p:cNvPr>
          <p:cNvSpPr txBox="1">
            <a:spLocks noChangeArrowheads="1"/>
          </p:cNvSpPr>
          <p:nvPr/>
        </p:nvSpPr>
        <p:spPr>
          <a:xfrm>
            <a:off x="80881" y="956386"/>
            <a:ext cx="10561173" cy="618683"/>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altLang="en-US" sz="4800" dirty="0"/>
              <a:t>Promote curiosity through starters</a:t>
            </a:r>
          </a:p>
        </p:txBody>
      </p:sp>
    </p:spTree>
    <p:extLst>
      <p:ext uri="{BB962C8B-B14F-4D97-AF65-F5344CB8AC3E}">
        <p14:creationId xmlns:p14="http://schemas.microsoft.com/office/powerpoint/2010/main" val="1949180527"/>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Geography outdoors</a:t>
            </a:r>
          </a:p>
        </p:txBody>
      </p:sp>
      <p:sp>
        <p:nvSpPr>
          <p:cNvPr id="3" name="Content Placeholder 2"/>
          <p:cNvSpPr>
            <a:spLocks noGrp="1"/>
          </p:cNvSpPr>
          <p:nvPr>
            <p:ph idx="1"/>
          </p:nvPr>
        </p:nvSpPr>
        <p:spPr/>
        <p:txBody>
          <a:bodyPr>
            <a:normAutofit/>
          </a:bodyPr>
          <a:lstStyle/>
          <a:p>
            <a:r>
              <a:rPr lang="en-GB" dirty="0"/>
              <a:t>Fieldwork investigations . . . ask questions, promote curiosity, consider the ‘big picture’, have fun</a:t>
            </a:r>
          </a:p>
          <a:p>
            <a:r>
              <a:rPr lang="en-GB" dirty="0"/>
              <a:t>Use the school grounds . . . consider weathering processes, local ecosystems, urban land use</a:t>
            </a:r>
          </a:p>
          <a:p>
            <a:r>
              <a:rPr lang="en-GB" dirty="0"/>
              <a:t>Bring the outdoors inside . . . encourage use of photos (competitions), homework focusing on local geography (weathering, urban)</a:t>
            </a:r>
          </a:p>
          <a:p>
            <a:r>
              <a:rPr lang="en-GB" dirty="0"/>
              <a:t>Consider ‘interest’ trips, (e.g. Iceland)</a:t>
            </a:r>
          </a:p>
        </p:txBody>
      </p:sp>
    </p:spTree>
    <p:extLst>
      <p:ext uri="{BB962C8B-B14F-4D97-AF65-F5344CB8AC3E}">
        <p14:creationId xmlns:p14="http://schemas.microsoft.com/office/powerpoint/2010/main" val="495588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62741" y="1097034"/>
            <a:ext cx="11329259" cy="5065037"/>
          </a:xfrm>
        </p:spPr>
        <p:txBody>
          <a:bodyPr>
            <a:normAutofit/>
          </a:bodyPr>
          <a:lstStyle/>
          <a:p>
            <a:endParaRPr lang="en-GB" sz="2667" dirty="0"/>
          </a:p>
          <a:p>
            <a:endParaRPr lang="en-GB" sz="2667" dirty="0"/>
          </a:p>
          <a:p>
            <a:pPr marL="514350" indent="-514350">
              <a:buFont typeface="+mj-lt"/>
              <a:buAutoNum type="arabicPeriod"/>
            </a:pPr>
            <a:r>
              <a:rPr lang="en-GB" sz="2667" dirty="0"/>
              <a:t>Maximising Potential and inspiring Learning </a:t>
            </a:r>
          </a:p>
          <a:p>
            <a:pPr marL="514350" indent="-514350">
              <a:buFont typeface="+mj-lt"/>
              <a:buAutoNum type="arabicPeriod"/>
            </a:pPr>
            <a:endParaRPr lang="en-GB" sz="2667" dirty="0"/>
          </a:p>
          <a:p>
            <a:pPr marL="514350" indent="-514350">
              <a:buFont typeface="+mj-lt"/>
              <a:buAutoNum type="arabicPeriod"/>
            </a:pPr>
            <a:r>
              <a:rPr lang="en-GB" sz="2667" dirty="0"/>
              <a:t>Improving exam technique </a:t>
            </a:r>
          </a:p>
          <a:p>
            <a:pPr marL="514350" indent="-514350">
              <a:buFont typeface="+mj-lt"/>
              <a:buAutoNum type="arabicPeriod"/>
            </a:pPr>
            <a:endParaRPr lang="en-GB" sz="2667" dirty="0"/>
          </a:p>
          <a:p>
            <a:pPr marL="514350" indent="-514350">
              <a:buFont typeface="+mj-lt"/>
              <a:buAutoNum type="arabicPeriod"/>
            </a:pPr>
            <a:r>
              <a:rPr lang="en-GB" sz="2667" dirty="0"/>
              <a:t>Issues with papers 1 and 2 2023 exams (AQA) and strategies to move forward</a:t>
            </a:r>
          </a:p>
          <a:p>
            <a:pPr marL="514350" indent="-514350">
              <a:buFont typeface="+mj-lt"/>
              <a:buAutoNum type="arabicPeriod"/>
            </a:pPr>
            <a:endParaRPr lang="en-GB" sz="2667" dirty="0"/>
          </a:p>
          <a:p>
            <a:pPr marL="514350" indent="-514350">
              <a:buFont typeface="+mj-lt"/>
              <a:buAutoNum type="arabicPeriod"/>
            </a:pPr>
            <a:r>
              <a:rPr lang="en-GB" sz="2667" dirty="0"/>
              <a:t>The pre-release and fieldwork strategies </a:t>
            </a:r>
          </a:p>
        </p:txBody>
      </p:sp>
      <p:sp>
        <p:nvSpPr>
          <p:cNvPr id="5" name="Title 4">
            <a:extLst>
              <a:ext uri="{FF2B5EF4-FFF2-40B4-BE49-F238E27FC236}">
                <a16:creationId xmlns:a16="http://schemas.microsoft.com/office/drawing/2014/main" id="{DD520C97-E000-4DE4-BED9-9EAE2B820808}"/>
              </a:ext>
            </a:extLst>
          </p:cNvPr>
          <p:cNvSpPr>
            <a:spLocks noGrp="1"/>
          </p:cNvSpPr>
          <p:nvPr>
            <p:ph type="title"/>
          </p:nvPr>
        </p:nvSpPr>
        <p:spPr/>
        <p:txBody>
          <a:bodyPr/>
          <a:lstStyle/>
          <a:p>
            <a:r>
              <a:rPr lang="en-GB" dirty="0"/>
              <a:t>Session content</a:t>
            </a:r>
          </a:p>
        </p:txBody>
      </p:sp>
    </p:spTree>
    <p:extLst>
      <p:ext uri="{BB962C8B-B14F-4D97-AF65-F5344CB8AC3E}">
        <p14:creationId xmlns:p14="http://schemas.microsoft.com/office/powerpoint/2010/main" val="4075723691"/>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AD8575-0B0E-F440-B941-C190E9DF5A1A}"/>
              </a:ext>
            </a:extLst>
          </p:cNvPr>
          <p:cNvSpPr>
            <a:spLocks noGrp="1"/>
          </p:cNvSpPr>
          <p:nvPr>
            <p:ph type="title"/>
          </p:nvPr>
        </p:nvSpPr>
        <p:spPr/>
        <p:txBody>
          <a:bodyPr>
            <a:normAutofit/>
          </a:bodyPr>
          <a:lstStyle/>
          <a:p>
            <a:r>
              <a:rPr lang="en-US" dirty="0"/>
              <a:t>Homework</a:t>
            </a:r>
          </a:p>
        </p:txBody>
      </p:sp>
      <p:sp>
        <p:nvSpPr>
          <p:cNvPr id="3" name="Content Placeholder 2">
            <a:extLst>
              <a:ext uri="{FF2B5EF4-FFF2-40B4-BE49-F238E27FC236}">
                <a16:creationId xmlns:a16="http://schemas.microsoft.com/office/drawing/2014/main" id="{D74FDFC8-06A3-A24D-9195-A4EC0C8C2AAA}"/>
              </a:ext>
            </a:extLst>
          </p:cNvPr>
          <p:cNvSpPr>
            <a:spLocks noGrp="1"/>
          </p:cNvSpPr>
          <p:nvPr>
            <p:ph idx="1"/>
          </p:nvPr>
        </p:nvSpPr>
        <p:spPr/>
        <p:txBody>
          <a:bodyPr>
            <a:normAutofit/>
          </a:bodyPr>
          <a:lstStyle/>
          <a:p>
            <a:r>
              <a:rPr lang="en-US" sz="2400" dirty="0"/>
              <a:t>Examples homework (hook to schema- abstract to concrete)</a:t>
            </a:r>
          </a:p>
        </p:txBody>
      </p:sp>
    </p:spTree>
    <p:extLst>
      <p:ext uri="{BB962C8B-B14F-4D97-AF65-F5344CB8AC3E}">
        <p14:creationId xmlns:p14="http://schemas.microsoft.com/office/powerpoint/2010/main" val="3704461963"/>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767863-A753-5B4D-8247-C8077CFCE4E6}"/>
              </a:ext>
            </a:extLst>
          </p:cNvPr>
          <p:cNvSpPr>
            <a:spLocks noGrp="1"/>
          </p:cNvSpPr>
          <p:nvPr>
            <p:ph type="title"/>
          </p:nvPr>
        </p:nvSpPr>
        <p:spPr/>
        <p:txBody>
          <a:bodyPr>
            <a:normAutofit/>
          </a:bodyPr>
          <a:lstStyle/>
          <a:p>
            <a:endParaRPr lang="en-US"/>
          </a:p>
        </p:txBody>
      </p:sp>
      <p:sp>
        <p:nvSpPr>
          <p:cNvPr id="3" name="Content Placeholder 2">
            <a:extLst>
              <a:ext uri="{FF2B5EF4-FFF2-40B4-BE49-F238E27FC236}">
                <a16:creationId xmlns:a16="http://schemas.microsoft.com/office/drawing/2014/main" id="{04CFCAEE-BF26-2346-9E86-B220FBC3BA87}"/>
              </a:ext>
            </a:extLst>
          </p:cNvPr>
          <p:cNvSpPr>
            <a:spLocks noGrp="1"/>
          </p:cNvSpPr>
          <p:nvPr>
            <p:ph idx="1"/>
          </p:nvPr>
        </p:nvSpPr>
        <p:spPr/>
        <p:txBody>
          <a:bodyPr/>
          <a:lstStyle/>
          <a:p>
            <a:endParaRPr lang="en-US" dirty="0"/>
          </a:p>
        </p:txBody>
      </p:sp>
      <p:pic>
        <p:nvPicPr>
          <p:cNvPr id="5" name="Picture 4" descr="Chart, pie chart&#10;&#10;Description automatically generated">
            <a:extLst>
              <a:ext uri="{FF2B5EF4-FFF2-40B4-BE49-F238E27FC236}">
                <a16:creationId xmlns:a16="http://schemas.microsoft.com/office/drawing/2014/main" id="{4C59DA01-CFA4-BC4E-9C78-D9019CD936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74192"/>
            <a:ext cx="12192000" cy="5175021"/>
          </a:xfrm>
          <a:prstGeom prst="rect">
            <a:avLst/>
          </a:prstGeom>
        </p:spPr>
      </p:pic>
    </p:spTree>
    <p:extLst>
      <p:ext uri="{BB962C8B-B14F-4D97-AF65-F5344CB8AC3E}">
        <p14:creationId xmlns:p14="http://schemas.microsoft.com/office/powerpoint/2010/main" val="1805767477"/>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B1A4F-EFB1-E741-B56D-4710346F3A66}"/>
              </a:ext>
            </a:extLst>
          </p:cNvPr>
          <p:cNvSpPr>
            <a:spLocks noGrp="1"/>
          </p:cNvSpPr>
          <p:nvPr>
            <p:ph type="title"/>
          </p:nvPr>
        </p:nvSpPr>
        <p:spPr/>
        <p:txBody>
          <a:bodyPr>
            <a:normAutofit/>
          </a:bodyPr>
          <a:lstStyle/>
          <a:p>
            <a:endParaRPr lang="en-US"/>
          </a:p>
        </p:txBody>
      </p:sp>
      <p:sp>
        <p:nvSpPr>
          <p:cNvPr id="3" name="Content Placeholder 2">
            <a:extLst>
              <a:ext uri="{FF2B5EF4-FFF2-40B4-BE49-F238E27FC236}">
                <a16:creationId xmlns:a16="http://schemas.microsoft.com/office/drawing/2014/main" id="{9BD60BF7-ACF0-FE44-B6B3-B4B1C3E3E2C4}"/>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3CA9B922-6867-3C43-9B98-8C91EA4AA0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131268778"/>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F2BD33-5F74-7241-BA9E-2B0B58000DD1}"/>
              </a:ext>
            </a:extLst>
          </p:cNvPr>
          <p:cNvSpPr>
            <a:spLocks noGrp="1"/>
          </p:cNvSpPr>
          <p:nvPr>
            <p:ph type="title"/>
          </p:nvPr>
        </p:nvSpPr>
        <p:spPr/>
        <p:txBody>
          <a:bodyPr>
            <a:normAutofit/>
          </a:bodyPr>
          <a:lstStyle/>
          <a:p>
            <a:endParaRPr lang="en-US"/>
          </a:p>
        </p:txBody>
      </p:sp>
      <p:sp>
        <p:nvSpPr>
          <p:cNvPr id="3" name="Content Placeholder 2">
            <a:extLst>
              <a:ext uri="{FF2B5EF4-FFF2-40B4-BE49-F238E27FC236}">
                <a16:creationId xmlns:a16="http://schemas.microsoft.com/office/drawing/2014/main" id="{FF3407D2-5603-8E48-8501-952B781ADA92}"/>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E0F7DB54-0CDD-994A-A348-5BF92E4DE4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A8479C2B-F569-424D-AC48-6905B91EE7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16524086"/>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3C0ED3-3387-4946-8C20-23B4902CA8B6}"/>
              </a:ext>
            </a:extLst>
          </p:cNvPr>
          <p:cNvSpPr>
            <a:spLocks noGrp="1"/>
          </p:cNvSpPr>
          <p:nvPr>
            <p:ph type="title"/>
          </p:nvPr>
        </p:nvSpPr>
        <p:spPr/>
        <p:txBody>
          <a:bodyPr>
            <a:normAutofit/>
          </a:bodyPr>
          <a:lstStyle/>
          <a:p>
            <a:endParaRPr lang="en-US"/>
          </a:p>
        </p:txBody>
      </p:sp>
      <p:sp>
        <p:nvSpPr>
          <p:cNvPr id="3" name="Content Placeholder 2">
            <a:extLst>
              <a:ext uri="{FF2B5EF4-FFF2-40B4-BE49-F238E27FC236}">
                <a16:creationId xmlns:a16="http://schemas.microsoft.com/office/drawing/2014/main" id="{D92F539F-D251-A248-B746-ED4AFB916535}"/>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0E0B833A-AC56-7A42-9233-0B354A6E12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60001985"/>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dirty="0"/>
              <a:t>Removing Barriers</a:t>
            </a:r>
          </a:p>
        </p:txBody>
      </p:sp>
      <p:sp>
        <p:nvSpPr>
          <p:cNvPr id="3" name="Content Placeholder 2"/>
          <p:cNvSpPr>
            <a:spLocks noGrp="1"/>
          </p:cNvSpPr>
          <p:nvPr>
            <p:ph idx="1"/>
          </p:nvPr>
        </p:nvSpPr>
        <p:spPr/>
        <p:txBody>
          <a:bodyPr>
            <a:normAutofit/>
          </a:bodyPr>
          <a:lstStyle/>
          <a:p>
            <a:pPr marL="514338" indent="-514338">
              <a:buAutoNum type="arabicPlain" startAt="6"/>
            </a:pPr>
            <a:endParaRPr lang="en-GB" sz="2800" dirty="0"/>
          </a:p>
          <a:p>
            <a:pPr marL="0" indent="0">
              <a:buNone/>
            </a:pPr>
            <a:r>
              <a:rPr lang="en-GB" sz="2800" dirty="0"/>
              <a:t>Parental engagement: </a:t>
            </a:r>
          </a:p>
          <a:p>
            <a:pPr>
              <a:buFont typeface="Arial" panose="020B0604020202020204" pitchFamily="34" charset="0"/>
              <a:buChar char="•"/>
            </a:pPr>
            <a:r>
              <a:rPr lang="en-GB" sz="2800" dirty="0"/>
              <a:t>Increased through communication through phone calls, email, text, postcards, etc.  </a:t>
            </a:r>
          </a:p>
          <a:p>
            <a:pPr>
              <a:buFont typeface="Arial" panose="020B0604020202020204" pitchFamily="34" charset="0"/>
              <a:buChar char="•"/>
            </a:pPr>
            <a:r>
              <a:rPr lang="en-GB" sz="2800" dirty="0"/>
              <a:t>Promoted through an engaging curriculum, merits, postcards, etc.</a:t>
            </a:r>
          </a:p>
          <a:p>
            <a:pPr>
              <a:buFont typeface="Arial" panose="020B0604020202020204" pitchFamily="34" charset="0"/>
              <a:buChar char="•"/>
            </a:pPr>
            <a:r>
              <a:rPr lang="en-GB" sz="2800" dirty="0"/>
              <a:t>Retrieval practice parent card</a:t>
            </a:r>
          </a:p>
          <a:p>
            <a:pPr marL="0" indent="0">
              <a:buNone/>
            </a:pPr>
            <a:endParaRPr lang="en-GB" sz="2800" dirty="0"/>
          </a:p>
        </p:txBody>
      </p:sp>
      <p:graphicFrame>
        <p:nvGraphicFramePr>
          <p:cNvPr id="4" name="Table 4">
            <a:extLst>
              <a:ext uri="{FF2B5EF4-FFF2-40B4-BE49-F238E27FC236}">
                <a16:creationId xmlns:a16="http://schemas.microsoft.com/office/drawing/2014/main" id="{6DDC5C6B-50A1-804A-9490-BD8557CD3A12}"/>
              </a:ext>
            </a:extLst>
          </p:cNvPr>
          <p:cNvGraphicFramePr>
            <a:graphicFrameLocks noGrp="1"/>
          </p:cNvGraphicFramePr>
          <p:nvPr/>
        </p:nvGraphicFramePr>
        <p:xfrm>
          <a:off x="52120" y="5355268"/>
          <a:ext cx="7388032" cy="1463040"/>
        </p:xfrm>
        <a:graphic>
          <a:graphicData uri="http://schemas.openxmlformats.org/drawingml/2006/table">
            <a:tbl>
              <a:tblPr firstRow="1" bandRow="1">
                <a:tableStyleId>{5C22544A-7EE6-4342-B048-85BDC9FD1C3A}</a:tableStyleId>
              </a:tblPr>
              <a:tblGrid>
                <a:gridCol w="1847008">
                  <a:extLst>
                    <a:ext uri="{9D8B030D-6E8A-4147-A177-3AD203B41FA5}">
                      <a16:colId xmlns:a16="http://schemas.microsoft.com/office/drawing/2014/main" val="2111222598"/>
                    </a:ext>
                  </a:extLst>
                </a:gridCol>
                <a:gridCol w="1847008">
                  <a:extLst>
                    <a:ext uri="{9D8B030D-6E8A-4147-A177-3AD203B41FA5}">
                      <a16:colId xmlns:a16="http://schemas.microsoft.com/office/drawing/2014/main" val="2229155066"/>
                    </a:ext>
                  </a:extLst>
                </a:gridCol>
                <a:gridCol w="1847008">
                  <a:extLst>
                    <a:ext uri="{9D8B030D-6E8A-4147-A177-3AD203B41FA5}">
                      <a16:colId xmlns:a16="http://schemas.microsoft.com/office/drawing/2014/main" val="1759540953"/>
                    </a:ext>
                  </a:extLst>
                </a:gridCol>
                <a:gridCol w="1847008">
                  <a:extLst>
                    <a:ext uri="{9D8B030D-6E8A-4147-A177-3AD203B41FA5}">
                      <a16:colId xmlns:a16="http://schemas.microsoft.com/office/drawing/2014/main" val="3538968113"/>
                    </a:ext>
                  </a:extLst>
                </a:gridCol>
              </a:tblGrid>
              <a:tr h="487680">
                <a:tc>
                  <a:txBody>
                    <a:bodyPr/>
                    <a:lstStyle/>
                    <a:p>
                      <a:r>
                        <a:rPr lang="en-US" sz="2400" dirty="0">
                          <a:solidFill>
                            <a:schemeClr val="bg1"/>
                          </a:solidFill>
                        </a:rPr>
                        <a:t>Date</a:t>
                      </a:r>
                    </a:p>
                  </a:txBody>
                  <a:tcPr marL="121920" marR="121920" marT="60960" marB="60960"/>
                </a:tc>
                <a:tc>
                  <a:txBody>
                    <a:bodyPr/>
                    <a:lstStyle/>
                    <a:p>
                      <a:r>
                        <a:rPr lang="en-US" sz="2400" dirty="0">
                          <a:solidFill>
                            <a:schemeClr val="bg1"/>
                          </a:solidFill>
                        </a:rPr>
                        <a:t>Topic</a:t>
                      </a:r>
                    </a:p>
                  </a:txBody>
                  <a:tcPr marL="121920" marR="121920" marT="60960" marB="60960"/>
                </a:tc>
                <a:tc>
                  <a:txBody>
                    <a:bodyPr/>
                    <a:lstStyle/>
                    <a:p>
                      <a:r>
                        <a:rPr lang="en-US" sz="2400" dirty="0">
                          <a:solidFill>
                            <a:schemeClr val="bg1"/>
                          </a:solidFill>
                        </a:rPr>
                        <a:t>  / 5</a:t>
                      </a:r>
                    </a:p>
                  </a:txBody>
                  <a:tcPr marL="121920" marR="121920" marT="60960" marB="60960"/>
                </a:tc>
                <a:tc>
                  <a:txBody>
                    <a:bodyPr/>
                    <a:lstStyle/>
                    <a:p>
                      <a:r>
                        <a:rPr lang="en-US" sz="2400" dirty="0">
                          <a:solidFill>
                            <a:schemeClr val="bg1"/>
                          </a:solidFill>
                        </a:rPr>
                        <a:t>Comment</a:t>
                      </a:r>
                    </a:p>
                  </a:txBody>
                  <a:tcPr marL="121920" marR="121920" marT="60960" marB="60960"/>
                </a:tc>
                <a:extLst>
                  <a:ext uri="{0D108BD9-81ED-4DB2-BD59-A6C34878D82A}">
                    <a16:rowId xmlns:a16="http://schemas.microsoft.com/office/drawing/2014/main" val="3659592416"/>
                  </a:ext>
                </a:extLst>
              </a:tr>
              <a:tr h="487680">
                <a:tc>
                  <a:txBody>
                    <a:bodyPr/>
                    <a:lstStyle/>
                    <a:p>
                      <a:endParaRPr lang="en-US" sz="2400"/>
                    </a:p>
                  </a:txBody>
                  <a:tcPr marL="121920" marR="121920" marT="60960" marB="60960"/>
                </a:tc>
                <a:tc>
                  <a:txBody>
                    <a:bodyPr/>
                    <a:lstStyle/>
                    <a:p>
                      <a:endParaRPr lang="en-US" sz="2400"/>
                    </a:p>
                  </a:txBody>
                  <a:tcPr marL="121920" marR="121920" marT="60960" marB="60960"/>
                </a:tc>
                <a:tc>
                  <a:txBody>
                    <a:bodyPr/>
                    <a:lstStyle/>
                    <a:p>
                      <a:endParaRPr lang="en-US" sz="2400"/>
                    </a:p>
                  </a:txBody>
                  <a:tcPr marL="121920" marR="121920" marT="60960" marB="60960"/>
                </a:tc>
                <a:tc>
                  <a:txBody>
                    <a:bodyPr/>
                    <a:lstStyle/>
                    <a:p>
                      <a:endParaRPr lang="en-US" sz="2400"/>
                    </a:p>
                  </a:txBody>
                  <a:tcPr marL="121920" marR="121920" marT="60960" marB="60960"/>
                </a:tc>
                <a:extLst>
                  <a:ext uri="{0D108BD9-81ED-4DB2-BD59-A6C34878D82A}">
                    <a16:rowId xmlns:a16="http://schemas.microsoft.com/office/drawing/2014/main" val="3710691117"/>
                  </a:ext>
                </a:extLst>
              </a:tr>
              <a:tr h="487680">
                <a:tc>
                  <a:txBody>
                    <a:bodyPr/>
                    <a:lstStyle/>
                    <a:p>
                      <a:endParaRPr lang="en-US" sz="2400"/>
                    </a:p>
                  </a:txBody>
                  <a:tcPr marL="121920" marR="121920" marT="60960" marB="60960"/>
                </a:tc>
                <a:tc>
                  <a:txBody>
                    <a:bodyPr/>
                    <a:lstStyle/>
                    <a:p>
                      <a:endParaRPr lang="en-US" sz="2400"/>
                    </a:p>
                  </a:txBody>
                  <a:tcPr marL="121920" marR="121920" marT="60960" marB="60960"/>
                </a:tc>
                <a:tc>
                  <a:txBody>
                    <a:bodyPr/>
                    <a:lstStyle/>
                    <a:p>
                      <a:endParaRPr lang="en-US" sz="2400"/>
                    </a:p>
                  </a:txBody>
                  <a:tcPr marL="121920" marR="121920" marT="60960" marB="60960"/>
                </a:tc>
                <a:tc>
                  <a:txBody>
                    <a:bodyPr/>
                    <a:lstStyle/>
                    <a:p>
                      <a:endParaRPr lang="en-US" sz="2400" dirty="0"/>
                    </a:p>
                  </a:txBody>
                  <a:tcPr marL="121920" marR="121920" marT="60960" marB="60960"/>
                </a:tc>
                <a:extLst>
                  <a:ext uri="{0D108BD9-81ED-4DB2-BD59-A6C34878D82A}">
                    <a16:rowId xmlns:a16="http://schemas.microsoft.com/office/drawing/2014/main" val="1657943394"/>
                  </a:ext>
                </a:extLst>
              </a:tr>
            </a:tbl>
          </a:graphicData>
        </a:graphic>
      </p:graphicFrame>
      <p:pic>
        <p:nvPicPr>
          <p:cNvPr id="7170" name="Picture 2" descr="Free Students Cliparts, Download Free Clip Art, Free Clip Art on Clipart  Library">
            <a:extLst>
              <a:ext uri="{FF2B5EF4-FFF2-40B4-BE49-F238E27FC236}">
                <a16:creationId xmlns:a16="http://schemas.microsoft.com/office/drawing/2014/main" id="{6AE7AA3F-7CDF-114F-878D-94829942415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57916" y="4389107"/>
            <a:ext cx="2573017" cy="14020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871756"/>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896F2B-2514-984F-A795-E2175D4ED856}"/>
              </a:ext>
            </a:extLst>
          </p:cNvPr>
          <p:cNvSpPr>
            <a:spLocks noGrp="1"/>
          </p:cNvSpPr>
          <p:nvPr>
            <p:ph type="title"/>
          </p:nvPr>
        </p:nvSpPr>
        <p:spPr>
          <a:xfrm>
            <a:off x="1071068" y="1227876"/>
            <a:ext cx="9816008" cy="1032591"/>
          </a:xfrm>
        </p:spPr>
        <p:txBody>
          <a:bodyPr>
            <a:normAutofit fontScale="90000"/>
          </a:bodyPr>
          <a:lstStyle/>
          <a:p>
            <a:r>
              <a:rPr lang="en-GB" sz="5300" dirty="0"/>
              <a:t>2. Improving exam technique</a:t>
            </a:r>
            <a:r>
              <a:rPr lang="en-GB" sz="3600" dirty="0"/>
              <a:t>	</a:t>
            </a:r>
            <a:r>
              <a:rPr lang="en-GB" dirty="0"/>
              <a:t/>
            </a:r>
            <a:br>
              <a:rPr lang="en-GB" dirty="0"/>
            </a:br>
            <a:endParaRPr lang="en-US" dirty="0"/>
          </a:p>
        </p:txBody>
      </p:sp>
      <p:pic>
        <p:nvPicPr>
          <p:cNvPr id="1026" name="Picture 2" descr="Design Thinking Is Transforming Learning Experience - eLearning Industry">
            <a:extLst>
              <a:ext uri="{FF2B5EF4-FFF2-40B4-BE49-F238E27FC236}">
                <a16:creationId xmlns:a16="http://schemas.microsoft.com/office/drawing/2014/main" id="{419A060F-3AE1-5247-8A92-1C7B652610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1547" y="1744172"/>
            <a:ext cx="7792904" cy="43713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1636528"/>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6175AA-7AC5-4BD2-BEFD-64A2CE9A9E5D}"/>
              </a:ext>
            </a:extLst>
          </p:cNvPr>
          <p:cNvSpPr>
            <a:spLocks noGrp="1"/>
          </p:cNvSpPr>
          <p:nvPr>
            <p:ph type="title"/>
          </p:nvPr>
        </p:nvSpPr>
        <p:spPr>
          <a:xfrm>
            <a:off x="-1768326" y="910108"/>
            <a:ext cx="11360800" cy="763600"/>
          </a:xfrm>
        </p:spPr>
        <p:txBody>
          <a:bodyPr>
            <a:noAutofit/>
          </a:bodyPr>
          <a:lstStyle/>
          <a:p>
            <a:pPr algn="ctr"/>
            <a:r>
              <a:rPr lang="en-GB" dirty="0">
                <a:solidFill>
                  <a:schemeClr val="tx1"/>
                </a:solidFill>
              </a:rPr>
              <a:t>Assessment summary</a:t>
            </a:r>
          </a:p>
        </p:txBody>
      </p:sp>
      <p:sp>
        <p:nvSpPr>
          <p:cNvPr id="3" name="Content Placeholder 2">
            <a:extLst>
              <a:ext uri="{FF2B5EF4-FFF2-40B4-BE49-F238E27FC236}">
                <a16:creationId xmlns:a16="http://schemas.microsoft.com/office/drawing/2014/main" id="{2E3A6B7D-9351-40F4-8DFE-3C511299CAD1}"/>
              </a:ext>
            </a:extLst>
          </p:cNvPr>
          <p:cNvSpPr>
            <a:spLocks noGrp="1"/>
          </p:cNvSpPr>
          <p:nvPr>
            <p:ph idx="1"/>
          </p:nvPr>
        </p:nvSpPr>
        <p:spPr>
          <a:xfrm>
            <a:off x="1194180" y="1836620"/>
            <a:ext cx="10759695" cy="5263796"/>
          </a:xfrm>
        </p:spPr>
        <p:txBody>
          <a:bodyPr>
            <a:noAutofit/>
          </a:bodyPr>
          <a:lstStyle/>
          <a:p>
            <a:pPr>
              <a:buClr>
                <a:schemeClr val="accent1">
                  <a:lumMod val="75000"/>
                </a:schemeClr>
              </a:buClr>
              <a:buFont typeface="Arial" panose="020B0604020202020204" pitchFamily="34" charset="0"/>
              <a:buChar char="•"/>
            </a:pPr>
            <a:r>
              <a:rPr lang="en-GB" sz="2400" dirty="0">
                <a:solidFill>
                  <a:schemeClr val="tx1"/>
                </a:solidFill>
              </a:rPr>
              <a:t>Exam questions will have an incline of difficulty (high facility-low facility questions)</a:t>
            </a:r>
          </a:p>
          <a:p>
            <a:pPr>
              <a:buClr>
                <a:schemeClr val="accent1">
                  <a:lumMod val="75000"/>
                </a:schemeClr>
              </a:buClr>
              <a:buFont typeface="Arial" panose="020B0604020202020204" pitchFamily="34" charset="0"/>
              <a:buChar char="•"/>
            </a:pPr>
            <a:r>
              <a:rPr lang="en-GB" sz="2400" dirty="0">
                <a:solidFill>
                  <a:schemeClr val="tx1"/>
                </a:solidFill>
              </a:rPr>
              <a:t>They will involve multiple choice, stimulus response, skills, and extended written prose</a:t>
            </a:r>
          </a:p>
          <a:p>
            <a:pPr>
              <a:buClr>
                <a:schemeClr val="accent1">
                  <a:lumMod val="75000"/>
                </a:schemeClr>
              </a:buClr>
              <a:buFont typeface="Arial" panose="020B0604020202020204" pitchFamily="34" charset="0"/>
              <a:buChar char="•"/>
            </a:pPr>
            <a:r>
              <a:rPr lang="en-GB" sz="2400" dirty="0">
                <a:solidFill>
                  <a:schemeClr val="tx1"/>
                </a:solidFill>
              </a:rPr>
              <a:t>Assessment equates to about 1 mark per minute</a:t>
            </a:r>
          </a:p>
          <a:p>
            <a:pPr>
              <a:buClr>
                <a:schemeClr val="accent1">
                  <a:lumMod val="75000"/>
                </a:schemeClr>
              </a:buClr>
              <a:buFont typeface="Arial" panose="020B0604020202020204" pitchFamily="34" charset="0"/>
              <a:buChar char="•"/>
            </a:pPr>
            <a:r>
              <a:rPr lang="en-GB" sz="2400" dirty="0">
                <a:solidFill>
                  <a:schemeClr val="tx1"/>
                </a:solidFill>
              </a:rPr>
              <a:t>Written prose is about 2 lines per mark</a:t>
            </a:r>
          </a:p>
          <a:p>
            <a:pPr>
              <a:buClr>
                <a:schemeClr val="accent1">
                  <a:lumMod val="75000"/>
                </a:schemeClr>
              </a:buClr>
              <a:buFont typeface="Arial" panose="020B0604020202020204" pitchFamily="34" charset="0"/>
              <a:buChar char="•"/>
            </a:pPr>
            <a:r>
              <a:rPr lang="en-GB" sz="2400" dirty="0">
                <a:solidFill>
                  <a:schemeClr val="tx1"/>
                </a:solidFill>
              </a:rPr>
              <a:t>Level marking is used in the higher tariff questions (4,6 and 9 marks)</a:t>
            </a:r>
          </a:p>
          <a:p>
            <a:pPr>
              <a:buClr>
                <a:schemeClr val="accent1">
                  <a:lumMod val="75000"/>
                </a:schemeClr>
              </a:buClr>
              <a:buFont typeface="Arial" panose="020B0604020202020204" pitchFamily="34" charset="0"/>
              <a:buChar char="•"/>
            </a:pPr>
            <a:r>
              <a:rPr lang="en-GB" sz="2400" dirty="0">
                <a:solidFill>
                  <a:schemeClr val="tx1"/>
                </a:solidFill>
              </a:rPr>
              <a:t>Use of Issues Evaluation in the pre release for paper 3</a:t>
            </a:r>
          </a:p>
          <a:p>
            <a:pPr>
              <a:buClr>
                <a:schemeClr val="accent1">
                  <a:lumMod val="75000"/>
                </a:schemeClr>
              </a:buClr>
              <a:buFont typeface="Arial" panose="020B0604020202020204" pitchFamily="34" charset="0"/>
              <a:buChar char="•"/>
            </a:pPr>
            <a:r>
              <a:rPr lang="en-GB" sz="2400" dirty="0">
                <a:solidFill>
                  <a:schemeClr val="tx1"/>
                </a:solidFill>
              </a:rPr>
              <a:t>Skills throughout all 3 papers</a:t>
            </a:r>
          </a:p>
          <a:p>
            <a:pPr>
              <a:buClr>
                <a:schemeClr val="accent1">
                  <a:lumMod val="75000"/>
                </a:schemeClr>
              </a:buClr>
              <a:buFont typeface="Arial" panose="020B0604020202020204" pitchFamily="34" charset="0"/>
              <a:buChar char="•"/>
            </a:pPr>
            <a:r>
              <a:rPr lang="en-GB" sz="2400" dirty="0">
                <a:solidFill>
                  <a:schemeClr val="tx1"/>
                </a:solidFill>
              </a:rPr>
              <a:t>Fieldwork examined on paper 3</a:t>
            </a:r>
          </a:p>
        </p:txBody>
      </p:sp>
    </p:spTree>
    <p:extLst>
      <p:ext uri="{BB962C8B-B14F-4D97-AF65-F5344CB8AC3E}">
        <p14:creationId xmlns:p14="http://schemas.microsoft.com/office/powerpoint/2010/main" val="1890093995"/>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87694" y="1449382"/>
            <a:ext cx="10804281" cy="5755792"/>
          </a:xfrm>
        </p:spPr>
        <p:txBody>
          <a:bodyPr>
            <a:normAutofit/>
          </a:bodyPr>
          <a:lstStyle/>
          <a:p>
            <a:pPr marL="0" indent="0">
              <a:lnSpc>
                <a:spcPct val="100000"/>
              </a:lnSpc>
              <a:buNone/>
            </a:pPr>
            <a:endParaRPr lang="en-US" sz="1050" dirty="0">
              <a:solidFill>
                <a:schemeClr val="tx1"/>
              </a:solidFill>
            </a:endParaRPr>
          </a:p>
          <a:p>
            <a:pPr marL="0" indent="0">
              <a:lnSpc>
                <a:spcPct val="100000"/>
              </a:lnSpc>
              <a:buClr>
                <a:schemeClr val="accent1">
                  <a:lumMod val="75000"/>
                </a:schemeClr>
              </a:buClr>
              <a:buNone/>
            </a:pPr>
            <a:r>
              <a:rPr lang="en-US" sz="2400" dirty="0">
                <a:solidFill>
                  <a:schemeClr val="tx1"/>
                </a:solidFill>
              </a:rPr>
              <a:t>All three papers have the following types of questions:</a:t>
            </a:r>
          </a:p>
          <a:p>
            <a:pPr marL="0" indent="0">
              <a:lnSpc>
                <a:spcPct val="100000"/>
              </a:lnSpc>
              <a:buClr>
                <a:schemeClr val="accent1">
                  <a:lumMod val="75000"/>
                </a:schemeClr>
              </a:buClr>
              <a:buNone/>
            </a:pPr>
            <a:endParaRPr lang="en-US" sz="2400" dirty="0">
              <a:solidFill>
                <a:schemeClr val="tx1"/>
              </a:solidFill>
            </a:endParaRPr>
          </a:p>
          <a:p>
            <a:pPr>
              <a:lnSpc>
                <a:spcPct val="100000"/>
              </a:lnSpc>
              <a:buClr>
                <a:schemeClr val="accent1">
                  <a:lumMod val="75000"/>
                </a:schemeClr>
              </a:buClr>
              <a:buFont typeface="Arial" panose="020B0604020202020204" pitchFamily="34" charset="0"/>
              <a:buChar char="•"/>
            </a:pPr>
            <a:r>
              <a:rPr lang="en-US" sz="2400" dirty="0">
                <a:solidFill>
                  <a:schemeClr val="tx1"/>
                </a:solidFill>
              </a:rPr>
              <a:t>Multiple choice, stimulus response, skills and extended written prose questions</a:t>
            </a:r>
          </a:p>
          <a:p>
            <a:pPr>
              <a:lnSpc>
                <a:spcPct val="100000"/>
              </a:lnSpc>
              <a:buClr>
                <a:schemeClr val="accent1">
                  <a:lumMod val="75000"/>
                </a:schemeClr>
              </a:buClr>
              <a:buFont typeface="Arial" panose="020B0604020202020204" pitchFamily="34" charset="0"/>
              <a:buChar char="•"/>
            </a:pPr>
            <a:r>
              <a:rPr lang="en-US" sz="2400" dirty="0">
                <a:solidFill>
                  <a:schemeClr val="tx1"/>
                </a:solidFill>
              </a:rPr>
              <a:t>Point marked questions (1, 2 and 3 mark questions)</a:t>
            </a:r>
          </a:p>
          <a:p>
            <a:pPr>
              <a:lnSpc>
                <a:spcPct val="100000"/>
              </a:lnSpc>
              <a:buClr>
                <a:schemeClr val="accent1">
                  <a:lumMod val="75000"/>
                </a:schemeClr>
              </a:buClr>
              <a:buFont typeface="Arial" panose="020B0604020202020204" pitchFamily="34" charset="0"/>
              <a:buChar char="•"/>
            </a:pPr>
            <a:r>
              <a:rPr lang="en-US" sz="2400" dirty="0">
                <a:solidFill>
                  <a:schemeClr val="tx1"/>
                </a:solidFill>
              </a:rPr>
              <a:t>Level marking in the higher awarding questions (4, 6 and 9 mark questions)</a:t>
            </a:r>
          </a:p>
          <a:p>
            <a:pPr>
              <a:lnSpc>
                <a:spcPct val="100000"/>
              </a:lnSpc>
              <a:buClr>
                <a:schemeClr val="accent1">
                  <a:lumMod val="75000"/>
                </a:schemeClr>
              </a:buClr>
              <a:buFont typeface="Arial" panose="020B0604020202020204" pitchFamily="34" charset="0"/>
              <a:buChar char="•"/>
            </a:pPr>
            <a:r>
              <a:rPr lang="en-US" sz="2400" dirty="0">
                <a:solidFill>
                  <a:schemeClr val="tx1"/>
                </a:solidFill>
              </a:rPr>
              <a:t>Paper 3 has the use of Issue Evaluation pre-release and familiar and unfamiliar fieldwork</a:t>
            </a:r>
          </a:p>
        </p:txBody>
      </p:sp>
      <p:sp>
        <p:nvSpPr>
          <p:cNvPr id="6" name="Title 1">
            <a:extLst>
              <a:ext uri="{FF2B5EF4-FFF2-40B4-BE49-F238E27FC236}">
                <a16:creationId xmlns:a16="http://schemas.microsoft.com/office/drawing/2014/main" id="{A6E7B593-8827-4A94-A061-C1634A7AD21A}"/>
              </a:ext>
            </a:extLst>
          </p:cNvPr>
          <p:cNvSpPr>
            <a:spLocks noGrp="1"/>
          </p:cNvSpPr>
          <p:nvPr>
            <p:ph type="title"/>
          </p:nvPr>
        </p:nvSpPr>
        <p:spPr>
          <a:xfrm>
            <a:off x="-1806426" y="891058"/>
            <a:ext cx="11360800" cy="763600"/>
          </a:xfrm>
        </p:spPr>
        <p:txBody>
          <a:bodyPr>
            <a:noAutofit/>
          </a:bodyPr>
          <a:lstStyle/>
          <a:p>
            <a:pPr algn="ctr"/>
            <a:r>
              <a:rPr lang="en-GB" dirty="0">
                <a:solidFill>
                  <a:schemeClr val="tx1"/>
                </a:solidFill>
              </a:rPr>
              <a:t>Assessment summary</a:t>
            </a:r>
          </a:p>
        </p:txBody>
      </p:sp>
    </p:spTree>
    <p:extLst>
      <p:ext uri="{BB962C8B-B14F-4D97-AF65-F5344CB8AC3E}">
        <p14:creationId xmlns:p14="http://schemas.microsoft.com/office/powerpoint/2010/main" val="2007513845"/>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6975" y="885194"/>
            <a:ext cx="11360800" cy="763600"/>
          </a:xfrm>
        </p:spPr>
        <p:txBody>
          <a:bodyPr>
            <a:normAutofit/>
          </a:bodyPr>
          <a:lstStyle/>
          <a:p>
            <a:pPr algn="ctr"/>
            <a:r>
              <a:rPr lang="en-GB" dirty="0">
                <a:solidFill>
                  <a:schemeClr val="tx1"/>
                </a:solidFill>
              </a:rPr>
              <a:t>Mark allocations in the exams</a:t>
            </a:r>
            <a:endParaRPr lang="en-GB" sz="5333" dirty="0">
              <a:solidFill>
                <a:schemeClr val="tx1"/>
              </a:solidFill>
            </a:endParaRPr>
          </a:p>
        </p:txBody>
      </p:sp>
      <p:sp>
        <p:nvSpPr>
          <p:cNvPr id="3" name="Content Placeholder 2"/>
          <p:cNvSpPr>
            <a:spLocks noGrp="1"/>
          </p:cNvSpPr>
          <p:nvPr>
            <p:ph idx="1"/>
          </p:nvPr>
        </p:nvSpPr>
        <p:spPr>
          <a:xfrm>
            <a:off x="1118203" y="1757507"/>
            <a:ext cx="10626758" cy="4525963"/>
          </a:xfrm>
        </p:spPr>
        <p:txBody>
          <a:bodyPr>
            <a:normAutofit/>
          </a:bodyPr>
          <a:lstStyle/>
          <a:p>
            <a:pPr>
              <a:buFont typeface="Arial" panose="020B0604020202020204" pitchFamily="34" charset="0"/>
              <a:buChar char="•"/>
            </a:pPr>
            <a:r>
              <a:rPr lang="en-GB" sz="2800" dirty="0">
                <a:solidFill>
                  <a:schemeClr val="tx1"/>
                </a:solidFill>
              </a:rPr>
              <a:t>34 – 40% of marks for questions were worth 1 – 3 marks </a:t>
            </a:r>
          </a:p>
          <a:p>
            <a:pPr>
              <a:buFont typeface="Arial" panose="020B0604020202020204" pitchFamily="34" charset="0"/>
              <a:buChar char="•"/>
            </a:pPr>
            <a:r>
              <a:rPr lang="en-GB" sz="2800" dirty="0">
                <a:solidFill>
                  <a:schemeClr val="tx1"/>
                </a:solidFill>
              </a:rPr>
              <a:t>Students must try and gain all the low tariff marks</a:t>
            </a:r>
          </a:p>
          <a:p>
            <a:pPr>
              <a:buFont typeface="Arial" panose="020B0604020202020204" pitchFamily="34" charset="0"/>
              <a:buChar char="•"/>
            </a:pPr>
            <a:r>
              <a:rPr lang="en-GB" sz="2800" dirty="0">
                <a:solidFill>
                  <a:schemeClr val="tx1"/>
                </a:solidFill>
              </a:rPr>
              <a:t>Try and avoid the basic errors through repeated practice</a:t>
            </a:r>
          </a:p>
          <a:p>
            <a:pPr>
              <a:buFont typeface="Arial" panose="020B0604020202020204" pitchFamily="34" charset="0"/>
              <a:buChar char="•"/>
            </a:pPr>
            <a:r>
              <a:rPr lang="en-GB" sz="2800" dirty="0">
                <a:solidFill>
                  <a:schemeClr val="tx1"/>
                </a:solidFill>
              </a:rPr>
              <a:t>Beware of questions without lines, completing graphs or diagrams, labelling or annotating photos, double check all skills based answers, watch out for plurals.</a:t>
            </a:r>
          </a:p>
          <a:p>
            <a:endParaRPr lang="en-GB" sz="2400" b="1" dirty="0">
              <a:solidFill>
                <a:srgbClr val="FF0000"/>
              </a:solidFill>
            </a:endParaRPr>
          </a:p>
        </p:txBody>
      </p:sp>
    </p:spTree>
    <p:extLst>
      <p:ext uri="{BB962C8B-B14F-4D97-AF65-F5344CB8AC3E}">
        <p14:creationId xmlns:p14="http://schemas.microsoft.com/office/powerpoint/2010/main" val="378614893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CECD3-33BB-D54D-A3F9-FEF7A466CEFD}"/>
              </a:ext>
            </a:extLst>
          </p:cNvPr>
          <p:cNvSpPr>
            <a:spLocks noGrp="1"/>
          </p:cNvSpPr>
          <p:nvPr>
            <p:ph type="title"/>
          </p:nvPr>
        </p:nvSpPr>
        <p:spPr>
          <a:xfrm>
            <a:off x="1097280" y="286603"/>
            <a:ext cx="10058400" cy="1332647"/>
          </a:xfrm>
          <a:solidFill>
            <a:schemeClr val="bg1"/>
          </a:solidFill>
          <a:ln>
            <a:solidFill>
              <a:schemeClr val="bg1"/>
            </a:solidFill>
          </a:ln>
        </p:spPr>
        <p:txBody>
          <a:bodyPr>
            <a:noAutofit/>
          </a:bodyPr>
          <a:lstStyle/>
          <a:p>
            <a:r>
              <a:rPr lang="en-US" dirty="0"/>
              <a:t>Upcoming courses and events</a:t>
            </a:r>
          </a:p>
        </p:txBody>
      </p:sp>
      <p:sp>
        <p:nvSpPr>
          <p:cNvPr id="3" name="Content Placeholder 2">
            <a:extLst>
              <a:ext uri="{FF2B5EF4-FFF2-40B4-BE49-F238E27FC236}">
                <a16:creationId xmlns:a16="http://schemas.microsoft.com/office/drawing/2014/main" id="{906C302D-6FCB-8E48-BC90-F4AB9509C953}"/>
              </a:ext>
            </a:extLst>
          </p:cNvPr>
          <p:cNvSpPr>
            <a:spLocks noGrp="1"/>
          </p:cNvSpPr>
          <p:nvPr>
            <p:ph idx="1"/>
          </p:nvPr>
        </p:nvSpPr>
        <p:spPr>
          <a:xfrm>
            <a:off x="409576" y="1834091"/>
            <a:ext cx="5400674" cy="4566709"/>
          </a:xfrm>
        </p:spPr>
        <p:txBody>
          <a:bodyPr>
            <a:normAutofit fontScale="77500" lnSpcReduction="20000"/>
          </a:bodyPr>
          <a:lstStyle/>
          <a:p>
            <a:pPr marL="0" indent="0">
              <a:buNone/>
            </a:pPr>
            <a:r>
              <a:rPr lang="en-GB" sz="2400" b="1" dirty="0">
                <a:solidFill>
                  <a:schemeClr val="tx1"/>
                </a:solidFill>
              </a:rPr>
              <a:t>Hodder:</a:t>
            </a:r>
          </a:p>
          <a:p>
            <a:pPr marL="0" indent="0">
              <a:buNone/>
            </a:pPr>
            <a:r>
              <a:rPr lang="en-GB" sz="2400" b="1" dirty="0">
                <a:solidFill>
                  <a:schemeClr val="tx1"/>
                </a:solidFill>
              </a:rPr>
              <a:t>Preparing for exam success in 2024 </a:t>
            </a:r>
          </a:p>
          <a:p>
            <a:pPr marL="0" indent="0">
              <a:buNone/>
            </a:pPr>
            <a:r>
              <a:rPr lang="en-US" sz="2400" dirty="0">
                <a:solidFill>
                  <a:schemeClr val="tx1"/>
                </a:solidFill>
              </a:rPr>
              <a:t>Book through Hodder</a:t>
            </a:r>
          </a:p>
          <a:p>
            <a:pPr marL="0" indent="0">
              <a:buNone/>
            </a:pPr>
            <a:r>
              <a:rPr lang="en-US" sz="2400" dirty="0">
                <a:solidFill>
                  <a:schemeClr val="tx1"/>
                </a:solidFill>
              </a:rPr>
              <a:t>21/03/2024 in Manchester and </a:t>
            </a:r>
          </a:p>
          <a:p>
            <a:pPr marL="0" indent="0">
              <a:buNone/>
            </a:pPr>
            <a:r>
              <a:rPr lang="en-US" sz="2400" dirty="0">
                <a:solidFill>
                  <a:schemeClr val="tx1"/>
                </a:solidFill>
              </a:rPr>
              <a:t>25/03/2024 in London</a:t>
            </a:r>
          </a:p>
          <a:p>
            <a:pPr marL="0" indent="0">
              <a:buNone/>
            </a:pPr>
            <a:r>
              <a:rPr lang="en-US" sz="2400" dirty="0">
                <a:solidFill>
                  <a:schemeClr val="tx1"/>
                </a:solidFill>
              </a:rPr>
              <a:t>Vicky McKinlay and Sarah Wheeler</a:t>
            </a:r>
          </a:p>
          <a:p>
            <a:pPr marL="0" indent="0">
              <a:buNone/>
            </a:pPr>
            <a:endParaRPr lang="en-US" sz="2400" dirty="0">
              <a:solidFill>
                <a:schemeClr val="tx1"/>
              </a:solidFill>
            </a:endParaRPr>
          </a:p>
          <a:p>
            <a:pPr marL="0" indent="0">
              <a:buNone/>
            </a:pPr>
            <a:r>
              <a:rPr lang="en-GB" sz="2400" b="1" dirty="0">
                <a:solidFill>
                  <a:schemeClr val="tx1"/>
                </a:solidFill>
              </a:rPr>
              <a:t>Feedback from the 2024 GCSE AQA exams</a:t>
            </a:r>
          </a:p>
          <a:p>
            <a:pPr marL="0" indent="0">
              <a:buNone/>
            </a:pPr>
            <a:r>
              <a:rPr lang="en-US" sz="2400" dirty="0">
                <a:solidFill>
                  <a:schemeClr val="tx1"/>
                </a:solidFill>
              </a:rPr>
              <a:t>Book through Hodder</a:t>
            </a:r>
          </a:p>
          <a:p>
            <a:pPr marL="0" indent="0">
              <a:buNone/>
            </a:pPr>
            <a:r>
              <a:rPr lang="en-US" sz="2400" dirty="0"/>
              <a:t>11</a:t>
            </a:r>
            <a:r>
              <a:rPr lang="en-US" sz="2400" dirty="0">
                <a:solidFill>
                  <a:schemeClr val="tx1"/>
                </a:solidFill>
              </a:rPr>
              <a:t>/10/2024 in Birmingham and </a:t>
            </a:r>
          </a:p>
          <a:p>
            <a:pPr marL="0" indent="0">
              <a:buNone/>
            </a:pPr>
            <a:r>
              <a:rPr lang="en-US" sz="2400" dirty="0">
                <a:solidFill>
                  <a:schemeClr val="tx1"/>
                </a:solidFill>
              </a:rPr>
              <a:t>14/10/2024 in London</a:t>
            </a:r>
          </a:p>
          <a:p>
            <a:pPr marL="0" indent="0">
              <a:buNone/>
            </a:pPr>
            <a:r>
              <a:rPr lang="en-US" sz="2400" dirty="0">
                <a:solidFill>
                  <a:schemeClr val="tx1"/>
                </a:solidFill>
              </a:rPr>
              <a:t>Vicky McKinlay and Sarah Wheeler</a:t>
            </a:r>
          </a:p>
          <a:p>
            <a:pPr marL="0" indent="0">
              <a:buNone/>
            </a:pPr>
            <a:endParaRPr lang="en-US" dirty="0"/>
          </a:p>
          <a:p>
            <a:pPr marL="0" indent="0">
              <a:buNone/>
            </a:pPr>
            <a:endParaRPr lang="en-GB" dirty="0">
              <a:solidFill>
                <a:schemeClr val="tx1"/>
              </a:solidFill>
            </a:endParaRPr>
          </a:p>
          <a:p>
            <a:pPr marL="0" indent="0">
              <a:buNone/>
            </a:pPr>
            <a:endParaRPr lang="en-GB" dirty="0">
              <a:solidFill>
                <a:schemeClr val="tx1"/>
              </a:solidFill>
            </a:endParaRPr>
          </a:p>
          <a:p>
            <a:pPr marL="0" indent="0">
              <a:buNone/>
            </a:pPr>
            <a:endParaRPr lang="en-GB" dirty="0">
              <a:solidFill>
                <a:schemeClr val="tx1"/>
              </a:solidFill>
            </a:endParaRPr>
          </a:p>
          <a:p>
            <a:pPr marL="0" indent="0">
              <a:buNone/>
            </a:pPr>
            <a:endParaRPr lang="en-US" dirty="0"/>
          </a:p>
        </p:txBody>
      </p:sp>
      <p:sp>
        <p:nvSpPr>
          <p:cNvPr id="5" name="TextBox 4">
            <a:extLst>
              <a:ext uri="{FF2B5EF4-FFF2-40B4-BE49-F238E27FC236}">
                <a16:creationId xmlns:a16="http://schemas.microsoft.com/office/drawing/2014/main" id="{688F19E7-4286-4107-8145-246E18D36332}"/>
              </a:ext>
            </a:extLst>
          </p:cNvPr>
          <p:cNvSpPr txBox="1"/>
          <p:nvPr/>
        </p:nvSpPr>
        <p:spPr>
          <a:xfrm>
            <a:off x="6381752" y="1731433"/>
            <a:ext cx="5810248" cy="5416868"/>
          </a:xfrm>
          <a:prstGeom prst="rect">
            <a:avLst/>
          </a:prstGeom>
          <a:noFill/>
        </p:spPr>
        <p:txBody>
          <a:bodyPr wrap="square">
            <a:spAutoFit/>
          </a:bodyPr>
          <a:lstStyle/>
          <a:p>
            <a:pPr marL="0" indent="0">
              <a:buNone/>
            </a:pPr>
            <a:r>
              <a:rPr lang="en-GB" sz="1900" b="1" dirty="0" err="1">
                <a:solidFill>
                  <a:schemeClr val="tx1"/>
                </a:solidFill>
              </a:rPr>
              <a:t>WomenEd</a:t>
            </a:r>
            <a:r>
              <a:rPr lang="en-GB" sz="1900" b="1" dirty="0">
                <a:solidFill>
                  <a:schemeClr val="tx1"/>
                </a:solidFill>
              </a:rPr>
              <a:t>:</a:t>
            </a:r>
          </a:p>
          <a:p>
            <a:pPr marL="0" indent="0">
              <a:buNone/>
            </a:pPr>
            <a:r>
              <a:rPr lang="en-GB" sz="1900" b="1" dirty="0" err="1">
                <a:solidFill>
                  <a:schemeClr val="tx1"/>
                </a:solidFill>
              </a:rPr>
              <a:t>WomenEdNW</a:t>
            </a:r>
            <a:r>
              <a:rPr lang="en-GB" sz="1900" b="1" dirty="0">
                <a:solidFill>
                  <a:schemeClr val="tx1"/>
                </a:solidFill>
              </a:rPr>
              <a:t> Wellbeing walk (free event)</a:t>
            </a:r>
          </a:p>
          <a:p>
            <a:pPr marL="0" indent="0">
              <a:buNone/>
            </a:pPr>
            <a:r>
              <a:rPr lang="en-GB" sz="1900" dirty="0">
                <a:solidFill>
                  <a:schemeClr val="tx1"/>
                </a:solidFill>
              </a:rPr>
              <a:t>Book through </a:t>
            </a:r>
            <a:r>
              <a:rPr lang="en-GB" sz="1900" dirty="0">
                <a:solidFill>
                  <a:schemeClr val="tx1"/>
                </a:solidFill>
                <a:hlinkClick r:id="rId2"/>
              </a:rPr>
              <a:t>www.womened.com</a:t>
            </a:r>
            <a:r>
              <a:rPr lang="en-GB" sz="1900" dirty="0">
                <a:solidFill>
                  <a:schemeClr val="tx1"/>
                </a:solidFill>
              </a:rPr>
              <a:t>    </a:t>
            </a:r>
          </a:p>
          <a:p>
            <a:pPr marL="0" indent="0">
              <a:buNone/>
            </a:pPr>
            <a:r>
              <a:rPr lang="en-GB" sz="1900" dirty="0">
                <a:solidFill>
                  <a:schemeClr val="tx1"/>
                </a:solidFill>
              </a:rPr>
              <a:t>Turton tower</a:t>
            </a:r>
          </a:p>
          <a:p>
            <a:pPr marL="0" indent="0">
              <a:buNone/>
            </a:pPr>
            <a:r>
              <a:rPr lang="en-GB" sz="1900" dirty="0">
                <a:solidFill>
                  <a:schemeClr val="tx1"/>
                </a:solidFill>
              </a:rPr>
              <a:t>16/03/2024</a:t>
            </a:r>
          </a:p>
          <a:p>
            <a:pPr marL="0" indent="0">
              <a:buNone/>
            </a:pPr>
            <a:r>
              <a:rPr lang="en-GB" sz="1900" dirty="0">
                <a:solidFill>
                  <a:schemeClr val="tx1"/>
                </a:solidFill>
              </a:rPr>
              <a:t>Chris Reddy and Vicky McKinlay and the Women Ed NW Leads</a:t>
            </a:r>
          </a:p>
          <a:p>
            <a:pPr marL="0" indent="0">
              <a:buNone/>
            </a:pPr>
            <a:endParaRPr lang="en-GB" sz="1900" dirty="0"/>
          </a:p>
          <a:p>
            <a:pPr marL="0" indent="0">
              <a:buNone/>
            </a:pPr>
            <a:endParaRPr lang="en-GB" sz="1900" dirty="0"/>
          </a:p>
          <a:p>
            <a:pPr marL="0" indent="0">
              <a:buNone/>
            </a:pPr>
            <a:endParaRPr lang="en-GB" sz="1900" dirty="0"/>
          </a:p>
          <a:p>
            <a:r>
              <a:rPr lang="en-GB" sz="1900" b="1" dirty="0" err="1"/>
              <a:t>WomenEdNW</a:t>
            </a:r>
            <a:r>
              <a:rPr lang="en-GB" sz="1900" b="1" dirty="0"/>
              <a:t> Unconference (nominal fee)</a:t>
            </a:r>
          </a:p>
          <a:p>
            <a:r>
              <a:rPr lang="en-GB" sz="1900" dirty="0"/>
              <a:t>Venue TBC    </a:t>
            </a:r>
          </a:p>
          <a:p>
            <a:r>
              <a:rPr lang="en-GB" sz="1900" dirty="0"/>
              <a:t>20/04/2024</a:t>
            </a:r>
          </a:p>
          <a:p>
            <a:r>
              <a:rPr lang="en-GB" sz="1900" dirty="0"/>
              <a:t>Book through </a:t>
            </a:r>
            <a:r>
              <a:rPr lang="en-GB" sz="1900" dirty="0">
                <a:hlinkClick r:id="rId2"/>
              </a:rPr>
              <a:t>www.womened.com</a:t>
            </a:r>
            <a:r>
              <a:rPr lang="en-GB" sz="1900" dirty="0"/>
              <a:t> when it is published</a:t>
            </a:r>
          </a:p>
          <a:p>
            <a:pPr marL="0" indent="0">
              <a:buNone/>
            </a:pPr>
            <a:endParaRPr lang="en-GB" sz="2000" dirty="0">
              <a:solidFill>
                <a:schemeClr val="tx1"/>
              </a:solidFill>
            </a:endParaRPr>
          </a:p>
          <a:p>
            <a:pPr marL="0" indent="0">
              <a:buNone/>
            </a:pPr>
            <a:endParaRPr lang="en-GB" sz="2000" dirty="0"/>
          </a:p>
          <a:p>
            <a:pPr marL="0" indent="0">
              <a:buNone/>
            </a:pPr>
            <a:endParaRPr lang="en-GB" sz="2000" dirty="0">
              <a:solidFill>
                <a:schemeClr val="tx1"/>
              </a:solidFill>
            </a:endParaRPr>
          </a:p>
          <a:p>
            <a:pPr marL="0" indent="0">
              <a:buNone/>
            </a:pPr>
            <a:endParaRPr lang="en-GB" sz="2000" dirty="0">
              <a:solidFill>
                <a:schemeClr val="tx1"/>
              </a:solidFill>
            </a:endParaRPr>
          </a:p>
        </p:txBody>
      </p:sp>
    </p:spTree>
    <p:extLst>
      <p:ext uri="{BB962C8B-B14F-4D97-AF65-F5344CB8AC3E}">
        <p14:creationId xmlns:p14="http://schemas.microsoft.com/office/powerpoint/2010/main" val="2459310599"/>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76350" y="1888814"/>
            <a:ext cx="10448925" cy="4467509"/>
          </a:xfrm>
        </p:spPr>
        <p:txBody>
          <a:bodyPr>
            <a:noAutofit/>
          </a:bodyPr>
          <a:lstStyle/>
          <a:p>
            <a:pPr marL="755885" indent="-609585">
              <a:spcAft>
                <a:spcPts val="0"/>
              </a:spcAft>
              <a:buClr>
                <a:schemeClr val="accent1">
                  <a:lumMod val="75000"/>
                </a:schemeClr>
              </a:buClr>
              <a:buFont typeface="Arial" panose="020B0604020202020204" pitchFamily="34" charset="0"/>
              <a:buChar char="•"/>
              <a:defRPr/>
            </a:pPr>
            <a:r>
              <a:rPr lang="en-GB" sz="2800" dirty="0">
                <a:solidFill>
                  <a:schemeClr val="tx1"/>
                </a:solidFill>
              </a:rPr>
              <a:t>Each mark has an equivalent of 2 lines (e.g. 4 mark question will have 8 lines)</a:t>
            </a:r>
          </a:p>
          <a:p>
            <a:pPr marL="755885" indent="-609585">
              <a:spcAft>
                <a:spcPts val="0"/>
              </a:spcAft>
              <a:buClr>
                <a:schemeClr val="accent1">
                  <a:lumMod val="75000"/>
                </a:schemeClr>
              </a:buClr>
              <a:buFont typeface="Arial" panose="020B0604020202020204" pitchFamily="34" charset="0"/>
              <a:buChar char="•"/>
              <a:defRPr/>
            </a:pPr>
            <a:r>
              <a:rPr lang="en-GB" sz="2800" dirty="0">
                <a:solidFill>
                  <a:schemeClr val="tx1"/>
                </a:solidFill>
              </a:rPr>
              <a:t>Write in sentences, avoid using bullet points</a:t>
            </a:r>
          </a:p>
          <a:p>
            <a:pPr marL="755885" indent="-609585">
              <a:spcAft>
                <a:spcPts val="0"/>
              </a:spcAft>
              <a:buClr>
                <a:schemeClr val="accent1">
                  <a:lumMod val="75000"/>
                </a:schemeClr>
              </a:buClr>
              <a:buFont typeface="Arial" panose="020B0604020202020204" pitchFamily="34" charset="0"/>
              <a:buChar char="•"/>
              <a:defRPr/>
            </a:pPr>
            <a:r>
              <a:rPr lang="en-GB" sz="2800" dirty="0">
                <a:solidFill>
                  <a:schemeClr val="tx1"/>
                </a:solidFill>
              </a:rPr>
              <a:t>Try to restrict the answer to the lines available</a:t>
            </a:r>
          </a:p>
          <a:p>
            <a:pPr marL="755885" indent="-609585">
              <a:spcAft>
                <a:spcPts val="0"/>
              </a:spcAft>
              <a:buClr>
                <a:schemeClr val="accent1">
                  <a:lumMod val="75000"/>
                </a:schemeClr>
              </a:buClr>
              <a:buFont typeface="Arial" panose="020B0604020202020204" pitchFamily="34" charset="0"/>
              <a:buChar char="•"/>
              <a:defRPr/>
            </a:pPr>
            <a:r>
              <a:rPr lang="en-GB" sz="2800" dirty="0">
                <a:solidFill>
                  <a:schemeClr val="tx1"/>
                </a:solidFill>
              </a:rPr>
              <a:t>Remember 1 mark per minute</a:t>
            </a:r>
          </a:p>
          <a:p>
            <a:pPr marL="0" indent="0" algn="ctr">
              <a:spcAft>
                <a:spcPts val="0"/>
              </a:spcAft>
              <a:buNone/>
              <a:defRPr/>
            </a:pPr>
            <a:r>
              <a:rPr lang="en-GB" sz="2400" dirty="0">
                <a:solidFill>
                  <a:srgbClr val="FF0000"/>
                </a:solidFill>
              </a:rPr>
              <a:t>If students write too much (using the extra lines) they will run out of time elsewhere and will almost certainly be waffling </a:t>
            </a:r>
            <a:r>
              <a:rPr lang="en-GB" sz="2667" dirty="0">
                <a:solidFill>
                  <a:srgbClr val="FF0000"/>
                </a:solidFill>
              </a:rPr>
              <a:t>and repeating themselves!</a:t>
            </a:r>
          </a:p>
        </p:txBody>
      </p:sp>
      <p:sp>
        <p:nvSpPr>
          <p:cNvPr id="2" name="Title 1"/>
          <p:cNvSpPr>
            <a:spLocks noGrp="1"/>
          </p:cNvSpPr>
          <p:nvPr>
            <p:ph type="title"/>
          </p:nvPr>
        </p:nvSpPr>
        <p:spPr>
          <a:xfrm>
            <a:off x="-891844" y="501677"/>
            <a:ext cx="10753195" cy="1143000"/>
          </a:xfrm>
          <a:noFill/>
        </p:spPr>
        <p:txBody>
          <a:bodyPr>
            <a:normAutofit/>
          </a:bodyPr>
          <a:lstStyle/>
          <a:p>
            <a:pPr algn="ctr">
              <a:defRPr/>
            </a:pPr>
            <a:r>
              <a:rPr lang="en-GB" dirty="0">
                <a:solidFill>
                  <a:schemeClr val="tx1"/>
                </a:solidFill>
              </a:rPr>
              <a:t>Write to the space available</a:t>
            </a:r>
          </a:p>
        </p:txBody>
      </p:sp>
    </p:spTree>
    <p:extLst>
      <p:ext uri="{BB962C8B-B14F-4D97-AF65-F5344CB8AC3E}">
        <p14:creationId xmlns:p14="http://schemas.microsoft.com/office/powerpoint/2010/main" val="197338039"/>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4425" y="316366"/>
            <a:ext cx="10058400" cy="1450757"/>
          </a:xfrm>
        </p:spPr>
        <p:txBody>
          <a:bodyPr>
            <a:normAutofit/>
          </a:bodyPr>
          <a:lstStyle/>
          <a:p>
            <a:pPr algn="ctr"/>
            <a:r>
              <a:rPr lang="en-GB" dirty="0">
                <a:solidFill>
                  <a:schemeClr val="tx1"/>
                </a:solidFill>
              </a:rPr>
              <a:t>Assessment objectives</a:t>
            </a:r>
          </a:p>
        </p:txBody>
      </p:sp>
      <p:pic>
        <p:nvPicPr>
          <p:cNvPr id="4098"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308090" y="2066925"/>
            <a:ext cx="7416810" cy="41786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33177181"/>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9320" y="286603"/>
            <a:ext cx="10058400" cy="1450757"/>
          </a:xfrm>
        </p:spPr>
        <p:txBody>
          <a:bodyPr>
            <a:normAutofit/>
          </a:bodyPr>
          <a:lstStyle/>
          <a:p>
            <a:pPr algn="ctr"/>
            <a:r>
              <a:rPr lang="en-GB" sz="4400" dirty="0">
                <a:solidFill>
                  <a:schemeClr val="tx1"/>
                </a:solidFill>
              </a:rPr>
              <a:t>AOs per paper</a:t>
            </a:r>
          </a:p>
        </p:txBody>
      </p:sp>
      <p:graphicFrame>
        <p:nvGraphicFramePr>
          <p:cNvPr id="3" name="Table 4">
            <a:extLst>
              <a:ext uri="{FF2B5EF4-FFF2-40B4-BE49-F238E27FC236}">
                <a16:creationId xmlns:a16="http://schemas.microsoft.com/office/drawing/2014/main" id="{71364B38-9921-4B09-B110-8E81487181C1}"/>
              </a:ext>
            </a:extLst>
          </p:cNvPr>
          <p:cNvGraphicFramePr>
            <a:graphicFrameLocks noGrp="1"/>
          </p:cNvGraphicFramePr>
          <p:nvPr>
            <p:extLst>
              <p:ext uri="{D42A27DB-BD31-4B8C-83A1-F6EECF244321}">
                <p14:modId xmlns:p14="http://schemas.microsoft.com/office/powerpoint/2010/main" val="659675897"/>
              </p:ext>
            </p:extLst>
          </p:nvPr>
        </p:nvGraphicFramePr>
        <p:xfrm>
          <a:off x="1228725" y="1848811"/>
          <a:ext cx="7877175" cy="4722586"/>
        </p:xfrm>
        <a:graphic>
          <a:graphicData uri="http://schemas.openxmlformats.org/drawingml/2006/table">
            <a:tbl>
              <a:tblPr firstRow="1" bandRow="1">
                <a:tableStyleId>{5C22544A-7EE6-4342-B048-85BDC9FD1C3A}</a:tableStyleId>
              </a:tblPr>
              <a:tblGrid>
                <a:gridCol w="2120777">
                  <a:extLst>
                    <a:ext uri="{9D8B030D-6E8A-4147-A177-3AD203B41FA5}">
                      <a16:colId xmlns:a16="http://schemas.microsoft.com/office/drawing/2014/main" val="646167125"/>
                    </a:ext>
                  </a:extLst>
                </a:gridCol>
                <a:gridCol w="1363357">
                  <a:extLst>
                    <a:ext uri="{9D8B030D-6E8A-4147-A177-3AD203B41FA5}">
                      <a16:colId xmlns:a16="http://schemas.microsoft.com/office/drawing/2014/main" val="220734952"/>
                    </a:ext>
                  </a:extLst>
                </a:gridCol>
                <a:gridCol w="1287615">
                  <a:extLst>
                    <a:ext uri="{9D8B030D-6E8A-4147-A177-3AD203B41FA5}">
                      <a16:colId xmlns:a16="http://schemas.microsoft.com/office/drawing/2014/main" val="720638705"/>
                    </a:ext>
                  </a:extLst>
                </a:gridCol>
                <a:gridCol w="1481563">
                  <a:extLst>
                    <a:ext uri="{9D8B030D-6E8A-4147-A177-3AD203B41FA5}">
                      <a16:colId xmlns:a16="http://schemas.microsoft.com/office/drawing/2014/main" val="2852961637"/>
                    </a:ext>
                  </a:extLst>
                </a:gridCol>
                <a:gridCol w="1623863">
                  <a:extLst>
                    <a:ext uri="{9D8B030D-6E8A-4147-A177-3AD203B41FA5}">
                      <a16:colId xmlns:a16="http://schemas.microsoft.com/office/drawing/2014/main" val="3143487783"/>
                    </a:ext>
                  </a:extLst>
                </a:gridCol>
              </a:tblGrid>
              <a:tr h="1703977">
                <a:tc>
                  <a:txBody>
                    <a:bodyPr/>
                    <a:lstStyle/>
                    <a:p>
                      <a:pPr algn="l"/>
                      <a:r>
                        <a:rPr lang="en-GB" sz="2400" dirty="0">
                          <a:solidFill>
                            <a:schemeClr val="bg1"/>
                          </a:solidFill>
                        </a:rPr>
                        <a:t>Assessment Objectives (</a:t>
                      </a:r>
                      <a:r>
                        <a:rPr lang="en-GB" sz="2400" dirty="0" err="1">
                          <a:solidFill>
                            <a:schemeClr val="bg1"/>
                          </a:solidFill>
                        </a:rPr>
                        <a:t>Aos</a:t>
                      </a:r>
                      <a:r>
                        <a:rPr lang="en-GB" sz="2400" dirty="0">
                          <a:solidFill>
                            <a:schemeClr val="bg1"/>
                          </a:solidFill>
                        </a:rPr>
                        <a:t>)</a:t>
                      </a:r>
                      <a:endParaRPr lang="en-GB" sz="2400" dirty="0">
                        <a:latin typeface="Century Gothic" panose="020B0502020202020204" pitchFamily="34" charset="0"/>
                      </a:endParaRPr>
                    </a:p>
                  </a:txBody>
                  <a:tcPr marL="121920" marR="121920" marT="60960" marB="60960"/>
                </a:tc>
                <a:tc>
                  <a:txBody>
                    <a:bodyPr/>
                    <a:lstStyle/>
                    <a:p>
                      <a:r>
                        <a:rPr lang="en-GB" sz="2400" dirty="0">
                          <a:solidFill>
                            <a:schemeClr val="bg1"/>
                          </a:solidFill>
                        </a:rPr>
                        <a:t>Paper 1</a:t>
                      </a:r>
                    </a:p>
                    <a:p>
                      <a:pPr marL="0" marR="0" lvl="0" indent="0" algn="l" defTabSz="685800" rtl="0" eaLnBrk="1" fontAlgn="auto" latinLnBrk="0" hangingPunct="1">
                        <a:lnSpc>
                          <a:spcPct val="100000"/>
                        </a:lnSpc>
                        <a:spcBef>
                          <a:spcPts val="0"/>
                        </a:spcBef>
                        <a:spcAft>
                          <a:spcPts val="0"/>
                        </a:spcAft>
                        <a:buClrTx/>
                        <a:buSzTx/>
                        <a:buFontTx/>
                        <a:buNone/>
                        <a:tabLst/>
                        <a:defRPr/>
                      </a:pPr>
                      <a:r>
                        <a:rPr lang="en-GB" sz="2400" dirty="0">
                          <a:solidFill>
                            <a:schemeClr val="bg1"/>
                          </a:solidFill>
                        </a:rPr>
                        <a:t>(approx. %)</a:t>
                      </a:r>
                    </a:p>
                    <a:p>
                      <a:endParaRPr lang="en-GB" sz="2400" dirty="0">
                        <a:solidFill>
                          <a:schemeClr val="bg1"/>
                        </a:solidFill>
                      </a:endParaRPr>
                    </a:p>
                    <a:p>
                      <a:endParaRPr lang="en-GB" sz="2400" dirty="0">
                        <a:solidFill>
                          <a:schemeClr val="bg1"/>
                        </a:solidFill>
                        <a:latin typeface="Century Gothic" panose="020B0502020202020204" pitchFamily="34" charset="0"/>
                      </a:endParaRPr>
                    </a:p>
                  </a:txBody>
                  <a:tcPr marL="121920" marR="121920" marT="60960" marB="60960"/>
                </a:tc>
                <a:tc>
                  <a:txBody>
                    <a:bodyPr/>
                    <a:lstStyle/>
                    <a:p>
                      <a:r>
                        <a:rPr lang="en-GB" sz="2400" dirty="0">
                          <a:solidFill>
                            <a:schemeClr val="bg1"/>
                          </a:solidFill>
                        </a:rPr>
                        <a:t>Paper 2</a:t>
                      </a:r>
                    </a:p>
                    <a:p>
                      <a:pPr marL="0" marR="0" lvl="0" indent="0" algn="l" defTabSz="685800" rtl="0" eaLnBrk="1" fontAlgn="auto" latinLnBrk="0" hangingPunct="1">
                        <a:lnSpc>
                          <a:spcPct val="100000"/>
                        </a:lnSpc>
                        <a:spcBef>
                          <a:spcPts val="0"/>
                        </a:spcBef>
                        <a:spcAft>
                          <a:spcPts val="0"/>
                        </a:spcAft>
                        <a:buClrTx/>
                        <a:buSzTx/>
                        <a:buFontTx/>
                        <a:buNone/>
                        <a:tabLst/>
                        <a:defRPr/>
                      </a:pPr>
                      <a:r>
                        <a:rPr lang="en-GB" sz="2400" dirty="0">
                          <a:solidFill>
                            <a:schemeClr val="bg1"/>
                          </a:solidFill>
                        </a:rPr>
                        <a:t>(approx. %)</a:t>
                      </a:r>
                    </a:p>
                    <a:p>
                      <a:endParaRPr lang="en-GB" sz="2400" dirty="0">
                        <a:solidFill>
                          <a:schemeClr val="bg1"/>
                        </a:solidFill>
                        <a:latin typeface="Century Gothic" panose="020B0502020202020204" pitchFamily="34" charset="0"/>
                      </a:endParaRPr>
                    </a:p>
                  </a:txBody>
                  <a:tcPr marL="121920" marR="121920" marT="60960" marB="60960"/>
                </a:tc>
                <a:tc>
                  <a:txBody>
                    <a:bodyPr/>
                    <a:lstStyle/>
                    <a:p>
                      <a:r>
                        <a:rPr lang="en-GB" sz="2400" dirty="0">
                          <a:solidFill>
                            <a:schemeClr val="bg1"/>
                          </a:solidFill>
                        </a:rPr>
                        <a:t>Paper 3</a:t>
                      </a:r>
                    </a:p>
                    <a:p>
                      <a:pPr marL="0" marR="0" lvl="0" indent="0" algn="l" defTabSz="685800" rtl="0" eaLnBrk="1" fontAlgn="auto" latinLnBrk="0" hangingPunct="1">
                        <a:lnSpc>
                          <a:spcPct val="100000"/>
                        </a:lnSpc>
                        <a:spcBef>
                          <a:spcPts val="0"/>
                        </a:spcBef>
                        <a:spcAft>
                          <a:spcPts val="0"/>
                        </a:spcAft>
                        <a:buClrTx/>
                        <a:buSzTx/>
                        <a:buFontTx/>
                        <a:buNone/>
                        <a:tabLst/>
                        <a:defRPr/>
                      </a:pPr>
                      <a:r>
                        <a:rPr lang="en-GB" sz="2400" dirty="0">
                          <a:solidFill>
                            <a:schemeClr val="bg1"/>
                          </a:solidFill>
                        </a:rPr>
                        <a:t>(approx. %)</a:t>
                      </a:r>
                    </a:p>
                    <a:p>
                      <a:endParaRPr lang="en-GB" sz="2400" dirty="0">
                        <a:solidFill>
                          <a:schemeClr val="bg1"/>
                        </a:solidFill>
                        <a:latin typeface="Century Gothic" panose="020B0502020202020204" pitchFamily="34" charset="0"/>
                      </a:endParaRPr>
                    </a:p>
                  </a:txBody>
                  <a:tcPr marL="121920" marR="121920" marT="60960" marB="60960"/>
                </a:tc>
                <a:tc>
                  <a:txBody>
                    <a:bodyPr/>
                    <a:lstStyle/>
                    <a:p>
                      <a:r>
                        <a:rPr lang="en-GB" sz="2400" dirty="0">
                          <a:solidFill>
                            <a:schemeClr val="bg1"/>
                          </a:solidFill>
                        </a:rPr>
                        <a:t>Overall weighting</a:t>
                      </a:r>
                    </a:p>
                    <a:p>
                      <a:r>
                        <a:rPr lang="en-GB" sz="2400" dirty="0">
                          <a:solidFill>
                            <a:schemeClr val="bg1"/>
                          </a:solidFill>
                        </a:rPr>
                        <a:t>(approx. %)</a:t>
                      </a:r>
                      <a:endParaRPr lang="en-GB" sz="2400" dirty="0">
                        <a:solidFill>
                          <a:schemeClr val="bg1"/>
                        </a:solidFill>
                        <a:latin typeface="Century Gothic" panose="020B0502020202020204" pitchFamily="34" charset="0"/>
                      </a:endParaRPr>
                    </a:p>
                  </a:txBody>
                  <a:tcPr marL="121920" marR="121920" marT="60960" marB="60960"/>
                </a:tc>
                <a:extLst>
                  <a:ext uri="{0D108BD9-81ED-4DB2-BD59-A6C34878D82A}">
                    <a16:rowId xmlns:a16="http://schemas.microsoft.com/office/drawing/2014/main" val="606636527"/>
                  </a:ext>
                </a:extLst>
              </a:tr>
              <a:tr h="425994">
                <a:tc>
                  <a:txBody>
                    <a:bodyPr/>
                    <a:lstStyle/>
                    <a:p>
                      <a:r>
                        <a:rPr lang="en-GB" sz="2000" b="1" dirty="0"/>
                        <a:t>AO1</a:t>
                      </a:r>
                      <a:endParaRPr lang="en-GB" sz="2000" b="1" dirty="0">
                        <a:latin typeface="Century Gothic" panose="020B0502020202020204" pitchFamily="34" charset="0"/>
                      </a:endParaRPr>
                    </a:p>
                  </a:txBody>
                  <a:tcPr marL="121920" marR="121920" marT="60960" marB="60960"/>
                </a:tc>
                <a:tc>
                  <a:txBody>
                    <a:bodyPr/>
                    <a:lstStyle/>
                    <a:p>
                      <a:r>
                        <a:rPr lang="en-GB" sz="2000" b="1" dirty="0"/>
                        <a:t>7.5</a:t>
                      </a:r>
                      <a:endParaRPr lang="en-GB" sz="2000" b="1" dirty="0">
                        <a:latin typeface="Century Gothic" panose="020B0502020202020204" pitchFamily="34" charset="0"/>
                      </a:endParaRPr>
                    </a:p>
                  </a:txBody>
                  <a:tcPr marL="121920" marR="121920" marT="60960" marB="60960"/>
                </a:tc>
                <a:tc>
                  <a:txBody>
                    <a:bodyPr/>
                    <a:lstStyle/>
                    <a:p>
                      <a:r>
                        <a:rPr lang="en-GB" sz="2000" b="1" dirty="0"/>
                        <a:t>7.5</a:t>
                      </a:r>
                      <a:endParaRPr lang="en-GB" sz="2000" b="1" dirty="0">
                        <a:latin typeface="Century Gothic" panose="020B0502020202020204" pitchFamily="34" charset="0"/>
                      </a:endParaRPr>
                    </a:p>
                  </a:txBody>
                  <a:tcPr marL="121920" marR="121920" marT="60960" marB="60960"/>
                </a:tc>
                <a:tc>
                  <a:txBody>
                    <a:bodyPr/>
                    <a:lstStyle/>
                    <a:p>
                      <a:r>
                        <a:rPr lang="en-GB" sz="2000" b="1" dirty="0"/>
                        <a:t>0</a:t>
                      </a:r>
                      <a:endParaRPr lang="en-GB" sz="2000" b="1" dirty="0">
                        <a:latin typeface="Century Gothic" panose="020B0502020202020204" pitchFamily="34" charset="0"/>
                      </a:endParaRPr>
                    </a:p>
                  </a:txBody>
                  <a:tcPr marL="121920" marR="121920" marT="60960" marB="60960"/>
                </a:tc>
                <a:tc>
                  <a:txBody>
                    <a:bodyPr/>
                    <a:lstStyle/>
                    <a:p>
                      <a:r>
                        <a:rPr lang="en-GB" sz="2000" b="1" dirty="0"/>
                        <a:t>15</a:t>
                      </a:r>
                      <a:endParaRPr lang="en-GB" sz="2000" b="1" dirty="0">
                        <a:latin typeface="Century Gothic" panose="020B0502020202020204" pitchFamily="34" charset="0"/>
                      </a:endParaRPr>
                    </a:p>
                  </a:txBody>
                  <a:tcPr marL="121920" marR="121920" marT="60960" marB="60960"/>
                </a:tc>
                <a:extLst>
                  <a:ext uri="{0D108BD9-81ED-4DB2-BD59-A6C34878D82A}">
                    <a16:rowId xmlns:a16="http://schemas.microsoft.com/office/drawing/2014/main" val="2603022566"/>
                  </a:ext>
                </a:extLst>
              </a:tr>
              <a:tr h="425994">
                <a:tc>
                  <a:txBody>
                    <a:bodyPr/>
                    <a:lstStyle/>
                    <a:p>
                      <a:r>
                        <a:rPr lang="en-GB" sz="2000" b="1" dirty="0"/>
                        <a:t>AO2</a:t>
                      </a:r>
                      <a:endParaRPr lang="en-GB" sz="2000" b="1" dirty="0">
                        <a:latin typeface="Century Gothic" panose="020B0502020202020204" pitchFamily="34" charset="0"/>
                      </a:endParaRPr>
                    </a:p>
                  </a:txBody>
                  <a:tcPr marL="121920" marR="121920" marT="60960" marB="60960"/>
                </a:tc>
                <a:tc>
                  <a:txBody>
                    <a:bodyPr/>
                    <a:lstStyle/>
                    <a:p>
                      <a:r>
                        <a:rPr lang="en-GB" sz="2000" b="1" dirty="0"/>
                        <a:t>11</a:t>
                      </a:r>
                      <a:endParaRPr lang="en-GB" sz="2000" b="1" dirty="0">
                        <a:latin typeface="Century Gothic" panose="020B0502020202020204" pitchFamily="34" charset="0"/>
                      </a:endParaRPr>
                    </a:p>
                  </a:txBody>
                  <a:tcPr marL="121920" marR="121920" marT="60960" marB="60960"/>
                </a:tc>
                <a:tc>
                  <a:txBody>
                    <a:bodyPr/>
                    <a:lstStyle/>
                    <a:p>
                      <a:r>
                        <a:rPr lang="en-GB" sz="2000" b="1" dirty="0"/>
                        <a:t>11</a:t>
                      </a:r>
                      <a:endParaRPr lang="en-GB" sz="2000" b="1" dirty="0">
                        <a:latin typeface="Century Gothic" panose="020B0502020202020204" pitchFamily="34" charset="0"/>
                      </a:endParaRPr>
                    </a:p>
                  </a:txBody>
                  <a:tcPr marL="121920" marR="121920" marT="60960" marB="60960"/>
                </a:tc>
                <a:tc>
                  <a:txBody>
                    <a:bodyPr/>
                    <a:lstStyle/>
                    <a:p>
                      <a:r>
                        <a:rPr lang="en-GB" sz="2000" b="1" dirty="0"/>
                        <a:t>3</a:t>
                      </a:r>
                      <a:endParaRPr lang="en-GB" sz="2000" b="1" dirty="0">
                        <a:latin typeface="Century Gothic" panose="020B0502020202020204" pitchFamily="34" charset="0"/>
                      </a:endParaRPr>
                    </a:p>
                  </a:txBody>
                  <a:tcPr marL="121920" marR="121920" marT="60960" marB="60960"/>
                </a:tc>
                <a:tc>
                  <a:txBody>
                    <a:bodyPr/>
                    <a:lstStyle/>
                    <a:p>
                      <a:r>
                        <a:rPr lang="en-GB" sz="2000" b="1" dirty="0"/>
                        <a:t>25</a:t>
                      </a:r>
                      <a:endParaRPr lang="en-GB" sz="2000" b="1" dirty="0">
                        <a:latin typeface="Century Gothic" panose="020B0502020202020204" pitchFamily="34" charset="0"/>
                      </a:endParaRPr>
                    </a:p>
                  </a:txBody>
                  <a:tcPr marL="121920" marR="121920" marT="60960" marB="60960"/>
                </a:tc>
                <a:extLst>
                  <a:ext uri="{0D108BD9-81ED-4DB2-BD59-A6C34878D82A}">
                    <a16:rowId xmlns:a16="http://schemas.microsoft.com/office/drawing/2014/main" val="661128399"/>
                  </a:ext>
                </a:extLst>
              </a:tr>
              <a:tr h="425994">
                <a:tc>
                  <a:txBody>
                    <a:bodyPr/>
                    <a:lstStyle/>
                    <a:p>
                      <a:r>
                        <a:rPr lang="en-GB" sz="2000" b="1" dirty="0"/>
                        <a:t>AO3</a:t>
                      </a:r>
                      <a:endParaRPr lang="en-GB" sz="2000" b="1" dirty="0">
                        <a:latin typeface="Century Gothic" panose="020B0502020202020204" pitchFamily="34" charset="0"/>
                      </a:endParaRPr>
                    </a:p>
                  </a:txBody>
                  <a:tcPr marL="121920" marR="121920" marT="60960" marB="60960"/>
                </a:tc>
                <a:tc>
                  <a:txBody>
                    <a:bodyPr/>
                    <a:lstStyle/>
                    <a:p>
                      <a:r>
                        <a:rPr lang="en-GB" sz="2000" b="1" dirty="0"/>
                        <a:t>8.5</a:t>
                      </a:r>
                      <a:endParaRPr lang="en-GB" sz="2000" b="1" dirty="0">
                        <a:latin typeface="Century Gothic" panose="020B0502020202020204" pitchFamily="34" charset="0"/>
                      </a:endParaRPr>
                    </a:p>
                  </a:txBody>
                  <a:tcPr marL="121920" marR="121920" marT="60960" marB="60960"/>
                </a:tc>
                <a:tc>
                  <a:txBody>
                    <a:bodyPr/>
                    <a:lstStyle/>
                    <a:p>
                      <a:r>
                        <a:rPr lang="en-GB" sz="2000" b="1" dirty="0"/>
                        <a:t>8.5</a:t>
                      </a:r>
                      <a:endParaRPr lang="en-GB" sz="2000" b="1" dirty="0">
                        <a:latin typeface="Century Gothic" panose="020B0502020202020204" pitchFamily="34" charset="0"/>
                      </a:endParaRPr>
                    </a:p>
                  </a:txBody>
                  <a:tcPr marL="121920" marR="121920" marT="60960" marB="60960"/>
                </a:tc>
                <a:tc>
                  <a:txBody>
                    <a:bodyPr/>
                    <a:lstStyle/>
                    <a:p>
                      <a:r>
                        <a:rPr lang="en-GB" sz="2000" b="1" dirty="0"/>
                        <a:t>18</a:t>
                      </a:r>
                      <a:endParaRPr lang="en-GB" sz="2000" b="1" dirty="0">
                        <a:latin typeface="Century Gothic" panose="020B0502020202020204" pitchFamily="34" charset="0"/>
                      </a:endParaRPr>
                    </a:p>
                  </a:txBody>
                  <a:tcPr marL="121920" marR="121920" marT="60960" marB="60960"/>
                </a:tc>
                <a:tc>
                  <a:txBody>
                    <a:bodyPr/>
                    <a:lstStyle/>
                    <a:p>
                      <a:r>
                        <a:rPr lang="en-GB" sz="2000" b="1" dirty="0"/>
                        <a:t>35</a:t>
                      </a:r>
                      <a:endParaRPr lang="en-GB" sz="2000" b="1" dirty="0">
                        <a:latin typeface="Century Gothic" panose="020B0502020202020204" pitchFamily="34" charset="0"/>
                      </a:endParaRPr>
                    </a:p>
                  </a:txBody>
                  <a:tcPr marL="121920" marR="121920" marT="60960" marB="60960"/>
                </a:tc>
                <a:extLst>
                  <a:ext uri="{0D108BD9-81ED-4DB2-BD59-A6C34878D82A}">
                    <a16:rowId xmlns:a16="http://schemas.microsoft.com/office/drawing/2014/main" val="1730993077"/>
                  </a:ext>
                </a:extLst>
              </a:tr>
              <a:tr h="425994">
                <a:tc>
                  <a:txBody>
                    <a:bodyPr/>
                    <a:lstStyle/>
                    <a:p>
                      <a:r>
                        <a:rPr lang="en-GB" sz="2000" b="1" dirty="0"/>
                        <a:t>AO4</a:t>
                      </a:r>
                      <a:endParaRPr lang="en-GB" sz="2000" b="1" dirty="0">
                        <a:latin typeface="Century Gothic" panose="020B0502020202020204" pitchFamily="34" charset="0"/>
                      </a:endParaRPr>
                    </a:p>
                  </a:txBody>
                  <a:tcPr marL="121920" marR="121920" marT="60960" marB="60960"/>
                </a:tc>
                <a:tc>
                  <a:txBody>
                    <a:bodyPr/>
                    <a:lstStyle/>
                    <a:p>
                      <a:r>
                        <a:rPr lang="en-GB" sz="2000" b="1" dirty="0"/>
                        <a:t>8</a:t>
                      </a:r>
                      <a:endParaRPr lang="en-GB" sz="2000" b="1" dirty="0">
                        <a:latin typeface="Century Gothic" panose="020B0502020202020204" pitchFamily="34" charset="0"/>
                      </a:endParaRPr>
                    </a:p>
                  </a:txBody>
                  <a:tcPr marL="121920" marR="121920" marT="60960" marB="60960"/>
                </a:tc>
                <a:tc>
                  <a:txBody>
                    <a:bodyPr/>
                    <a:lstStyle/>
                    <a:p>
                      <a:r>
                        <a:rPr lang="en-GB" sz="2000" b="1" dirty="0"/>
                        <a:t>8</a:t>
                      </a:r>
                      <a:endParaRPr lang="en-GB" sz="2000" b="1" dirty="0">
                        <a:latin typeface="Century Gothic" panose="020B0502020202020204" pitchFamily="34" charset="0"/>
                      </a:endParaRPr>
                    </a:p>
                  </a:txBody>
                  <a:tcPr marL="121920" marR="121920" marT="60960" marB="60960"/>
                </a:tc>
                <a:tc>
                  <a:txBody>
                    <a:bodyPr/>
                    <a:lstStyle/>
                    <a:p>
                      <a:r>
                        <a:rPr lang="en-GB" sz="2000" b="1" dirty="0"/>
                        <a:t>9</a:t>
                      </a:r>
                      <a:endParaRPr lang="en-GB" sz="2000" b="1" dirty="0">
                        <a:latin typeface="Century Gothic" panose="020B0502020202020204" pitchFamily="34" charset="0"/>
                      </a:endParaRPr>
                    </a:p>
                  </a:txBody>
                  <a:tcPr marL="121920" marR="121920" marT="60960" marB="60960"/>
                </a:tc>
                <a:tc>
                  <a:txBody>
                    <a:bodyPr/>
                    <a:lstStyle/>
                    <a:p>
                      <a:r>
                        <a:rPr lang="en-GB" sz="2000" b="1" dirty="0"/>
                        <a:t>25</a:t>
                      </a:r>
                      <a:endParaRPr lang="en-GB" sz="2000" b="1" dirty="0">
                        <a:latin typeface="Century Gothic" panose="020B0502020202020204" pitchFamily="34" charset="0"/>
                      </a:endParaRPr>
                    </a:p>
                  </a:txBody>
                  <a:tcPr marL="121920" marR="121920" marT="60960" marB="60960"/>
                </a:tc>
                <a:extLst>
                  <a:ext uri="{0D108BD9-81ED-4DB2-BD59-A6C34878D82A}">
                    <a16:rowId xmlns:a16="http://schemas.microsoft.com/office/drawing/2014/main" val="3138539035"/>
                  </a:ext>
                </a:extLst>
              </a:tr>
              <a:tr h="1064986">
                <a:tc>
                  <a:txBody>
                    <a:bodyPr/>
                    <a:lstStyle/>
                    <a:p>
                      <a:r>
                        <a:rPr lang="en-GB" sz="2000" b="1" dirty="0"/>
                        <a:t>Overall Weighting of components</a:t>
                      </a:r>
                      <a:endParaRPr lang="en-GB" sz="2000" b="1" dirty="0">
                        <a:latin typeface="Century Gothic" panose="020B0502020202020204" pitchFamily="34" charset="0"/>
                      </a:endParaRPr>
                    </a:p>
                  </a:txBody>
                  <a:tcPr marL="121920" marR="121920" marT="60960" marB="60960"/>
                </a:tc>
                <a:tc>
                  <a:txBody>
                    <a:bodyPr/>
                    <a:lstStyle/>
                    <a:p>
                      <a:r>
                        <a:rPr lang="en-GB" sz="2000" b="1" dirty="0"/>
                        <a:t>35</a:t>
                      </a:r>
                      <a:endParaRPr lang="en-GB" sz="2000" b="1" dirty="0">
                        <a:latin typeface="Century Gothic" panose="020B0502020202020204" pitchFamily="34" charset="0"/>
                      </a:endParaRPr>
                    </a:p>
                  </a:txBody>
                  <a:tcPr marL="121920" marR="121920" marT="60960" marB="60960"/>
                </a:tc>
                <a:tc>
                  <a:txBody>
                    <a:bodyPr/>
                    <a:lstStyle/>
                    <a:p>
                      <a:r>
                        <a:rPr lang="en-GB" sz="2000" b="1" dirty="0"/>
                        <a:t>35</a:t>
                      </a:r>
                      <a:endParaRPr lang="en-GB" sz="2000" b="1" dirty="0">
                        <a:latin typeface="Century Gothic" panose="020B0502020202020204" pitchFamily="34" charset="0"/>
                      </a:endParaRPr>
                    </a:p>
                  </a:txBody>
                  <a:tcPr marL="121920" marR="121920" marT="60960" marB="60960"/>
                </a:tc>
                <a:tc>
                  <a:txBody>
                    <a:bodyPr/>
                    <a:lstStyle/>
                    <a:p>
                      <a:r>
                        <a:rPr lang="en-GB" sz="2000" b="1" dirty="0"/>
                        <a:t>30</a:t>
                      </a:r>
                      <a:endParaRPr lang="en-GB" sz="2000" b="1" dirty="0">
                        <a:latin typeface="Century Gothic" panose="020B0502020202020204" pitchFamily="34" charset="0"/>
                      </a:endParaRPr>
                    </a:p>
                  </a:txBody>
                  <a:tcPr marL="121920" marR="121920" marT="60960" marB="60960"/>
                </a:tc>
                <a:tc>
                  <a:txBody>
                    <a:bodyPr/>
                    <a:lstStyle/>
                    <a:p>
                      <a:r>
                        <a:rPr lang="en-GB" sz="2000" b="1" dirty="0"/>
                        <a:t>100</a:t>
                      </a:r>
                      <a:endParaRPr lang="en-GB" sz="2000" b="1" dirty="0">
                        <a:latin typeface="Century Gothic" panose="020B0502020202020204" pitchFamily="34" charset="0"/>
                      </a:endParaRPr>
                    </a:p>
                  </a:txBody>
                  <a:tcPr marL="121920" marR="121920" marT="60960" marB="60960"/>
                </a:tc>
                <a:extLst>
                  <a:ext uri="{0D108BD9-81ED-4DB2-BD59-A6C34878D82A}">
                    <a16:rowId xmlns:a16="http://schemas.microsoft.com/office/drawing/2014/main" val="470546845"/>
                  </a:ext>
                </a:extLst>
              </a:tr>
            </a:tbl>
          </a:graphicData>
        </a:graphic>
      </p:graphicFrame>
    </p:spTree>
    <p:extLst>
      <p:ext uri="{BB962C8B-B14F-4D97-AF65-F5344CB8AC3E}">
        <p14:creationId xmlns:p14="http://schemas.microsoft.com/office/powerpoint/2010/main" val="3524111318"/>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7365" y="507149"/>
            <a:ext cx="5678421" cy="1143000"/>
          </a:xfrm>
          <a:noFill/>
        </p:spPr>
        <p:txBody>
          <a:bodyPr>
            <a:normAutofit/>
          </a:bodyPr>
          <a:lstStyle/>
          <a:p>
            <a:pPr algn="ctr"/>
            <a:r>
              <a:rPr lang="en-GB" sz="4267" dirty="0">
                <a:solidFill>
                  <a:schemeClr val="tx1"/>
                </a:solidFill>
              </a:rPr>
              <a:t>Command words</a:t>
            </a:r>
          </a:p>
        </p:txBody>
      </p:sp>
      <p:pic>
        <p:nvPicPr>
          <p:cNvPr id="5122"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132325" y="1830330"/>
            <a:ext cx="8259326" cy="44274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487489" y="6273234"/>
            <a:ext cx="7426457" cy="338554"/>
          </a:xfrm>
          <a:prstGeom prst="rect">
            <a:avLst/>
          </a:prstGeom>
          <a:noFill/>
        </p:spPr>
        <p:txBody>
          <a:bodyPr wrap="none" rtlCol="0">
            <a:spAutoFit/>
          </a:bodyPr>
          <a:lstStyle/>
          <a:p>
            <a:r>
              <a:rPr lang="en-GB" sz="1600" dirty="0">
                <a:solidFill>
                  <a:schemeClr val="accent1">
                    <a:lumMod val="75000"/>
                  </a:schemeClr>
                </a:solidFill>
                <a:hlinkClick r:id="rId4">
                  <a:extLst>
                    <a:ext uri="{A12FA001-AC4F-418D-AE19-62706E023703}">
                      <ahyp:hlinkClr xmlns:ahyp="http://schemas.microsoft.com/office/drawing/2018/hyperlinkcolor" xmlns="" val="tx"/>
                    </a:ext>
                  </a:extLst>
                </a:hlinkClick>
              </a:rPr>
              <a:t>https://www.aqa.org.uk/resources/geography/gcse/geography/teach/command-words</a:t>
            </a:r>
            <a:endParaRPr lang="en-GB" sz="1600" b="1" dirty="0">
              <a:solidFill>
                <a:schemeClr val="accent1">
                  <a:lumMod val="75000"/>
                </a:schemeClr>
              </a:solidFill>
            </a:endParaRPr>
          </a:p>
        </p:txBody>
      </p:sp>
    </p:spTree>
    <p:extLst>
      <p:ext uri="{BB962C8B-B14F-4D97-AF65-F5344CB8AC3E}">
        <p14:creationId xmlns:p14="http://schemas.microsoft.com/office/powerpoint/2010/main" val="1962551423"/>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899E3D2-712F-4BE7-9BF7-A3E4C61E538C}"/>
              </a:ext>
            </a:extLst>
          </p:cNvPr>
          <p:cNvPicPr>
            <a:picLocks noChangeAspect="1"/>
          </p:cNvPicPr>
          <p:nvPr/>
        </p:nvPicPr>
        <p:blipFill>
          <a:blip r:embed="rId2"/>
          <a:stretch>
            <a:fillRect/>
          </a:stretch>
        </p:blipFill>
        <p:spPr>
          <a:xfrm>
            <a:off x="2044903" y="93232"/>
            <a:ext cx="6192114" cy="6163535"/>
          </a:xfrm>
          <a:prstGeom prst="rect">
            <a:avLst/>
          </a:prstGeom>
        </p:spPr>
      </p:pic>
    </p:spTree>
    <p:extLst>
      <p:ext uri="{BB962C8B-B14F-4D97-AF65-F5344CB8AC3E}">
        <p14:creationId xmlns:p14="http://schemas.microsoft.com/office/powerpoint/2010/main" val="1950105568"/>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892398"/>
            <a:ext cx="4394200" cy="831627"/>
          </a:xfrm>
          <a:noFill/>
        </p:spPr>
        <p:txBody>
          <a:bodyPr>
            <a:noAutofit/>
          </a:bodyPr>
          <a:lstStyle/>
          <a:p>
            <a:pPr algn="ctr"/>
            <a:r>
              <a:rPr lang="en-GB" sz="4267" dirty="0">
                <a:solidFill>
                  <a:schemeClr val="tx1"/>
                </a:solidFill>
              </a:rPr>
              <a:t>Questions</a:t>
            </a:r>
          </a:p>
        </p:txBody>
      </p:sp>
      <p:sp>
        <p:nvSpPr>
          <p:cNvPr id="3" name="Content Placeholder 2"/>
          <p:cNvSpPr>
            <a:spLocks noGrp="1"/>
          </p:cNvSpPr>
          <p:nvPr>
            <p:ph idx="1"/>
          </p:nvPr>
        </p:nvSpPr>
        <p:spPr>
          <a:xfrm>
            <a:off x="1136601" y="1724025"/>
            <a:ext cx="11055399" cy="4608536"/>
          </a:xfrm>
        </p:spPr>
        <p:txBody>
          <a:bodyPr>
            <a:normAutofit fontScale="55000" lnSpcReduction="20000"/>
          </a:bodyPr>
          <a:lstStyle/>
          <a:p>
            <a:pPr>
              <a:buNone/>
            </a:pPr>
            <a:endParaRPr lang="en-GB" sz="3867" dirty="0">
              <a:solidFill>
                <a:schemeClr val="tx1"/>
              </a:solidFill>
            </a:endParaRPr>
          </a:p>
          <a:p>
            <a:pPr>
              <a:buNone/>
            </a:pPr>
            <a:r>
              <a:rPr lang="en-GB" sz="3867" dirty="0">
                <a:solidFill>
                  <a:schemeClr val="tx1"/>
                </a:solidFill>
              </a:rPr>
              <a:t>A range of different question types will be used within all examinations with different mark allocations.</a:t>
            </a:r>
          </a:p>
          <a:p>
            <a:pPr>
              <a:buNone/>
            </a:pPr>
            <a:endParaRPr lang="en-GB" sz="3867" dirty="0">
              <a:solidFill>
                <a:schemeClr val="tx1"/>
              </a:solidFill>
            </a:endParaRPr>
          </a:p>
          <a:p>
            <a:pPr>
              <a:buNone/>
            </a:pPr>
            <a:r>
              <a:rPr lang="en-GB" sz="3867" dirty="0">
                <a:solidFill>
                  <a:schemeClr val="tx1"/>
                </a:solidFill>
              </a:rPr>
              <a:t>1. Multiple-choice questions. Students are required to select the correct answer from a choice – normally 4</a:t>
            </a:r>
          </a:p>
          <a:p>
            <a:pPr>
              <a:buNone/>
            </a:pPr>
            <a:r>
              <a:rPr lang="en-GB" sz="3867" dirty="0">
                <a:solidFill>
                  <a:srgbClr val="FF0000"/>
                </a:solidFill>
              </a:rPr>
              <a:t>	</a:t>
            </a:r>
            <a:r>
              <a:rPr lang="en-GB" sz="3867" dirty="0">
                <a:solidFill>
                  <a:srgbClr val="00B050"/>
                </a:solidFill>
              </a:rPr>
              <a:t>Point marked 1 or 2 marks  - students can change their minds and indicate which one  they want marked but if they choose 2 answers then there will be no marks</a:t>
            </a:r>
          </a:p>
          <a:p>
            <a:pPr>
              <a:buNone/>
            </a:pPr>
            <a:endParaRPr lang="en-GB" sz="3867" dirty="0"/>
          </a:p>
          <a:p>
            <a:pPr>
              <a:buNone/>
            </a:pPr>
            <a:r>
              <a:rPr lang="en-GB" sz="3867" dirty="0">
                <a:solidFill>
                  <a:schemeClr val="tx1"/>
                </a:solidFill>
              </a:rPr>
              <a:t>2. Short Answers. Usually a single word, up to a couple of sentences, for between 1 and 3 marks.</a:t>
            </a:r>
          </a:p>
          <a:p>
            <a:pPr>
              <a:buNone/>
            </a:pPr>
            <a:r>
              <a:rPr lang="en-GB" sz="3867" dirty="0">
                <a:solidFill>
                  <a:srgbClr val="FF0000"/>
                </a:solidFill>
              </a:rPr>
              <a:t>     These are often describe, outline, complete or calculate questions</a:t>
            </a:r>
          </a:p>
          <a:p>
            <a:pPr>
              <a:buNone/>
            </a:pPr>
            <a:r>
              <a:rPr lang="en-GB" sz="3867" dirty="0">
                <a:solidFill>
                  <a:srgbClr val="00B050"/>
                </a:solidFill>
              </a:rPr>
              <a:t>	Point marked 1,2,or 3 marks</a:t>
            </a:r>
          </a:p>
          <a:p>
            <a:pPr>
              <a:buNone/>
            </a:pPr>
            <a:endParaRPr lang="en-GB" sz="2400" dirty="0"/>
          </a:p>
        </p:txBody>
      </p:sp>
    </p:spTree>
    <p:extLst>
      <p:ext uri="{BB962C8B-B14F-4D97-AF65-F5344CB8AC3E}">
        <p14:creationId xmlns:p14="http://schemas.microsoft.com/office/powerpoint/2010/main" val="1832511872"/>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58239" y="468401"/>
            <a:ext cx="10262235" cy="5632311"/>
          </a:xfrm>
          <a:prstGeom prst="rect">
            <a:avLst/>
          </a:prstGeom>
          <a:noFill/>
        </p:spPr>
        <p:txBody>
          <a:bodyPr wrap="square" rtlCol="0">
            <a:spAutoFit/>
          </a:bodyPr>
          <a:lstStyle/>
          <a:p>
            <a:pPr>
              <a:buNone/>
            </a:pPr>
            <a:r>
              <a:rPr lang="en-GB" sz="2400" dirty="0">
                <a:latin typeface="Calibri" panose="020F0502020204030204" pitchFamily="34" charset="0"/>
                <a:cs typeface="Calibri" panose="020F0502020204030204" pitchFamily="34" charset="0"/>
              </a:rPr>
              <a:t>3. Extended writing. Usually, a few sentences or a short paragraph for 4 or 6 marks.</a:t>
            </a:r>
          </a:p>
          <a:p>
            <a:pPr>
              <a:buNone/>
            </a:pPr>
            <a:r>
              <a:rPr lang="en-GB" sz="2400" dirty="0">
                <a:solidFill>
                  <a:srgbClr val="FF0000"/>
                </a:solidFill>
                <a:latin typeface="Calibri" panose="020F0502020204030204" pitchFamily="34" charset="0"/>
                <a:cs typeface="Calibri" panose="020F0502020204030204" pitchFamily="34" charset="0"/>
              </a:rPr>
              <a:t>These questions will be marked using levels</a:t>
            </a:r>
          </a:p>
          <a:p>
            <a:pPr>
              <a:buNone/>
            </a:pPr>
            <a:r>
              <a:rPr lang="en-GB" sz="2400" dirty="0">
                <a:solidFill>
                  <a:srgbClr val="00B050"/>
                </a:solidFill>
                <a:latin typeface="Calibri" panose="020F0502020204030204" pitchFamily="34" charset="0"/>
                <a:cs typeface="Calibri" panose="020F0502020204030204" pitchFamily="34" charset="0"/>
              </a:rPr>
              <a:t>Levels marked  - level 1 (1/2 marks) level 2 (3/4 marks)</a:t>
            </a:r>
          </a:p>
          <a:p>
            <a:pPr>
              <a:buNone/>
            </a:pPr>
            <a:endParaRPr lang="en-GB" sz="2400" dirty="0">
              <a:solidFill>
                <a:srgbClr val="00B050"/>
              </a:solidFill>
              <a:latin typeface="Calibri" panose="020F0502020204030204" pitchFamily="34" charset="0"/>
              <a:cs typeface="Calibri" panose="020F0502020204030204" pitchFamily="34" charset="0"/>
            </a:endParaRPr>
          </a:p>
          <a:p>
            <a:pPr>
              <a:buNone/>
            </a:pPr>
            <a:r>
              <a:rPr lang="en-GB" sz="2400" dirty="0">
                <a:latin typeface="Calibri" panose="020F0502020204030204" pitchFamily="34" charset="0"/>
                <a:cs typeface="Calibri" panose="020F0502020204030204" pitchFamily="34" charset="0"/>
              </a:rPr>
              <a:t>4. Extended writing . Questions which require an extended written argument and  to draw well-evidenced and informed conclusions about geographical questions and issues for 9 marks</a:t>
            </a:r>
          </a:p>
          <a:p>
            <a:pPr>
              <a:buNone/>
            </a:pPr>
            <a:r>
              <a:rPr lang="en-GB" sz="2400" dirty="0">
                <a:solidFill>
                  <a:srgbClr val="FF0000"/>
                </a:solidFill>
                <a:latin typeface="Calibri" panose="020F0502020204030204" pitchFamily="34" charset="0"/>
                <a:cs typeface="Calibri" panose="020F0502020204030204" pitchFamily="34" charset="0"/>
              </a:rPr>
              <a:t>These questions use levels and often have a command words such as assess, evaluate, to what extent, justify and discuss. 9 marks questions should have a conclusion</a:t>
            </a:r>
          </a:p>
          <a:p>
            <a:r>
              <a:rPr lang="en-GB" sz="2400" dirty="0">
                <a:solidFill>
                  <a:srgbClr val="00B050"/>
                </a:solidFill>
                <a:latin typeface="Calibri" panose="020F0502020204030204" pitchFamily="34" charset="0"/>
                <a:cs typeface="Calibri" panose="020F0502020204030204" pitchFamily="34" charset="0"/>
              </a:rPr>
              <a:t>Levels marked 6 marks level 1 (1/2 marks) level 2 (3/4 marks) level 4 (5/6 marks)</a:t>
            </a:r>
          </a:p>
          <a:p>
            <a:r>
              <a:rPr lang="en-GB" sz="2400" dirty="0">
                <a:solidFill>
                  <a:srgbClr val="00B050"/>
                </a:solidFill>
                <a:latin typeface="Calibri" panose="020F0502020204030204" pitchFamily="34" charset="0"/>
                <a:cs typeface="Calibri" panose="020F0502020204030204" pitchFamily="34" charset="0"/>
              </a:rPr>
              <a:t>Levels marked 9 marks – level 2 (1/2/3 marks) level 2 (4/5/6 marks) level 3 (7/8/9/ marks)</a:t>
            </a:r>
          </a:p>
          <a:p>
            <a:endParaRPr lang="en-GB" sz="2400" b="1" dirty="0">
              <a:solidFill>
                <a:srgbClr val="FF0000"/>
              </a:solidFill>
            </a:endParaRPr>
          </a:p>
        </p:txBody>
      </p:sp>
    </p:spTree>
    <p:extLst>
      <p:ext uri="{BB962C8B-B14F-4D97-AF65-F5344CB8AC3E}">
        <p14:creationId xmlns:p14="http://schemas.microsoft.com/office/powerpoint/2010/main" val="3235476568"/>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65626" y="799255"/>
            <a:ext cx="7354052" cy="847449"/>
          </a:xfrm>
          <a:noFill/>
          <a:ln>
            <a:noFill/>
          </a:ln>
        </p:spPr>
        <p:txBody>
          <a:bodyPr>
            <a:noAutofit/>
          </a:bodyPr>
          <a:lstStyle/>
          <a:p>
            <a:pPr algn="ctr"/>
            <a:r>
              <a:rPr lang="en-US" sz="4267" dirty="0">
                <a:solidFill>
                  <a:schemeClr val="tx1"/>
                </a:solidFill>
              </a:rPr>
              <a:t>2 markers</a:t>
            </a:r>
          </a:p>
        </p:txBody>
      </p:sp>
      <p:sp>
        <p:nvSpPr>
          <p:cNvPr id="3" name="Content Placeholder 2"/>
          <p:cNvSpPr>
            <a:spLocks noGrp="1"/>
          </p:cNvSpPr>
          <p:nvPr>
            <p:ph idx="1"/>
          </p:nvPr>
        </p:nvSpPr>
        <p:spPr>
          <a:xfrm>
            <a:off x="1097280" y="1818153"/>
            <a:ext cx="10546080" cy="5459793"/>
          </a:xfrm>
        </p:spPr>
        <p:txBody>
          <a:bodyPr>
            <a:normAutofit/>
          </a:bodyPr>
          <a:lstStyle/>
          <a:p>
            <a:pPr marL="0" indent="0">
              <a:buNone/>
            </a:pPr>
            <a:r>
              <a:rPr lang="en-GB" sz="2400" dirty="0">
                <a:solidFill>
                  <a:schemeClr val="tx1"/>
                </a:solidFill>
              </a:rPr>
              <a:t>Read the question carefully, generally the examiner wants 2 points or ideas or 1 point or idea and 1 developed point or idea</a:t>
            </a:r>
          </a:p>
          <a:p>
            <a:pPr marL="0" indent="0">
              <a:buNone/>
            </a:pPr>
            <a:r>
              <a:rPr lang="en-GB" sz="2400" dirty="0">
                <a:solidFill>
                  <a:srgbClr val="FF0000"/>
                </a:solidFill>
              </a:rPr>
              <a:t>Suggest one advantage of sourcing food locally in the UK (2)</a:t>
            </a:r>
          </a:p>
          <a:p>
            <a:pPr marL="0" indent="0">
              <a:buNone/>
            </a:pPr>
            <a:r>
              <a:rPr lang="en-GB" sz="2400" dirty="0">
                <a:solidFill>
                  <a:schemeClr val="accent1">
                    <a:lumMod val="75000"/>
                  </a:schemeClr>
                </a:solidFill>
              </a:rPr>
              <a:t>This answer needs an advantage(1) and a developed point (1) </a:t>
            </a:r>
          </a:p>
          <a:p>
            <a:pPr marL="0" indent="0">
              <a:buNone/>
            </a:pPr>
            <a:r>
              <a:rPr lang="en-GB" sz="2400" i="1" dirty="0">
                <a:solidFill>
                  <a:schemeClr val="accent1">
                    <a:lumMod val="75000"/>
                  </a:schemeClr>
                </a:solidFill>
              </a:rPr>
              <a:t>The local famers get the money(1) which supports the local economy (2) </a:t>
            </a:r>
          </a:p>
          <a:p>
            <a:pPr marL="0" indent="0">
              <a:buNone/>
            </a:pPr>
            <a:r>
              <a:rPr lang="en-GB" sz="2400" dirty="0">
                <a:solidFill>
                  <a:srgbClr val="FF0000"/>
                </a:solidFill>
              </a:rPr>
              <a:t>State two reasons for the location of Tropical storms (2)</a:t>
            </a:r>
          </a:p>
          <a:p>
            <a:pPr marL="0" indent="0">
              <a:buNone/>
            </a:pPr>
            <a:r>
              <a:rPr lang="en-GB" sz="2400" dirty="0">
                <a:solidFill>
                  <a:schemeClr val="accent1">
                    <a:lumMod val="75000"/>
                  </a:schemeClr>
                </a:solidFill>
              </a:rPr>
              <a:t>This answer needs 2 separate points</a:t>
            </a:r>
          </a:p>
          <a:p>
            <a:pPr marL="0" indent="0">
              <a:buNone/>
            </a:pPr>
            <a:r>
              <a:rPr lang="en-GB" sz="2400" i="1" dirty="0">
                <a:solidFill>
                  <a:schemeClr val="accent1">
                    <a:lumMod val="75000"/>
                  </a:schemeClr>
                </a:solidFill>
              </a:rPr>
              <a:t>There is a large expanse of deep water (1) Sea temperatures are above 27 degrees C</a:t>
            </a:r>
          </a:p>
          <a:p>
            <a:pPr marL="0" indent="0">
              <a:buNone/>
            </a:pPr>
            <a:endParaRPr lang="en-GB" dirty="0"/>
          </a:p>
          <a:p>
            <a:endParaRPr lang="en-GB" dirty="0"/>
          </a:p>
          <a:p>
            <a:pPr marL="0" indent="0">
              <a:buNone/>
            </a:pPr>
            <a:endParaRPr lang="en-US" dirty="0"/>
          </a:p>
        </p:txBody>
      </p:sp>
    </p:spTree>
    <p:extLst>
      <p:ext uri="{BB962C8B-B14F-4D97-AF65-F5344CB8AC3E}">
        <p14:creationId xmlns:p14="http://schemas.microsoft.com/office/powerpoint/2010/main" val="2545643145"/>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7115" y="280086"/>
            <a:ext cx="11778686" cy="1417639"/>
          </a:xfrm>
          <a:noFill/>
        </p:spPr>
        <p:txBody>
          <a:bodyPr>
            <a:noAutofit/>
          </a:bodyPr>
          <a:lstStyle/>
          <a:p>
            <a:pPr algn="ctr"/>
            <a:r>
              <a:rPr lang="en-GB" sz="4267" dirty="0">
                <a:solidFill>
                  <a:schemeClr val="tx1"/>
                </a:solidFill>
              </a:rPr>
              <a:t>Classroom strategies to improve exam technique</a:t>
            </a:r>
          </a:p>
        </p:txBody>
      </p:sp>
      <p:sp>
        <p:nvSpPr>
          <p:cNvPr id="3" name="Content Placeholder 2"/>
          <p:cNvSpPr>
            <a:spLocks noGrp="1"/>
          </p:cNvSpPr>
          <p:nvPr>
            <p:ph idx="1"/>
          </p:nvPr>
        </p:nvSpPr>
        <p:spPr/>
        <p:txBody>
          <a:bodyPr>
            <a:normAutofit fontScale="92500" lnSpcReduction="20000"/>
          </a:bodyPr>
          <a:lstStyle/>
          <a:p>
            <a:pPr marL="685783" indent="-685783">
              <a:buClr>
                <a:schemeClr val="accent1">
                  <a:lumMod val="75000"/>
                </a:schemeClr>
              </a:buClr>
              <a:buAutoNum type="arabicPeriod"/>
            </a:pPr>
            <a:r>
              <a:rPr lang="en-GB" sz="3733" dirty="0">
                <a:solidFill>
                  <a:schemeClr val="tx1"/>
                </a:solidFill>
              </a:rPr>
              <a:t>Drip, drip effect</a:t>
            </a:r>
          </a:p>
          <a:p>
            <a:pPr marL="685783" indent="-685783">
              <a:buClr>
                <a:schemeClr val="accent1">
                  <a:lumMod val="75000"/>
                </a:schemeClr>
              </a:buClr>
              <a:buAutoNum type="arabicPeriod"/>
            </a:pPr>
            <a:r>
              <a:rPr lang="en-GB" sz="3733" dirty="0">
                <a:solidFill>
                  <a:schemeClr val="tx1"/>
                </a:solidFill>
              </a:rPr>
              <a:t>Deconstruct questions</a:t>
            </a:r>
          </a:p>
          <a:p>
            <a:pPr marL="685783" indent="-685783">
              <a:buClr>
                <a:schemeClr val="accent1">
                  <a:lumMod val="75000"/>
                </a:schemeClr>
              </a:buClr>
              <a:buAutoNum type="arabicPeriod"/>
            </a:pPr>
            <a:r>
              <a:rPr lang="en-GB" sz="3733" dirty="0">
                <a:solidFill>
                  <a:schemeClr val="tx1"/>
                </a:solidFill>
              </a:rPr>
              <a:t>Different ways of using exam questions and answers</a:t>
            </a:r>
          </a:p>
          <a:p>
            <a:pPr marL="685783" indent="-685783">
              <a:buClr>
                <a:schemeClr val="accent1">
                  <a:lumMod val="75000"/>
                </a:schemeClr>
              </a:buClr>
              <a:buAutoNum type="arabicPeriod"/>
            </a:pPr>
            <a:r>
              <a:rPr lang="en-GB" sz="3733" dirty="0">
                <a:solidFill>
                  <a:schemeClr val="tx1"/>
                </a:solidFill>
              </a:rPr>
              <a:t>Using resources in “figure” questions and annotating resources in preparation for attempting high tariff questions</a:t>
            </a:r>
          </a:p>
          <a:p>
            <a:pPr marL="685783" indent="-685783">
              <a:buClr>
                <a:schemeClr val="accent1">
                  <a:lumMod val="75000"/>
                </a:schemeClr>
              </a:buClr>
              <a:buAutoNum type="arabicPeriod"/>
            </a:pPr>
            <a:r>
              <a:rPr lang="en-GB" sz="3733" dirty="0">
                <a:solidFill>
                  <a:schemeClr val="tx1"/>
                </a:solidFill>
              </a:rPr>
              <a:t>Ensure skills are secure</a:t>
            </a:r>
          </a:p>
          <a:p>
            <a:endParaRPr lang="en-GB" dirty="0"/>
          </a:p>
        </p:txBody>
      </p:sp>
    </p:spTree>
    <p:extLst>
      <p:ext uri="{BB962C8B-B14F-4D97-AF65-F5344CB8AC3E}">
        <p14:creationId xmlns:p14="http://schemas.microsoft.com/office/powerpoint/2010/main" val="160903635"/>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194" y="866258"/>
            <a:ext cx="7207696" cy="816421"/>
          </a:xfrm>
          <a:noFill/>
        </p:spPr>
        <p:txBody>
          <a:bodyPr>
            <a:normAutofit/>
          </a:bodyPr>
          <a:lstStyle/>
          <a:p>
            <a:pPr algn="ctr"/>
            <a:r>
              <a:rPr lang="en-GB" sz="4267" dirty="0">
                <a:solidFill>
                  <a:schemeClr val="tx1"/>
                </a:solidFill>
              </a:rPr>
              <a:t>1. Drip, drip effect</a:t>
            </a:r>
          </a:p>
        </p:txBody>
      </p:sp>
      <p:sp>
        <p:nvSpPr>
          <p:cNvPr id="3" name="Content Placeholder 2"/>
          <p:cNvSpPr>
            <a:spLocks noGrp="1"/>
          </p:cNvSpPr>
          <p:nvPr>
            <p:ph idx="1"/>
          </p:nvPr>
        </p:nvSpPr>
        <p:spPr>
          <a:xfrm>
            <a:off x="1135531" y="1586253"/>
            <a:ext cx="10761829" cy="5178008"/>
          </a:xfrm>
        </p:spPr>
        <p:txBody>
          <a:bodyPr>
            <a:noAutofit/>
          </a:bodyPr>
          <a:lstStyle/>
          <a:p>
            <a:pPr marL="0" indent="0">
              <a:buNone/>
            </a:pPr>
            <a:endParaRPr lang="en-GB" sz="2667" dirty="0">
              <a:solidFill>
                <a:schemeClr val="tx1"/>
              </a:solidFill>
            </a:endParaRPr>
          </a:p>
          <a:p>
            <a:pPr marL="685783" indent="-685783">
              <a:buClr>
                <a:schemeClr val="accent1">
                  <a:lumMod val="75000"/>
                </a:schemeClr>
              </a:buClr>
              <a:buAutoNum type="arabicPeriod"/>
            </a:pPr>
            <a:r>
              <a:rPr lang="en-GB" dirty="0">
                <a:solidFill>
                  <a:schemeClr val="tx1"/>
                </a:solidFill>
              </a:rPr>
              <a:t>Talk about levels-marking, amount of time available (a mark a minute) and lines of writing (2 lines per mark)</a:t>
            </a:r>
          </a:p>
          <a:p>
            <a:pPr marL="685783" indent="-685783">
              <a:buClr>
                <a:schemeClr val="accent1">
                  <a:lumMod val="75000"/>
                </a:schemeClr>
              </a:buClr>
              <a:buFont typeface="Wingdings" pitchFamily="2" charset="2"/>
              <a:buAutoNum type="arabicPeriod"/>
            </a:pPr>
            <a:r>
              <a:rPr lang="en-GB" dirty="0">
                <a:solidFill>
                  <a:schemeClr val="tx1"/>
                </a:solidFill>
              </a:rPr>
              <a:t>Deconstruct the question identifying the command word, the geographical content and the focus using which ever technique you choose</a:t>
            </a:r>
          </a:p>
          <a:p>
            <a:pPr marL="685783" indent="-685783">
              <a:buClr>
                <a:schemeClr val="accent1">
                  <a:lumMod val="75000"/>
                </a:schemeClr>
              </a:buClr>
              <a:buFont typeface="Wingdings" pitchFamily="2" charset="2"/>
              <a:buAutoNum type="arabicPeriod"/>
            </a:pPr>
            <a:r>
              <a:rPr lang="en-GB" dirty="0">
                <a:solidFill>
                  <a:schemeClr val="tx1"/>
                </a:solidFill>
              </a:rPr>
              <a:t>Go through the question with the class to a point where everyone is happy</a:t>
            </a:r>
          </a:p>
          <a:p>
            <a:pPr marL="685783" indent="-685783">
              <a:buClr>
                <a:schemeClr val="accent1">
                  <a:lumMod val="75000"/>
                </a:schemeClr>
              </a:buClr>
              <a:buAutoNum type="arabicPeriod"/>
            </a:pPr>
            <a:r>
              <a:rPr lang="en-GB" dirty="0">
                <a:solidFill>
                  <a:schemeClr val="tx1"/>
                </a:solidFill>
              </a:rPr>
              <a:t>Plan together/for homework/in lesson</a:t>
            </a:r>
          </a:p>
          <a:p>
            <a:pPr marL="685783" indent="-685783">
              <a:buClr>
                <a:schemeClr val="accent1">
                  <a:lumMod val="75000"/>
                </a:schemeClr>
              </a:buClr>
              <a:buAutoNum type="arabicPeriod"/>
            </a:pPr>
            <a:r>
              <a:rPr lang="en-GB" dirty="0">
                <a:solidFill>
                  <a:schemeClr val="tx1"/>
                </a:solidFill>
              </a:rPr>
              <a:t>Set them off and time them according to the clock </a:t>
            </a:r>
          </a:p>
          <a:p>
            <a:pPr marL="685783" indent="-685783">
              <a:buClr>
                <a:schemeClr val="accent1">
                  <a:lumMod val="75000"/>
                </a:schemeClr>
              </a:buClr>
              <a:buAutoNum type="arabicPeriod"/>
            </a:pPr>
            <a:r>
              <a:rPr lang="en-GB" dirty="0">
                <a:solidFill>
                  <a:schemeClr val="tx1"/>
                </a:solidFill>
              </a:rPr>
              <a:t>Peer mark/teacher mark/self mark</a:t>
            </a:r>
          </a:p>
          <a:p>
            <a:pPr marL="685783" indent="-685783">
              <a:buClr>
                <a:schemeClr val="accent1">
                  <a:lumMod val="75000"/>
                </a:schemeClr>
              </a:buClr>
              <a:buAutoNum type="arabicPeriod"/>
            </a:pPr>
            <a:r>
              <a:rPr lang="en-GB" dirty="0">
                <a:solidFill>
                  <a:schemeClr val="tx1"/>
                </a:solidFill>
              </a:rPr>
              <a:t>Feedback/discuss</a:t>
            </a:r>
          </a:p>
          <a:p>
            <a:pPr marL="685783" indent="-685783">
              <a:buClr>
                <a:schemeClr val="accent1">
                  <a:lumMod val="75000"/>
                </a:schemeClr>
              </a:buClr>
              <a:buAutoNum type="arabicPeriod"/>
            </a:pPr>
            <a:r>
              <a:rPr lang="en-GB" dirty="0">
                <a:solidFill>
                  <a:schemeClr val="tx1"/>
                </a:solidFill>
              </a:rPr>
              <a:t>Possible repeat (learning from failure)</a:t>
            </a:r>
          </a:p>
        </p:txBody>
      </p:sp>
    </p:spTree>
    <p:extLst>
      <p:ext uri="{BB962C8B-B14F-4D97-AF65-F5344CB8AC3E}">
        <p14:creationId xmlns:p14="http://schemas.microsoft.com/office/powerpoint/2010/main" val="7225870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896F2B-2514-984F-A795-E2175D4ED856}"/>
              </a:ext>
            </a:extLst>
          </p:cNvPr>
          <p:cNvSpPr>
            <a:spLocks noGrp="1"/>
          </p:cNvSpPr>
          <p:nvPr>
            <p:ph type="title"/>
          </p:nvPr>
        </p:nvSpPr>
        <p:spPr>
          <a:xfrm>
            <a:off x="1071068" y="1227876"/>
            <a:ext cx="9816008" cy="1032591"/>
          </a:xfrm>
        </p:spPr>
        <p:txBody>
          <a:bodyPr>
            <a:normAutofit fontScale="90000"/>
          </a:bodyPr>
          <a:lstStyle/>
          <a:p>
            <a:r>
              <a:rPr lang="en-GB" sz="5300" dirty="0"/>
              <a:t>1. Maximising Potential and inspiring learning</a:t>
            </a:r>
            <a:r>
              <a:rPr lang="en-GB" sz="3600" dirty="0"/>
              <a:t>	</a:t>
            </a:r>
            <a:r>
              <a:rPr lang="en-GB" dirty="0"/>
              <a:t/>
            </a:r>
            <a:br>
              <a:rPr lang="en-GB" dirty="0"/>
            </a:br>
            <a:endParaRPr lang="en-US" dirty="0"/>
          </a:p>
        </p:txBody>
      </p:sp>
      <p:pic>
        <p:nvPicPr>
          <p:cNvPr id="1026" name="Picture 2" descr="Design Thinking Is Transforming Learning Experience - eLearning Industry">
            <a:extLst>
              <a:ext uri="{FF2B5EF4-FFF2-40B4-BE49-F238E27FC236}">
                <a16:creationId xmlns:a16="http://schemas.microsoft.com/office/drawing/2014/main" id="{419A060F-3AE1-5247-8A92-1C7B652610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1547" y="1744172"/>
            <a:ext cx="7792904" cy="43713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7957420"/>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2. Deconstructing the question</a:t>
            </a:r>
          </a:p>
        </p:txBody>
      </p:sp>
      <p:sp>
        <p:nvSpPr>
          <p:cNvPr id="3" name="Content Placeholder 2"/>
          <p:cNvSpPr>
            <a:spLocks noGrp="1"/>
          </p:cNvSpPr>
          <p:nvPr>
            <p:ph idx="1"/>
          </p:nvPr>
        </p:nvSpPr>
        <p:spPr>
          <a:xfrm>
            <a:off x="1097280" y="1890167"/>
            <a:ext cx="7859216" cy="3230474"/>
          </a:xfrm>
          <a:ln>
            <a:solidFill>
              <a:schemeClr val="bg1"/>
            </a:solidFill>
          </a:ln>
        </p:spPr>
        <p:txBody>
          <a:bodyPr>
            <a:normAutofit/>
          </a:bodyPr>
          <a:lstStyle/>
          <a:p>
            <a:pPr>
              <a:buFont typeface="Arial" panose="020B0604020202020204" pitchFamily="34" charset="0"/>
              <a:buChar char="•"/>
            </a:pPr>
            <a:r>
              <a:rPr lang="en-GB" dirty="0"/>
              <a:t>Various systems (e.g. </a:t>
            </a:r>
            <a:r>
              <a:rPr lang="en-GB" dirty="0">
                <a:solidFill>
                  <a:srgbClr val="FF0000"/>
                </a:solidFill>
              </a:rPr>
              <a:t>BUG</a:t>
            </a:r>
            <a:r>
              <a:rPr lang="en-GB" dirty="0"/>
              <a:t> – </a:t>
            </a:r>
            <a:r>
              <a:rPr lang="en-GB" b="1" dirty="0">
                <a:solidFill>
                  <a:srgbClr val="FF0000"/>
                </a:solidFill>
              </a:rPr>
              <a:t>b</a:t>
            </a:r>
            <a:r>
              <a:rPr lang="en-GB" dirty="0"/>
              <a:t>ox, </a:t>
            </a:r>
            <a:r>
              <a:rPr lang="en-GB" b="1" dirty="0">
                <a:solidFill>
                  <a:srgbClr val="FF0000"/>
                </a:solidFill>
              </a:rPr>
              <a:t>u</a:t>
            </a:r>
            <a:r>
              <a:rPr lang="en-GB" dirty="0"/>
              <a:t>nderline, </a:t>
            </a:r>
            <a:r>
              <a:rPr lang="en-GB" b="1" dirty="0">
                <a:solidFill>
                  <a:srgbClr val="FF0000"/>
                </a:solidFill>
              </a:rPr>
              <a:t>g</a:t>
            </a:r>
            <a:r>
              <a:rPr lang="en-GB" dirty="0"/>
              <a:t>lance at the marks)</a:t>
            </a:r>
          </a:p>
          <a:p>
            <a:pPr>
              <a:buFont typeface="Arial" panose="020B0604020202020204" pitchFamily="34" charset="0"/>
              <a:buChar char="•"/>
            </a:pPr>
            <a:r>
              <a:rPr lang="en-GB" dirty="0"/>
              <a:t>Identify command word, geographical content and focus</a:t>
            </a:r>
          </a:p>
          <a:p>
            <a:pPr>
              <a:buFont typeface="Arial" panose="020B0604020202020204" pitchFamily="34" charset="0"/>
              <a:buChar char="•"/>
            </a:pPr>
            <a:r>
              <a:rPr lang="en-GB" dirty="0"/>
              <a:t>Use boxes, underlining, highlight pens, etc</a:t>
            </a:r>
          </a:p>
          <a:p>
            <a:pPr>
              <a:buFont typeface="Arial" panose="020B0604020202020204" pitchFamily="34" charset="0"/>
              <a:buChar char="•"/>
            </a:pPr>
            <a:r>
              <a:rPr lang="en-GB" dirty="0"/>
              <a:t>Use colours</a:t>
            </a:r>
          </a:p>
          <a:p>
            <a:pPr>
              <a:buFont typeface="Arial" panose="020B0604020202020204" pitchFamily="34" charset="0"/>
              <a:buChar char="•"/>
            </a:pPr>
            <a:r>
              <a:rPr lang="en-GB" dirty="0"/>
              <a:t>‘Learning pit’ idea with key terms</a:t>
            </a:r>
          </a:p>
          <a:p>
            <a:pPr>
              <a:buFont typeface="Arial" panose="020B0604020202020204" pitchFamily="34" charset="0"/>
              <a:buChar char="•"/>
            </a:pPr>
            <a:r>
              <a:rPr lang="en-GB" dirty="0"/>
              <a:t>This can be done in class, in groups or for homework prior to classroom discussion</a:t>
            </a:r>
          </a:p>
        </p:txBody>
      </p:sp>
    </p:spTree>
    <p:extLst>
      <p:ext uri="{BB962C8B-B14F-4D97-AF65-F5344CB8AC3E}">
        <p14:creationId xmlns:p14="http://schemas.microsoft.com/office/powerpoint/2010/main" val="686884908"/>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rot="3634881">
            <a:off x="840190" y="-653025"/>
            <a:ext cx="2573337" cy="2300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2531" name="TextBox 1"/>
          <p:cNvSpPr txBox="1">
            <a:spLocks noChangeArrowheads="1"/>
          </p:cNvSpPr>
          <p:nvPr/>
        </p:nvSpPr>
        <p:spPr bwMode="auto">
          <a:xfrm>
            <a:off x="2209800" y="2512978"/>
            <a:ext cx="7772400"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en-US" sz="2400" dirty="0"/>
              <a:t>Q1. Explain how monitoring and planning can reduce the effects of earthquakes (6)</a:t>
            </a:r>
          </a:p>
        </p:txBody>
      </p:sp>
      <p:sp>
        <p:nvSpPr>
          <p:cNvPr id="22533" name="TextBox 11"/>
          <p:cNvSpPr txBox="1">
            <a:spLocks noChangeArrowheads="1"/>
          </p:cNvSpPr>
          <p:nvPr/>
        </p:nvSpPr>
        <p:spPr bwMode="auto">
          <a:xfrm>
            <a:off x="3719513" y="981075"/>
            <a:ext cx="5065712" cy="120032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en-US" sz="4500" b="1">
                <a:solidFill>
                  <a:srgbClr val="FF0000"/>
                </a:solidFill>
              </a:rPr>
              <a:t>BUG</a:t>
            </a:r>
            <a:r>
              <a:rPr lang="en-GB" altLang="en-US" sz="2700" b="1">
                <a:solidFill>
                  <a:srgbClr val="000000"/>
                </a:solidFill>
              </a:rPr>
              <a:t> The Question Example</a:t>
            </a:r>
          </a:p>
        </p:txBody>
      </p:sp>
      <p:grpSp>
        <p:nvGrpSpPr>
          <p:cNvPr id="22534" name="Group 12"/>
          <p:cNvGrpSpPr>
            <a:grpSpLocks/>
          </p:cNvGrpSpPr>
          <p:nvPr/>
        </p:nvGrpSpPr>
        <p:grpSpPr bwMode="auto">
          <a:xfrm>
            <a:off x="4724402" y="3912586"/>
            <a:ext cx="4484687" cy="1282367"/>
            <a:chOff x="2627784" y="4509120"/>
            <a:chExt cx="5979181" cy="1709347"/>
          </a:xfrm>
        </p:grpSpPr>
        <p:sp>
          <p:nvSpPr>
            <p:cNvPr id="22535" name="TextBox 13"/>
            <p:cNvSpPr txBox="1">
              <a:spLocks noChangeArrowheads="1"/>
            </p:cNvSpPr>
            <p:nvPr/>
          </p:nvSpPr>
          <p:spPr bwMode="auto">
            <a:xfrm>
              <a:off x="2627784" y="4618474"/>
              <a:ext cx="5979181" cy="1599993"/>
            </a:xfrm>
            <a:prstGeom prst="rect">
              <a:avLst/>
            </a:prstGeom>
            <a:noFill/>
            <a:ln w="38100">
              <a:solidFill>
                <a:schemeClr val="tx1"/>
              </a:solidFill>
              <a:miter lim="800000"/>
              <a:headEnd/>
              <a:tailEnd/>
            </a:ln>
            <a:extLst>
              <a:ext uri="{909E8E84-426E-40dd-AFC4-6F175D3DCCD1}">
                <a14:hiddenFill xmlns:a14="http://schemas.microsoft.com/office/drawing/2010/main" xmlns="">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en-US" sz="2400" b="1">
                  <a:solidFill>
                    <a:srgbClr val="FF0000"/>
                  </a:solidFill>
                </a:rPr>
                <a:t>B</a:t>
              </a:r>
              <a:r>
                <a:rPr lang="en-GB" altLang="en-US" sz="2100">
                  <a:solidFill>
                    <a:srgbClr val="000000"/>
                  </a:solidFill>
                </a:rPr>
                <a:t>ox  the command word</a:t>
              </a:r>
            </a:p>
            <a:p>
              <a:pPr eaLnBrk="1" hangingPunct="1">
                <a:spcBef>
                  <a:spcPct val="0"/>
                </a:spcBef>
                <a:buFontTx/>
                <a:buNone/>
              </a:pPr>
              <a:r>
                <a:rPr lang="en-GB" altLang="en-US" sz="2400" b="1">
                  <a:solidFill>
                    <a:srgbClr val="FF0000"/>
                  </a:solidFill>
                </a:rPr>
                <a:t>U</a:t>
              </a:r>
              <a:r>
                <a:rPr lang="en-GB" altLang="en-US" sz="2100">
                  <a:solidFill>
                    <a:srgbClr val="000000"/>
                  </a:solidFill>
                </a:rPr>
                <a:t>nderline the </a:t>
              </a:r>
              <a:r>
                <a:rPr lang="en-GB" altLang="en-US" sz="2100" u="sng">
                  <a:solidFill>
                    <a:srgbClr val="000000"/>
                  </a:solidFill>
                </a:rPr>
                <a:t>key words</a:t>
              </a:r>
            </a:p>
            <a:p>
              <a:pPr eaLnBrk="1" hangingPunct="1">
                <a:spcBef>
                  <a:spcPct val="0"/>
                </a:spcBef>
                <a:buFontTx/>
                <a:buNone/>
              </a:pPr>
              <a:r>
                <a:rPr lang="en-GB" altLang="en-US" sz="2400" b="1">
                  <a:solidFill>
                    <a:srgbClr val="FF0000"/>
                  </a:solidFill>
                </a:rPr>
                <a:t>G</a:t>
              </a:r>
              <a:r>
                <a:rPr lang="en-GB" altLang="en-US" sz="2100">
                  <a:solidFill>
                    <a:srgbClr val="000000"/>
                  </a:solidFill>
                </a:rPr>
                <a:t>lance at the number of marks</a:t>
              </a:r>
            </a:p>
          </p:txBody>
        </p:sp>
        <p:pic>
          <p:nvPicPr>
            <p:cNvPr id="22536" name="Picture 14"/>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01946" y="5593781"/>
              <a:ext cx="432048" cy="4320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6" name="Rectangle 15"/>
            <p:cNvSpPr/>
            <p:nvPr/>
          </p:nvSpPr>
          <p:spPr>
            <a:xfrm>
              <a:off x="3942145" y="4509120"/>
              <a:ext cx="2448819" cy="71946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dirty="0">
                <a:solidFill>
                  <a:prstClr val="white"/>
                </a:solidFill>
              </a:endParaRPr>
            </a:p>
          </p:txBody>
        </p:sp>
      </p:grpSp>
    </p:spTree>
    <p:extLst>
      <p:ext uri="{BB962C8B-B14F-4D97-AF65-F5344CB8AC3E}">
        <p14:creationId xmlns:p14="http://schemas.microsoft.com/office/powerpoint/2010/main" val="2596486498"/>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GB" dirty="0"/>
              <a:t>Deconstructing the question</a:t>
            </a:r>
          </a:p>
        </p:txBody>
      </p:sp>
      <p:sp>
        <p:nvSpPr>
          <p:cNvPr id="5" name="Rounded Rectangle 4"/>
          <p:cNvSpPr/>
          <p:nvPr/>
        </p:nvSpPr>
        <p:spPr>
          <a:xfrm>
            <a:off x="333129" y="2259026"/>
            <a:ext cx="7843607" cy="914400"/>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b="1" dirty="0">
                <a:solidFill>
                  <a:srgbClr val="FF0000"/>
                </a:solidFill>
              </a:rPr>
              <a:t>Describe</a:t>
            </a:r>
            <a:r>
              <a:rPr lang="en-GB" b="1" dirty="0">
                <a:solidFill>
                  <a:schemeClr val="tx1"/>
                </a:solidFill>
              </a:rPr>
              <a:t> and </a:t>
            </a:r>
            <a:r>
              <a:rPr lang="en-GB" b="1" dirty="0">
                <a:solidFill>
                  <a:srgbClr val="FF0000"/>
                </a:solidFill>
              </a:rPr>
              <a:t>explain</a:t>
            </a:r>
            <a:r>
              <a:rPr lang="en-GB" b="1" dirty="0">
                <a:solidFill>
                  <a:schemeClr val="tx1"/>
                </a:solidFill>
              </a:rPr>
              <a:t> the </a:t>
            </a:r>
            <a:r>
              <a:rPr lang="en-GB" b="1" dirty="0">
                <a:solidFill>
                  <a:srgbClr val="00B050"/>
                </a:solidFill>
              </a:rPr>
              <a:t>features of the vegetation</a:t>
            </a:r>
            <a:r>
              <a:rPr lang="en-GB" b="1" dirty="0">
                <a:solidFill>
                  <a:schemeClr val="tx1"/>
                </a:solidFill>
              </a:rPr>
              <a:t> </a:t>
            </a:r>
            <a:r>
              <a:rPr lang="en-GB" b="1" dirty="0">
                <a:solidFill>
                  <a:srgbClr val="7030A0"/>
                </a:solidFill>
              </a:rPr>
              <a:t>shown in Figure 1</a:t>
            </a:r>
            <a:r>
              <a:rPr lang="en-GB" sz="1867" b="1" dirty="0">
                <a:solidFill>
                  <a:schemeClr val="tx1"/>
                </a:solidFill>
              </a:rPr>
              <a:t>. (6 marks)</a:t>
            </a:r>
            <a:endParaRPr lang="en-GB" b="1" dirty="0">
              <a:solidFill>
                <a:schemeClr val="tx1"/>
              </a:solidFill>
            </a:endParaRPr>
          </a:p>
        </p:txBody>
      </p:sp>
      <p:pic>
        <p:nvPicPr>
          <p:cNvPr id="1026" name="Picture 2" descr="Image result for rainforest photo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84033" y="3294509"/>
            <a:ext cx="4026121" cy="2516327"/>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97280" y="1868684"/>
            <a:ext cx="7499425" cy="369332"/>
          </a:xfrm>
          <a:prstGeom prst="rect">
            <a:avLst/>
          </a:prstGeom>
          <a:noFill/>
          <a:ln>
            <a:solidFill>
              <a:schemeClr val="tx1"/>
            </a:solidFill>
          </a:ln>
        </p:spPr>
        <p:txBody>
          <a:bodyPr wrap="none" rtlCol="0">
            <a:spAutoFit/>
          </a:bodyPr>
          <a:lstStyle/>
          <a:p>
            <a:r>
              <a:rPr lang="en-GB" dirty="0">
                <a:solidFill>
                  <a:srgbClr val="FF0000"/>
                </a:solidFill>
              </a:rPr>
              <a:t>Command words </a:t>
            </a:r>
            <a:r>
              <a:rPr lang="en-GB" b="1" dirty="0">
                <a:solidFill>
                  <a:srgbClr val="FF0000"/>
                </a:solidFill>
              </a:rPr>
              <a:t>describe</a:t>
            </a:r>
            <a:r>
              <a:rPr lang="en-GB" dirty="0">
                <a:solidFill>
                  <a:srgbClr val="FF0000"/>
                </a:solidFill>
              </a:rPr>
              <a:t> (write what you can see) and </a:t>
            </a:r>
            <a:r>
              <a:rPr lang="en-GB" b="1" dirty="0">
                <a:solidFill>
                  <a:srgbClr val="FF0000"/>
                </a:solidFill>
              </a:rPr>
              <a:t>explain</a:t>
            </a:r>
            <a:r>
              <a:rPr lang="en-GB" dirty="0">
                <a:solidFill>
                  <a:srgbClr val="FF0000"/>
                </a:solidFill>
              </a:rPr>
              <a:t> (give reasons)</a:t>
            </a:r>
          </a:p>
        </p:txBody>
      </p:sp>
      <p:sp>
        <p:nvSpPr>
          <p:cNvPr id="7" name="TextBox 6"/>
          <p:cNvSpPr txBox="1"/>
          <p:nvPr/>
        </p:nvSpPr>
        <p:spPr>
          <a:xfrm>
            <a:off x="635154" y="3429000"/>
            <a:ext cx="3772459" cy="646331"/>
          </a:xfrm>
          <a:prstGeom prst="rect">
            <a:avLst/>
          </a:prstGeom>
          <a:noFill/>
          <a:ln>
            <a:solidFill>
              <a:schemeClr val="tx1"/>
            </a:solidFill>
          </a:ln>
        </p:spPr>
        <p:txBody>
          <a:bodyPr wrap="square" rtlCol="0">
            <a:spAutoFit/>
          </a:bodyPr>
          <a:lstStyle/>
          <a:p>
            <a:r>
              <a:rPr lang="en-GB" dirty="0">
                <a:solidFill>
                  <a:srgbClr val="00B050"/>
                </a:solidFill>
              </a:rPr>
              <a:t>Geography content and focus (</a:t>
            </a:r>
            <a:r>
              <a:rPr lang="en-GB" b="1" dirty="0">
                <a:solidFill>
                  <a:srgbClr val="00B050"/>
                </a:solidFill>
              </a:rPr>
              <a:t>the features</a:t>
            </a:r>
            <a:r>
              <a:rPr lang="en-GB" dirty="0">
                <a:solidFill>
                  <a:srgbClr val="00B050"/>
                </a:solidFill>
              </a:rPr>
              <a:t>)of TRF vegetation)</a:t>
            </a:r>
          </a:p>
        </p:txBody>
      </p:sp>
      <p:sp>
        <p:nvSpPr>
          <p:cNvPr id="8" name="TextBox 7"/>
          <p:cNvSpPr txBox="1"/>
          <p:nvPr/>
        </p:nvSpPr>
        <p:spPr>
          <a:xfrm>
            <a:off x="1443795" y="4450140"/>
            <a:ext cx="3133999" cy="369332"/>
          </a:xfrm>
          <a:prstGeom prst="rect">
            <a:avLst/>
          </a:prstGeom>
          <a:noFill/>
          <a:ln>
            <a:solidFill>
              <a:schemeClr val="tx1"/>
            </a:solidFill>
          </a:ln>
        </p:spPr>
        <p:txBody>
          <a:bodyPr wrap="none" rtlCol="0">
            <a:spAutoFit/>
          </a:bodyPr>
          <a:lstStyle/>
          <a:p>
            <a:r>
              <a:rPr lang="en-GB" dirty="0">
                <a:solidFill>
                  <a:srgbClr val="7030A0"/>
                </a:solidFill>
              </a:rPr>
              <a:t>Instructed to refer to the </a:t>
            </a:r>
            <a:r>
              <a:rPr lang="en-GB" b="1" dirty="0">
                <a:solidFill>
                  <a:srgbClr val="7030A0"/>
                </a:solidFill>
              </a:rPr>
              <a:t>photo</a:t>
            </a:r>
          </a:p>
        </p:txBody>
      </p:sp>
      <p:sp>
        <p:nvSpPr>
          <p:cNvPr id="9" name="Rectangle 8"/>
          <p:cNvSpPr/>
          <p:nvPr/>
        </p:nvSpPr>
        <p:spPr>
          <a:xfrm>
            <a:off x="5567793" y="5852856"/>
            <a:ext cx="6876256" cy="215444"/>
          </a:xfrm>
          <a:prstGeom prst="rect">
            <a:avLst/>
          </a:prstGeom>
          <a:ln>
            <a:solidFill>
              <a:schemeClr val="tx1"/>
            </a:solidFill>
          </a:ln>
        </p:spPr>
        <p:txBody>
          <a:bodyPr wrap="square">
            <a:spAutoFit/>
          </a:bodyPr>
          <a:lstStyle/>
          <a:p>
            <a:r>
              <a:rPr lang="en-GB" sz="800" dirty="0"/>
              <a:t>https://www.nature.org/ourinitiatives/urgentissues/land-conservation/forests/rainforests/rainforests-facts.xml</a:t>
            </a:r>
          </a:p>
        </p:txBody>
      </p:sp>
    </p:spTree>
    <p:extLst>
      <p:ext uri="{BB962C8B-B14F-4D97-AF65-F5344CB8AC3E}">
        <p14:creationId xmlns:p14="http://schemas.microsoft.com/office/powerpoint/2010/main" val="1852095101"/>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047686-891A-9546-84E9-81584F315E59}"/>
              </a:ext>
            </a:extLst>
          </p:cNvPr>
          <p:cNvSpPr>
            <a:spLocks noGrp="1"/>
          </p:cNvSpPr>
          <p:nvPr>
            <p:ph type="title" idx="4294967295"/>
          </p:nvPr>
        </p:nvSpPr>
        <p:spPr>
          <a:xfrm>
            <a:off x="0" y="112713"/>
            <a:ext cx="6008688" cy="1209675"/>
          </a:xfrm>
        </p:spPr>
        <p:txBody>
          <a:bodyPr>
            <a:noAutofit/>
          </a:bodyPr>
          <a:lstStyle/>
          <a:p>
            <a:pPr>
              <a:lnSpc>
                <a:spcPct val="80000"/>
              </a:lnSpc>
              <a:defRPr/>
            </a:pPr>
            <a:r>
              <a:rPr lang="en-GB" altLang="en-US" sz="2400" dirty="0">
                <a:solidFill>
                  <a:schemeClr val="accent1">
                    <a:lumMod val="60000"/>
                    <a:lumOff val="40000"/>
                  </a:schemeClr>
                </a:solidFill>
              </a:rPr>
              <a:t>Assess the effectiveness </a:t>
            </a:r>
            <a:r>
              <a:rPr lang="en-GB" altLang="en-US" sz="2400" dirty="0"/>
              <a:t>of the </a:t>
            </a:r>
            <a:r>
              <a:rPr lang="en-GB" altLang="en-US" sz="2400" dirty="0">
                <a:solidFill>
                  <a:srgbClr val="00B050"/>
                </a:solidFill>
              </a:rPr>
              <a:t>immediate</a:t>
            </a:r>
            <a:r>
              <a:rPr lang="en-GB" altLang="en-US" sz="2400" dirty="0">
                <a:solidFill>
                  <a:schemeClr val="accent2"/>
                </a:solidFill>
              </a:rPr>
              <a:t> </a:t>
            </a:r>
            <a:r>
              <a:rPr lang="en-GB" altLang="en-US" sz="2400" dirty="0"/>
              <a:t>and</a:t>
            </a:r>
            <a:r>
              <a:rPr lang="en-GB" altLang="en-US" sz="2400" dirty="0">
                <a:solidFill>
                  <a:schemeClr val="bg1"/>
                </a:solidFill>
              </a:rPr>
              <a:t> </a:t>
            </a:r>
            <a:r>
              <a:rPr lang="en-GB" altLang="en-US" sz="2400" dirty="0">
                <a:solidFill>
                  <a:srgbClr val="FF0000"/>
                </a:solidFill>
              </a:rPr>
              <a:t>long-term responses </a:t>
            </a:r>
            <a:r>
              <a:rPr lang="en-GB" altLang="en-US" sz="2400" dirty="0"/>
              <a:t>to typhoon </a:t>
            </a:r>
            <a:r>
              <a:rPr lang="en-GB" altLang="en-US" sz="2400" dirty="0">
                <a:solidFill>
                  <a:srgbClr val="FFC000"/>
                </a:solidFill>
              </a:rPr>
              <a:t>Haiyan</a:t>
            </a:r>
          </a:p>
        </p:txBody>
      </p:sp>
      <p:sp>
        <p:nvSpPr>
          <p:cNvPr id="5" name="Rectangle 4">
            <a:extLst>
              <a:ext uri="{FF2B5EF4-FFF2-40B4-BE49-F238E27FC236}">
                <a16:creationId xmlns:a16="http://schemas.microsoft.com/office/drawing/2014/main" id="{46BC4A90-5FCA-A44E-8CE7-612D725D306B}"/>
              </a:ext>
            </a:extLst>
          </p:cNvPr>
          <p:cNvSpPr/>
          <p:nvPr/>
        </p:nvSpPr>
        <p:spPr>
          <a:xfrm>
            <a:off x="8112225" y="1333667"/>
            <a:ext cx="2093913" cy="4183567"/>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a:p>
            <a:pPr algn="ctr">
              <a:defRPr/>
            </a:pPr>
            <a:endParaRPr lang="en-US" sz="2133" b="1" dirty="0">
              <a:solidFill>
                <a:schemeClr val="tx1"/>
              </a:solidFill>
            </a:endParaRPr>
          </a:p>
          <a:p>
            <a:pPr algn="ctr">
              <a:defRPr/>
            </a:pPr>
            <a:r>
              <a:rPr lang="en-US" sz="2133" b="1" dirty="0">
                <a:solidFill>
                  <a:schemeClr val="tx1"/>
                </a:solidFill>
              </a:rPr>
              <a:t>Key terms:</a:t>
            </a:r>
          </a:p>
          <a:p>
            <a:pPr algn="ctr">
              <a:defRPr/>
            </a:pPr>
            <a:r>
              <a:rPr lang="en-GB" sz="2133" b="1" dirty="0">
                <a:solidFill>
                  <a:schemeClr val="tx1"/>
                </a:solidFill>
              </a:rPr>
              <a:t>Short term</a:t>
            </a:r>
          </a:p>
          <a:p>
            <a:pPr algn="ctr">
              <a:defRPr/>
            </a:pPr>
            <a:r>
              <a:rPr lang="en-GB" sz="2133" b="1" dirty="0">
                <a:solidFill>
                  <a:schemeClr val="tx1"/>
                </a:solidFill>
              </a:rPr>
              <a:t>Long term</a:t>
            </a:r>
          </a:p>
          <a:p>
            <a:pPr algn="ctr">
              <a:defRPr/>
            </a:pPr>
            <a:r>
              <a:rPr lang="en-GB" sz="2133" b="1" dirty="0">
                <a:solidFill>
                  <a:schemeClr val="tx1"/>
                </a:solidFill>
              </a:rPr>
              <a:t>Sustainable</a:t>
            </a:r>
          </a:p>
          <a:p>
            <a:pPr algn="ctr">
              <a:defRPr/>
            </a:pPr>
            <a:r>
              <a:rPr lang="en-GB" sz="2133" b="1" dirty="0">
                <a:solidFill>
                  <a:schemeClr val="tx1"/>
                </a:solidFill>
              </a:rPr>
              <a:t>effects</a:t>
            </a:r>
          </a:p>
          <a:p>
            <a:pPr algn="ctr">
              <a:defRPr/>
            </a:pPr>
            <a:endParaRPr lang="en-US" b="1" dirty="0">
              <a:solidFill>
                <a:srgbClr val="FF0000"/>
              </a:solidFill>
            </a:endParaRPr>
          </a:p>
          <a:p>
            <a:pPr algn="ctr">
              <a:defRPr/>
            </a:pPr>
            <a:endParaRPr lang="en-US" dirty="0"/>
          </a:p>
          <a:p>
            <a:pPr algn="ctr">
              <a:defRPr/>
            </a:pPr>
            <a:r>
              <a:rPr lang="en-US" dirty="0"/>
              <a:t> </a:t>
            </a:r>
          </a:p>
        </p:txBody>
      </p:sp>
      <p:pic>
        <p:nvPicPr>
          <p:cNvPr id="29700" name="Picture 5">
            <a:extLst>
              <a:ext uri="{FF2B5EF4-FFF2-40B4-BE49-F238E27FC236}">
                <a16:creationId xmlns:a16="http://schemas.microsoft.com/office/drawing/2014/main" id="{0566BC68-39B3-2646-AF31-671DAEF10FA6}"/>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533525" y="1331915"/>
            <a:ext cx="2300288" cy="5121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CC8101CD-DFB2-7B4B-82CD-29910F5F5B3A}"/>
              </a:ext>
            </a:extLst>
          </p:cNvPr>
          <p:cNvSpPr txBox="1"/>
          <p:nvPr/>
        </p:nvSpPr>
        <p:spPr>
          <a:xfrm>
            <a:off x="3833814" y="4575916"/>
            <a:ext cx="3629025" cy="1785297"/>
          </a:xfrm>
          <a:prstGeom prst="rect">
            <a:avLst/>
          </a:prstGeom>
          <a:noFill/>
        </p:spPr>
        <p:txBody>
          <a:bodyPr>
            <a:spAutoFit/>
          </a:bodyPr>
          <a:lstStyle/>
          <a:p>
            <a:pPr>
              <a:defRPr/>
            </a:pPr>
            <a:r>
              <a:rPr lang="en-US" sz="1867" dirty="0"/>
              <a:t>Level 1: Start climbing out of the pit:</a:t>
            </a:r>
          </a:p>
          <a:p>
            <a:pPr>
              <a:defRPr/>
            </a:pPr>
            <a:r>
              <a:rPr lang="en-US" sz="1867" b="1" dirty="0">
                <a:solidFill>
                  <a:schemeClr val="accent1"/>
                </a:solidFill>
              </a:rPr>
              <a:t>Give your judgement</a:t>
            </a:r>
            <a:endParaRPr lang="en-US" sz="1867" b="1" dirty="0"/>
          </a:p>
          <a:p>
            <a:pPr>
              <a:defRPr/>
            </a:pPr>
            <a:r>
              <a:rPr lang="en-GB" altLang="en-US" i="1" dirty="0"/>
              <a:t>The responses for Haiyan were effective to a (low/medium/high extent). A response was…</a:t>
            </a:r>
            <a:endParaRPr lang="en-US" sz="1867" i="1" dirty="0"/>
          </a:p>
        </p:txBody>
      </p:sp>
      <p:sp>
        <p:nvSpPr>
          <p:cNvPr id="8" name="TextBox 7">
            <a:extLst>
              <a:ext uri="{FF2B5EF4-FFF2-40B4-BE49-F238E27FC236}">
                <a16:creationId xmlns:a16="http://schemas.microsoft.com/office/drawing/2014/main" id="{6DEA3FEB-56E5-8049-BF43-644C89DEB2F8}"/>
              </a:ext>
            </a:extLst>
          </p:cNvPr>
          <p:cNvSpPr txBox="1"/>
          <p:nvPr/>
        </p:nvSpPr>
        <p:spPr>
          <a:xfrm>
            <a:off x="3906838" y="2517261"/>
            <a:ext cx="3263900" cy="1241622"/>
          </a:xfrm>
          <a:prstGeom prst="rect">
            <a:avLst/>
          </a:prstGeom>
          <a:noFill/>
        </p:spPr>
        <p:txBody>
          <a:bodyPr>
            <a:spAutoFit/>
          </a:bodyPr>
          <a:lstStyle/>
          <a:p>
            <a:pPr>
              <a:defRPr/>
            </a:pPr>
            <a:r>
              <a:rPr lang="en-US" sz="1867" dirty="0"/>
              <a:t>Level 2: Climb out of the pit:</a:t>
            </a:r>
          </a:p>
          <a:p>
            <a:pPr>
              <a:defRPr/>
            </a:pPr>
            <a:r>
              <a:rPr lang="en-US" sz="1867" b="1" dirty="0"/>
              <a:t>Explain the pros and/or cons of specific</a:t>
            </a:r>
            <a:r>
              <a:rPr lang="en-US" sz="1867" b="1" dirty="0">
                <a:solidFill>
                  <a:schemeClr val="bg1"/>
                </a:solidFill>
              </a:rPr>
              <a:t> </a:t>
            </a:r>
            <a:r>
              <a:rPr lang="en-US" sz="1867" b="1" dirty="0">
                <a:solidFill>
                  <a:srgbClr val="00B050"/>
                </a:solidFill>
              </a:rPr>
              <a:t>immediate</a:t>
            </a:r>
            <a:r>
              <a:rPr lang="en-US" sz="1867" b="1" dirty="0">
                <a:solidFill>
                  <a:schemeClr val="bg1"/>
                </a:solidFill>
              </a:rPr>
              <a:t> </a:t>
            </a:r>
            <a:r>
              <a:rPr lang="en-US" sz="1867" b="1" dirty="0"/>
              <a:t>and</a:t>
            </a:r>
            <a:r>
              <a:rPr lang="en-US" sz="1867" b="1" dirty="0">
                <a:solidFill>
                  <a:schemeClr val="bg1"/>
                </a:solidFill>
              </a:rPr>
              <a:t> </a:t>
            </a:r>
            <a:r>
              <a:rPr lang="en-US" sz="1867" b="1" dirty="0">
                <a:solidFill>
                  <a:srgbClr val="FF0000"/>
                </a:solidFill>
              </a:rPr>
              <a:t>long-term</a:t>
            </a:r>
            <a:r>
              <a:rPr lang="en-US" sz="1867" b="1" dirty="0">
                <a:solidFill>
                  <a:schemeClr val="bg1"/>
                </a:solidFill>
              </a:rPr>
              <a:t> </a:t>
            </a:r>
            <a:r>
              <a:rPr lang="en-US" sz="1867" b="1" dirty="0">
                <a:solidFill>
                  <a:srgbClr val="FFC000"/>
                </a:solidFill>
              </a:rPr>
              <a:t>responses to Haiyan</a:t>
            </a:r>
          </a:p>
        </p:txBody>
      </p:sp>
      <p:sp>
        <p:nvSpPr>
          <p:cNvPr id="11" name="TextBox 10">
            <a:extLst>
              <a:ext uri="{FF2B5EF4-FFF2-40B4-BE49-F238E27FC236}">
                <a16:creationId xmlns:a16="http://schemas.microsoft.com/office/drawing/2014/main" id="{9BF1D33F-E7D4-A949-AA01-7A9769CDE246}"/>
              </a:ext>
            </a:extLst>
          </p:cNvPr>
          <p:cNvSpPr txBox="1"/>
          <p:nvPr/>
        </p:nvSpPr>
        <p:spPr>
          <a:xfrm>
            <a:off x="3906837" y="1524000"/>
            <a:ext cx="3865563" cy="656655"/>
          </a:xfrm>
          <a:prstGeom prst="rect">
            <a:avLst/>
          </a:prstGeom>
          <a:noFill/>
        </p:spPr>
        <p:txBody>
          <a:bodyPr>
            <a:spAutoFit/>
          </a:bodyPr>
          <a:lstStyle/>
          <a:p>
            <a:pPr>
              <a:defRPr/>
            </a:pPr>
            <a:r>
              <a:rPr lang="en-US" sz="1867" dirty="0"/>
              <a:t>Level 3: </a:t>
            </a:r>
            <a:r>
              <a:rPr lang="en-GB" sz="1867" b="1" dirty="0">
                <a:solidFill>
                  <a:schemeClr val="accent1">
                    <a:lumMod val="75000"/>
                  </a:schemeClr>
                </a:solidFill>
              </a:rPr>
              <a:t>E</a:t>
            </a:r>
            <a:r>
              <a:rPr lang="en-GB" altLang="en-US" b="1" dirty="0">
                <a:solidFill>
                  <a:schemeClr val="accent1">
                    <a:lumMod val="75000"/>
                  </a:schemeClr>
                </a:solidFill>
              </a:rPr>
              <a:t>xplain your judgement</a:t>
            </a:r>
            <a:r>
              <a:rPr lang="en-GB" altLang="en-US" b="1" dirty="0"/>
              <a:t>. </a:t>
            </a:r>
            <a:r>
              <a:rPr lang="en-GB" altLang="en-US" dirty="0"/>
              <a:t>Include effects in your answer.   </a:t>
            </a:r>
            <a:endParaRPr lang="en-US" sz="1867" dirty="0"/>
          </a:p>
        </p:txBody>
      </p:sp>
      <p:sp>
        <p:nvSpPr>
          <p:cNvPr id="10" name="TextBox 9">
            <a:extLst>
              <a:ext uri="{FF2B5EF4-FFF2-40B4-BE49-F238E27FC236}">
                <a16:creationId xmlns:a16="http://schemas.microsoft.com/office/drawing/2014/main" id="{ECCF41DF-628D-4549-A53E-6A6303AB055F}"/>
              </a:ext>
            </a:extLst>
          </p:cNvPr>
          <p:cNvSpPr txBox="1"/>
          <p:nvPr/>
        </p:nvSpPr>
        <p:spPr>
          <a:xfrm>
            <a:off x="8185151" y="30164"/>
            <a:ext cx="2303463" cy="954300"/>
          </a:xfrm>
          <a:prstGeom prst="rect">
            <a:avLst/>
          </a:prstGeom>
          <a:solidFill>
            <a:schemeClr val="accent6">
              <a:lumMod val="20000"/>
              <a:lumOff val="80000"/>
            </a:schemeClr>
          </a:solidFill>
        </p:spPr>
        <p:txBody>
          <a:bodyPr>
            <a:spAutoFit/>
          </a:bodyPr>
          <a:lstStyle/>
          <a:p>
            <a:pPr>
              <a:defRPr/>
            </a:pPr>
            <a:r>
              <a:rPr lang="en-US" sz="1867" dirty="0"/>
              <a:t>If you are struggling with levels 1 or 2, ask a friend for help.</a:t>
            </a:r>
          </a:p>
        </p:txBody>
      </p:sp>
    </p:spTree>
    <p:extLst>
      <p:ext uri="{BB962C8B-B14F-4D97-AF65-F5344CB8AC3E}">
        <p14:creationId xmlns:p14="http://schemas.microsoft.com/office/powerpoint/2010/main" val="3505899823"/>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E1C76144-F748-4B87-B3D4-8BC714AFCF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6299" y="0"/>
            <a:ext cx="10542339" cy="62832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4607643"/>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ECCF41DF-628D-4549-A53E-6A6303AB055F}"/>
              </a:ext>
            </a:extLst>
          </p:cNvPr>
          <p:cNvSpPr txBox="1"/>
          <p:nvPr/>
        </p:nvSpPr>
        <p:spPr>
          <a:xfrm>
            <a:off x="8358187" y="56456"/>
            <a:ext cx="2300288" cy="954300"/>
          </a:xfrm>
          <a:prstGeom prst="rect">
            <a:avLst/>
          </a:prstGeom>
          <a:solidFill>
            <a:schemeClr val="accent6">
              <a:lumMod val="20000"/>
              <a:lumOff val="80000"/>
            </a:schemeClr>
          </a:solidFill>
        </p:spPr>
        <p:txBody>
          <a:bodyPr wrap="square">
            <a:spAutoFit/>
          </a:bodyPr>
          <a:lstStyle/>
          <a:p>
            <a:pPr>
              <a:defRPr/>
            </a:pPr>
            <a:r>
              <a:rPr lang="en-US" sz="1867" dirty="0"/>
              <a:t>If you are struggling with levels 1 or 2, ask a friend for help.</a:t>
            </a:r>
          </a:p>
        </p:txBody>
      </p:sp>
      <p:sp>
        <p:nvSpPr>
          <p:cNvPr id="2" name="Title 1">
            <a:extLst>
              <a:ext uri="{FF2B5EF4-FFF2-40B4-BE49-F238E27FC236}">
                <a16:creationId xmlns:a16="http://schemas.microsoft.com/office/drawing/2014/main" id="{AB047686-891A-9546-84E9-81584F315E59}"/>
              </a:ext>
            </a:extLst>
          </p:cNvPr>
          <p:cNvSpPr>
            <a:spLocks noGrp="1"/>
          </p:cNvSpPr>
          <p:nvPr>
            <p:ph type="title" idx="4294967295"/>
          </p:nvPr>
        </p:nvSpPr>
        <p:spPr>
          <a:xfrm>
            <a:off x="0" y="147638"/>
            <a:ext cx="7926388" cy="814387"/>
          </a:xfrm>
        </p:spPr>
        <p:txBody>
          <a:bodyPr>
            <a:noAutofit/>
          </a:bodyPr>
          <a:lstStyle/>
          <a:p>
            <a:pPr algn="l">
              <a:lnSpc>
                <a:spcPct val="80000"/>
              </a:lnSpc>
              <a:defRPr/>
            </a:pPr>
            <a:r>
              <a:rPr lang="en-GB" altLang="en-US" sz="2400" dirty="0"/>
              <a:t>To what extent does a cold environment provide both </a:t>
            </a:r>
            <a:r>
              <a:rPr lang="en-GB" altLang="en-US" sz="2400" dirty="0">
                <a:solidFill>
                  <a:srgbClr val="00B050"/>
                </a:solidFill>
              </a:rPr>
              <a:t>opportunities </a:t>
            </a:r>
            <a:r>
              <a:rPr lang="en-GB" altLang="en-US" sz="2400" dirty="0"/>
              <a:t>and </a:t>
            </a:r>
            <a:r>
              <a:rPr lang="en-GB" altLang="en-US" sz="2400" dirty="0">
                <a:solidFill>
                  <a:srgbClr val="FF0000"/>
                </a:solidFill>
              </a:rPr>
              <a:t>challenges</a:t>
            </a:r>
            <a:r>
              <a:rPr lang="en-GB" altLang="en-US" sz="2400" dirty="0"/>
              <a:t> for development?</a:t>
            </a:r>
            <a:r>
              <a:rPr lang="en-GB" altLang="en-US" sz="2800" dirty="0"/>
              <a:t/>
            </a:r>
            <a:br>
              <a:rPr lang="en-GB" altLang="en-US" sz="2800" dirty="0"/>
            </a:br>
            <a:endParaRPr lang="en-GB" altLang="en-US" sz="2000" dirty="0"/>
          </a:p>
        </p:txBody>
      </p:sp>
      <p:sp>
        <p:nvSpPr>
          <p:cNvPr id="5" name="Rectangle 4">
            <a:extLst>
              <a:ext uri="{FF2B5EF4-FFF2-40B4-BE49-F238E27FC236}">
                <a16:creationId xmlns:a16="http://schemas.microsoft.com/office/drawing/2014/main" id="{46BC4A90-5FCA-A44E-8CE7-612D725D306B}"/>
              </a:ext>
            </a:extLst>
          </p:cNvPr>
          <p:cNvSpPr/>
          <p:nvPr/>
        </p:nvSpPr>
        <p:spPr>
          <a:xfrm>
            <a:off x="8042248" y="1943422"/>
            <a:ext cx="2854285" cy="4244737"/>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600" dirty="0"/>
          </a:p>
          <a:p>
            <a:pPr algn="ctr">
              <a:defRPr/>
            </a:pPr>
            <a:endParaRPr lang="en-US" b="1" dirty="0">
              <a:solidFill>
                <a:schemeClr val="tx1"/>
              </a:solidFill>
            </a:endParaRPr>
          </a:p>
          <a:p>
            <a:pPr algn="ctr">
              <a:defRPr/>
            </a:pPr>
            <a:endParaRPr lang="en-US" sz="1600" dirty="0">
              <a:solidFill>
                <a:schemeClr val="tx1"/>
              </a:solidFill>
            </a:endParaRPr>
          </a:p>
          <a:p>
            <a:pPr algn="ctr">
              <a:defRPr/>
            </a:pPr>
            <a:endParaRPr lang="en-US" sz="1600" dirty="0">
              <a:solidFill>
                <a:schemeClr val="tx1"/>
              </a:solidFill>
            </a:endParaRPr>
          </a:p>
          <a:p>
            <a:pPr algn="ctr">
              <a:defRPr/>
            </a:pPr>
            <a:endParaRPr lang="en-US" sz="1600" dirty="0">
              <a:solidFill>
                <a:schemeClr val="tx1"/>
              </a:solidFill>
            </a:endParaRPr>
          </a:p>
          <a:p>
            <a:pPr algn="ctr">
              <a:defRPr/>
            </a:pPr>
            <a:endParaRPr lang="en-US" sz="1600" dirty="0">
              <a:solidFill>
                <a:schemeClr val="tx1"/>
              </a:solidFill>
            </a:endParaRPr>
          </a:p>
          <a:p>
            <a:pPr algn="ctr">
              <a:defRPr/>
            </a:pPr>
            <a:endParaRPr lang="en-US" sz="1600" dirty="0">
              <a:solidFill>
                <a:schemeClr val="tx1"/>
              </a:solidFill>
            </a:endParaRPr>
          </a:p>
          <a:p>
            <a:pPr algn="ctr">
              <a:defRPr/>
            </a:pPr>
            <a:r>
              <a:rPr lang="en-US" sz="1600" dirty="0">
                <a:solidFill>
                  <a:schemeClr val="tx1"/>
                </a:solidFill>
              </a:rPr>
              <a:t>Key terms: </a:t>
            </a:r>
          </a:p>
          <a:p>
            <a:pPr algn="ctr">
              <a:defRPr/>
            </a:pPr>
            <a:r>
              <a:rPr lang="en-US" dirty="0">
                <a:solidFill>
                  <a:schemeClr val="tx1"/>
                </a:solidFill>
              </a:rPr>
              <a:t>Jobs</a:t>
            </a:r>
          </a:p>
          <a:p>
            <a:pPr algn="ctr">
              <a:defRPr/>
            </a:pPr>
            <a:r>
              <a:rPr lang="en-US" dirty="0">
                <a:solidFill>
                  <a:schemeClr val="tx1"/>
                </a:solidFill>
              </a:rPr>
              <a:t>Opportunities</a:t>
            </a:r>
          </a:p>
          <a:p>
            <a:pPr algn="ctr">
              <a:defRPr/>
            </a:pPr>
            <a:r>
              <a:rPr lang="en-US" dirty="0">
                <a:solidFill>
                  <a:schemeClr val="tx1"/>
                </a:solidFill>
              </a:rPr>
              <a:t>Challenges</a:t>
            </a:r>
          </a:p>
          <a:p>
            <a:pPr algn="ctr">
              <a:defRPr/>
            </a:pPr>
            <a:r>
              <a:rPr lang="en-GB" dirty="0">
                <a:solidFill>
                  <a:schemeClr val="tx1"/>
                </a:solidFill>
                <a:ea typeface="Calibri" panose="020F0502020204030204" pitchFamily="34" charset="0"/>
                <a:cs typeface="Times New Roman" panose="02020603050405020304" pitchFamily="18" charset="0"/>
              </a:rPr>
              <a:t>30</a:t>
            </a:r>
            <a:r>
              <a:rPr lang="en-GB" dirty="0">
                <a:solidFill>
                  <a:schemeClr val="tx1"/>
                </a:solidFill>
              </a:rPr>
              <a:t>°</a:t>
            </a:r>
            <a:r>
              <a:rPr lang="en-GB" dirty="0">
                <a:solidFill>
                  <a:schemeClr val="tx1"/>
                </a:solidFill>
                <a:ea typeface="Calibri" panose="020F0502020204030204" pitchFamily="34" charset="0"/>
                <a:cs typeface="Times New Roman" panose="02020603050405020304" pitchFamily="18" charset="0"/>
              </a:rPr>
              <a:t>C in Longyearbyen</a:t>
            </a:r>
            <a:endParaRPr lang="en-GB" dirty="0">
              <a:solidFill>
                <a:schemeClr val="tx1"/>
              </a:solidFill>
              <a:cs typeface="Times New Roman" panose="02020603050405020304" pitchFamily="18" charset="0"/>
            </a:endParaRPr>
          </a:p>
          <a:p>
            <a:pPr algn="ctr">
              <a:defRPr/>
            </a:pPr>
            <a:r>
              <a:rPr lang="en-GB" dirty="0">
                <a:solidFill>
                  <a:schemeClr val="tx1"/>
                </a:solidFill>
                <a:cs typeface="Times New Roman" panose="02020603050405020304" pitchFamily="18" charset="0"/>
              </a:rPr>
              <a:t>Mineral extraction</a:t>
            </a:r>
          </a:p>
          <a:p>
            <a:pPr algn="ctr">
              <a:defRPr/>
            </a:pPr>
            <a:r>
              <a:rPr lang="en-GB" dirty="0">
                <a:solidFill>
                  <a:schemeClr val="tx1"/>
                </a:solidFill>
                <a:cs typeface="Times New Roman" panose="02020603050405020304" pitchFamily="18" charset="0"/>
              </a:rPr>
              <a:t>Fishing</a:t>
            </a:r>
          </a:p>
          <a:p>
            <a:pPr algn="ctr">
              <a:defRPr/>
            </a:pPr>
            <a:r>
              <a:rPr lang="en-GB" dirty="0">
                <a:solidFill>
                  <a:schemeClr val="tx1"/>
                </a:solidFill>
                <a:cs typeface="Times New Roman" panose="02020603050405020304" pitchFamily="18" charset="0"/>
              </a:rPr>
              <a:t>Tourism</a:t>
            </a:r>
          </a:p>
          <a:p>
            <a:pPr algn="ctr">
              <a:defRPr/>
            </a:pPr>
            <a:r>
              <a:rPr lang="en-GB" dirty="0">
                <a:solidFill>
                  <a:schemeClr val="tx1"/>
                </a:solidFill>
                <a:cs typeface="Times New Roman" panose="02020603050405020304" pitchFamily="18" charset="0"/>
              </a:rPr>
              <a:t>Energy Developments</a:t>
            </a:r>
          </a:p>
          <a:p>
            <a:pPr algn="ctr">
              <a:defRPr/>
            </a:pPr>
            <a:r>
              <a:rPr lang="en-GB" dirty="0">
                <a:solidFill>
                  <a:schemeClr val="tx1"/>
                </a:solidFill>
                <a:cs typeface="Times New Roman" panose="02020603050405020304" pitchFamily="18" charset="0"/>
              </a:rPr>
              <a:t>Frost bite</a:t>
            </a:r>
          </a:p>
          <a:p>
            <a:pPr algn="ctr">
              <a:defRPr/>
            </a:pPr>
            <a:r>
              <a:rPr lang="en-GB" dirty="0">
                <a:solidFill>
                  <a:schemeClr val="tx1"/>
                </a:solidFill>
                <a:cs typeface="Times New Roman" panose="02020603050405020304" pitchFamily="18" charset="0"/>
              </a:rPr>
              <a:t>Inaccessibility</a:t>
            </a:r>
          </a:p>
          <a:p>
            <a:pPr algn="ctr">
              <a:defRPr/>
            </a:pPr>
            <a:r>
              <a:rPr lang="en-GB" dirty="0">
                <a:solidFill>
                  <a:schemeClr val="tx1"/>
                </a:solidFill>
                <a:cs typeface="Times New Roman" panose="02020603050405020304" pitchFamily="18" charset="0"/>
              </a:rPr>
              <a:t>Extreme Temperatures</a:t>
            </a:r>
          </a:p>
          <a:p>
            <a:pPr algn="ctr">
              <a:defRPr/>
            </a:pPr>
            <a:r>
              <a:rPr lang="en-GB" dirty="0">
                <a:solidFill>
                  <a:schemeClr val="tx1"/>
                </a:solidFill>
                <a:cs typeface="Times New Roman" panose="02020603050405020304" pitchFamily="18" charset="0"/>
              </a:rPr>
              <a:t>Building infrastructure</a:t>
            </a:r>
          </a:p>
          <a:p>
            <a:pPr algn="ctr">
              <a:defRPr/>
            </a:pPr>
            <a:endParaRPr lang="en-GB" dirty="0">
              <a:solidFill>
                <a:schemeClr val="tx1"/>
              </a:solidFill>
              <a:cs typeface="Times New Roman" panose="02020603050405020304" pitchFamily="18" charset="0"/>
            </a:endParaRPr>
          </a:p>
          <a:p>
            <a:pPr algn="ctr">
              <a:defRPr/>
            </a:pPr>
            <a:endParaRPr lang="en-GB" dirty="0">
              <a:solidFill>
                <a:schemeClr val="tx1"/>
              </a:solidFill>
              <a:cs typeface="Times New Roman" panose="02020603050405020304" pitchFamily="18" charset="0"/>
            </a:endParaRPr>
          </a:p>
          <a:p>
            <a:pPr algn="ctr">
              <a:defRPr/>
            </a:pPr>
            <a:endParaRPr lang="en-GB" dirty="0">
              <a:solidFill>
                <a:schemeClr val="tx1"/>
              </a:solidFill>
              <a:cs typeface="Times New Roman" panose="02020603050405020304" pitchFamily="18" charset="0"/>
            </a:endParaRPr>
          </a:p>
          <a:p>
            <a:pPr algn="ctr">
              <a:defRPr/>
            </a:pPr>
            <a:endParaRPr lang="en-GB" dirty="0">
              <a:solidFill>
                <a:schemeClr val="tx1"/>
              </a:solidFill>
              <a:cs typeface="Times New Roman" panose="02020603050405020304" pitchFamily="18" charset="0"/>
            </a:endParaRPr>
          </a:p>
          <a:p>
            <a:pPr algn="ctr">
              <a:defRPr/>
            </a:pPr>
            <a:endParaRPr lang="en-US" dirty="0">
              <a:solidFill>
                <a:schemeClr val="tx1"/>
              </a:solidFill>
            </a:endParaRPr>
          </a:p>
          <a:p>
            <a:pPr algn="ctr">
              <a:defRPr/>
            </a:pPr>
            <a:endParaRPr lang="en-US" dirty="0"/>
          </a:p>
          <a:p>
            <a:pPr algn="ctr">
              <a:defRPr/>
            </a:pPr>
            <a:endParaRPr lang="en-US" dirty="0"/>
          </a:p>
          <a:p>
            <a:pPr algn="ctr">
              <a:defRPr/>
            </a:pPr>
            <a:r>
              <a:rPr lang="en-US" dirty="0"/>
              <a:t> </a:t>
            </a:r>
          </a:p>
        </p:txBody>
      </p:sp>
      <p:pic>
        <p:nvPicPr>
          <p:cNvPr id="29700" name="Picture 5">
            <a:extLst>
              <a:ext uri="{FF2B5EF4-FFF2-40B4-BE49-F238E27FC236}">
                <a16:creationId xmlns:a16="http://schemas.microsoft.com/office/drawing/2014/main" id="{A3DC42C8-0CF5-0046-8F68-3F6109790C03}"/>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533525" y="1331914"/>
            <a:ext cx="2300288" cy="50494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CC8101CD-DFB2-7B4B-82CD-29910F5F5B3A}"/>
              </a:ext>
            </a:extLst>
          </p:cNvPr>
          <p:cNvSpPr txBox="1"/>
          <p:nvPr/>
        </p:nvSpPr>
        <p:spPr>
          <a:xfrm>
            <a:off x="3936208" y="4750113"/>
            <a:ext cx="3629025" cy="1631216"/>
          </a:xfrm>
          <a:prstGeom prst="rect">
            <a:avLst/>
          </a:prstGeom>
          <a:noFill/>
        </p:spPr>
        <p:txBody>
          <a:bodyPr>
            <a:spAutoFit/>
          </a:bodyPr>
          <a:lstStyle/>
          <a:p>
            <a:pPr>
              <a:defRPr/>
            </a:pPr>
            <a:r>
              <a:rPr lang="en-US" dirty="0"/>
              <a:t>Level 1: Start climbing out of the pit. Give a judgement. Describe:</a:t>
            </a:r>
          </a:p>
          <a:p>
            <a:pPr>
              <a:defRPr/>
            </a:pPr>
            <a:r>
              <a:rPr lang="en-GB" altLang="en-US" sz="1600" i="1" dirty="0"/>
              <a:t>A cold environment provides </a:t>
            </a:r>
            <a:r>
              <a:rPr lang="en-GB" altLang="en-US" sz="1600" i="1" dirty="0">
                <a:solidFill>
                  <a:srgbClr val="00B050"/>
                </a:solidFill>
              </a:rPr>
              <a:t>opportunities</a:t>
            </a:r>
            <a:r>
              <a:rPr lang="en-GB" altLang="en-US" sz="1600" i="1" dirty="0">
                <a:solidFill>
                  <a:srgbClr val="7030A0"/>
                </a:solidFill>
              </a:rPr>
              <a:t> </a:t>
            </a:r>
            <a:r>
              <a:rPr lang="en-GB" altLang="en-US" sz="1600" i="1" dirty="0"/>
              <a:t>and</a:t>
            </a:r>
            <a:r>
              <a:rPr lang="en-GB" altLang="en-US" sz="1600" i="1" dirty="0">
                <a:solidFill>
                  <a:srgbClr val="7030A0"/>
                </a:solidFill>
              </a:rPr>
              <a:t> </a:t>
            </a:r>
            <a:r>
              <a:rPr lang="en-GB" altLang="en-US" sz="1600" i="1" dirty="0">
                <a:solidFill>
                  <a:srgbClr val="FF0000"/>
                </a:solidFill>
              </a:rPr>
              <a:t>challenges</a:t>
            </a:r>
            <a:r>
              <a:rPr lang="en-GB" altLang="en-US" sz="1600" i="1" dirty="0">
                <a:solidFill>
                  <a:srgbClr val="7030A0"/>
                </a:solidFill>
              </a:rPr>
              <a:t> </a:t>
            </a:r>
            <a:r>
              <a:rPr lang="en-GB" altLang="en-US" sz="1600" i="1" dirty="0"/>
              <a:t>to a</a:t>
            </a:r>
            <a:r>
              <a:rPr lang="en-GB" altLang="en-US" sz="1600" i="1" dirty="0">
                <a:solidFill>
                  <a:srgbClr val="7030A0"/>
                </a:solidFill>
              </a:rPr>
              <a:t> </a:t>
            </a:r>
            <a:r>
              <a:rPr lang="en-GB" altLang="en-US" sz="1600" i="1" dirty="0">
                <a:solidFill>
                  <a:schemeClr val="accent1"/>
                </a:solidFill>
              </a:rPr>
              <a:t>high/medium/low extent</a:t>
            </a:r>
            <a:r>
              <a:rPr lang="en-GB" altLang="en-US" sz="1600" i="1" dirty="0">
                <a:solidFill>
                  <a:srgbClr val="7030A0"/>
                </a:solidFill>
              </a:rPr>
              <a:t>. </a:t>
            </a:r>
            <a:r>
              <a:rPr lang="en-GB" altLang="en-US" sz="1600" i="1" dirty="0"/>
              <a:t>An</a:t>
            </a:r>
            <a:r>
              <a:rPr lang="en-GB" altLang="en-US" sz="1600" i="1" dirty="0">
                <a:solidFill>
                  <a:srgbClr val="7030A0"/>
                </a:solidFill>
              </a:rPr>
              <a:t> </a:t>
            </a:r>
            <a:r>
              <a:rPr lang="en-GB" altLang="en-US" sz="1600" i="1" dirty="0">
                <a:solidFill>
                  <a:srgbClr val="00B050"/>
                </a:solidFill>
              </a:rPr>
              <a:t>opportunity/</a:t>
            </a:r>
            <a:r>
              <a:rPr lang="en-GB" altLang="en-US" sz="1600" i="1" dirty="0">
                <a:solidFill>
                  <a:srgbClr val="FF0000"/>
                </a:solidFill>
              </a:rPr>
              <a:t>challenge</a:t>
            </a:r>
            <a:r>
              <a:rPr lang="en-GB" altLang="en-US" sz="1600" i="1" dirty="0">
                <a:solidFill>
                  <a:srgbClr val="7030A0"/>
                </a:solidFill>
              </a:rPr>
              <a:t>  </a:t>
            </a:r>
            <a:r>
              <a:rPr lang="en-GB" altLang="en-US" sz="1600" i="1" dirty="0"/>
              <a:t>is…</a:t>
            </a:r>
            <a:endParaRPr lang="en-US" i="1" dirty="0"/>
          </a:p>
        </p:txBody>
      </p:sp>
      <p:sp>
        <p:nvSpPr>
          <p:cNvPr id="8" name="TextBox 7">
            <a:extLst>
              <a:ext uri="{FF2B5EF4-FFF2-40B4-BE49-F238E27FC236}">
                <a16:creationId xmlns:a16="http://schemas.microsoft.com/office/drawing/2014/main" id="{6DEA3FEB-56E5-8049-BF43-644C89DEB2F8}"/>
              </a:ext>
            </a:extLst>
          </p:cNvPr>
          <p:cNvSpPr txBox="1"/>
          <p:nvPr/>
        </p:nvSpPr>
        <p:spPr>
          <a:xfrm>
            <a:off x="3936207" y="2880540"/>
            <a:ext cx="3263900" cy="1200329"/>
          </a:xfrm>
          <a:prstGeom prst="rect">
            <a:avLst/>
          </a:prstGeom>
          <a:noFill/>
        </p:spPr>
        <p:txBody>
          <a:bodyPr>
            <a:spAutoFit/>
          </a:bodyPr>
          <a:lstStyle/>
          <a:p>
            <a:pPr>
              <a:defRPr/>
            </a:pPr>
            <a:r>
              <a:rPr lang="en-US" dirty="0"/>
              <a:t>Level 2: Climb out of the pit:</a:t>
            </a:r>
          </a:p>
          <a:p>
            <a:pPr>
              <a:defRPr/>
            </a:pPr>
            <a:r>
              <a:rPr lang="en-US" b="1" dirty="0"/>
              <a:t>Explain why it is a </a:t>
            </a:r>
            <a:r>
              <a:rPr lang="en-US" b="1" dirty="0">
                <a:solidFill>
                  <a:srgbClr val="FF0000"/>
                </a:solidFill>
              </a:rPr>
              <a:t>challenge</a:t>
            </a:r>
            <a:r>
              <a:rPr lang="en-US" b="1" dirty="0"/>
              <a:t> or </a:t>
            </a:r>
            <a:r>
              <a:rPr lang="en-US" b="1" dirty="0">
                <a:solidFill>
                  <a:srgbClr val="00B050"/>
                </a:solidFill>
              </a:rPr>
              <a:t>opportunity</a:t>
            </a:r>
          </a:p>
          <a:p>
            <a:pPr>
              <a:defRPr/>
            </a:pPr>
            <a:r>
              <a:rPr lang="en-GB" altLang="en-US" i="1" dirty="0"/>
              <a:t>This is because…</a:t>
            </a:r>
            <a:endParaRPr lang="en-US" sz="1867" b="1" dirty="0"/>
          </a:p>
        </p:txBody>
      </p:sp>
      <p:sp>
        <p:nvSpPr>
          <p:cNvPr id="11" name="TextBox 10">
            <a:extLst>
              <a:ext uri="{FF2B5EF4-FFF2-40B4-BE49-F238E27FC236}">
                <a16:creationId xmlns:a16="http://schemas.microsoft.com/office/drawing/2014/main" id="{9BF1D33F-E7D4-A949-AA01-7A9769CDE246}"/>
              </a:ext>
            </a:extLst>
          </p:cNvPr>
          <p:cNvSpPr txBox="1"/>
          <p:nvPr/>
        </p:nvSpPr>
        <p:spPr>
          <a:xfrm>
            <a:off x="3893892" y="1322739"/>
            <a:ext cx="4088277" cy="1210652"/>
          </a:xfrm>
          <a:prstGeom prst="rect">
            <a:avLst/>
          </a:prstGeom>
          <a:solidFill>
            <a:schemeClr val="bg1"/>
          </a:solidFill>
        </p:spPr>
        <p:txBody>
          <a:bodyPr wrap="square">
            <a:spAutoFit/>
          </a:bodyPr>
          <a:lstStyle/>
          <a:p>
            <a:pPr>
              <a:defRPr/>
            </a:pPr>
            <a:r>
              <a:rPr lang="en-US" sz="1867" dirty="0"/>
              <a:t>Level 3: </a:t>
            </a:r>
            <a:r>
              <a:rPr lang="en-GB" sz="1867" dirty="0"/>
              <a:t>Fly off</a:t>
            </a:r>
          </a:p>
          <a:p>
            <a:pPr>
              <a:defRPr/>
            </a:pPr>
            <a:r>
              <a:rPr lang="en-GB" b="1" dirty="0">
                <a:solidFill>
                  <a:schemeClr val="accent1"/>
                </a:solidFill>
              </a:rPr>
              <a:t>Explain your judgement </a:t>
            </a:r>
            <a:r>
              <a:rPr lang="en-GB" b="1" dirty="0"/>
              <a:t>and use </a:t>
            </a:r>
            <a:r>
              <a:rPr lang="en-GB" b="1" dirty="0">
                <a:solidFill>
                  <a:srgbClr val="FFC000"/>
                </a:solidFill>
              </a:rPr>
              <a:t>case study information.</a:t>
            </a:r>
          </a:p>
          <a:p>
            <a:pPr>
              <a:defRPr/>
            </a:pPr>
            <a:endParaRPr lang="en-GB" i="1" dirty="0">
              <a:solidFill>
                <a:srgbClr val="7030A0"/>
              </a:solidFill>
            </a:endParaRPr>
          </a:p>
        </p:txBody>
      </p:sp>
    </p:spTree>
    <p:extLst>
      <p:ext uri="{BB962C8B-B14F-4D97-AF65-F5344CB8AC3E}">
        <p14:creationId xmlns:p14="http://schemas.microsoft.com/office/powerpoint/2010/main" val="3620293277"/>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047686-891A-9546-84E9-81584F315E59}"/>
              </a:ext>
            </a:extLst>
          </p:cNvPr>
          <p:cNvSpPr>
            <a:spLocks noGrp="1"/>
          </p:cNvSpPr>
          <p:nvPr>
            <p:ph type="title" idx="4294967295"/>
          </p:nvPr>
        </p:nvSpPr>
        <p:spPr>
          <a:xfrm>
            <a:off x="0" y="112713"/>
            <a:ext cx="6826250" cy="1209675"/>
          </a:xfrm>
        </p:spPr>
        <p:txBody>
          <a:bodyPr>
            <a:noAutofit/>
          </a:bodyPr>
          <a:lstStyle/>
          <a:p>
            <a:pPr>
              <a:lnSpc>
                <a:spcPct val="80000"/>
              </a:lnSpc>
              <a:defRPr/>
            </a:pPr>
            <a:r>
              <a:rPr lang="en-GB" altLang="en-US" sz="2800" dirty="0">
                <a:solidFill>
                  <a:srgbClr val="7030A0"/>
                </a:solidFill>
              </a:rPr>
              <a:t>Assess</a:t>
            </a:r>
            <a:r>
              <a:rPr lang="en-GB" altLang="en-US" sz="2800" dirty="0"/>
              <a:t> how </a:t>
            </a:r>
            <a:r>
              <a:rPr lang="en-GB" altLang="en-US" sz="2800" dirty="0">
                <a:solidFill>
                  <a:schemeClr val="accent2"/>
                </a:solidFill>
              </a:rPr>
              <a:t>economic development </a:t>
            </a:r>
            <a:r>
              <a:rPr lang="en-GB" altLang="en-US" sz="2800" dirty="0"/>
              <a:t>is affected by the </a:t>
            </a:r>
            <a:r>
              <a:rPr lang="en-GB" altLang="en-US" sz="2800" dirty="0">
                <a:solidFill>
                  <a:srgbClr val="00B0F0"/>
                </a:solidFill>
              </a:rPr>
              <a:t>difficult conditions </a:t>
            </a:r>
            <a:r>
              <a:rPr lang="en-GB" altLang="en-US" sz="2800" dirty="0"/>
              <a:t>in a hot desert ecosystem</a:t>
            </a:r>
          </a:p>
        </p:txBody>
      </p:sp>
      <p:sp>
        <p:nvSpPr>
          <p:cNvPr id="5" name="Rectangle 4">
            <a:extLst>
              <a:ext uri="{FF2B5EF4-FFF2-40B4-BE49-F238E27FC236}">
                <a16:creationId xmlns:a16="http://schemas.microsoft.com/office/drawing/2014/main" id="{46BC4A90-5FCA-A44E-8CE7-612D725D306B}"/>
              </a:ext>
            </a:extLst>
          </p:cNvPr>
          <p:cNvSpPr/>
          <p:nvPr/>
        </p:nvSpPr>
        <p:spPr>
          <a:xfrm>
            <a:off x="7539282" y="1024150"/>
            <a:ext cx="2883008" cy="5833850"/>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a:p>
            <a:pPr algn="ctr">
              <a:defRPr/>
            </a:pPr>
            <a:endParaRPr lang="en-US" sz="2400" b="1" dirty="0">
              <a:solidFill>
                <a:schemeClr val="tx1"/>
              </a:solidFill>
            </a:endParaRPr>
          </a:p>
          <a:p>
            <a:pPr algn="ctr">
              <a:defRPr/>
            </a:pPr>
            <a:r>
              <a:rPr lang="en-US" dirty="0">
                <a:solidFill>
                  <a:schemeClr val="tx1"/>
                </a:solidFill>
              </a:rPr>
              <a:t>Key terms:</a:t>
            </a:r>
          </a:p>
          <a:p>
            <a:pPr algn="ctr">
              <a:defRPr/>
            </a:pPr>
            <a:r>
              <a:rPr lang="en-US" dirty="0">
                <a:solidFill>
                  <a:schemeClr val="tx1"/>
                </a:solidFill>
              </a:rPr>
              <a:t>Extreme temperatures</a:t>
            </a:r>
          </a:p>
          <a:p>
            <a:pPr algn="ctr">
              <a:defRPr/>
            </a:pPr>
            <a:r>
              <a:rPr lang="en-US" dirty="0">
                <a:solidFill>
                  <a:schemeClr val="tx1"/>
                </a:solidFill>
              </a:rPr>
              <a:t>Inaccessibility</a:t>
            </a:r>
          </a:p>
          <a:p>
            <a:pPr algn="ctr">
              <a:defRPr/>
            </a:pPr>
            <a:r>
              <a:rPr lang="en-US" dirty="0">
                <a:solidFill>
                  <a:schemeClr val="tx1"/>
                </a:solidFill>
              </a:rPr>
              <a:t>Water supply   cholera</a:t>
            </a:r>
          </a:p>
          <a:p>
            <a:pPr algn="ctr"/>
            <a:r>
              <a:rPr lang="en-GB" dirty="0">
                <a:solidFill>
                  <a:schemeClr val="tx1"/>
                </a:solidFill>
              </a:rPr>
              <a:t>healthy  workforce     commute     trade      services  </a:t>
            </a:r>
          </a:p>
          <a:p>
            <a:pPr algn="ctr"/>
            <a:r>
              <a:rPr lang="en-GB" dirty="0">
                <a:solidFill>
                  <a:schemeClr val="tx1"/>
                </a:solidFill>
              </a:rPr>
              <a:t>exports and imports       </a:t>
            </a:r>
          </a:p>
          <a:p>
            <a:pPr algn="ctr"/>
            <a:r>
              <a:rPr lang="en-GB" dirty="0">
                <a:solidFill>
                  <a:schemeClr val="tx1"/>
                </a:solidFill>
              </a:rPr>
              <a:t>extreme temperature           heatstroke       inaccessible    camels      </a:t>
            </a:r>
          </a:p>
          <a:p>
            <a:pPr algn="ctr">
              <a:defRPr/>
            </a:pPr>
            <a:r>
              <a:rPr lang="en-GB" dirty="0">
                <a:solidFill>
                  <a:schemeClr val="tx1"/>
                </a:solidFill>
                <a:cs typeface="Times New Roman" panose="02020603050405020304" pitchFamily="18" charset="0"/>
              </a:rPr>
              <a:t>Mineral extraction</a:t>
            </a:r>
          </a:p>
          <a:p>
            <a:pPr algn="ctr">
              <a:defRPr/>
            </a:pPr>
            <a:r>
              <a:rPr lang="en-GB" dirty="0">
                <a:solidFill>
                  <a:schemeClr val="tx1"/>
                </a:solidFill>
                <a:cs typeface="Times New Roman" panose="02020603050405020304" pitchFamily="18" charset="0"/>
              </a:rPr>
              <a:t>Tourism</a:t>
            </a:r>
          </a:p>
          <a:p>
            <a:pPr algn="ctr">
              <a:defRPr/>
            </a:pPr>
            <a:r>
              <a:rPr lang="en-GB" dirty="0">
                <a:solidFill>
                  <a:schemeClr val="tx1"/>
                </a:solidFill>
                <a:cs typeface="Times New Roman" panose="02020603050405020304" pitchFamily="18" charset="0"/>
              </a:rPr>
              <a:t>Energy Developments       </a:t>
            </a:r>
            <a:r>
              <a:rPr lang="en-GB" dirty="0">
                <a:solidFill>
                  <a:schemeClr val="tx1"/>
                </a:solidFill>
                <a:highlight>
                  <a:srgbClr val="FFFF00"/>
                </a:highlight>
                <a:cs typeface="Times New Roman" panose="02020603050405020304" pitchFamily="18" charset="0"/>
              </a:rPr>
              <a:t>40</a:t>
            </a:r>
            <a:r>
              <a:rPr lang="en-GB" dirty="0">
                <a:solidFill>
                  <a:schemeClr val="tx1"/>
                </a:solidFill>
                <a:highlight>
                  <a:srgbClr val="FFFF00"/>
                </a:highlight>
              </a:rPr>
              <a:t>°</a:t>
            </a:r>
            <a:r>
              <a:rPr lang="en-GB" dirty="0">
                <a:solidFill>
                  <a:schemeClr val="tx1"/>
                </a:solidFill>
                <a:highlight>
                  <a:srgbClr val="FFFF00"/>
                </a:highlight>
                <a:ea typeface="Calibri" panose="020F0502020204030204" pitchFamily="34" charset="0"/>
                <a:cs typeface="Times New Roman" panose="02020603050405020304" pitchFamily="18" charset="0"/>
              </a:rPr>
              <a:t>C </a:t>
            </a:r>
          </a:p>
          <a:p>
            <a:pPr algn="ctr">
              <a:defRPr/>
            </a:pPr>
            <a:r>
              <a:rPr lang="en-GB" dirty="0">
                <a:solidFill>
                  <a:schemeClr val="tx1"/>
                </a:solidFill>
                <a:highlight>
                  <a:srgbClr val="FFFF00"/>
                </a:highlight>
              </a:rPr>
              <a:t>7000 jobs in coal mining in Thar Coal Block 1 </a:t>
            </a:r>
          </a:p>
          <a:p>
            <a:pPr algn="ctr">
              <a:defRPr/>
            </a:pPr>
            <a:endParaRPr lang="en-GB" dirty="0">
              <a:solidFill>
                <a:schemeClr val="tx1"/>
              </a:solidFill>
              <a:highlight>
                <a:srgbClr val="FFFF00"/>
              </a:highlight>
              <a:cs typeface="Times New Roman" panose="02020603050405020304" pitchFamily="18" charset="0"/>
            </a:endParaRPr>
          </a:p>
          <a:p>
            <a:pPr algn="ctr">
              <a:defRPr/>
            </a:pPr>
            <a:endParaRPr lang="en-US" sz="1200" b="1" dirty="0">
              <a:solidFill>
                <a:srgbClr val="FF0000"/>
              </a:solidFill>
            </a:endParaRPr>
          </a:p>
          <a:p>
            <a:pPr algn="ctr">
              <a:defRPr/>
            </a:pPr>
            <a:endParaRPr lang="en-US" dirty="0"/>
          </a:p>
          <a:p>
            <a:pPr algn="ctr">
              <a:defRPr/>
            </a:pPr>
            <a:r>
              <a:rPr lang="en-US" dirty="0"/>
              <a:t> </a:t>
            </a:r>
          </a:p>
        </p:txBody>
      </p:sp>
      <p:pic>
        <p:nvPicPr>
          <p:cNvPr id="29700" name="Picture 5">
            <a:extLst>
              <a:ext uri="{FF2B5EF4-FFF2-40B4-BE49-F238E27FC236}">
                <a16:creationId xmlns:a16="http://schemas.microsoft.com/office/drawing/2014/main" id="{A3DC42C8-0CF5-0046-8F68-3F6109790C03}"/>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533525" y="1331914"/>
            <a:ext cx="2300288" cy="556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CC8101CD-DFB2-7B4B-82CD-29910F5F5B3A}"/>
              </a:ext>
            </a:extLst>
          </p:cNvPr>
          <p:cNvSpPr txBox="1"/>
          <p:nvPr/>
        </p:nvSpPr>
        <p:spPr>
          <a:xfrm>
            <a:off x="3923396" y="5041734"/>
            <a:ext cx="3539443" cy="1816266"/>
          </a:xfrm>
          <a:prstGeom prst="rect">
            <a:avLst/>
          </a:prstGeom>
          <a:solidFill>
            <a:schemeClr val="bg1"/>
          </a:solidFill>
          <a:ln>
            <a:solidFill>
              <a:schemeClr val="tx1"/>
            </a:solidFill>
          </a:ln>
        </p:spPr>
        <p:txBody>
          <a:bodyPr wrap="square">
            <a:spAutoFit/>
          </a:bodyPr>
          <a:lstStyle/>
          <a:p>
            <a:pPr>
              <a:defRPr/>
            </a:pPr>
            <a:r>
              <a:rPr lang="en-US" sz="1867" dirty="0"/>
              <a:t>Level 1: Start climbing out of the pit:</a:t>
            </a:r>
          </a:p>
          <a:p>
            <a:pPr>
              <a:defRPr/>
            </a:pPr>
            <a:r>
              <a:rPr lang="en-US" sz="1867" b="1" dirty="0"/>
              <a:t>Describe the </a:t>
            </a:r>
            <a:r>
              <a:rPr lang="en-US" sz="1867" b="1" dirty="0">
                <a:solidFill>
                  <a:srgbClr val="00B0F0"/>
                </a:solidFill>
              </a:rPr>
              <a:t>difficult conditions</a:t>
            </a:r>
          </a:p>
          <a:p>
            <a:pPr>
              <a:defRPr/>
            </a:pPr>
            <a:r>
              <a:rPr lang="en-GB" sz="1867" i="1" dirty="0"/>
              <a:t>In the Thar desert there are challenges with development to a ….extent. A challenge is..</a:t>
            </a:r>
            <a:endParaRPr lang="en-US" sz="1867" i="1" dirty="0"/>
          </a:p>
        </p:txBody>
      </p:sp>
      <p:sp>
        <p:nvSpPr>
          <p:cNvPr id="8" name="TextBox 7">
            <a:extLst>
              <a:ext uri="{FF2B5EF4-FFF2-40B4-BE49-F238E27FC236}">
                <a16:creationId xmlns:a16="http://schemas.microsoft.com/office/drawing/2014/main" id="{6DEA3FEB-56E5-8049-BF43-644C89DEB2F8}"/>
              </a:ext>
            </a:extLst>
          </p:cNvPr>
          <p:cNvSpPr txBox="1"/>
          <p:nvPr/>
        </p:nvSpPr>
        <p:spPr>
          <a:xfrm>
            <a:off x="3954926" y="3032942"/>
            <a:ext cx="3494774" cy="1816266"/>
          </a:xfrm>
          <a:prstGeom prst="rect">
            <a:avLst/>
          </a:prstGeom>
          <a:noFill/>
          <a:ln>
            <a:solidFill>
              <a:schemeClr val="tx1"/>
            </a:solidFill>
          </a:ln>
        </p:spPr>
        <p:txBody>
          <a:bodyPr wrap="square">
            <a:spAutoFit/>
          </a:bodyPr>
          <a:lstStyle/>
          <a:p>
            <a:pPr>
              <a:defRPr/>
            </a:pPr>
            <a:r>
              <a:rPr lang="en-US" sz="1867" dirty="0"/>
              <a:t>Level 2: Climb out of the pit:</a:t>
            </a:r>
          </a:p>
          <a:p>
            <a:pPr>
              <a:defRPr/>
            </a:pPr>
            <a:r>
              <a:rPr lang="en-US" sz="1867" b="1" dirty="0"/>
              <a:t>Explain how the </a:t>
            </a:r>
            <a:r>
              <a:rPr lang="en-US" sz="1867" b="1" dirty="0">
                <a:solidFill>
                  <a:srgbClr val="00B0F0"/>
                </a:solidFill>
              </a:rPr>
              <a:t>difficult conditions</a:t>
            </a:r>
            <a:r>
              <a:rPr lang="en-US" sz="1867" b="1" dirty="0"/>
              <a:t> affect </a:t>
            </a:r>
            <a:r>
              <a:rPr lang="en-US" sz="1867" b="1" dirty="0">
                <a:solidFill>
                  <a:srgbClr val="C00000"/>
                </a:solidFill>
              </a:rPr>
              <a:t>economic development </a:t>
            </a:r>
          </a:p>
          <a:p>
            <a:pPr>
              <a:defRPr/>
            </a:pPr>
            <a:r>
              <a:rPr lang="en-GB" sz="1867" i="1" dirty="0"/>
              <a:t>This limits economic development because..</a:t>
            </a:r>
            <a:endParaRPr lang="en-US" sz="1867" i="1" dirty="0"/>
          </a:p>
        </p:txBody>
      </p:sp>
      <p:sp>
        <p:nvSpPr>
          <p:cNvPr id="11" name="TextBox 10">
            <a:extLst>
              <a:ext uri="{FF2B5EF4-FFF2-40B4-BE49-F238E27FC236}">
                <a16:creationId xmlns:a16="http://schemas.microsoft.com/office/drawing/2014/main" id="{9BF1D33F-E7D4-A949-AA01-7A9769CDE246}"/>
              </a:ext>
            </a:extLst>
          </p:cNvPr>
          <p:cNvSpPr txBox="1"/>
          <p:nvPr/>
        </p:nvSpPr>
        <p:spPr>
          <a:xfrm>
            <a:off x="3910258" y="1222133"/>
            <a:ext cx="3539443" cy="1528945"/>
          </a:xfrm>
          <a:prstGeom prst="rect">
            <a:avLst/>
          </a:prstGeom>
          <a:noFill/>
          <a:ln>
            <a:solidFill>
              <a:schemeClr val="tx1"/>
            </a:solidFill>
          </a:ln>
        </p:spPr>
        <p:txBody>
          <a:bodyPr wrap="square">
            <a:spAutoFit/>
          </a:bodyPr>
          <a:lstStyle/>
          <a:p>
            <a:pPr>
              <a:defRPr/>
            </a:pPr>
            <a:r>
              <a:rPr lang="en-US" sz="1867" dirty="0"/>
              <a:t>Level 3: Fly off  </a:t>
            </a:r>
            <a:r>
              <a:rPr lang="en-GB" sz="1867" b="1" dirty="0">
                <a:solidFill>
                  <a:srgbClr val="7030A0"/>
                </a:solidFill>
              </a:rPr>
              <a:t>Assess the link </a:t>
            </a:r>
            <a:r>
              <a:rPr lang="en-GB" sz="1867" b="1" dirty="0"/>
              <a:t>between </a:t>
            </a:r>
            <a:r>
              <a:rPr lang="en-GB" sz="1867" b="1" dirty="0">
                <a:solidFill>
                  <a:srgbClr val="0070C0"/>
                </a:solidFill>
              </a:rPr>
              <a:t>challenges</a:t>
            </a:r>
            <a:r>
              <a:rPr lang="en-GB" sz="1867" b="1" dirty="0"/>
              <a:t> and </a:t>
            </a:r>
            <a:r>
              <a:rPr lang="en-GB" sz="1867" b="1" dirty="0">
                <a:solidFill>
                  <a:srgbClr val="C00000"/>
                </a:solidFill>
              </a:rPr>
              <a:t>economic development</a:t>
            </a:r>
            <a:r>
              <a:rPr lang="en-GB" sz="1867" b="1" dirty="0"/>
              <a:t> by using many development points and using </a:t>
            </a:r>
            <a:r>
              <a:rPr lang="en-GB" sz="1867" b="1" dirty="0">
                <a:highlight>
                  <a:srgbClr val="FFFF00"/>
                </a:highlight>
              </a:rPr>
              <a:t>case study detail </a:t>
            </a:r>
            <a:endParaRPr lang="en-US" sz="1867" i="1" dirty="0"/>
          </a:p>
        </p:txBody>
      </p:sp>
      <p:sp>
        <p:nvSpPr>
          <p:cNvPr id="10" name="TextBox 9">
            <a:extLst>
              <a:ext uri="{FF2B5EF4-FFF2-40B4-BE49-F238E27FC236}">
                <a16:creationId xmlns:a16="http://schemas.microsoft.com/office/drawing/2014/main" id="{ECCF41DF-628D-4549-A53E-6A6303AB055F}"/>
              </a:ext>
            </a:extLst>
          </p:cNvPr>
          <p:cNvSpPr txBox="1"/>
          <p:nvPr/>
        </p:nvSpPr>
        <p:spPr>
          <a:xfrm>
            <a:off x="8185151" y="30163"/>
            <a:ext cx="2300288" cy="954300"/>
          </a:xfrm>
          <a:prstGeom prst="rect">
            <a:avLst/>
          </a:prstGeom>
          <a:solidFill>
            <a:schemeClr val="accent6">
              <a:lumMod val="20000"/>
              <a:lumOff val="80000"/>
            </a:schemeClr>
          </a:solidFill>
        </p:spPr>
        <p:txBody>
          <a:bodyPr wrap="square">
            <a:spAutoFit/>
          </a:bodyPr>
          <a:lstStyle/>
          <a:p>
            <a:pPr>
              <a:defRPr/>
            </a:pPr>
            <a:r>
              <a:rPr lang="en-US" sz="1867" dirty="0"/>
              <a:t>If you are struggling with levels 1 or 2, ask a friend for help.</a:t>
            </a:r>
          </a:p>
        </p:txBody>
      </p:sp>
    </p:spTree>
    <p:extLst>
      <p:ext uri="{BB962C8B-B14F-4D97-AF65-F5344CB8AC3E}">
        <p14:creationId xmlns:p14="http://schemas.microsoft.com/office/powerpoint/2010/main" val="609972284"/>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err="1"/>
              <a:t>PEDaL</a:t>
            </a:r>
            <a:endParaRPr lang="en-GB" dirty="0"/>
          </a:p>
        </p:txBody>
      </p:sp>
      <p:sp>
        <p:nvSpPr>
          <p:cNvPr id="3" name="Content Placeholder 2"/>
          <p:cNvSpPr>
            <a:spLocks noGrp="1"/>
          </p:cNvSpPr>
          <p:nvPr>
            <p:ph idx="1"/>
          </p:nvPr>
        </p:nvSpPr>
        <p:spPr>
          <a:xfrm>
            <a:off x="1097280" y="1893219"/>
            <a:ext cx="7643192" cy="4536504"/>
          </a:xfrm>
          <a:ln>
            <a:solidFill>
              <a:schemeClr val="tx1"/>
            </a:solidFill>
          </a:ln>
        </p:spPr>
        <p:txBody>
          <a:bodyPr>
            <a:normAutofit/>
          </a:bodyPr>
          <a:lstStyle/>
          <a:p>
            <a:r>
              <a:rPr lang="en-GB" sz="2600" dirty="0">
                <a:solidFill>
                  <a:srgbClr val="FF0000"/>
                </a:solidFill>
              </a:rPr>
              <a:t>P</a:t>
            </a:r>
            <a:r>
              <a:rPr lang="en-GB" sz="2600" dirty="0"/>
              <a:t>oint - make a point (e.g. high death toll)</a:t>
            </a:r>
          </a:p>
          <a:p>
            <a:r>
              <a:rPr lang="en-GB" sz="2600" dirty="0">
                <a:solidFill>
                  <a:srgbClr val="FF0000"/>
                </a:solidFill>
              </a:rPr>
              <a:t>E</a:t>
            </a:r>
            <a:r>
              <a:rPr lang="en-GB" sz="2600" dirty="0"/>
              <a:t>xample – give an example, possibly using data in resource or case study information </a:t>
            </a:r>
          </a:p>
          <a:p>
            <a:r>
              <a:rPr lang="en-GB" sz="2600" dirty="0">
                <a:solidFill>
                  <a:srgbClr val="FF0000"/>
                </a:solidFill>
              </a:rPr>
              <a:t>D</a:t>
            </a:r>
            <a:r>
              <a:rPr lang="en-GB" sz="2600" dirty="0"/>
              <a:t>evelop – make connections or explain causes as appropriate to the question</a:t>
            </a:r>
          </a:p>
          <a:p>
            <a:pPr marL="0" indent="0">
              <a:buNone/>
            </a:pPr>
            <a:r>
              <a:rPr lang="en-GB" sz="2600" dirty="0">
                <a:solidFill>
                  <a:srgbClr val="FF0000"/>
                </a:solidFill>
              </a:rPr>
              <a:t>a</a:t>
            </a:r>
            <a:r>
              <a:rPr lang="en-GB" sz="2600" dirty="0"/>
              <a:t>nd</a:t>
            </a:r>
          </a:p>
          <a:p>
            <a:r>
              <a:rPr lang="en-GB" sz="2600" dirty="0">
                <a:solidFill>
                  <a:srgbClr val="FF0000"/>
                </a:solidFill>
              </a:rPr>
              <a:t>L</a:t>
            </a:r>
            <a:r>
              <a:rPr lang="en-GB" sz="2600" dirty="0"/>
              <a:t>ink – link back to the question to nail the application (AO3) requirement</a:t>
            </a:r>
          </a:p>
          <a:p>
            <a:pPr marL="0" indent="0">
              <a:buNone/>
            </a:pPr>
            <a:endParaRPr lang="en-GB" sz="2600" dirty="0"/>
          </a:p>
          <a:p>
            <a:pPr marL="0" indent="0">
              <a:buNone/>
            </a:pPr>
            <a:endParaRPr lang="en-GB" dirty="0"/>
          </a:p>
          <a:p>
            <a:pPr marL="0" indent="0">
              <a:buNone/>
            </a:pPr>
            <a:endParaRPr lang="en-GB" dirty="0"/>
          </a:p>
        </p:txBody>
      </p:sp>
    </p:spTree>
    <p:extLst>
      <p:ext uri="{BB962C8B-B14F-4D97-AF65-F5344CB8AC3E}">
        <p14:creationId xmlns:p14="http://schemas.microsoft.com/office/powerpoint/2010/main" val="162358409"/>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27CDBE-5E2E-4E79-B65D-020530724C69}"/>
              </a:ext>
            </a:extLst>
          </p:cNvPr>
          <p:cNvSpPr>
            <a:spLocks noGrp="1"/>
          </p:cNvSpPr>
          <p:nvPr>
            <p:ph type="title"/>
          </p:nvPr>
        </p:nvSpPr>
        <p:spPr>
          <a:xfrm>
            <a:off x="-628947" y="938859"/>
            <a:ext cx="12097344" cy="786376"/>
          </a:xfrm>
          <a:noFill/>
        </p:spPr>
        <p:txBody>
          <a:bodyPr>
            <a:normAutofit/>
          </a:bodyPr>
          <a:lstStyle/>
          <a:p>
            <a:pPr algn="ctr"/>
            <a:r>
              <a:rPr lang="en-GB" sz="4267" dirty="0">
                <a:solidFill>
                  <a:schemeClr val="tx1"/>
                </a:solidFill>
              </a:rPr>
              <a:t>3. Different ways of using exam questions</a:t>
            </a:r>
          </a:p>
        </p:txBody>
      </p:sp>
      <p:sp>
        <p:nvSpPr>
          <p:cNvPr id="3" name="TextBox 2">
            <a:extLst>
              <a:ext uri="{FF2B5EF4-FFF2-40B4-BE49-F238E27FC236}">
                <a16:creationId xmlns:a16="http://schemas.microsoft.com/office/drawing/2014/main" id="{5C41483A-57DB-4A5B-8614-3FF7562246E9}"/>
              </a:ext>
            </a:extLst>
          </p:cNvPr>
          <p:cNvSpPr txBox="1"/>
          <p:nvPr/>
        </p:nvSpPr>
        <p:spPr>
          <a:xfrm>
            <a:off x="1096126" y="1725235"/>
            <a:ext cx="11748655" cy="4934749"/>
          </a:xfrm>
          <a:prstGeom prst="rect">
            <a:avLst/>
          </a:prstGeom>
          <a:noFill/>
        </p:spPr>
        <p:txBody>
          <a:bodyPr wrap="square" rtlCol="0">
            <a:spAutoFit/>
          </a:bodyPr>
          <a:lstStyle/>
          <a:p>
            <a:r>
              <a:rPr lang="en-GB" sz="2400" b="1" dirty="0"/>
              <a:t>Practising exam questions</a:t>
            </a:r>
          </a:p>
          <a:p>
            <a:r>
              <a:rPr lang="en-GB" sz="2400" dirty="0"/>
              <a:t>Write the plan</a:t>
            </a:r>
          </a:p>
          <a:p>
            <a:r>
              <a:rPr lang="en-GB" sz="2400" dirty="0"/>
              <a:t>Write the answer timed/not timed</a:t>
            </a:r>
          </a:p>
          <a:p>
            <a:r>
              <a:rPr lang="en-GB" sz="2400" dirty="0"/>
              <a:t>Write the answer limited space – 100 words or 10 lines</a:t>
            </a:r>
          </a:p>
          <a:p>
            <a:r>
              <a:rPr lang="en-GB" sz="2400" dirty="0"/>
              <a:t>Peer mark</a:t>
            </a:r>
          </a:p>
          <a:p>
            <a:r>
              <a:rPr lang="en-GB" sz="2400" dirty="0"/>
              <a:t>Self mark</a:t>
            </a:r>
          </a:p>
          <a:p>
            <a:endParaRPr lang="en-GB" sz="2400" dirty="0"/>
          </a:p>
          <a:p>
            <a:r>
              <a:rPr lang="en-GB" sz="2400" b="1" dirty="0"/>
              <a:t>Model answers Marking</a:t>
            </a:r>
            <a:r>
              <a:rPr lang="en-GB" sz="2400" dirty="0"/>
              <a:t>	             </a:t>
            </a:r>
          </a:p>
          <a:p>
            <a:r>
              <a:rPr lang="en-GB" sz="2400" dirty="0"/>
              <a:t>Which level?</a:t>
            </a:r>
          </a:p>
          <a:p>
            <a:pPr>
              <a:buClr>
                <a:schemeClr val="accent1">
                  <a:lumMod val="75000"/>
                </a:schemeClr>
              </a:buClr>
            </a:pPr>
            <a:r>
              <a:rPr lang="en-GB" sz="2400" dirty="0"/>
              <a:t>What mark?</a:t>
            </a:r>
          </a:p>
          <a:p>
            <a:pPr>
              <a:buClr>
                <a:schemeClr val="accent1">
                  <a:lumMod val="75000"/>
                </a:schemeClr>
              </a:buClr>
            </a:pPr>
            <a:r>
              <a:rPr lang="en-GB" sz="2400" dirty="0"/>
              <a:t>Annotate the level triggers</a:t>
            </a:r>
          </a:p>
          <a:p>
            <a:pPr>
              <a:buClr>
                <a:schemeClr val="accent1">
                  <a:lumMod val="75000"/>
                </a:schemeClr>
              </a:buClr>
            </a:pPr>
            <a:r>
              <a:rPr lang="en-GB" sz="2400" dirty="0"/>
              <a:t>What to write to improve this</a:t>
            </a:r>
          </a:p>
          <a:p>
            <a:pPr>
              <a:buClr>
                <a:schemeClr val="accent1">
                  <a:lumMod val="75000"/>
                </a:schemeClr>
              </a:buClr>
            </a:pPr>
            <a:r>
              <a:rPr lang="en-GB" sz="2667" dirty="0">
                <a:solidFill>
                  <a:schemeClr val="accent1">
                    <a:lumMod val="75000"/>
                  </a:schemeClr>
                </a:solidFill>
              </a:rPr>
              <a:t>	</a:t>
            </a:r>
            <a:r>
              <a:rPr lang="en-GB" sz="2400" dirty="0"/>
              <a:t>				</a:t>
            </a:r>
          </a:p>
        </p:txBody>
      </p:sp>
    </p:spTree>
    <p:extLst>
      <p:ext uri="{BB962C8B-B14F-4D97-AF65-F5344CB8AC3E}">
        <p14:creationId xmlns:p14="http://schemas.microsoft.com/office/powerpoint/2010/main" val="1353684772"/>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8574" y="514350"/>
            <a:ext cx="9299376" cy="1143000"/>
          </a:xfrm>
        </p:spPr>
        <p:txBody>
          <a:bodyPr>
            <a:normAutofit/>
          </a:bodyPr>
          <a:lstStyle/>
          <a:p>
            <a:r>
              <a:rPr lang="en-GB" dirty="0"/>
              <a:t>Find fault and fix- </a:t>
            </a:r>
            <a:r>
              <a:rPr lang="en-GB" dirty="0" err="1"/>
              <a:t>waboll</a:t>
            </a:r>
            <a:endParaRPr lang="en-US" dirty="0"/>
          </a:p>
        </p:txBody>
      </p:sp>
      <p:sp>
        <p:nvSpPr>
          <p:cNvPr id="3" name="Content Placeholder 2"/>
          <p:cNvSpPr>
            <a:spLocks noGrp="1"/>
          </p:cNvSpPr>
          <p:nvPr>
            <p:ph idx="1"/>
          </p:nvPr>
        </p:nvSpPr>
        <p:spPr>
          <a:xfrm>
            <a:off x="472844" y="1743075"/>
            <a:ext cx="8229600" cy="5661248"/>
          </a:xfrm>
        </p:spPr>
        <p:txBody>
          <a:bodyPr>
            <a:normAutofit/>
          </a:bodyPr>
          <a:lstStyle/>
          <a:p>
            <a:r>
              <a:rPr lang="en-GB" sz="1900" dirty="0"/>
              <a:t>1</a:t>
            </a:r>
            <a:r>
              <a:rPr lang="en-US" sz="1900" dirty="0"/>
              <a:t> point: spot an error</a:t>
            </a:r>
          </a:p>
          <a:p>
            <a:r>
              <a:rPr lang="en-GB" sz="1900" dirty="0"/>
              <a:t>2</a:t>
            </a:r>
            <a:r>
              <a:rPr lang="en-US" sz="1900" dirty="0"/>
              <a:t> points: fix an error</a:t>
            </a:r>
          </a:p>
          <a:p>
            <a:r>
              <a:rPr lang="en-GB" sz="1900" dirty="0"/>
              <a:t>3</a:t>
            </a:r>
            <a:r>
              <a:rPr lang="en-US" sz="1900" dirty="0"/>
              <a:t> points: clearly explain the mistake and how you made it better </a:t>
            </a:r>
            <a:endParaRPr lang="en-US" sz="2800" dirty="0"/>
          </a:p>
          <a:p>
            <a:pPr marL="0" indent="0" algn="ctr">
              <a:buNone/>
            </a:pPr>
            <a:r>
              <a:rPr lang="en-US" sz="3600" dirty="0">
                <a:solidFill>
                  <a:srgbClr val="0070C0"/>
                </a:solidFill>
              </a:rPr>
              <a:t>Cambridge science perk has heavy industry </a:t>
            </a:r>
            <a:r>
              <a:rPr lang="en-US" sz="3600" dirty="0" err="1">
                <a:solidFill>
                  <a:srgbClr val="0070C0"/>
                </a:solidFill>
              </a:rPr>
              <a:t>busnesses</a:t>
            </a:r>
            <a:r>
              <a:rPr lang="en-US" sz="3600" dirty="0">
                <a:solidFill>
                  <a:srgbClr val="0070C0"/>
                </a:solidFill>
              </a:rPr>
              <a:t>. It is a good location for </a:t>
            </a:r>
            <a:r>
              <a:rPr lang="en-US" sz="3600" dirty="0" err="1">
                <a:solidFill>
                  <a:srgbClr val="0070C0"/>
                </a:solidFill>
              </a:rPr>
              <a:t>busnesses</a:t>
            </a:r>
            <a:r>
              <a:rPr lang="en-US" sz="3600" dirty="0">
                <a:solidFill>
                  <a:srgbClr val="0070C0"/>
                </a:solidFill>
              </a:rPr>
              <a:t> because it is near to the M60 so customers and </a:t>
            </a:r>
            <a:r>
              <a:rPr lang="en-US" sz="3600" dirty="0" err="1">
                <a:solidFill>
                  <a:srgbClr val="0070C0"/>
                </a:solidFill>
              </a:rPr>
              <a:t>employyes</a:t>
            </a:r>
            <a:r>
              <a:rPr lang="en-US" sz="3600" dirty="0">
                <a:solidFill>
                  <a:srgbClr val="0070C0"/>
                </a:solidFill>
              </a:rPr>
              <a:t> can commute easily. It has 20 acres of landscaped parks. It has lots of businesses located close </a:t>
            </a:r>
            <a:r>
              <a:rPr lang="en-US" sz="3600" dirty="0" err="1">
                <a:solidFill>
                  <a:srgbClr val="0070C0"/>
                </a:solidFill>
              </a:rPr>
              <a:t>togther</a:t>
            </a:r>
            <a:r>
              <a:rPr lang="en-US" sz="3600" dirty="0">
                <a:solidFill>
                  <a:srgbClr val="0070C0"/>
                </a:solidFill>
              </a:rPr>
              <a:t>.</a:t>
            </a:r>
            <a:endParaRPr lang="en-US" sz="4000" dirty="0">
              <a:solidFill>
                <a:srgbClr val="0070C0"/>
              </a:solidFill>
            </a:endParaRPr>
          </a:p>
        </p:txBody>
      </p:sp>
      <p:pic>
        <p:nvPicPr>
          <p:cNvPr id="4" name="Picture 3">
            <a:extLst>
              <a:ext uri="{FF2B5EF4-FFF2-40B4-BE49-F238E27FC236}">
                <a16:creationId xmlns:a16="http://schemas.microsoft.com/office/drawing/2014/main" id="{8E491FDD-660F-5C47-9C82-8ADAD2F9A2CD}"/>
              </a:ext>
            </a:extLst>
          </p:cNvPr>
          <p:cNvPicPr>
            <a:picLocks noChangeAspect="1"/>
          </p:cNvPicPr>
          <p:nvPr/>
        </p:nvPicPr>
        <p:blipFill>
          <a:blip r:embed="rId2"/>
          <a:stretch>
            <a:fillRect/>
          </a:stretch>
        </p:blipFill>
        <p:spPr>
          <a:xfrm>
            <a:off x="9389093" y="261176"/>
            <a:ext cx="2551832" cy="1913875"/>
          </a:xfrm>
          <a:prstGeom prst="rect">
            <a:avLst/>
          </a:prstGeom>
        </p:spPr>
      </p:pic>
    </p:spTree>
    <p:extLst>
      <p:ext uri="{BB962C8B-B14F-4D97-AF65-F5344CB8AC3E}">
        <p14:creationId xmlns:p14="http://schemas.microsoft.com/office/powerpoint/2010/main" val="3061222217"/>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422</TotalTime>
  <Words>8086</Words>
  <Application>Microsoft Office PowerPoint</Application>
  <PresentationFormat>Widescreen</PresentationFormat>
  <Paragraphs>1217</Paragraphs>
  <Slides>164</Slides>
  <Notes>24</Notes>
  <HiddenSlides>0</HiddenSlides>
  <MMClips>0</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164</vt:i4>
      </vt:variant>
    </vt:vector>
  </HeadingPairs>
  <TitlesOfParts>
    <vt:vector size="180" baseType="lpstr">
      <vt:lpstr>Arial</vt:lpstr>
      <vt:lpstr>ArialMT</vt:lpstr>
      <vt:lpstr>Calibri</vt:lpstr>
      <vt:lpstr>Calibri Light</vt:lpstr>
      <vt:lpstr>Cambria</vt:lpstr>
      <vt:lpstr>Century Gothic</vt:lpstr>
      <vt:lpstr>Helvetica Light</vt:lpstr>
      <vt:lpstr>Helvetica Neue</vt:lpstr>
      <vt:lpstr>KG Second Chances Sketch</vt:lpstr>
      <vt:lpstr>MS Mincho</vt:lpstr>
      <vt:lpstr>MV Boli</vt:lpstr>
      <vt:lpstr>SFNSText</vt:lpstr>
      <vt:lpstr>Tahoma</vt:lpstr>
      <vt:lpstr>Times New Roman</vt:lpstr>
      <vt:lpstr>Wingdings</vt:lpstr>
      <vt:lpstr>Retrospect</vt:lpstr>
      <vt:lpstr>GCSE Geography Increasing attainment for LPA and MPA- Grades 1-6</vt:lpstr>
      <vt:lpstr>Housekeeping</vt:lpstr>
      <vt:lpstr>Introductions</vt:lpstr>
      <vt:lpstr>About me- Vicky McKinlay</vt:lpstr>
      <vt:lpstr>Examiner CPD</vt:lpstr>
      <vt:lpstr>Aims of the session</vt:lpstr>
      <vt:lpstr>Session content</vt:lpstr>
      <vt:lpstr>Upcoming courses and events</vt:lpstr>
      <vt:lpstr>1. Maximising Potential and inspiring learning  </vt:lpstr>
      <vt:lpstr>Who are the students?</vt:lpstr>
      <vt:lpstr>Who are the students?</vt:lpstr>
      <vt:lpstr>Who are the students?- One example</vt:lpstr>
      <vt:lpstr>What does he say about himself and setting and why does it matter?</vt:lpstr>
      <vt:lpstr>Context matters!</vt:lpstr>
      <vt:lpstr>What can be done if setting is an issue?</vt:lpstr>
      <vt:lpstr>PowerPoint Presentation</vt:lpstr>
      <vt:lpstr>Curiosity! Is this a trend at your school?</vt:lpstr>
      <vt:lpstr>So what can the evidence be used for?</vt:lpstr>
      <vt:lpstr>What are the barriers to higher achievement?</vt:lpstr>
      <vt:lpstr>PowerPoint Presentation</vt:lpstr>
      <vt:lpstr>Recommended reading:</vt:lpstr>
      <vt:lpstr>SEND/EAL</vt:lpstr>
      <vt:lpstr>Overconfident boys</vt:lpstr>
      <vt:lpstr>Supporting good organisation</vt:lpstr>
      <vt:lpstr>Cornell notes to support good organisation</vt:lpstr>
      <vt:lpstr>Problems with retrieving information or seeing how it links</vt:lpstr>
      <vt:lpstr>Problems with retrieving information or seeing how it links</vt:lpstr>
      <vt:lpstr>Brain dump</vt:lpstr>
      <vt:lpstr>Revision clock</vt:lpstr>
      <vt:lpstr>Retrieval grid</vt:lpstr>
      <vt:lpstr>PowerPoint Presentation</vt:lpstr>
      <vt:lpstr>PowerPoint Presentation</vt:lpstr>
      <vt:lpstr>Linking Grid</vt:lpstr>
      <vt:lpstr>Schema of learning </vt:lpstr>
      <vt:lpstr>Hook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AFL: hinge questions and threshold concepts</vt:lpstr>
      <vt:lpstr>Threshold concepts</vt:lpstr>
      <vt:lpstr>Constant recall/retrieval practice to check the threshold concepts: Set hinge questions to divert the learning</vt:lpstr>
      <vt:lpstr> Short low stakes quizzes and games to reduce cognitive load and build schemas</vt:lpstr>
      <vt:lpstr>PowerPoint Presentation</vt:lpstr>
      <vt:lpstr>PowerPoint Presentation</vt:lpstr>
      <vt:lpstr>Revision checklist</vt:lpstr>
      <vt:lpstr>Short low stakes quizzes and games</vt:lpstr>
      <vt:lpstr>Short low stakes quizzes and games</vt:lpstr>
      <vt:lpstr>Self mark quizzes/tests Forms, Seneca etc.  </vt:lpstr>
      <vt:lpstr>Cornell notes quizzing </vt:lpstr>
      <vt:lpstr>Low teacher expectations</vt:lpstr>
      <vt:lpstr>Good practice for ensuring high expectations</vt:lpstr>
      <vt:lpstr>Low motivation: seeing the intrinsic value of learning rather than performance goals </vt:lpstr>
      <vt:lpstr>Low motivation: seeing the intrinsic value of learning rather than performance goals </vt:lpstr>
      <vt:lpstr>Low motivation: teacher clarity and assessment knowledge</vt:lpstr>
      <vt:lpstr>Low motivation: Abstract ideas to concrete </vt:lpstr>
      <vt:lpstr>Low motivation: competitive boys</vt:lpstr>
      <vt:lpstr>Low motivation: competitive boys strategies</vt:lpstr>
      <vt:lpstr>Reflection</vt:lpstr>
      <vt:lpstr>Inspire, motivate and enthuse! Building in ‘botheredness’</vt:lpstr>
      <vt:lpstr>Curiosity – at the heart of a good geographical education</vt:lpstr>
      <vt:lpstr>How did the river get like this?</vt:lpstr>
      <vt:lpstr>Why is the sediment that shape? </vt:lpstr>
      <vt:lpstr>If it were my home….</vt:lpstr>
      <vt:lpstr>Geography outdoors</vt:lpstr>
      <vt:lpstr>Homework</vt:lpstr>
      <vt:lpstr>PowerPoint Presentation</vt:lpstr>
      <vt:lpstr>PowerPoint Presentation</vt:lpstr>
      <vt:lpstr>PowerPoint Presentation</vt:lpstr>
      <vt:lpstr>PowerPoint Presentation</vt:lpstr>
      <vt:lpstr>Removing Barriers</vt:lpstr>
      <vt:lpstr>2. Improving exam technique  </vt:lpstr>
      <vt:lpstr>Assessment summary</vt:lpstr>
      <vt:lpstr>Assessment summary</vt:lpstr>
      <vt:lpstr>Mark allocations in the exams</vt:lpstr>
      <vt:lpstr>Write to the space available</vt:lpstr>
      <vt:lpstr>Assessment objectives</vt:lpstr>
      <vt:lpstr>AOs per paper</vt:lpstr>
      <vt:lpstr>Command words</vt:lpstr>
      <vt:lpstr>PowerPoint Presentation</vt:lpstr>
      <vt:lpstr>Questions</vt:lpstr>
      <vt:lpstr>PowerPoint Presentation</vt:lpstr>
      <vt:lpstr>2 markers</vt:lpstr>
      <vt:lpstr>Classroom strategies to improve exam technique</vt:lpstr>
      <vt:lpstr>1. Drip, drip effect</vt:lpstr>
      <vt:lpstr>2. Deconstructing the question</vt:lpstr>
      <vt:lpstr>PowerPoint Presentation</vt:lpstr>
      <vt:lpstr>Deconstructing the question</vt:lpstr>
      <vt:lpstr>Assess the effectiveness of the immediate and long-term responses to typhoon Haiyan</vt:lpstr>
      <vt:lpstr>PowerPoint Presentation</vt:lpstr>
      <vt:lpstr>To what extent does a cold environment provide both opportunities and challenges for development? </vt:lpstr>
      <vt:lpstr>Assess how economic development is affected by the difficult conditions in a hot desert ecosystem</vt:lpstr>
      <vt:lpstr>PEDaL</vt:lpstr>
      <vt:lpstr>3. Different ways of using exam questions</vt:lpstr>
      <vt:lpstr>Find fault and fix- waboll</vt:lpstr>
      <vt:lpstr>4. Using Resources</vt:lpstr>
      <vt:lpstr>Using the photo, explain how the coast is protected  (4 marks)</vt:lpstr>
      <vt:lpstr>Train your students: Rich and poor in RIO</vt:lpstr>
      <vt:lpstr>PowerPoint Presentation</vt:lpstr>
      <vt:lpstr>6. Ensure skills are secure</vt:lpstr>
      <vt:lpstr>PowerPoint Presentation</vt:lpstr>
      <vt:lpstr>PowerPoint Presentation</vt:lpstr>
      <vt:lpstr>Common mistakes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Calculations</vt:lpstr>
      <vt:lpstr>PowerPoint Presentation</vt:lpstr>
      <vt:lpstr>PowerPoint Presentation</vt:lpstr>
      <vt:lpstr>PowerPoint Presentation</vt:lpstr>
      <vt:lpstr>PowerPoint Presentation</vt:lpstr>
      <vt:lpstr>3. Feedback from the 2023 exams (AQA) and strategies to move forward </vt:lpstr>
      <vt:lpstr>2023 Main issues in papers 1 and 2</vt:lpstr>
      <vt:lpstr>PowerPoint Presentation</vt:lpstr>
      <vt:lpstr>PowerPoint Presentation</vt:lpstr>
      <vt:lpstr>PowerPoint Presentation</vt:lpstr>
      <vt:lpstr>Consensus and key word bullseye</vt:lpstr>
      <vt:lpstr>PowerPoint Presentation</vt:lpstr>
      <vt:lpstr>PowerPoint Presentation</vt:lpstr>
      <vt:lpstr>PowerPoint Presentation</vt:lpstr>
      <vt:lpstr>PowerPoint Presentation</vt:lpstr>
      <vt:lpstr>PowerPoint Presentation</vt:lpstr>
      <vt:lpstr>PowerPoint Presentation</vt:lpstr>
      <vt:lpstr>Explain how stacks and stumps form</vt:lpstr>
      <vt:lpstr>Modelling exam questions</vt:lpstr>
      <vt:lpstr>SAM 3</vt:lpstr>
      <vt:lpstr>PowerPoint Presentation</vt:lpstr>
      <vt:lpstr>2018</vt:lpstr>
      <vt:lpstr>Exam question grid 2018</vt:lpstr>
      <vt:lpstr>PowerPoint Presentation</vt:lpstr>
      <vt:lpstr>Help sheet</vt:lpstr>
      <vt:lpstr>PowerPoint Presentation</vt:lpstr>
      <vt:lpstr>Assessment for Learning: Effective feedback</vt:lpstr>
      <vt:lpstr>PowerPoint Presentation</vt:lpstr>
      <vt:lpstr>QR code</vt:lpstr>
      <vt:lpstr>4. The pre-release and fieldwork strategies   </vt:lpstr>
      <vt:lpstr>Going beyond the resource (developing points)</vt:lpstr>
      <vt:lpstr>    Synopticity in the pre-release</vt:lpstr>
      <vt:lpstr>PowerPoint Presentation</vt:lpstr>
      <vt:lpstr>Does traffic congestion increase noise pollution at school start and finish times?</vt:lpstr>
      <vt:lpstr>PowerPoint Presentation</vt:lpstr>
      <vt:lpstr>PowerPoint Presentation</vt:lpstr>
      <vt:lpstr>Regeneration in Blackpool (short title!) Do the impacts of regeneration in Blackpool decrease with distance from the beach?</vt:lpstr>
      <vt:lpstr>PowerPoint Presentation</vt:lpstr>
      <vt:lpstr>PowerPoint Presentation</vt:lpstr>
      <vt:lpstr>Longshore drift in Blackpool</vt:lpstr>
      <vt:lpstr>PowerPoint Presentation</vt:lpstr>
      <vt:lpstr>PowerPoint Presentation</vt:lpstr>
      <vt:lpstr>Final points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GCSE Geography Increasing attainment for LPA and MPA- grades 1-6</dc:title>
  <dc:creator>Mrs V McKinlay</dc:creator>
  <cp:lastModifiedBy>K Parkinson</cp:lastModifiedBy>
  <cp:revision>37</cp:revision>
  <dcterms:created xsi:type="dcterms:W3CDTF">2024-01-28T23:58:29Z</dcterms:created>
  <dcterms:modified xsi:type="dcterms:W3CDTF">2024-02-05T16:15:06Z</dcterms:modified>
</cp:coreProperties>
</file>