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9" r:id="rId5"/>
    <p:sldMasterId id="2147483697" r:id="rId6"/>
  </p:sldMasterIdLst>
  <p:notesMasterIdLst>
    <p:notesMasterId r:id="rId23"/>
  </p:notesMasterIdLst>
  <p:handoutMasterIdLst>
    <p:handoutMasterId r:id="rId24"/>
  </p:handoutMasterIdLst>
  <p:sldIdLst>
    <p:sldId id="418" r:id="rId7"/>
    <p:sldId id="510" r:id="rId8"/>
    <p:sldId id="511" r:id="rId9"/>
    <p:sldId id="499" r:id="rId10"/>
    <p:sldId id="503" r:id="rId11"/>
    <p:sldId id="493" r:id="rId12"/>
    <p:sldId id="500" r:id="rId13"/>
    <p:sldId id="481" r:id="rId14"/>
    <p:sldId id="505" r:id="rId15"/>
    <p:sldId id="506" r:id="rId16"/>
    <p:sldId id="507" r:id="rId17"/>
    <p:sldId id="508" r:id="rId18"/>
    <p:sldId id="509" r:id="rId19"/>
    <p:sldId id="504" r:id="rId20"/>
    <p:sldId id="408" r:id="rId21"/>
    <p:sldId id="50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8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rawford Leighton, Hannah" initials="CLH" lastIdx="36" clrIdx="0"/>
  <p:cmAuthor id="1" name="Leyshon, James (leyshojj)" initials="LJ(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121B"/>
    <a:srgbClr val="9BAB8F"/>
    <a:srgbClr val="7FAABE"/>
    <a:srgbClr val="869978"/>
    <a:srgbClr val="706787"/>
    <a:srgbClr val="C26763"/>
    <a:srgbClr val="64606C"/>
    <a:srgbClr val="6C9885"/>
    <a:srgbClr val="557869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7" autoAdjust="0"/>
    <p:restoredTop sz="94668"/>
  </p:normalViewPr>
  <p:slideViewPr>
    <p:cSldViewPr snapToGrid="0">
      <p:cViewPr varScale="1">
        <p:scale>
          <a:sx n="105" d="100"/>
          <a:sy n="105" d="100"/>
        </p:scale>
        <p:origin x="864" y="200"/>
      </p:cViewPr>
      <p:guideLst>
        <p:guide orient="horz" pos="2160"/>
        <p:guide pos="8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2C6F03-797B-46CA-B48C-B1F25433B99A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BC888B84-D9DE-457C-BF8C-FF6A308F2554}">
      <dgm:prSet phldrT="[Text]"/>
      <dgm:spPr/>
      <dgm:t>
        <a:bodyPr/>
        <a:lstStyle/>
        <a:p>
          <a:r>
            <a:rPr lang="en-US" dirty="0"/>
            <a:t>Outreach</a:t>
          </a:r>
        </a:p>
      </dgm:t>
    </dgm:pt>
    <dgm:pt modelId="{DD12E740-BDFB-4D17-96CE-FFA395DEFB58}" type="parTrans" cxnId="{4B1DD5C5-8DF8-490E-9FFE-5E88AF466D57}">
      <dgm:prSet/>
      <dgm:spPr/>
      <dgm:t>
        <a:bodyPr/>
        <a:lstStyle/>
        <a:p>
          <a:endParaRPr lang="en-US"/>
        </a:p>
      </dgm:t>
    </dgm:pt>
    <dgm:pt modelId="{4C6C794C-8E7E-421D-A2FC-DAFABE195FA3}" type="sibTrans" cxnId="{4B1DD5C5-8DF8-490E-9FFE-5E88AF466D57}">
      <dgm:prSet/>
      <dgm:spPr/>
      <dgm:t>
        <a:bodyPr/>
        <a:lstStyle/>
        <a:p>
          <a:endParaRPr lang="en-US"/>
        </a:p>
      </dgm:t>
    </dgm:pt>
    <dgm:pt modelId="{BBF234A8-A6FD-4D37-BDD9-86A085545F3E}">
      <dgm:prSet phldrT="[Text]"/>
      <dgm:spPr/>
      <dgm:t>
        <a:bodyPr/>
        <a:lstStyle/>
        <a:p>
          <a:r>
            <a:rPr lang="en-US" dirty="0"/>
            <a:t>Transition</a:t>
          </a:r>
        </a:p>
      </dgm:t>
    </dgm:pt>
    <dgm:pt modelId="{AE306806-5709-487D-A15F-1DB85ED3AE86}" type="parTrans" cxnId="{29FC3EE8-9A17-4656-A3B2-AE38F284FA9A}">
      <dgm:prSet/>
      <dgm:spPr/>
      <dgm:t>
        <a:bodyPr/>
        <a:lstStyle/>
        <a:p>
          <a:endParaRPr lang="en-US"/>
        </a:p>
      </dgm:t>
    </dgm:pt>
    <dgm:pt modelId="{CC05B172-799F-4829-99E4-5F01CBEC997B}" type="sibTrans" cxnId="{29FC3EE8-9A17-4656-A3B2-AE38F284FA9A}">
      <dgm:prSet/>
      <dgm:spPr/>
      <dgm:t>
        <a:bodyPr/>
        <a:lstStyle/>
        <a:p>
          <a:endParaRPr lang="en-US"/>
        </a:p>
      </dgm:t>
    </dgm:pt>
    <dgm:pt modelId="{1DC0E712-E2E0-4436-BEA2-66BD5401BD31}">
      <dgm:prSet phldrT="[Text]"/>
      <dgm:spPr/>
      <dgm:t>
        <a:bodyPr/>
        <a:lstStyle/>
        <a:p>
          <a:r>
            <a:rPr lang="en-US" dirty="0"/>
            <a:t>Student Success</a:t>
          </a:r>
        </a:p>
      </dgm:t>
    </dgm:pt>
    <dgm:pt modelId="{9B3D6B64-68B1-47C4-B724-A056D5A034E2}" type="parTrans" cxnId="{D4B7D56B-FA22-41E8-8438-AC7130B27652}">
      <dgm:prSet/>
      <dgm:spPr/>
      <dgm:t>
        <a:bodyPr/>
        <a:lstStyle/>
        <a:p>
          <a:endParaRPr lang="en-US"/>
        </a:p>
      </dgm:t>
    </dgm:pt>
    <dgm:pt modelId="{B434FF7F-D350-47F1-8B9E-9CE7B39EC3C9}" type="sibTrans" cxnId="{D4B7D56B-FA22-41E8-8438-AC7130B27652}">
      <dgm:prSet/>
      <dgm:spPr/>
      <dgm:t>
        <a:bodyPr/>
        <a:lstStyle/>
        <a:p>
          <a:endParaRPr lang="en-US"/>
        </a:p>
      </dgm:t>
    </dgm:pt>
    <dgm:pt modelId="{B70B5646-0F66-4A38-86FD-86F4726B77BE}" type="pres">
      <dgm:prSet presAssocID="{732C6F03-797B-46CA-B48C-B1F25433B99A}" presName="Name0" presStyleCnt="0">
        <dgm:presLayoutVars>
          <dgm:dir/>
          <dgm:resizeHandles val="exact"/>
        </dgm:presLayoutVars>
      </dgm:prSet>
      <dgm:spPr/>
    </dgm:pt>
    <dgm:pt modelId="{765D7082-1427-46CB-8B21-12A5B9DD4280}" type="pres">
      <dgm:prSet presAssocID="{BC888B84-D9DE-457C-BF8C-FF6A308F2554}" presName="composite" presStyleCnt="0"/>
      <dgm:spPr/>
    </dgm:pt>
    <dgm:pt modelId="{684F64F5-3A1A-43F1-9720-52E1259CFCC5}" type="pres">
      <dgm:prSet presAssocID="{BC888B84-D9DE-457C-BF8C-FF6A308F2554}" presName="bgChev" presStyleLbl="node1" presStyleIdx="0" presStyleCnt="3"/>
      <dgm:spPr/>
    </dgm:pt>
    <dgm:pt modelId="{3040E657-7AC9-4038-B06B-5E16DBAC6B70}" type="pres">
      <dgm:prSet presAssocID="{BC888B84-D9DE-457C-BF8C-FF6A308F2554}" presName="txNode" presStyleLbl="fgAcc1" presStyleIdx="0" presStyleCnt="3">
        <dgm:presLayoutVars>
          <dgm:bulletEnabled val="1"/>
        </dgm:presLayoutVars>
      </dgm:prSet>
      <dgm:spPr/>
    </dgm:pt>
    <dgm:pt modelId="{9B7D1B87-7F6E-4ABA-B70E-12A1EE2E08A0}" type="pres">
      <dgm:prSet presAssocID="{4C6C794C-8E7E-421D-A2FC-DAFABE195FA3}" presName="compositeSpace" presStyleCnt="0"/>
      <dgm:spPr/>
    </dgm:pt>
    <dgm:pt modelId="{9D52EADC-A0E6-496F-A3CD-48E53C214433}" type="pres">
      <dgm:prSet presAssocID="{BBF234A8-A6FD-4D37-BDD9-86A085545F3E}" presName="composite" presStyleCnt="0"/>
      <dgm:spPr/>
    </dgm:pt>
    <dgm:pt modelId="{7A13B884-8AD0-49A2-8BCB-9F579F08AA88}" type="pres">
      <dgm:prSet presAssocID="{BBF234A8-A6FD-4D37-BDD9-86A085545F3E}" presName="bgChev" presStyleLbl="node1" presStyleIdx="1" presStyleCnt="3"/>
      <dgm:spPr/>
    </dgm:pt>
    <dgm:pt modelId="{48C8F888-AD77-497E-BCC7-4BE53B11B4CD}" type="pres">
      <dgm:prSet presAssocID="{BBF234A8-A6FD-4D37-BDD9-86A085545F3E}" presName="txNode" presStyleLbl="fgAcc1" presStyleIdx="1" presStyleCnt="3">
        <dgm:presLayoutVars>
          <dgm:bulletEnabled val="1"/>
        </dgm:presLayoutVars>
      </dgm:prSet>
      <dgm:spPr/>
    </dgm:pt>
    <dgm:pt modelId="{7901E88E-509E-4C2D-A040-56C2F69AFDD4}" type="pres">
      <dgm:prSet presAssocID="{CC05B172-799F-4829-99E4-5F01CBEC997B}" presName="compositeSpace" presStyleCnt="0"/>
      <dgm:spPr/>
    </dgm:pt>
    <dgm:pt modelId="{868C7D53-6D1E-4632-88D6-4EE6407CA410}" type="pres">
      <dgm:prSet presAssocID="{1DC0E712-E2E0-4436-BEA2-66BD5401BD31}" presName="composite" presStyleCnt="0"/>
      <dgm:spPr/>
    </dgm:pt>
    <dgm:pt modelId="{C74D200C-D194-4346-98E8-8AC8A1CE1198}" type="pres">
      <dgm:prSet presAssocID="{1DC0E712-E2E0-4436-BEA2-66BD5401BD31}" presName="bgChev" presStyleLbl="node1" presStyleIdx="2" presStyleCnt="3"/>
      <dgm:spPr/>
    </dgm:pt>
    <dgm:pt modelId="{91862222-55E8-4772-9BC4-CAAD8FD55CF2}" type="pres">
      <dgm:prSet presAssocID="{1DC0E712-E2E0-4436-BEA2-66BD5401BD31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90BDA91A-E753-44FE-997C-EE27C6D4823A}" type="presOf" srcId="{732C6F03-797B-46CA-B48C-B1F25433B99A}" destId="{B70B5646-0F66-4A38-86FD-86F4726B77BE}" srcOrd="0" destOrd="0" presId="urn:microsoft.com/office/officeart/2005/8/layout/chevronAccent+Icon"/>
    <dgm:cxn modelId="{FED4C746-794F-4D94-9D3A-F8BA642D0AF6}" type="presOf" srcId="{BBF234A8-A6FD-4D37-BDD9-86A085545F3E}" destId="{48C8F888-AD77-497E-BCC7-4BE53B11B4CD}" srcOrd="0" destOrd="0" presId="urn:microsoft.com/office/officeart/2005/8/layout/chevronAccent+Icon"/>
    <dgm:cxn modelId="{E5234A51-51A8-42F1-A3F0-555FBB462E21}" type="presOf" srcId="{1DC0E712-E2E0-4436-BEA2-66BD5401BD31}" destId="{91862222-55E8-4772-9BC4-CAAD8FD55CF2}" srcOrd="0" destOrd="0" presId="urn:microsoft.com/office/officeart/2005/8/layout/chevronAccent+Icon"/>
    <dgm:cxn modelId="{D4B7D56B-FA22-41E8-8438-AC7130B27652}" srcId="{732C6F03-797B-46CA-B48C-B1F25433B99A}" destId="{1DC0E712-E2E0-4436-BEA2-66BD5401BD31}" srcOrd="2" destOrd="0" parTransId="{9B3D6B64-68B1-47C4-B724-A056D5A034E2}" sibTransId="{B434FF7F-D350-47F1-8B9E-9CE7B39EC3C9}"/>
    <dgm:cxn modelId="{00752679-1000-4DDA-B786-0CB0A3A0BB85}" type="presOf" srcId="{BC888B84-D9DE-457C-BF8C-FF6A308F2554}" destId="{3040E657-7AC9-4038-B06B-5E16DBAC6B70}" srcOrd="0" destOrd="0" presId="urn:microsoft.com/office/officeart/2005/8/layout/chevronAccent+Icon"/>
    <dgm:cxn modelId="{4B1DD5C5-8DF8-490E-9FFE-5E88AF466D57}" srcId="{732C6F03-797B-46CA-B48C-B1F25433B99A}" destId="{BC888B84-D9DE-457C-BF8C-FF6A308F2554}" srcOrd="0" destOrd="0" parTransId="{DD12E740-BDFB-4D17-96CE-FFA395DEFB58}" sibTransId="{4C6C794C-8E7E-421D-A2FC-DAFABE195FA3}"/>
    <dgm:cxn modelId="{29FC3EE8-9A17-4656-A3B2-AE38F284FA9A}" srcId="{732C6F03-797B-46CA-B48C-B1F25433B99A}" destId="{BBF234A8-A6FD-4D37-BDD9-86A085545F3E}" srcOrd="1" destOrd="0" parTransId="{AE306806-5709-487D-A15F-1DB85ED3AE86}" sibTransId="{CC05B172-799F-4829-99E4-5F01CBEC997B}"/>
    <dgm:cxn modelId="{894305AA-F30D-4935-9760-F22EC3439B75}" type="presParOf" srcId="{B70B5646-0F66-4A38-86FD-86F4726B77BE}" destId="{765D7082-1427-46CB-8B21-12A5B9DD4280}" srcOrd="0" destOrd="0" presId="urn:microsoft.com/office/officeart/2005/8/layout/chevronAccent+Icon"/>
    <dgm:cxn modelId="{2021F2E9-FF1A-4CAE-9811-D12BB5D466F2}" type="presParOf" srcId="{765D7082-1427-46CB-8B21-12A5B9DD4280}" destId="{684F64F5-3A1A-43F1-9720-52E1259CFCC5}" srcOrd="0" destOrd="0" presId="urn:microsoft.com/office/officeart/2005/8/layout/chevronAccent+Icon"/>
    <dgm:cxn modelId="{26830ED6-D3C0-465C-87BB-5EAAEF2938BA}" type="presParOf" srcId="{765D7082-1427-46CB-8B21-12A5B9DD4280}" destId="{3040E657-7AC9-4038-B06B-5E16DBAC6B70}" srcOrd="1" destOrd="0" presId="urn:microsoft.com/office/officeart/2005/8/layout/chevronAccent+Icon"/>
    <dgm:cxn modelId="{0CE26AEC-576D-47C1-999F-286F3BDDFA41}" type="presParOf" srcId="{B70B5646-0F66-4A38-86FD-86F4726B77BE}" destId="{9B7D1B87-7F6E-4ABA-B70E-12A1EE2E08A0}" srcOrd="1" destOrd="0" presId="urn:microsoft.com/office/officeart/2005/8/layout/chevronAccent+Icon"/>
    <dgm:cxn modelId="{3232A1BB-18E5-4ECC-BD20-894C233E51CB}" type="presParOf" srcId="{B70B5646-0F66-4A38-86FD-86F4726B77BE}" destId="{9D52EADC-A0E6-496F-A3CD-48E53C214433}" srcOrd="2" destOrd="0" presId="urn:microsoft.com/office/officeart/2005/8/layout/chevronAccent+Icon"/>
    <dgm:cxn modelId="{0EE922A4-BE89-4CFB-9097-AA2CBA1EE015}" type="presParOf" srcId="{9D52EADC-A0E6-496F-A3CD-48E53C214433}" destId="{7A13B884-8AD0-49A2-8BCB-9F579F08AA88}" srcOrd="0" destOrd="0" presId="urn:microsoft.com/office/officeart/2005/8/layout/chevronAccent+Icon"/>
    <dgm:cxn modelId="{F1C1C784-EA64-4BED-97E7-FDBE387E3C93}" type="presParOf" srcId="{9D52EADC-A0E6-496F-A3CD-48E53C214433}" destId="{48C8F888-AD77-497E-BCC7-4BE53B11B4CD}" srcOrd="1" destOrd="0" presId="urn:microsoft.com/office/officeart/2005/8/layout/chevronAccent+Icon"/>
    <dgm:cxn modelId="{A99E8BD2-AEE3-4795-8549-06ED49DCAF97}" type="presParOf" srcId="{B70B5646-0F66-4A38-86FD-86F4726B77BE}" destId="{7901E88E-509E-4C2D-A040-56C2F69AFDD4}" srcOrd="3" destOrd="0" presId="urn:microsoft.com/office/officeart/2005/8/layout/chevronAccent+Icon"/>
    <dgm:cxn modelId="{071B8054-6472-4095-9354-9409199B7B80}" type="presParOf" srcId="{B70B5646-0F66-4A38-86FD-86F4726B77BE}" destId="{868C7D53-6D1E-4632-88D6-4EE6407CA410}" srcOrd="4" destOrd="0" presId="urn:microsoft.com/office/officeart/2005/8/layout/chevronAccent+Icon"/>
    <dgm:cxn modelId="{35874C47-8397-47B1-800F-91F3CD8FFEE5}" type="presParOf" srcId="{868C7D53-6D1E-4632-88D6-4EE6407CA410}" destId="{C74D200C-D194-4346-98E8-8AC8A1CE1198}" srcOrd="0" destOrd="0" presId="urn:microsoft.com/office/officeart/2005/8/layout/chevronAccent+Icon"/>
    <dgm:cxn modelId="{4A4DA194-06D1-431A-A254-1496527AD029}" type="presParOf" srcId="{868C7D53-6D1E-4632-88D6-4EE6407CA410}" destId="{91862222-55E8-4772-9BC4-CAAD8FD55CF2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0DE16B-DE2B-4F66-B005-4A820B54DCA7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08B25697-6F16-4D06-B0BA-2D0FB5AC5413}" type="pres">
      <dgm:prSet presAssocID="{550DE16B-DE2B-4F66-B005-4A820B54DCA7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5BD3C26F-3CF1-4B9C-B837-D6B132C2145C}" type="presOf" srcId="{550DE16B-DE2B-4F66-B005-4A820B54DCA7}" destId="{08B25697-6F16-4D06-B0BA-2D0FB5AC5413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4F64F5-3A1A-43F1-9720-52E1259CFCC5}">
      <dsp:nvSpPr>
        <dsp:cNvPr id="0" name=""/>
        <dsp:cNvSpPr/>
      </dsp:nvSpPr>
      <dsp:spPr>
        <a:xfrm>
          <a:off x="965" y="853596"/>
          <a:ext cx="2425652" cy="936301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0E657-7AC9-4038-B06B-5E16DBAC6B70}">
      <dsp:nvSpPr>
        <dsp:cNvPr id="0" name=""/>
        <dsp:cNvSpPr/>
      </dsp:nvSpPr>
      <dsp:spPr>
        <a:xfrm>
          <a:off x="647806" y="1087672"/>
          <a:ext cx="2048328" cy="936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Outreach</a:t>
          </a:r>
        </a:p>
      </dsp:txBody>
      <dsp:txXfrm>
        <a:off x="675229" y="1115095"/>
        <a:ext cx="1993482" cy="881455"/>
      </dsp:txXfrm>
    </dsp:sp>
    <dsp:sp modelId="{7A13B884-8AD0-49A2-8BCB-9F579F08AA88}">
      <dsp:nvSpPr>
        <dsp:cNvPr id="0" name=""/>
        <dsp:cNvSpPr/>
      </dsp:nvSpPr>
      <dsp:spPr>
        <a:xfrm>
          <a:off x="2771599" y="853596"/>
          <a:ext cx="2425652" cy="936301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C8F888-AD77-497E-BCC7-4BE53B11B4CD}">
      <dsp:nvSpPr>
        <dsp:cNvPr id="0" name=""/>
        <dsp:cNvSpPr/>
      </dsp:nvSpPr>
      <dsp:spPr>
        <a:xfrm>
          <a:off x="3418440" y="1087672"/>
          <a:ext cx="2048328" cy="936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Transition</a:t>
          </a:r>
        </a:p>
      </dsp:txBody>
      <dsp:txXfrm>
        <a:off x="3445863" y="1115095"/>
        <a:ext cx="1993482" cy="881455"/>
      </dsp:txXfrm>
    </dsp:sp>
    <dsp:sp modelId="{C74D200C-D194-4346-98E8-8AC8A1CE1198}">
      <dsp:nvSpPr>
        <dsp:cNvPr id="0" name=""/>
        <dsp:cNvSpPr/>
      </dsp:nvSpPr>
      <dsp:spPr>
        <a:xfrm>
          <a:off x="5542233" y="853596"/>
          <a:ext cx="2425652" cy="936301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62222-55E8-4772-9BC4-CAAD8FD55CF2}">
      <dsp:nvSpPr>
        <dsp:cNvPr id="0" name=""/>
        <dsp:cNvSpPr/>
      </dsp:nvSpPr>
      <dsp:spPr>
        <a:xfrm>
          <a:off x="6189073" y="1087672"/>
          <a:ext cx="2048328" cy="9363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Student Success</a:t>
          </a:r>
        </a:p>
      </dsp:txBody>
      <dsp:txXfrm>
        <a:off x="6216496" y="1115095"/>
        <a:ext cx="1993482" cy="8814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7D7BB8-C5E3-4011-9EF1-02CC55D893F1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E44F8-CDE4-4184-8D98-E921B5899F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7924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CDB6F-9360-4AC5-A1A4-B746F8B27D7E}" type="datetimeFigureOut">
              <a:rPr lang="en-GB" smtClean="0"/>
              <a:pPr/>
              <a:t>08/12/2020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8AF62-0413-459D-A055-9BD345497D1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3165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Hi and welcome to this session. My names is Elle Zientek and I am a graduate of Lancaster, and I now work in our Global Recruitment Office, which means I am part of a team that supports students with their next steps into university. In this session I’m going to give you an introduction to Lancaster, both the city and the university.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2F0C5-9915-4C9D-B9C1-C3246B8D4C90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26835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8AF62-0413-459D-A055-9BD345497D1F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9986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8AF62-0413-459D-A055-9BD345497D1F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558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8AF62-0413-459D-A055-9BD345497D1F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0421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8AF62-0413-459D-A055-9BD345497D1F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20141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Hi and welcome to this session. My names is Elle Zientek and I am a graduate of Lancaster, and I now work in our Global Recruitment Office, which means I am part of a team that supports students with their next steps into university. In this session I’m going to give you an introduction to Lancaster, both the city and the university.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2F0C5-9915-4C9D-B9C1-C3246B8D4C90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0874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2F0C5-9915-4C9D-B9C1-C3246B8D4C90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1607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Hi and welcome to this session. My names is Elle Zientek and I am a graduate of Lancaster, and I now work in our Global Recruitment Office, which means I am part of a team that supports students with their next steps into university. In this session I’m going to give you an introduction to Lancaster, both the city and the university.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2F0C5-9915-4C9D-B9C1-C3246B8D4C90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9525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8AF62-0413-459D-A055-9BD345497D1F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2347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Hi and welcome to this session. My names is Elle Zientek and I am a graduate of Lancaster, and I now work in our Global Recruitment Office, which means I am part of a team that supports students with their next steps into university. In this session I’m going to give you an introduction to Lancaster, both the city and the university.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2F0C5-9915-4C9D-B9C1-C3246B8D4C90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333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8AF62-0413-459D-A055-9BD345497D1F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0031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8AF62-0413-459D-A055-9BD345497D1F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5189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8AF62-0413-459D-A055-9BD345497D1F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7193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8AF62-0413-459D-A055-9BD345497D1F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1797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Hi and welcome to this session. My names is Elle Zientek and I am a graduate of Lancaster, and I now work in our Global Recruitment Office, which means I am part of a team that supports students with their next steps into university. In this session I’m going to give you an introduction to Lancaster, both the city and the university.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2F0C5-9915-4C9D-B9C1-C3246B8D4C90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7809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2: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381" y="548680"/>
            <a:ext cx="9025003" cy="1152128"/>
          </a:xfrm>
          <a:prstGeom prst="rect">
            <a:avLst/>
          </a:prstGeom>
        </p:spPr>
        <p:txBody>
          <a:bodyPr/>
          <a:lstStyle>
            <a:lvl1pPr algn="l">
              <a:lnSpc>
                <a:spcPts val="3500"/>
              </a:lnSpc>
              <a:defRPr sz="3600">
                <a:solidFill>
                  <a:srgbClr val="B5121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27051" y="1844676"/>
            <a:ext cx="11233579" cy="4752975"/>
          </a:xfrm>
          <a:prstGeom prst="rect">
            <a:avLst/>
          </a:prstGeom>
        </p:spPr>
        <p:txBody>
          <a:bodyPr vert="horz"/>
          <a:lstStyle>
            <a:lvl1pPr>
              <a:defRPr sz="2400">
                <a:solidFill>
                  <a:srgbClr val="666666"/>
                </a:solidFill>
              </a:defRPr>
            </a:lvl1pPr>
            <a:lvl2pPr>
              <a:defRPr sz="2200">
                <a:solidFill>
                  <a:srgbClr val="666666"/>
                </a:solidFill>
              </a:defRPr>
            </a:lvl2pPr>
            <a:lvl3pPr>
              <a:defRPr sz="2000">
                <a:solidFill>
                  <a:srgbClr val="666666"/>
                </a:solidFill>
              </a:defRPr>
            </a:lvl3pPr>
            <a:lvl4pPr>
              <a:defRPr sz="1800">
                <a:solidFill>
                  <a:srgbClr val="666666"/>
                </a:solidFill>
              </a:defRPr>
            </a:lvl4pPr>
            <a:lvl5pPr>
              <a:defRPr sz="1600">
                <a:solidFill>
                  <a:srgbClr val="666666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C137-1692-4AFB-AD66-73275A917BDE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E80B-8BBA-49DE-8E1C-4F3C1C03D3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379186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C137-1692-4AFB-AD66-73275A917BDE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E80B-8BBA-49DE-8E1C-4F3C1C03D3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058266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C137-1692-4AFB-AD66-73275A917BDE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E80B-8BBA-49DE-8E1C-4F3C1C03D3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8103520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C137-1692-4AFB-AD66-73275A917BDE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E80B-8BBA-49DE-8E1C-4F3C1C03D3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810073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C137-1692-4AFB-AD66-73275A917BDE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E80B-8BBA-49DE-8E1C-4F3C1C03D3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251349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C137-1692-4AFB-AD66-73275A917BDE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E80B-8BBA-49DE-8E1C-4F3C1C03D3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872259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C137-1692-4AFB-AD66-73275A917BDE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E80B-8BBA-49DE-8E1C-4F3C1C03D3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39555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C137-1692-4AFB-AD66-73275A917BDE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E80B-8BBA-49DE-8E1C-4F3C1C03D3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7013674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C137-1692-4AFB-AD66-73275A917BDE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E80B-8BBA-49DE-8E1C-4F3C1C03D3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663275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C137-1692-4AFB-AD66-73275A917BDE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E80B-8BBA-49DE-8E1C-4F3C1C03D3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839786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3: text using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27381" y="548680"/>
            <a:ext cx="9025003" cy="1152128"/>
          </a:xfrm>
          <a:prstGeom prst="rect">
            <a:avLst/>
          </a:prstGeom>
        </p:spPr>
        <p:txBody>
          <a:bodyPr/>
          <a:lstStyle>
            <a:lvl1pPr algn="l">
              <a:lnSpc>
                <a:spcPts val="3500"/>
              </a:lnSpc>
              <a:defRPr sz="3600">
                <a:solidFill>
                  <a:srgbClr val="B5121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27051" y="1844676"/>
            <a:ext cx="11233579" cy="4752975"/>
          </a:xfrm>
          <a:prstGeom prst="rect">
            <a:avLst/>
          </a:prstGeom>
        </p:spPr>
        <p:txBody>
          <a:bodyPr vert="horz"/>
          <a:lstStyle>
            <a:lvl1pPr>
              <a:defRPr sz="2400">
                <a:solidFill>
                  <a:srgbClr val="666666"/>
                </a:solidFill>
              </a:defRPr>
            </a:lvl1pPr>
            <a:lvl2pPr>
              <a:defRPr sz="2200">
                <a:solidFill>
                  <a:srgbClr val="666666"/>
                </a:solidFill>
              </a:defRPr>
            </a:lvl2pPr>
            <a:lvl3pPr>
              <a:defRPr sz="2000">
                <a:solidFill>
                  <a:srgbClr val="666666"/>
                </a:solidFill>
              </a:defRPr>
            </a:lvl3pPr>
            <a:lvl4pPr>
              <a:defRPr sz="1800">
                <a:solidFill>
                  <a:srgbClr val="666666"/>
                </a:solidFill>
              </a:defRPr>
            </a:lvl4pPr>
            <a:lvl5pPr>
              <a:defRPr sz="1600">
                <a:solidFill>
                  <a:srgbClr val="666666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C137-1692-4AFB-AD66-73275A917BDE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E80B-8BBA-49DE-8E1C-4F3C1C03D3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7919874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lide 3: text using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27381" y="548680"/>
            <a:ext cx="9025003" cy="1152128"/>
          </a:xfrm>
          <a:prstGeom prst="rect">
            <a:avLst/>
          </a:prstGeom>
        </p:spPr>
        <p:txBody>
          <a:bodyPr/>
          <a:lstStyle>
            <a:lvl1pPr algn="l">
              <a:lnSpc>
                <a:spcPts val="3500"/>
              </a:lnSpc>
              <a:defRPr sz="3600">
                <a:solidFill>
                  <a:srgbClr val="B5121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27051" y="1844676"/>
            <a:ext cx="11233579" cy="4752975"/>
          </a:xfrm>
          <a:prstGeom prst="rect">
            <a:avLst/>
          </a:prstGeom>
        </p:spPr>
        <p:txBody>
          <a:bodyPr vert="horz"/>
          <a:lstStyle>
            <a:lvl1pPr>
              <a:defRPr sz="2400">
                <a:solidFill>
                  <a:srgbClr val="666666"/>
                </a:solidFill>
              </a:defRPr>
            </a:lvl1pPr>
            <a:lvl2pPr>
              <a:defRPr sz="2200">
                <a:solidFill>
                  <a:srgbClr val="666666"/>
                </a:solidFill>
              </a:defRPr>
            </a:lvl2pPr>
            <a:lvl3pPr>
              <a:defRPr sz="2000">
                <a:solidFill>
                  <a:srgbClr val="666666"/>
                </a:solidFill>
              </a:defRPr>
            </a:lvl3pPr>
            <a:lvl4pPr>
              <a:defRPr sz="1800">
                <a:solidFill>
                  <a:srgbClr val="666666"/>
                </a:solidFill>
              </a:defRPr>
            </a:lvl4pPr>
            <a:lvl5pPr>
              <a:defRPr sz="1600">
                <a:solidFill>
                  <a:srgbClr val="666666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0373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1EF2C280-F524-405F-B409-A0B3EEB3A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5942" y="195942"/>
            <a:ext cx="11812555" cy="6475445"/>
          </a:xfrm>
          <a:custGeom>
            <a:avLst/>
            <a:gdLst/>
            <a:ahLst/>
            <a:cxnLst/>
            <a:rect l="l" t="t" r="r" b="b"/>
            <a:pathLst>
              <a:path w="12048490" h="6713220">
                <a:moveTo>
                  <a:pt x="0" y="6713004"/>
                </a:moveTo>
                <a:lnTo>
                  <a:pt x="12048210" y="6713004"/>
                </a:lnTo>
                <a:lnTo>
                  <a:pt x="12048210" y="0"/>
                </a:lnTo>
                <a:lnTo>
                  <a:pt x="0" y="0"/>
                </a:lnTo>
                <a:lnTo>
                  <a:pt x="0" y="6713004"/>
                </a:lnTo>
                <a:close/>
              </a:path>
            </a:pathLst>
          </a:custGeom>
          <a:solidFill>
            <a:srgbClr val="B5111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Lancaster University">
            <a:extLst>
              <a:ext uri="{FF2B5EF4-FFF2-40B4-BE49-F238E27FC236}">
                <a16:creationId xmlns:a16="http://schemas.microsoft.com/office/drawing/2014/main" id="{B4C545BB-4FC6-4C07-B4BC-1B3873E92B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942" y="762000"/>
            <a:ext cx="2552491" cy="8069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0CF9F2-6D22-4CA4-A596-A6A43B8C793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940" y="2205022"/>
            <a:ext cx="9144000" cy="1399152"/>
          </a:xfrm>
        </p:spPr>
        <p:txBody>
          <a:bodyPr anchor="b">
            <a:normAutofit/>
          </a:bodyPr>
          <a:lstStyle>
            <a:lvl1pPr algn="l">
              <a:lnSpc>
                <a:spcPts val="4400"/>
              </a:lnSpc>
              <a:spcBef>
                <a:spcPts val="1110"/>
              </a:spcBef>
              <a:defRPr sz="45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Template slide: </a:t>
            </a:r>
            <a:br>
              <a:rPr lang="en-US" dirty="0"/>
            </a:br>
            <a:r>
              <a:rPr lang="en-US" dirty="0"/>
              <a:t>presentation title goes here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1B88C-C94B-424C-B0DC-611AA04686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4338" y="4152381"/>
            <a:ext cx="9144000" cy="1655762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525"/>
              </a:spcBef>
              <a:buNone/>
              <a:defRPr sz="265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date, month, year here</a:t>
            </a:r>
          </a:p>
          <a:p>
            <a:r>
              <a:rPr lang="en-US" dirty="0"/>
              <a:t>Insert presenter name</a:t>
            </a:r>
            <a:endParaRPr lang="en-GB" dirty="0"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4260E1F7-11D6-4F9A-9CDB-A1450D1E497D}"/>
              </a:ext>
            </a:extLst>
          </p:cNvPr>
          <p:cNvSpPr/>
          <p:nvPr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BCDE62AB-9720-4075-A15D-483E19C7D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1922" y="3832747"/>
            <a:ext cx="1590675" cy="0"/>
          </a:xfrm>
          <a:custGeom>
            <a:avLst/>
            <a:gdLst/>
            <a:ahLst/>
            <a:cxnLst/>
            <a:rect l="l" t="t" r="r" b="b"/>
            <a:pathLst>
              <a:path w="1590675">
                <a:moveTo>
                  <a:pt x="0" y="0"/>
                </a:moveTo>
                <a:lnTo>
                  <a:pt x="1590421" y="0"/>
                </a:lnTo>
              </a:path>
            </a:pathLst>
          </a:custGeom>
          <a:ln w="17043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BD4E107-ACD4-4A6A-8618-FDF878C3B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1EF2C280-F524-405F-B409-A0B3EEB3A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5942" y="195942"/>
            <a:ext cx="11812555" cy="6475445"/>
          </a:xfrm>
          <a:custGeom>
            <a:avLst/>
            <a:gdLst/>
            <a:ahLst/>
            <a:cxnLst/>
            <a:rect l="l" t="t" r="r" b="b"/>
            <a:pathLst>
              <a:path w="12048490" h="6713220">
                <a:moveTo>
                  <a:pt x="0" y="6713004"/>
                </a:moveTo>
                <a:lnTo>
                  <a:pt x="12048210" y="6713004"/>
                </a:lnTo>
                <a:lnTo>
                  <a:pt x="12048210" y="0"/>
                </a:lnTo>
                <a:lnTo>
                  <a:pt x="0" y="0"/>
                </a:lnTo>
                <a:lnTo>
                  <a:pt x="0" y="6713004"/>
                </a:lnTo>
                <a:close/>
              </a:path>
            </a:pathLst>
          </a:custGeom>
          <a:solidFill>
            <a:srgbClr val="B5111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2" name="Picture 11" descr="Lancaster University">
            <a:extLst>
              <a:ext uri="{FF2B5EF4-FFF2-40B4-BE49-F238E27FC236}">
                <a16:creationId xmlns:a16="http://schemas.microsoft.com/office/drawing/2014/main" id="{B4C545BB-4FC6-4C07-B4BC-1B3873E92B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942" y="762000"/>
            <a:ext cx="2552491" cy="806916"/>
          </a:xfrm>
          <a:prstGeom prst="rect">
            <a:avLst/>
          </a:prstGeom>
        </p:spPr>
      </p:pic>
      <p:sp>
        <p:nvSpPr>
          <p:cNvPr id="14" name="object 6">
            <a:extLst>
              <a:ext uri="{FF2B5EF4-FFF2-40B4-BE49-F238E27FC236}">
                <a16:creationId xmlns:a16="http://schemas.microsoft.com/office/drawing/2014/main" id="{4260E1F7-11D6-4F9A-9CDB-A1450D1E497D}"/>
              </a:ext>
            </a:extLst>
          </p:cNvPr>
          <p:cNvSpPr/>
          <p:nvPr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BCDE62AB-9720-4075-A15D-483E19C7D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1922" y="3832747"/>
            <a:ext cx="1590675" cy="0"/>
          </a:xfrm>
          <a:custGeom>
            <a:avLst/>
            <a:gdLst/>
            <a:ahLst/>
            <a:cxnLst/>
            <a:rect l="l" t="t" r="r" b="b"/>
            <a:pathLst>
              <a:path w="1590675">
                <a:moveTo>
                  <a:pt x="0" y="0"/>
                </a:moveTo>
                <a:lnTo>
                  <a:pt x="1590421" y="0"/>
                </a:lnTo>
              </a:path>
            </a:pathLst>
          </a:custGeom>
          <a:ln w="17043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FF9B26E2-3D5F-4B42-94BD-B2668181E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5942" y="195942"/>
            <a:ext cx="11812555" cy="6475445"/>
          </a:xfrm>
          <a:custGeom>
            <a:avLst/>
            <a:gdLst/>
            <a:ahLst/>
            <a:cxnLst/>
            <a:rect l="l" t="t" r="r" b="b"/>
            <a:pathLst>
              <a:path w="12048490" h="6713220">
                <a:moveTo>
                  <a:pt x="0" y="6713004"/>
                </a:moveTo>
                <a:lnTo>
                  <a:pt x="12048210" y="6713004"/>
                </a:lnTo>
                <a:lnTo>
                  <a:pt x="12048210" y="0"/>
                </a:lnTo>
                <a:lnTo>
                  <a:pt x="0" y="0"/>
                </a:lnTo>
                <a:lnTo>
                  <a:pt x="0" y="6713004"/>
                </a:lnTo>
                <a:close/>
              </a:path>
            </a:pathLst>
          </a:custGeom>
          <a:solidFill>
            <a:srgbClr val="B5111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7" name="Picture 16" descr="Lancaster University">
            <a:extLst>
              <a:ext uri="{FF2B5EF4-FFF2-40B4-BE49-F238E27FC236}">
                <a16:creationId xmlns:a16="http://schemas.microsoft.com/office/drawing/2014/main" id="{A555F429-D534-4BD9-A036-35356A636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942" y="762000"/>
            <a:ext cx="2552491" cy="806916"/>
          </a:xfrm>
          <a:prstGeom prst="rect">
            <a:avLst/>
          </a:prstGeom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id="{E1211CFD-69D4-452E-B5E0-A4619E83C4A0}"/>
              </a:ext>
            </a:extLst>
          </p:cNvPr>
          <p:cNvSpPr/>
          <p:nvPr userDrawn="1"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9F84F6CA-5367-4071-952E-1FE8BF674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922" y="3832747"/>
            <a:ext cx="1590675" cy="0"/>
          </a:xfrm>
          <a:custGeom>
            <a:avLst/>
            <a:gdLst/>
            <a:ahLst/>
            <a:cxnLst/>
            <a:rect l="l" t="t" r="r" b="b"/>
            <a:pathLst>
              <a:path w="1590675">
                <a:moveTo>
                  <a:pt x="0" y="0"/>
                </a:moveTo>
                <a:lnTo>
                  <a:pt x="1590421" y="0"/>
                </a:lnTo>
              </a:path>
            </a:pathLst>
          </a:custGeom>
          <a:ln w="17043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70513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CF9F2-6D22-4CA4-A596-A6A43B8C793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940" y="2205022"/>
            <a:ext cx="9144000" cy="1399152"/>
          </a:xfrm>
        </p:spPr>
        <p:txBody>
          <a:bodyPr anchor="b">
            <a:normAutofit/>
          </a:bodyPr>
          <a:lstStyle>
            <a:lvl1pPr algn="l">
              <a:lnSpc>
                <a:spcPts val="4400"/>
              </a:lnSpc>
              <a:spcBef>
                <a:spcPts val="1110"/>
              </a:spcBef>
              <a:defRPr sz="455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Template slide: </a:t>
            </a:r>
            <a:br>
              <a:rPr lang="en-US" dirty="0"/>
            </a:br>
            <a:r>
              <a:rPr lang="en-US" dirty="0"/>
              <a:t>presentation title goes here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1B88C-C94B-424C-B0DC-611AA04686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4338" y="4152381"/>
            <a:ext cx="9144000" cy="1655762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525"/>
              </a:spcBef>
              <a:buNone/>
              <a:defRPr sz="26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date, month, year here</a:t>
            </a:r>
          </a:p>
          <a:p>
            <a:r>
              <a:rPr lang="en-US" dirty="0"/>
              <a:t>Insert presenter name</a:t>
            </a:r>
            <a:endParaRPr lang="en-GB" dirty="0"/>
          </a:p>
        </p:txBody>
      </p:sp>
      <p:pic>
        <p:nvPicPr>
          <p:cNvPr id="7" name="Picture 6" descr="Lancaster University">
            <a:extLst>
              <a:ext uri="{FF2B5EF4-FFF2-40B4-BE49-F238E27FC236}">
                <a16:creationId xmlns:a16="http://schemas.microsoft.com/office/drawing/2014/main" id="{2528AF01-8AC0-4C10-8386-19F11482E5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682" y="762000"/>
            <a:ext cx="2565317" cy="810971"/>
          </a:xfrm>
          <a:prstGeom prst="rect">
            <a:avLst/>
          </a:prstGeom>
        </p:spPr>
      </p:pic>
      <p:sp>
        <p:nvSpPr>
          <p:cNvPr id="8" name="object 6">
            <a:extLst>
              <a:ext uri="{FF2B5EF4-FFF2-40B4-BE49-F238E27FC236}">
                <a16:creationId xmlns:a16="http://schemas.microsoft.com/office/drawing/2014/main" id="{4260E1F7-11D6-4F9A-9CDB-A1450D1E4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95C828A-191B-48BF-BB4A-DF202F883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 descr="Lancaster University">
            <a:extLst>
              <a:ext uri="{FF2B5EF4-FFF2-40B4-BE49-F238E27FC236}">
                <a16:creationId xmlns:a16="http://schemas.microsoft.com/office/drawing/2014/main" id="{2528AF01-8AC0-4C10-8386-19F11482E5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682" y="762000"/>
            <a:ext cx="2565317" cy="810971"/>
          </a:xfrm>
          <a:prstGeom prst="rect">
            <a:avLst/>
          </a:prstGeom>
        </p:spPr>
      </p:pic>
      <p:sp>
        <p:nvSpPr>
          <p:cNvPr id="10" name="object 6">
            <a:extLst>
              <a:ext uri="{FF2B5EF4-FFF2-40B4-BE49-F238E27FC236}">
                <a16:creationId xmlns:a16="http://schemas.microsoft.com/office/drawing/2014/main" id="{4260E1F7-11D6-4F9A-9CDB-A1450D1E4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2" name="Picture 11" descr="Lancaster University">
            <a:extLst>
              <a:ext uri="{FF2B5EF4-FFF2-40B4-BE49-F238E27FC236}">
                <a16:creationId xmlns:a16="http://schemas.microsoft.com/office/drawing/2014/main" id="{9C16BAAE-662E-4258-BF53-BDC29D2C2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682" y="762000"/>
            <a:ext cx="2565317" cy="810971"/>
          </a:xfrm>
          <a:prstGeom prst="rect">
            <a:avLst/>
          </a:prstGeom>
        </p:spPr>
      </p:pic>
      <p:sp>
        <p:nvSpPr>
          <p:cNvPr id="13" name="object 6">
            <a:extLst>
              <a:ext uri="{FF2B5EF4-FFF2-40B4-BE49-F238E27FC236}">
                <a16:creationId xmlns:a16="http://schemas.microsoft.com/office/drawing/2014/main" id="{CED4F8F7-8790-4F02-9A4E-29B7205D7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93278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CF9F2-6D22-4CA4-A596-A6A43B8C793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940" y="2205022"/>
            <a:ext cx="9144000" cy="1399152"/>
          </a:xfrm>
        </p:spPr>
        <p:txBody>
          <a:bodyPr anchor="b">
            <a:normAutofit/>
          </a:bodyPr>
          <a:lstStyle>
            <a:lvl1pPr algn="l">
              <a:lnSpc>
                <a:spcPts val="4400"/>
              </a:lnSpc>
              <a:spcBef>
                <a:spcPts val="1110"/>
              </a:spcBef>
              <a:defRPr sz="455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Template slide: </a:t>
            </a:r>
            <a:br>
              <a:rPr lang="en-US" dirty="0"/>
            </a:br>
            <a:r>
              <a:rPr lang="en-US" dirty="0"/>
              <a:t>presentation title goes here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1B88C-C94B-424C-B0DC-611AA04686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4338" y="4152381"/>
            <a:ext cx="9144000" cy="1655762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525"/>
              </a:spcBef>
              <a:buNone/>
              <a:defRPr sz="26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date, month, year here</a:t>
            </a:r>
          </a:p>
          <a:p>
            <a:r>
              <a:rPr lang="en-US" dirty="0"/>
              <a:t>Insert presenter name</a:t>
            </a:r>
            <a:endParaRPr lang="en-GB" dirty="0"/>
          </a:p>
        </p:txBody>
      </p:sp>
      <p:pic>
        <p:nvPicPr>
          <p:cNvPr id="7" name="Picture 6" descr="Lancaster University">
            <a:extLst>
              <a:ext uri="{FF2B5EF4-FFF2-40B4-BE49-F238E27FC236}">
                <a16:creationId xmlns:a16="http://schemas.microsoft.com/office/drawing/2014/main" id="{2528AF01-8AC0-4C10-8386-19F11482E5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682" y="762000"/>
            <a:ext cx="2565317" cy="810971"/>
          </a:xfrm>
          <a:prstGeom prst="rect">
            <a:avLst/>
          </a:prstGeom>
        </p:spPr>
      </p:pic>
      <p:sp>
        <p:nvSpPr>
          <p:cNvPr id="8" name="object 6">
            <a:extLst>
              <a:ext uri="{FF2B5EF4-FFF2-40B4-BE49-F238E27FC236}">
                <a16:creationId xmlns:a16="http://schemas.microsoft.com/office/drawing/2014/main" id="{4260E1F7-11D6-4F9A-9CDB-A1450D1E4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8" descr="University Academy 92 Manchester">
            <a:extLst>
              <a:ext uri="{FF2B5EF4-FFF2-40B4-BE49-F238E27FC236}">
                <a16:creationId xmlns:a16="http://schemas.microsoft.com/office/drawing/2014/main" id="{97C89DA9-7708-4EE0-9C2E-17C843B198F5}"/>
              </a:ext>
            </a:extLst>
          </p:cNvPr>
          <p:cNvSpPr/>
          <p:nvPr/>
        </p:nvSpPr>
        <p:spPr>
          <a:xfrm>
            <a:off x="6888886" y="697941"/>
            <a:ext cx="1481137" cy="7776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 descr="Blackburn College">
            <a:extLst>
              <a:ext uri="{FF2B5EF4-FFF2-40B4-BE49-F238E27FC236}">
                <a16:creationId xmlns:a16="http://schemas.microsoft.com/office/drawing/2014/main" id="{B2D8FC4D-6A10-4AFC-90EE-36BEDC612D9F}"/>
              </a:ext>
            </a:extLst>
          </p:cNvPr>
          <p:cNvSpPr/>
          <p:nvPr/>
        </p:nvSpPr>
        <p:spPr>
          <a:xfrm>
            <a:off x="4800858" y="717994"/>
            <a:ext cx="1763493" cy="6179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 descr="Blackpool &amp; The Fylde college">
            <a:extLst>
              <a:ext uri="{FF2B5EF4-FFF2-40B4-BE49-F238E27FC236}">
                <a16:creationId xmlns:a16="http://schemas.microsoft.com/office/drawing/2014/main" id="{74C67722-6D8E-4717-BBA0-D9603159F8C3}"/>
              </a:ext>
            </a:extLst>
          </p:cNvPr>
          <p:cNvSpPr/>
          <p:nvPr/>
        </p:nvSpPr>
        <p:spPr>
          <a:xfrm>
            <a:off x="2927182" y="665080"/>
            <a:ext cx="1543981" cy="6424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 descr="Furness college">
            <a:extLst>
              <a:ext uri="{FF2B5EF4-FFF2-40B4-BE49-F238E27FC236}">
                <a16:creationId xmlns:a16="http://schemas.microsoft.com/office/drawing/2014/main" id="{544291F1-FBE8-4BF5-82D3-3E12A047DE75}"/>
              </a:ext>
            </a:extLst>
          </p:cNvPr>
          <p:cNvSpPr/>
          <p:nvPr/>
        </p:nvSpPr>
        <p:spPr>
          <a:xfrm>
            <a:off x="891120" y="700908"/>
            <a:ext cx="1786115" cy="6995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B57897E-9B28-47E3-BC7F-FA671A168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Picture 11" descr="Lancaster University">
            <a:extLst>
              <a:ext uri="{FF2B5EF4-FFF2-40B4-BE49-F238E27FC236}">
                <a16:creationId xmlns:a16="http://schemas.microsoft.com/office/drawing/2014/main" id="{2528AF01-8AC0-4C10-8386-19F11482E5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682" y="762000"/>
            <a:ext cx="2565317" cy="810971"/>
          </a:xfrm>
          <a:prstGeom prst="rect">
            <a:avLst/>
          </a:prstGeom>
        </p:spPr>
      </p:pic>
      <p:sp>
        <p:nvSpPr>
          <p:cNvPr id="13" name="object 6">
            <a:extLst>
              <a:ext uri="{FF2B5EF4-FFF2-40B4-BE49-F238E27FC236}">
                <a16:creationId xmlns:a16="http://schemas.microsoft.com/office/drawing/2014/main" id="{4260E1F7-11D6-4F9A-9CDB-A1450D1E4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8" descr="University Academy 92 Manchester">
            <a:extLst>
              <a:ext uri="{FF2B5EF4-FFF2-40B4-BE49-F238E27FC236}">
                <a16:creationId xmlns:a16="http://schemas.microsoft.com/office/drawing/2014/main" id="{97C89DA9-7708-4EE0-9C2E-17C843B198F5}"/>
              </a:ext>
            </a:extLst>
          </p:cNvPr>
          <p:cNvSpPr/>
          <p:nvPr/>
        </p:nvSpPr>
        <p:spPr>
          <a:xfrm>
            <a:off x="6888886" y="697941"/>
            <a:ext cx="1481137" cy="7776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9" descr="Blackburn College">
            <a:extLst>
              <a:ext uri="{FF2B5EF4-FFF2-40B4-BE49-F238E27FC236}">
                <a16:creationId xmlns:a16="http://schemas.microsoft.com/office/drawing/2014/main" id="{B2D8FC4D-6A10-4AFC-90EE-36BEDC612D9F}"/>
              </a:ext>
            </a:extLst>
          </p:cNvPr>
          <p:cNvSpPr/>
          <p:nvPr/>
        </p:nvSpPr>
        <p:spPr>
          <a:xfrm>
            <a:off x="4800858" y="717994"/>
            <a:ext cx="1763493" cy="6179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0" descr="Blackpool &amp; The Fylde college">
            <a:extLst>
              <a:ext uri="{FF2B5EF4-FFF2-40B4-BE49-F238E27FC236}">
                <a16:creationId xmlns:a16="http://schemas.microsoft.com/office/drawing/2014/main" id="{74C67722-6D8E-4717-BBA0-D9603159F8C3}"/>
              </a:ext>
            </a:extLst>
          </p:cNvPr>
          <p:cNvSpPr/>
          <p:nvPr/>
        </p:nvSpPr>
        <p:spPr>
          <a:xfrm>
            <a:off x="2927182" y="665080"/>
            <a:ext cx="1543981" cy="6424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1" descr="Furness college">
            <a:extLst>
              <a:ext uri="{FF2B5EF4-FFF2-40B4-BE49-F238E27FC236}">
                <a16:creationId xmlns:a16="http://schemas.microsoft.com/office/drawing/2014/main" id="{544291F1-FBE8-4BF5-82D3-3E12A047DE75}"/>
              </a:ext>
            </a:extLst>
          </p:cNvPr>
          <p:cNvSpPr/>
          <p:nvPr/>
        </p:nvSpPr>
        <p:spPr>
          <a:xfrm>
            <a:off x="891120" y="700908"/>
            <a:ext cx="1786115" cy="6995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9" name="Picture 18" descr="Lancaster University">
            <a:extLst>
              <a:ext uri="{FF2B5EF4-FFF2-40B4-BE49-F238E27FC236}">
                <a16:creationId xmlns:a16="http://schemas.microsoft.com/office/drawing/2014/main" id="{F8C119BB-5F58-4B19-BC21-1DDF49C4BB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682" y="762000"/>
            <a:ext cx="2565317" cy="810971"/>
          </a:xfrm>
          <a:prstGeom prst="rect">
            <a:avLst/>
          </a:prstGeom>
        </p:spPr>
      </p:pic>
      <p:sp>
        <p:nvSpPr>
          <p:cNvPr id="20" name="object 6">
            <a:extLst>
              <a:ext uri="{FF2B5EF4-FFF2-40B4-BE49-F238E27FC236}">
                <a16:creationId xmlns:a16="http://schemas.microsoft.com/office/drawing/2014/main" id="{CDAA654D-2879-47CA-B42E-6B626AFE0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8" descr="University Academy 92 Manchester">
            <a:extLst>
              <a:ext uri="{FF2B5EF4-FFF2-40B4-BE49-F238E27FC236}">
                <a16:creationId xmlns:a16="http://schemas.microsoft.com/office/drawing/2014/main" id="{14CD5050-993A-4A89-A996-0C332DF96390}"/>
              </a:ext>
            </a:extLst>
          </p:cNvPr>
          <p:cNvSpPr/>
          <p:nvPr userDrawn="1"/>
        </p:nvSpPr>
        <p:spPr>
          <a:xfrm>
            <a:off x="6888886" y="697941"/>
            <a:ext cx="1481137" cy="7776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9" descr="Blackburn College">
            <a:extLst>
              <a:ext uri="{FF2B5EF4-FFF2-40B4-BE49-F238E27FC236}">
                <a16:creationId xmlns:a16="http://schemas.microsoft.com/office/drawing/2014/main" id="{9EE2848A-D4C8-4A12-A2C9-588335CBF2B3}"/>
              </a:ext>
            </a:extLst>
          </p:cNvPr>
          <p:cNvSpPr/>
          <p:nvPr userDrawn="1"/>
        </p:nvSpPr>
        <p:spPr>
          <a:xfrm>
            <a:off x="4800858" y="717994"/>
            <a:ext cx="1763493" cy="6179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0" descr="Blackpool &amp; The Fylde college">
            <a:extLst>
              <a:ext uri="{FF2B5EF4-FFF2-40B4-BE49-F238E27FC236}">
                <a16:creationId xmlns:a16="http://schemas.microsoft.com/office/drawing/2014/main" id="{5D942F49-DC48-44EB-A71A-CFC184FB361D}"/>
              </a:ext>
            </a:extLst>
          </p:cNvPr>
          <p:cNvSpPr/>
          <p:nvPr userDrawn="1"/>
        </p:nvSpPr>
        <p:spPr>
          <a:xfrm>
            <a:off x="2927182" y="665080"/>
            <a:ext cx="1543981" cy="6424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11" descr="Furness college">
            <a:extLst>
              <a:ext uri="{FF2B5EF4-FFF2-40B4-BE49-F238E27FC236}">
                <a16:creationId xmlns:a16="http://schemas.microsoft.com/office/drawing/2014/main" id="{41DA01F2-730F-4D6B-9012-B4EE382E3F6A}"/>
              </a:ext>
            </a:extLst>
          </p:cNvPr>
          <p:cNvSpPr/>
          <p:nvPr userDrawn="1"/>
        </p:nvSpPr>
        <p:spPr>
          <a:xfrm>
            <a:off x="891120" y="700908"/>
            <a:ext cx="1786115" cy="6995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67942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35A2C7DA-9587-4F85-9BC4-F30F0308A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5057" y="181946"/>
            <a:ext cx="11821886" cy="6494107"/>
          </a:xfrm>
          <a:custGeom>
            <a:avLst/>
            <a:gdLst/>
            <a:ahLst/>
            <a:cxnLst/>
            <a:rect l="l" t="t" r="r" b="b"/>
            <a:pathLst>
              <a:path w="12049125" h="6713855">
                <a:moveTo>
                  <a:pt x="0" y="6713410"/>
                </a:moveTo>
                <a:lnTo>
                  <a:pt x="12048617" y="6713410"/>
                </a:lnTo>
                <a:lnTo>
                  <a:pt x="12048617" y="0"/>
                </a:lnTo>
                <a:lnTo>
                  <a:pt x="0" y="0"/>
                </a:lnTo>
                <a:lnTo>
                  <a:pt x="0" y="6713410"/>
                </a:lnTo>
                <a:close/>
              </a:path>
            </a:pathLst>
          </a:custGeom>
          <a:solidFill>
            <a:srgbClr val="7CB1C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Lancaster University">
            <a:extLst>
              <a:ext uri="{FF2B5EF4-FFF2-40B4-BE49-F238E27FC236}">
                <a16:creationId xmlns:a16="http://schemas.microsoft.com/office/drawing/2014/main" id="{B4C545BB-4FC6-4C07-B4BC-1B3873E92B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942" y="762000"/>
            <a:ext cx="2552491" cy="8069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0CF9F2-6D22-4CA4-A596-A6A43B8C793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940" y="2205022"/>
            <a:ext cx="9144000" cy="1399152"/>
          </a:xfrm>
        </p:spPr>
        <p:txBody>
          <a:bodyPr anchor="b">
            <a:normAutofit/>
          </a:bodyPr>
          <a:lstStyle>
            <a:lvl1pPr algn="l">
              <a:lnSpc>
                <a:spcPts val="4400"/>
              </a:lnSpc>
              <a:spcBef>
                <a:spcPts val="1110"/>
              </a:spcBef>
              <a:defRPr sz="45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Template slide: </a:t>
            </a:r>
            <a:br>
              <a:rPr lang="en-US" dirty="0"/>
            </a:br>
            <a:r>
              <a:rPr lang="en-US" dirty="0"/>
              <a:t>section title goes here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1B88C-C94B-424C-B0DC-611AA04686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4338" y="4152381"/>
            <a:ext cx="9144000" cy="1655762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525"/>
              </a:spcBef>
              <a:buNone/>
              <a:defRPr sz="265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date, month, year here</a:t>
            </a:r>
          </a:p>
          <a:p>
            <a:r>
              <a:rPr lang="en-US" dirty="0"/>
              <a:t>Insert presenter name</a:t>
            </a:r>
            <a:endParaRPr lang="en-GB" dirty="0"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4260E1F7-11D6-4F9A-9CDB-A1450D1E497D}"/>
              </a:ext>
            </a:extLst>
          </p:cNvPr>
          <p:cNvSpPr/>
          <p:nvPr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BCDE62AB-9720-4075-A15D-483E19C7D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1922" y="3832747"/>
            <a:ext cx="1590675" cy="0"/>
          </a:xfrm>
          <a:custGeom>
            <a:avLst/>
            <a:gdLst/>
            <a:ahLst/>
            <a:cxnLst/>
            <a:rect l="l" t="t" r="r" b="b"/>
            <a:pathLst>
              <a:path w="1590675">
                <a:moveTo>
                  <a:pt x="0" y="0"/>
                </a:moveTo>
                <a:lnTo>
                  <a:pt x="1590421" y="0"/>
                </a:lnTo>
              </a:path>
            </a:pathLst>
          </a:custGeom>
          <a:ln w="17043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B6FFB34-2A03-4DFF-8F1A-D7E69F6F82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35A2C7DA-9587-4F85-9BC4-F30F0308A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5057" y="181946"/>
            <a:ext cx="11821886" cy="6494107"/>
          </a:xfrm>
          <a:custGeom>
            <a:avLst/>
            <a:gdLst/>
            <a:ahLst/>
            <a:cxnLst/>
            <a:rect l="l" t="t" r="r" b="b"/>
            <a:pathLst>
              <a:path w="12049125" h="6713855">
                <a:moveTo>
                  <a:pt x="0" y="6713410"/>
                </a:moveTo>
                <a:lnTo>
                  <a:pt x="12048617" y="6713410"/>
                </a:lnTo>
                <a:lnTo>
                  <a:pt x="12048617" y="0"/>
                </a:lnTo>
                <a:lnTo>
                  <a:pt x="0" y="0"/>
                </a:lnTo>
                <a:lnTo>
                  <a:pt x="0" y="6713410"/>
                </a:lnTo>
                <a:close/>
              </a:path>
            </a:pathLst>
          </a:custGeom>
          <a:solidFill>
            <a:srgbClr val="7CB1C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Picture 12" descr="Lancaster University">
            <a:extLst>
              <a:ext uri="{FF2B5EF4-FFF2-40B4-BE49-F238E27FC236}">
                <a16:creationId xmlns:a16="http://schemas.microsoft.com/office/drawing/2014/main" id="{B4C545BB-4FC6-4C07-B4BC-1B3873E92B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942" y="762000"/>
            <a:ext cx="2552491" cy="806916"/>
          </a:xfrm>
          <a:prstGeom prst="rect">
            <a:avLst/>
          </a:prstGeom>
        </p:spPr>
      </p:pic>
      <p:sp>
        <p:nvSpPr>
          <p:cNvPr id="15" name="object 6">
            <a:extLst>
              <a:ext uri="{FF2B5EF4-FFF2-40B4-BE49-F238E27FC236}">
                <a16:creationId xmlns:a16="http://schemas.microsoft.com/office/drawing/2014/main" id="{4260E1F7-11D6-4F9A-9CDB-A1450D1E497D}"/>
              </a:ext>
            </a:extLst>
          </p:cNvPr>
          <p:cNvSpPr/>
          <p:nvPr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BCDE62AB-9720-4075-A15D-483E19C7D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1922" y="3832747"/>
            <a:ext cx="1590675" cy="0"/>
          </a:xfrm>
          <a:custGeom>
            <a:avLst/>
            <a:gdLst/>
            <a:ahLst/>
            <a:cxnLst/>
            <a:rect l="l" t="t" r="r" b="b"/>
            <a:pathLst>
              <a:path w="1590675">
                <a:moveTo>
                  <a:pt x="0" y="0"/>
                </a:moveTo>
                <a:lnTo>
                  <a:pt x="1590421" y="0"/>
                </a:lnTo>
              </a:path>
            </a:pathLst>
          </a:custGeom>
          <a:ln w="17043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2B89B418-BD96-4CE2-867A-F26D2B27F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5057" y="181946"/>
            <a:ext cx="11821886" cy="6494107"/>
          </a:xfrm>
          <a:custGeom>
            <a:avLst/>
            <a:gdLst/>
            <a:ahLst/>
            <a:cxnLst/>
            <a:rect l="l" t="t" r="r" b="b"/>
            <a:pathLst>
              <a:path w="12049125" h="6713855">
                <a:moveTo>
                  <a:pt x="0" y="6713410"/>
                </a:moveTo>
                <a:lnTo>
                  <a:pt x="12048617" y="6713410"/>
                </a:lnTo>
                <a:lnTo>
                  <a:pt x="12048617" y="0"/>
                </a:lnTo>
                <a:lnTo>
                  <a:pt x="0" y="0"/>
                </a:lnTo>
                <a:lnTo>
                  <a:pt x="0" y="6713410"/>
                </a:lnTo>
                <a:close/>
              </a:path>
            </a:pathLst>
          </a:custGeom>
          <a:solidFill>
            <a:srgbClr val="7CB1C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Picture 17" descr="Lancaster University">
            <a:extLst>
              <a:ext uri="{FF2B5EF4-FFF2-40B4-BE49-F238E27FC236}">
                <a16:creationId xmlns:a16="http://schemas.microsoft.com/office/drawing/2014/main" id="{10D38065-EBD2-489C-A240-C2E4946326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942" y="762000"/>
            <a:ext cx="2552491" cy="806916"/>
          </a:xfrm>
          <a:prstGeom prst="rect">
            <a:avLst/>
          </a:prstGeom>
        </p:spPr>
      </p:pic>
      <p:sp>
        <p:nvSpPr>
          <p:cNvPr id="19" name="object 6">
            <a:extLst>
              <a:ext uri="{FF2B5EF4-FFF2-40B4-BE49-F238E27FC236}">
                <a16:creationId xmlns:a16="http://schemas.microsoft.com/office/drawing/2014/main" id="{D3AFD477-BE3A-4BD6-8699-8C6A23199BEE}"/>
              </a:ext>
            </a:extLst>
          </p:cNvPr>
          <p:cNvSpPr/>
          <p:nvPr userDrawn="1"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6">
            <a:extLst>
              <a:ext uri="{FF2B5EF4-FFF2-40B4-BE49-F238E27FC236}">
                <a16:creationId xmlns:a16="http://schemas.microsoft.com/office/drawing/2014/main" id="{AD5C295A-0254-4D22-8FE7-F306953E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922" y="3832747"/>
            <a:ext cx="1590675" cy="0"/>
          </a:xfrm>
          <a:custGeom>
            <a:avLst/>
            <a:gdLst/>
            <a:ahLst/>
            <a:cxnLst/>
            <a:rect l="l" t="t" r="r" b="b"/>
            <a:pathLst>
              <a:path w="1590675">
                <a:moveTo>
                  <a:pt x="0" y="0"/>
                </a:moveTo>
                <a:lnTo>
                  <a:pt x="1590421" y="0"/>
                </a:lnTo>
              </a:path>
            </a:pathLst>
          </a:custGeom>
          <a:ln w="17043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91299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6C40D-D6BC-4D4D-AF4C-44A15AE97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3" y="475866"/>
            <a:ext cx="8250058" cy="1224153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462D4-273F-48E4-BC67-135E64C37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3" y="2313991"/>
            <a:ext cx="9808029" cy="3862971"/>
          </a:xfrm>
        </p:spPr>
        <p:txBody>
          <a:bodyPr/>
          <a:lstStyle>
            <a:lvl1pPr>
              <a:buClr>
                <a:srgbClr val="AEB4B9"/>
              </a:buClr>
              <a:defRPr sz="260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95A3A47-0757-4333-ACCD-258450620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1766" y="1841477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DE9228C-9B11-4DC9-8F13-D4D1ED507A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4" name="Picture 13" descr="Lancaster University">
            <a:extLst>
              <a:ext uri="{FF2B5EF4-FFF2-40B4-BE49-F238E27FC236}">
                <a16:creationId xmlns:a16="http://schemas.microsoft.com/office/drawing/2014/main" id="{0D9761CB-0BB4-44A2-BF26-F0470B4DCF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A95A3A47-0757-4333-ACCD-258450620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1766" y="1841477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Lancaster University">
            <a:extLst>
              <a:ext uri="{FF2B5EF4-FFF2-40B4-BE49-F238E27FC236}">
                <a16:creationId xmlns:a16="http://schemas.microsoft.com/office/drawing/2014/main" id="{0D9761CB-0BB4-44A2-BF26-F0470B4DCF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831DF03B-EB12-4978-9E78-CB5873B62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1766" y="1841477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1" name="Picture 10" descr="Lancaster University">
            <a:extLst>
              <a:ext uri="{FF2B5EF4-FFF2-40B4-BE49-F238E27FC236}">
                <a16:creationId xmlns:a16="http://schemas.microsoft.com/office/drawing/2014/main" id="{8512B858-E2C3-4FF8-9AA4-542F7A2016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94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462D4-273F-48E4-BC67-135E64C379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2883" y="2313991"/>
            <a:ext cx="9742714" cy="3862971"/>
          </a:xfrm>
        </p:spPr>
        <p:txBody>
          <a:bodyPr/>
          <a:lstStyle>
            <a:lvl1pPr marL="0" indent="0">
              <a:spcAft>
                <a:spcPts val="600"/>
              </a:spcAft>
              <a:buClr>
                <a:srgbClr val="AEB4B9"/>
              </a:buClr>
              <a:buNone/>
              <a:defRPr sz="2600" i="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Template slide: text only (use italics for sub-headings)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9C926E-B465-430E-9BB4-30F751A3E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3" y="475866"/>
            <a:ext cx="8040738" cy="1224153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0BDBDF81-CC4C-4516-B38C-887511BA3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1766" y="1841477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31E803A-17E5-4587-B9C8-543F40CC18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1023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7" name="Picture 16" descr="Lancaster University">
            <a:extLst>
              <a:ext uri="{FF2B5EF4-FFF2-40B4-BE49-F238E27FC236}">
                <a16:creationId xmlns:a16="http://schemas.microsoft.com/office/drawing/2014/main" id="{15D4E1DC-C857-4EB7-8E98-3A0E76300C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0BDBDF81-CC4C-4516-B38C-887511BA3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1766" y="1841477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 descr="Lancaster University">
            <a:extLst>
              <a:ext uri="{FF2B5EF4-FFF2-40B4-BE49-F238E27FC236}">
                <a16:creationId xmlns:a16="http://schemas.microsoft.com/office/drawing/2014/main" id="{15D4E1DC-C857-4EB7-8E98-3A0E76300C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9" name="object 4">
            <a:extLst>
              <a:ext uri="{FF2B5EF4-FFF2-40B4-BE49-F238E27FC236}">
                <a16:creationId xmlns:a16="http://schemas.microsoft.com/office/drawing/2014/main" id="{DBE8A0F4-C46A-4E17-8A14-65A34AB2E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1766" y="1841477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Picture 9" descr="Lancaster University">
            <a:extLst>
              <a:ext uri="{FF2B5EF4-FFF2-40B4-BE49-F238E27FC236}">
                <a16:creationId xmlns:a16="http://schemas.microsoft.com/office/drawing/2014/main" id="{E05B7F07-1399-4C48-9031-50A56E8ACF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804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es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575D8C4-2991-4037-8748-66E7016A65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940" y="2205022"/>
            <a:ext cx="9913240" cy="1399152"/>
          </a:xfrm>
        </p:spPr>
        <p:txBody>
          <a:bodyPr anchor="b">
            <a:normAutofit/>
          </a:bodyPr>
          <a:lstStyle>
            <a:lvl1pPr algn="l">
              <a:lnSpc>
                <a:spcPts val="4400"/>
              </a:lnSpc>
              <a:spcBef>
                <a:spcPts val="1110"/>
              </a:spcBef>
              <a:defRPr sz="455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Add question text here</a:t>
            </a:r>
            <a:endParaRPr lang="en-GB" dirty="0"/>
          </a:p>
        </p:txBody>
      </p:sp>
      <p:pic>
        <p:nvPicPr>
          <p:cNvPr id="8" name="Picture 7" descr="Lancaster University">
            <a:extLst>
              <a:ext uri="{FF2B5EF4-FFF2-40B4-BE49-F238E27FC236}">
                <a16:creationId xmlns:a16="http://schemas.microsoft.com/office/drawing/2014/main" id="{5A0CDDDE-2A8D-4F00-B876-791A126CBD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A1F40E0C-FCFE-45A8-B4CD-8E1C0339D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097" y="3830968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55EE488-FA38-4ABE-A8A1-1C0A496D55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Picture 5" descr="Lancaster University">
            <a:extLst>
              <a:ext uri="{FF2B5EF4-FFF2-40B4-BE49-F238E27FC236}">
                <a16:creationId xmlns:a16="http://schemas.microsoft.com/office/drawing/2014/main" id="{5A0CDDDE-2A8D-4F00-B876-791A126CBD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A1F40E0C-FCFE-45A8-B4CD-8E1C0339D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097" y="3830968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1" name="Picture 10" descr="Lancaster University">
            <a:extLst>
              <a:ext uri="{FF2B5EF4-FFF2-40B4-BE49-F238E27FC236}">
                <a16:creationId xmlns:a16="http://schemas.microsoft.com/office/drawing/2014/main" id="{ADF00009-5A33-41CD-99B8-1EE7B18BA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B29BABFC-994F-4EF0-ABE7-96FF7D7C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2097" y="3830968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94230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EAACC63-D887-40E8-8239-FD16AE52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38" y="522516"/>
            <a:ext cx="7568682" cy="1168172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24D0BDC-AEAF-40AB-BD13-7775E2037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538" y="2313991"/>
            <a:ext cx="4965441" cy="3862971"/>
          </a:xfrm>
        </p:spPr>
        <p:txBody>
          <a:bodyPr/>
          <a:lstStyle>
            <a:lvl1pPr>
              <a:buClr>
                <a:srgbClr val="AEB4B9"/>
              </a:buClr>
              <a:defRPr sz="260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81B46DBF-1B89-405C-A53C-EE0D38B3C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4508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9DC973B-EFE1-44F1-9FB7-36E4227439C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69696" y="2317095"/>
            <a:ext cx="4965442" cy="3862971"/>
          </a:xfrm>
        </p:spPr>
        <p:txBody>
          <a:bodyPr/>
          <a:lstStyle>
            <a:lvl1pPr>
              <a:buClr>
                <a:srgbClr val="AEB4B9"/>
              </a:buClr>
              <a:defRPr sz="260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49C0CEC-03F4-4704-9D20-E00E4CD06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1" name="Picture 20" descr="Lancaster University">
            <a:extLst>
              <a:ext uri="{FF2B5EF4-FFF2-40B4-BE49-F238E27FC236}">
                <a16:creationId xmlns:a16="http://schemas.microsoft.com/office/drawing/2014/main" id="{607635CB-A9C5-437C-8837-4C730E8C63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81B46DBF-1B89-405C-A53C-EE0D38B3C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4508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1" name="Picture 10" descr="Lancaster University">
            <a:extLst>
              <a:ext uri="{FF2B5EF4-FFF2-40B4-BE49-F238E27FC236}">
                <a16:creationId xmlns:a16="http://schemas.microsoft.com/office/drawing/2014/main" id="{607635CB-A9C5-437C-8837-4C730E8C63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13" name="object 4">
            <a:extLst>
              <a:ext uri="{FF2B5EF4-FFF2-40B4-BE49-F238E27FC236}">
                <a16:creationId xmlns:a16="http://schemas.microsoft.com/office/drawing/2014/main" id="{9183634E-7136-4361-80F7-70D586A1F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508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4" name="Picture 13" descr="Lancaster University">
            <a:extLst>
              <a:ext uri="{FF2B5EF4-FFF2-40B4-BE49-F238E27FC236}">
                <a16:creationId xmlns:a16="http://schemas.microsoft.com/office/drawing/2014/main" id="{AA51F17B-62BB-4B13-BB8E-D57E7F0CA0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3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4: smaller text using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27381" y="548680"/>
            <a:ext cx="9025003" cy="1152128"/>
          </a:xfrm>
          <a:prstGeom prst="rect">
            <a:avLst/>
          </a:prstGeom>
        </p:spPr>
        <p:txBody>
          <a:bodyPr/>
          <a:lstStyle>
            <a:lvl1pPr algn="l">
              <a:lnSpc>
                <a:spcPts val="3500"/>
              </a:lnSpc>
              <a:defRPr sz="3600">
                <a:solidFill>
                  <a:srgbClr val="B5121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27051" y="1844676"/>
            <a:ext cx="11233579" cy="4752975"/>
          </a:xfrm>
          <a:prstGeom prst="rect">
            <a:avLst/>
          </a:prstGeom>
        </p:spPr>
        <p:txBody>
          <a:bodyPr vert="horz"/>
          <a:lstStyle>
            <a:lvl1pPr>
              <a:defRPr sz="2400">
                <a:solidFill>
                  <a:srgbClr val="666666"/>
                </a:solidFill>
              </a:defRPr>
            </a:lvl1pPr>
            <a:lvl2pPr>
              <a:defRPr sz="2200">
                <a:solidFill>
                  <a:srgbClr val="666666"/>
                </a:solidFill>
              </a:defRPr>
            </a:lvl2pPr>
            <a:lvl3pPr>
              <a:defRPr sz="2000">
                <a:solidFill>
                  <a:srgbClr val="666666"/>
                </a:solidFill>
              </a:defRPr>
            </a:lvl3pPr>
            <a:lvl4pPr>
              <a:defRPr sz="1800">
                <a:solidFill>
                  <a:srgbClr val="666666"/>
                </a:solidFill>
              </a:defRPr>
            </a:lvl4pPr>
            <a:lvl5pPr>
              <a:defRPr sz="1600">
                <a:solidFill>
                  <a:srgbClr val="666666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5887E-4F05-4593-B389-647D40DD0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647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9B9D8-EA34-4852-A458-9C736D59E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6478" y="2505075"/>
            <a:ext cx="5157787" cy="3684588"/>
          </a:xfrm>
        </p:spPr>
        <p:txBody>
          <a:bodyPr/>
          <a:lstStyle>
            <a:lvl1pPr>
              <a:buClr>
                <a:srgbClr val="AEB4B9"/>
              </a:buClr>
              <a:defRPr sz="2600"/>
            </a:lvl1pPr>
            <a:lvl2pPr>
              <a:buClr>
                <a:srgbClr val="AEB4B9"/>
              </a:buClr>
              <a:defRPr/>
            </a:lvl2pPr>
            <a:lvl3pPr>
              <a:buClr>
                <a:srgbClr val="AEB4B9"/>
              </a:buClr>
              <a:defRPr/>
            </a:lvl3pPr>
            <a:lvl4pPr>
              <a:buClr>
                <a:srgbClr val="AEB4B9"/>
              </a:buClr>
              <a:defRPr/>
            </a:lvl4pPr>
            <a:lvl5pPr>
              <a:buClr>
                <a:srgbClr val="AEB4B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3E91B9-1447-4EAE-9AB6-9200E96A9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05AF1-67AB-413D-B37A-83B233A5D7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buClr>
                <a:srgbClr val="AEB4B9"/>
              </a:buClr>
              <a:defRPr sz="2600"/>
            </a:lvl1pPr>
            <a:lvl2pPr>
              <a:buClr>
                <a:srgbClr val="AEB4B9"/>
              </a:buClr>
              <a:defRPr/>
            </a:lvl2pPr>
            <a:lvl3pPr>
              <a:buClr>
                <a:srgbClr val="AEB4B9"/>
              </a:buClr>
              <a:defRPr/>
            </a:lvl3pPr>
            <a:lvl4pPr>
              <a:buClr>
                <a:srgbClr val="AEB4B9"/>
              </a:buClr>
              <a:defRPr/>
            </a:lvl4pPr>
            <a:lvl5pPr>
              <a:buClr>
                <a:srgbClr val="AEB4B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BFEF35C-6404-4538-8F34-0A8878183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59" y="531848"/>
            <a:ext cx="7568682" cy="1158840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3D487BA0-3AE0-4031-8055-C6AFDC31E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5846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83E33A9-9C13-43F2-93A7-5CD7A6D522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7" name="Picture 16" descr="Lancaster University">
            <a:extLst>
              <a:ext uri="{FF2B5EF4-FFF2-40B4-BE49-F238E27FC236}">
                <a16:creationId xmlns:a16="http://schemas.microsoft.com/office/drawing/2014/main" id="{24641CFC-5847-40DB-B4F0-5496D257DA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3D487BA0-3AE0-4031-8055-C6AFDC31E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5846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2" name="Picture 11" descr="Lancaster University">
            <a:extLst>
              <a:ext uri="{FF2B5EF4-FFF2-40B4-BE49-F238E27FC236}">
                <a16:creationId xmlns:a16="http://schemas.microsoft.com/office/drawing/2014/main" id="{24641CFC-5847-40DB-B4F0-5496D257DA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14" name="object 4">
            <a:extLst>
              <a:ext uri="{FF2B5EF4-FFF2-40B4-BE49-F238E27FC236}">
                <a16:creationId xmlns:a16="http://schemas.microsoft.com/office/drawing/2014/main" id="{09773336-63DB-486C-B69A-924B227C3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5846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5" name="Picture 14" descr="Lancaster University">
            <a:extLst>
              <a:ext uri="{FF2B5EF4-FFF2-40B4-BE49-F238E27FC236}">
                <a16:creationId xmlns:a16="http://schemas.microsoft.com/office/drawing/2014/main" id="{6196FD2F-8C55-4C05-B1D9-48F0EED84E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3505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E911A0A4-9D31-4F34-8E71-4A07A9FDE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4508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BE2592A-4048-4211-B609-EB603E5AE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59" y="531848"/>
            <a:ext cx="7568682" cy="1158840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32CECB2-8BBC-4238-95E4-9CF53BEC0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5" name="Picture 14" descr="Lancaster University">
            <a:extLst>
              <a:ext uri="{FF2B5EF4-FFF2-40B4-BE49-F238E27FC236}">
                <a16:creationId xmlns:a16="http://schemas.microsoft.com/office/drawing/2014/main" id="{F43189D6-09CC-4664-8F2F-E317A914F4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E911A0A4-9D31-4F34-8E71-4A07A9FDE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4508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7" name="Picture 6" descr="Lancaster University">
            <a:extLst>
              <a:ext uri="{FF2B5EF4-FFF2-40B4-BE49-F238E27FC236}">
                <a16:creationId xmlns:a16="http://schemas.microsoft.com/office/drawing/2014/main" id="{F43189D6-09CC-4664-8F2F-E317A914F4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73EA68B7-ED79-420B-9B13-B3CD3BB3E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508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Lancaster University">
            <a:extLst>
              <a:ext uri="{FF2B5EF4-FFF2-40B4-BE49-F238E27FC236}">
                <a16:creationId xmlns:a16="http://schemas.microsoft.com/office/drawing/2014/main" id="{5D6FD764-2AD3-42D0-AAD3-6FB1A6E031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815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EB81DE-9DB5-4365-A5C5-617C96B6E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7214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462D4-273F-48E4-BC67-135E64C379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2883" y="2313991"/>
            <a:ext cx="9742714" cy="3862971"/>
          </a:xfrm>
        </p:spPr>
        <p:txBody>
          <a:bodyPr/>
          <a:lstStyle>
            <a:lvl1pPr marL="0" indent="0">
              <a:spcAft>
                <a:spcPts val="600"/>
              </a:spcAft>
              <a:buClr>
                <a:srgbClr val="AEB4B9"/>
              </a:buClr>
              <a:buNone/>
              <a:defRPr sz="2600" i="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Template slide: text only (use italics for sub-headings)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9C926E-B465-430E-9BB4-30F751A3E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3" y="475866"/>
            <a:ext cx="8040738" cy="1224153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0BDBDF81-CC4C-4516-B38C-887511BA3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1766" y="1841477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31E803A-17E5-4587-B9C8-543F40CC18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1023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7" name="Picture 16" descr="Lancaster University">
            <a:extLst>
              <a:ext uri="{FF2B5EF4-FFF2-40B4-BE49-F238E27FC236}">
                <a16:creationId xmlns:a16="http://schemas.microsoft.com/office/drawing/2014/main" id="{15D4E1DC-C857-4EB7-8E98-3A0E76300C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06801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es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575D8C4-2991-4037-8748-66E7016A65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940" y="2205022"/>
            <a:ext cx="9913240" cy="1399152"/>
          </a:xfrm>
        </p:spPr>
        <p:txBody>
          <a:bodyPr anchor="b">
            <a:normAutofit/>
          </a:bodyPr>
          <a:lstStyle>
            <a:lvl1pPr algn="l">
              <a:lnSpc>
                <a:spcPts val="4400"/>
              </a:lnSpc>
              <a:spcBef>
                <a:spcPts val="1110"/>
              </a:spcBef>
              <a:defRPr sz="455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Add question text here</a:t>
            </a:r>
            <a:endParaRPr lang="en-GB" dirty="0"/>
          </a:p>
        </p:txBody>
      </p:sp>
      <p:pic>
        <p:nvPicPr>
          <p:cNvPr id="8" name="Picture 7" descr="Lancaster University">
            <a:extLst>
              <a:ext uri="{FF2B5EF4-FFF2-40B4-BE49-F238E27FC236}">
                <a16:creationId xmlns:a16="http://schemas.microsoft.com/office/drawing/2014/main" id="{5A0CDDDE-2A8D-4F00-B876-791A126CBD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A1F40E0C-FCFE-45A8-B4CD-8E1C0339D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097" y="3830968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55EE488-FA38-4ABE-A8A1-1C0A496D55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3750485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EAACC63-D887-40E8-8239-FD16AE52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38" y="522516"/>
            <a:ext cx="7568682" cy="1168172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24D0BDC-AEAF-40AB-BD13-7775E2037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538" y="2313991"/>
            <a:ext cx="4965441" cy="3862971"/>
          </a:xfrm>
        </p:spPr>
        <p:txBody>
          <a:bodyPr/>
          <a:lstStyle>
            <a:lvl1pPr>
              <a:buClr>
                <a:srgbClr val="AEB4B9"/>
              </a:buClr>
              <a:defRPr sz="260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81B46DBF-1B89-405C-A53C-EE0D38B3C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4508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9DC973B-EFE1-44F1-9FB7-36E4227439C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69696" y="2317095"/>
            <a:ext cx="4965442" cy="3862971"/>
          </a:xfrm>
        </p:spPr>
        <p:txBody>
          <a:bodyPr/>
          <a:lstStyle>
            <a:lvl1pPr>
              <a:buClr>
                <a:srgbClr val="AEB4B9"/>
              </a:buClr>
              <a:defRPr sz="260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49C0CEC-03F4-4704-9D20-E00E4CD06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1" name="Picture 20" descr="Lancaster University">
            <a:extLst>
              <a:ext uri="{FF2B5EF4-FFF2-40B4-BE49-F238E27FC236}">
                <a16:creationId xmlns:a16="http://schemas.microsoft.com/office/drawing/2014/main" id="{607635CB-A9C5-437C-8837-4C730E8C63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948972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5887E-4F05-4593-B389-647D40DD0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647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9B9D8-EA34-4852-A458-9C736D59E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6478" y="2505075"/>
            <a:ext cx="5157787" cy="3684588"/>
          </a:xfrm>
        </p:spPr>
        <p:txBody>
          <a:bodyPr/>
          <a:lstStyle>
            <a:lvl1pPr>
              <a:buClr>
                <a:srgbClr val="AEB4B9"/>
              </a:buClr>
              <a:defRPr sz="2600"/>
            </a:lvl1pPr>
            <a:lvl2pPr>
              <a:buClr>
                <a:srgbClr val="AEB4B9"/>
              </a:buClr>
              <a:defRPr/>
            </a:lvl2pPr>
            <a:lvl3pPr>
              <a:buClr>
                <a:srgbClr val="AEB4B9"/>
              </a:buClr>
              <a:defRPr/>
            </a:lvl3pPr>
            <a:lvl4pPr>
              <a:buClr>
                <a:srgbClr val="AEB4B9"/>
              </a:buClr>
              <a:defRPr/>
            </a:lvl4pPr>
            <a:lvl5pPr>
              <a:buClr>
                <a:srgbClr val="AEB4B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3E91B9-1447-4EAE-9AB6-9200E96A9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05AF1-67AB-413D-B37A-83B233A5D7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buClr>
                <a:srgbClr val="AEB4B9"/>
              </a:buClr>
              <a:defRPr sz="2600"/>
            </a:lvl1pPr>
            <a:lvl2pPr>
              <a:buClr>
                <a:srgbClr val="AEB4B9"/>
              </a:buClr>
              <a:defRPr/>
            </a:lvl2pPr>
            <a:lvl3pPr>
              <a:buClr>
                <a:srgbClr val="AEB4B9"/>
              </a:buClr>
              <a:defRPr/>
            </a:lvl3pPr>
            <a:lvl4pPr>
              <a:buClr>
                <a:srgbClr val="AEB4B9"/>
              </a:buClr>
              <a:defRPr/>
            </a:lvl4pPr>
            <a:lvl5pPr>
              <a:buClr>
                <a:srgbClr val="AEB4B9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BFEF35C-6404-4538-8F34-0A8878183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59" y="531848"/>
            <a:ext cx="7568682" cy="1158840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3D487BA0-3AE0-4031-8055-C6AFDC31E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5846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83E33A9-9C13-43F2-93A7-5CD7A6D522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7" name="Picture 16" descr="Lancaster University">
            <a:extLst>
              <a:ext uri="{FF2B5EF4-FFF2-40B4-BE49-F238E27FC236}">
                <a16:creationId xmlns:a16="http://schemas.microsoft.com/office/drawing/2014/main" id="{24641CFC-5847-40DB-B4F0-5496D257DA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33304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E911A0A4-9D31-4F34-8E71-4A07A9FDE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4508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BE2592A-4048-4211-B609-EB603E5AE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59" y="531848"/>
            <a:ext cx="7568682" cy="1158840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32CECB2-8BBC-4238-95E4-9CF53BEC0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5" name="Picture 14" descr="Lancaster University">
            <a:extLst>
              <a:ext uri="{FF2B5EF4-FFF2-40B4-BE49-F238E27FC236}">
                <a16:creationId xmlns:a16="http://schemas.microsoft.com/office/drawing/2014/main" id="{F43189D6-09CC-4664-8F2F-E317A914F4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43315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462D4-273F-48E4-BC67-135E64C379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2883" y="2313991"/>
            <a:ext cx="9742714" cy="3862971"/>
          </a:xfrm>
        </p:spPr>
        <p:txBody>
          <a:bodyPr/>
          <a:lstStyle>
            <a:lvl1pPr marL="0" indent="0">
              <a:spcAft>
                <a:spcPts val="600"/>
              </a:spcAft>
              <a:buClr>
                <a:srgbClr val="AEB4B9"/>
              </a:buClr>
              <a:buNone/>
              <a:defRPr sz="2600" i="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Template slide: text only (use italics for sub-headings)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9C926E-B465-430E-9BB4-30F751A3E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3" y="475866"/>
            <a:ext cx="8040738" cy="1224153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0BDBDF81-CC4C-4516-B38C-887511BA3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1766" y="1841477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31E803A-17E5-4587-B9C8-543F40CC18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1023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7" name="Picture 16" descr="Lancaster University">
            <a:extLst>
              <a:ext uri="{FF2B5EF4-FFF2-40B4-BE49-F238E27FC236}">
                <a16:creationId xmlns:a16="http://schemas.microsoft.com/office/drawing/2014/main" id="{15D4E1DC-C857-4EB7-8E98-3A0E76300C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600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es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575D8C4-2991-4037-8748-66E7016A65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940" y="2205022"/>
            <a:ext cx="9913240" cy="1399152"/>
          </a:xfrm>
        </p:spPr>
        <p:txBody>
          <a:bodyPr anchor="b">
            <a:normAutofit/>
          </a:bodyPr>
          <a:lstStyle>
            <a:lvl1pPr algn="l">
              <a:lnSpc>
                <a:spcPts val="4400"/>
              </a:lnSpc>
              <a:spcBef>
                <a:spcPts val="1110"/>
              </a:spcBef>
              <a:defRPr sz="455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Add question text here</a:t>
            </a:r>
            <a:endParaRPr lang="en-GB" dirty="0"/>
          </a:p>
        </p:txBody>
      </p:sp>
      <p:pic>
        <p:nvPicPr>
          <p:cNvPr id="8" name="Picture 7" descr="Lancaster University">
            <a:extLst>
              <a:ext uri="{FF2B5EF4-FFF2-40B4-BE49-F238E27FC236}">
                <a16:creationId xmlns:a16="http://schemas.microsoft.com/office/drawing/2014/main" id="{5A0CDDDE-2A8D-4F00-B876-791A126CBD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A1F40E0C-FCFE-45A8-B4CD-8E1C0339D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2097" y="3830968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55EE488-FA38-4ABE-A8A1-1C0A496D55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349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5: text with bullet points &amp;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27381" y="548680"/>
            <a:ext cx="9025003" cy="1152128"/>
          </a:xfrm>
          <a:prstGeom prst="rect">
            <a:avLst/>
          </a:prstGeom>
        </p:spPr>
        <p:txBody>
          <a:bodyPr/>
          <a:lstStyle>
            <a:lvl1pPr algn="l">
              <a:lnSpc>
                <a:spcPts val="3500"/>
              </a:lnSpc>
              <a:defRPr sz="3600">
                <a:solidFill>
                  <a:srgbClr val="B5121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27053" y="1844676"/>
            <a:ext cx="7201129" cy="4752975"/>
          </a:xfrm>
          <a:prstGeom prst="rect">
            <a:avLst/>
          </a:prstGeom>
        </p:spPr>
        <p:txBody>
          <a:bodyPr vert="horz"/>
          <a:lstStyle>
            <a:lvl1pPr>
              <a:defRPr sz="2400">
                <a:solidFill>
                  <a:srgbClr val="666666"/>
                </a:solidFill>
              </a:defRPr>
            </a:lvl1pPr>
            <a:lvl2pPr>
              <a:defRPr sz="2200">
                <a:solidFill>
                  <a:srgbClr val="666666"/>
                </a:solidFill>
              </a:defRPr>
            </a:lvl2pPr>
            <a:lvl3pPr>
              <a:defRPr sz="2000">
                <a:solidFill>
                  <a:srgbClr val="666666"/>
                </a:solidFill>
              </a:defRPr>
            </a:lvl3pPr>
            <a:lvl4pPr>
              <a:defRPr sz="1800">
                <a:solidFill>
                  <a:srgbClr val="666666"/>
                </a:solidFill>
              </a:defRPr>
            </a:lvl4pPr>
            <a:lvl5pPr>
              <a:defRPr sz="1600">
                <a:solidFill>
                  <a:srgbClr val="666666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312030" y="36602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</p:spTree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EAACC63-D887-40E8-8239-FD16AE52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38" y="522516"/>
            <a:ext cx="7568682" cy="1168172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24D0BDC-AEAF-40AB-BD13-7775E2037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538" y="2313991"/>
            <a:ext cx="4965441" cy="3862971"/>
          </a:xfrm>
        </p:spPr>
        <p:txBody>
          <a:bodyPr/>
          <a:lstStyle>
            <a:lvl1pPr>
              <a:buClr>
                <a:srgbClr val="AEB4B9"/>
              </a:buClr>
              <a:defRPr sz="260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81B46DBF-1B89-405C-A53C-EE0D38B3C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508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9DC973B-EFE1-44F1-9FB7-36E4227439C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69696" y="2317095"/>
            <a:ext cx="4965442" cy="3862971"/>
          </a:xfrm>
        </p:spPr>
        <p:txBody>
          <a:bodyPr/>
          <a:lstStyle>
            <a:lvl1pPr>
              <a:buClr>
                <a:srgbClr val="AEB4B9"/>
              </a:buClr>
              <a:defRPr sz="2600">
                <a:solidFill>
                  <a:schemeClr val="tx1"/>
                </a:solidFill>
              </a:defRPr>
            </a:lvl1pPr>
            <a:lvl2pPr>
              <a:buClr>
                <a:srgbClr val="AEB4B9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AEB4B9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AEB4B9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AEB4B9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49C0CEC-03F4-4704-9D20-E00E4CD06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1" name="Picture 20" descr="Lancaster University">
            <a:extLst>
              <a:ext uri="{FF2B5EF4-FFF2-40B4-BE49-F238E27FC236}">
                <a16:creationId xmlns:a16="http://schemas.microsoft.com/office/drawing/2014/main" id="{607635CB-A9C5-437C-8837-4C730E8C63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095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5887E-4F05-4593-B389-647D40DD0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647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9B9D8-EA34-4852-A458-9C736D59E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6478" y="2505075"/>
            <a:ext cx="5157787" cy="3684588"/>
          </a:xfrm>
        </p:spPr>
        <p:txBody>
          <a:bodyPr/>
          <a:lstStyle>
            <a:lvl1pPr>
              <a:buClr>
                <a:srgbClr val="AEB4B9"/>
              </a:buClr>
              <a:defRPr sz="2600"/>
            </a:lvl1pPr>
            <a:lvl2pPr>
              <a:buClr>
                <a:srgbClr val="AEB4B9"/>
              </a:buClr>
              <a:defRPr/>
            </a:lvl2pPr>
            <a:lvl3pPr>
              <a:buClr>
                <a:srgbClr val="AEB4B9"/>
              </a:buClr>
              <a:defRPr/>
            </a:lvl3pPr>
            <a:lvl4pPr>
              <a:buClr>
                <a:srgbClr val="AEB4B9"/>
              </a:buClr>
              <a:defRPr/>
            </a:lvl4pPr>
            <a:lvl5pPr>
              <a:buClr>
                <a:srgbClr val="AEB4B9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3E91B9-1447-4EAE-9AB6-9200E96A9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05AF1-67AB-413D-B37A-83B233A5D7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buClr>
                <a:srgbClr val="AEB4B9"/>
              </a:buClr>
              <a:defRPr sz="2600"/>
            </a:lvl1pPr>
            <a:lvl2pPr>
              <a:buClr>
                <a:srgbClr val="AEB4B9"/>
              </a:buClr>
              <a:defRPr/>
            </a:lvl2pPr>
            <a:lvl3pPr>
              <a:buClr>
                <a:srgbClr val="AEB4B9"/>
              </a:buClr>
              <a:defRPr/>
            </a:lvl3pPr>
            <a:lvl4pPr>
              <a:buClr>
                <a:srgbClr val="AEB4B9"/>
              </a:buClr>
              <a:defRPr/>
            </a:lvl4pPr>
            <a:lvl5pPr>
              <a:buClr>
                <a:srgbClr val="AEB4B9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BFEF35C-6404-4538-8F34-0A8878183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59" y="531848"/>
            <a:ext cx="7568682" cy="1158840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3D487BA0-3AE0-4031-8055-C6AFDC31E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5846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83E33A9-9C13-43F2-93A7-5CD7A6D522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7" name="Picture 16" descr="Lancaster University">
            <a:extLst>
              <a:ext uri="{FF2B5EF4-FFF2-40B4-BE49-F238E27FC236}">
                <a16:creationId xmlns:a16="http://schemas.microsoft.com/office/drawing/2014/main" id="{24641CFC-5847-40DB-B4F0-5496D257DA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866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E911A0A4-9D31-4F34-8E71-4A07A9FDE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4508" y="1832146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3728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BE2592A-4048-4211-B609-EB603E5AE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59" y="531848"/>
            <a:ext cx="7568682" cy="1158840"/>
          </a:xfrm>
        </p:spPr>
        <p:txBody>
          <a:bodyPr>
            <a:normAutofit/>
          </a:bodyPr>
          <a:lstStyle>
            <a:lvl1pPr>
              <a:lnSpc>
                <a:spcPts val="3470"/>
              </a:lnSpc>
              <a:spcBef>
                <a:spcPts val="750"/>
              </a:spcBef>
              <a:defRPr sz="3600">
                <a:solidFill>
                  <a:srgbClr val="B5121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32CECB2-8BBC-4238-95E4-9CF53BEC0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414042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5" name="Picture 14" descr="Lancaster University">
            <a:extLst>
              <a:ext uri="{FF2B5EF4-FFF2-40B4-BE49-F238E27FC236}">
                <a16:creationId xmlns:a16="http://schemas.microsoft.com/office/drawing/2014/main" id="{F43189D6-09CC-4664-8F2F-E317A914F4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359" y="762000"/>
            <a:ext cx="2098889" cy="6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7451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8: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527381" y="548680"/>
            <a:ext cx="9025003" cy="458523"/>
          </a:xfrm>
          <a:prstGeom prst="rect">
            <a:avLst/>
          </a:prstGeom>
        </p:spPr>
        <p:txBody>
          <a:bodyPr/>
          <a:lstStyle>
            <a:lvl1pPr algn="l">
              <a:lnSpc>
                <a:spcPts val="3500"/>
              </a:lnSpc>
              <a:defRPr sz="3600">
                <a:solidFill>
                  <a:srgbClr val="B5121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0198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6: text with bullet points &amp;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27381" y="548680"/>
            <a:ext cx="9025003" cy="1152128"/>
          </a:xfrm>
          <a:prstGeom prst="rect">
            <a:avLst/>
          </a:prstGeom>
        </p:spPr>
        <p:txBody>
          <a:bodyPr/>
          <a:lstStyle>
            <a:lvl1pPr algn="l">
              <a:lnSpc>
                <a:spcPts val="3500"/>
              </a:lnSpc>
              <a:defRPr sz="3600">
                <a:solidFill>
                  <a:srgbClr val="B5121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27053" y="1844676"/>
            <a:ext cx="7201129" cy="4752975"/>
          </a:xfrm>
          <a:prstGeom prst="rect">
            <a:avLst/>
          </a:prstGeom>
        </p:spPr>
        <p:txBody>
          <a:bodyPr vert="horz"/>
          <a:lstStyle>
            <a:lvl1pPr>
              <a:defRPr sz="2400">
                <a:solidFill>
                  <a:srgbClr val="666666"/>
                </a:solidFill>
              </a:defRPr>
            </a:lvl1pPr>
            <a:lvl2pPr>
              <a:defRPr sz="2200">
                <a:solidFill>
                  <a:srgbClr val="666666"/>
                </a:solidFill>
              </a:defRPr>
            </a:lvl2pPr>
            <a:lvl3pPr>
              <a:defRPr sz="2000">
                <a:solidFill>
                  <a:srgbClr val="666666"/>
                </a:solidFill>
              </a:defRPr>
            </a:lvl3pPr>
            <a:lvl4pPr>
              <a:defRPr sz="1800">
                <a:solidFill>
                  <a:srgbClr val="666666"/>
                </a:solidFill>
              </a:defRPr>
            </a:lvl4pPr>
            <a:lvl5pPr>
              <a:defRPr sz="1600">
                <a:solidFill>
                  <a:srgbClr val="666666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7: 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527381" y="548680"/>
            <a:ext cx="9025003" cy="1152128"/>
          </a:xfrm>
          <a:prstGeom prst="rect">
            <a:avLst/>
          </a:prstGeom>
        </p:spPr>
        <p:txBody>
          <a:bodyPr/>
          <a:lstStyle>
            <a:lvl1pPr algn="l">
              <a:lnSpc>
                <a:spcPts val="3500"/>
              </a:lnSpc>
              <a:defRPr sz="3600">
                <a:solidFill>
                  <a:srgbClr val="B5121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8: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527381" y="548680"/>
            <a:ext cx="9025003" cy="1152128"/>
          </a:xfrm>
          <a:prstGeom prst="rect">
            <a:avLst/>
          </a:prstGeom>
        </p:spPr>
        <p:txBody>
          <a:bodyPr/>
          <a:lstStyle>
            <a:lvl1pPr algn="l">
              <a:lnSpc>
                <a:spcPts val="3500"/>
              </a:lnSpc>
              <a:defRPr sz="3600">
                <a:solidFill>
                  <a:srgbClr val="B5121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CC137-1692-4AFB-AD66-73275A917BD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08/12/2020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E80B-8BBA-49DE-8E1C-4F3C1C03D39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70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1EF2C280-F524-405F-B409-A0B3EEB3A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5942" y="195942"/>
            <a:ext cx="11812555" cy="6475445"/>
          </a:xfrm>
          <a:custGeom>
            <a:avLst/>
            <a:gdLst/>
            <a:ahLst/>
            <a:cxnLst/>
            <a:rect l="l" t="t" r="r" b="b"/>
            <a:pathLst>
              <a:path w="12048490" h="6713220">
                <a:moveTo>
                  <a:pt x="0" y="6713004"/>
                </a:moveTo>
                <a:lnTo>
                  <a:pt x="12048210" y="6713004"/>
                </a:lnTo>
                <a:lnTo>
                  <a:pt x="12048210" y="0"/>
                </a:lnTo>
                <a:lnTo>
                  <a:pt x="0" y="0"/>
                </a:lnTo>
                <a:lnTo>
                  <a:pt x="0" y="6713004"/>
                </a:lnTo>
                <a:close/>
              </a:path>
            </a:pathLst>
          </a:custGeom>
          <a:solidFill>
            <a:srgbClr val="B5111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Lancaster University">
            <a:extLst>
              <a:ext uri="{FF2B5EF4-FFF2-40B4-BE49-F238E27FC236}">
                <a16:creationId xmlns:a16="http://schemas.microsoft.com/office/drawing/2014/main" id="{B4C545BB-4FC6-4C07-B4BC-1B3873E92B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942" y="762000"/>
            <a:ext cx="2552491" cy="8069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0CF9F2-6D22-4CA4-A596-A6A43B8C793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940" y="2205022"/>
            <a:ext cx="9144000" cy="1399152"/>
          </a:xfrm>
        </p:spPr>
        <p:txBody>
          <a:bodyPr anchor="b">
            <a:normAutofit/>
          </a:bodyPr>
          <a:lstStyle>
            <a:lvl1pPr algn="l">
              <a:lnSpc>
                <a:spcPts val="4400"/>
              </a:lnSpc>
              <a:spcBef>
                <a:spcPts val="1110"/>
              </a:spcBef>
              <a:defRPr sz="45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Template slide: </a:t>
            </a:r>
            <a:br>
              <a:rPr lang="en-US" dirty="0"/>
            </a:br>
            <a:r>
              <a:rPr lang="en-US" dirty="0"/>
              <a:t>presentation title goes here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1B88C-C94B-424C-B0DC-611AA04686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4338" y="4152381"/>
            <a:ext cx="9144000" cy="1655762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525"/>
              </a:spcBef>
              <a:buNone/>
              <a:defRPr sz="265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date, month, year here</a:t>
            </a:r>
          </a:p>
          <a:p>
            <a:r>
              <a:rPr lang="en-US" dirty="0"/>
              <a:t>Insert presenter name</a:t>
            </a:r>
            <a:endParaRPr lang="en-GB" dirty="0"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4260E1F7-11D6-4F9A-9CDB-A1450D1E497D}"/>
              </a:ext>
            </a:extLst>
          </p:cNvPr>
          <p:cNvSpPr/>
          <p:nvPr userDrawn="1"/>
        </p:nvSpPr>
        <p:spPr>
          <a:xfrm>
            <a:off x="992097" y="3829921"/>
            <a:ext cx="1584325" cy="0"/>
          </a:xfrm>
          <a:custGeom>
            <a:avLst/>
            <a:gdLst/>
            <a:ahLst/>
            <a:cxnLst/>
            <a:rect l="l" t="t" r="r" b="b"/>
            <a:pathLst>
              <a:path w="1584325">
                <a:moveTo>
                  <a:pt x="0" y="0"/>
                </a:moveTo>
                <a:lnTo>
                  <a:pt x="1584159" y="0"/>
                </a:lnTo>
              </a:path>
            </a:pathLst>
          </a:custGeom>
          <a:ln w="16929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BCDE62AB-9720-4075-A15D-483E19C7D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71922" y="3832747"/>
            <a:ext cx="1590675" cy="0"/>
          </a:xfrm>
          <a:custGeom>
            <a:avLst/>
            <a:gdLst/>
            <a:ahLst/>
            <a:cxnLst/>
            <a:rect l="l" t="t" r="r" b="b"/>
            <a:pathLst>
              <a:path w="1590675">
                <a:moveTo>
                  <a:pt x="0" y="0"/>
                </a:moveTo>
                <a:lnTo>
                  <a:pt x="1590421" y="0"/>
                </a:lnTo>
              </a:path>
            </a:pathLst>
          </a:custGeom>
          <a:ln w="17043">
            <a:solidFill>
              <a:srgbClr val="A6ADB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BD4E107-ACD4-4A6A-8618-FDF878C3B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5058" y="60929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998E55D-8E2A-4AFE-A61C-B5DBBB7761E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87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title="Presented by Lancaster Universit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64" y="3879"/>
            <a:ext cx="12177273" cy="6862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83" r:id="rId8"/>
    <p:sldLayoutId id="2147483684" r:id="rId9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CC137-1692-4AFB-AD66-73275A917BDE}" type="datetimeFigureOut">
              <a:rPr lang="en-GB" smtClean="0"/>
              <a:t>08/12/2020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E80B-8BBA-49DE-8E1C-4F3C1C03D3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369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k object 16">
            <a:extLst>
              <a:ext uri="{FF2B5EF4-FFF2-40B4-BE49-F238E27FC236}">
                <a16:creationId xmlns:a16="http://schemas.microsoft.com/office/drawing/2014/main" id="{AEA68D54-1EAD-45D6-B6CC-D0722190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986" y="95973"/>
            <a:ext cx="12001500" cy="6666230"/>
          </a:xfrm>
          <a:custGeom>
            <a:avLst/>
            <a:gdLst/>
            <a:ahLst/>
            <a:cxnLst/>
            <a:rect l="l" t="t" r="r" b="b"/>
            <a:pathLst>
              <a:path w="12001500" h="6666230">
                <a:moveTo>
                  <a:pt x="0" y="6666039"/>
                </a:moveTo>
                <a:lnTo>
                  <a:pt x="12001233" y="6666039"/>
                </a:lnTo>
                <a:lnTo>
                  <a:pt x="12001233" y="0"/>
                </a:lnTo>
                <a:lnTo>
                  <a:pt x="0" y="0"/>
                </a:lnTo>
                <a:lnTo>
                  <a:pt x="0" y="6666039"/>
                </a:lnTo>
                <a:close/>
              </a:path>
            </a:pathLst>
          </a:custGeom>
          <a:ln w="191960">
            <a:solidFill>
              <a:srgbClr val="E9ECE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5B8E11-7BA2-4A60-A654-2F22523E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189B7-2C82-485D-8C8C-9F6C4A029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bk object 16">
            <a:extLst>
              <a:ext uri="{FF2B5EF4-FFF2-40B4-BE49-F238E27FC236}">
                <a16:creationId xmlns:a16="http://schemas.microsoft.com/office/drawing/2014/main" id="{AEA68D54-1EAD-45D6-B6CC-D07221904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986" y="95973"/>
            <a:ext cx="12001500" cy="6666230"/>
          </a:xfrm>
          <a:custGeom>
            <a:avLst/>
            <a:gdLst/>
            <a:ahLst/>
            <a:cxnLst/>
            <a:rect l="l" t="t" r="r" b="b"/>
            <a:pathLst>
              <a:path w="12001500" h="6666230">
                <a:moveTo>
                  <a:pt x="0" y="6666039"/>
                </a:moveTo>
                <a:lnTo>
                  <a:pt x="12001233" y="6666039"/>
                </a:lnTo>
                <a:lnTo>
                  <a:pt x="12001233" y="0"/>
                </a:lnTo>
                <a:lnTo>
                  <a:pt x="0" y="0"/>
                </a:lnTo>
                <a:lnTo>
                  <a:pt x="0" y="6666039"/>
                </a:lnTo>
                <a:close/>
              </a:path>
            </a:pathLst>
          </a:custGeom>
          <a:ln w="191960">
            <a:solidFill>
              <a:srgbClr val="E9ECE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bk object 16">
            <a:extLst>
              <a:ext uri="{FF2B5EF4-FFF2-40B4-BE49-F238E27FC236}">
                <a16:creationId xmlns:a16="http://schemas.microsoft.com/office/drawing/2014/main" id="{6319BDE6-1836-4784-B3FB-69B30DA92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986" y="95973"/>
            <a:ext cx="12001500" cy="6666230"/>
          </a:xfrm>
          <a:custGeom>
            <a:avLst/>
            <a:gdLst/>
            <a:ahLst/>
            <a:cxnLst/>
            <a:rect l="l" t="t" r="r" b="b"/>
            <a:pathLst>
              <a:path w="12001500" h="6666230">
                <a:moveTo>
                  <a:pt x="0" y="6666039"/>
                </a:moveTo>
                <a:lnTo>
                  <a:pt x="12001233" y="6666039"/>
                </a:lnTo>
                <a:lnTo>
                  <a:pt x="12001233" y="0"/>
                </a:lnTo>
                <a:lnTo>
                  <a:pt x="0" y="0"/>
                </a:lnTo>
                <a:lnTo>
                  <a:pt x="0" y="6666039"/>
                </a:lnTo>
                <a:close/>
              </a:path>
            </a:pathLst>
          </a:custGeom>
          <a:ln w="191960">
            <a:solidFill>
              <a:srgbClr val="E9ECE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222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71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AEB4B9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EB4B9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EB4B9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EB4B9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EB4B9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2.tiff"/><Relationship Id="rId4" Type="http://schemas.openxmlformats.org/officeDocument/2006/relationships/image" Target="../media/image21.tif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ncaster.ac.uk/connec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png"/><Relationship Id="rId4" Type="http://schemas.openxmlformats.org/officeDocument/2006/relationships/hyperlink" Target="https://www.lancaster.ac.uk/working-with-schools/schools-resource-hub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AD079-FCD2-4885-8BE0-FD9919EE13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Admissions, Outreach &amp; Recruitment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260A90-7F07-4A3F-9158-D95B5CA4BB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GB" sz="2800" dirty="0"/>
              <a:t>Karen Burns – Student Recruitment Manager</a:t>
            </a:r>
          </a:p>
          <a:p>
            <a:r>
              <a:rPr lang="en-GB" sz="2800" dirty="0">
                <a:cs typeface="Calibri"/>
              </a:rPr>
              <a:t>Nichola Mason – Student Recruitment Officer (North West)</a:t>
            </a:r>
          </a:p>
          <a:p>
            <a:r>
              <a:rPr lang="en-GB" sz="2800" dirty="0">
                <a:cs typeface="Calibri"/>
              </a:rPr>
              <a:t>Claire Roberts – Undergraduate Admissions Officer</a:t>
            </a:r>
          </a:p>
          <a:p>
            <a:r>
              <a:rPr lang="en-GB" sz="2800" dirty="0">
                <a:cs typeface="Calibri"/>
              </a:rPr>
              <a:t>Martin Walker – Outreach Officer</a:t>
            </a:r>
          </a:p>
          <a:p>
            <a:r>
              <a:rPr lang="en-GB" sz="2800" dirty="0">
                <a:cs typeface="Calibri"/>
              </a:rPr>
              <a:t>Mutty Dad – Recruitment and Conversion Manager (LUMS)</a:t>
            </a:r>
          </a:p>
          <a:p>
            <a:endParaRPr lang="en-GB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4378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7F44E-5580-43BC-ABB5-D3CAC69B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/>
                <a:cs typeface="Calibri"/>
              </a:rPr>
              <a:t>The Student Lifecycle at Lancaster </a:t>
            </a:r>
            <a:endParaRPr lang="en-GB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1975384" y="2468592"/>
          <a:ext cx="8238368" cy="2877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/>
        </p:nvGraphicFramePr>
        <p:xfrm>
          <a:off x="296078" y="4219695"/>
          <a:ext cx="10899736" cy="3812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6078" y="4711307"/>
            <a:ext cx="11596981" cy="16606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9FC36A0-3644-4C77-8EE5-30465AD5CA1F}"/>
              </a:ext>
            </a:extLst>
          </p:cNvPr>
          <p:cNvSpPr txBox="1"/>
          <p:nvPr/>
        </p:nvSpPr>
        <p:spPr>
          <a:xfrm>
            <a:off x="566894" y="2027287"/>
            <a:ext cx="1062892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cs typeface="Arial"/>
              </a:rPr>
              <a:t>The Outreach and Success Team: </a:t>
            </a:r>
            <a:r>
              <a:rPr lang="en-GB" sz="2400" dirty="0">
                <a:cs typeface="Arial"/>
              </a:rPr>
              <a:t>Support and engage students across the lifecycle. Before and after they arrive at Lancaster.</a:t>
            </a:r>
            <a:endParaRPr lang="en-GB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2203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7F44E-5580-43BC-ABB5-D3CAC69B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do we work with?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C36A0-3644-4C77-8EE5-30465AD5CA1F}"/>
              </a:ext>
            </a:extLst>
          </p:cNvPr>
          <p:cNvSpPr txBox="1"/>
          <p:nvPr/>
        </p:nvSpPr>
        <p:spPr>
          <a:xfrm>
            <a:off x="536040" y="2113370"/>
            <a:ext cx="5756605" cy="48320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b="1" dirty="0">
                <a:cs typeface="Arial"/>
              </a:rPr>
              <a:t>Predominantly work with students from under-represented backgrounds</a:t>
            </a:r>
          </a:p>
          <a:p>
            <a:endParaRPr lang="en-GB" sz="2400" b="1" dirty="0">
              <a:cs typeface="Arial"/>
            </a:endParaRPr>
          </a:p>
          <a:p>
            <a:r>
              <a:rPr lang="en-GB" sz="2400" b="1" dirty="0">
                <a:cs typeface="Arial"/>
              </a:rPr>
              <a:t>School/College Criteria:</a:t>
            </a:r>
          </a:p>
          <a:p>
            <a:pPr marL="342900" indent="-342900">
              <a:buFontTx/>
              <a:buChar char="-"/>
            </a:pPr>
            <a:r>
              <a:rPr lang="en-GB" sz="2400" dirty="0">
                <a:cs typeface="Arial"/>
              </a:rPr>
              <a:t>Outreach Schools Target List</a:t>
            </a:r>
          </a:p>
          <a:p>
            <a:pPr marL="800100" lvl="1" indent="-342900">
              <a:buFontTx/>
              <a:buChar char="-"/>
            </a:pPr>
            <a:r>
              <a:rPr lang="en-GB" dirty="0">
                <a:cs typeface="Arial"/>
              </a:rPr>
              <a:t>LPN, FSM, Progress 8, Attainment 8, local schools. </a:t>
            </a:r>
          </a:p>
          <a:p>
            <a:endParaRPr lang="en-US" sz="2400" dirty="0">
              <a:cs typeface="Arial"/>
            </a:endParaRPr>
          </a:p>
          <a:p>
            <a:r>
              <a:rPr lang="en-GB" sz="2400" b="1" dirty="0">
                <a:cs typeface="Arial"/>
              </a:rPr>
              <a:t>Individual Criteria : </a:t>
            </a:r>
            <a:endParaRPr lang="en-GB" sz="2400" dirty="0">
              <a:cs typeface="Arial"/>
            </a:endParaRPr>
          </a:p>
          <a:p>
            <a:pPr marL="342900" indent="-342900">
              <a:buFontTx/>
              <a:buChar char="-"/>
            </a:pPr>
            <a:r>
              <a:rPr lang="en-GB" sz="2400" dirty="0">
                <a:cs typeface="Arial"/>
              </a:rPr>
              <a:t>Most activities require meeting young people/students to meet 2 WP criteria.</a:t>
            </a:r>
          </a:p>
          <a:p>
            <a:pPr marL="800100" lvl="1" indent="-342900">
              <a:buFontTx/>
              <a:buChar char="-"/>
            </a:pPr>
            <a:r>
              <a:rPr lang="en-GB" dirty="0">
                <a:cs typeface="Arial"/>
              </a:rPr>
              <a:t>Can be flexible on this.</a:t>
            </a:r>
          </a:p>
          <a:p>
            <a:pPr marL="342900" indent="-342900">
              <a:buFontTx/>
              <a:buChar char="-"/>
            </a:pPr>
            <a:endParaRPr lang="en-US" sz="2400" dirty="0">
              <a:cs typeface="Arial"/>
            </a:endParaRPr>
          </a:p>
          <a:p>
            <a:pPr>
              <a:buChar char="•"/>
            </a:pPr>
            <a:endParaRPr lang="en-US" sz="2400" dirty="0"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0325" y="1507954"/>
            <a:ext cx="520905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AM I ELIGIBLE?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am from a low income background (i.e. household income of £30,000 or less)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am from a neighbourhood where higher education participation is low (POLAR4 Quintile 1, can be checked using the tool below)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am the first in my family to progress to higher education (Neither of your parents attended university except as a mature student)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am from a certain minority ethnic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have a disability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have a mental health problem, Specific Learning Difficulty and/or am on the autism spectrum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am in receipt of free school meals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am eligible for pupil premium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am in care, looked after or a care leaver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have caring responsibilities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am estranged from my family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am from a gypsy or Traveller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am a refugee or asylum seeker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/>
              <a:t>I am from a military family</a:t>
            </a:r>
          </a:p>
        </p:txBody>
      </p:sp>
    </p:spTree>
    <p:extLst>
      <p:ext uri="{BB962C8B-B14F-4D97-AF65-F5344CB8AC3E}">
        <p14:creationId xmlns:p14="http://schemas.microsoft.com/office/powerpoint/2010/main" val="1015795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8AD30-240A-48FE-B3D4-32CF28D80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Outreach Activity: Year 12/13 &amp; BTEC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447403-C908-4F3E-BCE4-AD906DD99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02" y="2035189"/>
            <a:ext cx="8035763" cy="44049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/>
              <a:t>FASS Taster Days </a:t>
            </a:r>
          </a:p>
          <a:p>
            <a:pPr marL="0" indent="0">
              <a:buNone/>
            </a:pPr>
            <a:r>
              <a:rPr lang="en-GB" dirty="0"/>
              <a:t>Multi-subject taster sessions for A level/BTEC students designed to give them a taster of university in different Arts and Social Sciences subjects.</a:t>
            </a:r>
          </a:p>
          <a:p>
            <a:pPr>
              <a:buFontTx/>
              <a:buChar char="-"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LUMS Taster Days </a:t>
            </a:r>
          </a:p>
          <a:p>
            <a:pPr marL="0" indent="0">
              <a:buNone/>
            </a:pPr>
            <a:r>
              <a:rPr lang="en-GB" dirty="0"/>
              <a:t>Multi-subject taster sessions for A level/BTEC students designed to give them a taster of university in different Management-related subjects.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STEM Taster Days</a:t>
            </a:r>
          </a:p>
          <a:p>
            <a:pPr marL="0" indent="0">
              <a:buNone/>
            </a:pPr>
            <a:r>
              <a:rPr lang="en-GB" dirty="0"/>
              <a:t>Multi-subject taster sessions for A level/BTEC students designed to give them a taster of university in different STEM subject areas.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b="1" dirty="0"/>
              <a:t>Summer Schools (Arts/Social Sciences, Science/Technology, Medicine)</a:t>
            </a:r>
          </a:p>
          <a:p>
            <a:pPr marL="0" indent="0">
              <a:buNone/>
            </a:pPr>
            <a:r>
              <a:rPr lang="en-GB" dirty="0"/>
              <a:t>Insight into what it’s like to study at undergraduate level: lectures, seminars and essay assignments etc.</a:t>
            </a:r>
          </a:p>
          <a:p>
            <a:pPr marL="0" indent="0">
              <a:buNone/>
            </a:pP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170" y="4375355"/>
            <a:ext cx="2835146" cy="18900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170" y="2166507"/>
            <a:ext cx="2853099" cy="189849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61884" y="134939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/>
              <a:t>* </a:t>
            </a:r>
            <a:r>
              <a:rPr lang="en-GB" b="1" i="1" dirty="0"/>
              <a:t>Usually on-campus, online for the immediate future</a:t>
            </a:r>
            <a:r>
              <a:rPr lang="en-GB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801352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8AD30-240A-48FE-B3D4-32CF28D80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Outreach Activity: Year 9 &amp; 10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447403-C908-4F3E-BCE4-AD906DD99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967" y="2294325"/>
            <a:ext cx="8114420" cy="386297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/>
              <a:t>Discover FASS</a:t>
            </a:r>
          </a:p>
          <a:p>
            <a:pPr marL="0" indent="0">
              <a:buNone/>
            </a:pPr>
            <a:r>
              <a:rPr lang="en-GB" dirty="0"/>
              <a:t>Taster sessions for Year 9 and 10 students in subjects not currently available to them in High School to inspire them to think beyond the curriculum. </a:t>
            </a:r>
          </a:p>
          <a:p>
            <a:pPr>
              <a:buFontTx/>
              <a:buChar char="-"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Discover LUMS</a:t>
            </a:r>
          </a:p>
          <a:p>
            <a:pPr marL="0" indent="0">
              <a:buNone/>
            </a:pPr>
            <a:r>
              <a:rPr lang="en-GB" dirty="0"/>
              <a:t>Taster sessions for Year 9 and 10 students in subjects not currently available to them in High School to inspire them to think beyond the curriculum. 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STEM Challenge Day </a:t>
            </a:r>
          </a:p>
          <a:p>
            <a:pPr marL="0" indent="0">
              <a:buNone/>
            </a:pPr>
            <a:r>
              <a:rPr lang="en-GB" dirty="0"/>
              <a:t>An event for Year 9 students in which they compete in a STEM subject area on behalf of their school.</a:t>
            </a:r>
          </a:p>
          <a:p>
            <a:pPr marL="0" indent="0">
              <a:buNone/>
            </a:pP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16" y="4543109"/>
            <a:ext cx="2517058" cy="1678038"/>
          </a:xfrm>
          <a:prstGeom prst="rect">
            <a:avLst/>
          </a:prstGeom>
        </p:spPr>
      </p:pic>
      <p:pic>
        <p:nvPicPr>
          <p:cNvPr id="6" name="Picture 2" descr="Z:\UKSRO RECRUITMENT\UKSRO UNDERGRADUATE RECRUITMENT\Talks\2017\Templates, Slides and Images\Image Bank\Lecture\JKP-141024-122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"/>
          <a:stretch/>
        </p:blipFill>
        <p:spPr bwMode="auto">
          <a:xfrm>
            <a:off x="10036721" y="1894184"/>
            <a:ext cx="1522453" cy="233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20032" y="1374348"/>
            <a:ext cx="5356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* </a:t>
            </a:r>
            <a:r>
              <a:rPr lang="en-GB" b="1" i="1" dirty="0"/>
              <a:t>Usually on-campus, online for the immediate future</a:t>
            </a:r>
            <a:r>
              <a:rPr lang="en-GB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484242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AD079-FCD2-4885-8BE0-FD9919EE1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939" y="2205022"/>
            <a:ext cx="10048711" cy="1399152"/>
          </a:xfrm>
        </p:spPr>
        <p:txBody>
          <a:bodyPr/>
          <a:lstStyle/>
          <a:p>
            <a:r>
              <a:rPr lang="en-GB" dirty="0"/>
              <a:t>Lancaster University Management School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260A90-7F07-4A3F-9158-D95B5CA4BB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GB" sz="2800" dirty="0"/>
              <a:t>Mutty Dad – Recruitment and Conversion Manager</a:t>
            </a:r>
          </a:p>
          <a:p>
            <a:endParaRPr lang="en-GB" sz="2800" dirty="0">
              <a:cs typeface="Calibri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FEF202BA-D83E-4640-9877-EDBB5C3ACB5B}"/>
              </a:ext>
            </a:extLst>
          </p:cNvPr>
          <p:cNvSpPr/>
          <p:nvPr/>
        </p:nvSpPr>
        <p:spPr>
          <a:xfrm>
            <a:off x="8360409" y="354881"/>
            <a:ext cx="3515215" cy="1850141"/>
          </a:xfrm>
          <a:custGeom>
            <a:avLst/>
            <a:gdLst/>
            <a:ahLst/>
            <a:cxnLst/>
            <a:rect l="l" t="t" r="r" b="b"/>
            <a:pathLst>
              <a:path w="8999220" h="6713220">
                <a:moveTo>
                  <a:pt x="0" y="6713004"/>
                </a:moveTo>
                <a:lnTo>
                  <a:pt x="8999004" y="6713004"/>
                </a:lnTo>
                <a:lnTo>
                  <a:pt x="8999004" y="0"/>
                </a:lnTo>
                <a:lnTo>
                  <a:pt x="0" y="0"/>
                </a:lnTo>
                <a:lnTo>
                  <a:pt x="0" y="6713004"/>
                </a:lnTo>
                <a:close/>
              </a:path>
            </a:pathLst>
          </a:custGeom>
          <a:solidFill>
            <a:srgbClr val="B5111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DCF2FB-9915-3343-B13C-A5106CB7F59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427" y="704126"/>
            <a:ext cx="3813069" cy="78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88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990BBB-F87E-4C17-A45B-E11F523BC3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754" y="472077"/>
            <a:ext cx="2376264" cy="4816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65D038-AEE8-4491-8C59-AA3B253064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92" y="6016746"/>
            <a:ext cx="4563319" cy="4445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C22924-122F-964E-B6CE-F5427C6049F2}"/>
              </a:ext>
            </a:extLst>
          </p:cNvPr>
          <p:cNvSpPr txBox="1"/>
          <p:nvPr/>
        </p:nvSpPr>
        <p:spPr>
          <a:xfrm>
            <a:off x="614697" y="2005214"/>
            <a:ext cx="7736181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/>
              </a:rPr>
              <a:t>Our new normal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/>
              </a:rPr>
              <a:t>Our community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/>
              </a:rPr>
              <a:t>Activities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/>
              </a:rPr>
              <a:t>Masterclasses/Taster Days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/>
              </a:rPr>
              <a:t>Meet the Management School drop-ins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/>
              </a:rPr>
              <a:t>“100-day Challenge”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cs typeface="Arial"/>
              </a:rPr>
              <a:t>Open for Business</a:t>
            </a:r>
          </a:p>
          <a:p>
            <a:endParaRPr lang="en-US" sz="2400" dirty="0">
              <a:cs typeface="Arial"/>
            </a:endParaRPr>
          </a:p>
          <a:p>
            <a:endParaRPr lang="en-GB" dirty="0">
              <a:cs typeface="Arial"/>
            </a:endParaRPr>
          </a:p>
          <a:p>
            <a:pPr>
              <a:buChar char="•"/>
            </a:pPr>
            <a:endParaRPr lang="en-GB" dirty="0">
              <a:cs typeface="Arial"/>
            </a:endParaRPr>
          </a:p>
          <a:p>
            <a:pPr>
              <a:buChar char="•"/>
            </a:pPr>
            <a:endParaRPr lang="en-GB" dirty="0">
              <a:cs typeface="Arial"/>
            </a:endParaRPr>
          </a:p>
          <a:p>
            <a:pPr>
              <a:buChar char="•"/>
            </a:pPr>
            <a:endParaRPr lang="en-GB" dirty="0"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7E4AFC-FE1F-324C-A2CC-015AD87AF5BE}"/>
              </a:ext>
            </a:extLst>
          </p:cNvPr>
          <p:cNvSpPr txBox="1">
            <a:spLocks/>
          </p:cNvSpPr>
          <p:nvPr/>
        </p:nvSpPr>
        <p:spPr>
          <a:xfrm>
            <a:off x="783773" y="475866"/>
            <a:ext cx="8250058" cy="1224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3600" kern="1200">
                <a:solidFill>
                  <a:srgbClr val="B512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latin typeface="Calibri"/>
                <a:cs typeface="Calibri"/>
              </a:rPr>
              <a:t>Lancaster University Management School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5536A2-860B-7F47-9161-6D9F3D8D5F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3831" y="3715475"/>
            <a:ext cx="2569852" cy="25698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826FC9-DEB7-4349-9BDA-A170C50271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3831" y="1580513"/>
            <a:ext cx="2569852" cy="186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20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AD079-FCD2-4885-8BE0-FD9919EE13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Contact 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260A90-7F07-4A3F-9158-D95B5CA4BB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4338" y="4152380"/>
            <a:ext cx="9144000" cy="2167397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sz="2800" dirty="0"/>
              <a:t>Karen Burns – k.burns1@lancaster.ac.uk</a:t>
            </a:r>
          </a:p>
          <a:p>
            <a:r>
              <a:rPr lang="en-GB" sz="2800" dirty="0">
                <a:cs typeface="Calibri"/>
              </a:rPr>
              <a:t>Nichola Mason – n.mason5@lancaster.ac.uk</a:t>
            </a:r>
          </a:p>
          <a:p>
            <a:r>
              <a:rPr lang="en-GB" sz="2800" dirty="0">
                <a:cs typeface="Calibri"/>
              </a:rPr>
              <a:t>Claire Roberts – c.l.Roberts@lancaster.ac.uk</a:t>
            </a:r>
          </a:p>
          <a:p>
            <a:r>
              <a:rPr lang="en-GB" sz="2800" dirty="0">
                <a:cs typeface="Calibri"/>
              </a:rPr>
              <a:t>Martin Walker – m.walker3@lancaster.ac.uk</a:t>
            </a:r>
          </a:p>
          <a:p>
            <a:r>
              <a:rPr lang="en-GB" sz="2800" dirty="0">
                <a:cs typeface="Calibri"/>
              </a:rPr>
              <a:t>Mutty Dad – m.dad@lancaster.ac.uk</a:t>
            </a:r>
          </a:p>
        </p:txBody>
      </p:sp>
    </p:spTree>
    <p:extLst>
      <p:ext uri="{BB962C8B-B14F-4D97-AF65-F5344CB8AC3E}">
        <p14:creationId xmlns:p14="http://schemas.microsoft.com/office/powerpoint/2010/main" val="3041878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AD079-FCD2-4885-8BE0-FD9919EE1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940" y="2205022"/>
            <a:ext cx="9466646" cy="1399152"/>
          </a:xfrm>
        </p:spPr>
        <p:txBody>
          <a:bodyPr/>
          <a:lstStyle/>
          <a:p>
            <a:r>
              <a:rPr lang="en-GB" dirty="0"/>
              <a:t>Admissions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260A90-7F07-4A3F-9158-D95B5CA4BB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GB" sz="2800" dirty="0"/>
              <a:t>Claire Roberts – Undergraduate Admissions Manager</a:t>
            </a:r>
            <a:endParaRPr lang="en-GB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8117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7F44E-5580-43BC-ABB5-D3CAC69B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/>
                <a:cs typeface="Calibri"/>
              </a:rPr>
              <a:t>Admissions update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783772" y="2444799"/>
            <a:ext cx="10792531" cy="2405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rgbClr val="AEB4B9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prstClr val="black"/>
                </a:solidFill>
              </a:rPr>
              <a:t>Admissions cycle 2021 (national picture)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rgbClr val="AEB4B9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prstClr val="black"/>
                </a:solidFill>
              </a:rPr>
              <a:t>Changes to dates and deadlines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rgbClr val="AEB4B9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prstClr val="black"/>
                </a:solidFill>
              </a:rPr>
              <a:t>Exams, results and clearing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rgbClr val="AEB4B9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prstClr val="black"/>
                </a:solidFill>
              </a:rPr>
              <a:t>National HE admissions reform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rgbClr val="AEB4B9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prstClr val="black"/>
                </a:solidFill>
              </a:rPr>
              <a:t>Admissions at Lancaster</a:t>
            </a:r>
          </a:p>
        </p:txBody>
      </p:sp>
    </p:spTree>
    <p:extLst>
      <p:ext uri="{BB962C8B-B14F-4D97-AF65-F5344CB8AC3E}">
        <p14:creationId xmlns:p14="http://schemas.microsoft.com/office/powerpoint/2010/main" val="558686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AD079-FCD2-4885-8BE0-FD9919EE13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What’s new in schools engagement?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260A90-7F07-4A3F-9158-D95B5CA4BB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GB" sz="2800" dirty="0"/>
              <a:t>Karen Burns – Student Recruitment Manager</a:t>
            </a:r>
          </a:p>
          <a:p>
            <a:r>
              <a:rPr lang="en-GB" sz="2800" dirty="0">
                <a:cs typeface="Calibri"/>
              </a:rPr>
              <a:t>Nichola Mason – Student Recruitment Officer (North West)</a:t>
            </a:r>
          </a:p>
          <a:p>
            <a:endParaRPr lang="en-GB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273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7F44E-5580-43BC-ABB5-D3CAC69B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/>
                <a:cs typeface="Calibri"/>
              </a:rPr>
              <a:t>Our reputation 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73" y="2158509"/>
            <a:ext cx="9450119" cy="425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5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7F44E-5580-43BC-ABB5-D3CAC69B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/>
                <a:cs typeface="Calibri"/>
              </a:rPr>
              <a:t>Digital engagement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C36A0-3644-4C77-8EE5-30465AD5CA1F}"/>
              </a:ext>
            </a:extLst>
          </p:cNvPr>
          <p:cNvSpPr txBox="1"/>
          <p:nvPr/>
        </p:nvSpPr>
        <p:spPr>
          <a:xfrm>
            <a:off x="614697" y="1492258"/>
            <a:ext cx="7924844" cy="51706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cs typeface="Arial"/>
              </a:rPr>
              <a:t>Open access webinars: </a:t>
            </a:r>
            <a:r>
              <a:rPr lang="en-GB" sz="2400" dirty="0">
                <a:cs typeface="Arial"/>
              </a:rPr>
              <a:t>to support HE progression and </a:t>
            </a:r>
            <a:r>
              <a:rPr lang="en-US" sz="2400" dirty="0">
                <a:cs typeface="Arial"/>
              </a:rPr>
              <a:t>​subject specific </a:t>
            </a:r>
            <a:r>
              <a:rPr lang="en-US" sz="2400" dirty="0">
                <a:cs typeface="Arial"/>
                <a:hlinkClick r:id="rId3"/>
              </a:rPr>
              <a:t>www.lancaster.ac.uk/connect</a:t>
            </a:r>
            <a:endParaRPr lang="en-US" sz="2400" dirty="0">
              <a:cs typeface="Arial"/>
            </a:endParaRPr>
          </a:p>
          <a:p>
            <a:endParaRPr lang="en-US" sz="2400" dirty="0">
              <a:cs typeface="Arial"/>
            </a:endParaRPr>
          </a:p>
          <a:p>
            <a:r>
              <a:rPr lang="en-GB" sz="2400" b="1" dirty="0">
                <a:cs typeface="Arial"/>
              </a:rPr>
              <a:t>Digital resource hub: </a:t>
            </a:r>
            <a:r>
              <a:rPr lang="en-GB" sz="2400" dirty="0">
                <a:cs typeface="Arial"/>
              </a:rPr>
              <a:t>resources for students and teachers</a:t>
            </a:r>
          </a:p>
          <a:p>
            <a:r>
              <a:rPr lang="en-US" sz="2400" dirty="0">
                <a:cs typeface="Arial"/>
                <a:hlinkClick r:id="rId4"/>
              </a:rPr>
              <a:t>https://www.lancaster.ac.uk/working-with-schools/schools-resource-hub/</a:t>
            </a:r>
            <a:endParaRPr lang="en-US" sz="2400" dirty="0">
              <a:cs typeface="Arial"/>
            </a:endParaRPr>
          </a:p>
          <a:p>
            <a:endParaRPr lang="en-US" sz="2400" dirty="0">
              <a:cs typeface="Arial"/>
            </a:endParaRPr>
          </a:p>
          <a:p>
            <a:r>
              <a:rPr lang="en-GB" sz="2400" b="1" dirty="0">
                <a:cs typeface="Arial"/>
              </a:rPr>
              <a:t>Content on demand: </a:t>
            </a:r>
            <a:r>
              <a:rPr lang="en-GB" sz="2400" dirty="0">
                <a:cs typeface="Arial"/>
              </a:rPr>
              <a:t>pre-recorded sessions that you can share at your convenience</a:t>
            </a:r>
            <a:endParaRPr lang="en-US" sz="2400" dirty="0">
              <a:cs typeface="Arial"/>
            </a:endParaRPr>
          </a:p>
          <a:p>
            <a:endParaRPr lang="en-US" sz="2400" dirty="0">
              <a:cs typeface="Arial"/>
            </a:endParaRPr>
          </a:p>
          <a:p>
            <a:r>
              <a:rPr lang="en-GB" sz="2400" b="1" dirty="0">
                <a:cs typeface="Arial"/>
              </a:rPr>
              <a:t>Bespoke sessions: </a:t>
            </a:r>
            <a:r>
              <a:rPr lang="en-GB" sz="2400" dirty="0">
                <a:cs typeface="Arial"/>
              </a:rPr>
              <a:t>live sessions with interactive Q&amp;A</a:t>
            </a:r>
            <a:endParaRPr lang="en-US" sz="2400" dirty="0">
              <a:cs typeface="Arial"/>
            </a:endParaRPr>
          </a:p>
          <a:p>
            <a:pPr>
              <a:buChar char="•"/>
            </a:pPr>
            <a:endParaRPr lang="en-US" sz="2400" dirty="0">
              <a:cs typeface="Arial"/>
            </a:endParaRPr>
          </a:p>
          <a:p>
            <a:r>
              <a:rPr lang="en-GB" sz="2400" b="1" dirty="0">
                <a:cs typeface="Arial"/>
              </a:rPr>
              <a:t>Virtual HE fairs : </a:t>
            </a:r>
            <a:r>
              <a:rPr lang="en-GB" sz="2400" dirty="0">
                <a:cs typeface="Arial"/>
              </a:rPr>
              <a:t>UCAS and UK University Search</a:t>
            </a:r>
            <a:endParaRPr lang="en-US" sz="2400" dirty="0">
              <a:cs typeface="Arial"/>
            </a:endParaRPr>
          </a:p>
          <a:p>
            <a:pPr>
              <a:buChar char="•"/>
            </a:pPr>
            <a:endParaRPr lang="en-GB" dirty="0"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9541" y="1817739"/>
            <a:ext cx="3164098" cy="47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116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7F44E-5580-43BC-ABB5-D3CAC69B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/>
                <a:cs typeface="Calibri"/>
              </a:rPr>
              <a:t>New initiatives for 2020/21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C36A0-3644-4C77-8EE5-30465AD5CA1F}"/>
              </a:ext>
            </a:extLst>
          </p:cNvPr>
          <p:cNvSpPr txBox="1"/>
          <p:nvPr/>
        </p:nvSpPr>
        <p:spPr>
          <a:xfrm>
            <a:off x="614697" y="2005214"/>
            <a:ext cx="7736181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cs typeface="Arial"/>
              </a:rPr>
              <a:t>Information and support for parents and carers: </a:t>
            </a:r>
            <a:r>
              <a:rPr lang="en-GB" sz="2400" dirty="0">
                <a:cs typeface="Arial"/>
              </a:rPr>
              <a:t>tailored webinars, parents guide and newsletter, dedicated point of contact: parents@lancaster.ac.uk</a:t>
            </a:r>
          </a:p>
          <a:p>
            <a:endParaRPr lang="en-US" sz="2400" dirty="0">
              <a:cs typeface="Arial"/>
            </a:endParaRPr>
          </a:p>
          <a:p>
            <a:r>
              <a:rPr lang="en-GB" sz="2400" b="1" dirty="0">
                <a:cs typeface="Arial"/>
              </a:rPr>
              <a:t>Activities for pre-16s: </a:t>
            </a:r>
            <a:r>
              <a:rPr lang="en-GB" sz="2400" dirty="0">
                <a:cs typeface="Arial"/>
              </a:rPr>
              <a:t>to support key decision points e.g. GCSE and level 3 choices</a:t>
            </a:r>
            <a:endParaRPr lang="en-US" sz="2400" dirty="0">
              <a:cs typeface="Arial"/>
            </a:endParaRPr>
          </a:p>
          <a:p>
            <a:pPr>
              <a:buChar char="•"/>
            </a:pPr>
            <a:endParaRPr lang="en-US" sz="2400" dirty="0">
              <a:cs typeface="Arial"/>
            </a:endParaRPr>
          </a:p>
          <a:p>
            <a:r>
              <a:rPr lang="en-GB" sz="2400" b="1" dirty="0">
                <a:cs typeface="Arial"/>
              </a:rPr>
              <a:t>Teacher CPD: </a:t>
            </a:r>
            <a:r>
              <a:rPr lang="en-GB" sz="2400" dirty="0">
                <a:cs typeface="Arial"/>
              </a:rPr>
              <a:t>twilight sessions from January 2021</a:t>
            </a:r>
            <a:endParaRPr lang="en-US" sz="2400" dirty="0">
              <a:cs typeface="Arial"/>
            </a:endParaRPr>
          </a:p>
          <a:p>
            <a:endParaRPr lang="en-US" sz="2400" dirty="0">
              <a:cs typeface="Arial"/>
            </a:endParaRPr>
          </a:p>
          <a:p>
            <a:r>
              <a:rPr lang="en-GB" sz="2400" b="1" dirty="0">
                <a:cs typeface="Arial"/>
              </a:rPr>
              <a:t>Subject engagement: </a:t>
            </a:r>
            <a:r>
              <a:rPr lang="en-GB" sz="2400" dirty="0">
                <a:cs typeface="Arial"/>
              </a:rPr>
              <a:t>Masterclasses, tasters, lectures</a:t>
            </a:r>
            <a:endParaRPr lang="en-US" sz="2400" dirty="0">
              <a:cs typeface="Arial"/>
            </a:endParaRPr>
          </a:p>
          <a:p>
            <a:pPr>
              <a:buChar char="•"/>
            </a:pPr>
            <a:endParaRPr lang="en-GB" dirty="0"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1619" y="1700019"/>
            <a:ext cx="3096057" cy="2152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1619" y="3967304"/>
            <a:ext cx="3057952" cy="221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96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D8AD30-240A-48FE-B3D4-32CF28D80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 points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447403-C908-4F3E-BCE4-AD906DD99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How has Covid-19 affected students’ decision making?</a:t>
            </a:r>
          </a:p>
          <a:p>
            <a:r>
              <a:rPr lang="en-GB" dirty="0"/>
              <a:t>How are students getting their information in the absence</a:t>
            </a:r>
          </a:p>
          <a:p>
            <a:pPr marL="0" indent="0">
              <a:buNone/>
            </a:pPr>
            <a:r>
              <a:rPr lang="en-GB" dirty="0"/>
              <a:t> of UCAS fairs and Open days? </a:t>
            </a:r>
          </a:p>
          <a:p>
            <a:r>
              <a:rPr lang="en-GB" dirty="0"/>
              <a:t>How can we support them and you?</a:t>
            </a:r>
          </a:p>
          <a:p>
            <a:r>
              <a:rPr lang="en-GB" dirty="0"/>
              <a:t>How can our academics engage?</a:t>
            </a:r>
          </a:p>
          <a:p>
            <a:r>
              <a:rPr lang="en-GB" dirty="0"/>
              <a:t>How can we engage with parents?</a:t>
            </a:r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796723-BE0B-4EAE-A9E0-73B0052585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6" r="52104"/>
          <a:stretch/>
        </p:blipFill>
        <p:spPr>
          <a:xfrm>
            <a:off x="9318173" y="2925194"/>
            <a:ext cx="2225727" cy="335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389375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AD079-FCD2-4885-8BE0-FD9919EE1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940" y="2205022"/>
            <a:ext cx="9466646" cy="1399152"/>
          </a:xfrm>
        </p:spPr>
        <p:txBody>
          <a:bodyPr/>
          <a:lstStyle/>
          <a:p>
            <a:r>
              <a:rPr lang="en-GB" dirty="0"/>
              <a:t>Outreach and Widening Participation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260A90-7F07-4A3F-9158-D95B5CA4BB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GB" sz="2800" dirty="0"/>
              <a:t>Martin Walker, Outreach Officer (FASS &amp; LUMS)</a:t>
            </a:r>
            <a:endParaRPr lang="en-GB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5085042"/>
      </p:ext>
    </p:extLst>
  </p:cSld>
  <p:clrMapOvr>
    <a:masterClrMapping/>
  </p:clrMapOvr>
</p:sld>
</file>

<file path=ppt/theme/theme1.xml><?xml version="1.0" encoding="utf-8"?>
<a:theme xmlns:a="http://schemas.openxmlformats.org/drawingml/2006/main" name="Slide 2: Text Only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52B1E"/>
      </a:hlink>
      <a:folHlink>
        <a:srgbClr val="D52B1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Lancaster theme">
      <a:dk1>
        <a:sysClr val="windowText" lastClr="000000"/>
      </a:dk1>
      <a:lt1>
        <a:sysClr val="window" lastClr="FFFFFF"/>
      </a:lt1>
      <a:dk2>
        <a:srgbClr val="616161"/>
      </a:dk2>
      <a:lt2>
        <a:srgbClr val="EDEDED"/>
      </a:lt2>
      <a:accent1>
        <a:srgbClr val="B5121B"/>
      </a:accent1>
      <a:accent2>
        <a:srgbClr val="7FAABE"/>
      </a:accent2>
      <a:accent3>
        <a:srgbClr val="9BAB8F"/>
      </a:accent3>
      <a:accent4>
        <a:srgbClr val="706787"/>
      </a:accent4>
      <a:accent5>
        <a:srgbClr val="BAB6A2"/>
      </a:accent5>
      <a:accent6>
        <a:srgbClr val="C26763"/>
      </a:accent6>
      <a:hlink>
        <a:srgbClr val="C00000"/>
      </a:hlink>
      <a:folHlink>
        <a:srgbClr val="B3B8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UPowerPointSlides16-9">
  <a:themeElements>
    <a:clrScheme name="Lancaster Colours">
      <a:dk1>
        <a:sysClr val="windowText" lastClr="000000"/>
      </a:dk1>
      <a:lt1>
        <a:sysClr val="window" lastClr="FFFFFF"/>
      </a:lt1>
      <a:dk2>
        <a:srgbClr val="555656"/>
      </a:dk2>
      <a:lt2>
        <a:srgbClr val="BEC0C2"/>
      </a:lt2>
      <a:accent1>
        <a:srgbClr val="B5121B"/>
      </a:accent1>
      <a:accent2>
        <a:srgbClr val="008878"/>
      </a:accent2>
      <a:accent3>
        <a:srgbClr val="006382"/>
      </a:accent3>
      <a:accent4>
        <a:srgbClr val="8A3E65"/>
      </a:accent4>
      <a:accent5>
        <a:srgbClr val="64606C"/>
      </a:accent5>
      <a:accent6>
        <a:srgbClr val="C4DAE5"/>
      </a:accent6>
      <a:hlink>
        <a:srgbClr val="B5121B"/>
      </a:hlink>
      <a:folHlink>
        <a:srgbClr val="B512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FDCA7221A28E42AC7FAAE008A43E79" ma:contentTypeVersion="12" ma:contentTypeDescription="Create a new document." ma:contentTypeScope="" ma:versionID="f1a75c136b2b955c7f802809eba4cf75">
  <xsd:schema xmlns:xsd="http://www.w3.org/2001/XMLSchema" xmlns:xs="http://www.w3.org/2001/XMLSchema" xmlns:p="http://schemas.microsoft.com/office/2006/metadata/properties" xmlns:ns3="87219de9-aad8-4205-bf3f-265fc9881b84" xmlns:ns4="8f969eba-234e-4834-98ae-dde35e79ef1e" targetNamespace="http://schemas.microsoft.com/office/2006/metadata/properties" ma:root="true" ma:fieldsID="1ff367c8689976da0d68538fbf1e2a9d" ns3:_="" ns4:_="">
    <xsd:import namespace="87219de9-aad8-4205-bf3f-265fc9881b84"/>
    <xsd:import namespace="8f969eba-234e-4834-98ae-dde35e79ef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219de9-aad8-4205-bf3f-265fc9881b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969eba-234e-4834-98ae-dde35e79ef1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864445-1A4C-4946-9826-1735EEEF99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AE1C83-F78A-4AA3-BC62-1CD6CC2CBE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219de9-aad8-4205-bf3f-265fc9881b84"/>
    <ds:schemaRef ds:uri="8f969eba-234e-4834-98ae-dde35e79ef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06DC216-3550-40BA-B7C3-0A3195000272}">
  <ds:schemaRefs>
    <ds:schemaRef ds:uri="http://schemas.microsoft.com/office/2006/documentManagement/types"/>
    <ds:schemaRef ds:uri="http://schemas.openxmlformats.org/package/2006/metadata/core-properties"/>
    <ds:schemaRef ds:uri="8f969eba-234e-4834-98ae-dde35e79ef1e"/>
    <ds:schemaRef ds:uri="87219de9-aad8-4205-bf3f-265fc9881b84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1239</Words>
  <Application>Microsoft Macintosh PowerPoint</Application>
  <PresentationFormat>Widescreen</PresentationFormat>
  <Paragraphs>140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Slide 2: Text Only</vt:lpstr>
      <vt:lpstr>Custom Design</vt:lpstr>
      <vt:lpstr>LUPowerPointSlides16-9</vt:lpstr>
      <vt:lpstr>Admissions, Outreach &amp; Recruitment update</vt:lpstr>
      <vt:lpstr>Admissions Update</vt:lpstr>
      <vt:lpstr>Admissions update</vt:lpstr>
      <vt:lpstr>What’s new in schools engagement?</vt:lpstr>
      <vt:lpstr>Our reputation </vt:lpstr>
      <vt:lpstr>Digital engagement</vt:lpstr>
      <vt:lpstr>New initiatives for 2020/21</vt:lpstr>
      <vt:lpstr>Discussion points</vt:lpstr>
      <vt:lpstr>Outreach and Widening Participation</vt:lpstr>
      <vt:lpstr>The Student Lifecycle at Lancaster </vt:lpstr>
      <vt:lpstr>Who do we work with?</vt:lpstr>
      <vt:lpstr>Outreach Activity: Year 12/13 &amp; BTEC</vt:lpstr>
      <vt:lpstr>Outreach Activity: Year 9 &amp; 10</vt:lpstr>
      <vt:lpstr>Lancaster University Management School</vt:lpstr>
      <vt:lpstr>PowerPoint Presentation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Lancaster</dc:title>
  <dc:creator>Zientek, Elizabeth</dc:creator>
  <cp:lastModifiedBy>mh</cp:lastModifiedBy>
  <cp:revision>20</cp:revision>
  <dcterms:created xsi:type="dcterms:W3CDTF">2020-11-25T12:36:54Z</dcterms:created>
  <dcterms:modified xsi:type="dcterms:W3CDTF">2020-12-08T12:33:02Z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0x01010094FDCA7221A28E42AC7FAAE008A43E79</vt:lpwstr>
  </property>
</Properties>
</file>