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401" r:id="rId2"/>
    <p:sldId id="402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4643"/>
  </p:normalViewPr>
  <p:slideViewPr>
    <p:cSldViewPr snapToGrid="0" snapToObjects="1">
      <p:cViewPr varScale="1">
        <p:scale>
          <a:sx n="91" d="100"/>
          <a:sy n="91" d="100"/>
        </p:scale>
        <p:origin x="160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A414A-67CC-2D44-9D49-A82F9F3B852C}" type="datetimeFigureOut">
              <a:rPr lang="en-US" smtClean="0"/>
              <a:t>11/4/19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E41D9-969C-4441-8073-AF2B6184B0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152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A414A-67CC-2D44-9D49-A82F9F3B852C}" type="datetimeFigureOut">
              <a:rPr lang="en-US" smtClean="0"/>
              <a:t>11/4/19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E41D9-969C-4441-8073-AF2B6184B0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259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A414A-67CC-2D44-9D49-A82F9F3B852C}" type="datetimeFigureOut">
              <a:rPr lang="en-US" smtClean="0"/>
              <a:t>11/4/19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E41D9-969C-4441-8073-AF2B6184B0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998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A414A-67CC-2D44-9D49-A82F9F3B852C}" type="datetimeFigureOut">
              <a:rPr lang="en-US" smtClean="0"/>
              <a:t>11/4/19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E41D9-969C-4441-8073-AF2B6184B0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266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A414A-67CC-2D44-9D49-A82F9F3B852C}" type="datetimeFigureOut">
              <a:rPr lang="en-US" smtClean="0"/>
              <a:t>11/4/19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E41D9-969C-4441-8073-AF2B6184B0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959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A414A-67CC-2D44-9D49-A82F9F3B852C}" type="datetimeFigureOut">
              <a:rPr lang="en-US" smtClean="0"/>
              <a:t>11/4/19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E41D9-969C-4441-8073-AF2B6184B0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938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A414A-67CC-2D44-9D49-A82F9F3B852C}" type="datetimeFigureOut">
              <a:rPr lang="en-US" smtClean="0"/>
              <a:t>11/4/19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E41D9-969C-4441-8073-AF2B6184B0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282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A414A-67CC-2D44-9D49-A82F9F3B852C}" type="datetimeFigureOut">
              <a:rPr lang="en-US" smtClean="0"/>
              <a:t>11/4/19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E41D9-969C-4441-8073-AF2B6184B0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45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A414A-67CC-2D44-9D49-A82F9F3B852C}" type="datetimeFigureOut">
              <a:rPr lang="en-US" smtClean="0"/>
              <a:t>11/4/19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E41D9-969C-4441-8073-AF2B6184B0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181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A414A-67CC-2D44-9D49-A82F9F3B852C}" type="datetimeFigureOut">
              <a:rPr lang="en-US" smtClean="0"/>
              <a:t>11/4/19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E41D9-969C-4441-8073-AF2B6184B0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011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A414A-67CC-2D44-9D49-A82F9F3B852C}" type="datetimeFigureOut">
              <a:rPr lang="en-US" smtClean="0"/>
              <a:t>11/4/19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E41D9-969C-4441-8073-AF2B6184B0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110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6A414A-67CC-2D44-9D49-A82F9F3B852C}" type="datetimeFigureOut">
              <a:rPr lang="en-US" smtClean="0"/>
              <a:t>11/4/19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E41D9-969C-4441-8073-AF2B6184B0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186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3" name="Table"/>
          <p:cNvGraphicFramePr/>
          <p:nvPr>
            <p:extLst>
              <p:ext uri="{D42A27DB-BD31-4B8C-83A1-F6EECF244321}">
                <p14:modId xmlns:p14="http://schemas.microsoft.com/office/powerpoint/2010/main" val="775592544"/>
              </p:ext>
            </p:extLst>
          </p:nvPr>
        </p:nvGraphicFramePr>
        <p:xfrm>
          <a:off x="0" y="897669"/>
          <a:ext cx="9144000" cy="5983120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450110">
                <a:tc>
                  <a:txBody>
                    <a:bodyPr/>
                    <a:lstStyle/>
                    <a:p>
                      <a:pPr marL="12700" indent="-12700" defTabSz="914400">
                        <a:buAutoNum type="arabicParenR"/>
                        <a:tabLst/>
                        <a:defRPr sz="1800"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What is the difference between primary and secondary effects?</a:t>
                      </a:r>
                      <a:endParaRPr sz="16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35719" marR="35719" marT="35719" marB="35719" anchor="ctr" horzOverflow="overflow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2) How does using GPS help predict when a volcano will erupt?</a:t>
                      </a:r>
                      <a:endParaRPr sz="16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35719" marR="35719" marT="35719" marB="35719" anchor="ctr" horzOverflow="overflow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3) Identify 2 immediate responses for the Haiti earthquake </a:t>
                      </a:r>
                      <a:endParaRPr sz="16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35719" marR="35719" marT="35719" marB="35719" anchor="ctr" horzOverflow="overflow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4) Identify 2 long term responses for the Haiti earthquake</a:t>
                      </a:r>
                      <a:endParaRPr sz="16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35719" marR="35719" marT="35719" marB="35719" anchor="ctr" horzOverflow="overflow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55529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5) How do convection currents in the mantle cause plates to move via continental drift?</a:t>
                      </a:r>
                      <a:endParaRPr sz="16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35719" marR="35719" marT="35719" marB="35719" anchor="ctr" horzOverflow="overflow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6) Identify 2 items in an earthquake kit and explain how they reduce the effects </a:t>
                      </a:r>
                      <a:endParaRPr sz="16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35719" marR="35719" marT="35719" marB="35719" anchor="ctr" horzOverflow="overflow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7) What is the name of the boundary where plates move apart?</a:t>
                      </a:r>
                      <a:endParaRPr sz="16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35719" marR="35719" marT="35719" marB="35719" anchor="ctr" horzOverflow="overflow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8) Why did differences in wealth mean that the effects were more severe for the earthquake in Haiti, a LIC, rather than in Japan, a HIC?</a:t>
                      </a:r>
                      <a:endParaRPr sz="16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35719" marR="35719" marT="35719" marB="35719" anchor="ctr" horzOverflow="overflow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5011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9) Identify 2 primary effects of the Haiti earthquake</a:t>
                      </a:r>
                      <a:endParaRPr sz="16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35719" marR="35719" marT="35719" marB="35719" anchor="ctr" horzOverflow="overflow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10) How does using shaking maps reduce the effects of an earthquake?</a:t>
                      </a:r>
                      <a:endParaRPr sz="16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35719" marR="35719" marT="35719" marB="35719" anchor="ctr" horzOverflow="overflow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11) What is the difference between oceanic and continental crust?</a:t>
                      </a:r>
                      <a:endParaRPr sz="16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35719" marR="35719" marT="35719" marB="35719" anchor="ctr" horzOverflow="overflow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lang="en-GB" sz="1600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12) Name 2 features of earthquake proof buildings and explain how they work to reduce effects</a:t>
                      </a:r>
                      <a:endParaRPr sz="16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35719" marR="35719" marT="35719" marB="35719" anchor="ctr" horzOverflow="overflow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0458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13) Explain how earthquakes occur at a conservative boundary</a:t>
                      </a:r>
                      <a:endParaRPr sz="16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35719" marR="35719" marT="35719" marB="35719" anchor="ctr" horzOverflow="overflow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14) Identify 2 secondary effects of the Haiti earthquake</a:t>
                      </a:r>
                      <a:endParaRPr sz="16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35719" marR="35719" marT="35719" marB="35719" anchor="ctr" horzOverflow="overflow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15) Explain why hazards occur at a destructive boundary</a:t>
                      </a:r>
                      <a:endParaRPr sz="16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35719" marR="35719" marT="35719" marB="35719" anchor="ctr" horzOverflow="overflow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16) Why Is population density a hazard risk factor?</a:t>
                      </a:r>
                      <a:endParaRPr sz="16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35719" marR="35719" marT="35719" marB="35719" anchor="ctr" horzOverflow="overflow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25" name="Table"/>
          <p:cNvGraphicFramePr/>
          <p:nvPr/>
        </p:nvGraphicFramePr>
        <p:xfrm>
          <a:off x="1163796" y="84392"/>
          <a:ext cx="6951764" cy="692227"/>
        </p:xfrm>
        <a:graphic>
          <a:graphicData uri="http://schemas.openxmlformats.org/drawingml/2006/table">
            <a:tbl>
              <a:tblPr/>
              <a:tblGrid>
                <a:gridCol w="17379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79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79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379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92227">
                <a:tc>
                  <a:txBody>
                    <a:bodyPr/>
                    <a:lstStyle/>
                    <a:p>
                      <a:pPr defTabSz="914400">
                        <a:defRPr sz="23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sz="2000" dirty="0">
                          <a:solidFill>
                            <a:schemeClr val="tx1"/>
                          </a:solidFill>
                        </a:rPr>
                        <a:t>One Point</a:t>
                      </a:r>
                    </a:p>
                  </a:txBody>
                  <a:tcPr marL="35719" marR="35719" marT="35719" marB="35719" anchor="ctr" horzOverflow="overflow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3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sz="2000" dirty="0"/>
                        <a:t>Two Points</a:t>
                      </a:r>
                    </a:p>
                  </a:txBody>
                  <a:tcPr marL="35719" marR="35719" marT="35719" marB="35719" anchor="ctr" horzOverflow="overflow">
                    <a:lnR w="12700">
                      <a:solidFill>
                        <a:srgbClr val="E74C3C"/>
                      </a:solidFill>
                      <a:miter lim="400000"/>
                    </a:ln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3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sz="2000" dirty="0">
                          <a:solidFill>
                            <a:schemeClr val="tx1"/>
                          </a:solidFill>
                        </a:rPr>
                        <a:t>Three Points</a:t>
                      </a:r>
                    </a:p>
                  </a:txBody>
                  <a:tcPr marL="35719" marR="35719" marT="35719" marB="35719" anchor="ctr" horzOverflow="overflow">
                    <a:lnL w="12700">
                      <a:solidFill>
                        <a:srgbClr val="E74C3C"/>
                      </a:solidFill>
                      <a:miter lim="400000"/>
                    </a:lnL>
                    <a:lnR w="12700">
                      <a:solidFill>
                        <a:srgbClr val="E74C3C"/>
                      </a:solidFill>
                      <a:miter lim="400000"/>
                    </a:lnR>
                    <a:lnT w="12700">
                      <a:solidFill>
                        <a:srgbClr val="E74C3C"/>
                      </a:solidFill>
                      <a:miter lim="400000"/>
                    </a:lnT>
                    <a:lnB w="12700">
                      <a:solidFill>
                        <a:srgbClr val="E74C3C"/>
                      </a:solidFill>
                      <a:miter lim="400000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4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en-GB" sz="2000" dirty="0">
                          <a:solidFill>
                            <a:schemeClr val="tx1"/>
                          </a:solidFill>
                        </a:rPr>
                        <a:t>Four Points</a:t>
                      </a:r>
                      <a:endParaRPr sz="2000" dirty="0">
                        <a:solidFill>
                          <a:schemeClr val="tx1"/>
                        </a:solidFill>
                      </a:endParaRPr>
                    </a:p>
                  </a:txBody>
                  <a:tcPr marL="35719" marR="35719" marT="35719" marB="35719" anchor="ctr" horzOverflow="overflow">
                    <a:lnL w="12700">
                      <a:solidFill>
                        <a:srgbClr val="E74C3C"/>
                      </a:solidFill>
                      <a:miter lim="400000"/>
                    </a:lnL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B3D1805B-7147-8749-938A-33A1589A6F7A}"/>
              </a:ext>
            </a:extLst>
          </p:cNvPr>
          <p:cNvSpPr txBox="1"/>
          <p:nvPr/>
        </p:nvSpPr>
        <p:spPr>
          <a:xfrm>
            <a:off x="253218" y="309489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7000555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3" name="Table"/>
          <p:cNvGraphicFramePr/>
          <p:nvPr>
            <p:extLst>
              <p:ext uri="{D42A27DB-BD31-4B8C-83A1-F6EECF244321}">
                <p14:modId xmlns:p14="http://schemas.microsoft.com/office/powerpoint/2010/main" val="2233124967"/>
              </p:ext>
            </p:extLst>
          </p:nvPr>
        </p:nvGraphicFramePr>
        <p:xfrm>
          <a:off x="0" y="897669"/>
          <a:ext cx="9144000" cy="5924849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468934">
                <a:tc>
                  <a:txBody>
                    <a:bodyPr/>
                    <a:lstStyle/>
                    <a:p>
                      <a:pPr marL="12700" indent="-12700" defTabSz="914400">
                        <a:buAutoNum type="arabicParenR"/>
                        <a:tabLst/>
                        <a:defRPr sz="1800"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What is the difference between primary and secondary effects?</a:t>
                      </a:r>
                      <a:endParaRPr sz="16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35719" marR="35719" marT="35719" marB="35719" anchor="ctr" horzOverflow="overflow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2) How does using GPS help predict when a volcano will erupt?</a:t>
                      </a:r>
                      <a:endParaRPr sz="16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35719" marR="35719" marT="35719" marB="35719" anchor="ctr" horzOverflow="overflow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3) Identify 2 immediate responses for an earthquake</a:t>
                      </a:r>
                      <a:endParaRPr sz="16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35719" marR="35719" marT="35719" marB="35719" anchor="ctr" horzOverflow="overflow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4) Identify 2 long term responses for an earthquake</a:t>
                      </a:r>
                      <a:endParaRPr sz="16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35719" marR="35719" marT="35719" marB="35719" anchor="ctr" horzOverflow="overflow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8934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5) How do convection currents in the mantle cause plates to move via continental drift?</a:t>
                      </a:r>
                      <a:endParaRPr sz="16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35719" marR="35719" marT="35719" marB="35719" anchor="ctr" horzOverflow="overflow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6) Identify 2 items in an earthquake kit and explain how they reduce the effects </a:t>
                      </a:r>
                      <a:endParaRPr sz="16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35719" marR="35719" marT="35719" marB="35719" anchor="ctr" horzOverflow="overflow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7) What is the name of the boundary where plates move apart?</a:t>
                      </a:r>
                      <a:endParaRPr sz="16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35719" marR="35719" marT="35719" marB="35719" anchor="ctr" horzOverflow="overflow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8) Why do differences in wealth mean that the effects are more severe for an earthquake in  LIC rather than a HIC?</a:t>
                      </a:r>
                      <a:endParaRPr sz="16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35719" marR="35719" marT="35719" marB="35719" anchor="ctr" horzOverflow="overflow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68934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9) Identify 2 primary effects of an earthquake</a:t>
                      </a:r>
                      <a:endParaRPr sz="16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35719" marR="35719" marT="35719" marB="35719" anchor="ctr" horzOverflow="overflow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10) How does using shaking maps reduce the effects of an earthquake?</a:t>
                      </a:r>
                      <a:endParaRPr sz="16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35719" marR="35719" marT="35719" marB="35719" anchor="ctr" horzOverflow="overflow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11) What is the difference between oceanic and continental crust?</a:t>
                      </a:r>
                      <a:endParaRPr sz="16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35719" marR="35719" marT="35719" marB="35719" anchor="ctr" horzOverflow="overflow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lang="en-GB" sz="1600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12) Name 2 features of earthquake proof buildings and explain how they work to reduce effects</a:t>
                      </a:r>
                      <a:endParaRPr sz="1600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35719" marR="35719" marT="35719" marB="35719" anchor="ctr" horzOverflow="overflow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18047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13) Explain how earthquakes occur at a conservative boundary</a:t>
                      </a:r>
                      <a:endParaRPr sz="16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35719" marR="35719" marT="35719" marB="35719" anchor="ctr" horzOverflow="overflow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14) Identify 2 secondary effects of an earthquake</a:t>
                      </a:r>
                      <a:endParaRPr sz="16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35719" marR="35719" marT="35719" marB="35719" anchor="ctr" horzOverflow="overflow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15) Explain why volcanoes occur at a destructive boundary</a:t>
                      </a:r>
                      <a:endParaRPr sz="16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35719" marR="35719" marT="35719" marB="35719" anchor="ctr" horzOverflow="overflow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16) Why Is population density a hazard risk factor?</a:t>
                      </a:r>
                      <a:endParaRPr sz="16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35719" marR="35719" marT="35719" marB="35719" anchor="ctr" horzOverflow="overflow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25" name="Table"/>
          <p:cNvGraphicFramePr/>
          <p:nvPr/>
        </p:nvGraphicFramePr>
        <p:xfrm>
          <a:off x="1163796" y="84392"/>
          <a:ext cx="6951764" cy="692227"/>
        </p:xfrm>
        <a:graphic>
          <a:graphicData uri="http://schemas.openxmlformats.org/drawingml/2006/table">
            <a:tbl>
              <a:tblPr/>
              <a:tblGrid>
                <a:gridCol w="17379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79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79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379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92227">
                <a:tc>
                  <a:txBody>
                    <a:bodyPr/>
                    <a:lstStyle/>
                    <a:p>
                      <a:pPr defTabSz="914400">
                        <a:defRPr sz="23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sz="2000" dirty="0">
                          <a:solidFill>
                            <a:schemeClr val="tx1"/>
                          </a:solidFill>
                        </a:rPr>
                        <a:t>One Point</a:t>
                      </a:r>
                    </a:p>
                  </a:txBody>
                  <a:tcPr marL="35719" marR="35719" marT="35719" marB="35719" anchor="ctr" horzOverflow="overflow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300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sz="2000" dirty="0"/>
                        <a:t>Two Points</a:t>
                      </a:r>
                    </a:p>
                  </a:txBody>
                  <a:tcPr marL="35719" marR="35719" marT="35719" marB="35719" anchor="ctr" horzOverflow="overflow">
                    <a:lnR w="12700">
                      <a:solidFill>
                        <a:srgbClr val="E74C3C"/>
                      </a:solidFill>
                      <a:miter lim="400000"/>
                    </a:ln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3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sz="2000" dirty="0">
                          <a:solidFill>
                            <a:schemeClr val="tx1"/>
                          </a:solidFill>
                        </a:rPr>
                        <a:t>Three Points</a:t>
                      </a:r>
                    </a:p>
                  </a:txBody>
                  <a:tcPr marL="35719" marR="35719" marT="35719" marB="35719" anchor="ctr" horzOverflow="overflow">
                    <a:lnL w="12700">
                      <a:solidFill>
                        <a:srgbClr val="E74C3C"/>
                      </a:solidFill>
                      <a:miter lim="400000"/>
                    </a:lnL>
                    <a:lnR w="12700">
                      <a:solidFill>
                        <a:srgbClr val="E74C3C"/>
                      </a:solidFill>
                      <a:miter lim="400000"/>
                    </a:lnR>
                    <a:lnT w="12700">
                      <a:solidFill>
                        <a:srgbClr val="E74C3C"/>
                      </a:solidFill>
                      <a:miter lim="400000"/>
                    </a:lnT>
                    <a:lnB w="12700">
                      <a:solidFill>
                        <a:srgbClr val="E74C3C"/>
                      </a:solidFill>
                      <a:miter lim="400000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4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en-GB" sz="2000" dirty="0">
                          <a:solidFill>
                            <a:schemeClr val="tx1"/>
                          </a:solidFill>
                        </a:rPr>
                        <a:t>Four Points</a:t>
                      </a:r>
                      <a:endParaRPr sz="2000" dirty="0">
                        <a:solidFill>
                          <a:schemeClr val="tx1"/>
                        </a:solidFill>
                      </a:endParaRPr>
                    </a:p>
                  </a:txBody>
                  <a:tcPr marL="35719" marR="35719" marT="35719" marB="35719" anchor="ctr" horzOverflow="overflow">
                    <a:lnL w="12700">
                      <a:solidFill>
                        <a:srgbClr val="E74C3C"/>
                      </a:solidFill>
                      <a:miter lim="400000"/>
                    </a:lnL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0DAD046F-07E3-3147-A2EF-5C99B6E97039}"/>
              </a:ext>
            </a:extLst>
          </p:cNvPr>
          <p:cNvSpPr txBox="1"/>
          <p:nvPr/>
        </p:nvSpPr>
        <p:spPr>
          <a:xfrm>
            <a:off x="253218" y="309489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35887675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</TotalTime>
  <Words>443</Words>
  <Application>Microsoft Macintosh PowerPoint</Application>
  <PresentationFormat>On-screen Show (4:3)</PresentationFormat>
  <Paragraphs>42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McKinlay, Victoria</dc:creator>
  <cp:lastModifiedBy>McKinlay, Victoria</cp:lastModifiedBy>
  <cp:revision>8</cp:revision>
  <dcterms:created xsi:type="dcterms:W3CDTF">2019-11-03T10:59:42Z</dcterms:created>
  <dcterms:modified xsi:type="dcterms:W3CDTF">2019-11-04T21:51:29Z</dcterms:modified>
</cp:coreProperties>
</file>