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63" r:id="rId3"/>
  </p:sldMasterIdLst>
  <p:notesMasterIdLst>
    <p:notesMasterId r:id="rId32"/>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2" r:id="rId29"/>
    <p:sldId id="283" r:id="rId30"/>
    <p:sldId id="281" r:id="rId31"/>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rWlVO6T+eCX4aRcNO02YC3holJ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954"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60" cy="498055"/>
          </a:xfrm>
          <a:prstGeom prst="rect">
            <a:avLst/>
          </a:prstGeom>
          <a:noFill/>
          <a:ln>
            <a:noFill/>
          </a:ln>
        </p:spPr>
        <p:txBody>
          <a:bodyPr spcFirstLastPara="1" wrap="square" lIns="91260" tIns="45618" rIns="91260" bIns="45618"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60" cy="498055"/>
          </a:xfrm>
          <a:prstGeom prst="rect">
            <a:avLst/>
          </a:prstGeom>
          <a:noFill/>
          <a:ln>
            <a:noFill/>
          </a:ln>
        </p:spPr>
        <p:txBody>
          <a:bodyPr spcFirstLastPara="1" wrap="square" lIns="91260" tIns="45618" rIns="91260" bIns="45618"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60" cy="498054"/>
          </a:xfrm>
          <a:prstGeom prst="rect">
            <a:avLst/>
          </a:prstGeom>
          <a:noFill/>
          <a:ln>
            <a:noFill/>
          </a:ln>
        </p:spPr>
        <p:txBody>
          <a:bodyPr spcFirstLastPara="1" wrap="square" lIns="91260" tIns="45618" rIns="91260" bIns="45618"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sz="1200" smtClean="0">
                <a:solidFill>
                  <a:schemeClr val="dk1"/>
                </a:solidFill>
                <a:latin typeface="Calibri"/>
                <a:ea typeface="Calibri"/>
                <a:cs typeface="Calibri"/>
                <a:sym typeface="Calibri"/>
              </a:rPr>
              <a:pPr algn="r"/>
              <a:t>‹#›</a:t>
            </a:fld>
            <a:endParaRPr lang="en-GB"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notes"/>
          <p:cNvSpPr txBox="1">
            <a:spLocks noGrp="1"/>
          </p:cNvSpPr>
          <p:nvPr>
            <p:ph type="body" idx="1"/>
          </p:nvPr>
        </p:nvSpPr>
        <p:spPr>
          <a:xfrm>
            <a:off x="679768" y="4715154"/>
            <a:ext cx="5438140" cy="4466987"/>
          </a:xfrm>
          <a:prstGeom prst="rect">
            <a:avLst/>
          </a:prstGeom>
          <a:noFill/>
          <a:ln>
            <a:noFill/>
          </a:ln>
        </p:spPr>
        <p:txBody>
          <a:bodyPr spcFirstLastPara="1" wrap="square" lIns="91260" tIns="91260" rIns="91260" bIns="91260" anchor="t" anchorCtr="0">
            <a:noAutofit/>
          </a:bodyPr>
          <a:lstStyle/>
          <a:p>
            <a:pPr marL="0" indent="0">
              <a:buClr>
                <a:schemeClr val="lt1"/>
              </a:buClr>
              <a:buSzPts val="1200"/>
            </a:pPr>
            <a:r>
              <a:rPr lang="en-GB"/>
              <a:t>KP </a:t>
            </a:r>
            <a:endParaRPr/>
          </a:p>
          <a:p>
            <a:pPr marL="0" indent="0">
              <a:buClr>
                <a:schemeClr val="lt1"/>
              </a:buClr>
              <a:buSzPts val="1200"/>
            </a:pPr>
            <a:endParaRPr/>
          </a:p>
          <a:p>
            <a:pPr marL="0" indent="0">
              <a:buClr>
                <a:schemeClr val="lt1"/>
              </a:buClr>
              <a:buSzPts val="1200"/>
            </a:pPr>
            <a:r>
              <a:rPr lang="en-GB"/>
              <a:t>Welcome, introduce each other and session.</a:t>
            </a:r>
            <a:endParaRPr/>
          </a:p>
          <a:p>
            <a:pPr marL="0" indent="0">
              <a:buClr>
                <a:schemeClr val="lt1"/>
              </a:buClr>
              <a:buSzPts val="1200"/>
            </a:pPr>
            <a:r>
              <a:rPr lang="en-GB"/>
              <a:t>This is a practice session for subject hubs on curriculum.</a:t>
            </a:r>
            <a:endParaRPr/>
          </a:p>
          <a:p>
            <a:pPr marL="0" indent="0">
              <a:buClr>
                <a:schemeClr val="lt1"/>
              </a:buClr>
              <a:buSzPts val="1200"/>
            </a:pPr>
            <a:r>
              <a:rPr lang="en-GB"/>
              <a:t>It is the first of many, as part of an ambitious LA wide project</a:t>
            </a:r>
            <a:endParaRPr/>
          </a:p>
          <a:p>
            <a:pPr marL="0" indent="0">
              <a:buClr>
                <a:schemeClr val="lt1"/>
              </a:buClr>
              <a:buSzPts val="1200"/>
            </a:pPr>
            <a:r>
              <a:rPr lang="en-GB"/>
              <a:t>We appreciate your feedback.</a:t>
            </a:r>
            <a:endParaRPr/>
          </a:p>
          <a:p>
            <a:pPr marL="0" indent="0">
              <a:buClr>
                <a:schemeClr val="lt1"/>
              </a:buClr>
              <a:buSzPts val="1200"/>
            </a:pPr>
            <a:endParaRPr/>
          </a:p>
          <a:p>
            <a:pPr marL="0" indent="0">
              <a:buClr>
                <a:schemeClr val="lt1"/>
              </a:buClr>
              <a:buSzPts val="1200"/>
            </a:pPr>
            <a:r>
              <a:rPr lang="en-GB"/>
              <a:t>It is within the remit of support without judgement. We are here to genuinely help you and to facilitate helping each other. The reason is that we impact approximately 19 thousand pupils across the LA. </a:t>
            </a:r>
            <a:endParaRPr/>
          </a:p>
          <a:p>
            <a:pPr marL="0" indent="0">
              <a:buClr>
                <a:schemeClr val="lt1"/>
              </a:buClr>
              <a:buSzPts val="1200"/>
            </a:pPr>
            <a:endParaRPr/>
          </a:p>
          <a:p>
            <a:pPr marL="0" indent="0">
              <a:buClr>
                <a:schemeClr val="lt1"/>
              </a:buClr>
              <a:buSzPts val="1200"/>
            </a:pPr>
            <a:endParaRPr/>
          </a:p>
          <a:p>
            <a:pPr marL="0" indent="0">
              <a:buClr>
                <a:schemeClr val="lt1"/>
              </a:buClr>
              <a:buSzPts val="1200"/>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0: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KP</a:t>
            </a:r>
            <a:endParaRPr/>
          </a:p>
          <a:p>
            <a:pPr marL="0" indent="0"/>
            <a:r>
              <a:rPr lang="en-GB"/>
              <a:t>Discuss for 2 minutes. Take feedback.</a:t>
            </a:r>
            <a:endParaRPr/>
          </a:p>
          <a:p>
            <a:pPr marL="0" indent="0"/>
            <a:r>
              <a:rPr lang="en-GB"/>
              <a:t>You may have thought about:</a:t>
            </a:r>
            <a:endParaRPr/>
          </a:p>
          <a:p>
            <a:pPr marL="0" indent="0"/>
            <a:r>
              <a:rPr lang="en-GB"/>
              <a:t>Key stage 4 – equity of access to geography, equal pathways, freedom of choice. Key stages 1 to 3, time-limited interventions which do not limit the curriculum for some pupils. Cultural capital, e.g. when teaching abstract aspects such as the weather cycle or maps. </a:t>
            </a:r>
            <a:endParaRPr/>
          </a:p>
          <a:p>
            <a:pPr marL="0" indent="0"/>
            <a:r>
              <a:rPr lang="en-GB"/>
              <a:t>All schools – reading support for the lowest 20% of readers</a:t>
            </a:r>
            <a:endParaRPr/>
          </a:p>
          <a:p>
            <a:pPr marL="0" indent="0"/>
            <a:endParaRPr/>
          </a:p>
          <a:p>
            <a:pPr marL="0" indent="0"/>
            <a:r>
              <a:rPr lang="en-GB"/>
              <a:t>Prior to an inspection, the team will gather this information from any previous inspection report, especially AFIs and any evidence around curriculum. The website, around overarching curriculum including reading support and phonics, any information about SEND. </a:t>
            </a:r>
            <a:endParaRPr/>
          </a:p>
          <a:p>
            <a:pPr marL="0" indent="0"/>
            <a:r>
              <a:rPr lang="en-GB"/>
              <a:t>Parent view</a:t>
            </a:r>
            <a:endParaRPr/>
          </a:p>
          <a:p>
            <a:pPr marL="0" indent="0"/>
            <a:r>
              <a:rPr lang="en-GB"/>
              <a:t>IDSR and externally published data</a:t>
            </a:r>
            <a:endParaRPr/>
          </a:p>
          <a:p>
            <a:pPr marL="0" indent="0"/>
            <a:r>
              <a:rPr lang="en-GB"/>
              <a:t>Website, including curriculum</a:t>
            </a:r>
            <a:endParaRPr/>
          </a:p>
          <a:p>
            <a:pPr marL="0" indent="0"/>
            <a:r>
              <a:rPr lang="en-GB"/>
              <a:t>Social media</a:t>
            </a:r>
            <a:endParaRPr/>
          </a:p>
        </p:txBody>
      </p:sp>
      <p:sp>
        <p:nvSpPr>
          <p:cNvPr id="280" name="Google Shape;280;p10: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1: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KP</a:t>
            </a:r>
            <a:endParaRPr/>
          </a:p>
          <a:p>
            <a:pPr marL="0" indent="0"/>
            <a:r>
              <a:rPr lang="en-GB"/>
              <a:t>Curriculum ambition, including equity for all in your subject. Do all pupils have access to the same content?</a:t>
            </a:r>
            <a:endParaRPr/>
          </a:p>
          <a:p>
            <a:pPr marL="0" indent="0"/>
            <a:r>
              <a:rPr lang="en-GB"/>
              <a:t>National curriculum coverage for all pupils. Equal ability to take the subject at key stage 4.</a:t>
            </a:r>
            <a:endParaRPr/>
          </a:p>
          <a:p>
            <a:pPr marL="0" indent="0"/>
            <a:r>
              <a:rPr lang="en-GB"/>
              <a:t>Effectiveness of subject curriculum design to help all pupils to remember the most important knowledge.</a:t>
            </a:r>
            <a:endParaRPr/>
          </a:p>
          <a:p>
            <a:pPr marL="0" indent="0"/>
            <a:r>
              <a:rPr lang="en-GB"/>
              <a:t>In EYFS, curriculum design may look at components within communication and language and the prime areas of learning. </a:t>
            </a:r>
            <a:endParaRPr/>
          </a:p>
          <a:p>
            <a:pPr marL="0" indent="0"/>
            <a:r>
              <a:rPr lang="en-GB"/>
              <a:t>Components and sequencing. This is important to aid fluency. </a:t>
            </a:r>
            <a:endParaRPr/>
          </a:p>
          <a:p>
            <a:pPr marL="0" indent="0"/>
            <a:r>
              <a:rPr lang="en-GB"/>
              <a:t>Physical and human geography interwoven. Mapwork woven through the curriculum, </a:t>
            </a:r>
            <a:endParaRPr/>
          </a:p>
          <a:p>
            <a:pPr marL="0" indent="0"/>
            <a:r>
              <a:rPr lang="en-GB"/>
              <a:t>Reading and vocabulary development. </a:t>
            </a:r>
            <a:endParaRPr/>
          </a:p>
          <a:p>
            <a:pPr marL="0" indent="0"/>
            <a:r>
              <a:rPr lang="en-GB"/>
              <a:t>Assessment information and how this aids pedagogy and curriculum design. </a:t>
            </a:r>
            <a:endParaRPr/>
          </a:p>
          <a:p>
            <a:pPr marL="0" indent="0"/>
            <a:r>
              <a:rPr lang="en-GB"/>
              <a:t>Support for SEND. This may include appropriate curriculums in specialist settings, that are again broken down into components. So, for example, if pupils need a curriculum to support cognition and learning, physical development such as motor skills, what are the components and end points for these? </a:t>
            </a:r>
            <a:endParaRPr/>
          </a:p>
          <a:p>
            <a:pPr marL="0" indent="0"/>
            <a:r>
              <a:rPr lang="en-GB"/>
              <a:t>Enrichment and clubs.</a:t>
            </a:r>
            <a:endParaRPr/>
          </a:p>
          <a:p>
            <a:pPr marL="0" indent="0"/>
            <a:r>
              <a:rPr lang="en-GB"/>
              <a:t>Options process and uptake at key stages 4 and 5</a:t>
            </a:r>
            <a:endParaRPr/>
          </a:p>
          <a:p>
            <a:pPr marL="0" indent="0"/>
            <a:r>
              <a:rPr lang="en-GB"/>
              <a:t>Outcomes on an ongoing basis. This is not just terminal outcomes. It’s also what pupils know and remember on an ongoing basis. </a:t>
            </a:r>
            <a:endParaRPr/>
          </a:p>
        </p:txBody>
      </p:sp>
      <p:sp>
        <p:nvSpPr>
          <p:cNvPr id="287" name="Google Shape;287;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2: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LG </a:t>
            </a:r>
            <a:endParaRPr/>
          </a:p>
          <a:p>
            <a:pPr marL="0" indent="0"/>
            <a:r>
              <a:rPr lang="en-GB"/>
              <a:t>A summary of high-quality curriculum planning. </a:t>
            </a:r>
            <a:endParaRPr/>
          </a:p>
        </p:txBody>
      </p:sp>
      <p:sp>
        <p:nvSpPr>
          <p:cNvPr id="294" name="Google Shape;294;p12: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3: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LG </a:t>
            </a:r>
            <a:endParaRPr/>
          </a:p>
          <a:p>
            <a:pPr marL="0" indent="0"/>
            <a:r>
              <a:rPr lang="en-GB"/>
              <a:t>The components that need to be identified in a curriculum plan are those that, rooted in research, you think are the things that pupils need to have secure in their memory prior to moving onto something complex. It is what might come out when you are panning for gold. </a:t>
            </a:r>
            <a:endParaRPr/>
          </a:p>
          <a:p>
            <a:pPr marL="0" indent="0"/>
            <a:r>
              <a:rPr lang="en-GB"/>
              <a:t>They may be substantive knowledge components (i.e. content)</a:t>
            </a:r>
            <a:endParaRPr/>
          </a:p>
          <a:p>
            <a:pPr marL="0" indent="0"/>
            <a:r>
              <a:rPr lang="en-GB"/>
              <a:t>Disciplinary components (i.e. methods in mathematics, knowledge to be able to analyse data or conduct an experiment in science). </a:t>
            </a:r>
            <a:endParaRPr/>
          </a:p>
          <a:p>
            <a:pPr marL="0" indent="0"/>
            <a:r>
              <a:rPr lang="en-GB"/>
              <a:t>This works towards end points where pupils are able to apply this in complex activities so that they can combine facts and methods doing complex tasks. </a:t>
            </a:r>
            <a:endParaRPr/>
          </a:p>
        </p:txBody>
      </p:sp>
      <p:sp>
        <p:nvSpPr>
          <p:cNvPr id="309" name="Google Shape;309;p13: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4: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LG </a:t>
            </a:r>
            <a:endParaRPr/>
          </a:p>
          <a:p>
            <a:pPr marL="0" indent="0"/>
            <a:r>
              <a:rPr lang="en-GB"/>
              <a:t>What are the components when driving a car? Which ones can you do without?</a:t>
            </a:r>
            <a:endParaRPr/>
          </a:p>
          <a:p>
            <a:pPr marL="0" indent="0"/>
            <a:r>
              <a:rPr lang="en-GB"/>
              <a:t>What are the end points when driving a car?</a:t>
            </a:r>
            <a:endParaRPr/>
          </a:p>
          <a:p>
            <a:pPr marL="0" indent="0"/>
            <a:r>
              <a:rPr lang="en-GB"/>
              <a:t>Take responses.</a:t>
            </a:r>
            <a:endParaRPr/>
          </a:p>
          <a:p>
            <a:pPr marL="0" indent="0"/>
            <a:r>
              <a:rPr lang="en-GB"/>
              <a:t>It is the application of knowledge learned when doing mini-assessments such as a reverse around a corner. It gives meaningful information to the instructor and learner about what components are missing. </a:t>
            </a:r>
            <a:endParaRPr/>
          </a:p>
        </p:txBody>
      </p:sp>
      <p:sp>
        <p:nvSpPr>
          <p:cNvPr id="318" name="Google Shape;318;p14: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22: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Here is an example in art. Look at how they revisit knowledge and have detailed the most important components.</a:t>
            </a:r>
            <a:endParaRPr/>
          </a:p>
          <a:p>
            <a:pPr marL="0" indent="0"/>
            <a:r>
              <a:rPr lang="en-GB"/>
              <a:t>This is helpful to really pinpoint how pupils, including those with SEND, can be successful. </a:t>
            </a:r>
            <a:endParaRPr/>
          </a:p>
        </p:txBody>
      </p:sp>
      <p:sp>
        <p:nvSpPr>
          <p:cNvPr id="326" name="Google Shape;326;p22: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23: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LG / KP </a:t>
            </a:r>
            <a:endParaRPr/>
          </a:p>
          <a:p>
            <a:pPr marL="0" indent="0"/>
            <a:r>
              <a:rPr lang="en-GB"/>
              <a:t>To do a complex activity in geography, you need a range of substantive and disciplinary knowledge. Let’s reflect back on the skilful performance of driving a car. You can’t perform the skill of reversing round a corner without many important components.</a:t>
            </a:r>
            <a:endParaRPr/>
          </a:p>
          <a:p>
            <a:pPr marL="0" indent="0"/>
            <a:r>
              <a:rPr lang="en-GB"/>
              <a:t>This is the same for drawing, or for performing a set piece in football, or for baking bread, or for doing a science experiment.</a:t>
            </a:r>
            <a:endParaRPr/>
          </a:p>
          <a:p>
            <a:pPr marL="0" indent="0"/>
            <a:r>
              <a:rPr lang="en-GB"/>
              <a:t>Each aspect here is a combination of substantive and disciplinary knowledge. Knowing something and the knowledge needed to do something.</a:t>
            </a:r>
            <a:endParaRPr/>
          </a:p>
          <a:p>
            <a:pPr marL="0" indent="0"/>
            <a:endParaRPr/>
          </a:p>
          <a:p>
            <a:pPr marL="0" indent="0"/>
            <a:r>
              <a:rPr lang="en-GB"/>
              <a:t>Let’s explore two areas above. What are the components of knowledge needed for each? </a:t>
            </a:r>
            <a:endParaRPr/>
          </a:p>
          <a:p>
            <a:pPr marL="0" indent="0"/>
            <a:endParaRPr/>
          </a:p>
        </p:txBody>
      </p:sp>
      <p:sp>
        <p:nvSpPr>
          <p:cNvPr id="333" name="Google Shape;333;p23: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15: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b="1"/>
              <a:t>KP</a:t>
            </a:r>
            <a:endParaRPr b="1"/>
          </a:p>
          <a:p>
            <a:pPr marL="0" indent="0"/>
            <a:r>
              <a:rPr lang="en-GB" b="1"/>
              <a:t>Locational</a:t>
            </a:r>
            <a:endParaRPr/>
          </a:p>
          <a:p>
            <a:pPr marL="0" indent="0"/>
            <a:r>
              <a:rPr lang="en-GB" b="0"/>
              <a:t>Plans build broad locational knowledge such as continents, deserts, countries, cities and human/physical characteristics. </a:t>
            </a:r>
            <a:endParaRPr/>
          </a:p>
          <a:p>
            <a:pPr marL="0" indent="0"/>
            <a:r>
              <a:rPr lang="en-GB" b="0"/>
              <a:t>Build on and recall previously learned places. Strong framework for locating places</a:t>
            </a:r>
            <a:endParaRPr/>
          </a:p>
          <a:p>
            <a:pPr marL="0" indent="0"/>
            <a:r>
              <a:rPr lang="en-GB" b="0"/>
              <a:t>Builds on locational knowledge from previous key stages</a:t>
            </a:r>
            <a:endParaRPr/>
          </a:p>
          <a:p>
            <a:pPr marL="0" indent="0"/>
            <a:r>
              <a:rPr lang="en-GB" b="0"/>
              <a:t>Locational context of places studied.</a:t>
            </a:r>
            <a:endParaRPr/>
          </a:p>
          <a:p>
            <a:pPr marL="0" indent="0"/>
            <a:endParaRPr b="0"/>
          </a:p>
          <a:p>
            <a:pPr marL="0" indent="0"/>
            <a:r>
              <a:rPr lang="en-GB" b="1"/>
              <a:t>Place</a:t>
            </a:r>
            <a:endParaRPr/>
          </a:p>
          <a:p>
            <a:pPr marL="0" indent="0"/>
            <a:r>
              <a:rPr lang="en-GB" b="0"/>
              <a:t>Concepts in different locations and scales</a:t>
            </a:r>
            <a:endParaRPr/>
          </a:p>
          <a:p>
            <a:pPr marL="0" indent="0"/>
            <a:r>
              <a:rPr lang="en-GB" b="0"/>
              <a:t>Carefully chosen case studies, increasing in complexity</a:t>
            </a:r>
            <a:endParaRPr/>
          </a:p>
          <a:p>
            <a:pPr marL="0" indent="0"/>
            <a:r>
              <a:rPr lang="en-GB" b="0"/>
              <a:t>Broaden and deepen world knowledge</a:t>
            </a:r>
            <a:endParaRPr/>
          </a:p>
          <a:p>
            <a:pPr marL="0" indent="0"/>
            <a:r>
              <a:rPr lang="en-GB" b="0"/>
              <a:t>Inaccurate, stereotypical or outdated stereotypes avoided. </a:t>
            </a:r>
            <a:endParaRPr/>
          </a:p>
          <a:p>
            <a:pPr marL="0" indent="0"/>
            <a:endParaRPr b="0"/>
          </a:p>
          <a:p>
            <a:pPr marL="0" indent="0"/>
            <a:r>
              <a:rPr lang="en-GB" b="1"/>
              <a:t>Human and Physical Processes</a:t>
            </a:r>
            <a:endParaRPr/>
          </a:p>
          <a:p>
            <a:pPr marL="0" indent="0"/>
            <a:r>
              <a:rPr lang="en-GB" b="0"/>
              <a:t>Well-balanced focus on human and physical processes throughout curriculum plans </a:t>
            </a:r>
            <a:endParaRPr/>
          </a:p>
          <a:p>
            <a:pPr marL="0" indent="0"/>
            <a:r>
              <a:rPr lang="en-GB" b="0"/>
              <a:t>How human and physical processes interact to influence landscapes, environments and climates. The interplay between human and functioning of natural systems. </a:t>
            </a:r>
            <a:endParaRPr/>
          </a:p>
          <a:p>
            <a:pPr marL="0" indent="0"/>
            <a:r>
              <a:rPr lang="en-GB" b="0"/>
              <a:t>Wide ranging extent of the knowledge that pupils need</a:t>
            </a:r>
            <a:endParaRPr/>
          </a:p>
          <a:p>
            <a:pPr marL="0" indent="0"/>
            <a:r>
              <a:rPr lang="en-GB" b="0"/>
              <a:t>Processes taught building on existing knowledge</a:t>
            </a:r>
            <a:endParaRPr/>
          </a:p>
          <a:p>
            <a:pPr marL="0" indent="0"/>
            <a:r>
              <a:rPr lang="en-GB" b="0"/>
              <a:t>Systematic introduction and revisiting.</a:t>
            </a:r>
            <a:endParaRPr/>
          </a:p>
          <a:p>
            <a:pPr marL="0" indent="0"/>
            <a:endParaRPr b="0"/>
          </a:p>
          <a:p>
            <a:pPr marL="0" indent="0"/>
            <a:r>
              <a:rPr lang="en-GB" b="1"/>
              <a:t>Geographical Skills</a:t>
            </a:r>
            <a:endParaRPr/>
          </a:p>
          <a:p>
            <a:pPr marL="0" indent="0"/>
            <a:r>
              <a:rPr lang="en-GB" b="0"/>
              <a:t>Fieldwork built into the curriculum, in advance, to build pupils’ proficiency in components of fieldwork prior to doing fieldwork?</a:t>
            </a:r>
            <a:endParaRPr/>
          </a:p>
          <a:p>
            <a:pPr marL="0" indent="0"/>
            <a:r>
              <a:rPr lang="en-GB" b="0"/>
              <a:t>Is fieldwork correctly focused on developing pupils’ understanding of geographical processes? Is it meaningful?</a:t>
            </a:r>
            <a:endParaRPr/>
          </a:p>
          <a:p>
            <a:pPr marL="0" indent="0"/>
            <a:r>
              <a:rPr lang="en-GB" b="0"/>
              <a:t>Is mapwork and GIS integral to the curriculum? </a:t>
            </a:r>
            <a:endParaRPr/>
          </a:p>
          <a:p>
            <a:pPr marL="0" indent="0"/>
            <a:r>
              <a:rPr lang="en-GB" b="0"/>
              <a:t>Can pupils use maps and construct maps so that they develop and show knowledge of special organisation, knowledge and location?</a:t>
            </a:r>
            <a:endParaRPr/>
          </a:p>
          <a:p>
            <a:pPr marL="0" indent="0"/>
            <a:endParaRPr b="0"/>
          </a:p>
        </p:txBody>
      </p:sp>
      <p:sp>
        <p:nvSpPr>
          <p:cNvPr id="340" name="Google Shape;340;p15: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6: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KP</a:t>
            </a:r>
            <a:endParaRPr/>
          </a:p>
          <a:p>
            <a:pPr marL="0" indent="0"/>
            <a:r>
              <a:rPr lang="en-GB"/>
              <a:t>Components of thinking geographically – how do these build over time? Between people, places and different environments?</a:t>
            </a:r>
            <a:endParaRPr/>
          </a:p>
          <a:p>
            <a:pPr marL="0" indent="0"/>
            <a:endParaRPr/>
          </a:p>
        </p:txBody>
      </p:sp>
      <p:sp>
        <p:nvSpPr>
          <p:cNvPr id="350" name="Google Shape;350;p16: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18: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KP</a:t>
            </a:r>
            <a:endParaRPr/>
          </a:p>
          <a:p>
            <a:pPr marL="0" indent="0"/>
            <a:r>
              <a:rPr lang="en-GB"/>
              <a:t>On key misconception is complex activities/tasks vs components. Have a think about the actual components of geography. </a:t>
            </a:r>
            <a:endParaRPr/>
          </a:p>
          <a:p>
            <a:pPr marL="0" indent="0"/>
            <a:endParaRPr/>
          </a:p>
          <a:p>
            <a:pPr marL="0" indent="0"/>
            <a:r>
              <a:rPr lang="en-GB"/>
              <a:t>Discuss for 2 minutes. Take feedback.</a:t>
            </a:r>
            <a:endParaRPr/>
          </a:p>
          <a:p>
            <a:pPr marL="0" indent="0"/>
            <a:r>
              <a:rPr lang="en-GB"/>
              <a:t>You may have considered…</a:t>
            </a:r>
            <a:endParaRPr/>
          </a:p>
        </p:txBody>
      </p:sp>
      <p:sp>
        <p:nvSpPr>
          <p:cNvPr id="357" name="Google Shape;357;p18: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2: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LG</a:t>
            </a:r>
            <a:endParaRPr/>
          </a:p>
        </p:txBody>
      </p:sp>
      <p:sp>
        <p:nvSpPr>
          <p:cNvPr id="208" name="Google Shape;208;p2: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19: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b="1"/>
              <a:t>KP Our aim is to facilitate this – complex webs or schemas of knowledge, including key knowledge of geographical concepts and knowledge of the discipline.</a:t>
            </a:r>
            <a:endParaRPr b="1"/>
          </a:p>
          <a:p>
            <a:pPr marL="0" indent="0"/>
            <a:endParaRPr/>
          </a:p>
          <a:p>
            <a:pPr marL="0" indent="0"/>
            <a:r>
              <a:rPr lang="en-GB"/>
              <a:t>Discuss that knowledge is generative. The more you know, the more connections you are able to make. This dispels the idea of ‘higher order thinking’. Instead, we focus on a multiplicative effect. </a:t>
            </a:r>
            <a:endParaRPr/>
          </a:p>
          <a:p>
            <a:pPr marL="0" indent="0"/>
            <a:endParaRPr/>
          </a:p>
          <a:p>
            <a:pPr marL="0" indent="0"/>
            <a:r>
              <a:rPr lang="en-GB"/>
              <a:t>When designing our curriculums, it is also the first point that we consider cognitive overload and spaced repetition. This is so that we can start to facilitate the building of strong schema. </a:t>
            </a:r>
            <a:endParaRPr/>
          </a:p>
        </p:txBody>
      </p:sp>
      <p:sp>
        <p:nvSpPr>
          <p:cNvPr id="365" name="Google Shape;365;p19: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24: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So, choose the right things for pupils to learn. Plan for small components, well sequenced, to avoid cognitive overload. Then, space the learning over a sequence of lessons to aid memory. </a:t>
            </a:r>
            <a:endParaRPr/>
          </a:p>
          <a:p>
            <a:pPr marL="0" indent="0"/>
            <a:r>
              <a:rPr lang="en-GB"/>
              <a:t>Consider why a sequence of knowledge is in place, how does it relate to existing knowledge and skills, how well is this implemented and assessed. Does it enable pupils to know and remember more? </a:t>
            </a:r>
            <a:endParaRPr/>
          </a:p>
          <a:p>
            <a:pPr marL="0" indent="0"/>
            <a:endParaRPr/>
          </a:p>
        </p:txBody>
      </p:sp>
      <p:sp>
        <p:nvSpPr>
          <p:cNvPr id="372" name="Google Shape;372;p24: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25: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Reflections so far. What are your next steps in these areas?</a:t>
            </a:r>
            <a:endParaRPr/>
          </a:p>
          <a:p>
            <a:pPr marL="0" indent="0"/>
            <a:endParaRPr/>
          </a:p>
        </p:txBody>
      </p:sp>
      <p:sp>
        <p:nvSpPr>
          <p:cNvPr id="379" name="Google Shape;379;p25: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6:notes"/>
          <p:cNvSpPr txBox="1">
            <a:spLocks noGrp="1"/>
          </p:cNvSpPr>
          <p:nvPr>
            <p:ph type="body" idx="1"/>
          </p:nvPr>
        </p:nvSpPr>
        <p:spPr>
          <a:xfrm>
            <a:off x="679768" y="4777195"/>
            <a:ext cx="5438140" cy="3908613"/>
          </a:xfrm>
          <a:prstGeom prst="rect">
            <a:avLst/>
          </a:prstGeom>
        </p:spPr>
        <p:txBody>
          <a:bodyPr spcFirstLastPara="1" wrap="square" lIns="91260" tIns="45618" rIns="91260" bIns="45618" anchor="t" anchorCtr="0">
            <a:noAutofit/>
          </a:bodyPr>
          <a:lstStyle/>
          <a:p>
            <a:pPr marL="0" indent="0"/>
            <a:endParaRPr/>
          </a:p>
        </p:txBody>
      </p:sp>
      <p:sp>
        <p:nvSpPr>
          <p:cNvPr id="384" name="Google Shape;384;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27: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What training would delegates like next?</a:t>
            </a:r>
            <a:endParaRPr/>
          </a:p>
          <a:p>
            <a:pPr marL="0" indent="0"/>
            <a:r>
              <a:rPr lang="en-GB"/>
              <a:t>Anything specific that would be useful for us to look into? </a:t>
            </a:r>
            <a:endParaRPr/>
          </a:p>
          <a:p>
            <a:pPr marL="0" indent="0"/>
            <a:endParaRPr/>
          </a:p>
        </p:txBody>
      </p:sp>
      <p:sp>
        <p:nvSpPr>
          <p:cNvPr id="391" name="Google Shape;391;p27: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8:notes"/>
          <p:cNvSpPr>
            <a:spLocks noGrp="1" noRot="1" noChangeAspect="1"/>
          </p:cNvSpPr>
          <p:nvPr>
            <p:ph type="sldImg" idx="2"/>
          </p:nvPr>
        </p:nvSpPr>
        <p:spPr>
          <a:xfrm>
            <a:off x="379413" y="684213"/>
            <a:ext cx="6086475" cy="3424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28:notes"/>
          <p:cNvSpPr txBox="1">
            <a:spLocks noGrp="1"/>
          </p:cNvSpPr>
          <p:nvPr>
            <p:ph type="body" idx="1"/>
          </p:nvPr>
        </p:nvSpPr>
        <p:spPr>
          <a:xfrm>
            <a:off x="684521" y="4336465"/>
            <a:ext cx="5476169" cy="4108230"/>
          </a:xfrm>
          <a:prstGeom prst="rect">
            <a:avLst/>
          </a:prstGeom>
          <a:noFill/>
          <a:ln>
            <a:noFill/>
          </a:ln>
        </p:spPr>
        <p:txBody>
          <a:bodyPr spcFirstLastPara="1" wrap="square" lIns="91260" tIns="91260" rIns="91260" bIns="91260" anchor="t" anchorCtr="0">
            <a:noAutofit/>
          </a:bodyPr>
          <a:lstStyle/>
          <a:p>
            <a:pPr marL="0" indent="0">
              <a:buClr>
                <a:schemeClr val="dk1"/>
              </a:buClr>
              <a:buSzPts val="1200"/>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29: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 </a:t>
            </a:r>
            <a:endParaRPr/>
          </a:p>
        </p:txBody>
      </p:sp>
      <p:sp>
        <p:nvSpPr>
          <p:cNvPr id="405" name="Google Shape;405;p29: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3: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LG </a:t>
            </a:r>
            <a:endParaRPr/>
          </a:p>
          <a:p>
            <a:pPr marL="0" indent="0"/>
            <a:r>
              <a:rPr lang="en-GB"/>
              <a:t>This session is part of a wider piece of work across Bolton LA.</a:t>
            </a:r>
            <a:endParaRPr/>
          </a:p>
          <a:p>
            <a:pPr marL="0" indent="0"/>
            <a:r>
              <a:rPr lang="en-GB"/>
              <a:t>The vision for our work is in line with the Bolton Learning Partnership of ‘Ambitious Collaboration’.  19 thousand pupils. </a:t>
            </a:r>
            <a:endParaRPr/>
          </a:p>
          <a:p>
            <a:pPr marL="0" indent="0"/>
            <a:r>
              <a:rPr lang="en-GB"/>
              <a:t>We have been training the curriculum hub leads on research around effective curriculum design. </a:t>
            </a:r>
            <a:endParaRPr/>
          </a:p>
          <a:p>
            <a:pPr marL="0" indent="0"/>
            <a:r>
              <a:rPr lang="en-GB"/>
              <a:t>We will be training them to support curriculum work going forwards.</a:t>
            </a:r>
            <a:endParaRPr/>
          </a:p>
          <a:p>
            <a:pPr marL="0" indent="0"/>
            <a:r>
              <a:rPr lang="en-GB"/>
              <a:t>We will also be giving the same training to subject hub leads, and then moving towards facilitating some subject-specific curriculum work.</a:t>
            </a:r>
            <a:endParaRPr/>
          </a:p>
          <a:p>
            <a:pPr marL="0" indent="0"/>
            <a:r>
              <a:rPr lang="en-GB"/>
              <a:t>However, we do not have all the answers to effective curriculum design. The job is never fully done.</a:t>
            </a:r>
            <a:endParaRPr/>
          </a:p>
          <a:p>
            <a:pPr marL="0" indent="0"/>
            <a:r>
              <a:rPr lang="en-GB"/>
              <a:t>The power of this work lies in this room and across the LA. </a:t>
            </a:r>
            <a:endParaRPr/>
          </a:p>
          <a:p>
            <a:pPr marL="0" indent="0"/>
            <a:r>
              <a:rPr lang="en-GB"/>
              <a:t>This is the first session with a specific subject hub, during which we will look at some of the generic and subject-specific research. However, you are the subject specialists. We will look at how we start to share research, planning and resource with each other. </a:t>
            </a:r>
            <a:endParaRPr/>
          </a:p>
        </p:txBody>
      </p:sp>
      <p:sp>
        <p:nvSpPr>
          <p:cNvPr id="215" name="Google Shape;215;p3: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LG </a:t>
            </a:r>
            <a:endParaRPr/>
          </a:p>
          <a:p>
            <a:pPr marL="0" indent="0"/>
            <a:r>
              <a:rPr lang="en-GB"/>
              <a:t>Know your handbook!</a:t>
            </a:r>
            <a:endParaRPr/>
          </a:p>
          <a:p>
            <a:pPr marL="0" indent="0"/>
            <a:r>
              <a:rPr lang="en-GB"/>
              <a:t>All of the answers are within it, in the preamble as well as the evaluation schedule at the back. </a:t>
            </a:r>
            <a:endParaRPr/>
          </a:p>
          <a:p>
            <a:pPr marL="0" indent="0"/>
            <a:r>
              <a:rPr lang="en-GB"/>
              <a:t>Changes September 2022</a:t>
            </a:r>
            <a:endParaRPr/>
          </a:p>
          <a:p>
            <a:pPr marL="0" indent="0"/>
            <a:r>
              <a:rPr lang="en-GB"/>
              <a:t>The pre-amble contains detailed information about effective curriculum design.</a:t>
            </a:r>
            <a:endParaRPr/>
          </a:p>
          <a:p>
            <a:pPr marL="0" indent="0"/>
            <a:r>
              <a:rPr lang="en-GB"/>
              <a:t>It is not helpful to just look at the evaluation schedule.</a:t>
            </a:r>
            <a:endParaRPr/>
          </a:p>
          <a:p>
            <a:pPr marL="0" indent="0"/>
            <a:r>
              <a:rPr lang="en-GB"/>
              <a:t>Information about SEND, sixth form and early years are also taken from this handbook. </a:t>
            </a:r>
            <a:endParaRPr/>
          </a:p>
          <a:p>
            <a:pPr marL="0" indent="0"/>
            <a:endParaRPr/>
          </a:p>
          <a:p>
            <a:pPr marL="0" indent="0"/>
            <a:endParaRPr/>
          </a:p>
        </p:txBody>
      </p:sp>
      <p:sp>
        <p:nvSpPr>
          <p:cNvPr id="232" name="Google Shape;232;p4: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5: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LG </a:t>
            </a:r>
            <a:endParaRPr/>
          </a:p>
          <a:p>
            <a:pPr marL="0" indent="0"/>
            <a:r>
              <a:rPr lang="en-GB"/>
              <a:t>Each year on GCSE results day, during SATs results, at end-of year celebrations, we see many pupils and students across the country celebrate their outcomes and learning from the year. The following week, we also see pupils transition successfully from primary to secondary, and secondary to college, and to other destinations. using their prior learning. There will also be many young people in their 20s and 30s drawing on what we have taught them, in unexpected ways.</a:t>
            </a:r>
            <a:endParaRPr/>
          </a:p>
          <a:p>
            <a:pPr marL="0" indent="0"/>
            <a:endParaRPr/>
          </a:p>
          <a:p>
            <a:pPr marL="0" indent="0"/>
            <a:r>
              <a:rPr lang="en-GB"/>
              <a:t>The focus of EIF aligns with our fundamental belief as teachers that we want to inspire pupils and students across our schools to excel and feel a sense of success. We are also preparing them to have such a detailed and complex web of knowledge, that they are able to draw on this knowledge with ease throughout education and employment. This is achieved through high-quality curriculum design.</a:t>
            </a:r>
            <a:endParaRPr/>
          </a:p>
          <a:p>
            <a:pPr marL="0" indent="0"/>
            <a:endParaRPr/>
          </a:p>
        </p:txBody>
      </p:sp>
      <p:sp>
        <p:nvSpPr>
          <p:cNvPr id="239" name="Google Shape;239;p5: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6: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KP</a:t>
            </a:r>
            <a:endParaRPr/>
          </a:p>
          <a:p>
            <a:pPr marL="0" indent="0"/>
            <a:r>
              <a:rPr lang="en-GB"/>
              <a:t>Researchers recorded that in their first four years:</a:t>
            </a:r>
            <a:endParaRPr/>
          </a:p>
          <a:p>
            <a:pPr marL="0" indent="0"/>
            <a:r>
              <a:rPr lang="en-GB"/>
              <a:t>An average child in a professional family accumulated experience with almost 45 million words.</a:t>
            </a:r>
            <a:endParaRPr/>
          </a:p>
          <a:p>
            <a:pPr marL="0" indent="0"/>
            <a:r>
              <a:rPr lang="en-GB"/>
              <a:t>An average child in a working-class family, 26 million words.</a:t>
            </a:r>
            <a:endParaRPr/>
          </a:p>
          <a:p>
            <a:pPr marL="0" indent="0"/>
            <a:r>
              <a:rPr lang="en-GB"/>
              <a:t>An average child in a welfare family, 13 million words.</a:t>
            </a:r>
            <a:endParaRPr/>
          </a:p>
          <a:p>
            <a:pPr marL="0" indent="0"/>
            <a:r>
              <a:rPr lang="en-GB"/>
              <a:t>The gap in social classes is clear from this research. </a:t>
            </a:r>
            <a:endParaRPr/>
          </a:p>
          <a:p>
            <a:pPr marL="0" indent="0"/>
            <a:r>
              <a:rPr lang="en-GB"/>
              <a:t>Vocabulary size relates to academic success. It is a convenient proxy for a whole range of academic abilities, not just reading, writing, listening and speaking. Also relates to achievement in science, history, geography and the arts. </a:t>
            </a:r>
            <a:endParaRPr/>
          </a:p>
          <a:p>
            <a:pPr marL="0" indent="0"/>
            <a:r>
              <a:rPr lang="en-GB"/>
              <a:t>90% of vocabulary is only encountered in writing and not in speech.</a:t>
            </a:r>
            <a:endParaRPr/>
          </a:p>
          <a:p>
            <a:pPr marL="0" indent="0"/>
            <a:r>
              <a:rPr lang="en-GB"/>
              <a:t>Therefore, a rich and high-quality curriculum is needed to address vocabulary and cultural capital deficits. </a:t>
            </a:r>
            <a:endParaRPr/>
          </a:p>
          <a:p>
            <a:pPr marL="0" indent="0"/>
            <a:endParaRPr/>
          </a:p>
          <a:p>
            <a:pPr marL="0" indent="0"/>
            <a:endParaRPr/>
          </a:p>
        </p:txBody>
      </p:sp>
      <p:sp>
        <p:nvSpPr>
          <p:cNvPr id="251" name="Google Shape;251;p6: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7: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KP</a:t>
            </a:r>
            <a:endParaRPr/>
          </a:p>
          <a:p>
            <a:pPr marL="0" indent="0"/>
            <a:r>
              <a:rPr lang="en-GB"/>
              <a:t>We have had a strong focus on examination outcomes. However, underneath this sits a wealth of knowledge that we can impart on the next generation. This is our curriculum.</a:t>
            </a:r>
            <a:endParaRPr/>
          </a:p>
          <a:p>
            <a:pPr marL="0" indent="0"/>
            <a:r>
              <a:rPr lang="en-GB"/>
              <a:t>Author David Didau writes that ‘learning must be durable and flexible (i.e. applicable in different contexts). If we accept these ideas, then we should accept that learning cannot be observed in the here and now. The only way to see if something has been retained over time and transferred to a new context is to look at what students can do later and elsewhere’. </a:t>
            </a:r>
            <a:endParaRPr/>
          </a:p>
          <a:p>
            <a:pPr marL="0" indent="0"/>
            <a:endParaRPr/>
          </a:p>
        </p:txBody>
      </p:sp>
      <p:sp>
        <p:nvSpPr>
          <p:cNvPr id="259" name="Google Shape;259;p7: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fld id="{00000000-1234-1234-1234-123412341234}" type="slidenum">
              <a:rPr lang="en-GB"/>
              <a:pPr algn="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8:notes"/>
          <p:cNvSpPr txBox="1">
            <a:spLocks noGrp="1"/>
          </p:cNvSpPr>
          <p:nvPr>
            <p:ph type="body" idx="1"/>
          </p:nvPr>
        </p:nvSpPr>
        <p:spPr>
          <a:xfrm>
            <a:off x="679768" y="4715154"/>
            <a:ext cx="5438140" cy="4466987"/>
          </a:xfrm>
          <a:prstGeom prst="rect">
            <a:avLst/>
          </a:prstGeom>
          <a:noFill/>
          <a:ln>
            <a:noFill/>
          </a:ln>
        </p:spPr>
        <p:txBody>
          <a:bodyPr spcFirstLastPara="1" wrap="square" lIns="91260" tIns="91260" rIns="91260" bIns="91260" anchor="t" anchorCtr="0">
            <a:noAutofit/>
          </a:bodyPr>
          <a:lstStyle/>
          <a:p>
            <a:pPr marL="0" indent="0">
              <a:buClr>
                <a:schemeClr val="dk1"/>
              </a:buClr>
              <a:buSzPts val="1200"/>
            </a:pPr>
            <a:r>
              <a:rPr lang="en-GB"/>
              <a:t>LG </a:t>
            </a:r>
            <a:endParaRPr/>
          </a:p>
          <a:p>
            <a:pPr marL="0" indent="0">
              <a:buClr>
                <a:schemeClr val="dk1"/>
              </a:buClr>
              <a:buSzPts val="1200"/>
            </a:pPr>
            <a:r>
              <a:rPr lang="en-GB"/>
              <a:t>When building an effective curriculum, we need to focus on the above areas. </a:t>
            </a:r>
            <a:endParaRPr/>
          </a:p>
          <a:p>
            <a:pPr marL="0" indent="0">
              <a:buClr>
                <a:schemeClr val="dk1"/>
              </a:buClr>
              <a:buSzPts val="1200"/>
            </a:pPr>
            <a:r>
              <a:rPr lang="en-GB"/>
              <a:t>School ambition and intent</a:t>
            </a:r>
            <a:endParaRPr/>
          </a:p>
          <a:p>
            <a:pPr marL="0" indent="0">
              <a:buClr>
                <a:schemeClr val="dk1"/>
              </a:buClr>
              <a:buSzPts val="1200"/>
            </a:pPr>
            <a:r>
              <a:rPr lang="en-GB"/>
              <a:t>Subject ambition and intent</a:t>
            </a:r>
            <a:endParaRPr/>
          </a:p>
          <a:p>
            <a:pPr marL="0" indent="0">
              <a:buClr>
                <a:schemeClr val="dk1"/>
              </a:buClr>
              <a:buSzPts val="1200"/>
            </a:pPr>
            <a:r>
              <a:rPr lang="en-GB"/>
              <a:t>Pedagogy – it how we are delivering our intent</a:t>
            </a:r>
            <a:endParaRPr/>
          </a:p>
          <a:p>
            <a:pPr marL="0" indent="0">
              <a:buClr>
                <a:schemeClr val="dk1"/>
              </a:buClr>
              <a:buSzPts val="1200"/>
            </a:pPr>
            <a:r>
              <a:rPr lang="en-GB"/>
              <a:t>Impact – this is much wider than data and spreadsheets. It is also what pupils know, remember and can do in their books. It is not just outcomes. It is also facilitating high-quality destinations, for example success at key stage 3 in a broad range of subjects, and in reading, and at key stage 5 across the subjects that pupils choose to study through to the end of Year 11.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9: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buClr>
                <a:schemeClr val="dk1"/>
              </a:buClr>
              <a:buSzPts val="1200"/>
            </a:pPr>
            <a:r>
              <a:rPr lang="en-GB"/>
              <a:t>LG </a:t>
            </a:r>
            <a:endParaRPr/>
          </a:p>
          <a:p>
            <a:pPr marL="0" indent="0">
              <a:buClr>
                <a:schemeClr val="dk1"/>
              </a:buClr>
              <a:buSzPts val="1200"/>
            </a:pPr>
            <a:r>
              <a:rPr lang="en-GB"/>
              <a:t>Intent is the overarching curriculum model. It is also the curriculum planning at subject level. </a:t>
            </a:r>
            <a:endParaRPr/>
          </a:p>
          <a:p>
            <a:pPr marL="0" indent="0">
              <a:buClr>
                <a:schemeClr val="dk1"/>
              </a:buClr>
              <a:buSzPts val="1200"/>
            </a:pPr>
            <a:r>
              <a:rPr lang="en-GB"/>
              <a:t>How does the curriculum develop knowledge as pupils progress through the school? This may be from early years upwards in primary or through schools; key stage 3 upwards in secondary.</a:t>
            </a:r>
            <a:endParaRPr/>
          </a:p>
          <a:p>
            <a:pPr marL="0" indent="0">
              <a:buClr>
                <a:schemeClr val="dk1"/>
              </a:buClr>
              <a:buSzPts val="1200"/>
            </a:pPr>
            <a:r>
              <a:rPr lang="en-GB"/>
              <a:t>This does not mean that curriculums are narrowed to focus on outcomes at key stages 2, 4 and 5 – a broad and rich curriculum in line with the national curriculum. </a:t>
            </a:r>
            <a:endParaRPr/>
          </a:p>
          <a:p>
            <a:pPr marL="0" indent="0">
              <a:buClr>
                <a:schemeClr val="dk1"/>
              </a:buClr>
              <a:buSzPts val="1200"/>
            </a:pPr>
            <a:r>
              <a:rPr lang="en-GB"/>
              <a:t>What research did you use to design your curriculum? There are a range of universities and institutions that have done research into effective curriculum design such as York University for Science using the 10 big ideas in science as a basis. Have you sought subject-specific research and support for content and delivery?</a:t>
            </a:r>
            <a:endParaRPr/>
          </a:p>
          <a:p>
            <a:pPr marL="0" indent="0">
              <a:buClr>
                <a:schemeClr val="dk1"/>
              </a:buClr>
              <a:buSzPts val="1200"/>
            </a:pPr>
            <a:r>
              <a:rPr lang="en-GB"/>
              <a:t>Para 410 to 411 Ambition for all important, for example, are DP and SEND pupils able to follow the pathway they wish or are they guided away from this? Can DP and SEND do triple sciences if they wish, a language if they wish? Does SEND support have an accidental negative impact on curriculum breadth? In English, the subject leader has already ensured that DP and SEND pupils access the same texts as all pupils in English? They ensure that the wider cultural knowledge and vocabulary needed to access texts?</a:t>
            </a:r>
            <a:endParaRPr/>
          </a:p>
          <a:p>
            <a:pPr marL="0" indent="0">
              <a:buClr>
                <a:schemeClr val="dk1"/>
              </a:buClr>
              <a:buSzPts val="1200"/>
            </a:pPr>
            <a:r>
              <a:rPr lang="en-GB"/>
              <a:t>Do pupils study their full curriculum during time in school, or is it narrowed? For example, do Year 6 pupils still access a broad range of subjects or do they spend a lot of time on SATs? Do pupils early enter for any subjects at key stage 4? Does this mean then that they are not studying NC subjects such as lang or lit throughout their KS4? Does this also mean that any narrowing at KS2 or 4 is preventing later study in key stage 3 or 5 due to the forgetting curve?</a:t>
            </a:r>
            <a:endParaRPr/>
          </a:p>
          <a:p>
            <a:pPr marL="0" indent="0">
              <a:buClr>
                <a:schemeClr val="dk1"/>
              </a:buClr>
              <a:buSzPts val="1200"/>
            </a:pPr>
            <a:r>
              <a:rPr lang="en-GB"/>
              <a:t>Is any required curriculum narrowing for particular pupils well planned, with a clear rationale, with a clear plan for a return to full study so that narrowing is temporary?</a:t>
            </a:r>
            <a:endParaRPr/>
          </a:p>
          <a:p>
            <a:pPr marL="0" indent="0">
              <a:buClr>
                <a:schemeClr val="dk1"/>
              </a:buClr>
              <a:buSzPts val="1200"/>
            </a:pPr>
            <a:r>
              <a:rPr lang="en-GB"/>
              <a:t>Knowledge – this is a specific area where we tend to have a misconception. Many subject leaders have defined and sequenced topics rather than the essential knowledge that students need to be able to perform a complex task. However, we also need to identify and sequence components if we are to ensure the effectiveness of assessment, and the identification of specific gaps and misconceptions for each pupil. </a:t>
            </a:r>
            <a:endParaRPr/>
          </a:p>
          <a:p>
            <a:pPr marL="0" indent="0">
              <a:buClr>
                <a:schemeClr val="dk1"/>
              </a:buClr>
              <a:buSzPts val="1200"/>
            </a:pPr>
            <a:r>
              <a:rPr lang="en-GB"/>
              <a:t>. </a:t>
            </a:r>
            <a:endParaRPr/>
          </a:p>
          <a:p>
            <a:pPr marL="0" indent="0">
              <a:buClr>
                <a:schemeClr val="dk1"/>
              </a:buClr>
              <a:buSzPts val="1200"/>
            </a:pPr>
            <a:r>
              <a:rPr lang="en-GB"/>
              <a:t>Vocabulary – many angles on this. Overall reading to promote a love of reading, vocabulary development and comprehension. Subject-specific reading to further promote vocabulary and knowledge. Support for the weakest readers through a phonics programme that develops pupils’ phonics knowledge, fluency and accuracy. </a:t>
            </a:r>
            <a:endParaRPr/>
          </a:p>
        </p:txBody>
      </p:sp>
      <p:sp>
        <p:nvSpPr>
          <p:cNvPr id="273" name="Google Shape;273;p9: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Clr>
                <a:schemeClr val="dk1"/>
              </a:buClr>
              <a:buSzPts val="1200"/>
            </a:pPr>
            <a:fld id="{00000000-1234-1234-1234-123412341234}" type="slidenum">
              <a:rPr lang="en-GB"/>
              <a:pPr algn="r">
                <a:buClr>
                  <a:schemeClr val="dk1"/>
                </a:buClr>
                <a:buSzPts val="1200"/>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lvl="1"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lvl="2"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lvl="3"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lvl="4"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lvl="5"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lvl="6"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lvl="7"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lvl="8"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5"/>
        <p:cNvGrpSpPr/>
        <p:nvPr/>
      </p:nvGrpSpPr>
      <p:grpSpPr>
        <a:xfrm>
          <a:off x="0" y="0"/>
          <a:ext cx="0" cy="0"/>
          <a:chOff x="0" y="0"/>
          <a:chExt cx="0" cy="0"/>
        </a:xfrm>
      </p:grpSpPr>
      <p:sp>
        <p:nvSpPr>
          <p:cNvPr id="86" name="Google Shape;86;p54"/>
          <p:cNvSpPr txBox="1">
            <a:spLocks noGrp="1"/>
          </p:cNvSpPr>
          <p:nvPr>
            <p:ph type="title"/>
          </p:nvPr>
        </p:nvSpPr>
        <p:spPr>
          <a:xfrm>
            <a:off x="484632" y="978408"/>
            <a:ext cx="4287393" cy="2450592"/>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5400"/>
              <a:buFont typeface="Arial"/>
              <a:buNone/>
              <a:defRPr sz="54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54"/>
          <p:cNvSpPr txBox="1">
            <a:spLocks noGrp="1"/>
          </p:cNvSpPr>
          <p:nvPr>
            <p:ph type="body" idx="1"/>
          </p:nvPr>
        </p:nvSpPr>
        <p:spPr>
          <a:xfrm>
            <a:off x="5183187" y="987425"/>
            <a:ext cx="6446484" cy="487362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3200"/>
              <a:buNone/>
              <a:defRPr sz="3200"/>
            </a:lvl1pPr>
            <a:lvl2pPr marL="914400" lvl="1" indent="-406400" algn="l">
              <a:lnSpc>
                <a:spcPct val="100000"/>
              </a:lnSpc>
              <a:spcBef>
                <a:spcPts val="500"/>
              </a:spcBef>
              <a:spcAft>
                <a:spcPts val="0"/>
              </a:spcAft>
              <a:buClr>
                <a:schemeClr val="dk1"/>
              </a:buClr>
              <a:buSzPts val="2800"/>
              <a:buChar char="•"/>
              <a:defRPr sz="2800"/>
            </a:lvl2pPr>
            <a:lvl3pPr marL="1371600" lvl="2" indent="-228600" algn="l">
              <a:lnSpc>
                <a:spcPct val="100000"/>
              </a:lnSpc>
              <a:spcBef>
                <a:spcPts val="500"/>
              </a:spcBef>
              <a:spcAft>
                <a:spcPts val="0"/>
              </a:spcAft>
              <a:buClr>
                <a:schemeClr val="dk1"/>
              </a:buClr>
              <a:buSzPts val="2400"/>
              <a:buNone/>
              <a:defRPr sz="2400"/>
            </a:lvl3pPr>
            <a:lvl4pPr marL="1828800" lvl="3" indent="-355600" algn="l">
              <a:lnSpc>
                <a:spcPct val="100000"/>
              </a:lnSpc>
              <a:spcBef>
                <a:spcPts val="500"/>
              </a:spcBef>
              <a:spcAft>
                <a:spcPts val="0"/>
              </a:spcAft>
              <a:buClr>
                <a:schemeClr val="dk1"/>
              </a:buClr>
              <a:buSzPts val="2000"/>
              <a:buChar char="•"/>
              <a:defRPr sz="2000"/>
            </a:lvl4pPr>
            <a:lvl5pPr marL="2286000" lvl="4" indent="-228600" algn="l">
              <a:lnSpc>
                <a:spcPct val="100000"/>
              </a:lnSpc>
              <a:spcBef>
                <a:spcPts val="500"/>
              </a:spcBef>
              <a:spcAft>
                <a:spcPts val="0"/>
              </a:spcAft>
              <a:buClr>
                <a:schemeClr val="dk1"/>
              </a:buClr>
              <a:buSzPts val="20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8" name="Google Shape;88;p54"/>
          <p:cNvSpPr txBox="1">
            <a:spLocks noGrp="1"/>
          </p:cNvSpPr>
          <p:nvPr>
            <p:ph type="body" idx="2"/>
          </p:nvPr>
        </p:nvSpPr>
        <p:spPr>
          <a:xfrm>
            <a:off x="484632" y="3645074"/>
            <a:ext cx="4287393" cy="222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2400"/>
              <a:buNone/>
              <a:defRPr sz="240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Clr>
                <a:schemeClr val="dk1"/>
              </a:buClr>
              <a:buSzPts val="1200"/>
              <a:buNone/>
              <a:defRPr sz="1200"/>
            </a:lvl3pPr>
            <a:lvl4pPr marL="1828800" lvl="3" indent="-228600" algn="l">
              <a:lnSpc>
                <a:spcPct val="100000"/>
              </a:lnSpc>
              <a:spcBef>
                <a:spcPts val="500"/>
              </a:spcBef>
              <a:spcAft>
                <a:spcPts val="0"/>
              </a:spcAft>
              <a:buClr>
                <a:schemeClr val="dk1"/>
              </a:buClr>
              <a:buSzPts val="1000"/>
              <a:buNone/>
              <a:defRPr sz="1000"/>
            </a:lvl4pPr>
            <a:lvl5pPr marL="2286000" lvl="4" indent="-228600" algn="l">
              <a:lnSpc>
                <a:spcPct val="10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9" name="Google Shape;89;p54"/>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54"/>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54"/>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2"/>
        <p:cNvGrpSpPr/>
        <p:nvPr/>
      </p:nvGrpSpPr>
      <p:grpSpPr>
        <a:xfrm>
          <a:off x="0" y="0"/>
          <a:ext cx="0" cy="0"/>
          <a:chOff x="0" y="0"/>
          <a:chExt cx="0" cy="0"/>
        </a:xfrm>
      </p:grpSpPr>
      <p:sp>
        <p:nvSpPr>
          <p:cNvPr id="93" name="Google Shape;93;p55"/>
          <p:cNvSpPr txBox="1">
            <a:spLocks noGrp="1"/>
          </p:cNvSpPr>
          <p:nvPr>
            <p:ph type="title"/>
          </p:nvPr>
        </p:nvSpPr>
        <p:spPr>
          <a:xfrm>
            <a:off x="484632" y="978407"/>
            <a:ext cx="4287393" cy="2450593"/>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5400"/>
              <a:buFont typeface="Arial"/>
              <a:buNone/>
              <a:defRPr sz="54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55"/>
          <p:cNvSpPr>
            <a:spLocks noGrp="1"/>
          </p:cNvSpPr>
          <p:nvPr>
            <p:ph type="pic" idx="2"/>
          </p:nvPr>
        </p:nvSpPr>
        <p:spPr>
          <a:xfrm>
            <a:off x="5183187" y="987425"/>
            <a:ext cx="6446483" cy="4873625"/>
          </a:xfrm>
          <a:prstGeom prst="rect">
            <a:avLst/>
          </a:prstGeom>
          <a:noFill/>
          <a:ln>
            <a:noFill/>
          </a:ln>
        </p:spPr>
      </p:sp>
      <p:sp>
        <p:nvSpPr>
          <p:cNvPr id="95" name="Google Shape;95;p55"/>
          <p:cNvSpPr txBox="1">
            <a:spLocks noGrp="1"/>
          </p:cNvSpPr>
          <p:nvPr>
            <p:ph type="body" idx="1"/>
          </p:nvPr>
        </p:nvSpPr>
        <p:spPr>
          <a:xfrm>
            <a:off x="484632" y="3645074"/>
            <a:ext cx="4287393" cy="222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2400"/>
              <a:buNone/>
              <a:defRPr sz="240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Clr>
                <a:schemeClr val="dk1"/>
              </a:buClr>
              <a:buSzPts val="1200"/>
              <a:buNone/>
              <a:defRPr sz="1200"/>
            </a:lvl3pPr>
            <a:lvl4pPr marL="1828800" lvl="3" indent="-228600" algn="l">
              <a:lnSpc>
                <a:spcPct val="100000"/>
              </a:lnSpc>
              <a:spcBef>
                <a:spcPts val="500"/>
              </a:spcBef>
              <a:spcAft>
                <a:spcPts val="0"/>
              </a:spcAft>
              <a:buClr>
                <a:schemeClr val="dk1"/>
              </a:buClr>
              <a:buSzPts val="1000"/>
              <a:buNone/>
              <a:defRPr sz="1000"/>
            </a:lvl4pPr>
            <a:lvl5pPr marL="2286000" lvl="4" indent="-228600" algn="l">
              <a:lnSpc>
                <a:spcPct val="10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6" name="Google Shape;96;p55"/>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55"/>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55"/>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9"/>
        <p:cNvGrpSpPr/>
        <p:nvPr/>
      </p:nvGrpSpPr>
      <p:grpSpPr>
        <a:xfrm>
          <a:off x="0" y="0"/>
          <a:ext cx="0" cy="0"/>
          <a:chOff x="0" y="0"/>
          <a:chExt cx="0" cy="0"/>
        </a:xfrm>
      </p:grpSpPr>
      <p:sp>
        <p:nvSpPr>
          <p:cNvPr id="100" name="Google Shape;100;p56"/>
          <p:cNvSpPr/>
          <p:nvPr/>
        </p:nvSpPr>
        <p:spPr>
          <a:xfrm>
            <a:off x="482600" y="483576"/>
            <a:ext cx="11147071" cy="2434825"/>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1" name="Google Shape;101;p56"/>
          <p:cNvSpPr txBox="1">
            <a:spLocks noGrp="1"/>
          </p:cNvSpPr>
          <p:nvPr>
            <p:ph type="title"/>
          </p:nvPr>
        </p:nvSpPr>
        <p:spPr>
          <a:xfrm>
            <a:off x="482600" y="978408"/>
            <a:ext cx="10506991" cy="17552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56"/>
          <p:cNvSpPr txBox="1">
            <a:spLocks noGrp="1"/>
          </p:cNvSpPr>
          <p:nvPr>
            <p:ph type="body" idx="1"/>
          </p:nvPr>
        </p:nvSpPr>
        <p:spPr>
          <a:xfrm rot="5400000">
            <a:off x="4191213" y="-603890"/>
            <a:ext cx="3092949" cy="1050699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56"/>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56"/>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56"/>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106" name="Google Shape;106;p56"/>
          <p:cNvCxnSpPr/>
          <p:nvPr/>
        </p:nvCxnSpPr>
        <p:spPr>
          <a:xfrm>
            <a:off x="482600" y="2918401"/>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107" name="Google Shape;107;p56"/>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8"/>
        <p:cNvGrpSpPr/>
        <p:nvPr/>
      </p:nvGrpSpPr>
      <p:grpSpPr>
        <a:xfrm>
          <a:off x="0" y="0"/>
          <a:ext cx="0" cy="0"/>
          <a:chOff x="0" y="0"/>
          <a:chExt cx="0" cy="0"/>
        </a:xfrm>
      </p:grpSpPr>
      <p:sp>
        <p:nvSpPr>
          <p:cNvPr id="109" name="Google Shape;109;p57"/>
          <p:cNvSpPr txBox="1">
            <a:spLocks noGrp="1"/>
          </p:cNvSpPr>
          <p:nvPr>
            <p:ph type="title"/>
          </p:nvPr>
        </p:nvSpPr>
        <p:spPr>
          <a:xfrm rot="5400000">
            <a:off x="6953262" y="2066856"/>
            <a:ext cx="5124777" cy="294788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57"/>
          <p:cNvSpPr txBox="1">
            <a:spLocks noGrp="1"/>
          </p:cNvSpPr>
          <p:nvPr>
            <p:ph type="body" idx="1"/>
          </p:nvPr>
        </p:nvSpPr>
        <p:spPr>
          <a:xfrm rot="5400000">
            <a:off x="1550470" y="-87430"/>
            <a:ext cx="5124777" cy="725645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57"/>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57"/>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57"/>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5"/>
        <p:cNvGrpSpPr/>
        <p:nvPr/>
      </p:nvGrpSpPr>
      <p:grpSpPr>
        <a:xfrm>
          <a:off x="0" y="0"/>
          <a:ext cx="0" cy="0"/>
          <a:chOff x="0" y="0"/>
          <a:chExt cx="0" cy="0"/>
        </a:xfrm>
      </p:grpSpPr>
      <p:sp>
        <p:nvSpPr>
          <p:cNvPr id="126" name="Google Shape;126;p3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7" name="Google Shape;127;p3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128" name="Google Shape;128;p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lvl="1"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lvl="2"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lvl="3"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lvl="4"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lvl="5"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lvl="6"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lvl="7"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lvl="8"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9"/>
        <p:cNvGrpSpPr/>
        <p:nvPr/>
      </p:nvGrpSpPr>
      <p:grpSpPr>
        <a:xfrm>
          <a:off x="0" y="0"/>
          <a:ext cx="0" cy="0"/>
          <a:chOff x="0" y="0"/>
          <a:chExt cx="0" cy="0"/>
        </a:xfrm>
      </p:grpSpPr>
      <p:sp>
        <p:nvSpPr>
          <p:cNvPr id="130" name="Google Shape;130;p3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3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2" name="Google Shape;13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5"/>
        <p:cNvGrpSpPr/>
        <p:nvPr/>
      </p:nvGrpSpPr>
      <p:grpSpPr>
        <a:xfrm>
          <a:off x="0" y="0"/>
          <a:ext cx="0" cy="0"/>
          <a:chOff x="0" y="0"/>
          <a:chExt cx="0" cy="0"/>
        </a:xfrm>
      </p:grpSpPr>
      <p:sp>
        <p:nvSpPr>
          <p:cNvPr id="136" name="Google Shape;136;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1"/>
        <p:cNvGrpSpPr/>
        <p:nvPr/>
      </p:nvGrpSpPr>
      <p:grpSpPr>
        <a:xfrm>
          <a:off x="0" y="0"/>
          <a:ext cx="0" cy="0"/>
          <a:chOff x="0" y="0"/>
          <a:chExt cx="0" cy="0"/>
        </a:xfrm>
      </p:grpSpPr>
      <p:sp>
        <p:nvSpPr>
          <p:cNvPr id="142" name="Google Shape;142;p4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4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4" name="Google Shape;14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7"/>
        <p:cNvGrpSpPr/>
        <p:nvPr/>
      </p:nvGrpSpPr>
      <p:grpSpPr>
        <a:xfrm>
          <a:off x="0" y="0"/>
          <a:ext cx="0" cy="0"/>
          <a:chOff x="0" y="0"/>
          <a:chExt cx="0" cy="0"/>
        </a:xfrm>
      </p:grpSpPr>
      <p:sp>
        <p:nvSpPr>
          <p:cNvPr id="148" name="Google Shape;148;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4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35"/>
          <p:cNvSpPr txBox="1">
            <a:spLocks noGrp="1"/>
          </p:cNvSpPr>
          <p:nvPr>
            <p:ph type="title"/>
          </p:nvPr>
        </p:nvSpPr>
        <p:spPr>
          <a:xfrm>
            <a:off x="482600" y="978408"/>
            <a:ext cx="10634472" cy="215798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5"/>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5"/>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5"/>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5"/>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4"/>
        <p:cNvGrpSpPr/>
        <p:nvPr/>
      </p:nvGrpSpPr>
      <p:grpSpPr>
        <a:xfrm>
          <a:off x="0" y="0"/>
          <a:ext cx="0" cy="0"/>
          <a:chOff x="0" y="0"/>
          <a:chExt cx="0" cy="0"/>
        </a:xfrm>
      </p:grpSpPr>
      <p:sp>
        <p:nvSpPr>
          <p:cNvPr id="155" name="Google Shape;155;p4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4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7" name="Google Shape;157;p4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4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9" name="Google Shape;159;p4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
        <p:nvSpPr>
          <p:cNvPr id="164" name="Google Shape;16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7"/>
        <p:cNvGrpSpPr/>
        <p:nvPr/>
      </p:nvGrpSpPr>
      <p:grpSpPr>
        <a:xfrm>
          <a:off x="0" y="0"/>
          <a:ext cx="0" cy="0"/>
          <a:chOff x="0" y="0"/>
          <a:chExt cx="0" cy="0"/>
        </a:xfrm>
      </p:grpSpPr>
      <p:sp>
        <p:nvSpPr>
          <p:cNvPr id="168" name="Google Shape;168;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4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70" name="Google Shape;170;p4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1" name="Google Shape;171;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4"/>
        <p:cNvGrpSpPr/>
        <p:nvPr/>
      </p:nvGrpSpPr>
      <p:grpSpPr>
        <a:xfrm>
          <a:off x="0" y="0"/>
          <a:ext cx="0" cy="0"/>
          <a:chOff x="0" y="0"/>
          <a:chExt cx="0" cy="0"/>
        </a:xfrm>
      </p:grpSpPr>
      <p:sp>
        <p:nvSpPr>
          <p:cNvPr id="175" name="Google Shape;175;p4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6"/>
          <p:cNvSpPr>
            <a:spLocks noGrp="1"/>
          </p:cNvSpPr>
          <p:nvPr>
            <p:ph type="pic" idx="2"/>
          </p:nvPr>
        </p:nvSpPr>
        <p:spPr>
          <a:xfrm>
            <a:off x="5183188" y="987425"/>
            <a:ext cx="6172200" cy="4873625"/>
          </a:xfrm>
          <a:prstGeom prst="rect">
            <a:avLst/>
          </a:prstGeom>
          <a:noFill/>
          <a:ln>
            <a:noFill/>
          </a:ln>
        </p:spPr>
      </p:sp>
      <p:sp>
        <p:nvSpPr>
          <p:cNvPr id="177" name="Google Shape;177;p4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8" name="Google Shape;1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1"/>
        <p:cNvGrpSpPr/>
        <p:nvPr/>
      </p:nvGrpSpPr>
      <p:grpSpPr>
        <a:xfrm>
          <a:off x="0" y="0"/>
          <a:ext cx="0" cy="0"/>
          <a:chOff x="0" y="0"/>
          <a:chExt cx="0" cy="0"/>
        </a:xfrm>
      </p:grpSpPr>
      <p:sp>
        <p:nvSpPr>
          <p:cNvPr id="182" name="Google Shape;182;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4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7"/>
        <p:cNvGrpSpPr/>
        <p:nvPr/>
      </p:nvGrpSpPr>
      <p:grpSpPr>
        <a:xfrm>
          <a:off x="0" y="0"/>
          <a:ext cx="0" cy="0"/>
          <a:chOff x="0" y="0"/>
          <a:chExt cx="0" cy="0"/>
        </a:xfrm>
      </p:grpSpPr>
      <p:sp>
        <p:nvSpPr>
          <p:cNvPr id="188" name="Google Shape;188;p4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4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3"/>
        <p:cNvGrpSpPr/>
        <p:nvPr/>
      </p:nvGrpSpPr>
      <p:grpSpPr>
        <a:xfrm>
          <a:off x="0" y="0"/>
          <a:ext cx="0" cy="0"/>
          <a:chOff x="0" y="0"/>
          <a:chExt cx="0" cy="0"/>
        </a:xfrm>
      </p:grpSpPr>
      <p:sp>
        <p:nvSpPr>
          <p:cNvPr id="34" name="Google Shape;34;p3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800"/>
              <a:buFont typeface="Arial"/>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 name="Google Shape;35;p37"/>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00000"/>
              </a:lnSpc>
              <a:spcBef>
                <a:spcPts val="0"/>
              </a:spcBef>
              <a:spcAft>
                <a:spcPts val="0"/>
              </a:spcAft>
              <a:buClr>
                <a:schemeClr val="dk1"/>
              </a:buClr>
              <a:buSzPts val="1800"/>
              <a:buChar char="●"/>
              <a:defRPr/>
            </a:lvl1pPr>
            <a:lvl2pPr marL="914400" lvl="1" indent="-317500" algn="l">
              <a:lnSpc>
                <a:spcPct val="100000"/>
              </a:lnSpc>
              <a:spcBef>
                <a:spcPts val="0"/>
              </a:spcBef>
              <a:spcAft>
                <a:spcPts val="0"/>
              </a:spcAft>
              <a:buClr>
                <a:schemeClr val="dk1"/>
              </a:buClr>
              <a:buSzPts val="1400"/>
              <a:buChar char="○"/>
              <a:defRPr/>
            </a:lvl2pPr>
            <a:lvl3pPr marL="1371600" lvl="2" indent="-317500" algn="l">
              <a:lnSpc>
                <a:spcPct val="100000"/>
              </a:lnSpc>
              <a:spcBef>
                <a:spcPts val="0"/>
              </a:spcBef>
              <a:spcAft>
                <a:spcPts val="0"/>
              </a:spcAft>
              <a:buClr>
                <a:schemeClr val="dk1"/>
              </a:buClr>
              <a:buSzPts val="1400"/>
              <a:buChar char="■"/>
              <a:defRPr/>
            </a:lvl3pPr>
            <a:lvl4pPr marL="1828800" lvl="3" indent="-317500" algn="l">
              <a:lnSpc>
                <a:spcPct val="100000"/>
              </a:lnSpc>
              <a:spcBef>
                <a:spcPts val="0"/>
              </a:spcBef>
              <a:spcAft>
                <a:spcPts val="0"/>
              </a:spcAft>
              <a:buClr>
                <a:schemeClr val="dk1"/>
              </a:buClr>
              <a:buSzPts val="1400"/>
              <a:buChar char="●"/>
              <a:defRPr/>
            </a:lvl4pPr>
            <a:lvl5pPr marL="2286000" lvl="4" indent="-317500" algn="l">
              <a:lnSpc>
                <a:spcPct val="10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36" name="Google Shape;36;p3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chemeClr val="dk1"/>
              </a:buClr>
              <a:buSzPts val="900"/>
              <a:buFont typeface="Arial"/>
              <a:buNone/>
              <a:defRPr sz="900">
                <a:solidFill>
                  <a:schemeClr val="dk1"/>
                </a:solidFill>
                <a:latin typeface="Arial"/>
                <a:ea typeface="Arial"/>
                <a:cs typeface="Arial"/>
                <a:sym typeface="Arial"/>
              </a:defRPr>
            </a:lvl1pPr>
            <a:lvl2pPr marL="0" lvl="1" indent="0" algn="r">
              <a:buClr>
                <a:schemeClr val="dk1"/>
              </a:buClr>
              <a:buSzPts val="900"/>
              <a:buFont typeface="Arial"/>
              <a:buNone/>
              <a:defRPr sz="900">
                <a:solidFill>
                  <a:schemeClr val="dk1"/>
                </a:solidFill>
                <a:latin typeface="Arial"/>
                <a:ea typeface="Arial"/>
                <a:cs typeface="Arial"/>
                <a:sym typeface="Arial"/>
              </a:defRPr>
            </a:lvl2pPr>
            <a:lvl3pPr marL="0" lvl="2" indent="0" algn="r">
              <a:buClr>
                <a:schemeClr val="dk1"/>
              </a:buClr>
              <a:buSzPts val="900"/>
              <a:buFont typeface="Arial"/>
              <a:buNone/>
              <a:defRPr sz="900">
                <a:solidFill>
                  <a:schemeClr val="dk1"/>
                </a:solidFill>
                <a:latin typeface="Arial"/>
                <a:ea typeface="Arial"/>
                <a:cs typeface="Arial"/>
                <a:sym typeface="Arial"/>
              </a:defRPr>
            </a:lvl3pPr>
            <a:lvl4pPr marL="0" lvl="3" indent="0" algn="r">
              <a:buClr>
                <a:schemeClr val="dk1"/>
              </a:buClr>
              <a:buSzPts val="900"/>
              <a:buFont typeface="Arial"/>
              <a:buNone/>
              <a:defRPr sz="900">
                <a:solidFill>
                  <a:schemeClr val="dk1"/>
                </a:solidFill>
                <a:latin typeface="Arial"/>
                <a:ea typeface="Arial"/>
                <a:cs typeface="Arial"/>
                <a:sym typeface="Arial"/>
              </a:defRPr>
            </a:lvl4pPr>
            <a:lvl5pPr marL="0" lvl="4" indent="0" algn="r">
              <a:buClr>
                <a:schemeClr val="dk1"/>
              </a:buClr>
              <a:buSzPts val="900"/>
              <a:buFont typeface="Arial"/>
              <a:buNone/>
              <a:defRPr sz="900">
                <a:solidFill>
                  <a:schemeClr val="dk1"/>
                </a:solidFill>
                <a:latin typeface="Arial"/>
                <a:ea typeface="Arial"/>
                <a:cs typeface="Arial"/>
                <a:sym typeface="Arial"/>
              </a:defRPr>
            </a:lvl5pPr>
            <a:lvl6pPr marL="0" lvl="5" indent="0" algn="r">
              <a:buClr>
                <a:schemeClr val="dk1"/>
              </a:buClr>
              <a:buSzPts val="900"/>
              <a:buFont typeface="Arial"/>
              <a:buNone/>
              <a:defRPr sz="900">
                <a:solidFill>
                  <a:schemeClr val="dk1"/>
                </a:solidFill>
                <a:latin typeface="Arial"/>
                <a:ea typeface="Arial"/>
                <a:cs typeface="Arial"/>
                <a:sym typeface="Arial"/>
              </a:defRPr>
            </a:lvl6pPr>
            <a:lvl7pPr marL="0" lvl="6" indent="0" algn="r">
              <a:buClr>
                <a:schemeClr val="dk1"/>
              </a:buClr>
              <a:buSzPts val="900"/>
              <a:buFont typeface="Arial"/>
              <a:buNone/>
              <a:defRPr sz="900">
                <a:solidFill>
                  <a:schemeClr val="dk1"/>
                </a:solidFill>
                <a:latin typeface="Arial"/>
                <a:ea typeface="Arial"/>
                <a:cs typeface="Arial"/>
                <a:sym typeface="Arial"/>
              </a:defRPr>
            </a:lvl7pPr>
            <a:lvl8pPr marL="0" lvl="7" indent="0" algn="r">
              <a:buClr>
                <a:schemeClr val="dk1"/>
              </a:buClr>
              <a:buSzPts val="900"/>
              <a:buFont typeface="Arial"/>
              <a:buNone/>
              <a:defRPr sz="900">
                <a:solidFill>
                  <a:schemeClr val="dk1"/>
                </a:solidFill>
                <a:latin typeface="Arial"/>
                <a:ea typeface="Arial"/>
                <a:cs typeface="Arial"/>
                <a:sym typeface="Arial"/>
              </a:defRPr>
            </a:lvl8pPr>
            <a:lvl9pPr marL="0" lvl="8" indent="0" algn="r">
              <a:buClr>
                <a:schemeClr val="dk1"/>
              </a:buClr>
              <a:buSzPts val="900"/>
              <a:buFont typeface="Arial"/>
              <a:buNone/>
              <a:defRPr sz="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38"/>
          <p:cNvSpPr/>
          <p:nvPr/>
        </p:nvSpPr>
        <p:spPr>
          <a:xfrm>
            <a:off x="481007" y="3933311"/>
            <a:ext cx="11147071" cy="2434825"/>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 name="Google Shape;39;p38"/>
          <p:cNvSpPr txBox="1">
            <a:spLocks noGrp="1"/>
          </p:cNvSpPr>
          <p:nvPr>
            <p:ph type="title"/>
          </p:nvPr>
        </p:nvSpPr>
        <p:spPr>
          <a:xfrm>
            <a:off x="482600" y="978408"/>
            <a:ext cx="10634472" cy="2591509"/>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8"/>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8"/>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8"/>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43" name="Google Shape;43;p38"/>
          <p:cNvCxnSpPr/>
          <p:nvPr/>
        </p:nvCxnSpPr>
        <p:spPr>
          <a:xfrm>
            <a:off x="482600" y="3933311"/>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44" name="Google Shape;44;p38"/>
          <p:cNvCxnSpPr/>
          <p:nvPr/>
        </p:nvCxnSpPr>
        <p:spPr>
          <a:xfrm>
            <a:off x="481007" y="6368138"/>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5"/>
        <p:cNvGrpSpPr/>
        <p:nvPr/>
      </p:nvGrpSpPr>
      <p:grpSpPr>
        <a:xfrm>
          <a:off x="0" y="0"/>
          <a:ext cx="0" cy="0"/>
          <a:chOff x="0" y="0"/>
          <a:chExt cx="0" cy="0"/>
        </a:xfrm>
      </p:grpSpPr>
      <p:sp>
        <p:nvSpPr>
          <p:cNvPr id="46" name="Google Shape;46;p49"/>
          <p:cNvSpPr txBox="1">
            <a:spLocks noGrp="1"/>
          </p:cNvSpPr>
          <p:nvPr>
            <p:ph type="ctrTitle"/>
          </p:nvPr>
        </p:nvSpPr>
        <p:spPr>
          <a:xfrm>
            <a:off x="482600" y="978408"/>
            <a:ext cx="10506991" cy="253155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6600"/>
              <a:buFont typeface="Arial"/>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9"/>
          <p:cNvSpPr txBox="1">
            <a:spLocks noGrp="1"/>
          </p:cNvSpPr>
          <p:nvPr>
            <p:ph type="subTitle" idx="1"/>
          </p:nvPr>
        </p:nvSpPr>
        <p:spPr>
          <a:xfrm>
            <a:off x="482600" y="3602038"/>
            <a:ext cx="10506991" cy="2277554"/>
          </a:xfrm>
          <a:prstGeom prst="rect">
            <a:avLst/>
          </a:prstGeom>
          <a:noFill/>
          <a:ln>
            <a:noFill/>
          </a:ln>
        </p:spPr>
        <p:txBody>
          <a:bodyPr spcFirstLastPara="1" wrap="square" lIns="91425" tIns="45700" rIns="91425" bIns="45700" anchor="t" anchorCtr="0">
            <a:normAutofit/>
          </a:bodyPr>
          <a:lstStyle>
            <a:lvl1pPr lvl="0" algn="l">
              <a:lnSpc>
                <a:spcPct val="100000"/>
              </a:lnSpc>
              <a:spcBef>
                <a:spcPts val="1000"/>
              </a:spcBef>
              <a:spcAft>
                <a:spcPts val="0"/>
              </a:spcAft>
              <a:buClr>
                <a:schemeClr val="dk1"/>
              </a:buClr>
              <a:buSzPts val="2400"/>
              <a:buNone/>
              <a:defRPr sz="2400"/>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8" name="Google Shape;48;p49"/>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9"/>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9"/>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51" name="Google Shape;51;p49"/>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sp>
        <p:nvSpPr>
          <p:cNvPr id="53" name="Google Shape;53;p50"/>
          <p:cNvSpPr/>
          <p:nvPr/>
        </p:nvSpPr>
        <p:spPr>
          <a:xfrm>
            <a:off x="481007" y="3922232"/>
            <a:ext cx="11147071" cy="2434825"/>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4" name="Google Shape;54;p50"/>
          <p:cNvSpPr txBox="1">
            <a:spLocks noGrp="1"/>
          </p:cNvSpPr>
          <p:nvPr>
            <p:ph type="title"/>
          </p:nvPr>
        </p:nvSpPr>
        <p:spPr>
          <a:xfrm>
            <a:off x="482600" y="978409"/>
            <a:ext cx="10515600" cy="2716769"/>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0"/>
          <p:cNvSpPr txBox="1">
            <a:spLocks noGrp="1"/>
          </p:cNvSpPr>
          <p:nvPr>
            <p:ph type="body" idx="1"/>
          </p:nvPr>
        </p:nvSpPr>
        <p:spPr>
          <a:xfrm>
            <a:off x="482600" y="4171445"/>
            <a:ext cx="10515600" cy="191820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2400"/>
              <a:buNone/>
              <a:defRPr sz="240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rgbClr val="888888"/>
              </a:buClr>
              <a:buSzPts val="2000"/>
              <a:buNone/>
              <a:defRPr sz="2000">
                <a:solidFill>
                  <a:srgbClr val="888888"/>
                </a:solidFill>
              </a:defRPr>
            </a:lvl2pPr>
            <a:lvl3pPr marL="1371600" lvl="2" indent="-228600" algn="l">
              <a:lnSpc>
                <a:spcPct val="100000"/>
              </a:lnSpc>
              <a:spcBef>
                <a:spcPts val="500"/>
              </a:spcBef>
              <a:spcAft>
                <a:spcPts val="0"/>
              </a:spcAft>
              <a:buClr>
                <a:srgbClr val="888888"/>
              </a:buClr>
              <a:buSzPts val="1800"/>
              <a:buNone/>
              <a:defRPr sz="1800">
                <a:solidFill>
                  <a:srgbClr val="888888"/>
                </a:solidFill>
              </a:defRPr>
            </a:lvl3pPr>
            <a:lvl4pPr marL="1828800" lvl="3" indent="-228600" algn="l">
              <a:lnSpc>
                <a:spcPct val="100000"/>
              </a:lnSpc>
              <a:spcBef>
                <a:spcPts val="500"/>
              </a:spcBef>
              <a:spcAft>
                <a:spcPts val="0"/>
              </a:spcAft>
              <a:buClr>
                <a:srgbClr val="888888"/>
              </a:buClr>
              <a:buSzPts val="1600"/>
              <a:buNone/>
              <a:defRPr sz="1600">
                <a:solidFill>
                  <a:srgbClr val="888888"/>
                </a:solidFill>
              </a:defRPr>
            </a:lvl4pPr>
            <a:lvl5pPr marL="2286000" lvl="4" indent="-228600" algn="l">
              <a:lnSpc>
                <a:spcPct val="10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 name="Google Shape;56;p50"/>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0"/>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50"/>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59" name="Google Shape;59;p50"/>
          <p:cNvCxnSpPr/>
          <p:nvPr/>
        </p:nvCxnSpPr>
        <p:spPr>
          <a:xfrm>
            <a:off x="481007" y="3922232"/>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60" name="Google Shape;60;p50"/>
          <p:cNvCxnSpPr/>
          <p:nvPr/>
        </p:nvCxnSpPr>
        <p:spPr>
          <a:xfrm>
            <a:off x="482600" y="6368138"/>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61" name="Google Shape;61;p50"/>
          <p:cNvCxnSpPr/>
          <p:nvPr/>
        </p:nvCxnSpPr>
        <p:spPr>
          <a:xfrm>
            <a:off x="481007" y="6368138"/>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2"/>
        <p:cNvGrpSpPr/>
        <p:nvPr/>
      </p:nvGrpSpPr>
      <p:grpSpPr>
        <a:xfrm>
          <a:off x="0" y="0"/>
          <a:ext cx="0" cy="0"/>
          <a:chOff x="0" y="0"/>
          <a:chExt cx="0" cy="0"/>
        </a:xfrm>
      </p:grpSpPr>
      <p:sp>
        <p:nvSpPr>
          <p:cNvPr id="63" name="Google Shape;63;p51"/>
          <p:cNvSpPr/>
          <p:nvPr/>
        </p:nvSpPr>
        <p:spPr>
          <a:xfrm>
            <a:off x="481007" y="483577"/>
            <a:ext cx="11147071" cy="2434824"/>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 name="Google Shape;64;p51"/>
          <p:cNvSpPr txBox="1">
            <a:spLocks noGrp="1"/>
          </p:cNvSpPr>
          <p:nvPr>
            <p:ph type="title"/>
          </p:nvPr>
        </p:nvSpPr>
        <p:spPr>
          <a:xfrm>
            <a:off x="482599" y="978408"/>
            <a:ext cx="11147071" cy="17552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51"/>
          <p:cNvSpPr txBox="1">
            <a:spLocks noGrp="1"/>
          </p:cNvSpPr>
          <p:nvPr>
            <p:ph type="body" idx="1"/>
          </p:nvPr>
        </p:nvSpPr>
        <p:spPr>
          <a:xfrm>
            <a:off x="482600" y="3103131"/>
            <a:ext cx="5418551" cy="307383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51"/>
          <p:cNvSpPr txBox="1">
            <a:spLocks noGrp="1"/>
          </p:cNvSpPr>
          <p:nvPr>
            <p:ph type="body" idx="2"/>
          </p:nvPr>
        </p:nvSpPr>
        <p:spPr>
          <a:xfrm>
            <a:off x="6211120" y="3103131"/>
            <a:ext cx="5418551" cy="307383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51"/>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51"/>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51"/>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70" name="Google Shape;70;p51"/>
          <p:cNvCxnSpPr/>
          <p:nvPr/>
        </p:nvCxnSpPr>
        <p:spPr>
          <a:xfrm>
            <a:off x="482600" y="2918401"/>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71" name="Google Shape;71;p51"/>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2"/>
        <p:cNvGrpSpPr/>
        <p:nvPr/>
      </p:nvGrpSpPr>
      <p:grpSpPr>
        <a:xfrm>
          <a:off x="0" y="0"/>
          <a:ext cx="0" cy="0"/>
          <a:chOff x="0" y="0"/>
          <a:chExt cx="0" cy="0"/>
        </a:xfrm>
      </p:grpSpPr>
      <p:sp>
        <p:nvSpPr>
          <p:cNvPr id="73" name="Google Shape;73;p52"/>
          <p:cNvSpPr txBox="1">
            <a:spLocks noGrp="1"/>
          </p:cNvSpPr>
          <p:nvPr>
            <p:ph type="title"/>
          </p:nvPr>
        </p:nvSpPr>
        <p:spPr>
          <a:xfrm>
            <a:off x="484631" y="978407"/>
            <a:ext cx="11145039" cy="1339584"/>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2"/>
          <p:cNvSpPr txBox="1">
            <a:spLocks noGrp="1"/>
          </p:cNvSpPr>
          <p:nvPr>
            <p:ph type="body" idx="1"/>
          </p:nvPr>
        </p:nvSpPr>
        <p:spPr>
          <a:xfrm>
            <a:off x="484632" y="2500921"/>
            <a:ext cx="5346222"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400"/>
              <a:buNone/>
              <a:defRPr sz="2400" b="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 name="Google Shape;75;p52"/>
          <p:cNvSpPr txBox="1">
            <a:spLocks noGrp="1"/>
          </p:cNvSpPr>
          <p:nvPr>
            <p:ph type="body" idx="2"/>
          </p:nvPr>
        </p:nvSpPr>
        <p:spPr>
          <a:xfrm>
            <a:off x="484632" y="3428999"/>
            <a:ext cx="5346222" cy="27606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52"/>
          <p:cNvSpPr txBox="1">
            <a:spLocks noGrp="1"/>
          </p:cNvSpPr>
          <p:nvPr>
            <p:ph type="body" idx="3"/>
          </p:nvPr>
        </p:nvSpPr>
        <p:spPr>
          <a:xfrm>
            <a:off x="6257120" y="2500921"/>
            <a:ext cx="537255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400"/>
              <a:buNone/>
              <a:defRPr sz="2400" b="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52"/>
          <p:cNvSpPr txBox="1">
            <a:spLocks noGrp="1"/>
          </p:cNvSpPr>
          <p:nvPr>
            <p:ph type="body" idx="4"/>
          </p:nvPr>
        </p:nvSpPr>
        <p:spPr>
          <a:xfrm>
            <a:off x="6257120" y="3428999"/>
            <a:ext cx="5372551" cy="27606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52"/>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2"/>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52"/>
          <p:cNvSpPr txBox="1">
            <a:spLocks noGrp="1"/>
          </p:cNvSpPr>
          <p:nvPr>
            <p:ph type="sldNum" idx="12"/>
          </p:nvPr>
        </p:nvSpPr>
        <p:spPr>
          <a:xfrm>
            <a:off x="10989591" y="-7190"/>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1"/>
        <p:cNvGrpSpPr/>
        <p:nvPr/>
      </p:nvGrpSpPr>
      <p:grpSpPr>
        <a:xfrm>
          <a:off x="0" y="0"/>
          <a:ext cx="0" cy="0"/>
          <a:chOff x="0" y="0"/>
          <a:chExt cx="0" cy="0"/>
        </a:xfrm>
      </p:grpSpPr>
      <p:sp>
        <p:nvSpPr>
          <p:cNvPr id="82" name="Google Shape;82;p53"/>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3"/>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53"/>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34"/>
          <p:cNvSpPr txBox="1">
            <a:spLocks noGrp="1"/>
          </p:cNvSpPr>
          <p:nvPr>
            <p:ph type="title"/>
          </p:nvPr>
        </p:nvSpPr>
        <p:spPr>
          <a:xfrm>
            <a:off x="482600" y="978408"/>
            <a:ext cx="10506991" cy="215309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4"/>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228600" algn="l" rtl="0">
              <a:lnSpc>
                <a:spcPct val="10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228600" algn="l" rtl="0">
              <a:lnSpc>
                <a:spcPct val="10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34"/>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 name="Google Shape;23;p34"/>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 name="Google Shape;24;p34"/>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0" marR="0" lvl="1" indent="0" algn="r" rtl="0">
              <a:spcBef>
                <a:spcPts val="0"/>
              </a:spcBef>
              <a:buNone/>
              <a:defRPr sz="900" b="0" i="0" u="none" strike="noStrike" cap="none">
                <a:solidFill>
                  <a:schemeClr val="dk1"/>
                </a:solidFill>
                <a:latin typeface="Arial"/>
                <a:ea typeface="Arial"/>
                <a:cs typeface="Arial"/>
                <a:sym typeface="Arial"/>
              </a:defRPr>
            </a:lvl2pPr>
            <a:lvl3pPr marL="0" marR="0" lvl="2" indent="0" algn="r" rtl="0">
              <a:spcBef>
                <a:spcPts val="0"/>
              </a:spcBef>
              <a:buNone/>
              <a:defRPr sz="900" b="0" i="0" u="none" strike="noStrike" cap="none">
                <a:solidFill>
                  <a:schemeClr val="dk1"/>
                </a:solidFill>
                <a:latin typeface="Arial"/>
                <a:ea typeface="Arial"/>
                <a:cs typeface="Arial"/>
                <a:sym typeface="Arial"/>
              </a:defRPr>
            </a:lvl3pPr>
            <a:lvl4pPr marL="0" marR="0" lvl="3" indent="0" algn="r" rtl="0">
              <a:spcBef>
                <a:spcPts val="0"/>
              </a:spcBef>
              <a:buNone/>
              <a:defRPr sz="900" b="0" i="0" u="none" strike="noStrike" cap="none">
                <a:solidFill>
                  <a:schemeClr val="dk1"/>
                </a:solidFill>
                <a:latin typeface="Arial"/>
                <a:ea typeface="Arial"/>
                <a:cs typeface="Arial"/>
                <a:sym typeface="Arial"/>
              </a:defRPr>
            </a:lvl4pPr>
            <a:lvl5pPr marL="0" marR="0" lvl="4" indent="0" algn="r" rtl="0">
              <a:spcBef>
                <a:spcPts val="0"/>
              </a:spcBef>
              <a:buNone/>
              <a:defRPr sz="900" b="0" i="0" u="none" strike="noStrike" cap="none">
                <a:solidFill>
                  <a:schemeClr val="dk1"/>
                </a:solidFill>
                <a:latin typeface="Arial"/>
                <a:ea typeface="Arial"/>
                <a:cs typeface="Arial"/>
                <a:sym typeface="Arial"/>
              </a:defRPr>
            </a:lvl5pPr>
            <a:lvl6pPr marL="0" marR="0" lvl="5" indent="0" algn="r" rtl="0">
              <a:spcBef>
                <a:spcPts val="0"/>
              </a:spcBef>
              <a:buNone/>
              <a:defRPr sz="900" b="0" i="0" u="none" strike="noStrike" cap="none">
                <a:solidFill>
                  <a:schemeClr val="dk1"/>
                </a:solidFill>
                <a:latin typeface="Arial"/>
                <a:ea typeface="Arial"/>
                <a:cs typeface="Arial"/>
                <a:sym typeface="Arial"/>
              </a:defRPr>
            </a:lvl6pPr>
            <a:lvl7pPr marL="0" marR="0" lvl="6" indent="0" algn="r" rtl="0">
              <a:spcBef>
                <a:spcPts val="0"/>
              </a:spcBef>
              <a:buNone/>
              <a:defRPr sz="900" b="0" i="0" u="none" strike="noStrike" cap="none">
                <a:solidFill>
                  <a:schemeClr val="dk1"/>
                </a:solidFill>
                <a:latin typeface="Arial"/>
                <a:ea typeface="Arial"/>
                <a:cs typeface="Arial"/>
                <a:sym typeface="Arial"/>
              </a:defRPr>
            </a:lvl7pPr>
            <a:lvl8pPr marL="0" marR="0" lvl="7" indent="0" algn="r" rtl="0">
              <a:spcBef>
                <a:spcPts val="0"/>
              </a:spcBef>
              <a:buNone/>
              <a:defRPr sz="900" b="0" i="0" u="none" strike="noStrike" cap="none">
                <a:solidFill>
                  <a:schemeClr val="dk1"/>
                </a:solidFill>
                <a:latin typeface="Arial"/>
                <a:ea typeface="Arial"/>
                <a:cs typeface="Arial"/>
                <a:sym typeface="Arial"/>
              </a:defRPr>
            </a:lvl8pPr>
            <a:lvl9pPr marL="0" marR="0" lvl="8" indent="0" algn="r" rtl="0">
              <a:spcBef>
                <a:spcPts val="0"/>
              </a:spcBef>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cxnSp>
        <p:nvCxnSpPr>
          <p:cNvPr id="25" name="Google Shape;25;p34"/>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6" name="Google Shape;26;p34"/>
          <p:cNvCxnSpPr/>
          <p:nvPr/>
        </p:nvCxnSpPr>
        <p:spPr>
          <a:xfrm>
            <a:off x="482600" y="6368138"/>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14"/>
        <p:cNvGrpSpPr/>
        <p:nvPr/>
      </p:nvGrpSpPr>
      <p:grpSpPr>
        <a:xfrm>
          <a:off x="0" y="0"/>
          <a:ext cx="0" cy="0"/>
          <a:chOff x="0" y="0"/>
          <a:chExt cx="0" cy="0"/>
        </a:xfrm>
      </p:grpSpPr>
      <p:sp>
        <p:nvSpPr>
          <p:cNvPr id="115" name="Google Shape;115;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 name="Google Shape;116;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tablet/c/collaboration.html"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en.wikipedia.org/wiki/Gold_panning" TargetMode="Externa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www.actuaries.digital/2021/04/21/collaboration-key-in-gaining-broad-understanding-of-student-member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6"/>
        <p:cNvGrpSpPr/>
        <p:nvPr/>
      </p:nvGrpSpPr>
      <p:grpSpPr>
        <a:xfrm>
          <a:off x="0" y="0"/>
          <a:ext cx="0" cy="0"/>
          <a:chOff x="0" y="0"/>
          <a:chExt cx="0" cy="0"/>
        </a:xfrm>
      </p:grpSpPr>
      <p:sp>
        <p:nvSpPr>
          <p:cNvPr id="197" name="Google Shape;197;p1"/>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8" name="Google Shape;198;p1" descr="A picture containing text&#10;&#10;Description automatically generated"/>
          <p:cNvPicPr preferRelativeResize="0"/>
          <p:nvPr/>
        </p:nvPicPr>
        <p:blipFill rotWithShape="1">
          <a:blip r:embed="rId3">
            <a:alphaModFix/>
          </a:blip>
          <a:srcRect l="7417" t="6347" r="13556"/>
          <a:stretch/>
        </p:blipFill>
        <p:spPr>
          <a:xfrm>
            <a:off x="3522468" y="10"/>
            <a:ext cx="8669532" cy="6857990"/>
          </a:xfrm>
          <a:prstGeom prst="rect">
            <a:avLst/>
          </a:prstGeom>
          <a:noFill/>
          <a:ln>
            <a:noFill/>
          </a:ln>
        </p:spPr>
      </p:pic>
      <p:sp>
        <p:nvSpPr>
          <p:cNvPr id="199" name="Google Shape;199;p1"/>
          <p:cNvSpPr/>
          <p:nvPr/>
        </p:nvSpPr>
        <p:spPr>
          <a:xfrm>
            <a:off x="2" y="0"/>
            <a:ext cx="9756601" cy="6858000"/>
          </a:xfrm>
          <a:prstGeom prst="rect">
            <a:avLst/>
          </a:prstGeom>
          <a:gradFill>
            <a:gsLst>
              <a:gs pos="0">
                <a:srgbClr val="000000">
                  <a:alpha val="0"/>
                </a:srgbClr>
              </a:gs>
              <a:gs pos="19000">
                <a:srgbClr val="000000">
                  <a:alpha val="37647"/>
                </a:srgbClr>
              </a:gs>
              <a:gs pos="35000">
                <a:srgbClr val="000000">
                  <a:alpha val="77647"/>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1"/>
          <p:cNvSpPr txBox="1">
            <a:spLocks noGrp="1"/>
          </p:cNvSpPr>
          <p:nvPr>
            <p:ph type="title"/>
          </p:nvPr>
        </p:nvSpPr>
        <p:spPr>
          <a:xfrm>
            <a:off x="371093" y="1161288"/>
            <a:ext cx="4065439" cy="112471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11111"/>
              <a:buFont typeface="Calibri"/>
              <a:buNone/>
            </a:pPr>
            <a:r>
              <a:rPr lang="en-GB" sz="2800"/>
              <a:t>Effective Curriculum Design</a:t>
            </a:r>
            <a:br>
              <a:rPr lang="en-GB" sz="2800"/>
            </a:br>
            <a:r>
              <a:rPr lang="en-GB" sz="2800"/>
              <a:t>Geography Curriculum Hub</a:t>
            </a:r>
            <a:endParaRPr/>
          </a:p>
        </p:txBody>
      </p:sp>
      <p:sp>
        <p:nvSpPr>
          <p:cNvPr id="201" name="Google Shape;201;p1"/>
          <p:cNvSpPr/>
          <p:nvPr/>
        </p:nvSpPr>
        <p:spPr>
          <a:xfrm rot="5400000">
            <a:off x="662559" y="605790"/>
            <a:ext cx="73152" cy="5486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2" name="Google Shape;202;p1"/>
          <p:cNvSpPr/>
          <p:nvPr/>
        </p:nvSpPr>
        <p:spPr>
          <a:xfrm>
            <a:off x="428244" y="2443480"/>
            <a:ext cx="3300984"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03" name="Google Shape;203;p1"/>
          <p:cNvSpPr txBox="1">
            <a:spLocks noGrp="1"/>
          </p:cNvSpPr>
          <p:nvPr>
            <p:ph type="body" idx="1"/>
          </p:nvPr>
        </p:nvSpPr>
        <p:spPr>
          <a:xfrm>
            <a:off x="371094" y="2718054"/>
            <a:ext cx="3438906" cy="32072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GB" sz="2400" dirty="0"/>
              <a:t>Katie Parkinson</a:t>
            </a:r>
            <a:endParaRPr dirty="0"/>
          </a:p>
          <a:p>
            <a:pPr marL="0" lvl="0" indent="0" algn="l" rtl="0">
              <a:lnSpc>
                <a:spcPct val="90000"/>
              </a:lnSpc>
              <a:spcBef>
                <a:spcPts val="0"/>
              </a:spcBef>
              <a:spcAft>
                <a:spcPts val="0"/>
              </a:spcAft>
              <a:buClr>
                <a:schemeClr val="lt1"/>
              </a:buClr>
              <a:buSzPts val="1800"/>
              <a:buNone/>
            </a:pPr>
            <a:r>
              <a:rPr lang="en-GB" sz="2400" dirty="0"/>
              <a:t>Lydia </a:t>
            </a:r>
            <a:r>
              <a:rPr lang="en-GB" sz="2400" dirty="0" err="1"/>
              <a:t>Grellier</a:t>
            </a:r>
            <a:endParaRPr dirty="0"/>
          </a:p>
          <a:p>
            <a:pPr marL="0" lvl="0" indent="0" algn="l" rtl="0">
              <a:lnSpc>
                <a:spcPct val="90000"/>
              </a:lnSpc>
              <a:spcBef>
                <a:spcPts val="0"/>
              </a:spcBef>
              <a:spcAft>
                <a:spcPts val="0"/>
              </a:spcAft>
              <a:buClr>
                <a:schemeClr val="lt1"/>
              </a:buClr>
              <a:buSzPts val="1800"/>
              <a:buNone/>
            </a:pPr>
            <a:endParaRPr dirty="0"/>
          </a:p>
          <a:p>
            <a:pPr marL="0" lvl="0" indent="114300" algn="l" rtl="0">
              <a:lnSpc>
                <a:spcPct val="90000"/>
              </a:lnSpc>
              <a:spcBef>
                <a:spcPts val="0"/>
              </a:spcBef>
              <a:spcAft>
                <a:spcPts val="0"/>
              </a:spcAft>
              <a:buClr>
                <a:schemeClr val="lt1"/>
              </a:buClr>
              <a:buSzPts val="1800"/>
              <a:buFont typeface="Arial"/>
              <a:buNone/>
            </a:pPr>
            <a:endParaRPr sz="2400" dirty="0"/>
          </a:p>
          <a:p>
            <a:pPr marL="0" lvl="0" indent="0" algn="l" rtl="0">
              <a:lnSpc>
                <a:spcPct val="90000"/>
              </a:lnSpc>
              <a:spcBef>
                <a:spcPts val="0"/>
              </a:spcBef>
              <a:spcAft>
                <a:spcPts val="0"/>
              </a:spcAft>
              <a:buClr>
                <a:schemeClr val="lt1"/>
              </a:buClr>
              <a:buSzPts val="1800"/>
              <a:buNone/>
            </a:pPr>
            <a:r>
              <a:rPr lang="en-GB" sz="2400" dirty="0"/>
              <a:t>27</a:t>
            </a:r>
            <a:r>
              <a:rPr lang="en-GB" sz="2400" baseline="30000" dirty="0"/>
              <a:t>th</a:t>
            </a:r>
            <a:r>
              <a:rPr lang="en-GB" sz="2400" dirty="0"/>
              <a:t> March 2023</a:t>
            </a:r>
            <a:endParaRPr dirty="0"/>
          </a:p>
          <a:p>
            <a:pPr marL="0" lvl="0" indent="114300" algn="l" rtl="0">
              <a:lnSpc>
                <a:spcPct val="90000"/>
              </a:lnSpc>
              <a:spcBef>
                <a:spcPts val="1600"/>
              </a:spcBef>
              <a:spcAft>
                <a:spcPts val="1600"/>
              </a:spcAft>
              <a:buClr>
                <a:schemeClr val="lt1"/>
              </a:buClr>
              <a:buSzPts val="1800"/>
              <a:buFont typeface="Arial"/>
              <a:buNone/>
            </a:pPr>
            <a:endParaRPr sz="1700" dirty="0"/>
          </a:p>
        </p:txBody>
      </p:sp>
      <p:sp>
        <p:nvSpPr>
          <p:cNvPr id="204" name="Google Shape;204;p1"/>
          <p:cNvSpPr txBox="1"/>
          <p:nvPr/>
        </p:nvSpPr>
        <p:spPr>
          <a:xfrm>
            <a:off x="9884958" y="6657945"/>
            <a:ext cx="2307042"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700" b="0" i="0" u="sng" strike="noStrike" cap="none">
                <a:solidFill>
                  <a:srgbClr val="FFFFFF"/>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This Photo</a:t>
            </a:r>
            <a:r>
              <a:rPr lang="en-GB" sz="700" b="0" i="0" u="none" strike="noStrike" cap="none">
                <a:solidFill>
                  <a:srgbClr val="FFFFFF"/>
                </a:solidFill>
                <a:latin typeface="Calibri"/>
                <a:ea typeface="Calibri"/>
                <a:cs typeface="Calibri"/>
                <a:sym typeface="Calibri"/>
              </a:rPr>
              <a:t> by Unknown Author is licensed under </a:t>
            </a:r>
            <a:r>
              <a:rPr lang="en-GB" sz="700" b="0" i="0" u="sng" strike="noStrike" cap="none">
                <a:solidFill>
                  <a:srgbClr val="FFFFFF"/>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CC BY-SA</a:t>
            </a:r>
            <a:endParaRPr sz="700" b="0" i="0" u="none" strike="noStrike" cap="none">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1"/>
        <p:cNvGrpSpPr/>
        <p:nvPr/>
      </p:nvGrpSpPr>
      <p:grpSpPr>
        <a:xfrm>
          <a:off x="0" y="0"/>
          <a:ext cx="0" cy="0"/>
          <a:chOff x="0" y="0"/>
          <a:chExt cx="0" cy="0"/>
        </a:xfrm>
      </p:grpSpPr>
      <p:sp>
        <p:nvSpPr>
          <p:cNvPr id="282" name="Google Shape;282;p10"/>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Discussion Point</a:t>
            </a:r>
            <a:endParaRPr/>
          </a:p>
        </p:txBody>
      </p:sp>
      <p:sp>
        <p:nvSpPr>
          <p:cNvPr id="284" name="Google Shape;284;p10"/>
          <p:cNvSpPr/>
          <p:nvPr/>
        </p:nvSpPr>
        <p:spPr>
          <a:xfrm>
            <a:off x="659063" y="2157983"/>
            <a:ext cx="10330528" cy="372160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What might you need to consider when looking at the curriculum ambition and equity in geography?</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Discuss and be prepared to feed back.</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8"/>
        <p:cNvGrpSpPr/>
        <p:nvPr/>
      </p:nvGrpSpPr>
      <p:grpSpPr>
        <a:xfrm>
          <a:off x="0" y="0"/>
          <a:ext cx="0" cy="0"/>
          <a:chOff x="0" y="0"/>
          <a:chExt cx="0" cy="0"/>
        </a:xfrm>
      </p:grpSpPr>
      <p:sp>
        <p:nvSpPr>
          <p:cNvPr id="289" name="Google Shape;289;p11"/>
          <p:cNvSpPr txBox="1">
            <a:spLocks noGrp="1"/>
          </p:cNvSpPr>
          <p:nvPr>
            <p:ph type="body" idx="1"/>
          </p:nvPr>
        </p:nvSpPr>
        <p:spPr>
          <a:xfrm>
            <a:off x="204225" y="1289225"/>
            <a:ext cx="11773800" cy="5498400"/>
          </a:xfrm>
          <a:prstGeom prst="rect">
            <a:avLst/>
          </a:prstGeom>
          <a:noFill/>
          <a:ln>
            <a:noFill/>
          </a:ln>
        </p:spPr>
        <p:txBody>
          <a:bodyPr spcFirstLastPara="1" wrap="square" lIns="91425" tIns="91425" rIns="91425" bIns="91425" anchor="t" anchorCtr="0">
            <a:normAutofit fontScale="92500" lnSpcReduction="10000"/>
          </a:bodyPr>
          <a:lstStyle/>
          <a:p>
            <a:pPr marL="609585" lvl="0" indent="-457188" algn="l" rtl="0">
              <a:lnSpc>
                <a:spcPct val="100000"/>
              </a:lnSpc>
              <a:spcBef>
                <a:spcPts val="0"/>
              </a:spcBef>
              <a:spcAft>
                <a:spcPts val="0"/>
              </a:spcAft>
              <a:buClr>
                <a:schemeClr val="dk1"/>
              </a:buClr>
              <a:buSzPct val="54054"/>
              <a:buChar char="●"/>
            </a:pPr>
            <a:r>
              <a:rPr lang="en-GB" sz="3600"/>
              <a:t>Curriculum ambition, including equity for all</a:t>
            </a:r>
            <a:endParaRPr/>
          </a:p>
          <a:p>
            <a:pPr marL="609585" lvl="0" indent="-457188" algn="l" rtl="0">
              <a:lnSpc>
                <a:spcPct val="100000"/>
              </a:lnSpc>
              <a:spcBef>
                <a:spcPts val="0"/>
              </a:spcBef>
              <a:spcAft>
                <a:spcPts val="0"/>
              </a:spcAft>
              <a:buClr>
                <a:schemeClr val="dk1"/>
              </a:buClr>
              <a:buSzPct val="54054"/>
              <a:buChar char="●"/>
            </a:pPr>
            <a:r>
              <a:rPr lang="en-GB" sz="3600"/>
              <a:t>National curriculum coverage through all key stages</a:t>
            </a:r>
            <a:endParaRPr/>
          </a:p>
          <a:p>
            <a:pPr marL="609585" lvl="0" indent="-457188" algn="l" rtl="0">
              <a:lnSpc>
                <a:spcPct val="100000"/>
              </a:lnSpc>
              <a:spcBef>
                <a:spcPts val="0"/>
              </a:spcBef>
              <a:spcAft>
                <a:spcPts val="0"/>
              </a:spcAft>
              <a:buClr>
                <a:schemeClr val="dk1"/>
              </a:buClr>
              <a:buSzPct val="54054"/>
              <a:buChar char="●"/>
            </a:pPr>
            <a:r>
              <a:rPr lang="en-GB" sz="3600"/>
              <a:t>Links to the EYFS curriculum</a:t>
            </a:r>
            <a:endParaRPr/>
          </a:p>
          <a:p>
            <a:pPr marL="609585" lvl="0" indent="-457188" algn="l" rtl="0">
              <a:lnSpc>
                <a:spcPct val="100000"/>
              </a:lnSpc>
              <a:spcBef>
                <a:spcPts val="0"/>
              </a:spcBef>
              <a:spcAft>
                <a:spcPts val="0"/>
              </a:spcAft>
              <a:buClr>
                <a:schemeClr val="dk1"/>
              </a:buClr>
              <a:buSzPct val="54054"/>
              <a:buChar char="●"/>
            </a:pPr>
            <a:r>
              <a:rPr lang="en-GB" sz="3600"/>
              <a:t>Effectiveness of subject curriculum design for all</a:t>
            </a:r>
            <a:endParaRPr/>
          </a:p>
          <a:p>
            <a:pPr marL="609585" lvl="0" indent="-457188" algn="l" rtl="0">
              <a:lnSpc>
                <a:spcPct val="100000"/>
              </a:lnSpc>
              <a:spcBef>
                <a:spcPts val="0"/>
              </a:spcBef>
              <a:spcAft>
                <a:spcPts val="0"/>
              </a:spcAft>
              <a:buClr>
                <a:schemeClr val="dk1"/>
              </a:buClr>
              <a:buSzPct val="54054"/>
              <a:buChar char="●"/>
            </a:pPr>
            <a:r>
              <a:rPr lang="en-GB" sz="3600"/>
              <a:t>Components and sequencing to help all</a:t>
            </a:r>
            <a:endParaRPr/>
          </a:p>
          <a:p>
            <a:pPr marL="609585" lvl="0" indent="-457188" algn="l" rtl="0">
              <a:lnSpc>
                <a:spcPct val="100000"/>
              </a:lnSpc>
              <a:spcBef>
                <a:spcPts val="0"/>
              </a:spcBef>
              <a:spcAft>
                <a:spcPts val="0"/>
              </a:spcAft>
              <a:buClr>
                <a:schemeClr val="dk1"/>
              </a:buClr>
              <a:buSzPct val="54054"/>
              <a:buChar char="●"/>
            </a:pPr>
            <a:r>
              <a:rPr lang="en-GB" sz="3600"/>
              <a:t>Physical and human geography interwoven</a:t>
            </a:r>
            <a:endParaRPr/>
          </a:p>
          <a:p>
            <a:pPr marL="609585" lvl="0" indent="-457188" algn="l" rtl="0">
              <a:lnSpc>
                <a:spcPct val="100000"/>
              </a:lnSpc>
              <a:spcBef>
                <a:spcPts val="0"/>
              </a:spcBef>
              <a:spcAft>
                <a:spcPts val="0"/>
              </a:spcAft>
              <a:buClr>
                <a:schemeClr val="dk1"/>
              </a:buClr>
              <a:buSzPct val="54054"/>
              <a:buChar char="●"/>
            </a:pPr>
            <a:r>
              <a:rPr lang="en-GB" sz="3600"/>
              <a:t>Reading and vocabulary development, mapwork</a:t>
            </a:r>
            <a:endParaRPr/>
          </a:p>
          <a:p>
            <a:pPr marL="609585" lvl="0" indent="-457188" algn="l" rtl="0">
              <a:lnSpc>
                <a:spcPct val="100000"/>
              </a:lnSpc>
              <a:spcBef>
                <a:spcPts val="0"/>
              </a:spcBef>
              <a:spcAft>
                <a:spcPts val="0"/>
              </a:spcAft>
              <a:buClr>
                <a:schemeClr val="dk1"/>
              </a:buClr>
              <a:buSzPct val="54054"/>
              <a:buChar char="●"/>
            </a:pPr>
            <a:r>
              <a:rPr lang="en-GB" sz="3600"/>
              <a:t>Assessment information to aid learning</a:t>
            </a:r>
            <a:endParaRPr/>
          </a:p>
          <a:p>
            <a:pPr marL="609585" lvl="0" indent="-457188" algn="l" rtl="0">
              <a:lnSpc>
                <a:spcPct val="100000"/>
              </a:lnSpc>
              <a:spcBef>
                <a:spcPts val="0"/>
              </a:spcBef>
              <a:spcAft>
                <a:spcPts val="0"/>
              </a:spcAft>
              <a:buClr>
                <a:schemeClr val="dk1"/>
              </a:buClr>
              <a:buSzPct val="54054"/>
              <a:buChar char="●"/>
            </a:pPr>
            <a:r>
              <a:rPr lang="en-GB" sz="3600"/>
              <a:t>Support for SEND </a:t>
            </a:r>
            <a:endParaRPr/>
          </a:p>
          <a:p>
            <a:pPr marL="609585" lvl="0" indent="-457188" algn="l" rtl="0">
              <a:lnSpc>
                <a:spcPct val="100000"/>
              </a:lnSpc>
              <a:spcBef>
                <a:spcPts val="0"/>
              </a:spcBef>
              <a:spcAft>
                <a:spcPts val="0"/>
              </a:spcAft>
              <a:buClr>
                <a:schemeClr val="dk1"/>
              </a:buClr>
              <a:buSzPct val="54054"/>
              <a:buChar char="●"/>
            </a:pPr>
            <a:r>
              <a:rPr lang="en-GB" sz="3600"/>
              <a:t>Enrichment and clubs.</a:t>
            </a:r>
            <a:endParaRPr/>
          </a:p>
          <a:p>
            <a:pPr marL="609585" lvl="0" indent="-457188" algn="l" rtl="0">
              <a:lnSpc>
                <a:spcPct val="100000"/>
              </a:lnSpc>
              <a:spcBef>
                <a:spcPts val="0"/>
              </a:spcBef>
              <a:spcAft>
                <a:spcPts val="0"/>
              </a:spcAft>
              <a:buClr>
                <a:schemeClr val="dk1"/>
              </a:buClr>
              <a:buSzPct val="54054"/>
              <a:buChar char="●"/>
            </a:pPr>
            <a:r>
              <a:rPr lang="en-GB" sz="3600"/>
              <a:t>Options process and uptake at key stages 4 and 5</a:t>
            </a:r>
            <a:endParaRPr/>
          </a:p>
          <a:p>
            <a:pPr marL="609585" lvl="0" indent="-342888" algn="l" rtl="0">
              <a:lnSpc>
                <a:spcPct val="100000"/>
              </a:lnSpc>
              <a:spcBef>
                <a:spcPts val="0"/>
              </a:spcBef>
              <a:spcAft>
                <a:spcPts val="0"/>
              </a:spcAft>
              <a:buClr>
                <a:schemeClr val="dk1"/>
              </a:buClr>
              <a:buSzPct val="81081"/>
              <a:buNone/>
            </a:pPr>
            <a:endParaRPr/>
          </a:p>
        </p:txBody>
      </p:sp>
      <p:sp>
        <p:nvSpPr>
          <p:cNvPr id="290" name="Google Shape;290;p11"/>
          <p:cNvSpPr txBox="1">
            <a:spLocks noGrp="1"/>
          </p:cNvSpPr>
          <p:nvPr>
            <p:ph type="title"/>
          </p:nvPr>
        </p:nvSpPr>
        <p:spPr>
          <a:xfrm>
            <a:off x="410725" y="393671"/>
            <a:ext cx="11360800" cy="763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Clr>
                <a:schemeClr val="dk1"/>
              </a:buClr>
              <a:buSzPct val="47138"/>
              <a:buFont typeface="Arial"/>
              <a:buNone/>
            </a:pPr>
            <a:r>
              <a:rPr lang="en-GB"/>
              <a:t>You may have considered…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sp>
        <p:nvSpPr>
          <p:cNvPr id="296" name="Google Shape;296;p12"/>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5400"/>
              <a:buFont typeface="Arial"/>
              <a:buNone/>
            </a:pPr>
            <a:r>
              <a:rPr lang="en-GB" sz="5400"/>
              <a:t>A high-quality subject curriculum</a:t>
            </a:r>
            <a:endParaRPr/>
          </a:p>
        </p:txBody>
      </p:sp>
      <p:sp>
        <p:nvSpPr>
          <p:cNvPr id="297" name="Google Shape;297;p12"/>
          <p:cNvSpPr/>
          <p:nvPr/>
        </p:nvSpPr>
        <p:spPr>
          <a:xfrm>
            <a:off x="4254323" y="3292693"/>
            <a:ext cx="3683354"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Sequencing - Systemic and cumulative knowledge acquisition</a:t>
            </a:r>
            <a:endParaRPr/>
          </a:p>
        </p:txBody>
      </p:sp>
      <p:sp>
        <p:nvSpPr>
          <p:cNvPr id="298" name="Google Shape;298;p12"/>
          <p:cNvSpPr/>
          <p:nvPr/>
        </p:nvSpPr>
        <p:spPr>
          <a:xfrm>
            <a:off x="9157197" y="1747425"/>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Systematic focus on vocabulary</a:t>
            </a:r>
            <a:endParaRPr/>
          </a:p>
        </p:txBody>
      </p:sp>
      <p:sp>
        <p:nvSpPr>
          <p:cNvPr id="299" name="Google Shape;299;p12"/>
          <p:cNvSpPr/>
          <p:nvPr/>
        </p:nvSpPr>
        <p:spPr>
          <a:xfrm>
            <a:off x="3289499" y="1734906"/>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‘Golden nuggets’ of knowledge in interconnected webs (schema)</a:t>
            </a:r>
            <a:endParaRPr/>
          </a:p>
        </p:txBody>
      </p:sp>
      <p:sp>
        <p:nvSpPr>
          <p:cNvPr id="300" name="Google Shape;300;p12"/>
          <p:cNvSpPr/>
          <p:nvPr/>
        </p:nvSpPr>
        <p:spPr>
          <a:xfrm>
            <a:off x="9264118"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Alteration in long-term memory</a:t>
            </a:r>
            <a:endParaRPr/>
          </a:p>
        </p:txBody>
      </p:sp>
      <p:sp>
        <p:nvSpPr>
          <p:cNvPr id="301" name="Google Shape;301;p12"/>
          <p:cNvSpPr/>
          <p:nvPr/>
        </p:nvSpPr>
        <p:spPr>
          <a:xfrm>
            <a:off x="6276808" y="1733551"/>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Pre-empted cultural capital deficits</a:t>
            </a:r>
            <a:endParaRPr/>
          </a:p>
        </p:txBody>
      </p:sp>
      <p:sp>
        <p:nvSpPr>
          <p:cNvPr id="302" name="Google Shape;302;p12"/>
          <p:cNvSpPr/>
          <p:nvPr/>
        </p:nvSpPr>
        <p:spPr>
          <a:xfrm>
            <a:off x="265285"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Vertical and horizontal thinking</a:t>
            </a:r>
            <a:endParaRPr/>
          </a:p>
        </p:txBody>
      </p:sp>
      <p:sp>
        <p:nvSpPr>
          <p:cNvPr id="303" name="Google Shape;303;p12"/>
          <p:cNvSpPr/>
          <p:nvPr/>
        </p:nvSpPr>
        <p:spPr>
          <a:xfrm>
            <a:off x="265285" y="1733552"/>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Ambition and equity for all</a:t>
            </a:r>
            <a:endParaRPr/>
          </a:p>
        </p:txBody>
      </p:sp>
      <p:sp>
        <p:nvSpPr>
          <p:cNvPr id="304" name="Google Shape;304;p12"/>
          <p:cNvSpPr/>
          <p:nvPr/>
        </p:nvSpPr>
        <p:spPr>
          <a:xfrm>
            <a:off x="3291911"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Knowledge before pedagogy</a:t>
            </a:r>
            <a:endParaRPr/>
          </a:p>
        </p:txBody>
      </p:sp>
      <p:sp>
        <p:nvSpPr>
          <p:cNvPr id="305" name="Google Shape;305;p12"/>
          <p:cNvSpPr/>
          <p:nvPr/>
        </p:nvSpPr>
        <p:spPr>
          <a:xfrm>
            <a:off x="6318537"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Systematic assessment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3"/>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Arial"/>
              <a:buNone/>
            </a:pPr>
            <a:r>
              <a:rPr lang="en-GB" sz="4400"/>
              <a:t>What do we mean by component knowledge?</a:t>
            </a:r>
            <a:endParaRPr/>
          </a:p>
        </p:txBody>
      </p:sp>
      <p:pic>
        <p:nvPicPr>
          <p:cNvPr id="312" name="Google Shape;312;p13" descr="A picture containing text&#10;&#10;Description automatically generated"/>
          <p:cNvPicPr preferRelativeResize="0">
            <a:picLocks noGrp="1"/>
          </p:cNvPicPr>
          <p:nvPr>
            <p:ph type="body" idx="1"/>
          </p:nvPr>
        </p:nvPicPr>
        <p:blipFill rotWithShape="1">
          <a:blip r:embed="rId3">
            <a:alphaModFix/>
          </a:blip>
          <a:srcRect/>
          <a:stretch/>
        </p:blipFill>
        <p:spPr>
          <a:xfrm>
            <a:off x="6695090" y="2031295"/>
            <a:ext cx="4667262" cy="3591739"/>
          </a:xfrm>
          <a:prstGeom prst="rect">
            <a:avLst/>
          </a:prstGeom>
          <a:noFill/>
          <a:ln>
            <a:noFill/>
          </a:ln>
        </p:spPr>
      </p:pic>
      <p:pic>
        <p:nvPicPr>
          <p:cNvPr id="313" name="Google Shape;313;p13"/>
          <p:cNvPicPr preferRelativeResize="0"/>
          <p:nvPr/>
        </p:nvPicPr>
        <p:blipFill rotWithShape="1">
          <a:blip r:embed="rId4">
            <a:alphaModFix/>
          </a:blip>
          <a:srcRect/>
          <a:stretch/>
        </p:blipFill>
        <p:spPr>
          <a:xfrm>
            <a:off x="1022630" y="2031295"/>
            <a:ext cx="4806636" cy="3626827"/>
          </a:xfrm>
          <a:prstGeom prst="rect">
            <a:avLst/>
          </a:prstGeom>
          <a:noFill/>
          <a:ln>
            <a:noFill/>
          </a:ln>
        </p:spPr>
      </p:pic>
      <p:sp>
        <p:nvSpPr>
          <p:cNvPr id="314" name="Google Shape;314;p13"/>
          <p:cNvSpPr txBox="1"/>
          <p:nvPr/>
        </p:nvSpPr>
        <p:spPr>
          <a:xfrm>
            <a:off x="1415569" y="4348028"/>
            <a:ext cx="4020759"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u="sng">
                <a:solidFill>
                  <a:schemeClr val="dk1"/>
                </a:solidFill>
                <a:latin typeface="Arial"/>
                <a:ea typeface="Arial"/>
                <a:cs typeface="Arial"/>
                <a:sym typeface="Arial"/>
                <a:hlinkClick r:id="rId5">
                  <a:extLst>
                    <a:ext uri="{A12FA001-AC4F-418D-AE19-62706E023703}">
                      <ahyp:hlinkClr xmlns:ahyp="http://schemas.microsoft.com/office/drawing/2018/hyperlinkcolor" xmlns="" val="tx"/>
                    </a:ext>
                  </a:extLst>
                </a:hlinkClick>
              </a:rPr>
              <a:t>This Photo</a:t>
            </a:r>
            <a:r>
              <a:rPr lang="en-GB" sz="900">
                <a:solidFill>
                  <a:schemeClr val="dk1"/>
                </a:solidFill>
                <a:latin typeface="Arial"/>
                <a:ea typeface="Arial"/>
                <a:cs typeface="Arial"/>
                <a:sym typeface="Arial"/>
              </a:rPr>
              <a:t> by Unknown Author is licensed under </a:t>
            </a:r>
            <a:r>
              <a:rPr lang="en-GB" sz="900" u="sng">
                <a:solidFill>
                  <a:schemeClr val="dk1"/>
                </a:solidFill>
                <a:latin typeface="Arial"/>
                <a:ea typeface="Arial"/>
                <a:cs typeface="Arial"/>
                <a:sym typeface="Arial"/>
                <a:hlinkClick r:id="rId6">
                  <a:extLst>
                    <a:ext uri="{A12FA001-AC4F-418D-AE19-62706E023703}">
                      <ahyp:hlinkClr xmlns:ahyp="http://schemas.microsoft.com/office/drawing/2018/hyperlinkcolor" xmlns="" val="tx"/>
                    </a:ext>
                  </a:extLst>
                </a:hlinkClick>
              </a:rPr>
              <a:t>CC BY-SA</a:t>
            </a:r>
            <a:endParaRPr sz="9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4"/>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Arial"/>
              <a:buNone/>
            </a:pPr>
            <a:r>
              <a:rPr lang="en-GB" sz="4400"/>
              <a:t>What do we mean by components (2) and end points?</a:t>
            </a:r>
            <a:endParaRPr/>
          </a:p>
        </p:txBody>
      </p:sp>
      <p:pic>
        <p:nvPicPr>
          <p:cNvPr id="321" name="Google Shape;321;p14"/>
          <p:cNvPicPr preferRelativeResize="0">
            <a:picLocks noGrp="1"/>
          </p:cNvPicPr>
          <p:nvPr>
            <p:ph type="body" idx="1"/>
          </p:nvPr>
        </p:nvPicPr>
        <p:blipFill rotWithShape="1">
          <a:blip r:embed="rId3">
            <a:alphaModFix/>
          </a:blip>
          <a:srcRect/>
          <a:stretch/>
        </p:blipFill>
        <p:spPr>
          <a:xfrm>
            <a:off x="745357" y="2311232"/>
            <a:ext cx="5003801" cy="2999779"/>
          </a:xfrm>
          <a:prstGeom prst="rect">
            <a:avLst/>
          </a:prstGeom>
          <a:noFill/>
          <a:ln>
            <a:noFill/>
          </a:ln>
        </p:spPr>
      </p:pic>
      <p:sp>
        <p:nvSpPr>
          <p:cNvPr id="322" name="Google Shape;322;p14"/>
          <p:cNvSpPr/>
          <p:nvPr/>
        </p:nvSpPr>
        <p:spPr>
          <a:xfrm>
            <a:off x="6187504" y="1911572"/>
            <a:ext cx="5436937" cy="404895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dirty="0">
                <a:solidFill>
                  <a:srgbClr val="000000"/>
                </a:solidFill>
                <a:latin typeface="Arial"/>
                <a:ea typeface="Arial"/>
                <a:cs typeface="Arial"/>
                <a:sym typeface="Arial"/>
              </a:rPr>
              <a:t>Reflect on what the components and end points are during the process of learning to drive.</a:t>
            </a:r>
            <a:endParaRPr dirty="0"/>
          </a:p>
          <a:p>
            <a:pPr marL="0" marR="0" lvl="0" indent="0" algn="ctr" rtl="0">
              <a:spcBef>
                <a:spcPts val="0"/>
              </a:spcBef>
              <a:spcAft>
                <a:spcPts val="0"/>
              </a:spcAft>
              <a:buNone/>
            </a:pPr>
            <a:endParaRPr sz="3200" dirty="0">
              <a:solidFill>
                <a:srgbClr val="000000"/>
              </a:solidFill>
              <a:latin typeface="Arial"/>
              <a:ea typeface="Arial"/>
              <a:cs typeface="Arial"/>
              <a:sym typeface="Arial"/>
            </a:endParaRPr>
          </a:p>
          <a:p>
            <a:pPr marL="0" marR="0" lvl="0" indent="0" algn="ctr" rtl="0">
              <a:spcBef>
                <a:spcPts val="0"/>
              </a:spcBef>
              <a:spcAft>
                <a:spcPts val="0"/>
              </a:spcAft>
              <a:buNone/>
            </a:pPr>
            <a:r>
              <a:rPr lang="en-GB" sz="3200" dirty="0">
                <a:solidFill>
                  <a:srgbClr val="000000"/>
                </a:solidFill>
                <a:latin typeface="Arial"/>
                <a:ea typeface="Arial"/>
                <a:cs typeface="Arial"/>
                <a:sym typeface="Arial"/>
              </a:rPr>
              <a:t>How might you sequence the components?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2"/>
          <p:cNvSpPr txBox="1">
            <a:spLocks noGrp="1"/>
          </p:cNvSpPr>
          <p:nvPr>
            <p:ph type="title"/>
          </p:nvPr>
        </p:nvSpPr>
        <p:spPr>
          <a:xfrm>
            <a:off x="482600" y="978408"/>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p>
        </p:txBody>
      </p:sp>
      <p:pic>
        <p:nvPicPr>
          <p:cNvPr id="329" name="Google Shape;329;p22"/>
          <p:cNvPicPr preferRelativeResize="0"/>
          <p:nvPr/>
        </p:nvPicPr>
        <p:blipFill rotWithShape="1">
          <a:blip r:embed="rId3">
            <a:alphaModFix/>
          </a:blip>
          <a:srcRect l="8137" t="22019" r="6358" b="9031"/>
          <a:stretch/>
        </p:blipFill>
        <p:spPr>
          <a:xfrm>
            <a:off x="578070" y="840828"/>
            <a:ext cx="11246068" cy="503876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3"/>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Knowledge vs skills</a:t>
            </a:r>
            <a:endParaRPr/>
          </a:p>
        </p:txBody>
      </p:sp>
      <p:sp>
        <p:nvSpPr>
          <p:cNvPr id="336" name="Google Shape;336;p23"/>
          <p:cNvSpPr txBox="1">
            <a:spLocks noGrp="1"/>
          </p:cNvSpPr>
          <p:nvPr>
            <p:ph type="body" idx="1"/>
          </p:nvPr>
        </p:nvSpPr>
        <p:spPr>
          <a:xfrm>
            <a:off x="546340" y="1943291"/>
            <a:ext cx="10811471" cy="3976246"/>
          </a:xfrm>
          <a:prstGeom prst="rect">
            <a:avLst/>
          </a:prstGeom>
          <a:noFill/>
          <a:ln>
            <a:noFill/>
          </a:ln>
        </p:spPr>
        <p:txBody>
          <a:bodyPr spcFirstLastPara="1" wrap="square" lIns="91425" tIns="45700" rIns="91425" bIns="45700" anchor="t" anchorCtr="0">
            <a:normAutofit/>
          </a:bodyPr>
          <a:lstStyle/>
          <a:p>
            <a:pPr marL="514350" lvl="0" indent="-514350" algn="l" rtl="0">
              <a:lnSpc>
                <a:spcPct val="170000"/>
              </a:lnSpc>
              <a:spcBef>
                <a:spcPts val="0"/>
              </a:spcBef>
              <a:spcAft>
                <a:spcPts val="0"/>
              </a:spcAft>
              <a:buClr>
                <a:schemeClr val="dk1"/>
              </a:buClr>
              <a:buSzPts val="2800"/>
              <a:buAutoNum type="alphaUcPeriod"/>
            </a:pPr>
            <a:r>
              <a:rPr lang="en-GB" sz="2800"/>
              <a:t>Doing a throw-in in football</a:t>
            </a:r>
            <a:endParaRPr/>
          </a:p>
          <a:p>
            <a:pPr marL="514350" lvl="0" indent="-514350" algn="l" rtl="0">
              <a:lnSpc>
                <a:spcPct val="170000"/>
              </a:lnSpc>
              <a:spcBef>
                <a:spcPts val="1000"/>
              </a:spcBef>
              <a:spcAft>
                <a:spcPts val="0"/>
              </a:spcAft>
              <a:buClr>
                <a:schemeClr val="dk1"/>
              </a:buClr>
              <a:buSzPts val="2800"/>
              <a:buAutoNum type="alphaUcPeriod"/>
            </a:pPr>
            <a:r>
              <a:rPr lang="en-GB" sz="2800"/>
              <a:t>Presenting data in a graph</a:t>
            </a:r>
            <a:endParaRPr/>
          </a:p>
          <a:p>
            <a:pPr marL="514350" lvl="0" indent="-514350" algn="l" rtl="0">
              <a:lnSpc>
                <a:spcPct val="170000"/>
              </a:lnSpc>
              <a:spcBef>
                <a:spcPts val="1000"/>
              </a:spcBef>
              <a:spcAft>
                <a:spcPts val="0"/>
              </a:spcAft>
              <a:buClr>
                <a:schemeClr val="dk1"/>
              </a:buClr>
              <a:buSzPts val="2800"/>
              <a:buAutoNum type="alphaUcPeriod"/>
            </a:pPr>
            <a:r>
              <a:rPr lang="en-GB" sz="2800"/>
              <a:t>Using a six figure grid reference</a:t>
            </a:r>
            <a:endParaRPr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5"/>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800"/>
              <a:buFont typeface="Arial"/>
              <a:buNone/>
            </a:pPr>
            <a:r>
              <a:rPr lang="en-GB" sz="4800"/>
              <a:t>Categories of knowledge in geography</a:t>
            </a:r>
            <a:endParaRPr/>
          </a:p>
        </p:txBody>
      </p:sp>
      <p:sp>
        <p:nvSpPr>
          <p:cNvPr id="343" name="Google Shape;343;p15"/>
          <p:cNvSpPr/>
          <p:nvPr/>
        </p:nvSpPr>
        <p:spPr>
          <a:xfrm>
            <a:off x="220134" y="1828800"/>
            <a:ext cx="2844799" cy="434339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dirty="0">
                <a:solidFill>
                  <a:srgbClr val="000000"/>
                </a:solidFill>
                <a:latin typeface="Arial"/>
                <a:ea typeface="Arial"/>
                <a:cs typeface="Arial"/>
                <a:sym typeface="Arial"/>
              </a:rPr>
              <a:t>Locational Knowledge</a:t>
            </a:r>
            <a:endParaRPr dirty="0"/>
          </a:p>
          <a:p>
            <a:pPr marL="0" marR="0" lvl="0" indent="0" algn="ctr" rtl="0">
              <a:spcBef>
                <a:spcPts val="0"/>
              </a:spcBef>
              <a:spcAft>
                <a:spcPts val="0"/>
              </a:spcAft>
              <a:buNone/>
            </a:pPr>
            <a:endParaRPr sz="3200" b="1" dirty="0">
              <a:solidFill>
                <a:srgbClr val="000000"/>
              </a:solidFill>
              <a:latin typeface="Arial"/>
              <a:ea typeface="Arial"/>
              <a:cs typeface="Arial"/>
              <a:sym typeface="Arial"/>
            </a:endParaRPr>
          </a:p>
          <a:p>
            <a:pPr marL="0" marR="0" lvl="0" indent="0" algn="ctr" rtl="0">
              <a:spcBef>
                <a:spcPts val="0"/>
              </a:spcBef>
              <a:spcAft>
                <a:spcPts val="0"/>
              </a:spcAft>
              <a:buNone/>
            </a:pPr>
            <a:r>
              <a:rPr lang="en-GB" sz="2800" dirty="0">
                <a:solidFill>
                  <a:srgbClr val="000000"/>
                </a:solidFill>
                <a:latin typeface="Arial"/>
                <a:ea typeface="Arial"/>
                <a:cs typeface="Arial"/>
                <a:sym typeface="Arial"/>
              </a:rPr>
              <a:t>Broad ranging</a:t>
            </a:r>
            <a:endParaRPr dirty="0"/>
          </a:p>
          <a:p>
            <a:pPr marL="0" marR="0" lvl="0" indent="0" algn="ctr" rtl="0">
              <a:spcBef>
                <a:spcPts val="0"/>
              </a:spcBef>
              <a:spcAft>
                <a:spcPts val="0"/>
              </a:spcAft>
              <a:buNone/>
            </a:pPr>
            <a:r>
              <a:rPr lang="en-GB" sz="2800" dirty="0">
                <a:solidFill>
                  <a:srgbClr val="000000"/>
                </a:solidFill>
                <a:latin typeface="Arial"/>
                <a:ea typeface="Arial"/>
                <a:cs typeface="Arial"/>
                <a:sym typeface="Arial"/>
              </a:rPr>
              <a:t>Framework for locating places</a:t>
            </a:r>
            <a:endParaRPr dirty="0"/>
          </a:p>
          <a:p>
            <a:pPr marL="0" marR="0" lvl="0" indent="0" algn="ctr" rtl="0">
              <a:spcBef>
                <a:spcPts val="0"/>
              </a:spcBef>
              <a:spcAft>
                <a:spcPts val="0"/>
              </a:spcAft>
              <a:buNone/>
            </a:pPr>
            <a:r>
              <a:rPr lang="en-GB" sz="2800" dirty="0">
                <a:solidFill>
                  <a:srgbClr val="000000"/>
                </a:solidFill>
                <a:latin typeface="Arial"/>
                <a:ea typeface="Arial"/>
                <a:cs typeface="Arial"/>
                <a:sym typeface="Arial"/>
              </a:rPr>
              <a:t>Locational context</a:t>
            </a:r>
            <a:endParaRPr dirty="0"/>
          </a:p>
          <a:p>
            <a:pPr marL="0" marR="0" lvl="0" indent="0" algn="ctr" rtl="0">
              <a:spcBef>
                <a:spcPts val="0"/>
              </a:spcBef>
              <a:spcAft>
                <a:spcPts val="0"/>
              </a:spcAft>
              <a:buNone/>
            </a:pPr>
            <a:endParaRPr sz="3200" dirty="0">
              <a:solidFill>
                <a:srgbClr val="000000"/>
              </a:solidFill>
              <a:latin typeface="Arial"/>
              <a:ea typeface="Arial"/>
              <a:cs typeface="Arial"/>
              <a:sym typeface="Arial"/>
            </a:endParaRPr>
          </a:p>
          <a:p>
            <a:pPr marL="0" marR="0" lvl="0" indent="0" algn="ctr" rtl="0">
              <a:spcBef>
                <a:spcPts val="0"/>
              </a:spcBef>
              <a:spcAft>
                <a:spcPts val="0"/>
              </a:spcAft>
              <a:buNone/>
            </a:pPr>
            <a:endParaRPr sz="3200" dirty="0">
              <a:solidFill>
                <a:srgbClr val="000000"/>
              </a:solidFill>
              <a:latin typeface="Arial"/>
              <a:ea typeface="Arial"/>
              <a:cs typeface="Arial"/>
              <a:sym typeface="Arial"/>
            </a:endParaRPr>
          </a:p>
        </p:txBody>
      </p:sp>
      <p:sp>
        <p:nvSpPr>
          <p:cNvPr id="344" name="Google Shape;344;p15"/>
          <p:cNvSpPr/>
          <p:nvPr/>
        </p:nvSpPr>
        <p:spPr>
          <a:xfrm>
            <a:off x="9003695" y="1828800"/>
            <a:ext cx="3086705" cy="434339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dirty="0">
                <a:solidFill>
                  <a:srgbClr val="000000"/>
                </a:solidFill>
                <a:latin typeface="Arial"/>
                <a:ea typeface="Arial"/>
                <a:cs typeface="Arial"/>
                <a:sym typeface="Arial"/>
              </a:rPr>
              <a:t>Geographical Skills </a:t>
            </a:r>
            <a:endParaRPr dirty="0"/>
          </a:p>
          <a:p>
            <a:pPr marL="0" marR="0" lvl="0" indent="0" algn="ctr" rtl="0">
              <a:spcBef>
                <a:spcPts val="0"/>
              </a:spcBef>
              <a:spcAft>
                <a:spcPts val="0"/>
              </a:spcAft>
              <a:buNone/>
            </a:pPr>
            <a:endParaRPr sz="3200" b="1" dirty="0">
              <a:solidFill>
                <a:srgbClr val="000000"/>
              </a:solidFill>
              <a:latin typeface="Arial"/>
              <a:ea typeface="Arial"/>
              <a:cs typeface="Arial"/>
              <a:sym typeface="Arial"/>
            </a:endParaRPr>
          </a:p>
          <a:p>
            <a:pPr marL="0" marR="0" lvl="0" indent="0" algn="ctr" rtl="0">
              <a:spcBef>
                <a:spcPts val="0"/>
              </a:spcBef>
              <a:spcAft>
                <a:spcPts val="0"/>
              </a:spcAft>
              <a:buNone/>
            </a:pPr>
            <a:r>
              <a:rPr lang="en-GB" sz="2800" dirty="0">
                <a:solidFill>
                  <a:srgbClr val="000000"/>
                </a:solidFill>
                <a:latin typeface="Arial"/>
                <a:ea typeface="Arial"/>
                <a:cs typeface="Arial"/>
                <a:sym typeface="Arial"/>
              </a:rPr>
              <a:t>Components of fieldwork</a:t>
            </a:r>
            <a:endParaRPr dirty="0"/>
          </a:p>
          <a:p>
            <a:pPr marL="0" marR="0" lvl="0" indent="0" algn="ctr" rtl="0">
              <a:spcBef>
                <a:spcPts val="0"/>
              </a:spcBef>
              <a:spcAft>
                <a:spcPts val="0"/>
              </a:spcAft>
              <a:buNone/>
            </a:pPr>
            <a:r>
              <a:rPr lang="en-GB" sz="2800" dirty="0">
                <a:solidFill>
                  <a:srgbClr val="000000"/>
                </a:solidFill>
                <a:latin typeface="Arial"/>
                <a:ea typeface="Arial"/>
                <a:cs typeface="Arial"/>
                <a:sym typeface="Arial"/>
              </a:rPr>
              <a:t>GIS/Maps</a:t>
            </a:r>
            <a:endParaRPr dirty="0"/>
          </a:p>
          <a:p>
            <a:pPr marL="0" marR="0" lvl="0" indent="0" algn="ctr" rtl="0">
              <a:spcBef>
                <a:spcPts val="0"/>
              </a:spcBef>
              <a:spcAft>
                <a:spcPts val="0"/>
              </a:spcAft>
              <a:buNone/>
            </a:pPr>
            <a:r>
              <a:rPr lang="en-GB" sz="2800" dirty="0">
                <a:solidFill>
                  <a:srgbClr val="000000"/>
                </a:solidFill>
                <a:latin typeface="Arial"/>
                <a:ea typeface="Arial"/>
                <a:cs typeface="Arial"/>
                <a:sym typeface="Arial"/>
              </a:rPr>
              <a:t>Space</a:t>
            </a:r>
            <a:endParaRPr dirty="0"/>
          </a:p>
          <a:p>
            <a:pPr marL="0" marR="0" lvl="0" indent="0" algn="ctr" rtl="0">
              <a:spcBef>
                <a:spcPts val="0"/>
              </a:spcBef>
              <a:spcAft>
                <a:spcPts val="0"/>
              </a:spcAft>
              <a:buNone/>
            </a:pPr>
            <a:r>
              <a:rPr lang="en-GB" sz="2800" dirty="0">
                <a:solidFill>
                  <a:srgbClr val="000000"/>
                </a:solidFill>
                <a:latin typeface="Arial"/>
                <a:ea typeface="Arial"/>
                <a:cs typeface="Arial"/>
                <a:sym typeface="Arial"/>
              </a:rPr>
              <a:t>Location</a:t>
            </a:r>
            <a:endParaRPr dirty="0"/>
          </a:p>
          <a:p>
            <a:pPr marL="0" marR="0" lvl="0" indent="0" algn="ctr" rtl="0">
              <a:spcBef>
                <a:spcPts val="0"/>
              </a:spcBef>
              <a:spcAft>
                <a:spcPts val="0"/>
              </a:spcAft>
              <a:buNone/>
            </a:pPr>
            <a:endParaRPr sz="2400" dirty="0">
              <a:solidFill>
                <a:srgbClr val="000000"/>
              </a:solidFill>
              <a:latin typeface="Arial"/>
              <a:ea typeface="Arial"/>
              <a:cs typeface="Arial"/>
              <a:sym typeface="Arial"/>
            </a:endParaRPr>
          </a:p>
        </p:txBody>
      </p:sp>
      <p:sp>
        <p:nvSpPr>
          <p:cNvPr id="345" name="Google Shape;345;p15"/>
          <p:cNvSpPr/>
          <p:nvPr/>
        </p:nvSpPr>
        <p:spPr>
          <a:xfrm>
            <a:off x="6096000" y="1854201"/>
            <a:ext cx="2772229" cy="434339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Human and physical processes</a:t>
            </a:r>
            <a:endParaRPr/>
          </a:p>
          <a:p>
            <a:pPr marL="0" marR="0" lvl="0" indent="0" algn="ctr" rtl="0">
              <a:spcBef>
                <a:spcPts val="0"/>
              </a:spcBef>
              <a:spcAft>
                <a:spcPts val="0"/>
              </a:spcAft>
              <a:buNone/>
            </a:pPr>
            <a:endParaRPr sz="2800">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Balanced</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Wide-ranging</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Builds Up</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Revisited</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
        <p:nvSpPr>
          <p:cNvPr id="346" name="Google Shape;346;p15"/>
          <p:cNvSpPr/>
          <p:nvPr/>
        </p:nvSpPr>
        <p:spPr>
          <a:xfrm>
            <a:off x="3200400" y="1820333"/>
            <a:ext cx="2723847" cy="434339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dirty="0">
                <a:solidFill>
                  <a:srgbClr val="000000"/>
                </a:solidFill>
                <a:latin typeface="Arial"/>
                <a:ea typeface="Arial"/>
                <a:cs typeface="Arial"/>
                <a:sym typeface="Arial"/>
              </a:rPr>
              <a:t>Place Knowledge</a:t>
            </a:r>
            <a:endParaRPr dirty="0"/>
          </a:p>
          <a:p>
            <a:pPr marL="0" marR="0" lvl="0" indent="0" algn="ctr" rtl="0">
              <a:spcBef>
                <a:spcPts val="0"/>
              </a:spcBef>
              <a:spcAft>
                <a:spcPts val="0"/>
              </a:spcAft>
              <a:buNone/>
            </a:pPr>
            <a:endParaRPr sz="3200" b="1" dirty="0">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Location/ scale</a:t>
            </a:r>
            <a:endParaRPr dirty="0"/>
          </a:p>
          <a:p>
            <a:pPr marL="0" marR="0" lvl="0" indent="0" algn="ctr" rtl="0">
              <a:spcBef>
                <a:spcPts val="0"/>
              </a:spcBef>
              <a:spcAft>
                <a:spcPts val="0"/>
              </a:spcAft>
              <a:buNone/>
            </a:pPr>
            <a:r>
              <a:rPr lang="en-GB" sz="2800" dirty="0">
                <a:solidFill>
                  <a:srgbClr val="000000"/>
                </a:solidFill>
                <a:latin typeface="Arial"/>
                <a:ea typeface="Arial"/>
                <a:cs typeface="Arial"/>
                <a:sym typeface="Arial"/>
              </a:rPr>
              <a:t>Case studies</a:t>
            </a:r>
            <a:endParaRPr dirty="0"/>
          </a:p>
          <a:p>
            <a:pPr marL="0" marR="0" lvl="0" indent="0" algn="ctr" rtl="0">
              <a:spcBef>
                <a:spcPts val="0"/>
              </a:spcBef>
              <a:spcAft>
                <a:spcPts val="0"/>
              </a:spcAft>
              <a:buNone/>
            </a:pPr>
            <a:r>
              <a:rPr lang="en-GB" sz="2800" dirty="0">
                <a:solidFill>
                  <a:srgbClr val="000000"/>
                </a:solidFill>
                <a:latin typeface="Arial"/>
                <a:ea typeface="Arial"/>
                <a:cs typeface="Arial"/>
                <a:sym typeface="Arial"/>
              </a:rPr>
              <a:t>World knowledge</a:t>
            </a:r>
            <a:endParaRPr dirty="0"/>
          </a:p>
          <a:p>
            <a:pPr marL="0" marR="0" lvl="0" indent="0" algn="ctr" rtl="0">
              <a:spcBef>
                <a:spcPts val="0"/>
              </a:spcBef>
              <a:spcAft>
                <a:spcPts val="0"/>
              </a:spcAft>
              <a:buNone/>
            </a:pPr>
            <a:r>
              <a:rPr lang="en-GB" sz="2800" dirty="0">
                <a:solidFill>
                  <a:srgbClr val="000000"/>
                </a:solidFill>
                <a:latin typeface="Arial"/>
                <a:ea typeface="Arial"/>
                <a:cs typeface="Arial"/>
                <a:sym typeface="Arial"/>
              </a:rPr>
              <a:t>Stereotypes</a:t>
            </a:r>
            <a:endParaRPr dirty="0"/>
          </a:p>
          <a:p>
            <a:pPr marL="0" marR="0" lvl="0" indent="0" algn="ctr" rtl="0">
              <a:spcBef>
                <a:spcPts val="0"/>
              </a:spcBef>
              <a:spcAft>
                <a:spcPts val="0"/>
              </a:spcAft>
              <a:buNone/>
            </a:pPr>
            <a:endParaRPr sz="2800" dirty="0">
              <a:solidFill>
                <a:srgbClr val="000000"/>
              </a:solidFill>
              <a:latin typeface="Arial"/>
              <a:ea typeface="Arial"/>
              <a:cs typeface="Arial"/>
              <a:sym typeface="Arial"/>
            </a:endParaRPr>
          </a:p>
          <a:p>
            <a:pPr marL="0" marR="0" lvl="0" indent="0" algn="ctr" rtl="0">
              <a:spcBef>
                <a:spcPts val="0"/>
              </a:spcBef>
              <a:spcAft>
                <a:spcPts val="0"/>
              </a:spcAft>
              <a:buNone/>
            </a:pPr>
            <a:endParaRPr sz="3200" dirty="0">
              <a:solidFill>
                <a:srgbClr val="000000"/>
              </a:solidFill>
              <a:latin typeface="Arial"/>
              <a:ea typeface="Arial"/>
              <a:cs typeface="Arial"/>
              <a:sym typeface="Arial"/>
            </a:endParaRPr>
          </a:p>
          <a:p>
            <a:pPr marL="0" marR="0" lvl="0" indent="0" algn="ctr" rtl="0">
              <a:spcBef>
                <a:spcPts val="0"/>
              </a:spcBef>
              <a:spcAft>
                <a:spcPts val="0"/>
              </a:spcAft>
              <a:buNone/>
            </a:pPr>
            <a:endParaRPr sz="3200" dirty="0">
              <a:solidFill>
                <a:srgbClr val="000000"/>
              </a:solidFill>
              <a:latin typeface="Arial"/>
              <a:ea typeface="Arial"/>
              <a:cs typeface="Arial"/>
              <a:sym typeface="Arial"/>
            </a:endParaRPr>
          </a:p>
          <a:p>
            <a:pPr marL="0" marR="0" lvl="0" indent="0" algn="ctr" rtl="0">
              <a:spcBef>
                <a:spcPts val="0"/>
              </a:spcBef>
              <a:spcAft>
                <a:spcPts val="0"/>
              </a:spcAft>
              <a:buNone/>
            </a:pPr>
            <a:endParaRPr sz="3200" dirty="0">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6"/>
          <p:cNvSpPr/>
          <p:nvPr/>
        </p:nvSpPr>
        <p:spPr>
          <a:xfrm>
            <a:off x="419100" y="176783"/>
            <a:ext cx="11400367" cy="144881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Other Areas</a:t>
            </a:r>
            <a:endParaRPr/>
          </a:p>
        </p:txBody>
      </p:sp>
      <p:sp>
        <p:nvSpPr>
          <p:cNvPr id="353" name="Google Shape;353;p16"/>
          <p:cNvSpPr txBox="1">
            <a:spLocks noGrp="1"/>
          </p:cNvSpPr>
          <p:nvPr>
            <p:ph type="body" idx="1"/>
          </p:nvPr>
        </p:nvSpPr>
        <p:spPr>
          <a:xfrm>
            <a:off x="482600" y="2019937"/>
            <a:ext cx="11336867" cy="4661280"/>
          </a:xfrm>
          <a:prstGeom prst="rect">
            <a:avLst/>
          </a:prstGeom>
          <a:solidFill>
            <a:schemeClr val="lt1"/>
          </a:solid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Font typeface="Arial"/>
              <a:buChar char="•"/>
            </a:pPr>
            <a:r>
              <a:rPr lang="en-GB" sz="2800"/>
              <a:t>Plans build on prior knowledge.</a:t>
            </a:r>
            <a:endParaRPr/>
          </a:p>
          <a:p>
            <a:pPr marL="342900" lvl="0" indent="-342900" algn="l" rtl="0">
              <a:lnSpc>
                <a:spcPct val="100000"/>
              </a:lnSpc>
              <a:spcBef>
                <a:spcPts val="1000"/>
              </a:spcBef>
              <a:spcAft>
                <a:spcPts val="0"/>
              </a:spcAft>
              <a:buClr>
                <a:schemeClr val="dk1"/>
              </a:buClr>
              <a:buSzPts val="2800"/>
              <a:buFont typeface="Arial"/>
              <a:buChar char="•"/>
            </a:pPr>
            <a:r>
              <a:rPr lang="en-GB" sz="2800"/>
              <a:t>Application of knowledge in different places and scales.</a:t>
            </a:r>
            <a:endParaRPr/>
          </a:p>
          <a:p>
            <a:pPr marL="342900" lvl="0" indent="-342900" algn="l" rtl="0">
              <a:lnSpc>
                <a:spcPct val="100000"/>
              </a:lnSpc>
              <a:spcBef>
                <a:spcPts val="1000"/>
              </a:spcBef>
              <a:spcAft>
                <a:spcPts val="0"/>
              </a:spcAft>
              <a:buClr>
                <a:schemeClr val="dk1"/>
              </a:buClr>
              <a:buSzPts val="2800"/>
              <a:buFont typeface="Arial"/>
              <a:buChar char="•"/>
            </a:pPr>
            <a:r>
              <a:rPr lang="en-GB" sz="2800"/>
              <a:t>Components of ‘thinking geographically’ woven through.</a:t>
            </a:r>
            <a:endParaRPr/>
          </a:p>
          <a:p>
            <a:pPr marL="342900" lvl="0" indent="-342900" algn="l" rtl="0">
              <a:lnSpc>
                <a:spcPct val="100000"/>
              </a:lnSpc>
              <a:spcBef>
                <a:spcPts val="1000"/>
              </a:spcBef>
              <a:spcAft>
                <a:spcPts val="0"/>
              </a:spcAft>
              <a:buClr>
                <a:schemeClr val="dk1"/>
              </a:buClr>
              <a:buSzPts val="2800"/>
              <a:buFont typeface="Arial"/>
              <a:buChar char="•"/>
            </a:pPr>
            <a:r>
              <a:rPr lang="en-GB" sz="2800"/>
              <a:t>Similarity and difference between places.</a:t>
            </a:r>
            <a:endParaRPr/>
          </a:p>
          <a:p>
            <a:pPr marL="342900" lvl="0" indent="-342900" algn="l" rtl="0">
              <a:lnSpc>
                <a:spcPct val="100000"/>
              </a:lnSpc>
              <a:spcBef>
                <a:spcPts val="1000"/>
              </a:spcBef>
              <a:spcAft>
                <a:spcPts val="0"/>
              </a:spcAft>
              <a:buClr>
                <a:schemeClr val="dk1"/>
              </a:buClr>
              <a:buSzPts val="2800"/>
              <a:buFont typeface="Arial"/>
              <a:buChar char="•"/>
            </a:pPr>
            <a:r>
              <a:rPr lang="en-GB" sz="2800"/>
              <a:t> Carefully considered components rather than ‘sugar from a shaker’.</a:t>
            </a:r>
            <a:endParaRPr sz="2800"/>
          </a:p>
          <a:p>
            <a:pPr marL="342900" lvl="0" indent="-342900" algn="l" rtl="0">
              <a:lnSpc>
                <a:spcPct val="100000"/>
              </a:lnSpc>
              <a:spcBef>
                <a:spcPts val="1000"/>
              </a:spcBef>
              <a:spcAft>
                <a:spcPts val="0"/>
              </a:spcAft>
              <a:buClr>
                <a:schemeClr val="dk1"/>
              </a:buClr>
              <a:buSzPts val="2800"/>
              <a:buFont typeface="Arial"/>
              <a:buChar char="•"/>
            </a:pPr>
            <a:r>
              <a:rPr lang="en-GB" sz="2800"/>
              <a:t>Paper 3: ‘Geographical applications’ (AQA)- knowledge not skill </a:t>
            </a:r>
            <a:endParaRPr/>
          </a:p>
          <a:p>
            <a:pPr marL="342900" lvl="0" indent="-165100" algn="l" rtl="0">
              <a:lnSpc>
                <a:spcPct val="100000"/>
              </a:lnSpc>
              <a:spcBef>
                <a:spcPts val="1000"/>
              </a:spcBef>
              <a:spcAft>
                <a:spcPts val="0"/>
              </a:spcAft>
              <a:buClr>
                <a:schemeClr val="dk1"/>
              </a:buClr>
              <a:buSzPts val="2800"/>
              <a:buFont typeface="Arial"/>
              <a:buNone/>
            </a:pPr>
            <a:endParaRPr sz="2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8"/>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800"/>
              <a:buFont typeface="Arial"/>
              <a:buNone/>
            </a:pPr>
            <a:r>
              <a:rPr lang="en-GB" sz="4800"/>
              <a:t>Discussion Point</a:t>
            </a:r>
            <a:endParaRPr/>
          </a:p>
        </p:txBody>
      </p:sp>
      <p:sp>
        <p:nvSpPr>
          <p:cNvPr id="360" name="Google Shape;360;p18"/>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endParaRPr/>
          </a:p>
        </p:txBody>
      </p:sp>
      <p:sp>
        <p:nvSpPr>
          <p:cNvPr id="361" name="Google Shape;361;p18"/>
          <p:cNvSpPr/>
          <p:nvPr/>
        </p:nvSpPr>
        <p:spPr>
          <a:xfrm>
            <a:off x="478972" y="2157983"/>
            <a:ext cx="11086495" cy="372160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Discuss what components and end points look like in geography. Discuss and be prepared to feed back to the group.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p2"/>
          <p:cNvSpPr txBox="1">
            <a:spLocks noGrp="1"/>
          </p:cNvSpPr>
          <p:nvPr>
            <p:ph type="title"/>
          </p:nvPr>
        </p:nvSpPr>
        <p:spPr>
          <a:xfrm>
            <a:off x="418859" y="947"/>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Training Aims</a:t>
            </a:r>
            <a:endParaRPr/>
          </a:p>
        </p:txBody>
      </p:sp>
      <p:sp>
        <p:nvSpPr>
          <p:cNvPr id="211" name="Google Shape;211;p2"/>
          <p:cNvSpPr txBox="1">
            <a:spLocks noGrp="1"/>
          </p:cNvSpPr>
          <p:nvPr>
            <p:ph type="body" idx="1"/>
          </p:nvPr>
        </p:nvSpPr>
        <p:spPr>
          <a:xfrm>
            <a:off x="482600" y="2280746"/>
            <a:ext cx="10506991" cy="3598846"/>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400"/>
              <a:buFont typeface="Arial"/>
              <a:buChar char="•"/>
            </a:pPr>
            <a:r>
              <a:rPr lang="en-GB"/>
              <a:t>To develop an understanding of the research underpinning the Education Inspection Framework</a:t>
            </a:r>
            <a:endParaRPr/>
          </a:p>
          <a:p>
            <a:pPr marL="342900" lvl="0" indent="-342900" algn="l" rtl="0">
              <a:lnSpc>
                <a:spcPct val="100000"/>
              </a:lnSpc>
              <a:spcBef>
                <a:spcPts val="1000"/>
              </a:spcBef>
              <a:spcAft>
                <a:spcPts val="0"/>
              </a:spcAft>
              <a:buClr>
                <a:schemeClr val="dk1"/>
              </a:buClr>
              <a:buSzPts val="2400"/>
              <a:buFont typeface="Arial"/>
              <a:buChar char="•"/>
            </a:pPr>
            <a:r>
              <a:rPr lang="en-GB"/>
              <a:t>To develop an understanding of effective curriculum design, both generic and in geography.</a:t>
            </a:r>
            <a:endParaRPr/>
          </a:p>
          <a:p>
            <a:pPr marL="342900" lvl="0" indent="-342900" algn="l" rtl="0">
              <a:lnSpc>
                <a:spcPct val="100000"/>
              </a:lnSpc>
              <a:spcBef>
                <a:spcPts val="1000"/>
              </a:spcBef>
              <a:spcAft>
                <a:spcPts val="0"/>
              </a:spcAft>
              <a:buClr>
                <a:schemeClr val="dk1"/>
              </a:buClr>
              <a:buSzPts val="2400"/>
              <a:buFont typeface="Arial"/>
              <a:buChar char="•"/>
            </a:pPr>
            <a:r>
              <a:rPr lang="en-GB"/>
              <a:t>To understand the importance of effective curriculum design to aid understanding and memorisation of important knowledge.</a:t>
            </a:r>
            <a:endParaRPr/>
          </a:p>
          <a:p>
            <a:pPr marL="342900" lvl="0" indent="-342900" algn="l" rtl="0">
              <a:lnSpc>
                <a:spcPct val="100000"/>
              </a:lnSpc>
              <a:spcBef>
                <a:spcPts val="1000"/>
              </a:spcBef>
              <a:spcAft>
                <a:spcPts val="0"/>
              </a:spcAft>
              <a:buClr>
                <a:schemeClr val="dk1"/>
              </a:buClr>
              <a:buSzPts val="2400"/>
              <a:buFont typeface="Arial"/>
              <a:buChar char="•"/>
            </a:pPr>
            <a:r>
              <a:rPr lang="en-GB"/>
              <a:t>To consider how to work effectively together as a collective group of practitioners. </a:t>
            </a:r>
            <a:endParaRPr/>
          </a:p>
          <a:p>
            <a:pPr marL="0" lvl="0" indent="0" algn="l" rtl="0">
              <a:lnSpc>
                <a:spcPct val="100000"/>
              </a:lnSpc>
              <a:spcBef>
                <a:spcPts val="1000"/>
              </a:spcBef>
              <a:spcAft>
                <a:spcPts val="0"/>
              </a:spcAft>
              <a:buClr>
                <a:schemeClr val="dk1"/>
              </a:buClr>
              <a:buSzPts val="24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
        <p:cNvGrpSpPr/>
        <p:nvPr/>
      </p:nvGrpSpPr>
      <p:grpSpPr>
        <a:xfrm>
          <a:off x="0" y="0"/>
          <a:ext cx="0" cy="0"/>
          <a:chOff x="0" y="0"/>
          <a:chExt cx="0" cy="0"/>
        </a:xfrm>
      </p:grpSpPr>
      <p:sp>
        <p:nvSpPr>
          <p:cNvPr id="367" name="Google Shape;367;p19"/>
          <p:cNvSpPr/>
          <p:nvPr/>
        </p:nvSpPr>
        <p:spPr>
          <a:xfrm>
            <a:off x="482600" y="770021"/>
            <a:ext cx="3532663" cy="535566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Schemas:</a:t>
            </a:r>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The complex and interconnected web of prior knowledge which allows the learning of new content.</a:t>
            </a:r>
            <a:endParaRPr/>
          </a:p>
        </p:txBody>
      </p:sp>
      <p:pic>
        <p:nvPicPr>
          <p:cNvPr id="368" name="Google Shape;368;p19" descr="See the source image"/>
          <p:cNvPicPr preferRelativeResize="0"/>
          <p:nvPr/>
        </p:nvPicPr>
        <p:blipFill rotWithShape="1">
          <a:blip r:embed="rId3">
            <a:alphaModFix/>
          </a:blip>
          <a:srcRect/>
          <a:stretch/>
        </p:blipFill>
        <p:spPr>
          <a:xfrm>
            <a:off x="4249060" y="925232"/>
            <a:ext cx="7855357" cy="504524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3"/>
        <p:cNvGrpSpPr/>
        <p:nvPr/>
      </p:nvGrpSpPr>
      <p:grpSpPr>
        <a:xfrm>
          <a:off x="0" y="0"/>
          <a:ext cx="0" cy="0"/>
          <a:chOff x="0" y="0"/>
          <a:chExt cx="0" cy="0"/>
        </a:xfrm>
      </p:grpSpPr>
      <p:sp>
        <p:nvSpPr>
          <p:cNvPr id="374" name="Google Shape;374;p24"/>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Effective curricular thinking</a:t>
            </a:r>
            <a:endParaRPr/>
          </a:p>
        </p:txBody>
      </p:sp>
      <p:sp>
        <p:nvSpPr>
          <p:cNvPr id="375" name="Google Shape;375;p24"/>
          <p:cNvSpPr txBox="1">
            <a:spLocks noGrp="1"/>
          </p:cNvSpPr>
          <p:nvPr>
            <p:ph type="body" idx="1"/>
          </p:nvPr>
        </p:nvSpPr>
        <p:spPr>
          <a:xfrm>
            <a:off x="546340" y="1943291"/>
            <a:ext cx="10811471" cy="3976246"/>
          </a:xfrm>
          <a:prstGeom prst="rect">
            <a:avLst/>
          </a:prstGeom>
          <a:noFill/>
          <a:ln>
            <a:noFill/>
          </a:ln>
        </p:spPr>
        <p:txBody>
          <a:bodyPr spcFirstLastPara="1" wrap="square" lIns="91425" tIns="45700" rIns="91425" bIns="45700" anchor="t" anchorCtr="0">
            <a:normAutofit lnSpcReduction="10000"/>
          </a:bodyPr>
          <a:lstStyle/>
          <a:p>
            <a:pPr marL="457200" lvl="0" indent="-457200" algn="l" rtl="0">
              <a:lnSpc>
                <a:spcPct val="170000"/>
              </a:lnSpc>
              <a:spcBef>
                <a:spcPts val="0"/>
              </a:spcBef>
              <a:spcAft>
                <a:spcPts val="0"/>
              </a:spcAft>
              <a:buClr>
                <a:schemeClr val="dk1"/>
              </a:buClr>
              <a:buSzPts val="2800"/>
              <a:buAutoNum type="arabicPeriod"/>
            </a:pPr>
            <a:r>
              <a:rPr lang="en-GB" sz="2800"/>
              <a:t>Decide what content needs to be deeply embedded in long-term memory.</a:t>
            </a:r>
            <a:endParaRPr/>
          </a:p>
          <a:p>
            <a:pPr marL="457200" lvl="0" indent="-457200" algn="l" rtl="0">
              <a:lnSpc>
                <a:spcPct val="170000"/>
              </a:lnSpc>
              <a:spcBef>
                <a:spcPts val="1000"/>
              </a:spcBef>
              <a:spcAft>
                <a:spcPts val="0"/>
              </a:spcAft>
              <a:buClr>
                <a:schemeClr val="dk1"/>
              </a:buClr>
              <a:buSzPts val="2800"/>
              <a:buAutoNum type="arabicPeriod"/>
            </a:pPr>
            <a:r>
              <a:rPr lang="en-GB" sz="2800"/>
              <a:t>Consider what pupils pay attention to.</a:t>
            </a:r>
            <a:endParaRPr/>
          </a:p>
          <a:p>
            <a:pPr marL="457200" lvl="0" indent="-457200" algn="l" rtl="0">
              <a:lnSpc>
                <a:spcPct val="170000"/>
              </a:lnSpc>
              <a:spcBef>
                <a:spcPts val="1000"/>
              </a:spcBef>
              <a:spcAft>
                <a:spcPts val="0"/>
              </a:spcAft>
              <a:buClr>
                <a:schemeClr val="dk1"/>
              </a:buClr>
              <a:buSzPts val="2800"/>
              <a:buAutoNum type="arabicPeriod"/>
            </a:pPr>
            <a:r>
              <a:rPr lang="en-GB" sz="2800"/>
              <a:t>Avoid overloading working memory.</a:t>
            </a:r>
            <a:endParaRPr/>
          </a:p>
          <a:p>
            <a:pPr marL="457200" lvl="0" indent="-457200" algn="l" rtl="0">
              <a:lnSpc>
                <a:spcPct val="170000"/>
              </a:lnSpc>
              <a:spcBef>
                <a:spcPts val="1000"/>
              </a:spcBef>
              <a:spcAft>
                <a:spcPts val="0"/>
              </a:spcAft>
              <a:buClr>
                <a:schemeClr val="dk1"/>
              </a:buClr>
              <a:buSzPts val="2800"/>
              <a:buAutoNum type="arabicPeriod"/>
            </a:pPr>
            <a:r>
              <a:rPr lang="en-GB" sz="2800"/>
              <a:t>Provide spaced repetition for overlearning.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pic>
        <p:nvPicPr>
          <p:cNvPr id="381" name="Google Shape;381;p25" descr="Question mark on green pastel backgroun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5"/>
        <p:cNvGrpSpPr/>
        <p:nvPr/>
      </p:nvGrpSpPr>
      <p:grpSpPr>
        <a:xfrm>
          <a:off x="0" y="0"/>
          <a:ext cx="0" cy="0"/>
          <a:chOff x="0" y="0"/>
          <a:chExt cx="0" cy="0"/>
        </a:xfrm>
      </p:grpSpPr>
      <p:sp>
        <p:nvSpPr>
          <p:cNvPr id="386" name="Google Shape;386;p26"/>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Key points</a:t>
            </a:r>
            <a:endParaRPr/>
          </a:p>
        </p:txBody>
      </p:sp>
      <p:sp>
        <p:nvSpPr>
          <p:cNvPr id="387" name="Google Shape;387;p26"/>
          <p:cNvSpPr txBox="1">
            <a:spLocks noGrp="1"/>
          </p:cNvSpPr>
          <p:nvPr>
            <p:ph type="body" idx="1"/>
          </p:nvPr>
        </p:nvSpPr>
        <p:spPr>
          <a:xfrm>
            <a:off x="482600" y="1959430"/>
            <a:ext cx="10506991" cy="3920162"/>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lnSpc>
                <a:spcPct val="100000"/>
              </a:lnSpc>
              <a:spcBef>
                <a:spcPts val="0"/>
              </a:spcBef>
              <a:spcAft>
                <a:spcPts val="0"/>
              </a:spcAft>
              <a:buClr>
                <a:schemeClr val="dk1"/>
              </a:buClr>
              <a:buSzPct val="100000"/>
              <a:buFont typeface="Arial"/>
              <a:buChar char="•"/>
            </a:pPr>
            <a:r>
              <a:rPr lang="en-GB" sz="2800"/>
              <a:t>Identify your ‘golden nuggets’</a:t>
            </a:r>
            <a:endParaRPr/>
          </a:p>
          <a:p>
            <a:pPr marL="342900" lvl="0" indent="-342900" algn="l" rtl="0">
              <a:lnSpc>
                <a:spcPct val="100000"/>
              </a:lnSpc>
              <a:spcBef>
                <a:spcPts val="1000"/>
              </a:spcBef>
              <a:spcAft>
                <a:spcPts val="0"/>
              </a:spcAft>
              <a:buClr>
                <a:schemeClr val="dk1"/>
              </a:buClr>
              <a:buSzPct val="100000"/>
              <a:buFont typeface="Arial"/>
              <a:buChar char="•"/>
            </a:pPr>
            <a:r>
              <a:rPr lang="en-GB" sz="2800"/>
              <a:t>Weave physical and human processes through plans</a:t>
            </a:r>
            <a:endParaRPr/>
          </a:p>
          <a:p>
            <a:pPr marL="342900" lvl="0" indent="-342900" algn="l" rtl="0">
              <a:lnSpc>
                <a:spcPct val="100000"/>
              </a:lnSpc>
              <a:spcBef>
                <a:spcPts val="1000"/>
              </a:spcBef>
              <a:spcAft>
                <a:spcPts val="0"/>
              </a:spcAft>
              <a:buClr>
                <a:schemeClr val="dk1"/>
              </a:buClr>
              <a:buSzPct val="100000"/>
              <a:buFont typeface="Arial"/>
              <a:buChar char="•"/>
            </a:pPr>
            <a:r>
              <a:rPr lang="en-GB" sz="2800"/>
              <a:t>Weave fieldwork knowledge through plans.</a:t>
            </a:r>
            <a:endParaRPr/>
          </a:p>
          <a:p>
            <a:pPr marL="342900" lvl="0" indent="-342900" algn="l" rtl="0">
              <a:lnSpc>
                <a:spcPct val="100000"/>
              </a:lnSpc>
              <a:spcBef>
                <a:spcPts val="1000"/>
              </a:spcBef>
              <a:spcAft>
                <a:spcPts val="0"/>
              </a:spcAft>
              <a:buClr>
                <a:schemeClr val="dk1"/>
              </a:buClr>
              <a:buSzPct val="100000"/>
              <a:buFont typeface="Arial"/>
              <a:buChar char="•"/>
            </a:pPr>
            <a:r>
              <a:rPr lang="en-GB" sz="2800"/>
              <a:t>Progress is knowing more and remembering more.</a:t>
            </a:r>
            <a:endParaRPr/>
          </a:p>
          <a:p>
            <a:pPr marL="342900" lvl="0" indent="-342900" algn="l" rtl="0">
              <a:lnSpc>
                <a:spcPct val="100000"/>
              </a:lnSpc>
              <a:spcBef>
                <a:spcPts val="1000"/>
              </a:spcBef>
              <a:spcAft>
                <a:spcPts val="0"/>
              </a:spcAft>
              <a:buClr>
                <a:schemeClr val="dk1"/>
              </a:buClr>
              <a:buSzPct val="100000"/>
              <a:buFont typeface="Arial"/>
              <a:buChar char="•"/>
            </a:pPr>
            <a:r>
              <a:rPr lang="en-GB" sz="2800"/>
              <a:t>Learning is a change in long-term memory.</a:t>
            </a:r>
            <a:endParaRPr/>
          </a:p>
          <a:p>
            <a:pPr marL="342900" lvl="0" indent="-342900" algn="l" rtl="0">
              <a:lnSpc>
                <a:spcPct val="100000"/>
              </a:lnSpc>
              <a:spcBef>
                <a:spcPts val="1000"/>
              </a:spcBef>
              <a:spcAft>
                <a:spcPts val="0"/>
              </a:spcAft>
              <a:buClr>
                <a:schemeClr val="dk1"/>
              </a:buClr>
              <a:buSzPct val="100000"/>
              <a:buFont typeface="Arial"/>
              <a:buChar char="•"/>
            </a:pPr>
            <a:r>
              <a:rPr lang="en-GB" sz="2800"/>
              <a:t>Skills is the capacity to perform drawing on what is known.</a:t>
            </a:r>
            <a:endParaRPr/>
          </a:p>
          <a:p>
            <a:pPr marL="342900" lvl="0" indent="-342900" algn="l" rtl="0">
              <a:lnSpc>
                <a:spcPct val="100000"/>
              </a:lnSpc>
              <a:spcBef>
                <a:spcPts val="1000"/>
              </a:spcBef>
              <a:spcAft>
                <a:spcPts val="0"/>
              </a:spcAft>
              <a:buClr>
                <a:schemeClr val="dk1"/>
              </a:buClr>
              <a:buSzPct val="100000"/>
              <a:buFont typeface="Arial"/>
              <a:buChar char="•"/>
            </a:pPr>
            <a:r>
              <a:rPr lang="en-GB" sz="2800"/>
              <a:t>Knowledge forms connected networks or schema.</a:t>
            </a:r>
            <a:endParaRPr/>
          </a:p>
          <a:p>
            <a:pPr marL="342900" lvl="0" indent="-342900" algn="l" rtl="0">
              <a:lnSpc>
                <a:spcPct val="100000"/>
              </a:lnSpc>
              <a:spcBef>
                <a:spcPts val="1000"/>
              </a:spcBef>
              <a:spcAft>
                <a:spcPts val="0"/>
              </a:spcAft>
              <a:buClr>
                <a:schemeClr val="dk1"/>
              </a:buClr>
              <a:buSzPct val="100000"/>
              <a:buFont typeface="Arial"/>
              <a:buChar char="•"/>
            </a:pPr>
            <a:r>
              <a:rPr lang="en-GB" sz="2800"/>
              <a:t>Some content must be overlearned to fluency through spaced repetition</a:t>
            </a:r>
            <a:r>
              <a:rPr lang="en-GB"/>
              <a:t>.</a:t>
            </a:r>
            <a:endParaRPr/>
          </a:p>
          <a:p>
            <a:pPr marL="0" lvl="0" indent="0" algn="ctr" rtl="0">
              <a:lnSpc>
                <a:spcPct val="100000"/>
              </a:lnSpc>
              <a:spcBef>
                <a:spcPts val="1000"/>
              </a:spcBef>
              <a:spcAft>
                <a:spcPts val="0"/>
              </a:spcAft>
              <a:buClr>
                <a:schemeClr val="dk1"/>
              </a:buClr>
              <a:buSzPct val="100000"/>
              <a:buNone/>
            </a:pPr>
            <a:endParaRPr sz="3600" b="1"/>
          </a:p>
          <a:p>
            <a:pPr marL="0" lvl="0" indent="0" algn="l" rtl="0">
              <a:lnSpc>
                <a:spcPct val="100000"/>
              </a:lnSpc>
              <a:spcBef>
                <a:spcPts val="1000"/>
              </a:spcBef>
              <a:spcAft>
                <a:spcPts val="0"/>
              </a:spcAft>
              <a:buClr>
                <a:schemeClr val="dk1"/>
              </a:buClr>
              <a:buSzPct val="100000"/>
              <a:buNone/>
            </a:pPr>
            <a:endParaRPr/>
          </a:p>
          <a:p>
            <a:pPr marL="0" lvl="0" indent="0" algn="l" rtl="0">
              <a:lnSpc>
                <a:spcPct val="100000"/>
              </a:lnSpc>
              <a:spcBef>
                <a:spcPts val="1000"/>
              </a:spcBef>
              <a:spcAft>
                <a:spcPts val="0"/>
              </a:spcAft>
              <a:buClr>
                <a:schemeClr val="dk1"/>
              </a:buClr>
              <a:buSzPct val="100000"/>
              <a:buNone/>
            </a:pPr>
            <a:endParaRPr/>
          </a:p>
          <a:p>
            <a:pPr marL="0" lvl="0" indent="0" algn="l" rtl="0">
              <a:lnSpc>
                <a:spcPct val="100000"/>
              </a:lnSpc>
              <a:spcBef>
                <a:spcPts val="1000"/>
              </a:spcBef>
              <a:spcAft>
                <a:spcPts val="0"/>
              </a:spcAft>
              <a:buClr>
                <a:schemeClr val="dk1"/>
              </a:buClr>
              <a:buSzPct val="100000"/>
              <a:buNone/>
            </a:pPr>
            <a:endParaRPr/>
          </a:p>
          <a:p>
            <a:pPr marL="0" lvl="0" indent="0" algn="l" rtl="0">
              <a:lnSpc>
                <a:spcPct val="100000"/>
              </a:lnSpc>
              <a:spcBef>
                <a:spcPts val="1000"/>
              </a:spcBef>
              <a:spcAft>
                <a:spcPts val="0"/>
              </a:spcAft>
              <a:buClr>
                <a:schemeClr val="dk1"/>
              </a:buClr>
              <a:buSzPct val="100000"/>
              <a:buNone/>
            </a:pPr>
            <a:endParaRPr/>
          </a:p>
          <a:p>
            <a:pPr marL="0" lvl="0" indent="0" algn="l" rtl="0">
              <a:lnSpc>
                <a:spcPct val="100000"/>
              </a:lnSpc>
              <a:spcBef>
                <a:spcPts val="1000"/>
              </a:spcBef>
              <a:spcAft>
                <a:spcPts val="0"/>
              </a:spcAft>
              <a:buClr>
                <a:schemeClr val="dk1"/>
              </a:buClr>
              <a:buSzPct val="1000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7"/>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Next steps</a:t>
            </a:r>
            <a:endParaRPr/>
          </a:p>
        </p:txBody>
      </p:sp>
      <p:sp>
        <p:nvSpPr>
          <p:cNvPr id="394" name="Google Shape;394;p27"/>
          <p:cNvSpPr txBox="1">
            <a:spLocks noGrp="1"/>
          </p:cNvSpPr>
          <p:nvPr>
            <p:ph type="body" idx="1"/>
          </p:nvPr>
        </p:nvSpPr>
        <p:spPr>
          <a:xfrm>
            <a:off x="482600" y="1959430"/>
            <a:ext cx="10506991" cy="392016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p:txBody>
      </p:sp>
      <p:sp>
        <p:nvSpPr>
          <p:cNvPr id="395" name="Google Shape;395;p27"/>
          <p:cNvSpPr txBox="1"/>
          <p:nvPr/>
        </p:nvSpPr>
        <p:spPr>
          <a:xfrm>
            <a:off x="635000" y="2111830"/>
            <a:ext cx="10506991" cy="3920162"/>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chemeClr val="dk1"/>
              </a:buClr>
              <a:buSzPts val="2800"/>
              <a:buFont typeface="Arial"/>
              <a:buChar char="•"/>
            </a:pPr>
            <a:r>
              <a:rPr lang="en-GB" sz="2800">
                <a:solidFill>
                  <a:schemeClr val="dk1"/>
                </a:solidFill>
                <a:latin typeface="Arial"/>
                <a:ea typeface="Arial"/>
                <a:cs typeface="Arial"/>
                <a:sym typeface="Arial"/>
              </a:rPr>
              <a:t>Ambitious collaboration</a:t>
            </a:r>
            <a:endParaRPr/>
          </a:p>
          <a:p>
            <a:pPr marL="342900" marR="0" lvl="0" indent="-342900" algn="l" rtl="0">
              <a:lnSpc>
                <a:spcPct val="100000"/>
              </a:lnSpc>
              <a:spcBef>
                <a:spcPts val="1000"/>
              </a:spcBef>
              <a:spcAft>
                <a:spcPts val="0"/>
              </a:spcAft>
              <a:buClr>
                <a:schemeClr val="dk1"/>
              </a:buClr>
              <a:buSzPts val="2800"/>
              <a:buFont typeface="Arial"/>
              <a:buChar char="•"/>
            </a:pPr>
            <a:r>
              <a:rPr lang="en-GB" sz="2800">
                <a:solidFill>
                  <a:schemeClr val="dk1"/>
                </a:solidFill>
                <a:latin typeface="Arial"/>
                <a:ea typeface="Arial"/>
                <a:cs typeface="Arial"/>
                <a:sym typeface="Arial"/>
              </a:rPr>
              <a:t>Curriculum hub leads as subject links</a:t>
            </a:r>
            <a:endParaRPr/>
          </a:p>
          <a:p>
            <a:pPr marL="342900" marR="0" lvl="0" indent="-342900" algn="l" rtl="0">
              <a:lnSpc>
                <a:spcPct val="100000"/>
              </a:lnSpc>
              <a:spcBef>
                <a:spcPts val="1000"/>
              </a:spcBef>
              <a:spcAft>
                <a:spcPts val="0"/>
              </a:spcAft>
              <a:buClr>
                <a:schemeClr val="dk1"/>
              </a:buClr>
              <a:buSzPts val="2800"/>
              <a:buFont typeface="Arial"/>
              <a:buChar char="•"/>
            </a:pPr>
            <a:r>
              <a:rPr lang="en-GB" sz="2800">
                <a:solidFill>
                  <a:schemeClr val="dk1"/>
                </a:solidFill>
                <a:latin typeface="Arial"/>
                <a:ea typeface="Arial"/>
                <a:cs typeface="Arial"/>
                <a:sym typeface="Arial"/>
              </a:rPr>
              <a:t>Sharing best practice and learning from each other</a:t>
            </a:r>
            <a:endParaRPr/>
          </a:p>
          <a:p>
            <a:pPr marL="342900" marR="0" lvl="0" indent="-342900" algn="l" rtl="0">
              <a:lnSpc>
                <a:spcPct val="100000"/>
              </a:lnSpc>
              <a:spcBef>
                <a:spcPts val="1000"/>
              </a:spcBef>
              <a:spcAft>
                <a:spcPts val="0"/>
              </a:spcAft>
              <a:buClr>
                <a:schemeClr val="dk1"/>
              </a:buClr>
              <a:buSzPts val="2800"/>
              <a:buFont typeface="Arial"/>
              <a:buChar char="•"/>
            </a:pPr>
            <a:r>
              <a:rPr lang="en-GB" sz="2800">
                <a:solidFill>
                  <a:schemeClr val="dk1"/>
                </a:solidFill>
                <a:latin typeface="Arial"/>
                <a:ea typeface="Arial"/>
                <a:cs typeface="Arial"/>
                <a:sym typeface="Arial"/>
              </a:rPr>
              <a:t>Signposting any useful research</a:t>
            </a:r>
            <a:endParaRPr/>
          </a:p>
          <a:p>
            <a:pPr marL="342900" marR="0" lvl="0" indent="-165100" algn="l" rtl="0">
              <a:lnSpc>
                <a:spcPct val="100000"/>
              </a:lnSpc>
              <a:spcBef>
                <a:spcPts val="1000"/>
              </a:spcBef>
              <a:spcAft>
                <a:spcPts val="0"/>
              </a:spcAft>
              <a:buClr>
                <a:schemeClr val="dk1"/>
              </a:buClr>
              <a:buSzPts val="2800"/>
              <a:buFont typeface="Arial"/>
              <a:buNone/>
            </a:pPr>
            <a:endParaRPr sz="2800">
              <a:solidFill>
                <a:schemeClr val="dk1"/>
              </a:solidFill>
              <a:latin typeface="Arial"/>
              <a:ea typeface="Arial"/>
              <a:cs typeface="Arial"/>
              <a:sym typeface="Arial"/>
            </a:endParaRPr>
          </a:p>
          <a:p>
            <a:pPr marL="342900" marR="0" lvl="0" indent="-19050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ctr" rtl="0">
              <a:lnSpc>
                <a:spcPct val="100000"/>
              </a:lnSpc>
              <a:spcBef>
                <a:spcPts val="1000"/>
              </a:spcBef>
              <a:spcAft>
                <a:spcPts val="0"/>
              </a:spcAft>
              <a:buClr>
                <a:schemeClr val="dk1"/>
              </a:buClr>
              <a:buSzPts val="3600"/>
              <a:buFont typeface="Arial"/>
              <a:buNone/>
            </a:pPr>
            <a:endParaRPr sz="3600" b="1">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9"/>
        <p:cNvGrpSpPr/>
        <p:nvPr/>
      </p:nvGrpSpPr>
      <p:grpSpPr>
        <a:xfrm>
          <a:off x="0" y="0"/>
          <a:ext cx="0" cy="0"/>
          <a:chOff x="0" y="0"/>
          <a:chExt cx="0" cy="0"/>
        </a:xfrm>
      </p:grpSpPr>
      <p:sp>
        <p:nvSpPr>
          <p:cNvPr id="400" name="Google Shape;400;p2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609585" lvl="0" indent="-457188" algn="l" rtl="0">
              <a:lnSpc>
                <a:spcPct val="100000"/>
              </a:lnSpc>
              <a:spcBef>
                <a:spcPts val="0"/>
              </a:spcBef>
              <a:spcAft>
                <a:spcPts val="0"/>
              </a:spcAft>
              <a:buClr>
                <a:schemeClr val="dk1"/>
              </a:buClr>
              <a:buSzPts val="1800"/>
              <a:buChar char="●"/>
            </a:pPr>
            <a:r>
              <a:rPr lang="en-GB"/>
              <a:t>Ofsted handbooks September 2022</a:t>
            </a:r>
            <a:endParaRPr/>
          </a:p>
          <a:p>
            <a:pPr marL="609585" lvl="0" indent="-457188" algn="l" rtl="0">
              <a:lnSpc>
                <a:spcPct val="100000"/>
              </a:lnSpc>
              <a:spcBef>
                <a:spcPts val="0"/>
              </a:spcBef>
              <a:spcAft>
                <a:spcPts val="0"/>
              </a:spcAft>
              <a:buClr>
                <a:schemeClr val="dk1"/>
              </a:buClr>
              <a:buSzPts val="1800"/>
              <a:buChar char="●"/>
            </a:pPr>
            <a:r>
              <a:rPr lang="en-GB"/>
              <a:t>Ofsted research documents and You Tube channel</a:t>
            </a:r>
            <a:endParaRPr/>
          </a:p>
          <a:p>
            <a:pPr marL="609585" lvl="0" indent="-457188" algn="l" rtl="0">
              <a:lnSpc>
                <a:spcPct val="100000"/>
              </a:lnSpc>
              <a:spcBef>
                <a:spcPts val="0"/>
              </a:spcBef>
              <a:spcAft>
                <a:spcPts val="0"/>
              </a:spcAft>
              <a:buClr>
                <a:schemeClr val="dk1"/>
              </a:buClr>
              <a:buSzPts val="1800"/>
              <a:buChar char="●"/>
            </a:pPr>
            <a:r>
              <a:rPr lang="en-GB"/>
              <a:t>Ofsted’s Twitter feed, </a:t>
            </a:r>
            <a:r>
              <a:rPr lang="en-GB" b="1"/>
              <a:t>including Mark Enser for geography</a:t>
            </a:r>
            <a:endParaRPr/>
          </a:p>
          <a:p>
            <a:pPr marL="609585" lvl="0" indent="-457188" algn="l" rtl="0">
              <a:lnSpc>
                <a:spcPct val="100000"/>
              </a:lnSpc>
              <a:spcBef>
                <a:spcPts val="0"/>
              </a:spcBef>
              <a:spcAft>
                <a:spcPts val="0"/>
              </a:spcAft>
              <a:buClr>
                <a:schemeClr val="dk1"/>
              </a:buClr>
              <a:buSzPts val="1800"/>
              <a:buChar char="●"/>
            </a:pPr>
            <a:r>
              <a:rPr lang="en-GB"/>
              <a:t>Subject Associations</a:t>
            </a:r>
            <a:endParaRPr/>
          </a:p>
          <a:p>
            <a:pPr marL="609585" lvl="0" indent="-342888" algn="l" rtl="0">
              <a:lnSpc>
                <a:spcPct val="100000"/>
              </a:lnSpc>
              <a:spcBef>
                <a:spcPts val="0"/>
              </a:spcBef>
              <a:spcAft>
                <a:spcPts val="0"/>
              </a:spcAft>
              <a:buClr>
                <a:schemeClr val="dk1"/>
              </a:buClr>
              <a:buSzPts val="1800"/>
              <a:buNone/>
            </a:pPr>
            <a:endParaRPr/>
          </a:p>
          <a:p>
            <a:pPr marL="609585" lvl="0" indent="-342888" algn="l" rtl="0">
              <a:lnSpc>
                <a:spcPct val="100000"/>
              </a:lnSpc>
              <a:spcBef>
                <a:spcPts val="0"/>
              </a:spcBef>
              <a:spcAft>
                <a:spcPts val="0"/>
              </a:spcAft>
              <a:buClr>
                <a:schemeClr val="dk1"/>
              </a:buClr>
              <a:buSzPts val="1800"/>
              <a:buNone/>
            </a:pPr>
            <a:endParaRPr/>
          </a:p>
          <a:p>
            <a:pPr marL="609585" lvl="0" indent="-457188" algn="l" rtl="0">
              <a:lnSpc>
                <a:spcPct val="100000"/>
              </a:lnSpc>
              <a:spcBef>
                <a:spcPts val="0"/>
              </a:spcBef>
              <a:spcAft>
                <a:spcPts val="0"/>
              </a:spcAft>
              <a:buClr>
                <a:schemeClr val="dk1"/>
              </a:buClr>
              <a:buSzPts val="1800"/>
              <a:buChar char="●"/>
            </a:pPr>
            <a:r>
              <a:rPr lang="en-GB"/>
              <a:t>Powerful Geography (Mark Enser)</a:t>
            </a:r>
            <a:endParaRPr/>
          </a:p>
          <a:p>
            <a:pPr marL="609585" lvl="0" indent="-457188" algn="l" rtl="0">
              <a:lnSpc>
                <a:spcPct val="100000"/>
              </a:lnSpc>
              <a:spcBef>
                <a:spcPts val="0"/>
              </a:spcBef>
              <a:spcAft>
                <a:spcPts val="0"/>
              </a:spcAft>
              <a:buClr>
                <a:schemeClr val="dk1"/>
              </a:buClr>
              <a:buSzPts val="1800"/>
              <a:buChar char="●"/>
            </a:pPr>
            <a:r>
              <a:rPr lang="en-GB"/>
              <a:t>How Learning Happens (Paul A. Kirschner &amp; Carl Hendrick)</a:t>
            </a:r>
            <a:endParaRPr/>
          </a:p>
          <a:p>
            <a:pPr marL="609585" lvl="0" indent="-457188" algn="l" rtl="0">
              <a:lnSpc>
                <a:spcPct val="100000"/>
              </a:lnSpc>
              <a:spcBef>
                <a:spcPts val="0"/>
              </a:spcBef>
              <a:spcAft>
                <a:spcPts val="0"/>
              </a:spcAft>
              <a:buClr>
                <a:schemeClr val="dk1"/>
              </a:buClr>
              <a:buSzPts val="1800"/>
              <a:buChar char="●"/>
            </a:pPr>
            <a:r>
              <a:rPr lang="en-GB"/>
              <a:t>How Teaching Happens (Paul A. Kirschner, Carl Hendrick &amp; Jim Heal)</a:t>
            </a:r>
            <a:endParaRPr/>
          </a:p>
          <a:p>
            <a:pPr marL="609585" lvl="0" indent="-457188" algn="l" rtl="0">
              <a:lnSpc>
                <a:spcPct val="100000"/>
              </a:lnSpc>
              <a:spcBef>
                <a:spcPts val="0"/>
              </a:spcBef>
              <a:spcAft>
                <a:spcPts val="0"/>
              </a:spcAft>
              <a:buClr>
                <a:schemeClr val="dk1"/>
              </a:buClr>
              <a:buSzPts val="1800"/>
              <a:buChar char="●"/>
            </a:pPr>
            <a:r>
              <a:rPr lang="en-GB"/>
              <a:t>Why Knowledge Matters (E.D. Hirsch, Jr)</a:t>
            </a:r>
            <a:endParaRPr/>
          </a:p>
          <a:p>
            <a:pPr marL="609585" lvl="0" indent="-457188" algn="l" rtl="0">
              <a:lnSpc>
                <a:spcPct val="100000"/>
              </a:lnSpc>
              <a:spcBef>
                <a:spcPts val="0"/>
              </a:spcBef>
              <a:spcAft>
                <a:spcPts val="0"/>
              </a:spcAft>
              <a:buClr>
                <a:schemeClr val="dk1"/>
              </a:buClr>
              <a:buSzPts val="1800"/>
              <a:buChar char="●"/>
            </a:pPr>
            <a:r>
              <a:rPr lang="en-GB"/>
              <a:t>Curriculum (Ruth Ashbee)</a:t>
            </a:r>
            <a:endParaRPr/>
          </a:p>
          <a:p>
            <a:pPr marL="609585" lvl="0" indent="-342888" algn="l" rtl="0">
              <a:lnSpc>
                <a:spcPct val="100000"/>
              </a:lnSpc>
              <a:spcBef>
                <a:spcPts val="0"/>
              </a:spcBef>
              <a:spcAft>
                <a:spcPts val="0"/>
              </a:spcAft>
              <a:buClr>
                <a:schemeClr val="dk1"/>
              </a:buClr>
              <a:buSzPts val="1800"/>
              <a:buNone/>
            </a:pPr>
            <a:endParaRPr/>
          </a:p>
          <a:p>
            <a:pPr marL="609585" lvl="0" indent="-342888" algn="l" rtl="0">
              <a:lnSpc>
                <a:spcPct val="100000"/>
              </a:lnSpc>
              <a:spcBef>
                <a:spcPts val="0"/>
              </a:spcBef>
              <a:spcAft>
                <a:spcPts val="0"/>
              </a:spcAft>
              <a:buClr>
                <a:schemeClr val="dk1"/>
              </a:buClr>
              <a:buSzPts val="1800"/>
              <a:buNone/>
            </a:pPr>
            <a:endParaRPr/>
          </a:p>
        </p:txBody>
      </p:sp>
      <p:sp>
        <p:nvSpPr>
          <p:cNvPr id="401" name="Google Shape;401;p28"/>
          <p:cNvSpPr txBox="1">
            <a:spLocks noGrp="1"/>
          </p:cNvSpPr>
          <p:nvPr>
            <p:ph type="title"/>
          </p:nvPr>
        </p:nvSpPr>
        <p:spPr>
          <a:xfrm>
            <a:off x="415600" y="304800"/>
            <a:ext cx="10634472" cy="2157984"/>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2800"/>
              <a:buFont typeface="Arial"/>
              <a:buNone/>
            </a:pPr>
            <a:r>
              <a:rPr lang="en-GB"/>
              <a:t>Suggested reading</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2023 Pre-release </a:t>
            </a:r>
            <a:endParaRPr lang="en-GB" dirty="0"/>
          </a:p>
        </p:txBody>
      </p:sp>
      <p:pic>
        <p:nvPicPr>
          <p:cNvPr id="4" name="Picture 3"/>
          <p:cNvPicPr>
            <a:picLocks noChangeAspect="1"/>
          </p:cNvPicPr>
          <p:nvPr/>
        </p:nvPicPr>
        <p:blipFill>
          <a:blip r:embed="rId2"/>
          <a:stretch>
            <a:fillRect/>
          </a:stretch>
        </p:blipFill>
        <p:spPr>
          <a:xfrm>
            <a:off x="7474858" y="975167"/>
            <a:ext cx="3339476" cy="48643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 Placeholder 2"/>
          <p:cNvSpPr>
            <a:spLocks noGrp="1"/>
          </p:cNvSpPr>
          <p:nvPr>
            <p:ph type="body" idx="1"/>
          </p:nvPr>
        </p:nvSpPr>
        <p:spPr>
          <a:xfrm>
            <a:off x="415600" y="1536633"/>
            <a:ext cx="5869086" cy="4555200"/>
          </a:xfrm>
        </p:spPr>
        <p:txBody>
          <a:bodyPr/>
          <a:lstStyle/>
          <a:p>
            <a:r>
              <a:rPr lang="en-GB" dirty="0" smtClean="0"/>
              <a:t>Have you started to plan?</a:t>
            </a:r>
          </a:p>
          <a:p>
            <a:r>
              <a:rPr lang="en-GB" dirty="0" smtClean="0"/>
              <a:t>How many lessons will you dedicate to it?</a:t>
            </a:r>
            <a:endParaRPr lang="en-GB" dirty="0"/>
          </a:p>
        </p:txBody>
      </p:sp>
    </p:spTree>
    <p:extLst>
      <p:ext uri="{BB962C8B-B14F-4D97-AF65-F5344CB8AC3E}">
        <p14:creationId xmlns:p14="http://schemas.microsoft.com/office/powerpoint/2010/main" val="866333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800" dirty="0" smtClean="0"/>
              <a:t>Areas for consideration when planning</a:t>
            </a:r>
            <a:endParaRPr lang="en-GB" sz="4800" dirty="0"/>
          </a:p>
        </p:txBody>
      </p:sp>
      <p:sp>
        <p:nvSpPr>
          <p:cNvPr id="3" name="Text Placeholder 2"/>
          <p:cNvSpPr>
            <a:spLocks noGrp="1"/>
          </p:cNvSpPr>
          <p:nvPr>
            <p:ph type="body" idx="1"/>
          </p:nvPr>
        </p:nvSpPr>
        <p:spPr/>
        <p:txBody>
          <a:bodyPr/>
          <a:lstStyle/>
          <a:p>
            <a:pPr fontAlgn="t"/>
            <a:r>
              <a:rPr lang="en-GB" dirty="0" smtClean="0"/>
              <a:t>Links to the curriculum</a:t>
            </a:r>
          </a:p>
          <a:p>
            <a:pPr fontAlgn="t"/>
            <a:r>
              <a:rPr lang="en-GB" dirty="0" smtClean="0"/>
              <a:t>Key </a:t>
            </a:r>
            <a:r>
              <a:rPr lang="en-GB" dirty="0"/>
              <a:t>words</a:t>
            </a:r>
          </a:p>
          <a:p>
            <a:pPr fontAlgn="t"/>
            <a:r>
              <a:rPr lang="en-GB" dirty="0"/>
              <a:t>Interrogate resources</a:t>
            </a:r>
          </a:p>
          <a:p>
            <a:pPr fontAlgn="t"/>
            <a:r>
              <a:rPr lang="en-GB" dirty="0" smtClean="0"/>
              <a:t>Map work</a:t>
            </a:r>
          </a:p>
          <a:p>
            <a:pPr fontAlgn="t"/>
            <a:r>
              <a:rPr lang="en-GB" dirty="0" smtClean="0"/>
              <a:t>Data analysis</a:t>
            </a:r>
            <a:endParaRPr lang="en-GB" dirty="0"/>
          </a:p>
          <a:p>
            <a:pPr fontAlgn="t"/>
            <a:r>
              <a:rPr lang="en-GB" dirty="0"/>
              <a:t>Connections and </a:t>
            </a:r>
            <a:r>
              <a:rPr lang="en-GB" dirty="0" smtClean="0"/>
              <a:t>patterns – links between different figures</a:t>
            </a:r>
            <a:endParaRPr lang="en-GB" dirty="0"/>
          </a:p>
          <a:p>
            <a:pPr fontAlgn="t"/>
            <a:r>
              <a:rPr lang="en-GB" dirty="0"/>
              <a:t>Photographs</a:t>
            </a:r>
          </a:p>
          <a:p>
            <a:pPr fontAlgn="t"/>
            <a:r>
              <a:rPr lang="en-GB" dirty="0"/>
              <a:t>Perspectives of different groups</a:t>
            </a:r>
          </a:p>
          <a:p>
            <a:pPr fontAlgn="t"/>
            <a:r>
              <a:rPr lang="en-GB" dirty="0" smtClean="0"/>
              <a:t>Advantages and disadvantages of the proposal</a:t>
            </a:r>
            <a:endParaRPr lang="en-GB" dirty="0"/>
          </a:p>
          <a:p>
            <a:pPr marL="114300" indent="0">
              <a:buNone/>
            </a:pPr>
            <a:endParaRPr lang="en-GB" dirty="0"/>
          </a:p>
        </p:txBody>
      </p:sp>
    </p:spTree>
    <p:extLst>
      <p:ext uri="{BB962C8B-B14F-4D97-AF65-F5344CB8AC3E}">
        <p14:creationId xmlns:p14="http://schemas.microsoft.com/office/powerpoint/2010/main" val="2621361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6"/>
        <p:cNvGrpSpPr/>
        <p:nvPr/>
      </p:nvGrpSpPr>
      <p:grpSpPr>
        <a:xfrm>
          <a:off x="0" y="0"/>
          <a:ext cx="0" cy="0"/>
          <a:chOff x="0" y="0"/>
          <a:chExt cx="0" cy="0"/>
        </a:xfrm>
      </p:grpSpPr>
      <p:sp>
        <p:nvSpPr>
          <p:cNvPr id="407" name="Google Shape;407;p29"/>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96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8" name="Google Shape;408;p29" descr="See the source image"/>
          <p:cNvPicPr preferRelativeResize="0"/>
          <p:nvPr/>
        </p:nvPicPr>
        <p:blipFill rotWithShape="1">
          <a:blip r:embed="rId3">
            <a:alphaModFix/>
          </a:blip>
          <a:srcRect t="21170" b="4856"/>
          <a:stretch/>
        </p:blipFill>
        <p:spPr>
          <a:xfrm>
            <a:off x="1460597" y="10"/>
            <a:ext cx="9270806" cy="6857990"/>
          </a:xfrm>
          <a:custGeom>
            <a:avLst/>
            <a:gdLst/>
            <a:ahLst/>
            <a:cxnLst/>
            <a:rect l="l" t="t" r="r" b="b"/>
            <a:pathLst>
              <a:path w="9270806" h="6858000" extrusionOk="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6"/>
        <p:cNvGrpSpPr/>
        <p:nvPr/>
      </p:nvGrpSpPr>
      <p:grpSpPr>
        <a:xfrm>
          <a:off x="0" y="0"/>
          <a:ext cx="0" cy="0"/>
          <a:chOff x="0" y="0"/>
          <a:chExt cx="0" cy="0"/>
        </a:xfrm>
      </p:grpSpPr>
      <p:cxnSp>
        <p:nvCxnSpPr>
          <p:cNvPr id="217" name="Google Shape;217;p3"/>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18" name="Google Shape;218;p3"/>
          <p:cNvCxnSpPr/>
          <p:nvPr/>
        </p:nvCxnSpPr>
        <p:spPr>
          <a:xfrm>
            <a:off x="482600" y="6368138"/>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19" name="Google Shape;219;p3"/>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20" name="Google Shape;220;p3"/>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
        <p:nvSpPr>
          <p:cNvPr id="221" name="Google Shape;221;p3"/>
          <p:cNvSpPr/>
          <p:nvPr/>
        </p:nvSpPr>
        <p:spPr>
          <a:xfrm>
            <a:off x="0" y="-1"/>
            <a:ext cx="12192000" cy="6858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22" name="Google Shape;222;p3" descr="Shape&#10;&#10;Description automatically generated"/>
          <p:cNvPicPr preferRelativeResize="0"/>
          <p:nvPr/>
        </p:nvPicPr>
        <p:blipFill rotWithShape="1">
          <a:blip r:embed="rId3">
            <a:alphaModFix/>
          </a:blip>
          <a:srcRect l="9476" r="6989" b="1"/>
          <a:stretch/>
        </p:blipFill>
        <p:spPr>
          <a:xfrm>
            <a:off x="20" y="-1"/>
            <a:ext cx="12188932" cy="6858000"/>
          </a:xfrm>
          <a:prstGeom prst="rect">
            <a:avLst/>
          </a:prstGeom>
          <a:noFill/>
          <a:ln>
            <a:noFill/>
          </a:ln>
        </p:spPr>
      </p:pic>
      <p:sp>
        <p:nvSpPr>
          <p:cNvPr id="223" name="Google Shape;223;p3"/>
          <p:cNvSpPr/>
          <p:nvPr/>
        </p:nvSpPr>
        <p:spPr>
          <a:xfrm rot="-5400000">
            <a:off x="389239" y="-389238"/>
            <a:ext cx="6858000" cy="7636476"/>
          </a:xfrm>
          <a:prstGeom prst="rect">
            <a:avLst/>
          </a:prstGeom>
          <a:gradFill>
            <a:gsLst>
              <a:gs pos="0">
                <a:schemeClr val="dk1"/>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224" name="Google Shape;224;p3"/>
          <p:cNvCxnSpPr/>
          <p:nvPr/>
        </p:nvCxnSpPr>
        <p:spPr>
          <a:xfrm>
            <a:off x="482600" y="489855"/>
            <a:ext cx="11147071" cy="0"/>
          </a:xfrm>
          <a:prstGeom prst="straightConnector1">
            <a:avLst/>
          </a:prstGeom>
          <a:noFill/>
          <a:ln w="28575" cap="flat" cmpd="sng">
            <a:solidFill>
              <a:srgbClr val="FFFFFF"/>
            </a:solidFill>
            <a:prstDash val="solid"/>
            <a:miter lim="800000"/>
            <a:headEnd type="none" w="sm" len="sm"/>
            <a:tailEnd type="none" w="sm" len="sm"/>
          </a:ln>
        </p:spPr>
      </p:cxnSp>
      <p:sp>
        <p:nvSpPr>
          <p:cNvPr id="225" name="Google Shape;225;p3"/>
          <p:cNvSpPr/>
          <p:nvPr/>
        </p:nvSpPr>
        <p:spPr>
          <a:xfrm rot="10800000">
            <a:off x="1524" y="3205874"/>
            <a:ext cx="12188952" cy="3652125"/>
          </a:xfrm>
          <a:prstGeom prst="rect">
            <a:avLst/>
          </a:prstGeom>
          <a:gradFill>
            <a:gsLst>
              <a:gs pos="0">
                <a:schemeClr val="dk1"/>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6" name="Google Shape;226;p3"/>
          <p:cNvSpPr txBox="1">
            <a:spLocks noGrp="1"/>
          </p:cNvSpPr>
          <p:nvPr>
            <p:ph type="title"/>
          </p:nvPr>
        </p:nvSpPr>
        <p:spPr>
          <a:xfrm>
            <a:off x="482600" y="732032"/>
            <a:ext cx="6650871" cy="273639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FFFFFF"/>
              </a:buClr>
              <a:buSzPts val="8000"/>
              <a:buFont typeface="Arial"/>
              <a:buNone/>
            </a:pPr>
            <a:r>
              <a:rPr lang="en-GB" sz="8000">
                <a:solidFill>
                  <a:srgbClr val="FFFFFF"/>
                </a:solidFill>
              </a:rPr>
              <a:t>Context</a:t>
            </a:r>
            <a:endParaRPr/>
          </a:p>
        </p:txBody>
      </p:sp>
      <p:cxnSp>
        <p:nvCxnSpPr>
          <p:cNvPr id="227" name="Google Shape;227;p3"/>
          <p:cNvCxnSpPr/>
          <p:nvPr/>
        </p:nvCxnSpPr>
        <p:spPr>
          <a:xfrm>
            <a:off x="482600" y="6368138"/>
            <a:ext cx="11147071" cy="0"/>
          </a:xfrm>
          <a:prstGeom prst="straightConnector1">
            <a:avLst/>
          </a:prstGeom>
          <a:noFill/>
          <a:ln w="28575" cap="flat" cmpd="sng">
            <a:solidFill>
              <a:srgbClr val="FFFFFF"/>
            </a:solidFill>
            <a:prstDash val="solid"/>
            <a:miter lim="800000"/>
            <a:headEnd type="none" w="sm" len="sm"/>
            <a:tailEnd type="none" w="sm" len="sm"/>
          </a:ln>
        </p:spPr>
      </p:cxnSp>
      <p:sp>
        <p:nvSpPr>
          <p:cNvPr id="228" name="Google Shape;228;p3"/>
          <p:cNvSpPr txBox="1"/>
          <p:nvPr/>
        </p:nvSpPr>
        <p:spPr>
          <a:xfrm>
            <a:off x="9474747" y="6657944"/>
            <a:ext cx="2714205"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700" b="0" i="0" u="sng" strike="noStrike" cap="none">
                <a:solidFill>
                  <a:srgbClr val="FFFFFF"/>
                </a:solidFill>
                <a:latin typeface="Arial"/>
                <a:ea typeface="Arial"/>
                <a:cs typeface="Arial"/>
                <a:sym typeface="Arial"/>
                <a:hlinkClick r:id="rId4">
                  <a:extLst>
                    <a:ext uri="{A12FA001-AC4F-418D-AE19-62706E023703}">
                      <ahyp:hlinkClr xmlns:ahyp="http://schemas.microsoft.com/office/drawing/2018/hyperlinkcolor" xmlns="" val="tx"/>
                    </a:ext>
                  </a:extLst>
                </a:hlinkClick>
              </a:rPr>
              <a:t>This Photo</a:t>
            </a:r>
            <a:r>
              <a:rPr lang="en-GB" sz="700" b="0" i="0" u="none" strike="noStrike" cap="none">
                <a:solidFill>
                  <a:srgbClr val="FFFFFF"/>
                </a:solidFill>
                <a:latin typeface="Arial"/>
                <a:ea typeface="Arial"/>
                <a:cs typeface="Arial"/>
                <a:sym typeface="Arial"/>
              </a:rPr>
              <a:t> by Unknown Author is licensed under </a:t>
            </a:r>
            <a:r>
              <a:rPr lang="en-GB" sz="700" b="0" i="0" u="sng" strike="noStrike" cap="none">
                <a:solidFill>
                  <a:srgbClr val="FFFFFF"/>
                </a:solidFill>
                <a:latin typeface="Arial"/>
                <a:ea typeface="Arial"/>
                <a:cs typeface="Arial"/>
                <a:sym typeface="Arial"/>
                <a:hlinkClick r:id="rId5">
                  <a:extLst>
                    <a:ext uri="{A12FA001-AC4F-418D-AE19-62706E023703}">
                      <ahyp:hlinkClr xmlns:ahyp="http://schemas.microsoft.com/office/drawing/2018/hyperlinkcolor" xmlns="" val="tx"/>
                    </a:ext>
                  </a:extLst>
                </a:hlinkClick>
              </a:rPr>
              <a:t>CC BY-NC-ND</a:t>
            </a:r>
            <a:endParaRPr sz="700" b="0" i="0" u="none" strike="noStrike" cap="none">
              <a:solidFill>
                <a:srgbClr val="FFFFFF"/>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
          <p:cNvSpPr txBox="1">
            <a:spLocks noGrp="1"/>
          </p:cNvSpPr>
          <p:nvPr>
            <p:ph type="title"/>
          </p:nvPr>
        </p:nvSpPr>
        <p:spPr>
          <a:xfrm>
            <a:off x="0" y="1"/>
            <a:ext cx="12192000" cy="1325562"/>
          </a:xfrm>
          <a:prstGeom prst="rect">
            <a:avLst/>
          </a:prstGeom>
          <a:solidFill>
            <a:srgbClr val="BBD6EE"/>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Know your handbook!</a:t>
            </a:r>
            <a:endParaRPr/>
          </a:p>
        </p:txBody>
      </p:sp>
      <p:pic>
        <p:nvPicPr>
          <p:cNvPr id="235" name="Google Shape;235;p4"/>
          <p:cNvPicPr preferRelativeResize="0"/>
          <p:nvPr/>
        </p:nvPicPr>
        <p:blipFill rotWithShape="1">
          <a:blip r:embed="rId3">
            <a:alphaModFix/>
          </a:blip>
          <a:srcRect l="10833" t="11832" r="11805" b="11833"/>
          <a:stretch/>
        </p:blipFill>
        <p:spPr>
          <a:xfrm>
            <a:off x="1303867" y="1325562"/>
            <a:ext cx="9973734" cy="55324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0"/>
        <p:cNvGrpSpPr/>
        <p:nvPr/>
      </p:nvGrpSpPr>
      <p:grpSpPr>
        <a:xfrm>
          <a:off x="0" y="0"/>
          <a:ext cx="0" cy="0"/>
          <a:chOff x="0" y="0"/>
          <a:chExt cx="0" cy="0"/>
        </a:xfrm>
      </p:grpSpPr>
      <p:sp>
        <p:nvSpPr>
          <p:cNvPr id="241" name="Google Shape;241;p5"/>
          <p:cNvSpPr/>
          <p:nvPr/>
        </p:nvSpPr>
        <p:spPr>
          <a:xfrm>
            <a:off x="0" y="-1"/>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2" name="Google Shape;242;p5" descr="The Bolton News: Amber Killeen's emotional journey"/>
          <p:cNvPicPr preferRelativeResize="0"/>
          <p:nvPr/>
        </p:nvPicPr>
        <p:blipFill rotWithShape="1">
          <a:blip r:embed="rId3">
            <a:alphaModFix/>
          </a:blip>
          <a:srcRect l="10101" r="1" b="1"/>
          <a:stretch/>
        </p:blipFill>
        <p:spPr>
          <a:xfrm>
            <a:off x="20" y="10"/>
            <a:ext cx="4635480" cy="3428986"/>
          </a:xfrm>
          <a:prstGeom prst="rect">
            <a:avLst/>
          </a:prstGeom>
          <a:noFill/>
          <a:ln>
            <a:noFill/>
          </a:ln>
        </p:spPr>
      </p:pic>
      <p:pic>
        <p:nvPicPr>
          <p:cNvPr id="243" name="Google Shape;243;p5" descr="See the source image"/>
          <p:cNvPicPr preferRelativeResize="0"/>
          <p:nvPr/>
        </p:nvPicPr>
        <p:blipFill rotWithShape="1">
          <a:blip r:embed="rId4">
            <a:alphaModFix/>
          </a:blip>
          <a:srcRect l="6492" r="-1" b="-2"/>
          <a:stretch/>
        </p:blipFill>
        <p:spPr>
          <a:xfrm>
            <a:off x="20" y="3548987"/>
            <a:ext cx="4635480" cy="3309011"/>
          </a:xfrm>
          <a:prstGeom prst="rect">
            <a:avLst/>
          </a:prstGeom>
          <a:noFill/>
          <a:ln>
            <a:noFill/>
          </a:ln>
        </p:spPr>
      </p:pic>
      <p:pic>
        <p:nvPicPr>
          <p:cNvPr id="244" name="Google Shape;244;p5" descr="The Bolton News: Bolton School Students "/>
          <p:cNvPicPr preferRelativeResize="0"/>
          <p:nvPr/>
        </p:nvPicPr>
        <p:blipFill rotWithShape="1">
          <a:blip r:embed="rId5">
            <a:alphaModFix/>
          </a:blip>
          <a:srcRect t="20877" r="2" b="1"/>
          <a:stretch/>
        </p:blipFill>
        <p:spPr>
          <a:xfrm>
            <a:off x="4738959" y="10"/>
            <a:ext cx="7453039" cy="4422801"/>
          </a:xfrm>
          <a:prstGeom prst="rect">
            <a:avLst/>
          </a:prstGeom>
          <a:noFill/>
          <a:ln>
            <a:noFill/>
          </a:ln>
        </p:spPr>
      </p:pic>
      <p:pic>
        <p:nvPicPr>
          <p:cNvPr id="245" name="Google Shape;245;p5" descr="The Bolton News: "/>
          <p:cNvPicPr preferRelativeResize="0"/>
          <p:nvPr/>
        </p:nvPicPr>
        <p:blipFill rotWithShape="1">
          <a:blip r:embed="rId6">
            <a:alphaModFix/>
          </a:blip>
          <a:srcRect l="9976" r="11828" b="-4"/>
          <a:stretch/>
        </p:blipFill>
        <p:spPr>
          <a:xfrm>
            <a:off x="4735912" y="4526276"/>
            <a:ext cx="2430949" cy="2331725"/>
          </a:xfrm>
          <a:prstGeom prst="rect">
            <a:avLst/>
          </a:prstGeom>
          <a:noFill/>
          <a:ln>
            <a:noFill/>
          </a:ln>
        </p:spPr>
      </p:pic>
      <p:pic>
        <p:nvPicPr>
          <p:cNvPr id="246" name="Google Shape;246;p5" descr="The Bolton News: From left to right: From left to right: Aliza celebrating with, Carmen Forrest-Rhone and Oliver Di-Marcello"/>
          <p:cNvPicPr preferRelativeResize="0"/>
          <p:nvPr/>
        </p:nvPicPr>
        <p:blipFill rotWithShape="1">
          <a:blip r:embed="rId7">
            <a:alphaModFix/>
          </a:blip>
          <a:srcRect l="17880" r="4528" b="-4"/>
          <a:stretch/>
        </p:blipFill>
        <p:spPr>
          <a:xfrm>
            <a:off x="7267272" y="4526276"/>
            <a:ext cx="2412157" cy="2331725"/>
          </a:xfrm>
          <a:prstGeom prst="rect">
            <a:avLst/>
          </a:prstGeom>
          <a:noFill/>
          <a:ln>
            <a:noFill/>
          </a:ln>
        </p:spPr>
      </p:pic>
      <p:pic>
        <p:nvPicPr>
          <p:cNvPr id="247" name="Google Shape;247;p5" descr="Image result for sixth form results"/>
          <p:cNvPicPr preferRelativeResize="0"/>
          <p:nvPr/>
        </p:nvPicPr>
        <p:blipFill rotWithShape="1">
          <a:blip r:embed="rId8">
            <a:alphaModFix/>
          </a:blip>
          <a:srcRect l="17585" r="4175"/>
          <a:stretch/>
        </p:blipFill>
        <p:spPr>
          <a:xfrm>
            <a:off x="9779836" y="4526274"/>
            <a:ext cx="2412157" cy="23317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
        <p:cNvGrpSpPr/>
        <p:nvPr/>
      </p:nvGrpSpPr>
      <p:grpSpPr>
        <a:xfrm>
          <a:off x="0" y="0"/>
          <a:ext cx="0" cy="0"/>
          <a:chOff x="0" y="0"/>
          <a:chExt cx="0" cy="0"/>
        </a:xfrm>
      </p:grpSpPr>
      <p:sp>
        <p:nvSpPr>
          <p:cNvPr id="253" name="Google Shape;253;p6"/>
          <p:cNvSpPr txBox="1">
            <a:spLocks noGrp="1"/>
          </p:cNvSpPr>
          <p:nvPr>
            <p:ph type="title"/>
          </p:nvPr>
        </p:nvSpPr>
        <p:spPr>
          <a:xfrm>
            <a:off x="482600" y="947"/>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A high-quality curriculum</a:t>
            </a:r>
            <a:endParaRPr/>
          </a:p>
        </p:txBody>
      </p:sp>
      <p:pic>
        <p:nvPicPr>
          <p:cNvPr id="254" name="Google Shape;254;p6" descr="See the source image"/>
          <p:cNvPicPr preferRelativeResize="0"/>
          <p:nvPr/>
        </p:nvPicPr>
        <p:blipFill rotWithShape="1">
          <a:blip r:embed="rId3">
            <a:alphaModFix/>
          </a:blip>
          <a:srcRect t="23678"/>
          <a:stretch/>
        </p:blipFill>
        <p:spPr>
          <a:xfrm>
            <a:off x="120870" y="1671142"/>
            <a:ext cx="9144000" cy="4650828"/>
          </a:xfrm>
          <a:prstGeom prst="rect">
            <a:avLst/>
          </a:prstGeom>
          <a:noFill/>
          <a:ln>
            <a:noFill/>
          </a:ln>
        </p:spPr>
      </p:pic>
      <p:sp>
        <p:nvSpPr>
          <p:cNvPr id="255" name="Google Shape;255;p6"/>
          <p:cNvSpPr txBox="1"/>
          <p:nvPr/>
        </p:nvSpPr>
        <p:spPr>
          <a:xfrm>
            <a:off x="8144933" y="2158931"/>
            <a:ext cx="3926197" cy="2860313"/>
          </a:xfrm>
          <a:prstGeom prst="roundRect">
            <a:avLst/>
          </a:prstGeom>
          <a:solidFill>
            <a:srgbClr val="B7C4E6"/>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700" b="0" i="0" u="none" strike="noStrike" cap="none" dirty="0">
                <a:solidFill>
                  <a:schemeClr val="dk1"/>
                </a:solidFill>
                <a:latin typeface="Arial"/>
                <a:ea typeface="Arial"/>
                <a:cs typeface="Arial"/>
                <a:sym typeface="Arial"/>
              </a:rPr>
              <a:t>Hart and </a:t>
            </a:r>
            <a:r>
              <a:rPr lang="en-GB" sz="2700" b="0" i="0" u="none" strike="noStrike" cap="none" dirty="0" err="1">
                <a:solidFill>
                  <a:schemeClr val="dk1"/>
                </a:solidFill>
                <a:latin typeface="Arial"/>
                <a:ea typeface="Arial"/>
                <a:cs typeface="Arial"/>
                <a:sym typeface="Arial"/>
              </a:rPr>
              <a:t>Risley</a:t>
            </a:r>
            <a:r>
              <a:rPr lang="en-GB" sz="2700" b="0" i="0" u="none" strike="noStrike" cap="none" dirty="0">
                <a:solidFill>
                  <a:schemeClr val="dk1"/>
                </a:solidFill>
                <a:latin typeface="Arial"/>
                <a:ea typeface="Arial"/>
                <a:cs typeface="Arial"/>
                <a:sym typeface="Arial"/>
              </a:rPr>
              <a:t> 1995:</a:t>
            </a:r>
            <a:endParaRPr dirty="0"/>
          </a:p>
          <a:p>
            <a:pPr marL="0" marR="0" lvl="0" indent="0" algn="l" rtl="0">
              <a:spcBef>
                <a:spcPts val="0"/>
              </a:spcBef>
              <a:spcAft>
                <a:spcPts val="0"/>
              </a:spcAft>
              <a:buNone/>
            </a:pPr>
            <a:r>
              <a:rPr lang="en-GB" sz="2700" dirty="0">
                <a:solidFill>
                  <a:schemeClr val="dk1"/>
                </a:solidFill>
                <a:latin typeface="Arial"/>
                <a:ea typeface="Arial"/>
                <a:cs typeface="Arial"/>
                <a:sym typeface="Arial"/>
              </a:rPr>
              <a:t>Meaningful differences in the everyday experience of young American </a:t>
            </a:r>
            <a:endParaRPr dirty="0"/>
          </a:p>
          <a:p>
            <a:pPr marL="0" marR="0" lvl="0" indent="0" algn="l" rtl="0">
              <a:spcBef>
                <a:spcPts val="0"/>
              </a:spcBef>
              <a:spcAft>
                <a:spcPts val="0"/>
              </a:spcAft>
              <a:buNone/>
            </a:pPr>
            <a:r>
              <a:rPr lang="en-GB" sz="2700" dirty="0">
                <a:solidFill>
                  <a:schemeClr val="dk1"/>
                </a:solidFill>
                <a:latin typeface="Arial"/>
                <a:ea typeface="Arial"/>
                <a:cs typeface="Arial"/>
                <a:sym typeface="Arial"/>
              </a:rPr>
              <a:t>children.</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
        <p:cNvGrpSpPr/>
        <p:nvPr/>
      </p:nvGrpSpPr>
      <p:grpSpPr>
        <a:xfrm>
          <a:off x="0" y="0"/>
          <a:ext cx="0" cy="0"/>
          <a:chOff x="0" y="0"/>
          <a:chExt cx="0" cy="0"/>
        </a:xfrm>
      </p:grpSpPr>
      <p:sp>
        <p:nvSpPr>
          <p:cNvPr id="261" name="Google Shape;261;p7"/>
          <p:cNvSpPr txBox="1">
            <a:spLocks noGrp="1"/>
          </p:cNvSpPr>
          <p:nvPr>
            <p:ph type="title"/>
          </p:nvPr>
        </p:nvSpPr>
        <p:spPr>
          <a:xfrm>
            <a:off x="482600" y="947"/>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The substance of education</a:t>
            </a:r>
            <a:endParaRPr/>
          </a:p>
        </p:txBody>
      </p:sp>
      <p:sp>
        <p:nvSpPr>
          <p:cNvPr id="262" name="Google Shape;262;p7"/>
          <p:cNvSpPr txBox="1">
            <a:spLocks noGrp="1"/>
          </p:cNvSpPr>
          <p:nvPr>
            <p:ph type="body" idx="1"/>
          </p:nvPr>
        </p:nvSpPr>
        <p:spPr>
          <a:xfrm>
            <a:off x="482600" y="1744674"/>
            <a:ext cx="11083089" cy="4400216"/>
          </a:xfrm>
          <a:prstGeom prst="rect">
            <a:avLst/>
          </a:prstGeom>
          <a:solidFill>
            <a:srgbClr val="D4E9F1"/>
          </a:solidFill>
          <a:ln w="1270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3200"/>
              <a:buNone/>
            </a:pPr>
            <a:r>
              <a:rPr lang="en-GB" sz="3200"/>
              <a:t>“The focus on substance, on the knowledge that we want young people to acquire, is often lost…</a:t>
            </a:r>
            <a:endParaRPr/>
          </a:p>
          <a:p>
            <a:pPr marL="0" lvl="0" indent="0" algn="l" rtl="0">
              <a:lnSpc>
                <a:spcPct val="100000"/>
              </a:lnSpc>
              <a:spcBef>
                <a:spcPts val="1000"/>
              </a:spcBef>
              <a:spcAft>
                <a:spcPts val="0"/>
              </a:spcAft>
              <a:buClr>
                <a:schemeClr val="dk1"/>
              </a:buClr>
              <a:buSzPts val="3200"/>
              <a:buNone/>
            </a:pPr>
            <a:endParaRPr sz="3200"/>
          </a:p>
          <a:p>
            <a:pPr marL="0" lvl="0" indent="0" algn="l" rtl="0">
              <a:lnSpc>
                <a:spcPct val="100000"/>
              </a:lnSpc>
              <a:spcBef>
                <a:spcPts val="1000"/>
              </a:spcBef>
              <a:spcAft>
                <a:spcPts val="0"/>
              </a:spcAft>
              <a:buClr>
                <a:schemeClr val="dk1"/>
              </a:buClr>
              <a:buSzPts val="3200"/>
              <a:buNone/>
            </a:pPr>
            <a:r>
              <a:rPr lang="en-GB" sz="3200"/>
              <a:t>If their entire school experience has been designed to push them through mark-scheme hoops, rather than developing a deep body of knowledge, then they will struggle in later study.” </a:t>
            </a:r>
            <a:endParaRPr/>
          </a:p>
          <a:p>
            <a:pPr marL="0" lvl="0" indent="0" algn="l" rtl="0">
              <a:lnSpc>
                <a:spcPct val="100000"/>
              </a:lnSpc>
              <a:spcBef>
                <a:spcPts val="1000"/>
              </a:spcBef>
              <a:spcAft>
                <a:spcPts val="0"/>
              </a:spcAft>
              <a:buClr>
                <a:schemeClr val="dk1"/>
              </a:buClr>
              <a:buSzPts val="3200"/>
              <a:buNone/>
            </a:pPr>
            <a:r>
              <a:rPr lang="en-GB" sz="3200" i="1"/>
              <a:t>Amanda Spielman, HMCI, October 2017</a:t>
            </a:r>
            <a:endParaRPr/>
          </a:p>
          <a:p>
            <a:pPr marL="457200" lvl="0" indent="-254000" algn="l" rtl="0">
              <a:lnSpc>
                <a:spcPct val="100000"/>
              </a:lnSpc>
              <a:spcBef>
                <a:spcPts val="1000"/>
              </a:spcBef>
              <a:spcAft>
                <a:spcPts val="0"/>
              </a:spcAft>
              <a:buClr>
                <a:schemeClr val="dk1"/>
              </a:buClr>
              <a:buSzPts val="3200"/>
              <a:buFont typeface="Noto Sans Symbols"/>
              <a:buNone/>
            </a:pPr>
            <a:endParaRPr sz="3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6"/>
        <p:cNvGrpSpPr/>
        <p:nvPr/>
      </p:nvGrpSpPr>
      <p:grpSpPr>
        <a:xfrm>
          <a:off x="0" y="0"/>
          <a:ext cx="0" cy="0"/>
          <a:chOff x="0" y="0"/>
          <a:chExt cx="0" cy="0"/>
        </a:xfrm>
      </p:grpSpPr>
      <p:sp>
        <p:nvSpPr>
          <p:cNvPr id="267" name="Google Shape;267;p8"/>
          <p:cNvSpPr txBox="1">
            <a:spLocks noGrp="1"/>
          </p:cNvSpPr>
          <p:nvPr>
            <p:ph type="title"/>
          </p:nvPr>
        </p:nvSpPr>
        <p:spPr>
          <a:xfrm>
            <a:off x="0" y="0"/>
            <a:ext cx="12192000" cy="1204567"/>
          </a:xfrm>
          <a:prstGeom prst="rect">
            <a:avLst/>
          </a:prstGeom>
          <a:solidFill>
            <a:srgbClr val="ABD2E3"/>
          </a:solid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ct val="47138"/>
              <a:buFont typeface="Arial"/>
              <a:buNone/>
            </a:pPr>
            <a:r>
              <a:rPr lang="en-GB" sz="5400" b="1" dirty="0"/>
              <a:t>Building a high-quality curriculum</a:t>
            </a:r>
            <a:endParaRPr sz="5400" b="1" dirty="0"/>
          </a:p>
        </p:txBody>
      </p:sp>
      <p:sp>
        <p:nvSpPr>
          <p:cNvPr id="268" name="Google Shape;268;p8"/>
          <p:cNvSpPr txBox="1">
            <a:spLocks noGrp="1"/>
          </p:cNvSpPr>
          <p:nvPr>
            <p:ph type="body" idx="1"/>
          </p:nvPr>
        </p:nvSpPr>
        <p:spPr>
          <a:xfrm>
            <a:off x="178534" y="1422667"/>
            <a:ext cx="6353298" cy="4841965"/>
          </a:xfrm>
          <a:prstGeom prst="rect">
            <a:avLst/>
          </a:prstGeom>
          <a:noFill/>
          <a:ln>
            <a:noFill/>
          </a:ln>
        </p:spPr>
        <p:txBody>
          <a:bodyPr spcFirstLastPara="1" wrap="square" lIns="121900" tIns="121900" rIns="121900" bIns="121900" anchor="t" anchorCtr="0">
            <a:normAutofit fontScale="85000" lnSpcReduction="20000"/>
          </a:bodyPr>
          <a:lstStyle/>
          <a:p>
            <a:pPr marL="0" lvl="0" indent="0" algn="l" rtl="0">
              <a:lnSpc>
                <a:spcPct val="100000"/>
              </a:lnSpc>
              <a:spcBef>
                <a:spcPts val="0"/>
              </a:spcBef>
              <a:spcAft>
                <a:spcPts val="0"/>
              </a:spcAft>
              <a:buClr>
                <a:schemeClr val="dk1"/>
              </a:buClr>
              <a:buSzPct val="75630"/>
              <a:buNone/>
            </a:pPr>
            <a:r>
              <a:rPr lang="en-GB" sz="2800" b="1" dirty="0"/>
              <a:t>School</a:t>
            </a:r>
            <a:r>
              <a:rPr lang="en-GB" sz="2800" dirty="0"/>
              <a:t> curriculum breadth and ambition (including SEND and DP)</a:t>
            </a:r>
            <a:endParaRPr dirty="0"/>
          </a:p>
          <a:p>
            <a:pPr marL="0" lvl="0" indent="0" algn="l" rtl="0">
              <a:lnSpc>
                <a:spcPct val="100000"/>
              </a:lnSpc>
              <a:spcBef>
                <a:spcPts val="0"/>
              </a:spcBef>
              <a:spcAft>
                <a:spcPts val="0"/>
              </a:spcAft>
              <a:buClr>
                <a:schemeClr val="dk1"/>
              </a:buClr>
              <a:buSzPct val="75630"/>
              <a:buNone/>
            </a:pPr>
            <a:endParaRPr sz="2800" dirty="0"/>
          </a:p>
          <a:p>
            <a:pPr marL="0" lvl="0" indent="0" algn="l" rtl="0">
              <a:lnSpc>
                <a:spcPct val="100000"/>
              </a:lnSpc>
              <a:spcBef>
                <a:spcPts val="0"/>
              </a:spcBef>
              <a:spcAft>
                <a:spcPts val="0"/>
              </a:spcAft>
              <a:buClr>
                <a:schemeClr val="dk1"/>
              </a:buClr>
              <a:buSzPct val="75630"/>
              <a:buNone/>
            </a:pPr>
            <a:r>
              <a:rPr lang="en-GB" sz="2800" b="1" dirty="0"/>
              <a:t>Subject</a:t>
            </a:r>
            <a:r>
              <a:rPr lang="en-GB" sz="2800" dirty="0"/>
              <a:t> curriculum design, including coverage, building blocks of essential knowledge, end points, sequencing, reading, vocabulary. </a:t>
            </a:r>
            <a:endParaRPr dirty="0"/>
          </a:p>
          <a:p>
            <a:pPr marL="0" lvl="0" indent="0" algn="l" rtl="0">
              <a:lnSpc>
                <a:spcPct val="100000"/>
              </a:lnSpc>
              <a:spcBef>
                <a:spcPts val="0"/>
              </a:spcBef>
              <a:spcAft>
                <a:spcPts val="0"/>
              </a:spcAft>
              <a:buClr>
                <a:schemeClr val="dk1"/>
              </a:buClr>
              <a:buSzPct val="75630"/>
              <a:buNone/>
            </a:pPr>
            <a:endParaRPr sz="2800" dirty="0"/>
          </a:p>
          <a:p>
            <a:pPr marL="0" lvl="0" indent="0" algn="l" rtl="0">
              <a:lnSpc>
                <a:spcPct val="100000"/>
              </a:lnSpc>
              <a:spcBef>
                <a:spcPts val="0"/>
              </a:spcBef>
              <a:spcAft>
                <a:spcPts val="0"/>
              </a:spcAft>
              <a:buClr>
                <a:schemeClr val="dk1"/>
              </a:buClr>
              <a:buSzPct val="75630"/>
              <a:buNone/>
            </a:pPr>
            <a:r>
              <a:rPr lang="en-GB" sz="2800" b="1" dirty="0"/>
              <a:t>Delivery</a:t>
            </a:r>
            <a:r>
              <a:rPr lang="en-GB" sz="2800" dirty="0"/>
              <a:t> - pedagogy, access for SEND and PP, effective assessment, enabling memory, inspiring destinations.</a:t>
            </a:r>
            <a:endParaRPr dirty="0"/>
          </a:p>
          <a:p>
            <a:pPr marL="0" lvl="0" indent="0" algn="l" rtl="0">
              <a:lnSpc>
                <a:spcPct val="100000"/>
              </a:lnSpc>
              <a:spcBef>
                <a:spcPts val="1600"/>
              </a:spcBef>
              <a:spcAft>
                <a:spcPts val="0"/>
              </a:spcAft>
              <a:buClr>
                <a:schemeClr val="dk1"/>
              </a:buClr>
              <a:buSzPct val="75630"/>
              <a:buNone/>
            </a:pPr>
            <a:r>
              <a:rPr lang="en-GB" sz="2800" dirty="0"/>
              <a:t>The </a:t>
            </a:r>
            <a:r>
              <a:rPr lang="en-GB" sz="2800" b="1" dirty="0"/>
              <a:t>impact</a:t>
            </a:r>
            <a:r>
              <a:rPr lang="en-GB" sz="2800" dirty="0"/>
              <a:t> on pupils, such as knowing more and remembering more, external data, reading, destinations.</a:t>
            </a:r>
            <a:endParaRPr sz="2800" dirty="0"/>
          </a:p>
          <a:p>
            <a:pPr marL="0" lvl="0" indent="0" algn="l" rtl="0">
              <a:lnSpc>
                <a:spcPct val="100000"/>
              </a:lnSpc>
              <a:spcBef>
                <a:spcPts val="1600"/>
              </a:spcBef>
              <a:spcAft>
                <a:spcPts val="1600"/>
              </a:spcAft>
              <a:buClr>
                <a:schemeClr val="dk1"/>
              </a:buClr>
              <a:buSzPct val="88235"/>
              <a:buNone/>
            </a:pPr>
            <a:endParaRPr dirty="0"/>
          </a:p>
        </p:txBody>
      </p:sp>
      <p:pic>
        <p:nvPicPr>
          <p:cNvPr id="269" name="Google Shape;269;p8" descr="See the source image"/>
          <p:cNvPicPr preferRelativeResize="0"/>
          <p:nvPr/>
        </p:nvPicPr>
        <p:blipFill rotWithShape="1">
          <a:blip r:embed="rId3">
            <a:alphaModFix/>
          </a:blip>
          <a:srcRect/>
          <a:stretch/>
        </p:blipFill>
        <p:spPr>
          <a:xfrm>
            <a:off x="6531832" y="1422667"/>
            <a:ext cx="5481634" cy="4656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4"/>
        <p:cNvGrpSpPr/>
        <p:nvPr/>
      </p:nvGrpSpPr>
      <p:grpSpPr>
        <a:xfrm>
          <a:off x="0" y="0"/>
          <a:ext cx="0" cy="0"/>
          <a:chOff x="0" y="0"/>
          <a:chExt cx="0" cy="0"/>
        </a:xfrm>
      </p:grpSpPr>
      <p:sp>
        <p:nvSpPr>
          <p:cNvPr id="275" name="Google Shape;275;p9"/>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394"/>
              <a:buFont typeface="Calibri"/>
              <a:buNone/>
            </a:pPr>
            <a:r>
              <a:rPr lang="en-GB" sz="4800" b="1"/>
              <a:t>School and subject curriculum planning</a:t>
            </a:r>
            <a:endParaRPr sz="4800"/>
          </a:p>
        </p:txBody>
      </p:sp>
      <p:sp>
        <p:nvSpPr>
          <p:cNvPr id="276" name="Google Shape;276;p9"/>
          <p:cNvSpPr txBox="1">
            <a:spLocks noGrp="1"/>
          </p:cNvSpPr>
          <p:nvPr>
            <p:ph type="body" idx="1"/>
          </p:nvPr>
        </p:nvSpPr>
        <p:spPr>
          <a:xfrm>
            <a:off x="0" y="954582"/>
            <a:ext cx="11776400" cy="5649417"/>
          </a:xfrm>
          <a:prstGeom prst="rect">
            <a:avLst/>
          </a:prstGeom>
          <a:solidFill>
            <a:schemeClr val="lt1"/>
          </a:solidFill>
          <a:ln>
            <a:noFill/>
          </a:ln>
        </p:spPr>
        <p:txBody>
          <a:bodyPr spcFirstLastPara="1" wrap="square" lIns="91425" tIns="91425" rIns="91425" bIns="91425" anchor="t" anchorCtr="0">
            <a:normAutofit fontScale="25000" lnSpcReduction="20000"/>
          </a:bodyPr>
          <a:lstStyle/>
          <a:p>
            <a:pPr marL="457200" lvl="0" indent="-457200" algn="l" rtl="0">
              <a:lnSpc>
                <a:spcPct val="120000"/>
              </a:lnSpc>
              <a:spcBef>
                <a:spcPts val="0"/>
              </a:spcBef>
              <a:spcAft>
                <a:spcPts val="0"/>
              </a:spcAft>
              <a:buClr>
                <a:schemeClr val="dk1"/>
              </a:buClr>
              <a:buSzPct val="56250"/>
              <a:buFont typeface="Arial"/>
              <a:buChar char="•"/>
            </a:pPr>
            <a:r>
              <a:rPr lang="en-GB" sz="12800"/>
              <a:t>Ambitious knowledge and cultural capital for </a:t>
            </a:r>
            <a:r>
              <a:rPr lang="en-GB" sz="12800" b="1"/>
              <a:t>all pupils</a:t>
            </a:r>
            <a:r>
              <a:rPr lang="en-GB" sz="12800"/>
              <a:t>.</a:t>
            </a:r>
            <a:endParaRPr/>
          </a:p>
          <a:p>
            <a:pPr marL="457200" lvl="0" indent="-457200" algn="l" rtl="0">
              <a:lnSpc>
                <a:spcPct val="120000"/>
              </a:lnSpc>
              <a:spcBef>
                <a:spcPts val="0"/>
              </a:spcBef>
              <a:spcAft>
                <a:spcPts val="0"/>
              </a:spcAft>
              <a:buClr>
                <a:schemeClr val="dk1"/>
              </a:buClr>
              <a:buSzPct val="56250"/>
              <a:buFont typeface="Arial"/>
              <a:buChar char="•"/>
            </a:pPr>
            <a:r>
              <a:rPr lang="en-GB" sz="12800"/>
              <a:t>Commensurate with the national curriculum (or better)</a:t>
            </a:r>
            <a:endParaRPr/>
          </a:p>
          <a:p>
            <a:pPr marL="457200" lvl="0" indent="-457200" algn="l" rtl="0">
              <a:lnSpc>
                <a:spcPct val="120000"/>
              </a:lnSpc>
              <a:spcBef>
                <a:spcPts val="0"/>
              </a:spcBef>
              <a:spcAft>
                <a:spcPts val="0"/>
              </a:spcAft>
              <a:buClr>
                <a:schemeClr val="dk1"/>
              </a:buClr>
              <a:buSzPct val="56250"/>
              <a:buFont typeface="Arial"/>
              <a:buChar char="•"/>
            </a:pPr>
            <a:r>
              <a:rPr lang="en-GB" sz="12800"/>
              <a:t>Pupils across the school study the full curriculum </a:t>
            </a:r>
            <a:endParaRPr/>
          </a:p>
          <a:p>
            <a:pPr marL="457200" lvl="0" indent="-457200" algn="l" rtl="0">
              <a:lnSpc>
                <a:spcPct val="120000"/>
              </a:lnSpc>
              <a:spcBef>
                <a:spcPts val="0"/>
              </a:spcBef>
              <a:spcAft>
                <a:spcPts val="0"/>
              </a:spcAft>
              <a:buClr>
                <a:schemeClr val="dk1"/>
              </a:buClr>
              <a:buSzPct val="56250"/>
              <a:buFont typeface="Arial"/>
              <a:buChar char="•"/>
            </a:pPr>
            <a:r>
              <a:rPr lang="en-GB" sz="12800" b="1"/>
              <a:t>Disadvantaged pupils or  those with SEND </a:t>
            </a:r>
            <a:r>
              <a:rPr lang="en-GB" sz="12800"/>
              <a:t>are not given a reduced curriculum</a:t>
            </a:r>
            <a:r>
              <a:rPr lang="en-GB" sz="8000"/>
              <a:t>. </a:t>
            </a:r>
            <a:endParaRPr sz="12800"/>
          </a:p>
          <a:p>
            <a:pPr marL="457200" lvl="0" indent="-457200" algn="l" rtl="0">
              <a:lnSpc>
                <a:spcPct val="120000"/>
              </a:lnSpc>
              <a:spcBef>
                <a:spcPts val="0"/>
              </a:spcBef>
              <a:spcAft>
                <a:spcPts val="0"/>
              </a:spcAft>
              <a:buClr>
                <a:schemeClr val="dk1"/>
              </a:buClr>
              <a:buSzPct val="56250"/>
              <a:buFont typeface="Arial"/>
              <a:buChar char="•"/>
            </a:pPr>
            <a:r>
              <a:rPr lang="en-GB" sz="12800"/>
              <a:t>The curriculum identifies the most important knowledge pupils need to learn and when.</a:t>
            </a:r>
            <a:endParaRPr/>
          </a:p>
          <a:p>
            <a:pPr marL="457200" lvl="0" indent="-457200" algn="l" rtl="0">
              <a:lnSpc>
                <a:spcPct val="120000"/>
              </a:lnSpc>
              <a:spcBef>
                <a:spcPts val="0"/>
              </a:spcBef>
              <a:spcAft>
                <a:spcPts val="0"/>
              </a:spcAft>
              <a:buClr>
                <a:schemeClr val="dk1"/>
              </a:buClr>
              <a:buSzPct val="56250"/>
              <a:buFont typeface="Arial"/>
              <a:buChar char="•"/>
            </a:pPr>
            <a:r>
              <a:rPr lang="en-GB" sz="12800"/>
              <a:t>Curriculum is planned and </a:t>
            </a:r>
            <a:r>
              <a:rPr lang="en-GB" sz="12800" b="1"/>
              <a:t>sequenced</a:t>
            </a:r>
            <a:r>
              <a:rPr lang="en-GB" sz="12800"/>
              <a:t> to build on, and deepen, what has been taught before. </a:t>
            </a:r>
            <a:endParaRPr/>
          </a:p>
          <a:p>
            <a:pPr marL="457200" lvl="0" indent="-457200" algn="l" rtl="0">
              <a:lnSpc>
                <a:spcPct val="120000"/>
              </a:lnSpc>
              <a:spcBef>
                <a:spcPts val="0"/>
              </a:spcBef>
              <a:spcAft>
                <a:spcPts val="0"/>
              </a:spcAft>
              <a:buClr>
                <a:schemeClr val="dk1"/>
              </a:buClr>
              <a:buSzPct val="56250"/>
              <a:buFont typeface="Arial"/>
              <a:buChar char="•"/>
            </a:pPr>
            <a:r>
              <a:rPr lang="en-GB" sz="12800" b="1"/>
              <a:t>‘End points</a:t>
            </a:r>
            <a:r>
              <a:rPr lang="en-GB" sz="12800"/>
              <a:t>’ - what the curriculum is building towards.</a:t>
            </a:r>
            <a:endParaRPr/>
          </a:p>
          <a:p>
            <a:pPr marL="457200" lvl="0" indent="-457200" algn="l" rtl="0">
              <a:lnSpc>
                <a:spcPct val="120000"/>
              </a:lnSpc>
              <a:spcBef>
                <a:spcPts val="0"/>
              </a:spcBef>
              <a:spcAft>
                <a:spcPts val="0"/>
              </a:spcAft>
              <a:buClr>
                <a:schemeClr val="dk1"/>
              </a:buClr>
              <a:buSzPct val="56250"/>
              <a:buFont typeface="Arial"/>
              <a:buChar char="•"/>
            </a:pPr>
            <a:r>
              <a:rPr lang="en-GB" sz="12800" b="1"/>
              <a:t>Reading, vocabulary and cultural capital, </a:t>
            </a:r>
            <a:r>
              <a:rPr lang="en-GB" sz="12800"/>
              <a:t>are prioritised.</a:t>
            </a: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evelVTI">
  <a:themeElements>
    <a:clrScheme name="AnalogousFromDarkSeedLeftStep">
      <a:dk1>
        <a:srgbClr val="000000"/>
      </a:dk1>
      <a:lt1>
        <a:srgbClr val="FFFFFF"/>
      </a:lt1>
      <a:dk2>
        <a:srgbClr val="1B2F2D"/>
      </a:dk2>
      <a:lt2>
        <a:srgbClr val="F2F3F0"/>
      </a:lt2>
      <a:accent1>
        <a:srgbClr val="8E4DC3"/>
      </a:accent1>
      <a:accent2>
        <a:srgbClr val="5749B7"/>
      </a:accent2>
      <a:accent3>
        <a:srgbClr val="4D6FC3"/>
      </a:accent3>
      <a:accent4>
        <a:srgbClr val="3B8EB1"/>
      </a:accent4>
      <a:accent5>
        <a:srgbClr val="4BBFB1"/>
      </a:accent5>
      <a:accent6>
        <a:srgbClr val="3BB172"/>
      </a:accent6>
      <a:hlink>
        <a:srgbClr val="34999E"/>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3459</Words>
  <Application>Microsoft Office PowerPoint</Application>
  <PresentationFormat>Widescreen</PresentationFormat>
  <Paragraphs>336</Paragraphs>
  <Slides>28</Slides>
  <Notes>26</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28</vt:i4>
      </vt:variant>
    </vt:vector>
  </HeadingPairs>
  <TitlesOfParts>
    <vt:vector size="34" baseType="lpstr">
      <vt:lpstr>Arial</vt:lpstr>
      <vt:lpstr>Calibri</vt:lpstr>
      <vt:lpstr>Noto Sans Symbols</vt:lpstr>
      <vt:lpstr>Office Theme</vt:lpstr>
      <vt:lpstr>LevelVTI</vt:lpstr>
      <vt:lpstr>Office Theme</vt:lpstr>
      <vt:lpstr>Effective Curriculum Design Geography Curriculum Hub</vt:lpstr>
      <vt:lpstr>Training Aims</vt:lpstr>
      <vt:lpstr>Context</vt:lpstr>
      <vt:lpstr>Know your handbook!</vt:lpstr>
      <vt:lpstr>PowerPoint Presentation</vt:lpstr>
      <vt:lpstr>A high-quality curriculum</vt:lpstr>
      <vt:lpstr>The substance of education</vt:lpstr>
      <vt:lpstr>Building a high-quality curriculum</vt:lpstr>
      <vt:lpstr>School and subject curriculum planning</vt:lpstr>
      <vt:lpstr>Discussion Point</vt:lpstr>
      <vt:lpstr>You may have considered…</vt:lpstr>
      <vt:lpstr>A high-quality subject curriculum</vt:lpstr>
      <vt:lpstr>What do we mean by component knowledge?</vt:lpstr>
      <vt:lpstr>What do we mean by components (2) and end points?</vt:lpstr>
      <vt:lpstr>PowerPoint Presentation</vt:lpstr>
      <vt:lpstr>Knowledge vs skills</vt:lpstr>
      <vt:lpstr>Categories of knowledge in geography</vt:lpstr>
      <vt:lpstr>PowerPoint Presentation</vt:lpstr>
      <vt:lpstr>Discussion Point</vt:lpstr>
      <vt:lpstr>PowerPoint Presentation</vt:lpstr>
      <vt:lpstr>Effective curricular thinking</vt:lpstr>
      <vt:lpstr>PowerPoint Presentation</vt:lpstr>
      <vt:lpstr>Key points</vt:lpstr>
      <vt:lpstr>Next steps</vt:lpstr>
      <vt:lpstr>Suggested reading</vt:lpstr>
      <vt:lpstr>2023 Pre-release </vt:lpstr>
      <vt:lpstr>Areas for consideration when planning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Curriculum Design Geography Curriculum Hub</dc:title>
  <dc:creator>Mrs L Emmett</dc:creator>
  <cp:lastModifiedBy>K Parkinson</cp:lastModifiedBy>
  <cp:revision>5</cp:revision>
  <cp:lastPrinted>2023-03-27T09:15:54Z</cp:lastPrinted>
  <dcterms:created xsi:type="dcterms:W3CDTF">2022-01-04T10:48:38Z</dcterms:created>
  <dcterms:modified xsi:type="dcterms:W3CDTF">2023-03-27T11:24:47Z</dcterms:modified>
</cp:coreProperties>
</file>