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1"/>
  </p:normalViewPr>
  <p:slideViewPr>
    <p:cSldViewPr snapToGrid="0" snapToObjects="1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3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59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3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0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52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3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0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00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5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7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90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F1E7-12F6-EE45-975A-300BE6C7E47A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00493-6F96-C648-A400-9FF92468D1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70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98B550D8-8107-4143-834B-09D06BE1C2C4}"/>
              </a:ext>
            </a:extLst>
          </p:cNvPr>
          <p:cNvSpPr/>
          <p:nvPr/>
        </p:nvSpPr>
        <p:spPr>
          <a:xfrm>
            <a:off x="2950154" y="1919330"/>
            <a:ext cx="1528436" cy="98496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6FFD8-176C-A946-90EE-3FE891D635B2}"/>
              </a:ext>
            </a:extLst>
          </p:cNvPr>
          <p:cNvSpPr txBox="1"/>
          <p:nvPr/>
        </p:nvSpPr>
        <p:spPr>
          <a:xfrm>
            <a:off x="2989373" y="2227069"/>
            <a:ext cx="1489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Challenge of Natural Hazards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76F618-265B-6C4B-A44D-56E55B0DAD3E}"/>
              </a:ext>
            </a:extLst>
          </p:cNvPr>
          <p:cNvSpPr/>
          <p:nvPr/>
        </p:nvSpPr>
        <p:spPr>
          <a:xfrm>
            <a:off x="1286183" y="637461"/>
            <a:ext cx="1352101" cy="5505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AA980-4113-C747-BD58-B69E398662A9}"/>
              </a:ext>
            </a:extLst>
          </p:cNvPr>
          <p:cNvSpPr txBox="1"/>
          <p:nvPr/>
        </p:nvSpPr>
        <p:spPr>
          <a:xfrm>
            <a:off x="1286183" y="745138"/>
            <a:ext cx="1489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Natural Hazards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BCC89F-AB7F-334F-ADCF-B94FD71A0321}"/>
              </a:ext>
            </a:extLst>
          </p:cNvPr>
          <p:cNvSpPr txBox="1"/>
          <p:nvPr/>
        </p:nvSpPr>
        <p:spPr>
          <a:xfrm>
            <a:off x="173827" y="1029810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Definition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29E67F-ED59-8340-A315-266A672C6355}"/>
              </a:ext>
            </a:extLst>
          </p:cNvPr>
          <p:cNvSpPr txBox="1"/>
          <p:nvPr/>
        </p:nvSpPr>
        <p:spPr>
          <a:xfrm>
            <a:off x="431158" y="1806755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Types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0C7592-A03B-574A-9394-26FDB75EEF36}"/>
              </a:ext>
            </a:extLst>
          </p:cNvPr>
          <p:cNvSpPr txBox="1"/>
          <p:nvPr/>
        </p:nvSpPr>
        <p:spPr>
          <a:xfrm>
            <a:off x="2725092" y="48776"/>
            <a:ext cx="2505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Factors affecting hazard risk to people &amp; property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624203-CC51-B542-9E79-33AA4DD8FA72}"/>
              </a:ext>
            </a:extLst>
          </p:cNvPr>
          <p:cNvSpPr/>
          <p:nvPr/>
        </p:nvSpPr>
        <p:spPr>
          <a:xfrm>
            <a:off x="3258622" y="3824843"/>
            <a:ext cx="1384548" cy="46931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5AE405-59DA-ED47-AA86-6918BCF24298}"/>
              </a:ext>
            </a:extLst>
          </p:cNvPr>
          <p:cNvSpPr txBox="1"/>
          <p:nvPr/>
        </p:nvSpPr>
        <p:spPr>
          <a:xfrm>
            <a:off x="3178889" y="3898776"/>
            <a:ext cx="1489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Tectonic Hazards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130431-EC00-AC42-9934-D46FD510AAC0}"/>
              </a:ext>
            </a:extLst>
          </p:cNvPr>
          <p:cNvSpPr txBox="1"/>
          <p:nvPr/>
        </p:nvSpPr>
        <p:spPr>
          <a:xfrm>
            <a:off x="3462336" y="4942719"/>
            <a:ext cx="977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Plate Tectonic Theory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3A7FEA-F01E-0747-97B0-6B910DDDC0FE}"/>
              </a:ext>
            </a:extLst>
          </p:cNvPr>
          <p:cNvSpPr txBox="1"/>
          <p:nvPr/>
        </p:nvSpPr>
        <p:spPr>
          <a:xfrm>
            <a:off x="565899" y="2974672"/>
            <a:ext cx="2214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Global distribution of EQ and volcanic eruptions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38A0A3-05F3-A142-8D44-8D589A26B18D}"/>
              </a:ext>
            </a:extLst>
          </p:cNvPr>
          <p:cNvSpPr txBox="1"/>
          <p:nvPr/>
        </p:nvSpPr>
        <p:spPr>
          <a:xfrm>
            <a:off x="1799488" y="5331391"/>
            <a:ext cx="1238315" cy="25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Plate Margins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04E5FE-46A7-CE40-88D7-6BCAC788B951}"/>
              </a:ext>
            </a:extLst>
          </p:cNvPr>
          <p:cNvSpPr txBox="1"/>
          <p:nvPr/>
        </p:nvSpPr>
        <p:spPr>
          <a:xfrm>
            <a:off x="1808699" y="4494237"/>
            <a:ext cx="2214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Constructive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BAC652-01F6-E34E-971A-6CFA748B6707}"/>
              </a:ext>
            </a:extLst>
          </p:cNvPr>
          <p:cNvSpPr txBox="1"/>
          <p:nvPr/>
        </p:nvSpPr>
        <p:spPr>
          <a:xfrm>
            <a:off x="431158" y="6013768"/>
            <a:ext cx="2214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Destructive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071BCC-931B-EE44-B7E1-9BA1B5C2BC9C}"/>
              </a:ext>
            </a:extLst>
          </p:cNvPr>
          <p:cNvSpPr txBox="1"/>
          <p:nvPr/>
        </p:nvSpPr>
        <p:spPr>
          <a:xfrm>
            <a:off x="2217101" y="5953575"/>
            <a:ext cx="22149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Conservative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184B0FD-3117-8241-BDC3-2437BFE2A7E4}"/>
              </a:ext>
            </a:extLst>
          </p:cNvPr>
          <p:cNvSpPr/>
          <p:nvPr/>
        </p:nvSpPr>
        <p:spPr>
          <a:xfrm>
            <a:off x="1575607" y="5251475"/>
            <a:ext cx="1462196" cy="5020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E590A8-3CCF-AD4D-BD39-E9AB04559789}"/>
              </a:ext>
            </a:extLst>
          </p:cNvPr>
          <p:cNvCxnSpPr>
            <a:cxnSpLocks/>
            <a:stCxn id="18" idx="1"/>
            <a:endCxn id="4" idx="2"/>
          </p:cNvCxnSpPr>
          <p:nvPr/>
        </p:nvCxnSpPr>
        <p:spPr>
          <a:xfrm flipH="1" flipV="1">
            <a:off x="1962234" y="1188047"/>
            <a:ext cx="1211754" cy="875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0226A2D-46BF-C748-B88A-451EDCD7D1B9}"/>
              </a:ext>
            </a:extLst>
          </p:cNvPr>
          <p:cNvCxnSpPr>
            <a:cxnSpLocks/>
          </p:cNvCxnSpPr>
          <p:nvPr/>
        </p:nvCxnSpPr>
        <p:spPr>
          <a:xfrm>
            <a:off x="2535264" y="3222825"/>
            <a:ext cx="1127203" cy="585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5839C81-9095-624D-A4F3-9C8543D9B0CA}"/>
              </a:ext>
            </a:extLst>
          </p:cNvPr>
          <p:cNvCxnSpPr>
            <a:cxnSpLocks/>
          </p:cNvCxnSpPr>
          <p:nvPr/>
        </p:nvCxnSpPr>
        <p:spPr>
          <a:xfrm flipV="1">
            <a:off x="3725806" y="4311014"/>
            <a:ext cx="78685" cy="6126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3AF649E-D74F-304F-BFCA-41C45DBB5848}"/>
              </a:ext>
            </a:extLst>
          </p:cNvPr>
          <p:cNvCxnSpPr>
            <a:cxnSpLocks/>
            <a:stCxn id="17" idx="3"/>
          </p:cNvCxnSpPr>
          <p:nvPr/>
        </p:nvCxnSpPr>
        <p:spPr>
          <a:xfrm flipH="1">
            <a:off x="974637" y="5679975"/>
            <a:ext cx="815104" cy="329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68B3D88-42AC-D34E-B167-997E5E637596}"/>
              </a:ext>
            </a:extLst>
          </p:cNvPr>
          <p:cNvCxnSpPr>
            <a:cxnSpLocks/>
            <a:stCxn id="17" idx="7"/>
          </p:cNvCxnSpPr>
          <p:nvPr/>
        </p:nvCxnSpPr>
        <p:spPr>
          <a:xfrm flipV="1">
            <a:off x="2823669" y="4335122"/>
            <a:ext cx="562458" cy="989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6B325B6-9D35-5A4E-BEDD-AB680575FBF8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2187593" y="4694043"/>
            <a:ext cx="119112" cy="557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2970E27-0031-5749-8408-5922906647BE}"/>
              </a:ext>
            </a:extLst>
          </p:cNvPr>
          <p:cNvCxnSpPr>
            <a:cxnSpLocks/>
          </p:cNvCxnSpPr>
          <p:nvPr/>
        </p:nvCxnSpPr>
        <p:spPr>
          <a:xfrm flipH="1" flipV="1">
            <a:off x="2665600" y="5739208"/>
            <a:ext cx="53131" cy="2700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DBD27F-8E3B-E64D-BB6E-5140B57AD066}"/>
              </a:ext>
            </a:extLst>
          </p:cNvPr>
          <p:cNvCxnSpPr>
            <a:cxnSpLocks/>
            <a:stCxn id="5" idx="1"/>
            <a:endCxn id="6" idx="0"/>
          </p:cNvCxnSpPr>
          <p:nvPr/>
        </p:nvCxnSpPr>
        <p:spPr>
          <a:xfrm flipH="1">
            <a:off x="522641" y="868249"/>
            <a:ext cx="763542" cy="1615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0EDDE79-90EC-BD48-820A-AF500F95CD0B}"/>
              </a:ext>
            </a:extLst>
          </p:cNvPr>
          <p:cNvCxnSpPr>
            <a:cxnSpLocks/>
          </p:cNvCxnSpPr>
          <p:nvPr/>
        </p:nvCxnSpPr>
        <p:spPr>
          <a:xfrm flipH="1">
            <a:off x="946558" y="1182680"/>
            <a:ext cx="642399" cy="729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9C68A38-1667-2348-B374-D4C82CA9D4D1}"/>
              </a:ext>
            </a:extLst>
          </p:cNvPr>
          <p:cNvCxnSpPr>
            <a:cxnSpLocks/>
          </p:cNvCxnSpPr>
          <p:nvPr/>
        </p:nvCxnSpPr>
        <p:spPr>
          <a:xfrm flipV="1">
            <a:off x="2638284" y="410515"/>
            <a:ext cx="460581" cy="4548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85E719E9-25F6-A846-A161-CF381D55020E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1222205" y="3225708"/>
            <a:ext cx="567536" cy="20992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Oval 102">
            <a:extLst>
              <a:ext uri="{FF2B5EF4-FFF2-40B4-BE49-F238E27FC236}">
                <a16:creationId xmlns:a16="http://schemas.microsoft.com/office/drawing/2014/main" id="{1A06B483-006D-8F40-B1B9-62F05FF94F17}"/>
              </a:ext>
            </a:extLst>
          </p:cNvPr>
          <p:cNvSpPr/>
          <p:nvPr/>
        </p:nvSpPr>
        <p:spPr>
          <a:xfrm>
            <a:off x="4915029" y="1439606"/>
            <a:ext cx="1748974" cy="5020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8131C6D-7A60-3D4C-8236-07BF7A79EC69}"/>
              </a:ext>
            </a:extLst>
          </p:cNvPr>
          <p:cNvSpPr txBox="1"/>
          <p:nvPr/>
        </p:nvSpPr>
        <p:spPr>
          <a:xfrm>
            <a:off x="5280850" y="1469988"/>
            <a:ext cx="1238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Management can reduce the effects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9A7176AF-87B6-6C4A-836F-2965A3A8AD3D}"/>
              </a:ext>
            </a:extLst>
          </p:cNvPr>
          <p:cNvSpPr/>
          <p:nvPr/>
        </p:nvSpPr>
        <p:spPr>
          <a:xfrm>
            <a:off x="6145260" y="3968603"/>
            <a:ext cx="1586974" cy="69699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F7D675C-0AB8-9941-8A74-1FED17986D3B}"/>
              </a:ext>
            </a:extLst>
          </p:cNvPr>
          <p:cNvSpPr txBox="1"/>
          <p:nvPr/>
        </p:nvSpPr>
        <p:spPr>
          <a:xfrm>
            <a:off x="6370279" y="4160086"/>
            <a:ext cx="1248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Effects and responses LIC vs HIC</a:t>
            </a: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860B74D7-2A27-AD4F-B12E-ECD7F64B0D8F}"/>
              </a:ext>
            </a:extLst>
          </p:cNvPr>
          <p:cNvCxnSpPr>
            <a:cxnSpLocks/>
          </p:cNvCxnSpPr>
          <p:nvPr/>
        </p:nvCxnSpPr>
        <p:spPr>
          <a:xfrm>
            <a:off x="5946204" y="3884652"/>
            <a:ext cx="482594" cy="1796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C81C29BE-124D-7B4D-896C-86B1D4928E9C}"/>
              </a:ext>
            </a:extLst>
          </p:cNvPr>
          <p:cNvCxnSpPr>
            <a:cxnSpLocks/>
          </p:cNvCxnSpPr>
          <p:nvPr/>
        </p:nvCxnSpPr>
        <p:spPr>
          <a:xfrm>
            <a:off x="6884192" y="3445383"/>
            <a:ext cx="94325" cy="500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C118B3D2-A9CC-BD44-819B-D21E4810D926}"/>
              </a:ext>
            </a:extLst>
          </p:cNvPr>
          <p:cNvCxnSpPr>
            <a:cxnSpLocks/>
            <a:stCxn id="117" idx="5"/>
          </p:cNvCxnSpPr>
          <p:nvPr/>
        </p:nvCxnSpPr>
        <p:spPr>
          <a:xfrm>
            <a:off x="7499827" y="4563524"/>
            <a:ext cx="305130" cy="6915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C1399585-B60F-2A4A-8074-271639569E03}"/>
              </a:ext>
            </a:extLst>
          </p:cNvPr>
          <p:cNvCxnSpPr>
            <a:cxnSpLocks/>
          </p:cNvCxnSpPr>
          <p:nvPr/>
        </p:nvCxnSpPr>
        <p:spPr>
          <a:xfrm flipH="1">
            <a:off x="6021523" y="4642481"/>
            <a:ext cx="407275" cy="707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7CBAFB6E-A6E9-6847-BD90-C6CC9D37C2A1}"/>
              </a:ext>
            </a:extLst>
          </p:cNvPr>
          <p:cNvSpPr txBox="1"/>
          <p:nvPr/>
        </p:nvSpPr>
        <p:spPr>
          <a:xfrm>
            <a:off x="5388693" y="3564779"/>
            <a:ext cx="878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Primary effects: definition and types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C2A3BE3-1BFA-7E47-805C-F96A633A793E}"/>
              </a:ext>
            </a:extLst>
          </p:cNvPr>
          <p:cNvSpPr txBox="1"/>
          <p:nvPr/>
        </p:nvSpPr>
        <p:spPr>
          <a:xfrm>
            <a:off x="6393459" y="3003515"/>
            <a:ext cx="1835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Secondary effects: definition and types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E68C7B3-33B4-CC48-B5F0-EC78EB4ACE2A}"/>
              </a:ext>
            </a:extLst>
          </p:cNvPr>
          <p:cNvSpPr txBox="1"/>
          <p:nvPr/>
        </p:nvSpPr>
        <p:spPr>
          <a:xfrm>
            <a:off x="7388940" y="5235306"/>
            <a:ext cx="1395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Long-term responses: definition and types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3FD121E7-F7F6-3C4B-85E5-54FE467B21DA}"/>
              </a:ext>
            </a:extLst>
          </p:cNvPr>
          <p:cNvSpPr txBox="1"/>
          <p:nvPr/>
        </p:nvSpPr>
        <p:spPr>
          <a:xfrm>
            <a:off x="5533262" y="5279656"/>
            <a:ext cx="1364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Short-term responses: definition and types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6CD3F0B5-33E5-6343-A39D-A6A78236CF06}"/>
              </a:ext>
            </a:extLst>
          </p:cNvPr>
          <p:cNvCxnSpPr>
            <a:cxnSpLocks/>
          </p:cNvCxnSpPr>
          <p:nvPr/>
        </p:nvCxnSpPr>
        <p:spPr>
          <a:xfrm>
            <a:off x="5143640" y="3460234"/>
            <a:ext cx="281418" cy="194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C611740-6E8E-E54B-A150-CD9C8833F23E}"/>
              </a:ext>
            </a:extLst>
          </p:cNvPr>
          <p:cNvCxnSpPr>
            <a:cxnSpLocks/>
          </p:cNvCxnSpPr>
          <p:nvPr/>
        </p:nvCxnSpPr>
        <p:spPr>
          <a:xfrm flipV="1">
            <a:off x="5123247" y="4206599"/>
            <a:ext cx="315207" cy="66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7E77921D-3866-7645-A9F4-2CA4F0A810AC}"/>
              </a:ext>
            </a:extLst>
          </p:cNvPr>
          <p:cNvCxnSpPr>
            <a:cxnSpLocks/>
          </p:cNvCxnSpPr>
          <p:nvPr/>
        </p:nvCxnSpPr>
        <p:spPr>
          <a:xfrm>
            <a:off x="6370279" y="2678243"/>
            <a:ext cx="191414" cy="2952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128D9F-9ACC-0949-8061-2AD895354039}"/>
              </a:ext>
            </a:extLst>
          </p:cNvPr>
          <p:cNvCxnSpPr>
            <a:cxnSpLocks/>
          </p:cNvCxnSpPr>
          <p:nvPr/>
        </p:nvCxnSpPr>
        <p:spPr>
          <a:xfrm flipH="1">
            <a:off x="7120025" y="2726781"/>
            <a:ext cx="92534" cy="272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7597C068-DE75-E54F-BAB3-6D30C14E2AA6}"/>
              </a:ext>
            </a:extLst>
          </p:cNvPr>
          <p:cNvCxnSpPr>
            <a:cxnSpLocks/>
          </p:cNvCxnSpPr>
          <p:nvPr/>
        </p:nvCxnSpPr>
        <p:spPr>
          <a:xfrm flipH="1">
            <a:off x="5763129" y="5772125"/>
            <a:ext cx="92534" cy="272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FEEAC68C-24CB-C548-A7C0-E42AFB47994C}"/>
              </a:ext>
            </a:extLst>
          </p:cNvPr>
          <p:cNvCxnSpPr>
            <a:cxnSpLocks/>
          </p:cNvCxnSpPr>
          <p:nvPr/>
        </p:nvCxnSpPr>
        <p:spPr>
          <a:xfrm>
            <a:off x="6518810" y="5686629"/>
            <a:ext cx="125289" cy="360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F48F73F5-DB39-B941-9976-EBB6F044BADA}"/>
              </a:ext>
            </a:extLst>
          </p:cNvPr>
          <p:cNvCxnSpPr>
            <a:cxnSpLocks/>
          </p:cNvCxnSpPr>
          <p:nvPr/>
        </p:nvCxnSpPr>
        <p:spPr>
          <a:xfrm flipH="1">
            <a:off x="7762176" y="5594808"/>
            <a:ext cx="92534" cy="272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F3C81F1C-FBE7-5649-8A81-CF64100AE254}"/>
              </a:ext>
            </a:extLst>
          </p:cNvPr>
          <p:cNvCxnSpPr>
            <a:cxnSpLocks/>
          </p:cNvCxnSpPr>
          <p:nvPr/>
        </p:nvCxnSpPr>
        <p:spPr>
          <a:xfrm>
            <a:off x="8297714" y="5594808"/>
            <a:ext cx="139080" cy="2947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74352031-63EC-2745-91D4-F6F8017AC335}"/>
              </a:ext>
            </a:extLst>
          </p:cNvPr>
          <p:cNvSpPr txBox="1"/>
          <p:nvPr/>
        </p:nvSpPr>
        <p:spPr>
          <a:xfrm>
            <a:off x="5946204" y="2404351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Japan (HIC)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AE904D63-9945-994B-A51C-59158B10A8CB}"/>
              </a:ext>
            </a:extLst>
          </p:cNvPr>
          <p:cNvSpPr txBox="1"/>
          <p:nvPr/>
        </p:nvSpPr>
        <p:spPr>
          <a:xfrm>
            <a:off x="4643170" y="3216938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Japan (HIC)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5C87F55-FC25-EA48-ADE5-3039583E1084}"/>
              </a:ext>
            </a:extLst>
          </p:cNvPr>
          <p:cNvSpPr txBox="1"/>
          <p:nvPr/>
        </p:nvSpPr>
        <p:spPr>
          <a:xfrm>
            <a:off x="5457644" y="6042283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Japan (HIC)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15E77C5-79A1-2E4A-9726-66BD4EFE6FA1}"/>
              </a:ext>
            </a:extLst>
          </p:cNvPr>
          <p:cNvSpPr txBox="1"/>
          <p:nvPr/>
        </p:nvSpPr>
        <p:spPr>
          <a:xfrm>
            <a:off x="7280473" y="5860574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Japan (HIC)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CB2AD96-ACB5-124E-9C5B-A52D0B48F038}"/>
              </a:ext>
            </a:extLst>
          </p:cNvPr>
          <p:cNvSpPr txBox="1"/>
          <p:nvPr/>
        </p:nvSpPr>
        <p:spPr>
          <a:xfrm>
            <a:off x="6915413" y="2485392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Haiti (LIC)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3F48FA6-B047-3B46-B900-63E3F0C25ABD}"/>
              </a:ext>
            </a:extLst>
          </p:cNvPr>
          <p:cNvSpPr txBox="1"/>
          <p:nvPr/>
        </p:nvSpPr>
        <p:spPr>
          <a:xfrm>
            <a:off x="4544586" y="4272665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Haiti (LIC)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F51147DA-6154-064C-82D6-7196CA9B4781}"/>
              </a:ext>
            </a:extLst>
          </p:cNvPr>
          <p:cNvSpPr txBox="1"/>
          <p:nvPr/>
        </p:nvSpPr>
        <p:spPr>
          <a:xfrm>
            <a:off x="6335177" y="6120008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Haiti (LIC)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6169D1B-52C6-D64C-A7F5-DC730A51155A}"/>
              </a:ext>
            </a:extLst>
          </p:cNvPr>
          <p:cNvSpPr txBox="1"/>
          <p:nvPr/>
        </p:nvSpPr>
        <p:spPr>
          <a:xfrm>
            <a:off x="8155943" y="5915981"/>
            <a:ext cx="977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Haiti (LIC)</a:t>
            </a: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B88CAB8E-673D-0341-927F-F3494B36A841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3019053" y="5142774"/>
            <a:ext cx="443283" cy="326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66849205-EC38-BF42-999F-571E7897B6DF}"/>
              </a:ext>
            </a:extLst>
          </p:cNvPr>
          <p:cNvCxnSpPr>
            <a:cxnSpLocks/>
          </p:cNvCxnSpPr>
          <p:nvPr/>
        </p:nvCxnSpPr>
        <p:spPr>
          <a:xfrm flipH="1">
            <a:off x="4082479" y="1786229"/>
            <a:ext cx="889777" cy="2037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782185A1-5581-E446-A880-2426D196CF88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3857699" y="2879907"/>
            <a:ext cx="93197" cy="944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33EFC256-3B18-C949-B9CB-503EE3BA16C2}"/>
              </a:ext>
            </a:extLst>
          </p:cNvPr>
          <p:cNvCxnSpPr>
            <a:cxnSpLocks/>
          </p:cNvCxnSpPr>
          <p:nvPr/>
        </p:nvCxnSpPr>
        <p:spPr>
          <a:xfrm>
            <a:off x="5363481" y="1910506"/>
            <a:ext cx="305924" cy="16675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A0F21288-964E-F84A-B2CC-4A9EBFE4A31C}"/>
              </a:ext>
            </a:extLst>
          </p:cNvPr>
          <p:cNvCxnSpPr>
            <a:cxnSpLocks/>
          </p:cNvCxnSpPr>
          <p:nvPr/>
        </p:nvCxnSpPr>
        <p:spPr>
          <a:xfrm>
            <a:off x="6641298" y="1806755"/>
            <a:ext cx="209509" cy="12323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4E813DAF-5879-AC44-82DE-3A55609CDA5F}"/>
              </a:ext>
            </a:extLst>
          </p:cNvPr>
          <p:cNvCxnSpPr>
            <a:cxnSpLocks/>
          </p:cNvCxnSpPr>
          <p:nvPr/>
        </p:nvCxnSpPr>
        <p:spPr>
          <a:xfrm flipH="1">
            <a:off x="5440456" y="462997"/>
            <a:ext cx="75987" cy="959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6EFA7D13-D89A-E94B-A4F0-A6313355CB8B}"/>
              </a:ext>
            </a:extLst>
          </p:cNvPr>
          <p:cNvSpPr txBox="1"/>
          <p:nvPr/>
        </p:nvSpPr>
        <p:spPr>
          <a:xfrm>
            <a:off x="5417503" y="113423"/>
            <a:ext cx="1835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Reasons why people live in tectonic areas</a:t>
            </a:r>
          </a:p>
        </p:txBody>
      </p: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2D4148ED-669E-5B48-87A1-75FDBB7CA1A7}"/>
              </a:ext>
            </a:extLst>
          </p:cNvPr>
          <p:cNvCxnSpPr>
            <a:cxnSpLocks/>
          </p:cNvCxnSpPr>
          <p:nvPr/>
        </p:nvCxnSpPr>
        <p:spPr>
          <a:xfrm flipH="1">
            <a:off x="6400741" y="785435"/>
            <a:ext cx="345311" cy="719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FD761DC3-D5C4-CE47-92D7-36E285D22F23}"/>
              </a:ext>
            </a:extLst>
          </p:cNvPr>
          <p:cNvSpPr txBox="1"/>
          <p:nvPr/>
        </p:nvSpPr>
        <p:spPr>
          <a:xfrm>
            <a:off x="6712676" y="513533"/>
            <a:ext cx="1835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Monitoring</a:t>
            </a:r>
          </a:p>
          <a:p>
            <a:r>
              <a:rPr lang="en-US" sz="1000" dirty="0"/>
              <a:t>Prediction</a:t>
            </a:r>
          </a:p>
          <a:p>
            <a:r>
              <a:rPr lang="en-US" sz="1000" dirty="0"/>
              <a:t>Protection</a:t>
            </a:r>
          </a:p>
          <a:p>
            <a:r>
              <a:rPr lang="en-US" sz="1000" dirty="0"/>
              <a:t>Planning</a:t>
            </a:r>
          </a:p>
        </p:txBody>
      </p:sp>
    </p:spTree>
    <p:extLst>
      <p:ext uri="{BB962C8B-B14F-4D97-AF65-F5344CB8AC3E}">
        <p14:creationId xmlns:p14="http://schemas.microsoft.com/office/powerpoint/2010/main" val="1803894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98B550D8-8107-4143-834B-09D06BE1C2C4}"/>
              </a:ext>
            </a:extLst>
          </p:cNvPr>
          <p:cNvSpPr/>
          <p:nvPr/>
        </p:nvSpPr>
        <p:spPr>
          <a:xfrm>
            <a:off x="3399144" y="3860240"/>
            <a:ext cx="1561899" cy="96532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6FFD8-176C-A946-90EE-3FE891D635B2}"/>
              </a:ext>
            </a:extLst>
          </p:cNvPr>
          <p:cNvSpPr txBox="1"/>
          <p:nvPr/>
        </p:nvSpPr>
        <p:spPr>
          <a:xfrm>
            <a:off x="3498075" y="4167039"/>
            <a:ext cx="1489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River Landscapes in the UK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76F618-265B-6C4B-A44D-56E55B0DAD3E}"/>
              </a:ext>
            </a:extLst>
          </p:cNvPr>
          <p:cNvSpPr/>
          <p:nvPr/>
        </p:nvSpPr>
        <p:spPr>
          <a:xfrm>
            <a:off x="2117920" y="1091007"/>
            <a:ext cx="1227509" cy="3902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AA980-4113-C747-BD58-B69E398662A9}"/>
              </a:ext>
            </a:extLst>
          </p:cNvPr>
          <p:cNvSpPr txBox="1"/>
          <p:nvPr/>
        </p:nvSpPr>
        <p:spPr>
          <a:xfrm>
            <a:off x="1964284" y="1176568"/>
            <a:ext cx="14894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River Processes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3A7FEA-F01E-0747-97B0-6B910DDDC0FE}"/>
              </a:ext>
            </a:extLst>
          </p:cNvPr>
          <p:cNvSpPr txBox="1"/>
          <p:nvPr/>
        </p:nvSpPr>
        <p:spPr>
          <a:xfrm>
            <a:off x="2076773" y="2589379"/>
            <a:ext cx="642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Long profile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38A0A3-05F3-A142-8D44-8D589A26B18D}"/>
              </a:ext>
            </a:extLst>
          </p:cNvPr>
          <p:cNvSpPr txBox="1"/>
          <p:nvPr/>
        </p:nvSpPr>
        <p:spPr>
          <a:xfrm>
            <a:off x="3708655" y="210765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Erosion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04E5FE-46A7-CE40-88D7-6BCAC788B951}"/>
              </a:ext>
            </a:extLst>
          </p:cNvPr>
          <p:cNvSpPr txBox="1"/>
          <p:nvPr/>
        </p:nvSpPr>
        <p:spPr>
          <a:xfrm>
            <a:off x="3801650" y="2771321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causes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071BCC-931B-EE44-B7E1-9BA1B5C2BC9C}"/>
              </a:ext>
            </a:extLst>
          </p:cNvPr>
          <p:cNvSpPr txBox="1"/>
          <p:nvPr/>
        </p:nvSpPr>
        <p:spPr>
          <a:xfrm>
            <a:off x="2117643" y="2051094"/>
            <a:ext cx="720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Cross Profile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9C68A38-1667-2348-B374-D4C82CA9D4D1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3330831" y="1316469"/>
            <a:ext cx="136626" cy="35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5AFAD707-022A-BB46-8638-7C348DEA47B1}"/>
              </a:ext>
            </a:extLst>
          </p:cNvPr>
          <p:cNvSpPr/>
          <p:nvPr/>
        </p:nvSpPr>
        <p:spPr>
          <a:xfrm>
            <a:off x="3479062" y="3017342"/>
            <a:ext cx="1527521" cy="5798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84DF1D-321F-7949-8BD9-FA4093F50DCD}"/>
              </a:ext>
            </a:extLst>
          </p:cNvPr>
          <p:cNvSpPr txBox="1"/>
          <p:nvPr/>
        </p:nvSpPr>
        <p:spPr>
          <a:xfrm>
            <a:off x="3584543" y="3044569"/>
            <a:ext cx="15199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River valleys change shape downstream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CF0FDE9-9050-874C-A808-7B0974933D18}"/>
              </a:ext>
            </a:extLst>
          </p:cNvPr>
          <p:cNvSpPr/>
          <p:nvPr/>
        </p:nvSpPr>
        <p:spPr>
          <a:xfrm>
            <a:off x="5950027" y="3144089"/>
            <a:ext cx="1586041" cy="6628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F9EE85-A6E3-9544-8B58-99E6EE4A5305}"/>
              </a:ext>
            </a:extLst>
          </p:cNvPr>
          <p:cNvSpPr txBox="1"/>
          <p:nvPr/>
        </p:nvSpPr>
        <p:spPr>
          <a:xfrm>
            <a:off x="5861023" y="3312083"/>
            <a:ext cx="171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Features of a drainage basin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9993F73-179C-3E46-B4CE-8085EC56DE7B}"/>
              </a:ext>
            </a:extLst>
          </p:cNvPr>
          <p:cNvCxnSpPr>
            <a:cxnSpLocks/>
          </p:cNvCxnSpPr>
          <p:nvPr/>
        </p:nvCxnSpPr>
        <p:spPr>
          <a:xfrm>
            <a:off x="2624622" y="2875465"/>
            <a:ext cx="842835" cy="282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0D2E6CB-9D18-B84E-AB1B-E7E494BEB2F3}"/>
              </a:ext>
            </a:extLst>
          </p:cNvPr>
          <p:cNvCxnSpPr>
            <a:cxnSpLocks/>
            <a:stCxn id="18" idx="1"/>
          </p:cNvCxnSpPr>
          <p:nvPr/>
        </p:nvCxnSpPr>
        <p:spPr>
          <a:xfrm flipV="1">
            <a:off x="3627879" y="3608382"/>
            <a:ext cx="42668" cy="393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6481A4F9-A2E5-B744-A131-D83EBD134F68}"/>
              </a:ext>
            </a:extLst>
          </p:cNvPr>
          <p:cNvSpPr/>
          <p:nvPr/>
        </p:nvSpPr>
        <p:spPr>
          <a:xfrm>
            <a:off x="3584544" y="136046"/>
            <a:ext cx="987456" cy="5020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3C012AE-FE0E-C54A-A597-30019713FDCA}"/>
              </a:ext>
            </a:extLst>
          </p:cNvPr>
          <p:cNvSpPr/>
          <p:nvPr/>
        </p:nvSpPr>
        <p:spPr>
          <a:xfrm>
            <a:off x="3453778" y="1157728"/>
            <a:ext cx="1238989" cy="4169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55F2B53-C7C1-1F40-8F9C-5BEEB4E92D88}"/>
              </a:ext>
            </a:extLst>
          </p:cNvPr>
          <p:cNvSpPr/>
          <p:nvPr/>
        </p:nvSpPr>
        <p:spPr>
          <a:xfrm>
            <a:off x="3643265" y="2210398"/>
            <a:ext cx="1172873" cy="4045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6683614-45A5-974B-85A7-F212DCF17588}"/>
              </a:ext>
            </a:extLst>
          </p:cNvPr>
          <p:cNvSpPr txBox="1"/>
          <p:nvPr/>
        </p:nvSpPr>
        <p:spPr>
          <a:xfrm>
            <a:off x="3467457" y="1213172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Transportation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555AE3B-6B9B-DC46-9AE4-1CB1E2F4D0C7}"/>
              </a:ext>
            </a:extLst>
          </p:cNvPr>
          <p:cNvSpPr txBox="1"/>
          <p:nvPr/>
        </p:nvSpPr>
        <p:spPr>
          <a:xfrm>
            <a:off x="3832099" y="2282046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Deposition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E7FE9B3-83C4-CF48-928A-4D2BA3ABD196}"/>
              </a:ext>
            </a:extLst>
          </p:cNvPr>
          <p:cNvCxnSpPr>
            <a:cxnSpLocks/>
            <a:stCxn id="4" idx="0"/>
            <a:endCxn id="52" idx="2"/>
          </p:cNvCxnSpPr>
          <p:nvPr/>
        </p:nvCxnSpPr>
        <p:spPr>
          <a:xfrm flipV="1">
            <a:off x="2731675" y="387056"/>
            <a:ext cx="852869" cy="7039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02B4637-CE8A-C444-A0E7-985B3AF7DAE5}"/>
              </a:ext>
            </a:extLst>
          </p:cNvPr>
          <p:cNvCxnSpPr>
            <a:cxnSpLocks/>
            <a:stCxn id="5" idx="2"/>
            <a:endCxn id="55" idx="1"/>
          </p:cNvCxnSpPr>
          <p:nvPr/>
        </p:nvCxnSpPr>
        <p:spPr>
          <a:xfrm>
            <a:off x="2709031" y="1453567"/>
            <a:ext cx="1105997" cy="816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AF257FE-1EFD-1940-AC4B-D88BB9228614}"/>
              </a:ext>
            </a:extLst>
          </p:cNvPr>
          <p:cNvCxnSpPr>
            <a:cxnSpLocks/>
            <a:stCxn id="52" idx="3"/>
            <a:endCxn id="53" idx="1"/>
          </p:cNvCxnSpPr>
          <p:nvPr/>
        </p:nvCxnSpPr>
        <p:spPr>
          <a:xfrm flipH="1">
            <a:off x="3635224" y="564546"/>
            <a:ext cx="93930" cy="6542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C65F55BA-3F11-774A-AFE6-05D2B38F80F0}"/>
              </a:ext>
            </a:extLst>
          </p:cNvPr>
          <p:cNvCxnSpPr>
            <a:cxnSpLocks/>
            <a:stCxn id="53" idx="3"/>
            <a:endCxn id="55" idx="0"/>
          </p:cNvCxnSpPr>
          <p:nvPr/>
        </p:nvCxnSpPr>
        <p:spPr>
          <a:xfrm>
            <a:off x="3635224" y="1513644"/>
            <a:ext cx="594478" cy="696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37AA1371-F7A9-3F45-8E22-D4C742856D57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2982903" y="76892"/>
            <a:ext cx="746251" cy="132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C02F11B-F26F-8448-A4A5-AF1FA43FC14A}"/>
              </a:ext>
            </a:extLst>
          </p:cNvPr>
          <p:cNvCxnSpPr>
            <a:cxnSpLocks/>
            <a:endCxn id="53" idx="0"/>
          </p:cNvCxnSpPr>
          <p:nvPr/>
        </p:nvCxnSpPr>
        <p:spPr>
          <a:xfrm flipH="1">
            <a:off x="4073273" y="990803"/>
            <a:ext cx="21578" cy="166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49586F4-105D-014A-9096-17061EF4B502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3815028" y="2555693"/>
            <a:ext cx="212725" cy="235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364CAFD3-B8A7-214C-987E-46006460BBB4}"/>
              </a:ext>
            </a:extLst>
          </p:cNvPr>
          <p:cNvSpPr txBox="1"/>
          <p:nvPr/>
        </p:nvSpPr>
        <p:spPr>
          <a:xfrm>
            <a:off x="3708655" y="730939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 types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2798D87-A176-3E48-BA4C-78CD6FE1FE41}"/>
              </a:ext>
            </a:extLst>
          </p:cNvPr>
          <p:cNvSpPr txBox="1"/>
          <p:nvPr/>
        </p:nvSpPr>
        <p:spPr>
          <a:xfrm>
            <a:off x="2308234" y="-32056"/>
            <a:ext cx="7458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 types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1950B29-B02B-BA4C-8038-FF42978993ED}"/>
              </a:ext>
            </a:extLst>
          </p:cNvPr>
          <p:cNvSpPr/>
          <p:nvPr/>
        </p:nvSpPr>
        <p:spPr>
          <a:xfrm>
            <a:off x="6855915" y="944619"/>
            <a:ext cx="1370863" cy="7766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7651ABC-06DD-954A-8FB3-0EC5DC7856E4}"/>
              </a:ext>
            </a:extLst>
          </p:cNvPr>
          <p:cNvSpPr txBox="1"/>
          <p:nvPr/>
        </p:nvSpPr>
        <p:spPr>
          <a:xfrm>
            <a:off x="6797993" y="1049795"/>
            <a:ext cx="158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River Landforms: characteristics and formation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41C80A58-447B-2540-B6AD-6DF34F265EB2}"/>
              </a:ext>
            </a:extLst>
          </p:cNvPr>
          <p:cNvCxnSpPr>
            <a:cxnSpLocks/>
          </p:cNvCxnSpPr>
          <p:nvPr/>
        </p:nvCxnSpPr>
        <p:spPr>
          <a:xfrm flipH="1">
            <a:off x="4788915" y="2364624"/>
            <a:ext cx="1295879" cy="475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D7745A83-3723-5845-8BF3-6A67AF760206}"/>
              </a:ext>
            </a:extLst>
          </p:cNvPr>
          <p:cNvCxnSpPr>
            <a:cxnSpLocks/>
            <a:stCxn id="52" idx="7"/>
          </p:cNvCxnSpPr>
          <p:nvPr/>
        </p:nvCxnSpPr>
        <p:spPr>
          <a:xfrm>
            <a:off x="4427390" y="209565"/>
            <a:ext cx="2788182" cy="17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44FFE54E-F4E6-0E47-9021-006B8D8533C6}"/>
              </a:ext>
            </a:extLst>
          </p:cNvPr>
          <p:cNvCxnSpPr>
            <a:cxnSpLocks/>
          </p:cNvCxnSpPr>
          <p:nvPr/>
        </p:nvCxnSpPr>
        <p:spPr>
          <a:xfrm>
            <a:off x="4521253" y="481850"/>
            <a:ext cx="1090901" cy="675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AF4528A-DA08-6644-AED7-AB7D46E08041}"/>
              </a:ext>
            </a:extLst>
          </p:cNvPr>
          <p:cNvCxnSpPr>
            <a:cxnSpLocks/>
            <a:stCxn id="55" idx="7"/>
            <a:endCxn id="121" idx="1"/>
          </p:cNvCxnSpPr>
          <p:nvPr/>
        </p:nvCxnSpPr>
        <p:spPr>
          <a:xfrm flipV="1">
            <a:off x="4644375" y="1363447"/>
            <a:ext cx="967780" cy="906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17">
            <a:extLst>
              <a:ext uri="{FF2B5EF4-FFF2-40B4-BE49-F238E27FC236}">
                <a16:creationId xmlns:a16="http://schemas.microsoft.com/office/drawing/2014/main" id="{0EF3BE16-7AF2-8F43-B740-711C7E20616C}"/>
              </a:ext>
            </a:extLst>
          </p:cNvPr>
          <p:cNvSpPr txBox="1"/>
          <p:nvPr/>
        </p:nvSpPr>
        <p:spPr>
          <a:xfrm>
            <a:off x="7180007" y="43398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Waterfalls and gorges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39B7B04-ACCE-8942-9759-0559428A814D}"/>
              </a:ext>
            </a:extLst>
          </p:cNvPr>
          <p:cNvSpPr txBox="1"/>
          <p:nvPr/>
        </p:nvSpPr>
        <p:spPr>
          <a:xfrm>
            <a:off x="6168070" y="379031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Interlocking spurs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6D48819-1599-734C-8D5D-6EB315381495}"/>
              </a:ext>
            </a:extLst>
          </p:cNvPr>
          <p:cNvSpPr txBox="1"/>
          <p:nvPr/>
        </p:nvSpPr>
        <p:spPr>
          <a:xfrm>
            <a:off x="5612155" y="1040281"/>
            <a:ext cx="1031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Meanders and oxbow lakes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1AC54BD-48FD-3748-98BE-A82813BB3456}"/>
              </a:ext>
            </a:extLst>
          </p:cNvPr>
          <p:cNvSpPr txBox="1"/>
          <p:nvPr/>
        </p:nvSpPr>
        <p:spPr>
          <a:xfrm>
            <a:off x="5993056" y="2108236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Levees 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0DEAE87-89B3-D744-A813-68C18F2F3173}"/>
              </a:ext>
            </a:extLst>
          </p:cNvPr>
          <p:cNvSpPr txBox="1"/>
          <p:nvPr/>
        </p:nvSpPr>
        <p:spPr>
          <a:xfrm>
            <a:off x="7016948" y="2712618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Estuaries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6432389-265F-0945-888A-F2D799A9FBFC}"/>
              </a:ext>
            </a:extLst>
          </p:cNvPr>
          <p:cNvSpPr txBox="1"/>
          <p:nvPr/>
        </p:nvSpPr>
        <p:spPr>
          <a:xfrm>
            <a:off x="6272302" y="2459891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Floodplains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6831DC11-C86E-D049-A59E-3EB13CD5B7AD}"/>
              </a:ext>
            </a:extLst>
          </p:cNvPr>
          <p:cNvCxnSpPr>
            <a:cxnSpLocks/>
            <a:endCxn id="120" idx="1"/>
          </p:cNvCxnSpPr>
          <p:nvPr/>
        </p:nvCxnSpPr>
        <p:spPr>
          <a:xfrm>
            <a:off x="4570669" y="376474"/>
            <a:ext cx="1597401" cy="141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AE374E1A-1161-E143-A156-0CA600558132}"/>
              </a:ext>
            </a:extLst>
          </p:cNvPr>
          <p:cNvCxnSpPr>
            <a:cxnSpLocks/>
            <a:stCxn id="125" idx="1"/>
          </p:cNvCxnSpPr>
          <p:nvPr/>
        </p:nvCxnSpPr>
        <p:spPr>
          <a:xfrm flipH="1" flipV="1">
            <a:off x="4788916" y="2505390"/>
            <a:ext cx="1483386" cy="93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6E0AD401-50B0-D841-91E0-4212995B88E0}"/>
              </a:ext>
            </a:extLst>
          </p:cNvPr>
          <p:cNvCxnSpPr>
            <a:cxnSpLocks/>
            <a:stCxn id="124" idx="1"/>
            <a:endCxn id="55" idx="5"/>
          </p:cNvCxnSpPr>
          <p:nvPr/>
        </p:nvCxnSpPr>
        <p:spPr>
          <a:xfrm flipH="1" flipV="1">
            <a:off x="4644375" y="2555693"/>
            <a:ext cx="2372573" cy="2954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CAA0635F-7498-534C-B954-4408B675A31B}"/>
              </a:ext>
            </a:extLst>
          </p:cNvPr>
          <p:cNvCxnSpPr>
            <a:cxnSpLocks/>
          </p:cNvCxnSpPr>
          <p:nvPr/>
        </p:nvCxnSpPr>
        <p:spPr>
          <a:xfrm flipH="1">
            <a:off x="7536068" y="1737642"/>
            <a:ext cx="513932" cy="157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F350A018-6ECF-D44E-AB8A-7C546693058B}"/>
              </a:ext>
            </a:extLst>
          </p:cNvPr>
          <p:cNvCxnSpPr>
            <a:cxnSpLocks/>
          </p:cNvCxnSpPr>
          <p:nvPr/>
        </p:nvCxnSpPr>
        <p:spPr>
          <a:xfrm flipH="1">
            <a:off x="7536068" y="1721278"/>
            <a:ext cx="201095" cy="1050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335400C-820C-5641-B2D1-81AABC87008F}"/>
              </a:ext>
            </a:extLst>
          </p:cNvPr>
          <p:cNvCxnSpPr>
            <a:cxnSpLocks/>
            <a:stCxn id="80" idx="2"/>
          </p:cNvCxnSpPr>
          <p:nvPr/>
        </p:nvCxnSpPr>
        <p:spPr>
          <a:xfrm flipH="1">
            <a:off x="7077015" y="1721278"/>
            <a:ext cx="464332" cy="823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BD50A9AA-C439-0049-B11A-DC8070597113}"/>
              </a:ext>
            </a:extLst>
          </p:cNvPr>
          <p:cNvCxnSpPr>
            <a:cxnSpLocks/>
          </p:cNvCxnSpPr>
          <p:nvPr/>
        </p:nvCxnSpPr>
        <p:spPr>
          <a:xfrm flipH="1">
            <a:off x="6509506" y="1771582"/>
            <a:ext cx="456535" cy="448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88DC2376-C7A6-0347-949D-7401A8B91A46}"/>
              </a:ext>
            </a:extLst>
          </p:cNvPr>
          <p:cNvCxnSpPr>
            <a:cxnSpLocks/>
          </p:cNvCxnSpPr>
          <p:nvPr/>
        </p:nvCxnSpPr>
        <p:spPr>
          <a:xfrm flipH="1">
            <a:off x="6447089" y="1157519"/>
            <a:ext cx="386270" cy="821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6ABD6816-1970-2A44-BBB4-B6BF20BEF66E}"/>
              </a:ext>
            </a:extLst>
          </p:cNvPr>
          <p:cNvCxnSpPr>
            <a:cxnSpLocks/>
          </p:cNvCxnSpPr>
          <p:nvPr/>
        </p:nvCxnSpPr>
        <p:spPr>
          <a:xfrm>
            <a:off x="7162069" y="646511"/>
            <a:ext cx="217713" cy="308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2C1D8C1B-9C80-184C-9B63-4CDDF11DC3C6}"/>
              </a:ext>
            </a:extLst>
          </p:cNvPr>
          <p:cNvCxnSpPr>
            <a:cxnSpLocks/>
            <a:stCxn id="118" idx="2"/>
            <a:endCxn id="80" idx="0"/>
          </p:cNvCxnSpPr>
          <p:nvPr/>
        </p:nvCxnSpPr>
        <p:spPr>
          <a:xfrm flipH="1">
            <a:off x="7541347" y="320397"/>
            <a:ext cx="746140" cy="6242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CC368884-67B9-2546-BBB2-03EF627F7CE9}"/>
              </a:ext>
            </a:extLst>
          </p:cNvPr>
          <p:cNvCxnSpPr>
            <a:cxnSpLocks/>
          </p:cNvCxnSpPr>
          <p:nvPr/>
        </p:nvCxnSpPr>
        <p:spPr>
          <a:xfrm flipH="1" flipV="1">
            <a:off x="2277710" y="1502693"/>
            <a:ext cx="1381066" cy="15146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CC55DAC4-C95D-1240-9425-58D60ABA410E}"/>
              </a:ext>
            </a:extLst>
          </p:cNvPr>
          <p:cNvCxnSpPr>
            <a:cxnSpLocks/>
            <a:stCxn id="201" idx="1"/>
            <a:endCxn id="3" idx="3"/>
          </p:cNvCxnSpPr>
          <p:nvPr/>
        </p:nvCxnSpPr>
        <p:spPr>
          <a:xfrm flipH="1">
            <a:off x="4987569" y="4259784"/>
            <a:ext cx="2392213" cy="138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697EC81-08D5-3F41-92D7-59983348C93E}"/>
              </a:ext>
            </a:extLst>
          </p:cNvPr>
          <p:cNvSpPr/>
          <p:nvPr/>
        </p:nvSpPr>
        <p:spPr>
          <a:xfrm>
            <a:off x="7379782" y="3979509"/>
            <a:ext cx="1506952" cy="5605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DFCAC4-2D99-E64A-925F-DE972BC86942}"/>
              </a:ext>
            </a:extLst>
          </p:cNvPr>
          <p:cNvSpPr txBox="1"/>
          <p:nvPr/>
        </p:nvSpPr>
        <p:spPr>
          <a:xfrm>
            <a:off x="7194879" y="4021026"/>
            <a:ext cx="1859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Example of a UK river Valley</a:t>
            </a:r>
          </a:p>
        </p:txBody>
      </p: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A7D66926-D905-0644-97AB-AAD2C4EE2FFD}"/>
              </a:ext>
            </a:extLst>
          </p:cNvPr>
          <p:cNvCxnSpPr>
            <a:cxnSpLocks/>
          </p:cNvCxnSpPr>
          <p:nvPr/>
        </p:nvCxnSpPr>
        <p:spPr>
          <a:xfrm>
            <a:off x="8215403" y="1744673"/>
            <a:ext cx="467878" cy="2234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DD465918-1BBE-104C-BF9B-46D76CFDEBC7}"/>
              </a:ext>
            </a:extLst>
          </p:cNvPr>
          <p:cNvCxnSpPr>
            <a:cxnSpLocks/>
            <a:stCxn id="42" idx="1"/>
          </p:cNvCxnSpPr>
          <p:nvPr/>
        </p:nvCxnSpPr>
        <p:spPr>
          <a:xfrm flipH="1" flipV="1">
            <a:off x="4984680" y="3269800"/>
            <a:ext cx="965347" cy="2056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>
            <a:extLst>
              <a:ext uri="{FF2B5EF4-FFF2-40B4-BE49-F238E27FC236}">
                <a16:creationId xmlns:a16="http://schemas.microsoft.com/office/drawing/2014/main" id="{26057E11-68D3-554E-82C9-505C5E4FFCE3}"/>
              </a:ext>
            </a:extLst>
          </p:cNvPr>
          <p:cNvCxnSpPr>
            <a:cxnSpLocks/>
          </p:cNvCxnSpPr>
          <p:nvPr/>
        </p:nvCxnSpPr>
        <p:spPr>
          <a:xfrm flipH="1" flipV="1">
            <a:off x="2669668" y="2384728"/>
            <a:ext cx="837225" cy="630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AAF93EB1-1A6C-6F4A-9AEE-C23FD6FF7559}"/>
              </a:ext>
            </a:extLst>
          </p:cNvPr>
          <p:cNvCxnSpPr>
            <a:cxnSpLocks/>
            <a:endCxn id="18" idx="7"/>
          </p:cNvCxnSpPr>
          <p:nvPr/>
        </p:nvCxnSpPr>
        <p:spPr>
          <a:xfrm flipH="1">
            <a:off x="4732308" y="3667459"/>
            <a:ext cx="1209886" cy="334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7B83395A-FB0E-7741-8187-F675F518A39C}"/>
              </a:ext>
            </a:extLst>
          </p:cNvPr>
          <p:cNvCxnSpPr>
            <a:cxnSpLocks/>
          </p:cNvCxnSpPr>
          <p:nvPr/>
        </p:nvCxnSpPr>
        <p:spPr>
          <a:xfrm flipH="1" flipV="1">
            <a:off x="6509506" y="3816031"/>
            <a:ext cx="894848" cy="1634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2" name="Freeform 261">
            <a:extLst>
              <a:ext uri="{FF2B5EF4-FFF2-40B4-BE49-F238E27FC236}">
                <a16:creationId xmlns:a16="http://schemas.microsoft.com/office/drawing/2014/main" id="{6661BCFC-B032-BF4F-BCBC-C09565FE1939}"/>
              </a:ext>
            </a:extLst>
          </p:cNvPr>
          <p:cNvSpPr/>
          <p:nvPr/>
        </p:nvSpPr>
        <p:spPr>
          <a:xfrm>
            <a:off x="4766872" y="1364105"/>
            <a:ext cx="4260679" cy="3598352"/>
          </a:xfrm>
          <a:custGeom>
            <a:avLst/>
            <a:gdLst>
              <a:gd name="connsiteX0" fmla="*/ 3477718 w 4260679"/>
              <a:gd name="connsiteY0" fmla="*/ 0 h 3598352"/>
              <a:gd name="connsiteX1" fmla="*/ 3792512 w 4260679"/>
              <a:gd name="connsiteY1" fmla="*/ 674557 h 3598352"/>
              <a:gd name="connsiteX2" fmla="*/ 4047344 w 4260679"/>
              <a:gd name="connsiteY2" fmla="*/ 1528997 h 3598352"/>
              <a:gd name="connsiteX3" fmla="*/ 4152276 w 4260679"/>
              <a:gd name="connsiteY3" fmla="*/ 2038662 h 3598352"/>
              <a:gd name="connsiteX4" fmla="*/ 4182256 w 4260679"/>
              <a:gd name="connsiteY4" fmla="*/ 2563318 h 3598352"/>
              <a:gd name="connsiteX5" fmla="*/ 4257207 w 4260679"/>
              <a:gd name="connsiteY5" fmla="*/ 3043003 h 3598352"/>
              <a:gd name="connsiteX6" fmla="*/ 4152276 w 4260679"/>
              <a:gd name="connsiteY6" fmla="*/ 3402767 h 3598352"/>
              <a:gd name="connsiteX7" fmla="*/ 3372787 w 4260679"/>
              <a:gd name="connsiteY7" fmla="*/ 3597639 h 3598352"/>
              <a:gd name="connsiteX8" fmla="*/ 2398426 w 4260679"/>
              <a:gd name="connsiteY8" fmla="*/ 3462728 h 3598352"/>
              <a:gd name="connsiteX9" fmla="*/ 0 w 4260679"/>
              <a:gd name="connsiteY9" fmla="*/ 3312826 h 359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60679" h="3598352">
                <a:moveTo>
                  <a:pt x="3477718" y="0"/>
                </a:moveTo>
                <a:cubicBezTo>
                  <a:pt x="3587646" y="209862"/>
                  <a:pt x="3697574" y="419724"/>
                  <a:pt x="3792512" y="674557"/>
                </a:cubicBezTo>
                <a:cubicBezTo>
                  <a:pt x="3887450" y="929390"/>
                  <a:pt x="3987383" y="1301646"/>
                  <a:pt x="4047344" y="1528997"/>
                </a:cubicBezTo>
                <a:cubicBezTo>
                  <a:pt x="4107305" y="1756348"/>
                  <a:pt x="4129791" y="1866275"/>
                  <a:pt x="4152276" y="2038662"/>
                </a:cubicBezTo>
                <a:cubicBezTo>
                  <a:pt x="4174761" y="2211049"/>
                  <a:pt x="4164768" y="2395928"/>
                  <a:pt x="4182256" y="2563318"/>
                </a:cubicBezTo>
                <a:cubicBezTo>
                  <a:pt x="4199744" y="2730708"/>
                  <a:pt x="4262204" y="2903095"/>
                  <a:pt x="4257207" y="3043003"/>
                </a:cubicBezTo>
                <a:cubicBezTo>
                  <a:pt x="4252210" y="3182911"/>
                  <a:pt x="4299679" y="3310328"/>
                  <a:pt x="4152276" y="3402767"/>
                </a:cubicBezTo>
                <a:cubicBezTo>
                  <a:pt x="4004873" y="3495206"/>
                  <a:pt x="3665095" y="3587646"/>
                  <a:pt x="3372787" y="3597639"/>
                </a:cubicBezTo>
                <a:cubicBezTo>
                  <a:pt x="3080479" y="3607632"/>
                  <a:pt x="2960557" y="3510197"/>
                  <a:pt x="2398426" y="3462728"/>
                </a:cubicBezTo>
                <a:cubicBezTo>
                  <a:pt x="1836295" y="3415259"/>
                  <a:pt x="918147" y="3364042"/>
                  <a:pt x="0" y="331282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C820FF3B-2096-9048-A4C2-3E4E0EEBD86C}"/>
              </a:ext>
            </a:extLst>
          </p:cNvPr>
          <p:cNvSpPr/>
          <p:nvPr/>
        </p:nvSpPr>
        <p:spPr>
          <a:xfrm>
            <a:off x="1746386" y="4689539"/>
            <a:ext cx="1506952" cy="5605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72CA7071-A0B6-1148-896E-B02D7BD70CEC}"/>
              </a:ext>
            </a:extLst>
          </p:cNvPr>
          <p:cNvSpPr txBox="1"/>
          <p:nvPr/>
        </p:nvSpPr>
        <p:spPr>
          <a:xfrm>
            <a:off x="1651884" y="4671786"/>
            <a:ext cx="1600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Management Strategies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BA182124-38AF-7742-B1F1-9B06DCA5A506}"/>
              </a:ext>
            </a:extLst>
          </p:cNvPr>
          <p:cNvSpPr/>
          <p:nvPr/>
        </p:nvSpPr>
        <p:spPr>
          <a:xfrm>
            <a:off x="6201513" y="5419970"/>
            <a:ext cx="1506952" cy="5605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EBDA1BA-D542-F249-8ABA-B0CA7E085A5D}"/>
              </a:ext>
            </a:extLst>
          </p:cNvPr>
          <p:cNvSpPr txBox="1"/>
          <p:nvPr/>
        </p:nvSpPr>
        <p:spPr>
          <a:xfrm>
            <a:off x="6016610" y="5461487"/>
            <a:ext cx="1859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Example of a UK flood management scheme</a:t>
            </a: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9E82A1C4-4E7E-5F4F-878D-743975C23603}"/>
              </a:ext>
            </a:extLst>
          </p:cNvPr>
          <p:cNvSpPr/>
          <p:nvPr/>
        </p:nvSpPr>
        <p:spPr>
          <a:xfrm>
            <a:off x="524140" y="829288"/>
            <a:ext cx="767464" cy="3185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E7E2FB3E-EABC-4647-B719-9136E7944886}"/>
              </a:ext>
            </a:extLst>
          </p:cNvPr>
          <p:cNvSpPr/>
          <p:nvPr/>
        </p:nvSpPr>
        <p:spPr>
          <a:xfrm>
            <a:off x="2731675" y="5394510"/>
            <a:ext cx="823004" cy="3792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64371EB6-3C27-FC4F-AB23-7681ACD53B16}"/>
              </a:ext>
            </a:extLst>
          </p:cNvPr>
          <p:cNvCxnSpPr>
            <a:cxnSpLocks/>
          </p:cNvCxnSpPr>
          <p:nvPr/>
        </p:nvCxnSpPr>
        <p:spPr>
          <a:xfrm flipH="1">
            <a:off x="3194788" y="4457987"/>
            <a:ext cx="204358" cy="231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2E1954D-FDA2-F644-9518-978ECF924255}"/>
              </a:ext>
            </a:extLst>
          </p:cNvPr>
          <p:cNvCxnSpPr>
            <a:cxnSpLocks/>
            <a:endCxn id="18" idx="4"/>
          </p:cNvCxnSpPr>
          <p:nvPr/>
        </p:nvCxnSpPr>
        <p:spPr>
          <a:xfrm flipH="1" flipV="1">
            <a:off x="4180094" y="4825560"/>
            <a:ext cx="2021420" cy="874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FD0FCC07-2641-A14E-B3A8-9F3DFE1FF9FF}"/>
              </a:ext>
            </a:extLst>
          </p:cNvPr>
          <p:cNvCxnSpPr>
            <a:cxnSpLocks/>
          </p:cNvCxnSpPr>
          <p:nvPr/>
        </p:nvCxnSpPr>
        <p:spPr>
          <a:xfrm flipH="1" flipV="1">
            <a:off x="3236077" y="5061123"/>
            <a:ext cx="3000001" cy="741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Rectangle 278">
            <a:extLst>
              <a:ext uri="{FF2B5EF4-FFF2-40B4-BE49-F238E27FC236}">
                <a16:creationId xmlns:a16="http://schemas.microsoft.com/office/drawing/2014/main" id="{F6E99B5E-F8BF-9D49-99A0-C2390BAEB7D1}"/>
              </a:ext>
            </a:extLst>
          </p:cNvPr>
          <p:cNvSpPr/>
          <p:nvPr/>
        </p:nvSpPr>
        <p:spPr>
          <a:xfrm>
            <a:off x="646734" y="870884"/>
            <a:ext cx="4347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Soft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51DC5DE4-A773-AC4A-B34B-A60F47268AE3}"/>
              </a:ext>
            </a:extLst>
          </p:cNvPr>
          <p:cNvSpPr/>
          <p:nvPr/>
        </p:nvSpPr>
        <p:spPr>
          <a:xfrm>
            <a:off x="2922670" y="5461487"/>
            <a:ext cx="7344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Hard</a:t>
            </a:r>
          </a:p>
        </p:txBody>
      </p: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5B41B49E-624A-2D44-86A5-511C0690FA8F}"/>
              </a:ext>
            </a:extLst>
          </p:cNvPr>
          <p:cNvCxnSpPr>
            <a:cxnSpLocks/>
            <a:stCxn id="271" idx="0"/>
          </p:cNvCxnSpPr>
          <p:nvPr/>
        </p:nvCxnSpPr>
        <p:spPr>
          <a:xfrm flipH="1" flipV="1">
            <a:off x="2803701" y="5243068"/>
            <a:ext cx="339476" cy="151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60A3A638-27F3-024C-85BB-B42EA33B4660}"/>
              </a:ext>
            </a:extLst>
          </p:cNvPr>
          <p:cNvCxnSpPr>
            <a:cxnSpLocks/>
            <a:endCxn id="279" idx="2"/>
          </p:cNvCxnSpPr>
          <p:nvPr/>
        </p:nvCxnSpPr>
        <p:spPr>
          <a:xfrm flipH="1" flipV="1">
            <a:off x="864101" y="1147883"/>
            <a:ext cx="2165544" cy="35416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TextBox 286">
            <a:extLst>
              <a:ext uri="{FF2B5EF4-FFF2-40B4-BE49-F238E27FC236}">
                <a16:creationId xmlns:a16="http://schemas.microsoft.com/office/drawing/2014/main" id="{74EEA844-4167-5544-A83B-352D7F4698CB}"/>
              </a:ext>
            </a:extLst>
          </p:cNvPr>
          <p:cNvSpPr txBox="1"/>
          <p:nvPr/>
        </p:nvSpPr>
        <p:spPr>
          <a:xfrm>
            <a:off x="6047059" y="5055392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Strategy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B5AEE032-7BD3-2340-B5BE-AF9911AEBCF9}"/>
              </a:ext>
            </a:extLst>
          </p:cNvPr>
          <p:cNvSpPr txBox="1"/>
          <p:nvPr/>
        </p:nvSpPr>
        <p:spPr>
          <a:xfrm>
            <a:off x="8050000" y="5756931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Issues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399D0510-0197-F64C-9425-069783E15BB1}"/>
              </a:ext>
            </a:extLst>
          </p:cNvPr>
          <p:cNvSpPr txBox="1"/>
          <p:nvPr/>
        </p:nvSpPr>
        <p:spPr>
          <a:xfrm>
            <a:off x="6718251" y="6307686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Economic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6A220C26-A48F-FC47-9530-7295E37B2BC3}"/>
              </a:ext>
            </a:extLst>
          </p:cNvPr>
          <p:cNvSpPr txBox="1"/>
          <p:nvPr/>
        </p:nvSpPr>
        <p:spPr>
          <a:xfrm>
            <a:off x="7536068" y="6516264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Social</a:t>
            </a: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A32867C6-7EA4-0B4A-837B-0D64CF4FEBC0}"/>
              </a:ext>
            </a:extLst>
          </p:cNvPr>
          <p:cNvSpPr txBox="1"/>
          <p:nvPr/>
        </p:nvSpPr>
        <p:spPr>
          <a:xfrm>
            <a:off x="7991" y="57538"/>
            <a:ext cx="1064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Flood warnings and preparation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22DF44C8-2188-B440-998D-DBAEEBF68E4C}"/>
              </a:ext>
            </a:extLst>
          </p:cNvPr>
          <p:cNvSpPr txBox="1"/>
          <p:nvPr/>
        </p:nvSpPr>
        <p:spPr>
          <a:xfrm>
            <a:off x="5821481" y="6022036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Environmental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E6FEDDA1-F919-D24F-BCEB-FB9D5381398C}"/>
              </a:ext>
            </a:extLst>
          </p:cNvPr>
          <p:cNvSpPr txBox="1"/>
          <p:nvPr/>
        </p:nvSpPr>
        <p:spPr>
          <a:xfrm>
            <a:off x="114842" y="1327823"/>
            <a:ext cx="1064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Flood plain zoning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41566D72-5453-0B4E-9B92-6E228C3CA34D}"/>
              </a:ext>
            </a:extLst>
          </p:cNvPr>
          <p:cNvSpPr txBox="1"/>
          <p:nvPr/>
        </p:nvSpPr>
        <p:spPr>
          <a:xfrm>
            <a:off x="7768462" y="5099032"/>
            <a:ext cx="1301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Why was it required?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26BD2ED2-A39C-3844-840A-BDD58CE7DFD6}"/>
              </a:ext>
            </a:extLst>
          </p:cNvPr>
          <p:cNvSpPr txBox="1"/>
          <p:nvPr/>
        </p:nvSpPr>
        <p:spPr>
          <a:xfrm>
            <a:off x="1349912" y="909003"/>
            <a:ext cx="832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Planting trees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21C619BD-83F5-0144-87E7-98548E91CE5B}"/>
              </a:ext>
            </a:extLst>
          </p:cNvPr>
          <p:cNvSpPr txBox="1"/>
          <p:nvPr/>
        </p:nvSpPr>
        <p:spPr>
          <a:xfrm>
            <a:off x="1161320" y="1366218"/>
            <a:ext cx="94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River restoration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27A5D8EA-7D85-4143-A848-B2102C57D688}"/>
              </a:ext>
            </a:extLst>
          </p:cNvPr>
          <p:cNvSpPr txBox="1"/>
          <p:nvPr/>
        </p:nvSpPr>
        <p:spPr>
          <a:xfrm>
            <a:off x="1713584" y="5659807"/>
            <a:ext cx="109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Dams and reservoirs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6A0C6217-451D-2746-A213-91C4731FC417}"/>
              </a:ext>
            </a:extLst>
          </p:cNvPr>
          <p:cNvSpPr txBox="1"/>
          <p:nvPr/>
        </p:nvSpPr>
        <p:spPr>
          <a:xfrm>
            <a:off x="2834662" y="5906297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Embankments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AB44D673-3669-A94C-AF7D-65B7D99BB7F3}"/>
              </a:ext>
            </a:extLst>
          </p:cNvPr>
          <p:cNvSpPr txBox="1"/>
          <p:nvPr/>
        </p:nvSpPr>
        <p:spPr>
          <a:xfrm>
            <a:off x="3679830" y="5584117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Flood relief channels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C95C26BC-53D1-CA4F-91E3-A8F844201366}"/>
              </a:ext>
            </a:extLst>
          </p:cNvPr>
          <p:cNvSpPr txBox="1"/>
          <p:nvPr/>
        </p:nvSpPr>
        <p:spPr>
          <a:xfrm>
            <a:off x="1362405" y="5324871"/>
            <a:ext cx="2214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Straightening</a:t>
            </a: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CDF298DB-484B-D943-B1DF-AF7D34FEB68C}"/>
              </a:ext>
            </a:extLst>
          </p:cNvPr>
          <p:cNvCxnSpPr>
            <a:cxnSpLocks/>
            <a:stCxn id="270" idx="1"/>
          </p:cNvCxnSpPr>
          <p:nvPr/>
        </p:nvCxnSpPr>
        <p:spPr>
          <a:xfrm flipH="1" flipV="1">
            <a:off x="355197" y="713575"/>
            <a:ext cx="281336" cy="162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8AFDFE95-67C6-C44A-BED6-A83BDC756415}"/>
              </a:ext>
            </a:extLst>
          </p:cNvPr>
          <p:cNvCxnSpPr>
            <a:cxnSpLocks/>
            <a:stCxn id="270" idx="2"/>
          </p:cNvCxnSpPr>
          <p:nvPr/>
        </p:nvCxnSpPr>
        <p:spPr>
          <a:xfrm flipH="1">
            <a:off x="326842" y="988586"/>
            <a:ext cx="197298" cy="3403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4DF75C33-8534-7142-9B3C-1AA9C9DDE16F}"/>
              </a:ext>
            </a:extLst>
          </p:cNvPr>
          <p:cNvCxnSpPr>
            <a:cxnSpLocks/>
            <a:endCxn id="270" idx="6"/>
          </p:cNvCxnSpPr>
          <p:nvPr/>
        </p:nvCxnSpPr>
        <p:spPr>
          <a:xfrm flipH="1" flipV="1">
            <a:off x="1291604" y="988586"/>
            <a:ext cx="89974" cy="187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5D0E9895-53CB-1A4D-A744-9AB9D3993F11}"/>
              </a:ext>
            </a:extLst>
          </p:cNvPr>
          <p:cNvCxnSpPr>
            <a:cxnSpLocks/>
            <a:endCxn id="270" idx="5"/>
          </p:cNvCxnSpPr>
          <p:nvPr/>
        </p:nvCxnSpPr>
        <p:spPr>
          <a:xfrm flipH="1" flipV="1">
            <a:off x="1179211" y="1101226"/>
            <a:ext cx="122498" cy="296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DD78F1BB-B071-9046-ADC1-3A76FBDD7729}"/>
              </a:ext>
            </a:extLst>
          </p:cNvPr>
          <p:cNvCxnSpPr>
            <a:cxnSpLocks/>
            <a:stCxn id="271" idx="3"/>
          </p:cNvCxnSpPr>
          <p:nvPr/>
        </p:nvCxnSpPr>
        <p:spPr>
          <a:xfrm flipH="1">
            <a:off x="2412557" y="5718190"/>
            <a:ext cx="439644" cy="218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9841B36F-4D72-4D4C-B117-F448BAFA03E2}"/>
              </a:ext>
            </a:extLst>
          </p:cNvPr>
          <p:cNvCxnSpPr>
            <a:cxnSpLocks/>
          </p:cNvCxnSpPr>
          <p:nvPr/>
        </p:nvCxnSpPr>
        <p:spPr>
          <a:xfrm flipH="1" flipV="1">
            <a:off x="2291341" y="5513837"/>
            <a:ext cx="464085" cy="7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5924A44A-F84E-8A4F-AED8-F1E5F934CAE6}"/>
              </a:ext>
            </a:extLst>
          </p:cNvPr>
          <p:cNvCxnSpPr>
            <a:cxnSpLocks/>
            <a:endCxn id="271" idx="4"/>
          </p:cNvCxnSpPr>
          <p:nvPr/>
        </p:nvCxnSpPr>
        <p:spPr>
          <a:xfrm flipH="1" flipV="1">
            <a:off x="3143177" y="5773725"/>
            <a:ext cx="202252" cy="206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3B8F46F2-02AF-4A41-B250-7152E2260662}"/>
              </a:ext>
            </a:extLst>
          </p:cNvPr>
          <p:cNvCxnSpPr>
            <a:cxnSpLocks/>
            <a:stCxn id="300" idx="1"/>
            <a:endCxn id="271" idx="6"/>
          </p:cNvCxnSpPr>
          <p:nvPr/>
        </p:nvCxnSpPr>
        <p:spPr>
          <a:xfrm flipH="1" flipV="1">
            <a:off x="3554679" y="5584118"/>
            <a:ext cx="125151" cy="138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8B8D4342-DBB7-3340-B371-55DD192A65BB}"/>
              </a:ext>
            </a:extLst>
          </p:cNvPr>
          <p:cNvCxnSpPr>
            <a:cxnSpLocks/>
          </p:cNvCxnSpPr>
          <p:nvPr/>
        </p:nvCxnSpPr>
        <p:spPr>
          <a:xfrm flipH="1" flipV="1">
            <a:off x="6383230" y="5286281"/>
            <a:ext cx="393553" cy="139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22EB2AF8-9515-D846-B9D2-C3793BC03A02}"/>
              </a:ext>
            </a:extLst>
          </p:cNvPr>
          <p:cNvCxnSpPr>
            <a:cxnSpLocks/>
            <a:endCxn id="294" idx="1"/>
          </p:cNvCxnSpPr>
          <p:nvPr/>
        </p:nvCxnSpPr>
        <p:spPr>
          <a:xfrm flipV="1">
            <a:off x="7379782" y="5329865"/>
            <a:ext cx="388680" cy="95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>
            <a:extLst>
              <a:ext uri="{FF2B5EF4-FFF2-40B4-BE49-F238E27FC236}">
                <a16:creationId xmlns:a16="http://schemas.microsoft.com/office/drawing/2014/main" id="{20FE4BD7-997B-4A48-9C77-B8B58771C2D5}"/>
              </a:ext>
            </a:extLst>
          </p:cNvPr>
          <p:cNvCxnSpPr>
            <a:cxnSpLocks/>
            <a:endCxn id="288" idx="1"/>
          </p:cNvCxnSpPr>
          <p:nvPr/>
        </p:nvCxnSpPr>
        <p:spPr>
          <a:xfrm>
            <a:off x="7708465" y="5845392"/>
            <a:ext cx="341535" cy="50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9" name="Straight Connector 338">
            <a:extLst>
              <a:ext uri="{FF2B5EF4-FFF2-40B4-BE49-F238E27FC236}">
                <a16:creationId xmlns:a16="http://schemas.microsoft.com/office/drawing/2014/main" id="{EBA02E88-7270-3844-970E-A59A21FCE76F}"/>
              </a:ext>
            </a:extLst>
          </p:cNvPr>
          <p:cNvCxnSpPr>
            <a:cxnSpLocks/>
          </p:cNvCxnSpPr>
          <p:nvPr/>
        </p:nvCxnSpPr>
        <p:spPr>
          <a:xfrm flipV="1">
            <a:off x="6833359" y="6005211"/>
            <a:ext cx="1267875" cy="1780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Straight Connector 342">
            <a:extLst>
              <a:ext uri="{FF2B5EF4-FFF2-40B4-BE49-F238E27FC236}">
                <a16:creationId xmlns:a16="http://schemas.microsoft.com/office/drawing/2014/main" id="{0A895898-92A2-B542-BAA0-0E07D49C0F73}"/>
              </a:ext>
            </a:extLst>
          </p:cNvPr>
          <p:cNvCxnSpPr>
            <a:cxnSpLocks/>
          </p:cNvCxnSpPr>
          <p:nvPr/>
        </p:nvCxnSpPr>
        <p:spPr>
          <a:xfrm flipV="1">
            <a:off x="7379782" y="6033930"/>
            <a:ext cx="828234" cy="3438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8D9C0763-BFAB-D64F-8543-26AD3E316B5D}"/>
              </a:ext>
            </a:extLst>
          </p:cNvPr>
          <p:cNvCxnSpPr>
            <a:cxnSpLocks/>
          </p:cNvCxnSpPr>
          <p:nvPr/>
        </p:nvCxnSpPr>
        <p:spPr>
          <a:xfrm flipV="1">
            <a:off x="7987593" y="5992372"/>
            <a:ext cx="395437" cy="5452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2" name="Rectangle 351">
            <a:extLst>
              <a:ext uri="{FF2B5EF4-FFF2-40B4-BE49-F238E27FC236}">
                <a16:creationId xmlns:a16="http://schemas.microsoft.com/office/drawing/2014/main" id="{290CC589-6528-4B47-A6EB-1DAB30BD8577}"/>
              </a:ext>
            </a:extLst>
          </p:cNvPr>
          <p:cNvSpPr/>
          <p:nvPr/>
        </p:nvSpPr>
        <p:spPr>
          <a:xfrm>
            <a:off x="328945" y="2386020"/>
            <a:ext cx="1015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Factors affecting flood risk</a:t>
            </a:r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846879CB-FD1F-0240-BE49-9FD92C7F5737}"/>
              </a:ext>
            </a:extLst>
          </p:cNvPr>
          <p:cNvSpPr/>
          <p:nvPr/>
        </p:nvSpPr>
        <p:spPr>
          <a:xfrm>
            <a:off x="334777" y="2235737"/>
            <a:ext cx="724455" cy="9701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375" name="Straight Connector 374">
            <a:extLst>
              <a:ext uri="{FF2B5EF4-FFF2-40B4-BE49-F238E27FC236}">
                <a16:creationId xmlns:a16="http://schemas.microsoft.com/office/drawing/2014/main" id="{FF175A45-2510-C24B-B1E4-58A2363D149A}"/>
              </a:ext>
            </a:extLst>
          </p:cNvPr>
          <p:cNvCxnSpPr>
            <a:cxnSpLocks/>
            <a:stCxn id="264" idx="0"/>
            <a:endCxn id="374" idx="6"/>
          </p:cNvCxnSpPr>
          <p:nvPr/>
        </p:nvCxnSpPr>
        <p:spPr>
          <a:xfrm flipH="1" flipV="1">
            <a:off x="1059232" y="2720788"/>
            <a:ext cx="1392706" cy="19509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2FB3774F-1E61-6942-9656-26AECCAB3318}"/>
              </a:ext>
            </a:extLst>
          </p:cNvPr>
          <p:cNvCxnSpPr>
            <a:cxnSpLocks/>
          </p:cNvCxnSpPr>
          <p:nvPr/>
        </p:nvCxnSpPr>
        <p:spPr>
          <a:xfrm flipV="1">
            <a:off x="270570" y="3157630"/>
            <a:ext cx="234824" cy="4784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496F51CC-68BE-C846-9FA8-9CE7E58F57BD}"/>
              </a:ext>
            </a:extLst>
          </p:cNvPr>
          <p:cNvCxnSpPr>
            <a:cxnSpLocks/>
            <a:stCxn id="393" idx="1"/>
          </p:cNvCxnSpPr>
          <p:nvPr/>
        </p:nvCxnSpPr>
        <p:spPr>
          <a:xfrm flipH="1" flipV="1">
            <a:off x="789862" y="3199591"/>
            <a:ext cx="73860" cy="1758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0" name="Straight Connector 389">
            <a:extLst>
              <a:ext uri="{FF2B5EF4-FFF2-40B4-BE49-F238E27FC236}">
                <a16:creationId xmlns:a16="http://schemas.microsoft.com/office/drawing/2014/main" id="{1A50BB0E-8CBB-E44A-9802-2F44B3DAF8BA}"/>
              </a:ext>
            </a:extLst>
          </p:cNvPr>
          <p:cNvCxnSpPr>
            <a:cxnSpLocks/>
            <a:stCxn id="394" idx="0"/>
            <a:endCxn id="374" idx="4"/>
          </p:cNvCxnSpPr>
          <p:nvPr/>
        </p:nvCxnSpPr>
        <p:spPr>
          <a:xfrm flipV="1">
            <a:off x="595961" y="3205838"/>
            <a:ext cx="101044" cy="26635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3" name="Oval 392">
            <a:extLst>
              <a:ext uri="{FF2B5EF4-FFF2-40B4-BE49-F238E27FC236}">
                <a16:creationId xmlns:a16="http://schemas.microsoft.com/office/drawing/2014/main" id="{86FF1951-937A-D54E-BE21-D6AA0F8529B3}"/>
              </a:ext>
            </a:extLst>
          </p:cNvPr>
          <p:cNvSpPr/>
          <p:nvPr/>
        </p:nvSpPr>
        <p:spPr>
          <a:xfrm>
            <a:off x="743196" y="4902618"/>
            <a:ext cx="823004" cy="3792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2905FBA3-56A9-1A4C-8D3D-848263D92240}"/>
              </a:ext>
            </a:extLst>
          </p:cNvPr>
          <p:cNvSpPr/>
          <p:nvPr/>
        </p:nvSpPr>
        <p:spPr>
          <a:xfrm>
            <a:off x="84363" y="5869414"/>
            <a:ext cx="1023196" cy="4386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FDB2C6F3-2855-C24B-86FD-B35D54D1A873}"/>
              </a:ext>
            </a:extLst>
          </p:cNvPr>
          <p:cNvSpPr/>
          <p:nvPr/>
        </p:nvSpPr>
        <p:spPr>
          <a:xfrm>
            <a:off x="20497" y="3659532"/>
            <a:ext cx="562022" cy="3792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31A4CB50-E6FD-8647-A574-5630543B9BEC}"/>
              </a:ext>
            </a:extLst>
          </p:cNvPr>
          <p:cNvSpPr/>
          <p:nvPr/>
        </p:nvSpPr>
        <p:spPr>
          <a:xfrm>
            <a:off x="2603" y="3699090"/>
            <a:ext cx="7344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Human</a:t>
            </a:r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74C1D835-FCB3-B241-8A2C-1C63D2A904BE}"/>
              </a:ext>
            </a:extLst>
          </p:cNvPr>
          <p:cNvSpPr/>
          <p:nvPr/>
        </p:nvSpPr>
        <p:spPr>
          <a:xfrm>
            <a:off x="870159" y="4935534"/>
            <a:ext cx="7344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Physical</a:t>
            </a:r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54FC0F89-E83A-1543-943E-58D00AC5954A}"/>
              </a:ext>
            </a:extLst>
          </p:cNvPr>
          <p:cNvSpPr/>
          <p:nvPr/>
        </p:nvSpPr>
        <p:spPr>
          <a:xfrm>
            <a:off x="137968" y="5937166"/>
            <a:ext cx="10808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Hydrograph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B19DA303-2E71-3947-8E04-AACA71802C00}"/>
              </a:ext>
            </a:extLst>
          </p:cNvPr>
          <p:cNvSpPr txBox="1"/>
          <p:nvPr/>
        </p:nvSpPr>
        <p:spPr>
          <a:xfrm>
            <a:off x="2622" y="4121134"/>
            <a:ext cx="7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Urban surfaces</a:t>
            </a:r>
          </a:p>
        </p:txBody>
      </p:sp>
      <p:cxnSp>
        <p:nvCxnSpPr>
          <p:cNvPr id="401" name="Straight Connector 400">
            <a:extLst>
              <a:ext uri="{FF2B5EF4-FFF2-40B4-BE49-F238E27FC236}">
                <a16:creationId xmlns:a16="http://schemas.microsoft.com/office/drawing/2014/main" id="{A146733B-6E89-FC4A-879A-D85323967A37}"/>
              </a:ext>
            </a:extLst>
          </p:cNvPr>
          <p:cNvCxnSpPr>
            <a:cxnSpLocks/>
            <a:stCxn id="399" idx="0"/>
            <a:endCxn id="395" idx="4"/>
          </p:cNvCxnSpPr>
          <p:nvPr/>
        </p:nvCxnSpPr>
        <p:spPr>
          <a:xfrm flipH="1" flipV="1">
            <a:off x="301508" y="4038747"/>
            <a:ext cx="81471" cy="82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" name="TextBox 408">
            <a:extLst>
              <a:ext uri="{FF2B5EF4-FFF2-40B4-BE49-F238E27FC236}">
                <a16:creationId xmlns:a16="http://schemas.microsoft.com/office/drawing/2014/main" id="{E2411828-1C39-FE45-9822-8DA03673521A}"/>
              </a:ext>
            </a:extLst>
          </p:cNvPr>
          <p:cNvSpPr txBox="1"/>
          <p:nvPr/>
        </p:nvSpPr>
        <p:spPr>
          <a:xfrm>
            <a:off x="1226186" y="4329905"/>
            <a:ext cx="124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Precipitation</a:t>
            </a: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166F79E0-5A26-B649-9CF2-193FB18C590B}"/>
              </a:ext>
            </a:extLst>
          </p:cNvPr>
          <p:cNvSpPr txBox="1"/>
          <p:nvPr/>
        </p:nvSpPr>
        <p:spPr>
          <a:xfrm>
            <a:off x="953792" y="3992552"/>
            <a:ext cx="124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Geology</a:t>
            </a: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634387A6-E91D-4442-83B8-AEE3F119B184}"/>
              </a:ext>
            </a:extLst>
          </p:cNvPr>
          <p:cNvSpPr txBox="1"/>
          <p:nvPr/>
        </p:nvSpPr>
        <p:spPr>
          <a:xfrm>
            <a:off x="828939" y="3636484"/>
            <a:ext cx="124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Relief</a:t>
            </a:r>
          </a:p>
        </p:txBody>
      </p:sp>
      <p:cxnSp>
        <p:nvCxnSpPr>
          <p:cNvPr id="413" name="Straight Connector 412">
            <a:extLst>
              <a:ext uri="{FF2B5EF4-FFF2-40B4-BE49-F238E27FC236}">
                <a16:creationId xmlns:a16="http://schemas.microsoft.com/office/drawing/2014/main" id="{1E3088C9-76D7-0E4E-BE3F-3086FDA12B28}"/>
              </a:ext>
            </a:extLst>
          </p:cNvPr>
          <p:cNvCxnSpPr>
            <a:cxnSpLocks/>
          </p:cNvCxnSpPr>
          <p:nvPr/>
        </p:nvCxnSpPr>
        <p:spPr>
          <a:xfrm flipV="1">
            <a:off x="1000482" y="3849139"/>
            <a:ext cx="54836" cy="1070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5" name="Straight Connector 414">
            <a:extLst>
              <a:ext uri="{FF2B5EF4-FFF2-40B4-BE49-F238E27FC236}">
                <a16:creationId xmlns:a16="http://schemas.microsoft.com/office/drawing/2014/main" id="{DF308DD9-4936-2F44-9131-E9A7061E46BA}"/>
              </a:ext>
            </a:extLst>
          </p:cNvPr>
          <p:cNvCxnSpPr>
            <a:cxnSpLocks/>
            <a:stCxn id="393" idx="0"/>
          </p:cNvCxnSpPr>
          <p:nvPr/>
        </p:nvCxnSpPr>
        <p:spPr>
          <a:xfrm flipV="1">
            <a:off x="1154698" y="4227490"/>
            <a:ext cx="85584" cy="675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416">
            <a:extLst>
              <a:ext uri="{FF2B5EF4-FFF2-40B4-BE49-F238E27FC236}">
                <a16:creationId xmlns:a16="http://schemas.microsoft.com/office/drawing/2014/main" id="{24BCC055-3B6A-564C-BD0D-DE728017AFAC}"/>
              </a:ext>
            </a:extLst>
          </p:cNvPr>
          <p:cNvCxnSpPr>
            <a:cxnSpLocks/>
            <a:stCxn id="393" idx="7"/>
          </p:cNvCxnSpPr>
          <p:nvPr/>
        </p:nvCxnSpPr>
        <p:spPr>
          <a:xfrm flipV="1">
            <a:off x="1445674" y="4565267"/>
            <a:ext cx="33930" cy="3928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" name="Rectangle 421">
            <a:extLst>
              <a:ext uri="{FF2B5EF4-FFF2-40B4-BE49-F238E27FC236}">
                <a16:creationId xmlns:a16="http://schemas.microsoft.com/office/drawing/2014/main" id="{34705FA4-6B93-034C-8E96-57EC16167120}"/>
              </a:ext>
            </a:extLst>
          </p:cNvPr>
          <p:cNvSpPr/>
          <p:nvPr/>
        </p:nvSpPr>
        <p:spPr>
          <a:xfrm>
            <a:off x="632769" y="6539077"/>
            <a:ext cx="10808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Short lag time</a:t>
            </a:r>
          </a:p>
        </p:txBody>
      </p:sp>
      <p:sp>
        <p:nvSpPr>
          <p:cNvPr id="423" name="Rectangle 422">
            <a:extLst>
              <a:ext uri="{FF2B5EF4-FFF2-40B4-BE49-F238E27FC236}">
                <a16:creationId xmlns:a16="http://schemas.microsoft.com/office/drawing/2014/main" id="{AAAAF81B-D57A-E740-8316-EE6560519478}"/>
              </a:ext>
            </a:extLst>
          </p:cNvPr>
          <p:cNvSpPr/>
          <p:nvPr/>
        </p:nvSpPr>
        <p:spPr>
          <a:xfrm>
            <a:off x="2683165" y="6413408"/>
            <a:ext cx="108081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Long lag time</a:t>
            </a:r>
          </a:p>
        </p:txBody>
      </p:sp>
      <p:cxnSp>
        <p:nvCxnSpPr>
          <p:cNvPr id="424" name="Straight Connector 423">
            <a:extLst>
              <a:ext uri="{FF2B5EF4-FFF2-40B4-BE49-F238E27FC236}">
                <a16:creationId xmlns:a16="http://schemas.microsoft.com/office/drawing/2014/main" id="{AF5ECB65-B87F-464B-821C-83EBBC1EBADE}"/>
              </a:ext>
            </a:extLst>
          </p:cNvPr>
          <p:cNvCxnSpPr>
            <a:cxnSpLocks/>
            <a:endCxn id="394" idx="4"/>
          </p:cNvCxnSpPr>
          <p:nvPr/>
        </p:nvCxnSpPr>
        <p:spPr>
          <a:xfrm flipH="1" flipV="1">
            <a:off x="595961" y="6308065"/>
            <a:ext cx="377944" cy="266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6" name="Straight Connector 425">
            <a:extLst>
              <a:ext uri="{FF2B5EF4-FFF2-40B4-BE49-F238E27FC236}">
                <a16:creationId xmlns:a16="http://schemas.microsoft.com/office/drawing/2014/main" id="{71618AFA-B5FC-F44C-9B3B-197D88DB3577}"/>
              </a:ext>
            </a:extLst>
          </p:cNvPr>
          <p:cNvCxnSpPr>
            <a:cxnSpLocks/>
            <a:stCxn id="423" idx="1"/>
            <a:endCxn id="394" idx="6"/>
          </p:cNvCxnSpPr>
          <p:nvPr/>
        </p:nvCxnSpPr>
        <p:spPr>
          <a:xfrm flipH="1" flipV="1">
            <a:off x="1107559" y="6088740"/>
            <a:ext cx="1575606" cy="463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CC80BE20-8C9C-9549-AA88-31C66F2CEE06}"/>
              </a:ext>
            </a:extLst>
          </p:cNvPr>
          <p:cNvSpPr txBox="1"/>
          <p:nvPr/>
        </p:nvSpPr>
        <p:spPr>
          <a:xfrm>
            <a:off x="767372" y="3269800"/>
            <a:ext cx="12492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Vegetation</a:t>
            </a: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7759FCDE-0B06-3148-A3B6-9F1D8E794B39}"/>
              </a:ext>
            </a:extLst>
          </p:cNvPr>
          <p:cNvCxnSpPr>
            <a:cxnSpLocks/>
          </p:cNvCxnSpPr>
          <p:nvPr/>
        </p:nvCxnSpPr>
        <p:spPr>
          <a:xfrm flipH="1" flipV="1">
            <a:off x="887720" y="3461475"/>
            <a:ext cx="86089" cy="1451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169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223</Words>
  <Application>Microsoft Office PowerPoint</Application>
  <PresentationFormat>On-screen Show (4:3)</PresentationFormat>
  <Paragraphs>80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McKinlay</dc:creator>
  <cp:lastModifiedBy>Mrs V McKinlay</cp:lastModifiedBy>
  <cp:revision>18</cp:revision>
  <dcterms:created xsi:type="dcterms:W3CDTF">2020-10-25T23:01:20Z</dcterms:created>
  <dcterms:modified xsi:type="dcterms:W3CDTF">2024-01-31T16:57:56Z</dcterms:modified>
</cp:coreProperties>
</file>