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66" r:id="rId6"/>
    <p:sldId id="257" r:id="rId7"/>
    <p:sldId id="258" r:id="rId8"/>
    <p:sldId id="264" r:id="rId9"/>
    <p:sldId id="267" r:id="rId10"/>
    <p:sldId id="265" r:id="rId11"/>
  </p:sldIdLst>
  <p:sldSz cx="6858000"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F3F4"/>
    <a:srgbClr val="76E1F0"/>
    <a:srgbClr val="66FF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43" d="100"/>
          <a:sy n="43" d="100"/>
        </p:scale>
        <p:origin x="267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EB12AA9-F881-4B8C-9B51-0138AA41DA18}" type="datetimeFigureOut">
              <a:rPr lang="en-GB" smtClean="0"/>
              <a:t>12/06/2020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626466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B12AA9-F881-4B8C-9B51-0138AA41DA18}" type="datetimeFigureOut">
              <a:rPr lang="en-GB" smtClean="0"/>
              <a:t>12/06/2020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1788998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B12AA9-F881-4B8C-9B51-0138AA41DA18}" type="datetimeFigureOut">
              <a:rPr lang="en-GB" smtClean="0"/>
              <a:t>12/06/2020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3447117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B12AA9-F881-4B8C-9B51-0138AA41DA18}" type="datetimeFigureOut">
              <a:rPr lang="en-GB" smtClean="0"/>
              <a:t>12/06/2020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149228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EB12AA9-F881-4B8C-9B51-0138AA41DA18}" type="datetimeFigureOut">
              <a:rPr lang="en-GB" smtClean="0"/>
              <a:t>12/06/2020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912890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EB12AA9-F881-4B8C-9B51-0138AA41DA18}" type="datetimeFigureOut">
              <a:rPr lang="en-GB" smtClean="0"/>
              <a:t>12/06/2020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3567469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4453467"/>
            <a:ext cx="2901255" cy="65503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4453467"/>
            <a:ext cx="2915543" cy="65503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EB12AA9-F881-4B8C-9B51-0138AA41DA18}" type="datetimeFigureOut">
              <a:rPr lang="en-GB" smtClean="0"/>
              <a:t>12/06/2020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1036079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EB12AA9-F881-4B8C-9B51-0138AA41DA18}" type="datetimeFigureOut">
              <a:rPr lang="en-GB" smtClean="0"/>
              <a:t>12/06/2020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264679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B12AA9-F881-4B8C-9B51-0138AA41DA18}" type="datetimeFigureOut">
              <a:rPr lang="en-GB" smtClean="0"/>
              <a:t>12/06/2020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1955370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2EB12AA9-F881-4B8C-9B51-0138AA41DA18}" type="datetimeFigureOut">
              <a:rPr lang="en-GB" smtClean="0"/>
              <a:t>12/06/2020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1150364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2EB12AA9-F881-4B8C-9B51-0138AA41DA18}" type="datetimeFigureOut">
              <a:rPr lang="en-GB" smtClean="0"/>
              <a:t>12/06/2020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2667668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2EB12AA9-F881-4B8C-9B51-0138AA41DA18}" type="datetimeFigureOut">
              <a:rPr lang="en-GB" smtClean="0"/>
              <a:t>12/06/2020</a:t>
            </a:fld>
            <a:endParaRPr lang="en-GB"/>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0684D2D3-7BE5-4D0B-8CF5-ED28C545A201}" type="slidenum">
              <a:rPr lang="en-GB" smtClean="0"/>
              <a:t>‹#›</a:t>
            </a:fld>
            <a:endParaRPr lang="en-GB"/>
          </a:p>
        </p:txBody>
      </p:sp>
    </p:spTree>
    <p:extLst>
      <p:ext uri="{BB962C8B-B14F-4D97-AF65-F5344CB8AC3E}">
        <p14:creationId xmlns:p14="http://schemas.microsoft.com/office/powerpoint/2010/main" val="26338004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youtube.com/watch?v=h9s_IHNHwBw" TargetMode="Externa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47690" y="222401"/>
            <a:ext cx="5760720" cy="430887"/>
          </a:xfrm>
          <a:prstGeom prst="rect">
            <a:avLst/>
          </a:prstGeom>
          <a:solidFill>
            <a:srgbClr val="76E1F0"/>
          </a:solidFill>
        </p:spPr>
        <p:txBody>
          <a:bodyPr wrap="square" rtlCol="0">
            <a:spAutoFit/>
          </a:bodyPr>
          <a:lstStyle/>
          <a:p>
            <a:pPr algn="ctr"/>
            <a:r>
              <a:rPr lang="en-GB" sz="2200" dirty="0"/>
              <a:t>Eden Teaching and Learning</a:t>
            </a:r>
          </a:p>
        </p:txBody>
      </p:sp>
      <p:sp>
        <p:nvSpPr>
          <p:cNvPr id="7" name="TextBox 6"/>
          <p:cNvSpPr txBox="1"/>
          <p:nvPr/>
        </p:nvSpPr>
        <p:spPr>
          <a:xfrm>
            <a:off x="259080" y="929640"/>
            <a:ext cx="6248400" cy="923330"/>
          </a:xfrm>
          <a:prstGeom prst="rect">
            <a:avLst/>
          </a:prstGeom>
          <a:solidFill>
            <a:srgbClr val="D8F3F4"/>
          </a:solidFill>
        </p:spPr>
        <p:txBody>
          <a:bodyPr wrap="square" rtlCol="0">
            <a:spAutoFit/>
          </a:bodyPr>
          <a:lstStyle/>
          <a:p>
            <a:pPr algn="ctr"/>
            <a:r>
              <a:rPr lang="en-GB" b="1" u="sng" dirty="0"/>
              <a:t>Session 5</a:t>
            </a:r>
            <a:r>
              <a:rPr lang="en-GB" dirty="0"/>
              <a:t>: Stages of Practice</a:t>
            </a:r>
          </a:p>
          <a:p>
            <a:pPr algn="ctr"/>
            <a:endParaRPr lang="en-GB" dirty="0"/>
          </a:p>
          <a:p>
            <a:pPr algn="ctr"/>
            <a:r>
              <a:rPr lang="en-GB" i="1" dirty="0" err="1"/>
              <a:t>Rosenshine’s</a:t>
            </a:r>
            <a:r>
              <a:rPr lang="en-GB" i="1" dirty="0"/>
              <a:t> Principles in Action </a:t>
            </a:r>
            <a:r>
              <a:rPr lang="en-GB" dirty="0"/>
              <a:t>by Tom Sherrington</a:t>
            </a:r>
          </a:p>
        </p:txBody>
      </p:sp>
      <p:sp>
        <p:nvSpPr>
          <p:cNvPr id="8" name="TextBox 7"/>
          <p:cNvSpPr txBox="1"/>
          <p:nvPr/>
        </p:nvSpPr>
        <p:spPr>
          <a:xfrm>
            <a:off x="136211" y="2016630"/>
            <a:ext cx="6500334" cy="4524315"/>
          </a:xfrm>
          <a:prstGeom prst="rect">
            <a:avLst/>
          </a:prstGeom>
          <a:noFill/>
          <a:ln>
            <a:solidFill>
              <a:srgbClr val="0070C0"/>
            </a:solidFill>
          </a:ln>
        </p:spPr>
        <p:txBody>
          <a:bodyPr wrap="square" rtlCol="0">
            <a:spAutoFit/>
          </a:bodyPr>
          <a:lstStyle/>
          <a:p>
            <a:pPr algn="ctr"/>
            <a:r>
              <a:rPr lang="en-GB" i="1" dirty="0">
                <a:solidFill>
                  <a:srgbClr val="002060"/>
                </a:solidFill>
              </a:rPr>
              <a:t>‘Nobody ever excels at anything without lots of practice and that starts with the way we conduct our lessons.’ </a:t>
            </a:r>
          </a:p>
          <a:p>
            <a:pPr algn="ctr"/>
            <a:endParaRPr lang="en-GB" dirty="0"/>
          </a:p>
          <a:p>
            <a:r>
              <a:rPr lang="en-GB" dirty="0"/>
              <a:t>Welcome to the last in a series of five sessions exploring </a:t>
            </a:r>
            <a:r>
              <a:rPr lang="en-GB" i="1" dirty="0" err="1"/>
              <a:t>Rosenshine’s</a:t>
            </a:r>
            <a:r>
              <a:rPr lang="en-GB" i="1" dirty="0"/>
              <a:t> Principles in Action </a:t>
            </a:r>
            <a:r>
              <a:rPr lang="en-GB" dirty="0"/>
              <a:t>by Tom Sherrington (@</a:t>
            </a:r>
            <a:r>
              <a:rPr lang="en-GB" dirty="0" err="1"/>
              <a:t>teacherhead</a:t>
            </a:r>
            <a:r>
              <a:rPr lang="en-GB" dirty="0"/>
              <a:t>). We will be using this reflection booklet alongside Tom’s videos in which he delivers in depth training on the principles and how they can support us all to be more effective teachers in the classroom. </a:t>
            </a:r>
          </a:p>
          <a:p>
            <a:endParaRPr lang="en-GB" dirty="0"/>
          </a:p>
          <a:p>
            <a:r>
              <a:rPr lang="en-GB" dirty="0"/>
              <a:t>Whilst it is recommended to complete each session in one sitting, you can of course stop the video at any relevant point and break the session into smaller parts to fit in with your responsibilities. </a:t>
            </a:r>
          </a:p>
          <a:p>
            <a:endParaRPr lang="en-GB" dirty="0"/>
          </a:p>
          <a:p>
            <a:r>
              <a:rPr lang="en-GB" dirty="0"/>
              <a:t>Simply follow the instructions in this booklet that will provide you with relevant links, tasks and reflection points. </a:t>
            </a:r>
          </a:p>
        </p:txBody>
      </p:sp>
      <p:sp>
        <p:nvSpPr>
          <p:cNvPr id="2" name="TextBox 1"/>
          <p:cNvSpPr txBox="1"/>
          <p:nvPr/>
        </p:nvSpPr>
        <p:spPr>
          <a:xfrm>
            <a:off x="177883" y="6815088"/>
            <a:ext cx="6500334" cy="5078313"/>
          </a:xfrm>
          <a:prstGeom prst="rect">
            <a:avLst/>
          </a:prstGeom>
          <a:solidFill>
            <a:srgbClr val="D8F3F4"/>
          </a:solidFill>
        </p:spPr>
        <p:txBody>
          <a:bodyPr wrap="square" rtlCol="0">
            <a:spAutoFit/>
          </a:bodyPr>
          <a:lstStyle/>
          <a:p>
            <a:r>
              <a:rPr lang="en-GB" b="1" u="sng" dirty="0"/>
              <a:t>Prior Knowledge Check</a:t>
            </a:r>
          </a:p>
          <a:p>
            <a:endParaRPr lang="en-GB" dirty="0"/>
          </a:p>
          <a:p>
            <a:r>
              <a:rPr lang="en-GB" dirty="0"/>
              <a:t>What can you remember about the Principles of Retrieval Practice? Write notes below in one colour. Once you have done this, return to your booklet from Session 4 and add in anything you missed in another colour. </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pic>
        <p:nvPicPr>
          <p:cNvPr id="13" name="Picture 12"/>
          <p:cNvPicPr>
            <a:picLocks noChangeAspect="1"/>
          </p:cNvPicPr>
          <p:nvPr/>
        </p:nvPicPr>
        <p:blipFill rotWithShape="1">
          <a:blip r:embed="rId2"/>
          <a:srcRect l="56000" t="39631" r="24917" b="23036"/>
          <a:stretch/>
        </p:blipFill>
        <p:spPr>
          <a:xfrm>
            <a:off x="6292220" y="6815088"/>
            <a:ext cx="429529" cy="459217"/>
          </a:xfrm>
          <a:prstGeom prst="rect">
            <a:avLst/>
          </a:prstGeom>
        </p:spPr>
      </p:pic>
      <p:pic>
        <p:nvPicPr>
          <p:cNvPr id="9" name="Picture 8" descr="A picture containing drawing&#10;&#10;Description automatically generated">
            <a:extLst>
              <a:ext uri="{FF2B5EF4-FFF2-40B4-BE49-F238E27FC236}">
                <a16:creationId xmlns:a16="http://schemas.microsoft.com/office/drawing/2014/main" id="{01C4833A-851A-439A-B77B-0F2425FA3D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55405" y="205751"/>
            <a:ext cx="466344" cy="464185"/>
          </a:xfrm>
          <a:prstGeom prst="rect">
            <a:avLst/>
          </a:prstGeom>
        </p:spPr>
      </p:pic>
    </p:spTree>
    <p:extLst>
      <p:ext uri="{BB962C8B-B14F-4D97-AF65-F5344CB8AC3E}">
        <p14:creationId xmlns:p14="http://schemas.microsoft.com/office/powerpoint/2010/main" val="1759170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974" y="173891"/>
            <a:ext cx="6500334" cy="2031325"/>
          </a:xfrm>
          <a:prstGeom prst="rect">
            <a:avLst/>
          </a:prstGeom>
          <a:solidFill>
            <a:srgbClr val="D8F3F4"/>
          </a:solidFill>
        </p:spPr>
        <p:txBody>
          <a:bodyPr wrap="square" rtlCol="0">
            <a:spAutoFit/>
          </a:bodyPr>
          <a:lstStyle/>
          <a:p>
            <a:r>
              <a:rPr lang="en-GB" dirty="0"/>
              <a:t>Go to the following link and play the fifth in the series of videos: </a:t>
            </a:r>
            <a:r>
              <a:rPr lang="en-GB" dirty="0" err="1">
                <a:hlinkClick r:id="rId2"/>
              </a:rPr>
              <a:t>Rosenshine</a:t>
            </a:r>
            <a:r>
              <a:rPr lang="en-GB" dirty="0">
                <a:hlinkClick r:id="rId2"/>
              </a:rPr>
              <a:t> Masterclass V- Stages of Practice</a:t>
            </a:r>
            <a:endParaRPr lang="en-GB" dirty="0"/>
          </a:p>
          <a:p>
            <a:endParaRPr lang="en-GB" dirty="0"/>
          </a:p>
          <a:p>
            <a:r>
              <a:rPr lang="en-GB" dirty="0"/>
              <a:t>Watch the video until </a:t>
            </a:r>
            <a:r>
              <a:rPr lang="en-GB" b="1" dirty="0"/>
              <a:t>15.50. </a:t>
            </a:r>
          </a:p>
          <a:p>
            <a:endParaRPr lang="en-GB" dirty="0"/>
          </a:p>
          <a:p>
            <a:r>
              <a:rPr lang="en-GB" dirty="0"/>
              <a:t>In the opening of the video, Tom talks us through the importance of practice and how it is often undervalued in the classroom.</a:t>
            </a:r>
          </a:p>
        </p:txBody>
      </p:sp>
      <p:pic>
        <p:nvPicPr>
          <p:cNvPr id="3" name="Picture 2"/>
          <p:cNvPicPr>
            <a:picLocks noChangeAspect="1"/>
          </p:cNvPicPr>
          <p:nvPr/>
        </p:nvPicPr>
        <p:blipFill rotWithShape="1">
          <a:blip r:embed="rId3"/>
          <a:srcRect l="54667" t="41259" r="24333" b="27038"/>
          <a:stretch/>
        </p:blipFill>
        <p:spPr>
          <a:xfrm>
            <a:off x="6065518" y="563099"/>
            <a:ext cx="502920" cy="427084"/>
          </a:xfrm>
          <a:prstGeom prst="rect">
            <a:avLst/>
          </a:prstGeom>
        </p:spPr>
      </p:pic>
      <p:sp>
        <p:nvSpPr>
          <p:cNvPr id="4" name="Rectangle 3"/>
          <p:cNvSpPr/>
          <p:nvPr/>
        </p:nvSpPr>
        <p:spPr>
          <a:xfrm>
            <a:off x="190974" y="2463514"/>
            <a:ext cx="6529864" cy="9448740"/>
          </a:xfrm>
          <a:prstGeom prst="rect">
            <a:avLst/>
          </a:prstGeom>
          <a:ln>
            <a:solidFill>
              <a:srgbClr val="FF0000"/>
            </a:solidFill>
          </a:ln>
        </p:spPr>
        <p:txBody>
          <a:bodyPr wrap="square">
            <a:spAutoFit/>
          </a:bodyPr>
          <a:lstStyle/>
          <a:p>
            <a:r>
              <a:rPr lang="en-GB" sz="1600" b="1" u="sng" dirty="0"/>
              <a:t>Activity 1: </a:t>
            </a:r>
            <a:r>
              <a:rPr lang="en-GB" sz="1600" dirty="0"/>
              <a:t>15 minutes</a:t>
            </a:r>
            <a:endParaRPr lang="en-GB" sz="1600" b="1" u="sng" dirty="0"/>
          </a:p>
          <a:p>
            <a:endParaRPr lang="en-GB" sz="1600" b="1" u="sng"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r>
              <a:rPr lang="en-GB" b="1" dirty="0"/>
              <a:t>Consider the different ideas about practice we have just seen in this segment of the video as well as some of the strategies on isolating practice before putting it back into the big picture. </a:t>
            </a:r>
          </a:p>
          <a:p>
            <a:endParaRPr lang="en-GB" b="1" dirty="0"/>
          </a:p>
          <a:p>
            <a:r>
              <a:rPr lang="en-GB" b="1" dirty="0"/>
              <a:t>Write some notes on these key ideas below: </a:t>
            </a:r>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dirty="0"/>
          </a:p>
          <a:p>
            <a:endParaRPr lang="en-GB" dirty="0"/>
          </a:p>
          <a:p>
            <a:endParaRPr lang="en-GB" dirty="0"/>
          </a:p>
          <a:p>
            <a:endParaRPr lang="en-GB" dirty="0"/>
          </a:p>
        </p:txBody>
      </p:sp>
      <p:pic>
        <p:nvPicPr>
          <p:cNvPr id="6" name="Picture 5"/>
          <p:cNvPicPr>
            <a:picLocks noChangeAspect="1"/>
          </p:cNvPicPr>
          <p:nvPr/>
        </p:nvPicPr>
        <p:blipFill rotWithShape="1">
          <a:blip r:embed="rId4"/>
          <a:srcRect l="56000" t="39631" r="24917" b="23036"/>
          <a:stretch/>
        </p:blipFill>
        <p:spPr>
          <a:xfrm>
            <a:off x="6278880" y="2539688"/>
            <a:ext cx="412428" cy="453851"/>
          </a:xfrm>
          <a:prstGeom prst="rect">
            <a:avLst/>
          </a:prstGeom>
        </p:spPr>
      </p:pic>
      <p:pic>
        <p:nvPicPr>
          <p:cNvPr id="9" name="Content Placeholder 4">
            <a:extLst>
              <a:ext uri="{FF2B5EF4-FFF2-40B4-BE49-F238E27FC236}">
                <a16:creationId xmlns:a16="http://schemas.microsoft.com/office/drawing/2014/main" id="{90BAAD05-C3A2-2241-9BFE-2579E88DAA48}"/>
              </a:ext>
            </a:extLst>
          </p:cNvPr>
          <p:cNvPicPr>
            <a:picLocks noChangeAspect="1"/>
          </p:cNvPicPr>
          <p:nvPr/>
        </p:nvPicPr>
        <p:blipFill rotWithShape="1">
          <a:blip r:embed="rId5"/>
          <a:srcRect l="34264" r="33522"/>
          <a:stretch/>
        </p:blipFill>
        <p:spPr>
          <a:xfrm>
            <a:off x="2408568" y="3125720"/>
            <a:ext cx="2398225" cy="1760113"/>
          </a:xfrm>
          <a:prstGeom prst="rect">
            <a:avLst/>
          </a:prstGeom>
        </p:spPr>
      </p:pic>
      <p:pic>
        <p:nvPicPr>
          <p:cNvPr id="10" name="Content Placeholder 4">
            <a:extLst>
              <a:ext uri="{FF2B5EF4-FFF2-40B4-BE49-F238E27FC236}">
                <a16:creationId xmlns:a16="http://schemas.microsoft.com/office/drawing/2014/main" id="{ACAB7E80-D68D-494F-9913-E63EC19DCB04}"/>
              </a:ext>
            </a:extLst>
          </p:cNvPr>
          <p:cNvPicPr>
            <a:picLocks noChangeAspect="1"/>
          </p:cNvPicPr>
          <p:nvPr/>
        </p:nvPicPr>
        <p:blipFill rotWithShape="1">
          <a:blip r:embed="rId5"/>
          <a:srcRect l="655" t="6026" r="73200"/>
          <a:stretch/>
        </p:blipFill>
        <p:spPr>
          <a:xfrm>
            <a:off x="485687" y="3251837"/>
            <a:ext cx="1922881" cy="1633996"/>
          </a:xfrm>
          <a:prstGeom prst="rect">
            <a:avLst/>
          </a:prstGeom>
        </p:spPr>
      </p:pic>
      <p:pic>
        <p:nvPicPr>
          <p:cNvPr id="11" name="Content Placeholder 4">
            <a:extLst>
              <a:ext uri="{FF2B5EF4-FFF2-40B4-BE49-F238E27FC236}">
                <a16:creationId xmlns:a16="http://schemas.microsoft.com/office/drawing/2014/main" id="{4E68901C-B0BA-464C-8902-5F955D05494C}"/>
              </a:ext>
            </a:extLst>
          </p:cNvPr>
          <p:cNvPicPr>
            <a:picLocks noChangeAspect="1"/>
          </p:cNvPicPr>
          <p:nvPr/>
        </p:nvPicPr>
        <p:blipFill rotWithShape="1">
          <a:blip r:embed="rId5"/>
          <a:srcRect l="74381" t="30826" r="3070" b="428"/>
          <a:stretch/>
        </p:blipFill>
        <p:spPr>
          <a:xfrm>
            <a:off x="4925391" y="3691747"/>
            <a:ext cx="1656670" cy="1194086"/>
          </a:xfrm>
          <a:prstGeom prst="rect">
            <a:avLst/>
          </a:prstGeom>
        </p:spPr>
      </p:pic>
      <p:pic>
        <p:nvPicPr>
          <p:cNvPr id="12" name="Content Placeholder 4">
            <a:extLst>
              <a:ext uri="{FF2B5EF4-FFF2-40B4-BE49-F238E27FC236}">
                <a16:creationId xmlns:a16="http://schemas.microsoft.com/office/drawing/2014/main" id="{F3A88610-895E-AD4F-AF5C-D24EA73CABA3}"/>
              </a:ext>
            </a:extLst>
          </p:cNvPr>
          <p:cNvPicPr>
            <a:picLocks noChangeAspect="1"/>
          </p:cNvPicPr>
          <p:nvPr/>
        </p:nvPicPr>
        <p:blipFill rotWithShape="1">
          <a:blip r:embed="rId5"/>
          <a:srcRect l="65547" t="10941" r="8499" b="67854"/>
          <a:stretch/>
        </p:blipFill>
        <p:spPr>
          <a:xfrm>
            <a:off x="4646417" y="3415547"/>
            <a:ext cx="2044891" cy="394990"/>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7C3FA81A-4F29-463D-9C92-5111722BF73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6530320" y="96349"/>
            <a:ext cx="273412" cy="272146"/>
          </a:xfrm>
          <a:prstGeom prst="rect">
            <a:avLst/>
          </a:prstGeom>
        </p:spPr>
      </p:pic>
    </p:spTree>
    <p:extLst>
      <p:ext uri="{BB962C8B-B14F-4D97-AF65-F5344CB8AC3E}">
        <p14:creationId xmlns:p14="http://schemas.microsoft.com/office/powerpoint/2010/main" val="3364960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2"/>
          <a:srcRect l="56000" t="39631" r="24917" b="23036"/>
          <a:stretch/>
        </p:blipFill>
        <p:spPr>
          <a:xfrm>
            <a:off x="6227871" y="569071"/>
            <a:ext cx="423192" cy="465696"/>
          </a:xfrm>
          <a:prstGeom prst="rect">
            <a:avLst/>
          </a:prstGeom>
        </p:spPr>
      </p:pic>
      <p:sp>
        <p:nvSpPr>
          <p:cNvPr id="10" name="Rectangle 9"/>
          <p:cNvSpPr/>
          <p:nvPr/>
        </p:nvSpPr>
        <p:spPr>
          <a:xfrm>
            <a:off x="126488" y="514537"/>
            <a:ext cx="6524575" cy="11603176"/>
          </a:xfrm>
          <a:prstGeom prst="rect">
            <a:avLst/>
          </a:prstGeom>
          <a:ln>
            <a:solidFill>
              <a:srgbClr val="FF0000"/>
            </a:solidFill>
          </a:ln>
        </p:spPr>
        <p:txBody>
          <a:bodyPr wrap="square">
            <a:spAutoFit/>
          </a:bodyPr>
          <a:lstStyle/>
          <a:p>
            <a:r>
              <a:rPr lang="en-GB" b="1" u="sng" dirty="0"/>
              <a:t>Activity 2: </a:t>
            </a:r>
            <a:r>
              <a:rPr lang="en-GB" dirty="0"/>
              <a:t>20 minutes</a:t>
            </a:r>
          </a:p>
          <a:p>
            <a:endParaRPr lang="en-GB" b="1" u="sng" dirty="0"/>
          </a:p>
          <a:p>
            <a:r>
              <a:rPr lang="en-GB" dirty="0"/>
              <a:t>We know from previous sessions that being a self-aware practitioner is essential in developing in the classroom. </a:t>
            </a:r>
          </a:p>
          <a:p>
            <a:endParaRPr lang="en-GB" dirty="0"/>
          </a:p>
          <a:p>
            <a:r>
              <a:rPr lang="en-GB" dirty="0"/>
              <a:t>Reflect on a lesson you have taught recently in which students did not make the progress you wanted them to and complete the reflection grid below.  </a:t>
            </a:r>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b="1" u="sng"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graphicFrame>
        <p:nvGraphicFramePr>
          <p:cNvPr id="3" name="Table 2"/>
          <p:cNvGraphicFramePr>
            <a:graphicFrameLocks noGrp="1"/>
          </p:cNvGraphicFramePr>
          <p:nvPr>
            <p:extLst>
              <p:ext uri="{D42A27DB-BD31-4B8C-83A1-F6EECF244321}">
                <p14:modId xmlns:p14="http://schemas.microsoft.com/office/powerpoint/2010/main" val="3836674442"/>
              </p:ext>
            </p:extLst>
          </p:nvPr>
        </p:nvGraphicFramePr>
        <p:xfrm>
          <a:off x="289558" y="3078480"/>
          <a:ext cx="6149908" cy="8214360"/>
        </p:xfrm>
        <a:graphic>
          <a:graphicData uri="http://schemas.openxmlformats.org/drawingml/2006/table">
            <a:tbl>
              <a:tblPr firstRow="1" bandRow="1">
                <a:tableStyleId>{5940675A-B579-460E-94D1-54222C63F5DA}</a:tableStyleId>
              </a:tblPr>
              <a:tblGrid>
                <a:gridCol w="3074954">
                  <a:extLst>
                    <a:ext uri="{9D8B030D-6E8A-4147-A177-3AD203B41FA5}">
                      <a16:colId xmlns:a16="http://schemas.microsoft.com/office/drawing/2014/main" val="2665568793"/>
                    </a:ext>
                  </a:extLst>
                </a:gridCol>
                <a:gridCol w="3074954">
                  <a:extLst>
                    <a:ext uri="{9D8B030D-6E8A-4147-A177-3AD203B41FA5}">
                      <a16:colId xmlns:a16="http://schemas.microsoft.com/office/drawing/2014/main" val="4136760785"/>
                    </a:ext>
                  </a:extLst>
                </a:gridCol>
              </a:tblGrid>
              <a:tr h="4107180">
                <a:tc>
                  <a:txBody>
                    <a:bodyPr/>
                    <a:lstStyle/>
                    <a:p>
                      <a:pPr algn="ctr"/>
                      <a:r>
                        <a:rPr lang="en-GB" sz="1800" dirty="0"/>
                        <a:t>Outline the lesson.</a:t>
                      </a:r>
                      <a:r>
                        <a:rPr lang="en-GB" sz="1800" baseline="0" dirty="0"/>
                        <a:t> What did you want students to learn? What did they actually learn?</a:t>
                      </a:r>
                    </a:p>
                    <a:p>
                      <a:pPr algn="ctr"/>
                      <a:endParaRPr lang="en-GB" sz="1800" baseline="0" dirty="0"/>
                    </a:p>
                    <a:p>
                      <a:pPr algn="ctr"/>
                      <a:r>
                        <a:rPr lang="en-GB" sz="1800" baseline="0" dirty="0"/>
                        <a:t> </a:t>
                      </a:r>
                      <a:endParaRPr lang="en-GB" sz="1800" dirty="0"/>
                    </a:p>
                  </a:txBody>
                  <a:tcPr>
                    <a:solidFill>
                      <a:srgbClr val="D8F3F4"/>
                    </a:solidFill>
                  </a:tcPr>
                </a:tc>
                <a:tc>
                  <a:txBody>
                    <a:bodyPr/>
                    <a:lstStyle/>
                    <a:p>
                      <a:pPr algn="ctr"/>
                      <a:r>
                        <a:rPr lang="en-GB" sz="1800" dirty="0"/>
                        <a:t>How much practice did you include in the lesson? What did this look like? </a:t>
                      </a:r>
                    </a:p>
                  </a:txBody>
                  <a:tcPr>
                    <a:solidFill>
                      <a:srgbClr val="76E1F0"/>
                    </a:solidFill>
                  </a:tcPr>
                </a:tc>
                <a:extLst>
                  <a:ext uri="{0D108BD9-81ED-4DB2-BD59-A6C34878D82A}">
                    <a16:rowId xmlns:a16="http://schemas.microsoft.com/office/drawing/2014/main" val="1649344126"/>
                  </a:ext>
                </a:extLst>
              </a:tr>
              <a:tr h="4107180">
                <a:tc>
                  <a:txBody>
                    <a:bodyPr/>
                    <a:lstStyle/>
                    <a:p>
                      <a:pPr algn="ctr"/>
                      <a:r>
                        <a:rPr lang="en-GB" sz="1800" dirty="0"/>
                        <a:t>How could a greater focus</a:t>
                      </a:r>
                      <a:r>
                        <a:rPr lang="en-GB" sz="1800" baseline="0" dirty="0"/>
                        <a:t> on practice have improved the outcomes of the lesson? </a:t>
                      </a:r>
                      <a:endParaRPr lang="en-GB" sz="1800" dirty="0"/>
                    </a:p>
                  </a:txBody>
                  <a:tcPr>
                    <a:solidFill>
                      <a:srgbClr val="76E1F0"/>
                    </a:solidFill>
                  </a:tcPr>
                </a:tc>
                <a:tc>
                  <a:txBody>
                    <a:bodyPr/>
                    <a:lstStyle/>
                    <a:p>
                      <a:pPr algn="ctr"/>
                      <a:r>
                        <a:rPr lang="en-GB" sz="1800" dirty="0"/>
                        <a:t>If you were to teach this lesson again, what changes would you make to incorporate more effective practice</a:t>
                      </a:r>
                      <a:r>
                        <a:rPr lang="en-GB" sz="1800" baseline="0" dirty="0"/>
                        <a:t>? </a:t>
                      </a:r>
                      <a:endParaRPr lang="en-GB" sz="1800" dirty="0"/>
                    </a:p>
                  </a:txBody>
                  <a:tcPr>
                    <a:solidFill>
                      <a:srgbClr val="D8F3F4"/>
                    </a:solidFill>
                  </a:tcPr>
                </a:tc>
                <a:extLst>
                  <a:ext uri="{0D108BD9-81ED-4DB2-BD59-A6C34878D82A}">
                    <a16:rowId xmlns:a16="http://schemas.microsoft.com/office/drawing/2014/main" val="4159580590"/>
                  </a:ext>
                </a:extLst>
              </a:tr>
            </a:tbl>
          </a:graphicData>
        </a:graphic>
      </p:graphicFrame>
      <p:pic>
        <p:nvPicPr>
          <p:cNvPr id="7" name="Picture 6" descr="A picture containing drawing&#10;&#10;Description automatically generated">
            <a:extLst>
              <a:ext uri="{FF2B5EF4-FFF2-40B4-BE49-F238E27FC236}">
                <a16:creationId xmlns:a16="http://schemas.microsoft.com/office/drawing/2014/main" id="{6C19FE40-3C5E-4BD0-8B9A-71603BEE57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58114" y="74287"/>
            <a:ext cx="466344" cy="464185"/>
          </a:xfrm>
          <a:prstGeom prst="rect">
            <a:avLst/>
          </a:prstGeom>
        </p:spPr>
      </p:pic>
    </p:spTree>
    <p:extLst>
      <p:ext uri="{BB962C8B-B14F-4D97-AF65-F5344CB8AC3E}">
        <p14:creationId xmlns:p14="http://schemas.microsoft.com/office/powerpoint/2010/main" val="2379550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2500" y="727044"/>
            <a:ext cx="6457859" cy="2308324"/>
          </a:xfrm>
          <a:prstGeom prst="rect">
            <a:avLst/>
          </a:prstGeom>
          <a:solidFill>
            <a:srgbClr val="D8F3F4"/>
          </a:solidFill>
        </p:spPr>
        <p:txBody>
          <a:bodyPr wrap="square" rtlCol="0">
            <a:spAutoFit/>
          </a:bodyPr>
          <a:lstStyle/>
          <a:p>
            <a:r>
              <a:rPr lang="en-GB" b="1" u="sng" dirty="0"/>
              <a:t>Practising Explanation</a:t>
            </a:r>
          </a:p>
          <a:p>
            <a:endParaRPr lang="en-GB" dirty="0"/>
          </a:p>
          <a:p>
            <a:r>
              <a:rPr lang="en-GB" dirty="0"/>
              <a:t>Resume the video and watch until </a:t>
            </a:r>
            <a:r>
              <a:rPr lang="en-GB" b="1" dirty="0"/>
              <a:t>19.10.</a:t>
            </a:r>
          </a:p>
          <a:p>
            <a:endParaRPr lang="en-GB" b="1" dirty="0"/>
          </a:p>
          <a:p>
            <a:r>
              <a:rPr lang="en-GB" dirty="0"/>
              <a:t>This part talks us through the importance of asking students to evaluate, rehearse and improve their explanations.  Tom explains that practising explanation is essential in students developing their understanding. </a:t>
            </a:r>
          </a:p>
        </p:txBody>
      </p:sp>
      <p:pic>
        <p:nvPicPr>
          <p:cNvPr id="8" name="Picture 7"/>
          <p:cNvPicPr>
            <a:picLocks noChangeAspect="1"/>
          </p:cNvPicPr>
          <p:nvPr/>
        </p:nvPicPr>
        <p:blipFill rotWithShape="1">
          <a:blip r:embed="rId2"/>
          <a:srcRect l="54667" t="41259" r="24333" b="27038"/>
          <a:stretch/>
        </p:blipFill>
        <p:spPr>
          <a:xfrm>
            <a:off x="182880" y="1"/>
            <a:ext cx="838200" cy="711806"/>
          </a:xfrm>
          <a:prstGeom prst="rect">
            <a:avLst/>
          </a:prstGeom>
        </p:spPr>
      </p:pic>
      <p:pic>
        <p:nvPicPr>
          <p:cNvPr id="9" name="Picture 8"/>
          <p:cNvPicPr>
            <a:picLocks noChangeAspect="1"/>
          </p:cNvPicPr>
          <p:nvPr/>
        </p:nvPicPr>
        <p:blipFill rotWithShape="1">
          <a:blip r:embed="rId3"/>
          <a:srcRect l="56000" t="39631" r="24917" b="23036"/>
          <a:stretch/>
        </p:blipFill>
        <p:spPr>
          <a:xfrm>
            <a:off x="6282009" y="3402796"/>
            <a:ext cx="352053" cy="387412"/>
          </a:xfrm>
          <a:prstGeom prst="rect">
            <a:avLst/>
          </a:prstGeom>
        </p:spPr>
      </p:pic>
      <p:sp>
        <p:nvSpPr>
          <p:cNvPr id="2" name="TextBox 1"/>
          <p:cNvSpPr txBox="1"/>
          <p:nvPr/>
        </p:nvSpPr>
        <p:spPr>
          <a:xfrm>
            <a:off x="232500" y="3235702"/>
            <a:ext cx="6457859" cy="8679299"/>
          </a:xfrm>
          <a:prstGeom prst="rect">
            <a:avLst/>
          </a:prstGeom>
          <a:noFill/>
          <a:ln>
            <a:solidFill>
              <a:srgbClr val="FF0000"/>
            </a:solidFill>
          </a:ln>
        </p:spPr>
        <p:txBody>
          <a:bodyPr wrap="square" rtlCol="0">
            <a:spAutoFit/>
          </a:bodyPr>
          <a:lstStyle/>
          <a:p>
            <a:r>
              <a:rPr lang="en-GB" b="1" u="sng" dirty="0"/>
              <a:t>Activity 3</a:t>
            </a:r>
            <a:r>
              <a:rPr lang="en-GB" dirty="0"/>
              <a:t>: 10 minutes</a:t>
            </a:r>
          </a:p>
          <a:p>
            <a:endParaRPr lang="en-GB" dirty="0"/>
          </a:p>
          <a:p>
            <a:r>
              <a:rPr lang="en-GB" dirty="0"/>
              <a:t>Think carefully about what we have just been told about practising explanation and make notes on the following questions: </a:t>
            </a:r>
          </a:p>
          <a:p>
            <a:endParaRPr lang="en-GB" dirty="0"/>
          </a:p>
          <a:p>
            <a:pPr marL="342900" indent="-342900">
              <a:buAutoNum type="arabicPeriod"/>
            </a:pPr>
            <a:r>
              <a:rPr lang="en-GB" b="1" dirty="0"/>
              <a:t>How frequently do you ask students to explain something better? If you do not do this very often, explain why. </a:t>
            </a:r>
          </a:p>
          <a:p>
            <a:pPr marL="342900" indent="-342900">
              <a:buAutoNum type="arabicPeriod"/>
            </a:pPr>
            <a:endParaRPr lang="en-GB" b="1" dirty="0"/>
          </a:p>
          <a:p>
            <a:pPr marL="342900" indent="-342900">
              <a:buAutoNum type="arabicPeriod"/>
            </a:pPr>
            <a:endParaRPr lang="en-GB" b="1" dirty="0"/>
          </a:p>
          <a:p>
            <a:pPr marL="342900" indent="-342900">
              <a:buAutoNum type="arabicPeriod"/>
            </a:pPr>
            <a:endParaRPr lang="en-GB" b="1" dirty="0"/>
          </a:p>
          <a:p>
            <a:pPr marL="342900" indent="-342900">
              <a:buAutoNum type="arabicPeriod"/>
            </a:pPr>
            <a:endParaRPr lang="en-GB" b="1" dirty="0"/>
          </a:p>
          <a:p>
            <a:pPr marL="342900" indent="-342900">
              <a:buAutoNum type="arabicPeriod"/>
            </a:pPr>
            <a:r>
              <a:rPr lang="en-GB" b="1" dirty="0"/>
              <a:t> What opportunities do you provide for students to evaluate their explanations, rehearse them and then improve them? Give one example of the process you follow when doing this. </a:t>
            </a:r>
          </a:p>
          <a:p>
            <a:pPr marL="342900" indent="-342900">
              <a:buAutoNum type="arabicPeriod"/>
            </a:pPr>
            <a:endParaRPr lang="en-GB" b="1" dirty="0"/>
          </a:p>
          <a:p>
            <a:pPr marL="342900" indent="-342900">
              <a:buAutoNum type="arabicPeriod"/>
            </a:pPr>
            <a:endParaRPr lang="en-GB" b="1" dirty="0"/>
          </a:p>
          <a:p>
            <a:pPr marL="342900" indent="-342900">
              <a:buAutoNum type="arabicPeriod"/>
            </a:pPr>
            <a:endParaRPr lang="en-GB" b="1" dirty="0"/>
          </a:p>
          <a:p>
            <a:pPr marL="342900" indent="-342900">
              <a:buAutoNum type="arabicPeriod"/>
            </a:pPr>
            <a:endParaRPr lang="en-GB" b="1" dirty="0"/>
          </a:p>
          <a:p>
            <a:pPr marL="342900" indent="-342900">
              <a:buAutoNum type="arabicPeriod"/>
            </a:pPr>
            <a:endParaRPr lang="en-GB" b="1" dirty="0"/>
          </a:p>
          <a:p>
            <a:pPr marL="342900" indent="-342900">
              <a:buAutoNum type="arabicPeriod"/>
            </a:pPr>
            <a:endParaRPr lang="en-GB" b="1" dirty="0"/>
          </a:p>
          <a:p>
            <a:pPr marL="342900" indent="-342900">
              <a:buAutoNum type="arabicPeriod"/>
            </a:pPr>
            <a:r>
              <a:rPr lang="en-GB" b="1" dirty="0"/>
              <a:t>How could you adapt your classroom practice to ensure that students are being given the opportunity for this improvement much more frequently? </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pic>
        <p:nvPicPr>
          <p:cNvPr id="10" name="Picture 9" descr="A picture containing drawing&#10;&#10;Description automatically generated">
            <a:extLst>
              <a:ext uri="{FF2B5EF4-FFF2-40B4-BE49-F238E27FC236}">
                <a16:creationId xmlns:a16="http://schemas.microsoft.com/office/drawing/2014/main" id="{CE58E3F2-9B13-480A-934F-3F5B8E67E2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55405" y="205751"/>
            <a:ext cx="466344" cy="464185"/>
          </a:xfrm>
          <a:prstGeom prst="rect">
            <a:avLst/>
          </a:prstGeom>
        </p:spPr>
      </p:pic>
    </p:spTree>
    <p:extLst>
      <p:ext uri="{BB962C8B-B14F-4D97-AF65-F5344CB8AC3E}">
        <p14:creationId xmlns:p14="http://schemas.microsoft.com/office/powerpoint/2010/main" val="321661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 y="810699"/>
            <a:ext cx="6629400" cy="2308324"/>
          </a:xfrm>
          <a:prstGeom prst="rect">
            <a:avLst/>
          </a:prstGeom>
          <a:solidFill>
            <a:srgbClr val="D8F3F4"/>
          </a:solidFill>
        </p:spPr>
        <p:txBody>
          <a:bodyPr wrap="square" rtlCol="0">
            <a:spAutoFit/>
          </a:bodyPr>
          <a:lstStyle/>
          <a:p>
            <a:r>
              <a:rPr lang="en-GB" b="1" u="sng" dirty="0"/>
              <a:t>Sequencing Concepts and Modelling</a:t>
            </a:r>
          </a:p>
          <a:p>
            <a:endParaRPr lang="en-GB" b="1" u="sng" dirty="0"/>
          </a:p>
          <a:p>
            <a:r>
              <a:rPr lang="en-GB" dirty="0"/>
              <a:t>Resume the video and watch until </a:t>
            </a:r>
            <a:r>
              <a:rPr lang="en-GB" b="1" dirty="0"/>
              <a:t>21.46</a:t>
            </a:r>
            <a:r>
              <a:rPr lang="en-GB" dirty="0"/>
              <a:t>.  </a:t>
            </a:r>
          </a:p>
          <a:p>
            <a:endParaRPr lang="en-GB" dirty="0"/>
          </a:p>
          <a:p>
            <a:r>
              <a:rPr lang="en-GB" dirty="0"/>
              <a:t>Tom emphasises the significance of sequencing concepts and modelling and states that if your curriculum is well set up then the rest of it is easier to do and so this is where he suggests people begin. </a:t>
            </a:r>
          </a:p>
        </p:txBody>
      </p:sp>
      <p:sp>
        <p:nvSpPr>
          <p:cNvPr id="5" name="TextBox 4"/>
          <p:cNvSpPr txBox="1"/>
          <p:nvPr/>
        </p:nvSpPr>
        <p:spPr>
          <a:xfrm>
            <a:off x="121920" y="3273453"/>
            <a:ext cx="6629400" cy="8679299"/>
          </a:xfrm>
          <a:prstGeom prst="rect">
            <a:avLst/>
          </a:prstGeom>
          <a:noFill/>
          <a:ln>
            <a:solidFill>
              <a:srgbClr val="FF0000"/>
            </a:solidFill>
          </a:ln>
        </p:spPr>
        <p:txBody>
          <a:bodyPr wrap="square" rtlCol="0">
            <a:spAutoFit/>
          </a:bodyPr>
          <a:lstStyle/>
          <a:p>
            <a:r>
              <a:rPr lang="en-GB" b="1" u="sng" dirty="0"/>
              <a:t>Activity 4: </a:t>
            </a:r>
            <a:r>
              <a:rPr lang="en-GB" dirty="0"/>
              <a:t>15 minutes </a:t>
            </a:r>
          </a:p>
          <a:p>
            <a:endParaRPr lang="en-GB" b="1" u="sng" dirty="0"/>
          </a:p>
          <a:p>
            <a:r>
              <a:rPr lang="en-GB" dirty="0"/>
              <a:t>This activity requires you to consider the curriculum offer in your subject area. </a:t>
            </a:r>
          </a:p>
          <a:p>
            <a:r>
              <a:rPr lang="en-GB" dirty="0"/>
              <a:t>Think carefully about your learning from these sessions and the focus here on sequencing and modelling. </a:t>
            </a:r>
          </a:p>
          <a:p>
            <a:endParaRPr lang="en-GB" b="1" dirty="0"/>
          </a:p>
          <a:p>
            <a:r>
              <a:rPr lang="en-GB" b="1" dirty="0"/>
              <a:t>What improvements or changes would you now like to explore with your team to ensure the curriculum in your area is well set up? </a:t>
            </a:r>
          </a:p>
          <a:p>
            <a:endParaRPr lang="en-GB" b="1" dirty="0"/>
          </a:p>
          <a:p>
            <a:r>
              <a:rPr lang="en-GB" b="1" dirty="0"/>
              <a:t>Think about some of the reflections you have made throughout the sessions and gaps you have identified. These might be a good place to start when evaluating as a team. </a:t>
            </a:r>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p:txBody>
      </p:sp>
      <p:pic>
        <p:nvPicPr>
          <p:cNvPr id="7" name="Picture 6"/>
          <p:cNvPicPr>
            <a:picLocks noChangeAspect="1"/>
          </p:cNvPicPr>
          <p:nvPr/>
        </p:nvPicPr>
        <p:blipFill rotWithShape="1">
          <a:blip r:embed="rId2"/>
          <a:srcRect l="54667" t="41259" r="24333" b="27038"/>
          <a:stretch/>
        </p:blipFill>
        <p:spPr>
          <a:xfrm>
            <a:off x="445088" y="164223"/>
            <a:ext cx="624840" cy="530619"/>
          </a:xfrm>
          <a:prstGeom prst="rect">
            <a:avLst/>
          </a:prstGeom>
        </p:spPr>
      </p:pic>
      <p:pic>
        <p:nvPicPr>
          <p:cNvPr id="8" name="Picture 7"/>
          <p:cNvPicPr>
            <a:picLocks noChangeAspect="1"/>
          </p:cNvPicPr>
          <p:nvPr/>
        </p:nvPicPr>
        <p:blipFill rotWithShape="1">
          <a:blip r:embed="rId3"/>
          <a:srcRect l="56000" t="39631" r="24917" b="23036"/>
          <a:stretch/>
        </p:blipFill>
        <p:spPr>
          <a:xfrm>
            <a:off x="6201731" y="3409863"/>
            <a:ext cx="412429" cy="453852"/>
          </a:xfrm>
          <a:prstGeom prst="rect">
            <a:avLst/>
          </a:prstGeom>
        </p:spPr>
      </p:pic>
      <p:pic>
        <p:nvPicPr>
          <p:cNvPr id="9" name="Picture 8" descr="A picture containing drawing&#10;&#10;Description automatically generated">
            <a:extLst>
              <a:ext uri="{FF2B5EF4-FFF2-40B4-BE49-F238E27FC236}">
                <a16:creationId xmlns:a16="http://schemas.microsoft.com/office/drawing/2014/main" id="{79EBF3E0-BCE6-40F3-9AAD-4190594FFC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55405" y="205751"/>
            <a:ext cx="466344" cy="464185"/>
          </a:xfrm>
          <a:prstGeom prst="rect">
            <a:avLst/>
          </a:prstGeom>
        </p:spPr>
      </p:pic>
    </p:spTree>
    <p:extLst>
      <p:ext uri="{BB962C8B-B14F-4D97-AF65-F5344CB8AC3E}">
        <p14:creationId xmlns:p14="http://schemas.microsoft.com/office/powerpoint/2010/main" val="259003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 y="810699"/>
            <a:ext cx="6629400" cy="2031325"/>
          </a:xfrm>
          <a:prstGeom prst="rect">
            <a:avLst/>
          </a:prstGeom>
          <a:solidFill>
            <a:srgbClr val="D8F3F4"/>
          </a:solidFill>
        </p:spPr>
        <p:txBody>
          <a:bodyPr wrap="square" rtlCol="0">
            <a:spAutoFit/>
          </a:bodyPr>
          <a:lstStyle/>
          <a:p>
            <a:r>
              <a:rPr lang="en-GB" b="1" u="sng" dirty="0"/>
              <a:t>It’s Not a Checklist…</a:t>
            </a:r>
          </a:p>
          <a:p>
            <a:endParaRPr lang="en-GB" b="1" u="sng" dirty="0"/>
          </a:p>
          <a:p>
            <a:r>
              <a:rPr lang="en-GB" dirty="0"/>
              <a:t>Resume the video and watch until the end. </a:t>
            </a:r>
          </a:p>
          <a:p>
            <a:endParaRPr lang="en-GB" dirty="0"/>
          </a:p>
          <a:p>
            <a:r>
              <a:rPr lang="en-GB" dirty="0"/>
              <a:t>In the final part of the video, Tom emphasises the fact that this is not a checklist and that we must remember they are principles of what effective instruction will typically have in it. </a:t>
            </a:r>
          </a:p>
        </p:txBody>
      </p:sp>
      <p:sp>
        <p:nvSpPr>
          <p:cNvPr id="5" name="TextBox 4"/>
          <p:cNvSpPr txBox="1"/>
          <p:nvPr/>
        </p:nvSpPr>
        <p:spPr>
          <a:xfrm>
            <a:off x="121920" y="2996454"/>
            <a:ext cx="6629400" cy="8956298"/>
          </a:xfrm>
          <a:prstGeom prst="rect">
            <a:avLst/>
          </a:prstGeom>
          <a:noFill/>
          <a:ln>
            <a:solidFill>
              <a:srgbClr val="FF0000"/>
            </a:solidFill>
          </a:ln>
        </p:spPr>
        <p:txBody>
          <a:bodyPr wrap="square" rtlCol="0">
            <a:spAutoFit/>
          </a:bodyPr>
          <a:lstStyle/>
          <a:p>
            <a:r>
              <a:rPr lang="en-GB" b="1" u="sng" dirty="0"/>
              <a:t>Activity 5: </a:t>
            </a:r>
            <a:r>
              <a:rPr lang="en-GB" dirty="0"/>
              <a:t>25 minutes </a:t>
            </a:r>
          </a:p>
          <a:p>
            <a:endParaRPr lang="en-GB" b="1" u="sng" dirty="0"/>
          </a:p>
          <a:p>
            <a:r>
              <a:rPr lang="en-GB" b="1" dirty="0"/>
              <a:t>Using the final part of the video, make notes around the image below about how the principles can be used most effectively and why it is important to return to the model. </a:t>
            </a:r>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p:txBody>
      </p:sp>
      <p:pic>
        <p:nvPicPr>
          <p:cNvPr id="7" name="Picture 6"/>
          <p:cNvPicPr>
            <a:picLocks noChangeAspect="1"/>
          </p:cNvPicPr>
          <p:nvPr/>
        </p:nvPicPr>
        <p:blipFill rotWithShape="1">
          <a:blip r:embed="rId2"/>
          <a:srcRect l="54667" t="41259" r="24333" b="27038"/>
          <a:stretch/>
        </p:blipFill>
        <p:spPr>
          <a:xfrm>
            <a:off x="445088" y="164223"/>
            <a:ext cx="624840" cy="530619"/>
          </a:xfrm>
          <a:prstGeom prst="rect">
            <a:avLst/>
          </a:prstGeom>
        </p:spPr>
      </p:pic>
      <p:pic>
        <p:nvPicPr>
          <p:cNvPr id="8" name="Picture 7"/>
          <p:cNvPicPr>
            <a:picLocks noChangeAspect="1"/>
          </p:cNvPicPr>
          <p:nvPr/>
        </p:nvPicPr>
        <p:blipFill rotWithShape="1">
          <a:blip r:embed="rId3"/>
          <a:srcRect l="56000" t="39631" r="24917" b="23036"/>
          <a:stretch/>
        </p:blipFill>
        <p:spPr>
          <a:xfrm>
            <a:off x="6201731" y="3105063"/>
            <a:ext cx="412429" cy="453852"/>
          </a:xfrm>
          <a:prstGeom prst="rect">
            <a:avLst/>
          </a:prstGeom>
        </p:spPr>
      </p:pic>
      <p:pic>
        <p:nvPicPr>
          <p:cNvPr id="9" name="Picture 8">
            <a:extLst>
              <a:ext uri="{FF2B5EF4-FFF2-40B4-BE49-F238E27FC236}">
                <a16:creationId xmlns:a16="http://schemas.microsoft.com/office/drawing/2014/main" id="{C6D93975-C278-DE4C-8D9E-B695F0C33CCD}"/>
              </a:ext>
            </a:extLst>
          </p:cNvPr>
          <p:cNvPicPr>
            <a:picLocks noChangeAspect="1"/>
          </p:cNvPicPr>
          <p:nvPr/>
        </p:nvPicPr>
        <p:blipFill>
          <a:blip r:embed="rId4"/>
          <a:stretch>
            <a:fillRect/>
          </a:stretch>
        </p:blipFill>
        <p:spPr>
          <a:xfrm>
            <a:off x="1533175" y="5745480"/>
            <a:ext cx="3806889" cy="5381897"/>
          </a:xfrm>
          <a:prstGeom prst="rect">
            <a:avLst/>
          </a:prstGeom>
        </p:spPr>
      </p:pic>
      <p:pic>
        <p:nvPicPr>
          <p:cNvPr id="10" name="Picture 9" descr="A picture containing drawing&#10;&#10;Description automatically generated">
            <a:extLst>
              <a:ext uri="{FF2B5EF4-FFF2-40B4-BE49-F238E27FC236}">
                <a16:creationId xmlns:a16="http://schemas.microsoft.com/office/drawing/2014/main" id="{8736B3E3-6C63-4409-8002-076FD11CE8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55405" y="205751"/>
            <a:ext cx="466344" cy="464185"/>
          </a:xfrm>
          <a:prstGeom prst="rect">
            <a:avLst/>
          </a:prstGeom>
        </p:spPr>
      </p:pic>
    </p:spTree>
    <p:extLst>
      <p:ext uri="{BB962C8B-B14F-4D97-AF65-F5344CB8AC3E}">
        <p14:creationId xmlns:p14="http://schemas.microsoft.com/office/powerpoint/2010/main" val="3745130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120" y="289560"/>
            <a:ext cx="6492240" cy="11726287"/>
          </a:xfrm>
          <a:prstGeom prst="rect">
            <a:avLst/>
          </a:prstGeom>
          <a:noFill/>
          <a:ln>
            <a:solidFill>
              <a:srgbClr val="FF0000"/>
            </a:solidFill>
          </a:ln>
        </p:spPr>
        <p:txBody>
          <a:bodyPr wrap="square" rtlCol="0">
            <a:spAutoFit/>
          </a:bodyPr>
          <a:lstStyle/>
          <a:p>
            <a:r>
              <a:rPr lang="en-GB" b="1" u="sng" dirty="0"/>
              <a:t>Final Reflections</a:t>
            </a:r>
          </a:p>
          <a:p>
            <a:endParaRPr lang="en-GB" dirty="0"/>
          </a:p>
          <a:p>
            <a:r>
              <a:rPr lang="en-GB" b="1" u="sng" dirty="0"/>
              <a:t>Activity 6</a:t>
            </a:r>
            <a:r>
              <a:rPr lang="en-GB" dirty="0"/>
              <a:t>: 20-30 minutes</a:t>
            </a:r>
          </a:p>
          <a:p>
            <a:endParaRPr lang="en-GB" dirty="0"/>
          </a:p>
          <a:p>
            <a:r>
              <a:rPr lang="en-GB" dirty="0"/>
              <a:t>Take some time to reflect on the video and your learning and make some notes on the following prompts:</a:t>
            </a:r>
          </a:p>
          <a:p>
            <a:endParaRPr lang="en-GB" dirty="0"/>
          </a:p>
          <a:p>
            <a:r>
              <a:rPr lang="en-GB" dirty="0">
                <a:solidFill>
                  <a:srgbClr val="002060"/>
                </a:solidFill>
              </a:rPr>
              <a:t>Key takeaways from the session are…</a:t>
            </a:r>
          </a:p>
          <a:p>
            <a:pPr marL="285750" indent="-285750">
              <a:buFont typeface="Arial" panose="020B0604020202020204" pitchFamily="34" charset="0"/>
              <a:buChar char="•"/>
            </a:pPr>
            <a:r>
              <a:rPr lang="en-GB" dirty="0"/>
              <a: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 </a:t>
            </a:r>
          </a:p>
          <a:p>
            <a:endParaRPr lang="en-GB" dirty="0"/>
          </a:p>
          <a:p>
            <a:endParaRPr lang="en-GB" dirty="0"/>
          </a:p>
          <a:p>
            <a:endParaRPr lang="en-GB" dirty="0"/>
          </a:p>
          <a:p>
            <a:r>
              <a:rPr lang="en-GB" dirty="0">
                <a:solidFill>
                  <a:srgbClr val="002060"/>
                </a:solidFill>
              </a:rPr>
              <a:t>I would now like to discuss the following ideas/thoughts/opinions with my team…</a:t>
            </a:r>
          </a:p>
          <a:p>
            <a:endParaRPr lang="en-GB" dirty="0">
              <a:solidFill>
                <a:srgbClr val="002060"/>
              </a:solidFill>
            </a:endParaRPr>
          </a:p>
          <a:p>
            <a:pPr marL="285750" indent="-285750">
              <a:buFont typeface="Wingdings" panose="05000000000000000000" pitchFamily="2" charset="2"/>
              <a:buChar char="ü"/>
            </a:pPr>
            <a:r>
              <a:rPr lang="en-GB" dirty="0"/>
              <a:t>  </a:t>
            </a:r>
          </a:p>
          <a:p>
            <a:pPr marL="285750" indent="-285750">
              <a:buFont typeface="Wingdings" panose="05000000000000000000" pitchFamily="2" charset="2"/>
              <a:buChar char="ü"/>
            </a:pPr>
            <a:endParaRPr lang="en-GB" dirty="0"/>
          </a:p>
          <a:p>
            <a:pPr marL="285750" indent="-285750">
              <a:buFont typeface="Wingdings" panose="05000000000000000000" pitchFamily="2" charset="2"/>
              <a:buChar char="ü"/>
            </a:pPr>
            <a:r>
              <a:rPr lang="en-GB" dirty="0"/>
              <a:t> </a:t>
            </a:r>
          </a:p>
          <a:p>
            <a:pPr marL="285750" indent="-285750">
              <a:buFont typeface="Wingdings" panose="05000000000000000000" pitchFamily="2" charset="2"/>
              <a:buChar char="ü"/>
            </a:pPr>
            <a:endParaRPr lang="en-GB" dirty="0"/>
          </a:p>
          <a:p>
            <a:pPr marL="285750" indent="-285750">
              <a:buFont typeface="Wingdings" panose="05000000000000000000" pitchFamily="2" charset="2"/>
              <a:buChar char="ü"/>
            </a:pPr>
            <a:r>
              <a:rPr lang="en-GB" dirty="0"/>
              <a:t> </a:t>
            </a:r>
          </a:p>
          <a:p>
            <a:pPr marL="285750" indent="-285750">
              <a:buFont typeface="Wingdings" panose="05000000000000000000" pitchFamily="2" charset="2"/>
              <a:buChar char="ü"/>
            </a:pPr>
            <a:endParaRPr lang="en-GB" dirty="0"/>
          </a:p>
          <a:p>
            <a:pPr marL="285750" indent="-285750">
              <a:buFont typeface="Wingdings" panose="05000000000000000000" pitchFamily="2" charset="2"/>
              <a:buChar char="ü"/>
            </a:pPr>
            <a:r>
              <a:rPr lang="en-GB" dirty="0"/>
              <a:t>  </a:t>
            </a:r>
          </a:p>
          <a:p>
            <a:endParaRPr lang="en-GB" dirty="0"/>
          </a:p>
          <a:p>
            <a:endParaRPr lang="en-GB" dirty="0"/>
          </a:p>
          <a:p>
            <a:endParaRPr lang="en-GB" dirty="0"/>
          </a:p>
          <a:p>
            <a:r>
              <a:rPr lang="en-GB" dirty="0">
                <a:solidFill>
                  <a:srgbClr val="002060"/>
                </a:solidFill>
              </a:rPr>
              <a:t>I would still like to know more about or need some additional support with…</a:t>
            </a:r>
          </a:p>
          <a:p>
            <a:pPr marL="285750" indent="-285750">
              <a:buFont typeface="Courier New" panose="02070309020205020404" pitchFamily="49" charset="0"/>
              <a:buChar char="o"/>
            </a:pPr>
            <a:r>
              <a:rPr lang="en-GB" dirty="0"/>
              <a:t> </a:t>
            </a:r>
          </a:p>
          <a:p>
            <a:pPr marL="285750" indent="-285750">
              <a:buFont typeface="Courier New" panose="02070309020205020404" pitchFamily="49" charset="0"/>
              <a:buChar char="o"/>
            </a:pPr>
            <a:endParaRPr lang="en-GB" dirty="0"/>
          </a:p>
          <a:p>
            <a:pPr marL="285750" indent="-285750">
              <a:buFont typeface="Courier New" panose="02070309020205020404" pitchFamily="49" charset="0"/>
              <a:buChar char="o"/>
            </a:pPr>
            <a:r>
              <a:rPr lang="en-GB" dirty="0"/>
              <a:t> </a:t>
            </a:r>
          </a:p>
          <a:p>
            <a:pPr marL="285750" indent="-285750">
              <a:buFont typeface="Courier New" panose="02070309020205020404" pitchFamily="49" charset="0"/>
              <a:buChar char="o"/>
            </a:pPr>
            <a:endParaRPr lang="en-GB" dirty="0"/>
          </a:p>
          <a:p>
            <a:pPr marL="285750" indent="-285750">
              <a:buFont typeface="Courier New" panose="02070309020205020404" pitchFamily="49" charset="0"/>
              <a:buChar char="o"/>
            </a:pPr>
            <a:r>
              <a:rPr lang="en-GB" dirty="0"/>
              <a:t> </a:t>
            </a:r>
          </a:p>
          <a:p>
            <a:pPr marL="285750" indent="-285750">
              <a:buFont typeface="Courier New" panose="02070309020205020404" pitchFamily="49" charset="0"/>
              <a:buChar char="o"/>
            </a:pPr>
            <a:endParaRPr lang="en-GB" dirty="0"/>
          </a:p>
          <a:p>
            <a:pPr marL="285750" indent="-285750">
              <a:buFont typeface="Courier New" panose="02070309020205020404" pitchFamily="49" charset="0"/>
              <a:buChar char="o"/>
            </a:pPr>
            <a:r>
              <a:rPr lang="en-GB" dirty="0"/>
              <a:t> </a:t>
            </a:r>
          </a:p>
          <a:p>
            <a:pPr marL="285750" indent="-285750">
              <a:buFont typeface="Courier New" panose="02070309020205020404" pitchFamily="49" charset="0"/>
              <a:buChar char="o"/>
            </a:pPr>
            <a:endParaRPr lang="en-GB" dirty="0"/>
          </a:p>
          <a:p>
            <a:endParaRPr lang="en-GB" dirty="0"/>
          </a:p>
        </p:txBody>
      </p:sp>
      <p:pic>
        <p:nvPicPr>
          <p:cNvPr id="4" name="Picture 3"/>
          <p:cNvPicPr>
            <a:picLocks noChangeAspect="1"/>
          </p:cNvPicPr>
          <p:nvPr/>
        </p:nvPicPr>
        <p:blipFill rotWithShape="1">
          <a:blip r:embed="rId2"/>
          <a:srcRect l="56000" t="39631" r="24917" b="23036"/>
          <a:stretch/>
        </p:blipFill>
        <p:spPr>
          <a:xfrm>
            <a:off x="5507015" y="366262"/>
            <a:ext cx="527076" cy="580014"/>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391ED69B-DD55-448E-9A15-F959521629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55405" y="205751"/>
            <a:ext cx="466344" cy="464185"/>
          </a:xfrm>
          <a:prstGeom prst="rect">
            <a:avLst/>
          </a:prstGeom>
        </p:spPr>
      </p:pic>
    </p:spTree>
    <p:extLst>
      <p:ext uri="{BB962C8B-B14F-4D97-AF65-F5344CB8AC3E}">
        <p14:creationId xmlns:p14="http://schemas.microsoft.com/office/powerpoint/2010/main" val="356961821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F1092D1D98EB04A9CD5757F09EF90C6" ma:contentTypeVersion="11" ma:contentTypeDescription="Create a new document." ma:contentTypeScope="" ma:versionID="5d1222ccf2c63d1dccde23eb552560b2">
  <xsd:schema xmlns:xsd="http://www.w3.org/2001/XMLSchema" xmlns:xs="http://www.w3.org/2001/XMLSchema" xmlns:p="http://schemas.microsoft.com/office/2006/metadata/properties" xmlns:ns2="e292a9c6-14b3-4768-adf5-fae5f2aa8e65" xmlns:ns3="c9205dc0-d474-4408-9e20-c0bd9689d362" targetNamespace="http://schemas.microsoft.com/office/2006/metadata/properties" ma:root="true" ma:fieldsID="5c787778b9899bb660e51a24d5e277f9" ns2:_="" ns3:_="">
    <xsd:import namespace="e292a9c6-14b3-4768-adf5-fae5f2aa8e65"/>
    <xsd:import namespace="c9205dc0-d474-4408-9e20-c0bd9689d36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92a9c6-14b3-4768-adf5-fae5f2aa8e6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9205dc0-d474-4408-9e20-c0bd9689d36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79CAF02-48B9-4CC4-910D-813DEA4B3578}">
  <ds:schemaRefs>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 ds:uri="http://purl.org/dc/terms/"/>
    <ds:schemaRef ds:uri="http://schemas.microsoft.com/office/infopath/2007/PartnerControls"/>
    <ds:schemaRef ds:uri="c9205dc0-d474-4408-9e20-c0bd9689d362"/>
    <ds:schemaRef ds:uri="e292a9c6-14b3-4768-adf5-fae5f2aa8e65"/>
    <ds:schemaRef ds:uri="http://purl.org/dc/dcmitype/"/>
    <ds:schemaRef ds:uri="http://purl.org/dc/elements/1.1/"/>
  </ds:schemaRefs>
</ds:datastoreItem>
</file>

<file path=customXml/itemProps2.xml><?xml version="1.0" encoding="utf-8"?>
<ds:datastoreItem xmlns:ds="http://schemas.openxmlformats.org/officeDocument/2006/customXml" ds:itemID="{4CC7ED21-9475-4D72-A1CF-31196B15F92B}">
  <ds:schemaRefs>
    <ds:schemaRef ds:uri="http://schemas.microsoft.com/sharepoint/v3/contenttype/forms"/>
  </ds:schemaRefs>
</ds:datastoreItem>
</file>

<file path=customXml/itemProps3.xml><?xml version="1.0" encoding="utf-8"?>
<ds:datastoreItem xmlns:ds="http://schemas.openxmlformats.org/officeDocument/2006/customXml" ds:itemID="{9FECA3AC-E46D-48A1-8A00-5C369C8925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292a9c6-14b3-4768-adf5-fae5f2aa8e65"/>
    <ds:schemaRef ds:uri="c9205dc0-d474-4408-9e20-c0bd9689d3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1639</TotalTime>
  <Words>872</Words>
  <Application>Microsoft Office PowerPoint</Application>
  <PresentationFormat>Widescreen</PresentationFormat>
  <Paragraphs>229</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Calibri Light</vt:lpstr>
      <vt:lpstr>Courier New</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Thamesview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Sue Gill-Daintith</cp:lastModifiedBy>
  <cp:revision>76</cp:revision>
  <dcterms:created xsi:type="dcterms:W3CDTF">2020-03-26T12:58:39Z</dcterms:created>
  <dcterms:modified xsi:type="dcterms:W3CDTF">2020-06-12T09:21:22Z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0x0101007F1092D1D98EB04A9CD5757F09EF90C6</vt:lpwstr>
  </property>
</Properties>
</file>