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tags/tag11.xml" ContentType="application/vnd.openxmlformats-officedocument.presentationml.tags+xml"/>
  <Override PartName="/ppt/notesSlides/notesSlide21.xml" ContentType="application/vnd.openxmlformats-officedocument.presentationml.notesSlide+xml"/>
  <Override PartName="/ppt/tags/tag12.xml" ContentType="application/vnd.openxmlformats-officedocument.presentationml.tags+xml"/>
  <Override PartName="/ppt/notesSlides/notesSlide22.xml" ContentType="application/vnd.openxmlformats-officedocument.presentationml.notesSlide+xml"/>
  <Override PartName="/ppt/tags/tag13.xml" ContentType="application/vnd.openxmlformats-officedocument.presentationml.tags+xml"/>
  <Override PartName="/ppt/notesSlides/notesSlide23.xml" ContentType="application/vnd.openxmlformats-officedocument.presentationml.notesSlide+xml"/>
  <Override PartName="/ppt/tags/tag14.xml" ContentType="application/vnd.openxmlformats-officedocument.presentationml.tags+xml"/>
  <Override PartName="/ppt/notesSlides/notesSlide24.xml" ContentType="application/vnd.openxmlformats-officedocument.presentationml.notesSlide+xml"/>
  <Override PartName="/ppt/tags/tag15.xml" ContentType="application/vnd.openxmlformats-officedocument.presentationml.tags+xml"/>
  <Override PartName="/ppt/notesSlides/notesSlide25.xml" ContentType="application/vnd.openxmlformats-officedocument.presentationml.notesSlide+xml"/>
  <Override PartName="/ppt/tags/tag16.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7.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8.xml" ContentType="application/vnd.openxmlformats-officedocument.presentationml.tags+xml"/>
  <Override PartName="/ppt/notesSlides/notesSlide32.xml" ContentType="application/vnd.openxmlformats-officedocument.presentationml.notesSlide+xml"/>
  <Override PartName="/ppt/tags/tag19.xml" ContentType="application/vnd.openxmlformats-officedocument.presentationml.tags+xml"/>
  <Override PartName="/ppt/notesSlides/notesSlide33.xml" ContentType="application/vnd.openxmlformats-officedocument.presentationml.notesSlide+xml"/>
  <Override PartName="/ppt/tags/tag20.xml" ContentType="application/vnd.openxmlformats-officedocument.presentationml.tags+xml"/>
  <Override PartName="/ppt/notesSlides/notesSlide34.xml" ContentType="application/vnd.openxmlformats-officedocument.presentationml.notesSlide+xml"/>
  <Override PartName="/ppt/tags/tag21.xml" ContentType="application/vnd.openxmlformats-officedocument.presentationml.tags+xml"/>
  <Override PartName="/ppt/notesSlides/notesSlide35.xml" ContentType="application/vnd.openxmlformats-officedocument.presentationml.notesSlide+xml"/>
  <Override PartName="/ppt/tags/tag22.xml" ContentType="application/vnd.openxmlformats-officedocument.presentationml.tags+xml"/>
  <Override PartName="/ppt/notesSlides/notesSlide36.xml" ContentType="application/vnd.openxmlformats-officedocument.presentationml.notesSlide+xml"/>
  <Override PartName="/ppt/tags/tag23.xml" ContentType="application/vnd.openxmlformats-officedocument.presentationml.tags+xml"/>
  <Override PartName="/ppt/notesSlides/notesSlide37.xml" ContentType="application/vnd.openxmlformats-officedocument.presentationml.notesSlide+xml"/>
  <Override PartName="/ppt/tags/tag24.xml" ContentType="application/vnd.openxmlformats-officedocument.presentationml.tags+xml"/>
  <Override PartName="/ppt/notesSlides/notesSlide38.xml" ContentType="application/vnd.openxmlformats-officedocument.presentationml.notesSlide+xml"/>
  <Override PartName="/ppt/tags/tag25.xml" ContentType="application/vnd.openxmlformats-officedocument.presentationml.tags+xml"/>
  <Override PartName="/ppt/notesSlides/notesSlide39.xml" ContentType="application/vnd.openxmlformats-officedocument.presentationml.notesSlide+xml"/>
  <Override PartName="/ppt/tags/tag26.xml" ContentType="application/vnd.openxmlformats-officedocument.presentationml.tags+xml"/>
  <Override PartName="/ppt/notesSlides/notesSlide40.xml" ContentType="application/vnd.openxmlformats-officedocument.presentationml.notesSlide+xml"/>
  <Override PartName="/ppt/tags/tag27.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28.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55"/>
  </p:notesMasterIdLst>
  <p:handoutMasterIdLst>
    <p:handoutMasterId r:id="rId56"/>
  </p:handoutMasterIdLst>
  <p:sldIdLst>
    <p:sldId id="256" r:id="rId2"/>
    <p:sldId id="343" r:id="rId3"/>
    <p:sldId id="344" r:id="rId4"/>
    <p:sldId id="345" r:id="rId5"/>
    <p:sldId id="379" r:id="rId6"/>
    <p:sldId id="382" r:id="rId7"/>
    <p:sldId id="380" r:id="rId8"/>
    <p:sldId id="381" r:id="rId9"/>
    <p:sldId id="383" r:id="rId10"/>
    <p:sldId id="384" r:id="rId11"/>
    <p:sldId id="274" r:id="rId12"/>
    <p:sldId id="275" r:id="rId13"/>
    <p:sldId id="276" r:id="rId14"/>
    <p:sldId id="346" r:id="rId15"/>
    <p:sldId id="348" r:id="rId16"/>
    <p:sldId id="349" r:id="rId17"/>
    <p:sldId id="289" r:id="rId18"/>
    <p:sldId id="278" r:id="rId19"/>
    <p:sldId id="290" r:id="rId20"/>
    <p:sldId id="279" r:id="rId21"/>
    <p:sldId id="291" r:id="rId22"/>
    <p:sldId id="280" r:id="rId23"/>
    <p:sldId id="292" r:id="rId24"/>
    <p:sldId id="281" r:id="rId25"/>
    <p:sldId id="293" r:id="rId26"/>
    <p:sldId id="282" r:id="rId27"/>
    <p:sldId id="294" r:id="rId28"/>
    <p:sldId id="283" r:id="rId29"/>
    <p:sldId id="296" r:id="rId30"/>
    <p:sldId id="350" r:id="rId31"/>
    <p:sldId id="351" r:id="rId32"/>
    <p:sldId id="297" r:id="rId33"/>
    <p:sldId id="352" r:id="rId34"/>
    <p:sldId id="353" r:id="rId35"/>
    <p:sldId id="354" r:id="rId36"/>
    <p:sldId id="355" r:id="rId37"/>
    <p:sldId id="356" r:id="rId38"/>
    <p:sldId id="357" r:id="rId39"/>
    <p:sldId id="358" r:id="rId40"/>
    <p:sldId id="359" r:id="rId41"/>
    <p:sldId id="360" r:id="rId42"/>
    <p:sldId id="361" r:id="rId43"/>
    <p:sldId id="367" r:id="rId44"/>
    <p:sldId id="368" r:id="rId45"/>
    <p:sldId id="369" r:id="rId46"/>
    <p:sldId id="322" r:id="rId47"/>
    <p:sldId id="327" r:id="rId48"/>
    <p:sldId id="328" r:id="rId49"/>
    <p:sldId id="331" r:id="rId50"/>
    <p:sldId id="377" r:id="rId51"/>
    <p:sldId id="342" r:id="rId52"/>
    <p:sldId id="333" r:id="rId53"/>
    <p:sldId id="263" r:id="rId54"/>
  </p:sldIdLst>
  <p:sldSz cx="9144000" cy="6858000" type="screen4x3"/>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59857A7-F430-4EE6-B994-F510B0AE8F4E}">
          <p14:sldIdLst>
            <p14:sldId id="256"/>
            <p14:sldId id="343"/>
            <p14:sldId id="344"/>
            <p14:sldId id="345"/>
            <p14:sldId id="379"/>
            <p14:sldId id="382"/>
            <p14:sldId id="380"/>
            <p14:sldId id="381"/>
            <p14:sldId id="383"/>
            <p14:sldId id="384"/>
            <p14:sldId id="274"/>
            <p14:sldId id="275"/>
            <p14:sldId id="276"/>
            <p14:sldId id="346"/>
            <p14:sldId id="348"/>
            <p14:sldId id="349"/>
            <p14:sldId id="289"/>
            <p14:sldId id="278"/>
            <p14:sldId id="290"/>
            <p14:sldId id="279"/>
            <p14:sldId id="291"/>
            <p14:sldId id="280"/>
            <p14:sldId id="292"/>
            <p14:sldId id="281"/>
            <p14:sldId id="293"/>
            <p14:sldId id="282"/>
            <p14:sldId id="294"/>
            <p14:sldId id="283"/>
            <p14:sldId id="296"/>
            <p14:sldId id="350"/>
            <p14:sldId id="351"/>
            <p14:sldId id="297"/>
            <p14:sldId id="352"/>
            <p14:sldId id="353"/>
            <p14:sldId id="354"/>
            <p14:sldId id="355"/>
            <p14:sldId id="356"/>
            <p14:sldId id="357"/>
            <p14:sldId id="358"/>
            <p14:sldId id="359"/>
            <p14:sldId id="360"/>
            <p14:sldId id="361"/>
            <p14:sldId id="367"/>
            <p14:sldId id="368"/>
            <p14:sldId id="369"/>
            <p14:sldId id="322"/>
            <p14:sldId id="327"/>
            <p14:sldId id="328"/>
            <p14:sldId id="331"/>
            <p14:sldId id="377"/>
            <p14:sldId id="342"/>
            <p14:sldId id="333"/>
            <p14:sldId id="263"/>
          </p14:sldIdLst>
        </p14:section>
      </p14:sectionLst>
    </p:ext>
    <p:ext uri="{EFAFB233-063F-42B5-8137-9DF3F51BA10A}">
      <p15:sldGuideLst xmlns:p15="http://schemas.microsoft.com/office/powerpoint/2012/main" xmlns="">
        <p15:guide id="1" orient="horz" pos="2157">
          <p15:clr>
            <a:srgbClr val="A4A3A4"/>
          </p15:clr>
        </p15:guide>
        <p15:guide id="2" orient="horz" pos="4230">
          <p15:clr>
            <a:srgbClr val="A4A3A4"/>
          </p15:clr>
        </p15:guide>
        <p15:guide id="3" pos="3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2878"/>
    <a:srgbClr val="008000"/>
    <a:srgbClr val="4B4B4B"/>
    <a:srgbClr val="3273AF"/>
    <a:srgbClr val="783C2D"/>
    <a:srgbClr val="DC7D28"/>
    <a:srgbClr val="6464A0"/>
    <a:srgbClr val="325F7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6" autoAdjust="0"/>
    <p:restoredTop sz="74729" autoAdjust="0"/>
  </p:normalViewPr>
  <p:slideViewPr>
    <p:cSldViewPr snapToGrid="0" snapToObjects="1" showGuides="1">
      <p:cViewPr varScale="1">
        <p:scale>
          <a:sx n="86" d="100"/>
          <a:sy n="86" d="100"/>
        </p:scale>
        <p:origin x="-2334" y="-96"/>
      </p:cViewPr>
      <p:guideLst>
        <p:guide orient="horz" pos="2157"/>
        <p:guide orient="horz" pos="4230"/>
        <p:guide pos="3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FB974-A74E-481A-AD26-A4609BEAA6A1}" type="doc">
      <dgm:prSet loTypeId="urn:microsoft.com/office/officeart/2005/8/layout/cycle2" loCatId="cycle" qsTypeId="urn:microsoft.com/office/officeart/2005/8/quickstyle/simple1" qsCatId="simple" csTypeId="urn:microsoft.com/office/officeart/2005/8/colors/accent5_5" csCatId="accent5" phldr="1"/>
      <dgm:spPr/>
      <dgm:t>
        <a:bodyPr/>
        <a:lstStyle/>
        <a:p>
          <a:endParaRPr lang="en-GB"/>
        </a:p>
      </dgm:t>
    </dgm:pt>
    <dgm:pt modelId="{B32193C9-0876-41E4-92FA-18C21AF7F8C9}">
      <dgm:prSet phldrT="[Text]" custT="1"/>
      <dgm:spPr>
        <a:solidFill>
          <a:srgbClr val="D2C8E1">
            <a:alpha val="90000"/>
          </a:srgbClr>
        </a:solidFill>
        <a:ln>
          <a:solidFill>
            <a:srgbClr val="9784BE"/>
          </a:solidFill>
        </a:ln>
      </dgm:spPr>
      <dgm:t>
        <a:bodyPr/>
        <a:lstStyle/>
        <a:p>
          <a:r>
            <a:rPr lang="en-GB" sz="2000" dirty="0" smtClean="0">
              <a:solidFill>
                <a:srgbClr val="412878"/>
              </a:solidFill>
            </a:rPr>
            <a:t>Investigating</a:t>
          </a:r>
          <a:endParaRPr lang="en-GB" sz="2000" dirty="0">
            <a:solidFill>
              <a:srgbClr val="412878"/>
            </a:solidFill>
          </a:endParaRPr>
        </a:p>
      </dgm:t>
    </dgm:pt>
    <dgm:pt modelId="{DE093E76-3A4B-47E6-B9F7-47A523194099}" type="parTrans" cxnId="{35B26887-57F1-4DE3-A615-07AC1757F60C}">
      <dgm:prSet/>
      <dgm:spPr/>
      <dgm:t>
        <a:bodyPr/>
        <a:lstStyle/>
        <a:p>
          <a:endParaRPr lang="en-GB"/>
        </a:p>
      </dgm:t>
    </dgm:pt>
    <dgm:pt modelId="{208ADB55-B1F9-43F2-A9EF-F9340FF0C3CF}" type="sibTrans" cxnId="{35B26887-57F1-4DE3-A615-07AC1757F60C}">
      <dgm:prSet/>
      <dgm:spPr>
        <a:solidFill>
          <a:srgbClr val="9784BE"/>
        </a:solidFill>
        <a:ln>
          <a:solidFill>
            <a:srgbClr val="9784BE"/>
          </a:solidFill>
        </a:ln>
      </dgm:spPr>
      <dgm:t>
        <a:bodyPr/>
        <a:lstStyle/>
        <a:p>
          <a:pPr algn="ctr"/>
          <a:endParaRPr lang="en-GB"/>
        </a:p>
      </dgm:t>
    </dgm:pt>
    <dgm:pt modelId="{8A868486-7EFF-425A-BB00-6917DC6BC6DE}">
      <dgm:prSet phldrT="[Text]" custT="1"/>
      <dgm:spPr>
        <a:solidFill>
          <a:srgbClr val="D2C8E1">
            <a:alpha val="70000"/>
          </a:srgbClr>
        </a:solidFill>
        <a:ln>
          <a:solidFill>
            <a:srgbClr val="9784BE"/>
          </a:solidFill>
        </a:ln>
      </dgm:spPr>
      <dgm:t>
        <a:bodyPr/>
        <a:lstStyle/>
        <a:p>
          <a:r>
            <a:rPr lang="en-GB" sz="2000" dirty="0">
              <a:solidFill>
                <a:srgbClr val="412878"/>
              </a:solidFill>
            </a:rPr>
            <a:t>Developing</a:t>
          </a:r>
        </a:p>
      </dgm:t>
    </dgm:pt>
    <dgm:pt modelId="{C7C8A2C9-6986-4531-B3AD-736323DF698E}" type="parTrans" cxnId="{6F988FF3-6A86-49D6-A7AA-51C012F865E3}">
      <dgm:prSet/>
      <dgm:spPr/>
      <dgm:t>
        <a:bodyPr/>
        <a:lstStyle/>
        <a:p>
          <a:endParaRPr lang="en-GB"/>
        </a:p>
      </dgm:t>
    </dgm:pt>
    <dgm:pt modelId="{2816C634-DA84-4DD1-AE1A-D78C3754BF99}" type="sibTrans" cxnId="{6F988FF3-6A86-49D6-A7AA-51C012F865E3}">
      <dgm:prSet/>
      <dgm:spPr>
        <a:solidFill>
          <a:srgbClr val="9784BE"/>
        </a:solidFill>
        <a:ln>
          <a:solidFill>
            <a:srgbClr val="9784BE"/>
          </a:solidFill>
        </a:ln>
      </dgm:spPr>
      <dgm:t>
        <a:bodyPr/>
        <a:lstStyle/>
        <a:p>
          <a:endParaRPr lang="en-GB"/>
        </a:p>
      </dgm:t>
    </dgm:pt>
    <dgm:pt modelId="{EB8884B3-E138-40DD-B86A-C5820C652808}">
      <dgm:prSet phldrT="[Text]" custT="1"/>
      <dgm:spPr>
        <a:solidFill>
          <a:srgbClr val="D2C8E1">
            <a:alpha val="60000"/>
          </a:srgbClr>
        </a:solidFill>
        <a:ln>
          <a:solidFill>
            <a:srgbClr val="9784BE"/>
          </a:solidFill>
        </a:ln>
      </dgm:spPr>
      <dgm:t>
        <a:bodyPr/>
        <a:lstStyle/>
        <a:p>
          <a:r>
            <a:rPr lang="en-GB" sz="2000" dirty="0">
              <a:solidFill>
                <a:srgbClr val="412878"/>
              </a:solidFill>
            </a:rPr>
            <a:t>Realising</a:t>
          </a:r>
        </a:p>
      </dgm:t>
    </dgm:pt>
    <dgm:pt modelId="{A42887D9-085A-4879-82DA-612B3C89F1EA}" type="parTrans" cxnId="{C40C22E1-7F12-4FA6-8EC5-D387BEB837AE}">
      <dgm:prSet/>
      <dgm:spPr/>
      <dgm:t>
        <a:bodyPr/>
        <a:lstStyle/>
        <a:p>
          <a:endParaRPr lang="en-GB"/>
        </a:p>
      </dgm:t>
    </dgm:pt>
    <dgm:pt modelId="{12AD21CA-FA9D-42BE-802A-8C048547B57B}" type="sibTrans" cxnId="{C40C22E1-7F12-4FA6-8EC5-D387BEB837AE}">
      <dgm:prSet/>
      <dgm:spPr>
        <a:solidFill>
          <a:srgbClr val="9784BE"/>
        </a:solidFill>
        <a:ln>
          <a:solidFill>
            <a:srgbClr val="9784BE"/>
          </a:solidFill>
        </a:ln>
      </dgm:spPr>
      <dgm:t>
        <a:bodyPr/>
        <a:lstStyle/>
        <a:p>
          <a:endParaRPr lang="en-GB"/>
        </a:p>
      </dgm:t>
    </dgm:pt>
    <dgm:pt modelId="{34839237-AB4E-44F8-A6A4-2422D32CA986}">
      <dgm:prSet phldrT="[Text]" custT="1"/>
      <dgm:spPr>
        <a:solidFill>
          <a:srgbClr val="D2C8E1">
            <a:alpha val="50000"/>
          </a:srgbClr>
        </a:solidFill>
        <a:ln>
          <a:solidFill>
            <a:srgbClr val="9784BE"/>
          </a:solidFill>
        </a:ln>
      </dgm:spPr>
      <dgm:t>
        <a:bodyPr/>
        <a:lstStyle/>
        <a:p>
          <a:r>
            <a:rPr lang="en-GB" sz="2000" dirty="0">
              <a:solidFill>
                <a:srgbClr val="412878"/>
              </a:solidFill>
            </a:rPr>
            <a:t>Evaluating</a:t>
          </a:r>
        </a:p>
      </dgm:t>
    </dgm:pt>
    <dgm:pt modelId="{E6DDA37A-6CC7-46CA-8D89-5A3F03F08B82}" type="parTrans" cxnId="{B06E323F-19A9-48FB-AFDF-235EAA2EF5E0}">
      <dgm:prSet/>
      <dgm:spPr/>
      <dgm:t>
        <a:bodyPr/>
        <a:lstStyle/>
        <a:p>
          <a:endParaRPr lang="en-GB"/>
        </a:p>
      </dgm:t>
    </dgm:pt>
    <dgm:pt modelId="{7068C61C-C522-44C0-BD8C-921B0DF5A7D2}" type="sibTrans" cxnId="{B06E323F-19A9-48FB-AFDF-235EAA2EF5E0}">
      <dgm:prSet/>
      <dgm:spPr>
        <a:solidFill>
          <a:srgbClr val="9784BE"/>
        </a:solidFill>
        <a:ln>
          <a:solidFill>
            <a:srgbClr val="9784BE"/>
          </a:solidFill>
        </a:ln>
      </dgm:spPr>
      <dgm:t>
        <a:bodyPr/>
        <a:lstStyle/>
        <a:p>
          <a:endParaRPr lang="en-GB"/>
        </a:p>
      </dgm:t>
    </dgm:pt>
    <dgm:pt modelId="{BA32994C-97B0-46B2-8C99-D94C38609B12}">
      <dgm:prSet phldrT="[Text]" custT="1"/>
      <dgm:spPr>
        <a:solidFill>
          <a:srgbClr val="D2C8E1">
            <a:alpha val="80000"/>
          </a:srgbClr>
        </a:solidFill>
        <a:ln>
          <a:solidFill>
            <a:srgbClr val="9784BE"/>
          </a:solidFill>
        </a:ln>
      </dgm:spPr>
      <dgm:t>
        <a:bodyPr/>
        <a:lstStyle/>
        <a:p>
          <a:r>
            <a:rPr lang="en-GB" sz="2000" dirty="0">
              <a:solidFill>
                <a:srgbClr val="412878"/>
              </a:solidFill>
            </a:rPr>
            <a:t>Generating</a:t>
          </a:r>
        </a:p>
      </dgm:t>
    </dgm:pt>
    <dgm:pt modelId="{B8F10D83-2E01-4D4C-A9F0-E62C77A51D36}" type="sibTrans" cxnId="{CA236AA1-A792-4DD3-9BF5-6FB4E901DC62}">
      <dgm:prSet/>
      <dgm:spPr>
        <a:solidFill>
          <a:srgbClr val="9784BE"/>
        </a:solidFill>
        <a:ln>
          <a:solidFill>
            <a:srgbClr val="9784BE"/>
          </a:solidFill>
        </a:ln>
      </dgm:spPr>
      <dgm:t>
        <a:bodyPr/>
        <a:lstStyle/>
        <a:p>
          <a:endParaRPr lang="en-GB"/>
        </a:p>
      </dgm:t>
    </dgm:pt>
    <dgm:pt modelId="{6B06F3C0-3BB8-470E-A084-1A506E48D9C2}" type="parTrans" cxnId="{CA236AA1-A792-4DD3-9BF5-6FB4E901DC62}">
      <dgm:prSet/>
      <dgm:spPr/>
      <dgm:t>
        <a:bodyPr/>
        <a:lstStyle/>
        <a:p>
          <a:endParaRPr lang="en-GB"/>
        </a:p>
      </dgm:t>
    </dgm:pt>
    <dgm:pt modelId="{7F24E051-7346-423C-A1F6-3DC57B52BB13}" type="pres">
      <dgm:prSet presAssocID="{1A9FB974-A74E-481A-AD26-A4609BEAA6A1}" presName="cycle" presStyleCnt="0">
        <dgm:presLayoutVars>
          <dgm:dir/>
          <dgm:resizeHandles val="exact"/>
        </dgm:presLayoutVars>
      </dgm:prSet>
      <dgm:spPr/>
      <dgm:t>
        <a:bodyPr/>
        <a:lstStyle/>
        <a:p>
          <a:endParaRPr lang="en-US"/>
        </a:p>
      </dgm:t>
    </dgm:pt>
    <dgm:pt modelId="{4336DDB9-F6B4-4343-A40D-FF7837370F3E}" type="pres">
      <dgm:prSet presAssocID="{B32193C9-0876-41E4-92FA-18C21AF7F8C9}" presName="node" presStyleLbl="node1" presStyleIdx="0" presStyleCnt="5" custScaleX="150096" custScaleY="100186">
        <dgm:presLayoutVars>
          <dgm:bulletEnabled val="1"/>
        </dgm:presLayoutVars>
      </dgm:prSet>
      <dgm:spPr/>
      <dgm:t>
        <a:bodyPr/>
        <a:lstStyle/>
        <a:p>
          <a:endParaRPr lang="en-US"/>
        </a:p>
      </dgm:t>
    </dgm:pt>
    <dgm:pt modelId="{207A3A20-B72B-4430-870B-C2DC4186E7DC}" type="pres">
      <dgm:prSet presAssocID="{208ADB55-B1F9-43F2-A9EF-F9340FF0C3CF}" presName="sibTrans" presStyleLbl="sibTrans2D1" presStyleIdx="0" presStyleCnt="5"/>
      <dgm:spPr/>
      <dgm:t>
        <a:bodyPr/>
        <a:lstStyle/>
        <a:p>
          <a:endParaRPr lang="en-US"/>
        </a:p>
      </dgm:t>
    </dgm:pt>
    <dgm:pt modelId="{C867D9EC-D249-468B-BBAF-A0C2980F4C5A}" type="pres">
      <dgm:prSet presAssocID="{208ADB55-B1F9-43F2-A9EF-F9340FF0C3CF}" presName="connectorText" presStyleLbl="sibTrans2D1" presStyleIdx="0" presStyleCnt="5"/>
      <dgm:spPr/>
      <dgm:t>
        <a:bodyPr/>
        <a:lstStyle/>
        <a:p>
          <a:endParaRPr lang="en-US"/>
        </a:p>
      </dgm:t>
    </dgm:pt>
    <dgm:pt modelId="{F8AE450A-8116-4F34-B9E7-5BBDCFC257D8}" type="pres">
      <dgm:prSet presAssocID="{BA32994C-97B0-46B2-8C99-D94C38609B12}" presName="node" presStyleLbl="node1" presStyleIdx="1" presStyleCnt="5" custScaleX="142392" custRadScaleRad="108316" custRadScaleInc="5095">
        <dgm:presLayoutVars>
          <dgm:bulletEnabled val="1"/>
        </dgm:presLayoutVars>
      </dgm:prSet>
      <dgm:spPr/>
      <dgm:t>
        <a:bodyPr/>
        <a:lstStyle/>
        <a:p>
          <a:endParaRPr lang="en-US"/>
        </a:p>
      </dgm:t>
    </dgm:pt>
    <dgm:pt modelId="{62D4A147-6700-4392-B4E3-B9E6D903E789}" type="pres">
      <dgm:prSet presAssocID="{B8F10D83-2E01-4D4C-A9F0-E62C77A51D36}" presName="sibTrans" presStyleLbl="sibTrans2D1" presStyleIdx="1" presStyleCnt="5"/>
      <dgm:spPr/>
      <dgm:t>
        <a:bodyPr/>
        <a:lstStyle/>
        <a:p>
          <a:endParaRPr lang="en-US"/>
        </a:p>
      </dgm:t>
    </dgm:pt>
    <dgm:pt modelId="{76EA53BE-9BC9-451F-97D4-EEF2DEB0D649}" type="pres">
      <dgm:prSet presAssocID="{B8F10D83-2E01-4D4C-A9F0-E62C77A51D36}" presName="connectorText" presStyleLbl="sibTrans2D1" presStyleIdx="1" presStyleCnt="5"/>
      <dgm:spPr/>
      <dgm:t>
        <a:bodyPr/>
        <a:lstStyle/>
        <a:p>
          <a:endParaRPr lang="en-US"/>
        </a:p>
      </dgm:t>
    </dgm:pt>
    <dgm:pt modelId="{298FC145-B33B-4460-8986-6EECE49440B4}" type="pres">
      <dgm:prSet presAssocID="{8A868486-7EFF-425A-BB00-6917DC6BC6DE}" presName="node" presStyleLbl="node1" presStyleIdx="2" presStyleCnt="5" custScaleX="135192" custRadScaleRad="108124" custRadScaleInc="-15371">
        <dgm:presLayoutVars>
          <dgm:bulletEnabled val="1"/>
        </dgm:presLayoutVars>
      </dgm:prSet>
      <dgm:spPr/>
      <dgm:t>
        <a:bodyPr/>
        <a:lstStyle/>
        <a:p>
          <a:endParaRPr lang="en-US"/>
        </a:p>
      </dgm:t>
    </dgm:pt>
    <dgm:pt modelId="{727E8948-DBF6-4C5E-8BBF-C101204FC559}" type="pres">
      <dgm:prSet presAssocID="{2816C634-DA84-4DD1-AE1A-D78C3754BF99}" presName="sibTrans" presStyleLbl="sibTrans2D1" presStyleIdx="2" presStyleCnt="5"/>
      <dgm:spPr/>
      <dgm:t>
        <a:bodyPr/>
        <a:lstStyle/>
        <a:p>
          <a:endParaRPr lang="en-US"/>
        </a:p>
      </dgm:t>
    </dgm:pt>
    <dgm:pt modelId="{025695E8-B1C7-40A4-AD33-8F0A8B27510C}" type="pres">
      <dgm:prSet presAssocID="{2816C634-DA84-4DD1-AE1A-D78C3754BF99}" presName="connectorText" presStyleLbl="sibTrans2D1" presStyleIdx="2" presStyleCnt="5"/>
      <dgm:spPr/>
      <dgm:t>
        <a:bodyPr/>
        <a:lstStyle/>
        <a:p>
          <a:endParaRPr lang="en-US"/>
        </a:p>
      </dgm:t>
    </dgm:pt>
    <dgm:pt modelId="{86B2F2C6-C0C7-49A4-81FD-FE9F4FB21E20}" type="pres">
      <dgm:prSet presAssocID="{EB8884B3-E138-40DD-B86A-C5820C652808}" presName="node" presStyleLbl="node1" presStyleIdx="3" presStyleCnt="5" custScaleX="142198" custRadScaleRad="106778" custRadScaleInc="13087">
        <dgm:presLayoutVars>
          <dgm:bulletEnabled val="1"/>
        </dgm:presLayoutVars>
      </dgm:prSet>
      <dgm:spPr/>
      <dgm:t>
        <a:bodyPr/>
        <a:lstStyle/>
        <a:p>
          <a:endParaRPr lang="en-US"/>
        </a:p>
      </dgm:t>
    </dgm:pt>
    <dgm:pt modelId="{84AC9362-C86D-46B2-B9F8-E43BD661C73E}" type="pres">
      <dgm:prSet presAssocID="{12AD21CA-FA9D-42BE-802A-8C048547B57B}" presName="sibTrans" presStyleLbl="sibTrans2D1" presStyleIdx="3" presStyleCnt="5"/>
      <dgm:spPr/>
      <dgm:t>
        <a:bodyPr/>
        <a:lstStyle/>
        <a:p>
          <a:endParaRPr lang="en-US"/>
        </a:p>
      </dgm:t>
    </dgm:pt>
    <dgm:pt modelId="{C36A4554-5803-42B0-991A-D00E12BAD6AE}" type="pres">
      <dgm:prSet presAssocID="{12AD21CA-FA9D-42BE-802A-8C048547B57B}" presName="connectorText" presStyleLbl="sibTrans2D1" presStyleIdx="3" presStyleCnt="5"/>
      <dgm:spPr/>
      <dgm:t>
        <a:bodyPr/>
        <a:lstStyle/>
        <a:p>
          <a:endParaRPr lang="en-US"/>
        </a:p>
      </dgm:t>
    </dgm:pt>
    <dgm:pt modelId="{D9F5C396-31CA-47D1-9C9C-42CE3548E630}" type="pres">
      <dgm:prSet presAssocID="{34839237-AB4E-44F8-A6A4-2422D32CA986}" presName="node" presStyleLbl="node1" presStyleIdx="4" presStyleCnt="5" custScaleX="148231" custRadScaleRad="107813" custRadScaleInc="-3734">
        <dgm:presLayoutVars>
          <dgm:bulletEnabled val="1"/>
        </dgm:presLayoutVars>
      </dgm:prSet>
      <dgm:spPr/>
      <dgm:t>
        <a:bodyPr/>
        <a:lstStyle/>
        <a:p>
          <a:endParaRPr lang="en-US"/>
        </a:p>
      </dgm:t>
    </dgm:pt>
    <dgm:pt modelId="{019A9ABB-853E-4D2E-BEFD-117A4ECA2163}" type="pres">
      <dgm:prSet presAssocID="{7068C61C-C522-44C0-BD8C-921B0DF5A7D2}" presName="sibTrans" presStyleLbl="sibTrans2D1" presStyleIdx="4" presStyleCnt="5"/>
      <dgm:spPr/>
      <dgm:t>
        <a:bodyPr/>
        <a:lstStyle/>
        <a:p>
          <a:endParaRPr lang="en-US"/>
        </a:p>
      </dgm:t>
    </dgm:pt>
    <dgm:pt modelId="{5850C522-33DC-484A-904C-BDD67E5F90B1}" type="pres">
      <dgm:prSet presAssocID="{7068C61C-C522-44C0-BD8C-921B0DF5A7D2}" presName="connectorText" presStyleLbl="sibTrans2D1" presStyleIdx="4" presStyleCnt="5"/>
      <dgm:spPr/>
      <dgm:t>
        <a:bodyPr/>
        <a:lstStyle/>
        <a:p>
          <a:endParaRPr lang="en-US"/>
        </a:p>
      </dgm:t>
    </dgm:pt>
  </dgm:ptLst>
  <dgm:cxnLst>
    <dgm:cxn modelId="{35B26887-57F1-4DE3-A615-07AC1757F60C}" srcId="{1A9FB974-A74E-481A-AD26-A4609BEAA6A1}" destId="{B32193C9-0876-41E4-92FA-18C21AF7F8C9}" srcOrd="0" destOrd="0" parTransId="{DE093E76-3A4B-47E6-B9F7-47A523194099}" sibTransId="{208ADB55-B1F9-43F2-A9EF-F9340FF0C3CF}"/>
    <dgm:cxn modelId="{29EBE4BF-78BA-4B71-B1BE-07D54545D893}" type="presOf" srcId="{EB8884B3-E138-40DD-B86A-C5820C652808}" destId="{86B2F2C6-C0C7-49A4-81FD-FE9F4FB21E20}" srcOrd="0" destOrd="0" presId="urn:microsoft.com/office/officeart/2005/8/layout/cycle2"/>
    <dgm:cxn modelId="{1CC6E91E-1F5D-427F-8169-A425AF283514}" type="presOf" srcId="{2816C634-DA84-4DD1-AE1A-D78C3754BF99}" destId="{727E8948-DBF6-4C5E-8BBF-C101204FC559}" srcOrd="0" destOrd="0" presId="urn:microsoft.com/office/officeart/2005/8/layout/cycle2"/>
    <dgm:cxn modelId="{25E92A37-938A-4C97-B737-522BF128D4DC}" type="presOf" srcId="{B8F10D83-2E01-4D4C-A9F0-E62C77A51D36}" destId="{62D4A147-6700-4392-B4E3-B9E6D903E789}" srcOrd="0" destOrd="0" presId="urn:microsoft.com/office/officeart/2005/8/layout/cycle2"/>
    <dgm:cxn modelId="{C61EDABA-59AE-4A7B-99B6-B5700242390D}" type="presOf" srcId="{B8F10D83-2E01-4D4C-A9F0-E62C77A51D36}" destId="{76EA53BE-9BC9-451F-97D4-EEF2DEB0D649}" srcOrd="1" destOrd="0" presId="urn:microsoft.com/office/officeart/2005/8/layout/cycle2"/>
    <dgm:cxn modelId="{D0088E49-ACE6-47A3-B767-7BE5046648D4}" type="presOf" srcId="{BA32994C-97B0-46B2-8C99-D94C38609B12}" destId="{F8AE450A-8116-4F34-B9E7-5BBDCFC257D8}" srcOrd="0" destOrd="0" presId="urn:microsoft.com/office/officeart/2005/8/layout/cycle2"/>
    <dgm:cxn modelId="{DEED57EC-8E9F-470E-823E-EC42359A88E2}" type="presOf" srcId="{12AD21CA-FA9D-42BE-802A-8C048547B57B}" destId="{84AC9362-C86D-46B2-B9F8-E43BD661C73E}" srcOrd="0" destOrd="0" presId="urn:microsoft.com/office/officeart/2005/8/layout/cycle2"/>
    <dgm:cxn modelId="{651549EE-3870-4542-8E02-ADD70C856513}" type="presOf" srcId="{208ADB55-B1F9-43F2-A9EF-F9340FF0C3CF}" destId="{207A3A20-B72B-4430-870B-C2DC4186E7DC}" srcOrd="0" destOrd="0" presId="urn:microsoft.com/office/officeart/2005/8/layout/cycle2"/>
    <dgm:cxn modelId="{C40C22E1-7F12-4FA6-8EC5-D387BEB837AE}" srcId="{1A9FB974-A74E-481A-AD26-A4609BEAA6A1}" destId="{EB8884B3-E138-40DD-B86A-C5820C652808}" srcOrd="3" destOrd="0" parTransId="{A42887D9-085A-4879-82DA-612B3C89F1EA}" sibTransId="{12AD21CA-FA9D-42BE-802A-8C048547B57B}"/>
    <dgm:cxn modelId="{C0022923-DB8B-45AE-9633-30AF8113FC22}" type="presOf" srcId="{12AD21CA-FA9D-42BE-802A-8C048547B57B}" destId="{C36A4554-5803-42B0-991A-D00E12BAD6AE}" srcOrd="1" destOrd="0" presId="urn:microsoft.com/office/officeart/2005/8/layout/cycle2"/>
    <dgm:cxn modelId="{830FAF6D-D535-4038-886A-C2951BFF9007}" type="presOf" srcId="{7068C61C-C522-44C0-BD8C-921B0DF5A7D2}" destId="{5850C522-33DC-484A-904C-BDD67E5F90B1}" srcOrd="1" destOrd="0" presId="urn:microsoft.com/office/officeart/2005/8/layout/cycle2"/>
    <dgm:cxn modelId="{1173E295-5C04-4237-B3D7-6E4CB64AE439}" type="presOf" srcId="{7068C61C-C522-44C0-BD8C-921B0DF5A7D2}" destId="{019A9ABB-853E-4D2E-BEFD-117A4ECA2163}" srcOrd="0" destOrd="0" presId="urn:microsoft.com/office/officeart/2005/8/layout/cycle2"/>
    <dgm:cxn modelId="{CA236AA1-A792-4DD3-9BF5-6FB4E901DC62}" srcId="{1A9FB974-A74E-481A-AD26-A4609BEAA6A1}" destId="{BA32994C-97B0-46B2-8C99-D94C38609B12}" srcOrd="1" destOrd="0" parTransId="{6B06F3C0-3BB8-470E-A084-1A506E48D9C2}" sibTransId="{B8F10D83-2E01-4D4C-A9F0-E62C77A51D36}"/>
    <dgm:cxn modelId="{34799ADA-C3D2-4363-8666-2B2C90B5C50C}" type="presOf" srcId="{8A868486-7EFF-425A-BB00-6917DC6BC6DE}" destId="{298FC145-B33B-4460-8986-6EECE49440B4}" srcOrd="0" destOrd="0" presId="urn:microsoft.com/office/officeart/2005/8/layout/cycle2"/>
    <dgm:cxn modelId="{6F988FF3-6A86-49D6-A7AA-51C012F865E3}" srcId="{1A9FB974-A74E-481A-AD26-A4609BEAA6A1}" destId="{8A868486-7EFF-425A-BB00-6917DC6BC6DE}" srcOrd="2" destOrd="0" parTransId="{C7C8A2C9-6986-4531-B3AD-736323DF698E}" sibTransId="{2816C634-DA84-4DD1-AE1A-D78C3754BF99}"/>
    <dgm:cxn modelId="{3B70DE6B-26B6-43FD-8855-84CFC88FD2A3}" type="presOf" srcId="{2816C634-DA84-4DD1-AE1A-D78C3754BF99}" destId="{025695E8-B1C7-40A4-AD33-8F0A8B27510C}" srcOrd="1" destOrd="0" presId="urn:microsoft.com/office/officeart/2005/8/layout/cycle2"/>
    <dgm:cxn modelId="{B06E323F-19A9-48FB-AFDF-235EAA2EF5E0}" srcId="{1A9FB974-A74E-481A-AD26-A4609BEAA6A1}" destId="{34839237-AB4E-44F8-A6A4-2422D32CA986}" srcOrd="4" destOrd="0" parTransId="{E6DDA37A-6CC7-46CA-8D89-5A3F03F08B82}" sibTransId="{7068C61C-C522-44C0-BD8C-921B0DF5A7D2}"/>
    <dgm:cxn modelId="{EE6504F8-A654-430A-BC24-A492F6CFF299}" type="presOf" srcId="{B32193C9-0876-41E4-92FA-18C21AF7F8C9}" destId="{4336DDB9-F6B4-4343-A40D-FF7837370F3E}" srcOrd="0" destOrd="0" presId="urn:microsoft.com/office/officeart/2005/8/layout/cycle2"/>
    <dgm:cxn modelId="{4BB72363-014D-4304-9600-EF7000EA1E64}" type="presOf" srcId="{34839237-AB4E-44F8-A6A4-2422D32CA986}" destId="{D9F5C396-31CA-47D1-9C9C-42CE3548E630}" srcOrd="0" destOrd="0" presId="urn:microsoft.com/office/officeart/2005/8/layout/cycle2"/>
    <dgm:cxn modelId="{164FA32E-5255-4319-87EF-EEF6602ABBAB}" type="presOf" srcId="{1A9FB974-A74E-481A-AD26-A4609BEAA6A1}" destId="{7F24E051-7346-423C-A1F6-3DC57B52BB13}" srcOrd="0" destOrd="0" presId="urn:microsoft.com/office/officeart/2005/8/layout/cycle2"/>
    <dgm:cxn modelId="{50E1679F-3361-43AC-9A88-17A082417586}" type="presOf" srcId="{208ADB55-B1F9-43F2-A9EF-F9340FF0C3CF}" destId="{C867D9EC-D249-468B-BBAF-A0C2980F4C5A}" srcOrd="1" destOrd="0" presId="urn:microsoft.com/office/officeart/2005/8/layout/cycle2"/>
    <dgm:cxn modelId="{566663C7-42DD-4BD4-9C74-515CE61B24AA}" type="presParOf" srcId="{7F24E051-7346-423C-A1F6-3DC57B52BB13}" destId="{4336DDB9-F6B4-4343-A40D-FF7837370F3E}" srcOrd="0" destOrd="0" presId="urn:microsoft.com/office/officeart/2005/8/layout/cycle2"/>
    <dgm:cxn modelId="{4B901754-3400-4AA3-B6B1-54489BE6728E}" type="presParOf" srcId="{7F24E051-7346-423C-A1F6-3DC57B52BB13}" destId="{207A3A20-B72B-4430-870B-C2DC4186E7DC}" srcOrd="1" destOrd="0" presId="urn:microsoft.com/office/officeart/2005/8/layout/cycle2"/>
    <dgm:cxn modelId="{3C5BE05C-66F5-4CA9-93EC-4B6D2F1E58FA}" type="presParOf" srcId="{207A3A20-B72B-4430-870B-C2DC4186E7DC}" destId="{C867D9EC-D249-468B-BBAF-A0C2980F4C5A}" srcOrd="0" destOrd="0" presId="urn:microsoft.com/office/officeart/2005/8/layout/cycle2"/>
    <dgm:cxn modelId="{85E9B95E-89A2-45C7-8558-43DBF077FD5A}" type="presParOf" srcId="{7F24E051-7346-423C-A1F6-3DC57B52BB13}" destId="{F8AE450A-8116-4F34-B9E7-5BBDCFC257D8}" srcOrd="2" destOrd="0" presId="urn:microsoft.com/office/officeart/2005/8/layout/cycle2"/>
    <dgm:cxn modelId="{69353B2A-3CDF-41DF-AF69-110A0DE6D2D9}" type="presParOf" srcId="{7F24E051-7346-423C-A1F6-3DC57B52BB13}" destId="{62D4A147-6700-4392-B4E3-B9E6D903E789}" srcOrd="3" destOrd="0" presId="urn:microsoft.com/office/officeart/2005/8/layout/cycle2"/>
    <dgm:cxn modelId="{34E44B7E-7846-4D11-B935-E9CD8C032F92}" type="presParOf" srcId="{62D4A147-6700-4392-B4E3-B9E6D903E789}" destId="{76EA53BE-9BC9-451F-97D4-EEF2DEB0D649}" srcOrd="0" destOrd="0" presId="urn:microsoft.com/office/officeart/2005/8/layout/cycle2"/>
    <dgm:cxn modelId="{2E5520FA-4315-480F-8AE5-4BE0DB55E8F5}" type="presParOf" srcId="{7F24E051-7346-423C-A1F6-3DC57B52BB13}" destId="{298FC145-B33B-4460-8986-6EECE49440B4}" srcOrd="4" destOrd="0" presId="urn:microsoft.com/office/officeart/2005/8/layout/cycle2"/>
    <dgm:cxn modelId="{7329ED56-481F-4978-95D1-F410FF9E7F24}" type="presParOf" srcId="{7F24E051-7346-423C-A1F6-3DC57B52BB13}" destId="{727E8948-DBF6-4C5E-8BBF-C101204FC559}" srcOrd="5" destOrd="0" presId="urn:microsoft.com/office/officeart/2005/8/layout/cycle2"/>
    <dgm:cxn modelId="{D0787565-F9EE-46B6-B5F6-C703546D3E7B}" type="presParOf" srcId="{727E8948-DBF6-4C5E-8BBF-C101204FC559}" destId="{025695E8-B1C7-40A4-AD33-8F0A8B27510C}" srcOrd="0" destOrd="0" presId="urn:microsoft.com/office/officeart/2005/8/layout/cycle2"/>
    <dgm:cxn modelId="{BA0AECF5-601B-46D2-910D-28E41BF7581A}" type="presParOf" srcId="{7F24E051-7346-423C-A1F6-3DC57B52BB13}" destId="{86B2F2C6-C0C7-49A4-81FD-FE9F4FB21E20}" srcOrd="6" destOrd="0" presId="urn:microsoft.com/office/officeart/2005/8/layout/cycle2"/>
    <dgm:cxn modelId="{97C07041-DC16-4B82-A471-FDA4928830CB}" type="presParOf" srcId="{7F24E051-7346-423C-A1F6-3DC57B52BB13}" destId="{84AC9362-C86D-46B2-B9F8-E43BD661C73E}" srcOrd="7" destOrd="0" presId="urn:microsoft.com/office/officeart/2005/8/layout/cycle2"/>
    <dgm:cxn modelId="{78989340-A71D-4A40-BE02-1D7B40EEF145}" type="presParOf" srcId="{84AC9362-C86D-46B2-B9F8-E43BD661C73E}" destId="{C36A4554-5803-42B0-991A-D00E12BAD6AE}" srcOrd="0" destOrd="0" presId="urn:microsoft.com/office/officeart/2005/8/layout/cycle2"/>
    <dgm:cxn modelId="{9210FA37-217B-4B8F-B38D-B172E4960044}" type="presParOf" srcId="{7F24E051-7346-423C-A1F6-3DC57B52BB13}" destId="{D9F5C396-31CA-47D1-9C9C-42CE3548E630}" srcOrd="8" destOrd="0" presId="urn:microsoft.com/office/officeart/2005/8/layout/cycle2"/>
    <dgm:cxn modelId="{F4E8A383-A57F-4AD9-A55B-F06829F728AE}" type="presParOf" srcId="{7F24E051-7346-423C-A1F6-3DC57B52BB13}" destId="{019A9ABB-853E-4D2E-BEFD-117A4ECA2163}" srcOrd="9" destOrd="0" presId="urn:microsoft.com/office/officeart/2005/8/layout/cycle2"/>
    <dgm:cxn modelId="{4257C85B-B3E8-4E07-B89C-60864895ED44}" type="presParOf" srcId="{019A9ABB-853E-4D2E-BEFD-117A4ECA2163}" destId="{5850C522-33DC-484A-904C-BDD67E5F90B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ADA457E0-B7E6-E24E-BA12-0ABEC3185120}" type="datetimeFigureOut">
              <a:rPr lang="en-US" smtClean="0"/>
              <a:t>12/13/2018</a:t>
            </a:fld>
            <a:endParaRPr lang="en-US" dirty="0"/>
          </a:p>
        </p:txBody>
      </p:sp>
      <p:sp>
        <p:nvSpPr>
          <p:cNvPr id="4" name="Footer Placeholder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E188A59E-FE67-3043-A00A-EF9E0FCBDE40}" type="slidenum">
              <a:rPr lang="en-US" smtClean="0"/>
              <a:t>‹#›</a:t>
            </a:fld>
            <a:endParaRPr lang="en-US" dirty="0"/>
          </a:p>
        </p:txBody>
      </p:sp>
    </p:spTree>
    <p:extLst>
      <p:ext uri="{BB962C8B-B14F-4D97-AF65-F5344CB8AC3E}">
        <p14:creationId xmlns:p14="http://schemas.microsoft.com/office/powerpoint/2010/main" val="748872257"/>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538A8347-8DF1-B348-8F41-6E1345D82D34}" type="datetimeFigureOut">
              <a:rPr lang="en-US" smtClean="0"/>
              <a:t>12/13/2018</a:t>
            </a:fld>
            <a:endParaRPr lang="en-US" dirty="0"/>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D3A5C70C-4F3D-A24C-BE6B-90E4410CB343}" type="slidenum">
              <a:rPr lang="en-US" smtClean="0"/>
              <a:t>‹#›</a:t>
            </a:fld>
            <a:endParaRPr lang="en-US" dirty="0"/>
          </a:p>
        </p:txBody>
      </p:sp>
    </p:spTree>
    <p:extLst>
      <p:ext uri="{BB962C8B-B14F-4D97-AF65-F5344CB8AC3E}">
        <p14:creationId xmlns:p14="http://schemas.microsoft.com/office/powerpoint/2010/main" val="3260845997"/>
      </p:ext>
    </p:extLst>
  </p:cSld>
  <p:clrMap bg1="lt1" tx1="dk1" bg2="lt2" tx2="dk2" accent1="accent1" accent2="accent2" accent3="accent3" accent4="accent4" accent5="accent5" accent6="accent6" hlink="hlink" folHlink="folHlink"/>
  <p:hf/>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11</a:t>
            </a:fld>
            <a:endParaRPr lang="en-GB" dirty="0"/>
          </a:p>
        </p:txBody>
      </p:sp>
    </p:spTree>
    <p:extLst>
      <p:ext uri="{BB962C8B-B14F-4D97-AF65-F5344CB8AC3E}">
        <p14:creationId xmlns:p14="http://schemas.microsoft.com/office/powerpoint/2010/main" val="1611936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Explain the criteria: AC1 Takes the design from the conceptual challenge to the point where a design brief and specification have been produced.</a:t>
            </a:r>
          </a:p>
          <a:p>
            <a:r>
              <a:rPr lang="en-GB" dirty="0"/>
              <a:t>AC2 assess the refining of the design to the point where the prototype is complete. AC3 is assessing analysis and decision making and evaluative activity across the whole project. </a:t>
            </a:r>
          </a:p>
          <a:p>
            <a:endParaRPr lang="en-GB" dirty="0"/>
          </a:p>
          <a:p>
            <a:r>
              <a:rPr lang="en-GB" dirty="0"/>
              <a:t>Mention the mark allocations e.g. making now 20 marks</a:t>
            </a:r>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12</a:t>
            </a:fld>
            <a:endParaRPr lang="en-GB" dirty="0"/>
          </a:p>
        </p:txBody>
      </p:sp>
    </p:spTree>
    <p:extLst>
      <p:ext uri="{BB962C8B-B14F-4D97-AF65-F5344CB8AC3E}">
        <p14:creationId xmlns:p14="http://schemas.microsoft.com/office/powerpoint/2010/main" val="854792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Explain any pre-release materials and levels of control for teachers.</a:t>
            </a:r>
          </a:p>
          <a:p>
            <a:endParaRPr lang="en-GB" dirty="0"/>
          </a:p>
          <a:p>
            <a:r>
              <a:rPr lang="en-GB" dirty="0"/>
              <a:t>Explain how each task can be completed by any material area</a:t>
            </a:r>
          </a:p>
          <a:p>
            <a:endParaRPr lang="en-GB" dirty="0"/>
          </a:p>
          <a:p>
            <a:r>
              <a:rPr lang="en-GB" dirty="0"/>
              <a:t>Mention teachers may choose to offer just one task</a:t>
            </a:r>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13</a:t>
            </a:fld>
            <a:endParaRPr lang="en-GB" dirty="0"/>
          </a:p>
        </p:txBody>
      </p:sp>
    </p:spTree>
    <p:extLst>
      <p:ext uri="{BB962C8B-B14F-4D97-AF65-F5344CB8AC3E}">
        <p14:creationId xmlns:p14="http://schemas.microsoft.com/office/powerpoint/2010/main" val="4116855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14</a:t>
            </a:fld>
            <a:endParaRPr lang="en-US" dirty="0"/>
          </a:p>
        </p:txBody>
      </p:sp>
    </p:spTree>
    <p:extLst>
      <p:ext uri="{BB962C8B-B14F-4D97-AF65-F5344CB8AC3E}">
        <p14:creationId xmlns:p14="http://schemas.microsoft.com/office/powerpoint/2010/main" val="489975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Explain the criteria: </a:t>
            </a:r>
            <a:r>
              <a:rPr lang="en-GB" dirty="0" smtClean="0"/>
              <a:t>AO1 </a:t>
            </a:r>
            <a:r>
              <a:rPr lang="en-GB" dirty="0"/>
              <a:t>Takes the design from the conceptual challenge to the point where a design brief and specification have been </a:t>
            </a:r>
            <a:r>
              <a:rPr lang="en-GB" dirty="0" smtClean="0"/>
              <a:t>produced</a:t>
            </a:r>
            <a:r>
              <a:rPr lang="en-GB" baseline="0" dirty="0" smtClean="0"/>
              <a:t> </a:t>
            </a:r>
            <a:r>
              <a:rPr lang="en-GB" dirty="0" smtClean="0"/>
              <a:t>– it can be assessed through the whole portfolio.</a:t>
            </a:r>
            <a:endParaRPr lang="en-GB" dirty="0"/>
          </a:p>
          <a:p>
            <a:r>
              <a:rPr lang="en-GB" dirty="0" smtClean="0"/>
              <a:t>AO2 </a:t>
            </a:r>
            <a:r>
              <a:rPr lang="en-GB" dirty="0"/>
              <a:t>assess the refining of the design to the point where the prototype is complete. </a:t>
            </a:r>
            <a:r>
              <a:rPr lang="en-GB" dirty="0" smtClean="0"/>
              <a:t>AO3 </a:t>
            </a:r>
            <a:r>
              <a:rPr lang="en-GB" dirty="0"/>
              <a:t>is assessing analysis and decision making and evaluative activity across the whole project. </a:t>
            </a:r>
          </a:p>
          <a:p>
            <a:endParaRPr lang="en-GB" dirty="0"/>
          </a:p>
          <a:p>
            <a:r>
              <a:rPr lang="en-GB" dirty="0"/>
              <a:t>Mention the mark allocations e.g. making now 20 marks</a:t>
            </a:r>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16</a:t>
            </a:fld>
            <a:endParaRPr lang="en-GB" dirty="0"/>
          </a:p>
        </p:txBody>
      </p:sp>
    </p:spTree>
    <p:extLst>
      <p:ext uri="{BB962C8B-B14F-4D97-AF65-F5344CB8AC3E}">
        <p14:creationId xmlns:p14="http://schemas.microsoft.com/office/powerpoint/2010/main" val="854792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the introduction paragraph to give ideas on what we are expecting.</a:t>
            </a:r>
          </a:p>
          <a:p>
            <a:endParaRPr lang="en-GB" dirty="0"/>
          </a:p>
          <a:p>
            <a:r>
              <a:rPr lang="en-GB" dirty="0"/>
              <a:t>Emphasise:</a:t>
            </a:r>
          </a:p>
          <a:p>
            <a:pPr marL="171947" indent="-171947">
              <a:buFontTx/>
              <a:buChar char="-"/>
            </a:pPr>
            <a:r>
              <a:rPr lang="en-GB" dirty="0"/>
              <a:t>Link to contextual challenge</a:t>
            </a:r>
          </a:p>
          <a:p>
            <a:pPr marL="171947" indent="-171947">
              <a:buFontTx/>
              <a:buChar char="-"/>
            </a:pPr>
            <a:r>
              <a:rPr lang="en-GB" dirty="0"/>
              <a:t>Primary &amp; secondary research</a:t>
            </a:r>
          </a:p>
          <a:p>
            <a:pPr marL="171947" indent="-171947">
              <a:buFontTx/>
              <a:buChar char="-"/>
            </a:pPr>
            <a:r>
              <a:rPr lang="en-GB" dirty="0"/>
              <a:t>User or Client</a:t>
            </a:r>
          </a:p>
          <a:p>
            <a:pPr marL="171947" indent="-171947">
              <a:buFontTx/>
              <a:buChar char="-"/>
            </a:pPr>
            <a:r>
              <a:rPr lang="en-GB" dirty="0"/>
              <a:t>Investigation work throughout</a:t>
            </a:r>
          </a:p>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17</a:t>
            </a:fld>
            <a:endParaRPr lang="en-US" dirty="0"/>
          </a:p>
        </p:txBody>
      </p:sp>
    </p:spTree>
    <p:extLst>
      <p:ext uri="{BB962C8B-B14F-4D97-AF65-F5344CB8AC3E}">
        <p14:creationId xmlns:p14="http://schemas.microsoft.com/office/powerpoint/2010/main" val="486121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18</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Really important stage of the portfolio!!!!</a:t>
            </a:r>
          </a:p>
          <a:p>
            <a:endParaRPr lang="en-GB" dirty="0"/>
          </a:p>
          <a:p>
            <a:r>
              <a:rPr lang="en-GB" dirty="0"/>
              <a:t>Without this it will impact on the analysis and evaluating stages</a:t>
            </a:r>
          </a:p>
          <a:p>
            <a:endParaRPr lang="en-GB" dirty="0"/>
          </a:p>
          <a:p>
            <a:r>
              <a:rPr lang="en-GB" dirty="0"/>
              <a:t>Ensure the brief takes into account any analysis into the context analysis and clearly identifies the user/client</a:t>
            </a:r>
          </a:p>
          <a:p>
            <a:endParaRPr lang="en-GB" dirty="0"/>
          </a:p>
          <a:p>
            <a:r>
              <a:rPr lang="en-GB" dirty="0"/>
              <a:t>Specification must be clear and SMART criteria:</a:t>
            </a:r>
          </a:p>
          <a:p>
            <a:endParaRPr lang="en-GB" dirty="0"/>
          </a:p>
          <a:p>
            <a:r>
              <a:rPr lang="en-GB" dirty="0"/>
              <a:t>Specific</a:t>
            </a:r>
          </a:p>
          <a:p>
            <a:r>
              <a:rPr lang="en-GB" dirty="0"/>
              <a:t>Measureable</a:t>
            </a:r>
          </a:p>
          <a:p>
            <a:r>
              <a:rPr lang="en-GB" dirty="0"/>
              <a:t>Achievable</a:t>
            </a:r>
          </a:p>
          <a:p>
            <a:r>
              <a:rPr lang="en-GB" dirty="0"/>
              <a:t>Realistic</a:t>
            </a:r>
          </a:p>
          <a:p>
            <a:r>
              <a:rPr lang="en-GB" dirty="0"/>
              <a:t>Time</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19</a:t>
            </a:fld>
            <a:endParaRPr lang="en-GB" dirty="0"/>
          </a:p>
        </p:txBody>
      </p:sp>
    </p:spTree>
    <p:extLst>
      <p:ext uri="{BB962C8B-B14F-4D97-AF65-F5344CB8AC3E}">
        <p14:creationId xmlns:p14="http://schemas.microsoft.com/office/powerpoint/2010/main" val="13025281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20</a:t>
            </a:fld>
            <a:endParaRPr lang="en-GB" dirty="0"/>
          </a:p>
        </p:txBody>
      </p:sp>
    </p:spTree>
    <p:extLst>
      <p:ext uri="{BB962C8B-B14F-4D97-AF65-F5344CB8AC3E}">
        <p14:creationId xmlns:p14="http://schemas.microsoft.com/office/powerpoint/2010/main" val="3380038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Similar to initial ideas stages.</a:t>
            </a:r>
          </a:p>
          <a:p>
            <a:endParaRPr lang="en-GB" dirty="0"/>
          </a:p>
          <a:p>
            <a:r>
              <a:rPr lang="en-GB" dirty="0"/>
              <a:t>Emphasise avoiding design fixation.</a:t>
            </a:r>
          </a:p>
          <a:p>
            <a:endParaRPr lang="en-GB" dirty="0"/>
          </a:p>
          <a:p>
            <a:r>
              <a:rPr lang="en-GB" dirty="0"/>
              <a:t>No set amount of sketches they just need to show imaginative, creative and innovative flair</a:t>
            </a:r>
          </a:p>
          <a:p>
            <a:endParaRPr lang="en-GB" dirty="0"/>
          </a:p>
          <a:p>
            <a:r>
              <a:rPr lang="en-GB" dirty="0"/>
              <a:t>Link investigation work</a:t>
            </a:r>
          </a:p>
          <a:p>
            <a:endParaRPr lang="en-GB" dirty="0"/>
          </a:p>
          <a:p>
            <a:r>
              <a:rPr lang="en-GB" dirty="0"/>
              <a:t>Use a range of strategies</a:t>
            </a:r>
            <a:r>
              <a:rPr lang="en-GB" baseline="0" dirty="0"/>
              <a:t> e.g. sketches(2D, 3D), modelling, CAD, Diagrams etc</a:t>
            </a:r>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21</a:t>
            </a:fld>
            <a:endParaRPr lang="en-GB" dirty="0"/>
          </a:p>
        </p:txBody>
      </p:sp>
    </p:spTree>
    <p:extLst>
      <p:ext uri="{BB962C8B-B14F-4D97-AF65-F5344CB8AC3E}">
        <p14:creationId xmlns:p14="http://schemas.microsoft.com/office/powerpoint/2010/main" val="50942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a:t>
            </a:fld>
            <a:endParaRPr lang="en-GB" dirty="0"/>
          </a:p>
        </p:txBody>
      </p:sp>
    </p:spTree>
    <p:extLst>
      <p:ext uri="{BB962C8B-B14F-4D97-AF65-F5344CB8AC3E}">
        <p14:creationId xmlns:p14="http://schemas.microsoft.com/office/powerpoint/2010/main" val="4242269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22</a:t>
            </a:fld>
            <a:endParaRPr lang="en-GB" dirty="0"/>
          </a:p>
        </p:txBody>
      </p:sp>
    </p:spTree>
    <p:extLst>
      <p:ext uri="{BB962C8B-B14F-4D97-AF65-F5344CB8AC3E}">
        <p14:creationId xmlns:p14="http://schemas.microsoft.com/office/powerpoint/2010/main" val="3945881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Developing draws on the generation and investigation stages.</a:t>
            </a:r>
          </a:p>
          <a:p>
            <a:endParaRPr lang="en-GB" dirty="0"/>
          </a:p>
          <a:p>
            <a:r>
              <a:rPr lang="en-GB" dirty="0"/>
              <a:t>See this as the decision stage. It allows student to test, develop, take risks in order to create a final solution.</a:t>
            </a:r>
          </a:p>
          <a:p>
            <a:endParaRPr lang="en-GB" dirty="0"/>
          </a:p>
          <a:p>
            <a:r>
              <a:rPr lang="en-GB" dirty="0"/>
              <a:t>Emphasise the importance of developing a Manufacturing Specification.</a:t>
            </a:r>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23</a:t>
            </a:fld>
            <a:endParaRPr lang="en-GB" dirty="0"/>
          </a:p>
        </p:txBody>
      </p:sp>
    </p:spTree>
    <p:extLst>
      <p:ext uri="{BB962C8B-B14F-4D97-AF65-F5344CB8AC3E}">
        <p14:creationId xmlns:p14="http://schemas.microsoft.com/office/powerpoint/2010/main" val="20689518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24</a:t>
            </a:fld>
            <a:endParaRPr lang="en-GB" dirty="0"/>
          </a:p>
        </p:txBody>
      </p:sp>
    </p:spTree>
    <p:extLst>
      <p:ext uri="{BB962C8B-B14F-4D97-AF65-F5344CB8AC3E}">
        <p14:creationId xmlns:p14="http://schemas.microsoft.com/office/powerpoint/2010/main" val="7918787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This slide is important as making has decreased from 32 to 20 marks. To reflect the amount of time available.</a:t>
            </a:r>
          </a:p>
          <a:p>
            <a:r>
              <a:rPr lang="en-GB" dirty="0"/>
              <a:t>Focus on the following:</a:t>
            </a:r>
          </a:p>
          <a:p>
            <a:pPr marL="171947" indent="-171947">
              <a:buFontTx/>
              <a:buChar char="-"/>
            </a:pPr>
            <a:r>
              <a:rPr lang="en-GB" dirty="0"/>
              <a:t>The term prototype not product.</a:t>
            </a:r>
          </a:p>
          <a:p>
            <a:pPr marL="171947" indent="-171947">
              <a:buFontTx/>
              <a:buChar char="-"/>
            </a:pPr>
            <a:r>
              <a:rPr lang="en-GB" dirty="0"/>
              <a:t>Use of CAD/CAM and appropriate equipment</a:t>
            </a:r>
          </a:p>
          <a:p>
            <a:pPr marL="171947" indent="-171947">
              <a:buFontTx/>
              <a:buChar char="-"/>
            </a:pPr>
            <a:r>
              <a:rPr lang="en-GB" dirty="0"/>
              <a:t>It is about how it meets the clients need and potentially commercially viable</a:t>
            </a:r>
          </a:p>
          <a:p>
            <a:pPr marL="171947" indent="-171947">
              <a:buFontTx/>
              <a:buChar char="-"/>
            </a:pPr>
            <a:r>
              <a:rPr lang="en-GB" dirty="0"/>
              <a:t>We are not expecting a perfect product but a good idea that has been executed well.</a:t>
            </a:r>
          </a:p>
          <a:p>
            <a:pPr marL="171947" indent="-171947">
              <a:buFontTx/>
              <a:buChar char="-"/>
            </a:pPr>
            <a:endParaRPr lang="en-GB" dirty="0"/>
          </a:p>
          <a:p>
            <a:r>
              <a:rPr lang="en-GB" dirty="0"/>
              <a:t>Mention the importance of providing high quality photos as there are no visits</a:t>
            </a:r>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25</a:t>
            </a:fld>
            <a:endParaRPr lang="en-GB" dirty="0"/>
          </a:p>
        </p:txBody>
      </p:sp>
    </p:spTree>
    <p:extLst>
      <p:ext uri="{BB962C8B-B14F-4D97-AF65-F5344CB8AC3E}">
        <p14:creationId xmlns:p14="http://schemas.microsoft.com/office/powerpoint/2010/main" val="39556362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26</a:t>
            </a:fld>
            <a:endParaRPr lang="en-GB" dirty="0"/>
          </a:p>
        </p:txBody>
      </p:sp>
    </p:spTree>
    <p:extLst>
      <p:ext uri="{BB962C8B-B14F-4D97-AF65-F5344CB8AC3E}">
        <p14:creationId xmlns:p14="http://schemas.microsoft.com/office/powerpoint/2010/main" val="1870462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This</a:t>
            </a:r>
            <a:r>
              <a:rPr lang="en-GB" baseline="0" dirty="0"/>
              <a:t> section should not just happen at the end. </a:t>
            </a:r>
          </a:p>
          <a:p>
            <a:r>
              <a:rPr lang="en-GB" dirty="0"/>
              <a:t>Analysis should have happened throughout the project to form a brief and both specifications.</a:t>
            </a:r>
          </a:p>
          <a:p>
            <a:endParaRPr lang="en-GB" dirty="0"/>
          </a:p>
          <a:p>
            <a:r>
              <a:rPr lang="en-GB" dirty="0"/>
              <a:t>Feedback must have a purpose and client/user testing would be strongly recommended.</a:t>
            </a:r>
          </a:p>
          <a:p>
            <a:endParaRPr lang="en-GB" dirty="0"/>
          </a:p>
          <a:p>
            <a:r>
              <a:rPr lang="en-GB" dirty="0"/>
              <a:t>Don</a:t>
            </a:r>
            <a:r>
              <a:rPr lang="fr-FR" dirty="0"/>
              <a:t>’</a:t>
            </a:r>
            <a:r>
              <a:rPr lang="en-GB" dirty="0"/>
              <a:t>t see this as the end of the process but the start of future developments……Dyson didn’t just create one vacuum they continue develop and change to make future improvements</a:t>
            </a:r>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27</a:t>
            </a:fld>
            <a:endParaRPr lang="en-GB" dirty="0"/>
          </a:p>
        </p:txBody>
      </p:sp>
    </p:spTree>
    <p:extLst>
      <p:ext uri="{BB962C8B-B14F-4D97-AF65-F5344CB8AC3E}">
        <p14:creationId xmlns:p14="http://schemas.microsoft.com/office/powerpoint/2010/main" val="3044459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Maybe more to add here.</a:t>
            </a:r>
          </a:p>
        </p:txBody>
      </p:sp>
      <p:sp>
        <p:nvSpPr>
          <p:cNvPr id="4" name="Slide Number Placeholder 3"/>
          <p:cNvSpPr>
            <a:spLocks noGrp="1"/>
          </p:cNvSpPr>
          <p:nvPr>
            <p:ph type="sldNum" sz="quarter" idx="10"/>
          </p:nvPr>
        </p:nvSpPr>
        <p:spPr/>
        <p:txBody>
          <a:bodyPr/>
          <a:lstStyle/>
          <a:p>
            <a:fld id="{0E2A0676-299B-498F-8086-134F79B94B6C}" type="slidenum">
              <a:rPr lang="en-GB" smtClean="0"/>
              <a:pPr/>
              <a:t>28</a:t>
            </a:fld>
            <a:endParaRPr lang="en-GB" dirty="0"/>
          </a:p>
        </p:txBody>
      </p:sp>
    </p:spTree>
    <p:extLst>
      <p:ext uri="{BB962C8B-B14F-4D97-AF65-F5344CB8AC3E}">
        <p14:creationId xmlns:p14="http://schemas.microsoft.com/office/powerpoint/2010/main" val="4186807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Talk about use of CAD/CAM and how elements may be finished etc</a:t>
            </a:r>
            <a:endParaRPr lang="en-US" dirty="0"/>
          </a:p>
        </p:txBody>
      </p:sp>
      <p:sp>
        <p:nvSpPr>
          <p:cNvPr id="4" name="Header Placeholder 3"/>
          <p:cNvSpPr>
            <a:spLocks noGrp="1"/>
          </p:cNvSpPr>
          <p:nvPr>
            <p:ph type="hdr" sz="quarter" idx="10"/>
          </p:nvPr>
        </p:nvSpPr>
        <p:spPr/>
        <p:txBody>
          <a:bodyPr/>
          <a:lstStyle/>
          <a:p>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30</a:t>
            </a:fld>
            <a:endParaRPr lang="en-US" dirty="0"/>
          </a:p>
        </p:txBody>
      </p:sp>
    </p:spTree>
    <p:extLst>
      <p:ext uri="{BB962C8B-B14F-4D97-AF65-F5344CB8AC3E}">
        <p14:creationId xmlns:p14="http://schemas.microsoft.com/office/powerpoint/2010/main" val="32098576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use of CAD/CAM and how elements may be finished etc</a:t>
            </a:r>
          </a:p>
        </p:txBody>
      </p:sp>
      <p:sp>
        <p:nvSpPr>
          <p:cNvPr id="4" name="Header Placeholder 3"/>
          <p:cNvSpPr>
            <a:spLocks noGrp="1"/>
          </p:cNvSpPr>
          <p:nvPr>
            <p:ph type="hdr" sz="quarter" idx="10"/>
          </p:nvPr>
        </p:nvSpPr>
        <p:spPr/>
        <p:txBody>
          <a:bodyPr/>
          <a:lstStyle/>
          <a:p>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31</a:t>
            </a:fld>
            <a:endParaRPr lang="en-US" dirty="0"/>
          </a:p>
        </p:txBody>
      </p:sp>
    </p:spTree>
    <p:extLst>
      <p:ext uri="{BB962C8B-B14F-4D97-AF65-F5344CB8AC3E}">
        <p14:creationId xmlns:p14="http://schemas.microsoft.com/office/powerpoint/2010/main" val="31914917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a:t>
            </a:r>
            <a:r>
              <a:rPr lang="en-US" dirty="0"/>
              <a:t>examples</a:t>
            </a:r>
            <a:r>
              <a:rPr lang="en-US" baseline="0" dirty="0"/>
              <a:t> </a:t>
            </a:r>
            <a:r>
              <a:rPr lang="en-US" baseline="0" dirty="0" smtClean="0"/>
              <a:t>will be </a:t>
            </a:r>
            <a:r>
              <a:rPr lang="en-US" baseline="0" dirty="0"/>
              <a:t>available of eAQA for each material area.</a:t>
            </a:r>
          </a:p>
          <a:p>
            <a:r>
              <a:rPr lang="en-US" baseline="0" dirty="0"/>
              <a:t>More will be developed throughout the year.</a:t>
            </a:r>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538A8347-8DF1-B348-8F41-6E1345D82D34}" type="datetimeFigureOut">
              <a:rPr lang="en-US" smtClean="0"/>
              <a:t>12/13/2018</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32</a:t>
            </a:fld>
            <a:endParaRPr lang="en-US" dirty="0"/>
          </a:p>
        </p:txBody>
      </p:sp>
    </p:spTree>
    <p:extLst>
      <p:ext uri="{BB962C8B-B14F-4D97-AF65-F5344CB8AC3E}">
        <p14:creationId xmlns:p14="http://schemas.microsoft.com/office/powerpoint/2010/main" val="3753920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a:t>
            </a:fld>
            <a:endParaRPr lang="en-GB" dirty="0"/>
          </a:p>
        </p:txBody>
      </p:sp>
    </p:spTree>
    <p:extLst>
      <p:ext uri="{BB962C8B-B14F-4D97-AF65-F5344CB8AC3E}">
        <p14:creationId xmlns:p14="http://schemas.microsoft.com/office/powerpoint/2010/main" val="28523756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33</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34</a:t>
            </a:fld>
            <a:endParaRPr lang="en-US" dirty="0"/>
          </a:p>
        </p:txBody>
      </p:sp>
    </p:spTree>
    <p:extLst>
      <p:ext uri="{BB962C8B-B14F-4D97-AF65-F5344CB8AC3E}">
        <p14:creationId xmlns:p14="http://schemas.microsoft.com/office/powerpoint/2010/main" val="4861214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35</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36</a:t>
            </a:fld>
            <a:endParaRPr lang="en-GB" dirty="0"/>
          </a:p>
        </p:txBody>
      </p:sp>
    </p:spTree>
    <p:extLst>
      <p:ext uri="{BB962C8B-B14F-4D97-AF65-F5344CB8AC3E}">
        <p14:creationId xmlns:p14="http://schemas.microsoft.com/office/powerpoint/2010/main" val="1302528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37</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38</a:t>
            </a:fld>
            <a:endParaRPr lang="en-GB" dirty="0"/>
          </a:p>
        </p:txBody>
      </p:sp>
    </p:spTree>
    <p:extLst>
      <p:ext uri="{BB962C8B-B14F-4D97-AF65-F5344CB8AC3E}">
        <p14:creationId xmlns:p14="http://schemas.microsoft.com/office/powerpoint/2010/main" val="509424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39</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40</a:t>
            </a:fld>
            <a:endParaRPr lang="en-GB" dirty="0"/>
          </a:p>
        </p:txBody>
      </p:sp>
    </p:spTree>
    <p:extLst>
      <p:ext uri="{BB962C8B-B14F-4D97-AF65-F5344CB8AC3E}">
        <p14:creationId xmlns:p14="http://schemas.microsoft.com/office/powerpoint/2010/main" val="20689518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41</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42</a:t>
            </a:fld>
            <a:endParaRPr lang="en-GB" dirty="0"/>
          </a:p>
        </p:txBody>
      </p:sp>
    </p:spTree>
    <p:extLst>
      <p:ext uri="{BB962C8B-B14F-4D97-AF65-F5344CB8AC3E}">
        <p14:creationId xmlns:p14="http://schemas.microsoft.com/office/powerpoint/2010/main" val="395563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3A5C70C-4F3D-A24C-BE6B-90E4410CB343}" type="slidenum">
              <a:rPr lang="en-US" smtClean="0"/>
              <a:t>5</a:t>
            </a:fld>
            <a:endParaRPr lang="en-US"/>
          </a:p>
        </p:txBody>
      </p:sp>
    </p:spTree>
    <p:extLst>
      <p:ext uri="{BB962C8B-B14F-4D97-AF65-F5344CB8AC3E}">
        <p14:creationId xmlns:p14="http://schemas.microsoft.com/office/powerpoint/2010/main" val="40843093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43</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44</a:t>
            </a:fld>
            <a:endParaRPr lang="en-GB" dirty="0"/>
          </a:p>
        </p:txBody>
      </p:sp>
    </p:spTree>
    <p:extLst>
      <p:ext uri="{BB962C8B-B14F-4D97-AF65-F5344CB8AC3E}">
        <p14:creationId xmlns:p14="http://schemas.microsoft.com/office/powerpoint/2010/main" val="30444591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a:t>
            </a:r>
            <a:r>
              <a:rPr lang="en-US" baseline="0" dirty="0"/>
              <a:t> 15-20 minutes then go through the actual marks</a:t>
            </a:r>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538A8347-8DF1-B348-8F41-6E1345D82D34}" type="datetimeFigureOut">
              <a:rPr lang="en-US" smtClean="0"/>
              <a:t>12/13/2018</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46</a:t>
            </a:fld>
            <a:endParaRPr lang="en-US" dirty="0"/>
          </a:p>
        </p:txBody>
      </p:sp>
    </p:spTree>
    <p:extLst>
      <p:ext uri="{BB962C8B-B14F-4D97-AF65-F5344CB8AC3E}">
        <p14:creationId xmlns:p14="http://schemas.microsoft.com/office/powerpoint/2010/main" val="30689143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teachers to discuss how they feedback to share good practice.</a:t>
            </a:r>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538A8347-8DF1-B348-8F41-6E1345D82D34}" type="datetimeFigureOut">
              <a:rPr lang="en-US" smtClean="0"/>
              <a:t>12/13/2018</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47</a:t>
            </a:fld>
            <a:endParaRPr lang="en-US" dirty="0"/>
          </a:p>
        </p:txBody>
      </p:sp>
    </p:spTree>
    <p:extLst>
      <p:ext uri="{BB962C8B-B14F-4D97-AF65-F5344CB8AC3E}">
        <p14:creationId xmlns:p14="http://schemas.microsoft.com/office/powerpoint/2010/main" val="32021202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Revisit CRF to ensure they know what they are doing.</a:t>
            </a:r>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538A8347-8DF1-B348-8F41-6E1345D82D34}" type="datetimeFigureOut">
              <a:rPr lang="en-US" smtClean="0"/>
              <a:t>12/13/2018</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48</a:t>
            </a:fld>
            <a:endParaRPr lang="en-US" dirty="0"/>
          </a:p>
        </p:txBody>
      </p:sp>
    </p:spTree>
    <p:extLst>
      <p:ext uri="{BB962C8B-B14F-4D97-AF65-F5344CB8AC3E}">
        <p14:creationId xmlns:p14="http://schemas.microsoft.com/office/powerpoint/2010/main" val="41656845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7052">
              <a:defRPr/>
            </a:pPr>
            <a:r>
              <a:rPr lang="en-GB" dirty="0"/>
              <a:t>Give opportunity for questions and comments (if appropriate)</a:t>
            </a:r>
          </a:p>
        </p:txBody>
      </p:sp>
      <p:sp>
        <p:nvSpPr>
          <p:cNvPr id="4" name="Slide Number Placeholder 3"/>
          <p:cNvSpPr>
            <a:spLocks noGrp="1"/>
          </p:cNvSpPr>
          <p:nvPr>
            <p:ph type="sldNum" sz="quarter" idx="10"/>
          </p:nvPr>
        </p:nvSpPr>
        <p:spPr/>
        <p:txBody>
          <a:bodyPr/>
          <a:lstStyle/>
          <a:p>
            <a:fld id="{0E2A0676-299B-498F-8086-134F79B94B6C}" type="slidenum">
              <a:rPr lang="en-GB" smtClean="0"/>
              <a:pPr/>
              <a:t>52</a:t>
            </a:fld>
            <a:endParaRPr lang="en-GB" dirty="0"/>
          </a:p>
        </p:txBody>
      </p:sp>
    </p:spTree>
    <p:extLst>
      <p:ext uri="{BB962C8B-B14F-4D97-AF65-F5344CB8AC3E}">
        <p14:creationId xmlns:p14="http://schemas.microsoft.com/office/powerpoint/2010/main" val="2921733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339927" defTabSz="435974">
              <a:buFont typeface="Wingdings" pitchFamily="2" charset="2"/>
              <a:buChar char="§"/>
              <a:defRPr/>
            </a:pPr>
            <a:r>
              <a:rPr lang="en-GB" dirty="0"/>
              <a:t>The new 1-9 grading scale (1 being equivalent to a G) will ensure that the grading is adequately differentiated for all learners. This qualification is accessible to all levels of 	learners</a:t>
            </a:r>
            <a:r>
              <a:rPr lang="en-GB" baseline="0" dirty="0"/>
              <a:t> </a:t>
            </a:r>
            <a:r>
              <a:rPr lang="en-GB" dirty="0"/>
              <a:t>(PLEASE STRESS THIS POINT). As part of wider reforms to GCSE qualifications, the subject content has been made more challenging .</a:t>
            </a:r>
          </a:p>
          <a:p>
            <a:pPr indent="-339927" defTabSz="435974">
              <a:buFont typeface="Wingdings" pitchFamily="2" charset="2"/>
              <a:buChar char="§"/>
              <a:defRPr/>
            </a:pPr>
            <a:r>
              <a:rPr lang="en-GB" dirty="0"/>
              <a:t> There are 8 existing letter based grades, and 9 numerical ones – so simple matching across is not going to happen.</a:t>
            </a:r>
          </a:p>
          <a:p>
            <a:pPr indent="-339927" defTabSz="435974">
              <a:buFont typeface="Wingdings" pitchFamily="2" charset="2"/>
              <a:buChar char="§"/>
              <a:defRPr/>
            </a:pPr>
            <a:r>
              <a:rPr lang="en-GB" dirty="0"/>
              <a:t>A grade four is going to be set at the level of the current grade C. </a:t>
            </a:r>
          </a:p>
          <a:p>
            <a:pPr indent="-339927" defTabSz="435974">
              <a:buFont typeface="Wingdings" pitchFamily="2" charset="2"/>
              <a:buChar char="§"/>
              <a:defRPr/>
            </a:pPr>
            <a:r>
              <a:rPr lang="en-GB" dirty="0"/>
              <a:t>Broadly the same proportion of students that currently achieve an A grade will achieve a grade 7</a:t>
            </a:r>
          </a:p>
          <a:p>
            <a:pPr indent="-339927" defTabSz="435974">
              <a:buFont typeface="Wingdings" pitchFamily="2" charset="2"/>
              <a:buChar char="§"/>
              <a:defRPr/>
            </a:pPr>
            <a:r>
              <a:rPr lang="en-GB" dirty="0"/>
              <a:t>Grade 9 is slightly above the current A* - we might expect that the top half of the current A* students will achieve a grade 9.</a:t>
            </a:r>
          </a:p>
          <a:p>
            <a:pPr indent="-339927" defTabSz="435974">
              <a:buFont typeface="Wingdings" pitchFamily="2" charset="2"/>
              <a:buChar char="§"/>
              <a:defRPr/>
            </a:pPr>
            <a:r>
              <a:rPr lang="en-GB" dirty="0"/>
              <a:t>Further explanation of grading is available from </a:t>
            </a:r>
            <a:r>
              <a:rPr lang="en-GB" dirty="0" err="1"/>
              <a:t>Ofqual</a:t>
            </a:r>
            <a:r>
              <a:rPr lang="en-GB" baseline="0" dirty="0"/>
              <a:t> and the implication to schools.</a:t>
            </a:r>
            <a:endParaRPr lang="en-GB" dirty="0"/>
          </a:p>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6</a:t>
            </a:fld>
            <a:endParaRPr lang="en-US" dirty="0"/>
          </a:p>
        </p:txBody>
      </p:sp>
    </p:spTree>
    <p:extLst>
      <p:ext uri="{BB962C8B-B14F-4D97-AF65-F5344CB8AC3E}">
        <p14:creationId xmlns:p14="http://schemas.microsoft.com/office/powerpoint/2010/main" val="4259734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Standardisation</a:t>
            </a:r>
            <a:r>
              <a:rPr lang="en-GB" baseline="0" dirty="0" smtClean="0"/>
              <a:t> is a crucial part of the process to ensure that candidates are awarded marks fairly, and that the assessment is consistently marked. The initial stages of standardisation take place within a few days following students sitting the examination and exam papers scanned. Throughout the process, examiners are monitored to ensure that the MS is applied consistently, and examiners prevented from marking more. </a:t>
            </a:r>
          </a:p>
          <a:p>
            <a:endParaRPr lang="en-GB" baseline="0" dirty="0" smtClean="0"/>
          </a:p>
          <a:p>
            <a:r>
              <a:rPr lang="en-GB" baseline="0" dirty="0" smtClean="0"/>
              <a:t>On the rare occasion where examiners are not consistently applying the correct standard, these examiners can be stopped, and their allocations remarked. </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7</a:t>
            </a:fld>
            <a:endParaRPr lang="en-US"/>
          </a:p>
        </p:txBody>
      </p:sp>
    </p:spTree>
    <p:extLst>
      <p:ext uri="{BB962C8B-B14F-4D97-AF65-F5344CB8AC3E}">
        <p14:creationId xmlns:p14="http://schemas.microsoft.com/office/powerpoint/2010/main" val="2706296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second point is particularly important to consider – grade boundaries are only awarded after students have sat the exam, and marks are entered. This is the reason why, prior to the sitting of this examination, AQA were not able to release grade boundary guidance, and is also a contributing factor as to why grade boundaries change year on year. This process is overseen by the regulator and we must follow specific guidelines in order to ensure no cohort of students is disadvantaged over another</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8</a:t>
            </a:fld>
            <a:endParaRPr lang="en-US"/>
          </a:p>
        </p:txBody>
      </p:sp>
    </p:spTree>
    <p:extLst>
      <p:ext uri="{BB962C8B-B14F-4D97-AF65-F5344CB8AC3E}">
        <p14:creationId xmlns:p14="http://schemas.microsoft.com/office/powerpoint/2010/main" val="2706296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1C65A930-A0A4-444F-B29C-019AF36F44EF}" type="datetime1">
              <a:rPr lang="en-US" smtClean="0"/>
              <a:t>12/13/2018</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D3A5C70C-4F3D-A24C-BE6B-90E4410CB343}" type="slidenum">
              <a:rPr lang="en-US" smtClean="0"/>
              <a:t>9</a:t>
            </a:fld>
            <a:endParaRPr lang="en-US"/>
          </a:p>
        </p:txBody>
      </p:sp>
    </p:spTree>
    <p:extLst>
      <p:ext uri="{BB962C8B-B14F-4D97-AF65-F5344CB8AC3E}">
        <p14:creationId xmlns:p14="http://schemas.microsoft.com/office/powerpoint/2010/main" val="2886679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review process involves at different stages a detailed analysis of the exam papers and breaks</a:t>
            </a:r>
            <a:r>
              <a:rPr lang="en-GB" baseline="0" dirty="0" smtClean="0"/>
              <a:t> it down to question level. </a:t>
            </a:r>
          </a:p>
          <a:p>
            <a:endParaRPr lang="en-GB" baseline="0" dirty="0" smtClean="0"/>
          </a:p>
          <a:p>
            <a:r>
              <a:rPr lang="en-GB" baseline="0" dirty="0" smtClean="0"/>
              <a:t>What this allows is for those creating the assessment to see how marks were awarded for these items and discuss possible reasons for the patterns shown. Where it shows questions performed well, it allows the team to consider the positive elements of that question type and how they might replicate that success in future questions, and equally for items where students didn’t perform so well, how might that be improved for the future?</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10</a:t>
            </a:fld>
            <a:endParaRPr lang="en-US"/>
          </a:p>
        </p:txBody>
      </p:sp>
    </p:spTree>
    <p:extLst>
      <p:ext uri="{BB962C8B-B14F-4D97-AF65-F5344CB8AC3E}">
        <p14:creationId xmlns:p14="http://schemas.microsoft.com/office/powerpoint/2010/main" val="27062965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Rectangle 11"/>
          <p:cNvSpPr/>
          <p:nvPr userDrawn="1"/>
        </p:nvSpPr>
        <p:spPr>
          <a:xfrm>
            <a:off x="4153" y="6246646"/>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892053"/>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540000" y="1426720"/>
            <a:ext cx="4114551" cy="968675"/>
          </a:xfrm>
        </p:spPr>
        <p:txBody>
          <a:bodyPr lIns="0" tIns="0" rIns="0" bIns="0" anchor="t" anchorCtr="0">
            <a:noAutofit/>
          </a:bodyPr>
          <a:lstStyle>
            <a:lvl1pPr algn="l">
              <a:lnSpc>
                <a:spcPts val="3800"/>
              </a:lnSpc>
              <a:defRPr sz="3600" baseline="0">
                <a:solidFill>
                  <a:schemeClr val="tx2"/>
                </a:solidFill>
                <a:latin typeface="AQA Chevin Pro Light"/>
              </a:defRPr>
            </a:lvl1pPr>
          </a:lstStyle>
          <a:p>
            <a:r>
              <a:rPr lang="en-US" dirty="0"/>
              <a:t>Presentation</a:t>
            </a:r>
            <a:br>
              <a:rPr lang="en-US" dirty="0"/>
            </a:br>
            <a:r>
              <a:rPr lang="en-US" dirty="0"/>
              <a:t>title</a:t>
            </a:r>
          </a:p>
        </p:txBody>
      </p:sp>
      <p:sp>
        <p:nvSpPr>
          <p:cNvPr id="3" name="Subtitle 2"/>
          <p:cNvSpPr>
            <a:spLocks noGrp="1"/>
          </p:cNvSpPr>
          <p:nvPr>
            <p:ph type="subTitle" idx="1" hasCustomPrompt="1"/>
          </p:nvPr>
        </p:nvSpPr>
        <p:spPr>
          <a:xfrm>
            <a:off x="540000" y="2705615"/>
            <a:ext cx="4114551" cy="378312"/>
          </a:xfrm>
        </p:spPr>
        <p:txBody>
          <a:bodyPr lIns="0" tIns="0" rIns="0" bIns="0">
            <a:noAutofit/>
          </a:bodyPr>
          <a:lstStyle>
            <a:lvl1pPr marL="0" indent="0" algn="l">
              <a:lnSpc>
                <a:spcPts val="2600"/>
              </a:lnSpc>
              <a:buNone/>
              <a:defRPr sz="2400" b="0" i="0">
                <a:solidFill>
                  <a:schemeClr val="tx2"/>
                </a:solidFill>
                <a:latin typeface="AQA Chevin Pro Light"/>
                <a:cs typeface="AQA Chevin Pr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a:t>
            </a:r>
            <a:br>
              <a:rPr lang="en-US" dirty="0"/>
            </a:br>
            <a:endParaRPr lang="en-US" dirty="0"/>
          </a:p>
        </p:txBody>
      </p:sp>
      <p:cxnSp>
        <p:nvCxnSpPr>
          <p:cNvPr id="10" name="Straight Connector 9"/>
          <p:cNvCxnSpPr/>
          <p:nvPr userDrawn="1"/>
        </p:nvCxnSpPr>
        <p:spPr>
          <a:xfrm>
            <a:off x="0" y="1285819"/>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0" y="2527176"/>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10"/>
          <p:cNvSpPr>
            <a:spLocks noGrp="1"/>
          </p:cNvSpPr>
          <p:nvPr>
            <p:ph sz="quarter" idx="12" hasCustomPrompt="1"/>
          </p:nvPr>
        </p:nvSpPr>
        <p:spPr>
          <a:xfrm>
            <a:off x="539750" y="3152188"/>
            <a:ext cx="4114801" cy="338138"/>
          </a:xfrm>
        </p:spPr>
        <p:txBody>
          <a:bodyPr rIns="0"/>
          <a:lstStyle>
            <a:lvl1pPr marL="0" indent="0">
              <a:lnSpc>
                <a:spcPts val="2600"/>
              </a:lnSpc>
              <a:buFontTx/>
              <a:buNone/>
              <a:defRPr sz="2400" b="0" i="0">
                <a:solidFill>
                  <a:schemeClr val="tx2"/>
                </a:solidFill>
                <a:latin typeface="AQA Chevin Pro Light"/>
                <a:cs typeface="AQA Chevin Pro Light"/>
              </a:defRPr>
            </a:lvl1pPr>
          </a:lstStyle>
          <a:p>
            <a:pPr lvl="0"/>
            <a:r>
              <a:rPr lang="en-US" dirty="0"/>
              <a:t>Date &lt;</a:t>
            </a:r>
            <a:r>
              <a:rPr lang="en-US" dirty="0" err="1"/>
              <a:t>dd</a:t>
            </a:r>
            <a:r>
              <a:rPr lang="en-US" dirty="0"/>
              <a:t>/mm/</a:t>
            </a:r>
            <a:r>
              <a:rPr lang="en-US" dirty="0" err="1"/>
              <a:t>yyyy</a:t>
            </a:r>
            <a:r>
              <a:rPr lang="en-US" dirty="0"/>
              <a:t>&gt;</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348" y="278675"/>
            <a:ext cx="1620000" cy="728567"/>
          </a:xfrm>
          <a:prstGeom prst="rect">
            <a:avLst/>
          </a:prstGeom>
        </p:spPr>
      </p:pic>
      <p:cxnSp>
        <p:nvCxnSpPr>
          <p:cNvPr id="20" name="Straight Connector 19"/>
          <p:cNvCxnSpPr/>
          <p:nvPr userDrawn="1"/>
        </p:nvCxnSpPr>
        <p:spPr>
          <a:xfrm>
            <a:off x="0" y="634047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24"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
        <p:nvSpPr>
          <p:cNvPr id="14" name="Footer Placeholder 3"/>
          <p:cNvSpPr txBox="1">
            <a:spLocks/>
          </p:cNvSpPr>
          <p:nvPr userDrawn="1"/>
        </p:nvSpPr>
        <p:spPr>
          <a:xfrm>
            <a:off x="6967203" y="6554109"/>
            <a:ext cx="1635126" cy="241300"/>
          </a:xfrm>
          <a:prstGeom prst="rect">
            <a:avLst/>
          </a:prstGeom>
        </p:spPr>
        <p:txBody>
          <a:bodyPr vert="horz" lIns="0" tIns="0" rIns="0" bIns="0" rtlCol="0" anchor="ctr" anchorCtr="0"/>
          <a:lstStyle>
            <a:defPPr>
              <a:defRPr lang="en-US"/>
            </a:defPPr>
            <a:lvl1pPr marL="0" algn="r" defTabSz="457200" rtl="0" eaLnBrk="1" latinLnBrk="0" hangingPunct="1">
              <a:lnSpc>
                <a:spcPts val="1000"/>
              </a:lnSpc>
              <a:defRPr sz="800" b="0" i="0" kern="1200">
                <a:solidFill>
                  <a:schemeClr val="tx1"/>
                </a:solidFill>
                <a:latin typeface="+mn-lt"/>
                <a:ea typeface="+mn-ea"/>
                <a:cs typeface="AQA Chevin Pro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dirty="0"/>
              <a:t>Follow us on Twitter @AQACPD</a:t>
            </a:r>
            <a:endParaRPr lang="en-US" dirty="0"/>
          </a:p>
        </p:txBody>
      </p:sp>
    </p:spTree>
    <p:extLst>
      <p:ext uri="{BB962C8B-B14F-4D97-AF65-F5344CB8AC3E}">
        <p14:creationId xmlns:p14="http://schemas.microsoft.com/office/powerpoint/2010/main" val="975207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title Dark Blu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3"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114811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Dark Orang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7"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5894494"/>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Dark Turquois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277851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title Dark Pink">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1877965"/>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title Dark Green">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778533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Dark Violet">
    <p:bg>
      <p:bgPr>
        <a:solidFill>
          <a:srgbClr val="6464A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6464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87770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Dark Teal">
    <p:bg>
      <p:bgPr>
        <a:solidFill>
          <a:srgbClr val="325F7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325F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3"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6506365"/>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Dark Yellow">
    <p:bg>
      <p:bgPr>
        <a:solidFill>
          <a:srgbClr val="DC7D2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DC7D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9"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39401692"/>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title Dark Brick">
    <p:bg>
      <p:bgPr>
        <a:solidFill>
          <a:srgbClr val="783C2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783C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7916534"/>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Title Placeholder 1"/>
          <p:cNvSpPr>
            <a:spLocks noGrp="1"/>
          </p:cNvSpPr>
          <p:nvPr>
            <p:ph type="title" hasCustomPrompt="1"/>
          </p:nvPr>
        </p:nvSpPr>
        <p:spPr>
          <a:xfrm>
            <a:off x="457200" y="838200"/>
            <a:ext cx="8229600" cy="609600"/>
          </a:xfrm>
          <a:prstGeom prst="rect">
            <a:avLst/>
          </a:prstGeom>
        </p:spPr>
        <p:txBody>
          <a:bodyPr vert="horz" lIns="91440" tIns="45720" rIns="91440" bIns="45720" rtlCol="0" anchor="t">
            <a:normAutofit/>
          </a:bodyPr>
          <a:lstStyle>
            <a:lvl1pPr algn="l">
              <a:defRPr sz="2800">
                <a:solidFill>
                  <a:srgbClr val="008CBB"/>
                </a:solidFill>
              </a:defRPr>
            </a:lvl1pPr>
          </a:lstStyle>
          <a:p>
            <a:r>
              <a:rPr lang="en-GB" dirty="0"/>
              <a:t>Title Header Arial 28pt</a:t>
            </a:r>
            <a:endParaRPr lang="en-US" dirty="0"/>
          </a:p>
        </p:txBody>
      </p:sp>
      <p:sp>
        <p:nvSpPr>
          <p:cNvPr id="7" name="Text Placeholder 6"/>
          <p:cNvSpPr>
            <a:spLocks noGrp="1"/>
          </p:cNvSpPr>
          <p:nvPr>
            <p:ph type="body" sz="quarter" idx="10" hasCustomPrompt="1"/>
          </p:nvPr>
        </p:nvSpPr>
        <p:spPr>
          <a:xfrm>
            <a:off x="457200" y="1752600"/>
            <a:ext cx="8229600" cy="4052664"/>
          </a:xfrm>
          <a:prstGeom prst="rect">
            <a:avLst/>
          </a:prstGeom>
        </p:spPr>
        <p:txBody>
          <a:bodyPr vert="horz"/>
          <a:lstStyle>
            <a:lvl1pPr marL="0" marR="0" indent="0" algn="l" defTabSz="457200" rtl="0" eaLnBrk="1" fontAlgn="auto" latinLnBrk="0" hangingPunct="1">
              <a:lnSpc>
                <a:spcPct val="100000"/>
              </a:lnSpc>
              <a:spcBef>
                <a:spcPct val="0"/>
              </a:spcBef>
              <a:spcAft>
                <a:spcPts val="0"/>
              </a:spcAft>
              <a:buClrTx/>
              <a:buSzTx/>
              <a:buFontTx/>
              <a:buNone/>
              <a:tabLst/>
              <a:defRPr sz="2000">
                <a:latin typeface="Arial"/>
                <a:cs typeface="Arial"/>
              </a:defRPr>
            </a:lvl1pPr>
          </a:lstStyle>
          <a:p>
            <a:pPr eaLnBrk="1" hangingPunct="1"/>
            <a:r>
              <a:rPr lang="en-GB" sz="1800" dirty="0"/>
              <a:t>Text Arial 20</a:t>
            </a:r>
          </a:p>
          <a:p>
            <a:pPr eaLnBrk="1" hangingPunct="1"/>
            <a:endParaRPr lang="en-GB" sz="1800" dirty="0"/>
          </a:p>
          <a:p>
            <a:r>
              <a:rPr lang="en-GB" sz="1800" dirty="0"/>
              <a:t>If there are additional inserts, please indicate these and give instructions in </a:t>
            </a:r>
          </a:p>
          <a:p>
            <a:r>
              <a:rPr lang="en-GB" sz="1800" dirty="0"/>
              <a:t>the centre of applicable slide(</a:t>
            </a:r>
            <a:r>
              <a:rPr lang="en-GB" sz="1800" dirty="0" err="1"/>
              <a:t>s</a:t>
            </a:r>
            <a:r>
              <a:rPr lang="en-GB" sz="1800" dirty="0"/>
              <a:t>).</a:t>
            </a:r>
          </a:p>
          <a:p>
            <a:endParaRPr lang="en-GB" sz="1800" dirty="0"/>
          </a:p>
          <a:p>
            <a:r>
              <a:rPr lang="en-GB" sz="1800" dirty="0"/>
              <a:t>Consider copyright carefully and complete the copyright request form provided </a:t>
            </a:r>
          </a:p>
          <a:p>
            <a:r>
              <a:rPr lang="en-GB" sz="1800" dirty="0"/>
              <a:t>with as much detail as you are able to.  Contact a Senior CPD Manager with any </a:t>
            </a:r>
          </a:p>
          <a:p>
            <a:r>
              <a:rPr lang="en-GB" sz="1800" dirty="0"/>
              <a:t>uncertainties you may have regarding </a:t>
            </a:r>
          </a:p>
          <a:p>
            <a:r>
              <a:rPr lang="en-GB" sz="1800" dirty="0"/>
              <a:t>this.</a:t>
            </a:r>
          </a:p>
          <a:p>
            <a:endParaRPr lang="en-GB" sz="1800" dirty="0"/>
          </a:p>
          <a:p>
            <a:pPr eaLnBrk="1" hangingPunct="1"/>
            <a:r>
              <a:rPr lang="en-GB" sz="1800" dirty="0"/>
              <a:t>Do not add page numbers to slides.</a:t>
            </a:r>
          </a:p>
        </p:txBody>
      </p:sp>
      <p:sp>
        <p:nvSpPr>
          <p:cNvPr id="5" name="TextBox 4"/>
          <p:cNvSpPr txBox="1"/>
          <p:nvPr userDrawn="1"/>
        </p:nvSpPr>
        <p:spPr>
          <a:xfrm>
            <a:off x="457200" y="1447800"/>
            <a:ext cx="82296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6956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Contents</a:t>
            </a:r>
          </a:p>
        </p:txBody>
      </p:sp>
      <p:sp>
        <p:nvSpPr>
          <p:cNvPr id="5" name="Content Placeholder 2"/>
          <p:cNvSpPr>
            <a:spLocks noGrp="1"/>
          </p:cNvSpPr>
          <p:nvPr>
            <p:ph idx="1"/>
          </p:nvPr>
        </p:nvSpPr>
        <p:spPr>
          <a:xfrm>
            <a:off x="540000" y="1731713"/>
            <a:ext cx="8045200"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pic>
        <p:nvPicPr>
          <p:cNvPr id="2050"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18358767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ection title Dark Blu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2"/>
                </a:solidFill>
                <a:latin typeface="AQA Chevin Pro Light" panose="020F0303030000060003" pitchFamily="34" charset="0"/>
              </a:defRPr>
            </a:lvl1pPr>
          </a:lstStyle>
          <a:p>
            <a:r>
              <a:rPr lang="en-US" dirty="0"/>
              <a:t>Presentation title</a:t>
            </a:r>
          </a:p>
        </p:txBody>
      </p:sp>
      <p:sp>
        <p:nvSpPr>
          <p:cNvPr id="12" name="Content Placeholder 2"/>
          <p:cNvSpPr>
            <a:spLocks noGrp="1"/>
          </p:cNvSpPr>
          <p:nvPr>
            <p:ph idx="1"/>
          </p:nvPr>
        </p:nvSpPr>
        <p:spPr>
          <a:xfrm>
            <a:off x="540000" y="1225051"/>
            <a:ext cx="8045200" cy="44068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userDrawn="1"/>
        </p:nvCxnSpPr>
        <p:spPr>
          <a:xfrm>
            <a:off x="0" y="962025"/>
            <a:ext cx="8585200"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0" y="6340475"/>
            <a:ext cx="8585200"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8" name="Footer Placeholder 4"/>
          <p:cNvSpPr>
            <a:spLocks noGrp="1"/>
          </p:cNvSpPr>
          <p:nvPr>
            <p:ph type="ftr" sz="quarter" idx="3"/>
          </p:nvPr>
        </p:nvSpPr>
        <p:spPr>
          <a:xfrm>
            <a:off x="2471738" y="6487200"/>
            <a:ext cx="2678400" cy="241200"/>
          </a:xfrm>
          <a:prstGeom prst="rect">
            <a:avLst/>
          </a:prstGeom>
        </p:spPr>
        <p:txBody>
          <a:bodyPr vert="horz" lIns="0" tIns="0" rIns="0" bIns="0" rtlCol="0" anchor="ctr" anchorCtr="0"/>
          <a:lstStyle>
            <a:lvl1pPr algn="ctr">
              <a:lnSpc>
                <a:spcPts val="1000"/>
              </a:lnSpc>
              <a:defRPr sz="800" b="0" i="0">
                <a:solidFill>
                  <a:schemeClr val="bg1"/>
                </a:solidFill>
                <a:latin typeface="+mn-lt"/>
                <a:cs typeface="AQA Chevin Pro Light"/>
              </a:defRPr>
            </a:lvl1pPr>
          </a:lstStyle>
          <a:p>
            <a:r>
              <a:rPr lang="en-US"/>
              <a:t>Copyright © AQA and its licensors. All rights reserved.</a:t>
            </a:r>
            <a:endParaRPr lang="en-US" dirty="0"/>
          </a:p>
        </p:txBody>
      </p:sp>
      <p:sp>
        <p:nvSpPr>
          <p:cNvPr id="13" name="Slide Number Placeholder 3"/>
          <p:cNvSpPr>
            <a:spLocks noGrp="1"/>
          </p:cNvSpPr>
          <p:nvPr>
            <p:ph type="sldNum" sz="quarter" idx="4"/>
          </p:nvPr>
        </p:nvSpPr>
        <p:spPr>
          <a:xfrm>
            <a:off x="511425" y="6459079"/>
            <a:ext cx="1117350" cy="278504"/>
          </a:xfrm>
          <a:prstGeom prst="rect">
            <a:avLst/>
          </a:prstGeom>
        </p:spPr>
        <p:txBody>
          <a:bodyPr vert="horz" lIns="91440" tIns="45720" rIns="91440" bIns="45720" rtlCol="0" anchor="ctr"/>
          <a:lstStyle>
            <a:lvl1pPr algn="ctr">
              <a:defRPr sz="800">
                <a:solidFill>
                  <a:schemeClr val="bg1"/>
                </a:solidFill>
              </a:defRPr>
            </a:lvl1pPr>
          </a:lstStyle>
          <a:p>
            <a:endParaRPr lang="en-GB" dirty="0"/>
          </a:p>
        </p:txBody>
      </p:sp>
    </p:spTree>
    <p:extLst>
      <p:ext uri="{BB962C8B-B14F-4D97-AF65-F5344CB8AC3E}">
        <p14:creationId xmlns:p14="http://schemas.microsoft.com/office/powerpoint/2010/main" val="416778236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Contents</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p:cNvSpPr/>
          <p:nvPr userDrawn="1"/>
        </p:nvSpPr>
        <p:spPr>
          <a:xfrm>
            <a:off x="7845425" y="6459079"/>
            <a:ext cx="768350" cy="30684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1"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31053803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Section title</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lvl1pPr>
              <a:defRPr>
                <a:solidFill>
                  <a:srgbClr val="4B4B4B"/>
                </a:solidFill>
              </a:defRPr>
            </a:lvl1p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7" name="Content Placeholder 2"/>
          <p:cNvSpPr>
            <a:spLocks noGrp="1"/>
          </p:cNvSpPr>
          <p:nvPr>
            <p:ph idx="1"/>
          </p:nvPr>
        </p:nvSpPr>
        <p:spPr>
          <a:xfrm>
            <a:off x="540000" y="1731713"/>
            <a:ext cx="8045200"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0462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0" name="Content Placeholder 2"/>
          <p:cNvSpPr>
            <a:spLocks noGrp="1"/>
          </p:cNvSpPr>
          <p:nvPr>
            <p:ph idx="1"/>
          </p:nvPr>
        </p:nvSpPr>
        <p:spPr>
          <a:xfrm>
            <a:off x="540000" y="1731713"/>
            <a:ext cx="8045200"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994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Vide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3" name="Content Placeholder 2"/>
          <p:cNvSpPr>
            <a:spLocks noGrp="1"/>
          </p:cNvSpPr>
          <p:nvPr>
            <p:ph idx="1" hasCustomPrompt="1"/>
          </p:nvPr>
        </p:nvSpPr>
        <p:spPr/>
        <p:txBody>
          <a:bodyPr/>
          <a:lstStyle>
            <a:lvl1pPr marL="360000" indent="-360000">
              <a:defRPr/>
            </a:lvl1pPr>
          </a:lstStyle>
          <a:p>
            <a:pPr lvl="0"/>
            <a:r>
              <a:rPr lang="en-US" dirty="0"/>
              <a:t>Insert video</a:t>
            </a:r>
          </a:p>
        </p:txBody>
      </p:sp>
      <p:sp>
        <p:nvSpPr>
          <p:cNvPr id="5" name="Footer Placeholder 4"/>
          <p:cNvSpPr>
            <a:spLocks noGrp="1"/>
          </p:cNvSpPr>
          <p:nvPr>
            <p:ph type="ftr" sz="quarter" idx="11"/>
          </p:nvPr>
        </p:nvSpPr>
        <p:spPr>
          <a:xfrm>
            <a:off x="1976438" y="6611005"/>
            <a:ext cx="2678400" cy="241200"/>
          </a:xfrm>
          <a:prstGeom prst="rect">
            <a:avLst/>
          </a:prstGeom>
        </p:spPr>
        <p:txBody>
          <a:bodyPr/>
          <a:lstStyle>
            <a:lvl1pPr>
              <a:lnSpc>
                <a:spcPts val="1000"/>
              </a:lnSpc>
              <a:defRPr/>
            </a:lvl1p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1183467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4" name="Content Placeholder 3"/>
          <p:cNvSpPr>
            <a:spLocks noGrp="1"/>
          </p:cNvSpPr>
          <p:nvPr>
            <p:ph sz="half" idx="2" hasCustomPrompt="1"/>
          </p:nvPr>
        </p:nvSpPr>
        <p:spPr>
          <a:xfrm>
            <a:off x="5394324" y="1727199"/>
            <a:ext cx="3190875" cy="4406400"/>
          </a:xfrm>
        </p:spPr>
        <p:txBody>
          <a:bodyPr rIns="0"/>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Insert image or graphic</a:t>
            </a:r>
          </a:p>
        </p:txBody>
      </p:sp>
      <p:sp>
        <p:nvSpPr>
          <p:cNvPr id="6" name="Footer Placeholder 5"/>
          <p:cNvSpPr>
            <a:spLocks noGrp="1"/>
          </p:cNvSpPr>
          <p:nvPr>
            <p:ph type="ftr" sz="quarter" idx="11"/>
          </p:nvPr>
        </p:nvSpPr>
        <p:spPr>
          <a:xfrm>
            <a:off x="1976438" y="6611005"/>
            <a:ext cx="2678400" cy="241200"/>
          </a:xfrm>
          <a:prstGeom prst="rect">
            <a:avLst/>
          </a:prstGeom>
        </p:spPr>
        <p:txBody>
          <a:bodyPr/>
          <a:lstStyle>
            <a:lvl1pPr>
              <a:lnSpc>
                <a:spcPts val="1000"/>
              </a:lnSpc>
              <a:defRPr/>
            </a:lvl1pPr>
          </a:lstStyle>
          <a:p>
            <a:r>
              <a:rPr lang="en-US" dirty="0"/>
              <a:t>Copyright © AQA and its licensors. All rights reserved.</a:t>
            </a:r>
          </a:p>
        </p:txBody>
      </p:sp>
      <p:pic>
        <p:nvPicPr>
          <p:cNvPr id="9"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1" name="Content Placeholder 2"/>
          <p:cNvSpPr>
            <a:spLocks noGrp="1"/>
          </p:cNvSpPr>
          <p:nvPr>
            <p:ph idx="1"/>
          </p:nvPr>
        </p:nvSpPr>
        <p:spPr>
          <a:xfrm>
            <a:off x="540000" y="1731713"/>
            <a:ext cx="4506453"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445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arge image ar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endParaRPr lang="en-GB" dirty="0"/>
          </a:p>
        </p:txBody>
      </p:sp>
      <p:sp>
        <p:nvSpPr>
          <p:cNvPr id="3" name="Slide Number Placeholder 2"/>
          <p:cNvSpPr>
            <a:spLocks noGrp="1"/>
          </p:cNvSpPr>
          <p:nvPr>
            <p:ph type="sldNum" sz="quarter" idx="10"/>
          </p:nvPr>
        </p:nvSpPr>
        <p:spPr/>
        <p:txBody>
          <a:bodyPr/>
          <a:lstStyle/>
          <a:p>
            <a:fld id="{9D4704D4-DAEA-4D4A-A9DC-4373E3AC7101}" type="slidenum">
              <a:rPr lang="en-GB" smtClean="0"/>
              <a:pPr/>
              <a:t>‹#›</a:t>
            </a:fld>
            <a:endParaRPr lang="en-GB" dirty="0"/>
          </a:p>
        </p:txBody>
      </p:sp>
      <p:sp>
        <p:nvSpPr>
          <p:cNvPr id="4" name="Footer Placeholder 3"/>
          <p:cNvSpPr>
            <a:spLocks noGrp="1"/>
          </p:cNvSpPr>
          <p:nvPr>
            <p:ph type="ftr" sz="quarter" idx="11"/>
          </p:nvPr>
        </p:nvSpPr>
        <p:spPr/>
        <p:txBody>
          <a:bodyPr/>
          <a:lstStyle/>
          <a:p>
            <a:r>
              <a:rPr lang="en-US" dirty="0"/>
              <a:t>Copyright © AQA and its licensors. All rights reserved.</a:t>
            </a:r>
          </a:p>
        </p:txBody>
      </p:sp>
      <p:sp>
        <p:nvSpPr>
          <p:cNvPr id="6" name="Picture Placeholder 5"/>
          <p:cNvSpPr>
            <a:spLocks noGrp="1"/>
          </p:cNvSpPr>
          <p:nvPr>
            <p:ph type="pic" sz="quarter" idx="12"/>
          </p:nvPr>
        </p:nvSpPr>
        <p:spPr>
          <a:xfrm>
            <a:off x="0" y="974785"/>
            <a:ext cx="9144000" cy="5364000"/>
          </a:xfrm>
        </p:spPr>
        <p:txBody>
          <a:bodyPr/>
          <a:lstStyle>
            <a:lvl1pPr marL="0" indent="0">
              <a:buNone/>
              <a:defRPr/>
            </a:lvl1pPr>
          </a:lstStyle>
          <a:p>
            <a:r>
              <a:rPr lang="en-US" dirty="0"/>
              <a:t>Click icon to add picture</a:t>
            </a:r>
            <a:endParaRPr lang="en-GB" dirty="0"/>
          </a:p>
        </p:txBody>
      </p:sp>
      <p:pic>
        <p:nvPicPr>
          <p:cNvPr id="7"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954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6" name="Rectangle 15"/>
          <p:cNvSpPr/>
          <p:nvPr userDrawn="1"/>
        </p:nvSpPr>
        <p:spPr>
          <a:xfrm>
            <a:off x="0" y="899455"/>
            <a:ext cx="8768155" cy="2211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1"/>
          <p:cNvSpPr>
            <a:spLocks noGrp="1"/>
          </p:cNvSpPr>
          <p:nvPr>
            <p:ph type="ctrTitle" hasCustomPrompt="1"/>
          </p:nvPr>
        </p:nvSpPr>
        <p:spPr>
          <a:xfrm>
            <a:off x="540000" y="1436294"/>
            <a:ext cx="4028825" cy="972952"/>
          </a:xfrm>
        </p:spPr>
        <p:txBody>
          <a:bodyPr lIns="0" tIns="0" rIns="0" bIns="0" anchor="t" anchorCtr="0">
            <a:noAutofit/>
          </a:bodyPr>
          <a:lstStyle>
            <a:lvl1pPr algn="l">
              <a:lnSpc>
                <a:spcPts val="3800"/>
              </a:lnSpc>
              <a:defRPr sz="3600" baseline="0">
                <a:solidFill>
                  <a:schemeClr val="tx2"/>
                </a:solidFill>
              </a:defRPr>
            </a:lvl1pPr>
          </a:lstStyle>
          <a:p>
            <a:r>
              <a:rPr lang="en-US" dirty="0"/>
              <a:t>Thank you</a:t>
            </a:r>
          </a:p>
        </p:txBody>
      </p:sp>
      <p:sp>
        <p:nvSpPr>
          <p:cNvPr id="2" name="Rectangle 1"/>
          <p:cNvSpPr/>
          <p:nvPr userDrawn="1"/>
        </p:nvSpPr>
        <p:spPr>
          <a:xfrm>
            <a:off x="7780867" y="6458400"/>
            <a:ext cx="829733"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2" name="Straight Connector 11"/>
          <p:cNvCxnSpPr/>
          <p:nvPr userDrawn="1"/>
        </p:nvCxnSpPr>
        <p:spPr>
          <a:xfrm>
            <a:off x="0" y="1285819"/>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a:off x="0" y="2527176"/>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348" y="278675"/>
            <a:ext cx="1620000" cy="728567"/>
          </a:xfrm>
          <a:prstGeom prst="rect">
            <a:avLst/>
          </a:prstGeom>
        </p:spPr>
      </p:pic>
      <p:sp>
        <p:nvSpPr>
          <p:cNvPr id="8" name="Footer Placeholder 3"/>
          <p:cNvSpPr txBox="1">
            <a:spLocks/>
          </p:cNvSpPr>
          <p:nvPr userDrawn="1"/>
        </p:nvSpPr>
        <p:spPr>
          <a:xfrm>
            <a:off x="6967203" y="6554109"/>
            <a:ext cx="1635126" cy="241300"/>
          </a:xfrm>
          <a:prstGeom prst="rect">
            <a:avLst/>
          </a:prstGeom>
        </p:spPr>
        <p:txBody>
          <a:bodyPr vert="horz" lIns="0" tIns="0" rIns="0" bIns="0" rtlCol="0" anchor="ctr" anchorCtr="0"/>
          <a:lstStyle>
            <a:defPPr>
              <a:defRPr lang="en-US"/>
            </a:defPPr>
            <a:lvl1pPr marL="0" algn="r" defTabSz="457200" rtl="0" eaLnBrk="1" latinLnBrk="0" hangingPunct="1">
              <a:lnSpc>
                <a:spcPts val="1000"/>
              </a:lnSpc>
              <a:defRPr sz="800" b="0" i="0" kern="1200">
                <a:solidFill>
                  <a:schemeClr val="tx1"/>
                </a:solidFill>
                <a:latin typeface="+mn-lt"/>
                <a:ea typeface="+mn-ea"/>
                <a:cs typeface="AQA Chevin Pro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dirty="0"/>
              <a:t>Follow us on Twitter @AQACPD</a:t>
            </a:r>
            <a:endParaRPr lang="en-US" dirty="0"/>
          </a:p>
        </p:txBody>
      </p:sp>
      <p:sp>
        <p:nvSpPr>
          <p:cNvPr id="10" name="Slide Number Placeholder 2"/>
          <p:cNvSpPr>
            <a:spLocks noGrp="1"/>
          </p:cNvSpPr>
          <p:nvPr>
            <p:ph type="sldNum" sz="quarter" idx="10"/>
          </p:nvPr>
        </p:nvSpPr>
        <p:spPr>
          <a:xfrm>
            <a:off x="444464" y="6476351"/>
            <a:ext cx="698205" cy="365125"/>
          </a:xfrm>
        </p:spPr>
        <p:txBody>
          <a:bodyPr/>
          <a:lstStyle/>
          <a:p>
            <a:fld id="{9D4704D4-DAEA-4D4A-A9DC-4373E3AC7101}" type="slidenum">
              <a:rPr lang="en-GB" smtClean="0"/>
              <a:pPr/>
              <a:t>‹#›</a:t>
            </a:fld>
            <a:endParaRPr lang="en-GB" dirty="0"/>
          </a:p>
        </p:txBody>
      </p:sp>
      <p:sp>
        <p:nvSpPr>
          <p:cNvPr id="13" name="Footer Placeholder 3"/>
          <p:cNvSpPr>
            <a:spLocks noGrp="1"/>
          </p:cNvSpPr>
          <p:nvPr>
            <p:ph type="ftr" sz="quarter" idx="11"/>
          </p:nvPr>
        </p:nvSpPr>
        <p:spPr>
          <a:xfrm>
            <a:off x="1976438" y="6611005"/>
            <a:ext cx="2678400" cy="241200"/>
          </a:xfrm>
        </p:spPr>
        <p:txBody>
          <a:bodyPr/>
          <a:lstStyle/>
          <a:p>
            <a:r>
              <a:rPr lang="en-US" dirty="0"/>
              <a:t>Copyright © AQA and its licensors. All rights reserved.</a:t>
            </a:r>
          </a:p>
        </p:txBody>
      </p:sp>
    </p:spTree>
    <p:extLst>
      <p:ext uri="{BB962C8B-B14F-4D97-AF65-F5344CB8AC3E}">
        <p14:creationId xmlns:p14="http://schemas.microsoft.com/office/powerpoint/2010/main" val="2345416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441132"/>
            <a:ext cx="8045200" cy="431181"/>
          </a:xfrm>
          <a:prstGeom prst="rect">
            <a:avLst/>
          </a:prstGeom>
        </p:spPr>
        <p:txBody>
          <a:bodyPr vert="horz" lIns="0" tIns="0" rIns="91440" bIns="0" rtlCol="0" anchor="t" anchorCtr="0">
            <a:noAutofit/>
          </a:bodyPr>
          <a:lstStyle/>
          <a:p>
            <a:r>
              <a:rPr lang="en-US" dirty="0"/>
              <a:t>Presentation title</a:t>
            </a:r>
          </a:p>
        </p:txBody>
      </p:sp>
      <p:sp>
        <p:nvSpPr>
          <p:cNvPr id="3" name="Text Placeholder 2"/>
          <p:cNvSpPr>
            <a:spLocks noGrp="1"/>
          </p:cNvSpPr>
          <p:nvPr>
            <p:ph type="body" idx="1"/>
          </p:nvPr>
        </p:nvSpPr>
        <p:spPr>
          <a:xfrm>
            <a:off x="540000" y="1731713"/>
            <a:ext cx="8045200" cy="4406804"/>
          </a:xfrm>
          <a:prstGeom prst="rect">
            <a:avLst/>
          </a:prstGeom>
        </p:spPr>
        <p:txBody>
          <a:bodyPr vert="horz" lIns="0" tIns="0" rIns="9144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a:xfrm>
            <a:off x="0" y="96202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0" y="634047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2"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40407115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77" r:id="rId3"/>
    <p:sldLayoutId id="2147483680" r:id="rId4"/>
    <p:sldLayoutId id="2147483667" r:id="rId5"/>
    <p:sldLayoutId id="2147483662" r:id="rId6"/>
    <p:sldLayoutId id="2147483664" r:id="rId7"/>
    <p:sldLayoutId id="2147483681" r:id="rId8"/>
    <p:sldLayoutId id="2147483665" r:id="rId9"/>
    <p:sldLayoutId id="2147483678" r:id="rId10"/>
    <p:sldLayoutId id="2147483669" r:id="rId11"/>
    <p:sldLayoutId id="2147483670" r:id="rId12"/>
    <p:sldLayoutId id="2147483671" r:id="rId13"/>
    <p:sldLayoutId id="2147483672" r:id="rId14"/>
    <p:sldLayoutId id="2147483674" r:id="rId15"/>
    <p:sldLayoutId id="2147483673" r:id="rId16"/>
    <p:sldLayoutId id="2147483675" r:id="rId17"/>
    <p:sldLayoutId id="2147483676" r:id="rId18"/>
    <p:sldLayoutId id="2147483682" r:id="rId19"/>
    <p:sldLayoutId id="2147483683" r:id="rId20"/>
  </p:sldLayoutIdLst>
  <p:hf hdr="0" dt="0"/>
  <p:txStyles>
    <p:titleStyle>
      <a:lvl1pPr algn="l" defTabSz="457200" rtl="0" eaLnBrk="1" latinLnBrk="0" hangingPunct="1">
        <a:lnSpc>
          <a:spcPts val="2800"/>
        </a:lnSpc>
        <a:spcBef>
          <a:spcPct val="0"/>
        </a:spcBef>
        <a:buNone/>
        <a:defRPr sz="2600" b="0" i="0" kern="1200">
          <a:solidFill>
            <a:schemeClr val="tx2"/>
          </a:solidFill>
          <a:latin typeface="AQA Chevin Pro Light"/>
          <a:ea typeface="+mj-ea"/>
          <a:cs typeface="AQA Chevin Pro Light"/>
        </a:defRPr>
      </a:lvl1pPr>
    </p:titleStyle>
    <p:bodyStyle>
      <a:lvl1pPr marL="360000" indent="-360000" algn="l" defTabSz="457200" rtl="0" eaLnBrk="1" latinLnBrk="0" hangingPunct="1">
        <a:lnSpc>
          <a:spcPct val="100000"/>
        </a:lnSpc>
        <a:spcBef>
          <a:spcPts val="400"/>
        </a:spcBef>
        <a:buClr>
          <a:srgbClr val="4B4B4B"/>
        </a:buClr>
        <a:buFont typeface="Arial"/>
        <a:buChar char="•"/>
        <a:defRPr sz="18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9.xml"/><Relationship Id="rId1" Type="http://schemas.openxmlformats.org/officeDocument/2006/relationships/tags" Target="../tags/tag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9.xml"/><Relationship Id="rId1" Type="http://schemas.openxmlformats.org/officeDocument/2006/relationships/tags" Target="../tags/tag3.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9.xml"/><Relationship Id="rId1" Type="http://schemas.openxmlformats.org/officeDocument/2006/relationships/tags" Target="../tags/tag4.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14.xml"/><Relationship Id="rId7" Type="http://schemas.openxmlformats.org/officeDocument/2006/relationships/diagramQuickStyle" Target="../diagrams/quickStyle1.xml"/><Relationship Id="rId2" Type="http://schemas.openxmlformats.org/officeDocument/2006/relationships/slideLayout" Target="../slideLayouts/slideLayout5.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9.xml"/><Relationship Id="rId1" Type="http://schemas.openxmlformats.org/officeDocument/2006/relationships/tags" Target="../tags/tag6.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9.xml"/><Relationship Id="rId1" Type="http://schemas.openxmlformats.org/officeDocument/2006/relationships/tags" Target="../tags/tag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9.xml"/><Relationship Id="rId1" Type="http://schemas.openxmlformats.org/officeDocument/2006/relationships/tags" Target="../tags/tag8.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9.xml"/><Relationship Id="rId1" Type="http://schemas.openxmlformats.org/officeDocument/2006/relationships/tags" Target="../tags/tag9.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9.xml"/><Relationship Id="rId1" Type="http://schemas.openxmlformats.org/officeDocument/2006/relationships/tags" Target="../tags/tag10.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tags" Target="../tags/tag11.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9.xml"/><Relationship Id="rId1" Type="http://schemas.openxmlformats.org/officeDocument/2006/relationships/tags" Target="../tags/tag1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9.xml"/><Relationship Id="rId1" Type="http://schemas.openxmlformats.org/officeDocument/2006/relationships/tags" Target="../tags/tag13.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9.xml"/><Relationship Id="rId1" Type="http://schemas.openxmlformats.org/officeDocument/2006/relationships/tags" Target="../tags/tag14.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9.xml"/><Relationship Id="rId1" Type="http://schemas.openxmlformats.org/officeDocument/2006/relationships/tags" Target="../tags/tag15.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9.xml"/><Relationship Id="rId1" Type="http://schemas.openxmlformats.org/officeDocument/2006/relationships/tags" Target="../tags/tag16.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9.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tags" Target="../tags/tag18.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19.xml"/><Relationship Id="rId5" Type="http://schemas.openxmlformats.org/officeDocument/2006/relationships/image" Target="../media/image9.png"/><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20.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tags" Target="../tags/tag21.xml"/><Relationship Id="rId5" Type="http://schemas.openxmlformats.org/officeDocument/2006/relationships/image" Target="../media/image10.pn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tags" Target="../tags/tag2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tags" Target="../tags/tag23.xml"/><Relationship Id="rId5" Type="http://schemas.openxmlformats.org/officeDocument/2006/relationships/image" Target="../media/image11.png"/><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tags" Target="../tags/tag24.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tags" Target="../tags/tag25.xml"/><Relationship Id="rId5" Type="http://schemas.openxmlformats.org/officeDocument/2006/relationships/image" Target="../media/image12.png"/><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tags" Target="../tags/tag26.xml"/><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tags" Target="../tags/tag27.xml"/><Relationship Id="rId5" Type="http://schemas.openxmlformats.org/officeDocument/2006/relationships/image" Target="../media/image13.png"/><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mailto:dandt@aqa.org.uk" TargetMode="External"/><Relationship Id="rId2" Type="http://schemas.openxmlformats.org/officeDocument/2006/relationships/hyperlink" Target="http://www.aqa.org.uk/contact-us" TargetMode="External"/><Relationship Id="rId1" Type="http://schemas.openxmlformats.org/officeDocument/2006/relationships/slideLayout" Target="../slideLayouts/slideLayout4.xml"/><Relationship Id="rId5" Type="http://schemas.openxmlformats.org/officeDocument/2006/relationships/hyperlink" Target="http://www.aqa.org.uk/professional-development" TargetMode="External"/><Relationship Id="rId4" Type="http://schemas.openxmlformats.org/officeDocument/2006/relationships/hyperlink" Target="mailto:events@aqa.org.uk" TargetMode="Externa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9.xml"/><Relationship Id="rId1" Type="http://schemas.openxmlformats.org/officeDocument/2006/relationships/tags" Target="../tags/tag28.xml"/><Relationship Id="rId5" Type="http://schemas.openxmlformats.org/officeDocument/2006/relationships/image" Target="../media/image2.jpeg"/><Relationship Id="rId4" Type="http://schemas.openxmlformats.org/officeDocument/2006/relationships/image" Target="../media/image14.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qa.org.uk/about-us/what-we-do/getting-the-right-result/how-exams-work" TargetMode="External"/><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hyperlink" Target="https://www.aqa.org.uk/about-us/what-we-do/getting-the-right-result/how-exams-work/making-the-grades-a-guide-to-awarding"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hyperlink" Target="https://www.aqa.org.uk/about-us/what-we-do/getting-the-right-result/how-exams-work/making-the-grades-a-guide-to-awarding"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000" y="1426720"/>
            <a:ext cx="6237182" cy="968675"/>
          </a:xfrm>
        </p:spPr>
        <p:txBody>
          <a:bodyPr/>
          <a:lstStyle/>
          <a:p>
            <a:r>
              <a:rPr lang="en-GB" dirty="0"/>
              <a:t>GCSE Design &amp; Technology:</a:t>
            </a:r>
            <a:br>
              <a:rPr lang="en-GB" dirty="0"/>
            </a:br>
            <a:r>
              <a:rPr lang="en-GB" dirty="0"/>
              <a:t>NEA Planning</a:t>
            </a:r>
          </a:p>
        </p:txBody>
      </p:sp>
      <p:sp>
        <p:nvSpPr>
          <p:cNvPr id="4" name="Content Placeholder 3"/>
          <p:cNvSpPr>
            <a:spLocks noGrp="1"/>
          </p:cNvSpPr>
          <p:nvPr>
            <p:ph sz="quarter" idx="12"/>
          </p:nvPr>
        </p:nvSpPr>
        <p:spPr/>
        <p:txBody>
          <a:bodyPr/>
          <a:lstStyle/>
          <a:p>
            <a:r>
              <a:rPr lang="en-GB" dirty="0" smtClean="0"/>
              <a:t>November 2018</a:t>
            </a:r>
            <a:endParaRPr lang="en-GB" dirty="0"/>
          </a:p>
        </p:txBody>
      </p:sp>
    </p:spTree>
    <p:extLst>
      <p:ext uri="{BB962C8B-B14F-4D97-AF65-F5344CB8AC3E}">
        <p14:creationId xmlns:p14="http://schemas.microsoft.com/office/powerpoint/2010/main" val="31523310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425" y="412364"/>
            <a:ext cx="8045200" cy="431181"/>
          </a:xfrm>
        </p:spPr>
        <p:txBody>
          <a:bodyPr/>
          <a:lstStyle/>
          <a:p>
            <a:r>
              <a:rPr lang="en-GB" dirty="0" smtClean="0"/>
              <a:t>Post Results – what happens next?</a:t>
            </a:r>
            <a:endParaRPr lang="en-GB" dirty="0"/>
          </a:p>
        </p:txBody>
      </p:sp>
      <p:sp>
        <p:nvSpPr>
          <p:cNvPr id="4" name="Footer Placeholder 3"/>
          <p:cNvSpPr>
            <a:spLocks noGrp="1"/>
          </p:cNvSpPr>
          <p:nvPr>
            <p:ph type="ftr" sz="quarter" idx="3"/>
          </p:nvPr>
        </p:nvSpPr>
        <p:spPr/>
        <p:txBody>
          <a:bodyPr/>
          <a:lstStyle/>
          <a:p>
            <a:r>
              <a:rPr lang="en-US" smtClean="0"/>
              <a:t>Copyright © AQA and its licensors. All rights reserved.</a:t>
            </a:r>
            <a:endParaRPr lang="en-US" dirty="0"/>
          </a:p>
        </p:txBody>
      </p:sp>
      <p:sp>
        <p:nvSpPr>
          <p:cNvPr id="5" name="Slide Number Placeholder 4"/>
          <p:cNvSpPr>
            <a:spLocks noGrp="1"/>
          </p:cNvSpPr>
          <p:nvPr>
            <p:ph type="sldNum" sz="quarter" idx="4"/>
          </p:nvPr>
        </p:nvSpPr>
        <p:spPr/>
        <p:txBody>
          <a:bodyPr/>
          <a:lstStyle/>
          <a:p>
            <a:endParaRPr lang="en-GB" dirty="0"/>
          </a:p>
        </p:txBody>
      </p:sp>
      <p:sp>
        <p:nvSpPr>
          <p:cNvPr id="7" name="Flowchart: Process 6"/>
          <p:cNvSpPr/>
          <p:nvPr/>
        </p:nvSpPr>
        <p:spPr>
          <a:xfrm>
            <a:off x="2705100" y="1048879"/>
            <a:ext cx="3225800" cy="546100"/>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b="1" dirty="0" smtClean="0"/>
              <a:t>Question Paper Review</a:t>
            </a:r>
            <a:endParaRPr lang="en-GB" b="1" dirty="0"/>
          </a:p>
        </p:txBody>
      </p:sp>
      <p:sp>
        <p:nvSpPr>
          <p:cNvPr id="8" name="Flowchart: Process 7"/>
          <p:cNvSpPr/>
          <p:nvPr/>
        </p:nvSpPr>
        <p:spPr>
          <a:xfrm>
            <a:off x="578622" y="1778000"/>
            <a:ext cx="7857874" cy="4165599"/>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r>
              <a:rPr lang="en-GB" dirty="0" smtClean="0"/>
              <a:t>During </a:t>
            </a:r>
            <a:r>
              <a:rPr lang="en-GB" dirty="0"/>
              <a:t>the Autumn Term, a detailed </a:t>
            </a:r>
            <a:r>
              <a:rPr lang="en-GB" dirty="0" smtClean="0"/>
              <a:t>analysis </a:t>
            </a:r>
            <a:r>
              <a:rPr lang="en-GB" dirty="0"/>
              <a:t>of the performance of the </a:t>
            </a:r>
            <a:r>
              <a:rPr lang="en-GB" dirty="0" smtClean="0"/>
              <a:t>question papers </a:t>
            </a:r>
            <a:r>
              <a:rPr lang="en-GB" dirty="0"/>
              <a:t>takes place </a:t>
            </a:r>
            <a:r>
              <a:rPr lang="en-GB" dirty="0" smtClean="0"/>
              <a:t>(using quantitative and </a:t>
            </a:r>
            <a:r>
              <a:rPr lang="en-GB" dirty="0"/>
              <a:t>qualitative </a:t>
            </a:r>
            <a:r>
              <a:rPr lang="en-GB" dirty="0" smtClean="0"/>
              <a:t>data).</a:t>
            </a:r>
          </a:p>
          <a:p>
            <a:endParaRPr lang="en-GB" dirty="0"/>
          </a:p>
          <a:p>
            <a:r>
              <a:rPr lang="en-GB" dirty="0" smtClean="0"/>
              <a:t>This </a:t>
            </a:r>
            <a:r>
              <a:rPr lang="en-GB" dirty="0"/>
              <a:t>process allows us to look at the performance at an </a:t>
            </a:r>
            <a:r>
              <a:rPr lang="en-GB" dirty="0" smtClean="0"/>
              <a:t>item (question), component (paper) and subject level in order to </a:t>
            </a:r>
            <a:r>
              <a:rPr lang="en-GB" dirty="0"/>
              <a:t>discuss the reasons for patterns that appear in the data. </a:t>
            </a:r>
            <a:r>
              <a:rPr lang="en-GB" dirty="0" smtClean="0"/>
              <a:t>It is particularly useful to see where some questions proved to be effective at assessing students, and also to look at areas for consideration in future series.</a:t>
            </a:r>
          </a:p>
          <a:p>
            <a:endParaRPr lang="en-GB" dirty="0"/>
          </a:p>
          <a:p>
            <a:r>
              <a:rPr lang="en-GB" dirty="0" smtClean="0"/>
              <a:t>There is also opportunity here to put forward any feedback received from teachers in relation to question papers.</a:t>
            </a:r>
          </a:p>
          <a:p>
            <a:endParaRPr lang="en-GB" dirty="0"/>
          </a:p>
          <a:p>
            <a:r>
              <a:rPr lang="en-GB" dirty="0" smtClean="0"/>
              <a:t>This </a:t>
            </a:r>
            <a:r>
              <a:rPr lang="en-GB" dirty="0"/>
              <a:t>is also an opportunity for the </a:t>
            </a:r>
            <a:r>
              <a:rPr lang="en-GB" dirty="0" smtClean="0"/>
              <a:t>Senior </a:t>
            </a:r>
            <a:r>
              <a:rPr lang="en-GB" dirty="0"/>
              <a:t>T</a:t>
            </a:r>
            <a:r>
              <a:rPr lang="en-GB" dirty="0" smtClean="0"/>
              <a:t>eam </a:t>
            </a:r>
            <a:r>
              <a:rPr lang="en-GB" dirty="0"/>
              <a:t>to discuss how this influences the future series. </a:t>
            </a:r>
          </a:p>
          <a:p>
            <a:endParaRPr lang="en-GB" dirty="0"/>
          </a:p>
        </p:txBody>
      </p:sp>
    </p:spTree>
    <p:extLst>
      <p:ext uri="{BB962C8B-B14F-4D97-AF65-F5344CB8AC3E}">
        <p14:creationId xmlns:p14="http://schemas.microsoft.com/office/powerpoint/2010/main" val="38443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NEA </a:t>
            </a:r>
          </a:p>
        </p:txBody>
      </p:sp>
      <p:sp>
        <p:nvSpPr>
          <p:cNvPr id="4" name="Text Placeholder 6"/>
          <p:cNvSpPr txBox="1">
            <a:spLocks/>
          </p:cNvSpPr>
          <p:nvPr/>
        </p:nvSpPr>
        <p:spPr>
          <a:xfrm>
            <a:off x="540000" y="1731600"/>
            <a:ext cx="8046000" cy="4514400"/>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355600" indent="-355600">
              <a:buClr>
                <a:schemeClr val="tx1"/>
              </a:buClr>
            </a:pPr>
            <a:r>
              <a:rPr lang="en-US" sz="1800" dirty="0"/>
              <a:t>Three contextual challenges will be set </a:t>
            </a:r>
            <a:r>
              <a:rPr lang="en-US" sz="1800" dirty="0" smtClean="0"/>
              <a:t>annually</a:t>
            </a:r>
            <a:endParaRPr lang="en-US" sz="1800" dirty="0"/>
          </a:p>
          <a:p>
            <a:pPr marL="355600" indent="-355600">
              <a:buClr>
                <a:schemeClr val="tx1"/>
              </a:buClr>
            </a:pPr>
            <a:endParaRPr lang="en-US" sz="1800" dirty="0"/>
          </a:p>
          <a:p>
            <a:pPr marL="355600" indent="-355600">
              <a:buClr>
                <a:schemeClr val="tx1"/>
              </a:buClr>
            </a:pPr>
            <a:r>
              <a:rPr lang="en-US" sz="1800" dirty="0"/>
              <a:t>Contexts will not carry </a:t>
            </a:r>
            <a:r>
              <a:rPr lang="en-US" sz="1800" dirty="0" smtClean="0"/>
              <a:t>over</a:t>
            </a:r>
            <a:endParaRPr lang="en-US" sz="1800" dirty="0"/>
          </a:p>
          <a:p>
            <a:pPr marL="0" indent="0">
              <a:buNone/>
            </a:pPr>
            <a:endParaRPr lang="en-US" sz="1800" dirty="0"/>
          </a:p>
          <a:p>
            <a:pPr marL="355600" indent="-355600">
              <a:buClr>
                <a:schemeClr val="tx1"/>
              </a:buClr>
            </a:pPr>
            <a:r>
              <a:rPr lang="en-US" sz="1800" dirty="0"/>
              <a:t>Different approaches, either multi-material or through limited material or technologies, specialist strategies are equally </a:t>
            </a:r>
            <a:r>
              <a:rPr lang="en-US" sz="1800" dirty="0" smtClean="0"/>
              <a:t>valid</a:t>
            </a:r>
            <a:endParaRPr lang="en-US" sz="1800" dirty="0"/>
          </a:p>
          <a:p>
            <a:pPr marL="355600" indent="-355600">
              <a:buClr>
                <a:schemeClr val="tx1"/>
              </a:buClr>
            </a:pPr>
            <a:endParaRPr lang="en-US" sz="1800" dirty="0"/>
          </a:p>
          <a:p>
            <a:pPr marL="355600" indent="-355600">
              <a:buClr>
                <a:schemeClr val="tx1"/>
              </a:buClr>
            </a:pPr>
            <a:r>
              <a:rPr lang="en-US" sz="1800" dirty="0"/>
              <a:t>To be completed in approximately 30 – 35 guided learning </a:t>
            </a:r>
            <a:r>
              <a:rPr lang="en-US" sz="1800" dirty="0" smtClean="0"/>
              <a:t>hours</a:t>
            </a:r>
            <a:endParaRPr lang="en-US" sz="1800" dirty="0"/>
          </a:p>
          <a:p>
            <a:pPr marL="0" indent="0">
              <a:buClr>
                <a:schemeClr val="tx1"/>
              </a:buClr>
              <a:buNone/>
            </a:pPr>
            <a:endParaRPr lang="en-US" sz="1800" dirty="0"/>
          </a:p>
          <a:p>
            <a:pPr marL="355600" indent="-355600">
              <a:buClr>
                <a:schemeClr val="tx1"/>
              </a:buClr>
            </a:pPr>
            <a:r>
              <a:rPr lang="en-US" sz="1800" dirty="0"/>
              <a:t>Produce a prototype and portfolio of evidence (maximum 20 pages</a:t>
            </a:r>
            <a:r>
              <a:rPr lang="en-US" sz="1800" dirty="0" smtClean="0"/>
              <a:t>)</a:t>
            </a:r>
            <a:endParaRPr lang="en-US" sz="1800" dirty="0"/>
          </a:p>
          <a:p>
            <a:pPr marL="355600" indent="-355600">
              <a:buClr>
                <a:schemeClr val="tx1"/>
              </a:buClr>
            </a:pPr>
            <a:endParaRPr lang="en-US" sz="1800" dirty="0"/>
          </a:p>
          <a:p>
            <a:pPr marL="355600" indent="-355600">
              <a:buClr>
                <a:schemeClr val="tx1"/>
              </a:buClr>
            </a:pPr>
            <a:r>
              <a:rPr lang="en-US" sz="1800" dirty="0"/>
              <a:t>Portfolios may be paper based or electronic </a:t>
            </a:r>
            <a:r>
              <a:rPr lang="en-US" sz="1800" dirty="0" smtClean="0"/>
              <a:t>format</a:t>
            </a:r>
            <a:endParaRPr lang="en-US" sz="1800" dirty="0"/>
          </a:p>
          <a:p>
            <a:pPr marL="355600" indent="-355600">
              <a:buClr>
                <a:schemeClr val="tx1"/>
              </a:buClr>
            </a:pPr>
            <a:endParaRPr lang="en-US" sz="1800" dirty="0"/>
          </a:p>
          <a:p>
            <a:pPr marL="355600" indent="-355600">
              <a:buClr>
                <a:schemeClr val="tx1"/>
              </a:buClr>
            </a:pPr>
            <a:r>
              <a:rPr lang="en-US" sz="1800" dirty="0"/>
              <a:t>50% of the student’s overall </a:t>
            </a:r>
            <a:r>
              <a:rPr lang="en-US" sz="1800" dirty="0" smtClean="0"/>
              <a:t>grade</a:t>
            </a:r>
            <a:endParaRPr lang="en-US" sz="1800" dirty="0"/>
          </a:p>
          <a:p>
            <a:pPr marL="355600" indent="-355600">
              <a:buClr>
                <a:schemeClr val="tx1"/>
              </a:buClr>
            </a:pPr>
            <a:endParaRPr lang="en-US" sz="1800" dirty="0"/>
          </a:p>
          <a:p>
            <a:pPr marL="355600" indent="-355600">
              <a:buClr>
                <a:schemeClr val="tx1"/>
              </a:buClr>
            </a:pPr>
            <a:endParaRPr lang="en-US" sz="1800" dirty="0"/>
          </a:p>
          <a:p>
            <a:pPr marL="355600" indent="-355600">
              <a:buClr>
                <a:schemeClr val="tx1"/>
              </a:buClr>
            </a:pPr>
            <a:endParaRPr lang="en-US" sz="1800" dirty="0"/>
          </a:p>
          <a:p>
            <a:pPr marL="0" indent="0">
              <a:buNone/>
            </a:pPr>
            <a:endParaRPr lang="en-US" sz="1800" dirty="0"/>
          </a:p>
          <a:p>
            <a:pPr marL="355600" indent="-355600"/>
            <a:endParaRPr lang="en-US"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11</a:t>
            </a:fld>
            <a:endParaRPr lang="en-GB" sz="11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17546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Assessment criteria</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graphicFrame>
        <p:nvGraphicFramePr>
          <p:cNvPr id="3" name="Table 2"/>
          <p:cNvGraphicFramePr>
            <a:graphicFrameLocks noGrp="1"/>
          </p:cNvGraphicFramePr>
          <p:nvPr>
            <p:extLst>
              <p:ext uri="{D42A27DB-BD31-4B8C-83A1-F6EECF244321}">
                <p14:modId xmlns:p14="http://schemas.microsoft.com/office/powerpoint/2010/main" val="2132540001"/>
              </p:ext>
            </p:extLst>
          </p:nvPr>
        </p:nvGraphicFramePr>
        <p:xfrm>
          <a:off x="599091" y="1652114"/>
          <a:ext cx="7953702" cy="4119880"/>
        </p:xfrm>
        <a:graphic>
          <a:graphicData uri="http://schemas.openxmlformats.org/drawingml/2006/table">
            <a:tbl>
              <a:tblPr firstRow="1" bandRow="1">
                <a:tableStyleId>{5C22544A-7EE6-4342-B048-85BDC9FD1C3A}</a:tableStyleId>
              </a:tblPr>
              <a:tblGrid>
                <a:gridCol w="2900854">
                  <a:extLst>
                    <a:ext uri="{9D8B030D-6E8A-4147-A177-3AD203B41FA5}">
                      <a16:colId xmlns:a16="http://schemas.microsoft.com/office/drawing/2014/main" xmlns="" val="20000"/>
                    </a:ext>
                  </a:extLst>
                </a:gridCol>
                <a:gridCol w="1024758">
                  <a:extLst>
                    <a:ext uri="{9D8B030D-6E8A-4147-A177-3AD203B41FA5}">
                      <a16:colId xmlns:a16="http://schemas.microsoft.com/office/drawing/2014/main" xmlns="" val="20001"/>
                    </a:ext>
                  </a:extLst>
                </a:gridCol>
                <a:gridCol w="2782614">
                  <a:extLst>
                    <a:ext uri="{9D8B030D-6E8A-4147-A177-3AD203B41FA5}">
                      <a16:colId xmlns:a16="http://schemas.microsoft.com/office/drawing/2014/main" xmlns="" val="20002"/>
                    </a:ext>
                  </a:extLst>
                </a:gridCol>
                <a:gridCol w="1245476">
                  <a:extLst>
                    <a:ext uri="{9D8B030D-6E8A-4147-A177-3AD203B41FA5}">
                      <a16:colId xmlns:a16="http://schemas.microsoft.com/office/drawing/2014/main" xmlns="" val="20003"/>
                    </a:ext>
                  </a:extLst>
                </a:gridCol>
              </a:tblGrid>
              <a:tr h="370840">
                <a:tc>
                  <a:txBody>
                    <a:bodyPr/>
                    <a:lstStyle/>
                    <a:p>
                      <a:endParaRPr lang="en-GB" dirty="0"/>
                    </a:p>
                  </a:txBody>
                  <a:tcPr>
                    <a:lnL w="12700" cap="flat" cmpd="sng" algn="ctr">
                      <a:solidFill>
                        <a:srgbClr val="6464A0"/>
                      </a:solidFill>
                      <a:prstDash val="solid"/>
                      <a:round/>
                      <a:headEnd type="none" w="med" len="med"/>
                      <a:tailEnd type="none" w="med" len="med"/>
                    </a:lnL>
                    <a:lnB w="12700" cap="flat" cmpd="sng" algn="ctr">
                      <a:solidFill>
                        <a:srgbClr val="6464A0"/>
                      </a:solidFill>
                      <a:prstDash val="solid"/>
                      <a:round/>
                      <a:headEnd type="none" w="med" len="med"/>
                      <a:tailEnd type="none" w="med" len="med"/>
                    </a:lnB>
                    <a:solidFill>
                      <a:srgbClr val="6464A0"/>
                    </a:solidFill>
                  </a:tcPr>
                </a:tc>
                <a:tc>
                  <a:txBody>
                    <a:bodyPr/>
                    <a:lstStyle/>
                    <a:p>
                      <a:r>
                        <a:rPr lang="en-GB" dirty="0"/>
                        <a:t>Section </a:t>
                      </a:r>
                    </a:p>
                  </a:txBody>
                  <a:tcPr>
                    <a:lnB w="12700" cap="flat" cmpd="sng" algn="ctr">
                      <a:solidFill>
                        <a:srgbClr val="6464A0"/>
                      </a:solidFill>
                      <a:prstDash val="solid"/>
                      <a:round/>
                      <a:headEnd type="none" w="med" len="med"/>
                      <a:tailEnd type="none" w="med" len="med"/>
                    </a:lnB>
                    <a:solidFill>
                      <a:srgbClr val="6464A0"/>
                    </a:solidFill>
                  </a:tcPr>
                </a:tc>
                <a:tc>
                  <a:txBody>
                    <a:bodyPr/>
                    <a:lstStyle/>
                    <a:p>
                      <a:r>
                        <a:rPr lang="en-GB" dirty="0"/>
                        <a:t>Criteria </a:t>
                      </a:r>
                    </a:p>
                  </a:txBody>
                  <a:tcPr>
                    <a:lnB w="12700" cap="flat" cmpd="sng" algn="ctr">
                      <a:solidFill>
                        <a:srgbClr val="6464A0"/>
                      </a:solidFill>
                      <a:prstDash val="solid"/>
                      <a:round/>
                      <a:headEnd type="none" w="med" len="med"/>
                      <a:tailEnd type="none" w="med" len="med"/>
                    </a:lnB>
                    <a:solidFill>
                      <a:srgbClr val="6464A0"/>
                    </a:solidFill>
                  </a:tcPr>
                </a:tc>
                <a:tc>
                  <a:txBody>
                    <a:bodyPr/>
                    <a:lstStyle/>
                    <a:p>
                      <a:r>
                        <a:rPr lang="en-GB" dirty="0"/>
                        <a:t>Maximum marks</a:t>
                      </a:r>
                    </a:p>
                  </a:txBody>
                  <a:tcPr>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rgbClr val="6464A0"/>
                    </a:solidFill>
                  </a:tcPr>
                </a:tc>
                <a:extLst>
                  <a:ext uri="{0D108BD9-81ED-4DB2-BD59-A6C34878D82A}">
                    <a16:rowId xmlns:a16="http://schemas.microsoft.com/office/drawing/2014/main" xmlns="" val="10000"/>
                  </a:ext>
                </a:extLst>
              </a:tr>
              <a:tr h="594360">
                <a:tc rowSpan="2">
                  <a:txBody>
                    <a:bodyPr/>
                    <a:lstStyle/>
                    <a:p>
                      <a:r>
                        <a:rPr lang="en-GB" dirty="0"/>
                        <a:t>AO1</a:t>
                      </a:r>
                    </a:p>
                    <a:p>
                      <a:r>
                        <a:rPr lang="en-GB" dirty="0"/>
                        <a:t>Identify, investigate &amp; outline</a:t>
                      </a:r>
                      <a:r>
                        <a:rPr lang="en-GB" baseline="0" dirty="0"/>
                        <a:t> </a:t>
                      </a:r>
                      <a:r>
                        <a:rPr lang="en-GB" dirty="0"/>
                        <a:t>design possibilities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A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Identifying &amp; investigating</a:t>
                      </a:r>
                    </a:p>
                    <a:p>
                      <a:r>
                        <a:rPr lang="en-GB" dirty="0"/>
                        <a:t>design possibilities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10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594360">
                <a:tc vMerge="1">
                  <a:txBody>
                    <a:bodyPr/>
                    <a:lstStyle/>
                    <a:p>
                      <a:endParaRPr lang="en-GB"/>
                    </a:p>
                  </a:txBody>
                  <a:tcPr/>
                </a:tc>
                <a:tc>
                  <a:txBody>
                    <a:bodyPr/>
                    <a:lstStyle/>
                    <a:p>
                      <a:r>
                        <a:rPr lang="en-GB" dirty="0"/>
                        <a:t>B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Producing a design brief &amp;</a:t>
                      </a:r>
                      <a:r>
                        <a:rPr lang="en-GB" baseline="0" dirty="0"/>
                        <a:t> </a:t>
                      </a:r>
                      <a:r>
                        <a:rPr lang="en-GB" dirty="0"/>
                        <a:t>specification</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10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396240">
                <a:tc rowSpan="3">
                  <a:txBody>
                    <a:bodyPr/>
                    <a:lstStyle/>
                    <a:p>
                      <a:r>
                        <a:rPr lang="en-GB" dirty="0" smtClean="0"/>
                        <a:t>AO2</a:t>
                      </a:r>
                      <a:endParaRPr lang="en-GB" dirty="0"/>
                    </a:p>
                    <a:p>
                      <a:r>
                        <a:rPr lang="en-GB" dirty="0"/>
                        <a:t>Design &amp; make</a:t>
                      </a:r>
                      <a:r>
                        <a:rPr lang="en-GB" baseline="0" dirty="0"/>
                        <a:t> </a:t>
                      </a:r>
                      <a:r>
                        <a:rPr lang="en-GB" dirty="0"/>
                        <a:t>prototypes that</a:t>
                      </a:r>
                      <a:r>
                        <a:rPr lang="en-GB" baseline="0" dirty="0"/>
                        <a:t> </a:t>
                      </a:r>
                      <a:r>
                        <a:rPr lang="en-GB" dirty="0"/>
                        <a:t>are fit for purpose</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C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Generating design ideas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20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396240">
                <a:tc vMerge="1">
                  <a:txBody>
                    <a:bodyPr/>
                    <a:lstStyle/>
                    <a:p>
                      <a:endParaRPr lang="en-GB"/>
                    </a:p>
                  </a:txBody>
                  <a:tcPr/>
                </a:tc>
                <a:tc>
                  <a:txBody>
                    <a:bodyPr/>
                    <a:lstStyle/>
                    <a:p>
                      <a:r>
                        <a:rPr lang="en-GB" dirty="0"/>
                        <a:t>D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Developing design ideas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20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96240">
                <a:tc vMerge="1">
                  <a:txBody>
                    <a:bodyPr/>
                    <a:lstStyle/>
                    <a:p>
                      <a:endParaRPr lang="en-GB"/>
                    </a:p>
                  </a:txBody>
                  <a:tcPr/>
                </a:tc>
                <a:tc>
                  <a:txBody>
                    <a:bodyPr/>
                    <a:lstStyle/>
                    <a:p>
                      <a:r>
                        <a:rPr lang="en-GB" dirty="0"/>
                        <a:t>E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Realising design ideas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20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370840">
                <a:tc>
                  <a:txBody>
                    <a:bodyPr/>
                    <a:lstStyle/>
                    <a:p>
                      <a:r>
                        <a:rPr lang="en-GB" dirty="0" smtClean="0"/>
                        <a:t>AO3</a:t>
                      </a:r>
                      <a:endParaRPr lang="en-GB" dirty="0"/>
                    </a:p>
                    <a:p>
                      <a:r>
                        <a:rPr lang="en-GB" dirty="0"/>
                        <a:t>Analyse &amp; evaluate</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F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sz="1800" b="0" i="0" u="none" strike="noStrike" kern="1200" baseline="0" dirty="0">
                          <a:solidFill>
                            <a:schemeClr val="dk1"/>
                          </a:solidFill>
                          <a:latin typeface="+mn-lt"/>
                          <a:ea typeface="+mn-ea"/>
                          <a:cs typeface="+mn-cs"/>
                        </a:rPr>
                        <a:t>Analysing &amp; evaluating</a:t>
                      </a:r>
                      <a:endParaRPr lang="en-GB"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20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370840">
                <a:tc>
                  <a:txBody>
                    <a:bodyPr/>
                    <a:lstStyle/>
                    <a:p>
                      <a:endParaRPr lang="en-GB"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gridSpan="2">
                  <a:txBody>
                    <a:bodyPr/>
                    <a:lstStyle/>
                    <a:p>
                      <a:r>
                        <a:rPr lang="en-GB" dirty="0"/>
                        <a:t>Total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hMerge="1">
                  <a:txBody>
                    <a:bodyPr/>
                    <a:lstStyle/>
                    <a:p>
                      <a:endParaRPr lang="en-GB" dirty="0"/>
                    </a:p>
                  </a:txBody>
                  <a:tcPr/>
                </a:tc>
                <a:tc>
                  <a:txBody>
                    <a:bodyPr/>
                    <a:lstStyle/>
                    <a:p>
                      <a:r>
                        <a:rPr lang="en-GB" dirty="0"/>
                        <a:t>100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7"/>
                  </a:ext>
                </a:extLst>
              </a:tr>
            </a:tbl>
          </a:graphicData>
        </a:graphic>
      </p:graphicFrame>
      <p:sp>
        <p:nvSpPr>
          <p:cNvPr id="8"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12</a:t>
            </a:fld>
            <a:endParaRPr lang="en-GB" sz="11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023124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Contextual challenges</a:t>
            </a:r>
          </a:p>
        </p:txBody>
      </p:sp>
      <p:sp>
        <p:nvSpPr>
          <p:cNvPr id="4" name="Text Placeholder 6"/>
          <p:cNvSpPr txBox="1">
            <a:spLocks/>
          </p:cNvSpPr>
          <p:nvPr/>
        </p:nvSpPr>
        <p:spPr>
          <a:xfrm>
            <a:off x="540000" y="1481434"/>
            <a:ext cx="8046000" cy="4514400"/>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355600" indent="-355600">
              <a:buClr>
                <a:schemeClr val="tx1"/>
              </a:buClr>
            </a:pPr>
            <a:r>
              <a:rPr lang="en-US" sz="1800" dirty="0"/>
              <a:t>Set annually (1</a:t>
            </a:r>
            <a:r>
              <a:rPr lang="en-US" sz="1800" baseline="30000" dirty="0"/>
              <a:t>st</a:t>
            </a:r>
            <a:r>
              <a:rPr lang="en-US" sz="1800" dirty="0"/>
              <a:t> June of penultimate year) through Secure Key Materials on </a:t>
            </a:r>
            <a:r>
              <a:rPr lang="en-US" sz="1800" dirty="0" smtClean="0"/>
              <a:t>eAQA</a:t>
            </a:r>
            <a:endParaRPr lang="en-US" sz="1800" dirty="0"/>
          </a:p>
          <a:p>
            <a:endParaRPr lang="en-US" sz="1800" dirty="0"/>
          </a:p>
          <a:p>
            <a:pPr marL="355600" indent="-355600">
              <a:buClr>
                <a:schemeClr val="tx1"/>
              </a:buClr>
            </a:pPr>
            <a:r>
              <a:rPr lang="en-US" sz="1800" dirty="0"/>
              <a:t>Teachers may select a single contextual challenge or alternatively may allow students to choose one from the three </a:t>
            </a:r>
            <a:r>
              <a:rPr lang="en-US" sz="1800" dirty="0" smtClean="0"/>
              <a:t>provided</a:t>
            </a:r>
            <a:endParaRPr lang="en-US" sz="1800" dirty="0"/>
          </a:p>
          <a:p>
            <a:pPr marL="355600" indent="-355600">
              <a:buClr>
                <a:schemeClr val="tx1"/>
              </a:buClr>
            </a:pPr>
            <a:endParaRPr lang="en-US" sz="1800" dirty="0"/>
          </a:p>
          <a:p>
            <a:pPr marL="355600" indent="-355600">
              <a:buClr>
                <a:schemeClr val="tx1"/>
              </a:buClr>
            </a:pPr>
            <a:r>
              <a:rPr lang="en-US" sz="1800" dirty="0"/>
              <a:t>All three contextual challenges can be undertaken by any of the materials </a:t>
            </a:r>
            <a:r>
              <a:rPr lang="en-US" sz="1800" dirty="0" smtClean="0"/>
              <a:t>areas</a:t>
            </a:r>
            <a:endParaRPr lang="en-US" sz="1800" dirty="0"/>
          </a:p>
          <a:p>
            <a:pPr marL="355600" indent="-355600">
              <a:buClr>
                <a:schemeClr val="tx1"/>
              </a:buClr>
            </a:pPr>
            <a:endParaRPr lang="en-US" sz="1800" dirty="0"/>
          </a:p>
          <a:p>
            <a:pPr marL="355600" indent="-355600">
              <a:buClr>
                <a:schemeClr val="tx1"/>
              </a:buClr>
            </a:pPr>
            <a:r>
              <a:rPr lang="en-US" sz="1800" dirty="0"/>
              <a:t>The release of this challenge will allow teachers to prepare material ready for the start of the final year of </a:t>
            </a:r>
            <a:r>
              <a:rPr lang="en-US" sz="1800" dirty="0" smtClean="0"/>
              <a:t>study</a:t>
            </a:r>
            <a:endParaRPr lang="en-US" sz="1800" dirty="0"/>
          </a:p>
          <a:p>
            <a:pPr marL="355600" indent="-355600">
              <a:buClr>
                <a:schemeClr val="tx1"/>
              </a:buClr>
            </a:pPr>
            <a:endParaRPr lang="en-US" sz="1800" dirty="0"/>
          </a:p>
          <a:p>
            <a:pPr marL="355600" indent="-355600">
              <a:buClr>
                <a:schemeClr val="tx1"/>
              </a:buClr>
            </a:pPr>
            <a:r>
              <a:rPr lang="en-US" sz="1800" dirty="0"/>
              <a:t>Example </a:t>
            </a:r>
            <a:r>
              <a:rPr lang="en-US" sz="1800" dirty="0" smtClean="0"/>
              <a:t>contextual challenges </a:t>
            </a:r>
            <a:r>
              <a:rPr lang="en-US" sz="1800" dirty="0"/>
              <a:t>provided in sample materials:</a:t>
            </a:r>
          </a:p>
          <a:p>
            <a:pPr marL="355600" indent="-355600">
              <a:buClr>
                <a:schemeClr val="tx1"/>
              </a:buClr>
            </a:pPr>
            <a:endParaRPr lang="en-US" sz="1800" dirty="0"/>
          </a:p>
          <a:p>
            <a:pPr marL="565150" lvl="1" indent="-285750">
              <a:buClrTx/>
            </a:pPr>
            <a:r>
              <a:rPr lang="en-US" sz="1800" dirty="0"/>
              <a:t>A high profile sporting event</a:t>
            </a:r>
          </a:p>
          <a:p>
            <a:pPr marL="565150" lvl="1" indent="-285750">
              <a:buClrTx/>
            </a:pPr>
            <a:r>
              <a:rPr lang="en-US" sz="1800" dirty="0"/>
              <a:t>Addressing the needs of the elderly</a:t>
            </a:r>
          </a:p>
          <a:p>
            <a:pPr marL="565150" lvl="1" indent="-285750">
              <a:buClrTx/>
            </a:pPr>
            <a:r>
              <a:rPr lang="en-US" sz="1800" dirty="0"/>
              <a:t>Children’s learning and play</a:t>
            </a:r>
          </a:p>
          <a:p>
            <a:pPr marL="1092200" lvl="2" indent="-355600">
              <a:buClr>
                <a:schemeClr val="tx1"/>
              </a:buClr>
            </a:pPr>
            <a:endParaRPr lang="en-US" sz="1800"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13</a:t>
            </a:fld>
            <a:endParaRPr lang="en-GB" sz="11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36734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Analysing the contextual challenges</a:t>
            </a:r>
          </a:p>
        </p:txBody>
      </p:sp>
      <p:sp>
        <p:nvSpPr>
          <p:cNvPr id="5" name="Content Placeholder 4"/>
          <p:cNvSpPr>
            <a:spLocks noGrp="1"/>
          </p:cNvSpPr>
          <p:nvPr>
            <p:ph idx="1"/>
          </p:nvPr>
        </p:nvSpPr>
        <p:spPr/>
        <p:txBody>
          <a:bodyPr/>
          <a:lstStyle/>
          <a:p>
            <a:pPr marL="0" lvl="1" indent="0">
              <a:spcBef>
                <a:spcPts val="0"/>
              </a:spcBef>
              <a:buNone/>
            </a:pPr>
            <a:r>
              <a:rPr lang="en-US" sz="2400" dirty="0"/>
              <a:t>Students are expected to </a:t>
            </a:r>
            <a:r>
              <a:rPr lang="en-US" sz="2400" dirty="0" err="1"/>
              <a:t>analyse</a:t>
            </a:r>
            <a:r>
              <a:rPr lang="en-US" sz="2400" dirty="0"/>
              <a:t> a contextual challenge in order to focus on a design possibility.</a:t>
            </a:r>
          </a:p>
          <a:p>
            <a:pPr marL="0" lvl="1" indent="0">
              <a:spcBef>
                <a:spcPts val="0"/>
              </a:spcBef>
              <a:buNone/>
            </a:pPr>
            <a:endParaRPr lang="en-US" sz="2400" dirty="0"/>
          </a:p>
          <a:p>
            <a:pPr marL="0" lvl="1" indent="0">
              <a:spcBef>
                <a:spcPts val="0"/>
              </a:spcBef>
              <a:buNone/>
            </a:pPr>
            <a:r>
              <a:rPr lang="en-US" sz="2400" dirty="0" smtClean="0"/>
              <a:t>Contextual challenges </a:t>
            </a:r>
            <a:r>
              <a:rPr lang="en-US" sz="2400" dirty="0"/>
              <a:t>2018/19</a:t>
            </a:r>
            <a:r>
              <a:rPr lang="en-US" sz="2400" dirty="0" smtClean="0"/>
              <a:t>:</a:t>
            </a:r>
            <a:endParaRPr lang="en-GB" dirty="0"/>
          </a:p>
          <a:p>
            <a:r>
              <a:rPr lang="en-GB" sz="2400" dirty="0"/>
              <a:t>Addressing the needs of people with disabilities </a:t>
            </a:r>
          </a:p>
          <a:p>
            <a:r>
              <a:rPr lang="en-GB" sz="2400" dirty="0"/>
              <a:t>Supporting Developing Countries </a:t>
            </a:r>
          </a:p>
          <a:p>
            <a:r>
              <a:rPr lang="en-GB" sz="2400" dirty="0"/>
              <a:t>Encouraging a Healthy Lifestyle </a:t>
            </a:r>
          </a:p>
          <a:p>
            <a:pPr marL="0" lvl="2" indent="0">
              <a:spcBef>
                <a:spcPts val="0"/>
              </a:spcBef>
              <a:buNone/>
            </a:pPr>
            <a:endParaRPr lang="en-US" sz="2400" dirty="0"/>
          </a:p>
          <a:p>
            <a:endParaRPr lang="en-GB" dirty="0"/>
          </a:p>
        </p:txBody>
      </p:sp>
      <p:sp>
        <p:nvSpPr>
          <p:cNvPr id="6" name="Footer Placeholder 5"/>
          <p:cNvSpPr>
            <a:spLocks noGrp="1"/>
          </p:cNvSpPr>
          <p:nvPr>
            <p:ph type="ftr" sz="quarter" idx="10"/>
          </p:nvPr>
        </p:nvSpPr>
        <p:spPr/>
        <p:txBody>
          <a:bodyPr/>
          <a:lstStyle/>
          <a:p>
            <a:r>
              <a:rPr lang="en-US" smtClean="0"/>
              <a:t>Copyright © AQA and its licensors. All rights reserved.</a:t>
            </a:r>
            <a:endParaRPr lang="en-US" dirty="0"/>
          </a:p>
        </p:txBody>
      </p:sp>
      <p:sp>
        <p:nvSpPr>
          <p:cNvPr id="7" name="Slide Number Placeholder 6"/>
          <p:cNvSpPr>
            <a:spLocks noGrp="1"/>
          </p:cNvSpPr>
          <p:nvPr>
            <p:ph type="sldNum" sz="quarter" idx="4"/>
          </p:nvPr>
        </p:nvSpPr>
        <p:spPr/>
        <p:txBody>
          <a:bodyPr/>
          <a:lstStyle/>
          <a:p>
            <a:fld id="{9D4704D4-DAEA-4D4A-A9DC-4373E3AC7101}" type="slidenum">
              <a:rPr lang="en-GB" smtClean="0"/>
              <a:pPr/>
              <a:t>14</a:t>
            </a:fld>
            <a:endParaRPr lang="en-GB" dirty="0"/>
          </a:p>
        </p:txBody>
      </p:sp>
    </p:spTree>
    <p:extLst>
      <p:ext uri="{BB962C8B-B14F-4D97-AF65-F5344CB8AC3E}">
        <p14:creationId xmlns:p14="http://schemas.microsoft.com/office/powerpoint/2010/main" val="391263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Students who don’t follow the set contexts</a:t>
            </a:r>
            <a:endParaRPr lang="en-GB" dirty="0"/>
          </a:p>
        </p:txBody>
      </p:sp>
      <p:sp>
        <p:nvSpPr>
          <p:cNvPr id="3" name="Footer Placeholder 2"/>
          <p:cNvSpPr>
            <a:spLocks noGrp="1"/>
          </p:cNvSpPr>
          <p:nvPr>
            <p:ph type="ftr" sz="quarter" idx="10"/>
          </p:nvPr>
        </p:nvSpPr>
        <p:spPr/>
        <p:txBody>
          <a:bodyPr/>
          <a:lstStyle/>
          <a:p>
            <a:r>
              <a:rPr lang="en-US" smtClean="0"/>
              <a:t>Copyright © AQA and its licensors. All rights reserved.</a:t>
            </a:r>
            <a:endParaRPr lang="en-US" dirty="0"/>
          </a:p>
        </p:txBody>
      </p:sp>
      <p:sp>
        <p:nvSpPr>
          <p:cNvPr id="4" name="Slide Number Placeholder 3"/>
          <p:cNvSpPr>
            <a:spLocks noGrp="1"/>
          </p:cNvSpPr>
          <p:nvPr>
            <p:ph type="sldNum" sz="quarter" idx="4"/>
          </p:nvPr>
        </p:nvSpPr>
        <p:spPr/>
        <p:txBody>
          <a:bodyPr/>
          <a:lstStyle/>
          <a:p>
            <a:fld id="{9D4704D4-DAEA-4D4A-A9DC-4373E3AC7101}" type="slidenum">
              <a:rPr lang="en-GB" smtClean="0"/>
              <a:pPr/>
              <a:t>15</a:t>
            </a:fld>
            <a:endParaRPr lang="en-GB" dirty="0"/>
          </a:p>
        </p:txBody>
      </p:sp>
      <p:sp>
        <p:nvSpPr>
          <p:cNvPr id="5" name="Content Placeholder 4"/>
          <p:cNvSpPr>
            <a:spLocks noGrp="1"/>
          </p:cNvSpPr>
          <p:nvPr>
            <p:ph idx="1"/>
          </p:nvPr>
        </p:nvSpPr>
        <p:spPr/>
        <p:txBody>
          <a:bodyPr/>
          <a:lstStyle/>
          <a:p>
            <a:r>
              <a:rPr lang="en-GB" dirty="0"/>
              <a:t>Now the new term is underway we would like to take the opportunity to remind teachers that new GCSE D&amp;T and AS level D&amp; T (Fashion and Textiles and Product Design) requires all students to respond to a set context.  These contexts were released on EAQA in secure key materials </a:t>
            </a:r>
            <a:r>
              <a:rPr lang="en-GB" dirty="0" smtClean="0"/>
              <a:t> </a:t>
            </a:r>
            <a:r>
              <a:rPr lang="en-GB" dirty="0"/>
              <a:t>on 1</a:t>
            </a:r>
            <a:r>
              <a:rPr lang="en-GB" baseline="30000" dirty="0"/>
              <a:t>st</a:t>
            </a:r>
            <a:r>
              <a:rPr lang="en-GB" dirty="0"/>
              <a:t> </a:t>
            </a:r>
            <a:r>
              <a:rPr lang="en-GB" dirty="0" smtClean="0"/>
              <a:t>June </a:t>
            </a:r>
            <a:r>
              <a:rPr lang="en-GB" dirty="0"/>
              <a:t>for students completing their qualification at the end of this academic year.  Please do ensure that your students use one of these set contexts as failure to do so may lead to candidates not being able to access the full range of marks.  </a:t>
            </a:r>
            <a:endParaRPr lang="en-GB" dirty="0" smtClean="0"/>
          </a:p>
          <a:p>
            <a:pPr marL="0" indent="0">
              <a:buNone/>
            </a:pPr>
            <a:endParaRPr lang="en-GB" dirty="0"/>
          </a:p>
          <a:p>
            <a:r>
              <a:rPr lang="en-GB" dirty="0"/>
              <a:t>Candidates studying A level D&amp;T will not be given contexts by AQA, as they are expected to write their own as an initial step in their NEA</a:t>
            </a:r>
          </a:p>
          <a:p>
            <a:endParaRPr lang="en-GB" dirty="0"/>
          </a:p>
        </p:txBody>
      </p:sp>
    </p:spTree>
    <p:extLst>
      <p:ext uri="{BB962C8B-B14F-4D97-AF65-F5344CB8AC3E}">
        <p14:creationId xmlns:p14="http://schemas.microsoft.com/office/powerpoint/2010/main" val="2889815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The </a:t>
            </a:r>
            <a:r>
              <a:rPr lang="en-GB" sz="3200" dirty="0" smtClean="0">
                <a:solidFill>
                  <a:schemeClr val="tx2"/>
                </a:solidFill>
                <a:latin typeface="AQA Chevin Pro Light" pitchFamily="34" charset="0"/>
              </a:rPr>
              <a:t>iterative </a:t>
            </a:r>
            <a:r>
              <a:rPr lang="en-GB" sz="3200" dirty="0">
                <a:solidFill>
                  <a:schemeClr val="tx2"/>
                </a:solidFill>
                <a:latin typeface="AQA Chevin Pro Light" pitchFamily="34" charset="0"/>
              </a:rPr>
              <a:t>p</a:t>
            </a:r>
            <a:r>
              <a:rPr lang="en-GB" sz="3200" dirty="0" smtClean="0">
                <a:solidFill>
                  <a:schemeClr val="tx2"/>
                </a:solidFill>
                <a:latin typeface="AQA Chevin Pro Light" pitchFamily="34" charset="0"/>
              </a:rPr>
              <a:t>rocess</a:t>
            </a:r>
            <a:endParaRPr lang="en-GB" sz="3200" dirty="0">
              <a:solidFill>
                <a:schemeClr val="tx2"/>
              </a:solidFill>
              <a:latin typeface="AQA Chevin Pro Light" pitchFamily="34" charset="0"/>
            </a:endParaRP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 xmlns:a16="http://schemas.microsoft.com/office/drawing/2014/main" id="{611A6B10-BCD7-4102-B2EC-B277A63323ED}"/>
              </a:ext>
            </a:extLst>
          </p:cNvPr>
          <p:cNvGraphicFramePr/>
          <p:nvPr>
            <p:extLst>
              <p:ext uri="{D42A27DB-BD31-4B8C-83A1-F6EECF244321}">
                <p14:modId xmlns:p14="http://schemas.microsoft.com/office/powerpoint/2010/main" val="4176349563"/>
              </p:ext>
            </p:extLst>
          </p:nvPr>
        </p:nvGraphicFramePr>
        <p:xfrm>
          <a:off x="1134794" y="1251005"/>
          <a:ext cx="6874412" cy="475761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Footer Placeholder 9"/>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16</a:t>
            </a:fld>
            <a:endParaRPr lang="en-GB" dirty="0"/>
          </a:p>
        </p:txBody>
      </p:sp>
    </p:spTree>
    <p:custDataLst>
      <p:tags r:id="rId1"/>
    </p:custDataLst>
    <p:extLst>
      <p:ext uri="{BB962C8B-B14F-4D97-AF65-F5344CB8AC3E}">
        <p14:creationId xmlns:p14="http://schemas.microsoft.com/office/powerpoint/2010/main" val="1583648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30912" y="1134626"/>
            <a:ext cx="8671560" cy="1933040"/>
          </a:xfrm>
        </p:spPr>
        <p:txBody>
          <a:bodyPr/>
          <a:lstStyle/>
          <a:p>
            <a:r>
              <a:rPr lang="en-GB" sz="1600" dirty="0">
                <a:solidFill>
                  <a:srgbClr val="412878"/>
                </a:solidFill>
                <a:latin typeface="AQA Chevin Pro Light" pitchFamily="34" charset="0"/>
              </a:rPr>
              <a:t>4.4.4.1 Section A: Identifying &amp; investigating design possibilities (10 marks)</a:t>
            </a:r>
          </a:p>
          <a:p>
            <a:r>
              <a:rPr lang="en-GB" sz="1600" dirty="0"/>
              <a:t>By analysing the contextual challenge students will identify design possibilities, investigate client needs and wants and factors including economic and social challenges. Students should also use the work of others (past and/or present) to help them form ideas. Research should be concise and relate to their contextual challenge. Students are also advised to use a range of research techniques (primary/secondary) in order to draw accurate conclusions. Students should be encouraged to investigate throughout their project to help inform decisions.</a:t>
            </a:r>
          </a:p>
        </p:txBody>
      </p:sp>
      <p:sp>
        <p:nvSpPr>
          <p:cNvPr id="4"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5"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6" name="Title 1"/>
          <p:cNvSpPr txBox="1">
            <a:spLocks/>
          </p:cNvSpPr>
          <p:nvPr/>
        </p:nvSpPr>
        <p:spPr>
          <a:xfrm>
            <a:off x="540000" y="442800"/>
            <a:ext cx="8229600" cy="471600"/>
          </a:xfrm>
          <a:prstGeom prst="rect">
            <a:avLst/>
          </a:prstGeom>
        </p:spPr>
        <p:txBody>
          <a:bodyPr vert="horz" lIns="91440" tIns="45720" rIns="91440" bIns="45720" rtlCol="0" anchor="t" anchorCtr="0">
            <a:norm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r>
              <a:rPr lang="en-GB" sz="2600" dirty="0">
                <a:solidFill>
                  <a:schemeClr val="tx2"/>
                </a:solidFill>
                <a:latin typeface="AQA Chevin Pro Light" pitchFamily="34" charset="0"/>
              </a:rPr>
              <a:t>Section A: Identifying &amp; investigating design possibilities </a:t>
            </a:r>
          </a:p>
        </p:txBody>
      </p:sp>
      <p:graphicFrame>
        <p:nvGraphicFramePr>
          <p:cNvPr id="8" name="Table 7"/>
          <p:cNvGraphicFramePr>
            <a:graphicFrameLocks noGrp="1"/>
          </p:cNvGraphicFramePr>
          <p:nvPr>
            <p:extLst>
              <p:ext uri="{D42A27DB-BD31-4B8C-83A1-F6EECF244321}">
                <p14:modId xmlns:p14="http://schemas.microsoft.com/office/powerpoint/2010/main" val="3135988131"/>
              </p:ext>
            </p:extLst>
          </p:nvPr>
        </p:nvGraphicFramePr>
        <p:xfrm>
          <a:off x="309623" y="2876157"/>
          <a:ext cx="8504129" cy="3383280"/>
        </p:xfrm>
        <a:graphic>
          <a:graphicData uri="http://schemas.openxmlformats.org/drawingml/2006/table">
            <a:tbl>
              <a:tblPr firstRow="1" bandRow="1">
                <a:tableStyleId>{5C22544A-7EE6-4342-B048-85BDC9FD1C3A}</a:tableStyleId>
              </a:tblPr>
              <a:tblGrid>
                <a:gridCol w="1356853">
                  <a:extLst>
                    <a:ext uri="{9D8B030D-6E8A-4147-A177-3AD203B41FA5}">
                      <a16:colId xmlns:a16="http://schemas.microsoft.com/office/drawing/2014/main" xmlns="" val="20000"/>
                    </a:ext>
                  </a:extLst>
                </a:gridCol>
                <a:gridCol w="7147276">
                  <a:extLst>
                    <a:ext uri="{9D8B030D-6E8A-4147-A177-3AD203B41FA5}">
                      <a16:colId xmlns:a16="http://schemas.microsoft.com/office/drawing/2014/main" xmlns="" val="20001"/>
                    </a:ext>
                  </a:extLst>
                </a:gridCol>
              </a:tblGrid>
              <a:tr h="277574">
                <a:tc>
                  <a:txBody>
                    <a:bodyPr/>
                    <a:lstStyle/>
                    <a:p>
                      <a:r>
                        <a:rPr lang="en-GB" sz="1400" b="1" i="0" u="none" strike="noStrike" kern="1200" baseline="0" dirty="0">
                          <a:solidFill>
                            <a:schemeClr val="lt1"/>
                          </a:solidFill>
                          <a:latin typeface="+mn-lt"/>
                          <a:ea typeface="+mn-ea"/>
                          <a:cs typeface="+mn-cs"/>
                        </a:rPr>
                        <a:t>Mark band</a:t>
                      </a:r>
                      <a:endParaRPr lang="en-GB" sz="14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400" b="1" i="0" u="none" strike="noStrike" kern="1200" baseline="0" dirty="0">
                          <a:solidFill>
                            <a:schemeClr val="lt1"/>
                          </a:solidFill>
                          <a:latin typeface="+mn-lt"/>
                          <a:ea typeface="+mn-ea"/>
                          <a:cs typeface="+mn-cs"/>
                        </a:rPr>
                        <a:t>Description</a:t>
                      </a:r>
                      <a:endParaRPr lang="en-GB" sz="14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a16="http://schemas.microsoft.com/office/drawing/2014/main" xmlns="" val="10000"/>
                  </a:ext>
                </a:extLst>
              </a:tr>
              <a:tr h="2588376">
                <a:tc>
                  <a:txBody>
                    <a:bodyPr/>
                    <a:lstStyle/>
                    <a:p>
                      <a:r>
                        <a:rPr lang="en-GB" sz="1400" b="0" i="0" u="none" strike="noStrike" kern="1200" baseline="0" dirty="0">
                          <a:solidFill>
                            <a:schemeClr val="dk1"/>
                          </a:solidFill>
                          <a:latin typeface="+mn-lt"/>
                          <a:ea typeface="+mn-ea"/>
                          <a:cs typeface="+mn-cs"/>
                        </a:rPr>
                        <a:t>9 – 10</a:t>
                      </a:r>
                      <a:endParaRPr lang="en-GB" sz="14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400" b="0" i="0" u="none" strike="noStrike" kern="1200" baseline="0" dirty="0">
                          <a:solidFill>
                            <a:schemeClr val="dk1"/>
                          </a:solidFill>
                          <a:latin typeface="+mn-lt"/>
                          <a:ea typeface="+mn-ea"/>
                          <a:cs typeface="+mn-cs"/>
                        </a:rPr>
                        <a:t>Design possibilities identified and thoroughly explored, directly linked to a contextual challenge demonstrating excellent understanding of the problems/opportunities.</a:t>
                      </a:r>
                    </a:p>
                    <a:p>
                      <a:endParaRPr lang="en-GB" sz="1400" b="0" i="0" u="none" strike="noStrike" kern="1200" baseline="0" dirty="0">
                        <a:solidFill>
                          <a:schemeClr val="dk1"/>
                        </a:solidFill>
                        <a:latin typeface="+mn-lt"/>
                        <a:ea typeface="+mn-ea"/>
                        <a:cs typeface="+mn-cs"/>
                      </a:endParaRPr>
                    </a:p>
                    <a:p>
                      <a:r>
                        <a:rPr lang="en-GB" sz="1400" b="0" i="0" u="none" strike="noStrike" kern="1200" baseline="0" dirty="0">
                          <a:solidFill>
                            <a:schemeClr val="dk1"/>
                          </a:solidFill>
                          <a:latin typeface="+mn-lt"/>
                          <a:ea typeface="+mn-ea"/>
                          <a:cs typeface="+mn-cs"/>
                        </a:rPr>
                        <a:t>A user/client has been clearly identified and is entirely relevant in all aspects to the contextual challenge and student has undertaken a comprehensive investigation of their needs and wants, with a clear explanation and justification of all aspects of these.</a:t>
                      </a:r>
                    </a:p>
                    <a:p>
                      <a:endParaRPr lang="en-GB" sz="1400" b="0" i="0" u="none" strike="noStrike" kern="1200" baseline="0" dirty="0">
                        <a:solidFill>
                          <a:schemeClr val="dk1"/>
                        </a:solidFill>
                        <a:latin typeface="+mn-lt"/>
                        <a:ea typeface="+mn-ea"/>
                        <a:cs typeface="+mn-cs"/>
                      </a:endParaRPr>
                    </a:p>
                    <a:p>
                      <a:r>
                        <a:rPr lang="en-GB" sz="1400" b="0" i="0" u="none" strike="noStrike" kern="1200" baseline="0" dirty="0">
                          <a:solidFill>
                            <a:schemeClr val="dk1"/>
                          </a:solidFill>
                          <a:latin typeface="+mn-lt"/>
                          <a:ea typeface="+mn-ea"/>
                          <a:cs typeface="+mn-cs"/>
                        </a:rPr>
                        <a:t>Comprehensive investigation into the work of others that clearly informs ideas.</a:t>
                      </a:r>
                    </a:p>
                    <a:p>
                      <a:endParaRPr lang="en-GB" sz="1400" b="0" i="0" u="none" strike="noStrike" kern="1200" baseline="0" dirty="0">
                        <a:solidFill>
                          <a:schemeClr val="dk1"/>
                        </a:solidFill>
                        <a:latin typeface="+mn-lt"/>
                        <a:ea typeface="+mn-ea"/>
                        <a:cs typeface="+mn-cs"/>
                      </a:endParaRPr>
                    </a:p>
                    <a:p>
                      <a:r>
                        <a:rPr lang="en-GB" sz="1400" b="0" i="0" u="none" strike="noStrike" kern="1200" baseline="0" dirty="0">
                          <a:solidFill>
                            <a:schemeClr val="dk1"/>
                          </a:solidFill>
                          <a:latin typeface="+mn-lt"/>
                          <a:ea typeface="+mn-ea"/>
                          <a:cs typeface="+mn-cs"/>
                        </a:rPr>
                        <a:t>Excellent design focus and full understanding of the impact on society including; economic and social effects.</a:t>
                      </a:r>
                    </a:p>
                    <a:p>
                      <a:endParaRPr lang="en-GB" sz="1400" b="0" i="0" u="none" strike="noStrike" kern="1200" baseline="0" dirty="0">
                        <a:solidFill>
                          <a:schemeClr val="dk1"/>
                        </a:solidFill>
                        <a:latin typeface="+mn-lt"/>
                        <a:ea typeface="+mn-ea"/>
                        <a:cs typeface="+mn-cs"/>
                      </a:endParaRPr>
                    </a:p>
                    <a:p>
                      <a:r>
                        <a:rPr lang="en-GB" sz="1400" b="0" i="0" u="none" strike="noStrike" kern="1200" baseline="0" dirty="0">
                          <a:solidFill>
                            <a:schemeClr val="dk1"/>
                          </a:solidFill>
                          <a:latin typeface="+mn-lt"/>
                          <a:ea typeface="+mn-ea"/>
                          <a:cs typeface="+mn-cs"/>
                        </a:rPr>
                        <a:t>Extensive evidence that investigation of design possibilities has taken place throughout the project with excellent justification and understanding of possibilities identified.</a:t>
                      </a:r>
                      <a:endParaRPr lang="en-GB" sz="14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bl>
          </a:graphicData>
        </a:graphic>
      </p:graphicFrame>
      <p:sp>
        <p:nvSpPr>
          <p:cNvPr id="7"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17</a:t>
            </a:fld>
            <a:endParaRPr lang="en-GB" sz="11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267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and don’ts – Section A</a:t>
            </a:r>
          </a:p>
        </p:txBody>
      </p:sp>
      <p:sp>
        <p:nvSpPr>
          <p:cNvPr id="4" name="Text Placeholder 6"/>
          <p:cNvSpPr txBox="1">
            <a:spLocks/>
          </p:cNvSpPr>
          <p:nvPr/>
        </p:nvSpPr>
        <p:spPr>
          <a:xfrm>
            <a:off x="685800" y="1211989"/>
            <a:ext cx="4641980" cy="5044432"/>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None/>
            </a:pPr>
            <a:r>
              <a:rPr lang="en-US" sz="1800" b="1" dirty="0"/>
              <a:t>Do:</a:t>
            </a:r>
          </a:p>
          <a:p>
            <a:pPr marL="0" indent="0" algn="ctr">
              <a:buNone/>
            </a:pPr>
            <a:endParaRPr lang="en-US" sz="1800" b="1" u="sng" dirty="0"/>
          </a:p>
          <a:p>
            <a:pPr marL="285750" indent="-285750">
              <a:buClr>
                <a:schemeClr val="tx1"/>
              </a:buClr>
            </a:pPr>
            <a:r>
              <a:rPr lang="en-US" sz="1800" dirty="0"/>
              <a:t>relate investigations to the contextual challenge</a:t>
            </a:r>
          </a:p>
          <a:p>
            <a:pPr marL="285750" indent="-285750">
              <a:buClr>
                <a:schemeClr val="tx1"/>
              </a:buClr>
            </a:pPr>
            <a:endParaRPr lang="en-US" sz="1800" dirty="0"/>
          </a:p>
          <a:p>
            <a:pPr marL="285750" indent="-285750">
              <a:buClr>
                <a:schemeClr val="tx1"/>
              </a:buClr>
            </a:pPr>
            <a:r>
              <a:rPr lang="en-US" sz="1800" dirty="0"/>
              <a:t>clearly identify the client or user</a:t>
            </a:r>
          </a:p>
          <a:p>
            <a:pPr marL="285750" indent="-285750">
              <a:buClr>
                <a:schemeClr val="tx1"/>
              </a:buClr>
            </a:pPr>
            <a:endParaRPr lang="en-US" sz="1800" dirty="0"/>
          </a:p>
          <a:p>
            <a:pPr marL="285750" indent="-285750">
              <a:buClr>
                <a:schemeClr val="tx1"/>
              </a:buClr>
            </a:pPr>
            <a:r>
              <a:rPr lang="en-US" sz="1800" dirty="0"/>
              <a:t>carry out primary research</a:t>
            </a:r>
          </a:p>
          <a:p>
            <a:pPr marL="285750" indent="-285750">
              <a:buClr>
                <a:schemeClr val="tx1"/>
              </a:buClr>
            </a:pPr>
            <a:endParaRPr lang="en-US" sz="1800" dirty="0"/>
          </a:p>
          <a:p>
            <a:pPr marL="285750" indent="-285750">
              <a:buClr>
                <a:schemeClr val="tx1"/>
              </a:buClr>
            </a:pPr>
            <a:r>
              <a:rPr lang="en-US" sz="1800" dirty="0"/>
              <a:t>investigate the work of others</a:t>
            </a:r>
          </a:p>
          <a:p>
            <a:pPr marL="285750" indent="-285750">
              <a:buClr>
                <a:schemeClr val="tx1"/>
              </a:buClr>
            </a:pPr>
            <a:endParaRPr lang="en-US" sz="1800" dirty="0"/>
          </a:p>
          <a:p>
            <a:pPr marL="285750" indent="-285750">
              <a:buClr>
                <a:schemeClr val="tx1"/>
              </a:buClr>
            </a:pPr>
            <a:r>
              <a:rPr lang="en-US" sz="1800" dirty="0"/>
              <a:t>reflect on the impact on society</a:t>
            </a:r>
          </a:p>
          <a:p>
            <a:pPr marL="285750" indent="-285750">
              <a:buClr>
                <a:schemeClr val="tx1"/>
              </a:buClr>
            </a:pPr>
            <a:endParaRPr lang="en-US" sz="1800" dirty="0"/>
          </a:p>
          <a:p>
            <a:pPr marL="285750" indent="-285750">
              <a:buClr>
                <a:schemeClr val="tx1"/>
              </a:buClr>
            </a:pPr>
            <a:r>
              <a:rPr lang="en-US" sz="1800" dirty="0"/>
              <a:t>ensure investigation work actually informs design ideas</a:t>
            </a:r>
          </a:p>
          <a:p>
            <a:pPr marL="285750" indent="-285750">
              <a:buClr>
                <a:schemeClr val="tx1"/>
              </a:buClr>
            </a:pPr>
            <a:endParaRPr lang="en-US" sz="1800" dirty="0"/>
          </a:p>
          <a:p>
            <a:pPr marL="285750" indent="-285750">
              <a:buClr>
                <a:schemeClr val="tx1"/>
              </a:buClr>
            </a:pPr>
            <a:r>
              <a:rPr lang="en-US" sz="1800" dirty="0"/>
              <a:t>credit investigation work </a:t>
            </a:r>
            <a:r>
              <a:rPr lang="en-US" sz="1800" dirty="0" smtClean="0"/>
              <a:t>throughout.</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327780" y="1211989"/>
            <a:ext cx="2895600"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None/>
            </a:pPr>
            <a:r>
              <a:rPr lang="en-US" sz="1800" b="1" dirty="0"/>
              <a:t>Do not:</a:t>
            </a:r>
          </a:p>
          <a:p>
            <a:pPr marL="0" indent="0" algn="ctr">
              <a:buNone/>
            </a:pPr>
            <a:endParaRPr lang="en-US" sz="1800" b="1" u="sng" dirty="0"/>
          </a:p>
          <a:p>
            <a:pPr marL="285750" indent="-285750">
              <a:buClr>
                <a:schemeClr val="tx1"/>
              </a:buClr>
            </a:pPr>
            <a:r>
              <a:rPr lang="en-US" sz="1800" dirty="0"/>
              <a:t>encourage irrelevant research</a:t>
            </a:r>
          </a:p>
          <a:p>
            <a:pPr marL="285750" indent="-285750">
              <a:buClr>
                <a:schemeClr val="tx1"/>
              </a:buClr>
            </a:pPr>
            <a:endParaRPr lang="en-US" sz="1800" dirty="0"/>
          </a:p>
          <a:p>
            <a:pPr marL="285750" indent="-285750">
              <a:buClr>
                <a:schemeClr val="tx1"/>
              </a:buClr>
            </a:pPr>
            <a:r>
              <a:rPr lang="en-US" sz="1800" dirty="0"/>
              <a:t>see investigation as something that only happens at the </a:t>
            </a:r>
            <a:r>
              <a:rPr lang="en-US" sz="1800" dirty="0" smtClean="0"/>
              <a:t>beginning.</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18</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032341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B: Producing a design brief &amp; specification</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540000" y="1235534"/>
            <a:ext cx="7659120" cy="1200329"/>
          </a:xfrm>
          <a:prstGeom prst="rect">
            <a:avLst/>
          </a:prstGeom>
        </p:spPr>
        <p:txBody>
          <a:bodyPr wrap="square">
            <a:spAutoFit/>
          </a:bodyPr>
          <a:lstStyle/>
          <a:p>
            <a:r>
              <a:rPr lang="en-GB" dirty="0">
                <a:solidFill>
                  <a:srgbClr val="412878"/>
                </a:solidFill>
                <a:latin typeface="AQA Chevin Pro Light" pitchFamily="34" charset="0"/>
              </a:rPr>
              <a:t>4.4.4.2 Section B: Producing a design brief &amp; specification (10 marks)</a:t>
            </a:r>
          </a:p>
          <a:p>
            <a:r>
              <a:rPr lang="en-GB" dirty="0"/>
              <a:t>Based on conclusions from their investigations students will outline design possibilities by producing a design brief and design specification. Students should review both throughout the project.</a:t>
            </a:r>
          </a:p>
        </p:txBody>
      </p:sp>
      <p:graphicFrame>
        <p:nvGraphicFramePr>
          <p:cNvPr id="8" name="Table 7"/>
          <p:cNvGraphicFramePr>
            <a:graphicFrameLocks noGrp="1"/>
          </p:cNvGraphicFramePr>
          <p:nvPr>
            <p:extLst>
              <p:ext uri="{D42A27DB-BD31-4B8C-83A1-F6EECF244321}">
                <p14:modId xmlns:p14="http://schemas.microsoft.com/office/powerpoint/2010/main" val="3544540186"/>
              </p:ext>
            </p:extLst>
          </p:nvPr>
        </p:nvGraphicFramePr>
        <p:xfrm>
          <a:off x="540000" y="2831692"/>
          <a:ext cx="8102555" cy="2926080"/>
        </p:xfrm>
        <a:graphic>
          <a:graphicData uri="http://schemas.openxmlformats.org/drawingml/2006/table">
            <a:tbl>
              <a:tblPr firstRow="1" bandRow="1">
                <a:tableStyleId>{5C22544A-7EE6-4342-B048-85BDC9FD1C3A}</a:tableStyleId>
              </a:tblPr>
              <a:tblGrid>
                <a:gridCol w="1292781">
                  <a:extLst>
                    <a:ext uri="{9D8B030D-6E8A-4147-A177-3AD203B41FA5}">
                      <a16:colId xmlns:a16="http://schemas.microsoft.com/office/drawing/2014/main" xmlns="" val="20000"/>
                    </a:ext>
                  </a:extLst>
                </a:gridCol>
                <a:gridCol w="6809774">
                  <a:extLst>
                    <a:ext uri="{9D8B030D-6E8A-4147-A177-3AD203B41FA5}">
                      <a16:colId xmlns:a16="http://schemas.microsoft.com/office/drawing/2014/main" xmlns="" val="20001"/>
                    </a:ext>
                  </a:extLst>
                </a:gridCol>
              </a:tblGrid>
              <a:tr h="288445">
                <a:tc>
                  <a:txBody>
                    <a:bodyPr/>
                    <a:lstStyle/>
                    <a:p>
                      <a:r>
                        <a:rPr lang="en-GB" sz="1800" b="1" i="0" u="none" strike="noStrike" kern="1200" baseline="0" dirty="0">
                          <a:solidFill>
                            <a:schemeClr val="lt1"/>
                          </a:solidFill>
                          <a:latin typeface="+mn-lt"/>
                          <a:ea typeface="+mn-ea"/>
                          <a:cs typeface="+mn-cs"/>
                        </a:rPr>
                        <a:t>Mark band</a:t>
                      </a:r>
                      <a:endParaRPr lang="en-GB" sz="18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800" b="1" i="0" u="none" strike="noStrike" kern="1200" baseline="0" dirty="0">
                          <a:solidFill>
                            <a:schemeClr val="lt1"/>
                          </a:solidFill>
                          <a:latin typeface="+mn-lt"/>
                          <a:ea typeface="+mn-ea"/>
                          <a:cs typeface="+mn-cs"/>
                        </a:rPr>
                        <a:t>Description</a:t>
                      </a:r>
                      <a:endParaRPr lang="en-GB" sz="18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a16="http://schemas.microsoft.com/office/drawing/2014/main" xmlns="" val="10000"/>
                  </a:ext>
                </a:extLst>
              </a:tr>
              <a:tr h="370840">
                <a:tc>
                  <a:txBody>
                    <a:bodyPr/>
                    <a:lstStyle/>
                    <a:p>
                      <a:r>
                        <a:rPr lang="en-GB" sz="1800" b="0" i="0" u="none" strike="noStrike" kern="1200" baseline="0" dirty="0">
                          <a:solidFill>
                            <a:schemeClr val="dk1"/>
                          </a:solidFill>
                          <a:latin typeface="+mn-lt"/>
                          <a:ea typeface="+mn-ea"/>
                          <a:cs typeface="+mn-cs"/>
                        </a:rPr>
                        <a:t>9 – 10</a:t>
                      </a:r>
                      <a:endParaRPr lang="en-GB" sz="18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800" b="0" i="0" u="none" strike="noStrike" kern="1200" baseline="0" dirty="0">
                          <a:solidFill>
                            <a:schemeClr val="dk1"/>
                          </a:solidFill>
                          <a:latin typeface="+mn-lt"/>
                          <a:ea typeface="+mn-ea"/>
                          <a:cs typeface="+mn-cs"/>
                        </a:rPr>
                        <a:t>Comprehensive design brief which clearly justifies how they have</a:t>
                      </a:r>
                    </a:p>
                    <a:p>
                      <a:r>
                        <a:rPr lang="en-GB" sz="1800" b="0" i="0" u="none" strike="noStrike" kern="1200" baseline="0" dirty="0">
                          <a:solidFill>
                            <a:schemeClr val="dk1"/>
                          </a:solidFill>
                          <a:latin typeface="+mn-lt"/>
                          <a:ea typeface="+mn-ea"/>
                          <a:cs typeface="+mn-cs"/>
                        </a:rPr>
                        <a:t>considered their user/client’s needs and wants and links directly to the context selected.</a:t>
                      </a:r>
                    </a:p>
                    <a:p>
                      <a:endParaRPr lang="en-GB" sz="1800" b="0" i="0" u="none" strike="noStrike" kern="1200" baseline="0" dirty="0">
                        <a:solidFill>
                          <a:schemeClr val="dk1"/>
                        </a:solidFill>
                        <a:latin typeface="+mn-lt"/>
                        <a:ea typeface="+mn-ea"/>
                        <a:cs typeface="+mn-cs"/>
                      </a:endParaRPr>
                    </a:p>
                    <a:p>
                      <a:r>
                        <a:rPr lang="en-GB" sz="1800" b="0" i="0" u="none" strike="noStrike" kern="1200" baseline="0" dirty="0">
                          <a:solidFill>
                            <a:schemeClr val="dk1"/>
                          </a:solidFill>
                          <a:latin typeface="+mn-lt"/>
                          <a:ea typeface="+mn-ea"/>
                          <a:cs typeface="+mn-cs"/>
                        </a:rPr>
                        <a:t>Comprehensive design specification with very high level of justification linking to the needs and wants of the client/user. Fully informs subsequent design stages.</a:t>
                      </a:r>
                    </a:p>
                    <a:p>
                      <a:endParaRPr lang="en-GB" sz="1800" b="0" i="0" u="none" strike="noStrike" kern="1200" baseline="0" dirty="0">
                        <a:solidFill>
                          <a:schemeClr val="dk1"/>
                        </a:solidFill>
                        <a:latin typeface="+mn-lt"/>
                        <a:ea typeface="+mn-ea"/>
                        <a:cs typeface="+mn-cs"/>
                      </a:endParaRP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bl>
          </a:graphicData>
        </a:graphic>
      </p:graphicFrame>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19</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40133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73015"/>
          </a:xfrm>
        </p:spPr>
        <p:txBody>
          <a:bodyPr>
            <a:normAutofit/>
          </a:bodyPr>
          <a:lstStyle/>
          <a:p>
            <a:r>
              <a:rPr lang="en-GB" sz="2600" dirty="0">
                <a:solidFill>
                  <a:schemeClr val="tx2"/>
                </a:solidFill>
                <a:latin typeface="AQA Chevin Pro Light" pitchFamily="34" charset="0"/>
              </a:rPr>
              <a:t>The new GCSE specification</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Slide 3</a:t>
            </a: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pic>
        <p:nvPicPr>
          <p:cNvPr id="9" name="Picture 2" descr="G:\Events\Live Online Training\Training materials\4. Approved Images\Generic\GCSE\Web_ThinkstockPhotos-844638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296" y="1037720"/>
            <a:ext cx="7857639" cy="5248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6935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B</a:t>
            </a:r>
          </a:p>
        </p:txBody>
      </p:sp>
      <p:sp>
        <p:nvSpPr>
          <p:cNvPr id="4" name="Text Placeholder 6"/>
          <p:cNvSpPr txBox="1">
            <a:spLocks/>
          </p:cNvSpPr>
          <p:nvPr/>
        </p:nvSpPr>
        <p:spPr>
          <a:xfrm>
            <a:off x="685800" y="1181079"/>
            <a:ext cx="4838700" cy="5091383"/>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marL="285750" indent="-285750">
              <a:buClr>
                <a:schemeClr val="tx1"/>
              </a:buClr>
            </a:pPr>
            <a:r>
              <a:rPr lang="en-US" sz="1800" dirty="0"/>
              <a:t>relate design brief to the contextual challenge</a:t>
            </a:r>
          </a:p>
          <a:p>
            <a:pPr marL="285750" indent="-285750">
              <a:buClr>
                <a:schemeClr val="tx1"/>
              </a:buClr>
            </a:pPr>
            <a:endParaRPr lang="en-US" sz="1800" dirty="0"/>
          </a:p>
          <a:p>
            <a:pPr marL="285750" indent="-285750">
              <a:buClr>
                <a:schemeClr val="tx1"/>
              </a:buClr>
            </a:pPr>
            <a:r>
              <a:rPr lang="en-US" sz="1800" dirty="0"/>
              <a:t>ensure the specification criteria have real purpose</a:t>
            </a:r>
          </a:p>
          <a:p>
            <a:pPr marL="285750" indent="-285750">
              <a:buClr>
                <a:schemeClr val="tx1"/>
              </a:buClr>
            </a:pPr>
            <a:endParaRPr lang="en-US" sz="1800" dirty="0"/>
          </a:p>
          <a:p>
            <a:pPr marL="285750" indent="-285750">
              <a:buClr>
                <a:schemeClr val="tx1"/>
              </a:buClr>
            </a:pPr>
            <a:r>
              <a:rPr lang="en-US" sz="1800" dirty="0"/>
              <a:t>make the criteria measurable</a:t>
            </a:r>
          </a:p>
          <a:p>
            <a:pPr marL="285750" indent="-285750">
              <a:buClr>
                <a:schemeClr val="tx1"/>
              </a:buClr>
            </a:pPr>
            <a:endParaRPr lang="en-US" sz="1800" dirty="0"/>
          </a:p>
          <a:p>
            <a:pPr marL="285750" indent="-285750">
              <a:buClr>
                <a:schemeClr val="tx1"/>
              </a:buClr>
            </a:pPr>
            <a:r>
              <a:rPr lang="en-US" sz="1800" dirty="0"/>
              <a:t>clearly address the clients or users needs and wants</a:t>
            </a:r>
          </a:p>
          <a:p>
            <a:pPr marL="285750" indent="-285750">
              <a:buClr>
                <a:schemeClr val="tx1"/>
              </a:buClr>
            </a:pPr>
            <a:endParaRPr lang="en-US" sz="1800" dirty="0"/>
          </a:p>
          <a:p>
            <a:pPr marL="285750" indent="-285750">
              <a:buClr>
                <a:schemeClr val="tx1"/>
              </a:buClr>
            </a:pPr>
            <a:r>
              <a:rPr lang="en-US" sz="1800" dirty="0"/>
              <a:t>take into account any investigations</a:t>
            </a:r>
          </a:p>
          <a:p>
            <a:pPr marL="285750" indent="-285750">
              <a:buClr>
                <a:schemeClr val="tx1"/>
              </a:buClr>
            </a:pPr>
            <a:endParaRPr lang="en-US" sz="1800" dirty="0"/>
          </a:p>
          <a:p>
            <a:pPr marL="285750" indent="-285750">
              <a:buClr>
                <a:schemeClr val="tx1"/>
              </a:buClr>
            </a:pPr>
            <a:r>
              <a:rPr lang="en-US" sz="1800" dirty="0"/>
              <a:t>justify your points clearly</a:t>
            </a:r>
          </a:p>
          <a:p>
            <a:pPr marL="285750" indent="-285750">
              <a:buClr>
                <a:schemeClr val="tx1"/>
              </a:buClr>
            </a:pPr>
            <a:endParaRPr lang="en-US" sz="1800" dirty="0"/>
          </a:p>
          <a:p>
            <a:pPr marL="285750" indent="-285750">
              <a:buClr>
                <a:schemeClr val="tx1"/>
              </a:buClr>
            </a:pPr>
            <a:r>
              <a:rPr lang="en-US" sz="1800" dirty="0"/>
              <a:t>ensure this informs your design </a:t>
            </a:r>
            <a:r>
              <a:rPr lang="en-US" sz="1800" dirty="0" smtClean="0"/>
              <a:t>stages.</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524500" y="1181079"/>
            <a:ext cx="3041002"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over structure the approach</a:t>
            </a:r>
          </a:p>
          <a:p>
            <a:pPr marL="285750" indent="-285750">
              <a:buClr>
                <a:schemeClr val="tx1"/>
              </a:buClr>
            </a:pPr>
            <a:endParaRPr lang="en-US" sz="1800" dirty="0"/>
          </a:p>
          <a:p>
            <a:pPr marL="285750" indent="-285750">
              <a:buClr>
                <a:schemeClr val="tx1"/>
              </a:buClr>
            </a:pPr>
            <a:r>
              <a:rPr lang="en-US" sz="1800" dirty="0"/>
              <a:t>produce generic </a:t>
            </a:r>
            <a:r>
              <a:rPr lang="en-US" sz="1800" dirty="0" smtClean="0"/>
              <a:t>statements.</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20</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415956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C: Generating 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339212" y="1046401"/>
            <a:ext cx="8430387" cy="2585323"/>
          </a:xfrm>
          <a:prstGeom prst="rect">
            <a:avLst/>
          </a:prstGeom>
        </p:spPr>
        <p:txBody>
          <a:bodyPr wrap="square">
            <a:spAutoFit/>
          </a:bodyPr>
          <a:lstStyle/>
          <a:p>
            <a:r>
              <a:rPr lang="en-GB" sz="1600" dirty="0">
                <a:solidFill>
                  <a:srgbClr val="412878"/>
                </a:solidFill>
                <a:latin typeface="AQA Chevin Pro Light" pitchFamily="34" charset="0"/>
              </a:rPr>
              <a:t>4.4.4.3 Section C: Generating design ideas (20 marks)</a:t>
            </a:r>
          </a:p>
          <a:p>
            <a:r>
              <a:rPr lang="en-GB" sz="1600" dirty="0"/>
              <a:t>Students should explore a range of possible ideas linking to the contextual challenge selected. These design ideas should demonstrate flair and originality and students are encouraged to take risks with their designs. Students may wish to use a variety of techniques to communicate. Students will not be awarded for the quantity of design ideas but how well their ideas address the contextual challenge selected. Students are encouraged to be imaginative in their approach by experimenting with different ideas and possibilities that avoid design fixation. In the highest band students are expected to show some innovation by generating ideas that are different to the work of the majority of their peers or demonstrate new ways of improving existing solutions.</a:t>
            </a:r>
          </a:p>
        </p:txBody>
      </p:sp>
      <p:graphicFrame>
        <p:nvGraphicFramePr>
          <p:cNvPr id="8" name="Table 7"/>
          <p:cNvGraphicFramePr>
            <a:graphicFrameLocks noGrp="1"/>
          </p:cNvGraphicFramePr>
          <p:nvPr>
            <p:extLst>
              <p:ext uri="{D42A27DB-BD31-4B8C-83A1-F6EECF244321}">
                <p14:modId xmlns:p14="http://schemas.microsoft.com/office/powerpoint/2010/main" val="1783421495"/>
              </p:ext>
            </p:extLst>
          </p:nvPr>
        </p:nvGraphicFramePr>
        <p:xfrm>
          <a:off x="339212" y="3632091"/>
          <a:ext cx="8430387" cy="2621280"/>
        </p:xfrm>
        <a:graphic>
          <a:graphicData uri="http://schemas.openxmlformats.org/drawingml/2006/table">
            <a:tbl>
              <a:tblPr firstRow="1" bandRow="1">
                <a:tableStyleId>{5C22544A-7EE6-4342-B048-85BDC9FD1C3A}</a:tableStyleId>
              </a:tblPr>
              <a:tblGrid>
                <a:gridCol w="1345087">
                  <a:extLst>
                    <a:ext uri="{9D8B030D-6E8A-4147-A177-3AD203B41FA5}">
                      <a16:colId xmlns:a16="http://schemas.microsoft.com/office/drawing/2014/main" xmlns="" val="20000"/>
                    </a:ext>
                  </a:extLst>
                </a:gridCol>
                <a:gridCol w="7085300">
                  <a:extLst>
                    <a:ext uri="{9D8B030D-6E8A-4147-A177-3AD203B41FA5}">
                      <a16:colId xmlns:a16="http://schemas.microsoft.com/office/drawing/2014/main" xmlns="" val="20001"/>
                    </a:ext>
                  </a:extLst>
                </a:gridCol>
              </a:tblGrid>
              <a:tr h="316926">
                <a:tc>
                  <a:txBody>
                    <a:bodyPr/>
                    <a:lstStyle/>
                    <a:p>
                      <a:r>
                        <a:rPr lang="en-GB" sz="1600" b="1" i="0" u="none" strike="noStrike" kern="1200" baseline="0" dirty="0">
                          <a:solidFill>
                            <a:schemeClr val="lt1"/>
                          </a:solidFill>
                          <a:latin typeface="+mn-lt"/>
                          <a:ea typeface="+mn-ea"/>
                          <a:cs typeface="+mn-cs"/>
                        </a:rPr>
                        <a:t>Mark band</a:t>
                      </a:r>
                      <a:endParaRPr lang="en-GB" sz="16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600" b="1" i="0" u="none" strike="noStrike" kern="1200" baseline="0" dirty="0">
                          <a:solidFill>
                            <a:schemeClr val="lt1"/>
                          </a:solidFill>
                          <a:latin typeface="+mn-lt"/>
                          <a:ea typeface="+mn-ea"/>
                          <a:cs typeface="+mn-cs"/>
                        </a:rPr>
                        <a:t>Description</a:t>
                      </a:r>
                      <a:endParaRPr lang="en-GB" sz="16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a16="http://schemas.microsoft.com/office/drawing/2014/main" xmlns="" val="10000"/>
                  </a:ext>
                </a:extLst>
              </a:tr>
              <a:tr h="2160858">
                <a:tc>
                  <a:txBody>
                    <a:bodyPr/>
                    <a:lstStyle/>
                    <a:p>
                      <a:r>
                        <a:rPr lang="en-GB" sz="1600" b="0" i="0" u="none" strike="noStrike" kern="1200" baseline="0" dirty="0">
                          <a:solidFill>
                            <a:schemeClr val="dk1"/>
                          </a:solidFill>
                          <a:latin typeface="+mn-lt"/>
                          <a:ea typeface="+mn-ea"/>
                          <a:cs typeface="+mn-cs"/>
                        </a:rPr>
                        <a:t>16 – 20</a:t>
                      </a:r>
                      <a:endParaRPr lang="en-GB" sz="16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600" b="0" i="0" u="none" strike="noStrike" kern="1200" baseline="0" dirty="0">
                          <a:solidFill>
                            <a:schemeClr val="dk1"/>
                          </a:solidFill>
                          <a:latin typeface="+mn-lt"/>
                          <a:ea typeface="+mn-ea"/>
                          <a:cs typeface="+mn-cs"/>
                        </a:rPr>
                        <a:t>Imaginative, creative and innovative ideas have been generated, fully</a:t>
                      </a:r>
                    </a:p>
                    <a:p>
                      <a:r>
                        <a:rPr lang="en-GB" sz="1600" b="0" i="0" u="none" strike="noStrike" kern="1200" baseline="0" dirty="0">
                          <a:solidFill>
                            <a:schemeClr val="dk1"/>
                          </a:solidFill>
                          <a:latin typeface="+mn-lt"/>
                          <a:ea typeface="+mn-ea"/>
                          <a:cs typeface="+mn-cs"/>
                        </a:rPr>
                        <a:t>avoiding design fixation and with full consideration of functionality,</a:t>
                      </a:r>
                    </a:p>
                    <a:p>
                      <a:r>
                        <a:rPr lang="en-GB" sz="1600" b="0" i="0" u="none" strike="noStrike" kern="1200" baseline="0" dirty="0">
                          <a:solidFill>
                            <a:schemeClr val="dk1"/>
                          </a:solidFill>
                          <a:latin typeface="+mn-lt"/>
                          <a:ea typeface="+mn-ea"/>
                          <a:cs typeface="+mn-cs"/>
                        </a:rPr>
                        <a:t>aesthetics and innovation.</a:t>
                      </a:r>
                    </a:p>
                    <a:p>
                      <a:r>
                        <a:rPr lang="en-GB" sz="1600" b="0" i="0" u="none" strike="noStrike" kern="1200" baseline="0" dirty="0">
                          <a:solidFill>
                            <a:schemeClr val="dk1"/>
                          </a:solidFill>
                          <a:latin typeface="+mn-lt"/>
                          <a:ea typeface="+mn-ea"/>
                          <a:cs typeface="+mn-cs"/>
                        </a:rPr>
                        <a:t>Ideas have been generated, that take full account of on-going investigation that is both fully relevant and focused.</a:t>
                      </a:r>
                    </a:p>
                    <a:p>
                      <a:r>
                        <a:rPr lang="en-GB" sz="1600" b="0" i="0" u="none" strike="noStrike" kern="1200" baseline="0" dirty="0">
                          <a:solidFill>
                            <a:schemeClr val="dk1"/>
                          </a:solidFill>
                          <a:latin typeface="+mn-lt"/>
                          <a:ea typeface="+mn-ea"/>
                          <a:cs typeface="+mn-cs"/>
                        </a:rPr>
                        <a:t>Extensive experimentation and excellent communication is evident, using a wide range of techniques.</a:t>
                      </a:r>
                    </a:p>
                    <a:p>
                      <a:r>
                        <a:rPr lang="en-GB" sz="1600" b="0" i="0" u="none" strike="noStrike" kern="1200" baseline="0" dirty="0">
                          <a:solidFill>
                            <a:schemeClr val="dk1"/>
                          </a:solidFill>
                          <a:latin typeface="+mn-lt"/>
                          <a:ea typeface="+mn-ea"/>
                          <a:cs typeface="+mn-cs"/>
                        </a:rPr>
                        <a:t>Imaginative use of different design strategies for different purposes and as part of a fully integrated approach to designing</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bl>
          </a:graphicData>
        </a:graphic>
      </p:graphicFrame>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21</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390635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C</a:t>
            </a:r>
            <a:endParaRPr lang="en-GB" sz="2600" dirty="0">
              <a:solidFill>
                <a:schemeClr val="tx2"/>
              </a:solidFill>
              <a:latin typeface="+mj-lt"/>
            </a:endParaRPr>
          </a:p>
        </p:txBody>
      </p:sp>
      <p:sp>
        <p:nvSpPr>
          <p:cNvPr id="4" name="Text Placeholder 6"/>
          <p:cNvSpPr txBox="1">
            <a:spLocks/>
          </p:cNvSpPr>
          <p:nvPr/>
        </p:nvSpPr>
        <p:spPr>
          <a:xfrm>
            <a:off x="685800" y="1337900"/>
            <a:ext cx="4427376"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marL="285750" indent="-285750">
              <a:buClr>
                <a:schemeClr val="tx1"/>
              </a:buClr>
            </a:pPr>
            <a:r>
              <a:rPr lang="en-US" sz="1800" dirty="0"/>
              <a:t>encourage flair originality and risk taking</a:t>
            </a:r>
          </a:p>
          <a:p>
            <a:pPr marL="285750" indent="-285750">
              <a:buClr>
                <a:schemeClr val="tx1"/>
              </a:buClr>
            </a:pPr>
            <a:endParaRPr lang="en-US" sz="1800" dirty="0"/>
          </a:p>
          <a:p>
            <a:pPr marL="285750" indent="-285750">
              <a:buClr>
                <a:schemeClr val="tx1"/>
              </a:buClr>
            </a:pPr>
            <a:r>
              <a:rPr lang="en-US" sz="1800" dirty="0"/>
              <a:t>annotate designs and explain your points</a:t>
            </a:r>
          </a:p>
          <a:p>
            <a:pPr marL="285750" indent="-285750">
              <a:buClr>
                <a:schemeClr val="tx1"/>
              </a:buClr>
            </a:pPr>
            <a:endParaRPr lang="en-US" sz="1800" dirty="0"/>
          </a:p>
          <a:p>
            <a:pPr marL="285750" indent="-285750">
              <a:buClr>
                <a:schemeClr val="tx1"/>
              </a:buClr>
            </a:pPr>
            <a:r>
              <a:rPr lang="en-US" sz="1800" dirty="0"/>
              <a:t>relate your designs to any investigation work</a:t>
            </a:r>
          </a:p>
          <a:p>
            <a:pPr marL="285750" indent="-285750">
              <a:buClr>
                <a:schemeClr val="tx1"/>
              </a:buClr>
            </a:pPr>
            <a:endParaRPr lang="en-US" sz="1800" dirty="0"/>
          </a:p>
          <a:p>
            <a:pPr marL="285750" indent="-285750">
              <a:buClr>
                <a:schemeClr val="tx1"/>
              </a:buClr>
            </a:pPr>
            <a:r>
              <a:rPr lang="en-US" sz="1800" dirty="0"/>
              <a:t>encourage different design </a:t>
            </a:r>
            <a:r>
              <a:rPr lang="en-US" sz="1800" dirty="0" smtClean="0"/>
              <a:t>approaches.</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4983662" y="1337900"/>
            <a:ext cx="3423557"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over generate ideas</a:t>
            </a:r>
          </a:p>
          <a:p>
            <a:pPr marL="285750" indent="-285750">
              <a:buClr>
                <a:schemeClr val="tx1"/>
              </a:buClr>
            </a:pPr>
            <a:endParaRPr lang="en-US" sz="1800" dirty="0"/>
          </a:p>
          <a:p>
            <a:pPr marL="285750" indent="-285750">
              <a:buClr>
                <a:schemeClr val="tx1"/>
              </a:buClr>
            </a:pPr>
            <a:r>
              <a:rPr lang="en-US" sz="1800" dirty="0"/>
              <a:t>become fixated on a design or a strategy</a:t>
            </a:r>
          </a:p>
          <a:p>
            <a:pPr marL="285750" indent="-285750">
              <a:buClr>
                <a:schemeClr val="tx1"/>
              </a:buClr>
            </a:pPr>
            <a:endParaRPr lang="en-US" sz="1800" dirty="0"/>
          </a:p>
          <a:p>
            <a:pPr marL="285750" indent="-285750">
              <a:buClr>
                <a:schemeClr val="tx1"/>
              </a:buClr>
            </a:pPr>
            <a:r>
              <a:rPr lang="en-US" sz="1800" dirty="0"/>
              <a:t>allow the quality of sketch to be more important than quality of the </a:t>
            </a:r>
            <a:r>
              <a:rPr lang="en-US" sz="1800" dirty="0" smtClean="0"/>
              <a:t>idea.</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22</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657811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D: Developing 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327353" y="1053798"/>
            <a:ext cx="8551607" cy="2800767"/>
          </a:xfrm>
          <a:prstGeom prst="rect">
            <a:avLst/>
          </a:prstGeom>
        </p:spPr>
        <p:txBody>
          <a:bodyPr wrap="square">
            <a:spAutoFit/>
          </a:bodyPr>
          <a:lstStyle/>
          <a:p>
            <a:r>
              <a:rPr lang="en-GB" sz="1600" dirty="0">
                <a:solidFill>
                  <a:srgbClr val="412878"/>
                </a:solidFill>
                <a:latin typeface="AQA Chevin Pro Light" pitchFamily="34" charset="0"/>
              </a:rPr>
              <a:t>4.4.4.4 Section D: Developing design ideas (20 marks)</a:t>
            </a:r>
          </a:p>
          <a:p>
            <a:r>
              <a:rPr lang="en-GB" sz="1600" dirty="0"/>
              <a:t>Students will develop and refine design ideas. This may include, formal and informal 2D/3D drawing including CAD, systems and schematic diagrams, models and schedules. Students will develop at least one model, however marks will be awarded for the suitability of the model(s) and not the quantity produced. Students will also select suitable materials and components communicating their decisions throughout the development process. Students are encouraged to reflect on their developed ideas by looking at their requirements; including how their designs meet the design specification. Part of this work will then feed into the development of a manufacturing specification providing sufficient accurate information for third party manufacture, using a range of appropriate methods, such as measured drawings, control programs, circuit diagrams, patterns, cutting or parts lists.</a:t>
            </a:r>
          </a:p>
        </p:txBody>
      </p:sp>
      <p:graphicFrame>
        <p:nvGraphicFramePr>
          <p:cNvPr id="8" name="Table 7"/>
          <p:cNvGraphicFramePr>
            <a:graphicFrameLocks noGrp="1"/>
          </p:cNvGraphicFramePr>
          <p:nvPr>
            <p:extLst>
              <p:ext uri="{D42A27DB-BD31-4B8C-83A1-F6EECF244321}">
                <p14:modId xmlns:p14="http://schemas.microsoft.com/office/powerpoint/2010/main" val="567486573"/>
              </p:ext>
            </p:extLst>
          </p:nvPr>
        </p:nvGraphicFramePr>
        <p:xfrm>
          <a:off x="387962" y="3859025"/>
          <a:ext cx="8430387" cy="2352261"/>
        </p:xfrm>
        <a:graphic>
          <a:graphicData uri="http://schemas.openxmlformats.org/drawingml/2006/table">
            <a:tbl>
              <a:tblPr firstRow="1" bandRow="1">
                <a:tableStyleId>{5C22544A-7EE6-4342-B048-85BDC9FD1C3A}</a:tableStyleId>
              </a:tblPr>
              <a:tblGrid>
                <a:gridCol w="1345087">
                  <a:extLst>
                    <a:ext uri="{9D8B030D-6E8A-4147-A177-3AD203B41FA5}">
                      <a16:colId xmlns:a16="http://schemas.microsoft.com/office/drawing/2014/main" xmlns="" val="20000"/>
                    </a:ext>
                  </a:extLst>
                </a:gridCol>
                <a:gridCol w="7085300">
                  <a:extLst>
                    <a:ext uri="{9D8B030D-6E8A-4147-A177-3AD203B41FA5}">
                      <a16:colId xmlns:a16="http://schemas.microsoft.com/office/drawing/2014/main" xmlns="" val="20001"/>
                    </a:ext>
                  </a:extLst>
                </a:gridCol>
              </a:tblGrid>
              <a:tr h="300295">
                <a:tc>
                  <a:txBody>
                    <a:bodyPr/>
                    <a:lstStyle/>
                    <a:p>
                      <a:r>
                        <a:rPr lang="en-GB" sz="1400" b="1" i="0" u="none" strike="noStrike" kern="1200" baseline="0" dirty="0">
                          <a:solidFill>
                            <a:schemeClr val="lt1"/>
                          </a:solidFill>
                          <a:latin typeface="+mn-lt"/>
                          <a:ea typeface="+mn-ea"/>
                          <a:cs typeface="+mn-cs"/>
                        </a:rPr>
                        <a:t>Mark band</a:t>
                      </a:r>
                      <a:endParaRPr lang="en-GB" sz="14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400" b="1" i="0" u="none" strike="noStrike" kern="1200" baseline="0" dirty="0">
                          <a:solidFill>
                            <a:schemeClr val="lt1"/>
                          </a:solidFill>
                          <a:latin typeface="+mn-lt"/>
                          <a:ea typeface="+mn-ea"/>
                          <a:cs typeface="+mn-cs"/>
                        </a:rPr>
                        <a:t>Description</a:t>
                      </a:r>
                      <a:endParaRPr lang="en-GB" sz="14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a16="http://schemas.microsoft.com/office/drawing/2014/main" xmlns="" val="10000"/>
                  </a:ext>
                </a:extLst>
              </a:tr>
              <a:tr h="2047461">
                <a:tc>
                  <a:txBody>
                    <a:bodyPr/>
                    <a:lstStyle/>
                    <a:p>
                      <a:r>
                        <a:rPr lang="en-GB" sz="1400" b="0" i="0" u="none" strike="noStrike" kern="1200" baseline="0" dirty="0">
                          <a:solidFill>
                            <a:schemeClr val="dk1"/>
                          </a:solidFill>
                          <a:latin typeface="+mn-lt"/>
                          <a:ea typeface="+mn-ea"/>
                          <a:cs typeface="+mn-cs"/>
                        </a:rPr>
                        <a:t>16 – 20</a:t>
                      </a:r>
                      <a:endParaRPr lang="en-GB" sz="14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400" b="0" i="0" u="none" strike="noStrike" kern="1200" baseline="0" dirty="0">
                          <a:solidFill>
                            <a:schemeClr val="dk1"/>
                          </a:solidFill>
                          <a:latin typeface="+mn-lt"/>
                          <a:ea typeface="+mn-ea"/>
                          <a:cs typeface="+mn-cs"/>
                        </a:rPr>
                        <a:t>Very detailed development work is evident, using a wide range of 2D/3D</a:t>
                      </a:r>
                    </a:p>
                    <a:p>
                      <a:r>
                        <a:rPr lang="en-GB" sz="1400" b="0" i="0" u="none" strike="noStrike" kern="1200" baseline="0" dirty="0">
                          <a:solidFill>
                            <a:schemeClr val="dk1"/>
                          </a:solidFill>
                          <a:latin typeface="+mn-lt"/>
                          <a:ea typeface="+mn-ea"/>
                          <a:cs typeface="+mn-cs"/>
                        </a:rPr>
                        <a:t>techniques (including CAD where appropriate) in order to develop a</a:t>
                      </a:r>
                    </a:p>
                    <a:p>
                      <a:r>
                        <a:rPr lang="en-GB" sz="1400" b="0" i="0" u="none" strike="noStrike" kern="1200" baseline="0" dirty="0">
                          <a:solidFill>
                            <a:schemeClr val="dk1"/>
                          </a:solidFill>
                          <a:latin typeface="+mn-lt"/>
                          <a:ea typeface="+mn-ea"/>
                          <a:cs typeface="+mn-cs"/>
                        </a:rPr>
                        <a:t>prototype.</a:t>
                      </a:r>
                    </a:p>
                    <a:p>
                      <a:r>
                        <a:rPr lang="en-GB" sz="1400" b="0" i="0" u="none" strike="noStrike" kern="1200" baseline="0" dirty="0">
                          <a:solidFill>
                            <a:schemeClr val="dk1"/>
                          </a:solidFill>
                          <a:latin typeface="+mn-lt"/>
                          <a:ea typeface="+mn-ea"/>
                          <a:cs typeface="+mn-cs"/>
                        </a:rPr>
                        <a:t>Excellent modelling, using a wide variety of methods to test their design</a:t>
                      </a:r>
                    </a:p>
                    <a:p>
                      <a:r>
                        <a:rPr lang="en-GB" sz="1400" b="0" i="0" u="none" strike="noStrike" kern="1200" baseline="0" dirty="0">
                          <a:solidFill>
                            <a:schemeClr val="dk1"/>
                          </a:solidFill>
                          <a:latin typeface="+mn-lt"/>
                          <a:ea typeface="+mn-ea"/>
                          <a:cs typeface="+mn-cs"/>
                        </a:rPr>
                        <a:t>ideas, fully meeting all requirements.</a:t>
                      </a:r>
                    </a:p>
                    <a:p>
                      <a:r>
                        <a:rPr lang="en-GB" sz="1400" b="0" i="0" u="none" strike="noStrike" kern="1200" baseline="0" dirty="0">
                          <a:solidFill>
                            <a:schemeClr val="dk1"/>
                          </a:solidFill>
                          <a:latin typeface="+mn-lt"/>
                          <a:ea typeface="+mn-ea"/>
                          <a:cs typeface="+mn-cs"/>
                        </a:rPr>
                        <a:t>Fully appropriate materials/components selected with extensive research</a:t>
                      </a:r>
                    </a:p>
                    <a:p>
                      <a:r>
                        <a:rPr lang="en-GB" sz="1400" b="0" i="0" u="none" strike="noStrike" kern="1200" baseline="0" dirty="0">
                          <a:solidFill>
                            <a:schemeClr val="dk1"/>
                          </a:solidFill>
                          <a:latin typeface="+mn-lt"/>
                          <a:ea typeface="+mn-ea"/>
                          <a:cs typeface="+mn-cs"/>
                        </a:rPr>
                        <a:t>into their working properties and availability.</a:t>
                      </a:r>
                    </a:p>
                    <a:p>
                      <a:r>
                        <a:rPr lang="en-GB" sz="1400" b="0" i="0" u="none" strike="noStrike" kern="1200" baseline="0" dirty="0">
                          <a:solidFill>
                            <a:schemeClr val="dk1"/>
                          </a:solidFill>
                          <a:latin typeface="+mn-lt"/>
                          <a:ea typeface="+mn-ea"/>
                          <a:cs typeface="+mn-cs"/>
                        </a:rPr>
                        <a:t>Fully detailed manufacturing specification is produced with comprehensive</a:t>
                      </a:r>
                    </a:p>
                    <a:p>
                      <a:r>
                        <a:rPr lang="en-GB" sz="1400" b="0" i="0" u="none" strike="noStrike" kern="1200" baseline="0" dirty="0">
                          <a:solidFill>
                            <a:schemeClr val="dk1"/>
                          </a:solidFill>
                          <a:latin typeface="+mn-lt"/>
                          <a:ea typeface="+mn-ea"/>
                          <a:cs typeface="+mn-cs"/>
                        </a:rPr>
                        <a:t>justification to inform manufacture.</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bl>
          </a:graphicData>
        </a:graphic>
      </p:graphicFrame>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23</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06489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D</a:t>
            </a:r>
            <a:endParaRPr lang="en-GB" sz="2600" dirty="0">
              <a:solidFill>
                <a:schemeClr val="tx2"/>
              </a:solidFill>
              <a:latin typeface="+mj-lt"/>
            </a:endParaRPr>
          </a:p>
        </p:txBody>
      </p:sp>
      <p:sp>
        <p:nvSpPr>
          <p:cNvPr id="4" name="Text Placeholder 6"/>
          <p:cNvSpPr txBox="1">
            <a:spLocks/>
          </p:cNvSpPr>
          <p:nvPr/>
        </p:nvSpPr>
        <p:spPr>
          <a:xfrm>
            <a:off x="685800" y="1337900"/>
            <a:ext cx="4921898" cy="4859700"/>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smtClean="0"/>
              <a:t>Do:</a:t>
            </a:r>
            <a:endParaRPr lang="en-US" sz="1800" b="1" dirty="0"/>
          </a:p>
          <a:p>
            <a:pPr marL="0" indent="0" algn="ctr">
              <a:buClr>
                <a:schemeClr val="tx1"/>
              </a:buClr>
              <a:buNone/>
            </a:pPr>
            <a:endParaRPr lang="en-US" sz="1800" b="1" u="sng" dirty="0"/>
          </a:p>
          <a:p>
            <a:pPr marL="285750" indent="-285750">
              <a:buClr>
                <a:schemeClr val="tx1"/>
              </a:buClr>
            </a:pPr>
            <a:r>
              <a:rPr lang="en-US" sz="1800" dirty="0"/>
              <a:t>use a range of techniques to develop designs</a:t>
            </a:r>
          </a:p>
          <a:p>
            <a:pPr marL="285750" indent="-285750">
              <a:buClr>
                <a:schemeClr val="tx1"/>
              </a:buClr>
            </a:pPr>
            <a:endParaRPr lang="en-US" sz="1800" dirty="0"/>
          </a:p>
          <a:p>
            <a:pPr marL="285750" indent="-285750">
              <a:buClr>
                <a:schemeClr val="tx1"/>
              </a:buClr>
            </a:pPr>
            <a:r>
              <a:rPr lang="en-US" sz="1800" dirty="0"/>
              <a:t>model and test designs</a:t>
            </a:r>
          </a:p>
          <a:p>
            <a:pPr marL="285750" indent="-285750">
              <a:buClr>
                <a:schemeClr val="tx1"/>
              </a:buClr>
            </a:pPr>
            <a:endParaRPr lang="en-US" sz="1800" dirty="0"/>
          </a:p>
          <a:p>
            <a:pPr marL="285750" indent="-285750">
              <a:buClr>
                <a:schemeClr val="tx1"/>
              </a:buClr>
            </a:pPr>
            <a:r>
              <a:rPr lang="en-US" sz="1800" dirty="0"/>
              <a:t>investigate and justify material and component selection</a:t>
            </a:r>
          </a:p>
          <a:p>
            <a:pPr marL="285750" indent="-285750">
              <a:buClr>
                <a:schemeClr val="tx1"/>
              </a:buClr>
            </a:pPr>
            <a:endParaRPr lang="en-US" sz="1800" dirty="0"/>
          </a:p>
          <a:p>
            <a:pPr marL="285750" indent="-285750">
              <a:buClr>
                <a:schemeClr val="tx1"/>
              </a:buClr>
            </a:pPr>
            <a:r>
              <a:rPr lang="en-US" sz="1800" dirty="0"/>
              <a:t>produce a manufacturing specification eg cutting list, parts list, working drawing etc</a:t>
            </a:r>
          </a:p>
          <a:p>
            <a:pPr marL="285750" indent="-285750">
              <a:buClr>
                <a:schemeClr val="tx1"/>
              </a:buClr>
            </a:pPr>
            <a:endParaRPr lang="en-US" sz="1800" dirty="0"/>
          </a:p>
          <a:p>
            <a:pPr marL="285750" indent="-285750">
              <a:buClr>
                <a:schemeClr val="tx1"/>
              </a:buClr>
            </a:pPr>
            <a:r>
              <a:rPr lang="en-US" sz="1800" dirty="0"/>
              <a:t>explain your </a:t>
            </a:r>
            <a:r>
              <a:rPr lang="en-US" sz="1800" dirty="0" smtClean="0"/>
              <a:t>decisions.</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347217" y="1337900"/>
            <a:ext cx="3544855"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concentrate on irrelevant materials</a:t>
            </a:r>
          </a:p>
          <a:p>
            <a:pPr marL="285750" indent="-285750">
              <a:buClr>
                <a:schemeClr val="tx1"/>
              </a:buClr>
            </a:pPr>
            <a:endParaRPr lang="en-US" sz="1800" dirty="0"/>
          </a:p>
          <a:p>
            <a:pPr marL="285750" indent="-285750">
              <a:buClr>
                <a:schemeClr val="tx1"/>
              </a:buClr>
            </a:pPr>
            <a:r>
              <a:rPr lang="en-US" sz="1800" dirty="0"/>
              <a:t>artificially separate generating and developing ideas, and </a:t>
            </a:r>
            <a:r>
              <a:rPr lang="en-US" sz="1800" dirty="0" smtClean="0"/>
              <a:t>investigation.</a:t>
            </a: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24</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925272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E: Realising 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276406" y="1043530"/>
            <a:ext cx="8453716" cy="2308324"/>
          </a:xfrm>
          <a:prstGeom prst="rect">
            <a:avLst/>
          </a:prstGeom>
        </p:spPr>
        <p:txBody>
          <a:bodyPr wrap="square">
            <a:spAutoFit/>
          </a:bodyPr>
          <a:lstStyle/>
          <a:p>
            <a:r>
              <a:rPr lang="en-GB" sz="1600" dirty="0">
                <a:solidFill>
                  <a:srgbClr val="412878"/>
                </a:solidFill>
                <a:latin typeface="AQA Chevin Pro Light" pitchFamily="34" charset="0"/>
              </a:rPr>
              <a:t>4.4.4.5 Section E: Realising design ideas (20 marks)</a:t>
            </a:r>
          </a:p>
          <a:p>
            <a:r>
              <a:rPr lang="en-GB" sz="1600" dirty="0"/>
              <a:t>Students will work with a range of appropriate materials/components to produce prototypes that are accurate and within close tolerances. This will involve using specialist tools and equipment, which may include hand tools, machines or CAM/CNC. The prototypes will be constructed through a range of techniques, which may involve shaping, fabrication, construction and assembly. The prototypes will have suitable finish with functional and aesthetic qualities, where appropriate. Students will be awarded marks for the quality of their prototype(s) and how it addresses the design brief and design specification based on a contextual challenge.</a:t>
            </a:r>
          </a:p>
        </p:txBody>
      </p:sp>
      <p:graphicFrame>
        <p:nvGraphicFramePr>
          <p:cNvPr id="8" name="Table 7"/>
          <p:cNvGraphicFramePr>
            <a:graphicFrameLocks noGrp="1"/>
          </p:cNvGraphicFramePr>
          <p:nvPr>
            <p:extLst>
              <p:ext uri="{D42A27DB-BD31-4B8C-83A1-F6EECF244321}">
                <p14:modId xmlns:p14="http://schemas.microsoft.com/office/powerpoint/2010/main" val="4123094678"/>
              </p:ext>
            </p:extLst>
          </p:nvPr>
        </p:nvGraphicFramePr>
        <p:xfrm>
          <a:off x="387962" y="3351854"/>
          <a:ext cx="8430387" cy="2865120"/>
        </p:xfrm>
        <a:graphic>
          <a:graphicData uri="http://schemas.openxmlformats.org/drawingml/2006/table">
            <a:tbl>
              <a:tblPr firstRow="1" bandRow="1">
                <a:tableStyleId>{5C22544A-7EE6-4342-B048-85BDC9FD1C3A}</a:tableStyleId>
              </a:tblPr>
              <a:tblGrid>
                <a:gridCol w="1345087">
                  <a:extLst>
                    <a:ext uri="{9D8B030D-6E8A-4147-A177-3AD203B41FA5}">
                      <a16:colId xmlns:a16="http://schemas.microsoft.com/office/drawing/2014/main" xmlns="" val="20000"/>
                    </a:ext>
                  </a:extLst>
                </a:gridCol>
                <a:gridCol w="7085300">
                  <a:extLst>
                    <a:ext uri="{9D8B030D-6E8A-4147-A177-3AD203B41FA5}">
                      <a16:colId xmlns:a16="http://schemas.microsoft.com/office/drawing/2014/main" xmlns="" val="20001"/>
                    </a:ext>
                  </a:extLst>
                </a:gridCol>
              </a:tblGrid>
              <a:tr h="300295">
                <a:tc>
                  <a:txBody>
                    <a:bodyPr/>
                    <a:lstStyle/>
                    <a:p>
                      <a:r>
                        <a:rPr lang="en-GB" sz="1600" b="1" i="0" u="none" strike="noStrike" kern="1200" baseline="0" dirty="0">
                          <a:solidFill>
                            <a:schemeClr val="lt1"/>
                          </a:solidFill>
                          <a:latin typeface="+mn-lt"/>
                          <a:ea typeface="+mn-ea"/>
                          <a:cs typeface="+mn-cs"/>
                        </a:rPr>
                        <a:t>Mark band</a:t>
                      </a:r>
                      <a:endParaRPr lang="en-GB" sz="16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600" b="1" i="0" u="none" strike="noStrike" kern="1200" baseline="0" dirty="0">
                          <a:solidFill>
                            <a:schemeClr val="lt1"/>
                          </a:solidFill>
                          <a:latin typeface="+mn-lt"/>
                          <a:ea typeface="+mn-ea"/>
                          <a:cs typeface="+mn-cs"/>
                        </a:rPr>
                        <a:t>Description</a:t>
                      </a:r>
                      <a:endParaRPr lang="en-GB" sz="16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a16="http://schemas.microsoft.com/office/drawing/2014/main" xmlns="" val="10000"/>
                  </a:ext>
                </a:extLst>
              </a:tr>
              <a:tr h="2047461">
                <a:tc>
                  <a:txBody>
                    <a:bodyPr/>
                    <a:lstStyle/>
                    <a:p>
                      <a:r>
                        <a:rPr lang="en-GB" sz="1600" b="0" i="0" u="none" strike="noStrike" kern="1200" baseline="0" dirty="0">
                          <a:solidFill>
                            <a:schemeClr val="dk1"/>
                          </a:solidFill>
                          <a:latin typeface="+mn-lt"/>
                          <a:ea typeface="+mn-ea"/>
                          <a:cs typeface="+mn-cs"/>
                        </a:rPr>
                        <a:t>16 – 20</a:t>
                      </a:r>
                      <a:endParaRPr lang="en-GB" sz="16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600" b="0" i="0" u="none" strike="noStrike" kern="1200" baseline="0" dirty="0">
                          <a:solidFill>
                            <a:schemeClr val="dk1"/>
                          </a:solidFill>
                          <a:latin typeface="+mn-lt"/>
                          <a:ea typeface="+mn-ea"/>
                          <a:cs typeface="+mn-cs"/>
                        </a:rPr>
                        <a:t>The correct tools, materials and equipment (including CAM where</a:t>
                      </a:r>
                    </a:p>
                    <a:p>
                      <a:r>
                        <a:rPr lang="en-GB" sz="1600" b="0" i="0" u="none" strike="noStrike" kern="1200" baseline="0" dirty="0">
                          <a:solidFill>
                            <a:schemeClr val="dk1"/>
                          </a:solidFill>
                          <a:latin typeface="+mn-lt"/>
                          <a:ea typeface="+mn-ea"/>
                          <a:cs typeface="+mn-cs"/>
                        </a:rPr>
                        <a:t>appropriate) have been consistently used or operated safely with an</a:t>
                      </a:r>
                    </a:p>
                    <a:p>
                      <a:r>
                        <a:rPr lang="en-GB" sz="1600" b="0" i="0" u="none" strike="noStrike" kern="1200" baseline="0" dirty="0">
                          <a:solidFill>
                            <a:schemeClr val="dk1"/>
                          </a:solidFill>
                          <a:latin typeface="+mn-lt"/>
                          <a:ea typeface="+mn-ea"/>
                          <a:cs typeface="+mn-cs"/>
                        </a:rPr>
                        <a:t>exceptionally high level of skill.</a:t>
                      </a:r>
                    </a:p>
                    <a:p>
                      <a:r>
                        <a:rPr lang="en-GB" sz="1600" b="0" i="0" u="none" strike="noStrike" kern="1200" baseline="0" dirty="0">
                          <a:solidFill>
                            <a:schemeClr val="dk1"/>
                          </a:solidFill>
                          <a:latin typeface="+mn-lt"/>
                          <a:ea typeface="+mn-ea"/>
                          <a:cs typeface="+mn-cs"/>
                        </a:rPr>
                        <a:t>A high level of quality control is evident to ensure the prototype is accurate</a:t>
                      </a:r>
                    </a:p>
                    <a:p>
                      <a:r>
                        <a:rPr lang="en-GB" sz="1600" b="0" i="0" u="none" strike="noStrike" kern="1200" baseline="0" dirty="0">
                          <a:solidFill>
                            <a:schemeClr val="dk1"/>
                          </a:solidFill>
                          <a:latin typeface="+mn-lt"/>
                          <a:ea typeface="+mn-ea"/>
                          <a:cs typeface="+mn-cs"/>
                        </a:rPr>
                        <a:t>by consistently applying very close tolerances.</a:t>
                      </a:r>
                    </a:p>
                    <a:p>
                      <a:r>
                        <a:rPr lang="en-GB" sz="1600" b="0" i="0" u="none" strike="noStrike" kern="1200" baseline="0" dirty="0">
                          <a:solidFill>
                            <a:schemeClr val="dk1"/>
                          </a:solidFill>
                          <a:latin typeface="+mn-lt"/>
                          <a:ea typeface="+mn-ea"/>
                          <a:cs typeface="+mn-cs"/>
                        </a:rPr>
                        <a:t>Prototype shows an exceptionally high level of making/finishing skills that</a:t>
                      </a:r>
                    </a:p>
                    <a:p>
                      <a:r>
                        <a:rPr lang="en-GB" sz="1600" b="0" i="0" u="none" strike="noStrike" kern="1200" baseline="0" dirty="0">
                          <a:solidFill>
                            <a:schemeClr val="dk1"/>
                          </a:solidFill>
                          <a:latin typeface="+mn-lt"/>
                          <a:ea typeface="+mn-ea"/>
                          <a:cs typeface="+mn-cs"/>
                        </a:rPr>
                        <a:t>are fully consistent and appropriate to the desired outcome.</a:t>
                      </a:r>
                    </a:p>
                    <a:p>
                      <a:r>
                        <a:rPr lang="en-GB" sz="1600" b="0" i="0" u="none" strike="noStrike" kern="1200" baseline="0" dirty="0">
                          <a:solidFill>
                            <a:schemeClr val="dk1"/>
                          </a:solidFill>
                          <a:latin typeface="+mn-lt"/>
                          <a:ea typeface="+mn-ea"/>
                          <a:cs typeface="+mn-cs"/>
                        </a:rPr>
                        <a:t>An exceptionally high quality prototype that has the potential to be</a:t>
                      </a:r>
                    </a:p>
                    <a:p>
                      <a:r>
                        <a:rPr lang="en-GB" sz="1600" b="0" i="0" u="none" strike="noStrike" kern="1200" baseline="0" dirty="0">
                          <a:solidFill>
                            <a:schemeClr val="dk1"/>
                          </a:solidFill>
                          <a:latin typeface="+mn-lt"/>
                          <a:ea typeface="+mn-ea"/>
                          <a:cs typeface="+mn-cs"/>
                        </a:rPr>
                        <a:t>commercially viable has been produced and fully meets the needs of the</a:t>
                      </a:r>
                    </a:p>
                    <a:p>
                      <a:r>
                        <a:rPr lang="en-GB" sz="1600" b="0" i="0" u="none" strike="noStrike" kern="1200" baseline="0" dirty="0">
                          <a:solidFill>
                            <a:schemeClr val="dk1"/>
                          </a:solidFill>
                          <a:latin typeface="+mn-lt"/>
                          <a:ea typeface="+mn-ea"/>
                          <a:cs typeface="+mn-cs"/>
                        </a:rPr>
                        <a:t>client/user.</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bl>
          </a:graphicData>
        </a:graphic>
      </p:graphicFrame>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25</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52491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E</a:t>
            </a:r>
            <a:endParaRPr lang="en-GB" sz="2600" dirty="0">
              <a:solidFill>
                <a:schemeClr val="tx2"/>
              </a:solidFill>
              <a:latin typeface="+mj-lt"/>
            </a:endParaRPr>
          </a:p>
        </p:txBody>
      </p:sp>
      <p:sp>
        <p:nvSpPr>
          <p:cNvPr id="4" name="Text Placeholder 6"/>
          <p:cNvSpPr txBox="1">
            <a:spLocks/>
          </p:cNvSpPr>
          <p:nvPr/>
        </p:nvSpPr>
        <p:spPr>
          <a:xfrm>
            <a:off x="685799" y="1578532"/>
            <a:ext cx="4548673"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marL="285750" indent="-285750">
              <a:buClr>
                <a:schemeClr val="tx1"/>
              </a:buClr>
            </a:pPr>
            <a:r>
              <a:rPr lang="en-US" sz="1800" dirty="0"/>
              <a:t>show clear quality control checks</a:t>
            </a:r>
          </a:p>
          <a:p>
            <a:pPr marL="0" indent="0">
              <a:buClr>
                <a:schemeClr val="tx1"/>
              </a:buClr>
              <a:buNone/>
            </a:pPr>
            <a:endParaRPr lang="en-US" sz="1800" dirty="0"/>
          </a:p>
          <a:p>
            <a:pPr marL="285750" indent="-285750">
              <a:buClr>
                <a:schemeClr val="tx1"/>
              </a:buClr>
            </a:pPr>
            <a:r>
              <a:rPr lang="en-US" sz="1800" dirty="0"/>
              <a:t>take pictures to record the stages and techniques used for making</a:t>
            </a:r>
          </a:p>
          <a:p>
            <a:pPr marL="285750" indent="-285750">
              <a:buClr>
                <a:schemeClr val="tx1"/>
              </a:buClr>
            </a:pPr>
            <a:endParaRPr lang="en-US" sz="1800" dirty="0"/>
          </a:p>
          <a:p>
            <a:pPr marL="285750" indent="-285750">
              <a:buClr>
                <a:schemeClr val="tx1"/>
              </a:buClr>
            </a:pPr>
            <a:r>
              <a:rPr lang="en-US" sz="1800" dirty="0"/>
              <a:t>take a range of final photos of the prototype</a:t>
            </a:r>
          </a:p>
          <a:p>
            <a:pPr marL="0" indent="0">
              <a:buClr>
                <a:schemeClr val="tx1"/>
              </a:buClr>
              <a:buNone/>
            </a:pPr>
            <a:endParaRPr lang="en-US" sz="1800" dirty="0"/>
          </a:p>
          <a:p>
            <a:pPr marL="285750" indent="-285750">
              <a:buClr>
                <a:schemeClr val="tx1"/>
              </a:buClr>
            </a:pPr>
            <a:r>
              <a:rPr lang="en-US" sz="1800" dirty="0"/>
              <a:t>annotate the CRF explaining what techniques have been </a:t>
            </a:r>
            <a:r>
              <a:rPr lang="en-US" sz="1800" dirty="0" smtClean="0"/>
              <a:t>used.</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278587" y="1578532"/>
            <a:ext cx="3479541"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take poor quality/minimal photos</a:t>
            </a:r>
          </a:p>
          <a:p>
            <a:pPr marL="285750" indent="-285750">
              <a:buClr>
                <a:schemeClr val="tx1"/>
              </a:buClr>
            </a:pPr>
            <a:endParaRPr lang="en-US" sz="1800" dirty="0"/>
          </a:p>
          <a:p>
            <a:pPr marL="285750" indent="-285750">
              <a:buClr>
                <a:schemeClr val="tx1"/>
              </a:buClr>
            </a:pPr>
            <a:r>
              <a:rPr lang="en-US" sz="1800" dirty="0"/>
              <a:t>limit the techniques used</a:t>
            </a:r>
          </a:p>
          <a:p>
            <a:pPr marL="285750" indent="-285750">
              <a:buClr>
                <a:schemeClr val="tx1"/>
              </a:buClr>
            </a:pPr>
            <a:endParaRPr lang="en-US" sz="1800" dirty="0"/>
          </a:p>
          <a:p>
            <a:pPr marL="285750" indent="-285750">
              <a:buClr>
                <a:schemeClr val="tx1"/>
              </a:buClr>
            </a:pPr>
            <a:r>
              <a:rPr lang="en-US" sz="1800" dirty="0"/>
              <a:t>spend a disproportionate amount of time on this </a:t>
            </a:r>
            <a:r>
              <a:rPr lang="en-US" sz="1800" dirty="0" smtClean="0"/>
              <a:t>section.</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26</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412464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F: Analysing &amp; evaluating</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448574" y="1068430"/>
            <a:ext cx="8321028" cy="2308324"/>
          </a:xfrm>
          <a:prstGeom prst="rect">
            <a:avLst/>
          </a:prstGeom>
        </p:spPr>
        <p:txBody>
          <a:bodyPr wrap="square">
            <a:spAutoFit/>
          </a:bodyPr>
          <a:lstStyle/>
          <a:p>
            <a:r>
              <a:rPr lang="en-GB" dirty="0">
                <a:solidFill>
                  <a:schemeClr val="tx2"/>
                </a:solidFill>
                <a:latin typeface="AQA Chevin Pro Light" pitchFamily="34" charset="0"/>
              </a:rPr>
              <a:t>4.4.4.6 Section F: Analysing &amp; evaluating (20 marks)</a:t>
            </a:r>
          </a:p>
          <a:p>
            <a:r>
              <a:rPr lang="en-GB" dirty="0"/>
              <a:t>Within this iterative design process students are expected to continuously analyse and evaluate their work, using their decisions to improve outcomes. This should include defining requirements, analysing the design brief and specifications along with the testing and evaluating of ideas produced during the generation and development stages. Their final prototype(s) will also undergo a range of tests on which the final evaluation will be formulated. This should include market testing and a detailed analysis of the prototype(s).</a:t>
            </a:r>
          </a:p>
        </p:txBody>
      </p:sp>
      <p:graphicFrame>
        <p:nvGraphicFramePr>
          <p:cNvPr id="9" name="Table 8"/>
          <p:cNvGraphicFramePr>
            <a:graphicFrameLocks noGrp="1"/>
          </p:cNvGraphicFramePr>
          <p:nvPr>
            <p:extLst>
              <p:ext uri="{D42A27DB-BD31-4B8C-83A1-F6EECF244321}">
                <p14:modId xmlns:p14="http://schemas.microsoft.com/office/powerpoint/2010/main" val="1024152623"/>
              </p:ext>
            </p:extLst>
          </p:nvPr>
        </p:nvGraphicFramePr>
        <p:xfrm>
          <a:off x="448574" y="3542519"/>
          <a:ext cx="8430387" cy="2621280"/>
        </p:xfrm>
        <a:graphic>
          <a:graphicData uri="http://schemas.openxmlformats.org/drawingml/2006/table">
            <a:tbl>
              <a:tblPr firstRow="1" bandRow="1">
                <a:tableStyleId>{5C22544A-7EE6-4342-B048-85BDC9FD1C3A}</a:tableStyleId>
              </a:tblPr>
              <a:tblGrid>
                <a:gridCol w="1345087">
                  <a:extLst>
                    <a:ext uri="{9D8B030D-6E8A-4147-A177-3AD203B41FA5}">
                      <a16:colId xmlns:a16="http://schemas.microsoft.com/office/drawing/2014/main" xmlns="" val="20000"/>
                    </a:ext>
                  </a:extLst>
                </a:gridCol>
                <a:gridCol w="7085300">
                  <a:extLst>
                    <a:ext uri="{9D8B030D-6E8A-4147-A177-3AD203B41FA5}">
                      <a16:colId xmlns:a16="http://schemas.microsoft.com/office/drawing/2014/main" xmlns="" val="20001"/>
                    </a:ext>
                  </a:extLst>
                </a:gridCol>
              </a:tblGrid>
              <a:tr h="300295">
                <a:tc>
                  <a:txBody>
                    <a:bodyPr/>
                    <a:lstStyle/>
                    <a:p>
                      <a:r>
                        <a:rPr lang="en-GB" sz="1600" b="1" i="0" u="none" strike="noStrike" kern="1200" baseline="0" dirty="0">
                          <a:solidFill>
                            <a:schemeClr val="lt1"/>
                          </a:solidFill>
                          <a:latin typeface="+mn-lt"/>
                          <a:ea typeface="+mn-ea"/>
                          <a:cs typeface="+mn-cs"/>
                        </a:rPr>
                        <a:t>Mark band</a:t>
                      </a:r>
                      <a:endParaRPr lang="en-GB" sz="16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600" b="1" i="0" u="none" strike="noStrike" kern="1200" baseline="0" dirty="0">
                          <a:solidFill>
                            <a:schemeClr val="lt1"/>
                          </a:solidFill>
                          <a:latin typeface="+mn-lt"/>
                          <a:ea typeface="+mn-ea"/>
                          <a:cs typeface="+mn-cs"/>
                        </a:rPr>
                        <a:t>Description</a:t>
                      </a:r>
                      <a:endParaRPr lang="en-GB" sz="16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a16="http://schemas.microsoft.com/office/drawing/2014/main" xmlns="" val="10000"/>
                  </a:ext>
                </a:extLst>
              </a:tr>
              <a:tr h="2047461">
                <a:tc>
                  <a:txBody>
                    <a:bodyPr/>
                    <a:lstStyle/>
                    <a:p>
                      <a:r>
                        <a:rPr lang="en-GB" sz="1600" b="0" i="0" u="none" strike="noStrike" kern="1200" baseline="0" dirty="0">
                          <a:solidFill>
                            <a:schemeClr val="dk1"/>
                          </a:solidFill>
                          <a:latin typeface="+mn-lt"/>
                          <a:ea typeface="+mn-ea"/>
                          <a:cs typeface="+mn-cs"/>
                        </a:rPr>
                        <a:t>16 – 20</a:t>
                      </a:r>
                      <a:endParaRPr lang="en-GB" sz="16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600" b="0" i="0" u="none" strike="noStrike" kern="1200" baseline="0" dirty="0">
                          <a:solidFill>
                            <a:schemeClr val="dk1"/>
                          </a:solidFill>
                          <a:latin typeface="+mn-lt"/>
                          <a:ea typeface="+mn-ea"/>
                          <a:cs typeface="+mn-cs"/>
                        </a:rPr>
                        <a:t>Extensive evidence that various iterations are as a direct result of</a:t>
                      </a:r>
                    </a:p>
                    <a:p>
                      <a:r>
                        <a:rPr lang="en-GB" sz="1600" b="0" i="0" u="none" strike="noStrike" kern="1200" baseline="0" dirty="0">
                          <a:solidFill>
                            <a:schemeClr val="dk1"/>
                          </a:solidFill>
                          <a:latin typeface="+mn-lt"/>
                          <a:ea typeface="+mn-ea"/>
                          <a:cs typeface="+mn-cs"/>
                        </a:rPr>
                        <a:t>considerations linked to testing, analysis and evaluation of the prototype,</a:t>
                      </a:r>
                    </a:p>
                    <a:p>
                      <a:r>
                        <a:rPr lang="en-GB" sz="1600" b="0" i="0" u="none" strike="noStrike" kern="1200" baseline="0" dirty="0">
                          <a:solidFill>
                            <a:schemeClr val="dk1"/>
                          </a:solidFill>
                          <a:latin typeface="+mn-lt"/>
                          <a:ea typeface="+mn-ea"/>
                          <a:cs typeface="+mn-cs"/>
                        </a:rPr>
                        <a:t>including well considered feedback from third parties.</a:t>
                      </a:r>
                    </a:p>
                    <a:p>
                      <a:r>
                        <a:rPr lang="en-GB" sz="1600" b="0" i="0" u="none" strike="noStrike" kern="1200" baseline="0" dirty="0">
                          <a:solidFill>
                            <a:schemeClr val="dk1"/>
                          </a:solidFill>
                          <a:latin typeface="+mn-lt"/>
                          <a:ea typeface="+mn-ea"/>
                          <a:cs typeface="+mn-cs"/>
                        </a:rPr>
                        <a:t>Comprehensive testing of all aspects of the final prototype against the</a:t>
                      </a:r>
                    </a:p>
                    <a:p>
                      <a:r>
                        <a:rPr lang="en-GB" sz="1600" b="0" i="0" u="none" strike="noStrike" kern="1200" baseline="0" dirty="0">
                          <a:solidFill>
                            <a:schemeClr val="dk1"/>
                          </a:solidFill>
                          <a:latin typeface="+mn-lt"/>
                          <a:ea typeface="+mn-ea"/>
                          <a:cs typeface="+mn-cs"/>
                        </a:rPr>
                        <a:t>design brief and specification. Fully detailed and justified reference is made</a:t>
                      </a:r>
                    </a:p>
                    <a:p>
                      <a:r>
                        <a:rPr lang="en-GB" sz="1600" b="0" i="0" u="none" strike="noStrike" kern="1200" baseline="0" dirty="0">
                          <a:solidFill>
                            <a:schemeClr val="dk1"/>
                          </a:solidFill>
                          <a:latin typeface="+mn-lt"/>
                          <a:ea typeface="+mn-ea"/>
                          <a:cs typeface="+mn-cs"/>
                        </a:rPr>
                        <a:t>to any modifications both proposed and undertaken.</a:t>
                      </a:r>
                    </a:p>
                    <a:p>
                      <a:r>
                        <a:rPr lang="en-GB" sz="1600" b="0" i="0" u="none" strike="noStrike" kern="1200" baseline="0" dirty="0">
                          <a:solidFill>
                            <a:schemeClr val="dk1"/>
                          </a:solidFill>
                          <a:latin typeface="+mn-lt"/>
                          <a:ea typeface="+mn-ea"/>
                          <a:cs typeface="+mn-cs"/>
                        </a:rPr>
                        <a:t>Excellent on-going analysis and evaluation evident throughout the project</a:t>
                      </a:r>
                    </a:p>
                    <a:p>
                      <a:r>
                        <a:rPr lang="en-GB" sz="1600" b="0" i="0" u="none" strike="noStrike" kern="1200" baseline="0" dirty="0">
                          <a:solidFill>
                            <a:schemeClr val="dk1"/>
                          </a:solidFill>
                          <a:latin typeface="+mn-lt"/>
                          <a:ea typeface="+mn-ea"/>
                          <a:cs typeface="+mn-cs"/>
                        </a:rPr>
                        <a:t>that clearly influences the design brief and the design and manufacturing</a:t>
                      </a:r>
                    </a:p>
                    <a:p>
                      <a:r>
                        <a:rPr lang="en-GB" sz="1600" b="0" i="0" u="none" strike="noStrike" kern="1200" baseline="0" dirty="0">
                          <a:solidFill>
                            <a:schemeClr val="dk1"/>
                          </a:solidFill>
                          <a:latin typeface="+mn-lt"/>
                          <a:ea typeface="+mn-ea"/>
                          <a:cs typeface="+mn-cs"/>
                        </a:rPr>
                        <a:t>specifications.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bl>
          </a:graphicData>
        </a:graphic>
      </p:graphicFrame>
      <p:sp>
        <p:nvSpPr>
          <p:cNvPr id="8"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27</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134527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F</a:t>
            </a:r>
            <a:endParaRPr lang="en-GB" sz="2600" dirty="0">
              <a:solidFill>
                <a:schemeClr val="tx2"/>
              </a:solidFill>
              <a:latin typeface="+mj-lt"/>
            </a:endParaRPr>
          </a:p>
        </p:txBody>
      </p:sp>
      <p:sp>
        <p:nvSpPr>
          <p:cNvPr id="4" name="Text Placeholder 6"/>
          <p:cNvSpPr txBox="1">
            <a:spLocks/>
          </p:cNvSpPr>
          <p:nvPr/>
        </p:nvSpPr>
        <p:spPr>
          <a:xfrm>
            <a:off x="540000" y="1195946"/>
            <a:ext cx="4688634" cy="4884012"/>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marL="285750" indent="-285750">
              <a:buClr>
                <a:schemeClr val="tx1"/>
              </a:buClr>
            </a:pPr>
            <a:r>
              <a:rPr lang="en-US" sz="1800" dirty="0"/>
              <a:t>encourage analysis throughout</a:t>
            </a:r>
          </a:p>
          <a:p>
            <a:pPr marL="0" indent="0">
              <a:buClr>
                <a:schemeClr val="tx1"/>
              </a:buClr>
              <a:buNone/>
            </a:pPr>
            <a:endParaRPr lang="en-US" sz="1800" dirty="0"/>
          </a:p>
          <a:p>
            <a:pPr marL="285750" indent="-285750">
              <a:buClr>
                <a:schemeClr val="tx1"/>
              </a:buClr>
            </a:pPr>
            <a:r>
              <a:rPr lang="en-US" sz="1800" dirty="0"/>
              <a:t>test against the criteria</a:t>
            </a:r>
          </a:p>
          <a:p>
            <a:pPr marL="285750" indent="-285750">
              <a:buClr>
                <a:schemeClr val="tx1"/>
              </a:buClr>
            </a:pPr>
            <a:endParaRPr lang="en-US" sz="1800" dirty="0"/>
          </a:p>
          <a:p>
            <a:pPr marL="285750" indent="-285750">
              <a:buClr>
                <a:schemeClr val="tx1"/>
              </a:buClr>
            </a:pPr>
            <a:r>
              <a:rPr lang="en-US" sz="1800" dirty="0"/>
              <a:t>test the prototype with the client or user and third parties</a:t>
            </a:r>
          </a:p>
          <a:p>
            <a:pPr marL="285750" indent="-285750">
              <a:buClr>
                <a:schemeClr val="tx1"/>
              </a:buClr>
            </a:pPr>
            <a:endParaRPr lang="en-US" sz="1800" dirty="0"/>
          </a:p>
          <a:p>
            <a:pPr marL="285750" indent="-285750">
              <a:buClr>
                <a:schemeClr val="tx1"/>
              </a:buClr>
            </a:pPr>
            <a:r>
              <a:rPr lang="en-US" sz="1800" dirty="0"/>
              <a:t>discuss future modifications/improvements</a:t>
            </a:r>
          </a:p>
          <a:p>
            <a:pPr marL="285750" indent="-285750">
              <a:buClr>
                <a:schemeClr val="tx1"/>
              </a:buClr>
            </a:pPr>
            <a:endParaRPr lang="en-US" sz="1800" dirty="0"/>
          </a:p>
          <a:p>
            <a:pPr marL="285750" indent="-285750">
              <a:buClr>
                <a:schemeClr val="tx1"/>
              </a:buClr>
            </a:pPr>
            <a:r>
              <a:rPr lang="en-US" sz="1800" dirty="0"/>
              <a:t>look at the prototype’s strengths and weaknesses</a:t>
            </a:r>
          </a:p>
          <a:p>
            <a:pPr marL="0" indent="0">
              <a:buClr>
                <a:schemeClr val="tx1"/>
              </a:buClr>
              <a:buNone/>
            </a:pPr>
            <a:endParaRPr lang="en-US" sz="1800" dirty="0"/>
          </a:p>
          <a:p>
            <a:pPr marL="285750" indent="-285750">
              <a:buClr>
                <a:schemeClr val="tx1"/>
              </a:buClr>
            </a:pPr>
            <a:r>
              <a:rPr lang="en-US" sz="1800" dirty="0"/>
              <a:t>include photographic evidence of any </a:t>
            </a:r>
            <a:r>
              <a:rPr lang="en-US" sz="1800" dirty="0" smtClean="0"/>
              <a:t>testing.</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313383" y="1195946"/>
            <a:ext cx="3292929"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see the evaluation as something at the end of the project</a:t>
            </a:r>
          </a:p>
          <a:p>
            <a:pPr marL="285750" indent="-285750">
              <a:buClr>
                <a:schemeClr val="tx1"/>
              </a:buClr>
            </a:pPr>
            <a:endParaRPr lang="en-US" sz="1800" dirty="0"/>
          </a:p>
          <a:p>
            <a:pPr marL="285750" indent="-285750">
              <a:buClr>
                <a:schemeClr val="tx1"/>
              </a:buClr>
            </a:pPr>
            <a:r>
              <a:rPr lang="en-US" sz="1800" dirty="0"/>
              <a:t>rely excessively on peer assessments</a:t>
            </a:r>
          </a:p>
          <a:p>
            <a:pPr marL="285750" indent="-285750">
              <a:buClr>
                <a:schemeClr val="tx1"/>
              </a:buClr>
            </a:pPr>
            <a:endParaRPr lang="en-US" sz="1800" dirty="0"/>
          </a:p>
          <a:p>
            <a:pPr marL="285750" indent="-285750">
              <a:buClr>
                <a:schemeClr val="tx1"/>
              </a:buClr>
            </a:pPr>
            <a:r>
              <a:rPr lang="en-US" sz="1800" dirty="0"/>
              <a:t>reward for testing that is not </a:t>
            </a:r>
            <a:r>
              <a:rPr lang="en-US" sz="1800" dirty="0" smtClean="0"/>
              <a:t>relevant.</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28</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879815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Prototype </a:t>
            </a:r>
            <a:r>
              <a:rPr lang="en-GB" dirty="0" smtClean="0"/>
              <a:t>examples</a:t>
            </a:r>
            <a:endParaRPr lang="en-GB" dirty="0"/>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5" name="Content Placeholder 4"/>
          <p:cNvSpPr>
            <a:spLocks noGrp="1"/>
          </p:cNvSpPr>
          <p:nvPr>
            <p:ph idx="1"/>
          </p:nvPr>
        </p:nvSpPr>
        <p:spPr>
          <a:xfrm>
            <a:off x="540000" y="1731600"/>
            <a:ext cx="8045200" cy="4406804"/>
          </a:xfrm>
        </p:spPr>
        <p:txBody>
          <a:bodyPr vert="horz" lIns="0" tIns="0" rIns="91440" bIns="0" rtlCol="0" anchor="t">
            <a:noAutofit/>
          </a:bodyPr>
          <a:lstStyle/>
          <a:p>
            <a:pPr marL="0" indent="0">
              <a:buNone/>
            </a:pPr>
            <a:r>
              <a:rPr lang="en-GB" dirty="0"/>
              <a:t>Definition:</a:t>
            </a:r>
          </a:p>
          <a:p>
            <a:pPr marL="0" indent="0">
              <a:buNone/>
            </a:pPr>
            <a:r>
              <a:rPr lang="en-GB" i="1" dirty="0" smtClean="0"/>
              <a:t>…</a:t>
            </a:r>
            <a:r>
              <a:rPr lang="en-GB" i="1" dirty="0"/>
              <a:t>a functioning design outcome. A final prototype could be a highly finished product, made as proof of concept prior to manufacture, or working scale models of a system where a full-size product would be impractical</a:t>
            </a:r>
            <a:r>
              <a:rPr lang="en-GB" dirty="0" smtClean="0"/>
              <a:t>. </a:t>
            </a:r>
            <a:r>
              <a:rPr lang="en-GB" dirty="0"/>
              <a:t>DfE </a:t>
            </a:r>
          </a:p>
          <a:p>
            <a:pPr marL="0" indent="0">
              <a:buNone/>
            </a:pPr>
            <a:endParaRPr lang="en-GB" dirty="0"/>
          </a:p>
          <a:p>
            <a:pPr marL="0" indent="0">
              <a:buNone/>
            </a:pPr>
            <a:r>
              <a:rPr lang="en-GB" dirty="0"/>
              <a:t>Our expectations:</a:t>
            </a:r>
          </a:p>
          <a:p>
            <a:pPr marL="0" indent="0">
              <a:buNone/>
            </a:pPr>
            <a:endParaRPr lang="en-GB" dirty="0"/>
          </a:p>
          <a:p>
            <a:pPr marL="359410" indent="-359410"/>
            <a:r>
              <a:rPr lang="en-GB" dirty="0"/>
              <a:t>d</a:t>
            </a:r>
            <a:r>
              <a:rPr lang="en-GB" dirty="0" smtClean="0"/>
              <a:t>emonstrates </a:t>
            </a:r>
            <a:r>
              <a:rPr lang="en-GB" dirty="0"/>
              <a:t>high level of skill</a:t>
            </a:r>
            <a:endParaRPr lang="en-GB" dirty="0">
              <a:cs typeface="Arial"/>
            </a:endParaRPr>
          </a:p>
          <a:p>
            <a:pPr marL="359410" indent="-359410"/>
            <a:endParaRPr lang="en-GB" dirty="0">
              <a:cs typeface="Arial"/>
            </a:endParaRPr>
          </a:p>
          <a:p>
            <a:pPr marL="359410" indent="-359410"/>
            <a:r>
              <a:rPr lang="en-GB" dirty="0"/>
              <a:t>e</a:t>
            </a:r>
            <a:r>
              <a:rPr lang="en-GB" dirty="0" smtClean="0"/>
              <a:t>lements </a:t>
            </a:r>
            <a:r>
              <a:rPr lang="en-GB" dirty="0"/>
              <a:t>showing a high quality finish</a:t>
            </a:r>
            <a:endParaRPr lang="en-GB" dirty="0">
              <a:cs typeface="Arial"/>
            </a:endParaRPr>
          </a:p>
          <a:p>
            <a:pPr marL="359410" indent="-359410"/>
            <a:endParaRPr lang="en-GB" dirty="0">
              <a:cs typeface="Arial"/>
            </a:endParaRPr>
          </a:p>
          <a:p>
            <a:pPr marL="359410" indent="-359410"/>
            <a:r>
              <a:rPr lang="en-GB" dirty="0"/>
              <a:t>CAM maybe a common feature</a:t>
            </a:r>
            <a:endParaRPr lang="en-GB" dirty="0">
              <a:cs typeface="Arial"/>
            </a:endParaRPr>
          </a:p>
          <a:p>
            <a:pPr marL="359410" indent="-359410"/>
            <a:endParaRPr lang="en-GB" dirty="0">
              <a:cs typeface="Arial"/>
            </a:endParaRPr>
          </a:p>
          <a:p>
            <a:pPr marL="359410" indent="-359410"/>
            <a:r>
              <a:rPr lang="en-GB" dirty="0"/>
              <a:t>s</a:t>
            </a:r>
            <a:r>
              <a:rPr lang="en-GB" dirty="0" smtClean="0"/>
              <a:t>cale </a:t>
            </a:r>
            <a:r>
              <a:rPr lang="en-GB" dirty="0"/>
              <a:t>models where </a:t>
            </a:r>
            <a:r>
              <a:rPr lang="en-GB" dirty="0" smtClean="0"/>
              <a:t>necessary.</a:t>
            </a:r>
            <a:endParaRPr lang="en-GB" dirty="0">
              <a:cs typeface="Arial"/>
            </a:endParaRPr>
          </a:p>
          <a:p>
            <a:pPr marL="0" indent="0">
              <a:buNone/>
            </a:pPr>
            <a:endParaRPr lang="en-GB" dirty="0"/>
          </a:p>
          <a:p>
            <a:pPr marL="359410" indent="-359410"/>
            <a:endParaRPr lang="en-GB" dirty="0">
              <a:cs typeface="Arial"/>
            </a:endParaRPr>
          </a:p>
        </p:txBody>
      </p:sp>
      <p:sp>
        <p:nvSpPr>
          <p:cNvPr id="4" name="Slide Number Placeholder 3"/>
          <p:cNvSpPr>
            <a:spLocks noGrp="1"/>
          </p:cNvSpPr>
          <p:nvPr>
            <p:ph type="sldNum" sz="quarter" idx="4"/>
          </p:nvPr>
        </p:nvSpPr>
        <p:spPr/>
        <p:txBody>
          <a:bodyPr/>
          <a:lstStyle/>
          <a:p>
            <a:fld id="{9D4704D4-DAEA-4D4A-A9DC-4373E3AC7101}" type="slidenum">
              <a:rPr lang="en-GB" smtClean="0"/>
              <a:pPr/>
              <a:t>29</a:t>
            </a:fld>
            <a:endParaRPr lang="en-GB" dirty="0"/>
          </a:p>
        </p:txBody>
      </p:sp>
    </p:spTree>
    <p:extLst>
      <p:ext uri="{BB962C8B-B14F-4D97-AF65-F5344CB8AC3E}">
        <p14:creationId xmlns:p14="http://schemas.microsoft.com/office/powerpoint/2010/main" val="2751389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008099" cy="438509"/>
          </a:xfrm>
        </p:spPr>
        <p:txBody>
          <a:bodyPr>
            <a:noAutofit/>
          </a:bodyPr>
          <a:lstStyle/>
          <a:p>
            <a:r>
              <a:rPr lang="en-US" sz="2600" dirty="0">
                <a:solidFill>
                  <a:schemeClr val="tx2"/>
                </a:solidFill>
                <a:latin typeface="AQA Chevin Pro Light" pitchFamily="34" charset="0"/>
              </a:rPr>
              <a:t>GCSE D&amp;T Specification at a glan</a:t>
            </a:r>
            <a:r>
              <a:rPr lang="en-US" sz="2600" dirty="0">
                <a:solidFill>
                  <a:schemeClr val="tx2"/>
                </a:solidFill>
                <a:latin typeface="+mj-lt"/>
              </a:rPr>
              <a:t>ce</a:t>
            </a:r>
            <a:r>
              <a:rPr lang="en-GB" dirty="0">
                <a:latin typeface="+mj-lt"/>
              </a:rPr>
              <a:t/>
            </a:r>
            <a:br>
              <a:rPr lang="en-GB" dirty="0">
                <a:latin typeface="+mj-lt"/>
              </a:rPr>
            </a:br>
            <a:endParaRPr lang="en-GB" dirty="0">
              <a:latin typeface="+mj-lt"/>
            </a:endParaRPr>
          </a:p>
        </p:txBody>
      </p:sp>
      <p:sp>
        <p:nvSpPr>
          <p:cNvPr id="4"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Slide 4</a:t>
            </a:r>
          </a:p>
        </p:txBody>
      </p:sp>
      <p:sp>
        <p:nvSpPr>
          <p:cNvPr id="6"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graphicFrame>
        <p:nvGraphicFramePr>
          <p:cNvPr id="7" name="Group 22"/>
          <p:cNvGraphicFramePr>
            <a:graphicFrameLocks noGrp="1"/>
          </p:cNvGraphicFramePr>
          <p:nvPr>
            <p:extLst>
              <p:ext uri="{D42A27DB-BD31-4B8C-83A1-F6EECF244321}">
                <p14:modId xmlns:p14="http://schemas.microsoft.com/office/powerpoint/2010/main" val="3107686016"/>
              </p:ext>
            </p:extLst>
          </p:nvPr>
        </p:nvGraphicFramePr>
        <p:xfrm>
          <a:off x="641168" y="1362890"/>
          <a:ext cx="7777162" cy="4308475"/>
        </p:xfrm>
        <a:graphic>
          <a:graphicData uri="http://schemas.openxmlformats.org/drawingml/2006/table">
            <a:tbl>
              <a:tblPr/>
              <a:tblGrid>
                <a:gridCol w="1947862">
                  <a:extLst>
                    <a:ext uri="{9D8B030D-6E8A-4147-A177-3AD203B41FA5}">
                      <a16:colId xmlns="" xmlns:a16="http://schemas.microsoft.com/office/drawing/2014/main" val="20000"/>
                    </a:ext>
                  </a:extLst>
                </a:gridCol>
                <a:gridCol w="754063">
                  <a:extLst>
                    <a:ext uri="{9D8B030D-6E8A-4147-A177-3AD203B41FA5}">
                      <a16:colId xmlns="" xmlns:a16="http://schemas.microsoft.com/office/drawing/2014/main" val="20001"/>
                    </a:ext>
                  </a:extLst>
                </a:gridCol>
                <a:gridCol w="1385887">
                  <a:extLst>
                    <a:ext uri="{9D8B030D-6E8A-4147-A177-3AD203B41FA5}">
                      <a16:colId xmlns="" xmlns:a16="http://schemas.microsoft.com/office/drawing/2014/main" val="20002"/>
                    </a:ext>
                  </a:extLst>
                </a:gridCol>
                <a:gridCol w="3689350">
                  <a:extLst>
                    <a:ext uri="{9D8B030D-6E8A-4147-A177-3AD203B41FA5}">
                      <a16:colId xmlns="" xmlns:a16="http://schemas.microsoft.com/office/drawing/2014/main" val="20003"/>
                    </a:ext>
                  </a:extLst>
                </a:gridCol>
              </a:tblGrid>
              <a:tr h="2219325">
                <a:tc>
                  <a:txBody>
                    <a:bodyPr/>
                    <a:lstStyle/>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smtClean="0">
                          <a:ln>
                            <a:noFill/>
                          </a:ln>
                          <a:solidFill>
                            <a:schemeClr val="tx1"/>
                          </a:solidFill>
                          <a:effectLst/>
                          <a:latin typeface="Arial" charset="0"/>
                        </a:rPr>
                        <a:t>Paper 1</a:t>
                      </a:r>
                      <a:endParaRPr kumimoji="0" lang="en-GB" sz="18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ts val="0"/>
                        </a:spcBef>
                        <a:spcAft>
                          <a:spcPct val="0"/>
                        </a:spcAft>
                        <a:buClr>
                          <a:schemeClr val="bg1"/>
                        </a:buClr>
                        <a:buSzTx/>
                        <a:buFontTx/>
                        <a:buNone/>
                        <a:tabLst/>
                      </a:pPr>
                      <a:endParaRPr kumimoji="0" lang="en-GB" sz="18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smtClean="0">
                          <a:ln>
                            <a:noFill/>
                          </a:ln>
                          <a:solidFill>
                            <a:schemeClr val="tx1"/>
                          </a:solidFill>
                          <a:effectLst/>
                          <a:latin typeface="Arial" charset="0"/>
                        </a:rPr>
                        <a:t>Written </a:t>
                      </a:r>
                      <a:r>
                        <a:rPr kumimoji="0" lang="en-GB" sz="1800" b="0" i="0" u="none" strike="noStrike" cap="none" normalizeH="0" baseline="0" dirty="0">
                          <a:ln>
                            <a:noFill/>
                          </a:ln>
                          <a:solidFill>
                            <a:schemeClr val="tx1"/>
                          </a:solidFill>
                          <a:effectLst/>
                          <a:latin typeface="Arial" charset="0"/>
                        </a:rPr>
                        <a:t>Paper</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a:ln>
                            <a:noFill/>
                          </a:ln>
                          <a:solidFill>
                            <a:schemeClr val="tx1"/>
                          </a:solidFill>
                          <a:effectLst/>
                          <a:latin typeface="Arial" charset="0"/>
                        </a:rPr>
                        <a:t>50%</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err="1">
                          <a:ln>
                            <a:noFill/>
                          </a:ln>
                          <a:solidFill>
                            <a:schemeClr val="tx1"/>
                          </a:solidFill>
                          <a:effectLst/>
                          <a:latin typeface="Arial" charset="0"/>
                        </a:rPr>
                        <a:t>Untiered</a:t>
                      </a:r>
                      <a:endParaRPr kumimoji="0" lang="en-GB" sz="1800" b="0" i="0" u="none" strike="noStrike" cap="none" normalizeH="0" baseline="0" dirty="0">
                        <a:ln>
                          <a:noFill/>
                        </a:ln>
                        <a:solidFill>
                          <a:schemeClr val="tx1"/>
                        </a:solidFill>
                        <a:effectLst/>
                        <a:latin typeface="Arial" charset="0"/>
                      </a:endParaRP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Single paper of 2 hours </a:t>
                      </a:r>
                      <a:r>
                        <a:rPr kumimoji="0" lang="en-GB" sz="1800" b="0" i="0" u="none" strike="noStrike" cap="none" normalizeH="0" baseline="0" dirty="0" smtClean="0">
                          <a:ln>
                            <a:noFill/>
                          </a:ln>
                          <a:solidFill>
                            <a:schemeClr val="tx1"/>
                          </a:solidFill>
                          <a:effectLst/>
                          <a:latin typeface="Arial" charset="0"/>
                          <a:cs typeface="Arial" charset="0"/>
                        </a:rPr>
                        <a:t>duration</a:t>
                      </a: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endParaRPr kumimoji="0" lang="en-GB" sz="1800" b="0" i="0" u="none" strike="noStrike" cap="none" normalizeH="0" baseline="0" dirty="0">
                        <a:ln>
                          <a:noFill/>
                        </a:ln>
                        <a:solidFill>
                          <a:schemeClr val="tx1"/>
                        </a:solidFill>
                        <a:effectLst/>
                        <a:latin typeface="Arial" charset="0"/>
                        <a:cs typeface="Arial" charset="0"/>
                      </a:endParaRPr>
                    </a:p>
                    <a:p>
                      <a:pPr marL="176213" marR="0" lvl="0" indent="-176213" algn="l" defTabSz="914400" rtl="0" eaLnBrk="1" fontAlgn="base" latinLnBrk="0" hangingPunct="1">
                        <a:lnSpc>
                          <a:spcPct val="100000"/>
                        </a:lnSpc>
                        <a:spcBef>
                          <a:spcPts val="0"/>
                        </a:spcBef>
                        <a:spcAft>
                          <a:spcPct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100 </a:t>
                      </a:r>
                      <a:r>
                        <a:rPr kumimoji="0" lang="en-GB" sz="1800" b="0" i="0" u="none" strike="noStrike" cap="none" normalizeH="0" baseline="0" dirty="0" smtClean="0">
                          <a:ln>
                            <a:noFill/>
                          </a:ln>
                          <a:solidFill>
                            <a:schemeClr val="tx1"/>
                          </a:solidFill>
                          <a:effectLst/>
                          <a:latin typeface="Arial" charset="0"/>
                          <a:cs typeface="Arial" charset="0"/>
                        </a:rPr>
                        <a:t>marks</a:t>
                      </a:r>
                    </a:p>
                    <a:p>
                      <a:pPr marL="176213" marR="0" lvl="0" indent="-176213" algn="l" defTabSz="914400" rtl="0" eaLnBrk="1" fontAlgn="base" latinLnBrk="0" hangingPunct="1">
                        <a:lnSpc>
                          <a:spcPct val="100000"/>
                        </a:lnSpc>
                        <a:spcBef>
                          <a:spcPts val="0"/>
                        </a:spcBef>
                        <a:spcAft>
                          <a:spcPct val="0"/>
                        </a:spcAft>
                        <a:buClr>
                          <a:schemeClr val="tx1"/>
                        </a:buClr>
                        <a:buSzTx/>
                        <a:buFont typeface="Arial" charset="0"/>
                        <a:buChar char="•"/>
                        <a:tabLst/>
                      </a:pPr>
                      <a:endParaRPr kumimoji="0" lang="en-GB" sz="1800" b="0" i="0" u="none" strike="noStrike" cap="none" normalizeH="0" baseline="0" dirty="0">
                        <a:ln>
                          <a:noFill/>
                        </a:ln>
                        <a:solidFill>
                          <a:schemeClr val="tx1"/>
                        </a:solidFill>
                        <a:effectLst/>
                        <a:latin typeface="Arial" charset="0"/>
                        <a:cs typeface="Arial" charset="0"/>
                      </a:endParaRPr>
                    </a:p>
                    <a:p>
                      <a:pPr marL="176213" marR="0" lvl="0" indent="-176213" algn="l" defTabSz="914400" rtl="0" eaLnBrk="1" fontAlgn="base" latinLnBrk="0" hangingPunct="1">
                        <a:lnSpc>
                          <a:spcPct val="100000"/>
                        </a:lnSpc>
                        <a:spcBef>
                          <a:spcPts val="0"/>
                        </a:spcBef>
                        <a:spcAft>
                          <a:spcPct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Questions vary from MCQs to extended response</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2089150">
                <a:tc>
                  <a:txBody>
                    <a:bodyPr/>
                    <a:lstStyle/>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smtClean="0">
                          <a:ln>
                            <a:noFill/>
                          </a:ln>
                          <a:solidFill>
                            <a:schemeClr val="tx1"/>
                          </a:solidFill>
                          <a:effectLst/>
                          <a:latin typeface="Arial" charset="0"/>
                        </a:rPr>
                        <a:t>Non-exam assessment</a:t>
                      </a:r>
                      <a:endParaRPr kumimoji="0" lang="en-GB" sz="18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ts val="0"/>
                        </a:spcBef>
                        <a:spcAft>
                          <a:spcPct val="0"/>
                        </a:spcAft>
                        <a:buClr>
                          <a:schemeClr val="bg1"/>
                        </a:buClr>
                        <a:buSzTx/>
                        <a:buFontTx/>
                        <a:buNone/>
                        <a:tabLst/>
                      </a:pPr>
                      <a:endParaRPr kumimoji="0" lang="en-GB" sz="18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smtClean="0">
                          <a:ln>
                            <a:noFill/>
                          </a:ln>
                          <a:solidFill>
                            <a:schemeClr val="tx1"/>
                          </a:solidFill>
                          <a:effectLst/>
                          <a:latin typeface="Arial" charset="0"/>
                        </a:rPr>
                        <a:t>NEA</a:t>
                      </a:r>
                      <a:endParaRPr kumimoji="0" lang="en-GB" sz="1800" b="0" i="0" u="none" strike="noStrike" cap="none" normalizeH="0" baseline="0" dirty="0">
                        <a:ln>
                          <a:noFill/>
                        </a:ln>
                        <a:solidFill>
                          <a:schemeClr val="tx1"/>
                        </a:solidFill>
                        <a:effectLst/>
                        <a:latin typeface="Arial" charset="0"/>
                      </a:endParaRP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0"/>
                        </a:spcAft>
                        <a:buClr>
                          <a:schemeClr val="bg1"/>
                        </a:buClr>
                        <a:buSzTx/>
                        <a:buFontTx/>
                        <a:buNone/>
                        <a:tabLst/>
                      </a:pPr>
                      <a:r>
                        <a:rPr kumimoji="0" lang="en-GB" sz="1800" b="0" i="0" u="none" strike="noStrike" cap="none" normalizeH="0" baseline="0" dirty="0">
                          <a:ln>
                            <a:noFill/>
                          </a:ln>
                          <a:solidFill>
                            <a:schemeClr val="tx1"/>
                          </a:solidFill>
                          <a:effectLst/>
                          <a:latin typeface="Arial" charset="0"/>
                        </a:rPr>
                        <a:t>50%</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0"/>
                        </a:spcAft>
                        <a:buClr>
                          <a:schemeClr val="bg1"/>
                        </a:buClr>
                        <a:buSzTx/>
                        <a:buFontTx/>
                        <a:buNone/>
                        <a:tabLst/>
                      </a:pPr>
                      <a:r>
                        <a:rPr kumimoji="0" lang="en-GB" sz="1800" b="0" i="0" u="none" strike="noStrike" cap="none" normalizeH="0" baseline="0" dirty="0" err="1">
                          <a:ln>
                            <a:noFill/>
                          </a:ln>
                          <a:solidFill>
                            <a:schemeClr val="tx1"/>
                          </a:solidFill>
                          <a:effectLst/>
                          <a:latin typeface="Arial" charset="0"/>
                        </a:rPr>
                        <a:t>Untiered</a:t>
                      </a:r>
                      <a:endParaRPr kumimoji="0" lang="en-GB" sz="1800" b="0" i="0" u="none" strike="noStrike" cap="none" normalizeH="0" baseline="0" dirty="0">
                        <a:ln>
                          <a:noFill/>
                        </a:ln>
                        <a:solidFill>
                          <a:schemeClr val="tx1"/>
                        </a:solidFill>
                        <a:effectLst/>
                        <a:latin typeface="Arial" charset="0"/>
                      </a:endParaRP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100 </a:t>
                      </a:r>
                      <a:r>
                        <a:rPr kumimoji="0" lang="en-GB" sz="1800" b="0" i="0" u="none" strike="noStrike" cap="none" normalizeH="0" baseline="0" dirty="0" smtClean="0">
                          <a:ln>
                            <a:noFill/>
                          </a:ln>
                          <a:solidFill>
                            <a:schemeClr val="tx1"/>
                          </a:solidFill>
                          <a:effectLst/>
                          <a:latin typeface="Arial" charset="0"/>
                          <a:cs typeface="Arial" charset="0"/>
                        </a:rPr>
                        <a:t>marks</a:t>
                      </a: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endParaRPr kumimoji="0" lang="en-GB" sz="1800" b="0" i="0" u="none" strike="noStrike" cap="none" normalizeH="0" baseline="0" dirty="0">
                        <a:ln>
                          <a:noFill/>
                        </a:ln>
                        <a:solidFill>
                          <a:schemeClr val="tx1"/>
                        </a:solidFill>
                        <a:effectLst/>
                        <a:latin typeface="Arial" charset="0"/>
                        <a:cs typeface="Arial" charset="0"/>
                      </a:endParaRP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Single design and make </a:t>
                      </a:r>
                      <a:r>
                        <a:rPr kumimoji="0" lang="en-GB" sz="1800" b="0" i="0" u="none" strike="noStrike" cap="none" normalizeH="0" baseline="0" dirty="0" smtClean="0">
                          <a:ln>
                            <a:noFill/>
                          </a:ln>
                          <a:solidFill>
                            <a:schemeClr val="tx1"/>
                          </a:solidFill>
                          <a:effectLst/>
                          <a:latin typeface="Arial" charset="0"/>
                          <a:cs typeface="Arial" charset="0"/>
                        </a:rPr>
                        <a:t>task</a:t>
                      </a: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endParaRPr kumimoji="0" lang="en-GB" sz="1800" b="0" i="0" u="none" strike="noStrike" cap="none" normalizeH="0" baseline="0" dirty="0">
                        <a:ln>
                          <a:noFill/>
                        </a:ln>
                        <a:solidFill>
                          <a:schemeClr val="tx1"/>
                        </a:solidFill>
                        <a:effectLst/>
                        <a:latin typeface="Arial" charset="0"/>
                        <a:cs typeface="Arial" charset="0"/>
                      </a:endParaRP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Select from a range of given contexts</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bl>
          </a:graphicData>
        </a:graphic>
      </p:graphicFrame>
    </p:spTree>
    <p:custDataLst>
      <p:tags r:id="rId1"/>
    </p:custDataLst>
    <p:extLst>
      <p:ext uri="{BB962C8B-B14F-4D97-AF65-F5344CB8AC3E}">
        <p14:creationId xmlns:p14="http://schemas.microsoft.com/office/powerpoint/2010/main" val="8086488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Section E: Prototype expectations</a:t>
            </a:r>
          </a:p>
        </p:txBody>
      </p:sp>
      <p:pic>
        <p:nvPicPr>
          <p:cNvPr id="4" name="Picture 5"/>
          <p:cNvPicPr>
            <a:picLocks noChangeAspect="1"/>
          </p:cNvPicPr>
          <p:nvPr/>
        </p:nvPicPr>
        <p:blipFill>
          <a:blip r:embed="rId3"/>
          <a:stretch>
            <a:fillRect/>
          </a:stretch>
        </p:blipFill>
        <p:spPr>
          <a:xfrm>
            <a:off x="540001" y="1731600"/>
            <a:ext cx="6005660" cy="4538571"/>
          </a:xfrm>
          <a:prstGeom prst="rect">
            <a:avLst/>
          </a:prstGeom>
        </p:spPr>
      </p:pic>
      <p:sp>
        <p:nvSpPr>
          <p:cNvPr id="6" name="Footer Placeholder 5"/>
          <p:cNvSpPr>
            <a:spLocks noGrp="1"/>
          </p:cNvSpPr>
          <p:nvPr>
            <p:ph type="ftr" sz="quarter" idx="10"/>
          </p:nvPr>
        </p:nvSpPr>
        <p:spPr/>
        <p:txBody>
          <a:bodyPr/>
          <a:lstStyle/>
          <a:p>
            <a:r>
              <a:rPr lang="en-US" smtClean="0"/>
              <a:t>Copyright © AQA and its licensors. All rights reserved.</a:t>
            </a:r>
            <a:endParaRPr lang="en-US" dirty="0"/>
          </a:p>
        </p:txBody>
      </p:sp>
      <p:sp>
        <p:nvSpPr>
          <p:cNvPr id="7" name="Slide Number Placeholder 6"/>
          <p:cNvSpPr>
            <a:spLocks noGrp="1"/>
          </p:cNvSpPr>
          <p:nvPr>
            <p:ph type="sldNum" sz="quarter" idx="4"/>
          </p:nvPr>
        </p:nvSpPr>
        <p:spPr/>
        <p:txBody>
          <a:bodyPr/>
          <a:lstStyle/>
          <a:p>
            <a:fld id="{9D4704D4-DAEA-4D4A-A9DC-4373E3AC7101}" type="slidenum">
              <a:rPr lang="en-GB" smtClean="0"/>
              <a:pPr/>
              <a:t>30</a:t>
            </a:fld>
            <a:endParaRPr lang="en-GB" dirty="0"/>
          </a:p>
        </p:txBody>
      </p:sp>
    </p:spTree>
    <p:extLst>
      <p:ext uri="{BB962C8B-B14F-4D97-AF65-F5344CB8AC3E}">
        <p14:creationId xmlns:p14="http://schemas.microsoft.com/office/powerpoint/2010/main" val="2420111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Section E: Prototype expectations</a:t>
            </a:r>
          </a:p>
        </p:txBody>
      </p:sp>
      <p:pic>
        <p:nvPicPr>
          <p:cNvPr id="7" name="Picture 6"/>
          <p:cNvPicPr>
            <a:picLocks noChangeAspect="1"/>
          </p:cNvPicPr>
          <p:nvPr/>
        </p:nvPicPr>
        <p:blipFill>
          <a:blip r:embed="rId3"/>
          <a:stretch>
            <a:fillRect/>
          </a:stretch>
        </p:blipFill>
        <p:spPr>
          <a:xfrm>
            <a:off x="540000" y="1731600"/>
            <a:ext cx="7620660" cy="2621507"/>
          </a:xfrm>
          <a:prstGeom prst="rect">
            <a:avLst/>
          </a:prstGeom>
        </p:spPr>
      </p:pic>
      <p:sp>
        <p:nvSpPr>
          <p:cNvPr id="4" name="Footer Placeholder 3"/>
          <p:cNvSpPr>
            <a:spLocks noGrp="1"/>
          </p:cNvSpPr>
          <p:nvPr>
            <p:ph type="ftr" sz="quarter" idx="10"/>
          </p:nvPr>
        </p:nvSpPr>
        <p:spPr/>
        <p:txBody>
          <a:bodyPr/>
          <a:lstStyle/>
          <a:p>
            <a:r>
              <a:rPr lang="en-US" smtClean="0"/>
              <a:t>Copyright © AQA and its licensors. All rights reserved.</a:t>
            </a:r>
            <a:endParaRPr lang="en-US" dirty="0"/>
          </a:p>
        </p:txBody>
      </p:sp>
      <p:sp>
        <p:nvSpPr>
          <p:cNvPr id="6" name="Slide Number Placeholder 5"/>
          <p:cNvSpPr>
            <a:spLocks noGrp="1"/>
          </p:cNvSpPr>
          <p:nvPr>
            <p:ph type="sldNum" sz="quarter" idx="4"/>
          </p:nvPr>
        </p:nvSpPr>
        <p:spPr/>
        <p:txBody>
          <a:bodyPr/>
          <a:lstStyle/>
          <a:p>
            <a:fld id="{9D4704D4-DAEA-4D4A-A9DC-4373E3AC7101}" type="slidenum">
              <a:rPr lang="en-GB" smtClean="0"/>
              <a:pPr/>
              <a:t>31</a:t>
            </a:fld>
            <a:endParaRPr lang="en-GB" dirty="0"/>
          </a:p>
        </p:txBody>
      </p:sp>
    </p:spTree>
    <p:extLst>
      <p:ext uri="{BB962C8B-B14F-4D97-AF65-F5344CB8AC3E}">
        <p14:creationId xmlns:p14="http://schemas.microsoft.com/office/powerpoint/2010/main" val="31387982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portfolios</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4" name="Content Placeholder 4"/>
          <p:cNvSpPr>
            <a:spLocks noGrp="1"/>
          </p:cNvSpPr>
          <p:nvPr>
            <p:ph idx="1"/>
          </p:nvPr>
        </p:nvSpPr>
        <p:spPr>
          <a:xfrm>
            <a:off x="540000" y="1731600"/>
            <a:ext cx="8045200" cy="4406804"/>
          </a:xfrm>
        </p:spPr>
        <p:txBody>
          <a:bodyPr/>
          <a:lstStyle/>
          <a:p>
            <a:pPr marL="0" indent="0">
              <a:spcBef>
                <a:spcPts val="0"/>
              </a:spcBef>
              <a:buNone/>
            </a:pPr>
            <a:r>
              <a:rPr lang="en-GB" dirty="0"/>
              <a:t>What is included:</a:t>
            </a:r>
          </a:p>
          <a:p>
            <a:pPr marL="0" indent="0">
              <a:spcBef>
                <a:spcPts val="0"/>
              </a:spcBef>
              <a:buNone/>
            </a:pPr>
            <a:endParaRPr lang="en-GB" dirty="0"/>
          </a:p>
          <a:p>
            <a:pPr>
              <a:spcBef>
                <a:spcPts val="0"/>
              </a:spcBef>
            </a:pPr>
            <a:endParaRPr lang="en-GB" dirty="0"/>
          </a:p>
          <a:p>
            <a:pPr>
              <a:spcBef>
                <a:spcPts val="0"/>
              </a:spcBef>
            </a:pPr>
            <a:r>
              <a:rPr lang="en-GB" dirty="0"/>
              <a:t>20 page example portfolio</a:t>
            </a:r>
          </a:p>
          <a:p>
            <a:pPr lvl="1">
              <a:spcBef>
                <a:spcPts val="0"/>
              </a:spcBef>
            </a:pPr>
            <a:endParaRPr lang="en-GB" dirty="0"/>
          </a:p>
          <a:p>
            <a:pPr>
              <a:spcBef>
                <a:spcPts val="0"/>
              </a:spcBef>
            </a:pPr>
            <a:r>
              <a:rPr lang="en-GB" dirty="0"/>
              <a:t>CRF – marked as a teacher with marks &amp; teacher annotation</a:t>
            </a:r>
          </a:p>
          <a:p>
            <a:pPr lvl="1">
              <a:spcBef>
                <a:spcPts val="0"/>
              </a:spcBef>
            </a:pPr>
            <a:endParaRPr lang="en-GB" dirty="0"/>
          </a:p>
          <a:p>
            <a:pPr>
              <a:spcBef>
                <a:spcPts val="0"/>
              </a:spcBef>
            </a:pPr>
            <a:r>
              <a:rPr lang="en-GB" dirty="0"/>
              <a:t>c</a:t>
            </a:r>
            <a:r>
              <a:rPr lang="en-GB" dirty="0" smtClean="0"/>
              <a:t>ommentary </a:t>
            </a:r>
            <a:r>
              <a:rPr lang="en-GB" dirty="0"/>
              <a:t>– why marks have been awarded &amp; what could be </a:t>
            </a:r>
            <a:r>
              <a:rPr lang="en-GB" dirty="0" smtClean="0"/>
              <a:t>improved.</a:t>
            </a:r>
            <a:endParaRPr lang="en-GB" dirty="0"/>
          </a:p>
          <a:p>
            <a:pPr>
              <a:spcBef>
                <a:spcPts val="0"/>
              </a:spcBef>
            </a:pPr>
            <a:endParaRPr lang="en-GB" dirty="0"/>
          </a:p>
        </p:txBody>
      </p:sp>
      <p:sp>
        <p:nvSpPr>
          <p:cNvPr id="5" name="Slide Number Placeholder 4"/>
          <p:cNvSpPr>
            <a:spLocks noGrp="1"/>
          </p:cNvSpPr>
          <p:nvPr>
            <p:ph type="sldNum" sz="quarter" idx="4"/>
          </p:nvPr>
        </p:nvSpPr>
        <p:spPr/>
        <p:txBody>
          <a:bodyPr/>
          <a:lstStyle/>
          <a:p>
            <a:fld id="{9D4704D4-DAEA-4D4A-A9DC-4373E3AC7101}" type="slidenum">
              <a:rPr lang="en-GB" smtClean="0"/>
              <a:pPr/>
              <a:t>32</a:t>
            </a:fld>
            <a:endParaRPr lang="en-GB" dirty="0"/>
          </a:p>
        </p:txBody>
      </p:sp>
    </p:spTree>
    <p:extLst>
      <p:ext uri="{BB962C8B-B14F-4D97-AF65-F5344CB8AC3E}">
        <p14:creationId xmlns:p14="http://schemas.microsoft.com/office/powerpoint/2010/main" val="12495202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A: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None/>
            </a:pPr>
            <a:r>
              <a:rPr lang="en-US" sz="2400" dirty="0"/>
              <a:t>Do</a:t>
            </a:r>
            <a:r>
              <a:rPr lang="en-US" sz="2400" dirty="0" smtClean="0"/>
              <a:t>:</a:t>
            </a:r>
            <a:endParaRPr lang="en-US" sz="2400" u="sng" dirty="0"/>
          </a:p>
          <a:p>
            <a:pPr marL="285750" indent="-285750">
              <a:spcBef>
                <a:spcPts val="0"/>
              </a:spcBef>
              <a:buClr>
                <a:schemeClr val="tx1"/>
              </a:buClr>
            </a:pPr>
            <a:r>
              <a:rPr lang="en-US" sz="2400" dirty="0"/>
              <a:t>relate investigations to the contextual </a:t>
            </a:r>
            <a:r>
              <a:rPr lang="en-US" sz="2400" dirty="0" smtClean="0"/>
              <a:t>challenge</a:t>
            </a:r>
            <a:endParaRPr lang="en-US" sz="2400" dirty="0"/>
          </a:p>
          <a:p>
            <a:pPr marL="285750" indent="-285750">
              <a:spcBef>
                <a:spcPts val="0"/>
              </a:spcBef>
              <a:buClr>
                <a:schemeClr val="tx1"/>
              </a:buClr>
            </a:pPr>
            <a:r>
              <a:rPr lang="en-US" sz="2400" dirty="0"/>
              <a:t>clearly identify the client or </a:t>
            </a:r>
            <a:r>
              <a:rPr lang="en-US" sz="2400" dirty="0" smtClean="0"/>
              <a:t>user</a:t>
            </a:r>
            <a:endParaRPr lang="en-US" sz="2400" dirty="0"/>
          </a:p>
          <a:p>
            <a:pPr marL="285750" indent="-285750">
              <a:spcBef>
                <a:spcPts val="0"/>
              </a:spcBef>
              <a:buClr>
                <a:schemeClr val="tx1"/>
              </a:buClr>
            </a:pPr>
            <a:r>
              <a:rPr lang="en-US" sz="2400" dirty="0"/>
              <a:t>carry out primary </a:t>
            </a:r>
            <a:r>
              <a:rPr lang="en-US" sz="2400" dirty="0" smtClean="0"/>
              <a:t>research</a:t>
            </a:r>
            <a:endParaRPr lang="en-US" sz="2400" dirty="0"/>
          </a:p>
          <a:p>
            <a:pPr marL="285750" indent="-285750">
              <a:spcBef>
                <a:spcPts val="0"/>
              </a:spcBef>
              <a:buClr>
                <a:schemeClr val="tx1"/>
              </a:buClr>
            </a:pPr>
            <a:r>
              <a:rPr lang="en-US" sz="2400" dirty="0"/>
              <a:t>investigate the work of </a:t>
            </a:r>
            <a:r>
              <a:rPr lang="en-US" sz="2400" dirty="0" smtClean="0"/>
              <a:t>others</a:t>
            </a:r>
            <a:endParaRPr lang="en-US" sz="2400" dirty="0"/>
          </a:p>
          <a:p>
            <a:pPr marL="285750" indent="-285750">
              <a:spcBef>
                <a:spcPts val="0"/>
              </a:spcBef>
              <a:buClr>
                <a:schemeClr val="tx1"/>
              </a:buClr>
            </a:pPr>
            <a:r>
              <a:rPr lang="en-US" sz="2400" dirty="0"/>
              <a:t>reflect on the impact on </a:t>
            </a:r>
            <a:r>
              <a:rPr lang="en-US" sz="2400" dirty="0" smtClean="0"/>
              <a:t>society</a:t>
            </a:r>
            <a:endParaRPr lang="en-US" sz="2400" dirty="0"/>
          </a:p>
          <a:p>
            <a:pPr marL="285750" indent="-285750">
              <a:spcBef>
                <a:spcPts val="0"/>
              </a:spcBef>
              <a:buClr>
                <a:schemeClr val="tx1"/>
              </a:buClr>
            </a:pPr>
            <a:r>
              <a:rPr lang="en-US" sz="2400" dirty="0"/>
              <a:t>ensure investigation work actually informs design </a:t>
            </a:r>
            <a:r>
              <a:rPr lang="en-US" sz="2400" dirty="0" smtClean="0"/>
              <a:t>ideas</a:t>
            </a:r>
            <a:endParaRPr lang="en-US" sz="2400" dirty="0"/>
          </a:p>
          <a:p>
            <a:pPr marL="285750" indent="-285750">
              <a:spcBef>
                <a:spcPts val="0"/>
              </a:spcBef>
              <a:buClr>
                <a:schemeClr val="tx1"/>
              </a:buClr>
            </a:pPr>
            <a:r>
              <a:rPr lang="en-US" sz="2400" dirty="0"/>
              <a:t>credit investigation work throughout</a:t>
            </a:r>
            <a:r>
              <a:rPr lang="en-US" sz="2400" dirty="0" smtClean="0"/>
              <a:t>.</a:t>
            </a:r>
          </a:p>
          <a:p>
            <a:pPr marL="0" indent="0">
              <a:spcBef>
                <a:spcPts val="0"/>
              </a:spcBef>
              <a:buClr>
                <a:schemeClr val="tx1"/>
              </a:buClr>
              <a:buNone/>
            </a:pPr>
            <a:endParaRPr lang="en-US" sz="2400" dirty="0"/>
          </a:p>
          <a:p>
            <a:pPr marL="0" indent="0">
              <a:spcBef>
                <a:spcPts val="0"/>
              </a:spcBef>
              <a:buNone/>
            </a:pPr>
            <a:r>
              <a:rPr lang="en-US" sz="2400" dirty="0"/>
              <a:t>Don’t:</a:t>
            </a:r>
            <a:endParaRPr lang="en-US" sz="2400" u="sng" dirty="0"/>
          </a:p>
          <a:p>
            <a:pPr marL="285750" indent="-285750">
              <a:spcBef>
                <a:spcPts val="0"/>
              </a:spcBef>
              <a:buClr>
                <a:schemeClr val="tx1"/>
              </a:buClr>
            </a:pPr>
            <a:r>
              <a:rPr lang="en-US" sz="2400" dirty="0"/>
              <a:t>over-structure the approach </a:t>
            </a:r>
          </a:p>
          <a:p>
            <a:pPr marL="285750" indent="-285750">
              <a:spcBef>
                <a:spcPts val="0"/>
              </a:spcBef>
              <a:buClr>
                <a:schemeClr val="tx1"/>
              </a:buClr>
            </a:pPr>
            <a:r>
              <a:rPr lang="en-US" sz="2400" dirty="0"/>
              <a:t>produce generic statements.</a:t>
            </a:r>
            <a:endParaRPr lang="en-GB" sz="2400" dirty="0"/>
          </a:p>
          <a:p>
            <a:pPr marL="0" indent="0">
              <a:spcBef>
                <a:spcPts val="0"/>
              </a:spcBef>
              <a:buClr>
                <a:schemeClr val="tx1"/>
              </a:buClr>
              <a:buNone/>
            </a:pPr>
            <a:endParaRPr lang="en-US"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33</a:t>
            </a:fld>
            <a:endParaRPr lang="en-GB" dirty="0"/>
          </a:p>
        </p:txBody>
      </p:sp>
    </p:spTree>
    <p:custDataLst>
      <p:tags r:id="rId1"/>
    </p:custDataLst>
    <p:extLst>
      <p:ext uri="{BB962C8B-B14F-4D97-AF65-F5344CB8AC3E}">
        <p14:creationId xmlns:p14="http://schemas.microsoft.com/office/powerpoint/2010/main" val="336956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260013"/>
            <a:ext cx="8045200" cy="431181"/>
          </a:xfrm>
        </p:spPr>
        <p:txBody>
          <a:bodyPr/>
          <a:lstStyle/>
          <a:p>
            <a:r>
              <a:rPr lang="en-GB" sz="3200" dirty="0">
                <a:latin typeface="AQA Chevin Pro Light" pitchFamily="34" charset="0"/>
              </a:rPr>
              <a:t>Section A: Identifying </a:t>
            </a:r>
            <a:r>
              <a:rPr lang="en-GB" sz="3200" dirty="0" smtClean="0">
                <a:latin typeface="AQA Chevin Pro Light" pitchFamily="34" charset="0"/>
              </a:rPr>
              <a:t>and </a:t>
            </a:r>
            <a:r>
              <a:rPr lang="en-GB" sz="3200" dirty="0">
                <a:latin typeface="AQA Chevin Pro Light" pitchFamily="34" charset="0"/>
              </a:rPr>
              <a:t>investigating design possibilities </a:t>
            </a:r>
            <a:br>
              <a:rPr lang="en-GB" sz="3200" dirty="0">
                <a:latin typeface="AQA Chevin Pro Light" pitchFamily="34" charset="0"/>
              </a:rPr>
            </a:br>
            <a:endParaRPr lang="en-GB" sz="32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0" name="Slide Number Placeholder 9"/>
          <p:cNvSpPr>
            <a:spLocks noGrp="1"/>
          </p:cNvSpPr>
          <p:nvPr>
            <p:ph type="sldNum" sz="quarter" idx="4"/>
          </p:nvPr>
        </p:nvSpPr>
        <p:spPr/>
        <p:txBody>
          <a:bodyPr/>
          <a:lstStyle/>
          <a:p>
            <a:fld id="{9D4704D4-DAEA-4D4A-A9DC-4373E3AC7101}" type="slidenum">
              <a:rPr lang="en-GB" smtClean="0"/>
              <a:pPr/>
              <a:t>34</a:t>
            </a:fld>
            <a:endParaRPr lang="en-GB" dirty="0"/>
          </a:p>
        </p:txBody>
      </p:sp>
      <p:pic>
        <p:nvPicPr>
          <p:cNvPr id="1026" name="Picture 2"/>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34826" t="24676" r="36356" b="38290"/>
          <a:stretch/>
        </p:blipFill>
        <p:spPr bwMode="auto">
          <a:xfrm>
            <a:off x="1142669" y="1117069"/>
            <a:ext cx="6372950" cy="511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620000" y="3022600"/>
            <a:ext cx="498534" cy="307777"/>
          </a:xfrm>
          <a:prstGeom prst="rect">
            <a:avLst/>
          </a:prstGeom>
          <a:noFill/>
        </p:spPr>
        <p:txBody>
          <a:bodyPr wrap="none" lIns="0" tIns="0" rIns="0" bIns="0" rtlCol="0">
            <a:spAutoFit/>
          </a:bodyPr>
          <a:lstStyle/>
          <a:p>
            <a:r>
              <a:rPr lang="en-GB" sz="2000" dirty="0" smtClean="0"/>
              <a:t>4/10</a:t>
            </a:r>
          </a:p>
        </p:txBody>
      </p:sp>
    </p:spTree>
    <p:extLst>
      <p:ext uri="{BB962C8B-B14F-4D97-AF65-F5344CB8AC3E}">
        <p14:creationId xmlns:p14="http://schemas.microsoft.com/office/powerpoint/2010/main" val="13313342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B: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None/>
            </a:pPr>
            <a:r>
              <a:rPr lang="en-US" sz="2400" dirty="0"/>
              <a:t>Do:</a:t>
            </a:r>
            <a:endParaRPr lang="en-US" sz="2400" u="sng" dirty="0"/>
          </a:p>
          <a:p>
            <a:pPr marL="285750" indent="-285750">
              <a:spcBef>
                <a:spcPts val="0"/>
              </a:spcBef>
              <a:buClr>
                <a:schemeClr val="tx1"/>
              </a:buClr>
            </a:pPr>
            <a:r>
              <a:rPr lang="en-US" sz="2400" dirty="0"/>
              <a:t>relate design brief to the contextual </a:t>
            </a:r>
            <a:r>
              <a:rPr lang="en-US" sz="2400" dirty="0" smtClean="0"/>
              <a:t>challenge</a:t>
            </a:r>
            <a:endParaRPr lang="en-US" sz="2400" dirty="0"/>
          </a:p>
          <a:p>
            <a:pPr marL="285750" indent="-285750">
              <a:spcBef>
                <a:spcPts val="0"/>
              </a:spcBef>
              <a:buClr>
                <a:schemeClr val="tx1"/>
              </a:buClr>
            </a:pPr>
            <a:r>
              <a:rPr lang="en-US" sz="2400" dirty="0"/>
              <a:t>ensure specification criteria have real </a:t>
            </a:r>
            <a:r>
              <a:rPr lang="en-US" sz="2400" dirty="0" smtClean="0"/>
              <a:t>purpose</a:t>
            </a:r>
            <a:endParaRPr lang="en-US" sz="2400" dirty="0"/>
          </a:p>
          <a:p>
            <a:pPr marL="285750" indent="-285750">
              <a:spcBef>
                <a:spcPts val="0"/>
              </a:spcBef>
              <a:buClr>
                <a:schemeClr val="tx1"/>
              </a:buClr>
            </a:pPr>
            <a:r>
              <a:rPr lang="en-US" sz="2400" dirty="0"/>
              <a:t>make criteria </a:t>
            </a:r>
            <a:r>
              <a:rPr lang="en-US" sz="2400" dirty="0" smtClean="0"/>
              <a:t>measurable</a:t>
            </a:r>
            <a:endParaRPr lang="en-US" sz="2400" dirty="0"/>
          </a:p>
          <a:p>
            <a:pPr marL="285750" indent="-285750">
              <a:spcBef>
                <a:spcPts val="0"/>
              </a:spcBef>
              <a:buClr>
                <a:schemeClr val="tx1"/>
              </a:buClr>
            </a:pPr>
            <a:r>
              <a:rPr lang="en-US" sz="2400" dirty="0"/>
              <a:t>clearly address the clients’ or users’ needs and </a:t>
            </a:r>
            <a:r>
              <a:rPr lang="en-US" sz="2400" dirty="0" smtClean="0"/>
              <a:t>wants</a:t>
            </a:r>
            <a:endParaRPr lang="en-US" sz="2400" dirty="0"/>
          </a:p>
          <a:p>
            <a:pPr marL="285750" indent="-285750">
              <a:spcBef>
                <a:spcPts val="0"/>
              </a:spcBef>
              <a:buClr>
                <a:schemeClr val="tx1"/>
              </a:buClr>
            </a:pPr>
            <a:r>
              <a:rPr lang="en-US" sz="2400" dirty="0"/>
              <a:t>take into account any </a:t>
            </a:r>
            <a:r>
              <a:rPr lang="en-US" sz="2400" dirty="0" smtClean="0"/>
              <a:t>investigations</a:t>
            </a:r>
            <a:endParaRPr lang="en-US" sz="2400" dirty="0"/>
          </a:p>
          <a:p>
            <a:pPr marL="285750" indent="-285750">
              <a:spcBef>
                <a:spcPts val="0"/>
              </a:spcBef>
              <a:buClr>
                <a:schemeClr val="tx1"/>
              </a:buClr>
            </a:pPr>
            <a:r>
              <a:rPr lang="en-US" sz="2400" dirty="0"/>
              <a:t>justify your points </a:t>
            </a:r>
            <a:r>
              <a:rPr lang="en-US" sz="2400" dirty="0" smtClean="0"/>
              <a:t>clearly</a:t>
            </a:r>
            <a:endParaRPr lang="en-US" sz="2400" dirty="0"/>
          </a:p>
          <a:p>
            <a:pPr marL="285750" indent="-285750">
              <a:spcBef>
                <a:spcPts val="0"/>
              </a:spcBef>
              <a:buClr>
                <a:schemeClr val="tx1"/>
              </a:buClr>
            </a:pPr>
            <a:r>
              <a:rPr lang="en-US" sz="2400" dirty="0"/>
              <a:t>ensure this informs your design stages</a:t>
            </a:r>
            <a:r>
              <a:rPr lang="en-US" sz="2400" dirty="0" smtClean="0"/>
              <a:t>.</a:t>
            </a:r>
          </a:p>
          <a:p>
            <a:pPr marL="285750" indent="-285750">
              <a:spcBef>
                <a:spcPts val="0"/>
              </a:spcBef>
              <a:buClr>
                <a:schemeClr val="tx1"/>
              </a:buClr>
            </a:pPr>
            <a:endParaRPr lang="en-US" sz="2400" dirty="0" smtClean="0"/>
          </a:p>
          <a:p>
            <a:pPr marL="0" indent="0">
              <a:spcBef>
                <a:spcPts val="0"/>
              </a:spcBef>
              <a:buNone/>
            </a:pPr>
            <a:r>
              <a:rPr lang="en-US" sz="2400" dirty="0"/>
              <a:t>Don’t:</a:t>
            </a:r>
            <a:endParaRPr lang="en-US" sz="2400" u="sng" dirty="0"/>
          </a:p>
          <a:p>
            <a:pPr marL="285750" indent="-285750">
              <a:spcBef>
                <a:spcPts val="0"/>
              </a:spcBef>
              <a:buClr>
                <a:schemeClr val="tx1"/>
              </a:buClr>
            </a:pPr>
            <a:r>
              <a:rPr lang="en-US" sz="2400" dirty="0"/>
              <a:t>over-structure the approach </a:t>
            </a:r>
          </a:p>
          <a:p>
            <a:pPr marL="285750" indent="-285750">
              <a:spcBef>
                <a:spcPts val="0"/>
              </a:spcBef>
              <a:buClr>
                <a:schemeClr val="tx1"/>
              </a:buClr>
            </a:pPr>
            <a:r>
              <a:rPr lang="en-US" sz="2400" dirty="0"/>
              <a:t>produce generic statements.</a:t>
            </a:r>
            <a:endParaRPr lang="en-GB" sz="2400" dirty="0"/>
          </a:p>
          <a:p>
            <a:pPr marL="285750" indent="-285750">
              <a:spcBef>
                <a:spcPts val="0"/>
              </a:spcBef>
              <a:buClr>
                <a:schemeClr val="tx1"/>
              </a:buClr>
            </a:pPr>
            <a:endParaRPr lang="en-US" sz="2400"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35</a:t>
            </a:fld>
            <a:endParaRPr lang="en-GB" dirty="0"/>
          </a:p>
        </p:txBody>
      </p:sp>
    </p:spTree>
    <p:custDataLst>
      <p:tags r:id="rId1"/>
    </p:custDataLst>
    <p:extLst>
      <p:ext uri="{BB962C8B-B14F-4D97-AF65-F5344CB8AC3E}">
        <p14:creationId xmlns:p14="http://schemas.microsoft.com/office/powerpoint/2010/main" val="26944653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350" y="225541"/>
            <a:ext cx="8045200" cy="431181"/>
          </a:xfrm>
        </p:spPr>
        <p:txBody>
          <a:bodyPr>
            <a:noAutofit/>
          </a:bodyPr>
          <a:lstStyle/>
          <a:p>
            <a:r>
              <a:rPr lang="en-GB" sz="3200" dirty="0">
                <a:solidFill>
                  <a:schemeClr val="tx2"/>
                </a:solidFill>
                <a:latin typeface="AQA Chevin Pro Light" pitchFamily="34" charset="0"/>
              </a:rPr>
              <a:t>Section B: </a:t>
            </a:r>
            <a:r>
              <a:rPr lang="en-GB" sz="3200" dirty="0" smtClean="0">
                <a:solidFill>
                  <a:schemeClr val="tx2"/>
                </a:solidFill>
                <a:latin typeface="AQA Chevin Pro Light" pitchFamily="34" charset="0"/>
              </a:rPr>
              <a:t>producing </a:t>
            </a:r>
            <a:r>
              <a:rPr lang="en-GB" sz="3200" dirty="0">
                <a:solidFill>
                  <a:schemeClr val="tx2"/>
                </a:solidFill>
                <a:latin typeface="AQA Chevin Pro Light" pitchFamily="34" charset="0"/>
              </a:rPr>
              <a:t>a design brief </a:t>
            </a:r>
            <a:r>
              <a:rPr lang="en-GB" sz="3200" dirty="0" smtClean="0">
                <a:solidFill>
                  <a:schemeClr val="tx2"/>
                </a:solidFill>
                <a:latin typeface="AQA Chevin Pro Light" pitchFamily="34" charset="0"/>
              </a:rPr>
              <a:t>and </a:t>
            </a:r>
            <a:r>
              <a:rPr lang="en-GB" sz="3200" dirty="0">
                <a:solidFill>
                  <a:schemeClr val="tx2"/>
                </a:solidFill>
                <a:latin typeface="AQA Chevin Pro Light" pitchFamily="34" charset="0"/>
              </a:rPr>
              <a:t>specification</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0"/>
          </p:nvPr>
        </p:nvSpPr>
        <p:spPr/>
        <p:txBody>
          <a:bodyPr/>
          <a:lstStyle/>
          <a:p>
            <a:r>
              <a:rPr lang="en-US" smtClean="0"/>
              <a:t>Copyright © AQA and its licensors. All rights reserved.</a:t>
            </a:r>
            <a:endParaRPr lang="en-US" dirty="0"/>
          </a:p>
        </p:txBody>
      </p:sp>
      <p:sp>
        <p:nvSpPr>
          <p:cNvPr id="8" name="Slide Number Placeholder 7"/>
          <p:cNvSpPr>
            <a:spLocks noGrp="1"/>
          </p:cNvSpPr>
          <p:nvPr>
            <p:ph type="sldNum" sz="quarter" idx="4"/>
          </p:nvPr>
        </p:nvSpPr>
        <p:spPr/>
        <p:txBody>
          <a:bodyPr/>
          <a:lstStyle/>
          <a:p>
            <a:fld id="{9D4704D4-DAEA-4D4A-A9DC-4373E3AC7101}" type="slidenum">
              <a:rPr lang="en-GB" smtClean="0"/>
              <a:pPr/>
              <a:t>36</a:t>
            </a:fld>
            <a:endParaRPr lang="en-GB" dirty="0"/>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5596" t="45429" r="36666" b="35333"/>
          <a:stretch/>
        </p:blipFill>
        <p:spPr bwMode="auto">
          <a:xfrm>
            <a:off x="716484" y="1891048"/>
            <a:ext cx="7005116" cy="3036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7733016" y="1181100"/>
            <a:ext cx="498534" cy="307777"/>
          </a:xfrm>
          <a:prstGeom prst="rect">
            <a:avLst/>
          </a:prstGeom>
          <a:noFill/>
        </p:spPr>
        <p:txBody>
          <a:bodyPr wrap="none" lIns="0" tIns="0" rIns="0" bIns="0" rtlCol="0">
            <a:spAutoFit/>
          </a:bodyPr>
          <a:lstStyle/>
          <a:p>
            <a:r>
              <a:rPr lang="en-GB" sz="2000" dirty="0"/>
              <a:t>5</a:t>
            </a:r>
            <a:r>
              <a:rPr lang="en-GB" sz="2000" dirty="0" smtClean="0"/>
              <a:t>/10</a:t>
            </a:r>
          </a:p>
        </p:txBody>
      </p:sp>
    </p:spTree>
    <p:custDataLst>
      <p:tags r:id="rId1"/>
    </p:custDataLst>
    <p:extLst>
      <p:ext uri="{BB962C8B-B14F-4D97-AF65-F5344CB8AC3E}">
        <p14:creationId xmlns:p14="http://schemas.microsoft.com/office/powerpoint/2010/main" val="9982352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C: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None/>
            </a:pPr>
            <a:r>
              <a:rPr lang="en-US" sz="2400" dirty="0"/>
              <a:t>Do:</a:t>
            </a:r>
            <a:endParaRPr lang="en-US" sz="2400" u="sng" dirty="0"/>
          </a:p>
          <a:p>
            <a:pPr indent="-285750">
              <a:spcBef>
                <a:spcPts val="0"/>
              </a:spcBef>
              <a:buClr>
                <a:schemeClr val="tx1"/>
              </a:buClr>
            </a:pPr>
            <a:r>
              <a:rPr lang="en-US" sz="2400" dirty="0"/>
              <a:t>encourage flair originality and risk </a:t>
            </a:r>
            <a:r>
              <a:rPr lang="en-US" sz="2400" dirty="0" smtClean="0"/>
              <a:t>taking</a:t>
            </a:r>
            <a:endParaRPr lang="en-US" sz="2400" dirty="0"/>
          </a:p>
          <a:p>
            <a:pPr indent="-285750">
              <a:spcBef>
                <a:spcPts val="0"/>
              </a:spcBef>
              <a:buClr>
                <a:schemeClr val="tx1"/>
              </a:buClr>
            </a:pPr>
            <a:r>
              <a:rPr lang="en-US" sz="2400" dirty="0"/>
              <a:t>annotate designs and explain your </a:t>
            </a:r>
            <a:r>
              <a:rPr lang="en-US" sz="2400" dirty="0" smtClean="0"/>
              <a:t>points</a:t>
            </a:r>
            <a:endParaRPr lang="en-US" sz="2400" dirty="0"/>
          </a:p>
          <a:p>
            <a:pPr indent="-285750">
              <a:spcBef>
                <a:spcPts val="0"/>
              </a:spcBef>
              <a:buClr>
                <a:schemeClr val="tx1"/>
              </a:buClr>
            </a:pPr>
            <a:r>
              <a:rPr lang="en-US" sz="2400" dirty="0"/>
              <a:t>relate your designs to any investigation </a:t>
            </a:r>
            <a:r>
              <a:rPr lang="en-US" sz="2400" dirty="0" smtClean="0"/>
              <a:t>work</a:t>
            </a:r>
            <a:endParaRPr lang="en-US" sz="2400" dirty="0"/>
          </a:p>
          <a:p>
            <a:pPr indent="-285750">
              <a:spcBef>
                <a:spcPts val="0"/>
              </a:spcBef>
              <a:buClr>
                <a:schemeClr val="tx1"/>
              </a:buClr>
            </a:pPr>
            <a:r>
              <a:rPr lang="en-US" sz="2400" dirty="0"/>
              <a:t>encourage different design approaches</a:t>
            </a:r>
            <a:r>
              <a:rPr lang="en-US" sz="2400" dirty="0" smtClean="0"/>
              <a:t>.</a:t>
            </a:r>
          </a:p>
          <a:p>
            <a:pPr marL="0" indent="0">
              <a:spcBef>
                <a:spcPts val="0"/>
              </a:spcBef>
              <a:buNone/>
            </a:pPr>
            <a:r>
              <a:rPr lang="en-US" sz="2400" dirty="0"/>
              <a:t>Don’t:</a:t>
            </a:r>
            <a:endParaRPr lang="en-US" sz="2400" u="sng" dirty="0"/>
          </a:p>
          <a:p>
            <a:pPr indent="-285750">
              <a:spcBef>
                <a:spcPts val="0"/>
              </a:spcBef>
              <a:buClr>
                <a:schemeClr val="tx1"/>
              </a:buClr>
            </a:pPr>
            <a:r>
              <a:rPr lang="en-US" sz="2400" dirty="0"/>
              <a:t>over-generate ideas</a:t>
            </a:r>
          </a:p>
          <a:p>
            <a:pPr indent="-285750">
              <a:spcBef>
                <a:spcPts val="0"/>
              </a:spcBef>
              <a:buClr>
                <a:schemeClr val="tx1"/>
              </a:buClr>
            </a:pPr>
            <a:r>
              <a:rPr lang="en-US" sz="2400" dirty="0"/>
              <a:t>become fixated on a design or strategy</a:t>
            </a:r>
          </a:p>
          <a:p>
            <a:pPr indent="-285750">
              <a:spcBef>
                <a:spcPts val="0"/>
              </a:spcBef>
              <a:buClr>
                <a:schemeClr val="tx1"/>
              </a:buClr>
            </a:pPr>
            <a:r>
              <a:rPr lang="en-US" sz="2400" dirty="0"/>
              <a:t>allow the quality of sketch to be more important than quality of the idea.</a:t>
            </a:r>
          </a:p>
          <a:p>
            <a:pPr indent="-285750">
              <a:spcBef>
                <a:spcPts val="0"/>
              </a:spcBef>
              <a:buClr>
                <a:schemeClr val="tx1"/>
              </a:buClr>
            </a:pPr>
            <a:endParaRPr lang="en-US" sz="2400"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37</a:t>
            </a:fld>
            <a:endParaRPr lang="en-GB" dirty="0"/>
          </a:p>
        </p:txBody>
      </p:sp>
    </p:spTree>
    <p:custDataLst>
      <p:tags r:id="rId1"/>
    </p:custDataLst>
    <p:extLst>
      <p:ext uri="{BB962C8B-B14F-4D97-AF65-F5344CB8AC3E}">
        <p14:creationId xmlns:p14="http://schemas.microsoft.com/office/powerpoint/2010/main" val="38203931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Section C: Generating 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38</a:t>
            </a:fld>
            <a:endParaRPr lang="en-GB" dirty="0"/>
          </a:p>
        </p:txBody>
      </p:sp>
      <p:sp>
        <p:nvSpPr>
          <p:cNvPr id="3" name="Content Placeholder 2"/>
          <p:cNvSpPr>
            <a:spLocks noGrp="1"/>
          </p:cNvSpPr>
          <p:nvPr>
            <p:ph idx="1"/>
          </p:nvPr>
        </p:nvSpPr>
        <p:spPr/>
        <p:txBody>
          <a:bodyPr/>
          <a:lstStyle/>
          <a:p>
            <a:endParaRPr lang="en-GB"/>
          </a:p>
        </p:txBody>
      </p:sp>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5238" t="40095" r="36666" b="22953"/>
          <a:stretch/>
        </p:blipFill>
        <p:spPr bwMode="auto">
          <a:xfrm>
            <a:off x="540000" y="1530350"/>
            <a:ext cx="5873500" cy="4828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7620000" y="3022600"/>
            <a:ext cx="498534" cy="307777"/>
          </a:xfrm>
          <a:prstGeom prst="rect">
            <a:avLst/>
          </a:prstGeom>
          <a:noFill/>
        </p:spPr>
        <p:txBody>
          <a:bodyPr wrap="none" lIns="0" tIns="0" rIns="0" bIns="0" rtlCol="0">
            <a:spAutoFit/>
          </a:bodyPr>
          <a:lstStyle/>
          <a:p>
            <a:r>
              <a:rPr lang="en-GB" sz="2000" dirty="0" smtClean="0"/>
              <a:t>8/20</a:t>
            </a:r>
          </a:p>
        </p:txBody>
      </p:sp>
    </p:spTree>
    <p:custDataLst>
      <p:tags r:id="rId1"/>
    </p:custDataLst>
    <p:extLst>
      <p:ext uri="{BB962C8B-B14F-4D97-AF65-F5344CB8AC3E}">
        <p14:creationId xmlns:p14="http://schemas.microsoft.com/office/powerpoint/2010/main" val="32165068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D: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None/>
            </a:pPr>
            <a:r>
              <a:rPr lang="en-US" sz="2400" dirty="0"/>
              <a:t>Do:</a:t>
            </a:r>
          </a:p>
          <a:p>
            <a:pPr indent="-285750">
              <a:spcBef>
                <a:spcPts val="0"/>
              </a:spcBef>
              <a:buClr>
                <a:schemeClr val="tx1"/>
              </a:buClr>
            </a:pPr>
            <a:r>
              <a:rPr lang="en-US" sz="2400" dirty="0"/>
              <a:t>use a range of techniques to develop </a:t>
            </a:r>
            <a:r>
              <a:rPr lang="en-US" sz="2400" dirty="0" smtClean="0"/>
              <a:t>designs</a:t>
            </a:r>
            <a:endParaRPr lang="en-US" sz="2400" dirty="0"/>
          </a:p>
          <a:p>
            <a:pPr indent="-285750">
              <a:spcBef>
                <a:spcPts val="0"/>
              </a:spcBef>
              <a:buClr>
                <a:schemeClr val="tx1"/>
              </a:buClr>
            </a:pPr>
            <a:r>
              <a:rPr lang="en-US" sz="2400" dirty="0"/>
              <a:t>model and test </a:t>
            </a:r>
            <a:r>
              <a:rPr lang="en-US" sz="2400" dirty="0" smtClean="0"/>
              <a:t>designs</a:t>
            </a:r>
            <a:endParaRPr lang="en-US" sz="2400" dirty="0"/>
          </a:p>
          <a:p>
            <a:pPr indent="-285750">
              <a:spcBef>
                <a:spcPts val="0"/>
              </a:spcBef>
              <a:buClr>
                <a:schemeClr val="tx1"/>
              </a:buClr>
            </a:pPr>
            <a:r>
              <a:rPr lang="en-US" sz="2400" dirty="0"/>
              <a:t>investigate and justify material and component </a:t>
            </a:r>
            <a:r>
              <a:rPr lang="en-US" sz="2400" dirty="0" smtClean="0"/>
              <a:t>selection</a:t>
            </a:r>
            <a:endParaRPr lang="en-US" sz="2400" dirty="0"/>
          </a:p>
          <a:p>
            <a:pPr indent="-285750">
              <a:spcBef>
                <a:spcPts val="0"/>
              </a:spcBef>
              <a:buClr>
                <a:schemeClr val="tx1"/>
              </a:buClr>
            </a:pPr>
            <a:r>
              <a:rPr lang="en-US" sz="2400" dirty="0"/>
              <a:t>produce a manufacturing specification </a:t>
            </a:r>
            <a:r>
              <a:rPr lang="en-US" sz="2400" dirty="0" err="1"/>
              <a:t>eg</a:t>
            </a:r>
            <a:r>
              <a:rPr lang="en-US" sz="2400" dirty="0"/>
              <a:t> cutting list, parts list, working drawing </a:t>
            </a:r>
            <a:r>
              <a:rPr lang="en-US" sz="2400" dirty="0" err="1" smtClean="0"/>
              <a:t>etc</a:t>
            </a:r>
            <a:endParaRPr lang="en-US" sz="2400" dirty="0"/>
          </a:p>
          <a:p>
            <a:pPr indent="-285750">
              <a:spcBef>
                <a:spcPts val="0"/>
              </a:spcBef>
              <a:buClr>
                <a:schemeClr val="tx1"/>
              </a:buClr>
            </a:pPr>
            <a:r>
              <a:rPr lang="en-US" sz="2400" dirty="0"/>
              <a:t>explain your decisions</a:t>
            </a:r>
            <a:r>
              <a:rPr lang="en-US" sz="2400" dirty="0" smtClean="0"/>
              <a:t>.</a:t>
            </a:r>
          </a:p>
          <a:p>
            <a:pPr marL="0" indent="0">
              <a:spcBef>
                <a:spcPts val="0"/>
              </a:spcBef>
              <a:buNone/>
            </a:pPr>
            <a:r>
              <a:rPr lang="en-US" sz="2400" dirty="0"/>
              <a:t>Don’t:</a:t>
            </a:r>
          </a:p>
          <a:p>
            <a:pPr indent="-285750">
              <a:spcBef>
                <a:spcPts val="0"/>
              </a:spcBef>
              <a:buClr>
                <a:schemeClr val="tx1"/>
              </a:buClr>
            </a:pPr>
            <a:r>
              <a:rPr lang="en-US" sz="2400" dirty="0"/>
              <a:t>concentrate on irrelevant materials</a:t>
            </a:r>
          </a:p>
          <a:p>
            <a:pPr indent="-285750">
              <a:spcBef>
                <a:spcPts val="0"/>
              </a:spcBef>
              <a:buClr>
                <a:schemeClr val="tx1"/>
              </a:buClr>
            </a:pPr>
            <a:r>
              <a:rPr lang="en-US" sz="2400" dirty="0"/>
              <a:t>artificially separate generating and developing ideas and investigation.</a:t>
            </a:r>
          </a:p>
          <a:p>
            <a:pPr indent="-285750">
              <a:spcBef>
                <a:spcPts val="0"/>
              </a:spcBef>
              <a:buClr>
                <a:schemeClr val="tx1"/>
              </a:buClr>
            </a:pPr>
            <a:endParaRPr lang="en-US" sz="2400"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39</a:t>
            </a:fld>
            <a:endParaRPr lang="en-GB" dirty="0"/>
          </a:p>
        </p:txBody>
      </p:sp>
    </p:spTree>
    <p:custDataLst>
      <p:tags r:id="rId1"/>
    </p:custDataLst>
    <p:extLst>
      <p:ext uri="{BB962C8B-B14F-4D97-AF65-F5344CB8AC3E}">
        <p14:creationId xmlns:p14="http://schemas.microsoft.com/office/powerpoint/2010/main" val="2930347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73015"/>
          </a:xfrm>
        </p:spPr>
        <p:txBody>
          <a:bodyPr>
            <a:normAutofit/>
          </a:bodyPr>
          <a:lstStyle/>
          <a:p>
            <a:r>
              <a:rPr lang="en-GB" sz="2600" dirty="0">
                <a:solidFill>
                  <a:schemeClr val="tx2"/>
                </a:solidFill>
                <a:latin typeface="AQA Chevin Pro Light" pitchFamily="34" charset="0"/>
              </a:rPr>
              <a:t>Mathematics and science understanding in questions</a:t>
            </a:r>
          </a:p>
        </p:txBody>
      </p:sp>
      <p:sp>
        <p:nvSpPr>
          <p:cNvPr id="4" name="Text Placeholder 6"/>
          <p:cNvSpPr txBox="1">
            <a:spLocks/>
          </p:cNvSpPr>
          <p:nvPr/>
        </p:nvSpPr>
        <p:spPr>
          <a:xfrm>
            <a:off x="540000" y="1490969"/>
            <a:ext cx="8238227"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355600" indent="-355600">
              <a:buClrTx/>
            </a:pPr>
            <a:r>
              <a:rPr lang="en-US" sz="1800" dirty="0"/>
              <a:t>It is a Department of Education requirement that the use of mathematical skill and scientific </a:t>
            </a:r>
            <a:r>
              <a:rPr lang="en-US" sz="1800" dirty="0" smtClean="0"/>
              <a:t>understanding </a:t>
            </a:r>
            <a:r>
              <a:rPr lang="en-US" sz="1800" dirty="0"/>
              <a:t>be included in all GCSE Design and technology </a:t>
            </a:r>
            <a:r>
              <a:rPr lang="en-US" sz="1800" dirty="0" smtClean="0"/>
              <a:t>examinations.</a:t>
            </a:r>
            <a:endParaRPr lang="en-US" sz="1800" dirty="0"/>
          </a:p>
          <a:p>
            <a:pPr marL="355600" indent="-355600">
              <a:buClrTx/>
            </a:pPr>
            <a:endParaRPr lang="en-US" sz="1800" dirty="0"/>
          </a:p>
          <a:p>
            <a:pPr marL="355600" indent="-355600">
              <a:buClrTx/>
            </a:pPr>
            <a:r>
              <a:rPr lang="en-US" sz="1800" dirty="0"/>
              <a:t>15% of the paper is mathematical </a:t>
            </a:r>
            <a:r>
              <a:rPr lang="en-US" sz="1800" dirty="0" smtClean="0"/>
              <a:t>skill </a:t>
            </a:r>
            <a:r>
              <a:rPr lang="en-US" sz="1800" dirty="0"/>
              <a:t>used in an application which is Design and Technology </a:t>
            </a:r>
            <a:r>
              <a:rPr lang="en-US" sz="1800" dirty="0" smtClean="0"/>
              <a:t>relevant. </a:t>
            </a:r>
            <a:r>
              <a:rPr lang="en-US" sz="1800" dirty="0"/>
              <a:t>Pages </a:t>
            </a:r>
            <a:r>
              <a:rPr lang="en-US" sz="1800" dirty="0" smtClean="0"/>
              <a:t>57–58 of </a:t>
            </a:r>
            <a:r>
              <a:rPr lang="en-US" sz="1800" dirty="0"/>
              <a:t>the specification list the required </a:t>
            </a:r>
            <a:r>
              <a:rPr lang="en-US" sz="1800" dirty="0" smtClean="0"/>
              <a:t>skills.</a:t>
            </a:r>
            <a:endParaRPr lang="en-US" sz="1800" dirty="0"/>
          </a:p>
          <a:p>
            <a:pPr marL="355600" indent="-355600">
              <a:buClrTx/>
            </a:pPr>
            <a:endParaRPr lang="en-US" sz="1800" dirty="0"/>
          </a:p>
          <a:p>
            <a:pPr marL="355600" indent="-355600">
              <a:buClrTx/>
            </a:pPr>
            <a:r>
              <a:rPr lang="en-US" sz="1800" dirty="0"/>
              <a:t>The scientific knowledge and skills are listed on Pages </a:t>
            </a:r>
            <a:r>
              <a:rPr lang="en-US" sz="1800" dirty="0" smtClean="0"/>
              <a:t>58–59.</a:t>
            </a: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Slide 80</a:t>
            </a: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Tree>
    <p:extLst>
      <p:ext uri="{BB962C8B-B14F-4D97-AF65-F5344CB8AC3E}">
        <p14:creationId xmlns:p14="http://schemas.microsoft.com/office/powerpoint/2010/main" val="3698819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Section D: </a:t>
            </a:r>
            <a:r>
              <a:rPr lang="en-GB" sz="3200" dirty="0">
                <a:latin typeface="AQA Chevin Pro Light" pitchFamily="34" charset="0"/>
              </a:rPr>
              <a:t>D</a:t>
            </a:r>
            <a:r>
              <a:rPr lang="en-GB" sz="3200" dirty="0" smtClean="0">
                <a:solidFill>
                  <a:schemeClr val="tx2"/>
                </a:solidFill>
                <a:latin typeface="AQA Chevin Pro Light" pitchFamily="34" charset="0"/>
              </a:rPr>
              <a:t>eveloping </a:t>
            </a:r>
            <a:r>
              <a:rPr lang="en-GB" sz="3200" dirty="0">
                <a:solidFill>
                  <a:schemeClr val="tx2"/>
                </a:solidFill>
                <a:latin typeface="AQA Chevin Pro Light" pitchFamily="34" charset="0"/>
              </a:rPr>
              <a:t>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40</a:t>
            </a:fld>
            <a:endParaRPr lang="en-GB" dirty="0"/>
          </a:p>
        </p:txBody>
      </p:sp>
      <p:sp>
        <p:nvSpPr>
          <p:cNvPr id="3" name="Content Placeholder 2"/>
          <p:cNvSpPr>
            <a:spLocks noGrp="1"/>
          </p:cNvSpPr>
          <p:nvPr>
            <p:ph idx="1"/>
          </p:nvPr>
        </p:nvSpPr>
        <p:spPr/>
        <p:txBody>
          <a:bodyPr/>
          <a:lstStyle/>
          <a:p>
            <a:endParaRPr lang="en-GB"/>
          </a:p>
        </p:txBody>
      </p:sp>
      <p:pic>
        <p:nvPicPr>
          <p:cNvPr id="409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5595" t="44286" r="36429" b="13809"/>
          <a:stretch/>
        </p:blipFill>
        <p:spPr bwMode="auto">
          <a:xfrm>
            <a:off x="1396167" y="1244631"/>
            <a:ext cx="5385633" cy="5041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7620000" y="3022600"/>
            <a:ext cx="498534" cy="307777"/>
          </a:xfrm>
          <a:prstGeom prst="rect">
            <a:avLst/>
          </a:prstGeom>
          <a:noFill/>
        </p:spPr>
        <p:txBody>
          <a:bodyPr wrap="none" lIns="0" tIns="0" rIns="0" bIns="0" rtlCol="0">
            <a:spAutoFit/>
          </a:bodyPr>
          <a:lstStyle/>
          <a:p>
            <a:r>
              <a:rPr lang="en-GB" sz="2000" dirty="0" smtClean="0"/>
              <a:t>5/20</a:t>
            </a:r>
          </a:p>
        </p:txBody>
      </p:sp>
    </p:spTree>
    <p:custDataLst>
      <p:tags r:id="rId1"/>
    </p:custDataLst>
    <p:extLst>
      <p:ext uri="{BB962C8B-B14F-4D97-AF65-F5344CB8AC3E}">
        <p14:creationId xmlns:p14="http://schemas.microsoft.com/office/powerpoint/2010/main" val="23836077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E: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Clr>
                <a:schemeClr val="tx1"/>
              </a:buClr>
              <a:buNone/>
            </a:pPr>
            <a:r>
              <a:rPr lang="en-US" sz="2400" dirty="0"/>
              <a:t>Do</a:t>
            </a:r>
            <a:r>
              <a:rPr lang="en-US" sz="2400" dirty="0" smtClean="0"/>
              <a:t>:</a:t>
            </a:r>
            <a:endParaRPr lang="en-US" sz="2400" u="sng" dirty="0"/>
          </a:p>
          <a:p>
            <a:pPr indent="-285750">
              <a:spcBef>
                <a:spcPts val="0"/>
              </a:spcBef>
              <a:buClr>
                <a:schemeClr val="tx1"/>
              </a:buClr>
            </a:pPr>
            <a:r>
              <a:rPr lang="en-US" sz="2400" dirty="0"/>
              <a:t>show clear quality control </a:t>
            </a:r>
            <a:r>
              <a:rPr lang="en-US" sz="2400" dirty="0" smtClean="0"/>
              <a:t>checks</a:t>
            </a:r>
            <a:endParaRPr lang="en-US" sz="2400" dirty="0"/>
          </a:p>
          <a:p>
            <a:pPr indent="-285750">
              <a:spcBef>
                <a:spcPts val="0"/>
              </a:spcBef>
              <a:buClr>
                <a:schemeClr val="tx1"/>
              </a:buClr>
            </a:pPr>
            <a:r>
              <a:rPr lang="en-US" sz="2400" dirty="0"/>
              <a:t>take pictures to record the stages and techniques used for </a:t>
            </a:r>
            <a:r>
              <a:rPr lang="en-US" sz="2400" dirty="0" smtClean="0"/>
              <a:t>making</a:t>
            </a:r>
            <a:endParaRPr lang="en-US" sz="2400" dirty="0"/>
          </a:p>
          <a:p>
            <a:pPr indent="-285750">
              <a:spcBef>
                <a:spcPts val="0"/>
              </a:spcBef>
              <a:buClr>
                <a:schemeClr val="tx1"/>
              </a:buClr>
            </a:pPr>
            <a:r>
              <a:rPr lang="en-US" sz="2400" dirty="0"/>
              <a:t>take a range of final photos of the </a:t>
            </a:r>
            <a:r>
              <a:rPr lang="en-US" sz="2400" dirty="0" smtClean="0"/>
              <a:t>prototype</a:t>
            </a:r>
            <a:endParaRPr lang="en-US" sz="2400" dirty="0"/>
          </a:p>
          <a:p>
            <a:pPr indent="-285750">
              <a:spcBef>
                <a:spcPts val="0"/>
              </a:spcBef>
              <a:buClr>
                <a:schemeClr val="tx1"/>
              </a:buClr>
            </a:pPr>
            <a:r>
              <a:rPr lang="en-US" sz="2400" dirty="0"/>
              <a:t>annotate the CRF explaining what techniques have been used</a:t>
            </a:r>
            <a:r>
              <a:rPr lang="en-US" sz="2400" dirty="0" smtClean="0"/>
              <a:t>.</a:t>
            </a:r>
          </a:p>
          <a:p>
            <a:pPr marL="0" indent="0">
              <a:buClr>
                <a:schemeClr val="tx1"/>
              </a:buClr>
              <a:buNone/>
            </a:pPr>
            <a:r>
              <a:rPr lang="en-US" sz="2400" dirty="0"/>
              <a:t>Don’t:</a:t>
            </a:r>
            <a:endParaRPr lang="en-US" sz="2400" u="sng" dirty="0"/>
          </a:p>
          <a:p>
            <a:pPr marL="285750" indent="-285750">
              <a:buClr>
                <a:schemeClr val="tx1"/>
              </a:buClr>
            </a:pPr>
            <a:r>
              <a:rPr lang="en-US" sz="2400" dirty="0"/>
              <a:t>take poor quality/minimal photos</a:t>
            </a:r>
          </a:p>
          <a:p>
            <a:pPr marL="285750" indent="-285750">
              <a:buClr>
                <a:schemeClr val="tx1"/>
              </a:buClr>
            </a:pPr>
            <a:r>
              <a:rPr lang="en-US" sz="2400" dirty="0"/>
              <a:t>limit the techniques used</a:t>
            </a:r>
          </a:p>
          <a:p>
            <a:pPr marL="285750" indent="-285750">
              <a:buClr>
                <a:schemeClr val="tx1"/>
              </a:buClr>
            </a:pPr>
            <a:r>
              <a:rPr lang="en-US" sz="2400" dirty="0"/>
              <a:t>spend a disproportionate amount of time on this section</a:t>
            </a:r>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41</a:t>
            </a:fld>
            <a:endParaRPr lang="en-GB" dirty="0"/>
          </a:p>
        </p:txBody>
      </p:sp>
    </p:spTree>
    <p:custDataLst>
      <p:tags r:id="rId1"/>
    </p:custDataLst>
    <p:extLst>
      <p:ext uri="{BB962C8B-B14F-4D97-AF65-F5344CB8AC3E}">
        <p14:creationId xmlns:p14="http://schemas.microsoft.com/office/powerpoint/2010/main" val="35669187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Section E: Realising design ideas</a:t>
            </a:r>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42</a:t>
            </a:fld>
            <a:endParaRPr lang="en-GB" dirty="0"/>
          </a:p>
        </p:txBody>
      </p:sp>
      <p:sp>
        <p:nvSpPr>
          <p:cNvPr id="3" name="Content Placeholder 2"/>
          <p:cNvSpPr>
            <a:spLocks noGrp="1"/>
          </p:cNvSpPr>
          <p:nvPr>
            <p:ph idx="1"/>
          </p:nvPr>
        </p:nvSpPr>
        <p:spPr/>
        <p:txBody>
          <a:bodyPr/>
          <a:lstStyle/>
          <a:p>
            <a:endParaRPr lang="en-GB"/>
          </a:p>
        </p:txBody>
      </p:sp>
      <p:pic>
        <p:nvPicPr>
          <p:cNvPr id="512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2500" t="35524" r="24405" b="10952"/>
          <a:stretch/>
        </p:blipFill>
        <p:spPr bwMode="auto">
          <a:xfrm>
            <a:off x="444464" y="1231536"/>
            <a:ext cx="7620036" cy="4800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8118534" y="2565400"/>
            <a:ext cx="498534" cy="307777"/>
          </a:xfrm>
          <a:prstGeom prst="rect">
            <a:avLst/>
          </a:prstGeom>
          <a:noFill/>
        </p:spPr>
        <p:txBody>
          <a:bodyPr wrap="none" lIns="0" tIns="0" rIns="0" bIns="0" rtlCol="0">
            <a:spAutoFit/>
          </a:bodyPr>
          <a:lstStyle/>
          <a:p>
            <a:r>
              <a:rPr lang="en-GB" sz="2000" dirty="0" smtClean="0"/>
              <a:t>9/20</a:t>
            </a:r>
          </a:p>
        </p:txBody>
      </p:sp>
    </p:spTree>
    <p:custDataLst>
      <p:tags r:id="rId1"/>
    </p:custDataLst>
    <p:extLst>
      <p:ext uri="{BB962C8B-B14F-4D97-AF65-F5344CB8AC3E}">
        <p14:creationId xmlns:p14="http://schemas.microsoft.com/office/powerpoint/2010/main" val="32152035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F: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Clr>
                <a:schemeClr val="tx1"/>
              </a:buClr>
              <a:buNone/>
            </a:pPr>
            <a:r>
              <a:rPr lang="en-US" sz="2400" dirty="0"/>
              <a:t>Do</a:t>
            </a:r>
            <a:r>
              <a:rPr lang="en-US" sz="2400" dirty="0" smtClean="0"/>
              <a:t>:</a:t>
            </a:r>
            <a:endParaRPr lang="en-US" sz="2400" u="sng" dirty="0"/>
          </a:p>
          <a:p>
            <a:pPr marL="285750" indent="-285750">
              <a:spcBef>
                <a:spcPts val="0"/>
              </a:spcBef>
              <a:buClr>
                <a:schemeClr val="tx1"/>
              </a:buClr>
            </a:pPr>
            <a:r>
              <a:rPr lang="en-US" sz="2400" dirty="0"/>
              <a:t>encourage analysis </a:t>
            </a:r>
            <a:r>
              <a:rPr lang="en-US" sz="2400" dirty="0" smtClean="0"/>
              <a:t>throughout</a:t>
            </a:r>
            <a:endParaRPr lang="en-US" sz="2400" dirty="0"/>
          </a:p>
          <a:p>
            <a:pPr marL="285750" indent="-285750">
              <a:spcBef>
                <a:spcPts val="0"/>
              </a:spcBef>
              <a:buClr>
                <a:schemeClr val="tx1"/>
              </a:buClr>
            </a:pPr>
            <a:r>
              <a:rPr lang="en-US" sz="2400" dirty="0"/>
              <a:t>test against the </a:t>
            </a:r>
            <a:r>
              <a:rPr lang="en-US" sz="2400" dirty="0" smtClean="0"/>
              <a:t>criteria</a:t>
            </a:r>
            <a:endParaRPr lang="en-US" sz="2400" dirty="0"/>
          </a:p>
          <a:p>
            <a:pPr marL="285750" indent="-285750">
              <a:spcBef>
                <a:spcPts val="0"/>
              </a:spcBef>
              <a:buClr>
                <a:schemeClr val="tx1"/>
              </a:buClr>
            </a:pPr>
            <a:r>
              <a:rPr lang="en-US" sz="2400" dirty="0"/>
              <a:t>test the prototype with the client or user and third </a:t>
            </a:r>
            <a:r>
              <a:rPr lang="en-US" sz="2400" dirty="0" smtClean="0"/>
              <a:t>parties</a:t>
            </a:r>
            <a:endParaRPr lang="en-US" sz="2400" dirty="0"/>
          </a:p>
          <a:p>
            <a:pPr marL="285750" indent="-285750">
              <a:spcBef>
                <a:spcPts val="0"/>
              </a:spcBef>
              <a:buClr>
                <a:schemeClr val="tx1"/>
              </a:buClr>
            </a:pPr>
            <a:r>
              <a:rPr lang="en-US" sz="2400" dirty="0"/>
              <a:t>discuss future </a:t>
            </a:r>
            <a:r>
              <a:rPr lang="en-US" sz="2400" dirty="0" smtClean="0"/>
              <a:t>modifications/improvements</a:t>
            </a:r>
            <a:endParaRPr lang="en-US" sz="2400" dirty="0"/>
          </a:p>
          <a:p>
            <a:pPr marL="285750" indent="-285750">
              <a:spcBef>
                <a:spcPts val="0"/>
              </a:spcBef>
              <a:buClr>
                <a:schemeClr val="tx1"/>
              </a:buClr>
            </a:pPr>
            <a:r>
              <a:rPr lang="en-US" sz="2400" dirty="0"/>
              <a:t>look at the prototype’s strengths and </a:t>
            </a:r>
            <a:r>
              <a:rPr lang="en-US" sz="2400" dirty="0" smtClean="0"/>
              <a:t>weaknesses</a:t>
            </a:r>
            <a:endParaRPr lang="en-US" sz="2400" dirty="0"/>
          </a:p>
          <a:p>
            <a:pPr marL="285750" indent="-285750">
              <a:spcBef>
                <a:spcPts val="0"/>
              </a:spcBef>
              <a:buClr>
                <a:schemeClr val="tx1"/>
              </a:buClr>
            </a:pPr>
            <a:r>
              <a:rPr lang="en-US" sz="2400" dirty="0"/>
              <a:t>include photographic evidence of any testing</a:t>
            </a:r>
            <a:r>
              <a:rPr lang="en-US" sz="2400" dirty="0" smtClean="0"/>
              <a:t>.</a:t>
            </a:r>
          </a:p>
          <a:p>
            <a:pPr marL="0" indent="0">
              <a:spcBef>
                <a:spcPts val="0"/>
              </a:spcBef>
              <a:buClr>
                <a:schemeClr val="tx1"/>
              </a:buClr>
              <a:buNone/>
            </a:pPr>
            <a:r>
              <a:rPr lang="en-US" sz="2400" dirty="0"/>
              <a:t>Don’t:</a:t>
            </a:r>
            <a:endParaRPr lang="en-US" sz="2400" u="sng" dirty="0"/>
          </a:p>
          <a:p>
            <a:pPr marL="285750" indent="-285750">
              <a:spcBef>
                <a:spcPts val="0"/>
              </a:spcBef>
              <a:buClr>
                <a:schemeClr val="tx1"/>
              </a:buClr>
            </a:pPr>
            <a:r>
              <a:rPr lang="en-US" sz="2400" dirty="0"/>
              <a:t>see the evaluation as something at the end of the project</a:t>
            </a:r>
          </a:p>
          <a:p>
            <a:pPr marL="285750" indent="-285750">
              <a:spcBef>
                <a:spcPts val="0"/>
              </a:spcBef>
              <a:buClr>
                <a:schemeClr val="tx1"/>
              </a:buClr>
            </a:pPr>
            <a:r>
              <a:rPr lang="en-US" sz="2400" dirty="0"/>
              <a:t>rely excessively on peer assessments</a:t>
            </a:r>
          </a:p>
          <a:p>
            <a:pPr marL="285750" indent="-285750">
              <a:spcBef>
                <a:spcPts val="0"/>
              </a:spcBef>
              <a:buClr>
                <a:schemeClr val="tx1"/>
              </a:buClr>
            </a:pPr>
            <a:r>
              <a:rPr lang="en-US" sz="2400" dirty="0"/>
              <a:t>reward for testing that is not relevant.</a:t>
            </a:r>
          </a:p>
          <a:p>
            <a:pPr marL="285750" indent="-285750">
              <a:spcBef>
                <a:spcPts val="0"/>
              </a:spcBef>
              <a:buClr>
                <a:schemeClr val="tx1"/>
              </a:buClr>
            </a:pPr>
            <a:endParaRPr lang="en-US" sz="2400"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43</a:t>
            </a:fld>
            <a:endParaRPr lang="en-GB" dirty="0"/>
          </a:p>
        </p:txBody>
      </p:sp>
    </p:spTree>
    <p:custDataLst>
      <p:tags r:id="rId1"/>
    </p:custDataLst>
    <p:extLst>
      <p:ext uri="{BB962C8B-B14F-4D97-AF65-F5344CB8AC3E}">
        <p14:creationId xmlns:p14="http://schemas.microsoft.com/office/powerpoint/2010/main" val="27337706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Section F: Analysing </a:t>
            </a:r>
            <a:r>
              <a:rPr lang="en-GB" sz="3200" dirty="0" smtClean="0">
                <a:solidFill>
                  <a:schemeClr val="tx2"/>
                </a:solidFill>
                <a:latin typeface="AQA Chevin Pro Light" pitchFamily="34" charset="0"/>
              </a:rPr>
              <a:t>and </a:t>
            </a:r>
            <a:r>
              <a:rPr lang="en-GB" sz="3200" dirty="0">
                <a:solidFill>
                  <a:schemeClr val="tx2"/>
                </a:solidFill>
                <a:latin typeface="AQA Chevin Pro Light" pitchFamily="34" charset="0"/>
              </a:rPr>
              <a:t>evaluating</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8"/>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44</a:t>
            </a:fld>
            <a:endParaRPr lang="en-GB" dirty="0"/>
          </a:p>
        </p:txBody>
      </p:sp>
      <p:pic>
        <p:nvPicPr>
          <p:cNvPr id="6146" name="Picture 2"/>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24199" t="35627" r="25189" b="18552"/>
          <a:stretch/>
        </p:blipFill>
        <p:spPr bwMode="auto">
          <a:xfrm>
            <a:off x="353483" y="1130300"/>
            <a:ext cx="7878068" cy="4457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8335933" y="2324100"/>
            <a:ext cx="498534" cy="307777"/>
          </a:xfrm>
          <a:prstGeom prst="rect">
            <a:avLst/>
          </a:prstGeom>
          <a:noFill/>
        </p:spPr>
        <p:txBody>
          <a:bodyPr wrap="none" lIns="0" tIns="0" rIns="0" bIns="0" rtlCol="0">
            <a:spAutoFit/>
          </a:bodyPr>
          <a:lstStyle/>
          <a:p>
            <a:r>
              <a:rPr lang="en-GB" sz="2000" dirty="0" smtClean="0"/>
              <a:t>7/20</a:t>
            </a:r>
          </a:p>
        </p:txBody>
      </p:sp>
    </p:spTree>
    <p:custDataLst>
      <p:tags r:id="rId1"/>
    </p:custDataLst>
    <p:extLst>
      <p:ext uri="{BB962C8B-B14F-4D97-AF65-F5344CB8AC3E}">
        <p14:creationId xmlns:p14="http://schemas.microsoft.com/office/powerpoint/2010/main" val="36782474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Copyright © AQA and its licensors. All rights reserved.</a:t>
            </a:r>
            <a:endParaRPr lang="en-US" dirty="0"/>
          </a:p>
        </p:txBody>
      </p:sp>
      <p:sp>
        <p:nvSpPr>
          <p:cNvPr id="4" name="Slide Number Placeholder 3"/>
          <p:cNvSpPr>
            <a:spLocks noGrp="1"/>
          </p:cNvSpPr>
          <p:nvPr>
            <p:ph type="sldNum" sz="quarter" idx="4"/>
          </p:nvPr>
        </p:nvSpPr>
        <p:spPr/>
        <p:txBody>
          <a:bodyPr/>
          <a:lstStyle/>
          <a:p>
            <a:fld id="{9D4704D4-DAEA-4D4A-A9DC-4373E3AC7101}" type="slidenum">
              <a:rPr lang="en-GB" smtClean="0"/>
              <a:pPr/>
              <a:t>45</a:t>
            </a:fld>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5454729"/>
              </p:ext>
            </p:extLst>
          </p:nvPr>
        </p:nvGraphicFramePr>
        <p:xfrm>
          <a:off x="539750" y="3145656"/>
          <a:ext cx="8045450" cy="2443226"/>
        </p:xfrm>
        <a:graphic>
          <a:graphicData uri="http://schemas.openxmlformats.org/drawingml/2006/table">
            <a:tbl>
              <a:tblPr firstRow="1" firstCol="1" lastRow="1" lastCol="1" bandRow="1" bandCol="1">
                <a:tableStyleId>{5C22544A-7EE6-4342-B048-85BDC9FD1C3A}</a:tableStyleId>
              </a:tblPr>
              <a:tblGrid>
                <a:gridCol w="1619159"/>
                <a:gridCol w="1447891"/>
                <a:gridCol w="4019365"/>
                <a:gridCol w="959035"/>
              </a:tblGrid>
              <a:tr h="176830">
                <a:tc>
                  <a:txBody>
                    <a:bodyPr/>
                    <a:lstStyle/>
                    <a:p>
                      <a:pPr marL="62230">
                        <a:spcBef>
                          <a:spcPts val="10"/>
                        </a:spcBef>
                        <a:spcAft>
                          <a:spcPts val="0"/>
                        </a:spcAft>
                      </a:pPr>
                      <a:r>
                        <a:rPr lang="en-US" sz="1600" dirty="0">
                          <a:effectLst/>
                        </a:rPr>
                        <a:t>Example 1</a:t>
                      </a:r>
                      <a:endParaRPr lang="en-GB" sz="1600" dirty="0">
                        <a:effectLst/>
                        <a:latin typeface="Calibri"/>
                        <a:ea typeface="Calibri"/>
                        <a:cs typeface="Times New Roman"/>
                      </a:endParaRPr>
                    </a:p>
                  </a:txBody>
                  <a:tcPr marL="0" marR="0" marT="0" marB="0"/>
                </a:tc>
                <a:tc>
                  <a:txBody>
                    <a:bodyPr/>
                    <a:lstStyle/>
                    <a:p>
                      <a:pPr marL="62230">
                        <a:spcBef>
                          <a:spcPts val="10"/>
                        </a:spcBef>
                        <a:spcAft>
                          <a:spcPts val="0"/>
                        </a:spcAft>
                      </a:pPr>
                      <a:r>
                        <a:rPr lang="en-US" sz="1600">
                          <a:effectLst/>
                        </a:rPr>
                        <a:t>Section</a:t>
                      </a:r>
                      <a:endParaRPr lang="en-GB" sz="1600">
                        <a:effectLst/>
                        <a:latin typeface="Calibri"/>
                        <a:ea typeface="Calibri"/>
                        <a:cs typeface="Times New Roman"/>
                      </a:endParaRPr>
                    </a:p>
                  </a:txBody>
                  <a:tcPr marL="0" marR="0" marT="0" marB="0"/>
                </a:tc>
                <a:tc>
                  <a:txBody>
                    <a:bodyPr/>
                    <a:lstStyle/>
                    <a:p>
                      <a:pPr marL="63500">
                        <a:spcBef>
                          <a:spcPts val="10"/>
                        </a:spcBef>
                        <a:spcAft>
                          <a:spcPts val="0"/>
                        </a:spcAft>
                      </a:pPr>
                      <a:r>
                        <a:rPr lang="en-US" sz="1600">
                          <a:effectLst/>
                        </a:rPr>
                        <a:t>Criteria</a:t>
                      </a:r>
                      <a:endParaRPr lang="en-GB" sz="1600">
                        <a:effectLst/>
                        <a:latin typeface="Calibri"/>
                        <a:ea typeface="Calibri"/>
                        <a:cs typeface="Times New Roman"/>
                      </a:endParaRPr>
                    </a:p>
                  </a:txBody>
                  <a:tcPr marL="0" marR="0" marT="0" marB="0"/>
                </a:tc>
                <a:tc>
                  <a:txBody>
                    <a:bodyPr/>
                    <a:lstStyle/>
                    <a:p>
                      <a:pPr marL="63500">
                        <a:spcBef>
                          <a:spcPts val="10"/>
                        </a:spcBef>
                        <a:spcAft>
                          <a:spcPts val="0"/>
                        </a:spcAft>
                      </a:pPr>
                      <a:r>
                        <a:rPr lang="en-US" sz="1600">
                          <a:effectLst/>
                        </a:rPr>
                        <a:t>Final</a:t>
                      </a:r>
                      <a:r>
                        <a:rPr lang="en-US" sz="1600" spc="-5">
                          <a:effectLst/>
                        </a:rPr>
                        <a:t> </a:t>
                      </a:r>
                      <a:r>
                        <a:rPr lang="en-US" sz="1600">
                          <a:effectLst/>
                        </a:rPr>
                        <a:t>mark</a:t>
                      </a:r>
                      <a:endParaRPr lang="en-GB" sz="1600">
                        <a:effectLst/>
                        <a:latin typeface="Calibri"/>
                        <a:ea typeface="Calibri"/>
                        <a:cs typeface="Times New Roman"/>
                      </a:endParaRPr>
                    </a:p>
                  </a:txBody>
                  <a:tcPr marL="0" marR="0" marT="0" marB="0"/>
                </a:tc>
              </a:tr>
              <a:tr h="339816">
                <a:tc rowSpan="2">
                  <a:txBody>
                    <a:bodyPr/>
                    <a:lstStyle/>
                    <a:p>
                      <a:pPr marL="62230">
                        <a:spcBef>
                          <a:spcPts val="25"/>
                        </a:spcBef>
                        <a:spcAft>
                          <a:spcPts val="0"/>
                        </a:spcAft>
                      </a:pPr>
                      <a:r>
                        <a:rPr lang="en-US" sz="1600" dirty="0">
                          <a:effectLst/>
                        </a:rPr>
                        <a:t>AO1</a:t>
                      </a:r>
                      <a:endParaRPr lang="en-GB" sz="1600" dirty="0">
                        <a:effectLst/>
                        <a:latin typeface="Calibri"/>
                        <a:ea typeface="Calibri"/>
                        <a:cs typeface="Times New Roman"/>
                      </a:endParaRPr>
                    </a:p>
                  </a:txBody>
                  <a:tcPr marL="0" marR="0" marT="0" marB="0"/>
                </a:tc>
                <a:tc>
                  <a:txBody>
                    <a:bodyPr/>
                    <a:lstStyle/>
                    <a:p>
                      <a:pPr marL="62230">
                        <a:spcBef>
                          <a:spcPts val="25"/>
                        </a:spcBef>
                        <a:spcAft>
                          <a:spcPts val="0"/>
                        </a:spcAft>
                      </a:pPr>
                      <a:r>
                        <a:rPr lang="en-US" sz="1600" dirty="0">
                          <a:effectLst/>
                        </a:rPr>
                        <a:t>A</a:t>
                      </a:r>
                      <a:endParaRPr lang="en-GB" sz="1600" dirty="0">
                        <a:effectLst/>
                        <a:latin typeface="Calibri"/>
                        <a:ea typeface="Calibri"/>
                        <a:cs typeface="Times New Roman"/>
                      </a:endParaRPr>
                    </a:p>
                  </a:txBody>
                  <a:tcPr marL="0" marR="0" marT="0" marB="0"/>
                </a:tc>
                <a:tc>
                  <a:txBody>
                    <a:bodyPr/>
                    <a:lstStyle/>
                    <a:p>
                      <a:pPr marL="63500" marR="504190">
                        <a:lnSpc>
                          <a:spcPct val="101000"/>
                        </a:lnSpc>
                        <a:spcBef>
                          <a:spcPts val="25"/>
                        </a:spcBef>
                        <a:spcAft>
                          <a:spcPts val="0"/>
                        </a:spcAft>
                      </a:pPr>
                      <a:r>
                        <a:rPr lang="en-US" sz="1600">
                          <a:effectLst/>
                        </a:rPr>
                        <a:t>Identifying and investigating</a:t>
                      </a:r>
                      <a:r>
                        <a:rPr lang="en-US" sz="1600" spc="-35">
                          <a:effectLst/>
                        </a:rPr>
                        <a:t> </a:t>
                      </a:r>
                      <a:r>
                        <a:rPr lang="en-US" sz="1600">
                          <a:effectLst/>
                        </a:rPr>
                        <a:t>design possibilities</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dirty="0">
                          <a:effectLst/>
                        </a:rPr>
                        <a:t>4</a:t>
                      </a:r>
                      <a:endParaRPr lang="en-GB" sz="1600" dirty="0">
                        <a:effectLst/>
                        <a:latin typeface="Calibri"/>
                        <a:ea typeface="Calibri"/>
                        <a:cs typeface="Times New Roman"/>
                      </a:endParaRPr>
                    </a:p>
                  </a:txBody>
                  <a:tcPr marL="0" marR="0" marT="0" marB="0"/>
                </a:tc>
              </a:tr>
              <a:tr h="174942">
                <a:tc vMerge="1">
                  <a:txBody>
                    <a:bodyPr/>
                    <a:lstStyle/>
                    <a:p>
                      <a:endParaRPr lang="en-GB"/>
                    </a:p>
                  </a:txBody>
                  <a:tcPr/>
                </a:tc>
                <a:tc>
                  <a:txBody>
                    <a:bodyPr/>
                    <a:lstStyle/>
                    <a:p>
                      <a:pPr marL="62230">
                        <a:spcBef>
                          <a:spcPts val="25"/>
                        </a:spcBef>
                        <a:spcAft>
                          <a:spcPts val="0"/>
                        </a:spcAft>
                      </a:pPr>
                      <a:r>
                        <a:rPr lang="en-US" sz="1600" dirty="0">
                          <a:effectLst/>
                        </a:rPr>
                        <a:t>B</a:t>
                      </a:r>
                      <a:endParaRPr lang="en-GB" sz="1600" dirty="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Producing a design brief and</a:t>
                      </a:r>
                      <a:r>
                        <a:rPr lang="en-US" sz="1600" spc="-70">
                          <a:effectLst/>
                        </a:rPr>
                        <a:t> </a:t>
                      </a:r>
                      <a:r>
                        <a:rPr lang="en-US" sz="1600">
                          <a:effectLst/>
                        </a:rPr>
                        <a:t>specification</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5</a:t>
                      </a:r>
                      <a:endParaRPr lang="en-GB" sz="1600">
                        <a:effectLst/>
                        <a:latin typeface="Calibri"/>
                        <a:ea typeface="Calibri"/>
                        <a:cs typeface="Times New Roman"/>
                      </a:endParaRPr>
                    </a:p>
                  </a:txBody>
                  <a:tcPr marL="0" marR="0" marT="0" marB="0"/>
                </a:tc>
              </a:tr>
              <a:tr h="176830">
                <a:tc rowSpan="3">
                  <a:txBody>
                    <a:bodyPr/>
                    <a:lstStyle/>
                    <a:p>
                      <a:pPr marL="62230">
                        <a:spcBef>
                          <a:spcPts val="35"/>
                        </a:spcBef>
                        <a:spcAft>
                          <a:spcPts val="0"/>
                        </a:spcAft>
                      </a:pPr>
                      <a:r>
                        <a:rPr lang="en-US" sz="1600">
                          <a:effectLst/>
                        </a:rPr>
                        <a:t>AO2</a:t>
                      </a:r>
                      <a:endParaRPr lang="en-GB" sz="1600">
                        <a:effectLst/>
                        <a:latin typeface="Calibri"/>
                        <a:ea typeface="Calibri"/>
                        <a:cs typeface="Times New Roman"/>
                      </a:endParaRPr>
                    </a:p>
                  </a:txBody>
                  <a:tcPr marL="0" marR="0" marT="0" marB="0"/>
                </a:tc>
                <a:tc>
                  <a:txBody>
                    <a:bodyPr/>
                    <a:lstStyle/>
                    <a:p>
                      <a:pPr marL="62230">
                        <a:spcBef>
                          <a:spcPts val="35"/>
                        </a:spcBef>
                        <a:spcAft>
                          <a:spcPts val="0"/>
                        </a:spcAft>
                      </a:pPr>
                      <a:r>
                        <a:rPr lang="en-US" sz="1600" dirty="0">
                          <a:effectLst/>
                        </a:rPr>
                        <a:t>C</a:t>
                      </a:r>
                      <a:endParaRPr lang="en-GB" sz="1600" dirty="0">
                        <a:effectLst/>
                        <a:latin typeface="Calibri"/>
                        <a:ea typeface="Calibri"/>
                        <a:cs typeface="Times New Roman"/>
                      </a:endParaRPr>
                    </a:p>
                  </a:txBody>
                  <a:tcPr marL="0" marR="0" marT="0" marB="0"/>
                </a:tc>
                <a:tc>
                  <a:txBody>
                    <a:bodyPr/>
                    <a:lstStyle/>
                    <a:p>
                      <a:pPr marL="63500">
                        <a:spcBef>
                          <a:spcPts val="35"/>
                        </a:spcBef>
                        <a:spcAft>
                          <a:spcPts val="0"/>
                        </a:spcAft>
                      </a:pPr>
                      <a:r>
                        <a:rPr lang="en-US" sz="1600">
                          <a:effectLst/>
                        </a:rPr>
                        <a:t>Generating design</a:t>
                      </a:r>
                      <a:r>
                        <a:rPr lang="en-US" sz="1600" spc="-40">
                          <a:effectLst/>
                        </a:rPr>
                        <a:t> </a:t>
                      </a:r>
                      <a:r>
                        <a:rPr lang="en-US" sz="1600">
                          <a:effectLst/>
                        </a:rPr>
                        <a:t>ideas</a:t>
                      </a:r>
                      <a:endParaRPr lang="en-GB" sz="1600">
                        <a:effectLst/>
                        <a:latin typeface="Calibri"/>
                        <a:ea typeface="Calibri"/>
                        <a:cs typeface="Times New Roman"/>
                      </a:endParaRPr>
                    </a:p>
                  </a:txBody>
                  <a:tcPr marL="0" marR="0" marT="0" marB="0"/>
                </a:tc>
                <a:tc>
                  <a:txBody>
                    <a:bodyPr/>
                    <a:lstStyle/>
                    <a:p>
                      <a:pPr marL="63500">
                        <a:spcBef>
                          <a:spcPts val="35"/>
                        </a:spcBef>
                        <a:spcAft>
                          <a:spcPts val="0"/>
                        </a:spcAft>
                      </a:pPr>
                      <a:r>
                        <a:rPr lang="en-US" sz="1600">
                          <a:effectLst/>
                        </a:rPr>
                        <a:t>8</a:t>
                      </a:r>
                      <a:endParaRPr lang="en-GB" sz="1600">
                        <a:effectLst/>
                        <a:latin typeface="Calibri"/>
                        <a:ea typeface="Calibri"/>
                        <a:cs typeface="Times New Roman"/>
                      </a:endParaRPr>
                    </a:p>
                  </a:txBody>
                  <a:tcPr marL="0" marR="0" marT="0" marB="0"/>
                </a:tc>
              </a:tr>
              <a:tr h="176830">
                <a:tc vMerge="1">
                  <a:txBody>
                    <a:bodyPr/>
                    <a:lstStyle/>
                    <a:p>
                      <a:endParaRPr lang="en-GB"/>
                    </a:p>
                  </a:txBody>
                  <a:tcPr/>
                </a:tc>
                <a:tc>
                  <a:txBody>
                    <a:bodyPr/>
                    <a:lstStyle/>
                    <a:p>
                      <a:pPr marL="62230">
                        <a:spcBef>
                          <a:spcPts val="25"/>
                        </a:spcBef>
                        <a:spcAft>
                          <a:spcPts val="0"/>
                        </a:spcAft>
                      </a:pPr>
                      <a:r>
                        <a:rPr lang="en-US" sz="1600">
                          <a:effectLst/>
                        </a:rPr>
                        <a:t>D</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dirty="0">
                          <a:effectLst/>
                        </a:rPr>
                        <a:t>Developing design</a:t>
                      </a:r>
                      <a:r>
                        <a:rPr lang="en-US" sz="1600" spc="-30" dirty="0">
                          <a:effectLst/>
                        </a:rPr>
                        <a:t> </a:t>
                      </a:r>
                      <a:r>
                        <a:rPr lang="en-US" sz="1600" dirty="0">
                          <a:effectLst/>
                        </a:rPr>
                        <a:t>ideas</a:t>
                      </a:r>
                      <a:endParaRPr lang="en-GB" sz="1600" dirty="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5</a:t>
                      </a:r>
                      <a:endParaRPr lang="en-GB" sz="1600">
                        <a:effectLst/>
                        <a:latin typeface="Calibri"/>
                        <a:ea typeface="Calibri"/>
                        <a:cs typeface="Times New Roman"/>
                      </a:endParaRPr>
                    </a:p>
                  </a:txBody>
                  <a:tcPr marL="0" marR="0" marT="0" marB="0"/>
                </a:tc>
              </a:tr>
              <a:tr h="174942">
                <a:tc vMerge="1">
                  <a:txBody>
                    <a:bodyPr/>
                    <a:lstStyle/>
                    <a:p>
                      <a:endParaRPr lang="en-GB"/>
                    </a:p>
                  </a:txBody>
                  <a:tcPr/>
                </a:tc>
                <a:tc>
                  <a:txBody>
                    <a:bodyPr/>
                    <a:lstStyle/>
                    <a:p>
                      <a:pPr marL="62230">
                        <a:spcBef>
                          <a:spcPts val="25"/>
                        </a:spcBef>
                        <a:spcAft>
                          <a:spcPts val="0"/>
                        </a:spcAft>
                      </a:pPr>
                      <a:r>
                        <a:rPr lang="en-US" sz="1600">
                          <a:effectLst/>
                        </a:rPr>
                        <a:t>E</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dirty="0" err="1">
                          <a:effectLst/>
                        </a:rPr>
                        <a:t>Realising</a:t>
                      </a:r>
                      <a:r>
                        <a:rPr lang="en-US" sz="1600" dirty="0">
                          <a:effectLst/>
                        </a:rPr>
                        <a:t> design</a:t>
                      </a:r>
                      <a:r>
                        <a:rPr lang="en-US" sz="1600" spc="-30" dirty="0">
                          <a:effectLst/>
                        </a:rPr>
                        <a:t> </a:t>
                      </a:r>
                      <a:r>
                        <a:rPr lang="en-US" sz="1600" dirty="0">
                          <a:effectLst/>
                        </a:rPr>
                        <a:t>ideas</a:t>
                      </a:r>
                      <a:endParaRPr lang="en-GB" sz="1600" dirty="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9</a:t>
                      </a:r>
                      <a:endParaRPr lang="en-GB" sz="1600">
                        <a:effectLst/>
                        <a:latin typeface="Calibri"/>
                        <a:ea typeface="Calibri"/>
                        <a:cs typeface="Times New Roman"/>
                      </a:endParaRPr>
                    </a:p>
                  </a:txBody>
                  <a:tcPr marL="0" marR="0" marT="0" marB="0"/>
                </a:tc>
              </a:tr>
              <a:tr h="176830">
                <a:tc>
                  <a:txBody>
                    <a:bodyPr/>
                    <a:lstStyle/>
                    <a:p>
                      <a:pPr marL="62230">
                        <a:spcBef>
                          <a:spcPts val="35"/>
                        </a:spcBef>
                        <a:spcAft>
                          <a:spcPts val="0"/>
                        </a:spcAft>
                      </a:pPr>
                      <a:r>
                        <a:rPr lang="en-US" sz="1600">
                          <a:effectLst/>
                        </a:rPr>
                        <a:t>AO3</a:t>
                      </a:r>
                      <a:endParaRPr lang="en-GB" sz="1600">
                        <a:effectLst/>
                        <a:latin typeface="Calibri"/>
                        <a:ea typeface="Calibri"/>
                        <a:cs typeface="Times New Roman"/>
                      </a:endParaRPr>
                    </a:p>
                  </a:txBody>
                  <a:tcPr marL="0" marR="0" marT="0" marB="0"/>
                </a:tc>
                <a:tc>
                  <a:txBody>
                    <a:bodyPr/>
                    <a:lstStyle/>
                    <a:p>
                      <a:pPr marL="62230">
                        <a:spcBef>
                          <a:spcPts val="35"/>
                        </a:spcBef>
                        <a:spcAft>
                          <a:spcPts val="0"/>
                        </a:spcAft>
                      </a:pPr>
                      <a:r>
                        <a:rPr lang="en-US" sz="1600">
                          <a:effectLst/>
                        </a:rPr>
                        <a:t>F</a:t>
                      </a:r>
                      <a:endParaRPr lang="en-GB" sz="1600">
                        <a:effectLst/>
                        <a:latin typeface="Calibri"/>
                        <a:ea typeface="Calibri"/>
                        <a:cs typeface="Times New Roman"/>
                      </a:endParaRPr>
                    </a:p>
                  </a:txBody>
                  <a:tcPr marL="0" marR="0" marT="0" marB="0"/>
                </a:tc>
                <a:tc>
                  <a:txBody>
                    <a:bodyPr/>
                    <a:lstStyle/>
                    <a:p>
                      <a:pPr marL="63500">
                        <a:spcBef>
                          <a:spcPts val="35"/>
                        </a:spcBef>
                        <a:spcAft>
                          <a:spcPts val="0"/>
                        </a:spcAft>
                      </a:pPr>
                      <a:r>
                        <a:rPr lang="en-US" sz="1600" dirty="0" err="1">
                          <a:effectLst/>
                        </a:rPr>
                        <a:t>Analyse</a:t>
                      </a:r>
                      <a:r>
                        <a:rPr lang="en-US" sz="1600" dirty="0">
                          <a:effectLst/>
                        </a:rPr>
                        <a:t> and</a:t>
                      </a:r>
                      <a:r>
                        <a:rPr lang="en-US" sz="1600" spc="-45" dirty="0">
                          <a:effectLst/>
                        </a:rPr>
                        <a:t> </a:t>
                      </a:r>
                      <a:r>
                        <a:rPr lang="en-US" sz="1600" dirty="0">
                          <a:effectLst/>
                        </a:rPr>
                        <a:t>evaluate</a:t>
                      </a:r>
                      <a:endParaRPr lang="en-GB" sz="1600" dirty="0">
                        <a:effectLst/>
                        <a:latin typeface="Calibri"/>
                        <a:ea typeface="Calibri"/>
                        <a:cs typeface="Times New Roman"/>
                      </a:endParaRPr>
                    </a:p>
                  </a:txBody>
                  <a:tcPr marL="0" marR="0" marT="0" marB="0"/>
                </a:tc>
                <a:tc>
                  <a:txBody>
                    <a:bodyPr/>
                    <a:lstStyle/>
                    <a:p>
                      <a:pPr marL="63500">
                        <a:spcBef>
                          <a:spcPts val="35"/>
                        </a:spcBef>
                        <a:spcAft>
                          <a:spcPts val="0"/>
                        </a:spcAft>
                      </a:pPr>
                      <a:r>
                        <a:rPr lang="en-US" sz="1600" dirty="0">
                          <a:effectLst/>
                        </a:rPr>
                        <a:t>7</a:t>
                      </a:r>
                      <a:endParaRPr lang="en-GB" sz="1600" dirty="0">
                        <a:effectLst/>
                        <a:latin typeface="Calibri"/>
                        <a:ea typeface="Calibri"/>
                        <a:cs typeface="Times New Roman"/>
                      </a:endParaRPr>
                    </a:p>
                  </a:txBody>
                  <a:tcPr marL="0" marR="0" marT="0" marB="0"/>
                </a:tc>
              </a:tr>
              <a:tr h="182494">
                <a:tc>
                  <a:txBody>
                    <a:bodyPr/>
                    <a:lstStyle/>
                    <a:p>
                      <a:pPr>
                        <a:spcAft>
                          <a:spcPts val="0"/>
                        </a:spcAft>
                      </a:pPr>
                      <a:r>
                        <a:rPr lang="en-US" sz="1600">
                          <a:effectLst/>
                        </a:rPr>
                        <a:t> </a:t>
                      </a:r>
                      <a:endParaRPr lang="en-GB" sz="1600">
                        <a:effectLst/>
                        <a:latin typeface="Calibri"/>
                        <a:ea typeface="Calibri"/>
                        <a:cs typeface="Times New Roman"/>
                      </a:endParaRPr>
                    </a:p>
                  </a:txBody>
                  <a:tcPr marL="0" marR="0" marT="0" marB="0"/>
                </a:tc>
                <a:tc>
                  <a:txBody>
                    <a:bodyPr/>
                    <a:lstStyle/>
                    <a:p>
                      <a:pPr>
                        <a:spcAft>
                          <a:spcPts val="0"/>
                        </a:spcAft>
                      </a:pPr>
                      <a:r>
                        <a:rPr lang="en-US" sz="1600">
                          <a:effectLst/>
                        </a:rPr>
                        <a:t> </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Total</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dirty="0">
                          <a:effectLst/>
                        </a:rPr>
                        <a:t>38</a:t>
                      </a:r>
                      <a:endParaRPr lang="en-GB" sz="1600" dirty="0">
                        <a:effectLst/>
                        <a:latin typeface="Calibri"/>
                        <a:ea typeface="Calibri"/>
                        <a:cs typeface="Times New Roman"/>
                      </a:endParaRPr>
                    </a:p>
                  </a:txBody>
                  <a:tcPr marL="0" marR="0" marT="0" marB="0"/>
                </a:tc>
              </a:tr>
            </a:tbl>
          </a:graphicData>
        </a:graphic>
      </p:graphicFrame>
      <p:sp>
        <p:nvSpPr>
          <p:cNvPr id="7" name="Rectangle 1"/>
          <p:cNvSpPr>
            <a:spLocks noChangeArrowheads="1"/>
          </p:cNvSpPr>
          <p:nvPr/>
        </p:nvSpPr>
        <p:spPr bwMode="auto">
          <a:xfrm>
            <a:off x="540000" y="238846"/>
            <a:ext cx="232307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rgbClr val="412878"/>
                </a:solidFill>
                <a:effectLst/>
                <a:latin typeface="AQA Chevin Pro Light" pitchFamily="34" charset="0"/>
                <a:ea typeface="Calibri" pitchFamily="34" charset="0"/>
                <a:cs typeface="Times New Roman" pitchFamily="18" charset="0"/>
              </a:rPr>
              <a:t>Marking grid</a:t>
            </a:r>
            <a:endParaRPr kumimoji="0" lang="en-GB" altLang="en-US"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717357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Levels of control – </a:t>
            </a:r>
            <a:r>
              <a:rPr lang="en-GB" dirty="0" smtClean="0"/>
              <a:t>Feedback</a:t>
            </a:r>
            <a:endParaRPr lang="en-GB" dirty="0"/>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14" name="Text Placeholder 6"/>
          <p:cNvSpPr txBox="1">
            <a:spLocks/>
          </p:cNvSpPr>
          <p:nvPr/>
        </p:nvSpPr>
        <p:spPr>
          <a:xfrm>
            <a:off x="540000" y="1521124"/>
            <a:ext cx="4688634" cy="4884012"/>
          </a:xfrm>
          <a:prstGeom prst="rect">
            <a:avLst/>
          </a:prstGeom>
        </p:spPr>
        <p:txBody>
          <a:bodyPr vert="horz" anchor="t"/>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a:buClr>
                <a:schemeClr val="tx1"/>
              </a:buClr>
            </a:pPr>
            <a:r>
              <a:rPr lang="en-US" sz="1800" dirty="0"/>
              <a:t>Provide generic feedback </a:t>
            </a:r>
          </a:p>
          <a:p>
            <a:pPr>
              <a:buClr>
                <a:schemeClr val="tx1"/>
              </a:buClr>
            </a:pPr>
            <a:endParaRPr lang="en-US" sz="1800" dirty="0"/>
          </a:p>
          <a:p>
            <a:pPr>
              <a:buClr>
                <a:schemeClr val="tx1"/>
              </a:buClr>
            </a:pPr>
            <a:r>
              <a:rPr lang="en-US" sz="1800" dirty="0"/>
              <a:t>Explain syntax in general terms</a:t>
            </a:r>
          </a:p>
          <a:p>
            <a:pPr>
              <a:buClr>
                <a:schemeClr val="tx1"/>
              </a:buClr>
            </a:pPr>
            <a:endParaRPr lang="en-US" sz="1800" dirty="0"/>
          </a:p>
          <a:p>
            <a:pPr>
              <a:buClr>
                <a:schemeClr val="tx1"/>
              </a:buClr>
            </a:pPr>
            <a:r>
              <a:rPr lang="en-US" sz="1800" dirty="0"/>
              <a:t>Advise on resources that could be used</a:t>
            </a:r>
          </a:p>
          <a:p>
            <a:pPr>
              <a:buClr>
                <a:schemeClr val="tx1"/>
              </a:buClr>
            </a:pPr>
            <a:endParaRPr lang="en-US" sz="1800" dirty="0"/>
          </a:p>
          <a:p>
            <a:pPr>
              <a:buClr>
                <a:schemeClr val="tx1"/>
              </a:buClr>
            </a:pPr>
            <a:r>
              <a:rPr lang="en-US" sz="1800" dirty="0"/>
              <a:t>Remind students of the key sections needed in their </a:t>
            </a:r>
            <a:r>
              <a:rPr lang="en-US" sz="1800" dirty="0" smtClean="0"/>
              <a:t>folder</a:t>
            </a:r>
          </a:p>
          <a:p>
            <a:pPr>
              <a:buClr>
                <a:schemeClr val="tx1"/>
              </a:buClr>
            </a:pPr>
            <a:endParaRPr lang="en-US" sz="1800" dirty="0"/>
          </a:p>
          <a:p>
            <a:pPr>
              <a:buClr>
                <a:schemeClr val="tx1"/>
              </a:buClr>
            </a:pPr>
            <a:r>
              <a:rPr lang="en-US" sz="1800" dirty="0"/>
              <a:t>Encourage students to draw from prior knowledge</a:t>
            </a:r>
          </a:p>
          <a:p>
            <a:endParaRPr lang="en-US" sz="1800" dirty="0">
              <a:solidFill>
                <a:srgbClr val="008000"/>
              </a:solidFill>
            </a:endParaRPr>
          </a:p>
          <a:p>
            <a:pPr marL="0" indent="0">
              <a:buNone/>
            </a:pPr>
            <a:endParaRPr dirty="0">
              <a:solidFill>
                <a:srgbClr val="4B4B4B"/>
              </a:solidFill>
            </a:endParaRPr>
          </a:p>
          <a:p>
            <a:pPr marL="0" indent="0">
              <a:buNone/>
            </a:pPr>
            <a:endParaRPr lang="en-US" dirty="0">
              <a:solidFill>
                <a:srgbClr val="4B4B4B"/>
              </a:solidFill>
            </a:endParaRPr>
          </a:p>
        </p:txBody>
      </p:sp>
      <p:sp>
        <p:nvSpPr>
          <p:cNvPr id="16" name="Text Placeholder 6"/>
          <p:cNvSpPr txBox="1">
            <a:spLocks/>
          </p:cNvSpPr>
          <p:nvPr/>
        </p:nvSpPr>
        <p:spPr>
          <a:xfrm>
            <a:off x="5319622" y="1521124"/>
            <a:ext cx="3292929" cy="4104456"/>
          </a:xfrm>
          <a:prstGeom prst="rect">
            <a:avLst/>
          </a:prstGeom>
        </p:spPr>
        <p:txBody>
          <a:bodyPr vert="horz" anchor="t"/>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a:buClr>
                <a:schemeClr val="tx1"/>
              </a:buClr>
            </a:pPr>
            <a:r>
              <a:rPr lang="en-US" sz="1800" dirty="0"/>
              <a:t>Correct students work</a:t>
            </a:r>
            <a:endParaRPr dirty="0"/>
          </a:p>
          <a:p>
            <a:pPr>
              <a:buClr>
                <a:schemeClr val="tx1"/>
              </a:buClr>
            </a:pPr>
            <a:endParaRPr lang="en-US" sz="1800" dirty="0"/>
          </a:p>
          <a:p>
            <a:pPr>
              <a:buClr>
                <a:schemeClr val="tx1"/>
              </a:buClr>
            </a:pPr>
            <a:r>
              <a:rPr lang="en-US" sz="1800" dirty="0"/>
              <a:t>Provide specific guidance</a:t>
            </a:r>
          </a:p>
          <a:p>
            <a:pPr>
              <a:buClr>
                <a:schemeClr val="tx1"/>
              </a:buClr>
            </a:pPr>
            <a:endParaRPr lang="en-US" sz="1800" dirty="0"/>
          </a:p>
          <a:p>
            <a:pPr>
              <a:buClr>
                <a:schemeClr val="tx1"/>
              </a:buClr>
            </a:pPr>
            <a:r>
              <a:rPr lang="en-US" sz="1800" dirty="0"/>
              <a:t>Provide templates or model </a:t>
            </a:r>
            <a:r>
              <a:rPr lang="en-US" sz="1800" dirty="0" smtClean="0"/>
              <a:t>answers</a:t>
            </a:r>
          </a:p>
          <a:p>
            <a:pPr>
              <a:buClr>
                <a:schemeClr val="tx1"/>
              </a:buClr>
            </a:pPr>
            <a:endParaRPr lang="en-US" sz="1800" dirty="0"/>
          </a:p>
          <a:p>
            <a:pPr>
              <a:buClr>
                <a:schemeClr val="tx1"/>
              </a:buClr>
            </a:pPr>
            <a:r>
              <a:rPr lang="en-US" sz="1800" dirty="0"/>
              <a:t>Give examples of how to </a:t>
            </a:r>
            <a:r>
              <a:rPr lang="en-US" sz="1800" dirty="0" smtClean="0"/>
              <a:t>implement</a:t>
            </a:r>
          </a:p>
          <a:p>
            <a:pPr>
              <a:buClr>
                <a:schemeClr val="tx1"/>
              </a:buClr>
            </a:pPr>
            <a:endParaRPr lang="en-US" sz="1800" dirty="0"/>
          </a:p>
          <a:p>
            <a:pPr>
              <a:buClr>
                <a:schemeClr val="tx1"/>
              </a:buClr>
            </a:pPr>
            <a:r>
              <a:rPr lang="en-US" sz="1800" dirty="0"/>
              <a:t>Provide feedback when work is incomplete</a:t>
            </a:r>
          </a:p>
          <a:p>
            <a:pPr marL="0" indent="0">
              <a:buNone/>
            </a:pPr>
            <a:endParaRPr lang="en-US" dirty="0">
              <a:solidFill>
                <a:srgbClr val="4B4B4B"/>
              </a:solidFill>
            </a:endParaRPr>
          </a:p>
        </p:txBody>
      </p:sp>
      <p:sp>
        <p:nvSpPr>
          <p:cNvPr id="4" name="Slide Number Placeholder 3"/>
          <p:cNvSpPr>
            <a:spLocks noGrp="1"/>
          </p:cNvSpPr>
          <p:nvPr>
            <p:ph type="sldNum" sz="quarter" idx="4"/>
          </p:nvPr>
        </p:nvSpPr>
        <p:spPr/>
        <p:txBody>
          <a:bodyPr/>
          <a:lstStyle/>
          <a:p>
            <a:fld id="{9D4704D4-DAEA-4D4A-A9DC-4373E3AC7101}" type="slidenum">
              <a:rPr lang="en-GB" smtClean="0"/>
              <a:pPr/>
              <a:t>46</a:t>
            </a:fld>
            <a:endParaRPr lang="en-GB" dirty="0"/>
          </a:p>
        </p:txBody>
      </p:sp>
    </p:spTree>
    <p:extLst>
      <p:ext uri="{BB962C8B-B14F-4D97-AF65-F5344CB8AC3E}">
        <p14:creationId xmlns:p14="http://schemas.microsoft.com/office/powerpoint/2010/main" val="23616941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Levels of control </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14" name="Text Placeholder 6"/>
          <p:cNvSpPr txBox="1">
            <a:spLocks/>
          </p:cNvSpPr>
          <p:nvPr/>
        </p:nvSpPr>
        <p:spPr>
          <a:xfrm>
            <a:off x="540000" y="1731600"/>
            <a:ext cx="8046000" cy="4514400"/>
          </a:xfrm>
          <a:prstGeom prst="rect">
            <a:avLst/>
          </a:prstGeom>
        </p:spPr>
        <p:txBody>
          <a:bodyPr vert="horz" anchor="t"/>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a:buClrTx/>
            </a:pPr>
            <a:r>
              <a:rPr lang="en-US" sz="1800" dirty="0">
                <a:solidFill>
                  <a:srgbClr val="383838"/>
                </a:solidFill>
              </a:rPr>
              <a:t>We recommend that students should spend approximately 30-35 hours (unless specific access requirements need to be considered)</a:t>
            </a:r>
            <a:endParaRPr lang="en-US" sz="1800" dirty="0">
              <a:solidFill>
                <a:srgbClr val="008000"/>
              </a:solidFill>
            </a:endParaRPr>
          </a:p>
          <a:p>
            <a:pPr>
              <a:buClrTx/>
            </a:pPr>
            <a:endParaRPr lang="en-US" sz="1800" dirty="0">
              <a:solidFill>
                <a:srgbClr val="383838"/>
              </a:solidFill>
            </a:endParaRPr>
          </a:p>
          <a:p>
            <a:pPr>
              <a:buClrTx/>
            </a:pPr>
            <a:endParaRPr lang="en-US" sz="1800" dirty="0">
              <a:solidFill>
                <a:srgbClr val="383838"/>
              </a:solidFill>
            </a:endParaRPr>
          </a:p>
          <a:p>
            <a:pPr>
              <a:buClrTx/>
            </a:pPr>
            <a:r>
              <a:rPr lang="en-US" sz="1800" dirty="0">
                <a:solidFill>
                  <a:srgbClr val="383838"/>
                </a:solidFill>
              </a:rPr>
              <a:t>Teachers must follow the JCQ NEA guidance when setting tasks</a:t>
            </a:r>
          </a:p>
          <a:p>
            <a:pPr>
              <a:buClrTx/>
            </a:pPr>
            <a:endParaRPr lang="en-US" sz="1800" dirty="0">
              <a:solidFill>
                <a:srgbClr val="383838"/>
              </a:solidFill>
            </a:endParaRPr>
          </a:p>
          <a:p>
            <a:pPr>
              <a:buClrTx/>
            </a:pPr>
            <a:endParaRPr lang="en-US" sz="1800" dirty="0">
              <a:solidFill>
                <a:srgbClr val="383838"/>
              </a:solidFill>
            </a:endParaRPr>
          </a:p>
          <a:p>
            <a:pPr>
              <a:buClrTx/>
            </a:pPr>
            <a:r>
              <a:rPr lang="en-US" sz="1800" dirty="0">
                <a:solidFill>
                  <a:srgbClr val="383838"/>
                </a:solidFill>
              </a:rPr>
              <a:t>If a part of a prototype has been produced by a 3rd party (</a:t>
            </a:r>
            <a:r>
              <a:rPr lang="en-US" sz="1800" dirty="0" smtClean="0">
                <a:solidFill>
                  <a:srgbClr val="383838"/>
                </a:solidFill>
              </a:rPr>
              <a:t>eg</a:t>
            </a:r>
            <a:r>
              <a:rPr lang="en-US" sz="1800" dirty="0">
                <a:solidFill>
                  <a:srgbClr val="383838"/>
                </a:solidFill>
              </a:rPr>
              <a:t> welding) you must declare this on the Candidate Record Form </a:t>
            </a:r>
            <a:r>
              <a:rPr lang="en-US" sz="1800" dirty="0" smtClean="0">
                <a:solidFill>
                  <a:srgbClr val="383838"/>
                </a:solidFill>
              </a:rPr>
              <a:t>(CRF)</a:t>
            </a:r>
            <a:endParaRPr lang="en-US" sz="1800" dirty="0">
              <a:solidFill>
                <a:srgbClr val="383838"/>
              </a:solidFill>
            </a:endParaRPr>
          </a:p>
          <a:p>
            <a:pPr>
              <a:buClrTx/>
            </a:pPr>
            <a:endParaRPr lang="en-US" sz="1800" dirty="0">
              <a:solidFill>
                <a:srgbClr val="383838"/>
              </a:solidFill>
            </a:endParaRPr>
          </a:p>
          <a:p>
            <a:endParaRPr lang="en-US" sz="1800" dirty="0">
              <a:solidFill>
                <a:srgbClr val="383838"/>
              </a:solidFill>
            </a:endParaRPr>
          </a:p>
          <a:p>
            <a:pPr marL="0" indent="0">
              <a:buNone/>
            </a:pPr>
            <a:endParaRPr dirty="0">
              <a:solidFill>
                <a:srgbClr val="4B4B4B"/>
              </a:solidFill>
            </a:endParaRPr>
          </a:p>
          <a:p>
            <a:pPr marL="0" indent="0">
              <a:buNone/>
            </a:pPr>
            <a:endParaRPr lang="en-US" dirty="0">
              <a:solidFill>
                <a:srgbClr val="4B4B4B"/>
              </a:solidFill>
            </a:endParaRPr>
          </a:p>
        </p:txBody>
      </p:sp>
      <p:sp>
        <p:nvSpPr>
          <p:cNvPr id="4" name="Slide Number Placeholder 3"/>
          <p:cNvSpPr>
            <a:spLocks noGrp="1"/>
          </p:cNvSpPr>
          <p:nvPr>
            <p:ph type="sldNum" sz="quarter" idx="4"/>
          </p:nvPr>
        </p:nvSpPr>
        <p:spPr/>
        <p:txBody>
          <a:bodyPr/>
          <a:lstStyle/>
          <a:p>
            <a:fld id="{9D4704D4-DAEA-4D4A-A9DC-4373E3AC7101}" type="slidenum">
              <a:rPr lang="en-GB" smtClean="0"/>
              <a:pPr/>
              <a:t>47</a:t>
            </a:fld>
            <a:endParaRPr lang="en-GB" dirty="0"/>
          </a:p>
        </p:txBody>
      </p:sp>
    </p:spTree>
    <p:extLst>
      <p:ext uri="{BB962C8B-B14F-4D97-AF65-F5344CB8AC3E}">
        <p14:creationId xmlns:p14="http://schemas.microsoft.com/office/powerpoint/2010/main" val="37281776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Preparing for </a:t>
            </a:r>
            <a:r>
              <a:rPr lang="en-GB" dirty="0" smtClean="0"/>
              <a:t>moderation</a:t>
            </a:r>
            <a:endParaRPr lang="en-GB" dirty="0"/>
          </a:p>
        </p:txBody>
      </p:sp>
      <p:sp>
        <p:nvSpPr>
          <p:cNvPr id="4" name="Footer Placeholder 3"/>
          <p:cNvSpPr>
            <a:spLocks noGrp="1"/>
          </p:cNvSpPr>
          <p:nvPr>
            <p:ph type="ftr" sz="quarter" idx="11"/>
          </p:nvPr>
        </p:nvSpPr>
        <p:spPr/>
        <p:txBody>
          <a:bodyPr/>
          <a:lstStyle/>
          <a:p>
            <a:r>
              <a:rPr lang="en-US" dirty="0"/>
              <a:t>Copyright © AQA and its licensors. All rights reserved.</a:t>
            </a:r>
          </a:p>
        </p:txBody>
      </p:sp>
      <p:sp>
        <p:nvSpPr>
          <p:cNvPr id="6" name="Content Placeholder 5"/>
          <p:cNvSpPr>
            <a:spLocks noGrp="1"/>
          </p:cNvSpPr>
          <p:nvPr>
            <p:ph idx="1"/>
          </p:nvPr>
        </p:nvSpPr>
        <p:spPr>
          <a:xfrm>
            <a:off x="539749" y="1731963"/>
            <a:ext cx="8046000" cy="4406900"/>
          </a:xfrm>
        </p:spPr>
        <p:txBody>
          <a:bodyPr vert="horz" lIns="0" tIns="0" rIns="91440" bIns="0" rtlCol="0" anchor="t">
            <a:noAutofit/>
          </a:bodyPr>
          <a:lstStyle/>
          <a:p>
            <a:pPr marL="359410" indent="-359410">
              <a:spcBef>
                <a:spcPts val="0"/>
              </a:spcBef>
            </a:pPr>
            <a:r>
              <a:rPr lang="en-GB" dirty="0">
                <a:cs typeface="Arial"/>
              </a:rPr>
              <a:t>Folders can be submitted electronically or paper based</a:t>
            </a:r>
            <a:endParaRPr lang="en-US" dirty="0">
              <a:cs typeface="Arial"/>
            </a:endParaRPr>
          </a:p>
          <a:p>
            <a:pPr marL="359410" indent="-359410">
              <a:spcBef>
                <a:spcPts val="0"/>
              </a:spcBef>
            </a:pPr>
            <a:endParaRPr lang="en-GB" dirty="0">
              <a:cs typeface="Arial"/>
            </a:endParaRPr>
          </a:p>
          <a:p>
            <a:pPr marL="359410" indent="-359410">
              <a:spcBef>
                <a:spcPts val="0"/>
              </a:spcBef>
            </a:pPr>
            <a:r>
              <a:rPr lang="en-GB" dirty="0">
                <a:cs typeface="Arial"/>
              </a:rPr>
              <a:t>Ensure clear pictures of the prototype(s) are present</a:t>
            </a:r>
          </a:p>
          <a:p>
            <a:pPr marL="359410" indent="-359410">
              <a:spcBef>
                <a:spcPts val="0"/>
              </a:spcBef>
            </a:pPr>
            <a:endParaRPr lang="en-GB" dirty="0">
              <a:cs typeface="Arial"/>
            </a:endParaRPr>
          </a:p>
          <a:p>
            <a:pPr marL="359410" indent="-359410">
              <a:spcBef>
                <a:spcPts val="0"/>
              </a:spcBef>
            </a:pPr>
            <a:r>
              <a:rPr lang="en-GB" dirty="0">
                <a:cs typeface="Arial"/>
              </a:rPr>
              <a:t>Ensure the CRF is clear and shows where the evidence can be found</a:t>
            </a:r>
          </a:p>
          <a:p>
            <a:pPr marL="359410" indent="-359410">
              <a:spcBef>
                <a:spcPts val="0"/>
              </a:spcBef>
            </a:pPr>
            <a:endParaRPr lang="en-GB" dirty="0">
              <a:cs typeface="Arial"/>
            </a:endParaRPr>
          </a:p>
          <a:p>
            <a:pPr marL="359410" indent="-359410">
              <a:spcBef>
                <a:spcPts val="0"/>
              </a:spcBef>
            </a:pPr>
            <a:r>
              <a:rPr lang="en-GB" dirty="0">
                <a:cs typeface="Arial"/>
              </a:rPr>
              <a:t>Post samples in good time (within 5 working days)</a:t>
            </a:r>
          </a:p>
          <a:p>
            <a:pPr marL="359410" indent="-359410">
              <a:spcBef>
                <a:spcPts val="0"/>
              </a:spcBef>
            </a:pPr>
            <a:endParaRPr lang="en-GB" dirty="0">
              <a:cs typeface="Arial"/>
            </a:endParaRPr>
          </a:p>
          <a:p>
            <a:pPr marL="359410" indent="-359410">
              <a:spcBef>
                <a:spcPts val="0"/>
              </a:spcBef>
            </a:pPr>
            <a:r>
              <a:rPr lang="en-GB" dirty="0">
                <a:cs typeface="Arial"/>
              </a:rPr>
              <a:t>If you have any issues contact your </a:t>
            </a:r>
            <a:r>
              <a:rPr lang="en-GB" dirty="0" smtClean="0">
                <a:cs typeface="Arial"/>
              </a:rPr>
              <a:t>adviser </a:t>
            </a:r>
            <a:r>
              <a:rPr lang="en-GB" dirty="0">
                <a:cs typeface="Arial"/>
              </a:rPr>
              <a:t>and/or </a:t>
            </a:r>
            <a:r>
              <a:rPr lang="en-GB" dirty="0" smtClean="0">
                <a:cs typeface="Arial"/>
              </a:rPr>
              <a:t>moderator </a:t>
            </a:r>
            <a:endParaRPr lang="en-GB" dirty="0">
              <a:cs typeface="Arial"/>
            </a:endParaRPr>
          </a:p>
          <a:p>
            <a:pPr marL="359410" indent="-359410">
              <a:spcBef>
                <a:spcPts val="0"/>
              </a:spcBef>
            </a:pPr>
            <a:endParaRPr lang="en-GB" dirty="0">
              <a:cs typeface="Arial"/>
            </a:endParaRPr>
          </a:p>
          <a:p>
            <a:pPr marL="359410" indent="-359410"/>
            <a:endParaRPr lang="en-GB" dirty="0">
              <a:cs typeface="Arial"/>
            </a:endParaRPr>
          </a:p>
          <a:p>
            <a:pPr marL="359410" indent="-359410"/>
            <a:endParaRPr lang="en-GB" dirty="0">
              <a:cs typeface="Arial"/>
            </a:endParaRPr>
          </a:p>
          <a:p>
            <a:pPr marL="359410" indent="-359410"/>
            <a:endParaRPr lang="en-GB" dirty="0">
              <a:cs typeface="Arial"/>
            </a:endParaRPr>
          </a:p>
          <a:p>
            <a:pPr marL="359410" indent="-359410"/>
            <a:endParaRPr lang="en-GB" dirty="0">
              <a:cs typeface="Arial"/>
            </a:endParaRPr>
          </a:p>
        </p:txBody>
      </p:sp>
      <p:sp>
        <p:nvSpPr>
          <p:cNvPr id="3" name="Slide Number Placeholder 2"/>
          <p:cNvSpPr>
            <a:spLocks noGrp="1"/>
          </p:cNvSpPr>
          <p:nvPr>
            <p:ph type="sldNum" sz="quarter" idx="4"/>
          </p:nvPr>
        </p:nvSpPr>
        <p:spPr/>
        <p:txBody>
          <a:bodyPr/>
          <a:lstStyle/>
          <a:p>
            <a:fld id="{9D4704D4-DAEA-4D4A-A9DC-4373E3AC7101}" type="slidenum">
              <a:rPr lang="en-GB" smtClean="0"/>
              <a:pPr/>
              <a:t>48</a:t>
            </a:fld>
            <a:endParaRPr lang="en-GB" dirty="0"/>
          </a:p>
        </p:txBody>
      </p:sp>
    </p:spTree>
    <p:extLst>
      <p:ext uri="{BB962C8B-B14F-4D97-AF65-F5344CB8AC3E}">
        <p14:creationId xmlns:p14="http://schemas.microsoft.com/office/powerpoint/2010/main" val="252438991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Final </a:t>
            </a:r>
            <a:r>
              <a:rPr lang="en-GB" dirty="0" smtClean="0"/>
              <a:t>summary</a:t>
            </a:r>
            <a:endParaRPr lang="en-GB" dirty="0"/>
          </a:p>
        </p:txBody>
      </p:sp>
      <p:sp>
        <p:nvSpPr>
          <p:cNvPr id="4" name="Footer Placeholder 3"/>
          <p:cNvSpPr>
            <a:spLocks noGrp="1"/>
          </p:cNvSpPr>
          <p:nvPr>
            <p:ph type="ftr" sz="quarter" idx="11"/>
          </p:nvPr>
        </p:nvSpPr>
        <p:spPr/>
        <p:txBody>
          <a:bodyPr/>
          <a:lstStyle/>
          <a:p>
            <a:r>
              <a:rPr lang="en-US" dirty="0"/>
              <a:t>Copyright © AQA and its licensors. All rights reserved.</a:t>
            </a:r>
          </a:p>
        </p:txBody>
      </p:sp>
      <p:sp>
        <p:nvSpPr>
          <p:cNvPr id="5" name="Content Placeholder 4"/>
          <p:cNvSpPr>
            <a:spLocks noGrp="1"/>
          </p:cNvSpPr>
          <p:nvPr>
            <p:ph idx="1"/>
          </p:nvPr>
        </p:nvSpPr>
        <p:spPr>
          <a:xfrm>
            <a:off x="540000" y="1731600"/>
            <a:ext cx="8046000" cy="4514400"/>
          </a:xfrm>
        </p:spPr>
        <p:txBody>
          <a:bodyPr vert="horz" lIns="0" tIns="0" rIns="91440" bIns="0" rtlCol="0" anchor="t">
            <a:noAutofit/>
          </a:bodyPr>
          <a:lstStyle/>
          <a:p>
            <a:pPr marL="359410" indent="-359410">
              <a:spcBef>
                <a:spcPts val="0"/>
              </a:spcBef>
            </a:pPr>
            <a:r>
              <a:rPr lang="en-GB" dirty="0">
                <a:cs typeface="Arial"/>
              </a:rPr>
              <a:t>Look at the SOW and use this as a guide</a:t>
            </a:r>
            <a:endParaRPr lang="en-GB" b="1" dirty="0">
              <a:cs typeface="Arial"/>
            </a:endParaRPr>
          </a:p>
          <a:p>
            <a:pPr marL="359410" indent="-359410">
              <a:spcBef>
                <a:spcPts val="0"/>
              </a:spcBef>
            </a:pPr>
            <a:endParaRPr lang="en-GB" dirty="0">
              <a:cs typeface="Arial"/>
            </a:endParaRPr>
          </a:p>
          <a:p>
            <a:pPr marL="359410" indent="-359410">
              <a:spcBef>
                <a:spcPts val="0"/>
              </a:spcBef>
            </a:pPr>
            <a:r>
              <a:rPr lang="en-GB" dirty="0" smtClean="0">
                <a:cs typeface="Arial"/>
              </a:rPr>
              <a:t>Develop </a:t>
            </a:r>
            <a:r>
              <a:rPr lang="en-GB" dirty="0">
                <a:cs typeface="Arial"/>
              </a:rPr>
              <a:t>NEA skills before they start their NEA</a:t>
            </a:r>
          </a:p>
          <a:p>
            <a:pPr marL="359410" indent="-359410">
              <a:spcBef>
                <a:spcPts val="0"/>
              </a:spcBef>
            </a:pPr>
            <a:endParaRPr lang="en-GB" dirty="0">
              <a:cs typeface="Arial"/>
            </a:endParaRPr>
          </a:p>
          <a:p>
            <a:pPr marL="359410" indent="-359410">
              <a:spcBef>
                <a:spcPts val="0"/>
              </a:spcBef>
            </a:pPr>
            <a:r>
              <a:rPr lang="en-GB" dirty="0">
                <a:cs typeface="Arial"/>
              </a:rPr>
              <a:t>Mark the portfolio holistically</a:t>
            </a:r>
          </a:p>
          <a:p>
            <a:pPr marL="359410" indent="-359410">
              <a:spcBef>
                <a:spcPts val="0"/>
              </a:spcBef>
            </a:pPr>
            <a:endParaRPr lang="en-GB" dirty="0">
              <a:cs typeface="Arial"/>
            </a:endParaRPr>
          </a:p>
          <a:p>
            <a:pPr marL="359410" indent="-359410">
              <a:spcBef>
                <a:spcPts val="0"/>
              </a:spcBef>
            </a:pPr>
            <a:r>
              <a:rPr lang="en-GB" dirty="0">
                <a:cs typeface="Arial"/>
              </a:rPr>
              <a:t>Use TOLS to support standardisation</a:t>
            </a:r>
          </a:p>
          <a:p>
            <a:pPr marL="359410" indent="-359410">
              <a:spcBef>
                <a:spcPts val="0"/>
              </a:spcBef>
            </a:pPr>
            <a:endParaRPr lang="en-GB" dirty="0">
              <a:cs typeface="Arial"/>
            </a:endParaRPr>
          </a:p>
          <a:p>
            <a:pPr marL="359410" indent="-359410">
              <a:spcBef>
                <a:spcPts val="0"/>
              </a:spcBef>
            </a:pPr>
            <a:r>
              <a:rPr lang="en-GB" dirty="0">
                <a:cs typeface="Arial"/>
              </a:rPr>
              <a:t>Provide detailed CRF and pictures of the final prototype</a:t>
            </a:r>
          </a:p>
          <a:p>
            <a:pPr marL="359410" indent="-359410">
              <a:spcBef>
                <a:spcPts val="0"/>
              </a:spcBef>
            </a:pPr>
            <a:endParaRPr lang="en-GB" dirty="0">
              <a:cs typeface="Arial"/>
            </a:endParaRPr>
          </a:p>
          <a:p>
            <a:pPr marL="359410" indent="-359410">
              <a:spcBef>
                <a:spcPts val="0"/>
              </a:spcBef>
            </a:pPr>
            <a:endParaRPr lang="en-GB" dirty="0">
              <a:cs typeface="Arial"/>
            </a:endParaRPr>
          </a:p>
          <a:p>
            <a:pPr marL="0" indent="0">
              <a:spcBef>
                <a:spcPts val="0"/>
              </a:spcBef>
              <a:buNone/>
            </a:pPr>
            <a:endParaRPr lang="en-GB" dirty="0">
              <a:cs typeface="Arial"/>
            </a:endParaRPr>
          </a:p>
          <a:p>
            <a:pPr marL="359410" indent="-359410">
              <a:spcBef>
                <a:spcPts val="0"/>
              </a:spcBef>
            </a:pPr>
            <a:endParaRPr lang="en-GB" dirty="0">
              <a:cs typeface="Arial"/>
            </a:endParaRPr>
          </a:p>
        </p:txBody>
      </p:sp>
      <p:sp>
        <p:nvSpPr>
          <p:cNvPr id="3" name="Slide Number Placeholder 2"/>
          <p:cNvSpPr>
            <a:spLocks noGrp="1"/>
          </p:cNvSpPr>
          <p:nvPr>
            <p:ph type="sldNum" sz="quarter" idx="4"/>
          </p:nvPr>
        </p:nvSpPr>
        <p:spPr/>
        <p:txBody>
          <a:bodyPr/>
          <a:lstStyle/>
          <a:p>
            <a:fld id="{9D4704D4-DAEA-4D4A-A9DC-4373E3AC7101}" type="slidenum">
              <a:rPr lang="en-GB" smtClean="0"/>
              <a:pPr/>
              <a:t>49</a:t>
            </a:fld>
            <a:endParaRPr lang="en-GB" dirty="0"/>
          </a:p>
        </p:txBody>
      </p:sp>
    </p:spTree>
    <p:extLst>
      <p:ext uri="{BB962C8B-B14F-4D97-AF65-F5344CB8AC3E}">
        <p14:creationId xmlns:p14="http://schemas.microsoft.com/office/powerpoint/2010/main" val="28946731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Accessibility of the qualification</a:t>
            </a:r>
          </a:p>
        </p:txBody>
      </p:sp>
      <p:sp>
        <p:nvSpPr>
          <p:cNvPr id="3" name="Content Placeholder 2"/>
          <p:cNvSpPr>
            <a:spLocks noGrp="1"/>
          </p:cNvSpPr>
          <p:nvPr>
            <p:ph idx="1"/>
          </p:nvPr>
        </p:nvSpPr>
        <p:spPr>
          <a:xfrm>
            <a:off x="540000" y="1534075"/>
            <a:ext cx="8045200" cy="4097779"/>
          </a:xfrm>
        </p:spPr>
        <p:txBody>
          <a:bodyPr/>
          <a:lstStyle/>
          <a:p>
            <a:pPr>
              <a:lnSpc>
                <a:spcPct val="100000"/>
              </a:lnSpc>
              <a:spcBef>
                <a:spcPts val="0"/>
              </a:spcBef>
            </a:pPr>
            <a:r>
              <a:rPr lang="en-GB" sz="2200" dirty="0"/>
              <a:t>All GCSE examinations are intended to be accessible to the full ability </a:t>
            </a:r>
            <a:r>
              <a:rPr lang="en-GB" sz="2200" dirty="0" smtClean="0"/>
              <a:t>range.</a:t>
            </a:r>
            <a:endParaRPr lang="en-GB" sz="2200" dirty="0"/>
          </a:p>
          <a:p>
            <a:pPr>
              <a:lnSpc>
                <a:spcPct val="100000"/>
              </a:lnSpc>
              <a:spcBef>
                <a:spcPts val="0"/>
              </a:spcBef>
            </a:pPr>
            <a:endParaRPr lang="en-GB" sz="2200" dirty="0"/>
          </a:p>
          <a:p>
            <a:pPr>
              <a:lnSpc>
                <a:spcPct val="100000"/>
              </a:lnSpc>
              <a:spcBef>
                <a:spcPts val="0"/>
              </a:spcBef>
            </a:pPr>
            <a:r>
              <a:rPr lang="en-GB" sz="2200" dirty="0"/>
              <a:t>The new </a:t>
            </a:r>
            <a:r>
              <a:rPr lang="en-GB" sz="2200" dirty="0" smtClean="0"/>
              <a:t>1–9 </a:t>
            </a:r>
            <a:r>
              <a:rPr lang="en-GB" sz="2200" dirty="0"/>
              <a:t>grading system has more differentiation at the higher ability end of the </a:t>
            </a:r>
            <a:r>
              <a:rPr lang="en-GB" sz="2200" dirty="0" smtClean="0"/>
              <a:t>scale.</a:t>
            </a:r>
            <a:endParaRPr lang="en-GB" sz="2200" dirty="0"/>
          </a:p>
          <a:p>
            <a:pPr>
              <a:lnSpc>
                <a:spcPct val="100000"/>
              </a:lnSpc>
              <a:spcBef>
                <a:spcPts val="0"/>
              </a:spcBef>
            </a:pPr>
            <a:endParaRPr lang="en-GB" sz="2200" dirty="0"/>
          </a:p>
          <a:p>
            <a:pPr>
              <a:lnSpc>
                <a:spcPct val="100000"/>
              </a:lnSpc>
              <a:spcBef>
                <a:spcPts val="0"/>
              </a:spcBef>
            </a:pPr>
            <a:r>
              <a:rPr lang="en-GB" sz="2200" dirty="0"/>
              <a:t>In the first year of the examination grade boundaries will be based on the legacy specifications, as a result similar percentages of students will obtain grades at each </a:t>
            </a:r>
            <a:r>
              <a:rPr lang="en-GB" sz="2200" dirty="0" smtClean="0"/>
              <a:t>boundary.</a:t>
            </a:r>
            <a:endParaRPr lang="en-GB" sz="2200" dirty="0"/>
          </a:p>
        </p:txBody>
      </p:sp>
      <p:sp>
        <p:nvSpPr>
          <p:cNvPr id="6" name="Slide Number Placeholder 1"/>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solidFill>
                  <a:schemeClr val="bg1"/>
                </a:solidFill>
              </a:rPr>
              <a:pPr/>
              <a:t>5</a:t>
            </a:fld>
            <a:endParaRPr lang="en-GB" sz="1100" dirty="0">
              <a:solidFill>
                <a:schemeClr val="bg1"/>
              </a:solidFill>
            </a:endParaRP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rPr>
              <a:t>Copyright © AQA and its licensors. All rights </a:t>
            </a:r>
            <a:r>
              <a:rPr lang="en-US" sz="800" dirty="0" smtClean="0">
                <a:solidFill>
                  <a:schemeClr val="bg1"/>
                </a:solidFill>
              </a:rPr>
              <a:t>reserved.</a:t>
            </a:r>
            <a:r>
              <a:rPr lang="en-US" sz="800" dirty="0" smtClean="0"/>
              <a:t>.</a:t>
            </a:r>
            <a:endParaRPr lang="en-US" sz="800" dirty="0"/>
          </a:p>
        </p:txBody>
      </p:sp>
    </p:spTree>
    <p:extLst>
      <p:ext uri="{BB962C8B-B14F-4D97-AF65-F5344CB8AC3E}">
        <p14:creationId xmlns:p14="http://schemas.microsoft.com/office/powerpoint/2010/main" val="35562664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NEA </a:t>
            </a:r>
            <a:r>
              <a:rPr lang="en-GB" sz="3200" dirty="0" smtClean="0"/>
              <a:t>support and resources</a:t>
            </a:r>
            <a:endParaRPr lang="en-GB" sz="3200" dirty="0"/>
          </a:p>
        </p:txBody>
      </p:sp>
      <p:sp>
        <p:nvSpPr>
          <p:cNvPr id="6" name="Content Placeholder 5"/>
          <p:cNvSpPr>
            <a:spLocks noGrp="1"/>
          </p:cNvSpPr>
          <p:nvPr>
            <p:ph idx="1"/>
          </p:nvPr>
        </p:nvSpPr>
        <p:spPr>
          <a:xfrm>
            <a:off x="540000" y="1731600"/>
            <a:ext cx="8046000" cy="4514400"/>
          </a:xfrm>
        </p:spPr>
        <p:txBody>
          <a:bodyPr vert="horz" lIns="0" tIns="0" rIns="91440" bIns="0" rtlCol="0" anchor="t">
            <a:noAutofit/>
          </a:bodyPr>
          <a:lstStyle/>
          <a:p>
            <a:pPr marL="359410" indent="-359410">
              <a:spcBef>
                <a:spcPts val="0"/>
              </a:spcBef>
            </a:pPr>
            <a:r>
              <a:rPr lang="en-GB" sz="2400" dirty="0">
                <a:cs typeface="Arial"/>
              </a:rPr>
              <a:t>NEA </a:t>
            </a:r>
            <a:r>
              <a:rPr lang="en-GB" sz="2400" dirty="0" smtClean="0">
                <a:cs typeface="Arial"/>
              </a:rPr>
              <a:t>advisers </a:t>
            </a:r>
            <a:endParaRPr lang="en-GB" sz="2400" dirty="0">
              <a:cs typeface="Arial"/>
            </a:endParaRPr>
          </a:p>
          <a:p>
            <a:pPr marL="359410" indent="-359410">
              <a:spcBef>
                <a:spcPts val="0"/>
              </a:spcBef>
            </a:pPr>
            <a:endParaRPr lang="en-GB" sz="2400" dirty="0">
              <a:cs typeface="Arial"/>
            </a:endParaRPr>
          </a:p>
          <a:p>
            <a:pPr marL="359410" indent="-359410">
              <a:spcBef>
                <a:spcPts val="0"/>
              </a:spcBef>
            </a:pPr>
            <a:r>
              <a:rPr lang="en-GB" sz="2400" dirty="0" smtClean="0">
                <a:cs typeface="Arial"/>
              </a:rPr>
              <a:t>T-OLS</a:t>
            </a:r>
            <a:endParaRPr lang="en-GB" sz="2400" dirty="0">
              <a:cs typeface="Arial"/>
            </a:endParaRPr>
          </a:p>
          <a:p>
            <a:pPr marL="359410" indent="-359410">
              <a:spcBef>
                <a:spcPts val="0"/>
              </a:spcBef>
            </a:pPr>
            <a:endParaRPr lang="en-GB" sz="2400" dirty="0">
              <a:cs typeface="Arial"/>
            </a:endParaRPr>
          </a:p>
          <a:p>
            <a:pPr marL="359410" indent="-359410">
              <a:spcBef>
                <a:spcPts val="0"/>
              </a:spcBef>
            </a:pPr>
            <a:r>
              <a:rPr lang="en-GB" sz="2400" dirty="0">
                <a:cs typeface="Arial"/>
              </a:rPr>
              <a:t>Marked examples</a:t>
            </a:r>
          </a:p>
          <a:p>
            <a:pPr marL="359410" indent="-359410">
              <a:spcBef>
                <a:spcPts val="0"/>
              </a:spcBef>
            </a:pPr>
            <a:endParaRPr lang="en-GB" sz="2400" dirty="0">
              <a:cs typeface="Arial"/>
            </a:endParaRPr>
          </a:p>
          <a:p>
            <a:pPr marL="359410" indent="-359410">
              <a:spcBef>
                <a:spcPts val="0"/>
              </a:spcBef>
            </a:pPr>
            <a:r>
              <a:rPr lang="en-GB" sz="2400" dirty="0" smtClean="0">
                <a:cs typeface="Arial"/>
              </a:rPr>
              <a:t>SOW</a:t>
            </a:r>
            <a:endParaRPr lang="en-GB" sz="2400" dirty="0">
              <a:cs typeface="Arial"/>
            </a:endParaRPr>
          </a:p>
          <a:p>
            <a:pPr marL="0" indent="-359410">
              <a:spcBef>
                <a:spcPts val="0"/>
              </a:spcBef>
            </a:pPr>
            <a:endParaRPr lang="en-GB" sz="2400" dirty="0">
              <a:cs typeface="Arial"/>
            </a:endParaRPr>
          </a:p>
          <a:p>
            <a:pPr marL="359410" indent="-359410">
              <a:spcBef>
                <a:spcPts val="0"/>
              </a:spcBef>
            </a:pPr>
            <a:r>
              <a:rPr lang="en-GB" sz="2400" dirty="0">
                <a:cs typeface="Arial"/>
              </a:rPr>
              <a:t>CPD </a:t>
            </a:r>
          </a:p>
          <a:p>
            <a:pPr marL="359410" indent="-359410">
              <a:spcBef>
                <a:spcPts val="0"/>
              </a:spcBef>
            </a:pPr>
            <a:endParaRPr lang="en-GB" sz="2400" dirty="0">
              <a:cs typeface="Arial"/>
            </a:endParaRPr>
          </a:p>
          <a:p>
            <a:pPr marL="359410" indent="-359410">
              <a:spcBef>
                <a:spcPts val="0"/>
              </a:spcBef>
            </a:pPr>
            <a:r>
              <a:rPr lang="en-GB" sz="2400" dirty="0">
                <a:cs typeface="Arial"/>
              </a:rPr>
              <a:t>Approved </a:t>
            </a:r>
            <a:r>
              <a:rPr lang="en-GB" sz="2400" dirty="0" smtClean="0">
                <a:cs typeface="Arial"/>
              </a:rPr>
              <a:t>publishers </a:t>
            </a:r>
            <a:r>
              <a:rPr lang="en-GB" sz="2400" dirty="0">
                <a:cs typeface="Arial"/>
              </a:rPr>
              <a:t>– PG Online </a:t>
            </a:r>
            <a:r>
              <a:rPr lang="en-GB" sz="2400" dirty="0" smtClean="0">
                <a:cs typeface="Arial"/>
              </a:rPr>
              <a:t>and </a:t>
            </a:r>
            <a:r>
              <a:rPr lang="en-GB" sz="2400" dirty="0">
                <a:cs typeface="Arial"/>
              </a:rPr>
              <a:t>Hodder</a:t>
            </a:r>
          </a:p>
          <a:p>
            <a:pPr marL="359410" indent="-359410">
              <a:spcBef>
                <a:spcPts val="0"/>
              </a:spcBef>
            </a:pPr>
            <a:endParaRPr lang="en-GB" dirty="0">
              <a:cs typeface="Arial"/>
            </a:endParaRPr>
          </a:p>
          <a:p>
            <a:pPr marL="0" indent="0">
              <a:spcBef>
                <a:spcPts val="0"/>
              </a:spcBef>
              <a:buNone/>
            </a:pPr>
            <a:endParaRPr lang="en-GB" dirty="0">
              <a:cs typeface="Arial"/>
            </a:endParaRPr>
          </a:p>
          <a:p>
            <a:pPr marL="359410" indent="-359410"/>
            <a:endParaRPr lang="en-GB" dirty="0">
              <a:cs typeface="Arial"/>
            </a:endParaRPr>
          </a:p>
          <a:p>
            <a:pPr marL="359410" indent="-359410"/>
            <a:endParaRPr lang="en-GB" dirty="0">
              <a:cs typeface="Arial"/>
            </a:endParaRPr>
          </a:p>
        </p:txBody>
      </p:sp>
      <p:sp>
        <p:nvSpPr>
          <p:cNvPr id="5" name="Footer Placeholder 4"/>
          <p:cNvSpPr>
            <a:spLocks noGrp="1"/>
          </p:cNvSpPr>
          <p:nvPr>
            <p:ph type="ftr" sz="quarter" idx="11"/>
          </p:nvPr>
        </p:nvSpPr>
        <p:spPr/>
        <p:txBody>
          <a:bodyPr/>
          <a:lstStyle/>
          <a:p>
            <a:r>
              <a:rPr lang="en-US" smtClean="0"/>
              <a:t>Copyright © AQA and its licensors. All rights reserved.</a:t>
            </a:r>
            <a:endParaRPr lang="en-US" dirty="0"/>
          </a:p>
        </p:txBody>
      </p:sp>
      <p:sp>
        <p:nvSpPr>
          <p:cNvPr id="7" name="Slide Number Placeholder 6"/>
          <p:cNvSpPr>
            <a:spLocks noGrp="1"/>
          </p:cNvSpPr>
          <p:nvPr>
            <p:ph type="sldNum" sz="quarter" idx="4"/>
          </p:nvPr>
        </p:nvSpPr>
        <p:spPr/>
        <p:txBody>
          <a:bodyPr/>
          <a:lstStyle/>
          <a:p>
            <a:fld id="{9D4704D4-DAEA-4D4A-A9DC-4373E3AC7101}" type="slidenum">
              <a:rPr lang="en-GB" smtClean="0"/>
              <a:pPr/>
              <a:t>50</a:t>
            </a:fld>
            <a:endParaRPr lang="en-GB" dirty="0"/>
          </a:p>
        </p:txBody>
      </p:sp>
    </p:spTree>
    <p:extLst>
      <p:ext uri="{BB962C8B-B14F-4D97-AF65-F5344CB8AC3E}">
        <p14:creationId xmlns:p14="http://schemas.microsoft.com/office/powerpoint/2010/main" val="3273309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Contact points </a:t>
            </a:r>
          </a:p>
        </p:txBody>
      </p:sp>
      <p:sp>
        <p:nvSpPr>
          <p:cNvPr id="3" name="Footer Placeholder 2"/>
          <p:cNvSpPr>
            <a:spLocks noGrp="1"/>
          </p:cNvSpPr>
          <p:nvPr>
            <p:ph type="ftr" sz="quarter" idx="10"/>
          </p:nvPr>
        </p:nvSpPr>
        <p:spPr/>
        <p:txBody>
          <a:bodyPr/>
          <a:lstStyle/>
          <a:p>
            <a:r>
              <a:rPr lang="en-US" smtClean="0"/>
              <a:t>Copyright © AQA and its licensors. All rights reserved.</a:t>
            </a:r>
            <a:endParaRPr lang="en-US" dirty="0"/>
          </a:p>
        </p:txBody>
      </p:sp>
      <p:sp>
        <p:nvSpPr>
          <p:cNvPr id="5" name="Content Placeholder 4"/>
          <p:cNvSpPr>
            <a:spLocks noGrp="1"/>
          </p:cNvSpPr>
          <p:nvPr>
            <p:ph idx="1"/>
          </p:nvPr>
        </p:nvSpPr>
        <p:spPr>
          <a:xfrm>
            <a:off x="540000" y="1343524"/>
            <a:ext cx="8045200" cy="4406804"/>
          </a:xfrm>
        </p:spPr>
        <p:txBody>
          <a:bodyPr/>
          <a:lstStyle/>
          <a:p>
            <a:pPr marL="0" indent="0">
              <a:spcBef>
                <a:spcPts val="0"/>
              </a:spcBef>
              <a:buNone/>
            </a:pPr>
            <a:r>
              <a:rPr lang="en-GB" dirty="0" smtClean="0">
                <a:solidFill>
                  <a:srgbClr val="412878"/>
                </a:solidFill>
              </a:rPr>
              <a:t>Contact us</a:t>
            </a:r>
          </a:p>
          <a:p>
            <a:pPr marL="0" indent="0">
              <a:spcBef>
                <a:spcPts val="0"/>
              </a:spcBef>
              <a:buNone/>
            </a:pPr>
            <a:endParaRPr lang="en-GB" dirty="0" smtClean="0"/>
          </a:p>
          <a:p>
            <a:pPr marL="0" indent="0">
              <a:spcBef>
                <a:spcPts val="0"/>
              </a:spcBef>
              <a:buNone/>
            </a:pPr>
            <a:r>
              <a:rPr lang="en-GB" dirty="0" smtClean="0">
                <a:hlinkClick r:id="rId2"/>
              </a:rPr>
              <a:t>aqa.org.uk/contact-us</a:t>
            </a:r>
            <a:endParaRPr lang="en-GB" dirty="0" smtClean="0"/>
          </a:p>
          <a:p>
            <a:pPr marL="0" indent="0">
              <a:spcBef>
                <a:spcPts val="0"/>
              </a:spcBef>
              <a:buNone/>
            </a:pPr>
            <a:endParaRPr lang="en-GB" dirty="0" smtClean="0"/>
          </a:p>
          <a:p>
            <a:pPr marL="0" indent="0">
              <a:spcBef>
                <a:spcPts val="0"/>
              </a:spcBef>
              <a:buNone/>
            </a:pPr>
            <a:r>
              <a:rPr lang="en-GB" dirty="0" smtClean="0">
                <a:solidFill>
                  <a:srgbClr val="412878"/>
                </a:solidFill>
              </a:rPr>
              <a:t>Customer Support Team</a:t>
            </a:r>
          </a:p>
          <a:p>
            <a:pPr marL="0" indent="0">
              <a:spcBef>
                <a:spcPts val="0"/>
              </a:spcBef>
              <a:buNone/>
            </a:pPr>
            <a:endParaRPr lang="en-GB" dirty="0" smtClean="0"/>
          </a:p>
          <a:p>
            <a:pPr marL="0" indent="0">
              <a:spcBef>
                <a:spcPts val="0"/>
              </a:spcBef>
              <a:buNone/>
            </a:pPr>
            <a:r>
              <a:rPr lang="fr-FR" dirty="0"/>
              <a:t>Tel: 0161 </a:t>
            </a:r>
            <a:r>
              <a:rPr lang="fr-FR"/>
              <a:t>957 </a:t>
            </a:r>
            <a:r>
              <a:rPr lang="fr-FR" smtClean="0"/>
              <a:t>3334</a:t>
            </a:r>
          </a:p>
          <a:p>
            <a:pPr marL="0" indent="0">
              <a:spcBef>
                <a:spcPts val="0"/>
              </a:spcBef>
              <a:buNone/>
            </a:pPr>
            <a:r>
              <a:rPr lang="fr-FR" dirty="0"/>
              <a:t/>
            </a:r>
            <a:br>
              <a:rPr lang="fr-FR" dirty="0"/>
            </a:br>
            <a:r>
              <a:rPr lang="fr-FR" dirty="0"/>
              <a:t>Email: </a:t>
            </a:r>
            <a:r>
              <a:rPr lang="fr-FR" dirty="0">
                <a:hlinkClick r:id="rId3"/>
              </a:rPr>
              <a:t>dandt@aqa.org.uk</a:t>
            </a:r>
            <a:r>
              <a:rPr lang="fr-FR" dirty="0"/>
              <a:t> </a:t>
            </a:r>
            <a:endParaRPr lang="en-GB" dirty="0" smtClean="0"/>
          </a:p>
          <a:p>
            <a:pPr marL="0" indent="0">
              <a:spcBef>
                <a:spcPts val="0"/>
              </a:spcBef>
              <a:buNone/>
            </a:pPr>
            <a:endParaRPr lang="en-GB" dirty="0" smtClean="0">
              <a:solidFill>
                <a:srgbClr val="412878"/>
              </a:solidFill>
            </a:endParaRPr>
          </a:p>
          <a:p>
            <a:pPr marL="0" indent="0">
              <a:spcBef>
                <a:spcPts val="0"/>
              </a:spcBef>
              <a:buNone/>
            </a:pPr>
            <a:r>
              <a:rPr lang="en-GB" dirty="0" smtClean="0">
                <a:solidFill>
                  <a:srgbClr val="412878"/>
                </a:solidFill>
              </a:rPr>
              <a:t>Events Team</a:t>
            </a:r>
          </a:p>
          <a:p>
            <a:pPr marL="0" indent="0">
              <a:spcBef>
                <a:spcPts val="0"/>
              </a:spcBef>
              <a:buNone/>
            </a:pPr>
            <a:endParaRPr lang="en-GB" dirty="0"/>
          </a:p>
          <a:p>
            <a:pPr marL="0" indent="0">
              <a:spcBef>
                <a:spcPts val="0"/>
              </a:spcBef>
              <a:buClr>
                <a:schemeClr val="tx1"/>
              </a:buClr>
              <a:buNone/>
              <a:defRPr/>
            </a:pPr>
            <a:r>
              <a:rPr lang="de-DE" dirty="0"/>
              <a:t>0161 696 5994 </a:t>
            </a:r>
            <a:endParaRPr lang="de-DE" dirty="0" smtClean="0"/>
          </a:p>
          <a:p>
            <a:pPr marL="0" indent="0">
              <a:spcBef>
                <a:spcPts val="0"/>
              </a:spcBef>
              <a:buClr>
                <a:schemeClr val="tx1"/>
              </a:buClr>
              <a:buNone/>
              <a:defRPr/>
            </a:pPr>
            <a:endParaRPr lang="de-DE" sz="1100" dirty="0"/>
          </a:p>
          <a:p>
            <a:pPr marL="0" indent="0">
              <a:spcBef>
                <a:spcPts val="0"/>
              </a:spcBef>
              <a:buClr>
                <a:schemeClr val="tx1"/>
              </a:buClr>
              <a:buNone/>
              <a:defRPr/>
            </a:pPr>
            <a:r>
              <a:rPr lang="de-DE" dirty="0" smtClean="0">
                <a:hlinkClick r:id="rId4"/>
              </a:rPr>
              <a:t>events@aqa.org.uk</a:t>
            </a:r>
            <a:endParaRPr lang="de-DE" dirty="0" smtClean="0"/>
          </a:p>
          <a:p>
            <a:pPr marL="0" indent="0">
              <a:spcBef>
                <a:spcPts val="0"/>
              </a:spcBef>
              <a:buClr>
                <a:schemeClr val="tx1"/>
              </a:buClr>
              <a:buNone/>
              <a:defRPr/>
            </a:pPr>
            <a:endParaRPr lang="de-DE" sz="1100" dirty="0"/>
          </a:p>
          <a:p>
            <a:pPr marL="0" indent="0">
              <a:spcBef>
                <a:spcPts val="0"/>
              </a:spcBef>
              <a:buClr>
                <a:schemeClr val="tx1"/>
              </a:buClr>
              <a:buNone/>
              <a:defRPr/>
            </a:pPr>
            <a:r>
              <a:rPr lang="en-US" dirty="0" smtClean="0">
                <a:hlinkClick r:id="rId5"/>
              </a:rPr>
              <a:t>aqa.org.uk/professional-development</a:t>
            </a:r>
            <a:endParaRPr lang="en-US" dirty="0"/>
          </a:p>
          <a:p>
            <a:pPr marL="0" indent="0">
              <a:buNone/>
            </a:pPr>
            <a:endParaRPr lang="en-GB" dirty="0"/>
          </a:p>
        </p:txBody>
      </p:sp>
      <p:sp>
        <p:nvSpPr>
          <p:cNvPr id="4" name="Slide Number Placeholder 3"/>
          <p:cNvSpPr>
            <a:spLocks noGrp="1"/>
          </p:cNvSpPr>
          <p:nvPr>
            <p:ph type="sldNum" sz="quarter" idx="4"/>
          </p:nvPr>
        </p:nvSpPr>
        <p:spPr/>
        <p:txBody>
          <a:bodyPr/>
          <a:lstStyle/>
          <a:p>
            <a:fld id="{9D4704D4-DAEA-4D4A-A9DC-4373E3AC7101}" type="slidenum">
              <a:rPr lang="en-GB" smtClean="0"/>
              <a:pPr/>
              <a:t>51</a:t>
            </a:fld>
            <a:endParaRPr lang="en-GB" dirty="0"/>
          </a:p>
        </p:txBody>
      </p:sp>
    </p:spTree>
    <p:extLst>
      <p:ext uri="{BB962C8B-B14F-4D97-AF65-F5344CB8AC3E}">
        <p14:creationId xmlns:p14="http://schemas.microsoft.com/office/powerpoint/2010/main" val="325318133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5"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041" y="1544638"/>
            <a:ext cx="5975407" cy="448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p:nvPr>
        </p:nvSpPr>
        <p:spPr>
          <a:xfrm>
            <a:off x="540000" y="442800"/>
            <a:ext cx="8229600" cy="473015"/>
          </a:xfrm>
        </p:spPr>
        <p:txBody>
          <a:bodyPr>
            <a:normAutofit/>
          </a:bodyPr>
          <a:lstStyle/>
          <a:p>
            <a:r>
              <a:rPr lang="en-GB" sz="2600" dirty="0">
                <a:solidFill>
                  <a:schemeClr val="tx2"/>
                </a:solidFill>
                <a:latin typeface="AQA Chevin Pro Light" pitchFamily="34" charset="0"/>
              </a:rPr>
              <a:t>Your questions</a:t>
            </a:r>
          </a:p>
        </p:txBody>
      </p:sp>
      <p:sp>
        <p:nvSpPr>
          <p:cNvPr id="7"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52</a:t>
            </a:fld>
            <a:endParaRPr lang="en-GB" sz="1100" dirty="0"/>
          </a:p>
        </p:txBody>
      </p:sp>
      <p:pic>
        <p:nvPicPr>
          <p:cNvPr id="8" name="Picture 2" descr="G:\01 GRAPHIC DESIGN Oct 2012 onwards\03 LOGOS (other)\AQA NEW LOGO MASTER\RGB jpeg\AQA_New_logo_no_strapline_RG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166906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Thank you</a:t>
            </a:r>
            <a:endParaRPr lang="en-GB" dirty="0"/>
          </a:p>
        </p:txBody>
      </p:sp>
      <p:sp>
        <p:nvSpPr>
          <p:cNvPr id="3" name="Footer Placeholder 2"/>
          <p:cNvSpPr>
            <a:spLocks noGrp="1"/>
          </p:cNvSpPr>
          <p:nvPr>
            <p:ph type="ftr" sz="quarter" idx="11"/>
          </p:nvPr>
        </p:nvSpPr>
        <p:spPr/>
        <p:txBody>
          <a:bodyPr/>
          <a:lstStyle/>
          <a:p>
            <a:r>
              <a:rPr lang="en-US" dirty="0"/>
              <a:t>Copyright © AQA and its licensors. All rights reserved.</a:t>
            </a:r>
          </a:p>
        </p:txBody>
      </p:sp>
      <p:sp>
        <p:nvSpPr>
          <p:cNvPr id="4" name="Slide Number Placeholder 3"/>
          <p:cNvSpPr>
            <a:spLocks noGrp="1"/>
          </p:cNvSpPr>
          <p:nvPr>
            <p:ph type="sldNum" sz="quarter" idx="10"/>
          </p:nvPr>
        </p:nvSpPr>
        <p:spPr/>
        <p:txBody>
          <a:bodyPr/>
          <a:lstStyle/>
          <a:p>
            <a:fld id="{9D4704D4-DAEA-4D4A-A9DC-4373E3AC7101}" type="slidenum">
              <a:rPr lang="en-GB" smtClean="0"/>
              <a:pPr/>
              <a:t>53</a:t>
            </a:fld>
            <a:endParaRPr lang="en-GB" dirty="0"/>
          </a:p>
        </p:txBody>
      </p:sp>
    </p:spTree>
    <p:extLst>
      <p:ext uri="{BB962C8B-B14F-4D97-AF65-F5344CB8AC3E}">
        <p14:creationId xmlns:p14="http://schemas.microsoft.com/office/powerpoint/2010/main" val="690332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045200" cy="431181"/>
          </a:xfrm>
        </p:spPr>
        <p:txBody>
          <a:bodyPr>
            <a:normAutofit/>
          </a:bodyPr>
          <a:lstStyle/>
          <a:p>
            <a:r>
              <a:rPr lang="en-US" sz="3200" dirty="0">
                <a:latin typeface="AQA Chevin Pro Light" pitchFamily="34" charset="0"/>
              </a:rPr>
              <a:t>Reform </a:t>
            </a:r>
            <a:r>
              <a:rPr lang="en-US" sz="3200" dirty="0" smtClean="0">
                <a:latin typeface="AQA Chevin Pro Light" pitchFamily="34" charset="0"/>
              </a:rPr>
              <a:t>overview </a:t>
            </a:r>
            <a:r>
              <a:rPr lang="en-US" sz="3200" dirty="0">
                <a:latin typeface="AQA Chevin Pro Light" pitchFamily="34" charset="0"/>
              </a:rPr>
              <a:t>– </a:t>
            </a:r>
            <a:r>
              <a:rPr lang="en-US" sz="3200" dirty="0" smtClean="0">
                <a:latin typeface="AQA Chevin Pro Light" pitchFamily="34" charset="0"/>
              </a:rPr>
              <a:t>grading </a:t>
            </a:r>
            <a:r>
              <a:rPr lang="en-US" sz="3200" dirty="0">
                <a:latin typeface="AQA Chevin Pro Light" pitchFamily="34" charset="0"/>
              </a:rPr>
              <a:t>(from Ofqual)</a:t>
            </a:r>
          </a:p>
        </p:txBody>
      </p:sp>
      <p:sp>
        <p:nvSpPr>
          <p:cNvPr id="5" name="Content Placeholder 4"/>
          <p:cNvSpPr>
            <a:spLocks noGrp="1"/>
          </p:cNvSpPr>
          <p:nvPr>
            <p:ph idx="1"/>
          </p:nvPr>
        </p:nvSpPr>
        <p:spPr>
          <a:xfrm>
            <a:off x="540000" y="1190427"/>
            <a:ext cx="8045200" cy="4876998"/>
          </a:xfrm>
        </p:spPr>
        <p:txBody>
          <a:bodyPr>
            <a:normAutofit/>
          </a:bodyPr>
          <a:lstStyle/>
          <a:p>
            <a:pPr marL="0" indent="0">
              <a:buNone/>
            </a:pPr>
            <a:r>
              <a:rPr lang="en-GB" sz="2200" dirty="0"/>
              <a:t>Grading the new GCSEs in 2019</a:t>
            </a:r>
          </a:p>
          <a:p>
            <a:pPr marL="0" indent="0">
              <a:buNone/>
            </a:pPr>
            <a:endParaRPr lang="en-GB" dirty="0"/>
          </a:p>
          <a:p>
            <a:pPr marL="0" indent="0">
              <a:buNone/>
            </a:pPr>
            <a:endParaRPr lang="en-GB" dirty="0"/>
          </a:p>
          <a:p>
            <a:pPr marL="0" indent="0">
              <a:buNone/>
            </a:pPr>
            <a:endParaRPr lang="en-US" dirty="0"/>
          </a:p>
        </p:txBody>
      </p:sp>
      <p:sp>
        <p:nvSpPr>
          <p:cNvPr id="8"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10" name="Footer Placeholder 3"/>
          <p:cNvSpPr txBox="1">
            <a:spLocks/>
          </p:cNvSpPr>
          <p:nvPr/>
        </p:nvSpPr>
        <p:spPr>
          <a:xfrm>
            <a:off x="2091145" y="6416325"/>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4B4B4B"/>
                </a:solidFill>
              </a:rPr>
              <a:t>Copyright © AQA and its licensors. All rights reserved.</a:t>
            </a:r>
          </a:p>
        </p:txBody>
      </p:sp>
      <p:pic>
        <p:nvPicPr>
          <p:cNvPr id="4" name="Picture 3">
            <a:extLst>
              <a:ext uri="{FF2B5EF4-FFF2-40B4-BE49-F238E27FC236}">
                <a16:creationId xmlns="" xmlns:a16="http://schemas.microsoft.com/office/drawing/2014/main" id="{39750FBE-C142-481D-A805-E326F686774C}"/>
              </a:ext>
            </a:extLst>
          </p:cNvPr>
          <p:cNvPicPr>
            <a:picLocks noChangeAspect="1"/>
          </p:cNvPicPr>
          <p:nvPr/>
        </p:nvPicPr>
        <p:blipFill>
          <a:blip r:embed="rId3"/>
          <a:stretch>
            <a:fillRect/>
          </a:stretch>
        </p:blipFill>
        <p:spPr>
          <a:xfrm>
            <a:off x="1690687" y="1613900"/>
            <a:ext cx="4772025" cy="3829050"/>
          </a:xfrm>
          <a:prstGeom prst="rect">
            <a:avLst/>
          </a:prstGeom>
        </p:spPr>
      </p:pic>
      <p:sp>
        <p:nvSpPr>
          <p:cNvPr id="6" name="TextBox 5">
            <a:extLst>
              <a:ext uri="{FF2B5EF4-FFF2-40B4-BE49-F238E27FC236}">
                <a16:creationId xmlns="" xmlns:a16="http://schemas.microsoft.com/office/drawing/2014/main" id="{C39767C2-83AD-413C-AF2A-CB49D56090F9}"/>
              </a:ext>
            </a:extLst>
          </p:cNvPr>
          <p:cNvSpPr txBox="1"/>
          <p:nvPr/>
        </p:nvSpPr>
        <p:spPr>
          <a:xfrm>
            <a:off x="358279" y="5442950"/>
            <a:ext cx="7614146" cy="923330"/>
          </a:xfrm>
          <a:prstGeom prst="rect">
            <a:avLst/>
          </a:prstGeom>
          <a:noFill/>
        </p:spPr>
        <p:txBody>
          <a:bodyPr wrap="square" rtlCol="0">
            <a:spAutoFit/>
          </a:bodyPr>
          <a:lstStyle/>
          <a:p>
            <a:r>
              <a:rPr lang="en-GB" spc="50" dirty="0" smtClean="0">
                <a:ln w="0"/>
                <a:solidFill>
                  <a:schemeClr val="bg1"/>
                </a:solidFill>
                <a:effectLst>
                  <a:innerShdw blurRad="63500" dist="50800" dir="13500000">
                    <a:srgbClr val="000000">
                      <a:alpha val="50000"/>
                    </a:srgbClr>
                  </a:innerShdw>
                </a:effectLst>
              </a:rPr>
              <a:t>In </a:t>
            </a:r>
            <a:r>
              <a:rPr lang="en-GB" spc="50" dirty="0">
                <a:ln w="0"/>
                <a:solidFill>
                  <a:schemeClr val="bg1"/>
                </a:solidFill>
                <a:effectLst>
                  <a:innerShdw blurRad="63500" dist="50800" dir="13500000">
                    <a:srgbClr val="000000">
                      <a:alpha val="50000"/>
                    </a:srgbClr>
                  </a:innerShdw>
                </a:effectLst>
              </a:rPr>
              <a:t>the first year each new GCSE subject is introduced, broadly the same proportion of students will get a grade 4 or above as would have got a grade C or above in the old system.</a:t>
            </a:r>
            <a:endParaRPr lang="en-GB" dirty="0">
              <a:solidFill>
                <a:schemeClr val="bg1"/>
              </a:solidFill>
            </a:endParaRPr>
          </a:p>
        </p:txBody>
      </p:sp>
      <p:sp>
        <p:nvSpPr>
          <p:cNvPr id="11" name="Slide Number Placeholder 1"/>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solidFill>
                  <a:schemeClr val="bg1"/>
                </a:solidFill>
              </a:rPr>
              <a:pPr/>
              <a:t>6</a:t>
            </a:fld>
            <a:endParaRPr lang="en-GB" sz="1100" dirty="0">
              <a:solidFill>
                <a:schemeClr val="bg1"/>
              </a:solidFill>
            </a:endParaRPr>
          </a:p>
        </p:txBody>
      </p:sp>
    </p:spTree>
    <p:extLst>
      <p:ext uri="{BB962C8B-B14F-4D97-AF65-F5344CB8AC3E}">
        <p14:creationId xmlns:p14="http://schemas.microsoft.com/office/powerpoint/2010/main" val="23562374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425" y="412364"/>
            <a:ext cx="8045200" cy="431181"/>
          </a:xfrm>
        </p:spPr>
        <p:txBody>
          <a:bodyPr/>
          <a:lstStyle/>
          <a:p>
            <a:r>
              <a:rPr lang="en-GB" dirty="0" smtClean="0"/>
              <a:t>Marking and Awarding </a:t>
            </a:r>
            <a:endParaRPr lang="en-GB" dirty="0"/>
          </a:p>
        </p:txBody>
      </p:sp>
      <p:sp>
        <p:nvSpPr>
          <p:cNvPr id="4" name="Footer Placeholder 3"/>
          <p:cNvSpPr>
            <a:spLocks noGrp="1"/>
          </p:cNvSpPr>
          <p:nvPr>
            <p:ph type="ftr" sz="quarter" idx="3"/>
          </p:nvPr>
        </p:nvSpPr>
        <p:spPr/>
        <p:txBody>
          <a:bodyPr/>
          <a:lstStyle/>
          <a:p>
            <a:r>
              <a:rPr lang="en-US" smtClean="0"/>
              <a:t>Copyright © AQA and its licensors. All rights reserved.</a:t>
            </a:r>
            <a:endParaRPr lang="en-US" dirty="0"/>
          </a:p>
        </p:txBody>
      </p:sp>
      <p:sp>
        <p:nvSpPr>
          <p:cNvPr id="5" name="Slide Number Placeholder 4"/>
          <p:cNvSpPr>
            <a:spLocks noGrp="1"/>
          </p:cNvSpPr>
          <p:nvPr>
            <p:ph type="sldNum" sz="quarter" idx="4"/>
          </p:nvPr>
        </p:nvSpPr>
        <p:spPr/>
        <p:txBody>
          <a:bodyPr/>
          <a:lstStyle/>
          <a:p>
            <a:endParaRPr lang="en-GB" dirty="0"/>
          </a:p>
        </p:txBody>
      </p:sp>
      <p:sp>
        <p:nvSpPr>
          <p:cNvPr id="7" name="Flowchart: Process 6"/>
          <p:cNvSpPr/>
          <p:nvPr/>
        </p:nvSpPr>
        <p:spPr>
          <a:xfrm>
            <a:off x="3263354" y="1290179"/>
            <a:ext cx="2065338" cy="546100"/>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b="1" dirty="0" smtClean="0"/>
              <a:t>Standardisation</a:t>
            </a:r>
            <a:endParaRPr lang="en-GB" b="1" dirty="0"/>
          </a:p>
        </p:txBody>
      </p:sp>
      <p:sp>
        <p:nvSpPr>
          <p:cNvPr id="8" name="Flowchart: Process 7"/>
          <p:cNvSpPr/>
          <p:nvPr/>
        </p:nvSpPr>
        <p:spPr>
          <a:xfrm>
            <a:off x="914650" y="1963279"/>
            <a:ext cx="7000875" cy="1079500"/>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dirty="0" smtClean="0"/>
              <a:t>Lead </a:t>
            </a:r>
            <a:r>
              <a:rPr lang="en-GB" dirty="0"/>
              <a:t>Examiner and Assistant Principal Examiners mark and scrutinise a range of scripts, to set the standard and find responses at wide mark range. These responses are then used to make any necessary adjustments to the markschemes</a:t>
            </a:r>
          </a:p>
        </p:txBody>
      </p:sp>
      <p:sp>
        <p:nvSpPr>
          <p:cNvPr id="9" name="Flowchart: Process 8"/>
          <p:cNvSpPr/>
          <p:nvPr/>
        </p:nvSpPr>
        <p:spPr>
          <a:xfrm>
            <a:off x="914650" y="3220579"/>
            <a:ext cx="7000875" cy="863600"/>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GB" dirty="0" smtClean="0"/>
              <a:t>Assistant </a:t>
            </a:r>
            <a:r>
              <a:rPr lang="en-GB" dirty="0"/>
              <a:t>Principals </a:t>
            </a:r>
            <a:r>
              <a:rPr lang="en-GB" dirty="0" smtClean="0"/>
              <a:t>work </a:t>
            </a:r>
            <a:r>
              <a:rPr lang="en-GB" dirty="0"/>
              <a:t>through the mark scheme with their Team </a:t>
            </a:r>
            <a:r>
              <a:rPr lang="en-GB" dirty="0" smtClean="0"/>
              <a:t>Leaders and </a:t>
            </a:r>
            <a:r>
              <a:rPr lang="en-GB" dirty="0"/>
              <a:t>the </a:t>
            </a:r>
            <a:r>
              <a:rPr lang="en-GB" dirty="0" smtClean="0"/>
              <a:t>selected </a:t>
            </a:r>
            <a:r>
              <a:rPr lang="en-GB" dirty="0"/>
              <a:t>scripts </a:t>
            </a:r>
            <a:r>
              <a:rPr lang="en-GB" dirty="0" smtClean="0"/>
              <a:t>their team of </a:t>
            </a:r>
            <a:r>
              <a:rPr lang="en-GB" dirty="0"/>
              <a:t>examiners will use. Team leaders </a:t>
            </a:r>
            <a:r>
              <a:rPr lang="en-GB" dirty="0" smtClean="0"/>
              <a:t>then go through their own standardisation</a:t>
            </a:r>
            <a:endParaRPr lang="en-GB" dirty="0"/>
          </a:p>
        </p:txBody>
      </p:sp>
      <p:sp>
        <p:nvSpPr>
          <p:cNvPr id="10" name="Flowchart: Process 9"/>
          <p:cNvSpPr/>
          <p:nvPr/>
        </p:nvSpPr>
        <p:spPr>
          <a:xfrm>
            <a:off x="914647" y="4282158"/>
            <a:ext cx="7000878" cy="805321"/>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GB" dirty="0"/>
              <a:t>Examiners </a:t>
            </a:r>
            <a:r>
              <a:rPr lang="en-GB" dirty="0" smtClean="0"/>
              <a:t>complete standardisation, </a:t>
            </a:r>
            <a:r>
              <a:rPr lang="en-GB" dirty="0"/>
              <a:t>to ensure their marking is in line with the standard set by the Lead </a:t>
            </a:r>
            <a:r>
              <a:rPr lang="en-GB" dirty="0" smtClean="0"/>
              <a:t>Examiner by working through marking of the scripts selected.</a:t>
            </a:r>
            <a:endParaRPr lang="en-GB" dirty="0"/>
          </a:p>
        </p:txBody>
      </p:sp>
      <p:sp>
        <p:nvSpPr>
          <p:cNvPr id="11" name="TextBox 10"/>
          <p:cNvSpPr txBox="1"/>
          <p:nvPr/>
        </p:nvSpPr>
        <p:spPr>
          <a:xfrm>
            <a:off x="511425" y="2269111"/>
            <a:ext cx="355600" cy="369332"/>
          </a:xfrm>
          <a:prstGeom prst="rect">
            <a:avLst/>
          </a:prstGeom>
          <a:noFill/>
        </p:spPr>
        <p:txBody>
          <a:bodyPr wrap="square" rtlCol="0">
            <a:spAutoFit/>
          </a:bodyPr>
          <a:lstStyle/>
          <a:p>
            <a:r>
              <a:rPr lang="en-GB" b="1" dirty="0" smtClean="0">
                <a:solidFill>
                  <a:schemeClr val="bg1"/>
                </a:solidFill>
              </a:rPr>
              <a:t>1</a:t>
            </a:r>
            <a:endParaRPr lang="en-GB" b="1" dirty="0">
              <a:solidFill>
                <a:schemeClr val="bg1"/>
              </a:solidFill>
            </a:endParaRPr>
          </a:p>
        </p:txBody>
      </p:sp>
      <p:sp>
        <p:nvSpPr>
          <p:cNvPr id="12" name="TextBox 11"/>
          <p:cNvSpPr txBox="1"/>
          <p:nvPr/>
        </p:nvSpPr>
        <p:spPr>
          <a:xfrm>
            <a:off x="511425" y="3467713"/>
            <a:ext cx="355600" cy="369332"/>
          </a:xfrm>
          <a:prstGeom prst="rect">
            <a:avLst/>
          </a:prstGeom>
          <a:noFill/>
        </p:spPr>
        <p:txBody>
          <a:bodyPr wrap="square" rtlCol="0">
            <a:spAutoFit/>
          </a:bodyPr>
          <a:lstStyle/>
          <a:p>
            <a:r>
              <a:rPr lang="en-GB" b="1" dirty="0">
                <a:solidFill>
                  <a:schemeClr val="bg1"/>
                </a:solidFill>
              </a:rPr>
              <a:t>2</a:t>
            </a:r>
          </a:p>
        </p:txBody>
      </p:sp>
      <p:sp>
        <p:nvSpPr>
          <p:cNvPr id="13" name="TextBox 12"/>
          <p:cNvSpPr txBox="1"/>
          <p:nvPr/>
        </p:nvSpPr>
        <p:spPr>
          <a:xfrm>
            <a:off x="511425" y="4500152"/>
            <a:ext cx="355600" cy="369332"/>
          </a:xfrm>
          <a:prstGeom prst="rect">
            <a:avLst/>
          </a:prstGeom>
          <a:noFill/>
        </p:spPr>
        <p:txBody>
          <a:bodyPr wrap="square" rtlCol="0">
            <a:spAutoFit/>
          </a:bodyPr>
          <a:lstStyle/>
          <a:p>
            <a:r>
              <a:rPr lang="en-GB" b="1" dirty="0">
                <a:solidFill>
                  <a:schemeClr val="bg1"/>
                </a:solidFill>
              </a:rPr>
              <a:t>3</a:t>
            </a:r>
          </a:p>
        </p:txBody>
      </p:sp>
      <p:sp>
        <p:nvSpPr>
          <p:cNvPr id="14" name="Down Arrow 13"/>
          <p:cNvSpPr/>
          <p:nvPr/>
        </p:nvSpPr>
        <p:spPr>
          <a:xfrm>
            <a:off x="1683000" y="2915779"/>
            <a:ext cx="238125"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Down Arrow 14"/>
          <p:cNvSpPr/>
          <p:nvPr/>
        </p:nvSpPr>
        <p:spPr>
          <a:xfrm>
            <a:off x="7118600" y="2941179"/>
            <a:ext cx="238125"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Down Arrow 15"/>
          <p:cNvSpPr/>
          <p:nvPr/>
        </p:nvSpPr>
        <p:spPr>
          <a:xfrm>
            <a:off x="1724274" y="4071479"/>
            <a:ext cx="238125"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Down Arrow 16"/>
          <p:cNvSpPr/>
          <p:nvPr/>
        </p:nvSpPr>
        <p:spPr>
          <a:xfrm>
            <a:off x="7159874" y="4096879"/>
            <a:ext cx="238125"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p:cNvSpPr/>
          <p:nvPr/>
        </p:nvSpPr>
        <p:spPr>
          <a:xfrm>
            <a:off x="2327525" y="5817801"/>
            <a:ext cx="4461668" cy="369332"/>
          </a:xfrm>
          <a:prstGeom prst="rect">
            <a:avLst/>
          </a:prstGeom>
        </p:spPr>
        <p:txBody>
          <a:bodyPr wrap="square">
            <a:spAutoFit/>
          </a:bodyPr>
          <a:lstStyle/>
          <a:p>
            <a:r>
              <a:rPr lang="en-GB" u="sng" dirty="0" smtClean="0">
                <a:hlinkClick r:id="rId3"/>
              </a:rPr>
              <a:t>How do we create effective assessment?</a:t>
            </a:r>
            <a:endParaRPr lang="en-GB" dirty="0"/>
          </a:p>
        </p:txBody>
      </p:sp>
    </p:spTree>
    <p:extLst>
      <p:ext uri="{BB962C8B-B14F-4D97-AF65-F5344CB8AC3E}">
        <p14:creationId xmlns:p14="http://schemas.microsoft.com/office/powerpoint/2010/main" val="4191952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425" y="412364"/>
            <a:ext cx="8045200" cy="431181"/>
          </a:xfrm>
        </p:spPr>
        <p:txBody>
          <a:bodyPr/>
          <a:lstStyle/>
          <a:p>
            <a:r>
              <a:rPr lang="en-GB" dirty="0" smtClean="0"/>
              <a:t>Marking and Awarding </a:t>
            </a:r>
            <a:endParaRPr lang="en-GB" dirty="0"/>
          </a:p>
        </p:txBody>
      </p:sp>
      <p:sp>
        <p:nvSpPr>
          <p:cNvPr id="4" name="Footer Placeholder 3"/>
          <p:cNvSpPr>
            <a:spLocks noGrp="1"/>
          </p:cNvSpPr>
          <p:nvPr>
            <p:ph type="ftr" sz="quarter" idx="3"/>
          </p:nvPr>
        </p:nvSpPr>
        <p:spPr/>
        <p:txBody>
          <a:bodyPr/>
          <a:lstStyle/>
          <a:p>
            <a:r>
              <a:rPr lang="en-US" smtClean="0"/>
              <a:t>Copyright © AQA and its licensors. All rights reserved.</a:t>
            </a:r>
            <a:endParaRPr lang="en-US" dirty="0"/>
          </a:p>
        </p:txBody>
      </p:sp>
      <p:sp>
        <p:nvSpPr>
          <p:cNvPr id="5" name="Slide Number Placeholder 4"/>
          <p:cNvSpPr>
            <a:spLocks noGrp="1"/>
          </p:cNvSpPr>
          <p:nvPr>
            <p:ph type="sldNum" sz="quarter" idx="4"/>
          </p:nvPr>
        </p:nvSpPr>
        <p:spPr/>
        <p:txBody>
          <a:bodyPr/>
          <a:lstStyle/>
          <a:p>
            <a:endParaRPr lang="en-GB" dirty="0"/>
          </a:p>
        </p:txBody>
      </p:sp>
      <p:sp>
        <p:nvSpPr>
          <p:cNvPr id="7" name="Flowchart: Process 6"/>
          <p:cNvSpPr/>
          <p:nvPr/>
        </p:nvSpPr>
        <p:spPr>
          <a:xfrm>
            <a:off x="3263354" y="1188579"/>
            <a:ext cx="2065338" cy="546100"/>
          </a:xfrm>
          <a:prstGeom prst="flowChart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dirty="0" smtClean="0"/>
              <a:t>Awarding</a:t>
            </a:r>
            <a:endParaRPr lang="en-GB" b="1" dirty="0"/>
          </a:p>
        </p:txBody>
      </p:sp>
      <p:sp>
        <p:nvSpPr>
          <p:cNvPr id="8" name="Flowchart: Process 7"/>
          <p:cNvSpPr/>
          <p:nvPr/>
        </p:nvSpPr>
        <p:spPr>
          <a:xfrm>
            <a:off x="511426" y="1854201"/>
            <a:ext cx="7857874" cy="3924300"/>
          </a:xfrm>
          <a:prstGeom prst="flowChartProcess">
            <a:avLst/>
          </a:prstGeom>
        </p:spPr>
        <p:style>
          <a:lnRef idx="1">
            <a:schemeClr val="accent5"/>
          </a:lnRef>
          <a:fillRef idx="2">
            <a:schemeClr val="accent5"/>
          </a:fillRef>
          <a:effectRef idx="1">
            <a:schemeClr val="accent5"/>
          </a:effectRef>
          <a:fontRef idx="minor">
            <a:schemeClr val="dk1"/>
          </a:fontRef>
        </p:style>
        <p:txBody>
          <a:bodyPr rtlCol="0" anchor="ctr"/>
          <a:lstStyle/>
          <a:p>
            <a:r>
              <a:rPr lang="en-GB" dirty="0" smtClean="0"/>
              <a:t>Awarding occurs after standardisation, once marking is completed.</a:t>
            </a:r>
          </a:p>
          <a:p>
            <a:endParaRPr lang="en-GB" dirty="0"/>
          </a:p>
          <a:p>
            <a:r>
              <a:rPr lang="en-GB" dirty="0" smtClean="0"/>
              <a:t>Grade </a:t>
            </a:r>
            <a:r>
              <a:rPr lang="en-GB" dirty="0"/>
              <a:t>boundaries are set by assessing the standard of student work at judgemental boundaries. </a:t>
            </a:r>
            <a:endParaRPr lang="en-GB" dirty="0" smtClean="0"/>
          </a:p>
          <a:p>
            <a:endParaRPr lang="en-GB" dirty="0"/>
          </a:p>
          <a:p>
            <a:r>
              <a:rPr lang="en-GB" dirty="0" smtClean="0"/>
              <a:t>This </a:t>
            </a:r>
            <a:r>
              <a:rPr lang="en-GB" dirty="0"/>
              <a:t>process is driven by statistical analysis of student </a:t>
            </a:r>
            <a:r>
              <a:rPr lang="en-GB" dirty="0" smtClean="0"/>
              <a:t>outcomes and </a:t>
            </a:r>
            <a:r>
              <a:rPr lang="en-GB" dirty="0"/>
              <a:t>takes into account prior attainment of the cohort </a:t>
            </a:r>
            <a:r>
              <a:rPr lang="en-GB" dirty="0" smtClean="0"/>
              <a:t>as well as </a:t>
            </a:r>
            <a:r>
              <a:rPr lang="en-GB" dirty="0"/>
              <a:t>expert judgement of the </a:t>
            </a:r>
            <a:r>
              <a:rPr lang="en-GB" dirty="0" smtClean="0"/>
              <a:t>Senior </a:t>
            </a:r>
            <a:r>
              <a:rPr lang="en-GB" dirty="0"/>
              <a:t>E</a:t>
            </a:r>
            <a:r>
              <a:rPr lang="en-GB" dirty="0" smtClean="0"/>
              <a:t>xamining </a:t>
            </a:r>
            <a:r>
              <a:rPr lang="en-GB" dirty="0"/>
              <a:t>T</a:t>
            </a:r>
            <a:r>
              <a:rPr lang="en-GB" dirty="0" smtClean="0"/>
              <a:t>eam.</a:t>
            </a:r>
          </a:p>
          <a:p>
            <a:endParaRPr lang="en-GB" dirty="0"/>
          </a:p>
          <a:p>
            <a:r>
              <a:rPr lang="en-GB" dirty="0"/>
              <a:t>GCSE </a:t>
            </a:r>
            <a:r>
              <a:rPr lang="en-GB" dirty="0" smtClean="0"/>
              <a:t>Food Preparation and Nutrition </a:t>
            </a:r>
            <a:r>
              <a:rPr lang="en-GB" dirty="0"/>
              <a:t>is a reformed qualification for 2018; the final grade is based on marks from all papers</a:t>
            </a:r>
            <a:r>
              <a:rPr lang="en-GB" dirty="0" smtClean="0"/>
              <a:t>.</a:t>
            </a:r>
          </a:p>
          <a:p>
            <a:endParaRPr lang="en-GB" dirty="0"/>
          </a:p>
          <a:p>
            <a:r>
              <a:rPr lang="en-GB" dirty="0"/>
              <a:t>Boundary setting is overseen by Ofqual. </a:t>
            </a:r>
          </a:p>
        </p:txBody>
      </p:sp>
      <p:sp>
        <p:nvSpPr>
          <p:cNvPr id="3" name="Rectangle 2"/>
          <p:cNvSpPr/>
          <p:nvPr/>
        </p:nvSpPr>
        <p:spPr>
          <a:xfrm>
            <a:off x="1997325" y="5901036"/>
            <a:ext cx="5020468" cy="369332"/>
          </a:xfrm>
          <a:prstGeom prst="rect">
            <a:avLst/>
          </a:prstGeom>
        </p:spPr>
        <p:txBody>
          <a:bodyPr wrap="square">
            <a:spAutoFit/>
          </a:bodyPr>
          <a:lstStyle/>
          <a:p>
            <a:r>
              <a:rPr lang="en-GB" u="sng" dirty="0" smtClean="0">
                <a:hlinkClick r:id="rId3"/>
              </a:rPr>
              <a:t>How Grade Boundaries are awarded at AQA</a:t>
            </a:r>
            <a:r>
              <a:rPr lang="en-GB" dirty="0" smtClean="0"/>
              <a:t> </a:t>
            </a:r>
            <a:endParaRPr lang="en-GB" dirty="0"/>
          </a:p>
        </p:txBody>
      </p:sp>
    </p:spTree>
    <p:extLst>
      <p:ext uri="{BB962C8B-B14F-4D97-AF65-F5344CB8AC3E}">
        <p14:creationId xmlns:p14="http://schemas.microsoft.com/office/powerpoint/2010/main" val="2228925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Awarding</a:t>
            </a:r>
            <a:endParaRPr lang="en-GB" dirty="0"/>
          </a:p>
        </p:txBody>
      </p:sp>
      <p:sp>
        <p:nvSpPr>
          <p:cNvPr id="5" name="Rectangle 4">
            <a:extLst>
              <a:ext uri="{FF2B5EF4-FFF2-40B4-BE49-F238E27FC236}">
                <a16:creationId xmlns="" xmlns:a16="http://schemas.microsoft.com/office/drawing/2014/main" id="{B85A5611-5A41-4040-8BE8-8D7BDBF4D8B6}"/>
              </a:ext>
            </a:extLst>
          </p:cNvPr>
          <p:cNvSpPr/>
          <p:nvPr/>
        </p:nvSpPr>
        <p:spPr>
          <a:xfrm>
            <a:off x="511425" y="1609680"/>
            <a:ext cx="8045200" cy="646331"/>
          </a:xfrm>
          <a:prstGeom prst="rect">
            <a:avLst/>
          </a:prstGeom>
        </p:spPr>
        <p:txBody>
          <a:bodyPr wrap="square">
            <a:spAutoFit/>
          </a:bodyPr>
          <a:lstStyle/>
          <a:p>
            <a:r>
              <a:rPr lang="en-US" dirty="0"/>
              <a:t>A useful link explaining how grade boundaries are </a:t>
            </a:r>
            <a:r>
              <a:rPr lang="en-US" dirty="0" smtClean="0"/>
              <a:t>calculated:</a:t>
            </a:r>
          </a:p>
          <a:p>
            <a:r>
              <a:rPr lang="en-US" dirty="0" smtClean="0">
                <a:hlinkClick r:id="rId3"/>
              </a:rPr>
              <a:t>aqa.org.uk/a-guide-to-awarding</a:t>
            </a:r>
            <a:endParaRPr lang="en-US" dirty="0"/>
          </a:p>
        </p:txBody>
      </p:sp>
      <p:sp>
        <p:nvSpPr>
          <p:cNvPr id="7" name="Slide Number Placeholder 6"/>
          <p:cNvSpPr>
            <a:spLocks noGrp="1"/>
          </p:cNvSpPr>
          <p:nvPr>
            <p:ph type="sldNum" sz="quarter" idx="4"/>
          </p:nvPr>
        </p:nvSpPr>
        <p:spPr/>
        <p:txBody>
          <a:bodyPr/>
          <a:lstStyle/>
          <a:p>
            <a:fld id="{9D4704D4-DAEA-4D4A-A9DC-4373E3AC7101}" type="slidenum">
              <a:rPr lang="en-GB" smtClean="0"/>
              <a:pPr/>
              <a:t>9</a:t>
            </a:fld>
            <a:endParaRPr lang="en-GB" dirty="0"/>
          </a:p>
        </p:txBody>
      </p:sp>
      <p:sp>
        <p:nvSpPr>
          <p:cNvPr id="3" name="Footer Placeholder 2"/>
          <p:cNvSpPr>
            <a:spLocks noGrp="1"/>
          </p:cNvSpPr>
          <p:nvPr>
            <p:ph type="ftr" sz="quarter" idx="11"/>
          </p:nvPr>
        </p:nvSpPr>
        <p:spPr/>
        <p:txBody>
          <a:bodyPr/>
          <a:lstStyle/>
          <a:p>
            <a:r>
              <a:rPr lang="en-US" smtClean="0"/>
              <a:t>Copyright © AQA and its licensors. All rights reserved.</a:t>
            </a:r>
            <a:endParaRPr lang="en-US" dirty="0"/>
          </a:p>
        </p:txBody>
      </p:sp>
      <p:sp>
        <p:nvSpPr>
          <p:cNvPr id="4" name="Content Placeholder 3"/>
          <p:cNvSpPr>
            <a:spLocks noGrp="1"/>
          </p:cNvSpPr>
          <p:nvPr>
            <p:ph idx="1"/>
          </p:nvPr>
        </p:nvSpPr>
        <p:spPr/>
        <p:txBody>
          <a:bodyPr/>
          <a:lstStyle/>
          <a:p>
            <a:endParaRPr lang="en-GB" dirty="0"/>
          </a:p>
        </p:txBody>
      </p:sp>
      <p:sp>
        <p:nvSpPr>
          <p:cNvPr id="9" name="Rectangle 8"/>
          <p:cNvSpPr/>
          <p:nvPr/>
        </p:nvSpPr>
        <p:spPr>
          <a:xfrm>
            <a:off x="1005840" y="4437084"/>
            <a:ext cx="4572000" cy="1200329"/>
          </a:xfrm>
          <a:prstGeom prst="rect">
            <a:avLst/>
          </a:prstGeom>
        </p:spPr>
        <p:txBody>
          <a:bodyPr>
            <a:spAutoFit/>
          </a:bodyPr>
          <a:lstStyle/>
          <a:p>
            <a:r>
              <a:rPr lang="en-GB" dirty="0" smtClean="0">
                <a:hlinkClick r:id="rId3"/>
              </a:rPr>
              <a:t>https://www.aqa.org.uk/about-us/what-we-do/getting-the-right-result/how-exams-work/making-the-grades-a-guide-to-awarding</a:t>
            </a:r>
            <a:endParaRPr lang="en-GB" dirty="0">
              <a:hlinkClick r:id="rId3"/>
            </a:endParaRPr>
          </a:p>
        </p:txBody>
      </p:sp>
    </p:spTree>
    <p:extLst>
      <p:ext uri="{BB962C8B-B14F-4D97-AF65-F5344CB8AC3E}">
        <p14:creationId xmlns:p14="http://schemas.microsoft.com/office/powerpoint/2010/main" val="31104396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GUID" val="002559a0-822c-4b4f-a6ba-f1a5221561e4"/>
</p:tagLst>
</file>

<file path=ppt/tags/tag10.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1.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2.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3.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4.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5.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6.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7.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8.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9.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0.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1.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2.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3.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4.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5.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6.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7.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8.xml><?xml version="1.0" encoding="utf-8"?>
<p:tagLst xmlns:a="http://schemas.openxmlformats.org/drawingml/2006/main" xmlns:r="http://schemas.openxmlformats.org/officeDocument/2006/relationships" xmlns:p="http://schemas.openxmlformats.org/presentationml/2006/main">
  <p:tag name="ARTICULATE_SLIDE_GUID" val="62f9ef51-a9bf-44dc-8296-82683c3ec81e"/>
</p:tagLst>
</file>

<file path=ppt/tags/tag3.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4.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5.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6.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7.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8.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9.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heme/theme1.xml><?xml version="1.0" encoding="utf-8"?>
<a:theme xmlns:a="http://schemas.openxmlformats.org/drawingml/2006/main" name="AQA presentation master Events">
  <a:themeElements>
    <a:clrScheme name="AQA PowerPoint1">
      <a:dk1>
        <a:srgbClr val="4B4B4B"/>
      </a:dk1>
      <a:lt1>
        <a:srgbClr val="FFFFFF"/>
      </a:lt1>
      <a:dk2>
        <a:srgbClr val="412878"/>
      </a:dk2>
      <a:lt2>
        <a:srgbClr val="FFFFFE"/>
      </a:lt2>
      <a:accent1>
        <a:srgbClr val="C8194B"/>
      </a:accent1>
      <a:accent2>
        <a:srgbClr val="3273AF"/>
      </a:accent2>
      <a:accent3>
        <a:srgbClr val="C84B32"/>
      </a:accent3>
      <a:accent4>
        <a:srgbClr val="418C87"/>
      </a:accent4>
      <a:accent5>
        <a:srgbClr val="AF64A0"/>
      </a:accent5>
      <a:accent6>
        <a:srgbClr val="4B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80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AQA presentation master Events</Template>
  <TotalTime>2819</TotalTime>
  <Words>4740</Words>
  <Application>Microsoft Office PowerPoint</Application>
  <PresentationFormat>On-screen Show (4:3)</PresentationFormat>
  <Paragraphs>813</Paragraphs>
  <Slides>53</Slides>
  <Notes>45</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AQA presentation master Events</vt:lpstr>
      <vt:lpstr>GCSE Design &amp; Technology: NEA Planning</vt:lpstr>
      <vt:lpstr>The new GCSE specification</vt:lpstr>
      <vt:lpstr>GCSE D&amp;T Specification at a glance </vt:lpstr>
      <vt:lpstr>Mathematics and science understanding in questions</vt:lpstr>
      <vt:lpstr>Accessibility of the qualification</vt:lpstr>
      <vt:lpstr>Reform overview – grading (from Ofqual)</vt:lpstr>
      <vt:lpstr>Marking and Awarding </vt:lpstr>
      <vt:lpstr>Marking and Awarding </vt:lpstr>
      <vt:lpstr>Awarding</vt:lpstr>
      <vt:lpstr>Post Results – what happens next?</vt:lpstr>
      <vt:lpstr>NEA </vt:lpstr>
      <vt:lpstr>Assessment criteria</vt:lpstr>
      <vt:lpstr>Contextual challenges</vt:lpstr>
      <vt:lpstr>Analysing the contextual challenges</vt:lpstr>
      <vt:lpstr>Students who don’t follow the set contexts</vt:lpstr>
      <vt:lpstr>The iterative process</vt:lpstr>
      <vt:lpstr>PowerPoint Presentation</vt:lpstr>
      <vt:lpstr>NEA do’s and don’ts – Section A</vt:lpstr>
      <vt:lpstr>Section B: Producing a design brief &amp; specification</vt:lpstr>
      <vt:lpstr>NEA do’s &amp; don’ts – Section B</vt:lpstr>
      <vt:lpstr>Section C: Generating design ideas</vt:lpstr>
      <vt:lpstr>NEA do’s &amp; don’ts – Section C</vt:lpstr>
      <vt:lpstr>Section D: Developing design ideas</vt:lpstr>
      <vt:lpstr>NEA do’s &amp; don’ts – Section D</vt:lpstr>
      <vt:lpstr>Section E: Realising design ideas</vt:lpstr>
      <vt:lpstr>NEA do’s &amp; don’ts – Section E</vt:lpstr>
      <vt:lpstr>Section F: Analysing &amp; evaluating</vt:lpstr>
      <vt:lpstr>NEA do’s &amp; don’ts – Section F</vt:lpstr>
      <vt:lpstr>Prototype examples</vt:lpstr>
      <vt:lpstr>Section E: Prototype expectations</vt:lpstr>
      <vt:lpstr>Section E: Prototype expectations</vt:lpstr>
      <vt:lpstr>Example portfolios</vt:lpstr>
      <vt:lpstr>Section A: NEA dos and don’ts</vt:lpstr>
      <vt:lpstr>Section A: Identifying and investigating design possibilities  </vt:lpstr>
      <vt:lpstr>Section B: NEA dos and don’ts</vt:lpstr>
      <vt:lpstr>Section B: producing a design brief and specification</vt:lpstr>
      <vt:lpstr>Section C: NEA dos and don’ts</vt:lpstr>
      <vt:lpstr>Section C: Generating design ideas</vt:lpstr>
      <vt:lpstr>Section D: NEA dos and don’ts</vt:lpstr>
      <vt:lpstr>Section D: Developing design ideas</vt:lpstr>
      <vt:lpstr>Section E: NEA dos and don’ts</vt:lpstr>
      <vt:lpstr>Section E: Realising design ideas</vt:lpstr>
      <vt:lpstr>Section F: NEA dos and don’ts</vt:lpstr>
      <vt:lpstr>Section F: Analysing and evaluating</vt:lpstr>
      <vt:lpstr>PowerPoint Presentation</vt:lpstr>
      <vt:lpstr>Levels of control – Feedback</vt:lpstr>
      <vt:lpstr>Levels of control </vt:lpstr>
      <vt:lpstr>Preparing for moderation</vt:lpstr>
      <vt:lpstr>Final summary</vt:lpstr>
      <vt:lpstr>NEA support and resources</vt:lpstr>
      <vt:lpstr>Contact points </vt:lpstr>
      <vt:lpstr>Your questions</vt:lpstr>
      <vt:lpstr>Thank you</vt:lpstr>
    </vt:vector>
  </TitlesOfParts>
  <Company>AQA Education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Marshall, Katie</dc:creator>
  <cp:lastModifiedBy>Galvin, Ben</cp:lastModifiedBy>
  <cp:revision>273</cp:revision>
  <cp:lastPrinted>2017-09-20T19:00:31Z</cp:lastPrinted>
  <dcterms:created xsi:type="dcterms:W3CDTF">2017-07-10T11:13:35Z</dcterms:created>
  <dcterms:modified xsi:type="dcterms:W3CDTF">2018-12-13T10:51:12Z</dcterms:modified>
</cp:coreProperties>
</file>