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sldIdLst>
    <p:sldId id="256" r:id="rId2"/>
    <p:sldId id="259" r:id="rId3"/>
    <p:sldId id="260" r:id="rId4"/>
    <p:sldId id="257" r:id="rId5"/>
    <p:sldId id="264" r:id="rId6"/>
    <p:sldId id="316" r:id="rId7"/>
    <p:sldId id="320" r:id="rId8"/>
    <p:sldId id="302" r:id="rId9"/>
    <p:sldId id="323" r:id="rId10"/>
    <p:sldId id="261" r:id="rId11"/>
    <p:sldId id="263" r:id="rId12"/>
    <p:sldId id="321" r:id="rId13"/>
    <p:sldId id="324" r:id="rId14"/>
    <p:sldId id="262" r:id="rId15"/>
    <p:sldId id="325" r:id="rId16"/>
    <p:sldId id="326" r:id="rId17"/>
    <p:sldId id="32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4"/>
    <p:restoredTop sz="96461"/>
  </p:normalViewPr>
  <p:slideViewPr>
    <p:cSldViewPr snapToGrid="0" snapToObjects="1">
      <p:cViewPr varScale="1">
        <p:scale>
          <a:sx n="91" d="100"/>
          <a:sy n="91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AC7DB-9A02-C94F-BDCB-65D923861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19E08-8432-9A43-B133-567444BAD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DC5FE-5FC2-144D-BF33-C5A36364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17DED-AD8A-8F40-8C26-1B30CED6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19C5E-26C0-184C-9E06-512203732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9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CD218-84F2-794F-B7C2-64E8CAD07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FA7C4-F990-4A4D-B0BD-0EAC1BB91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9AFBB-064B-6145-B9C0-0D8570B0F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8E8C1-5E53-7848-B815-D1535DD88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F125-A26A-9948-BB4C-BE0E8C44C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87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F54C44-0CF1-FE49-A243-E7E07055F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A5BCD1-B304-174F-915F-4C987FA998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E12AD-3E68-564F-AA28-B26A35933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6C671-82A6-0944-96AB-80FE1224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9AFB0-B7CF-4848-AE01-099C10334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16F23-DA68-3C4E-A4F0-E1EC3BFB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4786D-34C3-6142-A00D-A46949CAC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248B2-5581-024F-8AF1-BC17B9CC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11370-EB7C-634F-95C0-D850D113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C7A79-5F84-0C43-9356-8D94A6C52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29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2F2DB-691A-E14D-A7CD-E2074F824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3492C-9565-9849-B064-14A4E109C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78383-08CB-094D-BAB9-FC0E5C5E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4A7DA-8DBC-734D-911B-387F44BF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579BB-C0B0-8649-8FA0-16065B4A4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8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CEEC6-7CE6-8A48-9764-E70DACE72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E0F42-6983-E844-B9BC-CF49732F79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03D45-73C5-D24D-9B63-2CDA974AC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E99D00-BAD5-CC4E-8E98-0F25A53C9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D7D7D0-4923-2D4A-90D6-80338F14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93A2E-3513-C24C-ADDF-461550FB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5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0EC96-A42E-9641-9FC9-433AD6DD5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E76D0-15E8-514F-AB4A-1B565E37A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D9BEB-C219-6740-8BB1-3D4BC41F5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79DD9-A2E9-6941-9552-13375D3D5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8067EF-3E40-EA4C-86E7-687FF53EEA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3490F7-EFA9-DE40-80C0-0B3352D67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0001B3-9BC9-0545-8138-B17A89803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6AD7BA-6449-7041-B537-B499AEB5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1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7AF7B-83B1-2949-9D9F-FB6899C45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EE51C-9BAE-0E41-8D6A-F719882D2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B85EB-48C8-4344-8B14-F83BF768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EFFB70-8D6A-8E4F-B14B-6AF0FA9DD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55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262814-1970-604F-B4B0-916786FCA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8DA3EC-A446-034F-86C2-38DA43BDA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438DA-5529-E34C-AEB6-6ADE25AE9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0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C35C5-348B-4A45-A3A1-93B39F7A1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B3C87-310E-6F4D-AB37-FC46039D5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A4ACD-BDA0-F64C-97D3-9AE40FD88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D86DC6-AC63-F646-B11E-2EF3AC05A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EDA33-028A-6440-A709-A1F23D92E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0CC54-FA4A-FE4D-A8A1-807C4D9E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5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AC8B-FC2A-004D-BF78-0D66A2AD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9DB3A1-16A4-0F46-AD5E-4C6EC4E2A1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2289C-DA9D-B649-92E1-B4372E099E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14959-F18B-7A4A-B663-AA0E4563F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F040A-7A8E-6340-98B3-4BBA7619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4080A-C54D-AD4E-AFD3-2ECF9C18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1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45B77A-6F90-7448-842E-24218DF65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B230D-59F4-794B-8AB9-D292280F8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68021-E691-0447-B549-80DBCBB3A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114E7-F7CE-974F-95F4-6CAEB413732E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94809-0424-C44F-B1F5-D5CC1F107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F48A3-D1C7-D744-98A4-A4A2BB848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15374-2551-BD40-90E0-4AAF3AA2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48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researchschool.org.uk/durrington/news/schema-development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7C347-A205-F845-A495-D501E5746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930" y="1008993"/>
            <a:ext cx="6923558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10000"/>
              <a:t>Quality of Education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E8297-958F-CD4C-9848-8AFC60098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4582814"/>
            <a:ext cx="5349252" cy="1312657"/>
          </a:xfrm>
        </p:spPr>
        <p:txBody>
          <a:bodyPr anchor="t">
            <a:norm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12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6FF29-5767-DA41-B98C-5C56335DC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31FC42B-1173-9B47-90C3-2F9D6A9A5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676" y="1224594"/>
            <a:ext cx="7675674" cy="5404806"/>
          </a:xfrm>
        </p:spPr>
      </p:pic>
    </p:spTree>
    <p:extLst>
      <p:ext uri="{BB962C8B-B14F-4D97-AF65-F5344CB8AC3E}">
        <p14:creationId xmlns:p14="http://schemas.microsoft.com/office/powerpoint/2010/main" val="3506129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A18E1-AB67-BF4C-B98C-0B5BCD0FE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Lemov</a:t>
            </a:r>
            <a:r>
              <a:rPr lang="en-US" dirty="0"/>
              <a:t> strategies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3AE737-CA8D-5B4F-87C2-655F86B3D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7865" y="1825625"/>
            <a:ext cx="6348269" cy="4351338"/>
          </a:xfrm>
        </p:spPr>
      </p:pic>
    </p:spTree>
    <p:extLst>
      <p:ext uri="{BB962C8B-B14F-4D97-AF65-F5344CB8AC3E}">
        <p14:creationId xmlns:p14="http://schemas.microsoft.com/office/powerpoint/2010/main" val="435233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36910-A64A-1E4C-A18B-8E3AB9BB5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Building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FB2C9-259F-C748-A4CE-9AB3014C7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365126"/>
            <a:ext cx="2945422" cy="60243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Clear explanation linking to prior knowledge embeds frameworks of content and concepts</a:t>
            </a:r>
          </a:p>
          <a:p>
            <a:r>
              <a:rPr lang="en-US" dirty="0"/>
              <a:t>Teaching of abstract substantive concepts through repeated encounters with meaningful ‘concrete’ examples</a:t>
            </a:r>
          </a:p>
          <a:p>
            <a:r>
              <a:rPr lang="en-US" dirty="0"/>
              <a:t>Opportunities to revisit and practice with prior knowledge</a:t>
            </a:r>
          </a:p>
          <a:p>
            <a:r>
              <a:rPr lang="en-US" dirty="0"/>
              <a:t>Assessments to check students’ security with concepts and identify gaps/ misconceptions</a:t>
            </a:r>
          </a:p>
          <a:p>
            <a:r>
              <a:rPr lang="en-US" dirty="0"/>
              <a:t>Teaching for memory, </a:t>
            </a:r>
            <a:r>
              <a:rPr lang="en-US" dirty="0" err="1"/>
              <a:t>practising</a:t>
            </a:r>
            <a:r>
              <a:rPr lang="en-US" dirty="0"/>
              <a:t> key terms repeatedly, retrieval practice and low stakes testing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F8F9E2-408E-A548-A9EE-27350F0EAD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Schema development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93E7D3-FA55-7442-9620-97F16145E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4072" y="2206487"/>
            <a:ext cx="5569928" cy="418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83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49A03-5C39-664D-8531-20DA5BC4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reflection to improve practice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3D317F-1883-B246-91C3-0D8DA4B901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73993" y="1825625"/>
            <a:ext cx="3195513" cy="4351338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BB81F06-DA31-F74A-B423-F8AADB1EF2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45475" y="1825625"/>
            <a:ext cx="3253549" cy="4351338"/>
          </a:xfrm>
        </p:spPr>
      </p:pic>
    </p:spTree>
    <p:extLst>
      <p:ext uri="{BB962C8B-B14F-4D97-AF65-F5344CB8AC3E}">
        <p14:creationId xmlns:p14="http://schemas.microsoft.com/office/powerpoint/2010/main" val="683544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E213B-27EE-D348-A745-270F69319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Impact: that students learn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B9EB3A-CF2C-B542-AF40-A15A8A19F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627" y="1270205"/>
            <a:ext cx="7771815" cy="5518221"/>
          </a:xfrm>
        </p:spPr>
      </p:pic>
    </p:spTree>
    <p:extLst>
      <p:ext uri="{BB962C8B-B14F-4D97-AF65-F5344CB8AC3E}">
        <p14:creationId xmlns:p14="http://schemas.microsoft.com/office/powerpoint/2010/main" val="2081178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778D4-0DC7-1549-96D7-5299CC819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743" y="216039"/>
            <a:ext cx="7886700" cy="1325563"/>
          </a:xfrm>
        </p:spPr>
        <p:txBody>
          <a:bodyPr/>
          <a:lstStyle/>
          <a:p>
            <a:r>
              <a:rPr lang="en-US" dirty="0"/>
              <a:t>Fluency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13704F-296C-F546-B517-96F13A1D1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728" y="1384688"/>
            <a:ext cx="7318262" cy="5195017"/>
          </a:xfrm>
        </p:spPr>
      </p:pic>
    </p:spTree>
    <p:extLst>
      <p:ext uri="{BB962C8B-B14F-4D97-AF65-F5344CB8AC3E}">
        <p14:creationId xmlns:p14="http://schemas.microsoft.com/office/powerpoint/2010/main" val="459096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91F393-E2B5-A94D-9B52-514893FBA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to access the curriculum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5B0D6B-6A75-084A-B686-D47EF1FC17C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8720" y="1825625"/>
            <a:ext cx="6101618" cy="3770105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62881D-7AD2-674C-B443-2AF62C6C3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5548" y="1825625"/>
            <a:ext cx="288980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Years 7-13</a:t>
            </a:r>
          </a:p>
        </p:txBody>
      </p:sp>
    </p:spTree>
    <p:extLst>
      <p:ext uri="{BB962C8B-B14F-4D97-AF65-F5344CB8AC3E}">
        <p14:creationId xmlns:p14="http://schemas.microsoft.com/office/powerpoint/2010/main" val="517329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48B13-5EA7-CD4C-96BF-4E694A5B1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CFEA5-DA92-1F46-BEB1-29BF72739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create a culture of challenging debate around content choice and emphasis?</a:t>
            </a:r>
          </a:p>
          <a:p>
            <a:r>
              <a:rPr lang="en-US" dirty="0"/>
              <a:t>How do teaching and curriculum design reflect the relationship between substantive and disciplinary knowledge?</a:t>
            </a:r>
          </a:p>
          <a:p>
            <a:r>
              <a:rPr lang="en-US" dirty="0"/>
              <a:t>How do we represent the complexity of academic history, avoiding generic/ oversimplified/ formulaic disciplinary approaches?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09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11CD8-F546-8E4E-A596-235C88611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of Education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D9D431-063A-F74F-8C0D-0C18DAFC6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759781"/>
            <a:ext cx="7886700" cy="2483026"/>
          </a:xfrm>
        </p:spPr>
      </p:pic>
    </p:spTree>
    <p:extLst>
      <p:ext uri="{BB962C8B-B14F-4D97-AF65-F5344CB8AC3E}">
        <p14:creationId xmlns:p14="http://schemas.microsoft.com/office/powerpoint/2010/main" val="191621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7388FB0-64E4-944E-8C1C-38F4802B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Guiding principles 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A6F0C6-A65C-4145-8413-1D50B716B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lvl="0"/>
            <a:r>
              <a:rPr lang="en-GB" sz="1900"/>
              <a:t>Curriculum (what we teach, in what order and what we learn) is distinct from pedagogy (how we teach)</a:t>
            </a:r>
          </a:p>
          <a:p>
            <a:pPr lvl="0"/>
            <a:r>
              <a:rPr lang="en-GB" sz="1900"/>
              <a:t>The curriculum is the progression model, allowing students to get better at a subject</a:t>
            </a:r>
          </a:p>
          <a:p>
            <a:pPr lvl="0"/>
            <a:r>
              <a:rPr lang="en-GB" sz="1900"/>
              <a:t>Progress in curriculum terms means students being able to know more and remember more</a:t>
            </a:r>
          </a:p>
          <a:p>
            <a:pPr lvl="0"/>
            <a:r>
              <a:rPr lang="en-GB" sz="1900"/>
              <a:t>Overloading short-term memory with too much information will result in limited learning so information needs to be stored in long-term memory.  This involves students building schemata where knowledge is linked and embedded.  </a:t>
            </a:r>
          </a:p>
          <a:p>
            <a:pPr lvl="0"/>
            <a:r>
              <a:rPr lang="en-GB" sz="1900"/>
              <a:t>Retrieval practice supports the effective retention of knowledge in long-term memory</a:t>
            </a:r>
          </a:p>
          <a:p>
            <a:pPr lvl="0"/>
            <a:r>
              <a:rPr lang="en-GB" sz="1900"/>
              <a:t>Novice and expert learners learn differently</a:t>
            </a:r>
          </a:p>
        </p:txBody>
      </p:sp>
    </p:spTree>
    <p:extLst>
      <p:ext uri="{BB962C8B-B14F-4D97-AF65-F5344CB8AC3E}">
        <p14:creationId xmlns:p14="http://schemas.microsoft.com/office/powerpoint/2010/main" val="1113564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F1B1A-A6D3-6844-8691-86A0E1379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578" y="1396289"/>
            <a:ext cx="377608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/>
              <a:t>Intent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518115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19D1ADD1-A0DB-1242-A99E-5B425CEB60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2325" y="450403"/>
            <a:ext cx="2796076" cy="267025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61F8F5-FB69-004D-AAF1-958CC3982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26" y="3471531"/>
            <a:ext cx="1644222" cy="232321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37AD937-5C7A-5A29-BB7B-F379D06B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1911" y="2871982"/>
            <a:ext cx="3776088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215539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59D2-BA6A-FE46-B771-020409F1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curriculum journey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D54890A-45E8-7D4F-82AD-CBE8B603E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009" y="1729141"/>
            <a:ext cx="8287548" cy="4532511"/>
          </a:xfrm>
        </p:spPr>
      </p:pic>
    </p:spTree>
    <p:extLst>
      <p:ext uri="{BB962C8B-B14F-4D97-AF65-F5344CB8AC3E}">
        <p14:creationId xmlns:p14="http://schemas.microsoft.com/office/powerpoint/2010/main" val="2262120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09EB4C-FB2C-44DB-A224-DDBC4D776A2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1240971"/>
            <a:ext cx="9144000" cy="56916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42430EB-ED53-0D48-B280-663BD0A7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90689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subject curriculum rationale: the unique purpose of the subject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67C73-5E46-2A4A-BE3E-2A9EA7F55F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/>
              <a:t>Every subject is a body of knowledge with its own rules and characteristics.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</a:rPr>
              <a:t>Each one has a unique purpose and the subject curriculum rationale should capture the beauty, distinctness and ‘moral purpose’ of the study of this subject.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1800" dirty="0"/>
              <a:t>Purpose and values</a:t>
            </a:r>
          </a:p>
          <a:p>
            <a:r>
              <a:rPr lang="en-US" sz="1800" dirty="0"/>
              <a:t>Big Ideas</a:t>
            </a:r>
          </a:p>
          <a:p>
            <a:r>
              <a:rPr lang="en-US" sz="1800" dirty="0"/>
              <a:t>Access, equity and diversity</a:t>
            </a:r>
          </a:p>
          <a:p>
            <a:r>
              <a:rPr lang="en-US" sz="1800" dirty="0"/>
              <a:t>Cultural capital</a:t>
            </a:r>
          </a:p>
          <a:p>
            <a:r>
              <a:rPr lang="en-US" sz="1800" dirty="0"/>
              <a:t>Implementation of intent </a:t>
            </a:r>
          </a:p>
          <a:p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A12103-B4C2-8348-AFF6-6D151ECF3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20" y="6176963"/>
            <a:ext cx="4409612" cy="672285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6781428-6634-AE40-9F97-63EA6C06A4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16687" y="1825625"/>
            <a:ext cx="2936061" cy="4697096"/>
          </a:xfrm>
        </p:spPr>
      </p:pic>
    </p:spTree>
    <p:extLst>
      <p:ext uri="{BB962C8B-B14F-4D97-AF65-F5344CB8AC3E}">
        <p14:creationId xmlns:p14="http://schemas.microsoft.com/office/powerpoint/2010/main" val="4141529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09EB4C-FB2C-44DB-A224-DDBC4D776A2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1240971"/>
            <a:ext cx="9144000" cy="56916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42430EB-ED53-0D48-B280-663BD0A7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90689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subject curriculum rationale: the search for meaning of this subject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67C73-5E46-2A4A-BE3E-2A9EA7F55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4000" y="1825624"/>
            <a:ext cx="5135848" cy="45751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The subject curriculum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rationale should capture the search for meaning of the subject and the unique way of looking at the world of its practitioners.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 subject practitioners seek: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To </a:t>
            </a:r>
            <a:r>
              <a:rPr lang="en-US" b="1" dirty="0"/>
              <a:t>describe</a:t>
            </a:r>
            <a:r>
              <a:rPr lang="en-US" dirty="0"/>
              <a:t> an aspect of the world?  (Science, </a:t>
            </a:r>
            <a:r>
              <a:rPr lang="en-US" dirty="0" err="1"/>
              <a:t>Maths</a:t>
            </a:r>
            <a:r>
              <a:rPr lang="en-US" dirty="0"/>
              <a:t>, History, Geography, RE)</a:t>
            </a:r>
          </a:p>
          <a:p>
            <a:r>
              <a:rPr lang="en-US" dirty="0"/>
              <a:t>To </a:t>
            </a:r>
            <a:r>
              <a:rPr lang="en-US" b="1" dirty="0"/>
              <a:t>interpret?</a:t>
            </a:r>
            <a:r>
              <a:rPr lang="en-US" dirty="0"/>
              <a:t>  (Theology, history, literary criticism, art)</a:t>
            </a:r>
          </a:p>
          <a:p>
            <a:r>
              <a:rPr lang="en-US" dirty="0"/>
              <a:t>For </a:t>
            </a:r>
            <a:r>
              <a:rPr lang="en-US" b="1" dirty="0"/>
              <a:t>expression?</a:t>
            </a:r>
            <a:r>
              <a:rPr lang="en-US" dirty="0"/>
              <a:t>  (Art, music, dance, literature, sport, design)</a:t>
            </a:r>
          </a:p>
          <a:p>
            <a:r>
              <a:rPr lang="en-US" dirty="0"/>
              <a:t>To </a:t>
            </a:r>
            <a:r>
              <a:rPr lang="en-US" b="1" dirty="0"/>
              <a:t>design/ produce?</a:t>
            </a:r>
            <a:r>
              <a:rPr lang="en-US" dirty="0"/>
              <a:t>  (Design, food, languages, computing)</a:t>
            </a:r>
          </a:p>
          <a:p>
            <a:endParaRPr lang="en-US" dirty="0"/>
          </a:p>
          <a:p>
            <a:r>
              <a:rPr lang="en-US" dirty="0"/>
              <a:t>Ashbee pages 37-39</a:t>
            </a:r>
          </a:p>
          <a:p>
            <a:endParaRPr lang="en-US" dirty="0"/>
          </a:p>
          <a:p>
            <a:pPr marL="0" indent="0"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A12103-B4C2-8348-AFF6-6D151ECF3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20" y="6176963"/>
            <a:ext cx="4409612" cy="6722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E8BC59-5F46-7043-BA3E-F933184AA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216" y="1825625"/>
            <a:ext cx="3375416" cy="313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17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09EB4C-FB2C-44DB-A224-DDBC4D776A2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1240971"/>
            <a:ext cx="9144000" cy="56916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42430EB-ED53-0D48-B280-663BD0A7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59682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Where do disciplinary and substantive knowledge fit within this hierarchy?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A12103-B4C2-8348-AFF6-6D151ECF3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20" y="6176963"/>
            <a:ext cx="4409612" cy="6722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C76B50-3FAD-8045-B584-716BD74FE764}"/>
              </a:ext>
            </a:extLst>
          </p:cNvPr>
          <p:cNvSpPr txBox="1"/>
          <p:nvPr/>
        </p:nvSpPr>
        <p:spPr>
          <a:xfrm>
            <a:off x="5080000" y="1817118"/>
            <a:ext cx="115824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Subject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F32028-22F4-9D41-AD89-F03111B2B23C}"/>
              </a:ext>
            </a:extLst>
          </p:cNvPr>
          <p:cNvSpPr txBox="1"/>
          <p:nvPr/>
        </p:nvSpPr>
        <p:spPr>
          <a:xfrm>
            <a:off x="4770718" y="2468259"/>
            <a:ext cx="199644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Subject Disciplines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E31907-E194-B740-AF43-BA75D3E33F91}"/>
              </a:ext>
            </a:extLst>
          </p:cNvPr>
          <p:cNvSpPr txBox="1"/>
          <p:nvPr/>
        </p:nvSpPr>
        <p:spPr>
          <a:xfrm>
            <a:off x="4709332" y="3158518"/>
            <a:ext cx="210820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Concepts &amp; content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E0A99E-CFA4-8946-B2FC-609E6D3EF04A}"/>
              </a:ext>
            </a:extLst>
          </p:cNvPr>
          <p:cNvSpPr txBox="1"/>
          <p:nvPr/>
        </p:nvSpPr>
        <p:spPr>
          <a:xfrm>
            <a:off x="99657" y="1710836"/>
            <a:ext cx="3178586" cy="230832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One of the ‘unifying’ elements of a subject in the </a:t>
            </a:r>
            <a:r>
              <a:rPr lang="en-US" b="1" u="sng" dirty="0">
                <a:solidFill>
                  <a:schemeClr val="bg1"/>
                </a:solidFill>
              </a:rPr>
              <a:t>disciplinary knowledge</a:t>
            </a:r>
            <a:r>
              <a:rPr lang="en-US" dirty="0">
                <a:solidFill>
                  <a:schemeClr val="bg1"/>
                </a:solidFill>
              </a:rPr>
              <a:t> of the subject.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i="1" dirty="0">
                <a:solidFill>
                  <a:schemeClr val="bg1"/>
                </a:solidFill>
              </a:rPr>
              <a:t>How is this subject practiced/ participated in?  (Ways of knowing/ working)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3724D9-8EE9-EC4D-BBDB-39A32A1BA9E7}"/>
              </a:ext>
            </a:extLst>
          </p:cNvPr>
          <p:cNvCxnSpPr>
            <a:cxnSpLocks/>
          </p:cNvCxnSpPr>
          <p:nvPr/>
        </p:nvCxnSpPr>
        <p:spPr>
          <a:xfrm>
            <a:off x="3158042" y="1896807"/>
            <a:ext cx="1866227" cy="65859"/>
          </a:xfrm>
          <a:prstGeom prst="straightConnector1">
            <a:avLst/>
          </a:prstGeom>
          <a:ln w="85725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F1D2B45-812D-2F40-AD74-058CE2AC6489}"/>
              </a:ext>
            </a:extLst>
          </p:cNvPr>
          <p:cNvSpPr txBox="1"/>
          <p:nvPr/>
        </p:nvSpPr>
        <p:spPr>
          <a:xfrm>
            <a:off x="3980329" y="4086808"/>
            <a:ext cx="391578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Subjects also include </a:t>
            </a:r>
            <a:r>
              <a:rPr lang="en-US" b="1" u="sng" dirty="0"/>
              <a:t>substantive knowledge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i="1" dirty="0"/>
              <a:t>What content &amp; concepts make up this subject?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9E864B3-05CF-F44C-A8AC-82411D1F8250}"/>
              </a:ext>
            </a:extLst>
          </p:cNvPr>
          <p:cNvCxnSpPr>
            <a:cxnSpLocks/>
          </p:cNvCxnSpPr>
          <p:nvPr/>
        </p:nvCxnSpPr>
        <p:spPr>
          <a:xfrm flipV="1">
            <a:off x="5608450" y="3433852"/>
            <a:ext cx="1" cy="652956"/>
          </a:xfrm>
          <a:prstGeom prst="straightConnector1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5E29D2A-5F17-1D42-A119-9F9BC86AFB98}"/>
              </a:ext>
            </a:extLst>
          </p:cNvPr>
          <p:cNvSpPr txBox="1"/>
          <p:nvPr/>
        </p:nvSpPr>
        <p:spPr>
          <a:xfrm>
            <a:off x="3189660" y="6063724"/>
            <a:ext cx="175810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Knowing THAT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52D379-3C9D-2340-9924-058EC9621457}"/>
              </a:ext>
            </a:extLst>
          </p:cNvPr>
          <p:cNvSpPr txBox="1"/>
          <p:nvPr/>
        </p:nvSpPr>
        <p:spPr>
          <a:xfrm>
            <a:off x="6697703" y="1545299"/>
            <a:ext cx="2302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Pages 40-42 of Ashbee may be worth reading here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634CFA6-10FA-814B-8CBB-60CA3F58A512}"/>
              </a:ext>
            </a:extLst>
          </p:cNvPr>
          <p:cNvCxnSpPr>
            <a:cxnSpLocks/>
          </p:cNvCxnSpPr>
          <p:nvPr/>
        </p:nvCxnSpPr>
        <p:spPr>
          <a:xfrm flipH="1">
            <a:off x="4384639" y="5478669"/>
            <a:ext cx="386079" cy="628143"/>
          </a:xfrm>
          <a:prstGeom prst="straightConnector1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FCC30DA-B1C0-2048-9D81-BD8C8C9109BE}"/>
              </a:ext>
            </a:extLst>
          </p:cNvPr>
          <p:cNvCxnSpPr>
            <a:cxnSpLocks/>
          </p:cNvCxnSpPr>
          <p:nvPr/>
        </p:nvCxnSpPr>
        <p:spPr>
          <a:xfrm>
            <a:off x="5836085" y="5454438"/>
            <a:ext cx="629261" cy="652374"/>
          </a:xfrm>
          <a:prstGeom prst="straightConnector1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3EE47-A6D1-CF42-ACFA-59ECBCD043E8}"/>
              </a:ext>
            </a:extLst>
          </p:cNvPr>
          <p:cNvSpPr txBox="1"/>
          <p:nvPr/>
        </p:nvSpPr>
        <p:spPr>
          <a:xfrm>
            <a:off x="5653803" y="6081708"/>
            <a:ext cx="207018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Knowing HOW TO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E157783-4F79-9D4B-952A-B36F2A4594AF}"/>
              </a:ext>
            </a:extLst>
          </p:cNvPr>
          <p:cNvCxnSpPr>
            <a:cxnSpLocks/>
          </p:cNvCxnSpPr>
          <p:nvPr/>
        </p:nvCxnSpPr>
        <p:spPr>
          <a:xfrm flipH="1">
            <a:off x="596986" y="4019160"/>
            <a:ext cx="386079" cy="628143"/>
          </a:xfrm>
          <a:prstGeom prst="straightConnector1">
            <a:avLst/>
          </a:prstGeom>
          <a:ln w="85725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52C12FF-77CD-9A49-ACAF-4CE0D43C687B}"/>
              </a:ext>
            </a:extLst>
          </p:cNvPr>
          <p:cNvCxnSpPr>
            <a:cxnSpLocks/>
          </p:cNvCxnSpPr>
          <p:nvPr/>
        </p:nvCxnSpPr>
        <p:spPr>
          <a:xfrm>
            <a:off x="1774718" y="3994929"/>
            <a:ext cx="629261" cy="652374"/>
          </a:xfrm>
          <a:prstGeom prst="straightConnector1">
            <a:avLst/>
          </a:prstGeom>
          <a:ln w="85725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6E03FDC-6A64-A046-A301-EF32ACD734FA}"/>
              </a:ext>
            </a:extLst>
          </p:cNvPr>
          <p:cNvCxnSpPr>
            <a:cxnSpLocks/>
          </p:cNvCxnSpPr>
          <p:nvPr/>
        </p:nvCxnSpPr>
        <p:spPr>
          <a:xfrm>
            <a:off x="5988485" y="5606838"/>
            <a:ext cx="629261" cy="652374"/>
          </a:xfrm>
          <a:prstGeom prst="straightConnector1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BC3CA19-6E1D-6547-B2DD-7D2C7814065A}"/>
              </a:ext>
            </a:extLst>
          </p:cNvPr>
          <p:cNvSpPr txBox="1"/>
          <p:nvPr/>
        </p:nvSpPr>
        <p:spPr>
          <a:xfrm>
            <a:off x="0" y="4670949"/>
            <a:ext cx="153877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Knowing THAT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2230DC-0AFE-DC4F-9292-41571944602C}"/>
              </a:ext>
            </a:extLst>
          </p:cNvPr>
          <p:cNvSpPr txBox="1"/>
          <p:nvPr/>
        </p:nvSpPr>
        <p:spPr>
          <a:xfrm>
            <a:off x="1829226" y="4640806"/>
            <a:ext cx="1860647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Knowing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HOW TO</a:t>
            </a:r>
          </a:p>
        </p:txBody>
      </p:sp>
    </p:spTree>
    <p:extLst>
      <p:ext uri="{BB962C8B-B14F-4D97-AF65-F5344CB8AC3E}">
        <p14:creationId xmlns:p14="http://schemas.microsoft.com/office/powerpoint/2010/main" val="888615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B0D59-905B-8240-9BC4-7750A7C51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the structure visible to students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F4CCBF-FF8D-F94C-A861-509B70D941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51722"/>
            <a:ext cx="8068089" cy="12324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How do we select ‘generative’ knowledge which supports future learning?</a:t>
            </a:r>
          </a:p>
          <a:p>
            <a:r>
              <a:rPr lang="en-US" dirty="0"/>
              <a:t>How do we ensure students have frameworks of secure knowledge and ‘mental timelines’?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1C79414-E178-E64D-A4F0-82251C89AA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98322" y="2481202"/>
            <a:ext cx="6328741" cy="4303543"/>
          </a:xfrm>
        </p:spPr>
      </p:pic>
    </p:spTree>
    <p:extLst>
      <p:ext uri="{BB962C8B-B14F-4D97-AF65-F5344CB8AC3E}">
        <p14:creationId xmlns:p14="http://schemas.microsoft.com/office/powerpoint/2010/main" val="1809398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549</Words>
  <Application>Microsoft Office PowerPoint</Application>
  <PresentationFormat>On-screen Show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Quality of Education </vt:lpstr>
      <vt:lpstr>Quality of Education </vt:lpstr>
      <vt:lpstr>Guiding principles </vt:lpstr>
      <vt:lpstr>Intent </vt:lpstr>
      <vt:lpstr>The curriculum journey </vt:lpstr>
      <vt:lpstr>The subject curriculum rationale: the unique purpose of the subject </vt:lpstr>
      <vt:lpstr>The subject curriculum rationale: the search for meaning of this subject </vt:lpstr>
      <vt:lpstr>Where do disciplinary and substantive knowledge fit within this hierarchy?</vt:lpstr>
      <vt:lpstr>Making the structure visible to students</vt:lpstr>
      <vt:lpstr>Implementation </vt:lpstr>
      <vt:lpstr>Lemov strategies </vt:lpstr>
      <vt:lpstr>Building schema</vt:lpstr>
      <vt:lpstr>Lesson reflection to improve practice </vt:lpstr>
      <vt:lpstr>Impact: that students learn  </vt:lpstr>
      <vt:lpstr>Fluency </vt:lpstr>
      <vt:lpstr>Support to access the curriculum 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of Education</dc:title>
  <dc:creator>R Powley</dc:creator>
  <cp:lastModifiedBy>Mrs Sweetman</cp:lastModifiedBy>
  <cp:revision>20</cp:revision>
  <dcterms:created xsi:type="dcterms:W3CDTF">2022-03-20T13:42:51Z</dcterms:created>
  <dcterms:modified xsi:type="dcterms:W3CDTF">2022-03-23T07:35:38Z</dcterms:modified>
</cp:coreProperties>
</file>