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3" r:id="rId4"/>
    <p:sldId id="301" r:id="rId5"/>
    <p:sldId id="302" r:id="rId6"/>
    <p:sldId id="303" r:id="rId7"/>
    <p:sldId id="304" r:id="rId8"/>
    <p:sldId id="258" r:id="rId9"/>
    <p:sldId id="278" r:id="rId10"/>
    <p:sldId id="262" r:id="rId11"/>
    <p:sldId id="300" r:id="rId1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86" autoAdjust="0"/>
    <p:restoredTop sz="94660"/>
  </p:normalViewPr>
  <p:slideViewPr>
    <p:cSldViewPr snapToGrid="0">
      <p:cViewPr varScale="1">
        <p:scale>
          <a:sx n="115" d="100"/>
          <a:sy n="115" d="100"/>
        </p:scale>
        <p:origin x="24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E9E51C6-0F87-41A0-A954-D7A953A7ABD2}" type="datetimeFigureOut">
              <a:rPr lang="en-GB" smtClean="0"/>
              <a:t>29/09/2020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E5ED5A-27C7-4097-89A6-849144790809}" type="slidenum">
              <a:rPr lang="en-GB" smtClean="0"/>
              <a:t>‹#›</a:t>
            </a:fld>
            <a:endParaRPr lang="en-GB"/>
          </a:p>
        </p:txBody>
      </p:sp>
    </p:spTree>
    <p:extLst>
      <p:ext uri="{BB962C8B-B14F-4D97-AF65-F5344CB8AC3E}">
        <p14:creationId xmlns:p14="http://schemas.microsoft.com/office/powerpoint/2010/main" val="3490791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E9E51C6-0F87-41A0-A954-D7A953A7ABD2}" type="datetimeFigureOut">
              <a:rPr lang="en-GB" smtClean="0"/>
              <a:t>29/09/2020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E5ED5A-27C7-4097-89A6-849144790809}" type="slidenum">
              <a:rPr lang="en-GB" smtClean="0"/>
              <a:t>‹#›</a:t>
            </a:fld>
            <a:endParaRPr lang="en-GB"/>
          </a:p>
        </p:txBody>
      </p:sp>
    </p:spTree>
    <p:extLst>
      <p:ext uri="{BB962C8B-B14F-4D97-AF65-F5344CB8AC3E}">
        <p14:creationId xmlns:p14="http://schemas.microsoft.com/office/powerpoint/2010/main" val="2269511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E9E51C6-0F87-41A0-A954-D7A953A7ABD2}" type="datetimeFigureOut">
              <a:rPr lang="en-GB" smtClean="0"/>
              <a:t>29/09/2020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E5ED5A-27C7-4097-89A6-849144790809}" type="slidenum">
              <a:rPr lang="en-GB" smtClean="0"/>
              <a:t>‹#›</a:t>
            </a:fld>
            <a:endParaRPr lang="en-GB"/>
          </a:p>
        </p:txBody>
      </p:sp>
    </p:spTree>
    <p:extLst>
      <p:ext uri="{BB962C8B-B14F-4D97-AF65-F5344CB8AC3E}">
        <p14:creationId xmlns:p14="http://schemas.microsoft.com/office/powerpoint/2010/main" val="1025916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E9E51C6-0F87-41A0-A954-D7A953A7ABD2}" type="datetimeFigureOut">
              <a:rPr lang="en-GB" smtClean="0"/>
              <a:t>29/09/2020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E5ED5A-27C7-4097-89A6-849144790809}" type="slidenum">
              <a:rPr lang="en-GB" smtClean="0"/>
              <a:t>‹#›</a:t>
            </a:fld>
            <a:endParaRPr lang="en-GB"/>
          </a:p>
        </p:txBody>
      </p:sp>
    </p:spTree>
    <p:extLst>
      <p:ext uri="{BB962C8B-B14F-4D97-AF65-F5344CB8AC3E}">
        <p14:creationId xmlns:p14="http://schemas.microsoft.com/office/powerpoint/2010/main" val="367758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9E51C6-0F87-41A0-A954-D7A953A7ABD2}" type="datetimeFigureOut">
              <a:rPr lang="en-GB" smtClean="0"/>
              <a:t>29/09/2020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E5ED5A-27C7-4097-89A6-849144790809}" type="slidenum">
              <a:rPr lang="en-GB" smtClean="0"/>
              <a:t>‹#›</a:t>
            </a:fld>
            <a:endParaRPr lang="en-GB"/>
          </a:p>
        </p:txBody>
      </p:sp>
    </p:spTree>
    <p:extLst>
      <p:ext uri="{BB962C8B-B14F-4D97-AF65-F5344CB8AC3E}">
        <p14:creationId xmlns:p14="http://schemas.microsoft.com/office/powerpoint/2010/main" val="597837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E9E51C6-0F87-41A0-A954-D7A953A7ABD2}" type="datetimeFigureOut">
              <a:rPr lang="en-GB" smtClean="0"/>
              <a:t>29/09/2020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6E5ED5A-27C7-4097-89A6-849144790809}" type="slidenum">
              <a:rPr lang="en-GB" smtClean="0"/>
              <a:t>‹#›</a:t>
            </a:fld>
            <a:endParaRPr lang="en-GB"/>
          </a:p>
        </p:txBody>
      </p:sp>
    </p:spTree>
    <p:extLst>
      <p:ext uri="{BB962C8B-B14F-4D97-AF65-F5344CB8AC3E}">
        <p14:creationId xmlns:p14="http://schemas.microsoft.com/office/powerpoint/2010/main" val="2082552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E9E51C6-0F87-41A0-A954-D7A953A7ABD2}" type="datetimeFigureOut">
              <a:rPr lang="en-GB" smtClean="0"/>
              <a:t>29/09/2020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6E5ED5A-27C7-4097-89A6-849144790809}" type="slidenum">
              <a:rPr lang="en-GB" smtClean="0"/>
              <a:t>‹#›</a:t>
            </a:fld>
            <a:endParaRPr lang="en-GB"/>
          </a:p>
        </p:txBody>
      </p:sp>
    </p:spTree>
    <p:extLst>
      <p:ext uri="{BB962C8B-B14F-4D97-AF65-F5344CB8AC3E}">
        <p14:creationId xmlns:p14="http://schemas.microsoft.com/office/powerpoint/2010/main" val="1050215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E9E51C6-0F87-41A0-A954-D7A953A7ABD2}" type="datetimeFigureOut">
              <a:rPr lang="en-GB" smtClean="0"/>
              <a:t>29/09/2020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6E5ED5A-27C7-4097-89A6-849144790809}" type="slidenum">
              <a:rPr lang="en-GB" smtClean="0"/>
              <a:t>‹#›</a:t>
            </a:fld>
            <a:endParaRPr lang="en-GB"/>
          </a:p>
        </p:txBody>
      </p:sp>
    </p:spTree>
    <p:extLst>
      <p:ext uri="{BB962C8B-B14F-4D97-AF65-F5344CB8AC3E}">
        <p14:creationId xmlns:p14="http://schemas.microsoft.com/office/powerpoint/2010/main" val="3716836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9E51C6-0F87-41A0-A954-D7A953A7ABD2}" type="datetimeFigureOut">
              <a:rPr lang="en-GB" smtClean="0"/>
              <a:t>29/09/2020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6E5ED5A-27C7-4097-89A6-849144790809}" type="slidenum">
              <a:rPr lang="en-GB" smtClean="0"/>
              <a:t>‹#›</a:t>
            </a:fld>
            <a:endParaRPr lang="en-GB"/>
          </a:p>
        </p:txBody>
      </p:sp>
    </p:spTree>
    <p:extLst>
      <p:ext uri="{BB962C8B-B14F-4D97-AF65-F5344CB8AC3E}">
        <p14:creationId xmlns:p14="http://schemas.microsoft.com/office/powerpoint/2010/main" val="3361618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E9E51C6-0F87-41A0-A954-D7A953A7ABD2}" type="datetimeFigureOut">
              <a:rPr lang="en-GB" smtClean="0"/>
              <a:t>29/09/2020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6E5ED5A-27C7-4097-89A6-849144790809}" type="slidenum">
              <a:rPr lang="en-GB" smtClean="0"/>
              <a:t>‹#›</a:t>
            </a:fld>
            <a:endParaRPr lang="en-GB"/>
          </a:p>
        </p:txBody>
      </p:sp>
    </p:spTree>
    <p:extLst>
      <p:ext uri="{BB962C8B-B14F-4D97-AF65-F5344CB8AC3E}">
        <p14:creationId xmlns:p14="http://schemas.microsoft.com/office/powerpoint/2010/main" val="3307923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E9E51C6-0F87-41A0-A954-D7A953A7ABD2}" type="datetimeFigureOut">
              <a:rPr lang="en-GB" smtClean="0"/>
              <a:t>29/09/2020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6E5ED5A-27C7-4097-89A6-849144790809}" type="slidenum">
              <a:rPr lang="en-GB" smtClean="0"/>
              <a:t>‹#›</a:t>
            </a:fld>
            <a:endParaRPr lang="en-GB"/>
          </a:p>
        </p:txBody>
      </p:sp>
    </p:spTree>
    <p:extLst>
      <p:ext uri="{BB962C8B-B14F-4D97-AF65-F5344CB8AC3E}">
        <p14:creationId xmlns:p14="http://schemas.microsoft.com/office/powerpoint/2010/main" val="3844186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9000"/>
            <a:lum/>
          </a:blip>
          <a:srcRect/>
          <a:stretch>
            <a:fillRect t="-3000" b="-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9E51C6-0F87-41A0-A954-D7A953A7ABD2}" type="datetimeFigureOut">
              <a:rPr lang="en-GB" smtClean="0"/>
              <a:t>29/09/2020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E5ED5A-27C7-4097-89A6-849144790809}" type="slidenum">
              <a:rPr lang="en-GB" smtClean="0"/>
              <a:t>‹#›</a:t>
            </a:fld>
            <a:endParaRPr lang="en-GB"/>
          </a:p>
        </p:txBody>
      </p:sp>
    </p:spTree>
    <p:extLst>
      <p:ext uri="{BB962C8B-B14F-4D97-AF65-F5344CB8AC3E}">
        <p14:creationId xmlns:p14="http://schemas.microsoft.com/office/powerpoint/2010/main" val="27685721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jecwebsitelive.blob.core.windows.net/media/3uwjjbqb/what-the-papers-will-look-like.pdf?sv=2019-07-07&amp;sr=b&amp;sig=IBv2K20HX%2B%2BTPoeWlB%2FduvOIE6hU5SZW3HCyefL8VkA%3D&amp;se=2020-09-30T08%3A59%3A39Z&amp;sp=r"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b="1" dirty="0">
                <a:latin typeface="+mn-lt"/>
              </a:rPr>
              <a:t>Bolton English Hub </a:t>
            </a:r>
            <a:r>
              <a:rPr lang="en-GB" dirty="0"/>
              <a:t/>
            </a:r>
            <a:br>
              <a:rPr lang="en-GB" dirty="0"/>
            </a:br>
            <a:endParaRPr lang="en-GB" dirty="0"/>
          </a:p>
        </p:txBody>
      </p:sp>
      <p:sp>
        <p:nvSpPr>
          <p:cNvPr id="3" name="Subtitle 2"/>
          <p:cNvSpPr>
            <a:spLocks noGrp="1"/>
          </p:cNvSpPr>
          <p:nvPr>
            <p:ph type="subTitle" idx="1"/>
          </p:nvPr>
        </p:nvSpPr>
        <p:spPr/>
        <p:txBody>
          <a:bodyPr>
            <a:normAutofit/>
          </a:bodyPr>
          <a:lstStyle/>
          <a:p>
            <a:r>
              <a:rPr lang="en-GB" sz="4400" b="1" dirty="0">
                <a:solidFill>
                  <a:srgbClr val="FF0000"/>
                </a:solidFill>
              </a:rPr>
              <a:t>Wednesday, </a:t>
            </a:r>
            <a:r>
              <a:rPr lang="en-GB" sz="4400" b="1" dirty="0" smtClean="0">
                <a:solidFill>
                  <a:srgbClr val="FF0000"/>
                </a:solidFill>
              </a:rPr>
              <a:t>30</a:t>
            </a:r>
            <a:r>
              <a:rPr lang="en-GB" sz="4400" b="1" baseline="30000" dirty="0" smtClean="0">
                <a:solidFill>
                  <a:srgbClr val="FF0000"/>
                </a:solidFill>
              </a:rPr>
              <a:t>th</a:t>
            </a:r>
            <a:r>
              <a:rPr lang="en-GB" sz="4400" b="1" dirty="0" smtClean="0">
                <a:solidFill>
                  <a:srgbClr val="FF0000"/>
                </a:solidFill>
              </a:rPr>
              <a:t> September 2020</a:t>
            </a:r>
            <a:r>
              <a:rPr lang="en-GB" sz="4400" dirty="0">
                <a:solidFill>
                  <a:srgbClr val="FF0000"/>
                </a:solidFill>
              </a:rPr>
              <a:t/>
            </a:r>
            <a:br>
              <a:rPr lang="en-GB" sz="4400" dirty="0">
                <a:solidFill>
                  <a:srgbClr val="FF0000"/>
                </a:solidFill>
              </a:rPr>
            </a:br>
            <a:r>
              <a:rPr lang="en-GB" sz="4400" b="1" dirty="0">
                <a:solidFill>
                  <a:srgbClr val="FF0000"/>
                </a:solidFill>
              </a:rPr>
              <a:t>2</a:t>
            </a:r>
            <a:r>
              <a:rPr lang="en-GB" sz="4400" b="1" dirty="0" smtClean="0">
                <a:solidFill>
                  <a:srgbClr val="FF0000"/>
                </a:solidFill>
              </a:rPr>
              <a:t>.30pm </a:t>
            </a:r>
            <a:r>
              <a:rPr lang="en-GB" sz="4400" b="1" dirty="0">
                <a:solidFill>
                  <a:srgbClr val="FF0000"/>
                </a:solidFill>
              </a:rPr>
              <a:t>– </a:t>
            </a:r>
            <a:r>
              <a:rPr lang="en-GB" sz="4400" b="1" dirty="0" smtClean="0">
                <a:solidFill>
                  <a:srgbClr val="FF0000"/>
                </a:solidFill>
              </a:rPr>
              <a:t>3.30/4.00pm</a:t>
            </a:r>
            <a:endParaRPr lang="en-GB" sz="4400" dirty="0">
              <a:solidFill>
                <a:srgbClr val="FF0000"/>
              </a:solidFill>
            </a:endParaRPr>
          </a:p>
        </p:txBody>
      </p:sp>
      <p:pic>
        <p:nvPicPr>
          <p:cNvPr id="5" name="Picture 4"/>
          <p:cNvPicPr>
            <a:picLocks noChangeAspect="1"/>
          </p:cNvPicPr>
          <p:nvPr/>
        </p:nvPicPr>
        <p:blipFill>
          <a:blip r:embed="rId2"/>
          <a:stretch>
            <a:fillRect/>
          </a:stretch>
        </p:blipFill>
        <p:spPr>
          <a:xfrm>
            <a:off x="0" y="0"/>
            <a:ext cx="3989200" cy="1122363"/>
          </a:xfrm>
          <a:prstGeom prst="rect">
            <a:avLst/>
          </a:prstGeom>
        </p:spPr>
      </p:pic>
    </p:spTree>
    <p:extLst>
      <p:ext uri="{BB962C8B-B14F-4D97-AF65-F5344CB8AC3E}">
        <p14:creationId xmlns:p14="http://schemas.microsoft.com/office/powerpoint/2010/main" val="22141798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141" y="1584102"/>
            <a:ext cx="6915935" cy="4463245"/>
          </a:xfrm>
        </p:spPr>
        <p:txBody>
          <a:bodyPr>
            <a:normAutofit fontScale="90000"/>
          </a:bodyPr>
          <a:lstStyle/>
          <a:p>
            <a:pPr fontAlgn="base"/>
            <a:r>
              <a:rPr lang="en-GB" b="1" dirty="0">
                <a:solidFill>
                  <a:srgbClr val="7030A0"/>
                </a:solidFill>
                <a:latin typeface="+mn-lt"/>
              </a:rPr>
              <a:t>Future Meetings:</a:t>
            </a:r>
            <a:br>
              <a:rPr lang="en-GB" b="1" dirty="0">
                <a:solidFill>
                  <a:srgbClr val="7030A0"/>
                </a:solidFill>
                <a:latin typeface="+mn-lt"/>
              </a:rPr>
            </a:br>
            <a:r>
              <a:rPr lang="en-GB" b="1" dirty="0">
                <a:solidFill>
                  <a:srgbClr val="7030A0"/>
                </a:solidFill>
                <a:latin typeface="+mn-lt"/>
              </a:rPr>
              <a:t/>
            </a:r>
            <a:br>
              <a:rPr lang="en-GB" b="1" dirty="0">
                <a:solidFill>
                  <a:srgbClr val="7030A0"/>
                </a:solidFill>
                <a:latin typeface="+mn-lt"/>
              </a:rPr>
            </a:br>
            <a:r>
              <a:rPr lang="en-US" dirty="0"/>
              <a:t/>
            </a:r>
            <a:br>
              <a:rPr lang="en-US" dirty="0"/>
            </a:br>
            <a:r>
              <a:rPr lang="en-US" b="1" dirty="0" smtClean="0">
                <a:solidFill>
                  <a:srgbClr val="7030A0"/>
                </a:solidFill>
                <a:latin typeface="+mn-lt"/>
              </a:rPr>
              <a:t>Tuesday, </a:t>
            </a:r>
            <a:r>
              <a:rPr lang="en-US" b="1" dirty="0">
                <a:solidFill>
                  <a:srgbClr val="7030A0"/>
                </a:solidFill>
                <a:latin typeface="+mn-lt"/>
              </a:rPr>
              <a:t>19th January </a:t>
            </a:r>
            <a:r>
              <a:rPr lang="en-US" b="1" dirty="0" smtClean="0">
                <a:solidFill>
                  <a:srgbClr val="7030A0"/>
                </a:solidFill>
                <a:latin typeface="+mn-lt"/>
              </a:rPr>
              <a:t>2021</a:t>
            </a:r>
            <a:br>
              <a:rPr lang="en-US" b="1" dirty="0" smtClean="0">
                <a:solidFill>
                  <a:srgbClr val="7030A0"/>
                </a:solidFill>
                <a:latin typeface="+mn-lt"/>
              </a:rPr>
            </a:br>
            <a:r>
              <a:rPr lang="en-US" b="1" dirty="0">
                <a:solidFill>
                  <a:srgbClr val="7030A0"/>
                </a:solidFill>
                <a:latin typeface="+mn-lt"/>
              </a:rPr>
              <a:t/>
            </a:r>
            <a:br>
              <a:rPr lang="en-US" b="1" dirty="0">
                <a:solidFill>
                  <a:srgbClr val="7030A0"/>
                </a:solidFill>
                <a:latin typeface="+mn-lt"/>
              </a:rPr>
            </a:br>
            <a:r>
              <a:rPr lang="en-US" b="1" dirty="0" smtClean="0">
                <a:solidFill>
                  <a:srgbClr val="7030A0"/>
                </a:solidFill>
                <a:latin typeface="+mn-lt"/>
              </a:rPr>
              <a:t>Thursday, </a:t>
            </a:r>
            <a:r>
              <a:rPr lang="en-US" b="1" dirty="0">
                <a:solidFill>
                  <a:srgbClr val="7030A0"/>
                </a:solidFill>
                <a:latin typeface="+mn-lt"/>
              </a:rPr>
              <a:t>18th March </a:t>
            </a:r>
            <a:r>
              <a:rPr lang="en-US" b="1" dirty="0" smtClean="0">
                <a:solidFill>
                  <a:srgbClr val="7030A0"/>
                </a:solidFill>
                <a:latin typeface="+mn-lt"/>
              </a:rPr>
              <a:t>2021</a:t>
            </a:r>
            <a:br>
              <a:rPr lang="en-US" b="1" dirty="0" smtClean="0">
                <a:solidFill>
                  <a:srgbClr val="7030A0"/>
                </a:solidFill>
                <a:latin typeface="+mn-lt"/>
              </a:rPr>
            </a:br>
            <a:r>
              <a:rPr lang="en-US" b="1" dirty="0">
                <a:solidFill>
                  <a:srgbClr val="7030A0"/>
                </a:solidFill>
                <a:latin typeface="+mn-lt"/>
              </a:rPr>
              <a:t/>
            </a:r>
            <a:br>
              <a:rPr lang="en-US" b="1" dirty="0">
                <a:solidFill>
                  <a:srgbClr val="7030A0"/>
                </a:solidFill>
                <a:latin typeface="+mn-lt"/>
              </a:rPr>
            </a:br>
            <a:r>
              <a:rPr lang="en-US" b="1" dirty="0" smtClean="0">
                <a:solidFill>
                  <a:srgbClr val="7030A0"/>
                </a:solidFill>
                <a:latin typeface="+mn-lt"/>
              </a:rPr>
              <a:t>Thursday, </a:t>
            </a:r>
            <a:r>
              <a:rPr lang="en-US" b="1" dirty="0">
                <a:solidFill>
                  <a:srgbClr val="7030A0"/>
                </a:solidFill>
                <a:latin typeface="+mn-lt"/>
              </a:rPr>
              <a:t>24th June 2021</a:t>
            </a:r>
            <a:r>
              <a:rPr lang="en-US" dirty="0"/>
              <a:t/>
            </a:r>
            <a:br>
              <a:rPr lang="en-US" dirty="0"/>
            </a:br>
            <a:r>
              <a:rPr lang="en-GB" b="1" dirty="0">
                <a:solidFill>
                  <a:srgbClr val="7030A0"/>
                </a:solidFill>
                <a:latin typeface="+mn-lt"/>
              </a:rPr>
              <a:t/>
            </a:r>
            <a:br>
              <a:rPr lang="en-GB" b="1" dirty="0">
                <a:solidFill>
                  <a:srgbClr val="7030A0"/>
                </a:solidFill>
                <a:latin typeface="+mn-lt"/>
              </a:rPr>
            </a:br>
            <a:r>
              <a:rPr lang="en-GB" dirty="0">
                <a:latin typeface="+mn-lt"/>
              </a:rPr>
              <a:t/>
            </a:r>
            <a:br>
              <a:rPr lang="en-GB" dirty="0">
                <a:latin typeface="+mn-lt"/>
              </a:rPr>
            </a:br>
            <a:r>
              <a:rPr lang="en-GB" dirty="0"/>
              <a:t/>
            </a:r>
            <a:br>
              <a:rPr lang="en-GB" dirty="0"/>
            </a:br>
            <a:endParaRPr lang="en-GB"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5330"/>
            <a:ext cx="2720546" cy="1612669"/>
          </a:xfrm>
          <a:prstGeom prst="rect">
            <a:avLst/>
          </a:prstGeom>
        </p:spPr>
      </p:pic>
      <p:pic>
        <p:nvPicPr>
          <p:cNvPr id="6" name="Picture 5"/>
          <p:cNvPicPr>
            <a:picLocks noChangeAspect="1"/>
          </p:cNvPicPr>
          <p:nvPr/>
        </p:nvPicPr>
        <p:blipFill>
          <a:blip r:embed="rId3"/>
          <a:stretch>
            <a:fillRect/>
          </a:stretch>
        </p:blipFill>
        <p:spPr>
          <a:xfrm>
            <a:off x="0" y="0"/>
            <a:ext cx="3989200" cy="1122363"/>
          </a:xfrm>
          <a:prstGeom prst="rect">
            <a:avLst/>
          </a:prstGeom>
        </p:spPr>
      </p:pic>
      <p:sp>
        <p:nvSpPr>
          <p:cNvPr id="8" name="Rounded Rectangle 5">
            <a:extLst>
              <a:ext uri="{FF2B5EF4-FFF2-40B4-BE49-F238E27FC236}">
                <a16:creationId xmlns:a16="http://schemas.microsoft.com/office/drawing/2014/main" id="{6AA9B61C-6AD5-4EBE-83A9-D08A0FC52D7D}"/>
              </a:ext>
            </a:extLst>
          </p:cNvPr>
          <p:cNvSpPr/>
          <p:nvPr/>
        </p:nvSpPr>
        <p:spPr>
          <a:xfrm>
            <a:off x="7533564" y="242934"/>
            <a:ext cx="4462817" cy="68575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3600" b="1" dirty="0"/>
              <a:t>Future planning:</a:t>
            </a:r>
          </a:p>
        </p:txBody>
      </p:sp>
      <p:pic>
        <p:nvPicPr>
          <p:cNvPr id="4" name="Picture 3"/>
          <p:cNvPicPr>
            <a:picLocks noChangeAspect="1"/>
          </p:cNvPicPr>
          <p:nvPr/>
        </p:nvPicPr>
        <p:blipFill>
          <a:blip r:embed="rId4"/>
          <a:stretch>
            <a:fillRect/>
          </a:stretch>
        </p:blipFill>
        <p:spPr>
          <a:xfrm rot="340587">
            <a:off x="7533564" y="1180553"/>
            <a:ext cx="3947452" cy="5778499"/>
          </a:xfrm>
          <a:prstGeom prst="rect">
            <a:avLst/>
          </a:prstGeom>
        </p:spPr>
      </p:pic>
    </p:spTree>
    <p:extLst>
      <p:ext uri="{BB962C8B-B14F-4D97-AF65-F5344CB8AC3E}">
        <p14:creationId xmlns:p14="http://schemas.microsoft.com/office/powerpoint/2010/main" val="14145460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CF5E161-F3A3-420A-B979-9784F31AC341}"/>
              </a:ext>
            </a:extLst>
          </p:cNvPr>
          <p:cNvGraphicFramePr>
            <a:graphicFrameLocks noGrp="1"/>
          </p:cNvGraphicFramePr>
          <p:nvPr>
            <p:extLst>
              <p:ext uri="{D42A27DB-BD31-4B8C-83A1-F6EECF244321}">
                <p14:modId xmlns:p14="http://schemas.microsoft.com/office/powerpoint/2010/main" val="3746967465"/>
              </p:ext>
            </p:extLst>
          </p:nvPr>
        </p:nvGraphicFramePr>
        <p:xfrm>
          <a:off x="561473" y="411480"/>
          <a:ext cx="11069053" cy="6035040"/>
        </p:xfrm>
        <a:graphic>
          <a:graphicData uri="http://schemas.openxmlformats.org/drawingml/2006/table">
            <a:tbl>
              <a:tblPr firstRow="1" firstCol="1" bandRow="1"/>
              <a:tblGrid>
                <a:gridCol w="2209590">
                  <a:extLst>
                    <a:ext uri="{9D8B030D-6E8A-4147-A177-3AD203B41FA5}">
                      <a16:colId xmlns:a16="http://schemas.microsoft.com/office/drawing/2014/main" val="2924771690"/>
                    </a:ext>
                  </a:extLst>
                </a:gridCol>
                <a:gridCol w="8859463">
                  <a:extLst>
                    <a:ext uri="{9D8B030D-6E8A-4147-A177-3AD203B41FA5}">
                      <a16:colId xmlns:a16="http://schemas.microsoft.com/office/drawing/2014/main" val="937531794"/>
                    </a:ext>
                  </a:extLst>
                </a:gridCol>
              </a:tblGrid>
              <a:tr h="5717406">
                <a:tc>
                  <a:txBody>
                    <a:bodyPr/>
                    <a:lstStyle/>
                    <a:p>
                      <a:pPr>
                        <a:spcAft>
                          <a:spcPts val="0"/>
                        </a:spcAft>
                      </a:pPr>
                      <a:r>
                        <a:rPr lang="en-GB" sz="180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What would you like to see on the agenda for 2019-2010?</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pPr>
                      <a:r>
                        <a:rPr lang="en-GB" sz="180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Think about:</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pPr>
                      <a:r>
                        <a:rPr lang="en-GB" sz="180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 Leadership development</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pPr>
                      <a:r>
                        <a:rPr lang="en-GB" sz="180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 Pedagogy</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pPr>
                      <a:r>
                        <a:rPr lang="en-GB" sz="180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 Interventions</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spcAft>
                          <a:spcPts val="0"/>
                        </a:spcAft>
                        <a:buFont typeface="Symbol" panose="05050102010706020507" pitchFamily="18" charset="2"/>
                        <a:buChar char=""/>
                      </a:pPr>
                      <a:r>
                        <a:rPr lang="en-GB"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Further opportunities for moderation and standardisation</a:t>
                      </a:r>
                      <a:endParaRPr lang="en-GB" sz="18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Share strategies based on summer’s results</a:t>
                      </a:r>
                      <a:endParaRPr lang="en-GB" sz="18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KS3 curriculum</a:t>
                      </a:r>
                      <a:endParaRPr lang="en-GB" sz="18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Stretch and challenge (HAPs)</a:t>
                      </a:r>
                      <a:endParaRPr lang="en-GB" sz="18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Engagement of boys</a:t>
                      </a:r>
                      <a:endParaRPr lang="en-GB" sz="18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Teaching the structure question</a:t>
                      </a:r>
                      <a:endParaRPr lang="en-GB" sz="18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Effective interventions</a:t>
                      </a:r>
                      <a:endParaRPr lang="en-GB" sz="18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Pedagogy</a:t>
                      </a:r>
                      <a:endParaRPr lang="en-GB" sz="18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Discussion</a:t>
                      </a:r>
                      <a:endParaRPr lang="en-GB" sz="18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Visits from exam boards/ resource providers</a:t>
                      </a:r>
                      <a:endParaRPr lang="en-GB" sz="18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The chance to discuss successful intervention strategies used with key cohorts such as WBB</a:t>
                      </a:r>
                      <a:endParaRPr lang="en-GB" sz="18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To hear from colleagues who have made improvements in key areas (boys, writing etc.), unpacking how they have made an impact </a:t>
                      </a:r>
                      <a:endParaRPr lang="en-GB" sz="18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Further examples of how we engage students in reading</a:t>
                      </a:r>
                      <a:endParaRPr lang="en-GB" sz="18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Teaching top tips</a:t>
                      </a:r>
                      <a:endParaRPr lang="en-GB" sz="18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Accuracy of predictions</a:t>
                      </a:r>
                      <a:endParaRPr lang="en-GB" sz="18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Assessment points</a:t>
                      </a:r>
                      <a:endParaRPr lang="en-GB" sz="18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Data – PPE tracking and comparison to outcomes</a:t>
                      </a:r>
                      <a:endParaRPr lang="en-GB" sz="18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Leadership development</a:t>
                      </a:r>
                      <a:endParaRPr lang="en-GB" sz="18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Curriculum sharing</a:t>
                      </a:r>
                      <a:endParaRPr lang="en-GB" sz="18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Discussion on interleaving (spacing/ retrieval etc.)</a:t>
                      </a:r>
                      <a:endParaRPr lang="en-GB" sz="1800" dirty="0">
                        <a:effectLst/>
                        <a:latin typeface="Candara" panose="020E05020303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2928667"/>
                  </a:ext>
                </a:extLst>
              </a:tr>
            </a:tbl>
          </a:graphicData>
        </a:graphic>
      </p:graphicFrame>
    </p:spTree>
    <p:extLst>
      <p:ext uri="{BB962C8B-B14F-4D97-AF65-F5344CB8AC3E}">
        <p14:creationId xmlns:p14="http://schemas.microsoft.com/office/powerpoint/2010/main" val="21629637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852795"/>
          </a:xfrm>
        </p:spPr>
        <p:txBody>
          <a:bodyPr>
            <a:normAutofit/>
          </a:bodyPr>
          <a:lstStyle/>
          <a:p>
            <a:pPr algn="ctr"/>
            <a:r>
              <a:rPr lang="en-GB" dirty="0">
                <a:latin typeface="+mn-lt"/>
              </a:rPr>
              <a:t/>
            </a:r>
            <a:br>
              <a:rPr lang="en-GB" dirty="0">
                <a:latin typeface="+mn-lt"/>
              </a:rPr>
            </a:br>
            <a:r>
              <a:rPr lang="en-GB" dirty="0">
                <a:latin typeface="+mn-lt"/>
              </a:rPr>
              <a:t>Gerry Reynolds</a:t>
            </a:r>
            <a:br>
              <a:rPr lang="en-GB" dirty="0">
                <a:latin typeface="+mn-lt"/>
              </a:rPr>
            </a:br>
            <a:r>
              <a:rPr lang="en-GB" dirty="0">
                <a:latin typeface="+mn-lt"/>
              </a:rPr>
              <a:t>Assistant Headteacher</a:t>
            </a:r>
            <a:br>
              <a:rPr lang="en-GB" dirty="0">
                <a:latin typeface="+mn-lt"/>
              </a:rPr>
            </a:br>
            <a:r>
              <a:rPr lang="en-GB" dirty="0">
                <a:latin typeface="+mn-lt"/>
              </a:rPr>
              <a:t>Mount St Joseph Catholic School</a:t>
            </a:r>
            <a:br>
              <a:rPr lang="en-GB" dirty="0">
                <a:latin typeface="+mn-lt"/>
              </a:rPr>
            </a:br>
            <a:endParaRPr lang="en-GB" dirty="0">
              <a:latin typeface="+mn-lt"/>
            </a:endParaRPr>
          </a:p>
        </p:txBody>
      </p:sp>
      <p:sp>
        <p:nvSpPr>
          <p:cNvPr id="4" name="Rounded Rectangle 3"/>
          <p:cNvSpPr/>
          <p:nvPr/>
        </p:nvSpPr>
        <p:spPr>
          <a:xfrm>
            <a:off x="7533564" y="242934"/>
            <a:ext cx="4462817" cy="685753"/>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GB" sz="3600" b="1" dirty="0"/>
              <a:t>Introductions:</a:t>
            </a:r>
          </a:p>
        </p:txBody>
      </p:sp>
      <p:pic>
        <p:nvPicPr>
          <p:cNvPr id="5" name="Picture 4"/>
          <p:cNvPicPr>
            <a:picLocks noChangeAspect="1"/>
          </p:cNvPicPr>
          <p:nvPr/>
        </p:nvPicPr>
        <p:blipFill>
          <a:blip r:embed="rId2"/>
          <a:stretch>
            <a:fillRect/>
          </a:stretch>
        </p:blipFill>
        <p:spPr>
          <a:xfrm>
            <a:off x="0" y="0"/>
            <a:ext cx="3989200" cy="1122363"/>
          </a:xfrm>
          <a:prstGeom prst="rect">
            <a:avLst/>
          </a:prstGeom>
        </p:spPr>
      </p:pic>
    </p:spTree>
    <p:extLst>
      <p:ext uri="{BB962C8B-B14F-4D97-AF65-F5344CB8AC3E}">
        <p14:creationId xmlns:p14="http://schemas.microsoft.com/office/powerpoint/2010/main" val="16534208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3806" y="1584102"/>
            <a:ext cx="10515600" cy="4463245"/>
          </a:xfrm>
        </p:spPr>
        <p:txBody>
          <a:bodyPr>
            <a:normAutofit/>
          </a:bodyPr>
          <a:lstStyle/>
          <a:p>
            <a:r>
              <a:rPr lang="en-GB" b="1" dirty="0">
                <a:solidFill>
                  <a:srgbClr val="7030A0"/>
                </a:solidFill>
                <a:latin typeface="+mn-lt"/>
              </a:rPr>
              <a:t>Proposed changes to the GCSE examinations</a:t>
            </a:r>
            <a:r>
              <a:rPr lang="en-GB" dirty="0"/>
              <a:t/>
            </a:r>
            <a:br>
              <a:rPr lang="en-GB" dirty="0"/>
            </a:br>
            <a:endParaRPr lang="en-GB"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56023" y="4370626"/>
            <a:ext cx="3735977" cy="2487374"/>
          </a:xfrm>
          <a:prstGeom prst="rect">
            <a:avLst/>
          </a:prstGeom>
        </p:spPr>
      </p:pic>
      <p:sp>
        <p:nvSpPr>
          <p:cNvPr id="5" name="Rounded Rectangle 4"/>
          <p:cNvSpPr/>
          <p:nvPr/>
        </p:nvSpPr>
        <p:spPr>
          <a:xfrm>
            <a:off x="7533564" y="242934"/>
            <a:ext cx="4462817" cy="685753"/>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GB" sz="3600" b="1" dirty="0"/>
              <a:t>Key Discussion Topic </a:t>
            </a:r>
          </a:p>
        </p:txBody>
      </p:sp>
      <p:pic>
        <p:nvPicPr>
          <p:cNvPr id="6" name="Picture 5">
            <a:extLst>
              <a:ext uri="{FF2B5EF4-FFF2-40B4-BE49-F238E27FC236}">
                <a16:creationId xmlns:a16="http://schemas.microsoft.com/office/drawing/2014/main" id="{EE6E1915-2E4E-4A93-83D7-925552FF143F}"/>
              </a:ext>
            </a:extLst>
          </p:cNvPr>
          <p:cNvPicPr>
            <a:picLocks noChangeAspect="1"/>
          </p:cNvPicPr>
          <p:nvPr/>
        </p:nvPicPr>
        <p:blipFill>
          <a:blip r:embed="rId3"/>
          <a:stretch>
            <a:fillRect/>
          </a:stretch>
        </p:blipFill>
        <p:spPr>
          <a:xfrm>
            <a:off x="0" y="0"/>
            <a:ext cx="3989200" cy="1122363"/>
          </a:xfrm>
          <a:prstGeom prst="rect">
            <a:avLst/>
          </a:prstGeom>
        </p:spPr>
      </p:pic>
    </p:spTree>
    <p:extLst>
      <p:ext uri="{BB962C8B-B14F-4D97-AF65-F5344CB8AC3E}">
        <p14:creationId xmlns:p14="http://schemas.microsoft.com/office/powerpoint/2010/main" val="161993291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40999"/>
            <a:ext cx="3254644" cy="2078182"/>
          </a:xfrm>
          <a:prstGeom prst="rect">
            <a:avLst/>
          </a:prstGeom>
        </p:spPr>
      </p:pic>
      <p:sp>
        <p:nvSpPr>
          <p:cNvPr id="3" name="Title 2"/>
          <p:cNvSpPr>
            <a:spLocks noGrp="1"/>
          </p:cNvSpPr>
          <p:nvPr>
            <p:ph type="title"/>
          </p:nvPr>
        </p:nvSpPr>
        <p:spPr>
          <a:xfrm>
            <a:off x="3474720" y="90806"/>
            <a:ext cx="8636924" cy="2178569"/>
          </a:xfrm>
        </p:spPr>
        <p:txBody>
          <a:bodyPr>
            <a:normAutofit/>
          </a:bodyPr>
          <a:lstStyle/>
          <a:p>
            <a:r>
              <a:rPr lang="en-US" sz="2000" b="1" dirty="0">
                <a:latin typeface="+mn-lt"/>
              </a:rPr>
              <a:t>We understand students preparing to take exams and assessments in 2021, and their parents, </a:t>
            </a:r>
            <a:r>
              <a:rPr lang="en-US" sz="2000" b="1" dirty="0" err="1">
                <a:latin typeface="+mn-lt"/>
              </a:rPr>
              <a:t>carers</a:t>
            </a:r>
            <a:r>
              <a:rPr lang="en-US" sz="2000" b="1" dirty="0">
                <a:latin typeface="+mn-lt"/>
              </a:rPr>
              <a:t> and teachers, are concerned about the impact coronavirus (COVID-19) has had on their education. We have consulted on proposals for changes to exams and assessments next year, given the disruption and potential for on-going public health safeguards, and developed a package of measures. Overall, these will free up teaching time, reduce pressure on students and allow assessments to be undertaken within current public health restrictions.</a:t>
            </a:r>
            <a:endParaRPr lang="en-GB" sz="2000" b="1" dirty="0">
              <a:latin typeface="+mn-lt"/>
            </a:endParaRPr>
          </a:p>
        </p:txBody>
      </p:sp>
      <p:sp>
        <p:nvSpPr>
          <p:cNvPr id="4" name="Rectangle 3"/>
          <p:cNvSpPr/>
          <p:nvPr/>
        </p:nvSpPr>
        <p:spPr>
          <a:xfrm>
            <a:off x="257695" y="3050454"/>
            <a:ext cx="11853949" cy="2123658"/>
          </a:xfrm>
          <a:prstGeom prst="rect">
            <a:avLst/>
          </a:prstGeom>
        </p:spPr>
        <p:txBody>
          <a:bodyPr wrap="square">
            <a:spAutoFit/>
          </a:bodyPr>
          <a:lstStyle/>
          <a:p>
            <a:r>
              <a:rPr lang="en-US" sz="2200" dirty="0">
                <a:solidFill>
                  <a:srgbClr val="0B0C0C"/>
                </a:solidFill>
                <a:latin typeface="&amp;quot"/>
              </a:rPr>
              <a:t>Changes include:</a:t>
            </a:r>
          </a:p>
          <a:p>
            <a:pPr>
              <a:buFont typeface="Arial" panose="020B0604020202020204" pitchFamily="34" charset="0"/>
              <a:buChar char="•"/>
            </a:pPr>
            <a:r>
              <a:rPr lang="en-US" sz="2200" dirty="0" smtClean="0">
                <a:solidFill>
                  <a:srgbClr val="0B0C0C"/>
                </a:solidFill>
                <a:latin typeface="&amp;quot"/>
              </a:rPr>
              <a:t>changes </a:t>
            </a:r>
            <a:r>
              <a:rPr lang="en-US" sz="2200" b="1" dirty="0" smtClean="0">
                <a:solidFill>
                  <a:srgbClr val="FF0000"/>
                </a:solidFill>
                <a:latin typeface="&amp;quot"/>
              </a:rPr>
              <a:t>to GCSE English literature</a:t>
            </a:r>
            <a:r>
              <a:rPr lang="en-US" sz="2200" dirty="0" smtClean="0">
                <a:solidFill>
                  <a:srgbClr val="0B0C0C"/>
                </a:solidFill>
                <a:latin typeface="&amp;quot"/>
              </a:rPr>
              <a:t>, to introduce a choice of topics on which students are required to answer questions in their exams. The government, which is responsible for content, has decided to allow for this change in light of the responses to the consultation. As this subject is taken by the majority of students, and typically taught alongside English language, this will ease the pressure on many students and teachers</a:t>
            </a:r>
          </a:p>
        </p:txBody>
      </p:sp>
    </p:spTree>
    <p:extLst>
      <p:ext uri="{BB962C8B-B14F-4D97-AF65-F5344CB8AC3E}">
        <p14:creationId xmlns:p14="http://schemas.microsoft.com/office/powerpoint/2010/main" val="9036575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1051"/>
            <a:ext cx="1866900" cy="896476"/>
          </a:xfrm>
          <a:prstGeom prst="rect">
            <a:avLst/>
          </a:prstGeom>
        </p:spPr>
      </p:pic>
      <p:pic>
        <p:nvPicPr>
          <p:cNvPr id="3" name="Picture 2"/>
          <p:cNvPicPr>
            <a:picLocks noChangeAspect="1"/>
          </p:cNvPicPr>
          <p:nvPr/>
        </p:nvPicPr>
        <p:blipFill>
          <a:blip r:embed="rId3"/>
          <a:stretch>
            <a:fillRect/>
          </a:stretch>
        </p:blipFill>
        <p:spPr>
          <a:xfrm>
            <a:off x="1866900" y="101051"/>
            <a:ext cx="10325100" cy="2567334"/>
          </a:xfrm>
          <a:prstGeom prst="rect">
            <a:avLst/>
          </a:prstGeom>
        </p:spPr>
      </p:pic>
      <p:pic>
        <p:nvPicPr>
          <p:cNvPr id="4" name="Picture 3"/>
          <p:cNvPicPr>
            <a:picLocks noChangeAspect="1"/>
          </p:cNvPicPr>
          <p:nvPr/>
        </p:nvPicPr>
        <p:blipFill>
          <a:blip r:embed="rId4"/>
          <a:stretch>
            <a:fillRect/>
          </a:stretch>
        </p:blipFill>
        <p:spPr>
          <a:xfrm>
            <a:off x="109797" y="2792871"/>
            <a:ext cx="6284075" cy="3159301"/>
          </a:xfrm>
          <a:prstGeom prst="rect">
            <a:avLst/>
          </a:prstGeom>
        </p:spPr>
      </p:pic>
      <p:pic>
        <p:nvPicPr>
          <p:cNvPr id="5" name="Picture 4"/>
          <p:cNvPicPr>
            <a:picLocks noChangeAspect="1"/>
          </p:cNvPicPr>
          <p:nvPr/>
        </p:nvPicPr>
        <p:blipFill>
          <a:blip r:embed="rId5"/>
          <a:stretch>
            <a:fillRect/>
          </a:stretch>
        </p:blipFill>
        <p:spPr>
          <a:xfrm>
            <a:off x="5785657" y="3627711"/>
            <a:ext cx="6329276" cy="3049351"/>
          </a:xfrm>
          <a:prstGeom prst="rect">
            <a:avLst/>
          </a:prstGeom>
        </p:spPr>
      </p:pic>
    </p:spTree>
    <p:extLst>
      <p:ext uri="{BB962C8B-B14F-4D97-AF65-F5344CB8AC3E}">
        <p14:creationId xmlns:p14="http://schemas.microsoft.com/office/powerpoint/2010/main" val="2430278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4029" y="398376"/>
            <a:ext cx="10838411" cy="6551064"/>
          </a:xfrm>
        </p:spPr>
        <p:txBody>
          <a:bodyPr>
            <a:noAutofit/>
          </a:bodyPr>
          <a:lstStyle/>
          <a:p>
            <a:r>
              <a:rPr lang="en-US" sz="2400" dirty="0">
                <a:latin typeface="+mn-lt"/>
              </a:rPr>
              <a:t>Learners must sit Component 1: there are no optional sections on this paper, although there are options within each section. </a:t>
            </a:r>
            <a:r>
              <a:rPr lang="en-US" sz="2400" dirty="0">
                <a:solidFill>
                  <a:srgbClr val="FF0000"/>
                </a:solidFill>
                <a:latin typeface="+mn-lt"/>
              </a:rPr>
              <a:t>Learners sit two out of the three equally weighted sections on Component 2. </a:t>
            </a:r>
            <a:r>
              <a:rPr lang="en-US" sz="2400" dirty="0">
                <a:latin typeface="+mn-lt"/>
              </a:rPr>
              <a:t/>
            </a:r>
            <a:br>
              <a:rPr lang="en-US" sz="2400" dirty="0">
                <a:latin typeface="+mn-lt"/>
              </a:rPr>
            </a:br>
            <a:r>
              <a:rPr lang="en-US" sz="2400" dirty="0">
                <a:latin typeface="+mn-lt"/>
              </a:rPr>
              <a:t>This linear qualification will be available in summer 2021 only.  </a:t>
            </a:r>
            <a:br>
              <a:rPr lang="en-US" sz="2400" dirty="0">
                <a:latin typeface="+mn-lt"/>
              </a:rPr>
            </a:br>
            <a:r>
              <a:rPr lang="en-US" sz="2400" dirty="0">
                <a:latin typeface="+mn-lt"/>
              </a:rPr>
              <a:t>Candidates entering the qualification in 2022 should use the approved specification. </a:t>
            </a:r>
            <a:br>
              <a:rPr lang="en-US" sz="2400" dirty="0">
                <a:latin typeface="+mn-lt"/>
              </a:rPr>
            </a:br>
            <a:r>
              <a:rPr lang="en-US" sz="2400" dirty="0">
                <a:latin typeface="+mn-lt"/>
              </a:rPr>
              <a:t/>
            </a:r>
            <a:br>
              <a:rPr lang="en-US" sz="2400" dirty="0">
                <a:latin typeface="+mn-lt"/>
              </a:rPr>
            </a:br>
            <a:r>
              <a:rPr lang="en-US" sz="2400" dirty="0">
                <a:latin typeface="+mn-lt"/>
              </a:rPr>
              <a:t>GCSE English Literature: Explanation of changes to 2021 assessment </a:t>
            </a:r>
            <a:br>
              <a:rPr lang="en-US" sz="2400" dirty="0">
                <a:latin typeface="+mn-lt"/>
              </a:rPr>
            </a:br>
            <a:r>
              <a:rPr lang="en-US" sz="2400" dirty="0" err="1">
                <a:latin typeface="+mn-lt"/>
              </a:rPr>
              <a:t>Eduqas</a:t>
            </a:r>
            <a:r>
              <a:rPr lang="en-US" sz="2400" dirty="0">
                <a:latin typeface="+mn-lt"/>
              </a:rPr>
              <a:t> and the English team remain committed to supporting teachers and learners. We understand the concern that recent announcements have caused for </a:t>
            </a:r>
            <a:r>
              <a:rPr lang="en-US" sz="2400" dirty="0" err="1">
                <a:latin typeface="+mn-lt"/>
              </a:rPr>
              <a:t>centres</a:t>
            </a:r>
            <a:r>
              <a:rPr lang="en-US" sz="2400" dirty="0">
                <a:latin typeface="+mn-lt"/>
              </a:rPr>
              <a:t> and we would like to share the rationale behind our decisions.  </a:t>
            </a:r>
            <a:br>
              <a:rPr lang="en-US" sz="2400" dirty="0">
                <a:latin typeface="+mn-lt"/>
              </a:rPr>
            </a:br>
            <a:r>
              <a:rPr lang="en-US" sz="2400" dirty="0">
                <a:latin typeface="+mn-lt"/>
              </a:rPr>
              <a:t>What are the changes? </a:t>
            </a:r>
            <a:br>
              <a:rPr lang="en-US" sz="2400" dirty="0">
                <a:latin typeface="+mn-lt"/>
              </a:rPr>
            </a:br>
            <a:r>
              <a:rPr lang="en-US" sz="2400" dirty="0">
                <a:solidFill>
                  <a:srgbClr val="FF0000"/>
                </a:solidFill>
                <a:latin typeface="+mn-lt"/>
              </a:rPr>
              <a:t>• Component 1 will be compulsory in its entirety. It will be two hours long and assess Shakespeare and the post 1914 text.</a:t>
            </a:r>
            <a:br>
              <a:rPr lang="en-US" sz="2400" dirty="0">
                <a:solidFill>
                  <a:srgbClr val="FF0000"/>
                </a:solidFill>
                <a:latin typeface="+mn-lt"/>
              </a:rPr>
            </a:br>
            <a:r>
              <a:rPr lang="en-US" sz="2400" dirty="0">
                <a:solidFill>
                  <a:srgbClr val="FF0000"/>
                </a:solidFill>
                <a:latin typeface="+mn-lt"/>
              </a:rPr>
              <a:t>• Component 2 will have optionality. It will be two hours long and </a:t>
            </a:r>
            <a:r>
              <a:rPr lang="en-US" sz="2400" dirty="0" err="1">
                <a:solidFill>
                  <a:srgbClr val="FF0000"/>
                </a:solidFill>
                <a:latin typeface="+mn-lt"/>
              </a:rPr>
              <a:t>centres</a:t>
            </a:r>
            <a:r>
              <a:rPr lang="en-US" sz="2400" dirty="0">
                <a:solidFill>
                  <a:srgbClr val="FF0000"/>
                </a:solidFill>
                <a:latin typeface="+mn-lt"/>
              </a:rPr>
              <a:t>/candidate will choose two out of; the poetry anthology question, unseen poetry and 19C texts.</a:t>
            </a:r>
            <a:r>
              <a:rPr lang="en-US" sz="2400" dirty="0">
                <a:latin typeface="+mn-lt"/>
              </a:rPr>
              <a:t/>
            </a:r>
            <a:br>
              <a:rPr lang="en-US" sz="2400" dirty="0">
                <a:latin typeface="+mn-lt"/>
              </a:rPr>
            </a:br>
            <a:endParaRPr lang="en-GB" sz="2400" dirty="0">
              <a:latin typeface="+mn-lt"/>
            </a:endParaRPr>
          </a:p>
        </p:txBody>
      </p:sp>
      <p:pic>
        <p:nvPicPr>
          <p:cNvPr id="3" name="Picture 2">
            <a:hlinkClick r:id="rId2"/>
          </p:cNvPr>
          <p:cNvPicPr>
            <a:picLocks noChangeAspect="1"/>
          </p:cNvPicPr>
          <p:nvPr/>
        </p:nvPicPr>
        <p:blipFill>
          <a:blip r:embed="rId3"/>
          <a:stretch>
            <a:fillRect/>
          </a:stretch>
        </p:blipFill>
        <p:spPr>
          <a:xfrm>
            <a:off x="0" y="1"/>
            <a:ext cx="1386840" cy="1072342"/>
          </a:xfrm>
          <a:prstGeom prst="rect">
            <a:avLst/>
          </a:prstGeom>
        </p:spPr>
      </p:pic>
    </p:spTree>
    <p:extLst>
      <p:ext uri="{BB962C8B-B14F-4D97-AF65-F5344CB8AC3E}">
        <p14:creationId xmlns:p14="http://schemas.microsoft.com/office/powerpoint/2010/main" val="136694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6829" y="365124"/>
            <a:ext cx="11296995" cy="6376497"/>
          </a:xfrm>
        </p:spPr>
        <p:txBody>
          <a:bodyPr>
            <a:normAutofit fontScale="90000"/>
          </a:bodyPr>
          <a:lstStyle/>
          <a:p>
            <a:r>
              <a:rPr lang="en-US" sz="3300" b="1" dirty="0">
                <a:latin typeface="+mn-lt"/>
              </a:rPr>
              <a:t>Changes to 2021 assessments</a:t>
            </a:r>
            <a:r>
              <a:rPr lang="en-US" sz="3300" dirty="0">
                <a:latin typeface="+mn-lt"/>
              </a:rPr>
              <a:t/>
            </a:r>
            <a:br>
              <a:rPr lang="en-US" sz="3300" dirty="0">
                <a:latin typeface="+mn-lt"/>
              </a:rPr>
            </a:br>
            <a:r>
              <a:rPr lang="en-US" sz="3300" dirty="0">
                <a:latin typeface="+mn-lt"/>
              </a:rPr>
              <a:t>In response to feedback from English teachers to the </a:t>
            </a:r>
            <a:r>
              <a:rPr lang="en-US" sz="3300" dirty="0" err="1">
                <a:latin typeface="+mn-lt"/>
              </a:rPr>
              <a:t>Ofqual</a:t>
            </a:r>
            <a:r>
              <a:rPr lang="en-US" sz="3300" dirty="0">
                <a:latin typeface="+mn-lt"/>
              </a:rPr>
              <a:t> consultation on arrangements for the 2021 exams, we have made the following changes to the Pearson </a:t>
            </a:r>
            <a:r>
              <a:rPr lang="en-US" sz="3300" dirty="0" err="1">
                <a:latin typeface="+mn-lt"/>
              </a:rPr>
              <a:t>Edexcel</a:t>
            </a:r>
            <a:r>
              <a:rPr lang="en-US" sz="3300" dirty="0">
                <a:latin typeface="+mn-lt"/>
              </a:rPr>
              <a:t> GCSE (9-1) English Literature exams for assessment in 2021.</a:t>
            </a:r>
            <a:br>
              <a:rPr lang="en-US" sz="3300" dirty="0">
                <a:latin typeface="+mn-lt"/>
              </a:rPr>
            </a:br>
            <a:r>
              <a:rPr lang="en-US" sz="3300" dirty="0" smtClean="0">
                <a:latin typeface="+mn-lt"/>
              </a:rPr>
              <a:t/>
            </a:r>
            <a:br>
              <a:rPr lang="en-US" sz="3300" dirty="0" smtClean="0">
                <a:latin typeface="+mn-lt"/>
              </a:rPr>
            </a:br>
            <a:r>
              <a:rPr lang="en-US" sz="3300" dirty="0" smtClean="0">
                <a:latin typeface="+mn-lt"/>
              </a:rPr>
              <a:t>In </a:t>
            </a:r>
            <a:r>
              <a:rPr lang="en-US" sz="3300" dirty="0">
                <a:latin typeface="+mn-lt"/>
              </a:rPr>
              <a:t>order to support teachers delivering GCSE English Literature, we have eased the burden of teaching all four sections of the exam by giving students a choice between the two sections in Paper 2 optional</a:t>
            </a:r>
            <a:r>
              <a:rPr lang="en-US" sz="3300" dirty="0" smtClean="0">
                <a:latin typeface="+mn-lt"/>
              </a:rPr>
              <a:t>:</a:t>
            </a:r>
            <a:br>
              <a:rPr lang="en-US" sz="3300" dirty="0" smtClean="0">
                <a:latin typeface="+mn-lt"/>
              </a:rPr>
            </a:br>
            <a:r>
              <a:rPr lang="en-US" sz="3300" dirty="0">
                <a:latin typeface="+mn-lt"/>
              </a:rPr>
              <a:t/>
            </a:r>
            <a:br>
              <a:rPr lang="en-US" sz="3300" dirty="0">
                <a:latin typeface="+mn-lt"/>
              </a:rPr>
            </a:br>
            <a:r>
              <a:rPr lang="en-US" sz="3300" dirty="0" smtClean="0">
                <a:latin typeface="+mn-lt"/>
              </a:rPr>
              <a:t>- </a:t>
            </a:r>
            <a:r>
              <a:rPr lang="en-US" sz="3300" dirty="0" smtClean="0">
                <a:solidFill>
                  <a:srgbClr val="FF0000"/>
                </a:solidFill>
                <a:latin typeface="+mn-lt"/>
              </a:rPr>
              <a:t>Paper </a:t>
            </a:r>
            <a:r>
              <a:rPr lang="en-US" sz="3300" dirty="0">
                <a:solidFill>
                  <a:srgbClr val="FF0000"/>
                </a:solidFill>
                <a:latin typeface="+mn-lt"/>
              </a:rPr>
              <a:t>1: Shakespeare and post 1914 text – compulsory</a:t>
            </a:r>
            <a:r>
              <a:rPr lang="en-US" sz="3300" dirty="0">
                <a:latin typeface="+mn-lt"/>
              </a:rPr>
              <a:t/>
            </a:r>
            <a:br>
              <a:rPr lang="en-US" sz="3300" dirty="0">
                <a:latin typeface="+mn-lt"/>
              </a:rPr>
            </a:br>
            <a:r>
              <a:rPr lang="en-US" sz="3300" dirty="0" smtClean="0">
                <a:latin typeface="+mn-lt"/>
              </a:rPr>
              <a:t>- </a:t>
            </a:r>
            <a:r>
              <a:rPr lang="en-US" sz="3300" dirty="0" smtClean="0">
                <a:solidFill>
                  <a:srgbClr val="FF0000"/>
                </a:solidFill>
                <a:latin typeface="+mn-lt"/>
              </a:rPr>
              <a:t>Paper </a:t>
            </a:r>
            <a:r>
              <a:rPr lang="en-US" sz="3300" dirty="0">
                <a:solidFill>
                  <a:srgbClr val="FF0000"/>
                </a:solidFill>
                <a:latin typeface="+mn-lt"/>
              </a:rPr>
              <a:t>2: 19th century novel OR poetry</a:t>
            </a:r>
            <a:r>
              <a:rPr lang="en-US" sz="3300" dirty="0">
                <a:latin typeface="+mn-lt"/>
              </a:rPr>
              <a:t/>
            </a:r>
            <a:br>
              <a:rPr lang="en-US" sz="3300" dirty="0">
                <a:latin typeface="+mn-lt"/>
              </a:rPr>
            </a:br>
            <a:r>
              <a:rPr lang="en-US" sz="3300" dirty="0" smtClean="0">
                <a:latin typeface="+mn-lt"/>
              </a:rPr>
              <a:t/>
            </a:r>
            <a:br>
              <a:rPr lang="en-US" sz="3300" dirty="0" smtClean="0">
                <a:latin typeface="+mn-lt"/>
              </a:rPr>
            </a:br>
            <a:r>
              <a:rPr lang="en-US" sz="3300" dirty="0" smtClean="0">
                <a:latin typeface="+mn-lt"/>
              </a:rPr>
              <a:t>This </a:t>
            </a:r>
            <a:r>
              <a:rPr lang="en-US" sz="3300" dirty="0">
                <a:latin typeface="+mn-lt"/>
              </a:rPr>
              <a:t>means that for students sitting GCSE English Literature in 2021, they will study three of the four texts available.</a:t>
            </a:r>
            <a:r>
              <a:rPr lang="en-US" dirty="0"/>
              <a:t/>
            </a:r>
            <a:br>
              <a:rPr lang="en-US" dirty="0"/>
            </a:br>
            <a:endParaRPr lang="en-GB" dirty="0"/>
          </a:p>
        </p:txBody>
      </p:sp>
      <p:pic>
        <p:nvPicPr>
          <p:cNvPr id="3" name="Picture 2"/>
          <p:cNvPicPr>
            <a:picLocks noChangeAspect="1"/>
          </p:cNvPicPr>
          <p:nvPr/>
        </p:nvPicPr>
        <p:blipFill>
          <a:blip r:embed="rId2"/>
          <a:stretch>
            <a:fillRect/>
          </a:stretch>
        </p:blipFill>
        <p:spPr>
          <a:xfrm>
            <a:off x="10075025" y="0"/>
            <a:ext cx="2116975" cy="1019175"/>
          </a:xfrm>
          <a:prstGeom prst="rect">
            <a:avLst/>
          </a:prstGeom>
        </p:spPr>
      </p:pic>
    </p:spTree>
    <p:extLst>
      <p:ext uri="{BB962C8B-B14F-4D97-AF65-F5344CB8AC3E}">
        <p14:creationId xmlns:p14="http://schemas.microsoft.com/office/powerpoint/2010/main" val="33013062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373" y="825447"/>
            <a:ext cx="11231742" cy="5888391"/>
          </a:xfrm>
        </p:spPr>
        <p:txBody>
          <a:bodyPr>
            <a:normAutofit/>
          </a:bodyPr>
          <a:lstStyle/>
          <a:p>
            <a:pPr algn="ctr"/>
            <a:r>
              <a:rPr lang="en-GB" b="1" dirty="0">
                <a:solidFill>
                  <a:srgbClr val="FF0000"/>
                </a:solidFill>
                <a:latin typeface="+mn-lt"/>
              </a:rPr>
              <a:t>GCSE English Language and English Literature </a:t>
            </a:r>
            <a:r>
              <a:rPr lang="en-GB" dirty="0">
                <a:solidFill>
                  <a:srgbClr val="FF0000"/>
                </a:solidFill>
                <a:latin typeface="+mn-lt"/>
              </a:rPr>
              <a:t/>
            </a:r>
            <a:br>
              <a:rPr lang="en-GB" dirty="0">
                <a:solidFill>
                  <a:srgbClr val="FF0000"/>
                </a:solidFill>
                <a:latin typeface="+mn-lt"/>
              </a:rPr>
            </a:br>
            <a:r>
              <a:rPr lang="en-GB" b="1" dirty="0" smtClean="0">
                <a:solidFill>
                  <a:srgbClr val="FF0000"/>
                </a:solidFill>
                <a:latin typeface="+mn-lt"/>
              </a:rPr>
              <a:t>Strategies </a:t>
            </a:r>
            <a:r>
              <a:rPr lang="en-GB" b="1" dirty="0">
                <a:solidFill>
                  <a:srgbClr val="FF0000"/>
                </a:solidFill>
                <a:latin typeface="+mn-lt"/>
              </a:rPr>
              <a:t>to close the gaps in learning and knowledge</a:t>
            </a:r>
            <a:endParaRPr lang="en-GB" dirty="0">
              <a:solidFill>
                <a:srgbClr val="FF0000"/>
              </a:solidFill>
              <a:latin typeface="+mn-lt"/>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71222" y="5921422"/>
            <a:ext cx="2520778" cy="936577"/>
          </a:xfrm>
          <a:prstGeom prst="rect">
            <a:avLst/>
          </a:prstGeom>
        </p:spPr>
      </p:pic>
      <p:sp>
        <p:nvSpPr>
          <p:cNvPr id="5" name="Rounded Rectangle 4"/>
          <p:cNvSpPr/>
          <p:nvPr/>
        </p:nvSpPr>
        <p:spPr>
          <a:xfrm>
            <a:off x="7533564" y="242934"/>
            <a:ext cx="4462817" cy="685753"/>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GB" sz="3600" b="1" dirty="0"/>
              <a:t>Key Discussion Topic </a:t>
            </a:r>
          </a:p>
        </p:txBody>
      </p:sp>
      <p:pic>
        <p:nvPicPr>
          <p:cNvPr id="8" name="Picture 7"/>
          <p:cNvPicPr>
            <a:picLocks noChangeAspect="1"/>
          </p:cNvPicPr>
          <p:nvPr/>
        </p:nvPicPr>
        <p:blipFill>
          <a:blip r:embed="rId3"/>
          <a:stretch>
            <a:fillRect/>
          </a:stretch>
        </p:blipFill>
        <p:spPr>
          <a:xfrm>
            <a:off x="0" y="0"/>
            <a:ext cx="3989200" cy="1122363"/>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126589">
            <a:off x="393198" y="4449840"/>
            <a:ext cx="1482420" cy="2180030"/>
          </a:xfrm>
          <a:prstGeom prst="rect">
            <a:avLst/>
          </a:prstGeom>
        </p:spPr>
      </p:pic>
    </p:spTree>
    <p:extLst>
      <p:ext uri="{BB962C8B-B14F-4D97-AF65-F5344CB8AC3E}">
        <p14:creationId xmlns:p14="http://schemas.microsoft.com/office/powerpoint/2010/main" val="341424145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373" y="825447"/>
            <a:ext cx="11231742" cy="5888391"/>
          </a:xfrm>
        </p:spPr>
        <p:txBody>
          <a:bodyPr>
            <a:normAutofit/>
          </a:bodyPr>
          <a:lstStyle/>
          <a:p>
            <a:pPr algn="ctr"/>
            <a:r>
              <a:rPr lang="en-GB" b="1" dirty="0">
                <a:solidFill>
                  <a:srgbClr val="002060"/>
                </a:solidFill>
                <a:latin typeface="+mn-lt"/>
              </a:rPr>
              <a:t>Lock down/ Tiered </a:t>
            </a:r>
            <a:r>
              <a:rPr lang="en-GB" b="1" dirty="0" smtClean="0">
                <a:solidFill>
                  <a:srgbClr val="002060"/>
                </a:solidFill>
                <a:latin typeface="+mn-lt"/>
              </a:rPr>
              <a:t>Closures: </a:t>
            </a:r>
            <a:br>
              <a:rPr lang="en-GB" b="1" dirty="0" smtClean="0">
                <a:solidFill>
                  <a:srgbClr val="002060"/>
                </a:solidFill>
                <a:latin typeface="+mn-lt"/>
              </a:rPr>
            </a:br>
            <a:r>
              <a:rPr lang="en-GB" b="1" dirty="0" smtClean="0">
                <a:solidFill>
                  <a:srgbClr val="002060"/>
                </a:solidFill>
                <a:latin typeface="+mn-lt"/>
              </a:rPr>
              <a:t>Pedagogy </a:t>
            </a:r>
            <a:r>
              <a:rPr lang="en-GB" b="1" dirty="0">
                <a:solidFill>
                  <a:srgbClr val="002060"/>
                </a:solidFill>
                <a:latin typeface="+mn-lt"/>
              </a:rPr>
              <a:t>and strategies for remote learning </a:t>
            </a:r>
            <a:endParaRPr lang="en-GB" dirty="0">
              <a:solidFill>
                <a:srgbClr val="002060"/>
              </a:solidFill>
              <a:latin typeface="+mn-lt"/>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71222" y="5921422"/>
            <a:ext cx="2520778" cy="936577"/>
          </a:xfrm>
          <a:prstGeom prst="rect">
            <a:avLst/>
          </a:prstGeom>
        </p:spPr>
      </p:pic>
      <p:sp>
        <p:nvSpPr>
          <p:cNvPr id="5" name="Rounded Rectangle 4"/>
          <p:cNvSpPr/>
          <p:nvPr/>
        </p:nvSpPr>
        <p:spPr>
          <a:xfrm>
            <a:off x="7533564" y="242934"/>
            <a:ext cx="4462817" cy="685753"/>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GB" sz="3600" b="1" dirty="0">
                <a:solidFill>
                  <a:prstClr val="white"/>
                </a:solidFill>
              </a:rPr>
              <a:t>Key Discussion Topic </a:t>
            </a:r>
          </a:p>
        </p:txBody>
      </p:sp>
      <p:pic>
        <p:nvPicPr>
          <p:cNvPr id="8" name="Picture 7"/>
          <p:cNvPicPr>
            <a:picLocks noChangeAspect="1"/>
          </p:cNvPicPr>
          <p:nvPr/>
        </p:nvPicPr>
        <p:blipFill>
          <a:blip r:embed="rId3"/>
          <a:stretch>
            <a:fillRect/>
          </a:stretch>
        </p:blipFill>
        <p:spPr>
          <a:xfrm>
            <a:off x="0" y="0"/>
            <a:ext cx="3989200" cy="1122363"/>
          </a:xfrm>
          <a:prstGeom prst="rect">
            <a:avLst/>
          </a:prstGeom>
        </p:spPr>
      </p:pic>
    </p:spTree>
    <p:extLst>
      <p:ext uri="{BB962C8B-B14F-4D97-AF65-F5344CB8AC3E}">
        <p14:creationId xmlns:p14="http://schemas.microsoft.com/office/powerpoint/2010/main" val="294573673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2861</TotalTime>
  <Words>392</Words>
  <Application>Microsoft Office PowerPoint</Application>
  <PresentationFormat>Widescreen</PresentationFormat>
  <Paragraphs>42</Paragraphs>
  <Slides>11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&amp;quot</vt:lpstr>
      <vt:lpstr>Arial</vt:lpstr>
      <vt:lpstr>Calibri</vt:lpstr>
      <vt:lpstr>Calibri Light</vt:lpstr>
      <vt:lpstr>Candara</vt:lpstr>
      <vt:lpstr>Symbol</vt:lpstr>
      <vt:lpstr>Times New Roman</vt:lpstr>
      <vt:lpstr>Office Theme</vt:lpstr>
      <vt:lpstr>Bolton English Hub  </vt:lpstr>
      <vt:lpstr> Gerry Reynolds Assistant Headteacher Mount St Joseph Catholic School </vt:lpstr>
      <vt:lpstr>Proposed changes to the GCSE examinations </vt:lpstr>
      <vt:lpstr>We understand students preparing to take exams and assessments in 2021, and their parents, carers and teachers, are concerned about the impact coronavirus (COVID-19) has had on their education. We have consulted on proposals for changes to exams and assessments next year, given the disruption and potential for on-going public health safeguards, and developed a package of measures. Overall, these will free up teaching time, reduce pressure on students and allow assessments to be undertaken within current public health restrictions.</vt:lpstr>
      <vt:lpstr>PowerPoint Presentation</vt:lpstr>
      <vt:lpstr>Learners must sit Component 1: there are no optional sections on this paper, although there are options within each section. Learners sit two out of the three equally weighted sections on Component 2.  This linear qualification will be available in summer 2021 only.   Candidates entering the qualification in 2022 should use the approved specification.   GCSE English Literature: Explanation of changes to 2021 assessment  Eduqas and the English team remain committed to supporting teachers and learners. We understand the concern that recent announcements have caused for centres and we would like to share the rationale behind our decisions.   What are the changes?  • Component 1 will be compulsory in its entirety. It will be two hours long and assess Shakespeare and the post 1914 text. • Component 2 will have optionality. It will be two hours long and centres/candidate will choose two out of; the poetry anthology question, unseen poetry and 19C texts. </vt:lpstr>
      <vt:lpstr>Changes to 2021 assessments In response to feedback from English teachers to the Ofqual consultation on arrangements for the 2021 exams, we have made the following changes to the Pearson Edexcel GCSE (9-1) English Literature exams for assessment in 2021.  In order to support teachers delivering GCSE English Literature, we have eased the burden of teaching all four sections of the exam by giving students a choice between the two sections in Paper 2 optional:  - Paper 1: Shakespeare and post 1914 text – compulsory - Paper 2: 19th century novel OR poetry  This means that for students sitting GCSE English Literature in 2021, they will study three of the four texts available. </vt:lpstr>
      <vt:lpstr>GCSE English Language and English Literature  Strategies to close the gaps in learning and knowledge</vt:lpstr>
      <vt:lpstr>Lock down/ Tiered Closures:  Pedagogy and strategies for remote learning </vt:lpstr>
      <vt:lpstr>Future Meetings:   Tuesday, 19th January 2021  Thursday, 18th March 2021  Thursday, 24th June 2021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Staff</dc:creator>
  <cp:lastModifiedBy>Miss Reynolds</cp:lastModifiedBy>
  <cp:revision>48</cp:revision>
  <cp:lastPrinted>2019-01-22T11:19:14Z</cp:lastPrinted>
  <dcterms:created xsi:type="dcterms:W3CDTF">2018-11-05T03:55:09Z</dcterms:created>
  <dcterms:modified xsi:type="dcterms:W3CDTF">2020-09-30T08:06:30Z</dcterms:modified>
</cp:coreProperties>
</file>