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4"/>
  </p:sldMasterIdLst>
  <p:sldIdLst>
    <p:sldId id="390" r:id="rId5"/>
    <p:sldId id="256" r:id="rId6"/>
    <p:sldId id="257" r:id="rId7"/>
    <p:sldId id="397" r:id="rId8"/>
    <p:sldId id="402" r:id="rId9"/>
    <p:sldId id="403" r:id="rId10"/>
    <p:sldId id="405" r:id="rId11"/>
    <p:sldId id="407" r:id="rId12"/>
    <p:sldId id="408" r:id="rId13"/>
    <p:sldId id="411" r:id="rId14"/>
    <p:sldId id="406" r:id="rId15"/>
    <p:sldId id="409" r:id="rId16"/>
    <p:sldId id="410" r:id="rId17"/>
    <p:sldId id="412" r:id="rId18"/>
    <p:sldId id="413" r:id="rId19"/>
    <p:sldId id="401" r:id="rId20"/>
    <p:sldId id="404" r:id="rId21"/>
    <p:sldId id="414" r:id="rId22"/>
    <p:sldId id="398" r:id="rId23"/>
    <p:sldId id="415" r:id="rId24"/>
    <p:sldId id="422" r:id="rId25"/>
    <p:sldId id="416" r:id="rId26"/>
    <p:sldId id="417" r:id="rId27"/>
    <p:sldId id="418" r:id="rId28"/>
    <p:sldId id="419" r:id="rId29"/>
    <p:sldId id="420" r:id="rId30"/>
    <p:sldId id="399" r:id="rId31"/>
    <p:sldId id="400" r:id="rId32"/>
    <p:sldId id="423" r:id="rId33"/>
    <p:sldId id="424" r:id="rId34"/>
    <p:sldId id="425" r:id="rId35"/>
    <p:sldId id="426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48E833E-EC80-43FA-AB73-619A2BE4366B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00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475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48E833E-EC80-43FA-AB73-619A2BE4366B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376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484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48E833E-EC80-43FA-AB73-619A2BE4366B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61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455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90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41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720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48E833E-EC80-43FA-AB73-619A2BE4366B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682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833E-EC80-43FA-AB73-619A2BE4366B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743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48E833E-EC80-43FA-AB73-619A2BE4366B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C3FC90C-300D-48E8-ADB9-40072D776B19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252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WGU9xw9sXI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thekeysfederation.sharepoint.com/:w:/s/TheUCSBolton/ESozHeBN2bBDpG5TBE9Ik-MBq2ttR8762FZ7m0k5Cc08iQ?e=9OC7tJ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CF7F84-7447-A61C-1CC5-95E34E616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954" y="778599"/>
            <a:ext cx="4389500" cy="58526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C55577-7B8C-156A-9DF6-CF3F47563014}"/>
              </a:ext>
            </a:extLst>
          </p:cNvPr>
          <p:cNvSpPr txBox="1"/>
          <p:nvPr/>
        </p:nvSpPr>
        <p:spPr>
          <a:xfrm>
            <a:off x="574009" y="1377244"/>
            <a:ext cx="654794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Welcome to</a:t>
            </a:r>
          </a:p>
          <a:p>
            <a:endParaRPr lang="en-GB" sz="3200" b="1" dirty="0">
              <a:latin typeface="Century Gothic" panose="020B0502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Design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Technology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Engineering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Art </a:t>
            </a:r>
          </a:p>
          <a:p>
            <a:endParaRPr lang="en-GB" sz="3200" b="1" dirty="0">
              <a:latin typeface="Century Gothic" panose="020B0502020202020204" pitchFamily="34" charset="0"/>
            </a:endParaRPr>
          </a:p>
          <a:p>
            <a:endParaRPr lang="en-GB" sz="3200" b="1" dirty="0">
              <a:latin typeface="Century Gothic" panose="020B0502020202020204" pitchFamily="34" charset="0"/>
            </a:endParaRPr>
          </a:p>
          <a:p>
            <a:r>
              <a:rPr lang="en-GB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At University Collegiate School</a:t>
            </a:r>
          </a:p>
        </p:txBody>
      </p:sp>
    </p:spTree>
    <p:extLst>
      <p:ext uri="{BB962C8B-B14F-4D97-AF65-F5344CB8AC3E}">
        <p14:creationId xmlns:p14="http://schemas.microsoft.com/office/powerpoint/2010/main" val="1965859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896F86-D6D3-6B0A-36F3-51165139C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96" y="949012"/>
            <a:ext cx="3922998" cy="55977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CF4981-EF81-0D8B-9C55-7DBF58FA9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501" y="930809"/>
            <a:ext cx="3922998" cy="56159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AF23F2-95F8-3323-367F-698016650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8839" y="930809"/>
            <a:ext cx="3909165" cy="561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024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846D70-5819-D8F2-9002-7848E9D2E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9744"/>
            <a:ext cx="12192000" cy="415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73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DD1817-E5B0-58BF-913C-83C76F756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6038"/>
            <a:ext cx="12192000" cy="33189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FA3E03-2EB4-F25B-93ED-A8F524630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05009"/>
            <a:ext cx="12192000" cy="92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07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418673-0F4B-EC10-B27A-FECCCDF6A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6402"/>
            <a:ext cx="12192000" cy="362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003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0EE214-0642-14FC-5449-0C65816C7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8422" y="779033"/>
            <a:ext cx="5324428" cy="26499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1E43A1-FB70-C252-E405-FF41808DD2BC}"/>
              </a:ext>
            </a:extLst>
          </p:cNvPr>
          <p:cNvSpPr txBox="1"/>
          <p:nvPr/>
        </p:nvSpPr>
        <p:spPr>
          <a:xfrm>
            <a:off x="6817360" y="359240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https://www.youtube.com/watch?v=GWGU9xw9sXI</a:t>
            </a:r>
            <a:r>
              <a:rPr lang="en-GB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BA351E-F023-D67D-FB49-53899AC55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1" y="139078"/>
            <a:ext cx="3141745" cy="38226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43F680-360B-7487-99EC-F7D9B72769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3319" y="3115339"/>
            <a:ext cx="2782681" cy="359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77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EE1ABD-17AD-8C12-35DB-44D276442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568" y="875972"/>
            <a:ext cx="4926432" cy="27711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4C1C3D-0D04-EB01-762C-37E593E7E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674" y="875972"/>
            <a:ext cx="3314627" cy="24510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5F3382-6832-3E26-C12B-116CAFF4A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170" y="3999187"/>
            <a:ext cx="5238750" cy="29527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CD158A-C56B-F690-871B-F58E58D244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4637" y="3703880"/>
            <a:ext cx="3801789" cy="284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022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FC675DDE-C6A1-59AE-3B2A-C41FEB51A487}"/>
              </a:ext>
            </a:extLst>
          </p:cNvPr>
          <p:cNvSpPr/>
          <p:nvPr/>
        </p:nvSpPr>
        <p:spPr>
          <a:xfrm>
            <a:off x="4231770" y="2858814"/>
            <a:ext cx="3728460" cy="16769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Thoughts on what we can do?</a:t>
            </a:r>
          </a:p>
          <a:p>
            <a:pPr algn="ctr"/>
            <a:r>
              <a:rPr lang="en-GB" dirty="0"/>
              <a:t>DT</a:t>
            </a:r>
          </a:p>
        </p:txBody>
      </p:sp>
    </p:spTree>
    <p:extLst>
      <p:ext uri="{BB962C8B-B14F-4D97-AF65-F5344CB8AC3E}">
        <p14:creationId xmlns:p14="http://schemas.microsoft.com/office/powerpoint/2010/main" val="3077132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2E3D62-C7EA-0A52-0799-83BDC8AC3F76}"/>
              </a:ext>
            </a:extLst>
          </p:cNvPr>
          <p:cNvSpPr txBox="1"/>
          <p:nvPr/>
        </p:nvSpPr>
        <p:spPr>
          <a:xfrm>
            <a:off x="182880" y="717843"/>
            <a:ext cx="6898640" cy="5801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spcAft>
                <a:spcPts val="600"/>
              </a:spcAft>
              <a:buNone/>
            </a:pPr>
            <a:r>
              <a:rPr lang="en-GB" sz="16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Cooking and nutrition</a:t>
            </a:r>
            <a:r>
              <a:rPr lang="en-GB" sz="16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 </a:t>
            </a:r>
            <a:endParaRPr lang="en-GB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6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As part of their work with food, pupils should be taught how to cook and apply the principles of nutrition and healthy eating. Instilling a love of cooking in pupils will also open a door to one of the great expressions of human creativity. Learning how to cook is a crucial life skill that enables pupils to feed themselves and others affordably and well, now and in later life. </a:t>
            </a:r>
            <a:endParaRPr lang="en-GB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6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Pupils should be taught to:</a:t>
            </a:r>
            <a:r>
              <a:rPr lang="en-GB" sz="16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 </a:t>
            </a:r>
            <a:endParaRPr lang="en-GB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6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Key stage 3 </a:t>
            </a:r>
            <a:r>
              <a:rPr lang="en-GB" sz="16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 </a:t>
            </a:r>
            <a:endParaRPr lang="en-GB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6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CN1</a:t>
            </a:r>
            <a:r>
              <a:rPr lang="en-GB" sz="16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-   understand and apply the principles of nutrition and health  </a:t>
            </a:r>
            <a:endParaRPr lang="en-GB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6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CN2</a:t>
            </a:r>
            <a:r>
              <a:rPr lang="en-GB" sz="16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-  cook a repertoire of predominantly savoury dishes so that they are able to feed themselves and others a healthy and varied diet </a:t>
            </a:r>
            <a:endParaRPr lang="en-GB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6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CN3</a:t>
            </a:r>
            <a:r>
              <a:rPr lang="en-GB" sz="16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-  become competent in a range of cooking techniques [for example, selecting and preparing ingredients; using utensils and electrical equipment; applying heat in different ways; using awareness of taste, texture and smell to decide how to season dishes and combine ingredients; adapting and using their own recipes] </a:t>
            </a:r>
            <a:endParaRPr lang="en-GB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spcAft>
                <a:spcPts val="600"/>
              </a:spcAft>
            </a:pPr>
            <a:r>
              <a:rPr lang="en-GB" sz="1600" b="1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CN4</a:t>
            </a:r>
            <a:r>
              <a:rPr lang="en-GB" sz="16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-   understand the source, seasonality and characteristics of a broad range of ingredients </a:t>
            </a:r>
            <a:endParaRPr lang="en-GB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EA918FF-E8D0-FBE1-0847-7DEF5A896690}"/>
              </a:ext>
            </a:extLst>
          </p:cNvPr>
          <p:cNvSpPr/>
          <p:nvPr/>
        </p:nvSpPr>
        <p:spPr>
          <a:xfrm>
            <a:off x="7345680" y="772160"/>
            <a:ext cx="4500880" cy="57200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What do we need to cover?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What skills/knowledge are a MUST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How can we do this in small 1 portion size for cost (both providing for PP and students bringing in?)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What practical’s are easy to prepare (lack of technician/students not weighing at home?)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Quick and easy for short lessons?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Quick and easy for organisation?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422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BA002-0FFA-310D-B71E-E033DBFE0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3FE5784-A603-B90A-1D41-3B31C33D1C77}"/>
              </a:ext>
            </a:extLst>
          </p:cNvPr>
          <p:cNvSpPr/>
          <p:nvPr/>
        </p:nvSpPr>
        <p:spPr>
          <a:xfrm>
            <a:off x="4231770" y="2858814"/>
            <a:ext cx="3728460" cy="16769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Thoughts on what we can do?</a:t>
            </a:r>
          </a:p>
          <a:p>
            <a:pPr algn="ctr"/>
            <a:r>
              <a:rPr lang="en-GB" dirty="0"/>
              <a:t>Food</a:t>
            </a:r>
          </a:p>
        </p:txBody>
      </p:sp>
    </p:spTree>
    <p:extLst>
      <p:ext uri="{BB962C8B-B14F-4D97-AF65-F5344CB8AC3E}">
        <p14:creationId xmlns:p14="http://schemas.microsoft.com/office/powerpoint/2010/main" val="2509574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D7456-8B84-F627-CB19-4DA05AE6C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278AD0-87A7-8672-6A0E-5C87BD483859}"/>
              </a:ext>
            </a:extLst>
          </p:cNvPr>
          <p:cNvSpPr txBox="1"/>
          <p:nvPr/>
        </p:nvSpPr>
        <p:spPr>
          <a:xfrm>
            <a:off x="396240" y="650573"/>
            <a:ext cx="6096000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ct val="150000"/>
              </a:lnSpc>
            </a:pPr>
            <a:r>
              <a:rPr lang="en-GB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KS3 formative assessment/summative. 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FC1951A-B5B2-AF2B-548D-D84E838A2FE8}"/>
              </a:ext>
            </a:extLst>
          </p:cNvPr>
          <p:cNvSpPr/>
          <p:nvPr/>
        </p:nvSpPr>
        <p:spPr>
          <a:xfrm>
            <a:off x="1666240" y="1468120"/>
            <a:ext cx="8605520" cy="39217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How to assess against a whole school % policy?</a:t>
            </a:r>
          </a:p>
        </p:txBody>
      </p:sp>
    </p:spTree>
    <p:extLst>
      <p:ext uri="{BB962C8B-B14F-4D97-AF65-F5344CB8AC3E}">
        <p14:creationId xmlns:p14="http://schemas.microsoft.com/office/powerpoint/2010/main" val="1937764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D83DED-AC20-F6C2-BB60-34A0549B163C}"/>
              </a:ext>
            </a:extLst>
          </p:cNvPr>
          <p:cNvSpPr txBox="1"/>
          <p:nvPr/>
        </p:nvSpPr>
        <p:spPr>
          <a:xfrm>
            <a:off x="812800" y="1392381"/>
            <a:ext cx="8694882" cy="7225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457200" indent="-457200" algn="l" fontAlgn="base">
              <a:lnSpc>
                <a:spcPct val="150000"/>
              </a:lnSpc>
              <a:buFont typeface="+mj-lt"/>
              <a:buAutoNum type="arabicPeriod"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Introduction to Bolton Learning partnership Pillars (How we can introduce them to best suit us as a subject)</a:t>
            </a:r>
          </a:p>
          <a:p>
            <a:pPr marL="457200" indent="-457200" algn="l" fontAlgn="base">
              <a:lnSpc>
                <a:spcPct val="150000"/>
              </a:lnSpc>
              <a:buFont typeface="+mj-lt"/>
              <a:buAutoNum type="arabicPeriod"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KS3 curriculum - How can we meet the NC </a:t>
            </a:r>
            <a:r>
              <a:rPr lang="en-GB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budget restrictions. (also including food planning for cost of living for those who want to discuss food)</a:t>
            </a:r>
          </a:p>
          <a:p>
            <a:pPr marL="457200" indent="-457200" algn="l" fontAlgn="base">
              <a:lnSpc>
                <a:spcPct val="150000"/>
              </a:lnSpc>
              <a:buFont typeface="+mj-lt"/>
              <a:buAutoNum type="arabicPeriod"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KS3 formative assessment/summative. </a:t>
            </a:r>
          </a:p>
          <a:p>
            <a:pPr marL="457200" indent="-457200" algn="l" fontAlgn="base">
              <a:lnSpc>
                <a:spcPct val="150000"/>
              </a:lnSpc>
              <a:buFont typeface="+mj-lt"/>
              <a:buAutoNum type="arabicPeriod"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Practical task - team car task (This will be a task we will be continued with in July too</a:t>
            </a:r>
          </a:p>
          <a:p>
            <a:pPr marL="457200" indent="-457200" fontAlgn="base">
              <a:lnSpc>
                <a:spcPct val="150000"/>
              </a:lnSpc>
              <a:buFont typeface="+mj-lt"/>
              <a:buAutoNum type="arabicPeriod"/>
            </a:pPr>
            <a:endParaRPr lang="en-GB" sz="2400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b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E44730-52A5-9E30-6F41-9BE274AA59B9}"/>
              </a:ext>
            </a:extLst>
          </p:cNvPr>
          <p:cNvSpPr/>
          <p:nvPr/>
        </p:nvSpPr>
        <p:spPr>
          <a:xfrm>
            <a:off x="2011680" y="213360"/>
            <a:ext cx="8524240" cy="73152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DT HUB Tuesday 20</a:t>
            </a:r>
            <a:r>
              <a:rPr lang="en-GB" sz="3200" b="1" baseline="30000" dirty="0">
                <a:solidFill>
                  <a:schemeClr val="tx1"/>
                </a:solidFill>
              </a:rPr>
              <a:t>th</a:t>
            </a:r>
            <a:r>
              <a:rPr lang="en-GB" sz="3200" b="1" dirty="0">
                <a:solidFill>
                  <a:schemeClr val="tx1"/>
                </a:solidFill>
              </a:rPr>
              <a:t> May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225F97-FCCE-AC61-C6FA-39DB2C93F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7385" y="1934859"/>
            <a:ext cx="2474615" cy="329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30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DD752B-CECF-44E5-27A6-6A8E303F6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183" y="868640"/>
            <a:ext cx="9756909" cy="15088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8C579BC-BE84-5046-1133-8ACC47F43729}"/>
              </a:ext>
            </a:extLst>
          </p:cNvPr>
          <p:cNvSpPr/>
          <p:nvPr/>
        </p:nvSpPr>
        <p:spPr>
          <a:xfrm>
            <a:off x="548640" y="3698240"/>
            <a:ext cx="4307840" cy="24790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Mid topic</a:t>
            </a:r>
          </a:p>
          <a:p>
            <a:pPr algn="ctr"/>
            <a:endParaRPr lang="en-GB" sz="2800" dirty="0"/>
          </a:p>
          <a:p>
            <a:pPr algn="ctr"/>
            <a:r>
              <a:rPr lang="en-GB" sz="2800" dirty="0"/>
              <a:t>10 question multiple choice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13C94A-D450-7F52-E250-7ED70A535E53}"/>
              </a:ext>
            </a:extLst>
          </p:cNvPr>
          <p:cNvSpPr/>
          <p:nvPr/>
        </p:nvSpPr>
        <p:spPr>
          <a:xfrm>
            <a:off x="6949440" y="3698240"/>
            <a:ext cx="4307840" cy="24790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Summative</a:t>
            </a:r>
          </a:p>
          <a:p>
            <a:pPr algn="ctr"/>
            <a:endParaRPr lang="en-GB" sz="2800" dirty="0"/>
          </a:p>
          <a:p>
            <a:pPr algn="ctr"/>
            <a:r>
              <a:rPr lang="en-GB" sz="2800" dirty="0"/>
              <a:t>Worth 20/40 marks</a:t>
            </a:r>
          </a:p>
        </p:txBody>
      </p:sp>
    </p:spTree>
    <p:extLst>
      <p:ext uri="{BB962C8B-B14F-4D97-AF65-F5344CB8AC3E}">
        <p14:creationId xmlns:p14="http://schemas.microsoft.com/office/powerpoint/2010/main" val="4016964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2E2E24-B8A0-1A68-FDE9-28300DADD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952" y="944150"/>
            <a:ext cx="9214426" cy="520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8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E2073A7-762C-F1AF-EA83-41FBFE57D858}"/>
              </a:ext>
            </a:extLst>
          </p:cNvPr>
          <p:cNvSpPr/>
          <p:nvPr/>
        </p:nvSpPr>
        <p:spPr>
          <a:xfrm>
            <a:off x="589280" y="833120"/>
            <a:ext cx="5252720" cy="1270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Issues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BEE2A33-9B31-5442-AACA-3D142F8E1627}"/>
              </a:ext>
            </a:extLst>
          </p:cNvPr>
          <p:cNvSpPr/>
          <p:nvPr/>
        </p:nvSpPr>
        <p:spPr>
          <a:xfrm>
            <a:off x="589280" y="2336800"/>
            <a:ext cx="4551680" cy="2286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How to ensure scaffolded questioning across different skills areas?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865166-0D80-822E-3E45-E5A326A292A7}"/>
              </a:ext>
            </a:extLst>
          </p:cNvPr>
          <p:cNvSpPr/>
          <p:nvPr/>
        </p:nvSpPr>
        <p:spPr>
          <a:xfrm>
            <a:off x="6593840" y="1056640"/>
            <a:ext cx="4886960" cy="2286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How to include the practical skill?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C2ED31E-6768-9601-774A-C9B20E7FD37F}"/>
              </a:ext>
            </a:extLst>
          </p:cNvPr>
          <p:cNvSpPr/>
          <p:nvPr/>
        </p:nvSpPr>
        <p:spPr>
          <a:xfrm>
            <a:off x="5638800" y="3738880"/>
            <a:ext cx="4886960" cy="2286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Do we assess both projects separate or together?</a:t>
            </a:r>
          </a:p>
        </p:txBody>
      </p:sp>
    </p:spTree>
    <p:extLst>
      <p:ext uri="{BB962C8B-B14F-4D97-AF65-F5344CB8AC3E}">
        <p14:creationId xmlns:p14="http://schemas.microsoft.com/office/powerpoint/2010/main" val="2713832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721407-0B0E-D61D-A234-CEA75D01D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9970" y="293161"/>
            <a:ext cx="5154678" cy="62716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41614B3-8497-00B4-A4AB-00C71F47EC80}"/>
              </a:ext>
            </a:extLst>
          </p:cNvPr>
          <p:cNvSpPr/>
          <p:nvPr/>
        </p:nvSpPr>
        <p:spPr>
          <a:xfrm>
            <a:off x="589280" y="2336800"/>
            <a:ext cx="4551680" cy="2286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Mid topic</a:t>
            </a:r>
          </a:p>
        </p:txBody>
      </p:sp>
    </p:spTree>
    <p:extLst>
      <p:ext uri="{BB962C8B-B14F-4D97-AF65-F5344CB8AC3E}">
        <p14:creationId xmlns:p14="http://schemas.microsoft.com/office/powerpoint/2010/main" val="4056845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AA78F9-873B-4D1D-8A5A-DCD0ECB87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728" y="545680"/>
            <a:ext cx="8070329" cy="60278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601EB3D-148E-8CC4-1BF0-0A4F4E64CED4}"/>
              </a:ext>
            </a:extLst>
          </p:cNvPr>
          <p:cNvSpPr/>
          <p:nvPr/>
        </p:nvSpPr>
        <p:spPr>
          <a:xfrm>
            <a:off x="172720" y="822960"/>
            <a:ext cx="3672008" cy="21640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Summative round 1</a:t>
            </a:r>
          </a:p>
          <a:p>
            <a:pPr algn="ctr"/>
            <a:endParaRPr lang="en-GB" sz="2800" dirty="0">
              <a:solidFill>
                <a:schemeClr val="tx1"/>
              </a:solidFill>
            </a:endParaRP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Per project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5F235D4-9050-9858-016C-31308BCB5DC4}"/>
              </a:ext>
            </a:extLst>
          </p:cNvPr>
          <p:cNvSpPr/>
          <p:nvPr/>
        </p:nvSpPr>
        <p:spPr>
          <a:xfrm>
            <a:off x="172720" y="3264319"/>
            <a:ext cx="3672008" cy="330919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To restrictive in layout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Not in depth enough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Too much marking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But allow for staff to assess correctly for their project</a:t>
            </a:r>
          </a:p>
        </p:txBody>
      </p:sp>
    </p:spTree>
    <p:extLst>
      <p:ext uri="{BB962C8B-B14F-4D97-AF65-F5344CB8AC3E}">
        <p14:creationId xmlns:p14="http://schemas.microsoft.com/office/powerpoint/2010/main" val="1852461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FBAD050-5CE7-F58E-32DD-B726C3458B6A}"/>
              </a:ext>
            </a:extLst>
          </p:cNvPr>
          <p:cNvSpPr/>
          <p:nvPr/>
        </p:nvSpPr>
        <p:spPr>
          <a:xfrm>
            <a:off x="162560" y="138252"/>
            <a:ext cx="2052320" cy="128524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Summative round 2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8AE663B-F4DB-6202-F10B-0B5C384626E1}"/>
              </a:ext>
            </a:extLst>
          </p:cNvPr>
          <p:cNvSpPr/>
          <p:nvPr/>
        </p:nvSpPr>
        <p:spPr>
          <a:xfrm>
            <a:off x="162560" y="3429000"/>
            <a:ext cx="4542229" cy="320725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Design and Manufacture projects assessed together </a:t>
            </a:r>
            <a:r>
              <a:rPr lang="en-GB" sz="2000" dirty="0">
                <a:solidFill>
                  <a:srgbClr val="FF0000"/>
                </a:solidFill>
              </a:rPr>
              <a:t>(may be an issue if not on track/staff absences etc)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Saved time in marking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Better layout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More scaffolded and in depth questioning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Still not assessing the practical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61B266-4E23-8018-6E6D-04303E0FF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120" y="0"/>
            <a:ext cx="2347669" cy="30748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D63F4C-FD1E-0990-E295-BB7F209CE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623" y="991428"/>
            <a:ext cx="2382025" cy="31893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69A058-037F-A516-B452-C0496F856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2888" y="2586125"/>
            <a:ext cx="2359121" cy="34184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01086E-4C6B-2B86-5E80-37E3354933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4249" y="3279448"/>
            <a:ext cx="2387751" cy="34756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4897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CAAFDB6-80B0-0B7F-5A45-4D1F683BD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0698" y="56345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KS3 TECH Focus 3 assessment criteria guide.docx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0132EB-2793-3EF7-F13D-B40503480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90" y="252167"/>
            <a:ext cx="8829802" cy="463612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A1DB716-117D-D700-D85F-756F5715F511}"/>
              </a:ext>
            </a:extLst>
          </p:cNvPr>
          <p:cNvSpPr/>
          <p:nvPr/>
        </p:nvSpPr>
        <p:spPr>
          <a:xfrm>
            <a:off x="9490841" y="693683"/>
            <a:ext cx="2322787" cy="178675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Structure ladder for assessment questions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8727673-D50D-E217-F46C-B868144B74FA}"/>
              </a:ext>
            </a:extLst>
          </p:cNvPr>
          <p:cNvSpPr/>
          <p:nvPr/>
        </p:nvSpPr>
        <p:spPr>
          <a:xfrm>
            <a:off x="1066800" y="5201920"/>
            <a:ext cx="4064000" cy="11175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Adapted from original assessment criteria</a:t>
            </a:r>
          </a:p>
        </p:txBody>
      </p:sp>
    </p:spTree>
    <p:extLst>
      <p:ext uri="{BB962C8B-B14F-4D97-AF65-F5344CB8AC3E}">
        <p14:creationId xmlns:p14="http://schemas.microsoft.com/office/powerpoint/2010/main" val="29403721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77E0E-7A62-10F0-BF0C-0DF4CB15F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5E7EC9-6C1E-D8E4-E536-56BE58363089}"/>
              </a:ext>
            </a:extLst>
          </p:cNvPr>
          <p:cNvSpPr txBox="1"/>
          <p:nvPr/>
        </p:nvSpPr>
        <p:spPr>
          <a:xfrm>
            <a:off x="375920" y="646023"/>
            <a:ext cx="9804400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ct val="150000"/>
              </a:lnSpc>
            </a:pPr>
            <a:r>
              <a:rPr lang="en-GB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Practical task - team car task (This will be a task we will be continued with in July too)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44D10C-2861-BC3A-4E8C-9CF96F3C6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525" y="1576553"/>
            <a:ext cx="8221107" cy="50397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67E711-A65F-65ED-3E47-DA79C120D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328" y="1294005"/>
            <a:ext cx="3055431" cy="280240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BF04139-38DF-1CB3-E8DE-7C6803548E92}"/>
              </a:ext>
            </a:extLst>
          </p:cNvPr>
          <p:cNvSpPr/>
          <p:nvPr/>
        </p:nvSpPr>
        <p:spPr>
          <a:xfrm>
            <a:off x="255328" y="4318000"/>
            <a:ext cx="2945072" cy="20929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TEAM KIT CAR</a:t>
            </a:r>
          </a:p>
        </p:txBody>
      </p:sp>
    </p:spTree>
    <p:extLst>
      <p:ext uri="{BB962C8B-B14F-4D97-AF65-F5344CB8AC3E}">
        <p14:creationId xmlns:p14="http://schemas.microsoft.com/office/powerpoint/2010/main" val="18163662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114A2-8F2E-9176-E904-34C6F63F9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preview">
            <a:extLst>
              <a:ext uri="{FF2B5EF4-FFF2-40B4-BE49-F238E27FC236}">
                <a16:creationId xmlns:a16="http://schemas.microsoft.com/office/drawing/2014/main" id="{85FE0665-F56C-A170-4EA4-CCD6EA9714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58E93C-F5E8-65F4-A338-AC48574B7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6724" y="262722"/>
            <a:ext cx="6112934" cy="40307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A8B7B2-89BF-4D8A-63A1-E1056D239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42" y="2831875"/>
            <a:ext cx="5199976" cy="378894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3ADD8E3-1AEB-6F21-7C33-B2A59C75A713}"/>
              </a:ext>
            </a:extLst>
          </p:cNvPr>
          <p:cNvSpPr/>
          <p:nvPr/>
        </p:nvSpPr>
        <p:spPr>
          <a:xfrm>
            <a:off x="284480" y="548640"/>
            <a:ext cx="5199976" cy="19913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Easier to adapt to customise parts/shapes</a:t>
            </a:r>
          </a:p>
          <a:p>
            <a:pPr algn="ctr"/>
            <a:r>
              <a:rPr lang="en-GB" dirty="0"/>
              <a:t>Great team project</a:t>
            </a:r>
          </a:p>
          <a:p>
            <a:pPr algn="ctr"/>
            <a:r>
              <a:rPr lang="en-GB" dirty="0"/>
              <a:t>In school form of F1 in schools</a:t>
            </a:r>
          </a:p>
        </p:txBody>
      </p:sp>
    </p:spTree>
    <p:extLst>
      <p:ext uri="{BB962C8B-B14F-4D97-AF65-F5344CB8AC3E}">
        <p14:creationId xmlns:p14="http://schemas.microsoft.com/office/powerpoint/2010/main" val="6193059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DCF708-A33E-BDE2-C9BF-B83BC0990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676" y="788100"/>
            <a:ext cx="10310648" cy="548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8BE9A7A-BF8E-803B-48CD-450E919D7F22}"/>
              </a:ext>
            </a:extLst>
          </p:cNvPr>
          <p:cNvSpPr txBox="1"/>
          <p:nvPr/>
        </p:nvSpPr>
        <p:spPr>
          <a:xfrm>
            <a:off x="426720" y="641474"/>
            <a:ext cx="11765280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 fontAlgn="base">
              <a:lnSpc>
                <a:spcPct val="150000"/>
              </a:lnSpc>
              <a:buFont typeface="+mj-lt"/>
              <a:buAutoNum type="arabicPeriod"/>
            </a:pPr>
            <a:r>
              <a:rPr lang="en-GB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Introduction to Bolton Learning partnership Pillars (How we can introduce them to best suit us as a subject)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43DE2D-05FC-7108-64B6-9869D00B5B8A}"/>
              </a:ext>
            </a:extLst>
          </p:cNvPr>
          <p:cNvSpPr txBox="1"/>
          <p:nvPr/>
        </p:nvSpPr>
        <p:spPr>
          <a:xfrm>
            <a:off x="534874" y="2498049"/>
            <a:ext cx="7439087" cy="279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Pillar 1 – Developing Subject Expertise</a:t>
            </a:r>
          </a:p>
          <a:p>
            <a:pPr>
              <a:lnSpc>
                <a:spcPct val="150000"/>
              </a:lnSpc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Pillar 2 – Quality of Instruction</a:t>
            </a:r>
          </a:p>
          <a:p>
            <a:pPr>
              <a:lnSpc>
                <a:spcPct val="150000"/>
              </a:lnSpc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Pillar 3 – Making Knowledge Stick</a:t>
            </a:r>
          </a:p>
          <a:p>
            <a:pPr>
              <a:lnSpc>
                <a:spcPct val="150000"/>
              </a:lnSpc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Pillar 4 – Adaptive Teaching</a:t>
            </a:r>
          </a:p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Pillar 5 - </a:t>
            </a:r>
            <a:r>
              <a:rPr lang="en-GB" sz="24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Pillar 5 Assessment &amp; Feedback (TBC)</a:t>
            </a:r>
            <a:endParaRPr lang="en-GB" sz="24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7DF1C4E-C853-E28F-7B7A-426261416C22}"/>
              </a:ext>
            </a:extLst>
          </p:cNvPr>
          <p:cNvSpPr/>
          <p:nvPr/>
        </p:nvSpPr>
        <p:spPr>
          <a:xfrm>
            <a:off x="8229600" y="1700981"/>
            <a:ext cx="3716594" cy="43163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How are we going to approach these?</a:t>
            </a:r>
          </a:p>
        </p:txBody>
      </p:sp>
    </p:spTree>
    <p:extLst>
      <p:ext uri="{BB962C8B-B14F-4D97-AF65-F5344CB8AC3E}">
        <p14:creationId xmlns:p14="http://schemas.microsoft.com/office/powerpoint/2010/main" val="371488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A9B210-9BE7-7095-7B8C-E2C698379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70" y="589660"/>
            <a:ext cx="10615448" cy="567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0019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415117-9A35-A4DD-B6D0-15E113442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30" y="757693"/>
            <a:ext cx="10541876" cy="534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186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912D674-C4B9-6A47-86C0-A97A33EC5F0B}"/>
              </a:ext>
            </a:extLst>
          </p:cNvPr>
          <p:cNvSpPr/>
          <p:nvPr/>
        </p:nvSpPr>
        <p:spPr>
          <a:xfrm>
            <a:off x="1005840" y="213360"/>
            <a:ext cx="9763760" cy="61569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Draft plan of attack for July 4th</a:t>
            </a:r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(all TBC nearer the time)</a:t>
            </a:r>
          </a:p>
          <a:p>
            <a:pPr algn="ctr"/>
            <a:endParaRPr lang="en-GB" sz="4000" dirty="0">
              <a:solidFill>
                <a:schemeClr val="tx1"/>
              </a:solidFill>
            </a:endParaRPr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Pillar training</a:t>
            </a:r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Mini projects (materials stand/card mechanisms/?)</a:t>
            </a:r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Race day of the car </a:t>
            </a:r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Tour of the new build</a:t>
            </a:r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Food input TBC?</a:t>
            </a:r>
          </a:p>
        </p:txBody>
      </p:sp>
    </p:spTree>
    <p:extLst>
      <p:ext uri="{BB962C8B-B14F-4D97-AF65-F5344CB8AC3E}">
        <p14:creationId xmlns:p14="http://schemas.microsoft.com/office/powerpoint/2010/main" val="1898448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CE8F29-DABC-6BEA-A555-ED5FDD0DB937}"/>
              </a:ext>
            </a:extLst>
          </p:cNvPr>
          <p:cNvSpPr txBox="1"/>
          <p:nvPr/>
        </p:nvSpPr>
        <p:spPr>
          <a:xfrm>
            <a:off x="284480" y="560194"/>
            <a:ext cx="11684000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ct val="150000"/>
              </a:lnSpc>
            </a:pPr>
            <a:r>
              <a:rPr lang="en-GB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KS3 curriculum - How can we meet the NC </a:t>
            </a:r>
            <a:r>
              <a:rPr lang="en-GB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</a:t>
            </a:r>
            <a:r>
              <a:rPr lang="en-GB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budget restrictions. (also including food planning for cost of living for those who want to discuss food)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0E35E2F-5F3E-120A-0952-7A04BD9A4AD0}"/>
              </a:ext>
            </a:extLst>
          </p:cNvPr>
          <p:cNvSpPr/>
          <p:nvPr/>
        </p:nvSpPr>
        <p:spPr>
          <a:xfrm>
            <a:off x="747252" y="1848465"/>
            <a:ext cx="4916129" cy="4449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With the cost of living and government budget restrictions how can we keep technology at the fore front of our schools minds?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285E7FC-9299-FECC-12AE-4D9FF14F91EA}"/>
              </a:ext>
            </a:extLst>
          </p:cNvPr>
          <p:cNvSpPr/>
          <p:nvPr/>
        </p:nvSpPr>
        <p:spPr>
          <a:xfrm>
            <a:off x="6420465" y="2192594"/>
            <a:ext cx="5407741" cy="203527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How do we avoid being a ‘design’ only curriculum?</a:t>
            </a:r>
          </a:p>
        </p:txBody>
      </p:sp>
    </p:spTree>
    <p:extLst>
      <p:ext uri="{BB962C8B-B14F-4D97-AF65-F5344CB8AC3E}">
        <p14:creationId xmlns:p14="http://schemas.microsoft.com/office/powerpoint/2010/main" val="2375984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3CE7DD-5593-681F-BC08-2A2E7C87F954}"/>
              </a:ext>
            </a:extLst>
          </p:cNvPr>
          <p:cNvSpPr txBox="1"/>
          <p:nvPr/>
        </p:nvSpPr>
        <p:spPr>
          <a:xfrm>
            <a:off x="660400" y="1261240"/>
            <a:ext cx="10678160" cy="4113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lnSpc>
                <a:spcPct val="150000"/>
              </a:lnSpc>
              <a:spcAft>
                <a:spcPts val="600"/>
              </a:spcAft>
              <a:buNone/>
            </a:pPr>
            <a:r>
              <a:rPr lang="en-GB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Aims</a:t>
            </a:r>
            <a:r>
              <a:rPr lang="en-GB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 rtl="0" fontAlgn="base">
              <a:lnSpc>
                <a:spcPct val="150000"/>
              </a:lnSpc>
              <a:spcAft>
                <a:spcPts val="600"/>
              </a:spcAft>
              <a:buNone/>
            </a:pPr>
            <a:r>
              <a:rPr lang="en-GB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national curriculum for design and technology aims to ensure that all pupils: </a:t>
            </a:r>
          </a:p>
          <a:p>
            <a:pPr marL="285750" indent="-285750" algn="l" rtl="0" fontAlgn="base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develop the creative, technical and practical expertise needed to perform everyday tasks confidently and to participate successfully in an increasingly technological world </a:t>
            </a:r>
          </a:p>
          <a:p>
            <a:pPr marL="285750" indent="-285750" algn="l" rtl="0" fontAlgn="base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build and apply a repertoire of knowledge, understanding and skills in order to design and make high-quality prototypes and products for a wide range of users </a:t>
            </a:r>
          </a:p>
          <a:p>
            <a:pPr marL="285750" indent="-285750" algn="l" rtl="0" fontAlgn="base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critique, evaluate and test their ideas and products and the work of others </a:t>
            </a:r>
          </a:p>
          <a:p>
            <a:pPr marL="285750" indent="-285750" algn="l" rtl="0" fontAlgn="base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understand and apply the principles of nutrition and learn how to cook. </a:t>
            </a:r>
          </a:p>
        </p:txBody>
      </p:sp>
    </p:spTree>
    <p:extLst>
      <p:ext uri="{BB962C8B-B14F-4D97-AF65-F5344CB8AC3E}">
        <p14:creationId xmlns:p14="http://schemas.microsoft.com/office/powerpoint/2010/main" val="108137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B7A44-0AFA-203A-2768-423F895C6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21407C-7844-5C59-9476-F92526A3175C}"/>
              </a:ext>
            </a:extLst>
          </p:cNvPr>
          <p:cNvSpPr txBox="1"/>
          <p:nvPr/>
        </p:nvSpPr>
        <p:spPr>
          <a:xfrm>
            <a:off x="111760" y="0"/>
            <a:ext cx="11744960" cy="68788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Key stage 3 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Through a variety of creative and practical activities, pupils should be taught the knowledge, understanding and skills needed to engage in an iterative process of designing and making. They should work in a range of domestic and local contexts [for example, the home, health, leisure and culture], and industrial contexts [for example, engineering, manufacturing, construction, food, energy, agriculture (including horticulture) and fashion].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When designing and making, pupils should be taught to: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D1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  use research and exploration, such as the study of different cultures, to identify and understand user needs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D2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 identify and solve their own design problems and understand how to reformulate problems given to them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D3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 develop specifications to inform the design of innovative, functional, appealing products that respond to needs in a variety of situations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D4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 use a variety of approaches [for example, biomimicry and user-centred design],to generate creative ideas and avoid stereotypical responses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D5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 develop and communicate design ideas using annotated sketches, detailed plans, 3-D and mathematical modelling, oral and digital presentations and computer-based tools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Make 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M1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  select from and use specialist tools, techniques, processes, equipment and machinery precisely, including computer-aided manufacture 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M2 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   select from and use a wider, more complex range of materials, components and ingredients, taking into account their properties 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Evaluate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E1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  analyse the work of past and present professionals and others to develop and broaden their understanding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E2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 investigate new and emerging technologies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E3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 test, evaluate and refine their ideas and products against a specification, taking into account the views of intended users and other interested groups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E4 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   understand developments in design and technology, its impact on individuals, society and the environment, and the responsibilities of designers, engineers and technologists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Technical knowledge 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TK1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   understand and use the properties of materials and the performance of structural elements to achieve functioning solutions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TK2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  understand how more advanced mechanical systems used in their products enable changes in movement and force 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TK3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  understand how more advanced electrical and electronic systems can be powered and used in their products [for example, circuits with heat, light, sound and movement as inputs and outputs] </a:t>
            </a:r>
          </a:p>
          <a:p>
            <a:pPr algn="l" rtl="0" fontAlgn="base">
              <a:spcAft>
                <a:spcPts val="600"/>
              </a:spcAft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TK4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 apply computing and use electronics to embed intelligence in products that respond to inputs [for example, sensors], and control outputs [for example, actuators], using programmable components [for example, microcontrollers]. </a:t>
            </a:r>
          </a:p>
        </p:txBody>
      </p:sp>
    </p:spTree>
    <p:extLst>
      <p:ext uri="{BB962C8B-B14F-4D97-AF65-F5344CB8AC3E}">
        <p14:creationId xmlns:p14="http://schemas.microsoft.com/office/powerpoint/2010/main" val="3420607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2A931D3-D45C-BA8E-C065-57F76715C25A}"/>
              </a:ext>
            </a:extLst>
          </p:cNvPr>
          <p:cNvSpPr/>
          <p:nvPr/>
        </p:nvSpPr>
        <p:spPr>
          <a:xfrm>
            <a:off x="822960" y="1981200"/>
            <a:ext cx="3911600" cy="2895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How can we cover these in practical lessons?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495DC87-0868-89F2-59C5-7371D57EB127}"/>
              </a:ext>
            </a:extLst>
          </p:cNvPr>
          <p:cNvSpPr/>
          <p:nvPr/>
        </p:nvSpPr>
        <p:spPr>
          <a:xfrm>
            <a:off x="7457442" y="1981200"/>
            <a:ext cx="3911600" cy="2895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How can we cover these in design lessons without losing skill?</a:t>
            </a:r>
          </a:p>
        </p:txBody>
      </p:sp>
    </p:spTree>
    <p:extLst>
      <p:ext uri="{BB962C8B-B14F-4D97-AF65-F5344CB8AC3E}">
        <p14:creationId xmlns:p14="http://schemas.microsoft.com/office/powerpoint/2010/main" val="2893386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1784F3-12C2-1463-36F1-EDE63154B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053" y="1209215"/>
            <a:ext cx="9157893" cy="465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51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F52AB8-A6B0-CD04-2E96-87E1CE0F6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030" y="1133650"/>
            <a:ext cx="9073476" cy="464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0006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738F139C74CD448CBF2EB8634BBC8F" ma:contentTypeVersion="16" ma:contentTypeDescription="Create a new document." ma:contentTypeScope="" ma:versionID="1c42a3559e5eee93e7181efe7ac47b85">
  <xsd:schema xmlns:xsd="http://www.w3.org/2001/XMLSchema" xmlns:xs="http://www.w3.org/2001/XMLSchema" xmlns:p="http://schemas.microsoft.com/office/2006/metadata/properties" xmlns:ns3="a398bec8-87b5-44b1-a3e0-279a4eafc3bc" xmlns:ns4="f415f9b2-85d0-4f9f-bc39-ad1481e277a0" targetNamespace="http://schemas.microsoft.com/office/2006/metadata/properties" ma:root="true" ma:fieldsID="127ce01580c849cead9a28e20beb8d2d" ns3:_="" ns4:_="">
    <xsd:import namespace="a398bec8-87b5-44b1-a3e0-279a4eafc3bc"/>
    <xsd:import namespace="f415f9b2-85d0-4f9f-bc39-ad1481e277a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8bec8-87b5-44b1-a3e0-279a4eafc3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5f9b2-85d0-4f9f-bc39-ad1481e277a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398bec8-87b5-44b1-a3e0-279a4eafc3b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B6DB55-9250-4FCF-8DFD-D2AE8B0B7D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98bec8-87b5-44b1-a3e0-279a4eafc3bc"/>
    <ds:schemaRef ds:uri="f415f9b2-85d0-4f9f-bc39-ad1481e277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FB01E3-3FCD-4183-B357-4DB62241E2FC}">
  <ds:schemaRefs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f415f9b2-85d0-4f9f-bc39-ad1481e277a0"/>
    <ds:schemaRef ds:uri="http://www.w3.org/XML/1998/namespace"/>
    <ds:schemaRef ds:uri="http://purl.org/dc/terms/"/>
    <ds:schemaRef ds:uri="http://schemas.microsoft.com/office/2006/documentManagement/types"/>
    <ds:schemaRef ds:uri="a398bec8-87b5-44b1-a3e0-279a4eafc3bc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DE7F81D-1FEE-4EE6-A59B-3CA72B6220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603</TotalTime>
  <Words>1298</Words>
  <Application>Microsoft Office PowerPoint</Application>
  <PresentationFormat>Widescreen</PresentationFormat>
  <Paragraphs>118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Century Gothic</vt:lpstr>
      <vt:lpstr>Gill Sans MT</vt:lpstr>
      <vt:lpstr>Segoe UI</vt:lpstr>
      <vt:lpstr>Wingdings 2</vt:lpstr>
      <vt:lpstr>Dividend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L Arkwright</dc:creator>
  <cp:lastModifiedBy>Mrs L Arkwright</cp:lastModifiedBy>
  <cp:revision>4</cp:revision>
  <dcterms:created xsi:type="dcterms:W3CDTF">2024-11-24T21:49:57Z</dcterms:created>
  <dcterms:modified xsi:type="dcterms:W3CDTF">2025-06-06T11:02:34Z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0x01010094738F139C74CD448CBF2EB8634BBC8F</vt:lpwstr>
  </property>
</Properties>
</file>