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21583B-17ED-4228-B383-F8A341E15A88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92D2EA-04F6-4C4F-A1CA-8247A8759A7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597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9e2012197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9e2012197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B378B7-1635-4A0C-8B9F-F5D71EA8DC1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B0486AE-9DB3-4324-B367-B537E5A5251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0CC8108-AC6A-48FD-8781-8A715636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037708-A6FF-44B5-94EA-78CE74A1D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8A7C08-9CB9-4F6B-9FC1-D872B180B0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85662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1785F-08F3-419D-846D-D0DD015BC9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EB59A3-F9FF-434E-A8E8-3D3123293F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703F49-754C-4A7F-881B-1FCF6F6F4A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19D7EE-A408-4091-A245-40CC4EF2A4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104035-F1FC-4584-884F-9145E80A4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8416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5CF1E38-7187-4E63-8BE2-F3A01F008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F78867-C3F7-4FF3-BBEB-B883D4350D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BF923E-1E8A-4C6E-B583-5866E9739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108AC4-EF1E-4CE4-82C5-38D4FA549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7D588B-38B7-4BAD-A949-809BE1E08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3596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A3EE2E-4D02-42DD-866C-3EB39A39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47B9CB-39A8-45E9-B70D-32D642A828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7E8EF0-D301-4B17-AAAE-6CDB10FA8E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0B5A93-5220-4CA4-AD68-56BB430126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1FAF68-AD0F-4865-83EA-D9101240E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5157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BB6CA-5421-4902-A3D9-E0674DDB0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842C0C-7465-4287-8D71-17FFBEFCA1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819B4B-5D3E-4D45-946F-1EDAF3E46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13397-96A0-4E39-8204-A4187DB819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0889B7-3CAD-417B-81BA-B16B4E1FBB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3467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40B33-4F62-45B4-B8DD-0C789A68EC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93B6C9-3BC4-44AF-92BD-2CBA502F83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1C5002-8F21-4F45-AE03-F50FC2B2BB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F5943B-660D-4848-8C9A-C1C7AF25C8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77B54A-4A82-47F8-8C1C-55C79B9EE6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9EE968-25F5-4DB1-ACE1-3634B8B52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315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3ABD1-F728-4B44-9D4C-71758003A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C1CBF-0D7B-43AE-BB7F-5A5D6BE094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4CD281-F8B6-4AB8-9A66-2B1CFC424B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2A7BA94-8872-4E12-987C-B96CD7C4FAF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3805436-3F39-4EF4-95F2-E9870399F6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720D8B-A822-48B3-A08F-318EA3F7B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98EC1EA-A11B-4908-AA0E-E11237FDF7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3DF2B3-A23C-488B-8227-8B0FB2E75B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169766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6E0EA6-DA31-4F83-A457-B6257DA043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FFF395-52C5-4090-9DD9-94B1F8F14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B60C273-9FDB-479B-A78E-69830FF45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627B58C-AF87-414F-9CD9-08D42B5DD1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567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E881FB1-7361-4A28-A0C7-9BC2A722F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4E846C1-CE1C-48A4-B4A5-3E523E3D13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E2BEBEF-F574-48E5-8CD0-4804A1B406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07262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958FE-C41E-4E6D-AC18-89BF1D1D4A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DEA67C-13EA-41B2-B7BF-FF9EC82DB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A371DEE-703A-4231-96F1-3689780F5A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0B393D4-4747-4B77-A9C3-480E1C3920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A1F6FE6-5934-40CA-9954-D551D2FA2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4B0895-D21F-41F8-AC25-F99751AF99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901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E862E2-4F66-4091-87C6-D1737936EA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0E8119B-E495-4B22-B8BC-F2126A3DB77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54C9E4B-7C54-46CB-9FE4-A84560673E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13035F8-A3F6-4DC6-9058-23BD205EF4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B7F4F9D-00D5-435E-95F4-D499503F0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31D6BF-9D46-4210-AF0B-F42A0AB0D4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657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60A3A9-49A4-4163-A6C4-EE6B00A9ED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0A9A42-3978-4FC4-A30B-06A30353D0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15848-78CF-4345-97EF-2AB1596FFBB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6C37E9-4F30-4AF3-AEFB-79379F8ACE54}" type="datetimeFigureOut">
              <a:rPr lang="en-GB" smtClean="0"/>
              <a:t>19/07/2024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93CFFD-1AF3-4EB7-91AF-1043589FD2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57E8FD-0B14-422E-A99B-BBA87B8413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286243-AE05-418B-AA80-3F06DC743ED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5255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158800" y="0"/>
            <a:ext cx="11874400" cy="46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 b="1" dirty="0">
                <a:solidFill>
                  <a:schemeClr val="dk2"/>
                </a:solidFill>
              </a:rPr>
              <a:t>BLP Pillars to deliver effective teaching in Mathematics</a:t>
            </a:r>
            <a:endParaRPr sz="2400" b="1" dirty="0">
              <a:solidFill>
                <a:schemeClr val="dk2"/>
              </a:solidFill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926133" y="3228900"/>
            <a:ext cx="4088000" cy="546000"/>
          </a:xfrm>
          <a:prstGeom prst="rect">
            <a:avLst/>
          </a:prstGeom>
          <a:noFill/>
          <a:ln w="2857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400">
                <a:solidFill>
                  <a:schemeClr val="dk2"/>
                </a:solidFill>
              </a:rPr>
              <a:t>Pillar 1: Subject expertise</a:t>
            </a:r>
            <a:endParaRPr sz="2400">
              <a:solidFill>
                <a:schemeClr val="dk2"/>
              </a:solidFill>
            </a:endParaRPr>
          </a:p>
        </p:txBody>
      </p:sp>
      <p:cxnSp>
        <p:nvCxnSpPr>
          <p:cNvPr id="56" name="Google Shape;56;p13"/>
          <p:cNvCxnSpPr/>
          <p:nvPr/>
        </p:nvCxnSpPr>
        <p:spPr>
          <a:xfrm rot="10800000">
            <a:off x="6032967" y="709700"/>
            <a:ext cx="7600" cy="243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7" name="Google Shape;57;p13"/>
          <p:cNvCxnSpPr/>
          <p:nvPr/>
        </p:nvCxnSpPr>
        <p:spPr>
          <a:xfrm rot="10800000">
            <a:off x="6033167" y="3869300"/>
            <a:ext cx="7200" cy="2934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8" name="Google Shape;58;p13"/>
          <p:cNvCxnSpPr>
            <a:stCxn id="55" idx="3"/>
          </p:cNvCxnSpPr>
          <p:nvPr/>
        </p:nvCxnSpPr>
        <p:spPr>
          <a:xfrm>
            <a:off x="8014133" y="3501900"/>
            <a:ext cx="4162400" cy="28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9" name="Google Shape;59;p13"/>
          <p:cNvCxnSpPr/>
          <p:nvPr/>
        </p:nvCxnSpPr>
        <p:spPr>
          <a:xfrm>
            <a:off x="0" y="3506900"/>
            <a:ext cx="3908000" cy="24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0" name="Google Shape;60;p13"/>
          <p:cNvSpPr txBox="1"/>
          <p:nvPr/>
        </p:nvSpPr>
        <p:spPr>
          <a:xfrm>
            <a:off x="5933" y="507067"/>
            <a:ext cx="5937200" cy="6140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467" dirty="0">
                <a:solidFill>
                  <a:schemeClr val="dk2"/>
                </a:solidFill>
              </a:rPr>
              <a:t>A. W</a:t>
            </a:r>
            <a:r>
              <a:rPr lang="en" sz="1400" dirty="0">
                <a:solidFill>
                  <a:srgbClr val="333333"/>
                </a:solidFill>
                <a:highlight>
                  <a:srgbClr val="F2F2F2"/>
                </a:highlight>
                <a:latin typeface="Roboto"/>
                <a:ea typeface="Roboto"/>
                <a:cs typeface="Roboto"/>
                <a:sym typeface="Roboto"/>
              </a:rPr>
              <a:t>hat elements should we see in your departmental meeting with a focus on developing subject expertise?</a:t>
            </a:r>
            <a:endParaRPr sz="1467" dirty="0">
              <a:solidFill>
                <a:schemeClr val="dk2"/>
              </a:solidFill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8056800" y="3562300"/>
            <a:ext cx="4088000" cy="6140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467" dirty="0">
                <a:solidFill>
                  <a:schemeClr val="dk2"/>
                </a:solidFill>
              </a:rPr>
              <a:t>D. A Subject Leader can lead and check whether this is happening by…</a:t>
            </a:r>
            <a:endParaRPr sz="1467" dirty="0">
              <a:solidFill>
                <a:schemeClr val="dk2"/>
              </a:solidFill>
            </a:endParaRPr>
          </a:p>
        </p:txBody>
      </p:sp>
      <p:sp>
        <p:nvSpPr>
          <p:cNvPr id="62" name="Google Shape;62;p13"/>
          <p:cNvSpPr txBox="1"/>
          <p:nvPr/>
        </p:nvSpPr>
        <p:spPr>
          <a:xfrm>
            <a:off x="47200" y="3550949"/>
            <a:ext cx="3813600" cy="6140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467">
                <a:solidFill>
                  <a:schemeClr val="dk2"/>
                </a:solidFill>
              </a:rPr>
              <a:t>C. A Subject Leader can support a colleague further by…</a:t>
            </a:r>
            <a:endParaRPr sz="1467">
              <a:solidFill>
                <a:schemeClr val="dk2"/>
              </a:solidFill>
            </a:endParaRPr>
          </a:p>
        </p:txBody>
      </p:sp>
      <p:sp>
        <p:nvSpPr>
          <p:cNvPr id="63" name="Google Shape;63;p13"/>
          <p:cNvSpPr txBox="1"/>
          <p:nvPr/>
        </p:nvSpPr>
        <p:spPr>
          <a:xfrm>
            <a:off x="6130400" y="507067"/>
            <a:ext cx="5937200" cy="6140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1467">
                <a:solidFill>
                  <a:schemeClr val="dk2"/>
                </a:solidFill>
              </a:rPr>
              <a:t>B. How can a culture of curriculum team conversations regarding this pillar be developed and strengthened further?</a:t>
            </a:r>
            <a:endParaRPr sz="1467">
              <a:solidFill>
                <a:schemeClr val="dk2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A7607D-FD01-4D4A-BE32-C7309587B3C2}"/>
              </a:ext>
            </a:extLst>
          </p:cNvPr>
          <p:cNvSpPr txBox="1"/>
          <p:nvPr/>
        </p:nvSpPr>
        <p:spPr>
          <a:xfrm>
            <a:off x="158800" y="1230938"/>
            <a:ext cx="538711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-Going over/ reviewing upcoming topics </a:t>
            </a:r>
          </a:p>
          <a:p>
            <a:r>
              <a:rPr lang="en-GB" sz="1400" dirty="0"/>
              <a:t>-Address misconceptions </a:t>
            </a:r>
          </a:p>
          <a:p>
            <a:r>
              <a:rPr lang="en-GB" sz="1400" dirty="0"/>
              <a:t>-Common methods</a:t>
            </a:r>
          </a:p>
          <a:p>
            <a:r>
              <a:rPr lang="en-GB" sz="1400" dirty="0"/>
              <a:t>-Collective feedback</a:t>
            </a:r>
          </a:p>
          <a:p>
            <a:r>
              <a:rPr lang="en-GB" sz="1400" dirty="0"/>
              <a:t>-Collaborative planning </a:t>
            </a:r>
          </a:p>
          <a:p>
            <a:r>
              <a:rPr lang="en-GB" sz="1400" dirty="0"/>
              <a:t>-Plan future lessons</a:t>
            </a:r>
          </a:p>
          <a:p>
            <a:r>
              <a:rPr lang="en-GB" sz="1400" dirty="0"/>
              <a:t>-Sharing good practice</a:t>
            </a:r>
          </a:p>
          <a:p>
            <a:r>
              <a:rPr lang="en-GB" sz="1400" dirty="0"/>
              <a:t>-Chances to discuss curriculum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C96E90D-718C-4B6F-953C-5E105578210E}"/>
              </a:ext>
            </a:extLst>
          </p:cNvPr>
          <p:cNvSpPr txBox="1"/>
          <p:nvPr/>
        </p:nvSpPr>
        <p:spPr>
          <a:xfrm>
            <a:off x="6151435" y="1205467"/>
            <a:ext cx="58817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-Time scheduled in advance </a:t>
            </a:r>
          </a:p>
          <a:p>
            <a:r>
              <a:rPr lang="en-GB" sz="1400" dirty="0"/>
              <a:t>-Ensure department have allocated time to have these discussions </a:t>
            </a:r>
          </a:p>
          <a:p>
            <a:r>
              <a:rPr lang="en-GB" sz="1400" dirty="0"/>
              <a:t>-Regular meetings </a:t>
            </a:r>
          </a:p>
          <a:p>
            <a:r>
              <a:rPr lang="en-GB" sz="1400" dirty="0"/>
              <a:t>-Allow staff from all levels of expertise to deliver</a:t>
            </a:r>
          </a:p>
          <a:p>
            <a:endParaRPr lang="en-GB" sz="1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C76EF8-C404-4E74-9D92-473E6FE96F01}"/>
              </a:ext>
            </a:extLst>
          </p:cNvPr>
          <p:cNvSpPr txBox="1"/>
          <p:nvPr/>
        </p:nvSpPr>
        <p:spPr>
          <a:xfrm>
            <a:off x="158800" y="4296634"/>
            <a:ext cx="559961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-Adapting/creating resources together</a:t>
            </a:r>
          </a:p>
          <a:p>
            <a:r>
              <a:rPr lang="en-GB" sz="1400" dirty="0"/>
              <a:t>-Effective feedback</a:t>
            </a:r>
          </a:p>
          <a:p>
            <a:r>
              <a:rPr lang="en-GB" sz="1400" dirty="0"/>
              <a:t>-Collective planning </a:t>
            </a:r>
          </a:p>
          <a:p>
            <a:r>
              <a:rPr lang="en-GB" sz="1400" dirty="0"/>
              <a:t>-Talking through the curriculum </a:t>
            </a:r>
          </a:p>
          <a:p>
            <a:r>
              <a:rPr lang="en-GB" sz="1400" dirty="0"/>
              <a:t>-Sharing best practice</a:t>
            </a:r>
          </a:p>
          <a:p>
            <a:r>
              <a:rPr lang="en-GB" sz="1400" dirty="0"/>
              <a:t>-Role model</a:t>
            </a:r>
          </a:p>
          <a:p>
            <a:endParaRPr lang="en-GB" sz="14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10F963B-82A4-4DBB-9509-2C9EA86293D0}"/>
              </a:ext>
            </a:extLst>
          </p:cNvPr>
          <p:cNvSpPr txBox="1"/>
          <p:nvPr/>
        </p:nvSpPr>
        <p:spPr>
          <a:xfrm>
            <a:off x="6151435" y="4077050"/>
            <a:ext cx="5881765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/>
              <a:t>-Q&amp;A</a:t>
            </a:r>
          </a:p>
          <a:p>
            <a:r>
              <a:rPr lang="en-GB" sz="1400" dirty="0"/>
              <a:t>-Pupil voice</a:t>
            </a:r>
          </a:p>
          <a:p>
            <a:r>
              <a:rPr lang="en-GB" sz="1400" dirty="0"/>
              <a:t>-Book look</a:t>
            </a:r>
          </a:p>
          <a:p>
            <a:r>
              <a:rPr lang="en-GB" sz="1400" dirty="0"/>
              <a:t>-Dropping into lessons</a:t>
            </a:r>
          </a:p>
          <a:p>
            <a:r>
              <a:rPr lang="en-GB" sz="1400" dirty="0"/>
              <a:t>-Peer observations </a:t>
            </a:r>
          </a:p>
          <a:p>
            <a:r>
              <a:rPr lang="en-GB" sz="1400" dirty="0"/>
              <a:t>-Learning walks</a:t>
            </a:r>
          </a:p>
          <a:p>
            <a:r>
              <a:rPr lang="en-GB" sz="1400"/>
              <a:t>-Staff voices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1194</TotalTime>
  <Words>185</Words>
  <Application>Microsoft Office PowerPoint</Application>
  <PresentationFormat>Widescreen</PresentationFormat>
  <Paragraphs>31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Roboto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 Wilkinson</dc:creator>
  <cp:lastModifiedBy>K Wilkinson</cp:lastModifiedBy>
  <cp:revision>7</cp:revision>
  <dcterms:created xsi:type="dcterms:W3CDTF">2024-07-15T13:51:13Z</dcterms:created>
  <dcterms:modified xsi:type="dcterms:W3CDTF">2024-07-19T06:44:42Z</dcterms:modified>
</cp:coreProperties>
</file>