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10375" cy="99425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2a4fhFzt4BHS58hUQHwWOSycCW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4" d="100"/>
          <a:sy n="104" d="100"/>
        </p:scale>
        <p:origin x="75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8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8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10" name="Google Shape;210;p8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9e73b14f03_2_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29e73b14f03_2_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17" name="Google Shape;217;g29e73b14f03_2_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8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83: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83: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32" name="Google Shape;232;p1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8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8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63" name="Google Shape;263;p8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9e8dcff451_0_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g29e8dcff451_0_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g29e8dcff451_0_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8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8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8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8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8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p8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8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8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8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8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8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7" name="Google Shape;317;p8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 name="Google Shape;114;p4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8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8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8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35" name="Google Shape;335;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9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9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42" name="Google Shape;342;p9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9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9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349" name="Google Shape;349;p9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4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4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p4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1400"/>
              <a:buFont typeface="Noto Sans Symbols"/>
              <a:buChar char="∙"/>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123" name="Google Shape;123;p7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7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7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p7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7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7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50" name="Google Shape;150;p7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7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p7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7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72" name="Google Shape;172;p7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8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8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81" name="Google Shape;181;p8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8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8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1127208" y="857251"/>
            <a:ext cx="4747280" cy="309806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800"/>
              <a:buNone/>
            </a:pPr>
            <a:r>
              <a:rPr lang="en-GB" sz="3400" dirty="0">
                <a:solidFill>
                  <a:srgbClr val="FFFFFF"/>
                </a:solidFill>
                <a:latin typeface="Arial"/>
                <a:ea typeface="Arial"/>
                <a:cs typeface="Arial"/>
                <a:sym typeface="Arial"/>
              </a:rPr>
              <a:t>Pillar 1: Subject Expertise</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r>
              <a:rPr lang="en-GB" sz="3400" dirty="0">
                <a:solidFill>
                  <a:srgbClr val="FFFFFF"/>
                </a:solidFill>
                <a:latin typeface="Arial"/>
                <a:ea typeface="Arial"/>
                <a:cs typeface="Arial"/>
                <a:sym typeface="Arial"/>
              </a:rPr>
              <a:t>January 2024</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endParaRPr sz="3400" dirty="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Learning vs Training: What's the Difference and Why Should You Know"/>
          <p:cNvPicPr preferRelativeResize="0"/>
          <p:nvPr/>
        </p:nvPicPr>
        <p:blipFill rotWithShape="1">
          <a:blip r:embed="rId3">
            <a:alphaModFix/>
          </a:blip>
          <a:srcRect r="16861"/>
          <a:stretch/>
        </p:blipFill>
        <p:spPr>
          <a:xfrm>
            <a:off x="6920559" y="2193283"/>
            <a:ext cx="3737164" cy="24857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82"/>
          <p:cNvSpPr txBox="1">
            <a:spLocks noGrp="1"/>
          </p:cNvSpPr>
          <p:nvPr>
            <p:ph type="title"/>
          </p:nvPr>
        </p:nvSpPr>
        <p:spPr>
          <a:xfrm>
            <a:off x="355119" y="0"/>
            <a:ext cx="10634472" cy="713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solidFill>
                <a:schemeClr val="dk1"/>
              </a:solidFill>
            </a:endParaRPr>
          </a:p>
        </p:txBody>
      </p:sp>
      <p:pic>
        <p:nvPicPr>
          <p:cNvPr id="213" name="Google Shape;213;p82" descr="When do novices become experts? – David Didau"/>
          <p:cNvPicPr preferRelativeResize="0"/>
          <p:nvPr/>
        </p:nvPicPr>
        <p:blipFill rotWithShape="1">
          <a:blip r:embed="rId3">
            <a:alphaModFix/>
          </a:blip>
          <a:srcRect/>
          <a:stretch/>
        </p:blipFill>
        <p:spPr>
          <a:xfrm>
            <a:off x="0" y="0"/>
            <a:ext cx="12192000" cy="7048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29e73b14f03_2_0"/>
          <p:cNvSpPr txBox="1">
            <a:spLocks noGrp="1"/>
          </p:cNvSpPr>
          <p:nvPr>
            <p:ph type="title"/>
          </p:nvPr>
        </p:nvSpPr>
        <p:spPr>
          <a:xfrm>
            <a:off x="415600" y="276667"/>
            <a:ext cx="11360700" cy="7635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SzPct val="70707"/>
              <a:buNone/>
            </a:pPr>
            <a:r>
              <a:rPr lang="en-GB"/>
              <a:t>Teachers as Learning Specialists</a:t>
            </a:r>
            <a:endParaRPr/>
          </a:p>
        </p:txBody>
      </p:sp>
      <p:sp>
        <p:nvSpPr>
          <p:cNvPr id="220" name="Google Shape;220;g29e73b14f03_2_0"/>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p:txBody>
      </p:sp>
      <p:pic>
        <p:nvPicPr>
          <p:cNvPr id="221" name="Google Shape;221;g29e73b14f03_2_0"/>
          <p:cNvPicPr preferRelativeResize="0"/>
          <p:nvPr/>
        </p:nvPicPr>
        <p:blipFill rotWithShape="1">
          <a:blip r:embed="rId3">
            <a:alphaModFix/>
          </a:blip>
          <a:srcRect/>
          <a:stretch/>
        </p:blipFill>
        <p:spPr>
          <a:xfrm>
            <a:off x="706500" y="1219175"/>
            <a:ext cx="10778977" cy="54789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83"/>
          <p:cNvSpPr txBox="1">
            <a:spLocks noGrp="1"/>
          </p:cNvSpPr>
          <p:nvPr>
            <p:ph type="title"/>
          </p:nvPr>
        </p:nvSpPr>
        <p:spPr>
          <a:xfrm>
            <a:off x="456719" y="1981200"/>
            <a:ext cx="10634472" cy="713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solidFill>
                <a:schemeClr val="dk1"/>
              </a:solidFill>
            </a:endParaRPr>
          </a:p>
        </p:txBody>
      </p:sp>
      <p:sp>
        <p:nvSpPr>
          <p:cNvPr id="228" name="Google Shape;228;p83"/>
          <p:cNvSpPr/>
          <p:nvPr/>
        </p:nvSpPr>
        <p:spPr>
          <a:xfrm>
            <a:off x="387394" y="1416517"/>
            <a:ext cx="11347887" cy="2557334"/>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600"/>
              <a:buFont typeface="Arial"/>
              <a:buNone/>
            </a:pPr>
            <a:r>
              <a:rPr lang="en-GB" sz="6600" b="0" i="0" u="none" strike="noStrike" cap="none">
                <a:solidFill>
                  <a:schemeClr val="dk1"/>
                </a:solidFill>
                <a:latin typeface="Arial"/>
                <a:ea typeface="Arial"/>
                <a:cs typeface="Arial"/>
                <a:sym typeface="Arial"/>
              </a:rPr>
              <a:t>How do we help with these challenges?</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3"/>
        <p:cNvGrpSpPr/>
        <p:nvPr/>
      </p:nvGrpSpPr>
      <p:grpSpPr>
        <a:xfrm>
          <a:off x="0" y="0"/>
          <a:ext cx="0" cy="0"/>
          <a:chOff x="0" y="0"/>
          <a:chExt cx="0" cy="0"/>
        </a:xfrm>
      </p:grpSpPr>
      <p:sp>
        <p:nvSpPr>
          <p:cNvPr id="234" name="Google Shape;234;p1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5" name="Google Shape;235;p10"/>
          <p:cNvSpPr/>
          <p:nvPr/>
        </p:nvSpPr>
        <p:spPr>
          <a:xfrm flipH="1">
            <a:off x="2" y="0"/>
            <a:ext cx="12191998" cy="1575955"/>
          </a:xfrm>
          <a:prstGeom prst="rect">
            <a:avLst/>
          </a:prstGeom>
          <a:gradFill>
            <a:gsLst>
              <a:gs pos="0">
                <a:srgbClr val="000000">
                  <a:alpha val="95294"/>
                </a:srgbClr>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6" name="Google Shape;236;p10"/>
          <p:cNvSpPr/>
          <p:nvPr/>
        </p:nvSpPr>
        <p:spPr>
          <a:xfrm rot="10800000" flipH="1">
            <a:off x="8128857" y="0"/>
            <a:ext cx="4063143" cy="1576412"/>
          </a:xfrm>
          <a:prstGeom prst="rect">
            <a:avLst/>
          </a:prstGeom>
          <a:gradFill>
            <a:gsLst>
              <a:gs pos="0">
                <a:srgbClr val="1F3864">
                  <a:alpha val="67450"/>
                </a:srgbClr>
              </a:gs>
              <a:gs pos="19000">
                <a:srgbClr val="1F3864">
                  <a:alpha val="67450"/>
                </a:srgbClr>
              </a:gs>
              <a:gs pos="100000">
                <a:srgbClr val="4472C4">
                  <a:alpha val="78431"/>
                </a:srgbClr>
              </a:gs>
            </a:gsLst>
            <a:lin ang="19199999"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7" name="Google Shape;237;p10"/>
          <p:cNvSpPr/>
          <p:nvPr/>
        </p:nvSpPr>
        <p:spPr>
          <a:xfrm rot="5400000">
            <a:off x="5307777" y="-5307778"/>
            <a:ext cx="1576446" cy="12192002"/>
          </a:xfrm>
          <a:prstGeom prst="rect">
            <a:avLst/>
          </a:prstGeom>
          <a:gradFill>
            <a:gsLst>
              <a:gs pos="0">
                <a:srgbClr val="4472C4">
                  <a:alpha val="0"/>
                </a:srgbClr>
              </a:gs>
              <a:gs pos="23000">
                <a:srgbClr val="4472C4">
                  <a:alpha val="0"/>
                </a:srgbClr>
              </a:gs>
              <a:gs pos="99000">
                <a:srgbClr val="000000">
                  <a:alpha val="73333"/>
                </a:srgbClr>
              </a:gs>
              <a:gs pos="100000">
                <a:srgbClr val="000000">
                  <a:alpha val="73333"/>
                </a:srgbClr>
              </a:gs>
            </a:gsLst>
            <a:lin ang="20399999"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8" name="Google Shape;238;p10"/>
          <p:cNvSpPr txBox="1">
            <a:spLocks noGrp="1"/>
          </p:cNvSpPr>
          <p:nvPr>
            <p:ph type="title"/>
          </p:nvPr>
        </p:nvSpPr>
        <p:spPr>
          <a:xfrm>
            <a:off x="1371597" y="348865"/>
            <a:ext cx="10044023" cy="8777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818"/>
              <a:buNone/>
            </a:pPr>
            <a:r>
              <a:rPr lang="en-GB" sz="4000" b="1">
                <a:solidFill>
                  <a:srgbClr val="FFFFFF"/>
                </a:solidFill>
                <a:latin typeface="Arial"/>
                <a:ea typeface="Arial"/>
                <a:cs typeface="Arial"/>
                <a:sym typeface="Arial"/>
              </a:rPr>
              <a:t>School and subject curriculum planning</a:t>
            </a:r>
            <a:endParaRPr sz="4000">
              <a:solidFill>
                <a:srgbClr val="FFFFFF"/>
              </a:solidFill>
              <a:latin typeface="Arial"/>
              <a:ea typeface="Arial"/>
              <a:cs typeface="Arial"/>
              <a:sym typeface="Arial"/>
            </a:endParaRPr>
          </a:p>
        </p:txBody>
      </p:sp>
      <p:grpSp>
        <p:nvGrpSpPr>
          <p:cNvPr id="239" name="Google Shape;239;p10"/>
          <p:cNvGrpSpPr/>
          <p:nvPr/>
        </p:nvGrpSpPr>
        <p:grpSpPr>
          <a:xfrm>
            <a:off x="2135101" y="1807025"/>
            <a:ext cx="8436096" cy="4623986"/>
            <a:chOff x="1503016" y="27319"/>
            <a:chExt cx="8436096" cy="4623986"/>
          </a:xfrm>
        </p:grpSpPr>
        <p:sp>
          <p:nvSpPr>
            <p:cNvPr id="240" name="Google Shape;240;p10"/>
            <p:cNvSpPr/>
            <p:nvPr/>
          </p:nvSpPr>
          <p:spPr>
            <a:xfrm>
              <a:off x="1503016" y="78122"/>
              <a:ext cx="988392" cy="988392"/>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10"/>
            <p:cNvSpPr/>
            <p:nvPr/>
          </p:nvSpPr>
          <p:spPr>
            <a:xfrm>
              <a:off x="1710578" y="285685"/>
              <a:ext cx="573267" cy="573267"/>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10"/>
            <p:cNvSpPr/>
            <p:nvPr/>
          </p:nvSpPr>
          <p:spPr>
            <a:xfrm>
              <a:off x="2703206" y="78122"/>
              <a:ext cx="2329782" cy="98839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10"/>
            <p:cNvSpPr txBox="1"/>
            <p:nvPr/>
          </p:nvSpPr>
          <p:spPr>
            <a:xfrm>
              <a:off x="2703206" y="78122"/>
              <a:ext cx="2329782" cy="988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Commensurate with the national curriculum (or better)</a:t>
              </a:r>
              <a:endParaRPr sz="2400" b="0" i="0" u="none" strike="noStrike" cap="none">
                <a:solidFill>
                  <a:srgbClr val="000000"/>
                </a:solidFill>
                <a:latin typeface="Arial"/>
                <a:ea typeface="Arial"/>
                <a:cs typeface="Arial"/>
                <a:sym typeface="Arial"/>
              </a:endParaRPr>
            </a:p>
          </p:txBody>
        </p:sp>
        <p:sp>
          <p:nvSpPr>
            <p:cNvPr id="244" name="Google Shape;244;p10"/>
            <p:cNvSpPr/>
            <p:nvPr/>
          </p:nvSpPr>
          <p:spPr>
            <a:xfrm>
              <a:off x="5533574" y="27319"/>
              <a:ext cx="988392" cy="988392"/>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10"/>
            <p:cNvSpPr/>
            <p:nvPr/>
          </p:nvSpPr>
          <p:spPr>
            <a:xfrm>
              <a:off x="5761524" y="285685"/>
              <a:ext cx="573267" cy="573267"/>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10"/>
            <p:cNvSpPr/>
            <p:nvPr/>
          </p:nvSpPr>
          <p:spPr>
            <a:xfrm>
              <a:off x="6697523" y="145116"/>
              <a:ext cx="3241589" cy="98839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10"/>
            <p:cNvSpPr txBox="1"/>
            <p:nvPr/>
          </p:nvSpPr>
          <p:spPr>
            <a:xfrm>
              <a:off x="6697523" y="145116"/>
              <a:ext cx="3241589" cy="988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The curriculum identifies the most important knowledge that </a:t>
              </a:r>
              <a:r>
                <a:rPr lang="en-GB" sz="2400" b="1" i="0" u="none" strike="noStrike" cap="none">
                  <a:solidFill>
                    <a:srgbClr val="000000"/>
                  </a:solidFill>
                  <a:latin typeface="Arial"/>
                  <a:ea typeface="Arial"/>
                  <a:cs typeface="Arial"/>
                  <a:sym typeface="Arial"/>
                </a:rPr>
                <a:t>all</a:t>
              </a:r>
              <a:r>
                <a:rPr lang="en-GB" sz="2400" b="0" i="0" u="none" strike="noStrike" cap="none">
                  <a:solidFill>
                    <a:srgbClr val="000000"/>
                  </a:solidFill>
                  <a:latin typeface="Arial"/>
                  <a:ea typeface="Arial"/>
                  <a:cs typeface="Arial"/>
                  <a:sym typeface="Arial"/>
                </a:rPr>
                <a:t> pupils need to learn and when</a:t>
              </a:r>
              <a:r>
                <a:rPr lang="en-GB" sz="1800" b="0" i="0" u="none" strike="noStrike" cap="none">
                  <a:solidFill>
                    <a:srgbClr val="000000"/>
                  </a:solidFill>
                  <a:latin typeface="Arial"/>
                  <a:ea typeface="Arial"/>
                  <a:cs typeface="Arial"/>
                  <a:sym typeface="Arial"/>
                </a:rPr>
                <a:t>.</a:t>
              </a:r>
              <a:endParaRPr sz="1800" b="0" i="0" u="none" strike="noStrike" cap="none">
                <a:solidFill>
                  <a:srgbClr val="000000"/>
                </a:solidFill>
                <a:latin typeface="Arial"/>
                <a:ea typeface="Arial"/>
                <a:cs typeface="Arial"/>
                <a:sym typeface="Arial"/>
              </a:endParaRPr>
            </a:p>
          </p:txBody>
        </p:sp>
        <p:sp>
          <p:nvSpPr>
            <p:cNvPr id="248" name="Google Shape;248;p10"/>
            <p:cNvSpPr/>
            <p:nvPr/>
          </p:nvSpPr>
          <p:spPr>
            <a:xfrm>
              <a:off x="1503016" y="1870518"/>
              <a:ext cx="988392" cy="988392"/>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10"/>
            <p:cNvSpPr/>
            <p:nvPr/>
          </p:nvSpPr>
          <p:spPr>
            <a:xfrm>
              <a:off x="1710578" y="2078080"/>
              <a:ext cx="573267" cy="573267"/>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0"/>
            <p:cNvSpPr/>
            <p:nvPr/>
          </p:nvSpPr>
          <p:spPr>
            <a:xfrm>
              <a:off x="2703206" y="1870518"/>
              <a:ext cx="2329782" cy="98839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10"/>
            <p:cNvSpPr txBox="1"/>
            <p:nvPr/>
          </p:nvSpPr>
          <p:spPr>
            <a:xfrm>
              <a:off x="2703206" y="1870518"/>
              <a:ext cx="2329782" cy="988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Arial"/>
                  <a:ea typeface="Arial"/>
                  <a:cs typeface="Arial"/>
                  <a:sym typeface="Arial"/>
                </a:rPr>
                <a:t>Curriculum is planned and </a:t>
              </a:r>
              <a:r>
                <a:rPr lang="en-GB" sz="2000" b="1" i="0" u="none" strike="noStrike" cap="none">
                  <a:solidFill>
                    <a:srgbClr val="000000"/>
                  </a:solidFill>
                  <a:latin typeface="Arial"/>
                  <a:ea typeface="Arial"/>
                  <a:cs typeface="Arial"/>
                  <a:sym typeface="Arial"/>
                </a:rPr>
                <a:t>sequenced</a:t>
              </a:r>
              <a:r>
                <a:rPr lang="en-GB" sz="2000" b="0" i="0" u="none" strike="noStrike" cap="none">
                  <a:solidFill>
                    <a:srgbClr val="000000"/>
                  </a:solidFill>
                  <a:latin typeface="Arial"/>
                  <a:ea typeface="Arial"/>
                  <a:cs typeface="Arial"/>
                  <a:sym typeface="Arial"/>
                </a:rPr>
                <a:t> to build on, and deepen, what has been taught before</a:t>
              </a:r>
              <a:r>
                <a:rPr lang="en-GB" sz="1600" b="0" i="0" u="none" strike="noStrike" cap="none">
                  <a:solidFill>
                    <a:srgbClr val="000000"/>
                  </a:solidFill>
                  <a:latin typeface="Arial"/>
                  <a:ea typeface="Arial"/>
                  <a:cs typeface="Arial"/>
                  <a:sym typeface="Arial"/>
                </a:rPr>
                <a:t>. </a:t>
              </a:r>
              <a:endParaRPr sz="1600" b="0" i="0" u="none" strike="noStrike" cap="none">
                <a:solidFill>
                  <a:srgbClr val="000000"/>
                </a:solidFill>
                <a:latin typeface="Arial"/>
                <a:ea typeface="Arial"/>
                <a:cs typeface="Arial"/>
                <a:sym typeface="Arial"/>
              </a:endParaRPr>
            </a:p>
          </p:txBody>
        </p:sp>
        <p:sp>
          <p:nvSpPr>
            <p:cNvPr id="252" name="Google Shape;252;p10"/>
            <p:cNvSpPr/>
            <p:nvPr/>
          </p:nvSpPr>
          <p:spPr>
            <a:xfrm>
              <a:off x="5578635" y="1768921"/>
              <a:ext cx="988392" cy="988392"/>
            </a:xfrm>
            <a:prstGeom prst="ellipse">
              <a:avLst/>
            </a:prstGeom>
            <a:solidFill>
              <a:srgbClr val="599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0"/>
            <p:cNvSpPr/>
            <p:nvPr/>
          </p:nvSpPr>
          <p:spPr>
            <a:xfrm>
              <a:off x="5761524" y="1863758"/>
              <a:ext cx="573267" cy="573267"/>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0"/>
            <p:cNvSpPr/>
            <p:nvPr/>
          </p:nvSpPr>
          <p:spPr>
            <a:xfrm>
              <a:off x="6753216" y="1845116"/>
              <a:ext cx="3066785" cy="98839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0"/>
            <p:cNvSpPr txBox="1"/>
            <p:nvPr/>
          </p:nvSpPr>
          <p:spPr>
            <a:xfrm>
              <a:off x="6753216" y="1845116"/>
              <a:ext cx="3066785" cy="988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GB" sz="1800" b="1" i="0" u="none" strike="noStrike" cap="none">
                  <a:solidFill>
                    <a:srgbClr val="000000"/>
                  </a:solidFill>
                  <a:latin typeface="Arial"/>
                  <a:ea typeface="Arial"/>
                  <a:cs typeface="Arial"/>
                  <a:sym typeface="Arial"/>
                </a:rPr>
                <a:t>‘</a:t>
              </a:r>
              <a:r>
                <a:rPr lang="en-GB" sz="2400" b="1" i="0" u="none" strike="noStrike" cap="none">
                  <a:solidFill>
                    <a:srgbClr val="000000"/>
                  </a:solidFill>
                  <a:latin typeface="Arial"/>
                  <a:ea typeface="Arial"/>
                  <a:cs typeface="Arial"/>
                  <a:sym typeface="Arial"/>
                </a:rPr>
                <a:t>End points</a:t>
              </a:r>
              <a:r>
                <a:rPr lang="en-GB" sz="2400" b="0" i="0" u="none" strike="noStrike" cap="none">
                  <a:solidFill>
                    <a:srgbClr val="000000"/>
                  </a:solidFill>
                  <a:latin typeface="Arial"/>
                  <a:ea typeface="Arial"/>
                  <a:cs typeface="Arial"/>
                  <a:sym typeface="Arial"/>
                </a:rPr>
                <a:t>’ - what the curriculum is building towards.</a:t>
              </a:r>
              <a:endParaRPr sz="1800" b="0" i="0" u="none" strike="noStrike" cap="none">
                <a:solidFill>
                  <a:srgbClr val="000000"/>
                </a:solidFill>
                <a:latin typeface="Arial"/>
                <a:ea typeface="Arial"/>
                <a:cs typeface="Arial"/>
                <a:sym typeface="Arial"/>
              </a:endParaRPr>
            </a:p>
          </p:txBody>
        </p:sp>
        <p:sp>
          <p:nvSpPr>
            <p:cNvPr id="256" name="Google Shape;256;p10"/>
            <p:cNvSpPr/>
            <p:nvPr/>
          </p:nvSpPr>
          <p:spPr>
            <a:xfrm>
              <a:off x="1503016" y="3662913"/>
              <a:ext cx="988392" cy="988392"/>
            </a:xfrm>
            <a:prstGeom prst="ellipse">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0"/>
            <p:cNvSpPr/>
            <p:nvPr/>
          </p:nvSpPr>
          <p:spPr>
            <a:xfrm>
              <a:off x="1710578" y="3870476"/>
              <a:ext cx="573267" cy="573267"/>
            </a:xfrm>
            <a:prstGeom prst="rect">
              <a:avLst/>
            </a:prstGeom>
            <a:blipFill rotWithShape="1">
              <a:blip r:embed="rId7">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0"/>
            <p:cNvSpPr/>
            <p:nvPr/>
          </p:nvSpPr>
          <p:spPr>
            <a:xfrm>
              <a:off x="2703206" y="3662913"/>
              <a:ext cx="2329782" cy="98839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0"/>
            <p:cNvSpPr txBox="1"/>
            <p:nvPr/>
          </p:nvSpPr>
          <p:spPr>
            <a:xfrm>
              <a:off x="2703206" y="3662913"/>
              <a:ext cx="2329782" cy="98839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Reading, vocabulary and cultural capital, </a:t>
              </a:r>
              <a:r>
                <a:rPr lang="en-GB" sz="2400" b="0" i="0" u="none" strike="noStrike" cap="none">
                  <a:solidFill>
                    <a:srgbClr val="000000"/>
                  </a:solidFill>
                  <a:latin typeface="Arial"/>
                  <a:ea typeface="Arial"/>
                  <a:cs typeface="Arial"/>
                  <a:sym typeface="Arial"/>
                </a:rPr>
                <a:t>are prioritised.</a:t>
              </a:r>
              <a:endParaRPr sz="2400" b="0" i="0" u="none" strike="noStrike" cap="none">
                <a:solidFill>
                  <a:srgbClr val="000000"/>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84"/>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sz="4900" b="1"/>
              <a:t>Powerful </a:t>
            </a:r>
            <a:r>
              <a:rPr lang="en-GB" sz="49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Curriculum Team Discussions</a:t>
            </a:r>
            <a:endParaRPr sz="4900"/>
          </a:p>
        </p:txBody>
      </p:sp>
      <p:sp>
        <p:nvSpPr>
          <p:cNvPr id="266" name="Google Shape;266;p84"/>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a:bodyPr>
          <a:lstStyle/>
          <a:p>
            <a:pPr marL="0" lvl="0" indent="0" algn="ctr" rtl="0">
              <a:lnSpc>
                <a:spcPct val="120000"/>
              </a:lnSpc>
              <a:spcBef>
                <a:spcPts val="0"/>
              </a:spcBef>
              <a:spcAft>
                <a:spcPts val="0"/>
              </a:spcAft>
              <a:buClr>
                <a:schemeClr val="dk1"/>
              </a:buClr>
              <a:buSzPts val="1575"/>
              <a:buNone/>
            </a:pPr>
            <a:r>
              <a:rPr lang="en-GB"/>
              <a:t>“Continuously curious, continuously reflective”</a:t>
            </a:r>
            <a:endParaRPr/>
          </a:p>
          <a:p>
            <a:pPr marL="152396" lvl="0" indent="0" algn="l" rtl="0">
              <a:lnSpc>
                <a:spcPct val="90000"/>
              </a:lnSpc>
              <a:spcBef>
                <a:spcPts val="0"/>
              </a:spcBef>
              <a:spcAft>
                <a:spcPts val="0"/>
              </a:spcAft>
              <a:buClr>
                <a:schemeClr val="dk1"/>
              </a:buClr>
              <a:buSzPts val="7200"/>
              <a:buNone/>
            </a:pPr>
            <a:endParaRPr/>
          </a:p>
        </p:txBody>
      </p:sp>
      <p:sp>
        <p:nvSpPr>
          <p:cNvPr id="267" name="Google Shape;267;p84"/>
          <p:cNvSpPr/>
          <p:nvPr/>
        </p:nvSpPr>
        <p:spPr>
          <a:xfrm>
            <a:off x="207800" y="2486008"/>
            <a:ext cx="2219325"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Allocate Regular Time </a:t>
            </a:r>
            <a:endParaRPr sz="2000" b="0" i="0" u="none" strike="noStrike" cap="none">
              <a:solidFill>
                <a:schemeClr val="lt1"/>
              </a:solidFill>
              <a:latin typeface="Arial"/>
              <a:ea typeface="Arial"/>
              <a:cs typeface="Arial"/>
              <a:sym typeface="Arial"/>
            </a:endParaRPr>
          </a:p>
        </p:txBody>
      </p:sp>
      <p:sp>
        <p:nvSpPr>
          <p:cNvPr id="268" name="Google Shape;268;p84"/>
          <p:cNvSpPr/>
          <p:nvPr/>
        </p:nvSpPr>
        <p:spPr>
          <a:xfrm>
            <a:off x="2579525" y="2486008"/>
            <a:ext cx="2219325"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Review of </a:t>
            </a:r>
            <a:r>
              <a:rPr lang="en-GB" sz="2000" b="0" i="0" u="none" strike="noStrike" cap="none">
                <a:solidFill>
                  <a:schemeClr val="lt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prior learning </a:t>
            </a:r>
            <a:endParaRPr sz="2000" b="0" i="0" u="none" strike="noStrike" cap="none">
              <a:solidFill>
                <a:schemeClr val="lt1"/>
              </a:solidFill>
              <a:latin typeface="Arial"/>
              <a:ea typeface="Arial"/>
              <a:cs typeface="Arial"/>
              <a:sym typeface="Arial"/>
            </a:endParaRPr>
          </a:p>
        </p:txBody>
      </p:sp>
      <p:sp>
        <p:nvSpPr>
          <p:cNvPr id="269" name="Google Shape;269;p84"/>
          <p:cNvSpPr/>
          <p:nvPr/>
        </p:nvSpPr>
        <p:spPr>
          <a:xfrm>
            <a:off x="4930695" y="2486007"/>
            <a:ext cx="2351168"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Implementation of future learning </a:t>
            </a:r>
            <a:endParaRPr sz="2000" b="0" i="0" u="none" strike="noStrike" cap="none">
              <a:solidFill>
                <a:schemeClr val="lt1"/>
              </a:solidFill>
              <a:latin typeface="Arial"/>
              <a:ea typeface="Arial"/>
              <a:cs typeface="Arial"/>
              <a:sym typeface="Arial"/>
            </a:endParaRPr>
          </a:p>
        </p:txBody>
      </p:sp>
      <p:sp>
        <p:nvSpPr>
          <p:cNvPr id="270" name="Google Shape;270;p84"/>
          <p:cNvSpPr/>
          <p:nvPr/>
        </p:nvSpPr>
        <p:spPr>
          <a:xfrm>
            <a:off x="7545549" y="2486007"/>
            <a:ext cx="2219325"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Facilitate Peer Planning</a:t>
            </a:r>
            <a:endParaRPr sz="2000" b="0" i="0" u="none" strike="noStrike" cap="none">
              <a:solidFill>
                <a:schemeClr val="lt1"/>
              </a:solidFill>
              <a:latin typeface="Arial"/>
              <a:ea typeface="Arial"/>
              <a:cs typeface="Arial"/>
              <a:sym typeface="Arial"/>
            </a:endParaRPr>
          </a:p>
        </p:txBody>
      </p:sp>
      <p:sp>
        <p:nvSpPr>
          <p:cNvPr id="271" name="Google Shape;271;p84"/>
          <p:cNvSpPr/>
          <p:nvPr/>
        </p:nvSpPr>
        <p:spPr>
          <a:xfrm>
            <a:off x="9896718" y="2486006"/>
            <a:ext cx="2219325" cy="1304925"/>
          </a:xfrm>
          <a:prstGeom prst="homePlate">
            <a:avLst>
              <a:gd name="adj" fmla="val 50000"/>
            </a:avLst>
          </a:prstGeom>
          <a:solidFill>
            <a:srgbClr val="A8D08C"/>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Arial"/>
                <a:ea typeface="Arial"/>
                <a:cs typeface="Arial"/>
                <a:sym typeface="Arial"/>
              </a:rPr>
              <a:t>Check!</a:t>
            </a: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29e8dcff451_0_0"/>
          <p:cNvSpPr txBox="1">
            <a:spLocks noGrp="1"/>
          </p:cNvSpPr>
          <p:nvPr>
            <p:ph type="title"/>
          </p:nvPr>
        </p:nvSpPr>
        <p:spPr>
          <a:xfrm>
            <a:off x="456719" y="1981200"/>
            <a:ext cx="10634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solidFill>
                <a:schemeClr val="dk1"/>
              </a:solidFill>
            </a:endParaRPr>
          </a:p>
        </p:txBody>
      </p:sp>
      <p:pic>
        <p:nvPicPr>
          <p:cNvPr id="278" name="Google Shape;278;g29e8dcff451_0_0"/>
          <p:cNvPicPr preferRelativeResize="0"/>
          <p:nvPr/>
        </p:nvPicPr>
        <p:blipFill rotWithShape="1">
          <a:blip r:embed="rId3">
            <a:alphaModFix/>
          </a:blip>
          <a:srcRect/>
          <a:stretch/>
        </p:blipFill>
        <p:spPr>
          <a:xfrm>
            <a:off x="456725" y="845475"/>
            <a:ext cx="2639242" cy="3858001"/>
          </a:xfrm>
          <a:prstGeom prst="rect">
            <a:avLst/>
          </a:prstGeom>
          <a:noFill/>
          <a:ln>
            <a:noFill/>
          </a:ln>
        </p:spPr>
      </p:pic>
      <p:pic>
        <p:nvPicPr>
          <p:cNvPr id="279" name="Google Shape;279;g29e8dcff451_0_0"/>
          <p:cNvPicPr preferRelativeResize="0"/>
          <p:nvPr/>
        </p:nvPicPr>
        <p:blipFill rotWithShape="1">
          <a:blip r:embed="rId4">
            <a:alphaModFix/>
          </a:blip>
          <a:srcRect/>
          <a:stretch/>
        </p:blipFill>
        <p:spPr>
          <a:xfrm>
            <a:off x="3278242" y="1114425"/>
            <a:ext cx="8791232" cy="28908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5"/>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r>
              <a:rPr lang="en-GB" sz="2500" b="0" i="0" u="none" strike="noStrike" cap="none">
                <a:solidFill>
                  <a:schemeClr val="dk1"/>
                </a:solidFill>
                <a:latin typeface="Calibri"/>
                <a:ea typeface="Calibri"/>
                <a:cs typeface="Calibri"/>
                <a:sym typeface="Calibri"/>
              </a:rPr>
              <a:t>Jane is leading her history department meeting. Last week, the department delivered lessons on ‘how William secured control of England in the 11</a:t>
            </a:r>
            <a:r>
              <a:rPr lang="en-GB" sz="2500" b="0" i="0" u="none" strike="noStrike" cap="none" baseline="30000">
                <a:solidFill>
                  <a:schemeClr val="dk1"/>
                </a:solidFill>
                <a:latin typeface="Calibri"/>
                <a:ea typeface="Calibri"/>
                <a:cs typeface="Calibri"/>
                <a:sym typeface="Calibri"/>
              </a:rPr>
              <a:t>th</a:t>
            </a:r>
            <a:r>
              <a:rPr lang="en-GB" sz="2500" b="0" i="0" u="none" strike="noStrike" cap="none">
                <a:solidFill>
                  <a:schemeClr val="dk1"/>
                </a:solidFill>
                <a:latin typeface="Calibri"/>
                <a:ea typeface="Calibri"/>
                <a:cs typeface="Calibri"/>
                <a:sym typeface="Calibri"/>
              </a:rPr>
              <a:t> century’. Jane asks teachers which misconceptions were identified from formative assessment in lessons. All classes confused Harald Hardrada and Harold Godwinson. In one class, pupils struggled to understand why the Doomsday Book was so significant. </a:t>
            </a:r>
            <a:endParaRPr sz="5800" b="0" i="0" u="none" strike="noStrike" cap="none">
              <a:solidFill>
                <a:schemeClr val="dk1"/>
              </a:solidFill>
              <a:latin typeface="Calibri"/>
              <a:ea typeface="Calibri"/>
              <a:cs typeface="Calibri"/>
              <a:sym typeface="Calibri"/>
            </a:endParaRPr>
          </a:p>
        </p:txBody>
      </p:sp>
      <p:sp>
        <p:nvSpPr>
          <p:cNvPr id="286" name="Google Shape;286;p85"/>
          <p:cNvSpPr/>
          <p:nvPr/>
        </p:nvSpPr>
        <p:spPr>
          <a:xfrm>
            <a:off x="329725" y="332471"/>
            <a:ext cx="11347800" cy="1151100"/>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b="0" i="0" u="none" strike="noStrike" cap="none">
                <a:solidFill>
                  <a:schemeClr val="dk1"/>
                </a:solidFill>
                <a:latin typeface="Arial"/>
                <a:ea typeface="Arial"/>
                <a:cs typeface="Arial"/>
                <a:sym typeface="Arial"/>
              </a:rPr>
              <a:t>Activity: What might this look like?</a:t>
            </a:r>
            <a:endParaRPr sz="1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1"/>
        <p:cNvGrpSpPr/>
        <p:nvPr/>
      </p:nvGrpSpPr>
      <p:grpSpPr>
        <a:xfrm>
          <a:off x="0" y="0"/>
          <a:ext cx="0" cy="0"/>
          <a:chOff x="0" y="0"/>
          <a:chExt cx="0" cy="0"/>
        </a:xfrm>
      </p:grpSpPr>
      <p:sp>
        <p:nvSpPr>
          <p:cNvPr id="292" name="Google Shape;292;p8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3" name="Google Shape;293;p86"/>
          <p:cNvSpPr/>
          <p:nvPr/>
        </p:nvSpPr>
        <p:spPr>
          <a:xfrm rot="5400000" flipH="1">
            <a:off x="-1410084" y="1410082"/>
            <a:ext cx="6858000" cy="4037836"/>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4" name="Google Shape;294;p86"/>
          <p:cNvSpPr/>
          <p:nvPr/>
        </p:nvSpPr>
        <p:spPr>
          <a:xfrm rot="5400000" flipH="1">
            <a:off x="-1410085" y="1420219"/>
            <a:ext cx="6857999" cy="4037839"/>
          </a:xfrm>
          <a:prstGeom prst="rect">
            <a:avLst/>
          </a:prstGeom>
          <a:gradFill>
            <a:gsLst>
              <a:gs pos="0">
                <a:srgbClr val="000000">
                  <a:alpha val="0"/>
                </a:srgbClr>
              </a:gs>
              <a:gs pos="99000">
                <a:srgbClr val="4472C4">
                  <a:alpha val="45490"/>
                </a:srgbClr>
              </a:gs>
              <a:gs pos="100000">
                <a:srgbClr val="4472C4">
                  <a:alpha val="4549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5" name="Google Shape;295;p86"/>
          <p:cNvSpPr/>
          <p:nvPr/>
        </p:nvSpPr>
        <p:spPr>
          <a:xfrm rot="5400000" flipH="1">
            <a:off x="767923" y="3588085"/>
            <a:ext cx="2501979" cy="4037841"/>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6" name="Google Shape;296;p86"/>
          <p:cNvSpPr/>
          <p:nvPr/>
        </p:nvSpPr>
        <p:spPr>
          <a:xfrm rot="-964587">
            <a:off x="-501737" y="969718"/>
            <a:ext cx="3900357" cy="4178958"/>
          </a:xfrm>
          <a:custGeom>
            <a:avLst/>
            <a:gdLst/>
            <a:ahLst/>
            <a:cxnLst/>
            <a:rect l="l" t="t" r="r" b="b"/>
            <a:pathLst>
              <a:path w="3900357" h="4178958" extrusionOk="0">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472C4">
                  <a:alpha val="42352"/>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7" name="Google Shape;297;p86"/>
          <p:cNvSpPr/>
          <p:nvPr/>
        </p:nvSpPr>
        <p:spPr>
          <a:xfrm rot="5400000" flipH="1">
            <a:off x="-1410093" y="1399943"/>
            <a:ext cx="6858003" cy="4037835"/>
          </a:xfrm>
          <a:prstGeom prst="rect">
            <a:avLst/>
          </a:prstGeom>
          <a:gradFill>
            <a:gsLst>
              <a:gs pos="0">
                <a:srgbClr val="000000">
                  <a:alpha val="0"/>
                </a:srgbClr>
              </a:gs>
              <a:gs pos="99000">
                <a:srgbClr val="8DA9DB">
                  <a:alpha val="10588"/>
                </a:srgbClr>
              </a:gs>
              <a:gs pos="100000">
                <a:srgbClr val="8DA9DB">
                  <a:alpha val="10588"/>
                </a:srgbClr>
              </a:gs>
            </a:gsLst>
            <a:lin ang="7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8" name="Google Shape;298;p86"/>
          <p:cNvSpPr txBox="1">
            <a:spLocks noGrp="1"/>
          </p:cNvSpPr>
          <p:nvPr>
            <p:ph type="title"/>
          </p:nvPr>
        </p:nvSpPr>
        <p:spPr>
          <a:xfrm>
            <a:off x="466722" y="586855"/>
            <a:ext cx="3201366"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a:solidFill>
                  <a:srgbClr val="FFFFFF"/>
                </a:solidFill>
                <a:latin typeface="Arial"/>
                <a:ea typeface="Arial"/>
                <a:cs typeface="Arial"/>
                <a:sym typeface="Arial"/>
              </a:rPr>
              <a:t>Discussion Point</a:t>
            </a:r>
            <a:endParaRPr/>
          </a:p>
        </p:txBody>
      </p:sp>
      <p:sp>
        <p:nvSpPr>
          <p:cNvPr id="299" name="Google Shape;299;p86"/>
          <p:cNvSpPr txBox="1">
            <a:spLocks noGrp="1"/>
          </p:cNvSpPr>
          <p:nvPr>
            <p:ph type="body" idx="1"/>
          </p:nvPr>
        </p:nvSpPr>
        <p:spPr>
          <a:xfrm>
            <a:off x="4134811" y="649480"/>
            <a:ext cx="4247190" cy="5546047"/>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SzPts val="1800"/>
              <a:buNone/>
            </a:pPr>
            <a:r>
              <a:rPr lang="en-GB" sz="2000">
                <a:solidFill>
                  <a:schemeClr val="dk1"/>
                </a:solidFill>
                <a:latin typeface="Arial"/>
                <a:ea typeface="Arial"/>
                <a:cs typeface="Arial"/>
                <a:sym typeface="Arial"/>
              </a:rPr>
              <a:t>Take a forthcoming lesson or learning point from your scheme of learning. </a:t>
            </a:r>
            <a:endParaRPr/>
          </a:p>
          <a:p>
            <a:pPr marL="0" lvl="0" indent="0" algn="l" rtl="0">
              <a:lnSpc>
                <a:spcPct val="90000"/>
              </a:lnSpc>
              <a:spcBef>
                <a:spcPts val="600"/>
              </a:spcBef>
              <a:spcAft>
                <a:spcPts val="0"/>
              </a:spcAft>
              <a:buSzPts val="1800"/>
              <a:buNone/>
            </a:pPr>
            <a:r>
              <a:rPr lang="en-GB" sz="2000">
                <a:solidFill>
                  <a:schemeClr val="dk1"/>
                </a:solidFill>
                <a:latin typeface="Arial"/>
                <a:ea typeface="Arial"/>
                <a:cs typeface="Arial"/>
                <a:sym typeface="Arial"/>
              </a:rPr>
              <a:t>Use the ‘powerful curriculum discussion’ to talk about how you might have a departmental discussion in your subject.</a:t>
            </a:r>
            <a:endParaRPr/>
          </a:p>
          <a:p>
            <a:pPr marL="114300" lvl="0" indent="0" algn="l" rtl="0">
              <a:lnSpc>
                <a:spcPct val="90000"/>
              </a:lnSpc>
              <a:spcBef>
                <a:spcPts val="600"/>
              </a:spcBef>
              <a:spcAft>
                <a:spcPts val="0"/>
              </a:spcAft>
              <a:buSzPts val="1800"/>
              <a:buFont typeface="Arial"/>
              <a:buNone/>
            </a:pPr>
            <a:endParaRPr sz="2000">
              <a:solidFill>
                <a:schemeClr val="dk1"/>
              </a:solidFill>
              <a:latin typeface="Arial"/>
              <a:ea typeface="Arial"/>
              <a:cs typeface="Arial"/>
              <a:sym typeface="Arial"/>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What has been taught before?</a:t>
            </a:r>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What misconceptions arise from this?</a:t>
            </a:r>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Where do you place X in your lesson sequence and why?</a:t>
            </a:r>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What pedagogy do you use to deliver this (include abstract concepts).</a:t>
            </a:r>
            <a:endParaRPr/>
          </a:p>
          <a:p>
            <a:pPr marL="457200" lvl="0" indent="-228600" algn="l" rtl="0">
              <a:lnSpc>
                <a:spcPct val="90000"/>
              </a:lnSpc>
              <a:spcBef>
                <a:spcPts val="600"/>
              </a:spcBef>
              <a:spcAft>
                <a:spcPts val="600"/>
              </a:spcAft>
              <a:buSzPts val="1800"/>
              <a:buFont typeface="Arial"/>
              <a:buChar char="•"/>
            </a:pPr>
            <a:r>
              <a:rPr lang="en-GB" sz="2000">
                <a:solidFill>
                  <a:schemeClr val="dk1"/>
                </a:solidFill>
                <a:latin typeface="Arial"/>
                <a:ea typeface="Arial"/>
                <a:cs typeface="Arial"/>
                <a:sym typeface="Arial"/>
              </a:rPr>
              <a:t>How do you break X down to smaller components for pupils with SEND.</a:t>
            </a:r>
            <a:endParaRPr/>
          </a:p>
        </p:txBody>
      </p:sp>
      <p:pic>
        <p:nvPicPr>
          <p:cNvPr id="300" name="Google Shape;300;p86" descr="Board Room"/>
          <p:cNvPicPr preferRelativeResize="0"/>
          <p:nvPr/>
        </p:nvPicPr>
        <p:blipFill rotWithShape="1">
          <a:blip r:embed="rId3">
            <a:alphaModFix/>
          </a:blip>
          <a:srcRect/>
          <a:stretch/>
        </p:blipFill>
        <p:spPr>
          <a:xfrm>
            <a:off x="8109502" y="1627051"/>
            <a:ext cx="3615776" cy="36157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7" name="Google Shape;307;p87"/>
          <p:cNvSpPr/>
          <p:nvPr/>
        </p:nvSpPr>
        <p:spPr>
          <a:xfrm rot="5400000" flipH="1">
            <a:off x="-638515" y="639280"/>
            <a:ext cx="6858000" cy="5579440"/>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8" name="Google Shape;308;p87"/>
          <p:cNvSpPr/>
          <p:nvPr/>
        </p:nvSpPr>
        <p:spPr>
          <a:xfrm rot="5400000" flipH="1">
            <a:off x="-393206" y="395206"/>
            <a:ext cx="6346209" cy="5576080"/>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9" name="Google Shape;309;p87"/>
          <p:cNvSpPr/>
          <p:nvPr/>
        </p:nvSpPr>
        <p:spPr>
          <a:xfrm rot="5400000" flipH="1">
            <a:off x="1528907" y="2818967"/>
            <a:ext cx="2501979" cy="5576080"/>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0" name="Google Shape;310;p87"/>
          <p:cNvSpPr/>
          <p:nvPr/>
        </p:nvSpPr>
        <p:spPr>
          <a:xfrm rot="5400000" flipH="1">
            <a:off x="-425002" y="852793"/>
            <a:ext cx="6858001" cy="5152412"/>
          </a:xfrm>
          <a:prstGeom prst="rect">
            <a:avLst/>
          </a:prstGeom>
          <a:gradFill>
            <a:gsLst>
              <a:gs pos="0">
                <a:srgbClr val="000000">
                  <a:alpha val="0"/>
                </a:srgbClr>
              </a:gs>
              <a:gs pos="99000">
                <a:srgbClr val="4472C4">
                  <a:alpha val="10588"/>
                </a:srgbClr>
              </a:gs>
              <a:gs pos="100000">
                <a:srgbClr val="4472C4">
                  <a:alpha val="10588"/>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1" name="Google Shape;311;p87"/>
          <p:cNvSpPr/>
          <p:nvPr/>
        </p:nvSpPr>
        <p:spPr>
          <a:xfrm rot="6097846">
            <a:off x="818753" y="1128497"/>
            <a:ext cx="4318303" cy="4318303"/>
          </a:xfrm>
          <a:prstGeom prst="ellipse">
            <a:avLst/>
          </a:prstGeom>
          <a:gradFill>
            <a:gsLst>
              <a:gs pos="0">
                <a:srgbClr val="4472C4">
                  <a:alpha val="0"/>
                </a:srgbClr>
              </a:gs>
              <a:gs pos="39000">
                <a:srgbClr val="4472C4">
                  <a:alpha val="0"/>
                </a:srgbClr>
              </a:gs>
              <a:gs pos="100000">
                <a:srgbClr val="8DA9DB">
                  <a:alpha val="14509"/>
                </a:srgbClr>
              </a:gs>
            </a:gsLst>
            <a:lin ang="17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2" name="Google Shape;312;p87"/>
          <p:cNvSpPr txBox="1">
            <a:spLocks noGrp="1"/>
          </p:cNvSpPr>
          <p:nvPr>
            <p:ph type="title"/>
          </p:nvPr>
        </p:nvSpPr>
        <p:spPr>
          <a:xfrm>
            <a:off x="826396" y="586855"/>
            <a:ext cx="4230100"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a:solidFill>
                  <a:srgbClr val="FFFFFF"/>
                </a:solidFill>
                <a:latin typeface="Arial"/>
                <a:ea typeface="Arial"/>
                <a:cs typeface="Arial"/>
                <a:sym typeface="Arial"/>
              </a:rPr>
              <a:t>Facilitating Effective Curriculum Discussions</a:t>
            </a:r>
            <a:endParaRPr/>
          </a:p>
        </p:txBody>
      </p:sp>
      <p:sp>
        <p:nvSpPr>
          <p:cNvPr id="313" name="Google Shape;313;p87"/>
          <p:cNvSpPr/>
          <p:nvPr/>
        </p:nvSpPr>
        <p:spPr>
          <a:xfrm>
            <a:off x="5966540" y="649480"/>
            <a:ext cx="5920660" cy="5546047"/>
          </a:xfrm>
          <a:prstGeom prst="roundRect">
            <a:avLst>
              <a:gd name="adj" fmla="val 16667"/>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What could be on your department agenda to support the development of effective curriculum expertise in </a:t>
            </a:r>
            <a:r>
              <a:rPr lang="en-GB" sz="2800" b="1" i="0" u="none" strike="noStrike" cap="none">
                <a:solidFill>
                  <a:schemeClr val="dk1"/>
                </a:solidFill>
                <a:latin typeface="Arial"/>
                <a:ea typeface="Arial"/>
                <a:cs typeface="Arial"/>
                <a:sym typeface="Arial"/>
              </a:rPr>
              <a:t>your subject department</a:t>
            </a:r>
            <a:r>
              <a:rPr lang="en-GB" sz="28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177800" algn="l" rtl="0">
              <a:lnSpc>
                <a:spcPct val="90000"/>
              </a:lnSpc>
              <a:spcBef>
                <a:spcPts val="60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help specialist teachers?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600"/>
              </a:spcBef>
              <a:spcAft>
                <a:spcPts val="60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help non-specialist teachers?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88"/>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b="1"/>
              <a:t>What would we see in X department meetings?</a:t>
            </a:r>
            <a:endParaRPr/>
          </a:p>
        </p:txBody>
      </p:sp>
      <p:sp>
        <p:nvSpPr>
          <p:cNvPr id="320" name="Google Shape;320;p88"/>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fontScale="25000" lnSpcReduction="20000"/>
          </a:bodyPr>
          <a:lstStyle/>
          <a:p>
            <a:pPr marL="457200" lvl="0" indent="-457200" algn="l" rtl="0">
              <a:lnSpc>
                <a:spcPct val="120000"/>
              </a:lnSpc>
              <a:spcBef>
                <a:spcPts val="0"/>
              </a:spcBef>
              <a:spcAft>
                <a:spcPts val="0"/>
              </a:spcAft>
              <a:buClr>
                <a:schemeClr val="dk1"/>
              </a:buClr>
              <a:buSzPct val="56250"/>
              <a:buFont typeface="Arial"/>
              <a:buChar char="•"/>
            </a:pPr>
            <a:r>
              <a:rPr lang="en-GB" sz="12800"/>
              <a:t>A review of prior learning and what learning is coming up (books).</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around intent and essential knowledge.</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sequencing within an upcoming lesson.</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potential misconceptions or tricky/abstract concepts.</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effective pedagogy or explanations to support tricky concepts.</a:t>
            </a:r>
            <a:endParaRPr/>
          </a:p>
          <a:p>
            <a:pPr marL="457200" lvl="0" indent="-457200" algn="l" rtl="0">
              <a:lnSpc>
                <a:spcPct val="120000"/>
              </a:lnSpc>
              <a:spcBef>
                <a:spcPts val="0"/>
              </a:spcBef>
              <a:spcAft>
                <a:spcPts val="0"/>
              </a:spcAft>
              <a:buSzPct val="56250"/>
              <a:buFont typeface="Arial"/>
              <a:buChar char="•"/>
            </a:pPr>
            <a:r>
              <a:rPr lang="en-GB" sz="12800"/>
              <a:t>Exploring modelling or scaffolding for a particular concept.</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approaches to address misconceptions that have arisen from previous lessons. </a:t>
            </a:r>
            <a:endParaRPr/>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7" name="Google Shape;117;p42" descr="A close-up of a silver head&#10;&#10;Description automatically generated"/>
          <p:cNvPicPr preferRelativeResize="0"/>
          <p:nvPr/>
        </p:nvPicPr>
        <p:blipFill rotWithShape="1">
          <a:blip r:embed="rId3">
            <a:alphaModFix/>
          </a:blip>
          <a:srcRect l="5420" r="6457"/>
          <a:stretch/>
        </p:blipFill>
        <p:spPr>
          <a:xfrm>
            <a:off x="2522356" y="10"/>
            <a:ext cx="9669642" cy="6857990"/>
          </a:xfrm>
          <a:prstGeom prst="rect">
            <a:avLst/>
          </a:prstGeom>
          <a:noFill/>
          <a:ln>
            <a:noFill/>
          </a:ln>
        </p:spPr>
      </p:pic>
      <p:sp>
        <p:nvSpPr>
          <p:cNvPr id="118" name="Google Shape;118;p42"/>
          <p:cNvSpPr/>
          <p:nvPr/>
        </p:nvSpPr>
        <p:spPr>
          <a:xfrm>
            <a:off x="-1" y="0"/>
            <a:ext cx="7390263"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9" name="Google Shape;119;p42"/>
          <p:cNvSpPr/>
          <p:nvPr/>
        </p:nvSpPr>
        <p:spPr>
          <a:xfrm>
            <a:off x="113025" y="170325"/>
            <a:ext cx="4558800" cy="5402400"/>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2800"/>
              <a:buFont typeface="Arial"/>
              <a:buNone/>
            </a:pPr>
            <a:r>
              <a:rPr lang="en-GB" sz="2800" b="1" i="0" u="none" strike="noStrike" cap="none">
                <a:solidFill>
                  <a:schemeClr val="dk1"/>
                </a:solidFill>
                <a:latin typeface="Arial"/>
                <a:ea typeface="Arial"/>
                <a:cs typeface="Arial"/>
                <a:sym typeface="Arial"/>
              </a:rPr>
              <a:t>Our vision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facilitate the gathering of best practice curriculum implementation strategies. </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800" b="0"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support subject leaders in evaluating the impact of their subject curriculums. </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5"/>
        <p:cNvGrpSpPr/>
        <p:nvPr/>
      </p:nvGrpSpPr>
      <p:grpSpPr>
        <a:xfrm>
          <a:off x="0" y="0"/>
          <a:ext cx="0" cy="0"/>
          <a:chOff x="0" y="0"/>
          <a:chExt cx="0" cy="0"/>
        </a:xfrm>
      </p:grpSpPr>
      <p:sp>
        <p:nvSpPr>
          <p:cNvPr id="326" name="Google Shape;326;p8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7" name="Google Shape;327;p89"/>
          <p:cNvSpPr/>
          <p:nvPr/>
        </p:nvSpPr>
        <p:spPr>
          <a:xfrm>
            <a:off x="1329766" y="1146412"/>
            <a:ext cx="9014348" cy="2402006"/>
          </a:xfrm>
          <a:prstGeom prst="roundRect">
            <a:avLst>
              <a:gd name="adj" fmla="val 16667"/>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000000"/>
              </a:buClr>
              <a:buSzPts val="4440"/>
              <a:buFont typeface="Arial"/>
              <a:buNone/>
            </a:pPr>
            <a:r>
              <a:rPr lang="en-GB" sz="4440" b="0" i="0" u="none" strike="noStrike" cap="none">
                <a:solidFill>
                  <a:schemeClr val="dk1"/>
                </a:solidFill>
                <a:latin typeface="Arial"/>
                <a:ea typeface="Arial"/>
                <a:cs typeface="Arial"/>
                <a:sym typeface="Arial"/>
              </a:rPr>
              <a:t>Discuss and Share: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600"/>
              </a:spcBef>
              <a:spcAft>
                <a:spcPts val="600"/>
              </a:spcAft>
              <a:buClr>
                <a:srgbClr val="000000"/>
              </a:buClr>
              <a:buSzPts val="4440"/>
              <a:buFont typeface="Arial"/>
              <a:buNone/>
            </a:pPr>
            <a:r>
              <a:rPr lang="en-GB" sz="4440" b="0" i="0" u="none" strike="noStrike" cap="none">
                <a:solidFill>
                  <a:schemeClr val="dk1"/>
                </a:solidFill>
                <a:latin typeface="Arial"/>
                <a:ea typeface="Arial"/>
                <a:cs typeface="Arial"/>
                <a:sym typeface="Arial"/>
              </a:rPr>
              <a:t>How else can we further develop our colleagues’ subject expertise?</a:t>
            </a:r>
            <a:endParaRPr sz="1400" b="0" i="0" u="none" strike="noStrike" cap="none">
              <a:solidFill>
                <a:srgbClr val="000000"/>
              </a:solidFill>
              <a:latin typeface="Arial"/>
              <a:ea typeface="Arial"/>
              <a:cs typeface="Arial"/>
              <a:sym typeface="Arial"/>
            </a:endParaRPr>
          </a:p>
        </p:txBody>
      </p:sp>
      <p:sp>
        <p:nvSpPr>
          <p:cNvPr id="328" name="Google Shape;328;p89"/>
          <p:cNvSpPr/>
          <p:nvPr/>
        </p:nvSpPr>
        <p:spPr>
          <a:xfrm rot="10800000">
            <a:off x="-8" y="4374554"/>
            <a:ext cx="12192007" cy="2483444"/>
          </a:xfrm>
          <a:prstGeom prst="rect">
            <a:avLst/>
          </a:prstGeom>
          <a:gradFill>
            <a:gsLst>
              <a:gs pos="0">
                <a:srgbClr val="2F5496"/>
              </a:gs>
              <a:gs pos="100000">
                <a:srgbClr val="000000"/>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9" name="Google Shape;329;p89"/>
          <p:cNvSpPr/>
          <p:nvPr/>
        </p:nvSpPr>
        <p:spPr>
          <a:xfrm rot="10800000" flipH="1">
            <a:off x="8140655" y="4374554"/>
            <a:ext cx="4051344" cy="2483446"/>
          </a:xfrm>
          <a:prstGeom prst="rect">
            <a:avLst/>
          </a:prstGeom>
          <a:gradFill>
            <a:gsLst>
              <a:gs pos="0">
                <a:srgbClr val="4472C4">
                  <a:alpha val="20392"/>
                </a:srgbClr>
              </a:gs>
              <a:gs pos="4000">
                <a:srgbClr val="4472C4">
                  <a:alpha val="20392"/>
                </a:srgbClr>
              </a:gs>
              <a:gs pos="83000">
                <a:srgbClr val="1F3864">
                  <a:alpha val="60392"/>
                </a:srgbClr>
              </a:gs>
              <a:gs pos="100000">
                <a:srgbClr val="1F3864">
                  <a:alpha val="6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0" name="Google Shape;330;p89"/>
          <p:cNvSpPr/>
          <p:nvPr/>
        </p:nvSpPr>
        <p:spPr>
          <a:xfrm rot="10800000">
            <a:off x="0" y="4379429"/>
            <a:ext cx="12191984" cy="1953928"/>
          </a:xfrm>
          <a:prstGeom prst="rect">
            <a:avLst/>
          </a:prstGeom>
          <a:gradFill>
            <a:gsLst>
              <a:gs pos="0">
                <a:srgbClr val="1F3864">
                  <a:alpha val="0"/>
                </a:srgbClr>
              </a:gs>
              <a:gs pos="32000">
                <a:srgbClr val="1F3864">
                  <a:alpha val="0"/>
                </a:srgbClr>
              </a:gs>
              <a:gs pos="100000">
                <a:srgbClr val="4472C4">
                  <a:alpha val="54509"/>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1" name="Google Shape;331;p89"/>
          <p:cNvSpPr/>
          <p:nvPr/>
        </p:nvSpPr>
        <p:spPr>
          <a:xfrm>
            <a:off x="-8" y="4380927"/>
            <a:ext cx="12192000" cy="2019443"/>
          </a:xfrm>
          <a:prstGeom prst="rect">
            <a:avLst/>
          </a:prstGeom>
          <a:gradFill>
            <a:gsLst>
              <a:gs pos="0">
                <a:srgbClr val="1F3864">
                  <a:alpha val="0"/>
                </a:srgbClr>
              </a:gs>
              <a:gs pos="32000">
                <a:srgbClr val="1F3864">
                  <a:alpha val="0"/>
                </a:srgbClr>
              </a:gs>
              <a:gs pos="100000">
                <a:srgbClr val="000000">
                  <a:alpha val="44313"/>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90"/>
          <p:cNvSpPr txBox="1">
            <a:spLocks noGrp="1"/>
          </p:cNvSpPr>
          <p:nvPr>
            <p:ph type="title"/>
          </p:nvPr>
        </p:nvSpPr>
        <p:spPr>
          <a:xfrm>
            <a:off x="415650" y="55684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sp>
        <p:nvSpPr>
          <p:cNvPr id="338" name="Google Shape;338;p9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114300" lvl="0" indent="0" algn="l" rtl="0">
              <a:lnSpc>
                <a:spcPct val="90000"/>
              </a:lnSpc>
              <a:spcBef>
                <a:spcPts val="0"/>
              </a:spcBef>
              <a:spcAft>
                <a:spcPts val="0"/>
              </a:spcAft>
              <a:buSzPts val="1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91"/>
          <p:cNvSpPr txBox="1">
            <a:spLocks noGrp="1"/>
          </p:cNvSpPr>
          <p:nvPr>
            <p:ph type="title"/>
          </p:nvPr>
        </p:nvSpPr>
        <p:spPr>
          <a:xfrm>
            <a:off x="415600" y="593367"/>
            <a:ext cx="11360800" cy="7636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Summary Points</a:t>
            </a:r>
            <a:endParaRPr>
              <a:solidFill>
                <a:schemeClr val="dk1"/>
              </a:solidFill>
            </a:endParaRPr>
          </a:p>
        </p:txBody>
      </p:sp>
      <p:sp>
        <p:nvSpPr>
          <p:cNvPr id="345" name="Google Shape;345;p9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457200" lvl="0" indent="-342900" algn="l" rtl="0">
              <a:lnSpc>
                <a:spcPct val="90000"/>
              </a:lnSpc>
              <a:spcBef>
                <a:spcPts val="0"/>
              </a:spcBef>
              <a:spcAft>
                <a:spcPts val="0"/>
              </a:spcAft>
              <a:buClr>
                <a:schemeClr val="dk1"/>
              </a:buClr>
              <a:buSzPts val="1800"/>
              <a:buChar char="●"/>
            </a:pPr>
            <a:r>
              <a:rPr lang="en-GB"/>
              <a:t>Curriculum intents are not good when left sat on a shelf!</a:t>
            </a:r>
            <a:endParaRPr/>
          </a:p>
          <a:p>
            <a:pPr marL="457200" lvl="0" indent="-342900" algn="l" rtl="0">
              <a:lnSpc>
                <a:spcPct val="90000"/>
              </a:lnSpc>
              <a:spcBef>
                <a:spcPts val="0"/>
              </a:spcBef>
              <a:spcAft>
                <a:spcPts val="0"/>
              </a:spcAft>
              <a:buClr>
                <a:schemeClr val="dk1"/>
              </a:buClr>
              <a:buSzPts val="1800"/>
              <a:buChar char="●"/>
            </a:pPr>
            <a:r>
              <a:rPr lang="en-GB"/>
              <a:t>Subject expertise is more than knowing subject content.</a:t>
            </a:r>
            <a:endParaRPr/>
          </a:p>
          <a:p>
            <a:pPr marL="457200" lvl="0" indent="-342900" algn="l" rtl="0">
              <a:lnSpc>
                <a:spcPct val="90000"/>
              </a:lnSpc>
              <a:spcBef>
                <a:spcPts val="0"/>
              </a:spcBef>
              <a:spcAft>
                <a:spcPts val="0"/>
              </a:spcAft>
              <a:buClr>
                <a:schemeClr val="dk1"/>
              </a:buClr>
              <a:buSzPts val="1800"/>
              <a:buChar char="●"/>
            </a:pPr>
            <a:r>
              <a:rPr lang="en-GB"/>
              <a:t>Pupils all the way to Year 11 are novice learners and need to benefit from strong pedagogy which helps them to know and remember more. </a:t>
            </a:r>
            <a:endParaRPr/>
          </a:p>
          <a:p>
            <a:pPr marL="457200" lvl="0" indent="-342900" algn="l" rtl="0">
              <a:lnSpc>
                <a:spcPct val="90000"/>
              </a:lnSpc>
              <a:spcBef>
                <a:spcPts val="0"/>
              </a:spcBef>
              <a:spcAft>
                <a:spcPts val="0"/>
              </a:spcAft>
              <a:buClr>
                <a:schemeClr val="dk1"/>
              </a:buClr>
              <a:buSzPts val="1800"/>
              <a:buChar char="●"/>
            </a:pPr>
            <a:r>
              <a:rPr lang="en-GB"/>
              <a:t>Subject leaders should have regular time to develop their teachers’ expertise in how we deliver our subject to novice learners.</a:t>
            </a:r>
            <a:endParaRPr/>
          </a:p>
          <a:p>
            <a:pPr marL="457200" lvl="0" indent="-342900" algn="l" rtl="0">
              <a:lnSpc>
                <a:spcPct val="90000"/>
              </a:lnSpc>
              <a:spcBef>
                <a:spcPts val="0"/>
              </a:spcBef>
              <a:spcAft>
                <a:spcPts val="0"/>
              </a:spcAft>
              <a:buClr>
                <a:schemeClr val="dk1"/>
              </a:buClr>
              <a:buSzPts val="1800"/>
              <a:buChar char="●"/>
            </a:pPr>
            <a:r>
              <a:rPr lang="en-GB"/>
              <a:t>Be outward looking – there is a range of books, research pieces and sources of best practice across subjects.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0"/>
        <p:cNvGrpSpPr/>
        <p:nvPr/>
      </p:nvGrpSpPr>
      <p:grpSpPr>
        <a:xfrm>
          <a:off x="0" y="0"/>
          <a:ext cx="0" cy="0"/>
          <a:chOff x="0" y="0"/>
          <a:chExt cx="0" cy="0"/>
        </a:xfrm>
      </p:grpSpPr>
      <p:sp>
        <p:nvSpPr>
          <p:cNvPr id="351" name="Google Shape;351;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52" name="Google Shape;352;p92" descr="A group of blue question marks&#10;&#10;Description automatically generated"/>
          <p:cNvPicPr preferRelativeResize="0"/>
          <p:nvPr/>
        </p:nvPicPr>
        <p:blipFill rotWithShape="1">
          <a:blip r:embed="rId3">
            <a:alphaModFix/>
          </a:blip>
          <a:srcRect b="1763"/>
          <a:stretch/>
        </p:blipFill>
        <p:spPr>
          <a:xfrm>
            <a:off x="20" y="1282"/>
            <a:ext cx="12191980" cy="685671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7"/>
        <p:cNvGrpSpPr/>
        <p:nvPr/>
      </p:nvGrpSpPr>
      <p:grpSpPr>
        <a:xfrm>
          <a:off x="0" y="0"/>
          <a:ext cx="0" cy="0"/>
          <a:chOff x="0" y="0"/>
          <a:chExt cx="0" cy="0"/>
        </a:xfrm>
      </p:grpSpPr>
      <p:sp>
        <p:nvSpPr>
          <p:cNvPr id="358" name="Google Shape;358;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17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59" name="Google Shape;359;p46" descr="A blackboard with colorful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p75"/>
          <p:cNvSpPr/>
          <p:nvPr/>
        </p:nvSpPr>
        <p:spPr>
          <a:xfrm rot="5400000" flipH="1">
            <a:off x="-1410084" y="1410082"/>
            <a:ext cx="6858000" cy="4037836"/>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7" name="Google Shape;127;p75"/>
          <p:cNvSpPr/>
          <p:nvPr/>
        </p:nvSpPr>
        <p:spPr>
          <a:xfrm rot="5400000" flipH="1">
            <a:off x="-1410085" y="1420219"/>
            <a:ext cx="6857999" cy="4037839"/>
          </a:xfrm>
          <a:prstGeom prst="rect">
            <a:avLst/>
          </a:prstGeom>
          <a:gradFill>
            <a:gsLst>
              <a:gs pos="0">
                <a:srgbClr val="000000">
                  <a:alpha val="0"/>
                </a:srgbClr>
              </a:gs>
              <a:gs pos="99000">
                <a:srgbClr val="4472C4">
                  <a:alpha val="45490"/>
                </a:srgbClr>
              </a:gs>
              <a:gs pos="100000">
                <a:srgbClr val="4472C4">
                  <a:alpha val="4549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8" name="Google Shape;128;p75"/>
          <p:cNvSpPr/>
          <p:nvPr/>
        </p:nvSpPr>
        <p:spPr>
          <a:xfrm rot="5400000" flipH="1">
            <a:off x="767923" y="3588085"/>
            <a:ext cx="2501979" cy="4037841"/>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75"/>
          <p:cNvSpPr/>
          <p:nvPr/>
        </p:nvSpPr>
        <p:spPr>
          <a:xfrm rot="-964587">
            <a:off x="-501737" y="969718"/>
            <a:ext cx="3900357" cy="4178958"/>
          </a:xfrm>
          <a:custGeom>
            <a:avLst/>
            <a:gdLst/>
            <a:ahLst/>
            <a:cxnLst/>
            <a:rect l="l" t="t" r="r" b="b"/>
            <a:pathLst>
              <a:path w="3900357" h="4178958" extrusionOk="0">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472C4">
                  <a:alpha val="42352"/>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0" name="Google Shape;130;p75"/>
          <p:cNvSpPr/>
          <p:nvPr/>
        </p:nvSpPr>
        <p:spPr>
          <a:xfrm rot="5400000" flipH="1">
            <a:off x="-1410093" y="1399943"/>
            <a:ext cx="6858003" cy="4037835"/>
          </a:xfrm>
          <a:prstGeom prst="rect">
            <a:avLst/>
          </a:prstGeom>
          <a:gradFill>
            <a:gsLst>
              <a:gs pos="0">
                <a:srgbClr val="000000">
                  <a:alpha val="0"/>
                </a:srgbClr>
              </a:gs>
              <a:gs pos="99000">
                <a:srgbClr val="8DA9DB">
                  <a:alpha val="10588"/>
                </a:srgbClr>
              </a:gs>
              <a:gs pos="100000">
                <a:srgbClr val="8DA9DB">
                  <a:alpha val="10588"/>
                </a:srgbClr>
              </a:gs>
            </a:gsLst>
            <a:lin ang="7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1" name="Google Shape;131;p75"/>
          <p:cNvSpPr txBox="1">
            <a:spLocks noGrp="1"/>
          </p:cNvSpPr>
          <p:nvPr>
            <p:ph type="title"/>
          </p:nvPr>
        </p:nvSpPr>
        <p:spPr>
          <a:xfrm>
            <a:off x="0" y="707754"/>
            <a:ext cx="3201366"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Font typeface="Arial"/>
              <a:buNone/>
            </a:pPr>
            <a:r>
              <a:rPr lang="en-GB" sz="5400">
                <a:solidFill>
                  <a:srgbClr val="FFFFFF"/>
                </a:solidFill>
              </a:rPr>
              <a:t>Structure</a:t>
            </a:r>
            <a:endParaRPr/>
          </a:p>
        </p:txBody>
      </p:sp>
      <p:sp>
        <p:nvSpPr>
          <p:cNvPr id="132" name="Google Shape;132;p75"/>
          <p:cNvSpPr/>
          <p:nvPr/>
        </p:nvSpPr>
        <p:spPr>
          <a:xfrm>
            <a:off x="6360381" y="392282"/>
            <a:ext cx="4815619" cy="991394"/>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3200"/>
              <a:buFont typeface="Arial"/>
              <a:buNone/>
            </a:pPr>
            <a:r>
              <a:rPr lang="en-GB" sz="3200" b="0" i="0" u="none" strike="noStrike" cap="none">
                <a:solidFill>
                  <a:srgbClr val="000000"/>
                </a:solidFill>
                <a:latin typeface="Arial"/>
                <a:ea typeface="Arial"/>
                <a:cs typeface="Arial"/>
                <a:sym typeface="Arial"/>
              </a:rPr>
              <a:t>BLA Executive Board</a:t>
            </a:r>
            <a:endParaRPr sz="4000" b="0" i="0" u="none" strike="noStrike" cap="none">
              <a:solidFill>
                <a:srgbClr val="000000"/>
              </a:solidFill>
              <a:latin typeface="Arial"/>
              <a:ea typeface="Arial"/>
              <a:cs typeface="Arial"/>
              <a:sym typeface="Arial"/>
            </a:endParaRPr>
          </a:p>
        </p:txBody>
      </p:sp>
      <p:sp>
        <p:nvSpPr>
          <p:cNvPr id="133" name="Google Shape;133;p75"/>
          <p:cNvSpPr/>
          <p:nvPr/>
        </p:nvSpPr>
        <p:spPr>
          <a:xfrm>
            <a:off x="6360381" y="1631162"/>
            <a:ext cx="4815619" cy="2724854"/>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Hub Executive Board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Linda Emmett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Caroline Molyneux</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Ed Kirk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400"/>
              <a:buFont typeface="Arial"/>
              <a:buNone/>
            </a:pPr>
            <a:r>
              <a:rPr lang="en-GB" sz="2400" b="0" i="0" u="none" strike="noStrike" cap="none">
                <a:solidFill>
                  <a:srgbClr val="000000"/>
                </a:solidFill>
                <a:latin typeface="Arial"/>
                <a:ea typeface="Arial"/>
                <a:cs typeface="Arial"/>
                <a:sym typeface="Arial"/>
              </a:rPr>
              <a:t>Michelle Dickinson</a:t>
            </a:r>
            <a:endParaRPr sz="1800" b="0" i="0" u="none" strike="noStrike" cap="none">
              <a:solidFill>
                <a:srgbClr val="000000"/>
              </a:solidFill>
              <a:latin typeface="Arial"/>
              <a:ea typeface="Arial"/>
              <a:cs typeface="Arial"/>
              <a:sym typeface="Arial"/>
            </a:endParaRPr>
          </a:p>
        </p:txBody>
      </p:sp>
      <p:sp>
        <p:nvSpPr>
          <p:cNvPr id="134" name="Google Shape;134;p75"/>
          <p:cNvSpPr/>
          <p:nvPr/>
        </p:nvSpPr>
        <p:spPr>
          <a:xfrm>
            <a:off x="6360381" y="4536765"/>
            <a:ext cx="4929919" cy="75278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800"/>
              <a:buFont typeface="Arial"/>
              <a:buNone/>
            </a:pPr>
            <a:r>
              <a:rPr lang="en-GB" sz="2800" b="0" i="0" u="none" strike="noStrike" cap="none">
                <a:solidFill>
                  <a:srgbClr val="000000"/>
                </a:solidFill>
                <a:latin typeface="Arial"/>
                <a:ea typeface="Arial"/>
                <a:cs typeface="Arial"/>
                <a:sym typeface="Arial"/>
              </a:rPr>
              <a:t>Hub Leadership Team</a:t>
            </a:r>
            <a:endParaRPr sz="2000" b="0" i="0" u="none" strike="noStrike" cap="none">
              <a:solidFill>
                <a:srgbClr val="000000"/>
              </a:solidFill>
              <a:latin typeface="Arial"/>
              <a:ea typeface="Arial"/>
              <a:cs typeface="Arial"/>
              <a:sym typeface="Arial"/>
            </a:endParaRPr>
          </a:p>
        </p:txBody>
      </p:sp>
      <p:sp>
        <p:nvSpPr>
          <p:cNvPr id="135" name="Google Shape;135;p75"/>
          <p:cNvSpPr/>
          <p:nvPr/>
        </p:nvSpPr>
        <p:spPr>
          <a:xfrm>
            <a:off x="6360381" y="5671016"/>
            <a:ext cx="4929919" cy="794702"/>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800"/>
              <a:buFont typeface="Arial"/>
              <a:buNone/>
            </a:pPr>
            <a:r>
              <a:rPr lang="en-GB" sz="2800" b="0" i="0" u="none" strike="noStrike" cap="none">
                <a:solidFill>
                  <a:srgbClr val="000000"/>
                </a:solidFill>
                <a:latin typeface="Arial"/>
                <a:ea typeface="Arial"/>
                <a:cs typeface="Arial"/>
                <a:sym typeface="Arial"/>
              </a:rPr>
              <a:t>Subject Hubs and SEND Hub</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sp>
        <p:nvSpPr>
          <p:cNvPr id="141" name="Google Shape;141;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2" name="Google Shape;142;p76"/>
          <p:cNvSpPr/>
          <p:nvPr/>
        </p:nvSpPr>
        <p:spPr>
          <a:xfrm flipH="1">
            <a:off x="-1" y="5282344"/>
            <a:ext cx="12191998" cy="1590742"/>
          </a:xfrm>
          <a:prstGeom prst="rect">
            <a:avLst/>
          </a:prstGeom>
          <a:gradFill>
            <a:gsLst>
              <a:gs pos="0">
                <a:srgbClr val="000000">
                  <a:alpha val="95294"/>
                </a:srgbClr>
              </a:gs>
              <a:gs pos="34000">
                <a:srgbClr val="000000">
                  <a:alpha val="95294"/>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3" name="Google Shape;143;p76"/>
          <p:cNvSpPr/>
          <p:nvPr/>
        </p:nvSpPr>
        <p:spPr>
          <a:xfrm flipH="1">
            <a:off x="-4" y="5282344"/>
            <a:ext cx="8115300" cy="1590742"/>
          </a:xfrm>
          <a:prstGeom prst="rect">
            <a:avLst/>
          </a:prstGeom>
          <a:gradFill>
            <a:gsLst>
              <a:gs pos="0">
                <a:srgbClr val="2F5496">
                  <a:alpha val="58431"/>
                </a:srgbClr>
              </a:gs>
              <a:gs pos="28000">
                <a:srgbClr val="2F5496">
                  <a:alpha val="58431"/>
                </a:srgbClr>
              </a:gs>
              <a:gs pos="100000">
                <a:srgbClr val="000000">
                  <a:alpha val="69411"/>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4" name="Google Shape;144;p76"/>
          <p:cNvSpPr/>
          <p:nvPr/>
        </p:nvSpPr>
        <p:spPr>
          <a:xfrm flipH="1">
            <a:off x="-4" y="5282344"/>
            <a:ext cx="12191998" cy="1590742"/>
          </a:xfrm>
          <a:prstGeom prst="rect">
            <a:avLst/>
          </a:prstGeom>
          <a:gradFill>
            <a:gsLst>
              <a:gs pos="0">
                <a:srgbClr val="000000">
                  <a:alpha val="71372"/>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5" name="Google Shape;145;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46" name="Google Shape;146;p76"/>
          <p:cNvPicPr preferRelativeResize="0"/>
          <p:nvPr/>
        </p:nvPicPr>
        <p:blipFill rotWithShape="1">
          <a:blip r:embed="rId3">
            <a:alphaModFix/>
          </a:blip>
          <a:srcRect l="26381" t="36944" r="26849" b="37083"/>
          <a:stretch/>
        </p:blipFill>
        <p:spPr>
          <a:xfrm>
            <a:off x="-4" y="549010"/>
            <a:ext cx="12191994" cy="427527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sp>
        <p:nvSpPr>
          <p:cNvPr id="152" name="Google Shape;152;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3" name="Google Shape;153;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4" name="Google Shape;154;p77"/>
          <p:cNvSpPr/>
          <p:nvPr/>
        </p:nvSpPr>
        <p:spPr>
          <a:xfrm>
            <a:off x="3521670" y="1525622"/>
            <a:ext cx="7940383" cy="168581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Developing subject expertise so that teachers demonstrate strong expertise in their curriculum area. </a:t>
            </a:r>
            <a:endParaRPr sz="1400" b="0" i="0" u="none" strike="noStrike" cap="none">
              <a:solidFill>
                <a:srgbClr val="000000"/>
              </a:solidFill>
              <a:latin typeface="Arial"/>
              <a:ea typeface="Arial"/>
              <a:cs typeface="Arial"/>
              <a:sym typeface="Arial"/>
            </a:endParaRPr>
          </a:p>
        </p:txBody>
      </p:sp>
      <p:sp>
        <p:nvSpPr>
          <p:cNvPr id="155" name="Google Shape;155;p77"/>
          <p:cNvSpPr/>
          <p:nvPr/>
        </p:nvSpPr>
        <p:spPr>
          <a:xfrm>
            <a:off x="7750680" y="3731127"/>
            <a:ext cx="3797853" cy="168581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Pupils form a deep understanding of intended knowledge. </a:t>
            </a:r>
            <a:endParaRPr sz="1400" b="0" i="0" u="none" strike="noStrike" cap="none">
              <a:solidFill>
                <a:srgbClr val="000000"/>
              </a:solidFill>
              <a:latin typeface="Arial"/>
              <a:ea typeface="Arial"/>
              <a:cs typeface="Arial"/>
              <a:sym typeface="Arial"/>
            </a:endParaRPr>
          </a:p>
        </p:txBody>
      </p:sp>
      <p:sp>
        <p:nvSpPr>
          <p:cNvPr id="156" name="Google Shape;156;p77"/>
          <p:cNvSpPr/>
          <p:nvPr/>
        </p:nvSpPr>
        <p:spPr>
          <a:xfrm>
            <a:off x="3521670" y="3711240"/>
            <a:ext cx="3797853" cy="168581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use effective pedagogy to help pupils to know and remember more. </a:t>
            </a:r>
            <a:endParaRPr sz="1400" b="0" i="0" u="none" strike="noStrike" cap="none">
              <a:solidFill>
                <a:srgbClr val="000000"/>
              </a:solidFill>
              <a:latin typeface="Arial"/>
              <a:ea typeface="Arial"/>
              <a:cs typeface="Arial"/>
              <a:sym typeface="Arial"/>
            </a:endParaRPr>
          </a:p>
        </p:txBody>
      </p:sp>
      <p:pic>
        <p:nvPicPr>
          <p:cNvPr id="157" name="Google Shape;157;p77"/>
          <p:cNvPicPr preferRelativeResize="0"/>
          <p:nvPr/>
        </p:nvPicPr>
        <p:blipFill rotWithShape="1">
          <a:blip r:embed="rId3">
            <a:alphaModFix/>
          </a:blip>
          <a:srcRect l="26381" t="36944" r="63525" b="37083"/>
          <a:stretch/>
        </p:blipFill>
        <p:spPr>
          <a:xfrm>
            <a:off x="643467" y="1441053"/>
            <a:ext cx="2447047" cy="397589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sp>
        <p:nvSpPr>
          <p:cNvPr id="163" name="Google Shape;163;p7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4" name="Google Shape;164;p78"/>
          <p:cNvSpPr txBox="1">
            <a:spLocks noGrp="1"/>
          </p:cNvSpPr>
          <p:nvPr>
            <p:ph type="title"/>
          </p:nvPr>
        </p:nvSpPr>
        <p:spPr>
          <a:xfrm>
            <a:off x="5596501" y="489508"/>
            <a:ext cx="5754896" cy="166756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None/>
            </a:pPr>
            <a:r>
              <a:rPr lang="en-GB" sz="4000">
                <a:solidFill>
                  <a:schemeClr val="dk1"/>
                </a:solidFill>
                <a:latin typeface="Arial"/>
                <a:ea typeface="Arial"/>
                <a:cs typeface="Arial"/>
                <a:sym typeface="Arial"/>
              </a:rPr>
              <a:t>Discussion Point</a:t>
            </a:r>
            <a:endParaRPr/>
          </a:p>
        </p:txBody>
      </p:sp>
      <p:pic>
        <p:nvPicPr>
          <p:cNvPr id="165" name="Google Shape;165;p78" descr="Chat"/>
          <p:cNvPicPr preferRelativeResize="0"/>
          <p:nvPr/>
        </p:nvPicPr>
        <p:blipFill rotWithShape="1">
          <a:blip r:embed="rId3">
            <a:alphaModFix/>
          </a:blip>
          <a:srcRect/>
          <a:stretch/>
        </p:blipFill>
        <p:spPr>
          <a:xfrm>
            <a:off x="1068130" y="1275070"/>
            <a:ext cx="3876165" cy="3876165"/>
          </a:xfrm>
          <a:prstGeom prst="rect">
            <a:avLst/>
          </a:prstGeom>
          <a:noFill/>
          <a:ln>
            <a:noFill/>
          </a:ln>
        </p:spPr>
      </p:pic>
      <p:sp>
        <p:nvSpPr>
          <p:cNvPr id="166" name="Google Shape;166;p78"/>
          <p:cNvSpPr/>
          <p:nvPr/>
        </p:nvSpPr>
        <p:spPr>
          <a:xfrm>
            <a:off x="5596502" y="2405894"/>
            <a:ext cx="5754896" cy="3197464"/>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600"/>
              </a:spcAft>
              <a:buClr>
                <a:srgbClr val="000000"/>
              </a:buClr>
              <a:buSzPts val="3600"/>
              <a:buFont typeface="Arial"/>
              <a:buNone/>
            </a:pPr>
            <a:r>
              <a:rPr lang="en-GB" sz="3600" b="0" i="0" u="none" strike="noStrike" cap="none">
                <a:solidFill>
                  <a:schemeClr val="dk1"/>
                </a:solidFill>
                <a:latin typeface="Arial"/>
                <a:ea typeface="Arial"/>
                <a:cs typeface="Arial"/>
                <a:sym typeface="Arial"/>
              </a:rPr>
              <a:t>What was on the agenda of your most recent subject department meeting? </a:t>
            </a:r>
            <a:endParaRPr sz="1400" b="0" i="0" u="none" strike="noStrike" cap="none">
              <a:solidFill>
                <a:srgbClr val="000000"/>
              </a:solidFill>
              <a:latin typeface="Arial"/>
              <a:ea typeface="Arial"/>
              <a:cs typeface="Arial"/>
              <a:sym typeface="Arial"/>
            </a:endParaRPr>
          </a:p>
        </p:txBody>
      </p:sp>
      <p:sp>
        <p:nvSpPr>
          <p:cNvPr id="167" name="Google Shape;167;p78"/>
          <p:cNvSpPr/>
          <p:nvPr/>
        </p:nvSpPr>
        <p:spPr>
          <a:xfrm rot="10800000" flipH="1">
            <a:off x="0" y="6400799"/>
            <a:ext cx="12192000" cy="456773"/>
          </a:xfrm>
          <a:prstGeom prst="rect">
            <a:avLst/>
          </a:prstGeom>
          <a:gradFill>
            <a:gsLst>
              <a:gs pos="0">
                <a:schemeClr val="accent1"/>
              </a:gs>
              <a:gs pos="90000">
                <a:srgbClr val="000000"/>
              </a:gs>
              <a:gs pos="100000">
                <a:srgbClr val="000000"/>
              </a:gs>
            </a:gsLst>
            <a:lin ang="2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8" name="Google Shape;168;p78"/>
          <p:cNvSpPr/>
          <p:nvPr/>
        </p:nvSpPr>
        <p:spPr>
          <a:xfrm flipH="1">
            <a:off x="4038600" y="6400799"/>
            <a:ext cx="8153398" cy="456772"/>
          </a:xfrm>
          <a:prstGeom prst="rect">
            <a:avLst/>
          </a:prstGeom>
          <a:gradFill>
            <a:gsLst>
              <a:gs pos="0">
                <a:srgbClr val="000000">
                  <a:alpha val="49411"/>
                </a:srgbClr>
              </a:gs>
              <a:gs pos="100000">
                <a:srgbClr val="2F5496"/>
              </a:gs>
            </a:gsLst>
            <a:lin ang="1380000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3"/>
        <p:cNvGrpSpPr/>
        <p:nvPr/>
      </p:nvGrpSpPr>
      <p:grpSpPr>
        <a:xfrm>
          <a:off x="0" y="0"/>
          <a:ext cx="0" cy="0"/>
          <a:chOff x="0" y="0"/>
          <a:chExt cx="0" cy="0"/>
        </a:xfrm>
      </p:grpSpPr>
      <p:sp>
        <p:nvSpPr>
          <p:cNvPr id="174" name="Google Shape;174;p79"/>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5" name="Google Shape;175;p79"/>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6" name="Google Shape;176;p79"/>
          <p:cNvSpPr/>
          <p:nvPr/>
        </p:nvSpPr>
        <p:spPr>
          <a:xfrm>
            <a:off x="642938" y="642938"/>
            <a:ext cx="5160962" cy="5570538"/>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2800" b="0" i="0" u="none" strike="noStrike" cap="none">
                <a:solidFill>
                  <a:srgbClr val="000000"/>
                </a:solidFill>
                <a:latin typeface="Arial"/>
                <a:ea typeface="Arial"/>
                <a:cs typeface="Arial"/>
                <a:sym typeface="Arial"/>
              </a:rPr>
              <a:t>What proportion of the time was allocated to developing colleagues’ curriculum expertise?</a:t>
            </a:r>
            <a:endParaRPr sz="1400" b="0" i="0" u="none" strike="noStrike" cap="none">
              <a:solidFill>
                <a:srgbClr val="000000"/>
              </a:solidFill>
              <a:latin typeface="Arial"/>
              <a:ea typeface="Arial"/>
              <a:cs typeface="Arial"/>
              <a:sym typeface="Arial"/>
            </a:endParaRPr>
          </a:p>
        </p:txBody>
      </p:sp>
      <p:sp>
        <p:nvSpPr>
          <p:cNvPr id="177" name="Google Shape;177;p79"/>
          <p:cNvSpPr/>
          <p:nvPr/>
        </p:nvSpPr>
        <p:spPr>
          <a:xfrm>
            <a:off x="5969826" y="642938"/>
            <a:ext cx="5464937" cy="5570538"/>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2800" b="0" i="0" u="none" strike="noStrike" cap="none">
                <a:solidFill>
                  <a:srgbClr val="000000"/>
                </a:solidFill>
                <a:latin typeface="Arial"/>
                <a:ea typeface="Arial"/>
                <a:cs typeface="Arial"/>
                <a:sym typeface="Arial"/>
              </a:rPr>
              <a:t>Discussion Point 2: What do we mean by </a:t>
            </a:r>
            <a:r>
              <a:rPr lang="en-GB" sz="2800" b="1" i="0" u="none" strike="noStrike" cap="none">
                <a:solidFill>
                  <a:srgbClr val="000000"/>
                </a:solidFill>
                <a:latin typeface="Arial"/>
                <a:ea typeface="Arial"/>
                <a:cs typeface="Arial"/>
                <a:sym typeface="Arial"/>
              </a:rPr>
              <a:t>subject</a:t>
            </a:r>
            <a:r>
              <a:rPr lang="en-GB" sz="2800" b="1" i="0" u="none" strike="noStrike" cap="none">
                <a:solidFill>
                  <a:srgbClr val="000000"/>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expertise</a:t>
            </a:r>
            <a:r>
              <a:rPr lang="en-GB" sz="2800" b="0" i="0" u="none" strike="noStrike" cap="none">
                <a:solidFill>
                  <a:srgbClr val="000000"/>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80"/>
          <p:cNvSpPr/>
          <p:nvPr/>
        </p:nvSpPr>
        <p:spPr>
          <a:xfrm>
            <a:off x="6430901" y="1493966"/>
            <a:ext cx="5038804" cy="83965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Subject Expertise</a:t>
            </a:r>
            <a:endParaRPr sz="2400" b="0" i="0" u="none" strike="noStrike" cap="none">
              <a:solidFill>
                <a:srgbClr val="000000"/>
              </a:solidFill>
              <a:latin typeface="Arial"/>
              <a:ea typeface="Arial"/>
              <a:cs typeface="Arial"/>
              <a:sym typeface="Arial"/>
            </a:endParaRPr>
          </a:p>
        </p:txBody>
      </p:sp>
      <p:sp>
        <p:nvSpPr>
          <p:cNvPr id="184" name="Google Shape;184;p80"/>
          <p:cNvSpPr/>
          <p:nvPr/>
        </p:nvSpPr>
        <p:spPr>
          <a:xfrm>
            <a:off x="387394" y="1493966"/>
            <a:ext cx="5038803" cy="83965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Subject Knowledge</a:t>
            </a:r>
            <a:endParaRPr sz="2400" b="0" i="0" u="none" strike="noStrike" cap="none">
              <a:solidFill>
                <a:srgbClr val="000000"/>
              </a:solidFill>
              <a:latin typeface="Arial"/>
              <a:ea typeface="Arial"/>
              <a:cs typeface="Arial"/>
              <a:sym typeface="Arial"/>
            </a:endParaRPr>
          </a:p>
        </p:txBody>
      </p:sp>
      <p:sp>
        <p:nvSpPr>
          <p:cNvPr id="185" name="Google Shape;185;p80"/>
          <p:cNvSpPr txBox="1">
            <a:spLocks noGrp="1"/>
          </p:cNvSpPr>
          <p:nvPr>
            <p:ph type="title"/>
          </p:nvPr>
        </p:nvSpPr>
        <p:spPr>
          <a:xfrm>
            <a:off x="269394" y="323850"/>
            <a:ext cx="10634472" cy="713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What does high quality subject expertise look like? In your subject?</a:t>
            </a:r>
            <a:endParaRPr>
              <a:solidFill>
                <a:schemeClr val="dk1"/>
              </a:solidFill>
            </a:endParaRPr>
          </a:p>
        </p:txBody>
      </p:sp>
      <p:sp>
        <p:nvSpPr>
          <p:cNvPr id="186" name="Google Shape;186;p80"/>
          <p:cNvSpPr/>
          <p:nvPr/>
        </p:nvSpPr>
        <p:spPr>
          <a:xfrm>
            <a:off x="387394" y="2484565"/>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Relevant qualifications</a:t>
            </a:r>
            <a:endParaRPr sz="2400" b="0" i="0" u="none" strike="noStrike" cap="none">
              <a:solidFill>
                <a:srgbClr val="000000"/>
              </a:solidFill>
              <a:latin typeface="Arial"/>
              <a:ea typeface="Arial"/>
              <a:cs typeface="Arial"/>
              <a:sym typeface="Arial"/>
            </a:endParaRPr>
          </a:p>
        </p:txBody>
      </p:sp>
      <p:sp>
        <p:nvSpPr>
          <p:cNvPr id="187" name="Google Shape;187;p80"/>
          <p:cNvSpPr/>
          <p:nvPr/>
        </p:nvSpPr>
        <p:spPr>
          <a:xfrm>
            <a:off x="387394" y="3428999"/>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Secure knowledge of methods and facts</a:t>
            </a:r>
            <a:endParaRPr sz="2400" b="0" i="0" u="none" strike="noStrike" cap="none">
              <a:solidFill>
                <a:srgbClr val="000000"/>
              </a:solidFill>
              <a:latin typeface="Arial"/>
              <a:ea typeface="Arial"/>
              <a:cs typeface="Arial"/>
              <a:sym typeface="Arial"/>
            </a:endParaRPr>
          </a:p>
        </p:txBody>
      </p:sp>
      <p:sp>
        <p:nvSpPr>
          <p:cNvPr id="188" name="Google Shape;188;p80"/>
          <p:cNvSpPr/>
          <p:nvPr/>
        </p:nvSpPr>
        <p:spPr>
          <a:xfrm>
            <a:off x="6430900" y="2428763"/>
            <a:ext cx="5038800" cy="895500"/>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100" b="0" i="0" u="none" strike="noStrike" cap="none">
                <a:solidFill>
                  <a:srgbClr val="000000"/>
                </a:solidFill>
                <a:latin typeface="Arial"/>
                <a:ea typeface="Arial"/>
                <a:cs typeface="Arial"/>
                <a:sym typeface="Arial"/>
              </a:rPr>
              <a:t>Can design an appropriately sequenced lesson and develop longer term schema.</a:t>
            </a:r>
            <a:endParaRPr sz="2100" b="0" i="0" u="none" strike="noStrike" cap="none">
              <a:solidFill>
                <a:srgbClr val="000000"/>
              </a:solidFill>
              <a:latin typeface="Arial"/>
              <a:ea typeface="Arial"/>
              <a:cs typeface="Arial"/>
              <a:sym typeface="Arial"/>
            </a:endParaRPr>
          </a:p>
        </p:txBody>
      </p:sp>
      <p:sp>
        <p:nvSpPr>
          <p:cNvPr id="189" name="Google Shape;189;p80"/>
          <p:cNvSpPr/>
          <p:nvPr/>
        </p:nvSpPr>
        <p:spPr>
          <a:xfrm>
            <a:off x="6430900" y="3428999"/>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Can give effective explanations to help all pupils to understand</a:t>
            </a:r>
            <a:endParaRPr sz="2400" b="0" i="0" u="none" strike="noStrike" cap="none">
              <a:solidFill>
                <a:srgbClr val="000000"/>
              </a:solidFill>
              <a:latin typeface="Arial"/>
              <a:ea typeface="Arial"/>
              <a:cs typeface="Arial"/>
              <a:sym typeface="Arial"/>
            </a:endParaRPr>
          </a:p>
        </p:txBody>
      </p:sp>
      <p:sp>
        <p:nvSpPr>
          <p:cNvPr id="190" name="Google Shape;190;p80"/>
          <p:cNvSpPr/>
          <p:nvPr/>
        </p:nvSpPr>
        <p:spPr>
          <a:xfrm>
            <a:off x="6430899" y="5301940"/>
            <a:ext cx="5038803" cy="1295791"/>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Can pre-empt misconceptions and give effective explanations to overcome them</a:t>
            </a:r>
            <a:endParaRPr sz="2400" b="0" i="0" u="none" strike="noStrike" cap="none">
              <a:solidFill>
                <a:srgbClr val="000000"/>
              </a:solidFill>
              <a:latin typeface="Arial"/>
              <a:ea typeface="Arial"/>
              <a:cs typeface="Arial"/>
              <a:sym typeface="Arial"/>
            </a:endParaRPr>
          </a:p>
        </p:txBody>
      </p:sp>
      <p:sp>
        <p:nvSpPr>
          <p:cNvPr id="191" name="Google Shape;191;p80"/>
          <p:cNvSpPr/>
          <p:nvPr/>
        </p:nvSpPr>
        <p:spPr>
          <a:xfrm>
            <a:off x="387394" y="5358387"/>
            <a:ext cx="5038803" cy="11119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Ability to readily apply facts within complex scenarios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92" name="Google Shape;192;p80"/>
          <p:cNvSpPr/>
          <p:nvPr/>
        </p:nvSpPr>
        <p:spPr>
          <a:xfrm>
            <a:off x="387394" y="4373433"/>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Examiner knowledge for exam board</a:t>
            </a:r>
            <a:endParaRPr sz="2400" b="0" i="0" u="none" strike="noStrike" cap="none">
              <a:solidFill>
                <a:srgbClr val="000000"/>
              </a:solidFill>
              <a:latin typeface="Arial"/>
              <a:ea typeface="Arial"/>
              <a:cs typeface="Arial"/>
              <a:sym typeface="Arial"/>
            </a:endParaRPr>
          </a:p>
        </p:txBody>
      </p:sp>
      <p:sp>
        <p:nvSpPr>
          <p:cNvPr id="193" name="Google Shape;193;p80"/>
          <p:cNvSpPr/>
          <p:nvPr/>
        </p:nvSpPr>
        <p:spPr>
          <a:xfrm>
            <a:off x="6430898" y="4373433"/>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Arial"/>
                <a:ea typeface="Arial"/>
                <a:cs typeface="Arial"/>
                <a:sym typeface="Arial"/>
              </a:rPr>
              <a:t>Can adapt a lesson in response to assessment information.</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sp>
        <p:nvSpPr>
          <p:cNvPr id="199" name="Google Shape;199;p81"/>
          <p:cNvSpPr/>
          <p:nvPr/>
        </p:nvSpPr>
        <p:spPr>
          <a:xfrm>
            <a:off x="0"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 name="Google Shape;200;p81"/>
          <p:cNvSpPr txBox="1">
            <a:spLocks noGrp="1"/>
          </p:cNvSpPr>
          <p:nvPr>
            <p:ph type="title"/>
          </p:nvPr>
        </p:nvSpPr>
        <p:spPr>
          <a:xfrm>
            <a:off x="804672" y="5116529"/>
            <a:ext cx="10592174" cy="100065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400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Why is subject expertise important?</a:t>
            </a:r>
            <a:endParaRPr/>
          </a:p>
        </p:txBody>
      </p:sp>
      <p:pic>
        <p:nvPicPr>
          <p:cNvPr id="201" name="Google Shape;201;p81" descr="Novice, Amateur, Professional, Consultant, Specialist or Expert ?"/>
          <p:cNvPicPr preferRelativeResize="0"/>
          <p:nvPr/>
        </p:nvPicPr>
        <p:blipFill rotWithShape="1">
          <a:blip r:embed="rId3">
            <a:alphaModFix/>
          </a:blip>
          <a:srcRect t="22252" b="31798"/>
          <a:stretch/>
        </p:blipFill>
        <p:spPr>
          <a:xfrm>
            <a:off x="-1" y="10"/>
            <a:ext cx="12192001" cy="4201449"/>
          </a:xfrm>
          <a:prstGeom prst="rect">
            <a:avLst/>
          </a:prstGeom>
          <a:noFill/>
          <a:ln>
            <a:noFill/>
          </a:ln>
        </p:spPr>
      </p:pic>
      <p:grpSp>
        <p:nvGrpSpPr>
          <p:cNvPr id="202" name="Google Shape;202;p81"/>
          <p:cNvGrpSpPr/>
          <p:nvPr/>
        </p:nvGrpSpPr>
        <p:grpSpPr>
          <a:xfrm>
            <a:off x="-1" y="2941813"/>
            <a:ext cx="12188952" cy="1828800"/>
            <a:chOff x="-305" y="3144820"/>
            <a:chExt cx="9182100" cy="1551136"/>
          </a:xfrm>
        </p:grpSpPr>
        <p:sp>
          <p:nvSpPr>
            <p:cNvPr id="203" name="Google Shape;203;p81"/>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81"/>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81"/>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81"/>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780</Words>
  <Application>Microsoft Office PowerPoint</Application>
  <PresentationFormat>Widescreen</PresentationFormat>
  <Paragraphs>112</Paragraphs>
  <Slides>24</Slides>
  <Notes>24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Arial</vt:lpstr>
      <vt:lpstr>Calibri</vt:lpstr>
      <vt:lpstr>Noto Sans Symbols</vt:lpstr>
      <vt:lpstr>Office Theme</vt:lpstr>
      <vt:lpstr>Office Theme</vt:lpstr>
      <vt:lpstr>Pillar 1: Subject Expertise  January 2024  </vt:lpstr>
      <vt:lpstr>PowerPoint Presentation</vt:lpstr>
      <vt:lpstr>Structure</vt:lpstr>
      <vt:lpstr>The Pillars of Effective Curriculum Implementation</vt:lpstr>
      <vt:lpstr>PowerPoint Presentation</vt:lpstr>
      <vt:lpstr>Discussion Point</vt:lpstr>
      <vt:lpstr>PowerPoint Presentation</vt:lpstr>
      <vt:lpstr>What does high quality subject expertise look like? In your subject?</vt:lpstr>
      <vt:lpstr>Why is subject expertise important?</vt:lpstr>
      <vt:lpstr>PowerPoint Presentation</vt:lpstr>
      <vt:lpstr>Teachers as Learning Specialists</vt:lpstr>
      <vt:lpstr>PowerPoint Presentation</vt:lpstr>
      <vt:lpstr>School and subject curriculum planning</vt:lpstr>
      <vt:lpstr>Powerful Curriculum Team Discussions</vt:lpstr>
      <vt:lpstr>PowerPoint Presentation</vt:lpstr>
      <vt:lpstr>PowerPoint Presentation</vt:lpstr>
      <vt:lpstr>Discussion Point</vt:lpstr>
      <vt:lpstr>Facilitating Effective Curriculum Discussions</vt:lpstr>
      <vt:lpstr>What would we see in X department meetings?</vt:lpstr>
      <vt:lpstr>PowerPoint Presentation</vt:lpstr>
      <vt:lpstr>Subject Hub Reflection Tool</vt:lpstr>
      <vt:lpstr>Summary Points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Pillar 1: Subject Expertise  January 2024  </dc:title>
  <dc:creator>Mrs L Emmett</dc:creator>
  <cp:lastModifiedBy>Catherine Barker</cp:lastModifiedBy>
  <cp:revision>1</cp:revision>
  <dcterms:created xsi:type="dcterms:W3CDTF">2022-01-04T10:48:38Z</dcterms:created>
  <dcterms:modified xsi:type="dcterms:W3CDTF">2024-01-22T21:30:14Z</dcterms:modified>
</cp:coreProperties>
</file>