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embeddedFontLs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>
      <p:cViewPr varScale="1">
        <p:scale>
          <a:sx n="153" d="100"/>
          <a:sy n="153" d="100"/>
        </p:scale>
        <p:origin x="34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19100" y="0"/>
            <a:ext cx="8905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BLP Pillars to deliver effective teaching in S</a:t>
            </a:r>
            <a:r>
              <a:rPr lang="en-GB" sz="1800" b="1" dirty="0">
                <a:solidFill>
                  <a:schemeClr val="dk2"/>
                </a:solidFill>
              </a:rPr>
              <a:t>c</a:t>
            </a:r>
            <a:r>
              <a:rPr lang="en" sz="1800" b="1" dirty="0">
                <a:solidFill>
                  <a:schemeClr val="dk2"/>
                </a:solidFill>
              </a:rPr>
              <a:t>ience 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290207" y="2421675"/>
            <a:ext cx="2526847" cy="4095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Pillar 3 : Making it stick</a:t>
            </a:r>
            <a:endParaRPr sz="1800" dirty="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4524725" y="532275"/>
            <a:ext cx="5700" cy="18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4524875" y="2901975"/>
            <a:ext cx="5400" cy="220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5817054" y="2626425"/>
            <a:ext cx="3371271" cy="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>
            <a:endCxn id="55" idx="1"/>
          </p:cNvCxnSpPr>
          <p:nvPr/>
        </p:nvCxnSpPr>
        <p:spPr>
          <a:xfrm flipV="1">
            <a:off x="0" y="2626425"/>
            <a:ext cx="3290207" cy="375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55518" y="411075"/>
            <a:ext cx="4427632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A. W</a:t>
            </a:r>
            <a:r>
              <a:rPr lang="en" sz="1050" dirty="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Science departmental meeting with a focus on developing Making It Stick?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0" y="4642575"/>
            <a:ext cx="45045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D. A Subject Leader can lead and check whether this is happening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0250" y="4642575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C. A Subject Leader can support a colleague further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59780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285" y="943548"/>
            <a:ext cx="393569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Mapping retrieval exercises, moderated/standardised </a:t>
            </a:r>
          </a:p>
          <a:p>
            <a:r>
              <a:rPr lang="en-GB" sz="1000" dirty="0"/>
              <a:t>Discussing quizzes and strategies for effective low stakes quizzing</a:t>
            </a:r>
          </a:p>
          <a:p>
            <a:r>
              <a:rPr lang="en-GB" sz="1000" dirty="0"/>
              <a:t>Discussion of prior knowledge and curriculum sequencing </a:t>
            </a:r>
          </a:p>
          <a:p>
            <a:r>
              <a:rPr lang="en-GB" sz="1000" dirty="0"/>
              <a:t>Discussion about purpose</a:t>
            </a:r>
          </a:p>
          <a:p>
            <a:r>
              <a:rPr lang="en-GB" sz="1000" dirty="0"/>
              <a:t>WAGOLL/WABOLL</a:t>
            </a:r>
          </a:p>
          <a:p>
            <a:r>
              <a:rPr lang="en-GB" sz="1000" dirty="0"/>
              <a:t>RAG curriculum for: practice, distributed, interleaved</a:t>
            </a:r>
          </a:p>
          <a:p>
            <a:r>
              <a:rPr lang="en-GB" sz="1000" dirty="0"/>
              <a:t>Making distributed practice routine</a:t>
            </a:r>
          </a:p>
          <a:p>
            <a:r>
              <a:rPr lang="en-GB" sz="1000" dirty="0"/>
              <a:t>More opportunities for practice testing</a:t>
            </a:r>
          </a:p>
          <a:p>
            <a:r>
              <a:rPr lang="en-GB" sz="1000" dirty="0"/>
              <a:t>Planned revision schedule  </a:t>
            </a:r>
          </a:p>
          <a:p>
            <a:r>
              <a:rPr lang="en-GB" sz="1000" dirty="0"/>
              <a:t>Interleaving for homework/Do Now questions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6838" y="918004"/>
            <a:ext cx="44791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Share ideas at meetings </a:t>
            </a:r>
          </a:p>
          <a:p>
            <a:r>
              <a:rPr lang="en-GB" sz="1000" dirty="0"/>
              <a:t>Ongoing CPD </a:t>
            </a:r>
          </a:p>
          <a:p>
            <a:r>
              <a:rPr lang="en-GB" sz="1000" dirty="0"/>
              <a:t>Ensuring and interleaving in curriculum</a:t>
            </a:r>
          </a:p>
          <a:p>
            <a:r>
              <a:rPr lang="en-GB" sz="1000" dirty="0" err="1"/>
              <a:t>Dept</a:t>
            </a:r>
            <a:r>
              <a:rPr lang="en-GB" sz="1000" dirty="0"/>
              <a:t> meetings and identify next steps in department around “making it stick”</a:t>
            </a:r>
          </a:p>
          <a:p>
            <a:r>
              <a:rPr lang="en-GB" sz="1000" dirty="0"/>
              <a:t>Provide reading from this CPD into faculty </a:t>
            </a:r>
          </a:p>
          <a:p>
            <a:r>
              <a:rPr lang="en-GB" sz="1000" dirty="0"/>
              <a:t>Show evidence of effective practice testing and distributed practice</a:t>
            </a:r>
          </a:p>
          <a:p>
            <a:r>
              <a:rPr lang="en-GB" sz="1000" dirty="0"/>
              <a:t>Devolve decision making </a:t>
            </a:r>
          </a:p>
          <a:p>
            <a:r>
              <a:rPr lang="en-GB" sz="1000" dirty="0"/>
              <a:t>Focus on core knowledge and plan when it will be retrieved </a:t>
            </a:r>
          </a:p>
          <a:p>
            <a:r>
              <a:rPr lang="en-GB" sz="1000" dirty="0"/>
              <a:t>Robust assessments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3284" y="2750059"/>
            <a:ext cx="40639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Learning walks/drop-ins</a:t>
            </a:r>
          </a:p>
          <a:p>
            <a:r>
              <a:rPr lang="en-GB" sz="1000" dirty="0"/>
              <a:t>Joint/collaborative planning </a:t>
            </a:r>
          </a:p>
          <a:p>
            <a:r>
              <a:rPr lang="en-GB" sz="1000" dirty="0"/>
              <a:t>Mapping the retrieval and recall </a:t>
            </a:r>
          </a:p>
          <a:p>
            <a:r>
              <a:rPr lang="en-GB" sz="1000" dirty="0"/>
              <a:t>Sharing effective strategies and providing feedback on effectiveness </a:t>
            </a:r>
          </a:p>
          <a:p>
            <a:r>
              <a:rPr lang="en-GB" sz="1000" dirty="0"/>
              <a:t>Providing a </a:t>
            </a:r>
            <a:r>
              <a:rPr lang="en-GB" sz="1000" dirty="0" err="1"/>
              <a:t>proforma</a:t>
            </a:r>
            <a:r>
              <a:rPr lang="en-GB" sz="1000" dirty="0"/>
              <a:t> for either practice testing/distributed practice </a:t>
            </a:r>
          </a:p>
          <a:p>
            <a:r>
              <a:rPr lang="en-GB" sz="1000" dirty="0"/>
              <a:t>Role model </a:t>
            </a:r>
          </a:p>
          <a:p>
            <a:r>
              <a:rPr lang="en-GB" sz="1000" dirty="0"/>
              <a:t>Share best practice</a:t>
            </a:r>
          </a:p>
          <a:p>
            <a:r>
              <a:rPr lang="en-GB" sz="1000" dirty="0"/>
              <a:t>Allowing time to discuss issues </a:t>
            </a:r>
          </a:p>
          <a:p>
            <a:r>
              <a:rPr lang="en-GB" sz="1000" dirty="0"/>
              <a:t>Clearly explaining the benefits </a:t>
            </a:r>
          </a:p>
          <a:p>
            <a:r>
              <a:rPr lang="en-GB" sz="1000" dirty="0"/>
              <a:t>Providing CPD/suggested reading </a:t>
            </a:r>
          </a:p>
          <a:p>
            <a:r>
              <a:rPr lang="en-GB" sz="1000" dirty="0"/>
              <a:t>Instructional coaching </a:t>
            </a:r>
          </a:p>
          <a:p>
            <a:endParaRPr lang="en-GB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4699164" y="2868704"/>
            <a:ext cx="42611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QA activities: </a:t>
            </a:r>
          </a:p>
          <a:p>
            <a:r>
              <a:rPr lang="en-GB" sz="1000" dirty="0"/>
              <a:t>Learning walks/drop-ins, lesson resources, book checks Checking homework that has been set interleaves </a:t>
            </a:r>
          </a:p>
          <a:p>
            <a:r>
              <a:rPr lang="en-GB" sz="1000" dirty="0"/>
              <a:t>Pupil voice</a:t>
            </a:r>
          </a:p>
          <a:p>
            <a:r>
              <a:rPr lang="en-GB" sz="1000" dirty="0"/>
              <a:t>Observations </a:t>
            </a:r>
          </a:p>
          <a:p>
            <a:r>
              <a:rPr lang="en-GB" sz="1000" dirty="0"/>
              <a:t>Lead by example </a:t>
            </a:r>
          </a:p>
          <a:p>
            <a:r>
              <a:rPr lang="en-GB" sz="1000" dirty="0"/>
              <a:t>Assessment data and tracking </a:t>
            </a:r>
          </a:p>
          <a:p>
            <a:r>
              <a:rPr lang="en-GB" sz="1000" dirty="0"/>
              <a:t>Produce WAGOLL resources to share with department</a:t>
            </a:r>
          </a:p>
          <a:p>
            <a:r>
              <a:rPr lang="en-GB" sz="1000"/>
              <a:t>Curriculum and SOW QA </a:t>
            </a:r>
            <a:endParaRPr lang="en-GB" sz="1000" dirty="0"/>
          </a:p>
          <a:p>
            <a:endParaRPr lang="en-GB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0543F41F4EF54F9F355598F807D46E" ma:contentTypeVersion="18" ma:contentTypeDescription="Create a new document." ma:contentTypeScope="" ma:versionID="a5b76e3c5edb7d460a3cd47e3ff6150f">
  <xsd:schema xmlns:xsd="http://www.w3.org/2001/XMLSchema" xmlns:xs="http://www.w3.org/2001/XMLSchema" xmlns:p="http://schemas.microsoft.com/office/2006/metadata/properties" xmlns:ns3="7f533cd5-9c1f-4c87-adee-3b904508101f" xmlns:ns4="915d922f-170c-4ea9-bca1-135bdae1d65a" targetNamespace="http://schemas.microsoft.com/office/2006/metadata/properties" ma:root="true" ma:fieldsID="b0f45faf695a3a5751bc35578a286782" ns3:_="" ns4:_="">
    <xsd:import namespace="7f533cd5-9c1f-4c87-adee-3b904508101f"/>
    <xsd:import namespace="915d922f-170c-4ea9-bca1-135bdae1d65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533cd5-9c1f-4c87-adee-3b90450810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5d922f-170c-4ea9-bca1-135bdae1d6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15d922f-170c-4ea9-bca1-135bdae1d65a" xsi:nil="true"/>
  </documentManagement>
</p:properties>
</file>

<file path=customXml/itemProps1.xml><?xml version="1.0" encoding="utf-8"?>
<ds:datastoreItem xmlns:ds="http://schemas.openxmlformats.org/officeDocument/2006/customXml" ds:itemID="{2E241A60-C9C8-41DC-B196-D812CEA043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1E6D62-96A7-4B72-A0F0-DBA423E1D5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533cd5-9c1f-4c87-adee-3b904508101f"/>
    <ds:schemaRef ds:uri="915d922f-170c-4ea9-bca1-135bdae1d6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991422-81E1-48F7-A1A0-0D5296F3E126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7f533cd5-9c1f-4c87-adee-3b904508101f"/>
    <ds:schemaRef ds:uri="915d922f-170c-4ea9-bca1-135bdae1d65a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290</Words>
  <Application>Microsoft Macintosh PowerPoint</Application>
  <PresentationFormat>On-screen Show (16:9)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HorridgeH</dc:creator>
  <cp:lastModifiedBy>Michelle Howard</cp:lastModifiedBy>
  <cp:revision>3</cp:revision>
  <dcterms:modified xsi:type="dcterms:W3CDTF">2024-12-16T08:46:42Z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0x010100300543F41F4EF54F9F355598F807D46E</vt:lpwstr>
  </property>
</Properties>
</file>