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e201219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e201219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19100" y="0"/>
            <a:ext cx="89058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2"/>
                </a:solidFill>
              </a:rPr>
              <a:t>BLP Pillars to deliver effective teaching in SUBJECT</a:t>
            </a:r>
            <a:endParaRPr sz="1800" b="1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2944600" y="2421675"/>
            <a:ext cx="3066000" cy="4095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Pillar 1: Subject expertise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56" name="Google Shape;56;p13"/>
          <p:cNvCxnSpPr/>
          <p:nvPr/>
        </p:nvCxnSpPr>
        <p:spPr>
          <a:xfrm rot="10800000">
            <a:off x="4524725" y="532275"/>
            <a:ext cx="5700" cy="1826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 rot="10800000">
            <a:off x="4524875" y="2901975"/>
            <a:ext cx="5400" cy="2201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>
            <a:stCxn id="55" idx="3"/>
          </p:cNvCxnSpPr>
          <p:nvPr/>
        </p:nvCxnSpPr>
        <p:spPr>
          <a:xfrm>
            <a:off x="6010600" y="2626425"/>
            <a:ext cx="3121800" cy="2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0" y="2630175"/>
            <a:ext cx="2931000" cy="1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445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A. W</a:t>
            </a:r>
            <a:r>
              <a:rPr lang="en" sz="1050">
                <a:solidFill>
                  <a:srgbClr val="333333"/>
                </a:solidFill>
                <a:highlight>
                  <a:srgbClr val="F2F2F2"/>
                </a:highlight>
                <a:latin typeface="Roboto"/>
                <a:ea typeface="Roboto"/>
                <a:cs typeface="Roboto"/>
                <a:sym typeface="Roboto"/>
              </a:rPr>
              <a:t>hat elements should we see in your SUBJECT departmental meeting with a focus on developing subject expertise?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0" y="4642575"/>
            <a:ext cx="45045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D. A Subject Leader can lead and check whether this is happening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30250" y="4642575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C. A Subject Leader can support a colleague further by…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4597800" y="380300"/>
            <a:ext cx="4452900" cy="4605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B. How can a culture of curriculum team conversations regarding this pillar be developed and strengthened further?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F01227-AED9-7D92-D0DA-44DBD00693EA}"/>
              </a:ext>
            </a:extLst>
          </p:cNvPr>
          <p:cNvSpPr txBox="1"/>
          <p:nvPr/>
        </p:nvSpPr>
        <p:spPr>
          <a:xfrm>
            <a:off x="64625" y="868909"/>
            <a:ext cx="433255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Sequencing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Consistency in teaching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Work backwards from the end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Modelling of teaching/ knowledge/ </a:t>
            </a:r>
            <a:r>
              <a:rPr lang="en-US" sz="800" dirty="0" err="1"/>
              <a:t>practicals</a:t>
            </a:r>
            <a:r>
              <a:rPr lang="en-US" sz="800" dirty="0"/>
              <a:t>/ techniques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Discussion of misconceptions &amp; how to address them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Discuss questions </a:t>
            </a:r>
            <a:r>
              <a:rPr lang="en-US" sz="800" dirty="0">
                <a:sym typeface="Wingdings" panose="05000000000000000000" pitchFamily="2" charset="2"/>
              </a:rPr>
              <a:t> leading to misconceptions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Continual review of the curriculum </a:t>
            </a:r>
            <a:r>
              <a:rPr lang="en-US" sz="800" dirty="0">
                <a:sym typeface="Wingdings" panose="05000000000000000000" pitchFamily="2" charset="2"/>
              </a:rPr>
              <a:t> working document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sym typeface="Wingdings" panose="05000000000000000000" pitchFamily="2" charset="2"/>
              </a:rPr>
              <a:t>Experts teach/ share best practice with novices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sym typeface="Wingdings" panose="05000000000000000000" pitchFamily="2" charset="2"/>
              </a:rPr>
              <a:t>Preparing ahead – plan ahead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sym typeface="Wingdings" panose="05000000000000000000" pitchFamily="2" charset="2"/>
              </a:rPr>
              <a:t>Modelling of expected responses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 err="1">
                <a:sym typeface="Wingdings" panose="05000000000000000000" pitchFamily="2" charset="2"/>
              </a:rPr>
              <a:t>Practicals</a:t>
            </a:r>
            <a:r>
              <a:rPr lang="en-US" sz="800" dirty="0">
                <a:sym typeface="Wingdings" panose="05000000000000000000" pitchFamily="2" charset="2"/>
              </a:rPr>
              <a:t> &amp; demos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sym typeface="Wingdings" panose="05000000000000000000" pitchFamily="2" charset="2"/>
              </a:rPr>
              <a:t>RAG rating of delivery plans (list of lesson-by-lesson outcomes)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AB4B3-E9B9-AA72-1B34-7908D1302112}"/>
              </a:ext>
            </a:extLst>
          </p:cNvPr>
          <p:cNvSpPr txBox="1"/>
          <p:nvPr/>
        </p:nvSpPr>
        <p:spPr>
          <a:xfrm>
            <a:off x="4657975" y="840500"/>
            <a:ext cx="43325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Time for discussion – regular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Money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Co-planning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Scheduled dedicated time – 1</a:t>
            </a:r>
            <a:r>
              <a:rPr lang="en-US" sz="800" baseline="30000" dirty="0"/>
              <a:t>st</a:t>
            </a:r>
            <a:r>
              <a:rPr lang="en-US" sz="800" dirty="0"/>
              <a:t> on 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Encourage informal chats too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See it, store 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Open door policy regarding informal observations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Observe each other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Work scrutiny – share with the department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Non-</a:t>
            </a:r>
            <a:r>
              <a:rPr lang="en-US" sz="800" dirty="0" err="1"/>
              <a:t>judgemental</a:t>
            </a:r>
            <a:r>
              <a:rPr lang="en-US" sz="800" dirty="0"/>
              <a:t> – no stupid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Sharing observed good practice across department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7607C-E6EA-11BA-8FA0-1A9CCF966496}"/>
              </a:ext>
            </a:extLst>
          </p:cNvPr>
          <p:cNvSpPr txBox="1"/>
          <p:nvPr/>
        </p:nvSpPr>
        <p:spPr>
          <a:xfrm>
            <a:off x="171462" y="2823581"/>
            <a:ext cx="4332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Coaching partners/pairs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Training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Put this high on the 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Regular supportive drop-ins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One-to-one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Buddy up with subject expert (topics)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Offering opportunities for peer observations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Regular check ins/ 1-to1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57C039-A666-59FF-5137-246529415EF3}"/>
              </a:ext>
            </a:extLst>
          </p:cNvPr>
          <p:cNvSpPr txBox="1"/>
          <p:nvPr/>
        </p:nvSpPr>
        <p:spPr>
          <a:xfrm>
            <a:off x="4692350" y="2876703"/>
            <a:ext cx="4332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Sequencing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Misconceptions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Consistency in teaching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Work backwards from the end point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Regular drop-ins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Taking part themselves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Regular review of the curriculum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Quality assurance processes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Progress pop-ins, </a:t>
            </a:r>
            <a:r>
              <a:rPr lang="en-US" sz="800" dirty="0" err="1"/>
              <a:t>non-judgemental</a:t>
            </a:r>
            <a:endParaRPr lang="en-US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Book looks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/>
              <a:t>Learning walks</a:t>
            </a:r>
            <a:endParaRPr lang="en-GB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269</Words>
  <Application>Microsoft Office PowerPoint</Application>
  <PresentationFormat>On-screen Show (16:9)</PresentationFormat>
  <Paragraphs>49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Roboto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Catherine Barker</cp:lastModifiedBy>
  <cp:revision>2</cp:revision>
  <dcterms:modified xsi:type="dcterms:W3CDTF">2024-01-25T15:45:48Z</dcterms:modified>
</cp:coreProperties>
</file>