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57" r:id="rId2"/>
    <p:sldId id="354" r:id="rId3"/>
    <p:sldId id="360" r:id="rId4"/>
    <p:sldId id="355" r:id="rId5"/>
    <p:sldId id="356" r:id="rId6"/>
    <p:sldId id="353" r:id="rId7"/>
    <p:sldId id="359" r:id="rId8"/>
    <p:sldId id="345" r:id="rId9"/>
    <p:sldId id="361" r:id="rId10"/>
    <p:sldId id="341" r:id="rId11"/>
    <p:sldId id="338" r:id="rId12"/>
    <p:sldId id="337" r:id="rId13"/>
    <p:sldId id="332" r:id="rId14"/>
    <p:sldId id="298" r:id="rId15"/>
    <p:sldId id="312" r:id="rId16"/>
    <p:sldId id="289" r:id="rId17"/>
    <p:sldId id="315" r:id="rId18"/>
    <p:sldId id="291" r:id="rId19"/>
    <p:sldId id="292" r:id="rId20"/>
    <p:sldId id="276" r:id="rId21"/>
    <p:sldId id="362" r:id="rId22"/>
    <p:sldId id="363" r:id="rId2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3432"/>
    <a:srgbClr val="561F1E"/>
    <a:srgbClr val="C96765"/>
    <a:srgbClr val="E0A9A8"/>
    <a:srgbClr val="FFFFFF"/>
    <a:srgbClr val="3815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91241" autoAdjust="0"/>
  </p:normalViewPr>
  <p:slideViewPr>
    <p:cSldViewPr>
      <p:cViewPr>
        <p:scale>
          <a:sx n="70" d="100"/>
          <a:sy n="70" d="100"/>
        </p:scale>
        <p:origin x="-1266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95AAC-1B85-48D0-B276-2C270EE25990}" type="datetimeFigureOut">
              <a:rPr lang="en-GB" smtClean="0"/>
              <a:t>21/01/2019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9B0E3-259E-4D0C-B599-CF256241A4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370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https://www.youtube.com/watch?v=7z65wK5kgOY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358CAA-54CC-47D7-872E-CAFC3322C73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6186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Person A roles and conjugates, person B translates</a:t>
            </a:r>
            <a:r>
              <a:rPr lang="en-GB" baseline="0" smtClean="0"/>
              <a:t> then swap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FA8D2D-A0BE-41C4-9A99-DA708C248BB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7274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Person A roles and conjugates, person B translates</a:t>
            </a:r>
            <a:r>
              <a:rPr lang="en-GB" baseline="0" smtClean="0"/>
              <a:t> then swap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FA8D2D-A0BE-41C4-9A99-DA708C248BB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4140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FFFF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FFFF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FFFF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FFFF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FFFF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FF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FF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FF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2EB117-8AAC-41E1-A5E8-E515CB4237E4}" type="slidenum">
              <a:rPr kumimoji="0" lang="en-GB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altLang="en-US" sz="1200" b="0" i="0" u="none" strike="noStrike" kern="0" cap="none" spc="0" normalizeH="0" baseline="0" noProof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GB" altLang="en-US" dirty="0" smtClean="0">
                <a:latin typeface="Arial" panose="020B0604020202020204" pitchFamily="34" charset="0"/>
              </a:rPr>
              <a:t>Show</a:t>
            </a:r>
            <a:r>
              <a:rPr lang="en-GB" altLang="en-US" baseline="0" dirty="0" smtClean="0">
                <a:latin typeface="Arial" panose="020B0604020202020204" pitchFamily="34" charset="0"/>
              </a:rPr>
              <a:t> of fingers – which are passive</a:t>
            </a:r>
            <a:endParaRPr lang="fr-FR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681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00FFFF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FFFF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FFFF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FFFF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FFFF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FF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FF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FF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FF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2EB117-8AAC-41E1-A5E8-E515CB4237E4}" type="slidenum">
              <a:rPr kumimoji="0" lang="en-GB" alt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FFFF"/>
                </a:solidFill>
                <a:effectLst/>
                <a:uLnTx/>
                <a:uFillTx/>
                <a:latin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altLang="en-US" sz="1200" b="0" i="0" u="none" strike="noStrike" kern="0" cap="none" spc="0" normalizeH="0" baseline="0" noProof="0">
              <a:ln>
                <a:noFill/>
              </a:ln>
              <a:solidFill>
                <a:srgbClr val="00FFFF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GB" altLang="en-US" dirty="0" smtClean="0">
                <a:latin typeface="Arial" panose="020B0604020202020204" pitchFamily="34" charset="0"/>
              </a:rPr>
              <a:t>Show</a:t>
            </a:r>
            <a:r>
              <a:rPr lang="en-GB" altLang="en-US" baseline="0" dirty="0" smtClean="0">
                <a:latin typeface="Arial" panose="020B0604020202020204" pitchFamily="34" charset="0"/>
              </a:rPr>
              <a:t> of fingers – which are passive</a:t>
            </a:r>
            <a:endParaRPr lang="fr-FR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1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A270-F3A8-489A-B7F5-C1EDA4AB0960}" type="datetimeFigureOut">
              <a:rPr lang="en-GB" smtClean="0"/>
              <a:pPr/>
              <a:t>21/01/2019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5518-BC7D-42CA-82CA-BFC9BF029A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72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A270-F3A8-489A-B7F5-C1EDA4AB0960}" type="datetimeFigureOut">
              <a:rPr lang="en-GB" smtClean="0"/>
              <a:pPr/>
              <a:t>21/01/2019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5518-BC7D-42CA-82CA-BFC9BF029A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802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A270-F3A8-489A-B7F5-C1EDA4AB0960}" type="datetimeFigureOut">
              <a:rPr lang="en-GB" smtClean="0"/>
              <a:pPr/>
              <a:t>21/01/2019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5518-BC7D-42CA-82CA-BFC9BF029A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392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A270-F3A8-489A-B7F5-C1EDA4AB0960}" type="datetimeFigureOut">
              <a:rPr lang="en-GB" smtClean="0"/>
              <a:pPr/>
              <a:t>21/01/2019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5518-BC7D-42CA-82CA-BFC9BF029A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879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A270-F3A8-489A-B7F5-C1EDA4AB0960}" type="datetimeFigureOut">
              <a:rPr lang="en-GB" smtClean="0"/>
              <a:pPr/>
              <a:t>21/01/2019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5518-BC7D-42CA-82CA-BFC9BF029A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652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A270-F3A8-489A-B7F5-C1EDA4AB0960}" type="datetimeFigureOut">
              <a:rPr lang="en-GB" smtClean="0"/>
              <a:pPr/>
              <a:t>21/01/2019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5518-BC7D-42CA-82CA-BFC9BF029A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896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A270-F3A8-489A-B7F5-C1EDA4AB0960}" type="datetimeFigureOut">
              <a:rPr lang="en-GB" smtClean="0"/>
              <a:pPr/>
              <a:t>21/01/2019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5518-BC7D-42CA-82CA-BFC9BF029A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5254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A270-F3A8-489A-B7F5-C1EDA4AB0960}" type="datetimeFigureOut">
              <a:rPr lang="en-GB" smtClean="0"/>
              <a:pPr/>
              <a:t>21/01/2019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5518-BC7D-42CA-82CA-BFC9BF029A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191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A270-F3A8-489A-B7F5-C1EDA4AB0960}" type="datetimeFigureOut">
              <a:rPr lang="en-GB" smtClean="0"/>
              <a:pPr/>
              <a:t>21/01/2019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5518-BC7D-42CA-82CA-BFC9BF029A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659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A270-F3A8-489A-B7F5-C1EDA4AB0960}" type="datetimeFigureOut">
              <a:rPr lang="en-GB" smtClean="0"/>
              <a:pPr/>
              <a:t>21/01/2019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5518-BC7D-42CA-82CA-BFC9BF029A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204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1A270-F3A8-489A-B7F5-C1EDA4AB0960}" type="datetimeFigureOut">
              <a:rPr lang="en-GB" smtClean="0"/>
              <a:pPr/>
              <a:t>21/01/2019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235518-BC7D-42CA-82CA-BFC9BF029A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090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1A270-F3A8-489A-B7F5-C1EDA4AB0960}" type="datetimeFigureOut">
              <a:rPr lang="en-GB" smtClean="0"/>
              <a:pPr/>
              <a:t>21/01/2019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35518-BC7D-42CA-82CA-BFC9BF029A0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483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wmf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wmf"/><Relationship Id="rId4" Type="http://schemas.openxmlformats.org/officeDocument/2006/relationships/image" Target="../media/image44.wmf"/><Relationship Id="rId9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5.png"/><Relationship Id="rId4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4.jpeg"/><Relationship Id="rId7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8.png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26"/>
          <p:cNvGrpSpPr/>
          <p:nvPr/>
        </p:nvGrpSpPr>
        <p:grpSpPr>
          <a:xfrm>
            <a:off x="18850" y="132840"/>
            <a:ext cx="2456935" cy="653642"/>
            <a:chOff x="1352863" y="-51548"/>
            <a:chExt cx="3275914" cy="871523"/>
          </a:xfrm>
        </p:grpSpPr>
        <p:pic>
          <p:nvPicPr>
            <p:cNvPr id="5" name="Picture 3" descr="http://dadstalking.com/wp-content/uploads/2012/03/connect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52863" y="61816"/>
              <a:ext cx="876700" cy="758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4"/>
            <p:cNvSpPr txBox="1"/>
            <p:nvPr/>
          </p:nvSpPr>
          <p:spPr>
            <a:xfrm>
              <a:off x="2229563" y="-51548"/>
              <a:ext cx="2399214" cy="533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r>
                <a:rPr lang="en-GB" sz="2000" dirty="0">
                  <a:solidFill>
                    <a:srgbClr val="FF0000"/>
                  </a:solidFill>
                  <a:latin typeface="Trebuchet MS"/>
                </a:rPr>
                <a:t>c</a:t>
              </a:r>
              <a:r>
                <a:rPr lang="en-GB" sz="2000" dirty="0">
                  <a:solidFill>
                    <a:srgbClr val="00B0F0"/>
                  </a:solidFill>
                  <a:latin typeface="Trebuchet MS"/>
                </a:rPr>
                <a:t>o</a:t>
              </a:r>
              <a:r>
                <a:rPr lang="en-GB" sz="2000" dirty="0">
                  <a:solidFill>
                    <a:srgbClr val="00B050"/>
                  </a:solidFill>
                  <a:latin typeface="Trebuchet MS"/>
                </a:rPr>
                <a:t>n</a:t>
              </a:r>
              <a:r>
                <a:rPr lang="en-GB" sz="2000" dirty="0">
                  <a:solidFill>
                    <a:srgbClr val="00B0F0"/>
                  </a:solidFill>
                  <a:latin typeface="Trebuchet MS"/>
                </a:rPr>
                <a:t>n</a:t>
              </a:r>
              <a:r>
                <a:rPr lang="en-GB" sz="2000" dirty="0">
                  <a:solidFill>
                    <a:srgbClr val="FF0000"/>
                  </a:solidFill>
                  <a:latin typeface="Trebuchet MS"/>
                </a:rPr>
                <a:t>e</a:t>
              </a:r>
              <a:r>
                <a:rPr lang="en-GB" sz="2000" dirty="0">
                  <a:solidFill>
                    <a:srgbClr val="00B050"/>
                  </a:solidFill>
                  <a:latin typeface="Trebuchet MS"/>
                </a:rPr>
                <a:t>c</a:t>
              </a:r>
              <a:r>
                <a:rPr lang="en-GB" sz="2000" dirty="0">
                  <a:solidFill>
                    <a:srgbClr val="00B0F0"/>
                  </a:solidFill>
                  <a:latin typeface="Trebuchet MS"/>
                </a:rPr>
                <a:t>t</a:t>
              </a:r>
              <a:r>
                <a:rPr lang="en-GB" sz="2000" dirty="0">
                  <a:solidFill>
                    <a:srgbClr val="FF0000"/>
                  </a:solidFill>
                  <a:latin typeface="Trebuchet MS"/>
                </a:rPr>
                <a:t>e</a:t>
              </a:r>
              <a:r>
                <a:rPr lang="en-GB" sz="2000" dirty="0">
                  <a:solidFill>
                    <a:srgbClr val="00B050"/>
                  </a:solidFill>
                  <a:latin typeface="Trebuchet MS"/>
                </a:rPr>
                <a:t>r</a:t>
              </a:r>
              <a:endParaRPr lang="en-GB" sz="2000" dirty="0">
                <a:solidFill>
                  <a:srgbClr val="00B0F0"/>
                </a:solidFill>
                <a:latin typeface="Trebuchet MS"/>
              </a:endParaRPr>
            </a:p>
          </p:txBody>
        </p:sp>
      </p:grpSp>
      <p:pic>
        <p:nvPicPr>
          <p:cNvPr id="7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01" y="1581512"/>
            <a:ext cx="4923584" cy="3096812"/>
          </a:xfrm>
          <a:prstGeom prst="rect">
            <a:avLst/>
          </a:prstGeom>
        </p:spPr>
      </p:pic>
      <p:pic>
        <p:nvPicPr>
          <p:cNvPr id="8" name="Imag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331" y="502242"/>
            <a:ext cx="724487" cy="107948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915816" y="307542"/>
            <a:ext cx="3069559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</a:rPr>
              <a:t>Vrai</a:t>
            </a:r>
            <a:r>
              <a:rPr lang="en-US" sz="405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5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ou</a:t>
            </a:r>
            <a:r>
              <a:rPr lang="en-US" sz="405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405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faux</a:t>
            </a:r>
            <a:r>
              <a:rPr lang="en-US" sz="405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02797" y="1670773"/>
            <a:ext cx="37842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Palatino Linotype" panose="02040502050505030304" pitchFamily="18" charset="0"/>
              </a:rPr>
              <a:t>Le lit </a:t>
            </a:r>
            <a:r>
              <a:rPr lang="en-GB" dirty="0" err="1">
                <a:latin typeface="Palatino Linotype" panose="02040502050505030304" pitchFamily="18" charset="0"/>
              </a:rPr>
              <a:t>est</a:t>
            </a:r>
            <a:r>
              <a:rPr lang="en-GB" dirty="0">
                <a:latin typeface="Palatino Linotype" panose="02040502050505030304" pitchFamily="18" charset="0"/>
              </a:rPr>
              <a:t> </a:t>
            </a:r>
            <a:r>
              <a:rPr lang="en-GB" b="1" dirty="0" err="1">
                <a:latin typeface="Palatino Linotype" panose="02040502050505030304" pitchFamily="18" charset="0"/>
              </a:rPr>
              <a:t>devant</a:t>
            </a:r>
            <a:r>
              <a:rPr lang="en-GB" dirty="0">
                <a:latin typeface="Palatino Linotype" panose="02040502050505030304" pitchFamily="18" charset="0"/>
              </a:rPr>
              <a:t> la </a:t>
            </a:r>
            <a:r>
              <a:rPr lang="en-GB" dirty="0" err="1">
                <a:latin typeface="Palatino Linotype" panose="02040502050505030304" pitchFamily="18" charset="0"/>
              </a:rPr>
              <a:t>fenêtre</a:t>
            </a:r>
            <a:r>
              <a:rPr lang="en-GB" dirty="0">
                <a:latin typeface="Palatino Linotype" panose="0204050205050503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latin typeface="Palatino Linotype" panose="0204050205050503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 err="1">
                <a:latin typeface="Palatino Linotype" panose="02040502050505030304" pitchFamily="18" charset="0"/>
              </a:rPr>
              <a:t>L’hélicoptère</a:t>
            </a:r>
            <a:r>
              <a:rPr lang="en-GB" dirty="0">
                <a:latin typeface="Palatino Linotype" panose="02040502050505030304" pitchFamily="18" charset="0"/>
              </a:rPr>
              <a:t> </a:t>
            </a:r>
            <a:r>
              <a:rPr lang="en-GB" dirty="0" err="1">
                <a:latin typeface="Palatino Linotype" panose="02040502050505030304" pitchFamily="18" charset="0"/>
              </a:rPr>
              <a:t>est</a:t>
            </a:r>
            <a:r>
              <a:rPr lang="en-GB" dirty="0">
                <a:latin typeface="Palatino Linotype" panose="02040502050505030304" pitchFamily="18" charset="0"/>
              </a:rPr>
              <a:t> </a:t>
            </a:r>
            <a:r>
              <a:rPr lang="en-GB" b="1" dirty="0">
                <a:latin typeface="Palatino Linotype" panose="02040502050505030304" pitchFamily="18" charset="0"/>
              </a:rPr>
              <a:t>sous</a:t>
            </a:r>
            <a:r>
              <a:rPr lang="en-GB" dirty="0">
                <a:latin typeface="Palatino Linotype" panose="02040502050505030304" pitchFamily="18" charset="0"/>
              </a:rPr>
              <a:t> le lit.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latin typeface="Palatino Linotype" panose="0204050205050503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Palatino Linotype" panose="02040502050505030304" pitchFamily="18" charset="0"/>
              </a:rPr>
              <a:t>Le poster </a:t>
            </a:r>
            <a:r>
              <a:rPr lang="en-GB" dirty="0" err="1">
                <a:latin typeface="Palatino Linotype" panose="02040502050505030304" pitchFamily="18" charset="0"/>
              </a:rPr>
              <a:t>est</a:t>
            </a:r>
            <a:r>
              <a:rPr lang="en-GB" dirty="0">
                <a:latin typeface="Palatino Linotype" panose="02040502050505030304" pitchFamily="18" charset="0"/>
              </a:rPr>
              <a:t> </a:t>
            </a:r>
            <a:r>
              <a:rPr lang="en-GB" b="1" dirty="0">
                <a:latin typeface="Palatino Linotype" panose="02040502050505030304" pitchFamily="18" charset="0"/>
              </a:rPr>
              <a:t>sur</a:t>
            </a:r>
            <a:r>
              <a:rPr lang="en-GB" dirty="0">
                <a:latin typeface="Palatino Linotype" panose="02040502050505030304" pitchFamily="18" charset="0"/>
              </a:rPr>
              <a:t> le </a:t>
            </a:r>
            <a:r>
              <a:rPr lang="en-GB" dirty="0" err="1">
                <a:latin typeface="Palatino Linotype" panose="02040502050505030304" pitchFamily="18" charset="0"/>
              </a:rPr>
              <a:t>mur</a:t>
            </a:r>
            <a:r>
              <a:rPr lang="en-GB" dirty="0">
                <a:latin typeface="Palatino Linotype" panose="0204050205050503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latin typeface="Palatino Linotype" panose="0204050205050503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Palatino Linotype" panose="02040502050505030304" pitchFamily="18" charset="0"/>
              </a:rPr>
              <a:t>La </a:t>
            </a:r>
            <a:r>
              <a:rPr lang="en-GB" dirty="0" err="1">
                <a:latin typeface="Palatino Linotype" panose="02040502050505030304" pitchFamily="18" charset="0"/>
              </a:rPr>
              <a:t>lampe</a:t>
            </a:r>
            <a:r>
              <a:rPr lang="en-GB" dirty="0">
                <a:latin typeface="Palatino Linotype" panose="02040502050505030304" pitchFamily="18" charset="0"/>
              </a:rPr>
              <a:t> </a:t>
            </a:r>
            <a:r>
              <a:rPr lang="en-GB" dirty="0" err="1">
                <a:latin typeface="Palatino Linotype" panose="02040502050505030304" pitchFamily="18" charset="0"/>
              </a:rPr>
              <a:t>est</a:t>
            </a:r>
            <a:r>
              <a:rPr lang="en-GB" dirty="0">
                <a:latin typeface="Palatino Linotype" panose="02040502050505030304" pitchFamily="18" charset="0"/>
              </a:rPr>
              <a:t> </a:t>
            </a:r>
            <a:r>
              <a:rPr lang="en-GB" b="1" dirty="0">
                <a:latin typeface="Palatino Linotype" panose="02040502050505030304" pitchFamily="18" charset="0"/>
              </a:rPr>
              <a:t>derrière</a:t>
            </a:r>
            <a:r>
              <a:rPr lang="en-GB" dirty="0">
                <a:latin typeface="Palatino Linotype" panose="02040502050505030304" pitchFamily="18" charset="0"/>
              </a:rPr>
              <a:t> le </a:t>
            </a:r>
            <a:r>
              <a:rPr lang="en-GB" dirty="0" err="1">
                <a:latin typeface="Palatino Linotype" panose="02040502050505030304" pitchFamily="18" charset="0"/>
              </a:rPr>
              <a:t>mirroir</a:t>
            </a:r>
            <a:r>
              <a:rPr lang="en-GB" dirty="0">
                <a:latin typeface="Palatino Linotype" panose="0204050205050503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latin typeface="Palatino Linotype" panose="0204050205050503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latin typeface="Palatino Linotype" panose="02040502050505030304" pitchFamily="18" charset="0"/>
              </a:rPr>
              <a:t>Le </a:t>
            </a:r>
            <a:r>
              <a:rPr lang="en-GB" dirty="0" err="1">
                <a:latin typeface="Palatino Linotype" panose="02040502050505030304" pitchFamily="18" charset="0"/>
              </a:rPr>
              <a:t>jouet</a:t>
            </a:r>
            <a:r>
              <a:rPr lang="en-GB" dirty="0">
                <a:latin typeface="Palatino Linotype" panose="02040502050505030304" pitchFamily="18" charset="0"/>
              </a:rPr>
              <a:t> (toy) </a:t>
            </a:r>
            <a:r>
              <a:rPr lang="en-GB" dirty="0" err="1">
                <a:latin typeface="Palatino Linotype" panose="02040502050505030304" pitchFamily="18" charset="0"/>
              </a:rPr>
              <a:t>est</a:t>
            </a:r>
            <a:r>
              <a:rPr lang="en-GB" dirty="0">
                <a:latin typeface="Palatino Linotype" panose="02040502050505030304" pitchFamily="18" charset="0"/>
              </a:rPr>
              <a:t> </a:t>
            </a:r>
            <a:r>
              <a:rPr lang="en-GB" b="1" dirty="0" err="1">
                <a:latin typeface="Palatino Linotype" panose="02040502050505030304" pitchFamily="18" charset="0"/>
              </a:rPr>
              <a:t>dans</a:t>
            </a:r>
            <a:r>
              <a:rPr lang="en-GB" dirty="0">
                <a:latin typeface="Palatino Linotype" panose="02040502050505030304" pitchFamily="18" charset="0"/>
              </a:rPr>
              <a:t> la commode.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69022" y="1417429"/>
            <a:ext cx="383759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</a:rPr>
              <a:t>v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11339" y="2606901"/>
            <a:ext cx="383759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</a:rPr>
              <a:t>v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342508" y="2073270"/>
            <a:ext cx="377347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712646" y="3102399"/>
            <a:ext cx="377347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F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153834" y="3794896"/>
            <a:ext cx="377347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45793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2887" y="360501"/>
            <a:ext cx="1514005" cy="13626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4058" y="1680210"/>
            <a:ext cx="4562329" cy="32260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444508"/>
            <a:ext cx="450302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10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Wie kommst du mit deiner Familie aus?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6892" y="764704"/>
            <a:ext cx="1491066" cy="13419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6034" y="1831764"/>
            <a:ext cx="1581211" cy="14230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795" y="1872370"/>
            <a:ext cx="1467877" cy="1032353"/>
          </a:xfrm>
          <a:prstGeom prst="rect">
            <a:avLst/>
          </a:prstGeom>
        </p:spPr>
      </p:pic>
      <p:pic>
        <p:nvPicPr>
          <p:cNvPr id="10" name="Picture 11" descr="classroom-1297779__34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731102"/>
            <a:ext cx="1877836" cy="1408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3"/>
          <p:cNvSpPr txBox="1">
            <a:spLocks/>
          </p:cNvSpPr>
          <p:nvPr/>
        </p:nvSpPr>
        <p:spPr>
          <a:xfrm>
            <a:off x="1138578" y="5827985"/>
            <a:ext cx="2228552" cy="771897"/>
          </a:xfrm>
          <a:prstGeom prst="rect">
            <a:avLst/>
          </a:prstGeom>
        </p:spPr>
        <p:txBody>
          <a:bodyPr vert="horz" lIns="51435" tIns="25718" rIns="51435" bIns="25718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514350">
              <a:defRPr/>
            </a:pPr>
            <a:r>
              <a:rPr lang="en-GB" sz="2475" dirty="0">
                <a:solidFill>
                  <a:srgbClr val="FF0000"/>
                </a:solidFill>
                <a:latin typeface="Trebuchet MS"/>
              </a:rPr>
              <a:t>      </a:t>
            </a:r>
            <a:br>
              <a:rPr lang="en-GB" sz="2475" dirty="0">
                <a:solidFill>
                  <a:srgbClr val="FF0000"/>
                </a:solidFill>
                <a:latin typeface="Trebuchet MS"/>
              </a:rPr>
            </a:br>
            <a:r>
              <a:rPr lang="en-GB" sz="2981" b="1" dirty="0" err="1">
                <a:solidFill>
                  <a:srgbClr val="FF0000"/>
                </a:solidFill>
                <a:latin typeface="Trebuchet MS"/>
              </a:rPr>
              <a:t>V</a:t>
            </a:r>
            <a:r>
              <a:rPr lang="en-GB" sz="2981" b="1" dirty="0" err="1">
                <a:solidFill>
                  <a:srgbClr val="00B0F0"/>
                </a:solidFill>
                <a:latin typeface="Trebuchet MS"/>
              </a:rPr>
              <a:t>o</a:t>
            </a:r>
            <a:r>
              <a:rPr lang="en-GB" sz="2981" b="1" dirty="0" err="1">
                <a:solidFill>
                  <a:srgbClr val="00B050"/>
                </a:solidFill>
                <a:latin typeface="Trebuchet MS"/>
              </a:rPr>
              <a:t>r</a:t>
            </a:r>
            <a:r>
              <a:rPr lang="en-GB" sz="2981" b="1" dirty="0" err="1">
                <a:solidFill>
                  <a:srgbClr val="FF00FF"/>
                </a:solidFill>
                <a:latin typeface="Trebuchet MS"/>
              </a:rPr>
              <a:t>f</a:t>
            </a:r>
            <a:r>
              <a:rPr lang="en-GB" sz="2981" b="1" dirty="0" err="1">
                <a:solidFill>
                  <a:srgbClr val="FF0000"/>
                </a:solidFill>
                <a:latin typeface="Trebuchet MS"/>
              </a:rPr>
              <a:t>ü</a:t>
            </a:r>
            <a:r>
              <a:rPr lang="en-GB" sz="2981" b="1" dirty="0" err="1">
                <a:solidFill>
                  <a:srgbClr val="00B050"/>
                </a:solidFill>
                <a:latin typeface="Trebuchet MS"/>
              </a:rPr>
              <a:t>h</a:t>
            </a:r>
            <a:r>
              <a:rPr lang="en-GB" sz="2981" b="1" dirty="0" err="1">
                <a:solidFill>
                  <a:srgbClr val="FF0000"/>
                </a:solidFill>
                <a:latin typeface="Trebuchet MS"/>
              </a:rPr>
              <a:t>r</a:t>
            </a:r>
            <a:r>
              <a:rPr lang="en-GB" sz="2981" b="1" dirty="0" err="1">
                <a:solidFill>
                  <a:srgbClr val="00B0F0"/>
                </a:solidFill>
                <a:latin typeface="Trebuchet MS"/>
              </a:rPr>
              <a:t>e</a:t>
            </a:r>
            <a:r>
              <a:rPr lang="en-GB" sz="2981" b="1" dirty="0" err="1">
                <a:solidFill>
                  <a:srgbClr val="FF00FF"/>
                </a:solidFill>
                <a:latin typeface="Trebuchet MS"/>
              </a:rPr>
              <a:t>n</a:t>
            </a:r>
            <a:r>
              <a:rPr lang="en-GB" sz="2475" dirty="0">
                <a:solidFill>
                  <a:srgbClr val="FF0000"/>
                </a:solidFill>
                <a:latin typeface="Trebuchet MS"/>
              </a:rPr>
              <a:t/>
            </a:r>
            <a:br>
              <a:rPr lang="en-GB" sz="2475" dirty="0">
                <a:solidFill>
                  <a:srgbClr val="FF0000"/>
                </a:solidFill>
                <a:latin typeface="Trebuchet MS"/>
              </a:rPr>
            </a:br>
            <a:endParaRPr lang="en-GB" sz="2475" dirty="0">
              <a:solidFill>
                <a:prstClr val="black"/>
              </a:solidFill>
              <a:latin typeface="Trebuchet MS"/>
            </a:endParaRPr>
          </a:p>
        </p:txBody>
      </p:sp>
      <p:pic>
        <p:nvPicPr>
          <p:cNvPr id="12" name="Picture 11" descr="http://www.loyaltyandretention.com/wp-content/uploads/2012/10/Communicatin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28" y="5807981"/>
            <a:ext cx="1228228" cy="66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7174" y="2904723"/>
            <a:ext cx="1710502" cy="153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73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632"/>
            <a:ext cx="1403648" cy="12632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77" y="1413748"/>
            <a:ext cx="1403648" cy="12632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74382"/>
            <a:ext cx="1403648" cy="126328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31172">
            <a:off x="40856" y="4123118"/>
            <a:ext cx="1403648" cy="12632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13" y="5533786"/>
            <a:ext cx="1403648" cy="126328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361" y="116631"/>
            <a:ext cx="1403648" cy="126328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184" y="1413747"/>
            <a:ext cx="1403648" cy="126328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361" y="2774381"/>
            <a:ext cx="1403648" cy="126328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31172">
            <a:off x="1526217" y="4123117"/>
            <a:ext cx="1403648" cy="126328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074" y="5533785"/>
            <a:ext cx="1403648" cy="126328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435" y="119065"/>
            <a:ext cx="1403648" cy="126328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1258" y="1416181"/>
            <a:ext cx="1403648" cy="126328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435" y="2776815"/>
            <a:ext cx="1403648" cy="126328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31172">
            <a:off x="3093291" y="4125551"/>
            <a:ext cx="1403648" cy="126328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4148" y="5536219"/>
            <a:ext cx="1403648" cy="126328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4493" y="110424"/>
            <a:ext cx="1403648" cy="126328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3316" y="1407540"/>
            <a:ext cx="1403648" cy="126328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4493" y="2768174"/>
            <a:ext cx="1403648" cy="126328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31172">
            <a:off x="4605349" y="4116910"/>
            <a:ext cx="1403648" cy="1263283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6206" y="5527578"/>
            <a:ext cx="1403648" cy="1263283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1266" y="119065"/>
            <a:ext cx="1403648" cy="126328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0089" y="1416181"/>
            <a:ext cx="1403648" cy="126328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1266" y="2776815"/>
            <a:ext cx="1403648" cy="1263283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31172">
            <a:off x="6032122" y="4125551"/>
            <a:ext cx="1403648" cy="1263283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979" y="5536219"/>
            <a:ext cx="1403648" cy="1263283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9798" y="110424"/>
            <a:ext cx="1403648" cy="1263283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8621" y="1407540"/>
            <a:ext cx="1403648" cy="126328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9798" y="2768174"/>
            <a:ext cx="1403648" cy="1263283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31172">
            <a:off x="7620654" y="4116910"/>
            <a:ext cx="1403648" cy="126328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511" y="5527578"/>
            <a:ext cx="1403648" cy="126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94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31640" y="1052736"/>
            <a:ext cx="698477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tx2">
                      <a:lumMod val="50000"/>
                    </a:schemeClr>
                  </a:outerShdw>
                </a:effectLst>
              </a:rPr>
              <a:t>HUMAN</a:t>
            </a:r>
            <a:r>
              <a:rPr lang="en-US" sz="60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en-US" sz="60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blurRad="50800" dist="50800" dir="5400000" algn="ctr" rotWithShape="0">
                    <a:schemeClr val="tx2">
                      <a:lumMod val="50000"/>
                    </a:schemeClr>
                  </a:outerShdw>
                </a:effectLst>
              </a:rPr>
              <a:t>PACMAN</a:t>
            </a:r>
            <a:endParaRPr lang="en-US" sz="60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blurRad="50800" dist="50800" dir="5400000" algn="ctr" rotWithShape="0">
                  <a:schemeClr val="tx2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287" y="2204864"/>
            <a:ext cx="4311425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19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22575" y="2853274"/>
            <a:ext cx="738712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350" dirty="0">
                <a:solidFill>
                  <a:prstClr val="black"/>
                </a:solidFill>
                <a:latin typeface="Trebuchet MS"/>
              </a:rPr>
              <a:t>2. Personnellement, j’aime regarder un match de foot parce que je pense que c’est super. </a:t>
            </a:r>
            <a:endParaRPr lang="en-GB" sz="1350" b="1" dirty="0">
              <a:solidFill>
                <a:srgbClr val="FF0000"/>
              </a:solidFill>
              <a:latin typeface="Trebuchet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45805" y="3550274"/>
            <a:ext cx="68580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350" dirty="0">
                <a:solidFill>
                  <a:prstClr val="black"/>
                </a:solidFill>
                <a:latin typeface="Trebuchet MS"/>
              </a:rPr>
              <a:t>3. J’aimerais regarder un film qui s’appelle Spiderman.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45805" y="2073803"/>
            <a:ext cx="68580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350" dirty="0">
                <a:solidFill>
                  <a:prstClr val="black"/>
                </a:solidFill>
                <a:latin typeface="Trebuchet MS"/>
              </a:rPr>
              <a:t>1. J’adore lire car c’est intéressant.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2575" y="3420161"/>
            <a:ext cx="6858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1600" b="1" dirty="0">
                <a:solidFill>
                  <a:prstClr val="white"/>
                </a:solidFill>
                <a:latin typeface="Trebuchet MS"/>
              </a:rPr>
              <a:t>3. VRAI</a:t>
            </a:r>
          </a:p>
          <a:p>
            <a:pPr algn="ctr">
              <a:defRPr/>
            </a:pPr>
            <a:endParaRPr lang="en-GB" sz="1600" b="1" dirty="0">
              <a:solidFill>
                <a:srgbClr val="FFFF00"/>
              </a:solidFill>
              <a:latin typeface="Trebuchet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35445" y="2676403"/>
            <a:ext cx="7052965" cy="5847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1600" b="1" dirty="0">
                <a:solidFill>
                  <a:prstClr val="white"/>
                </a:solidFill>
                <a:latin typeface="Trebuchet MS"/>
              </a:rPr>
              <a:t>2. FAUX</a:t>
            </a:r>
          </a:p>
          <a:p>
            <a:pPr algn="ctr">
              <a:defRPr/>
            </a:pPr>
            <a:endParaRPr lang="en-GB" sz="1600" b="1" dirty="0">
              <a:solidFill>
                <a:prstClr val="white"/>
              </a:solidFill>
              <a:latin typeface="Trebuchet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20058" y="1889554"/>
            <a:ext cx="6858000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257175" indent="-257175" algn="ctr">
              <a:buFontTx/>
              <a:buAutoNum type="arabicPeriod"/>
              <a:defRPr/>
            </a:pPr>
            <a:r>
              <a:rPr lang="en-GB" sz="1600" b="1" dirty="0">
                <a:solidFill>
                  <a:prstClr val="white"/>
                </a:solidFill>
                <a:latin typeface="Trebuchet MS"/>
              </a:rPr>
              <a:t>VRAI</a:t>
            </a:r>
          </a:p>
          <a:p>
            <a:pPr algn="ctr">
              <a:defRPr/>
            </a:pPr>
            <a:endParaRPr lang="en-GB" sz="1600" b="1" dirty="0">
              <a:solidFill>
                <a:srgbClr val="FFFF00"/>
              </a:solidFill>
              <a:latin typeface="Trebuchet M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415398" y="748688"/>
            <a:ext cx="4072354" cy="605936"/>
          </a:xfrm>
          <a:prstGeom prst="rect">
            <a:avLst/>
          </a:prstGeom>
          <a:noFill/>
        </p:spPr>
        <p:txBody>
          <a:bodyPr wrap="square" lIns="51435" tIns="25718" rIns="51435" bIns="25718">
            <a:spAutoFit/>
          </a:bodyPr>
          <a:lstStyle/>
          <a:p>
            <a:pPr algn="ctr">
              <a:defRPr/>
            </a:pPr>
            <a:r>
              <a:rPr lang="en-US" sz="3600" b="1" dirty="0">
                <a:ln w="12700">
                  <a:solidFill>
                    <a:srgbClr val="073E87">
                      <a:lumMod val="75000"/>
                    </a:srgbClr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640000" algn="bl" rotWithShape="0">
                    <a:srgbClr val="073E87">
                      <a:lumMod val="75000"/>
                    </a:srgbClr>
                  </a:outerShdw>
                </a:effectLst>
                <a:latin typeface="Trebuchet MS"/>
              </a:rPr>
              <a:t>Call my bluff!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7693" y="4378863"/>
            <a:ext cx="4651657" cy="2031325"/>
          </a:xfrm>
          <a:prstGeom prst="rect">
            <a:avLst/>
          </a:prstGeom>
          <a:noFill/>
          <a:ln>
            <a:gradFill flip="none" rotWithShape="1">
              <a:gsLst>
                <a:gs pos="0">
                  <a:schemeClr val="accent5">
                    <a:lumMod val="0"/>
                    <a:lumOff val="100000"/>
                  </a:schemeClr>
                </a:gs>
                <a:gs pos="35000">
                  <a:schemeClr val="accent5">
                    <a:lumMod val="0"/>
                    <a:lumOff val="100000"/>
                  </a:schemeClr>
                </a:gs>
                <a:gs pos="100000">
                  <a:schemeClr val="accent5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altLang="en-US" b="1" u="sng" dirty="0">
                <a:solidFill>
                  <a:srgbClr val="000000"/>
                </a:solidFill>
                <a:latin typeface="Palatino Linotype" panose="02040502050505030304" pitchFamily="18" charset="0"/>
              </a:rPr>
              <a:t>2 Truths and a Lie</a:t>
            </a:r>
          </a:p>
          <a:p>
            <a:pPr>
              <a:defRPr/>
            </a:pPr>
            <a:r>
              <a:rPr lang="en-GB" altLang="en-US" dirty="0">
                <a:solidFill>
                  <a:srgbClr val="000000"/>
                </a:solidFill>
                <a:latin typeface="Palatino Linotype" panose="02040502050505030304" pitchFamily="18" charset="0"/>
              </a:rPr>
              <a:t>Have a go! Write 3 sentences about:</a:t>
            </a:r>
          </a:p>
          <a:p>
            <a:pPr marL="600075" lvl="1" indent="-257175">
              <a:buFont typeface="+mj-lt"/>
              <a:buAutoNum type="arabicPeriod"/>
              <a:defRPr/>
            </a:pPr>
            <a:r>
              <a:rPr lang="en-GB" altLang="en-US" b="1">
                <a:solidFill>
                  <a:srgbClr val="000000"/>
                </a:solidFill>
                <a:latin typeface="Palatino Linotype" panose="02040502050505030304" pitchFamily="18" charset="0"/>
              </a:rPr>
              <a:t>2 things that </a:t>
            </a:r>
            <a:r>
              <a:rPr lang="en-GB" altLang="en-US" b="1" dirty="0">
                <a:solidFill>
                  <a:srgbClr val="000000"/>
                </a:solidFill>
                <a:latin typeface="Palatino Linotype" panose="02040502050505030304" pitchFamily="18" charset="0"/>
              </a:rPr>
              <a:t>you like to do </a:t>
            </a:r>
          </a:p>
          <a:p>
            <a:pPr marL="600075" lvl="1" indent="-257175">
              <a:buFont typeface="+mj-lt"/>
              <a:buAutoNum type="arabicPeriod"/>
              <a:defRPr/>
            </a:pPr>
            <a:r>
              <a:rPr lang="en-GB" altLang="en-US" b="1">
                <a:solidFill>
                  <a:srgbClr val="000000"/>
                </a:solidFill>
                <a:latin typeface="Palatino Linotype" panose="02040502050505030304" pitchFamily="18" charset="0"/>
              </a:rPr>
              <a:t>1 thing that you </a:t>
            </a:r>
            <a:r>
              <a:rPr lang="en-GB" altLang="en-US" b="1" dirty="0">
                <a:solidFill>
                  <a:srgbClr val="000000"/>
                </a:solidFill>
                <a:latin typeface="Palatino Linotype" panose="02040502050505030304" pitchFamily="18" charset="0"/>
              </a:rPr>
              <a:t>don’t like to do</a:t>
            </a:r>
          </a:p>
          <a:p>
            <a:pPr>
              <a:defRPr/>
            </a:pPr>
            <a:r>
              <a:rPr lang="en-GB" altLang="en-US">
                <a:solidFill>
                  <a:srgbClr val="000000"/>
                </a:solidFill>
                <a:latin typeface="Palatino Linotype" panose="02040502050505030304" pitchFamily="18" charset="0"/>
              </a:rPr>
              <a:t>Two statements must </a:t>
            </a:r>
            <a:r>
              <a:rPr lang="en-GB" altLang="en-US" dirty="0">
                <a:solidFill>
                  <a:srgbClr val="000000"/>
                </a:solidFill>
                <a:latin typeface="Palatino Linotype" panose="02040502050505030304" pitchFamily="18" charset="0"/>
              </a:rPr>
              <a:t>be completely true and one must include a little lie – </a:t>
            </a:r>
            <a:r>
              <a:rPr lang="en-GB" altLang="en-US" i="1" dirty="0">
                <a:solidFill>
                  <a:srgbClr val="000000"/>
                </a:solidFill>
                <a:latin typeface="Palatino Linotype" panose="02040502050505030304" pitchFamily="18" charset="0"/>
              </a:rPr>
              <a:t>see if your partner can call your bluff and spot your lie!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80112" y="4564647"/>
            <a:ext cx="3301325" cy="1477328"/>
          </a:xfrm>
          <a:prstGeom prst="rect">
            <a:avLst/>
          </a:prstGeom>
          <a:noFill/>
          <a:ln>
            <a:gradFill flip="none" rotWithShape="1">
              <a:gsLst>
                <a:gs pos="0">
                  <a:schemeClr val="accent2">
                    <a:lumMod val="67000"/>
                  </a:schemeClr>
                </a:gs>
                <a:gs pos="48000">
                  <a:schemeClr val="accent2">
                    <a:lumMod val="97000"/>
                    <a:lumOff val="3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altLang="en-US" u="sng" dirty="0">
                <a:solidFill>
                  <a:srgbClr val="000000"/>
                </a:solidFill>
                <a:latin typeface="Palatino Linotype" panose="02040502050505030304" pitchFamily="18" charset="0"/>
              </a:rPr>
              <a:t>Success Criteria</a:t>
            </a:r>
          </a:p>
          <a:p>
            <a:pPr>
              <a:defRPr/>
            </a:pPr>
            <a:r>
              <a:rPr lang="en-GB" altLang="en-US">
                <a:solidFill>
                  <a:srgbClr val="000000"/>
                </a:solidFill>
                <a:latin typeface="Palatino Linotype" panose="02040502050505030304" pitchFamily="18" charset="0"/>
              </a:rPr>
              <a:t>Include </a:t>
            </a:r>
            <a:r>
              <a:rPr lang="en-GB" altLang="en-US" dirty="0">
                <a:solidFill>
                  <a:srgbClr val="000000"/>
                </a:solidFill>
                <a:latin typeface="Palatino Linotype" panose="02040502050505030304" pitchFamily="18" charset="0"/>
              </a:rPr>
              <a:t>an </a:t>
            </a:r>
            <a:r>
              <a:rPr lang="en-GB" altLang="en-US" b="1" dirty="0">
                <a:solidFill>
                  <a:srgbClr val="000000"/>
                </a:solidFill>
                <a:latin typeface="Palatino Linotype" panose="02040502050505030304" pitchFamily="18" charset="0"/>
              </a:rPr>
              <a:t>opinion</a:t>
            </a:r>
            <a:r>
              <a:rPr lang="en-GB" altLang="en-US" dirty="0">
                <a:solidFill>
                  <a:srgbClr val="000000"/>
                </a:solidFill>
                <a:latin typeface="Palatino Linotype" panose="02040502050505030304" pitchFamily="18" charset="0"/>
              </a:rPr>
              <a:t> and an </a:t>
            </a:r>
            <a:r>
              <a:rPr lang="en-GB" altLang="en-US" b="1" dirty="0">
                <a:solidFill>
                  <a:srgbClr val="000000"/>
                </a:solidFill>
                <a:latin typeface="Palatino Linotype" panose="02040502050505030304" pitchFamily="18" charset="0"/>
              </a:rPr>
              <a:t>adjective</a:t>
            </a:r>
            <a:r>
              <a:rPr lang="en-GB" altLang="en-US" dirty="0">
                <a:solidFill>
                  <a:srgbClr val="000000"/>
                </a:solidFill>
                <a:latin typeface="Palatino Linotype" panose="02040502050505030304" pitchFamily="18" charset="0"/>
              </a:rPr>
              <a:t> in each sentence </a:t>
            </a:r>
            <a:r>
              <a:rPr lang="en-GB" altLang="en-US">
                <a:solidFill>
                  <a:srgbClr val="000000"/>
                </a:solidFill>
                <a:latin typeface="Palatino Linotype" panose="02040502050505030304" pitchFamily="18" charset="0"/>
              </a:rPr>
              <a:t>and check that your </a:t>
            </a:r>
            <a:r>
              <a:rPr lang="en-GB" altLang="en-US" dirty="0">
                <a:solidFill>
                  <a:srgbClr val="000000"/>
                </a:solidFill>
                <a:latin typeface="Palatino Linotype" panose="02040502050505030304" pitchFamily="18" charset="0"/>
              </a:rPr>
              <a:t>word order is correct!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04770" y="260648"/>
            <a:ext cx="2134981" cy="719188"/>
            <a:chOff x="251520" y="404664"/>
            <a:chExt cx="2440765" cy="613263"/>
          </a:xfrm>
        </p:grpSpPr>
        <p:sp>
          <p:nvSpPr>
            <p:cNvPr id="17" name="Title 1"/>
            <p:cNvSpPr txBox="1">
              <a:spLocks/>
            </p:cNvSpPr>
            <p:nvPr/>
          </p:nvSpPr>
          <p:spPr>
            <a:xfrm>
              <a:off x="860771" y="545524"/>
              <a:ext cx="1831514" cy="472403"/>
            </a:xfrm>
            <a:prstGeom prst="rect">
              <a:avLst/>
            </a:prstGeom>
          </p:spPr>
          <p:txBody>
            <a:bodyPr vert="horz" lIns="51435" tIns="25718" rIns="51435" bIns="25718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defTabSz="514350">
                <a:defRPr/>
              </a:pPr>
              <a:r>
                <a:rPr lang="en-GB" sz="2400" dirty="0" err="1">
                  <a:solidFill>
                    <a:srgbClr val="FF0000"/>
                  </a:solidFill>
                  <a:latin typeface="Trebuchet MS"/>
                </a:rPr>
                <a:t>C</a:t>
              </a:r>
              <a:r>
                <a:rPr lang="en-GB" sz="2400" dirty="0" err="1">
                  <a:solidFill>
                    <a:srgbClr val="00B0F0"/>
                  </a:solidFill>
                  <a:latin typeface="Trebuchet MS"/>
                </a:rPr>
                <a:t>o</a:t>
              </a:r>
              <a:r>
                <a:rPr lang="en-GB" sz="2400" dirty="0" err="1">
                  <a:solidFill>
                    <a:srgbClr val="00B050"/>
                  </a:solidFill>
                  <a:latin typeface="Trebuchet MS"/>
                </a:rPr>
                <a:t>n</a:t>
              </a:r>
              <a:r>
                <a:rPr lang="en-GB" sz="2400" dirty="0" err="1">
                  <a:solidFill>
                    <a:srgbClr val="FFC000"/>
                  </a:solidFill>
                  <a:latin typeface="Trebuchet MS"/>
                </a:rPr>
                <a:t>s</a:t>
              </a:r>
              <a:r>
                <a:rPr lang="en-GB" sz="2400" dirty="0" err="1">
                  <a:solidFill>
                    <a:srgbClr val="FF0000"/>
                  </a:solidFill>
                  <a:latin typeface="Trebuchet MS"/>
                </a:rPr>
                <a:t>o</a:t>
              </a:r>
              <a:r>
                <a:rPr lang="en-GB" sz="2400" dirty="0" err="1">
                  <a:solidFill>
                    <a:srgbClr val="00B050"/>
                  </a:solidFill>
                  <a:latin typeface="Trebuchet MS"/>
                </a:rPr>
                <a:t>l</a:t>
              </a:r>
              <a:r>
                <a:rPr lang="en-GB" sz="2400" dirty="0" err="1">
                  <a:solidFill>
                    <a:srgbClr val="FF0000"/>
                  </a:solidFill>
                  <a:latin typeface="Trebuchet MS"/>
                </a:rPr>
                <a:t>i</a:t>
              </a:r>
              <a:r>
                <a:rPr lang="en-GB" sz="2400" dirty="0" err="1">
                  <a:solidFill>
                    <a:srgbClr val="00B0F0"/>
                  </a:solidFill>
                  <a:latin typeface="Trebuchet MS"/>
                </a:rPr>
                <a:t>d</a:t>
              </a:r>
              <a:r>
                <a:rPr lang="en-GB" sz="2400" dirty="0" err="1">
                  <a:solidFill>
                    <a:srgbClr val="FFC000"/>
                  </a:solidFill>
                  <a:latin typeface="Trebuchet MS"/>
                </a:rPr>
                <a:t>e</a:t>
              </a:r>
              <a:r>
                <a:rPr lang="en-GB" sz="2400" dirty="0" err="1">
                  <a:solidFill>
                    <a:srgbClr val="00B050"/>
                  </a:solidFill>
                  <a:latin typeface="Trebuchet MS"/>
                </a:rPr>
                <a:t>r</a:t>
              </a:r>
              <a:r>
                <a:rPr lang="en-GB" sz="2400" dirty="0">
                  <a:solidFill>
                    <a:srgbClr val="FF0000"/>
                  </a:solidFill>
                  <a:latin typeface="Trebuchet MS"/>
                </a:rPr>
                <a:t/>
              </a:r>
              <a:br>
                <a:rPr lang="en-GB" sz="2400" dirty="0">
                  <a:solidFill>
                    <a:srgbClr val="FF0000"/>
                  </a:solidFill>
                  <a:latin typeface="Trebuchet MS"/>
                </a:rPr>
              </a:br>
              <a:endParaRPr lang="en-GB" sz="2400" dirty="0">
                <a:solidFill>
                  <a:prstClr val="black"/>
                </a:solidFill>
                <a:latin typeface="Trebuchet MS"/>
              </a:endParaRPr>
            </a:p>
          </p:txBody>
        </p:sp>
        <p:pic>
          <p:nvPicPr>
            <p:cNvPr id="18" name="Picture 2" descr="http://www.maurispagnol.it/immagini/719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04664"/>
              <a:ext cx="730248" cy="510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25273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  <p:bldP spid="11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8206" y="116632"/>
            <a:ext cx="9178843" cy="6231054"/>
            <a:chOff x="1530486" y="340227"/>
            <a:chExt cx="9178843" cy="6231054"/>
          </a:xfrm>
        </p:grpSpPr>
        <p:grpSp>
          <p:nvGrpSpPr>
            <p:cNvPr id="14" name="Group 13"/>
            <p:cNvGrpSpPr/>
            <p:nvPr/>
          </p:nvGrpSpPr>
          <p:grpSpPr>
            <a:xfrm>
              <a:off x="1530486" y="340227"/>
              <a:ext cx="9178843" cy="6231054"/>
              <a:chOff x="75082" y="510708"/>
              <a:chExt cx="6437359" cy="5560330"/>
            </a:xfrm>
          </p:grpSpPr>
          <p:pic>
            <p:nvPicPr>
              <p:cNvPr id="20" name="Picture 65" descr="Picture"/>
              <p:cNvPicPr/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082" y="510708"/>
                <a:ext cx="6437359" cy="556033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1" name="TextBox 20"/>
              <p:cNvSpPr txBox="1"/>
              <p:nvPr/>
            </p:nvSpPr>
            <p:spPr>
              <a:xfrm>
                <a:off x="1652749" y="4959659"/>
                <a:ext cx="4724400" cy="90633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endParaRPr lang="en-GB" sz="1000" b="1" dirty="0" smtClean="0"/>
              </a:p>
              <a:p>
                <a:pPr algn="ctr"/>
                <a:r>
                  <a:rPr lang="en-GB" sz="2000" b="1" dirty="0" smtClean="0">
                    <a:latin typeface="Comic Sans MS" panose="030F0702030302020204" pitchFamily="66" charset="0"/>
                  </a:rPr>
                  <a:t>How confident are you now?</a:t>
                </a:r>
              </a:p>
              <a:p>
                <a:pPr algn="ctr"/>
                <a:r>
                  <a:rPr lang="en-GB" sz="2000" b="1" dirty="0" smtClean="0">
                    <a:latin typeface="Comic Sans MS" panose="030F0702030302020204" pitchFamily="66" charset="0"/>
                  </a:rPr>
                  <a:t>Shade up to your “</a:t>
                </a:r>
                <a:r>
                  <a:rPr lang="en-GB" sz="2000" b="1" dirty="0" err="1" smtClean="0">
                    <a:latin typeface="Comic Sans MS" panose="030F0702030302020204" pitchFamily="66" charset="0"/>
                  </a:rPr>
                  <a:t>jedi</a:t>
                </a:r>
                <a:r>
                  <a:rPr lang="en-GB" sz="2000" b="1" dirty="0" smtClean="0">
                    <a:latin typeface="Comic Sans MS" panose="030F0702030302020204" pitchFamily="66" charset="0"/>
                  </a:rPr>
                  <a:t>-ability”</a:t>
                </a:r>
                <a:endParaRPr lang="en-GB" sz="2000" b="1" dirty="0">
                  <a:latin typeface="Comic Sans MS" panose="030F0702030302020204" pitchFamily="66" charset="0"/>
                </a:endParaRPr>
              </a:p>
              <a:p>
                <a:pPr algn="ctr"/>
                <a:endParaRPr lang="en-GB" sz="1050" b="1" dirty="0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3571372" y="2733619"/>
              <a:ext cx="6827991" cy="95410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Jedi Knight:   </a:t>
              </a:r>
              <a:r>
                <a:rPr lang="en-GB" b="1" dirty="0" smtClean="0">
                  <a:solidFill>
                    <a:srgbClr val="00B0F0"/>
                  </a:solidFill>
                </a:rPr>
                <a:t>I understand some of this but I don’t understand all of it yet. I need help with this.</a:t>
              </a:r>
              <a:endParaRPr lang="en-GB" b="1" dirty="0">
                <a:solidFill>
                  <a:srgbClr val="00B0F0"/>
                </a:solidFill>
              </a:endParaRPr>
            </a:p>
            <a:p>
              <a:pPr algn="ctr"/>
              <a:endParaRPr lang="en-GB" sz="2000" b="1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617867" y="1902842"/>
              <a:ext cx="6827991" cy="95410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Jedi Master</a:t>
              </a:r>
              <a:r>
                <a:rPr lang="en-GB" b="1" dirty="0" smtClean="0">
                  <a:solidFill>
                    <a:schemeClr val="accent6">
                      <a:lumMod val="75000"/>
                    </a:schemeClr>
                  </a:solidFill>
                </a:rPr>
                <a:t>:  I understand, but I don’t think I understand well enough to explain it to someone else ….yet !</a:t>
              </a:r>
              <a:endParaRPr lang="en-GB" b="1" dirty="0">
                <a:solidFill>
                  <a:schemeClr val="accent6">
                    <a:lumMod val="75000"/>
                  </a:schemeClr>
                </a:solidFill>
              </a:endParaRPr>
            </a:p>
            <a:p>
              <a:pPr algn="ctr"/>
              <a:endParaRPr lang="en-GB" sz="2000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617866" y="1156185"/>
              <a:ext cx="6827991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Grand Master</a:t>
              </a:r>
              <a:r>
                <a:rPr lang="en-GB" b="1" dirty="0" smtClean="0">
                  <a:solidFill>
                    <a:schemeClr val="accent6">
                      <a:lumMod val="75000"/>
                    </a:schemeClr>
                  </a:solidFill>
                </a:rPr>
                <a:t>:  </a:t>
              </a:r>
              <a:r>
                <a:rPr lang="en-GB" b="1" dirty="0" smtClean="0">
                  <a:solidFill>
                    <a:srgbClr val="7030A0"/>
                  </a:solidFill>
                </a:rPr>
                <a:t>I’m so confident in my understanding that I could explain this to someone else!</a:t>
              </a:r>
              <a:endParaRPr lang="en-GB" sz="2000" b="1" dirty="0">
                <a:solidFill>
                  <a:srgbClr val="7030A0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617865" y="3647806"/>
              <a:ext cx="6827991" cy="95410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Jedi Apprentice</a:t>
              </a:r>
              <a:r>
                <a:rPr lang="en-GB" b="1" dirty="0" smtClean="0">
                  <a:solidFill>
                    <a:schemeClr val="accent6">
                      <a:lumMod val="75000"/>
                    </a:schemeClr>
                  </a:solidFill>
                </a:rPr>
                <a:t>:  </a:t>
              </a:r>
              <a:r>
                <a:rPr lang="en-GB" b="1" dirty="0" smtClean="0">
                  <a:solidFill>
                    <a:schemeClr val="accent2">
                      <a:lumMod val="50000"/>
                    </a:schemeClr>
                  </a:solidFill>
                </a:rPr>
                <a:t>I tried hard and listened but I‘m finding this challenging.  I’ll make sure to get help next lesson.</a:t>
              </a:r>
              <a:endParaRPr lang="en-GB" b="1" dirty="0">
                <a:solidFill>
                  <a:schemeClr val="accent2">
                    <a:lumMod val="50000"/>
                  </a:schemeClr>
                </a:solidFill>
              </a:endParaRPr>
            </a:p>
            <a:p>
              <a:pPr algn="ctr"/>
              <a:endParaRPr lang="en-GB" sz="20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617865" y="4473647"/>
              <a:ext cx="6827991" cy="95410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b="1" dirty="0" smtClean="0"/>
                <a:t>Jedi Apprentice</a:t>
              </a:r>
              <a:r>
                <a:rPr lang="en-GB" b="1" dirty="0" smtClean="0">
                  <a:solidFill>
                    <a:schemeClr val="accent6">
                      <a:lumMod val="75000"/>
                    </a:schemeClr>
                  </a:solidFill>
                </a:rPr>
                <a:t>:  </a:t>
              </a:r>
              <a:r>
                <a:rPr lang="en-GB" b="1" dirty="0" smtClean="0">
                  <a:solidFill>
                    <a:srgbClr val="FF0000"/>
                  </a:solidFill>
                </a:rPr>
                <a:t>I don’t understand any of this yet.  There are things I could do to be a better learner next lesson.</a:t>
              </a:r>
              <a:endParaRPr lang="en-GB" b="1" dirty="0">
                <a:solidFill>
                  <a:srgbClr val="FF0000"/>
                </a:solidFill>
              </a:endParaRPr>
            </a:p>
            <a:p>
              <a:pPr algn="ctr"/>
              <a:endParaRPr lang="en-GB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36564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24252" y="1025110"/>
            <a:ext cx="3866750" cy="3772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24" y="3141907"/>
            <a:ext cx="1598970" cy="18240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9635" y="819188"/>
            <a:ext cx="1475945" cy="211999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196223" y="4281627"/>
            <a:ext cx="1486368" cy="692497"/>
          </a:xfrm>
          <a:prstGeom prst="rect">
            <a:avLst/>
          </a:prstGeom>
          <a:solidFill>
            <a:schemeClr val="bg1"/>
          </a:solidFill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,,vrai’’</a:t>
            </a:r>
            <a:endParaRPr lang="en-US" sz="405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9767" y="1118856"/>
            <a:ext cx="1684885" cy="692497"/>
          </a:xfrm>
          <a:prstGeom prst="rect">
            <a:avLst/>
          </a:prstGeom>
          <a:solidFill>
            <a:schemeClr val="bg1"/>
          </a:solidFill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,,Faux’’</a:t>
            </a:r>
            <a:endParaRPr lang="en-US" sz="405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1096114" y="2014078"/>
            <a:ext cx="472190" cy="925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8" name="Up Arrow 7"/>
          <p:cNvSpPr/>
          <p:nvPr/>
        </p:nvSpPr>
        <p:spPr>
          <a:xfrm>
            <a:off x="7637470" y="3228146"/>
            <a:ext cx="432356" cy="89941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3358220" y="128669"/>
            <a:ext cx="2847975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45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altLang="en-US" sz="450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en-US" sz="45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en-US" sz="450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altLang="en-US" sz="45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altLang="en-US" sz="45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altLang="en-US" sz="450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altLang="en-US" sz="45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altLang="en-US" sz="45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en-GB" altLang="en-US" sz="45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5" descr="http://dadstalking.com/wp-content/uploads/2012/03/connec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934" y="5767537"/>
            <a:ext cx="1296144" cy="1121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1120" y="1220421"/>
            <a:ext cx="3365041" cy="33817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2209" y="5968924"/>
            <a:ext cx="1200150" cy="76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2908" y="5968924"/>
            <a:ext cx="1188132" cy="756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7224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339752" y="1448215"/>
            <a:ext cx="421246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FR" sz="2700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rebuchet MS"/>
              </a:rPr>
              <a:t>On va jouer avec les dés</a:t>
            </a:r>
          </a:p>
        </p:txBody>
      </p:sp>
      <p:pic>
        <p:nvPicPr>
          <p:cNvPr id="3074" name="Picture 2" descr="C:\Users\Ninon\AppData\Local\Microsoft\Windows\Temporary Internet Files\Content.IE5\HN8EUFJT\MC90038360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73" y="2091323"/>
            <a:ext cx="902538" cy="79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Ninon\AppData\Local\Microsoft\Windows\Temporary Internet Files\Content.IE5\KWJNB854\MC900232251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580" y="952401"/>
            <a:ext cx="821668" cy="889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Ninon\AppData\Local\Microsoft\Windows\Temporary Internet Files\Content.IE5\2F9CC4B4\MC900298095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347" y="5211198"/>
            <a:ext cx="534239" cy="67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1246515" y="2024844"/>
            <a:ext cx="2438504" cy="3000821"/>
          </a:xfrm>
          <a:prstGeom prst="rect">
            <a:avLst/>
          </a:prstGeom>
          <a:noFill/>
          <a:ln w="12700">
            <a:gradFill flip="none" rotWithShape="1">
              <a:gsLst>
                <a:gs pos="0">
                  <a:schemeClr val="accent4">
                    <a:lumMod val="67000"/>
                  </a:schemeClr>
                </a:gs>
                <a:gs pos="48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fr-FR" sz="2100" dirty="0">
                <a:solidFill>
                  <a:srgbClr val="000000"/>
                </a:solidFill>
                <a:latin typeface="Trebuchet MS"/>
              </a:rPr>
              <a:t>1 = je</a:t>
            </a:r>
          </a:p>
          <a:p>
            <a:pPr defTabSz="685800">
              <a:lnSpc>
                <a:spcPct val="150000"/>
              </a:lnSpc>
              <a:defRPr/>
            </a:pPr>
            <a:r>
              <a:rPr lang="fr-FR" sz="2100" dirty="0">
                <a:solidFill>
                  <a:srgbClr val="000000"/>
                </a:solidFill>
                <a:latin typeface="Trebuchet MS"/>
              </a:rPr>
              <a:t>2 = tu</a:t>
            </a:r>
          </a:p>
          <a:p>
            <a:pPr defTabSz="685800">
              <a:lnSpc>
                <a:spcPct val="150000"/>
              </a:lnSpc>
              <a:defRPr/>
            </a:pPr>
            <a:r>
              <a:rPr lang="fr-FR" sz="2100" dirty="0">
                <a:solidFill>
                  <a:srgbClr val="000000"/>
                </a:solidFill>
                <a:latin typeface="Trebuchet MS"/>
              </a:rPr>
              <a:t>3 = il / elle</a:t>
            </a:r>
          </a:p>
          <a:p>
            <a:pPr defTabSz="685800">
              <a:lnSpc>
                <a:spcPct val="150000"/>
              </a:lnSpc>
              <a:defRPr/>
            </a:pPr>
            <a:r>
              <a:rPr lang="fr-FR" sz="2100" dirty="0">
                <a:solidFill>
                  <a:srgbClr val="000000"/>
                </a:solidFill>
                <a:latin typeface="Trebuchet MS"/>
              </a:rPr>
              <a:t>4 = nous</a:t>
            </a:r>
          </a:p>
          <a:p>
            <a:pPr defTabSz="685800">
              <a:lnSpc>
                <a:spcPct val="150000"/>
              </a:lnSpc>
              <a:defRPr/>
            </a:pPr>
            <a:r>
              <a:rPr lang="fr-FR" sz="2100" dirty="0">
                <a:solidFill>
                  <a:srgbClr val="000000"/>
                </a:solidFill>
                <a:latin typeface="Trebuchet MS"/>
              </a:rPr>
              <a:t>5= vous</a:t>
            </a:r>
          </a:p>
          <a:p>
            <a:pPr defTabSz="685800">
              <a:lnSpc>
                <a:spcPct val="150000"/>
              </a:lnSpc>
              <a:defRPr/>
            </a:pPr>
            <a:r>
              <a:rPr lang="fr-FR" sz="2100" dirty="0">
                <a:solidFill>
                  <a:srgbClr val="000000"/>
                </a:solidFill>
                <a:latin typeface="Trebuchet MS"/>
              </a:rPr>
              <a:t>6 = ils / elles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549184" y="2024844"/>
            <a:ext cx="3217479" cy="3000821"/>
          </a:xfrm>
          <a:prstGeom prst="rect">
            <a:avLst/>
          </a:prstGeom>
          <a:noFill/>
          <a:ln w="12700"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fr-FR" sz="2100" dirty="0">
                <a:solidFill>
                  <a:srgbClr val="000000"/>
                </a:solidFill>
                <a:latin typeface="Trebuchet MS"/>
              </a:rPr>
              <a:t>1 = jouer</a:t>
            </a:r>
          </a:p>
          <a:p>
            <a:pPr defTabSz="685800">
              <a:lnSpc>
                <a:spcPct val="150000"/>
              </a:lnSpc>
              <a:defRPr/>
            </a:pPr>
            <a:r>
              <a:rPr lang="fr-FR" sz="2100" dirty="0">
                <a:solidFill>
                  <a:srgbClr val="000000"/>
                </a:solidFill>
                <a:latin typeface="Trebuchet MS"/>
              </a:rPr>
              <a:t>2 = regarder</a:t>
            </a:r>
          </a:p>
          <a:p>
            <a:pPr defTabSz="685800">
              <a:lnSpc>
                <a:spcPct val="150000"/>
              </a:lnSpc>
              <a:defRPr/>
            </a:pPr>
            <a:r>
              <a:rPr lang="fr-FR" sz="2100" dirty="0">
                <a:solidFill>
                  <a:srgbClr val="000000"/>
                </a:solidFill>
                <a:latin typeface="Trebuchet MS"/>
              </a:rPr>
              <a:t>3 = acheter</a:t>
            </a:r>
          </a:p>
          <a:p>
            <a:pPr defTabSz="685800">
              <a:lnSpc>
                <a:spcPct val="150000"/>
              </a:lnSpc>
              <a:defRPr/>
            </a:pPr>
            <a:r>
              <a:rPr lang="fr-FR" sz="2100" dirty="0">
                <a:solidFill>
                  <a:srgbClr val="000000"/>
                </a:solidFill>
                <a:latin typeface="Trebuchet MS"/>
              </a:rPr>
              <a:t>4 = décorer</a:t>
            </a:r>
          </a:p>
          <a:p>
            <a:pPr defTabSz="685800">
              <a:lnSpc>
                <a:spcPct val="150000"/>
              </a:lnSpc>
              <a:defRPr/>
            </a:pPr>
            <a:r>
              <a:rPr lang="fr-FR" sz="2100" dirty="0">
                <a:solidFill>
                  <a:srgbClr val="000000"/>
                </a:solidFill>
                <a:latin typeface="Trebuchet MS"/>
              </a:rPr>
              <a:t>5 = envoyer</a:t>
            </a:r>
          </a:p>
          <a:p>
            <a:pPr defTabSz="685800">
              <a:lnSpc>
                <a:spcPct val="150000"/>
              </a:lnSpc>
              <a:defRPr/>
            </a:pPr>
            <a:r>
              <a:rPr lang="fr-FR" sz="2100" dirty="0">
                <a:solidFill>
                  <a:srgbClr val="000000"/>
                </a:solidFill>
                <a:latin typeface="Trebuchet MS"/>
              </a:rPr>
              <a:t>6 = préparer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001708" y="5481229"/>
            <a:ext cx="4270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b="1" dirty="0">
                <a:solidFill>
                  <a:srgbClr val="000000"/>
                </a:solidFill>
                <a:latin typeface="Trebuchet MS"/>
              </a:rPr>
              <a:t>Exemple : 2 + 6 = tu vas écouter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467544" y="-4521"/>
            <a:ext cx="4266473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en-GB" sz="3300" dirty="0">
                <a:solidFill>
                  <a:srgbClr val="FF0000"/>
                </a:solidFill>
                <a:latin typeface="Trebuchet MS"/>
              </a:rPr>
              <a:t>      </a:t>
            </a:r>
            <a:br>
              <a:rPr lang="en-GB" sz="3300" dirty="0">
                <a:solidFill>
                  <a:srgbClr val="FF0000"/>
                </a:solidFill>
                <a:latin typeface="Trebuchet MS"/>
              </a:rPr>
            </a:br>
            <a:r>
              <a:rPr lang="en-GB" sz="3975" b="1" dirty="0" err="1">
                <a:solidFill>
                  <a:srgbClr val="FF0000"/>
                </a:solidFill>
                <a:latin typeface="Trebuchet MS"/>
              </a:rPr>
              <a:t>D</a:t>
            </a:r>
            <a:r>
              <a:rPr lang="en-GB" sz="3975" b="1" dirty="0" err="1">
                <a:solidFill>
                  <a:srgbClr val="00B0F0"/>
                </a:solidFill>
                <a:latin typeface="Trebuchet MS"/>
              </a:rPr>
              <a:t>é</a:t>
            </a:r>
            <a:r>
              <a:rPr lang="en-GB" sz="3975" b="1" dirty="0" err="1">
                <a:solidFill>
                  <a:srgbClr val="00B050"/>
                </a:solidFill>
                <a:latin typeface="Trebuchet MS"/>
              </a:rPr>
              <a:t>m</a:t>
            </a:r>
            <a:r>
              <a:rPr lang="en-GB" sz="3975" b="1" dirty="0" err="1">
                <a:solidFill>
                  <a:srgbClr val="FF00FF"/>
                </a:solidFill>
                <a:latin typeface="Trebuchet MS"/>
              </a:rPr>
              <a:t>o</a:t>
            </a:r>
            <a:r>
              <a:rPr lang="en-GB" sz="3975" b="1" dirty="0" err="1">
                <a:solidFill>
                  <a:srgbClr val="FF0000"/>
                </a:solidFill>
                <a:latin typeface="Trebuchet MS"/>
              </a:rPr>
              <a:t>n</a:t>
            </a:r>
            <a:r>
              <a:rPr lang="en-GB" sz="3975" b="1" dirty="0" err="1">
                <a:solidFill>
                  <a:srgbClr val="00B050"/>
                </a:solidFill>
                <a:latin typeface="Trebuchet MS"/>
              </a:rPr>
              <a:t>t</a:t>
            </a:r>
            <a:r>
              <a:rPr lang="en-GB" sz="3975" b="1" dirty="0" err="1">
                <a:solidFill>
                  <a:srgbClr val="FF0000"/>
                </a:solidFill>
                <a:latin typeface="Trebuchet MS"/>
              </a:rPr>
              <a:t>r</a:t>
            </a:r>
            <a:r>
              <a:rPr lang="en-GB" sz="3975" b="1" dirty="0" err="1">
                <a:solidFill>
                  <a:srgbClr val="00B0F0"/>
                </a:solidFill>
                <a:latin typeface="Trebuchet MS"/>
              </a:rPr>
              <a:t>e</a:t>
            </a:r>
            <a:r>
              <a:rPr lang="en-GB" sz="3975" b="1" dirty="0" err="1">
                <a:solidFill>
                  <a:srgbClr val="FF00FF"/>
                </a:solidFill>
                <a:latin typeface="Trebuchet MS"/>
              </a:rPr>
              <a:t>r</a:t>
            </a:r>
            <a:r>
              <a:rPr lang="en-GB" sz="3300" dirty="0">
                <a:solidFill>
                  <a:srgbClr val="FF0000"/>
                </a:solidFill>
                <a:latin typeface="Trebuchet MS"/>
              </a:rPr>
              <a:t/>
            </a:r>
            <a:br>
              <a:rPr lang="en-GB" sz="3300" dirty="0">
                <a:solidFill>
                  <a:srgbClr val="FF0000"/>
                </a:solidFill>
                <a:latin typeface="Trebuchet MS"/>
              </a:rPr>
            </a:br>
            <a:endParaRPr lang="en-GB" sz="3300" dirty="0">
              <a:solidFill>
                <a:prstClr val="black"/>
              </a:solidFill>
              <a:latin typeface="Trebuchet MS"/>
            </a:endParaRPr>
          </a:p>
        </p:txBody>
      </p:sp>
      <p:pic>
        <p:nvPicPr>
          <p:cNvPr id="10" name="Picture 2" descr="http://www.loyaltyandretention.com/wp-content/uploads/2012/10/Communicatin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9" y="95151"/>
            <a:ext cx="1585912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images.clipartpanda.com/interaction-clipart-sticks-md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590" y="838230"/>
            <a:ext cx="538594" cy="55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Afficher l'image d'origin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5319" l="0" r="100000">
                        <a14:foregroundMark x1="31333" y1="29362" x2="12222" y2="39787"/>
                        <a14:foregroundMark x1="20444" y1="39574" x2="21111" y2="80426"/>
                        <a14:foregroundMark x1="38667" y1="18511" x2="40222" y2="28085"/>
                        <a14:foregroundMark x1="72222" y1="20638" x2="72667" y2="29362"/>
                        <a14:foregroundMark x1="63111" y1="30426" x2="72667" y2="28723"/>
                        <a14:foregroundMark x1="60667" y1="21064" x2="60889" y2="261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580" y="4830371"/>
            <a:ext cx="1246323" cy="130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22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568314" y="2014814"/>
            <a:ext cx="2654132" cy="1061829"/>
          </a:xfrm>
          <a:prstGeom prst="rect">
            <a:avLst/>
          </a:prstGeom>
          <a:noFill/>
          <a:ln w="12700">
            <a:gradFill flip="none" rotWithShape="1">
              <a:gsLst>
                <a:gs pos="0">
                  <a:schemeClr val="accent4">
                    <a:lumMod val="67000"/>
                  </a:schemeClr>
                </a:gs>
                <a:gs pos="48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txBody>
          <a:bodyPr wrap="square" rtlCol="0">
            <a:spAutoFit/>
          </a:bodyPr>
          <a:lstStyle/>
          <a:p>
            <a:pPr defTabSz="514350">
              <a:lnSpc>
                <a:spcPct val="150000"/>
              </a:lnSpc>
              <a:defRPr/>
            </a:pPr>
            <a:r>
              <a:rPr lang="fr-FR" sz="2100">
                <a:solidFill>
                  <a:srgbClr val="FF0000"/>
                </a:solidFill>
                <a:latin typeface="Trebuchet MS"/>
              </a:rPr>
              <a:t>1 , 3 ,5 = </a:t>
            </a:r>
          </a:p>
          <a:p>
            <a:pPr defTabSz="514350">
              <a:lnSpc>
                <a:spcPct val="150000"/>
              </a:lnSpc>
              <a:defRPr/>
            </a:pPr>
            <a:r>
              <a:rPr lang="fr-FR" sz="2100">
                <a:solidFill>
                  <a:srgbClr val="FF0000"/>
                </a:solidFill>
                <a:latin typeface="Trebuchet MS"/>
              </a:rPr>
              <a:t>Les nombres impairs</a:t>
            </a:r>
            <a:endParaRPr lang="fr-FR" sz="2100" dirty="0">
              <a:solidFill>
                <a:srgbClr val="FF0000"/>
              </a:solidFill>
              <a:latin typeface="Trebuchet MS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120597" y="288754"/>
            <a:ext cx="4060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14350">
              <a:defRPr/>
            </a:pPr>
            <a:r>
              <a:rPr lang="fr-FR" sz="2400" u="sng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rebuchet MS"/>
              </a:rPr>
              <a:t>On va jouer avec les dés</a:t>
            </a:r>
          </a:p>
        </p:txBody>
      </p:sp>
      <p:pic>
        <p:nvPicPr>
          <p:cNvPr id="3074" name="Picture 2" descr="C:\Users\Ninon\AppData\Local\Microsoft\Windows\Temporary Internet Files\Content.IE5\HN8EUFJT\MC90038360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72" y="1933104"/>
            <a:ext cx="1043533" cy="917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Ninon\AppData\Local\Microsoft\Windows\Temporary Internet Files\Content.IE5\KWJNB854\MC900232251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025" y="5857235"/>
            <a:ext cx="882740" cy="95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Ninon\AppData\Local\Microsoft\Windows\Temporary Internet Files\Content.IE5\2F9CC4B4\MC900298095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26" y="4216287"/>
            <a:ext cx="493974" cy="623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6309654" y="1988840"/>
            <a:ext cx="2413109" cy="3000821"/>
          </a:xfrm>
          <a:prstGeom prst="rect">
            <a:avLst/>
          </a:prstGeom>
          <a:noFill/>
          <a:ln w="12700"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txBody>
          <a:bodyPr wrap="square" rtlCol="0">
            <a:spAutoFit/>
          </a:bodyPr>
          <a:lstStyle/>
          <a:p>
            <a:pPr defTabSz="514350">
              <a:lnSpc>
                <a:spcPct val="150000"/>
              </a:lnSpc>
              <a:defRPr/>
            </a:pPr>
            <a:r>
              <a:rPr lang="fr-FR" sz="2100" dirty="0">
                <a:solidFill>
                  <a:srgbClr val="000000"/>
                </a:solidFill>
                <a:latin typeface="Trebuchet MS"/>
              </a:rPr>
              <a:t>1 </a:t>
            </a:r>
            <a:r>
              <a:rPr lang="fr-FR" sz="2100">
                <a:solidFill>
                  <a:srgbClr val="000000"/>
                </a:solidFill>
                <a:latin typeface="Trebuchet MS"/>
              </a:rPr>
              <a:t>= bruyant</a:t>
            </a:r>
            <a:endParaRPr lang="fr-FR" sz="2100" dirty="0">
              <a:solidFill>
                <a:srgbClr val="000000"/>
              </a:solidFill>
              <a:latin typeface="Trebuchet MS"/>
            </a:endParaRPr>
          </a:p>
          <a:p>
            <a:pPr defTabSz="514350">
              <a:lnSpc>
                <a:spcPct val="150000"/>
              </a:lnSpc>
              <a:defRPr/>
            </a:pPr>
            <a:r>
              <a:rPr lang="fr-FR" sz="2100" dirty="0">
                <a:solidFill>
                  <a:srgbClr val="000000"/>
                </a:solidFill>
                <a:latin typeface="Trebuchet MS"/>
              </a:rPr>
              <a:t>2 </a:t>
            </a:r>
            <a:r>
              <a:rPr lang="fr-FR" sz="2100">
                <a:solidFill>
                  <a:srgbClr val="000000"/>
                </a:solidFill>
                <a:latin typeface="Trebuchet MS"/>
              </a:rPr>
              <a:t>= propre</a:t>
            </a:r>
            <a:endParaRPr lang="fr-FR" sz="2100" dirty="0">
              <a:solidFill>
                <a:srgbClr val="000000"/>
              </a:solidFill>
              <a:latin typeface="Trebuchet MS"/>
            </a:endParaRPr>
          </a:p>
          <a:p>
            <a:pPr defTabSz="514350">
              <a:lnSpc>
                <a:spcPct val="150000"/>
              </a:lnSpc>
              <a:defRPr/>
            </a:pPr>
            <a:r>
              <a:rPr lang="fr-FR" sz="2100" dirty="0">
                <a:solidFill>
                  <a:srgbClr val="000000"/>
                </a:solidFill>
                <a:latin typeface="Trebuchet MS"/>
              </a:rPr>
              <a:t>3 </a:t>
            </a:r>
            <a:r>
              <a:rPr lang="fr-FR" sz="2100">
                <a:solidFill>
                  <a:srgbClr val="000000"/>
                </a:solidFill>
                <a:latin typeface="Trebuchet MS"/>
              </a:rPr>
              <a:t>= historique</a:t>
            </a:r>
            <a:endParaRPr lang="fr-FR" sz="2100" dirty="0">
              <a:solidFill>
                <a:srgbClr val="000000"/>
              </a:solidFill>
              <a:latin typeface="Trebuchet MS"/>
            </a:endParaRPr>
          </a:p>
          <a:p>
            <a:pPr defTabSz="514350">
              <a:lnSpc>
                <a:spcPct val="150000"/>
              </a:lnSpc>
              <a:defRPr/>
            </a:pPr>
            <a:r>
              <a:rPr lang="fr-FR" sz="2100" dirty="0">
                <a:solidFill>
                  <a:srgbClr val="000000"/>
                </a:solidFill>
                <a:latin typeface="Trebuchet MS"/>
              </a:rPr>
              <a:t>4 </a:t>
            </a:r>
            <a:r>
              <a:rPr lang="fr-FR" sz="2100">
                <a:solidFill>
                  <a:srgbClr val="000000"/>
                </a:solidFill>
                <a:latin typeface="Trebuchet MS"/>
              </a:rPr>
              <a:t>= ennuyeux</a:t>
            </a:r>
            <a:endParaRPr lang="fr-FR" sz="2100" dirty="0">
              <a:solidFill>
                <a:srgbClr val="000000"/>
              </a:solidFill>
              <a:latin typeface="Trebuchet MS"/>
            </a:endParaRPr>
          </a:p>
          <a:p>
            <a:pPr defTabSz="514350">
              <a:lnSpc>
                <a:spcPct val="150000"/>
              </a:lnSpc>
              <a:defRPr/>
            </a:pPr>
            <a:r>
              <a:rPr lang="fr-FR" sz="2100" dirty="0">
                <a:solidFill>
                  <a:srgbClr val="000000"/>
                </a:solidFill>
                <a:latin typeface="Trebuchet MS"/>
              </a:rPr>
              <a:t>5 </a:t>
            </a:r>
            <a:r>
              <a:rPr lang="fr-FR" sz="2100">
                <a:solidFill>
                  <a:srgbClr val="000000"/>
                </a:solidFill>
                <a:latin typeface="Trebuchet MS"/>
              </a:rPr>
              <a:t>= moderne</a:t>
            </a:r>
            <a:endParaRPr lang="fr-FR" sz="2100" dirty="0">
              <a:solidFill>
                <a:srgbClr val="000000"/>
              </a:solidFill>
              <a:latin typeface="Trebuchet MS"/>
            </a:endParaRPr>
          </a:p>
          <a:p>
            <a:pPr defTabSz="514350">
              <a:lnSpc>
                <a:spcPct val="150000"/>
              </a:lnSpc>
              <a:defRPr/>
            </a:pPr>
            <a:r>
              <a:rPr lang="fr-FR" sz="2100">
                <a:solidFill>
                  <a:srgbClr val="000000"/>
                </a:solidFill>
                <a:latin typeface="Trebuchet MS"/>
              </a:rPr>
              <a:t>6 = [ </a:t>
            </a:r>
            <a:r>
              <a:rPr lang="fr-FR" sz="2100" i="1">
                <a:solidFill>
                  <a:srgbClr val="000000"/>
                </a:solidFill>
                <a:latin typeface="Trebuchet MS"/>
              </a:rPr>
              <a:t>tu choisis ]</a:t>
            </a:r>
            <a:endParaRPr lang="fr-FR" sz="2100" i="1" dirty="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-1074047" y="-99392"/>
            <a:ext cx="3199855" cy="642938"/>
          </a:xfrm>
          <a:prstGeom prst="rect">
            <a:avLst/>
          </a:prstGeom>
        </p:spPr>
        <p:txBody>
          <a:bodyPr vert="horz" lIns="51435" tIns="25718" rIns="51435" bIns="2571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514350">
              <a:defRPr/>
            </a:pPr>
            <a:r>
              <a:rPr lang="en-GB" sz="1350" dirty="0">
                <a:solidFill>
                  <a:srgbClr val="FF0000"/>
                </a:solidFill>
                <a:latin typeface="Trebuchet MS"/>
              </a:rPr>
              <a:t>      </a:t>
            </a:r>
            <a:br>
              <a:rPr lang="en-GB" sz="1350" dirty="0">
                <a:solidFill>
                  <a:srgbClr val="FF0000"/>
                </a:solidFill>
                <a:latin typeface="Trebuchet MS"/>
              </a:rPr>
            </a:br>
            <a:r>
              <a:rPr lang="en-GB" sz="1500" b="1" dirty="0" err="1">
                <a:solidFill>
                  <a:srgbClr val="FF0000"/>
                </a:solidFill>
                <a:latin typeface="Trebuchet MS"/>
              </a:rPr>
              <a:t>D</a:t>
            </a:r>
            <a:r>
              <a:rPr lang="en-GB" sz="1500" b="1" dirty="0" err="1">
                <a:solidFill>
                  <a:srgbClr val="00B0F0"/>
                </a:solidFill>
                <a:latin typeface="Trebuchet MS"/>
              </a:rPr>
              <a:t>é</a:t>
            </a:r>
            <a:r>
              <a:rPr lang="en-GB" sz="1500" b="1" dirty="0" err="1">
                <a:solidFill>
                  <a:srgbClr val="00B050"/>
                </a:solidFill>
                <a:latin typeface="Trebuchet MS"/>
              </a:rPr>
              <a:t>m</a:t>
            </a:r>
            <a:r>
              <a:rPr lang="en-GB" sz="1500" b="1" dirty="0" err="1">
                <a:solidFill>
                  <a:srgbClr val="FF00FF"/>
                </a:solidFill>
                <a:latin typeface="Trebuchet MS"/>
              </a:rPr>
              <a:t>o</a:t>
            </a:r>
            <a:r>
              <a:rPr lang="en-GB" sz="1500" b="1" dirty="0" err="1">
                <a:solidFill>
                  <a:srgbClr val="FF0000"/>
                </a:solidFill>
                <a:latin typeface="Trebuchet MS"/>
              </a:rPr>
              <a:t>n</a:t>
            </a:r>
            <a:r>
              <a:rPr lang="en-GB" sz="1500" b="1" dirty="0" err="1">
                <a:solidFill>
                  <a:srgbClr val="00B050"/>
                </a:solidFill>
                <a:latin typeface="Trebuchet MS"/>
              </a:rPr>
              <a:t>t</a:t>
            </a:r>
            <a:r>
              <a:rPr lang="en-GB" sz="1500" b="1" dirty="0" err="1">
                <a:solidFill>
                  <a:srgbClr val="FF0000"/>
                </a:solidFill>
                <a:latin typeface="Trebuchet MS"/>
              </a:rPr>
              <a:t>r</a:t>
            </a:r>
            <a:r>
              <a:rPr lang="en-GB" sz="1500" b="1" dirty="0" err="1">
                <a:solidFill>
                  <a:srgbClr val="00B0F0"/>
                </a:solidFill>
                <a:latin typeface="Trebuchet MS"/>
              </a:rPr>
              <a:t>e</a:t>
            </a:r>
            <a:r>
              <a:rPr lang="en-GB" sz="1500" b="1" dirty="0" err="1">
                <a:solidFill>
                  <a:srgbClr val="FF00FF"/>
                </a:solidFill>
                <a:latin typeface="Trebuchet MS"/>
              </a:rPr>
              <a:t>r</a:t>
            </a:r>
            <a:r>
              <a:rPr lang="en-GB" sz="1350" dirty="0">
                <a:solidFill>
                  <a:srgbClr val="FF0000"/>
                </a:solidFill>
                <a:latin typeface="Trebuchet MS"/>
              </a:rPr>
              <a:t/>
            </a:r>
            <a:br>
              <a:rPr lang="en-GB" sz="1350" dirty="0">
                <a:solidFill>
                  <a:srgbClr val="FF0000"/>
                </a:solidFill>
                <a:latin typeface="Trebuchet MS"/>
              </a:rPr>
            </a:br>
            <a:endParaRPr lang="en-GB" sz="1350" dirty="0">
              <a:solidFill>
                <a:prstClr val="black"/>
              </a:solidFill>
              <a:latin typeface="Trebuchet MS"/>
            </a:endParaRPr>
          </a:p>
        </p:txBody>
      </p:sp>
      <p:pic>
        <p:nvPicPr>
          <p:cNvPr id="10" name="Picture 2" descr="http://www.loyaltyandretention.com/wp-content/uploads/2012/10/Communicatin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837" y="198071"/>
            <a:ext cx="1189434" cy="64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images.clipartpanda.com/interaction-clipart-sticks-md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2385" y="905902"/>
            <a:ext cx="831556" cy="863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38761" y="3232126"/>
            <a:ext cx="60708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solidFill>
                  <a:srgbClr val="FF0000"/>
                </a:solidFill>
              </a:rPr>
              <a:t>Je pense que Bolton est</a:t>
            </a:r>
            <a:r>
              <a:rPr lang="en-GB" sz="2400" b="1">
                <a:solidFill>
                  <a:srgbClr val="FF0000"/>
                </a:solidFill>
              </a:rPr>
              <a:t> plus …… 	que     ……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6018" y="5487615"/>
            <a:ext cx="60708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>
                <a:solidFill>
                  <a:srgbClr val="00B050"/>
                </a:solidFill>
              </a:rPr>
              <a:t>Je pense que Bolton est</a:t>
            </a:r>
            <a:r>
              <a:rPr lang="en-GB" sz="2400" b="1">
                <a:solidFill>
                  <a:srgbClr val="00B050"/>
                </a:solidFill>
              </a:rPr>
              <a:t> moins </a:t>
            </a:r>
            <a:r>
              <a:rPr lang="en-GB" sz="2400" b="1" smtClean="0">
                <a:solidFill>
                  <a:srgbClr val="00B050"/>
                </a:solidFill>
              </a:rPr>
              <a:t>…… </a:t>
            </a:r>
            <a:r>
              <a:rPr lang="en-GB" sz="2400" b="1">
                <a:solidFill>
                  <a:srgbClr val="00B050"/>
                </a:solidFill>
              </a:rPr>
              <a:t>	</a:t>
            </a:r>
            <a:r>
              <a:rPr lang="en-GB" sz="2400" b="1" smtClean="0">
                <a:solidFill>
                  <a:srgbClr val="00B050"/>
                </a:solidFill>
              </a:rPr>
              <a:t>que     </a:t>
            </a:r>
            <a:r>
              <a:rPr lang="en-GB" sz="2400" b="1">
                <a:solidFill>
                  <a:srgbClr val="00B050"/>
                </a:solidFill>
              </a:rPr>
              <a:t>……</a:t>
            </a:r>
          </a:p>
        </p:txBody>
      </p:sp>
      <p:sp>
        <p:nvSpPr>
          <p:cNvPr id="15" name="ZoneTexte 2"/>
          <p:cNvSpPr txBox="1"/>
          <p:nvPr/>
        </p:nvSpPr>
        <p:spPr>
          <a:xfrm>
            <a:off x="1472427" y="4339552"/>
            <a:ext cx="3356603" cy="1061829"/>
          </a:xfrm>
          <a:prstGeom prst="rect">
            <a:avLst/>
          </a:prstGeom>
          <a:noFill/>
          <a:ln w="12700">
            <a:gradFill flip="none" rotWithShape="1">
              <a:gsLst>
                <a:gs pos="0">
                  <a:schemeClr val="accent4">
                    <a:lumMod val="67000"/>
                  </a:schemeClr>
                </a:gs>
                <a:gs pos="48000">
                  <a:schemeClr val="accent4">
                    <a:lumMod val="97000"/>
                    <a:lumOff val="3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txBody>
          <a:bodyPr wrap="square" rtlCol="0">
            <a:spAutoFit/>
          </a:bodyPr>
          <a:lstStyle/>
          <a:p>
            <a:pPr defTabSz="514350">
              <a:lnSpc>
                <a:spcPct val="150000"/>
              </a:lnSpc>
              <a:defRPr/>
            </a:pPr>
            <a:r>
              <a:rPr lang="fr-FR" sz="2100">
                <a:solidFill>
                  <a:srgbClr val="00B050"/>
                </a:solidFill>
                <a:latin typeface="Trebuchet MS"/>
              </a:rPr>
              <a:t>2, 4, 6 = </a:t>
            </a:r>
          </a:p>
          <a:p>
            <a:pPr defTabSz="514350">
              <a:lnSpc>
                <a:spcPct val="150000"/>
              </a:lnSpc>
              <a:defRPr/>
            </a:pPr>
            <a:r>
              <a:rPr lang="fr-FR" sz="2100">
                <a:solidFill>
                  <a:srgbClr val="00B050"/>
                </a:solidFill>
                <a:latin typeface="Trebuchet MS"/>
              </a:rPr>
              <a:t>Les nombres pairs</a:t>
            </a:r>
            <a:endParaRPr lang="fr-FR" sz="2100" dirty="0">
              <a:solidFill>
                <a:srgbClr val="00B050"/>
              </a:solidFill>
              <a:latin typeface="Trebuchet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46273" y="102345"/>
            <a:ext cx="3647024" cy="1477328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GB" b="1" smtClean="0"/>
              <a:t>INSTRUCTIONS</a:t>
            </a:r>
          </a:p>
          <a:p>
            <a:r>
              <a:rPr lang="en-GB" smtClean="0"/>
              <a:t>A: fais une phrase un utilisant les dés</a:t>
            </a:r>
          </a:p>
          <a:p>
            <a:r>
              <a:rPr lang="en-GB" smtClean="0"/>
              <a:t>B: traduis la phrase en anglais</a:t>
            </a:r>
          </a:p>
          <a:p>
            <a:endParaRPr lang="en-GB" smtClean="0"/>
          </a:p>
          <a:p>
            <a:r>
              <a:rPr lang="en-GB" smtClean="0"/>
              <a:t>….puis  changez !  </a:t>
            </a:r>
            <a:r>
              <a:rPr lang="en-GB" b="1" smtClean="0"/>
              <a:t>“Vas-y, à toi !”</a:t>
            </a:r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162000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449025" y="612343"/>
            <a:ext cx="354691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700" b="1" u="sng" ker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Calibri" panose="020F0502020204030204" pitchFamily="34" charset="0"/>
              </a:rPr>
              <a:t>Das </a:t>
            </a:r>
            <a:r>
              <a:rPr lang="en-GB" altLang="en-US" sz="2700" b="1" u="sng" kern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Calibri" panose="020F0502020204030204" pitchFamily="34" charset="0"/>
              </a:rPr>
              <a:t>Verständnis </a:t>
            </a:r>
            <a:r>
              <a:rPr lang="en-GB" altLang="en-US" sz="2700" b="1" u="sng" kern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Calibri" panose="020F0502020204030204" pitchFamily="34" charset="0"/>
              </a:rPr>
              <a:t>prüfen</a:t>
            </a:r>
            <a:endParaRPr lang="en-GB" altLang="en-US" sz="2700" u="sng" kern="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010" y="4700084"/>
            <a:ext cx="4057650" cy="110007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94678" y="2104638"/>
            <a:ext cx="7265194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300" dirty="0" err="1"/>
              <a:t>Wir</a:t>
            </a:r>
            <a:r>
              <a:rPr lang="en-GB" sz="3300" dirty="0"/>
              <a:t> </a:t>
            </a:r>
            <a:r>
              <a:rPr lang="en-GB" sz="3300" dirty="0" err="1"/>
              <a:t>werden</a:t>
            </a:r>
            <a:r>
              <a:rPr lang="en-GB" sz="3300" dirty="0"/>
              <a:t> </a:t>
            </a:r>
            <a:r>
              <a:rPr lang="en-GB" sz="3300" dirty="0" err="1"/>
              <a:t>heute</a:t>
            </a:r>
            <a:r>
              <a:rPr lang="en-GB" sz="3300" dirty="0"/>
              <a:t> </a:t>
            </a:r>
            <a:r>
              <a:rPr lang="en-GB" sz="3300" dirty="0" err="1"/>
              <a:t>genug</a:t>
            </a:r>
            <a:r>
              <a:rPr lang="en-GB" sz="3300" dirty="0"/>
              <a:t> Deutsch </a:t>
            </a:r>
            <a:r>
              <a:rPr lang="en-GB" sz="3300" dirty="0" err="1"/>
              <a:t>lernen</a:t>
            </a:r>
            <a:r>
              <a:rPr lang="en-GB" sz="3300" dirty="0"/>
              <a:t>.</a:t>
            </a:r>
          </a:p>
        </p:txBody>
      </p:sp>
      <p:sp>
        <p:nvSpPr>
          <p:cNvPr id="4" name="Up Arrow 3"/>
          <p:cNvSpPr/>
          <p:nvPr/>
        </p:nvSpPr>
        <p:spPr>
          <a:xfrm>
            <a:off x="985838" y="2828925"/>
            <a:ext cx="285750" cy="5857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7" name="Up Arrow 6"/>
          <p:cNvSpPr/>
          <p:nvPr/>
        </p:nvSpPr>
        <p:spPr>
          <a:xfrm>
            <a:off x="2085975" y="2828925"/>
            <a:ext cx="285750" cy="5857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8" name="Up Arrow 7"/>
          <p:cNvSpPr/>
          <p:nvPr/>
        </p:nvSpPr>
        <p:spPr>
          <a:xfrm>
            <a:off x="3214688" y="2828925"/>
            <a:ext cx="285750" cy="5857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9" name="Up Arrow 8"/>
          <p:cNvSpPr/>
          <p:nvPr/>
        </p:nvSpPr>
        <p:spPr>
          <a:xfrm>
            <a:off x="5514975" y="2828925"/>
            <a:ext cx="285750" cy="5857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10" name="Up Arrow 9"/>
          <p:cNvSpPr/>
          <p:nvPr/>
        </p:nvSpPr>
        <p:spPr>
          <a:xfrm>
            <a:off x="7043738" y="2807494"/>
            <a:ext cx="285750" cy="5857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350"/>
          </a:p>
        </p:txBody>
      </p:sp>
      <p:sp>
        <p:nvSpPr>
          <p:cNvPr id="6" name="TextBox 5"/>
          <p:cNvSpPr txBox="1"/>
          <p:nvPr/>
        </p:nvSpPr>
        <p:spPr>
          <a:xfrm>
            <a:off x="985838" y="3714750"/>
            <a:ext cx="4340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85975" y="3700462"/>
            <a:ext cx="4340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21832" y="3714618"/>
            <a:ext cx="4340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14975" y="3702739"/>
            <a:ext cx="4286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69595" y="3717027"/>
            <a:ext cx="4340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dirty="0">
                <a:latin typeface="Comic Sans MS" panose="030F0702030302020204" pitchFamily="66" charset="0"/>
              </a:rPr>
              <a:t>5</a:t>
            </a:r>
          </a:p>
        </p:txBody>
      </p:sp>
      <p:pic>
        <p:nvPicPr>
          <p:cNvPr id="17" name="Picture 16" descr="http://www.loyaltyandretention.com/wp-content/uploads/2012/10/Communicatin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989" y="392741"/>
            <a:ext cx="1998221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6665397" y="-121489"/>
            <a:ext cx="2588950" cy="973411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6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en-GB" sz="3300" dirty="0">
                <a:solidFill>
                  <a:srgbClr val="FF0000"/>
                </a:solidFill>
                <a:latin typeface="Trebuchet MS"/>
              </a:rPr>
              <a:t>      </a:t>
            </a:r>
            <a:br>
              <a:rPr lang="en-GB" sz="3300" dirty="0">
                <a:solidFill>
                  <a:srgbClr val="FF0000"/>
                </a:solidFill>
                <a:latin typeface="Trebuchet MS"/>
              </a:rPr>
            </a:br>
            <a:r>
              <a:rPr lang="en-GB" sz="3975" b="1" dirty="0" err="1" smtClean="0">
                <a:solidFill>
                  <a:srgbClr val="FF0000"/>
                </a:solidFill>
                <a:latin typeface="Trebuchet MS"/>
              </a:rPr>
              <a:t>V</a:t>
            </a:r>
            <a:r>
              <a:rPr lang="en-GB" sz="3975" b="1" dirty="0" err="1" smtClean="0">
                <a:solidFill>
                  <a:srgbClr val="00B0F0"/>
                </a:solidFill>
                <a:latin typeface="Trebuchet MS"/>
              </a:rPr>
              <a:t>o</a:t>
            </a:r>
            <a:r>
              <a:rPr lang="en-GB" sz="3975" b="1" dirty="0" err="1" smtClean="0">
                <a:solidFill>
                  <a:srgbClr val="00B050"/>
                </a:solidFill>
                <a:latin typeface="Trebuchet MS"/>
              </a:rPr>
              <a:t>r</a:t>
            </a:r>
            <a:r>
              <a:rPr lang="en-GB" sz="3975" b="1" dirty="0" err="1" smtClean="0">
                <a:solidFill>
                  <a:srgbClr val="FF00FF"/>
                </a:solidFill>
                <a:latin typeface="Trebuchet MS"/>
              </a:rPr>
              <a:t>f</a:t>
            </a:r>
            <a:r>
              <a:rPr lang="en-GB" sz="3975" b="1" dirty="0" err="1" smtClean="0">
                <a:solidFill>
                  <a:srgbClr val="FF0000"/>
                </a:solidFill>
                <a:latin typeface="Trebuchet MS"/>
              </a:rPr>
              <a:t>ü</a:t>
            </a:r>
            <a:r>
              <a:rPr lang="en-GB" sz="3975" b="1" dirty="0" err="1" smtClean="0">
                <a:solidFill>
                  <a:srgbClr val="00B050"/>
                </a:solidFill>
                <a:latin typeface="Trebuchet MS"/>
              </a:rPr>
              <a:t>h</a:t>
            </a:r>
            <a:r>
              <a:rPr lang="en-GB" sz="3975" b="1" dirty="0" err="1" smtClean="0">
                <a:solidFill>
                  <a:srgbClr val="FF0000"/>
                </a:solidFill>
                <a:latin typeface="Trebuchet MS"/>
              </a:rPr>
              <a:t>r</a:t>
            </a:r>
            <a:r>
              <a:rPr lang="en-GB" sz="3975" b="1" dirty="0" err="1" smtClean="0">
                <a:solidFill>
                  <a:srgbClr val="00B0F0"/>
                </a:solidFill>
                <a:latin typeface="Trebuchet MS"/>
              </a:rPr>
              <a:t>e</a:t>
            </a:r>
            <a:r>
              <a:rPr lang="en-GB" sz="3975" b="1" dirty="0" err="1">
                <a:solidFill>
                  <a:srgbClr val="FF00FF"/>
                </a:solidFill>
                <a:latin typeface="Trebuchet MS"/>
              </a:rPr>
              <a:t>n</a:t>
            </a:r>
            <a:r>
              <a:rPr lang="en-GB" sz="3300" dirty="0">
                <a:solidFill>
                  <a:srgbClr val="FF0000"/>
                </a:solidFill>
                <a:latin typeface="Trebuchet MS"/>
              </a:rPr>
              <a:t/>
            </a:r>
            <a:br>
              <a:rPr lang="en-GB" sz="3300" dirty="0">
                <a:solidFill>
                  <a:srgbClr val="FF0000"/>
                </a:solidFill>
                <a:latin typeface="Trebuchet MS"/>
              </a:rPr>
            </a:br>
            <a:endParaRPr lang="en-GB" sz="3300" dirty="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85182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380353" y="1040087"/>
            <a:ext cx="845718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700" b="1" u="sng" kern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Calibri" panose="020F0502020204030204" pitchFamily="34" charset="0"/>
              </a:rPr>
              <a:t>Two sentences are in the future tense – which ones?</a:t>
            </a:r>
            <a:endParaRPr lang="en-GB" altLang="en-US" sz="2700" u="sng" kern="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1900" y="1857311"/>
            <a:ext cx="845718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5763" indent="-385763">
              <a:buAutoNum type="arabicPeriod"/>
            </a:pPr>
            <a:r>
              <a:rPr lang="en-GB" sz="2400" dirty="0"/>
              <a:t>Die Familie wird </a:t>
            </a:r>
            <a:r>
              <a:rPr lang="en-GB" sz="2400" dirty="0" err="1"/>
              <a:t>glücklich</a:t>
            </a:r>
            <a:r>
              <a:rPr lang="en-GB" sz="2400" dirty="0"/>
              <a:t>. </a:t>
            </a:r>
          </a:p>
          <a:p>
            <a:pPr marL="385763" indent="-385763">
              <a:buAutoNum type="arabicPeriod"/>
            </a:pPr>
            <a:endParaRPr lang="en-GB" sz="2400" dirty="0"/>
          </a:p>
          <a:p>
            <a:r>
              <a:rPr lang="en-GB" sz="2400" dirty="0"/>
              <a:t>2.   </a:t>
            </a:r>
            <a:r>
              <a:rPr lang="en-GB" sz="2400" dirty="0" err="1"/>
              <a:t>Wir</a:t>
            </a:r>
            <a:r>
              <a:rPr lang="en-GB" sz="2400" dirty="0"/>
              <a:t> </a:t>
            </a:r>
            <a:r>
              <a:rPr lang="en-GB" sz="2400" dirty="0" err="1"/>
              <a:t>werden</a:t>
            </a:r>
            <a:r>
              <a:rPr lang="en-GB" sz="2400" dirty="0"/>
              <a:t> </a:t>
            </a:r>
            <a:r>
              <a:rPr lang="en-GB" sz="2400" dirty="0" err="1"/>
              <a:t>heute</a:t>
            </a:r>
            <a:r>
              <a:rPr lang="en-GB" sz="2400" dirty="0"/>
              <a:t> </a:t>
            </a:r>
            <a:r>
              <a:rPr lang="en-GB" sz="2400" dirty="0" err="1"/>
              <a:t>genug</a:t>
            </a:r>
            <a:r>
              <a:rPr lang="en-GB" sz="2400" dirty="0"/>
              <a:t> Deutsch </a:t>
            </a:r>
            <a:r>
              <a:rPr lang="en-GB" sz="2400" dirty="0" err="1"/>
              <a:t>lernen</a:t>
            </a:r>
            <a:r>
              <a:rPr lang="en-GB" sz="2400" dirty="0"/>
              <a:t>.</a:t>
            </a:r>
          </a:p>
          <a:p>
            <a:endParaRPr lang="en-GB" sz="2400" dirty="0"/>
          </a:p>
          <a:p>
            <a:pPr marL="385763" indent="-385763">
              <a:buAutoNum type="arabicPeriod" startAt="3"/>
            </a:pPr>
            <a:r>
              <a:rPr lang="en-GB" sz="2400" dirty="0"/>
              <a:t> Die Kinder </a:t>
            </a:r>
            <a:r>
              <a:rPr lang="en-GB" sz="2400" dirty="0" err="1"/>
              <a:t>werden</a:t>
            </a:r>
            <a:r>
              <a:rPr lang="en-GB" sz="2400" dirty="0"/>
              <a:t> </a:t>
            </a:r>
            <a:r>
              <a:rPr lang="en-GB" sz="2400" dirty="0" err="1"/>
              <a:t>frech</a:t>
            </a:r>
            <a:r>
              <a:rPr lang="en-GB" sz="2400" dirty="0"/>
              <a:t>.</a:t>
            </a:r>
          </a:p>
          <a:p>
            <a:endParaRPr lang="en-GB" sz="2400" dirty="0"/>
          </a:p>
          <a:p>
            <a:pPr marL="385763" indent="-385763">
              <a:buAutoNum type="arabicPeriod" startAt="4"/>
            </a:pPr>
            <a:r>
              <a:rPr lang="en-GB" sz="2400" dirty="0" err="1"/>
              <a:t>Ich</a:t>
            </a:r>
            <a:r>
              <a:rPr lang="en-GB" sz="2400" dirty="0"/>
              <a:t> werde meine Kinder </a:t>
            </a:r>
            <a:r>
              <a:rPr lang="en-GB" sz="2400" dirty="0" err="1"/>
              <a:t>lieben</a:t>
            </a:r>
            <a:r>
              <a:rPr lang="en-GB" sz="2400" dirty="0"/>
              <a:t>.</a:t>
            </a:r>
          </a:p>
          <a:p>
            <a:pPr marL="385763" indent="-385763">
              <a:buAutoNum type="arabicPeriod" startAt="4"/>
            </a:pPr>
            <a:endParaRPr lang="en-GB" sz="2400" dirty="0"/>
          </a:p>
          <a:p>
            <a:pPr marL="385763" indent="-385763">
              <a:buAutoNum type="arabicPeriod" startAt="4"/>
            </a:pPr>
            <a:r>
              <a:rPr lang="en-GB" sz="2400" dirty="0" err="1"/>
              <a:t>Ich</a:t>
            </a:r>
            <a:r>
              <a:rPr lang="en-GB" sz="2400" dirty="0"/>
              <a:t> werde gut in Deutsch !</a:t>
            </a:r>
          </a:p>
          <a:p>
            <a:endParaRPr lang="en-GB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4214" y="4857841"/>
            <a:ext cx="3704807" cy="100441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138337" y="1614937"/>
            <a:ext cx="845718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2700" b="1" u="sng" kern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</a:rPr>
              <a:t>nochmals</a:t>
            </a:r>
            <a:r>
              <a:rPr lang="en-GB" altLang="en-US" sz="2700" b="1" u="sng" kern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GB" altLang="en-US" sz="2700" b="1" u="sng" kern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</a:rPr>
              <a:t>prüfen</a:t>
            </a:r>
            <a:r>
              <a:rPr lang="en-GB" altLang="en-US" sz="2700" b="1" u="sng" kern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alibri" panose="020F0502020204030204" pitchFamily="34" charset="0"/>
              </a:rPr>
              <a:t> !</a:t>
            </a:r>
            <a:endParaRPr lang="en-GB" altLang="en-US" sz="2700" u="sng" kern="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6" descr="http://www.loyaltyandretention.com/wp-content/uploads/2012/10/Communicatin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849"/>
            <a:ext cx="1614201" cy="872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6732240" y="-37913"/>
            <a:ext cx="2411760" cy="768607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en-GB" sz="3300" dirty="0">
                <a:solidFill>
                  <a:srgbClr val="FF0000"/>
                </a:solidFill>
                <a:latin typeface="Trebuchet MS"/>
              </a:rPr>
              <a:t>      </a:t>
            </a:r>
            <a:br>
              <a:rPr lang="en-GB" sz="3300" dirty="0">
                <a:solidFill>
                  <a:srgbClr val="FF0000"/>
                </a:solidFill>
                <a:latin typeface="Trebuchet MS"/>
              </a:rPr>
            </a:br>
            <a:r>
              <a:rPr lang="en-GB" sz="3975" b="1" dirty="0" err="1" smtClean="0">
                <a:solidFill>
                  <a:srgbClr val="FF0000"/>
                </a:solidFill>
                <a:latin typeface="Trebuchet MS"/>
              </a:rPr>
              <a:t>V</a:t>
            </a:r>
            <a:r>
              <a:rPr lang="en-GB" sz="3975" b="1" dirty="0" err="1" smtClean="0">
                <a:solidFill>
                  <a:srgbClr val="00B0F0"/>
                </a:solidFill>
                <a:latin typeface="Trebuchet MS"/>
              </a:rPr>
              <a:t>o</a:t>
            </a:r>
            <a:r>
              <a:rPr lang="en-GB" sz="3975" b="1" dirty="0" err="1" smtClean="0">
                <a:solidFill>
                  <a:srgbClr val="00B050"/>
                </a:solidFill>
                <a:latin typeface="Trebuchet MS"/>
              </a:rPr>
              <a:t>r</a:t>
            </a:r>
            <a:r>
              <a:rPr lang="en-GB" sz="3975" b="1" dirty="0" err="1" smtClean="0">
                <a:solidFill>
                  <a:srgbClr val="FF00FF"/>
                </a:solidFill>
                <a:latin typeface="Trebuchet MS"/>
              </a:rPr>
              <a:t>f</a:t>
            </a:r>
            <a:r>
              <a:rPr lang="en-GB" sz="3975" b="1" dirty="0" err="1" smtClean="0">
                <a:solidFill>
                  <a:srgbClr val="FF0000"/>
                </a:solidFill>
                <a:latin typeface="Trebuchet MS"/>
              </a:rPr>
              <a:t>ü</a:t>
            </a:r>
            <a:r>
              <a:rPr lang="en-GB" sz="3975" b="1" dirty="0" err="1" smtClean="0">
                <a:solidFill>
                  <a:srgbClr val="00B050"/>
                </a:solidFill>
                <a:latin typeface="Trebuchet MS"/>
              </a:rPr>
              <a:t>h</a:t>
            </a:r>
            <a:r>
              <a:rPr lang="en-GB" sz="3975" b="1" dirty="0" err="1" smtClean="0">
                <a:solidFill>
                  <a:srgbClr val="FF0000"/>
                </a:solidFill>
                <a:latin typeface="Trebuchet MS"/>
              </a:rPr>
              <a:t>r</a:t>
            </a:r>
            <a:r>
              <a:rPr lang="en-GB" sz="3975" b="1" dirty="0" err="1" smtClean="0">
                <a:solidFill>
                  <a:srgbClr val="00B0F0"/>
                </a:solidFill>
                <a:latin typeface="Trebuchet MS"/>
              </a:rPr>
              <a:t>e</a:t>
            </a:r>
            <a:r>
              <a:rPr lang="en-GB" sz="3975" b="1" dirty="0" err="1">
                <a:solidFill>
                  <a:srgbClr val="FF00FF"/>
                </a:solidFill>
                <a:latin typeface="Trebuchet MS"/>
              </a:rPr>
              <a:t>n</a:t>
            </a:r>
            <a:r>
              <a:rPr lang="en-GB" sz="3300" dirty="0">
                <a:solidFill>
                  <a:srgbClr val="FF0000"/>
                </a:solidFill>
                <a:latin typeface="Trebuchet MS"/>
              </a:rPr>
              <a:t/>
            </a:r>
            <a:br>
              <a:rPr lang="en-GB" sz="3300" dirty="0">
                <a:solidFill>
                  <a:srgbClr val="FF0000"/>
                </a:solidFill>
                <a:latin typeface="Trebuchet MS"/>
              </a:rPr>
            </a:br>
            <a:endParaRPr lang="en-GB" sz="3300" dirty="0">
              <a:solidFill>
                <a:prstClr val="black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89247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496771" y="323660"/>
            <a:ext cx="3973268" cy="53091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defRPr/>
            </a:pPr>
            <a:r>
              <a:rPr lang="en-US" sz="30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8E3432"/>
                </a:solidFill>
                <a:latin typeface="Calibri" panose="020F0502020204030204"/>
              </a:rPr>
              <a:t>C’est</a:t>
            </a:r>
            <a:r>
              <a:rPr lang="en-US" sz="3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8E3432"/>
                </a:solidFill>
                <a:latin typeface="Calibri" panose="020F0502020204030204"/>
              </a:rPr>
              <a:t> photo A, B </a:t>
            </a:r>
            <a:r>
              <a:rPr lang="en-US" sz="30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8E3432"/>
                </a:solidFill>
                <a:latin typeface="Calibri" panose="020F0502020204030204"/>
              </a:rPr>
              <a:t>ou</a:t>
            </a:r>
            <a:r>
              <a:rPr lang="en-US" sz="30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8E3432"/>
                </a:solidFill>
                <a:latin typeface="Calibri" panose="020F0502020204030204"/>
              </a:rPr>
              <a:t> AB 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80" y="884891"/>
            <a:ext cx="4092388" cy="23019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326" y="806215"/>
            <a:ext cx="3633462" cy="242230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568033" y="1054512"/>
            <a:ext cx="452689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8E3432"/>
                </a:solidFill>
              </a:rPr>
              <a:t>A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08960" y="1044757"/>
            <a:ext cx="430246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8E3432"/>
                </a:solidFill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3269" y="3321993"/>
            <a:ext cx="613046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b="1" dirty="0" err="1"/>
              <a:t>L’homme</a:t>
            </a:r>
            <a:r>
              <a:rPr lang="en-GB" b="1" dirty="0"/>
              <a:t> </a:t>
            </a:r>
            <a:r>
              <a:rPr lang="en-GB" b="1" dirty="0" err="1"/>
              <a:t>est</a:t>
            </a:r>
            <a:r>
              <a:rPr lang="en-GB" b="1" dirty="0"/>
              <a:t> au </a:t>
            </a:r>
            <a:r>
              <a:rPr lang="en-GB" b="1" dirty="0" err="1"/>
              <a:t>bord</a:t>
            </a:r>
            <a:r>
              <a:rPr lang="en-GB" b="1" dirty="0"/>
              <a:t> de la mer.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b="1" dirty="0"/>
              <a:t>Sur la photo, </a:t>
            </a:r>
            <a:r>
              <a:rPr lang="en-GB" b="1" dirty="0" err="1"/>
              <a:t>il</a:t>
            </a:r>
            <a:r>
              <a:rPr lang="en-GB" b="1" dirty="0"/>
              <a:t> y a un </a:t>
            </a:r>
            <a:r>
              <a:rPr lang="en-GB" b="1" dirty="0" err="1"/>
              <a:t>ordinateur</a:t>
            </a:r>
            <a:r>
              <a:rPr lang="en-GB" b="1" dirty="0"/>
              <a:t> portable.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b="1" dirty="0" err="1"/>
              <a:t>L’homme</a:t>
            </a:r>
            <a:r>
              <a:rPr lang="en-GB" b="1" dirty="0"/>
              <a:t> </a:t>
            </a:r>
            <a:r>
              <a:rPr lang="en-GB" b="1" dirty="0" err="1"/>
              <a:t>est</a:t>
            </a:r>
            <a:r>
              <a:rPr lang="en-GB" b="1" dirty="0"/>
              <a:t> au </a:t>
            </a:r>
            <a:r>
              <a:rPr lang="en-GB" b="1" dirty="0" err="1"/>
              <a:t>téléphone</a:t>
            </a:r>
            <a:r>
              <a:rPr lang="en-GB" b="1" dirty="0"/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b="1" dirty="0" err="1"/>
              <a:t>Ils</a:t>
            </a:r>
            <a:r>
              <a:rPr lang="en-GB" b="1" dirty="0"/>
              <a:t> </a:t>
            </a:r>
            <a:r>
              <a:rPr lang="en-GB" b="1" dirty="0" err="1"/>
              <a:t>sourient</a:t>
            </a:r>
            <a:r>
              <a:rPr lang="en-GB" b="1" dirty="0"/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b="1" dirty="0" err="1"/>
              <a:t>Ils</a:t>
            </a:r>
            <a:r>
              <a:rPr lang="en-GB" b="1" dirty="0"/>
              <a:t> portent </a:t>
            </a:r>
            <a:r>
              <a:rPr lang="en-GB" b="1" err="1"/>
              <a:t>une</a:t>
            </a:r>
            <a:r>
              <a:rPr lang="en-GB" b="1"/>
              <a:t> cravate </a:t>
            </a:r>
            <a:r>
              <a:rPr lang="en-GB" b="1" dirty="0"/>
              <a:t>noire.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b="1" dirty="0"/>
              <a:t>On </a:t>
            </a:r>
            <a:r>
              <a:rPr lang="en-GB" b="1" dirty="0" err="1"/>
              <a:t>peut</a:t>
            </a:r>
            <a:r>
              <a:rPr lang="en-GB" b="1" dirty="0"/>
              <a:t> </a:t>
            </a:r>
            <a:r>
              <a:rPr lang="en-GB" b="1" dirty="0" err="1"/>
              <a:t>voir</a:t>
            </a:r>
            <a:r>
              <a:rPr lang="en-GB" b="1" dirty="0"/>
              <a:t> un </a:t>
            </a:r>
            <a:r>
              <a:rPr lang="en-GB" b="1"/>
              <a:t>bureau</a:t>
            </a:r>
            <a:r>
              <a:rPr lang="en-GB" b="1" smtClean="0"/>
              <a:t>.</a:t>
            </a:r>
            <a:endParaRPr lang="en-GB" b="1" dirty="0"/>
          </a:p>
        </p:txBody>
      </p:sp>
      <p:sp>
        <p:nvSpPr>
          <p:cNvPr id="12" name="Title 3"/>
          <p:cNvSpPr txBox="1">
            <a:spLocks/>
          </p:cNvSpPr>
          <p:nvPr/>
        </p:nvSpPr>
        <p:spPr>
          <a:xfrm>
            <a:off x="1214704" y="169322"/>
            <a:ext cx="1931348" cy="428420"/>
          </a:xfrm>
          <a:prstGeom prst="rect">
            <a:avLst/>
          </a:prstGeom>
          <a:noFill/>
        </p:spPr>
        <p:txBody>
          <a:bodyPr vert="horz" wrap="square" lIns="38576" tIns="19289" rIns="38576" bIns="19289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>
              <a:defRPr/>
            </a:pPr>
            <a:r>
              <a:rPr lang="en-GB" sz="2531" dirty="0" err="1">
                <a:solidFill>
                  <a:srgbClr val="FF0000"/>
                </a:solidFill>
                <a:latin typeface="Calibri"/>
              </a:rPr>
              <a:t>A</a:t>
            </a:r>
            <a:r>
              <a:rPr lang="en-GB" sz="2531" dirty="0" err="1">
                <a:solidFill>
                  <a:srgbClr val="00B0F0"/>
                </a:solidFill>
                <a:latin typeface="Calibri"/>
              </a:rPr>
              <a:t>c</a:t>
            </a:r>
            <a:r>
              <a:rPr lang="en-GB" sz="2531" dirty="0" err="1">
                <a:solidFill>
                  <a:srgbClr val="00B050"/>
                </a:solidFill>
                <a:latin typeface="Calibri"/>
              </a:rPr>
              <a:t>t</a:t>
            </a:r>
            <a:r>
              <a:rPr lang="en-GB" sz="2531" dirty="0" err="1">
                <a:solidFill>
                  <a:srgbClr val="00B0F0"/>
                </a:solidFill>
                <a:latin typeface="Calibri"/>
              </a:rPr>
              <a:t>i</a:t>
            </a:r>
            <a:r>
              <a:rPr lang="en-GB" sz="2531" dirty="0" err="1">
                <a:solidFill>
                  <a:srgbClr val="FF0000"/>
                </a:solidFill>
                <a:latin typeface="Calibri"/>
              </a:rPr>
              <a:t>v</a:t>
            </a:r>
            <a:r>
              <a:rPr lang="en-GB" sz="2531" dirty="0" err="1">
                <a:solidFill>
                  <a:srgbClr val="00B050"/>
                </a:solidFill>
                <a:latin typeface="Calibri"/>
              </a:rPr>
              <a:t>e</a:t>
            </a:r>
            <a:r>
              <a:rPr lang="en-GB" sz="2531" dirty="0" err="1">
                <a:solidFill>
                  <a:srgbClr val="00B0F0"/>
                </a:solidFill>
                <a:latin typeface="Calibri"/>
              </a:rPr>
              <a:t>r</a:t>
            </a:r>
            <a:endParaRPr lang="en-GB" sz="2531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13" name="Picture 12" descr="http://www.searchenginejournal.com/wp-content/uploads/2012/04/shutterstock_7786959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13" y="197956"/>
            <a:ext cx="811156" cy="38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483405" y="3403352"/>
            <a:ext cx="2774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>
                <a:solidFill>
                  <a:srgbClr val="8E3432"/>
                </a:solidFill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08104" y="3830364"/>
            <a:ext cx="4844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>
                <a:solidFill>
                  <a:srgbClr val="8E3432"/>
                </a:solidFill>
              </a:rPr>
              <a:t>AB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65689" y="4221088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>
                <a:solidFill>
                  <a:srgbClr val="8E3432"/>
                </a:solidFill>
              </a:rPr>
              <a:t>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74552" y="5075892"/>
            <a:ext cx="77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>
                <a:solidFill>
                  <a:srgbClr val="8E3432"/>
                </a:solidFill>
              </a:rPr>
              <a:t>AB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61624" y="4631558"/>
            <a:ext cx="4844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>
                <a:solidFill>
                  <a:srgbClr val="8E3432"/>
                </a:solidFill>
              </a:rPr>
              <a:t>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77343" y="5445224"/>
            <a:ext cx="3626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>
                <a:solidFill>
                  <a:srgbClr val="8E3432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49737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-252583" y="4900075"/>
            <a:ext cx="1831514" cy="85725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 dirty="0">
                <a:solidFill>
                  <a:srgbClr val="FF0000"/>
                </a:solidFill>
              </a:rPr>
              <a:t>C</a:t>
            </a:r>
            <a:r>
              <a:rPr lang="en-GB" sz="1800" b="1" dirty="0">
                <a:solidFill>
                  <a:srgbClr val="00B0F0"/>
                </a:solidFill>
              </a:rPr>
              <a:t>o</a:t>
            </a:r>
            <a:r>
              <a:rPr lang="en-GB" sz="1800" b="1" dirty="0">
                <a:solidFill>
                  <a:srgbClr val="00B050"/>
                </a:solidFill>
              </a:rPr>
              <a:t>n</a:t>
            </a:r>
            <a:r>
              <a:rPr lang="en-GB" sz="1800" b="1" dirty="0">
                <a:solidFill>
                  <a:srgbClr val="FFC000"/>
                </a:solidFill>
              </a:rPr>
              <a:t>s</a:t>
            </a:r>
            <a:r>
              <a:rPr lang="en-GB" sz="1800" b="1" dirty="0">
                <a:solidFill>
                  <a:srgbClr val="FF0000"/>
                </a:solidFill>
              </a:rPr>
              <a:t>o</a:t>
            </a:r>
            <a:r>
              <a:rPr lang="en-GB" sz="1800" b="1" dirty="0">
                <a:solidFill>
                  <a:srgbClr val="00B050"/>
                </a:solidFill>
              </a:rPr>
              <a:t>l</a:t>
            </a:r>
            <a:r>
              <a:rPr lang="en-GB" sz="1800" b="1" dirty="0">
                <a:solidFill>
                  <a:srgbClr val="FF0000"/>
                </a:solidFill>
              </a:rPr>
              <a:t>i</a:t>
            </a:r>
            <a:r>
              <a:rPr lang="en-GB" sz="1800" b="1" dirty="0">
                <a:solidFill>
                  <a:srgbClr val="00B0F0"/>
                </a:solidFill>
              </a:rPr>
              <a:t>d</a:t>
            </a:r>
            <a:r>
              <a:rPr lang="en-GB" sz="1800" b="1" dirty="0">
                <a:solidFill>
                  <a:srgbClr val="FFC000"/>
                </a:solidFill>
              </a:rPr>
              <a:t>a</a:t>
            </a:r>
            <a:r>
              <a:rPr lang="en-GB" sz="1800" b="1" dirty="0">
                <a:solidFill>
                  <a:srgbClr val="00B050"/>
                </a:solidFill>
              </a:rPr>
              <a:t>t</a:t>
            </a:r>
            <a:r>
              <a:rPr lang="en-GB" sz="1800" b="1" dirty="0">
                <a:solidFill>
                  <a:srgbClr val="FF0000"/>
                </a:solidFill>
              </a:rPr>
              <a:t>e</a:t>
            </a:r>
            <a:r>
              <a:rPr lang="en-GB" sz="2400" dirty="0">
                <a:solidFill>
                  <a:srgbClr val="FF0000"/>
                </a:solidFill>
              </a:rPr>
              <a:t/>
            </a:r>
            <a:br>
              <a:rPr lang="en-GB" sz="2400" dirty="0">
                <a:solidFill>
                  <a:srgbClr val="FF0000"/>
                </a:solidFill>
              </a:rPr>
            </a:br>
            <a:endParaRPr lang="en-GB" sz="2400" dirty="0"/>
          </a:p>
        </p:txBody>
      </p:sp>
      <p:pic>
        <p:nvPicPr>
          <p:cNvPr id="9" name="Picture 2" descr="http://www.maurispagnol.it/immagini/71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24" y="5381704"/>
            <a:ext cx="846589" cy="59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024" y="157355"/>
            <a:ext cx="1571625" cy="1524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3327903"/>
            <a:ext cx="3267075" cy="23241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411760" y="2276872"/>
            <a:ext cx="57507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/>
              <a:t>Quiz und </a:t>
            </a:r>
            <a:r>
              <a:rPr lang="en-GB" sz="4000" b="1" dirty="0" err="1" smtClean="0"/>
              <a:t>Tausch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251822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913552" y="599035"/>
            <a:ext cx="3600450" cy="493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600" u="sng" kern="0" dirty="0" smtClean="0">
                <a:solidFill>
                  <a:sysClr val="windowText" lastClr="000000"/>
                </a:solidFill>
                <a:latin typeface="Comic Sans MS" pitchFamily="66" charset="0"/>
              </a:rPr>
              <a:t>Una vida sana</a:t>
            </a:r>
            <a:endParaRPr lang="es-ES" sz="2600" u="sng" kern="0" dirty="0">
              <a:solidFill>
                <a:sysClr val="windowText" lastClr="000000"/>
              </a:solidFill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2132" y="1170770"/>
            <a:ext cx="8685680" cy="47783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500" u="sng" kern="0" dirty="0">
                <a:solidFill>
                  <a:sysClr val="windowText" lastClr="000000"/>
                </a:solidFill>
                <a:latin typeface="Comic Sans MS" pitchFamily="66" charset="0"/>
              </a:rPr>
              <a:t>Objetivo</a:t>
            </a:r>
            <a:r>
              <a:rPr lang="es-ES" sz="2500" kern="0" dirty="0">
                <a:solidFill>
                  <a:sysClr val="windowText" lastClr="000000"/>
                </a:solidFill>
                <a:latin typeface="Comic Sans MS" pitchFamily="66" charset="0"/>
              </a:rPr>
              <a:t>: To </a:t>
            </a:r>
            <a:r>
              <a:rPr lang="es-ES" sz="2500" kern="0" dirty="0" err="1">
                <a:solidFill>
                  <a:sysClr val="windowText" lastClr="000000"/>
                </a:solidFill>
                <a:latin typeface="Comic Sans MS" pitchFamily="66" charset="0"/>
              </a:rPr>
              <a:t>talk</a:t>
            </a:r>
            <a:r>
              <a:rPr lang="es-ES" sz="2500" kern="0" dirty="0">
                <a:solidFill>
                  <a:sysClr val="windowText" lastClr="000000"/>
                </a:solidFill>
                <a:latin typeface="Comic Sans MS" pitchFamily="66" charset="0"/>
              </a:rPr>
              <a:t> </a:t>
            </a:r>
            <a:r>
              <a:rPr lang="es-ES" sz="2500" kern="0" dirty="0" err="1">
                <a:solidFill>
                  <a:sysClr val="windowText" lastClr="000000"/>
                </a:solidFill>
                <a:latin typeface="Comic Sans MS" pitchFamily="66" charset="0"/>
              </a:rPr>
              <a:t>about</a:t>
            </a:r>
            <a:r>
              <a:rPr lang="es-ES" sz="2500" kern="0" dirty="0">
                <a:solidFill>
                  <a:sysClr val="windowText" lastClr="000000"/>
                </a:solidFill>
                <a:latin typeface="Comic Sans MS" pitchFamily="66" charset="0"/>
              </a:rPr>
              <a:t> </a:t>
            </a:r>
            <a:r>
              <a:rPr lang="es-ES" sz="2500" kern="0" dirty="0" err="1" smtClean="0">
                <a:solidFill>
                  <a:sysClr val="windowText" lastClr="000000"/>
                </a:solidFill>
                <a:latin typeface="Comic Sans MS" pitchFamily="66" charset="0"/>
              </a:rPr>
              <a:t>healthy</a:t>
            </a:r>
            <a:r>
              <a:rPr lang="es-ES" sz="2500" kern="0" dirty="0" smtClean="0">
                <a:solidFill>
                  <a:sysClr val="windowText" lastClr="000000"/>
                </a:solidFill>
                <a:latin typeface="Comic Sans MS" pitchFamily="66" charset="0"/>
              </a:rPr>
              <a:t> </a:t>
            </a:r>
            <a:r>
              <a:rPr lang="es-ES" sz="2500" kern="0" dirty="0" err="1" smtClean="0">
                <a:solidFill>
                  <a:sysClr val="windowText" lastClr="000000"/>
                </a:solidFill>
                <a:latin typeface="Comic Sans MS" pitchFamily="66" charset="0"/>
              </a:rPr>
              <a:t>lifestyle</a:t>
            </a:r>
            <a:endParaRPr lang="es-ES" sz="2500" kern="0" dirty="0">
              <a:solidFill>
                <a:sysClr val="windowText" lastClr="000000"/>
              </a:solidFill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2132" y="1811654"/>
            <a:ext cx="8685680" cy="47783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500" u="sng" kern="0" dirty="0">
                <a:solidFill>
                  <a:sysClr val="windowText" lastClr="000000"/>
                </a:solidFill>
                <a:latin typeface="Comic Sans MS" pitchFamily="66" charset="0"/>
              </a:rPr>
              <a:t>Para empezar</a:t>
            </a:r>
            <a:r>
              <a:rPr lang="es-ES" sz="2500" kern="0" dirty="0">
                <a:solidFill>
                  <a:sysClr val="windowText" lastClr="000000"/>
                </a:solidFill>
                <a:latin typeface="Comic Sans MS" pitchFamily="66" charset="0"/>
              </a:rPr>
              <a:t>: </a:t>
            </a:r>
            <a:r>
              <a:rPr lang="es-ES" sz="2500" kern="0" dirty="0" err="1">
                <a:solidFill>
                  <a:sysClr val="windowText" lastClr="000000"/>
                </a:solidFill>
                <a:latin typeface="Comic Sans MS" pitchFamily="66" charset="0"/>
              </a:rPr>
              <a:t>Conjugate</a:t>
            </a:r>
            <a:r>
              <a:rPr lang="es-ES" sz="2500" kern="0" dirty="0">
                <a:solidFill>
                  <a:sysClr val="windowText" lastClr="000000"/>
                </a:solidFill>
                <a:latin typeface="Comic Sans MS" pitchFamily="66" charset="0"/>
              </a:rPr>
              <a:t> </a:t>
            </a:r>
            <a:r>
              <a:rPr lang="es-ES" sz="2500" kern="0" dirty="0" err="1">
                <a:solidFill>
                  <a:sysClr val="windowText" lastClr="000000"/>
                </a:solidFill>
                <a:latin typeface="Comic Sans MS" pitchFamily="66" charset="0"/>
              </a:rPr>
              <a:t>the</a:t>
            </a:r>
            <a:r>
              <a:rPr lang="es-ES" sz="2500" kern="0" dirty="0">
                <a:solidFill>
                  <a:sysClr val="windowText" lastClr="000000"/>
                </a:solidFill>
                <a:latin typeface="Comic Sans MS" pitchFamily="66" charset="0"/>
              </a:rPr>
              <a:t> </a:t>
            </a:r>
            <a:r>
              <a:rPr lang="es-ES" sz="2500" kern="0" dirty="0" err="1">
                <a:solidFill>
                  <a:sysClr val="windowText" lastClr="000000"/>
                </a:solidFill>
                <a:latin typeface="Comic Sans MS" pitchFamily="66" charset="0"/>
              </a:rPr>
              <a:t>verb</a:t>
            </a:r>
            <a:r>
              <a:rPr lang="es-ES" sz="2500" kern="0" dirty="0">
                <a:solidFill>
                  <a:sysClr val="windowText" lastClr="000000"/>
                </a:solidFill>
                <a:latin typeface="Comic Sans MS" pitchFamily="66" charset="0"/>
              </a:rPr>
              <a:t> </a:t>
            </a:r>
            <a:r>
              <a:rPr lang="es-ES" sz="2500" kern="0" dirty="0" smtClean="0">
                <a:solidFill>
                  <a:sysClr val="windowText" lastClr="000000"/>
                </a:solidFill>
                <a:latin typeface="Comic Sans MS" pitchFamily="66" charset="0"/>
              </a:rPr>
              <a:t>‘</a:t>
            </a:r>
            <a:r>
              <a:rPr lang="es-ES" sz="2500" u="sng" kern="0" dirty="0" smtClean="0">
                <a:solidFill>
                  <a:sysClr val="windowText" lastClr="000000"/>
                </a:solidFill>
                <a:latin typeface="Comic Sans MS" pitchFamily="66" charset="0"/>
              </a:rPr>
              <a:t>FUMAR</a:t>
            </a:r>
            <a:r>
              <a:rPr lang="es-ES" sz="2500" kern="0" dirty="0">
                <a:solidFill>
                  <a:sysClr val="windowText" lastClr="000000"/>
                </a:solidFill>
                <a:latin typeface="Comic Sans MS" pitchFamily="66" charset="0"/>
              </a:rPr>
              <a:t>’ (to </a:t>
            </a:r>
            <a:r>
              <a:rPr lang="es-ES" sz="2500" kern="0" dirty="0" err="1" smtClean="0">
                <a:solidFill>
                  <a:sysClr val="windowText" lastClr="000000"/>
                </a:solidFill>
                <a:latin typeface="Comic Sans MS" pitchFamily="66" charset="0"/>
              </a:rPr>
              <a:t>smoke</a:t>
            </a:r>
            <a:r>
              <a:rPr lang="es-ES" sz="2500" kern="0" dirty="0" smtClean="0">
                <a:solidFill>
                  <a:sysClr val="windowText" lastClr="000000"/>
                </a:solidFill>
                <a:latin typeface="Comic Sans MS" pitchFamily="66" charset="0"/>
              </a:rPr>
              <a:t>)</a:t>
            </a:r>
            <a:endParaRPr lang="es-ES" sz="2500" i="1" kern="0" dirty="0">
              <a:solidFill>
                <a:sysClr val="windowText" lastClr="000000"/>
              </a:solidFill>
              <a:latin typeface="Comic Sans MS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1450" y="559730"/>
            <a:ext cx="3024188" cy="492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600" u="sng" kern="0" dirty="0">
                <a:solidFill>
                  <a:sysClr val="windowText" lastClr="000000"/>
                </a:solidFill>
                <a:latin typeface="Comic Sans MS" pitchFamily="66" charset="0"/>
              </a:rPr>
              <a:t>En clase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2132" y="2452538"/>
            <a:ext cx="43318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I </a:t>
            </a:r>
            <a:r>
              <a:rPr lang="en-GB" sz="2400" dirty="0" smtClean="0">
                <a:latin typeface="Comic Sans MS" panose="030F0702030302020204" pitchFamily="66" charset="0"/>
              </a:rPr>
              <a:t>smoke</a:t>
            </a:r>
            <a:endParaRPr lang="en-GB" sz="2400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I </a:t>
            </a:r>
            <a:r>
              <a:rPr lang="en-GB" sz="2400" dirty="0" smtClean="0">
                <a:latin typeface="Comic Sans MS" panose="030F0702030302020204" pitchFamily="66" charset="0"/>
              </a:rPr>
              <a:t>smoked</a:t>
            </a:r>
            <a:endParaRPr lang="en-GB" sz="2400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I used to </a:t>
            </a:r>
            <a:r>
              <a:rPr lang="en-GB" sz="2400" dirty="0" smtClean="0">
                <a:latin typeface="Comic Sans MS" panose="030F0702030302020204" pitchFamily="66" charset="0"/>
              </a:rPr>
              <a:t>smoke</a:t>
            </a:r>
            <a:endParaRPr lang="en-GB" sz="2400" dirty="0">
              <a:latin typeface="Comic Sans MS" panose="030F0702030302020204" pitchFamily="66" charset="0"/>
            </a:endParaRPr>
          </a:p>
          <a:p>
            <a:pPr marL="457200" indent="-457200">
              <a:buFontTx/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I have </a:t>
            </a:r>
            <a:r>
              <a:rPr lang="en-GB" sz="2400" dirty="0" smtClean="0">
                <a:latin typeface="Comic Sans MS" panose="030F0702030302020204" pitchFamily="66" charset="0"/>
              </a:rPr>
              <a:t>smoked</a:t>
            </a:r>
            <a:endParaRPr lang="en-GB" sz="2400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I am going to </a:t>
            </a:r>
            <a:r>
              <a:rPr lang="en-GB" sz="2400" dirty="0" smtClean="0">
                <a:latin typeface="Comic Sans MS" panose="030F0702030302020204" pitchFamily="66" charset="0"/>
              </a:rPr>
              <a:t>smoke</a:t>
            </a:r>
            <a:endParaRPr lang="en-GB" sz="2400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I will </a:t>
            </a:r>
            <a:r>
              <a:rPr lang="en-GB" sz="2400" dirty="0" smtClean="0">
                <a:latin typeface="Comic Sans MS" panose="030F0702030302020204" pitchFamily="66" charset="0"/>
              </a:rPr>
              <a:t>smoke</a:t>
            </a:r>
            <a:endParaRPr lang="en-GB" sz="2400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I am </a:t>
            </a:r>
            <a:r>
              <a:rPr lang="en-GB" sz="2400" dirty="0" smtClean="0">
                <a:latin typeface="Comic Sans MS" panose="030F0702030302020204" pitchFamily="66" charset="0"/>
              </a:rPr>
              <a:t>smoking </a:t>
            </a:r>
            <a:endParaRPr lang="en-GB" sz="2400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I would </a:t>
            </a:r>
            <a:r>
              <a:rPr lang="en-GB" sz="2400" dirty="0" smtClean="0">
                <a:latin typeface="Comic Sans MS" panose="030F0702030302020204" pitchFamily="66" charset="0"/>
              </a:rPr>
              <a:t>smoke </a:t>
            </a:r>
            <a:endParaRPr lang="en-GB" sz="2400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I wish that I could </a:t>
            </a:r>
            <a:r>
              <a:rPr lang="en-GB" sz="2400" dirty="0" smtClean="0">
                <a:latin typeface="Comic Sans MS" panose="030F0702030302020204" pitchFamily="66" charset="0"/>
              </a:rPr>
              <a:t>smoke</a:t>
            </a:r>
            <a:endParaRPr lang="en-GB" sz="2400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94972" y="2471365"/>
            <a:ext cx="45828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GB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Fumo</a:t>
            </a:r>
            <a:r>
              <a:rPr lang="en-GB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en-GB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Fumé</a:t>
            </a:r>
            <a:endParaRPr lang="en-GB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Fumaba</a:t>
            </a:r>
            <a:endParaRPr lang="en-GB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FontTx/>
              <a:buAutoNum type="arabicPeriod"/>
            </a:pPr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He </a:t>
            </a:r>
            <a:r>
              <a:rPr lang="en-GB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fumado</a:t>
            </a:r>
            <a:endParaRPr lang="en-GB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Voy</a:t>
            </a:r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a </a:t>
            </a:r>
            <a:r>
              <a:rPr lang="en-GB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fumar</a:t>
            </a:r>
            <a:endParaRPr lang="en-GB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Fumaré</a:t>
            </a:r>
            <a:endParaRPr lang="en-GB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Estoy</a:t>
            </a:r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GB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fumando</a:t>
            </a:r>
            <a:r>
              <a:rPr lang="en-GB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en-GB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Fumaría</a:t>
            </a:r>
            <a:endParaRPr lang="en-GB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Deseo</a:t>
            </a:r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que </a:t>
            </a:r>
            <a:r>
              <a:rPr lang="en-GB" sz="2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pudiera</a:t>
            </a:r>
            <a:r>
              <a:rPr lang="en-GB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GB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fumar</a:t>
            </a:r>
            <a:endParaRPr lang="en-GB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1450" y="6141607"/>
            <a:ext cx="8685680" cy="477837"/>
          </a:xfrm>
          <a:prstGeom prst="rect">
            <a:avLst/>
          </a:prstGeom>
          <a:solidFill>
            <a:srgbClr val="3DF50B">
              <a:alpha val="72941"/>
            </a:srgbClr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500" u="sng" kern="0" dirty="0">
                <a:solidFill>
                  <a:sysClr val="windowText" lastClr="000000"/>
                </a:solidFill>
                <a:latin typeface="Comic Sans MS" pitchFamily="66" charset="0"/>
              </a:rPr>
              <a:t>Extensión</a:t>
            </a:r>
            <a:r>
              <a:rPr lang="es-ES" sz="2500" kern="0" dirty="0">
                <a:solidFill>
                  <a:sysClr val="windowText" lastClr="000000"/>
                </a:solidFill>
                <a:latin typeface="Comic Sans MS" pitchFamily="66" charset="0"/>
              </a:rPr>
              <a:t>: Use </a:t>
            </a:r>
            <a:r>
              <a:rPr lang="es-ES" sz="2500" kern="0" dirty="0" err="1">
                <a:solidFill>
                  <a:sysClr val="windowText" lastClr="000000"/>
                </a:solidFill>
                <a:latin typeface="Comic Sans MS" pitchFamily="66" charset="0"/>
              </a:rPr>
              <a:t>two</a:t>
            </a:r>
            <a:r>
              <a:rPr lang="es-ES" sz="2500" kern="0" dirty="0">
                <a:solidFill>
                  <a:sysClr val="windowText" lastClr="000000"/>
                </a:solidFill>
                <a:latin typeface="Comic Sans MS" pitchFamily="66" charset="0"/>
              </a:rPr>
              <a:t> </a:t>
            </a:r>
            <a:r>
              <a:rPr lang="es-ES" sz="2500" kern="0" dirty="0" err="1">
                <a:solidFill>
                  <a:sysClr val="windowText" lastClr="000000"/>
                </a:solidFill>
                <a:latin typeface="Comic Sans MS" pitchFamily="66" charset="0"/>
              </a:rPr>
              <a:t>verbs</a:t>
            </a:r>
            <a:r>
              <a:rPr lang="es-ES" sz="2500" kern="0" dirty="0">
                <a:solidFill>
                  <a:sysClr val="windowText" lastClr="000000"/>
                </a:solidFill>
                <a:latin typeface="Comic Sans MS" pitchFamily="66" charset="0"/>
              </a:rPr>
              <a:t> in a complete </a:t>
            </a:r>
            <a:r>
              <a:rPr lang="es-ES" sz="2500" kern="0" dirty="0" err="1">
                <a:solidFill>
                  <a:sysClr val="windowText" lastClr="000000"/>
                </a:solidFill>
                <a:latin typeface="Comic Sans MS" pitchFamily="66" charset="0"/>
              </a:rPr>
              <a:t>sentence</a:t>
            </a:r>
            <a:endParaRPr lang="es-ES" sz="2500" i="1" kern="0" dirty="0">
              <a:solidFill>
                <a:sysClr val="windowText" lastClr="000000"/>
              </a:solidFill>
              <a:latin typeface="Comic Sans MS" pitchFamily="66" charset="0"/>
            </a:endParaRPr>
          </a:p>
        </p:txBody>
      </p:sp>
      <p:pic>
        <p:nvPicPr>
          <p:cNvPr id="4" name="Picture 2" descr="Image result for types of headache conjugating verbs in spanis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" t="12261" r="-212" b="20879"/>
          <a:stretch/>
        </p:blipFill>
        <p:spPr bwMode="auto">
          <a:xfrm>
            <a:off x="5183287" y="2576440"/>
            <a:ext cx="2580554" cy="30730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2F6DE66-CB4A-457B-9A30-25F3234BC548}"/>
              </a:ext>
            </a:extLst>
          </p:cNvPr>
          <p:cNvSpPr txBox="1"/>
          <p:nvPr/>
        </p:nvSpPr>
        <p:spPr>
          <a:xfrm>
            <a:off x="1335148" y="67287"/>
            <a:ext cx="769627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2600" u="sng" dirty="0" smtClean="0">
                <a:latin typeface="Comic Sans MS" pitchFamily="66" charset="0"/>
              </a:rPr>
              <a:t>viernes, treinta de </a:t>
            </a:r>
            <a:r>
              <a:rPr lang="es-ES" sz="2600" u="sng" dirty="0">
                <a:latin typeface="Comic Sans MS" pitchFamily="66" charset="0"/>
              </a:rPr>
              <a:t>noviembre</a:t>
            </a:r>
          </a:p>
        </p:txBody>
      </p:sp>
    </p:spTree>
    <p:extLst>
      <p:ext uri="{BB962C8B-B14F-4D97-AF65-F5344CB8AC3E}">
        <p14:creationId xmlns:p14="http://schemas.microsoft.com/office/powerpoint/2010/main" val="247358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Image result for flash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258" y="919293"/>
            <a:ext cx="1685872" cy="135864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71450" y="5837714"/>
            <a:ext cx="8685680" cy="477837"/>
          </a:xfrm>
          <a:prstGeom prst="rect">
            <a:avLst/>
          </a:prstGeom>
          <a:solidFill>
            <a:srgbClr val="3DF50B">
              <a:alpha val="72941"/>
            </a:srgbClr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500" u="sng" kern="0" dirty="0">
                <a:solidFill>
                  <a:sysClr val="windowText" lastClr="000000"/>
                </a:solidFill>
                <a:latin typeface="Comic Sans MS" pitchFamily="66" charset="0"/>
              </a:rPr>
              <a:t>Extensión</a:t>
            </a:r>
            <a:r>
              <a:rPr lang="es-ES" sz="2500" kern="0" dirty="0">
                <a:solidFill>
                  <a:sysClr val="windowText" lastClr="000000"/>
                </a:solidFill>
                <a:latin typeface="Comic Sans MS" pitchFamily="66" charset="0"/>
              </a:rPr>
              <a:t>: Use </a:t>
            </a:r>
            <a:r>
              <a:rPr lang="es-ES" sz="2500" kern="0" dirty="0" err="1">
                <a:solidFill>
                  <a:sysClr val="windowText" lastClr="000000"/>
                </a:solidFill>
                <a:latin typeface="Comic Sans MS" pitchFamily="66" charset="0"/>
              </a:rPr>
              <a:t>two</a:t>
            </a:r>
            <a:r>
              <a:rPr lang="es-ES" sz="2500" kern="0" dirty="0">
                <a:solidFill>
                  <a:sysClr val="windowText" lastClr="000000"/>
                </a:solidFill>
                <a:latin typeface="Comic Sans MS" pitchFamily="66" charset="0"/>
              </a:rPr>
              <a:t> </a:t>
            </a:r>
            <a:r>
              <a:rPr lang="es-ES" sz="2500" kern="0" dirty="0" err="1">
                <a:solidFill>
                  <a:sysClr val="windowText" lastClr="000000"/>
                </a:solidFill>
                <a:latin typeface="Comic Sans MS" pitchFamily="66" charset="0"/>
              </a:rPr>
              <a:t>verbs</a:t>
            </a:r>
            <a:r>
              <a:rPr lang="es-ES" sz="2500" kern="0" dirty="0">
                <a:solidFill>
                  <a:sysClr val="windowText" lastClr="000000"/>
                </a:solidFill>
                <a:latin typeface="Comic Sans MS" pitchFamily="66" charset="0"/>
              </a:rPr>
              <a:t> in a complete </a:t>
            </a:r>
            <a:r>
              <a:rPr lang="es-ES" sz="2500" kern="0" dirty="0" err="1">
                <a:solidFill>
                  <a:sysClr val="windowText" lastClr="000000"/>
                </a:solidFill>
                <a:latin typeface="Comic Sans MS" pitchFamily="66" charset="0"/>
              </a:rPr>
              <a:t>sentence</a:t>
            </a:r>
            <a:endParaRPr lang="es-ES" sz="2500" i="1" kern="0" dirty="0">
              <a:solidFill>
                <a:sysClr val="windowText" lastClr="000000"/>
              </a:solidFill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50" y="168707"/>
            <a:ext cx="8685680" cy="477837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500" u="sng" kern="0" dirty="0">
                <a:solidFill>
                  <a:sysClr val="windowText" lastClr="000000"/>
                </a:solidFill>
                <a:latin typeface="Comic Sans MS" pitchFamily="66" charset="0"/>
              </a:rPr>
              <a:t>Para empezar</a:t>
            </a:r>
            <a:r>
              <a:rPr lang="es-ES" sz="2500" kern="0" dirty="0">
                <a:solidFill>
                  <a:sysClr val="windowText" lastClr="000000"/>
                </a:solidFill>
                <a:latin typeface="Comic Sans MS" pitchFamily="66" charset="0"/>
              </a:rPr>
              <a:t>: </a:t>
            </a:r>
            <a:r>
              <a:rPr lang="es-ES" sz="2500" kern="0" dirty="0" err="1">
                <a:solidFill>
                  <a:sysClr val="windowText" lastClr="000000"/>
                </a:solidFill>
                <a:latin typeface="Comic Sans MS" pitchFamily="66" charset="0"/>
              </a:rPr>
              <a:t>Conjugate</a:t>
            </a:r>
            <a:r>
              <a:rPr lang="es-ES" sz="2500" kern="0" dirty="0">
                <a:solidFill>
                  <a:sysClr val="windowText" lastClr="000000"/>
                </a:solidFill>
                <a:latin typeface="Comic Sans MS" pitchFamily="66" charset="0"/>
              </a:rPr>
              <a:t> </a:t>
            </a:r>
            <a:r>
              <a:rPr lang="es-ES" sz="2500" kern="0" dirty="0" err="1">
                <a:solidFill>
                  <a:sysClr val="windowText" lastClr="000000"/>
                </a:solidFill>
                <a:latin typeface="Comic Sans MS" pitchFamily="66" charset="0"/>
              </a:rPr>
              <a:t>the</a:t>
            </a:r>
            <a:r>
              <a:rPr lang="es-ES" sz="2500" kern="0" dirty="0">
                <a:solidFill>
                  <a:sysClr val="windowText" lastClr="000000"/>
                </a:solidFill>
                <a:latin typeface="Comic Sans MS" pitchFamily="66" charset="0"/>
              </a:rPr>
              <a:t> </a:t>
            </a:r>
            <a:r>
              <a:rPr lang="es-ES" sz="2500" kern="0" dirty="0" err="1">
                <a:solidFill>
                  <a:sysClr val="windowText" lastClr="000000"/>
                </a:solidFill>
                <a:latin typeface="Comic Sans MS" pitchFamily="66" charset="0"/>
              </a:rPr>
              <a:t>verb</a:t>
            </a:r>
            <a:r>
              <a:rPr lang="es-ES" sz="2500" kern="0" dirty="0">
                <a:solidFill>
                  <a:sysClr val="windowText" lastClr="000000"/>
                </a:solidFill>
                <a:latin typeface="Comic Sans MS" pitchFamily="66" charset="0"/>
              </a:rPr>
              <a:t> </a:t>
            </a:r>
            <a:r>
              <a:rPr lang="es-ES" sz="2500" kern="0" dirty="0" smtClean="0">
                <a:solidFill>
                  <a:sysClr val="windowText" lastClr="000000"/>
                </a:solidFill>
                <a:latin typeface="Comic Sans MS" pitchFamily="66" charset="0"/>
              </a:rPr>
              <a:t>‘</a:t>
            </a:r>
            <a:r>
              <a:rPr lang="es-ES" sz="2500" u="sng" kern="0" dirty="0" smtClean="0">
                <a:solidFill>
                  <a:sysClr val="windowText" lastClr="000000"/>
                </a:solidFill>
                <a:latin typeface="Comic Sans MS" pitchFamily="66" charset="0"/>
              </a:rPr>
              <a:t>FUMAR</a:t>
            </a:r>
            <a:r>
              <a:rPr lang="es-ES" sz="2500" kern="0" dirty="0">
                <a:solidFill>
                  <a:sysClr val="windowText" lastClr="000000"/>
                </a:solidFill>
                <a:latin typeface="Comic Sans MS" pitchFamily="66" charset="0"/>
              </a:rPr>
              <a:t>’ (to </a:t>
            </a:r>
            <a:r>
              <a:rPr lang="es-ES" sz="2500" kern="0" dirty="0" err="1" smtClean="0">
                <a:solidFill>
                  <a:sysClr val="windowText" lastClr="000000"/>
                </a:solidFill>
                <a:latin typeface="Comic Sans MS" pitchFamily="66" charset="0"/>
              </a:rPr>
              <a:t>smoke</a:t>
            </a:r>
            <a:r>
              <a:rPr lang="es-ES" sz="2500" kern="0" dirty="0" smtClean="0">
                <a:solidFill>
                  <a:sysClr val="windowText" lastClr="000000"/>
                </a:solidFill>
                <a:latin typeface="Comic Sans MS" pitchFamily="66" charset="0"/>
              </a:rPr>
              <a:t>)</a:t>
            </a:r>
            <a:endParaRPr lang="es-ES" sz="2500" i="1" kern="0" dirty="0">
              <a:solidFill>
                <a:sysClr val="windowText" lastClr="000000"/>
              </a:solidFill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1450" y="1256970"/>
            <a:ext cx="49367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GB" sz="2800" dirty="0">
                <a:latin typeface="Comic Sans MS" panose="030F0702030302020204" pitchFamily="66" charset="0"/>
              </a:rPr>
              <a:t>I </a:t>
            </a:r>
            <a:r>
              <a:rPr lang="en-GB" sz="2800" dirty="0" smtClean="0">
                <a:latin typeface="Comic Sans MS" panose="030F0702030302020204" pitchFamily="66" charset="0"/>
              </a:rPr>
              <a:t>smoke</a:t>
            </a:r>
            <a:endParaRPr lang="en-GB" sz="2800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800" dirty="0">
                <a:latin typeface="Comic Sans MS" panose="030F0702030302020204" pitchFamily="66" charset="0"/>
              </a:rPr>
              <a:t>I </a:t>
            </a:r>
            <a:r>
              <a:rPr lang="en-GB" sz="2800" dirty="0" smtClean="0">
                <a:latin typeface="Comic Sans MS" panose="030F0702030302020204" pitchFamily="66" charset="0"/>
              </a:rPr>
              <a:t>smoked</a:t>
            </a:r>
            <a:endParaRPr lang="en-GB" sz="2800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800" dirty="0">
                <a:latin typeface="Comic Sans MS" panose="030F0702030302020204" pitchFamily="66" charset="0"/>
              </a:rPr>
              <a:t>I used to </a:t>
            </a:r>
            <a:r>
              <a:rPr lang="en-GB" sz="2800" dirty="0" smtClean="0">
                <a:latin typeface="Comic Sans MS" panose="030F0702030302020204" pitchFamily="66" charset="0"/>
              </a:rPr>
              <a:t>smoke</a:t>
            </a:r>
            <a:endParaRPr lang="en-GB" sz="2800" dirty="0">
              <a:latin typeface="Comic Sans MS" panose="030F0702030302020204" pitchFamily="66" charset="0"/>
            </a:endParaRPr>
          </a:p>
          <a:p>
            <a:pPr marL="457200" indent="-457200">
              <a:buFontTx/>
              <a:buAutoNum type="arabicPeriod"/>
            </a:pPr>
            <a:r>
              <a:rPr lang="en-GB" sz="2800" dirty="0">
                <a:latin typeface="Comic Sans MS" panose="030F0702030302020204" pitchFamily="66" charset="0"/>
              </a:rPr>
              <a:t>I have </a:t>
            </a:r>
            <a:r>
              <a:rPr lang="en-GB" sz="2800" dirty="0" smtClean="0">
                <a:latin typeface="Comic Sans MS" panose="030F0702030302020204" pitchFamily="66" charset="0"/>
              </a:rPr>
              <a:t>smoked</a:t>
            </a:r>
            <a:endParaRPr lang="en-GB" sz="2800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800" dirty="0">
                <a:latin typeface="Comic Sans MS" panose="030F0702030302020204" pitchFamily="66" charset="0"/>
              </a:rPr>
              <a:t>I am going to </a:t>
            </a:r>
            <a:r>
              <a:rPr lang="en-GB" sz="2800" dirty="0" smtClean="0">
                <a:latin typeface="Comic Sans MS" panose="030F0702030302020204" pitchFamily="66" charset="0"/>
              </a:rPr>
              <a:t>smoke</a:t>
            </a:r>
            <a:endParaRPr lang="en-GB" sz="2800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800" dirty="0">
                <a:latin typeface="Comic Sans MS" panose="030F0702030302020204" pitchFamily="66" charset="0"/>
              </a:rPr>
              <a:t>I will </a:t>
            </a:r>
            <a:r>
              <a:rPr lang="en-GB" sz="2800" dirty="0" smtClean="0">
                <a:latin typeface="Comic Sans MS" panose="030F0702030302020204" pitchFamily="66" charset="0"/>
              </a:rPr>
              <a:t>smoke</a:t>
            </a:r>
            <a:endParaRPr lang="en-GB" sz="2800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800" dirty="0">
                <a:latin typeface="Comic Sans MS" panose="030F0702030302020204" pitchFamily="66" charset="0"/>
              </a:rPr>
              <a:t>I am </a:t>
            </a:r>
            <a:r>
              <a:rPr lang="en-GB" sz="2800" dirty="0" smtClean="0">
                <a:latin typeface="Comic Sans MS" panose="030F0702030302020204" pitchFamily="66" charset="0"/>
              </a:rPr>
              <a:t>smoking </a:t>
            </a:r>
            <a:endParaRPr lang="en-GB" sz="2800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800" dirty="0">
                <a:latin typeface="Comic Sans MS" panose="030F0702030302020204" pitchFamily="66" charset="0"/>
              </a:rPr>
              <a:t>I would </a:t>
            </a:r>
            <a:r>
              <a:rPr lang="en-GB" sz="2800" dirty="0" smtClean="0">
                <a:latin typeface="Comic Sans MS" panose="030F0702030302020204" pitchFamily="66" charset="0"/>
              </a:rPr>
              <a:t>smoke </a:t>
            </a:r>
            <a:endParaRPr lang="en-GB" sz="2800" dirty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800" dirty="0">
                <a:latin typeface="Comic Sans MS" panose="030F0702030302020204" pitchFamily="66" charset="0"/>
              </a:rPr>
              <a:t>I wish that I could </a:t>
            </a:r>
            <a:r>
              <a:rPr lang="en-GB" sz="2800" dirty="0" smtClean="0">
                <a:latin typeface="Comic Sans MS" panose="030F0702030302020204" pitchFamily="66" charset="0"/>
              </a:rPr>
              <a:t>smoke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08215" y="1193473"/>
            <a:ext cx="458286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GB" sz="2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Fumo</a:t>
            </a:r>
            <a:r>
              <a:rPr lang="en-GB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en-GB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Fumé</a:t>
            </a:r>
            <a:endParaRPr lang="en-GB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Fumaba</a:t>
            </a:r>
            <a:endParaRPr lang="en-GB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FontTx/>
              <a:buAutoNum type="arabicPeriod"/>
            </a:pP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He </a:t>
            </a:r>
            <a:r>
              <a:rPr lang="en-GB" sz="2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fumado</a:t>
            </a:r>
            <a:endParaRPr lang="en-GB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Voy</a:t>
            </a: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a </a:t>
            </a:r>
            <a:r>
              <a:rPr lang="en-GB" sz="2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fumar</a:t>
            </a:r>
            <a:endParaRPr lang="en-GB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Fumaré</a:t>
            </a:r>
            <a:endParaRPr lang="en-GB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Estoy</a:t>
            </a: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GB" sz="2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fumando</a:t>
            </a:r>
            <a:r>
              <a:rPr lang="en-GB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endParaRPr lang="en-GB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Fumaría</a:t>
            </a:r>
            <a:endParaRPr lang="en-GB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GB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Deseo</a:t>
            </a: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que </a:t>
            </a:r>
            <a:r>
              <a:rPr lang="en-GB" sz="28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pudiera</a:t>
            </a:r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GB" sz="28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fumar</a:t>
            </a:r>
            <a:endParaRPr lang="en-GB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07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0"/>
          <p:cNvGrpSpPr/>
          <p:nvPr/>
        </p:nvGrpSpPr>
        <p:grpSpPr>
          <a:xfrm>
            <a:off x="-61600" y="-12172"/>
            <a:ext cx="2726510" cy="843997"/>
            <a:chOff x="1347369" y="30114"/>
            <a:chExt cx="3635346" cy="1125330"/>
          </a:xfrm>
        </p:grpSpPr>
        <p:pic>
          <p:nvPicPr>
            <p:cNvPr id="3" name="Picture 3" descr="http://dadstalking.com/wp-content/uploads/2012/03/connect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7369" y="30114"/>
              <a:ext cx="1301278" cy="11253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4"/>
            <p:cNvSpPr txBox="1"/>
            <p:nvPr/>
          </p:nvSpPr>
          <p:spPr>
            <a:xfrm>
              <a:off x="2583502" y="315780"/>
              <a:ext cx="2399213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>
                <a:defRPr/>
              </a:pPr>
              <a:r>
                <a:rPr lang="en-GB" sz="2100" dirty="0">
                  <a:solidFill>
                    <a:srgbClr val="FF0000"/>
                  </a:solidFill>
                  <a:latin typeface="Trebuchet MS"/>
                </a:rPr>
                <a:t>c</a:t>
              </a:r>
              <a:r>
                <a:rPr lang="en-GB" sz="2100" dirty="0">
                  <a:solidFill>
                    <a:srgbClr val="00B0F0"/>
                  </a:solidFill>
                  <a:latin typeface="Trebuchet MS"/>
                </a:rPr>
                <a:t>o</a:t>
              </a:r>
              <a:r>
                <a:rPr lang="en-GB" sz="2100" dirty="0">
                  <a:solidFill>
                    <a:srgbClr val="00B050"/>
                  </a:solidFill>
                  <a:latin typeface="Trebuchet MS"/>
                </a:rPr>
                <a:t>n</a:t>
              </a:r>
              <a:r>
                <a:rPr lang="en-GB" sz="2100" dirty="0">
                  <a:solidFill>
                    <a:srgbClr val="00B0F0"/>
                  </a:solidFill>
                  <a:latin typeface="Trebuchet MS"/>
                </a:rPr>
                <a:t>n</a:t>
              </a:r>
              <a:r>
                <a:rPr lang="en-GB" sz="2100" dirty="0">
                  <a:solidFill>
                    <a:srgbClr val="FF0000"/>
                  </a:solidFill>
                  <a:latin typeface="Trebuchet MS"/>
                </a:rPr>
                <a:t>e</a:t>
              </a:r>
              <a:r>
                <a:rPr lang="en-GB" sz="2100" dirty="0">
                  <a:solidFill>
                    <a:srgbClr val="00B050"/>
                  </a:solidFill>
                  <a:latin typeface="Trebuchet MS"/>
                </a:rPr>
                <a:t>c</a:t>
              </a:r>
              <a:r>
                <a:rPr lang="en-GB" sz="2100" dirty="0">
                  <a:solidFill>
                    <a:srgbClr val="00B0F0"/>
                  </a:solidFill>
                  <a:latin typeface="Trebuchet MS"/>
                </a:rPr>
                <a:t>t</a:t>
              </a:r>
              <a:r>
                <a:rPr lang="en-GB" sz="2100" dirty="0">
                  <a:solidFill>
                    <a:srgbClr val="FF0000"/>
                  </a:solidFill>
                  <a:latin typeface="Trebuchet MS"/>
                </a:rPr>
                <a:t>e</a:t>
              </a:r>
              <a:r>
                <a:rPr lang="en-GB" sz="2100" dirty="0">
                  <a:solidFill>
                    <a:srgbClr val="00B050"/>
                  </a:solidFill>
                  <a:latin typeface="Trebuchet MS"/>
                </a:rPr>
                <a:t>r</a:t>
              </a:r>
              <a:endParaRPr lang="en-GB" sz="2700" dirty="0">
                <a:solidFill>
                  <a:srgbClr val="00B0F0"/>
                </a:solidFill>
                <a:latin typeface="Trebuchet MS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2213910" y="452552"/>
            <a:ext cx="4936288" cy="43858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defRPr/>
            </a:pPr>
            <a:r>
              <a:rPr lang="en-US" sz="2400" b="1" dirty="0" err="1">
                <a:ln w="12700">
                  <a:solidFill>
                    <a:srgbClr val="F0A22E"/>
                  </a:solidFill>
                  <a:prstDash val="solid"/>
                </a:ln>
                <a:solidFill>
                  <a:srgbClr val="8E3432"/>
                </a:solidFill>
                <a:effectLst>
                  <a:outerShdw dist="38100" dir="2640000" algn="bl" rotWithShape="0">
                    <a:srgbClr val="F0A22E"/>
                  </a:outerShdw>
                </a:effectLst>
                <a:latin typeface="Trebuchet MS"/>
              </a:rPr>
              <a:t>Quelles</a:t>
            </a:r>
            <a:r>
              <a:rPr lang="en-US" sz="2400" b="1" dirty="0">
                <a:ln w="12700">
                  <a:solidFill>
                    <a:srgbClr val="F0A22E"/>
                  </a:solidFill>
                  <a:prstDash val="solid"/>
                </a:ln>
                <a:solidFill>
                  <a:srgbClr val="8E3432"/>
                </a:solidFill>
                <a:effectLst>
                  <a:outerShdw dist="38100" dir="2640000" algn="bl" rotWithShape="0">
                    <a:srgbClr val="F0A22E"/>
                  </a:outerShdw>
                </a:effectLst>
                <a:latin typeface="Trebuchet MS"/>
              </a:rPr>
              <a:t> </a:t>
            </a:r>
            <a:r>
              <a:rPr lang="en-US" sz="2400" b="1" dirty="0" err="1">
                <a:ln w="12700">
                  <a:solidFill>
                    <a:srgbClr val="F0A22E"/>
                  </a:solidFill>
                  <a:prstDash val="solid"/>
                </a:ln>
                <a:solidFill>
                  <a:srgbClr val="8E3432"/>
                </a:solidFill>
                <a:effectLst>
                  <a:outerShdw dist="38100" dir="2640000" algn="bl" rotWithShape="0">
                    <a:srgbClr val="F0A22E"/>
                  </a:outerShdw>
                </a:effectLst>
                <a:latin typeface="Trebuchet MS"/>
              </a:rPr>
              <a:t>sont</a:t>
            </a:r>
            <a:r>
              <a:rPr lang="en-US" sz="2400" b="1" dirty="0">
                <a:ln w="12700">
                  <a:solidFill>
                    <a:srgbClr val="F0A22E"/>
                  </a:solidFill>
                  <a:prstDash val="solid"/>
                </a:ln>
                <a:solidFill>
                  <a:srgbClr val="8E3432"/>
                </a:solidFill>
                <a:effectLst>
                  <a:outerShdw dist="38100" dir="2640000" algn="bl" rotWithShape="0">
                    <a:srgbClr val="F0A22E"/>
                  </a:outerShdw>
                </a:effectLst>
                <a:latin typeface="Trebuchet MS"/>
              </a:rPr>
              <a:t> les 3 </a:t>
            </a:r>
            <a:r>
              <a:rPr lang="en-US" sz="2400" b="1" dirty="0" err="1">
                <a:ln w="12700">
                  <a:solidFill>
                    <a:srgbClr val="F0A22E"/>
                  </a:solidFill>
                  <a:prstDash val="solid"/>
                </a:ln>
                <a:solidFill>
                  <a:srgbClr val="8E3432"/>
                </a:solidFill>
                <a:effectLst>
                  <a:outerShdw dist="38100" dir="2640000" algn="bl" rotWithShape="0">
                    <a:srgbClr val="F0A22E"/>
                  </a:outerShdw>
                </a:effectLst>
                <a:latin typeface="Trebuchet MS"/>
              </a:rPr>
              <a:t>vraies</a:t>
            </a:r>
            <a:r>
              <a:rPr lang="en-US" sz="2400" b="1" dirty="0">
                <a:ln w="12700">
                  <a:solidFill>
                    <a:srgbClr val="F0A22E"/>
                  </a:solidFill>
                  <a:prstDash val="solid"/>
                </a:ln>
                <a:solidFill>
                  <a:srgbClr val="8E3432"/>
                </a:solidFill>
                <a:effectLst>
                  <a:outerShdw dist="38100" dir="2640000" algn="bl" rotWithShape="0">
                    <a:srgbClr val="F0A22E"/>
                  </a:outerShdw>
                </a:effectLst>
                <a:latin typeface="Trebuchet MS"/>
              </a:rPr>
              <a:t> phrases?</a:t>
            </a:r>
          </a:p>
        </p:txBody>
      </p:sp>
      <p:pic>
        <p:nvPicPr>
          <p:cNvPr id="1026" name="Picture 2" descr="Image result for friends">
            <a:extLst>
              <a:ext uri="{FF2B5EF4-FFF2-40B4-BE49-F238E27FC236}">
                <a16:creationId xmlns:a16="http://schemas.microsoft.com/office/drawing/2014/main" xmlns="" id="{332535E7-DA9B-487C-A6B9-6A529755E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3096" y="2272125"/>
            <a:ext cx="4173323" cy="250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xmlns="" id="{CD258F90-2614-432A-B051-DD8DE8FBDDB6}"/>
              </a:ext>
            </a:extLst>
          </p:cNvPr>
          <p:cNvSpPr/>
          <p:nvPr/>
        </p:nvSpPr>
        <p:spPr>
          <a:xfrm>
            <a:off x="224116" y="1400968"/>
            <a:ext cx="2686954" cy="790899"/>
          </a:xfrm>
          <a:prstGeom prst="cloudCallout">
            <a:avLst>
              <a:gd name="adj1" fmla="val 49847"/>
              <a:gd name="adj2" fmla="val 398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On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peut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voir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six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personnes</a:t>
            </a:r>
            <a:endParaRPr lang="en-GB" sz="16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xmlns="" id="{FBC65CE7-B4FC-4E0A-9670-4FBFF0C9D2FC}"/>
              </a:ext>
            </a:extLst>
          </p:cNvPr>
          <p:cNvSpPr/>
          <p:nvPr/>
        </p:nvSpPr>
        <p:spPr>
          <a:xfrm>
            <a:off x="3338577" y="1234025"/>
            <a:ext cx="2686954" cy="790899"/>
          </a:xfrm>
          <a:prstGeom prst="cloudCallout">
            <a:avLst>
              <a:gd name="adj1" fmla="val 1549"/>
              <a:gd name="adj2" fmla="val 825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Il y a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quatre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garçons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deux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filles</a:t>
            </a:r>
            <a:endParaRPr lang="en-GB" sz="16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xmlns="" id="{63FA4442-272F-4EF8-ADCA-D449ED6E526E}"/>
              </a:ext>
            </a:extLst>
          </p:cNvPr>
          <p:cNvSpPr/>
          <p:nvPr/>
        </p:nvSpPr>
        <p:spPr>
          <a:xfrm>
            <a:off x="6372200" y="1086693"/>
            <a:ext cx="2767792" cy="1009004"/>
          </a:xfrm>
          <a:prstGeom prst="cloudCallout">
            <a:avLst>
              <a:gd name="adj1" fmla="val -32613"/>
              <a:gd name="adj2" fmla="val 731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pense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qu’ils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sont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deprimés</a:t>
            </a:r>
            <a:endParaRPr lang="en-GB" sz="16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xmlns="" id="{EA5DC588-E39F-4965-A96F-EFA8C27F026B}"/>
              </a:ext>
            </a:extLst>
          </p:cNvPr>
          <p:cNvSpPr/>
          <p:nvPr/>
        </p:nvSpPr>
        <p:spPr>
          <a:xfrm>
            <a:off x="6503070" y="2191868"/>
            <a:ext cx="2640929" cy="1335722"/>
          </a:xfrm>
          <a:prstGeom prst="cloudCallout">
            <a:avLst>
              <a:gd name="adj1" fmla="val -46748"/>
              <a:gd name="adj2" fmla="val 424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La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fille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droite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les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cheveux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longs,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raides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bruns</a:t>
            </a:r>
            <a:endParaRPr lang="en-GB" sz="16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xmlns="" id="{92BE9A88-AAFD-4C6A-8377-3FA49ABB45F8}"/>
              </a:ext>
            </a:extLst>
          </p:cNvPr>
          <p:cNvSpPr/>
          <p:nvPr/>
        </p:nvSpPr>
        <p:spPr>
          <a:xfrm>
            <a:off x="224116" y="2655027"/>
            <a:ext cx="2440794" cy="790899"/>
          </a:xfrm>
          <a:prstGeom prst="cloudCallout">
            <a:avLst>
              <a:gd name="adj1" fmla="val 56130"/>
              <a:gd name="adj2" fmla="val 78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F.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Ils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sont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train de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regarder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télé</a:t>
            </a:r>
            <a:endParaRPr lang="en-GB" sz="16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hought Bubble: Cloud 13">
            <a:extLst>
              <a:ext uri="{FF2B5EF4-FFF2-40B4-BE49-F238E27FC236}">
                <a16:creationId xmlns:a16="http://schemas.microsoft.com/office/drawing/2014/main" xmlns="" id="{0257ED94-4478-4396-BDC2-8E99302FEE93}"/>
              </a:ext>
            </a:extLst>
          </p:cNvPr>
          <p:cNvSpPr/>
          <p:nvPr/>
        </p:nvSpPr>
        <p:spPr>
          <a:xfrm>
            <a:off x="6503071" y="3821879"/>
            <a:ext cx="2432328" cy="1206861"/>
          </a:xfrm>
          <a:prstGeom prst="cloudCallout">
            <a:avLst>
              <a:gd name="adj1" fmla="val -60005"/>
              <a:gd name="adj2" fmla="val -150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 La photo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montre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cuisine avec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b="1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grande</a:t>
            </a:r>
            <a:r>
              <a:rPr lang="en-GB" sz="16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table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A762ACE-CD0A-4BF7-B2BE-44C069985B96}"/>
              </a:ext>
            </a:extLst>
          </p:cNvPr>
          <p:cNvSpPr txBox="1"/>
          <p:nvPr/>
        </p:nvSpPr>
        <p:spPr>
          <a:xfrm>
            <a:off x="177214" y="5075828"/>
            <a:ext cx="8758185" cy="1131079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GB" sz="135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peut</a:t>
            </a:r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35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voir</a:t>
            </a:r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you can see	  		Il y a = there is/are		</a:t>
            </a:r>
            <a:r>
              <a:rPr lang="en-GB" sz="135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Ils</a:t>
            </a:r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35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35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train de… =	</a:t>
            </a:r>
          </a:p>
          <a:p>
            <a:pPr defTabSz="685800">
              <a:defRPr/>
            </a:pPr>
            <a:endParaRPr lang="en-GB" sz="13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defRPr/>
            </a:pPr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photo </a:t>
            </a:r>
            <a:r>
              <a:rPr lang="en-GB" sz="135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montre</a:t>
            </a:r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the picture shows	</a:t>
            </a:r>
            <a:r>
              <a:rPr lang="en-GB" sz="135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cuisine = a kitchen		They </a:t>
            </a:r>
            <a:r>
              <a:rPr lang="en-GB" sz="135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in the middle of…</a:t>
            </a:r>
          </a:p>
          <a:p>
            <a:pPr defTabSz="685800">
              <a:defRPr/>
            </a:pPr>
            <a:endParaRPr lang="en-GB" sz="13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defRPr/>
            </a:pPr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gauche = on the left			à </a:t>
            </a:r>
            <a:r>
              <a:rPr lang="en-GB" sz="135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droite</a:t>
            </a:r>
            <a:r>
              <a:rPr lang="en-GB" sz="13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on the right		</a:t>
            </a:r>
          </a:p>
        </p:txBody>
      </p:sp>
      <p:pic>
        <p:nvPicPr>
          <p:cNvPr id="16" name="Picture 2" descr="Résultat de recherche d'images pour &quot;bouee de sauvetage dessin&quot;">
            <a:extLst>
              <a:ext uri="{FF2B5EF4-FFF2-40B4-BE49-F238E27FC236}">
                <a16:creationId xmlns:a16="http://schemas.microsoft.com/office/drawing/2014/main" xmlns="" id="{09A04532-3AFE-4FDF-AED1-8DD0A53AE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73" y="3952931"/>
            <a:ext cx="1160021" cy="77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24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07504" y="103787"/>
            <a:ext cx="2590044" cy="978270"/>
            <a:chOff x="-2131146" y="-183454"/>
            <a:chExt cx="5268935" cy="1304358"/>
          </a:xfrm>
        </p:grpSpPr>
        <p:pic>
          <p:nvPicPr>
            <p:cNvPr id="6" name="Picture 3" descr="http://dadstalking.com/wp-content/uploads/2012/03/connect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95487" y="-183454"/>
              <a:ext cx="1361893" cy="9066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4"/>
            <p:cNvSpPr txBox="1"/>
            <p:nvPr/>
          </p:nvSpPr>
          <p:spPr>
            <a:xfrm>
              <a:off x="-2131146" y="505352"/>
              <a:ext cx="5268935" cy="615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400" dirty="0">
                  <a:solidFill>
                    <a:srgbClr val="FF0000"/>
                  </a:solidFill>
                </a:rPr>
                <a:t>c</a:t>
              </a:r>
              <a:r>
                <a:rPr lang="en-GB" sz="2400" dirty="0">
                  <a:solidFill>
                    <a:srgbClr val="00B0F0"/>
                  </a:solidFill>
                </a:rPr>
                <a:t>o</a:t>
              </a:r>
              <a:r>
                <a:rPr lang="en-GB" sz="2400" dirty="0">
                  <a:solidFill>
                    <a:srgbClr val="00B050"/>
                  </a:solidFill>
                </a:rPr>
                <a:t>n</a:t>
              </a:r>
              <a:r>
                <a:rPr lang="en-GB" sz="2400" dirty="0">
                  <a:solidFill>
                    <a:srgbClr val="00B0F0"/>
                  </a:solidFill>
                </a:rPr>
                <a:t>n</a:t>
              </a:r>
              <a:r>
                <a:rPr lang="en-GB" sz="2400" dirty="0">
                  <a:solidFill>
                    <a:srgbClr val="FF0000"/>
                  </a:solidFill>
                </a:rPr>
                <a:t>e</a:t>
              </a:r>
              <a:r>
                <a:rPr lang="en-GB" sz="2400" dirty="0">
                  <a:solidFill>
                    <a:srgbClr val="00B050"/>
                  </a:solidFill>
                </a:rPr>
                <a:t>c</a:t>
              </a:r>
              <a:r>
                <a:rPr lang="en-GB" sz="2400" dirty="0">
                  <a:solidFill>
                    <a:srgbClr val="00B0F0"/>
                  </a:solidFill>
                </a:rPr>
                <a:t>t</a:t>
              </a:r>
              <a:r>
                <a:rPr lang="en-GB" sz="2400" dirty="0">
                  <a:solidFill>
                    <a:srgbClr val="FF0000"/>
                  </a:solidFill>
                </a:rPr>
                <a:t>e</a:t>
              </a:r>
              <a:r>
                <a:rPr lang="en-GB" sz="2400" dirty="0">
                  <a:solidFill>
                    <a:srgbClr val="00B050"/>
                  </a:solidFill>
                </a:rPr>
                <a:t>r</a:t>
              </a:r>
              <a:endParaRPr lang="en-GB" sz="3600" dirty="0">
                <a:solidFill>
                  <a:srgbClr val="00B050"/>
                </a:solidFill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2267744" y="331478"/>
            <a:ext cx="4030014" cy="56169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32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</a:rPr>
              <a:t>Match up the phrases: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20230" y="1055465"/>
            <a:ext cx="4147546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lphaLcParenR"/>
            </a:pPr>
            <a:r>
              <a:rPr lang="en-GB" sz="2400">
                <a:solidFill>
                  <a:srgbClr val="7030A0"/>
                </a:solidFill>
              </a:rPr>
              <a:t>He/it seems …</a:t>
            </a:r>
          </a:p>
          <a:p>
            <a:pPr marL="342900" indent="-342900">
              <a:buFont typeface="+mj-lt"/>
              <a:buAutoNum type="alphaLcParenR"/>
            </a:pPr>
            <a:r>
              <a:rPr lang="en-GB" sz="2400">
                <a:solidFill>
                  <a:srgbClr val="7030A0"/>
                </a:solidFill>
              </a:rPr>
              <a:t>In front (of)</a:t>
            </a:r>
          </a:p>
          <a:p>
            <a:pPr marL="342900" indent="-342900">
              <a:buFont typeface="+mj-lt"/>
              <a:buAutoNum type="alphaLcParenR"/>
            </a:pPr>
            <a:r>
              <a:rPr lang="en-GB" sz="2400">
                <a:solidFill>
                  <a:srgbClr val="7030A0"/>
                </a:solidFill>
              </a:rPr>
              <a:t>I see ..</a:t>
            </a:r>
          </a:p>
          <a:p>
            <a:pPr marL="342900" indent="-342900">
              <a:buFont typeface="+mj-lt"/>
              <a:buAutoNum type="alphaLcParenR"/>
            </a:pPr>
            <a:r>
              <a:rPr lang="en-GB" sz="2400">
                <a:solidFill>
                  <a:srgbClr val="7030A0"/>
                </a:solidFill>
              </a:rPr>
              <a:t>they seem…</a:t>
            </a:r>
          </a:p>
          <a:p>
            <a:pPr marL="342900" indent="-342900">
              <a:buFont typeface="+mj-lt"/>
              <a:buAutoNum type="alphaLcParenR"/>
            </a:pPr>
            <a:r>
              <a:rPr lang="en-GB" sz="2400">
                <a:solidFill>
                  <a:srgbClr val="7030A0"/>
                </a:solidFill>
              </a:rPr>
              <a:t>On the right	</a:t>
            </a:r>
          </a:p>
          <a:p>
            <a:pPr marL="342900" indent="-342900">
              <a:buFont typeface="+mj-lt"/>
              <a:buAutoNum type="alphaLcParenR"/>
            </a:pPr>
            <a:r>
              <a:rPr lang="en-GB" sz="2400">
                <a:solidFill>
                  <a:srgbClr val="7030A0"/>
                </a:solidFill>
              </a:rPr>
              <a:t>I can see</a:t>
            </a:r>
          </a:p>
          <a:p>
            <a:pPr marL="342900" indent="-342900">
              <a:buFont typeface="+mj-lt"/>
              <a:buAutoNum type="alphaLcParenR"/>
            </a:pPr>
            <a:r>
              <a:rPr lang="en-GB" sz="2400">
                <a:solidFill>
                  <a:srgbClr val="7030A0"/>
                </a:solidFill>
              </a:rPr>
              <a:t>There is/are</a:t>
            </a:r>
          </a:p>
          <a:p>
            <a:pPr marL="342900" indent="-342900">
              <a:buFont typeface="+mj-lt"/>
              <a:buAutoNum type="alphaLcParenR"/>
            </a:pPr>
            <a:r>
              <a:rPr lang="en-GB" sz="2400">
                <a:solidFill>
                  <a:srgbClr val="7030A0"/>
                </a:solidFill>
              </a:rPr>
              <a:t>On the left</a:t>
            </a:r>
          </a:p>
          <a:p>
            <a:pPr marL="342900" indent="-342900">
              <a:buFont typeface="+mj-lt"/>
              <a:buAutoNum type="alphaLcParenR"/>
            </a:pPr>
            <a:r>
              <a:rPr lang="en-GB" sz="2400">
                <a:solidFill>
                  <a:srgbClr val="7030A0"/>
                </a:solidFill>
              </a:rPr>
              <a:t>At the back</a:t>
            </a:r>
          </a:p>
          <a:p>
            <a:pPr marL="342900" indent="-342900">
              <a:buFont typeface="+mj-lt"/>
              <a:buAutoNum type="alphaLcParenR"/>
            </a:pPr>
            <a:r>
              <a:rPr lang="en-GB" sz="2400">
                <a:solidFill>
                  <a:srgbClr val="7030A0"/>
                </a:solidFill>
              </a:rPr>
              <a:t>The man is in the process of..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4128" y="1028351"/>
            <a:ext cx="3743525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AutoNum type="arabicPeriod"/>
            </a:pPr>
            <a:r>
              <a:rPr lang="en-GB" sz="2400"/>
              <a:t>Je vois ..</a:t>
            </a:r>
          </a:p>
          <a:p>
            <a:pPr marL="257175" indent="-257175">
              <a:buAutoNum type="arabicPeriod"/>
            </a:pPr>
            <a:r>
              <a:rPr lang="en-GB" sz="2400"/>
              <a:t>Je peux voir…</a:t>
            </a:r>
          </a:p>
          <a:p>
            <a:pPr marL="257175" indent="-257175">
              <a:buAutoNum type="arabicPeriod"/>
            </a:pPr>
            <a:r>
              <a:rPr lang="en-GB" sz="2400"/>
              <a:t>À gauche</a:t>
            </a:r>
          </a:p>
          <a:p>
            <a:pPr marL="257175" indent="-257175">
              <a:buAutoNum type="arabicPeriod"/>
            </a:pPr>
            <a:r>
              <a:rPr lang="en-GB" sz="2400"/>
              <a:t>À droite</a:t>
            </a:r>
          </a:p>
          <a:p>
            <a:pPr marL="257175" indent="-257175">
              <a:buAutoNum type="arabicPeriod"/>
            </a:pPr>
            <a:r>
              <a:rPr lang="en-GB" sz="2400"/>
              <a:t>devant</a:t>
            </a:r>
          </a:p>
          <a:p>
            <a:pPr marL="257175" indent="-257175">
              <a:buAutoNum type="arabicPeriod"/>
            </a:pPr>
            <a:r>
              <a:rPr lang="en-GB" sz="2400"/>
              <a:t>au fond</a:t>
            </a:r>
          </a:p>
          <a:p>
            <a:pPr marL="257175" indent="-257175">
              <a:buAutoNum type="arabicPeriod"/>
            </a:pPr>
            <a:r>
              <a:rPr lang="en-GB" sz="2400"/>
              <a:t>Il y a…</a:t>
            </a:r>
          </a:p>
          <a:p>
            <a:pPr marL="257175" indent="-257175">
              <a:buAutoNum type="arabicPeriod"/>
            </a:pPr>
            <a:r>
              <a:rPr lang="en-GB" sz="2400"/>
              <a:t>Ils ont l’air …</a:t>
            </a:r>
          </a:p>
          <a:p>
            <a:pPr marL="257175" indent="-257175">
              <a:buAutoNum type="arabicPeriod"/>
            </a:pPr>
            <a:r>
              <a:rPr lang="en-GB" sz="2400"/>
              <a:t>L’homme est en train de …</a:t>
            </a:r>
          </a:p>
          <a:p>
            <a:pPr marL="257175" indent="-257175">
              <a:buAutoNum type="arabicPeriod"/>
            </a:pPr>
            <a:r>
              <a:rPr lang="en-GB" sz="2400"/>
              <a:t>Il me semble …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472681"/>
              </p:ext>
            </p:extLst>
          </p:nvPr>
        </p:nvGraphicFramePr>
        <p:xfrm>
          <a:off x="1962780" y="5085184"/>
          <a:ext cx="4914900" cy="74580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491490">
                  <a:extLst>
                    <a:ext uri="{9D8B030D-6E8A-4147-A177-3AD203B41FA5}">
                      <a16:colId xmlns:a16="http://schemas.microsoft.com/office/drawing/2014/main" xmlns="" val="3603349517"/>
                    </a:ext>
                  </a:extLst>
                </a:gridCol>
                <a:gridCol w="491490">
                  <a:extLst>
                    <a:ext uri="{9D8B030D-6E8A-4147-A177-3AD203B41FA5}">
                      <a16:colId xmlns:a16="http://schemas.microsoft.com/office/drawing/2014/main" xmlns="" val="1894486238"/>
                    </a:ext>
                  </a:extLst>
                </a:gridCol>
                <a:gridCol w="491490">
                  <a:extLst>
                    <a:ext uri="{9D8B030D-6E8A-4147-A177-3AD203B41FA5}">
                      <a16:colId xmlns:a16="http://schemas.microsoft.com/office/drawing/2014/main" xmlns="" val="1576917053"/>
                    </a:ext>
                  </a:extLst>
                </a:gridCol>
                <a:gridCol w="491490">
                  <a:extLst>
                    <a:ext uri="{9D8B030D-6E8A-4147-A177-3AD203B41FA5}">
                      <a16:colId xmlns:a16="http://schemas.microsoft.com/office/drawing/2014/main" xmlns="" val="1682516686"/>
                    </a:ext>
                  </a:extLst>
                </a:gridCol>
                <a:gridCol w="491490">
                  <a:extLst>
                    <a:ext uri="{9D8B030D-6E8A-4147-A177-3AD203B41FA5}">
                      <a16:colId xmlns:a16="http://schemas.microsoft.com/office/drawing/2014/main" xmlns="" val="1872283966"/>
                    </a:ext>
                  </a:extLst>
                </a:gridCol>
                <a:gridCol w="491490">
                  <a:extLst>
                    <a:ext uri="{9D8B030D-6E8A-4147-A177-3AD203B41FA5}">
                      <a16:colId xmlns:a16="http://schemas.microsoft.com/office/drawing/2014/main" xmlns="" val="2647202992"/>
                    </a:ext>
                  </a:extLst>
                </a:gridCol>
                <a:gridCol w="491490">
                  <a:extLst>
                    <a:ext uri="{9D8B030D-6E8A-4147-A177-3AD203B41FA5}">
                      <a16:colId xmlns:a16="http://schemas.microsoft.com/office/drawing/2014/main" xmlns="" val="1777345477"/>
                    </a:ext>
                  </a:extLst>
                </a:gridCol>
                <a:gridCol w="491490">
                  <a:extLst>
                    <a:ext uri="{9D8B030D-6E8A-4147-A177-3AD203B41FA5}">
                      <a16:colId xmlns:a16="http://schemas.microsoft.com/office/drawing/2014/main" xmlns="" val="198380612"/>
                    </a:ext>
                  </a:extLst>
                </a:gridCol>
                <a:gridCol w="491490">
                  <a:extLst>
                    <a:ext uri="{9D8B030D-6E8A-4147-A177-3AD203B41FA5}">
                      <a16:colId xmlns:a16="http://schemas.microsoft.com/office/drawing/2014/main" xmlns="" val="944821812"/>
                    </a:ext>
                  </a:extLst>
                </a:gridCol>
                <a:gridCol w="491490">
                  <a:extLst>
                    <a:ext uri="{9D8B030D-6E8A-4147-A177-3AD203B41FA5}">
                      <a16:colId xmlns:a16="http://schemas.microsoft.com/office/drawing/2014/main" xmlns="" val="702366570"/>
                    </a:ext>
                  </a:extLst>
                </a:gridCol>
              </a:tblGrid>
              <a:tr h="37290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</a:rPr>
                        <a:t>1</a:t>
                      </a:r>
                      <a:endParaRPr lang="en-GB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</a:rPr>
                        <a:t>2</a:t>
                      </a:r>
                      <a:endParaRPr lang="en-GB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</a:rPr>
                        <a:t>3</a:t>
                      </a:r>
                      <a:endParaRPr lang="en-GB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</a:rPr>
                        <a:t>4</a:t>
                      </a:r>
                      <a:endParaRPr lang="en-GB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</a:rPr>
                        <a:t>5</a:t>
                      </a:r>
                      <a:endParaRPr lang="en-GB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</a:rPr>
                        <a:t>6</a:t>
                      </a:r>
                      <a:endParaRPr lang="en-GB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</a:rPr>
                        <a:t>7</a:t>
                      </a:r>
                      <a:endParaRPr lang="en-GB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</a:rPr>
                        <a:t>8</a:t>
                      </a:r>
                      <a:endParaRPr lang="en-GB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</a:rPr>
                        <a:t>9</a:t>
                      </a:r>
                      <a:endParaRPr lang="en-GB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u="none" strike="noStrike">
                          <a:effectLst/>
                        </a:rPr>
                        <a:t>10</a:t>
                      </a:r>
                      <a:endParaRPr lang="en-GB" sz="2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1252867"/>
                  </a:ext>
                </a:extLst>
              </a:tr>
              <a:tr h="372904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 </a:t>
                      </a:r>
                      <a:r>
                        <a:rPr lang="en-GB" sz="2400" u="none" strike="noStrike" smtClean="0">
                          <a:effectLst/>
                        </a:rPr>
                        <a:t>C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smtClean="0">
                          <a:effectLst/>
                        </a:rPr>
                        <a:t>F</a:t>
                      </a:r>
                      <a:r>
                        <a:rPr lang="en-GB" sz="2400" u="none" strike="noStrike">
                          <a:effectLst/>
                        </a:rPr>
                        <a:t> 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smtClean="0">
                          <a:effectLst/>
                        </a:rPr>
                        <a:t>H</a:t>
                      </a:r>
                      <a:r>
                        <a:rPr lang="en-GB" sz="2400" u="none" strike="noStrike">
                          <a:effectLst/>
                        </a:rPr>
                        <a:t> 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smtClean="0">
                          <a:effectLst/>
                        </a:rPr>
                        <a:t>E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smtClean="0">
                          <a:effectLst/>
                        </a:rPr>
                        <a:t>B</a:t>
                      </a:r>
                      <a:r>
                        <a:rPr lang="en-GB" sz="2400" u="none" strike="noStrike">
                          <a:effectLst/>
                        </a:rPr>
                        <a:t> 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smtClean="0">
                          <a:effectLst/>
                        </a:rPr>
                        <a:t>I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smtClean="0">
                          <a:effectLst/>
                        </a:rPr>
                        <a:t>G</a:t>
                      </a:r>
                      <a:r>
                        <a:rPr lang="en-GB" sz="2400" u="none" strike="noStrike">
                          <a:effectLst/>
                        </a:rPr>
                        <a:t> 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smtClean="0">
                          <a:effectLst/>
                        </a:rPr>
                        <a:t>D</a:t>
                      </a:r>
                      <a:r>
                        <a:rPr lang="en-GB" sz="2400" u="none" strike="noStrike">
                          <a:effectLst/>
                        </a:rPr>
                        <a:t> 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smtClean="0">
                          <a:effectLst/>
                        </a:rPr>
                        <a:t>J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smtClean="0">
                          <a:effectLst/>
                        </a:rPr>
                        <a:t>A</a:t>
                      </a:r>
                      <a:r>
                        <a:rPr lang="en-GB" sz="2400" u="none" strike="noStrike">
                          <a:effectLst/>
                        </a:rPr>
                        <a:t> 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985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707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31640" y="286535"/>
            <a:ext cx="6470343" cy="438582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 defTabSz="685800">
              <a:defRPr/>
            </a:pPr>
            <a:r>
              <a:rPr lang="en-US" sz="2400" b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C00000"/>
                </a:solidFill>
                <a:latin typeface="Calibri" panose="020F0502020204030204"/>
              </a:rPr>
              <a:t>Choisis et traduis les 4 phrases qui décrit la photo</a:t>
            </a:r>
            <a:endParaRPr lang="en-US" sz="24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C00000"/>
              </a:solidFill>
              <a:latin typeface="Calibri" panose="020F050202020403020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5313" y="3727721"/>
            <a:ext cx="69800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500"/>
              <a:t>Je peux voir des vieux bâtiments dans la ville.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500"/>
              <a:t>C’est un image d’une salle de classe.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500"/>
              <a:t>Je vois beacoup de profs dans une bibliothèque.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500"/>
              <a:t>La fille devant a des cheveux longs.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500"/>
              <a:t>Les gens sont en train de discuter le match de foot.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500"/>
              <a:t>Il me semble que les élèves sont en train d’utiliser leurs portable.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500"/>
              <a:t>Les enfants ne portent pas d’uniforme.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500"/>
              <a:t>Il y a beaucoup de posters sur les murs.</a:t>
            </a:r>
            <a:endParaRPr lang="en-GB" sz="1500" dirty="0"/>
          </a:p>
        </p:txBody>
      </p:sp>
      <p:sp>
        <p:nvSpPr>
          <p:cNvPr id="12" name="Title 3"/>
          <p:cNvSpPr txBox="1">
            <a:spLocks/>
          </p:cNvSpPr>
          <p:nvPr/>
        </p:nvSpPr>
        <p:spPr>
          <a:xfrm>
            <a:off x="198338" y="116632"/>
            <a:ext cx="1931348" cy="362120"/>
          </a:xfrm>
          <a:prstGeom prst="rect">
            <a:avLst/>
          </a:prstGeom>
          <a:noFill/>
        </p:spPr>
        <p:txBody>
          <a:bodyPr vert="horz" wrap="square" lIns="38576" tIns="19289" rIns="38576" bIns="19289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>
              <a:defRPr/>
            </a:pPr>
            <a:r>
              <a:rPr lang="en-GB" sz="2100" dirty="0" err="1">
                <a:solidFill>
                  <a:srgbClr val="FF0000"/>
                </a:solidFill>
                <a:latin typeface="Calibri"/>
              </a:rPr>
              <a:t>A</a:t>
            </a:r>
            <a:r>
              <a:rPr lang="en-GB" sz="2100" dirty="0" err="1">
                <a:solidFill>
                  <a:srgbClr val="00B0F0"/>
                </a:solidFill>
                <a:latin typeface="Calibri"/>
              </a:rPr>
              <a:t>c</a:t>
            </a:r>
            <a:r>
              <a:rPr lang="en-GB" sz="2100" dirty="0" err="1">
                <a:solidFill>
                  <a:srgbClr val="00B050"/>
                </a:solidFill>
                <a:latin typeface="Calibri"/>
              </a:rPr>
              <a:t>t</a:t>
            </a:r>
            <a:r>
              <a:rPr lang="en-GB" sz="2100" dirty="0" err="1">
                <a:solidFill>
                  <a:srgbClr val="00B0F0"/>
                </a:solidFill>
                <a:latin typeface="Calibri"/>
              </a:rPr>
              <a:t>i</a:t>
            </a:r>
            <a:r>
              <a:rPr lang="en-GB" sz="2100" dirty="0" err="1">
                <a:solidFill>
                  <a:srgbClr val="FF0000"/>
                </a:solidFill>
                <a:latin typeface="Calibri"/>
              </a:rPr>
              <a:t>v</a:t>
            </a:r>
            <a:r>
              <a:rPr lang="en-GB" sz="2100" dirty="0" err="1">
                <a:solidFill>
                  <a:srgbClr val="00B050"/>
                </a:solidFill>
                <a:latin typeface="Calibri"/>
              </a:rPr>
              <a:t>e</a:t>
            </a:r>
            <a:r>
              <a:rPr lang="en-GB" sz="2100" dirty="0" err="1">
                <a:solidFill>
                  <a:srgbClr val="00B0F0"/>
                </a:solidFill>
                <a:latin typeface="Calibri"/>
              </a:rPr>
              <a:t>r</a:t>
            </a:r>
            <a:endParaRPr lang="en-GB" sz="2100" dirty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13" name="Picture 12" descr="http://www.searchenginejournal.com/wp-content/uploads/2012/04/shutterstock_778695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338" y="478752"/>
            <a:ext cx="811156" cy="382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252" y="830580"/>
            <a:ext cx="3744940" cy="24682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61273" y="3974086"/>
            <a:ext cx="248734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AutoNum type="arabicPeriod" startAt="2"/>
            </a:pPr>
            <a:r>
              <a:rPr lang="en-GB" sz="1350" b="1">
                <a:solidFill>
                  <a:srgbClr val="0070C0"/>
                </a:solidFill>
              </a:rPr>
              <a:t>It is a picture of a classroom.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79951" y="4732308"/>
            <a:ext cx="343204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50" b="1">
                <a:solidFill>
                  <a:srgbClr val="0070C0"/>
                </a:solidFill>
              </a:rPr>
              <a:t>6. It seems to me that the pupils are (in the</a:t>
            </a:r>
          </a:p>
          <a:p>
            <a:r>
              <a:rPr lang="en-GB" sz="1350" b="1">
                <a:solidFill>
                  <a:srgbClr val="0070C0"/>
                </a:solidFill>
              </a:rPr>
              <a:t>process of) using their mobiles.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43596" y="4451317"/>
            <a:ext cx="273055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b="1">
                <a:solidFill>
                  <a:srgbClr val="0070C0"/>
                </a:solidFill>
              </a:rPr>
              <a:t>4. The girl at the front has long hair.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85279" y="5151150"/>
            <a:ext cx="319690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 b="1">
                <a:solidFill>
                  <a:srgbClr val="0070C0"/>
                </a:solidFill>
              </a:rPr>
              <a:t>7. The children are not wearing a uniform.</a:t>
            </a:r>
          </a:p>
        </p:txBody>
      </p:sp>
      <p:sp>
        <p:nvSpPr>
          <p:cNvPr id="4" name="5-Point Star 3"/>
          <p:cNvSpPr/>
          <p:nvPr/>
        </p:nvSpPr>
        <p:spPr>
          <a:xfrm>
            <a:off x="314325" y="3998286"/>
            <a:ext cx="228600" cy="2286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4" name="5-Point Star 13"/>
          <p:cNvSpPr/>
          <p:nvPr/>
        </p:nvSpPr>
        <p:spPr>
          <a:xfrm>
            <a:off x="314325" y="4457075"/>
            <a:ext cx="228600" cy="2286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5" name="5-Point Star 14"/>
          <p:cNvSpPr/>
          <p:nvPr/>
        </p:nvSpPr>
        <p:spPr>
          <a:xfrm>
            <a:off x="314325" y="4867103"/>
            <a:ext cx="228600" cy="2286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16" name="5-Point Star 15"/>
          <p:cNvSpPr/>
          <p:nvPr/>
        </p:nvSpPr>
        <p:spPr>
          <a:xfrm>
            <a:off x="314325" y="5114580"/>
            <a:ext cx="228600" cy="2286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</p:spTree>
    <p:extLst>
      <p:ext uri="{BB962C8B-B14F-4D97-AF65-F5344CB8AC3E}">
        <p14:creationId xmlns:p14="http://schemas.microsoft.com/office/powerpoint/2010/main" val="410200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4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07504" y="333938"/>
            <a:ext cx="2590044" cy="944426"/>
            <a:chOff x="-1984660" y="-183454"/>
            <a:chExt cx="5268935" cy="1259235"/>
          </a:xfrm>
        </p:grpSpPr>
        <p:pic>
          <p:nvPicPr>
            <p:cNvPr id="6" name="Picture 3" descr="http://dadstalking.com/wp-content/uploads/2012/03/connect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595487" y="-183454"/>
              <a:ext cx="1361893" cy="9066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4"/>
            <p:cNvSpPr txBox="1"/>
            <p:nvPr/>
          </p:nvSpPr>
          <p:spPr>
            <a:xfrm>
              <a:off x="-1984660" y="337117"/>
              <a:ext cx="526893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000" dirty="0">
                  <a:solidFill>
                    <a:srgbClr val="FF0000"/>
                  </a:solidFill>
                </a:rPr>
                <a:t>c</a:t>
              </a:r>
              <a:r>
                <a:rPr lang="en-GB" sz="3000" dirty="0">
                  <a:solidFill>
                    <a:srgbClr val="00B0F0"/>
                  </a:solidFill>
                </a:rPr>
                <a:t>o</a:t>
              </a:r>
              <a:r>
                <a:rPr lang="en-GB" sz="3000" dirty="0">
                  <a:solidFill>
                    <a:srgbClr val="00B050"/>
                  </a:solidFill>
                </a:rPr>
                <a:t>n</a:t>
              </a:r>
              <a:r>
                <a:rPr lang="en-GB" sz="3000" dirty="0">
                  <a:solidFill>
                    <a:srgbClr val="00B0F0"/>
                  </a:solidFill>
                </a:rPr>
                <a:t>n</a:t>
              </a:r>
              <a:r>
                <a:rPr lang="en-GB" sz="3000" dirty="0">
                  <a:solidFill>
                    <a:srgbClr val="FF0000"/>
                  </a:solidFill>
                </a:rPr>
                <a:t>e</a:t>
              </a:r>
              <a:r>
                <a:rPr lang="en-GB" sz="3000" dirty="0">
                  <a:solidFill>
                    <a:srgbClr val="00B050"/>
                  </a:solidFill>
                </a:rPr>
                <a:t>c</a:t>
              </a:r>
              <a:r>
                <a:rPr lang="en-GB" sz="3000" dirty="0">
                  <a:solidFill>
                    <a:srgbClr val="00B0F0"/>
                  </a:solidFill>
                </a:rPr>
                <a:t>t</a:t>
              </a:r>
              <a:r>
                <a:rPr lang="en-GB" sz="3000" dirty="0">
                  <a:solidFill>
                    <a:srgbClr val="FF0000"/>
                  </a:solidFill>
                </a:rPr>
                <a:t>e</a:t>
              </a:r>
              <a:r>
                <a:rPr lang="en-GB" sz="3000" dirty="0">
                  <a:solidFill>
                    <a:srgbClr val="00B050"/>
                  </a:solidFill>
                </a:rPr>
                <a:t>r</a:t>
              </a:r>
              <a:endParaRPr lang="en-GB" sz="3600" dirty="0">
                <a:solidFill>
                  <a:srgbClr val="00B050"/>
                </a:solidFill>
              </a:endParaRPr>
            </a:p>
          </p:txBody>
        </p:sp>
      </p:grpSp>
      <p:sp>
        <p:nvSpPr>
          <p:cNvPr id="8" name="Rectangle 7"/>
          <p:cNvSpPr/>
          <p:nvPr/>
        </p:nvSpPr>
        <p:spPr>
          <a:xfrm>
            <a:off x="3419872" y="777470"/>
            <a:ext cx="2541401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sz="405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Gimme 5 !!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785554"/>
              </p:ext>
            </p:extLst>
          </p:nvPr>
        </p:nvGraphicFramePr>
        <p:xfrm>
          <a:off x="1330598" y="1701832"/>
          <a:ext cx="6841800" cy="37433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10450">
                  <a:extLst>
                    <a:ext uri="{9D8B030D-6E8A-4147-A177-3AD203B41FA5}">
                      <a16:colId xmlns:a16="http://schemas.microsoft.com/office/drawing/2014/main" xmlns="" val="648066948"/>
                    </a:ext>
                  </a:extLst>
                </a:gridCol>
                <a:gridCol w="1710450">
                  <a:extLst>
                    <a:ext uri="{9D8B030D-6E8A-4147-A177-3AD203B41FA5}">
                      <a16:colId xmlns:a16="http://schemas.microsoft.com/office/drawing/2014/main" xmlns="" val="1031849247"/>
                    </a:ext>
                  </a:extLst>
                </a:gridCol>
                <a:gridCol w="1710450">
                  <a:extLst>
                    <a:ext uri="{9D8B030D-6E8A-4147-A177-3AD203B41FA5}">
                      <a16:colId xmlns:a16="http://schemas.microsoft.com/office/drawing/2014/main" xmlns="" val="1826129042"/>
                    </a:ext>
                  </a:extLst>
                </a:gridCol>
                <a:gridCol w="1710450">
                  <a:extLst>
                    <a:ext uri="{9D8B030D-6E8A-4147-A177-3AD203B41FA5}">
                      <a16:colId xmlns:a16="http://schemas.microsoft.com/office/drawing/2014/main" xmlns="" val="3266348648"/>
                    </a:ext>
                  </a:extLst>
                </a:gridCol>
              </a:tblGrid>
              <a:tr h="98580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baseline="0" smtClean="0"/>
                        <a:t> POUR ÉCOUTER DE LA MUSIQUE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baseline="0" smtClean="0"/>
                        <a:t> (e.g.  téchnologie)</a:t>
                      </a:r>
                      <a:endParaRPr lang="en-GB" sz="1400" b="1" smtClean="0"/>
                    </a:p>
                    <a:p>
                      <a:pPr algn="ctr"/>
                      <a:endParaRPr lang="en-GB" sz="1400" b="1"/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smtClean="0"/>
                        <a:t>Avantages</a:t>
                      </a:r>
                      <a:r>
                        <a:rPr lang="en-GB" sz="1800" b="1" baseline="0" smtClean="0"/>
                        <a:t> de la téchnologie</a:t>
                      </a:r>
                      <a:endParaRPr lang="en-GB" sz="1800" b="1"/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smtClean="0"/>
                        <a:t>Inconvénients</a:t>
                      </a:r>
                      <a:r>
                        <a:rPr lang="en-GB" sz="1800" b="1" baseline="0" smtClean="0"/>
                        <a:t> de la téchnologie</a:t>
                      </a:r>
                      <a:endParaRPr lang="en-GB" sz="1800" b="1"/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smtClean="0"/>
                        <a:t>MOTS</a:t>
                      </a:r>
                      <a:r>
                        <a:rPr lang="en-GB" sz="1400" b="1" baseline="0" smtClean="0"/>
                        <a:t> DE LIAISON</a:t>
                      </a:r>
                      <a:endParaRPr lang="en-GB" sz="1400" b="1"/>
                    </a:p>
                  </a:txBody>
                  <a:tcPr marL="68580" marR="68580" marT="34290" marB="3429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05234589"/>
                  </a:ext>
                </a:extLst>
              </a:tr>
              <a:tr h="551517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805714143"/>
                  </a:ext>
                </a:extLst>
              </a:tr>
              <a:tr h="551517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115057412"/>
                  </a:ext>
                </a:extLst>
              </a:tr>
              <a:tr h="551517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280482930"/>
                  </a:ext>
                </a:extLst>
              </a:tr>
              <a:tr h="551517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2701127717"/>
                  </a:ext>
                </a:extLst>
              </a:tr>
              <a:tr h="551517"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en-GB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866985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851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96582"/>
            <a:ext cx="8846670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705554" y="-2519"/>
            <a:ext cx="504817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fr-FR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Crack le code en 3 minutes!</a:t>
            </a:r>
            <a:endParaRPr lang="fr-FR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7" name="Picture 3" descr="C:\Users\Ninon\AppData\Local\Microsoft\Windows\Temporary Internet Files\Content.IE5\8O853CNS\MC90038402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088" y="142053"/>
            <a:ext cx="846035" cy="98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Ninon\AppData\Local\Microsoft\Windows\Temporary Internet Files\Content.IE5\TDEL9ZZ4\MC900335667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150" y="361935"/>
            <a:ext cx="684883" cy="72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1418" y="5517232"/>
            <a:ext cx="82628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 smtClean="0"/>
              <a:t>L’été</a:t>
            </a:r>
            <a:r>
              <a:rPr lang="en-GB" sz="2400" dirty="0" smtClean="0"/>
              <a:t> prochain, je </a:t>
            </a:r>
            <a:r>
              <a:rPr lang="en-GB" sz="2400" dirty="0" err="1" smtClean="0"/>
              <a:t>vais</a:t>
            </a:r>
            <a:r>
              <a:rPr lang="en-GB" sz="2400" dirty="0" smtClean="0"/>
              <a:t> </a:t>
            </a:r>
            <a:r>
              <a:rPr lang="en-GB" sz="2400" dirty="0" err="1" smtClean="0"/>
              <a:t>aller</a:t>
            </a:r>
            <a:r>
              <a:rPr lang="en-GB" sz="2400" dirty="0" smtClean="0"/>
              <a:t> en </a:t>
            </a:r>
            <a:r>
              <a:rPr lang="en-GB" sz="2400" dirty="0" err="1" smtClean="0"/>
              <a:t>grèce</a:t>
            </a:r>
            <a:r>
              <a:rPr lang="en-GB" sz="2400" dirty="0" smtClean="0"/>
              <a:t> et </a:t>
            </a:r>
            <a:r>
              <a:rPr lang="en-GB" sz="2400" dirty="0" err="1" smtClean="0"/>
              <a:t>il</a:t>
            </a:r>
            <a:r>
              <a:rPr lang="en-GB" sz="2400" dirty="0" smtClean="0"/>
              <a:t> </a:t>
            </a:r>
            <a:r>
              <a:rPr lang="en-GB" sz="2400" dirty="0" err="1" smtClean="0"/>
              <a:t>fera</a:t>
            </a:r>
            <a:r>
              <a:rPr lang="en-GB" sz="2400" dirty="0" smtClean="0"/>
              <a:t> </a:t>
            </a:r>
            <a:r>
              <a:rPr lang="en-GB" sz="2400" dirty="0" err="1" smtClean="0"/>
              <a:t>très</a:t>
            </a:r>
            <a:r>
              <a:rPr lang="en-GB" sz="2400" dirty="0" smtClean="0"/>
              <a:t> </a:t>
            </a:r>
            <a:r>
              <a:rPr lang="en-GB" sz="2400" dirty="0" err="1" smtClean="0"/>
              <a:t>chaud</a:t>
            </a:r>
            <a:r>
              <a:rPr lang="en-GB" sz="2400" dirty="0" smtClean="0"/>
              <a:t>. </a:t>
            </a:r>
            <a:r>
              <a:rPr lang="en-GB" sz="2400" dirty="0" err="1" smtClean="0"/>
              <a:t>Dans</a:t>
            </a:r>
            <a:r>
              <a:rPr lang="en-GB" sz="2400" dirty="0" smtClean="0"/>
              <a:t>  </a:t>
            </a:r>
            <a:r>
              <a:rPr lang="en-GB" sz="2400" dirty="0" err="1" smtClean="0"/>
              <a:t>deux</a:t>
            </a:r>
            <a:r>
              <a:rPr lang="en-GB" sz="2400" dirty="0" smtClean="0"/>
              <a:t> </a:t>
            </a:r>
            <a:r>
              <a:rPr lang="en-GB" sz="2400" dirty="0" err="1" smtClean="0"/>
              <a:t>mois</a:t>
            </a:r>
            <a:r>
              <a:rPr lang="en-GB" sz="2400" dirty="0" smtClean="0"/>
              <a:t>, je </a:t>
            </a:r>
            <a:r>
              <a:rPr lang="en-GB" sz="2400" dirty="0" err="1" smtClean="0"/>
              <a:t>vais</a:t>
            </a:r>
            <a:r>
              <a:rPr lang="en-GB" sz="2400" dirty="0" smtClean="0"/>
              <a:t> </a:t>
            </a:r>
            <a:r>
              <a:rPr lang="en-GB" sz="2400" dirty="0" err="1" smtClean="0"/>
              <a:t>aller</a:t>
            </a:r>
            <a:r>
              <a:rPr lang="en-GB" sz="2400" dirty="0" smtClean="0"/>
              <a:t> en </a:t>
            </a:r>
            <a:r>
              <a:rPr lang="en-GB" sz="2400" dirty="0" err="1" smtClean="0"/>
              <a:t>Italie</a:t>
            </a:r>
            <a:r>
              <a:rPr lang="en-GB" sz="2400" dirty="0" smtClean="0"/>
              <a:t> et je </a:t>
            </a:r>
            <a:r>
              <a:rPr lang="en-GB" sz="2400" dirty="0" err="1" smtClean="0"/>
              <a:t>pense</a:t>
            </a:r>
            <a:r>
              <a:rPr lang="en-GB" sz="2400" dirty="0" smtClean="0"/>
              <a:t> </a:t>
            </a:r>
            <a:r>
              <a:rPr lang="en-GB" sz="2400" dirty="0" err="1" smtClean="0"/>
              <a:t>que</a:t>
            </a:r>
            <a:r>
              <a:rPr lang="en-GB" sz="2400" dirty="0" smtClean="0"/>
              <a:t> </a:t>
            </a:r>
            <a:r>
              <a:rPr lang="en-GB" sz="2400" dirty="0" err="1" smtClean="0"/>
              <a:t>ça</a:t>
            </a:r>
            <a:r>
              <a:rPr lang="en-GB" sz="2400" dirty="0" smtClean="0"/>
              <a:t> sera </a:t>
            </a:r>
            <a:r>
              <a:rPr lang="en-GB" sz="2400" dirty="0" err="1" smtClean="0"/>
              <a:t>fantastique</a:t>
            </a:r>
            <a:r>
              <a:rPr lang="en-GB" sz="2400" dirty="0" smtClean="0"/>
              <a:t> !</a:t>
            </a:r>
            <a:endParaRPr lang="en-GB" sz="2400" dirty="0"/>
          </a:p>
        </p:txBody>
      </p:sp>
      <p:grpSp>
        <p:nvGrpSpPr>
          <p:cNvPr id="7" name="Group 6"/>
          <p:cNvGrpSpPr/>
          <p:nvPr/>
        </p:nvGrpSpPr>
        <p:grpSpPr>
          <a:xfrm>
            <a:off x="86285" y="-61586"/>
            <a:ext cx="3275914" cy="802601"/>
            <a:chOff x="1728324" y="1068148"/>
            <a:chExt cx="3275914" cy="802601"/>
          </a:xfrm>
        </p:grpSpPr>
        <p:pic>
          <p:nvPicPr>
            <p:cNvPr id="8" name="Picture 3" descr="http://dadstalking.com/wp-content/uploads/2012/03/connect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8324" y="1112590"/>
              <a:ext cx="876700" cy="7581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4"/>
            <p:cNvSpPr txBox="1"/>
            <p:nvPr/>
          </p:nvSpPr>
          <p:spPr>
            <a:xfrm>
              <a:off x="2605025" y="1068148"/>
              <a:ext cx="23992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GB" sz="2400" dirty="0">
                  <a:solidFill>
                    <a:srgbClr val="FF0000"/>
                  </a:solidFill>
                  <a:latin typeface="Trebuchet MS"/>
                </a:rPr>
                <a:t>c</a:t>
              </a:r>
              <a:r>
                <a:rPr lang="en-GB" sz="2400" dirty="0">
                  <a:solidFill>
                    <a:srgbClr val="00B0F0"/>
                  </a:solidFill>
                  <a:latin typeface="Trebuchet MS"/>
                </a:rPr>
                <a:t>o</a:t>
              </a:r>
              <a:r>
                <a:rPr lang="en-GB" sz="2400" dirty="0">
                  <a:solidFill>
                    <a:srgbClr val="00B050"/>
                  </a:solidFill>
                  <a:latin typeface="Trebuchet MS"/>
                </a:rPr>
                <a:t>n</a:t>
              </a:r>
              <a:r>
                <a:rPr lang="en-GB" sz="2400" dirty="0">
                  <a:solidFill>
                    <a:srgbClr val="00B0F0"/>
                  </a:solidFill>
                  <a:latin typeface="Trebuchet MS"/>
                </a:rPr>
                <a:t>n</a:t>
              </a:r>
              <a:r>
                <a:rPr lang="en-GB" sz="2400" dirty="0">
                  <a:solidFill>
                    <a:srgbClr val="FF0000"/>
                  </a:solidFill>
                  <a:latin typeface="Trebuchet MS"/>
                </a:rPr>
                <a:t>e</a:t>
              </a:r>
              <a:r>
                <a:rPr lang="en-GB" sz="2400" dirty="0">
                  <a:solidFill>
                    <a:srgbClr val="00B050"/>
                  </a:solidFill>
                  <a:latin typeface="Trebuchet MS"/>
                </a:rPr>
                <a:t>c</a:t>
              </a:r>
              <a:r>
                <a:rPr lang="en-GB" sz="2400" dirty="0">
                  <a:solidFill>
                    <a:srgbClr val="00B0F0"/>
                  </a:solidFill>
                  <a:latin typeface="Trebuchet MS"/>
                </a:rPr>
                <a:t>t</a:t>
              </a:r>
              <a:r>
                <a:rPr lang="en-GB" sz="2400" dirty="0">
                  <a:solidFill>
                    <a:srgbClr val="FF0000"/>
                  </a:solidFill>
                  <a:latin typeface="Trebuchet MS"/>
                </a:rPr>
                <a:t>e</a:t>
              </a:r>
              <a:r>
                <a:rPr lang="en-GB" sz="2400" dirty="0">
                  <a:solidFill>
                    <a:srgbClr val="00B050"/>
                  </a:solidFill>
                  <a:latin typeface="Trebuchet MS"/>
                </a:rPr>
                <a:t>r</a:t>
              </a:r>
              <a:endParaRPr lang="en-GB" sz="3200" dirty="0">
                <a:solidFill>
                  <a:srgbClr val="00B0F0"/>
                </a:solidFill>
                <a:latin typeface="Trebuchet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431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405" y="1288891"/>
            <a:ext cx="4455022" cy="30248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1307896"/>
            <a:ext cx="3424047" cy="29469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5106" y="5376523"/>
            <a:ext cx="1034641" cy="788298"/>
          </a:xfrm>
          <a:prstGeom prst="rect">
            <a:avLst/>
          </a:prstGeom>
        </p:spPr>
      </p:pic>
      <p:sp>
        <p:nvSpPr>
          <p:cNvPr id="3" name="Title 3"/>
          <p:cNvSpPr txBox="1">
            <a:spLocks/>
          </p:cNvSpPr>
          <p:nvPr/>
        </p:nvSpPr>
        <p:spPr>
          <a:xfrm>
            <a:off x="0" y="5596432"/>
            <a:ext cx="1656183" cy="79983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51435" tIns="25718" rIns="51435" bIns="25718" rtlCol="0" anchor="b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700">
                <a:solidFill>
                  <a:srgbClr val="FF0000"/>
                </a:solidFill>
              </a:rPr>
              <a:t>        A</a:t>
            </a:r>
            <a:r>
              <a:rPr lang="en-GB" sz="2700">
                <a:solidFill>
                  <a:srgbClr val="00B0F0"/>
                </a:solidFill>
              </a:rPr>
              <a:t>k</a:t>
            </a:r>
            <a:r>
              <a:rPr lang="en-GB" sz="2700">
                <a:solidFill>
                  <a:srgbClr val="00B050"/>
                </a:solidFill>
              </a:rPr>
              <a:t>t</a:t>
            </a:r>
            <a:r>
              <a:rPr lang="en-GB" sz="2700">
                <a:solidFill>
                  <a:srgbClr val="00B0F0"/>
                </a:solidFill>
              </a:rPr>
              <a:t>i</a:t>
            </a:r>
            <a:r>
              <a:rPr lang="en-GB" sz="2700">
                <a:solidFill>
                  <a:srgbClr val="FF0000"/>
                </a:solidFill>
              </a:rPr>
              <a:t>v</a:t>
            </a:r>
            <a:r>
              <a:rPr lang="en-GB" sz="2700">
                <a:solidFill>
                  <a:srgbClr val="00B050"/>
                </a:solidFill>
              </a:rPr>
              <a:t>i</a:t>
            </a:r>
            <a:r>
              <a:rPr lang="en-GB" sz="2700">
                <a:solidFill>
                  <a:srgbClr val="00B0F0"/>
                </a:solidFill>
              </a:rPr>
              <a:t>e</a:t>
            </a:r>
            <a:r>
              <a:rPr lang="en-GB" sz="2700">
                <a:solidFill>
                  <a:srgbClr val="FF0000"/>
                </a:solidFill>
              </a:rPr>
              <a:t>r</a:t>
            </a:r>
            <a:r>
              <a:rPr lang="en-GB" sz="2700">
                <a:solidFill>
                  <a:srgbClr val="00B0F0"/>
                </a:solidFill>
              </a:rPr>
              <a:t>e</a:t>
            </a:r>
            <a:r>
              <a:rPr lang="en-GB" sz="2700">
                <a:solidFill>
                  <a:srgbClr val="00B050"/>
                </a:solidFill>
              </a:rPr>
              <a:t>n</a:t>
            </a:r>
            <a:endParaRPr lang="en-GB" sz="27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99792" y="1412776"/>
            <a:ext cx="1580165" cy="684803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000" b="1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</a:rPr>
              <a:t>Wo wohnst du?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58" y="30926"/>
            <a:ext cx="1182742" cy="1208315"/>
          </a:xfrm>
          <a:prstGeom prst="rect">
            <a:avLst/>
          </a:prstGeom>
        </p:spPr>
      </p:pic>
      <p:pic>
        <p:nvPicPr>
          <p:cNvPr id="2" name="Picture 1" descr="http://www.searchenginejournal.com/wp-content/uploads/2012/04/shutterstock_7786959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59" y="5621832"/>
            <a:ext cx="1098906" cy="51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239241"/>
            <a:ext cx="9158804" cy="305545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5927" y="57069"/>
            <a:ext cx="2529473" cy="916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20777171">
            <a:off x="5282720" y="5120296"/>
            <a:ext cx="3536044" cy="346249"/>
          </a:xfrm>
          <a:prstGeom prst="rect">
            <a:avLst/>
          </a:prstGeom>
          <a:solidFill>
            <a:srgbClr val="FFFF00"/>
          </a:solidFill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b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,Lachen befreit die Seele!’</a:t>
            </a:r>
          </a:p>
        </p:txBody>
      </p:sp>
    </p:spTree>
    <p:extLst>
      <p:ext uri="{BB962C8B-B14F-4D97-AF65-F5344CB8AC3E}">
        <p14:creationId xmlns:p14="http://schemas.microsoft.com/office/powerpoint/2010/main" val="128297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40000"/>
                <a:lumOff val="60000"/>
              </a:schemeClr>
            </a:gs>
            <a:gs pos="46000">
              <a:schemeClr val="accent4">
                <a:lumMod val="95000"/>
                <a:lumOff val="5000"/>
              </a:schemeClr>
            </a:gs>
            <a:gs pos="100000">
              <a:schemeClr val="accent4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2" y="4725144"/>
            <a:ext cx="1249479" cy="148117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087" y="943012"/>
            <a:ext cx="3207477" cy="41302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53" y="140098"/>
            <a:ext cx="1342050" cy="102251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6490" y="5114269"/>
            <a:ext cx="1998639" cy="160243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30464" y="204989"/>
            <a:ext cx="2111204" cy="1835830"/>
          </a:xfrm>
          <a:prstGeom prst="rect">
            <a:avLst/>
          </a:prstGeom>
        </p:spPr>
      </p:pic>
      <p:sp>
        <p:nvSpPr>
          <p:cNvPr id="19" name="Oval Callout 18"/>
          <p:cNvSpPr/>
          <p:nvPr/>
        </p:nvSpPr>
        <p:spPr>
          <a:xfrm>
            <a:off x="2165801" y="1243742"/>
            <a:ext cx="1620180" cy="1620180"/>
          </a:xfrm>
          <a:prstGeom prst="wedgeEllipseCallout">
            <a:avLst>
              <a:gd name="adj1" fmla="val 61727"/>
              <a:gd name="adj2" fmla="val 39543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500"/>
              <a:t>Mobile phones – do we place them to the right or left of the plate?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6801" y="721989"/>
            <a:ext cx="6492047" cy="4351301"/>
          </a:xfrm>
          <a:prstGeom prst="rect">
            <a:avLst/>
          </a:prstGeom>
        </p:spPr>
      </p:pic>
      <p:sp>
        <p:nvSpPr>
          <p:cNvPr id="21" name="TextBox 4"/>
          <p:cNvSpPr txBox="1"/>
          <p:nvPr/>
        </p:nvSpPr>
        <p:spPr>
          <a:xfrm>
            <a:off x="739178" y="6237312"/>
            <a:ext cx="166980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smtClean="0">
                <a:solidFill>
                  <a:srgbClr val="FF0000"/>
                </a:solidFill>
              </a:rPr>
              <a:t>C</a:t>
            </a:r>
            <a:r>
              <a:rPr lang="en-GB" sz="2400" smtClean="0">
                <a:solidFill>
                  <a:srgbClr val="00B0F0"/>
                </a:solidFill>
              </a:rPr>
              <a:t>o</a:t>
            </a:r>
            <a:r>
              <a:rPr lang="en-GB" sz="2400" smtClean="0">
                <a:solidFill>
                  <a:srgbClr val="00B050"/>
                </a:solidFill>
              </a:rPr>
              <a:t>n</a:t>
            </a:r>
            <a:r>
              <a:rPr lang="en-GB" sz="2400" smtClean="0">
                <a:solidFill>
                  <a:srgbClr val="00B0F0"/>
                </a:solidFill>
              </a:rPr>
              <a:t>n</a:t>
            </a:r>
            <a:r>
              <a:rPr lang="en-GB" sz="2400" smtClean="0">
                <a:solidFill>
                  <a:srgbClr val="FF0000"/>
                </a:solidFill>
              </a:rPr>
              <a:t>e</a:t>
            </a:r>
            <a:r>
              <a:rPr lang="en-GB" sz="2400" smtClean="0">
                <a:solidFill>
                  <a:srgbClr val="00B050"/>
                </a:solidFill>
              </a:rPr>
              <a:t>c</a:t>
            </a:r>
            <a:r>
              <a:rPr lang="en-GB" sz="2400" smtClean="0">
                <a:solidFill>
                  <a:srgbClr val="00B0F0"/>
                </a:solidFill>
              </a:rPr>
              <a:t>t</a:t>
            </a:r>
            <a:r>
              <a:rPr lang="en-GB" sz="2400" smtClean="0">
                <a:solidFill>
                  <a:srgbClr val="FF0000"/>
                </a:solidFill>
              </a:rPr>
              <a:t>e</a:t>
            </a:r>
            <a:r>
              <a:rPr lang="en-GB" sz="2400" smtClean="0">
                <a:solidFill>
                  <a:srgbClr val="00B050"/>
                </a:solidFill>
              </a:rPr>
              <a:t>r</a:t>
            </a:r>
          </a:p>
          <a:p>
            <a:endParaRPr lang="en-GB" sz="400" dirty="0">
              <a:solidFill>
                <a:srgbClr val="00B0F0"/>
              </a:solidFill>
            </a:endParaRPr>
          </a:p>
        </p:txBody>
      </p:sp>
      <p:pic>
        <p:nvPicPr>
          <p:cNvPr id="22" name="Picture 21" descr="http://dadstalking.com/wp-content/uploads/2012/03/connect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42" y="6216647"/>
            <a:ext cx="651176" cy="563129"/>
          </a:xfrm>
          <a:prstGeom prst="rect">
            <a:avLst/>
          </a:prstGeom>
          <a:solidFill>
            <a:schemeClr val="bg1"/>
          </a:solidFill>
          <a:extLst/>
        </p:spPr>
      </p:pic>
    </p:spTree>
    <p:extLst>
      <p:ext uri="{BB962C8B-B14F-4D97-AF65-F5344CB8AC3E}">
        <p14:creationId xmlns:p14="http://schemas.microsoft.com/office/powerpoint/2010/main" val="79256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4568</TotalTime>
  <Words>1159</Words>
  <Application>Microsoft Office PowerPoint</Application>
  <PresentationFormat>On-screen Show (4:3)</PresentationFormat>
  <Paragraphs>256</Paragraphs>
  <Slides>22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RBHS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NSiddle</dc:creator>
  <cp:lastModifiedBy>User</cp:lastModifiedBy>
  <cp:revision>221</cp:revision>
  <cp:lastPrinted>2018-06-07T11:18:58Z</cp:lastPrinted>
  <dcterms:created xsi:type="dcterms:W3CDTF">2013-01-09T19:15:36Z</dcterms:created>
  <dcterms:modified xsi:type="dcterms:W3CDTF">2019-01-21T20:41:03Z</dcterms:modified>
</cp:coreProperties>
</file>