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93" r:id="rId3"/>
    <p:sldId id="290" r:id="rId4"/>
    <p:sldId id="294" r:id="rId5"/>
    <p:sldId id="296" r:id="rId6"/>
    <p:sldId id="295" r:id="rId7"/>
    <p:sldId id="297" r:id="rId8"/>
    <p:sldId id="292" r:id="rId9"/>
    <p:sldId id="291" r:id="rId10"/>
    <p:sldId id="28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73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200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0FDC6-99ED-14D8-9615-72E7C483CB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EC1893-D85B-4CA5-9C16-91F6714AAA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D3B9B-C38D-DDC2-9500-561E0B56C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EEC3-28DD-4C9A-8F21-9218CA228B71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4736DC-4DAB-2BE3-B1E0-6ED309F6F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19EEF-7923-B18E-9D85-757435C82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860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C77C9-95D7-5BDC-E07F-976513D10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A34CD7-1901-58B7-7541-D53F5AA16D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2FF6F-ADD2-2F32-FEA3-FC122D041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EEC3-28DD-4C9A-8F21-9218CA228B71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F07E99-959F-0B22-99EF-A9D16F8E6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0AFFD-0F3A-A887-F0F9-99048F27C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847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DFB918-22FB-6146-1A7D-AB41C3BB6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509F8F-72B7-1C2D-B027-CA42E8EB3E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79D6A-357C-B373-5D1E-98015F132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EEC3-28DD-4C9A-8F21-9218CA228B71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4E808D-7A10-91A2-85F8-2F7B48737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FAB9D-9F1F-FED1-D9CF-6223F3BF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7106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E87F3B16-21C0-4F4C-A604-A71D44B1F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-10319"/>
            <a:ext cx="12228688" cy="687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08381" y="1651551"/>
            <a:ext cx="6062463" cy="11521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Click to edit Master subtitle style</a:t>
            </a:r>
          </a:p>
        </p:txBody>
      </p: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3E4EFE2-ABBA-45E0-BCB8-C02F85F26D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768" y="114716"/>
            <a:ext cx="7467673" cy="6741687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98BDC50-48C2-41BA-B003-C966E1567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37" y="301625"/>
            <a:ext cx="6566683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6523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511F86-0498-45AC-91EB-811F623B6D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035" y="430660"/>
            <a:ext cx="10972800" cy="982117"/>
          </a:xfrm>
        </p:spPr>
        <p:txBody>
          <a:bodyPr anchor="t"/>
          <a:lstStyle>
            <a:lvl1pPr>
              <a:defRPr sz="3600">
                <a:solidFill>
                  <a:srgbClr val="585858"/>
                </a:solidFill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56792"/>
            <a:ext cx="10972800" cy="38884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585858"/>
                </a:solidFill>
                <a:latin typeface="+mj-lt"/>
              </a:defRPr>
            </a:lvl1pPr>
            <a:lvl2pPr marL="557213" indent="-214313">
              <a:buClr>
                <a:srgbClr val="585858"/>
              </a:buClr>
              <a:buFont typeface="Arial" panose="020B0604020202020204" pitchFamily="34" charset="0"/>
              <a:buChar char="•"/>
              <a:defRPr sz="2000">
                <a:solidFill>
                  <a:srgbClr val="585858"/>
                </a:solidFill>
                <a:latin typeface="+mj-lt"/>
              </a:defRPr>
            </a:lvl2pPr>
            <a:lvl3pPr marL="857250" indent="-171450">
              <a:buClr>
                <a:srgbClr val="585858"/>
              </a:buClr>
              <a:buFont typeface="Arial" panose="020B0604020202020204" pitchFamily="34" charset="0"/>
              <a:buChar char="•"/>
              <a:defRPr sz="1800">
                <a:solidFill>
                  <a:srgbClr val="585858"/>
                </a:solidFill>
                <a:latin typeface="+mj-lt"/>
              </a:defRPr>
            </a:lvl3pPr>
            <a:lvl4pPr marL="1200150" indent="-171450">
              <a:buClr>
                <a:srgbClr val="585858"/>
              </a:buClr>
              <a:buFont typeface="Arial" panose="020B0604020202020204" pitchFamily="34" charset="0"/>
              <a:buChar char="•"/>
              <a:defRPr sz="1600">
                <a:solidFill>
                  <a:srgbClr val="585858"/>
                </a:solidFill>
                <a:latin typeface="+mj-lt"/>
              </a:defRPr>
            </a:lvl4pPr>
            <a:lvl5pPr marL="1543050" indent="-171450">
              <a:buClr>
                <a:srgbClr val="585858"/>
              </a:buClr>
              <a:buFont typeface="Arial" panose="020B0604020202020204" pitchFamily="34" charset="0"/>
              <a:buChar char="•"/>
              <a:defRPr sz="1400">
                <a:solidFill>
                  <a:srgbClr val="585858"/>
                </a:solidFill>
                <a:latin typeface="+mj-lt"/>
              </a:defRPr>
            </a:lvl5pPr>
          </a:lstStyle>
          <a:p>
            <a:pPr lvl="0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F30BA8-61EA-4E2F-935D-2EF8EFC311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08368" y="5877272"/>
            <a:ext cx="2624672" cy="83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441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595D34C-D39A-447E-B8E1-0325876F79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3E31430-B412-41EA-BA55-D58E71499B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3" y="1556792"/>
            <a:ext cx="5390388" cy="3888433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585858"/>
              </a:buClr>
              <a:buFont typeface="Arial" panose="020B0604020202020204" pitchFamily="34" charset="0"/>
              <a:buNone/>
              <a:defRPr sz="2400">
                <a:solidFill>
                  <a:srgbClr val="585858"/>
                </a:solidFill>
                <a:latin typeface="+mj-lt"/>
              </a:defRPr>
            </a:lvl1pPr>
            <a:lvl2pPr marL="342900" indent="0">
              <a:buClr>
                <a:srgbClr val="585858"/>
              </a:buClr>
              <a:buFont typeface="Arial" panose="020B0604020202020204" pitchFamily="34" charset="0"/>
              <a:buNone/>
              <a:defRPr sz="1500">
                <a:solidFill>
                  <a:srgbClr val="585858"/>
                </a:solidFill>
              </a:defRPr>
            </a:lvl2pPr>
            <a:lvl3pPr marL="857250" indent="-171450">
              <a:buClr>
                <a:srgbClr val="585858"/>
              </a:buClr>
              <a:buFont typeface="Arial" panose="020B0604020202020204" pitchFamily="34" charset="0"/>
              <a:buChar char="•"/>
              <a:defRPr sz="1350">
                <a:solidFill>
                  <a:srgbClr val="585858"/>
                </a:solidFill>
              </a:defRPr>
            </a:lvl3pPr>
            <a:lvl4pPr marL="1200150" indent="-171450">
              <a:buClr>
                <a:srgbClr val="585858"/>
              </a:buClr>
              <a:buFont typeface="Arial" panose="020B0604020202020204" pitchFamily="34" charset="0"/>
              <a:buChar char="•"/>
              <a:defRPr sz="1200">
                <a:solidFill>
                  <a:srgbClr val="585858"/>
                </a:solidFill>
              </a:defRPr>
            </a:lvl4pPr>
            <a:lvl5pPr marL="1543050" indent="-171450">
              <a:buClr>
                <a:srgbClr val="585858"/>
              </a:buClr>
              <a:buFont typeface="Arial" panose="020B0604020202020204" pitchFamily="34" charset="0"/>
              <a:buChar char="•"/>
              <a:defRPr sz="1200">
                <a:solidFill>
                  <a:srgbClr val="585858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3090DB9E-A500-4BA4-8B74-89F3EF7ADD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2012" y="1556792"/>
            <a:ext cx="5390389" cy="38884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585858"/>
                </a:solidFill>
                <a:latin typeface="+mj-lt"/>
              </a:defRPr>
            </a:lvl1pPr>
            <a:lvl2pPr marL="342900" indent="0">
              <a:buClr>
                <a:srgbClr val="585858"/>
              </a:buClr>
              <a:buFont typeface="Arial" panose="020B0604020202020204" pitchFamily="34" charset="0"/>
              <a:buNone/>
              <a:defRPr sz="1500">
                <a:solidFill>
                  <a:srgbClr val="585858"/>
                </a:solidFill>
                <a:latin typeface="+mj-lt"/>
              </a:defRPr>
            </a:lvl2pPr>
            <a:lvl3pPr marL="942975" indent="-257175">
              <a:buClr>
                <a:srgbClr val="585858"/>
              </a:buClr>
              <a:buFont typeface="Arial" panose="020B0604020202020204" pitchFamily="34" charset="0"/>
              <a:buChar char="•"/>
              <a:defRPr sz="1350">
                <a:solidFill>
                  <a:srgbClr val="585858"/>
                </a:solidFill>
                <a:latin typeface="+mj-lt"/>
              </a:defRPr>
            </a:lvl3pPr>
            <a:lvl4pPr marL="1243013" indent="-214313">
              <a:buClr>
                <a:srgbClr val="585858"/>
              </a:buClr>
              <a:buFont typeface="Arial" panose="020B0604020202020204" pitchFamily="34" charset="0"/>
              <a:buChar char="•"/>
              <a:defRPr sz="1200">
                <a:solidFill>
                  <a:srgbClr val="585858"/>
                </a:solidFill>
                <a:latin typeface="+mj-lt"/>
              </a:defRPr>
            </a:lvl4pPr>
            <a:lvl5pPr marL="1585913" indent="-214313">
              <a:buClr>
                <a:srgbClr val="585858"/>
              </a:buClr>
              <a:buFont typeface="Arial" panose="020B0604020202020204" pitchFamily="34" charset="0"/>
              <a:buChar char="•"/>
              <a:defRPr sz="1200">
                <a:solidFill>
                  <a:srgbClr val="585858"/>
                </a:solidFill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604241-5CEA-40FB-B50D-79CBB4ACA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EB2C59-9979-4516-B2A2-BDC2685CD6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4352" y="5805264"/>
            <a:ext cx="2627604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934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6E1F239-C099-4D71-889B-049497543F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EDD91F02-38ED-4B06-B867-E4F68C54E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035" y="430660"/>
            <a:ext cx="10972800" cy="982117"/>
          </a:xfrm>
        </p:spPr>
        <p:txBody>
          <a:bodyPr anchor="t"/>
          <a:lstStyle>
            <a:lvl1pPr>
              <a:defRPr>
                <a:solidFill>
                  <a:srgbClr val="585858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168B2B-B8FF-4E16-B3B8-B296D4CFAA8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36360" y="5805264"/>
            <a:ext cx="2627604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01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5FD13D6-B8E1-41A4-A5B9-E2C9ED4CB3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149080"/>
            <a:ext cx="10972800" cy="426170"/>
          </a:xfrm>
        </p:spPr>
        <p:txBody>
          <a:bodyPr/>
          <a:lstStyle>
            <a:lvl1pPr algn="l">
              <a:defRPr sz="1500" b="1">
                <a:solidFill>
                  <a:srgbClr val="585858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600" y="444958"/>
            <a:ext cx="10972800" cy="35601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585858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4725144"/>
            <a:ext cx="10972800" cy="72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solidFill>
                  <a:srgbClr val="585858"/>
                </a:solidFill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13BEA6-F521-4023-AE7C-0756E2E66C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92344" y="5734000"/>
            <a:ext cx="2627604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40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E87F3B16-21C0-4F4C-A604-A71D44B1F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7055" y="4"/>
            <a:ext cx="12228688" cy="687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7A4FFC9-73F3-4A12-A6FB-0ECF5311986A}"/>
              </a:ext>
            </a:extLst>
          </p:cNvPr>
          <p:cNvSpPr txBox="1"/>
          <p:nvPr userDrawn="1"/>
        </p:nvSpPr>
        <p:spPr>
          <a:xfrm>
            <a:off x="609600" y="2420892"/>
            <a:ext cx="4766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sz="3600" b="1" dirty="0">
                <a:solidFill>
                  <a:schemeClr val="bg1"/>
                </a:solidFill>
              </a:rPr>
              <a:t>Thank you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C181DE-5978-4768-A97B-6C15E754E13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745" y="68478"/>
            <a:ext cx="7467673" cy="674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517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24F70-F865-1746-4296-7883D5223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37480-AD72-8BDD-7EF1-D6D895D59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45979-C819-8C83-6045-3C48A26D4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EEC3-28DD-4C9A-8F21-9218CA228B71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550D5-D4A6-02BD-6275-B93FEF21A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AE5C0-6F45-3966-3E38-DD7909316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642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76549-EDA1-7358-A3E1-D678E5B24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41C6B-2D58-4C55-BA62-6D22ED037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C5DFF-ADD1-47F4-2D13-780207210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EEC3-28DD-4C9A-8F21-9218CA228B71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DEA3D-0823-D84D-7225-FECF40F39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E66B32-2FBC-5263-87BD-203D789AB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295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E8828-4007-9E57-A179-79D792081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CF755-3B02-FA00-66AF-BDFE23C9DB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5081F-74BC-73E0-0AE8-F955636273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1745A8-D6A9-0F09-5853-741DD0F5C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EEC3-28DD-4C9A-8F21-9218CA228B71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B7BA8B-4FE7-CA13-C8B9-45DB00F33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50F80C-B9A7-4789-07FB-025AE260C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072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A96F4-0CF6-89B8-D83A-CF8746427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3EBE5-01E1-424D-2640-1E6561F52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23FE8F-4A57-43D3-2F51-EBCA6C49E9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A84DE7-C4DD-74EC-2C62-4A68C84F30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FC8352-0710-051D-1362-D80CBBDCC9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48E276-204A-F1C9-D658-03427F6B9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EEC3-28DD-4C9A-8F21-9218CA228B71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CE8781-47E9-06CB-05CF-84C9F2EB3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85CD77-01D2-CB59-F80B-45F786759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522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452C8-4268-2809-3E34-74BCC0694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2165C7-3481-C90F-E8D3-4C00D6885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EEC3-28DD-4C9A-8F21-9218CA228B71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F077B6-39F2-92D6-EF61-349D22D84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CBCCD2-BF9D-29F3-9BF0-CC9D712F1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037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706586-FA2E-D3D5-4122-D8EF456C9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EEC3-28DD-4C9A-8F21-9218CA228B71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5FA41F-B55F-661F-D6F2-76420F92F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2B165F-E5DD-62E8-EA48-A41100946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597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8F621-24A5-4C8E-67C5-EE4E367B5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EEA7C-1E4B-4799-5692-23F2A5E9E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92A87-8C62-59B3-CFF4-C5A547B2A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505066-2D5F-3850-6646-7F7A5A582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EEC3-28DD-4C9A-8F21-9218CA228B71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C2CF2B-549C-BF85-A912-DE810E63F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0E911A-C3A8-06FA-1D4A-313FE3230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146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458C4-775E-0FFF-11F5-E0B05C861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05ABB9-5B3D-9CA5-9BB1-BF69DCD72E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A38825-1297-BA4C-B22A-B9859C3FA9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A15561-931C-CA47-B300-0647BD7C4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EEC3-28DD-4C9A-8F21-9218CA228B71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B8F940-6824-6CB7-9E1E-68F6F8FC6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64ABC2-56B3-3138-A2FE-EFC3C176E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52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69DDE5-1B65-FE10-B505-51E2A32E4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E3E083-B9E4-CF45-01D5-C6D25C0E8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0BDB0-C942-E603-D01F-CF1BDEE2B8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0EEC3-28DD-4C9A-8F21-9218CA228B71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D04528-34B7-3995-FC9A-F867B101AC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F18786-0057-06E7-993B-4D2B4FB385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1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>
            <a:extLst>
              <a:ext uri="{FF2B5EF4-FFF2-40B4-BE49-F238E27FC236}">
                <a16:creationId xmlns:a16="http://schemas.microsoft.com/office/drawing/2014/main" id="{8813D3F6-AFE0-4E9D-851A-B5716B58BE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437" y="301625"/>
            <a:ext cx="1097296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Master title style</a:t>
            </a:r>
          </a:p>
        </p:txBody>
      </p:sp>
      <p:sp>
        <p:nvSpPr>
          <p:cNvPr id="43016" name="Rectangle 8">
            <a:extLst>
              <a:ext uri="{FF2B5EF4-FFF2-40B4-BE49-F238E27FC236}">
                <a16:creationId xmlns:a16="http://schemas.microsoft.com/office/drawing/2014/main" id="{956C52DF-8098-4560-A757-D09AC7C6906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900"/>
            </a:lvl1pPr>
          </a:lstStyle>
          <a:p>
            <a:fld id="{AE284E3E-0734-4C1C-8A10-2A7D3F5CEAFB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87588E-098D-4EE3-94C3-1212A9E10BF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4020" y="5987330"/>
            <a:ext cx="2252620" cy="71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913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58585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00628C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00628C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00628C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00628C"/>
          </a:solidFill>
          <a:latin typeface="Arial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2700" b="1">
          <a:solidFill>
            <a:srgbClr val="00628C"/>
          </a:solidFill>
          <a:latin typeface="Arial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2700" b="1">
          <a:solidFill>
            <a:srgbClr val="00628C"/>
          </a:solidFill>
          <a:latin typeface="Arial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2700" b="1">
          <a:solidFill>
            <a:srgbClr val="00628C"/>
          </a:solidFill>
          <a:latin typeface="Arial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2700" b="1">
          <a:solidFill>
            <a:srgbClr val="00628C"/>
          </a:solidFill>
          <a:latin typeface="Arial" charset="0"/>
        </a:defRPr>
      </a:lvl9pPr>
    </p:titleStyle>
    <p:bodyStyle>
      <a:lvl1pPr marL="0" indent="0" algn="l" rtl="0" eaLnBrk="0" fontAlgn="base" hangingPunct="0">
        <a:spcBef>
          <a:spcPct val="20000"/>
        </a:spcBef>
        <a:spcAft>
          <a:spcPct val="0"/>
        </a:spcAft>
        <a:buClr>
          <a:srgbClr val="585858"/>
        </a:buClr>
        <a:buFont typeface="Arial" panose="020B0604020202020204" pitchFamily="34" charset="0"/>
        <a:buNone/>
        <a:defRPr sz="2800">
          <a:solidFill>
            <a:srgbClr val="585858"/>
          </a:solidFill>
          <a:latin typeface="+mj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rgbClr val="585858"/>
        </a:buClr>
        <a:buFont typeface="Arial" panose="020B0604020202020204" pitchFamily="34" charset="0"/>
        <a:buChar char="•"/>
        <a:defRPr sz="2400">
          <a:solidFill>
            <a:srgbClr val="585858"/>
          </a:solidFill>
          <a:latin typeface="+mj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lr>
          <a:srgbClr val="585858"/>
        </a:buClr>
        <a:buFont typeface="Arial" panose="020B0604020202020204" pitchFamily="34" charset="0"/>
        <a:buChar char="•"/>
        <a:defRPr sz="2000">
          <a:solidFill>
            <a:srgbClr val="585858"/>
          </a:solidFill>
          <a:latin typeface="+mj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●"/>
        <a:defRPr sz="1425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●"/>
        <a:defRPr sz="1425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●"/>
        <a:defRPr sz="1425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●"/>
        <a:defRPr sz="1425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●"/>
        <a:defRPr sz="1425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●"/>
        <a:defRPr sz="142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tmp"/><Relationship Id="rId3" Type="http://schemas.openxmlformats.org/officeDocument/2006/relationships/image" Target="../media/image9.tmp"/><Relationship Id="rId7" Type="http://schemas.openxmlformats.org/officeDocument/2006/relationships/image" Target="../media/image13.tmp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tmp"/><Relationship Id="rId5" Type="http://schemas.openxmlformats.org/officeDocument/2006/relationships/image" Target="../media/image11.tmp"/><Relationship Id="rId4" Type="http://schemas.openxmlformats.org/officeDocument/2006/relationships/image" Target="../media/image10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7" Type="http://schemas.openxmlformats.org/officeDocument/2006/relationships/image" Target="../media/image19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tmp"/><Relationship Id="rId5" Type="http://schemas.openxmlformats.org/officeDocument/2006/relationships/image" Target="../media/image17.tmp"/><Relationship Id="rId4" Type="http://schemas.openxmlformats.org/officeDocument/2006/relationships/image" Target="../media/image16.tm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3490BE9-A1B0-4E81-B114-AA727CC9333D}"/>
              </a:ext>
            </a:extLst>
          </p:cNvPr>
          <p:cNvSpPr txBox="1"/>
          <p:nvPr/>
        </p:nvSpPr>
        <p:spPr>
          <a:xfrm>
            <a:off x="3100679" y="0"/>
            <a:ext cx="53867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u="sng" dirty="0"/>
              <a:t>How to hold difficult conversations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1017BF-CB35-408D-B32C-D9040DA3C337}"/>
              </a:ext>
            </a:extLst>
          </p:cNvPr>
          <p:cNvSpPr txBox="1"/>
          <p:nvPr/>
        </p:nvSpPr>
        <p:spPr>
          <a:xfrm>
            <a:off x="131200" y="450609"/>
            <a:ext cx="2037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>
                <a:solidFill>
                  <a:srgbClr val="7030A0"/>
                </a:solidFill>
              </a:rPr>
              <a:t>Prepare thoroughly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157E28-DFB3-49F9-A9B1-978A2BA43E7E}"/>
              </a:ext>
            </a:extLst>
          </p:cNvPr>
          <p:cNvSpPr txBox="1"/>
          <p:nvPr/>
        </p:nvSpPr>
        <p:spPr>
          <a:xfrm>
            <a:off x="142611" y="1221054"/>
            <a:ext cx="7006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Keep it fact based – make sure you have any data or evidence to hand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4C565A-04DC-458D-82C1-42B8DB17E1D0}"/>
              </a:ext>
            </a:extLst>
          </p:cNvPr>
          <p:cNvSpPr txBox="1"/>
          <p:nvPr/>
        </p:nvSpPr>
        <p:spPr>
          <a:xfrm>
            <a:off x="131200" y="819941"/>
            <a:ext cx="11812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Set clear targets – have a script ready if necessary, think about what you want to achieve from the meeting, set clear goals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F7EF-14C9-4313-928C-4BE7E532293F}"/>
              </a:ext>
            </a:extLst>
          </p:cNvPr>
          <p:cNvSpPr txBox="1"/>
          <p:nvPr/>
        </p:nvSpPr>
        <p:spPr>
          <a:xfrm>
            <a:off x="142611" y="1671100"/>
            <a:ext cx="1192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Time and place – hold the meeting somewhere private and free from distractions, set enough time aside so it’s not rushed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AA50C6-264E-4DB5-8B51-F5C6E6657CA0}"/>
              </a:ext>
            </a:extLst>
          </p:cNvPr>
          <p:cNvSpPr txBox="1"/>
          <p:nvPr/>
        </p:nvSpPr>
        <p:spPr>
          <a:xfrm>
            <a:off x="142611" y="2619788"/>
            <a:ext cx="11679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Empathy – acknowledge the conversation may be uncomfortable, ‘this is a professional conversation not a personal one’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233C03-E7EE-4CAA-856D-88D43562C5E8}"/>
              </a:ext>
            </a:extLst>
          </p:cNvPr>
          <p:cNvSpPr txBox="1"/>
          <p:nvPr/>
        </p:nvSpPr>
        <p:spPr>
          <a:xfrm>
            <a:off x="142611" y="2166146"/>
            <a:ext cx="2899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>
                <a:solidFill>
                  <a:srgbClr val="7030A0"/>
                </a:solidFill>
              </a:rPr>
              <a:t>Be direct but compassionate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13A38E-73E8-42C7-8A53-EC78D208A60E}"/>
              </a:ext>
            </a:extLst>
          </p:cNvPr>
          <p:cNvSpPr txBox="1"/>
          <p:nvPr/>
        </p:nvSpPr>
        <p:spPr>
          <a:xfrm>
            <a:off x="131200" y="3073430"/>
            <a:ext cx="5624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Honesty – clearly state the issue, but do so respectfully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7BF8EC-AE13-4B11-899D-59CF460EF75B}"/>
              </a:ext>
            </a:extLst>
          </p:cNvPr>
          <p:cNvSpPr txBox="1"/>
          <p:nvPr/>
        </p:nvSpPr>
        <p:spPr>
          <a:xfrm>
            <a:off x="154022" y="3516329"/>
            <a:ext cx="189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>
                <a:solidFill>
                  <a:srgbClr val="7030A0"/>
                </a:solidFill>
              </a:rPr>
              <a:t>Use ‘I’ statements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E78EE2-854C-46B7-AB22-59A65EEA416A}"/>
              </a:ext>
            </a:extLst>
          </p:cNvPr>
          <p:cNvSpPr txBox="1"/>
          <p:nvPr/>
        </p:nvSpPr>
        <p:spPr>
          <a:xfrm>
            <a:off x="142611" y="3924589"/>
            <a:ext cx="109711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Focus on your feelings and observations e.g. ‘I have noticed you have not been marking your books’ rather than </a:t>
            </a:r>
          </a:p>
          <a:p>
            <a:r>
              <a:rPr lang="en-GB" dirty="0">
                <a:solidFill>
                  <a:srgbClr val="0070C0"/>
                </a:solidFill>
              </a:rPr>
              <a:t>     ‘you never mark your books’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163EC0-7195-4FDC-95B6-7B75C7804FFB}"/>
              </a:ext>
            </a:extLst>
          </p:cNvPr>
          <p:cNvSpPr txBox="1"/>
          <p:nvPr/>
        </p:nvSpPr>
        <p:spPr>
          <a:xfrm>
            <a:off x="119789" y="4686345"/>
            <a:ext cx="1530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>
                <a:solidFill>
                  <a:srgbClr val="7030A0"/>
                </a:solidFill>
              </a:rPr>
              <a:t>Listen actively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AFB00C-3A8C-4F46-8D71-9EF8087BFBB4}"/>
              </a:ext>
            </a:extLst>
          </p:cNvPr>
          <p:cNvSpPr txBox="1"/>
          <p:nvPr/>
        </p:nvSpPr>
        <p:spPr>
          <a:xfrm>
            <a:off x="119788" y="5105276"/>
            <a:ext cx="641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Give them the opportunity to express their thoughts or feelings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64C092-5990-445A-8032-E74151B90AA3}"/>
              </a:ext>
            </a:extLst>
          </p:cNvPr>
          <p:cNvSpPr txBox="1"/>
          <p:nvPr/>
        </p:nvSpPr>
        <p:spPr>
          <a:xfrm>
            <a:off x="131200" y="5506389"/>
            <a:ext cx="6716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Try not to interrupt them so they know you value their perspective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F5DD0B6-F668-42DD-BD6D-CB96A0A2AB87}"/>
              </a:ext>
            </a:extLst>
          </p:cNvPr>
          <p:cNvSpPr txBox="1"/>
          <p:nvPr/>
        </p:nvSpPr>
        <p:spPr>
          <a:xfrm>
            <a:off x="154022" y="5930824"/>
            <a:ext cx="1943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>
                <a:solidFill>
                  <a:srgbClr val="7030A0"/>
                </a:solidFill>
              </a:rPr>
              <a:t>Focus on solutions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3F67D0D-A792-4D4A-AD23-3A165E9AAE46}"/>
              </a:ext>
            </a:extLst>
          </p:cNvPr>
          <p:cNvSpPr txBox="1"/>
          <p:nvPr/>
        </p:nvSpPr>
        <p:spPr>
          <a:xfrm>
            <a:off x="119788" y="6291985"/>
            <a:ext cx="8523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Discuss possible options together, focusing on how to improve things moving forward </a:t>
            </a:r>
          </a:p>
        </p:txBody>
      </p:sp>
    </p:spTree>
    <p:extLst>
      <p:ext uri="{BB962C8B-B14F-4D97-AF65-F5344CB8AC3E}">
        <p14:creationId xmlns:p14="http://schemas.microsoft.com/office/powerpoint/2010/main" val="101293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0" grpId="0"/>
      <p:bldP spid="11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728CEA-7B19-4C51-9400-5F6765FDF9DA}"/>
              </a:ext>
            </a:extLst>
          </p:cNvPr>
          <p:cNvSpPr txBox="1"/>
          <p:nvPr/>
        </p:nvSpPr>
        <p:spPr>
          <a:xfrm>
            <a:off x="3420088" y="30287"/>
            <a:ext cx="43349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u="sng" dirty="0"/>
              <a:t>Reflection on Y11 outcomes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F34297-C3B3-4A27-92DA-53C30A83BD95}"/>
              </a:ext>
            </a:extLst>
          </p:cNvPr>
          <p:cNvSpPr txBox="1"/>
          <p:nvPr/>
        </p:nvSpPr>
        <p:spPr>
          <a:xfrm>
            <a:off x="374633" y="953667"/>
            <a:ext cx="20543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u="sng" dirty="0"/>
              <a:t>Biggest impact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B3754-7B5C-4432-A95D-DC26AD7F0796}"/>
              </a:ext>
            </a:extLst>
          </p:cNvPr>
          <p:cNvSpPr txBox="1"/>
          <p:nvPr/>
        </p:nvSpPr>
        <p:spPr>
          <a:xfrm>
            <a:off x="5687296" y="843902"/>
            <a:ext cx="2036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u="sng" dirty="0"/>
              <a:t>Lowest impact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A3A17B1-7FBB-4B84-A9C5-3190AD4A9CAD}"/>
              </a:ext>
            </a:extLst>
          </p:cNvPr>
          <p:cNvCxnSpPr>
            <a:cxnSpLocks/>
          </p:cNvCxnSpPr>
          <p:nvPr/>
        </p:nvCxnSpPr>
        <p:spPr>
          <a:xfrm>
            <a:off x="5501883" y="689512"/>
            <a:ext cx="0" cy="61684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7836F6D-30DC-4674-8281-F3307453C69F}"/>
              </a:ext>
            </a:extLst>
          </p:cNvPr>
          <p:cNvSpPr txBox="1"/>
          <p:nvPr/>
        </p:nvSpPr>
        <p:spPr>
          <a:xfrm>
            <a:off x="0" y="1415332"/>
            <a:ext cx="5611729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Emphasis on </a:t>
            </a:r>
            <a:r>
              <a:rPr lang="en-GB" b="1" dirty="0">
                <a:solidFill>
                  <a:srgbClr val="7030A0"/>
                </a:solidFill>
              </a:rPr>
              <a:t>highest frequency </a:t>
            </a:r>
            <a:r>
              <a:rPr lang="en-GB" dirty="0"/>
              <a:t>questions </a:t>
            </a:r>
          </a:p>
          <a:p>
            <a:r>
              <a:rPr lang="en-GB" dirty="0"/>
              <a:t>	– first class maths</a:t>
            </a:r>
          </a:p>
          <a:p>
            <a:r>
              <a:rPr lang="en-GB" dirty="0"/>
              <a:t>	- common questions booklet</a:t>
            </a:r>
          </a:p>
          <a:p>
            <a:r>
              <a:rPr lang="en-GB" dirty="0"/>
              <a:t>	- using topic revision cards created themselves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Starter and exit questions at the end of lesson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Biggest impact intervention was with a booking system</a:t>
            </a:r>
          </a:p>
          <a:p>
            <a:r>
              <a:rPr lang="en-GB" dirty="0"/>
              <a:t>after school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Form time sessions doing 5 a days – 20-30mins a day</a:t>
            </a:r>
          </a:p>
          <a:p>
            <a:r>
              <a:rPr lang="en-GB" dirty="0"/>
              <a:t>(put in new forms for Y11 with different specialists)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Tier decisions (higher/foundation)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/>
              <a:t>70/30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/>
              <a:t>65/35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/>
              <a:t>60/40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/>
              <a:t>40/60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/>
              <a:t>50/50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/>
              <a:t>45/55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/>
              <a:t>35/65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9584F4-4233-467A-8214-7C2EDD9A2956}"/>
              </a:ext>
            </a:extLst>
          </p:cNvPr>
          <p:cNvSpPr txBox="1"/>
          <p:nvPr/>
        </p:nvSpPr>
        <p:spPr>
          <a:xfrm>
            <a:off x="5587540" y="1376310"/>
            <a:ext cx="596657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Revision techniques – is it worthwhile time spent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Intervention classes, when don’t have the correct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Teaching some higher topics that are inaccessible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Non specialists delivering maths intervention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Independent revision – more structure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Maths residential</a:t>
            </a:r>
          </a:p>
        </p:txBody>
      </p:sp>
    </p:spTree>
    <p:extLst>
      <p:ext uri="{BB962C8B-B14F-4D97-AF65-F5344CB8AC3E}">
        <p14:creationId xmlns:p14="http://schemas.microsoft.com/office/powerpoint/2010/main" val="257848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C8EF75-70B4-48D4-BC29-CBDD111962AC}"/>
              </a:ext>
            </a:extLst>
          </p:cNvPr>
          <p:cNvSpPr txBox="1"/>
          <p:nvPr/>
        </p:nvSpPr>
        <p:spPr>
          <a:xfrm>
            <a:off x="2232222" y="31486"/>
            <a:ext cx="72317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u="sng" dirty="0"/>
              <a:t>How to prepare Y11 for the more challenging questions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C34FA3-8A83-4572-837B-82F734043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4706"/>
            <a:ext cx="8697539" cy="58777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5321D6-7B5A-4DBF-88FC-B7686CEB53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311" y="6089503"/>
            <a:ext cx="3286584" cy="6858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DAE59B-0C52-4B70-9761-BF3BEFF01D5E}"/>
              </a:ext>
            </a:extLst>
          </p:cNvPr>
          <p:cNvSpPr txBox="1"/>
          <p:nvPr/>
        </p:nvSpPr>
        <p:spPr>
          <a:xfrm>
            <a:off x="8412311" y="729842"/>
            <a:ext cx="28929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7030A0"/>
                </a:solidFill>
              </a:rPr>
              <a:t>What skills are needed?</a:t>
            </a:r>
          </a:p>
          <a:p>
            <a:r>
              <a:rPr lang="en-GB" sz="1600" b="1" dirty="0">
                <a:solidFill>
                  <a:srgbClr val="7030A0"/>
                </a:solidFill>
              </a:rPr>
              <a:t>What topics are needed?</a:t>
            </a:r>
          </a:p>
          <a:p>
            <a:r>
              <a:rPr lang="en-GB" sz="1600" b="1" dirty="0">
                <a:solidFill>
                  <a:srgbClr val="7030A0"/>
                </a:solidFill>
              </a:rPr>
              <a:t>How would you start?</a:t>
            </a:r>
          </a:p>
          <a:p>
            <a:r>
              <a:rPr lang="en-GB" sz="1600" b="1" dirty="0">
                <a:solidFill>
                  <a:srgbClr val="7030A0"/>
                </a:solidFill>
              </a:rPr>
              <a:t>What are the steps involved?</a:t>
            </a:r>
          </a:p>
          <a:p>
            <a:r>
              <a:rPr lang="en-GB" sz="1600" b="1" dirty="0">
                <a:solidFill>
                  <a:srgbClr val="7030A0"/>
                </a:solidFill>
              </a:rPr>
              <a:t>Where are the marks allocated?</a:t>
            </a:r>
          </a:p>
        </p:txBody>
      </p:sp>
    </p:spTree>
    <p:extLst>
      <p:ext uri="{BB962C8B-B14F-4D97-AF65-F5344CB8AC3E}">
        <p14:creationId xmlns:p14="http://schemas.microsoft.com/office/powerpoint/2010/main" val="3155943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C8EF75-70B4-48D4-BC29-CBDD111962AC}"/>
              </a:ext>
            </a:extLst>
          </p:cNvPr>
          <p:cNvSpPr txBox="1"/>
          <p:nvPr/>
        </p:nvSpPr>
        <p:spPr>
          <a:xfrm>
            <a:off x="2232222" y="31486"/>
            <a:ext cx="72317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u="sng" dirty="0"/>
              <a:t>How to prepare Y11 for the more challenging questions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B8B9BE-8D60-493A-8526-2952E71DDAAF}"/>
              </a:ext>
            </a:extLst>
          </p:cNvPr>
          <p:cNvSpPr txBox="1"/>
          <p:nvPr/>
        </p:nvSpPr>
        <p:spPr>
          <a:xfrm>
            <a:off x="8412311" y="729842"/>
            <a:ext cx="28929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7030A0"/>
                </a:solidFill>
              </a:rPr>
              <a:t>What skills are needed?</a:t>
            </a:r>
          </a:p>
          <a:p>
            <a:r>
              <a:rPr lang="en-GB" sz="1600" b="1" dirty="0">
                <a:solidFill>
                  <a:srgbClr val="7030A0"/>
                </a:solidFill>
              </a:rPr>
              <a:t>What topics are needed?</a:t>
            </a:r>
          </a:p>
          <a:p>
            <a:r>
              <a:rPr lang="en-GB" sz="1600" b="1" dirty="0">
                <a:solidFill>
                  <a:srgbClr val="7030A0"/>
                </a:solidFill>
              </a:rPr>
              <a:t>How would you start?</a:t>
            </a:r>
          </a:p>
          <a:p>
            <a:r>
              <a:rPr lang="en-GB" sz="1600" b="1" dirty="0">
                <a:solidFill>
                  <a:srgbClr val="7030A0"/>
                </a:solidFill>
              </a:rPr>
              <a:t>What are the steps involved?</a:t>
            </a:r>
          </a:p>
          <a:p>
            <a:r>
              <a:rPr lang="en-GB" sz="1600" b="1" dirty="0">
                <a:solidFill>
                  <a:srgbClr val="7030A0"/>
                </a:solidFill>
              </a:rPr>
              <a:t>Where are the marks allocated?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0DBE72-5504-4D73-896A-B897000F0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4706"/>
            <a:ext cx="8697539" cy="58777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8899F8-CF3A-4E77-A03D-E62BCA5FAA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4902"/>
            <a:ext cx="9266844" cy="10010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C2780E-D95B-4F1C-A4CF-3B85136B87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7526"/>
            <a:ext cx="9119511" cy="6976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B05C0B-192A-409D-B2B8-010E3FAEE9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19" y="3946094"/>
            <a:ext cx="9013733" cy="7595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EA6862-E195-4FB9-8F25-DDA88A5869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75" y="4693139"/>
            <a:ext cx="9113240" cy="11754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96BD0F-CE79-4CE5-B136-A2C87907A1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110" y="5914566"/>
            <a:ext cx="7902428" cy="6361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FBF6C3-AFB9-491C-8E0B-CE983DECAF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929" y="6128158"/>
            <a:ext cx="2813786" cy="58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320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C8EF75-70B4-48D4-BC29-CBDD111962AC}"/>
              </a:ext>
            </a:extLst>
          </p:cNvPr>
          <p:cNvSpPr txBox="1"/>
          <p:nvPr/>
        </p:nvSpPr>
        <p:spPr>
          <a:xfrm>
            <a:off x="2232222" y="31486"/>
            <a:ext cx="72317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u="sng" dirty="0"/>
              <a:t>How to prepare Y11 for the more challenging questions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B8B9BE-8D60-493A-8526-2952E71DDAAF}"/>
              </a:ext>
            </a:extLst>
          </p:cNvPr>
          <p:cNvSpPr txBox="1"/>
          <p:nvPr/>
        </p:nvSpPr>
        <p:spPr>
          <a:xfrm>
            <a:off x="8571702" y="551307"/>
            <a:ext cx="28929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7030A0"/>
                </a:solidFill>
              </a:rPr>
              <a:t>What skills are needed?</a:t>
            </a:r>
          </a:p>
          <a:p>
            <a:r>
              <a:rPr lang="en-GB" sz="1600" b="1" dirty="0">
                <a:solidFill>
                  <a:srgbClr val="7030A0"/>
                </a:solidFill>
              </a:rPr>
              <a:t>What topics are needed?</a:t>
            </a:r>
          </a:p>
          <a:p>
            <a:r>
              <a:rPr lang="en-GB" sz="1600" b="1" dirty="0">
                <a:solidFill>
                  <a:srgbClr val="7030A0"/>
                </a:solidFill>
              </a:rPr>
              <a:t>How would you start?</a:t>
            </a:r>
          </a:p>
          <a:p>
            <a:r>
              <a:rPr lang="en-GB" sz="1600" b="1" dirty="0">
                <a:solidFill>
                  <a:srgbClr val="7030A0"/>
                </a:solidFill>
              </a:rPr>
              <a:t>What are the steps involved?</a:t>
            </a:r>
          </a:p>
          <a:p>
            <a:r>
              <a:rPr lang="en-GB" sz="1600" b="1" dirty="0">
                <a:solidFill>
                  <a:srgbClr val="7030A0"/>
                </a:solidFill>
              </a:rPr>
              <a:t>Where are the marks allocated?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8CD9F2-9288-40AD-BD7D-E797F0E44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81" y="493152"/>
            <a:ext cx="6507255" cy="43922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FB41C9-757A-4FAA-B998-8E9A0F78AA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2841" y="6128158"/>
            <a:ext cx="2361452" cy="56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75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C8EF75-70B4-48D4-BC29-CBDD111962AC}"/>
              </a:ext>
            </a:extLst>
          </p:cNvPr>
          <p:cNvSpPr txBox="1"/>
          <p:nvPr/>
        </p:nvSpPr>
        <p:spPr>
          <a:xfrm>
            <a:off x="2232222" y="31486"/>
            <a:ext cx="72317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u="sng" dirty="0"/>
              <a:t>How to prepare Y11 for the more challenging questions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B8B9BE-8D60-493A-8526-2952E71DDAAF}"/>
              </a:ext>
            </a:extLst>
          </p:cNvPr>
          <p:cNvSpPr txBox="1"/>
          <p:nvPr/>
        </p:nvSpPr>
        <p:spPr>
          <a:xfrm>
            <a:off x="8571702" y="551307"/>
            <a:ext cx="28929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7030A0"/>
                </a:solidFill>
              </a:rPr>
              <a:t>What skills are needed?</a:t>
            </a:r>
          </a:p>
          <a:p>
            <a:r>
              <a:rPr lang="en-GB" sz="1600" b="1" dirty="0">
                <a:solidFill>
                  <a:srgbClr val="7030A0"/>
                </a:solidFill>
              </a:rPr>
              <a:t>What topics are needed?</a:t>
            </a:r>
          </a:p>
          <a:p>
            <a:r>
              <a:rPr lang="en-GB" sz="1600" b="1" dirty="0">
                <a:solidFill>
                  <a:srgbClr val="7030A0"/>
                </a:solidFill>
              </a:rPr>
              <a:t>How would you start?</a:t>
            </a:r>
          </a:p>
          <a:p>
            <a:r>
              <a:rPr lang="en-GB" sz="1600" b="1" dirty="0">
                <a:solidFill>
                  <a:srgbClr val="7030A0"/>
                </a:solidFill>
              </a:rPr>
              <a:t>What are the steps involved?</a:t>
            </a:r>
          </a:p>
          <a:p>
            <a:r>
              <a:rPr lang="en-GB" sz="1600" b="1" dirty="0">
                <a:solidFill>
                  <a:srgbClr val="7030A0"/>
                </a:solidFill>
              </a:rPr>
              <a:t>Where are the marks allocated?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8CD9F2-9288-40AD-BD7D-E797F0E44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81" y="493152"/>
            <a:ext cx="6507255" cy="43922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FB41C9-757A-4FAA-B998-8E9A0F78AA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2841" y="6128158"/>
            <a:ext cx="2361452" cy="5646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6822B5A-D597-451E-A669-3660D8578F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96" y="2095296"/>
            <a:ext cx="5620665" cy="3444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2F1300-1225-4618-BD22-224511E6F8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05" y="2482910"/>
            <a:ext cx="5164252" cy="3991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7FC5DC0-5C01-45F4-B3B6-C9E55FC0F2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96" y="3045705"/>
            <a:ext cx="3796860" cy="5424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D44C30-0134-455E-9B4E-25FC2D1231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96" y="3751739"/>
            <a:ext cx="7736656" cy="247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6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728CEA-7B19-4C51-9400-5F6765FDF9DA}"/>
              </a:ext>
            </a:extLst>
          </p:cNvPr>
          <p:cNvSpPr txBox="1"/>
          <p:nvPr/>
        </p:nvSpPr>
        <p:spPr>
          <a:xfrm>
            <a:off x="2232222" y="31486"/>
            <a:ext cx="84158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u="sng" dirty="0"/>
              <a:t>How to prepare Y11 for the more challenging questions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F34297-C3B3-4A27-92DA-53C30A83BD95}"/>
              </a:ext>
            </a:extLst>
          </p:cNvPr>
          <p:cNvSpPr txBox="1"/>
          <p:nvPr/>
        </p:nvSpPr>
        <p:spPr>
          <a:xfrm>
            <a:off x="68366" y="637606"/>
            <a:ext cx="2657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/>
              <a:t>Target Higher-Level Topics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B7BD1F-F0C5-4327-B80D-490DDD6F1824}"/>
              </a:ext>
            </a:extLst>
          </p:cNvPr>
          <p:cNvSpPr/>
          <p:nvPr/>
        </p:nvSpPr>
        <p:spPr>
          <a:xfrm>
            <a:off x="68366" y="1139877"/>
            <a:ext cx="120324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000000"/>
                </a:solidFill>
                <a:latin typeface="Arial" panose="020B0604020202020204" pitchFamily="34" charset="0"/>
              </a:rPr>
              <a:t>Focus on Key Topics</a:t>
            </a: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</a:rPr>
              <a:t>: Ensure students master topics that appear </a:t>
            </a:r>
            <a:r>
              <a:rPr lang="en-GB" sz="1400" b="1" dirty="0">
                <a:solidFill>
                  <a:srgbClr val="7030A0"/>
                </a:solidFill>
                <a:latin typeface="Arial" panose="020B0604020202020204" pitchFamily="34" charset="0"/>
              </a:rPr>
              <a:t>frequently</a:t>
            </a: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</a:rPr>
              <a:t> in the higher-tier papers</a:t>
            </a:r>
            <a:endParaRPr lang="en-GB" sz="1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863ED7-85D7-4713-BD32-4A8382E49F1B}"/>
              </a:ext>
            </a:extLst>
          </p:cNvPr>
          <p:cNvSpPr/>
          <p:nvPr/>
        </p:nvSpPr>
        <p:spPr>
          <a:xfrm>
            <a:off x="68366" y="1549815"/>
            <a:ext cx="31646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>
                <a:solidFill>
                  <a:srgbClr val="000000"/>
                </a:solidFill>
                <a:latin typeface="Arial" panose="020B0604020202020204" pitchFamily="34" charset="0"/>
              </a:rPr>
              <a:t>Deepen Conceptual Understanding</a:t>
            </a:r>
            <a:endParaRPr lang="en-GB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DD96A8-D45B-40A5-A211-014038BD2B1F}"/>
              </a:ext>
            </a:extLst>
          </p:cNvPr>
          <p:cNvSpPr txBox="1"/>
          <p:nvPr/>
        </p:nvSpPr>
        <p:spPr>
          <a:xfrm>
            <a:off x="68366" y="2032825"/>
            <a:ext cx="3084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/>
              <a:t>Develop problem-solving skills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ABA023-2B7B-4796-99E9-EAA54E9F654C}"/>
              </a:ext>
            </a:extLst>
          </p:cNvPr>
          <p:cNvSpPr/>
          <p:nvPr/>
        </p:nvSpPr>
        <p:spPr>
          <a:xfrm>
            <a:off x="68365" y="2493783"/>
            <a:ext cx="118615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000000"/>
                </a:solidFill>
                <a:latin typeface="Arial" panose="020B0604020202020204" pitchFamily="34" charset="0"/>
              </a:rPr>
              <a:t>Practice Multi-Step Problems</a:t>
            </a: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</a:rPr>
              <a:t>: Introduce multi-step questions where students have to combine knowledge from different areas (e.g., algebra and geometry).</a:t>
            </a:r>
            <a:endParaRPr lang="en-GB" sz="1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328DB1-06B9-47C0-9E97-C2951174876D}"/>
              </a:ext>
            </a:extLst>
          </p:cNvPr>
          <p:cNvSpPr/>
          <p:nvPr/>
        </p:nvSpPr>
        <p:spPr>
          <a:xfrm>
            <a:off x="68365" y="3038348"/>
            <a:ext cx="6096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400" b="1">
                <a:solidFill>
                  <a:srgbClr val="000000"/>
                </a:solidFill>
                <a:latin typeface="Arial" panose="020B0604020202020204" pitchFamily="34" charset="0"/>
              </a:rPr>
              <a:t>Teach Problem-Solving Strategies</a:t>
            </a:r>
            <a:r>
              <a:rPr lang="en-GB" sz="140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000000"/>
                </a:solidFill>
                <a:latin typeface="Arial" panose="020B0604020202020204" pitchFamily="34" charset="0"/>
              </a:rPr>
              <a:t>Breaking down complex problems into smaller parts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000000"/>
                </a:solidFill>
                <a:latin typeface="Arial" panose="020B0604020202020204" pitchFamily="34" charset="0"/>
              </a:rPr>
              <a:t>Identifying the key information and deciding which maths concepts apply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000000"/>
                </a:solidFill>
                <a:latin typeface="Arial" panose="020B0604020202020204" pitchFamily="34" charset="0"/>
              </a:rPr>
              <a:t>Estimating answers to see if the solution is reasonable</a:t>
            </a:r>
            <a:endParaRPr lang="en-GB" sz="1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CA151FD-3E73-4185-9335-193DBB090CBE}"/>
              </a:ext>
            </a:extLst>
          </p:cNvPr>
          <p:cNvSpPr/>
          <p:nvPr/>
        </p:nvSpPr>
        <p:spPr>
          <a:xfrm>
            <a:off x="68365" y="4207899"/>
            <a:ext cx="10280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000000"/>
                </a:solidFill>
                <a:latin typeface="Arial" panose="020B0604020202020204" pitchFamily="34" charset="0"/>
              </a:rPr>
              <a:t>Work Backwards</a:t>
            </a: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</a:rPr>
              <a:t>: Give them the answer and challenge them to figure out the steps taken to arrive at it.</a:t>
            </a:r>
            <a:endParaRPr lang="en-GB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CC8F2A-53AE-4262-A46E-06FAA6979B28}"/>
              </a:ext>
            </a:extLst>
          </p:cNvPr>
          <p:cNvSpPr txBox="1"/>
          <p:nvPr/>
        </p:nvSpPr>
        <p:spPr>
          <a:xfrm>
            <a:off x="68365" y="4515676"/>
            <a:ext cx="4100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/>
              <a:t>Expose students to challenging questions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1B94B2-A906-433E-80FA-DB6CBF387BB2}"/>
              </a:ext>
            </a:extLst>
          </p:cNvPr>
          <p:cNvSpPr/>
          <p:nvPr/>
        </p:nvSpPr>
        <p:spPr>
          <a:xfrm>
            <a:off x="114335" y="4885008"/>
            <a:ext cx="21178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>
                <a:solidFill>
                  <a:srgbClr val="000000"/>
                </a:solidFill>
                <a:latin typeface="Arial" panose="020B0604020202020204" pitchFamily="34" charset="0"/>
              </a:rPr>
              <a:t>Use Past Exam Papers</a:t>
            </a:r>
            <a:endParaRPr lang="en-GB" sz="1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BBEF29-DE8E-4171-81E5-10C7247EA763}"/>
              </a:ext>
            </a:extLst>
          </p:cNvPr>
          <p:cNvSpPr/>
          <p:nvPr/>
        </p:nvSpPr>
        <p:spPr>
          <a:xfrm>
            <a:off x="114334" y="5194032"/>
            <a:ext cx="19335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>
                <a:solidFill>
                  <a:srgbClr val="000000"/>
                </a:solidFill>
                <a:latin typeface="Arial" panose="020B0604020202020204" pitchFamily="34" charset="0"/>
              </a:rPr>
              <a:t>Use timed questions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8450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6" grpId="0"/>
      <p:bldP spid="9" grpId="0"/>
      <p:bldP spid="7" grpId="0"/>
      <p:bldP spid="10" grpId="0"/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728CEA-7B19-4C51-9400-5F6765FDF9DA}"/>
              </a:ext>
            </a:extLst>
          </p:cNvPr>
          <p:cNvSpPr txBox="1"/>
          <p:nvPr/>
        </p:nvSpPr>
        <p:spPr>
          <a:xfrm>
            <a:off x="3385904" y="166292"/>
            <a:ext cx="50806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u="sng" dirty="0"/>
              <a:t>Challenges facing subject leaders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1A4A49-4D4E-49E7-B519-A55FABAEACDC}"/>
              </a:ext>
            </a:extLst>
          </p:cNvPr>
          <p:cNvSpPr txBox="1"/>
          <p:nvPr/>
        </p:nvSpPr>
        <p:spPr>
          <a:xfrm>
            <a:off x="198464" y="1703182"/>
            <a:ext cx="5039969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What QA techniques do you use?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How do you know all teachers are delivering the </a:t>
            </a:r>
          </a:p>
          <a:p>
            <a:r>
              <a:rPr lang="en-GB" dirty="0"/>
              <a:t>essential knowledge?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How do you know what students are doing?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How do you QA data?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F34297-C3B3-4A27-92DA-53C30A83BD95}"/>
              </a:ext>
            </a:extLst>
          </p:cNvPr>
          <p:cNvSpPr txBox="1"/>
          <p:nvPr/>
        </p:nvSpPr>
        <p:spPr>
          <a:xfrm>
            <a:off x="450134" y="1124716"/>
            <a:ext cx="24878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u="sng" dirty="0"/>
              <a:t>Quality Assurance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B3754-7B5C-4432-A95D-DC26AD7F0796}"/>
              </a:ext>
            </a:extLst>
          </p:cNvPr>
          <p:cNvSpPr txBox="1"/>
          <p:nvPr/>
        </p:nvSpPr>
        <p:spPr>
          <a:xfrm>
            <a:off x="6284752" y="1011681"/>
            <a:ext cx="25671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u="sng" dirty="0"/>
              <a:t>Pressures from SLT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E9FEAA-759E-4559-8AC7-762DD90A40AE}"/>
              </a:ext>
            </a:extLst>
          </p:cNvPr>
          <p:cNvSpPr txBox="1"/>
          <p:nvPr/>
        </p:nvSpPr>
        <p:spPr>
          <a:xfrm>
            <a:off x="5668793" y="1703182"/>
            <a:ext cx="5660845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GCSE and A level outcomes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Underperformance in the team (difficult conversations)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Parental complaints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Timetabling, rooms,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A3A17B1-7FBB-4B84-A9C5-3190AD4A9CAD}"/>
              </a:ext>
            </a:extLst>
          </p:cNvPr>
          <p:cNvCxnSpPr>
            <a:cxnSpLocks/>
          </p:cNvCxnSpPr>
          <p:nvPr/>
        </p:nvCxnSpPr>
        <p:spPr>
          <a:xfrm>
            <a:off x="5285064" y="689512"/>
            <a:ext cx="0" cy="61684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4841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2742CA-E088-4BF3-B546-22B6077DF257}"/>
              </a:ext>
            </a:extLst>
          </p:cNvPr>
          <p:cNvSpPr txBox="1"/>
          <p:nvPr/>
        </p:nvSpPr>
        <p:spPr>
          <a:xfrm>
            <a:off x="3864077" y="132736"/>
            <a:ext cx="50806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u="sng" dirty="0"/>
              <a:t>Lessons Learned from GCSE 2023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A4798DB-587A-4394-A992-57AE465E2C85}"/>
              </a:ext>
            </a:extLst>
          </p:cNvPr>
          <p:cNvCxnSpPr>
            <a:cxnSpLocks/>
          </p:cNvCxnSpPr>
          <p:nvPr/>
        </p:nvCxnSpPr>
        <p:spPr>
          <a:xfrm>
            <a:off x="6096000" y="914400"/>
            <a:ext cx="0" cy="5943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569B95B-E6E6-45A2-BD11-D9D100B189D0}"/>
              </a:ext>
            </a:extLst>
          </p:cNvPr>
          <p:cNvCxnSpPr/>
          <p:nvPr/>
        </p:nvCxnSpPr>
        <p:spPr>
          <a:xfrm>
            <a:off x="0" y="3687097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79C3E6B-767B-422F-B093-BD31103174A7}"/>
              </a:ext>
            </a:extLst>
          </p:cNvPr>
          <p:cNvSpPr txBox="1"/>
          <p:nvPr/>
        </p:nvSpPr>
        <p:spPr>
          <a:xfrm>
            <a:off x="81518" y="847180"/>
            <a:ext cx="3379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/>
              <a:t>Tier entry / exam board decisions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05C7C6-7F24-43A7-B397-508C24C46FAF}"/>
              </a:ext>
            </a:extLst>
          </p:cNvPr>
          <p:cNvSpPr txBox="1"/>
          <p:nvPr/>
        </p:nvSpPr>
        <p:spPr>
          <a:xfrm>
            <a:off x="6404420" y="914400"/>
            <a:ext cx="1166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/>
              <a:t>Key Topics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70163C-BB7B-44E0-AA7D-80560554A13C}"/>
              </a:ext>
            </a:extLst>
          </p:cNvPr>
          <p:cNvSpPr txBox="1"/>
          <p:nvPr/>
        </p:nvSpPr>
        <p:spPr>
          <a:xfrm>
            <a:off x="162232" y="3886200"/>
            <a:ext cx="2517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/>
              <a:t>Key Skills/Exam Strategy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C85CCC-4C78-4C03-8740-28CFF1DA507F}"/>
              </a:ext>
            </a:extLst>
          </p:cNvPr>
          <p:cNvSpPr txBox="1"/>
          <p:nvPr/>
        </p:nvSpPr>
        <p:spPr>
          <a:xfrm>
            <a:off x="6291349" y="3871763"/>
            <a:ext cx="3146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/>
              <a:t>Changes for current Y11 cohort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778F33-3E02-464E-BB36-363025A2067B}"/>
              </a:ext>
            </a:extLst>
          </p:cNvPr>
          <p:cNvSpPr txBox="1"/>
          <p:nvPr/>
        </p:nvSpPr>
        <p:spPr>
          <a:xfrm>
            <a:off x="81518" y="1382812"/>
            <a:ext cx="4237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Timing of tier decisions – no later than </a:t>
            </a:r>
            <a:r>
              <a:rPr lang="en-GB" b="1" dirty="0">
                <a:solidFill>
                  <a:srgbClr val="FF0000"/>
                </a:solidFill>
              </a:rPr>
              <a:t>Feb</a:t>
            </a:r>
            <a:r>
              <a:rPr lang="en-GB" dirty="0"/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EF51FB-D611-489F-8B06-D7428298EFD3}"/>
              </a:ext>
            </a:extLst>
          </p:cNvPr>
          <p:cNvSpPr txBox="1"/>
          <p:nvPr/>
        </p:nvSpPr>
        <p:spPr>
          <a:xfrm>
            <a:off x="81518" y="4348564"/>
            <a:ext cx="604152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Training not to leave gaps</a:t>
            </a:r>
          </a:p>
          <a:p>
            <a:r>
              <a:rPr lang="en-GB" dirty="0"/>
              <a:t>Trying to improve confidence</a:t>
            </a:r>
          </a:p>
          <a:p>
            <a:r>
              <a:rPr lang="en-GB" dirty="0"/>
              <a:t>Start at the back of the exam in lead up to final exams</a:t>
            </a:r>
          </a:p>
          <a:p>
            <a:r>
              <a:rPr lang="en-GB" dirty="0"/>
              <a:t>Improve literacy – helping students to understand the wording</a:t>
            </a:r>
          </a:p>
          <a:p>
            <a:r>
              <a:rPr lang="en-GB" dirty="0"/>
              <a:t>and key points (goal free problems) </a:t>
            </a:r>
          </a:p>
          <a:p>
            <a:r>
              <a:rPr lang="en-GB" dirty="0"/>
              <a:t>Communication mark, encouraging students to answer the </a:t>
            </a:r>
          </a:p>
          <a:p>
            <a:r>
              <a:rPr lang="en-GB" dirty="0"/>
              <a:t>question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EFA0F2-86FE-416E-835B-E2460DF9105B}"/>
              </a:ext>
            </a:extLst>
          </p:cNvPr>
          <p:cNvSpPr txBox="1"/>
          <p:nvPr/>
        </p:nvSpPr>
        <p:spPr>
          <a:xfrm>
            <a:off x="6291349" y="4241095"/>
            <a:ext cx="56943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Marking more harshly – increasing grade boundaries</a:t>
            </a:r>
          </a:p>
          <a:p>
            <a:r>
              <a:rPr lang="en-GB" dirty="0"/>
              <a:t>Ruler for frequency polygons – very harsh on mark scheme</a:t>
            </a:r>
          </a:p>
          <a:p>
            <a:r>
              <a:rPr lang="en-GB" dirty="0"/>
              <a:t>Checking all topics are covered in mock exams</a:t>
            </a:r>
          </a:p>
          <a:p>
            <a:r>
              <a:rPr lang="en-GB" dirty="0"/>
              <a:t>Staple challenge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2391EA-02BA-43C2-AC23-5FB7FD5BD41B}"/>
              </a:ext>
            </a:extLst>
          </p:cNvPr>
          <p:cNvSpPr txBox="1"/>
          <p:nvPr/>
        </p:nvSpPr>
        <p:spPr>
          <a:xfrm>
            <a:off x="6291349" y="1283732"/>
            <a:ext cx="3991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Dots needed on recurring decimal proof!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5254C35-60CE-4A3E-ACB1-946CF99BC3C9}"/>
              </a:ext>
            </a:extLst>
          </p:cNvPr>
          <p:cNvSpPr txBox="1"/>
          <p:nvPr/>
        </p:nvSpPr>
        <p:spPr>
          <a:xfrm>
            <a:off x="81518" y="2154356"/>
            <a:ext cx="2322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Harsher mark schemes</a:t>
            </a:r>
          </a:p>
        </p:txBody>
      </p:sp>
    </p:spTree>
    <p:extLst>
      <p:ext uri="{BB962C8B-B14F-4D97-AF65-F5344CB8AC3E}">
        <p14:creationId xmlns:p14="http://schemas.microsoft.com/office/powerpoint/2010/main" val="1643081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ctem1">
  <a:themeElements>
    <a:clrScheme name="nctem1 11">
      <a:dk1>
        <a:srgbClr val="000000"/>
      </a:dk1>
      <a:lt1>
        <a:srgbClr val="FFFFFF"/>
      </a:lt1>
      <a:dk2>
        <a:srgbClr val="00628C"/>
      </a:dk2>
      <a:lt2>
        <a:srgbClr val="5F5F5F"/>
      </a:lt2>
      <a:accent1>
        <a:srgbClr val="82E6DD"/>
      </a:accent1>
      <a:accent2>
        <a:srgbClr val="C8E2E8"/>
      </a:accent2>
      <a:accent3>
        <a:srgbClr val="FFFFFF"/>
      </a:accent3>
      <a:accent4>
        <a:srgbClr val="000000"/>
      </a:accent4>
      <a:accent5>
        <a:srgbClr val="C1F0EB"/>
      </a:accent5>
      <a:accent6>
        <a:srgbClr val="B5CDD2"/>
      </a:accent6>
      <a:hlink>
        <a:srgbClr val="00628C"/>
      </a:hlink>
      <a:folHlink>
        <a:srgbClr val="B2B2B2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742950" marR="0" indent="-28575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628C"/>
          </a:buClr>
          <a:buSzTx/>
          <a:buFont typeface="Arial" charset="0"/>
          <a:buChar char="●"/>
          <a:tabLst/>
          <a:defRPr kumimoji="0" lang="en-GB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742950" marR="0" indent="-28575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628C"/>
          </a:buClr>
          <a:buSzTx/>
          <a:buFont typeface="Arial" charset="0"/>
          <a:buChar char="●"/>
          <a:tabLst/>
          <a:defRPr kumimoji="0" lang="en-GB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ctem1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tem1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tem1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tem1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tem1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tem1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tem1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tem1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tem1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tem1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tem1 11">
        <a:dk1>
          <a:srgbClr val="000000"/>
        </a:dk1>
        <a:lt1>
          <a:srgbClr val="FFFFFF"/>
        </a:lt1>
        <a:dk2>
          <a:srgbClr val="00628C"/>
        </a:dk2>
        <a:lt2>
          <a:srgbClr val="5F5F5F"/>
        </a:lt2>
        <a:accent1>
          <a:srgbClr val="82E6DD"/>
        </a:accent1>
        <a:accent2>
          <a:srgbClr val="C8E2E8"/>
        </a:accent2>
        <a:accent3>
          <a:srgbClr val="FFFFFF"/>
        </a:accent3>
        <a:accent4>
          <a:srgbClr val="000000"/>
        </a:accent4>
        <a:accent5>
          <a:srgbClr val="C1F0EB"/>
        </a:accent5>
        <a:accent6>
          <a:srgbClr val="B5CDD2"/>
        </a:accent6>
        <a:hlink>
          <a:srgbClr val="00628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nctem1 1">
    <a:dk1>
      <a:srgbClr val="000000"/>
    </a:dk1>
    <a:lt1>
      <a:srgbClr val="FFFFFF"/>
    </a:lt1>
    <a:dk2>
      <a:srgbClr val="006666"/>
    </a:dk2>
    <a:lt2>
      <a:srgbClr val="5F5F5F"/>
    </a:lt2>
    <a:accent1>
      <a:srgbClr val="33CCCC"/>
    </a:accent1>
    <a:accent2>
      <a:srgbClr val="99CCCC"/>
    </a:accent2>
    <a:accent3>
      <a:srgbClr val="FFFFFF"/>
    </a:accent3>
    <a:accent4>
      <a:srgbClr val="000000"/>
    </a:accent4>
    <a:accent5>
      <a:srgbClr val="ADE2E2"/>
    </a:accent5>
    <a:accent6>
      <a:srgbClr val="8AB9B9"/>
    </a:accent6>
    <a:hlink>
      <a:srgbClr val="006666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nctem1 1">
    <a:dk1>
      <a:srgbClr val="000000"/>
    </a:dk1>
    <a:lt1>
      <a:srgbClr val="FFFFFF"/>
    </a:lt1>
    <a:dk2>
      <a:srgbClr val="006666"/>
    </a:dk2>
    <a:lt2>
      <a:srgbClr val="5F5F5F"/>
    </a:lt2>
    <a:accent1>
      <a:srgbClr val="33CCCC"/>
    </a:accent1>
    <a:accent2>
      <a:srgbClr val="99CCCC"/>
    </a:accent2>
    <a:accent3>
      <a:srgbClr val="FFFFFF"/>
    </a:accent3>
    <a:accent4>
      <a:srgbClr val="000000"/>
    </a:accent4>
    <a:accent5>
      <a:srgbClr val="ADE2E2"/>
    </a:accent5>
    <a:accent6>
      <a:srgbClr val="8AB9B9"/>
    </a:accent6>
    <a:hlink>
      <a:srgbClr val="006666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750</Words>
  <Application>Microsoft Macintosh PowerPoint</Application>
  <PresentationFormat>Widescreen</PresentationFormat>
  <Paragraphs>123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nctem1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Secondary Opportunities with your Maths Hub, Turing NW</dc:title>
  <dc:creator>Angela Hart</dc:creator>
  <cp:lastModifiedBy>Michelle Howard</cp:lastModifiedBy>
  <cp:revision>23</cp:revision>
  <dcterms:created xsi:type="dcterms:W3CDTF">2022-10-04T20:52:15Z</dcterms:created>
  <dcterms:modified xsi:type="dcterms:W3CDTF">2024-09-29T13:34:39Z</dcterms:modified>
</cp:coreProperties>
</file>