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61" r:id="rId7"/>
    <p:sldId id="262" r:id="rId8"/>
    <p:sldId id="259" r:id="rId9"/>
    <p:sldId id="265" r:id="rId10"/>
    <p:sldId id="263" r:id="rId11"/>
    <p:sldId id="264" r:id="rId12"/>
    <p:sldId id="267" r:id="rId13"/>
    <p:sldId id="284" r:id="rId14"/>
    <p:sldId id="279" r:id="rId15"/>
    <p:sldId id="268" r:id="rId16"/>
    <p:sldId id="269" r:id="rId17"/>
    <p:sldId id="280" r:id="rId18"/>
    <p:sldId id="281" r:id="rId19"/>
    <p:sldId id="282" r:id="rId20"/>
    <p:sldId id="283" r:id="rId21"/>
    <p:sldId id="285" r:id="rId22"/>
    <p:sldId id="286" r:id="rId23"/>
    <p:sldId id="290" r:id="rId24"/>
    <p:sldId id="287" r:id="rId25"/>
    <p:sldId id="289" r:id="rId26"/>
    <p:sldId id="291" r:id="rId27"/>
    <p:sldId id="292" r:id="rId28"/>
    <p:sldId id="293" r:id="rId29"/>
    <p:sldId id="29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61C24-7AF7-425C-8105-EDE1C6D75B35}" type="datetimeFigureOut">
              <a:rPr lang="en-GB" smtClean="0"/>
              <a:t>09/07/2020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E68FA-7A1D-4D97-8540-3ED0CBCEE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932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61C24-7AF7-425C-8105-EDE1C6D75B35}" type="datetimeFigureOut">
              <a:rPr lang="en-GB" smtClean="0"/>
              <a:t>09/07/2020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E68FA-7A1D-4D97-8540-3ED0CBCEE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393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61C24-7AF7-425C-8105-EDE1C6D75B35}" type="datetimeFigureOut">
              <a:rPr lang="en-GB" smtClean="0"/>
              <a:t>09/07/2020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E68FA-7A1D-4D97-8540-3ED0CBCEE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49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61C24-7AF7-425C-8105-EDE1C6D75B35}" type="datetimeFigureOut">
              <a:rPr lang="en-GB" smtClean="0"/>
              <a:t>09/07/2020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E68FA-7A1D-4D97-8540-3ED0CBCEE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037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61C24-7AF7-425C-8105-EDE1C6D75B35}" type="datetimeFigureOut">
              <a:rPr lang="en-GB" smtClean="0"/>
              <a:t>09/07/2020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E68FA-7A1D-4D97-8540-3ED0CBCEE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939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61C24-7AF7-425C-8105-EDE1C6D75B35}" type="datetimeFigureOut">
              <a:rPr lang="en-GB" smtClean="0"/>
              <a:t>09/07/2020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E68FA-7A1D-4D97-8540-3ED0CBCEE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53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61C24-7AF7-425C-8105-EDE1C6D75B35}" type="datetimeFigureOut">
              <a:rPr lang="en-GB" smtClean="0"/>
              <a:t>09/07/2020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E68FA-7A1D-4D97-8540-3ED0CBCEE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074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61C24-7AF7-425C-8105-EDE1C6D75B35}" type="datetimeFigureOut">
              <a:rPr lang="en-GB" smtClean="0"/>
              <a:t>09/07/2020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E68FA-7A1D-4D97-8540-3ED0CBCEE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039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61C24-7AF7-425C-8105-EDE1C6D75B35}" type="datetimeFigureOut">
              <a:rPr lang="en-GB" smtClean="0"/>
              <a:t>09/07/2020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E68FA-7A1D-4D97-8540-3ED0CBCEE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139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61C24-7AF7-425C-8105-EDE1C6D75B35}" type="datetimeFigureOut">
              <a:rPr lang="en-GB" smtClean="0"/>
              <a:t>09/07/2020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E68FA-7A1D-4D97-8540-3ED0CBCEE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41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61C24-7AF7-425C-8105-EDE1C6D75B35}" type="datetimeFigureOut">
              <a:rPr lang="en-GB" smtClean="0"/>
              <a:t>09/07/2020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E68FA-7A1D-4D97-8540-3ED0CBCEE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80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61C24-7AF7-425C-8105-EDE1C6D75B35}" type="datetimeFigureOut">
              <a:rPr lang="en-GB" smtClean="0"/>
              <a:t>09/07/2020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E68FA-7A1D-4D97-8540-3ED0CBCEE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23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c-qfpObkSjg" TargetMode="External"/><Relationship Id="rId5" Type="http://schemas.openxmlformats.org/officeDocument/2006/relationships/image" Target="../media/image29.jpe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6878" y="198135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Classroom Management in the </a:t>
            </a:r>
            <a:r>
              <a:rPr lang="en-GB" dirty="0" smtClean="0"/>
              <a:t>Covid-19 World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4900" dirty="0" smtClean="0"/>
              <a:t>(Carol Holmes)</a:t>
            </a:r>
            <a:endParaRPr lang="en-GB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6878" y="5202238"/>
            <a:ext cx="9144000" cy="1655762"/>
          </a:xfrm>
        </p:spPr>
        <p:txBody>
          <a:bodyPr>
            <a:normAutofit/>
          </a:bodyPr>
          <a:lstStyle/>
          <a:p>
            <a:r>
              <a:rPr lang="en-GB" sz="4000" dirty="0" smtClean="0"/>
              <a:t> </a:t>
            </a:r>
            <a:r>
              <a:rPr lang="en-GB" sz="4000" dirty="0" smtClean="0">
                <a:solidFill>
                  <a:srgbClr val="002060"/>
                </a:solidFill>
              </a:rPr>
              <a:t>Bolton Learning Partnership T&amp;L Conference, July </a:t>
            </a:r>
            <a:r>
              <a:rPr lang="en-GB" sz="4000" dirty="0" smtClean="0">
                <a:solidFill>
                  <a:srgbClr val="002060"/>
                </a:solidFill>
              </a:rPr>
              <a:t>2020</a:t>
            </a:r>
            <a:endParaRPr lang="en-GB" sz="40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19" y="128806"/>
            <a:ext cx="3565527" cy="920249"/>
          </a:xfrm>
          <a:prstGeom prst="rect">
            <a:avLst/>
          </a:prstGeom>
        </p:spPr>
      </p:pic>
      <p:pic>
        <p:nvPicPr>
          <p:cNvPr id="1026" name="Picture 2" descr="Home - Bolton Learning Partnershi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90" y="5681555"/>
            <a:ext cx="3086544" cy="89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48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471" y="243248"/>
            <a:ext cx="10515600" cy="1325563"/>
          </a:xfrm>
        </p:spPr>
        <p:txBody>
          <a:bodyPr/>
          <a:lstStyle/>
          <a:p>
            <a:r>
              <a:rPr lang="en-GB" dirty="0" smtClean="0"/>
              <a:t>Strategy 2:</a:t>
            </a:r>
            <a:br>
              <a:rPr lang="en-GB" dirty="0" smtClean="0"/>
            </a:br>
            <a:r>
              <a:rPr lang="en-GB" dirty="0" smtClean="0"/>
              <a:t>Classroom rules and expectations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9317" y="1814320"/>
            <a:ext cx="5181600" cy="4351338"/>
          </a:xfrm>
        </p:spPr>
        <p:txBody>
          <a:bodyPr/>
          <a:lstStyle/>
          <a:p>
            <a:r>
              <a:rPr lang="en-GB" dirty="0" smtClean="0"/>
              <a:t>Listening</a:t>
            </a:r>
          </a:p>
          <a:p>
            <a:r>
              <a:rPr lang="en-GB" dirty="0" smtClean="0"/>
              <a:t>Effort</a:t>
            </a:r>
          </a:p>
          <a:p>
            <a:r>
              <a:rPr lang="en-GB" dirty="0" smtClean="0"/>
              <a:t>Independence</a:t>
            </a:r>
          </a:p>
          <a:p>
            <a:r>
              <a:rPr lang="en-GB" dirty="0" smtClean="0"/>
              <a:t>Task completion</a:t>
            </a:r>
          </a:p>
          <a:p>
            <a:r>
              <a:rPr lang="en-GB" dirty="0" smtClean="0"/>
              <a:t>Facing forward</a:t>
            </a:r>
          </a:p>
          <a:p>
            <a:r>
              <a:rPr lang="en-GB" dirty="0" smtClean="0"/>
              <a:t>Type of voice to use</a:t>
            </a:r>
          </a:p>
          <a:p>
            <a:r>
              <a:rPr lang="en-GB" dirty="0" smtClean="0"/>
              <a:t>Where you will stand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60046">
            <a:off x="7870409" y="2244956"/>
            <a:ext cx="4067353" cy="3056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97732">
            <a:off x="4940095" y="2679473"/>
            <a:ext cx="3333750" cy="3333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8367" y="317478"/>
            <a:ext cx="877900" cy="11339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471" y="5761404"/>
            <a:ext cx="3097036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82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5354" y="1811679"/>
            <a:ext cx="9144000" cy="2387600"/>
          </a:xfrm>
        </p:spPr>
        <p:txBody>
          <a:bodyPr>
            <a:normAutofit/>
          </a:bodyPr>
          <a:lstStyle/>
          <a:p>
            <a:r>
              <a:rPr lang="en-GB" i="1" dirty="0" smtClean="0">
                <a:solidFill>
                  <a:srgbClr val="C00000"/>
                </a:solidFill>
              </a:rPr>
              <a:t>Assess where pupils are –</a:t>
            </a:r>
            <a:br>
              <a:rPr lang="en-GB" i="1" dirty="0" smtClean="0">
                <a:solidFill>
                  <a:srgbClr val="C00000"/>
                </a:solidFill>
              </a:rPr>
            </a:br>
            <a:r>
              <a:rPr lang="en-GB" i="1" dirty="0" smtClean="0">
                <a:solidFill>
                  <a:srgbClr val="C00000"/>
                </a:solidFill>
              </a:rPr>
              <a:t>and meet them there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58" y="245654"/>
            <a:ext cx="4663844" cy="12010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358" y="5667834"/>
            <a:ext cx="3090940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11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50" y="0"/>
            <a:ext cx="10515600" cy="1325563"/>
          </a:xfrm>
        </p:spPr>
        <p:txBody>
          <a:bodyPr/>
          <a:lstStyle/>
          <a:p>
            <a:r>
              <a:rPr lang="en-GB" b="1" i="1" dirty="0" smtClean="0">
                <a:solidFill>
                  <a:srgbClr val="C00000"/>
                </a:solidFill>
              </a:rPr>
              <a:t>Assess where pupils are </a:t>
            </a:r>
            <a:endParaRPr lang="en-GB" b="1" i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25562"/>
            <a:ext cx="5602458" cy="4962695"/>
          </a:xfrm>
        </p:spPr>
        <p:txBody>
          <a:bodyPr/>
          <a:lstStyle/>
          <a:p>
            <a:pPr marL="0" indent="0">
              <a:buNone/>
            </a:pPr>
            <a:r>
              <a:rPr lang="en-GB" sz="3600" u="sng" dirty="0" smtClean="0"/>
              <a:t>Strategy 3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Red-amber-green confidence level questionnaires on</a:t>
            </a:r>
          </a:p>
          <a:p>
            <a:pPr marL="0" indent="0">
              <a:buNone/>
            </a:pPr>
            <a:endParaRPr lang="en-GB" sz="3600" dirty="0"/>
          </a:p>
          <a:p>
            <a:r>
              <a:rPr lang="en-GB" sz="3600" dirty="0" smtClean="0"/>
              <a:t>Skills</a:t>
            </a:r>
          </a:p>
          <a:p>
            <a:endParaRPr lang="en-GB" sz="3600" dirty="0"/>
          </a:p>
          <a:p>
            <a:r>
              <a:rPr lang="en-GB" sz="3600" dirty="0" smtClean="0"/>
              <a:t>Topics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899" y="2304550"/>
            <a:ext cx="5013960" cy="2632329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038620" y="1825625"/>
            <a:ext cx="2629485" cy="16390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899" y="5840162"/>
            <a:ext cx="3097036" cy="8961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6758" y="329838"/>
            <a:ext cx="877900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5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50" y="0"/>
            <a:ext cx="10515600" cy="1325563"/>
          </a:xfrm>
        </p:spPr>
        <p:txBody>
          <a:bodyPr/>
          <a:lstStyle/>
          <a:p>
            <a:r>
              <a:rPr lang="en-GB" b="1" i="1" dirty="0" smtClean="0">
                <a:solidFill>
                  <a:srgbClr val="C00000"/>
                </a:solidFill>
              </a:rPr>
              <a:t>Assess where pupils are </a:t>
            </a:r>
            <a:endParaRPr lang="en-GB" b="1" i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0895" y="1138876"/>
            <a:ext cx="5602458" cy="4962695"/>
          </a:xfrm>
        </p:spPr>
        <p:txBody>
          <a:bodyPr/>
          <a:lstStyle/>
          <a:p>
            <a:pPr marL="0" indent="0">
              <a:buNone/>
            </a:pPr>
            <a:r>
              <a:rPr lang="en-GB" sz="3600" u="sng" dirty="0" smtClean="0"/>
              <a:t>Strategy 4</a:t>
            </a:r>
          </a:p>
          <a:p>
            <a:pPr marL="0" indent="0">
              <a:buNone/>
            </a:pPr>
            <a:r>
              <a:rPr lang="en-GB" sz="3600" dirty="0" smtClean="0"/>
              <a:t>Odd one out quiz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2692" r="13000"/>
          <a:stretch/>
        </p:blipFill>
        <p:spPr>
          <a:xfrm>
            <a:off x="1205391" y="2472343"/>
            <a:ext cx="4392636" cy="3323548"/>
          </a:xfrm>
          <a:prstGeom prst="rect">
            <a:avLst/>
          </a:prstGeom>
          <a:ln w="22225">
            <a:solidFill>
              <a:schemeClr val="accent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162" y="1814733"/>
            <a:ext cx="7081070" cy="39811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7332" y="188412"/>
            <a:ext cx="877900" cy="11339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950" y="5914877"/>
            <a:ext cx="3097036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4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50" y="0"/>
            <a:ext cx="10515600" cy="1325563"/>
          </a:xfrm>
        </p:spPr>
        <p:txBody>
          <a:bodyPr/>
          <a:lstStyle/>
          <a:p>
            <a:r>
              <a:rPr lang="en-GB" b="1" i="1" dirty="0" smtClean="0">
                <a:solidFill>
                  <a:srgbClr val="C00000"/>
                </a:solidFill>
              </a:rPr>
              <a:t>Assess where pupils are </a:t>
            </a:r>
            <a:endParaRPr lang="en-GB" b="1" i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0895" y="1138876"/>
            <a:ext cx="5602458" cy="4962695"/>
          </a:xfrm>
        </p:spPr>
        <p:txBody>
          <a:bodyPr/>
          <a:lstStyle/>
          <a:p>
            <a:pPr marL="0" indent="0">
              <a:buNone/>
            </a:pPr>
            <a:r>
              <a:rPr lang="en-GB" sz="3600" u="sng" dirty="0" smtClean="0"/>
              <a:t>Strategy 5</a:t>
            </a:r>
          </a:p>
          <a:p>
            <a:pPr marL="0" indent="0">
              <a:buNone/>
            </a:pPr>
            <a:r>
              <a:rPr lang="en-GB" sz="3600" dirty="0" smtClean="0"/>
              <a:t>Find and replace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50" y="5914877"/>
            <a:ext cx="3097036" cy="8961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6080" y="1026942"/>
            <a:ext cx="8681157" cy="56366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4100" y="300954"/>
            <a:ext cx="877900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13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50" y="0"/>
            <a:ext cx="10515600" cy="1325563"/>
          </a:xfrm>
        </p:spPr>
        <p:txBody>
          <a:bodyPr/>
          <a:lstStyle/>
          <a:p>
            <a:r>
              <a:rPr lang="en-GB" b="1" i="1" dirty="0" smtClean="0">
                <a:solidFill>
                  <a:srgbClr val="C00000"/>
                </a:solidFill>
              </a:rPr>
              <a:t>Assess where pupils are </a:t>
            </a:r>
            <a:endParaRPr lang="en-GB" b="1" i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0895" y="1138876"/>
            <a:ext cx="5602458" cy="4962695"/>
          </a:xfrm>
        </p:spPr>
        <p:txBody>
          <a:bodyPr/>
          <a:lstStyle/>
          <a:p>
            <a:pPr marL="0" indent="0">
              <a:buNone/>
            </a:pPr>
            <a:r>
              <a:rPr lang="en-GB" sz="3600" u="sng" dirty="0" smtClean="0"/>
              <a:t>Strategy 6</a:t>
            </a:r>
          </a:p>
          <a:p>
            <a:pPr marL="0" indent="0">
              <a:buNone/>
            </a:pPr>
            <a:r>
              <a:rPr lang="en-GB" sz="3600" dirty="0" smtClean="0"/>
              <a:t>Key word </a:t>
            </a:r>
          </a:p>
          <a:p>
            <a:pPr marL="0" indent="0">
              <a:buNone/>
            </a:pPr>
            <a:r>
              <a:rPr lang="en-GB" sz="3600" dirty="0" smtClean="0"/>
              <a:t>Scrabble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50" y="5914877"/>
            <a:ext cx="3097036" cy="8961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4100" y="300954"/>
            <a:ext cx="877900" cy="11339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0055" y="1325563"/>
            <a:ext cx="6543368" cy="490962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9247" y="1138876"/>
            <a:ext cx="6182039" cy="497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56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5354" y="1811679"/>
            <a:ext cx="9144000" cy="2387600"/>
          </a:xfrm>
        </p:spPr>
        <p:txBody>
          <a:bodyPr>
            <a:normAutofit/>
          </a:bodyPr>
          <a:lstStyle/>
          <a:p>
            <a:r>
              <a:rPr lang="en-GB" i="1" dirty="0" smtClean="0">
                <a:solidFill>
                  <a:srgbClr val="C00000"/>
                </a:solidFill>
              </a:rPr>
              <a:t>Assess where pupils are –</a:t>
            </a:r>
            <a:br>
              <a:rPr lang="en-GB" i="1" dirty="0" smtClean="0">
                <a:solidFill>
                  <a:srgbClr val="C00000"/>
                </a:solidFill>
              </a:rPr>
            </a:br>
            <a:r>
              <a:rPr lang="en-GB" i="1" dirty="0" smtClean="0">
                <a:solidFill>
                  <a:srgbClr val="C00000"/>
                </a:solidFill>
              </a:rPr>
              <a:t>and meet them there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58" y="245654"/>
            <a:ext cx="4663844" cy="12010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358" y="5667834"/>
            <a:ext cx="3090940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84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50" y="0"/>
            <a:ext cx="10515600" cy="1325563"/>
          </a:xfrm>
        </p:spPr>
        <p:txBody>
          <a:bodyPr/>
          <a:lstStyle/>
          <a:p>
            <a:r>
              <a:rPr lang="en-GB" b="1" i="1" dirty="0" smtClean="0">
                <a:solidFill>
                  <a:srgbClr val="C00000"/>
                </a:solidFill>
              </a:rPr>
              <a:t>Meet the pupils where they are</a:t>
            </a:r>
            <a:endParaRPr lang="en-GB" b="1" i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0895" y="1138876"/>
            <a:ext cx="3688736" cy="4962695"/>
          </a:xfrm>
        </p:spPr>
        <p:txBody>
          <a:bodyPr/>
          <a:lstStyle/>
          <a:p>
            <a:pPr marL="0" indent="0">
              <a:buNone/>
            </a:pPr>
            <a:r>
              <a:rPr lang="en-GB" sz="3600" u="sng" dirty="0" smtClean="0"/>
              <a:t>Strategy 7</a:t>
            </a:r>
          </a:p>
          <a:p>
            <a:pPr marL="0" indent="0">
              <a:buNone/>
            </a:pPr>
            <a:endParaRPr lang="en-GB" sz="3600" dirty="0" smtClean="0"/>
          </a:p>
          <a:p>
            <a:pPr marL="0" indent="0">
              <a:buNone/>
            </a:pPr>
            <a:r>
              <a:rPr lang="en-GB" sz="3600" dirty="0" smtClean="0"/>
              <a:t>Reinforce key concepts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50" y="5914877"/>
            <a:ext cx="3097036" cy="8961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4100" y="300954"/>
            <a:ext cx="877900" cy="11339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5215" t="10735" r="6037" b="8537"/>
          <a:stretch/>
        </p:blipFill>
        <p:spPr>
          <a:xfrm>
            <a:off x="3820548" y="1325563"/>
            <a:ext cx="7493552" cy="565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19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rgbClr val="C00000"/>
                </a:solidFill>
              </a:rPr>
              <a:t>Meet the pupils where they are</a:t>
            </a:r>
            <a:endParaRPr lang="en-GB" b="1" i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3600" u="sng" dirty="0" smtClean="0"/>
              <a:t>Strategy 8</a:t>
            </a:r>
          </a:p>
          <a:p>
            <a:pPr marL="0" indent="0">
              <a:buNone/>
            </a:pPr>
            <a:endParaRPr lang="en-GB" sz="3600" dirty="0" smtClean="0"/>
          </a:p>
          <a:p>
            <a:pPr marL="0" indent="0">
              <a:buNone/>
            </a:pPr>
            <a:r>
              <a:rPr lang="en-GB" sz="4000" dirty="0" smtClean="0"/>
              <a:t>Differentiation!!!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655213" y="2142677"/>
            <a:ext cx="5974080" cy="4351338"/>
          </a:xfrm>
        </p:spPr>
        <p:txBody>
          <a:bodyPr/>
          <a:lstStyle/>
          <a:p>
            <a:r>
              <a:rPr lang="en-GB" sz="4400" strike="sngStrike" dirty="0" smtClean="0"/>
              <a:t>By outcome</a:t>
            </a:r>
          </a:p>
          <a:p>
            <a:r>
              <a:rPr lang="en-GB" sz="4400" dirty="0" smtClean="0"/>
              <a:t>By task</a:t>
            </a:r>
          </a:p>
          <a:p>
            <a:r>
              <a:rPr lang="en-GB" sz="4400" dirty="0" smtClean="0"/>
              <a:t>By resource (alternative or additional)</a:t>
            </a:r>
          </a:p>
          <a:p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50" y="5914877"/>
            <a:ext cx="3097036" cy="8961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4100" y="300954"/>
            <a:ext cx="877900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50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6542" y="168507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i="1" dirty="0" smtClean="0">
                <a:solidFill>
                  <a:srgbClr val="C00000"/>
                </a:solidFill>
              </a:rPr>
              <a:t>Use your repertoire of Behaviour Management Skills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58" y="245654"/>
            <a:ext cx="4663844" cy="12010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358" y="5667834"/>
            <a:ext cx="3090940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36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167" y="24921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 b="1" dirty="0" smtClean="0">
                <a:solidFill>
                  <a:srgbClr val="0070C0"/>
                </a:solidFill>
              </a:rPr>
              <a:t>Starter activity</a:t>
            </a:r>
            <a:endParaRPr lang="en-GB" sz="54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477000" cy="4351338"/>
          </a:xfrm>
        </p:spPr>
        <p:txBody>
          <a:bodyPr>
            <a:normAutofit/>
          </a:bodyPr>
          <a:lstStyle/>
          <a:p>
            <a:r>
              <a:rPr lang="en-GB" sz="4000" dirty="0" smtClean="0"/>
              <a:t>Jot down 3 </a:t>
            </a:r>
            <a:r>
              <a:rPr lang="en-GB" sz="4000" dirty="0" smtClean="0"/>
              <a:t>worries you have about September</a:t>
            </a:r>
            <a:endParaRPr lang="en-GB" sz="4000" dirty="0" smtClean="0"/>
          </a:p>
          <a:p>
            <a:endParaRPr lang="en-GB" sz="4000" dirty="0"/>
          </a:p>
          <a:p>
            <a:r>
              <a:rPr lang="en-GB" sz="4000" dirty="0" smtClean="0"/>
              <a:t>Don’t post them in the chat till I say!</a:t>
            </a:r>
            <a:endParaRPr lang="en-GB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5767" y="249215"/>
            <a:ext cx="881583" cy="11334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167" y="5728868"/>
            <a:ext cx="3090940" cy="896190"/>
          </a:xfrm>
          <a:prstGeom prst="rect">
            <a:avLst/>
          </a:prstGeom>
        </p:spPr>
      </p:pic>
      <p:pic>
        <p:nvPicPr>
          <p:cNvPr id="2050" name="Picture 2" descr="Top Note-Taking Apps For Smartphones And Tablets | TechTree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915" y="1844495"/>
            <a:ext cx="4054525" cy="303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1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rgbClr val="C00000"/>
                </a:solidFill>
              </a:rPr>
              <a:t>Behaviour Management Skills</a:t>
            </a:r>
            <a:endParaRPr lang="en-GB" b="1" i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17342" y="1754859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3600" u="sng" dirty="0" smtClean="0"/>
              <a:t>Strategy 10</a:t>
            </a:r>
          </a:p>
          <a:p>
            <a:pPr marL="0" indent="0">
              <a:buNone/>
            </a:pPr>
            <a:endParaRPr lang="en-GB" sz="3600" dirty="0" smtClean="0"/>
          </a:p>
          <a:p>
            <a:pPr marL="0" indent="0">
              <a:buNone/>
            </a:pPr>
            <a:r>
              <a:rPr lang="en-GB" sz="4000" dirty="0" smtClean="0"/>
              <a:t>Clarity of instruction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598942" y="2011634"/>
            <a:ext cx="6400800" cy="4351338"/>
          </a:xfrm>
        </p:spPr>
        <p:txBody>
          <a:bodyPr/>
          <a:lstStyle/>
          <a:p>
            <a:r>
              <a:rPr lang="en-GB" sz="4400" strike="sngStrike" dirty="0" smtClean="0"/>
              <a:t>Too much information</a:t>
            </a:r>
          </a:p>
          <a:p>
            <a:r>
              <a:rPr lang="en-GB" sz="4400" strike="sngStrike" dirty="0" smtClean="0"/>
              <a:t>Zoning out</a:t>
            </a:r>
          </a:p>
          <a:p>
            <a:r>
              <a:rPr lang="en-GB" sz="4400" dirty="0" smtClean="0"/>
              <a:t>Chunked instructions</a:t>
            </a:r>
          </a:p>
          <a:p>
            <a:r>
              <a:rPr lang="en-GB" sz="4400" dirty="0" smtClean="0"/>
              <a:t>Chunked tasks</a:t>
            </a:r>
          </a:p>
          <a:p>
            <a:r>
              <a:rPr lang="en-GB" sz="4400" dirty="0" smtClean="0"/>
              <a:t>Name precedes instruction/ question</a:t>
            </a:r>
          </a:p>
          <a:p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50" y="5914877"/>
            <a:ext cx="3097036" cy="8961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4100" y="300954"/>
            <a:ext cx="877900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75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rgbClr val="C00000"/>
                </a:solidFill>
              </a:rPr>
              <a:t>Behaviour Management Skills</a:t>
            </a:r>
            <a:endParaRPr lang="en-GB" b="1" i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17342" y="1754859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3600" u="sng" dirty="0" smtClean="0"/>
              <a:t>Strategy 11</a:t>
            </a:r>
          </a:p>
          <a:p>
            <a:pPr marL="0" indent="0">
              <a:buNone/>
            </a:pPr>
            <a:endParaRPr lang="en-GB" sz="3600" dirty="0" smtClean="0"/>
          </a:p>
          <a:p>
            <a:pPr marL="0" indent="0">
              <a:buNone/>
            </a:pPr>
            <a:r>
              <a:rPr lang="en-GB" sz="4000" dirty="0" smtClean="0"/>
              <a:t>Be seen looking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50" y="5914877"/>
            <a:ext cx="3097036" cy="8961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4100" y="300954"/>
            <a:ext cx="877900" cy="1133954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30302">
            <a:off x="6725219" y="1681094"/>
            <a:ext cx="3571875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2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rgbClr val="C00000"/>
                </a:solidFill>
              </a:rPr>
              <a:t>Behaviour Management Skills</a:t>
            </a:r>
            <a:endParaRPr lang="en-GB" b="1" i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17342" y="1754859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3600" u="sng" dirty="0" smtClean="0"/>
              <a:t>Strategy 11</a:t>
            </a:r>
          </a:p>
          <a:p>
            <a:pPr marL="0" indent="0">
              <a:buNone/>
            </a:pPr>
            <a:endParaRPr lang="en-GB" sz="3600" dirty="0" smtClean="0"/>
          </a:p>
          <a:p>
            <a:pPr marL="0" indent="0">
              <a:buNone/>
            </a:pPr>
            <a:r>
              <a:rPr lang="en-GB" sz="4000" dirty="0" smtClean="0"/>
              <a:t>Be seen looking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950" y="5914877"/>
            <a:ext cx="3097036" cy="8961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4100" y="300954"/>
            <a:ext cx="877900" cy="1133954"/>
          </a:xfrm>
          <a:prstGeom prst="rect">
            <a:avLst/>
          </a:prstGeom>
        </p:spPr>
      </p:pic>
      <p:pic>
        <p:nvPicPr>
          <p:cNvPr id="7" name="c-qfpObkSjg"/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62950" y="88221"/>
            <a:ext cx="12029050" cy="676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77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rgbClr val="C00000"/>
                </a:solidFill>
              </a:rPr>
              <a:t>Behaviour Management Skills</a:t>
            </a:r>
            <a:endParaRPr lang="en-GB" b="1" i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17342" y="1754859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3600" u="sng" dirty="0" smtClean="0"/>
              <a:t>Strategy 12</a:t>
            </a:r>
          </a:p>
          <a:p>
            <a:pPr marL="0" indent="0">
              <a:buNone/>
            </a:pPr>
            <a:endParaRPr lang="en-GB" sz="3600" dirty="0" smtClean="0"/>
          </a:p>
          <a:p>
            <a:pPr marL="0" indent="0">
              <a:buNone/>
            </a:pPr>
            <a:r>
              <a:rPr lang="en-GB" sz="4000" dirty="0" smtClean="0"/>
              <a:t>Maybe…but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50" y="5914877"/>
            <a:ext cx="3097036" cy="8961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4100" y="300954"/>
            <a:ext cx="877900" cy="1133954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80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5212" y="1499079"/>
            <a:ext cx="7964388" cy="44799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rgbClr val="C00000"/>
                </a:solidFill>
              </a:rPr>
              <a:t>Behaviour Management Skills</a:t>
            </a:r>
            <a:endParaRPr lang="en-GB" b="1" i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1627114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3600" u="sng" dirty="0" smtClean="0"/>
              <a:t>Strategy 13</a:t>
            </a:r>
          </a:p>
          <a:p>
            <a:pPr marL="0" indent="0">
              <a:buNone/>
            </a:pPr>
            <a:endParaRPr lang="en-GB" sz="3600" dirty="0" smtClean="0"/>
          </a:p>
          <a:p>
            <a:pPr marL="0" indent="0">
              <a:buNone/>
            </a:pPr>
            <a:r>
              <a:rPr lang="en-GB" sz="4000" dirty="0" smtClean="0"/>
              <a:t>Body language and gesture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950" y="5914877"/>
            <a:ext cx="3097036" cy="8961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4100" y="300954"/>
            <a:ext cx="877900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58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rgbClr val="C00000"/>
                </a:solidFill>
              </a:rPr>
              <a:t>Behaviour Management Skills</a:t>
            </a:r>
            <a:endParaRPr lang="en-GB" b="1" i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1627114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3600" u="sng" dirty="0" smtClean="0"/>
              <a:t>Strategy 14</a:t>
            </a:r>
          </a:p>
          <a:p>
            <a:pPr marL="0" indent="0">
              <a:buNone/>
            </a:pPr>
            <a:endParaRPr lang="en-GB" sz="3600" dirty="0" smtClean="0"/>
          </a:p>
          <a:p>
            <a:pPr marL="0" indent="0">
              <a:buNone/>
            </a:pPr>
            <a:r>
              <a:rPr lang="en-GB" sz="4000" dirty="0" smtClean="0"/>
              <a:t>Deliberate </a:t>
            </a:r>
            <a:r>
              <a:rPr lang="en-GB" sz="4000" dirty="0" err="1" smtClean="0"/>
              <a:t>botheredness</a:t>
            </a:r>
            <a:endParaRPr lang="en-GB" sz="4000" dirty="0" smtClean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50" y="5914877"/>
            <a:ext cx="3097036" cy="8961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4100" y="300954"/>
            <a:ext cx="877900" cy="11339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65624">
            <a:off x="7252539" y="1946783"/>
            <a:ext cx="2927839" cy="439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01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306" y="36423"/>
            <a:ext cx="10515600" cy="1325563"/>
          </a:xfrm>
        </p:spPr>
        <p:txBody>
          <a:bodyPr/>
          <a:lstStyle/>
          <a:p>
            <a:r>
              <a:rPr lang="en-GB" b="1" dirty="0" smtClean="0"/>
              <a:t>Outcomes of Today’s Session: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6306" y="1602698"/>
            <a:ext cx="11539388" cy="4351338"/>
          </a:xfrm>
        </p:spPr>
        <p:txBody>
          <a:bodyPr>
            <a:noAutofit/>
          </a:bodyPr>
          <a:lstStyle/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n-GB" sz="3200" dirty="0" smtClean="0"/>
              <a:t>Increased confidence in your own ability to manage the classroom.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n-GB" sz="3200" dirty="0" smtClean="0"/>
              <a:t>Clearer, e</a:t>
            </a:r>
            <a:r>
              <a:rPr lang="en-GB" sz="3200" dirty="0" smtClean="0"/>
              <a:t>vidence-based understanding of how lockdown is likely to have changed students.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n-GB" sz="3200" dirty="0" smtClean="0"/>
              <a:t>Having a range of </a:t>
            </a:r>
            <a:r>
              <a:rPr lang="en-GB" sz="3200" dirty="0"/>
              <a:t>p</a:t>
            </a:r>
            <a:r>
              <a:rPr lang="en-GB" sz="3200" dirty="0" smtClean="0"/>
              <a:t>ractical strategies for your classroom, to mitigate the effects of Covid-19 school closure.</a:t>
            </a:r>
            <a:endParaRPr lang="en-GB" dirty="0"/>
          </a:p>
          <a:p>
            <a:pPr marL="0" indent="0">
              <a:spcAft>
                <a:spcPts val="1200"/>
              </a:spcAft>
              <a:buNone/>
            </a:pP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6964" y="228032"/>
            <a:ext cx="877900" cy="11339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35" y="5744195"/>
            <a:ext cx="3090940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7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My top 3 worries: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135" y="1477895"/>
            <a:ext cx="6109259" cy="4351338"/>
          </a:xfrm>
        </p:spPr>
        <p:txBody>
          <a:bodyPr>
            <a:noAutofit/>
          </a:bodyPr>
          <a:lstStyle/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n-GB" dirty="0" smtClean="0"/>
              <a:t>I’ve forgotten how to teach.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n-GB" dirty="0" smtClean="0"/>
              <a:t>Lockdown has changed the students and they now know nothing, can do nothing, have no routines and hate all forms of authority.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n-GB" dirty="0" smtClean="0"/>
              <a:t>I’ll catch Covid-19.</a:t>
            </a:r>
            <a:endParaRPr lang="en-GB" sz="2400" dirty="0"/>
          </a:p>
          <a:p>
            <a:pPr marL="0" indent="0">
              <a:spcAft>
                <a:spcPts val="1200"/>
              </a:spcAft>
              <a:buNone/>
            </a:pPr>
            <a:endParaRPr lang="en-GB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56856" y="1361986"/>
            <a:ext cx="6310648" cy="5193360"/>
          </a:xfrm>
        </p:spPr>
        <p:txBody>
          <a:bodyPr>
            <a:noAutofit/>
          </a:bodyPr>
          <a:lstStyle/>
          <a:p>
            <a:pPr marL="457200" lvl="1" indent="0">
              <a:spcAft>
                <a:spcPts val="1200"/>
              </a:spcAft>
              <a:buNone/>
            </a:pP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6964" y="228032"/>
            <a:ext cx="877900" cy="11339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35" y="5744195"/>
            <a:ext cx="3090940" cy="896190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082741" y="1434889"/>
            <a:ext cx="6109259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n-GB" dirty="0" smtClean="0"/>
              <a:t>You think that every September and it’s never true.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n-GB" dirty="0" smtClean="0"/>
              <a:t>Lockdown will have changed the students – but not like that!-  and we’ll meet them where they are.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n-GB" dirty="0" smtClean="0"/>
              <a:t>Risks have been minimised. </a:t>
            </a:r>
          </a:p>
          <a:p>
            <a:pPr>
              <a:spcAft>
                <a:spcPts val="1200"/>
              </a:spcAft>
            </a:pPr>
            <a:endParaRPr lang="en-GB" sz="2400" dirty="0" smtClean="0"/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0038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306" y="36423"/>
            <a:ext cx="10515600" cy="1325563"/>
          </a:xfrm>
        </p:spPr>
        <p:txBody>
          <a:bodyPr/>
          <a:lstStyle/>
          <a:p>
            <a:r>
              <a:rPr lang="en-GB" b="1" dirty="0" smtClean="0"/>
              <a:t>Outcomes of Today’s Session: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6306" y="1602698"/>
            <a:ext cx="11539388" cy="4351338"/>
          </a:xfrm>
        </p:spPr>
        <p:txBody>
          <a:bodyPr>
            <a:noAutofit/>
          </a:bodyPr>
          <a:lstStyle/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n-GB" sz="3200" dirty="0" smtClean="0"/>
              <a:t>Increased confidence in your own ability to manage the classroom.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n-GB" sz="3200" dirty="0" smtClean="0"/>
              <a:t>Clearer, e</a:t>
            </a:r>
            <a:r>
              <a:rPr lang="en-GB" sz="3200" dirty="0" smtClean="0"/>
              <a:t>vidence-based understanding of how lockdown is likely to have changed students.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n-GB" sz="3200" dirty="0" smtClean="0"/>
              <a:t>Having a range of </a:t>
            </a:r>
            <a:r>
              <a:rPr lang="en-GB" sz="3200" dirty="0"/>
              <a:t>p</a:t>
            </a:r>
            <a:r>
              <a:rPr lang="en-GB" sz="3200" dirty="0" smtClean="0"/>
              <a:t>ractical strategies for your classroom, to mitigate the effects of Covid-19 school closure.</a:t>
            </a:r>
            <a:endParaRPr lang="en-GB" dirty="0"/>
          </a:p>
          <a:p>
            <a:pPr marL="0" indent="0">
              <a:spcAft>
                <a:spcPts val="1200"/>
              </a:spcAft>
              <a:buNone/>
            </a:pP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6964" y="228032"/>
            <a:ext cx="877900" cy="11339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35" y="5744195"/>
            <a:ext cx="3090940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4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5354" y="181167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What does the evidence say about how lockdown has changed students</a:t>
            </a:r>
            <a:r>
              <a:rPr lang="en-GB" dirty="0" smtClean="0"/>
              <a:t>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58" y="245654"/>
            <a:ext cx="4663844" cy="1201016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358" y="5667834"/>
            <a:ext cx="3090940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82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056" y="228032"/>
            <a:ext cx="10515600" cy="1325563"/>
          </a:xfrm>
        </p:spPr>
        <p:txBody>
          <a:bodyPr/>
          <a:lstStyle/>
          <a:p>
            <a:r>
              <a:rPr lang="en-GB" b="1" dirty="0" smtClean="0"/>
              <a:t>Two key ways in which students have changed: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136" y="1986101"/>
            <a:ext cx="5549720" cy="4351338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GB" sz="5400" dirty="0" smtClean="0"/>
              <a:t>1. Lost learning</a:t>
            </a:r>
            <a:endParaRPr lang="en-GB" sz="5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81352" y="1988657"/>
            <a:ext cx="6310648" cy="840492"/>
          </a:xfrm>
        </p:spPr>
        <p:txBody>
          <a:bodyPr>
            <a:noAutofit/>
          </a:bodyPr>
          <a:lstStyle/>
          <a:p>
            <a:pPr marL="457200" lvl="1" indent="0">
              <a:spcAft>
                <a:spcPts val="1200"/>
              </a:spcAft>
              <a:buNone/>
            </a:pPr>
            <a:r>
              <a:rPr lang="en-GB" sz="5400" dirty="0" smtClean="0"/>
              <a:t>2. Emotional impact</a:t>
            </a:r>
            <a:endParaRPr lang="en-GB" sz="5400" dirty="0" smtClean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6964" y="228032"/>
            <a:ext cx="877900" cy="11339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920" y="3340634"/>
            <a:ext cx="3226719" cy="21472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2" y="2965146"/>
            <a:ext cx="2923046" cy="19451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385" y="3618968"/>
            <a:ext cx="4093698" cy="27184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136" y="5889344"/>
            <a:ext cx="3097036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392" b="5233"/>
          <a:stretch/>
        </p:blipFill>
        <p:spPr>
          <a:xfrm>
            <a:off x="0" y="478302"/>
            <a:ext cx="12192000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89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000" t="8801" r="9469" b="5569"/>
          <a:stretch/>
        </p:blipFill>
        <p:spPr>
          <a:xfrm>
            <a:off x="295422" y="1280159"/>
            <a:ext cx="6414867" cy="3653558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7010400" y="970670"/>
            <a:ext cx="5181600" cy="6689187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GB" dirty="0" smtClean="0"/>
              <a:t>Loss/bereavement</a:t>
            </a:r>
          </a:p>
          <a:p>
            <a:pPr>
              <a:spcAft>
                <a:spcPts val="1800"/>
              </a:spcAft>
            </a:pPr>
            <a:r>
              <a:rPr lang="en-GB" dirty="0" smtClean="0"/>
              <a:t>Challenges at home (conflict, poverty …)</a:t>
            </a:r>
          </a:p>
          <a:p>
            <a:pPr>
              <a:spcAft>
                <a:spcPts val="1800"/>
              </a:spcAft>
            </a:pPr>
            <a:r>
              <a:rPr lang="en-GB" dirty="0" smtClean="0"/>
              <a:t>Unprepared for transitions</a:t>
            </a:r>
          </a:p>
          <a:p>
            <a:pPr>
              <a:spcAft>
                <a:spcPts val="1800"/>
              </a:spcAft>
            </a:pPr>
            <a:r>
              <a:rPr lang="en-GB" dirty="0" smtClean="0"/>
              <a:t>Friendships and bullying</a:t>
            </a:r>
          </a:p>
          <a:p>
            <a:pPr>
              <a:spcAft>
                <a:spcPts val="1800"/>
              </a:spcAft>
            </a:pPr>
            <a:r>
              <a:rPr lang="en-GB" dirty="0" smtClean="0"/>
              <a:t>Increased inequalities</a:t>
            </a:r>
          </a:p>
          <a:p>
            <a:pPr>
              <a:spcAft>
                <a:spcPts val="1800"/>
              </a:spcAft>
            </a:pPr>
            <a:r>
              <a:rPr lang="en-GB" dirty="0" smtClean="0"/>
              <a:t>Fears about safety and the future</a:t>
            </a:r>
          </a:p>
          <a:p>
            <a:pPr>
              <a:spcAft>
                <a:spcPts val="1800"/>
              </a:spcAft>
            </a:pPr>
            <a:r>
              <a:rPr lang="en-GB" dirty="0" smtClean="0"/>
              <a:t>Missing home/ parental care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054" y="5625631"/>
            <a:ext cx="3097036" cy="8961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4299" y="245432"/>
            <a:ext cx="877900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7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966" y="0"/>
            <a:ext cx="10515600" cy="1325563"/>
          </a:xfrm>
        </p:spPr>
        <p:txBody>
          <a:bodyPr/>
          <a:lstStyle/>
          <a:p>
            <a:r>
              <a:rPr lang="en-GB" dirty="0" smtClean="0"/>
              <a:t>Strategy 1: The ‘Recovery Curriculum’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" y="1181686"/>
            <a:ext cx="7329268" cy="5542671"/>
          </a:xfrm>
        </p:spPr>
        <p:txBody>
          <a:bodyPr>
            <a:normAutofit fontScale="92500"/>
          </a:bodyPr>
          <a:lstStyle/>
          <a:p>
            <a:pPr>
              <a:spcAft>
                <a:spcPts val="1200"/>
              </a:spcAft>
            </a:pPr>
            <a:r>
              <a:rPr lang="en-GB" dirty="0" smtClean="0"/>
              <a:t>Unique to your school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Clarity about the new school systems and rules…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…and explicit explanation of how that keeps people safe 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Opportunities to talk and socialise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Signposting further support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Equipping students with IT/ independent skills to flow in and out of a local lockdown</a:t>
            </a:r>
          </a:p>
          <a:p>
            <a:pPr>
              <a:spcAft>
                <a:spcPts val="1200"/>
              </a:spcAft>
            </a:pPr>
            <a:r>
              <a:rPr lang="en-GB" dirty="0" smtClean="0"/>
              <a:t>Meeting pupils where they are – emotionally and academically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0973" r="23402"/>
          <a:stretch/>
        </p:blipFill>
        <p:spPr>
          <a:xfrm>
            <a:off x="7619938" y="1687512"/>
            <a:ext cx="4184028" cy="34190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9566" y="191609"/>
            <a:ext cx="877900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11F6D65F130B4D9742FFF5FD2B3A67" ma:contentTypeVersion="13" ma:contentTypeDescription="Create a new document." ma:contentTypeScope="" ma:versionID="c2fd3a9351381e39b0e0024689d3d417">
  <xsd:schema xmlns:xsd="http://www.w3.org/2001/XMLSchema" xmlns:xs="http://www.w3.org/2001/XMLSchema" xmlns:p="http://schemas.microsoft.com/office/2006/metadata/properties" xmlns:ns3="6ec01367-b47a-4232-bddd-15bfa4662a22" xmlns:ns4="7ad0c8b4-7d5a-4508-a404-d32e13b517a4" targetNamespace="http://schemas.microsoft.com/office/2006/metadata/properties" ma:root="true" ma:fieldsID="268e0a0af9a8e9989acddabe37fa29b8" ns3:_="" ns4:_="">
    <xsd:import namespace="6ec01367-b47a-4232-bddd-15bfa4662a22"/>
    <xsd:import namespace="7ad0c8b4-7d5a-4508-a404-d32e13b517a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c01367-b47a-4232-bddd-15bfa4662a2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d0c8b4-7d5a-4508-a404-d32e13b517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25DBD49-CEBF-4639-959C-D3298BBFA1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ec01367-b47a-4232-bddd-15bfa4662a22"/>
    <ds:schemaRef ds:uri="7ad0c8b4-7d5a-4508-a404-d32e13b517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D07289-F9D2-489C-B9E0-0E992EBF0E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4EE86F-F31D-4D7F-85C8-5210DAF44483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6ec01367-b47a-4232-bddd-15bfa4662a22"/>
    <ds:schemaRef ds:uri="http://schemas.microsoft.com/office/2006/documentManagement/types"/>
    <ds:schemaRef ds:uri="http://schemas.microsoft.com/office/infopath/2007/PartnerControls"/>
    <ds:schemaRef ds:uri="7ad0c8b4-7d5a-4508-a404-d32e13b517a4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498</Words>
  <Application>Microsoft Office PowerPoint</Application>
  <PresentationFormat>Widescreen</PresentationFormat>
  <Paragraphs>110</Paragraphs>
  <Slides>26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Classroom Management in the Covid-19 World  (Carol Holmes)</vt:lpstr>
      <vt:lpstr>Starter activity</vt:lpstr>
      <vt:lpstr>My top 3 worries: </vt:lpstr>
      <vt:lpstr>Outcomes of Today’s Session:</vt:lpstr>
      <vt:lpstr>What does the evidence say about how lockdown has changed students?</vt:lpstr>
      <vt:lpstr>Two key ways in which students have changed:</vt:lpstr>
      <vt:lpstr>PowerPoint Presentation</vt:lpstr>
      <vt:lpstr>PowerPoint Presentation</vt:lpstr>
      <vt:lpstr>Strategy 1: The ‘Recovery Curriculum’</vt:lpstr>
      <vt:lpstr>Strategy 2: Classroom rules and expectations</vt:lpstr>
      <vt:lpstr>Assess where pupils are – and meet them there</vt:lpstr>
      <vt:lpstr>Assess where pupils are </vt:lpstr>
      <vt:lpstr>Assess where pupils are </vt:lpstr>
      <vt:lpstr>Assess where pupils are </vt:lpstr>
      <vt:lpstr>Assess where pupils are </vt:lpstr>
      <vt:lpstr>Assess where pupils are – and meet them there</vt:lpstr>
      <vt:lpstr>Meet the pupils where they are</vt:lpstr>
      <vt:lpstr>Meet the pupils where they are</vt:lpstr>
      <vt:lpstr>Use your repertoire of Behaviour Management Skills</vt:lpstr>
      <vt:lpstr>Behaviour Management Skills</vt:lpstr>
      <vt:lpstr>Behaviour Management Skills</vt:lpstr>
      <vt:lpstr>Behaviour Management Skills</vt:lpstr>
      <vt:lpstr>Behaviour Management Skills</vt:lpstr>
      <vt:lpstr>Behaviour Management Skills</vt:lpstr>
      <vt:lpstr>Behaviour Management Skills</vt:lpstr>
      <vt:lpstr>Outcomes of Today’s Session: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Classroom Management in the Covid-19 World  (Carol Holmes)</dc:title>
  <dc:creator>Carol Holmes</dc:creator>
  <cp:lastModifiedBy>Carol</cp:lastModifiedBy>
  <cp:revision>19</cp:revision>
  <dcterms:created xsi:type="dcterms:W3CDTF">2020-07-09T14:38:22Z</dcterms:created>
  <dcterms:modified xsi:type="dcterms:W3CDTF">2020-07-10T09:50:54Z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0x0101000211F6D65F130B4D9742FFF5FD2B3A67</vt:lpwstr>
  </property>
</Properties>
</file>