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89" r:id="rId2"/>
    <p:sldId id="257" r:id="rId3"/>
    <p:sldId id="256" r:id="rId4"/>
    <p:sldId id="258" r:id="rId5"/>
    <p:sldId id="794" r:id="rId6"/>
    <p:sldId id="338" r:id="rId7"/>
    <p:sldId id="352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A6D7ADE4-30CA-EF48-9CC6-5136580D4A54}">
          <p14:sldIdLst>
            <p14:sldId id="789"/>
            <p14:sldId id="257"/>
            <p14:sldId id="256"/>
            <p14:sldId id="258"/>
            <p14:sldId id="794"/>
            <p14:sldId id="338"/>
            <p14:sldId id="352"/>
          </p14:sldIdLst>
        </p14:section>
        <p14:section name="Notes on T+L" id="{D5A254A2-ADE3-1845-9A0A-EE815A049925}">
          <p14:sldIdLst/>
        </p14:section>
        <p14:section name="Photocopying" id="{A37186F8-4F71-8846-B691-CDC8C9C7FA9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E2F1BB-7F09-5F41-BF21-B07DEDD63AA6}" v="4" dt="2023-03-09T10:42:59.6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486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B5F626-C940-3B44-A27B-A1BC288B5C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5D8CA33-B92E-3545-B646-4A1B7F6BA6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D8EEF0-C672-3D4D-B013-F7ECD76625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3109F-3DD0-0249-A571-FFA99291B8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4574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0CF8C63-7AFC-8644-ACD8-38B03040AE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E886D0E-EFF1-1F46-90C8-0AF51AAF73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1E632B-797A-FC4A-A0EA-0763018FAA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44BB2-3ABD-C94E-BAFC-501F58579D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463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A358D3-8C8D-5A41-99D3-B8180C177B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6DF597-AD92-724C-A5DA-2294520457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E11DB0-1334-3641-9228-5107B228B9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91B2A-DF42-F34C-A439-9055885CA4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1751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3941E4-664A-B44B-9E72-11A2B909C8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7C1011-7809-6945-ACDB-6A1295B063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1F9376-3CB4-5644-966A-8DE84CC635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51FC8-96D1-0C40-8995-77DD144D86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0511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6D0528-7A98-894C-81AB-7E5676715B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851530-73AB-8A42-9738-C23388807C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CF8E269-492D-0B42-BFA3-EFB4F01BAA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F2F49-FCA5-2C48-BB59-45638F1791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3378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0E145D6-9CDA-9649-A7D2-CCCD95C322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55D08B4-E735-2C45-A7CF-8082576114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B742E2-9B7B-B342-A531-D641CBE102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A47DB-E921-1D43-8D78-55CDAE4008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6749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5AA46E-6AE2-F64A-9E3F-F500E30132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D9214D-1F53-DA40-AE57-35C310CF26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9CB7EE-85AE-8F42-8A46-1C3D3FEDFA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6E025-D77C-2043-AD0D-A52AEB0E0D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7810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175DA83-FD0B-E94E-94E1-47A35653A7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7EE7D8F-2C8A-F34B-91D0-41E5479853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A8119C6-7302-1841-A567-23AB50E51E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8F8A86-3FAE-054D-AD87-1ED8344164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4339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98A3BF9-14BE-EE4A-BC0B-EBA76C841F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0B5DEC1-E89F-6047-BEA3-791EFB3E7E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8E84DAC-2D42-BA4E-B8BA-6F19AB68A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6AD2B-4060-9841-9343-A60531804D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8480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323E200-4F1D-C54A-873F-24A8ADE8F9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855A056-D7D9-974E-8422-C27DF0E772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9C368B1-11EE-C14D-9970-6FD17C9C9F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1A294-27C3-6C42-8529-A4596703A5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0665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FA40A7-C24C-6B43-BCF4-9CB8CC5004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896FB8-DF5C-5947-AC2A-D969A26F28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5F9423-BF68-9949-ABDB-963A5F589E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90776-925A-9546-905A-406624D30F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0775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F84F55-8729-3749-BC26-3135A7F815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3BD9D6-D987-544E-ADB3-F0C015EDCF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E116F4-03E4-6D44-B2FC-48F48D41D5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0EB4B-312A-1F41-8CEF-B5F1BA8ADA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0062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87539CA-D35A-1D49-BACF-CCFEE20934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F3CAB6C-D917-7F4B-8DDF-0D37A31FCF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80014DF-EFF1-6D42-BC3E-2F9AB5402DB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B7AE4B0-E910-5547-A08E-B87509C97B3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6655FEC-DA59-FA46-957D-F9CFB0CD2B6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D2CEB89-6908-2A4B-A1CB-2CD5A75DA3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6">
            <a:extLst>
              <a:ext uri="{FF2B5EF4-FFF2-40B4-BE49-F238E27FC236}">
                <a16:creationId xmlns:a16="http://schemas.microsoft.com/office/drawing/2014/main" id="{18363B4B-82CA-654B-816E-B32966A83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49324"/>
            <a:ext cx="8136903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b="1"/>
              <a:t>How do stacks and stumps form?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/>
              <a:t>Consensus- 10 minute independent activity</a:t>
            </a:r>
          </a:p>
          <a:p>
            <a:pPr marL="457200" indent="-457200" algn="ctr" eaLnBrk="1" hangingPunct="1">
              <a:spcBef>
                <a:spcPct val="0"/>
              </a:spcBef>
              <a:buFontTx/>
              <a:buAutoNum type="arabicParenR"/>
            </a:pPr>
            <a:r>
              <a:rPr lang="en-GB" altLang="en-US" sz="2400"/>
              <a:t>Shade in where the erosion would happen</a:t>
            </a:r>
          </a:p>
          <a:p>
            <a:pPr marL="457200" indent="-457200" algn="ctr" eaLnBrk="1" hangingPunct="1">
              <a:spcBef>
                <a:spcPct val="0"/>
              </a:spcBef>
              <a:buFontTx/>
              <a:buAutoNum type="arabicParenR"/>
            </a:pPr>
            <a:r>
              <a:rPr lang="en-GB" altLang="en-US" sz="2400"/>
              <a:t>Explain the process using the key words in the target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n-GB" altLang="en-US" sz="2400" i="1">
                <a:solidFill>
                  <a:srgbClr val="0070C0"/>
                </a:solidFill>
              </a:rPr>
              <a:t>Firstly…      secondly     then      moreover    finally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2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952352-5732-D742-93B4-5D8D7F662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636" y="2492896"/>
            <a:ext cx="6964727" cy="420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674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0" y="3421558"/>
            <a:ext cx="914400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575052" y="1"/>
            <a:ext cx="1" cy="6849946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Plaque 3"/>
          <p:cNvSpPr/>
          <p:nvPr/>
        </p:nvSpPr>
        <p:spPr>
          <a:xfrm>
            <a:off x="3435361" y="2409458"/>
            <a:ext cx="2230541" cy="2051295"/>
          </a:xfrm>
          <a:prstGeom prst="plaqu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spcCol="0" rtlCol="0" anchor="ctr"/>
          <a:lstStyle/>
          <a:p>
            <a:pPr algn="ctr"/>
            <a:endParaRPr lang="en-US" sz="1143"/>
          </a:p>
        </p:txBody>
      </p:sp>
      <p:sp>
        <p:nvSpPr>
          <p:cNvPr id="5" name="TextBox 4"/>
          <p:cNvSpPr txBox="1"/>
          <p:nvPr/>
        </p:nvSpPr>
        <p:spPr>
          <a:xfrm rot="10800000">
            <a:off x="4098984" y="2391440"/>
            <a:ext cx="779381" cy="257122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1071">
                <a:latin typeface="KG Second Chances Sketch"/>
                <a:cs typeface="KG Second Chances Sketch"/>
              </a:rPr>
              <a:t>Consensus</a:t>
            </a:r>
          </a:p>
        </p:txBody>
      </p:sp>
      <p:sp>
        <p:nvSpPr>
          <p:cNvPr id="6" name="TextBox 5"/>
          <p:cNvSpPr txBox="1"/>
          <p:nvPr/>
        </p:nvSpPr>
        <p:spPr>
          <a:xfrm rot="16200000">
            <a:off x="5145407" y="3292725"/>
            <a:ext cx="779381" cy="257122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1071">
                <a:latin typeface="KG Second Chances Sketch"/>
                <a:cs typeface="KG Second Chances Sketch"/>
              </a:rPr>
              <a:t>Consensus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70332" y="4199143"/>
            <a:ext cx="779381" cy="257122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1071">
                <a:latin typeface="KG Second Chances Sketch"/>
                <a:cs typeface="KG Second Chances Sketch"/>
              </a:rPr>
              <a:t>Consensus</a:t>
            </a:r>
          </a:p>
        </p:txBody>
      </p:sp>
      <p:sp>
        <p:nvSpPr>
          <p:cNvPr id="8" name="TextBox 7"/>
          <p:cNvSpPr txBox="1"/>
          <p:nvPr/>
        </p:nvSpPr>
        <p:spPr>
          <a:xfrm rot="5400000">
            <a:off x="3176476" y="3289175"/>
            <a:ext cx="779381" cy="257122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1071">
                <a:latin typeface="KG Second Chances Sketch"/>
                <a:cs typeface="KG Second Chances Sketch"/>
              </a:rPr>
              <a:t>Consensus</a:t>
            </a:r>
          </a:p>
        </p:txBody>
      </p:sp>
      <p:sp>
        <p:nvSpPr>
          <p:cNvPr id="13" name="TextBox 12"/>
          <p:cNvSpPr txBox="1"/>
          <p:nvPr/>
        </p:nvSpPr>
        <p:spPr>
          <a:xfrm rot="5400000">
            <a:off x="3176476" y="3276717"/>
            <a:ext cx="779381" cy="257122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1071">
                <a:latin typeface="KG Second Chances Sketch"/>
                <a:cs typeface="KG Second Chances Sketch"/>
              </a:rPr>
              <a:t>Consensus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C80467-8787-EA45-BACA-0044CE3C91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70" b="22727"/>
          <a:stretch/>
        </p:blipFill>
        <p:spPr>
          <a:xfrm>
            <a:off x="253341" y="3479074"/>
            <a:ext cx="2929659" cy="12208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72EBDB-F0F0-9748-981D-8820686A1E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70" b="22727"/>
          <a:stretch/>
        </p:blipFill>
        <p:spPr>
          <a:xfrm>
            <a:off x="5940121" y="3479074"/>
            <a:ext cx="2929659" cy="12208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DA047E1-FA31-6644-BF24-2ED7215071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70" b="22727"/>
          <a:stretch/>
        </p:blipFill>
        <p:spPr>
          <a:xfrm rot="10800000">
            <a:off x="307521" y="2040366"/>
            <a:ext cx="2929659" cy="122087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33FB802-9312-F240-88D0-9F52692122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70" b="22727"/>
          <a:stretch/>
        </p:blipFill>
        <p:spPr>
          <a:xfrm rot="10800000">
            <a:off x="5898931" y="1909560"/>
            <a:ext cx="2929659" cy="1220878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8E6AD17-AD10-3D47-95F8-E3AD3FCC5E09}"/>
              </a:ext>
            </a:extLst>
          </p:cNvPr>
          <p:cNvCxnSpPr/>
          <p:nvPr/>
        </p:nvCxnSpPr>
        <p:spPr>
          <a:xfrm>
            <a:off x="611560" y="4144784"/>
            <a:ext cx="144016" cy="2571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FAC5719-F982-7A49-9FC0-20A29207CE1C}"/>
              </a:ext>
            </a:extLst>
          </p:cNvPr>
          <p:cNvCxnSpPr/>
          <p:nvPr/>
        </p:nvCxnSpPr>
        <p:spPr>
          <a:xfrm>
            <a:off x="6309499" y="4153593"/>
            <a:ext cx="144016" cy="2571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22FB8E1-882B-B449-91FF-F50A693260AA}"/>
              </a:ext>
            </a:extLst>
          </p:cNvPr>
          <p:cNvCxnSpPr>
            <a:cxnSpLocks/>
          </p:cNvCxnSpPr>
          <p:nvPr/>
        </p:nvCxnSpPr>
        <p:spPr>
          <a:xfrm>
            <a:off x="8316416" y="2159756"/>
            <a:ext cx="144016" cy="333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22CFB8D-C047-FF43-AB6E-771B18DE8378}"/>
              </a:ext>
            </a:extLst>
          </p:cNvPr>
          <p:cNvCxnSpPr>
            <a:cxnSpLocks/>
          </p:cNvCxnSpPr>
          <p:nvPr/>
        </p:nvCxnSpPr>
        <p:spPr>
          <a:xfrm>
            <a:off x="2746226" y="2326326"/>
            <a:ext cx="144016" cy="333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1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que 3"/>
          <p:cNvSpPr/>
          <p:nvPr/>
        </p:nvSpPr>
        <p:spPr>
          <a:xfrm>
            <a:off x="3435361" y="2409458"/>
            <a:ext cx="2230541" cy="2051295"/>
          </a:xfrm>
          <a:prstGeom prst="plaqu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spcCol="0" rtlCol="0" anchor="ctr"/>
          <a:lstStyle/>
          <a:p>
            <a:pPr algn="ctr"/>
            <a:endParaRPr lang="en-US" sz="1143"/>
          </a:p>
        </p:txBody>
      </p:sp>
      <p:sp>
        <p:nvSpPr>
          <p:cNvPr id="5" name="TextBox 4"/>
          <p:cNvSpPr txBox="1"/>
          <p:nvPr/>
        </p:nvSpPr>
        <p:spPr>
          <a:xfrm rot="10800000">
            <a:off x="4098984" y="2391440"/>
            <a:ext cx="779381" cy="257122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1071">
                <a:latin typeface="KG Second Chances Sketch"/>
                <a:cs typeface="KG Second Chances Sketch"/>
              </a:rPr>
              <a:t>Consensus</a:t>
            </a:r>
          </a:p>
        </p:txBody>
      </p:sp>
      <p:sp>
        <p:nvSpPr>
          <p:cNvPr id="6" name="TextBox 5"/>
          <p:cNvSpPr txBox="1"/>
          <p:nvPr/>
        </p:nvSpPr>
        <p:spPr>
          <a:xfrm rot="16200000">
            <a:off x="5145407" y="3178765"/>
            <a:ext cx="779381" cy="257122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1071">
                <a:latin typeface="KG Second Chances Sketch"/>
                <a:cs typeface="KG Second Chances Sketch"/>
              </a:rPr>
              <a:t>Consensus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70332" y="4199143"/>
            <a:ext cx="779381" cy="257122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1071">
                <a:latin typeface="KG Second Chances Sketch"/>
                <a:cs typeface="KG Second Chances Sketch"/>
              </a:rPr>
              <a:t>Consensus</a:t>
            </a:r>
          </a:p>
        </p:txBody>
      </p:sp>
      <p:sp>
        <p:nvSpPr>
          <p:cNvPr id="8" name="TextBox 7"/>
          <p:cNvSpPr txBox="1"/>
          <p:nvPr/>
        </p:nvSpPr>
        <p:spPr>
          <a:xfrm rot="5400000">
            <a:off x="3176476" y="3289175"/>
            <a:ext cx="779381" cy="257122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1071">
                <a:latin typeface="KG Second Chances Sketch"/>
                <a:cs typeface="KG Second Chances Sketch"/>
              </a:rPr>
              <a:t>Consensus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404292" y="0"/>
            <a:ext cx="3739709" cy="2650806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0" y="4199142"/>
            <a:ext cx="3696970" cy="265885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2" y="2"/>
            <a:ext cx="3696969" cy="265080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5464422" y="4199143"/>
            <a:ext cx="3696969" cy="265080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7A5B3247-D2E3-F748-8BC0-563511FF4F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70" b="22727"/>
          <a:stretch/>
        </p:blipFill>
        <p:spPr>
          <a:xfrm>
            <a:off x="3216607" y="4727582"/>
            <a:ext cx="2929659" cy="1220878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20EC02E-56C7-014C-881B-6D53727B111F}"/>
              </a:ext>
            </a:extLst>
          </p:cNvPr>
          <p:cNvCxnSpPr/>
          <p:nvPr/>
        </p:nvCxnSpPr>
        <p:spPr>
          <a:xfrm>
            <a:off x="3574826" y="5393292"/>
            <a:ext cx="144016" cy="2571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14E90825-B2CF-F046-BF41-51ED5F2B87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70" b="22727"/>
          <a:stretch/>
        </p:blipFill>
        <p:spPr>
          <a:xfrm rot="10800000">
            <a:off x="3144599" y="961994"/>
            <a:ext cx="2929659" cy="122087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EEB9FCD-5655-FD46-BBAA-87F1098962E7}"/>
              </a:ext>
            </a:extLst>
          </p:cNvPr>
          <p:cNvCxnSpPr>
            <a:cxnSpLocks/>
          </p:cNvCxnSpPr>
          <p:nvPr/>
        </p:nvCxnSpPr>
        <p:spPr>
          <a:xfrm rot="10800000">
            <a:off x="5535097" y="1242796"/>
            <a:ext cx="144016" cy="2571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6B5C6ED-352B-4642-BD78-56F6EEECD8D4}"/>
              </a:ext>
            </a:extLst>
          </p:cNvPr>
          <p:cNvSpPr txBox="1"/>
          <p:nvPr/>
        </p:nvSpPr>
        <p:spPr>
          <a:xfrm rot="5400000">
            <a:off x="1563269" y="2302299"/>
            <a:ext cx="779381" cy="257122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1071">
                <a:latin typeface="KG Second Chances Sketch"/>
                <a:cs typeface="KG Second Chances Sketch"/>
              </a:rPr>
              <a:t>Consensus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9981B65-1508-7046-923D-8D181561FC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70" b="22727"/>
          <a:stretch/>
        </p:blipFill>
        <p:spPr>
          <a:xfrm rot="5400000">
            <a:off x="709544" y="2830738"/>
            <a:ext cx="2929659" cy="1220878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C187887-DCCD-B748-ACA1-A82C93B3D09D}"/>
              </a:ext>
            </a:extLst>
          </p:cNvPr>
          <p:cNvCxnSpPr>
            <a:cxnSpLocks/>
          </p:cNvCxnSpPr>
          <p:nvPr/>
        </p:nvCxnSpPr>
        <p:spPr>
          <a:xfrm rot="5400000">
            <a:off x="1880951" y="2280897"/>
            <a:ext cx="144016" cy="2571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605F8ED-1096-6B42-B854-C5DF9F1B37DF}"/>
              </a:ext>
            </a:extLst>
          </p:cNvPr>
          <p:cNvSpPr txBox="1"/>
          <p:nvPr/>
        </p:nvSpPr>
        <p:spPr>
          <a:xfrm rot="16200000">
            <a:off x="6418609" y="2286097"/>
            <a:ext cx="779381" cy="257122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1071">
                <a:latin typeface="KG Second Chances Sketch"/>
                <a:cs typeface="KG Second Chances Sketch"/>
              </a:rPr>
              <a:t>Consensus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6DACDC2-9368-2443-AE2C-6DB4FBA452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70" b="22727"/>
          <a:stretch/>
        </p:blipFill>
        <p:spPr>
          <a:xfrm rot="16200000">
            <a:off x="5559566" y="2807296"/>
            <a:ext cx="2929659" cy="1220878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3EB5E0-413A-E74E-9ECD-B191D64CED01}"/>
              </a:ext>
            </a:extLst>
          </p:cNvPr>
          <p:cNvCxnSpPr>
            <a:cxnSpLocks/>
          </p:cNvCxnSpPr>
          <p:nvPr/>
        </p:nvCxnSpPr>
        <p:spPr>
          <a:xfrm rot="16200000">
            <a:off x="7100111" y="4294145"/>
            <a:ext cx="144016" cy="2571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919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271C6C7-9273-BC4C-98AD-24791F21DC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70" b="22727"/>
          <a:stretch/>
        </p:blipFill>
        <p:spPr>
          <a:xfrm>
            <a:off x="618122" y="2018805"/>
            <a:ext cx="7907756" cy="329540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57870CC-BE3A-FC4E-9962-2CF7B2C811A3}"/>
              </a:ext>
            </a:extLst>
          </p:cNvPr>
          <p:cNvCxnSpPr/>
          <p:nvPr/>
        </p:nvCxnSpPr>
        <p:spPr>
          <a:xfrm>
            <a:off x="1691680" y="4005064"/>
            <a:ext cx="288032" cy="5760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794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2812E-3910-B944-BEFF-7895ECC43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7D5BC60-27ED-2C40-A31F-4D3BA0B525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5975352"/>
              </p:ext>
            </p:extLst>
          </p:nvPr>
        </p:nvGraphicFramePr>
        <p:xfrm>
          <a:off x="457200" y="1600200"/>
          <a:ext cx="8435280" cy="326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64978">
                  <a:extLst>
                    <a:ext uri="{9D8B030D-6E8A-4147-A177-3AD203B41FA5}">
                      <a16:colId xmlns:a16="http://schemas.microsoft.com/office/drawing/2014/main" val="1932489465"/>
                    </a:ext>
                  </a:extLst>
                </a:gridCol>
                <a:gridCol w="2050022">
                  <a:extLst>
                    <a:ext uri="{9D8B030D-6E8A-4147-A177-3AD203B41FA5}">
                      <a16:colId xmlns:a16="http://schemas.microsoft.com/office/drawing/2014/main" val="3369486657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95613162"/>
                    </a:ext>
                  </a:extLst>
                </a:gridCol>
              </a:tblGrid>
              <a:tr h="65379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Target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Actual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639430"/>
                  </a:ext>
                </a:extLst>
              </a:tr>
              <a:tr h="653792">
                <a:tc>
                  <a:txBody>
                    <a:bodyPr/>
                    <a:lstStyle/>
                    <a:p>
                      <a:r>
                        <a:rPr lang="en-US"/>
                        <a:t>5 point words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795817"/>
                  </a:ext>
                </a:extLst>
              </a:tr>
              <a:tr h="653792">
                <a:tc>
                  <a:txBody>
                    <a:bodyPr/>
                    <a:lstStyle/>
                    <a:p>
                      <a:r>
                        <a:rPr lang="en-US"/>
                        <a:t>3 point words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574099"/>
                  </a:ext>
                </a:extLst>
              </a:tr>
              <a:tr h="653792">
                <a:tc>
                  <a:txBody>
                    <a:bodyPr/>
                    <a:lstStyle/>
                    <a:p>
                      <a:r>
                        <a:rPr lang="en-US"/>
                        <a:t>1 point word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6211772"/>
                  </a:ext>
                </a:extLst>
              </a:tr>
              <a:tr h="653792">
                <a:tc>
                  <a:txBody>
                    <a:bodyPr/>
                    <a:lstStyle/>
                    <a:p>
                      <a:r>
                        <a:rPr lang="en-US"/>
                        <a:t>Overall 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7488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6254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47686-891A-9546-84E9-81584F315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76464" y="91192"/>
            <a:ext cx="6826250" cy="1209675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en-GB" altLang="en-US" sz="2400" u="sng" dirty="0">
                <a:solidFill>
                  <a:srgbClr val="7030A0"/>
                </a:solidFill>
              </a:rPr>
              <a:t>Explain how stacks and stumps form</a:t>
            </a:r>
            <a:endParaRPr lang="en-GB" altLang="en-US" sz="2400" u="sng" dirty="0"/>
          </a:p>
        </p:txBody>
      </p:sp>
      <p:pic>
        <p:nvPicPr>
          <p:cNvPr id="29700" name="Picture 5">
            <a:extLst>
              <a:ext uri="{FF2B5EF4-FFF2-40B4-BE49-F238E27FC236}">
                <a16:creationId xmlns:a16="http://schemas.microsoft.com/office/drawing/2014/main" id="{A3DC42C8-0CF5-0046-8F68-3F6109790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0" t="22482" r="59547" b="22438"/>
          <a:stretch>
            <a:fillRect/>
          </a:stretch>
        </p:blipFill>
        <p:spPr bwMode="auto">
          <a:xfrm>
            <a:off x="9525" y="1331913"/>
            <a:ext cx="2300288" cy="556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8101CD-DFB2-7B4B-82CD-29910F5F5B3A}"/>
              </a:ext>
            </a:extLst>
          </p:cNvPr>
          <p:cNvSpPr txBox="1"/>
          <p:nvPr/>
        </p:nvSpPr>
        <p:spPr>
          <a:xfrm>
            <a:off x="2376380" y="4831696"/>
            <a:ext cx="3871984" cy="1816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67" dirty="0"/>
              <a:t>Level 1: Start climbing out of the pit:</a:t>
            </a:r>
          </a:p>
          <a:p>
            <a:pPr>
              <a:defRPr/>
            </a:pPr>
            <a:r>
              <a:rPr lang="en-US" sz="1867" b="1" dirty="0"/>
              <a:t>Describe the sequence of the  landform formation.   </a:t>
            </a:r>
            <a:endParaRPr lang="en-US" sz="1867" b="1" dirty="0">
              <a:solidFill>
                <a:srgbClr val="00B0F0"/>
              </a:solidFill>
            </a:endParaRPr>
          </a:p>
          <a:p>
            <a:pPr>
              <a:defRPr/>
            </a:pPr>
            <a:r>
              <a:rPr lang="en-GB" sz="1867" i="1" dirty="0"/>
              <a:t>Firstly a crack forms in the headland by..</a:t>
            </a:r>
            <a:endParaRPr lang="en-US" sz="1867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EA3FEB-56E5-8049-BF43-644C89DEB2F8}"/>
              </a:ext>
            </a:extLst>
          </p:cNvPr>
          <p:cNvSpPr txBox="1"/>
          <p:nvPr/>
        </p:nvSpPr>
        <p:spPr>
          <a:xfrm>
            <a:off x="2382838" y="3225466"/>
            <a:ext cx="3070905" cy="1241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67" dirty="0"/>
              <a:t>Level 2: Climb out of the pit:</a:t>
            </a:r>
          </a:p>
          <a:p>
            <a:pPr>
              <a:defRPr/>
            </a:pPr>
            <a:r>
              <a:rPr lang="en-US" sz="1867" b="1" dirty="0"/>
              <a:t>Explain the sequence using key words</a:t>
            </a:r>
            <a:endParaRPr lang="en-US" sz="1867" b="1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F1D33F-E7D4-A949-AA01-7A9769CDE246}"/>
              </a:ext>
            </a:extLst>
          </p:cNvPr>
          <p:cNvSpPr txBox="1"/>
          <p:nvPr/>
        </p:nvSpPr>
        <p:spPr>
          <a:xfrm>
            <a:off x="2382837" y="1331913"/>
            <a:ext cx="4066949" cy="954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67" dirty="0"/>
              <a:t>Level 3: Fly off</a:t>
            </a:r>
          </a:p>
          <a:p>
            <a:pPr>
              <a:defRPr/>
            </a:pPr>
            <a:r>
              <a:rPr lang="en-US" sz="1867" b="1" dirty="0"/>
              <a:t>Explain the sequence in order using all of the key words</a:t>
            </a:r>
            <a:endParaRPr lang="en-US" sz="1867" b="1" dirty="0">
              <a:solidFill>
                <a:srgbClr val="C00000"/>
              </a:solidFill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9CE91A4D-AA16-254D-93E8-8928CA67C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364" y="4941167"/>
            <a:ext cx="2895636" cy="186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868251C-E1A4-3541-B43C-E152BAAC4F62}"/>
              </a:ext>
            </a:extLst>
          </p:cNvPr>
          <p:cNvSpPr/>
          <p:nvPr/>
        </p:nvSpPr>
        <p:spPr>
          <a:xfrm>
            <a:off x="5038329" y="253079"/>
            <a:ext cx="40669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GB" altLang="en-US" sz="2400" i="1" dirty="0">
                <a:solidFill>
                  <a:srgbClr val="0070C0"/>
                </a:solidFill>
              </a:rPr>
              <a:t>Firstly…      </a:t>
            </a:r>
          </a:p>
          <a:p>
            <a:pPr algn="ctr" eaLnBrk="1" hangingPunct="1"/>
            <a:r>
              <a:rPr lang="en-GB" altLang="en-US" sz="2400" i="1" dirty="0">
                <a:solidFill>
                  <a:srgbClr val="0070C0"/>
                </a:solidFill>
              </a:rPr>
              <a:t>secondly    </a:t>
            </a:r>
          </a:p>
          <a:p>
            <a:pPr algn="ctr" eaLnBrk="1" hangingPunct="1"/>
            <a:r>
              <a:rPr lang="en-GB" altLang="en-US" sz="2400" i="1" dirty="0">
                <a:solidFill>
                  <a:srgbClr val="0070C0"/>
                </a:solidFill>
              </a:rPr>
              <a:t> then      </a:t>
            </a:r>
          </a:p>
          <a:p>
            <a:pPr algn="ctr" eaLnBrk="1" hangingPunct="1"/>
            <a:r>
              <a:rPr lang="en-GB" altLang="en-US" sz="2400" i="1" dirty="0">
                <a:solidFill>
                  <a:srgbClr val="0070C0"/>
                </a:solidFill>
              </a:rPr>
              <a:t>moreover    </a:t>
            </a:r>
          </a:p>
          <a:p>
            <a:pPr algn="ctr" eaLnBrk="1" hangingPunct="1"/>
            <a:r>
              <a:rPr lang="en-GB" altLang="en-US" sz="2400" i="1" dirty="0">
                <a:solidFill>
                  <a:srgbClr val="0070C0"/>
                </a:solidFill>
              </a:rPr>
              <a:t>Finally</a:t>
            </a:r>
          </a:p>
          <a:p>
            <a:pPr algn="ctr" eaLnBrk="1" hangingPunct="1"/>
            <a:endParaRPr lang="en-GB" altLang="en-US" sz="2400" i="1" dirty="0">
              <a:solidFill>
                <a:srgbClr val="0070C0"/>
              </a:solidFill>
            </a:endParaRPr>
          </a:p>
          <a:p>
            <a:pPr algn="ctr" eaLnBrk="1" hangingPunct="1"/>
            <a:r>
              <a:rPr lang="en-GB" altLang="en-US" sz="2400" i="1" dirty="0">
                <a:solidFill>
                  <a:srgbClr val="7030A0"/>
                </a:solidFill>
              </a:rPr>
              <a:t>-erosion: hydraulic action-the force of the water</a:t>
            </a:r>
          </a:p>
          <a:p>
            <a:pPr algn="ctr" eaLnBrk="1" hangingPunct="1"/>
            <a:r>
              <a:rPr lang="en-GB" altLang="en-US" sz="2400" i="1" dirty="0">
                <a:solidFill>
                  <a:srgbClr val="7030A0"/>
                </a:solidFill>
              </a:rPr>
              <a:t>-biological weathering</a:t>
            </a:r>
          </a:p>
        </p:txBody>
      </p:sp>
    </p:spTree>
    <p:extLst>
      <p:ext uri="{BB962C8B-B14F-4D97-AF65-F5344CB8AC3E}">
        <p14:creationId xmlns:p14="http://schemas.microsoft.com/office/powerpoint/2010/main" val="2590404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2FD4419-1E7E-744D-B3A1-18A4A4866A62}"/>
              </a:ext>
            </a:extLst>
          </p:cNvPr>
          <p:cNvSpPr txBox="1"/>
          <p:nvPr/>
        </p:nvSpPr>
        <p:spPr>
          <a:xfrm>
            <a:off x="4040778" y="326571"/>
            <a:ext cx="1502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Scouring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986C40-9012-6647-9BAD-6597CC253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1" y="1"/>
            <a:ext cx="8961041" cy="92483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7E469CC-BB6A-9447-BFE2-DB66CEAC9E08}"/>
              </a:ext>
            </a:extLst>
          </p:cNvPr>
          <p:cNvSpPr txBox="1"/>
          <p:nvPr/>
        </p:nvSpPr>
        <p:spPr>
          <a:xfrm>
            <a:off x="6454740" y="4263794"/>
            <a:ext cx="270933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/>
          </a:p>
          <a:p>
            <a:r>
              <a:rPr lang="en-US" sz="2400" dirty="0"/>
              <a:t>breaks </a:t>
            </a:r>
          </a:p>
          <a:p>
            <a:r>
              <a:rPr lang="en-US" sz="2400" dirty="0"/>
              <a:t>through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AD895A-F242-DE43-ADAC-12164E0B4801}"/>
              </a:ext>
            </a:extLst>
          </p:cNvPr>
          <p:cNvSpPr txBox="1"/>
          <p:nvPr/>
        </p:nvSpPr>
        <p:spPr>
          <a:xfrm>
            <a:off x="2335987" y="5653575"/>
            <a:ext cx="2231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headland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CC7E88-6B07-1E4B-9123-DC7C4351D44C}"/>
              </a:ext>
            </a:extLst>
          </p:cNvPr>
          <p:cNvSpPr txBox="1"/>
          <p:nvPr/>
        </p:nvSpPr>
        <p:spPr>
          <a:xfrm>
            <a:off x="1949276" y="3741906"/>
            <a:ext cx="1502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erosion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8B3919-A13E-8644-BF58-3D32B274BE6C}"/>
              </a:ext>
            </a:extLst>
          </p:cNvPr>
          <p:cNvSpPr txBox="1"/>
          <p:nvPr/>
        </p:nvSpPr>
        <p:spPr>
          <a:xfrm>
            <a:off x="3767459" y="4801600"/>
            <a:ext cx="1502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base</a:t>
            </a:r>
          </a:p>
          <a:p>
            <a:r>
              <a:rPr lang="en-US" sz="2400"/>
              <a:t>widens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58D64F-A4FB-E646-A9D5-A05E127F0239}"/>
              </a:ext>
            </a:extLst>
          </p:cNvPr>
          <p:cNvSpPr txBox="1"/>
          <p:nvPr/>
        </p:nvSpPr>
        <p:spPr>
          <a:xfrm>
            <a:off x="3650217" y="3761563"/>
            <a:ext cx="1502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cave</a:t>
            </a:r>
          </a:p>
          <a:p>
            <a:r>
              <a:rPr lang="en-US"/>
              <a:t>deepens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C175A0-B25B-9847-B8D3-A6A11299B946}"/>
              </a:ext>
            </a:extLst>
          </p:cNvPr>
          <p:cNvSpPr txBox="1"/>
          <p:nvPr/>
        </p:nvSpPr>
        <p:spPr>
          <a:xfrm>
            <a:off x="7790503" y="5690879"/>
            <a:ext cx="1502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cliff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D5D921-6526-0545-8187-7093EC7F9985}"/>
              </a:ext>
            </a:extLst>
          </p:cNvPr>
          <p:cNvSpPr txBox="1"/>
          <p:nvPr/>
        </p:nvSpPr>
        <p:spPr>
          <a:xfrm>
            <a:off x="1171858" y="5952489"/>
            <a:ext cx="1502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arch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3E1ED5-7E1D-5549-B246-4B418F28F570}"/>
              </a:ext>
            </a:extLst>
          </p:cNvPr>
          <p:cNvSpPr txBox="1"/>
          <p:nvPr/>
        </p:nvSpPr>
        <p:spPr>
          <a:xfrm>
            <a:off x="5443478" y="4124730"/>
            <a:ext cx="1502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F2C280-E344-D14F-B57B-124039D1F295}"/>
              </a:ext>
            </a:extLst>
          </p:cNvPr>
          <p:cNvSpPr txBox="1"/>
          <p:nvPr/>
        </p:nvSpPr>
        <p:spPr>
          <a:xfrm>
            <a:off x="1388064" y="1987781"/>
            <a:ext cx="1502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crack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88A291-C65A-EC4A-B5CA-95E1AC237665}"/>
              </a:ext>
            </a:extLst>
          </p:cNvPr>
          <p:cNvSpPr txBox="1"/>
          <p:nvPr/>
        </p:nvSpPr>
        <p:spPr>
          <a:xfrm>
            <a:off x="7068979" y="2038938"/>
            <a:ext cx="1502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stack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B5C1A5-896D-8C41-8B13-FC134DB28B91}"/>
              </a:ext>
            </a:extLst>
          </p:cNvPr>
          <p:cNvSpPr txBox="1"/>
          <p:nvPr/>
        </p:nvSpPr>
        <p:spPr>
          <a:xfrm>
            <a:off x="556828" y="3938540"/>
            <a:ext cx="1502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stump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444B17-3126-154E-A002-6C7D822A81F3}"/>
              </a:ext>
            </a:extLst>
          </p:cNvPr>
          <p:cNvSpPr txBox="1"/>
          <p:nvPr/>
        </p:nvSpPr>
        <p:spPr>
          <a:xfrm>
            <a:off x="7622751" y="2774367"/>
            <a:ext cx="1502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cave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669EABB-221F-4D46-B86D-C4604BA2495B}"/>
              </a:ext>
            </a:extLst>
          </p:cNvPr>
          <p:cNvSpPr txBox="1"/>
          <p:nvPr/>
        </p:nvSpPr>
        <p:spPr>
          <a:xfrm>
            <a:off x="496642" y="3499953"/>
            <a:ext cx="1502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884C09-3344-E242-A102-D0EC26824FE8}"/>
              </a:ext>
            </a:extLst>
          </p:cNvPr>
          <p:cNvSpPr txBox="1"/>
          <p:nvPr/>
        </p:nvSpPr>
        <p:spPr>
          <a:xfrm>
            <a:off x="3981725" y="3603406"/>
            <a:ext cx="18448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sz="2800" b="1">
              <a:solidFill>
                <a:srgbClr val="FF0000"/>
              </a:solidFill>
            </a:endParaRPr>
          </a:p>
          <a:p>
            <a:pPr algn="ctr"/>
            <a:r>
              <a:rPr lang="en-US" sz="2800" b="1">
                <a:solidFill>
                  <a:srgbClr val="FF0000"/>
                </a:solidFill>
              </a:rPr>
              <a:t>marks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D48B9D-87E1-444D-BE39-551EAF9832F7}"/>
              </a:ext>
            </a:extLst>
          </p:cNvPr>
          <p:cNvSpPr txBox="1"/>
          <p:nvPr/>
        </p:nvSpPr>
        <p:spPr>
          <a:xfrm>
            <a:off x="3940225" y="1800129"/>
            <a:ext cx="15022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/>
              <a:t>3 marks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4DB8917-12E6-8542-870D-5FF342E2D4F4}"/>
              </a:ext>
            </a:extLst>
          </p:cNvPr>
          <p:cNvSpPr txBox="1"/>
          <p:nvPr/>
        </p:nvSpPr>
        <p:spPr>
          <a:xfrm>
            <a:off x="5995141" y="632624"/>
            <a:ext cx="15022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</a:rPr>
              <a:t>1 </a:t>
            </a:r>
            <a:r>
              <a:rPr lang="en-US" sz="3200" b="1">
                <a:solidFill>
                  <a:srgbClr val="FF0000"/>
                </a:solidFill>
              </a:rPr>
              <a:t>mark</a:t>
            </a:r>
            <a:endParaRPr lang="en-US" sz="4000" b="1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2DE872-C1DD-AE87-51F7-DC4AA48D4F53}"/>
              </a:ext>
            </a:extLst>
          </p:cNvPr>
          <p:cNvSpPr txBox="1"/>
          <p:nvPr/>
        </p:nvSpPr>
        <p:spPr>
          <a:xfrm>
            <a:off x="5002625" y="3665900"/>
            <a:ext cx="1502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hydraulic action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A3A88A-7BE9-68BB-6F1D-837455197682}"/>
              </a:ext>
            </a:extLst>
          </p:cNvPr>
          <p:cNvSpPr txBox="1"/>
          <p:nvPr/>
        </p:nvSpPr>
        <p:spPr>
          <a:xfrm>
            <a:off x="4936141" y="4105191"/>
            <a:ext cx="27093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/>
          </a:p>
          <a:p>
            <a:r>
              <a:rPr lang="en-US" sz="1800" dirty="0"/>
              <a:t>biological </a:t>
            </a:r>
          </a:p>
          <a:p>
            <a:r>
              <a:rPr lang="en-US" sz="1800" dirty="0"/>
              <a:t>weathering</a:t>
            </a:r>
          </a:p>
        </p:txBody>
      </p:sp>
    </p:spTree>
    <p:extLst>
      <p:ext uri="{BB962C8B-B14F-4D97-AF65-F5344CB8AC3E}">
        <p14:creationId xmlns:p14="http://schemas.microsoft.com/office/powerpoint/2010/main" val="8425655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167</Words>
  <Application>Microsoft Office PowerPoint</Application>
  <PresentationFormat>On-screen Show (4:3)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KG Second Chances Sketch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Explain how stacks and stumps form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Mrs V McKinlay</dc:creator>
  <cp:lastModifiedBy>Mrs V McKinlay</cp:lastModifiedBy>
  <cp:revision>2</cp:revision>
  <dcterms:created xsi:type="dcterms:W3CDTF">2009-09-28T19:03:26Z</dcterms:created>
  <dcterms:modified xsi:type="dcterms:W3CDTF">2024-02-01T00:00:51Z</dcterms:modified>
</cp:coreProperties>
</file>