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5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4" roundtripDataSignature="AMtx7min+qf4QN//AKfUqXLativNICo8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9EDA1B8-569E-4C5C-B7B6-80E7597E9CD3}">
  <a:tblStyle styleId="{C9EDA1B8-569E-4C5C-B7B6-80E7597E9CD3}"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899" autoAdjust="0"/>
  </p:normalViewPr>
  <p:slideViewPr>
    <p:cSldViewPr snapToGrid="0">
      <p:cViewPr varScale="1">
        <p:scale>
          <a:sx n="128" d="100"/>
          <a:sy n="128" d="100"/>
        </p:scale>
        <p:origin x="376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8"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ducationendowmentfoundation.org.uk/news/eef-blog-what-exactly-is-explicit-instruction?utm_source=/news/eef-blog-what-exactly-is-explicit-instruction&amp;utm_medium=search&amp;utm_campaign=site_search&amp;search_term=explicit%20instructio"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researchschool.org.uk/clips-from-the-classroom/learning-behaviours/explicit-instruction-to-support-pupil-learnin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research.cs.queensu.ca/home/cisc497/resources/ThesisAntithesisSynthesisFramework.pdf?ref=alexquigley.co.uk"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d2tic4wvo1iusb.cloudfront.net/documents/5-a-Day_Reflection_Tool_Teaching_AssistantsV0.4.pdf?v=1663794509"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ascl.org.uk/ASCL/media/ASCL/Help%20and%20advice/Inclusion/Teacher-Handbook-SEND-14th-Dec-2021.pdf"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2tic4wvo1iusb.cloudfront.net/production/eef-guidance-reports/send/EEF_Special_Educational_Needs_in_Mainstream_Schools_Guidance_Report.pdf?v=1733921005"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r>
              <a:rPr lang="en-GB"/>
              <a:t>LEM</a:t>
            </a:r>
            <a:endParaRPr/>
          </a:p>
          <a:p>
            <a:pPr marL="0" lvl="0" indent="0" algn="l" rtl="0">
              <a:lnSpc>
                <a:spcPct val="100000"/>
              </a:lnSpc>
              <a:spcBef>
                <a:spcPts val="0"/>
              </a:spcBef>
              <a:spcAft>
                <a:spcPts val="0"/>
              </a:spcAft>
              <a:buClr>
                <a:schemeClr val="lt1"/>
              </a:buClr>
              <a:buSzPts val="1200"/>
              <a:buFont typeface="Calibri"/>
              <a:buNone/>
            </a:pPr>
            <a:r>
              <a:rPr lang="en-GB"/>
              <a:t>Introduction and welcome</a:t>
            </a:r>
            <a:endParaRPr/>
          </a:p>
          <a:p>
            <a:pPr marL="0" lvl="0" indent="0" algn="l" rtl="0">
              <a:lnSpc>
                <a:spcPct val="100000"/>
              </a:lnSpc>
              <a:spcBef>
                <a:spcPts val="0"/>
              </a:spcBef>
              <a:spcAft>
                <a:spcPts val="0"/>
              </a:spcAft>
              <a:buClr>
                <a:schemeClr val="lt1"/>
              </a:buClr>
              <a:buSzPts val="1200"/>
              <a:buFont typeface="Calibri"/>
              <a:buNone/>
            </a:pPr>
            <a:r>
              <a:rPr lang="en-GB"/>
              <a:t>Picture shows a team effort with everyone having same aim. </a:t>
            </a:r>
            <a:endParaRPr/>
          </a:p>
          <a:p>
            <a:pPr marL="0" lvl="0" indent="0" algn="l" rtl="0">
              <a:lnSpc>
                <a:spcPct val="100000"/>
              </a:lnSpc>
              <a:spcBef>
                <a:spcPts val="0"/>
              </a:spcBef>
              <a:spcAft>
                <a:spcPts val="0"/>
              </a:spcAft>
              <a:buClr>
                <a:schemeClr val="lt1"/>
              </a:buClr>
              <a:buSzPts val="1200"/>
              <a:buFont typeface="Calibri"/>
              <a:buNone/>
            </a:pPr>
            <a:r>
              <a:rPr lang="en-GB"/>
              <a:t>Everyone can get to their summit. Some people may need ropes, porters, oxygen, more equipment, more energy gels. </a:t>
            </a:r>
            <a:endParaRPr/>
          </a:p>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1e81e13a8f_0_359: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31e81e13a8f_0_359: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 NASEN Teacher Toolkit </a:t>
            </a:r>
            <a:endParaRPr/>
          </a:p>
        </p:txBody>
      </p:sp>
      <p:sp>
        <p:nvSpPr>
          <p:cNvPr id="194" name="Google Shape;194;g31e81e13a8f_0_359: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1e81e13a8f_0_28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g31e81e13a8f_0_28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a:t>
            </a:r>
            <a:endParaRPr/>
          </a:p>
          <a:p>
            <a:pPr marL="0" lvl="0" indent="0" algn="l" rtl="0">
              <a:lnSpc>
                <a:spcPct val="100000"/>
              </a:lnSpc>
              <a:spcBef>
                <a:spcPts val="0"/>
              </a:spcBef>
              <a:spcAft>
                <a:spcPts val="0"/>
              </a:spcAft>
              <a:buSzPts val="1400"/>
              <a:buNone/>
            </a:pPr>
            <a:r>
              <a:rPr lang="en-GB"/>
              <a:t>Here is a closer look at the five recommendations. We will focus on the first three today with explicit instruction linked to knowledge of your class being the first port of call.</a:t>
            </a:r>
            <a:endParaRPr/>
          </a:p>
          <a:p>
            <a:pPr marL="0" lvl="0" indent="0" algn="l" rtl="0">
              <a:lnSpc>
                <a:spcPct val="100000"/>
              </a:lnSpc>
              <a:spcBef>
                <a:spcPts val="0"/>
              </a:spcBef>
              <a:spcAft>
                <a:spcPts val="0"/>
              </a:spcAft>
              <a:buSzPts val="1400"/>
              <a:buNone/>
            </a:pPr>
            <a:r>
              <a:rPr lang="en-GB"/>
              <a:t>Then, metacognition and scaffolding as key tools to adapt wave 1 teaching to suit the needs of pupils in your lessons, whether they have SEND or not.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 range of articles and reading for this is available in the reading list. </a:t>
            </a:r>
            <a:endParaRPr/>
          </a:p>
          <a:p>
            <a:pPr marL="0" lvl="0" indent="0" algn="l" rtl="0">
              <a:lnSpc>
                <a:spcPct val="100000"/>
              </a:lnSpc>
              <a:spcBef>
                <a:spcPts val="0"/>
              </a:spcBef>
              <a:spcAft>
                <a:spcPts val="0"/>
              </a:spcAft>
              <a:buSzPts val="1400"/>
              <a:buNone/>
            </a:pPr>
            <a:endParaRPr/>
          </a:p>
        </p:txBody>
      </p:sp>
      <p:sp>
        <p:nvSpPr>
          <p:cNvPr id="201" name="Google Shape;201;g31e81e13a8f_0_28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 A summary of adaptive teaching.</a:t>
            </a:r>
            <a:endParaRPr/>
          </a:p>
          <a:p>
            <a:pPr marL="0" lvl="0" indent="0" algn="l" rtl="0">
              <a:lnSpc>
                <a:spcPct val="100000"/>
              </a:lnSpc>
              <a:spcBef>
                <a:spcPts val="0"/>
              </a:spcBef>
              <a:spcAft>
                <a:spcPts val="0"/>
              </a:spcAft>
              <a:buSzPts val="1400"/>
              <a:buNone/>
            </a:pPr>
            <a:r>
              <a:rPr lang="en-GB"/>
              <a:t>Taken from structural learning.com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GB"/>
              <a:t>We have focused today on EEF and NASEN research. We have included the extensive research pieces in the reading list for this session.</a:t>
            </a:r>
            <a:endParaRPr/>
          </a:p>
          <a:p>
            <a:pPr marL="0" lvl="0" indent="0" algn="l" rtl="0">
              <a:lnSpc>
                <a:spcPct val="100000"/>
              </a:lnSpc>
              <a:spcBef>
                <a:spcPts val="0"/>
              </a:spcBef>
              <a:spcAft>
                <a:spcPts val="0"/>
              </a:spcAft>
              <a:buClr>
                <a:schemeClr val="dk1"/>
              </a:buClr>
              <a:buSzPts val="1400"/>
              <a:buFont typeface="Arial"/>
              <a:buNone/>
            </a:pPr>
            <a:r>
              <a:rPr lang="en-GB"/>
              <a:t>The NASEN teacher handbook includes subject-specific guidance information for you to use to adapt this presentation. </a:t>
            </a:r>
            <a:endParaRPr/>
          </a:p>
          <a:p>
            <a:pPr marL="0" lvl="0" indent="0" algn="l" rtl="0">
              <a:lnSpc>
                <a:spcPct val="100000"/>
              </a:lnSpc>
              <a:spcBef>
                <a:spcPts val="0"/>
              </a:spcBef>
              <a:spcAft>
                <a:spcPts val="0"/>
              </a:spcAft>
              <a:buSzPts val="1400"/>
              <a:buNone/>
            </a:pPr>
            <a:endParaRPr/>
          </a:p>
        </p:txBody>
      </p:sp>
      <p:sp>
        <p:nvSpPr>
          <p:cNvPr id="207" name="Google Shape;207;p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 Willingham’s model of memory </a:t>
            </a:r>
            <a:endParaRPr/>
          </a:p>
          <a:p>
            <a:pPr marL="0" lvl="0" indent="0" algn="l" rtl="0">
              <a:lnSpc>
                <a:spcPct val="100000"/>
              </a:lnSpc>
              <a:spcBef>
                <a:spcPts val="0"/>
              </a:spcBef>
              <a:spcAft>
                <a:spcPts val="0"/>
              </a:spcAft>
              <a:buSzPts val="1400"/>
              <a:buNone/>
            </a:pPr>
            <a:r>
              <a:rPr lang="en-GB"/>
              <a:t>One of the main foci of the EEF is explicit instruction, so elements 1, 3 and 4 as well as the other elements..</a:t>
            </a:r>
            <a:endParaRPr/>
          </a:p>
          <a:p>
            <a:pPr marL="0" lvl="0" indent="0" algn="l" rtl="0">
              <a:lnSpc>
                <a:spcPct val="100000"/>
              </a:lnSpc>
              <a:spcBef>
                <a:spcPts val="0"/>
              </a:spcBef>
              <a:spcAft>
                <a:spcPts val="0"/>
              </a:spcAft>
              <a:buSzPts val="1400"/>
              <a:buNone/>
            </a:pPr>
            <a:r>
              <a:rPr lang="en-GB"/>
              <a:t>Another is classroom environment (2) and how this may add to cognitive overload. </a:t>
            </a:r>
            <a:endParaRPr/>
          </a:p>
          <a:p>
            <a:pPr marL="0" lvl="0" indent="0" algn="l" rtl="0">
              <a:lnSpc>
                <a:spcPct val="100000"/>
              </a:lnSpc>
              <a:spcBef>
                <a:spcPts val="0"/>
              </a:spcBef>
              <a:spcAft>
                <a:spcPts val="0"/>
              </a:spcAft>
              <a:buSzPts val="1400"/>
              <a:buNone/>
            </a:pPr>
            <a:r>
              <a:rPr lang="en-GB"/>
              <a:t>Some pupils with SEND may encounter overload to their working memory than other pupils.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Therefore, we are focusing today on clarity of communication, small steps, activity design and redesign, vocabulary and developing a sense of motivation and success. </a:t>
            </a:r>
            <a:endParaRPr/>
          </a:p>
          <a:p>
            <a:pPr marL="0" lvl="0" indent="0" algn="l" rtl="0">
              <a:lnSpc>
                <a:spcPct val="100000"/>
              </a:lnSpc>
              <a:spcBef>
                <a:spcPts val="0"/>
              </a:spcBef>
              <a:spcAft>
                <a:spcPts val="0"/>
              </a:spcAft>
              <a:buSzPts val="1400"/>
              <a:buNone/>
            </a:pPr>
            <a:endParaRPr/>
          </a:p>
        </p:txBody>
      </p:sp>
      <p:sp>
        <p:nvSpPr>
          <p:cNvPr id="220" name="Google Shape;220;p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1e81e13a8f_0_274: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31e81e13a8f_0_27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a:t>
            </a:r>
            <a:endParaRPr/>
          </a:p>
          <a:p>
            <a:pPr marL="0" lvl="0" indent="0" algn="l" rtl="0">
              <a:lnSpc>
                <a:spcPct val="100000"/>
              </a:lnSpc>
              <a:spcBef>
                <a:spcPts val="0"/>
              </a:spcBef>
              <a:spcAft>
                <a:spcPts val="0"/>
              </a:spcAft>
              <a:buSzPts val="1400"/>
              <a:buNone/>
            </a:pPr>
            <a:r>
              <a:rPr lang="en-GB"/>
              <a:t>Let’s look again at recommendation 1, explicit instruction</a:t>
            </a:r>
            <a:endParaRPr/>
          </a:p>
        </p:txBody>
      </p:sp>
      <p:sp>
        <p:nvSpPr>
          <p:cNvPr id="232" name="Google Shape;232;g31e81e13a8f_0_27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bf337463a2_0_5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2bf337463a2_0_5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Prior to moving to adaptive teaching, let’s recap and delve deeper into some of pillar 2 - explicit instruction in line with EEF guidance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sz="1100" u="sng">
                <a:solidFill>
                  <a:schemeClr val="hlink"/>
                </a:solidFill>
                <a:latin typeface="Arial"/>
                <a:ea typeface="Arial"/>
                <a:cs typeface="Arial"/>
                <a:sym typeface="Arial"/>
                <a:hlinkClick r:id="rId3"/>
              </a:rPr>
              <a:t>EEF blog: What exactly is explicit instruction? | EEF</a:t>
            </a:r>
            <a:r>
              <a:rPr lang="en-GB"/>
              <a:t> Gary Aubin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To benefit pupils with SEND, the EEF supports the work we have done so far on explicit instruction. </a:t>
            </a:r>
            <a:endParaRPr/>
          </a:p>
          <a:p>
            <a:pPr marL="0" lvl="0" indent="0" algn="l" rtl="0">
              <a:lnSpc>
                <a:spcPct val="100000"/>
              </a:lnSpc>
              <a:spcBef>
                <a:spcPts val="0"/>
              </a:spcBef>
              <a:spcAft>
                <a:spcPts val="0"/>
              </a:spcAft>
              <a:buSzPts val="1400"/>
              <a:buNone/>
            </a:pPr>
            <a:r>
              <a:rPr lang="en-GB"/>
              <a:t>The EEF outlines that we need to use clear and succinct language, chunking and small steps, modelling and regular checks for understanding. </a:t>
            </a:r>
            <a:endParaRPr/>
          </a:p>
          <a:p>
            <a:pPr marL="0" lvl="0" indent="0" algn="l" rtl="0">
              <a:lnSpc>
                <a:spcPct val="100000"/>
              </a:lnSpc>
              <a:spcBef>
                <a:spcPts val="0"/>
              </a:spcBef>
              <a:spcAft>
                <a:spcPts val="0"/>
              </a:spcAft>
              <a:buSzPts val="1400"/>
              <a:buNone/>
            </a:pPr>
            <a:r>
              <a:rPr lang="en-GB"/>
              <a:t>For example, think back to the work we did on being clear and succinct,  and avoiding seductive details. </a:t>
            </a:r>
            <a:endParaRPr/>
          </a:p>
          <a:p>
            <a:pPr marL="0" lvl="0" indent="0" algn="l" rtl="0">
              <a:lnSpc>
                <a:spcPct val="100000"/>
              </a:lnSpc>
              <a:spcBef>
                <a:spcPts val="0"/>
              </a:spcBef>
              <a:spcAft>
                <a:spcPts val="0"/>
              </a:spcAft>
              <a:buSzPts val="1400"/>
              <a:buNone/>
            </a:pPr>
            <a:r>
              <a:rPr lang="en-GB"/>
              <a:t>Also think back to the summary of Lemov’s TLAC technique 21 - take the steps. Identify the small steps, sequence the steps, help pupils to understand the steps, check for understanding and give exemplars.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39" name="Google Shape;239;g2bf337463a2_0_5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1e81e13a8f_0_6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g31e81e13a8f_0_6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Let’s look back at some of Rosenshine’s principles that we covered in pillar 2.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EEF guidance relates very well to these. </a:t>
            </a:r>
            <a:endParaRPr/>
          </a:p>
          <a:p>
            <a:pPr marL="457200" lvl="0" indent="-317500" algn="l" rtl="0">
              <a:lnSpc>
                <a:spcPct val="100000"/>
              </a:lnSpc>
              <a:spcBef>
                <a:spcPts val="0"/>
              </a:spcBef>
              <a:spcAft>
                <a:spcPts val="0"/>
              </a:spcAft>
              <a:buSzPts val="1400"/>
              <a:buChar char="●"/>
            </a:pPr>
            <a:r>
              <a:rPr lang="en-GB"/>
              <a:t>Highly effective explanations links to clear and succinct language</a:t>
            </a:r>
            <a:endParaRPr/>
          </a:p>
          <a:p>
            <a:pPr marL="457200" lvl="0" indent="-317500" algn="l" rtl="0">
              <a:lnSpc>
                <a:spcPct val="100000"/>
              </a:lnSpc>
              <a:spcBef>
                <a:spcPts val="0"/>
              </a:spcBef>
              <a:spcAft>
                <a:spcPts val="0"/>
              </a:spcAft>
              <a:buSzPts val="1400"/>
              <a:buChar char="●"/>
            </a:pPr>
            <a:r>
              <a:rPr lang="en-GB"/>
              <a:t>Small steps links to chunking and small steps</a:t>
            </a:r>
            <a:endParaRPr/>
          </a:p>
          <a:p>
            <a:pPr marL="457200" lvl="0" indent="-317500" algn="l" rtl="0">
              <a:lnSpc>
                <a:spcPct val="100000"/>
              </a:lnSpc>
              <a:spcBef>
                <a:spcPts val="0"/>
              </a:spcBef>
              <a:spcAft>
                <a:spcPts val="0"/>
              </a:spcAft>
              <a:buSzPts val="1400"/>
              <a:buChar char="●"/>
            </a:pPr>
            <a:r>
              <a:rPr lang="en-GB"/>
              <a:t>modelling and guided practice</a:t>
            </a:r>
            <a:endParaRPr/>
          </a:p>
          <a:p>
            <a:pPr marL="457200" lvl="0" indent="-317500" algn="l" rtl="0">
              <a:lnSpc>
                <a:spcPct val="100000"/>
              </a:lnSpc>
              <a:spcBef>
                <a:spcPts val="0"/>
              </a:spcBef>
              <a:spcAft>
                <a:spcPts val="0"/>
              </a:spcAft>
              <a:buSzPts val="1400"/>
              <a:buChar char="●"/>
            </a:pPr>
            <a:r>
              <a:rPr lang="en-GB"/>
              <a:t>regular checks for understanding links to monitoring independent practice.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So let’s delve a bit deeper into modelling as our colleagues may think it is more abstract than it actually is!</a:t>
            </a:r>
            <a:endParaRPr/>
          </a:p>
        </p:txBody>
      </p:sp>
      <p:sp>
        <p:nvSpPr>
          <p:cNvPr id="251" name="Google Shape;251;g31e81e13a8f_0_6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1e81e13a8f_0_38: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g31e81e13a8f_0_3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So we have used small steps and chunked information where needed.</a:t>
            </a:r>
            <a:endParaRPr/>
          </a:p>
          <a:p>
            <a:pPr marL="0" lvl="0" indent="0" algn="l" rtl="0">
              <a:lnSpc>
                <a:spcPct val="100000"/>
              </a:lnSpc>
              <a:spcBef>
                <a:spcPts val="0"/>
              </a:spcBef>
              <a:spcAft>
                <a:spcPts val="0"/>
              </a:spcAft>
              <a:buSzPts val="1400"/>
              <a:buNone/>
            </a:pPr>
            <a:r>
              <a:rPr lang="en-GB"/>
              <a:t>Let’s explore the concept of modelling in more detail.</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EEF states the following:</a:t>
            </a:r>
            <a:endParaRPr/>
          </a:p>
          <a:p>
            <a:pPr marL="0" lvl="0" indent="0" algn="l" rtl="0">
              <a:lnSpc>
                <a:spcPct val="100000"/>
              </a:lnSpc>
              <a:spcBef>
                <a:spcPts val="0"/>
              </a:spcBef>
              <a:spcAft>
                <a:spcPts val="0"/>
              </a:spcAft>
              <a:buSzPts val="1400"/>
              <a:buNone/>
            </a:pPr>
            <a:r>
              <a:rPr lang="en-GB"/>
              <a:t>Only present s</a:t>
            </a:r>
            <a:r>
              <a:rPr lang="en-GB" b="1"/>
              <a:t>mall amounts of new materia</a:t>
            </a:r>
            <a:r>
              <a:rPr lang="en-GB"/>
              <a:t>l at any time and assist students as they practice this material</a:t>
            </a:r>
            <a:endParaRPr/>
          </a:p>
          <a:p>
            <a:pPr marL="0" lvl="0" indent="0" algn="l" rtl="0">
              <a:lnSpc>
                <a:spcPct val="100000"/>
              </a:lnSpc>
              <a:spcBef>
                <a:spcPts val="0"/>
              </a:spcBef>
              <a:spcAft>
                <a:spcPts val="0"/>
              </a:spcAft>
              <a:buSzPts val="1400"/>
              <a:buNone/>
            </a:pPr>
            <a:r>
              <a:rPr lang="en-GB" b="1"/>
              <a:t>Think aloud as you model</a:t>
            </a:r>
            <a:r>
              <a:rPr lang="en-GB"/>
              <a:t> and h</a:t>
            </a:r>
            <a:r>
              <a:rPr lang="en-GB" b="1"/>
              <a:t>ighlight any misconceptions</a:t>
            </a:r>
            <a:r>
              <a:rPr lang="en-GB"/>
              <a:t> including </a:t>
            </a:r>
            <a:r>
              <a:rPr lang="en-GB" b="1"/>
              <a:t>contrasting non-examples</a:t>
            </a:r>
            <a:r>
              <a:rPr lang="en-GB"/>
              <a:t> that will draw pupils’ attention to the deep structure of the concept</a:t>
            </a:r>
            <a:endParaRPr/>
          </a:p>
          <a:p>
            <a:pPr marL="0" lvl="0" indent="0" algn="l" rtl="0">
              <a:lnSpc>
                <a:spcPct val="100000"/>
              </a:lnSpc>
              <a:spcBef>
                <a:spcPts val="0"/>
              </a:spcBef>
              <a:spcAft>
                <a:spcPts val="0"/>
              </a:spcAft>
              <a:buSzPts val="1400"/>
              <a:buNone/>
            </a:pPr>
            <a:r>
              <a:rPr lang="en-GB"/>
              <a:t>Include varied examples </a:t>
            </a:r>
            <a:endParaRPr/>
          </a:p>
          <a:p>
            <a:pPr marL="0" lvl="0" indent="0" algn="l" rtl="0">
              <a:lnSpc>
                <a:spcPct val="100000"/>
              </a:lnSpc>
              <a:spcBef>
                <a:spcPts val="0"/>
              </a:spcBef>
              <a:spcAft>
                <a:spcPts val="0"/>
              </a:spcAft>
              <a:buSzPts val="1400"/>
              <a:buNone/>
            </a:pPr>
            <a:r>
              <a:rPr lang="en-GB" b="1"/>
              <a:t>Reduce the language load</a:t>
            </a:r>
            <a:r>
              <a:rPr lang="en-GB"/>
              <a:t>. Limit words and only state that is necessary</a:t>
            </a:r>
            <a:endParaRPr/>
          </a:p>
          <a:p>
            <a:pPr marL="0" lvl="0" indent="0" algn="l" rtl="0">
              <a:lnSpc>
                <a:spcPct val="100000"/>
              </a:lnSpc>
              <a:spcBef>
                <a:spcPts val="0"/>
              </a:spcBef>
              <a:spcAft>
                <a:spcPts val="0"/>
              </a:spcAft>
              <a:buSzPts val="1400"/>
              <a:buNone/>
            </a:pPr>
            <a:r>
              <a:rPr lang="en-GB"/>
              <a:t>Explain ambiguous or tricky language - (as a curriculum executive board, we are looking at ways to explore quick methods of doing this using a current research piece from LEAD academy trust in the East of England)</a:t>
            </a:r>
            <a:endParaRPr/>
          </a:p>
          <a:p>
            <a:pPr marL="0" lvl="0" indent="0" algn="l" rtl="0">
              <a:lnSpc>
                <a:spcPct val="100000"/>
              </a:lnSpc>
              <a:spcBef>
                <a:spcPts val="0"/>
              </a:spcBef>
              <a:spcAft>
                <a:spcPts val="0"/>
              </a:spcAft>
              <a:buSzPts val="1400"/>
              <a:buNone/>
            </a:pPr>
            <a:r>
              <a:rPr lang="en-GB" b="1"/>
              <a:t>Pace your speech</a:t>
            </a:r>
            <a:r>
              <a:rPr lang="en-GB"/>
              <a:t> to aid processing time</a:t>
            </a:r>
            <a:endParaRPr/>
          </a:p>
          <a:p>
            <a:pPr marL="0" lvl="0" indent="0" algn="l" rtl="0">
              <a:lnSpc>
                <a:spcPct val="100000"/>
              </a:lnSpc>
              <a:spcBef>
                <a:spcPts val="0"/>
              </a:spcBef>
              <a:spcAft>
                <a:spcPts val="0"/>
              </a:spcAft>
              <a:buSzPts val="1400"/>
              <a:buNone/>
            </a:pPr>
            <a:r>
              <a:rPr lang="en-GB" b="1"/>
              <a:t>Highlight any essential information</a:t>
            </a:r>
            <a:r>
              <a:rPr lang="en-GB"/>
              <a:t> to remove distracting information that may add to cognitive load.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Here are some examples from Research Schools Network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sz="1100" u="sng">
                <a:solidFill>
                  <a:schemeClr val="hlink"/>
                </a:solidFill>
                <a:latin typeface="Arial"/>
                <a:ea typeface="Arial"/>
                <a:cs typeface="Arial"/>
                <a:sym typeface="Arial"/>
                <a:hlinkClick r:id="rId3"/>
              </a:rPr>
              <a:t>support, instruction, pupil, explicit,… | Research Schools Network</a:t>
            </a:r>
            <a:endParaRPr/>
          </a:p>
        </p:txBody>
      </p:sp>
      <p:sp>
        <p:nvSpPr>
          <p:cNvPr id="262" name="Google Shape;262;g31e81e13a8f_0_3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1e81e13a8f_0_34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31e81e13a8f_0_34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Useful summary from NASEN in relation to  primary mathematics, page 59 </a:t>
            </a:r>
            <a:endParaRPr/>
          </a:p>
          <a:p>
            <a:pPr marL="0" lvl="0" indent="0" algn="l" rtl="0">
              <a:lnSpc>
                <a:spcPct val="100000"/>
              </a:lnSpc>
              <a:spcBef>
                <a:spcPts val="0"/>
              </a:spcBef>
              <a:spcAft>
                <a:spcPts val="0"/>
              </a:spcAft>
              <a:buSzPts val="1400"/>
              <a:buNone/>
            </a:pPr>
            <a:r>
              <a:rPr lang="en-GB"/>
              <a:t>THis highlights the movement between concrete to pictorial to abstract and how you might need to use assessment to move back between each step</a:t>
            </a:r>
            <a:endParaRPr/>
          </a:p>
          <a:p>
            <a:pPr marL="0" lvl="0" indent="0" algn="l" rtl="0">
              <a:lnSpc>
                <a:spcPct val="100000"/>
              </a:lnSpc>
              <a:spcBef>
                <a:spcPts val="0"/>
              </a:spcBef>
              <a:spcAft>
                <a:spcPts val="0"/>
              </a:spcAft>
              <a:buSzPts val="1400"/>
              <a:buNone/>
            </a:pPr>
            <a:r>
              <a:rPr lang="en-GB"/>
              <a:t>In secondary, the concrete may be needed for a small number of pupils. Or, it could be breaking down abstract concepts into manageable steps or ‘thinking aloud’</a:t>
            </a:r>
            <a:endParaRPr/>
          </a:p>
          <a:p>
            <a:pPr marL="0" lvl="0" indent="0" algn="l" rtl="0">
              <a:lnSpc>
                <a:spcPct val="100000"/>
              </a:lnSpc>
              <a:spcBef>
                <a:spcPts val="0"/>
              </a:spcBef>
              <a:spcAft>
                <a:spcPts val="0"/>
              </a:spcAft>
              <a:buSzPts val="1400"/>
              <a:buNone/>
            </a:pPr>
            <a:r>
              <a:rPr lang="en-GB"/>
              <a:t>The pictorial element may be the use of visualisers, visual stimuli </a:t>
            </a:r>
            <a:endParaRPr/>
          </a:p>
          <a:p>
            <a:pPr marL="0" lvl="0" indent="0" algn="l" rtl="0">
              <a:lnSpc>
                <a:spcPct val="100000"/>
              </a:lnSpc>
              <a:spcBef>
                <a:spcPts val="0"/>
              </a:spcBef>
              <a:spcAft>
                <a:spcPts val="0"/>
              </a:spcAft>
              <a:buSzPts val="1400"/>
              <a:buNone/>
            </a:pPr>
            <a:r>
              <a:rPr lang="en-GB"/>
              <a:t>How can this be used in your subject area?</a:t>
            </a:r>
            <a:endParaRPr/>
          </a:p>
        </p:txBody>
      </p:sp>
      <p:sp>
        <p:nvSpPr>
          <p:cNvPr id="276" name="Google Shape;276;g31e81e13a8f_0_34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1e81e13a8f_0_33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31e81e13a8f_0_33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In the key stage 3 element of NASEN teacher handbook, explicit instruction of key vocabulary is important, including etymology and Greek/Latin root words. This will help to create links and also in time give pupils strategies to unpick words.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Example of explicit vocabulary instruction to support weaker readers to understand etymology - courtesy of Jayne Calvert at 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However we are doing more work on this at the moment in relation to fast and focused models. </a:t>
            </a:r>
            <a:endParaRPr/>
          </a:p>
        </p:txBody>
      </p:sp>
      <p:sp>
        <p:nvSpPr>
          <p:cNvPr id="284" name="Google Shape;284;g31e81e13a8f_0_33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19k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Let us recap the analysis of the 19k</a:t>
            </a:r>
            <a:endParaRPr/>
          </a:p>
          <a:p>
            <a:pPr marL="0" lvl="0" indent="0" algn="l" rtl="0">
              <a:lnSpc>
                <a:spcPct val="100000"/>
              </a:lnSpc>
              <a:spcBef>
                <a:spcPts val="0"/>
              </a:spcBef>
              <a:spcAft>
                <a:spcPts val="0"/>
              </a:spcAft>
              <a:buClr>
                <a:schemeClr val="dk1"/>
              </a:buClr>
              <a:buSzPts val="1400"/>
              <a:buFont typeface="Arial"/>
              <a:buNone/>
            </a:pPr>
            <a:r>
              <a:rPr lang="en-GB"/>
              <a:t>6456 pupils in the 19k live in the 10% most deprived area in UK and 13293 live in the 30% most deprived areas.</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r>
              <a:rPr lang="en-GB"/>
              <a:t>Our work is to facilitate learning of and sharing of best generic and subject specific implementation practice across schools.</a:t>
            </a:r>
            <a:endParaRPr/>
          </a:p>
          <a:p>
            <a:pPr marL="0" lvl="0" indent="0" algn="l" rtl="0">
              <a:lnSpc>
                <a:spcPct val="100000"/>
              </a:lnSpc>
              <a:spcBef>
                <a:spcPts val="0"/>
              </a:spcBef>
              <a:spcAft>
                <a:spcPts val="0"/>
              </a:spcAft>
              <a:buSzPts val="1400"/>
              <a:buNone/>
            </a:pPr>
            <a:r>
              <a:rPr lang="en-GB"/>
              <a:t>Our focus must be on improving outcomes for disadvantaged pupils and those with SEND. </a:t>
            </a:r>
            <a:endParaRPr/>
          </a:p>
          <a:p>
            <a:pPr marL="0" lvl="0" indent="0" algn="l" rtl="0">
              <a:lnSpc>
                <a:spcPct val="100000"/>
              </a:lnSpc>
              <a:spcBef>
                <a:spcPts val="0"/>
              </a:spcBef>
              <a:spcAft>
                <a:spcPts val="0"/>
              </a:spcAft>
              <a:buSzPts val="1400"/>
              <a:buNone/>
            </a:pPr>
            <a:r>
              <a:rPr lang="en-GB"/>
              <a:t>However, across the partnership impact so far has been positive. </a:t>
            </a:r>
            <a:endParaRPr/>
          </a:p>
          <a:p>
            <a:pPr marL="0" lvl="0" indent="0" algn="l" rtl="0">
              <a:lnSpc>
                <a:spcPct val="100000"/>
              </a:lnSpc>
              <a:spcBef>
                <a:spcPts val="0"/>
              </a:spcBef>
              <a:spcAft>
                <a:spcPts val="0"/>
              </a:spcAft>
              <a:buSzPts val="1400"/>
              <a:buNone/>
            </a:pPr>
            <a:r>
              <a:rPr lang="en-GB"/>
              <a:t>It is wonderful that working collectively together as leaders of the 19k, we can have a hugely positive impact on pupils across Bolton. </a:t>
            </a:r>
            <a:endParaRPr/>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1e81e13a8f_0_256: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31e81e13a8f_0_25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 - run a brief task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Look at the example on the board. </a:t>
            </a:r>
            <a:endParaRPr/>
          </a:p>
          <a:p>
            <a:pPr marL="0" lvl="0" indent="0" algn="l" rtl="0">
              <a:lnSpc>
                <a:spcPct val="100000"/>
              </a:lnSpc>
              <a:spcBef>
                <a:spcPts val="0"/>
              </a:spcBef>
              <a:spcAft>
                <a:spcPts val="0"/>
              </a:spcAft>
              <a:buSzPts val="1400"/>
              <a:buNone/>
            </a:pPr>
            <a:r>
              <a:rPr lang="en-GB"/>
              <a:t>Discuss the effectiveness of this approach when supporting pupils with SEND. </a:t>
            </a:r>
            <a:endParaRPr/>
          </a:p>
          <a:p>
            <a:pPr marL="0" lvl="0" indent="0" algn="l" rtl="0">
              <a:lnSpc>
                <a:spcPct val="100000"/>
              </a:lnSpc>
              <a:spcBef>
                <a:spcPts val="0"/>
              </a:spcBef>
              <a:spcAft>
                <a:spcPts val="0"/>
              </a:spcAft>
              <a:buSzPts val="1400"/>
              <a:buNone/>
            </a:pPr>
            <a:endParaRPr b="1" i="1"/>
          </a:p>
          <a:p>
            <a:pPr marL="0" lvl="0" indent="0" algn="l" rtl="0">
              <a:lnSpc>
                <a:spcPct val="100000"/>
              </a:lnSpc>
              <a:spcBef>
                <a:spcPts val="0"/>
              </a:spcBef>
              <a:spcAft>
                <a:spcPts val="0"/>
              </a:spcAft>
              <a:buSzPts val="1400"/>
              <a:buNone/>
            </a:pPr>
            <a:r>
              <a:rPr lang="en-GB" b="1" i="1"/>
              <a:t>Make the point of cognitive load - the arrows across the text, the definitions are too complex and add to cognitive load rather than diminish it. Think back to ‘optimising communication’. </a:t>
            </a:r>
            <a:endParaRPr b="1" i="1"/>
          </a:p>
          <a:p>
            <a:pPr marL="0" lvl="0" indent="0" algn="l" rtl="0">
              <a:lnSpc>
                <a:spcPct val="100000"/>
              </a:lnSpc>
              <a:spcBef>
                <a:spcPts val="0"/>
              </a:spcBef>
              <a:spcAft>
                <a:spcPts val="0"/>
              </a:spcAft>
              <a:buSzPts val="1400"/>
              <a:buNone/>
            </a:pPr>
            <a:endParaRPr b="1" i="1"/>
          </a:p>
          <a:p>
            <a:pPr marL="0" lvl="0" indent="0" algn="l" rtl="0">
              <a:lnSpc>
                <a:spcPct val="100000"/>
              </a:lnSpc>
              <a:spcBef>
                <a:spcPts val="0"/>
              </a:spcBef>
              <a:spcAft>
                <a:spcPts val="0"/>
              </a:spcAft>
              <a:buSzPts val="1400"/>
              <a:buNone/>
            </a:pPr>
            <a:r>
              <a:rPr lang="en-GB" b="1" i="1"/>
              <a:t>Here you could ask hub members to bring a subject-specific example for comment and discussion, or to share any best practice. </a:t>
            </a:r>
            <a:endParaRPr b="1" i="1"/>
          </a:p>
        </p:txBody>
      </p:sp>
      <p:sp>
        <p:nvSpPr>
          <p:cNvPr id="291" name="Google Shape;291;g31e81e13a8f_0_25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1e81e13a8f_0_371: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g31e81e13a8f_0_37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a:t>
            </a:r>
            <a:endParaRPr/>
          </a:p>
          <a:p>
            <a:pPr marL="0" lvl="0" indent="0" algn="l" rtl="0">
              <a:lnSpc>
                <a:spcPct val="115000"/>
              </a:lnSpc>
              <a:spcBef>
                <a:spcPts val="1800"/>
              </a:spcBef>
              <a:spcAft>
                <a:spcPts val="0"/>
              </a:spcAft>
              <a:buSzPts val="1400"/>
              <a:buNone/>
            </a:pPr>
            <a:r>
              <a:rPr lang="en-GB" sz="1000" b="1">
                <a:solidFill>
                  <a:srgbClr val="1E1E1E"/>
                </a:solidFill>
                <a:latin typeface="Arial"/>
                <a:ea typeface="Arial"/>
                <a:cs typeface="Arial"/>
                <a:sym typeface="Arial"/>
              </a:rPr>
              <a:t>What are the principles for using WAGOLLS effectively? (Alex Quigley)</a:t>
            </a:r>
            <a:endParaRPr sz="1000" b="1">
              <a:solidFill>
                <a:srgbClr val="1E1E1E"/>
              </a:solidFill>
              <a:latin typeface="Arial"/>
              <a:ea typeface="Arial"/>
              <a:cs typeface="Arial"/>
              <a:sym typeface="Arial"/>
            </a:endParaRPr>
          </a:p>
          <a:p>
            <a:pPr marL="0" lvl="0" indent="0" algn="l" rtl="0">
              <a:lnSpc>
                <a:spcPct val="115000"/>
              </a:lnSpc>
              <a:spcBef>
                <a:spcPts val="1200"/>
              </a:spcBef>
              <a:spcAft>
                <a:spcPts val="0"/>
              </a:spcAft>
              <a:buSzPts val="1400"/>
              <a:buNone/>
            </a:pPr>
            <a:r>
              <a:rPr lang="en-GB" sz="1100">
                <a:solidFill>
                  <a:srgbClr val="1E1E1E"/>
                </a:solidFill>
                <a:latin typeface="Arial"/>
                <a:ea typeface="Arial"/>
                <a:cs typeface="Arial"/>
                <a:sym typeface="Arial"/>
              </a:rPr>
              <a:t>Utilise multiple WAGOLLs where possible. When pupils are faced with one example of good writing, they too often simply imitate it. But shift pupils to comparing two examples and pupils begin to better to </a:t>
            </a:r>
            <a:r>
              <a:rPr lang="en-GB" sz="1100" i="1">
                <a:solidFill>
                  <a:srgbClr val="1E1E1E"/>
                </a:solidFill>
                <a:latin typeface="Arial"/>
                <a:ea typeface="Arial"/>
                <a:cs typeface="Arial"/>
                <a:sym typeface="Arial"/>
              </a:rPr>
              <a:t>discriminate</a:t>
            </a:r>
            <a:r>
              <a:rPr lang="en-GB" sz="1100">
                <a:solidFill>
                  <a:srgbClr val="1E1E1E"/>
                </a:solidFill>
                <a:latin typeface="Arial"/>
                <a:ea typeface="Arial"/>
                <a:cs typeface="Arial"/>
                <a:sym typeface="Arial"/>
              </a:rPr>
              <a:t> their key ingredients. If you have three examples – this could be a bit overwhelming – but with more confident pupils, they begin to get a rich picture of writing styles and moves for their own writing. They can better notice patterns of writing quality (whilst getting a healthy dose of reading).</a:t>
            </a:r>
            <a:endParaRPr sz="1100">
              <a:solidFill>
                <a:srgbClr val="1E1E1E"/>
              </a:solidFill>
              <a:latin typeface="Arial"/>
              <a:ea typeface="Arial"/>
              <a:cs typeface="Arial"/>
              <a:sym typeface="Arial"/>
            </a:endParaRPr>
          </a:p>
          <a:p>
            <a:pPr marL="0" lvl="0" indent="0" algn="l" rtl="0">
              <a:lnSpc>
                <a:spcPct val="115000"/>
              </a:lnSpc>
              <a:spcBef>
                <a:spcPts val="1200"/>
              </a:spcBef>
              <a:spcAft>
                <a:spcPts val="0"/>
              </a:spcAft>
              <a:buSzPts val="1400"/>
              <a:buNone/>
            </a:pPr>
            <a:r>
              <a:rPr lang="en-GB" sz="1100">
                <a:solidFill>
                  <a:srgbClr val="1E1E1E"/>
                </a:solidFill>
                <a:latin typeface="Arial"/>
                <a:ea typeface="Arial"/>
                <a:cs typeface="Arial"/>
                <a:sym typeface="Arial"/>
              </a:rPr>
              <a:t>Ensure pupils dig beneath the surface features of WAGOLLs. For novice pupils, it is understandable that they’d fixate on surface features of examples. For instance, for a written argument, they may notice the number of paragraphs, but not discern the crucial argument structure (e.g. such as the classic </a:t>
            </a:r>
            <a:r>
              <a:rPr lang="en-GB" sz="1100" i="1">
                <a:solidFill>
                  <a:schemeClr val="hlink"/>
                </a:solidFill>
                <a:uFill>
                  <a:noFill/>
                </a:uFill>
                <a:latin typeface="Arial"/>
                <a:ea typeface="Arial"/>
                <a:cs typeface="Arial"/>
                <a:sym typeface="Arial"/>
                <a:hlinkClick r:id="rId3"/>
              </a:rPr>
              <a:t>‘thesis, antithesis, synthesis</a:t>
            </a:r>
            <a:r>
              <a:rPr lang="en-GB" sz="1100">
                <a:solidFill>
                  <a:srgbClr val="1E1E1E"/>
                </a:solidFill>
                <a:latin typeface="Arial"/>
                <a:ea typeface="Arial"/>
                <a:cs typeface="Arial"/>
                <a:sym typeface="Arial"/>
              </a:rPr>
              <a:t>’ structure). Sophisticated vocabulary can be visible to pupils, but they don’t notice there is a subtly connected pattern of language. Explicit teaching of the most important ingredients of the WAGOLL is essential.</a:t>
            </a:r>
            <a:endParaRPr sz="1100">
              <a:solidFill>
                <a:srgbClr val="1E1E1E"/>
              </a:solidFill>
              <a:latin typeface="Arial"/>
              <a:ea typeface="Arial"/>
              <a:cs typeface="Arial"/>
              <a:sym typeface="Arial"/>
            </a:endParaRPr>
          </a:p>
          <a:p>
            <a:pPr marL="0" lvl="0" indent="0" algn="l" rtl="0">
              <a:lnSpc>
                <a:spcPct val="115000"/>
              </a:lnSpc>
              <a:spcBef>
                <a:spcPts val="1200"/>
              </a:spcBef>
              <a:spcAft>
                <a:spcPts val="0"/>
              </a:spcAft>
              <a:buSzPts val="1400"/>
              <a:buNone/>
            </a:pPr>
            <a:r>
              <a:rPr lang="en-GB" sz="1100">
                <a:solidFill>
                  <a:srgbClr val="1E1E1E"/>
                </a:solidFill>
                <a:latin typeface="Arial"/>
                <a:ea typeface="Arial"/>
                <a:cs typeface="Arial"/>
                <a:sym typeface="Arial"/>
              </a:rPr>
              <a:t>Apply the ‘Goldilocks principle’ to WAGOLLs. Too often, we can use examples that are simply beyond the reach of pupils to imitate well. For instance, if we are teaching complex sentence structures, utilising Dickens, and David Copperfield, isn’t always ideal. We can apply the Goldilocks principle: ensuring the example is within reach. A good example is using past pupil exemplar – with their understandable flaws and mistakes – and not simple the most sophisticated examples we can find.</a:t>
            </a:r>
            <a:endParaRPr sz="1100">
              <a:solidFill>
                <a:srgbClr val="1E1E1E"/>
              </a:solidFill>
              <a:latin typeface="Arial"/>
              <a:ea typeface="Arial"/>
              <a:cs typeface="Arial"/>
              <a:sym typeface="Arial"/>
            </a:endParaRPr>
          </a:p>
          <a:p>
            <a:pPr marL="0" lvl="0" indent="0" algn="l" rtl="0">
              <a:lnSpc>
                <a:spcPct val="115000"/>
              </a:lnSpc>
              <a:spcBef>
                <a:spcPts val="1200"/>
              </a:spcBef>
              <a:spcAft>
                <a:spcPts val="0"/>
              </a:spcAft>
              <a:buSzPts val="1400"/>
              <a:buNone/>
            </a:pPr>
            <a:r>
              <a:rPr lang="en-GB" sz="1100">
                <a:solidFill>
                  <a:srgbClr val="1E1E1E"/>
                </a:solidFill>
                <a:latin typeface="Arial"/>
                <a:ea typeface="Arial"/>
                <a:cs typeface="Arial"/>
                <a:sym typeface="Arial"/>
              </a:rPr>
              <a:t>Read aloud, annotate live, and ensure pupils pay close attention to sentence-level choices. Pupils can judge a good piece of writing when they see one, but they can easily miss nuanced effects. By reading the WAGOLL aloud, whilst narrating the writer’s potential thinking and sentence choices, we help pupils notice nuances of writing craft. We have been annotating to pay attention to writing moves, for thousands of years, so let’s be deliberate and explicitly model good quality annotation too.</a:t>
            </a:r>
            <a:endParaRPr sz="1100">
              <a:solidFill>
                <a:srgbClr val="1E1E1E"/>
              </a:solidFill>
              <a:latin typeface="Arial"/>
              <a:ea typeface="Arial"/>
              <a:cs typeface="Arial"/>
              <a:sym typeface="Arial"/>
            </a:endParaRPr>
          </a:p>
          <a:p>
            <a:pPr marL="0" lvl="0" indent="0" algn="l" rtl="0">
              <a:lnSpc>
                <a:spcPct val="100000"/>
              </a:lnSpc>
              <a:spcBef>
                <a:spcPts val="1200"/>
              </a:spcBef>
              <a:spcAft>
                <a:spcPts val="0"/>
              </a:spcAft>
              <a:buSzPts val="1400"/>
              <a:buNone/>
            </a:pPr>
            <a:endParaRPr/>
          </a:p>
        </p:txBody>
      </p:sp>
      <p:sp>
        <p:nvSpPr>
          <p:cNvPr id="298" name="Google Shape;298;g31e81e13a8f_0_37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1e81e13a8f_0_266: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31e81e13a8f_0_26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a:t>
            </a:r>
            <a:endParaRPr/>
          </a:p>
          <a:p>
            <a:pPr marL="0" lvl="0" indent="0" algn="l" rtl="0">
              <a:lnSpc>
                <a:spcPct val="100000"/>
              </a:lnSpc>
              <a:spcBef>
                <a:spcPts val="0"/>
              </a:spcBef>
              <a:spcAft>
                <a:spcPts val="0"/>
              </a:spcAft>
              <a:buSzPts val="1400"/>
              <a:buNone/>
            </a:pPr>
            <a:r>
              <a:rPr lang="en-GB"/>
              <a:t>Let’s move on to look at recommendation 2, cognitive and metacognitive strategies </a:t>
            </a:r>
            <a:endParaRPr/>
          </a:p>
        </p:txBody>
      </p:sp>
      <p:sp>
        <p:nvSpPr>
          <p:cNvPr id="306" name="Google Shape;306;g31e81e13a8f_0_26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1e81e13a8f_1_35: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31e81e13a8f_1_3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 Metacognition - what is it?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Metacognition and self-regulation approaches support pupils to think about their learning more explicitly, often by teaching them specific strategies for planning, monitoring and evaluating their learning. Teachers may refer to this as ‘thinking about thinking’ This terms however is vague and slippery- it doesn’t help a the teacher with bottom set Y8 on a wet Wednesday afternoon or a Y11 maths teacher tackling trigonometry after break-time.</a:t>
            </a:r>
            <a:endParaRPr/>
          </a:p>
          <a:p>
            <a:pPr marL="0" lvl="0" indent="0" algn="l" rtl="0">
              <a:lnSpc>
                <a:spcPct val="115000"/>
              </a:lnSpc>
              <a:spcBef>
                <a:spcPts val="0"/>
              </a:spcBef>
              <a:spcAft>
                <a:spcPts val="0"/>
              </a:spcAft>
              <a:buSzPts val="1100"/>
              <a:buNone/>
            </a:pPr>
            <a:r>
              <a:rPr lang="en-GB"/>
              <a:t>Other definitions like ‘learning to learn’ are equally vague and can promote the misconception that MC is a generic skill and that we are not actually thinking about something!</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GB"/>
              <a:t>By defining MC better we can make it concrete for teachers and pupils, whilst dispelling some common misconceptions about what MC is and isn’t</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Clr>
                <a:schemeClr val="dk1"/>
              </a:buClr>
              <a:buSzPts val="1100"/>
              <a:buFont typeface="Arial"/>
              <a:buNone/>
            </a:pPr>
            <a:r>
              <a:rPr lang="en-GB"/>
              <a:t>1.Cognition – what you know and that includes knowledge of strategies like memorisation techniques</a:t>
            </a:r>
            <a:endParaRPr/>
          </a:p>
          <a:p>
            <a:pPr marL="0" lvl="0" indent="0" algn="l" rtl="0">
              <a:lnSpc>
                <a:spcPct val="115000"/>
              </a:lnSpc>
              <a:spcBef>
                <a:spcPts val="0"/>
              </a:spcBef>
              <a:spcAft>
                <a:spcPts val="0"/>
              </a:spcAft>
              <a:buClr>
                <a:schemeClr val="dk1"/>
              </a:buClr>
              <a:buSzPts val="1100"/>
              <a:buFont typeface="Arial"/>
              <a:buNone/>
            </a:pPr>
            <a:r>
              <a:rPr lang="en-GB"/>
              <a:t>2.Metacognition – how you control your thinking – how you self-monitor and deploy what you know at the right time</a:t>
            </a:r>
            <a:endParaRPr/>
          </a:p>
          <a:p>
            <a:pPr marL="0" lvl="0" indent="0" algn="l" rtl="0">
              <a:lnSpc>
                <a:spcPct val="100000"/>
              </a:lnSpc>
              <a:spcBef>
                <a:spcPts val="0"/>
              </a:spcBef>
              <a:spcAft>
                <a:spcPts val="0"/>
              </a:spcAft>
              <a:buSzPts val="1400"/>
              <a:buNone/>
            </a:pPr>
            <a:endParaRPr/>
          </a:p>
        </p:txBody>
      </p:sp>
      <p:sp>
        <p:nvSpPr>
          <p:cNvPr id="313" name="Google Shape;313;g31e81e13a8f_1_3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bdb06796c8_0_5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bdb06796c8_0_5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a:t>
            </a:r>
            <a:endParaRPr/>
          </a:p>
          <a:p>
            <a:pPr marL="0" lvl="0" indent="0" algn="l" rtl="0">
              <a:lnSpc>
                <a:spcPct val="100000"/>
              </a:lnSpc>
              <a:spcBef>
                <a:spcPts val="0"/>
              </a:spcBef>
              <a:spcAft>
                <a:spcPts val="0"/>
              </a:spcAft>
              <a:buSzPts val="1400"/>
              <a:buNone/>
            </a:pPr>
            <a:r>
              <a:rPr lang="en-GB"/>
              <a:t>We know that how pupils think about their learning can lead to improvements in this learning. Understanding and reflecting on the process by which they learn information will give pupils more control of this process, and support them to learn independently. Pupils’ ability to reflect on their own work will unlock their creativity and capacity to improve. It will also help them to focus on the steps they need to take next time to improve their learning, or more importantly, reflect and improve on the process they used to approach the task and how this could be replicated for future learning. </a:t>
            </a:r>
            <a:endParaRPr/>
          </a:p>
        </p:txBody>
      </p:sp>
      <p:sp>
        <p:nvSpPr>
          <p:cNvPr id="321" name="Google Shape;321;g2bdb06796c8_0_5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1e81e13a8f_1_1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g31e81e13a8f_1_1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Does it work?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EEF Toolkit data shows that developing pupils’ metacognitive and self-regulation strategies has the biggest impact on pupil outcomes (based on all the strategies they have data for).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Done well, this can lead to +7 months progress for pupils. The evidence base for this is strong and the cost implications for school is very low.</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Hattie Effect size of these approaches: Self-judgement and reflection = 0.74, Meta-cognition strategies = 0.59</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100"/>
              <a:buNone/>
            </a:pPr>
            <a:r>
              <a:rPr lang="en-GB"/>
              <a:t>Veenman et al. (2004) study reveals that metacognition has been shown in various studies to have a sig impact on pupils’ academic performance. It is a powerful predictor of learning. Improving a learners MC practices may compensate for any cog limitation they have. MC skills developed and contributed to learning performance partly independently of intelligence. </a:t>
            </a:r>
            <a:endParaRPr/>
          </a:p>
          <a:p>
            <a:pPr marL="0" lvl="0" indent="0" algn="l" rtl="0">
              <a:lnSpc>
                <a:spcPct val="115000"/>
              </a:lnSpc>
              <a:spcBef>
                <a:spcPts val="0"/>
              </a:spcBef>
              <a:spcAft>
                <a:spcPts val="0"/>
              </a:spcAft>
              <a:buClr>
                <a:schemeClr val="dk1"/>
              </a:buClr>
              <a:buSzPts val="1100"/>
              <a:buFont typeface="Arial"/>
              <a:buNone/>
            </a:pPr>
            <a:r>
              <a:rPr lang="en-GB"/>
              <a:t>See: https://pdfs.semanticscholar.org/324f/9c2c9a147cc122446e8df3614af9b861ef5e.pdf. </a:t>
            </a:r>
            <a:endParaRPr/>
          </a:p>
          <a:p>
            <a:pPr marL="0" lvl="0" indent="0" algn="l" rtl="0">
              <a:lnSpc>
                <a:spcPct val="100000"/>
              </a:lnSpc>
              <a:spcBef>
                <a:spcPts val="0"/>
              </a:spcBef>
              <a:spcAft>
                <a:spcPts val="0"/>
              </a:spcAft>
              <a:buSzPts val="1400"/>
              <a:buNone/>
            </a:pPr>
            <a:endParaRPr/>
          </a:p>
        </p:txBody>
      </p:sp>
      <p:sp>
        <p:nvSpPr>
          <p:cNvPr id="332" name="Google Shape;332;g31e81e13a8f_1_1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1e81e13a8f_1_8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31e81e13a8f_1_8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GB"/>
              <a:t>Jenny</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GB"/>
              <a:t>EEf Research on metacognition. </a:t>
            </a:r>
            <a:endParaRPr/>
          </a:p>
          <a:p>
            <a:pPr marL="0" lvl="0" indent="0" algn="l" rtl="0">
              <a:lnSpc>
                <a:spcPct val="100000"/>
              </a:lnSpc>
              <a:spcBef>
                <a:spcPts val="0"/>
              </a:spcBef>
              <a:spcAft>
                <a:spcPts val="0"/>
              </a:spcAft>
              <a:buSzPts val="1400"/>
              <a:buNone/>
            </a:pPr>
            <a:r>
              <a:rPr lang="en-GB"/>
              <a:t>Draw attention to</a:t>
            </a:r>
            <a:r>
              <a:rPr lang="en-GB" b="1"/>
              <a:t> Recommendation 2</a:t>
            </a:r>
            <a:r>
              <a:rPr lang="en-GB"/>
              <a:t>: Planning, monitoring and evaluating (metacognitive self-regulation). We need to explicitly teacher pupils metacognitive strategies including how to plan, monitor and evaluate their learning. </a:t>
            </a:r>
            <a:endParaRPr/>
          </a:p>
          <a:p>
            <a:pPr marL="457200" lvl="0" indent="-317500" algn="l" rtl="0">
              <a:lnSpc>
                <a:spcPct val="100000"/>
              </a:lnSpc>
              <a:spcBef>
                <a:spcPts val="0"/>
              </a:spcBef>
              <a:spcAft>
                <a:spcPts val="0"/>
              </a:spcAft>
              <a:buSzPts val="1400"/>
              <a:buChar char="-"/>
            </a:pPr>
            <a:r>
              <a:rPr lang="en-GB"/>
              <a:t>Explicit instruction in cognitive and metacogntive strategies can improve pupils’ learning</a:t>
            </a:r>
            <a:endParaRPr/>
          </a:p>
          <a:p>
            <a:pPr marL="457200" lvl="0" indent="-317500" algn="l" rtl="0">
              <a:lnSpc>
                <a:spcPct val="100000"/>
              </a:lnSpc>
              <a:spcBef>
                <a:spcPts val="0"/>
              </a:spcBef>
              <a:spcAft>
                <a:spcPts val="0"/>
              </a:spcAft>
              <a:buSzPts val="1400"/>
              <a:buChar char="-"/>
            </a:pPr>
            <a:r>
              <a:rPr lang="en-GB"/>
              <a:t>While concepts like ‘plan, monitor and evaluate’ cna be introduced generically, the strategies are best applied in relation to subject specific content or tasks.</a:t>
            </a:r>
            <a:endParaRPr/>
          </a:p>
          <a:p>
            <a:pPr marL="457200" lvl="0" indent="-317500" algn="l" rtl="0">
              <a:lnSpc>
                <a:spcPct val="100000"/>
              </a:lnSpc>
              <a:spcBef>
                <a:spcPts val="0"/>
              </a:spcBef>
              <a:spcAft>
                <a:spcPts val="0"/>
              </a:spcAft>
              <a:buSzPts val="1400"/>
              <a:buChar char="-"/>
            </a:pPr>
            <a:r>
              <a:rPr lang="en-GB"/>
              <a:t>A series of steps is needed, beginning with activation of prior knowledge and leading to independent practice before ending with structured reflection. These can be applied to different subjects, ages and contexts.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GB"/>
              <a:t>This is perhaps the most well-known aspect of metacognition. Crucially, however, most teachers consider that they ’do this already’ but how effective is this? Is this planned for in their lessons / your curriculum? Do you every use curriculum conversations to delve into how teachers are doing this in their classrooms and what good practice in your subject areas look like?</a:t>
            </a:r>
            <a:endParaRPr/>
          </a:p>
          <a:p>
            <a:pPr marL="0" lvl="0" indent="0" algn="l" rtl="0">
              <a:lnSpc>
                <a:spcPct val="100000"/>
              </a:lnSpc>
              <a:spcBef>
                <a:spcPts val="0"/>
              </a:spcBef>
              <a:spcAft>
                <a:spcPts val="0"/>
              </a:spcAft>
              <a:buSzPts val="1400"/>
              <a:buNone/>
            </a:pPr>
            <a:endParaRPr/>
          </a:p>
        </p:txBody>
      </p:sp>
      <p:sp>
        <p:nvSpPr>
          <p:cNvPr id="341" name="Google Shape;341;g31e81e13a8f_1_8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1e81e13a8f_1_5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31e81e13a8f_1_5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Walkthrus (Tom Sherrington and Oliver Caviglioli)</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This strategy really supports recommendation 2 from the EEF.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Set a problem:</a:t>
            </a:r>
            <a:r>
              <a:rPr lang="en-GB"/>
              <a:t> Read through a question; establish what the question is asking or what the task might entail. The initial process is to establish which problem-type it is. This allows you and students to draw on relevant past experience and prior knowledge.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What do we already know? </a:t>
            </a:r>
            <a:r>
              <a:rPr lang="en-GB"/>
              <a:t>Talk through the information that is available in the question and supporting resources. What do we already know from the question? What do we also know from previous learning that might be relevant? Model making notes so that this becomes explicit.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Where do we start?</a:t>
            </a:r>
            <a:r>
              <a:rPr lang="en-GB"/>
              <a:t> Talk through the first steps in solving the problem or completing the task. Explore explicitly why you choose a particular strategy in this case. If any path is as good as another, make this explicit. Aim to demystify the whole process.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Make a plan and monitor:</a:t>
            </a:r>
            <a:r>
              <a:rPr lang="en-GB"/>
              <a:t> Model the process of setting out an overview plan. Be as explicit as possible about every choice, every step, providing a logical reason for each one. As you go through the task, narrate your</a:t>
            </a:r>
            <a:endParaRPr/>
          </a:p>
          <a:p>
            <a:pPr marL="0" lvl="0" indent="0" algn="l" rtl="0">
              <a:lnSpc>
                <a:spcPct val="115000"/>
              </a:lnSpc>
              <a:spcBef>
                <a:spcPts val="0"/>
              </a:spcBef>
              <a:spcAft>
                <a:spcPts val="0"/>
              </a:spcAft>
              <a:buSzPts val="1100"/>
              <a:buNone/>
            </a:pPr>
            <a:r>
              <a:rPr lang="en-GB"/>
              <a:t>progress through each of the steps.</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GB" b="1"/>
              <a:t>Have we been successful?</a:t>
            </a:r>
            <a:r>
              <a:rPr lang="en-GB"/>
              <a:t> When the task has been completed or the problem solved, model the process of self-review. Check back over it to see if it is correct, complete, accurate, finished to a high standard. Explore ways of knowing if an answer is</a:t>
            </a:r>
            <a:endParaRPr/>
          </a:p>
          <a:p>
            <a:pPr marL="0" lvl="0" indent="0" algn="l" rtl="0">
              <a:lnSpc>
                <a:spcPct val="115000"/>
              </a:lnSpc>
              <a:spcBef>
                <a:spcPts val="0"/>
              </a:spcBef>
              <a:spcAft>
                <a:spcPts val="0"/>
              </a:spcAft>
              <a:buSzPts val="1100"/>
              <a:buNone/>
            </a:pPr>
            <a:r>
              <a:rPr lang="en-GB"/>
              <a:t>correct within the context of the subject.</a:t>
            </a:r>
            <a:endParaRPr/>
          </a:p>
          <a:p>
            <a:pPr marL="0" lvl="0" indent="0" algn="l" rtl="0">
              <a:lnSpc>
                <a:spcPct val="115000"/>
              </a:lnSpc>
              <a:spcBef>
                <a:spcPts val="0"/>
              </a:spcBef>
              <a:spcAft>
                <a:spcPts val="0"/>
              </a:spcAft>
              <a:buSzPts val="1100"/>
              <a:buNone/>
            </a:pPr>
            <a:endParaRPr sz="2200">
              <a:latin typeface="Arial"/>
              <a:ea typeface="Arial"/>
              <a:cs typeface="Arial"/>
              <a:sym typeface="Arial"/>
            </a:endParaRPr>
          </a:p>
          <a:p>
            <a:pPr marL="0" lvl="0" indent="0" algn="l" rtl="0">
              <a:lnSpc>
                <a:spcPct val="115000"/>
              </a:lnSpc>
              <a:spcBef>
                <a:spcPts val="0"/>
              </a:spcBef>
              <a:spcAft>
                <a:spcPts val="0"/>
              </a:spcAft>
              <a:buSzPts val="1100"/>
              <a:buNone/>
            </a:pPr>
            <a:endParaRPr sz="22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sz="2200">
              <a:latin typeface="Arial"/>
              <a:ea typeface="Arial"/>
              <a:cs typeface="Arial"/>
              <a:sym typeface="Arial"/>
            </a:endParaRPr>
          </a:p>
          <a:p>
            <a:pPr marL="0" lvl="0" indent="0" algn="l" rtl="0">
              <a:lnSpc>
                <a:spcPct val="100000"/>
              </a:lnSpc>
              <a:spcBef>
                <a:spcPts val="0"/>
              </a:spcBef>
              <a:spcAft>
                <a:spcPts val="0"/>
              </a:spcAft>
              <a:buSzPts val="1400"/>
              <a:buNone/>
            </a:pPr>
            <a:endParaRPr sz="2200">
              <a:latin typeface="Arial"/>
              <a:ea typeface="Arial"/>
              <a:cs typeface="Arial"/>
              <a:sym typeface="Arial"/>
            </a:endParaRPr>
          </a:p>
          <a:p>
            <a:pPr marL="0" lvl="0" indent="0" algn="l" rtl="0">
              <a:lnSpc>
                <a:spcPct val="100000"/>
              </a:lnSpc>
              <a:spcBef>
                <a:spcPts val="0"/>
              </a:spcBef>
              <a:spcAft>
                <a:spcPts val="0"/>
              </a:spcAft>
              <a:buSzPts val="1400"/>
              <a:buNone/>
            </a:pPr>
            <a:endParaRPr sz="2200">
              <a:latin typeface="Arial"/>
              <a:ea typeface="Arial"/>
              <a:cs typeface="Arial"/>
              <a:sym typeface="Arial"/>
            </a:endParaRPr>
          </a:p>
          <a:p>
            <a:pPr marL="0" lvl="0" indent="0" algn="l" rtl="0">
              <a:lnSpc>
                <a:spcPct val="100000"/>
              </a:lnSpc>
              <a:spcBef>
                <a:spcPts val="0"/>
              </a:spcBef>
              <a:spcAft>
                <a:spcPts val="0"/>
              </a:spcAft>
              <a:buSzPts val="1400"/>
              <a:buNone/>
            </a:pPr>
            <a:endParaRPr sz="2200">
              <a:latin typeface="Arial"/>
              <a:ea typeface="Arial"/>
              <a:cs typeface="Arial"/>
              <a:sym typeface="Aria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48" name="Google Shape;348;g31e81e13a8f_1_5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1e81e13a8f_1_4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g31e81e13a8f_1_4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EEFs seven-step model is a scaffolding framework to deliberately shift responsibility for learning from the teachers to the pupil. The orange part of the bar represents the pupil and the turquoise part represents the teacher input.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All seven steps could take place in a single lesson or over a series of lessons.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arrow leading from stage 7 to 1 signifies structured reflection information planning when pupils come to do a similar task in the future. </a:t>
            </a:r>
            <a:endParaRPr/>
          </a:p>
          <a:p>
            <a:pPr marL="0" lvl="0" indent="0" algn="l" rtl="0">
              <a:lnSpc>
                <a:spcPct val="100000"/>
              </a:lnSpc>
              <a:spcBef>
                <a:spcPts val="0"/>
              </a:spcBef>
              <a:spcAft>
                <a:spcPts val="0"/>
              </a:spcAft>
              <a:buSzPts val="1400"/>
              <a:buNone/>
            </a:pPr>
            <a:endParaRPr/>
          </a:p>
          <a:p>
            <a:pPr marL="12700" lvl="0" indent="0" algn="l" rtl="0">
              <a:lnSpc>
                <a:spcPct val="115000"/>
              </a:lnSpc>
              <a:spcBef>
                <a:spcPts val="0"/>
              </a:spcBef>
              <a:spcAft>
                <a:spcPts val="0"/>
              </a:spcAft>
              <a:buClr>
                <a:schemeClr val="dk1"/>
              </a:buClr>
              <a:buSzPts val="1100"/>
              <a:buFont typeface="Arial"/>
              <a:buNone/>
            </a:pPr>
            <a:r>
              <a:rPr lang="en-GB" sz="2400">
                <a:latin typeface="Arial"/>
                <a:ea typeface="Arial"/>
                <a:cs typeface="Arial"/>
                <a:sym typeface="Arial"/>
              </a:rPr>
              <a:t>1.</a:t>
            </a:r>
            <a:r>
              <a:rPr lang="en-GB" sz="2400" b="1"/>
              <a:t>Activating prior knowledge.  </a:t>
            </a:r>
            <a:r>
              <a:rPr lang="en-GB" sz="2400"/>
              <a:t>What useful knowledge do they already have?</a:t>
            </a:r>
            <a:endParaRPr sz="2400"/>
          </a:p>
          <a:p>
            <a:pPr marL="12700" lvl="0" indent="0" algn="l" rtl="0">
              <a:lnSpc>
                <a:spcPct val="115000"/>
              </a:lnSpc>
              <a:spcBef>
                <a:spcPts val="0"/>
              </a:spcBef>
              <a:spcAft>
                <a:spcPts val="0"/>
              </a:spcAft>
              <a:buClr>
                <a:schemeClr val="dk1"/>
              </a:buClr>
              <a:buSzPts val="1100"/>
              <a:buFont typeface="Arial"/>
              <a:buNone/>
            </a:pPr>
            <a:r>
              <a:rPr lang="en-GB" sz="2400">
                <a:latin typeface="Arial"/>
                <a:ea typeface="Arial"/>
                <a:cs typeface="Arial"/>
                <a:sym typeface="Arial"/>
              </a:rPr>
              <a:t>2.</a:t>
            </a:r>
            <a:r>
              <a:rPr lang="en-GB" sz="2400" b="1"/>
              <a:t>Explicit strategy instruction. </a:t>
            </a:r>
            <a:r>
              <a:rPr lang="en-GB" sz="2400"/>
              <a:t>Which strategy are we going to use and why</a:t>
            </a:r>
            <a:endParaRPr sz="2400"/>
          </a:p>
          <a:p>
            <a:pPr marL="12700" lvl="0" indent="0" algn="l" rtl="0">
              <a:lnSpc>
                <a:spcPct val="115000"/>
              </a:lnSpc>
              <a:spcBef>
                <a:spcPts val="0"/>
              </a:spcBef>
              <a:spcAft>
                <a:spcPts val="0"/>
              </a:spcAft>
              <a:buClr>
                <a:schemeClr val="dk1"/>
              </a:buClr>
              <a:buSzPts val="1100"/>
              <a:buFont typeface="Arial"/>
              <a:buNone/>
            </a:pPr>
            <a:r>
              <a:rPr lang="en-GB" sz="2400">
                <a:latin typeface="Arial"/>
                <a:ea typeface="Arial"/>
                <a:cs typeface="Arial"/>
                <a:sym typeface="Arial"/>
              </a:rPr>
              <a:t>3.</a:t>
            </a:r>
            <a:r>
              <a:rPr lang="en-GB" sz="2400" b="1"/>
              <a:t>Modelling of learned strategy. </a:t>
            </a:r>
            <a:r>
              <a:rPr lang="en-GB" sz="2400"/>
              <a:t>Watch me use this strategy while I talk out loud</a:t>
            </a:r>
            <a:endParaRPr sz="2400"/>
          </a:p>
          <a:p>
            <a:pPr marL="12700" lvl="0" indent="0" algn="l" rtl="0">
              <a:lnSpc>
                <a:spcPct val="115000"/>
              </a:lnSpc>
              <a:spcBef>
                <a:spcPts val="0"/>
              </a:spcBef>
              <a:spcAft>
                <a:spcPts val="0"/>
              </a:spcAft>
              <a:buClr>
                <a:schemeClr val="dk1"/>
              </a:buClr>
              <a:buSzPts val="1100"/>
              <a:buFont typeface="Arial"/>
              <a:buNone/>
            </a:pPr>
            <a:r>
              <a:rPr lang="en-GB" sz="2400">
                <a:latin typeface="Arial"/>
                <a:ea typeface="Arial"/>
                <a:cs typeface="Arial"/>
                <a:sym typeface="Arial"/>
              </a:rPr>
              <a:t>4.</a:t>
            </a:r>
            <a:r>
              <a:rPr lang="en-GB" sz="2400" b="1"/>
              <a:t>Memorisation of learned strategy</a:t>
            </a:r>
            <a:r>
              <a:rPr lang="en-GB" sz="2400"/>
              <a:t>. Check the class understanding of what I’ve done</a:t>
            </a:r>
            <a:endParaRPr sz="2400"/>
          </a:p>
          <a:p>
            <a:pPr marL="12700" lvl="0" indent="0" algn="l" rtl="0">
              <a:lnSpc>
                <a:spcPct val="115000"/>
              </a:lnSpc>
              <a:spcBef>
                <a:spcPts val="0"/>
              </a:spcBef>
              <a:spcAft>
                <a:spcPts val="0"/>
              </a:spcAft>
              <a:buClr>
                <a:schemeClr val="dk1"/>
              </a:buClr>
              <a:buSzPts val="1100"/>
              <a:buFont typeface="Arial"/>
              <a:buNone/>
            </a:pPr>
            <a:r>
              <a:rPr lang="en-GB" sz="2400">
                <a:latin typeface="Arial"/>
                <a:ea typeface="Arial"/>
                <a:cs typeface="Arial"/>
                <a:sym typeface="Arial"/>
              </a:rPr>
              <a:t>5.</a:t>
            </a:r>
            <a:r>
              <a:rPr lang="en-GB" sz="2400" b="1"/>
              <a:t>Guided practice. </a:t>
            </a:r>
            <a:r>
              <a:rPr lang="en-GB" sz="2400"/>
              <a:t> Let’s do part of one together</a:t>
            </a:r>
            <a:endParaRPr sz="2400"/>
          </a:p>
          <a:p>
            <a:pPr marL="12700" lvl="0" indent="0" algn="l" rtl="0">
              <a:lnSpc>
                <a:spcPct val="115000"/>
              </a:lnSpc>
              <a:spcBef>
                <a:spcPts val="0"/>
              </a:spcBef>
              <a:spcAft>
                <a:spcPts val="0"/>
              </a:spcAft>
              <a:buClr>
                <a:schemeClr val="dk1"/>
              </a:buClr>
              <a:buSzPts val="1100"/>
              <a:buFont typeface="Arial"/>
              <a:buNone/>
            </a:pPr>
            <a:r>
              <a:rPr lang="en-GB" sz="2400">
                <a:latin typeface="Arial"/>
                <a:ea typeface="Arial"/>
                <a:cs typeface="Arial"/>
                <a:sym typeface="Arial"/>
              </a:rPr>
              <a:t>6.</a:t>
            </a:r>
            <a:r>
              <a:rPr lang="en-GB" sz="2400" b="1"/>
              <a:t>Independent practice. </a:t>
            </a:r>
            <a:r>
              <a:rPr lang="en-GB" sz="2400"/>
              <a:t>Do it by yourself and think about how well it’s going</a:t>
            </a:r>
            <a:endParaRPr sz="2400"/>
          </a:p>
          <a:p>
            <a:pPr marL="12700" lvl="0" indent="0" algn="l" rtl="0">
              <a:lnSpc>
                <a:spcPct val="115000"/>
              </a:lnSpc>
              <a:spcBef>
                <a:spcPts val="0"/>
              </a:spcBef>
              <a:spcAft>
                <a:spcPts val="0"/>
              </a:spcAft>
              <a:buSzPts val="1100"/>
              <a:buNone/>
            </a:pPr>
            <a:r>
              <a:rPr lang="en-GB" sz="2400">
                <a:latin typeface="Arial"/>
                <a:ea typeface="Arial"/>
                <a:cs typeface="Arial"/>
                <a:sym typeface="Arial"/>
              </a:rPr>
              <a:t>7.</a:t>
            </a:r>
            <a:r>
              <a:rPr lang="en-GB" sz="2400" b="1"/>
              <a:t>Structured reflection</a:t>
            </a:r>
            <a:r>
              <a:rPr lang="en-GB" sz="2400"/>
              <a:t>. How well did you do?</a:t>
            </a:r>
            <a:endParaRPr sz="2400"/>
          </a:p>
          <a:p>
            <a:pPr marL="0" lvl="0" indent="0" algn="l" rtl="0">
              <a:lnSpc>
                <a:spcPct val="100000"/>
              </a:lnSpc>
              <a:spcBef>
                <a:spcPts val="0"/>
              </a:spcBef>
              <a:spcAft>
                <a:spcPts val="0"/>
              </a:spcAft>
              <a:buSzPts val="1400"/>
              <a:buNone/>
            </a:pPr>
            <a:endParaRPr/>
          </a:p>
        </p:txBody>
      </p:sp>
      <p:sp>
        <p:nvSpPr>
          <p:cNvPr id="355" name="Google Shape;355;g31e81e13a8f_1_4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1e81e13a8f_1_97: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31e81e13a8f_1_9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12700" lvl="0" indent="0" algn="l" rtl="0">
              <a:lnSpc>
                <a:spcPct val="115000"/>
              </a:lnSpc>
              <a:spcBef>
                <a:spcPts val="0"/>
              </a:spcBef>
              <a:spcAft>
                <a:spcPts val="0"/>
              </a:spcAft>
              <a:buSzPts val="1100"/>
              <a:buNone/>
            </a:pPr>
            <a:r>
              <a:rPr lang="en-GB"/>
              <a:t>Jenny</a:t>
            </a:r>
            <a:endParaRPr/>
          </a:p>
          <a:p>
            <a:pPr marL="12700" lvl="0" indent="0" algn="l" rtl="0">
              <a:lnSpc>
                <a:spcPct val="115000"/>
              </a:lnSpc>
              <a:spcBef>
                <a:spcPts val="0"/>
              </a:spcBef>
              <a:spcAft>
                <a:spcPts val="0"/>
              </a:spcAft>
              <a:buSzPts val="1100"/>
              <a:buNone/>
            </a:pPr>
            <a:endParaRPr/>
          </a:p>
          <a:p>
            <a:pPr marL="12700" lvl="0" indent="0" algn="l" rtl="0">
              <a:lnSpc>
                <a:spcPct val="115000"/>
              </a:lnSpc>
              <a:spcBef>
                <a:spcPts val="0"/>
              </a:spcBef>
              <a:spcAft>
                <a:spcPts val="0"/>
              </a:spcAft>
              <a:buSzPts val="1100"/>
              <a:buNone/>
            </a:pPr>
            <a:r>
              <a:rPr lang="en-GB"/>
              <a:t>Example modelled out.</a:t>
            </a:r>
            <a:endParaRPr/>
          </a:p>
          <a:p>
            <a:pPr marL="12700" lvl="0" indent="0" algn="l" rtl="0">
              <a:lnSpc>
                <a:spcPct val="115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n-GB" sz="2800"/>
              <a:t>How could you use this, or Walkthrus to develop metacognition in your subject areas?</a:t>
            </a:r>
            <a:endParaRPr sz="2800"/>
          </a:p>
          <a:p>
            <a:pPr marL="12700" lvl="0" indent="0" algn="l" rtl="0">
              <a:lnSpc>
                <a:spcPct val="115000"/>
              </a:lnSpc>
              <a:spcBef>
                <a:spcPts val="0"/>
              </a:spcBef>
              <a:spcAft>
                <a:spcPts val="0"/>
              </a:spcAft>
              <a:buSzPts val="1100"/>
              <a:buNone/>
            </a:pPr>
            <a:endParaRPr sz="2400"/>
          </a:p>
          <a:p>
            <a:pPr marL="0" lvl="0" indent="0" algn="l" rtl="0">
              <a:lnSpc>
                <a:spcPct val="115000"/>
              </a:lnSpc>
              <a:spcBef>
                <a:spcPts val="0"/>
              </a:spcBef>
              <a:spcAft>
                <a:spcPts val="0"/>
              </a:spcAft>
              <a:buSzPts val="1100"/>
              <a:buNone/>
            </a:pPr>
            <a:r>
              <a:rPr lang="en-GB" sz="1800" b="1">
                <a:latin typeface="Arial"/>
                <a:ea typeface="Arial"/>
                <a:cs typeface="Arial"/>
                <a:sym typeface="Arial"/>
              </a:rPr>
              <a:t>TASK: </a:t>
            </a:r>
            <a:r>
              <a:rPr lang="en-GB" sz="1800">
                <a:latin typeface="Arial"/>
                <a:ea typeface="Arial"/>
                <a:cs typeface="Arial"/>
                <a:sym typeface="Arial"/>
              </a:rPr>
              <a:t>Think of a lesson on your curriculum where metacognitive strategies would support all pupils to learn. In groups, script how you would do this and how you would then train teachers in your team how to do this. Do your lessons already follow this model?</a:t>
            </a:r>
            <a:endParaRPr sz="1800">
              <a:latin typeface="Arial"/>
              <a:ea typeface="Arial"/>
              <a:cs typeface="Arial"/>
              <a:sym typeface="Arial"/>
            </a:endParaRPr>
          </a:p>
          <a:p>
            <a:pPr marL="12700" lvl="0" indent="0" algn="l" rtl="0">
              <a:lnSpc>
                <a:spcPct val="115000"/>
              </a:lnSpc>
              <a:spcBef>
                <a:spcPts val="0"/>
              </a:spcBef>
              <a:spcAft>
                <a:spcPts val="0"/>
              </a:spcAft>
              <a:buSzPts val="1100"/>
              <a:buNone/>
            </a:pPr>
            <a:r>
              <a:rPr lang="en-GB" sz="1900"/>
              <a:t>The seven step model planning worksheet may help here </a:t>
            </a:r>
            <a:endParaRPr sz="1900"/>
          </a:p>
          <a:p>
            <a:pPr marL="12700" lvl="0" indent="0" algn="l" rtl="0">
              <a:lnSpc>
                <a:spcPct val="115000"/>
              </a:lnSpc>
              <a:spcBef>
                <a:spcPts val="0"/>
              </a:spcBef>
              <a:spcAft>
                <a:spcPts val="0"/>
              </a:spcAft>
              <a:buSzPts val="1100"/>
              <a:buNone/>
            </a:pPr>
            <a:endParaRPr sz="1900"/>
          </a:p>
          <a:p>
            <a:pPr marL="12700" lvl="0" indent="0" algn="l" rtl="0">
              <a:lnSpc>
                <a:spcPct val="115000"/>
              </a:lnSpc>
              <a:spcBef>
                <a:spcPts val="0"/>
              </a:spcBef>
              <a:spcAft>
                <a:spcPts val="0"/>
              </a:spcAft>
              <a:buSzPts val="1100"/>
              <a:buNone/>
            </a:pPr>
            <a:r>
              <a:rPr lang="en-GB" sz="1900"/>
              <a:t>What support materials do you already provide to support pupils to plan, monitor and evaluate their learning? See example on the next slide of how English at Little Lever support pupils to plan an answer before beginning a written response. </a:t>
            </a:r>
            <a:endParaRPr sz="1900"/>
          </a:p>
          <a:p>
            <a:pPr marL="0" lvl="0" indent="0" algn="l" rtl="0">
              <a:lnSpc>
                <a:spcPct val="100000"/>
              </a:lnSpc>
              <a:spcBef>
                <a:spcPts val="0"/>
              </a:spcBef>
              <a:spcAft>
                <a:spcPts val="0"/>
              </a:spcAft>
              <a:buSzPts val="1400"/>
              <a:buNone/>
            </a:pPr>
            <a:endParaRPr/>
          </a:p>
        </p:txBody>
      </p:sp>
      <p:sp>
        <p:nvSpPr>
          <p:cNvPr id="363" name="Google Shape;363;g31e81e13a8f_1_9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ec2ac81f64_0_4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g2ec2ac81f64_0_4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a:t>
            </a:r>
            <a:endParaRPr/>
          </a:p>
        </p:txBody>
      </p:sp>
      <p:sp>
        <p:nvSpPr>
          <p:cNvPr id="123" name="Google Shape;123;g2ec2ac81f64_0_4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1e81e13a8f_0_30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31e81e13a8f_0_30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Also consider modelling this via languages. </a:t>
            </a:r>
            <a:endParaRPr/>
          </a:p>
        </p:txBody>
      </p:sp>
      <p:sp>
        <p:nvSpPr>
          <p:cNvPr id="371" name="Google Shape;371;g31e81e13a8f_0_30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1e81e13a8f_0_286: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31e81e13a8f_0_28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 - Hand to Helen</a:t>
            </a:r>
            <a:endParaRPr/>
          </a:p>
          <a:p>
            <a:pPr marL="0" lvl="0" indent="0" algn="l" rtl="0">
              <a:lnSpc>
                <a:spcPct val="100000"/>
              </a:lnSpc>
              <a:spcBef>
                <a:spcPts val="0"/>
              </a:spcBef>
              <a:spcAft>
                <a:spcPts val="0"/>
              </a:spcAft>
              <a:buSzPts val="1400"/>
              <a:buNone/>
            </a:pPr>
            <a:r>
              <a:rPr lang="en-GB"/>
              <a:t>Let’s move on to look at recommendation 3, Scaffolding</a:t>
            </a:r>
            <a:endParaRPr/>
          </a:p>
        </p:txBody>
      </p:sp>
      <p:sp>
        <p:nvSpPr>
          <p:cNvPr id="377" name="Google Shape;377;g31e81e13a8f_0_28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e81e13a8f_3_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g31e81e13a8f_3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SEND Code of Practice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Effective planning for high expectations is important for all students. The SEND Code of Practice states that there is no better provision for all students, especially for those with SEND, than high quality teaching delivered by an expert. </a:t>
            </a:r>
            <a:endParaRPr/>
          </a:p>
          <a:p>
            <a:pPr marL="0" lvl="0" indent="0" algn="l" rtl="0">
              <a:lnSpc>
                <a:spcPct val="100000"/>
              </a:lnSpc>
              <a:spcBef>
                <a:spcPts val="0"/>
              </a:spcBef>
              <a:spcAft>
                <a:spcPts val="0"/>
              </a:spcAft>
              <a:buSzPts val="1400"/>
              <a:buNone/>
            </a:pPr>
            <a:r>
              <a:rPr lang="en-GB"/>
              <a:t>Subject experts “anticipate which aspects of their lessons some (or all) pupils might find conceptually tricky, which content is particularly knowledge-rich or which tasks require pupils to acquire and apply a new skill. The best teachers do this with a strong understanding of the pupils they teach, including considering where barriers to learning may be relevant for pupils with SEND” </a:t>
            </a:r>
            <a:r>
              <a:rPr lang="en-GB" i="1"/>
              <a:t>EEF. </a:t>
            </a:r>
            <a:endParaRPr i="1"/>
          </a:p>
          <a:p>
            <a:pPr marL="0" lvl="0" indent="0" algn="l" rtl="0">
              <a:lnSpc>
                <a:spcPct val="100000"/>
              </a:lnSpc>
              <a:spcBef>
                <a:spcPts val="0"/>
              </a:spcBef>
              <a:spcAft>
                <a:spcPts val="0"/>
              </a:spcAft>
              <a:buSzPts val="1400"/>
              <a:buNone/>
            </a:pPr>
            <a:r>
              <a:rPr lang="en-GB"/>
              <a:t>Planning for and removing barriers to learning impacts on all learners. We can see from the image that one solution benefits all learners, different students are not provided with different adjustments, the lesson and learning is accessible for all. To ensure that gaps in outcomes between pupils with and without SEND needs are addressed we need to ensure that we have high expectations for all learners and that we support all students in achieving these.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84" name="Google Shape;384;g31e81e13a8f_3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1e81e13a8f_3_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31e81e13a8f_3_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Scaffolding is a method that that teacher might use to address and support students in removing barriers to learning. </a:t>
            </a:r>
            <a:endParaRPr/>
          </a:p>
          <a:p>
            <a:pPr marL="0" lvl="0" indent="0" algn="l" rtl="0">
              <a:lnSpc>
                <a:spcPct val="115000"/>
              </a:lnSpc>
              <a:spcBef>
                <a:spcPts val="1000"/>
              </a:spcBef>
              <a:spcAft>
                <a:spcPts val="0"/>
              </a:spcAft>
              <a:buClr>
                <a:schemeClr val="dk1"/>
              </a:buClr>
              <a:buSzPts val="1100"/>
              <a:buFont typeface="Arial"/>
              <a:buNone/>
            </a:pPr>
            <a:r>
              <a:rPr lang="en-GB"/>
              <a:t>The SEN in Mainstream guidance report, EEF, 2020 states that “Scaffolding is a metaphor for temporary support that is removed when no longer required. It may be visual, verbal or written.”</a:t>
            </a:r>
            <a:endParaRPr/>
          </a:p>
          <a:p>
            <a:pPr marL="0" lvl="0" indent="0" algn="l" rtl="0">
              <a:lnSpc>
                <a:spcPct val="115000"/>
              </a:lnSpc>
              <a:spcBef>
                <a:spcPts val="1000"/>
              </a:spcBef>
              <a:spcAft>
                <a:spcPts val="0"/>
              </a:spcAft>
              <a:buClr>
                <a:schemeClr val="dk1"/>
              </a:buClr>
              <a:buSzPts val="1100"/>
              <a:buFont typeface="Arial"/>
              <a:buNone/>
            </a:pPr>
            <a:r>
              <a:rPr lang="en-GB"/>
              <a:t>McLeskey et al in 2017, in research on supporting students with SEND states that “Scaffolded supports provide temporary assistance to students so they can successfully complete tasks that they cannot yet do independently and with a high rate of success. Teachers select powerful visual, verbal and written supports; carefully calibrate them to students’ performance and understanding in relation to learning tasks; use them flexibly; evaluate their effectiveness; and gradually remove them once they are no longer needed. Some supports are planned prior to lessons and some are provided responsively during instruction.”</a:t>
            </a:r>
            <a:endParaRPr/>
          </a:p>
          <a:p>
            <a:pPr marL="0" lvl="0" indent="0" algn="l" rtl="0">
              <a:lnSpc>
                <a:spcPct val="115000"/>
              </a:lnSpc>
              <a:spcBef>
                <a:spcPts val="1000"/>
              </a:spcBef>
              <a:spcAft>
                <a:spcPts val="0"/>
              </a:spcAft>
              <a:buClr>
                <a:schemeClr val="dk1"/>
              </a:buClr>
              <a:buSzPts val="1100"/>
              <a:buFont typeface="Arial"/>
              <a:buNone/>
            </a:pPr>
            <a:r>
              <a:rPr lang="en-GB"/>
              <a:t>McLeskey et al. (2017)—high-leverage practice 15 SEN in Mainstream Schools Evidence Review, EEF, 2020</a:t>
            </a:r>
            <a:endParaRPr/>
          </a:p>
          <a:p>
            <a:pPr marL="0" lvl="0" indent="0" algn="l" rtl="0">
              <a:lnSpc>
                <a:spcPct val="100000"/>
              </a:lnSpc>
              <a:spcBef>
                <a:spcPts val="0"/>
              </a:spcBef>
              <a:spcAft>
                <a:spcPts val="0"/>
              </a:spcAft>
              <a:buSzPts val="1400"/>
              <a:buNone/>
            </a:pPr>
            <a:endParaRPr/>
          </a:p>
        </p:txBody>
      </p:sp>
      <p:sp>
        <p:nvSpPr>
          <p:cNvPr id="392" name="Google Shape;392;g31e81e13a8f_3_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1e81e13a8f_3_1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g31e81e13a8f_3_1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Helen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sz="1100" u="sng" dirty="0">
                <a:solidFill>
                  <a:schemeClr val="hlink"/>
                </a:solidFill>
                <a:latin typeface="Arial"/>
                <a:ea typeface="Arial"/>
                <a:cs typeface="Arial"/>
                <a:sym typeface="Arial"/>
                <a:hlinkClick r:id="rId3"/>
              </a:rPr>
              <a:t>5-a-Day_Reflection_Tool_Teaching_AssistantsV0.4.pdf</a:t>
            </a:r>
            <a:r>
              <a:rPr lang="en-GB" dirty="0"/>
              <a:t> </a:t>
            </a:r>
            <a:endParaRPr dirty="0"/>
          </a:p>
          <a:p>
            <a:pPr marL="0" lvl="0" indent="0" algn="l" rtl="0">
              <a:lnSpc>
                <a:spcPct val="100000"/>
              </a:lnSpc>
              <a:spcBef>
                <a:spcPts val="0"/>
              </a:spcBef>
              <a:spcAft>
                <a:spcPts val="0"/>
              </a:spcAft>
              <a:buSzPts val="1400"/>
              <a:buNone/>
            </a:pPr>
            <a:r>
              <a:rPr lang="en-GB" dirty="0"/>
              <a:t>The attached resource can be provided at this point to support the information provided here.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There are different forms of scaffolding these are: </a:t>
            </a:r>
            <a:endParaRPr dirty="0"/>
          </a:p>
          <a:p>
            <a:pPr marL="0" lvl="0" indent="0" algn="l" rtl="0">
              <a:lnSpc>
                <a:spcPct val="100000"/>
              </a:lnSpc>
              <a:spcBef>
                <a:spcPts val="0"/>
              </a:spcBef>
              <a:spcAft>
                <a:spcPts val="0"/>
              </a:spcAft>
              <a:buSzPts val="1400"/>
              <a:buNone/>
            </a:pPr>
            <a:r>
              <a:rPr lang="en-GB" b="1" dirty="0"/>
              <a:t>Visual </a:t>
            </a:r>
            <a:r>
              <a:rPr lang="en-GB" dirty="0"/>
              <a:t>- </a:t>
            </a:r>
            <a:r>
              <a:rPr lang="en-GB" dirty="0">
                <a:latin typeface="Arial"/>
                <a:ea typeface="Arial"/>
                <a:cs typeface="Arial"/>
                <a:sym typeface="Arial"/>
              </a:rPr>
              <a:t>Visual scaffolds may support a pupil to know what equipment they need, the steps they need to take or what their work should look like, </a:t>
            </a:r>
            <a:r>
              <a:rPr lang="en-GB" dirty="0"/>
              <a:t>such as a task list or model examples of work </a:t>
            </a:r>
            <a:endParaRPr dirty="0"/>
          </a:p>
          <a:p>
            <a:pPr marL="0" lvl="0" indent="0" algn="l" rtl="0">
              <a:lnSpc>
                <a:spcPct val="100000"/>
              </a:lnSpc>
              <a:spcBef>
                <a:spcPts val="0"/>
              </a:spcBef>
              <a:spcAft>
                <a:spcPts val="0"/>
              </a:spcAft>
              <a:buSzPts val="1400"/>
              <a:buNone/>
            </a:pPr>
            <a:r>
              <a:rPr lang="en-GB" b="1" dirty="0"/>
              <a:t>Verbal </a:t>
            </a:r>
            <a:r>
              <a:rPr lang="en-GB" dirty="0"/>
              <a:t>- </a:t>
            </a:r>
            <a:r>
              <a:rPr lang="en-GB" dirty="0">
                <a:latin typeface="Arial"/>
                <a:ea typeface="Arial"/>
                <a:cs typeface="Arial"/>
                <a:sym typeface="Arial"/>
              </a:rPr>
              <a:t>Providing a verbal scaffold may involve reteaching a tricky concept to a group of pupils, or using questioning to identify and address any misconceptions, </a:t>
            </a:r>
            <a:r>
              <a:rPr lang="en-GB" dirty="0"/>
              <a:t>such as questioning or prompting or reteaching in a different way </a:t>
            </a:r>
            <a:endParaRPr dirty="0"/>
          </a:p>
          <a:p>
            <a:pPr marL="0" lvl="0" indent="0" algn="l" rtl="0">
              <a:lnSpc>
                <a:spcPct val="100000"/>
              </a:lnSpc>
              <a:spcBef>
                <a:spcPts val="0"/>
              </a:spcBef>
              <a:spcAft>
                <a:spcPts val="0"/>
              </a:spcAft>
              <a:buSzPts val="1400"/>
              <a:buNone/>
            </a:pPr>
            <a:r>
              <a:rPr lang="en-GB" b="1" dirty="0"/>
              <a:t>Written </a:t>
            </a:r>
            <a:r>
              <a:rPr lang="en-GB" dirty="0"/>
              <a:t>- </a:t>
            </a:r>
            <a:r>
              <a:rPr lang="en-GB" dirty="0">
                <a:latin typeface="Arial"/>
                <a:ea typeface="Arial"/>
                <a:cs typeface="Arial"/>
                <a:sym typeface="Arial"/>
              </a:rPr>
              <a:t>A written scaffold will typically be provided for a pupil to support them with an independent written task. It could be the notes made on the whiteboard during class discussion; it could even be the child’s own previous work used to support their recall, </a:t>
            </a:r>
            <a:r>
              <a:rPr lang="en-GB" dirty="0"/>
              <a:t>such as sentence starters or a writing frame </a:t>
            </a:r>
            <a:endParaRPr dirty="0"/>
          </a:p>
          <a:p>
            <a:pPr marL="0" lvl="0" indent="0" algn="l" rtl="0">
              <a:lnSpc>
                <a:spcPct val="100000"/>
              </a:lnSpc>
              <a:spcBef>
                <a:spcPts val="0"/>
              </a:spcBef>
              <a:spcAft>
                <a:spcPts val="0"/>
              </a:spcAft>
              <a:buSzPts val="1400"/>
              <a:buNone/>
            </a:pPr>
            <a:r>
              <a:rPr lang="en-GB" b="1" dirty="0"/>
              <a:t>Other method</a:t>
            </a:r>
            <a:r>
              <a:rPr lang="en-GB" dirty="0"/>
              <a:t>s - </a:t>
            </a:r>
            <a:r>
              <a:rPr lang="en-GB" dirty="0">
                <a:latin typeface="Arial"/>
                <a:ea typeface="Arial"/>
                <a:cs typeface="Arial"/>
                <a:sym typeface="Arial"/>
              </a:rPr>
              <a:t>Some students need </a:t>
            </a:r>
            <a:endParaRPr dirty="0">
              <a:latin typeface="Arial"/>
              <a:ea typeface="Arial"/>
              <a:cs typeface="Arial"/>
              <a:sym typeface="Arial"/>
            </a:endParaRPr>
          </a:p>
          <a:p>
            <a:pPr marL="457200" marR="2181914" lvl="0" indent="-304800" algn="l" rtl="0">
              <a:lnSpc>
                <a:spcPct val="100000"/>
              </a:lnSpc>
              <a:spcBef>
                <a:spcPts val="0"/>
              </a:spcBef>
              <a:spcAft>
                <a:spcPts val="0"/>
              </a:spcAft>
              <a:buClr>
                <a:schemeClr val="dk1"/>
              </a:buClr>
              <a:buSzPts val="1200"/>
              <a:buChar char="-"/>
            </a:pPr>
            <a:r>
              <a:rPr lang="en-GB" dirty="0">
                <a:latin typeface="Arial"/>
                <a:ea typeface="Arial"/>
                <a:cs typeface="Arial"/>
                <a:sym typeface="Arial"/>
              </a:rPr>
              <a:t>Access arrangements are a form of scaffolding </a:t>
            </a:r>
            <a:endParaRPr dirty="0">
              <a:latin typeface="Arial"/>
              <a:ea typeface="Arial"/>
              <a:cs typeface="Arial"/>
              <a:sym typeface="Arial"/>
            </a:endParaRPr>
          </a:p>
          <a:p>
            <a:pPr marL="457200" marR="2181914" lvl="0" indent="-304800" algn="l" rtl="0">
              <a:lnSpc>
                <a:spcPct val="100000"/>
              </a:lnSpc>
              <a:spcBef>
                <a:spcPts val="0"/>
              </a:spcBef>
              <a:spcAft>
                <a:spcPts val="0"/>
              </a:spcAft>
              <a:buClr>
                <a:schemeClr val="dk1"/>
              </a:buClr>
              <a:buSzPts val="1200"/>
              <a:buChar char="-"/>
            </a:pPr>
            <a:r>
              <a:rPr lang="en-GB" dirty="0">
                <a:latin typeface="Arial"/>
                <a:ea typeface="Arial"/>
                <a:cs typeface="Arial"/>
                <a:sym typeface="Arial"/>
              </a:rPr>
              <a:t>Use of additional adults </a:t>
            </a: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GB" dirty="0">
                <a:latin typeface="Arial"/>
                <a:ea typeface="Arial"/>
                <a:cs typeface="Arial"/>
                <a:sym typeface="Arial"/>
              </a:rPr>
              <a:t>Removing student specific barriers through knowing students well, </a:t>
            </a:r>
            <a:r>
              <a:rPr lang="en-GB" dirty="0"/>
              <a:t>such as access arrangements or additional adults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Teachers should plan to gradually remove scaffolding and make practice more challenging as competence and pupil confidence increases.  </a:t>
            </a:r>
            <a:endParaRPr dirty="0"/>
          </a:p>
        </p:txBody>
      </p:sp>
      <p:sp>
        <p:nvSpPr>
          <p:cNvPr id="400" name="Google Shape;400;g31e81e13a8f_3_1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1e81e13a8f_3_3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g31e81e13a8f_3_39: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Scaffolds need to be temporary and focused on the most important learning in a lesson.</a:t>
            </a:r>
            <a:endParaRPr/>
          </a:p>
          <a:p>
            <a:pPr marL="0" lvl="0" indent="0" algn="l" rtl="0">
              <a:lnSpc>
                <a:spcPct val="100000"/>
              </a:lnSpc>
              <a:spcBef>
                <a:spcPts val="0"/>
              </a:spcBef>
              <a:spcAft>
                <a:spcPts val="0"/>
              </a:spcAft>
              <a:buSzPts val="1400"/>
              <a:buNone/>
            </a:pPr>
            <a:r>
              <a:rPr lang="en-GB"/>
              <a:t>For example, </a:t>
            </a:r>
            <a:endParaRPr/>
          </a:p>
          <a:p>
            <a:pPr marL="0" lvl="0" indent="0" algn="l" rtl="0">
              <a:lnSpc>
                <a:spcPct val="100000"/>
              </a:lnSpc>
              <a:spcBef>
                <a:spcPts val="0"/>
              </a:spcBef>
              <a:spcAft>
                <a:spcPts val="0"/>
              </a:spcAft>
              <a:buSzPts val="1400"/>
              <a:buNone/>
            </a:pPr>
            <a:endParaRPr/>
          </a:p>
        </p:txBody>
      </p:sp>
      <p:sp>
        <p:nvSpPr>
          <p:cNvPr id="412" name="Google Shape;412;g31e81e13a8f_3_39: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1e81e13a8f_0_321: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31e81e13a8f_0_32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Scaffolds need to be temporary and focused on the most important learning in a lesson.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419" name="Google Shape;419;g31e81e13a8f_0_32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1e81e13a8f_0_328: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31e81e13a8f_0_32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Courtesy of Jayne Calvert at Little Lever School. </a:t>
            </a:r>
            <a:endParaRPr/>
          </a:p>
        </p:txBody>
      </p:sp>
      <p:sp>
        <p:nvSpPr>
          <p:cNvPr id="426" name="Google Shape;426;g31e81e13a8f_0_32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1e81e13a8f_0_313: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g31e81e13a8f_0_31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Poetry analysis using a scaffold developed by an examiner. </a:t>
            </a:r>
            <a:endParaRPr/>
          </a:p>
        </p:txBody>
      </p:sp>
      <p:sp>
        <p:nvSpPr>
          <p:cNvPr id="434" name="Google Shape;434;g31e81e13a8f_0_31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1e81e13a8f_0_292: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g31e81e13a8f_0_29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Helen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Task - using your examples of adaptive teaching.</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What does scaffolding look like in your department? </a:t>
            </a:r>
            <a:endParaRPr dirty="0"/>
          </a:p>
          <a:p>
            <a:pPr marL="0" lvl="0" indent="0" algn="l" rtl="0">
              <a:lnSpc>
                <a:spcPct val="100000"/>
              </a:lnSpc>
              <a:spcBef>
                <a:spcPts val="0"/>
              </a:spcBef>
              <a:spcAft>
                <a:spcPts val="0"/>
              </a:spcAft>
              <a:buSzPts val="1400"/>
              <a:buNone/>
            </a:pPr>
            <a:r>
              <a:rPr lang="en-GB" dirty="0"/>
              <a:t>How and when is this removed? Are scaffolds used and integrated throughout the lesson and gradually withdrawn or are they just given when pupils work independently?</a:t>
            </a:r>
            <a:endParaRPr dirty="0"/>
          </a:p>
          <a:p>
            <a:pPr marL="0" lvl="0" indent="0" algn="l" rtl="0">
              <a:lnSpc>
                <a:spcPct val="100000"/>
              </a:lnSpc>
              <a:spcBef>
                <a:spcPts val="0"/>
              </a:spcBef>
              <a:spcAft>
                <a:spcPts val="0"/>
              </a:spcAft>
              <a:buSzPts val="1400"/>
              <a:buNone/>
            </a:pPr>
            <a:r>
              <a:rPr lang="en-GB" dirty="0"/>
              <a:t>How do you know when to remove these? Do all teachers in your department share the same thinking?</a:t>
            </a:r>
            <a:endParaRPr dirty="0"/>
          </a:p>
          <a:p>
            <a:pPr marL="0" lvl="0" indent="0" algn="l" rtl="0">
              <a:lnSpc>
                <a:spcPct val="100000"/>
              </a:lnSpc>
              <a:spcBef>
                <a:spcPts val="0"/>
              </a:spcBef>
              <a:spcAft>
                <a:spcPts val="0"/>
              </a:spcAft>
              <a:buSzPts val="1400"/>
              <a:buNone/>
            </a:pPr>
            <a:r>
              <a:rPr lang="en-GB" dirty="0"/>
              <a:t>Review the three questions and use the NASEN handbook to look at subject specific examples of how effective scaffolding can be implemented in your subject area. </a:t>
            </a:r>
            <a:endParaRPr dirty="0"/>
          </a:p>
          <a:p>
            <a:pPr marL="0" lvl="0" indent="0" algn="l" rtl="0">
              <a:lnSpc>
                <a:spcPct val="100000"/>
              </a:lnSpc>
              <a:spcBef>
                <a:spcPts val="0"/>
              </a:spcBef>
              <a:spcAft>
                <a:spcPts val="0"/>
              </a:spcAft>
              <a:buSzPts val="1400"/>
              <a:buNone/>
            </a:pPr>
            <a:r>
              <a:rPr lang="en-GB" sz="1100" u="sng" dirty="0">
                <a:solidFill>
                  <a:schemeClr val="hlink"/>
                </a:solidFill>
                <a:latin typeface="Arial"/>
                <a:ea typeface="Arial"/>
                <a:cs typeface="Arial"/>
                <a:sym typeface="Arial"/>
                <a:hlinkClick r:id="rId3"/>
              </a:rPr>
              <a:t>Teacher-Handbook-SEND-14th-Dec-2021.pdf</a:t>
            </a:r>
            <a:endParaRPr dirty="0"/>
          </a:p>
        </p:txBody>
      </p:sp>
      <p:sp>
        <p:nvSpPr>
          <p:cNvPr id="440" name="Google Shape;440;g31e81e13a8f_0_29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1e81e13a8f_0_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g31e81e13a8f_0_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a:t>
            </a:r>
            <a:endParaRPr/>
          </a:p>
        </p:txBody>
      </p:sp>
      <p:sp>
        <p:nvSpPr>
          <p:cNvPr id="133" name="Google Shape;133;g31e81e13a8f_0_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1e81e13a8f_0_35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g31e81e13a8f_0_35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NASEN Teacher Toolkit</a:t>
            </a:r>
            <a:endParaRPr/>
          </a:p>
          <a:p>
            <a:pPr marL="0" lvl="0" indent="0" algn="l" rtl="0">
              <a:lnSpc>
                <a:spcPct val="100000"/>
              </a:lnSpc>
              <a:spcBef>
                <a:spcPts val="0"/>
              </a:spcBef>
              <a:spcAft>
                <a:spcPts val="0"/>
              </a:spcAft>
              <a:buSzPts val="1400"/>
              <a:buNone/>
            </a:pPr>
            <a:endParaRPr/>
          </a:p>
          <a:p>
            <a:pPr marL="0" lvl="0" indent="0" algn="l" rtl="0">
              <a:lnSpc>
                <a:spcPct val="90000"/>
              </a:lnSpc>
              <a:spcBef>
                <a:spcPts val="1000"/>
              </a:spcBef>
              <a:spcAft>
                <a:spcPts val="0"/>
              </a:spcAft>
              <a:buClr>
                <a:schemeClr val="dk1"/>
              </a:buClr>
              <a:buSzPts val="1100"/>
              <a:buFont typeface="Arial"/>
              <a:buNone/>
            </a:pPr>
            <a:r>
              <a:rPr lang="en-GB"/>
              <a:t>What is the role of the teacher?</a:t>
            </a:r>
            <a:endParaRPr/>
          </a:p>
          <a:p>
            <a:pPr marL="0" lvl="0" indent="0" algn="l" rtl="0">
              <a:lnSpc>
                <a:spcPct val="90000"/>
              </a:lnSpc>
              <a:spcBef>
                <a:spcPts val="1000"/>
              </a:spcBef>
              <a:spcAft>
                <a:spcPts val="0"/>
              </a:spcAft>
              <a:buClr>
                <a:schemeClr val="dk1"/>
              </a:buClr>
              <a:buSzPts val="1100"/>
              <a:buFont typeface="Arial"/>
              <a:buNone/>
            </a:pPr>
            <a:r>
              <a:rPr lang="en-GB"/>
              <a:t>How does the teacher’s expertise support effective and appropriate provision in response to the barriers being faced by each learner?</a:t>
            </a:r>
            <a:endParaRPr/>
          </a:p>
          <a:p>
            <a:pPr marL="0" lvl="0" indent="0" algn="l" rtl="0">
              <a:lnSpc>
                <a:spcPct val="90000"/>
              </a:lnSpc>
              <a:spcBef>
                <a:spcPts val="1000"/>
              </a:spcBef>
              <a:spcAft>
                <a:spcPts val="0"/>
              </a:spcAft>
              <a:buClr>
                <a:schemeClr val="dk1"/>
              </a:buClr>
              <a:buSzPts val="1100"/>
              <a:buFont typeface="Arial"/>
              <a:buNone/>
            </a:pPr>
            <a:r>
              <a:rPr lang="en-GB"/>
              <a:t>What might have been the impact had a holistic understanding of these learners’ needs not been considered?</a:t>
            </a:r>
            <a:endParaRPr/>
          </a:p>
          <a:p>
            <a:pPr marL="0" lvl="0" indent="0" algn="l" rtl="0">
              <a:lnSpc>
                <a:spcPct val="90000"/>
              </a:lnSpc>
              <a:spcBef>
                <a:spcPts val="1000"/>
              </a:spcBef>
              <a:spcAft>
                <a:spcPts val="0"/>
              </a:spcAft>
              <a:buClr>
                <a:schemeClr val="dk1"/>
              </a:buClr>
              <a:buSzPts val="1100"/>
              <a:buFont typeface="Arial"/>
              <a:buNone/>
            </a:pPr>
            <a:r>
              <a:rPr lang="en-GB"/>
              <a:t>Noticing, observation, listening, partnership working – what is their role in assuring the appropriate provision?</a:t>
            </a:r>
            <a:endParaRPr/>
          </a:p>
          <a:p>
            <a:pPr marL="0" lvl="0" indent="0" algn="l" rtl="0">
              <a:lnSpc>
                <a:spcPct val="90000"/>
              </a:lnSpc>
              <a:spcBef>
                <a:spcPts val="1000"/>
              </a:spcBef>
              <a:spcAft>
                <a:spcPts val="0"/>
              </a:spcAft>
              <a:buClr>
                <a:schemeClr val="dk1"/>
              </a:buClr>
              <a:buSzPts val="1100"/>
              <a:buFont typeface="Arial"/>
              <a:buNone/>
            </a:pPr>
            <a:r>
              <a:rPr lang="en-GB"/>
              <a:t>How is appropriate provision determined? What are the key factors in determining this provision?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All provision is monitored through the Assess-Plan-Do-Review cycle, it ensures practice is continually reviewed for impact in the best interests of the students. </a:t>
            </a:r>
            <a:endParaRPr/>
          </a:p>
        </p:txBody>
      </p:sp>
      <p:sp>
        <p:nvSpPr>
          <p:cNvPr id="449" name="Google Shape;449;g31e81e13a8f_0_35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1e81e13a8f_0_23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g31e81e13a8f_0_23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Monitoring processes are a hot potato for Ofsted at the moment.</a:t>
            </a:r>
            <a:endParaRPr/>
          </a:p>
          <a:p>
            <a:pPr marL="0" lvl="0" indent="0" algn="l" rtl="0">
              <a:lnSpc>
                <a:spcPct val="100000"/>
              </a:lnSpc>
              <a:spcBef>
                <a:spcPts val="0"/>
              </a:spcBef>
              <a:spcAft>
                <a:spcPts val="0"/>
              </a:spcAft>
              <a:buSzPts val="1400"/>
              <a:buNone/>
            </a:pPr>
            <a:r>
              <a:rPr lang="en-GB"/>
              <a:t>And rightly so!</a:t>
            </a:r>
            <a:endParaRPr/>
          </a:p>
          <a:p>
            <a:pPr marL="0" lvl="0" indent="0" algn="l" rtl="0">
              <a:lnSpc>
                <a:spcPct val="100000"/>
              </a:lnSpc>
              <a:spcBef>
                <a:spcPts val="0"/>
              </a:spcBef>
              <a:spcAft>
                <a:spcPts val="0"/>
              </a:spcAft>
              <a:buSzPts val="1400"/>
              <a:buNone/>
            </a:pPr>
            <a:r>
              <a:rPr lang="en-GB"/>
              <a:t>The most high performing trusts for pupils with SEND monitor closely against the EEF 5 a day.</a:t>
            </a:r>
            <a:endParaRPr/>
          </a:p>
          <a:p>
            <a:pPr marL="0" lvl="0" indent="0" algn="l" rtl="0">
              <a:lnSpc>
                <a:spcPct val="100000"/>
              </a:lnSpc>
              <a:spcBef>
                <a:spcPts val="0"/>
              </a:spcBef>
              <a:spcAft>
                <a:spcPts val="0"/>
              </a:spcAft>
              <a:buSzPts val="1400"/>
              <a:buNone/>
            </a:pPr>
            <a:r>
              <a:rPr lang="en-GB"/>
              <a:t>For example, Gorse academies have a one-page document with their 5 strategies against which they summarise training, strategies and impact on pupils’ learning (with pictures!)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456" name="Google Shape;456;g31e81e13a8f_0_23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1e81e13a8f_0_24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g31e81e13a8f_0_24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Helen:</a:t>
            </a:r>
            <a:endParaRPr/>
          </a:p>
          <a:p>
            <a:pPr marL="0" lvl="0" indent="0" algn="l" rtl="0">
              <a:lnSpc>
                <a:spcPct val="100000"/>
              </a:lnSpc>
              <a:spcBef>
                <a:spcPts val="0"/>
              </a:spcBef>
              <a:spcAft>
                <a:spcPts val="0"/>
              </a:spcAft>
              <a:buSzPts val="1400"/>
              <a:buNone/>
            </a:pPr>
            <a:r>
              <a:rPr lang="en-GB"/>
              <a:t>It is important to use pupil information when monitoring.</a:t>
            </a:r>
            <a:endParaRPr/>
          </a:p>
          <a:p>
            <a:pPr marL="0" lvl="0" indent="0" algn="l" rtl="0">
              <a:lnSpc>
                <a:spcPct val="100000"/>
              </a:lnSpc>
              <a:spcBef>
                <a:spcPts val="0"/>
              </a:spcBef>
              <a:spcAft>
                <a:spcPts val="0"/>
              </a:spcAft>
              <a:buSzPts val="1400"/>
              <a:buNone/>
            </a:pPr>
            <a:r>
              <a:rPr lang="en-GB"/>
              <a:t>Then, use this information to look closely at </a:t>
            </a:r>
            <a:r>
              <a:rPr lang="en-GB" b="1"/>
              <a:t>the effectiveness of</a:t>
            </a:r>
            <a:r>
              <a:rPr lang="en-GB"/>
              <a:t> provision and strategies to support pupils in lessons. What is working well and can be shared? Some high-performing trusts collate this information and review with SLT and trustees, including photos of pupils’ work. This makes shared strategies much less abstract and is a far more effective way of sharing ideas.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TAs are an underutilised resource when it comes to gathering great practice and information on what works well with particular pupils.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GB"/>
              <a:t>Jenny - give input as to what it feels like to be in the role of a TA in a classroom.</a:t>
            </a:r>
            <a:endParaRPr/>
          </a:p>
          <a:p>
            <a:pPr marL="0" lvl="0" indent="0" algn="l" rtl="0">
              <a:lnSpc>
                <a:spcPct val="100000"/>
              </a:lnSpc>
              <a:spcBef>
                <a:spcPts val="0"/>
              </a:spcBef>
              <a:spcAft>
                <a:spcPts val="0"/>
              </a:spcAft>
              <a:buSzPts val="1400"/>
              <a:buNone/>
            </a:pPr>
            <a:endParaRPr/>
          </a:p>
        </p:txBody>
      </p:sp>
      <p:sp>
        <p:nvSpPr>
          <p:cNvPr id="464" name="Google Shape;464;g31e81e13a8f_0_24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Helen</a:t>
            </a:r>
            <a:endParaRPr b="1"/>
          </a:p>
          <a:p>
            <a:pPr marL="0" lvl="0" indent="0" algn="l" rtl="0">
              <a:lnSpc>
                <a:spcPct val="100000"/>
              </a:lnSpc>
              <a:spcBef>
                <a:spcPts val="0"/>
              </a:spcBef>
              <a:spcAft>
                <a:spcPts val="0"/>
              </a:spcAft>
              <a:buSzPts val="1400"/>
              <a:buNone/>
            </a:pPr>
            <a:endParaRPr/>
          </a:p>
        </p:txBody>
      </p:sp>
      <p:sp>
        <p:nvSpPr>
          <p:cNvPr id="472" name="Google Shape;472;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1e81e13a8f_1_10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g31e81e13a8f_1_10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Jenny 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b="1"/>
          </a:p>
          <a:p>
            <a:pPr marL="0" lvl="0" indent="0" algn="l" rtl="0">
              <a:lnSpc>
                <a:spcPct val="100000"/>
              </a:lnSpc>
              <a:spcBef>
                <a:spcPts val="0"/>
              </a:spcBef>
              <a:spcAft>
                <a:spcPts val="0"/>
              </a:spcAft>
              <a:buSzPts val="1400"/>
              <a:buNone/>
            </a:pPr>
            <a:r>
              <a:rPr lang="en-GB" b="1"/>
              <a:t>Also please share with us any research that you have found useful and we will add this to the resource bank.</a:t>
            </a:r>
            <a:endParaRPr b="1"/>
          </a:p>
          <a:p>
            <a:pPr marL="0" lvl="0" indent="0" algn="l" rtl="0">
              <a:lnSpc>
                <a:spcPct val="100000"/>
              </a:lnSpc>
              <a:spcBef>
                <a:spcPts val="0"/>
              </a:spcBef>
              <a:spcAft>
                <a:spcPts val="0"/>
              </a:spcAft>
              <a:buSzPts val="1400"/>
              <a:buNone/>
            </a:pPr>
            <a:endParaRPr/>
          </a:p>
        </p:txBody>
      </p:sp>
      <p:sp>
        <p:nvSpPr>
          <p:cNvPr id="479" name="Google Shape;479;g31e81e13a8f_1_10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a:t>All</a:t>
            </a:r>
            <a:endParaRPr/>
          </a:p>
          <a:p>
            <a:pPr marL="0" lvl="0" indent="0" algn="l" rtl="0">
              <a:lnSpc>
                <a:spcPct val="100000"/>
              </a:lnSpc>
              <a:spcBef>
                <a:spcPts val="0"/>
              </a:spcBef>
              <a:spcAft>
                <a:spcPts val="0"/>
              </a:spcAft>
              <a:buClr>
                <a:schemeClr val="dk1"/>
              </a:buClr>
              <a:buSzPts val="1200"/>
              <a:buFont typeface="Calibri"/>
              <a:buNone/>
            </a:pPr>
            <a:endParaRPr/>
          </a:p>
        </p:txBody>
      </p:sp>
      <p:sp>
        <p:nvSpPr>
          <p:cNvPr id="486" name="Google Shape;486;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All</a:t>
            </a:r>
            <a:endParaRPr/>
          </a:p>
          <a:p>
            <a:pPr marL="0" lvl="0" indent="0" algn="l" rtl="0">
              <a:lnSpc>
                <a:spcPct val="100000"/>
              </a:lnSpc>
              <a:spcBef>
                <a:spcPts val="0"/>
              </a:spcBef>
              <a:spcAft>
                <a:spcPts val="0"/>
              </a:spcAft>
              <a:buSzPts val="1400"/>
              <a:buNone/>
            </a:pPr>
            <a:r>
              <a:rPr lang="en-GB"/>
              <a:t>Next steps and questions</a:t>
            </a:r>
            <a:endParaRPr/>
          </a:p>
          <a:p>
            <a:pPr marL="0" lvl="0" indent="0" algn="l" rtl="0">
              <a:lnSpc>
                <a:spcPct val="100000"/>
              </a:lnSpc>
              <a:spcBef>
                <a:spcPts val="0"/>
              </a:spcBef>
              <a:spcAft>
                <a:spcPts val="0"/>
              </a:spcAft>
              <a:buSzPts val="1400"/>
              <a:buNone/>
            </a:pPr>
            <a:r>
              <a:rPr lang="en-GB" b="1"/>
              <a:t>Take questions.</a:t>
            </a:r>
            <a:endParaRPr/>
          </a:p>
          <a:p>
            <a:pPr marL="0" lvl="0" indent="0" algn="l" rtl="0">
              <a:lnSpc>
                <a:spcPct val="100000"/>
              </a:lnSpc>
              <a:spcBef>
                <a:spcPts val="0"/>
              </a:spcBef>
              <a:spcAft>
                <a:spcPts val="0"/>
              </a:spcAft>
              <a:buSzPts val="1400"/>
              <a:buNone/>
            </a:pPr>
            <a:r>
              <a:rPr lang="en-GB" b="1"/>
              <a:t>Be prepared to feedback any key points to the hub executive team. </a:t>
            </a:r>
            <a:endParaRPr b="1"/>
          </a:p>
          <a:p>
            <a:pPr marL="0" lvl="0" indent="0" algn="l" rtl="0">
              <a:lnSpc>
                <a:spcPct val="100000"/>
              </a:lnSpc>
              <a:spcBef>
                <a:spcPts val="0"/>
              </a:spcBef>
              <a:spcAft>
                <a:spcPts val="0"/>
              </a:spcAft>
              <a:buSzPts val="1400"/>
              <a:buNone/>
            </a:pPr>
            <a:r>
              <a:rPr lang="en-GB" b="1"/>
              <a:t>Is there anything you have seen that is not working? What have me missed? What is a stumbling block?</a:t>
            </a:r>
            <a:endParaRPr b="1"/>
          </a:p>
        </p:txBody>
      </p:sp>
      <p:sp>
        <p:nvSpPr>
          <p:cNvPr id="493" name="Google Shape;493;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ALL</a:t>
            </a:r>
            <a:endParaRPr/>
          </a:p>
        </p:txBody>
      </p:sp>
      <p:sp>
        <p:nvSpPr>
          <p:cNvPr id="500" name="Google Shape;500;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1e81e13a8f_0_2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31e81e13a8f_0_2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We have included the 5+ attainment information due to lack of progress 8 next year.</a:t>
            </a:r>
            <a:endParaRPr/>
          </a:p>
          <a:p>
            <a:pPr marL="0" lvl="0" indent="0" algn="l" rtl="0">
              <a:lnSpc>
                <a:spcPct val="100000"/>
              </a:lnSpc>
              <a:spcBef>
                <a:spcPts val="0"/>
              </a:spcBef>
              <a:spcAft>
                <a:spcPts val="0"/>
              </a:spcAft>
              <a:buSzPts val="1400"/>
              <a:buNone/>
            </a:pPr>
            <a:r>
              <a:rPr lang="en-GB"/>
              <a:t>5+ will be a key performance measure.</a:t>
            </a:r>
            <a:endParaRPr/>
          </a:p>
          <a:p>
            <a:pPr marL="0" lvl="0" indent="0" algn="l" rtl="0">
              <a:lnSpc>
                <a:spcPct val="100000"/>
              </a:lnSpc>
              <a:spcBef>
                <a:spcPts val="0"/>
              </a:spcBef>
              <a:spcAft>
                <a:spcPts val="0"/>
              </a:spcAft>
              <a:buSzPts val="1400"/>
              <a:buNone/>
            </a:pPr>
            <a:r>
              <a:rPr lang="en-GB"/>
              <a:t>As leaders, we will also need to focus on 7+ and this could be something we work on together in the coming year - Jenny has been doing a research project at Canon Slade. </a:t>
            </a:r>
            <a:endParaRPr/>
          </a:p>
        </p:txBody>
      </p:sp>
      <p:sp>
        <p:nvSpPr>
          <p:cNvPr id="143" name="Google Shape;143;g31e81e13a8f_0_2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1e81e13a8f_0_1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31e81e13a8f_0_1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a:t>
            </a:r>
            <a:endParaRPr/>
          </a:p>
          <a:p>
            <a:pPr marL="0" lvl="0" indent="0" algn="l" rtl="0">
              <a:lnSpc>
                <a:spcPct val="100000"/>
              </a:lnSpc>
              <a:spcBef>
                <a:spcPts val="0"/>
              </a:spcBef>
              <a:spcAft>
                <a:spcPts val="0"/>
              </a:spcAft>
              <a:buSzPts val="1400"/>
              <a:buNone/>
            </a:pPr>
            <a:r>
              <a:rPr lang="en-GB"/>
              <a:t>NASEN - </a:t>
            </a:r>
            <a:r>
              <a:rPr lang="en-GB" sz="2575">
                <a:latin typeface="Arial"/>
                <a:ea typeface="Arial"/>
                <a:cs typeface="Arial"/>
                <a:sym typeface="Arial"/>
              </a:rPr>
              <a:t> </a:t>
            </a:r>
            <a:r>
              <a:rPr lang="en-GB">
                <a:latin typeface="Arial"/>
                <a:ea typeface="Arial"/>
                <a:cs typeface="Arial"/>
                <a:sym typeface="Arial"/>
              </a:rPr>
              <a:t>The attainment gap (nationally) between pupils with SEND and their peers is twice as big as the gap between pupils eligible for free school meals and their peers. However, pupils with SEND are also more than twice as likely to be eligible for free school meals.’</a:t>
            </a:r>
            <a:endParaRPr/>
          </a:p>
        </p:txBody>
      </p:sp>
      <p:sp>
        <p:nvSpPr>
          <p:cNvPr id="153" name="Google Shape;153;g31e81e13a8f_0_1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 As discussed in the last two sessions, we have used a range of research, including the work of the Bolton teaching and learning hub, feedback and work from the curriculum hub, best practice visits to high-performing trusts, to inform the five pillars of implementation detailed above.</a:t>
            </a:r>
            <a:endParaRPr/>
          </a:p>
          <a:p>
            <a:pPr marL="0" lvl="0" indent="0" algn="l" rtl="0">
              <a:lnSpc>
                <a:spcPct val="100000"/>
              </a:lnSpc>
              <a:spcBef>
                <a:spcPts val="0"/>
              </a:spcBef>
              <a:spcAft>
                <a:spcPts val="0"/>
              </a:spcAft>
              <a:buSzPts val="1400"/>
              <a:buNone/>
            </a:pPr>
            <a:r>
              <a:rPr lang="en-GB"/>
              <a:t>They are developing subject expertise</a:t>
            </a:r>
            <a:endParaRPr/>
          </a:p>
          <a:p>
            <a:pPr marL="0" lvl="0" indent="0" algn="l" rtl="0">
              <a:lnSpc>
                <a:spcPct val="100000"/>
              </a:lnSpc>
              <a:spcBef>
                <a:spcPts val="0"/>
              </a:spcBef>
              <a:spcAft>
                <a:spcPts val="0"/>
              </a:spcAft>
              <a:buSzPts val="1400"/>
              <a:buNone/>
            </a:pPr>
            <a:r>
              <a:rPr lang="en-GB"/>
              <a:t>Quality of instruction</a:t>
            </a:r>
            <a:endParaRPr/>
          </a:p>
          <a:p>
            <a:pPr marL="0" lvl="0" indent="0" algn="l" rtl="0">
              <a:lnSpc>
                <a:spcPct val="100000"/>
              </a:lnSpc>
              <a:spcBef>
                <a:spcPts val="0"/>
              </a:spcBef>
              <a:spcAft>
                <a:spcPts val="0"/>
              </a:spcAft>
              <a:buSzPts val="1400"/>
              <a:buNone/>
            </a:pPr>
            <a:r>
              <a:rPr lang="en-GB"/>
              <a:t>Making knowledge stick</a:t>
            </a:r>
            <a:endParaRPr/>
          </a:p>
          <a:p>
            <a:pPr marL="0" lvl="0" indent="0" algn="l" rtl="0">
              <a:lnSpc>
                <a:spcPct val="100000"/>
              </a:lnSpc>
              <a:spcBef>
                <a:spcPts val="0"/>
              </a:spcBef>
              <a:spcAft>
                <a:spcPts val="0"/>
              </a:spcAft>
              <a:buSzPts val="1400"/>
              <a:buNone/>
            </a:pPr>
            <a:r>
              <a:rPr lang="en-GB"/>
              <a:t>Adaptive teaching</a:t>
            </a:r>
            <a:endParaRPr/>
          </a:p>
          <a:p>
            <a:pPr marL="0" lvl="0" indent="0" algn="l" rtl="0">
              <a:lnSpc>
                <a:spcPct val="100000"/>
              </a:lnSpc>
              <a:spcBef>
                <a:spcPts val="0"/>
              </a:spcBef>
              <a:spcAft>
                <a:spcPts val="0"/>
              </a:spcAft>
              <a:buSzPts val="1400"/>
              <a:buNone/>
            </a:pPr>
            <a:r>
              <a:rPr lang="en-GB"/>
              <a:t>Assessment and feedback. </a:t>
            </a:r>
            <a:endParaRPr/>
          </a:p>
        </p:txBody>
      </p:sp>
      <p:sp>
        <p:nvSpPr>
          <p:cNvPr id="163" name="Google Shape;163;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 In this session, we will be building on the previous sessions on subject expertise and quality of instruction.</a:t>
            </a:r>
            <a:endParaRPr/>
          </a:p>
          <a:p>
            <a:pPr marL="0" lvl="0" indent="0" algn="l" rtl="0">
              <a:lnSpc>
                <a:spcPct val="100000"/>
              </a:lnSpc>
              <a:spcBef>
                <a:spcPts val="0"/>
              </a:spcBef>
              <a:spcAft>
                <a:spcPts val="0"/>
              </a:spcAft>
              <a:buSzPts val="1400"/>
              <a:buNone/>
            </a:pPr>
            <a:r>
              <a:rPr lang="en-GB"/>
              <a:t>This pillar focuses on how we help all pupils, especially disadvantaged pupils and those with SEND, to know and remember the most important knowledge.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This is a heavy session with a lot of content.. It is scripted for you and there are links to research in the script. Please work with subject hubs to decide on what is best for their subject, and please feel free for them to adapt any activities. </a:t>
            </a:r>
            <a:endParaRPr b="1"/>
          </a:p>
          <a:p>
            <a:pPr marL="0" lvl="0" indent="0" algn="l" rtl="0">
              <a:lnSpc>
                <a:spcPct val="100000"/>
              </a:lnSpc>
              <a:spcBef>
                <a:spcPts val="0"/>
              </a:spcBef>
              <a:spcAft>
                <a:spcPts val="0"/>
              </a:spcAft>
              <a:buSzPts val="1400"/>
              <a:buNone/>
            </a:pPr>
            <a:r>
              <a:rPr lang="en-GB" b="1"/>
              <a:t>Helen also has NASEN subject specific guidance.</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a:t>As ever, this pillar links to many of our pillars.  </a:t>
            </a:r>
            <a:endParaRPr/>
          </a:p>
          <a:p>
            <a:pPr marL="0" lvl="0" indent="0" algn="l" rtl="0">
              <a:lnSpc>
                <a:spcPct val="100000"/>
              </a:lnSpc>
              <a:spcBef>
                <a:spcPts val="0"/>
              </a:spcBef>
              <a:spcAft>
                <a:spcPts val="0"/>
              </a:spcAft>
              <a:buSzPts val="1400"/>
              <a:buNone/>
            </a:pPr>
            <a:r>
              <a:rPr lang="en-GB"/>
              <a:t>We will follow this with assessment and feedback which is intrinsically linked with this pillar.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We will link this pillar with the EEF. If you look at the four focus areas on the board… these link with the 5 focus areas of the EEF around effective support for pupils with SEND in the classroom.</a:t>
            </a:r>
            <a:endParaRPr/>
          </a:p>
          <a:p>
            <a:pPr marL="0" lvl="0" indent="0" algn="l" rtl="0">
              <a:lnSpc>
                <a:spcPct val="100000"/>
              </a:lnSpc>
              <a:spcBef>
                <a:spcPts val="0"/>
              </a:spcBef>
              <a:spcAft>
                <a:spcPts val="0"/>
              </a:spcAft>
              <a:buSzPts val="1400"/>
              <a:buNone/>
            </a:pPr>
            <a:r>
              <a:rPr lang="en-GB"/>
              <a:t>Engineering success to give pupils confidence links back to explicit instruction as well as adaptive teaching. </a:t>
            </a:r>
            <a:endParaRPr/>
          </a:p>
        </p:txBody>
      </p:sp>
      <p:sp>
        <p:nvSpPr>
          <p:cNvPr id="174" name="Google Shape;174;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1e81e13a8f_1_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g31e81e13a8f_1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LEM Introduce the EEF guidance report from 2021. </a:t>
            </a:r>
            <a:endParaRPr/>
          </a:p>
          <a:p>
            <a:pPr marL="0" lvl="0" indent="0" algn="l" rtl="0">
              <a:lnSpc>
                <a:spcPct val="100000"/>
              </a:lnSpc>
              <a:spcBef>
                <a:spcPts val="0"/>
              </a:spcBef>
              <a:spcAft>
                <a:spcPts val="0"/>
              </a:spcAft>
              <a:buSzPts val="1400"/>
              <a:buNone/>
            </a:pPr>
            <a:r>
              <a:rPr lang="en-GB" sz="1100" u="sng">
                <a:solidFill>
                  <a:schemeClr val="hlink"/>
                </a:solidFill>
                <a:latin typeface="Arial"/>
                <a:ea typeface="Arial"/>
                <a:cs typeface="Arial"/>
                <a:sym typeface="Arial"/>
                <a:hlinkClick r:id="rId3"/>
              </a:rPr>
              <a:t>EEF_Special_Educational_Needs_in_Mainstream_Schools_Guidance_Report.pdf</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Link this back to the data -</a:t>
            </a:r>
            <a:r>
              <a:rPr lang="en-GB" sz="1000"/>
              <a:t> </a:t>
            </a:r>
            <a:r>
              <a:rPr lang="en-GB">
                <a:latin typeface="Arial"/>
                <a:ea typeface="Arial"/>
                <a:cs typeface="Arial"/>
                <a:sym typeface="Arial"/>
              </a:rPr>
              <a:t>As seen, SEND is an improving picture pupils in Bolton make </a:t>
            </a:r>
            <a:r>
              <a:rPr lang="en-GB" b="1">
                <a:latin typeface="Arial"/>
                <a:ea typeface="Arial"/>
                <a:cs typeface="Arial"/>
                <a:sym typeface="Arial"/>
              </a:rPr>
              <a:t>over a grade less progress</a:t>
            </a:r>
            <a:r>
              <a:rPr lang="en-GB">
                <a:latin typeface="Arial"/>
                <a:ea typeface="Arial"/>
                <a:cs typeface="Arial"/>
                <a:sym typeface="Arial"/>
              </a:rPr>
              <a:t> than their peers.</a:t>
            </a:r>
            <a:endParaRPr/>
          </a:p>
          <a:p>
            <a:pPr marL="0" lvl="0" indent="0" algn="l" rtl="0">
              <a:lnSpc>
                <a:spcPct val="100000"/>
              </a:lnSpc>
              <a:spcBef>
                <a:spcPts val="0"/>
              </a:spcBef>
              <a:spcAft>
                <a:spcPts val="0"/>
              </a:spcAft>
              <a:buSzPts val="1400"/>
              <a:buNone/>
            </a:pPr>
            <a:endParaRPr/>
          </a:p>
          <a:p>
            <a:pPr marL="0" lvl="0" indent="0" algn="l" rtl="0">
              <a:lnSpc>
                <a:spcPct val="105000"/>
              </a:lnSpc>
              <a:spcBef>
                <a:spcPts val="0"/>
              </a:spcBef>
              <a:spcAft>
                <a:spcPts val="0"/>
              </a:spcAft>
              <a:buSzPts val="1400"/>
              <a:buNone/>
            </a:pPr>
            <a:r>
              <a:rPr lang="en-GB">
                <a:latin typeface="Arial"/>
                <a:ea typeface="Arial"/>
                <a:cs typeface="Arial"/>
                <a:sym typeface="Arial"/>
              </a:rPr>
              <a:t>The ‘five a day’ recommendation from this report gives five highly effective strategies that you can use in your classrooms to improve the learning of SEND pupils. Remember, if we get it right for the most vulnerable in our classrooms, we get it right for them all.</a:t>
            </a:r>
            <a:endParaRPr/>
          </a:p>
          <a:p>
            <a:pPr marL="0" lvl="0" indent="0" algn="l" rtl="0">
              <a:lnSpc>
                <a:spcPct val="100000"/>
              </a:lnSpc>
              <a:spcBef>
                <a:spcPts val="1900"/>
              </a:spcBef>
              <a:spcAft>
                <a:spcPts val="0"/>
              </a:spcAft>
              <a:buSzPts val="1400"/>
              <a:buNone/>
            </a:pPr>
            <a:r>
              <a:rPr lang="en-GB"/>
              <a:t>The overriding message from the report is a positive one. It is tempting to talk about the challenge of SEND as a specific and distinct issue. Yet, far from creating new programmes, the evidence tells us that teachers should instead prioritise familiar but powerful strategies, like scaffolding and explicit instruction, to support their pupils with SEND. This means understanding the needs of individual pupils and weaving specific approaches into everyday, high quality classroom teaching—being inclusive by design not as an afterthought.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The report used the best available research on how to improve outcomes for pupils with SEND ages 5-16 in mainstream schools. What came out of this was five key recommendations (five a day) that are the ‘best bets’ for improving SEND provision in mainstream schools.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Today, we will recap explicit instruction and then explore cognitive and metacognitive strategies and scaffolding</a:t>
            </a:r>
            <a:endParaRPr/>
          </a:p>
        </p:txBody>
      </p:sp>
      <p:sp>
        <p:nvSpPr>
          <p:cNvPr id="186" name="Google Shape;186;g31e81e13a8f_1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hyperlink" Target="https://educationendowmentfoundation.org.uk/education-evidence/guidance-reports/send"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 Id="rId5" Type="http://schemas.openxmlformats.org/officeDocument/2006/relationships/hyperlink" Target="https://bjorklab.psych.ucla.edu/wp-content/uploads/sites/13/2016/04/EBjork_RBjork_2011.pdf" TargetMode="External"/><Relationship Id="rId4" Type="http://schemas.openxmlformats.org/officeDocument/2006/relationships/hyperlink" Target="https://educationendowmentfoundation.org.uk/education-evidence/guidance-reports/metacognition"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2745"/>
                </a:srgbClr>
              </a:gs>
              <a:gs pos="100000">
                <a:srgbClr val="000000">
                  <a:alpha val="26666"/>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000"/>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818283" y="2566151"/>
            <a:ext cx="4747200" cy="3098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ct val="82352"/>
              <a:buNone/>
            </a:pPr>
            <a:r>
              <a:rPr lang="en-GB" sz="3400" dirty="0">
                <a:solidFill>
                  <a:srgbClr val="FFFFFF"/>
                </a:solidFill>
                <a:latin typeface="Arial"/>
                <a:ea typeface="Arial"/>
                <a:cs typeface="Arial"/>
                <a:sym typeface="Arial"/>
              </a:rPr>
              <a:t>Pillar 4: Adaptive Teaching</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February 2025</a:t>
            </a:r>
            <a:endParaRPr sz="3400" dirty="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1960"/>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Spartans summit North America's highest mountain &gt; Joint Base ..."/>
          <p:cNvPicPr preferRelativeResize="0"/>
          <p:nvPr/>
        </p:nvPicPr>
        <p:blipFill rotWithShape="1">
          <a:blip r:embed="rId3">
            <a:alphaModFix/>
          </a:blip>
          <a:srcRect/>
          <a:stretch/>
        </p:blipFill>
        <p:spPr>
          <a:xfrm>
            <a:off x="6290725" y="971400"/>
            <a:ext cx="4956000" cy="4938000"/>
          </a:xfrm>
          <a:prstGeom prst="ellipse">
            <a:avLst/>
          </a:prstGeom>
          <a:noFill/>
          <a:ln>
            <a:noFill/>
          </a:ln>
          <a:effectLst>
            <a:outerShdw blurRad="57150" dist="19050" dir="5400000" algn="bl" rotWithShape="0">
              <a:srgbClr val="000000">
                <a:alpha val="49803"/>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31e81e13a8f_0_359"/>
          <p:cNvSpPr txBox="1">
            <a:spLocks noGrp="1"/>
          </p:cNvSpPr>
          <p:nvPr>
            <p:ph type="body" idx="1"/>
          </p:nvPr>
        </p:nvSpPr>
        <p:spPr>
          <a:xfrm>
            <a:off x="185350" y="244475"/>
            <a:ext cx="5431800" cy="4825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sz="3600"/>
              <a:t>Most learners with special educational needs will receive the majority of their support in the classroom. The aim of this support is to ensure that they access the curriculum and maximise their potential. Your contact with them is crucial since you are the expert on the learner. </a:t>
            </a:r>
            <a:endParaRPr sz="3600">
              <a:latin typeface="Arial"/>
              <a:ea typeface="Arial"/>
              <a:cs typeface="Arial"/>
              <a:sym typeface="Arial"/>
            </a:endParaRPr>
          </a:p>
          <a:p>
            <a:pPr marL="0" lvl="0" indent="0" algn="l" rtl="0">
              <a:lnSpc>
                <a:spcPct val="105000"/>
              </a:lnSpc>
              <a:spcBef>
                <a:spcPts val="0"/>
              </a:spcBef>
              <a:spcAft>
                <a:spcPts val="0"/>
              </a:spcAft>
              <a:buSzPts val="935"/>
              <a:buNone/>
            </a:pPr>
            <a:endParaRPr sz="3600">
              <a:latin typeface="Arial"/>
              <a:ea typeface="Arial"/>
              <a:cs typeface="Arial"/>
              <a:sym typeface="Arial"/>
            </a:endParaRPr>
          </a:p>
          <a:p>
            <a:pPr marL="0" lvl="0" indent="0" algn="l" rtl="0">
              <a:lnSpc>
                <a:spcPct val="105000"/>
              </a:lnSpc>
              <a:spcBef>
                <a:spcPts val="1900"/>
              </a:spcBef>
              <a:spcAft>
                <a:spcPts val="0"/>
              </a:spcAft>
              <a:buSzPts val="935"/>
              <a:buNone/>
            </a:pPr>
            <a:endParaRPr sz="3600">
              <a:latin typeface="Arial"/>
              <a:ea typeface="Arial"/>
              <a:cs typeface="Arial"/>
              <a:sym typeface="Arial"/>
            </a:endParaRPr>
          </a:p>
          <a:p>
            <a:pPr marL="0" lvl="0" indent="0" algn="l" rtl="0">
              <a:lnSpc>
                <a:spcPct val="105000"/>
              </a:lnSpc>
              <a:spcBef>
                <a:spcPts val="1900"/>
              </a:spcBef>
              <a:spcAft>
                <a:spcPts val="0"/>
              </a:spcAft>
              <a:buClr>
                <a:schemeClr val="dk1"/>
              </a:buClr>
              <a:buSzPts val="935"/>
              <a:buFont typeface="Arial"/>
              <a:buNone/>
            </a:pPr>
            <a:endParaRPr sz="1475">
              <a:latin typeface="Arial"/>
              <a:ea typeface="Arial"/>
              <a:cs typeface="Arial"/>
              <a:sym typeface="Arial"/>
            </a:endParaRPr>
          </a:p>
          <a:p>
            <a:pPr marL="0" lvl="0" indent="0" algn="l" rtl="0">
              <a:lnSpc>
                <a:spcPct val="105000"/>
              </a:lnSpc>
              <a:spcBef>
                <a:spcPts val="1900"/>
              </a:spcBef>
              <a:spcAft>
                <a:spcPts val="0"/>
              </a:spcAft>
              <a:buClr>
                <a:schemeClr val="dk1"/>
              </a:buClr>
              <a:buSzPts val="935"/>
              <a:buFont typeface="Arial"/>
              <a:buNone/>
            </a:pPr>
            <a:endParaRPr sz="1135">
              <a:latin typeface="Arial"/>
              <a:ea typeface="Arial"/>
              <a:cs typeface="Arial"/>
              <a:sym typeface="Arial"/>
            </a:endParaRPr>
          </a:p>
          <a:p>
            <a:pPr marL="0" lvl="0" indent="0" algn="l" rtl="0">
              <a:lnSpc>
                <a:spcPct val="80000"/>
              </a:lnSpc>
              <a:spcBef>
                <a:spcPts val="1000"/>
              </a:spcBef>
              <a:spcAft>
                <a:spcPts val="0"/>
              </a:spcAft>
              <a:buSzPts val="935"/>
              <a:buNone/>
            </a:pPr>
            <a:endParaRPr sz="2580"/>
          </a:p>
        </p:txBody>
      </p:sp>
      <p:pic>
        <p:nvPicPr>
          <p:cNvPr id="197" name="Google Shape;197;g31e81e13a8f_0_359"/>
          <p:cNvPicPr preferRelativeResize="0"/>
          <p:nvPr/>
        </p:nvPicPr>
        <p:blipFill rotWithShape="1">
          <a:blip r:embed="rId3">
            <a:alphaModFix/>
          </a:blip>
          <a:srcRect t="5784"/>
          <a:stretch/>
        </p:blipFill>
        <p:spPr>
          <a:xfrm>
            <a:off x="5728425" y="0"/>
            <a:ext cx="6463575" cy="685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g31e81e13a8f_0_280"/>
          <p:cNvPicPr preferRelativeResize="0"/>
          <p:nvPr/>
        </p:nvPicPr>
        <p:blipFill rotWithShape="1">
          <a:blip r:embed="rId3">
            <a:alphaModFix/>
          </a:blip>
          <a:srcRect l="4296" t="28797" r="17330" b="1357"/>
          <a:stretch/>
        </p:blipFill>
        <p:spPr>
          <a:xfrm>
            <a:off x="2928026" y="0"/>
            <a:ext cx="7127714" cy="6834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0" name="Google Shape;210;p3"/>
          <p:cNvGrpSpPr/>
          <p:nvPr/>
        </p:nvGrpSpPr>
        <p:grpSpPr>
          <a:xfrm>
            <a:off x="-39" y="5255591"/>
            <a:ext cx="12189238" cy="1828789"/>
            <a:chOff x="-305" y="3144820"/>
            <a:chExt cx="9182100" cy="1551136"/>
          </a:xfrm>
        </p:grpSpPr>
        <p:sp>
          <p:nvSpPr>
            <p:cNvPr id="211" name="Google Shape;211;p3"/>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3"/>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843"/>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3"/>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843"/>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3"/>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843"/>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15" name="Google Shape;215;p3" descr="Adaptive Teaching"/>
          <p:cNvPicPr preferRelativeResize="0"/>
          <p:nvPr/>
        </p:nvPicPr>
        <p:blipFill rotWithShape="1">
          <a:blip r:embed="rId3">
            <a:alphaModFix/>
          </a:blip>
          <a:srcRect/>
          <a:stretch/>
        </p:blipFill>
        <p:spPr>
          <a:xfrm>
            <a:off x="-2801" y="1205182"/>
            <a:ext cx="12192000" cy="5278437"/>
          </a:xfrm>
          <a:prstGeom prst="rect">
            <a:avLst/>
          </a:prstGeom>
          <a:noFill/>
          <a:ln>
            <a:noFill/>
          </a:ln>
        </p:spPr>
      </p:pic>
      <p:sp>
        <p:nvSpPr>
          <p:cNvPr id="216" name="Google Shape;216;p3"/>
          <p:cNvSpPr/>
          <p:nvPr/>
        </p:nvSpPr>
        <p:spPr>
          <a:xfrm>
            <a:off x="128954" y="1"/>
            <a:ext cx="11934091" cy="1099706"/>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4000" b="0" i="0" u="none" strike="noStrike" cap="none">
                <a:solidFill>
                  <a:srgbClr val="000000"/>
                </a:solidFill>
                <a:latin typeface="Arial"/>
                <a:ea typeface="Arial"/>
                <a:cs typeface="Arial"/>
                <a:sym typeface="Arial"/>
              </a:rPr>
              <a:t>What is adaptive teaching?</a:t>
            </a:r>
            <a:endParaRPr sz="40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23" name="Google Shape;223;p2"/>
          <p:cNvGrpSpPr/>
          <p:nvPr/>
        </p:nvGrpSpPr>
        <p:grpSpPr>
          <a:xfrm>
            <a:off x="-39" y="5255591"/>
            <a:ext cx="12189238" cy="1828789"/>
            <a:chOff x="-305" y="3144820"/>
            <a:chExt cx="9182100" cy="1551136"/>
          </a:xfrm>
        </p:grpSpPr>
        <p:sp>
          <p:nvSpPr>
            <p:cNvPr id="224" name="Google Shape;224;p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843"/>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843"/>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843"/>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28" name="Google Shape;228;p2"/>
          <p:cNvPicPr preferRelativeResize="0"/>
          <p:nvPr/>
        </p:nvPicPr>
        <p:blipFill>
          <a:blip r:embed="rId3">
            <a:alphaModFix/>
          </a:blip>
          <a:stretch>
            <a:fillRect/>
          </a:stretch>
        </p:blipFill>
        <p:spPr>
          <a:xfrm>
            <a:off x="426887" y="0"/>
            <a:ext cx="11338228" cy="68580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g31e81e13a8f_0_274"/>
          <p:cNvPicPr preferRelativeResize="0"/>
          <p:nvPr/>
        </p:nvPicPr>
        <p:blipFill rotWithShape="1">
          <a:blip r:embed="rId3">
            <a:alphaModFix/>
          </a:blip>
          <a:srcRect l="4058" t="28176" b="28621"/>
          <a:stretch/>
        </p:blipFill>
        <p:spPr>
          <a:xfrm>
            <a:off x="185350" y="576650"/>
            <a:ext cx="10729500" cy="5420225"/>
          </a:xfrm>
          <a:prstGeom prst="rect">
            <a:avLst/>
          </a:prstGeom>
          <a:noFill/>
          <a:ln>
            <a:noFill/>
          </a:ln>
        </p:spPr>
      </p:pic>
      <p:sp>
        <p:nvSpPr>
          <p:cNvPr id="235" name="Google Shape;235;g31e81e13a8f_0_274"/>
          <p:cNvSpPr/>
          <p:nvPr/>
        </p:nvSpPr>
        <p:spPr>
          <a:xfrm>
            <a:off x="10000500" y="1076500"/>
            <a:ext cx="2191500" cy="724500"/>
          </a:xfrm>
          <a:prstGeom prst="lef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0"/>
        <p:cNvGrpSpPr/>
        <p:nvPr/>
      </p:nvGrpSpPr>
      <p:grpSpPr>
        <a:xfrm>
          <a:off x="0" y="0"/>
          <a:ext cx="0" cy="0"/>
          <a:chOff x="0" y="0"/>
          <a:chExt cx="0" cy="0"/>
        </a:xfrm>
      </p:grpSpPr>
      <p:sp>
        <p:nvSpPr>
          <p:cNvPr id="241" name="Google Shape;241;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2" name="Google Shape;242;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3" name="Google Shape;243;g2bf337463a2_0_57"/>
          <p:cNvSpPr/>
          <p:nvPr/>
        </p:nvSpPr>
        <p:spPr>
          <a:xfrm>
            <a:off x="642975" y="642950"/>
            <a:ext cx="10889100" cy="1334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Explicit Instruction (Recap) - EEF Guidance</a:t>
            </a:r>
            <a:endParaRPr sz="3300" b="0" i="0" u="none" strike="noStrike" cap="none">
              <a:solidFill>
                <a:srgbClr val="000000"/>
              </a:solidFill>
              <a:latin typeface="Arial"/>
              <a:ea typeface="Arial"/>
              <a:cs typeface="Arial"/>
              <a:sym typeface="Arial"/>
            </a:endParaRPr>
          </a:p>
        </p:txBody>
      </p:sp>
      <p:sp>
        <p:nvSpPr>
          <p:cNvPr id="244" name="Google Shape;244;g2bf337463a2_0_57"/>
          <p:cNvSpPr/>
          <p:nvPr/>
        </p:nvSpPr>
        <p:spPr>
          <a:xfrm>
            <a:off x="642975"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Clear and succinct language</a:t>
            </a:r>
            <a:endParaRPr sz="3300" b="0" i="0" u="none" strike="noStrike" cap="none">
              <a:solidFill>
                <a:srgbClr val="000000"/>
              </a:solidFill>
              <a:latin typeface="Arial"/>
              <a:ea typeface="Arial"/>
              <a:cs typeface="Arial"/>
              <a:sym typeface="Arial"/>
            </a:endParaRPr>
          </a:p>
        </p:txBody>
      </p:sp>
      <p:sp>
        <p:nvSpPr>
          <p:cNvPr id="245" name="Google Shape;245;g2bf337463a2_0_57"/>
          <p:cNvSpPr/>
          <p:nvPr/>
        </p:nvSpPr>
        <p:spPr>
          <a:xfrm>
            <a:off x="4385650"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Chunking and small steps</a:t>
            </a:r>
            <a:endParaRPr sz="3300" b="0" i="0" u="none" strike="noStrike" cap="none">
              <a:solidFill>
                <a:srgbClr val="000000"/>
              </a:solidFill>
              <a:latin typeface="Arial"/>
              <a:ea typeface="Arial"/>
              <a:cs typeface="Arial"/>
              <a:sym typeface="Arial"/>
            </a:endParaRPr>
          </a:p>
        </p:txBody>
      </p:sp>
      <p:sp>
        <p:nvSpPr>
          <p:cNvPr id="246" name="Google Shape;246;g2bf337463a2_0_57"/>
          <p:cNvSpPr/>
          <p:nvPr/>
        </p:nvSpPr>
        <p:spPr>
          <a:xfrm>
            <a:off x="8128325"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Model how to complete a task</a:t>
            </a:r>
            <a:endParaRPr sz="3300" b="0" i="0" u="none" strike="noStrike" cap="none">
              <a:solidFill>
                <a:srgbClr val="000000"/>
              </a:solidFill>
              <a:latin typeface="Arial"/>
              <a:ea typeface="Arial"/>
              <a:cs typeface="Arial"/>
              <a:sym typeface="Arial"/>
            </a:endParaRPr>
          </a:p>
        </p:txBody>
      </p:sp>
      <p:sp>
        <p:nvSpPr>
          <p:cNvPr id="247" name="Google Shape;247;g2bf337463a2_0_57"/>
          <p:cNvSpPr/>
          <p:nvPr/>
        </p:nvSpPr>
        <p:spPr>
          <a:xfrm>
            <a:off x="2253000" y="4616950"/>
            <a:ext cx="7686000" cy="11904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Check pupils’ understanding regularly</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1e81e13a8f_0_60"/>
          <p:cNvSpPr/>
          <p:nvPr/>
        </p:nvSpPr>
        <p:spPr>
          <a:xfrm>
            <a:off x="5035750" y="1110977"/>
            <a:ext cx="5038800" cy="10146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Present new material in small steps</a:t>
            </a:r>
            <a:endParaRPr sz="2400" b="1" i="0" u="none" strike="noStrike" cap="none">
              <a:solidFill>
                <a:srgbClr val="000000"/>
              </a:solidFill>
              <a:latin typeface="Arial"/>
              <a:ea typeface="Arial"/>
              <a:cs typeface="Arial"/>
              <a:sym typeface="Arial"/>
            </a:endParaRPr>
          </a:p>
        </p:txBody>
      </p:sp>
      <p:sp>
        <p:nvSpPr>
          <p:cNvPr id="254" name="Google Shape;254;g31e81e13a8f_0_60"/>
          <p:cNvSpPr txBox="1">
            <a:spLocks noGrp="1"/>
          </p:cNvSpPr>
          <p:nvPr>
            <p:ph type="title"/>
          </p:nvPr>
        </p:nvSpPr>
        <p:spPr>
          <a:xfrm>
            <a:off x="0" y="-83547"/>
            <a:ext cx="12192000" cy="1014600"/>
          </a:xfrm>
          <a:prstGeom prst="rect">
            <a:avLst/>
          </a:prstGeom>
          <a:solidFill>
            <a:srgbClr val="FCE5CD"/>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sz="4500"/>
              <a:t>Rosenshine’s Quality of Instruction Principles</a:t>
            </a:r>
            <a:endParaRPr sz="4500">
              <a:solidFill>
                <a:schemeClr val="dk1"/>
              </a:solidFill>
            </a:endParaRPr>
          </a:p>
        </p:txBody>
      </p:sp>
      <p:sp>
        <p:nvSpPr>
          <p:cNvPr id="255" name="Google Shape;255;g31e81e13a8f_0_60"/>
          <p:cNvSpPr/>
          <p:nvPr/>
        </p:nvSpPr>
        <p:spPr>
          <a:xfrm>
            <a:off x="5035750" y="3719675"/>
            <a:ext cx="5038800" cy="10146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Guide student practice</a:t>
            </a:r>
            <a:endParaRPr sz="2400" b="1" i="0" u="none" strike="noStrike" cap="none">
              <a:solidFill>
                <a:srgbClr val="000000"/>
              </a:solidFill>
              <a:latin typeface="Arial"/>
              <a:ea typeface="Arial"/>
              <a:cs typeface="Arial"/>
              <a:sym typeface="Arial"/>
            </a:endParaRPr>
          </a:p>
        </p:txBody>
      </p:sp>
      <p:sp>
        <p:nvSpPr>
          <p:cNvPr id="256" name="Google Shape;256;g31e81e13a8f_0_60"/>
          <p:cNvSpPr/>
          <p:nvPr/>
        </p:nvSpPr>
        <p:spPr>
          <a:xfrm>
            <a:off x="5035750" y="2496725"/>
            <a:ext cx="5038800" cy="8955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i="0" u="none" strike="noStrike" cap="none">
                <a:solidFill>
                  <a:srgbClr val="000000"/>
                </a:solidFill>
                <a:latin typeface="Arial"/>
                <a:ea typeface="Arial"/>
                <a:cs typeface="Arial"/>
                <a:sym typeface="Arial"/>
              </a:rPr>
              <a:t>Provide models</a:t>
            </a:r>
            <a:endParaRPr sz="2800" b="1" i="0" u="none" strike="noStrike" cap="none">
              <a:solidFill>
                <a:srgbClr val="000000"/>
              </a:solidFill>
              <a:latin typeface="Arial"/>
              <a:ea typeface="Arial"/>
              <a:cs typeface="Arial"/>
              <a:sym typeface="Arial"/>
            </a:endParaRPr>
          </a:p>
        </p:txBody>
      </p:sp>
      <p:sp>
        <p:nvSpPr>
          <p:cNvPr id="257" name="Google Shape;257;g31e81e13a8f_0_60"/>
          <p:cNvSpPr/>
          <p:nvPr/>
        </p:nvSpPr>
        <p:spPr>
          <a:xfrm>
            <a:off x="5035744" y="5061737"/>
            <a:ext cx="5038800" cy="1112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Monitor independent practice</a:t>
            </a:r>
            <a:endParaRPr sz="14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p:txBody>
      </p:sp>
      <p:sp>
        <p:nvSpPr>
          <p:cNvPr id="258" name="Google Shape;258;g31e81e13a8f_0_60"/>
          <p:cNvSpPr/>
          <p:nvPr/>
        </p:nvSpPr>
        <p:spPr>
          <a:xfrm>
            <a:off x="1658575" y="1110975"/>
            <a:ext cx="2796900" cy="50628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Provide Highly Effective Explanations</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3"/>
        <p:cNvGrpSpPr/>
        <p:nvPr/>
      </p:nvGrpSpPr>
      <p:grpSpPr>
        <a:xfrm>
          <a:off x="0" y="0"/>
          <a:ext cx="0" cy="0"/>
          <a:chOff x="0" y="0"/>
          <a:chExt cx="0" cy="0"/>
        </a:xfrm>
      </p:grpSpPr>
      <p:sp>
        <p:nvSpPr>
          <p:cNvPr id="264" name="Google Shape;264;g31e81e13a8f_0_38"/>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5" name="Google Shape;265;g31e81e13a8f_0_38"/>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17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6" name="Google Shape;266;g31e81e13a8f_0_38"/>
          <p:cNvSpPr/>
          <p:nvPr/>
        </p:nvSpPr>
        <p:spPr>
          <a:xfrm>
            <a:off x="642975" y="642950"/>
            <a:ext cx="10889100" cy="1334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Modelling</a:t>
            </a:r>
            <a:endParaRPr sz="3300" b="0" i="0" u="none" strike="noStrike" cap="none">
              <a:solidFill>
                <a:srgbClr val="000000"/>
              </a:solidFill>
              <a:latin typeface="Arial"/>
              <a:ea typeface="Arial"/>
              <a:cs typeface="Arial"/>
              <a:sym typeface="Arial"/>
            </a:endParaRPr>
          </a:p>
        </p:txBody>
      </p:sp>
      <p:sp>
        <p:nvSpPr>
          <p:cNvPr id="267" name="Google Shape;267;g31e81e13a8f_0_38"/>
          <p:cNvSpPr/>
          <p:nvPr/>
        </p:nvSpPr>
        <p:spPr>
          <a:xfrm>
            <a:off x="642975"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Think aloud as you model</a:t>
            </a:r>
            <a:endParaRPr sz="3300" b="0" i="0" u="none" strike="noStrike" cap="none">
              <a:solidFill>
                <a:srgbClr val="000000"/>
              </a:solidFill>
              <a:latin typeface="Arial"/>
              <a:ea typeface="Arial"/>
              <a:cs typeface="Arial"/>
              <a:sym typeface="Arial"/>
            </a:endParaRPr>
          </a:p>
        </p:txBody>
      </p:sp>
      <p:sp>
        <p:nvSpPr>
          <p:cNvPr id="268" name="Google Shape;268;g31e81e13a8f_0_38"/>
          <p:cNvSpPr/>
          <p:nvPr/>
        </p:nvSpPr>
        <p:spPr>
          <a:xfrm>
            <a:off x="4385650"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Highlight misconceptions</a:t>
            </a:r>
            <a:endParaRPr sz="3300" b="0" i="0" u="none" strike="noStrike" cap="none">
              <a:solidFill>
                <a:srgbClr val="000000"/>
              </a:solidFill>
              <a:latin typeface="Arial"/>
              <a:ea typeface="Arial"/>
              <a:cs typeface="Arial"/>
              <a:sym typeface="Arial"/>
            </a:endParaRPr>
          </a:p>
        </p:txBody>
      </p:sp>
      <p:sp>
        <p:nvSpPr>
          <p:cNvPr id="269" name="Google Shape;269;g31e81e13a8f_0_38"/>
          <p:cNvSpPr/>
          <p:nvPr/>
        </p:nvSpPr>
        <p:spPr>
          <a:xfrm>
            <a:off x="8128325"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Include contrasting non-examples</a:t>
            </a:r>
            <a:endParaRPr sz="3300" b="0" i="0" u="none" strike="noStrike" cap="none">
              <a:solidFill>
                <a:srgbClr val="000000"/>
              </a:solidFill>
              <a:latin typeface="Arial"/>
              <a:ea typeface="Arial"/>
              <a:cs typeface="Arial"/>
              <a:sym typeface="Arial"/>
            </a:endParaRPr>
          </a:p>
        </p:txBody>
      </p:sp>
      <p:sp>
        <p:nvSpPr>
          <p:cNvPr id="270" name="Google Shape;270;g31e81e13a8f_0_38"/>
          <p:cNvSpPr/>
          <p:nvPr/>
        </p:nvSpPr>
        <p:spPr>
          <a:xfrm>
            <a:off x="795375" y="4306400"/>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Reduce the language load</a:t>
            </a:r>
            <a:endParaRPr sz="3300" b="0" i="0" u="none" strike="noStrike" cap="none">
              <a:solidFill>
                <a:srgbClr val="000000"/>
              </a:solidFill>
              <a:latin typeface="Arial"/>
              <a:ea typeface="Arial"/>
              <a:cs typeface="Arial"/>
              <a:sym typeface="Arial"/>
            </a:endParaRPr>
          </a:p>
        </p:txBody>
      </p:sp>
      <p:sp>
        <p:nvSpPr>
          <p:cNvPr id="271" name="Google Shape;271;g31e81e13a8f_0_38"/>
          <p:cNvSpPr/>
          <p:nvPr/>
        </p:nvSpPr>
        <p:spPr>
          <a:xfrm>
            <a:off x="4396350" y="4306400"/>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Pace your speech</a:t>
            </a:r>
            <a:endParaRPr sz="3300" b="0" i="0" u="none" strike="noStrike" cap="none">
              <a:solidFill>
                <a:srgbClr val="000000"/>
              </a:solidFill>
              <a:latin typeface="Arial"/>
              <a:ea typeface="Arial"/>
              <a:cs typeface="Arial"/>
              <a:sym typeface="Arial"/>
            </a:endParaRPr>
          </a:p>
        </p:txBody>
      </p:sp>
      <p:sp>
        <p:nvSpPr>
          <p:cNvPr id="272" name="Google Shape;272;g31e81e13a8f_0_38"/>
          <p:cNvSpPr/>
          <p:nvPr/>
        </p:nvSpPr>
        <p:spPr>
          <a:xfrm>
            <a:off x="8128325" y="4306400"/>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Highlight essential information</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31e81e13a8f_0_34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endParaRPr/>
          </a:p>
        </p:txBody>
      </p:sp>
      <p:sp>
        <p:nvSpPr>
          <p:cNvPr id="279" name="Google Shape;279;g31e81e13a8f_0_34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pic>
        <p:nvPicPr>
          <p:cNvPr id="280" name="Google Shape;280;g31e81e13a8f_0_342"/>
          <p:cNvPicPr preferRelativeResize="0"/>
          <p:nvPr/>
        </p:nvPicPr>
        <p:blipFill rotWithShape="1">
          <a:blip r:embed="rId3">
            <a:alphaModFix/>
          </a:blip>
          <a:srcRect/>
          <a:stretch/>
        </p:blipFill>
        <p:spPr>
          <a:xfrm>
            <a:off x="0" y="0"/>
            <a:ext cx="12192001" cy="68579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31e81e13a8f_0_335"/>
          <p:cNvSpPr txBox="1">
            <a:spLocks noGrp="1"/>
          </p:cNvSpPr>
          <p:nvPr>
            <p:ph type="title"/>
          </p:nvPr>
        </p:nvSpPr>
        <p:spPr>
          <a:xfrm>
            <a:off x="0" y="0"/>
            <a:ext cx="123363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Explicit Vocabulary Teaching - Etymology</a:t>
            </a:r>
            <a:endParaRPr/>
          </a:p>
        </p:txBody>
      </p:sp>
      <p:graphicFrame>
        <p:nvGraphicFramePr>
          <p:cNvPr id="287" name="Google Shape;287;g31e81e13a8f_0_335"/>
          <p:cNvGraphicFramePr/>
          <p:nvPr/>
        </p:nvGraphicFramePr>
        <p:xfrm>
          <a:off x="386150" y="1446775"/>
          <a:ext cx="11342475" cy="5029050"/>
        </p:xfrm>
        <a:graphic>
          <a:graphicData uri="http://schemas.openxmlformats.org/drawingml/2006/table">
            <a:tbl>
              <a:tblPr>
                <a:noFill/>
                <a:tableStyleId>{C9EDA1B8-569E-4C5C-B7B6-80E7597E9CD3}</a:tableStyleId>
              </a:tblPr>
              <a:tblGrid>
                <a:gridCol w="2815750">
                  <a:extLst>
                    <a:ext uri="{9D8B030D-6E8A-4147-A177-3AD203B41FA5}">
                      <a16:colId xmlns:a16="http://schemas.microsoft.com/office/drawing/2014/main" val="20000"/>
                    </a:ext>
                  </a:extLst>
                </a:gridCol>
                <a:gridCol w="4745900">
                  <a:extLst>
                    <a:ext uri="{9D8B030D-6E8A-4147-A177-3AD203B41FA5}">
                      <a16:colId xmlns:a16="http://schemas.microsoft.com/office/drawing/2014/main" val="20001"/>
                    </a:ext>
                  </a:extLst>
                </a:gridCol>
                <a:gridCol w="3780825">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b="1" u="none" strike="noStrike" cap="none"/>
                        <a:t>Adjective</a:t>
                      </a:r>
                      <a:endParaRPr sz="3000" b="1" u="none" strike="noStrike" cap="none"/>
                    </a:p>
                  </a:txBody>
                  <a:tcPr marL="91425" marR="91425" marT="91425" marB="91425">
                    <a:solidFill>
                      <a:srgbClr val="FCE5CD"/>
                    </a:solidFill>
                  </a:tcPr>
                </a:tc>
                <a:tc>
                  <a:txBody>
                    <a:bodyPr/>
                    <a:lstStyle/>
                    <a:p>
                      <a:pPr marL="0" marR="0" lvl="0" indent="0" algn="l" rtl="0">
                        <a:lnSpc>
                          <a:spcPct val="100000"/>
                        </a:lnSpc>
                        <a:spcBef>
                          <a:spcPts val="0"/>
                        </a:spcBef>
                        <a:spcAft>
                          <a:spcPts val="0"/>
                        </a:spcAft>
                        <a:buClr>
                          <a:srgbClr val="000000"/>
                        </a:buClr>
                        <a:buSzPts val="3000"/>
                        <a:buFont typeface="Arial"/>
                        <a:buNone/>
                      </a:pPr>
                      <a:r>
                        <a:rPr lang="en-GB" sz="3000" b="1" u="none" strike="noStrike" cap="none"/>
                        <a:t>Clues</a:t>
                      </a:r>
                      <a:endParaRPr sz="3000" b="1" u="none" strike="noStrike" cap="none"/>
                    </a:p>
                  </a:txBody>
                  <a:tcPr marL="91425" marR="91425" marT="91425" marB="91425">
                    <a:solidFill>
                      <a:srgbClr val="FCE5CD"/>
                    </a:solidFill>
                  </a:tcPr>
                </a:tc>
                <a:tc>
                  <a:txBody>
                    <a:bodyPr/>
                    <a:lstStyle/>
                    <a:p>
                      <a:pPr marL="0" marR="0" lvl="0" indent="0" algn="l" rtl="0">
                        <a:lnSpc>
                          <a:spcPct val="100000"/>
                        </a:lnSpc>
                        <a:spcBef>
                          <a:spcPts val="0"/>
                        </a:spcBef>
                        <a:spcAft>
                          <a:spcPts val="0"/>
                        </a:spcAft>
                        <a:buClr>
                          <a:srgbClr val="000000"/>
                        </a:buClr>
                        <a:buSzPts val="3000"/>
                        <a:buFont typeface="Arial"/>
                        <a:buNone/>
                      </a:pPr>
                      <a:r>
                        <a:rPr lang="en-GB" sz="3000" b="1" u="none" strike="noStrike" cap="none"/>
                        <a:t>Meaning</a:t>
                      </a:r>
                      <a:endParaRPr sz="3000" b="1" u="none" strike="noStrike" cap="none"/>
                    </a:p>
                  </a:txBody>
                  <a:tcPr marL="91425" marR="91425" marT="91425" marB="91425">
                    <a:solidFill>
                      <a:srgbClr val="FCE5CD"/>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Inaccurate</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In = now</a:t>
                      </a:r>
                      <a:endParaRPr sz="3000" u="none" strike="noStrike" cap="none"/>
                    </a:p>
                    <a:p>
                      <a:pPr marL="0" marR="0" lvl="0" indent="0" algn="l" rtl="0">
                        <a:lnSpc>
                          <a:spcPct val="100000"/>
                        </a:lnSpc>
                        <a:spcBef>
                          <a:spcPts val="0"/>
                        </a:spcBef>
                        <a:spcAft>
                          <a:spcPts val="0"/>
                        </a:spcAft>
                        <a:buClr>
                          <a:srgbClr val="000000"/>
                        </a:buClr>
                        <a:buSzPts val="3000"/>
                        <a:buFont typeface="Arial"/>
                        <a:buNone/>
                      </a:pPr>
                      <a:r>
                        <a:rPr lang="en-GB" sz="3000" u="none" strike="noStrike" cap="none"/>
                        <a:t>Accurate = correct</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Startling</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Startle = shock</a:t>
                      </a:r>
                      <a:endParaRPr sz="3000" u="none" strike="noStrike" cap="none"/>
                    </a:p>
                    <a:p>
                      <a:pPr marL="0" marR="0" lvl="0" indent="0" algn="l" rtl="0">
                        <a:lnSpc>
                          <a:spcPct val="100000"/>
                        </a:lnSpc>
                        <a:spcBef>
                          <a:spcPts val="0"/>
                        </a:spcBef>
                        <a:spcAft>
                          <a:spcPts val="0"/>
                        </a:spcAft>
                        <a:buClr>
                          <a:srgbClr val="000000"/>
                        </a:buClr>
                        <a:buSzPts val="3000"/>
                        <a:buFont typeface="Arial"/>
                        <a:buNone/>
                      </a:pPr>
                      <a:r>
                        <a:rPr lang="en-GB" sz="3000" u="none" strike="noStrike" cap="none"/>
                        <a:t>ing = creates an adjective</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Motionless</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Motion = movement</a:t>
                      </a:r>
                      <a:endParaRPr sz="3000" u="none" strike="noStrike" cap="none"/>
                    </a:p>
                    <a:p>
                      <a:pPr marL="0" marR="0" lvl="0" indent="0" algn="l" rtl="0">
                        <a:lnSpc>
                          <a:spcPct val="100000"/>
                        </a:lnSpc>
                        <a:spcBef>
                          <a:spcPts val="0"/>
                        </a:spcBef>
                        <a:spcAft>
                          <a:spcPts val="0"/>
                        </a:spcAft>
                        <a:buClr>
                          <a:srgbClr val="000000"/>
                        </a:buClr>
                        <a:buSzPts val="3000"/>
                        <a:buFont typeface="Arial"/>
                        <a:buNone/>
                      </a:pPr>
                      <a:r>
                        <a:rPr lang="en-GB" sz="3000" u="none" strike="noStrike" cap="none"/>
                        <a:t>Less = without</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Sinuous</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Sinus = curve, fold</a:t>
                      </a:r>
                      <a:endParaRPr sz="3000" u="none" strike="noStrike" cap="none"/>
                    </a:p>
                    <a:p>
                      <a:pPr marL="0" marR="0" lvl="0" indent="0" algn="l" rtl="0">
                        <a:lnSpc>
                          <a:spcPct val="100000"/>
                        </a:lnSpc>
                        <a:spcBef>
                          <a:spcPts val="0"/>
                        </a:spcBef>
                        <a:spcAft>
                          <a:spcPts val="0"/>
                        </a:spcAft>
                        <a:buClr>
                          <a:srgbClr val="000000"/>
                        </a:buClr>
                        <a:buSzPts val="3000"/>
                        <a:buFont typeface="Arial"/>
                        <a:buNone/>
                      </a:pPr>
                      <a:r>
                        <a:rPr lang="en-GB" sz="3000" u="none" strike="noStrike" cap="none"/>
                        <a:t>ous = full of</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7" name="Google Shape;117;p42"/>
          <p:cNvSpPr/>
          <p:nvPr/>
        </p:nvSpPr>
        <p:spPr>
          <a:xfrm>
            <a:off x="-1" y="0"/>
            <a:ext cx="7390263" cy="6858000"/>
          </a:xfrm>
          <a:prstGeom prst="rect">
            <a:avLst/>
          </a:prstGeom>
          <a:gradFill>
            <a:gsLst>
              <a:gs pos="0">
                <a:srgbClr val="FFFFFF">
                  <a:alpha val="0"/>
                </a:srgbClr>
              </a:gs>
              <a:gs pos="19000">
                <a:srgbClr val="FFFFFF">
                  <a:alpha val="35686"/>
                </a:srgbClr>
              </a:gs>
              <a:gs pos="35000">
                <a:srgbClr val="FFFFFF">
                  <a:alpha val="74901"/>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42"/>
          <p:cNvSpPr/>
          <p:nvPr/>
        </p:nvSpPr>
        <p:spPr>
          <a:xfrm>
            <a:off x="113025" y="170325"/>
            <a:ext cx="4558800" cy="6312900"/>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2800"/>
              <a:buFont typeface="Arial"/>
              <a:buNone/>
            </a:pPr>
            <a:r>
              <a:rPr lang="en-GB" sz="2590" b="1" i="0" u="none" strike="noStrike" cap="none">
                <a:solidFill>
                  <a:schemeClr val="dk1"/>
                </a:solidFill>
                <a:latin typeface="Arial"/>
                <a:ea typeface="Arial"/>
                <a:cs typeface="Arial"/>
                <a:sym typeface="Arial"/>
              </a:rPr>
              <a:t>Our vision</a:t>
            </a:r>
            <a:endParaRPr sz="2590" b="1" i="0" u="none" strike="noStrike" cap="none">
              <a:solidFill>
                <a:schemeClr val="dk1"/>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800"/>
              <a:buFont typeface="Arial"/>
              <a:buNone/>
            </a:pPr>
            <a:endParaRPr sz="2590" b="1"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590" b="0" i="0" u="none" strike="noStrike" cap="none">
                <a:solidFill>
                  <a:schemeClr val="dk1"/>
                </a:solidFill>
                <a:latin typeface="Arial"/>
                <a:ea typeface="Arial"/>
                <a:cs typeface="Arial"/>
                <a:sym typeface="Arial"/>
              </a:rPr>
              <a:t>To facilitate the gathering of best practice curriculum implementation strategies. </a:t>
            </a:r>
            <a:endParaRPr sz="1295"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59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59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590" b="0" i="0" u="none" strike="noStrike" cap="none">
                <a:solidFill>
                  <a:schemeClr val="dk1"/>
                </a:solidFill>
                <a:latin typeface="Arial"/>
                <a:ea typeface="Arial"/>
                <a:cs typeface="Arial"/>
                <a:sym typeface="Arial"/>
              </a:rPr>
              <a:t>To support subject leaders in evaluating the impact of their subject curriculums. </a:t>
            </a:r>
            <a:endParaRPr sz="2590" b="0" i="0" u="none" strike="noStrike" cap="none">
              <a:solidFill>
                <a:schemeClr val="dk1"/>
              </a:solidFill>
              <a:latin typeface="Arial"/>
              <a:ea typeface="Arial"/>
              <a:cs typeface="Arial"/>
              <a:sym typeface="Arial"/>
            </a:endParaRPr>
          </a:p>
        </p:txBody>
      </p:sp>
      <p:pic>
        <p:nvPicPr>
          <p:cNvPr id="119" name="Google Shape;119;p42" descr="File:Bolton Town Hall, Victoria Square (geograph 7172391).jpg ..."/>
          <p:cNvPicPr preferRelativeResize="0"/>
          <p:nvPr/>
        </p:nvPicPr>
        <p:blipFill rotWithShape="1">
          <a:blip r:embed="rId3">
            <a:alphaModFix amt="60000"/>
          </a:blip>
          <a:srcRect/>
          <a:stretch/>
        </p:blipFill>
        <p:spPr>
          <a:xfrm>
            <a:off x="4801750" y="0"/>
            <a:ext cx="7390249" cy="6858000"/>
          </a:xfrm>
          <a:prstGeom prst="rect">
            <a:avLst/>
          </a:prstGeom>
          <a:noFill/>
          <a:ln>
            <a:noFill/>
          </a:ln>
          <a:effectLst>
            <a:outerShdw blurRad="57150" dist="19050" dir="5400000" algn="bl" rotWithShape="0">
              <a:srgbClr val="000000">
                <a:alpha val="49803"/>
              </a:srgbClr>
            </a:outerShdw>
            <a:reflection endPos="30000" dist="38100" dir="5400000" fadeDir="5400012" sy="-100000" algn="bl" rotWithShape="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31e81e13a8f_0_256"/>
          <p:cNvSpPr txBox="1">
            <a:spLocks noGrp="1"/>
          </p:cNvSpPr>
          <p:nvPr>
            <p:ph type="title"/>
          </p:nvPr>
        </p:nvSpPr>
        <p:spPr>
          <a:xfrm>
            <a:off x="0" y="25825"/>
            <a:ext cx="12192000" cy="1091400"/>
          </a:xfrm>
          <a:prstGeom prst="rect">
            <a:avLst/>
          </a:prstGeom>
          <a:solidFill>
            <a:srgbClr val="FCE5CD"/>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sz="4500"/>
              <a:t>Modelling Examples</a:t>
            </a:r>
            <a:endParaRPr sz="4500">
              <a:solidFill>
                <a:schemeClr val="dk1"/>
              </a:solidFill>
            </a:endParaRPr>
          </a:p>
        </p:txBody>
      </p:sp>
      <p:pic>
        <p:nvPicPr>
          <p:cNvPr id="294" name="Google Shape;294;g31e81e13a8f_0_256"/>
          <p:cNvPicPr preferRelativeResize="0"/>
          <p:nvPr/>
        </p:nvPicPr>
        <p:blipFill rotWithShape="1">
          <a:blip r:embed="rId3">
            <a:alphaModFix/>
          </a:blip>
          <a:srcRect t="15419"/>
          <a:stretch/>
        </p:blipFill>
        <p:spPr>
          <a:xfrm>
            <a:off x="1279450" y="1269625"/>
            <a:ext cx="9633100" cy="5459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9"/>
        <p:cNvGrpSpPr/>
        <p:nvPr/>
      </p:nvGrpSpPr>
      <p:grpSpPr>
        <a:xfrm>
          <a:off x="0" y="0"/>
          <a:ext cx="0" cy="0"/>
          <a:chOff x="0" y="0"/>
          <a:chExt cx="0" cy="0"/>
        </a:xfrm>
      </p:grpSpPr>
      <p:sp>
        <p:nvSpPr>
          <p:cNvPr id="300" name="Google Shape;300;g31e81e13a8f_0_371"/>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1" name="Google Shape;301;g31e81e13a8f_0_371"/>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17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2" name="Google Shape;302;g31e81e13a8f_0_371"/>
          <p:cNvSpPr/>
          <p:nvPr/>
        </p:nvSpPr>
        <p:spPr>
          <a:xfrm>
            <a:off x="642975" y="642950"/>
            <a:ext cx="10889100" cy="55785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You may have considered…</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60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Knowledge of pupils’ needs</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Impact on cognitive load</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Distraction theory</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Pupils’ existing knowledge - do pupils know the components of inference? Do they know to offer perspective interpretation?</a:t>
            </a:r>
            <a:endParaRPr sz="3300" b="0" i="0" u="none" strike="noStrike" cap="none">
              <a:solidFill>
                <a:srgbClr val="000000"/>
              </a:solidFill>
              <a:latin typeface="Arial"/>
              <a:ea typeface="Arial"/>
              <a:cs typeface="Arial"/>
              <a:sym typeface="Arial"/>
            </a:endParaRPr>
          </a:p>
          <a:p>
            <a:pPr marL="457200" marR="0" lvl="0" indent="0" algn="l" rtl="0">
              <a:lnSpc>
                <a:spcPct val="100000"/>
              </a:lnSpc>
              <a:spcBef>
                <a:spcPts val="600"/>
              </a:spcBef>
              <a:spcAft>
                <a:spcPts val="0"/>
              </a:spcAft>
              <a:buClr>
                <a:srgbClr val="000000"/>
              </a:buClr>
              <a:buSzPts val="3300"/>
              <a:buFont typeface="Arial"/>
              <a:buNone/>
            </a:pPr>
            <a:r>
              <a:rPr lang="en-GB" sz="3300" b="0" i="0" u="none" strike="noStrike" cap="none">
                <a:solidFill>
                  <a:srgbClr val="000000"/>
                </a:solidFill>
                <a:latin typeface="Arial"/>
                <a:ea typeface="Arial"/>
                <a:cs typeface="Arial"/>
                <a:sym typeface="Arial"/>
              </a:rPr>
              <a:t> </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 </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g31e81e13a8f_0_266"/>
          <p:cNvPicPr preferRelativeResize="0"/>
          <p:nvPr/>
        </p:nvPicPr>
        <p:blipFill rotWithShape="1">
          <a:blip r:embed="rId3">
            <a:alphaModFix/>
          </a:blip>
          <a:srcRect l="4058" t="28176" b="28621"/>
          <a:stretch/>
        </p:blipFill>
        <p:spPr>
          <a:xfrm>
            <a:off x="185350" y="576650"/>
            <a:ext cx="10729500" cy="5420225"/>
          </a:xfrm>
          <a:prstGeom prst="rect">
            <a:avLst/>
          </a:prstGeom>
          <a:noFill/>
          <a:ln>
            <a:noFill/>
          </a:ln>
        </p:spPr>
      </p:pic>
      <p:sp>
        <p:nvSpPr>
          <p:cNvPr id="309" name="Google Shape;309;g31e81e13a8f_0_266"/>
          <p:cNvSpPr/>
          <p:nvPr/>
        </p:nvSpPr>
        <p:spPr>
          <a:xfrm>
            <a:off x="9787575" y="3066750"/>
            <a:ext cx="2301300" cy="724500"/>
          </a:xfrm>
          <a:prstGeom prst="lef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31e81e13a8f_1_35"/>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316" name="Google Shape;316;g31e81e13a8f_1_35"/>
          <p:cNvSpPr/>
          <p:nvPr/>
        </p:nvSpPr>
        <p:spPr>
          <a:xfrm>
            <a:off x="0" y="0"/>
            <a:ext cx="12192000" cy="13677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Metacognition</a:t>
            </a:r>
            <a:endParaRPr sz="100" b="0" i="0" u="none" strike="noStrike" cap="none">
              <a:solidFill>
                <a:srgbClr val="000000"/>
              </a:solidFill>
              <a:latin typeface="Arial"/>
              <a:ea typeface="Arial"/>
              <a:cs typeface="Arial"/>
              <a:sym typeface="Arial"/>
            </a:endParaRPr>
          </a:p>
        </p:txBody>
      </p:sp>
      <p:pic>
        <p:nvPicPr>
          <p:cNvPr id="317" name="Google Shape;317;g31e81e13a8f_1_35"/>
          <p:cNvPicPr preferRelativeResize="0"/>
          <p:nvPr/>
        </p:nvPicPr>
        <p:blipFill rotWithShape="1">
          <a:blip r:embed="rId3">
            <a:alphaModFix/>
          </a:blip>
          <a:srcRect/>
          <a:stretch/>
        </p:blipFill>
        <p:spPr>
          <a:xfrm>
            <a:off x="1345375" y="1497525"/>
            <a:ext cx="9423475" cy="5300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2bdb06796c8_0_50"/>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324" name="Google Shape;324;g2bdb06796c8_0_50"/>
          <p:cNvSpPr/>
          <p:nvPr/>
        </p:nvSpPr>
        <p:spPr>
          <a:xfrm>
            <a:off x="1523526" y="1797275"/>
            <a:ext cx="3126600" cy="2324100"/>
          </a:xfrm>
          <a:prstGeom prst="homePlate">
            <a:avLst>
              <a:gd name="adj" fmla="val 50000"/>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900"/>
              <a:buFont typeface="Arial"/>
              <a:buNone/>
            </a:pPr>
            <a:r>
              <a:rPr lang="en-GB" sz="2800" b="0" i="0" u="none" strike="noStrike" cap="none">
                <a:solidFill>
                  <a:srgbClr val="000000"/>
                </a:solidFill>
                <a:latin typeface="Calibri"/>
                <a:ea typeface="Calibri"/>
                <a:cs typeface="Calibri"/>
                <a:sym typeface="Calibri"/>
              </a:rPr>
              <a:t>Activate Prior Knowledge</a:t>
            </a:r>
            <a:endParaRPr sz="2800" b="0" i="0" u="none" strike="noStrike" cap="none">
              <a:solidFill>
                <a:srgbClr val="000000"/>
              </a:solidFill>
              <a:latin typeface="Calibri"/>
              <a:ea typeface="Calibri"/>
              <a:cs typeface="Calibri"/>
              <a:sym typeface="Calibri"/>
            </a:endParaRPr>
          </a:p>
        </p:txBody>
      </p:sp>
      <p:sp>
        <p:nvSpPr>
          <p:cNvPr id="325" name="Google Shape;325;g2bdb06796c8_0_50"/>
          <p:cNvSpPr/>
          <p:nvPr/>
        </p:nvSpPr>
        <p:spPr>
          <a:xfrm>
            <a:off x="4781986" y="1797275"/>
            <a:ext cx="3126600" cy="2324100"/>
          </a:xfrm>
          <a:prstGeom prst="homePlate">
            <a:avLst>
              <a:gd name="adj" fmla="val 50000"/>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800" b="0" i="0" u="none" strike="noStrike" cap="none">
                <a:solidFill>
                  <a:srgbClr val="000000"/>
                </a:solidFill>
                <a:latin typeface="Calibri"/>
                <a:ea typeface="Calibri"/>
                <a:cs typeface="Calibri"/>
                <a:sym typeface="Calibri"/>
              </a:rPr>
              <a:t>Independent Practice</a:t>
            </a:r>
            <a:endParaRPr sz="2800" b="0" i="0" u="none" strike="noStrike" cap="none">
              <a:solidFill>
                <a:srgbClr val="000000"/>
              </a:solidFill>
              <a:latin typeface="Calibri"/>
              <a:ea typeface="Calibri"/>
              <a:cs typeface="Calibri"/>
              <a:sym typeface="Calibri"/>
            </a:endParaRPr>
          </a:p>
        </p:txBody>
      </p:sp>
      <p:sp>
        <p:nvSpPr>
          <p:cNvPr id="326" name="Google Shape;326;g2bdb06796c8_0_50"/>
          <p:cNvSpPr/>
          <p:nvPr/>
        </p:nvSpPr>
        <p:spPr>
          <a:xfrm>
            <a:off x="8040446" y="1797275"/>
            <a:ext cx="3126600" cy="2324100"/>
          </a:xfrm>
          <a:prstGeom prst="homePlate">
            <a:avLst>
              <a:gd name="adj" fmla="val 50000"/>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GB" sz="2800" b="0" i="0" u="none" strike="noStrike" cap="none">
                <a:solidFill>
                  <a:srgbClr val="000000"/>
                </a:solidFill>
                <a:latin typeface="Calibri"/>
                <a:ea typeface="Calibri"/>
                <a:cs typeface="Calibri"/>
                <a:sym typeface="Calibri"/>
              </a:rPr>
              <a:t>Structured Reflection</a:t>
            </a:r>
            <a:endParaRPr sz="2800" b="0" i="0" u="none" strike="noStrike" cap="none">
              <a:solidFill>
                <a:srgbClr val="000000"/>
              </a:solidFill>
              <a:latin typeface="Calibri"/>
              <a:ea typeface="Calibri"/>
              <a:cs typeface="Calibri"/>
              <a:sym typeface="Calibri"/>
            </a:endParaRPr>
          </a:p>
        </p:txBody>
      </p:sp>
      <p:sp>
        <p:nvSpPr>
          <p:cNvPr id="327" name="Google Shape;327;g2bdb06796c8_0_50"/>
          <p:cNvSpPr/>
          <p:nvPr/>
        </p:nvSpPr>
        <p:spPr>
          <a:xfrm>
            <a:off x="683750" y="216550"/>
            <a:ext cx="11074500" cy="1151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Metacognition</a:t>
            </a:r>
            <a:endParaRPr sz="100" b="0" i="0" u="none" strike="noStrike" cap="none">
              <a:solidFill>
                <a:srgbClr val="000000"/>
              </a:solidFill>
              <a:latin typeface="Arial"/>
              <a:ea typeface="Arial"/>
              <a:cs typeface="Arial"/>
              <a:sym typeface="Arial"/>
            </a:endParaRPr>
          </a:p>
        </p:txBody>
      </p:sp>
      <p:sp>
        <p:nvSpPr>
          <p:cNvPr id="328" name="Google Shape;328;g2bdb06796c8_0_50"/>
          <p:cNvSpPr/>
          <p:nvPr/>
        </p:nvSpPr>
        <p:spPr>
          <a:xfrm>
            <a:off x="683750" y="4546150"/>
            <a:ext cx="11074500" cy="19569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Model Your Thinking</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g31e81e13a8f_1_12"/>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335" name="Google Shape;335;g31e81e13a8f_1_12"/>
          <p:cNvSpPr/>
          <p:nvPr/>
        </p:nvSpPr>
        <p:spPr>
          <a:xfrm>
            <a:off x="0" y="0"/>
            <a:ext cx="12192000" cy="1151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Metacognition</a:t>
            </a:r>
            <a:endParaRPr sz="100" b="0" i="0" u="none" strike="noStrike" cap="none">
              <a:solidFill>
                <a:srgbClr val="000000"/>
              </a:solidFill>
              <a:latin typeface="Arial"/>
              <a:ea typeface="Arial"/>
              <a:cs typeface="Arial"/>
              <a:sym typeface="Arial"/>
            </a:endParaRPr>
          </a:p>
        </p:txBody>
      </p:sp>
      <p:pic>
        <p:nvPicPr>
          <p:cNvPr id="336" name="Google Shape;336;g31e81e13a8f_1_12"/>
          <p:cNvPicPr preferRelativeResize="0"/>
          <p:nvPr/>
        </p:nvPicPr>
        <p:blipFill rotWithShape="1">
          <a:blip r:embed="rId3">
            <a:alphaModFix/>
          </a:blip>
          <a:srcRect/>
          <a:stretch/>
        </p:blipFill>
        <p:spPr>
          <a:xfrm>
            <a:off x="1325000" y="1420900"/>
            <a:ext cx="9309075" cy="5236349"/>
          </a:xfrm>
          <a:prstGeom prst="rect">
            <a:avLst/>
          </a:prstGeom>
          <a:noFill/>
          <a:ln>
            <a:noFill/>
          </a:ln>
        </p:spPr>
      </p:pic>
      <p:pic>
        <p:nvPicPr>
          <p:cNvPr id="337" name="Google Shape;337;g31e81e13a8f_1_12"/>
          <p:cNvPicPr preferRelativeResize="0"/>
          <p:nvPr/>
        </p:nvPicPr>
        <p:blipFill rotWithShape="1">
          <a:blip r:embed="rId4">
            <a:alphaModFix/>
          </a:blip>
          <a:srcRect l="3523" t="6209" r="3745" b="67443"/>
          <a:stretch/>
        </p:blipFill>
        <p:spPr>
          <a:xfrm>
            <a:off x="795025" y="2404175"/>
            <a:ext cx="11041850" cy="18068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342"/>
        <p:cNvGrpSpPr/>
        <p:nvPr/>
      </p:nvGrpSpPr>
      <p:grpSpPr>
        <a:xfrm>
          <a:off x="0" y="0"/>
          <a:ext cx="0" cy="0"/>
          <a:chOff x="0" y="0"/>
          <a:chExt cx="0" cy="0"/>
        </a:xfrm>
      </p:grpSpPr>
      <p:sp>
        <p:nvSpPr>
          <p:cNvPr id="343" name="Google Shape;343;g31e81e13a8f_1_83"/>
          <p:cNvSpPr/>
          <p:nvPr/>
        </p:nvSpPr>
        <p:spPr>
          <a:xfrm>
            <a:off x="0" y="0"/>
            <a:ext cx="12192000" cy="13677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4500" b="0" i="0" u="none" strike="noStrike" cap="none">
                <a:solidFill>
                  <a:schemeClr val="dk1"/>
                </a:solidFill>
                <a:latin typeface="Arial"/>
                <a:ea typeface="Arial"/>
                <a:cs typeface="Arial"/>
                <a:sym typeface="Arial"/>
              </a:rPr>
              <a:t>EEF Recommendations on Metacognition</a:t>
            </a:r>
            <a:endParaRPr sz="4400" b="0" i="0" u="none" strike="noStrike" cap="none">
              <a:solidFill>
                <a:srgbClr val="000000"/>
              </a:solidFill>
              <a:latin typeface="Arial"/>
              <a:ea typeface="Arial"/>
              <a:cs typeface="Arial"/>
              <a:sym typeface="Arial"/>
            </a:endParaRPr>
          </a:p>
        </p:txBody>
      </p:sp>
      <p:pic>
        <p:nvPicPr>
          <p:cNvPr id="344" name="Google Shape;344;g31e81e13a8f_1_83"/>
          <p:cNvPicPr preferRelativeResize="0"/>
          <p:nvPr/>
        </p:nvPicPr>
        <p:blipFill rotWithShape="1">
          <a:blip r:embed="rId3">
            <a:alphaModFix/>
          </a:blip>
          <a:srcRect t="3225" b="9964"/>
          <a:stretch/>
        </p:blipFill>
        <p:spPr>
          <a:xfrm>
            <a:off x="2976665" y="1367701"/>
            <a:ext cx="6021420" cy="54903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349"/>
        <p:cNvGrpSpPr/>
        <p:nvPr/>
      </p:nvGrpSpPr>
      <p:grpSpPr>
        <a:xfrm>
          <a:off x="0" y="0"/>
          <a:ext cx="0" cy="0"/>
          <a:chOff x="0" y="0"/>
          <a:chExt cx="0" cy="0"/>
        </a:xfrm>
      </p:grpSpPr>
      <p:sp>
        <p:nvSpPr>
          <p:cNvPr id="350" name="Google Shape;350;g31e81e13a8f_1_54"/>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pic>
        <p:nvPicPr>
          <p:cNvPr id="351" name="Google Shape;351;g31e81e13a8f_1_54"/>
          <p:cNvPicPr preferRelativeResize="0"/>
          <p:nvPr/>
        </p:nvPicPr>
        <p:blipFill rotWithShape="1">
          <a:blip r:embed="rId3">
            <a:alphaModFix/>
          </a:blip>
          <a:srcRect/>
          <a:stretch/>
        </p:blipFill>
        <p:spPr>
          <a:xfrm>
            <a:off x="0" y="163711"/>
            <a:ext cx="12192000" cy="653057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31e81e13a8f_1_47"/>
          <p:cNvSpPr txBox="1"/>
          <p:nvPr/>
        </p:nvSpPr>
        <p:spPr>
          <a:xfrm>
            <a:off x="367350" y="2444325"/>
            <a:ext cx="10634400" cy="3739200"/>
          </a:xfrm>
          <a:prstGeom prst="rect">
            <a:avLst/>
          </a:prstGeom>
          <a:noFill/>
          <a:ln>
            <a:noFill/>
          </a:ln>
        </p:spPr>
        <p:txBody>
          <a:bodyPr spcFirstLastPara="1" wrap="square" lIns="91425" tIns="45700" rIns="91425" bIns="45700" anchor="ctr" anchorCtr="0">
            <a:noAutofit/>
          </a:bodyPr>
          <a:lstStyle/>
          <a:p>
            <a:pPr marL="12700" marR="0" lvl="0" indent="0" algn="l" rtl="0">
              <a:lnSpc>
                <a:spcPct val="115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p:txBody>
      </p:sp>
      <p:sp>
        <p:nvSpPr>
          <p:cNvPr id="358" name="Google Shape;358;g31e81e13a8f_1_47"/>
          <p:cNvSpPr/>
          <p:nvPr/>
        </p:nvSpPr>
        <p:spPr>
          <a:xfrm>
            <a:off x="367350" y="1559400"/>
            <a:ext cx="6220800" cy="37392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Metacognition - The seven Step Model</a:t>
            </a:r>
            <a:endParaRPr sz="100" b="0" i="0" u="none" strike="noStrike" cap="none">
              <a:solidFill>
                <a:srgbClr val="000000"/>
              </a:solidFill>
              <a:latin typeface="Arial"/>
              <a:ea typeface="Arial"/>
              <a:cs typeface="Arial"/>
              <a:sym typeface="Arial"/>
            </a:endParaRPr>
          </a:p>
        </p:txBody>
      </p:sp>
      <p:pic>
        <p:nvPicPr>
          <p:cNvPr id="359" name="Google Shape;359;g31e81e13a8f_1_47"/>
          <p:cNvPicPr preferRelativeResize="0"/>
          <p:nvPr/>
        </p:nvPicPr>
        <p:blipFill rotWithShape="1">
          <a:blip r:embed="rId3">
            <a:alphaModFix/>
          </a:blip>
          <a:srcRect/>
          <a:stretch/>
        </p:blipFill>
        <p:spPr>
          <a:xfrm>
            <a:off x="6930075" y="0"/>
            <a:ext cx="4968451" cy="6858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31e81e13a8f_1_97"/>
          <p:cNvSpPr txBox="1"/>
          <p:nvPr/>
        </p:nvSpPr>
        <p:spPr>
          <a:xfrm>
            <a:off x="367350" y="2444325"/>
            <a:ext cx="10634400" cy="3739200"/>
          </a:xfrm>
          <a:prstGeom prst="rect">
            <a:avLst/>
          </a:prstGeom>
          <a:noFill/>
          <a:ln>
            <a:noFill/>
          </a:ln>
        </p:spPr>
        <p:txBody>
          <a:bodyPr spcFirstLastPara="1" wrap="square" lIns="91425" tIns="45700" rIns="91425" bIns="45700" anchor="ctr" anchorCtr="0">
            <a:noAutofit/>
          </a:bodyPr>
          <a:lstStyle/>
          <a:p>
            <a:pPr marL="12700" marR="0" lvl="0" indent="0" algn="l" rtl="0">
              <a:lnSpc>
                <a:spcPct val="115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p:txBody>
      </p:sp>
      <p:sp>
        <p:nvSpPr>
          <p:cNvPr id="366" name="Google Shape;366;g31e81e13a8f_1_97"/>
          <p:cNvSpPr txBox="1"/>
          <p:nvPr/>
        </p:nvSpPr>
        <p:spPr>
          <a:xfrm>
            <a:off x="8174975" y="1453500"/>
            <a:ext cx="3766200" cy="3910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367" name="Google Shape;367;g31e81e13a8f_1_97"/>
          <p:cNvPicPr preferRelativeResize="0"/>
          <p:nvPr/>
        </p:nvPicPr>
        <p:blipFill rotWithShape="1">
          <a:blip r:embed="rId3">
            <a:alphaModFix/>
          </a:blip>
          <a:srcRect/>
          <a:stretch/>
        </p:blipFill>
        <p:spPr>
          <a:xfrm>
            <a:off x="840500" y="0"/>
            <a:ext cx="107491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g2ec2ac81f64_0_43"/>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g2ec2ac81f64_0_43"/>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127" name="Google Shape;127;g2ec2ac81f64_0_43"/>
          <p:cNvGraphicFramePr/>
          <p:nvPr/>
        </p:nvGraphicFramePr>
        <p:xfrm>
          <a:off x="952500" y="1557350"/>
          <a:ext cx="10287000" cy="1828680"/>
        </p:xfrm>
        <a:graphic>
          <a:graphicData uri="http://schemas.openxmlformats.org/drawingml/2006/table">
            <a:tbl>
              <a:tblPr>
                <a:noFill/>
                <a:tableStyleId>{C9EDA1B8-569E-4C5C-B7B6-80E7597E9CD3}</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All Pupils</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2021/22</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2022/23</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2023/24</a:t>
                      </a:r>
                      <a:endParaRPr sz="18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-0.12</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+0.05</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-0.03</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-0.03</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-0.03</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-0.16</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-0.20</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-0.17</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128" name="Google Shape;128;g2ec2ac81f64_0_43"/>
          <p:cNvSpPr txBox="1"/>
          <p:nvPr/>
        </p:nvSpPr>
        <p:spPr>
          <a:xfrm>
            <a:off x="856950" y="734900"/>
            <a:ext cx="10478100" cy="6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Calibri"/>
                <a:ea typeface="Calibri"/>
                <a:cs typeface="Calibri"/>
                <a:sym typeface="Calibri"/>
              </a:rPr>
              <a:t>Progress 8 Trajectory</a:t>
            </a:r>
            <a:endParaRPr sz="3000" b="1" i="0" u="none" strike="noStrike" cap="none">
              <a:solidFill>
                <a:schemeClr val="dk1"/>
              </a:solidFill>
              <a:latin typeface="Calibri"/>
              <a:ea typeface="Calibri"/>
              <a:cs typeface="Calibri"/>
              <a:sym typeface="Calibri"/>
            </a:endParaRPr>
          </a:p>
        </p:txBody>
      </p:sp>
      <p:graphicFrame>
        <p:nvGraphicFramePr>
          <p:cNvPr id="129" name="Google Shape;129;g2ec2ac81f64_0_43"/>
          <p:cNvGraphicFramePr/>
          <p:nvPr/>
        </p:nvGraphicFramePr>
        <p:xfrm>
          <a:off x="952500" y="4001825"/>
          <a:ext cx="10287000" cy="1889640"/>
        </p:xfrm>
        <a:graphic>
          <a:graphicData uri="http://schemas.openxmlformats.org/drawingml/2006/table">
            <a:tbl>
              <a:tblPr>
                <a:noFill/>
                <a:tableStyleId>{C9EDA1B8-569E-4C5C-B7B6-80E7597E9CD3}</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Disadvantaged Pupils</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2021/22</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2022/23</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2023/24</a:t>
                      </a:r>
                      <a:endParaRPr sz="19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-0.51</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-0.53</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-0.30</a:t>
                      </a:r>
                      <a:endParaRPr sz="19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-0.55</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-0.57</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-0.57</a:t>
                      </a:r>
                      <a:endParaRPr sz="19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-0.69</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-0.75</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-0.71</a:t>
                      </a:r>
                      <a:endParaRPr sz="19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372"/>
        <p:cNvGrpSpPr/>
        <p:nvPr/>
      </p:nvGrpSpPr>
      <p:grpSpPr>
        <a:xfrm>
          <a:off x="0" y="0"/>
          <a:ext cx="0" cy="0"/>
          <a:chOff x="0" y="0"/>
          <a:chExt cx="0" cy="0"/>
        </a:xfrm>
      </p:grpSpPr>
      <p:pic>
        <p:nvPicPr>
          <p:cNvPr id="373" name="Google Shape;373;g31e81e13a8f_0_305"/>
          <p:cNvPicPr preferRelativeResize="0"/>
          <p:nvPr/>
        </p:nvPicPr>
        <p:blipFill rotWithShape="1">
          <a:blip r:embed="rId3">
            <a:alphaModFix/>
          </a:blip>
          <a:srcRect l="41638" t="20419" r="30067" b="9930"/>
          <a:stretch/>
        </p:blipFill>
        <p:spPr>
          <a:xfrm>
            <a:off x="3619534" y="-64250"/>
            <a:ext cx="4952928"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g31e81e13a8f_0_286"/>
          <p:cNvPicPr preferRelativeResize="0"/>
          <p:nvPr/>
        </p:nvPicPr>
        <p:blipFill rotWithShape="1">
          <a:blip r:embed="rId3">
            <a:alphaModFix/>
          </a:blip>
          <a:srcRect l="4058" t="28176" b="28621"/>
          <a:stretch/>
        </p:blipFill>
        <p:spPr>
          <a:xfrm>
            <a:off x="185350" y="576650"/>
            <a:ext cx="10729500" cy="5420225"/>
          </a:xfrm>
          <a:prstGeom prst="rect">
            <a:avLst/>
          </a:prstGeom>
          <a:noFill/>
          <a:ln>
            <a:noFill/>
          </a:ln>
        </p:spPr>
      </p:pic>
      <p:sp>
        <p:nvSpPr>
          <p:cNvPr id="380" name="Google Shape;380;g31e81e13a8f_0_286"/>
          <p:cNvSpPr/>
          <p:nvPr/>
        </p:nvSpPr>
        <p:spPr>
          <a:xfrm>
            <a:off x="8932300" y="4540763"/>
            <a:ext cx="3053700" cy="724500"/>
          </a:xfrm>
          <a:prstGeom prst="lef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g31e81e13a8f_3_0"/>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Scaffolding: High Expectations for all </a:t>
            </a:r>
            <a:endParaRPr/>
          </a:p>
        </p:txBody>
      </p:sp>
      <p:sp>
        <p:nvSpPr>
          <p:cNvPr id="387" name="Google Shape;387;g31e81e13a8f_3_0"/>
          <p:cNvSpPr txBox="1">
            <a:spLocks noGrp="1"/>
          </p:cNvSpPr>
          <p:nvPr>
            <p:ph type="body" idx="1"/>
          </p:nvPr>
        </p:nvSpPr>
        <p:spPr>
          <a:xfrm>
            <a:off x="838200" y="1542450"/>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GB" sz="3100"/>
              <a:t>“High quality teaching, differentiated for individual pupils, is the first step in responding to pupils who have or may have SEN. </a:t>
            </a:r>
            <a:endParaRPr sz="3100"/>
          </a:p>
          <a:p>
            <a:pPr marL="0" lvl="0" indent="0" algn="l" rtl="0">
              <a:lnSpc>
                <a:spcPct val="90000"/>
              </a:lnSpc>
              <a:spcBef>
                <a:spcPts val="1000"/>
              </a:spcBef>
              <a:spcAft>
                <a:spcPts val="0"/>
              </a:spcAft>
              <a:buSzPts val="1800"/>
              <a:buNone/>
            </a:pPr>
            <a:r>
              <a:rPr lang="en-GB" sz="3100"/>
              <a:t>Additional intervention and support cannot compensate for a lack of good quality teaching”.</a:t>
            </a:r>
            <a:endParaRPr sz="3100"/>
          </a:p>
        </p:txBody>
      </p:sp>
      <p:pic>
        <p:nvPicPr>
          <p:cNvPr id="388" name="Google Shape;388;g31e81e13a8f_3_0"/>
          <p:cNvPicPr preferRelativeResize="0"/>
          <p:nvPr/>
        </p:nvPicPr>
        <p:blipFill rotWithShape="1">
          <a:blip r:embed="rId3">
            <a:alphaModFix/>
          </a:blip>
          <a:srcRect b="20464"/>
          <a:stretch/>
        </p:blipFill>
        <p:spPr>
          <a:xfrm>
            <a:off x="2656750" y="3978250"/>
            <a:ext cx="6968054" cy="287975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31e81e13a8f_3_8"/>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Scaffolding </a:t>
            </a:r>
            <a:endParaRPr/>
          </a:p>
        </p:txBody>
      </p:sp>
      <p:sp>
        <p:nvSpPr>
          <p:cNvPr id="395" name="Google Shape;395;g31e81e13a8f_3_8"/>
          <p:cNvSpPr txBox="1">
            <a:spLocks noGrp="1"/>
          </p:cNvSpPr>
          <p:nvPr>
            <p:ph type="body" idx="1"/>
          </p:nvPr>
        </p:nvSpPr>
        <p:spPr>
          <a:xfrm>
            <a:off x="424125" y="1851500"/>
            <a:ext cx="6128400" cy="43512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15000"/>
              </a:lnSpc>
              <a:spcBef>
                <a:spcPts val="1000"/>
              </a:spcBef>
              <a:spcAft>
                <a:spcPts val="0"/>
              </a:spcAft>
              <a:buSzPct val="56545"/>
              <a:buNone/>
            </a:pPr>
            <a:r>
              <a:rPr lang="en-GB" sz="3745"/>
              <a:t>“Scaffolding is a metaphor for temporary support that is removed when no longer required. It may be visual, verbal or written.”</a:t>
            </a:r>
            <a:endParaRPr sz="3745"/>
          </a:p>
          <a:p>
            <a:pPr marL="0" lvl="0" indent="0" algn="l" rtl="0">
              <a:lnSpc>
                <a:spcPct val="115000"/>
              </a:lnSpc>
              <a:spcBef>
                <a:spcPts val="1000"/>
              </a:spcBef>
              <a:spcAft>
                <a:spcPts val="0"/>
              </a:spcAft>
              <a:buSzPct val="56545"/>
              <a:buNone/>
            </a:pPr>
            <a:endParaRPr sz="3745"/>
          </a:p>
          <a:p>
            <a:pPr marL="0" lvl="0" indent="0" algn="l" rtl="0">
              <a:lnSpc>
                <a:spcPct val="115000"/>
              </a:lnSpc>
              <a:spcBef>
                <a:spcPts val="1000"/>
              </a:spcBef>
              <a:spcAft>
                <a:spcPts val="0"/>
              </a:spcAft>
              <a:buSzPct val="56545"/>
              <a:buNone/>
            </a:pPr>
            <a:r>
              <a:rPr lang="en-GB" sz="3745"/>
              <a:t>SEN in Mainstream guidance report, EEF, 2020</a:t>
            </a:r>
            <a:endParaRPr sz="3745"/>
          </a:p>
          <a:p>
            <a:pPr marL="0" lvl="0" indent="0" algn="l" rtl="0">
              <a:lnSpc>
                <a:spcPct val="115000"/>
              </a:lnSpc>
              <a:spcBef>
                <a:spcPts val="1000"/>
              </a:spcBef>
              <a:spcAft>
                <a:spcPts val="0"/>
              </a:spcAft>
              <a:buSzPct val="75630"/>
              <a:buNone/>
            </a:pPr>
            <a:endParaRPr/>
          </a:p>
          <a:p>
            <a:pPr marL="0" lvl="0" indent="0" algn="l" rtl="0">
              <a:lnSpc>
                <a:spcPct val="115000"/>
              </a:lnSpc>
              <a:spcBef>
                <a:spcPts val="1000"/>
              </a:spcBef>
              <a:spcAft>
                <a:spcPts val="0"/>
              </a:spcAft>
              <a:buSzPct val="75630"/>
              <a:buNone/>
            </a:pPr>
            <a:endParaRPr/>
          </a:p>
        </p:txBody>
      </p:sp>
      <p:pic>
        <p:nvPicPr>
          <p:cNvPr id="396" name="Google Shape;396;g31e81e13a8f_3_8"/>
          <p:cNvPicPr preferRelativeResize="0"/>
          <p:nvPr/>
        </p:nvPicPr>
        <p:blipFill rotWithShape="1">
          <a:blip r:embed="rId3">
            <a:alphaModFix/>
          </a:blip>
          <a:srcRect/>
          <a:stretch/>
        </p:blipFill>
        <p:spPr>
          <a:xfrm>
            <a:off x="6747275" y="1595026"/>
            <a:ext cx="5227626" cy="46076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31e81e13a8f_3_18"/>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Scaffolding in Practice: EEF  </a:t>
            </a:r>
            <a:endParaRPr/>
          </a:p>
        </p:txBody>
      </p:sp>
      <p:graphicFrame>
        <p:nvGraphicFramePr>
          <p:cNvPr id="403" name="Google Shape;403;g31e81e13a8f_3_18"/>
          <p:cNvGraphicFramePr/>
          <p:nvPr/>
        </p:nvGraphicFramePr>
        <p:xfrm>
          <a:off x="952500" y="1503475"/>
          <a:ext cx="10287000" cy="4454475"/>
        </p:xfrm>
        <a:graphic>
          <a:graphicData uri="http://schemas.openxmlformats.org/drawingml/2006/table">
            <a:tbl>
              <a:tblPr>
                <a:noFill/>
                <a:tableStyleId>{C9EDA1B8-569E-4C5C-B7B6-80E7597E9CD3}</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1972700">
                <a:tc>
                  <a:txBody>
                    <a:bodyPr/>
                    <a:lstStyle/>
                    <a:p>
                      <a:pPr marL="914400" marR="1627893" lvl="0" indent="0" algn="l" rtl="0">
                        <a:lnSpc>
                          <a:spcPct val="100000"/>
                        </a:lnSpc>
                        <a:spcBef>
                          <a:spcPts val="0"/>
                        </a:spcBef>
                        <a:spcAft>
                          <a:spcPts val="0"/>
                        </a:spcAft>
                        <a:buClr>
                          <a:srgbClr val="000000"/>
                        </a:buClr>
                        <a:buSzPts val="3800"/>
                        <a:buFont typeface="Arial"/>
                        <a:buNone/>
                      </a:pPr>
                      <a:endParaRPr sz="3800" b="1" u="none" strike="noStrike" cap="none"/>
                    </a:p>
                    <a:p>
                      <a:pPr marL="914400" marR="1627893" lvl="0" indent="0" algn="l" rtl="0">
                        <a:lnSpc>
                          <a:spcPct val="100000"/>
                        </a:lnSpc>
                        <a:spcBef>
                          <a:spcPts val="0"/>
                        </a:spcBef>
                        <a:spcAft>
                          <a:spcPts val="0"/>
                        </a:spcAft>
                        <a:buClr>
                          <a:srgbClr val="000000"/>
                        </a:buClr>
                        <a:buSzPts val="3800"/>
                        <a:buFont typeface="Arial"/>
                        <a:buNone/>
                      </a:pPr>
                      <a:r>
                        <a:rPr lang="en-GB" sz="3800" b="1" u="none" strike="noStrike" cap="none"/>
                        <a:t>Visual</a:t>
                      </a:r>
                      <a:endParaRPr sz="3800" b="1" u="none" strike="noStrike" cap="none"/>
                    </a:p>
                    <a:p>
                      <a:pPr marL="0" marR="1627893" lvl="0" indent="0" algn="l" rtl="0">
                        <a:lnSpc>
                          <a:spcPct val="100000"/>
                        </a:lnSpc>
                        <a:spcBef>
                          <a:spcPts val="0"/>
                        </a:spcBef>
                        <a:spcAft>
                          <a:spcPts val="0"/>
                        </a:spcAft>
                        <a:buClr>
                          <a:srgbClr val="000000"/>
                        </a:buClr>
                        <a:buSzPts val="1600"/>
                        <a:buFont typeface="Arial"/>
                        <a:buNone/>
                      </a:pPr>
                      <a:endParaRPr sz="1600" u="none" strike="noStrike" cap="none"/>
                    </a:p>
                    <a:p>
                      <a:pPr marL="0" marR="1627893" lvl="0" indent="0" algn="l" rtl="0">
                        <a:lnSpc>
                          <a:spcPct val="100000"/>
                        </a:lnSpc>
                        <a:spcBef>
                          <a:spcPts val="0"/>
                        </a:spcBef>
                        <a:spcAft>
                          <a:spcPts val="0"/>
                        </a:spcAft>
                        <a:buClr>
                          <a:srgbClr val="000000"/>
                        </a:buClr>
                        <a:buSzPts val="1600"/>
                        <a:buFont typeface="Arial"/>
                        <a:buNone/>
                      </a:pPr>
                      <a:endParaRPr sz="16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3100"/>
                        <a:buFont typeface="Arial"/>
                        <a:buNone/>
                      </a:pPr>
                      <a:r>
                        <a:rPr lang="en-GB" sz="3100" b="1" u="none" strike="noStrike" cap="none"/>
                        <a:t>         </a:t>
                      </a:r>
                      <a:r>
                        <a:rPr lang="en-GB" sz="3700" b="1" u="none" strike="noStrike" cap="none"/>
                        <a:t>Verbal</a:t>
                      </a:r>
                      <a:endParaRPr sz="3700" b="1" u="none" strike="noStrike" cap="none"/>
                    </a:p>
                    <a:p>
                      <a:pPr marL="0" marR="2451915" lvl="0" indent="0" algn="l" rtl="0">
                        <a:lnSpc>
                          <a:spcPct val="100000"/>
                        </a:lnSpc>
                        <a:spcBef>
                          <a:spcPts val="0"/>
                        </a:spcBef>
                        <a:spcAft>
                          <a:spcPts val="0"/>
                        </a:spcAft>
                        <a:buClr>
                          <a:srgbClr val="000000"/>
                        </a:buClr>
                        <a:buSzPts val="1600"/>
                        <a:buFont typeface="Arial"/>
                        <a:buNone/>
                      </a:pPr>
                      <a:endParaRPr sz="1600" u="none" strike="noStrike" cap="none"/>
                    </a:p>
                  </a:txBody>
                  <a:tcPr marL="91425" marR="91425" marT="91425" marB="91425" anchor="ctr"/>
                </a:tc>
                <a:extLst>
                  <a:ext uri="{0D108BD9-81ED-4DB2-BD59-A6C34878D82A}">
                    <a16:rowId xmlns:a16="http://schemas.microsoft.com/office/drawing/2014/main" val="10000"/>
                  </a:ext>
                </a:extLst>
              </a:tr>
              <a:tr h="2481775">
                <a:tc>
                  <a:txBody>
                    <a:bodyPr/>
                    <a:lstStyle/>
                    <a:p>
                      <a:pPr marL="0" marR="0" lvl="0" indent="0" algn="l" rtl="0">
                        <a:lnSpc>
                          <a:spcPct val="100000"/>
                        </a:lnSpc>
                        <a:spcBef>
                          <a:spcPts val="0"/>
                        </a:spcBef>
                        <a:spcAft>
                          <a:spcPts val="0"/>
                        </a:spcAft>
                        <a:buClr>
                          <a:srgbClr val="000000"/>
                        </a:buClr>
                        <a:buSzPts val="3600"/>
                        <a:buFont typeface="Arial"/>
                        <a:buNone/>
                      </a:pPr>
                      <a:r>
                        <a:rPr lang="en-GB" sz="3600" b="1" u="none" strike="noStrike" cap="none"/>
                        <a:t>       Written</a:t>
                      </a:r>
                      <a:endParaRPr sz="3600" b="1" u="none" strike="noStrike" cap="none"/>
                    </a:p>
                    <a:p>
                      <a:pPr marL="0" marR="1641913" lvl="0" indent="0" algn="l" rtl="0">
                        <a:lnSpc>
                          <a:spcPct val="100000"/>
                        </a:lnSpc>
                        <a:spcBef>
                          <a:spcPts val="0"/>
                        </a:spcBef>
                        <a:spcAft>
                          <a:spcPts val="0"/>
                        </a:spcAft>
                        <a:buClr>
                          <a:srgbClr val="000000"/>
                        </a:buClr>
                        <a:buSzPts val="1600"/>
                        <a:buFont typeface="Arial"/>
                        <a:buNone/>
                      </a:pPr>
                      <a:endParaRPr sz="16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3800"/>
                        <a:buFont typeface="Arial"/>
                        <a:buNone/>
                      </a:pPr>
                      <a:r>
                        <a:rPr lang="en-GB" sz="3800" b="1" u="none" strike="noStrike" cap="none"/>
                        <a:t>    Additional </a:t>
                      </a:r>
                      <a:endParaRPr sz="3800" b="1" u="none" strike="noStrike" cap="none"/>
                    </a:p>
                    <a:p>
                      <a:pPr marL="457200" marR="2181914" lvl="0" indent="0" algn="l" rtl="0">
                        <a:lnSpc>
                          <a:spcPct val="100000"/>
                        </a:lnSpc>
                        <a:spcBef>
                          <a:spcPts val="0"/>
                        </a:spcBef>
                        <a:spcAft>
                          <a:spcPts val="0"/>
                        </a:spcAft>
                        <a:buClr>
                          <a:srgbClr val="000000"/>
                        </a:buClr>
                        <a:buSzPts val="1600"/>
                        <a:buFont typeface="Arial"/>
                        <a:buNone/>
                      </a:pPr>
                      <a:endParaRPr sz="1600" u="none" strike="noStrike" cap="none"/>
                    </a:p>
                    <a:p>
                      <a:pPr marL="0" marR="2181914" lvl="0" indent="0" algn="l" rtl="0">
                        <a:lnSpc>
                          <a:spcPct val="100000"/>
                        </a:lnSpc>
                        <a:spcBef>
                          <a:spcPts val="0"/>
                        </a:spcBef>
                        <a:spcAft>
                          <a:spcPts val="0"/>
                        </a:spcAft>
                        <a:buClr>
                          <a:srgbClr val="000000"/>
                        </a:buClr>
                        <a:buSzPts val="1600"/>
                        <a:buFont typeface="Arial"/>
                        <a:buNone/>
                      </a:pPr>
                      <a:endParaRPr sz="1600" u="none" strike="noStrike" cap="none"/>
                    </a:p>
                  </a:txBody>
                  <a:tcPr marL="91425" marR="91425" marT="91425" marB="91425" anchor="ctr"/>
                </a:tc>
                <a:extLst>
                  <a:ext uri="{0D108BD9-81ED-4DB2-BD59-A6C34878D82A}">
                    <a16:rowId xmlns:a16="http://schemas.microsoft.com/office/drawing/2014/main" val="10001"/>
                  </a:ext>
                </a:extLst>
              </a:tr>
            </a:tbl>
          </a:graphicData>
        </a:graphic>
      </p:graphicFrame>
      <p:pic>
        <p:nvPicPr>
          <p:cNvPr id="404" name="Google Shape;404;g31e81e13a8f_3_18"/>
          <p:cNvPicPr preferRelativeResize="0"/>
          <p:nvPr/>
        </p:nvPicPr>
        <p:blipFill rotWithShape="1">
          <a:blip r:embed="rId3">
            <a:alphaModFix/>
          </a:blip>
          <a:srcRect/>
          <a:stretch/>
        </p:blipFill>
        <p:spPr>
          <a:xfrm>
            <a:off x="4416800" y="2025450"/>
            <a:ext cx="1622200" cy="1325702"/>
          </a:xfrm>
          <a:prstGeom prst="rect">
            <a:avLst/>
          </a:prstGeom>
          <a:noFill/>
          <a:ln>
            <a:noFill/>
          </a:ln>
        </p:spPr>
      </p:pic>
      <p:pic>
        <p:nvPicPr>
          <p:cNvPr id="405" name="Google Shape;405;g31e81e13a8f_3_18"/>
          <p:cNvPicPr preferRelativeResize="0"/>
          <p:nvPr/>
        </p:nvPicPr>
        <p:blipFill rotWithShape="1">
          <a:blip r:embed="rId4">
            <a:alphaModFix/>
          </a:blip>
          <a:srcRect/>
          <a:stretch/>
        </p:blipFill>
        <p:spPr>
          <a:xfrm>
            <a:off x="8758150" y="1885062"/>
            <a:ext cx="2336698" cy="1606476"/>
          </a:xfrm>
          <a:prstGeom prst="rect">
            <a:avLst/>
          </a:prstGeom>
          <a:noFill/>
          <a:ln>
            <a:noFill/>
          </a:ln>
        </p:spPr>
      </p:pic>
      <p:pic>
        <p:nvPicPr>
          <p:cNvPr id="406" name="Google Shape;406;g31e81e13a8f_3_18"/>
          <p:cNvPicPr preferRelativeResize="0"/>
          <p:nvPr/>
        </p:nvPicPr>
        <p:blipFill rotWithShape="1">
          <a:blip r:embed="rId5">
            <a:alphaModFix/>
          </a:blip>
          <a:srcRect/>
          <a:stretch/>
        </p:blipFill>
        <p:spPr>
          <a:xfrm>
            <a:off x="4600963" y="3833400"/>
            <a:ext cx="1406275" cy="1406275"/>
          </a:xfrm>
          <a:prstGeom prst="rect">
            <a:avLst/>
          </a:prstGeom>
          <a:noFill/>
          <a:ln>
            <a:noFill/>
          </a:ln>
        </p:spPr>
      </p:pic>
      <p:pic>
        <p:nvPicPr>
          <p:cNvPr id="407" name="Google Shape;407;g31e81e13a8f_3_18"/>
          <p:cNvPicPr preferRelativeResize="0"/>
          <p:nvPr/>
        </p:nvPicPr>
        <p:blipFill rotWithShape="1">
          <a:blip r:embed="rId6">
            <a:alphaModFix/>
          </a:blip>
          <a:srcRect/>
          <a:stretch/>
        </p:blipFill>
        <p:spPr>
          <a:xfrm>
            <a:off x="9313350" y="3685775"/>
            <a:ext cx="1622200" cy="1622200"/>
          </a:xfrm>
          <a:prstGeom prst="rect">
            <a:avLst/>
          </a:prstGeom>
          <a:noFill/>
          <a:ln>
            <a:noFill/>
          </a:ln>
        </p:spPr>
      </p:pic>
      <p:sp>
        <p:nvSpPr>
          <p:cNvPr id="408" name="Google Shape;408;g31e81e13a8f_3_18"/>
          <p:cNvSpPr txBox="1"/>
          <p:nvPr/>
        </p:nvSpPr>
        <p:spPr>
          <a:xfrm>
            <a:off x="150250" y="6135725"/>
            <a:ext cx="83010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NASEN Handbook: Subject specific guidance </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413"/>
        <p:cNvGrpSpPr/>
        <p:nvPr/>
      </p:nvGrpSpPr>
      <p:grpSpPr>
        <a:xfrm>
          <a:off x="0" y="0"/>
          <a:ext cx="0" cy="0"/>
          <a:chOff x="0" y="0"/>
          <a:chExt cx="0" cy="0"/>
        </a:xfrm>
      </p:grpSpPr>
      <p:sp>
        <p:nvSpPr>
          <p:cNvPr id="414" name="Google Shape;414;g31e81e13a8f_3_39"/>
          <p:cNvSpPr txBox="1">
            <a:spLocks noGrp="1"/>
          </p:cNvSpPr>
          <p:nvPr>
            <p:ph type="title"/>
          </p:nvPr>
        </p:nvSpPr>
        <p:spPr>
          <a:xfrm>
            <a:off x="-50" y="-2200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 Scaffolding in Practice </a:t>
            </a:r>
            <a:endParaRPr/>
          </a:p>
        </p:txBody>
      </p:sp>
      <p:pic>
        <p:nvPicPr>
          <p:cNvPr id="415" name="Google Shape;415;g31e81e13a8f_3_39"/>
          <p:cNvPicPr preferRelativeResize="0"/>
          <p:nvPr/>
        </p:nvPicPr>
        <p:blipFill rotWithShape="1">
          <a:blip r:embed="rId3">
            <a:alphaModFix/>
          </a:blip>
          <a:srcRect b="17210"/>
          <a:stretch/>
        </p:blipFill>
        <p:spPr>
          <a:xfrm>
            <a:off x="1299275" y="1303700"/>
            <a:ext cx="9300076" cy="544735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31e81e13a8f_0_321"/>
          <p:cNvSpPr txBox="1">
            <a:spLocks noGrp="1"/>
          </p:cNvSpPr>
          <p:nvPr>
            <p:ph type="title"/>
          </p:nvPr>
        </p:nvSpPr>
        <p:spPr>
          <a:xfrm>
            <a:off x="-50" y="-2200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 Scaffolding in Practice </a:t>
            </a:r>
            <a:endParaRPr/>
          </a:p>
        </p:txBody>
      </p:sp>
      <p:pic>
        <p:nvPicPr>
          <p:cNvPr id="422" name="Google Shape;422;g31e81e13a8f_0_321"/>
          <p:cNvPicPr preferRelativeResize="0"/>
          <p:nvPr/>
        </p:nvPicPr>
        <p:blipFill rotWithShape="1">
          <a:blip r:embed="rId3">
            <a:alphaModFix/>
          </a:blip>
          <a:srcRect/>
          <a:stretch/>
        </p:blipFill>
        <p:spPr>
          <a:xfrm>
            <a:off x="1129375" y="1319150"/>
            <a:ext cx="9933250" cy="54626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31e81e13a8f_0_3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endParaRPr/>
          </a:p>
        </p:txBody>
      </p:sp>
      <p:sp>
        <p:nvSpPr>
          <p:cNvPr id="429" name="Google Shape;429;g31e81e13a8f_0_32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pic>
        <p:nvPicPr>
          <p:cNvPr id="430" name="Google Shape;430;g31e81e13a8f_0_328"/>
          <p:cNvPicPr preferRelativeResize="0"/>
          <p:nvPr/>
        </p:nvPicPr>
        <p:blipFill rotWithShape="1">
          <a:blip r:embed="rId3">
            <a:alphaModFix/>
          </a:blip>
          <a:srcRect l="26649" t="26620" r="13383" b="14638"/>
          <a:stretch/>
        </p:blipFill>
        <p:spPr>
          <a:xfrm>
            <a:off x="0" y="0"/>
            <a:ext cx="12212851" cy="685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g31e81e13a8f_0_313"/>
          <p:cNvPicPr preferRelativeResize="0"/>
          <p:nvPr/>
        </p:nvPicPr>
        <p:blipFill rotWithShape="1">
          <a:blip r:embed="rId3">
            <a:alphaModFix/>
          </a:blip>
          <a:srcRect/>
          <a:stretch/>
        </p:blipFill>
        <p:spPr>
          <a:xfrm>
            <a:off x="8" y="1184200"/>
            <a:ext cx="12192000" cy="480337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31e81e13a8f_0_292"/>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Discussion: Scaffolding in Practice </a:t>
            </a:r>
            <a:endParaRPr/>
          </a:p>
        </p:txBody>
      </p:sp>
      <p:sp>
        <p:nvSpPr>
          <p:cNvPr id="443" name="Google Shape;443;g31e81e13a8f_0_292"/>
          <p:cNvSpPr/>
          <p:nvPr/>
        </p:nvSpPr>
        <p:spPr>
          <a:xfrm>
            <a:off x="2996250" y="1769025"/>
            <a:ext cx="6199500" cy="13836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How do you work with your subject team to ensure that high expectations evident for </a:t>
            </a:r>
            <a:r>
              <a:rPr lang="en-GB" sz="2000" b="1" i="0" u="none" strike="noStrike" cap="none">
                <a:solidFill>
                  <a:srgbClr val="000000"/>
                </a:solidFill>
                <a:latin typeface="Calibri"/>
                <a:ea typeface="Calibri"/>
                <a:cs typeface="Calibri"/>
                <a:sym typeface="Calibri"/>
              </a:rPr>
              <a:t>ALL </a:t>
            </a:r>
            <a:r>
              <a:rPr lang="en-GB" sz="2000" b="0" i="0" u="none" strike="noStrike" cap="none">
                <a:solidFill>
                  <a:srgbClr val="000000"/>
                </a:solidFill>
                <a:latin typeface="Calibri"/>
                <a:ea typeface="Calibri"/>
                <a:cs typeface="Calibri"/>
                <a:sym typeface="Calibri"/>
              </a:rPr>
              <a:t>learners in the classroom in your department? </a:t>
            </a:r>
            <a:endParaRPr sz="2000" b="0" i="0" u="none" strike="noStrike" cap="none">
              <a:solidFill>
                <a:srgbClr val="000000"/>
              </a:solidFill>
              <a:latin typeface="Calibri"/>
              <a:ea typeface="Calibri"/>
              <a:cs typeface="Calibri"/>
              <a:sym typeface="Calibri"/>
            </a:endParaRPr>
          </a:p>
        </p:txBody>
      </p:sp>
      <p:sp>
        <p:nvSpPr>
          <p:cNvPr id="444" name="Google Shape;444;g31e81e13a8f_0_292"/>
          <p:cNvSpPr/>
          <p:nvPr/>
        </p:nvSpPr>
        <p:spPr>
          <a:xfrm>
            <a:off x="2995350" y="5033350"/>
            <a:ext cx="6199500" cy="13836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How/when is scaffolding removed for those students that no longer need it? </a:t>
            </a:r>
            <a:endParaRPr sz="2000" b="0" i="0" u="none" strike="noStrike" cap="none">
              <a:solidFill>
                <a:srgbClr val="000000"/>
              </a:solidFill>
              <a:latin typeface="Calibri"/>
              <a:ea typeface="Calibri"/>
              <a:cs typeface="Calibri"/>
              <a:sym typeface="Calibri"/>
            </a:endParaRPr>
          </a:p>
        </p:txBody>
      </p:sp>
      <p:sp>
        <p:nvSpPr>
          <p:cNvPr id="445" name="Google Shape;445;g31e81e13a8f_0_292"/>
          <p:cNvSpPr/>
          <p:nvPr/>
        </p:nvSpPr>
        <p:spPr>
          <a:xfrm>
            <a:off x="2996250" y="3389338"/>
            <a:ext cx="6199500" cy="13836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GB" sz="2100" b="0" i="0" u="none" strike="noStrike" cap="none">
                <a:solidFill>
                  <a:srgbClr val="000000"/>
                </a:solidFill>
                <a:latin typeface="Calibri"/>
                <a:ea typeface="Calibri"/>
                <a:cs typeface="Calibri"/>
                <a:sym typeface="Calibri"/>
              </a:rPr>
              <a:t>What strategies for scaffolding does your department have?  </a:t>
            </a:r>
            <a:endParaRPr sz="2100" b="0" i="0" u="none" strike="noStrike" cap="non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g31e81e13a8f_0_6"/>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6" name="Google Shape;136;g31e81e13a8f_0_6"/>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17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137" name="Google Shape;137;g31e81e13a8f_0_6"/>
          <p:cNvGraphicFramePr/>
          <p:nvPr/>
        </p:nvGraphicFramePr>
        <p:xfrm>
          <a:off x="952500" y="1557350"/>
          <a:ext cx="10287000" cy="1828680"/>
        </p:xfrm>
        <a:graphic>
          <a:graphicData uri="http://schemas.openxmlformats.org/drawingml/2006/table">
            <a:tbl>
              <a:tblPr>
                <a:noFill/>
                <a:tableStyleId>{C9EDA1B8-569E-4C5C-B7B6-80E7597E9CD3}</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SEND EHCP</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2021/22</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2022/23</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2023/24</a:t>
                      </a:r>
                      <a:endParaRPr sz="18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-1.41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-1.07</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-1.33</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-1.12</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-1.13</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-1.31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-1.08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-1.18</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138" name="Google Shape;138;g31e81e13a8f_0_6"/>
          <p:cNvSpPr txBox="1"/>
          <p:nvPr/>
        </p:nvSpPr>
        <p:spPr>
          <a:xfrm>
            <a:off x="856950" y="734900"/>
            <a:ext cx="10478100" cy="6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Calibri"/>
                <a:ea typeface="Calibri"/>
                <a:cs typeface="Calibri"/>
                <a:sym typeface="Calibri"/>
              </a:rPr>
              <a:t>Progress 8 Trajectory - pupils with SEND</a:t>
            </a:r>
            <a:endParaRPr sz="3000" b="1" i="0" u="none" strike="noStrike" cap="none">
              <a:solidFill>
                <a:schemeClr val="dk1"/>
              </a:solidFill>
              <a:latin typeface="Calibri"/>
              <a:ea typeface="Calibri"/>
              <a:cs typeface="Calibri"/>
              <a:sym typeface="Calibri"/>
            </a:endParaRPr>
          </a:p>
        </p:txBody>
      </p:sp>
      <p:graphicFrame>
        <p:nvGraphicFramePr>
          <p:cNvPr id="139" name="Google Shape;139;g31e81e13a8f_0_6"/>
          <p:cNvGraphicFramePr/>
          <p:nvPr/>
        </p:nvGraphicFramePr>
        <p:xfrm>
          <a:off x="952500" y="4001825"/>
          <a:ext cx="10287000" cy="1843920"/>
        </p:xfrm>
        <a:graphic>
          <a:graphicData uri="http://schemas.openxmlformats.org/drawingml/2006/table">
            <a:tbl>
              <a:tblPr>
                <a:noFill/>
                <a:tableStyleId>{C9EDA1B8-569E-4C5C-B7B6-80E7597E9CD3}</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SEND Support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2021/22</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2022/23</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2023/24</a:t>
                      </a:r>
                      <a:endParaRPr sz="19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-0.54</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-0.74</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-0.23</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-0.47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-0.45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-0.45</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-0.58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-0.59</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-0.56</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450"/>
        <p:cNvGrpSpPr/>
        <p:nvPr/>
      </p:nvGrpSpPr>
      <p:grpSpPr>
        <a:xfrm>
          <a:off x="0" y="0"/>
          <a:ext cx="0" cy="0"/>
          <a:chOff x="0" y="0"/>
          <a:chExt cx="0" cy="0"/>
        </a:xfrm>
      </p:grpSpPr>
      <p:sp>
        <p:nvSpPr>
          <p:cNvPr id="451" name="Google Shape;451;g31e81e13a8f_0_350"/>
          <p:cNvSpPr txBox="1">
            <a:spLocks noGrp="1"/>
          </p:cNvSpPr>
          <p:nvPr>
            <p:ph type="body" idx="1"/>
          </p:nvPr>
        </p:nvSpPr>
        <p:spPr>
          <a:xfrm>
            <a:off x="314075" y="293475"/>
            <a:ext cx="5414400" cy="588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p:txBody>
      </p:sp>
      <p:pic>
        <p:nvPicPr>
          <p:cNvPr id="452" name="Google Shape;452;g31e81e13a8f_0_350"/>
          <p:cNvPicPr preferRelativeResize="0"/>
          <p:nvPr/>
        </p:nvPicPr>
        <p:blipFill rotWithShape="1">
          <a:blip r:embed="rId3">
            <a:alphaModFix/>
          </a:blip>
          <a:srcRect t="5784"/>
          <a:stretch/>
        </p:blipFill>
        <p:spPr>
          <a:xfrm>
            <a:off x="3231350" y="0"/>
            <a:ext cx="6463575" cy="6858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57"/>
        <p:cNvGrpSpPr/>
        <p:nvPr/>
      </p:nvGrpSpPr>
      <p:grpSpPr>
        <a:xfrm>
          <a:off x="0" y="0"/>
          <a:ext cx="0" cy="0"/>
          <a:chOff x="0" y="0"/>
          <a:chExt cx="0" cy="0"/>
        </a:xfrm>
      </p:grpSpPr>
      <p:sp>
        <p:nvSpPr>
          <p:cNvPr id="458" name="Google Shape;458;g31e81e13a8f_0_23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59" name="Google Shape;459;g31e81e13a8f_0_23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17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0" name="Google Shape;460;g31e81e13a8f_0_237"/>
          <p:cNvSpPr/>
          <p:nvPr/>
        </p:nvSpPr>
        <p:spPr>
          <a:xfrm>
            <a:off x="642975" y="642950"/>
            <a:ext cx="10889100" cy="5423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Monitoring and Impact</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How might you monitor the impact of your focused work around adaptive teaching?</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Discuss and feedback to the group</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 </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65"/>
        <p:cNvGrpSpPr/>
        <p:nvPr/>
      </p:nvGrpSpPr>
      <p:grpSpPr>
        <a:xfrm>
          <a:off x="0" y="0"/>
          <a:ext cx="0" cy="0"/>
          <a:chOff x="0" y="0"/>
          <a:chExt cx="0" cy="0"/>
        </a:xfrm>
      </p:grpSpPr>
      <p:sp>
        <p:nvSpPr>
          <p:cNvPr id="466" name="Google Shape;466;g31e81e13a8f_0_248"/>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7" name="Google Shape;467;g31e81e13a8f_0_248"/>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17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8" name="Google Shape;468;g31e81e13a8f_0_248"/>
          <p:cNvSpPr/>
          <p:nvPr/>
        </p:nvSpPr>
        <p:spPr>
          <a:xfrm>
            <a:off x="642975" y="642950"/>
            <a:ext cx="10889100" cy="55785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You may have considered…</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60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Look closely at pupils’ with SEND alongside their peers of similar prior attainment.</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Lesson visits to see how well teachers use information about pupils in their classroom</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Work scrutiny </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Pupil voice</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Colleagues’ voice</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 </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90"/>
          <p:cNvSpPr txBox="1">
            <a:spLocks noGrp="1"/>
          </p:cNvSpPr>
          <p:nvPr>
            <p:ph type="title"/>
          </p:nvPr>
        </p:nvSpPr>
        <p:spPr>
          <a:xfrm>
            <a:off x="0" y="0"/>
            <a:ext cx="12192000" cy="1004100"/>
          </a:xfrm>
          <a:prstGeom prst="rect">
            <a:avLst/>
          </a:prstGeom>
          <a:solidFill>
            <a:srgbClr val="FCE5CD"/>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Key Reflections</a:t>
            </a:r>
            <a:endParaRPr>
              <a:solidFill>
                <a:schemeClr val="dk1"/>
              </a:solidFill>
            </a:endParaRPr>
          </a:p>
        </p:txBody>
      </p:sp>
      <p:sp>
        <p:nvSpPr>
          <p:cNvPr id="475" name="Google Shape;475;p90"/>
          <p:cNvSpPr txBox="1"/>
          <p:nvPr/>
        </p:nvSpPr>
        <p:spPr>
          <a:xfrm>
            <a:off x="578200" y="1341075"/>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Do our pupils with SEND benefit from expert, quality teaching in our subject areas?</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Are our teachers playing an integral part in the Assess, Plan, Do, Review cycle?</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Are our teachers up to date on the research backed strategies from the EEF and NASEN? Does this inform their practice?</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Does our QA focus on pupils with SEND? If we are getting it right for them, we are getting it right for all pupils. </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Are scaffolding, modelling and metacognition integral parts of our curriculum plans or are they add ons?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480"/>
        <p:cNvGrpSpPr/>
        <p:nvPr/>
      </p:nvGrpSpPr>
      <p:grpSpPr>
        <a:xfrm>
          <a:off x="0" y="0"/>
          <a:ext cx="0" cy="0"/>
          <a:chOff x="0" y="0"/>
          <a:chExt cx="0" cy="0"/>
        </a:xfrm>
      </p:grpSpPr>
      <p:sp>
        <p:nvSpPr>
          <p:cNvPr id="481" name="Google Shape;481;g31e81e13a8f_1_107"/>
          <p:cNvSpPr txBox="1">
            <a:spLocks noGrp="1"/>
          </p:cNvSpPr>
          <p:nvPr>
            <p:ph type="title"/>
          </p:nvPr>
        </p:nvSpPr>
        <p:spPr>
          <a:xfrm>
            <a:off x="-1" y="0"/>
            <a:ext cx="12192025" cy="763500"/>
          </a:xfrm>
          <a:prstGeom prst="rect">
            <a:avLst/>
          </a:prstGeom>
          <a:solidFill>
            <a:srgbClr val="FCE5CD"/>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482" name="Google Shape;482;g31e81e13a8f_1_107"/>
          <p:cNvPicPr preferRelativeResize="0"/>
          <p:nvPr/>
        </p:nvPicPr>
        <p:blipFill rotWithShape="1">
          <a:blip r:embed="rId3">
            <a:alphaModFix/>
          </a:blip>
          <a:srcRect l="30603" t="28050" r="15638" b="15813"/>
          <a:stretch/>
        </p:blipFill>
        <p:spPr>
          <a:xfrm>
            <a:off x="1384585" y="1004200"/>
            <a:ext cx="9422827" cy="553477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88"/>
          <p:cNvSpPr txBox="1">
            <a:spLocks noGrp="1"/>
          </p:cNvSpPr>
          <p:nvPr>
            <p:ph type="title"/>
          </p:nvPr>
        </p:nvSpPr>
        <p:spPr>
          <a:xfrm>
            <a:off x="0" y="-1"/>
            <a:ext cx="12192000" cy="954583"/>
          </a:xfrm>
          <a:prstGeom prst="rect">
            <a:avLst/>
          </a:prstGeom>
          <a:solidFill>
            <a:srgbClr val="FCE5CD"/>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489" name="Google Shape;489;p88"/>
          <p:cNvSpPr txBox="1">
            <a:spLocks noGrp="1"/>
          </p:cNvSpPr>
          <p:nvPr>
            <p:ph type="body" idx="1"/>
          </p:nvPr>
        </p:nvSpPr>
        <p:spPr>
          <a:xfrm>
            <a:off x="207800" y="1152491"/>
            <a:ext cx="11776500" cy="5277000"/>
          </a:xfrm>
          <a:prstGeom prst="rect">
            <a:avLst/>
          </a:prstGeom>
          <a:noFill/>
          <a:ln>
            <a:noFill/>
          </a:ln>
        </p:spPr>
        <p:txBody>
          <a:bodyPr spcFirstLastPara="1" wrap="square" lIns="91425" tIns="91425" rIns="91425" bIns="91425" anchor="t" anchorCtr="0">
            <a:normAutofit fontScale="32500" lnSpcReduction="10000"/>
          </a:bodyPr>
          <a:lstStyle/>
          <a:p>
            <a:pPr marL="0" lvl="0" indent="0" algn="l" rtl="0">
              <a:lnSpc>
                <a:spcPct val="115000"/>
              </a:lnSpc>
              <a:spcBef>
                <a:spcPts val="0"/>
              </a:spcBef>
              <a:spcAft>
                <a:spcPts val="0"/>
              </a:spcAft>
              <a:buClr>
                <a:schemeClr val="dk1"/>
              </a:buClr>
              <a:buSzPts val="275"/>
              <a:buFont typeface="Arial"/>
              <a:buNone/>
            </a:pPr>
            <a:r>
              <a:rPr lang="en-GB" sz="8383" u="sng">
                <a:solidFill>
                  <a:schemeClr val="hlink"/>
                </a:solidFill>
                <a:latin typeface="Arial"/>
                <a:ea typeface="Arial"/>
                <a:cs typeface="Arial"/>
                <a:sym typeface="Arial"/>
              </a:rPr>
              <a:t>Teachers’ Handbook - SEND. Embedding Inclusive Practice, NASEN, Katherine Walsh and Amelie Thompson</a:t>
            </a:r>
            <a:endParaRPr sz="8383" u="sng">
              <a:solidFill>
                <a:schemeClr val="hlink"/>
              </a:solidFill>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endParaRPr sz="8383" u="sng">
              <a:solidFill>
                <a:schemeClr val="hlink"/>
              </a:solidFill>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r>
              <a:rPr lang="en-GB" sz="8383" u="sng">
                <a:solidFill>
                  <a:schemeClr val="hlink"/>
                </a:solidFill>
                <a:latin typeface="Arial"/>
                <a:ea typeface="Arial"/>
                <a:cs typeface="Arial"/>
                <a:sym typeface="Arial"/>
              </a:rPr>
              <a:t>EEF SEND Guidance Report</a:t>
            </a:r>
            <a:r>
              <a:rPr lang="en-GB" sz="15583" u="sng">
                <a:solidFill>
                  <a:schemeClr val="hlink"/>
                </a:solidFill>
                <a:latin typeface="Arial"/>
                <a:ea typeface="Arial"/>
                <a:cs typeface="Arial"/>
                <a:sym typeface="Arial"/>
              </a:rPr>
              <a:t>, </a:t>
            </a:r>
            <a:r>
              <a:rPr lang="en-GB" sz="8300" u="sng">
                <a:solidFill>
                  <a:schemeClr val="hlink"/>
                </a:solidFill>
                <a:latin typeface="Arial"/>
                <a:ea typeface="Arial"/>
                <a:cs typeface="Arial"/>
                <a:sym typeface="Arial"/>
                <a:hlinkClick r:id="rId3"/>
              </a:rPr>
              <a:t>Special Educational Needs in Mainstream Schools | EEF</a:t>
            </a:r>
            <a:endParaRPr sz="15583" u="sng">
              <a:solidFill>
                <a:schemeClr val="hlink"/>
              </a:solidFill>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u="sng">
                <a:solidFill>
                  <a:schemeClr val="hlink"/>
                </a:solidFill>
                <a:latin typeface="Arial"/>
                <a:ea typeface="Arial"/>
                <a:cs typeface="Arial"/>
                <a:sym typeface="Arial"/>
                <a:hlinkClick r:id="rId4"/>
              </a:rPr>
              <a:t>Metacognition and Self-regulated Learning | EEF (educationendowmentfoundation.org.uk)</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Making Things Hard for Yourself, Bjork and Bjork</a:t>
            </a:r>
            <a:r>
              <a:rPr lang="en-GB" sz="8383">
                <a:solidFill>
                  <a:schemeClr val="hlink"/>
                </a:solidFill>
                <a:uFill>
                  <a:noFill/>
                </a:uFill>
                <a:latin typeface="Arial"/>
                <a:ea typeface="Arial"/>
                <a:cs typeface="Arial"/>
                <a:sym typeface="Arial"/>
                <a:hlinkClick r:id="rId5"/>
              </a:rPr>
              <a:t> </a:t>
            </a:r>
            <a:r>
              <a:rPr lang="en-GB" sz="8383" u="sng">
                <a:solidFill>
                  <a:schemeClr val="hlink"/>
                </a:solidFill>
                <a:latin typeface="Arial"/>
                <a:ea typeface="Arial"/>
                <a:cs typeface="Arial"/>
                <a:sym typeface="Arial"/>
                <a:hlinkClick r:id="rId5"/>
              </a:rPr>
              <a:t>https://bjorklab.psych.ucla.edu/wp-content/uploads/sites/13/2016/04/EBjork_RBjork_2011.pdf</a:t>
            </a:r>
            <a:endParaRPr sz="8383" u="sng">
              <a:solidFill>
                <a:schemeClr val="hlink"/>
              </a:solidFill>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endParaRPr sz="8383"/>
          </a:p>
          <a:p>
            <a:pPr marL="0" lvl="0" indent="0" algn="l" rtl="0">
              <a:lnSpc>
                <a:spcPct val="115000"/>
              </a:lnSpc>
              <a:spcBef>
                <a:spcPts val="0"/>
              </a:spcBef>
              <a:spcAft>
                <a:spcPts val="0"/>
              </a:spcAft>
              <a:buClr>
                <a:schemeClr val="dk1"/>
              </a:buClr>
              <a:buSzPts val="275"/>
              <a:buFont typeface="Arial"/>
              <a:buNone/>
            </a:pPr>
            <a:r>
              <a:rPr lang="en-GB" sz="8383"/>
              <a:t> </a:t>
            </a:r>
            <a:endParaRPr sz="8383"/>
          </a:p>
          <a:p>
            <a:pPr marL="0" lvl="0" indent="0" algn="l" rtl="0">
              <a:lnSpc>
                <a:spcPct val="115000"/>
              </a:lnSpc>
              <a:spcBef>
                <a:spcPts val="0"/>
              </a:spcBef>
              <a:spcAft>
                <a:spcPts val="0"/>
              </a:spcAft>
              <a:buClr>
                <a:schemeClr val="dk1"/>
              </a:buClr>
              <a:buSzPct val="100000"/>
              <a:buFont typeface="Arial"/>
              <a:buNone/>
            </a:pPr>
            <a:endParaRPr sz="1100"/>
          </a:p>
          <a:p>
            <a:pPr marL="0" lvl="0" indent="0" algn="l" rtl="0">
              <a:lnSpc>
                <a:spcPct val="120000"/>
              </a:lnSpc>
              <a:spcBef>
                <a:spcPts val="0"/>
              </a:spcBef>
              <a:spcAft>
                <a:spcPts val="0"/>
              </a:spcAft>
              <a:buSzPct val="68512"/>
              <a:buNone/>
            </a:pPr>
            <a:endParaRPr sz="3390"/>
          </a:p>
          <a:p>
            <a:pPr marL="457200" lvl="0" indent="0" algn="l" rtl="0">
              <a:lnSpc>
                <a:spcPct val="120000"/>
              </a:lnSpc>
              <a:spcBef>
                <a:spcPts val="0"/>
              </a:spcBef>
              <a:spcAft>
                <a:spcPts val="0"/>
              </a:spcAft>
              <a:buSzPct val="62771"/>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4"/>
        <p:cNvGrpSpPr/>
        <p:nvPr/>
      </p:nvGrpSpPr>
      <p:grpSpPr>
        <a:xfrm>
          <a:off x="0" y="0"/>
          <a:ext cx="0" cy="0"/>
          <a:chOff x="0" y="0"/>
          <a:chExt cx="0" cy="0"/>
        </a:xfrm>
      </p:grpSpPr>
      <p:sp>
        <p:nvSpPr>
          <p:cNvPr id="495" name="Google Shape;495;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96" name="Google Shape;496;p92" descr="A group of blue question marks&#10;&#10;Description automatically generated"/>
          <p:cNvPicPr preferRelativeResize="0"/>
          <p:nvPr/>
        </p:nvPicPr>
        <p:blipFill rotWithShape="1">
          <a:blip r:embed="rId3">
            <a:alphaModFix/>
          </a:blip>
          <a:srcRect b="1762"/>
          <a:stretch/>
        </p:blipFill>
        <p:spPr>
          <a:xfrm>
            <a:off x="20" y="1282"/>
            <a:ext cx="12191980" cy="6856718"/>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1"/>
        <p:cNvGrpSpPr/>
        <p:nvPr/>
      </p:nvGrpSpPr>
      <p:grpSpPr>
        <a:xfrm>
          <a:off x="0" y="0"/>
          <a:ext cx="0" cy="0"/>
          <a:chOff x="0" y="0"/>
          <a:chExt cx="0" cy="0"/>
        </a:xfrm>
      </p:grpSpPr>
      <p:sp>
        <p:nvSpPr>
          <p:cNvPr id="502" name="Google Shape;502;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03" name="Google Shape;503;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Google Shape;145;g31e81e13a8f_0_24"/>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6" name="Google Shape;146;g31e81e13a8f_0_24"/>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17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147" name="Google Shape;147;g31e81e13a8f_0_24"/>
          <p:cNvGraphicFramePr/>
          <p:nvPr/>
        </p:nvGraphicFramePr>
        <p:xfrm>
          <a:off x="952500" y="1557350"/>
          <a:ext cx="10287000" cy="1828680"/>
        </p:xfrm>
        <a:graphic>
          <a:graphicData uri="http://schemas.openxmlformats.org/drawingml/2006/table">
            <a:tbl>
              <a:tblPr>
                <a:noFill/>
                <a:tableStyleId>{C9EDA1B8-569E-4C5C-B7B6-80E7597E9CD3}</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All Pupils</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2021/22</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2022/23</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2023/24</a:t>
                      </a:r>
                      <a:endParaRPr sz="18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47.2</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43.8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46.0</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50.0</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45.5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46.2</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46.8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41.7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42.5</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148" name="Google Shape;148;g31e81e13a8f_0_24"/>
          <p:cNvSpPr txBox="1"/>
          <p:nvPr/>
        </p:nvSpPr>
        <p:spPr>
          <a:xfrm>
            <a:off x="856950" y="734900"/>
            <a:ext cx="10478100" cy="6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Calibri"/>
                <a:ea typeface="Calibri"/>
                <a:cs typeface="Calibri"/>
                <a:sym typeface="Calibri"/>
              </a:rPr>
              <a:t>% 5+ English and Mathematics Trajectory</a:t>
            </a:r>
            <a:endParaRPr sz="3000" b="1" i="0" u="none" strike="noStrike" cap="none">
              <a:solidFill>
                <a:schemeClr val="dk1"/>
              </a:solidFill>
              <a:latin typeface="Calibri"/>
              <a:ea typeface="Calibri"/>
              <a:cs typeface="Calibri"/>
              <a:sym typeface="Calibri"/>
            </a:endParaRPr>
          </a:p>
        </p:txBody>
      </p:sp>
      <p:graphicFrame>
        <p:nvGraphicFramePr>
          <p:cNvPr id="149" name="Google Shape;149;g31e81e13a8f_0_24"/>
          <p:cNvGraphicFramePr/>
          <p:nvPr/>
        </p:nvGraphicFramePr>
        <p:xfrm>
          <a:off x="952500" y="4001825"/>
          <a:ext cx="10287000" cy="1843920"/>
        </p:xfrm>
        <a:graphic>
          <a:graphicData uri="http://schemas.openxmlformats.org/drawingml/2006/table">
            <a:tbl>
              <a:tblPr>
                <a:noFill/>
                <a:tableStyleId>{C9EDA1B8-569E-4C5C-B7B6-80E7597E9CD3}</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Disadvantaged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2021/22</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2022/23</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2023/24</a:t>
                      </a:r>
                      <a:endParaRPr sz="19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30.5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26.1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29.0</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29.7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25.4</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26.0</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26.6</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21.9</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22.8</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sp>
        <p:nvSpPr>
          <p:cNvPr id="155" name="Google Shape;155;g31e81e13a8f_0_15"/>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6" name="Google Shape;156;g31e81e13a8f_0_15"/>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17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157" name="Google Shape;157;g31e81e13a8f_0_15"/>
          <p:cNvGraphicFramePr/>
          <p:nvPr/>
        </p:nvGraphicFramePr>
        <p:xfrm>
          <a:off x="952500" y="1557350"/>
          <a:ext cx="10287000" cy="1828680"/>
        </p:xfrm>
        <a:graphic>
          <a:graphicData uri="http://schemas.openxmlformats.org/drawingml/2006/table">
            <a:tbl>
              <a:tblPr>
                <a:noFill/>
                <a:tableStyleId>{C9EDA1B8-569E-4C5C-B7B6-80E7597E9CD3}</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SEND EHCP</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2021/22</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2022/23</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2023/24</a:t>
                      </a:r>
                      <a:endParaRPr sz="18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7.2</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6.6</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7.0</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6.9</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7.0</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6.4</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6.3</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158" name="Google Shape;158;g31e81e13a8f_0_15"/>
          <p:cNvSpPr txBox="1"/>
          <p:nvPr/>
        </p:nvSpPr>
        <p:spPr>
          <a:xfrm>
            <a:off x="856950" y="734900"/>
            <a:ext cx="10478100" cy="6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Calibri"/>
                <a:ea typeface="Calibri"/>
                <a:cs typeface="Calibri"/>
                <a:sym typeface="Calibri"/>
              </a:rPr>
              <a:t>% 5+ English and Mathematics Trajectory - pupils with SEND</a:t>
            </a:r>
            <a:endParaRPr sz="3000" b="1" i="0" u="none" strike="noStrike" cap="none">
              <a:solidFill>
                <a:schemeClr val="dk1"/>
              </a:solidFill>
              <a:latin typeface="Calibri"/>
              <a:ea typeface="Calibri"/>
              <a:cs typeface="Calibri"/>
              <a:sym typeface="Calibri"/>
            </a:endParaRPr>
          </a:p>
        </p:txBody>
      </p:sp>
      <p:graphicFrame>
        <p:nvGraphicFramePr>
          <p:cNvPr id="159" name="Google Shape;159;g31e81e13a8f_0_15"/>
          <p:cNvGraphicFramePr/>
          <p:nvPr/>
        </p:nvGraphicFramePr>
        <p:xfrm>
          <a:off x="952500" y="4001825"/>
          <a:ext cx="10287000" cy="1843920"/>
        </p:xfrm>
        <a:graphic>
          <a:graphicData uri="http://schemas.openxmlformats.org/drawingml/2006/table">
            <a:tbl>
              <a:tblPr>
                <a:noFill/>
                <a:tableStyleId>{C9EDA1B8-569E-4C5C-B7B6-80E7597E9CD3}</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SEND Support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2021/22</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2022/23</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2023/24</a:t>
                      </a:r>
                      <a:endParaRPr sz="19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15.7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18.2</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22.5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20.7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21.6</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20.6</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19.0</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19.3</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4"/>
        <p:cNvGrpSpPr/>
        <p:nvPr/>
      </p:nvGrpSpPr>
      <p:grpSpPr>
        <a:xfrm>
          <a:off x="0" y="0"/>
          <a:ext cx="0" cy="0"/>
          <a:chOff x="0" y="0"/>
          <a:chExt cx="0" cy="0"/>
        </a:xfrm>
      </p:grpSpPr>
      <p:sp>
        <p:nvSpPr>
          <p:cNvPr id="165" name="Google Shape;16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6" name="Google Shape;166;p76"/>
          <p:cNvSpPr/>
          <p:nvPr/>
        </p:nvSpPr>
        <p:spPr>
          <a:xfrm flipH="1">
            <a:off x="-1" y="5282344"/>
            <a:ext cx="12191998" cy="1590742"/>
          </a:xfrm>
          <a:prstGeom prst="rect">
            <a:avLst/>
          </a:prstGeom>
          <a:gradFill>
            <a:gsLst>
              <a:gs pos="0">
                <a:srgbClr val="000000">
                  <a:alpha val="93725"/>
                </a:srgbClr>
              </a:gs>
              <a:gs pos="34000">
                <a:srgbClr val="000000">
                  <a:alpha val="93725"/>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7" name="Google Shape;167;p76"/>
          <p:cNvSpPr/>
          <p:nvPr/>
        </p:nvSpPr>
        <p:spPr>
          <a:xfrm flipH="1">
            <a:off x="-4" y="5282344"/>
            <a:ext cx="8115300" cy="1590742"/>
          </a:xfrm>
          <a:prstGeom prst="rect">
            <a:avLst/>
          </a:prstGeom>
          <a:gradFill>
            <a:gsLst>
              <a:gs pos="0">
                <a:srgbClr val="2F5496">
                  <a:alpha val="56862"/>
                </a:srgbClr>
              </a:gs>
              <a:gs pos="28000">
                <a:srgbClr val="2F5496">
                  <a:alpha val="56862"/>
                </a:srgbClr>
              </a:gs>
              <a:gs pos="100000">
                <a:srgbClr val="000000">
                  <a:alpha val="67843"/>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8" name="Google Shape;168;p76"/>
          <p:cNvSpPr/>
          <p:nvPr/>
        </p:nvSpPr>
        <p:spPr>
          <a:xfrm flipH="1">
            <a:off x="-4" y="5282344"/>
            <a:ext cx="12191998" cy="1590742"/>
          </a:xfrm>
          <a:prstGeom prst="rect">
            <a:avLst/>
          </a:prstGeom>
          <a:gradFill>
            <a:gsLst>
              <a:gs pos="0">
                <a:srgbClr val="000000">
                  <a:alpha val="69803"/>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9" name="Google Shape;16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70" name="Google Shape;17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
        <p:nvSpPr>
          <p:cNvPr id="176" name="Google Shape;17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7" name="Google Shape;17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8" name="Google Shape;178;p77"/>
          <p:cNvSpPr/>
          <p:nvPr/>
        </p:nvSpPr>
        <p:spPr>
          <a:xfrm>
            <a:off x="7644270" y="1601822"/>
            <a:ext cx="3798000" cy="1685700"/>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engineer success so that pupils develop confidence. </a:t>
            </a:r>
            <a:endParaRPr sz="1800" b="0" i="0" u="none" strike="noStrike" cap="none">
              <a:solidFill>
                <a:srgbClr val="000000"/>
              </a:solidFill>
              <a:latin typeface="Arial"/>
              <a:ea typeface="Arial"/>
              <a:cs typeface="Arial"/>
              <a:sym typeface="Arial"/>
            </a:endParaRPr>
          </a:p>
        </p:txBody>
      </p:sp>
      <p:sp>
        <p:nvSpPr>
          <p:cNvPr id="179" name="Google Shape;179;p77"/>
          <p:cNvSpPr/>
          <p:nvPr/>
        </p:nvSpPr>
        <p:spPr>
          <a:xfrm>
            <a:off x="3436030" y="1601827"/>
            <a:ext cx="3798000" cy="1685700"/>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have a strong understanding of pupils’ needs, especially SEND. </a:t>
            </a:r>
            <a:endParaRPr sz="1800" b="0" i="0" u="none" strike="noStrike" cap="none">
              <a:solidFill>
                <a:srgbClr val="000000"/>
              </a:solidFill>
              <a:latin typeface="Arial"/>
              <a:ea typeface="Arial"/>
              <a:cs typeface="Arial"/>
              <a:sym typeface="Arial"/>
            </a:endParaRPr>
          </a:p>
        </p:txBody>
      </p:sp>
      <p:sp>
        <p:nvSpPr>
          <p:cNvPr id="180" name="Google Shape;180;p77"/>
          <p:cNvSpPr/>
          <p:nvPr/>
        </p:nvSpPr>
        <p:spPr>
          <a:xfrm>
            <a:off x="3521670" y="3711240"/>
            <a:ext cx="3797853" cy="1685819"/>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use a range of information to adapt teaching as needs emerge. </a:t>
            </a:r>
            <a:endParaRPr sz="1800" b="0" i="0" u="none" strike="noStrike" cap="none">
              <a:solidFill>
                <a:srgbClr val="000000"/>
              </a:solidFill>
              <a:latin typeface="Arial"/>
              <a:ea typeface="Arial"/>
              <a:cs typeface="Arial"/>
              <a:sym typeface="Arial"/>
            </a:endParaRPr>
          </a:p>
        </p:txBody>
      </p:sp>
      <p:pic>
        <p:nvPicPr>
          <p:cNvPr id="181" name="Google Shape;181;p77"/>
          <p:cNvPicPr preferRelativeResize="0"/>
          <p:nvPr/>
        </p:nvPicPr>
        <p:blipFill rotWithShape="1">
          <a:blip r:embed="rId3">
            <a:alphaModFix/>
          </a:blip>
          <a:srcRect l="62086" t="24466" r="25154" b="34158"/>
          <a:stretch/>
        </p:blipFill>
        <p:spPr>
          <a:xfrm>
            <a:off x="848413" y="1131216"/>
            <a:ext cx="2511412" cy="4581427"/>
          </a:xfrm>
          <a:prstGeom prst="rect">
            <a:avLst/>
          </a:prstGeom>
          <a:noFill/>
          <a:ln>
            <a:noFill/>
          </a:ln>
        </p:spPr>
      </p:pic>
      <p:sp>
        <p:nvSpPr>
          <p:cNvPr id="182" name="Google Shape;182;p77"/>
          <p:cNvSpPr/>
          <p:nvPr/>
        </p:nvSpPr>
        <p:spPr>
          <a:xfrm>
            <a:off x="7644204" y="3711236"/>
            <a:ext cx="3798000" cy="1685700"/>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provide scaffolds for demanding tasks.</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31e81e13a8f_1_0"/>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EEF Guidance Report - October 2021</a:t>
            </a:r>
            <a:endParaRPr/>
          </a:p>
          <a:p>
            <a:pPr marL="0" lvl="0" indent="0" algn="l" rtl="0">
              <a:lnSpc>
                <a:spcPct val="90000"/>
              </a:lnSpc>
              <a:spcBef>
                <a:spcPts val="0"/>
              </a:spcBef>
              <a:spcAft>
                <a:spcPts val="0"/>
              </a:spcAft>
              <a:buSzPts val="1800"/>
              <a:buNone/>
            </a:pPr>
            <a:r>
              <a:rPr lang="en-GB"/>
              <a:t>Special Education Needs in Mainstream Schools</a:t>
            </a:r>
            <a:endParaRPr/>
          </a:p>
        </p:txBody>
      </p:sp>
      <p:sp>
        <p:nvSpPr>
          <p:cNvPr id="189" name="Google Shape;189;g31e81e13a8f_1_0"/>
          <p:cNvSpPr txBox="1">
            <a:spLocks noGrp="1"/>
          </p:cNvSpPr>
          <p:nvPr>
            <p:ph type="body" idx="1"/>
          </p:nvPr>
        </p:nvSpPr>
        <p:spPr>
          <a:xfrm>
            <a:off x="314075" y="1825625"/>
            <a:ext cx="6796200" cy="4825500"/>
          </a:xfrm>
          <a:prstGeom prst="rect">
            <a:avLst/>
          </a:prstGeom>
          <a:noFill/>
          <a:ln>
            <a:noFill/>
          </a:ln>
        </p:spPr>
        <p:txBody>
          <a:bodyPr spcFirstLastPara="1" wrap="square" lIns="91425" tIns="45700" rIns="91425" bIns="45700" anchor="t" anchorCtr="0">
            <a:noAutofit/>
          </a:bodyPr>
          <a:lstStyle/>
          <a:p>
            <a:pPr marL="0" lvl="0" indent="0" algn="l" rtl="0">
              <a:lnSpc>
                <a:spcPct val="105000"/>
              </a:lnSpc>
              <a:spcBef>
                <a:spcPts val="0"/>
              </a:spcBef>
              <a:spcAft>
                <a:spcPts val="0"/>
              </a:spcAft>
              <a:buSzPts val="935"/>
              <a:buNone/>
            </a:pPr>
            <a:r>
              <a:rPr lang="en-GB" sz="4175">
                <a:latin typeface="Arial"/>
                <a:ea typeface="Arial"/>
                <a:cs typeface="Arial"/>
                <a:sym typeface="Arial"/>
              </a:rPr>
              <a:t>Pupils with SEND have the greatest need for excellent teaching and are entitled to provision that supports achievement at, and enjoyment of, school.</a:t>
            </a:r>
            <a:endParaRPr sz="4175">
              <a:latin typeface="Arial"/>
              <a:ea typeface="Arial"/>
              <a:cs typeface="Arial"/>
              <a:sym typeface="Arial"/>
            </a:endParaRPr>
          </a:p>
          <a:p>
            <a:pPr marL="0" lvl="0" indent="0" algn="l" rtl="0">
              <a:lnSpc>
                <a:spcPct val="105000"/>
              </a:lnSpc>
              <a:spcBef>
                <a:spcPts val="1900"/>
              </a:spcBef>
              <a:spcAft>
                <a:spcPts val="0"/>
              </a:spcAft>
              <a:buSzPts val="935"/>
              <a:buNone/>
            </a:pPr>
            <a:endParaRPr sz="1675">
              <a:latin typeface="Arial"/>
              <a:ea typeface="Arial"/>
              <a:cs typeface="Arial"/>
              <a:sym typeface="Arial"/>
            </a:endParaRPr>
          </a:p>
          <a:p>
            <a:pPr marL="0" lvl="0" indent="0" algn="l" rtl="0">
              <a:lnSpc>
                <a:spcPct val="105000"/>
              </a:lnSpc>
              <a:spcBef>
                <a:spcPts val="1900"/>
              </a:spcBef>
              <a:spcAft>
                <a:spcPts val="0"/>
              </a:spcAft>
              <a:buSzPts val="935"/>
              <a:buNone/>
            </a:pPr>
            <a:endParaRPr sz="1675">
              <a:latin typeface="Arial"/>
              <a:ea typeface="Arial"/>
              <a:cs typeface="Arial"/>
              <a:sym typeface="Arial"/>
            </a:endParaRPr>
          </a:p>
          <a:p>
            <a:pPr marL="0" lvl="0" indent="0" algn="l" rtl="0">
              <a:lnSpc>
                <a:spcPct val="105000"/>
              </a:lnSpc>
              <a:spcBef>
                <a:spcPts val="1900"/>
              </a:spcBef>
              <a:spcAft>
                <a:spcPts val="0"/>
              </a:spcAft>
              <a:buClr>
                <a:schemeClr val="dk1"/>
              </a:buClr>
              <a:buSzPts val="935"/>
              <a:buFont typeface="Arial"/>
              <a:buNone/>
            </a:pPr>
            <a:endParaRPr sz="1475">
              <a:latin typeface="Arial"/>
              <a:ea typeface="Arial"/>
              <a:cs typeface="Arial"/>
              <a:sym typeface="Arial"/>
            </a:endParaRPr>
          </a:p>
          <a:p>
            <a:pPr marL="0" lvl="0" indent="0" algn="l" rtl="0">
              <a:lnSpc>
                <a:spcPct val="105000"/>
              </a:lnSpc>
              <a:spcBef>
                <a:spcPts val="1900"/>
              </a:spcBef>
              <a:spcAft>
                <a:spcPts val="0"/>
              </a:spcAft>
              <a:buClr>
                <a:schemeClr val="dk1"/>
              </a:buClr>
              <a:buSzPts val="935"/>
              <a:buFont typeface="Arial"/>
              <a:buNone/>
            </a:pPr>
            <a:endParaRPr sz="1135">
              <a:latin typeface="Arial"/>
              <a:ea typeface="Arial"/>
              <a:cs typeface="Arial"/>
              <a:sym typeface="Arial"/>
            </a:endParaRPr>
          </a:p>
          <a:p>
            <a:pPr marL="0" lvl="0" indent="0" algn="l" rtl="0">
              <a:lnSpc>
                <a:spcPct val="80000"/>
              </a:lnSpc>
              <a:spcBef>
                <a:spcPts val="1000"/>
              </a:spcBef>
              <a:spcAft>
                <a:spcPts val="0"/>
              </a:spcAft>
              <a:buSzPts val="935"/>
              <a:buNone/>
            </a:pPr>
            <a:endParaRPr sz="2580"/>
          </a:p>
        </p:txBody>
      </p:sp>
      <p:pic>
        <p:nvPicPr>
          <p:cNvPr id="190" name="Google Shape;190;g31e81e13a8f_1_0"/>
          <p:cNvPicPr preferRelativeResize="0"/>
          <p:nvPr/>
        </p:nvPicPr>
        <p:blipFill rotWithShape="1">
          <a:blip r:embed="rId3">
            <a:alphaModFix/>
          </a:blip>
          <a:srcRect t="753"/>
          <a:stretch/>
        </p:blipFill>
        <p:spPr>
          <a:xfrm>
            <a:off x="7318900" y="1690825"/>
            <a:ext cx="4334001" cy="482555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5564</Words>
  <Application>Microsoft Office PowerPoint</Application>
  <PresentationFormat>Widescreen</PresentationFormat>
  <Paragraphs>621</Paragraphs>
  <Slides>47</Slides>
  <Notes>47</Notes>
  <HiddenSlides>8</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47</vt:i4>
      </vt:variant>
    </vt:vector>
  </HeadingPairs>
  <TitlesOfParts>
    <vt:vector size="51" baseType="lpstr">
      <vt:lpstr>Arial</vt:lpstr>
      <vt:lpstr>Calibri</vt:lpstr>
      <vt:lpstr>Office Theme</vt:lpstr>
      <vt:lpstr>Office Theme</vt:lpstr>
      <vt:lpstr>Pillar 4: Adaptive Teaching  February 2025  </vt:lpstr>
      <vt:lpstr>PowerPoint Presentation</vt:lpstr>
      <vt:lpstr>PowerPoint Presentation</vt:lpstr>
      <vt:lpstr>PowerPoint Presentation</vt:lpstr>
      <vt:lpstr>PowerPoint Presentation</vt:lpstr>
      <vt:lpstr>PowerPoint Presentation</vt:lpstr>
      <vt:lpstr>The Pillars of Effective Curriculum Implementation</vt:lpstr>
      <vt:lpstr>PowerPoint Presentation</vt:lpstr>
      <vt:lpstr>EEF Guidance Report - October 2021 Special Education Needs in Mainstream Schools</vt:lpstr>
      <vt:lpstr>PowerPoint Presentation</vt:lpstr>
      <vt:lpstr>PowerPoint Presentation</vt:lpstr>
      <vt:lpstr>PowerPoint Presentation</vt:lpstr>
      <vt:lpstr>PowerPoint Presentation</vt:lpstr>
      <vt:lpstr>PowerPoint Presentation</vt:lpstr>
      <vt:lpstr>PowerPoint Presentation</vt:lpstr>
      <vt:lpstr>Rosenshine’s Quality of Instruction Principles</vt:lpstr>
      <vt:lpstr>PowerPoint Presentation</vt:lpstr>
      <vt:lpstr>PowerPoint Presentation</vt:lpstr>
      <vt:lpstr>Explicit Vocabulary Teaching - Etymology</vt:lpstr>
      <vt:lpstr>Modelling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Scaffolding: High Expectations for all </vt:lpstr>
      <vt:lpstr>Scaffolding </vt:lpstr>
      <vt:lpstr>Scaffolding in Practice: EEF  </vt:lpstr>
      <vt:lpstr> Scaffolding in Practice </vt:lpstr>
      <vt:lpstr> Scaffolding in Practice </vt:lpstr>
      <vt:lpstr>PowerPoint Presentation</vt:lpstr>
      <vt:lpstr>PowerPoint Presentation</vt:lpstr>
      <vt:lpstr>Discussion: Scaffolding in Practice </vt:lpstr>
      <vt:lpstr>PowerPoint Presentation</vt:lpstr>
      <vt:lpstr>PowerPoint Presentation</vt:lpstr>
      <vt:lpstr>PowerPoint Presentation</vt:lpstr>
      <vt:lpstr>Key Reflections</vt:lpstr>
      <vt:lpstr>Subject Hub Reflection Tool</vt:lpstr>
      <vt:lpstr>Further Reading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Mrs L Emmett</dc:creator>
  <cp:lastModifiedBy>Miss J Greenwood</cp:lastModifiedBy>
  <cp:revision>3</cp:revision>
  <dcterms:created xsi:type="dcterms:W3CDTF">2022-01-04T10:48:38Z</dcterms:created>
  <dcterms:modified xsi:type="dcterms:W3CDTF">2025-03-14T12:47:06Z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0x010100294D410F23CE5F4387167477F4AE8AA1</vt:lpwstr>
  </property>
</Properties>
</file>