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notesMasterIdLst>
    <p:notesMasterId r:id="rId16"/>
  </p:notesMasterIdLst>
  <p:sldIdLst>
    <p:sldId id="256" r:id="rId2"/>
    <p:sldId id="275" r:id="rId3"/>
    <p:sldId id="259" r:id="rId4"/>
    <p:sldId id="258" r:id="rId5"/>
    <p:sldId id="265" r:id="rId6"/>
    <p:sldId id="257" r:id="rId7"/>
    <p:sldId id="273" r:id="rId8"/>
    <p:sldId id="268" r:id="rId9"/>
    <p:sldId id="274" r:id="rId10"/>
    <p:sldId id="271" r:id="rId11"/>
    <p:sldId id="269" r:id="rId12"/>
    <p:sldId id="276" r:id="rId13"/>
    <p:sldId id="270" r:id="rId14"/>
    <p:sldId id="26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68984" autoAdjust="0"/>
  </p:normalViewPr>
  <p:slideViewPr>
    <p:cSldViewPr snapToGrid="0">
      <p:cViewPr varScale="1">
        <p:scale>
          <a:sx n="69" d="100"/>
          <a:sy n="69" d="100"/>
        </p:scale>
        <p:origin x="21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hyperlink" Target="mailto:earlyhelp@bolton.gov.uk"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mailto:earlyhelp@bolton.gov.uk"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7C9BC7-7A65-4820-BE1C-FE479506A7E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5E16F9C-1683-424F-B005-4CF4B350192D}">
      <dgm:prSet/>
      <dgm:spPr/>
      <dgm:t>
        <a:bodyPr/>
        <a:lstStyle/>
        <a:p>
          <a:r>
            <a:rPr lang="en-GB"/>
            <a:t>Improve support across the partnership</a:t>
          </a:r>
          <a:endParaRPr lang="en-US"/>
        </a:p>
      </dgm:t>
    </dgm:pt>
    <dgm:pt modelId="{A92CCD4B-008A-4A15-BDCD-277471061AE3}" type="parTrans" cxnId="{069AE0B8-2A53-44E1-A16A-8587FA6A12DA}">
      <dgm:prSet/>
      <dgm:spPr/>
      <dgm:t>
        <a:bodyPr/>
        <a:lstStyle/>
        <a:p>
          <a:endParaRPr lang="en-US"/>
        </a:p>
      </dgm:t>
    </dgm:pt>
    <dgm:pt modelId="{086C9D8B-D1B9-48F3-8AC8-3694560F1440}" type="sibTrans" cxnId="{069AE0B8-2A53-44E1-A16A-8587FA6A12DA}">
      <dgm:prSet/>
      <dgm:spPr/>
      <dgm:t>
        <a:bodyPr/>
        <a:lstStyle/>
        <a:p>
          <a:endParaRPr lang="en-US"/>
        </a:p>
      </dgm:t>
    </dgm:pt>
    <dgm:pt modelId="{FC31C5DC-30AB-4079-A719-727BCC66D7B9}">
      <dgm:prSet/>
      <dgm:spPr/>
      <dgm:t>
        <a:bodyPr/>
        <a:lstStyle/>
        <a:p>
          <a:r>
            <a:rPr lang="en-GB"/>
            <a:t>Improved pathway navigation for Early Help cases</a:t>
          </a:r>
          <a:endParaRPr lang="en-US"/>
        </a:p>
      </dgm:t>
    </dgm:pt>
    <dgm:pt modelId="{D9E024D7-EA90-4DC9-8BB4-CF8FEA0407C5}" type="parTrans" cxnId="{7C7A5697-ADA6-45A3-BAA3-A64E0E89FE93}">
      <dgm:prSet/>
      <dgm:spPr/>
      <dgm:t>
        <a:bodyPr/>
        <a:lstStyle/>
        <a:p>
          <a:endParaRPr lang="en-US"/>
        </a:p>
      </dgm:t>
    </dgm:pt>
    <dgm:pt modelId="{B05DA625-EC23-4414-83D0-A7D99DFB01B9}" type="sibTrans" cxnId="{7C7A5697-ADA6-45A3-BAA3-A64E0E89FE93}">
      <dgm:prSet/>
      <dgm:spPr/>
      <dgm:t>
        <a:bodyPr/>
        <a:lstStyle/>
        <a:p>
          <a:endParaRPr lang="en-US"/>
        </a:p>
      </dgm:t>
    </dgm:pt>
    <dgm:pt modelId="{6FB0EDEC-9294-4990-ABFB-BFC892AA99F5}">
      <dgm:prSet/>
      <dgm:spPr/>
      <dgm:t>
        <a:bodyPr/>
        <a:lstStyle/>
        <a:p>
          <a:r>
            <a:rPr lang="en-GB"/>
            <a:t>Shared decision making based on shared information across key partners</a:t>
          </a:r>
          <a:endParaRPr lang="en-US"/>
        </a:p>
      </dgm:t>
    </dgm:pt>
    <dgm:pt modelId="{3FF91768-9C82-4764-9113-3CE173F7F794}" type="parTrans" cxnId="{F35992CB-FBB5-4F0F-8D11-5E724A7C7E61}">
      <dgm:prSet/>
      <dgm:spPr/>
      <dgm:t>
        <a:bodyPr/>
        <a:lstStyle/>
        <a:p>
          <a:endParaRPr lang="en-US"/>
        </a:p>
      </dgm:t>
    </dgm:pt>
    <dgm:pt modelId="{EE8B556C-D268-4AEE-9CD4-6495512CA2F9}" type="sibTrans" cxnId="{F35992CB-FBB5-4F0F-8D11-5E724A7C7E61}">
      <dgm:prSet/>
      <dgm:spPr/>
      <dgm:t>
        <a:bodyPr/>
        <a:lstStyle/>
        <a:p>
          <a:endParaRPr lang="en-US"/>
        </a:p>
      </dgm:t>
    </dgm:pt>
    <dgm:pt modelId="{66671AC9-7E08-4B24-97AD-D3FBA4AB4EDB}">
      <dgm:prSet/>
      <dgm:spPr/>
      <dgm:t>
        <a:bodyPr/>
        <a:lstStyle/>
        <a:p>
          <a:r>
            <a:rPr lang="en-GB"/>
            <a:t>Consistency of response (thresholds)</a:t>
          </a:r>
          <a:endParaRPr lang="en-US"/>
        </a:p>
      </dgm:t>
    </dgm:pt>
    <dgm:pt modelId="{03BDAA5D-E543-400A-BD30-389E3438A591}" type="parTrans" cxnId="{F46F7E87-484A-4F93-A478-D63DDCF7A091}">
      <dgm:prSet/>
      <dgm:spPr/>
      <dgm:t>
        <a:bodyPr/>
        <a:lstStyle/>
        <a:p>
          <a:endParaRPr lang="en-US"/>
        </a:p>
      </dgm:t>
    </dgm:pt>
    <dgm:pt modelId="{6CFF3D70-6D97-4813-A8C1-B26CAB534137}" type="sibTrans" cxnId="{F46F7E87-484A-4F93-A478-D63DDCF7A091}">
      <dgm:prSet/>
      <dgm:spPr/>
      <dgm:t>
        <a:bodyPr/>
        <a:lstStyle/>
        <a:p>
          <a:endParaRPr lang="en-US"/>
        </a:p>
      </dgm:t>
    </dgm:pt>
    <dgm:pt modelId="{456190D5-A76F-4A90-973A-5C0DE403BB20}">
      <dgm:prSet/>
      <dgm:spPr/>
      <dgm:t>
        <a:bodyPr/>
        <a:lstStyle/>
        <a:p>
          <a:r>
            <a:rPr lang="en-GB"/>
            <a:t>Consistent and stable Referral Team</a:t>
          </a:r>
          <a:endParaRPr lang="en-US"/>
        </a:p>
      </dgm:t>
    </dgm:pt>
    <dgm:pt modelId="{F3E5514D-C7A5-42F2-9007-EE2BA32062C9}" type="parTrans" cxnId="{6BAFE1C2-FFA0-4C32-B9EF-ACB865203D1D}">
      <dgm:prSet/>
      <dgm:spPr/>
      <dgm:t>
        <a:bodyPr/>
        <a:lstStyle/>
        <a:p>
          <a:endParaRPr lang="en-US"/>
        </a:p>
      </dgm:t>
    </dgm:pt>
    <dgm:pt modelId="{82F2B64B-77C4-4B16-86BE-F23B64880040}" type="sibTrans" cxnId="{6BAFE1C2-FFA0-4C32-B9EF-ACB865203D1D}">
      <dgm:prSet/>
      <dgm:spPr/>
      <dgm:t>
        <a:bodyPr/>
        <a:lstStyle/>
        <a:p>
          <a:endParaRPr lang="en-US"/>
        </a:p>
      </dgm:t>
    </dgm:pt>
    <dgm:pt modelId="{B3F253AD-CCB8-48B4-8D31-465E67997106}">
      <dgm:prSet/>
      <dgm:spPr/>
      <dgm:t>
        <a:bodyPr/>
        <a:lstStyle/>
        <a:p>
          <a:r>
            <a:rPr lang="en-GB"/>
            <a:t>Demand management</a:t>
          </a:r>
          <a:endParaRPr lang="en-US"/>
        </a:p>
      </dgm:t>
    </dgm:pt>
    <dgm:pt modelId="{5BE7D227-B805-489A-82F0-ACB8B4AF0103}" type="parTrans" cxnId="{7BE61366-EDC9-4C46-B3CB-2B60B4C13441}">
      <dgm:prSet/>
      <dgm:spPr/>
      <dgm:t>
        <a:bodyPr/>
        <a:lstStyle/>
        <a:p>
          <a:endParaRPr lang="en-US"/>
        </a:p>
      </dgm:t>
    </dgm:pt>
    <dgm:pt modelId="{77424127-92C7-4563-AD50-AD390B016D63}" type="sibTrans" cxnId="{7BE61366-EDC9-4C46-B3CB-2B60B4C13441}">
      <dgm:prSet/>
      <dgm:spPr/>
      <dgm:t>
        <a:bodyPr/>
        <a:lstStyle/>
        <a:p>
          <a:endParaRPr lang="en-US"/>
        </a:p>
      </dgm:t>
    </dgm:pt>
    <dgm:pt modelId="{619DBBC6-9887-4749-84F4-3521D40F3F47}">
      <dgm:prSet/>
      <dgm:spPr/>
      <dgm:t>
        <a:bodyPr/>
        <a:lstStyle/>
        <a:p>
          <a:r>
            <a:rPr lang="en-GB" dirty="0"/>
            <a:t>Appropriate system recording</a:t>
          </a:r>
          <a:endParaRPr lang="en-US" dirty="0"/>
        </a:p>
      </dgm:t>
    </dgm:pt>
    <dgm:pt modelId="{3333F198-E97D-458B-B2EA-555EB0D63EB4}" type="parTrans" cxnId="{9E2A5375-FB91-45CB-934A-0159C5F9D1D2}">
      <dgm:prSet/>
      <dgm:spPr/>
      <dgm:t>
        <a:bodyPr/>
        <a:lstStyle/>
        <a:p>
          <a:endParaRPr lang="en-US"/>
        </a:p>
      </dgm:t>
    </dgm:pt>
    <dgm:pt modelId="{EE659D48-DDA7-401D-9A67-B4573D3E94C2}" type="sibTrans" cxnId="{9E2A5375-FB91-45CB-934A-0159C5F9D1D2}">
      <dgm:prSet/>
      <dgm:spPr/>
      <dgm:t>
        <a:bodyPr/>
        <a:lstStyle/>
        <a:p>
          <a:endParaRPr lang="en-US"/>
        </a:p>
      </dgm:t>
    </dgm:pt>
    <dgm:pt modelId="{94BC1706-DCDB-4239-A266-7F832381FCED}">
      <dgm:prSet/>
      <dgm:spPr/>
      <dgm:t>
        <a:bodyPr/>
        <a:lstStyle/>
        <a:p>
          <a:r>
            <a:rPr lang="en-GB" dirty="0"/>
            <a:t>Further integration with key partners </a:t>
          </a:r>
          <a:endParaRPr lang="en-US" dirty="0"/>
        </a:p>
      </dgm:t>
    </dgm:pt>
    <dgm:pt modelId="{EDF73D11-87A0-44AF-AED5-486F86A0426E}" type="parTrans" cxnId="{8C7DED54-FD74-4523-B34F-428EC74C7C68}">
      <dgm:prSet/>
      <dgm:spPr/>
      <dgm:t>
        <a:bodyPr/>
        <a:lstStyle/>
        <a:p>
          <a:endParaRPr lang="en-US"/>
        </a:p>
      </dgm:t>
    </dgm:pt>
    <dgm:pt modelId="{2B38F6A3-7AFE-4CA4-8117-4403CFD33115}" type="sibTrans" cxnId="{8C7DED54-FD74-4523-B34F-428EC74C7C68}">
      <dgm:prSet/>
      <dgm:spPr/>
      <dgm:t>
        <a:bodyPr/>
        <a:lstStyle/>
        <a:p>
          <a:endParaRPr lang="en-US"/>
        </a:p>
      </dgm:t>
    </dgm:pt>
    <dgm:pt modelId="{9F48740C-4D50-4333-9050-483AC54F105C}" type="pres">
      <dgm:prSet presAssocID="{047C9BC7-7A65-4820-BE1C-FE479506A7E7}" presName="diagram" presStyleCnt="0">
        <dgm:presLayoutVars>
          <dgm:dir/>
          <dgm:resizeHandles val="exact"/>
        </dgm:presLayoutVars>
      </dgm:prSet>
      <dgm:spPr/>
    </dgm:pt>
    <dgm:pt modelId="{98795E04-1F49-4616-AF46-A487869E76FD}" type="pres">
      <dgm:prSet presAssocID="{05E16F9C-1683-424F-B005-4CF4B350192D}" presName="node" presStyleLbl="node1" presStyleIdx="0" presStyleCnt="8">
        <dgm:presLayoutVars>
          <dgm:bulletEnabled val="1"/>
        </dgm:presLayoutVars>
      </dgm:prSet>
      <dgm:spPr/>
    </dgm:pt>
    <dgm:pt modelId="{B637F1A0-ECB3-41EF-878B-2D6541148167}" type="pres">
      <dgm:prSet presAssocID="{086C9D8B-D1B9-48F3-8AC8-3694560F1440}" presName="sibTrans" presStyleCnt="0"/>
      <dgm:spPr/>
    </dgm:pt>
    <dgm:pt modelId="{AEE18510-A284-4F4E-B0CA-93983CFDDF9A}" type="pres">
      <dgm:prSet presAssocID="{FC31C5DC-30AB-4079-A719-727BCC66D7B9}" presName="node" presStyleLbl="node1" presStyleIdx="1" presStyleCnt="8">
        <dgm:presLayoutVars>
          <dgm:bulletEnabled val="1"/>
        </dgm:presLayoutVars>
      </dgm:prSet>
      <dgm:spPr/>
    </dgm:pt>
    <dgm:pt modelId="{5F308828-90A5-4709-94F2-883CAF760299}" type="pres">
      <dgm:prSet presAssocID="{B05DA625-EC23-4414-83D0-A7D99DFB01B9}" presName="sibTrans" presStyleCnt="0"/>
      <dgm:spPr/>
    </dgm:pt>
    <dgm:pt modelId="{40AE2BEA-BC1E-4E04-BE17-0E143F465DA8}" type="pres">
      <dgm:prSet presAssocID="{6FB0EDEC-9294-4990-ABFB-BFC892AA99F5}" presName="node" presStyleLbl="node1" presStyleIdx="2" presStyleCnt="8">
        <dgm:presLayoutVars>
          <dgm:bulletEnabled val="1"/>
        </dgm:presLayoutVars>
      </dgm:prSet>
      <dgm:spPr/>
    </dgm:pt>
    <dgm:pt modelId="{E3DB063E-C2C4-4C76-B9EA-89591A04D30C}" type="pres">
      <dgm:prSet presAssocID="{EE8B556C-D268-4AEE-9CD4-6495512CA2F9}" presName="sibTrans" presStyleCnt="0"/>
      <dgm:spPr/>
    </dgm:pt>
    <dgm:pt modelId="{D9EF7BD9-4C09-4B0C-BD78-D8857C7E389A}" type="pres">
      <dgm:prSet presAssocID="{66671AC9-7E08-4B24-97AD-D3FBA4AB4EDB}" presName="node" presStyleLbl="node1" presStyleIdx="3" presStyleCnt="8">
        <dgm:presLayoutVars>
          <dgm:bulletEnabled val="1"/>
        </dgm:presLayoutVars>
      </dgm:prSet>
      <dgm:spPr/>
    </dgm:pt>
    <dgm:pt modelId="{66553DC8-C76D-40D8-AE71-ED60B883E319}" type="pres">
      <dgm:prSet presAssocID="{6CFF3D70-6D97-4813-A8C1-B26CAB534137}" presName="sibTrans" presStyleCnt="0"/>
      <dgm:spPr/>
    </dgm:pt>
    <dgm:pt modelId="{30037E0B-A572-463C-8F98-1D0584A3AB31}" type="pres">
      <dgm:prSet presAssocID="{456190D5-A76F-4A90-973A-5C0DE403BB20}" presName="node" presStyleLbl="node1" presStyleIdx="4" presStyleCnt="8">
        <dgm:presLayoutVars>
          <dgm:bulletEnabled val="1"/>
        </dgm:presLayoutVars>
      </dgm:prSet>
      <dgm:spPr/>
    </dgm:pt>
    <dgm:pt modelId="{DEE042AA-0682-4DED-9E46-A2746526C11F}" type="pres">
      <dgm:prSet presAssocID="{82F2B64B-77C4-4B16-86BE-F23B64880040}" presName="sibTrans" presStyleCnt="0"/>
      <dgm:spPr/>
    </dgm:pt>
    <dgm:pt modelId="{401082BF-0E1F-4090-89E9-1927DB21E619}" type="pres">
      <dgm:prSet presAssocID="{B3F253AD-CCB8-48B4-8D31-465E67997106}" presName="node" presStyleLbl="node1" presStyleIdx="5" presStyleCnt="8">
        <dgm:presLayoutVars>
          <dgm:bulletEnabled val="1"/>
        </dgm:presLayoutVars>
      </dgm:prSet>
      <dgm:spPr/>
    </dgm:pt>
    <dgm:pt modelId="{9A21B893-6EE1-464F-924D-3D2ABDE5A5A7}" type="pres">
      <dgm:prSet presAssocID="{77424127-92C7-4563-AD50-AD390B016D63}" presName="sibTrans" presStyleCnt="0"/>
      <dgm:spPr/>
    </dgm:pt>
    <dgm:pt modelId="{11A4D7A9-FE0F-4285-A1B1-8EAE96453549}" type="pres">
      <dgm:prSet presAssocID="{619DBBC6-9887-4749-84F4-3521D40F3F47}" presName="node" presStyleLbl="node1" presStyleIdx="6" presStyleCnt="8">
        <dgm:presLayoutVars>
          <dgm:bulletEnabled val="1"/>
        </dgm:presLayoutVars>
      </dgm:prSet>
      <dgm:spPr/>
    </dgm:pt>
    <dgm:pt modelId="{A1C9FFC2-0E74-4C8B-BFAA-7C7967FC1AD0}" type="pres">
      <dgm:prSet presAssocID="{EE659D48-DDA7-401D-9A67-B4573D3E94C2}" presName="sibTrans" presStyleCnt="0"/>
      <dgm:spPr/>
    </dgm:pt>
    <dgm:pt modelId="{D5F545DB-3885-4E13-8FDF-33E9C2340213}" type="pres">
      <dgm:prSet presAssocID="{94BC1706-DCDB-4239-A266-7F832381FCED}" presName="node" presStyleLbl="node1" presStyleIdx="7" presStyleCnt="8">
        <dgm:presLayoutVars>
          <dgm:bulletEnabled val="1"/>
        </dgm:presLayoutVars>
      </dgm:prSet>
      <dgm:spPr/>
    </dgm:pt>
  </dgm:ptLst>
  <dgm:cxnLst>
    <dgm:cxn modelId="{1103B917-889D-45C3-A104-F7CCA748A6F0}" type="presOf" srcId="{66671AC9-7E08-4B24-97AD-D3FBA4AB4EDB}" destId="{D9EF7BD9-4C09-4B0C-BD78-D8857C7E389A}" srcOrd="0" destOrd="0" presId="urn:microsoft.com/office/officeart/2005/8/layout/default"/>
    <dgm:cxn modelId="{CFCA654E-3488-474E-9BD0-B13B5E6AAF5E}" type="presOf" srcId="{05E16F9C-1683-424F-B005-4CF4B350192D}" destId="{98795E04-1F49-4616-AF46-A487869E76FD}" srcOrd="0" destOrd="0" presId="urn:microsoft.com/office/officeart/2005/8/layout/default"/>
    <dgm:cxn modelId="{8C7DED54-FD74-4523-B34F-428EC74C7C68}" srcId="{047C9BC7-7A65-4820-BE1C-FE479506A7E7}" destId="{94BC1706-DCDB-4239-A266-7F832381FCED}" srcOrd="7" destOrd="0" parTransId="{EDF73D11-87A0-44AF-AED5-486F86A0426E}" sibTransId="{2B38F6A3-7AFE-4CA4-8117-4403CFD33115}"/>
    <dgm:cxn modelId="{7BE61366-EDC9-4C46-B3CB-2B60B4C13441}" srcId="{047C9BC7-7A65-4820-BE1C-FE479506A7E7}" destId="{B3F253AD-CCB8-48B4-8D31-465E67997106}" srcOrd="5" destOrd="0" parTransId="{5BE7D227-B805-489A-82F0-ACB8B4AF0103}" sibTransId="{77424127-92C7-4563-AD50-AD390B016D63}"/>
    <dgm:cxn modelId="{7AA4546C-BD3A-4B57-9CA4-93465DE65E5D}" type="presOf" srcId="{94BC1706-DCDB-4239-A266-7F832381FCED}" destId="{D5F545DB-3885-4E13-8FDF-33E9C2340213}" srcOrd="0" destOrd="0" presId="urn:microsoft.com/office/officeart/2005/8/layout/default"/>
    <dgm:cxn modelId="{9E2A5375-FB91-45CB-934A-0159C5F9D1D2}" srcId="{047C9BC7-7A65-4820-BE1C-FE479506A7E7}" destId="{619DBBC6-9887-4749-84F4-3521D40F3F47}" srcOrd="6" destOrd="0" parTransId="{3333F198-E97D-458B-B2EA-555EB0D63EB4}" sibTransId="{EE659D48-DDA7-401D-9A67-B4573D3E94C2}"/>
    <dgm:cxn modelId="{F46F7E87-484A-4F93-A478-D63DDCF7A091}" srcId="{047C9BC7-7A65-4820-BE1C-FE479506A7E7}" destId="{66671AC9-7E08-4B24-97AD-D3FBA4AB4EDB}" srcOrd="3" destOrd="0" parTransId="{03BDAA5D-E543-400A-BD30-389E3438A591}" sibTransId="{6CFF3D70-6D97-4813-A8C1-B26CAB534137}"/>
    <dgm:cxn modelId="{7C7A5697-ADA6-45A3-BAA3-A64E0E89FE93}" srcId="{047C9BC7-7A65-4820-BE1C-FE479506A7E7}" destId="{FC31C5DC-30AB-4079-A719-727BCC66D7B9}" srcOrd="1" destOrd="0" parTransId="{D9E024D7-EA90-4DC9-8BB4-CF8FEA0407C5}" sibTransId="{B05DA625-EC23-4414-83D0-A7D99DFB01B9}"/>
    <dgm:cxn modelId="{67987BB5-FC5A-4E3C-97E2-82BDB41E1E27}" type="presOf" srcId="{FC31C5DC-30AB-4079-A719-727BCC66D7B9}" destId="{AEE18510-A284-4F4E-B0CA-93983CFDDF9A}" srcOrd="0" destOrd="0" presId="urn:microsoft.com/office/officeart/2005/8/layout/default"/>
    <dgm:cxn modelId="{069AE0B8-2A53-44E1-A16A-8587FA6A12DA}" srcId="{047C9BC7-7A65-4820-BE1C-FE479506A7E7}" destId="{05E16F9C-1683-424F-B005-4CF4B350192D}" srcOrd="0" destOrd="0" parTransId="{A92CCD4B-008A-4A15-BDCD-277471061AE3}" sibTransId="{086C9D8B-D1B9-48F3-8AC8-3694560F1440}"/>
    <dgm:cxn modelId="{6BAFE1C2-FFA0-4C32-B9EF-ACB865203D1D}" srcId="{047C9BC7-7A65-4820-BE1C-FE479506A7E7}" destId="{456190D5-A76F-4A90-973A-5C0DE403BB20}" srcOrd="4" destOrd="0" parTransId="{F3E5514D-C7A5-42F2-9007-EE2BA32062C9}" sibTransId="{82F2B64B-77C4-4B16-86BE-F23B64880040}"/>
    <dgm:cxn modelId="{F35992CB-FBB5-4F0F-8D11-5E724A7C7E61}" srcId="{047C9BC7-7A65-4820-BE1C-FE479506A7E7}" destId="{6FB0EDEC-9294-4990-ABFB-BFC892AA99F5}" srcOrd="2" destOrd="0" parTransId="{3FF91768-9C82-4764-9113-3CE173F7F794}" sibTransId="{EE8B556C-D268-4AEE-9CD4-6495512CA2F9}"/>
    <dgm:cxn modelId="{9D09CBDA-6406-4E67-99CC-3CA67201D2EB}" type="presOf" srcId="{6FB0EDEC-9294-4990-ABFB-BFC892AA99F5}" destId="{40AE2BEA-BC1E-4E04-BE17-0E143F465DA8}" srcOrd="0" destOrd="0" presId="urn:microsoft.com/office/officeart/2005/8/layout/default"/>
    <dgm:cxn modelId="{423EFFE9-C895-4F12-AA23-D8AD9563028A}" type="presOf" srcId="{047C9BC7-7A65-4820-BE1C-FE479506A7E7}" destId="{9F48740C-4D50-4333-9050-483AC54F105C}" srcOrd="0" destOrd="0" presId="urn:microsoft.com/office/officeart/2005/8/layout/default"/>
    <dgm:cxn modelId="{9BD72CEA-B9F5-42E5-8A2C-11A9BB5D8D82}" type="presOf" srcId="{456190D5-A76F-4A90-973A-5C0DE403BB20}" destId="{30037E0B-A572-463C-8F98-1D0584A3AB31}" srcOrd="0" destOrd="0" presId="urn:microsoft.com/office/officeart/2005/8/layout/default"/>
    <dgm:cxn modelId="{BF43E9EA-3298-4F6D-B4AA-17879E53AD92}" type="presOf" srcId="{B3F253AD-CCB8-48B4-8D31-465E67997106}" destId="{401082BF-0E1F-4090-89E9-1927DB21E619}" srcOrd="0" destOrd="0" presId="urn:microsoft.com/office/officeart/2005/8/layout/default"/>
    <dgm:cxn modelId="{01A477ED-49D3-4A88-9C0C-66E7111805B6}" type="presOf" srcId="{619DBBC6-9887-4749-84F4-3521D40F3F47}" destId="{11A4D7A9-FE0F-4285-A1B1-8EAE96453549}" srcOrd="0" destOrd="0" presId="urn:microsoft.com/office/officeart/2005/8/layout/default"/>
    <dgm:cxn modelId="{FA70D7B7-372B-4E28-B060-C432FFDADD0D}" type="presParOf" srcId="{9F48740C-4D50-4333-9050-483AC54F105C}" destId="{98795E04-1F49-4616-AF46-A487869E76FD}" srcOrd="0" destOrd="0" presId="urn:microsoft.com/office/officeart/2005/8/layout/default"/>
    <dgm:cxn modelId="{177FF7C3-FAE3-44CE-AA2F-B4FE48180D5B}" type="presParOf" srcId="{9F48740C-4D50-4333-9050-483AC54F105C}" destId="{B637F1A0-ECB3-41EF-878B-2D6541148167}" srcOrd="1" destOrd="0" presId="urn:microsoft.com/office/officeart/2005/8/layout/default"/>
    <dgm:cxn modelId="{93A892CC-C4EE-413C-981C-B11A705EB90C}" type="presParOf" srcId="{9F48740C-4D50-4333-9050-483AC54F105C}" destId="{AEE18510-A284-4F4E-B0CA-93983CFDDF9A}" srcOrd="2" destOrd="0" presId="urn:microsoft.com/office/officeart/2005/8/layout/default"/>
    <dgm:cxn modelId="{A1F398AB-257A-465B-9145-810ED55326D3}" type="presParOf" srcId="{9F48740C-4D50-4333-9050-483AC54F105C}" destId="{5F308828-90A5-4709-94F2-883CAF760299}" srcOrd="3" destOrd="0" presId="urn:microsoft.com/office/officeart/2005/8/layout/default"/>
    <dgm:cxn modelId="{6E1E9D54-C079-489A-B817-A27FA6FD6722}" type="presParOf" srcId="{9F48740C-4D50-4333-9050-483AC54F105C}" destId="{40AE2BEA-BC1E-4E04-BE17-0E143F465DA8}" srcOrd="4" destOrd="0" presId="urn:microsoft.com/office/officeart/2005/8/layout/default"/>
    <dgm:cxn modelId="{D64C7938-973D-4115-917D-2EBB3A3E7965}" type="presParOf" srcId="{9F48740C-4D50-4333-9050-483AC54F105C}" destId="{E3DB063E-C2C4-4C76-B9EA-89591A04D30C}" srcOrd="5" destOrd="0" presId="urn:microsoft.com/office/officeart/2005/8/layout/default"/>
    <dgm:cxn modelId="{C861DA52-00B0-4044-BD4E-B00D6C7D5E1D}" type="presParOf" srcId="{9F48740C-4D50-4333-9050-483AC54F105C}" destId="{D9EF7BD9-4C09-4B0C-BD78-D8857C7E389A}" srcOrd="6" destOrd="0" presId="urn:microsoft.com/office/officeart/2005/8/layout/default"/>
    <dgm:cxn modelId="{93CAE402-4378-4B7D-B88E-7F28EC4198EC}" type="presParOf" srcId="{9F48740C-4D50-4333-9050-483AC54F105C}" destId="{66553DC8-C76D-40D8-AE71-ED60B883E319}" srcOrd="7" destOrd="0" presId="urn:microsoft.com/office/officeart/2005/8/layout/default"/>
    <dgm:cxn modelId="{445F1199-1A55-4F08-9D92-C1E9CEBE5CF8}" type="presParOf" srcId="{9F48740C-4D50-4333-9050-483AC54F105C}" destId="{30037E0B-A572-463C-8F98-1D0584A3AB31}" srcOrd="8" destOrd="0" presId="urn:microsoft.com/office/officeart/2005/8/layout/default"/>
    <dgm:cxn modelId="{EF6B1C78-9798-4A3B-934D-992944C8FCDB}" type="presParOf" srcId="{9F48740C-4D50-4333-9050-483AC54F105C}" destId="{DEE042AA-0682-4DED-9E46-A2746526C11F}" srcOrd="9" destOrd="0" presId="urn:microsoft.com/office/officeart/2005/8/layout/default"/>
    <dgm:cxn modelId="{9E86978F-8EC7-4678-BBC6-99541FF518FE}" type="presParOf" srcId="{9F48740C-4D50-4333-9050-483AC54F105C}" destId="{401082BF-0E1F-4090-89E9-1927DB21E619}" srcOrd="10" destOrd="0" presId="urn:microsoft.com/office/officeart/2005/8/layout/default"/>
    <dgm:cxn modelId="{75FD5D78-20C1-4674-A741-DA21597F995D}" type="presParOf" srcId="{9F48740C-4D50-4333-9050-483AC54F105C}" destId="{9A21B893-6EE1-464F-924D-3D2ABDE5A5A7}" srcOrd="11" destOrd="0" presId="urn:microsoft.com/office/officeart/2005/8/layout/default"/>
    <dgm:cxn modelId="{1EFB8A03-CD3B-451F-A124-D28400FB6AD8}" type="presParOf" srcId="{9F48740C-4D50-4333-9050-483AC54F105C}" destId="{11A4D7A9-FE0F-4285-A1B1-8EAE96453549}" srcOrd="12" destOrd="0" presId="urn:microsoft.com/office/officeart/2005/8/layout/default"/>
    <dgm:cxn modelId="{0E5C3036-2C13-47FA-BFA3-EA13D5E2DB1C}" type="presParOf" srcId="{9F48740C-4D50-4333-9050-483AC54F105C}" destId="{A1C9FFC2-0E74-4C8B-BFAA-7C7967FC1AD0}" srcOrd="13" destOrd="0" presId="urn:microsoft.com/office/officeart/2005/8/layout/default"/>
    <dgm:cxn modelId="{3066D5D2-0741-4E11-B118-74650B5BDC80}" type="presParOf" srcId="{9F48740C-4D50-4333-9050-483AC54F105C}" destId="{D5F545DB-3885-4E13-8FDF-33E9C2340213}"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66201A-7C5E-4A7A-A526-F5852DA58B9C}"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74BB408D-C79C-44FC-AE83-AC79D8D24DF7}">
      <dgm:prSet custT="1"/>
      <dgm:spPr/>
      <dgm:t>
        <a:bodyPr/>
        <a:lstStyle/>
        <a:p>
          <a:r>
            <a:rPr lang="en-GB" sz="2000" b="1" dirty="0"/>
            <a:t>Child Protection/Significant Harm </a:t>
          </a:r>
          <a:r>
            <a:rPr lang="en-GB" sz="1600" dirty="0"/>
            <a:t>– 01204 331 500</a:t>
          </a:r>
          <a:endParaRPr lang="en-US" sz="1600" dirty="0"/>
        </a:p>
      </dgm:t>
    </dgm:pt>
    <dgm:pt modelId="{4C0AB84F-7F31-4A8B-A5A1-341CA1C6852F}" type="parTrans" cxnId="{FD7F01F2-48FA-4E80-88D3-16DF21A6F8DA}">
      <dgm:prSet/>
      <dgm:spPr/>
      <dgm:t>
        <a:bodyPr/>
        <a:lstStyle/>
        <a:p>
          <a:endParaRPr lang="en-US"/>
        </a:p>
      </dgm:t>
    </dgm:pt>
    <dgm:pt modelId="{A5CA1E07-5202-4415-A578-585F71383BC3}" type="sibTrans" cxnId="{FD7F01F2-48FA-4E80-88D3-16DF21A6F8DA}">
      <dgm:prSet/>
      <dgm:spPr/>
      <dgm:t>
        <a:bodyPr/>
        <a:lstStyle/>
        <a:p>
          <a:endParaRPr lang="en-US"/>
        </a:p>
      </dgm:t>
    </dgm:pt>
    <dgm:pt modelId="{21FC1FDF-47B0-460E-829C-073AB2007210}">
      <dgm:prSet/>
      <dgm:spPr/>
      <dgm:t>
        <a:bodyPr/>
        <a:lstStyle/>
        <a:p>
          <a:r>
            <a:rPr lang="en-GB" dirty="0"/>
            <a:t>For not immediate safeguarding/significant harm concerns – </a:t>
          </a:r>
          <a:r>
            <a:rPr lang="en-GB" b="1" dirty="0"/>
            <a:t>online referral form</a:t>
          </a:r>
          <a:endParaRPr lang="en-US" b="1" dirty="0"/>
        </a:p>
      </dgm:t>
    </dgm:pt>
    <dgm:pt modelId="{8CC163F2-8653-4CCB-8E15-1C3BABE1F25B}" type="parTrans" cxnId="{C4806CA5-97D9-4396-AE20-CF92D753235D}">
      <dgm:prSet/>
      <dgm:spPr/>
      <dgm:t>
        <a:bodyPr/>
        <a:lstStyle/>
        <a:p>
          <a:endParaRPr lang="en-US"/>
        </a:p>
      </dgm:t>
    </dgm:pt>
    <dgm:pt modelId="{1184187F-7ABB-42F8-8DB7-3EBC605C7EC4}" type="sibTrans" cxnId="{C4806CA5-97D9-4396-AE20-CF92D753235D}">
      <dgm:prSet/>
      <dgm:spPr/>
      <dgm:t>
        <a:bodyPr/>
        <a:lstStyle/>
        <a:p>
          <a:endParaRPr lang="en-US"/>
        </a:p>
      </dgm:t>
    </dgm:pt>
    <dgm:pt modelId="{D08ED444-EBB0-4A9A-A3FA-ABD20C3AF281}">
      <dgm:prSet/>
      <dgm:spPr/>
      <dgm:t>
        <a:bodyPr/>
        <a:lstStyle/>
        <a:p>
          <a:r>
            <a:rPr lang="en-GB" b="1" dirty="0"/>
            <a:t>Early Help </a:t>
          </a:r>
          <a:r>
            <a:rPr lang="en-GB" dirty="0"/>
            <a:t>– </a:t>
          </a:r>
          <a:r>
            <a:rPr lang="en-GB"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earlyhelp@bolton.gov.uk</a:t>
          </a:r>
          <a:r>
            <a:rPr lang="en-GB" dirty="0">
              <a:solidFill>
                <a:schemeClr val="tx1"/>
              </a:solidFill>
            </a:rPr>
            <a:t> </a:t>
          </a:r>
          <a:r>
            <a:rPr lang="en-GB" dirty="0"/>
            <a:t>or call 01204 331 501</a:t>
          </a:r>
          <a:endParaRPr lang="en-US" dirty="0"/>
        </a:p>
      </dgm:t>
    </dgm:pt>
    <dgm:pt modelId="{2DF544A9-E407-48D8-BDCF-4218A667525A}" type="parTrans" cxnId="{5B2D80B5-B37F-41A8-8EAC-DB1D407EFE18}">
      <dgm:prSet/>
      <dgm:spPr/>
      <dgm:t>
        <a:bodyPr/>
        <a:lstStyle/>
        <a:p>
          <a:endParaRPr lang="en-US"/>
        </a:p>
      </dgm:t>
    </dgm:pt>
    <dgm:pt modelId="{C48CBEA1-32E1-4E80-A9D6-3E1E50752D4A}" type="sibTrans" cxnId="{5B2D80B5-B37F-41A8-8EAC-DB1D407EFE18}">
      <dgm:prSet/>
      <dgm:spPr/>
      <dgm:t>
        <a:bodyPr/>
        <a:lstStyle/>
        <a:p>
          <a:endParaRPr lang="en-US"/>
        </a:p>
      </dgm:t>
    </dgm:pt>
    <dgm:pt modelId="{F5D3BCFC-CD3B-40B4-9671-ADD94AC7DB2C}">
      <dgm:prSet/>
      <dgm:spPr/>
      <dgm:t>
        <a:bodyPr/>
        <a:lstStyle/>
        <a:p>
          <a:r>
            <a:rPr lang="en-GB" b="1" dirty="0"/>
            <a:t>Targeted Early Help </a:t>
          </a:r>
          <a:r>
            <a:rPr lang="en-GB" dirty="0"/>
            <a:t>– complex families - online referral form</a:t>
          </a:r>
          <a:endParaRPr lang="en-US" dirty="0"/>
        </a:p>
      </dgm:t>
    </dgm:pt>
    <dgm:pt modelId="{FE48E762-81ED-4582-B3B0-838AF19A8656}" type="parTrans" cxnId="{DF54C163-1C6C-4D0B-A11C-5B10C727B56F}">
      <dgm:prSet/>
      <dgm:spPr/>
      <dgm:t>
        <a:bodyPr/>
        <a:lstStyle/>
        <a:p>
          <a:endParaRPr lang="en-US"/>
        </a:p>
      </dgm:t>
    </dgm:pt>
    <dgm:pt modelId="{D4BCA51A-A758-4247-9AD8-E4B6C4C402AF}" type="sibTrans" cxnId="{DF54C163-1C6C-4D0B-A11C-5B10C727B56F}">
      <dgm:prSet/>
      <dgm:spPr/>
      <dgm:t>
        <a:bodyPr/>
        <a:lstStyle/>
        <a:p>
          <a:endParaRPr lang="en-US"/>
        </a:p>
      </dgm:t>
    </dgm:pt>
    <dgm:pt modelId="{3A57C375-E78F-46B2-A158-ED9D05C2C4B9}" type="pres">
      <dgm:prSet presAssocID="{4766201A-7C5E-4A7A-A526-F5852DA58B9C}" presName="linear" presStyleCnt="0">
        <dgm:presLayoutVars>
          <dgm:animLvl val="lvl"/>
          <dgm:resizeHandles val="exact"/>
        </dgm:presLayoutVars>
      </dgm:prSet>
      <dgm:spPr/>
    </dgm:pt>
    <dgm:pt modelId="{A45603D9-DC15-42C3-A8E1-FC7F4F06460F}" type="pres">
      <dgm:prSet presAssocID="{74BB408D-C79C-44FC-AE83-AC79D8D24DF7}" presName="parentText" presStyleLbl="node1" presStyleIdx="0" presStyleCnt="4">
        <dgm:presLayoutVars>
          <dgm:chMax val="0"/>
          <dgm:bulletEnabled val="1"/>
        </dgm:presLayoutVars>
      </dgm:prSet>
      <dgm:spPr/>
    </dgm:pt>
    <dgm:pt modelId="{5ECA7B51-A4AC-4B89-81D9-78FD5BED8CC9}" type="pres">
      <dgm:prSet presAssocID="{A5CA1E07-5202-4415-A578-585F71383BC3}" presName="spacer" presStyleCnt="0"/>
      <dgm:spPr/>
    </dgm:pt>
    <dgm:pt modelId="{42F28895-F125-4214-BB2D-B46B473559CE}" type="pres">
      <dgm:prSet presAssocID="{21FC1FDF-47B0-460E-829C-073AB2007210}" presName="parentText" presStyleLbl="node1" presStyleIdx="1" presStyleCnt="4">
        <dgm:presLayoutVars>
          <dgm:chMax val="0"/>
          <dgm:bulletEnabled val="1"/>
        </dgm:presLayoutVars>
      </dgm:prSet>
      <dgm:spPr/>
    </dgm:pt>
    <dgm:pt modelId="{A0FCC80C-C727-45FD-9CC8-F90840419475}" type="pres">
      <dgm:prSet presAssocID="{1184187F-7ABB-42F8-8DB7-3EBC605C7EC4}" presName="spacer" presStyleCnt="0"/>
      <dgm:spPr/>
    </dgm:pt>
    <dgm:pt modelId="{62C31938-B534-4A5E-9FE5-59810A6CC5F1}" type="pres">
      <dgm:prSet presAssocID="{D08ED444-EBB0-4A9A-A3FA-ABD20C3AF281}" presName="parentText" presStyleLbl="node1" presStyleIdx="2" presStyleCnt="4">
        <dgm:presLayoutVars>
          <dgm:chMax val="0"/>
          <dgm:bulletEnabled val="1"/>
        </dgm:presLayoutVars>
      </dgm:prSet>
      <dgm:spPr/>
    </dgm:pt>
    <dgm:pt modelId="{A7249323-8B90-4663-812D-22345F3326E9}" type="pres">
      <dgm:prSet presAssocID="{C48CBEA1-32E1-4E80-A9D6-3E1E50752D4A}" presName="spacer" presStyleCnt="0"/>
      <dgm:spPr/>
    </dgm:pt>
    <dgm:pt modelId="{DFB01C66-ADA2-4E91-B80F-7E323CADE448}" type="pres">
      <dgm:prSet presAssocID="{F5D3BCFC-CD3B-40B4-9671-ADD94AC7DB2C}" presName="parentText" presStyleLbl="node1" presStyleIdx="3" presStyleCnt="4">
        <dgm:presLayoutVars>
          <dgm:chMax val="0"/>
          <dgm:bulletEnabled val="1"/>
        </dgm:presLayoutVars>
      </dgm:prSet>
      <dgm:spPr/>
    </dgm:pt>
  </dgm:ptLst>
  <dgm:cxnLst>
    <dgm:cxn modelId="{DF54C163-1C6C-4D0B-A11C-5B10C727B56F}" srcId="{4766201A-7C5E-4A7A-A526-F5852DA58B9C}" destId="{F5D3BCFC-CD3B-40B4-9671-ADD94AC7DB2C}" srcOrd="3" destOrd="0" parTransId="{FE48E762-81ED-4582-B3B0-838AF19A8656}" sibTransId="{D4BCA51A-A758-4247-9AD8-E4B6C4C402AF}"/>
    <dgm:cxn modelId="{7B8B4C89-EB9E-4555-8D30-9C40F38CF9F6}" type="presOf" srcId="{D08ED444-EBB0-4A9A-A3FA-ABD20C3AF281}" destId="{62C31938-B534-4A5E-9FE5-59810A6CC5F1}" srcOrd="0" destOrd="0" presId="urn:microsoft.com/office/officeart/2005/8/layout/vList2"/>
    <dgm:cxn modelId="{C4806CA5-97D9-4396-AE20-CF92D753235D}" srcId="{4766201A-7C5E-4A7A-A526-F5852DA58B9C}" destId="{21FC1FDF-47B0-460E-829C-073AB2007210}" srcOrd="1" destOrd="0" parTransId="{8CC163F2-8653-4CCB-8E15-1C3BABE1F25B}" sibTransId="{1184187F-7ABB-42F8-8DB7-3EBC605C7EC4}"/>
    <dgm:cxn modelId="{EDCBC0A8-6FDC-4249-98C0-5B641EBAFC2C}" type="presOf" srcId="{74BB408D-C79C-44FC-AE83-AC79D8D24DF7}" destId="{A45603D9-DC15-42C3-A8E1-FC7F4F06460F}" srcOrd="0" destOrd="0" presId="urn:microsoft.com/office/officeart/2005/8/layout/vList2"/>
    <dgm:cxn modelId="{5B2D80B5-B37F-41A8-8EAC-DB1D407EFE18}" srcId="{4766201A-7C5E-4A7A-A526-F5852DA58B9C}" destId="{D08ED444-EBB0-4A9A-A3FA-ABD20C3AF281}" srcOrd="2" destOrd="0" parTransId="{2DF544A9-E407-48D8-BDCF-4218A667525A}" sibTransId="{C48CBEA1-32E1-4E80-A9D6-3E1E50752D4A}"/>
    <dgm:cxn modelId="{5A5095B5-2940-4884-97FD-1639C38D90CC}" type="presOf" srcId="{21FC1FDF-47B0-460E-829C-073AB2007210}" destId="{42F28895-F125-4214-BB2D-B46B473559CE}" srcOrd="0" destOrd="0" presId="urn:microsoft.com/office/officeart/2005/8/layout/vList2"/>
    <dgm:cxn modelId="{1542A5C2-F8FB-4C5B-973C-1A78DACD8AB9}" type="presOf" srcId="{F5D3BCFC-CD3B-40B4-9671-ADD94AC7DB2C}" destId="{DFB01C66-ADA2-4E91-B80F-7E323CADE448}" srcOrd="0" destOrd="0" presId="urn:microsoft.com/office/officeart/2005/8/layout/vList2"/>
    <dgm:cxn modelId="{D7553FDF-1BAE-4104-BE02-2D60B93CE5C8}" type="presOf" srcId="{4766201A-7C5E-4A7A-A526-F5852DA58B9C}" destId="{3A57C375-E78F-46B2-A158-ED9D05C2C4B9}" srcOrd="0" destOrd="0" presId="urn:microsoft.com/office/officeart/2005/8/layout/vList2"/>
    <dgm:cxn modelId="{FD7F01F2-48FA-4E80-88D3-16DF21A6F8DA}" srcId="{4766201A-7C5E-4A7A-A526-F5852DA58B9C}" destId="{74BB408D-C79C-44FC-AE83-AC79D8D24DF7}" srcOrd="0" destOrd="0" parTransId="{4C0AB84F-7F31-4A8B-A5A1-341CA1C6852F}" sibTransId="{A5CA1E07-5202-4415-A578-585F71383BC3}"/>
    <dgm:cxn modelId="{49419962-A123-478F-B0FD-5DCA217ADA9D}" type="presParOf" srcId="{3A57C375-E78F-46B2-A158-ED9D05C2C4B9}" destId="{A45603D9-DC15-42C3-A8E1-FC7F4F06460F}" srcOrd="0" destOrd="0" presId="urn:microsoft.com/office/officeart/2005/8/layout/vList2"/>
    <dgm:cxn modelId="{91E3AD5C-F5C5-4F44-9C19-10ABAC7FEE44}" type="presParOf" srcId="{3A57C375-E78F-46B2-A158-ED9D05C2C4B9}" destId="{5ECA7B51-A4AC-4B89-81D9-78FD5BED8CC9}" srcOrd="1" destOrd="0" presId="urn:microsoft.com/office/officeart/2005/8/layout/vList2"/>
    <dgm:cxn modelId="{C4B90397-D3D0-4B78-A10A-CD4FCD1A8F34}" type="presParOf" srcId="{3A57C375-E78F-46B2-A158-ED9D05C2C4B9}" destId="{42F28895-F125-4214-BB2D-B46B473559CE}" srcOrd="2" destOrd="0" presId="urn:microsoft.com/office/officeart/2005/8/layout/vList2"/>
    <dgm:cxn modelId="{33465F1D-3205-4672-A18F-F3389FD6FA5E}" type="presParOf" srcId="{3A57C375-E78F-46B2-A158-ED9D05C2C4B9}" destId="{A0FCC80C-C727-45FD-9CC8-F90840419475}" srcOrd="3" destOrd="0" presId="urn:microsoft.com/office/officeart/2005/8/layout/vList2"/>
    <dgm:cxn modelId="{9A123470-7693-40B6-AC1C-498042CA5CC6}" type="presParOf" srcId="{3A57C375-E78F-46B2-A158-ED9D05C2C4B9}" destId="{62C31938-B534-4A5E-9FE5-59810A6CC5F1}" srcOrd="4" destOrd="0" presId="urn:microsoft.com/office/officeart/2005/8/layout/vList2"/>
    <dgm:cxn modelId="{2774216F-1179-4AB1-B508-6666EC36740F}" type="presParOf" srcId="{3A57C375-E78F-46B2-A158-ED9D05C2C4B9}" destId="{A7249323-8B90-4663-812D-22345F3326E9}" srcOrd="5" destOrd="0" presId="urn:microsoft.com/office/officeart/2005/8/layout/vList2"/>
    <dgm:cxn modelId="{B7DF2BE6-620A-400D-9632-E2D08A39940E}" type="presParOf" srcId="{3A57C375-E78F-46B2-A158-ED9D05C2C4B9}" destId="{DFB01C66-ADA2-4E91-B80F-7E323CADE44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FB1A0E-619D-444E-96BA-1CCECD6D182D}"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n-US"/>
        </a:p>
      </dgm:t>
    </dgm:pt>
    <dgm:pt modelId="{95B1731D-5304-47E2-999E-B3EE5BF9F5BB}">
      <dgm:prSet custT="1"/>
      <dgm:spPr/>
      <dgm:t>
        <a:bodyPr/>
        <a:lstStyle/>
        <a:p>
          <a:pPr algn="ctr"/>
          <a:r>
            <a:rPr lang="en-GB" sz="2800" b="1" dirty="0">
              <a:latin typeface="Arial" panose="020B0604020202020204" pitchFamily="34" charset="0"/>
              <a:cs typeface="Arial" panose="020B0604020202020204" pitchFamily="34" charset="0"/>
            </a:rPr>
            <a:t>Referral</a:t>
          </a:r>
          <a:endParaRPr lang="en-US" sz="2800" b="1" dirty="0">
            <a:latin typeface="Arial" panose="020B0604020202020204" pitchFamily="34" charset="0"/>
            <a:cs typeface="Arial" panose="020B0604020202020204" pitchFamily="34" charset="0"/>
          </a:endParaRPr>
        </a:p>
      </dgm:t>
    </dgm:pt>
    <dgm:pt modelId="{69CF6006-1ABF-4621-AF2F-0AB63FF7578E}" type="parTrans" cxnId="{C0AD073B-883B-4C05-AFA8-2D94B3872F7E}">
      <dgm:prSet/>
      <dgm:spPr/>
      <dgm:t>
        <a:bodyPr/>
        <a:lstStyle/>
        <a:p>
          <a:endParaRPr lang="en-US"/>
        </a:p>
      </dgm:t>
    </dgm:pt>
    <dgm:pt modelId="{DC3367BF-0AD1-4D6C-8F95-837BFDD23E50}" type="sibTrans" cxnId="{C0AD073B-883B-4C05-AFA8-2D94B3872F7E}">
      <dgm:prSet/>
      <dgm:spPr/>
      <dgm:t>
        <a:bodyPr/>
        <a:lstStyle/>
        <a:p>
          <a:endParaRPr lang="en-US"/>
        </a:p>
      </dgm:t>
    </dgm:pt>
    <dgm:pt modelId="{2E27C1B3-1AA8-4606-8C79-0822268FB32C}">
      <dgm:prSet custT="1"/>
      <dgm:spPr/>
      <dgm:t>
        <a:bodyPr/>
        <a:lstStyle/>
        <a:p>
          <a:r>
            <a:rPr lang="en-GB" sz="1800" b="1" dirty="0">
              <a:latin typeface="Arial" panose="020B0604020202020204" pitchFamily="34" charset="0"/>
              <a:cs typeface="Arial" panose="020B0604020202020204" pitchFamily="34" charset="0"/>
            </a:rPr>
            <a:t>Triaged</a:t>
          </a:r>
          <a:r>
            <a:rPr lang="en-GB" sz="1800" dirty="0">
              <a:latin typeface="Arial" panose="020B0604020202020204" pitchFamily="34" charset="0"/>
              <a:cs typeface="Arial" panose="020B0604020202020204" pitchFamily="34" charset="0"/>
            </a:rPr>
            <a:t> – meets threshold – into children's social care </a:t>
          </a:r>
          <a:endParaRPr lang="en-US" sz="1800" dirty="0">
            <a:latin typeface="Arial" panose="020B0604020202020204" pitchFamily="34" charset="0"/>
            <a:cs typeface="Arial" panose="020B0604020202020204" pitchFamily="34" charset="0"/>
          </a:endParaRPr>
        </a:p>
      </dgm:t>
    </dgm:pt>
    <dgm:pt modelId="{0C02AC5A-66CB-48E9-A0B9-2C46F7CC2913}" type="parTrans" cxnId="{18DB03EB-BA60-40EF-BF8D-EC30B2055E98}">
      <dgm:prSet/>
      <dgm:spPr/>
      <dgm:t>
        <a:bodyPr/>
        <a:lstStyle/>
        <a:p>
          <a:endParaRPr lang="en-US"/>
        </a:p>
      </dgm:t>
    </dgm:pt>
    <dgm:pt modelId="{681B405B-AF78-48DB-B8EA-06A98BDED2FD}" type="sibTrans" cxnId="{18DB03EB-BA60-40EF-BF8D-EC30B2055E98}">
      <dgm:prSet/>
      <dgm:spPr/>
      <dgm:t>
        <a:bodyPr/>
        <a:lstStyle/>
        <a:p>
          <a:endParaRPr lang="en-US"/>
        </a:p>
      </dgm:t>
    </dgm:pt>
    <dgm:pt modelId="{E07CD3F7-54DE-4A47-8AF6-CD6FD72CBA1A}">
      <dgm:prSet custT="1"/>
      <dgm:spPr/>
      <dgm:t>
        <a:bodyPr/>
        <a:lstStyle/>
        <a:p>
          <a:r>
            <a:rPr lang="en-GB" sz="1800" b="1" dirty="0">
              <a:latin typeface="Arial" panose="020B0604020202020204" pitchFamily="34" charset="0"/>
              <a:cs typeface="Arial" panose="020B0604020202020204" pitchFamily="34" charset="0"/>
            </a:rPr>
            <a:t>Triaged </a:t>
          </a:r>
          <a:r>
            <a:rPr lang="en-GB" sz="1800" dirty="0">
              <a:latin typeface="Arial" panose="020B0604020202020204" pitchFamily="34" charset="0"/>
              <a:cs typeface="Arial" panose="020B0604020202020204" pitchFamily="34" charset="0"/>
            </a:rPr>
            <a:t>– doesn’t meet threshold – EH Access to review</a:t>
          </a:r>
        </a:p>
        <a:p>
          <a:r>
            <a:rPr lang="en-GB" sz="1800" dirty="0">
              <a:latin typeface="Arial" panose="020B0604020202020204" pitchFamily="34" charset="0"/>
              <a:cs typeface="Arial" panose="020B0604020202020204" pitchFamily="34" charset="0"/>
            </a:rPr>
            <a:t>CONSENT needed – no consent means we cannot action</a:t>
          </a:r>
          <a:endParaRPr lang="en-US" sz="1800" dirty="0">
            <a:latin typeface="Arial" panose="020B0604020202020204" pitchFamily="34" charset="0"/>
            <a:cs typeface="Arial" panose="020B0604020202020204" pitchFamily="34" charset="0"/>
          </a:endParaRPr>
        </a:p>
      </dgm:t>
    </dgm:pt>
    <dgm:pt modelId="{50DB8CB6-FB8D-4757-B7E7-77A92E32D4DB}" type="parTrans" cxnId="{5269BBD7-8C68-464D-BD98-C9A14622DEE0}">
      <dgm:prSet/>
      <dgm:spPr/>
      <dgm:t>
        <a:bodyPr/>
        <a:lstStyle/>
        <a:p>
          <a:endParaRPr lang="en-US"/>
        </a:p>
      </dgm:t>
    </dgm:pt>
    <dgm:pt modelId="{E4B50D87-98F9-46C2-8AEC-55AE8D36CEDD}" type="sibTrans" cxnId="{5269BBD7-8C68-464D-BD98-C9A14622DEE0}">
      <dgm:prSet/>
      <dgm:spPr/>
      <dgm:t>
        <a:bodyPr/>
        <a:lstStyle/>
        <a:p>
          <a:endParaRPr lang="en-US"/>
        </a:p>
      </dgm:t>
    </dgm:pt>
    <dgm:pt modelId="{2CDE76E1-E465-4422-A043-05CAB7E10D8D}">
      <dgm:prSet custT="1"/>
      <dgm:spPr/>
      <dgm:t>
        <a:bodyPr/>
        <a:lstStyle/>
        <a:p>
          <a:r>
            <a:rPr lang="en-GB" sz="1800" b="1" dirty="0">
              <a:latin typeface="Arial" panose="020B0604020202020204" pitchFamily="34" charset="0"/>
              <a:cs typeface="Arial" panose="020B0604020202020204" pitchFamily="34" charset="0"/>
            </a:rPr>
            <a:t>EH Access </a:t>
          </a:r>
          <a:r>
            <a:rPr lang="en-GB" sz="1800" dirty="0">
              <a:latin typeface="Arial" panose="020B0604020202020204" pitchFamily="34" charset="0"/>
              <a:cs typeface="Arial" panose="020B0604020202020204" pitchFamily="34" charset="0"/>
            </a:rPr>
            <a:t>– navigated to Targeted Ealy Help for complex needs including Targeted Youth Support offer- specialist support - </a:t>
          </a:r>
          <a:r>
            <a:rPr lang="en-GB" sz="1800" dirty="0" err="1">
              <a:latin typeface="Arial" panose="020B0604020202020204" pitchFamily="34" charset="0"/>
              <a:cs typeface="Arial" panose="020B0604020202020204" pitchFamily="34" charset="0"/>
            </a:rPr>
            <a:t>eg</a:t>
          </a:r>
          <a:r>
            <a:rPr lang="en-GB" sz="1800" dirty="0">
              <a:latin typeface="Arial" panose="020B0604020202020204" pitchFamily="34" charset="0"/>
              <a:cs typeface="Arial" panose="020B0604020202020204" pitchFamily="34" charset="0"/>
            </a:rPr>
            <a:t> reducing antisocial behaviour, criminality – consent needed</a:t>
          </a:r>
          <a:endParaRPr lang="en-US" sz="1800" dirty="0">
            <a:latin typeface="Arial" panose="020B0604020202020204" pitchFamily="34" charset="0"/>
            <a:cs typeface="Arial" panose="020B0604020202020204" pitchFamily="34" charset="0"/>
          </a:endParaRPr>
        </a:p>
      </dgm:t>
    </dgm:pt>
    <dgm:pt modelId="{B2ACA5B2-E880-4F37-A8E9-45B12DE7D18D}" type="parTrans" cxnId="{D8AD1D11-DBEE-4D90-8F77-ADD0E50F1FEF}">
      <dgm:prSet/>
      <dgm:spPr/>
      <dgm:t>
        <a:bodyPr/>
        <a:lstStyle/>
        <a:p>
          <a:endParaRPr lang="en-US"/>
        </a:p>
      </dgm:t>
    </dgm:pt>
    <dgm:pt modelId="{B6785D55-9C72-4D60-B9CC-3396A97A5732}" type="sibTrans" cxnId="{D8AD1D11-DBEE-4D90-8F77-ADD0E50F1FEF}">
      <dgm:prSet/>
      <dgm:spPr/>
      <dgm:t>
        <a:bodyPr/>
        <a:lstStyle/>
        <a:p>
          <a:endParaRPr lang="en-US"/>
        </a:p>
      </dgm:t>
    </dgm:pt>
    <dgm:pt modelId="{F412D646-B33E-4391-BBAB-C619C62A3024}">
      <dgm:prSet custT="1"/>
      <dgm:spPr/>
      <dgm:t>
        <a:bodyPr/>
        <a:lstStyle/>
        <a:p>
          <a:r>
            <a:rPr lang="en-GB" sz="1800" b="1" dirty="0">
              <a:latin typeface="Arial" panose="020B0604020202020204" pitchFamily="34" charset="0"/>
              <a:cs typeface="Arial" panose="020B0604020202020204" pitchFamily="34" charset="0"/>
            </a:rPr>
            <a:t>EH Access </a:t>
          </a:r>
          <a:r>
            <a:rPr lang="en-GB" sz="1800" dirty="0">
              <a:latin typeface="Arial" panose="020B0604020202020204" pitchFamily="34" charset="0"/>
              <a:cs typeface="Arial" panose="020B0604020202020204" pitchFamily="34" charset="0"/>
            </a:rPr>
            <a:t>- support partner agencies where there is already a relationship with the child, to deliver Early Help to child and family via EH  whole family assessment – consent needed</a:t>
          </a:r>
          <a:endParaRPr lang="en-US" sz="1800" dirty="0">
            <a:latin typeface="Arial" panose="020B0604020202020204" pitchFamily="34" charset="0"/>
            <a:cs typeface="Arial" panose="020B0604020202020204" pitchFamily="34" charset="0"/>
          </a:endParaRPr>
        </a:p>
      </dgm:t>
    </dgm:pt>
    <dgm:pt modelId="{9C396D4D-7EEE-4A9E-B775-9BD5CEE1142B}" type="parTrans" cxnId="{A12E64EE-8A87-46AB-BF45-D05A12B26C55}">
      <dgm:prSet/>
      <dgm:spPr/>
      <dgm:t>
        <a:bodyPr/>
        <a:lstStyle/>
        <a:p>
          <a:endParaRPr lang="en-US"/>
        </a:p>
      </dgm:t>
    </dgm:pt>
    <dgm:pt modelId="{0CD759B2-DAC9-451B-836D-388D4B89396E}" type="sibTrans" cxnId="{A12E64EE-8A87-46AB-BF45-D05A12B26C55}">
      <dgm:prSet/>
      <dgm:spPr/>
      <dgm:t>
        <a:bodyPr/>
        <a:lstStyle/>
        <a:p>
          <a:endParaRPr lang="en-US"/>
        </a:p>
      </dgm:t>
    </dgm:pt>
    <dgm:pt modelId="{B23E2284-0D6F-427B-910D-4E0140E72BF3}">
      <dgm:prSet custT="1"/>
      <dgm:spPr/>
      <dgm:t>
        <a:bodyPr/>
        <a:lstStyle/>
        <a:p>
          <a:r>
            <a:rPr lang="en-GB" sz="1600" b="1" dirty="0">
              <a:latin typeface="Arial" panose="020B0604020202020204" pitchFamily="34" charset="0"/>
              <a:cs typeface="Arial" panose="020B0604020202020204" pitchFamily="34" charset="0"/>
            </a:rPr>
            <a:t>We know that early help is most effective when it's delivered by someone the family already knows </a:t>
          </a:r>
          <a:r>
            <a:rPr lang="en-GB" sz="1600" b="1" dirty="0" err="1">
              <a:latin typeface="Arial" panose="020B0604020202020204" pitchFamily="34" charset="0"/>
              <a:cs typeface="Arial" panose="020B0604020202020204" pitchFamily="34" charset="0"/>
            </a:rPr>
            <a:t>eg</a:t>
          </a:r>
          <a:r>
            <a:rPr lang="en-GB" sz="1600" b="1" dirty="0">
              <a:latin typeface="Arial" panose="020B0604020202020204" pitchFamily="34" charset="0"/>
              <a:cs typeface="Arial" panose="020B0604020202020204" pitchFamily="34" charset="0"/>
            </a:rPr>
            <a:t> schools. One of Early Help’s primary aims is to support the partnership in delivering early help interventions directly. </a:t>
          </a:r>
          <a:endParaRPr lang="en-US" sz="1600" b="1" dirty="0">
            <a:latin typeface="Arial" panose="020B0604020202020204" pitchFamily="34" charset="0"/>
            <a:cs typeface="Arial" panose="020B0604020202020204" pitchFamily="34" charset="0"/>
          </a:endParaRPr>
        </a:p>
      </dgm:t>
    </dgm:pt>
    <dgm:pt modelId="{88C29FD2-9DC6-4BD3-AABA-E57B63088752}" type="parTrans" cxnId="{74235771-8DBD-4B5E-A322-922D547871F4}">
      <dgm:prSet/>
      <dgm:spPr/>
      <dgm:t>
        <a:bodyPr/>
        <a:lstStyle/>
        <a:p>
          <a:endParaRPr lang="en-US"/>
        </a:p>
      </dgm:t>
    </dgm:pt>
    <dgm:pt modelId="{D762E807-AB86-4A11-814C-C28675C8E3B8}" type="sibTrans" cxnId="{74235771-8DBD-4B5E-A322-922D547871F4}">
      <dgm:prSet/>
      <dgm:spPr/>
      <dgm:t>
        <a:bodyPr/>
        <a:lstStyle/>
        <a:p>
          <a:endParaRPr lang="en-US"/>
        </a:p>
      </dgm:t>
    </dgm:pt>
    <dgm:pt modelId="{8BD60E1D-253E-43C2-97C3-E6DB9ED40796}" type="pres">
      <dgm:prSet presAssocID="{C4FB1A0E-619D-444E-96BA-1CCECD6D182D}" presName="linear" presStyleCnt="0">
        <dgm:presLayoutVars>
          <dgm:animLvl val="lvl"/>
          <dgm:resizeHandles val="exact"/>
        </dgm:presLayoutVars>
      </dgm:prSet>
      <dgm:spPr/>
    </dgm:pt>
    <dgm:pt modelId="{0ADC3DF4-E83B-4A66-9715-98BBD75270EE}" type="pres">
      <dgm:prSet presAssocID="{95B1731D-5304-47E2-999E-B3EE5BF9F5BB}" presName="parentText" presStyleLbl="node1" presStyleIdx="0" presStyleCnt="6" custLinFactY="-2705" custLinFactNeighborX="1029" custLinFactNeighborY="-100000">
        <dgm:presLayoutVars>
          <dgm:chMax val="0"/>
          <dgm:bulletEnabled val="1"/>
        </dgm:presLayoutVars>
      </dgm:prSet>
      <dgm:spPr/>
    </dgm:pt>
    <dgm:pt modelId="{BA00D0B0-6985-41F1-B4F8-7820CDEF369C}" type="pres">
      <dgm:prSet presAssocID="{DC3367BF-0AD1-4D6C-8F95-837BFDD23E50}" presName="spacer" presStyleCnt="0"/>
      <dgm:spPr/>
    </dgm:pt>
    <dgm:pt modelId="{CCAA0421-1DEF-4F69-B8CD-E4D685C65AD0}" type="pres">
      <dgm:prSet presAssocID="{2E27C1B3-1AA8-4606-8C79-0822268FB32C}" presName="parentText" presStyleLbl="node1" presStyleIdx="1" presStyleCnt="6">
        <dgm:presLayoutVars>
          <dgm:chMax val="0"/>
          <dgm:bulletEnabled val="1"/>
        </dgm:presLayoutVars>
      </dgm:prSet>
      <dgm:spPr/>
    </dgm:pt>
    <dgm:pt modelId="{A1DA5632-50EC-4B87-B743-F2B4F6706F08}" type="pres">
      <dgm:prSet presAssocID="{681B405B-AF78-48DB-B8EA-06A98BDED2FD}" presName="spacer" presStyleCnt="0"/>
      <dgm:spPr/>
    </dgm:pt>
    <dgm:pt modelId="{33AF8CD1-3AF1-42FE-BB41-8EE773D2E56B}" type="pres">
      <dgm:prSet presAssocID="{E07CD3F7-54DE-4A47-8AF6-CD6FD72CBA1A}" presName="parentText" presStyleLbl="node1" presStyleIdx="2" presStyleCnt="6">
        <dgm:presLayoutVars>
          <dgm:chMax val="0"/>
          <dgm:bulletEnabled val="1"/>
        </dgm:presLayoutVars>
      </dgm:prSet>
      <dgm:spPr/>
    </dgm:pt>
    <dgm:pt modelId="{0A6B1D39-933F-4380-A50A-3FAF32E0EE67}" type="pres">
      <dgm:prSet presAssocID="{E4B50D87-98F9-46C2-8AEC-55AE8D36CEDD}" presName="spacer" presStyleCnt="0"/>
      <dgm:spPr/>
    </dgm:pt>
    <dgm:pt modelId="{D7DD7273-4B29-4D4F-A9C6-4A553EF503A3}" type="pres">
      <dgm:prSet presAssocID="{2CDE76E1-E465-4422-A043-05CAB7E10D8D}" presName="parentText" presStyleLbl="node1" presStyleIdx="3" presStyleCnt="6">
        <dgm:presLayoutVars>
          <dgm:chMax val="0"/>
          <dgm:bulletEnabled val="1"/>
        </dgm:presLayoutVars>
      </dgm:prSet>
      <dgm:spPr/>
    </dgm:pt>
    <dgm:pt modelId="{E3CA5E66-7D4C-4738-A6E4-C70A2ED0D01E}" type="pres">
      <dgm:prSet presAssocID="{B6785D55-9C72-4D60-B9CC-3396A97A5732}" presName="spacer" presStyleCnt="0"/>
      <dgm:spPr/>
    </dgm:pt>
    <dgm:pt modelId="{2FE3E72A-B13B-4A88-965F-519BF86DDA38}" type="pres">
      <dgm:prSet presAssocID="{F412D646-B33E-4391-BBAB-C619C62A3024}" presName="parentText" presStyleLbl="node1" presStyleIdx="4" presStyleCnt="6">
        <dgm:presLayoutVars>
          <dgm:chMax val="0"/>
          <dgm:bulletEnabled val="1"/>
        </dgm:presLayoutVars>
      </dgm:prSet>
      <dgm:spPr/>
    </dgm:pt>
    <dgm:pt modelId="{812ACC17-4A28-4E94-AF22-4BD76E8CC4BD}" type="pres">
      <dgm:prSet presAssocID="{0CD759B2-DAC9-451B-836D-388D4B89396E}" presName="spacer" presStyleCnt="0"/>
      <dgm:spPr/>
    </dgm:pt>
    <dgm:pt modelId="{C325335D-21C7-428D-9E75-B24D0AF64A85}" type="pres">
      <dgm:prSet presAssocID="{B23E2284-0D6F-427B-910D-4E0140E72BF3}" presName="parentText" presStyleLbl="node1" presStyleIdx="5" presStyleCnt="6">
        <dgm:presLayoutVars>
          <dgm:chMax val="0"/>
          <dgm:bulletEnabled val="1"/>
        </dgm:presLayoutVars>
      </dgm:prSet>
      <dgm:spPr/>
    </dgm:pt>
  </dgm:ptLst>
  <dgm:cxnLst>
    <dgm:cxn modelId="{D8AD1D11-DBEE-4D90-8F77-ADD0E50F1FEF}" srcId="{C4FB1A0E-619D-444E-96BA-1CCECD6D182D}" destId="{2CDE76E1-E465-4422-A043-05CAB7E10D8D}" srcOrd="3" destOrd="0" parTransId="{B2ACA5B2-E880-4F37-A8E9-45B12DE7D18D}" sibTransId="{B6785D55-9C72-4D60-B9CC-3396A97A5732}"/>
    <dgm:cxn modelId="{F4508115-B32A-4209-B80B-03B9706FC9D8}" type="presOf" srcId="{E07CD3F7-54DE-4A47-8AF6-CD6FD72CBA1A}" destId="{33AF8CD1-3AF1-42FE-BB41-8EE773D2E56B}" srcOrd="0" destOrd="0" presId="urn:microsoft.com/office/officeart/2005/8/layout/vList2"/>
    <dgm:cxn modelId="{C0AD073B-883B-4C05-AFA8-2D94B3872F7E}" srcId="{C4FB1A0E-619D-444E-96BA-1CCECD6D182D}" destId="{95B1731D-5304-47E2-999E-B3EE5BF9F5BB}" srcOrd="0" destOrd="0" parTransId="{69CF6006-1ABF-4621-AF2F-0AB63FF7578E}" sibTransId="{DC3367BF-0AD1-4D6C-8F95-837BFDD23E50}"/>
    <dgm:cxn modelId="{74235771-8DBD-4B5E-A322-922D547871F4}" srcId="{C4FB1A0E-619D-444E-96BA-1CCECD6D182D}" destId="{B23E2284-0D6F-427B-910D-4E0140E72BF3}" srcOrd="5" destOrd="0" parTransId="{88C29FD2-9DC6-4BD3-AABA-E57B63088752}" sibTransId="{D762E807-AB86-4A11-814C-C28675C8E3B8}"/>
    <dgm:cxn modelId="{6DDE177D-9BFB-42D8-BCED-673FF43489F4}" type="presOf" srcId="{C4FB1A0E-619D-444E-96BA-1CCECD6D182D}" destId="{8BD60E1D-253E-43C2-97C3-E6DB9ED40796}" srcOrd="0" destOrd="0" presId="urn:microsoft.com/office/officeart/2005/8/layout/vList2"/>
    <dgm:cxn modelId="{65D73D99-0EFF-4DB3-B604-6490F82BE3DE}" type="presOf" srcId="{95B1731D-5304-47E2-999E-B3EE5BF9F5BB}" destId="{0ADC3DF4-E83B-4A66-9715-98BBD75270EE}" srcOrd="0" destOrd="0" presId="urn:microsoft.com/office/officeart/2005/8/layout/vList2"/>
    <dgm:cxn modelId="{5A1C69A3-FA87-49C5-9E32-12A12299E36C}" type="presOf" srcId="{2CDE76E1-E465-4422-A043-05CAB7E10D8D}" destId="{D7DD7273-4B29-4D4F-A9C6-4A553EF503A3}" srcOrd="0" destOrd="0" presId="urn:microsoft.com/office/officeart/2005/8/layout/vList2"/>
    <dgm:cxn modelId="{91F35EA4-4B34-4AE9-BA44-881A41FA78EC}" type="presOf" srcId="{2E27C1B3-1AA8-4606-8C79-0822268FB32C}" destId="{CCAA0421-1DEF-4F69-B8CD-E4D685C65AD0}" srcOrd="0" destOrd="0" presId="urn:microsoft.com/office/officeart/2005/8/layout/vList2"/>
    <dgm:cxn modelId="{798EDCCA-C504-4A3B-B035-74276F214879}" type="presOf" srcId="{B23E2284-0D6F-427B-910D-4E0140E72BF3}" destId="{C325335D-21C7-428D-9E75-B24D0AF64A85}" srcOrd="0" destOrd="0" presId="urn:microsoft.com/office/officeart/2005/8/layout/vList2"/>
    <dgm:cxn modelId="{5269BBD7-8C68-464D-BD98-C9A14622DEE0}" srcId="{C4FB1A0E-619D-444E-96BA-1CCECD6D182D}" destId="{E07CD3F7-54DE-4A47-8AF6-CD6FD72CBA1A}" srcOrd="2" destOrd="0" parTransId="{50DB8CB6-FB8D-4757-B7E7-77A92E32D4DB}" sibTransId="{E4B50D87-98F9-46C2-8AEC-55AE8D36CEDD}"/>
    <dgm:cxn modelId="{D0B7EDDC-A4CF-4382-A6E5-9DC859FA5208}" type="presOf" srcId="{F412D646-B33E-4391-BBAB-C619C62A3024}" destId="{2FE3E72A-B13B-4A88-965F-519BF86DDA38}" srcOrd="0" destOrd="0" presId="urn:microsoft.com/office/officeart/2005/8/layout/vList2"/>
    <dgm:cxn modelId="{18DB03EB-BA60-40EF-BF8D-EC30B2055E98}" srcId="{C4FB1A0E-619D-444E-96BA-1CCECD6D182D}" destId="{2E27C1B3-1AA8-4606-8C79-0822268FB32C}" srcOrd="1" destOrd="0" parTransId="{0C02AC5A-66CB-48E9-A0B9-2C46F7CC2913}" sibTransId="{681B405B-AF78-48DB-B8EA-06A98BDED2FD}"/>
    <dgm:cxn modelId="{A12E64EE-8A87-46AB-BF45-D05A12B26C55}" srcId="{C4FB1A0E-619D-444E-96BA-1CCECD6D182D}" destId="{F412D646-B33E-4391-BBAB-C619C62A3024}" srcOrd="4" destOrd="0" parTransId="{9C396D4D-7EEE-4A9E-B775-9BD5CEE1142B}" sibTransId="{0CD759B2-DAC9-451B-836D-388D4B89396E}"/>
    <dgm:cxn modelId="{811B94AD-F2F6-45F2-96A6-D1C85D11A9B7}" type="presParOf" srcId="{8BD60E1D-253E-43C2-97C3-E6DB9ED40796}" destId="{0ADC3DF4-E83B-4A66-9715-98BBD75270EE}" srcOrd="0" destOrd="0" presId="urn:microsoft.com/office/officeart/2005/8/layout/vList2"/>
    <dgm:cxn modelId="{6AA63336-2A71-430A-BC84-571159E0F881}" type="presParOf" srcId="{8BD60E1D-253E-43C2-97C3-E6DB9ED40796}" destId="{BA00D0B0-6985-41F1-B4F8-7820CDEF369C}" srcOrd="1" destOrd="0" presId="urn:microsoft.com/office/officeart/2005/8/layout/vList2"/>
    <dgm:cxn modelId="{7AF50EA7-F42C-4D06-BED7-898CC2190ABF}" type="presParOf" srcId="{8BD60E1D-253E-43C2-97C3-E6DB9ED40796}" destId="{CCAA0421-1DEF-4F69-B8CD-E4D685C65AD0}" srcOrd="2" destOrd="0" presId="urn:microsoft.com/office/officeart/2005/8/layout/vList2"/>
    <dgm:cxn modelId="{904779A1-1A98-4EB9-B5DF-B6D617D9FFCA}" type="presParOf" srcId="{8BD60E1D-253E-43C2-97C3-E6DB9ED40796}" destId="{A1DA5632-50EC-4B87-B743-F2B4F6706F08}" srcOrd="3" destOrd="0" presId="urn:microsoft.com/office/officeart/2005/8/layout/vList2"/>
    <dgm:cxn modelId="{6E525EFC-1B54-4E28-92BF-EE1ACFFFDCDC}" type="presParOf" srcId="{8BD60E1D-253E-43C2-97C3-E6DB9ED40796}" destId="{33AF8CD1-3AF1-42FE-BB41-8EE773D2E56B}" srcOrd="4" destOrd="0" presId="urn:microsoft.com/office/officeart/2005/8/layout/vList2"/>
    <dgm:cxn modelId="{12135A0B-2B16-4E37-A691-7BF6D31B8848}" type="presParOf" srcId="{8BD60E1D-253E-43C2-97C3-E6DB9ED40796}" destId="{0A6B1D39-933F-4380-A50A-3FAF32E0EE67}" srcOrd="5" destOrd="0" presId="urn:microsoft.com/office/officeart/2005/8/layout/vList2"/>
    <dgm:cxn modelId="{DEDF27FE-C3AF-4E84-B37D-CF1DC50B6602}" type="presParOf" srcId="{8BD60E1D-253E-43C2-97C3-E6DB9ED40796}" destId="{D7DD7273-4B29-4D4F-A9C6-4A553EF503A3}" srcOrd="6" destOrd="0" presId="urn:microsoft.com/office/officeart/2005/8/layout/vList2"/>
    <dgm:cxn modelId="{AAAD3509-71D4-48BA-B7A0-8B695159F51B}" type="presParOf" srcId="{8BD60E1D-253E-43C2-97C3-E6DB9ED40796}" destId="{E3CA5E66-7D4C-4738-A6E4-C70A2ED0D01E}" srcOrd="7" destOrd="0" presId="urn:microsoft.com/office/officeart/2005/8/layout/vList2"/>
    <dgm:cxn modelId="{7DB51223-7788-4774-99C8-D1D09932B888}" type="presParOf" srcId="{8BD60E1D-253E-43C2-97C3-E6DB9ED40796}" destId="{2FE3E72A-B13B-4A88-965F-519BF86DDA38}" srcOrd="8" destOrd="0" presId="urn:microsoft.com/office/officeart/2005/8/layout/vList2"/>
    <dgm:cxn modelId="{78904C1B-2B6A-46FD-AB74-497897FD59B8}" type="presParOf" srcId="{8BD60E1D-253E-43C2-97C3-E6DB9ED40796}" destId="{812ACC17-4A28-4E94-AF22-4BD76E8CC4BD}" srcOrd="9" destOrd="0" presId="urn:microsoft.com/office/officeart/2005/8/layout/vList2"/>
    <dgm:cxn modelId="{045640CD-5CFA-46D2-ABC5-9AAF4D13BF79}" type="presParOf" srcId="{8BD60E1D-253E-43C2-97C3-E6DB9ED40796}" destId="{C325335D-21C7-428D-9E75-B24D0AF64A85}"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C80F4D-59FE-4FCA-8985-906CBB015DA5}"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AD4B6DC5-7CA3-4FCA-AD56-0E61DC768938}">
      <dgm:prSet/>
      <dgm:spPr/>
      <dgm:t>
        <a:bodyPr/>
        <a:lstStyle/>
        <a:p>
          <a:r>
            <a:rPr lang="en-GB"/>
            <a:t>Reduction in LAC number</a:t>
          </a:r>
          <a:endParaRPr lang="en-US"/>
        </a:p>
      </dgm:t>
    </dgm:pt>
    <dgm:pt modelId="{37E37DFD-0AEA-42C9-9332-8BD7B2D0A554}" type="parTrans" cxnId="{EC2EAFDF-0BD1-4D23-A30A-DD543A360241}">
      <dgm:prSet/>
      <dgm:spPr/>
      <dgm:t>
        <a:bodyPr/>
        <a:lstStyle/>
        <a:p>
          <a:endParaRPr lang="en-US"/>
        </a:p>
      </dgm:t>
    </dgm:pt>
    <dgm:pt modelId="{6D1D7066-0ED9-419B-9194-1292F449A955}" type="sibTrans" cxnId="{EC2EAFDF-0BD1-4D23-A30A-DD543A360241}">
      <dgm:prSet/>
      <dgm:spPr/>
      <dgm:t>
        <a:bodyPr/>
        <a:lstStyle/>
        <a:p>
          <a:endParaRPr lang="en-US"/>
        </a:p>
      </dgm:t>
    </dgm:pt>
    <dgm:pt modelId="{83A08CF6-9C9C-4DC2-B805-EF481D9DA689}">
      <dgm:prSet/>
      <dgm:spPr/>
      <dgm:t>
        <a:bodyPr/>
        <a:lstStyle/>
        <a:p>
          <a:r>
            <a:rPr lang="en-GB"/>
            <a:t>Increase in EHAs and associated plans to respond to need earlier</a:t>
          </a:r>
          <a:endParaRPr lang="en-US"/>
        </a:p>
      </dgm:t>
    </dgm:pt>
    <dgm:pt modelId="{44CD7FB4-E386-468D-8E7F-739F38C870A2}" type="parTrans" cxnId="{91416B09-E440-4815-881B-66A5E3B16F75}">
      <dgm:prSet/>
      <dgm:spPr/>
      <dgm:t>
        <a:bodyPr/>
        <a:lstStyle/>
        <a:p>
          <a:endParaRPr lang="en-US"/>
        </a:p>
      </dgm:t>
    </dgm:pt>
    <dgm:pt modelId="{AF45C4B3-7EAC-4752-91D3-1EA28D25BE81}" type="sibTrans" cxnId="{91416B09-E440-4815-881B-66A5E3B16F75}">
      <dgm:prSet/>
      <dgm:spPr/>
      <dgm:t>
        <a:bodyPr/>
        <a:lstStyle/>
        <a:p>
          <a:endParaRPr lang="en-US"/>
        </a:p>
      </dgm:t>
    </dgm:pt>
    <dgm:pt modelId="{FA9BC087-A704-4934-9F96-C60518B3A24A}">
      <dgm:prSet/>
      <dgm:spPr/>
      <dgm:t>
        <a:bodyPr/>
        <a:lstStyle/>
        <a:p>
          <a:r>
            <a:rPr lang="en-GB"/>
            <a:t>Consistent threshold application and improved partner understanding and confidence in thresholds</a:t>
          </a:r>
          <a:endParaRPr lang="en-US"/>
        </a:p>
      </dgm:t>
    </dgm:pt>
    <dgm:pt modelId="{1B82C7F4-AF8C-460A-ABB9-62E2A610C536}" type="parTrans" cxnId="{49B0C67C-242A-4F2B-8D60-0B2E045EECF9}">
      <dgm:prSet/>
      <dgm:spPr/>
      <dgm:t>
        <a:bodyPr/>
        <a:lstStyle/>
        <a:p>
          <a:endParaRPr lang="en-US"/>
        </a:p>
      </dgm:t>
    </dgm:pt>
    <dgm:pt modelId="{1FE86FFA-566A-4634-9E3B-2BE383E13BC2}" type="sibTrans" cxnId="{49B0C67C-242A-4F2B-8D60-0B2E045EECF9}">
      <dgm:prSet/>
      <dgm:spPr/>
      <dgm:t>
        <a:bodyPr/>
        <a:lstStyle/>
        <a:p>
          <a:endParaRPr lang="en-US"/>
        </a:p>
      </dgm:t>
    </dgm:pt>
    <dgm:pt modelId="{DBE80283-E913-4DDA-9BEF-BFEA144FD47D}">
      <dgm:prSet/>
      <dgm:spPr/>
      <dgm:t>
        <a:bodyPr/>
        <a:lstStyle/>
        <a:p>
          <a:r>
            <a:rPr lang="en-GB"/>
            <a:t>Earlier identification of need and timely response</a:t>
          </a:r>
          <a:endParaRPr lang="en-US"/>
        </a:p>
      </dgm:t>
    </dgm:pt>
    <dgm:pt modelId="{0EA9B22C-BB05-4F8E-98B4-3DAE7D7DB4D1}" type="parTrans" cxnId="{C38A166F-0E44-4473-AC31-C407EC70DDBF}">
      <dgm:prSet/>
      <dgm:spPr/>
      <dgm:t>
        <a:bodyPr/>
        <a:lstStyle/>
        <a:p>
          <a:endParaRPr lang="en-US"/>
        </a:p>
      </dgm:t>
    </dgm:pt>
    <dgm:pt modelId="{CC2B6A3F-8E62-4A5E-8AF9-7C56E4794948}" type="sibTrans" cxnId="{C38A166F-0E44-4473-AC31-C407EC70DDBF}">
      <dgm:prSet/>
      <dgm:spPr/>
      <dgm:t>
        <a:bodyPr/>
        <a:lstStyle/>
        <a:p>
          <a:endParaRPr lang="en-US"/>
        </a:p>
      </dgm:t>
    </dgm:pt>
    <dgm:pt modelId="{C62C4FEA-4F12-4E36-88AC-D977713C8740}">
      <dgm:prSet/>
      <dgm:spPr/>
      <dgm:t>
        <a:bodyPr/>
        <a:lstStyle/>
        <a:p>
          <a:r>
            <a:rPr lang="en-GB"/>
            <a:t>Increased capacity for Step Downs and associated reduction in re-referrals to social care</a:t>
          </a:r>
          <a:endParaRPr lang="en-US"/>
        </a:p>
      </dgm:t>
    </dgm:pt>
    <dgm:pt modelId="{264AF432-05AE-4BA3-85B0-A11FA60871CA}" type="parTrans" cxnId="{EB719B13-C7B2-4D55-B0DC-4C3F8215D241}">
      <dgm:prSet/>
      <dgm:spPr/>
      <dgm:t>
        <a:bodyPr/>
        <a:lstStyle/>
        <a:p>
          <a:endParaRPr lang="en-US"/>
        </a:p>
      </dgm:t>
    </dgm:pt>
    <dgm:pt modelId="{65A69DFC-8B93-4ACD-A49C-6A4430DA3E05}" type="sibTrans" cxnId="{EB719B13-C7B2-4D55-B0DC-4C3F8215D241}">
      <dgm:prSet/>
      <dgm:spPr/>
      <dgm:t>
        <a:bodyPr/>
        <a:lstStyle/>
        <a:p>
          <a:endParaRPr lang="en-US"/>
        </a:p>
      </dgm:t>
    </dgm:pt>
    <dgm:pt modelId="{64ECF42F-156A-481B-8869-F6134F53DAD5}">
      <dgm:prSet/>
      <dgm:spPr/>
      <dgm:t>
        <a:bodyPr/>
        <a:lstStyle/>
        <a:p>
          <a:r>
            <a:rPr lang="en-GB"/>
            <a:t>EHAP impacting on the reducing inappropriate referrals to Children's Social Care and thus reducing the NFA rate</a:t>
          </a:r>
          <a:endParaRPr lang="en-US"/>
        </a:p>
      </dgm:t>
    </dgm:pt>
    <dgm:pt modelId="{12ABBE03-2CA5-4C49-AFD8-2F887BD813F6}" type="parTrans" cxnId="{58D5DCF0-C778-49A7-9B9F-E10F82E6E023}">
      <dgm:prSet/>
      <dgm:spPr/>
      <dgm:t>
        <a:bodyPr/>
        <a:lstStyle/>
        <a:p>
          <a:endParaRPr lang="en-US"/>
        </a:p>
      </dgm:t>
    </dgm:pt>
    <dgm:pt modelId="{2344AA17-E03D-4EA2-BA7B-E2FB46AE4D3E}" type="sibTrans" cxnId="{58D5DCF0-C778-49A7-9B9F-E10F82E6E023}">
      <dgm:prSet/>
      <dgm:spPr/>
      <dgm:t>
        <a:bodyPr/>
        <a:lstStyle/>
        <a:p>
          <a:endParaRPr lang="en-US"/>
        </a:p>
      </dgm:t>
    </dgm:pt>
    <dgm:pt modelId="{87C4B890-054D-446E-857D-CD1C57C12ACA}" type="pres">
      <dgm:prSet presAssocID="{3EC80F4D-59FE-4FCA-8985-906CBB015DA5}" presName="diagram" presStyleCnt="0">
        <dgm:presLayoutVars>
          <dgm:dir/>
          <dgm:resizeHandles val="exact"/>
        </dgm:presLayoutVars>
      </dgm:prSet>
      <dgm:spPr/>
    </dgm:pt>
    <dgm:pt modelId="{EDF77CFC-AFE6-48F3-A67B-8D6D1A5C699D}" type="pres">
      <dgm:prSet presAssocID="{AD4B6DC5-7CA3-4FCA-AD56-0E61DC768938}" presName="node" presStyleLbl="node1" presStyleIdx="0" presStyleCnt="6">
        <dgm:presLayoutVars>
          <dgm:bulletEnabled val="1"/>
        </dgm:presLayoutVars>
      </dgm:prSet>
      <dgm:spPr/>
    </dgm:pt>
    <dgm:pt modelId="{A7B15E55-765E-4048-8727-722D960052EF}" type="pres">
      <dgm:prSet presAssocID="{6D1D7066-0ED9-419B-9194-1292F449A955}" presName="sibTrans" presStyleCnt="0"/>
      <dgm:spPr/>
    </dgm:pt>
    <dgm:pt modelId="{0E0A8E2C-F211-40D5-99FB-68B5BE37544D}" type="pres">
      <dgm:prSet presAssocID="{83A08CF6-9C9C-4DC2-B805-EF481D9DA689}" presName="node" presStyleLbl="node1" presStyleIdx="1" presStyleCnt="6">
        <dgm:presLayoutVars>
          <dgm:bulletEnabled val="1"/>
        </dgm:presLayoutVars>
      </dgm:prSet>
      <dgm:spPr/>
    </dgm:pt>
    <dgm:pt modelId="{F8015312-C226-4204-A041-8CE58B2CEF3D}" type="pres">
      <dgm:prSet presAssocID="{AF45C4B3-7EAC-4752-91D3-1EA28D25BE81}" presName="sibTrans" presStyleCnt="0"/>
      <dgm:spPr/>
    </dgm:pt>
    <dgm:pt modelId="{22675A12-2EFB-408E-81A3-AEF84B16D3BA}" type="pres">
      <dgm:prSet presAssocID="{FA9BC087-A704-4934-9F96-C60518B3A24A}" presName="node" presStyleLbl="node1" presStyleIdx="2" presStyleCnt="6">
        <dgm:presLayoutVars>
          <dgm:bulletEnabled val="1"/>
        </dgm:presLayoutVars>
      </dgm:prSet>
      <dgm:spPr/>
    </dgm:pt>
    <dgm:pt modelId="{AE4A5A07-5383-435D-99DE-C5CDCF195A91}" type="pres">
      <dgm:prSet presAssocID="{1FE86FFA-566A-4634-9E3B-2BE383E13BC2}" presName="sibTrans" presStyleCnt="0"/>
      <dgm:spPr/>
    </dgm:pt>
    <dgm:pt modelId="{B1F71311-A0DA-4FDB-9DAC-F5A56A30991F}" type="pres">
      <dgm:prSet presAssocID="{DBE80283-E913-4DDA-9BEF-BFEA144FD47D}" presName="node" presStyleLbl="node1" presStyleIdx="3" presStyleCnt="6">
        <dgm:presLayoutVars>
          <dgm:bulletEnabled val="1"/>
        </dgm:presLayoutVars>
      </dgm:prSet>
      <dgm:spPr/>
    </dgm:pt>
    <dgm:pt modelId="{1581A972-1155-405F-B746-F15E63B71EB8}" type="pres">
      <dgm:prSet presAssocID="{CC2B6A3F-8E62-4A5E-8AF9-7C56E4794948}" presName="sibTrans" presStyleCnt="0"/>
      <dgm:spPr/>
    </dgm:pt>
    <dgm:pt modelId="{0479332F-80ED-4899-B6CD-703BD81826E2}" type="pres">
      <dgm:prSet presAssocID="{C62C4FEA-4F12-4E36-88AC-D977713C8740}" presName="node" presStyleLbl="node1" presStyleIdx="4" presStyleCnt="6">
        <dgm:presLayoutVars>
          <dgm:bulletEnabled val="1"/>
        </dgm:presLayoutVars>
      </dgm:prSet>
      <dgm:spPr/>
    </dgm:pt>
    <dgm:pt modelId="{95379843-0FEC-46D7-B314-611304AB7D73}" type="pres">
      <dgm:prSet presAssocID="{65A69DFC-8B93-4ACD-A49C-6A4430DA3E05}" presName="sibTrans" presStyleCnt="0"/>
      <dgm:spPr/>
    </dgm:pt>
    <dgm:pt modelId="{1462275A-AD5A-4827-A45A-0ECD65F66B92}" type="pres">
      <dgm:prSet presAssocID="{64ECF42F-156A-481B-8869-F6134F53DAD5}" presName="node" presStyleLbl="node1" presStyleIdx="5" presStyleCnt="6">
        <dgm:presLayoutVars>
          <dgm:bulletEnabled val="1"/>
        </dgm:presLayoutVars>
      </dgm:prSet>
      <dgm:spPr/>
    </dgm:pt>
  </dgm:ptLst>
  <dgm:cxnLst>
    <dgm:cxn modelId="{91416B09-E440-4815-881B-66A5E3B16F75}" srcId="{3EC80F4D-59FE-4FCA-8985-906CBB015DA5}" destId="{83A08CF6-9C9C-4DC2-B805-EF481D9DA689}" srcOrd="1" destOrd="0" parTransId="{44CD7FB4-E386-468D-8E7F-739F38C870A2}" sibTransId="{AF45C4B3-7EAC-4752-91D3-1EA28D25BE81}"/>
    <dgm:cxn modelId="{EB719B13-C7B2-4D55-B0DC-4C3F8215D241}" srcId="{3EC80F4D-59FE-4FCA-8985-906CBB015DA5}" destId="{C62C4FEA-4F12-4E36-88AC-D977713C8740}" srcOrd="4" destOrd="0" parTransId="{264AF432-05AE-4BA3-85B0-A11FA60871CA}" sibTransId="{65A69DFC-8B93-4ACD-A49C-6A4430DA3E05}"/>
    <dgm:cxn modelId="{22821D43-8BE2-4C38-BF41-5783FB5C2202}" type="presOf" srcId="{FA9BC087-A704-4934-9F96-C60518B3A24A}" destId="{22675A12-2EFB-408E-81A3-AEF84B16D3BA}" srcOrd="0" destOrd="0" presId="urn:microsoft.com/office/officeart/2005/8/layout/default"/>
    <dgm:cxn modelId="{26230748-C33E-4614-91FE-A6126A099ADB}" type="presOf" srcId="{C62C4FEA-4F12-4E36-88AC-D977713C8740}" destId="{0479332F-80ED-4899-B6CD-703BD81826E2}" srcOrd="0" destOrd="0" presId="urn:microsoft.com/office/officeart/2005/8/layout/default"/>
    <dgm:cxn modelId="{C38A166F-0E44-4473-AC31-C407EC70DDBF}" srcId="{3EC80F4D-59FE-4FCA-8985-906CBB015DA5}" destId="{DBE80283-E913-4DDA-9BEF-BFEA144FD47D}" srcOrd="3" destOrd="0" parTransId="{0EA9B22C-BB05-4F8E-98B4-3DAE7D7DB4D1}" sibTransId="{CC2B6A3F-8E62-4A5E-8AF9-7C56E4794948}"/>
    <dgm:cxn modelId="{ED93AF76-3543-4404-9C94-6343CE852F16}" type="presOf" srcId="{3EC80F4D-59FE-4FCA-8985-906CBB015DA5}" destId="{87C4B890-054D-446E-857D-CD1C57C12ACA}" srcOrd="0" destOrd="0" presId="urn:microsoft.com/office/officeart/2005/8/layout/default"/>
    <dgm:cxn modelId="{49B0C67C-242A-4F2B-8D60-0B2E045EECF9}" srcId="{3EC80F4D-59FE-4FCA-8985-906CBB015DA5}" destId="{FA9BC087-A704-4934-9F96-C60518B3A24A}" srcOrd="2" destOrd="0" parTransId="{1B82C7F4-AF8C-460A-ABB9-62E2A610C536}" sibTransId="{1FE86FFA-566A-4634-9E3B-2BE383E13BC2}"/>
    <dgm:cxn modelId="{D2A8338D-AE2C-41E3-8F3E-D30A47E425F4}" type="presOf" srcId="{DBE80283-E913-4DDA-9BEF-BFEA144FD47D}" destId="{B1F71311-A0DA-4FDB-9DAC-F5A56A30991F}" srcOrd="0" destOrd="0" presId="urn:microsoft.com/office/officeart/2005/8/layout/default"/>
    <dgm:cxn modelId="{A87270BA-7C6C-48D8-A936-F431D42669F4}" type="presOf" srcId="{64ECF42F-156A-481B-8869-F6134F53DAD5}" destId="{1462275A-AD5A-4827-A45A-0ECD65F66B92}" srcOrd="0" destOrd="0" presId="urn:microsoft.com/office/officeart/2005/8/layout/default"/>
    <dgm:cxn modelId="{EC2EAFDF-0BD1-4D23-A30A-DD543A360241}" srcId="{3EC80F4D-59FE-4FCA-8985-906CBB015DA5}" destId="{AD4B6DC5-7CA3-4FCA-AD56-0E61DC768938}" srcOrd="0" destOrd="0" parTransId="{37E37DFD-0AEA-42C9-9332-8BD7B2D0A554}" sibTransId="{6D1D7066-0ED9-419B-9194-1292F449A955}"/>
    <dgm:cxn modelId="{65DA60E3-353A-426E-9949-5423BB35F852}" type="presOf" srcId="{83A08CF6-9C9C-4DC2-B805-EF481D9DA689}" destId="{0E0A8E2C-F211-40D5-99FB-68B5BE37544D}" srcOrd="0" destOrd="0" presId="urn:microsoft.com/office/officeart/2005/8/layout/default"/>
    <dgm:cxn modelId="{58D5DCF0-C778-49A7-9B9F-E10F82E6E023}" srcId="{3EC80F4D-59FE-4FCA-8985-906CBB015DA5}" destId="{64ECF42F-156A-481B-8869-F6134F53DAD5}" srcOrd="5" destOrd="0" parTransId="{12ABBE03-2CA5-4C49-AFD8-2F887BD813F6}" sibTransId="{2344AA17-E03D-4EA2-BA7B-E2FB46AE4D3E}"/>
    <dgm:cxn modelId="{6C3092F4-7E2B-429F-A34B-B4B09C7737C6}" type="presOf" srcId="{AD4B6DC5-7CA3-4FCA-AD56-0E61DC768938}" destId="{EDF77CFC-AFE6-48F3-A67B-8D6D1A5C699D}" srcOrd="0" destOrd="0" presId="urn:microsoft.com/office/officeart/2005/8/layout/default"/>
    <dgm:cxn modelId="{A60F27EB-8374-4C2B-85EA-B00F21D0B115}" type="presParOf" srcId="{87C4B890-054D-446E-857D-CD1C57C12ACA}" destId="{EDF77CFC-AFE6-48F3-A67B-8D6D1A5C699D}" srcOrd="0" destOrd="0" presId="urn:microsoft.com/office/officeart/2005/8/layout/default"/>
    <dgm:cxn modelId="{6417B866-1B53-4C9F-8A92-57F9C34B5A7A}" type="presParOf" srcId="{87C4B890-054D-446E-857D-CD1C57C12ACA}" destId="{A7B15E55-765E-4048-8727-722D960052EF}" srcOrd="1" destOrd="0" presId="urn:microsoft.com/office/officeart/2005/8/layout/default"/>
    <dgm:cxn modelId="{5119BF94-8928-4DF1-A051-E394996A74C3}" type="presParOf" srcId="{87C4B890-054D-446E-857D-CD1C57C12ACA}" destId="{0E0A8E2C-F211-40D5-99FB-68B5BE37544D}" srcOrd="2" destOrd="0" presId="urn:microsoft.com/office/officeart/2005/8/layout/default"/>
    <dgm:cxn modelId="{CD45DECE-A06F-4788-ACD9-B61197CF0E48}" type="presParOf" srcId="{87C4B890-054D-446E-857D-CD1C57C12ACA}" destId="{F8015312-C226-4204-A041-8CE58B2CEF3D}" srcOrd="3" destOrd="0" presId="urn:microsoft.com/office/officeart/2005/8/layout/default"/>
    <dgm:cxn modelId="{68415F01-9333-4B52-8A9A-B65993556424}" type="presParOf" srcId="{87C4B890-054D-446E-857D-CD1C57C12ACA}" destId="{22675A12-2EFB-408E-81A3-AEF84B16D3BA}" srcOrd="4" destOrd="0" presId="urn:microsoft.com/office/officeart/2005/8/layout/default"/>
    <dgm:cxn modelId="{A6ABA4E7-868D-4200-8774-1FF769CD63D5}" type="presParOf" srcId="{87C4B890-054D-446E-857D-CD1C57C12ACA}" destId="{AE4A5A07-5383-435D-99DE-C5CDCF195A91}" srcOrd="5" destOrd="0" presId="urn:microsoft.com/office/officeart/2005/8/layout/default"/>
    <dgm:cxn modelId="{00F8D447-4D66-4F58-BB1E-C881AB842B59}" type="presParOf" srcId="{87C4B890-054D-446E-857D-CD1C57C12ACA}" destId="{B1F71311-A0DA-4FDB-9DAC-F5A56A30991F}" srcOrd="6" destOrd="0" presId="urn:microsoft.com/office/officeart/2005/8/layout/default"/>
    <dgm:cxn modelId="{D009A65C-370D-4251-AE09-B05B5ACBCE6D}" type="presParOf" srcId="{87C4B890-054D-446E-857D-CD1C57C12ACA}" destId="{1581A972-1155-405F-B746-F15E63B71EB8}" srcOrd="7" destOrd="0" presId="urn:microsoft.com/office/officeart/2005/8/layout/default"/>
    <dgm:cxn modelId="{5C0095F8-6708-464E-9198-03B3538FAC6B}" type="presParOf" srcId="{87C4B890-054D-446E-857D-CD1C57C12ACA}" destId="{0479332F-80ED-4899-B6CD-703BD81826E2}" srcOrd="8" destOrd="0" presId="urn:microsoft.com/office/officeart/2005/8/layout/default"/>
    <dgm:cxn modelId="{E8C7441C-3A5C-49C7-93AF-D64C47DEDBCA}" type="presParOf" srcId="{87C4B890-054D-446E-857D-CD1C57C12ACA}" destId="{95379843-0FEC-46D7-B314-611304AB7D73}" srcOrd="9" destOrd="0" presId="urn:microsoft.com/office/officeart/2005/8/layout/default"/>
    <dgm:cxn modelId="{5266B08E-FA5F-48FA-9BAF-DA6157B6C166}" type="presParOf" srcId="{87C4B890-054D-446E-857D-CD1C57C12ACA}" destId="{1462275A-AD5A-4827-A45A-0ECD65F66B92}"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95E04-1F49-4616-AF46-A487869E76FD}">
      <dsp:nvSpPr>
        <dsp:cNvPr id="0" name=""/>
        <dsp:cNvSpPr/>
      </dsp:nvSpPr>
      <dsp:spPr>
        <a:xfrm>
          <a:off x="1032854" y="3468"/>
          <a:ext cx="2021337" cy="121280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Improve support across the partnership</a:t>
          </a:r>
          <a:endParaRPr lang="en-US" sz="1600" kern="1200"/>
        </a:p>
      </dsp:txBody>
      <dsp:txXfrm>
        <a:off x="1032854" y="3468"/>
        <a:ext cx="2021337" cy="1212802"/>
      </dsp:txXfrm>
    </dsp:sp>
    <dsp:sp modelId="{AEE18510-A284-4F4E-B0CA-93983CFDDF9A}">
      <dsp:nvSpPr>
        <dsp:cNvPr id="0" name=""/>
        <dsp:cNvSpPr/>
      </dsp:nvSpPr>
      <dsp:spPr>
        <a:xfrm>
          <a:off x="3256325" y="3468"/>
          <a:ext cx="2021337" cy="121280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Improved pathway navigation for Early Help cases</a:t>
          </a:r>
          <a:endParaRPr lang="en-US" sz="1600" kern="1200"/>
        </a:p>
      </dsp:txBody>
      <dsp:txXfrm>
        <a:off x="3256325" y="3468"/>
        <a:ext cx="2021337" cy="1212802"/>
      </dsp:txXfrm>
    </dsp:sp>
    <dsp:sp modelId="{40AE2BEA-BC1E-4E04-BE17-0E143F465DA8}">
      <dsp:nvSpPr>
        <dsp:cNvPr id="0" name=""/>
        <dsp:cNvSpPr/>
      </dsp:nvSpPr>
      <dsp:spPr>
        <a:xfrm>
          <a:off x="1032854" y="1418404"/>
          <a:ext cx="2021337" cy="121280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Shared decision making based on shared information across key partners</a:t>
          </a:r>
          <a:endParaRPr lang="en-US" sz="1600" kern="1200"/>
        </a:p>
      </dsp:txBody>
      <dsp:txXfrm>
        <a:off x="1032854" y="1418404"/>
        <a:ext cx="2021337" cy="1212802"/>
      </dsp:txXfrm>
    </dsp:sp>
    <dsp:sp modelId="{D9EF7BD9-4C09-4B0C-BD78-D8857C7E389A}">
      <dsp:nvSpPr>
        <dsp:cNvPr id="0" name=""/>
        <dsp:cNvSpPr/>
      </dsp:nvSpPr>
      <dsp:spPr>
        <a:xfrm>
          <a:off x="3256325" y="1418404"/>
          <a:ext cx="2021337" cy="121280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Consistency of response (thresholds)</a:t>
          </a:r>
          <a:endParaRPr lang="en-US" sz="1600" kern="1200"/>
        </a:p>
      </dsp:txBody>
      <dsp:txXfrm>
        <a:off x="3256325" y="1418404"/>
        <a:ext cx="2021337" cy="1212802"/>
      </dsp:txXfrm>
    </dsp:sp>
    <dsp:sp modelId="{30037E0B-A572-463C-8F98-1D0584A3AB31}">
      <dsp:nvSpPr>
        <dsp:cNvPr id="0" name=""/>
        <dsp:cNvSpPr/>
      </dsp:nvSpPr>
      <dsp:spPr>
        <a:xfrm>
          <a:off x="1032854" y="2833341"/>
          <a:ext cx="2021337" cy="121280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Consistent and stable Referral Team</a:t>
          </a:r>
          <a:endParaRPr lang="en-US" sz="1600" kern="1200"/>
        </a:p>
      </dsp:txBody>
      <dsp:txXfrm>
        <a:off x="1032854" y="2833341"/>
        <a:ext cx="2021337" cy="1212802"/>
      </dsp:txXfrm>
    </dsp:sp>
    <dsp:sp modelId="{401082BF-0E1F-4090-89E9-1927DB21E619}">
      <dsp:nvSpPr>
        <dsp:cNvPr id="0" name=""/>
        <dsp:cNvSpPr/>
      </dsp:nvSpPr>
      <dsp:spPr>
        <a:xfrm>
          <a:off x="3256325" y="2833341"/>
          <a:ext cx="2021337" cy="121280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Demand management</a:t>
          </a:r>
          <a:endParaRPr lang="en-US" sz="1600" kern="1200"/>
        </a:p>
      </dsp:txBody>
      <dsp:txXfrm>
        <a:off x="3256325" y="2833341"/>
        <a:ext cx="2021337" cy="1212802"/>
      </dsp:txXfrm>
    </dsp:sp>
    <dsp:sp modelId="{11A4D7A9-FE0F-4285-A1B1-8EAE96453549}">
      <dsp:nvSpPr>
        <dsp:cNvPr id="0" name=""/>
        <dsp:cNvSpPr/>
      </dsp:nvSpPr>
      <dsp:spPr>
        <a:xfrm>
          <a:off x="1032854" y="4248277"/>
          <a:ext cx="2021337" cy="121280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Appropriate system recording</a:t>
          </a:r>
          <a:endParaRPr lang="en-US" sz="1600" kern="1200" dirty="0"/>
        </a:p>
      </dsp:txBody>
      <dsp:txXfrm>
        <a:off x="1032854" y="4248277"/>
        <a:ext cx="2021337" cy="1212802"/>
      </dsp:txXfrm>
    </dsp:sp>
    <dsp:sp modelId="{D5F545DB-3885-4E13-8FDF-33E9C2340213}">
      <dsp:nvSpPr>
        <dsp:cNvPr id="0" name=""/>
        <dsp:cNvSpPr/>
      </dsp:nvSpPr>
      <dsp:spPr>
        <a:xfrm>
          <a:off x="3256325" y="4248277"/>
          <a:ext cx="2021337" cy="121280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Further integration with key partners </a:t>
          </a:r>
          <a:endParaRPr lang="en-US" sz="1600" kern="1200" dirty="0"/>
        </a:p>
      </dsp:txBody>
      <dsp:txXfrm>
        <a:off x="3256325" y="4248277"/>
        <a:ext cx="2021337" cy="12128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603D9-DC15-42C3-A8E1-FC7F4F06460F}">
      <dsp:nvSpPr>
        <dsp:cNvPr id="0" name=""/>
        <dsp:cNvSpPr/>
      </dsp:nvSpPr>
      <dsp:spPr>
        <a:xfrm>
          <a:off x="0" y="49656"/>
          <a:ext cx="3650278" cy="880425"/>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dirty="0"/>
            <a:t>Child Protection/Significant Harm </a:t>
          </a:r>
          <a:r>
            <a:rPr lang="en-GB" sz="1600" kern="1200" dirty="0"/>
            <a:t>– 01204 331 500</a:t>
          </a:r>
          <a:endParaRPr lang="en-US" sz="1600" kern="1200" dirty="0"/>
        </a:p>
      </dsp:txBody>
      <dsp:txXfrm>
        <a:off x="42979" y="92635"/>
        <a:ext cx="3564320" cy="794467"/>
      </dsp:txXfrm>
    </dsp:sp>
    <dsp:sp modelId="{42F28895-F125-4214-BB2D-B46B473559CE}">
      <dsp:nvSpPr>
        <dsp:cNvPr id="0" name=""/>
        <dsp:cNvSpPr/>
      </dsp:nvSpPr>
      <dsp:spPr>
        <a:xfrm>
          <a:off x="0" y="976161"/>
          <a:ext cx="3650278" cy="880425"/>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For not immediate safeguarding/significant harm concerns – </a:t>
          </a:r>
          <a:r>
            <a:rPr lang="en-GB" sz="1600" b="1" kern="1200" dirty="0"/>
            <a:t>online referral form</a:t>
          </a:r>
          <a:endParaRPr lang="en-US" sz="1600" b="1" kern="1200" dirty="0"/>
        </a:p>
      </dsp:txBody>
      <dsp:txXfrm>
        <a:off x="42979" y="1019140"/>
        <a:ext cx="3564320" cy="794467"/>
      </dsp:txXfrm>
    </dsp:sp>
    <dsp:sp modelId="{62C31938-B534-4A5E-9FE5-59810A6CC5F1}">
      <dsp:nvSpPr>
        <dsp:cNvPr id="0" name=""/>
        <dsp:cNvSpPr/>
      </dsp:nvSpPr>
      <dsp:spPr>
        <a:xfrm>
          <a:off x="0" y="1902666"/>
          <a:ext cx="3650278" cy="880425"/>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dirty="0"/>
            <a:t>Early Help </a:t>
          </a:r>
          <a:r>
            <a:rPr lang="en-GB" sz="1600" kern="1200" dirty="0"/>
            <a:t>– </a:t>
          </a:r>
          <a:r>
            <a:rPr lang="en-GB" sz="16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earlyhelp@bolton.gov.uk</a:t>
          </a:r>
          <a:r>
            <a:rPr lang="en-GB" sz="1600" kern="1200" dirty="0">
              <a:solidFill>
                <a:schemeClr val="tx1"/>
              </a:solidFill>
            </a:rPr>
            <a:t> </a:t>
          </a:r>
          <a:r>
            <a:rPr lang="en-GB" sz="1600" kern="1200" dirty="0"/>
            <a:t>or call 01204 331 501</a:t>
          </a:r>
          <a:endParaRPr lang="en-US" sz="1600" kern="1200" dirty="0"/>
        </a:p>
      </dsp:txBody>
      <dsp:txXfrm>
        <a:off x="42979" y="1945645"/>
        <a:ext cx="3564320" cy="794467"/>
      </dsp:txXfrm>
    </dsp:sp>
    <dsp:sp modelId="{DFB01C66-ADA2-4E91-B80F-7E323CADE448}">
      <dsp:nvSpPr>
        <dsp:cNvPr id="0" name=""/>
        <dsp:cNvSpPr/>
      </dsp:nvSpPr>
      <dsp:spPr>
        <a:xfrm>
          <a:off x="0" y="2829171"/>
          <a:ext cx="3650278" cy="880425"/>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dirty="0"/>
            <a:t>Targeted Early Help </a:t>
          </a:r>
          <a:r>
            <a:rPr lang="en-GB" sz="1600" kern="1200" dirty="0"/>
            <a:t>– complex families - online referral form</a:t>
          </a:r>
          <a:endParaRPr lang="en-US" sz="1600" kern="1200" dirty="0"/>
        </a:p>
      </dsp:txBody>
      <dsp:txXfrm>
        <a:off x="42979" y="2872150"/>
        <a:ext cx="3564320" cy="7944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C3DF4-E83B-4A66-9715-98BBD75270EE}">
      <dsp:nvSpPr>
        <dsp:cNvPr id="0" name=""/>
        <dsp:cNvSpPr/>
      </dsp:nvSpPr>
      <dsp:spPr>
        <a:xfrm>
          <a:off x="0" y="0"/>
          <a:ext cx="6972876" cy="871562"/>
        </a:xfrm>
        <a:prstGeom prst="roundRect">
          <a:avLst/>
        </a:prstGeom>
        <a:solidFill>
          <a:schemeClr val="dk2">
            <a:hueOff val="0"/>
            <a:satOff val="0"/>
            <a:lumOff val="0"/>
            <a:alphaOff val="0"/>
          </a:schemeClr>
        </a:solidFill>
        <a:ln w="22225" cap="rnd"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Arial" panose="020B0604020202020204" pitchFamily="34" charset="0"/>
              <a:cs typeface="Arial" panose="020B0604020202020204" pitchFamily="34" charset="0"/>
            </a:rPr>
            <a:t>Referral</a:t>
          </a:r>
          <a:endParaRPr lang="en-US" sz="2800" b="1" kern="1200" dirty="0">
            <a:latin typeface="Arial" panose="020B0604020202020204" pitchFamily="34" charset="0"/>
            <a:cs typeface="Arial" panose="020B0604020202020204" pitchFamily="34" charset="0"/>
          </a:endParaRPr>
        </a:p>
      </dsp:txBody>
      <dsp:txXfrm>
        <a:off x="42546" y="42546"/>
        <a:ext cx="6887784" cy="786470"/>
      </dsp:txXfrm>
    </dsp:sp>
    <dsp:sp modelId="{CCAA0421-1DEF-4F69-B8CD-E4D685C65AD0}">
      <dsp:nvSpPr>
        <dsp:cNvPr id="0" name=""/>
        <dsp:cNvSpPr/>
      </dsp:nvSpPr>
      <dsp:spPr>
        <a:xfrm>
          <a:off x="0" y="884326"/>
          <a:ext cx="6972876" cy="871562"/>
        </a:xfrm>
        <a:prstGeom prst="roundRect">
          <a:avLst/>
        </a:prstGeom>
        <a:solidFill>
          <a:schemeClr val="dk2">
            <a:hueOff val="0"/>
            <a:satOff val="0"/>
            <a:lumOff val="0"/>
            <a:alphaOff val="0"/>
          </a:schemeClr>
        </a:solidFill>
        <a:ln w="22225" cap="rnd"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Triaged</a:t>
          </a:r>
          <a:r>
            <a:rPr lang="en-GB" sz="1800" kern="1200" dirty="0">
              <a:latin typeface="Arial" panose="020B0604020202020204" pitchFamily="34" charset="0"/>
              <a:cs typeface="Arial" panose="020B0604020202020204" pitchFamily="34" charset="0"/>
            </a:rPr>
            <a:t> – meets threshold – into children's social care </a:t>
          </a:r>
          <a:endParaRPr lang="en-US" sz="1800" kern="1200" dirty="0">
            <a:latin typeface="Arial" panose="020B0604020202020204" pitchFamily="34" charset="0"/>
            <a:cs typeface="Arial" panose="020B0604020202020204" pitchFamily="34" charset="0"/>
          </a:endParaRPr>
        </a:p>
      </dsp:txBody>
      <dsp:txXfrm>
        <a:off x="42546" y="926872"/>
        <a:ext cx="6887784" cy="786470"/>
      </dsp:txXfrm>
    </dsp:sp>
    <dsp:sp modelId="{33AF8CD1-3AF1-42FE-BB41-8EE773D2E56B}">
      <dsp:nvSpPr>
        <dsp:cNvPr id="0" name=""/>
        <dsp:cNvSpPr/>
      </dsp:nvSpPr>
      <dsp:spPr>
        <a:xfrm>
          <a:off x="0" y="1767335"/>
          <a:ext cx="6972876" cy="871562"/>
        </a:xfrm>
        <a:prstGeom prst="roundRect">
          <a:avLst/>
        </a:prstGeom>
        <a:solidFill>
          <a:schemeClr val="dk2">
            <a:hueOff val="0"/>
            <a:satOff val="0"/>
            <a:lumOff val="0"/>
            <a:alphaOff val="0"/>
          </a:schemeClr>
        </a:solidFill>
        <a:ln w="22225" cap="rnd"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Triaged </a:t>
          </a:r>
          <a:r>
            <a:rPr lang="en-GB" sz="1800" kern="1200" dirty="0">
              <a:latin typeface="Arial" panose="020B0604020202020204" pitchFamily="34" charset="0"/>
              <a:cs typeface="Arial" panose="020B0604020202020204" pitchFamily="34" charset="0"/>
            </a:rPr>
            <a:t>– doesn’t meet threshold – EH Access to review</a:t>
          </a:r>
        </a:p>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CONSENT needed – no consent means we cannot action</a:t>
          </a:r>
          <a:endParaRPr lang="en-US" sz="1800" kern="1200" dirty="0">
            <a:latin typeface="Arial" panose="020B0604020202020204" pitchFamily="34" charset="0"/>
            <a:cs typeface="Arial" panose="020B0604020202020204" pitchFamily="34" charset="0"/>
          </a:endParaRPr>
        </a:p>
      </dsp:txBody>
      <dsp:txXfrm>
        <a:off x="42546" y="1809881"/>
        <a:ext cx="6887784" cy="786470"/>
      </dsp:txXfrm>
    </dsp:sp>
    <dsp:sp modelId="{D7DD7273-4B29-4D4F-A9C6-4A553EF503A3}">
      <dsp:nvSpPr>
        <dsp:cNvPr id="0" name=""/>
        <dsp:cNvSpPr/>
      </dsp:nvSpPr>
      <dsp:spPr>
        <a:xfrm>
          <a:off x="0" y="2650344"/>
          <a:ext cx="6972876" cy="871562"/>
        </a:xfrm>
        <a:prstGeom prst="roundRect">
          <a:avLst/>
        </a:prstGeom>
        <a:solidFill>
          <a:schemeClr val="dk2">
            <a:hueOff val="0"/>
            <a:satOff val="0"/>
            <a:lumOff val="0"/>
            <a:alphaOff val="0"/>
          </a:schemeClr>
        </a:solidFill>
        <a:ln w="22225" cap="rnd"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EH Access </a:t>
          </a:r>
          <a:r>
            <a:rPr lang="en-GB" sz="1800" kern="1200" dirty="0">
              <a:latin typeface="Arial" panose="020B0604020202020204" pitchFamily="34" charset="0"/>
              <a:cs typeface="Arial" panose="020B0604020202020204" pitchFamily="34" charset="0"/>
            </a:rPr>
            <a:t>– navigated to Targeted Ealy Help for complex needs including Targeted Youth Support offer- specialist support - </a:t>
          </a:r>
          <a:r>
            <a:rPr lang="en-GB" sz="1800" kern="1200" dirty="0" err="1">
              <a:latin typeface="Arial" panose="020B0604020202020204" pitchFamily="34" charset="0"/>
              <a:cs typeface="Arial" panose="020B0604020202020204" pitchFamily="34" charset="0"/>
            </a:rPr>
            <a:t>eg</a:t>
          </a:r>
          <a:r>
            <a:rPr lang="en-GB" sz="1800" kern="1200" dirty="0">
              <a:latin typeface="Arial" panose="020B0604020202020204" pitchFamily="34" charset="0"/>
              <a:cs typeface="Arial" panose="020B0604020202020204" pitchFamily="34" charset="0"/>
            </a:rPr>
            <a:t> reducing antisocial behaviour, criminality – consent needed</a:t>
          </a:r>
          <a:endParaRPr lang="en-US" sz="1800" kern="1200" dirty="0">
            <a:latin typeface="Arial" panose="020B0604020202020204" pitchFamily="34" charset="0"/>
            <a:cs typeface="Arial" panose="020B0604020202020204" pitchFamily="34" charset="0"/>
          </a:endParaRPr>
        </a:p>
      </dsp:txBody>
      <dsp:txXfrm>
        <a:off x="42546" y="2692890"/>
        <a:ext cx="6887784" cy="786470"/>
      </dsp:txXfrm>
    </dsp:sp>
    <dsp:sp modelId="{2FE3E72A-B13B-4A88-965F-519BF86DDA38}">
      <dsp:nvSpPr>
        <dsp:cNvPr id="0" name=""/>
        <dsp:cNvSpPr/>
      </dsp:nvSpPr>
      <dsp:spPr>
        <a:xfrm>
          <a:off x="0" y="3533353"/>
          <a:ext cx="6972876" cy="871562"/>
        </a:xfrm>
        <a:prstGeom prst="roundRect">
          <a:avLst/>
        </a:prstGeom>
        <a:solidFill>
          <a:schemeClr val="dk2">
            <a:hueOff val="0"/>
            <a:satOff val="0"/>
            <a:lumOff val="0"/>
            <a:alphaOff val="0"/>
          </a:schemeClr>
        </a:solidFill>
        <a:ln w="22225" cap="rnd"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EH Access </a:t>
          </a:r>
          <a:r>
            <a:rPr lang="en-GB" sz="1800" kern="1200" dirty="0">
              <a:latin typeface="Arial" panose="020B0604020202020204" pitchFamily="34" charset="0"/>
              <a:cs typeface="Arial" panose="020B0604020202020204" pitchFamily="34" charset="0"/>
            </a:rPr>
            <a:t>- support partner agencies where there is already a relationship with the child, to deliver Early Help to child and family via EH  whole family assessment – consent needed</a:t>
          </a:r>
          <a:endParaRPr lang="en-US" sz="1800" kern="1200" dirty="0">
            <a:latin typeface="Arial" panose="020B0604020202020204" pitchFamily="34" charset="0"/>
            <a:cs typeface="Arial" panose="020B0604020202020204" pitchFamily="34" charset="0"/>
          </a:endParaRPr>
        </a:p>
      </dsp:txBody>
      <dsp:txXfrm>
        <a:off x="42546" y="3575899"/>
        <a:ext cx="6887784" cy="786470"/>
      </dsp:txXfrm>
    </dsp:sp>
    <dsp:sp modelId="{C325335D-21C7-428D-9E75-B24D0AF64A85}">
      <dsp:nvSpPr>
        <dsp:cNvPr id="0" name=""/>
        <dsp:cNvSpPr/>
      </dsp:nvSpPr>
      <dsp:spPr>
        <a:xfrm>
          <a:off x="0" y="4416362"/>
          <a:ext cx="6972876" cy="871562"/>
        </a:xfrm>
        <a:prstGeom prst="roundRect">
          <a:avLst/>
        </a:prstGeom>
        <a:solidFill>
          <a:schemeClr val="dk2">
            <a:hueOff val="0"/>
            <a:satOff val="0"/>
            <a:lumOff val="0"/>
            <a:alphaOff val="0"/>
          </a:schemeClr>
        </a:solidFill>
        <a:ln w="22225" cap="rnd"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dirty="0">
              <a:latin typeface="Arial" panose="020B0604020202020204" pitchFamily="34" charset="0"/>
              <a:cs typeface="Arial" panose="020B0604020202020204" pitchFamily="34" charset="0"/>
            </a:rPr>
            <a:t>We know that early help is most effective when it's delivered by someone the family already knows </a:t>
          </a:r>
          <a:r>
            <a:rPr lang="en-GB" sz="1600" b="1" kern="1200" dirty="0" err="1">
              <a:latin typeface="Arial" panose="020B0604020202020204" pitchFamily="34" charset="0"/>
              <a:cs typeface="Arial" panose="020B0604020202020204" pitchFamily="34" charset="0"/>
            </a:rPr>
            <a:t>eg</a:t>
          </a:r>
          <a:r>
            <a:rPr lang="en-GB" sz="1600" b="1" kern="1200" dirty="0">
              <a:latin typeface="Arial" panose="020B0604020202020204" pitchFamily="34" charset="0"/>
              <a:cs typeface="Arial" panose="020B0604020202020204" pitchFamily="34" charset="0"/>
            </a:rPr>
            <a:t> schools. One of Early Help’s primary aims is to support the partnership in delivering early help interventions directly. </a:t>
          </a:r>
          <a:endParaRPr lang="en-US" sz="1600" b="1" kern="1200" dirty="0">
            <a:latin typeface="Arial" panose="020B0604020202020204" pitchFamily="34" charset="0"/>
            <a:cs typeface="Arial" panose="020B0604020202020204" pitchFamily="34" charset="0"/>
          </a:endParaRPr>
        </a:p>
      </dsp:txBody>
      <dsp:txXfrm>
        <a:off x="42546" y="4458908"/>
        <a:ext cx="6887784" cy="7864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F77CFC-AFE6-48F3-A67B-8D6D1A5C699D}">
      <dsp:nvSpPr>
        <dsp:cNvPr id="0" name=""/>
        <dsp:cNvSpPr/>
      </dsp:nvSpPr>
      <dsp:spPr>
        <a:xfrm>
          <a:off x="0" y="1404"/>
          <a:ext cx="2808563" cy="1685138"/>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Reduction in LAC number</a:t>
          </a:r>
          <a:endParaRPr lang="en-US" sz="1800" kern="1200"/>
        </a:p>
      </dsp:txBody>
      <dsp:txXfrm>
        <a:off x="0" y="1404"/>
        <a:ext cx="2808563" cy="1685138"/>
      </dsp:txXfrm>
    </dsp:sp>
    <dsp:sp modelId="{0E0A8E2C-F211-40D5-99FB-68B5BE37544D}">
      <dsp:nvSpPr>
        <dsp:cNvPr id="0" name=""/>
        <dsp:cNvSpPr/>
      </dsp:nvSpPr>
      <dsp:spPr>
        <a:xfrm>
          <a:off x="3089420" y="1404"/>
          <a:ext cx="2808563" cy="1685138"/>
        </a:xfrm>
        <a:prstGeom prst="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 in EHAs and associated plans to respond to need earlier</a:t>
          </a:r>
          <a:endParaRPr lang="en-US" sz="1800" kern="1200"/>
        </a:p>
      </dsp:txBody>
      <dsp:txXfrm>
        <a:off x="3089420" y="1404"/>
        <a:ext cx="2808563" cy="1685138"/>
      </dsp:txXfrm>
    </dsp:sp>
    <dsp:sp modelId="{22675A12-2EFB-408E-81A3-AEF84B16D3BA}">
      <dsp:nvSpPr>
        <dsp:cNvPr id="0" name=""/>
        <dsp:cNvSpPr/>
      </dsp:nvSpPr>
      <dsp:spPr>
        <a:xfrm>
          <a:off x="6178840" y="1404"/>
          <a:ext cx="2808563" cy="1685138"/>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Consistent threshold application and improved partner understanding and confidence in thresholds</a:t>
          </a:r>
          <a:endParaRPr lang="en-US" sz="1800" kern="1200"/>
        </a:p>
      </dsp:txBody>
      <dsp:txXfrm>
        <a:off x="6178840" y="1404"/>
        <a:ext cx="2808563" cy="1685138"/>
      </dsp:txXfrm>
    </dsp:sp>
    <dsp:sp modelId="{B1F71311-A0DA-4FDB-9DAC-F5A56A30991F}">
      <dsp:nvSpPr>
        <dsp:cNvPr id="0" name=""/>
        <dsp:cNvSpPr/>
      </dsp:nvSpPr>
      <dsp:spPr>
        <a:xfrm>
          <a:off x="0" y="1967398"/>
          <a:ext cx="2808563" cy="1685138"/>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Earlier identification of need and timely response</a:t>
          </a:r>
          <a:endParaRPr lang="en-US" sz="1800" kern="1200"/>
        </a:p>
      </dsp:txBody>
      <dsp:txXfrm>
        <a:off x="0" y="1967398"/>
        <a:ext cx="2808563" cy="1685138"/>
      </dsp:txXfrm>
    </dsp:sp>
    <dsp:sp modelId="{0479332F-80ED-4899-B6CD-703BD81826E2}">
      <dsp:nvSpPr>
        <dsp:cNvPr id="0" name=""/>
        <dsp:cNvSpPr/>
      </dsp:nvSpPr>
      <dsp:spPr>
        <a:xfrm>
          <a:off x="3089420" y="1967398"/>
          <a:ext cx="2808563" cy="1685138"/>
        </a:xfrm>
        <a:prstGeom prst="rect">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Increased capacity for Step Downs and associated reduction in re-referrals to social care</a:t>
          </a:r>
          <a:endParaRPr lang="en-US" sz="1800" kern="1200"/>
        </a:p>
      </dsp:txBody>
      <dsp:txXfrm>
        <a:off x="3089420" y="1967398"/>
        <a:ext cx="2808563" cy="1685138"/>
      </dsp:txXfrm>
    </dsp:sp>
    <dsp:sp modelId="{1462275A-AD5A-4827-A45A-0ECD65F66B92}">
      <dsp:nvSpPr>
        <dsp:cNvPr id="0" name=""/>
        <dsp:cNvSpPr/>
      </dsp:nvSpPr>
      <dsp:spPr>
        <a:xfrm>
          <a:off x="6178840" y="1967398"/>
          <a:ext cx="2808563" cy="1685138"/>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EHAP impacting on the reducing inappropriate referrals to Children's Social Care and thus reducing the NFA rate</a:t>
          </a:r>
          <a:endParaRPr lang="en-US" sz="1800" kern="1200"/>
        </a:p>
      </dsp:txBody>
      <dsp:txXfrm>
        <a:off x="6178840" y="1967398"/>
        <a:ext cx="2808563" cy="168513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24379-D294-4842-86A8-A40B177759E0}" type="datetimeFigureOut">
              <a:rPr lang="en-GB" smtClean="0"/>
              <a:t>13/10/2022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B18FCC-26F6-4DB3-945D-293642597B52}" type="slidenum">
              <a:rPr lang="en-GB" smtClean="0"/>
              <a:t>‹#›</a:t>
            </a:fld>
            <a:endParaRPr lang="en-GB"/>
          </a:p>
        </p:txBody>
      </p:sp>
    </p:spTree>
    <p:extLst>
      <p:ext uri="{BB962C8B-B14F-4D97-AF65-F5344CB8AC3E}">
        <p14:creationId xmlns:p14="http://schemas.microsoft.com/office/powerpoint/2010/main" val="2082982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a:t>
            </a:r>
          </a:p>
        </p:txBody>
      </p:sp>
      <p:sp>
        <p:nvSpPr>
          <p:cNvPr id="4" name="Slide Number Placeholder 3"/>
          <p:cNvSpPr>
            <a:spLocks noGrp="1"/>
          </p:cNvSpPr>
          <p:nvPr>
            <p:ph type="sldNum" sz="quarter" idx="5"/>
          </p:nvPr>
        </p:nvSpPr>
        <p:spPr/>
        <p:txBody>
          <a:bodyPr/>
          <a:lstStyle/>
          <a:p>
            <a:fld id="{99B18FCC-26F6-4DB3-945D-293642597B52}" type="slidenum">
              <a:rPr lang="en-GB" smtClean="0"/>
              <a:t>1</a:t>
            </a:fld>
            <a:endParaRPr lang="en-GB"/>
          </a:p>
        </p:txBody>
      </p:sp>
    </p:spTree>
    <p:extLst>
      <p:ext uri="{BB962C8B-B14F-4D97-AF65-F5344CB8AC3E}">
        <p14:creationId xmlns:p14="http://schemas.microsoft.com/office/powerpoint/2010/main" val="3958783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Standards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Clear about role and be prepared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Work together with family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Gather information clearly and sensitively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Joint working with other agencies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Analyse info and inform action plan –SMARTER= Specific, Meaningful/measurable, Achievable, Relevant, Timely, Evaluate and Readjust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Action planning and outcome focus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Fit for purpose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b="1" dirty="0"/>
              <a:t>Regular Reflective </a:t>
            </a:r>
            <a:r>
              <a:rPr lang="en-GB" dirty="0"/>
              <a:t>supervision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99B18FCC-26F6-4DB3-945D-293642597B52}" type="slidenum">
              <a:rPr lang="en-GB" smtClean="0"/>
              <a:t>3</a:t>
            </a:fld>
            <a:endParaRPr lang="en-GB"/>
          </a:p>
        </p:txBody>
      </p:sp>
    </p:spTree>
    <p:extLst>
      <p:ext uri="{BB962C8B-B14F-4D97-AF65-F5344CB8AC3E}">
        <p14:creationId xmlns:p14="http://schemas.microsoft.com/office/powerpoint/2010/main" val="2311705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We are not a monitoring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r>
              <a:rPr lang="en-GB" dirty="0">
                <a:latin typeface="Arial" panose="020B0604020202020204" pitchFamily="34" charset="0"/>
                <a:cs typeface="Arial" panose="020B0604020202020204" pitchFamily="34" charset="0"/>
              </a:rPr>
              <a:t>Partners (schools, health visiting, voluntary sector) to deliver Early Help –complete </a:t>
            </a:r>
            <a:r>
              <a:rPr lang="en-GB" dirty="0" err="1">
                <a:latin typeface="Arial" panose="020B0604020202020204" pitchFamily="34" charset="0"/>
                <a:cs typeface="Arial" panose="020B0604020202020204" pitchFamily="34" charset="0"/>
              </a:rPr>
              <a:t>EHA</a:t>
            </a:r>
            <a:r>
              <a:rPr lang="en-GB" dirty="0">
                <a:latin typeface="Arial" panose="020B0604020202020204" pitchFamily="34" charset="0"/>
                <a:cs typeface="Arial" panose="020B0604020202020204" pitchFamily="34" charset="0"/>
              </a:rPr>
              <a:t> and act as LP</a:t>
            </a:r>
          </a:p>
          <a:p>
            <a:r>
              <a:rPr lang="en-GB" dirty="0">
                <a:latin typeface="Arial" panose="020B0604020202020204" pitchFamily="34" charset="0"/>
                <a:cs typeface="Arial" panose="020B0604020202020204" pitchFamily="34" charset="0"/>
              </a:rPr>
              <a:t>Partners can contact Early Help Access Point directly for information, advice and guidance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endParaRPr lang="en-GB" dirty="0"/>
          </a:p>
          <a:p>
            <a:r>
              <a:rPr lang="en-GB" b="1" dirty="0"/>
              <a:t>Providing timely support is vital. Addressing a child or family's needs early on can reduce risk factors and increase protective factors in a child's life (Early Intervention Foundation (</a:t>
            </a:r>
            <a:r>
              <a:rPr lang="en-GB" b="1" dirty="0" err="1"/>
              <a:t>EIF</a:t>
            </a:r>
            <a:r>
              <a:rPr lang="en-GB" b="1" dirty="0"/>
              <a:t>), 2021).</a:t>
            </a:r>
          </a:p>
        </p:txBody>
      </p:sp>
      <p:sp>
        <p:nvSpPr>
          <p:cNvPr id="4" name="Slide Number Placeholder 3"/>
          <p:cNvSpPr>
            <a:spLocks noGrp="1"/>
          </p:cNvSpPr>
          <p:nvPr>
            <p:ph type="sldNum" sz="quarter" idx="5"/>
          </p:nvPr>
        </p:nvSpPr>
        <p:spPr/>
        <p:txBody>
          <a:bodyPr/>
          <a:lstStyle/>
          <a:p>
            <a:fld id="{99B18FCC-26F6-4DB3-945D-293642597B52}" type="slidenum">
              <a:rPr lang="en-GB" smtClean="0"/>
              <a:t>4</a:t>
            </a:fld>
            <a:endParaRPr lang="en-GB"/>
          </a:p>
        </p:txBody>
      </p:sp>
    </p:spTree>
    <p:extLst>
      <p:ext uri="{BB962C8B-B14F-4D97-AF65-F5344CB8AC3E}">
        <p14:creationId xmlns:p14="http://schemas.microsoft.com/office/powerpoint/2010/main" val="3567661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GB" dirty="0"/>
          </a:p>
          <a:p>
            <a:pPr marL="0" indent="0">
              <a:buFont typeface="+mj-lt"/>
              <a:buNone/>
            </a:pPr>
            <a:endParaRPr lang="en-GB" dirty="0"/>
          </a:p>
        </p:txBody>
      </p:sp>
      <p:sp>
        <p:nvSpPr>
          <p:cNvPr id="4" name="Slide Number Placeholder 3"/>
          <p:cNvSpPr>
            <a:spLocks noGrp="1"/>
          </p:cNvSpPr>
          <p:nvPr>
            <p:ph type="sldNum" sz="quarter" idx="5"/>
          </p:nvPr>
        </p:nvSpPr>
        <p:spPr/>
        <p:txBody>
          <a:bodyPr/>
          <a:lstStyle/>
          <a:p>
            <a:fld id="{99B18FCC-26F6-4DB3-945D-293642597B52}" type="slidenum">
              <a:rPr lang="en-GB" smtClean="0"/>
              <a:t>5</a:t>
            </a:fld>
            <a:endParaRPr lang="en-GB"/>
          </a:p>
        </p:txBody>
      </p:sp>
    </p:spTree>
    <p:extLst>
      <p:ext uri="{BB962C8B-B14F-4D97-AF65-F5344CB8AC3E}">
        <p14:creationId xmlns:p14="http://schemas.microsoft.com/office/powerpoint/2010/main" val="818057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B18FCC-26F6-4DB3-945D-293642597B52}" type="slidenum">
              <a:rPr lang="en-GB" smtClean="0"/>
              <a:t>6</a:t>
            </a:fld>
            <a:endParaRPr lang="en-GB"/>
          </a:p>
        </p:txBody>
      </p:sp>
    </p:spTree>
    <p:extLst>
      <p:ext uri="{BB962C8B-B14F-4D97-AF65-F5344CB8AC3E}">
        <p14:creationId xmlns:p14="http://schemas.microsoft.com/office/powerpoint/2010/main" val="3941266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B18FCC-26F6-4DB3-945D-293642597B52}" type="slidenum">
              <a:rPr lang="en-GB" smtClean="0"/>
              <a:t>7</a:t>
            </a:fld>
            <a:endParaRPr lang="en-GB"/>
          </a:p>
        </p:txBody>
      </p:sp>
    </p:spTree>
    <p:extLst>
      <p:ext uri="{BB962C8B-B14F-4D97-AF65-F5344CB8AC3E}">
        <p14:creationId xmlns:p14="http://schemas.microsoft.com/office/powerpoint/2010/main" val="3675406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EHAP</a:t>
            </a:r>
            <a:r>
              <a:rPr lang="en-GB" dirty="0"/>
              <a:t>-triage from the front door and identify the most appropriate agency to offer early help</a:t>
            </a:r>
          </a:p>
          <a:p>
            <a:endParaRPr lang="en-GB" dirty="0"/>
          </a:p>
          <a:p>
            <a:r>
              <a:rPr lang="en-GB" dirty="0"/>
              <a:t>Targeted Early Help – </a:t>
            </a:r>
            <a:r>
              <a:rPr lang="en-GB" dirty="0" err="1"/>
              <a:t>EHA</a:t>
            </a:r>
            <a:r>
              <a:rPr lang="en-GB" dirty="0"/>
              <a:t>, </a:t>
            </a:r>
            <a:r>
              <a:rPr lang="en-GB" dirty="0" err="1"/>
              <a:t>TAF,LP</a:t>
            </a:r>
            <a:r>
              <a:rPr lang="en-GB" dirty="0"/>
              <a:t> - Targeted Early Help – North South and West Teams covering the 9 neighbourhood areas</a:t>
            </a:r>
          </a:p>
          <a:p>
            <a:endParaRPr lang="en-GB" dirty="0"/>
          </a:p>
          <a:p>
            <a:r>
              <a:rPr lang="en-GB" dirty="0"/>
              <a:t>Targeted Youth Support – </a:t>
            </a:r>
            <a:r>
              <a:rPr lang="en-GB" dirty="0" err="1"/>
              <a:t>EHA</a:t>
            </a:r>
            <a:r>
              <a:rPr lang="en-GB" dirty="0"/>
              <a:t> TAF LP</a:t>
            </a:r>
          </a:p>
          <a:p>
            <a:endParaRPr lang="en-GB" dirty="0"/>
          </a:p>
          <a:p>
            <a:r>
              <a:rPr lang="en-GB" dirty="0"/>
              <a:t>Serious Youth Violence – </a:t>
            </a:r>
            <a:r>
              <a:rPr lang="en-GB" dirty="0" err="1"/>
              <a:t>EHS</a:t>
            </a:r>
            <a:r>
              <a:rPr lang="en-GB" dirty="0"/>
              <a:t> TAF LP</a:t>
            </a:r>
          </a:p>
          <a:p>
            <a:endParaRPr lang="en-GB" dirty="0"/>
          </a:p>
          <a:p>
            <a:r>
              <a:rPr lang="en-GB" dirty="0"/>
              <a:t>TAS – 12 schools</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9B18FCC-26F6-4DB3-945D-293642597B52}" type="slidenum">
              <a:rPr lang="en-GB" smtClean="0"/>
              <a:t>8</a:t>
            </a:fld>
            <a:endParaRPr lang="en-GB"/>
          </a:p>
        </p:txBody>
      </p:sp>
    </p:spTree>
    <p:extLst>
      <p:ext uri="{BB962C8B-B14F-4D97-AF65-F5344CB8AC3E}">
        <p14:creationId xmlns:p14="http://schemas.microsoft.com/office/powerpoint/2010/main" val="213560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provide support and advice relating to interventions to the Team Around the School  </a:t>
            </a:r>
            <a:r>
              <a:rPr lang="en-GB" sz="1800" dirty="0" err="1">
                <a:effectLst/>
                <a:latin typeface="Arial" panose="020B0604020202020204" pitchFamily="34" charset="0"/>
                <a:ea typeface="Calibri" panose="020F0502020204030204" pitchFamily="34" charset="0"/>
              </a:rPr>
              <a:t>BLGC</a:t>
            </a:r>
            <a:r>
              <a:rPr lang="en-GB" sz="1800" dirty="0">
                <a:effectLst/>
                <a:latin typeface="Arial" panose="020B0604020202020204" pitchFamily="34" charset="0"/>
                <a:ea typeface="Calibri" panose="020F0502020204030204" pitchFamily="34" charset="0"/>
              </a:rPr>
              <a:t>, Fort Alice CAMHS etc</a:t>
            </a:r>
            <a:endParaRPr lang="en-GB" dirty="0"/>
          </a:p>
        </p:txBody>
      </p:sp>
      <p:sp>
        <p:nvSpPr>
          <p:cNvPr id="4" name="Slide Number Placeholder 3"/>
          <p:cNvSpPr>
            <a:spLocks noGrp="1"/>
          </p:cNvSpPr>
          <p:nvPr>
            <p:ph type="sldNum" sz="quarter" idx="5"/>
          </p:nvPr>
        </p:nvSpPr>
        <p:spPr/>
        <p:txBody>
          <a:bodyPr/>
          <a:lstStyle/>
          <a:p>
            <a:fld id="{99B18FCC-26F6-4DB3-945D-293642597B52}" type="slidenum">
              <a:rPr lang="en-GB" smtClean="0"/>
              <a:t>9</a:t>
            </a:fld>
            <a:endParaRPr lang="en-GB"/>
          </a:p>
        </p:txBody>
      </p:sp>
    </p:spTree>
    <p:extLst>
      <p:ext uri="{BB962C8B-B14F-4D97-AF65-F5344CB8AC3E}">
        <p14:creationId xmlns:p14="http://schemas.microsoft.com/office/powerpoint/2010/main" val="1780235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B18FCC-26F6-4DB3-945D-293642597B52}" type="slidenum">
              <a:rPr lang="en-GB" smtClean="0"/>
              <a:t>14</a:t>
            </a:fld>
            <a:endParaRPr lang="en-GB"/>
          </a:p>
        </p:txBody>
      </p:sp>
    </p:spTree>
    <p:extLst>
      <p:ext uri="{BB962C8B-B14F-4D97-AF65-F5344CB8AC3E}">
        <p14:creationId xmlns:p14="http://schemas.microsoft.com/office/powerpoint/2010/main" val="2617376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39412D-4EA4-4488-A8D1-D6259C6FCAD4}"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2987208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39412D-4EA4-4488-A8D1-D6259C6FCAD4}"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723977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39412D-4EA4-4488-A8D1-D6259C6FCAD4}"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BCD871E-5C9E-4D2F-86F3-4B2EE83EFB9B}"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69136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E39412D-4EA4-4488-A8D1-D6259C6FCAD4}" type="datetimeFigureOut">
              <a:rPr lang="en-GB" smtClean="0"/>
              <a:t>13/10/2022</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3256683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E39412D-4EA4-4488-A8D1-D6259C6FCAD4}" type="datetimeFigureOut">
              <a:rPr lang="en-GB" smtClean="0"/>
              <a:t>13/10/2022</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BCD871E-5C9E-4D2F-86F3-4B2EE83EFB9B}"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16421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E39412D-4EA4-4488-A8D1-D6259C6FCAD4}" type="datetimeFigureOut">
              <a:rPr lang="en-GB" smtClean="0"/>
              <a:t>13/10/2022</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3708266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39412D-4EA4-4488-A8D1-D6259C6FCAD4}"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2876676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39412D-4EA4-4488-A8D1-D6259C6FCAD4}"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2150845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39412D-4EA4-4488-A8D1-D6259C6FCAD4}"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2903671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39412D-4EA4-4488-A8D1-D6259C6FCAD4}"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1312342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39412D-4EA4-4488-A8D1-D6259C6FCAD4}" type="datetimeFigureOut">
              <a:rPr lang="en-GB" smtClean="0"/>
              <a:t>13/10/2022</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352505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39412D-4EA4-4488-A8D1-D6259C6FCAD4}" type="datetimeFigureOut">
              <a:rPr lang="en-GB" smtClean="0"/>
              <a:t>13/10/2022</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3364800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39412D-4EA4-4488-A8D1-D6259C6FCAD4}" type="datetimeFigureOut">
              <a:rPr lang="en-GB" smtClean="0"/>
              <a:t>13/10/2022</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2020264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9412D-4EA4-4488-A8D1-D6259C6FCAD4}" type="datetimeFigureOut">
              <a:rPr lang="en-GB" smtClean="0"/>
              <a:t>13/10/2022</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128116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39412D-4EA4-4488-A8D1-D6259C6FCAD4}" type="datetimeFigureOut">
              <a:rPr lang="en-GB" smtClean="0"/>
              <a:t>13/10/2022</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174403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39412D-4EA4-4488-A8D1-D6259C6FCAD4}" type="datetimeFigureOut">
              <a:rPr lang="en-GB" smtClean="0"/>
              <a:t>13/10/2022</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BCD871E-5C9E-4D2F-86F3-4B2EE83EFB9B}" type="slidenum">
              <a:rPr lang="en-GB" smtClean="0"/>
              <a:t>‹#›</a:t>
            </a:fld>
            <a:endParaRPr lang="en-GB"/>
          </a:p>
        </p:txBody>
      </p:sp>
    </p:spTree>
    <p:extLst>
      <p:ext uri="{BB962C8B-B14F-4D97-AF65-F5344CB8AC3E}">
        <p14:creationId xmlns:p14="http://schemas.microsoft.com/office/powerpoint/2010/main" val="260597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E39412D-4EA4-4488-A8D1-D6259C6FCAD4}" type="datetimeFigureOut">
              <a:rPr lang="en-GB" smtClean="0"/>
              <a:t>13/10/2022</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BCD871E-5C9E-4D2F-86F3-4B2EE83EFB9B}" type="slidenum">
              <a:rPr lang="en-GB" smtClean="0"/>
              <a:t>‹#›</a:t>
            </a:fld>
            <a:endParaRPr lang="en-GB"/>
          </a:p>
        </p:txBody>
      </p:sp>
    </p:spTree>
    <p:extLst>
      <p:ext uri="{BB962C8B-B14F-4D97-AF65-F5344CB8AC3E}">
        <p14:creationId xmlns:p14="http://schemas.microsoft.com/office/powerpoint/2010/main" val="87443050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CF53A8-F304-4699-9DA8-11592B075561}"/>
              </a:ext>
            </a:extLst>
          </p:cNvPr>
          <p:cNvSpPr>
            <a:spLocks noGrp="1"/>
          </p:cNvSpPr>
          <p:nvPr>
            <p:ph type="ctrTitle"/>
          </p:nvPr>
        </p:nvSpPr>
        <p:spPr>
          <a:xfrm>
            <a:off x="711200" y="1041081"/>
            <a:ext cx="9144000" cy="5136197"/>
          </a:xfrm>
        </p:spPr>
        <p:txBody>
          <a:bodyPr/>
          <a:lstStyle/>
          <a:p>
            <a:pPr>
              <a:lnSpc>
                <a:spcPct val="107000"/>
              </a:lnSpc>
              <a:spcBef>
                <a:spcPts val="2400"/>
              </a:spcBef>
              <a:spcAft>
                <a:spcPts val="600"/>
              </a:spcAft>
            </a:pPr>
            <a:r>
              <a:rPr lang="en-GB" b="1" dirty="0">
                <a:solidFill>
                  <a:srgbClr val="A62D2D"/>
                </a:solidFill>
                <a:latin typeface="Arial" panose="020B0604020202020204" pitchFamily="34" charset="0"/>
                <a:ea typeface="Calibri" panose="020F0502020204030204" pitchFamily="34" charset="0"/>
                <a:cs typeface="Times New Roman" panose="02020603050405020304" pitchFamily="18" charset="0"/>
              </a:rPr>
              <a:t>Integrated Front Door</a:t>
            </a:r>
            <a:br>
              <a:rPr lang="en-GB" b="1" dirty="0">
                <a:solidFill>
                  <a:srgbClr val="A62D2D"/>
                </a:solidFill>
                <a:latin typeface="Arial" panose="020B0604020202020204" pitchFamily="34" charset="0"/>
                <a:ea typeface="Calibri" panose="020F0502020204030204" pitchFamily="34" charset="0"/>
                <a:cs typeface="Times New Roman" panose="02020603050405020304" pitchFamily="18" charset="0"/>
              </a:rPr>
            </a:br>
            <a:r>
              <a:rPr lang="en-GB" b="1" dirty="0">
                <a:solidFill>
                  <a:srgbClr val="A62D2D"/>
                </a:solidFill>
                <a:latin typeface="Arial" panose="020B0604020202020204" pitchFamily="34" charset="0"/>
                <a:ea typeface="Calibri" panose="020F0502020204030204" pitchFamily="34" charset="0"/>
                <a:cs typeface="Times New Roman" panose="02020603050405020304" pitchFamily="18" charset="0"/>
              </a:rPr>
              <a:t> &amp; </a:t>
            </a:r>
            <a:br>
              <a:rPr lang="en-GB" b="1" dirty="0">
                <a:solidFill>
                  <a:srgbClr val="A62D2D"/>
                </a:solidFill>
                <a:latin typeface="Arial" panose="020B0604020202020204" pitchFamily="34" charset="0"/>
                <a:ea typeface="Calibri" panose="020F0502020204030204" pitchFamily="34" charset="0"/>
                <a:cs typeface="Times New Roman" panose="02020603050405020304" pitchFamily="18" charset="0"/>
              </a:rPr>
            </a:br>
            <a:r>
              <a:rPr lang="en-GB" b="1" dirty="0">
                <a:solidFill>
                  <a:srgbClr val="A62D2D"/>
                </a:solidFill>
                <a:latin typeface="Arial" panose="020B0604020202020204" pitchFamily="34" charset="0"/>
                <a:ea typeface="Calibri" panose="020F0502020204030204" pitchFamily="34" charset="0"/>
                <a:cs typeface="Times New Roman" panose="02020603050405020304" pitchFamily="18" charset="0"/>
              </a:rPr>
              <a:t>Early Help Access Point</a:t>
            </a:r>
            <a:br>
              <a:rPr lang="en-GB" b="1" dirty="0">
                <a:solidFill>
                  <a:srgbClr val="A62D2D"/>
                </a:solidFill>
                <a:latin typeface="Arial" panose="020B0604020202020204" pitchFamily="34" charset="0"/>
                <a:ea typeface="Calibri" panose="020F0502020204030204" pitchFamily="34" charset="0"/>
                <a:cs typeface="Times New Roman" panose="02020603050405020304" pitchFamily="18" charset="0"/>
              </a:rPr>
            </a:br>
            <a:br>
              <a:rPr lang="en-GB" b="1" dirty="0">
                <a:solidFill>
                  <a:srgbClr val="A62D2D"/>
                </a:solidFill>
                <a:latin typeface="Arial" panose="020B0604020202020204" pitchFamily="34" charset="0"/>
                <a:ea typeface="Calibri" panose="020F0502020204030204" pitchFamily="34" charset="0"/>
                <a:cs typeface="Times New Roman" panose="02020603050405020304" pitchFamily="18" charset="0"/>
              </a:rPr>
            </a:br>
            <a:endParaRPr lang="en-GB" dirty="0"/>
          </a:p>
        </p:txBody>
      </p:sp>
      <p:pic>
        <p:nvPicPr>
          <p:cNvPr id="6" name="Picture 5" descr="Icon&#10;&#10;Description automatically generated">
            <a:extLst>
              <a:ext uri="{FF2B5EF4-FFF2-40B4-BE49-F238E27FC236}">
                <a16:creationId xmlns:a16="http://schemas.microsoft.com/office/drawing/2014/main" id="{76C47325-0964-45A1-891E-CECE726283EF}"/>
              </a:ext>
            </a:extLst>
          </p:cNvPr>
          <p:cNvPicPr>
            <a:picLocks noChangeAspect="1"/>
          </p:cNvPicPr>
          <p:nvPr/>
        </p:nvPicPr>
        <p:blipFill>
          <a:blip r:embed="rId3"/>
          <a:stretch>
            <a:fillRect/>
          </a:stretch>
        </p:blipFill>
        <p:spPr>
          <a:xfrm>
            <a:off x="9035172" y="2867500"/>
            <a:ext cx="4546475" cy="4594074"/>
          </a:xfrm>
          <a:prstGeom prst="rect">
            <a:avLst/>
          </a:prstGeom>
        </p:spPr>
      </p:pic>
      <p:sp>
        <p:nvSpPr>
          <p:cNvPr id="7" name="Subtitle 4">
            <a:extLst>
              <a:ext uri="{FF2B5EF4-FFF2-40B4-BE49-F238E27FC236}">
                <a16:creationId xmlns:a16="http://schemas.microsoft.com/office/drawing/2014/main" id="{E757E859-3B9F-4AE6-BC4B-F82C00F8ADD5}"/>
              </a:ext>
            </a:extLst>
          </p:cNvPr>
          <p:cNvSpPr txBox="1">
            <a:spLocks/>
          </p:cNvSpPr>
          <p:nvPr/>
        </p:nvSpPr>
        <p:spPr>
          <a:xfrm>
            <a:off x="47869" y="6519711"/>
            <a:ext cx="7028790" cy="6765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rgbClr val="8C0821"/>
                </a:solidFill>
              </a:rPr>
              <a:t>Caireen Rice September 2021</a:t>
            </a:r>
          </a:p>
        </p:txBody>
      </p:sp>
    </p:spTree>
    <p:extLst>
      <p:ext uri="{BB962C8B-B14F-4D97-AF65-F5344CB8AC3E}">
        <p14:creationId xmlns:p14="http://schemas.microsoft.com/office/powerpoint/2010/main" val="3684237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08774-5402-4E41-BDC4-948114F80BD8}"/>
              </a:ext>
            </a:extLst>
          </p:cNvPr>
          <p:cNvSpPr>
            <a:spLocks noGrp="1"/>
          </p:cNvSpPr>
          <p:nvPr>
            <p:ph type="title"/>
          </p:nvPr>
        </p:nvSpPr>
        <p:spPr>
          <a:xfrm>
            <a:off x="649224" y="645106"/>
            <a:ext cx="3650279" cy="1259894"/>
          </a:xfrm>
        </p:spPr>
        <p:txBody>
          <a:bodyPr>
            <a:normAutofit/>
          </a:bodyPr>
          <a:lstStyle/>
          <a:p>
            <a:r>
              <a:rPr lang="en-GB" b="1" dirty="0">
                <a:latin typeface="Arial" panose="020B0604020202020204" pitchFamily="34" charset="0"/>
                <a:cs typeface="Arial" panose="020B0604020202020204" pitchFamily="34" charset="0"/>
              </a:rPr>
              <a:t>How to make contact</a:t>
            </a:r>
          </a:p>
        </p:txBody>
      </p:sp>
      <p:sp>
        <p:nvSpPr>
          <p:cNvPr id="16" name="Rectangle 15">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9" name="Picture 2" descr="Happy Families">
            <a:extLst>
              <a:ext uri="{FF2B5EF4-FFF2-40B4-BE49-F238E27FC236}">
                <a16:creationId xmlns:a16="http://schemas.microsoft.com/office/drawing/2014/main" id="{239C558D-C033-4DBF-B292-F7C303D905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20" r="13870" b="1"/>
          <a:stretch/>
        </p:blipFill>
        <p:spPr bwMode="auto">
          <a:xfrm>
            <a:off x="4619543" y="1256588"/>
            <a:ext cx="6953577" cy="4019757"/>
          </a:xfrm>
          <a:prstGeom prst="rect">
            <a:avLst/>
          </a:prstGeom>
          <a:noFill/>
          <a:extLst>
            <a:ext uri="{909E8E84-426E-40DD-AFC4-6F175D3DCCD1}">
              <a14:hiddenFill xmlns:a14="http://schemas.microsoft.com/office/drawing/2010/main">
                <a:solidFill>
                  <a:srgbClr val="FFFFFF"/>
                </a:solidFill>
              </a14:hiddenFill>
            </a:ext>
          </a:extLst>
        </p:spPr>
      </p:pic>
      <p:sp>
        <p:nvSpPr>
          <p:cNvPr id="18"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DD89A3C-1271-4BB3-BA9B-C7E4F3579B03}"/>
              </a:ext>
            </a:extLst>
          </p:cNvPr>
          <p:cNvGraphicFramePr>
            <a:graphicFrameLocks noGrp="1"/>
          </p:cNvGraphicFramePr>
          <p:nvPr>
            <p:ph idx="1"/>
            <p:extLst>
              <p:ext uri="{D42A27DB-BD31-4B8C-83A1-F6EECF244321}">
                <p14:modId xmlns:p14="http://schemas.microsoft.com/office/powerpoint/2010/main" val="3678820955"/>
              </p:ext>
            </p:extLst>
          </p:nvPr>
        </p:nvGraphicFramePr>
        <p:xfrm>
          <a:off x="649225" y="2133600"/>
          <a:ext cx="3650278" cy="3759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8215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4" name="Rectangle 17">
            <a:extLst>
              <a:ext uri="{FF2B5EF4-FFF2-40B4-BE49-F238E27FC236}">
                <a16:creationId xmlns:a16="http://schemas.microsoft.com/office/drawing/2014/main" id="{E491B121-12B5-4977-A064-636AB0B9B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9246CA-D3AC-4B6D-924E-CFF31ED61A25}"/>
              </a:ext>
            </a:extLst>
          </p:cNvPr>
          <p:cNvSpPr>
            <a:spLocks noGrp="1"/>
          </p:cNvSpPr>
          <p:nvPr>
            <p:ph type="title"/>
          </p:nvPr>
        </p:nvSpPr>
        <p:spPr>
          <a:xfrm>
            <a:off x="649224" y="645106"/>
            <a:ext cx="6574536" cy="1259894"/>
          </a:xfrm>
        </p:spPr>
        <p:txBody>
          <a:bodyPr>
            <a:normAutofit/>
          </a:bodyPr>
          <a:lstStyle/>
          <a:p>
            <a:r>
              <a:rPr lang="en-GB"/>
              <a:t>3 pathways from referral</a:t>
            </a:r>
          </a:p>
        </p:txBody>
      </p:sp>
      <p:sp>
        <p:nvSpPr>
          <p:cNvPr id="25" name="Rectangle 19">
            <a:extLst>
              <a:ext uri="{FF2B5EF4-FFF2-40B4-BE49-F238E27FC236}">
                <a16:creationId xmlns:a16="http://schemas.microsoft.com/office/drawing/2014/main" id="{2ED05F70-AB3E-4472-B26B-EFE6A5A59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Icon&#10;&#10;Description automatically generated">
            <a:extLst>
              <a:ext uri="{FF2B5EF4-FFF2-40B4-BE49-F238E27FC236}">
                <a16:creationId xmlns:a16="http://schemas.microsoft.com/office/drawing/2014/main" id="{18FD3582-6BAF-4FF5-8630-C1175E1C3270}"/>
              </a:ext>
            </a:extLst>
          </p:cNvPr>
          <p:cNvPicPr>
            <a:picLocks noChangeAspect="1"/>
          </p:cNvPicPr>
          <p:nvPr/>
        </p:nvPicPr>
        <p:blipFill rotWithShape="1">
          <a:blip r:embed="rId2"/>
          <a:srcRect r="11170" b="-1"/>
          <a:stretch/>
        </p:blipFill>
        <p:spPr>
          <a:xfrm>
            <a:off x="8120888" y="1796418"/>
            <a:ext cx="3981455" cy="3981442"/>
          </a:xfrm>
          <a:prstGeom prst="rect">
            <a:avLst/>
          </a:prstGeom>
        </p:spPr>
      </p:pic>
      <p:sp>
        <p:nvSpPr>
          <p:cNvPr id="26" name="Freeform 11">
            <a:extLst>
              <a:ext uri="{FF2B5EF4-FFF2-40B4-BE49-F238E27FC236}">
                <a16:creationId xmlns:a16="http://schemas.microsoft.com/office/drawing/2014/main" id="{21F6BE39-9E37-45F0-B10C-92305CFB7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2E0AAC32-29E1-4191-84B9-78C10DBAB818}"/>
              </a:ext>
            </a:extLst>
          </p:cNvPr>
          <p:cNvGraphicFramePr>
            <a:graphicFrameLocks noGrp="1"/>
          </p:cNvGraphicFramePr>
          <p:nvPr>
            <p:ph idx="1"/>
            <p:extLst>
              <p:ext uri="{D42A27DB-BD31-4B8C-83A1-F6EECF244321}">
                <p14:modId xmlns:p14="http://schemas.microsoft.com/office/powerpoint/2010/main" val="1526840724"/>
              </p:ext>
            </p:extLst>
          </p:nvPr>
        </p:nvGraphicFramePr>
        <p:xfrm>
          <a:off x="1148012" y="1393515"/>
          <a:ext cx="6972876" cy="5289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4964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D1C02-C73B-4004-ACBC-8287D1210DC2}"/>
              </a:ext>
            </a:extLst>
          </p:cNvPr>
          <p:cNvSpPr>
            <a:spLocks noGrp="1"/>
          </p:cNvSpPr>
          <p:nvPr>
            <p:ph type="title"/>
          </p:nvPr>
        </p:nvSpPr>
        <p:spPr/>
        <p:txBody>
          <a:bodyPr/>
          <a:lstStyle/>
          <a:p>
            <a:r>
              <a:rPr lang="en-GB" dirty="0"/>
              <a:t>Social Work Assessment Teams 	</a:t>
            </a:r>
          </a:p>
        </p:txBody>
      </p:sp>
      <p:sp>
        <p:nvSpPr>
          <p:cNvPr id="3" name="Content Placeholder 2">
            <a:extLst>
              <a:ext uri="{FF2B5EF4-FFF2-40B4-BE49-F238E27FC236}">
                <a16:creationId xmlns:a16="http://schemas.microsoft.com/office/drawing/2014/main" id="{25C34403-73DF-4DB6-8CC3-1C91B6FB9823}"/>
              </a:ext>
            </a:extLst>
          </p:cNvPr>
          <p:cNvSpPr>
            <a:spLocks noGrp="1"/>
          </p:cNvSpPr>
          <p:nvPr>
            <p:ph idx="1"/>
          </p:nvPr>
        </p:nvSpPr>
        <p:spPr>
          <a:xfrm>
            <a:off x="1108365" y="1801091"/>
            <a:ext cx="10396248" cy="5056909"/>
          </a:xfrm>
        </p:spPr>
        <p:txBody>
          <a:bodyPr>
            <a:normAutofit fontScale="32500" lnSpcReduction="20000"/>
          </a:bodyPr>
          <a:lstStyle/>
          <a:p>
            <a:pPr marL="0" indent="0">
              <a:buNone/>
            </a:pPr>
            <a:r>
              <a:rPr lang="en-GB" sz="7400" dirty="0"/>
              <a:t>3 Social Work Assessment Teams within the Referral and Assessment Service</a:t>
            </a:r>
          </a:p>
          <a:p>
            <a:pPr marL="0" indent="0">
              <a:buNone/>
            </a:pPr>
            <a:endParaRPr lang="en-GB" sz="7400" dirty="0"/>
          </a:p>
          <a:p>
            <a:pPr marL="0" indent="0">
              <a:buNone/>
            </a:pPr>
            <a:r>
              <a:rPr lang="en-GB" sz="7400" dirty="0"/>
              <a:t>Lesser pressures on duty weeks as not triaging referrals whilst managing allocated work </a:t>
            </a:r>
          </a:p>
          <a:p>
            <a:pPr marL="0" indent="0">
              <a:buNone/>
            </a:pPr>
            <a:endParaRPr lang="en-GB" sz="7400" dirty="0"/>
          </a:p>
          <a:p>
            <a:pPr marL="0" indent="0">
              <a:buNone/>
            </a:pPr>
            <a:r>
              <a:rPr lang="en-GB" sz="7400" dirty="0"/>
              <a:t>Social workers more readily available for their families</a:t>
            </a:r>
          </a:p>
          <a:p>
            <a:pPr marL="0" indent="0">
              <a:buNone/>
            </a:pPr>
            <a:endParaRPr lang="en-GB" sz="7400" dirty="0"/>
          </a:p>
          <a:p>
            <a:pPr marL="0" indent="0">
              <a:buNone/>
            </a:pPr>
            <a:r>
              <a:rPr lang="en-GB" sz="7400" dirty="0"/>
              <a:t>Children being seen more quickly upon allocation of assessment </a:t>
            </a:r>
          </a:p>
          <a:p>
            <a:pPr marL="0" indent="0">
              <a:buNone/>
            </a:pPr>
            <a:endParaRPr lang="en-GB" sz="7400" dirty="0"/>
          </a:p>
          <a:p>
            <a:pPr marL="0" indent="0">
              <a:buNone/>
            </a:pPr>
            <a:r>
              <a:rPr lang="en-GB" sz="7400" dirty="0"/>
              <a:t>Managers more available to complete strategy meeting in a timely manner </a:t>
            </a:r>
          </a:p>
          <a:p>
            <a:pPr marL="0" indent="0">
              <a:buNone/>
            </a:pPr>
            <a:endParaRPr lang="en-GB" sz="2400" dirty="0"/>
          </a:p>
          <a:p>
            <a:endParaRPr lang="en-GB" dirty="0"/>
          </a:p>
        </p:txBody>
      </p:sp>
    </p:spTree>
    <p:extLst>
      <p:ext uri="{BB962C8B-B14F-4D97-AF65-F5344CB8AC3E}">
        <p14:creationId xmlns:p14="http://schemas.microsoft.com/office/powerpoint/2010/main" val="3178122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66DD2F-FBF5-41CE-A3F4-565352D95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7A4E690-3653-44E1-ADC0-86FF64DAAEC3}"/>
              </a:ext>
            </a:extLst>
          </p:cNvPr>
          <p:cNvSpPr>
            <a:spLocks noGrp="1"/>
          </p:cNvSpPr>
          <p:nvPr>
            <p:ph type="title"/>
          </p:nvPr>
        </p:nvSpPr>
        <p:spPr>
          <a:xfrm>
            <a:off x="1794897" y="624110"/>
            <a:ext cx="9712998" cy="1280890"/>
          </a:xfrm>
        </p:spPr>
        <p:txBody>
          <a:bodyPr>
            <a:normAutofit/>
          </a:bodyPr>
          <a:lstStyle/>
          <a:p>
            <a:r>
              <a:rPr lang="en-GB" dirty="0"/>
              <a:t>Impact measures</a:t>
            </a:r>
          </a:p>
        </p:txBody>
      </p:sp>
      <p:sp>
        <p:nvSpPr>
          <p:cNvPr id="11" name="Rectangle 10">
            <a:extLst>
              <a:ext uri="{FF2B5EF4-FFF2-40B4-BE49-F238E27FC236}">
                <a16:creationId xmlns:a16="http://schemas.microsoft.com/office/drawing/2014/main" id="{F46FCE2B-F2D2-466E-B0AA-8E341DB4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1">
            <a:extLst>
              <a:ext uri="{FF2B5EF4-FFF2-40B4-BE49-F238E27FC236}">
                <a16:creationId xmlns:a16="http://schemas.microsoft.com/office/drawing/2014/main" id="{2BD31C98-199A-4722-A1A5-4393A43E7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5" name="Content Placeholder 2">
            <a:extLst>
              <a:ext uri="{FF2B5EF4-FFF2-40B4-BE49-F238E27FC236}">
                <a16:creationId xmlns:a16="http://schemas.microsoft.com/office/drawing/2014/main" id="{0427CE34-7142-46FF-9A09-8F9985CE9B6B}"/>
              </a:ext>
            </a:extLst>
          </p:cNvPr>
          <p:cNvGraphicFramePr>
            <a:graphicFrameLocks noGrp="1"/>
          </p:cNvGraphicFramePr>
          <p:nvPr>
            <p:ph idx="1"/>
            <p:extLst>
              <p:ext uri="{D42A27DB-BD31-4B8C-83A1-F6EECF244321}">
                <p14:modId xmlns:p14="http://schemas.microsoft.com/office/powerpoint/2010/main" val="3191672328"/>
              </p:ext>
            </p:extLst>
          </p:nvPr>
        </p:nvGraphicFramePr>
        <p:xfrm>
          <a:off x="1794897" y="2222983"/>
          <a:ext cx="8987404" cy="3653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6961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5122" name="Picture 2" descr="Iconic Labs PLC Q&amp;A">
            <a:extLst>
              <a:ext uri="{FF2B5EF4-FFF2-40B4-BE49-F238E27FC236}">
                <a16:creationId xmlns:a16="http://schemas.microsoft.com/office/drawing/2014/main" id="{7DFC61E7-1199-4676-A704-B9180431AA31}"/>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3502" b="1"/>
          <a:stretch/>
        </p:blipFill>
        <p:spPr bwMode="auto">
          <a:xfrm rot="21480000">
            <a:off x="1137837" y="1003258"/>
            <a:ext cx="9916327" cy="4764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826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30DC-926F-43F8-8E21-C2EBC77E8FC8}"/>
              </a:ext>
            </a:extLst>
          </p:cNvPr>
          <p:cNvSpPr>
            <a:spLocks noGrp="1"/>
          </p:cNvSpPr>
          <p:nvPr>
            <p:ph type="title"/>
          </p:nvPr>
        </p:nvSpPr>
        <p:spPr/>
        <p:txBody>
          <a:bodyPr/>
          <a:lstStyle/>
          <a:p>
            <a:r>
              <a:rPr lang="en-GB" dirty="0"/>
              <a:t>The Integrated Front Door Team </a:t>
            </a:r>
          </a:p>
        </p:txBody>
      </p:sp>
      <p:sp>
        <p:nvSpPr>
          <p:cNvPr id="3" name="Content Placeholder 2">
            <a:extLst>
              <a:ext uri="{FF2B5EF4-FFF2-40B4-BE49-F238E27FC236}">
                <a16:creationId xmlns:a16="http://schemas.microsoft.com/office/drawing/2014/main" id="{183AD55E-8806-426E-BF45-C4D7A73C12CF}"/>
              </a:ext>
            </a:extLst>
          </p:cNvPr>
          <p:cNvSpPr>
            <a:spLocks noGrp="1"/>
          </p:cNvSpPr>
          <p:nvPr>
            <p:ph idx="1"/>
          </p:nvPr>
        </p:nvSpPr>
        <p:spPr>
          <a:xfrm>
            <a:off x="1080655" y="1468582"/>
            <a:ext cx="10423957" cy="4442640"/>
          </a:xfrm>
        </p:spPr>
        <p:txBody>
          <a:bodyPr>
            <a:normAutofit fontScale="85000" lnSpcReduction="10000"/>
          </a:bodyPr>
          <a:lstStyle/>
          <a:p>
            <a:pPr marL="0" indent="0" algn="ctr">
              <a:buNone/>
            </a:pPr>
            <a:r>
              <a:rPr lang="en-GB" sz="2600" dirty="0"/>
              <a:t>Natalie Nicholson- IFD Team Manager </a:t>
            </a:r>
          </a:p>
          <a:p>
            <a:pPr marL="0" indent="0" algn="ctr">
              <a:buNone/>
            </a:pPr>
            <a:r>
              <a:rPr lang="en-GB" sz="2600" dirty="0"/>
              <a:t>Caireen Rice- Early Help Access Point Coordinator </a:t>
            </a:r>
          </a:p>
          <a:p>
            <a:pPr marL="0" indent="0" algn="ctr">
              <a:buNone/>
            </a:pPr>
            <a:r>
              <a:rPr lang="en-GB" sz="2600" dirty="0"/>
              <a:t>Referral Team Social Workers: Danny Islip (AP), Nyla Sheikh, Mary Lomax, Gemma Deakin, Craig Porter, Stephanie Parkinson and Kerry Boswell </a:t>
            </a:r>
          </a:p>
          <a:p>
            <a:pPr marL="0" indent="0" algn="ctr">
              <a:buNone/>
            </a:pPr>
            <a:r>
              <a:rPr lang="en-GB" sz="2600" dirty="0"/>
              <a:t>Sarah Clegg- Early Help Access Point Social Worker </a:t>
            </a:r>
          </a:p>
          <a:p>
            <a:pPr marL="0" indent="0" algn="ctr">
              <a:buNone/>
            </a:pPr>
            <a:r>
              <a:rPr lang="en-GB" sz="2600" dirty="0"/>
              <a:t>Carly Smith and Gemma Murray - Early Help Access Point Partnership Worker</a:t>
            </a:r>
          </a:p>
          <a:p>
            <a:pPr marL="0" indent="0" algn="ctr">
              <a:buNone/>
            </a:pPr>
            <a:r>
              <a:rPr lang="en-GB" sz="2600" dirty="0"/>
              <a:t>DS Lisa Roberts, DC Nicky Gardner, DC Paul Reed, PC Aimee Abram - Police</a:t>
            </a:r>
          </a:p>
          <a:p>
            <a:pPr marL="0" indent="0" algn="ctr">
              <a:buNone/>
            </a:pPr>
            <a:r>
              <a:rPr lang="en-GB" sz="2600" dirty="0"/>
              <a:t>Laura Holt - Health </a:t>
            </a:r>
          </a:p>
          <a:p>
            <a:pPr marL="0" indent="0" algn="ctr">
              <a:buNone/>
            </a:pPr>
            <a:r>
              <a:rPr lang="en-GB" sz="2600" dirty="0"/>
              <a:t>Karen Presto – Missing Persons Coordinator</a:t>
            </a:r>
            <a:r>
              <a:rPr lang="en-GB" dirty="0"/>
              <a:t> </a:t>
            </a:r>
          </a:p>
          <a:p>
            <a:pPr marL="0" indent="0">
              <a:buNone/>
            </a:pPr>
            <a:endParaRPr lang="en-GB" dirty="0"/>
          </a:p>
          <a:p>
            <a:endParaRPr lang="en-GB" dirty="0"/>
          </a:p>
        </p:txBody>
      </p:sp>
    </p:spTree>
    <p:extLst>
      <p:ext uri="{BB962C8B-B14F-4D97-AF65-F5344CB8AC3E}">
        <p14:creationId xmlns:p14="http://schemas.microsoft.com/office/powerpoint/2010/main" val="405085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3B836-7BC6-41EC-B99E-0586FCBD1BD5}"/>
              </a:ext>
            </a:extLst>
          </p:cNvPr>
          <p:cNvSpPr>
            <a:spLocks noGrp="1"/>
          </p:cNvSpPr>
          <p:nvPr>
            <p:ph type="title"/>
          </p:nvPr>
        </p:nvSpPr>
        <p:spPr>
          <a:xfrm>
            <a:off x="643468" y="128857"/>
            <a:ext cx="11091332" cy="1135737"/>
          </a:xfrm>
        </p:spPr>
        <p:txBody>
          <a:bodyPr>
            <a:normAutofit fontScale="90000"/>
          </a:bodyPr>
          <a:lstStyle/>
          <a:p>
            <a:r>
              <a:rPr lang="en-GB" sz="3600" b="1" dirty="0" err="1"/>
              <a:t>IFD</a:t>
            </a:r>
            <a:r>
              <a:rPr lang="en-GB" sz="3600" b="1" dirty="0"/>
              <a:t> and Early Help Access Point – why the change?</a:t>
            </a:r>
          </a:p>
        </p:txBody>
      </p:sp>
      <p:graphicFrame>
        <p:nvGraphicFramePr>
          <p:cNvPr id="2052" name="Content Placeholder 2">
            <a:extLst>
              <a:ext uri="{FF2B5EF4-FFF2-40B4-BE49-F238E27FC236}">
                <a16:creationId xmlns:a16="http://schemas.microsoft.com/office/drawing/2014/main" id="{095F3606-B4A8-49B3-B4EB-4FEB1768F204}"/>
              </a:ext>
            </a:extLst>
          </p:cNvPr>
          <p:cNvGraphicFramePr>
            <a:graphicFrameLocks noGrp="1"/>
          </p:cNvGraphicFramePr>
          <p:nvPr>
            <p:ph idx="1"/>
            <p:extLst>
              <p:ext uri="{D42A27DB-BD31-4B8C-83A1-F6EECF244321}">
                <p14:modId xmlns:p14="http://schemas.microsoft.com/office/powerpoint/2010/main" val="965388717"/>
              </p:ext>
            </p:extLst>
          </p:nvPr>
        </p:nvGraphicFramePr>
        <p:xfrm>
          <a:off x="380055" y="859352"/>
          <a:ext cx="6310518" cy="5464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New Youth Charter to support young people across the country - GOV.UK">
            <a:extLst>
              <a:ext uri="{FF2B5EF4-FFF2-40B4-BE49-F238E27FC236}">
                <a16:creationId xmlns:a16="http://schemas.microsoft.com/office/drawing/2014/main" id="{B3BF158B-B0AB-4847-9B91-4C84280C585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637867" y="1669572"/>
            <a:ext cx="5290720" cy="3531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584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B9302-4B99-447D-ABA5-CCC2EF5CA084}"/>
              </a:ext>
            </a:extLst>
          </p:cNvPr>
          <p:cNvSpPr>
            <a:spLocks noGrp="1"/>
          </p:cNvSpPr>
          <p:nvPr>
            <p:ph type="title"/>
          </p:nvPr>
        </p:nvSpPr>
        <p:spPr>
          <a:xfrm>
            <a:off x="3057522" y="379036"/>
            <a:ext cx="5296769" cy="784745"/>
          </a:xfrm>
        </p:spPr>
        <p:txBody>
          <a:bodyPr anchor="b">
            <a:normAutofit/>
          </a:bodyPr>
          <a:lstStyle/>
          <a:p>
            <a:r>
              <a:rPr lang="en-GB" sz="4000" b="1" dirty="0">
                <a:solidFill>
                  <a:schemeClr val="tx1"/>
                </a:solidFill>
              </a:rPr>
              <a:t>What is Early Help?</a:t>
            </a:r>
          </a:p>
        </p:txBody>
      </p:sp>
      <p:sp>
        <p:nvSpPr>
          <p:cNvPr id="3" name="Content Placeholder 2">
            <a:extLst>
              <a:ext uri="{FF2B5EF4-FFF2-40B4-BE49-F238E27FC236}">
                <a16:creationId xmlns:a16="http://schemas.microsoft.com/office/drawing/2014/main" id="{18630E27-BC60-4B89-887B-291DA15A424B}"/>
              </a:ext>
            </a:extLst>
          </p:cNvPr>
          <p:cNvSpPr>
            <a:spLocks noGrp="1"/>
          </p:cNvSpPr>
          <p:nvPr>
            <p:ph idx="1"/>
          </p:nvPr>
        </p:nvSpPr>
        <p:spPr>
          <a:xfrm>
            <a:off x="665018" y="1163781"/>
            <a:ext cx="11333018" cy="5204346"/>
          </a:xfrm>
        </p:spPr>
        <p:txBody>
          <a:bodyPr anchor="ctr">
            <a:normAutofit/>
          </a:bodyPr>
          <a:lstStyle/>
          <a:p>
            <a:r>
              <a:rPr lang="en-GB" sz="2000" b="0" i="0" dirty="0">
                <a:solidFill>
                  <a:srgbClr val="000000"/>
                </a:solidFill>
                <a:effectLst/>
                <a:latin typeface="NSPCC-Regular"/>
              </a:rPr>
              <a:t>Early help, also known as early intervention, is support given to a family when a problem first emerges. It can be provided at any stage in a child or young person's life. The main focus is to improve outcomes for children. </a:t>
            </a:r>
          </a:p>
          <a:p>
            <a:r>
              <a:rPr lang="en-GB" sz="2000" b="0" i="0" dirty="0">
                <a:solidFill>
                  <a:srgbClr val="000000"/>
                </a:solidFill>
                <a:effectLst/>
                <a:latin typeface="NSPCC-Regular"/>
              </a:rPr>
              <a:t>Early Help can also prevent further problems from developing </a:t>
            </a:r>
            <a:r>
              <a:rPr lang="en-GB" sz="2000" b="0" i="0" dirty="0" err="1">
                <a:solidFill>
                  <a:srgbClr val="000000"/>
                </a:solidFill>
                <a:effectLst/>
                <a:latin typeface="NSPCC-Regular"/>
              </a:rPr>
              <a:t>eg</a:t>
            </a:r>
            <a:r>
              <a:rPr lang="en-GB" sz="2000" b="0" i="0" dirty="0">
                <a:solidFill>
                  <a:srgbClr val="000000"/>
                </a:solidFill>
                <a:effectLst/>
                <a:latin typeface="NSPCC-Regular"/>
              </a:rPr>
              <a:t> if a child is displaying risk-taking behaviour, early help practitioners might work with the child and their parents to find out the reasons for the child's behaviour and put strategies in place to help keep them safe</a:t>
            </a:r>
            <a:endParaRPr lang="en-GB" sz="2000" dirty="0">
              <a:solidFill>
                <a:srgbClr val="000000"/>
              </a:solidFill>
              <a:latin typeface="NSPCC-Regular"/>
            </a:endParaRPr>
          </a:p>
          <a:p>
            <a:pPr marL="0" indent="0" algn="l">
              <a:buNone/>
            </a:pPr>
            <a:r>
              <a:rPr lang="en-GB" sz="2000" b="1" i="0" dirty="0">
                <a:solidFill>
                  <a:srgbClr val="000000"/>
                </a:solidFill>
                <a:effectLst/>
                <a:latin typeface="NSPCC-Regular"/>
              </a:rPr>
              <a:t>Early help can take many forms, such as:</a:t>
            </a:r>
          </a:p>
          <a:p>
            <a:pPr algn="l">
              <a:buFont typeface="Arial" panose="020B0604020202020204" pitchFamily="34" charset="0"/>
              <a:buChar char="•"/>
            </a:pPr>
            <a:r>
              <a:rPr lang="en-GB" sz="2000" b="0" i="0" dirty="0">
                <a:solidFill>
                  <a:srgbClr val="000000"/>
                </a:solidFill>
                <a:effectLst/>
                <a:latin typeface="NSPCC-Regular"/>
              </a:rPr>
              <a:t>home visiting programmes</a:t>
            </a:r>
          </a:p>
          <a:p>
            <a:pPr algn="l">
              <a:buFont typeface="Arial" panose="020B0604020202020204" pitchFamily="34" charset="0"/>
              <a:buChar char="•"/>
            </a:pPr>
            <a:r>
              <a:rPr lang="en-GB" sz="2000" b="0" i="0" dirty="0">
                <a:solidFill>
                  <a:srgbClr val="000000"/>
                </a:solidFill>
                <a:effectLst/>
                <a:latin typeface="NSPCC-Regular"/>
              </a:rPr>
              <a:t>school-based programmes</a:t>
            </a:r>
          </a:p>
          <a:p>
            <a:pPr algn="l">
              <a:buFont typeface="Arial" panose="020B0604020202020204" pitchFamily="34" charset="0"/>
              <a:buChar char="•"/>
            </a:pPr>
            <a:r>
              <a:rPr lang="en-GB" sz="2000" b="0" i="0" dirty="0">
                <a:solidFill>
                  <a:srgbClr val="000000"/>
                </a:solidFill>
                <a:effectLst/>
                <a:latin typeface="NSPCC-Regular"/>
              </a:rPr>
              <a:t>mentoring schemes</a:t>
            </a:r>
          </a:p>
          <a:p>
            <a:r>
              <a:rPr lang="en-GB" sz="2000" b="0" i="0" dirty="0">
                <a:solidFill>
                  <a:srgbClr val="000000"/>
                </a:solidFill>
                <a:effectLst/>
                <a:latin typeface="NSPCC-Regular"/>
              </a:rPr>
              <a:t>Early help services should be part of a </a:t>
            </a:r>
            <a:r>
              <a:rPr lang="en-GB" sz="2000" b="1" i="0" dirty="0">
                <a:solidFill>
                  <a:srgbClr val="000000"/>
                </a:solidFill>
                <a:effectLst/>
                <a:latin typeface="NSPCC-Regular"/>
              </a:rPr>
              <a:t>continuum of support </a:t>
            </a:r>
            <a:r>
              <a:rPr lang="en-GB" sz="2000" b="0" i="0" dirty="0">
                <a:solidFill>
                  <a:srgbClr val="000000"/>
                </a:solidFill>
                <a:effectLst/>
                <a:latin typeface="NSPCC-Regular"/>
              </a:rPr>
              <a:t>which enables practitioners to respond to the different levels of need children and families may experience (</a:t>
            </a:r>
            <a:r>
              <a:rPr lang="en-GB" sz="2000" b="0" i="0" dirty="0" err="1">
                <a:solidFill>
                  <a:srgbClr val="000000"/>
                </a:solidFill>
                <a:effectLst/>
                <a:latin typeface="NSPCC-Regular"/>
              </a:rPr>
              <a:t>Bolton’S</a:t>
            </a:r>
            <a:r>
              <a:rPr lang="en-GB" sz="2000" b="0" i="0" dirty="0">
                <a:solidFill>
                  <a:srgbClr val="000000"/>
                </a:solidFill>
                <a:effectLst/>
                <a:latin typeface="NSPCC-Regular"/>
              </a:rPr>
              <a:t> </a:t>
            </a:r>
            <a:r>
              <a:rPr lang="en-GB" sz="2000" b="0" i="0" dirty="0" err="1">
                <a:solidFill>
                  <a:srgbClr val="000000"/>
                </a:solidFill>
                <a:effectLst/>
                <a:latin typeface="NSPCC-Regular"/>
              </a:rPr>
              <a:t>FFA</a:t>
            </a:r>
            <a:r>
              <a:rPr lang="en-GB" sz="2000" b="0" i="0" dirty="0">
                <a:solidFill>
                  <a:srgbClr val="000000"/>
                </a:solidFill>
                <a:effectLst/>
                <a:latin typeface="NSPCC-Regular"/>
              </a:rPr>
              <a:t> 2021 &amp; DfE, 2018).</a:t>
            </a:r>
            <a:endParaRPr lang="en-GB" sz="1900" dirty="0"/>
          </a:p>
        </p:txBody>
      </p:sp>
    </p:spTree>
    <p:extLst>
      <p:ext uri="{BB962C8B-B14F-4D97-AF65-F5344CB8AC3E}">
        <p14:creationId xmlns:p14="http://schemas.microsoft.com/office/powerpoint/2010/main" val="122506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D623C-DC70-48E1-82F9-6D2D71388300}"/>
              </a:ext>
            </a:extLst>
          </p:cNvPr>
          <p:cNvSpPr>
            <a:spLocks noGrp="1"/>
          </p:cNvSpPr>
          <p:nvPr>
            <p:ph type="title"/>
          </p:nvPr>
        </p:nvSpPr>
        <p:spPr>
          <a:xfrm>
            <a:off x="1500717" y="180508"/>
            <a:ext cx="10905066" cy="1135737"/>
          </a:xfrm>
        </p:spPr>
        <p:txBody>
          <a:bodyPr>
            <a:normAutofit/>
          </a:bodyPr>
          <a:lstStyle/>
          <a:p>
            <a:r>
              <a:rPr lang="en-GB" b="1" dirty="0"/>
              <a:t>Early Help Services &amp; Framework for Action  </a:t>
            </a:r>
          </a:p>
        </p:txBody>
      </p:sp>
      <p:sp>
        <p:nvSpPr>
          <p:cNvPr id="3" name="Content Placeholder 2">
            <a:extLst>
              <a:ext uri="{FF2B5EF4-FFF2-40B4-BE49-F238E27FC236}">
                <a16:creationId xmlns:a16="http://schemas.microsoft.com/office/drawing/2014/main" id="{D54F652F-5613-4C3D-AD1D-4E652DAACC71}"/>
              </a:ext>
            </a:extLst>
          </p:cNvPr>
          <p:cNvSpPr>
            <a:spLocks noGrp="1"/>
          </p:cNvSpPr>
          <p:nvPr>
            <p:ph idx="1"/>
          </p:nvPr>
        </p:nvSpPr>
        <p:spPr>
          <a:xfrm>
            <a:off x="327348" y="1219200"/>
            <a:ext cx="8368977" cy="5317066"/>
          </a:xfrm>
        </p:spPr>
        <p:txBody>
          <a:bodyPr>
            <a:normAutofit fontScale="55000" lnSpcReduction="20000"/>
          </a:bodyPr>
          <a:lstStyle/>
          <a:p>
            <a:r>
              <a:rPr lang="en-GB" sz="3800" dirty="0">
                <a:latin typeface="Arial" panose="020B0604020202020204" pitchFamily="34" charset="0"/>
                <a:cs typeface="Arial" panose="020B0604020202020204" pitchFamily="34" charset="0"/>
              </a:rPr>
              <a:t>Sets out the thresholds that all partners will apply when working with children and their whole family</a:t>
            </a:r>
          </a:p>
          <a:p>
            <a:r>
              <a:rPr lang="en-GB" sz="3800" dirty="0">
                <a:latin typeface="Arial" panose="020B0604020202020204" pitchFamily="34" charset="0"/>
                <a:cs typeface="Arial" panose="020B0604020202020204" pitchFamily="34" charset="0"/>
              </a:rPr>
              <a:t>Its has been developed with partners and remains rooted in strong multi-agency working to achieve the best for Bolton’s children and young people</a:t>
            </a:r>
          </a:p>
          <a:p>
            <a:r>
              <a:rPr lang="en-GB" sz="3800" dirty="0">
                <a:latin typeface="Arial" panose="020B0604020202020204" pitchFamily="34" charset="0"/>
                <a:cs typeface="Arial" panose="020B0604020202020204" pitchFamily="34" charset="0"/>
              </a:rPr>
              <a:t>All services and practitioners including commissioned services, working in Bolton should ensure their policies and procedures embeds the requirements outlined in the </a:t>
            </a:r>
            <a:r>
              <a:rPr lang="en-GB" sz="3800" dirty="0" err="1">
                <a:latin typeface="Arial" panose="020B0604020202020204" pitchFamily="34" charset="0"/>
                <a:cs typeface="Arial" panose="020B0604020202020204" pitchFamily="34" charset="0"/>
              </a:rPr>
              <a:t>FFA</a:t>
            </a:r>
            <a:r>
              <a:rPr lang="en-GB" sz="3800" dirty="0">
                <a:latin typeface="Arial" panose="020B0604020202020204" pitchFamily="34" charset="0"/>
                <a:cs typeface="Arial" panose="020B0604020202020204" pitchFamily="34" charset="0"/>
              </a:rPr>
              <a:t> document </a:t>
            </a:r>
          </a:p>
          <a:p>
            <a:r>
              <a:rPr lang="en-GB" sz="3800" dirty="0">
                <a:latin typeface="Arial" panose="020B0604020202020204" pitchFamily="34" charset="0"/>
                <a:cs typeface="Arial" panose="020B0604020202020204" pitchFamily="34" charset="0"/>
              </a:rPr>
              <a:t>Effective and consistent use of </a:t>
            </a:r>
            <a:r>
              <a:rPr lang="en-GB" sz="3800" dirty="0" err="1">
                <a:latin typeface="Arial" panose="020B0604020202020204" pitchFamily="34" charset="0"/>
                <a:cs typeface="Arial" panose="020B0604020202020204" pitchFamily="34" charset="0"/>
              </a:rPr>
              <a:t>FFA</a:t>
            </a:r>
            <a:r>
              <a:rPr lang="en-GB" sz="3800" dirty="0">
                <a:latin typeface="Arial" panose="020B0604020202020204" pitchFamily="34" charset="0"/>
                <a:cs typeface="Arial" panose="020B0604020202020204" pitchFamily="34" charset="0"/>
              </a:rPr>
              <a:t> by all those who work directly or indirectly with children and their families will ensure an environment in which multi-agency practice will flourish</a:t>
            </a:r>
          </a:p>
          <a:p>
            <a:r>
              <a:rPr lang="en-GB" sz="3800" dirty="0">
                <a:latin typeface="Arial" panose="020B0604020202020204" pitchFamily="34" charset="0"/>
                <a:cs typeface="Arial" panose="020B0604020202020204" pitchFamily="34" charset="0"/>
              </a:rPr>
              <a:t>All agencies work collaboratively using the </a:t>
            </a:r>
            <a:r>
              <a:rPr lang="en-GB" sz="3800" dirty="0" err="1">
                <a:latin typeface="Arial" panose="020B0604020202020204" pitchFamily="34" charset="0"/>
                <a:cs typeface="Arial" panose="020B0604020202020204" pitchFamily="34" charset="0"/>
              </a:rPr>
              <a:t>FFA</a:t>
            </a:r>
            <a:r>
              <a:rPr lang="en-GB" sz="3800" dirty="0">
                <a:latin typeface="Arial" panose="020B0604020202020204" pitchFamily="34" charset="0"/>
                <a:cs typeface="Arial" panose="020B0604020202020204" pitchFamily="34" charset="0"/>
              </a:rPr>
              <a:t> to promote co-ordinated, effective support and avoid duplication to help meet children's’ needs</a:t>
            </a:r>
          </a:p>
          <a:p>
            <a:r>
              <a:rPr lang="en-GB" sz="3800" dirty="0">
                <a:latin typeface="Arial" panose="020B0604020202020204" pitchFamily="34" charset="0"/>
                <a:cs typeface="Arial" panose="020B0604020202020204" pitchFamily="34" charset="0"/>
              </a:rPr>
              <a:t>That all agencies are aware of different roles and responsibilities across the partnership</a:t>
            </a:r>
          </a:p>
          <a:p>
            <a:endParaRPr lang="en-GB" sz="3200" dirty="0"/>
          </a:p>
        </p:txBody>
      </p:sp>
      <p:pic>
        <p:nvPicPr>
          <p:cNvPr id="4" name="Picture 3">
            <a:extLst>
              <a:ext uri="{FF2B5EF4-FFF2-40B4-BE49-F238E27FC236}">
                <a16:creationId xmlns:a16="http://schemas.microsoft.com/office/drawing/2014/main" id="{A56D4A96-85E7-41A3-91BB-B70346C6188F}"/>
              </a:ext>
            </a:extLst>
          </p:cNvPr>
          <p:cNvPicPr/>
          <p:nvPr/>
        </p:nvPicPr>
        <p:blipFill rotWithShape="1">
          <a:blip r:embed="rId3" cstate="print">
            <a:extLst>
              <a:ext uri="{28A0092B-C50C-407E-A947-70E740481C1C}">
                <a14:useLocalDpi xmlns:a14="http://schemas.microsoft.com/office/drawing/2010/main" val="0"/>
              </a:ext>
            </a:extLst>
          </a:blip>
          <a:srcRect l="27385" t="4237" r="18371" b="13761"/>
          <a:stretch/>
        </p:blipFill>
        <p:spPr bwMode="auto">
          <a:xfrm>
            <a:off x="8420272" y="2496108"/>
            <a:ext cx="3886027" cy="4361892"/>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57198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2DB14DAD-6D69-4C0B-B967-FAE464DA8E99}"/>
              </a:ext>
            </a:extLst>
          </p:cNvPr>
          <p:cNvSpPr>
            <a:spLocks noGrp="1"/>
          </p:cNvSpPr>
          <p:nvPr>
            <p:ph type="title"/>
          </p:nvPr>
        </p:nvSpPr>
        <p:spPr>
          <a:xfrm>
            <a:off x="6483096" y="624110"/>
            <a:ext cx="5021516" cy="1280890"/>
          </a:xfrm>
        </p:spPr>
        <p:txBody>
          <a:bodyPr>
            <a:normAutofit/>
          </a:bodyPr>
          <a:lstStyle/>
          <a:p>
            <a:r>
              <a:rPr lang="en-GB" sz="3300" b="1" dirty="0"/>
              <a:t>Early Help services &amp; Fully informed Consent</a:t>
            </a:r>
          </a:p>
        </p:txBody>
      </p:sp>
      <p:sp>
        <p:nvSpPr>
          <p:cNvPr id="40" name="Rectangle 39">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5" name="Picture 4" descr="Icon&#10;&#10;Description automatically generated">
            <a:extLst>
              <a:ext uri="{FF2B5EF4-FFF2-40B4-BE49-F238E27FC236}">
                <a16:creationId xmlns:a16="http://schemas.microsoft.com/office/drawing/2014/main" id="{8D1DD7E0-9F3B-412F-BB4E-6375B73B8FBD}"/>
              </a:ext>
            </a:extLst>
          </p:cNvPr>
          <p:cNvPicPr>
            <a:picLocks noChangeAspect="1"/>
          </p:cNvPicPr>
          <p:nvPr/>
        </p:nvPicPr>
        <p:blipFill rotWithShape="1">
          <a:blip r:embed="rId3"/>
          <a:srcRect l="17051" r="17051"/>
          <a:stretch/>
        </p:blipFill>
        <p:spPr>
          <a:xfrm flipH="1">
            <a:off x="-1555" y="1731"/>
            <a:ext cx="4671091" cy="6858000"/>
          </a:xfrm>
          <a:prstGeom prst="rect">
            <a:avLst/>
          </a:prstGeom>
        </p:spPr>
      </p:pic>
      <p:sp>
        <p:nvSpPr>
          <p:cNvPr id="3" name="Content Placeholder 2">
            <a:extLst>
              <a:ext uri="{FF2B5EF4-FFF2-40B4-BE49-F238E27FC236}">
                <a16:creationId xmlns:a16="http://schemas.microsoft.com/office/drawing/2014/main" id="{1B47AC6A-1ABC-46AB-A113-BB1E4BDECAB4}"/>
              </a:ext>
            </a:extLst>
          </p:cNvPr>
          <p:cNvSpPr>
            <a:spLocks noGrp="1"/>
          </p:cNvSpPr>
          <p:nvPr>
            <p:ph idx="1"/>
          </p:nvPr>
        </p:nvSpPr>
        <p:spPr>
          <a:xfrm>
            <a:off x="6438191" y="2133600"/>
            <a:ext cx="5066419" cy="3777622"/>
          </a:xfrm>
        </p:spPr>
        <p:txBody>
          <a:bodyPr>
            <a:normAutofit/>
          </a:bodyPr>
          <a:lstStyle/>
          <a:p>
            <a:r>
              <a:rPr lang="en-GB" b="0" i="0">
                <a:effectLst/>
                <a:latin typeface="Arial" panose="020B0604020202020204" pitchFamily="34" charset="0"/>
                <a:cs typeface="Arial" panose="020B0604020202020204" pitchFamily="34" charset="0"/>
              </a:rPr>
              <a:t>If the young person or parent/carer does not give consent, we cannot share their information and we cannot action </a:t>
            </a:r>
            <a:r>
              <a:rPr lang="en-GB" b="0" i="0" err="1">
                <a:effectLst/>
                <a:latin typeface="Arial" panose="020B0604020202020204" pitchFamily="34" charset="0"/>
                <a:cs typeface="Arial" panose="020B0604020202020204" pitchFamily="34" charset="0"/>
              </a:rPr>
              <a:t>eg</a:t>
            </a:r>
            <a:r>
              <a:rPr lang="en-GB" b="0" i="0">
                <a:effectLst/>
                <a:latin typeface="Arial" panose="020B0604020202020204" pitchFamily="34" charset="0"/>
                <a:cs typeface="Arial" panose="020B0604020202020204" pitchFamily="34" charset="0"/>
              </a:rPr>
              <a:t> if we do not have consent to call the parent(s).</a:t>
            </a:r>
          </a:p>
          <a:p>
            <a:pPr marL="0" indent="0">
              <a:buNone/>
            </a:pPr>
            <a:endParaRPr lang="en-GB" b="0" i="0">
              <a:effectLst/>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TEH cannot share </a:t>
            </a:r>
            <a:r>
              <a:rPr lang="en-GB" err="1">
                <a:latin typeface="Arial" panose="020B0604020202020204" pitchFamily="34" charset="0"/>
                <a:cs typeface="Arial" panose="020B0604020202020204" pitchFamily="34" charset="0"/>
              </a:rPr>
              <a:t>EHA</a:t>
            </a:r>
            <a:r>
              <a:rPr lang="en-GB">
                <a:latin typeface="Arial" panose="020B0604020202020204" pitchFamily="34" charset="0"/>
                <a:cs typeface="Arial" panose="020B0604020202020204" pitchFamily="34" charset="0"/>
              </a:rPr>
              <a:t> or TAF meeting documents without parental/PR consent</a:t>
            </a:r>
          </a:p>
          <a:p>
            <a:pPr marL="0" indent="0">
              <a:buNone/>
            </a:pPr>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The exception to this rule is when there are child protection concerns, or the child is at risk of significant harm.</a:t>
            </a:r>
          </a:p>
          <a:p>
            <a:pPr marL="0" indent="0">
              <a:buNone/>
            </a:pPr>
            <a:endParaRPr lang="en-GB">
              <a:latin typeface="Arial" panose="020B0604020202020204" pitchFamily="34" charset="0"/>
              <a:cs typeface="Arial" panose="020B0604020202020204" pitchFamily="34" charset="0"/>
            </a:endParaRPr>
          </a:p>
        </p:txBody>
      </p:sp>
      <p:pic>
        <p:nvPicPr>
          <p:cNvPr id="4" name="Picture 3" descr="A picture containing silhouette&#10;&#10;Description automatically generated">
            <a:extLst>
              <a:ext uri="{FF2B5EF4-FFF2-40B4-BE49-F238E27FC236}">
                <a16:creationId xmlns:a16="http://schemas.microsoft.com/office/drawing/2014/main" id="{84FF0952-73A4-43FA-8F0C-99697FFB0A51}"/>
              </a:ext>
            </a:extLst>
          </p:cNvPr>
          <p:cNvPicPr>
            <a:picLocks noChangeAspect="1"/>
          </p:cNvPicPr>
          <p:nvPr/>
        </p:nvPicPr>
        <p:blipFill>
          <a:blip r:embed="rId4"/>
          <a:stretch>
            <a:fillRect/>
          </a:stretch>
        </p:blipFill>
        <p:spPr>
          <a:xfrm>
            <a:off x="2318890" y="5563624"/>
            <a:ext cx="2353496" cy="1289355"/>
          </a:xfrm>
          <a:prstGeom prst="rect">
            <a:avLst/>
          </a:prstGeom>
        </p:spPr>
      </p:pic>
    </p:spTree>
    <p:extLst>
      <p:ext uri="{BB962C8B-B14F-4D97-AF65-F5344CB8AC3E}">
        <p14:creationId xmlns:p14="http://schemas.microsoft.com/office/powerpoint/2010/main" val="140921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1F63E8C6-93C2-4E83-9A51-03DD1CDC8AE3}"/>
              </a:ext>
            </a:extLst>
          </p:cNvPr>
          <p:cNvGraphicFramePr>
            <a:graphicFrameLocks noChangeAspect="1"/>
          </p:cNvGraphicFramePr>
          <p:nvPr>
            <p:extLst>
              <p:ext uri="{D42A27DB-BD31-4B8C-83A1-F6EECF244321}">
                <p14:modId xmlns:p14="http://schemas.microsoft.com/office/powerpoint/2010/main" val="866130054"/>
              </p:ext>
            </p:extLst>
          </p:nvPr>
        </p:nvGraphicFramePr>
        <p:xfrm>
          <a:off x="1814945" y="1149927"/>
          <a:ext cx="8631382" cy="5001491"/>
        </p:xfrm>
        <a:graphic>
          <a:graphicData uri="http://schemas.openxmlformats.org/presentationml/2006/ole">
            <mc:AlternateContent xmlns:mc="http://schemas.openxmlformats.org/markup-compatibility/2006">
              <mc:Choice xmlns:v="urn:schemas-microsoft-com:vml" Requires="v">
                <p:oleObj name="Acrobat Document" r:id="rId3" imgW="7562591" imgH="5346465" progId="AcroExch.Document.DC">
                  <p:embed/>
                </p:oleObj>
              </mc:Choice>
              <mc:Fallback>
                <p:oleObj name="Acrobat Document" r:id="rId3" imgW="7562591" imgH="5346465" progId="AcroExch.Document.DC">
                  <p:embed/>
                  <p:pic>
                    <p:nvPicPr>
                      <p:cNvPr id="0" name=""/>
                      <p:cNvPicPr/>
                      <p:nvPr/>
                    </p:nvPicPr>
                    <p:blipFill>
                      <a:blip r:embed="rId4"/>
                      <a:stretch>
                        <a:fillRect/>
                      </a:stretch>
                    </p:blipFill>
                    <p:spPr>
                      <a:xfrm>
                        <a:off x="1814945" y="1149927"/>
                        <a:ext cx="8631382" cy="5001491"/>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35CCA0E1-8454-4D5C-821A-1B6F696CBFCA}"/>
              </a:ext>
            </a:extLst>
          </p:cNvPr>
          <p:cNvSpPr txBox="1"/>
          <p:nvPr/>
        </p:nvSpPr>
        <p:spPr>
          <a:xfrm>
            <a:off x="1717963" y="346364"/>
            <a:ext cx="8756073"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Bolton’s Targeted Early Help services – structure </a:t>
            </a:r>
          </a:p>
        </p:txBody>
      </p:sp>
    </p:spTree>
    <p:extLst>
      <p:ext uri="{BB962C8B-B14F-4D97-AF65-F5344CB8AC3E}">
        <p14:creationId xmlns:p14="http://schemas.microsoft.com/office/powerpoint/2010/main" val="3877040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B5B650-9941-4F1A-8C37-471DA02E8271}"/>
              </a:ext>
            </a:extLst>
          </p:cNvPr>
          <p:cNvSpPr>
            <a:spLocks noGrp="1"/>
          </p:cNvSpPr>
          <p:nvPr>
            <p:ph type="title"/>
          </p:nvPr>
        </p:nvSpPr>
        <p:spPr>
          <a:xfrm>
            <a:off x="3373062" y="624110"/>
            <a:ext cx="8131550" cy="1280890"/>
          </a:xfrm>
        </p:spPr>
        <p:txBody>
          <a:bodyPr>
            <a:normAutofit/>
          </a:bodyPr>
          <a:lstStyle/>
          <a:p>
            <a:r>
              <a:rPr lang="en-GB" b="1" dirty="0">
                <a:latin typeface="Arial" panose="020B0604020202020204" pitchFamily="34" charset="0"/>
                <a:cs typeface="Arial" panose="020B0604020202020204" pitchFamily="34" charset="0"/>
              </a:rPr>
              <a:t>Targeted Early Help, Targeted Youth Support &amp; Serious Youth Violence</a:t>
            </a:r>
          </a:p>
        </p:txBody>
      </p:sp>
      <p:sp>
        <p:nvSpPr>
          <p:cNvPr id="13" name="Rectangle 12">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6"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7"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8"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9"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0"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1"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2"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3"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4"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5"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6"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7"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9" name="Group 28">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30"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31"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32"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3"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4"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5"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6"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7"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8"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9"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40"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41"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3"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a:extLst>
              <a:ext uri="{FF2B5EF4-FFF2-40B4-BE49-F238E27FC236}">
                <a16:creationId xmlns:a16="http://schemas.microsoft.com/office/drawing/2014/main" id="{CD2F0AAE-582F-4D75-943A-EFB42A007850}"/>
              </a:ext>
            </a:extLst>
          </p:cNvPr>
          <p:cNvSpPr>
            <a:spLocks noGrp="1"/>
          </p:cNvSpPr>
          <p:nvPr>
            <p:ph idx="1"/>
          </p:nvPr>
        </p:nvSpPr>
        <p:spPr>
          <a:xfrm>
            <a:off x="3373062" y="2133600"/>
            <a:ext cx="8131550" cy="4438002"/>
          </a:xfrm>
        </p:spPr>
        <p:txBody>
          <a:bodyPr>
            <a:normAutofit/>
          </a:bodyPr>
          <a:lstStyle/>
          <a:p>
            <a:r>
              <a:rPr lang="en-GB" sz="2800" dirty="0">
                <a:latin typeface="Arial" panose="020B0604020202020204" pitchFamily="34" charset="0"/>
                <a:cs typeface="Arial" panose="020B0604020202020204" pitchFamily="34" charset="0"/>
              </a:rPr>
              <a:t>TEH Complex cases – mental health, DV, drug misuse</a:t>
            </a:r>
          </a:p>
          <a:p>
            <a:r>
              <a:rPr lang="en-GB" sz="2800" dirty="0">
                <a:latin typeface="Arial" panose="020B0604020202020204" pitchFamily="34" charset="0"/>
                <a:cs typeface="Arial" panose="020B0604020202020204" pitchFamily="34" charset="0"/>
              </a:rPr>
              <a:t>Targeted Youth Support  - interventions with young people to reduce risk taking behaviour</a:t>
            </a:r>
          </a:p>
          <a:p>
            <a:r>
              <a:rPr lang="en-GB" sz="2800" dirty="0">
                <a:latin typeface="Arial" panose="020B0604020202020204" pitchFamily="34" charset="0"/>
                <a:cs typeface="Arial" panose="020B0604020202020204" pitchFamily="34" charset="0"/>
              </a:rPr>
              <a:t>Serious Youth Violence – Specialist </a:t>
            </a:r>
            <a:r>
              <a:rPr lang="en-GB" sz="2800" dirty="0" err="1">
                <a:latin typeface="Arial" panose="020B0604020202020204" pitchFamily="34" charset="0"/>
                <a:cs typeface="Arial" panose="020B0604020202020204" pitchFamily="34" charset="0"/>
              </a:rPr>
              <a:t>eg</a:t>
            </a:r>
            <a:r>
              <a:rPr lang="en-GB" sz="2800" dirty="0">
                <a:latin typeface="Arial" panose="020B0604020202020204" pitchFamily="34" charset="0"/>
                <a:cs typeface="Arial" panose="020B0604020202020204" pitchFamily="34" charset="0"/>
              </a:rPr>
              <a:t> knife crime</a:t>
            </a:r>
          </a:p>
          <a:p>
            <a:r>
              <a:rPr lang="en-GB" sz="2800" dirty="0">
                <a:latin typeface="Arial" panose="020B0604020202020204" pitchFamily="34" charset="0"/>
                <a:cs typeface="Arial" panose="020B0604020202020204" pitchFamily="34" charset="0"/>
              </a:rPr>
              <a:t>Team Around the School – TAS </a:t>
            </a:r>
          </a:p>
        </p:txBody>
      </p:sp>
      <p:pic>
        <p:nvPicPr>
          <p:cNvPr id="6" name="Picture 5" descr="A picture containing silhouette&#10;&#10;Description automatically generated">
            <a:extLst>
              <a:ext uri="{FF2B5EF4-FFF2-40B4-BE49-F238E27FC236}">
                <a16:creationId xmlns:a16="http://schemas.microsoft.com/office/drawing/2014/main" id="{E8F96061-C4C4-4A81-99DE-1E41E75234A6}"/>
              </a:ext>
            </a:extLst>
          </p:cNvPr>
          <p:cNvPicPr>
            <a:picLocks noChangeAspect="1"/>
          </p:cNvPicPr>
          <p:nvPr/>
        </p:nvPicPr>
        <p:blipFill>
          <a:blip r:embed="rId3"/>
          <a:stretch>
            <a:fillRect/>
          </a:stretch>
        </p:blipFill>
        <p:spPr>
          <a:xfrm>
            <a:off x="74611" y="5532285"/>
            <a:ext cx="2353496" cy="1289355"/>
          </a:xfrm>
          <a:prstGeom prst="rect">
            <a:avLst/>
          </a:prstGeom>
        </p:spPr>
      </p:pic>
    </p:spTree>
    <p:extLst>
      <p:ext uri="{BB962C8B-B14F-4D97-AF65-F5344CB8AC3E}">
        <p14:creationId xmlns:p14="http://schemas.microsoft.com/office/powerpoint/2010/main" val="3474319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AB6C6-7114-4463-B10D-3F552AA8F747}"/>
              </a:ext>
            </a:extLst>
          </p:cNvPr>
          <p:cNvSpPr>
            <a:spLocks noGrp="1"/>
          </p:cNvSpPr>
          <p:nvPr>
            <p:ph type="title"/>
          </p:nvPr>
        </p:nvSpPr>
        <p:spPr>
          <a:xfrm>
            <a:off x="2606779" y="299184"/>
            <a:ext cx="8911687" cy="1280890"/>
          </a:xfrm>
        </p:spPr>
        <p:txBody>
          <a:bodyPr>
            <a:normAutofit/>
          </a:bodyPr>
          <a:lstStyle/>
          <a:p>
            <a:r>
              <a:rPr lang="en-GB" sz="4000" b="1" dirty="0">
                <a:latin typeface="Arial" panose="020B0604020202020204" pitchFamily="34" charset="0"/>
                <a:cs typeface="Arial" panose="020B0604020202020204" pitchFamily="34" charset="0"/>
              </a:rPr>
              <a:t>Team Around the School - 12</a:t>
            </a:r>
          </a:p>
        </p:txBody>
      </p:sp>
      <p:sp>
        <p:nvSpPr>
          <p:cNvPr id="3" name="Content Placeholder 2">
            <a:extLst>
              <a:ext uri="{FF2B5EF4-FFF2-40B4-BE49-F238E27FC236}">
                <a16:creationId xmlns:a16="http://schemas.microsoft.com/office/drawing/2014/main" id="{056BB784-F71D-48E1-8778-3AD6C98A172E}"/>
              </a:ext>
            </a:extLst>
          </p:cNvPr>
          <p:cNvSpPr>
            <a:spLocks noGrp="1"/>
          </p:cNvSpPr>
          <p:nvPr>
            <p:ph idx="1"/>
          </p:nvPr>
        </p:nvSpPr>
        <p:spPr>
          <a:xfrm>
            <a:off x="2064328" y="1565564"/>
            <a:ext cx="4461164" cy="4668326"/>
          </a:xfrm>
        </p:spPr>
        <p:txBody>
          <a:bodyPr>
            <a:normAutofit/>
          </a:bodyPr>
          <a:lstStyle/>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Cherry Tree Community primary</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Essa Academy</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Harper Green</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St James C.E. Primary</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Kearsley Academy</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St </a:t>
            </a:r>
            <a:r>
              <a:rPr lang="en-GB" sz="2800" dirty="0" err="1">
                <a:latin typeface="Arial" panose="020B0604020202020204" pitchFamily="34" charset="0"/>
                <a:cs typeface="Arial" panose="020B0604020202020204" pitchFamily="34" charset="0"/>
              </a:rPr>
              <a:t>Catherines</a:t>
            </a:r>
            <a:r>
              <a:rPr lang="en-GB" sz="2800" dirty="0">
                <a:latin typeface="Arial" panose="020B0604020202020204" pitchFamily="34" charset="0"/>
                <a:cs typeface="Arial" panose="020B0604020202020204" pitchFamily="34" charset="0"/>
              </a:rPr>
              <a:t> Academy Secondary</a:t>
            </a:r>
          </a:p>
        </p:txBody>
      </p:sp>
      <p:sp>
        <p:nvSpPr>
          <p:cNvPr id="4" name="Content Placeholder 2">
            <a:extLst>
              <a:ext uri="{FF2B5EF4-FFF2-40B4-BE49-F238E27FC236}">
                <a16:creationId xmlns:a16="http://schemas.microsoft.com/office/drawing/2014/main" id="{30BA2ED7-B9B2-4D26-95E6-A7695E07E23F}"/>
              </a:ext>
            </a:extLst>
          </p:cNvPr>
          <p:cNvSpPr txBox="1">
            <a:spLocks/>
          </p:cNvSpPr>
          <p:nvPr/>
        </p:nvSpPr>
        <p:spPr>
          <a:xfrm>
            <a:off x="6717867" y="1440873"/>
            <a:ext cx="3936279" cy="477916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buFont typeface="Wingdings" panose="05000000000000000000" pitchFamily="2" charset="2"/>
              <a:buChar char="v"/>
            </a:pPr>
            <a:r>
              <a:rPr lang="en-GB" sz="2800" dirty="0" err="1">
                <a:latin typeface="Arial" panose="020B0604020202020204" pitchFamily="34" charset="0"/>
                <a:cs typeface="Arial" panose="020B0604020202020204" pitchFamily="34" charset="0"/>
              </a:rPr>
              <a:t>Tonge</a:t>
            </a:r>
            <a:r>
              <a:rPr lang="en-GB" sz="2800" dirty="0">
                <a:latin typeface="Arial" panose="020B0604020202020204" pitchFamily="34" charset="0"/>
                <a:cs typeface="Arial" panose="020B0604020202020204" pitchFamily="34" charset="0"/>
              </a:rPr>
              <a:t> Moor Community Primary</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St Matthews </a:t>
            </a:r>
            <a:r>
              <a:rPr lang="en-GB" sz="2800" dirty="0" err="1">
                <a:latin typeface="Arial" panose="020B0604020202020204" pitchFamily="34" charset="0"/>
                <a:cs typeface="Arial" panose="020B0604020202020204" pitchFamily="34" charset="0"/>
              </a:rPr>
              <a:t>C.E.P</a:t>
            </a:r>
            <a:r>
              <a:rPr lang="en-GB" sz="2800" dirty="0">
                <a:latin typeface="Arial" panose="020B0604020202020204" pitchFamily="34" charset="0"/>
                <a:cs typeface="Arial" panose="020B0604020202020204" pitchFamily="34" charset="0"/>
              </a:rPr>
              <a:t>. School</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St Peter’s C.E. Primary</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Leverhulme Community Primary</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Red Lane CP School</a:t>
            </a:r>
          </a:p>
          <a:p>
            <a:pPr>
              <a:buFont typeface="Wingdings" panose="05000000000000000000" pitchFamily="2" charset="2"/>
              <a:buChar char="v"/>
            </a:pPr>
            <a:r>
              <a:rPr lang="en-GB" sz="2800" dirty="0">
                <a:latin typeface="Arial" panose="020B0604020202020204" pitchFamily="34" charset="0"/>
                <a:cs typeface="Arial" panose="020B0604020202020204" pitchFamily="34" charset="0"/>
              </a:rPr>
              <a:t>Mount St Joseph Catholic School</a:t>
            </a:r>
          </a:p>
        </p:txBody>
      </p:sp>
    </p:spTree>
    <p:extLst>
      <p:ext uri="{BB962C8B-B14F-4D97-AF65-F5344CB8AC3E}">
        <p14:creationId xmlns:p14="http://schemas.microsoft.com/office/powerpoint/2010/main" val="388415494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8820</TotalTime>
  <Words>1165</Words>
  <Application>Microsoft Macintosh PowerPoint</Application>
  <PresentationFormat>Widescreen</PresentationFormat>
  <Paragraphs>132</Paragraphs>
  <Slides>14</Slides>
  <Notes>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2" baseType="lpstr">
      <vt:lpstr>Arial</vt:lpstr>
      <vt:lpstr>Calibri</vt:lpstr>
      <vt:lpstr>Century Gothic</vt:lpstr>
      <vt:lpstr>NSPCC-Regular</vt:lpstr>
      <vt:lpstr>Wingdings</vt:lpstr>
      <vt:lpstr>Wingdings 3</vt:lpstr>
      <vt:lpstr>Wisp</vt:lpstr>
      <vt:lpstr>Acrobat Document</vt:lpstr>
      <vt:lpstr>Integrated Front Door  &amp;  Early Help Access Point  </vt:lpstr>
      <vt:lpstr>The Integrated Front Door Team </vt:lpstr>
      <vt:lpstr>IFD and Early Help Access Point – why the change?</vt:lpstr>
      <vt:lpstr>What is Early Help?</vt:lpstr>
      <vt:lpstr>Early Help Services &amp; Framework for Action  </vt:lpstr>
      <vt:lpstr>Early Help services &amp; Fully informed Consent</vt:lpstr>
      <vt:lpstr>PowerPoint Presentation</vt:lpstr>
      <vt:lpstr>Targeted Early Help, Targeted Youth Support &amp; Serious Youth Violence</vt:lpstr>
      <vt:lpstr>Team Around the School - 12</vt:lpstr>
      <vt:lpstr>How to make contact</vt:lpstr>
      <vt:lpstr>3 pathways from referral</vt:lpstr>
      <vt:lpstr>Social Work Assessment Teams  </vt:lpstr>
      <vt:lpstr>Impact measures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Help Access Point Coordinator Key Priorities in the first 6 months</dc:title>
  <dc:creator>Caireen Rice</dc:creator>
  <cp:lastModifiedBy>mh</cp:lastModifiedBy>
  <cp:revision>23</cp:revision>
  <dcterms:created xsi:type="dcterms:W3CDTF">2021-06-08T12:16:43Z</dcterms:created>
  <dcterms:modified xsi:type="dcterms:W3CDTF">2022-10-13T15:19:29Z</dcterms:modified>
</cp:coreProperties>
</file>