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12192000" cy="6858000"/>
  <p:notesSz cx="6810375" cy="9942513"/>
  <p:embeddedFontLst>
    <p:embeddedFont>
      <p:font typeface="Raleway" pitchFamily="2" charset="77"/>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jqxAPhDD4DNZlaPNuFz7mjIwnY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758E3F-2AF5-41D1-A3A4-86AEE2E418EE}">
  <a:tblStyle styleId="{E0758E3F-2AF5-41D1-A3A4-86AEE2E418E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5832" autoAdjust="0"/>
  </p:normalViewPr>
  <p:slideViewPr>
    <p:cSldViewPr snapToGrid="0">
      <p:cViewPr varScale="1">
        <p:scale>
          <a:sx n="76" d="100"/>
          <a:sy n="76" d="100"/>
        </p:scale>
        <p:origin x="186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1.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endParaRPr dirty="0"/>
          </a:p>
          <a:p>
            <a:pPr marL="0" lvl="0" indent="0" algn="l" rtl="0">
              <a:lnSpc>
                <a:spcPct val="100000"/>
              </a:lnSpc>
              <a:spcBef>
                <a:spcPts val="0"/>
              </a:spcBef>
              <a:spcAft>
                <a:spcPts val="0"/>
              </a:spcAft>
              <a:buClr>
                <a:schemeClr val="lt1"/>
              </a:buClr>
              <a:buSzPts val="1200"/>
              <a:buFont typeface="Calibri"/>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 </a:t>
            </a:r>
            <a:endParaRPr dirty="0"/>
          </a:p>
          <a:p>
            <a:pPr marL="0" lvl="0" indent="0" algn="l" rtl="0">
              <a:lnSpc>
                <a:spcPct val="100000"/>
              </a:lnSpc>
              <a:spcBef>
                <a:spcPts val="0"/>
              </a:spcBef>
              <a:spcAft>
                <a:spcPts val="0"/>
              </a:spcAft>
              <a:buSzPts val="1400"/>
              <a:buNone/>
            </a:pPr>
            <a:r>
              <a:rPr lang="en-GB" dirty="0"/>
              <a:t>So let’s look at Willingham’s model a slightly different way and in a bit more depth. </a:t>
            </a:r>
            <a:endParaRPr b="0" i="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b="0" i="0" dirty="0">
                <a:solidFill>
                  <a:schemeClr val="dk1"/>
                </a:solidFill>
                <a:highlight>
                  <a:srgbClr val="FFFFFF"/>
                </a:highlight>
                <a:latin typeface="Calibri"/>
                <a:ea typeface="Calibri"/>
                <a:cs typeface="Calibri"/>
                <a:sym typeface="Calibri"/>
              </a:rPr>
              <a:t>Pupils might not </a:t>
            </a:r>
            <a:r>
              <a:rPr lang="en-GB" dirty="0">
                <a:highlight>
                  <a:srgbClr val="FFFFFF"/>
                </a:highlight>
              </a:rPr>
              <a:t>remember what</a:t>
            </a:r>
            <a:r>
              <a:rPr lang="en-GB" b="0" i="0" dirty="0">
                <a:solidFill>
                  <a:schemeClr val="dk1"/>
                </a:solidFill>
                <a:highlight>
                  <a:srgbClr val="FFFFFF"/>
                </a:highlight>
                <a:latin typeface="Calibri"/>
                <a:ea typeface="Calibri"/>
                <a:cs typeface="Calibri"/>
                <a:sym typeface="Calibri"/>
              </a:rPr>
              <a:t> you are </a:t>
            </a:r>
            <a:r>
              <a:rPr lang="en-GB" dirty="0">
                <a:highlight>
                  <a:srgbClr val="FFFFFF"/>
                </a:highlight>
              </a:rPr>
              <a:t>teaching</a:t>
            </a:r>
            <a:r>
              <a:rPr lang="en-GB" b="0" i="0" dirty="0">
                <a:solidFill>
                  <a:schemeClr val="dk1"/>
                </a:solidFill>
                <a:highlight>
                  <a:srgbClr val="FFFFFF"/>
                </a:highlight>
                <a:latin typeface="Calibri"/>
                <a:ea typeface="Calibri"/>
                <a:cs typeface="Calibri"/>
                <a:sym typeface="Calibri"/>
              </a:rPr>
              <a:t> for a</a:t>
            </a:r>
            <a:r>
              <a:rPr lang="en-GB" dirty="0">
                <a:highlight>
                  <a:srgbClr val="FFFFFF"/>
                </a:highlight>
              </a:rPr>
              <a:t>ll kings of reasons. This might be to do with:</a:t>
            </a:r>
            <a:endParaRPr dirty="0">
              <a:highlight>
                <a:srgbClr val="FFFFFF"/>
              </a:highlight>
            </a:endParaRPr>
          </a:p>
          <a:p>
            <a:pPr marL="0" lvl="0" indent="0" algn="l" rtl="0">
              <a:lnSpc>
                <a:spcPct val="100000"/>
              </a:lnSpc>
              <a:spcBef>
                <a:spcPts val="0"/>
              </a:spcBef>
              <a:spcAft>
                <a:spcPts val="0"/>
              </a:spcAft>
              <a:buSzPts val="1400"/>
              <a:buNone/>
            </a:pPr>
            <a:r>
              <a:rPr lang="en-GB" dirty="0">
                <a:highlight>
                  <a:srgbClr val="FFFFFF"/>
                </a:highlight>
              </a:rPr>
              <a:t>From previous sessions we have done…</a:t>
            </a:r>
            <a:endParaRPr dirty="0">
              <a:highlight>
                <a:srgbClr val="FFFFFF"/>
              </a:highlight>
            </a:endParaRPr>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Attention deficits</a:t>
            </a:r>
            <a:r>
              <a:rPr lang="en-GB" b="0" i="0" dirty="0">
                <a:solidFill>
                  <a:srgbClr val="404040"/>
                </a:solidFill>
                <a:highlight>
                  <a:srgbClr val="FFFFFF"/>
                </a:highlight>
                <a:latin typeface="Raleway"/>
                <a:ea typeface="Raleway"/>
                <a:cs typeface="Raleway"/>
                <a:sym typeface="Raleway"/>
              </a:rPr>
              <a:t>: </a:t>
            </a:r>
            <a:r>
              <a:rPr lang="en-GB" dirty="0">
                <a:solidFill>
                  <a:srgbClr val="404040"/>
                </a:solidFill>
                <a:highlight>
                  <a:srgbClr val="FFFFFF"/>
                </a:highlight>
                <a:latin typeface="Raleway"/>
                <a:ea typeface="Raleway"/>
                <a:cs typeface="Raleway"/>
                <a:sym typeface="Raleway"/>
              </a:rPr>
              <a:t>pupils’ </a:t>
            </a:r>
            <a:r>
              <a:rPr lang="en-GB" b="0" i="0" dirty="0">
                <a:solidFill>
                  <a:srgbClr val="404040"/>
                </a:solidFill>
                <a:highlight>
                  <a:srgbClr val="FFFFFF"/>
                </a:highlight>
                <a:latin typeface="Raleway"/>
                <a:ea typeface="Raleway"/>
                <a:cs typeface="Raleway"/>
                <a:sym typeface="Raleway"/>
              </a:rPr>
              <a:t>attention is not given to the specific learning points in question; it might be elsewhere.  </a:t>
            </a:r>
            <a:r>
              <a:rPr lang="en-GB" dirty="0">
                <a:solidFill>
                  <a:srgbClr val="404040"/>
                </a:solidFill>
                <a:highlight>
                  <a:srgbClr val="FFFFFF"/>
                </a:highlight>
                <a:latin typeface="Raleway"/>
                <a:ea typeface="Raleway"/>
                <a:cs typeface="Raleway"/>
                <a:sym typeface="Raleway"/>
              </a:rPr>
              <a:t>Think back to our previous session on pinpointing the right knowledge in the right order, avoiding seductive details</a:t>
            </a:r>
            <a:r>
              <a:rPr lang="en-GB" b="0" i="0" dirty="0">
                <a:solidFill>
                  <a:srgbClr val="404040"/>
                </a:solidFill>
                <a:highlight>
                  <a:srgbClr val="FFFFFF"/>
                </a:highlight>
                <a:latin typeface="Raleway"/>
                <a:ea typeface="Raleway"/>
                <a:cs typeface="Raleway"/>
                <a:sym typeface="Raleway"/>
              </a:rPr>
              <a:t>.  </a:t>
            </a:r>
            <a:r>
              <a:rPr lang="en-GB" b="1" i="0" dirty="0">
                <a:solidFill>
                  <a:srgbClr val="404040"/>
                </a:solidFill>
                <a:highlight>
                  <a:srgbClr val="FFFFFF"/>
                </a:highlight>
                <a:latin typeface="Raleway"/>
                <a:ea typeface="Raleway"/>
                <a:cs typeface="Raleway"/>
                <a:sym typeface="Raleway"/>
              </a:rPr>
              <a:t>Solution:</a:t>
            </a:r>
            <a:r>
              <a:rPr lang="en-GB" b="0" i="0" dirty="0">
                <a:solidFill>
                  <a:srgbClr val="404040"/>
                </a:solidFill>
                <a:highlight>
                  <a:srgbClr val="FFFFFF"/>
                </a:highlight>
                <a:latin typeface="Raleway"/>
                <a:ea typeface="Raleway"/>
                <a:cs typeface="Raleway"/>
                <a:sym typeface="Raleway"/>
              </a:rPr>
              <a:t>  strategies around securing attention</a:t>
            </a:r>
            <a:r>
              <a:rPr lang="en-GB" dirty="0">
                <a:solidFill>
                  <a:srgbClr val="404040"/>
                </a:solidFill>
                <a:highlight>
                  <a:srgbClr val="FFFFFF"/>
                </a:highlight>
                <a:latin typeface="Raleway"/>
                <a:ea typeface="Raleway"/>
                <a:cs typeface="Raleway"/>
                <a:sym typeface="Raleway"/>
              </a:rPr>
              <a:t> on the right knowledge. </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Memory overload: </a:t>
            </a:r>
            <a:r>
              <a:rPr lang="en-GB" b="0" i="0" dirty="0">
                <a:solidFill>
                  <a:srgbClr val="404040"/>
                </a:solidFill>
                <a:highlight>
                  <a:srgbClr val="FFFFFF"/>
                </a:highlight>
                <a:latin typeface="Raleway"/>
                <a:ea typeface="Raleway"/>
                <a:cs typeface="Raleway"/>
                <a:sym typeface="Raleway"/>
              </a:rPr>
              <a:t>working memory is finite; often students are dealing with too many ideas and pieces of information; they can’t process it all and things don’t make sense or stick .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break concepts and tasks into smaller </a:t>
            </a:r>
            <a:r>
              <a:rPr lang="en-GB" dirty="0">
                <a:solidFill>
                  <a:srgbClr val="404040"/>
                </a:solidFill>
                <a:highlight>
                  <a:srgbClr val="FFFFFF"/>
                </a:highlight>
                <a:latin typeface="Raleway"/>
                <a:ea typeface="Raleway"/>
                <a:cs typeface="Raleway"/>
                <a:sym typeface="Raleway"/>
              </a:rPr>
              <a:t>practicable</a:t>
            </a:r>
            <a:r>
              <a:rPr lang="en-GB" b="0" i="0" dirty="0">
                <a:solidFill>
                  <a:srgbClr val="404040"/>
                </a:solidFill>
                <a:highlight>
                  <a:srgbClr val="FFFFFF"/>
                </a:highlight>
                <a:latin typeface="Raleway"/>
                <a:ea typeface="Raleway"/>
                <a:cs typeface="Raleway"/>
                <a:sym typeface="Raleway"/>
              </a:rPr>
              <a:t> steps and elements.</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Lack of prior </a:t>
            </a:r>
            <a:r>
              <a:rPr lang="en-GB" b="1" i="1" dirty="0" err="1">
                <a:solidFill>
                  <a:srgbClr val="404040"/>
                </a:solidFill>
                <a:highlight>
                  <a:srgbClr val="FFFFFF"/>
                </a:highlight>
                <a:latin typeface="Raleway"/>
                <a:ea typeface="Raleway"/>
                <a:cs typeface="Raleway"/>
                <a:sym typeface="Raleway"/>
              </a:rPr>
              <a:t>knowledge:</a:t>
            </a:r>
            <a:r>
              <a:rPr lang="en-GB" b="0" i="0" dirty="0" err="1">
                <a:solidFill>
                  <a:srgbClr val="404040"/>
                </a:solidFill>
                <a:highlight>
                  <a:srgbClr val="FFFFFF"/>
                </a:highlight>
                <a:latin typeface="Raleway"/>
                <a:ea typeface="Raleway"/>
                <a:cs typeface="Raleway"/>
                <a:sym typeface="Raleway"/>
              </a:rPr>
              <a:t>the</a:t>
            </a:r>
            <a:r>
              <a:rPr lang="en-GB" b="0" i="0" dirty="0">
                <a:solidFill>
                  <a:srgbClr val="404040"/>
                </a:solidFill>
                <a:highlight>
                  <a:srgbClr val="FFFFFF"/>
                </a:highlight>
                <a:latin typeface="Raleway"/>
                <a:ea typeface="Raleway"/>
                <a:cs typeface="Raleway"/>
                <a:sym typeface="Raleway"/>
              </a:rPr>
              <a:t> big hidden variable across the class:  </a:t>
            </a:r>
            <a:r>
              <a:rPr lang="en-GB" dirty="0">
                <a:solidFill>
                  <a:srgbClr val="404040"/>
                </a:solidFill>
                <a:highlight>
                  <a:srgbClr val="FFFFFF"/>
                </a:highlight>
                <a:latin typeface="Raleway"/>
                <a:ea typeface="Raleway"/>
                <a:cs typeface="Raleway"/>
                <a:sym typeface="Raleway"/>
              </a:rPr>
              <a:t>pupils </a:t>
            </a:r>
            <a:r>
              <a:rPr lang="en-GB" b="0" i="0" dirty="0">
                <a:solidFill>
                  <a:srgbClr val="404040"/>
                </a:solidFill>
                <a:highlight>
                  <a:srgbClr val="FFFFFF"/>
                </a:highlight>
                <a:latin typeface="Raleway"/>
                <a:ea typeface="Raleway"/>
                <a:cs typeface="Raleway"/>
                <a:sym typeface="Raleway"/>
              </a:rPr>
              <a:t>will often not have a schema for </a:t>
            </a:r>
            <a:r>
              <a:rPr lang="en-GB" dirty="0">
                <a:solidFill>
                  <a:srgbClr val="404040"/>
                </a:solidFill>
                <a:highlight>
                  <a:srgbClr val="FFFFFF"/>
                </a:highlight>
                <a:latin typeface="Raleway"/>
                <a:ea typeface="Raleway"/>
                <a:cs typeface="Raleway"/>
                <a:sym typeface="Raleway"/>
              </a:rPr>
              <a:t>new </a:t>
            </a:r>
            <a:r>
              <a:rPr lang="en-GB" b="0" i="0" dirty="0">
                <a:solidFill>
                  <a:srgbClr val="404040"/>
                </a:solidFill>
                <a:highlight>
                  <a:srgbClr val="FFFFFF"/>
                </a:highlight>
                <a:latin typeface="Raleway"/>
                <a:ea typeface="Raleway"/>
                <a:cs typeface="Raleway"/>
                <a:sym typeface="Raleway"/>
              </a:rPr>
              <a:t>concepts being taught</a:t>
            </a:r>
            <a:r>
              <a:rPr lang="en-GB" dirty="0">
                <a:solidFill>
                  <a:srgbClr val="404040"/>
                </a:solidFill>
                <a:highlight>
                  <a:srgbClr val="FFFFFF"/>
                </a:highlight>
                <a:latin typeface="Raleway"/>
                <a:ea typeface="Raleway"/>
                <a:cs typeface="Raleway"/>
                <a:sym typeface="Raleway"/>
              </a:rPr>
              <a:t>. This is a barrier to making</a:t>
            </a:r>
            <a:r>
              <a:rPr lang="en-GB" b="0" i="0" dirty="0">
                <a:solidFill>
                  <a:srgbClr val="404040"/>
                </a:solidFill>
                <a:highlight>
                  <a:srgbClr val="FFFFFF"/>
                </a:highlight>
                <a:latin typeface="Raleway"/>
                <a:ea typeface="Raleway"/>
                <a:cs typeface="Raleway"/>
                <a:sym typeface="Raleway"/>
              </a:rPr>
              <a:t> sense of or retaining new knowledge.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develop a broad curriculum packed with knowledge and experiences</a:t>
            </a:r>
            <a:r>
              <a:rPr lang="en-GB" dirty="0">
                <a:solidFill>
                  <a:srgbClr val="404040"/>
                </a:solidFill>
                <a:highlight>
                  <a:srgbClr val="FFFFFF"/>
                </a:highlight>
                <a:latin typeface="Raleway"/>
                <a:ea typeface="Raleway"/>
                <a:cs typeface="Raleway"/>
                <a:sym typeface="Raleway"/>
              </a:rPr>
              <a:t>.</a:t>
            </a:r>
            <a:r>
              <a:rPr lang="en-GB" b="0" i="0" dirty="0">
                <a:solidFill>
                  <a:srgbClr val="404040"/>
                </a:solidFill>
                <a:highlight>
                  <a:srgbClr val="FFFFFF"/>
                </a:highlight>
                <a:latin typeface="Raleway"/>
                <a:ea typeface="Raleway"/>
                <a:cs typeface="Raleway"/>
                <a:sym typeface="Raleway"/>
              </a:rPr>
              <a:t> Check students’ prior knowledge as a routine element of teaching rather than making assumptions.</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And the focus of today’s session: Insufficient fluency of recall:  </a:t>
            </a:r>
            <a:r>
              <a:rPr lang="en-GB" b="0" i="0" dirty="0">
                <a:solidFill>
                  <a:srgbClr val="404040"/>
                </a:solidFill>
                <a:highlight>
                  <a:srgbClr val="FFFFFF"/>
                </a:highlight>
                <a:latin typeface="Raleway"/>
                <a:ea typeface="Raleway"/>
                <a:cs typeface="Raleway"/>
                <a:sym typeface="Raleway"/>
              </a:rPr>
              <a:t>very often a learning issue is simply a question of practice.  </a:t>
            </a:r>
            <a:r>
              <a:rPr lang="en-GB" dirty="0">
                <a:solidFill>
                  <a:srgbClr val="404040"/>
                </a:solidFill>
                <a:highlight>
                  <a:srgbClr val="FFFFFF"/>
                </a:highlight>
                <a:latin typeface="Raleway"/>
                <a:ea typeface="Raleway"/>
                <a:cs typeface="Raleway"/>
                <a:sym typeface="Raleway"/>
              </a:rPr>
              <a:t>Pupils </a:t>
            </a:r>
            <a:r>
              <a:rPr lang="en-GB" b="0" i="0" dirty="0">
                <a:solidFill>
                  <a:srgbClr val="404040"/>
                </a:solidFill>
                <a:highlight>
                  <a:srgbClr val="FFFFFF"/>
                </a:highlight>
                <a:latin typeface="Raleway"/>
                <a:ea typeface="Raleway"/>
                <a:cs typeface="Raleway"/>
                <a:sym typeface="Raleway"/>
              </a:rPr>
              <a:t>haven’t yet had the opportunity to think about, practise retrieving and applying their knowledge with enough frequency, intensity or variety  to have developed the fluency and confidence.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 increase the range, intensity and frequency of practice tasks so that students gain confidence and fluency.</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Task completion is a poor proxy for learning</a:t>
            </a:r>
            <a:r>
              <a:rPr lang="en-GB" b="0" i="0" dirty="0">
                <a:solidFill>
                  <a:srgbClr val="404040"/>
                </a:solidFill>
                <a:highlight>
                  <a:srgbClr val="FFFFFF"/>
                </a:highlight>
                <a:latin typeface="Raleway"/>
                <a:ea typeface="Raleway"/>
                <a:cs typeface="Raleway"/>
                <a:sym typeface="Raleway"/>
              </a:rPr>
              <a:t>:  we can do all kinds of things immediately after being shown </a:t>
            </a:r>
            <a:r>
              <a:rPr lang="en-GB" dirty="0">
                <a:solidFill>
                  <a:srgbClr val="404040"/>
                </a:solidFill>
                <a:highlight>
                  <a:srgbClr val="FFFFFF"/>
                </a:highlight>
                <a:latin typeface="Raleway"/>
                <a:ea typeface="Raleway"/>
                <a:cs typeface="Raleway"/>
                <a:sym typeface="Raleway"/>
              </a:rPr>
              <a:t>something, </a:t>
            </a:r>
            <a:r>
              <a:rPr lang="en-GB" b="0" i="0" dirty="0">
                <a:solidFill>
                  <a:srgbClr val="404040"/>
                </a:solidFill>
                <a:highlight>
                  <a:srgbClr val="FFFFFF"/>
                </a:highlight>
                <a:latin typeface="Raleway"/>
                <a:ea typeface="Raleway"/>
                <a:cs typeface="Raleway"/>
                <a:sym typeface="Raleway"/>
              </a:rPr>
              <a:t>simply by accessing information presented to us, without it forming part of long-term memory for use at a later date.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engage in </a:t>
            </a:r>
            <a:r>
              <a:rPr lang="en-GB" dirty="0">
                <a:solidFill>
                  <a:srgbClr val="404040"/>
                </a:solidFill>
                <a:highlight>
                  <a:srgbClr val="FFFFFF"/>
                </a:highlight>
                <a:latin typeface="Raleway"/>
                <a:ea typeface="Raleway"/>
                <a:cs typeface="Raleway"/>
                <a:sym typeface="Raleway"/>
              </a:rPr>
              <a:t>checks</a:t>
            </a:r>
            <a:r>
              <a:rPr lang="en-GB" b="0" i="0" dirty="0">
                <a:solidFill>
                  <a:srgbClr val="404040"/>
                </a:solidFill>
                <a:highlight>
                  <a:srgbClr val="FFFFFF"/>
                </a:highlight>
                <a:latin typeface="Raleway"/>
                <a:ea typeface="Raleway"/>
                <a:cs typeface="Raleway"/>
                <a:sym typeface="Raleway"/>
              </a:rPr>
              <a:t> for understanding and more generative activity with supports removed; space practice so that long-term memory and recall are strengthened away from the illusion of knowing through </a:t>
            </a:r>
            <a:r>
              <a:rPr lang="en-GB" b="0" i="0" dirty="0" err="1">
                <a:solidFill>
                  <a:srgbClr val="404040"/>
                </a:solidFill>
                <a:highlight>
                  <a:srgbClr val="FFFFFF"/>
                </a:highlight>
                <a:latin typeface="Raleway"/>
                <a:ea typeface="Raleway"/>
                <a:cs typeface="Raleway"/>
                <a:sym typeface="Raleway"/>
              </a:rPr>
              <a:t>recency</a:t>
            </a:r>
            <a:r>
              <a:rPr lang="en-GB" b="0" i="0" dirty="0">
                <a:solidFill>
                  <a:srgbClr val="404040"/>
                </a:solidFill>
                <a:highlight>
                  <a:srgbClr val="FFFFFF"/>
                </a:highlight>
                <a:latin typeface="Raleway"/>
                <a:ea typeface="Raleway"/>
                <a:cs typeface="Raleway"/>
                <a:sym typeface="Raleway"/>
              </a:rPr>
              <a:t>.</a:t>
            </a:r>
            <a:endParaRPr b="0" i="0"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endParaRPr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r>
              <a:rPr lang="en-GB" b="0" i="0" dirty="0">
                <a:solidFill>
                  <a:srgbClr val="404040"/>
                </a:solidFill>
                <a:highlight>
                  <a:srgbClr val="FFFFFF"/>
                </a:highlight>
                <a:latin typeface="Raleway"/>
                <a:ea typeface="Raleway"/>
                <a:cs typeface="Raleway"/>
                <a:sym typeface="Raleway"/>
              </a:rPr>
              <a:t>We will explore some of these in more detail today</a:t>
            </a:r>
            <a:r>
              <a:rPr lang="en-GB" dirty="0">
                <a:solidFill>
                  <a:srgbClr val="404040"/>
                </a:solidFill>
                <a:highlight>
                  <a:srgbClr val="FFFFFF"/>
                </a:highlight>
                <a:latin typeface="Raleway"/>
                <a:ea typeface="Raleway"/>
                <a:cs typeface="Raleway"/>
                <a:sym typeface="Raleway"/>
              </a:rPr>
              <a:t>, based on a range of research. </a:t>
            </a:r>
            <a:endParaRPr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r>
              <a:rPr lang="en-GB" dirty="0">
                <a:solidFill>
                  <a:srgbClr val="404040"/>
                </a:solidFill>
                <a:highlight>
                  <a:srgbClr val="FFFFFF"/>
                </a:highlight>
                <a:latin typeface="Raleway"/>
                <a:ea typeface="Raleway"/>
                <a:cs typeface="Raleway"/>
                <a:sym typeface="Raleway"/>
              </a:rPr>
              <a:t>As you can also see on this diagram, </a:t>
            </a:r>
            <a:r>
              <a:rPr lang="en-GB" dirty="0">
                <a:solidFill>
                  <a:srgbClr val="404040"/>
                </a:solidFill>
                <a:highlight>
                  <a:srgbClr val="FFFF00"/>
                </a:highlight>
                <a:latin typeface="Raleway"/>
                <a:ea typeface="Raleway"/>
                <a:cs typeface="Raleway"/>
                <a:sym typeface="Raleway"/>
              </a:rPr>
              <a:t>home and social context, learning environments have a </a:t>
            </a:r>
            <a:r>
              <a:rPr lang="en-GB" dirty="0">
                <a:solidFill>
                  <a:srgbClr val="404040"/>
                </a:solidFill>
                <a:highlight>
                  <a:srgbClr val="FFFFFF"/>
                </a:highlight>
                <a:latin typeface="Raleway"/>
                <a:ea typeface="Raleway"/>
                <a:cs typeface="Raleway"/>
                <a:sym typeface="Raleway"/>
              </a:rPr>
              <a:t>big input on pupils’ ability to remember. Let’s look at this a bit more on the next slide given the nature of the 19k.</a:t>
            </a:r>
            <a:endParaRPr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endParaRPr dirty="0"/>
          </a:p>
        </p:txBody>
      </p:sp>
      <p:sp>
        <p:nvSpPr>
          <p:cNvPr id="202" name="Google Shape;202;p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‘Space Between </a:t>
            </a:r>
            <a:r>
              <a:rPr lang="en-GB" dirty="0" err="1"/>
              <a:t>Counseling</a:t>
            </a:r>
            <a:r>
              <a:rPr lang="en-GB" dirty="0"/>
              <a:t>’ on X (formerly Twitter) outlines barriers faced by young people that exacerbate moving knowledge to long-term memory. </a:t>
            </a:r>
            <a:endParaRPr dirty="0"/>
          </a:p>
          <a:p>
            <a:pPr marL="0" lvl="0" indent="0" algn="l" rtl="0">
              <a:lnSpc>
                <a:spcPct val="100000"/>
              </a:lnSpc>
              <a:spcBef>
                <a:spcPts val="0"/>
              </a:spcBef>
              <a:spcAft>
                <a:spcPts val="0"/>
              </a:spcAft>
              <a:buSzPts val="1400"/>
              <a:buNone/>
            </a:pPr>
            <a:r>
              <a:rPr lang="en-GB" dirty="0"/>
              <a:t>So we also need to be very mindful about how we create a sense of success. This is particularly the case for any pupils who struggle with their learning, including some disadvantaged pupils and some pupils with SEND. We are also aware of the effects of mental health on many pupils’ well-being, which in itself is a barrier to memory.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If we get our learning strategies right, it will have a disproportionately positive impact on these pupils but benefit all pupils. </a:t>
            </a:r>
            <a:endParaRPr dirty="0"/>
          </a:p>
          <a:p>
            <a:pPr marL="0" lvl="0" indent="0" algn="l" rtl="0">
              <a:lnSpc>
                <a:spcPct val="100000"/>
              </a:lnSpc>
              <a:spcBef>
                <a:spcPts val="0"/>
              </a:spcBef>
              <a:spcAft>
                <a:spcPts val="0"/>
              </a:spcAft>
              <a:buSzPts val="1400"/>
              <a:buNone/>
            </a:pPr>
            <a:r>
              <a:rPr lang="en-GB" dirty="0"/>
              <a:t>Linking back to Willingham, if we create a goldilocks effect of ‘not too easy, not too difficult, but just right’ we can help all pupils to feel a sense of success. </a:t>
            </a:r>
            <a:endParaRPr dirty="0"/>
          </a:p>
          <a:p>
            <a:pPr marL="0" lvl="0" indent="0" algn="l" rtl="0">
              <a:lnSpc>
                <a:spcPct val="100000"/>
              </a:lnSpc>
              <a:spcBef>
                <a:spcPts val="0"/>
              </a:spcBef>
              <a:spcAft>
                <a:spcPts val="0"/>
              </a:spcAft>
              <a:buSzPts val="1400"/>
              <a:buNone/>
            </a:pPr>
            <a:endParaRPr dirty="0"/>
          </a:p>
          <a:p>
            <a:pPr marL="0" lvl="0" indent="0" algn="l" rtl="0">
              <a:spcBef>
                <a:spcPts val="0"/>
              </a:spcBef>
              <a:spcAft>
                <a:spcPts val="0"/>
              </a:spcAft>
              <a:buClr>
                <a:schemeClr val="dk1"/>
              </a:buClr>
              <a:buSzPts val="1400"/>
              <a:buFont typeface="Arial"/>
              <a:buNone/>
            </a:pPr>
            <a:endParaRPr dirty="0"/>
          </a:p>
        </p:txBody>
      </p:sp>
      <p:sp>
        <p:nvSpPr>
          <p:cNvPr id="214" name="Google Shape;214;p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bf337463a2_0_5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bf337463a2_0_5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err="1"/>
              <a:t>Lemov</a:t>
            </a:r>
            <a:r>
              <a:rPr lang="en-GB" dirty="0"/>
              <a:t> from TLAC. Leave on the board and read it to delegates and ask them to follow along with the reading.</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Don’t tell delegates that this is a recall task. </a:t>
            </a:r>
            <a:endParaRPr dirty="0"/>
          </a:p>
        </p:txBody>
      </p:sp>
      <p:sp>
        <p:nvSpPr>
          <p:cNvPr id="227" name="Google Shape;227;g2bf337463a2_0_5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f337463a2_0_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bf337463a2_0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Task - Please write out, verbatim, the first two sentences of the paragraph that we have just read together. 2 minutes.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You will likely struggle to remember those two sentences.</a:t>
            </a:r>
            <a:endParaRPr dirty="0"/>
          </a:p>
          <a:p>
            <a:pPr marL="0" lvl="0" indent="0" algn="l" rtl="0">
              <a:lnSpc>
                <a:spcPct val="100000"/>
              </a:lnSpc>
              <a:spcBef>
                <a:spcPts val="0"/>
              </a:spcBef>
              <a:spcAft>
                <a:spcPts val="0"/>
              </a:spcAft>
              <a:buSzPts val="1400"/>
              <a:buNone/>
            </a:pPr>
            <a:r>
              <a:rPr lang="en-GB" dirty="0"/>
              <a:t>This is because you are at the limits of your working memory. This is also because you have not had time to think about the information, link it with prior learning (create schema)</a:t>
            </a:r>
            <a:endParaRPr dirty="0"/>
          </a:p>
          <a:p>
            <a:pPr marL="0" lvl="0" indent="0" algn="l" rtl="0">
              <a:lnSpc>
                <a:spcPct val="100000"/>
              </a:lnSpc>
              <a:spcBef>
                <a:spcPts val="0"/>
              </a:spcBef>
              <a:spcAft>
                <a:spcPts val="0"/>
              </a:spcAft>
              <a:buSzPts val="1400"/>
              <a:buNone/>
            </a:pPr>
            <a:r>
              <a:rPr lang="en-GB" dirty="0"/>
              <a:t>In our classrooms, this may happen over and over again for learners. If you begin to think consciously about something in working memory, for example a scene in a novel you are reading, the connections with long-term memory start to pour in. Quite a lot of the time, someone who is thinking is actually engaged in memory retrieval. You can’t teach critical thinking without facts. </a:t>
            </a:r>
            <a:endParaRPr dirty="0"/>
          </a:p>
          <a:p>
            <a:pPr marL="0" lvl="0" indent="0" algn="l" rtl="0">
              <a:lnSpc>
                <a:spcPct val="100000"/>
              </a:lnSpc>
              <a:spcBef>
                <a:spcPts val="0"/>
              </a:spcBef>
              <a:spcAft>
                <a:spcPts val="0"/>
              </a:spcAft>
              <a:buSzPts val="1400"/>
              <a:buNone/>
            </a:pPr>
            <a:r>
              <a:rPr lang="en-GB" dirty="0"/>
              <a:t>So, a well-developed long-term memory is the solution to the limitations of working memory. As </a:t>
            </a:r>
            <a:r>
              <a:rPr lang="en-GB" dirty="0" err="1"/>
              <a:t>Sweller</a:t>
            </a:r>
            <a:r>
              <a:rPr lang="en-GB" dirty="0"/>
              <a:t>, </a:t>
            </a:r>
            <a:r>
              <a:rPr lang="en-GB" dirty="0" err="1"/>
              <a:t>Kirschner</a:t>
            </a:r>
            <a:r>
              <a:rPr lang="en-GB" dirty="0"/>
              <a:t> and Clark state, ‘the aim of all instruction is to alter long-term memory. If nothing has changed in long-term memory, nothing has been learned’.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35" name="Google Shape;235;g2bf337463a2_0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ec2ac81f64_0_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ec2ac81f64_0_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The above image is from TLAC 3.0, page 11.</a:t>
            </a:r>
            <a:endParaRPr dirty="0"/>
          </a:p>
          <a:p>
            <a:pPr marL="0" lvl="0" indent="0" algn="l" rtl="0">
              <a:lnSpc>
                <a:spcPct val="100000"/>
              </a:lnSpc>
              <a:spcBef>
                <a:spcPts val="0"/>
              </a:spcBef>
              <a:spcAft>
                <a:spcPts val="0"/>
              </a:spcAft>
              <a:buSzPts val="1400"/>
              <a:buNone/>
            </a:pPr>
            <a:r>
              <a:rPr lang="en-GB" dirty="0"/>
              <a:t>Based on </a:t>
            </a:r>
            <a:r>
              <a:rPr lang="en-GB" dirty="0" err="1"/>
              <a:t>Ebbinghaus’s</a:t>
            </a:r>
            <a:r>
              <a:rPr lang="en-GB" dirty="0"/>
              <a:t> forgetting curve. </a:t>
            </a:r>
            <a:endParaRPr dirty="0"/>
          </a:p>
          <a:p>
            <a:pPr marL="0" lvl="0" indent="0" algn="l" rtl="0">
              <a:lnSpc>
                <a:spcPct val="100000"/>
              </a:lnSpc>
              <a:spcBef>
                <a:spcPts val="0"/>
              </a:spcBef>
              <a:spcAft>
                <a:spcPts val="0"/>
              </a:spcAft>
              <a:buSzPts val="1400"/>
              <a:buNone/>
            </a:pPr>
            <a:r>
              <a:rPr lang="en-GB" dirty="0"/>
              <a:t>However, </a:t>
            </a:r>
            <a:r>
              <a:rPr lang="en-GB" dirty="0" err="1"/>
              <a:t>Sweller’s</a:t>
            </a:r>
            <a:r>
              <a:rPr lang="en-GB" dirty="0"/>
              <a:t> guidance fading effect argues that experts learn differently from novices. Thinking back to the last two sessions on subject expertise and quality of instruction, we know that novices need clear, guided instruction from the expert in the room (the teacher) This is because novice learners have little knowledge of a topic in long-term memory so can’t make connections.</a:t>
            </a:r>
            <a:endParaRPr dirty="0"/>
          </a:p>
          <a:p>
            <a:pPr marL="0" lvl="0" indent="0" algn="l" rtl="0">
              <a:lnSpc>
                <a:spcPct val="100000"/>
              </a:lnSpc>
              <a:spcBef>
                <a:spcPts val="0"/>
              </a:spcBef>
              <a:spcAft>
                <a:spcPts val="0"/>
              </a:spcAft>
              <a:buSzPts val="1400"/>
              <a:buNone/>
            </a:pPr>
            <a:r>
              <a:rPr lang="en-GB" dirty="0"/>
              <a:t>The learner may feel secure in knowledge immediately after the lesson but the retention of this knowledge diminishes quickly.</a:t>
            </a:r>
            <a:endParaRPr dirty="0"/>
          </a:p>
          <a:p>
            <a:pPr marL="0" lvl="0" indent="0" algn="l" rtl="0">
              <a:lnSpc>
                <a:spcPct val="100000"/>
              </a:lnSpc>
              <a:spcBef>
                <a:spcPts val="0"/>
              </a:spcBef>
              <a:spcAft>
                <a:spcPts val="0"/>
              </a:spcAft>
              <a:buSzPts val="1400"/>
              <a:buNone/>
            </a:pPr>
            <a:r>
              <a:rPr lang="en-GB" dirty="0"/>
              <a:t>In </a:t>
            </a:r>
            <a:r>
              <a:rPr lang="en-GB" dirty="0" err="1"/>
              <a:t>Ebbinghaus’s</a:t>
            </a:r>
            <a:r>
              <a:rPr lang="en-GB" dirty="0"/>
              <a:t> model above, we can see how memory diminishes very quickly after learning. Each time you practice something, the rate and amount of forgetting is reduced. </a:t>
            </a:r>
            <a:endParaRPr dirty="0"/>
          </a:p>
          <a:p>
            <a:pPr marL="0" lvl="0" indent="0" algn="l" rtl="0">
              <a:lnSpc>
                <a:spcPct val="100000"/>
              </a:lnSpc>
              <a:spcBef>
                <a:spcPts val="0"/>
              </a:spcBef>
              <a:spcAft>
                <a:spcPts val="0"/>
              </a:spcAft>
              <a:buSzPts val="1400"/>
              <a:buNone/>
            </a:pPr>
            <a:r>
              <a:rPr lang="en-GB" dirty="0"/>
              <a:t>There are a range of research-informed strategies that can help us to overcome this, such as within </a:t>
            </a:r>
            <a:r>
              <a:rPr lang="en-GB" dirty="0" err="1"/>
              <a:t>Dunlosky</a:t>
            </a:r>
            <a:r>
              <a:rPr lang="en-GB" dirty="0"/>
              <a:t> and </a:t>
            </a:r>
            <a:r>
              <a:rPr lang="en-GB" dirty="0" err="1"/>
              <a:t>Lemov</a:t>
            </a:r>
            <a:r>
              <a:rPr lang="en-GB" dirty="0"/>
              <a:t>, that we will explore today. </a:t>
            </a:r>
            <a:endParaRPr dirty="0"/>
          </a:p>
          <a:p>
            <a:pPr marL="0" lvl="0" indent="0" algn="l" rtl="0">
              <a:lnSpc>
                <a:spcPct val="100000"/>
              </a:lnSpc>
              <a:spcBef>
                <a:spcPts val="0"/>
              </a:spcBef>
              <a:spcAft>
                <a:spcPts val="0"/>
              </a:spcAft>
              <a:buSzPts val="1400"/>
              <a:buNone/>
            </a:pPr>
            <a:r>
              <a:rPr lang="en-GB" dirty="0">
                <a:highlight>
                  <a:srgbClr val="FFFF00"/>
                </a:highlight>
              </a:rPr>
              <a:t>Perhaps give time to discuss and feedback </a:t>
            </a:r>
            <a:endParaRPr dirty="0">
              <a:highlight>
                <a:srgbClr val="FFFF00"/>
              </a:highlight>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b="1" dirty="0"/>
              <a:t>Thinking about the memory task that we have just attempted, if we chunked that and revisited it, we would probably have a good go at recalling it fully with time.</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47" name="Google Shape;247;g2ec2ac81f64_0_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GB" dirty="0"/>
              <a:t>John </a:t>
            </a:r>
            <a:r>
              <a:rPr lang="en-GB" dirty="0" err="1"/>
              <a:t>Dulosky</a:t>
            </a:r>
            <a:r>
              <a:rPr lang="en-GB" dirty="0"/>
              <a:t>, Professor Emeritus, Director of the Science for Learning, Kent State University.</a:t>
            </a:r>
            <a:endParaRPr dirty="0"/>
          </a:p>
          <a:p>
            <a:pPr marL="457200" marR="0" lvl="0" indent="-228600" algn="l" rtl="0">
              <a:lnSpc>
                <a:spcPct val="100000"/>
              </a:lnSpc>
              <a:spcBef>
                <a:spcPts val="0"/>
              </a:spcBef>
              <a:spcAft>
                <a:spcPts val="0"/>
              </a:spcAft>
              <a:buClr>
                <a:srgbClr val="000000"/>
              </a:buClr>
              <a:buSzPts val="1400"/>
              <a:buFont typeface="Arial"/>
              <a:buNone/>
            </a:pPr>
            <a:r>
              <a:rPr lang="en-GB" dirty="0"/>
              <a:t>You can see from </a:t>
            </a:r>
            <a:r>
              <a:rPr lang="en-GB" dirty="0" err="1"/>
              <a:t>Dunlosky’s</a:t>
            </a:r>
            <a:r>
              <a:rPr lang="en-GB" dirty="0"/>
              <a:t> analysis, practice testing, distributed practice are the most effective techniques.</a:t>
            </a:r>
            <a:endParaRPr dirty="0"/>
          </a:p>
          <a:p>
            <a:pPr marL="457200" marR="0" lvl="0" indent="-228600" algn="l" rtl="0">
              <a:lnSpc>
                <a:spcPct val="100000"/>
              </a:lnSpc>
              <a:spcBef>
                <a:spcPts val="0"/>
              </a:spcBef>
              <a:spcAft>
                <a:spcPts val="0"/>
              </a:spcAft>
              <a:buClr>
                <a:srgbClr val="000000"/>
              </a:buClr>
              <a:buSzPts val="1400"/>
              <a:buFont typeface="Arial"/>
              <a:buNone/>
            </a:pPr>
            <a:r>
              <a:rPr lang="en-GB" dirty="0"/>
              <a:t>https://drive.google.com/file/d/1pUw_HlZwKeEgYwqfT2GTi18-zQ_Pmhbr/view?usp=drive_link</a:t>
            </a:r>
            <a:endParaRPr dirty="0"/>
          </a:p>
        </p:txBody>
      </p:sp>
      <p:sp>
        <p:nvSpPr>
          <p:cNvPr id="258" name="Google Shape;258;p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bdb06796c8_0_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2bdb06796c8_0_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endParaRPr dirty="0"/>
          </a:p>
          <a:p>
            <a:pPr marL="0" lvl="0" indent="0" algn="l" rtl="0">
              <a:spcBef>
                <a:spcPts val="0"/>
              </a:spcBef>
              <a:spcAft>
                <a:spcPts val="0"/>
              </a:spcAft>
              <a:buSzPts val="1400"/>
              <a:buNone/>
            </a:pPr>
            <a:r>
              <a:rPr lang="en-GB" dirty="0"/>
              <a:t>Here is John </a:t>
            </a:r>
            <a:r>
              <a:rPr lang="en-GB" dirty="0" err="1"/>
              <a:t>Dunlosky’s</a:t>
            </a:r>
            <a:r>
              <a:rPr lang="en-GB" dirty="0"/>
              <a:t> view of the most effective learning strategies where the 5 most impactful learning strategies have been identified.</a:t>
            </a:r>
            <a:endParaRPr dirty="0"/>
          </a:p>
          <a:p>
            <a:pPr marL="0" lvl="0" indent="0" algn="l" rtl="0">
              <a:spcBef>
                <a:spcPts val="0"/>
              </a:spcBef>
              <a:spcAft>
                <a:spcPts val="0"/>
              </a:spcAft>
              <a:buClr>
                <a:schemeClr val="dk1"/>
              </a:buClr>
              <a:buSzPts val="1400"/>
              <a:buFont typeface="Arial"/>
              <a:buNone/>
            </a:pPr>
            <a:r>
              <a:rPr lang="en-GB" dirty="0"/>
              <a:t>In this article, an example is given for each technique.</a:t>
            </a:r>
            <a:endParaRPr dirty="0"/>
          </a:p>
          <a:p>
            <a:pPr marL="457200" lvl="0" indent="-317500" algn="l" rtl="0">
              <a:lnSpc>
                <a:spcPct val="100000"/>
              </a:lnSpc>
              <a:spcBef>
                <a:spcPts val="0"/>
              </a:spcBef>
              <a:spcAft>
                <a:spcPts val="0"/>
              </a:spcAft>
              <a:buSzPts val="1400"/>
              <a:buAutoNum type="arabicPeriod"/>
            </a:pPr>
            <a:r>
              <a:rPr lang="en-GB" dirty="0"/>
              <a:t>Give a low-stakes quiz at the beginning of each class, calling it a review to make it less intimidating. </a:t>
            </a:r>
            <a:endParaRPr dirty="0"/>
          </a:p>
          <a:p>
            <a:pPr marL="457200" lvl="0" indent="-317500" algn="l" rtl="0">
              <a:lnSpc>
                <a:spcPct val="100000"/>
              </a:lnSpc>
              <a:spcBef>
                <a:spcPts val="0"/>
              </a:spcBef>
              <a:spcAft>
                <a:spcPts val="0"/>
              </a:spcAft>
              <a:buSzPts val="1400"/>
              <a:buAutoNum type="arabicPeriod"/>
            </a:pPr>
            <a:r>
              <a:rPr lang="en-GB" dirty="0"/>
              <a:t>Use cumulative assessments which will encourage pupils to study material again over a period of time. </a:t>
            </a:r>
            <a:endParaRPr dirty="0"/>
          </a:p>
          <a:p>
            <a:pPr marL="457200" lvl="0" indent="-317500" algn="l" rtl="0">
              <a:lnSpc>
                <a:spcPct val="100000"/>
              </a:lnSpc>
              <a:spcBef>
                <a:spcPts val="0"/>
              </a:spcBef>
              <a:spcAft>
                <a:spcPts val="0"/>
              </a:spcAft>
              <a:buSzPts val="1400"/>
              <a:buAutoNum type="arabicPeriod"/>
            </a:pPr>
            <a:r>
              <a:rPr lang="en-GB" dirty="0"/>
              <a:t>Help pupils to do a study planner so they can spread revisits our rather than ‘cramming’.</a:t>
            </a:r>
            <a:endParaRPr dirty="0"/>
          </a:p>
          <a:p>
            <a:pPr marL="457200" lvl="0" indent="-317500" algn="l" rtl="0">
              <a:lnSpc>
                <a:spcPct val="100000"/>
              </a:lnSpc>
              <a:spcBef>
                <a:spcPts val="0"/>
              </a:spcBef>
              <a:spcAft>
                <a:spcPts val="0"/>
              </a:spcAft>
              <a:buSzPts val="1400"/>
              <a:buAutoNum type="arabicPeriod"/>
            </a:pPr>
            <a:r>
              <a:rPr lang="en-GB" dirty="0"/>
              <a:t>Encourage pupils to elaborate about what they are reading by asking them ‘why’ (think deeply)</a:t>
            </a:r>
            <a:endParaRPr dirty="0"/>
          </a:p>
          <a:p>
            <a:pPr marL="457200" lvl="0" indent="-317500" algn="l" rtl="0">
              <a:spcBef>
                <a:spcPts val="0"/>
              </a:spcBef>
              <a:spcAft>
                <a:spcPts val="0"/>
              </a:spcAft>
              <a:buClr>
                <a:schemeClr val="dk1"/>
              </a:buClr>
              <a:buSzPts val="1400"/>
              <a:buAutoNum type="arabicPeriod"/>
            </a:pPr>
            <a:r>
              <a:rPr lang="en-GB" dirty="0"/>
              <a:t>Encourage pupils to retrieve rather than passively reading books and notes.</a:t>
            </a:r>
            <a:endParaRPr dirty="0"/>
          </a:p>
          <a:p>
            <a:pPr marL="0" lvl="0" indent="0" algn="l" rtl="0">
              <a:spcBef>
                <a:spcPts val="0"/>
              </a:spcBef>
              <a:spcAft>
                <a:spcPts val="0"/>
              </a:spcAft>
              <a:buNone/>
            </a:pPr>
            <a:r>
              <a:rPr lang="en-GB" dirty="0"/>
              <a:t>Let’s go into some of these in more detail. </a:t>
            </a:r>
            <a:endParaRPr dirty="0"/>
          </a:p>
        </p:txBody>
      </p:sp>
      <p:sp>
        <p:nvSpPr>
          <p:cNvPr id="264" name="Google Shape;264;g2bdb06796c8_0_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ec2ac81f64_1_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ec2ac81f64_1_1: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GB" b="1" dirty="0" err="1"/>
              <a:t>Dunlosky</a:t>
            </a:r>
            <a:endParaRPr b="1" dirty="0"/>
          </a:p>
          <a:p>
            <a:pPr marL="0" lvl="0" indent="0" algn="l" rtl="0">
              <a:spcBef>
                <a:spcPts val="0"/>
              </a:spcBef>
              <a:spcAft>
                <a:spcPts val="0"/>
              </a:spcAft>
              <a:buNone/>
            </a:pPr>
            <a:r>
              <a:rPr lang="en-GB" dirty="0"/>
              <a:t>Viewing tests as the end-all assessment after all learning has been completed means students and teachers are missing out on one of the most effective strategies for improving learning.</a:t>
            </a:r>
            <a:endParaRPr dirty="0"/>
          </a:p>
          <a:p>
            <a:pPr marL="0" lvl="0" indent="0" algn="l" rtl="0">
              <a:spcBef>
                <a:spcPts val="0"/>
              </a:spcBef>
              <a:spcAft>
                <a:spcPts val="0"/>
              </a:spcAft>
              <a:buNone/>
            </a:pPr>
            <a:r>
              <a:rPr lang="en-GB" dirty="0"/>
              <a:t>Done well, teachers would use worksheets to involve practice problems with an appropriate order to encourage interleaved practice. </a:t>
            </a:r>
            <a:endParaRPr dirty="0"/>
          </a:p>
          <a:p>
            <a:pPr marL="0" lvl="0" indent="0" algn="l" rtl="0">
              <a:spcBef>
                <a:spcPts val="0"/>
              </a:spcBef>
              <a:spcAft>
                <a:spcPts val="0"/>
              </a:spcAft>
              <a:buNone/>
            </a:pPr>
            <a:r>
              <a:rPr lang="en-GB" dirty="0"/>
              <a:t>For example, interleaving questions and problems from newly taught materials with those from prior classes. </a:t>
            </a:r>
            <a:endParaRPr dirty="0"/>
          </a:p>
          <a:p>
            <a:pPr marL="0" lvl="0" indent="0" algn="l" rtl="0">
              <a:spcBef>
                <a:spcPts val="0"/>
              </a:spcBef>
              <a:spcAft>
                <a:spcPts val="0"/>
              </a:spcAft>
              <a:buNone/>
            </a:pPr>
            <a:r>
              <a:rPr lang="en-GB" dirty="0"/>
              <a:t>This allows pupils to practice solving indicated problems from material already taught, it will also help them to practice the difficult tasks of identifying problems and choosing the correct steps needed to solve them.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76" name="Google Shape;276;g2ec2ac81f64_1_1: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ec2ac81f64_0_2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ec2ac81f64_0_28: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0" lvl="0" indent="0" algn="l" rtl="0">
              <a:spcBef>
                <a:spcPts val="0"/>
              </a:spcBef>
              <a:spcAft>
                <a:spcPts val="0"/>
              </a:spcAft>
              <a:buNone/>
            </a:pPr>
            <a:r>
              <a:rPr lang="en-GB" b="1" dirty="0"/>
              <a:t>Critique the test on the board. What are the strengths and weaknesses?</a:t>
            </a:r>
            <a:endParaRPr b="1" dirty="0"/>
          </a:p>
          <a:p>
            <a:pPr marL="0" lvl="0" indent="0" algn="l" rtl="0">
              <a:spcBef>
                <a:spcPts val="0"/>
              </a:spcBef>
              <a:spcAft>
                <a:spcPts val="0"/>
              </a:spcAft>
              <a:buNone/>
            </a:pPr>
            <a:r>
              <a:rPr lang="en-GB" dirty="0"/>
              <a:t>Q1 answer is B</a:t>
            </a:r>
            <a:endParaRPr dirty="0"/>
          </a:p>
          <a:p>
            <a:pPr marL="0" lvl="0" indent="0" algn="l" rtl="0">
              <a:spcBef>
                <a:spcPts val="0"/>
              </a:spcBef>
              <a:spcAft>
                <a:spcPts val="0"/>
              </a:spcAft>
              <a:buNone/>
            </a:pPr>
            <a:r>
              <a:rPr lang="en-GB" dirty="0"/>
              <a:t>Q2 answer is C</a:t>
            </a:r>
            <a:endParaRPr dirty="0"/>
          </a:p>
          <a:p>
            <a:pPr marL="0" lvl="0" indent="0" algn="l" rtl="0">
              <a:spcBef>
                <a:spcPts val="0"/>
              </a:spcBef>
              <a:spcAft>
                <a:spcPts val="0"/>
              </a:spcAft>
              <a:buNone/>
            </a:pPr>
            <a:r>
              <a:rPr lang="en-GB" dirty="0"/>
              <a:t>Q4 is 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You may have discussed that answers to Q1, Q4 and Q5 are too obvious to help pupils to think deeply about their learning. Q4 is about future learning so it might not be reasonable to test novices on what has not yet been taught. Q2 is good as it involves revisiting and appropriately challenging options. </a:t>
            </a:r>
            <a:endParaRPr dirty="0"/>
          </a:p>
          <a:p>
            <a:pPr marL="0" lvl="0" indent="0" algn="l" rtl="0">
              <a:spcBef>
                <a:spcPts val="0"/>
              </a:spcBef>
              <a:spcAft>
                <a:spcPts val="0"/>
              </a:spcAft>
              <a:buNone/>
            </a:pPr>
            <a:r>
              <a:rPr lang="en-GB" dirty="0"/>
              <a:t>This test also misses the opportunity for pupils to identify problems and choose the correct steps needed to solve them.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400"/>
              <a:buFont typeface="Arial"/>
              <a:buNone/>
            </a:pPr>
            <a:r>
              <a:rPr lang="en-GB" dirty="0"/>
              <a:t>Furthermore…</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GB" dirty="0">
                <a:solidFill>
                  <a:srgbClr val="212937"/>
                </a:solidFill>
              </a:rPr>
              <a:t>Willingham says it </a:t>
            </a:r>
            <a:r>
              <a:rPr lang="en-GB" dirty="0" err="1">
                <a:solidFill>
                  <a:srgbClr val="212937"/>
                </a:solidFill>
              </a:rPr>
              <a:t>is“absolutely</a:t>
            </a:r>
            <a:r>
              <a:rPr lang="en-GB" dirty="0">
                <a:solidFill>
                  <a:srgbClr val="212937"/>
                </a:solidFill>
              </a:rPr>
              <a:t> crucial” that students store the </a:t>
            </a:r>
            <a:r>
              <a:rPr lang="en-GB" b="1" dirty="0">
                <a:solidFill>
                  <a:srgbClr val="212937"/>
                </a:solidFill>
              </a:rPr>
              <a:t>right </a:t>
            </a:r>
            <a:r>
              <a:rPr lang="en-GB" dirty="0">
                <a:solidFill>
                  <a:srgbClr val="212937"/>
                </a:solidFill>
              </a:rPr>
              <a:t>subject-specific knowledge in their long-term memories, because this would allow them to develop “the thinking skills that are, for many teachers, the </a:t>
            </a:r>
            <a:r>
              <a:rPr lang="en-GB" b="1" dirty="0">
                <a:solidFill>
                  <a:srgbClr val="212937"/>
                </a:solidFill>
              </a:rPr>
              <a:t>real goal”.</a:t>
            </a:r>
            <a:endParaRPr b="1" dirty="0"/>
          </a:p>
          <a:p>
            <a:pPr marL="0" lvl="0" indent="0" algn="l" rtl="0">
              <a:spcBef>
                <a:spcPts val="0"/>
              </a:spcBef>
              <a:spcAft>
                <a:spcPts val="0"/>
              </a:spcAft>
              <a:buClr>
                <a:schemeClr val="dk1"/>
              </a:buClr>
              <a:buSzPts val="1400"/>
              <a:buFont typeface="Arial"/>
              <a:buNone/>
            </a:pPr>
            <a:r>
              <a:rPr lang="en-GB" dirty="0">
                <a:solidFill>
                  <a:srgbClr val="212937"/>
                </a:solidFill>
              </a:rPr>
              <a:t>However, he said too many students take the wrong approach to committing information to memory, because “what they mostly do is read stuff over and over again”. This meant they were “not really thinking about the meaning at all”</a:t>
            </a:r>
            <a:endParaRPr dirty="0"/>
          </a:p>
          <a:p>
            <a:pPr marL="0" lvl="0" indent="0" algn="l" rtl="0">
              <a:spcBef>
                <a:spcPts val="0"/>
              </a:spcBef>
              <a:spcAft>
                <a:spcPts val="0"/>
              </a:spcAft>
              <a:buClr>
                <a:schemeClr val="dk1"/>
              </a:buClr>
              <a:buSzPts val="1400"/>
              <a:buFont typeface="Arial"/>
              <a:buNone/>
            </a:pPr>
            <a:r>
              <a:rPr lang="en-GB" dirty="0">
                <a:solidFill>
                  <a:srgbClr val="212937"/>
                </a:solidFill>
              </a:rPr>
              <a:t>Instead, Willingham said, pupils should spend time reflecting on the meaning and trying to understand which aspects they needed to commit to memory and why. “It sounds very simple but students seldom do that,” he said.</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84" name="Google Shape;284;g2ec2ac81f64_0_28: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ec2ac81f64_1_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ec2ac81f64_1_7: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GB" dirty="0"/>
              <a:t>Tom Sherrington also gives input on effective quizzing in his book ‘</a:t>
            </a:r>
            <a:r>
              <a:rPr lang="en-GB" dirty="0" err="1"/>
              <a:t>walkthrus</a:t>
            </a:r>
            <a:r>
              <a:rPr lang="en-GB" dirty="0"/>
              <a:t>. </a:t>
            </a:r>
            <a:endParaRPr dirty="0"/>
          </a:p>
          <a:p>
            <a:pPr marL="0" lvl="0" indent="0" algn="l" rtl="0">
              <a:spcBef>
                <a:spcPts val="0"/>
              </a:spcBef>
              <a:spcAft>
                <a:spcPts val="0"/>
              </a:spcAft>
              <a:buNone/>
            </a:pPr>
            <a:endParaRPr dirty="0"/>
          </a:p>
        </p:txBody>
      </p:sp>
      <p:sp>
        <p:nvSpPr>
          <p:cNvPr id="291" name="Google Shape;291;g2ec2ac81f64_1_7: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Our work is to facilitate learning of and sharing of best generic and subject specific implementation practice across schools.</a:t>
            </a:r>
            <a:endParaRPr dirty="0"/>
          </a:p>
          <a:p>
            <a:pPr marL="0" lvl="0" indent="0" algn="l" rtl="0">
              <a:lnSpc>
                <a:spcPct val="100000"/>
              </a:lnSpc>
              <a:spcBef>
                <a:spcPts val="0"/>
              </a:spcBef>
              <a:spcAft>
                <a:spcPts val="0"/>
              </a:spcAft>
              <a:buSzPts val="1400"/>
              <a:buNone/>
            </a:pPr>
            <a:r>
              <a:rPr lang="en-GB" dirty="0"/>
              <a:t>This is so that we can continue to learn from each other.</a:t>
            </a:r>
            <a:endParaRPr dirty="0"/>
          </a:p>
          <a:p>
            <a:pPr marL="0" lvl="0" indent="0" algn="l" rtl="0">
              <a:lnSpc>
                <a:spcPct val="100000"/>
              </a:lnSpc>
              <a:spcBef>
                <a:spcPts val="0"/>
              </a:spcBef>
              <a:spcAft>
                <a:spcPts val="0"/>
              </a:spcAft>
              <a:buSzPts val="1400"/>
              <a:buNone/>
            </a:pPr>
            <a:r>
              <a:rPr lang="en-GB" dirty="0"/>
              <a:t>We are not saying that we are dictating what school leaders should do. We are facilitating access to research and helping each other to ‘keep our eyes on the ball’.</a:t>
            </a:r>
            <a:endParaRPr dirty="0"/>
          </a:p>
          <a:p>
            <a:pPr marL="0" lvl="0" indent="0" algn="l" rtl="0">
              <a:lnSpc>
                <a:spcPct val="100000"/>
              </a:lnSpc>
              <a:spcBef>
                <a:spcPts val="0"/>
              </a:spcBef>
              <a:spcAft>
                <a:spcPts val="0"/>
              </a:spcAft>
              <a:buSzPts val="1400"/>
              <a:buNone/>
            </a:pPr>
            <a:r>
              <a:rPr lang="en-GB" dirty="0"/>
              <a:t>This work will happen in tandem with subject hubs’ work. The sessions we deliver will not replace subject hubs’ work. The session can take half of the hub’s time together, or more if you wish to do so.</a:t>
            </a:r>
            <a:endParaRPr dirty="0"/>
          </a:p>
          <a:p>
            <a:pPr marL="0" lvl="0" indent="0" algn="l" rtl="0">
              <a:lnSpc>
                <a:spcPct val="100000"/>
              </a:lnSpc>
              <a:spcBef>
                <a:spcPts val="0"/>
              </a:spcBef>
              <a:spcAft>
                <a:spcPts val="0"/>
              </a:spcAft>
              <a:buSzPts val="1400"/>
              <a:buNone/>
            </a:pPr>
            <a:r>
              <a:rPr lang="en-GB" dirty="0"/>
              <a:t>We would like feedback from each session to inform our work going forward. Your ideas and insights are invaluable to us so we can continue to help thousands of young people across Bolton to benefit from an excellent education. </a:t>
            </a:r>
            <a:endParaRPr dirty="0"/>
          </a:p>
          <a:p>
            <a:pPr marL="0" lvl="0" indent="0" algn="l" rtl="0">
              <a:lnSpc>
                <a:spcPct val="100000"/>
              </a:lnSpc>
              <a:spcBef>
                <a:spcPts val="0"/>
              </a:spcBef>
              <a:spcAft>
                <a:spcPts val="0"/>
              </a:spcAft>
              <a:buSzPts val="1400"/>
              <a:buNone/>
            </a:pPr>
            <a:r>
              <a:rPr lang="en-GB" dirty="0"/>
              <a:t>Summary of the 19k - recent analysis of our collective outcomes shows an ongoing DP gap 2024 5+EM, challenge on A8 38.62 DP and 46.31 all, and SEND A8 23.31.</a:t>
            </a:r>
            <a:endParaRPr dirty="0"/>
          </a:p>
          <a:p>
            <a:pPr marL="0" lvl="0" indent="0" algn="l" rtl="0">
              <a:lnSpc>
                <a:spcPct val="100000"/>
              </a:lnSpc>
              <a:spcBef>
                <a:spcPts val="0"/>
              </a:spcBef>
              <a:spcAft>
                <a:spcPts val="0"/>
              </a:spcAft>
              <a:buSzPts val="1400"/>
              <a:buNone/>
            </a:pPr>
            <a:r>
              <a:rPr lang="en-GB" dirty="0"/>
              <a:t>Interestingly, 6456 pupils in the 19k live in the 10% most deprived area in UK and 13293 live in the 30% most deprived areas.</a:t>
            </a:r>
            <a:endParaRPr dirty="0"/>
          </a:p>
          <a:p>
            <a:pPr marL="0" lvl="0" indent="0" algn="l" rtl="0">
              <a:lnSpc>
                <a:spcPct val="100000"/>
              </a:lnSpc>
              <a:spcBef>
                <a:spcPts val="0"/>
              </a:spcBef>
              <a:spcAft>
                <a:spcPts val="0"/>
              </a:spcAft>
              <a:buSzPts val="1400"/>
              <a:buNone/>
            </a:pPr>
            <a:r>
              <a:rPr lang="en-GB" dirty="0"/>
              <a:t>So lots to do!!</a:t>
            </a:r>
            <a:endParaRPr dirty="0"/>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ec2ac81f64_0_2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ec2ac81f64_0_21: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0" lvl="0" indent="0" algn="l" rtl="0">
              <a:spcBef>
                <a:spcPts val="0"/>
              </a:spcBef>
              <a:spcAft>
                <a:spcPts val="0"/>
              </a:spcAft>
              <a:buNone/>
            </a:pPr>
            <a:r>
              <a:rPr lang="en-GB" b="1" dirty="0"/>
              <a:t>Give colleagues 5 minutes.</a:t>
            </a:r>
            <a:endParaRPr b="1" dirty="0"/>
          </a:p>
          <a:p>
            <a:pPr marL="0" lvl="0" indent="0" algn="l" rtl="0">
              <a:spcBef>
                <a:spcPts val="0"/>
              </a:spcBef>
              <a:spcAft>
                <a:spcPts val="0"/>
              </a:spcAft>
              <a:buNone/>
            </a:pPr>
            <a:r>
              <a:rPr lang="en-GB" b="1" dirty="0"/>
              <a:t>Circulate and check.</a:t>
            </a:r>
            <a:endParaRPr b="1" dirty="0"/>
          </a:p>
          <a:p>
            <a:pPr marL="0" lvl="0" indent="0" algn="l" rtl="0">
              <a:spcBef>
                <a:spcPts val="0"/>
              </a:spcBef>
              <a:spcAft>
                <a:spcPts val="0"/>
              </a:spcAft>
              <a:buNone/>
            </a:pPr>
            <a:r>
              <a:rPr lang="en-GB" b="1" dirty="0"/>
              <a:t>Pick out strong examples where answers are nuanced rather than obvious.</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GB" dirty="0"/>
              <a:t>Ask colleagues to share examples also. </a:t>
            </a:r>
            <a:endParaRPr dirty="0"/>
          </a:p>
          <a:p>
            <a:pPr marL="0" lvl="0" indent="0" algn="l" rtl="0">
              <a:spcBef>
                <a:spcPts val="0"/>
              </a:spcBef>
              <a:spcAft>
                <a:spcPts val="0"/>
              </a:spcAft>
              <a:buNone/>
            </a:pPr>
            <a:endParaRPr dirty="0"/>
          </a:p>
        </p:txBody>
      </p:sp>
      <p:sp>
        <p:nvSpPr>
          <p:cNvPr id="298" name="Google Shape;298;g2ec2ac81f64_0_21: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ec2ac81f64_1_1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ec2ac81f64_1_14: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GB" dirty="0"/>
              <a:t>Massed vs Distributed practice - massed is writing the same word out 10 times before moving on.  Distributed practice, write 10 different words out and repeat until practice is completed. At secondary school mass practice is known as cramming and does not lead to high levels of retention of knowledge.</a:t>
            </a:r>
            <a:endParaRPr dirty="0"/>
          </a:p>
          <a:p>
            <a:pPr marL="0" lvl="0" indent="0" algn="l" rtl="0">
              <a:spcBef>
                <a:spcPts val="0"/>
              </a:spcBef>
              <a:spcAft>
                <a:spcPts val="0"/>
              </a:spcAft>
              <a:buNone/>
            </a:pPr>
            <a:r>
              <a:rPr lang="en-GB" b="1" dirty="0"/>
              <a:t>How to help students use distributed practice independently?</a:t>
            </a:r>
            <a:endParaRPr b="1" dirty="0"/>
          </a:p>
          <a:p>
            <a:pPr marL="457200" lvl="0" indent="-317500" algn="l" rtl="0">
              <a:spcBef>
                <a:spcPts val="0"/>
              </a:spcBef>
              <a:spcAft>
                <a:spcPts val="0"/>
              </a:spcAft>
              <a:buSzPts val="1400"/>
              <a:buChar char="●"/>
            </a:pPr>
            <a:r>
              <a:rPr lang="en-GB" dirty="0"/>
              <a:t>Map out how many study sessions they will need before the exam</a:t>
            </a:r>
            <a:endParaRPr dirty="0"/>
          </a:p>
          <a:p>
            <a:pPr marL="457200" lvl="0" indent="-317500" algn="l" rtl="0">
              <a:spcBef>
                <a:spcPts val="0"/>
              </a:spcBef>
              <a:spcAft>
                <a:spcPts val="0"/>
              </a:spcAft>
              <a:buSzPts val="1400"/>
              <a:buChar char="●"/>
            </a:pPr>
            <a:r>
              <a:rPr lang="en-GB" dirty="0"/>
              <a:t>When sessions should take place</a:t>
            </a:r>
            <a:endParaRPr dirty="0"/>
          </a:p>
          <a:p>
            <a:pPr marL="457200" lvl="0" indent="-317500" algn="l" rtl="0">
              <a:spcBef>
                <a:spcPts val="0"/>
              </a:spcBef>
              <a:spcAft>
                <a:spcPts val="0"/>
              </a:spcAft>
              <a:buSzPts val="1400"/>
              <a:buChar char="●"/>
            </a:pPr>
            <a:r>
              <a:rPr lang="en-GB" dirty="0"/>
              <a:t>What should be practiced in each session</a:t>
            </a:r>
            <a:endParaRPr dirty="0"/>
          </a:p>
          <a:p>
            <a:pPr marL="457200" lvl="0" indent="-317500" algn="l" rtl="0">
              <a:spcBef>
                <a:spcPts val="0"/>
              </a:spcBef>
              <a:spcAft>
                <a:spcPts val="0"/>
              </a:spcAft>
              <a:buSzPts val="1400"/>
              <a:buChar char="●"/>
            </a:pPr>
            <a:r>
              <a:rPr lang="en-GB" dirty="0"/>
              <a:t>Students would ideally use practice testing during these sessions.</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400"/>
              <a:buFont typeface="Arial"/>
              <a:buNone/>
            </a:pPr>
            <a:r>
              <a:rPr lang="en-GB" dirty="0"/>
              <a:t>In </a:t>
            </a:r>
            <a:r>
              <a:rPr lang="en-GB" dirty="0" err="1"/>
              <a:t>Hendrick</a:t>
            </a:r>
            <a:r>
              <a:rPr lang="en-GB" dirty="0"/>
              <a:t> and </a:t>
            </a:r>
            <a:r>
              <a:rPr lang="en-GB" dirty="0" err="1"/>
              <a:t>Kirschner’s</a:t>
            </a:r>
            <a:r>
              <a:rPr lang="en-GB" dirty="0"/>
              <a:t> book ‘How Learning Happens’. </a:t>
            </a:r>
            <a:endParaRPr dirty="0"/>
          </a:p>
          <a:p>
            <a:pPr marL="0" lvl="0" indent="0" algn="l" rtl="0">
              <a:spcBef>
                <a:spcPts val="0"/>
              </a:spcBef>
              <a:spcAft>
                <a:spcPts val="0"/>
              </a:spcAft>
              <a:buClr>
                <a:schemeClr val="dk1"/>
              </a:buClr>
              <a:buSzPts val="1400"/>
              <a:buFont typeface="Arial"/>
              <a:buNone/>
            </a:pPr>
            <a:r>
              <a:rPr lang="en-GB" dirty="0"/>
              <a:t>Appropriate processing time is also discussed.</a:t>
            </a:r>
            <a:endParaRPr dirty="0"/>
          </a:p>
          <a:p>
            <a:pPr marL="0" lvl="0" indent="0" algn="l" rtl="0">
              <a:spcBef>
                <a:spcPts val="0"/>
              </a:spcBef>
              <a:spcAft>
                <a:spcPts val="0"/>
              </a:spcAft>
              <a:buNone/>
            </a:pPr>
            <a:r>
              <a:rPr lang="en-GB" dirty="0"/>
              <a:t>As well as revisiting knowledge, and relating knowledge to what has already been learned, </a:t>
            </a:r>
            <a:r>
              <a:rPr lang="en-GB" dirty="0" err="1"/>
              <a:t>Kirschner</a:t>
            </a:r>
            <a:r>
              <a:rPr lang="en-GB" dirty="0"/>
              <a:t> and </a:t>
            </a:r>
            <a:r>
              <a:rPr lang="en-GB" dirty="0" err="1"/>
              <a:t>Hendrick</a:t>
            </a:r>
            <a:r>
              <a:rPr lang="en-GB" dirty="0"/>
              <a:t> state to include activities that include application of knowledge. This is to encourage the learner to interact with what they are learning so knowledge retention is enhanced. If a learner thinks about knowledge in a range of ways, they will remember and recall it more effectively. This has to be focused on the right things. For example, creating a PPT on the Battle of Hastings might make a pupil better at using PPT rather than knowing more about the Battle of Hastings.</a:t>
            </a:r>
            <a:endParaRPr dirty="0"/>
          </a:p>
        </p:txBody>
      </p:sp>
      <p:sp>
        <p:nvSpPr>
          <p:cNvPr id="306" name="Google Shape;306;g2ec2ac81f64_1_14: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ec2ac81f64_1_2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2ec2ac81f64_1_20: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GB" dirty="0"/>
              <a:t>This links back to task completion being a poor proxy for learning. </a:t>
            </a:r>
            <a:endParaRPr dirty="0"/>
          </a:p>
        </p:txBody>
      </p:sp>
      <p:sp>
        <p:nvSpPr>
          <p:cNvPr id="313" name="Google Shape;313;g2ec2ac81f64_1_20: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ec2ac81f64_1_2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2ec2ac81f64_1_26: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solidFill>
                <a:srgbClr val="333333"/>
              </a:solidFill>
              <a:highlight>
                <a:srgbClr val="FFFFFF"/>
              </a:highlight>
              <a:latin typeface="Arial"/>
              <a:ea typeface="Arial"/>
              <a:cs typeface="Arial"/>
              <a:sym typeface="Arial"/>
            </a:endParaRPr>
          </a:p>
          <a:p>
            <a:pPr marL="0" lvl="0" indent="0" algn="l" rtl="0">
              <a:spcBef>
                <a:spcPts val="0"/>
              </a:spcBef>
              <a:spcAft>
                <a:spcPts val="0"/>
              </a:spcAft>
              <a:buNone/>
            </a:pPr>
            <a:r>
              <a:rPr lang="en-GB" dirty="0">
                <a:solidFill>
                  <a:srgbClr val="333333"/>
                </a:solidFill>
                <a:highlight>
                  <a:srgbClr val="FFFFFF"/>
                </a:highlight>
                <a:latin typeface="Arial"/>
                <a:ea typeface="Arial"/>
                <a:cs typeface="Arial"/>
                <a:sym typeface="Arial"/>
              </a:rPr>
              <a:t>Based on Bjork and Bjork (2011).</a:t>
            </a:r>
            <a:endParaRPr dirty="0">
              <a:solidFill>
                <a:srgbClr val="333333"/>
              </a:solidFill>
              <a:highlight>
                <a:srgbClr val="FFFFFF"/>
              </a:highlight>
              <a:latin typeface="Arial"/>
              <a:ea typeface="Arial"/>
              <a:cs typeface="Arial"/>
              <a:sym typeface="Arial"/>
            </a:endParaRPr>
          </a:p>
          <a:p>
            <a:pPr marL="0" lvl="0" indent="0" algn="l" rtl="0">
              <a:spcBef>
                <a:spcPts val="0"/>
              </a:spcBef>
              <a:spcAft>
                <a:spcPts val="0"/>
              </a:spcAft>
              <a:buNone/>
            </a:pPr>
            <a:r>
              <a:rPr lang="en-GB" dirty="0">
                <a:solidFill>
                  <a:srgbClr val="333333"/>
                </a:solidFill>
                <a:highlight>
                  <a:srgbClr val="FFFFFF"/>
                </a:highlight>
                <a:latin typeface="Arial"/>
                <a:ea typeface="Arial"/>
                <a:cs typeface="Arial"/>
                <a:sym typeface="Arial"/>
              </a:rPr>
              <a:t>Linked again to the goldilocks effect, this refers to making things difficult on yourself, but in a good way: Creating desirable difficulties to enhance learning.</a:t>
            </a:r>
            <a:endParaRPr dirty="0">
              <a:solidFill>
                <a:srgbClr val="333333"/>
              </a:solidFill>
              <a:highlight>
                <a:srgbClr val="FFFFFF"/>
              </a:highlight>
              <a:latin typeface="Arial"/>
              <a:ea typeface="Arial"/>
              <a:cs typeface="Arial"/>
              <a:sym typeface="Arial"/>
            </a:endParaRPr>
          </a:p>
          <a:p>
            <a:pPr marL="0" lvl="0" indent="0" algn="l" rtl="0">
              <a:spcBef>
                <a:spcPts val="0"/>
              </a:spcBef>
              <a:spcAft>
                <a:spcPts val="0"/>
              </a:spcAft>
              <a:buNone/>
            </a:pPr>
            <a:r>
              <a:rPr lang="en-GB" dirty="0">
                <a:solidFill>
                  <a:srgbClr val="333333"/>
                </a:solidFill>
                <a:highlight>
                  <a:srgbClr val="FFFFFF"/>
                </a:highlight>
                <a:latin typeface="Arial"/>
                <a:ea typeface="Arial"/>
                <a:cs typeface="Arial"/>
                <a:sym typeface="Arial"/>
              </a:rPr>
              <a:t>https://bjorklab.psych.ucla.edu/wp-content/uploads/sites/13/2016/04/EBjork_RBjork_2011.pdf</a:t>
            </a:r>
            <a:endParaRPr dirty="0">
              <a:solidFill>
                <a:srgbClr val="333333"/>
              </a:solidFill>
              <a:highlight>
                <a:srgbClr val="FFFFFF"/>
              </a:highlight>
              <a:latin typeface="Arial"/>
              <a:ea typeface="Arial"/>
              <a:cs typeface="Arial"/>
              <a:sym typeface="Arial"/>
            </a:endParaRPr>
          </a:p>
          <a:p>
            <a:pPr marL="0" lvl="0" indent="0" algn="l" rtl="0">
              <a:spcBef>
                <a:spcPts val="0"/>
              </a:spcBef>
              <a:spcAft>
                <a:spcPts val="0"/>
              </a:spcAft>
              <a:buNone/>
            </a:pPr>
            <a:r>
              <a:rPr lang="en-GB" dirty="0">
                <a:solidFill>
                  <a:srgbClr val="333333"/>
                </a:solidFill>
                <a:highlight>
                  <a:srgbClr val="FFFFFF"/>
                </a:highlight>
                <a:latin typeface="Arial"/>
                <a:ea typeface="Arial"/>
                <a:cs typeface="Arial"/>
                <a:sym typeface="Arial"/>
              </a:rPr>
              <a:t>Bjork and Bjork compared learning vs performance. Performance - what we observe during training. Learning - permanent change in knowledge.</a:t>
            </a:r>
            <a:endParaRPr dirty="0">
              <a:solidFill>
                <a:srgbClr val="333333"/>
              </a:solidFill>
              <a:highlight>
                <a:srgbClr val="FFFFFF"/>
              </a:highlight>
              <a:latin typeface="Arial"/>
              <a:ea typeface="Arial"/>
              <a:cs typeface="Arial"/>
              <a:sym typeface="Arial"/>
            </a:endParaRPr>
          </a:p>
          <a:p>
            <a:pPr marL="0" lvl="0" indent="0" algn="l" rtl="0">
              <a:spcBef>
                <a:spcPts val="0"/>
              </a:spcBef>
              <a:spcAft>
                <a:spcPts val="0"/>
              </a:spcAft>
              <a:buNone/>
            </a:pPr>
            <a:r>
              <a:rPr lang="en-GB" dirty="0">
                <a:solidFill>
                  <a:srgbClr val="333333"/>
                </a:solidFill>
                <a:highlight>
                  <a:srgbClr val="FFFFFF"/>
                </a:highlight>
                <a:latin typeface="Arial"/>
                <a:ea typeface="Arial"/>
                <a:cs typeface="Arial"/>
                <a:sym typeface="Arial"/>
              </a:rPr>
              <a:t>They found that learning improves when conditions are varied including interleaving and using tests rather than presentations as study events.</a:t>
            </a:r>
            <a:endParaRPr dirty="0">
              <a:solidFill>
                <a:srgbClr val="333333"/>
              </a:solidFill>
              <a:highlight>
                <a:srgbClr val="FFFFFF"/>
              </a:highlight>
              <a:latin typeface="Arial"/>
              <a:ea typeface="Arial"/>
              <a:cs typeface="Arial"/>
              <a:sym typeface="Arial"/>
            </a:endParaRPr>
          </a:p>
          <a:p>
            <a:pPr marL="0" lvl="0" indent="0" algn="l" rtl="0">
              <a:spcBef>
                <a:spcPts val="0"/>
              </a:spcBef>
              <a:spcAft>
                <a:spcPts val="0"/>
              </a:spcAft>
              <a:buNone/>
            </a:pPr>
            <a:r>
              <a:rPr lang="en-GB" dirty="0">
                <a:solidFill>
                  <a:srgbClr val="333333"/>
                </a:solidFill>
                <a:highlight>
                  <a:srgbClr val="FFFFFF"/>
                </a:highlight>
                <a:latin typeface="Arial"/>
                <a:ea typeface="Arial"/>
                <a:cs typeface="Arial"/>
                <a:sym typeface="Arial"/>
              </a:rPr>
              <a:t>Their example included children throwing bean bags at a target.  Those who only practised at a set distance away were less successful than those that varied distance during practice sessions. This links to application of existing knowledge in more complex problems, drawing on what is known. </a:t>
            </a:r>
            <a:endParaRPr dirty="0">
              <a:solidFill>
                <a:srgbClr val="333333"/>
              </a:solidFill>
              <a:highlight>
                <a:srgbClr val="FFFFFF"/>
              </a:highlight>
              <a:latin typeface="Arial"/>
              <a:ea typeface="Arial"/>
              <a:cs typeface="Arial"/>
              <a:sym typeface="Arial"/>
            </a:endParaRPr>
          </a:p>
        </p:txBody>
      </p:sp>
      <p:sp>
        <p:nvSpPr>
          <p:cNvPr id="320" name="Google Shape;320;g2ec2ac81f64_1_26: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ec2ac81f64_1_3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ec2ac81f64_1_33: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GB" dirty="0"/>
              <a:t>Discuss - </a:t>
            </a:r>
            <a:endParaRPr dirty="0"/>
          </a:p>
          <a:p>
            <a:pPr marL="0" lvl="0" indent="0" algn="l" rtl="0">
              <a:spcBef>
                <a:spcPts val="0"/>
              </a:spcBef>
              <a:spcAft>
                <a:spcPts val="0"/>
              </a:spcAft>
              <a:buNone/>
            </a:pPr>
            <a:r>
              <a:rPr lang="en-GB" dirty="0"/>
              <a:t>Where do you plan for interleaving? Is it evident on your scheme of learning? How do you determine which topics to interleave and when? What is the rationale? What examples do we have?</a:t>
            </a:r>
            <a:endParaRPr dirty="0"/>
          </a:p>
        </p:txBody>
      </p:sp>
      <p:sp>
        <p:nvSpPr>
          <p:cNvPr id="330" name="Google Shape;330;g2ec2ac81f64_1_33: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ec2ac81f64_0_3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ec2ac81f64_0_36: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GB" dirty="0"/>
              <a:t>Give colleagues 5 minutes.</a:t>
            </a:r>
            <a:endParaRPr dirty="0"/>
          </a:p>
          <a:p>
            <a:pPr marL="0" lvl="0" indent="0" algn="l" rtl="0">
              <a:spcBef>
                <a:spcPts val="0"/>
              </a:spcBef>
              <a:spcAft>
                <a:spcPts val="0"/>
              </a:spcAft>
              <a:buNone/>
            </a:pPr>
            <a:r>
              <a:rPr lang="en-GB" dirty="0"/>
              <a:t>Circulate and check.</a:t>
            </a:r>
            <a:endParaRPr dirty="0"/>
          </a:p>
          <a:p>
            <a:pPr marL="0" lvl="0" indent="0" algn="l" rtl="0">
              <a:spcBef>
                <a:spcPts val="0"/>
              </a:spcBef>
              <a:spcAft>
                <a:spcPts val="0"/>
              </a:spcAft>
              <a:buNone/>
            </a:pPr>
            <a:r>
              <a:rPr lang="en-GB" dirty="0"/>
              <a:t>Ask colleagues to share any discussion points.</a:t>
            </a:r>
            <a:r>
              <a:rPr lang="en-GB" b="1" dirty="0"/>
              <a:t> </a:t>
            </a:r>
            <a:endParaRPr dirty="0"/>
          </a:p>
          <a:p>
            <a:pPr marL="0" lvl="0" indent="0" algn="l" rtl="0">
              <a:spcBef>
                <a:spcPts val="0"/>
              </a:spcBef>
              <a:spcAft>
                <a:spcPts val="0"/>
              </a:spcAft>
              <a:buNone/>
            </a:pPr>
            <a:endParaRPr dirty="0"/>
          </a:p>
        </p:txBody>
      </p:sp>
      <p:sp>
        <p:nvSpPr>
          <p:cNvPr id="337" name="Google Shape;337;g2ec2ac81f64_0_36: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ec2ac81f64_1_5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2ec2ac81f64_1_51: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Where do you plan for interleaving? Is it evident on </a:t>
            </a:r>
            <a:r>
              <a:rPr lang="en-GB" dirty="0" err="1"/>
              <a:t>SoL</a:t>
            </a:r>
            <a:r>
              <a:rPr lang="en-GB" dirty="0"/>
              <a:t>? How do you determine which topics to interleave and when? What is the rationale? What examples do we have?</a:t>
            </a:r>
            <a:endParaRPr dirty="0"/>
          </a:p>
        </p:txBody>
      </p:sp>
      <p:sp>
        <p:nvSpPr>
          <p:cNvPr id="345" name="Google Shape;345;g2ec2ac81f64_1_51: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353" name="Google Shape;353;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Please upload this to the BLP website directly. </a:t>
            </a:r>
            <a:endParaRPr b="1"/>
          </a:p>
          <a:p>
            <a:pPr marL="0" lvl="0" indent="0" algn="l" rtl="0">
              <a:lnSpc>
                <a:spcPct val="100000"/>
              </a:lnSpc>
              <a:spcBef>
                <a:spcPts val="0"/>
              </a:spcBef>
              <a:spcAft>
                <a:spcPts val="0"/>
              </a:spcAft>
              <a:buSzPts val="1400"/>
              <a:buNone/>
            </a:pPr>
            <a:endParaRPr/>
          </a:p>
        </p:txBody>
      </p:sp>
      <p:sp>
        <p:nvSpPr>
          <p:cNvPr id="360" name="Google Shape;360;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Next steps and questions</a:t>
            </a:r>
            <a:endParaRPr dirty="0"/>
          </a:p>
          <a:p>
            <a:pPr marL="0" lvl="0" indent="0" algn="l" rtl="0">
              <a:lnSpc>
                <a:spcPct val="100000"/>
              </a:lnSpc>
              <a:spcBef>
                <a:spcPts val="0"/>
              </a:spcBef>
              <a:spcAft>
                <a:spcPts val="0"/>
              </a:spcAft>
              <a:buSzPts val="1400"/>
              <a:buNone/>
            </a:pPr>
            <a:r>
              <a:rPr lang="en-GB" b="1" dirty="0"/>
              <a:t>Take questions.</a:t>
            </a:r>
            <a:endParaRPr dirty="0"/>
          </a:p>
          <a:p>
            <a:pPr marL="0" lvl="0" indent="0" algn="l" rtl="0">
              <a:lnSpc>
                <a:spcPct val="100000"/>
              </a:lnSpc>
              <a:spcBef>
                <a:spcPts val="0"/>
              </a:spcBef>
              <a:spcAft>
                <a:spcPts val="0"/>
              </a:spcAft>
              <a:buSzPts val="1400"/>
              <a:buNone/>
            </a:pPr>
            <a:r>
              <a:rPr lang="en-GB" b="1" dirty="0"/>
              <a:t>Be prepared to feedback any key points to the hub executive team. </a:t>
            </a:r>
            <a:endParaRPr b="1" dirty="0"/>
          </a:p>
          <a:p>
            <a:pPr marL="0" lvl="0" indent="0" algn="l" rtl="0">
              <a:lnSpc>
                <a:spcPct val="100000"/>
              </a:lnSpc>
              <a:spcBef>
                <a:spcPts val="0"/>
              </a:spcBef>
              <a:spcAft>
                <a:spcPts val="0"/>
              </a:spcAft>
              <a:buSzPts val="1400"/>
              <a:buNone/>
            </a:pPr>
            <a:r>
              <a:rPr lang="en-GB" b="1" dirty="0"/>
              <a:t>Is there anything you have seen that is not working? What have me missed? What is a stumbling block?</a:t>
            </a:r>
            <a:endParaRPr b="1" dirty="0"/>
          </a:p>
        </p:txBody>
      </p:sp>
      <p:sp>
        <p:nvSpPr>
          <p:cNvPr id="367" name="Google Shape;367;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Thank you for your feedback so far - it has been very valuable indeed! </a:t>
            </a:r>
            <a:endParaRPr dirty="0"/>
          </a:p>
          <a:p>
            <a:pPr marL="0" lvl="0" indent="0" algn="l" rtl="0">
              <a:lnSpc>
                <a:spcPct val="100000"/>
              </a:lnSpc>
              <a:spcBef>
                <a:spcPts val="0"/>
              </a:spcBef>
              <a:spcAft>
                <a:spcPts val="0"/>
              </a:spcAft>
              <a:buSzPts val="1400"/>
              <a:buNone/>
            </a:pPr>
            <a:r>
              <a:rPr lang="en-GB" dirty="0"/>
              <a:t>Discuss feedback so far. 100% feedback about sessions being useful. Some of the feedback is below…</a:t>
            </a:r>
            <a:endParaRPr dirty="0"/>
          </a:p>
          <a:p>
            <a:pPr marL="0" lvl="0" indent="0" algn="l" rtl="0">
              <a:lnSpc>
                <a:spcPct val="100000"/>
              </a:lnSpc>
              <a:spcBef>
                <a:spcPts val="0"/>
              </a:spcBef>
              <a:spcAft>
                <a:spcPts val="0"/>
              </a:spcAft>
              <a:buSzPts val="1400"/>
              <a:buNone/>
            </a:pPr>
            <a:r>
              <a:rPr lang="en-GB" sz="1000" dirty="0">
                <a:latin typeface="Arial"/>
                <a:ea typeface="Arial"/>
                <a:cs typeface="Arial"/>
                <a:sym typeface="Arial"/>
              </a:rPr>
              <a:t>The sessions have been very clear and the shared resources have ensured that there is a consistency in approach / delivery. I feel it is much more likely to encourage a shared vision across schools.</a:t>
            </a:r>
            <a:endParaRPr sz="1000" dirty="0">
              <a:latin typeface="Arial"/>
              <a:ea typeface="Arial"/>
              <a:cs typeface="Arial"/>
              <a:sym typeface="Arial"/>
            </a:endParaRPr>
          </a:p>
          <a:p>
            <a:pPr marL="0" lvl="0" indent="0" algn="l" rtl="0">
              <a:lnSpc>
                <a:spcPct val="100000"/>
              </a:lnSpc>
              <a:spcBef>
                <a:spcPts val="0"/>
              </a:spcBef>
              <a:spcAft>
                <a:spcPts val="0"/>
              </a:spcAft>
              <a:buSzPts val="1400"/>
              <a:buNone/>
            </a:pPr>
            <a:r>
              <a:rPr lang="en-GB" sz="1000" dirty="0">
                <a:latin typeface="Arial"/>
                <a:ea typeface="Arial"/>
                <a:cs typeface="Arial"/>
                <a:sym typeface="Arial"/>
              </a:rPr>
              <a:t>As always, we will use your feedback to shape sessions going forward.</a:t>
            </a:r>
            <a:endParaRPr sz="1000" dirty="0">
              <a:latin typeface="Arial"/>
              <a:ea typeface="Arial"/>
              <a:cs typeface="Arial"/>
              <a:sym typeface="Arial"/>
            </a:endParaRPr>
          </a:p>
          <a:p>
            <a:pPr marL="0" lvl="0" indent="0" algn="l" rtl="0">
              <a:lnSpc>
                <a:spcPct val="100000"/>
              </a:lnSpc>
              <a:spcBef>
                <a:spcPts val="0"/>
              </a:spcBef>
              <a:spcAft>
                <a:spcPts val="0"/>
              </a:spcAft>
              <a:buSzPts val="1400"/>
              <a:buNone/>
            </a:pPr>
            <a:endParaRPr sz="1000" dirty="0">
              <a:latin typeface="Arial"/>
              <a:ea typeface="Arial"/>
              <a:cs typeface="Arial"/>
              <a:sym typeface="Arial"/>
            </a:endParaRPr>
          </a:p>
          <a:p>
            <a:pPr marL="0" lvl="0" indent="0" algn="l" rtl="0">
              <a:lnSpc>
                <a:spcPct val="100000"/>
              </a:lnSpc>
              <a:spcBef>
                <a:spcPts val="0"/>
              </a:spcBef>
              <a:spcAft>
                <a:spcPts val="0"/>
              </a:spcAft>
              <a:buSzPts val="1400"/>
              <a:buNone/>
            </a:pPr>
            <a:endParaRPr sz="1000" dirty="0">
              <a:latin typeface="Arial"/>
              <a:ea typeface="Arial"/>
              <a:cs typeface="Arial"/>
              <a:sym typeface="Arial"/>
            </a:endParaRPr>
          </a:p>
          <a:p>
            <a:pPr marL="0" lvl="0" indent="0" algn="l" rtl="0">
              <a:lnSpc>
                <a:spcPct val="100000"/>
              </a:lnSpc>
              <a:spcBef>
                <a:spcPts val="0"/>
              </a:spcBef>
              <a:spcAft>
                <a:spcPts val="0"/>
              </a:spcAft>
              <a:buSzPts val="1400"/>
              <a:buNone/>
            </a:pPr>
            <a:r>
              <a:rPr lang="en-GB" dirty="0"/>
              <a:t> </a:t>
            </a:r>
            <a:endParaRPr dirty="0"/>
          </a:p>
        </p:txBody>
      </p:sp>
      <p:sp>
        <p:nvSpPr>
          <p:cNvPr id="123" name="Google Shape;123;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374" name="Google Shape;374;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ec2ac81f64_0_4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2ec2ac81f64_0_4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As a hub leadership team, we will also be looking at priorities for the local authority. These are reading and supporting pupils with SEND. We also know that fantastic leaders are at the heart of our hub work, so we will continue to find ways to invest in leaders across our amazing schools. Our work is already helping with that by helping us to:</a:t>
            </a:r>
            <a:endParaRPr dirty="0"/>
          </a:p>
          <a:p>
            <a:pPr marL="0" lvl="0" indent="0" algn="l" rtl="0">
              <a:lnSpc>
                <a:spcPct val="100000"/>
              </a:lnSpc>
              <a:spcBef>
                <a:spcPts val="0"/>
              </a:spcBef>
              <a:spcAft>
                <a:spcPts val="0"/>
              </a:spcAft>
              <a:buSzPts val="1400"/>
              <a:buNone/>
            </a:pPr>
            <a:r>
              <a:rPr lang="en-GB" dirty="0"/>
              <a:t>Have high expectations</a:t>
            </a:r>
            <a:endParaRPr dirty="0"/>
          </a:p>
          <a:p>
            <a:pPr marL="0" lvl="0" indent="0" algn="l" rtl="0">
              <a:lnSpc>
                <a:spcPct val="100000"/>
              </a:lnSpc>
              <a:spcBef>
                <a:spcPts val="0"/>
              </a:spcBef>
              <a:spcAft>
                <a:spcPts val="0"/>
              </a:spcAft>
              <a:buSzPts val="1400"/>
              <a:buNone/>
            </a:pPr>
            <a:r>
              <a:rPr lang="en-GB" dirty="0"/>
              <a:t>Be knowledgeable</a:t>
            </a:r>
            <a:endParaRPr dirty="0"/>
          </a:p>
          <a:p>
            <a:pPr marL="0" lvl="0" indent="0" algn="l" rtl="0">
              <a:lnSpc>
                <a:spcPct val="100000"/>
              </a:lnSpc>
              <a:spcBef>
                <a:spcPts val="0"/>
              </a:spcBef>
              <a:spcAft>
                <a:spcPts val="0"/>
              </a:spcAft>
              <a:buSzPts val="1400"/>
              <a:buNone/>
            </a:pPr>
            <a:r>
              <a:rPr lang="en-GB" dirty="0"/>
              <a:t>Be professionally curious</a:t>
            </a:r>
            <a:endParaRPr dirty="0"/>
          </a:p>
          <a:p>
            <a:pPr marL="0" lvl="0" indent="0" algn="l" rtl="0">
              <a:lnSpc>
                <a:spcPct val="100000"/>
              </a:lnSpc>
              <a:spcBef>
                <a:spcPts val="0"/>
              </a:spcBef>
              <a:spcAft>
                <a:spcPts val="0"/>
              </a:spcAft>
              <a:buSzPts val="1400"/>
              <a:buNone/>
            </a:pPr>
            <a:r>
              <a:rPr lang="en-GB" dirty="0"/>
              <a:t>Lead collective efficacy</a:t>
            </a:r>
            <a:endParaRPr dirty="0"/>
          </a:p>
          <a:p>
            <a:pPr marL="0" lvl="0" indent="0" algn="l" rtl="0">
              <a:lnSpc>
                <a:spcPct val="100000"/>
              </a:lnSpc>
              <a:spcBef>
                <a:spcPts val="0"/>
              </a:spcBef>
              <a:spcAft>
                <a:spcPts val="0"/>
              </a:spcAft>
              <a:buSzPts val="1400"/>
              <a:buNone/>
            </a:pPr>
            <a:r>
              <a:rPr lang="en-GB" dirty="0"/>
              <a:t>Create capacity</a:t>
            </a:r>
            <a:endParaRPr dirty="0"/>
          </a:p>
          <a:p>
            <a:pPr marL="0" lvl="0" indent="0" algn="l" rtl="0">
              <a:lnSpc>
                <a:spcPct val="100000"/>
              </a:lnSpc>
              <a:spcBef>
                <a:spcPts val="0"/>
              </a:spcBef>
              <a:spcAft>
                <a:spcPts val="0"/>
              </a:spcAft>
              <a:buSzPts val="1400"/>
              <a:buNone/>
            </a:pPr>
            <a:r>
              <a:rPr lang="en-GB" dirty="0"/>
              <a:t>Develop high performing teams</a:t>
            </a:r>
            <a:endParaRPr dirty="0"/>
          </a:p>
          <a:p>
            <a:pPr marL="0" lvl="0" indent="0" algn="l" rtl="0">
              <a:lnSpc>
                <a:spcPct val="100000"/>
              </a:lnSpc>
              <a:spcBef>
                <a:spcPts val="0"/>
              </a:spcBef>
              <a:spcAft>
                <a:spcPts val="0"/>
              </a:spcAft>
              <a:buSzPts val="1400"/>
              <a:buNone/>
            </a:pPr>
            <a:r>
              <a:rPr lang="en-GB" dirty="0"/>
              <a:t>Enable impact across our schools</a:t>
            </a:r>
            <a:endParaRPr dirty="0"/>
          </a:p>
          <a:p>
            <a:pPr marL="0" lvl="0" indent="0" algn="l" rtl="0">
              <a:lnSpc>
                <a:spcPct val="100000"/>
              </a:lnSpc>
              <a:spcBef>
                <a:spcPts val="0"/>
              </a:spcBef>
              <a:spcAft>
                <a:spcPts val="0"/>
              </a:spcAft>
              <a:buSzPts val="1400"/>
              <a:buNone/>
            </a:pPr>
            <a:r>
              <a:rPr lang="en-GB" dirty="0"/>
              <a:t>Make a collaborative contribution to the 19k</a:t>
            </a:r>
            <a:endParaRPr dirty="0"/>
          </a:p>
          <a:p>
            <a:pPr marL="0" lvl="0" indent="0" algn="l" rtl="0">
              <a:lnSpc>
                <a:spcPct val="100000"/>
              </a:lnSpc>
              <a:spcBef>
                <a:spcPts val="0"/>
              </a:spcBef>
              <a:spcAft>
                <a:spcPts val="0"/>
              </a:spcAft>
              <a:buSzPts val="1400"/>
              <a:buNone/>
            </a:pPr>
            <a:r>
              <a:rPr lang="en-GB" dirty="0"/>
              <a:t>We will keep you updated as we move forward.</a:t>
            </a:r>
            <a:endParaRPr dirty="0"/>
          </a:p>
        </p:txBody>
      </p:sp>
      <p:sp>
        <p:nvSpPr>
          <p:cNvPr id="134" name="Google Shape;134;g2ec2ac81f64_0_4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As discussed in the last two sessions, we have used a range of research, including the work of the Bolton teaching and learning hub, feedback and work from the curriculum hub, best practice visits to high-performing trusts, to inform the five pillars of implementation detailed above.</a:t>
            </a:r>
            <a:endParaRPr dirty="0"/>
          </a:p>
          <a:p>
            <a:pPr marL="0" lvl="0" indent="0" algn="l" rtl="0">
              <a:lnSpc>
                <a:spcPct val="100000"/>
              </a:lnSpc>
              <a:spcBef>
                <a:spcPts val="0"/>
              </a:spcBef>
              <a:spcAft>
                <a:spcPts val="0"/>
              </a:spcAft>
              <a:buSzPts val="1400"/>
              <a:buNone/>
            </a:pPr>
            <a:r>
              <a:rPr lang="en-GB" dirty="0"/>
              <a:t>They are developing subject expertise</a:t>
            </a:r>
            <a:endParaRPr dirty="0"/>
          </a:p>
          <a:p>
            <a:pPr marL="0" lvl="0" indent="0" algn="l" rtl="0">
              <a:lnSpc>
                <a:spcPct val="100000"/>
              </a:lnSpc>
              <a:spcBef>
                <a:spcPts val="0"/>
              </a:spcBef>
              <a:spcAft>
                <a:spcPts val="0"/>
              </a:spcAft>
              <a:buSzPts val="1400"/>
              <a:buNone/>
            </a:pPr>
            <a:r>
              <a:rPr lang="en-GB" dirty="0"/>
              <a:t>Quality of instruction</a:t>
            </a:r>
            <a:endParaRPr dirty="0"/>
          </a:p>
          <a:p>
            <a:pPr marL="0" lvl="0" indent="0" algn="l" rtl="0">
              <a:lnSpc>
                <a:spcPct val="100000"/>
              </a:lnSpc>
              <a:spcBef>
                <a:spcPts val="0"/>
              </a:spcBef>
              <a:spcAft>
                <a:spcPts val="0"/>
              </a:spcAft>
              <a:buSzPts val="1400"/>
              <a:buNone/>
            </a:pPr>
            <a:r>
              <a:rPr lang="en-GB" dirty="0"/>
              <a:t>Making knowledge stick</a:t>
            </a:r>
            <a:endParaRPr dirty="0"/>
          </a:p>
          <a:p>
            <a:pPr marL="0" lvl="0" indent="0" algn="l" rtl="0">
              <a:lnSpc>
                <a:spcPct val="100000"/>
              </a:lnSpc>
              <a:spcBef>
                <a:spcPts val="0"/>
              </a:spcBef>
              <a:spcAft>
                <a:spcPts val="0"/>
              </a:spcAft>
              <a:buSzPts val="1400"/>
              <a:buNone/>
            </a:pPr>
            <a:r>
              <a:rPr lang="en-GB" dirty="0"/>
              <a:t>Adaptive teaching</a:t>
            </a:r>
            <a:endParaRPr dirty="0"/>
          </a:p>
          <a:p>
            <a:pPr marL="0" lvl="0" indent="0" algn="l" rtl="0">
              <a:lnSpc>
                <a:spcPct val="100000"/>
              </a:lnSpc>
              <a:spcBef>
                <a:spcPts val="0"/>
              </a:spcBef>
              <a:spcAft>
                <a:spcPts val="0"/>
              </a:spcAft>
              <a:buSzPts val="1400"/>
              <a:buNone/>
            </a:pPr>
            <a:r>
              <a:rPr lang="en-GB" dirty="0"/>
              <a:t>Assessment and feedback. </a:t>
            </a:r>
            <a:endParaRPr dirty="0"/>
          </a:p>
        </p:txBody>
      </p:sp>
      <p:sp>
        <p:nvSpPr>
          <p:cNvPr id="144" name="Google Shape;144;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In this session, we will be building on the previous sessions on subject expertise and quality of instruction.</a:t>
            </a:r>
            <a:endParaRPr dirty="0"/>
          </a:p>
          <a:p>
            <a:pPr marL="0" lvl="0" indent="0" algn="l" rtl="0">
              <a:lnSpc>
                <a:spcPct val="100000"/>
              </a:lnSpc>
              <a:spcBef>
                <a:spcPts val="0"/>
              </a:spcBef>
              <a:spcAft>
                <a:spcPts val="0"/>
              </a:spcAft>
              <a:buSzPts val="1400"/>
              <a:buNone/>
            </a:pPr>
            <a:r>
              <a:rPr lang="en-GB" dirty="0"/>
              <a:t>This pillar focuses on how we help all pupils, especially disadvantaged pupils and those with SEND, to know and remember the most important knowledge.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As ever, this pillar links to many of our pillars.  </a:t>
            </a:r>
            <a:endParaRPr dirty="0"/>
          </a:p>
          <a:p>
            <a:pPr marL="0" lvl="0" indent="0" algn="l" rtl="0">
              <a:lnSpc>
                <a:spcPct val="100000"/>
              </a:lnSpc>
              <a:spcBef>
                <a:spcPts val="0"/>
              </a:spcBef>
              <a:spcAft>
                <a:spcPts val="0"/>
              </a:spcAft>
              <a:buSzPts val="1400"/>
              <a:buNone/>
            </a:pPr>
            <a:r>
              <a:rPr lang="en-GB" dirty="0"/>
              <a:t>We will follow this with adaptive teaching, and assessment and feedback. </a:t>
            </a:r>
            <a:endParaRPr dirty="0"/>
          </a:p>
        </p:txBody>
      </p:sp>
      <p:sp>
        <p:nvSpPr>
          <p:cNvPr id="155" name="Google Shape;155;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bf337463a2_0_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2bf337463a2_0_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Over the last two sessions, we have seen this interpretation of Daniel Willingham’s model of memory. </a:t>
            </a:r>
            <a:endParaRPr dirty="0"/>
          </a:p>
          <a:p>
            <a:pPr marL="0" lvl="0" indent="0" algn="l" rtl="0">
              <a:lnSpc>
                <a:spcPct val="100000"/>
              </a:lnSpc>
              <a:spcBef>
                <a:spcPts val="0"/>
              </a:spcBef>
              <a:spcAft>
                <a:spcPts val="0"/>
              </a:spcAft>
              <a:buSzPts val="1400"/>
              <a:buNone/>
            </a:pPr>
            <a:r>
              <a:rPr lang="en-GB" dirty="0"/>
              <a:t>We see that working memory has limited capacity and to help pupils to remember more, we need to help them to move knowledge to long-term memory. </a:t>
            </a:r>
            <a:endParaRPr dirty="0"/>
          </a:p>
          <a:p>
            <a:pPr marL="0" lvl="0" indent="0" algn="l" rtl="0">
              <a:lnSpc>
                <a:spcPct val="100000"/>
              </a:lnSpc>
              <a:spcBef>
                <a:spcPts val="0"/>
              </a:spcBef>
              <a:spcAft>
                <a:spcPts val="0"/>
              </a:spcAft>
              <a:buSzPts val="1400"/>
              <a:buNone/>
            </a:pPr>
            <a:r>
              <a:rPr lang="en-GB" dirty="0"/>
              <a:t>A focus on helping pupils to remember important knowledge is key to overcoming limits in short-term memory.</a:t>
            </a:r>
            <a:endParaRPr dirty="0"/>
          </a:p>
          <a:p>
            <a:pPr marL="0" lvl="0" indent="0" algn="l" rtl="0">
              <a:lnSpc>
                <a:spcPct val="100000"/>
              </a:lnSpc>
              <a:spcBef>
                <a:spcPts val="0"/>
              </a:spcBef>
              <a:spcAft>
                <a:spcPts val="0"/>
              </a:spcAft>
              <a:buSzPts val="1400"/>
              <a:buNone/>
            </a:pPr>
            <a:r>
              <a:rPr lang="en-GB" dirty="0"/>
              <a:t>This session will look at </a:t>
            </a:r>
            <a:r>
              <a:rPr lang="en-GB" b="1" dirty="0"/>
              <a:t>thought</a:t>
            </a:r>
            <a:r>
              <a:rPr lang="en-GB" dirty="0"/>
              <a:t>  (active processing linked to prior knowledge) and </a:t>
            </a:r>
            <a:r>
              <a:rPr lang="en-GB" b="1" dirty="0"/>
              <a:t>consolidation </a:t>
            </a:r>
            <a:r>
              <a:rPr lang="en-GB" b="0" dirty="0"/>
              <a:t>(opportunities to retrieve key ideas) </a:t>
            </a:r>
            <a:r>
              <a:rPr lang="en-GB" dirty="0"/>
              <a:t>whilst considering attention and cognitive load. </a:t>
            </a:r>
            <a:endParaRPr dirty="0"/>
          </a:p>
          <a:p>
            <a:pPr marL="0" lvl="0" indent="0" algn="l" rtl="0">
              <a:lnSpc>
                <a:spcPct val="100000"/>
              </a:lnSpc>
              <a:spcBef>
                <a:spcPts val="0"/>
              </a:spcBef>
              <a:spcAft>
                <a:spcPts val="0"/>
              </a:spcAft>
              <a:buSzPts val="1400"/>
              <a:buNone/>
            </a:pPr>
            <a:r>
              <a:rPr lang="en-GB" dirty="0"/>
              <a:t>We will shortly explore research around memory in more detail.</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66" name="Google Shape;166;g2bf337463a2_0_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We know that Willingham states that memory is the residue of thought. </a:t>
            </a:r>
            <a:endParaRPr dirty="0"/>
          </a:p>
        </p:txBody>
      </p:sp>
      <p:sp>
        <p:nvSpPr>
          <p:cNvPr id="178" name="Google Shape;178;p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 </a:t>
            </a:r>
            <a:endParaRPr dirty="0"/>
          </a:p>
          <a:p>
            <a:pPr marL="0" lvl="0" indent="0" algn="l" rtl="0">
              <a:lnSpc>
                <a:spcPct val="100000"/>
              </a:lnSpc>
              <a:spcBef>
                <a:spcPts val="0"/>
              </a:spcBef>
              <a:spcAft>
                <a:spcPts val="0"/>
              </a:spcAft>
              <a:buSzPts val="1400"/>
              <a:buNone/>
            </a:pPr>
            <a:r>
              <a:rPr lang="en-GB" dirty="0"/>
              <a:t>In Willingham’s article ‘why don’t students like school’ - he summarises that it is because the brain is not designed for thinking, it is designed to not think as thinking is slow and unreliable.</a:t>
            </a:r>
            <a:endParaRPr dirty="0"/>
          </a:p>
          <a:p>
            <a:pPr marL="0" lvl="0" indent="0" algn="l" rtl="0">
              <a:spcBef>
                <a:spcPts val="0"/>
              </a:spcBef>
              <a:spcAft>
                <a:spcPts val="0"/>
              </a:spcAft>
              <a:buSzPts val="1400"/>
              <a:buNone/>
            </a:pPr>
            <a:r>
              <a:rPr lang="en-GB" dirty="0"/>
              <a:t>Willingham states that successful thinking relies on information from the environment, facts and procedures in long-term memory, and space in working memory. Working on problems that are at the right level of difficulty is rewarding, but working on problems that are too easy or too difficult is unpleasant for anyone, but especially our pupils. Goldilocks effect.</a:t>
            </a:r>
            <a:endParaRPr dirty="0"/>
          </a:p>
          <a:p>
            <a:pPr marL="0" lvl="0" indent="0" algn="l" rtl="0">
              <a:spcBef>
                <a:spcPts val="0"/>
              </a:spcBef>
              <a:spcAft>
                <a:spcPts val="0"/>
              </a:spcAft>
              <a:buSzPts val="1400"/>
              <a:buNone/>
            </a:pPr>
            <a:r>
              <a:rPr lang="en-GB" dirty="0"/>
              <a:t> So, people enjoy mental work if it is successful. So work needs to be challenging to allow a pupil to think. </a:t>
            </a:r>
            <a:endParaRPr dirty="0"/>
          </a:p>
          <a:p>
            <a:pPr marL="0" lvl="0" indent="0" algn="l" rtl="0">
              <a:spcBef>
                <a:spcPts val="0"/>
              </a:spcBef>
              <a:spcAft>
                <a:spcPts val="0"/>
              </a:spcAft>
              <a:buClr>
                <a:schemeClr val="dk1"/>
              </a:buClr>
              <a:buSzPts val="1400"/>
              <a:buFont typeface="Arial"/>
              <a:buNone/>
            </a:pPr>
            <a:r>
              <a:rPr lang="en-GB" dirty="0"/>
              <a:t>Thinking back to explicit instruction, we need to focus on the right knowledge, minimising cognitive load. We also need to give pupils to link new knowledge to existing knowledge, give pupils time to think about what they are learning. </a:t>
            </a:r>
            <a:endParaRPr dirty="0"/>
          </a:p>
          <a:p>
            <a:pPr marL="457200" lvl="0" indent="-228600" algn="l" rtl="0">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190" name="Google Shape;190;p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roundlearning.org/2021/01/29/noise-and-the-art-of-mirror-modelling/"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hyperlink" Target="https://bjorklab.psych.ucla.edu/wp-content/uploads/sites/13/2016/04/EBjork_RBjork_2011.pdf" TargetMode="External"/><Relationship Id="rId5" Type="http://schemas.openxmlformats.org/officeDocument/2006/relationships/hyperlink" Target="https://educationendowmentfoundation.org.uk/education-evidence/guidance-reports/metacognition" TargetMode="External"/><Relationship Id="rId4" Type="http://schemas.openxmlformats.org/officeDocument/2006/relationships/hyperlink" Target="https://joe-kirby.com/2014/01/25/touchpaper7/"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3921"/>
                </a:srgbClr>
              </a:gs>
              <a:gs pos="100000">
                <a:srgbClr val="000000">
                  <a:alpha val="27843"/>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000"/>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a:solidFill>
                  <a:srgbClr val="FFFFFF"/>
                </a:solidFill>
                <a:latin typeface="Arial"/>
                <a:ea typeface="Arial"/>
                <a:cs typeface="Arial"/>
                <a:sym typeface="Arial"/>
              </a:rPr>
              <a:t>Pillar 3: Making Knowledge Stick</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r>
              <a:rPr lang="en-GB" sz="3400">
                <a:solidFill>
                  <a:srgbClr val="FFFFFF"/>
                </a:solidFill>
                <a:latin typeface="Arial"/>
                <a:ea typeface="Arial"/>
                <a:cs typeface="Arial"/>
                <a:sym typeface="Arial"/>
              </a:rPr>
              <a:t>October 2024</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endParaRPr sz="340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137"/>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A pile of post-it notes&#10;&#10;Description automatically generated"/>
          <p:cNvPicPr preferRelativeResize="0"/>
          <p:nvPr/>
        </p:nvPicPr>
        <p:blipFill rotWithShape="1">
          <a:blip r:embed="rId3">
            <a:alphaModFix/>
          </a:blip>
          <a:srcRect/>
          <a:stretch/>
        </p:blipFill>
        <p:spPr>
          <a:xfrm>
            <a:off x="6963309" y="2139506"/>
            <a:ext cx="3651663" cy="257898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05" name="Google Shape;205;p2"/>
          <p:cNvGrpSpPr/>
          <p:nvPr/>
        </p:nvGrpSpPr>
        <p:grpSpPr>
          <a:xfrm>
            <a:off x="-39" y="5255591"/>
            <a:ext cx="12189238" cy="1828789"/>
            <a:chOff x="-305" y="3144820"/>
            <a:chExt cx="9182100" cy="1551136"/>
          </a:xfrm>
        </p:grpSpPr>
        <p:sp>
          <p:nvSpPr>
            <p:cNvPr id="206" name="Google Shape;206;p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0" name="Google Shape;210;p2"/>
          <p:cNvPicPr preferRelativeResize="0"/>
          <p:nvPr/>
        </p:nvPicPr>
        <p:blipFill rotWithShape="1">
          <a:blip r:embed="rId3">
            <a:alphaModFix/>
          </a:blip>
          <a:srcRect l="14285" t="23235" r="41296" b="20270"/>
          <a:stretch/>
        </p:blipFill>
        <p:spPr>
          <a:xfrm>
            <a:off x="140275" y="116900"/>
            <a:ext cx="11689776" cy="69674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7"/>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7" name="Google Shape;217;p7"/>
          <p:cNvGrpSpPr/>
          <p:nvPr/>
        </p:nvGrpSpPr>
        <p:grpSpPr>
          <a:xfrm>
            <a:off x="-39" y="5255591"/>
            <a:ext cx="12189238" cy="1828789"/>
            <a:chOff x="-305" y="3144820"/>
            <a:chExt cx="9182100" cy="1551136"/>
          </a:xfrm>
        </p:grpSpPr>
        <p:sp>
          <p:nvSpPr>
            <p:cNvPr id="218" name="Google Shape;218;p7"/>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7"/>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7"/>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7"/>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22" name="Google Shape;222;p7"/>
          <p:cNvPicPr preferRelativeResize="0"/>
          <p:nvPr/>
        </p:nvPicPr>
        <p:blipFill rotWithShape="1">
          <a:blip r:embed="rId3">
            <a:alphaModFix/>
          </a:blip>
          <a:srcRect t="33905" r="45786" b="14218"/>
          <a:stretch/>
        </p:blipFill>
        <p:spPr>
          <a:xfrm>
            <a:off x="4990012" y="3413519"/>
            <a:ext cx="6609806" cy="3557671"/>
          </a:xfrm>
          <a:prstGeom prst="rect">
            <a:avLst/>
          </a:prstGeom>
          <a:noFill/>
          <a:ln>
            <a:noFill/>
          </a:ln>
        </p:spPr>
      </p:pic>
      <p:pic>
        <p:nvPicPr>
          <p:cNvPr id="223" name="Google Shape;223;p7"/>
          <p:cNvPicPr preferRelativeResize="0"/>
          <p:nvPr/>
        </p:nvPicPr>
        <p:blipFill rotWithShape="1">
          <a:blip r:embed="rId4">
            <a:alphaModFix/>
          </a:blip>
          <a:srcRect l="39321" t="41333" r="9356" b="20875"/>
          <a:stretch/>
        </p:blipFill>
        <p:spPr>
          <a:xfrm>
            <a:off x="352697" y="417243"/>
            <a:ext cx="7134493" cy="29551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sp>
        <p:nvSpPr>
          <p:cNvPr id="229" name="Google Shape;229;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0" name="Google Shape;230;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9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1" name="Google Shape;231;g2bf337463a2_0_57"/>
          <p:cNvSpPr/>
          <p:nvPr/>
        </p:nvSpPr>
        <p:spPr>
          <a:xfrm>
            <a:off x="642981" y="642950"/>
            <a:ext cx="10889100" cy="55704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GB" sz="3900"/>
              <a:t>The power of working memory is prodigious. It has allowed humankind to discover penicillin, create the musical Hamilton, and conceptualise String Theory. But beyond its immense power, the most dominant characteristic of working memory is its tiny capacity. </a:t>
            </a:r>
            <a:endParaRPr sz="3900" i="0" u="none" strike="noStrike" cap="none">
              <a:solidFill>
                <a:srgbClr val="000000"/>
              </a:solidFill>
            </a:endParaRPr>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7" name="Google Shape;237;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38" name="Google Shape;238;g2bf337463a2_0_18"/>
          <p:cNvGrpSpPr/>
          <p:nvPr/>
        </p:nvGrpSpPr>
        <p:grpSpPr>
          <a:xfrm>
            <a:off x="-39" y="5255591"/>
            <a:ext cx="12189238" cy="1828789"/>
            <a:chOff x="-305" y="3144820"/>
            <a:chExt cx="9182100" cy="1551136"/>
          </a:xfrm>
        </p:grpSpPr>
        <p:sp>
          <p:nvSpPr>
            <p:cNvPr id="239" name="Google Shape;239;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3" name="Google Shape;243;g2bf337463a2_0_18"/>
          <p:cNvSpPr/>
          <p:nvPr/>
        </p:nvSpPr>
        <p:spPr>
          <a:xfrm>
            <a:off x="318375" y="2514600"/>
            <a:ext cx="11552400" cy="18288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Your Task</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8"/>
        <p:cNvGrpSpPr/>
        <p:nvPr/>
      </p:nvGrpSpPr>
      <p:grpSpPr>
        <a:xfrm>
          <a:off x="0" y="0"/>
          <a:ext cx="0" cy="0"/>
          <a:chOff x="0" y="0"/>
          <a:chExt cx="0" cy="0"/>
        </a:xfrm>
      </p:grpSpPr>
      <p:grpSp>
        <p:nvGrpSpPr>
          <p:cNvPr id="249" name="Google Shape;249;g2ec2ac81f64_0_4"/>
          <p:cNvGrpSpPr/>
          <p:nvPr/>
        </p:nvGrpSpPr>
        <p:grpSpPr>
          <a:xfrm>
            <a:off x="-39" y="5255592"/>
            <a:ext cx="12189238" cy="1828789"/>
            <a:chOff x="-305" y="3144820"/>
            <a:chExt cx="9182100" cy="1551136"/>
          </a:xfrm>
        </p:grpSpPr>
        <p:sp>
          <p:nvSpPr>
            <p:cNvPr id="250" name="Google Shape;250;g2ec2ac81f64_0_4"/>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g2ec2ac81f64_0_4"/>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2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g2ec2ac81f64_0_4"/>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2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g2ec2ac81f64_0_4"/>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2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54" name="Google Shape;254;g2ec2ac81f64_0_4"/>
          <p:cNvPicPr preferRelativeResize="0"/>
          <p:nvPr/>
        </p:nvPicPr>
        <p:blipFill rotWithShape="1">
          <a:blip r:embed="rId3">
            <a:alphaModFix/>
          </a:blip>
          <a:srcRect l="2658" t="4437" r="12682" b="3869"/>
          <a:stretch/>
        </p:blipFill>
        <p:spPr>
          <a:xfrm>
            <a:off x="-50" y="0"/>
            <a:ext cx="12192000" cy="7084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pic>
        <p:nvPicPr>
          <p:cNvPr id="260" name="Google Shape;260;p5"/>
          <p:cNvPicPr preferRelativeResize="0"/>
          <p:nvPr/>
        </p:nvPicPr>
        <p:blipFill rotWithShape="1">
          <a:blip r:embed="rId3">
            <a:alphaModFix/>
          </a:blip>
          <a:srcRect l="32786" t="36189" r="30785" b="15809"/>
          <a:stretch/>
        </p:blipFill>
        <p:spPr>
          <a:xfrm>
            <a:off x="1958953" y="238613"/>
            <a:ext cx="8608898" cy="63807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67" name="Google Shape;267;g2bdb06796c8_0_2"/>
          <p:cNvGrpSpPr/>
          <p:nvPr/>
        </p:nvGrpSpPr>
        <p:grpSpPr>
          <a:xfrm>
            <a:off x="-39" y="5255591"/>
            <a:ext cx="12189238" cy="1828789"/>
            <a:chOff x="-305" y="3144820"/>
            <a:chExt cx="9182100" cy="1551136"/>
          </a:xfrm>
        </p:grpSpPr>
        <p:sp>
          <p:nvSpPr>
            <p:cNvPr id="268" name="Google Shape;268;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72" name="Google Shape;272;g2bdb06796c8_0_2"/>
          <p:cNvPicPr preferRelativeResize="0"/>
          <p:nvPr/>
        </p:nvPicPr>
        <p:blipFill rotWithShape="1">
          <a:blip r:embed="rId3">
            <a:alphaModFix/>
          </a:blip>
          <a:srcRect l="8249" t="12000" r="34428" b="10856"/>
          <a:stretch/>
        </p:blipFill>
        <p:spPr>
          <a:xfrm>
            <a:off x="0" y="0"/>
            <a:ext cx="12191999" cy="719897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ec2ac81f64_1_1"/>
          <p:cNvSpPr txBox="1">
            <a:spLocks noGrp="1"/>
          </p:cNvSpPr>
          <p:nvPr>
            <p:ph type="title"/>
          </p:nvPr>
        </p:nvSpPr>
        <p:spPr>
          <a:xfrm>
            <a:off x="188275" y="141025"/>
            <a:ext cx="10515600" cy="1002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Practice Testing (Quizzing)</a:t>
            </a:r>
            <a:endParaRPr b="1"/>
          </a:p>
        </p:txBody>
      </p:sp>
      <p:sp>
        <p:nvSpPr>
          <p:cNvPr id="279" name="Google Shape;279;g2ec2ac81f64_1_1"/>
          <p:cNvSpPr txBox="1">
            <a:spLocks noGrp="1"/>
          </p:cNvSpPr>
          <p:nvPr>
            <p:ph type="body" idx="1"/>
          </p:nvPr>
        </p:nvSpPr>
        <p:spPr>
          <a:xfrm>
            <a:off x="322725" y="11430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280" name="Google Shape;280;g2ec2ac81f64_1_1"/>
          <p:cNvSpPr/>
          <p:nvPr/>
        </p:nvSpPr>
        <p:spPr>
          <a:xfrm>
            <a:off x="322725" y="114302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Students will benefit from almost any form of practice testing. The most impactful tests require recall from memory and not simply recognising the correct answer.</a:t>
            </a: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Students should also be encouraged to work in a way that will foster practice tests such as flash cards with terms and definitions.</a:t>
            </a: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Help students to the point where they can continue testing themselves.</a:t>
            </a:r>
            <a:endParaRPr sz="2408"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2ec2ac81f64_0_28"/>
          <p:cNvSpPr txBox="1">
            <a:spLocks noGrp="1"/>
          </p:cNvSpPr>
          <p:nvPr>
            <p:ph type="title"/>
          </p:nvPr>
        </p:nvSpPr>
        <p:spPr>
          <a:xfrm>
            <a:off x="188275" y="141025"/>
            <a:ext cx="10515600" cy="1002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Our Test</a:t>
            </a:r>
            <a:endParaRPr b="1"/>
          </a:p>
        </p:txBody>
      </p:sp>
      <p:graphicFrame>
        <p:nvGraphicFramePr>
          <p:cNvPr id="287" name="Google Shape;287;g2ec2ac81f64_0_28"/>
          <p:cNvGraphicFramePr/>
          <p:nvPr/>
        </p:nvGraphicFramePr>
        <p:xfrm>
          <a:off x="382775" y="1442525"/>
          <a:ext cx="11468625" cy="4512505"/>
        </p:xfrm>
        <a:graphic>
          <a:graphicData uri="http://schemas.openxmlformats.org/drawingml/2006/table">
            <a:tbl>
              <a:tblPr>
                <a:noFill/>
                <a:tableStyleId>{E0758E3F-2AF5-41D1-A3A4-86AEE2E418EE}</a:tableStyleId>
              </a:tblPr>
              <a:tblGrid>
                <a:gridCol w="4349250">
                  <a:extLst>
                    <a:ext uri="{9D8B030D-6E8A-4147-A177-3AD203B41FA5}">
                      <a16:colId xmlns:a16="http://schemas.microsoft.com/office/drawing/2014/main" val="20000"/>
                    </a:ext>
                  </a:extLst>
                </a:gridCol>
                <a:gridCol w="2537800">
                  <a:extLst>
                    <a:ext uri="{9D8B030D-6E8A-4147-A177-3AD203B41FA5}">
                      <a16:colId xmlns:a16="http://schemas.microsoft.com/office/drawing/2014/main" val="20001"/>
                    </a:ext>
                  </a:extLst>
                </a:gridCol>
                <a:gridCol w="2067300">
                  <a:extLst>
                    <a:ext uri="{9D8B030D-6E8A-4147-A177-3AD203B41FA5}">
                      <a16:colId xmlns:a16="http://schemas.microsoft.com/office/drawing/2014/main" val="20002"/>
                    </a:ext>
                  </a:extLst>
                </a:gridCol>
                <a:gridCol w="2514275">
                  <a:extLst>
                    <a:ext uri="{9D8B030D-6E8A-4147-A177-3AD203B41FA5}">
                      <a16:colId xmlns:a16="http://schemas.microsoft.com/office/drawing/2014/main" val="20003"/>
                    </a:ext>
                  </a:extLst>
                </a:gridCol>
              </a:tblGrid>
              <a:tr h="790950">
                <a:tc>
                  <a:txBody>
                    <a:bodyPr/>
                    <a:lstStyle/>
                    <a:p>
                      <a:pPr marL="457200" lvl="0" indent="-342900" algn="l" rtl="0">
                        <a:spcBef>
                          <a:spcPts val="0"/>
                        </a:spcBef>
                        <a:spcAft>
                          <a:spcPts val="0"/>
                        </a:spcAft>
                        <a:buSzPts val="1800"/>
                        <a:buAutoNum type="arabicPeriod"/>
                      </a:pPr>
                      <a:r>
                        <a:rPr lang="en-GB" sz="1800"/>
                        <a:t>Which learning technique did Dunlosky say was most effective?</a:t>
                      </a:r>
                      <a:endParaRPr sz="1800"/>
                    </a:p>
                  </a:txBody>
                  <a:tcPr marL="91425" marR="91425" marT="91425" marB="91425"/>
                </a:tc>
                <a:tc>
                  <a:txBody>
                    <a:bodyPr/>
                    <a:lstStyle/>
                    <a:p>
                      <a:pPr marL="457200" lvl="0" indent="-342900" algn="l" rtl="0">
                        <a:spcBef>
                          <a:spcPts val="0"/>
                        </a:spcBef>
                        <a:spcAft>
                          <a:spcPts val="0"/>
                        </a:spcAft>
                        <a:buSzPts val="1800"/>
                        <a:buAutoNum type="alphaLcPeriod"/>
                      </a:pPr>
                      <a:r>
                        <a:rPr lang="en-GB" sz="1800"/>
                        <a:t>Heimlich manoeuvre</a:t>
                      </a:r>
                      <a:endParaRPr sz="1800"/>
                    </a:p>
                  </a:txBody>
                  <a:tcPr marL="91425" marR="91425" marT="91425" marB="91425"/>
                </a:tc>
                <a:tc>
                  <a:txBody>
                    <a:bodyPr/>
                    <a:lstStyle/>
                    <a:p>
                      <a:pPr marL="0" lvl="0" indent="0" algn="l" rtl="0">
                        <a:spcBef>
                          <a:spcPts val="0"/>
                        </a:spcBef>
                        <a:spcAft>
                          <a:spcPts val="0"/>
                        </a:spcAft>
                        <a:buNone/>
                      </a:pPr>
                      <a:r>
                        <a:rPr lang="en-GB" sz="1800"/>
                        <a:t>b. Practice testing</a:t>
                      </a:r>
                      <a:endParaRPr sz="1800"/>
                    </a:p>
                  </a:txBody>
                  <a:tcPr marL="91425" marR="91425" marT="91425" marB="91425"/>
                </a:tc>
                <a:tc>
                  <a:txBody>
                    <a:bodyPr/>
                    <a:lstStyle/>
                    <a:p>
                      <a:pPr marL="0" lvl="0" indent="0" algn="l" rtl="0">
                        <a:spcBef>
                          <a:spcPts val="0"/>
                        </a:spcBef>
                        <a:spcAft>
                          <a:spcPts val="0"/>
                        </a:spcAft>
                        <a:buNone/>
                      </a:pPr>
                      <a:r>
                        <a:rPr lang="en-GB" sz="1800"/>
                        <a:t>c. the off-side rule</a:t>
                      </a:r>
                      <a:endParaRPr sz="1800"/>
                    </a:p>
                  </a:txBody>
                  <a:tcPr marL="91425" marR="91425" marT="91425" marB="91425"/>
                </a:tc>
                <a:extLst>
                  <a:ext uri="{0D108BD9-81ED-4DB2-BD59-A6C34878D82A}">
                    <a16:rowId xmlns:a16="http://schemas.microsoft.com/office/drawing/2014/main" val="10000"/>
                  </a:ext>
                </a:extLst>
              </a:tr>
              <a:tr h="1067825">
                <a:tc>
                  <a:txBody>
                    <a:bodyPr/>
                    <a:lstStyle/>
                    <a:p>
                      <a:pPr marL="0" lvl="0" indent="0" algn="l" rtl="0">
                        <a:spcBef>
                          <a:spcPts val="0"/>
                        </a:spcBef>
                        <a:spcAft>
                          <a:spcPts val="0"/>
                        </a:spcAft>
                        <a:buNone/>
                      </a:pPr>
                      <a:r>
                        <a:rPr lang="en-GB" sz="1800"/>
                        <a:t>2.  In Beth Budden’s article ‘Seductive Teaching’ what are the three techniques?</a:t>
                      </a:r>
                      <a:endParaRPr sz="1800"/>
                    </a:p>
                  </a:txBody>
                  <a:tcPr marL="91425" marR="91425" marT="91425" marB="91425"/>
                </a:tc>
                <a:tc>
                  <a:txBody>
                    <a:bodyPr/>
                    <a:lstStyle/>
                    <a:p>
                      <a:pPr marL="457200" lvl="0" indent="-342900" algn="l" rtl="0">
                        <a:spcBef>
                          <a:spcPts val="0"/>
                        </a:spcBef>
                        <a:spcAft>
                          <a:spcPts val="0"/>
                        </a:spcAft>
                        <a:buSzPts val="1800"/>
                        <a:buAutoNum type="alphaLcPeriod"/>
                      </a:pPr>
                      <a:r>
                        <a:rPr lang="en-GB" sz="1800"/>
                        <a:t>Disturbance, distribution, disinformation</a:t>
                      </a:r>
                      <a:endParaRPr sz="1800"/>
                    </a:p>
                  </a:txBody>
                  <a:tcPr marL="91425" marR="91425" marT="91425" marB="91425"/>
                </a:tc>
                <a:tc>
                  <a:txBody>
                    <a:bodyPr/>
                    <a:lstStyle/>
                    <a:p>
                      <a:pPr marL="0" lvl="0" indent="0" algn="l" rtl="0">
                        <a:spcBef>
                          <a:spcPts val="0"/>
                        </a:spcBef>
                        <a:spcAft>
                          <a:spcPts val="0"/>
                        </a:spcAft>
                        <a:buNone/>
                      </a:pPr>
                      <a:r>
                        <a:rPr lang="en-GB" sz="1800"/>
                        <a:t>b. Diversion, disconnect, distribution.</a:t>
                      </a:r>
                      <a:endParaRPr sz="1800"/>
                    </a:p>
                  </a:txBody>
                  <a:tcPr marL="91425" marR="91425" marT="91425" marB="91425"/>
                </a:tc>
                <a:tc>
                  <a:txBody>
                    <a:bodyPr/>
                    <a:lstStyle/>
                    <a:p>
                      <a:pPr marL="0" lvl="0" indent="0" algn="l" rtl="0">
                        <a:spcBef>
                          <a:spcPts val="0"/>
                        </a:spcBef>
                        <a:spcAft>
                          <a:spcPts val="0"/>
                        </a:spcAft>
                        <a:buNone/>
                      </a:pPr>
                      <a:r>
                        <a:rPr lang="en-GB" sz="1800"/>
                        <a:t>c. distraction, disruption, diversion.</a:t>
                      </a:r>
                      <a:endParaRPr sz="1800"/>
                    </a:p>
                  </a:txBody>
                  <a:tcPr marL="91425" marR="91425" marT="91425" marB="91425"/>
                </a:tc>
                <a:extLst>
                  <a:ext uri="{0D108BD9-81ED-4DB2-BD59-A6C34878D82A}">
                    <a16:rowId xmlns:a16="http://schemas.microsoft.com/office/drawing/2014/main" val="10001"/>
                  </a:ext>
                </a:extLst>
              </a:tr>
              <a:tr h="514100">
                <a:tc>
                  <a:txBody>
                    <a:bodyPr/>
                    <a:lstStyle/>
                    <a:p>
                      <a:pPr marL="0" lvl="0" indent="0" algn="l" rtl="0">
                        <a:spcBef>
                          <a:spcPts val="0"/>
                        </a:spcBef>
                        <a:spcAft>
                          <a:spcPts val="0"/>
                        </a:spcAft>
                        <a:buNone/>
                      </a:pPr>
                      <a:r>
                        <a:rPr lang="en-GB" sz="1800"/>
                        <a:t>3. Describe the novice vs expert theory</a:t>
                      </a:r>
                      <a:endParaRPr sz="1800"/>
                    </a:p>
                  </a:txBody>
                  <a:tcPr marL="91425" marR="91425" marT="91425" marB="91425"/>
                </a:tc>
                <a:tc gridSpan="3">
                  <a:txBody>
                    <a:bodyPr/>
                    <a:lstStyle/>
                    <a:p>
                      <a:pPr marL="0" lvl="0" indent="0" algn="l" rtl="0">
                        <a:spcBef>
                          <a:spcPts val="0"/>
                        </a:spcBef>
                        <a:spcAft>
                          <a:spcPts val="0"/>
                        </a:spcAft>
                        <a:buNone/>
                      </a:pPr>
                      <a:endParaRPr sz="2200"/>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514100">
                <a:tc>
                  <a:txBody>
                    <a:bodyPr/>
                    <a:lstStyle/>
                    <a:p>
                      <a:pPr marL="0" lvl="0" indent="0" algn="l" rtl="0">
                        <a:spcBef>
                          <a:spcPts val="0"/>
                        </a:spcBef>
                        <a:spcAft>
                          <a:spcPts val="0"/>
                        </a:spcAft>
                        <a:buNone/>
                      </a:pPr>
                      <a:r>
                        <a:rPr lang="en-GB" sz="1800"/>
                        <a:t>4. What is the topic of pillar 4?</a:t>
                      </a:r>
                      <a:endParaRPr sz="1800"/>
                    </a:p>
                  </a:txBody>
                  <a:tcPr marL="91425" marR="91425" marT="91425" marB="91425"/>
                </a:tc>
                <a:tc>
                  <a:txBody>
                    <a:bodyPr/>
                    <a:lstStyle/>
                    <a:p>
                      <a:pPr marL="457200" lvl="0" indent="-342900" algn="l" rtl="0">
                        <a:spcBef>
                          <a:spcPts val="0"/>
                        </a:spcBef>
                        <a:spcAft>
                          <a:spcPts val="0"/>
                        </a:spcAft>
                        <a:buSzPts val="1800"/>
                        <a:buAutoNum type="alphaLcPeriod"/>
                      </a:pPr>
                      <a:r>
                        <a:rPr lang="en-GB" sz="1800"/>
                        <a:t>Adaptive teaching</a:t>
                      </a:r>
                      <a:endParaRPr sz="1800"/>
                    </a:p>
                  </a:txBody>
                  <a:tcPr marL="91425" marR="91425" marT="91425" marB="91425"/>
                </a:tc>
                <a:tc>
                  <a:txBody>
                    <a:bodyPr/>
                    <a:lstStyle/>
                    <a:p>
                      <a:pPr marL="0" lvl="0" indent="0" algn="l" rtl="0">
                        <a:spcBef>
                          <a:spcPts val="0"/>
                        </a:spcBef>
                        <a:spcAft>
                          <a:spcPts val="0"/>
                        </a:spcAft>
                        <a:buNone/>
                      </a:pPr>
                      <a:r>
                        <a:rPr lang="en-GB" sz="1800"/>
                        <a:t>b. Newton’s law</a:t>
                      </a:r>
                      <a:endParaRPr sz="1800"/>
                    </a:p>
                  </a:txBody>
                  <a:tcPr marL="91425" marR="91425" marT="91425" marB="91425"/>
                </a:tc>
                <a:tc>
                  <a:txBody>
                    <a:bodyPr/>
                    <a:lstStyle/>
                    <a:p>
                      <a:pPr marL="0" lvl="0" indent="0" algn="l" rtl="0">
                        <a:spcBef>
                          <a:spcPts val="0"/>
                        </a:spcBef>
                        <a:spcAft>
                          <a:spcPts val="0"/>
                        </a:spcAft>
                        <a:buNone/>
                      </a:pPr>
                      <a:r>
                        <a:rPr lang="en-GB" sz="1800"/>
                        <a:t>c. Curriculum intent</a:t>
                      </a:r>
                      <a:endParaRPr sz="1800"/>
                    </a:p>
                  </a:txBody>
                  <a:tcPr marL="91425" marR="91425" marT="91425" marB="91425"/>
                </a:tc>
                <a:extLst>
                  <a:ext uri="{0D108BD9-81ED-4DB2-BD59-A6C34878D82A}">
                    <a16:rowId xmlns:a16="http://schemas.microsoft.com/office/drawing/2014/main" val="10003"/>
                  </a:ext>
                </a:extLst>
              </a:tr>
              <a:tr h="1621500">
                <a:tc>
                  <a:txBody>
                    <a:bodyPr/>
                    <a:lstStyle/>
                    <a:p>
                      <a:pPr marL="0" lvl="0" indent="0" algn="l" rtl="0">
                        <a:spcBef>
                          <a:spcPts val="0"/>
                        </a:spcBef>
                        <a:spcAft>
                          <a:spcPts val="0"/>
                        </a:spcAft>
                        <a:buNone/>
                      </a:pPr>
                      <a:r>
                        <a:rPr lang="en-GB" sz="1800"/>
                        <a:t>5. Complete the following gap fill. Use the words below to help:</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a:t>Thinking, dogs, cognitive, people, swimmers, thinkers, drinking,  weather. </a:t>
                      </a:r>
                      <a:endParaRPr sz="1800"/>
                    </a:p>
                  </a:txBody>
                  <a:tcPr marL="91425" marR="91425" marT="91425" marB="91425"/>
                </a:tc>
                <a:tc gridSpan="3">
                  <a:txBody>
                    <a:bodyPr/>
                    <a:lstStyle/>
                    <a:p>
                      <a:pPr marL="0" lvl="0" indent="0" algn="l" rtl="0">
                        <a:spcBef>
                          <a:spcPts val="0"/>
                        </a:spcBef>
                        <a:spcAft>
                          <a:spcPts val="0"/>
                        </a:spcAft>
                        <a:buNone/>
                      </a:pPr>
                      <a:r>
                        <a:rPr lang="en-GB" sz="1800"/>
                        <a:t>______ are naturally curious but we are not naturally good _______. Unless the ______ conditions are right we will avoid ________.</a:t>
                      </a:r>
                      <a:endParaRPr sz="1800"/>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2ec2ac81f64_1_7"/>
          <p:cNvSpPr txBox="1">
            <a:spLocks noGrp="1"/>
          </p:cNvSpPr>
          <p:nvPr>
            <p:ph type="title"/>
          </p:nvPr>
        </p:nvSpPr>
        <p:spPr>
          <a:xfrm>
            <a:off x="0" y="-134450"/>
            <a:ext cx="10515600" cy="1069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Tom Sherrington’s Walk Thru on Quizzing</a:t>
            </a:r>
            <a:endParaRPr b="1"/>
          </a:p>
        </p:txBody>
      </p:sp>
      <p:sp>
        <p:nvSpPr>
          <p:cNvPr id="294" name="Google Shape;294;g2ec2ac81f64_1_7"/>
          <p:cNvSpPr txBox="1"/>
          <p:nvPr/>
        </p:nvSpPr>
        <p:spPr>
          <a:xfrm>
            <a:off x="179300" y="818025"/>
            <a:ext cx="11855700" cy="58830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Calibri"/>
              <a:buAutoNum type="arabicPeriod"/>
            </a:pPr>
            <a:r>
              <a:rPr lang="en-GB" sz="2800" b="1">
                <a:solidFill>
                  <a:schemeClr val="dk1"/>
                </a:solidFill>
                <a:latin typeface="Calibri"/>
                <a:ea typeface="Calibri"/>
                <a:cs typeface="Calibri"/>
                <a:sym typeface="Calibri"/>
              </a:rPr>
              <a:t>Specify material in advance</a:t>
            </a:r>
            <a:endParaRPr sz="2800" b="1">
              <a:solidFill>
                <a:schemeClr val="dk1"/>
              </a:solidFill>
              <a:latin typeface="Calibri"/>
              <a:ea typeface="Calibri"/>
              <a:cs typeface="Calibri"/>
              <a:sym typeface="Calibri"/>
            </a:endParaRPr>
          </a:p>
          <a:p>
            <a:pPr marL="457200" lvl="0" indent="0" algn="l" rtl="0">
              <a:spcBef>
                <a:spcPts val="0"/>
              </a:spcBef>
              <a:spcAft>
                <a:spcPts val="0"/>
              </a:spcAft>
              <a:buNone/>
            </a:pPr>
            <a:r>
              <a:rPr lang="en-GB" sz="2800">
                <a:solidFill>
                  <a:schemeClr val="dk1"/>
                </a:solidFill>
                <a:latin typeface="Calibri"/>
                <a:ea typeface="Calibri"/>
                <a:cs typeface="Calibri"/>
                <a:sym typeface="Calibri"/>
              </a:rPr>
              <a:t>Only quiz what has previously been taught and needs to be learned.  </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AutoNum type="arabicPeriod"/>
            </a:pPr>
            <a:r>
              <a:rPr lang="en-GB" sz="2800" b="1">
                <a:solidFill>
                  <a:schemeClr val="dk1"/>
                </a:solidFill>
                <a:latin typeface="Calibri"/>
                <a:ea typeface="Calibri"/>
                <a:cs typeface="Calibri"/>
                <a:sym typeface="Calibri"/>
              </a:rPr>
              <a:t>Ask a set of short factual recall questions, varying in style.</a:t>
            </a:r>
            <a:endParaRPr sz="2800" b="1">
              <a:solidFill>
                <a:schemeClr val="dk1"/>
              </a:solidFill>
              <a:latin typeface="Calibri"/>
              <a:ea typeface="Calibri"/>
              <a:cs typeface="Calibri"/>
              <a:sym typeface="Calibri"/>
            </a:endParaRPr>
          </a:p>
          <a:p>
            <a:pPr marL="457200" lvl="0" indent="0" algn="l" rtl="0">
              <a:spcBef>
                <a:spcPts val="0"/>
              </a:spcBef>
              <a:spcAft>
                <a:spcPts val="0"/>
              </a:spcAft>
              <a:buNone/>
            </a:pPr>
            <a:r>
              <a:rPr lang="en-GB" sz="2800">
                <a:solidFill>
                  <a:schemeClr val="dk1"/>
                </a:solidFill>
                <a:latin typeface="Calibri"/>
                <a:ea typeface="Calibri"/>
                <a:cs typeface="Calibri"/>
                <a:sym typeface="Calibri"/>
              </a:rPr>
              <a:t>Think about the questions making sure they require recall of knowledge taught and not common sense - what style would suit this the best?</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AutoNum type="arabicPeriod"/>
            </a:pPr>
            <a:r>
              <a:rPr lang="en-GB" sz="2800" b="1">
                <a:solidFill>
                  <a:schemeClr val="dk1"/>
                </a:solidFill>
                <a:latin typeface="Calibri"/>
                <a:ea typeface="Calibri"/>
                <a:cs typeface="Calibri"/>
                <a:sym typeface="Calibri"/>
              </a:rPr>
              <a:t>Give all students time to answer all the questions.</a:t>
            </a:r>
            <a:endParaRPr sz="2800" b="1">
              <a:solidFill>
                <a:schemeClr val="dk1"/>
              </a:solidFill>
              <a:latin typeface="Calibri"/>
              <a:ea typeface="Calibri"/>
              <a:cs typeface="Calibri"/>
              <a:sym typeface="Calibri"/>
            </a:endParaRPr>
          </a:p>
          <a:p>
            <a:pPr marL="0" lvl="0" indent="0" algn="l" rtl="0">
              <a:spcBef>
                <a:spcPts val="0"/>
              </a:spcBef>
              <a:spcAft>
                <a:spcPts val="0"/>
              </a:spcAft>
              <a:buNone/>
            </a:pPr>
            <a:r>
              <a:rPr lang="en-GB" sz="2800">
                <a:solidFill>
                  <a:schemeClr val="dk1"/>
                </a:solidFill>
                <a:latin typeface="Calibri"/>
                <a:ea typeface="Calibri"/>
                <a:cs typeface="Calibri"/>
                <a:sym typeface="Calibri"/>
              </a:rPr>
              <a:t>	Usually this means that each student has their own quiz paper.</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AutoNum type="arabicPeriod"/>
            </a:pPr>
            <a:r>
              <a:rPr lang="en-GB" sz="2800" b="1">
                <a:solidFill>
                  <a:schemeClr val="dk1"/>
                </a:solidFill>
                <a:latin typeface="Calibri"/>
                <a:ea typeface="Calibri"/>
                <a:cs typeface="Calibri"/>
                <a:sym typeface="Calibri"/>
              </a:rPr>
              <a:t>Provide answers for students to check.</a:t>
            </a:r>
            <a:endParaRPr sz="2800" b="1">
              <a:solidFill>
                <a:schemeClr val="dk1"/>
              </a:solidFill>
              <a:latin typeface="Calibri"/>
              <a:ea typeface="Calibri"/>
              <a:cs typeface="Calibri"/>
              <a:sym typeface="Calibri"/>
            </a:endParaRPr>
          </a:p>
          <a:p>
            <a:pPr marL="457200" lvl="0" indent="0" algn="l" rtl="0">
              <a:spcBef>
                <a:spcPts val="0"/>
              </a:spcBef>
              <a:spcAft>
                <a:spcPts val="0"/>
              </a:spcAft>
              <a:buNone/>
            </a:pPr>
            <a:r>
              <a:rPr lang="en-GB" sz="2800">
                <a:solidFill>
                  <a:schemeClr val="dk1"/>
                </a:solidFill>
                <a:latin typeface="Calibri"/>
                <a:ea typeface="Calibri"/>
                <a:cs typeface="Calibri"/>
                <a:sym typeface="Calibri"/>
              </a:rPr>
              <a:t>Doing this one at a time with an explanation helps all students revisit       knowledge and learn more.</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AutoNum type="arabicPeriod"/>
            </a:pPr>
            <a:r>
              <a:rPr lang="en-GB" sz="2800" b="1">
                <a:solidFill>
                  <a:schemeClr val="dk1"/>
                </a:solidFill>
                <a:latin typeface="Calibri"/>
                <a:ea typeface="Calibri"/>
                <a:cs typeface="Calibri"/>
                <a:sym typeface="Calibri"/>
              </a:rPr>
              <a:t>Review answers to find out where individuals’ gaps in knowledge are.</a:t>
            </a:r>
            <a:endParaRPr sz="2800" b="1">
              <a:solidFill>
                <a:schemeClr val="dk1"/>
              </a:solidFill>
              <a:latin typeface="Calibri"/>
              <a:ea typeface="Calibri"/>
              <a:cs typeface="Calibri"/>
              <a:sym typeface="Calibri"/>
            </a:endParaRPr>
          </a:p>
          <a:p>
            <a:pPr marL="457200" lvl="0" indent="0" algn="l" rtl="0">
              <a:spcBef>
                <a:spcPts val="0"/>
              </a:spcBef>
              <a:spcAft>
                <a:spcPts val="0"/>
              </a:spcAft>
              <a:buNone/>
            </a:pPr>
            <a:r>
              <a:rPr lang="en-GB" sz="2800">
                <a:solidFill>
                  <a:schemeClr val="dk1"/>
                </a:solidFill>
                <a:latin typeface="Calibri"/>
                <a:ea typeface="Calibri"/>
                <a:cs typeface="Calibri"/>
                <a:sym typeface="Calibri"/>
              </a:rPr>
              <a:t>Here it is important to use affirmative praise and spend time with individuals on areas that have not yet been learned.</a:t>
            </a:r>
            <a:endParaRPr sz="2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6862"/>
                </a:srgbClr>
              </a:gs>
              <a:gs pos="35000">
                <a:srgbClr val="FFFFFF">
                  <a:alpha val="76078"/>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590" b="1" i="0" u="none" strike="noStrike" cap="none">
                <a:solidFill>
                  <a:schemeClr val="dk1"/>
                </a:solidFill>
                <a:latin typeface="Arial"/>
                <a:ea typeface="Arial"/>
                <a:cs typeface="Arial"/>
                <a:sym typeface="Arial"/>
              </a:rPr>
              <a:t>Our vision</a:t>
            </a:r>
            <a:endParaRPr sz="1295"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facilitate the gathering of best practice curriculum implementation strategies. </a:t>
            </a:r>
            <a:endParaRPr sz="1295"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59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support subject leaders in evaluating the impact of their subject curriculums. </a:t>
            </a:r>
            <a:endParaRPr sz="259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2ec2ac81f64_0_21"/>
          <p:cNvSpPr txBox="1">
            <a:spLocks noGrp="1"/>
          </p:cNvSpPr>
          <p:nvPr>
            <p:ph type="title"/>
          </p:nvPr>
        </p:nvSpPr>
        <p:spPr>
          <a:xfrm>
            <a:off x="188275" y="141025"/>
            <a:ext cx="10515600" cy="1002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Over to you…</a:t>
            </a:r>
            <a:endParaRPr b="1"/>
          </a:p>
        </p:txBody>
      </p:sp>
      <p:sp>
        <p:nvSpPr>
          <p:cNvPr id="301" name="Google Shape;301;g2ec2ac81f64_0_21"/>
          <p:cNvSpPr txBox="1">
            <a:spLocks noGrp="1"/>
          </p:cNvSpPr>
          <p:nvPr>
            <p:ph type="body" idx="1"/>
          </p:nvPr>
        </p:nvSpPr>
        <p:spPr>
          <a:xfrm>
            <a:off x="322725" y="11430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302" name="Google Shape;302;g2ec2ac81f64_0_21"/>
          <p:cNvSpPr/>
          <p:nvPr/>
        </p:nvSpPr>
        <p:spPr>
          <a:xfrm>
            <a:off x="322725" y="114302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Look at your scheme of learning. </a:t>
            </a: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Develop an effective low-stakes quiz to retrieve knowledge from last lesson, last week, last month and last year. </a:t>
            </a:r>
            <a:endParaRPr sz="30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2ec2ac81f64_1_14"/>
          <p:cNvSpPr txBox="1">
            <a:spLocks noGrp="1"/>
          </p:cNvSpPr>
          <p:nvPr>
            <p:ph type="title"/>
          </p:nvPr>
        </p:nvSpPr>
        <p:spPr>
          <a:xfrm>
            <a:off x="0" y="0"/>
            <a:ext cx="10515600" cy="867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Distributed Practice</a:t>
            </a:r>
            <a:endParaRPr b="1"/>
          </a:p>
        </p:txBody>
      </p:sp>
      <p:sp>
        <p:nvSpPr>
          <p:cNvPr id="309" name="Google Shape;309;g2ec2ac81f64_1_14"/>
          <p:cNvSpPr/>
          <p:nvPr/>
        </p:nvSpPr>
        <p:spPr>
          <a:xfrm>
            <a:off x="378450" y="103997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1000"/>
              </a:spcBef>
              <a:spcAft>
                <a:spcPts val="0"/>
              </a:spcAft>
              <a:buClr>
                <a:schemeClr val="dk1"/>
              </a:buClr>
              <a:buSzPts val="1100"/>
              <a:buFont typeface="Arial"/>
              <a:buNone/>
            </a:pP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2800">
                <a:solidFill>
                  <a:schemeClr val="dk1"/>
                </a:solidFill>
                <a:latin typeface="Calibri"/>
                <a:ea typeface="Calibri"/>
                <a:cs typeface="Calibri"/>
                <a:sym typeface="Calibri"/>
              </a:rPr>
              <a:t>Massed practice (cramming) vs Distributed practice</a:t>
            </a: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2800">
                <a:solidFill>
                  <a:schemeClr val="dk1"/>
                </a:solidFill>
                <a:latin typeface="Calibri"/>
                <a:ea typeface="Calibri"/>
                <a:cs typeface="Calibri"/>
                <a:sym typeface="Calibri"/>
              </a:rPr>
              <a:t>Distributed practice means that practice is spread across a period of time and the time between each practice is filled with other learning.</a:t>
            </a: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2800">
                <a:solidFill>
                  <a:schemeClr val="dk1"/>
                </a:solidFill>
                <a:latin typeface="Calibri"/>
                <a:ea typeface="Calibri"/>
                <a:cs typeface="Calibri"/>
                <a:sym typeface="Calibri"/>
              </a:rPr>
              <a:t>Students believe massed practice is more effective because they see gains quickly, with distributed practice learning feels tougher.</a:t>
            </a: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2800">
                <a:solidFill>
                  <a:schemeClr val="dk1"/>
                </a:solidFill>
                <a:latin typeface="Calibri"/>
                <a:ea typeface="Calibri"/>
                <a:cs typeface="Calibri"/>
                <a:sym typeface="Calibri"/>
              </a:rPr>
              <a:t>Distributed practice is easier for a teacher to plan and map than it is for a student to complete </a:t>
            </a:r>
            <a:r>
              <a:rPr lang="en-GB" sz="2800" b="1">
                <a:solidFill>
                  <a:schemeClr val="dk1"/>
                </a:solidFill>
                <a:latin typeface="Calibri"/>
                <a:ea typeface="Calibri"/>
                <a:cs typeface="Calibri"/>
                <a:sym typeface="Calibri"/>
              </a:rPr>
              <a:t>independently</a:t>
            </a:r>
            <a:r>
              <a:rPr lang="en-GB"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2800" b="1">
                <a:solidFill>
                  <a:schemeClr val="dk1"/>
                </a:solidFill>
                <a:latin typeface="Calibri"/>
                <a:ea typeface="Calibri"/>
                <a:cs typeface="Calibri"/>
                <a:sym typeface="Calibri"/>
              </a:rPr>
              <a:t>How can we support students with this?</a:t>
            </a:r>
            <a:endParaRPr sz="2800" b="1">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8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30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2ec2ac81f64_1_20"/>
          <p:cNvSpPr txBox="1">
            <a:spLocks noGrp="1"/>
          </p:cNvSpPr>
          <p:nvPr>
            <p:ph type="title"/>
          </p:nvPr>
        </p:nvSpPr>
        <p:spPr>
          <a:xfrm>
            <a:off x="121025" y="118575"/>
            <a:ext cx="10515600" cy="755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Distributed Practice - Top Tips</a:t>
            </a:r>
            <a:endParaRPr b="1"/>
          </a:p>
        </p:txBody>
      </p:sp>
      <p:sp>
        <p:nvSpPr>
          <p:cNvPr id="316" name="Google Shape;316;g2ec2ac81f64_1_20"/>
          <p:cNvSpPr txBox="1">
            <a:spLocks noGrp="1"/>
          </p:cNvSpPr>
          <p:nvPr>
            <p:ph type="body" idx="1"/>
          </p:nvPr>
        </p:nvSpPr>
        <p:spPr>
          <a:xfrm>
            <a:off x="233075" y="1210225"/>
            <a:ext cx="11757300" cy="5468400"/>
          </a:xfrm>
          <a:prstGeom prst="rect">
            <a:avLst/>
          </a:prstGeom>
        </p:spPr>
        <p:txBody>
          <a:bodyPr spcFirstLastPara="1" wrap="square" lIns="91425" tIns="45700" rIns="91425" bIns="45700" anchor="t" anchorCtr="0">
            <a:normAutofit/>
          </a:bodyPr>
          <a:lstStyle/>
          <a:p>
            <a:pPr marL="457200" lvl="0" indent="-393700" algn="l" rtl="0">
              <a:spcBef>
                <a:spcPts val="1000"/>
              </a:spcBef>
              <a:spcAft>
                <a:spcPts val="0"/>
              </a:spcAft>
              <a:buSzPts val="2600"/>
              <a:buChar char="●"/>
            </a:pPr>
            <a:r>
              <a:rPr lang="en-GB" sz="3600"/>
              <a:t>Plan for it in advance.</a:t>
            </a:r>
            <a:endParaRPr sz="3600"/>
          </a:p>
          <a:p>
            <a:pPr marL="457200" lvl="0" indent="-393700" algn="l" rtl="0">
              <a:spcBef>
                <a:spcPts val="0"/>
              </a:spcBef>
              <a:spcAft>
                <a:spcPts val="0"/>
              </a:spcAft>
              <a:buSzPts val="2600"/>
              <a:buChar char="●"/>
            </a:pPr>
            <a:r>
              <a:rPr lang="en-GB" sz="3600"/>
              <a:t>Guide your teams - is it explicit in schemes of learning?</a:t>
            </a:r>
            <a:endParaRPr sz="3600"/>
          </a:p>
          <a:p>
            <a:pPr marL="457200" lvl="0" indent="-393700" algn="l" rtl="0">
              <a:spcBef>
                <a:spcPts val="0"/>
              </a:spcBef>
              <a:spcAft>
                <a:spcPts val="0"/>
              </a:spcAft>
              <a:buSzPts val="2600"/>
              <a:buChar char="●"/>
            </a:pPr>
            <a:r>
              <a:rPr lang="en-GB" sz="3600"/>
              <a:t>Consider knowledge taught a week ago, two weeks, a month and longer.</a:t>
            </a:r>
            <a:endParaRPr sz="3600"/>
          </a:p>
          <a:p>
            <a:pPr marL="457200" lvl="0" indent="-393700" algn="l" rtl="0">
              <a:spcBef>
                <a:spcPts val="0"/>
              </a:spcBef>
              <a:spcAft>
                <a:spcPts val="0"/>
              </a:spcAft>
              <a:buSzPts val="2600"/>
              <a:buChar char="●"/>
            </a:pPr>
            <a:r>
              <a:rPr lang="en-GB" sz="3600"/>
              <a:t>Build in a specific session in the lesson.</a:t>
            </a:r>
            <a:endParaRPr sz="3600"/>
          </a:p>
          <a:p>
            <a:pPr marL="457200" lvl="0" indent="-393700" algn="l" rtl="0">
              <a:spcBef>
                <a:spcPts val="0"/>
              </a:spcBef>
              <a:spcAft>
                <a:spcPts val="0"/>
              </a:spcAft>
              <a:buSzPts val="2600"/>
              <a:buChar char="●"/>
            </a:pPr>
            <a:r>
              <a:rPr lang="en-GB" sz="3600"/>
              <a:t>Ensure repetition.</a:t>
            </a:r>
            <a:endParaRPr sz="3600"/>
          </a:p>
          <a:p>
            <a:pPr marL="457200" lvl="0" indent="-393700" algn="l" rtl="0">
              <a:spcBef>
                <a:spcPts val="0"/>
              </a:spcBef>
              <a:spcAft>
                <a:spcPts val="0"/>
              </a:spcAft>
              <a:buSzPts val="2600"/>
              <a:buChar char="●"/>
            </a:pPr>
            <a:r>
              <a:rPr lang="en-GB" sz="3600"/>
              <a:t>Remember - just because pupils know it at the end of the lesson does not mean they have learned it.</a:t>
            </a:r>
            <a:endParaRPr sz="3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2ec2ac81f64_1_26"/>
          <p:cNvSpPr txBox="1">
            <a:spLocks noGrp="1"/>
          </p:cNvSpPr>
          <p:nvPr>
            <p:ph type="title"/>
          </p:nvPr>
        </p:nvSpPr>
        <p:spPr>
          <a:xfrm>
            <a:off x="0" y="-146650"/>
            <a:ext cx="10515600" cy="1075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Interleaved practice</a:t>
            </a:r>
            <a:endParaRPr b="1"/>
          </a:p>
        </p:txBody>
      </p:sp>
      <p:sp>
        <p:nvSpPr>
          <p:cNvPr id="323" name="Google Shape;323;g2ec2ac81f64_1_26"/>
          <p:cNvSpPr txBox="1">
            <a:spLocks noGrp="1"/>
          </p:cNvSpPr>
          <p:nvPr>
            <p:ph type="body" idx="1"/>
          </p:nvPr>
        </p:nvSpPr>
        <p:spPr>
          <a:xfrm>
            <a:off x="322750" y="727450"/>
            <a:ext cx="10515600" cy="1558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GB"/>
              <a:t>Building on distributed practice but mixing up the order across multiple topics.</a:t>
            </a:r>
            <a:endParaRPr/>
          </a:p>
          <a:p>
            <a:pPr marL="0" lvl="0" indent="0" algn="l" rtl="0">
              <a:spcBef>
                <a:spcPts val="1000"/>
              </a:spcBef>
              <a:spcAft>
                <a:spcPts val="0"/>
              </a:spcAft>
              <a:buNone/>
            </a:pPr>
            <a:r>
              <a:rPr lang="en-GB"/>
              <a:t>Causes students to compare, contrast and discriminate.</a:t>
            </a:r>
            <a:endParaRPr/>
          </a:p>
        </p:txBody>
      </p:sp>
      <p:pic>
        <p:nvPicPr>
          <p:cNvPr id="324" name="Google Shape;324;g2ec2ac81f64_1_26"/>
          <p:cNvPicPr preferRelativeResize="0"/>
          <p:nvPr/>
        </p:nvPicPr>
        <p:blipFill>
          <a:blip r:embed="rId3">
            <a:alphaModFix/>
          </a:blip>
          <a:stretch>
            <a:fillRect/>
          </a:stretch>
        </p:blipFill>
        <p:spPr>
          <a:xfrm>
            <a:off x="322761" y="2666425"/>
            <a:ext cx="4663875" cy="2331950"/>
          </a:xfrm>
          <a:prstGeom prst="rect">
            <a:avLst/>
          </a:prstGeom>
          <a:noFill/>
          <a:ln>
            <a:noFill/>
          </a:ln>
        </p:spPr>
      </p:pic>
      <p:sp>
        <p:nvSpPr>
          <p:cNvPr id="325" name="Google Shape;325;g2ec2ac81f64_1_26"/>
          <p:cNvSpPr txBox="1">
            <a:spLocks noGrp="1"/>
          </p:cNvSpPr>
          <p:nvPr>
            <p:ph type="body" idx="1"/>
          </p:nvPr>
        </p:nvSpPr>
        <p:spPr>
          <a:xfrm>
            <a:off x="457200" y="6006350"/>
            <a:ext cx="10515600" cy="331800"/>
          </a:xfrm>
          <a:prstGeom prst="rect">
            <a:avLst/>
          </a:prstGeom>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75"/>
              <a:buFont typeface="Arial"/>
              <a:buNone/>
            </a:pPr>
            <a:r>
              <a:rPr lang="en-GB" sz="1400">
                <a:solidFill>
                  <a:srgbClr val="333333"/>
                </a:solidFill>
                <a:highlight>
                  <a:srgbClr val="FFFFFF"/>
                </a:highlight>
                <a:latin typeface="Arial"/>
                <a:ea typeface="Arial"/>
                <a:cs typeface="Arial"/>
                <a:sym typeface="Arial"/>
              </a:rPr>
              <a:t>https://bjorklab.psych.ucla.edu/wp-content/uploads/sites/13/2016/04/EBjork_RBjork_2011.pdf</a:t>
            </a:r>
            <a:endParaRPr sz="1400">
              <a:solidFill>
                <a:srgbClr val="333333"/>
              </a:solidFill>
              <a:highlight>
                <a:srgbClr val="FFFFFF"/>
              </a:highlight>
              <a:latin typeface="Arial"/>
              <a:ea typeface="Arial"/>
              <a:cs typeface="Arial"/>
              <a:sym typeface="Arial"/>
            </a:endParaRPr>
          </a:p>
          <a:p>
            <a:pPr marL="0" lvl="0" indent="0" algn="l" rtl="0">
              <a:lnSpc>
                <a:spcPct val="70000"/>
              </a:lnSpc>
              <a:spcBef>
                <a:spcPts val="1000"/>
              </a:spcBef>
              <a:spcAft>
                <a:spcPts val="0"/>
              </a:spcAft>
              <a:buSzPts val="275"/>
              <a:buNone/>
            </a:pPr>
            <a:endParaRPr sz="700"/>
          </a:p>
        </p:txBody>
      </p:sp>
      <p:pic>
        <p:nvPicPr>
          <p:cNvPr id="326" name="Google Shape;326;g2ec2ac81f64_1_26"/>
          <p:cNvPicPr preferRelativeResize="0"/>
          <p:nvPr/>
        </p:nvPicPr>
        <p:blipFill>
          <a:blip r:embed="rId4">
            <a:alphaModFix/>
          </a:blip>
          <a:stretch>
            <a:fillRect/>
          </a:stretch>
        </p:blipFill>
        <p:spPr>
          <a:xfrm>
            <a:off x="5161425" y="2666425"/>
            <a:ext cx="6649575" cy="2331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2ec2ac81f64_1_33"/>
          <p:cNvSpPr txBox="1">
            <a:spLocks noGrp="1"/>
          </p:cNvSpPr>
          <p:nvPr>
            <p:ph type="title"/>
          </p:nvPr>
        </p:nvSpPr>
        <p:spPr>
          <a:xfrm>
            <a:off x="143425" y="118600"/>
            <a:ext cx="10515600" cy="979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Interleaving - top tips</a:t>
            </a:r>
            <a:endParaRPr b="1"/>
          </a:p>
        </p:txBody>
      </p:sp>
      <p:sp>
        <p:nvSpPr>
          <p:cNvPr id="333" name="Google Shape;333;g2ec2ac81f64_1_33"/>
          <p:cNvSpPr txBox="1">
            <a:spLocks noGrp="1"/>
          </p:cNvSpPr>
          <p:nvPr>
            <p:ph type="body" idx="1"/>
          </p:nvPr>
        </p:nvSpPr>
        <p:spPr>
          <a:xfrm>
            <a:off x="277875" y="1485550"/>
            <a:ext cx="11047500" cy="5262900"/>
          </a:xfrm>
          <a:prstGeom prst="rect">
            <a:avLst/>
          </a:prstGeom>
        </p:spPr>
        <p:txBody>
          <a:bodyPr spcFirstLastPara="1" wrap="square" lIns="91425" tIns="45700" rIns="91425" bIns="45700" anchor="t" anchorCtr="0">
            <a:normAutofit/>
          </a:bodyPr>
          <a:lstStyle/>
          <a:p>
            <a:pPr marL="457200" lvl="0" indent="-368300" algn="l" rtl="0">
              <a:spcBef>
                <a:spcPts val="1000"/>
              </a:spcBef>
              <a:spcAft>
                <a:spcPts val="0"/>
              </a:spcAft>
              <a:buSzPts val="2200"/>
              <a:buChar char="•"/>
            </a:pPr>
            <a:r>
              <a:rPr lang="en-GB" sz="3200"/>
              <a:t>No single, correct way.</a:t>
            </a:r>
            <a:endParaRPr sz="3200"/>
          </a:p>
          <a:p>
            <a:pPr marL="457200" lvl="0" indent="-368300" algn="l" rtl="0">
              <a:spcBef>
                <a:spcPts val="0"/>
              </a:spcBef>
              <a:spcAft>
                <a:spcPts val="0"/>
              </a:spcAft>
              <a:buSzPts val="2200"/>
              <a:buChar char="•"/>
            </a:pPr>
            <a:r>
              <a:rPr lang="en-GB" sz="3200"/>
              <a:t>Effectiveness depends on the environment, material used as well as pupils’ ability and preferences.</a:t>
            </a:r>
            <a:endParaRPr sz="3200"/>
          </a:p>
          <a:p>
            <a:pPr marL="457200" lvl="0" indent="-368300" algn="l" rtl="0">
              <a:spcBef>
                <a:spcPts val="0"/>
              </a:spcBef>
              <a:spcAft>
                <a:spcPts val="0"/>
              </a:spcAft>
              <a:buSzPts val="2200"/>
              <a:buChar char="•"/>
            </a:pPr>
            <a:r>
              <a:rPr lang="en-GB" sz="3200"/>
              <a:t>Does become more effective if topics are related in some way.</a:t>
            </a:r>
            <a:endParaRPr sz="3200"/>
          </a:p>
          <a:p>
            <a:pPr marL="457200" lvl="0" indent="-368300" algn="l" rtl="0">
              <a:spcBef>
                <a:spcPts val="0"/>
              </a:spcBef>
              <a:spcAft>
                <a:spcPts val="0"/>
              </a:spcAft>
              <a:buSzPts val="2200"/>
              <a:buChar char="•"/>
            </a:pPr>
            <a:r>
              <a:rPr lang="en-GB" sz="3200"/>
              <a:t>Do not interleave too many topics.</a:t>
            </a:r>
            <a:endParaRPr sz="3200"/>
          </a:p>
          <a:p>
            <a:pPr marL="457200" lvl="0" indent="-368300" algn="l" rtl="0">
              <a:spcBef>
                <a:spcPts val="0"/>
              </a:spcBef>
              <a:spcAft>
                <a:spcPts val="0"/>
              </a:spcAft>
              <a:buSzPts val="2200"/>
              <a:buChar char="•"/>
            </a:pPr>
            <a:r>
              <a:rPr lang="en-GB" sz="3200"/>
              <a:t>Gaps between each interleaving session should be consistent and not too long.</a:t>
            </a:r>
            <a:endParaRPr sz="3200"/>
          </a:p>
          <a:p>
            <a:pPr marL="457200" lvl="0" indent="-368300" algn="l" rtl="0">
              <a:spcBef>
                <a:spcPts val="0"/>
              </a:spcBef>
              <a:spcAft>
                <a:spcPts val="0"/>
              </a:spcAft>
              <a:buSzPts val="2200"/>
              <a:buChar char="•"/>
            </a:pPr>
            <a:r>
              <a:rPr lang="en-GB" sz="3200"/>
              <a:t>Only begin once students have developed the fundamentals - </a:t>
            </a:r>
            <a:r>
              <a:rPr lang="en-GB" sz="3200" b="1"/>
              <a:t>master the basics first!</a:t>
            </a:r>
            <a:endParaRPr sz="32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2ec2ac81f64_0_36"/>
          <p:cNvSpPr txBox="1">
            <a:spLocks noGrp="1"/>
          </p:cNvSpPr>
          <p:nvPr>
            <p:ph type="title"/>
          </p:nvPr>
        </p:nvSpPr>
        <p:spPr>
          <a:xfrm>
            <a:off x="188275" y="141025"/>
            <a:ext cx="10515600" cy="1002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Over to you…</a:t>
            </a:r>
            <a:endParaRPr b="1"/>
          </a:p>
        </p:txBody>
      </p:sp>
      <p:sp>
        <p:nvSpPr>
          <p:cNvPr id="340" name="Google Shape;340;g2ec2ac81f64_0_36"/>
          <p:cNvSpPr txBox="1">
            <a:spLocks noGrp="1"/>
          </p:cNvSpPr>
          <p:nvPr>
            <p:ph type="body" idx="1"/>
          </p:nvPr>
        </p:nvSpPr>
        <p:spPr>
          <a:xfrm>
            <a:off x="322725" y="11430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341" name="Google Shape;341;g2ec2ac81f64_0_36"/>
          <p:cNvSpPr/>
          <p:nvPr/>
        </p:nvSpPr>
        <p:spPr>
          <a:xfrm>
            <a:off x="322725" y="114302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Look at your scheme of learning. </a:t>
            </a: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Discuss what interleaving might look like in your subject.</a:t>
            </a: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30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Use the dos and don’ts of interleaving to help you. Feel free to annotate the sheet if that is helpful - answers to follow!  </a:t>
            </a:r>
            <a:endParaRPr sz="30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2ec2ac81f64_1_51"/>
          <p:cNvSpPr txBox="1">
            <a:spLocks noGrp="1"/>
          </p:cNvSpPr>
          <p:nvPr>
            <p:ph type="title"/>
          </p:nvPr>
        </p:nvSpPr>
        <p:spPr>
          <a:xfrm>
            <a:off x="143425" y="118600"/>
            <a:ext cx="10515600" cy="979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b="1"/>
              <a:t>Interleaving - top tips</a:t>
            </a:r>
            <a:endParaRPr b="1"/>
          </a:p>
        </p:txBody>
      </p:sp>
      <p:sp>
        <p:nvSpPr>
          <p:cNvPr id="348" name="Google Shape;348;g2ec2ac81f64_1_51"/>
          <p:cNvSpPr txBox="1">
            <a:spLocks noGrp="1"/>
          </p:cNvSpPr>
          <p:nvPr>
            <p:ph type="body" idx="1"/>
          </p:nvPr>
        </p:nvSpPr>
        <p:spPr>
          <a:xfrm>
            <a:off x="277875" y="1098100"/>
            <a:ext cx="6087000" cy="56502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GB"/>
              <a:t>No single, correct way.</a:t>
            </a:r>
            <a:endParaRPr/>
          </a:p>
          <a:p>
            <a:pPr marL="457200" lvl="0" indent="-342900" algn="l" rtl="0">
              <a:spcBef>
                <a:spcPts val="0"/>
              </a:spcBef>
              <a:spcAft>
                <a:spcPts val="0"/>
              </a:spcAft>
              <a:buSzPts val="1800"/>
              <a:buChar char="•"/>
            </a:pPr>
            <a:r>
              <a:rPr lang="en-GB"/>
              <a:t>Effectiveness is dependent on the environment, material used as well as pupils’ ability and preferences.</a:t>
            </a:r>
            <a:endParaRPr/>
          </a:p>
          <a:p>
            <a:pPr marL="457200" lvl="0" indent="-342900" algn="l" rtl="0">
              <a:spcBef>
                <a:spcPts val="0"/>
              </a:spcBef>
              <a:spcAft>
                <a:spcPts val="0"/>
              </a:spcAft>
              <a:buSzPts val="1800"/>
              <a:buChar char="•"/>
            </a:pPr>
            <a:r>
              <a:rPr lang="en-GB"/>
              <a:t>Does become more effective if topics are related in some way.</a:t>
            </a:r>
            <a:endParaRPr/>
          </a:p>
          <a:p>
            <a:pPr marL="457200" lvl="0" indent="-342900" algn="l" rtl="0">
              <a:spcBef>
                <a:spcPts val="0"/>
              </a:spcBef>
              <a:spcAft>
                <a:spcPts val="0"/>
              </a:spcAft>
              <a:buSzPts val="1800"/>
              <a:buChar char="•"/>
            </a:pPr>
            <a:r>
              <a:rPr lang="en-GB"/>
              <a:t>Do not interleave too many topics.</a:t>
            </a:r>
            <a:endParaRPr/>
          </a:p>
          <a:p>
            <a:pPr marL="457200" lvl="0" indent="-342900" algn="l" rtl="0">
              <a:spcBef>
                <a:spcPts val="0"/>
              </a:spcBef>
              <a:spcAft>
                <a:spcPts val="0"/>
              </a:spcAft>
              <a:buSzPts val="1800"/>
              <a:buChar char="•"/>
            </a:pPr>
            <a:r>
              <a:rPr lang="en-GB"/>
              <a:t>Gaps between each interleaving session should be consistent and not too long.</a:t>
            </a:r>
            <a:endParaRPr/>
          </a:p>
          <a:p>
            <a:pPr marL="457200" lvl="0" indent="-342900" algn="l" rtl="0">
              <a:spcBef>
                <a:spcPts val="0"/>
              </a:spcBef>
              <a:spcAft>
                <a:spcPts val="0"/>
              </a:spcAft>
              <a:buSzPts val="1800"/>
              <a:buChar char="•"/>
            </a:pPr>
            <a:r>
              <a:rPr lang="en-GB"/>
              <a:t>Only begin once pupils have developed the fundamentals - </a:t>
            </a:r>
            <a:r>
              <a:rPr lang="en-GB" b="1"/>
              <a:t>master the basics first!</a:t>
            </a:r>
            <a:endParaRPr b="1"/>
          </a:p>
        </p:txBody>
      </p:sp>
      <p:pic>
        <p:nvPicPr>
          <p:cNvPr id="349" name="Google Shape;349;g2ec2ac81f64_1_51"/>
          <p:cNvPicPr preferRelativeResize="0"/>
          <p:nvPr/>
        </p:nvPicPr>
        <p:blipFill>
          <a:blip r:embed="rId3">
            <a:alphaModFix/>
          </a:blip>
          <a:stretch>
            <a:fillRect/>
          </a:stretch>
        </p:blipFill>
        <p:spPr>
          <a:xfrm>
            <a:off x="7167175" y="109775"/>
            <a:ext cx="4695628" cy="6638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88"/>
          <p:cNvSpPr txBox="1">
            <a:spLocks noGrp="1"/>
          </p:cNvSpPr>
          <p:nvPr>
            <p:ph type="title"/>
          </p:nvPr>
        </p:nvSpPr>
        <p:spPr>
          <a:xfrm>
            <a:off x="0" y="-1"/>
            <a:ext cx="12192000" cy="954583"/>
          </a:xfrm>
          <a:prstGeom prst="rect">
            <a:avLst/>
          </a:prstGeom>
          <a:solidFill>
            <a:srgbClr val="C4E0B2"/>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56" name="Google Shape;356;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25000" lnSpcReduction="20000"/>
          </a:bodyPr>
          <a:lstStyle/>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Walkthrus, Tom Sherrington, Oliver Caviglioni, 2020</a:t>
            </a:r>
            <a:endParaRPr sz="8383"/>
          </a:p>
          <a:p>
            <a:pPr marL="0" lvl="0" indent="0" algn="l" rtl="0">
              <a:lnSpc>
                <a:spcPct val="115000"/>
              </a:lnSpc>
              <a:spcBef>
                <a:spcPts val="0"/>
              </a:spcBef>
              <a:spcAft>
                <a:spcPts val="0"/>
              </a:spcAft>
              <a:buSzPts val="275"/>
              <a:buNone/>
            </a:pPr>
            <a:r>
              <a:rPr lang="en-GB" sz="8383">
                <a:solidFill>
                  <a:srgbClr val="0563C1"/>
                </a:solidFill>
              </a:rPr>
              <a:t> </a:t>
            </a:r>
            <a:endParaRPr sz="8383">
              <a:solidFill>
                <a:srgbClr val="0563C1"/>
              </a:solidFill>
            </a:endParaRPr>
          </a:p>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Strengthening the Student Toolbox, John Dunlosky, 2013</a:t>
            </a:r>
            <a:endParaRPr sz="8383">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Why Don’t Students Like School, Daniel T Willingham, 2009</a:t>
            </a:r>
            <a:endParaRPr sz="8383">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Noise and the Art of Mirror Modelling, Roundlearning, January 2021</a:t>
            </a:r>
            <a:r>
              <a:rPr lang="en-GB" sz="8383">
                <a:uFill>
                  <a:noFill/>
                </a:uFill>
                <a:latin typeface="Arial"/>
                <a:ea typeface="Arial"/>
                <a:cs typeface="Arial"/>
                <a:sym typeface="Arial"/>
                <a:hlinkClick r:id="rId3"/>
              </a:rPr>
              <a:t> </a:t>
            </a:r>
            <a:r>
              <a:rPr lang="en-GB" sz="8383" u="sng">
                <a:solidFill>
                  <a:schemeClr val="hlink"/>
                </a:solidFill>
                <a:latin typeface="Arial"/>
                <a:ea typeface="Arial"/>
                <a:cs typeface="Arial"/>
                <a:sym typeface="Arial"/>
                <a:hlinkClick r:id="rId3"/>
              </a:rPr>
              <a:t>Noise and the Art of Mirror-Modelling | Round Learning</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Cheat Codes to Intelligence, Joe Kirby, January 2014</a:t>
            </a:r>
            <a:r>
              <a:rPr lang="en-GB" sz="8383">
                <a:uFill>
                  <a:noFill/>
                </a:uFill>
                <a:latin typeface="Arial"/>
                <a:ea typeface="Arial"/>
                <a:cs typeface="Arial"/>
                <a:sym typeface="Arial"/>
                <a:hlinkClick r:id="rId4"/>
              </a:rPr>
              <a:t> </a:t>
            </a:r>
            <a:r>
              <a:rPr lang="en-GB" sz="8383" u="sng">
                <a:solidFill>
                  <a:schemeClr val="hlink"/>
                </a:solidFill>
                <a:latin typeface="Arial"/>
                <a:ea typeface="Arial"/>
                <a:cs typeface="Arial"/>
                <a:sym typeface="Arial"/>
                <a:hlinkClick r:id="rId4"/>
              </a:rPr>
              <a:t>Cheat codes to intelligence | Joe Kirby (joe-kirby.com)</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u="sng">
                <a:solidFill>
                  <a:schemeClr val="hlink"/>
                </a:solidFill>
                <a:latin typeface="Arial"/>
                <a:ea typeface="Arial"/>
                <a:cs typeface="Arial"/>
                <a:sym typeface="Arial"/>
                <a:hlinkClick r:id="rId5"/>
              </a:rPr>
              <a:t>Metacognition and Self-regulated Learning | EEF (educationendowmentfoundation.org.uk)</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Making Things Hard for Yourself, Bjork and Bjork</a:t>
            </a:r>
            <a:r>
              <a:rPr lang="en-GB" sz="8383">
                <a:uFill>
                  <a:noFill/>
                </a:uFill>
                <a:latin typeface="Arial"/>
                <a:ea typeface="Arial"/>
                <a:cs typeface="Arial"/>
                <a:sym typeface="Arial"/>
                <a:hlinkClick r:id="rId6"/>
              </a:rPr>
              <a:t> </a:t>
            </a:r>
            <a:r>
              <a:rPr lang="en-GB" sz="8383" u="sng">
                <a:solidFill>
                  <a:schemeClr val="hlink"/>
                </a:solidFill>
                <a:latin typeface="Arial"/>
                <a:ea typeface="Arial"/>
                <a:cs typeface="Arial"/>
                <a:sym typeface="Arial"/>
                <a:hlinkClick r:id="rId6"/>
              </a:rPr>
              <a:t>https://bjorklab.psych.ucla.edu/wp-content/uploads/sites/13/2016/04/EBjork_RBjork_2011.pdf</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Teach Like a Champion 3.0 - Doug Lemov</a:t>
            </a:r>
            <a:endParaRPr sz="8383">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 </a:t>
            </a:r>
            <a:endParaRPr sz="8383">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How Learning Happens - Kerschner and Hendrick</a:t>
            </a:r>
            <a:endParaRPr sz="8383"/>
          </a:p>
          <a:p>
            <a:pPr marL="0" lvl="0" indent="0" algn="l" rtl="0">
              <a:lnSpc>
                <a:spcPct val="115000"/>
              </a:lnSpc>
              <a:spcBef>
                <a:spcPts val="0"/>
              </a:spcBef>
              <a:spcAft>
                <a:spcPts val="0"/>
              </a:spcAft>
              <a:buClr>
                <a:schemeClr val="dk1"/>
              </a:buClr>
              <a:buSzPts val="275"/>
              <a:buFont typeface="Arial"/>
              <a:buNone/>
            </a:pPr>
            <a:r>
              <a:rPr lang="en-GB" sz="8383"/>
              <a:t> </a:t>
            </a:r>
            <a:endParaRPr sz="8383"/>
          </a:p>
          <a:p>
            <a:pPr marL="0" lvl="0" indent="0" algn="l" rtl="0">
              <a:lnSpc>
                <a:spcPct val="115000"/>
              </a:lnSpc>
              <a:spcBef>
                <a:spcPts val="0"/>
              </a:spcBef>
              <a:spcAft>
                <a:spcPts val="0"/>
              </a:spcAft>
              <a:buClr>
                <a:schemeClr val="dk1"/>
              </a:buClr>
              <a:buSzPct val="100000"/>
              <a:buFont typeface="Arial"/>
              <a:buNone/>
            </a:pPr>
            <a:endParaRPr sz="1100"/>
          </a:p>
          <a:p>
            <a:pPr marL="0" lvl="0" indent="0" algn="l" rtl="0">
              <a:lnSpc>
                <a:spcPct val="120000"/>
              </a:lnSpc>
              <a:spcBef>
                <a:spcPts val="0"/>
              </a:spcBef>
              <a:spcAft>
                <a:spcPts val="0"/>
              </a:spcAft>
              <a:buSzPct val="68512"/>
              <a:buNone/>
            </a:pPr>
            <a:endParaRPr sz="3390"/>
          </a:p>
          <a:p>
            <a:pPr marL="457200" lvl="0" indent="0" algn="l" rtl="0">
              <a:lnSpc>
                <a:spcPct val="120000"/>
              </a:lnSpc>
              <a:spcBef>
                <a:spcPts val="0"/>
              </a:spcBef>
              <a:spcAft>
                <a:spcPts val="0"/>
              </a:spcAft>
              <a:buSzPct val="62772"/>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63" name="Google Shape;363;p90"/>
          <p:cNvPicPr preferRelativeResize="0"/>
          <p:nvPr/>
        </p:nvPicPr>
        <p:blipFill>
          <a:blip r:embed="rId3">
            <a:alphaModFix/>
          </a:blip>
          <a:stretch>
            <a:fillRect/>
          </a:stretch>
        </p:blipFill>
        <p:spPr>
          <a:xfrm>
            <a:off x="415650" y="1004200"/>
            <a:ext cx="10941200" cy="57166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8"/>
        <p:cNvGrpSpPr/>
        <p:nvPr/>
      </p:nvGrpSpPr>
      <p:grpSpPr>
        <a:xfrm>
          <a:off x="0" y="0"/>
          <a:ext cx="0" cy="0"/>
          <a:chOff x="0" y="0"/>
          <a:chExt cx="0" cy="0"/>
        </a:xfrm>
      </p:grpSpPr>
      <p:sp>
        <p:nvSpPr>
          <p:cNvPr id="369" name="Google Shape;369;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70" name="Google Shape;370;p92" descr="A group of blue question marks&#10;&#10;Description automatically generated"/>
          <p:cNvPicPr preferRelativeResize="0"/>
          <p:nvPr/>
        </p:nvPicPr>
        <p:blipFill rotWithShape="1">
          <a:blip r:embed="rId3">
            <a:alphaModFix/>
          </a:blip>
          <a:srcRect b="1762"/>
          <a:stretch/>
        </p:blipFill>
        <p:spPr>
          <a:xfrm>
            <a:off x="20" y="1282"/>
            <a:ext cx="12191980" cy="68567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8"/>
          <p:cNvSpPr txBox="1">
            <a:spLocks noGrp="1"/>
          </p:cNvSpPr>
          <p:nvPr>
            <p:ph type="title"/>
          </p:nvPr>
        </p:nvSpPr>
        <p:spPr>
          <a:xfrm>
            <a:off x="0" y="0"/>
            <a:ext cx="5754900" cy="775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latin typeface="Arial"/>
                <a:ea typeface="Arial"/>
                <a:cs typeface="Arial"/>
                <a:sym typeface="Arial"/>
              </a:rPr>
              <a:t>Your Feedback</a:t>
            </a:r>
            <a:endParaRPr/>
          </a:p>
        </p:txBody>
      </p:sp>
      <p:pic>
        <p:nvPicPr>
          <p:cNvPr id="127" name="Google Shape;127;p78" descr="Chat"/>
          <p:cNvPicPr preferRelativeResize="0"/>
          <p:nvPr/>
        </p:nvPicPr>
        <p:blipFill rotWithShape="1">
          <a:blip r:embed="rId3">
            <a:alphaModFix/>
          </a:blip>
          <a:srcRect/>
          <a:stretch/>
        </p:blipFill>
        <p:spPr>
          <a:xfrm>
            <a:off x="8192349" y="-512024"/>
            <a:ext cx="4185825" cy="3294950"/>
          </a:xfrm>
          <a:prstGeom prst="rect">
            <a:avLst/>
          </a:prstGeom>
          <a:noFill/>
          <a:ln>
            <a:noFill/>
          </a:ln>
        </p:spPr>
      </p:pic>
      <p:sp>
        <p:nvSpPr>
          <p:cNvPr id="128" name="Google Shape;128;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8"/>
          <p:cNvSpPr/>
          <p:nvPr/>
        </p:nvSpPr>
        <p:spPr>
          <a:xfrm flipH="1">
            <a:off x="4038600" y="6400799"/>
            <a:ext cx="8153398" cy="456772"/>
          </a:xfrm>
          <a:prstGeom prst="rect">
            <a:avLst/>
          </a:prstGeom>
          <a:gradFill>
            <a:gsLst>
              <a:gs pos="0">
                <a:srgbClr val="000000">
                  <a:alpha val="49019"/>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0" name="Google Shape;130;p78"/>
          <p:cNvSpPr txBox="1"/>
          <p:nvPr/>
        </p:nvSpPr>
        <p:spPr>
          <a:xfrm>
            <a:off x="279300" y="1160100"/>
            <a:ext cx="8626800" cy="48564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All hubs have welcomed your input and increased sense of purpose of the hub.</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Materials used have either been new or a useful refresher.</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Sessions have led to strong discussions and reflections.</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Useful to be sharing a common language across and within hubs.</a:t>
            </a:r>
            <a:endParaRPr sz="280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Like to be able to make the resources more bespoke to the subject hub - we are trying to increase the support we can offer here.</a:t>
            </a:r>
            <a:endParaRPr sz="28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5"/>
        <p:cNvGrpSpPr/>
        <p:nvPr/>
      </p:nvGrpSpPr>
      <p:grpSpPr>
        <a:xfrm>
          <a:off x="0" y="0"/>
          <a:ext cx="0" cy="0"/>
          <a:chOff x="0" y="0"/>
          <a:chExt cx="0" cy="0"/>
        </a:xfrm>
      </p:grpSpPr>
      <p:sp>
        <p:nvSpPr>
          <p:cNvPr id="376" name="Google Shape;376;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078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77" name="Google Shape;377;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g2ec2ac81f64_0_43"/>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g2ec2ac81f64_0_43"/>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9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g2ec2ac81f64_0_43"/>
          <p:cNvSpPr/>
          <p:nvPr/>
        </p:nvSpPr>
        <p:spPr>
          <a:xfrm>
            <a:off x="2403295" y="4205522"/>
            <a:ext cx="7940400" cy="16857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4108" b="1"/>
              <a:t>Leadership</a:t>
            </a:r>
            <a:endParaRPr sz="3300" b="0" i="0" u="none" strike="noStrike" cap="none">
              <a:solidFill>
                <a:srgbClr val="000000"/>
              </a:solidFill>
              <a:latin typeface="Arial"/>
              <a:ea typeface="Arial"/>
              <a:cs typeface="Arial"/>
              <a:sym typeface="Arial"/>
            </a:endParaRPr>
          </a:p>
        </p:txBody>
      </p:sp>
      <p:sp>
        <p:nvSpPr>
          <p:cNvPr id="139" name="Google Shape;139;g2ec2ac81f64_0_43"/>
          <p:cNvSpPr/>
          <p:nvPr/>
        </p:nvSpPr>
        <p:spPr>
          <a:xfrm>
            <a:off x="7159855" y="1525627"/>
            <a:ext cx="3798000" cy="16857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3508" b="1"/>
              <a:t>SEND</a:t>
            </a:r>
            <a:r>
              <a:rPr lang="en-GB" sz="3508" b="1" i="0" u="none" strike="noStrike" cap="none">
                <a:solidFill>
                  <a:srgbClr val="000000"/>
                </a:solidFill>
                <a:latin typeface="Arial"/>
                <a:ea typeface="Arial"/>
                <a:cs typeface="Arial"/>
                <a:sym typeface="Arial"/>
              </a:rPr>
              <a:t> </a:t>
            </a:r>
            <a:endParaRPr sz="2700" b="0" i="0" u="none" strike="noStrike" cap="none">
              <a:solidFill>
                <a:srgbClr val="000000"/>
              </a:solidFill>
              <a:latin typeface="Arial"/>
              <a:ea typeface="Arial"/>
              <a:cs typeface="Arial"/>
              <a:sym typeface="Arial"/>
            </a:endParaRPr>
          </a:p>
        </p:txBody>
      </p:sp>
      <p:sp>
        <p:nvSpPr>
          <p:cNvPr id="140" name="Google Shape;140;g2ec2ac81f64_0_43"/>
          <p:cNvSpPr/>
          <p:nvPr/>
        </p:nvSpPr>
        <p:spPr>
          <a:xfrm>
            <a:off x="1094995" y="1525615"/>
            <a:ext cx="3798000" cy="16857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3508" b="1"/>
              <a:t>Reading</a:t>
            </a:r>
            <a:endParaRPr sz="27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7" name="Google Shape;147;p76"/>
          <p:cNvSpPr/>
          <p:nvPr/>
        </p:nvSpPr>
        <p:spPr>
          <a:xfrm flipH="1">
            <a:off x="-1" y="5282344"/>
            <a:ext cx="12191998" cy="1590742"/>
          </a:xfrm>
          <a:prstGeom prst="rect">
            <a:avLst/>
          </a:prstGeom>
          <a:gradFill>
            <a:gsLst>
              <a:gs pos="0">
                <a:srgbClr val="000000">
                  <a:alpha val="94901"/>
                </a:srgbClr>
              </a:gs>
              <a:gs pos="34000">
                <a:srgbClr val="000000">
                  <a:alpha val="94901"/>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76"/>
          <p:cNvSpPr/>
          <p:nvPr/>
        </p:nvSpPr>
        <p:spPr>
          <a:xfrm flipH="1">
            <a:off x="-4" y="5282344"/>
            <a:ext cx="8115300" cy="1590742"/>
          </a:xfrm>
          <a:prstGeom prst="rect">
            <a:avLst/>
          </a:prstGeom>
          <a:gradFill>
            <a:gsLst>
              <a:gs pos="0">
                <a:srgbClr val="2F5496">
                  <a:alpha val="58039"/>
                </a:srgbClr>
              </a:gs>
              <a:gs pos="28000">
                <a:srgbClr val="2F5496">
                  <a:alpha val="58039"/>
                </a:srgbClr>
              </a:gs>
              <a:gs pos="100000">
                <a:srgbClr val="000000">
                  <a:alpha val="69019"/>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9" name="Google Shape;149;p76"/>
          <p:cNvSpPr/>
          <p:nvPr/>
        </p:nvSpPr>
        <p:spPr>
          <a:xfrm flipH="1">
            <a:off x="-4" y="5282344"/>
            <a:ext cx="12191998" cy="1590742"/>
          </a:xfrm>
          <a:prstGeom prst="rect">
            <a:avLst/>
          </a:prstGeom>
          <a:gradFill>
            <a:gsLst>
              <a:gs pos="0">
                <a:srgbClr val="000000">
                  <a:alpha val="70980"/>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0" name="Google Shape;150;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51" name="Google Shape;151;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8" name="Google Shape;158;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19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9" name="Google Shape;159;p77"/>
          <p:cNvSpPr/>
          <p:nvPr/>
        </p:nvSpPr>
        <p:spPr>
          <a:xfrm>
            <a:off x="3521670" y="1525622"/>
            <a:ext cx="7940383" cy="1685819"/>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make links to prior learning.</a:t>
            </a:r>
            <a:endParaRPr sz="1400" b="0" i="0" u="none" strike="noStrike" cap="none">
              <a:solidFill>
                <a:srgbClr val="000000"/>
              </a:solidFill>
              <a:latin typeface="Arial"/>
              <a:ea typeface="Arial"/>
              <a:cs typeface="Arial"/>
              <a:sym typeface="Arial"/>
            </a:endParaRPr>
          </a:p>
        </p:txBody>
      </p:sp>
      <p:sp>
        <p:nvSpPr>
          <p:cNvPr id="160" name="Google Shape;160;p77"/>
          <p:cNvSpPr/>
          <p:nvPr/>
        </p:nvSpPr>
        <p:spPr>
          <a:xfrm>
            <a:off x="7750680" y="3731127"/>
            <a:ext cx="3797853" cy="1685819"/>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give opportunities to practice. </a:t>
            </a:r>
            <a:endParaRPr sz="1400" b="0" i="0" u="none" strike="noStrike" cap="none">
              <a:solidFill>
                <a:srgbClr val="000000"/>
              </a:solidFill>
              <a:latin typeface="Arial"/>
              <a:ea typeface="Arial"/>
              <a:cs typeface="Arial"/>
              <a:sym typeface="Arial"/>
            </a:endParaRPr>
          </a:p>
        </p:txBody>
      </p:sp>
      <p:sp>
        <p:nvSpPr>
          <p:cNvPr id="161" name="Google Shape;161;p77"/>
          <p:cNvSpPr/>
          <p:nvPr/>
        </p:nvSpPr>
        <p:spPr>
          <a:xfrm>
            <a:off x="3521670" y="3711240"/>
            <a:ext cx="3797853" cy="1685819"/>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ensure high pupil participation, including in tasks to promote thinking.</a:t>
            </a:r>
            <a:endParaRPr sz="1400" b="0" i="0" u="none" strike="noStrike" cap="none">
              <a:solidFill>
                <a:srgbClr val="000000"/>
              </a:solidFill>
              <a:latin typeface="Arial"/>
              <a:ea typeface="Arial"/>
              <a:cs typeface="Arial"/>
              <a:sym typeface="Arial"/>
            </a:endParaRPr>
          </a:p>
        </p:txBody>
      </p:sp>
      <p:pic>
        <p:nvPicPr>
          <p:cNvPr id="162" name="Google Shape;162;p77"/>
          <p:cNvPicPr preferRelativeResize="0"/>
          <p:nvPr/>
        </p:nvPicPr>
        <p:blipFill rotWithShape="1">
          <a:blip r:embed="rId3">
            <a:alphaModFix/>
          </a:blip>
          <a:srcRect l="45470" t="36943" r="44853" b="37083"/>
          <a:stretch/>
        </p:blipFill>
        <p:spPr>
          <a:xfrm>
            <a:off x="729947" y="1141677"/>
            <a:ext cx="2538788" cy="45145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
        <p:cNvGrpSpPr/>
        <p:nvPr/>
      </p:nvGrpSpPr>
      <p:grpSpPr>
        <a:xfrm>
          <a:off x="0" y="0"/>
          <a:ext cx="0" cy="0"/>
          <a:chOff x="0" y="0"/>
          <a:chExt cx="0" cy="0"/>
        </a:xfrm>
      </p:grpSpPr>
      <p:sp>
        <p:nvSpPr>
          <p:cNvPr id="168" name="Google Shape;168;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69" name="Google Shape;169;g2bf337463a2_0_5"/>
          <p:cNvGrpSpPr/>
          <p:nvPr/>
        </p:nvGrpSpPr>
        <p:grpSpPr>
          <a:xfrm>
            <a:off x="-39" y="5255591"/>
            <a:ext cx="12189238" cy="1828789"/>
            <a:chOff x="-305" y="3144820"/>
            <a:chExt cx="9182100" cy="1551136"/>
          </a:xfrm>
        </p:grpSpPr>
        <p:sp>
          <p:nvSpPr>
            <p:cNvPr id="170" name="Google Shape;170;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4" name="Google Shape;174;g2bf337463a2_0_5"/>
          <p:cNvPicPr preferRelativeResize="0"/>
          <p:nvPr/>
        </p:nvPicPr>
        <p:blipFill rotWithShape="1">
          <a:blip r:embed="rId3">
            <a:alphaModFix/>
          </a:blip>
          <a:srcRect/>
          <a:stretch/>
        </p:blipFill>
        <p:spPr>
          <a:xfrm>
            <a:off x="172663" y="152400"/>
            <a:ext cx="11843826" cy="670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1" name="Google Shape;181;p3"/>
          <p:cNvGrpSpPr/>
          <p:nvPr/>
        </p:nvGrpSpPr>
        <p:grpSpPr>
          <a:xfrm>
            <a:off x="-39" y="5255591"/>
            <a:ext cx="12189238" cy="1828789"/>
            <a:chOff x="-305" y="3144820"/>
            <a:chExt cx="9182100" cy="1551136"/>
          </a:xfrm>
        </p:grpSpPr>
        <p:sp>
          <p:nvSpPr>
            <p:cNvPr id="182" name="Google Shape;182;p3"/>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3"/>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3"/>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6" name="Google Shape;186;p3" descr="Daniel T. Willingham Quote: “Memory is the residue of thought.”"/>
          <p:cNvPicPr preferRelativeResize="0"/>
          <p:nvPr/>
        </p:nvPicPr>
        <p:blipFill rotWithShape="1">
          <a:blip r:embed="rId3">
            <a:alphaModFix/>
          </a:blip>
          <a:srcRect/>
          <a:stretch/>
        </p:blipFill>
        <p:spPr>
          <a:xfrm>
            <a:off x="0" y="0"/>
            <a:ext cx="12192000" cy="70843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3" name="Google Shape;193;p4"/>
          <p:cNvGrpSpPr/>
          <p:nvPr/>
        </p:nvGrpSpPr>
        <p:grpSpPr>
          <a:xfrm>
            <a:off x="-39" y="5255591"/>
            <a:ext cx="12189238" cy="1828789"/>
            <a:chOff x="-305" y="3144820"/>
            <a:chExt cx="9182100" cy="1551136"/>
          </a:xfrm>
        </p:grpSpPr>
        <p:sp>
          <p:nvSpPr>
            <p:cNvPr id="194" name="Google Shape;194;p4"/>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4"/>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4"/>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4"/>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98" name="Google Shape;198;p4"/>
          <p:cNvPicPr preferRelativeResize="0"/>
          <p:nvPr/>
        </p:nvPicPr>
        <p:blipFill>
          <a:blip r:embed="rId3">
            <a:alphaModFix/>
          </a:blip>
          <a:stretch>
            <a:fillRect/>
          </a:stretch>
        </p:blipFill>
        <p:spPr>
          <a:xfrm>
            <a:off x="93950" y="0"/>
            <a:ext cx="12192000" cy="6858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4218</Words>
  <Application>Microsoft Macintosh PowerPoint</Application>
  <PresentationFormat>Widescreen</PresentationFormat>
  <Paragraphs>318</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Arial</vt:lpstr>
      <vt:lpstr>Calibri</vt:lpstr>
      <vt:lpstr>Raleway</vt:lpstr>
      <vt:lpstr>Office Theme</vt:lpstr>
      <vt:lpstr>Office Theme</vt:lpstr>
      <vt:lpstr>Pillar 3: Making Knowledge Stick  October 2024  </vt:lpstr>
      <vt:lpstr>PowerPoint Presentation</vt:lpstr>
      <vt:lpstr>Your Feedback</vt:lpstr>
      <vt:lpstr>PowerPoint Presentation</vt:lpstr>
      <vt:lpstr>The Pillars of Effective Curriculum Implementation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Testing (Quizzing)</vt:lpstr>
      <vt:lpstr>Our Test</vt:lpstr>
      <vt:lpstr>Tom Sherrington’s Walk Thru on Quizzing</vt:lpstr>
      <vt:lpstr>Over to you…</vt:lpstr>
      <vt:lpstr>Distributed Practice</vt:lpstr>
      <vt:lpstr>Distributed Practice - Top Tips</vt:lpstr>
      <vt:lpstr>Interleaved practice</vt:lpstr>
      <vt:lpstr>Interleaving - top tips</vt:lpstr>
      <vt:lpstr>Over to you…</vt:lpstr>
      <vt:lpstr>Interleaving - top tips</vt:lpstr>
      <vt:lpstr>Further Reading</vt:lpstr>
      <vt:lpstr>Subject Hub Reflection Tool</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3: Making Knowledge Stick  October 2024  </dc:title>
  <dc:creator>Mrs L Emmett</dc:creator>
  <cp:lastModifiedBy>Michelle Howard</cp:lastModifiedBy>
  <cp:revision>1</cp:revision>
  <dcterms:created xsi:type="dcterms:W3CDTF">2022-01-04T10:48:38Z</dcterms:created>
  <dcterms:modified xsi:type="dcterms:W3CDTF">2024-12-06T12:46:13Z</dcterms:modified>
</cp:coreProperties>
</file>