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7" r:id="rId3"/>
    <p:sldId id="282" r:id="rId4"/>
    <p:sldId id="288" r:id="rId5"/>
    <p:sldId id="289" r:id="rId6"/>
    <p:sldId id="29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73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0FDC6-99ED-14D8-9615-72E7C483C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EC1893-D85B-4CA5-9C16-91F6714AA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D3B9B-C38D-DDC2-9500-561E0B56C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736DC-4DAB-2BE3-B1E0-6ED309F6F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19EEF-7923-B18E-9D85-757435C82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86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C77C9-95D7-5BDC-E07F-976513D10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A34CD7-1901-58B7-7541-D53F5AA16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2FF6F-ADD2-2F32-FEA3-FC122D041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07E99-959F-0B22-99EF-A9D16F8E6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0AFFD-0F3A-A887-F0F9-99048F27C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84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DFB918-22FB-6146-1A7D-AB41C3BB6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509F8F-72B7-1C2D-B027-CA42E8EB3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79D6A-357C-B373-5D1E-98015F132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E808D-7A10-91A2-85F8-2F7B48737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FAB9D-9F1F-FED1-D9CF-6223F3BF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106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87F3B16-21C0-4F4C-A604-A71D44B1F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10319"/>
            <a:ext cx="12228688" cy="68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8381" y="1651551"/>
            <a:ext cx="6062463" cy="11521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3E4EFE2-ABBA-45E0-BCB8-C02F85F26D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68" y="114716"/>
            <a:ext cx="7467673" cy="6741687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98BDC50-48C2-41BA-B003-C966E1567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37" y="301625"/>
            <a:ext cx="6566683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6523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511F86-0498-45AC-91EB-811F623B6D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035" y="430660"/>
            <a:ext cx="10972800" cy="982117"/>
          </a:xfrm>
        </p:spPr>
        <p:txBody>
          <a:bodyPr anchor="t"/>
          <a:lstStyle>
            <a:lvl1pPr>
              <a:defRPr sz="3600">
                <a:solidFill>
                  <a:srgbClr val="585858"/>
                </a:solidFill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3888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585858"/>
                </a:solidFill>
                <a:latin typeface="+mj-lt"/>
              </a:defRPr>
            </a:lvl1pPr>
            <a:lvl2pPr marL="557213" indent="-214313">
              <a:buClr>
                <a:srgbClr val="585858"/>
              </a:buClr>
              <a:buFont typeface="Arial" panose="020B0604020202020204" pitchFamily="34" charset="0"/>
              <a:buChar char="•"/>
              <a:defRPr sz="2000">
                <a:solidFill>
                  <a:srgbClr val="585858"/>
                </a:solidFill>
                <a:latin typeface="+mj-lt"/>
              </a:defRPr>
            </a:lvl2pPr>
            <a:lvl3pPr marL="8572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800">
                <a:solidFill>
                  <a:srgbClr val="585858"/>
                </a:solidFill>
                <a:latin typeface="+mj-lt"/>
              </a:defRPr>
            </a:lvl3pPr>
            <a:lvl4pPr marL="12001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600">
                <a:solidFill>
                  <a:srgbClr val="585858"/>
                </a:solidFill>
                <a:latin typeface="+mj-lt"/>
              </a:defRPr>
            </a:lvl4pPr>
            <a:lvl5pPr marL="15430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400">
                <a:solidFill>
                  <a:srgbClr val="585858"/>
                </a:solidFill>
                <a:latin typeface="+mj-lt"/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F30BA8-61EA-4E2F-935D-2EF8EFC311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08368" y="5877272"/>
            <a:ext cx="2624672" cy="83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41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595D34C-D39A-447E-B8E1-0325876F79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3E31430-B412-41EA-BA55-D58E71499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3" y="1556792"/>
            <a:ext cx="5390388" cy="3888433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585858"/>
              </a:buClr>
              <a:buFont typeface="Arial" panose="020B0604020202020204" pitchFamily="34" charset="0"/>
              <a:buNone/>
              <a:defRPr sz="2400">
                <a:solidFill>
                  <a:srgbClr val="585858"/>
                </a:solidFill>
                <a:latin typeface="+mj-lt"/>
              </a:defRPr>
            </a:lvl1pPr>
            <a:lvl2pPr marL="342900" indent="0">
              <a:buClr>
                <a:srgbClr val="585858"/>
              </a:buClr>
              <a:buFont typeface="Arial" panose="020B0604020202020204" pitchFamily="34" charset="0"/>
              <a:buNone/>
              <a:defRPr sz="1500">
                <a:solidFill>
                  <a:srgbClr val="585858"/>
                </a:solidFill>
              </a:defRPr>
            </a:lvl2pPr>
            <a:lvl3pPr marL="8572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350">
                <a:solidFill>
                  <a:srgbClr val="585858"/>
                </a:solidFill>
              </a:defRPr>
            </a:lvl3pPr>
            <a:lvl4pPr marL="12001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200">
                <a:solidFill>
                  <a:srgbClr val="585858"/>
                </a:solidFill>
              </a:defRPr>
            </a:lvl4pPr>
            <a:lvl5pPr marL="1543050" indent="-171450">
              <a:buClr>
                <a:srgbClr val="585858"/>
              </a:buClr>
              <a:buFont typeface="Arial" panose="020B0604020202020204" pitchFamily="34" charset="0"/>
              <a:buChar char="•"/>
              <a:defRPr sz="1200">
                <a:solidFill>
                  <a:srgbClr val="585858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090DB9E-A500-4BA4-8B74-89F3EF7AD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2012" y="1556792"/>
            <a:ext cx="5390389" cy="38884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585858"/>
                </a:solidFill>
                <a:latin typeface="+mj-lt"/>
              </a:defRPr>
            </a:lvl1pPr>
            <a:lvl2pPr marL="342900" indent="0">
              <a:buClr>
                <a:srgbClr val="585858"/>
              </a:buClr>
              <a:buFont typeface="Arial" panose="020B0604020202020204" pitchFamily="34" charset="0"/>
              <a:buNone/>
              <a:defRPr sz="1500">
                <a:solidFill>
                  <a:srgbClr val="585858"/>
                </a:solidFill>
                <a:latin typeface="+mj-lt"/>
              </a:defRPr>
            </a:lvl2pPr>
            <a:lvl3pPr marL="942975" indent="-257175">
              <a:buClr>
                <a:srgbClr val="585858"/>
              </a:buClr>
              <a:buFont typeface="Arial" panose="020B0604020202020204" pitchFamily="34" charset="0"/>
              <a:buChar char="•"/>
              <a:defRPr sz="1350">
                <a:solidFill>
                  <a:srgbClr val="585858"/>
                </a:solidFill>
                <a:latin typeface="+mj-lt"/>
              </a:defRPr>
            </a:lvl3pPr>
            <a:lvl4pPr marL="1243013" indent="-214313">
              <a:buClr>
                <a:srgbClr val="585858"/>
              </a:buClr>
              <a:buFont typeface="Arial" panose="020B0604020202020204" pitchFamily="34" charset="0"/>
              <a:buChar char="•"/>
              <a:defRPr sz="1200">
                <a:solidFill>
                  <a:srgbClr val="585858"/>
                </a:solidFill>
                <a:latin typeface="+mj-lt"/>
              </a:defRPr>
            </a:lvl4pPr>
            <a:lvl5pPr marL="1585913" indent="-214313">
              <a:buClr>
                <a:srgbClr val="585858"/>
              </a:buClr>
              <a:buFont typeface="Arial" panose="020B0604020202020204" pitchFamily="34" charset="0"/>
              <a:buChar char="•"/>
              <a:defRPr sz="1200">
                <a:solidFill>
                  <a:srgbClr val="585858"/>
                </a:solidFill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604241-5CEA-40FB-B50D-79CBB4ACA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EB2C59-9979-4516-B2A2-BDC2685CD6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4352" y="5805264"/>
            <a:ext cx="2627604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34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E1F239-C099-4D71-889B-049497543F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DD91F02-38ED-4B06-B867-E4F68C54E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35" y="430660"/>
            <a:ext cx="10972800" cy="982117"/>
          </a:xfrm>
        </p:spPr>
        <p:txBody>
          <a:bodyPr anchor="t"/>
          <a:lstStyle>
            <a:lvl1pPr>
              <a:defRPr>
                <a:solidFill>
                  <a:srgbClr val="585858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168B2B-B8FF-4E16-B3B8-B296D4CFAA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6360" y="5805264"/>
            <a:ext cx="2627604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1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5FD13D6-B8E1-41A4-A5B9-E2C9ED4CB3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49080"/>
            <a:ext cx="10972800" cy="426170"/>
          </a:xfrm>
        </p:spPr>
        <p:txBody>
          <a:bodyPr/>
          <a:lstStyle>
            <a:lvl1pPr algn="l">
              <a:defRPr sz="1500" b="1">
                <a:solidFill>
                  <a:srgbClr val="585858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444958"/>
            <a:ext cx="10972800" cy="35601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585858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725144"/>
            <a:ext cx="10972800" cy="720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rgbClr val="585858"/>
                </a:solidFill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13BEA6-F521-4023-AE7C-0756E2E66C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92344" y="5734000"/>
            <a:ext cx="2627604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40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87F3B16-21C0-4F4C-A604-A71D44B1F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7055" y="4"/>
            <a:ext cx="12228688" cy="68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A4FFC9-73F3-4A12-A6FB-0ECF5311986A}"/>
              </a:ext>
            </a:extLst>
          </p:cNvPr>
          <p:cNvSpPr txBox="1"/>
          <p:nvPr userDrawn="1"/>
        </p:nvSpPr>
        <p:spPr>
          <a:xfrm>
            <a:off x="609600" y="2420892"/>
            <a:ext cx="4766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3600" b="1" dirty="0">
                <a:solidFill>
                  <a:schemeClr val="bg1"/>
                </a:solidFill>
              </a:rPr>
              <a:t>Thank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C181DE-5978-4768-A97B-6C15E754E1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745" y="68478"/>
            <a:ext cx="7467673" cy="674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17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24F70-F865-1746-4296-7883D5223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37480-AD72-8BDD-7EF1-D6D895D59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45979-C819-8C83-6045-3C48A26D4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550D5-D4A6-02BD-6275-B93FEF21A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AE5C0-6F45-3966-3E38-DD7909316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64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76549-EDA1-7358-A3E1-D678E5B24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41C6B-2D58-4C55-BA62-6D22ED037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C5DFF-ADD1-47F4-2D13-780207210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DEA3D-0823-D84D-7225-FECF40F39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66B32-2FBC-5263-87BD-203D789AB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295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E8828-4007-9E57-A179-79D792081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CF755-3B02-FA00-66AF-BDFE23C9DB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5081F-74BC-73E0-0AE8-F95563627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745A8-D6A9-0F09-5853-741DD0F5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B7BA8B-4FE7-CA13-C8B9-45DB00F3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50F80C-B9A7-4789-07FB-025AE26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072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A96F4-0CF6-89B8-D83A-CF8746427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3EBE5-01E1-424D-2640-1E6561F52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3FE8F-4A57-43D3-2F51-EBCA6C49E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84DE7-C4DD-74EC-2C62-4A68C84F30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FC8352-0710-051D-1362-D80CBBDCC9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8E276-204A-F1C9-D658-03427F6B9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CE8781-47E9-06CB-05CF-84C9F2EB3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85CD77-01D2-CB59-F80B-45F78675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52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452C8-4268-2809-3E34-74BCC0694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2165C7-3481-C90F-E8D3-4C00D6885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F077B6-39F2-92D6-EF61-349D22D84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CBCCD2-BF9D-29F3-9BF0-CC9D712F1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03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706586-FA2E-D3D5-4122-D8EF456C9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5FA41F-B55F-661F-D6F2-76420F92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B165F-E5DD-62E8-EA48-A4110094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597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8F621-24A5-4C8E-67C5-EE4E367B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EEA7C-1E4B-4799-5692-23F2A5E9E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92A87-8C62-59B3-CFF4-C5A547B2A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05066-2D5F-3850-6646-7F7A5A582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C2CF2B-549C-BF85-A912-DE810E63F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0E911A-C3A8-06FA-1D4A-313FE3230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146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458C4-775E-0FFF-11F5-E0B05C86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05ABB9-5B3D-9CA5-9BB1-BF69DCD72E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38825-1297-BA4C-B22A-B9859C3FA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15561-931C-CA47-B300-0647BD7C4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B8F940-6824-6CB7-9E1E-68F6F8FC6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64ABC2-56B3-3138-A2FE-EFC3C176E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5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69DDE5-1B65-FE10-B505-51E2A32E4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3E083-B9E4-CF45-01D5-C6D25C0E8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0BDB0-C942-E603-D01F-CF1BDEE2B8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0EEC3-28DD-4C9A-8F21-9218CA228B71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04528-34B7-3995-FC9A-F867B101A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18786-0057-06E7-993B-4D2B4FB38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78E08-82E9-48FB-AA33-0185DA0757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>
            <a:extLst>
              <a:ext uri="{FF2B5EF4-FFF2-40B4-BE49-F238E27FC236}">
                <a16:creationId xmlns:a16="http://schemas.microsoft.com/office/drawing/2014/main" id="{8813D3F6-AFE0-4E9D-851A-B5716B58BE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437" y="301625"/>
            <a:ext cx="1097296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title style</a:t>
            </a:r>
          </a:p>
        </p:txBody>
      </p:sp>
      <p:sp>
        <p:nvSpPr>
          <p:cNvPr id="43016" name="Rectangle 8">
            <a:extLst>
              <a:ext uri="{FF2B5EF4-FFF2-40B4-BE49-F238E27FC236}">
                <a16:creationId xmlns:a16="http://schemas.microsoft.com/office/drawing/2014/main" id="{956C52DF-8098-4560-A757-D09AC7C6906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900"/>
            </a:lvl1pPr>
          </a:lstStyle>
          <a:p>
            <a:fld id="{AE284E3E-0734-4C1C-8A10-2A7D3F5CEAFB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87588E-098D-4EE3-94C3-1212A9E10BF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020" y="5987330"/>
            <a:ext cx="2252620" cy="71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91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58585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700" b="1">
          <a:solidFill>
            <a:srgbClr val="00628C"/>
          </a:solidFill>
          <a:latin typeface="Arial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Clr>
          <a:srgbClr val="585858"/>
        </a:buClr>
        <a:buFont typeface="Arial" panose="020B0604020202020204" pitchFamily="34" charset="0"/>
        <a:buNone/>
        <a:defRPr sz="2800">
          <a:solidFill>
            <a:srgbClr val="585858"/>
          </a:solidFill>
          <a:latin typeface="+mj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585858"/>
        </a:buClr>
        <a:buFont typeface="Arial" panose="020B0604020202020204" pitchFamily="34" charset="0"/>
        <a:buChar char="•"/>
        <a:defRPr sz="2400">
          <a:solidFill>
            <a:srgbClr val="585858"/>
          </a:solidFill>
          <a:latin typeface="+mj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rgbClr val="585858"/>
        </a:buClr>
        <a:buFont typeface="Arial" panose="020B0604020202020204" pitchFamily="34" charset="0"/>
        <a:buChar char="•"/>
        <a:defRPr sz="2000">
          <a:solidFill>
            <a:srgbClr val="585858"/>
          </a:solidFill>
          <a:latin typeface="+mj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●"/>
        <a:defRPr sz="1425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●"/>
        <a:defRPr sz="1425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●"/>
        <a:defRPr sz="1425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●"/>
        <a:defRPr sz="1425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●"/>
        <a:defRPr sz="1425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●"/>
        <a:defRPr sz="142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A.Hart@sharplesschool.co.uk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 bwMode="auto">
          <a:xfrm>
            <a:off x="3034785" y="802756"/>
            <a:ext cx="5941535" cy="15121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742950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charset="0"/>
              <a:buChar char="●"/>
              <a:tabLst/>
            </a:pPr>
            <a:endParaRPr kumimoji="0" lang="en-GB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389" y="48484"/>
            <a:ext cx="11454499" cy="674906"/>
          </a:xfrm>
        </p:spPr>
        <p:txBody>
          <a:bodyPr/>
          <a:lstStyle/>
          <a:p>
            <a:r>
              <a:rPr lang="en-US" sz="3200" dirty="0"/>
              <a:t>Secondary Opportunities with your </a:t>
            </a:r>
            <a:r>
              <a:rPr lang="en-US" sz="3200" dirty="0" err="1"/>
              <a:t>Maths</a:t>
            </a:r>
            <a:r>
              <a:rPr lang="en-US" sz="3200" dirty="0"/>
              <a:t> Hub, Turing NW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8271" y="1103381"/>
            <a:ext cx="5355710" cy="18558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00" dirty="0">
                <a:solidFill>
                  <a:schemeClr val="tx1"/>
                </a:solidFill>
              </a:rPr>
              <a:t>A Mastery approach to teaching and learning underpins all of our work</a:t>
            </a:r>
            <a:endParaRPr lang="en-GB" sz="2600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2007937" y="2466037"/>
            <a:ext cx="2431879" cy="2115092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742950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charset="0"/>
              <a:buChar char="●"/>
              <a:tabLst/>
            </a:pPr>
            <a:endParaRPr kumimoji="0" lang="en-GB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7497" y="2933101"/>
            <a:ext cx="2376264" cy="134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b="1" dirty="0"/>
              <a:t>Years 5-8</a:t>
            </a:r>
          </a:p>
          <a:p>
            <a:pPr algn="ctr">
              <a:buNone/>
            </a:pPr>
            <a:r>
              <a:rPr lang="en-US" sz="2400" b="1" dirty="0"/>
              <a:t>Continuity</a:t>
            </a:r>
          </a:p>
          <a:p>
            <a:pPr algn="ctr">
              <a:buNone/>
            </a:pPr>
            <a:r>
              <a:rPr lang="en-US" sz="2400" b="1" dirty="0"/>
              <a:t>Work Group</a:t>
            </a:r>
            <a:endParaRPr lang="en-GB" sz="2400" b="1" dirty="0"/>
          </a:p>
        </p:txBody>
      </p:sp>
      <p:sp>
        <p:nvSpPr>
          <p:cNvPr id="8" name="Oval 7"/>
          <p:cNvSpPr/>
          <p:nvPr/>
        </p:nvSpPr>
        <p:spPr bwMode="auto">
          <a:xfrm>
            <a:off x="4871864" y="2471406"/>
            <a:ext cx="2376264" cy="2109722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742950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charset="0"/>
              <a:buChar char="●"/>
              <a:tabLst/>
            </a:pPr>
            <a:endParaRPr kumimoji="0" lang="en-GB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7858" y="3004887"/>
            <a:ext cx="248427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b="1" dirty="0"/>
              <a:t>Mastery</a:t>
            </a:r>
          </a:p>
          <a:p>
            <a:pPr algn="ctr">
              <a:buNone/>
            </a:pPr>
            <a:r>
              <a:rPr lang="en-US" sz="2400" b="1" dirty="0"/>
              <a:t>Work Groups </a:t>
            </a:r>
          </a:p>
        </p:txBody>
      </p:sp>
      <p:sp>
        <p:nvSpPr>
          <p:cNvPr id="9" name="Oval 8"/>
          <p:cNvSpPr/>
          <p:nvPr/>
        </p:nvSpPr>
        <p:spPr bwMode="auto">
          <a:xfrm>
            <a:off x="2711624" y="4797152"/>
            <a:ext cx="6696744" cy="186813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742950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charset="0"/>
              <a:buChar char="●"/>
              <a:tabLst/>
            </a:pPr>
            <a:endParaRPr kumimoji="0" lang="en-GB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63652" y="5145390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dirty="0"/>
              <a:t>Professional Learning Community, sharing and collaborating, fully-funded and supported by the </a:t>
            </a:r>
            <a:r>
              <a:rPr lang="en-US" sz="2400" dirty="0" err="1"/>
              <a:t>DfE</a:t>
            </a:r>
            <a:endParaRPr lang="en-US" sz="2400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6017201" y="4017762"/>
            <a:ext cx="42795" cy="11276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>
            <a:off x="3325327" y="4356719"/>
            <a:ext cx="1042481" cy="7886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 bwMode="auto">
          <a:xfrm>
            <a:off x="7680176" y="2420888"/>
            <a:ext cx="2304701" cy="2160240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742950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charset="0"/>
              <a:buChar char="●"/>
              <a:tabLst/>
            </a:pPr>
            <a:endParaRPr kumimoji="0" lang="en-GB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01794" y="2672488"/>
            <a:ext cx="2376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b="1" dirty="0"/>
              <a:t>Secondary Subject Leadership Work Group</a:t>
            </a:r>
            <a:endParaRPr lang="en-GB" sz="2400" b="1" dirty="0"/>
          </a:p>
        </p:txBody>
      </p:sp>
      <p:sp>
        <p:nvSpPr>
          <p:cNvPr id="26" name="Oval 25"/>
          <p:cNvSpPr/>
          <p:nvPr/>
        </p:nvSpPr>
        <p:spPr bwMode="auto">
          <a:xfrm>
            <a:off x="214573" y="1052736"/>
            <a:ext cx="1899831" cy="1800200"/>
          </a:xfrm>
          <a:prstGeom prst="ellipse">
            <a:avLst/>
          </a:prstGeom>
          <a:solidFill>
            <a:srgbClr val="FFC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742950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charset="0"/>
              <a:buChar char="●"/>
              <a:tabLst/>
            </a:pPr>
            <a:endParaRPr kumimoji="0" lang="en-GB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7278" y="1471643"/>
            <a:ext cx="16439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600" b="1" dirty="0"/>
              <a:t>Specialist Knowledge Work Group for ECTs</a:t>
            </a:r>
            <a:endParaRPr lang="en-GB" sz="1600" b="1" dirty="0"/>
          </a:p>
        </p:txBody>
      </p:sp>
      <p:sp>
        <p:nvSpPr>
          <p:cNvPr id="28" name="Oval 27"/>
          <p:cNvSpPr/>
          <p:nvPr/>
        </p:nvSpPr>
        <p:spPr bwMode="auto">
          <a:xfrm>
            <a:off x="9930426" y="897051"/>
            <a:ext cx="2124236" cy="1955885"/>
          </a:xfrm>
          <a:prstGeom prst="ellipse">
            <a:avLst/>
          </a:prstGeom>
          <a:solidFill>
            <a:srgbClr val="FFC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742950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28C"/>
              </a:buClr>
              <a:buSzTx/>
              <a:buFont typeface="Arial" charset="0"/>
              <a:buChar char="●"/>
              <a:tabLst/>
            </a:pPr>
            <a:endParaRPr kumimoji="0" lang="en-GB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110008" y="1225422"/>
            <a:ext cx="1867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600" b="1" dirty="0"/>
              <a:t>Specialist Knowledge Work Group for non-specialist teachers of Maths</a:t>
            </a:r>
            <a:endParaRPr lang="en-GB" sz="1600" b="1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7752184" y="4308905"/>
            <a:ext cx="1102544" cy="8534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 bwMode="auto">
          <a:xfrm flipH="1">
            <a:off x="6005552" y="1966668"/>
            <a:ext cx="3492" cy="9925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 bwMode="auto">
          <a:xfrm flipH="1">
            <a:off x="3325327" y="1966668"/>
            <a:ext cx="1264121" cy="8332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 bwMode="auto">
          <a:xfrm>
            <a:off x="7505771" y="1943624"/>
            <a:ext cx="1197482" cy="7195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 bwMode="auto">
          <a:xfrm flipH="1">
            <a:off x="1860375" y="1454851"/>
            <a:ext cx="1421406" cy="3482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 bwMode="auto">
          <a:xfrm>
            <a:off x="8553973" y="1551410"/>
            <a:ext cx="1617016" cy="3154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B7DF1F3-3F15-26A9-2683-FEEA3B5A69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7" r="24207" b="30860"/>
          <a:stretch/>
        </p:blipFill>
        <p:spPr>
          <a:xfrm>
            <a:off x="115750" y="4735634"/>
            <a:ext cx="1861747" cy="21085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C1FCC1-456E-6A4A-116D-94F80D81C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5837591"/>
            <a:ext cx="2557048" cy="82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85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E675-32A4-4096-9421-8F8C07AD4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Secondary and Post 16 – recruiting for: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B0BF0-0457-48FB-AE13-17F7A20F0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987" y="1187676"/>
            <a:ext cx="6133380" cy="5322181"/>
          </a:xfrm>
          <a:solidFill>
            <a:schemeClr val="accent2"/>
          </a:solidFill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/>
              <a:t>PRU Secondary </a:t>
            </a:r>
            <a:r>
              <a:rPr lang="en-GB" dirty="0">
                <a:latin typeface="+mj-lt"/>
              </a:rPr>
              <a:t>Teaching for Mastery Development</a:t>
            </a:r>
          </a:p>
          <a:p>
            <a:endParaRPr lang="en-GB" sz="11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/>
              <a:t>Bolton Secondary Subject Leadership </a:t>
            </a:r>
            <a:r>
              <a:rPr lang="en-GB" dirty="0"/>
              <a:t>Work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+mj-lt"/>
              </a:rPr>
              <a:t>Bolton Y5-8 Continuity </a:t>
            </a:r>
            <a:r>
              <a:rPr lang="en-GB" dirty="0">
                <a:latin typeface="+mj-lt"/>
              </a:rPr>
              <a:t>Work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1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/>
              <a:t>Special Schools Maths Network </a:t>
            </a:r>
            <a:r>
              <a:rPr lang="en-GB" dirty="0"/>
              <a:t>– </a:t>
            </a:r>
            <a:r>
              <a:rPr lang="en-GB" sz="2000" dirty="0"/>
              <a:t>National Research &amp; Innovation Work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/>
              <a:t>Specialist Knowledge Teaching Maths</a:t>
            </a:r>
            <a:r>
              <a:rPr lang="en-GB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– Secondary Non- specialist Work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– Secondary ECT programme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AFE110-4C82-4325-881F-39C553AF0E04}"/>
              </a:ext>
            </a:extLst>
          </p:cNvPr>
          <p:cNvSpPr txBox="1"/>
          <p:nvPr/>
        </p:nvSpPr>
        <p:spPr>
          <a:xfrm>
            <a:off x="7099181" y="1187676"/>
            <a:ext cx="4989355" cy="2529923"/>
          </a:xfrm>
          <a:prstGeom prst="rect">
            <a:avLst/>
          </a:prstGeom>
          <a:solidFill>
            <a:schemeClr val="accent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585858"/>
              </a:buClr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Post 16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58585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to Teaching Core Maths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Programme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58585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Developing A’ Level Pedagogy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Work Groups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58585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1520A7-0CE9-4FC7-9DCE-A20A4D55A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694" y="4235852"/>
            <a:ext cx="2280102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04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E675-32A4-4096-9421-8F8C07AD4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48" y="226379"/>
            <a:ext cx="10972800" cy="982117"/>
          </a:xfrm>
        </p:spPr>
        <p:txBody>
          <a:bodyPr/>
          <a:lstStyle/>
          <a:p>
            <a:r>
              <a:rPr lang="en-GB" dirty="0"/>
              <a:t>Secondary Subject Leadership Work Group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A79C00-82C8-7F37-B023-1210C6DCC4FB}"/>
              </a:ext>
            </a:extLst>
          </p:cNvPr>
          <p:cNvSpPr txBox="1"/>
          <p:nvPr/>
        </p:nvSpPr>
        <p:spPr>
          <a:xfrm>
            <a:off x="464848" y="1004215"/>
            <a:ext cx="954780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Develop your own leadership skills.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Choose an area of focus to develop within your own department.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Collaborative network to support you with ideas for driving change.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Coaching opportunities.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18AD01-15FF-88AB-E1E0-F4A5202AA88F}"/>
              </a:ext>
            </a:extLst>
          </p:cNvPr>
          <p:cNvSpPr txBox="1"/>
          <p:nvPr/>
        </p:nvSpPr>
        <p:spPr>
          <a:xfrm>
            <a:off x="7532451" y="2738538"/>
            <a:ext cx="403130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1" dirty="0">
                <a:solidFill>
                  <a:srgbClr val="317372"/>
                </a:solidFill>
                <a:effectLst/>
                <a:latin typeface="Arial" panose="020B0604020202020204" pitchFamily="34" charset="0"/>
              </a:rPr>
              <a:t>“These meetings are the only time I ever just have time to reflect and plan strategically”</a:t>
            </a:r>
            <a:endParaRPr lang="en-GB" sz="2000" dirty="0">
              <a:solidFill>
                <a:srgbClr val="31737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ECAAC2-C1C2-F0C3-82EC-3BF3B99241E7}"/>
              </a:ext>
            </a:extLst>
          </p:cNvPr>
          <p:cNvSpPr txBox="1"/>
          <p:nvPr/>
        </p:nvSpPr>
        <p:spPr>
          <a:xfrm>
            <a:off x="464848" y="3168548"/>
            <a:ext cx="8865952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Wednesday 30th November - session 1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Wednesday 18th January - session 2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Wednesday 22nd March - session 3</a:t>
            </a:r>
          </a:p>
          <a:p>
            <a:pPr marL="285750" indent="-285750" algn="l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Wednesday 21st June - session 4</a:t>
            </a:r>
          </a:p>
          <a:p>
            <a:pPr algn="l">
              <a:spcAft>
                <a:spcPts val="60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All sessions take place at Sharples School 1.00-3.30pm (lunch provided)</a:t>
            </a:r>
          </a:p>
          <a:p>
            <a:pPr algn="l">
              <a:spcAft>
                <a:spcPts val="600"/>
              </a:spcAft>
            </a:pP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To register please email 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  <a:hlinkClick r:id="rId2"/>
              </a:rPr>
              <a:t>A.Hart@sharplesschool.co.uk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 </a:t>
            </a:r>
            <a:endParaRPr lang="en-US" sz="20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032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2742CA-E088-4BF3-B546-22B6077DF257}"/>
              </a:ext>
            </a:extLst>
          </p:cNvPr>
          <p:cNvSpPr txBox="1"/>
          <p:nvPr/>
        </p:nvSpPr>
        <p:spPr>
          <a:xfrm>
            <a:off x="3864077" y="132736"/>
            <a:ext cx="5080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u="sng" dirty="0"/>
              <a:t>Lessons Learned from GCSE 2022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4798DB-587A-4394-A992-57AE465E2C85}"/>
              </a:ext>
            </a:extLst>
          </p:cNvPr>
          <p:cNvCxnSpPr>
            <a:cxnSpLocks/>
          </p:cNvCxnSpPr>
          <p:nvPr/>
        </p:nvCxnSpPr>
        <p:spPr>
          <a:xfrm>
            <a:off x="6096000" y="914400"/>
            <a:ext cx="0" cy="5943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69B95B-E6E6-45A2-BD11-D9D100B189D0}"/>
              </a:ext>
            </a:extLst>
          </p:cNvPr>
          <p:cNvCxnSpPr/>
          <p:nvPr/>
        </p:nvCxnSpPr>
        <p:spPr>
          <a:xfrm>
            <a:off x="0" y="3687097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79C3E6B-767B-422F-B093-BD31103174A7}"/>
              </a:ext>
            </a:extLst>
          </p:cNvPr>
          <p:cNvSpPr txBox="1"/>
          <p:nvPr/>
        </p:nvSpPr>
        <p:spPr>
          <a:xfrm>
            <a:off x="162232" y="729734"/>
            <a:ext cx="3379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Tier entry / exam board decisions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05C7C6-7F24-43A7-B397-508C24C46FAF}"/>
              </a:ext>
            </a:extLst>
          </p:cNvPr>
          <p:cNvSpPr txBox="1"/>
          <p:nvPr/>
        </p:nvSpPr>
        <p:spPr>
          <a:xfrm>
            <a:off x="6404420" y="914400"/>
            <a:ext cx="769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Topics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70163C-BB7B-44E0-AA7D-80560554A13C}"/>
              </a:ext>
            </a:extLst>
          </p:cNvPr>
          <p:cNvSpPr txBox="1"/>
          <p:nvPr/>
        </p:nvSpPr>
        <p:spPr>
          <a:xfrm>
            <a:off x="162232" y="3886200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Skills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C85CCC-4C78-4C03-8740-28CFF1DA507F}"/>
              </a:ext>
            </a:extLst>
          </p:cNvPr>
          <p:cNvSpPr txBox="1"/>
          <p:nvPr/>
        </p:nvSpPr>
        <p:spPr>
          <a:xfrm>
            <a:off x="6291349" y="3871763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1643081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8AA442-87EC-4BCE-B0C4-9360D158A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010" y="0"/>
            <a:ext cx="9213099" cy="688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46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ctem1">
  <a:themeElements>
    <a:clrScheme name="nctem1 11">
      <a:dk1>
        <a:srgbClr val="000000"/>
      </a:dk1>
      <a:lt1>
        <a:srgbClr val="FFFFFF"/>
      </a:lt1>
      <a:dk2>
        <a:srgbClr val="00628C"/>
      </a:dk2>
      <a:lt2>
        <a:srgbClr val="5F5F5F"/>
      </a:lt2>
      <a:accent1>
        <a:srgbClr val="82E6DD"/>
      </a:accent1>
      <a:accent2>
        <a:srgbClr val="C8E2E8"/>
      </a:accent2>
      <a:accent3>
        <a:srgbClr val="FFFFFF"/>
      </a:accent3>
      <a:accent4>
        <a:srgbClr val="000000"/>
      </a:accent4>
      <a:accent5>
        <a:srgbClr val="C1F0EB"/>
      </a:accent5>
      <a:accent6>
        <a:srgbClr val="B5CDD2"/>
      </a:accent6>
      <a:hlink>
        <a:srgbClr val="00628C"/>
      </a:hlink>
      <a:folHlink>
        <a:srgbClr val="B2B2B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628C"/>
          </a:buClr>
          <a:buSzTx/>
          <a:buFont typeface="Arial" charset="0"/>
          <a:buChar char="●"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628C"/>
          </a:buClr>
          <a:buSzTx/>
          <a:buFont typeface="Arial" charset="0"/>
          <a:buChar char="●"/>
          <a:tabLst/>
          <a:defRPr kumimoji="0" lang="en-GB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ctem1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em1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em1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em1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tem1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tem1 11">
        <a:dk1>
          <a:srgbClr val="000000"/>
        </a:dk1>
        <a:lt1>
          <a:srgbClr val="FFFFFF"/>
        </a:lt1>
        <a:dk2>
          <a:srgbClr val="00628C"/>
        </a:dk2>
        <a:lt2>
          <a:srgbClr val="5F5F5F"/>
        </a:lt2>
        <a:accent1>
          <a:srgbClr val="82E6DD"/>
        </a:accent1>
        <a:accent2>
          <a:srgbClr val="C8E2E8"/>
        </a:accent2>
        <a:accent3>
          <a:srgbClr val="FFFFFF"/>
        </a:accent3>
        <a:accent4>
          <a:srgbClr val="000000"/>
        </a:accent4>
        <a:accent5>
          <a:srgbClr val="C1F0EB"/>
        </a:accent5>
        <a:accent6>
          <a:srgbClr val="B5CDD2"/>
        </a:accent6>
        <a:hlink>
          <a:srgbClr val="00628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nctem1 1">
    <a:dk1>
      <a:srgbClr val="000000"/>
    </a:dk1>
    <a:lt1>
      <a:srgbClr val="FFFFFF"/>
    </a:lt1>
    <a:dk2>
      <a:srgbClr val="006666"/>
    </a:dk2>
    <a:lt2>
      <a:srgbClr val="5F5F5F"/>
    </a:lt2>
    <a:accent1>
      <a:srgbClr val="33CCCC"/>
    </a:accent1>
    <a:accent2>
      <a:srgbClr val="99CCCC"/>
    </a:accent2>
    <a:accent3>
      <a:srgbClr val="FFFFFF"/>
    </a:accent3>
    <a:accent4>
      <a:srgbClr val="000000"/>
    </a:accent4>
    <a:accent5>
      <a:srgbClr val="ADE2E2"/>
    </a:accent5>
    <a:accent6>
      <a:srgbClr val="8AB9B9"/>
    </a:accent6>
    <a:hlink>
      <a:srgbClr val="006666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nctem1 1">
    <a:dk1>
      <a:srgbClr val="000000"/>
    </a:dk1>
    <a:lt1>
      <a:srgbClr val="FFFFFF"/>
    </a:lt1>
    <a:dk2>
      <a:srgbClr val="006666"/>
    </a:dk2>
    <a:lt2>
      <a:srgbClr val="5F5F5F"/>
    </a:lt2>
    <a:accent1>
      <a:srgbClr val="33CCCC"/>
    </a:accent1>
    <a:accent2>
      <a:srgbClr val="99CCCC"/>
    </a:accent2>
    <a:accent3>
      <a:srgbClr val="FFFFFF"/>
    </a:accent3>
    <a:accent4>
      <a:srgbClr val="000000"/>
    </a:accent4>
    <a:accent5>
      <a:srgbClr val="ADE2E2"/>
    </a:accent5>
    <a:accent6>
      <a:srgbClr val="8AB9B9"/>
    </a:accent6>
    <a:hlink>
      <a:srgbClr val="006666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247</Words>
  <Application>Microsoft Macintosh PowerPoint</Application>
  <PresentationFormat>Widescreen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nctem1</vt:lpstr>
      <vt:lpstr>Secondary Opportunities with your Maths Hub, Turing NW</vt:lpstr>
      <vt:lpstr>Secondary and Post 16 – recruiting for:</vt:lpstr>
      <vt:lpstr>Secondary Subject Leadership Work Group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Secondary Opportunities with your Maths Hub, Turing NW</dc:title>
  <dc:creator>Angela Hart</dc:creator>
  <cp:lastModifiedBy>mh</cp:lastModifiedBy>
  <cp:revision>2</cp:revision>
  <dcterms:created xsi:type="dcterms:W3CDTF">2022-10-04T20:52:15Z</dcterms:created>
  <dcterms:modified xsi:type="dcterms:W3CDTF">2022-10-13T12:47:33Z</dcterms:modified>
</cp:coreProperties>
</file>