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3" r:id="rId4"/>
    <p:sldId id="272" r:id="rId5"/>
    <p:sldId id="258" r:id="rId6"/>
    <p:sldId id="267" r:id="rId7"/>
    <p:sldId id="273" r:id="rId8"/>
    <p:sldId id="261" r:id="rId9"/>
    <p:sldId id="274" r:id="rId10"/>
    <p:sldId id="269" r:id="rId11"/>
    <p:sldId id="268" r:id="rId12"/>
    <p:sldId id="270" r:id="rId13"/>
    <p:sldId id="264" r:id="rId14"/>
    <p:sldId id="275" r:id="rId15"/>
    <p:sldId id="271" r:id="rId16"/>
    <p:sldId id="276" r:id="rId17"/>
    <p:sldId id="277" r:id="rId18"/>
    <p:sldId id="278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5" d="100"/>
          <a:sy n="85" d="100"/>
        </p:scale>
        <p:origin x="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E88A-8730-4158-B377-75FC5170433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81F7-7D9E-4389-86D7-B95ED3222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046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E88A-8730-4158-B377-75FC5170433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81F7-7D9E-4389-86D7-B95ED3222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672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E88A-8730-4158-B377-75FC5170433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81F7-7D9E-4389-86D7-B95ED3222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611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E88A-8730-4158-B377-75FC5170433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81F7-7D9E-4389-86D7-B95ED3222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399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E88A-8730-4158-B377-75FC5170433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81F7-7D9E-4389-86D7-B95ED3222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070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E88A-8730-4158-B377-75FC5170433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81F7-7D9E-4389-86D7-B95ED3222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409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E88A-8730-4158-B377-75FC5170433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81F7-7D9E-4389-86D7-B95ED3222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692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E88A-8730-4158-B377-75FC5170433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81F7-7D9E-4389-86D7-B95ED3222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00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E88A-8730-4158-B377-75FC5170433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81F7-7D9E-4389-86D7-B95ED3222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015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E88A-8730-4158-B377-75FC5170433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81F7-7D9E-4389-86D7-B95ED3222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8604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E88A-8730-4158-B377-75FC5170433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81F7-7D9E-4389-86D7-B95ED3222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133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AE88A-8730-4158-B377-75FC5170433B}" type="datetimeFigureOut">
              <a:rPr lang="en-GB" smtClean="0"/>
              <a:t>10/07/2020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D81F7-7D9E-4389-86D7-B95ED3222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388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8442" y="44160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>
              <a:solidFill>
                <a:srgbClr val="484848"/>
              </a:solidFill>
              <a:latin typeface="Open Sans"/>
            </a:endParaRPr>
          </a:p>
          <a:p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7620000" y="161587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300039" y="1690035"/>
            <a:ext cx="11687174" cy="5533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8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makes effective feedback?</a:t>
            </a: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9" y="2710801"/>
            <a:ext cx="3437350" cy="22624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26090" y="2726507"/>
            <a:ext cx="7961123" cy="224676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2800" dirty="0" smtClean="0">
                <a:latin typeface="Gill Sans MT" panose="020B0502020104020203" pitchFamily="34" charset="0"/>
              </a:rPr>
              <a:t>‘The </a:t>
            </a:r>
            <a:r>
              <a:rPr lang="en-GB" sz="2800" dirty="0">
                <a:latin typeface="Gill Sans MT" panose="020B0502020104020203" pitchFamily="34" charset="0"/>
              </a:rPr>
              <a:t>quality of the interaction’ between the student and the teacher, </a:t>
            </a:r>
            <a:r>
              <a:rPr lang="en-GB" sz="2800" dirty="0" smtClean="0">
                <a:latin typeface="Gill Sans MT" panose="020B0502020104020203" pitchFamily="34" charset="0"/>
              </a:rPr>
              <a:t>‘</a:t>
            </a:r>
            <a:r>
              <a:rPr lang="en-GB" sz="2800" dirty="0">
                <a:latin typeface="Gill Sans MT" panose="020B0502020104020203" pitchFamily="34" charset="0"/>
              </a:rPr>
              <a:t>is at the heart of </a:t>
            </a:r>
            <a:r>
              <a:rPr lang="en-GB" sz="2800" dirty="0" smtClean="0">
                <a:latin typeface="Gill Sans MT" panose="020B0502020104020203" pitchFamily="34" charset="0"/>
              </a:rPr>
              <a:t>effective teaching and learning’</a:t>
            </a:r>
          </a:p>
          <a:p>
            <a:r>
              <a:rPr lang="en-GB" sz="2800" dirty="0">
                <a:latin typeface="Gill Sans MT" panose="020B0502020104020203" pitchFamily="34" charset="0"/>
              </a:rPr>
              <a:t> </a:t>
            </a:r>
            <a:r>
              <a:rPr lang="en-GB" sz="2800" dirty="0" smtClean="0">
                <a:latin typeface="Gill Sans MT" panose="020B0502020104020203" pitchFamily="34" charset="0"/>
              </a:rPr>
              <a:t/>
            </a:r>
            <a:br>
              <a:rPr lang="en-GB" sz="2800" dirty="0" smtClean="0">
                <a:latin typeface="Gill Sans MT" panose="020B0502020104020203" pitchFamily="34" charset="0"/>
              </a:rPr>
            </a:br>
            <a:r>
              <a:rPr lang="en-GB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(</a:t>
            </a: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Black and </a:t>
            </a:r>
            <a:r>
              <a:rPr lang="en-GB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Wiliam</a:t>
            </a: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 , 1998</a:t>
            </a:r>
            <a:r>
              <a:rPr lang="en-GB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)</a:t>
            </a:r>
            <a:endParaRPr lang="en-GB" sz="2800" dirty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</a:endParaRPr>
          </a:p>
        </p:txBody>
      </p:sp>
      <p:pic>
        <p:nvPicPr>
          <p:cNvPr id="1026" name="Picture 2" descr="Home - Bolton Learning Partnershi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389" y="66858"/>
            <a:ext cx="4698170" cy="136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00039" y="5456391"/>
            <a:ext cx="11687174" cy="108741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Chris Bingley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Assistant </a:t>
            </a:r>
            <a:r>
              <a:rPr lang="en-GB" sz="2800" dirty="0" err="1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Headteacher</a:t>
            </a:r>
            <a:r>
              <a:rPr lang="en-GB" sz="28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en-GB" sz="2800" dirty="0" err="1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Thornleigh</a:t>
            </a:r>
            <a:r>
              <a:rPr lang="en-GB" sz="28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Salesian</a:t>
            </a:r>
            <a:r>
              <a:rPr lang="en-GB" sz="28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College</a:t>
            </a: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17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8442" y="44160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>
              <a:solidFill>
                <a:srgbClr val="484848"/>
              </a:solidFill>
              <a:latin typeface="Open Sans"/>
            </a:endParaRPr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376382" y="544381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7620000" y="161587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32326" y="130090"/>
            <a:ext cx="119203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Setting the environment for effective feedback</a:t>
            </a:r>
            <a:endParaRPr lang="en-GB" sz="2800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2326" y="959753"/>
            <a:ext cx="1192032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 smtClean="0">
                <a:latin typeface="Gill Sans MT" panose="020B0502020104020203" pitchFamily="34" charset="0"/>
              </a:rPr>
              <a:t>If it is possible, do not issue students with grades/marks before the feedback has been given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i="1" dirty="0">
              <a:latin typeface="Gill Sans MT" panose="020B05020201040202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latin typeface="Gill Sans MT" panose="020B0502020104020203" pitchFamily="34" charset="0"/>
              </a:rPr>
              <a:t>‘Take away the paper.’ Do not return the assessment before you have given feedback.</a:t>
            </a:r>
          </a:p>
          <a:p>
            <a:endParaRPr lang="en-GB" sz="2800" i="1" dirty="0" smtClean="0"/>
          </a:p>
          <a:p>
            <a:r>
              <a:rPr lang="en-GB" sz="2800" i="1" dirty="0" smtClean="0"/>
              <a:t>“As </a:t>
            </a:r>
            <a:r>
              <a:rPr lang="en-GB" sz="2800" i="1" dirty="0"/>
              <a:t>soon as students get a grade, the learning stops. We may not like it, but the research reviewed here shows that this is a relatively stable feature of how human minds work</a:t>
            </a:r>
            <a:r>
              <a:rPr lang="en-GB" sz="2800" i="1" dirty="0" smtClean="0"/>
              <a:t>.”</a:t>
            </a:r>
          </a:p>
          <a:p>
            <a:r>
              <a:rPr lang="en-GB" sz="28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anose="020B0502020104020203" pitchFamily="34" charset="0"/>
              </a:rPr>
              <a:t>Dylan William, Embedding Formative Assessment.</a:t>
            </a:r>
            <a:endParaRPr lang="en-GB" sz="2800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02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8442" y="44160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>
              <a:solidFill>
                <a:srgbClr val="484848"/>
              </a:solidFill>
              <a:latin typeface="Open Sans"/>
            </a:endParaRPr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376382" y="544381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32326" y="130090"/>
            <a:ext cx="1192032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Deciding what to provide effective feedback for</a:t>
            </a:r>
            <a:endParaRPr lang="en-GB" sz="2800" dirty="0">
              <a:solidFill>
                <a:srgbClr val="C00000"/>
              </a:solidFill>
              <a:latin typeface="Gill Sans MT" panose="020B0502020104020203" pitchFamily="34" charset="0"/>
            </a:endParaRPr>
          </a:p>
          <a:p>
            <a:endParaRPr lang="en-GB" sz="2800" dirty="0">
              <a:solidFill>
                <a:srgbClr val="C00000"/>
              </a:solidFill>
              <a:latin typeface="Gill Sans MT" panose="020B05020201040202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latin typeface="Gill Sans MT" panose="020B0502020104020203" pitchFamily="34" charset="0"/>
              </a:rPr>
              <a:t>Do not rely on the colours of your QLA sheet</a:t>
            </a:r>
            <a:r>
              <a:rPr lang="en-GB" sz="2800" dirty="0" smtClean="0">
                <a:latin typeface="Gill Sans MT" panose="020B0502020104020203" pitchFamily="34" charset="0"/>
              </a:rPr>
              <a:t>!</a:t>
            </a:r>
            <a:endParaRPr lang="en-GB" sz="2800" dirty="0">
              <a:solidFill>
                <a:srgbClr val="C00000"/>
              </a:solidFill>
              <a:latin typeface="Gill Sans MT" panose="020B05020201040202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 smtClean="0">
                <a:latin typeface="Gill Sans MT" panose="020B0502020104020203" pitchFamily="34" charset="0"/>
              </a:rPr>
              <a:t>Make a professional judgement about learning you need to improve</a:t>
            </a:r>
          </a:p>
          <a:p>
            <a:endParaRPr lang="en-GB" sz="2800" dirty="0">
              <a:latin typeface="Gill Sans MT" panose="020B0502020104020203" pitchFamily="34" charset="0"/>
            </a:endParaRPr>
          </a:p>
          <a:p>
            <a:r>
              <a:rPr lang="en-GB" sz="2800" dirty="0">
                <a:solidFill>
                  <a:srgbClr val="002060"/>
                </a:solidFill>
                <a:latin typeface="Gill Sans MT" panose="020B0502020104020203" pitchFamily="34" charset="0"/>
              </a:rPr>
              <a:t>What </a:t>
            </a:r>
            <a:r>
              <a:rPr lang="en-GB" sz="2800" dirty="0" smtClean="0">
                <a:solidFill>
                  <a:srgbClr val="002060"/>
                </a:solidFill>
                <a:latin typeface="Gill Sans MT" panose="020B0502020104020203" pitchFamily="34" charset="0"/>
              </a:rPr>
              <a:t>you could do to help you make the decision…</a:t>
            </a:r>
            <a:endParaRPr lang="en-GB" sz="2800" dirty="0">
              <a:solidFill>
                <a:srgbClr val="002060"/>
              </a:solidFill>
              <a:latin typeface="Gill Sans MT" panose="020B0502020104020203" pitchFamily="34" charset="0"/>
            </a:endParaRPr>
          </a:p>
          <a:p>
            <a:endParaRPr lang="en-GB" sz="2800" dirty="0">
              <a:latin typeface="Gill Sans MT" panose="020B05020201040202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800" dirty="0">
                <a:latin typeface="Gill Sans MT" panose="020B0502020104020203" pitchFamily="34" charset="0"/>
              </a:rPr>
              <a:t>Take notes on common errors on blank lined </a:t>
            </a:r>
            <a:r>
              <a:rPr lang="en-GB" sz="2800" dirty="0" smtClean="0">
                <a:latin typeface="Gill Sans MT" panose="020B0502020104020203" pitchFamily="34" charset="0"/>
              </a:rPr>
              <a:t>paper</a:t>
            </a:r>
          </a:p>
          <a:p>
            <a:pPr marL="457200" indent="-457200">
              <a:buFont typeface="+mj-lt"/>
              <a:buAutoNum type="arabicPeriod"/>
            </a:pPr>
            <a:endParaRPr lang="en-GB" sz="2800" dirty="0">
              <a:latin typeface="Gill Sans MT" panose="020B05020201040202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800" dirty="0">
                <a:latin typeface="Gill Sans MT" panose="020B0502020104020203" pitchFamily="34" charset="0"/>
              </a:rPr>
              <a:t>Split the errors into two; stuff </a:t>
            </a:r>
            <a:r>
              <a:rPr lang="en-GB" sz="2800" dirty="0" smtClean="0">
                <a:latin typeface="Gill Sans MT" panose="020B0502020104020203" pitchFamily="34" charset="0"/>
              </a:rPr>
              <a:t>you </a:t>
            </a:r>
            <a:r>
              <a:rPr lang="en-GB" sz="2800" dirty="0">
                <a:latin typeface="Gill Sans MT" panose="020B0502020104020203" pitchFamily="34" charset="0"/>
              </a:rPr>
              <a:t>care </a:t>
            </a:r>
            <a:r>
              <a:rPr lang="en-GB" sz="2800" dirty="0" smtClean="0">
                <a:latin typeface="Gill Sans MT" panose="020B0502020104020203" pitchFamily="34" charset="0"/>
              </a:rPr>
              <a:t>about and </a:t>
            </a:r>
            <a:r>
              <a:rPr lang="en-GB" sz="2800" dirty="0">
                <a:latin typeface="Gill Sans MT" panose="020B0502020104020203" pitchFamily="34" charset="0"/>
              </a:rPr>
              <a:t>can make a difference </a:t>
            </a:r>
            <a:r>
              <a:rPr lang="en-GB" sz="2800" dirty="0" smtClean="0">
                <a:latin typeface="Gill Sans MT" panose="020B0502020104020203" pitchFamily="34" charset="0"/>
              </a:rPr>
              <a:t>about // Stuff you </a:t>
            </a:r>
            <a:r>
              <a:rPr lang="en-GB" sz="2800" dirty="0">
                <a:latin typeface="Gill Sans MT" panose="020B0502020104020203" pitchFamily="34" charset="0"/>
              </a:rPr>
              <a:t>don’t care about and can do little about</a:t>
            </a:r>
            <a:r>
              <a:rPr lang="en-GB" sz="2800" dirty="0" smtClean="0">
                <a:latin typeface="Gill Sans MT" panose="020B0502020104020203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GB" sz="2800" dirty="0">
              <a:latin typeface="Gill Sans MT" panose="020B05020201040202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800" dirty="0" smtClean="0">
                <a:latin typeface="Gill Sans MT" panose="020B0502020104020203" pitchFamily="34" charset="0"/>
              </a:rPr>
              <a:t>Decide on a method to share the feedback…</a:t>
            </a:r>
            <a:endParaRPr lang="en-GB" sz="28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38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8442" y="44160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>
              <a:solidFill>
                <a:srgbClr val="484848"/>
              </a:solidFill>
              <a:latin typeface="Open Sans"/>
            </a:endParaRPr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376382" y="544381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32326" y="130090"/>
            <a:ext cx="1192032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Methods to communicate effective feedback</a:t>
            </a:r>
            <a:endParaRPr lang="en-GB" sz="2800" dirty="0">
              <a:solidFill>
                <a:srgbClr val="C00000"/>
              </a:solidFill>
              <a:latin typeface="Gill Sans MT" panose="020B0502020104020203" pitchFamily="34" charset="0"/>
            </a:endParaRPr>
          </a:p>
          <a:p>
            <a:endParaRPr lang="en-GB" sz="2800" dirty="0" smtClean="0">
              <a:solidFill>
                <a:srgbClr val="C00000"/>
              </a:solidFill>
              <a:latin typeface="Gill Sans MT" panose="020B0502020104020203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latin typeface="Gill Sans MT" panose="020B0502020104020203" pitchFamily="34" charset="0"/>
              </a:rPr>
              <a:t>Whole class feedback sheets. </a:t>
            </a:r>
            <a:endParaRPr lang="en-GB" sz="2800" dirty="0" smtClean="0">
              <a:latin typeface="Gill Sans MT" panose="020B0502020104020203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GB" sz="2800" dirty="0">
              <a:latin typeface="Gill Sans MT" panose="020B0502020104020203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latin typeface="Gill Sans MT" panose="020B0502020104020203" pitchFamily="34" charset="0"/>
              </a:rPr>
              <a:t>U</a:t>
            </a:r>
            <a:r>
              <a:rPr lang="en-GB" sz="2800" dirty="0" smtClean="0">
                <a:latin typeface="Gill Sans MT" panose="020B0502020104020203" pitchFamily="34" charset="0"/>
              </a:rPr>
              <a:t>sing </a:t>
            </a:r>
            <a:r>
              <a:rPr lang="en-GB" sz="2800" dirty="0">
                <a:latin typeface="Gill Sans MT" panose="020B0502020104020203" pitchFamily="34" charset="0"/>
              </a:rPr>
              <a:t>verbal </a:t>
            </a:r>
            <a:r>
              <a:rPr lang="en-GB" sz="2800" dirty="0" smtClean="0">
                <a:latin typeface="Gill Sans MT" panose="020B0502020104020203" pitchFamily="34" charset="0"/>
              </a:rPr>
              <a:t>feedback/voice recording/video </a:t>
            </a:r>
            <a:r>
              <a:rPr lang="en-GB" sz="2800" dirty="0">
                <a:latin typeface="Gill Sans MT" panose="020B0502020104020203" pitchFamily="34" charset="0"/>
              </a:rPr>
              <a:t>as an alternative to written comments on pupils’ work</a:t>
            </a:r>
            <a:r>
              <a:rPr lang="en-GB" sz="2800" dirty="0" smtClean="0">
                <a:latin typeface="Gill Sans MT" panose="020B0502020104020203" pitchFamily="34" charset="0"/>
              </a:rPr>
              <a:t>. </a:t>
            </a:r>
            <a:endParaRPr lang="en-GB" sz="2800" dirty="0">
              <a:latin typeface="Gill Sans MT" panose="020B0502020104020203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GB" sz="2800" dirty="0">
              <a:latin typeface="Gill Sans MT" panose="020B0502020104020203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>
                <a:latin typeface="Gill Sans MT" panose="020B0502020104020203" pitchFamily="34" charset="0"/>
              </a:rPr>
              <a:t>Automated </a:t>
            </a:r>
            <a:r>
              <a:rPr lang="en-GB" sz="2800" dirty="0">
                <a:latin typeface="Gill Sans MT" panose="020B0502020104020203" pitchFamily="34" charset="0"/>
              </a:rPr>
              <a:t>feedback to </a:t>
            </a:r>
            <a:r>
              <a:rPr lang="en-GB" sz="2800" dirty="0" smtClean="0">
                <a:latin typeface="Gill Sans MT" panose="020B0502020104020203" pitchFamily="34" charset="0"/>
              </a:rPr>
              <a:t>low stakes quiz questions. </a:t>
            </a:r>
          </a:p>
          <a:p>
            <a:endParaRPr lang="en-GB" sz="2800" dirty="0">
              <a:latin typeface="Gill Sans MT" panose="020B0502020104020203" pitchFamily="34" charset="0"/>
            </a:endParaRPr>
          </a:p>
          <a:p>
            <a:r>
              <a:rPr lang="en-GB" sz="2800" dirty="0">
                <a:latin typeface="Gill Sans MT" panose="020B0502020104020203" pitchFamily="34" charset="0"/>
              </a:rPr>
              <a:t>S</a:t>
            </a:r>
            <a:r>
              <a:rPr lang="en-GB" sz="2800" dirty="0" smtClean="0">
                <a:latin typeface="Gill Sans MT" panose="020B0502020104020203" pitchFamily="34" charset="0"/>
              </a:rPr>
              <a:t>et </a:t>
            </a:r>
            <a:r>
              <a:rPr lang="en-GB" sz="2800" dirty="0">
                <a:latin typeface="Gill Sans MT" panose="020B0502020104020203" pitchFamily="34" charset="0"/>
              </a:rPr>
              <a:t>up a</a:t>
            </a:r>
            <a:r>
              <a:rPr lang="en-GB" sz="2800" dirty="0" smtClean="0">
                <a:latin typeface="Gill Sans MT" panose="020B0502020104020203" pitchFamily="34" charset="0"/>
              </a:rPr>
              <a:t> quiz on Google Forms </a:t>
            </a:r>
            <a:r>
              <a:rPr lang="en-GB" sz="2800" dirty="0">
                <a:latin typeface="Gill Sans MT" panose="020B0502020104020203" pitchFamily="34" charset="0"/>
              </a:rPr>
              <a:t>to give feedback when a pupil selects an incorrect answer, either to explain the right answer or to prompt the pupil to work out the right answer</a:t>
            </a:r>
            <a:r>
              <a:rPr lang="en-GB" sz="2800" dirty="0" smtClean="0">
                <a:latin typeface="Gill Sans MT" panose="020B0502020104020203" pitchFamily="34" charset="0"/>
              </a:rPr>
              <a:t>. It might be best to do this on hinge questions only. Provide challenge for the answers that students get right – how can they deepen learning?</a:t>
            </a:r>
          </a:p>
          <a:p>
            <a:endParaRPr lang="en-GB" sz="2800" dirty="0">
              <a:latin typeface="Gill Sans MT" panose="020B0502020104020203" pitchFamily="34" charset="0"/>
            </a:endParaRPr>
          </a:p>
          <a:p>
            <a:r>
              <a:rPr lang="en-GB" sz="2800" dirty="0" smtClean="0">
                <a:latin typeface="Gill Sans MT" panose="020B0502020104020203" pitchFamily="34" charset="0"/>
              </a:rPr>
              <a:t>4.    Email</a:t>
            </a:r>
            <a:endParaRPr lang="en-GB" sz="28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37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68" y="90200"/>
            <a:ext cx="2084440" cy="7202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88963" y="134268"/>
            <a:ext cx="949654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2800" dirty="0" smtClean="0">
                <a:latin typeface="Adobe Ming Std L" panose="02020300000000000000" pitchFamily="18" charset="-128"/>
                <a:ea typeface="Adobe Ming Std L" panose="02020300000000000000" pitchFamily="18" charset="-128"/>
              </a:rPr>
              <a:t>Whole class feedback sheet</a:t>
            </a:r>
            <a:endParaRPr lang="en-GB" sz="2800" dirty="0">
              <a:latin typeface="Adobe Ming Std L" panose="02020300000000000000" pitchFamily="18" charset="-128"/>
              <a:ea typeface="Adobe Ming Std L" panose="02020300000000000000" pitchFamily="18" charset="-128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41704"/>
              </p:ext>
            </p:extLst>
          </p:nvPr>
        </p:nvGraphicFramePr>
        <p:xfrm>
          <a:off x="77118" y="936831"/>
          <a:ext cx="12008385" cy="5838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2795">
                  <a:extLst>
                    <a:ext uri="{9D8B030D-6E8A-4147-A177-3AD203B41FA5}">
                      <a16:colId xmlns:a16="http://schemas.microsoft.com/office/drawing/2014/main" val="1404698471"/>
                    </a:ext>
                  </a:extLst>
                </a:gridCol>
                <a:gridCol w="4002795">
                  <a:extLst>
                    <a:ext uri="{9D8B030D-6E8A-4147-A177-3AD203B41FA5}">
                      <a16:colId xmlns:a16="http://schemas.microsoft.com/office/drawing/2014/main" val="700681659"/>
                    </a:ext>
                  </a:extLst>
                </a:gridCol>
                <a:gridCol w="4002795">
                  <a:extLst>
                    <a:ext uri="{9D8B030D-6E8A-4147-A177-3AD203B41FA5}">
                      <a16:colId xmlns:a16="http://schemas.microsoft.com/office/drawing/2014/main" val="1682706454"/>
                    </a:ext>
                  </a:extLst>
                </a:gridCol>
              </a:tblGrid>
              <a:tr h="357097">
                <a:tc>
                  <a:txBody>
                    <a:bodyPr/>
                    <a:lstStyle/>
                    <a:p>
                      <a:r>
                        <a:rPr lang="en-GB" sz="1400" b="0" dirty="0" smtClean="0">
                          <a:solidFill>
                            <a:schemeClr val="tx1"/>
                          </a:solidFill>
                          <a:latin typeface="Adobe Ming Std L" panose="02020300000000000000" pitchFamily="18" charset="-128"/>
                          <a:ea typeface="Adobe Ming Std L" panose="02020300000000000000" pitchFamily="18" charset="-128"/>
                        </a:rPr>
                        <a:t>Class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Adobe Ming Std L" panose="02020300000000000000" pitchFamily="18" charset="-128"/>
                        <a:ea typeface="Adobe Ming Std L" panose="020203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dirty="0" smtClean="0">
                        <a:solidFill>
                          <a:schemeClr val="tx1"/>
                        </a:solidFill>
                        <a:latin typeface="Adobe Ming Std L" panose="02020300000000000000" pitchFamily="18" charset="-128"/>
                        <a:ea typeface="Adobe Ming Std L" panose="020203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0" dirty="0" smtClean="0">
                          <a:solidFill>
                            <a:schemeClr val="tx1"/>
                          </a:solidFill>
                          <a:latin typeface="Adobe Ming Std L" panose="02020300000000000000" pitchFamily="18" charset="-128"/>
                          <a:ea typeface="Adobe Ming Std L" panose="02020300000000000000" pitchFamily="18" charset="-128"/>
                        </a:rPr>
                        <a:t>Details of learning: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Adobe Ming Std L" panose="02020300000000000000" pitchFamily="18" charset="-128"/>
                        <a:ea typeface="Adobe Ming Std L" panose="020203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342247"/>
                  </a:ext>
                </a:extLst>
              </a:tr>
              <a:tr h="357097">
                <a:tc>
                  <a:txBody>
                    <a:bodyPr/>
                    <a:lstStyle/>
                    <a:p>
                      <a:r>
                        <a:rPr lang="en-GB" sz="1400" b="0" dirty="0" smtClean="0">
                          <a:solidFill>
                            <a:schemeClr val="tx1"/>
                          </a:solidFill>
                          <a:latin typeface="Adobe Ming Std L" panose="02020300000000000000" pitchFamily="18" charset="-128"/>
                          <a:ea typeface="Adobe Ming Std L" panose="02020300000000000000" pitchFamily="18" charset="-128"/>
                        </a:rPr>
                        <a:t>Teacher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Adobe Ming Std L" panose="02020300000000000000" pitchFamily="18" charset="-128"/>
                        <a:ea typeface="Adobe Ming Std L" panose="020203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dirty="0" smtClean="0">
                        <a:solidFill>
                          <a:schemeClr val="tx1"/>
                        </a:solidFill>
                        <a:latin typeface="Adobe Ming Std L" panose="02020300000000000000" pitchFamily="18" charset="-128"/>
                        <a:ea typeface="Adobe Ming Std L" panose="020203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400" b="0" dirty="0">
                        <a:solidFill>
                          <a:schemeClr val="tx1"/>
                        </a:solidFill>
                        <a:latin typeface="Adobe Ming Std L" panose="02020300000000000000" pitchFamily="18" charset="-128"/>
                        <a:ea typeface="Adobe Ming Std L" panose="020203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2637396"/>
                  </a:ext>
                </a:extLst>
              </a:tr>
              <a:tr h="357097">
                <a:tc>
                  <a:txBody>
                    <a:bodyPr/>
                    <a:lstStyle/>
                    <a:p>
                      <a:r>
                        <a:rPr lang="en-GB" sz="1400" b="0" dirty="0" smtClean="0">
                          <a:solidFill>
                            <a:schemeClr val="tx1"/>
                          </a:solidFill>
                          <a:latin typeface="Adobe Ming Std L" panose="02020300000000000000" pitchFamily="18" charset="-128"/>
                          <a:ea typeface="Adobe Ming Std L" panose="02020300000000000000" pitchFamily="18" charset="-128"/>
                        </a:rPr>
                        <a:t>My personal highlight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Adobe Ming Std L" panose="02020300000000000000" pitchFamily="18" charset="-128"/>
                        <a:ea typeface="Adobe Ming Std L" panose="020203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 smtClean="0">
                          <a:solidFill>
                            <a:schemeClr val="tx1"/>
                          </a:solidFill>
                          <a:latin typeface="Adobe Ming Std L" panose="02020300000000000000" pitchFamily="18" charset="-128"/>
                          <a:ea typeface="Adobe Ming Std L" panose="02020300000000000000" pitchFamily="18" charset="-128"/>
                        </a:rPr>
                        <a:t>Excellence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  <a:latin typeface="Adobe Ming Std L" panose="02020300000000000000" pitchFamily="18" charset="-128"/>
                          <a:ea typeface="Adobe Ming Std L" panose="02020300000000000000" pitchFamily="18" charset="-128"/>
                        </a:rPr>
                        <a:t> / shout outs</a:t>
                      </a:r>
                      <a:endParaRPr lang="en-GB" sz="1400" b="0" dirty="0" smtClean="0">
                        <a:solidFill>
                          <a:schemeClr val="tx1"/>
                        </a:solidFill>
                        <a:latin typeface="Adobe Ming Std L" panose="02020300000000000000" pitchFamily="18" charset="-128"/>
                        <a:ea typeface="Adobe Ming Std L" panose="020203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0" dirty="0" smtClean="0">
                          <a:solidFill>
                            <a:schemeClr val="tx1"/>
                          </a:solidFill>
                          <a:latin typeface="Adobe Ming Std L" panose="02020300000000000000" pitchFamily="18" charset="-128"/>
                          <a:ea typeface="Adobe Ming Std L" panose="02020300000000000000" pitchFamily="18" charset="-128"/>
                        </a:rPr>
                        <a:t>Common misconceptions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Adobe Ming Std L" panose="02020300000000000000" pitchFamily="18" charset="-128"/>
                        <a:ea typeface="Adobe Ming Std L" panose="020203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235464"/>
                  </a:ext>
                </a:extLst>
              </a:tr>
              <a:tr h="1770083">
                <a:tc>
                  <a:txBody>
                    <a:bodyPr/>
                    <a:lstStyle/>
                    <a:p>
                      <a:endParaRPr lang="en-GB" sz="1400" b="0" dirty="0">
                        <a:solidFill>
                          <a:schemeClr val="tx1"/>
                        </a:solidFill>
                        <a:latin typeface="Adobe Ming Std L" panose="02020300000000000000" pitchFamily="18" charset="-128"/>
                        <a:ea typeface="Adobe Ming Std L" panose="020203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en-GB" sz="1400" b="0" dirty="0">
                        <a:solidFill>
                          <a:schemeClr val="tx1"/>
                        </a:solidFill>
                        <a:latin typeface="Adobe Ming Std L" panose="02020300000000000000" pitchFamily="18" charset="-128"/>
                        <a:ea typeface="Adobe Ming Std L" panose="020203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en-GB" sz="1400" b="0" dirty="0">
                        <a:solidFill>
                          <a:schemeClr val="tx1"/>
                        </a:solidFill>
                        <a:latin typeface="Adobe Ming Std L" panose="02020300000000000000" pitchFamily="18" charset="-128"/>
                        <a:ea typeface="Adobe Ming Std L" panose="020203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4226660"/>
                  </a:ext>
                </a:extLst>
              </a:tr>
              <a:tr h="409450">
                <a:tc>
                  <a:txBody>
                    <a:bodyPr/>
                    <a:lstStyle/>
                    <a:p>
                      <a:r>
                        <a:rPr lang="en-GB" sz="1400" b="0" dirty="0" smtClean="0">
                          <a:solidFill>
                            <a:schemeClr val="tx1"/>
                          </a:solidFill>
                          <a:latin typeface="Adobe Ming Std L" panose="02020300000000000000" pitchFamily="18" charset="-128"/>
                          <a:ea typeface="Adobe Ming Std L" panose="02020300000000000000" pitchFamily="18" charset="-128"/>
                        </a:rPr>
                        <a:t>Literacy – spelling,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  <a:latin typeface="Adobe Ming Std L" panose="02020300000000000000" pitchFamily="18" charset="-128"/>
                          <a:ea typeface="Adobe Ming Std L" panose="02020300000000000000" pitchFamily="18" charset="-128"/>
                        </a:rPr>
                        <a:t> vocabulary or grammar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Adobe Ming Std L" panose="02020300000000000000" pitchFamily="18" charset="-128"/>
                        <a:ea typeface="Adobe Ming Std L" panose="020203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439234"/>
                  </a:ext>
                </a:extLst>
              </a:tr>
              <a:tr h="2587718">
                <a:tc>
                  <a:txBody>
                    <a:bodyPr/>
                    <a:lstStyle/>
                    <a:p>
                      <a:endParaRPr lang="en-GB" sz="1400" b="0" dirty="0">
                        <a:solidFill>
                          <a:schemeClr val="tx1"/>
                        </a:solidFill>
                        <a:latin typeface="Adobe Ming Std L" panose="02020300000000000000" pitchFamily="18" charset="-128"/>
                        <a:ea typeface="Adobe Ming Std L" panose="020203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47127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00" y="2126255"/>
            <a:ext cx="357495" cy="4406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0669" y="2049136"/>
            <a:ext cx="747770" cy="6120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5050" y="2049136"/>
            <a:ext cx="919800" cy="6120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400" y="4257768"/>
            <a:ext cx="1055439" cy="73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9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8442" y="44160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>
              <a:solidFill>
                <a:srgbClr val="484848"/>
              </a:solidFill>
              <a:latin typeface="Open Sans"/>
            </a:endParaRPr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376382" y="544381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32326" y="130090"/>
            <a:ext cx="119203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Specific tasks to respond to feedback – more, feed-forward</a:t>
            </a:r>
            <a:endParaRPr lang="en-GB" sz="2800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2326" y="834717"/>
            <a:ext cx="57072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0070C0"/>
                </a:solidFill>
                <a:latin typeface="Gill Sans MT" panose="020B0502020104020203" pitchFamily="34" charset="0"/>
              </a:rPr>
              <a:t>This is about choosing the right tool.</a:t>
            </a:r>
          </a:p>
        </p:txBody>
      </p:sp>
      <p:pic>
        <p:nvPicPr>
          <p:cNvPr id="6" name="Picture 2" descr="Cartoon hand tools box Royalty Free Vector Ima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54" b="24142"/>
          <a:stretch/>
        </p:blipFill>
        <p:spPr bwMode="auto">
          <a:xfrm>
            <a:off x="177819" y="1410052"/>
            <a:ext cx="3868658" cy="26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839564" y="1694060"/>
            <a:ext cx="62130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7030A0"/>
                </a:solidFill>
                <a:latin typeface="Gill Sans MT" panose="020B0502020104020203" pitchFamily="34" charset="0"/>
              </a:rPr>
              <a:t>Hang on a minute…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2627" t="22187" r="20059" b="8882"/>
          <a:stretch/>
        </p:blipFill>
        <p:spPr>
          <a:xfrm>
            <a:off x="5648495" y="2259785"/>
            <a:ext cx="4942168" cy="183272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32326" y="4090369"/>
            <a:ext cx="11920326" cy="26776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Is the knowledge even there? </a:t>
            </a:r>
            <a:endParaRPr lang="en-GB" sz="2800" dirty="0" smtClean="0">
              <a:latin typeface="Gill Sans MT" panose="020B0502020104020203" pitchFamily="34" charset="0"/>
            </a:endParaRPr>
          </a:p>
          <a:p>
            <a:endParaRPr lang="en-GB" sz="2800" dirty="0">
              <a:latin typeface="Gill Sans MT" panose="020B0502020104020203" pitchFamily="34" charset="0"/>
            </a:endParaRPr>
          </a:p>
          <a:p>
            <a:r>
              <a:rPr lang="en-GB" sz="2800" dirty="0" smtClean="0">
                <a:latin typeface="Gill Sans MT" panose="020B0502020104020203" pitchFamily="34" charset="0"/>
              </a:rPr>
              <a:t>If </a:t>
            </a:r>
            <a:r>
              <a:rPr lang="en-GB" sz="2800" dirty="0">
                <a:latin typeface="Gill Sans MT" panose="020B0502020104020203" pitchFamily="34" charset="0"/>
              </a:rPr>
              <a:t>not, re-teach common misconceptions or knowledge gaps </a:t>
            </a:r>
            <a:r>
              <a:rPr lang="en-GB" sz="2800" i="1" u="sng" dirty="0">
                <a:latin typeface="Gill Sans MT" panose="020B0502020104020203" pitchFamily="34" charset="0"/>
              </a:rPr>
              <a:t>in a fresh way</a:t>
            </a:r>
            <a:r>
              <a:rPr lang="en-GB" sz="2800" dirty="0">
                <a:latin typeface="Gill Sans MT" panose="020B0502020104020203" pitchFamily="34" charset="0"/>
              </a:rPr>
              <a:t>. </a:t>
            </a:r>
            <a:endParaRPr lang="en-GB" sz="2800" dirty="0" smtClean="0">
              <a:latin typeface="Gill Sans MT" panose="020B0502020104020203" pitchFamily="34" charset="0"/>
            </a:endParaRPr>
          </a:p>
          <a:p>
            <a:endParaRPr lang="en-GB" sz="2800" dirty="0">
              <a:latin typeface="Gill Sans MT" panose="020B0502020104020203" pitchFamily="34" charset="0"/>
            </a:endParaRPr>
          </a:p>
          <a:p>
            <a:r>
              <a:rPr lang="en-GB" sz="2800" dirty="0" smtClean="0">
                <a:latin typeface="Gill Sans MT" panose="020B0502020104020203" pitchFamily="34" charset="0"/>
              </a:rPr>
              <a:t>What about the students who got </a:t>
            </a:r>
            <a:r>
              <a:rPr lang="en-GB" sz="2800" dirty="0">
                <a:latin typeface="Gill Sans MT" panose="020B0502020104020203" pitchFamily="34" charset="0"/>
              </a:rPr>
              <a:t>it </a:t>
            </a:r>
            <a:r>
              <a:rPr lang="en-GB" sz="2800" dirty="0" smtClean="0">
                <a:latin typeface="Gill Sans MT" panose="020B0502020104020203" pitchFamily="34" charset="0"/>
              </a:rPr>
              <a:t>right though? </a:t>
            </a:r>
            <a:br>
              <a:rPr lang="en-GB" sz="2800" dirty="0" smtClean="0">
                <a:latin typeface="Gill Sans MT" panose="020B0502020104020203" pitchFamily="34" charset="0"/>
              </a:rPr>
            </a:br>
            <a:r>
              <a:rPr lang="en-GB" sz="2800" dirty="0" smtClean="0">
                <a:latin typeface="Gill Sans MT" panose="020B0502020104020203" pitchFamily="34" charset="0"/>
              </a:rPr>
              <a:t>Re-teaching is still </a:t>
            </a:r>
            <a:r>
              <a:rPr lang="en-GB" sz="2800" dirty="0">
                <a:latin typeface="Gill Sans MT" panose="020B0502020104020203" pitchFamily="34" charset="0"/>
              </a:rPr>
              <a:t>useful. </a:t>
            </a:r>
            <a:r>
              <a:rPr lang="en-GB" sz="2800" dirty="0" smtClean="0">
                <a:latin typeface="Gill Sans MT" panose="020B0502020104020203" pitchFamily="34" charset="0"/>
              </a:rPr>
              <a:t>Or, use </a:t>
            </a:r>
            <a:r>
              <a:rPr lang="en-GB" sz="2800" dirty="0">
                <a:latin typeface="Gill Sans MT" panose="020B0502020104020203" pitchFamily="34" charset="0"/>
              </a:rPr>
              <a:t>them to offer explanations. </a:t>
            </a:r>
          </a:p>
        </p:txBody>
      </p:sp>
    </p:spTree>
    <p:extLst>
      <p:ext uri="{BB962C8B-B14F-4D97-AF65-F5344CB8AC3E}">
        <p14:creationId xmlns:p14="http://schemas.microsoft.com/office/powerpoint/2010/main" val="418528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8442" y="44160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>
              <a:solidFill>
                <a:srgbClr val="484848"/>
              </a:solidFill>
              <a:latin typeface="Open Sans"/>
            </a:endParaRPr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376382" y="544381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7620000" y="161587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0" y="14373"/>
            <a:ext cx="119203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C00000"/>
                </a:solidFill>
                <a:latin typeface="Gill Sans MT" panose="020B0502020104020203" pitchFamily="34" charset="0"/>
              </a:rPr>
              <a:t>Specific tasks to respond to feedback – more, feed-forward</a:t>
            </a:r>
          </a:p>
          <a:p>
            <a:r>
              <a:rPr lang="en-GB" sz="2800" dirty="0">
                <a:solidFill>
                  <a:srgbClr val="0070C0"/>
                </a:solidFill>
                <a:latin typeface="Gill Sans MT" panose="020B0502020104020203" pitchFamily="34" charset="0"/>
              </a:rPr>
              <a:t>This is about choosing the right tool</a:t>
            </a:r>
            <a:r>
              <a:rPr lang="en-GB" sz="2800" dirty="0" smtClean="0">
                <a:solidFill>
                  <a:srgbClr val="0070C0"/>
                </a:solidFill>
                <a:latin typeface="Gill Sans MT" panose="020B0502020104020203" pitchFamily="34" charset="0"/>
              </a:rPr>
              <a:t>.</a:t>
            </a:r>
            <a:endParaRPr lang="en-GB" sz="2800" dirty="0">
              <a:latin typeface="Gill Sans MT" panose="020B0502020104020203" pitchFamily="34" charset="0"/>
            </a:endParaRPr>
          </a:p>
        </p:txBody>
      </p:sp>
      <p:pic>
        <p:nvPicPr>
          <p:cNvPr id="6" name="Picture 2" descr="Cartoon hand tools box Royalty Free Vector Ima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5" b="24142"/>
          <a:stretch/>
        </p:blipFill>
        <p:spPr bwMode="auto">
          <a:xfrm>
            <a:off x="9594376" y="14373"/>
            <a:ext cx="2597624" cy="177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Using the laws of logarithms (example-problem pair) – BerwickMath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99" y="3653959"/>
            <a:ext cx="4238496" cy="317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976303"/>
            <a:ext cx="1219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1. Revisit the learning goals: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latin typeface="Gill Sans MT" panose="020B0502020104020203" pitchFamily="34" charset="0"/>
              </a:rPr>
              <a:t>Which of these answers was the best? Most marks? Why?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latin typeface="Gill Sans MT" panose="020B0502020104020203" pitchFamily="34" charset="0"/>
              </a:rPr>
              <a:t>Provide a model answer. Students then understand what excellence looks like.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latin typeface="Gill Sans MT" panose="020B0502020104020203" pitchFamily="34" charset="0"/>
              </a:rPr>
              <a:t>Provide a non-example (what success does not look like)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dirty="0">
              <a:latin typeface="Gill Sans MT" panose="020B0502020104020203" pitchFamily="34" charset="0"/>
            </a:endParaRPr>
          </a:p>
          <a:p>
            <a:r>
              <a:rPr lang="en-GB" sz="2800" dirty="0">
                <a:latin typeface="Gill Sans MT" panose="020B0502020104020203" pitchFamily="34" charset="0"/>
              </a:rPr>
              <a:t>2. Provide step by step worked examples (example/problem/pair)</a:t>
            </a:r>
          </a:p>
        </p:txBody>
      </p:sp>
    </p:spTree>
    <p:extLst>
      <p:ext uri="{BB962C8B-B14F-4D97-AF65-F5344CB8AC3E}">
        <p14:creationId xmlns:p14="http://schemas.microsoft.com/office/powerpoint/2010/main" val="208176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8442" y="44160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>
              <a:solidFill>
                <a:srgbClr val="484848"/>
              </a:solidFill>
              <a:latin typeface="Open Sans"/>
            </a:endParaRPr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376382" y="544381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7620000" y="161587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0" y="14373"/>
            <a:ext cx="119203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C00000"/>
                </a:solidFill>
                <a:latin typeface="Gill Sans MT" panose="020B0502020104020203" pitchFamily="34" charset="0"/>
              </a:rPr>
              <a:t>Specific tasks to respond to feedback – more, feed-forward</a:t>
            </a:r>
          </a:p>
          <a:p>
            <a:r>
              <a:rPr lang="en-GB" sz="2800" dirty="0">
                <a:solidFill>
                  <a:srgbClr val="0070C0"/>
                </a:solidFill>
                <a:latin typeface="Gill Sans MT" panose="020B0502020104020203" pitchFamily="34" charset="0"/>
              </a:rPr>
              <a:t>This is about choosing the right tool</a:t>
            </a:r>
            <a:r>
              <a:rPr lang="en-GB" sz="2800" dirty="0" smtClean="0">
                <a:solidFill>
                  <a:srgbClr val="0070C0"/>
                </a:solidFill>
                <a:latin typeface="Gill Sans MT" panose="020B0502020104020203" pitchFamily="34" charset="0"/>
              </a:rPr>
              <a:t>.</a:t>
            </a:r>
          </a:p>
          <a:p>
            <a:endParaRPr lang="en-GB" sz="2800" dirty="0">
              <a:solidFill>
                <a:srgbClr val="0070C0"/>
              </a:solidFill>
              <a:latin typeface="Gill Sans MT" panose="020B0502020104020203" pitchFamily="34" charset="0"/>
            </a:endParaRPr>
          </a:p>
          <a:p>
            <a:r>
              <a:rPr lang="en-GB" sz="2800" dirty="0">
                <a:latin typeface="Gill Sans MT" panose="020B0502020104020203" pitchFamily="34" charset="0"/>
              </a:rPr>
              <a:t>3. Conduct ‘live’ marking using a </a:t>
            </a:r>
            <a:r>
              <a:rPr lang="en-GB" sz="2800" dirty="0" smtClean="0">
                <a:latin typeface="Gill Sans MT" panose="020B0502020104020203" pitchFamily="34" charset="0"/>
              </a:rPr>
              <a:t>visualizer</a:t>
            </a:r>
            <a:endParaRPr lang="en-GB" sz="2800" dirty="0">
              <a:latin typeface="Gill Sans MT" panose="020B0502020104020203" pitchFamily="34" charset="0"/>
            </a:endParaRPr>
          </a:p>
        </p:txBody>
      </p:sp>
      <p:pic>
        <p:nvPicPr>
          <p:cNvPr id="6" name="Picture 2" descr="Cartoon hand tools box Royalty Free Vector Ima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5" b="24142"/>
          <a:stretch/>
        </p:blipFill>
        <p:spPr bwMode="auto">
          <a:xfrm>
            <a:off x="9119204" y="14373"/>
            <a:ext cx="3072796" cy="210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IPEVO Visualizer - Overview | IPEV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8" y="1985202"/>
            <a:ext cx="9034356" cy="47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08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8442" y="44160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>
              <a:solidFill>
                <a:srgbClr val="484848"/>
              </a:solidFill>
              <a:latin typeface="Open Sans"/>
            </a:endParaRPr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376382" y="544381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7620000" y="161587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0" y="14373"/>
            <a:ext cx="119203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C00000"/>
                </a:solidFill>
                <a:latin typeface="Gill Sans MT" panose="020B0502020104020203" pitchFamily="34" charset="0"/>
              </a:rPr>
              <a:t>Specific tasks to respond to feedback – more, feed-forward</a:t>
            </a:r>
          </a:p>
          <a:p>
            <a:r>
              <a:rPr lang="en-GB" sz="2800" dirty="0">
                <a:solidFill>
                  <a:srgbClr val="0070C0"/>
                </a:solidFill>
                <a:latin typeface="Gill Sans MT" panose="020B0502020104020203" pitchFamily="34" charset="0"/>
              </a:rPr>
              <a:t>This is about choosing the right tool</a:t>
            </a:r>
            <a:r>
              <a:rPr lang="en-GB" sz="2800" dirty="0" smtClean="0">
                <a:solidFill>
                  <a:srgbClr val="0070C0"/>
                </a:solidFill>
                <a:latin typeface="Gill Sans MT" panose="020B0502020104020203" pitchFamily="34" charset="0"/>
              </a:rPr>
              <a:t>.</a:t>
            </a:r>
          </a:p>
        </p:txBody>
      </p:sp>
      <p:pic>
        <p:nvPicPr>
          <p:cNvPr id="7" name="Picture 2" descr="Cartoon hand tools box Royalty Free Vector Ima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5" b="24142"/>
          <a:stretch/>
        </p:blipFill>
        <p:spPr bwMode="auto">
          <a:xfrm>
            <a:off x="9119204" y="14373"/>
            <a:ext cx="3072796" cy="210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2455629"/>
            <a:ext cx="1217960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4. Set more deliberate practice – </a:t>
            </a:r>
            <a:r>
              <a:rPr lang="en-GB" sz="2800" dirty="0" smtClean="0">
                <a:latin typeface="Gill Sans MT" panose="020B0502020104020203" pitchFamily="34" charset="0"/>
              </a:rPr>
              <a:t/>
            </a:r>
            <a:br>
              <a:rPr lang="en-GB" sz="2800" dirty="0" smtClean="0">
                <a:latin typeface="Gill Sans MT" panose="020B0502020104020203" pitchFamily="34" charset="0"/>
              </a:rPr>
            </a:br>
            <a:r>
              <a:rPr lang="en-GB" sz="2800" dirty="0" smtClean="0">
                <a:latin typeface="Gill Sans MT" panose="020B0502020104020203" pitchFamily="34" charset="0"/>
              </a:rPr>
              <a:t>Assessment </a:t>
            </a:r>
            <a:r>
              <a:rPr lang="en-GB" sz="2800" dirty="0">
                <a:latin typeface="Gill Sans MT" panose="020B0502020104020203" pitchFamily="34" charset="0"/>
              </a:rPr>
              <a:t>questions / Drill questions / Multiple Choice </a:t>
            </a:r>
            <a:r>
              <a:rPr lang="en-GB" sz="2800" dirty="0" smtClean="0">
                <a:latin typeface="Gill Sans MT" panose="020B0502020104020203" pitchFamily="34" charset="0"/>
              </a:rPr>
              <a:t>Question’s</a:t>
            </a:r>
          </a:p>
          <a:p>
            <a:endParaRPr lang="en-GB" sz="2800" dirty="0">
              <a:latin typeface="Gill Sans MT" panose="020B0502020104020203" pitchFamily="34" charset="0"/>
            </a:endParaRPr>
          </a:p>
          <a:p>
            <a:endParaRPr lang="en-GB" sz="2800" dirty="0">
              <a:latin typeface="Gill Sans MT" panose="020B0502020104020203" pitchFamily="34" charset="0"/>
            </a:endParaRPr>
          </a:p>
          <a:p>
            <a:r>
              <a:rPr lang="en-GB" sz="2800" dirty="0">
                <a:latin typeface="Gill Sans MT" panose="020B0502020104020203" pitchFamily="34" charset="0"/>
              </a:rPr>
              <a:t>5. Redraft the piece of work / the paragraph/ the graph and clearly point students to the parts of their writing that could be improved , with specific suggestions and examples ….  by doing X, by adding Y, by correcting Z… </a:t>
            </a:r>
            <a:endParaRPr lang="en-GB" sz="2800" dirty="0" smtClean="0">
              <a:latin typeface="Gill Sans MT" panose="020B0502020104020203" pitchFamily="34" charset="0"/>
            </a:endParaRPr>
          </a:p>
          <a:p>
            <a:endParaRPr lang="en-GB" sz="2800" dirty="0">
              <a:latin typeface="Gill Sans MT" panose="020B0502020104020203" pitchFamily="34" charset="0"/>
            </a:endParaRPr>
          </a:p>
          <a:p>
            <a:r>
              <a:rPr lang="en-GB" sz="2800" dirty="0" smtClean="0">
                <a:latin typeface="Gill Sans MT" panose="020B0502020104020203" pitchFamily="34" charset="0"/>
              </a:rPr>
              <a:t>Redrafting </a:t>
            </a:r>
            <a:r>
              <a:rPr lang="en-GB" sz="2800" dirty="0">
                <a:latin typeface="Gill Sans MT" panose="020B0502020104020203" pitchFamily="34" charset="0"/>
              </a:rPr>
              <a:t>is very powerful provided that the actions are very specific</a:t>
            </a:r>
          </a:p>
        </p:txBody>
      </p:sp>
    </p:spTree>
    <p:extLst>
      <p:ext uri="{BB962C8B-B14F-4D97-AF65-F5344CB8AC3E}">
        <p14:creationId xmlns:p14="http://schemas.microsoft.com/office/powerpoint/2010/main" val="204498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8442" y="44160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>
              <a:solidFill>
                <a:srgbClr val="484848"/>
              </a:solidFill>
              <a:latin typeface="Open Sans"/>
            </a:endParaRPr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376382" y="544381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7620000" y="161587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0" y="14373"/>
            <a:ext cx="119203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What to do once the specific feedback tasks are complete?</a:t>
            </a:r>
            <a:endParaRPr lang="en-GB" sz="2800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  <p:pic>
        <p:nvPicPr>
          <p:cNvPr id="6" name="Picture 2" descr="Cartoon hand tools box Royalty Free Vector Ima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5" b="24142"/>
          <a:stretch/>
        </p:blipFill>
        <p:spPr bwMode="auto">
          <a:xfrm>
            <a:off x="9119204" y="14373"/>
            <a:ext cx="3072796" cy="210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6478" y="2707860"/>
            <a:ext cx="1191449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latin typeface="Gill Sans MT" panose="020B0502020104020203" pitchFamily="34" charset="0"/>
              </a:rPr>
              <a:t>A couple of options…</a:t>
            </a:r>
          </a:p>
          <a:p>
            <a:endParaRPr lang="en-GB" sz="2800" dirty="0" smtClean="0">
              <a:latin typeface="Gill Sans MT" panose="020B0502020104020203" pitchFamily="34" charset="0"/>
            </a:endParaRPr>
          </a:p>
          <a:p>
            <a:r>
              <a:rPr lang="en-GB" sz="2800" dirty="0" smtClean="0">
                <a:latin typeface="Gill Sans MT" panose="020B0502020104020203" pitchFamily="34" charset="0"/>
              </a:rPr>
              <a:t>1. Respond </a:t>
            </a:r>
            <a:r>
              <a:rPr lang="en-GB" sz="2800" dirty="0">
                <a:latin typeface="Gill Sans MT" panose="020B0502020104020203" pitchFamily="34" charset="0"/>
              </a:rPr>
              <a:t>to a new check of understanding by setting a ‘hinge question’ as a ‘do now task’ in the following lesson.</a:t>
            </a:r>
          </a:p>
          <a:p>
            <a:pPr marL="514350" indent="-514350">
              <a:buFont typeface="+mj-lt"/>
              <a:buAutoNum type="arabicPeriod"/>
            </a:pPr>
            <a:endParaRPr lang="en-GB" sz="2800" dirty="0">
              <a:latin typeface="Gill Sans MT" panose="020B0502020104020203" pitchFamily="34" charset="0"/>
            </a:endParaRPr>
          </a:p>
          <a:p>
            <a:r>
              <a:rPr lang="en-GB" sz="2800" dirty="0" smtClean="0">
                <a:latin typeface="Gill Sans MT" panose="020B0502020104020203" pitchFamily="34" charset="0"/>
              </a:rPr>
              <a:t>2. What </a:t>
            </a:r>
            <a:r>
              <a:rPr lang="en-GB" sz="2800" dirty="0">
                <a:latin typeface="Gill Sans MT" panose="020B0502020104020203" pitchFamily="34" charset="0"/>
              </a:rPr>
              <a:t>about the good stuff that students have understood pretty well? Keep it fresh by setting homework tasks</a:t>
            </a:r>
            <a:r>
              <a:rPr lang="en-GB" sz="2800" dirty="0" smtClean="0">
                <a:latin typeface="Gill Sans MT" panose="020B0502020104020203" pitchFamily="34" charset="0"/>
              </a:rPr>
              <a:t>.</a:t>
            </a:r>
            <a:endParaRPr lang="en-GB" sz="28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5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7620000" y="161587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300039" y="1719217"/>
            <a:ext cx="11687174" cy="7509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0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makes effective feedback?</a:t>
            </a:r>
            <a:endParaRPr lang="en-GB" sz="4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ome - Bolton Learning Partnershi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389" y="66858"/>
            <a:ext cx="4698170" cy="136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00039" y="3312605"/>
            <a:ext cx="11687174" cy="7509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0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Lets make sure our feedback is not ‘true, but useless’!</a:t>
            </a:r>
            <a:endParaRPr lang="en-GB" sz="4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0039" y="5100549"/>
            <a:ext cx="11687174" cy="7509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000" dirty="0" smtClean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cbingley@thornleigh.bolton.sch.uk</a:t>
            </a:r>
            <a:endParaRPr lang="en-GB" sz="4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40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theday.co.uk/rails/active_storage/blobs/eyJfcmFpbHMiOnsibWVzc2FnZSI6IkJBaEpJaWt4WlRobVltRmtZUzFoTlRBd0xUUTRNbUV0WVdNNE9TMDFNakZqT0dVelpqQXdZVElHT2daRlZBPT0iLCJleHAiOm51bGwsInB1ciI6ImJsb2JfaWQifX0=--b42340a619fed025c5725954996b6bc533861a4d/-images-stories-2020-2020-05-2020-05-11_mess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5" y="752840"/>
            <a:ext cx="7829549" cy="587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143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Which feedback was more effective?</a:t>
            </a:r>
            <a:endParaRPr lang="en-GB" sz="2800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66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1027" y="192290"/>
            <a:ext cx="11950890" cy="649408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GB" sz="2600" dirty="0">
                <a:latin typeface="Gill Sans MT" panose="020B0502020104020203" pitchFamily="34" charset="0"/>
              </a:rPr>
              <a:t>“I remember talking to a </a:t>
            </a:r>
            <a:r>
              <a:rPr lang="en-GB" sz="2600" dirty="0" smtClean="0">
                <a:latin typeface="Gill Sans MT" panose="020B0502020104020203" pitchFamily="34" charset="0"/>
              </a:rPr>
              <a:t>student </a:t>
            </a:r>
            <a:r>
              <a:rPr lang="en-GB" sz="2600" dirty="0">
                <a:latin typeface="Gill Sans MT" panose="020B0502020104020203" pitchFamily="34" charset="0"/>
              </a:rPr>
              <a:t>who was looking at the feedback his teacher had given him on a science assignment. </a:t>
            </a:r>
            <a:endParaRPr lang="en-GB" sz="2600" dirty="0" smtClean="0">
              <a:latin typeface="Gill Sans MT" panose="020B0502020104020203" pitchFamily="34" charset="0"/>
            </a:endParaRPr>
          </a:p>
          <a:p>
            <a:endParaRPr lang="en-GB" sz="2600" dirty="0">
              <a:latin typeface="Gill Sans MT" panose="020B0502020104020203" pitchFamily="34" charset="0"/>
            </a:endParaRPr>
          </a:p>
          <a:p>
            <a:r>
              <a:rPr lang="en-GB" sz="2600" dirty="0" smtClean="0">
                <a:latin typeface="Gill Sans MT" panose="020B0502020104020203" pitchFamily="34" charset="0"/>
              </a:rPr>
              <a:t>The </a:t>
            </a:r>
            <a:r>
              <a:rPr lang="en-GB" sz="2600" dirty="0">
                <a:latin typeface="Gill Sans MT" panose="020B0502020104020203" pitchFamily="34" charset="0"/>
              </a:rPr>
              <a:t>teacher had written, </a:t>
            </a:r>
            <a:r>
              <a:rPr lang="en-GB" sz="2600" i="1" dirty="0">
                <a:solidFill>
                  <a:srgbClr val="0070C0"/>
                </a:solidFill>
                <a:latin typeface="Gill Sans MT" panose="020B0502020104020203" pitchFamily="34" charset="0"/>
              </a:rPr>
              <a:t>“You need to be more systematic in planning your scientific inquiries.” </a:t>
            </a:r>
            <a:endParaRPr lang="en-GB" sz="2600" i="1" dirty="0" smtClean="0">
              <a:solidFill>
                <a:srgbClr val="0070C0"/>
              </a:solidFill>
              <a:latin typeface="Gill Sans MT" panose="020B0502020104020203" pitchFamily="34" charset="0"/>
            </a:endParaRPr>
          </a:p>
          <a:p>
            <a:endParaRPr lang="en-GB" sz="2600" dirty="0">
              <a:latin typeface="Gill Sans MT" panose="020B0502020104020203" pitchFamily="34" charset="0"/>
            </a:endParaRPr>
          </a:p>
          <a:p>
            <a:r>
              <a:rPr lang="en-GB" sz="2600" dirty="0" smtClean="0">
                <a:latin typeface="Gill Sans MT" panose="020B0502020104020203" pitchFamily="34" charset="0"/>
              </a:rPr>
              <a:t>I </a:t>
            </a:r>
            <a:r>
              <a:rPr lang="en-GB" sz="2600" dirty="0">
                <a:latin typeface="Gill Sans MT" panose="020B0502020104020203" pitchFamily="34" charset="0"/>
              </a:rPr>
              <a:t>asked the student what that meant to him, and he said, </a:t>
            </a:r>
            <a:r>
              <a:rPr lang="en-GB" sz="2600" i="1" dirty="0">
                <a:solidFill>
                  <a:srgbClr val="0070C0"/>
                </a:solidFill>
                <a:latin typeface="Gill Sans MT" panose="020B0502020104020203" pitchFamily="34" charset="0"/>
              </a:rPr>
              <a:t>“I don’t know. If I knew how to be more systematic, I would have been more systematic the first time.” </a:t>
            </a:r>
            <a:endParaRPr lang="en-GB" sz="2600" i="1" dirty="0" smtClean="0">
              <a:solidFill>
                <a:srgbClr val="0070C0"/>
              </a:solidFill>
              <a:latin typeface="Gill Sans MT" panose="020B0502020104020203" pitchFamily="34" charset="0"/>
            </a:endParaRPr>
          </a:p>
          <a:p>
            <a:endParaRPr lang="en-GB" sz="2600" dirty="0">
              <a:latin typeface="Gill Sans MT" panose="020B0502020104020203" pitchFamily="34" charset="0"/>
            </a:endParaRPr>
          </a:p>
          <a:p>
            <a:r>
              <a:rPr lang="en-GB" sz="2600" dirty="0" smtClean="0">
                <a:latin typeface="Gill Sans MT" panose="020B0502020104020203" pitchFamily="34" charset="0"/>
              </a:rPr>
              <a:t>This </a:t>
            </a:r>
            <a:r>
              <a:rPr lang="en-GB" sz="2600" dirty="0">
                <a:latin typeface="Gill Sans MT" panose="020B0502020104020203" pitchFamily="34" charset="0"/>
              </a:rPr>
              <a:t>kind of feedback is </a:t>
            </a:r>
            <a:r>
              <a:rPr lang="en-GB" sz="2600" dirty="0" smtClean="0">
                <a:latin typeface="Gill Sans MT" panose="020B0502020104020203" pitchFamily="34" charset="0"/>
              </a:rPr>
              <a:t>TBU </a:t>
            </a:r>
            <a:r>
              <a:rPr lang="en-GB" sz="2600" dirty="0">
                <a:latin typeface="Gill Sans MT" panose="020B0502020104020203" pitchFamily="34" charset="0"/>
              </a:rPr>
              <a:t>— </a:t>
            </a:r>
            <a:r>
              <a:rPr lang="en-GB" sz="2600" dirty="0" smtClean="0">
                <a:latin typeface="Gill Sans MT" panose="020B0502020104020203" pitchFamily="34" charset="0"/>
              </a:rPr>
              <a:t>True But Useless! </a:t>
            </a:r>
            <a:r>
              <a:rPr lang="en-GB" sz="2600" dirty="0">
                <a:latin typeface="Gill Sans MT" panose="020B0502020104020203" pitchFamily="34" charset="0"/>
              </a:rPr>
              <a:t>I</a:t>
            </a:r>
            <a:r>
              <a:rPr lang="en-GB" sz="2600" dirty="0" smtClean="0">
                <a:latin typeface="Gill Sans MT" panose="020B0502020104020203" pitchFamily="34" charset="0"/>
              </a:rPr>
              <a:t>t </a:t>
            </a:r>
            <a:r>
              <a:rPr lang="en-GB" sz="2600" dirty="0">
                <a:latin typeface="Gill Sans MT" panose="020B0502020104020203" pitchFamily="34" charset="0"/>
              </a:rPr>
              <a:t>is describing what needs to happen — but it is not helpful because the learner does not know how to use the feedback to improve. T</a:t>
            </a:r>
            <a:r>
              <a:rPr lang="en-GB" sz="2600" dirty="0" smtClean="0">
                <a:latin typeface="Gill Sans MT" panose="020B0502020104020203" pitchFamily="34" charset="0"/>
              </a:rPr>
              <a:t>oo </a:t>
            </a:r>
            <a:r>
              <a:rPr lang="en-GB" sz="2600" dirty="0">
                <a:latin typeface="Gill Sans MT" panose="020B0502020104020203" pitchFamily="34" charset="0"/>
              </a:rPr>
              <a:t>much effort is wasted in describing the work students produce or in giving generic wishful evaluative </a:t>
            </a:r>
            <a:r>
              <a:rPr lang="en-GB" sz="2600" dirty="0" smtClean="0">
                <a:latin typeface="Gill Sans MT" panose="020B0502020104020203" pitchFamily="34" charset="0"/>
              </a:rPr>
              <a:t>feedback. It </a:t>
            </a:r>
            <a:r>
              <a:rPr lang="en-GB" sz="2600" dirty="0">
                <a:latin typeface="Gill Sans MT" panose="020B0502020104020203" pitchFamily="34" charset="0"/>
              </a:rPr>
              <a:t>is rather like telling an unsuccessful comedian to be funnier — accurate, but not particularly helpful, advice</a:t>
            </a:r>
            <a:r>
              <a:rPr lang="en-GB" sz="2600" dirty="0" smtClean="0">
                <a:latin typeface="Gill Sans MT" panose="020B0502020104020203" pitchFamily="34" charset="0"/>
              </a:rPr>
              <a:t>.”</a:t>
            </a:r>
          </a:p>
          <a:p>
            <a:endParaRPr lang="en-GB" sz="2600" dirty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</a:endParaRPr>
          </a:p>
          <a:p>
            <a:r>
              <a:rPr lang="en-GB" sz="2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Wiliam</a:t>
            </a:r>
            <a:r>
              <a:rPr lang="en-GB" sz="2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, 2011.</a:t>
            </a:r>
            <a:endParaRPr lang="en-GB" sz="2600" dirty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08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choles in shock return as Man Utd beat holders Man City in FA Cup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409" y="1080585"/>
            <a:ext cx="7719184" cy="434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163772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“You need a better first touch!”</a:t>
            </a:r>
            <a:endParaRPr lang="en-GB" sz="2800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581622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“Look over your shoulder and take the ball on your back foot with an open body. This will allow you to see the next picture and play forwards”</a:t>
            </a:r>
            <a:endParaRPr lang="en-GB" sz="2800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29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8442" y="44160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>
              <a:solidFill>
                <a:srgbClr val="484848"/>
              </a:solidFill>
              <a:latin typeface="Open Sans"/>
            </a:endParaRPr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376382" y="544381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-2083558" y="487069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endParaRPr lang="en-GB" b="0" i="0" dirty="0">
              <a:solidFill>
                <a:srgbClr val="333333"/>
              </a:solidFill>
              <a:effectLst/>
              <a:latin typeface="inheri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0" y="161587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18919" y="0"/>
            <a:ext cx="1192032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Some important stuff about effective feedback</a:t>
            </a:r>
          </a:p>
          <a:p>
            <a:endParaRPr lang="en-GB" sz="2800" dirty="0" smtClean="0">
              <a:solidFill>
                <a:srgbClr val="C00000"/>
              </a:solidFill>
              <a:latin typeface="Gill Sans MT" panose="020B05020201040202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 smtClean="0">
                <a:latin typeface="Gill Sans MT" panose="020B0502020104020203" pitchFamily="34" charset="0"/>
              </a:rPr>
              <a:t>Feedback is a common </a:t>
            </a:r>
            <a:r>
              <a:rPr lang="en-GB" sz="2800" dirty="0">
                <a:latin typeface="Gill Sans MT" panose="020B0502020104020203" pitchFamily="34" charset="0"/>
              </a:rPr>
              <a:t>feature of successful learning and outcomes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 smtClean="0">
                <a:latin typeface="Gill Sans MT" panose="020B0502020104020203" pitchFamily="34" charset="0"/>
              </a:rPr>
              <a:t>Hattie’s study on things that influence learning outcomes: +0.79 </a:t>
            </a:r>
            <a:r>
              <a:rPr lang="en-GB" sz="2800" dirty="0">
                <a:latin typeface="Gill Sans MT" panose="020B0502020104020203" pitchFamily="34" charset="0"/>
              </a:rPr>
              <a:t>effect size. </a:t>
            </a:r>
            <a:endParaRPr lang="en-GB" sz="2800" dirty="0" smtClean="0">
              <a:latin typeface="Gill Sans MT" panose="020B05020201040202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i="1" dirty="0" smtClean="0">
                <a:latin typeface="Gill Sans MT" panose="020B0502020104020203" pitchFamily="34" charset="0"/>
              </a:rPr>
              <a:t>(High effect size is +0.60; Questioning +0.55</a:t>
            </a:r>
            <a:r>
              <a:rPr lang="en-GB" sz="2800" i="1" dirty="0">
                <a:latin typeface="Gill Sans MT" panose="020B0502020104020203" pitchFamily="34" charset="0"/>
              </a:rPr>
              <a:t>;</a:t>
            </a:r>
            <a:r>
              <a:rPr lang="en-GB" sz="2800" i="1" dirty="0" smtClean="0">
                <a:latin typeface="Gill Sans MT" panose="020B0502020104020203" pitchFamily="34" charset="0"/>
              </a:rPr>
              <a:t> Homework +0.29)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 smtClean="0">
                <a:latin typeface="Gill Sans MT" panose="020B0502020104020203" pitchFamily="34" charset="0"/>
              </a:rPr>
              <a:t>Its more important to invest time in planning feedback than time on marking</a:t>
            </a:r>
          </a:p>
          <a:p>
            <a:endParaRPr lang="en-GB" sz="2800" dirty="0" smtClean="0">
              <a:solidFill>
                <a:srgbClr val="C00000"/>
              </a:solidFill>
              <a:latin typeface="Gill Sans MT" panose="020B05020201040202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 smtClean="0">
                <a:latin typeface="Gill Sans MT" panose="020B0502020104020203" pitchFamily="34" charset="0"/>
              </a:rPr>
              <a:t>Feedback has to cause change in the student, otherwise it </a:t>
            </a:r>
            <a:r>
              <a:rPr lang="en-GB" sz="2800" dirty="0">
                <a:latin typeface="Gill Sans MT" panose="020B0502020104020203" pitchFamily="34" charset="0"/>
              </a:rPr>
              <a:t>is not feedback.  </a:t>
            </a:r>
            <a:endParaRPr lang="en-GB" sz="2800" dirty="0" smtClean="0">
              <a:latin typeface="Gill Sans MT" panose="020B0502020104020203" pitchFamily="34" charset="0"/>
            </a:endParaRPr>
          </a:p>
          <a:p>
            <a:endParaRPr lang="en-GB" sz="2800" dirty="0" smtClean="0">
              <a:latin typeface="Gill Sans MT" panose="020B05020201040202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latin typeface="Gill Sans MT" panose="020B0502020104020203" pitchFamily="34" charset="0"/>
              </a:rPr>
              <a:t>The secret of effective feedback is that saying what’s wrong isn’t enough; to be effective, </a:t>
            </a:r>
            <a:r>
              <a:rPr lang="en-GB" sz="2800" dirty="0">
                <a:solidFill>
                  <a:srgbClr val="C00000"/>
                </a:solidFill>
                <a:latin typeface="Gill Sans MT" panose="020B0502020104020203" pitchFamily="34" charset="0"/>
              </a:rPr>
              <a:t>feedback must provide a specific </a:t>
            </a:r>
            <a:r>
              <a:rPr lang="en-GB" sz="28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recipe of actions </a:t>
            </a:r>
            <a:r>
              <a:rPr lang="en-GB" sz="2800" dirty="0">
                <a:solidFill>
                  <a:srgbClr val="C00000"/>
                </a:solidFill>
                <a:latin typeface="Gill Sans MT" panose="020B0502020104020203" pitchFamily="34" charset="0"/>
              </a:rPr>
              <a:t>for future </a:t>
            </a:r>
            <a:r>
              <a:rPr lang="en-GB" sz="28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action that will move learning forward</a:t>
            </a:r>
            <a:r>
              <a:rPr lang="en-GB" sz="2800" dirty="0" smtClean="0">
                <a:latin typeface="Gill Sans MT" panose="020B0502020104020203" pitchFamily="34" charset="0"/>
              </a:rPr>
              <a:t>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dirty="0">
              <a:latin typeface="Gill Sans MT" panose="020B05020201040202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latin typeface="Gill Sans MT" panose="020B0502020104020203" pitchFamily="34" charset="0"/>
              </a:rPr>
              <a:t>It is hard to get right. </a:t>
            </a:r>
            <a:r>
              <a:rPr lang="en-GB" sz="2800" dirty="0" smtClean="0">
                <a:latin typeface="Gill Sans MT" panose="020B0502020104020203" pitchFamily="34" charset="0"/>
              </a:rPr>
              <a:t>It is </a:t>
            </a:r>
            <a:r>
              <a:rPr lang="en-GB" sz="2800" dirty="0">
                <a:latin typeface="Gill Sans MT" panose="020B0502020104020203" pitchFamily="34" charset="0"/>
              </a:rPr>
              <a:t>time consuming! </a:t>
            </a:r>
            <a:r>
              <a:rPr lang="en-GB" sz="2800" dirty="0" smtClean="0">
                <a:latin typeface="Gill Sans MT" panose="020B0502020104020203" pitchFamily="34" charset="0"/>
              </a:rPr>
              <a:t>But </a:t>
            </a:r>
            <a:r>
              <a:rPr lang="en-GB" sz="2800" dirty="0">
                <a:latin typeface="Gill Sans MT" panose="020B0502020104020203" pitchFamily="34" charset="0"/>
              </a:rPr>
              <a:t>w</a:t>
            </a:r>
            <a:r>
              <a:rPr lang="en-GB" sz="2800" dirty="0" smtClean="0">
                <a:latin typeface="Gill Sans MT" panose="020B0502020104020203" pitchFamily="34" charset="0"/>
              </a:rPr>
              <a:t>e need to get it right. </a:t>
            </a:r>
            <a:r>
              <a:rPr lang="en-GB" sz="2800" dirty="0">
                <a:latin typeface="Gill Sans MT" panose="020B0502020104020203" pitchFamily="34" charset="0"/>
              </a:rPr>
              <a:t>Because, </a:t>
            </a:r>
            <a:r>
              <a:rPr lang="en-GB" sz="2800" dirty="0" smtClean="0">
                <a:latin typeface="Gill Sans MT" panose="020B0502020104020203" pitchFamily="34" charset="0"/>
              </a:rPr>
              <a:t>poor </a:t>
            </a:r>
            <a:r>
              <a:rPr lang="en-GB" sz="2800" dirty="0">
                <a:latin typeface="Gill Sans MT" panose="020B0502020104020203" pitchFamily="34" charset="0"/>
              </a:rPr>
              <a:t>feedback can be </a:t>
            </a:r>
            <a:r>
              <a:rPr lang="en-GB" sz="2800" dirty="0" smtClean="0">
                <a:latin typeface="Gill Sans MT" panose="020B0502020104020203" pitchFamily="34" charset="0"/>
              </a:rPr>
              <a:t>rejected, becoming meaningless, or cause </a:t>
            </a:r>
            <a:r>
              <a:rPr lang="en-GB" sz="2800" dirty="0">
                <a:latin typeface="Gill Sans MT" panose="020B0502020104020203" pitchFamily="34" charset="0"/>
              </a:rPr>
              <a:t>students to give </a:t>
            </a:r>
            <a:r>
              <a:rPr lang="en-GB" sz="2800" dirty="0" smtClean="0">
                <a:latin typeface="Gill Sans MT" panose="020B0502020104020203" pitchFamily="34" charset="0"/>
              </a:rPr>
              <a:t>up.</a:t>
            </a:r>
            <a:endParaRPr lang="en-GB" sz="28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141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8442" y="44160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>
              <a:solidFill>
                <a:srgbClr val="484848"/>
              </a:solidFill>
              <a:latin typeface="Open Sans"/>
            </a:endParaRPr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376382" y="544381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-2083558" y="487069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endParaRPr lang="en-GB" b="0" i="0" dirty="0">
              <a:solidFill>
                <a:srgbClr val="333333"/>
              </a:solidFill>
              <a:effectLst/>
              <a:latin typeface="inheri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0" y="161587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18919" y="-5417"/>
            <a:ext cx="119203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Setting the environment for effective feedback</a:t>
            </a:r>
            <a:endParaRPr lang="en-GB" sz="2800" dirty="0">
              <a:latin typeface="Gill Sans MT" panose="020B0502020104020203" pitchFamily="34" charset="0"/>
            </a:endParaRPr>
          </a:p>
        </p:txBody>
      </p:sp>
      <p:pic>
        <p:nvPicPr>
          <p:cNvPr id="4098" name="Picture 2" descr="Never Have I Ever (TV series)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934" y="1021118"/>
            <a:ext cx="5093671" cy="275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8919" y="4498424"/>
            <a:ext cx="119203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i="1" dirty="0">
                <a:latin typeface="Gill Sans MT" panose="020B0502020104020203" pitchFamily="34" charset="0"/>
              </a:rPr>
              <a:t>“This is an excellent answer”</a:t>
            </a:r>
          </a:p>
          <a:p>
            <a:pPr algn="ctr"/>
            <a:endParaRPr lang="en-GB" sz="2800" i="1" dirty="0" smtClean="0">
              <a:latin typeface="Gill Sans MT" panose="020B0502020104020203" pitchFamily="34" charset="0"/>
            </a:endParaRPr>
          </a:p>
          <a:p>
            <a:pPr algn="ctr"/>
            <a:r>
              <a:rPr lang="en-GB" sz="2800" i="1" dirty="0" smtClean="0">
                <a:latin typeface="Gill Sans MT" panose="020B0502020104020203" pitchFamily="34" charset="0"/>
              </a:rPr>
              <a:t>“</a:t>
            </a:r>
            <a:r>
              <a:rPr lang="en-GB" sz="2800" i="1" dirty="0">
                <a:latin typeface="Gill Sans MT" panose="020B0502020104020203" pitchFamily="34" charset="0"/>
              </a:rPr>
              <a:t>You have tried really hard”</a:t>
            </a:r>
          </a:p>
        </p:txBody>
      </p:sp>
    </p:spTree>
    <p:extLst>
      <p:ext uri="{BB962C8B-B14F-4D97-AF65-F5344CB8AC3E}">
        <p14:creationId xmlns:p14="http://schemas.microsoft.com/office/powerpoint/2010/main" val="295564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8442" y="44160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>
              <a:solidFill>
                <a:srgbClr val="484848"/>
              </a:solidFill>
              <a:latin typeface="Open Sans"/>
            </a:endParaRPr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376382" y="544381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-2083558" y="487069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endParaRPr lang="en-GB" b="0" i="0" dirty="0">
              <a:solidFill>
                <a:srgbClr val="333333"/>
              </a:solidFill>
              <a:effectLst/>
              <a:latin typeface="inheri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0" y="161587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18919" y="-5417"/>
            <a:ext cx="11920326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Setting the environment for effective feedback</a:t>
            </a:r>
          </a:p>
          <a:p>
            <a:endParaRPr lang="en-GB" sz="2000" dirty="0" smtClean="0">
              <a:solidFill>
                <a:srgbClr val="C00000"/>
              </a:solidFill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>
                <a:latin typeface="Gill Sans MT" panose="020B0502020104020203" pitchFamily="34" charset="0"/>
              </a:rPr>
              <a:t>Meaningful </a:t>
            </a:r>
            <a:r>
              <a:rPr lang="en-GB" sz="2000" dirty="0">
                <a:latin typeface="Gill Sans MT" panose="020B0502020104020203" pitchFamily="34" charset="0"/>
              </a:rPr>
              <a:t>feedback is an essential component of keeping students </a:t>
            </a:r>
            <a:r>
              <a:rPr lang="en-GB" sz="2000" dirty="0" smtClean="0">
                <a:latin typeface="Gill Sans MT" panose="020B0502020104020203" pitchFamily="34" charset="0"/>
              </a:rPr>
              <a:t>motivated </a:t>
            </a:r>
            <a:r>
              <a:rPr lang="en-GB" sz="2000" dirty="0">
                <a:latin typeface="Gill Sans MT" panose="020B0502020104020203" pitchFamily="34" charset="0"/>
              </a:rPr>
              <a:t>and engaged with </a:t>
            </a:r>
            <a:r>
              <a:rPr lang="en-GB" sz="2000" dirty="0" smtClean="0">
                <a:latin typeface="Gill Sans MT" panose="020B0502020104020203" pitchFamily="34" charset="0"/>
              </a:rPr>
              <a:t>learning. In the context of future </a:t>
            </a:r>
            <a:r>
              <a:rPr lang="en-GB" sz="2000" dirty="0">
                <a:latin typeface="Gill Sans MT" panose="020B0502020104020203" pitchFamily="34" charset="0"/>
              </a:rPr>
              <a:t>distance learning, </a:t>
            </a:r>
            <a:r>
              <a:rPr lang="en-GB" sz="2000" dirty="0" smtClean="0">
                <a:latin typeface="Gill Sans MT" panose="020B0502020104020203" pitchFamily="34" charset="0"/>
              </a:rPr>
              <a:t>providing </a:t>
            </a:r>
            <a:r>
              <a:rPr lang="en-GB" sz="2000" dirty="0">
                <a:latin typeface="Gill Sans MT" panose="020B0502020104020203" pitchFamily="34" charset="0"/>
              </a:rPr>
              <a:t>feedback on work that students have completed independently </a:t>
            </a:r>
            <a:r>
              <a:rPr lang="en-GB" sz="2000" dirty="0" smtClean="0">
                <a:latin typeface="Gill Sans MT" panose="020B0502020104020203" pitchFamily="34" charset="0"/>
              </a:rPr>
              <a:t>is </a:t>
            </a:r>
            <a:r>
              <a:rPr lang="en-GB" sz="2000" dirty="0">
                <a:latin typeface="Gill Sans MT" panose="020B0502020104020203" pitchFamily="34" charset="0"/>
              </a:rPr>
              <a:t>particularly important.</a:t>
            </a:r>
          </a:p>
          <a:p>
            <a:endParaRPr lang="en-GB" sz="2000" dirty="0" smtClean="0"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>
                <a:latin typeface="Gill Sans MT" panose="020B0502020104020203" pitchFamily="34" charset="0"/>
              </a:rPr>
              <a:t>Try to avoid emotion. Feedback </a:t>
            </a:r>
            <a:r>
              <a:rPr lang="en-GB" sz="2000" dirty="0">
                <a:latin typeface="Gill Sans MT" panose="020B0502020104020203" pitchFamily="34" charset="0"/>
              </a:rPr>
              <a:t>about students themselves is less effective than feedback focussed on the task or self regulation. If students receive feedback about themselves, combined with feedback about the </a:t>
            </a:r>
            <a:r>
              <a:rPr lang="en-GB" sz="2000" dirty="0" smtClean="0">
                <a:latin typeface="Gill Sans MT" panose="020B0502020104020203" pitchFamily="34" charset="0"/>
              </a:rPr>
              <a:t>task/self regulation, </a:t>
            </a:r>
            <a:r>
              <a:rPr lang="en-GB" sz="2000" dirty="0">
                <a:latin typeface="Gill Sans MT" panose="020B0502020104020203" pitchFamily="34" charset="0"/>
              </a:rPr>
              <a:t>they are likely to focus on </a:t>
            </a:r>
            <a:r>
              <a:rPr lang="en-GB" sz="2000" dirty="0" smtClean="0">
                <a:latin typeface="Gill Sans MT" panose="020B0502020104020203" pitchFamily="34" charset="0"/>
              </a:rPr>
              <a:t>themselves. </a:t>
            </a:r>
            <a:r>
              <a:rPr lang="en-GB" sz="2000" dirty="0">
                <a:latin typeface="Gill Sans MT" panose="020B0502020104020203" pitchFamily="34" charset="0"/>
              </a:rPr>
              <a:t>T</a:t>
            </a:r>
            <a:r>
              <a:rPr lang="en-GB" sz="2000" dirty="0" smtClean="0">
                <a:latin typeface="Gill Sans MT" panose="020B0502020104020203" pitchFamily="34" charset="0"/>
              </a:rPr>
              <a:t>his </a:t>
            </a:r>
            <a:r>
              <a:rPr lang="en-GB" sz="2000" dirty="0">
                <a:latin typeface="Gill Sans MT" panose="020B0502020104020203" pitchFamily="34" charset="0"/>
              </a:rPr>
              <a:t>will distract </a:t>
            </a:r>
            <a:r>
              <a:rPr lang="en-GB" sz="2000" dirty="0" smtClean="0">
                <a:latin typeface="Gill Sans MT" panose="020B0502020104020203" pitchFamily="34" charset="0"/>
              </a:rPr>
              <a:t>students </a:t>
            </a:r>
            <a:r>
              <a:rPr lang="en-GB" sz="2000" dirty="0">
                <a:latin typeface="Gill Sans MT" panose="020B0502020104020203" pitchFamily="34" charset="0"/>
              </a:rPr>
              <a:t>from </a:t>
            </a:r>
            <a:r>
              <a:rPr lang="en-GB" sz="2000" dirty="0" smtClean="0">
                <a:latin typeface="Gill Sans MT" panose="020B0502020104020203" pitchFamily="34" charset="0"/>
              </a:rPr>
              <a:t>improving learning. Examples </a:t>
            </a:r>
            <a:r>
              <a:rPr lang="en-GB" sz="2000" dirty="0">
                <a:latin typeface="Gill Sans MT" panose="020B0502020104020203" pitchFamily="34" charset="0"/>
              </a:rPr>
              <a:t>of distracting feedback</a:t>
            </a:r>
            <a:r>
              <a:rPr lang="en-GB" sz="2000" dirty="0" smtClean="0">
                <a:latin typeface="Gill Sans MT" panose="020B0502020104020203" pitchFamily="34" charset="0"/>
              </a:rPr>
              <a:t>:</a:t>
            </a:r>
          </a:p>
          <a:p>
            <a:endParaRPr lang="en-GB" sz="2000" dirty="0">
              <a:latin typeface="Gill Sans MT" panose="020B0502020104020203" pitchFamily="34" charset="0"/>
            </a:endParaRPr>
          </a:p>
          <a:p>
            <a:r>
              <a:rPr lang="en-GB" sz="2000" i="1" dirty="0">
                <a:latin typeface="Gill Sans MT" panose="020B0502020104020203" pitchFamily="34" charset="0"/>
              </a:rPr>
              <a:t>“This is an excellent answer”</a:t>
            </a:r>
          </a:p>
          <a:p>
            <a:r>
              <a:rPr lang="en-GB" sz="2000" i="1" dirty="0">
                <a:latin typeface="Gill Sans MT" panose="020B0502020104020203" pitchFamily="34" charset="0"/>
              </a:rPr>
              <a:t>“You have tried really hard”</a:t>
            </a:r>
          </a:p>
          <a:p>
            <a:endParaRPr lang="en-GB" sz="2000" i="1" dirty="0">
              <a:solidFill>
                <a:srgbClr val="0070C0"/>
              </a:solidFill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>
                <a:latin typeface="Gill Sans MT" panose="020B0502020104020203" pitchFamily="34" charset="0"/>
              </a:rPr>
              <a:t>Or, keep it about self-regulation:</a:t>
            </a:r>
          </a:p>
          <a:p>
            <a:endParaRPr lang="en-GB" sz="2000" i="1" dirty="0">
              <a:solidFill>
                <a:srgbClr val="0070C0"/>
              </a:solidFill>
              <a:latin typeface="Gill Sans MT" panose="020B0502020104020203" pitchFamily="34" charset="0"/>
            </a:endParaRPr>
          </a:p>
          <a:p>
            <a:r>
              <a:rPr lang="en-GB" sz="2000" dirty="0">
                <a:latin typeface="Gill Sans MT" panose="020B0502020104020203" pitchFamily="34" charset="0"/>
              </a:rPr>
              <a:t>Feedback about </a:t>
            </a:r>
            <a:r>
              <a:rPr lang="en-GB" sz="2000" dirty="0" smtClean="0">
                <a:latin typeface="Gill Sans MT" panose="020B0502020104020203" pitchFamily="34" charset="0"/>
              </a:rPr>
              <a:t>students’ </a:t>
            </a:r>
            <a:r>
              <a:rPr lang="en-GB" sz="2000" dirty="0">
                <a:latin typeface="Gill Sans MT" panose="020B0502020104020203" pitchFamily="34" charset="0"/>
              </a:rPr>
              <a:t>self-regulation can </a:t>
            </a:r>
            <a:r>
              <a:rPr lang="en-GB" sz="2000" dirty="0" smtClean="0">
                <a:latin typeface="Gill Sans MT" panose="020B0502020104020203" pitchFamily="34" charset="0"/>
              </a:rPr>
              <a:t>be </a:t>
            </a:r>
            <a:r>
              <a:rPr lang="en-GB" sz="2000" dirty="0">
                <a:latin typeface="Gill Sans MT" panose="020B0502020104020203" pitchFamily="34" charset="0"/>
              </a:rPr>
              <a:t>very powerful. A</a:t>
            </a:r>
            <a:r>
              <a:rPr lang="en-GB" sz="2000" dirty="0" smtClean="0">
                <a:latin typeface="Gill Sans MT" panose="020B0502020104020203" pitchFamily="34" charset="0"/>
              </a:rPr>
              <a:t>cknowledge </a:t>
            </a:r>
            <a:r>
              <a:rPr lang="en-GB" sz="2000" dirty="0">
                <a:latin typeface="Gill Sans MT" panose="020B0502020104020203" pitchFamily="34" charset="0"/>
              </a:rPr>
              <a:t>how impressed you have been with students controlling their </a:t>
            </a:r>
            <a:r>
              <a:rPr lang="en-GB" sz="2000" dirty="0" smtClean="0">
                <a:latin typeface="Gill Sans MT" panose="020B0502020104020203" pitchFamily="34" charset="0"/>
              </a:rPr>
              <a:t>specific behaviour</a:t>
            </a:r>
            <a:r>
              <a:rPr lang="en-GB" sz="2000" dirty="0">
                <a:latin typeface="Gill Sans MT" panose="020B0502020104020203" pitchFamily="34" charset="0"/>
              </a:rPr>
              <a:t>, emotions, and thoughts in the pursuit of academic learning</a:t>
            </a:r>
            <a:r>
              <a:rPr lang="en-GB" sz="2000" dirty="0" smtClean="0">
                <a:latin typeface="Gill Sans MT" panose="020B0502020104020203" pitchFamily="34" charset="0"/>
              </a:rPr>
              <a:t>.</a:t>
            </a:r>
          </a:p>
          <a:p>
            <a:endParaRPr lang="en-GB" sz="2000" dirty="0"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B050"/>
                </a:solidFill>
                <a:latin typeface="Gill Sans MT" panose="020B0502020104020203" pitchFamily="34" charset="0"/>
              </a:rPr>
              <a:t>Strategy: </a:t>
            </a:r>
            <a:r>
              <a:rPr lang="en-GB" sz="2000" dirty="0">
                <a:latin typeface="Gill Sans MT" panose="020B0502020104020203" pitchFamily="34" charset="0"/>
              </a:rPr>
              <a:t>If you </a:t>
            </a:r>
            <a:r>
              <a:rPr lang="en-GB" sz="2000" dirty="0" smtClean="0">
                <a:latin typeface="Gill Sans MT" panose="020B0502020104020203" pitchFamily="34" charset="0"/>
              </a:rPr>
              <a:t>want to </a:t>
            </a:r>
            <a:r>
              <a:rPr lang="en-GB" sz="2000" dirty="0">
                <a:latin typeface="Gill Sans MT" panose="020B0502020104020203" pitchFamily="34" charset="0"/>
              </a:rPr>
              <a:t>add a personal comment, keep it factual:</a:t>
            </a:r>
          </a:p>
          <a:p>
            <a:endParaRPr lang="en-GB" sz="2000" dirty="0">
              <a:latin typeface="Gill Sans MT" panose="020B0502020104020203" pitchFamily="34" charset="0"/>
            </a:endParaRPr>
          </a:p>
          <a:p>
            <a:r>
              <a:rPr lang="en-GB" sz="2000" i="1" dirty="0">
                <a:solidFill>
                  <a:srgbClr val="0070C0"/>
                </a:solidFill>
                <a:latin typeface="Gill Sans MT" panose="020B0502020104020203" pitchFamily="34" charset="0"/>
              </a:rPr>
              <a:t>“John, excellent Historians are well organised – thank you for submitting your work on time</a:t>
            </a:r>
            <a:r>
              <a:rPr lang="en-GB" sz="2000" i="1" dirty="0" smtClean="0">
                <a:solidFill>
                  <a:srgbClr val="0070C0"/>
                </a:solidFill>
                <a:latin typeface="Gill Sans MT" panose="020B0502020104020203" pitchFamily="34" charset="0"/>
              </a:rPr>
              <a:t>.”</a:t>
            </a:r>
            <a:endParaRPr lang="en-GB" sz="2000" i="1" dirty="0">
              <a:solidFill>
                <a:srgbClr val="0070C0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13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8442" y="44160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>
              <a:solidFill>
                <a:srgbClr val="484848"/>
              </a:solidFill>
              <a:latin typeface="Open Sans"/>
            </a:endParaRPr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376382" y="544381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7620000" y="161587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32326" y="130090"/>
            <a:ext cx="1192032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Setting the environment for effective feedback</a:t>
            </a:r>
            <a:endParaRPr lang="en-GB" sz="2000" dirty="0">
              <a:solidFill>
                <a:srgbClr val="C00000"/>
              </a:solidFill>
              <a:latin typeface="Gill Sans MT" panose="020B0502020104020203" pitchFamily="34" charset="0"/>
            </a:endParaRPr>
          </a:p>
          <a:p>
            <a:endParaRPr lang="en-GB" sz="2000" dirty="0">
              <a:solidFill>
                <a:srgbClr val="C00000"/>
              </a:solidFill>
              <a:latin typeface="Gill Sans MT" panose="020B0502020104020203" pitchFamily="34" charset="0"/>
            </a:endParaRPr>
          </a:p>
          <a:p>
            <a:r>
              <a:rPr lang="en-GB" sz="2000" dirty="0" smtClean="0">
                <a:latin typeface="Gill Sans MT" panose="020B0502020104020203" pitchFamily="34" charset="0"/>
              </a:rPr>
              <a:t>Why? This will ensure that students do not reject feedback</a:t>
            </a:r>
          </a:p>
          <a:p>
            <a:endParaRPr lang="en-GB" sz="2000" b="1" dirty="0">
              <a:latin typeface="Gill Sans MT" panose="020B0502020104020203" pitchFamily="34" charset="0"/>
            </a:endParaRPr>
          </a:p>
          <a:p>
            <a:r>
              <a:rPr lang="en-GB" sz="2000" dirty="0">
                <a:latin typeface="Gill Sans MT" panose="020B0502020104020203" pitchFamily="34" charset="0"/>
              </a:rPr>
              <a:t>How students feel about feedback affects how well they respond to it (Shute, 2008).  </a:t>
            </a:r>
            <a:r>
              <a:rPr lang="en-GB" sz="2000" dirty="0" smtClean="0">
                <a:latin typeface="Gill Sans MT" panose="020B0502020104020203" pitchFamily="34" charset="0"/>
              </a:rPr>
              <a:t>Students </a:t>
            </a:r>
            <a:r>
              <a:rPr lang="en-GB" sz="2000" dirty="0">
                <a:latin typeface="Gill Sans MT" panose="020B0502020104020203" pitchFamily="34" charset="0"/>
              </a:rPr>
              <a:t>must be motivated and equipped to act on feedback. </a:t>
            </a:r>
            <a:r>
              <a:rPr lang="en-GB" sz="2000" dirty="0" smtClean="0">
                <a:latin typeface="Gill Sans MT" panose="020B0502020104020203" pitchFamily="34" charset="0"/>
              </a:rPr>
              <a:t>The language we use can really help.</a:t>
            </a:r>
          </a:p>
          <a:p>
            <a:endParaRPr lang="en-GB" sz="2000" dirty="0"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>
                <a:latin typeface="Gill Sans MT" panose="020B0502020104020203" pitchFamily="34" charset="0"/>
              </a:rPr>
              <a:t>Remove the association between feedback being criticism. Try to convey </a:t>
            </a:r>
            <a:r>
              <a:rPr lang="en-GB" sz="2000" dirty="0">
                <a:latin typeface="Gill Sans MT" panose="020B0502020104020203" pitchFamily="34" charset="0"/>
              </a:rPr>
              <a:t>high standards and a belief students can meet those standards ‘</a:t>
            </a:r>
            <a:r>
              <a:rPr lang="en-GB" sz="2000" i="1" dirty="0">
                <a:solidFill>
                  <a:srgbClr val="002060"/>
                </a:solidFill>
                <a:latin typeface="Gill Sans MT" panose="020B0502020104020203" pitchFamily="34" charset="0"/>
              </a:rPr>
              <a:t>I’m giving you this feedback </a:t>
            </a:r>
            <a:r>
              <a:rPr lang="en-GB" sz="2000" i="1" dirty="0" smtClean="0">
                <a:solidFill>
                  <a:srgbClr val="002060"/>
                </a:solidFill>
                <a:latin typeface="Gill Sans MT" panose="020B0502020104020203" pitchFamily="34" charset="0"/>
              </a:rPr>
              <a:t>because I have high expectations for you and </a:t>
            </a:r>
            <a:r>
              <a:rPr lang="en-GB" sz="2000" i="1" dirty="0">
                <a:solidFill>
                  <a:srgbClr val="002060"/>
                </a:solidFill>
                <a:latin typeface="Gill Sans MT" panose="020B0502020104020203" pitchFamily="34" charset="0"/>
              </a:rPr>
              <a:t>I know you </a:t>
            </a:r>
            <a:r>
              <a:rPr lang="en-GB" sz="2000" i="1" dirty="0" smtClean="0">
                <a:solidFill>
                  <a:srgbClr val="002060"/>
                </a:solidFill>
                <a:latin typeface="Gill Sans MT" panose="020B0502020104020203" pitchFamily="34" charset="0"/>
              </a:rPr>
              <a:t>can achieve excellent outcomes’. </a:t>
            </a:r>
            <a:r>
              <a:rPr lang="en-GB" sz="2000" dirty="0" smtClean="0">
                <a:latin typeface="Gill Sans MT" panose="020B0502020104020203" pitchFamily="34" charset="0"/>
              </a:rPr>
              <a:t>This has a </a:t>
            </a:r>
            <a:r>
              <a:rPr lang="en-GB" sz="2000" dirty="0">
                <a:latin typeface="Gill Sans MT" panose="020B0502020104020203" pitchFamily="34" charset="0"/>
              </a:rPr>
              <a:t>dramatic effect on student likelihood to redraft and </a:t>
            </a:r>
            <a:r>
              <a:rPr lang="en-GB" sz="2000" dirty="0" smtClean="0">
                <a:latin typeface="Gill Sans MT" panose="020B0502020104020203" pitchFamily="34" charset="0"/>
              </a:rPr>
              <a:t>their attainment. It also builds trust (Yeager </a:t>
            </a:r>
            <a:r>
              <a:rPr lang="en-GB" sz="2000" dirty="0">
                <a:latin typeface="Gill Sans MT" panose="020B0502020104020203" pitchFamily="34" charset="0"/>
              </a:rPr>
              <a:t>et al., 2014</a:t>
            </a:r>
            <a:r>
              <a:rPr lang="en-GB" sz="2000" dirty="0" smtClean="0">
                <a:latin typeface="Gill Sans MT" panose="020B0502020104020203" pitchFamily="34" charset="0"/>
              </a:rPr>
              <a:t>).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000" dirty="0" smtClean="0"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>
                <a:latin typeface="Gill Sans MT" panose="020B0502020104020203" pitchFamily="34" charset="0"/>
              </a:rPr>
              <a:t>Using</a:t>
            </a:r>
            <a:r>
              <a:rPr lang="en-GB" sz="2000" dirty="0">
                <a:latin typeface="Gill Sans MT" panose="020B0502020104020203" pitchFamily="34" charset="0"/>
              </a:rPr>
              <a:t> framing – telling students </a:t>
            </a:r>
            <a:r>
              <a:rPr lang="en-GB" sz="2000" i="1" dirty="0">
                <a:solidFill>
                  <a:srgbClr val="002060"/>
                </a:solidFill>
                <a:latin typeface="Gill Sans MT" panose="020B0502020104020203" pitchFamily="34" charset="0"/>
              </a:rPr>
              <a:t>“Don’t miss out on the chance to improve</a:t>
            </a:r>
            <a:r>
              <a:rPr lang="en-GB" sz="2000" i="1" dirty="0" smtClean="0">
                <a:solidFill>
                  <a:srgbClr val="002060"/>
                </a:solidFill>
                <a:latin typeface="Gill Sans MT" panose="020B0502020104020203" pitchFamily="34" charset="0"/>
              </a:rPr>
              <a:t>”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000" i="1" dirty="0">
              <a:solidFill>
                <a:srgbClr val="002060"/>
              </a:solidFill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latin typeface="Gill Sans MT" panose="020B0502020104020203" pitchFamily="34" charset="0"/>
              </a:rPr>
              <a:t>Highlighting </a:t>
            </a:r>
            <a:r>
              <a:rPr lang="en-GB" sz="2000" dirty="0" smtClean="0">
                <a:latin typeface="Gill Sans MT" panose="020B0502020104020203" pitchFamily="34" charset="0"/>
              </a:rPr>
              <a:t>how role </a:t>
            </a:r>
            <a:r>
              <a:rPr lang="en-GB" sz="2000" dirty="0">
                <a:latin typeface="Gill Sans MT" panose="020B0502020104020203" pitchFamily="34" charset="0"/>
              </a:rPr>
              <a:t>models </a:t>
            </a:r>
            <a:r>
              <a:rPr lang="en-GB" sz="2000" dirty="0" smtClean="0">
                <a:latin typeface="Gill Sans MT" panose="020B0502020104020203" pitchFamily="34" charset="0"/>
              </a:rPr>
              <a:t>use the skill – </a:t>
            </a:r>
            <a:r>
              <a:rPr lang="en-GB" sz="2000" i="1" dirty="0" smtClean="0">
                <a:solidFill>
                  <a:srgbClr val="002060"/>
                </a:solidFill>
                <a:latin typeface="Gill Sans MT" panose="020B0502020104020203" pitchFamily="34" charset="0"/>
              </a:rPr>
              <a:t>“Great mathematicians always check their answers”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000" i="1" dirty="0" smtClean="0">
              <a:solidFill>
                <a:srgbClr val="002060"/>
              </a:solidFill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>
                <a:latin typeface="Gill Sans MT" panose="020B0502020104020203" pitchFamily="34" charset="0"/>
              </a:rPr>
              <a:t>Emphasising</a:t>
            </a:r>
            <a:r>
              <a:rPr lang="en-GB" sz="2000" dirty="0">
                <a:latin typeface="Gill Sans MT" panose="020B0502020104020203" pitchFamily="34" charset="0"/>
              </a:rPr>
              <a:t> social norms – noting that the majority of students act on </a:t>
            </a:r>
            <a:r>
              <a:rPr lang="en-GB" sz="2000" dirty="0" smtClean="0">
                <a:latin typeface="Gill Sans MT" panose="020B0502020104020203" pitchFamily="34" charset="0"/>
              </a:rPr>
              <a:t>feedback: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000" dirty="0" smtClean="0">
              <a:latin typeface="Gill Sans MT" panose="020B0502020104020203" pitchFamily="34" charset="0"/>
            </a:endParaRP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en-GB" sz="2000" i="1" dirty="0">
                <a:solidFill>
                  <a:srgbClr val="002060"/>
                </a:solidFill>
                <a:latin typeface="Gill Sans MT" panose="020B0502020104020203" pitchFamily="34" charset="0"/>
              </a:rPr>
              <a:t>“I gave this feedback to a student two years’ ago; she used it to…”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en-GB" sz="2000" i="1" dirty="0">
                <a:solidFill>
                  <a:srgbClr val="002060"/>
                </a:solidFill>
                <a:latin typeface="Gill Sans MT" panose="020B0502020104020203" pitchFamily="34" charset="0"/>
              </a:rPr>
              <a:t>“The chief examiner has said that</a:t>
            </a:r>
            <a:r>
              <a:rPr lang="en-GB" sz="2000" i="1" dirty="0" smtClean="0">
                <a:solidFill>
                  <a:srgbClr val="002060"/>
                </a:solidFill>
                <a:latin typeface="Gill Sans MT" panose="020B0502020104020203" pitchFamily="34" charset="0"/>
              </a:rPr>
              <a:t>…”</a:t>
            </a:r>
            <a:endParaRPr lang="en-GB" sz="2000" i="1" dirty="0">
              <a:solidFill>
                <a:srgbClr val="002060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28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66" y="1351128"/>
            <a:ext cx="6265875" cy="51660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5155" y="2183642"/>
            <a:ext cx="5336421" cy="39032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2326" y="130090"/>
            <a:ext cx="119203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Setting the environment for effective feedback</a:t>
            </a:r>
            <a:endParaRPr lang="en-GB" sz="2800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3687" y="130090"/>
            <a:ext cx="249555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98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1458</Words>
  <Application>Microsoft Office PowerPoint</Application>
  <PresentationFormat>Widescreen</PresentationFormat>
  <Paragraphs>141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Adobe Ming Std L</vt:lpstr>
      <vt:lpstr>Arial</vt:lpstr>
      <vt:lpstr>Calibri</vt:lpstr>
      <vt:lpstr>Calibri Light</vt:lpstr>
      <vt:lpstr>Courier New</vt:lpstr>
      <vt:lpstr>Gill Sans MT</vt:lpstr>
      <vt:lpstr>inherit</vt:lpstr>
      <vt:lpstr>Open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Thornleigh Salesian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Bingley</dc:creator>
  <cp:lastModifiedBy>Chris Bingley</cp:lastModifiedBy>
  <cp:revision>39</cp:revision>
  <dcterms:created xsi:type="dcterms:W3CDTF">2020-03-04T12:33:17Z</dcterms:created>
  <dcterms:modified xsi:type="dcterms:W3CDTF">2020-07-10T08:07:25Z</dcterms:modified>
</cp:coreProperties>
</file>