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4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09"/>
    <p:restoredTop sz="94557"/>
  </p:normalViewPr>
  <p:slideViewPr>
    <p:cSldViewPr snapToGrid="0" snapToObjects="1">
      <p:cViewPr varScale="1">
        <p:scale>
          <a:sx n="62" d="100"/>
          <a:sy n="62" d="100"/>
        </p:scale>
        <p:origin x="62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ine Bertin" userId="76da5630-589b-40be-9ec0-aac3d17e0731" providerId="ADAL" clId="{9DCA5150-9C01-489D-A65D-52686D1A361B}"/>
    <pc:docChg chg="modSld">
      <pc:chgData name="Charline Bertin" userId="76da5630-589b-40be-9ec0-aac3d17e0731" providerId="ADAL" clId="{9DCA5150-9C01-489D-A65D-52686D1A361B}" dt="2021-11-16T13:58:07.510" v="0" actId="20577"/>
      <pc:docMkLst>
        <pc:docMk/>
      </pc:docMkLst>
      <pc:sldChg chg="modSp mod">
        <pc:chgData name="Charline Bertin" userId="76da5630-589b-40be-9ec0-aac3d17e0731" providerId="ADAL" clId="{9DCA5150-9C01-489D-A65D-52686D1A361B}" dt="2021-11-16T13:58:07.510" v="0" actId="20577"/>
        <pc:sldMkLst>
          <pc:docMk/>
          <pc:sldMk cId="3633566607" sldId="447"/>
        </pc:sldMkLst>
        <pc:spChg chg="mod">
          <ac:chgData name="Charline Bertin" userId="76da5630-589b-40be-9ec0-aac3d17e0731" providerId="ADAL" clId="{9DCA5150-9C01-489D-A65D-52686D1A361B}" dt="2021-11-16T13:58:07.510" v="0" actId="20577"/>
          <ac:spMkLst>
            <pc:docMk/>
            <pc:sldMk cId="3633566607" sldId="447"/>
            <ac:spMk id="2" creationId="{F6450487-45C1-DD43-9BB1-363FB40B68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AD3E0-3F02-224A-A9B6-A50570AF84EC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BC036-B774-934C-BE48-739E72F55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BC036-B774-934C-BE48-739E72F55C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7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481EF-CF27-2440-8944-4726F51A8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E16065-FB1C-004C-A211-5F56AE957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F77F2-651A-6545-AB5D-D98AE6BFC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D2190-3732-A249-906C-E2EA3621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9D15F-EB89-BA4C-BD32-61BDDCF09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304DC-6558-B44F-8892-A8659E38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1C9AD-3796-1E44-869B-D4F0AFDF5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02525-509E-7A4E-8BAF-0A221A1E8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7DA32-22DB-5A4F-96B2-6D28A500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22D0A-6BB5-CE4B-B000-B10F2A252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7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C84868-6707-A245-AA86-694AE5D682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8D9D9-B0D9-0B47-8F16-74C4C5889E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97FDB-B7D9-B146-925E-59DAD565B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EA711-6A0B-7547-86A2-D8FC5C3B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EF6D3-92B5-1C4A-802D-B468F669C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54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mall Title (Les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9B81A12-1FE8-7C47-82CB-7896C729DC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8627773" cy="2968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B9004C-77C7-4548-AD79-5ABDDA9EC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2854" y="0"/>
            <a:ext cx="1062680" cy="10722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DC0035-240D-834D-BA87-F113786C2D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9102" y="134491"/>
            <a:ext cx="1573255" cy="8152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59A91F-0620-3D43-B9BD-84D0EFCAD0A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593" y="6189791"/>
            <a:ext cx="2697547" cy="585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15F9D9-E9A6-CA42-91E0-D7AACD0D02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alphaModFix amt="2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4389" y="6100161"/>
            <a:ext cx="8657968" cy="77049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24161" y="426596"/>
            <a:ext cx="4370790" cy="1350290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4541" y="445507"/>
            <a:ext cx="401794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/>
              <a:t>What went well? 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24161" y="2009034"/>
            <a:ext cx="7685996" cy="4350034"/>
          </a:xfrm>
          <a:prstGeom prst="rect">
            <a:avLst/>
          </a:prstGeom>
          <a:solidFill>
            <a:srgbClr val="00B0F0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24161" y="2060589"/>
            <a:ext cx="4017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Student targets: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741617" y="449152"/>
            <a:ext cx="3051486" cy="1351672"/>
          </a:xfrm>
          <a:prstGeom prst="rect">
            <a:avLst/>
          </a:prstGeom>
          <a:solidFill>
            <a:srgbClr val="FFA309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 userDrawn="1"/>
        </p:nvSpPr>
        <p:spPr>
          <a:xfrm>
            <a:off x="4704350" y="455937"/>
            <a:ext cx="3272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Literacy / basic errors: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196728" y="764071"/>
            <a:ext cx="4225656" cy="8948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7" name="Picture 2" descr="See the source image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705" y="1244456"/>
            <a:ext cx="417975" cy="4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44925" y="791476"/>
            <a:ext cx="4225925" cy="858837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00B050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Rectangle 2"/>
          <p:cNvSpPr/>
          <p:nvPr userDrawn="1"/>
        </p:nvSpPr>
        <p:spPr>
          <a:xfrm>
            <a:off x="205216" y="2411041"/>
            <a:ext cx="7501870" cy="3778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330" y="2097301"/>
            <a:ext cx="508773" cy="413378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4807495" y="794491"/>
            <a:ext cx="2882537" cy="886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303" y="456624"/>
            <a:ext cx="435846" cy="435846"/>
          </a:xfrm>
          <a:prstGeom prst="rect">
            <a:avLst/>
          </a:prstGeom>
        </p:spPr>
      </p:pic>
      <p:sp>
        <p:nvSpPr>
          <p:cNvPr id="4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807495" y="796396"/>
            <a:ext cx="2795451" cy="884484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00B050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911698" y="2009034"/>
            <a:ext cx="4150239" cy="349551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3844413" y="6380351"/>
            <a:ext cx="8314914" cy="476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031264" y="2778624"/>
            <a:ext cx="3891153" cy="1725921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rgbClr val="7030A0"/>
                </a:solidFill>
              </a:defRPr>
            </a:lvl1pPr>
          </a:lstStyle>
          <a:p>
            <a:pPr lvl="0"/>
            <a:r>
              <a:rPr lang="en-GB" dirty="0"/>
              <a:t>Next steps to improve:</a:t>
            </a:r>
          </a:p>
          <a:p>
            <a:pPr lvl="0"/>
            <a:endParaRPr lang="en-GB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F5419DF-102B-A248-AD93-55DDC0CFB6C4}"/>
              </a:ext>
            </a:extLst>
          </p:cNvPr>
          <p:cNvSpPr/>
          <p:nvPr userDrawn="1"/>
        </p:nvSpPr>
        <p:spPr>
          <a:xfrm>
            <a:off x="7820172" y="5966368"/>
            <a:ext cx="4254904" cy="587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/>
          <p:cNvSpPr txBox="1"/>
          <p:nvPr userDrawn="1"/>
        </p:nvSpPr>
        <p:spPr>
          <a:xfrm>
            <a:off x="7857499" y="6019138"/>
            <a:ext cx="41548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Action: Respond</a:t>
            </a:r>
            <a:r>
              <a:rPr lang="en-GB" sz="1800" b="1" baseline="0" dirty="0"/>
              <a:t> to the target(s) relevant to your work using </a:t>
            </a:r>
            <a:r>
              <a:rPr lang="en-GB" sz="2400" b="1" baseline="0" dirty="0">
                <a:solidFill>
                  <a:srgbClr val="7030A0"/>
                </a:solidFill>
              </a:rPr>
              <a:t>purple pen.</a:t>
            </a:r>
            <a:endParaRPr lang="en-GB" sz="1800" b="1" dirty="0">
              <a:solidFill>
                <a:srgbClr val="7030A0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7360" y="6293664"/>
            <a:ext cx="541967" cy="54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3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9C555-245E-374C-B92B-58E415983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6B90C-393E-8B4F-A454-849F8DE78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E9652-B9A6-4F43-87F8-13A9DD417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02B9-645F-7148-AFE8-374902A7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A5550-5F7F-F043-9389-3C353703C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0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E48E6-866B-0B43-B410-C5E583DD6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C5F60-C69B-AE45-AD80-0D8B9E83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A1D61-D165-C344-9E42-F1A18AF46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D598B-2B59-754A-9F09-627A3991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CBB75-28C3-CE4E-A70E-58C18CAEA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4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075F5-3054-2C49-AF12-5BB60624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B9C6-E448-9440-AF81-E679200B4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2937BE-179D-0142-A4E3-EDE6A00A1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09051-7EAA-A44C-9483-5CE2B5A3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6545C-253E-DE4A-A934-B8BC7FD8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9DE835-C476-3340-8EAB-96CBC592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DB7DE-9D1F-7C4C-BE60-F3B21F5C8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34ECA-6E36-EE47-A545-7AA23D657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2E4712-B415-124D-BA52-18E3C7C71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23F839-6D9B-404F-84ED-C7780A456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B8019-3A5F-9946-A82E-E5C9DAF1C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2B80CC-D3AF-8344-9C8E-DC357BC2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4C5A08-210A-7340-8A1A-E0288226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765A7B-CBE6-1B41-A1B7-63491A305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0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9A863-222C-0D4F-AD6E-A68329F41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890115-EEB8-7645-8664-7AAAB0C9C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9579FB-5A22-8C48-9128-03617A773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1BFDF8-1BD4-8D49-B999-BB6C67B8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4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A54F83-8C2D-5942-9CFF-4DF76E07B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2D6D4E-7950-A84A-A20F-2B7D53554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2F9EC-B687-FA4B-A1E2-CB886F1DF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F6231-FD09-4942-8923-79C361238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F1D37-0436-2148-B2B1-4257C7E21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B29853-7F6F-734B-8630-8F37B33ECB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7EACA-0043-7348-A485-81E2F497E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64E48-FA35-CD4E-A97F-AA878EF4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9D0055-B4F2-8741-89D4-FEFE79FA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0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5CFAE-F540-2D48-A823-87D9AF18C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6E331-5C61-AC48-844C-931CD090F5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FE06C0-E7AB-7842-A6EB-5581949CE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C0AEE-F773-0348-987D-252D10507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E6B30-7266-FA45-B197-F17B6CC44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EAA27-59AF-B441-94AF-D28187F18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30D70B-1AA1-1542-84C7-4E5B0AE53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3DD5E-AD61-8348-AEDF-B97180A38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208FB-1F28-6F4F-8A97-DC41BD369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185B9-70DE-4649-840B-C342BE1B8A2D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03F6-CD6C-7E45-B944-F1E2E8D2D3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C1F77-8E29-7342-91CC-570BF0AA58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8A300-837F-E946-81FD-B29D1DBE7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2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A better understanding of what is expected and all of you could describe yourselves.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244925" y="2447669"/>
            <a:ext cx="7444848" cy="3613935"/>
          </a:xfrm>
        </p:spPr>
        <p:txBody>
          <a:bodyPr numCol="2">
            <a:normAutofit/>
          </a:bodyPr>
          <a:lstStyle/>
          <a:p>
            <a:pPr marL="342900" indent="-342900">
              <a:buAutoNum type="arabicPeriod"/>
            </a:pPr>
            <a:r>
              <a:rPr lang="en-GB" sz="2000" dirty="0"/>
              <a:t>Task should be clearly labelled and underlined with a </a:t>
            </a:r>
            <a:r>
              <a:rPr lang="en-GB" sz="2000" u="sng" dirty="0"/>
              <a:t>ruler.</a:t>
            </a:r>
          </a:p>
          <a:p>
            <a:pPr marL="342900" indent="-342900">
              <a:buAutoNum type="arabicPeriod"/>
            </a:pPr>
            <a:r>
              <a:rPr lang="en-GB" sz="2000" dirty="0"/>
              <a:t>Answer bullet point 1.</a:t>
            </a:r>
          </a:p>
          <a:p>
            <a:pPr marL="342900" indent="-342900">
              <a:buAutoNum type="arabicPeriod"/>
            </a:pPr>
            <a:r>
              <a:rPr lang="en-GB" sz="2000" dirty="0"/>
              <a:t>Answer bullet point 2.</a:t>
            </a:r>
          </a:p>
          <a:p>
            <a:pPr marL="342900" indent="-342900">
              <a:buAutoNum type="arabicPeriod"/>
            </a:pPr>
            <a:r>
              <a:rPr lang="en-GB" sz="2000" dirty="0"/>
              <a:t>Answer bullet point 3.</a:t>
            </a:r>
          </a:p>
          <a:p>
            <a:pPr marL="342900" indent="-342900">
              <a:buAutoNum type="arabicPeriod"/>
            </a:pPr>
            <a:r>
              <a:rPr lang="en-GB" sz="2000" dirty="0"/>
              <a:t>Answer bullet point 4.</a:t>
            </a:r>
          </a:p>
          <a:p>
            <a:pPr marL="342900" indent="-342900">
              <a:buAutoNum type="arabicPeriod"/>
            </a:pPr>
            <a:r>
              <a:rPr lang="en-GB" sz="2000" dirty="0"/>
              <a:t>Answer bullet point 5.</a:t>
            </a:r>
          </a:p>
          <a:p>
            <a:pPr marL="342900" indent="-342900">
              <a:buAutoNum type="arabicPeriod"/>
            </a:pPr>
            <a:r>
              <a:rPr lang="en-GB" sz="2000" dirty="0"/>
              <a:t>Check your spelling</a:t>
            </a:r>
          </a:p>
          <a:p>
            <a:pPr marL="342900" indent="-342900">
              <a:buAutoNum type="arabicPeriod"/>
            </a:pPr>
            <a:r>
              <a:rPr lang="en-GB" sz="2000" dirty="0"/>
              <a:t>It’s plural = add an ‘s’</a:t>
            </a:r>
          </a:p>
          <a:p>
            <a:pPr marL="342900" indent="-342900">
              <a:buAutoNum type="arabicPeriod"/>
            </a:pPr>
            <a:r>
              <a:rPr lang="en-GB" sz="2000" dirty="0"/>
              <a:t>You are missing a word.</a:t>
            </a:r>
          </a:p>
          <a:p>
            <a:pPr marL="342900" indent="-342900">
              <a:buAutoNum type="arabicPeriod"/>
            </a:pPr>
            <a:r>
              <a:rPr lang="en-GB" sz="2000" dirty="0"/>
              <a:t>This word is feminine.</a:t>
            </a:r>
          </a:p>
          <a:p>
            <a:pPr marL="342900" indent="-342900">
              <a:buAutoNum type="arabicPeriod"/>
            </a:pPr>
            <a:r>
              <a:rPr lang="en-GB" sz="2000"/>
              <a:t>This </a:t>
            </a:r>
            <a:r>
              <a:rPr lang="en-GB" sz="2000" dirty="0"/>
              <a:t>word is masculine</a:t>
            </a:r>
          </a:p>
          <a:p>
            <a:pPr marL="342900" indent="-342900">
              <a:buAutoNum type="arabicPeriod"/>
            </a:pPr>
            <a:r>
              <a:rPr lang="en-GB" sz="2000" dirty="0"/>
              <a:t>English word – translate into Spanish.</a:t>
            </a:r>
          </a:p>
          <a:p>
            <a:pPr marL="342900" indent="-342900">
              <a:buAutoNum type="arabicPeriod"/>
            </a:pPr>
            <a:r>
              <a:rPr lang="en-GB" sz="2000" dirty="0"/>
              <a:t>You are missing an accent.</a:t>
            </a:r>
          </a:p>
          <a:p>
            <a:pPr marL="342900" indent="-342900">
              <a:buAutoNum type="arabicPeriod"/>
            </a:pPr>
            <a:endParaRPr lang="en-GB" sz="2000" dirty="0"/>
          </a:p>
          <a:p>
            <a:pPr marL="342900" indent="-342900">
              <a:buAutoNum type="arabicPeriod"/>
            </a:pPr>
            <a:endParaRPr lang="en-GB" sz="105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me </a:t>
            </a:r>
            <a:r>
              <a:rPr lang="en-GB" dirty="0" err="1"/>
              <a:t>llamo</a:t>
            </a:r>
            <a:r>
              <a:rPr lang="en-GB" dirty="0"/>
              <a:t>, un </a:t>
            </a:r>
            <a:r>
              <a:rPr lang="en-GB" dirty="0" err="1"/>
              <a:t>conejo</a:t>
            </a:r>
            <a:r>
              <a:rPr lang="en-GB" dirty="0"/>
              <a:t>, me </a:t>
            </a:r>
            <a:r>
              <a:rPr lang="en-GB" dirty="0" err="1"/>
              <a:t>gustaría</a:t>
            </a:r>
            <a:r>
              <a:rPr lang="en-GB" dirty="0"/>
              <a:t>, una </a:t>
            </a:r>
            <a:r>
              <a:rPr lang="en-GB" dirty="0" err="1"/>
              <a:t>hermana</a:t>
            </a:r>
            <a:r>
              <a:rPr lang="en-GB" dirty="0"/>
              <a:t>, un </a:t>
            </a:r>
            <a:r>
              <a:rPr lang="en-GB" dirty="0" err="1"/>
              <a:t>hermano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055922" y="2121437"/>
            <a:ext cx="3891153" cy="3301168"/>
          </a:xfrm>
        </p:spPr>
        <p:txBody>
          <a:bodyPr>
            <a:normAutofit/>
          </a:bodyPr>
          <a:lstStyle/>
          <a:p>
            <a:r>
              <a:rPr lang="en-GB" sz="2000" u="sng" dirty="0"/>
              <a:t>Next steps to improve my work:</a:t>
            </a:r>
          </a:p>
          <a:p>
            <a:pPr marL="457200" indent="-457200">
              <a:buAutoNum type="alphaLcPeriod"/>
            </a:pPr>
            <a:r>
              <a:rPr lang="en-GB" sz="2000" b="0" dirty="0"/>
              <a:t>Describe your ideal pet.</a:t>
            </a:r>
          </a:p>
          <a:p>
            <a:pPr marL="457200" indent="-457200">
              <a:buAutoNum type="alphaLcPeriod"/>
            </a:pPr>
            <a:r>
              <a:rPr lang="en-GB" sz="2000" b="0" dirty="0"/>
              <a:t>Add a colour.</a:t>
            </a:r>
          </a:p>
          <a:p>
            <a:pPr marL="457200" indent="-457200">
              <a:buAutoNum type="alphaLcPeriod"/>
            </a:pPr>
            <a:r>
              <a:rPr lang="en-GB" sz="2000" b="0" dirty="0"/>
              <a:t>Add a size adjective</a:t>
            </a:r>
          </a:p>
          <a:p>
            <a:pPr marL="457200" indent="-457200">
              <a:buAutoNum type="alphaLcPeriod"/>
            </a:pPr>
            <a:r>
              <a:rPr lang="en-GB" sz="2000" b="0" dirty="0"/>
              <a:t>Say which animal you don’t like</a:t>
            </a:r>
          </a:p>
          <a:p>
            <a:pPr marL="457200" indent="-457200">
              <a:buAutoNum type="alphaLcPeriod"/>
            </a:pPr>
            <a:r>
              <a:rPr lang="en-GB" sz="2000" b="0" dirty="0"/>
              <a:t>Use intensifiers – </a:t>
            </a:r>
            <a:r>
              <a:rPr lang="en-GB" sz="2000" b="0" dirty="0" err="1"/>
              <a:t>bastante</a:t>
            </a:r>
            <a:r>
              <a:rPr lang="en-GB" sz="2000" b="0" dirty="0"/>
              <a:t>, </a:t>
            </a:r>
            <a:r>
              <a:rPr lang="en-GB" sz="2000" b="0" dirty="0" err="1"/>
              <a:t>muy</a:t>
            </a:r>
            <a:r>
              <a:rPr lang="en-GB" sz="2000" b="0" dirty="0"/>
              <a:t>, un poco</a:t>
            </a:r>
          </a:p>
          <a:p>
            <a:pPr marL="457200" indent="-457200">
              <a:buAutoNum type="alphaLcPeriod"/>
            </a:pPr>
            <a:r>
              <a:rPr lang="en-GB" sz="2000" b="0" dirty="0"/>
              <a:t>Describe your personality</a:t>
            </a:r>
          </a:p>
          <a:p>
            <a:pPr marL="342900" indent="-342900">
              <a:buFontTx/>
              <a:buChar char="-"/>
            </a:pPr>
            <a:endParaRPr lang="en-GB" sz="2000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450487-45C1-DD43-9BB1-363FB40B689E}"/>
              </a:ext>
            </a:extLst>
          </p:cNvPr>
          <p:cNvSpPr txBox="1"/>
          <p:nvPr/>
        </p:nvSpPr>
        <p:spPr>
          <a:xfrm>
            <a:off x="4942318" y="0"/>
            <a:ext cx="169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FEEDBACK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3566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144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Charline Bertin</cp:lastModifiedBy>
  <cp:revision>25</cp:revision>
  <dcterms:created xsi:type="dcterms:W3CDTF">2020-01-30T10:34:48Z</dcterms:created>
  <dcterms:modified xsi:type="dcterms:W3CDTF">2021-11-16T13:58:08Z</dcterms:modified>
</cp:coreProperties>
</file>