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63" r:id="rId3"/>
  </p:sldMasterIdLst>
  <p:notesMasterIdLst>
    <p:notesMasterId r:id="rId3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12192000" cy="6858000"/>
  <p:notesSz cx="6810375"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jj6nJ5yxwszwmGE6jQTF8J7JllL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44"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customschemas.google.com/relationships/presentationmetadata" Target="meta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200"/>
              <a:buFont typeface="Calibri"/>
              <a:buNone/>
            </a:pPr>
            <a:r>
              <a:rPr lang="en-GB" dirty="0"/>
              <a:t>Welcome, introduce each other and session.</a:t>
            </a:r>
            <a:endParaRPr dirty="0"/>
          </a:p>
          <a:p>
            <a:pPr marL="0" lvl="0" indent="0" algn="l" rtl="0">
              <a:spcBef>
                <a:spcPts val="0"/>
              </a:spcBef>
              <a:spcAft>
                <a:spcPts val="0"/>
              </a:spcAft>
              <a:buClr>
                <a:schemeClr val="lt1"/>
              </a:buClr>
              <a:buSzPts val="1200"/>
              <a:buFont typeface="Calibri"/>
              <a:buNone/>
            </a:pPr>
            <a:r>
              <a:rPr lang="en-GB" dirty="0"/>
              <a:t>This is a practice session for subject hubs on curriculum.</a:t>
            </a:r>
            <a:endParaRPr dirty="0"/>
          </a:p>
          <a:p>
            <a:pPr marL="0" lvl="0" indent="0" algn="l" rtl="0">
              <a:spcBef>
                <a:spcPts val="0"/>
              </a:spcBef>
              <a:spcAft>
                <a:spcPts val="0"/>
              </a:spcAft>
              <a:buClr>
                <a:schemeClr val="lt1"/>
              </a:buClr>
              <a:buSzPts val="1200"/>
              <a:buFont typeface="Calibri"/>
              <a:buNone/>
            </a:pPr>
            <a:r>
              <a:rPr lang="en-GB" dirty="0"/>
              <a:t>It is the first of many, as part of an ambitious LA wide project</a:t>
            </a:r>
            <a:endParaRPr dirty="0"/>
          </a:p>
          <a:p>
            <a:pPr marL="0" lvl="0" indent="0" algn="l" rtl="0">
              <a:spcBef>
                <a:spcPts val="0"/>
              </a:spcBef>
              <a:spcAft>
                <a:spcPts val="0"/>
              </a:spcAft>
              <a:buClr>
                <a:schemeClr val="lt1"/>
              </a:buClr>
              <a:buSzPts val="1200"/>
              <a:buFont typeface="Calibri"/>
              <a:buNone/>
            </a:pPr>
            <a:r>
              <a:rPr lang="en-GB" dirty="0"/>
              <a:t>We appreciate your feedback.</a:t>
            </a:r>
            <a:endParaRPr dirty="0"/>
          </a:p>
          <a:p>
            <a:pPr marL="0" lvl="0" indent="0" algn="l" rtl="0">
              <a:spcBef>
                <a:spcPts val="0"/>
              </a:spcBef>
              <a:spcAft>
                <a:spcPts val="0"/>
              </a:spcAft>
              <a:buClr>
                <a:schemeClr val="lt1"/>
              </a:buClr>
              <a:buSzPts val="1200"/>
              <a:buFont typeface="Calibri"/>
              <a:buNone/>
            </a:pPr>
            <a:endParaRPr dirty="0"/>
          </a:p>
          <a:p>
            <a:pPr marL="0" lvl="0" indent="0" algn="l" rtl="0">
              <a:spcBef>
                <a:spcPts val="0"/>
              </a:spcBef>
              <a:spcAft>
                <a:spcPts val="0"/>
              </a:spcAft>
              <a:buClr>
                <a:schemeClr val="lt1"/>
              </a:buClr>
              <a:buSzPts val="1200"/>
              <a:buFont typeface="Calibri"/>
              <a:buNone/>
            </a:pPr>
            <a:r>
              <a:rPr lang="en-GB" dirty="0"/>
              <a:t>It is within the remit of support without judgement. We are here to genuinely help you and to facilitate helping each other. The reason is that we impact approximately 19 thousand pupils across the LA. </a:t>
            </a:r>
            <a:endParaRPr dirty="0"/>
          </a:p>
          <a:p>
            <a:pPr marL="0" lvl="0" indent="0" algn="l" rtl="0">
              <a:spcBef>
                <a:spcPts val="0"/>
              </a:spcBef>
              <a:spcAft>
                <a:spcPts val="0"/>
              </a:spcAft>
              <a:buClr>
                <a:schemeClr val="lt1"/>
              </a:buClr>
              <a:buSzPts val="1200"/>
              <a:buFont typeface="Calibri"/>
              <a:buNone/>
            </a:pPr>
            <a:endParaRPr dirty="0"/>
          </a:p>
          <a:p>
            <a:pPr marL="0" lvl="0" indent="0" algn="l" rtl="0">
              <a:spcBef>
                <a:spcPts val="0"/>
              </a:spcBef>
              <a:spcAft>
                <a:spcPts val="0"/>
              </a:spcAft>
              <a:buClr>
                <a:schemeClr val="lt1"/>
              </a:buClr>
              <a:buSzPts val="1200"/>
              <a:buFont typeface="Calibri"/>
              <a:buNone/>
            </a:pPr>
            <a:endParaRPr dirty="0"/>
          </a:p>
          <a:p>
            <a:pPr marL="0" lvl="0" indent="0" algn="l" rtl="0">
              <a:spcBef>
                <a:spcPts val="0"/>
              </a:spcBef>
              <a:spcAft>
                <a:spcPts val="0"/>
              </a:spcAft>
              <a:buClr>
                <a:schemeClr val="lt1"/>
              </a:buClr>
              <a:buSzPts val="1200"/>
              <a:buFont typeface="Calibri"/>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Discuss for 2 minutes. Take feedback.</a:t>
            </a:r>
            <a:endParaRPr dirty="0"/>
          </a:p>
          <a:p>
            <a:pPr marL="0" lvl="0" indent="0" algn="l" rtl="0">
              <a:spcBef>
                <a:spcPts val="0"/>
              </a:spcBef>
              <a:spcAft>
                <a:spcPts val="0"/>
              </a:spcAft>
              <a:buNone/>
            </a:pPr>
            <a:r>
              <a:rPr lang="en-GB" dirty="0"/>
              <a:t>You may have thought about:</a:t>
            </a:r>
            <a:endParaRPr dirty="0"/>
          </a:p>
          <a:p>
            <a:pPr marL="0" lvl="0" indent="0" algn="l" rtl="0">
              <a:spcBef>
                <a:spcPts val="0"/>
              </a:spcBef>
              <a:spcAft>
                <a:spcPts val="0"/>
              </a:spcAft>
              <a:buNone/>
            </a:pPr>
            <a:r>
              <a:rPr lang="en-GB" dirty="0"/>
              <a:t>Key stage 4 – equity of access to geography, equal pathways, freedom of choice. Key stages 1 to 3, time-limited interventions which do not limit the curriculum for some pupils. Cultural capital, e.g. when teaching abstract aspects such as the weather cycle or maps. Ambition in relation to grammar, disciplinary vocabulary and conjugation (stem and ending). Scripting in Urdu and Arabic. </a:t>
            </a:r>
            <a:endParaRPr dirty="0"/>
          </a:p>
          <a:p>
            <a:pPr marL="0" lvl="0" indent="0" algn="l" rtl="0">
              <a:spcBef>
                <a:spcPts val="0"/>
              </a:spcBef>
              <a:spcAft>
                <a:spcPts val="0"/>
              </a:spcAft>
              <a:buNone/>
            </a:pPr>
            <a:r>
              <a:rPr lang="en-GB" dirty="0"/>
              <a:t>All schools – reading support for the lowest 20% of readers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Prior to an inspection, the team will gather this information from any previous inspection report, especially AFIs and any evidence around curriculum. The website, around overarching curriculum including reading support and phonics, any information about SEND. </a:t>
            </a:r>
            <a:endParaRPr dirty="0"/>
          </a:p>
          <a:p>
            <a:pPr marL="0" lvl="0" indent="0" algn="l" rtl="0">
              <a:spcBef>
                <a:spcPts val="0"/>
              </a:spcBef>
              <a:spcAft>
                <a:spcPts val="0"/>
              </a:spcAft>
              <a:buNone/>
            </a:pPr>
            <a:r>
              <a:rPr lang="en-GB" dirty="0"/>
              <a:t>Parent view</a:t>
            </a:r>
            <a:endParaRPr dirty="0"/>
          </a:p>
          <a:p>
            <a:pPr marL="0" lvl="0" indent="0" algn="l" rtl="0">
              <a:spcBef>
                <a:spcPts val="0"/>
              </a:spcBef>
              <a:spcAft>
                <a:spcPts val="0"/>
              </a:spcAft>
              <a:buNone/>
            </a:pPr>
            <a:r>
              <a:rPr lang="en-GB" dirty="0"/>
              <a:t>IDSR and externally published data</a:t>
            </a:r>
            <a:endParaRPr dirty="0"/>
          </a:p>
          <a:p>
            <a:pPr marL="0" lvl="0" indent="0" algn="l" rtl="0">
              <a:spcBef>
                <a:spcPts val="0"/>
              </a:spcBef>
              <a:spcAft>
                <a:spcPts val="0"/>
              </a:spcAft>
              <a:buNone/>
            </a:pPr>
            <a:r>
              <a:rPr lang="en-GB" dirty="0"/>
              <a:t>Website, including curriculum</a:t>
            </a:r>
            <a:endParaRPr dirty="0"/>
          </a:p>
          <a:p>
            <a:pPr marL="0" lvl="0" indent="0" algn="l" rtl="0">
              <a:spcBef>
                <a:spcPts val="0"/>
              </a:spcBef>
              <a:spcAft>
                <a:spcPts val="0"/>
              </a:spcAft>
              <a:buNone/>
            </a:pPr>
            <a:r>
              <a:rPr lang="en-GB" dirty="0"/>
              <a:t>Social media</a:t>
            </a:r>
            <a:endParaRPr dirty="0"/>
          </a:p>
        </p:txBody>
      </p:sp>
      <p:sp>
        <p:nvSpPr>
          <p:cNvPr id="280" name="Google Shape;280;p1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t>Curriculum ambition, including equity for all in your subject. Do all pupils have access to the same content?</a:t>
            </a:r>
            <a:endParaRPr dirty="0"/>
          </a:p>
          <a:p>
            <a:pPr marL="0" lvl="0" indent="0" algn="l" rtl="0">
              <a:spcBef>
                <a:spcPts val="0"/>
              </a:spcBef>
              <a:spcAft>
                <a:spcPts val="0"/>
              </a:spcAft>
              <a:buNone/>
            </a:pPr>
            <a:r>
              <a:rPr lang="en-GB" sz="1200" dirty="0"/>
              <a:t>National curriculum coverage for all pupils. Equal ability to take the subject at key stage 4.</a:t>
            </a:r>
            <a:endParaRPr dirty="0"/>
          </a:p>
          <a:p>
            <a:pPr marL="0" lvl="0" indent="0" algn="l" rtl="0">
              <a:spcBef>
                <a:spcPts val="0"/>
              </a:spcBef>
              <a:spcAft>
                <a:spcPts val="0"/>
              </a:spcAft>
              <a:buNone/>
            </a:pPr>
            <a:r>
              <a:rPr lang="en-GB" sz="1200" dirty="0"/>
              <a:t>Effectiveness of subject curriculum design to help all pupils to remember the most important knowledge.</a:t>
            </a:r>
            <a:endParaRPr dirty="0"/>
          </a:p>
          <a:p>
            <a:pPr marL="0" lvl="0" indent="0" algn="l" rtl="0">
              <a:spcBef>
                <a:spcPts val="0"/>
              </a:spcBef>
              <a:spcAft>
                <a:spcPts val="0"/>
              </a:spcAft>
              <a:buNone/>
            </a:pPr>
            <a:r>
              <a:rPr lang="en-GB" sz="1200" dirty="0"/>
              <a:t>In EYFS, curriculum design may look at components within communication and language and the prime areas of learning. </a:t>
            </a:r>
            <a:endParaRPr dirty="0"/>
          </a:p>
          <a:p>
            <a:pPr marL="0" lvl="0" indent="0" algn="l" rtl="0">
              <a:spcBef>
                <a:spcPts val="0"/>
              </a:spcBef>
              <a:spcAft>
                <a:spcPts val="0"/>
              </a:spcAft>
              <a:buNone/>
            </a:pPr>
            <a:r>
              <a:rPr lang="en-GB" sz="1200" dirty="0"/>
              <a:t>Components and sequencing. This is important to aid fluency. </a:t>
            </a:r>
            <a:endParaRPr dirty="0"/>
          </a:p>
          <a:p>
            <a:pPr marL="0" lvl="0" indent="0" algn="l" rtl="0">
              <a:spcBef>
                <a:spcPts val="0"/>
              </a:spcBef>
              <a:spcAft>
                <a:spcPts val="0"/>
              </a:spcAft>
              <a:buNone/>
            </a:pPr>
            <a:r>
              <a:rPr lang="en-GB" sz="1200" dirty="0"/>
              <a:t>Physical and human geography interwoven. Mapwork woven through the curriculum, </a:t>
            </a:r>
            <a:endParaRPr dirty="0"/>
          </a:p>
          <a:p>
            <a:pPr marL="0" lvl="0" indent="0" algn="l" rtl="0">
              <a:spcBef>
                <a:spcPts val="0"/>
              </a:spcBef>
              <a:spcAft>
                <a:spcPts val="0"/>
              </a:spcAft>
              <a:buNone/>
            </a:pPr>
            <a:r>
              <a:rPr lang="en-GB" sz="1200" dirty="0"/>
              <a:t>Reading and vocabulary development. </a:t>
            </a:r>
            <a:endParaRPr dirty="0"/>
          </a:p>
          <a:p>
            <a:pPr marL="0" lvl="0" indent="0" algn="l" rtl="0">
              <a:spcBef>
                <a:spcPts val="0"/>
              </a:spcBef>
              <a:spcAft>
                <a:spcPts val="0"/>
              </a:spcAft>
              <a:buNone/>
            </a:pPr>
            <a:r>
              <a:rPr lang="en-GB" sz="1200" dirty="0"/>
              <a:t>Assessment information and how this aids pedagogy and curriculum design. </a:t>
            </a:r>
            <a:endParaRPr dirty="0"/>
          </a:p>
          <a:p>
            <a:pPr marL="0" lvl="0" indent="0" algn="l" rtl="0">
              <a:spcBef>
                <a:spcPts val="0"/>
              </a:spcBef>
              <a:spcAft>
                <a:spcPts val="0"/>
              </a:spcAft>
              <a:buNone/>
            </a:pPr>
            <a:r>
              <a:rPr lang="en-GB" sz="1200" dirty="0"/>
              <a:t>Support for SEND. This may include appropriate curriculums in specialist settings, that are again broken down into components. So, for example, if pupils need a curriculum to support cognition and learning, physical development such as motor skills, what are the components and end points for these? </a:t>
            </a:r>
            <a:endParaRPr dirty="0"/>
          </a:p>
          <a:p>
            <a:pPr marL="0" lvl="0" indent="0" algn="l" rtl="0">
              <a:spcBef>
                <a:spcPts val="0"/>
              </a:spcBef>
              <a:spcAft>
                <a:spcPts val="0"/>
              </a:spcAft>
              <a:buNone/>
            </a:pPr>
            <a:r>
              <a:rPr lang="en-GB" sz="1200" dirty="0"/>
              <a:t>Enrichment and clubs.</a:t>
            </a:r>
            <a:endParaRPr dirty="0"/>
          </a:p>
          <a:p>
            <a:pPr marL="0" lvl="0" indent="0" algn="l" rtl="0">
              <a:spcBef>
                <a:spcPts val="0"/>
              </a:spcBef>
              <a:spcAft>
                <a:spcPts val="0"/>
              </a:spcAft>
              <a:buNone/>
            </a:pPr>
            <a:r>
              <a:rPr lang="en-GB" sz="1200" dirty="0"/>
              <a:t>Options process and uptake at key stages 4 and 5</a:t>
            </a:r>
            <a:endParaRPr dirty="0"/>
          </a:p>
          <a:p>
            <a:pPr marL="0" lvl="0" indent="0" algn="l" rtl="0">
              <a:spcBef>
                <a:spcPts val="0"/>
              </a:spcBef>
              <a:spcAft>
                <a:spcPts val="0"/>
              </a:spcAft>
              <a:buNone/>
            </a:pPr>
            <a:r>
              <a:rPr lang="en-GB" sz="1200" dirty="0"/>
              <a:t>Outcomes on an ongoing basis. This is not just terminal outcomes. It’s also what pupils know and remember on an ongoing basis. </a:t>
            </a:r>
            <a:endParaRPr dirty="0"/>
          </a:p>
        </p:txBody>
      </p:sp>
      <p:sp>
        <p:nvSpPr>
          <p:cNvPr id="287" name="Google Shape;287;p1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 summary of high-quality curriculum planning. </a:t>
            </a:r>
            <a:endParaRPr dirty="0"/>
          </a:p>
        </p:txBody>
      </p:sp>
      <p:sp>
        <p:nvSpPr>
          <p:cNvPr id="294" name="Google Shape;294;p1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The components that need to be identified in a curriculum plan are those that, rooted in research, you think are the things that pupils need to have secure in their memory prior to moving onto something complex. It is what might come out when you are panning for gold. </a:t>
            </a:r>
            <a:endParaRPr dirty="0"/>
          </a:p>
          <a:p>
            <a:pPr marL="0" lvl="0" indent="0" algn="l" rtl="0">
              <a:spcBef>
                <a:spcPts val="0"/>
              </a:spcBef>
              <a:spcAft>
                <a:spcPts val="0"/>
              </a:spcAft>
              <a:buNone/>
            </a:pPr>
            <a:r>
              <a:rPr lang="en-GB" dirty="0"/>
              <a:t>They may be substantive knowledge components (i.e. content)</a:t>
            </a:r>
            <a:endParaRPr dirty="0"/>
          </a:p>
          <a:p>
            <a:pPr marL="0" lvl="0" indent="0" algn="l" rtl="0">
              <a:spcBef>
                <a:spcPts val="0"/>
              </a:spcBef>
              <a:spcAft>
                <a:spcPts val="0"/>
              </a:spcAft>
              <a:buNone/>
            </a:pPr>
            <a:r>
              <a:rPr lang="en-GB" dirty="0"/>
              <a:t>In languages, this is mainly substantive knowledge. Our disciplinary elements will be the application of knowledge across listening, speak, writing and reading.</a:t>
            </a:r>
            <a:endParaRPr dirty="0"/>
          </a:p>
          <a:p>
            <a:pPr marL="0" lvl="0" indent="0" algn="l" rtl="0">
              <a:spcBef>
                <a:spcPts val="0"/>
              </a:spcBef>
              <a:spcAft>
                <a:spcPts val="0"/>
              </a:spcAft>
              <a:buNone/>
            </a:pPr>
            <a:r>
              <a:rPr lang="en-GB" dirty="0"/>
              <a:t>This works towards end points where pupils are able to apply this in complex activities so that they can combine facts and methods doing complex tasks. </a:t>
            </a:r>
            <a:endParaRPr dirty="0"/>
          </a:p>
          <a:p>
            <a:pPr marL="0" lvl="0" indent="0" algn="l" rtl="0">
              <a:spcBef>
                <a:spcPts val="0"/>
              </a:spcBef>
              <a:spcAft>
                <a:spcPts val="0"/>
              </a:spcAft>
              <a:buNone/>
            </a:pPr>
            <a:r>
              <a:rPr lang="en-GB" dirty="0"/>
              <a:t>This is because we don’t get better at </a:t>
            </a:r>
            <a:r>
              <a:rPr lang="en-GB" dirty="0" err="1"/>
              <a:t>listenings</a:t>
            </a:r>
            <a:r>
              <a:rPr lang="en-GB" dirty="0"/>
              <a:t> or readings but doing them again and again. We need the components secure. </a:t>
            </a:r>
            <a:endParaRPr dirty="0"/>
          </a:p>
        </p:txBody>
      </p:sp>
      <p:sp>
        <p:nvSpPr>
          <p:cNvPr id="309" name="Google Shape;309;p1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What are the components when driving a car? Which ones can you do without?</a:t>
            </a:r>
            <a:endParaRPr dirty="0"/>
          </a:p>
          <a:p>
            <a:pPr marL="0" lvl="0" indent="0" algn="l" rtl="0">
              <a:spcBef>
                <a:spcPts val="0"/>
              </a:spcBef>
              <a:spcAft>
                <a:spcPts val="0"/>
              </a:spcAft>
              <a:buNone/>
            </a:pPr>
            <a:r>
              <a:rPr lang="en-GB" dirty="0"/>
              <a:t>What are the end points when driving a car?</a:t>
            </a:r>
            <a:endParaRPr dirty="0"/>
          </a:p>
          <a:p>
            <a:pPr marL="0" lvl="0" indent="0" algn="l" rtl="0">
              <a:spcBef>
                <a:spcPts val="0"/>
              </a:spcBef>
              <a:spcAft>
                <a:spcPts val="0"/>
              </a:spcAft>
              <a:buNone/>
            </a:pPr>
            <a:r>
              <a:rPr lang="en-GB" dirty="0"/>
              <a:t>Take responses.</a:t>
            </a:r>
            <a:endParaRPr dirty="0"/>
          </a:p>
          <a:p>
            <a:pPr marL="0" lvl="0" indent="0" algn="l" rtl="0">
              <a:spcBef>
                <a:spcPts val="0"/>
              </a:spcBef>
              <a:spcAft>
                <a:spcPts val="0"/>
              </a:spcAft>
              <a:buNone/>
            </a:pPr>
            <a:r>
              <a:rPr lang="en-GB" dirty="0"/>
              <a:t>It is the application of knowledge learned when doing mini-assessments such as a reverse around a corner. It gives meaningful information to the instructor and learner about what components are missing. </a:t>
            </a:r>
            <a:endParaRPr dirty="0"/>
          </a:p>
        </p:txBody>
      </p:sp>
      <p:sp>
        <p:nvSpPr>
          <p:cNvPr id="318" name="Google Shape;318;p1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0" dirty="0"/>
              <a:t>New language will be met through topic areas. However, the most important knowledge that will prepare students to manipulate language and ensure successful future study lie within the categories of knowledge in blue.</a:t>
            </a:r>
            <a:endParaRPr dirty="0"/>
          </a:p>
          <a:p>
            <a:pPr marL="0" lvl="0" indent="0" algn="l" rtl="0">
              <a:spcBef>
                <a:spcPts val="0"/>
              </a:spcBef>
              <a:spcAft>
                <a:spcPts val="0"/>
              </a:spcAft>
              <a:buNone/>
            </a:pPr>
            <a:r>
              <a:rPr lang="en-GB" b="0" dirty="0"/>
              <a:t>In green, this is when pupils will apply their fluent knowledge (complex tasks when they are ready to do so across the paradigms).</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GB" b="1" dirty="0"/>
              <a:t>There would also be the category of scripting in languages such as Urdu, Arabic and Mandarin. </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GB" b="1" dirty="0"/>
              <a:t>Phonics</a:t>
            </a:r>
            <a:endParaRPr dirty="0"/>
          </a:p>
          <a:p>
            <a:pPr marL="0" lvl="0" indent="0" algn="l" rtl="0">
              <a:spcBef>
                <a:spcPts val="0"/>
              </a:spcBef>
              <a:spcAft>
                <a:spcPts val="0"/>
              </a:spcAft>
              <a:buNone/>
            </a:pPr>
            <a:r>
              <a:rPr lang="en-GB" b="0" dirty="0"/>
              <a:t>Within the phonics element, pupils should learn the relationship between sounds and spelling.  This is the small components of sounds that pupils revisit and built upon to fluency. This knowledge can be applied through note taking, dictation, reading aloud, focus on components of phonics when listening to texts. With more knowledge of vocabulary, grammar and phonics, the more pupils can produce and understand complex language. </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GB" b="1" dirty="0"/>
              <a:t>Grammar</a:t>
            </a:r>
            <a:endParaRPr dirty="0"/>
          </a:p>
          <a:p>
            <a:pPr marL="0" lvl="0" indent="0" algn="l" rtl="0">
              <a:spcBef>
                <a:spcPts val="0"/>
              </a:spcBef>
              <a:spcAft>
                <a:spcPts val="0"/>
              </a:spcAft>
              <a:buNone/>
            </a:pPr>
            <a:r>
              <a:rPr lang="en-GB" b="0" dirty="0"/>
              <a:t>Do you plan for to build up the small components of knowledge in a step-by-step approach? This includes the specific technical terminology, for example, taking an infinitive verb to remove the ending and form a stem. This needs to be in smaller components to fluency, especially for some pupils with SEND. Also may need modelling in different ways due to abstract concepts. </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GB" b="1" dirty="0"/>
              <a:t>Vocabulary</a:t>
            </a:r>
            <a:endParaRPr dirty="0"/>
          </a:p>
          <a:p>
            <a:pPr marL="0" lvl="0" indent="0" algn="l" rtl="0">
              <a:spcBef>
                <a:spcPts val="0"/>
              </a:spcBef>
              <a:spcAft>
                <a:spcPts val="0"/>
              </a:spcAft>
              <a:buNone/>
            </a:pPr>
            <a:r>
              <a:rPr lang="en-GB" b="0" dirty="0"/>
              <a:t>Which words are you planning to introduce and when? How are you planning to revisit high-frequency words? </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GB" b="1" dirty="0"/>
              <a:t>Application of these across the four paradigms. </a:t>
            </a:r>
            <a:r>
              <a:rPr lang="en-GB" b="0" dirty="0"/>
              <a:t>Only proficient linguists (upper GCSE or above) can note or guess patterns or meanings. Prior to this, pupils need direct instruction.</a:t>
            </a:r>
            <a:endParaRPr dirty="0"/>
          </a:p>
        </p:txBody>
      </p:sp>
      <p:sp>
        <p:nvSpPr>
          <p:cNvPr id="326" name="Google Shape;326;p1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1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1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In their research, they discuss how well leaders have identified the small pieces of knowledge, how they have ensured that they are sequenced well in plans and lessons, how this is deepened as pupils move through a school. This is not topics, it is the topics broken down further, to pinpoint what absolutely needs to be secure.</a:t>
            </a:r>
            <a:endParaRPr dirty="0"/>
          </a:p>
          <a:p>
            <a:pPr marL="0" lvl="0" indent="0" algn="l" rtl="0">
              <a:spcBef>
                <a:spcPts val="0"/>
              </a:spcBef>
              <a:spcAft>
                <a:spcPts val="0"/>
              </a:spcAft>
              <a:buNone/>
            </a:pPr>
            <a:r>
              <a:rPr lang="en-GB" dirty="0"/>
              <a:t>To exemplify the move from complex topics to well-sequenced component knowledge, we know that learner drivers don’t learn how to drive a car by getting into one and having a go. </a:t>
            </a:r>
            <a:endParaRPr dirty="0"/>
          </a:p>
          <a:p>
            <a:pPr marL="0" lvl="0" indent="0" algn="l" rtl="0">
              <a:spcBef>
                <a:spcPts val="0"/>
              </a:spcBef>
              <a:spcAft>
                <a:spcPts val="0"/>
              </a:spcAft>
              <a:buNone/>
            </a:pPr>
            <a:r>
              <a:rPr lang="en-GB" dirty="0"/>
              <a:t>They need to learn a lot of knowledge such as the highway code, instruments, clutch control, navigation. They do this about learning important pieces of knowledge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Now it occurs to me how well my own driving instructor, Dennis,  identified what I needed to learn, and in what order. It was no point him asking me to drive a long journey. For example, lesson one was on simple things such as turning on the engine, use of handbrake, signals and clutch control.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346" name="Google Shape;346;p1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On key misconception is complex activities/tasks vs components. Have a think about the actual components of language learning.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Discuss for 2 minutes. Take feedback.</a:t>
            </a:r>
            <a:endParaRPr dirty="0"/>
          </a:p>
          <a:p>
            <a:pPr marL="0" lvl="0" indent="0" algn="l" rtl="0">
              <a:spcBef>
                <a:spcPts val="0"/>
              </a:spcBef>
              <a:spcAft>
                <a:spcPts val="0"/>
              </a:spcAft>
              <a:buNone/>
            </a:pPr>
            <a:r>
              <a:rPr lang="en-GB" dirty="0"/>
              <a:t>You may have considered…</a:t>
            </a:r>
            <a:endParaRPr dirty="0"/>
          </a:p>
        </p:txBody>
      </p:sp>
      <p:sp>
        <p:nvSpPr>
          <p:cNvPr id="354" name="Google Shape;354;p1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dirty="0"/>
              <a:t>Our aim is to facilitate this – complex webs or schemas of knowledge, including key knowledge of linguistic components.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Discuss that knowledge is generative. The more you know, the more connections you are able to make. This dispels the idea of ‘higher order thinking’. Instead, we focus on a multiplicative effect.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When designing our curriculums, it is also the first point that we consider cognitive overload and spaced repetition. This is so that we can start to facilitate the building of strong schema. </a:t>
            </a:r>
            <a:endParaRPr dirty="0"/>
          </a:p>
        </p:txBody>
      </p:sp>
      <p:sp>
        <p:nvSpPr>
          <p:cNvPr id="362" name="Google Shape;362;p1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0: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20: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dirty="0"/>
              <a:t>Let’s look at subject curriculum planning as part of intent. Pupils may be working towards complex tasks or full knowledge of topics throughout the year. These could be end points.</a:t>
            </a:r>
            <a:endParaRPr dirty="0"/>
          </a:p>
          <a:p>
            <a:pPr marL="0" marR="0" lvl="0" indent="0" algn="l" rtl="0">
              <a:lnSpc>
                <a:spcPct val="100000"/>
              </a:lnSpc>
              <a:spcBef>
                <a:spcPts val="0"/>
              </a:spcBef>
              <a:spcAft>
                <a:spcPts val="0"/>
              </a:spcAft>
              <a:buClr>
                <a:schemeClr val="dk1"/>
              </a:buClr>
              <a:buSzPts val="1200"/>
              <a:buFont typeface="Calibri"/>
              <a:buNone/>
            </a:pPr>
            <a:r>
              <a:rPr lang="en-GB" dirty="0"/>
              <a:t>Topics or complex activities are the combination of many pieces of knowledge. This underpinning knowledge is the bits of knowledge needed to help pupils to complete something complicated, such as responding to an exam question. Pupils do not get better at these complex activities such as exam-style questions, playing a game of football, doing a Spanish listening, by repeating these complex tasks. We need to identify the underpinning knowledge or knowledge gaps that students may have, help them learn knowledge to fluency, and also sequence this learning well. </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GB" dirty="0"/>
              <a:t>As such, composite complex activities, such as understanding place value, are formed of many different important pieces of knowledge. This knowledge is needed to perform skills or complex tasks. It is important that we identify what knowledge needs to be secure to enable pupils, especially disadvantaged pupils and those with SEND, to access the curriculum, be successful, know and remember increasingly more. This slide is an extract from the maths curriculum plan. In autumn term 1, pupils look at these four complex topics. Underneath these topics may sit  a medium plan and a series of lessons that identify, sequence and build the most important knowledge that pupils need to learn. Let’s look in detail at place value on the next slide.</a:t>
            </a:r>
            <a:endParaRPr dirty="0"/>
          </a:p>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2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dirty="0"/>
              <a:t>Here is an example of components that need to be stored in long-term memory. These components allow pupils to do the complex task of place value effectively. </a:t>
            </a:r>
            <a:endParaRPr dirty="0"/>
          </a:p>
          <a:p>
            <a:pPr marL="0" marR="0" lvl="0" indent="0" algn="l" rtl="0">
              <a:lnSpc>
                <a:spcPct val="100000"/>
              </a:lnSpc>
              <a:spcBef>
                <a:spcPts val="0"/>
              </a:spcBef>
              <a:spcAft>
                <a:spcPts val="0"/>
              </a:spcAft>
              <a:buClr>
                <a:schemeClr val="dk1"/>
              </a:buClr>
              <a:buSzPts val="1200"/>
              <a:buFont typeface="Calibri"/>
              <a:buNone/>
            </a:pPr>
            <a:r>
              <a:rPr lang="en-GB" dirty="0"/>
              <a:t>Chunking these up help long-term memory. Smaller components help low-prior-attaining pupils  especially in hierarchical subjects such as mathematics and languages.</a:t>
            </a:r>
            <a:endParaRPr dirty="0"/>
          </a:p>
          <a:p>
            <a:pPr marL="0" marR="0" lvl="0" indent="0" algn="l" rtl="0">
              <a:lnSpc>
                <a:spcPct val="100000"/>
              </a:lnSpc>
              <a:spcBef>
                <a:spcPts val="0"/>
              </a:spcBef>
              <a:spcAft>
                <a:spcPts val="0"/>
              </a:spcAft>
              <a:buClr>
                <a:schemeClr val="dk1"/>
              </a:buClr>
              <a:buSzPts val="1200"/>
              <a:buFont typeface="Calibri"/>
              <a:buNone/>
            </a:pPr>
            <a:r>
              <a:rPr lang="en-GB" dirty="0"/>
              <a:t>Spaced repetition aids memory and retrieval</a:t>
            </a:r>
            <a:endParaRPr dirty="0"/>
          </a:p>
          <a:p>
            <a:pPr marL="0" marR="0" lvl="0" indent="0" algn="l" rtl="0">
              <a:lnSpc>
                <a:spcPct val="100000"/>
              </a:lnSpc>
              <a:spcBef>
                <a:spcPts val="0"/>
              </a:spcBef>
              <a:spcAft>
                <a:spcPts val="0"/>
              </a:spcAft>
              <a:buClr>
                <a:schemeClr val="dk1"/>
              </a:buClr>
              <a:buSzPts val="1200"/>
              <a:buFont typeface="Calibri"/>
              <a:buNone/>
            </a:pPr>
            <a:r>
              <a:rPr lang="en-GB" dirty="0"/>
              <a:t>Effective explicit instruction helps pupils to understand abstract concepts. This helps pupils to understand important facts. But the plans need to focus on the critical essential knowledge to fluency. </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2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Here is an example in art. Look at how they revisit knowledge and have detailed the most important components.</a:t>
            </a:r>
            <a:endParaRPr/>
          </a:p>
          <a:p>
            <a:pPr marL="0" lvl="0" indent="0" algn="l" rtl="0">
              <a:spcBef>
                <a:spcPts val="0"/>
              </a:spcBef>
              <a:spcAft>
                <a:spcPts val="0"/>
              </a:spcAft>
              <a:buNone/>
            </a:pPr>
            <a:r>
              <a:rPr lang="en-GB"/>
              <a:t>This is helpful to really pinpoint how pupils, including those with SEND, can be successful. </a:t>
            </a:r>
            <a:endParaRPr/>
          </a:p>
        </p:txBody>
      </p:sp>
      <p:sp>
        <p:nvSpPr>
          <p:cNvPr id="396" name="Google Shape;396;p2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p2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To perform skilfully in languages, within reading, listening, reading or writing, you need a range of grammatical, phonetical and vocabulary knowledge.</a:t>
            </a:r>
            <a:endParaRPr/>
          </a:p>
          <a:p>
            <a:pPr marL="0" lvl="0" indent="0" algn="l" rtl="0">
              <a:spcBef>
                <a:spcPts val="0"/>
              </a:spcBef>
              <a:spcAft>
                <a:spcPts val="0"/>
              </a:spcAft>
              <a:buNone/>
            </a:pPr>
            <a:endParaRPr/>
          </a:p>
          <a:p>
            <a:pPr marL="0" lvl="0" indent="0" algn="l" rtl="0">
              <a:spcBef>
                <a:spcPts val="0"/>
              </a:spcBef>
              <a:spcAft>
                <a:spcPts val="0"/>
              </a:spcAft>
              <a:buNone/>
            </a:pPr>
            <a:r>
              <a:rPr lang="en-GB"/>
              <a:t>Let’s reflect back on the skilful performance of driving a car. You can’t perform the skill of reversing round a corner without many important components.</a:t>
            </a:r>
            <a:endParaRPr/>
          </a:p>
          <a:p>
            <a:pPr marL="0" lvl="0" indent="0" algn="l" rtl="0">
              <a:spcBef>
                <a:spcPts val="0"/>
              </a:spcBef>
              <a:spcAft>
                <a:spcPts val="0"/>
              </a:spcAft>
              <a:buNone/>
            </a:pPr>
            <a:r>
              <a:rPr lang="en-GB"/>
              <a:t>This is the same for drawing, or for performing a set piece in football, or for baking bread, or for doing a science experiment.</a:t>
            </a:r>
            <a:endParaRPr/>
          </a:p>
          <a:p>
            <a:pPr marL="0" lvl="0" indent="0" algn="l" rtl="0">
              <a:spcBef>
                <a:spcPts val="0"/>
              </a:spcBef>
              <a:spcAft>
                <a:spcPts val="0"/>
              </a:spcAft>
              <a:buNone/>
            </a:pPr>
            <a:r>
              <a:rPr lang="en-GB"/>
              <a:t>Each aspect here is a combination of substantive and disciplinary knowledge. Knowing something and the knowledge needed to do something.</a:t>
            </a:r>
            <a:endParaRPr/>
          </a:p>
          <a:p>
            <a:pPr marL="0" lvl="0" indent="0" algn="l" rtl="0">
              <a:spcBef>
                <a:spcPts val="0"/>
              </a:spcBef>
              <a:spcAft>
                <a:spcPts val="0"/>
              </a:spcAft>
              <a:buNone/>
            </a:pPr>
            <a:endParaRPr/>
          </a:p>
          <a:p>
            <a:pPr marL="0" lvl="0" indent="0" algn="l" rtl="0">
              <a:spcBef>
                <a:spcPts val="0"/>
              </a:spcBef>
              <a:spcAft>
                <a:spcPts val="0"/>
              </a:spcAft>
              <a:buNone/>
            </a:pPr>
            <a:r>
              <a:rPr lang="en-GB"/>
              <a:t>Let’s explore two areas above. What are the components of knowledge needed for each? </a:t>
            </a:r>
            <a:endParaRPr/>
          </a:p>
          <a:p>
            <a:pPr marL="0" lvl="0" indent="0" algn="l" rtl="0">
              <a:spcBef>
                <a:spcPts val="0"/>
              </a:spcBef>
              <a:spcAft>
                <a:spcPts val="0"/>
              </a:spcAft>
              <a:buNone/>
            </a:pPr>
            <a:endParaRPr/>
          </a:p>
        </p:txBody>
      </p:sp>
      <p:sp>
        <p:nvSpPr>
          <p:cNvPr id="403" name="Google Shape;403;p2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p2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So, choose the right things for pupils to learn. Plan for small components, well sequenced, to avoid cognitive overload. Then, space the learning over a sequence of lessons to aid memory. </a:t>
            </a:r>
            <a:endParaRPr/>
          </a:p>
          <a:p>
            <a:pPr marL="0" lvl="0" indent="0" algn="l" rtl="0">
              <a:spcBef>
                <a:spcPts val="0"/>
              </a:spcBef>
              <a:spcAft>
                <a:spcPts val="0"/>
              </a:spcAft>
              <a:buNone/>
            </a:pPr>
            <a:r>
              <a:rPr lang="en-GB"/>
              <a:t>Consider why a sequence of knowledge is in place, how does it relate to existing knowledge and skills, how well is this implemented and assessed. Does it enable pupils to know and remember more? </a:t>
            </a:r>
            <a:endParaRPr/>
          </a:p>
          <a:p>
            <a:pPr marL="0" lvl="0" indent="0" algn="l" rtl="0">
              <a:spcBef>
                <a:spcPts val="0"/>
              </a:spcBef>
              <a:spcAft>
                <a:spcPts val="0"/>
              </a:spcAft>
              <a:buNone/>
            </a:pPr>
            <a:endParaRPr/>
          </a:p>
        </p:txBody>
      </p:sp>
      <p:sp>
        <p:nvSpPr>
          <p:cNvPr id="410" name="Google Shape;410;p2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2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Reflections so far. What are your next steps in these areas?</a:t>
            </a:r>
            <a:endParaRPr/>
          </a:p>
          <a:p>
            <a:pPr marL="0" lvl="0" indent="0" algn="l" rtl="0">
              <a:spcBef>
                <a:spcPts val="0"/>
              </a:spcBef>
              <a:spcAft>
                <a:spcPts val="0"/>
              </a:spcAft>
              <a:buNone/>
            </a:pPr>
            <a:endParaRPr/>
          </a:p>
        </p:txBody>
      </p:sp>
      <p:sp>
        <p:nvSpPr>
          <p:cNvPr id="417" name="Google Shape;417;p2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6:notes"/>
          <p:cNvSpPr txBox="1">
            <a:spLocks noGrp="1"/>
          </p:cNvSpPr>
          <p:nvPr>
            <p:ph type="body" idx="1"/>
          </p:nvPr>
        </p:nvSpPr>
        <p:spPr>
          <a:xfrm>
            <a:off x="681038" y="4784835"/>
            <a:ext cx="5448300" cy="3914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p2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2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What training would delegates like next?</a:t>
            </a:r>
            <a:endParaRPr dirty="0"/>
          </a:p>
          <a:p>
            <a:pPr marL="0" lvl="0" indent="0" algn="l" rtl="0">
              <a:spcBef>
                <a:spcPts val="0"/>
              </a:spcBef>
              <a:spcAft>
                <a:spcPts val="0"/>
              </a:spcAft>
              <a:buNone/>
            </a:pPr>
            <a:r>
              <a:rPr lang="en-GB" dirty="0"/>
              <a:t>Anything specific that would be useful for us to look into? </a:t>
            </a:r>
            <a:endParaRPr dirty="0"/>
          </a:p>
          <a:p>
            <a:pPr marL="0" lvl="0" indent="0" algn="l" rtl="0">
              <a:spcBef>
                <a:spcPts val="0"/>
              </a:spcBef>
              <a:spcAft>
                <a:spcPts val="0"/>
              </a:spcAft>
              <a:buNone/>
            </a:pPr>
            <a:endParaRPr dirty="0"/>
          </a:p>
        </p:txBody>
      </p:sp>
      <p:sp>
        <p:nvSpPr>
          <p:cNvPr id="429" name="Google Shape;429;p2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a:t>
            </a:r>
            <a:endParaRPr/>
          </a:p>
        </p:txBody>
      </p:sp>
      <p:sp>
        <p:nvSpPr>
          <p:cNvPr id="443" name="Google Shape;443;p2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This session is part of a wider piece of work across Bolton LA.</a:t>
            </a:r>
            <a:endParaRPr dirty="0"/>
          </a:p>
          <a:p>
            <a:pPr marL="0" lvl="0" indent="0" algn="l" rtl="0">
              <a:spcBef>
                <a:spcPts val="0"/>
              </a:spcBef>
              <a:spcAft>
                <a:spcPts val="0"/>
              </a:spcAft>
              <a:buNone/>
            </a:pPr>
            <a:r>
              <a:rPr lang="en-GB" dirty="0"/>
              <a:t>The vision for our work is in line with the Bolton Learning Partnership of ‘Ambitious Collaboration’.  19 thousand pupils. </a:t>
            </a:r>
            <a:endParaRPr dirty="0"/>
          </a:p>
          <a:p>
            <a:pPr marL="0" lvl="0" indent="0" algn="l" rtl="0">
              <a:spcBef>
                <a:spcPts val="0"/>
              </a:spcBef>
              <a:spcAft>
                <a:spcPts val="0"/>
              </a:spcAft>
              <a:buNone/>
            </a:pPr>
            <a:r>
              <a:rPr lang="en-GB" dirty="0"/>
              <a:t>We have been training the curriculum hub leads on research around effective curriculum design. </a:t>
            </a:r>
            <a:endParaRPr dirty="0"/>
          </a:p>
          <a:p>
            <a:pPr marL="0" lvl="0" indent="0" algn="l" rtl="0">
              <a:spcBef>
                <a:spcPts val="0"/>
              </a:spcBef>
              <a:spcAft>
                <a:spcPts val="0"/>
              </a:spcAft>
              <a:buNone/>
            </a:pPr>
            <a:r>
              <a:rPr lang="en-GB" dirty="0"/>
              <a:t>We will be training them to support curriculum work going forwards.</a:t>
            </a:r>
            <a:endParaRPr dirty="0"/>
          </a:p>
          <a:p>
            <a:pPr marL="0" lvl="0" indent="0" algn="l" rtl="0">
              <a:spcBef>
                <a:spcPts val="0"/>
              </a:spcBef>
              <a:spcAft>
                <a:spcPts val="0"/>
              </a:spcAft>
              <a:buNone/>
            </a:pPr>
            <a:r>
              <a:rPr lang="en-GB" dirty="0"/>
              <a:t>We will also be giving the same training to subject hub leads, and then moving towards facilitating some subject-specific curriculum work.</a:t>
            </a:r>
            <a:endParaRPr dirty="0"/>
          </a:p>
          <a:p>
            <a:pPr marL="0" lvl="0" indent="0" algn="l" rtl="0">
              <a:spcBef>
                <a:spcPts val="0"/>
              </a:spcBef>
              <a:spcAft>
                <a:spcPts val="0"/>
              </a:spcAft>
              <a:buNone/>
            </a:pPr>
            <a:r>
              <a:rPr lang="en-GB" dirty="0"/>
              <a:t>However, we do not have all the answers to effective curriculum design. The job is never fully done.</a:t>
            </a:r>
            <a:endParaRPr dirty="0"/>
          </a:p>
          <a:p>
            <a:pPr marL="0" lvl="0" indent="0" algn="l" rtl="0">
              <a:spcBef>
                <a:spcPts val="0"/>
              </a:spcBef>
              <a:spcAft>
                <a:spcPts val="0"/>
              </a:spcAft>
              <a:buNone/>
            </a:pPr>
            <a:r>
              <a:rPr lang="en-GB" dirty="0"/>
              <a:t>The power of this work lies in this room and across the LA. </a:t>
            </a:r>
            <a:endParaRPr dirty="0"/>
          </a:p>
          <a:p>
            <a:pPr marL="0" lvl="0" indent="0" algn="l" rtl="0">
              <a:spcBef>
                <a:spcPts val="0"/>
              </a:spcBef>
              <a:spcAft>
                <a:spcPts val="0"/>
              </a:spcAft>
              <a:buNone/>
            </a:pPr>
            <a:r>
              <a:rPr lang="en-GB" dirty="0"/>
              <a:t>This is the first session with a specific subject hub, during which we will look at some of the generic and subject-specific research. However, you are the subject specialists. We will look at how we start to share research, planning and resource with each other. </a:t>
            </a:r>
            <a:endParaRPr dirty="0"/>
          </a:p>
        </p:txBody>
      </p:sp>
      <p:sp>
        <p:nvSpPr>
          <p:cNvPr id="215" name="Google Shape;215;p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Know your handbook!</a:t>
            </a:r>
            <a:endParaRPr dirty="0"/>
          </a:p>
          <a:p>
            <a:pPr marL="0" lvl="0" indent="0" algn="l" rtl="0">
              <a:spcBef>
                <a:spcPts val="0"/>
              </a:spcBef>
              <a:spcAft>
                <a:spcPts val="0"/>
              </a:spcAft>
              <a:buNone/>
            </a:pPr>
            <a:r>
              <a:rPr lang="en-GB" dirty="0"/>
              <a:t>All of the answers are within it, in the preamble as well as the evaluation schedule at the back. </a:t>
            </a:r>
            <a:endParaRPr dirty="0"/>
          </a:p>
          <a:p>
            <a:pPr marL="0" lvl="0" indent="0" algn="l" rtl="0">
              <a:spcBef>
                <a:spcPts val="0"/>
              </a:spcBef>
              <a:spcAft>
                <a:spcPts val="0"/>
              </a:spcAft>
              <a:buNone/>
            </a:pPr>
            <a:r>
              <a:rPr lang="en-GB" dirty="0"/>
              <a:t>Changes September 2022</a:t>
            </a:r>
            <a:endParaRPr dirty="0"/>
          </a:p>
          <a:p>
            <a:pPr marL="0" lvl="0" indent="0" algn="l" rtl="0">
              <a:spcBef>
                <a:spcPts val="0"/>
              </a:spcBef>
              <a:spcAft>
                <a:spcPts val="0"/>
              </a:spcAft>
              <a:buNone/>
            </a:pPr>
            <a:r>
              <a:rPr lang="en-GB" dirty="0"/>
              <a:t>The pre-amble contains detailed information about effective curriculum design.</a:t>
            </a:r>
            <a:endParaRPr dirty="0"/>
          </a:p>
          <a:p>
            <a:pPr marL="0" lvl="0" indent="0" algn="l" rtl="0">
              <a:spcBef>
                <a:spcPts val="0"/>
              </a:spcBef>
              <a:spcAft>
                <a:spcPts val="0"/>
              </a:spcAft>
              <a:buNone/>
            </a:pPr>
            <a:r>
              <a:rPr lang="en-GB" dirty="0"/>
              <a:t>It is not helpful to just look at the evaluation schedule.</a:t>
            </a:r>
            <a:endParaRPr dirty="0"/>
          </a:p>
          <a:p>
            <a:pPr marL="0" lvl="0" indent="0" algn="l" rtl="0">
              <a:spcBef>
                <a:spcPts val="0"/>
              </a:spcBef>
              <a:spcAft>
                <a:spcPts val="0"/>
              </a:spcAft>
              <a:buNone/>
            </a:pPr>
            <a:r>
              <a:rPr lang="en-GB" dirty="0"/>
              <a:t>Information about SEND, sixth form and early years are also taken from this handbook.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32" name="Google Shape;232;p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Each year on GCSE results day, during SATs results, at end-of year celebrations, we see many pupils and students across the country celebrate their outcomes and learning from the year. The following week, we also see pupils transition successfully from primary to secondary, and secondary to college, and to other destinations. using their prior learning. There will also be many young people in their 20s and 30s drawing on what we have taught them, in unexpected ways.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The focus of EIF aligns with our fundamental belief as teachers that we want to inspire pupils and students across our schools to excel and feel a sense of success. We are also preparing them to have such a detailed and complex web of knowledge, that they are able to draw on this knowledge with ease throughout education and employment. This is achieved through high-quality curriculum design.</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239" name="Google Shape;239;p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Researchers recorded that in their first four years:</a:t>
            </a:r>
            <a:endParaRPr dirty="0"/>
          </a:p>
          <a:p>
            <a:pPr marL="0" lvl="0" indent="0" algn="l" rtl="0">
              <a:spcBef>
                <a:spcPts val="0"/>
              </a:spcBef>
              <a:spcAft>
                <a:spcPts val="0"/>
              </a:spcAft>
              <a:buNone/>
            </a:pPr>
            <a:r>
              <a:rPr lang="en-GB" dirty="0"/>
              <a:t>An average child in a professional family accumulated experience with almost 45 million words.</a:t>
            </a:r>
            <a:endParaRPr dirty="0"/>
          </a:p>
          <a:p>
            <a:pPr marL="0" lvl="0" indent="0" algn="l" rtl="0">
              <a:spcBef>
                <a:spcPts val="0"/>
              </a:spcBef>
              <a:spcAft>
                <a:spcPts val="0"/>
              </a:spcAft>
              <a:buNone/>
            </a:pPr>
            <a:r>
              <a:rPr lang="en-GB" dirty="0"/>
              <a:t>An average child in a working-class family, 26 million words.</a:t>
            </a:r>
            <a:endParaRPr dirty="0"/>
          </a:p>
          <a:p>
            <a:pPr marL="0" lvl="0" indent="0" algn="l" rtl="0">
              <a:spcBef>
                <a:spcPts val="0"/>
              </a:spcBef>
              <a:spcAft>
                <a:spcPts val="0"/>
              </a:spcAft>
              <a:buNone/>
            </a:pPr>
            <a:r>
              <a:rPr lang="en-GB" dirty="0"/>
              <a:t>An average child in a welfare family, 13 million words.</a:t>
            </a:r>
            <a:endParaRPr dirty="0"/>
          </a:p>
          <a:p>
            <a:pPr marL="0" lvl="0" indent="0" algn="l" rtl="0">
              <a:spcBef>
                <a:spcPts val="0"/>
              </a:spcBef>
              <a:spcAft>
                <a:spcPts val="0"/>
              </a:spcAft>
              <a:buNone/>
            </a:pPr>
            <a:r>
              <a:rPr lang="en-GB" dirty="0"/>
              <a:t>The gap in social classes is clear from this research. </a:t>
            </a:r>
            <a:endParaRPr dirty="0"/>
          </a:p>
          <a:p>
            <a:pPr marL="0" lvl="0" indent="0" algn="l" rtl="0">
              <a:spcBef>
                <a:spcPts val="0"/>
              </a:spcBef>
              <a:spcAft>
                <a:spcPts val="0"/>
              </a:spcAft>
              <a:buNone/>
            </a:pPr>
            <a:r>
              <a:rPr lang="en-GB" dirty="0"/>
              <a:t>Vocabulary size relates to academic success. It is a convenient proxy for a whole range of academic abilities, not just reading, writing, listening and speaking. Also relates to achievement in science, history, geography and the arts. </a:t>
            </a:r>
            <a:endParaRPr dirty="0"/>
          </a:p>
          <a:p>
            <a:pPr marL="0" lvl="0" indent="0" algn="l" rtl="0">
              <a:spcBef>
                <a:spcPts val="0"/>
              </a:spcBef>
              <a:spcAft>
                <a:spcPts val="0"/>
              </a:spcAft>
              <a:buNone/>
            </a:pPr>
            <a:r>
              <a:rPr lang="en-GB" dirty="0"/>
              <a:t>90% of vocabulary is only encountered in writing and not in speech.</a:t>
            </a:r>
            <a:endParaRPr dirty="0"/>
          </a:p>
          <a:p>
            <a:pPr marL="0" lvl="0" indent="0" algn="l" rtl="0">
              <a:spcBef>
                <a:spcPts val="0"/>
              </a:spcBef>
              <a:spcAft>
                <a:spcPts val="0"/>
              </a:spcAft>
              <a:buNone/>
            </a:pPr>
            <a:r>
              <a:rPr lang="en-GB" dirty="0"/>
              <a:t>Therefore, a rich and high-quality curriculum is needed to address vocabulary and cultural capital deficits.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51" name="Google Shape;251;p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We have had a strong focus on examination outcomes. However, underneath this sits a wealth of knowledge that we can impart on the next generation. This is our curriculum.</a:t>
            </a:r>
            <a:endParaRPr dirty="0"/>
          </a:p>
          <a:p>
            <a:pPr marL="0" lvl="0" indent="0" algn="l" rtl="0">
              <a:spcBef>
                <a:spcPts val="0"/>
              </a:spcBef>
              <a:spcAft>
                <a:spcPts val="0"/>
              </a:spcAft>
              <a:buNone/>
            </a:pPr>
            <a:r>
              <a:rPr lang="en-GB" dirty="0"/>
              <a:t>Author David </a:t>
            </a:r>
            <a:r>
              <a:rPr lang="en-GB" dirty="0" err="1"/>
              <a:t>Didau</a:t>
            </a:r>
            <a:r>
              <a:rPr lang="en-GB" dirty="0"/>
              <a:t> writes that ‘learning must be durable and flexible (i.e. applicable in different contexts). If we accept these ideas, then we should accept that learning cannot be observed in the here and now. The only way to see if something has been retained over time and transferred to a new context is to look at what students can do later and elsewhere’. </a:t>
            </a:r>
            <a:endParaRPr dirty="0"/>
          </a:p>
          <a:p>
            <a:pPr marL="0" lvl="0" indent="0" algn="l" rtl="0">
              <a:spcBef>
                <a:spcPts val="0"/>
              </a:spcBef>
              <a:spcAft>
                <a:spcPts val="0"/>
              </a:spcAft>
              <a:buNone/>
            </a:pPr>
            <a:endParaRPr dirty="0"/>
          </a:p>
        </p:txBody>
      </p:sp>
      <p:sp>
        <p:nvSpPr>
          <p:cNvPr id="259" name="Google Shape;259;p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8: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8: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GB" dirty="0"/>
              <a:t>When building an effective curriculum, we need to focus on the above areas. </a:t>
            </a:r>
            <a:endParaRPr dirty="0"/>
          </a:p>
          <a:p>
            <a:pPr marL="0" lvl="0" indent="0" algn="l" rtl="0">
              <a:spcBef>
                <a:spcPts val="0"/>
              </a:spcBef>
              <a:spcAft>
                <a:spcPts val="0"/>
              </a:spcAft>
              <a:buClr>
                <a:schemeClr val="dk1"/>
              </a:buClr>
              <a:buSzPts val="1200"/>
              <a:buFont typeface="Calibri"/>
              <a:buNone/>
            </a:pPr>
            <a:r>
              <a:rPr lang="en-GB" dirty="0"/>
              <a:t>School ambition and intent</a:t>
            </a:r>
            <a:endParaRPr dirty="0"/>
          </a:p>
          <a:p>
            <a:pPr marL="0" lvl="0" indent="0" algn="l" rtl="0">
              <a:spcBef>
                <a:spcPts val="0"/>
              </a:spcBef>
              <a:spcAft>
                <a:spcPts val="0"/>
              </a:spcAft>
              <a:buClr>
                <a:schemeClr val="dk1"/>
              </a:buClr>
              <a:buSzPts val="1200"/>
              <a:buFont typeface="Calibri"/>
              <a:buNone/>
            </a:pPr>
            <a:r>
              <a:rPr lang="en-GB" dirty="0"/>
              <a:t>Subject ambition and intent</a:t>
            </a:r>
            <a:endParaRPr dirty="0"/>
          </a:p>
          <a:p>
            <a:pPr marL="0" lvl="0" indent="0" algn="l" rtl="0">
              <a:spcBef>
                <a:spcPts val="0"/>
              </a:spcBef>
              <a:spcAft>
                <a:spcPts val="0"/>
              </a:spcAft>
              <a:buClr>
                <a:schemeClr val="dk1"/>
              </a:buClr>
              <a:buSzPts val="1200"/>
              <a:buFont typeface="Calibri"/>
              <a:buNone/>
            </a:pPr>
            <a:r>
              <a:rPr lang="en-GB" dirty="0"/>
              <a:t>Pedagogy – it how we are delivering our intent</a:t>
            </a:r>
            <a:endParaRPr dirty="0"/>
          </a:p>
          <a:p>
            <a:pPr marL="0" lvl="0" indent="0" algn="l" rtl="0">
              <a:spcBef>
                <a:spcPts val="0"/>
              </a:spcBef>
              <a:spcAft>
                <a:spcPts val="0"/>
              </a:spcAft>
              <a:buClr>
                <a:schemeClr val="dk1"/>
              </a:buClr>
              <a:buSzPts val="1200"/>
              <a:buFont typeface="Calibri"/>
              <a:buNone/>
            </a:pPr>
            <a:r>
              <a:rPr lang="en-GB" dirty="0"/>
              <a:t>Impact – this is much wider than data and spreadsheets. It is also what pupils know, remember and can do in their books. It is not just outcomes. It is also facilitating high-quality destinations, for example success at key stage 3 in a broad range of subjects, and in reading, and at key stage 5 across the subjects that pupils choose to study through to the end of Year 11. In languages, this is a moral imperative for us given the low uptake of post-16 study and the vicious circle that creates for our stream of future teachers.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dirty="0"/>
              <a:t>Intent is the overarching curriculum model. It is also the curriculum planning at subject level. </a:t>
            </a:r>
            <a:endParaRPr dirty="0"/>
          </a:p>
          <a:p>
            <a:pPr marL="0" lvl="0" indent="0" algn="l" rtl="0">
              <a:spcBef>
                <a:spcPts val="0"/>
              </a:spcBef>
              <a:spcAft>
                <a:spcPts val="0"/>
              </a:spcAft>
              <a:buClr>
                <a:schemeClr val="dk1"/>
              </a:buClr>
              <a:buSzPts val="1200"/>
              <a:buFont typeface="Calibri"/>
              <a:buNone/>
            </a:pPr>
            <a:r>
              <a:rPr lang="en-GB" dirty="0"/>
              <a:t>How does the curriculum develop knowledge as pupils progress through the school? This may be from early years upwards in primary or through schools; key stage 3 upwards in secondary.</a:t>
            </a:r>
            <a:endParaRPr dirty="0"/>
          </a:p>
          <a:p>
            <a:pPr marL="0" lvl="0" indent="0" algn="l" rtl="0">
              <a:spcBef>
                <a:spcPts val="0"/>
              </a:spcBef>
              <a:spcAft>
                <a:spcPts val="0"/>
              </a:spcAft>
              <a:buClr>
                <a:schemeClr val="dk1"/>
              </a:buClr>
              <a:buSzPts val="1200"/>
              <a:buFont typeface="Calibri"/>
              <a:buNone/>
            </a:pPr>
            <a:r>
              <a:rPr lang="en-GB" dirty="0"/>
              <a:t>This does not mean that curriculums are narrowed to focus on outcomes at key stages 2, 4 and 5 – a broad and rich curriculum in line with the national curriculum. </a:t>
            </a:r>
            <a:endParaRPr dirty="0"/>
          </a:p>
          <a:p>
            <a:pPr marL="0" lvl="0" indent="0" algn="l" rtl="0">
              <a:spcBef>
                <a:spcPts val="0"/>
              </a:spcBef>
              <a:spcAft>
                <a:spcPts val="0"/>
              </a:spcAft>
              <a:buClr>
                <a:schemeClr val="dk1"/>
              </a:buClr>
              <a:buSzPts val="1200"/>
              <a:buFont typeface="Calibri"/>
              <a:buNone/>
            </a:pPr>
            <a:r>
              <a:rPr lang="en-GB" dirty="0"/>
              <a:t>What research did you use to design your curriculum? There are a range of universities and institutions that have done research into effective curriculum design such as York University for Science using the 10 big ideas in science as a basis. Have you sought subject-specific research and support for content and delivery?</a:t>
            </a:r>
            <a:endParaRPr dirty="0"/>
          </a:p>
          <a:p>
            <a:pPr marL="0" lvl="0" indent="0" algn="l" rtl="0">
              <a:spcBef>
                <a:spcPts val="0"/>
              </a:spcBef>
              <a:spcAft>
                <a:spcPts val="0"/>
              </a:spcAft>
              <a:buClr>
                <a:schemeClr val="dk1"/>
              </a:buClr>
              <a:buSzPts val="1200"/>
              <a:buFont typeface="Calibri"/>
              <a:buNone/>
            </a:pPr>
            <a:r>
              <a:rPr lang="en-GB" dirty="0"/>
              <a:t>Para 410 to 411 Ambition for all important, for example, are DP and SEND pupils able to follow the pathway they wish or are they guided away from this? Can DP and SEND do triple sciences if they wish, a language if they wish? Does SEND support have an accidental negative impact on curriculum breadth? In English, the subject leader has already ensured that DP and SEND pupils access the same texts as all pupils in English? They ensure that the wider cultural knowledge and vocabulary needed to access texts?</a:t>
            </a:r>
            <a:endParaRPr dirty="0"/>
          </a:p>
          <a:p>
            <a:pPr marL="0" lvl="0" indent="0" algn="l" rtl="0">
              <a:spcBef>
                <a:spcPts val="0"/>
              </a:spcBef>
              <a:spcAft>
                <a:spcPts val="0"/>
              </a:spcAft>
              <a:buClr>
                <a:schemeClr val="dk1"/>
              </a:buClr>
              <a:buSzPts val="1200"/>
              <a:buFont typeface="Calibri"/>
              <a:buNone/>
            </a:pPr>
            <a:r>
              <a:rPr lang="en-GB" dirty="0"/>
              <a:t>Do pupils study their full curriculum during time in school, or is it narrowed? For example, do Year 6 pupils still access a broad range of subjects or do they spend a lot of time on SATs? Do pupils early enter for any subjects at key stage 4? Does this mean then that they are not studying NC subjects such as </a:t>
            </a:r>
            <a:r>
              <a:rPr lang="en-GB" dirty="0" err="1"/>
              <a:t>lang</a:t>
            </a:r>
            <a:r>
              <a:rPr lang="en-GB" dirty="0"/>
              <a:t> or lit throughout their KS4? Does this also mean that any narrowing at KS2 or 4 is preventing later study in key stage 3 or 5 due to the forgetting curve?</a:t>
            </a:r>
            <a:endParaRPr dirty="0"/>
          </a:p>
          <a:p>
            <a:pPr marL="0" lvl="0" indent="0" algn="l" rtl="0">
              <a:spcBef>
                <a:spcPts val="0"/>
              </a:spcBef>
              <a:spcAft>
                <a:spcPts val="0"/>
              </a:spcAft>
              <a:buClr>
                <a:schemeClr val="dk1"/>
              </a:buClr>
              <a:buSzPts val="1200"/>
              <a:buFont typeface="Calibri"/>
              <a:buNone/>
            </a:pPr>
            <a:r>
              <a:rPr lang="en-GB" dirty="0"/>
              <a:t>Is any required curriculum narrowing for particular pupils well planned, with a clear rationale, with a clear plan for a return to full study so that narrowing is temporary?</a:t>
            </a:r>
            <a:endParaRPr dirty="0"/>
          </a:p>
          <a:p>
            <a:pPr marL="0" lvl="0" indent="0" algn="l" rtl="0">
              <a:lnSpc>
                <a:spcPct val="115000"/>
              </a:lnSpc>
              <a:spcBef>
                <a:spcPts val="0"/>
              </a:spcBef>
              <a:spcAft>
                <a:spcPts val="0"/>
              </a:spcAft>
              <a:buClr>
                <a:schemeClr val="dk1"/>
              </a:buClr>
              <a:buSzPts val="1100"/>
              <a:buFont typeface="Arial"/>
              <a:buNone/>
            </a:pPr>
            <a:r>
              <a:rPr lang="en-GB" dirty="0"/>
              <a:t>Knowledge – this is a specific area where we tend to have a misconception. Many subject leaders have defined and sequenced topics rather than the essential knowledge that students need to be able to perform a complex task. However, we also need to identify and sequence components if we are to ensure the effectiveness of assessment, and the identification of specific gaps and misconceptions for each pupil. </a:t>
            </a:r>
            <a:endParaRPr dirty="0"/>
          </a:p>
          <a:p>
            <a:pPr marL="0" lvl="0" indent="0" algn="l" rtl="0">
              <a:spcBef>
                <a:spcPts val="0"/>
              </a:spcBef>
              <a:spcAft>
                <a:spcPts val="0"/>
              </a:spcAft>
              <a:buClr>
                <a:schemeClr val="dk1"/>
              </a:buClr>
              <a:buSzPts val="1200"/>
              <a:buFont typeface="Calibri"/>
              <a:buNone/>
            </a:pPr>
            <a:r>
              <a:rPr lang="en-GB" dirty="0"/>
              <a:t>Vocabulary – many angles on this. Overall reading to promote a love of reading, vocabulary development and comprehension. Subject-specific reading to further promote vocabulary and knowledge. Support for the weakest readers through a phonics programme that develops pupils’ phonics knowledge, fluency and accuracy. </a:t>
            </a:r>
            <a:endParaRPr dirty="0"/>
          </a:p>
        </p:txBody>
      </p:sp>
      <p:sp>
        <p:nvSpPr>
          <p:cNvPr id="273" name="Google Shape;273;p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lvl="1"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lvl="2"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lvl="3"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lvl="4"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lvl="5"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lvl="6"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lvl="7"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lvl="8"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5"/>
        <p:cNvGrpSpPr/>
        <p:nvPr/>
      </p:nvGrpSpPr>
      <p:grpSpPr>
        <a:xfrm>
          <a:off x="0" y="0"/>
          <a:ext cx="0" cy="0"/>
          <a:chOff x="0" y="0"/>
          <a:chExt cx="0" cy="0"/>
        </a:xfrm>
      </p:grpSpPr>
      <p:sp>
        <p:nvSpPr>
          <p:cNvPr id="86" name="Google Shape;86;p54"/>
          <p:cNvSpPr txBox="1">
            <a:spLocks noGrp="1"/>
          </p:cNvSpPr>
          <p:nvPr>
            <p:ph type="title"/>
          </p:nvPr>
        </p:nvSpPr>
        <p:spPr>
          <a:xfrm>
            <a:off x="484632" y="978408"/>
            <a:ext cx="4287393" cy="2450592"/>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5400"/>
              <a:buFont typeface="Arial"/>
              <a:buNone/>
              <a:defRPr sz="54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54"/>
          <p:cNvSpPr txBox="1">
            <a:spLocks noGrp="1"/>
          </p:cNvSpPr>
          <p:nvPr>
            <p:ph type="body" idx="1"/>
          </p:nvPr>
        </p:nvSpPr>
        <p:spPr>
          <a:xfrm>
            <a:off x="5183187" y="987425"/>
            <a:ext cx="6446484" cy="487362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3200"/>
              <a:buNone/>
              <a:defRPr sz="3200"/>
            </a:lvl1pPr>
            <a:lvl2pPr marL="914400" lvl="1" indent="-406400" algn="l">
              <a:lnSpc>
                <a:spcPct val="100000"/>
              </a:lnSpc>
              <a:spcBef>
                <a:spcPts val="500"/>
              </a:spcBef>
              <a:spcAft>
                <a:spcPts val="0"/>
              </a:spcAft>
              <a:buClr>
                <a:schemeClr val="dk1"/>
              </a:buClr>
              <a:buSzPts val="2800"/>
              <a:buChar char="•"/>
              <a:defRPr sz="2800"/>
            </a:lvl2pPr>
            <a:lvl3pPr marL="1371600" lvl="2" indent="-228600" algn="l">
              <a:lnSpc>
                <a:spcPct val="100000"/>
              </a:lnSpc>
              <a:spcBef>
                <a:spcPts val="500"/>
              </a:spcBef>
              <a:spcAft>
                <a:spcPts val="0"/>
              </a:spcAft>
              <a:buClr>
                <a:schemeClr val="dk1"/>
              </a:buClr>
              <a:buSzPts val="2400"/>
              <a:buNone/>
              <a:defRPr sz="2400"/>
            </a:lvl3pPr>
            <a:lvl4pPr marL="1828800" lvl="3" indent="-355600" algn="l">
              <a:lnSpc>
                <a:spcPct val="100000"/>
              </a:lnSpc>
              <a:spcBef>
                <a:spcPts val="500"/>
              </a:spcBef>
              <a:spcAft>
                <a:spcPts val="0"/>
              </a:spcAft>
              <a:buClr>
                <a:schemeClr val="dk1"/>
              </a:buClr>
              <a:buSzPts val="2000"/>
              <a:buChar char="•"/>
              <a:defRPr sz="2000"/>
            </a:lvl4pPr>
            <a:lvl5pPr marL="2286000" lvl="4" indent="-228600" algn="l">
              <a:lnSpc>
                <a:spcPct val="100000"/>
              </a:lnSpc>
              <a:spcBef>
                <a:spcPts val="500"/>
              </a:spcBef>
              <a:spcAft>
                <a:spcPts val="0"/>
              </a:spcAft>
              <a:buClr>
                <a:schemeClr val="dk1"/>
              </a:buClr>
              <a:buSzPts val="20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8" name="Google Shape;88;p54"/>
          <p:cNvSpPr txBox="1">
            <a:spLocks noGrp="1"/>
          </p:cNvSpPr>
          <p:nvPr>
            <p:ph type="body" idx="2"/>
          </p:nvPr>
        </p:nvSpPr>
        <p:spPr>
          <a:xfrm>
            <a:off x="484632" y="3645074"/>
            <a:ext cx="4287393" cy="222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2400"/>
              <a:buNone/>
              <a:defRPr sz="240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Clr>
                <a:schemeClr val="dk1"/>
              </a:buClr>
              <a:buSzPts val="1200"/>
              <a:buNone/>
              <a:defRPr sz="1200"/>
            </a:lvl3pPr>
            <a:lvl4pPr marL="1828800" lvl="3" indent="-228600" algn="l">
              <a:lnSpc>
                <a:spcPct val="100000"/>
              </a:lnSpc>
              <a:spcBef>
                <a:spcPts val="500"/>
              </a:spcBef>
              <a:spcAft>
                <a:spcPts val="0"/>
              </a:spcAft>
              <a:buClr>
                <a:schemeClr val="dk1"/>
              </a:buClr>
              <a:buSzPts val="1000"/>
              <a:buNone/>
              <a:defRPr sz="1000"/>
            </a:lvl4pPr>
            <a:lvl5pPr marL="2286000" lvl="4" indent="-228600" algn="l">
              <a:lnSpc>
                <a:spcPct val="10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9" name="Google Shape;89;p54"/>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54"/>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54"/>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2"/>
        <p:cNvGrpSpPr/>
        <p:nvPr/>
      </p:nvGrpSpPr>
      <p:grpSpPr>
        <a:xfrm>
          <a:off x="0" y="0"/>
          <a:ext cx="0" cy="0"/>
          <a:chOff x="0" y="0"/>
          <a:chExt cx="0" cy="0"/>
        </a:xfrm>
      </p:grpSpPr>
      <p:sp>
        <p:nvSpPr>
          <p:cNvPr id="93" name="Google Shape;93;p55"/>
          <p:cNvSpPr txBox="1">
            <a:spLocks noGrp="1"/>
          </p:cNvSpPr>
          <p:nvPr>
            <p:ph type="title"/>
          </p:nvPr>
        </p:nvSpPr>
        <p:spPr>
          <a:xfrm>
            <a:off x="484632" y="978407"/>
            <a:ext cx="4287393" cy="2450593"/>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5400"/>
              <a:buFont typeface="Arial"/>
              <a:buNone/>
              <a:defRPr sz="54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55"/>
          <p:cNvSpPr>
            <a:spLocks noGrp="1"/>
          </p:cNvSpPr>
          <p:nvPr>
            <p:ph type="pic" idx="2"/>
          </p:nvPr>
        </p:nvSpPr>
        <p:spPr>
          <a:xfrm>
            <a:off x="5183187" y="987425"/>
            <a:ext cx="6446483" cy="4873625"/>
          </a:xfrm>
          <a:prstGeom prst="rect">
            <a:avLst/>
          </a:prstGeom>
          <a:noFill/>
          <a:ln>
            <a:noFill/>
          </a:ln>
        </p:spPr>
      </p:sp>
      <p:sp>
        <p:nvSpPr>
          <p:cNvPr id="95" name="Google Shape;95;p55"/>
          <p:cNvSpPr txBox="1">
            <a:spLocks noGrp="1"/>
          </p:cNvSpPr>
          <p:nvPr>
            <p:ph type="body" idx="1"/>
          </p:nvPr>
        </p:nvSpPr>
        <p:spPr>
          <a:xfrm>
            <a:off x="484632" y="3645074"/>
            <a:ext cx="4287393" cy="222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2400"/>
              <a:buNone/>
              <a:defRPr sz="240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Clr>
                <a:schemeClr val="dk1"/>
              </a:buClr>
              <a:buSzPts val="1200"/>
              <a:buNone/>
              <a:defRPr sz="1200"/>
            </a:lvl3pPr>
            <a:lvl4pPr marL="1828800" lvl="3" indent="-228600" algn="l">
              <a:lnSpc>
                <a:spcPct val="100000"/>
              </a:lnSpc>
              <a:spcBef>
                <a:spcPts val="500"/>
              </a:spcBef>
              <a:spcAft>
                <a:spcPts val="0"/>
              </a:spcAft>
              <a:buClr>
                <a:schemeClr val="dk1"/>
              </a:buClr>
              <a:buSzPts val="1000"/>
              <a:buNone/>
              <a:defRPr sz="1000"/>
            </a:lvl4pPr>
            <a:lvl5pPr marL="2286000" lvl="4" indent="-228600" algn="l">
              <a:lnSpc>
                <a:spcPct val="10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6" name="Google Shape;96;p55"/>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55"/>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55"/>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9"/>
        <p:cNvGrpSpPr/>
        <p:nvPr/>
      </p:nvGrpSpPr>
      <p:grpSpPr>
        <a:xfrm>
          <a:off x="0" y="0"/>
          <a:ext cx="0" cy="0"/>
          <a:chOff x="0" y="0"/>
          <a:chExt cx="0" cy="0"/>
        </a:xfrm>
      </p:grpSpPr>
      <p:sp>
        <p:nvSpPr>
          <p:cNvPr id="100" name="Google Shape;100;p56"/>
          <p:cNvSpPr/>
          <p:nvPr/>
        </p:nvSpPr>
        <p:spPr>
          <a:xfrm>
            <a:off x="482600" y="483576"/>
            <a:ext cx="11147071" cy="2434825"/>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1" name="Google Shape;101;p56"/>
          <p:cNvSpPr txBox="1">
            <a:spLocks noGrp="1"/>
          </p:cNvSpPr>
          <p:nvPr>
            <p:ph type="title"/>
          </p:nvPr>
        </p:nvSpPr>
        <p:spPr>
          <a:xfrm>
            <a:off x="482600" y="978408"/>
            <a:ext cx="10506991" cy="17552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56"/>
          <p:cNvSpPr txBox="1">
            <a:spLocks noGrp="1"/>
          </p:cNvSpPr>
          <p:nvPr>
            <p:ph type="body" idx="1"/>
          </p:nvPr>
        </p:nvSpPr>
        <p:spPr>
          <a:xfrm rot="5400000">
            <a:off x="4191213" y="-603890"/>
            <a:ext cx="3092949" cy="1050699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56"/>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56"/>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56"/>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106" name="Google Shape;106;p56"/>
          <p:cNvCxnSpPr/>
          <p:nvPr/>
        </p:nvCxnSpPr>
        <p:spPr>
          <a:xfrm>
            <a:off x="482600" y="2918401"/>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107" name="Google Shape;107;p56"/>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8"/>
        <p:cNvGrpSpPr/>
        <p:nvPr/>
      </p:nvGrpSpPr>
      <p:grpSpPr>
        <a:xfrm>
          <a:off x="0" y="0"/>
          <a:ext cx="0" cy="0"/>
          <a:chOff x="0" y="0"/>
          <a:chExt cx="0" cy="0"/>
        </a:xfrm>
      </p:grpSpPr>
      <p:sp>
        <p:nvSpPr>
          <p:cNvPr id="109" name="Google Shape;109;p57"/>
          <p:cNvSpPr txBox="1">
            <a:spLocks noGrp="1"/>
          </p:cNvSpPr>
          <p:nvPr>
            <p:ph type="title"/>
          </p:nvPr>
        </p:nvSpPr>
        <p:spPr>
          <a:xfrm rot="5400000">
            <a:off x="6953262" y="2066856"/>
            <a:ext cx="5124777" cy="294788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57"/>
          <p:cNvSpPr txBox="1">
            <a:spLocks noGrp="1"/>
          </p:cNvSpPr>
          <p:nvPr>
            <p:ph type="body" idx="1"/>
          </p:nvPr>
        </p:nvSpPr>
        <p:spPr>
          <a:xfrm rot="5400000">
            <a:off x="1550470" y="-87430"/>
            <a:ext cx="5124777" cy="725645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57"/>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57"/>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57"/>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5"/>
        <p:cNvGrpSpPr/>
        <p:nvPr/>
      </p:nvGrpSpPr>
      <p:grpSpPr>
        <a:xfrm>
          <a:off x="0" y="0"/>
          <a:ext cx="0" cy="0"/>
          <a:chOff x="0" y="0"/>
          <a:chExt cx="0" cy="0"/>
        </a:xfrm>
      </p:grpSpPr>
      <p:sp>
        <p:nvSpPr>
          <p:cNvPr id="126" name="Google Shape;126;p3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7" name="Google Shape;127;p3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128" name="Google Shape;128;p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lvl="1"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lvl="2"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lvl="3"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lvl="4"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lvl="5"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lvl="6"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lvl="7"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lvl="8"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9"/>
        <p:cNvGrpSpPr/>
        <p:nvPr/>
      </p:nvGrpSpPr>
      <p:grpSpPr>
        <a:xfrm>
          <a:off x="0" y="0"/>
          <a:ext cx="0" cy="0"/>
          <a:chOff x="0" y="0"/>
          <a:chExt cx="0" cy="0"/>
        </a:xfrm>
      </p:grpSpPr>
      <p:sp>
        <p:nvSpPr>
          <p:cNvPr id="130" name="Google Shape;130;p3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3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2" name="Google Shape;13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5"/>
        <p:cNvGrpSpPr/>
        <p:nvPr/>
      </p:nvGrpSpPr>
      <p:grpSpPr>
        <a:xfrm>
          <a:off x="0" y="0"/>
          <a:ext cx="0" cy="0"/>
          <a:chOff x="0" y="0"/>
          <a:chExt cx="0" cy="0"/>
        </a:xfrm>
      </p:grpSpPr>
      <p:sp>
        <p:nvSpPr>
          <p:cNvPr id="136" name="Google Shape;136;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1"/>
        <p:cNvGrpSpPr/>
        <p:nvPr/>
      </p:nvGrpSpPr>
      <p:grpSpPr>
        <a:xfrm>
          <a:off x="0" y="0"/>
          <a:ext cx="0" cy="0"/>
          <a:chOff x="0" y="0"/>
          <a:chExt cx="0" cy="0"/>
        </a:xfrm>
      </p:grpSpPr>
      <p:sp>
        <p:nvSpPr>
          <p:cNvPr id="142" name="Google Shape;142;p4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4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4" name="Google Shape;14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7"/>
        <p:cNvGrpSpPr/>
        <p:nvPr/>
      </p:nvGrpSpPr>
      <p:grpSpPr>
        <a:xfrm>
          <a:off x="0" y="0"/>
          <a:ext cx="0" cy="0"/>
          <a:chOff x="0" y="0"/>
          <a:chExt cx="0" cy="0"/>
        </a:xfrm>
      </p:grpSpPr>
      <p:sp>
        <p:nvSpPr>
          <p:cNvPr id="148" name="Google Shape;148;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4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35"/>
          <p:cNvSpPr txBox="1">
            <a:spLocks noGrp="1"/>
          </p:cNvSpPr>
          <p:nvPr>
            <p:ph type="title"/>
          </p:nvPr>
        </p:nvSpPr>
        <p:spPr>
          <a:xfrm>
            <a:off x="482600" y="978408"/>
            <a:ext cx="10634472" cy="215798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5"/>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5"/>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5"/>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5"/>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4"/>
        <p:cNvGrpSpPr/>
        <p:nvPr/>
      </p:nvGrpSpPr>
      <p:grpSpPr>
        <a:xfrm>
          <a:off x="0" y="0"/>
          <a:ext cx="0" cy="0"/>
          <a:chOff x="0" y="0"/>
          <a:chExt cx="0" cy="0"/>
        </a:xfrm>
      </p:grpSpPr>
      <p:sp>
        <p:nvSpPr>
          <p:cNvPr id="155" name="Google Shape;155;p4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4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7" name="Google Shape;157;p4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4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9" name="Google Shape;159;p4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
        <p:nvSpPr>
          <p:cNvPr id="164" name="Google Shape;16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7"/>
        <p:cNvGrpSpPr/>
        <p:nvPr/>
      </p:nvGrpSpPr>
      <p:grpSpPr>
        <a:xfrm>
          <a:off x="0" y="0"/>
          <a:ext cx="0" cy="0"/>
          <a:chOff x="0" y="0"/>
          <a:chExt cx="0" cy="0"/>
        </a:xfrm>
      </p:grpSpPr>
      <p:sp>
        <p:nvSpPr>
          <p:cNvPr id="168" name="Google Shape;168;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4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70" name="Google Shape;170;p4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1" name="Google Shape;171;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4"/>
        <p:cNvGrpSpPr/>
        <p:nvPr/>
      </p:nvGrpSpPr>
      <p:grpSpPr>
        <a:xfrm>
          <a:off x="0" y="0"/>
          <a:ext cx="0" cy="0"/>
          <a:chOff x="0" y="0"/>
          <a:chExt cx="0" cy="0"/>
        </a:xfrm>
      </p:grpSpPr>
      <p:sp>
        <p:nvSpPr>
          <p:cNvPr id="175" name="Google Shape;175;p4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6"/>
          <p:cNvSpPr>
            <a:spLocks noGrp="1"/>
          </p:cNvSpPr>
          <p:nvPr>
            <p:ph type="pic" idx="2"/>
          </p:nvPr>
        </p:nvSpPr>
        <p:spPr>
          <a:xfrm>
            <a:off x="5183188" y="987425"/>
            <a:ext cx="6172200" cy="4873625"/>
          </a:xfrm>
          <a:prstGeom prst="rect">
            <a:avLst/>
          </a:prstGeom>
          <a:noFill/>
          <a:ln>
            <a:noFill/>
          </a:ln>
        </p:spPr>
      </p:sp>
      <p:sp>
        <p:nvSpPr>
          <p:cNvPr id="177" name="Google Shape;177;p4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8" name="Google Shape;1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1"/>
        <p:cNvGrpSpPr/>
        <p:nvPr/>
      </p:nvGrpSpPr>
      <p:grpSpPr>
        <a:xfrm>
          <a:off x="0" y="0"/>
          <a:ext cx="0" cy="0"/>
          <a:chOff x="0" y="0"/>
          <a:chExt cx="0" cy="0"/>
        </a:xfrm>
      </p:grpSpPr>
      <p:sp>
        <p:nvSpPr>
          <p:cNvPr id="182" name="Google Shape;182;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4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7"/>
        <p:cNvGrpSpPr/>
        <p:nvPr/>
      </p:nvGrpSpPr>
      <p:grpSpPr>
        <a:xfrm>
          <a:off x="0" y="0"/>
          <a:ext cx="0" cy="0"/>
          <a:chOff x="0" y="0"/>
          <a:chExt cx="0" cy="0"/>
        </a:xfrm>
      </p:grpSpPr>
      <p:sp>
        <p:nvSpPr>
          <p:cNvPr id="188" name="Google Shape;188;p4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4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3"/>
        <p:cNvGrpSpPr/>
        <p:nvPr/>
      </p:nvGrpSpPr>
      <p:grpSpPr>
        <a:xfrm>
          <a:off x="0" y="0"/>
          <a:ext cx="0" cy="0"/>
          <a:chOff x="0" y="0"/>
          <a:chExt cx="0" cy="0"/>
        </a:xfrm>
      </p:grpSpPr>
      <p:sp>
        <p:nvSpPr>
          <p:cNvPr id="34" name="Google Shape;34;p3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800"/>
              <a:buFont typeface="Arial"/>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 name="Google Shape;35;p37"/>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00000"/>
              </a:lnSpc>
              <a:spcBef>
                <a:spcPts val="0"/>
              </a:spcBef>
              <a:spcAft>
                <a:spcPts val="0"/>
              </a:spcAft>
              <a:buClr>
                <a:schemeClr val="dk1"/>
              </a:buClr>
              <a:buSzPts val="1800"/>
              <a:buChar char="●"/>
              <a:defRPr/>
            </a:lvl1pPr>
            <a:lvl2pPr marL="914400" lvl="1" indent="-317500" algn="l">
              <a:lnSpc>
                <a:spcPct val="100000"/>
              </a:lnSpc>
              <a:spcBef>
                <a:spcPts val="0"/>
              </a:spcBef>
              <a:spcAft>
                <a:spcPts val="0"/>
              </a:spcAft>
              <a:buClr>
                <a:schemeClr val="dk1"/>
              </a:buClr>
              <a:buSzPts val="1400"/>
              <a:buChar char="○"/>
              <a:defRPr/>
            </a:lvl2pPr>
            <a:lvl3pPr marL="1371600" lvl="2" indent="-317500" algn="l">
              <a:lnSpc>
                <a:spcPct val="100000"/>
              </a:lnSpc>
              <a:spcBef>
                <a:spcPts val="0"/>
              </a:spcBef>
              <a:spcAft>
                <a:spcPts val="0"/>
              </a:spcAft>
              <a:buClr>
                <a:schemeClr val="dk1"/>
              </a:buClr>
              <a:buSzPts val="1400"/>
              <a:buChar char="■"/>
              <a:defRPr/>
            </a:lvl3pPr>
            <a:lvl4pPr marL="1828800" lvl="3" indent="-317500" algn="l">
              <a:lnSpc>
                <a:spcPct val="100000"/>
              </a:lnSpc>
              <a:spcBef>
                <a:spcPts val="0"/>
              </a:spcBef>
              <a:spcAft>
                <a:spcPts val="0"/>
              </a:spcAft>
              <a:buClr>
                <a:schemeClr val="dk1"/>
              </a:buClr>
              <a:buSzPts val="1400"/>
              <a:buChar char="●"/>
              <a:defRPr/>
            </a:lvl4pPr>
            <a:lvl5pPr marL="2286000" lvl="4" indent="-317500" algn="l">
              <a:lnSpc>
                <a:spcPct val="10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36" name="Google Shape;36;p3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chemeClr val="dk1"/>
              </a:buClr>
              <a:buSzPts val="900"/>
              <a:buFont typeface="Arial"/>
              <a:buNone/>
              <a:defRPr sz="900">
                <a:solidFill>
                  <a:schemeClr val="dk1"/>
                </a:solidFill>
                <a:latin typeface="Arial"/>
                <a:ea typeface="Arial"/>
                <a:cs typeface="Arial"/>
                <a:sym typeface="Arial"/>
              </a:defRPr>
            </a:lvl1pPr>
            <a:lvl2pPr marL="0" lvl="1" indent="0" algn="r">
              <a:buClr>
                <a:schemeClr val="dk1"/>
              </a:buClr>
              <a:buSzPts val="900"/>
              <a:buFont typeface="Arial"/>
              <a:buNone/>
              <a:defRPr sz="900">
                <a:solidFill>
                  <a:schemeClr val="dk1"/>
                </a:solidFill>
                <a:latin typeface="Arial"/>
                <a:ea typeface="Arial"/>
                <a:cs typeface="Arial"/>
                <a:sym typeface="Arial"/>
              </a:defRPr>
            </a:lvl2pPr>
            <a:lvl3pPr marL="0" lvl="2" indent="0" algn="r">
              <a:buClr>
                <a:schemeClr val="dk1"/>
              </a:buClr>
              <a:buSzPts val="900"/>
              <a:buFont typeface="Arial"/>
              <a:buNone/>
              <a:defRPr sz="900">
                <a:solidFill>
                  <a:schemeClr val="dk1"/>
                </a:solidFill>
                <a:latin typeface="Arial"/>
                <a:ea typeface="Arial"/>
                <a:cs typeface="Arial"/>
                <a:sym typeface="Arial"/>
              </a:defRPr>
            </a:lvl3pPr>
            <a:lvl4pPr marL="0" lvl="3" indent="0" algn="r">
              <a:buClr>
                <a:schemeClr val="dk1"/>
              </a:buClr>
              <a:buSzPts val="900"/>
              <a:buFont typeface="Arial"/>
              <a:buNone/>
              <a:defRPr sz="900">
                <a:solidFill>
                  <a:schemeClr val="dk1"/>
                </a:solidFill>
                <a:latin typeface="Arial"/>
                <a:ea typeface="Arial"/>
                <a:cs typeface="Arial"/>
                <a:sym typeface="Arial"/>
              </a:defRPr>
            </a:lvl4pPr>
            <a:lvl5pPr marL="0" lvl="4" indent="0" algn="r">
              <a:buClr>
                <a:schemeClr val="dk1"/>
              </a:buClr>
              <a:buSzPts val="900"/>
              <a:buFont typeface="Arial"/>
              <a:buNone/>
              <a:defRPr sz="900">
                <a:solidFill>
                  <a:schemeClr val="dk1"/>
                </a:solidFill>
                <a:latin typeface="Arial"/>
                <a:ea typeface="Arial"/>
                <a:cs typeface="Arial"/>
                <a:sym typeface="Arial"/>
              </a:defRPr>
            </a:lvl5pPr>
            <a:lvl6pPr marL="0" lvl="5" indent="0" algn="r">
              <a:buClr>
                <a:schemeClr val="dk1"/>
              </a:buClr>
              <a:buSzPts val="900"/>
              <a:buFont typeface="Arial"/>
              <a:buNone/>
              <a:defRPr sz="900">
                <a:solidFill>
                  <a:schemeClr val="dk1"/>
                </a:solidFill>
                <a:latin typeface="Arial"/>
                <a:ea typeface="Arial"/>
                <a:cs typeface="Arial"/>
                <a:sym typeface="Arial"/>
              </a:defRPr>
            </a:lvl6pPr>
            <a:lvl7pPr marL="0" lvl="6" indent="0" algn="r">
              <a:buClr>
                <a:schemeClr val="dk1"/>
              </a:buClr>
              <a:buSzPts val="900"/>
              <a:buFont typeface="Arial"/>
              <a:buNone/>
              <a:defRPr sz="900">
                <a:solidFill>
                  <a:schemeClr val="dk1"/>
                </a:solidFill>
                <a:latin typeface="Arial"/>
                <a:ea typeface="Arial"/>
                <a:cs typeface="Arial"/>
                <a:sym typeface="Arial"/>
              </a:defRPr>
            </a:lvl7pPr>
            <a:lvl8pPr marL="0" lvl="7" indent="0" algn="r">
              <a:buClr>
                <a:schemeClr val="dk1"/>
              </a:buClr>
              <a:buSzPts val="900"/>
              <a:buFont typeface="Arial"/>
              <a:buNone/>
              <a:defRPr sz="900">
                <a:solidFill>
                  <a:schemeClr val="dk1"/>
                </a:solidFill>
                <a:latin typeface="Arial"/>
                <a:ea typeface="Arial"/>
                <a:cs typeface="Arial"/>
                <a:sym typeface="Arial"/>
              </a:defRPr>
            </a:lvl8pPr>
            <a:lvl9pPr marL="0" lvl="8" indent="0" algn="r">
              <a:buClr>
                <a:schemeClr val="dk1"/>
              </a:buClr>
              <a:buSzPts val="900"/>
              <a:buFont typeface="Arial"/>
              <a:buNone/>
              <a:defRPr sz="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38"/>
          <p:cNvSpPr/>
          <p:nvPr/>
        </p:nvSpPr>
        <p:spPr>
          <a:xfrm>
            <a:off x="481007" y="3933311"/>
            <a:ext cx="11147071" cy="2434825"/>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 name="Google Shape;39;p38"/>
          <p:cNvSpPr txBox="1">
            <a:spLocks noGrp="1"/>
          </p:cNvSpPr>
          <p:nvPr>
            <p:ph type="title"/>
          </p:nvPr>
        </p:nvSpPr>
        <p:spPr>
          <a:xfrm>
            <a:off x="482600" y="978408"/>
            <a:ext cx="10634472" cy="2591509"/>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8"/>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8"/>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8"/>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43" name="Google Shape;43;p38"/>
          <p:cNvCxnSpPr/>
          <p:nvPr/>
        </p:nvCxnSpPr>
        <p:spPr>
          <a:xfrm>
            <a:off x="482600" y="3933311"/>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44" name="Google Shape;44;p38"/>
          <p:cNvCxnSpPr/>
          <p:nvPr/>
        </p:nvCxnSpPr>
        <p:spPr>
          <a:xfrm>
            <a:off x="481007" y="6368138"/>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5"/>
        <p:cNvGrpSpPr/>
        <p:nvPr/>
      </p:nvGrpSpPr>
      <p:grpSpPr>
        <a:xfrm>
          <a:off x="0" y="0"/>
          <a:ext cx="0" cy="0"/>
          <a:chOff x="0" y="0"/>
          <a:chExt cx="0" cy="0"/>
        </a:xfrm>
      </p:grpSpPr>
      <p:sp>
        <p:nvSpPr>
          <p:cNvPr id="46" name="Google Shape;46;p49"/>
          <p:cNvSpPr txBox="1">
            <a:spLocks noGrp="1"/>
          </p:cNvSpPr>
          <p:nvPr>
            <p:ph type="ctrTitle"/>
          </p:nvPr>
        </p:nvSpPr>
        <p:spPr>
          <a:xfrm>
            <a:off x="482600" y="978408"/>
            <a:ext cx="10506991" cy="253155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6600"/>
              <a:buFont typeface="Arial"/>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9"/>
          <p:cNvSpPr txBox="1">
            <a:spLocks noGrp="1"/>
          </p:cNvSpPr>
          <p:nvPr>
            <p:ph type="subTitle" idx="1"/>
          </p:nvPr>
        </p:nvSpPr>
        <p:spPr>
          <a:xfrm>
            <a:off x="482600" y="3602038"/>
            <a:ext cx="10506991" cy="2277554"/>
          </a:xfrm>
          <a:prstGeom prst="rect">
            <a:avLst/>
          </a:prstGeom>
          <a:noFill/>
          <a:ln>
            <a:noFill/>
          </a:ln>
        </p:spPr>
        <p:txBody>
          <a:bodyPr spcFirstLastPara="1" wrap="square" lIns="91425" tIns="45700" rIns="91425" bIns="45700" anchor="t" anchorCtr="0">
            <a:normAutofit/>
          </a:bodyPr>
          <a:lstStyle>
            <a:lvl1pPr lvl="0" algn="l">
              <a:lnSpc>
                <a:spcPct val="100000"/>
              </a:lnSpc>
              <a:spcBef>
                <a:spcPts val="1000"/>
              </a:spcBef>
              <a:spcAft>
                <a:spcPts val="0"/>
              </a:spcAft>
              <a:buClr>
                <a:schemeClr val="dk1"/>
              </a:buClr>
              <a:buSzPts val="2400"/>
              <a:buNone/>
              <a:defRPr sz="2400"/>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8" name="Google Shape;48;p49"/>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9"/>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9"/>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51" name="Google Shape;51;p49"/>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sp>
        <p:nvSpPr>
          <p:cNvPr id="53" name="Google Shape;53;p50"/>
          <p:cNvSpPr/>
          <p:nvPr/>
        </p:nvSpPr>
        <p:spPr>
          <a:xfrm>
            <a:off x="481007" y="3922232"/>
            <a:ext cx="11147071" cy="2434825"/>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4" name="Google Shape;54;p50"/>
          <p:cNvSpPr txBox="1">
            <a:spLocks noGrp="1"/>
          </p:cNvSpPr>
          <p:nvPr>
            <p:ph type="title"/>
          </p:nvPr>
        </p:nvSpPr>
        <p:spPr>
          <a:xfrm>
            <a:off x="482600" y="978409"/>
            <a:ext cx="10515600" cy="2716769"/>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0"/>
          <p:cNvSpPr txBox="1">
            <a:spLocks noGrp="1"/>
          </p:cNvSpPr>
          <p:nvPr>
            <p:ph type="body" idx="1"/>
          </p:nvPr>
        </p:nvSpPr>
        <p:spPr>
          <a:xfrm>
            <a:off x="482600" y="4171445"/>
            <a:ext cx="10515600" cy="191820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2400"/>
              <a:buNone/>
              <a:defRPr sz="240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rgbClr val="888888"/>
              </a:buClr>
              <a:buSzPts val="2000"/>
              <a:buNone/>
              <a:defRPr sz="2000">
                <a:solidFill>
                  <a:srgbClr val="888888"/>
                </a:solidFill>
              </a:defRPr>
            </a:lvl2pPr>
            <a:lvl3pPr marL="1371600" lvl="2" indent="-228600" algn="l">
              <a:lnSpc>
                <a:spcPct val="100000"/>
              </a:lnSpc>
              <a:spcBef>
                <a:spcPts val="500"/>
              </a:spcBef>
              <a:spcAft>
                <a:spcPts val="0"/>
              </a:spcAft>
              <a:buClr>
                <a:srgbClr val="888888"/>
              </a:buClr>
              <a:buSzPts val="1800"/>
              <a:buNone/>
              <a:defRPr sz="1800">
                <a:solidFill>
                  <a:srgbClr val="888888"/>
                </a:solidFill>
              </a:defRPr>
            </a:lvl3pPr>
            <a:lvl4pPr marL="1828800" lvl="3" indent="-228600" algn="l">
              <a:lnSpc>
                <a:spcPct val="100000"/>
              </a:lnSpc>
              <a:spcBef>
                <a:spcPts val="500"/>
              </a:spcBef>
              <a:spcAft>
                <a:spcPts val="0"/>
              </a:spcAft>
              <a:buClr>
                <a:srgbClr val="888888"/>
              </a:buClr>
              <a:buSzPts val="1600"/>
              <a:buNone/>
              <a:defRPr sz="1600">
                <a:solidFill>
                  <a:srgbClr val="888888"/>
                </a:solidFill>
              </a:defRPr>
            </a:lvl4pPr>
            <a:lvl5pPr marL="2286000" lvl="4" indent="-228600" algn="l">
              <a:lnSpc>
                <a:spcPct val="10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 name="Google Shape;56;p50"/>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0"/>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50"/>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59" name="Google Shape;59;p50"/>
          <p:cNvCxnSpPr/>
          <p:nvPr/>
        </p:nvCxnSpPr>
        <p:spPr>
          <a:xfrm>
            <a:off x="481007" y="3922232"/>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60" name="Google Shape;60;p50"/>
          <p:cNvCxnSpPr/>
          <p:nvPr/>
        </p:nvCxnSpPr>
        <p:spPr>
          <a:xfrm>
            <a:off x="482600" y="6368138"/>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61" name="Google Shape;61;p50"/>
          <p:cNvCxnSpPr/>
          <p:nvPr/>
        </p:nvCxnSpPr>
        <p:spPr>
          <a:xfrm>
            <a:off x="481007" y="6368138"/>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2"/>
        <p:cNvGrpSpPr/>
        <p:nvPr/>
      </p:nvGrpSpPr>
      <p:grpSpPr>
        <a:xfrm>
          <a:off x="0" y="0"/>
          <a:ext cx="0" cy="0"/>
          <a:chOff x="0" y="0"/>
          <a:chExt cx="0" cy="0"/>
        </a:xfrm>
      </p:grpSpPr>
      <p:sp>
        <p:nvSpPr>
          <p:cNvPr id="63" name="Google Shape;63;p51"/>
          <p:cNvSpPr/>
          <p:nvPr/>
        </p:nvSpPr>
        <p:spPr>
          <a:xfrm>
            <a:off x="481007" y="483577"/>
            <a:ext cx="11147071" cy="2434824"/>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 name="Google Shape;64;p51"/>
          <p:cNvSpPr txBox="1">
            <a:spLocks noGrp="1"/>
          </p:cNvSpPr>
          <p:nvPr>
            <p:ph type="title"/>
          </p:nvPr>
        </p:nvSpPr>
        <p:spPr>
          <a:xfrm>
            <a:off x="482599" y="978408"/>
            <a:ext cx="11147071" cy="17552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51"/>
          <p:cNvSpPr txBox="1">
            <a:spLocks noGrp="1"/>
          </p:cNvSpPr>
          <p:nvPr>
            <p:ph type="body" idx="1"/>
          </p:nvPr>
        </p:nvSpPr>
        <p:spPr>
          <a:xfrm>
            <a:off x="482600" y="3103131"/>
            <a:ext cx="5418551" cy="307383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51"/>
          <p:cNvSpPr txBox="1">
            <a:spLocks noGrp="1"/>
          </p:cNvSpPr>
          <p:nvPr>
            <p:ph type="body" idx="2"/>
          </p:nvPr>
        </p:nvSpPr>
        <p:spPr>
          <a:xfrm>
            <a:off x="6211120" y="3103131"/>
            <a:ext cx="5418551" cy="307383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51"/>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51"/>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51"/>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70" name="Google Shape;70;p51"/>
          <p:cNvCxnSpPr/>
          <p:nvPr/>
        </p:nvCxnSpPr>
        <p:spPr>
          <a:xfrm>
            <a:off x="482600" y="2918401"/>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71" name="Google Shape;71;p51"/>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2"/>
        <p:cNvGrpSpPr/>
        <p:nvPr/>
      </p:nvGrpSpPr>
      <p:grpSpPr>
        <a:xfrm>
          <a:off x="0" y="0"/>
          <a:ext cx="0" cy="0"/>
          <a:chOff x="0" y="0"/>
          <a:chExt cx="0" cy="0"/>
        </a:xfrm>
      </p:grpSpPr>
      <p:sp>
        <p:nvSpPr>
          <p:cNvPr id="73" name="Google Shape;73;p52"/>
          <p:cNvSpPr txBox="1">
            <a:spLocks noGrp="1"/>
          </p:cNvSpPr>
          <p:nvPr>
            <p:ph type="title"/>
          </p:nvPr>
        </p:nvSpPr>
        <p:spPr>
          <a:xfrm>
            <a:off x="484631" y="978407"/>
            <a:ext cx="11145039" cy="1339584"/>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2"/>
          <p:cNvSpPr txBox="1">
            <a:spLocks noGrp="1"/>
          </p:cNvSpPr>
          <p:nvPr>
            <p:ph type="body" idx="1"/>
          </p:nvPr>
        </p:nvSpPr>
        <p:spPr>
          <a:xfrm>
            <a:off x="484632" y="2500921"/>
            <a:ext cx="5346222"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400"/>
              <a:buNone/>
              <a:defRPr sz="2400" b="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 name="Google Shape;75;p52"/>
          <p:cNvSpPr txBox="1">
            <a:spLocks noGrp="1"/>
          </p:cNvSpPr>
          <p:nvPr>
            <p:ph type="body" idx="2"/>
          </p:nvPr>
        </p:nvSpPr>
        <p:spPr>
          <a:xfrm>
            <a:off x="484632" y="3428999"/>
            <a:ext cx="5346222" cy="27606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52"/>
          <p:cNvSpPr txBox="1">
            <a:spLocks noGrp="1"/>
          </p:cNvSpPr>
          <p:nvPr>
            <p:ph type="body" idx="3"/>
          </p:nvPr>
        </p:nvSpPr>
        <p:spPr>
          <a:xfrm>
            <a:off x="6257120" y="2500921"/>
            <a:ext cx="537255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400"/>
              <a:buNone/>
              <a:defRPr sz="2400" b="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52"/>
          <p:cNvSpPr txBox="1">
            <a:spLocks noGrp="1"/>
          </p:cNvSpPr>
          <p:nvPr>
            <p:ph type="body" idx="4"/>
          </p:nvPr>
        </p:nvSpPr>
        <p:spPr>
          <a:xfrm>
            <a:off x="6257120" y="3428999"/>
            <a:ext cx="5372551" cy="27606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52"/>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2"/>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52"/>
          <p:cNvSpPr txBox="1">
            <a:spLocks noGrp="1"/>
          </p:cNvSpPr>
          <p:nvPr>
            <p:ph type="sldNum" idx="12"/>
          </p:nvPr>
        </p:nvSpPr>
        <p:spPr>
          <a:xfrm>
            <a:off x="10989591" y="-7190"/>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1"/>
        <p:cNvGrpSpPr/>
        <p:nvPr/>
      </p:nvGrpSpPr>
      <p:grpSpPr>
        <a:xfrm>
          <a:off x="0" y="0"/>
          <a:ext cx="0" cy="0"/>
          <a:chOff x="0" y="0"/>
          <a:chExt cx="0" cy="0"/>
        </a:xfrm>
      </p:grpSpPr>
      <p:sp>
        <p:nvSpPr>
          <p:cNvPr id="82" name="Google Shape;82;p53"/>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3"/>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53"/>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34"/>
          <p:cNvSpPr txBox="1">
            <a:spLocks noGrp="1"/>
          </p:cNvSpPr>
          <p:nvPr>
            <p:ph type="title"/>
          </p:nvPr>
        </p:nvSpPr>
        <p:spPr>
          <a:xfrm>
            <a:off x="482600" y="978408"/>
            <a:ext cx="10506991" cy="215309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4"/>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228600" algn="l" rtl="0">
              <a:lnSpc>
                <a:spcPct val="10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228600" algn="l" rtl="0">
              <a:lnSpc>
                <a:spcPct val="10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34"/>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 name="Google Shape;23;p34"/>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 name="Google Shape;24;p34"/>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0" marR="0" lvl="1" indent="0" algn="r" rtl="0">
              <a:spcBef>
                <a:spcPts val="0"/>
              </a:spcBef>
              <a:buNone/>
              <a:defRPr sz="900" b="0" i="0" u="none" strike="noStrike" cap="none">
                <a:solidFill>
                  <a:schemeClr val="dk1"/>
                </a:solidFill>
                <a:latin typeface="Arial"/>
                <a:ea typeface="Arial"/>
                <a:cs typeface="Arial"/>
                <a:sym typeface="Arial"/>
              </a:defRPr>
            </a:lvl2pPr>
            <a:lvl3pPr marL="0" marR="0" lvl="2" indent="0" algn="r" rtl="0">
              <a:spcBef>
                <a:spcPts val="0"/>
              </a:spcBef>
              <a:buNone/>
              <a:defRPr sz="900" b="0" i="0" u="none" strike="noStrike" cap="none">
                <a:solidFill>
                  <a:schemeClr val="dk1"/>
                </a:solidFill>
                <a:latin typeface="Arial"/>
                <a:ea typeface="Arial"/>
                <a:cs typeface="Arial"/>
                <a:sym typeface="Arial"/>
              </a:defRPr>
            </a:lvl3pPr>
            <a:lvl4pPr marL="0" marR="0" lvl="3" indent="0" algn="r" rtl="0">
              <a:spcBef>
                <a:spcPts val="0"/>
              </a:spcBef>
              <a:buNone/>
              <a:defRPr sz="900" b="0" i="0" u="none" strike="noStrike" cap="none">
                <a:solidFill>
                  <a:schemeClr val="dk1"/>
                </a:solidFill>
                <a:latin typeface="Arial"/>
                <a:ea typeface="Arial"/>
                <a:cs typeface="Arial"/>
                <a:sym typeface="Arial"/>
              </a:defRPr>
            </a:lvl4pPr>
            <a:lvl5pPr marL="0" marR="0" lvl="4" indent="0" algn="r" rtl="0">
              <a:spcBef>
                <a:spcPts val="0"/>
              </a:spcBef>
              <a:buNone/>
              <a:defRPr sz="900" b="0" i="0" u="none" strike="noStrike" cap="none">
                <a:solidFill>
                  <a:schemeClr val="dk1"/>
                </a:solidFill>
                <a:latin typeface="Arial"/>
                <a:ea typeface="Arial"/>
                <a:cs typeface="Arial"/>
                <a:sym typeface="Arial"/>
              </a:defRPr>
            </a:lvl5pPr>
            <a:lvl6pPr marL="0" marR="0" lvl="5" indent="0" algn="r" rtl="0">
              <a:spcBef>
                <a:spcPts val="0"/>
              </a:spcBef>
              <a:buNone/>
              <a:defRPr sz="900" b="0" i="0" u="none" strike="noStrike" cap="none">
                <a:solidFill>
                  <a:schemeClr val="dk1"/>
                </a:solidFill>
                <a:latin typeface="Arial"/>
                <a:ea typeface="Arial"/>
                <a:cs typeface="Arial"/>
                <a:sym typeface="Arial"/>
              </a:defRPr>
            </a:lvl6pPr>
            <a:lvl7pPr marL="0" marR="0" lvl="6" indent="0" algn="r" rtl="0">
              <a:spcBef>
                <a:spcPts val="0"/>
              </a:spcBef>
              <a:buNone/>
              <a:defRPr sz="900" b="0" i="0" u="none" strike="noStrike" cap="none">
                <a:solidFill>
                  <a:schemeClr val="dk1"/>
                </a:solidFill>
                <a:latin typeface="Arial"/>
                <a:ea typeface="Arial"/>
                <a:cs typeface="Arial"/>
                <a:sym typeface="Arial"/>
              </a:defRPr>
            </a:lvl7pPr>
            <a:lvl8pPr marL="0" marR="0" lvl="7" indent="0" algn="r" rtl="0">
              <a:spcBef>
                <a:spcPts val="0"/>
              </a:spcBef>
              <a:buNone/>
              <a:defRPr sz="900" b="0" i="0" u="none" strike="noStrike" cap="none">
                <a:solidFill>
                  <a:schemeClr val="dk1"/>
                </a:solidFill>
                <a:latin typeface="Arial"/>
                <a:ea typeface="Arial"/>
                <a:cs typeface="Arial"/>
                <a:sym typeface="Arial"/>
              </a:defRPr>
            </a:lvl8pPr>
            <a:lvl9pPr marL="0" marR="0" lvl="8" indent="0" algn="r" rtl="0">
              <a:spcBef>
                <a:spcPts val="0"/>
              </a:spcBef>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cxnSp>
        <p:nvCxnSpPr>
          <p:cNvPr id="25" name="Google Shape;25;p34"/>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6" name="Google Shape;26;p34"/>
          <p:cNvCxnSpPr/>
          <p:nvPr/>
        </p:nvCxnSpPr>
        <p:spPr>
          <a:xfrm>
            <a:off x="482600" y="6368138"/>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14"/>
        <p:cNvGrpSpPr/>
        <p:nvPr/>
      </p:nvGrpSpPr>
      <p:grpSpPr>
        <a:xfrm>
          <a:off x="0" y="0"/>
          <a:ext cx="0" cy="0"/>
          <a:chOff x="0" y="0"/>
          <a:chExt cx="0" cy="0"/>
        </a:xfrm>
      </p:grpSpPr>
      <p:sp>
        <p:nvSpPr>
          <p:cNvPr id="115" name="Google Shape;115;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 name="Google Shape;116;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tablet/c/collaboration.html"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en.wikipedia.org/wiki/Gold_panning" TargetMode="Externa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www.actuaries.digital/2021/04/21/collaboration-key-in-gaining-broad-understanding-of-student-member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6"/>
        <p:cNvGrpSpPr/>
        <p:nvPr/>
      </p:nvGrpSpPr>
      <p:grpSpPr>
        <a:xfrm>
          <a:off x="0" y="0"/>
          <a:ext cx="0" cy="0"/>
          <a:chOff x="0" y="0"/>
          <a:chExt cx="0" cy="0"/>
        </a:xfrm>
      </p:grpSpPr>
      <p:sp>
        <p:nvSpPr>
          <p:cNvPr id="197" name="Google Shape;197;p1"/>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8" name="Google Shape;198;p1" descr="A picture containing text&#10;&#10;Description automatically generated"/>
          <p:cNvPicPr preferRelativeResize="0"/>
          <p:nvPr/>
        </p:nvPicPr>
        <p:blipFill rotWithShape="1">
          <a:blip r:embed="rId3">
            <a:alphaModFix/>
          </a:blip>
          <a:srcRect l="7417" t="6347" r="13556"/>
          <a:stretch/>
        </p:blipFill>
        <p:spPr>
          <a:xfrm>
            <a:off x="3522468" y="10"/>
            <a:ext cx="8669532" cy="6857990"/>
          </a:xfrm>
          <a:prstGeom prst="rect">
            <a:avLst/>
          </a:prstGeom>
          <a:noFill/>
          <a:ln>
            <a:noFill/>
          </a:ln>
        </p:spPr>
      </p:pic>
      <p:sp>
        <p:nvSpPr>
          <p:cNvPr id="199" name="Google Shape;199;p1"/>
          <p:cNvSpPr/>
          <p:nvPr/>
        </p:nvSpPr>
        <p:spPr>
          <a:xfrm>
            <a:off x="2" y="0"/>
            <a:ext cx="9756601" cy="6858000"/>
          </a:xfrm>
          <a:prstGeom prst="rect">
            <a:avLst/>
          </a:prstGeom>
          <a:gradFill>
            <a:gsLst>
              <a:gs pos="0">
                <a:srgbClr val="000000">
                  <a:alpha val="0"/>
                </a:srgbClr>
              </a:gs>
              <a:gs pos="19000">
                <a:srgbClr val="000000">
                  <a:alpha val="37647"/>
                </a:srgbClr>
              </a:gs>
              <a:gs pos="35000">
                <a:srgbClr val="000000">
                  <a:alpha val="77647"/>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1"/>
          <p:cNvSpPr txBox="1">
            <a:spLocks noGrp="1"/>
          </p:cNvSpPr>
          <p:nvPr>
            <p:ph type="title"/>
          </p:nvPr>
        </p:nvSpPr>
        <p:spPr>
          <a:xfrm>
            <a:off x="371093" y="1161288"/>
            <a:ext cx="4065439" cy="112471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11111"/>
              <a:buFont typeface="Calibri"/>
              <a:buNone/>
            </a:pPr>
            <a:r>
              <a:rPr lang="en-GB" sz="2800"/>
              <a:t>Effective Curriculum Design</a:t>
            </a:r>
            <a:br>
              <a:rPr lang="en-GB" sz="2800"/>
            </a:br>
            <a:r>
              <a:rPr lang="en-GB" sz="2800"/>
              <a:t>Languages Curriculum Hub</a:t>
            </a:r>
            <a:endParaRPr/>
          </a:p>
        </p:txBody>
      </p:sp>
      <p:sp>
        <p:nvSpPr>
          <p:cNvPr id="201" name="Google Shape;201;p1"/>
          <p:cNvSpPr/>
          <p:nvPr/>
        </p:nvSpPr>
        <p:spPr>
          <a:xfrm rot="5400000">
            <a:off x="662559" y="605790"/>
            <a:ext cx="73152" cy="5486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2" name="Google Shape;202;p1"/>
          <p:cNvSpPr/>
          <p:nvPr/>
        </p:nvSpPr>
        <p:spPr>
          <a:xfrm>
            <a:off x="428244" y="2443480"/>
            <a:ext cx="3300984"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03" name="Google Shape;203;p1"/>
          <p:cNvSpPr txBox="1">
            <a:spLocks noGrp="1"/>
          </p:cNvSpPr>
          <p:nvPr>
            <p:ph type="body" idx="1"/>
          </p:nvPr>
        </p:nvSpPr>
        <p:spPr>
          <a:xfrm>
            <a:off x="371094" y="2718054"/>
            <a:ext cx="6402568" cy="32072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GB" sz="2400" dirty="0"/>
              <a:t>Linda Emmett</a:t>
            </a:r>
          </a:p>
          <a:p>
            <a:pPr marL="0" lvl="0" indent="0" algn="l" rtl="0">
              <a:lnSpc>
                <a:spcPct val="90000"/>
              </a:lnSpc>
              <a:spcBef>
                <a:spcPts val="0"/>
              </a:spcBef>
              <a:spcAft>
                <a:spcPts val="0"/>
              </a:spcAft>
              <a:buClr>
                <a:schemeClr val="lt1"/>
              </a:buClr>
              <a:buSzPts val="1800"/>
              <a:buNone/>
            </a:pPr>
            <a:r>
              <a:rPr lang="en-GB" sz="2400" dirty="0"/>
              <a:t>James Gilhooly – Deputy Head Canon Slade</a:t>
            </a:r>
          </a:p>
          <a:p>
            <a:pPr marL="0" lvl="0" indent="0" algn="l" rtl="0">
              <a:lnSpc>
                <a:spcPct val="90000"/>
              </a:lnSpc>
              <a:spcBef>
                <a:spcPts val="0"/>
              </a:spcBef>
              <a:spcAft>
                <a:spcPts val="0"/>
              </a:spcAft>
              <a:buClr>
                <a:schemeClr val="lt1"/>
              </a:buClr>
              <a:buSzPts val="1800"/>
              <a:buNone/>
            </a:pPr>
            <a:r>
              <a:rPr lang="en-GB" sz="2400" dirty="0"/>
              <a:t>Emma Lyon – </a:t>
            </a:r>
            <a:r>
              <a:rPr lang="en-GB" sz="2400" dirty="0" err="1"/>
              <a:t>Thornleigh</a:t>
            </a:r>
            <a:r>
              <a:rPr lang="en-GB" sz="2400" dirty="0"/>
              <a:t> Salesian College</a:t>
            </a:r>
            <a:endParaRPr dirty="0"/>
          </a:p>
          <a:p>
            <a:pPr marL="0" lvl="0" indent="114300" algn="l" rtl="0">
              <a:lnSpc>
                <a:spcPct val="90000"/>
              </a:lnSpc>
              <a:spcBef>
                <a:spcPts val="0"/>
              </a:spcBef>
              <a:spcAft>
                <a:spcPts val="0"/>
              </a:spcAft>
              <a:buClr>
                <a:schemeClr val="lt1"/>
              </a:buClr>
              <a:buSzPts val="1800"/>
              <a:buFont typeface="Arial"/>
              <a:buNone/>
            </a:pPr>
            <a:endParaRPr sz="2400" dirty="0"/>
          </a:p>
          <a:p>
            <a:pPr marL="0" lvl="0" indent="0" algn="l" rtl="0">
              <a:lnSpc>
                <a:spcPct val="90000"/>
              </a:lnSpc>
              <a:spcBef>
                <a:spcPts val="0"/>
              </a:spcBef>
              <a:spcAft>
                <a:spcPts val="0"/>
              </a:spcAft>
              <a:buClr>
                <a:schemeClr val="lt1"/>
              </a:buClr>
              <a:buSzPts val="1800"/>
              <a:buNone/>
            </a:pPr>
            <a:r>
              <a:rPr lang="en-GB" sz="2400" dirty="0"/>
              <a:t>9</a:t>
            </a:r>
            <a:r>
              <a:rPr lang="en-GB" sz="2400" baseline="30000" dirty="0"/>
              <a:t>th</a:t>
            </a:r>
            <a:r>
              <a:rPr lang="en-GB" sz="2400" dirty="0"/>
              <a:t> March 2023</a:t>
            </a:r>
            <a:endParaRPr dirty="0"/>
          </a:p>
          <a:p>
            <a:pPr marL="0" lvl="0" indent="114300" algn="l" rtl="0">
              <a:lnSpc>
                <a:spcPct val="90000"/>
              </a:lnSpc>
              <a:spcBef>
                <a:spcPts val="1600"/>
              </a:spcBef>
              <a:spcAft>
                <a:spcPts val="1600"/>
              </a:spcAft>
              <a:buClr>
                <a:schemeClr val="lt1"/>
              </a:buClr>
              <a:buSzPts val="1800"/>
              <a:buFont typeface="Arial"/>
              <a:buNone/>
            </a:pPr>
            <a:endParaRPr sz="1700" dirty="0"/>
          </a:p>
        </p:txBody>
      </p:sp>
      <p:sp>
        <p:nvSpPr>
          <p:cNvPr id="204" name="Google Shape;204;p1"/>
          <p:cNvSpPr txBox="1"/>
          <p:nvPr/>
        </p:nvSpPr>
        <p:spPr>
          <a:xfrm>
            <a:off x="9884958" y="6657945"/>
            <a:ext cx="2307042"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700" b="0" i="0" u="sng" strike="noStrike" cap="none">
                <a:solidFill>
                  <a:srgbClr val="FFFF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This Photo</a:t>
            </a:r>
            <a:r>
              <a:rPr lang="en-GB" sz="700" b="0" i="0" u="none" strike="noStrike" cap="none">
                <a:solidFill>
                  <a:srgbClr val="FFFFFF"/>
                </a:solidFill>
                <a:latin typeface="Calibri"/>
                <a:ea typeface="Calibri"/>
                <a:cs typeface="Calibri"/>
                <a:sym typeface="Calibri"/>
              </a:rPr>
              <a:t> by Unknown Author is licensed under </a:t>
            </a:r>
            <a:r>
              <a:rPr lang="en-GB" sz="700" b="0" i="0" u="sng" strike="noStrike" cap="none">
                <a:solidFill>
                  <a:srgbClr val="FFFF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BY-SA</a:t>
            </a:r>
            <a:endParaRPr sz="700" b="0" i="0" u="none" strike="noStrike" cap="none">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1"/>
        <p:cNvGrpSpPr/>
        <p:nvPr/>
      </p:nvGrpSpPr>
      <p:grpSpPr>
        <a:xfrm>
          <a:off x="0" y="0"/>
          <a:ext cx="0" cy="0"/>
          <a:chOff x="0" y="0"/>
          <a:chExt cx="0" cy="0"/>
        </a:xfrm>
      </p:grpSpPr>
      <p:sp>
        <p:nvSpPr>
          <p:cNvPr id="282" name="Google Shape;282;p10"/>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Discussion Point</a:t>
            </a:r>
            <a:endParaRPr/>
          </a:p>
        </p:txBody>
      </p:sp>
      <p:sp>
        <p:nvSpPr>
          <p:cNvPr id="284" name="Google Shape;284;p10"/>
          <p:cNvSpPr/>
          <p:nvPr/>
        </p:nvSpPr>
        <p:spPr>
          <a:xfrm>
            <a:off x="659063" y="2157983"/>
            <a:ext cx="10330528" cy="372160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What might you need to consider when looking at the curriculum ambition and equity in languages?</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Discuss and be prepared to feed back.</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8"/>
        <p:cNvGrpSpPr/>
        <p:nvPr/>
      </p:nvGrpSpPr>
      <p:grpSpPr>
        <a:xfrm>
          <a:off x="0" y="0"/>
          <a:ext cx="0" cy="0"/>
          <a:chOff x="0" y="0"/>
          <a:chExt cx="0" cy="0"/>
        </a:xfrm>
      </p:grpSpPr>
      <p:sp>
        <p:nvSpPr>
          <p:cNvPr id="289" name="Google Shape;289;p11"/>
          <p:cNvSpPr txBox="1">
            <a:spLocks noGrp="1"/>
          </p:cNvSpPr>
          <p:nvPr>
            <p:ph type="body" idx="1"/>
          </p:nvPr>
        </p:nvSpPr>
        <p:spPr>
          <a:xfrm>
            <a:off x="204225" y="1289225"/>
            <a:ext cx="11773800" cy="5498400"/>
          </a:xfrm>
          <a:prstGeom prst="rect">
            <a:avLst/>
          </a:prstGeom>
          <a:noFill/>
          <a:ln>
            <a:noFill/>
          </a:ln>
        </p:spPr>
        <p:txBody>
          <a:bodyPr spcFirstLastPara="1" wrap="square" lIns="91425" tIns="91425" rIns="91425" bIns="91425" anchor="t" anchorCtr="0">
            <a:normAutofit fontScale="92500" lnSpcReduction="10000"/>
          </a:bodyPr>
          <a:lstStyle/>
          <a:p>
            <a:pPr marL="609585" lvl="0" indent="-457188" algn="l" rtl="0">
              <a:lnSpc>
                <a:spcPct val="100000"/>
              </a:lnSpc>
              <a:spcBef>
                <a:spcPts val="0"/>
              </a:spcBef>
              <a:spcAft>
                <a:spcPts val="0"/>
              </a:spcAft>
              <a:buClr>
                <a:schemeClr val="dk1"/>
              </a:buClr>
              <a:buSzPct val="54054"/>
              <a:buChar char="●"/>
            </a:pPr>
            <a:r>
              <a:rPr lang="en-GB" sz="3600"/>
              <a:t>Curriculum ambition, including equity for all</a:t>
            </a:r>
            <a:endParaRPr/>
          </a:p>
          <a:p>
            <a:pPr marL="609585" lvl="0" indent="-457188" algn="l" rtl="0">
              <a:lnSpc>
                <a:spcPct val="100000"/>
              </a:lnSpc>
              <a:spcBef>
                <a:spcPts val="0"/>
              </a:spcBef>
              <a:spcAft>
                <a:spcPts val="0"/>
              </a:spcAft>
              <a:buClr>
                <a:schemeClr val="dk1"/>
              </a:buClr>
              <a:buSzPct val="54054"/>
              <a:buChar char="●"/>
            </a:pPr>
            <a:r>
              <a:rPr lang="en-GB" sz="3600"/>
              <a:t>National curriculum coverage through all key stages</a:t>
            </a:r>
            <a:endParaRPr/>
          </a:p>
          <a:p>
            <a:pPr marL="609585" lvl="0" indent="-457188" algn="l" rtl="0">
              <a:lnSpc>
                <a:spcPct val="100000"/>
              </a:lnSpc>
              <a:spcBef>
                <a:spcPts val="0"/>
              </a:spcBef>
              <a:spcAft>
                <a:spcPts val="0"/>
              </a:spcAft>
              <a:buClr>
                <a:schemeClr val="dk1"/>
              </a:buClr>
              <a:buSzPct val="54054"/>
              <a:buChar char="●"/>
            </a:pPr>
            <a:r>
              <a:rPr lang="en-GB" sz="3600"/>
              <a:t>Links to the EYFS curriculum</a:t>
            </a:r>
            <a:endParaRPr/>
          </a:p>
          <a:p>
            <a:pPr marL="609585" lvl="0" indent="-457188" algn="l" rtl="0">
              <a:lnSpc>
                <a:spcPct val="100000"/>
              </a:lnSpc>
              <a:spcBef>
                <a:spcPts val="0"/>
              </a:spcBef>
              <a:spcAft>
                <a:spcPts val="0"/>
              </a:spcAft>
              <a:buClr>
                <a:schemeClr val="dk1"/>
              </a:buClr>
              <a:buSzPct val="54054"/>
              <a:buChar char="●"/>
            </a:pPr>
            <a:r>
              <a:rPr lang="en-GB" sz="3600"/>
              <a:t>Effectiveness of subject curriculum design for all</a:t>
            </a:r>
            <a:endParaRPr/>
          </a:p>
          <a:p>
            <a:pPr marL="609585" lvl="0" indent="-457188" algn="l" rtl="0">
              <a:lnSpc>
                <a:spcPct val="100000"/>
              </a:lnSpc>
              <a:spcBef>
                <a:spcPts val="0"/>
              </a:spcBef>
              <a:spcAft>
                <a:spcPts val="0"/>
              </a:spcAft>
              <a:buClr>
                <a:schemeClr val="dk1"/>
              </a:buClr>
              <a:buSzPct val="54054"/>
              <a:buChar char="●"/>
            </a:pPr>
            <a:r>
              <a:rPr lang="en-GB" sz="3600"/>
              <a:t>Components and sequencing to help all</a:t>
            </a:r>
            <a:endParaRPr/>
          </a:p>
          <a:p>
            <a:pPr marL="609585" lvl="0" indent="-457188" algn="l" rtl="0">
              <a:lnSpc>
                <a:spcPct val="100000"/>
              </a:lnSpc>
              <a:spcBef>
                <a:spcPts val="0"/>
              </a:spcBef>
              <a:spcAft>
                <a:spcPts val="0"/>
              </a:spcAft>
              <a:buClr>
                <a:schemeClr val="dk1"/>
              </a:buClr>
              <a:buSzPct val="54054"/>
              <a:buChar char="●"/>
            </a:pPr>
            <a:r>
              <a:rPr lang="en-GB" sz="3600"/>
              <a:t>Grammar, phonics and vocabulary interwoven</a:t>
            </a:r>
            <a:endParaRPr/>
          </a:p>
          <a:p>
            <a:pPr marL="609585" lvl="0" indent="-457188" algn="l" rtl="0">
              <a:lnSpc>
                <a:spcPct val="100000"/>
              </a:lnSpc>
              <a:spcBef>
                <a:spcPts val="0"/>
              </a:spcBef>
              <a:spcAft>
                <a:spcPts val="0"/>
              </a:spcAft>
              <a:buClr>
                <a:schemeClr val="dk1"/>
              </a:buClr>
              <a:buSzPct val="54054"/>
              <a:buChar char="●"/>
            </a:pPr>
            <a:r>
              <a:rPr lang="en-GB" sz="3600"/>
              <a:t>Ambitious technical language, ambitious grammar</a:t>
            </a:r>
            <a:endParaRPr/>
          </a:p>
          <a:p>
            <a:pPr marL="609585" lvl="0" indent="-457188" algn="l" rtl="0">
              <a:lnSpc>
                <a:spcPct val="100000"/>
              </a:lnSpc>
              <a:spcBef>
                <a:spcPts val="0"/>
              </a:spcBef>
              <a:spcAft>
                <a:spcPts val="0"/>
              </a:spcAft>
              <a:buClr>
                <a:schemeClr val="dk1"/>
              </a:buClr>
              <a:buSzPct val="54054"/>
              <a:buChar char="●"/>
            </a:pPr>
            <a:r>
              <a:rPr lang="en-GB" sz="3600"/>
              <a:t>Assessment information to aid learning</a:t>
            </a:r>
            <a:endParaRPr/>
          </a:p>
          <a:p>
            <a:pPr marL="609585" lvl="0" indent="-457188" algn="l" rtl="0">
              <a:lnSpc>
                <a:spcPct val="100000"/>
              </a:lnSpc>
              <a:spcBef>
                <a:spcPts val="0"/>
              </a:spcBef>
              <a:spcAft>
                <a:spcPts val="0"/>
              </a:spcAft>
              <a:buClr>
                <a:schemeClr val="dk1"/>
              </a:buClr>
              <a:buSzPct val="54054"/>
              <a:buChar char="●"/>
            </a:pPr>
            <a:r>
              <a:rPr lang="en-GB" sz="3600"/>
              <a:t>Support for SEND </a:t>
            </a:r>
            <a:endParaRPr/>
          </a:p>
          <a:p>
            <a:pPr marL="609585" lvl="0" indent="-457188" algn="l" rtl="0">
              <a:lnSpc>
                <a:spcPct val="100000"/>
              </a:lnSpc>
              <a:spcBef>
                <a:spcPts val="0"/>
              </a:spcBef>
              <a:spcAft>
                <a:spcPts val="0"/>
              </a:spcAft>
              <a:buClr>
                <a:schemeClr val="dk1"/>
              </a:buClr>
              <a:buSzPct val="54054"/>
              <a:buChar char="●"/>
            </a:pPr>
            <a:r>
              <a:rPr lang="en-GB" sz="3600"/>
              <a:t>Enrichment and clubs.</a:t>
            </a:r>
            <a:endParaRPr/>
          </a:p>
          <a:p>
            <a:pPr marL="609585" lvl="0" indent="-457188" algn="l" rtl="0">
              <a:lnSpc>
                <a:spcPct val="100000"/>
              </a:lnSpc>
              <a:spcBef>
                <a:spcPts val="0"/>
              </a:spcBef>
              <a:spcAft>
                <a:spcPts val="0"/>
              </a:spcAft>
              <a:buClr>
                <a:schemeClr val="dk1"/>
              </a:buClr>
              <a:buSzPct val="54054"/>
              <a:buChar char="●"/>
            </a:pPr>
            <a:r>
              <a:rPr lang="en-GB" sz="3600"/>
              <a:t>Options process and uptake at key stages 4 and 5</a:t>
            </a:r>
            <a:endParaRPr/>
          </a:p>
          <a:p>
            <a:pPr marL="609585" lvl="0" indent="-342888" algn="l" rtl="0">
              <a:lnSpc>
                <a:spcPct val="100000"/>
              </a:lnSpc>
              <a:spcBef>
                <a:spcPts val="0"/>
              </a:spcBef>
              <a:spcAft>
                <a:spcPts val="0"/>
              </a:spcAft>
              <a:buClr>
                <a:schemeClr val="dk1"/>
              </a:buClr>
              <a:buSzPct val="81081"/>
              <a:buNone/>
            </a:pPr>
            <a:endParaRPr/>
          </a:p>
        </p:txBody>
      </p:sp>
      <p:sp>
        <p:nvSpPr>
          <p:cNvPr id="290" name="Google Shape;290;p11"/>
          <p:cNvSpPr txBox="1">
            <a:spLocks noGrp="1"/>
          </p:cNvSpPr>
          <p:nvPr>
            <p:ph type="title"/>
          </p:nvPr>
        </p:nvSpPr>
        <p:spPr>
          <a:xfrm>
            <a:off x="410725" y="393671"/>
            <a:ext cx="11360800" cy="763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Clr>
                <a:schemeClr val="dk1"/>
              </a:buClr>
              <a:buSzPct val="47138"/>
              <a:buFont typeface="Arial"/>
              <a:buNone/>
            </a:pPr>
            <a:r>
              <a:rPr lang="en-GB"/>
              <a:t>You may have considered…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sp>
        <p:nvSpPr>
          <p:cNvPr id="296" name="Google Shape;296;p12"/>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5400"/>
              <a:buFont typeface="Arial"/>
              <a:buNone/>
            </a:pPr>
            <a:r>
              <a:rPr lang="en-GB" sz="5400"/>
              <a:t>A high-quality subject curriculum</a:t>
            </a:r>
            <a:endParaRPr/>
          </a:p>
        </p:txBody>
      </p:sp>
      <p:sp>
        <p:nvSpPr>
          <p:cNvPr id="297" name="Google Shape;297;p12"/>
          <p:cNvSpPr/>
          <p:nvPr/>
        </p:nvSpPr>
        <p:spPr>
          <a:xfrm>
            <a:off x="4254323" y="3292693"/>
            <a:ext cx="3683354"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Sequencing - Systemic and cumulative knowledge acquisition</a:t>
            </a:r>
            <a:endParaRPr/>
          </a:p>
        </p:txBody>
      </p:sp>
      <p:sp>
        <p:nvSpPr>
          <p:cNvPr id="298" name="Google Shape;298;p12"/>
          <p:cNvSpPr/>
          <p:nvPr/>
        </p:nvSpPr>
        <p:spPr>
          <a:xfrm>
            <a:off x="9157197" y="1747425"/>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Systematic focus on vocabulary</a:t>
            </a:r>
            <a:endParaRPr/>
          </a:p>
        </p:txBody>
      </p:sp>
      <p:sp>
        <p:nvSpPr>
          <p:cNvPr id="299" name="Google Shape;299;p12"/>
          <p:cNvSpPr/>
          <p:nvPr/>
        </p:nvSpPr>
        <p:spPr>
          <a:xfrm>
            <a:off x="3289499" y="1734906"/>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‘Golden nuggets’ of knowledge in interconnected webs (schema)</a:t>
            </a:r>
            <a:endParaRPr/>
          </a:p>
        </p:txBody>
      </p:sp>
      <p:sp>
        <p:nvSpPr>
          <p:cNvPr id="300" name="Google Shape;300;p12"/>
          <p:cNvSpPr/>
          <p:nvPr/>
        </p:nvSpPr>
        <p:spPr>
          <a:xfrm>
            <a:off x="9264118"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Alteration in long-term memory</a:t>
            </a:r>
            <a:endParaRPr/>
          </a:p>
        </p:txBody>
      </p:sp>
      <p:sp>
        <p:nvSpPr>
          <p:cNvPr id="301" name="Google Shape;301;p12"/>
          <p:cNvSpPr/>
          <p:nvPr/>
        </p:nvSpPr>
        <p:spPr>
          <a:xfrm>
            <a:off x="6276808" y="1733551"/>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Pre-empted cultural capital deficits</a:t>
            </a:r>
            <a:endParaRPr/>
          </a:p>
        </p:txBody>
      </p:sp>
      <p:sp>
        <p:nvSpPr>
          <p:cNvPr id="302" name="Google Shape;302;p12"/>
          <p:cNvSpPr/>
          <p:nvPr/>
        </p:nvSpPr>
        <p:spPr>
          <a:xfrm>
            <a:off x="265285"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Vertical and horizontal thinking</a:t>
            </a:r>
            <a:endParaRPr/>
          </a:p>
        </p:txBody>
      </p:sp>
      <p:sp>
        <p:nvSpPr>
          <p:cNvPr id="303" name="Google Shape;303;p12"/>
          <p:cNvSpPr/>
          <p:nvPr/>
        </p:nvSpPr>
        <p:spPr>
          <a:xfrm>
            <a:off x="265285" y="1733552"/>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Ambition and equity for all</a:t>
            </a:r>
            <a:endParaRPr/>
          </a:p>
        </p:txBody>
      </p:sp>
      <p:sp>
        <p:nvSpPr>
          <p:cNvPr id="304" name="Google Shape;304;p12"/>
          <p:cNvSpPr/>
          <p:nvPr/>
        </p:nvSpPr>
        <p:spPr>
          <a:xfrm>
            <a:off x="3291911"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Knowledge before pedagogy</a:t>
            </a:r>
            <a:endParaRPr/>
          </a:p>
        </p:txBody>
      </p:sp>
      <p:sp>
        <p:nvSpPr>
          <p:cNvPr id="305" name="Google Shape;305;p12"/>
          <p:cNvSpPr/>
          <p:nvPr/>
        </p:nvSpPr>
        <p:spPr>
          <a:xfrm>
            <a:off x="6318537"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Systematic assessment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3"/>
          <p:cNvSpPr txBox="1">
            <a:spLocks noGrp="1"/>
          </p:cNvSpPr>
          <p:nvPr>
            <p:ph type="title"/>
          </p:nvPr>
        </p:nvSpPr>
        <p:spPr>
          <a:xfrm>
            <a:off x="482599" y="0"/>
            <a:ext cx="11546644"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Arial"/>
              <a:buNone/>
            </a:pPr>
            <a:r>
              <a:rPr lang="en-GB" sz="4400" dirty="0"/>
              <a:t>What do we mean by component knowledge?</a:t>
            </a:r>
            <a:endParaRPr dirty="0"/>
          </a:p>
        </p:txBody>
      </p:sp>
      <p:pic>
        <p:nvPicPr>
          <p:cNvPr id="312" name="Google Shape;312;p13" descr="A picture containing text&#10;&#10;Description automatically generated"/>
          <p:cNvPicPr preferRelativeResize="0">
            <a:picLocks noGrp="1"/>
          </p:cNvPicPr>
          <p:nvPr>
            <p:ph type="body" idx="1"/>
          </p:nvPr>
        </p:nvPicPr>
        <p:blipFill rotWithShape="1">
          <a:blip r:embed="rId3">
            <a:alphaModFix/>
          </a:blip>
          <a:srcRect/>
          <a:stretch/>
        </p:blipFill>
        <p:spPr>
          <a:xfrm>
            <a:off x="6695090" y="2031295"/>
            <a:ext cx="4667262" cy="3591739"/>
          </a:xfrm>
          <a:prstGeom prst="rect">
            <a:avLst/>
          </a:prstGeom>
          <a:noFill/>
          <a:ln>
            <a:noFill/>
          </a:ln>
        </p:spPr>
      </p:pic>
      <p:pic>
        <p:nvPicPr>
          <p:cNvPr id="313" name="Google Shape;313;p13"/>
          <p:cNvPicPr preferRelativeResize="0"/>
          <p:nvPr/>
        </p:nvPicPr>
        <p:blipFill rotWithShape="1">
          <a:blip r:embed="rId4">
            <a:alphaModFix/>
          </a:blip>
          <a:srcRect/>
          <a:stretch/>
        </p:blipFill>
        <p:spPr>
          <a:xfrm>
            <a:off x="1022630" y="2031295"/>
            <a:ext cx="4806636" cy="3626827"/>
          </a:xfrm>
          <a:prstGeom prst="rect">
            <a:avLst/>
          </a:prstGeom>
          <a:noFill/>
          <a:ln>
            <a:noFill/>
          </a:ln>
        </p:spPr>
      </p:pic>
      <p:sp>
        <p:nvSpPr>
          <p:cNvPr id="314" name="Google Shape;314;p13"/>
          <p:cNvSpPr txBox="1"/>
          <p:nvPr/>
        </p:nvSpPr>
        <p:spPr>
          <a:xfrm>
            <a:off x="1415569" y="4348028"/>
            <a:ext cx="4020759"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This Photo</a:t>
            </a:r>
            <a:r>
              <a:rPr lang="en-GB" sz="900">
                <a:solidFill>
                  <a:schemeClr val="dk1"/>
                </a:solidFill>
                <a:latin typeface="Arial"/>
                <a:ea typeface="Arial"/>
                <a:cs typeface="Arial"/>
                <a:sym typeface="Arial"/>
              </a:rPr>
              <a:t> by Unknown Author is licensed under </a:t>
            </a:r>
            <a:r>
              <a:rPr lang="en-GB" sz="900" u="sng">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CC BY-SA</a:t>
            </a:r>
            <a:endParaRPr sz="9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4"/>
          <p:cNvSpPr txBox="1">
            <a:spLocks noGrp="1"/>
          </p:cNvSpPr>
          <p:nvPr>
            <p:ph type="title"/>
          </p:nvPr>
        </p:nvSpPr>
        <p:spPr>
          <a:xfrm>
            <a:off x="480785" y="230819"/>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Arial"/>
              <a:buNone/>
            </a:pPr>
            <a:r>
              <a:rPr lang="en-GB" sz="4400" dirty="0"/>
              <a:t>What do we mean by components (2) and end points?</a:t>
            </a:r>
            <a:endParaRPr dirty="0"/>
          </a:p>
        </p:txBody>
      </p:sp>
      <p:pic>
        <p:nvPicPr>
          <p:cNvPr id="321" name="Google Shape;321;p14"/>
          <p:cNvPicPr preferRelativeResize="0">
            <a:picLocks noGrp="1"/>
          </p:cNvPicPr>
          <p:nvPr>
            <p:ph type="body" idx="1"/>
          </p:nvPr>
        </p:nvPicPr>
        <p:blipFill rotWithShape="1">
          <a:blip r:embed="rId3">
            <a:alphaModFix/>
          </a:blip>
          <a:srcRect/>
          <a:stretch/>
        </p:blipFill>
        <p:spPr>
          <a:xfrm>
            <a:off x="745357" y="2311232"/>
            <a:ext cx="5003801" cy="2999779"/>
          </a:xfrm>
          <a:prstGeom prst="rect">
            <a:avLst/>
          </a:prstGeom>
          <a:noFill/>
          <a:ln>
            <a:noFill/>
          </a:ln>
        </p:spPr>
      </p:pic>
      <p:sp>
        <p:nvSpPr>
          <p:cNvPr id="322" name="Google Shape;322;p14"/>
          <p:cNvSpPr/>
          <p:nvPr/>
        </p:nvSpPr>
        <p:spPr>
          <a:xfrm>
            <a:off x="6100503" y="1706907"/>
            <a:ext cx="5610711" cy="4208428"/>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dirty="0">
                <a:solidFill>
                  <a:srgbClr val="000000"/>
                </a:solidFill>
                <a:latin typeface="Arial"/>
                <a:ea typeface="Arial"/>
                <a:cs typeface="Arial"/>
                <a:sym typeface="Arial"/>
              </a:rPr>
              <a:t>Reflect on what the components and end points are during the process of learning to drive.</a:t>
            </a:r>
            <a:endParaRPr dirty="0"/>
          </a:p>
          <a:p>
            <a:pPr marL="0" marR="0" lvl="0" indent="0" algn="ctr" rtl="0">
              <a:spcBef>
                <a:spcPts val="0"/>
              </a:spcBef>
              <a:spcAft>
                <a:spcPts val="0"/>
              </a:spcAft>
              <a:buNone/>
            </a:pPr>
            <a:endParaRPr sz="3200" dirty="0">
              <a:solidFill>
                <a:srgbClr val="000000"/>
              </a:solidFill>
              <a:latin typeface="Arial"/>
              <a:ea typeface="Arial"/>
              <a:cs typeface="Arial"/>
              <a:sym typeface="Arial"/>
            </a:endParaRPr>
          </a:p>
          <a:p>
            <a:pPr marL="0" marR="0" lvl="0" indent="0" algn="ctr" rtl="0">
              <a:spcBef>
                <a:spcPts val="0"/>
              </a:spcBef>
              <a:spcAft>
                <a:spcPts val="0"/>
              </a:spcAft>
              <a:buNone/>
            </a:pPr>
            <a:r>
              <a:rPr lang="en-GB" sz="3200" dirty="0">
                <a:solidFill>
                  <a:srgbClr val="000000"/>
                </a:solidFill>
                <a:latin typeface="Arial"/>
                <a:ea typeface="Arial"/>
                <a:cs typeface="Arial"/>
                <a:sym typeface="Arial"/>
              </a:rPr>
              <a:t>How might you sequence the components?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5"/>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800"/>
              <a:buFont typeface="Arial"/>
              <a:buNone/>
            </a:pPr>
            <a:r>
              <a:rPr lang="en-GB" sz="4800"/>
              <a:t>Categories of knowledge in languages</a:t>
            </a:r>
            <a:endParaRPr/>
          </a:p>
        </p:txBody>
      </p:sp>
      <p:sp>
        <p:nvSpPr>
          <p:cNvPr id="329" name="Google Shape;329;p15"/>
          <p:cNvSpPr/>
          <p:nvPr/>
        </p:nvSpPr>
        <p:spPr>
          <a:xfrm>
            <a:off x="220134" y="1828801"/>
            <a:ext cx="2844799" cy="405079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Phonics</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Sounds Spelling</a:t>
            </a:r>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Dictation</a:t>
            </a:r>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Notes</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
        <p:nvSpPr>
          <p:cNvPr id="330" name="Google Shape;330;p15"/>
          <p:cNvSpPr/>
          <p:nvPr/>
        </p:nvSpPr>
        <p:spPr>
          <a:xfrm>
            <a:off x="9003695" y="4009479"/>
            <a:ext cx="2968171" cy="884258"/>
          </a:xfrm>
          <a:prstGeom prst="roundRect">
            <a:avLst>
              <a:gd name="adj" fmla="val 16667"/>
            </a:avLst>
          </a:prstGeom>
          <a:solidFill>
            <a:schemeClr val="accent6"/>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Listening</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331" name="Google Shape;331;p15"/>
          <p:cNvSpPr/>
          <p:nvPr/>
        </p:nvSpPr>
        <p:spPr>
          <a:xfrm>
            <a:off x="6096000" y="1854202"/>
            <a:ext cx="2772229" cy="405079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Vocabulary</a:t>
            </a:r>
            <a:endParaRPr/>
          </a:p>
          <a:p>
            <a:pPr marL="0" marR="0" lvl="0" indent="0" algn="ctr" rtl="0">
              <a:spcBef>
                <a:spcPts val="0"/>
              </a:spcBef>
              <a:spcAft>
                <a:spcPts val="0"/>
              </a:spcAft>
              <a:buNone/>
            </a:pPr>
            <a:endParaRPr sz="2800">
              <a:solidFill>
                <a:srgbClr val="000000"/>
              </a:solidFill>
              <a:latin typeface="Arial"/>
              <a:ea typeface="Arial"/>
              <a:cs typeface="Arial"/>
              <a:sym typeface="Arial"/>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High frequency</a:t>
            </a:r>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Prioritisation</a:t>
            </a:r>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Revisiting</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
        <p:nvSpPr>
          <p:cNvPr id="332" name="Google Shape;332;p15"/>
          <p:cNvSpPr/>
          <p:nvPr/>
        </p:nvSpPr>
        <p:spPr>
          <a:xfrm>
            <a:off x="3200400" y="1820334"/>
            <a:ext cx="2723847" cy="405079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Grammar</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Ambitious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Step-by-step</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to</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full paradigm</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Technical terms.</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
        <p:nvSpPr>
          <p:cNvPr id="333" name="Google Shape;333;p15"/>
          <p:cNvSpPr/>
          <p:nvPr/>
        </p:nvSpPr>
        <p:spPr>
          <a:xfrm>
            <a:off x="9003695" y="1862667"/>
            <a:ext cx="2968171" cy="884258"/>
          </a:xfrm>
          <a:prstGeom prst="roundRect">
            <a:avLst>
              <a:gd name="adj" fmla="val 16667"/>
            </a:avLst>
          </a:prstGeom>
          <a:solidFill>
            <a:schemeClr val="accent6"/>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Reading</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334" name="Google Shape;334;p15"/>
          <p:cNvSpPr/>
          <p:nvPr/>
        </p:nvSpPr>
        <p:spPr>
          <a:xfrm>
            <a:off x="9003694" y="2936073"/>
            <a:ext cx="2968171" cy="884258"/>
          </a:xfrm>
          <a:prstGeom prst="roundRect">
            <a:avLst>
              <a:gd name="adj" fmla="val 16667"/>
            </a:avLst>
          </a:prstGeom>
          <a:solidFill>
            <a:schemeClr val="accent6"/>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Writing</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335" name="Google Shape;335;p15"/>
          <p:cNvSpPr/>
          <p:nvPr/>
        </p:nvSpPr>
        <p:spPr>
          <a:xfrm>
            <a:off x="9003695" y="5063065"/>
            <a:ext cx="2968171" cy="884258"/>
          </a:xfrm>
          <a:prstGeom prst="roundRect">
            <a:avLst>
              <a:gd name="adj" fmla="val 16667"/>
            </a:avLst>
          </a:prstGeom>
          <a:solidFill>
            <a:schemeClr val="accent6"/>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Speaking</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6"/>
          <p:cNvSpPr/>
          <p:nvPr/>
        </p:nvSpPr>
        <p:spPr>
          <a:xfrm>
            <a:off x="419100" y="176783"/>
            <a:ext cx="11400367" cy="144881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Other Areas</a:t>
            </a:r>
            <a:endParaRPr/>
          </a:p>
        </p:txBody>
      </p:sp>
      <p:sp>
        <p:nvSpPr>
          <p:cNvPr id="342" name="Google Shape;342;p16"/>
          <p:cNvSpPr txBox="1">
            <a:spLocks noGrp="1"/>
          </p:cNvSpPr>
          <p:nvPr>
            <p:ph type="body" idx="1"/>
          </p:nvPr>
        </p:nvSpPr>
        <p:spPr>
          <a:xfrm>
            <a:off x="482600" y="2019937"/>
            <a:ext cx="11336867" cy="4661280"/>
          </a:xfrm>
          <a:prstGeom prst="rect">
            <a:avLst/>
          </a:prstGeom>
          <a:solidFill>
            <a:schemeClr val="lt1"/>
          </a:solid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Font typeface="Arial"/>
              <a:buChar char="•"/>
            </a:pPr>
            <a:r>
              <a:rPr lang="en-GB" sz="2800"/>
              <a:t>Plans identify small components.</a:t>
            </a:r>
            <a:endParaRPr/>
          </a:p>
          <a:p>
            <a:pPr marL="342900" lvl="0" indent="-342900" algn="l" rtl="0">
              <a:lnSpc>
                <a:spcPct val="100000"/>
              </a:lnSpc>
              <a:spcBef>
                <a:spcPts val="1000"/>
              </a:spcBef>
              <a:spcAft>
                <a:spcPts val="0"/>
              </a:spcAft>
              <a:buClr>
                <a:schemeClr val="dk1"/>
              </a:buClr>
              <a:buSzPts val="2800"/>
              <a:buFont typeface="Arial"/>
              <a:buChar char="•"/>
            </a:pPr>
            <a:r>
              <a:rPr lang="en-GB" sz="2800"/>
              <a:t>Plans help pupils to build on prior knowledge across pillars.</a:t>
            </a:r>
            <a:endParaRPr/>
          </a:p>
          <a:p>
            <a:pPr marL="342900" lvl="0" indent="-342900" algn="l" rtl="0">
              <a:lnSpc>
                <a:spcPct val="100000"/>
              </a:lnSpc>
              <a:spcBef>
                <a:spcPts val="1000"/>
              </a:spcBef>
              <a:spcAft>
                <a:spcPts val="0"/>
              </a:spcAft>
              <a:buClr>
                <a:schemeClr val="dk1"/>
              </a:buClr>
              <a:buSzPts val="2800"/>
              <a:buFont typeface="Arial"/>
              <a:buChar char="•"/>
            </a:pPr>
            <a:r>
              <a:rPr lang="en-GB" sz="2800"/>
              <a:t>Components build to fluency from simple, successful manipulation to more complex language.</a:t>
            </a:r>
            <a:endParaRPr/>
          </a:p>
          <a:p>
            <a:pPr marL="342900" lvl="0" indent="-342900" algn="l" rtl="0">
              <a:lnSpc>
                <a:spcPct val="100000"/>
              </a:lnSpc>
              <a:spcBef>
                <a:spcPts val="1000"/>
              </a:spcBef>
              <a:spcAft>
                <a:spcPts val="0"/>
              </a:spcAft>
              <a:buClr>
                <a:schemeClr val="dk1"/>
              </a:buClr>
              <a:buSzPts val="2800"/>
              <a:buFont typeface="Arial"/>
              <a:buChar char="•"/>
            </a:pPr>
            <a:r>
              <a:rPr lang="en-GB" sz="2800"/>
              <a:t>Ambition for grammatical knowledge.</a:t>
            </a:r>
            <a:endParaRPr/>
          </a:p>
          <a:p>
            <a:pPr marL="342900" lvl="0" indent="-342900" algn="l" rtl="0">
              <a:lnSpc>
                <a:spcPct val="100000"/>
              </a:lnSpc>
              <a:spcBef>
                <a:spcPts val="1000"/>
              </a:spcBef>
              <a:spcAft>
                <a:spcPts val="0"/>
              </a:spcAft>
              <a:buClr>
                <a:schemeClr val="dk1"/>
              </a:buClr>
              <a:buSzPts val="2800"/>
              <a:buFont typeface="Arial"/>
              <a:buChar char="•"/>
            </a:pPr>
            <a:r>
              <a:rPr lang="en-GB" sz="2800"/>
              <a:t>Pupils are novices and require explicit instruction. </a:t>
            </a:r>
            <a:endParaRPr/>
          </a:p>
          <a:p>
            <a:pPr marL="342900" lvl="0" indent="-342900" algn="l" rtl="0">
              <a:lnSpc>
                <a:spcPct val="100000"/>
              </a:lnSpc>
              <a:spcBef>
                <a:spcPts val="1000"/>
              </a:spcBef>
              <a:spcAft>
                <a:spcPts val="0"/>
              </a:spcAft>
              <a:buClr>
                <a:schemeClr val="dk1"/>
              </a:buClr>
              <a:buSzPts val="2800"/>
              <a:buFont typeface="Arial"/>
              <a:buChar char="•"/>
            </a:pPr>
            <a:r>
              <a:rPr lang="en-GB" sz="2800"/>
              <a:t>Successful application of knowledge in different paradigms.</a:t>
            </a:r>
            <a:endParaRPr/>
          </a:p>
          <a:p>
            <a:pPr marL="0" lvl="0" indent="0" algn="l" rtl="0">
              <a:lnSpc>
                <a:spcPct val="100000"/>
              </a:lnSpc>
              <a:spcBef>
                <a:spcPts val="1000"/>
              </a:spcBef>
              <a:spcAft>
                <a:spcPts val="0"/>
              </a:spcAft>
              <a:buClr>
                <a:schemeClr val="dk1"/>
              </a:buClr>
              <a:buSzPts val="2800"/>
              <a:buNone/>
            </a:pPr>
            <a:endParaRPr sz="2800"/>
          </a:p>
          <a:p>
            <a:pPr marL="0" lvl="0" indent="0" algn="l" rtl="0">
              <a:lnSpc>
                <a:spcPct val="100000"/>
              </a:lnSpc>
              <a:spcBef>
                <a:spcPts val="1000"/>
              </a:spcBef>
              <a:spcAft>
                <a:spcPts val="0"/>
              </a:spcAft>
              <a:buClr>
                <a:schemeClr val="dk1"/>
              </a:buClr>
              <a:buSzPts val="2800"/>
              <a:buNone/>
            </a:pPr>
            <a:endParaRPr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7"/>
        <p:cNvGrpSpPr/>
        <p:nvPr/>
      </p:nvGrpSpPr>
      <p:grpSpPr>
        <a:xfrm>
          <a:off x="0" y="0"/>
          <a:ext cx="0" cy="0"/>
          <a:chOff x="0" y="0"/>
          <a:chExt cx="0" cy="0"/>
        </a:xfrm>
      </p:grpSpPr>
      <p:sp>
        <p:nvSpPr>
          <p:cNvPr id="348" name="Google Shape;348;p17"/>
          <p:cNvSpPr/>
          <p:nvPr/>
        </p:nvSpPr>
        <p:spPr>
          <a:xfrm>
            <a:off x="931985" y="2426677"/>
            <a:ext cx="2919046" cy="1318846"/>
          </a:xfrm>
          <a:prstGeom prst="homePlate">
            <a:avLst>
              <a:gd name="adj" fmla="val 50000"/>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800">
                <a:solidFill>
                  <a:schemeClr val="dk1"/>
                </a:solidFill>
                <a:latin typeface="Arial"/>
                <a:ea typeface="Arial"/>
                <a:cs typeface="Arial"/>
                <a:sym typeface="Arial"/>
              </a:rPr>
              <a:t>Mirror</a:t>
            </a:r>
            <a:endParaRPr sz="1800">
              <a:solidFill>
                <a:schemeClr val="dk1"/>
              </a:solidFill>
              <a:latin typeface="Arial"/>
              <a:ea typeface="Arial"/>
              <a:cs typeface="Arial"/>
              <a:sym typeface="Arial"/>
            </a:endParaRPr>
          </a:p>
        </p:txBody>
      </p:sp>
      <p:sp>
        <p:nvSpPr>
          <p:cNvPr id="349" name="Google Shape;349;p17"/>
          <p:cNvSpPr/>
          <p:nvPr/>
        </p:nvSpPr>
        <p:spPr>
          <a:xfrm>
            <a:off x="4302369" y="2426677"/>
            <a:ext cx="2919046" cy="1318846"/>
          </a:xfrm>
          <a:prstGeom prst="homePlate">
            <a:avLst>
              <a:gd name="adj" fmla="val 50000"/>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400">
                <a:solidFill>
                  <a:schemeClr val="dk1"/>
                </a:solidFill>
                <a:latin typeface="Arial"/>
                <a:ea typeface="Arial"/>
                <a:cs typeface="Arial"/>
                <a:sym typeface="Arial"/>
              </a:rPr>
              <a:t>Signal</a:t>
            </a:r>
            <a:endParaRPr sz="1800">
              <a:solidFill>
                <a:schemeClr val="dk1"/>
              </a:solidFill>
              <a:latin typeface="Arial"/>
              <a:ea typeface="Arial"/>
              <a:cs typeface="Arial"/>
              <a:sym typeface="Arial"/>
            </a:endParaRPr>
          </a:p>
        </p:txBody>
      </p:sp>
      <p:sp>
        <p:nvSpPr>
          <p:cNvPr id="350" name="Google Shape;350;p17"/>
          <p:cNvSpPr/>
          <p:nvPr/>
        </p:nvSpPr>
        <p:spPr>
          <a:xfrm>
            <a:off x="7819293" y="2426677"/>
            <a:ext cx="2919046" cy="1318846"/>
          </a:xfrm>
          <a:prstGeom prst="homePlate">
            <a:avLst>
              <a:gd name="adj" fmla="val 50000"/>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600">
                <a:solidFill>
                  <a:schemeClr val="dk1"/>
                </a:solidFill>
                <a:latin typeface="Arial"/>
                <a:ea typeface="Arial"/>
                <a:cs typeface="Arial"/>
                <a:sym typeface="Arial"/>
              </a:rPr>
              <a:t>Manoeuvre</a:t>
            </a:r>
            <a:endParaRPr sz="18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8"/>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800"/>
              <a:buFont typeface="Arial"/>
              <a:buNone/>
            </a:pPr>
            <a:r>
              <a:rPr lang="en-GB" sz="4800"/>
              <a:t>Discussion Point</a:t>
            </a:r>
            <a:endParaRPr/>
          </a:p>
        </p:txBody>
      </p:sp>
      <p:sp>
        <p:nvSpPr>
          <p:cNvPr id="357" name="Google Shape;357;p18"/>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endParaRPr/>
          </a:p>
        </p:txBody>
      </p:sp>
      <p:sp>
        <p:nvSpPr>
          <p:cNvPr id="358" name="Google Shape;358;p18"/>
          <p:cNvSpPr/>
          <p:nvPr/>
        </p:nvSpPr>
        <p:spPr>
          <a:xfrm>
            <a:off x="478972" y="2157983"/>
            <a:ext cx="11086495" cy="372160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000" dirty="0">
                <a:solidFill>
                  <a:srgbClr val="000000"/>
                </a:solidFill>
                <a:latin typeface="Arial"/>
                <a:ea typeface="Arial"/>
                <a:cs typeface="Arial"/>
                <a:sym typeface="Arial"/>
              </a:rPr>
              <a:t>Discuss what components and end points look like in languages. Discuss and be prepared to feed back to the group. </a:t>
            </a:r>
            <a:endParaRPr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3"/>
        <p:cNvGrpSpPr/>
        <p:nvPr/>
      </p:nvGrpSpPr>
      <p:grpSpPr>
        <a:xfrm>
          <a:off x="0" y="0"/>
          <a:ext cx="0" cy="0"/>
          <a:chOff x="0" y="0"/>
          <a:chExt cx="0" cy="0"/>
        </a:xfrm>
      </p:grpSpPr>
      <p:sp>
        <p:nvSpPr>
          <p:cNvPr id="364" name="Google Shape;364;p19"/>
          <p:cNvSpPr/>
          <p:nvPr/>
        </p:nvSpPr>
        <p:spPr>
          <a:xfrm>
            <a:off x="482600" y="770021"/>
            <a:ext cx="3532663" cy="535566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Schemas:</a:t>
            </a:r>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The complex and interconnected web of prior knowledge which allows the learning of new content.</a:t>
            </a:r>
            <a:endParaRPr/>
          </a:p>
        </p:txBody>
      </p:sp>
      <p:pic>
        <p:nvPicPr>
          <p:cNvPr id="365" name="Google Shape;365;p19" descr="See the source image"/>
          <p:cNvPicPr preferRelativeResize="0"/>
          <p:nvPr/>
        </p:nvPicPr>
        <p:blipFill rotWithShape="1">
          <a:blip r:embed="rId3">
            <a:alphaModFix/>
          </a:blip>
          <a:srcRect/>
          <a:stretch/>
        </p:blipFill>
        <p:spPr>
          <a:xfrm>
            <a:off x="4249060" y="925232"/>
            <a:ext cx="7855357" cy="50452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p2"/>
          <p:cNvSpPr txBox="1">
            <a:spLocks noGrp="1"/>
          </p:cNvSpPr>
          <p:nvPr>
            <p:ph type="title"/>
          </p:nvPr>
        </p:nvSpPr>
        <p:spPr>
          <a:xfrm>
            <a:off x="418859" y="947"/>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Training Aims</a:t>
            </a:r>
            <a:endParaRPr/>
          </a:p>
        </p:txBody>
      </p:sp>
      <p:sp>
        <p:nvSpPr>
          <p:cNvPr id="211" name="Google Shape;211;p2"/>
          <p:cNvSpPr txBox="1">
            <a:spLocks noGrp="1"/>
          </p:cNvSpPr>
          <p:nvPr>
            <p:ph type="body" idx="1"/>
          </p:nvPr>
        </p:nvSpPr>
        <p:spPr>
          <a:xfrm>
            <a:off x="482600" y="2280746"/>
            <a:ext cx="10506991" cy="3598846"/>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400"/>
              <a:buFont typeface="Arial"/>
              <a:buChar char="•"/>
            </a:pPr>
            <a:r>
              <a:rPr lang="en-GB"/>
              <a:t>To develop an understanding of the research underpinning the Education Inspection Framework</a:t>
            </a:r>
            <a:endParaRPr/>
          </a:p>
          <a:p>
            <a:pPr marL="342900" lvl="0" indent="-342900" algn="l" rtl="0">
              <a:lnSpc>
                <a:spcPct val="100000"/>
              </a:lnSpc>
              <a:spcBef>
                <a:spcPts val="1000"/>
              </a:spcBef>
              <a:spcAft>
                <a:spcPts val="0"/>
              </a:spcAft>
              <a:buClr>
                <a:schemeClr val="dk1"/>
              </a:buClr>
              <a:buSzPts val="2400"/>
              <a:buFont typeface="Arial"/>
              <a:buChar char="•"/>
            </a:pPr>
            <a:r>
              <a:rPr lang="en-GB"/>
              <a:t>To develop an understanding of effective curriculum design, both generic and in languages.</a:t>
            </a:r>
            <a:endParaRPr/>
          </a:p>
          <a:p>
            <a:pPr marL="342900" lvl="0" indent="-342900" algn="l" rtl="0">
              <a:lnSpc>
                <a:spcPct val="100000"/>
              </a:lnSpc>
              <a:spcBef>
                <a:spcPts val="1000"/>
              </a:spcBef>
              <a:spcAft>
                <a:spcPts val="0"/>
              </a:spcAft>
              <a:buClr>
                <a:schemeClr val="dk1"/>
              </a:buClr>
              <a:buSzPts val="2400"/>
              <a:buFont typeface="Arial"/>
              <a:buChar char="•"/>
            </a:pPr>
            <a:r>
              <a:rPr lang="en-GB"/>
              <a:t>To understand the importance of effective curriculum implementation to aid understanding and memorisation of important knowledge.</a:t>
            </a:r>
            <a:endParaRPr/>
          </a:p>
          <a:p>
            <a:pPr marL="342900" lvl="0" indent="-342900" algn="l" rtl="0">
              <a:lnSpc>
                <a:spcPct val="100000"/>
              </a:lnSpc>
              <a:spcBef>
                <a:spcPts val="1000"/>
              </a:spcBef>
              <a:spcAft>
                <a:spcPts val="0"/>
              </a:spcAft>
              <a:buClr>
                <a:schemeClr val="dk1"/>
              </a:buClr>
              <a:buSzPts val="2400"/>
              <a:buFont typeface="Arial"/>
              <a:buChar char="•"/>
            </a:pPr>
            <a:r>
              <a:rPr lang="en-GB"/>
              <a:t>To consider how to work effectively together as a collective group of practitioners. </a:t>
            </a:r>
            <a:endParaRPr/>
          </a:p>
          <a:p>
            <a:pPr marL="0" lvl="0" indent="0" algn="l" rtl="0">
              <a:lnSpc>
                <a:spcPct val="100000"/>
              </a:lnSpc>
              <a:spcBef>
                <a:spcPts val="1000"/>
              </a:spcBef>
              <a:spcAft>
                <a:spcPts val="0"/>
              </a:spcAft>
              <a:buClr>
                <a:schemeClr val="dk1"/>
              </a:buClr>
              <a:buSzPts val="24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9"/>
        <p:cNvGrpSpPr/>
        <p:nvPr/>
      </p:nvGrpSpPr>
      <p:grpSpPr>
        <a:xfrm>
          <a:off x="0" y="0"/>
          <a:ext cx="0" cy="0"/>
          <a:chOff x="0" y="0"/>
          <a:chExt cx="0" cy="0"/>
        </a:xfrm>
      </p:grpSpPr>
      <p:sp>
        <p:nvSpPr>
          <p:cNvPr id="370" name="Google Shape;370;p20"/>
          <p:cNvSpPr txBox="1"/>
          <p:nvPr/>
        </p:nvSpPr>
        <p:spPr>
          <a:xfrm>
            <a:off x="415600" y="909467"/>
            <a:ext cx="11360800" cy="1596666"/>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GB" sz="4400" b="1">
                <a:solidFill>
                  <a:schemeClr val="dk1"/>
                </a:solidFill>
                <a:latin typeface="Arial"/>
                <a:ea typeface="Arial"/>
                <a:cs typeface="Arial"/>
                <a:sym typeface="Arial"/>
              </a:rPr>
              <a:t>Maths Y7 Autumn Term 1</a:t>
            </a:r>
            <a:endParaRPr/>
          </a:p>
        </p:txBody>
      </p:sp>
      <p:sp>
        <p:nvSpPr>
          <p:cNvPr id="371" name="Google Shape;371;p20"/>
          <p:cNvSpPr txBox="1"/>
          <p:nvPr/>
        </p:nvSpPr>
        <p:spPr>
          <a:xfrm>
            <a:off x="324770" y="3295132"/>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Place value</a:t>
            </a:r>
            <a:endParaRPr sz="2800">
              <a:solidFill>
                <a:schemeClr val="dk1"/>
              </a:solidFill>
              <a:latin typeface="Arial"/>
              <a:ea typeface="Arial"/>
              <a:cs typeface="Arial"/>
              <a:sym typeface="Arial"/>
            </a:endParaRPr>
          </a:p>
        </p:txBody>
      </p:sp>
      <p:sp>
        <p:nvSpPr>
          <p:cNvPr id="372" name="Google Shape;372;p20"/>
          <p:cNvSpPr txBox="1"/>
          <p:nvPr/>
        </p:nvSpPr>
        <p:spPr>
          <a:xfrm>
            <a:off x="3069535" y="3295132"/>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Powers and Roots</a:t>
            </a:r>
            <a:endParaRPr sz="2800">
              <a:solidFill>
                <a:schemeClr val="dk1"/>
              </a:solidFill>
              <a:latin typeface="Arial"/>
              <a:ea typeface="Arial"/>
              <a:cs typeface="Arial"/>
              <a:sym typeface="Arial"/>
            </a:endParaRPr>
          </a:p>
        </p:txBody>
      </p:sp>
      <p:sp>
        <p:nvSpPr>
          <p:cNvPr id="373" name="Google Shape;373;p20"/>
          <p:cNvSpPr txBox="1"/>
          <p:nvPr/>
        </p:nvSpPr>
        <p:spPr>
          <a:xfrm>
            <a:off x="6096000" y="3278198"/>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Standard Form</a:t>
            </a:r>
            <a:endParaRPr sz="2800">
              <a:solidFill>
                <a:schemeClr val="dk1"/>
              </a:solidFill>
              <a:latin typeface="Arial"/>
              <a:ea typeface="Arial"/>
              <a:cs typeface="Arial"/>
              <a:sym typeface="Arial"/>
            </a:endParaRPr>
          </a:p>
        </p:txBody>
      </p:sp>
      <p:sp>
        <p:nvSpPr>
          <p:cNvPr id="374" name="Google Shape;374;p20"/>
          <p:cNvSpPr txBox="1"/>
          <p:nvPr/>
        </p:nvSpPr>
        <p:spPr>
          <a:xfrm>
            <a:off x="8923867" y="3278197"/>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152396" marR="0" lvl="0" indent="0" algn="l"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Integers and decimals</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75" name="Google Shape;375;p20"/>
          <p:cNvSpPr txBox="1"/>
          <p:nvPr/>
        </p:nvSpPr>
        <p:spPr>
          <a:xfrm rot="10800000" flipH="1">
            <a:off x="130131" y="5487650"/>
            <a:ext cx="837465" cy="836432"/>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  </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76" name="Google Shape;376;p20"/>
          <p:cNvSpPr txBox="1"/>
          <p:nvPr/>
        </p:nvSpPr>
        <p:spPr>
          <a:xfrm rot="10800000" flipH="1">
            <a:off x="1137570" y="5487650"/>
            <a:ext cx="837465" cy="836432"/>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  </a:t>
            </a:r>
            <a:endParaRPr/>
          </a:p>
        </p:txBody>
      </p:sp>
      <p:sp>
        <p:nvSpPr>
          <p:cNvPr id="377" name="Google Shape;377;p20"/>
          <p:cNvSpPr txBox="1"/>
          <p:nvPr/>
        </p:nvSpPr>
        <p:spPr>
          <a:xfrm rot="10800000" flipH="1">
            <a:off x="2199180" y="5458201"/>
            <a:ext cx="837465" cy="836432"/>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   </a:t>
            </a:r>
            <a:endParaRPr/>
          </a:p>
        </p:txBody>
      </p:sp>
      <p:sp>
        <p:nvSpPr>
          <p:cNvPr id="378" name="Google Shape;378;p20"/>
          <p:cNvSpPr/>
          <p:nvPr/>
        </p:nvSpPr>
        <p:spPr>
          <a:xfrm>
            <a:off x="1291919" y="4639733"/>
            <a:ext cx="459851" cy="818468"/>
          </a:xfrm>
          <a:prstGeom prst="downArrow">
            <a:avLst>
              <a:gd name="adj1" fmla="val 50000"/>
              <a:gd name="adj2" fmla="val 50000"/>
            </a:avLst>
          </a:prstGeom>
          <a:solidFill>
            <a:schemeClr val="accent1"/>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9" name="Google Shape;379;p20"/>
          <p:cNvSpPr/>
          <p:nvPr/>
        </p:nvSpPr>
        <p:spPr>
          <a:xfrm>
            <a:off x="132092" y="2956200"/>
            <a:ext cx="2779504" cy="3755933"/>
          </a:xfrm>
          <a:prstGeom prst="ellipse">
            <a:avLst/>
          </a:prstGeom>
          <a:no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9"/>
                                        </p:tgtEl>
                                        <p:attrNameLst>
                                          <p:attrName>style.visibility</p:attrName>
                                        </p:attrNameLst>
                                      </p:cBhvr>
                                      <p:to>
                                        <p:strVal val="visible"/>
                                      </p:to>
                                    </p:set>
                                    <p:anim calcmode="lin" valueType="num">
                                      <p:cBhvr additive="base">
                                        <p:cTn id="7" dur="500"/>
                                        <p:tgtEl>
                                          <p:spTgt spid="3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3"/>
        <p:cNvGrpSpPr/>
        <p:nvPr/>
      </p:nvGrpSpPr>
      <p:grpSpPr>
        <a:xfrm>
          <a:off x="0" y="0"/>
          <a:ext cx="0" cy="0"/>
          <a:chOff x="0" y="0"/>
          <a:chExt cx="0" cy="0"/>
        </a:xfrm>
      </p:grpSpPr>
      <p:sp>
        <p:nvSpPr>
          <p:cNvPr id="384" name="Google Shape;384;p21"/>
          <p:cNvSpPr txBox="1">
            <a:spLocks noGrp="1"/>
          </p:cNvSpPr>
          <p:nvPr>
            <p:ph type="body" idx="1"/>
          </p:nvPr>
        </p:nvSpPr>
        <p:spPr>
          <a:xfrm>
            <a:off x="4229100" y="880720"/>
            <a:ext cx="3733800" cy="1268904"/>
          </a:xfrm>
          <a:prstGeom prst="rect">
            <a:avLst/>
          </a:prstGeom>
          <a:solidFill>
            <a:srgbClr val="D4E9F1"/>
          </a:solidFill>
          <a:ln>
            <a:noFill/>
          </a:ln>
        </p:spPr>
        <p:txBody>
          <a:bodyPr spcFirstLastPara="1" wrap="square" lIns="121900" tIns="121900" rIns="121900" bIns="121900" anchor="t" anchorCtr="0">
            <a:normAutofit/>
          </a:bodyPr>
          <a:lstStyle/>
          <a:p>
            <a:pPr marL="0" lvl="0" indent="0" algn="ctr" rtl="0">
              <a:lnSpc>
                <a:spcPct val="100000"/>
              </a:lnSpc>
              <a:spcBef>
                <a:spcPts val="0"/>
              </a:spcBef>
              <a:spcAft>
                <a:spcPts val="0"/>
              </a:spcAft>
              <a:buClr>
                <a:schemeClr val="dk1"/>
              </a:buClr>
              <a:buSzPts val="1800"/>
              <a:buNone/>
            </a:pPr>
            <a:r>
              <a:rPr lang="en-GB" b="1"/>
              <a:t>Composite Topic:</a:t>
            </a:r>
            <a:endParaRPr/>
          </a:p>
          <a:p>
            <a:pPr marL="0" lvl="0" indent="0" algn="ctr" rtl="0">
              <a:lnSpc>
                <a:spcPct val="100000"/>
              </a:lnSpc>
              <a:spcBef>
                <a:spcPts val="0"/>
              </a:spcBef>
              <a:spcAft>
                <a:spcPts val="0"/>
              </a:spcAft>
              <a:buClr>
                <a:schemeClr val="dk1"/>
              </a:buClr>
              <a:buSzPts val="1800"/>
              <a:buNone/>
            </a:pPr>
            <a:r>
              <a:rPr lang="en-GB"/>
              <a:t>Place Value</a:t>
            </a:r>
            <a:endParaRPr/>
          </a:p>
          <a:p>
            <a:pPr marL="0" lvl="0" indent="0" algn="ctr" rtl="0">
              <a:lnSpc>
                <a:spcPct val="100000"/>
              </a:lnSpc>
              <a:spcBef>
                <a:spcPts val="1600"/>
              </a:spcBef>
              <a:spcAft>
                <a:spcPts val="1600"/>
              </a:spcAft>
              <a:buClr>
                <a:schemeClr val="dk1"/>
              </a:buClr>
              <a:buSzPts val="1800"/>
              <a:buNone/>
            </a:pPr>
            <a:endParaRPr/>
          </a:p>
        </p:txBody>
      </p:sp>
      <p:sp>
        <p:nvSpPr>
          <p:cNvPr id="385" name="Google Shape;385;p21"/>
          <p:cNvSpPr txBox="1"/>
          <p:nvPr/>
        </p:nvSpPr>
        <p:spPr>
          <a:xfrm>
            <a:off x="246268" y="2267835"/>
            <a:ext cx="11619399" cy="763600"/>
          </a:xfrm>
          <a:prstGeom prst="rect">
            <a:avLst/>
          </a:prstGeom>
          <a:solidFill>
            <a:srgbClr val="D4E9F1"/>
          </a:solidFill>
          <a:ln>
            <a:noFill/>
          </a:ln>
        </p:spPr>
        <p:txBody>
          <a:bodyPr spcFirstLastPara="1" wrap="square" lIns="121900" tIns="121900" rIns="121900" bIns="121900" anchor="t" anchorCtr="0">
            <a:normAutofit fontScale="90000" lnSpcReduction="10000"/>
          </a:bodyPr>
          <a:lstStyle/>
          <a:p>
            <a:pPr marL="0" marR="0" lvl="0" indent="0" algn="l" rtl="0">
              <a:lnSpc>
                <a:spcPct val="90000"/>
              </a:lnSpc>
              <a:spcBef>
                <a:spcPts val="0"/>
              </a:spcBef>
              <a:spcAft>
                <a:spcPts val="0"/>
              </a:spcAft>
              <a:buClr>
                <a:schemeClr val="dk1"/>
              </a:buClr>
              <a:buSzPct val="70707"/>
              <a:buFont typeface="Arial"/>
              <a:buNone/>
            </a:pPr>
            <a:r>
              <a:rPr lang="en-GB" sz="4400" b="1">
                <a:solidFill>
                  <a:schemeClr val="dk1"/>
                </a:solidFill>
                <a:latin typeface="Arial"/>
                <a:ea typeface="Arial"/>
                <a:cs typeface="Arial"/>
                <a:sym typeface="Arial"/>
              </a:rPr>
              <a:t>Underpinning knowledge:</a:t>
            </a:r>
            <a:endParaRPr/>
          </a:p>
        </p:txBody>
      </p:sp>
      <p:sp>
        <p:nvSpPr>
          <p:cNvPr id="386" name="Google Shape;386;p21"/>
          <p:cNvSpPr txBox="1"/>
          <p:nvPr/>
        </p:nvSpPr>
        <p:spPr>
          <a:xfrm>
            <a:off x="246267" y="3336233"/>
            <a:ext cx="2630325"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Knowledge of units/number bonds</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87" name="Google Shape;387;p21"/>
          <p:cNvSpPr txBox="1"/>
          <p:nvPr/>
        </p:nvSpPr>
        <p:spPr>
          <a:xfrm>
            <a:off x="3409885" y="3332388"/>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Knowledge of number order in terms of size</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88" name="Google Shape;388;p21"/>
          <p:cNvSpPr txBox="1"/>
          <p:nvPr/>
        </p:nvSpPr>
        <p:spPr>
          <a:xfrm>
            <a:off x="6406243" y="3349323"/>
            <a:ext cx="2463066" cy="1821735"/>
          </a:xfrm>
          <a:prstGeom prst="rect">
            <a:avLst/>
          </a:prstGeom>
          <a:solidFill>
            <a:srgbClr val="D4E9F1"/>
          </a:solidFill>
          <a:ln>
            <a:noFill/>
          </a:ln>
        </p:spPr>
        <p:txBody>
          <a:bodyPr spcFirstLastPara="1" wrap="square" lIns="121900" tIns="121900" rIns="121900" bIns="121900" anchor="t" anchorCtr="0">
            <a:normAutofit fontScale="92500" lnSpcReduction="20000"/>
          </a:bodyPr>
          <a:lstStyle/>
          <a:p>
            <a:pPr marL="0" marR="0" lvl="0" indent="0" algn="ctr" rtl="0">
              <a:lnSpc>
                <a:spcPct val="90000"/>
              </a:lnSpc>
              <a:spcBef>
                <a:spcPts val="0"/>
              </a:spcBef>
              <a:spcAft>
                <a:spcPts val="0"/>
              </a:spcAft>
              <a:buClr>
                <a:schemeClr val="dk1"/>
              </a:buClr>
              <a:buSzPct val="69498"/>
              <a:buFont typeface="Arial"/>
              <a:buNone/>
            </a:pPr>
            <a:r>
              <a:rPr lang="en-GB" sz="2800">
                <a:solidFill>
                  <a:schemeClr val="dk1"/>
                </a:solidFill>
                <a:latin typeface="Arial"/>
                <a:ea typeface="Arial"/>
                <a:cs typeface="Arial"/>
                <a:sym typeface="Arial"/>
              </a:rPr>
              <a:t>Visual representation of place value and number size</a:t>
            </a:r>
            <a:endParaRPr/>
          </a:p>
          <a:p>
            <a:pPr marL="0" marR="0" lvl="0" indent="0" algn="ctr" rtl="0">
              <a:lnSpc>
                <a:spcPct val="90000"/>
              </a:lnSpc>
              <a:spcBef>
                <a:spcPts val="1600"/>
              </a:spcBef>
              <a:spcAft>
                <a:spcPts val="1600"/>
              </a:spcAft>
              <a:buClr>
                <a:schemeClr val="dk1"/>
              </a:buClr>
              <a:buSzPct val="69498"/>
              <a:buFont typeface="Arial"/>
              <a:buNone/>
            </a:pPr>
            <a:endParaRPr sz="2800">
              <a:solidFill>
                <a:schemeClr val="dk1"/>
              </a:solidFill>
              <a:latin typeface="Arial"/>
              <a:ea typeface="Arial"/>
              <a:cs typeface="Arial"/>
              <a:sym typeface="Arial"/>
            </a:endParaRPr>
          </a:p>
        </p:txBody>
      </p:sp>
      <p:sp>
        <p:nvSpPr>
          <p:cNvPr id="389" name="Google Shape;389;p21"/>
          <p:cNvSpPr txBox="1"/>
          <p:nvPr/>
        </p:nvSpPr>
        <p:spPr>
          <a:xfrm>
            <a:off x="9402601" y="3332388"/>
            <a:ext cx="2463066" cy="1838670"/>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Multiply and divide by powers of 10</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90" name="Google Shape;390;p21"/>
          <p:cNvSpPr txBox="1"/>
          <p:nvPr/>
        </p:nvSpPr>
        <p:spPr>
          <a:xfrm flipH="1">
            <a:off x="43067" y="5297779"/>
            <a:ext cx="1004498" cy="991585"/>
          </a:xfrm>
          <a:prstGeom prst="rect">
            <a:avLst/>
          </a:prstGeom>
          <a:solidFill>
            <a:srgbClr val="D4E9F1"/>
          </a:solidFill>
          <a:ln>
            <a:noFill/>
          </a:ln>
        </p:spPr>
        <p:txBody>
          <a:bodyPr spcFirstLastPara="1" wrap="square" lIns="121900" tIns="121900" rIns="121900" bIns="121900" anchor="t" anchorCtr="0">
            <a:normAutofit fontScale="25000" lnSpcReduction="20000"/>
          </a:bodyPr>
          <a:lstStyle/>
          <a:p>
            <a:pPr marL="0" marR="0" lvl="0" indent="0" algn="ctr" rtl="0">
              <a:lnSpc>
                <a:spcPct val="90000"/>
              </a:lnSpc>
              <a:spcBef>
                <a:spcPts val="0"/>
              </a:spcBef>
              <a:spcAft>
                <a:spcPts val="0"/>
              </a:spcAft>
              <a:buClr>
                <a:schemeClr val="dk1"/>
              </a:buClr>
              <a:buSzPct val="257142"/>
              <a:buFont typeface="Arial"/>
              <a:buNone/>
            </a:pPr>
            <a:r>
              <a:rPr lang="en-GB" sz="2800" dirty="0">
                <a:solidFill>
                  <a:schemeClr val="dk1"/>
                </a:solidFill>
                <a:latin typeface="Arial"/>
                <a:ea typeface="Arial"/>
                <a:cs typeface="Arial"/>
                <a:sym typeface="Arial"/>
              </a:rPr>
              <a:t>  </a:t>
            </a:r>
            <a:endParaRPr dirty="0"/>
          </a:p>
          <a:p>
            <a:pPr marL="0" marR="0" lvl="0" indent="0" algn="ctr" rtl="0">
              <a:lnSpc>
                <a:spcPct val="90000"/>
              </a:lnSpc>
              <a:spcBef>
                <a:spcPts val="1600"/>
              </a:spcBef>
              <a:spcAft>
                <a:spcPts val="1600"/>
              </a:spcAft>
              <a:buClr>
                <a:schemeClr val="dk1"/>
              </a:buClr>
              <a:buSzPct val="100000"/>
              <a:buFont typeface="Arial"/>
              <a:buNone/>
            </a:pPr>
            <a:r>
              <a:rPr lang="en-GB" sz="7200" dirty="0">
                <a:solidFill>
                  <a:schemeClr val="dk1"/>
                </a:solidFill>
                <a:latin typeface="Arial"/>
                <a:ea typeface="Arial"/>
                <a:cs typeface="Arial"/>
                <a:sym typeface="Arial"/>
              </a:rPr>
              <a:t>100ths</a:t>
            </a:r>
            <a:endParaRPr sz="2800" dirty="0">
              <a:solidFill>
                <a:schemeClr val="dk1"/>
              </a:solidFill>
              <a:latin typeface="Arial"/>
              <a:ea typeface="Arial"/>
              <a:cs typeface="Arial"/>
              <a:sym typeface="Arial"/>
            </a:endParaRPr>
          </a:p>
        </p:txBody>
      </p:sp>
      <p:sp>
        <p:nvSpPr>
          <p:cNvPr id="391" name="Google Shape;391;p21"/>
          <p:cNvSpPr txBox="1"/>
          <p:nvPr/>
        </p:nvSpPr>
        <p:spPr>
          <a:xfrm flipH="1">
            <a:off x="1125596" y="5297780"/>
            <a:ext cx="837465" cy="991584"/>
          </a:xfrm>
          <a:prstGeom prst="rect">
            <a:avLst/>
          </a:prstGeom>
          <a:solidFill>
            <a:srgbClr val="D4E9F1"/>
          </a:solidFill>
          <a:ln>
            <a:noFill/>
          </a:ln>
        </p:spPr>
        <p:txBody>
          <a:bodyPr spcFirstLastPara="1" wrap="square" lIns="121900" tIns="121900" rIns="121900" bIns="121900" anchor="t" anchorCtr="0">
            <a:normAutofit fontScale="25000" lnSpcReduction="20000"/>
          </a:bodyPr>
          <a:lstStyle/>
          <a:p>
            <a:pPr marL="0" marR="0" lvl="0" indent="0" algn="ctr" rtl="0">
              <a:lnSpc>
                <a:spcPct val="90000"/>
              </a:lnSpc>
              <a:spcBef>
                <a:spcPts val="0"/>
              </a:spcBef>
              <a:spcAft>
                <a:spcPts val="0"/>
              </a:spcAft>
              <a:buClr>
                <a:schemeClr val="dk1"/>
              </a:buClr>
              <a:buSzPct val="257142"/>
              <a:buFont typeface="Arial"/>
              <a:buNone/>
            </a:pPr>
            <a:r>
              <a:rPr lang="en-GB" sz="2800" dirty="0">
                <a:solidFill>
                  <a:schemeClr val="dk1"/>
                </a:solidFill>
                <a:latin typeface="Arial"/>
                <a:ea typeface="Arial"/>
                <a:cs typeface="Arial"/>
                <a:sym typeface="Arial"/>
              </a:rPr>
              <a:t>  </a:t>
            </a:r>
            <a:endParaRPr dirty="0"/>
          </a:p>
          <a:p>
            <a:pPr marL="0" marR="0" lvl="0" indent="0" algn="ctr" rtl="0">
              <a:lnSpc>
                <a:spcPct val="90000"/>
              </a:lnSpc>
              <a:spcBef>
                <a:spcPts val="1600"/>
              </a:spcBef>
              <a:spcAft>
                <a:spcPts val="1600"/>
              </a:spcAft>
              <a:buClr>
                <a:schemeClr val="dk1"/>
              </a:buClr>
              <a:buSzPct val="100000"/>
              <a:buFont typeface="Arial"/>
              <a:buNone/>
            </a:pPr>
            <a:r>
              <a:rPr lang="en-GB" sz="7200" dirty="0">
                <a:solidFill>
                  <a:schemeClr val="dk1"/>
                </a:solidFill>
                <a:latin typeface="Arial"/>
                <a:ea typeface="Arial"/>
                <a:cs typeface="Arial"/>
                <a:sym typeface="Arial"/>
              </a:rPr>
              <a:t>10ths</a:t>
            </a:r>
            <a:endParaRPr sz="2800" dirty="0">
              <a:solidFill>
                <a:schemeClr val="dk1"/>
              </a:solidFill>
              <a:latin typeface="Arial"/>
              <a:ea typeface="Arial"/>
              <a:cs typeface="Arial"/>
              <a:sym typeface="Arial"/>
            </a:endParaRPr>
          </a:p>
        </p:txBody>
      </p:sp>
      <p:sp>
        <p:nvSpPr>
          <p:cNvPr id="392" name="Google Shape;392;p21"/>
          <p:cNvSpPr txBox="1"/>
          <p:nvPr/>
        </p:nvSpPr>
        <p:spPr>
          <a:xfrm flipH="1">
            <a:off x="2041092" y="5297780"/>
            <a:ext cx="994466" cy="991584"/>
          </a:xfrm>
          <a:prstGeom prst="rect">
            <a:avLst/>
          </a:prstGeom>
          <a:solidFill>
            <a:srgbClr val="D4E9F1"/>
          </a:solidFill>
          <a:ln>
            <a:noFill/>
          </a:ln>
        </p:spPr>
        <p:txBody>
          <a:bodyPr spcFirstLastPara="1" wrap="square" lIns="121900" tIns="121900" rIns="121900" bIns="121900" anchor="t" anchorCtr="0">
            <a:normAutofit fontScale="25000" lnSpcReduction="20000"/>
          </a:bodyPr>
          <a:lstStyle/>
          <a:p>
            <a:pPr marL="0" marR="0" lvl="0" indent="0" algn="ctr" rtl="0">
              <a:lnSpc>
                <a:spcPct val="90000"/>
              </a:lnSpc>
              <a:spcBef>
                <a:spcPts val="0"/>
              </a:spcBef>
              <a:spcAft>
                <a:spcPts val="0"/>
              </a:spcAft>
              <a:buClr>
                <a:schemeClr val="dk1"/>
              </a:buClr>
              <a:buSzPct val="257142"/>
              <a:buFont typeface="Arial"/>
              <a:buNone/>
            </a:pPr>
            <a:r>
              <a:rPr lang="en-GB" sz="2800">
                <a:solidFill>
                  <a:schemeClr val="dk1"/>
                </a:solidFill>
                <a:latin typeface="Arial"/>
                <a:ea typeface="Arial"/>
                <a:cs typeface="Arial"/>
                <a:sym typeface="Arial"/>
              </a:rPr>
              <a:t>  </a:t>
            </a:r>
            <a:endParaRPr/>
          </a:p>
          <a:p>
            <a:pPr marL="0" marR="0" lvl="0" indent="0" algn="ctr" rtl="0">
              <a:lnSpc>
                <a:spcPct val="90000"/>
              </a:lnSpc>
              <a:spcBef>
                <a:spcPts val="1600"/>
              </a:spcBef>
              <a:spcAft>
                <a:spcPts val="1600"/>
              </a:spcAft>
              <a:buClr>
                <a:schemeClr val="dk1"/>
              </a:buClr>
              <a:buSzPct val="112500"/>
              <a:buFont typeface="Arial"/>
              <a:buNone/>
            </a:pPr>
            <a:r>
              <a:rPr lang="en-GB" sz="6400">
                <a:solidFill>
                  <a:schemeClr val="dk1"/>
                </a:solidFill>
                <a:latin typeface="Arial"/>
                <a:ea typeface="Arial"/>
                <a:cs typeface="Arial"/>
                <a:sym typeface="Arial"/>
              </a:rPr>
              <a:t>Decimal Places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2"/>
          <p:cNvSpPr txBox="1">
            <a:spLocks noGrp="1"/>
          </p:cNvSpPr>
          <p:nvPr>
            <p:ph type="title"/>
          </p:nvPr>
        </p:nvSpPr>
        <p:spPr>
          <a:xfrm>
            <a:off x="482600" y="978408"/>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p>
        </p:txBody>
      </p:sp>
      <p:pic>
        <p:nvPicPr>
          <p:cNvPr id="399" name="Google Shape;399;p22"/>
          <p:cNvPicPr preferRelativeResize="0"/>
          <p:nvPr/>
        </p:nvPicPr>
        <p:blipFill rotWithShape="1">
          <a:blip r:embed="rId3">
            <a:alphaModFix/>
          </a:blip>
          <a:srcRect l="8137" t="22019" r="6358" b="9031"/>
          <a:stretch/>
        </p:blipFill>
        <p:spPr>
          <a:xfrm>
            <a:off x="578070" y="840828"/>
            <a:ext cx="11246068" cy="503876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3"/>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Knowledge vs skills</a:t>
            </a:r>
            <a:endParaRPr/>
          </a:p>
        </p:txBody>
      </p:sp>
      <p:sp>
        <p:nvSpPr>
          <p:cNvPr id="406" name="Google Shape;406;p23"/>
          <p:cNvSpPr txBox="1">
            <a:spLocks noGrp="1"/>
          </p:cNvSpPr>
          <p:nvPr>
            <p:ph type="body" idx="1"/>
          </p:nvPr>
        </p:nvSpPr>
        <p:spPr>
          <a:xfrm>
            <a:off x="546340" y="1943291"/>
            <a:ext cx="10811471" cy="3976246"/>
          </a:xfrm>
          <a:prstGeom prst="rect">
            <a:avLst/>
          </a:prstGeom>
          <a:noFill/>
          <a:ln>
            <a:noFill/>
          </a:ln>
        </p:spPr>
        <p:txBody>
          <a:bodyPr spcFirstLastPara="1" wrap="square" lIns="91425" tIns="45700" rIns="91425" bIns="45700" anchor="t" anchorCtr="0">
            <a:normAutofit/>
          </a:bodyPr>
          <a:lstStyle/>
          <a:p>
            <a:pPr marL="514350" lvl="0" indent="-514350" algn="l" rtl="0">
              <a:lnSpc>
                <a:spcPct val="170000"/>
              </a:lnSpc>
              <a:spcBef>
                <a:spcPts val="0"/>
              </a:spcBef>
              <a:spcAft>
                <a:spcPts val="0"/>
              </a:spcAft>
              <a:buClr>
                <a:schemeClr val="dk1"/>
              </a:buClr>
              <a:buSzPts val="2800"/>
              <a:buAutoNum type="alphaUcPeriod"/>
            </a:pPr>
            <a:r>
              <a:rPr lang="en-GB" sz="2800"/>
              <a:t>Doing a throw-in in football</a:t>
            </a:r>
            <a:endParaRPr/>
          </a:p>
          <a:p>
            <a:pPr marL="514350" lvl="0" indent="-514350" algn="l" rtl="0">
              <a:lnSpc>
                <a:spcPct val="170000"/>
              </a:lnSpc>
              <a:spcBef>
                <a:spcPts val="1000"/>
              </a:spcBef>
              <a:spcAft>
                <a:spcPts val="0"/>
              </a:spcAft>
              <a:buClr>
                <a:schemeClr val="dk1"/>
              </a:buClr>
              <a:buSzPts val="2800"/>
              <a:buAutoNum type="alphaUcPeriod"/>
            </a:pPr>
            <a:r>
              <a:rPr lang="en-GB" sz="2800"/>
              <a:t>Presenting data in a graph</a:t>
            </a:r>
            <a:endParaRPr/>
          </a:p>
          <a:p>
            <a:pPr marL="514350" lvl="0" indent="-514350" algn="l" rtl="0">
              <a:lnSpc>
                <a:spcPct val="170000"/>
              </a:lnSpc>
              <a:spcBef>
                <a:spcPts val="1000"/>
              </a:spcBef>
              <a:spcAft>
                <a:spcPts val="0"/>
              </a:spcAft>
              <a:buClr>
                <a:schemeClr val="dk1"/>
              </a:buClr>
              <a:buSzPts val="2800"/>
              <a:buAutoNum type="alphaUcPeriod"/>
            </a:pPr>
            <a:r>
              <a:rPr lang="en-GB" sz="2800"/>
              <a:t>Composing a piece of music for Chinese tea garden.</a:t>
            </a:r>
            <a:endParaRPr sz="2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1"/>
        <p:cNvGrpSpPr/>
        <p:nvPr/>
      </p:nvGrpSpPr>
      <p:grpSpPr>
        <a:xfrm>
          <a:off x="0" y="0"/>
          <a:ext cx="0" cy="0"/>
          <a:chOff x="0" y="0"/>
          <a:chExt cx="0" cy="0"/>
        </a:xfrm>
      </p:grpSpPr>
      <p:sp>
        <p:nvSpPr>
          <p:cNvPr id="412" name="Google Shape;412;p24"/>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Effective curricular thinking</a:t>
            </a:r>
            <a:endParaRPr/>
          </a:p>
        </p:txBody>
      </p:sp>
      <p:sp>
        <p:nvSpPr>
          <p:cNvPr id="413" name="Google Shape;413;p24"/>
          <p:cNvSpPr txBox="1">
            <a:spLocks noGrp="1"/>
          </p:cNvSpPr>
          <p:nvPr>
            <p:ph type="body" idx="1"/>
          </p:nvPr>
        </p:nvSpPr>
        <p:spPr>
          <a:xfrm>
            <a:off x="546340" y="1943291"/>
            <a:ext cx="10811471" cy="3976246"/>
          </a:xfrm>
          <a:prstGeom prst="rect">
            <a:avLst/>
          </a:prstGeom>
          <a:noFill/>
          <a:ln>
            <a:noFill/>
          </a:ln>
        </p:spPr>
        <p:txBody>
          <a:bodyPr spcFirstLastPara="1" wrap="square" lIns="91425" tIns="45700" rIns="91425" bIns="45700" anchor="t" anchorCtr="0">
            <a:normAutofit fontScale="92500" lnSpcReduction="20000"/>
          </a:bodyPr>
          <a:lstStyle/>
          <a:p>
            <a:pPr marL="457200" lvl="0" indent="-457200" algn="l" rtl="0">
              <a:lnSpc>
                <a:spcPct val="170000"/>
              </a:lnSpc>
              <a:spcBef>
                <a:spcPts val="0"/>
              </a:spcBef>
              <a:spcAft>
                <a:spcPts val="0"/>
              </a:spcAft>
              <a:buClr>
                <a:schemeClr val="dk1"/>
              </a:buClr>
              <a:buSzPct val="100000"/>
              <a:buAutoNum type="arabicPeriod"/>
            </a:pPr>
            <a:r>
              <a:rPr lang="en-GB" sz="2800"/>
              <a:t>Decide what content needs to be deeply embedded in long-term memory.</a:t>
            </a:r>
            <a:endParaRPr/>
          </a:p>
          <a:p>
            <a:pPr marL="457200" lvl="0" indent="-457200" algn="l" rtl="0">
              <a:lnSpc>
                <a:spcPct val="170000"/>
              </a:lnSpc>
              <a:spcBef>
                <a:spcPts val="1000"/>
              </a:spcBef>
              <a:spcAft>
                <a:spcPts val="0"/>
              </a:spcAft>
              <a:buClr>
                <a:schemeClr val="dk1"/>
              </a:buClr>
              <a:buSzPct val="100000"/>
              <a:buAutoNum type="arabicPeriod"/>
            </a:pPr>
            <a:r>
              <a:rPr lang="en-GB" sz="2800"/>
              <a:t>Consider what pupils pay attention to through explicit instruction or activities.</a:t>
            </a:r>
            <a:endParaRPr/>
          </a:p>
          <a:p>
            <a:pPr marL="457200" lvl="0" indent="-457200" algn="l" rtl="0">
              <a:lnSpc>
                <a:spcPct val="170000"/>
              </a:lnSpc>
              <a:spcBef>
                <a:spcPts val="1000"/>
              </a:spcBef>
              <a:spcAft>
                <a:spcPts val="0"/>
              </a:spcAft>
              <a:buClr>
                <a:schemeClr val="dk1"/>
              </a:buClr>
              <a:buSzPct val="100000"/>
              <a:buAutoNum type="arabicPeriod"/>
            </a:pPr>
            <a:r>
              <a:rPr lang="en-GB" sz="2800"/>
              <a:t>Avoid overloading working memory.</a:t>
            </a:r>
            <a:endParaRPr/>
          </a:p>
          <a:p>
            <a:pPr marL="457200" lvl="0" indent="-457200" algn="l" rtl="0">
              <a:lnSpc>
                <a:spcPct val="170000"/>
              </a:lnSpc>
              <a:spcBef>
                <a:spcPts val="1000"/>
              </a:spcBef>
              <a:spcAft>
                <a:spcPts val="0"/>
              </a:spcAft>
              <a:buClr>
                <a:schemeClr val="dk1"/>
              </a:buClr>
              <a:buSzPct val="100000"/>
              <a:buAutoNum type="arabicPeriod"/>
            </a:pPr>
            <a:r>
              <a:rPr lang="en-GB" sz="2800"/>
              <a:t>Provide spaced repetition for overlearning.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25" descr="Question mark on green pastel backgroun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3"/>
        <p:cNvGrpSpPr/>
        <p:nvPr/>
      </p:nvGrpSpPr>
      <p:grpSpPr>
        <a:xfrm>
          <a:off x="0" y="0"/>
          <a:ext cx="0" cy="0"/>
          <a:chOff x="0" y="0"/>
          <a:chExt cx="0" cy="0"/>
        </a:xfrm>
      </p:grpSpPr>
      <p:sp>
        <p:nvSpPr>
          <p:cNvPr id="424" name="Google Shape;424;p26"/>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Key points</a:t>
            </a:r>
            <a:endParaRPr/>
          </a:p>
        </p:txBody>
      </p:sp>
      <p:sp>
        <p:nvSpPr>
          <p:cNvPr id="425" name="Google Shape;425;p26"/>
          <p:cNvSpPr txBox="1">
            <a:spLocks noGrp="1"/>
          </p:cNvSpPr>
          <p:nvPr>
            <p:ph type="body" idx="1"/>
          </p:nvPr>
        </p:nvSpPr>
        <p:spPr>
          <a:xfrm>
            <a:off x="482600" y="1710267"/>
            <a:ext cx="11290541" cy="452119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Font typeface="Arial"/>
              <a:buChar char="•"/>
            </a:pPr>
            <a:r>
              <a:rPr lang="en-GB" sz="2800"/>
              <a:t>Identify your ‘golden nuggets’ within the categories of knowledge.</a:t>
            </a:r>
            <a:endParaRPr/>
          </a:p>
          <a:p>
            <a:pPr marL="342900" lvl="0" indent="-342900" algn="l" rtl="0">
              <a:lnSpc>
                <a:spcPct val="100000"/>
              </a:lnSpc>
              <a:spcBef>
                <a:spcPts val="1000"/>
              </a:spcBef>
              <a:spcAft>
                <a:spcPts val="0"/>
              </a:spcAft>
              <a:buClr>
                <a:schemeClr val="dk1"/>
              </a:buClr>
              <a:buSzPts val="2800"/>
              <a:buFont typeface="Arial"/>
              <a:buChar char="•"/>
            </a:pPr>
            <a:r>
              <a:rPr lang="en-GB" sz="2800"/>
              <a:t>Build knowledge sequentially on what has been learned before. </a:t>
            </a:r>
            <a:endParaRPr/>
          </a:p>
          <a:p>
            <a:pPr marL="342900" lvl="0" indent="-342900" algn="l" rtl="0">
              <a:lnSpc>
                <a:spcPct val="100000"/>
              </a:lnSpc>
              <a:spcBef>
                <a:spcPts val="1000"/>
              </a:spcBef>
              <a:spcAft>
                <a:spcPts val="0"/>
              </a:spcAft>
              <a:buClr>
                <a:schemeClr val="dk1"/>
              </a:buClr>
              <a:buSzPts val="2800"/>
              <a:buFont typeface="Arial"/>
              <a:buChar char="•"/>
            </a:pPr>
            <a:r>
              <a:rPr lang="en-GB" sz="2800"/>
              <a:t>Skilful performance in reading, writing, listening and speaking is the capacity to perform drawing on fluent knowledge.</a:t>
            </a:r>
            <a:endParaRPr/>
          </a:p>
          <a:p>
            <a:pPr marL="342900" lvl="0" indent="-342900" algn="l" rtl="0">
              <a:lnSpc>
                <a:spcPct val="100000"/>
              </a:lnSpc>
              <a:spcBef>
                <a:spcPts val="1000"/>
              </a:spcBef>
              <a:spcAft>
                <a:spcPts val="0"/>
              </a:spcAft>
              <a:buClr>
                <a:schemeClr val="dk1"/>
              </a:buClr>
              <a:buSzPts val="2800"/>
              <a:buFont typeface="Arial"/>
              <a:buChar char="•"/>
            </a:pPr>
            <a:r>
              <a:rPr lang="en-GB" sz="2800"/>
              <a:t>Knowledge forms connected networks or schema.</a:t>
            </a:r>
            <a:endParaRPr/>
          </a:p>
          <a:p>
            <a:pPr marL="342900" lvl="0" indent="-342900" algn="l" rtl="0">
              <a:lnSpc>
                <a:spcPct val="100000"/>
              </a:lnSpc>
              <a:spcBef>
                <a:spcPts val="1000"/>
              </a:spcBef>
              <a:spcAft>
                <a:spcPts val="0"/>
              </a:spcAft>
              <a:buClr>
                <a:schemeClr val="dk1"/>
              </a:buClr>
              <a:buSzPts val="2800"/>
              <a:buFont typeface="Arial"/>
              <a:buChar char="•"/>
            </a:pPr>
            <a:r>
              <a:rPr lang="en-GB" sz="2800"/>
              <a:t>Some content must be overlearned to fluency through spaced repetition</a:t>
            </a:r>
            <a:r>
              <a:rPr lang="en-GB"/>
              <a:t>.</a:t>
            </a:r>
            <a:endParaRPr/>
          </a:p>
          <a:p>
            <a:pPr marL="0" lvl="0" indent="0" algn="ctr" rtl="0">
              <a:lnSpc>
                <a:spcPct val="100000"/>
              </a:lnSpc>
              <a:spcBef>
                <a:spcPts val="1000"/>
              </a:spcBef>
              <a:spcAft>
                <a:spcPts val="0"/>
              </a:spcAft>
              <a:buClr>
                <a:schemeClr val="dk1"/>
              </a:buClr>
              <a:buSzPts val="3600"/>
              <a:buNone/>
            </a:pPr>
            <a:endParaRPr sz="3600" b="1"/>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7"/>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Next steps</a:t>
            </a:r>
            <a:endParaRPr/>
          </a:p>
        </p:txBody>
      </p:sp>
      <p:sp>
        <p:nvSpPr>
          <p:cNvPr id="432" name="Google Shape;432;p27"/>
          <p:cNvSpPr txBox="1">
            <a:spLocks noGrp="1"/>
          </p:cNvSpPr>
          <p:nvPr>
            <p:ph type="body" idx="1"/>
          </p:nvPr>
        </p:nvSpPr>
        <p:spPr>
          <a:xfrm>
            <a:off x="482600" y="1959430"/>
            <a:ext cx="10506991" cy="392016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p:txBody>
      </p:sp>
      <p:sp>
        <p:nvSpPr>
          <p:cNvPr id="433" name="Google Shape;433;p27"/>
          <p:cNvSpPr txBox="1"/>
          <p:nvPr/>
        </p:nvSpPr>
        <p:spPr>
          <a:xfrm>
            <a:off x="635000" y="2111830"/>
            <a:ext cx="10506991" cy="3920162"/>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chemeClr val="dk1"/>
              </a:buClr>
              <a:buSzPts val="2800"/>
              <a:buFont typeface="Arial"/>
              <a:buChar char="•"/>
            </a:pPr>
            <a:r>
              <a:rPr lang="en-GB" sz="2800">
                <a:solidFill>
                  <a:schemeClr val="dk1"/>
                </a:solidFill>
                <a:latin typeface="Arial"/>
                <a:ea typeface="Arial"/>
                <a:cs typeface="Arial"/>
                <a:sym typeface="Arial"/>
              </a:rPr>
              <a:t>Ambitious collaboration</a:t>
            </a:r>
            <a:endParaRPr/>
          </a:p>
          <a:p>
            <a:pPr marL="342900" marR="0" lvl="0" indent="-342900" algn="l" rtl="0">
              <a:lnSpc>
                <a:spcPct val="100000"/>
              </a:lnSpc>
              <a:spcBef>
                <a:spcPts val="1000"/>
              </a:spcBef>
              <a:spcAft>
                <a:spcPts val="0"/>
              </a:spcAft>
              <a:buClr>
                <a:schemeClr val="dk1"/>
              </a:buClr>
              <a:buSzPts val="2800"/>
              <a:buFont typeface="Arial"/>
              <a:buChar char="•"/>
            </a:pPr>
            <a:r>
              <a:rPr lang="en-GB" sz="2800">
                <a:solidFill>
                  <a:schemeClr val="dk1"/>
                </a:solidFill>
                <a:latin typeface="Arial"/>
                <a:ea typeface="Arial"/>
                <a:cs typeface="Arial"/>
                <a:sym typeface="Arial"/>
              </a:rPr>
              <a:t>Curriculum hub leads as subject links</a:t>
            </a:r>
            <a:endParaRPr/>
          </a:p>
          <a:p>
            <a:pPr marL="342900" marR="0" lvl="0" indent="-342900" algn="l" rtl="0">
              <a:lnSpc>
                <a:spcPct val="100000"/>
              </a:lnSpc>
              <a:spcBef>
                <a:spcPts val="1000"/>
              </a:spcBef>
              <a:spcAft>
                <a:spcPts val="0"/>
              </a:spcAft>
              <a:buClr>
                <a:schemeClr val="dk1"/>
              </a:buClr>
              <a:buSzPts val="2800"/>
              <a:buFont typeface="Arial"/>
              <a:buChar char="•"/>
            </a:pPr>
            <a:r>
              <a:rPr lang="en-GB" sz="2800">
                <a:solidFill>
                  <a:schemeClr val="dk1"/>
                </a:solidFill>
                <a:latin typeface="Arial"/>
                <a:ea typeface="Arial"/>
                <a:cs typeface="Arial"/>
                <a:sym typeface="Arial"/>
              </a:rPr>
              <a:t>Sharing best practice and learning from each other</a:t>
            </a:r>
            <a:endParaRPr/>
          </a:p>
          <a:p>
            <a:pPr marL="342900" marR="0" lvl="0" indent="-342900" algn="l" rtl="0">
              <a:lnSpc>
                <a:spcPct val="100000"/>
              </a:lnSpc>
              <a:spcBef>
                <a:spcPts val="1000"/>
              </a:spcBef>
              <a:spcAft>
                <a:spcPts val="0"/>
              </a:spcAft>
              <a:buClr>
                <a:schemeClr val="dk1"/>
              </a:buClr>
              <a:buSzPts val="2800"/>
              <a:buFont typeface="Arial"/>
              <a:buChar char="•"/>
            </a:pPr>
            <a:r>
              <a:rPr lang="en-GB" sz="2800">
                <a:solidFill>
                  <a:schemeClr val="dk1"/>
                </a:solidFill>
                <a:latin typeface="Arial"/>
                <a:ea typeface="Arial"/>
                <a:cs typeface="Arial"/>
                <a:sym typeface="Arial"/>
              </a:rPr>
              <a:t>Signposting any useful research</a:t>
            </a:r>
            <a:endParaRPr/>
          </a:p>
          <a:p>
            <a:pPr marL="342900" marR="0" lvl="0" indent="-165100" algn="l" rtl="0">
              <a:lnSpc>
                <a:spcPct val="100000"/>
              </a:lnSpc>
              <a:spcBef>
                <a:spcPts val="1000"/>
              </a:spcBef>
              <a:spcAft>
                <a:spcPts val="0"/>
              </a:spcAft>
              <a:buClr>
                <a:schemeClr val="dk1"/>
              </a:buClr>
              <a:buSzPts val="2800"/>
              <a:buFont typeface="Arial"/>
              <a:buNone/>
            </a:pPr>
            <a:endParaRPr sz="2800">
              <a:solidFill>
                <a:schemeClr val="dk1"/>
              </a:solidFill>
              <a:latin typeface="Arial"/>
              <a:ea typeface="Arial"/>
              <a:cs typeface="Arial"/>
              <a:sym typeface="Arial"/>
            </a:endParaRPr>
          </a:p>
          <a:p>
            <a:pPr marL="342900" marR="0" lvl="0" indent="-19050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ctr" rtl="0">
              <a:lnSpc>
                <a:spcPct val="100000"/>
              </a:lnSpc>
              <a:spcBef>
                <a:spcPts val="1000"/>
              </a:spcBef>
              <a:spcAft>
                <a:spcPts val="0"/>
              </a:spcAft>
              <a:buClr>
                <a:schemeClr val="dk1"/>
              </a:buClr>
              <a:buSzPts val="3600"/>
              <a:buFont typeface="Arial"/>
              <a:buNone/>
            </a:pPr>
            <a:endParaRPr sz="3600" b="1">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7"/>
        <p:cNvGrpSpPr/>
        <p:nvPr/>
      </p:nvGrpSpPr>
      <p:grpSpPr>
        <a:xfrm>
          <a:off x="0" y="0"/>
          <a:ext cx="0" cy="0"/>
          <a:chOff x="0" y="0"/>
          <a:chExt cx="0" cy="0"/>
        </a:xfrm>
      </p:grpSpPr>
      <p:sp>
        <p:nvSpPr>
          <p:cNvPr id="438" name="Google Shape;438;p2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609585" lvl="0" indent="-457188" algn="l" rtl="0">
              <a:lnSpc>
                <a:spcPct val="100000"/>
              </a:lnSpc>
              <a:spcBef>
                <a:spcPts val="0"/>
              </a:spcBef>
              <a:spcAft>
                <a:spcPts val="0"/>
              </a:spcAft>
              <a:buClr>
                <a:schemeClr val="dk1"/>
              </a:buClr>
              <a:buSzPts val="1800"/>
              <a:buChar char="●"/>
            </a:pPr>
            <a:r>
              <a:rPr lang="en-GB"/>
              <a:t>Ofsted handbooks September 2022</a:t>
            </a:r>
            <a:endParaRPr/>
          </a:p>
          <a:p>
            <a:pPr marL="609585" lvl="0" indent="-457188" algn="l" rtl="0">
              <a:lnSpc>
                <a:spcPct val="100000"/>
              </a:lnSpc>
              <a:spcBef>
                <a:spcPts val="0"/>
              </a:spcBef>
              <a:spcAft>
                <a:spcPts val="0"/>
              </a:spcAft>
              <a:buClr>
                <a:schemeClr val="dk1"/>
              </a:buClr>
              <a:buSzPts val="1800"/>
              <a:buChar char="●"/>
            </a:pPr>
            <a:r>
              <a:rPr lang="en-GB"/>
              <a:t>Ofsted research documents and You Tube channel</a:t>
            </a:r>
            <a:endParaRPr/>
          </a:p>
          <a:p>
            <a:pPr marL="609585" lvl="0" indent="-457188" algn="l" rtl="0">
              <a:lnSpc>
                <a:spcPct val="100000"/>
              </a:lnSpc>
              <a:spcBef>
                <a:spcPts val="0"/>
              </a:spcBef>
              <a:spcAft>
                <a:spcPts val="0"/>
              </a:spcAft>
              <a:buClr>
                <a:schemeClr val="dk1"/>
              </a:buClr>
              <a:buSzPts val="1800"/>
              <a:buChar char="●"/>
            </a:pPr>
            <a:r>
              <a:rPr lang="en-GB"/>
              <a:t>Ofsted’s Twitter feed, </a:t>
            </a:r>
            <a:endParaRPr/>
          </a:p>
          <a:p>
            <a:pPr marL="609585" lvl="0" indent="-457188" algn="l" rtl="0">
              <a:lnSpc>
                <a:spcPct val="100000"/>
              </a:lnSpc>
              <a:spcBef>
                <a:spcPts val="0"/>
              </a:spcBef>
              <a:spcAft>
                <a:spcPts val="0"/>
              </a:spcAft>
              <a:buClr>
                <a:schemeClr val="dk1"/>
              </a:buClr>
              <a:buSzPts val="1800"/>
              <a:buChar char="●"/>
            </a:pPr>
            <a:r>
              <a:rPr lang="en-GB"/>
              <a:t>Subject Associations</a:t>
            </a:r>
            <a:endParaRPr/>
          </a:p>
          <a:p>
            <a:pPr marL="609585" lvl="0" indent="-342888" algn="l" rtl="0">
              <a:lnSpc>
                <a:spcPct val="100000"/>
              </a:lnSpc>
              <a:spcBef>
                <a:spcPts val="0"/>
              </a:spcBef>
              <a:spcAft>
                <a:spcPts val="0"/>
              </a:spcAft>
              <a:buClr>
                <a:schemeClr val="dk1"/>
              </a:buClr>
              <a:buSzPts val="1800"/>
              <a:buNone/>
            </a:pPr>
            <a:endParaRPr/>
          </a:p>
          <a:p>
            <a:pPr marL="609585" lvl="0" indent="-342888" algn="l" rtl="0">
              <a:lnSpc>
                <a:spcPct val="100000"/>
              </a:lnSpc>
              <a:spcBef>
                <a:spcPts val="0"/>
              </a:spcBef>
              <a:spcAft>
                <a:spcPts val="0"/>
              </a:spcAft>
              <a:buClr>
                <a:schemeClr val="dk1"/>
              </a:buClr>
              <a:buSzPts val="1800"/>
              <a:buNone/>
            </a:pPr>
            <a:endParaRPr/>
          </a:p>
          <a:p>
            <a:pPr marL="609585" lvl="0" indent="-457188" algn="l" rtl="0">
              <a:lnSpc>
                <a:spcPct val="100000"/>
              </a:lnSpc>
              <a:spcBef>
                <a:spcPts val="0"/>
              </a:spcBef>
              <a:spcAft>
                <a:spcPts val="0"/>
              </a:spcAft>
              <a:buClr>
                <a:schemeClr val="dk1"/>
              </a:buClr>
              <a:buSzPts val="1800"/>
              <a:buChar char="●"/>
            </a:pPr>
            <a:r>
              <a:rPr lang="en-GB"/>
              <a:t>How Learning Happens (Paul A. Kirschner &amp; Carl Hendrick)</a:t>
            </a:r>
            <a:endParaRPr/>
          </a:p>
          <a:p>
            <a:pPr marL="609585" lvl="0" indent="-457188" algn="l" rtl="0">
              <a:lnSpc>
                <a:spcPct val="100000"/>
              </a:lnSpc>
              <a:spcBef>
                <a:spcPts val="0"/>
              </a:spcBef>
              <a:spcAft>
                <a:spcPts val="0"/>
              </a:spcAft>
              <a:buClr>
                <a:schemeClr val="dk1"/>
              </a:buClr>
              <a:buSzPts val="1800"/>
              <a:buChar char="●"/>
            </a:pPr>
            <a:r>
              <a:rPr lang="en-GB"/>
              <a:t>How Teaching Happens (Paul A. Kirschner, Carl Hendrick &amp; Jim Heal)</a:t>
            </a:r>
            <a:endParaRPr/>
          </a:p>
          <a:p>
            <a:pPr marL="609585" lvl="0" indent="-457188" algn="l" rtl="0">
              <a:lnSpc>
                <a:spcPct val="100000"/>
              </a:lnSpc>
              <a:spcBef>
                <a:spcPts val="0"/>
              </a:spcBef>
              <a:spcAft>
                <a:spcPts val="0"/>
              </a:spcAft>
              <a:buClr>
                <a:schemeClr val="dk1"/>
              </a:buClr>
              <a:buSzPts val="1800"/>
              <a:buChar char="●"/>
            </a:pPr>
            <a:r>
              <a:rPr lang="en-GB"/>
              <a:t>Why Knowledge Matters (E.D. Hirsch, Jr)</a:t>
            </a:r>
            <a:endParaRPr/>
          </a:p>
          <a:p>
            <a:pPr marL="609585" lvl="0" indent="-457188" algn="l" rtl="0">
              <a:lnSpc>
                <a:spcPct val="100000"/>
              </a:lnSpc>
              <a:spcBef>
                <a:spcPts val="0"/>
              </a:spcBef>
              <a:spcAft>
                <a:spcPts val="0"/>
              </a:spcAft>
              <a:buClr>
                <a:schemeClr val="dk1"/>
              </a:buClr>
              <a:buSzPts val="1800"/>
              <a:buChar char="●"/>
            </a:pPr>
            <a:r>
              <a:rPr lang="en-GB"/>
              <a:t>Curriculum (Ruth Ashbee)</a:t>
            </a:r>
            <a:endParaRPr/>
          </a:p>
          <a:p>
            <a:pPr marL="609585" lvl="0" indent="-342888" algn="l" rtl="0">
              <a:lnSpc>
                <a:spcPct val="100000"/>
              </a:lnSpc>
              <a:spcBef>
                <a:spcPts val="0"/>
              </a:spcBef>
              <a:spcAft>
                <a:spcPts val="0"/>
              </a:spcAft>
              <a:buClr>
                <a:schemeClr val="dk1"/>
              </a:buClr>
              <a:buSzPts val="1800"/>
              <a:buNone/>
            </a:pPr>
            <a:endParaRPr/>
          </a:p>
          <a:p>
            <a:pPr marL="609585" lvl="0" indent="-342888" algn="l" rtl="0">
              <a:lnSpc>
                <a:spcPct val="100000"/>
              </a:lnSpc>
              <a:spcBef>
                <a:spcPts val="0"/>
              </a:spcBef>
              <a:spcAft>
                <a:spcPts val="0"/>
              </a:spcAft>
              <a:buClr>
                <a:schemeClr val="dk1"/>
              </a:buClr>
              <a:buSzPts val="1800"/>
              <a:buNone/>
            </a:pPr>
            <a:endParaRPr/>
          </a:p>
        </p:txBody>
      </p:sp>
      <p:sp>
        <p:nvSpPr>
          <p:cNvPr id="439" name="Google Shape;439;p28"/>
          <p:cNvSpPr txBox="1">
            <a:spLocks noGrp="1"/>
          </p:cNvSpPr>
          <p:nvPr>
            <p:ph type="title"/>
          </p:nvPr>
        </p:nvSpPr>
        <p:spPr>
          <a:xfrm>
            <a:off x="415600" y="304800"/>
            <a:ext cx="10634472" cy="2157984"/>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2800"/>
              <a:buFont typeface="Arial"/>
              <a:buNone/>
            </a:pPr>
            <a:r>
              <a:rPr lang="en-GB"/>
              <a:t>Suggested reading</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sp>
        <p:nvSpPr>
          <p:cNvPr id="445" name="Google Shape;445;p29"/>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96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6" name="Google Shape;446;p29" descr="See the source image"/>
          <p:cNvPicPr preferRelativeResize="0"/>
          <p:nvPr/>
        </p:nvPicPr>
        <p:blipFill rotWithShape="1">
          <a:blip r:embed="rId3">
            <a:alphaModFix/>
          </a:blip>
          <a:srcRect t="21170" b="4856"/>
          <a:stretch/>
        </p:blipFill>
        <p:spPr>
          <a:xfrm>
            <a:off x="1460597" y="10"/>
            <a:ext cx="9270806" cy="6857990"/>
          </a:xfrm>
          <a:custGeom>
            <a:avLst/>
            <a:gdLst/>
            <a:ahLst/>
            <a:cxnLst/>
            <a:rect l="l" t="t" r="r" b="b"/>
            <a:pathLst>
              <a:path w="9270806" h="6858000" extrusionOk="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6"/>
        <p:cNvGrpSpPr/>
        <p:nvPr/>
      </p:nvGrpSpPr>
      <p:grpSpPr>
        <a:xfrm>
          <a:off x="0" y="0"/>
          <a:ext cx="0" cy="0"/>
          <a:chOff x="0" y="0"/>
          <a:chExt cx="0" cy="0"/>
        </a:xfrm>
      </p:grpSpPr>
      <p:cxnSp>
        <p:nvCxnSpPr>
          <p:cNvPr id="217" name="Google Shape;217;p3"/>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18" name="Google Shape;218;p3"/>
          <p:cNvCxnSpPr/>
          <p:nvPr/>
        </p:nvCxnSpPr>
        <p:spPr>
          <a:xfrm>
            <a:off x="482600" y="6368138"/>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19" name="Google Shape;219;p3"/>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20" name="Google Shape;220;p3"/>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
        <p:nvSpPr>
          <p:cNvPr id="221" name="Google Shape;221;p3"/>
          <p:cNvSpPr/>
          <p:nvPr/>
        </p:nvSpPr>
        <p:spPr>
          <a:xfrm>
            <a:off x="0" y="-1"/>
            <a:ext cx="12192000" cy="6858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22" name="Google Shape;222;p3" descr="Shape&#10;&#10;Description automatically generated"/>
          <p:cNvPicPr preferRelativeResize="0"/>
          <p:nvPr/>
        </p:nvPicPr>
        <p:blipFill rotWithShape="1">
          <a:blip r:embed="rId3">
            <a:alphaModFix/>
          </a:blip>
          <a:srcRect l="9476" r="6989" b="1"/>
          <a:stretch/>
        </p:blipFill>
        <p:spPr>
          <a:xfrm>
            <a:off x="20" y="-1"/>
            <a:ext cx="12188932" cy="6858000"/>
          </a:xfrm>
          <a:prstGeom prst="rect">
            <a:avLst/>
          </a:prstGeom>
          <a:noFill/>
          <a:ln>
            <a:noFill/>
          </a:ln>
        </p:spPr>
      </p:pic>
      <p:sp>
        <p:nvSpPr>
          <p:cNvPr id="223" name="Google Shape;223;p3"/>
          <p:cNvSpPr/>
          <p:nvPr/>
        </p:nvSpPr>
        <p:spPr>
          <a:xfrm rot="-5400000">
            <a:off x="389239" y="-389238"/>
            <a:ext cx="6858000" cy="7636476"/>
          </a:xfrm>
          <a:prstGeom prst="rect">
            <a:avLst/>
          </a:prstGeom>
          <a:gradFill>
            <a:gsLst>
              <a:gs pos="0">
                <a:schemeClr val="dk1"/>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224" name="Google Shape;224;p3"/>
          <p:cNvCxnSpPr/>
          <p:nvPr/>
        </p:nvCxnSpPr>
        <p:spPr>
          <a:xfrm>
            <a:off x="482600" y="489855"/>
            <a:ext cx="11147071" cy="0"/>
          </a:xfrm>
          <a:prstGeom prst="straightConnector1">
            <a:avLst/>
          </a:prstGeom>
          <a:noFill/>
          <a:ln w="28575" cap="flat" cmpd="sng">
            <a:solidFill>
              <a:srgbClr val="FFFFFF"/>
            </a:solidFill>
            <a:prstDash val="solid"/>
            <a:miter lim="800000"/>
            <a:headEnd type="none" w="sm" len="sm"/>
            <a:tailEnd type="none" w="sm" len="sm"/>
          </a:ln>
        </p:spPr>
      </p:cxnSp>
      <p:sp>
        <p:nvSpPr>
          <p:cNvPr id="225" name="Google Shape;225;p3"/>
          <p:cNvSpPr/>
          <p:nvPr/>
        </p:nvSpPr>
        <p:spPr>
          <a:xfrm rot="10800000">
            <a:off x="1524" y="3205874"/>
            <a:ext cx="12188952" cy="3652125"/>
          </a:xfrm>
          <a:prstGeom prst="rect">
            <a:avLst/>
          </a:prstGeom>
          <a:gradFill>
            <a:gsLst>
              <a:gs pos="0">
                <a:schemeClr val="dk1"/>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6" name="Google Shape;226;p3"/>
          <p:cNvSpPr txBox="1">
            <a:spLocks noGrp="1"/>
          </p:cNvSpPr>
          <p:nvPr>
            <p:ph type="title"/>
          </p:nvPr>
        </p:nvSpPr>
        <p:spPr>
          <a:xfrm>
            <a:off x="482600" y="732032"/>
            <a:ext cx="6650871" cy="273639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FFFFFF"/>
              </a:buClr>
              <a:buSzPts val="8000"/>
              <a:buFont typeface="Arial"/>
              <a:buNone/>
            </a:pPr>
            <a:r>
              <a:rPr lang="en-GB" sz="8000">
                <a:solidFill>
                  <a:srgbClr val="FFFFFF"/>
                </a:solidFill>
              </a:rPr>
              <a:t>Context</a:t>
            </a:r>
            <a:endParaRPr/>
          </a:p>
        </p:txBody>
      </p:sp>
      <p:cxnSp>
        <p:nvCxnSpPr>
          <p:cNvPr id="227" name="Google Shape;227;p3"/>
          <p:cNvCxnSpPr/>
          <p:nvPr/>
        </p:nvCxnSpPr>
        <p:spPr>
          <a:xfrm>
            <a:off x="482600" y="6368138"/>
            <a:ext cx="11147071" cy="0"/>
          </a:xfrm>
          <a:prstGeom prst="straightConnector1">
            <a:avLst/>
          </a:prstGeom>
          <a:noFill/>
          <a:ln w="28575" cap="flat" cmpd="sng">
            <a:solidFill>
              <a:srgbClr val="FFFFFF"/>
            </a:solidFill>
            <a:prstDash val="solid"/>
            <a:miter lim="800000"/>
            <a:headEnd type="none" w="sm" len="sm"/>
            <a:tailEnd type="none" w="sm" len="sm"/>
          </a:ln>
        </p:spPr>
      </p:cxnSp>
      <p:sp>
        <p:nvSpPr>
          <p:cNvPr id="228" name="Google Shape;228;p3"/>
          <p:cNvSpPr txBox="1"/>
          <p:nvPr/>
        </p:nvSpPr>
        <p:spPr>
          <a:xfrm>
            <a:off x="9474747" y="6657944"/>
            <a:ext cx="2714205"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700" b="0" i="0" u="sng" strike="noStrike" cap="none">
                <a:solidFill>
                  <a:srgbClr val="FFFFFF"/>
                </a:solidFill>
                <a:latin typeface="Arial"/>
                <a:ea typeface="Arial"/>
                <a:cs typeface="Arial"/>
                <a:sym typeface="Arial"/>
                <a:hlinkClick r:id="rId4">
                  <a:extLst>
                    <a:ext uri="{A12FA001-AC4F-418D-AE19-62706E023703}">
                      <ahyp:hlinkClr xmlns:ahyp="http://schemas.microsoft.com/office/drawing/2018/hyperlinkcolor" val="tx"/>
                    </a:ext>
                  </a:extLst>
                </a:hlinkClick>
              </a:rPr>
              <a:t>This Photo</a:t>
            </a:r>
            <a:r>
              <a:rPr lang="en-GB" sz="700" b="0" i="0" u="none" strike="noStrike" cap="none">
                <a:solidFill>
                  <a:srgbClr val="FFFFFF"/>
                </a:solidFill>
                <a:latin typeface="Arial"/>
                <a:ea typeface="Arial"/>
                <a:cs typeface="Arial"/>
                <a:sym typeface="Arial"/>
              </a:rPr>
              <a:t> by Unknown Author is licensed under </a:t>
            </a:r>
            <a:r>
              <a:rPr lang="en-GB" sz="700" b="0" i="0" u="sng" strike="noStrike" cap="none">
                <a:solidFill>
                  <a:srgbClr val="FFFFFF"/>
                </a:solidFill>
                <a:latin typeface="Arial"/>
                <a:ea typeface="Arial"/>
                <a:cs typeface="Arial"/>
                <a:sym typeface="Arial"/>
                <a:hlinkClick r:id="rId5">
                  <a:extLst>
                    <a:ext uri="{A12FA001-AC4F-418D-AE19-62706E023703}">
                      <ahyp:hlinkClr xmlns:ahyp="http://schemas.microsoft.com/office/drawing/2018/hyperlinkcolor" val="tx"/>
                    </a:ext>
                  </a:extLst>
                </a:hlinkClick>
              </a:rPr>
              <a:t>CC BY-NC-ND</a:t>
            </a:r>
            <a:endParaRPr sz="700" b="0" i="0" u="none" strike="noStrike" cap="none">
              <a:solidFill>
                <a:srgbClr val="FFFFFF"/>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
          <p:cNvSpPr txBox="1">
            <a:spLocks noGrp="1"/>
          </p:cNvSpPr>
          <p:nvPr>
            <p:ph type="title"/>
          </p:nvPr>
        </p:nvSpPr>
        <p:spPr>
          <a:xfrm>
            <a:off x="0" y="1"/>
            <a:ext cx="12192000" cy="1325562"/>
          </a:xfrm>
          <a:prstGeom prst="rect">
            <a:avLst/>
          </a:prstGeom>
          <a:solidFill>
            <a:srgbClr val="BBD6EE"/>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Know your handbook!</a:t>
            </a:r>
            <a:endParaRPr/>
          </a:p>
        </p:txBody>
      </p:sp>
      <p:pic>
        <p:nvPicPr>
          <p:cNvPr id="235" name="Google Shape;235;p4"/>
          <p:cNvPicPr preferRelativeResize="0"/>
          <p:nvPr/>
        </p:nvPicPr>
        <p:blipFill rotWithShape="1">
          <a:blip r:embed="rId3">
            <a:alphaModFix/>
          </a:blip>
          <a:srcRect l="10833" t="11832" r="11805" b="11833"/>
          <a:stretch/>
        </p:blipFill>
        <p:spPr>
          <a:xfrm>
            <a:off x="1303867" y="1325562"/>
            <a:ext cx="9973734" cy="55324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0"/>
        <p:cNvGrpSpPr/>
        <p:nvPr/>
      </p:nvGrpSpPr>
      <p:grpSpPr>
        <a:xfrm>
          <a:off x="0" y="0"/>
          <a:ext cx="0" cy="0"/>
          <a:chOff x="0" y="0"/>
          <a:chExt cx="0" cy="0"/>
        </a:xfrm>
      </p:grpSpPr>
      <p:sp>
        <p:nvSpPr>
          <p:cNvPr id="241" name="Google Shape;241;p5"/>
          <p:cNvSpPr/>
          <p:nvPr/>
        </p:nvSpPr>
        <p:spPr>
          <a:xfrm>
            <a:off x="0" y="-1"/>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2" name="Google Shape;242;p5" descr="The Bolton News: Amber Killeen's emotional journey"/>
          <p:cNvPicPr preferRelativeResize="0"/>
          <p:nvPr/>
        </p:nvPicPr>
        <p:blipFill rotWithShape="1">
          <a:blip r:embed="rId3">
            <a:alphaModFix/>
          </a:blip>
          <a:srcRect l="10101" r="1" b="1"/>
          <a:stretch/>
        </p:blipFill>
        <p:spPr>
          <a:xfrm>
            <a:off x="20" y="10"/>
            <a:ext cx="4635480" cy="3428986"/>
          </a:xfrm>
          <a:prstGeom prst="rect">
            <a:avLst/>
          </a:prstGeom>
          <a:noFill/>
          <a:ln>
            <a:noFill/>
          </a:ln>
        </p:spPr>
      </p:pic>
      <p:pic>
        <p:nvPicPr>
          <p:cNvPr id="243" name="Google Shape;243;p5" descr="See the source image"/>
          <p:cNvPicPr preferRelativeResize="0"/>
          <p:nvPr/>
        </p:nvPicPr>
        <p:blipFill rotWithShape="1">
          <a:blip r:embed="rId4">
            <a:alphaModFix/>
          </a:blip>
          <a:srcRect l="6492" r="-1" b="-2"/>
          <a:stretch/>
        </p:blipFill>
        <p:spPr>
          <a:xfrm>
            <a:off x="20" y="3548987"/>
            <a:ext cx="4635480" cy="3309011"/>
          </a:xfrm>
          <a:prstGeom prst="rect">
            <a:avLst/>
          </a:prstGeom>
          <a:noFill/>
          <a:ln>
            <a:noFill/>
          </a:ln>
        </p:spPr>
      </p:pic>
      <p:pic>
        <p:nvPicPr>
          <p:cNvPr id="244" name="Google Shape;244;p5" descr="The Bolton News: Bolton School Students "/>
          <p:cNvPicPr preferRelativeResize="0"/>
          <p:nvPr/>
        </p:nvPicPr>
        <p:blipFill rotWithShape="1">
          <a:blip r:embed="rId5">
            <a:alphaModFix/>
          </a:blip>
          <a:srcRect t="20877" r="2" b="1"/>
          <a:stretch/>
        </p:blipFill>
        <p:spPr>
          <a:xfrm>
            <a:off x="4738959" y="10"/>
            <a:ext cx="7453039" cy="4422801"/>
          </a:xfrm>
          <a:prstGeom prst="rect">
            <a:avLst/>
          </a:prstGeom>
          <a:noFill/>
          <a:ln>
            <a:noFill/>
          </a:ln>
        </p:spPr>
      </p:pic>
      <p:pic>
        <p:nvPicPr>
          <p:cNvPr id="245" name="Google Shape;245;p5" descr="The Bolton News: "/>
          <p:cNvPicPr preferRelativeResize="0"/>
          <p:nvPr/>
        </p:nvPicPr>
        <p:blipFill rotWithShape="1">
          <a:blip r:embed="rId6">
            <a:alphaModFix/>
          </a:blip>
          <a:srcRect l="9976" r="11828" b="-4"/>
          <a:stretch/>
        </p:blipFill>
        <p:spPr>
          <a:xfrm>
            <a:off x="4735912" y="4526276"/>
            <a:ext cx="2430949" cy="2331725"/>
          </a:xfrm>
          <a:prstGeom prst="rect">
            <a:avLst/>
          </a:prstGeom>
          <a:noFill/>
          <a:ln>
            <a:noFill/>
          </a:ln>
        </p:spPr>
      </p:pic>
      <p:pic>
        <p:nvPicPr>
          <p:cNvPr id="246" name="Google Shape;246;p5" descr="The Bolton News: From left to right: From left to right: Aliza celebrating with, Carmen Forrest-Rhone and Oliver Di-Marcello"/>
          <p:cNvPicPr preferRelativeResize="0"/>
          <p:nvPr/>
        </p:nvPicPr>
        <p:blipFill rotWithShape="1">
          <a:blip r:embed="rId7">
            <a:alphaModFix/>
          </a:blip>
          <a:srcRect l="17880" r="4528" b="-4"/>
          <a:stretch/>
        </p:blipFill>
        <p:spPr>
          <a:xfrm>
            <a:off x="7267272" y="4526276"/>
            <a:ext cx="2412157" cy="2331725"/>
          </a:xfrm>
          <a:prstGeom prst="rect">
            <a:avLst/>
          </a:prstGeom>
          <a:noFill/>
          <a:ln>
            <a:noFill/>
          </a:ln>
        </p:spPr>
      </p:pic>
      <p:pic>
        <p:nvPicPr>
          <p:cNvPr id="247" name="Google Shape;247;p5" descr="Image result for sixth form results"/>
          <p:cNvPicPr preferRelativeResize="0"/>
          <p:nvPr/>
        </p:nvPicPr>
        <p:blipFill rotWithShape="1">
          <a:blip r:embed="rId8">
            <a:alphaModFix/>
          </a:blip>
          <a:srcRect l="17585" r="4175"/>
          <a:stretch/>
        </p:blipFill>
        <p:spPr>
          <a:xfrm>
            <a:off x="9779836" y="4526274"/>
            <a:ext cx="2412157" cy="23317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
        <p:cNvGrpSpPr/>
        <p:nvPr/>
      </p:nvGrpSpPr>
      <p:grpSpPr>
        <a:xfrm>
          <a:off x="0" y="0"/>
          <a:ext cx="0" cy="0"/>
          <a:chOff x="0" y="0"/>
          <a:chExt cx="0" cy="0"/>
        </a:xfrm>
      </p:grpSpPr>
      <p:sp>
        <p:nvSpPr>
          <p:cNvPr id="253" name="Google Shape;253;p6"/>
          <p:cNvSpPr txBox="1">
            <a:spLocks noGrp="1"/>
          </p:cNvSpPr>
          <p:nvPr>
            <p:ph type="title"/>
          </p:nvPr>
        </p:nvSpPr>
        <p:spPr>
          <a:xfrm>
            <a:off x="482600" y="947"/>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A high-quality curriculum</a:t>
            </a:r>
            <a:endParaRPr/>
          </a:p>
        </p:txBody>
      </p:sp>
      <p:pic>
        <p:nvPicPr>
          <p:cNvPr id="254" name="Google Shape;254;p6" descr="See the source image"/>
          <p:cNvPicPr preferRelativeResize="0"/>
          <p:nvPr/>
        </p:nvPicPr>
        <p:blipFill rotWithShape="1">
          <a:blip r:embed="rId3">
            <a:alphaModFix/>
          </a:blip>
          <a:srcRect t="23678"/>
          <a:stretch/>
        </p:blipFill>
        <p:spPr>
          <a:xfrm>
            <a:off x="120870" y="1671142"/>
            <a:ext cx="9144000" cy="4650828"/>
          </a:xfrm>
          <a:prstGeom prst="rect">
            <a:avLst/>
          </a:prstGeom>
          <a:noFill/>
          <a:ln>
            <a:noFill/>
          </a:ln>
        </p:spPr>
      </p:pic>
      <p:sp>
        <p:nvSpPr>
          <p:cNvPr id="255" name="Google Shape;255;p6"/>
          <p:cNvSpPr txBox="1"/>
          <p:nvPr/>
        </p:nvSpPr>
        <p:spPr>
          <a:xfrm>
            <a:off x="8261131" y="2158931"/>
            <a:ext cx="3572803" cy="2585283"/>
          </a:xfrm>
          <a:prstGeom prst="rect">
            <a:avLst/>
          </a:prstGeom>
          <a:solidFill>
            <a:srgbClr val="B7C4E6"/>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700" b="0" i="0" u="none" strike="noStrike" cap="none" dirty="0">
                <a:solidFill>
                  <a:schemeClr val="dk1"/>
                </a:solidFill>
                <a:latin typeface="Arial"/>
                <a:ea typeface="Arial"/>
                <a:cs typeface="Arial"/>
                <a:sym typeface="Arial"/>
              </a:rPr>
              <a:t>Hart and </a:t>
            </a:r>
            <a:r>
              <a:rPr lang="en-GB" sz="2700" b="0" i="0" u="none" strike="noStrike" cap="none" dirty="0" err="1">
                <a:solidFill>
                  <a:schemeClr val="dk1"/>
                </a:solidFill>
                <a:latin typeface="Arial"/>
                <a:ea typeface="Arial"/>
                <a:cs typeface="Arial"/>
                <a:sym typeface="Arial"/>
              </a:rPr>
              <a:t>Risley</a:t>
            </a:r>
            <a:r>
              <a:rPr lang="en-GB" sz="2700" b="0" i="0" u="none" strike="noStrike" cap="none" dirty="0">
                <a:solidFill>
                  <a:schemeClr val="dk1"/>
                </a:solidFill>
                <a:latin typeface="Arial"/>
                <a:ea typeface="Arial"/>
                <a:cs typeface="Arial"/>
                <a:sym typeface="Arial"/>
              </a:rPr>
              <a:t> 1995:</a:t>
            </a:r>
            <a:endParaRPr dirty="0"/>
          </a:p>
          <a:p>
            <a:pPr marL="0" marR="0" lvl="0" indent="0" algn="l" rtl="0">
              <a:spcBef>
                <a:spcPts val="0"/>
              </a:spcBef>
              <a:spcAft>
                <a:spcPts val="0"/>
              </a:spcAft>
              <a:buNone/>
            </a:pPr>
            <a:r>
              <a:rPr lang="en-GB" sz="2700" dirty="0">
                <a:solidFill>
                  <a:schemeClr val="dk1"/>
                </a:solidFill>
                <a:latin typeface="Arial"/>
                <a:ea typeface="Arial"/>
                <a:cs typeface="Arial"/>
                <a:sym typeface="Arial"/>
              </a:rPr>
              <a:t>Meaningful differences in the everyday experience of young American </a:t>
            </a:r>
            <a:endParaRPr dirty="0"/>
          </a:p>
          <a:p>
            <a:pPr marL="0" marR="0" lvl="0" indent="0" algn="l" rtl="0">
              <a:spcBef>
                <a:spcPts val="0"/>
              </a:spcBef>
              <a:spcAft>
                <a:spcPts val="0"/>
              </a:spcAft>
              <a:buNone/>
            </a:pPr>
            <a:r>
              <a:rPr lang="en-GB" sz="2700" dirty="0">
                <a:solidFill>
                  <a:schemeClr val="dk1"/>
                </a:solidFill>
                <a:latin typeface="Arial"/>
                <a:ea typeface="Arial"/>
                <a:cs typeface="Arial"/>
                <a:sym typeface="Arial"/>
              </a:rPr>
              <a:t>children.</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
        <p:cNvGrpSpPr/>
        <p:nvPr/>
      </p:nvGrpSpPr>
      <p:grpSpPr>
        <a:xfrm>
          <a:off x="0" y="0"/>
          <a:ext cx="0" cy="0"/>
          <a:chOff x="0" y="0"/>
          <a:chExt cx="0" cy="0"/>
        </a:xfrm>
      </p:grpSpPr>
      <p:sp>
        <p:nvSpPr>
          <p:cNvPr id="261" name="Google Shape;261;p7"/>
          <p:cNvSpPr txBox="1">
            <a:spLocks noGrp="1"/>
          </p:cNvSpPr>
          <p:nvPr>
            <p:ph type="title"/>
          </p:nvPr>
        </p:nvSpPr>
        <p:spPr>
          <a:xfrm>
            <a:off x="482600" y="947"/>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The substance of education</a:t>
            </a:r>
            <a:endParaRPr/>
          </a:p>
        </p:txBody>
      </p:sp>
      <p:sp>
        <p:nvSpPr>
          <p:cNvPr id="262" name="Google Shape;262;p7"/>
          <p:cNvSpPr txBox="1">
            <a:spLocks noGrp="1"/>
          </p:cNvSpPr>
          <p:nvPr>
            <p:ph type="body" idx="1"/>
          </p:nvPr>
        </p:nvSpPr>
        <p:spPr>
          <a:xfrm>
            <a:off x="482600" y="1744674"/>
            <a:ext cx="11083089" cy="4400216"/>
          </a:xfrm>
          <a:prstGeom prst="rect">
            <a:avLst/>
          </a:prstGeom>
          <a:solidFill>
            <a:srgbClr val="D4E9F1"/>
          </a:solidFill>
          <a:ln w="1270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3200"/>
              <a:buNone/>
            </a:pPr>
            <a:r>
              <a:rPr lang="en-GB" sz="3200"/>
              <a:t>“The focus on substance, on the knowledge that we want young people to acquire, is often lost…</a:t>
            </a:r>
            <a:endParaRPr/>
          </a:p>
          <a:p>
            <a:pPr marL="0" lvl="0" indent="0" algn="l" rtl="0">
              <a:lnSpc>
                <a:spcPct val="100000"/>
              </a:lnSpc>
              <a:spcBef>
                <a:spcPts val="1000"/>
              </a:spcBef>
              <a:spcAft>
                <a:spcPts val="0"/>
              </a:spcAft>
              <a:buClr>
                <a:schemeClr val="dk1"/>
              </a:buClr>
              <a:buSzPts val="3200"/>
              <a:buNone/>
            </a:pPr>
            <a:endParaRPr sz="3200"/>
          </a:p>
          <a:p>
            <a:pPr marL="0" lvl="0" indent="0" algn="l" rtl="0">
              <a:lnSpc>
                <a:spcPct val="100000"/>
              </a:lnSpc>
              <a:spcBef>
                <a:spcPts val="1000"/>
              </a:spcBef>
              <a:spcAft>
                <a:spcPts val="0"/>
              </a:spcAft>
              <a:buClr>
                <a:schemeClr val="dk1"/>
              </a:buClr>
              <a:buSzPts val="3200"/>
              <a:buNone/>
            </a:pPr>
            <a:r>
              <a:rPr lang="en-GB" sz="3200"/>
              <a:t>If their entire school experience has been designed to push them through mark-scheme hoops, rather than developing a deep body of knowledge, then they will struggle in later study.” </a:t>
            </a:r>
            <a:endParaRPr/>
          </a:p>
          <a:p>
            <a:pPr marL="0" lvl="0" indent="0" algn="l" rtl="0">
              <a:lnSpc>
                <a:spcPct val="100000"/>
              </a:lnSpc>
              <a:spcBef>
                <a:spcPts val="1000"/>
              </a:spcBef>
              <a:spcAft>
                <a:spcPts val="0"/>
              </a:spcAft>
              <a:buClr>
                <a:schemeClr val="dk1"/>
              </a:buClr>
              <a:buSzPts val="3200"/>
              <a:buNone/>
            </a:pPr>
            <a:r>
              <a:rPr lang="en-GB" sz="3200" i="1"/>
              <a:t>Amanda Spielman, HMCI, October 2017</a:t>
            </a:r>
            <a:endParaRPr/>
          </a:p>
          <a:p>
            <a:pPr marL="457200" lvl="0" indent="-254000" algn="l" rtl="0">
              <a:lnSpc>
                <a:spcPct val="100000"/>
              </a:lnSpc>
              <a:spcBef>
                <a:spcPts val="1000"/>
              </a:spcBef>
              <a:spcAft>
                <a:spcPts val="0"/>
              </a:spcAft>
              <a:buClr>
                <a:schemeClr val="dk1"/>
              </a:buClr>
              <a:buSzPts val="3200"/>
              <a:buFont typeface="Noto Sans Symbols"/>
              <a:buNone/>
            </a:pPr>
            <a:endParaRPr sz="3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6"/>
        <p:cNvGrpSpPr/>
        <p:nvPr/>
      </p:nvGrpSpPr>
      <p:grpSpPr>
        <a:xfrm>
          <a:off x="0" y="0"/>
          <a:ext cx="0" cy="0"/>
          <a:chOff x="0" y="0"/>
          <a:chExt cx="0" cy="0"/>
        </a:xfrm>
      </p:grpSpPr>
      <p:sp>
        <p:nvSpPr>
          <p:cNvPr id="267" name="Google Shape;267;p8"/>
          <p:cNvSpPr txBox="1">
            <a:spLocks noGrp="1"/>
          </p:cNvSpPr>
          <p:nvPr>
            <p:ph type="title"/>
          </p:nvPr>
        </p:nvSpPr>
        <p:spPr>
          <a:xfrm>
            <a:off x="0" y="0"/>
            <a:ext cx="12192000" cy="1204567"/>
          </a:xfrm>
          <a:prstGeom prst="rect">
            <a:avLst/>
          </a:prstGeom>
          <a:solidFill>
            <a:srgbClr val="ABD2E3"/>
          </a:solid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ct val="47138"/>
              <a:buFont typeface="Arial"/>
              <a:buNone/>
            </a:pPr>
            <a:r>
              <a:rPr lang="en-GB" sz="5400" b="1" dirty="0"/>
              <a:t>Building a high-quality curriculum</a:t>
            </a:r>
            <a:endParaRPr sz="5400" b="1" dirty="0"/>
          </a:p>
        </p:txBody>
      </p:sp>
      <p:sp>
        <p:nvSpPr>
          <p:cNvPr id="268" name="Google Shape;268;p8"/>
          <p:cNvSpPr txBox="1">
            <a:spLocks noGrp="1"/>
          </p:cNvSpPr>
          <p:nvPr>
            <p:ph type="body" idx="1"/>
          </p:nvPr>
        </p:nvSpPr>
        <p:spPr>
          <a:xfrm>
            <a:off x="178534" y="1422667"/>
            <a:ext cx="6353298" cy="4841965"/>
          </a:xfrm>
          <a:prstGeom prst="rect">
            <a:avLst/>
          </a:prstGeom>
          <a:noFill/>
          <a:ln>
            <a:noFill/>
          </a:ln>
        </p:spPr>
        <p:txBody>
          <a:bodyPr spcFirstLastPara="1" wrap="square" lIns="121900" tIns="121900" rIns="121900" bIns="121900" anchor="t" anchorCtr="0">
            <a:normAutofit fontScale="85000" lnSpcReduction="20000"/>
          </a:bodyPr>
          <a:lstStyle/>
          <a:p>
            <a:pPr marL="0" lvl="0" indent="0" algn="l" rtl="0">
              <a:lnSpc>
                <a:spcPct val="100000"/>
              </a:lnSpc>
              <a:spcBef>
                <a:spcPts val="0"/>
              </a:spcBef>
              <a:spcAft>
                <a:spcPts val="0"/>
              </a:spcAft>
              <a:buClr>
                <a:schemeClr val="dk1"/>
              </a:buClr>
              <a:buSzPct val="75630"/>
              <a:buNone/>
            </a:pPr>
            <a:r>
              <a:rPr lang="en-GB" sz="2800" b="1"/>
              <a:t>School</a:t>
            </a:r>
            <a:r>
              <a:rPr lang="en-GB" sz="2800"/>
              <a:t> curriculum breadth and ambition (including SEND and DP)</a:t>
            </a:r>
            <a:endParaRPr/>
          </a:p>
          <a:p>
            <a:pPr marL="0" lvl="0" indent="0" algn="l" rtl="0">
              <a:lnSpc>
                <a:spcPct val="100000"/>
              </a:lnSpc>
              <a:spcBef>
                <a:spcPts val="0"/>
              </a:spcBef>
              <a:spcAft>
                <a:spcPts val="0"/>
              </a:spcAft>
              <a:buClr>
                <a:schemeClr val="dk1"/>
              </a:buClr>
              <a:buSzPct val="75630"/>
              <a:buNone/>
            </a:pPr>
            <a:endParaRPr sz="2800"/>
          </a:p>
          <a:p>
            <a:pPr marL="0" lvl="0" indent="0" algn="l" rtl="0">
              <a:lnSpc>
                <a:spcPct val="100000"/>
              </a:lnSpc>
              <a:spcBef>
                <a:spcPts val="0"/>
              </a:spcBef>
              <a:spcAft>
                <a:spcPts val="0"/>
              </a:spcAft>
              <a:buClr>
                <a:schemeClr val="dk1"/>
              </a:buClr>
              <a:buSzPct val="75630"/>
              <a:buNone/>
            </a:pPr>
            <a:r>
              <a:rPr lang="en-GB" sz="2800" b="1"/>
              <a:t>Subject</a:t>
            </a:r>
            <a:r>
              <a:rPr lang="en-GB" sz="2800"/>
              <a:t> curriculum design, including coverage, building blocks of essential knowledge, end points, sequencing, reading, vocabulary. </a:t>
            </a:r>
            <a:endParaRPr/>
          </a:p>
          <a:p>
            <a:pPr marL="0" lvl="0" indent="0" algn="l" rtl="0">
              <a:lnSpc>
                <a:spcPct val="100000"/>
              </a:lnSpc>
              <a:spcBef>
                <a:spcPts val="0"/>
              </a:spcBef>
              <a:spcAft>
                <a:spcPts val="0"/>
              </a:spcAft>
              <a:buClr>
                <a:schemeClr val="dk1"/>
              </a:buClr>
              <a:buSzPct val="75630"/>
              <a:buNone/>
            </a:pPr>
            <a:endParaRPr sz="2800"/>
          </a:p>
          <a:p>
            <a:pPr marL="0" lvl="0" indent="0" algn="l" rtl="0">
              <a:lnSpc>
                <a:spcPct val="100000"/>
              </a:lnSpc>
              <a:spcBef>
                <a:spcPts val="0"/>
              </a:spcBef>
              <a:spcAft>
                <a:spcPts val="0"/>
              </a:spcAft>
              <a:buClr>
                <a:schemeClr val="dk1"/>
              </a:buClr>
              <a:buSzPct val="75630"/>
              <a:buNone/>
            </a:pPr>
            <a:r>
              <a:rPr lang="en-GB" sz="2800" b="1"/>
              <a:t>Delivery</a:t>
            </a:r>
            <a:r>
              <a:rPr lang="en-GB" sz="2800"/>
              <a:t> - pedagogy, access for SEND and PP, effective assessment, enabling memory, inspiring destinations.</a:t>
            </a:r>
            <a:endParaRPr/>
          </a:p>
          <a:p>
            <a:pPr marL="0" lvl="0" indent="0" algn="l" rtl="0">
              <a:lnSpc>
                <a:spcPct val="100000"/>
              </a:lnSpc>
              <a:spcBef>
                <a:spcPts val="1600"/>
              </a:spcBef>
              <a:spcAft>
                <a:spcPts val="0"/>
              </a:spcAft>
              <a:buClr>
                <a:schemeClr val="dk1"/>
              </a:buClr>
              <a:buSzPct val="75630"/>
              <a:buNone/>
            </a:pPr>
            <a:r>
              <a:rPr lang="en-GB" sz="2800"/>
              <a:t>The </a:t>
            </a:r>
            <a:r>
              <a:rPr lang="en-GB" sz="2800" b="1"/>
              <a:t>impact</a:t>
            </a:r>
            <a:r>
              <a:rPr lang="en-GB" sz="2800"/>
              <a:t> on pupils, such as knowing more and remembering more, external data, reading, destinations.</a:t>
            </a:r>
            <a:endParaRPr sz="2800"/>
          </a:p>
          <a:p>
            <a:pPr marL="0" lvl="0" indent="0" algn="l" rtl="0">
              <a:lnSpc>
                <a:spcPct val="100000"/>
              </a:lnSpc>
              <a:spcBef>
                <a:spcPts val="1600"/>
              </a:spcBef>
              <a:spcAft>
                <a:spcPts val="1600"/>
              </a:spcAft>
              <a:buClr>
                <a:schemeClr val="dk1"/>
              </a:buClr>
              <a:buSzPct val="88235"/>
              <a:buNone/>
            </a:pPr>
            <a:endParaRPr/>
          </a:p>
        </p:txBody>
      </p:sp>
      <p:pic>
        <p:nvPicPr>
          <p:cNvPr id="269" name="Google Shape;269;p8" descr="See the source image"/>
          <p:cNvPicPr preferRelativeResize="0"/>
          <p:nvPr/>
        </p:nvPicPr>
        <p:blipFill rotWithShape="1">
          <a:blip r:embed="rId3">
            <a:alphaModFix/>
          </a:blip>
          <a:srcRect/>
          <a:stretch/>
        </p:blipFill>
        <p:spPr>
          <a:xfrm>
            <a:off x="6531832" y="1422667"/>
            <a:ext cx="5481634" cy="4656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4"/>
        <p:cNvGrpSpPr/>
        <p:nvPr/>
      </p:nvGrpSpPr>
      <p:grpSpPr>
        <a:xfrm>
          <a:off x="0" y="0"/>
          <a:ext cx="0" cy="0"/>
          <a:chOff x="0" y="0"/>
          <a:chExt cx="0" cy="0"/>
        </a:xfrm>
      </p:grpSpPr>
      <p:sp>
        <p:nvSpPr>
          <p:cNvPr id="275" name="Google Shape;275;p9"/>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394"/>
              <a:buFont typeface="Calibri"/>
              <a:buNone/>
            </a:pPr>
            <a:r>
              <a:rPr lang="en-GB" sz="4800" b="1"/>
              <a:t>School and subject curriculum planning</a:t>
            </a:r>
            <a:endParaRPr sz="4800"/>
          </a:p>
        </p:txBody>
      </p:sp>
      <p:sp>
        <p:nvSpPr>
          <p:cNvPr id="276" name="Google Shape;276;p9"/>
          <p:cNvSpPr txBox="1">
            <a:spLocks noGrp="1"/>
          </p:cNvSpPr>
          <p:nvPr>
            <p:ph type="body" idx="1"/>
          </p:nvPr>
        </p:nvSpPr>
        <p:spPr>
          <a:xfrm>
            <a:off x="0" y="954582"/>
            <a:ext cx="11776400" cy="5649417"/>
          </a:xfrm>
          <a:prstGeom prst="rect">
            <a:avLst/>
          </a:prstGeom>
          <a:solidFill>
            <a:schemeClr val="lt1"/>
          </a:solidFill>
          <a:ln>
            <a:noFill/>
          </a:ln>
        </p:spPr>
        <p:txBody>
          <a:bodyPr spcFirstLastPara="1" wrap="square" lIns="91425" tIns="91425" rIns="91425" bIns="91425" anchor="t" anchorCtr="0">
            <a:normAutofit fontScale="25000" lnSpcReduction="20000"/>
          </a:bodyPr>
          <a:lstStyle/>
          <a:p>
            <a:pPr marL="457200" lvl="0" indent="-457200" algn="l" rtl="0">
              <a:lnSpc>
                <a:spcPct val="120000"/>
              </a:lnSpc>
              <a:spcBef>
                <a:spcPts val="0"/>
              </a:spcBef>
              <a:spcAft>
                <a:spcPts val="0"/>
              </a:spcAft>
              <a:buClr>
                <a:schemeClr val="dk1"/>
              </a:buClr>
              <a:buSzPct val="56250"/>
              <a:buFont typeface="Arial"/>
              <a:buChar char="•"/>
            </a:pPr>
            <a:r>
              <a:rPr lang="en-GB" sz="12800"/>
              <a:t>Ambitious knowledge and cultural capital for </a:t>
            </a:r>
            <a:r>
              <a:rPr lang="en-GB" sz="12800" b="1"/>
              <a:t>all pupils</a:t>
            </a:r>
            <a:r>
              <a:rPr lang="en-GB" sz="12800"/>
              <a:t>.</a:t>
            </a:r>
            <a:endParaRPr/>
          </a:p>
          <a:p>
            <a:pPr marL="457200" lvl="0" indent="-457200" algn="l" rtl="0">
              <a:lnSpc>
                <a:spcPct val="120000"/>
              </a:lnSpc>
              <a:spcBef>
                <a:spcPts val="0"/>
              </a:spcBef>
              <a:spcAft>
                <a:spcPts val="0"/>
              </a:spcAft>
              <a:buClr>
                <a:schemeClr val="dk1"/>
              </a:buClr>
              <a:buSzPct val="56250"/>
              <a:buFont typeface="Arial"/>
              <a:buChar char="•"/>
            </a:pPr>
            <a:r>
              <a:rPr lang="en-GB" sz="12800"/>
              <a:t>Commensurate with the national curriculum (or better)</a:t>
            </a:r>
            <a:endParaRPr/>
          </a:p>
          <a:p>
            <a:pPr marL="457200" lvl="0" indent="-457200" algn="l" rtl="0">
              <a:lnSpc>
                <a:spcPct val="120000"/>
              </a:lnSpc>
              <a:spcBef>
                <a:spcPts val="0"/>
              </a:spcBef>
              <a:spcAft>
                <a:spcPts val="0"/>
              </a:spcAft>
              <a:buClr>
                <a:schemeClr val="dk1"/>
              </a:buClr>
              <a:buSzPct val="56250"/>
              <a:buFont typeface="Arial"/>
              <a:buChar char="•"/>
            </a:pPr>
            <a:r>
              <a:rPr lang="en-GB" sz="12800"/>
              <a:t>Pupils across the school study the full curriculum </a:t>
            </a:r>
            <a:endParaRPr/>
          </a:p>
          <a:p>
            <a:pPr marL="457200" lvl="0" indent="-457200" algn="l" rtl="0">
              <a:lnSpc>
                <a:spcPct val="120000"/>
              </a:lnSpc>
              <a:spcBef>
                <a:spcPts val="0"/>
              </a:spcBef>
              <a:spcAft>
                <a:spcPts val="0"/>
              </a:spcAft>
              <a:buClr>
                <a:schemeClr val="dk1"/>
              </a:buClr>
              <a:buSzPct val="56250"/>
              <a:buFont typeface="Arial"/>
              <a:buChar char="•"/>
            </a:pPr>
            <a:r>
              <a:rPr lang="en-GB" sz="12800" b="1"/>
              <a:t>Disadvantaged pupils or  those with SEND </a:t>
            </a:r>
            <a:r>
              <a:rPr lang="en-GB" sz="12800"/>
              <a:t>are not given a reduced curriculum</a:t>
            </a:r>
            <a:r>
              <a:rPr lang="en-GB" sz="8000"/>
              <a:t>. </a:t>
            </a:r>
            <a:endParaRPr sz="12800"/>
          </a:p>
          <a:p>
            <a:pPr marL="457200" lvl="0" indent="-457200" algn="l" rtl="0">
              <a:lnSpc>
                <a:spcPct val="120000"/>
              </a:lnSpc>
              <a:spcBef>
                <a:spcPts val="0"/>
              </a:spcBef>
              <a:spcAft>
                <a:spcPts val="0"/>
              </a:spcAft>
              <a:buClr>
                <a:schemeClr val="dk1"/>
              </a:buClr>
              <a:buSzPct val="56250"/>
              <a:buFont typeface="Arial"/>
              <a:buChar char="•"/>
            </a:pPr>
            <a:r>
              <a:rPr lang="en-GB" sz="12800"/>
              <a:t>The curriculum identifies the most important knowledge pupils need to learn and when.</a:t>
            </a:r>
            <a:endParaRPr/>
          </a:p>
          <a:p>
            <a:pPr marL="457200" lvl="0" indent="-457200" algn="l" rtl="0">
              <a:lnSpc>
                <a:spcPct val="120000"/>
              </a:lnSpc>
              <a:spcBef>
                <a:spcPts val="0"/>
              </a:spcBef>
              <a:spcAft>
                <a:spcPts val="0"/>
              </a:spcAft>
              <a:buClr>
                <a:schemeClr val="dk1"/>
              </a:buClr>
              <a:buSzPct val="56250"/>
              <a:buFont typeface="Arial"/>
              <a:buChar char="•"/>
            </a:pPr>
            <a:r>
              <a:rPr lang="en-GB" sz="12800"/>
              <a:t>Curriculum is planned and </a:t>
            </a:r>
            <a:r>
              <a:rPr lang="en-GB" sz="12800" b="1"/>
              <a:t>sequenced</a:t>
            </a:r>
            <a:r>
              <a:rPr lang="en-GB" sz="12800"/>
              <a:t> to build on, and deepen, what has been taught before. </a:t>
            </a:r>
            <a:endParaRPr/>
          </a:p>
          <a:p>
            <a:pPr marL="457200" lvl="0" indent="-457200" algn="l" rtl="0">
              <a:lnSpc>
                <a:spcPct val="120000"/>
              </a:lnSpc>
              <a:spcBef>
                <a:spcPts val="0"/>
              </a:spcBef>
              <a:spcAft>
                <a:spcPts val="0"/>
              </a:spcAft>
              <a:buClr>
                <a:schemeClr val="dk1"/>
              </a:buClr>
              <a:buSzPct val="56250"/>
              <a:buFont typeface="Arial"/>
              <a:buChar char="•"/>
            </a:pPr>
            <a:r>
              <a:rPr lang="en-GB" sz="12800" b="1"/>
              <a:t>‘End points</a:t>
            </a:r>
            <a:r>
              <a:rPr lang="en-GB" sz="12800"/>
              <a:t>’ - what the curriculum is building towards.</a:t>
            </a:r>
            <a:endParaRPr/>
          </a:p>
          <a:p>
            <a:pPr marL="457200" lvl="0" indent="-457200" algn="l" rtl="0">
              <a:lnSpc>
                <a:spcPct val="120000"/>
              </a:lnSpc>
              <a:spcBef>
                <a:spcPts val="0"/>
              </a:spcBef>
              <a:spcAft>
                <a:spcPts val="0"/>
              </a:spcAft>
              <a:buClr>
                <a:schemeClr val="dk1"/>
              </a:buClr>
              <a:buSzPct val="56250"/>
              <a:buFont typeface="Arial"/>
              <a:buChar char="•"/>
            </a:pPr>
            <a:r>
              <a:rPr lang="en-GB" sz="12800" b="1"/>
              <a:t>Reading, vocabulary and cultural capital, </a:t>
            </a:r>
            <a:r>
              <a:rPr lang="en-GB" sz="12800"/>
              <a:t>are prioritised.</a:t>
            </a: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evelVTI">
  <a:themeElements>
    <a:clrScheme name="AnalogousFromDarkSeedLeftStep">
      <a:dk1>
        <a:srgbClr val="000000"/>
      </a:dk1>
      <a:lt1>
        <a:srgbClr val="FFFFFF"/>
      </a:lt1>
      <a:dk2>
        <a:srgbClr val="1B2F2D"/>
      </a:dk2>
      <a:lt2>
        <a:srgbClr val="F2F3F0"/>
      </a:lt2>
      <a:accent1>
        <a:srgbClr val="8E4DC3"/>
      </a:accent1>
      <a:accent2>
        <a:srgbClr val="5749B7"/>
      </a:accent2>
      <a:accent3>
        <a:srgbClr val="4D6FC3"/>
      </a:accent3>
      <a:accent4>
        <a:srgbClr val="3B8EB1"/>
      </a:accent4>
      <a:accent5>
        <a:srgbClr val="4BBFB1"/>
      </a:accent5>
      <a:accent6>
        <a:srgbClr val="3BB172"/>
      </a:accent6>
      <a:hlink>
        <a:srgbClr val="34999E"/>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4134</Words>
  <Application>Microsoft Office PowerPoint</Application>
  <PresentationFormat>Widescreen</PresentationFormat>
  <Paragraphs>328</Paragraphs>
  <Slides>29</Slides>
  <Notes>29</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29</vt:i4>
      </vt:variant>
    </vt:vector>
  </HeadingPairs>
  <TitlesOfParts>
    <vt:vector size="35" baseType="lpstr">
      <vt:lpstr>Arial</vt:lpstr>
      <vt:lpstr>Calibri</vt:lpstr>
      <vt:lpstr>Noto Sans Symbols</vt:lpstr>
      <vt:lpstr>Office Theme</vt:lpstr>
      <vt:lpstr>LevelVTI</vt:lpstr>
      <vt:lpstr>Office Theme</vt:lpstr>
      <vt:lpstr>Effective Curriculum Design Languages Curriculum Hub</vt:lpstr>
      <vt:lpstr>Training Aims</vt:lpstr>
      <vt:lpstr>Context</vt:lpstr>
      <vt:lpstr>Know your handbook!</vt:lpstr>
      <vt:lpstr>PowerPoint Presentation</vt:lpstr>
      <vt:lpstr>A high-quality curriculum</vt:lpstr>
      <vt:lpstr>The substance of education</vt:lpstr>
      <vt:lpstr>Building a high-quality curriculum</vt:lpstr>
      <vt:lpstr>School and subject curriculum planning</vt:lpstr>
      <vt:lpstr>Discussion Point</vt:lpstr>
      <vt:lpstr>You may have considered…</vt:lpstr>
      <vt:lpstr>A high-quality subject curriculum</vt:lpstr>
      <vt:lpstr>What do we mean by component knowledge?</vt:lpstr>
      <vt:lpstr>What do we mean by components (2) and end points?</vt:lpstr>
      <vt:lpstr>Categories of knowledge in languages</vt:lpstr>
      <vt:lpstr>PowerPoint Presentation</vt:lpstr>
      <vt:lpstr>PowerPoint Presentation</vt:lpstr>
      <vt:lpstr>Discussion Point</vt:lpstr>
      <vt:lpstr>PowerPoint Presentation</vt:lpstr>
      <vt:lpstr>PowerPoint Presentation</vt:lpstr>
      <vt:lpstr>PowerPoint Presentation</vt:lpstr>
      <vt:lpstr>PowerPoint Presentation</vt:lpstr>
      <vt:lpstr>Knowledge vs skills</vt:lpstr>
      <vt:lpstr>Effective curricular thinking</vt:lpstr>
      <vt:lpstr>PowerPoint Presentation</vt:lpstr>
      <vt:lpstr>Key points</vt:lpstr>
      <vt:lpstr>Next steps</vt:lpstr>
      <vt:lpstr>Suggested reading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Curriculum Design Languages Curriculum Hub</dc:title>
  <dc:creator>Mrs L Emmett</dc:creator>
  <cp:lastModifiedBy>E Lyon</cp:lastModifiedBy>
  <cp:revision>4</cp:revision>
  <dcterms:created xsi:type="dcterms:W3CDTF">2022-01-04T10:48:38Z</dcterms:created>
  <dcterms:modified xsi:type="dcterms:W3CDTF">2023-03-07T11:29:48Z</dcterms:modified>
</cp:coreProperties>
</file>