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409" r:id="rId2"/>
    <p:sldId id="419" r:id="rId3"/>
    <p:sldId id="421" r:id="rId4"/>
    <p:sldId id="422" r:id="rId5"/>
    <p:sldId id="424" r:id="rId6"/>
    <p:sldId id="425" r:id="rId7"/>
    <p:sldId id="426" r:id="rId8"/>
    <p:sldId id="427" r:id="rId9"/>
    <p:sldId id="428" r:id="rId10"/>
    <p:sldId id="417" r:id="rId11"/>
    <p:sldId id="418" r:id="rId12"/>
    <p:sldId id="410" r:id="rId13"/>
    <p:sldId id="412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8F24A-4C70-491F-911A-02D9C626E0D0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D617C-0792-4B2E-9258-4A8B3DCF49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426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41A58-C21A-4C27-9E30-2A612AE11975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D9081-73CC-4549-BBD3-CAC624E68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87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01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3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9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2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63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20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43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926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55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202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146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1FD82-06A9-48AC-878B-E54AB4239CFC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0CBFE-ACBD-4F42-A811-C21705928D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99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ltonlearningpartnership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" y="275279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269997" y="513924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FD79D3-7DBB-42E4-B113-C6695381C488}"/>
              </a:ext>
            </a:extLst>
          </p:cNvPr>
          <p:cNvSpPr txBox="1"/>
          <p:nvPr/>
        </p:nvSpPr>
        <p:spPr>
          <a:xfrm>
            <a:off x="1439146" y="1193165"/>
            <a:ext cx="789404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0070C0"/>
                </a:solidFill>
              </a:rPr>
              <a:t>History Hub</a:t>
            </a:r>
          </a:p>
          <a:p>
            <a:r>
              <a:rPr lang="en-US" sz="9600" b="1" dirty="0">
                <a:solidFill>
                  <a:srgbClr val="0070C0"/>
                </a:solidFill>
              </a:rPr>
              <a:t>  </a:t>
            </a:r>
            <a:endParaRPr lang="en-GB" sz="9600" dirty="0">
              <a:solidFill>
                <a:srgbClr val="0070C0"/>
              </a:solidFill>
            </a:endParaRPr>
          </a:p>
          <a:p>
            <a:r>
              <a:rPr lang="en-GB" sz="1400" dirty="0"/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755009" y="6213389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393" y="6129128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78" y="6119285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635" y="2824381"/>
            <a:ext cx="2984280" cy="31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5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" y="275279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269997" y="513924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FD79D3-7DBB-42E4-B113-C6695381C488}"/>
              </a:ext>
            </a:extLst>
          </p:cNvPr>
          <p:cNvSpPr txBox="1"/>
          <p:nvPr/>
        </p:nvSpPr>
        <p:spPr>
          <a:xfrm>
            <a:off x="301956" y="1186741"/>
            <a:ext cx="8573115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70C0"/>
                </a:solidFill>
              </a:rPr>
              <a:t>Team work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Collaboration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Communication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  </a:t>
            </a:r>
            <a:endParaRPr lang="en-GB" sz="9600" dirty="0">
              <a:solidFill>
                <a:srgbClr val="0070C0"/>
              </a:solidFill>
            </a:endParaRPr>
          </a:p>
          <a:p>
            <a:pPr algn="ctr"/>
            <a:r>
              <a:rPr lang="en-GB" sz="1400" dirty="0"/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755009" y="6213389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393" y="6129128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78" y="6119285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8332" y="5517931"/>
            <a:ext cx="1090015" cy="11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72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" y="275279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269997" y="513924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FD79D3-7DBB-42E4-B113-C6695381C488}"/>
              </a:ext>
            </a:extLst>
          </p:cNvPr>
          <p:cNvSpPr txBox="1"/>
          <p:nvPr/>
        </p:nvSpPr>
        <p:spPr>
          <a:xfrm>
            <a:off x="755009" y="1530615"/>
            <a:ext cx="789404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70C0"/>
                </a:solidFill>
              </a:rPr>
              <a:t>Introductions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Which quote supports your views on education and why?  </a:t>
            </a:r>
          </a:p>
          <a:p>
            <a:pPr algn="ctr"/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9600" b="1" dirty="0">
                <a:solidFill>
                  <a:srgbClr val="0070C0"/>
                </a:solidFill>
              </a:rPr>
              <a:t>  </a:t>
            </a:r>
            <a:endParaRPr lang="en-GB" sz="9600" dirty="0">
              <a:solidFill>
                <a:srgbClr val="0070C0"/>
              </a:solidFill>
            </a:endParaRPr>
          </a:p>
          <a:p>
            <a:r>
              <a:rPr lang="en-GB" sz="1400" dirty="0"/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755009" y="6213389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505" y="6213389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4190" y="6173265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249" y="3510455"/>
            <a:ext cx="2393361" cy="232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2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" y="275279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269997" y="513924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01080-6A61-43A5-BA10-2BBD3CDEDFA9}"/>
              </a:ext>
            </a:extLst>
          </p:cNvPr>
          <p:cNvSpPr txBox="1"/>
          <p:nvPr/>
        </p:nvSpPr>
        <p:spPr>
          <a:xfrm>
            <a:off x="394282" y="1489518"/>
            <a:ext cx="817087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Purpose </a:t>
            </a:r>
            <a:endParaRPr lang="en-GB" dirty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Foster a sense of common moral purpose among all our school and local authority leaders for securing and maintaining standards across the Authority as well as for standards in our own schools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Promote the personal growth and development of all our young people (19,000+ learners) in our secondary schools to empower them to become highly effective and happy consumers, producers and citizens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Developing our capacity as self-improving schools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Through a spirit of common endeavor, reach a position where all Bolton’s secondary schools are judged to be good or better and where a significant number are judged as outstanding</a:t>
            </a:r>
            <a:endParaRPr lang="en-GB" sz="1400" dirty="0"/>
          </a:p>
          <a:p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FD79D3-7DBB-42E4-B113-C6695381C488}"/>
              </a:ext>
            </a:extLst>
          </p:cNvPr>
          <p:cNvSpPr txBox="1"/>
          <p:nvPr/>
        </p:nvSpPr>
        <p:spPr>
          <a:xfrm>
            <a:off x="394282" y="3679779"/>
            <a:ext cx="789404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Objectives/Priorities</a:t>
            </a:r>
            <a:endParaRPr lang="en-GB" dirty="0">
              <a:solidFill>
                <a:srgbClr val="0070C0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dirty="0"/>
              <a:t>Leadership – to develop and create leaders; to deepen the skills &amp; knowledge of leaders; to share best leadership practice within and across schools; to create leadership capacity in schools and for school improvement.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dirty="0"/>
              <a:t>Teaching and Learning – to develop pedagogy in schools; to share best teaching &amp; learning practice within and across schools; to support the raising of attainment and progress of all students at all levels and from all backgrounds.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dirty="0"/>
              <a:t>Intervention – to develop school to school support to meet the immediate needs of individual schools; to share best intervention practice within and across schools; to support schools to meet short term targets for their students and their school.</a:t>
            </a:r>
          </a:p>
          <a:p>
            <a:r>
              <a:rPr lang="en-GB" sz="1400" dirty="0"/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755009" y="6213389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393" y="6129128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78" y="6119285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69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" y="275279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269997" y="513924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726" y="6353917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8009" y="6344075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5214" y="1723697"/>
            <a:ext cx="78512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Curriculum leadership is one of the main priorities for Bolton Learning Partnership. </a:t>
            </a:r>
          </a:p>
          <a:p>
            <a:endParaRPr lang="en-GB" b="1" dirty="0"/>
          </a:p>
          <a:p>
            <a:r>
              <a:rPr lang="en-GB" b="1" dirty="0"/>
              <a:t>5 minutes  - Consider how the following three sessions should look. What would be beneficial to developing your curriculum area?</a:t>
            </a:r>
          </a:p>
          <a:p>
            <a:endParaRPr lang="en-GB" dirty="0"/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21</a:t>
            </a:r>
            <a:r>
              <a:rPr lang="en-GB" b="1" baseline="30000" dirty="0">
                <a:solidFill>
                  <a:schemeClr val="accent1">
                    <a:lumMod val="75000"/>
                  </a:schemeClr>
                </a:solidFill>
              </a:rPr>
              <a:t>st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February</a:t>
            </a:r>
          </a:p>
          <a:p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22</a:t>
            </a:r>
            <a:r>
              <a:rPr lang="en-GB" b="1" baseline="30000" dirty="0">
                <a:solidFill>
                  <a:schemeClr val="accent1">
                    <a:lumMod val="75000"/>
                  </a:schemeClr>
                </a:solidFill>
              </a:rPr>
              <a:t>nd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March </a:t>
            </a:r>
          </a:p>
          <a:p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27</a:t>
            </a:r>
            <a:r>
              <a:rPr lang="en-GB" b="1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June 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Opportunities: Guest speakers, Hub moderation, exam board, working groups, projects ….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3449" y="3274281"/>
            <a:ext cx="1575840" cy="165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4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7352" y="1378719"/>
            <a:ext cx="872358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1. Strive not to be a success, but rather to be of value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2. An investment in knowledge pays the best interest 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3. In History those who learned to collaborate and improve most effectively have prevailed 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b="1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4. Many of life’s failures are people who do not </a:t>
            </a:r>
            <a:r>
              <a:rPr lang="en-US" sz="2000" b="1" dirty="0" err="1">
                <a:solidFill>
                  <a:srgbClr val="000000"/>
                </a:solidFill>
              </a:rPr>
              <a:t>realise</a:t>
            </a:r>
            <a:r>
              <a:rPr lang="en-US" sz="2000" b="1" dirty="0">
                <a:solidFill>
                  <a:srgbClr val="000000"/>
                </a:solidFill>
              </a:rPr>
              <a:t> how close they are to success when they give up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5. </a:t>
            </a:r>
            <a:r>
              <a:rPr lang="en-US" sz="2000" b="1" dirty="0" smtClean="0">
                <a:solidFill>
                  <a:srgbClr val="000000"/>
                </a:solidFill>
              </a:rPr>
              <a:t>How wonderful it is that nobody need wait a single moment before starting to improve the world 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6. </a:t>
            </a:r>
            <a:r>
              <a:rPr lang="en-US" sz="2000" b="1" dirty="0" smtClean="0">
                <a:solidFill>
                  <a:srgbClr val="000000"/>
                </a:solidFill>
              </a:rPr>
              <a:t>Our lives begin to end the day we become silent about things that matter</a:t>
            </a:r>
            <a:r>
              <a:rPr lang="en-US" sz="1400" dirty="0">
                <a:solidFill>
                  <a:srgbClr val="000000"/>
                </a:solidFill>
              </a:rPr>
              <a:t/>
            </a:r>
            <a:br>
              <a:rPr lang="en-US" sz="1400" dirty="0">
                <a:solidFill>
                  <a:srgbClr val="000000"/>
                </a:solidFill>
              </a:rPr>
            </a:br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dirty="0">
                <a:solidFill>
                  <a:srgbClr val="000000"/>
                </a:solidFill>
              </a:rPr>
              <a:t/>
            </a:r>
            <a:br>
              <a:rPr lang="en-US" sz="1400" dirty="0">
                <a:solidFill>
                  <a:srgbClr val="000000"/>
                </a:solidFill>
              </a:rPr>
            </a:br>
            <a:endParaRPr lang="en-US" sz="14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2155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831" y="1430922"/>
            <a:ext cx="71532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73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406" y="1488072"/>
            <a:ext cx="70961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77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75" y="1666875"/>
            <a:ext cx="71056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27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50" y="1666875"/>
            <a:ext cx="712470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1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225" y="1662112"/>
            <a:ext cx="706755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9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937" y="1671637"/>
            <a:ext cx="709612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37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9D3FD6-056D-4A78-AFF2-665B5D0AC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0"/>
            <a:ext cx="3692438" cy="1093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BDF0F-D483-471D-BF18-8BE87AA32FE0}"/>
              </a:ext>
            </a:extLst>
          </p:cNvPr>
          <p:cNvSpPr txBox="1"/>
          <p:nvPr/>
        </p:nvSpPr>
        <p:spPr>
          <a:xfrm>
            <a:off x="4729145" y="272186"/>
            <a:ext cx="4144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The Bolton Learning Partnership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E985-131D-498D-80E3-0661A9DAFD28}"/>
              </a:ext>
            </a:extLst>
          </p:cNvPr>
          <p:cNvSpPr txBox="1"/>
          <p:nvPr/>
        </p:nvSpPr>
        <p:spPr>
          <a:xfrm>
            <a:off x="292554" y="6403835"/>
            <a:ext cx="4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www.boltonlearningpartnership.org.uk</a:t>
            </a:r>
            <a:r>
              <a:rPr lang="en-GB" dirty="0"/>
              <a:t>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206241-F2B0-45A8-8A42-E52BD632048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64" y="6344075"/>
            <a:ext cx="654685" cy="429895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CCBFAFEA-1C98-44F2-A9C9-FE5915D7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420" y="6334233"/>
            <a:ext cx="1719580" cy="4495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@BLP19K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7352" y="1378719"/>
            <a:ext cx="87235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1. Strive not to be a success, but rather to be of </a:t>
            </a:r>
            <a:r>
              <a:rPr lang="en-US" sz="2000" b="1" dirty="0" smtClean="0">
                <a:solidFill>
                  <a:srgbClr val="000000"/>
                </a:solidFill>
              </a:rPr>
              <a:t>value – Albert Einstein 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2. An investment in knowledge pays the best interest </a:t>
            </a:r>
            <a:r>
              <a:rPr lang="en-US" sz="2000" b="1" dirty="0" smtClean="0">
                <a:solidFill>
                  <a:srgbClr val="000000"/>
                </a:solidFill>
              </a:rPr>
              <a:t>– Benjamin Franklin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3. In History those who learned to collaborate and improve most effectively have prevailed </a:t>
            </a:r>
            <a:r>
              <a:rPr lang="en-US" sz="2000" b="1" dirty="0" smtClean="0">
                <a:solidFill>
                  <a:srgbClr val="000000"/>
                </a:solidFill>
              </a:rPr>
              <a:t>– Charles Darwin 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b="1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4. Many of life’s failures are people who do not </a:t>
            </a:r>
            <a:r>
              <a:rPr lang="en-US" sz="2000" b="1" dirty="0" err="1">
                <a:solidFill>
                  <a:srgbClr val="000000"/>
                </a:solidFill>
              </a:rPr>
              <a:t>realise</a:t>
            </a:r>
            <a:r>
              <a:rPr lang="en-US" sz="2000" b="1" dirty="0">
                <a:solidFill>
                  <a:srgbClr val="000000"/>
                </a:solidFill>
              </a:rPr>
              <a:t> how close they are to success when they give </a:t>
            </a:r>
            <a:r>
              <a:rPr lang="en-US" sz="2000" b="1" dirty="0" smtClean="0">
                <a:solidFill>
                  <a:srgbClr val="000000"/>
                </a:solidFill>
              </a:rPr>
              <a:t>up – Thomas Edison 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5. </a:t>
            </a:r>
            <a:r>
              <a:rPr lang="en-US" sz="2000" b="1" dirty="0" smtClean="0">
                <a:solidFill>
                  <a:srgbClr val="000000"/>
                </a:solidFill>
              </a:rPr>
              <a:t>How wonderful it is that nobody need wait a single moment before starting to improve the world – Anne Frank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6. </a:t>
            </a:r>
            <a:r>
              <a:rPr lang="en-US" sz="2000" b="1" dirty="0" smtClean="0">
                <a:solidFill>
                  <a:srgbClr val="000000"/>
                </a:solidFill>
              </a:rPr>
              <a:t>Our lives begin to end the day we become silent about things that matter – Martin Luther King </a:t>
            </a:r>
            <a:r>
              <a:rPr lang="en-US" sz="1400" dirty="0">
                <a:solidFill>
                  <a:srgbClr val="000000"/>
                </a:solidFill>
              </a:rPr>
              <a:t/>
            </a:r>
            <a:br>
              <a:rPr lang="en-US" sz="1400" dirty="0">
                <a:solidFill>
                  <a:srgbClr val="000000"/>
                </a:solidFill>
              </a:rPr>
            </a:br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dirty="0">
                <a:solidFill>
                  <a:srgbClr val="000000"/>
                </a:solidFill>
              </a:rPr>
              <a:t/>
            </a:r>
            <a:br>
              <a:rPr lang="en-US" sz="1400" dirty="0">
                <a:solidFill>
                  <a:srgbClr val="000000"/>
                </a:solidFill>
              </a:rPr>
            </a:br>
            <a:endParaRPr lang="en-US" sz="14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2898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1687</TotalTime>
  <Words>427</Words>
  <Application>Microsoft Office PowerPoint</Application>
  <PresentationFormat>On-screen Show (4:3)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Bolton Learning Alliance</dc:title>
  <dc:creator>Tony</dc:creator>
  <cp:lastModifiedBy>Mrs Sweetman</cp:lastModifiedBy>
  <cp:revision>476</cp:revision>
  <cp:lastPrinted>2016-11-09T14:58:53Z</cp:lastPrinted>
  <dcterms:created xsi:type="dcterms:W3CDTF">2015-12-01T21:54:54Z</dcterms:created>
  <dcterms:modified xsi:type="dcterms:W3CDTF">2021-09-29T14:51:32Z</dcterms:modified>
</cp:coreProperties>
</file>